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0"/>
    <p:restoredTop sz="94700"/>
  </p:normalViewPr>
  <p:slideViewPr>
    <p:cSldViewPr snapToGrid="0" snapToObjects="1">
      <p:cViewPr varScale="1">
        <p:scale>
          <a:sx n="87" d="100"/>
          <a:sy n="87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2118-1863-224A-8C82-7B44B60C99F5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374-CCB0-0144-BF7B-3D97E87A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9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F196-FB0F-6542-BEFD-637F5A4AADBB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A443-0905-6441-A349-1C0FA43CC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658" y="337456"/>
            <a:ext cx="282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Paired (quantitative)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394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Two time points (or matched groups)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Direction of change matters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313852" y="2040375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354575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025324" y="2262775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630142" y="2040375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81556" y="3772158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70773" y="3543558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36326" y="3314958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788878" y="354355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617679" y="3543558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77010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7613" y="277010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66463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9293" y="427329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3586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0955" y="427329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12779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66463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497575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81954" y="3123944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25482" y="3123944"/>
            <a:ext cx="445727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01296" y="3120191"/>
            <a:ext cx="471802" cy="11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67628" y="3128333"/>
            <a:ext cx="447544" cy="11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2929" y="3123944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71883" y="351317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-0.05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48933" y="35131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04958" y="351317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86601" y="3513174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8889477" y="3130468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02154" y="3513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7754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658" y="337456"/>
            <a:ext cx="282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Paired (quantitative)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8538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Two time points (or matched groups)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Direction of change matters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/>
              <a:t>…</a:t>
            </a:r>
            <a:r>
              <a:rPr lang="en-US" dirty="0"/>
              <a:t> and normalize by average taxon abundance, so that it’s a relative measure of change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313852" y="2040375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354575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025324" y="2262775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630142" y="2040375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81556" y="3772158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70773" y="3543558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36326" y="3314958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788878" y="354355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617679" y="3543558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77010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7613" y="277010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66463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9293" y="427329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3586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0955" y="427329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12779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66463" y="427329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497575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81954" y="3118765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25482" y="3125372"/>
            <a:ext cx="445727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01296" y="3116888"/>
            <a:ext cx="471802" cy="11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67628" y="3131777"/>
            <a:ext cx="447544" cy="11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5320" y="3125372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02254" y="3443751"/>
                <a:ext cx="1344855" cy="539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−0.05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(0.2+0.15)/2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254" y="3443751"/>
                <a:ext cx="1344855" cy="539635"/>
              </a:xfrm>
              <a:prstGeom prst="rect">
                <a:avLst/>
              </a:prstGeom>
              <a:blipFill rotWithShape="0"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8889477" y="3125372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02154" y="351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01231" y="3432409"/>
                <a:ext cx="1245469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(0.1+0.2)/2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31" y="3432409"/>
                <a:ext cx="1245469" cy="535275"/>
              </a:xfrm>
              <a:prstGeom prst="rect">
                <a:avLst/>
              </a:prstGeom>
              <a:blipFill rotWithShape="0"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189408" y="3432409"/>
                <a:ext cx="1444242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−0.1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(0.35+0.25)/2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08" y="3432409"/>
                <a:ext cx="1444242" cy="535275"/>
              </a:xfrm>
              <a:prstGeom prst="rect">
                <a:avLst/>
              </a:prstGeom>
              <a:blipFill rotWithShape="0"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44916" y="3430229"/>
                <a:ext cx="1344855" cy="539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(0.15+0.2)/2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916" y="3430229"/>
                <a:ext cx="1344855" cy="539635"/>
              </a:xfrm>
              <a:prstGeom prst="rect">
                <a:avLst/>
              </a:prstGeom>
              <a:blipFill rotWithShape="0"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31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 rot="5400000">
            <a:off x="4544371" y="4643912"/>
            <a:ext cx="342901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359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Longitudinal (quantitative)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557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&gt;2 time points (could also be used for 2 time points</a:t>
            </a:r>
            <a:r>
              <a:rPr lang="mr-IN" dirty="0"/>
              <a:t>…</a:t>
            </a:r>
            <a:r>
              <a:rPr lang="en-US" dirty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Direction of change </a:t>
            </a:r>
            <a:r>
              <a:rPr lang="en-US" b="1" dirty="0"/>
              <a:t>does not matter</a:t>
            </a:r>
            <a:r>
              <a:rPr lang="en-US" dirty="0"/>
              <a:t>, only magnitude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 rot="5400000">
            <a:off x="2272724" y="2104272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691996" y="1418472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984196" y="2326672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589014" y="2104272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40428" y="3611528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44393" y="3382929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95198" y="3154328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750848" y="338292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579648" y="3382928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33554" y="283400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5807" y="283400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76485" y="2834006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25335" y="283400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8165" y="411266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2458" y="411266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9827" y="411266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71651" y="411266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25335" y="411266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34596" y="2561472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248" y="283400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40826" y="3192915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84354" y="3199522"/>
            <a:ext cx="44572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0168" y="3191038"/>
            <a:ext cx="47180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26500" y="3205927"/>
            <a:ext cx="44754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54192" y="319952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35641" y="35051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8848349" y="319952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1026" y="3505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0342" y="35051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84416" y="35051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24887" y="35051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2495804" y="4423638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921742" y="5109438"/>
            <a:ext cx="342901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7294696" y="465223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9352098" y="4423638"/>
            <a:ext cx="342901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91097" y="538197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13327" y="538197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42765" y="538197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11742" y="538197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26832" y="5396191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526078" y="4468779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13385" y="4486835"/>
            <a:ext cx="869997" cy="89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4812" y="4465988"/>
            <a:ext cx="902139" cy="93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562889" y="4464177"/>
            <a:ext cx="440990" cy="9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654192" y="447538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35641" y="47810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8380547" y="4475386"/>
            <a:ext cx="467802" cy="90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4449" y="48069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0.05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767445" y="4793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84416" y="47810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37311" y="4793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8547" y="282170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6533" y="412032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1950" y="53961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3658" y="6091881"/>
            <a:ext cx="964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Cumulative: 	</a:t>
            </a:r>
            <a:r>
              <a:rPr lang="en-US" dirty="0">
                <a:solidFill>
                  <a:srgbClr val="0070C0"/>
                </a:solidFill>
              </a:rPr>
              <a:t>0.15</a:t>
            </a:r>
            <a:r>
              <a:rPr lang="en-US" dirty="0"/>
              <a:t>		       </a:t>
            </a:r>
            <a:r>
              <a:rPr lang="en-US" dirty="0">
                <a:solidFill>
                  <a:schemeClr val="accent6"/>
                </a:solidFill>
              </a:rPr>
              <a:t>0.1</a:t>
            </a:r>
            <a:r>
              <a:rPr lang="en-US" dirty="0"/>
              <a:t>		</a:t>
            </a:r>
            <a:r>
              <a:rPr lang="en-US" dirty="0">
                <a:solidFill>
                  <a:schemeClr val="accent4"/>
                </a:solidFill>
              </a:rPr>
              <a:t>0.25	           </a:t>
            </a:r>
            <a:r>
              <a:rPr lang="en-US" dirty="0">
                <a:solidFill>
                  <a:schemeClr val="accent2"/>
                </a:solidFill>
              </a:rPr>
              <a:t>0.05	</a:t>
            </a:r>
            <a:r>
              <a:rPr lang="en-US" dirty="0"/>
              <a:t>              </a:t>
            </a:r>
            <a:r>
              <a:rPr lang="en-US" dirty="0">
                <a:solidFill>
                  <a:srgbClr val="C0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21942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 rot="5400000">
            <a:off x="4544371" y="4656269"/>
            <a:ext cx="342901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359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Longitudinal (quantitative)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7330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&gt;2 time points (could also be used for 2 time points)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Direction of change </a:t>
            </a:r>
            <a:r>
              <a:rPr lang="en-US" b="1" dirty="0"/>
              <a:t>does not matter</a:t>
            </a:r>
            <a:r>
              <a:rPr lang="en-US" dirty="0"/>
              <a:t>, only magnitude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/>
              <a:t>…</a:t>
            </a:r>
            <a:r>
              <a:rPr lang="en-US" dirty="0"/>
              <a:t> again, normalize by taxon abundance (and divide by [# time points </a:t>
            </a:r>
            <a:r>
              <a:rPr lang="mr-IN" dirty="0"/>
              <a:t>–</a:t>
            </a:r>
            <a:r>
              <a:rPr lang="en-US" dirty="0"/>
              <a:t> 1])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272724" y="2116629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691996" y="1430829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984196" y="2339029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589014" y="2116629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40428" y="3623885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44393" y="3395286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95198" y="3166685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750848" y="3395285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579648" y="3395285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33554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5807" y="2846363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76485" y="2846363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25335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8165" y="412501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2458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9827" y="412501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71651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25335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34596" y="2573829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248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40826" y="3205272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84354" y="3211879"/>
            <a:ext cx="44572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0168" y="3203395"/>
            <a:ext cx="47180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26500" y="3218284"/>
            <a:ext cx="44754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54192" y="32118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48349" y="32118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1026" y="35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2495804" y="4435995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921742" y="5121795"/>
            <a:ext cx="342901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7294696" y="4664595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9352098" y="4435995"/>
            <a:ext cx="342901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91097" y="539432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13327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42765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11742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26832" y="5408548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526078" y="4481136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13385" y="4499192"/>
            <a:ext cx="869997" cy="89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4812" y="4478345"/>
            <a:ext cx="902139" cy="93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562889" y="4476534"/>
            <a:ext cx="440990" cy="9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654192" y="4487743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80547" y="4487743"/>
            <a:ext cx="467802" cy="90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70030" y="4776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37311" y="4805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8547" y="283406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6533" y="41326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1950" y="54085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5416" y="6067168"/>
            <a:ext cx="985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Cumulative: 	</a:t>
            </a:r>
            <a:r>
              <a:rPr lang="en-US" dirty="0">
                <a:solidFill>
                  <a:srgbClr val="0070C0"/>
                </a:solidFill>
              </a:rPr>
              <a:t>0.39/2</a:t>
            </a:r>
            <a:r>
              <a:rPr lang="en-US" dirty="0"/>
              <a:t>		       </a:t>
            </a:r>
            <a:r>
              <a:rPr lang="en-US" dirty="0">
                <a:solidFill>
                  <a:schemeClr val="accent6"/>
                </a:solidFill>
              </a:rPr>
              <a:t>0.33/2</a:t>
            </a:r>
            <a:r>
              <a:rPr lang="en-US" dirty="0"/>
              <a:t>	</a:t>
            </a:r>
            <a:r>
              <a:rPr lang="en-US" dirty="0">
                <a:solidFill>
                  <a:schemeClr val="accent4"/>
                </a:solidFill>
              </a:rPr>
              <a:t>0.6/2	           </a:t>
            </a:r>
            <a:r>
              <a:rPr lang="en-US" dirty="0">
                <a:solidFill>
                  <a:schemeClr val="accent2"/>
                </a:solidFill>
              </a:rPr>
              <a:t>0.14/2	</a:t>
            </a:r>
            <a:r>
              <a:rPr lang="en-US" dirty="0"/>
              <a:t>              </a:t>
            </a:r>
            <a:r>
              <a:rPr lang="en-US" dirty="0">
                <a:solidFill>
                  <a:srgbClr val="C00000"/>
                </a:solidFill>
              </a:rPr>
              <a:t>0.11/2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52281" y="3340464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0.2+0.15</m:t>
                          </m:r>
                        </m:den>
                      </m:f>
                      <m:r>
                        <a:rPr lang="en-US" sz="1400" b="0" i="0" smtClean="0">
                          <a:latin typeface="Cambria Math" charset="0"/>
                        </a:rPr>
                        <m:t>=0.14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340464"/>
                <a:ext cx="1579278" cy="505010"/>
              </a:xfrm>
              <a:prstGeom prst="rect">
                <a:avLst/>
              </a:prstGeom>
              <a:blipFill rotWithShape="0"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660370" y="4797828"/>
                <a:ext cx="1718739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0.15+0.25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70" y="4797828"/>
                <a:ext cx="1718739" cy="500650"/>
              </a:xfrm>
              <a:prstGeom prst="rect">
                <a:avLst/>
              </a:prstGeom>
              <a:blipFill rotWithShape="0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61475" y="3557786"/>
                <a:ext cx="1479892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0.1+0.2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=0.33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75" y="3557786"/>
                <a:ext cx="1479892" cy="500650"/>
              </a:xfrm>
              <a:prstGeom prst="rect">
                <a:avLst/>
              </a:prstGeom>
              <a:blipFill rotWithShape="0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059688" y="3340447"/>
                <a:ext cx="1678665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0.35+0.25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8" y="3340447"/>
                <a:ext cx="1678665" cy="500650"/>
              </a:xfrm>
              <a:prstGeom prst="rect">
                <a:avLst/>
              </a:prstGeom>
              <a:blipFill rotWithShape="0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167343" y="4538408"/>
                <a:ext cx="1612038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0.25+0.1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=0.43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43" y="4538408"/>
                <a:ext cx="1612038" cy="505010"/>
              </a:xfrm>
              <a:prstGeom prst="rect">
                <a:avLst/>
              </a:prstGeom>
              <a:blipFill rotWithShape="0"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246792" y="3585249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0.15+0.2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792" y="3585249"/>
                <a:ext cx="1579278" cy="505010"/>
              </a:xfrm>
              <a:prstGeom prst="rect">
                <a:avLst/>
              </a:prstGeom>
              <a:blipFill rotWithShape="0"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782339" y="4835550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339" y="4835550"/>
                <a:ext cx="1579278" cy="505010"/>
              </a:xfrm>
              <a:prstGeom prst="rect">
                <a:avLst/>
              </a:prstGeom>
              <a:blipFill rotWithShape="0">
                <a:blip r:embed="rId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5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 rot="5400000">
            <a:off x="4544371" y="4656269"/>
            <a:ext cx="342901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359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Longitudinal (quantitative)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28" y="925286"/>
            <a:ext cx="801956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&gt;2 time points (could also be used for 2 time points)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Direction of change </a:t>
            </a:r>
            <a:r>
              <a:rPr lang="en-US" b="1" dirty="0"/>
              <a:t>does not matter</a:t>
            </a:r>
            <a:r>
              <a:rPr lang="en-US" dirty="0"/>
              <a:t>, only magnitude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/>
              <a:t>…</a:t>
            </a:r>
            <a:r>
              <a:rPr lang="en-US" dirty="0"/>
              <a:t> again, normalize by taxon abundance (and divide by [# time points </a:t>
            </a:r>
            <a:r>
              <a:rPr lang="mr-IN" dirty="0"/>
              <a:t>–</a:t>
            </a:r>
            <a:r>
              <a:rPr lang="en-US" dirty="0"/>
              <a:t> 1])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/>
              <a:t>…</a:t>
            </a:r>
            <a:r>
              <a:rPr lang="en-US" dirty="0"/>
              <a:t> and to allow unbalanced designs, divide by time between time points </a:t>
            </a:r>
          </a:p>
          <a:p>
            <a:r>
              <a:rPr lang="en-US" sz="1200" i="1" dirty="0"/>
              <a:t>	(implicit assumption: more change by chance between more distant time points =&gt; less weight)</a:t>
            </a:r>
            <a:r>
              <a:rPr lang="en-US" sz="1200" dirty="0"/>
              <a:t>   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FF0000"/>
                </a:solidFill>
              </a:rPr>
              <a:t>[software gives a warning if unbalanced design, since I’m not sure I believe this is a great way to deal with that]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272724" y="2116629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691996" y="1430829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984196" y="2339029"/>
            <a:ext cx="347472" cy="1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9589014" y="2116629"/>
            <a:ext cx="347472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40428" y="3623885"/>
            <a:ext cx="3429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3644393" y="3395286"/>
            <a:ext cx="347472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95198" y="3166685"/>
            <a:ext cx="342901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750848" y="3395285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579648" y="3395285"/>
            <a:ext cx="342901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33554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5807" y="2846363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76485" y="2846363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25335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8165" y="412501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2458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9827" y="412501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71651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25335" y="412501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34596" y="2573829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5248" y="284636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40826" y="3205272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84354" y="3211879"/>
            <a:ext cx="44572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0168" y="3203395"/>
            <a:ext cx="471802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26500" y="3218284"/>
            <a:ext cx="44754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54192" y="32118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48349" y="321187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1026" y="35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2495804" y="4435995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921742" y="5121795"/>
            <a:ext cx="342901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7294696" y="4664595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9352098" y="4435995"/>
            <a:ext cx="342901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91097" y="539432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13327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42765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11742" y="53943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26832" y="5408548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526078" y="4481136"/>
            <a:ext cx="334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13385" y="4499192"/>
            <a:ext cx="869997" cy="89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4812" y="4478345"/>
            <a:ext cx="902139" cy="93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562889" y="4476534"/>
            <a:ext cx="440990" cy="9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654192" y="4487743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80547" y="4487743"/>
            <a:ext cx="467802" cy="90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70030" y="4776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37311" y="4805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8547" y="283406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6533" y="41326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1950" y="54085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5416" y="6067168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Cumulative: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52281" y="3340464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0.2+0.15</m:t>
                          </m:r>
                        </m:den>
                      </m:f>
                      <m:r>
                        <a:rPr lang="en-US" sz="1400" b="0" i="0" smtClean="0">
                          <a:latin typeface="Cambria Math" charset="0"/>
                        </a:rPr>
                        <m:t>=0.14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340464"/>
                <a:ext cx="1579278" cy="505010"/>
              </a:xfrm>
              <a:prstGeom prst="rect">
                <a:avLst/>
              </a:prstGeom>
              <a:blipFill rotWithShape="0"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660370" y="4797828"/>
                <a:ext cx="1718739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0.15+0.25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70" y="4797828"/>
                <a:ext cx="1718739" cy="500650"/>
              </a:xfrm>
              <a:prstGeom prst="rect">
                <a:avLst/>
              </a:prstGeom>
              <a:blipFill rotWithShape="0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61475" y="3557786"/>
                <a:ext cx="1479892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0.1+0.2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=0.33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75" y="3557786"/>
                <a:ext cx="1479892" cy="500650"/>
              </a:xfrm>
              <a:prstGeom prst="rect">
                <a:avLst/>
              </a:prstGeom>
              <a:blipFill rotWithShape="0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059688" y="3340447"/>
                <a:ext cx="1678665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0.35+0.25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8" y="3340447"/>
                <a:ext cx="1678665" cy="500650"/>
              </a:xfrm>
              <a:prstGeom prst="rect">
                <a:avLst/>
              </a:prstGeom>
              <a:blipFill rotWithShape="0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167343" y="4538408"/>
                <a:ext cx="1612038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0.25+0.1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=0.43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43" y="4538408"/>
                <a:ext cx="1612038" cy="505010"/>
              </a:xfrm>
              <a:prstGeom prst="rect">
                <a:avLst/>
              </a:prstGeom>
              <a:blipFill rotWithShape="0"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246792" y="3585249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0.15+0.2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792" y="3585249"/>
                <a:ext cx="1579278" cy="505010"/>
              </a:xfrm>
              <a:prstGeom prst="rect">
                <a:avLst/>
              </a:prstGeom>
              <a:blipFill rotWithShape="0"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782339" y="4835550"/>
                <a:ext cx="1579278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0.2+0.25</m:t>
                          </m:r>
                        </m:den>
                      </m:f>
                      <m:r>
                        <a:rPr lang="en-US" sz="1400" b="0" i="1" smtClean="0">
                          <a:latin typeface="Cambria Math" charset="0"/>
                        </a:rPr>
                        <m:t>=0.11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339" y="4835550"/>
                <a:ext cx="1579278" cy="505010"/>
              </a:xfrm>
              <a:prstGeom prst="rect">
                <a:avLst/>
              </a:prstGeom>
              <a:blipFill rotWithShape="0">
                <a:blip r:embed="rId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055583" y="2834063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Day 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055583" y="4136804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Day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055583" y="5439545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895126" y="5999549"/>
                <a:ext cx="1292481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0.33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126" y="5999549"/>
                <a:ext cx="1292481" cy="501612"/>
              </a:xfrm>
              <a:prstGeom prst="rect">
                <a:avLst/>
              </a:prstGeom>
              <a:blipFill rotWithShape="0"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323392" y="5999549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0.17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0.43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92" y="5999549"/>
                <a:ext cx="1539600" cy="501612"/>
              </a:xfrm>
              <a:prstGeom prst="rect">
                <a:avLst/>
              </a:prstGeom>
              <a:blipFill rotWithShape="0"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46396" y="5999549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0.14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396" y="5999549"/>
                <a:ext cx="1539600" cy="501612"/>
              </a:xfrm>
              <a:prstGeom prst="rect">
                <a:avLst/>
              </a:prstGeom>
              <a:blipFill rotWithShape="0"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805896" y="5999549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0.11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96" y="5999549"/>
                <a:ext cx="1539600" cy="501612"/>
              </a:xfrm>
              <a:prstGeom prst="rect">
                <a:avLst/>
              </a:prstGeom>
              <a:blipFill rotWithShape="0"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106376" y="6042990"/>
                <a:ext cx="1504194" cy="505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0.14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76" y="6042990"/>
                <a:ext cx="1504194" cy="505972"/>
              </a:xfrm>
              <a:prstGeom prst="rect">
                <a:avLst/>
              </a:prstGeom>
              <a:blipFill rotWithShape="0">
                <a:blip r:embed="rId1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658" y="337456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Paired (binary)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442" y="952696"/>
            <a:ext cx="809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Two time points (or matched groups)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Direction of change matters (in this case, taxon gain or loss between time points) 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313852" y="2040375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354575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929594" y="1354575"/>
            <a:ext cx="347472" cy="32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536570" y="3321593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31477" y="2407193"/>
            <a:ext cx="342901" cy="41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931878" y="3321593"/>
            <a:ext cx="34290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0303479" y="4235993"/>
            <a:ext cx="342901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77010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8824" y="277010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1304" y="4279927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955" y="4279927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0.45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48824" y="4281713"/>
            <a:ext cx="593432" cy="365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78213" y="4279927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497575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77010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81954" y="3118765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70206" y="3118765"/>
            <a:ext cx="471599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49918" y="3141602"/>
            <a:ext cx="436631" cy="115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15173" y="3131777"/>
            <a:ext cx="459903" cy="115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5320" y="3125372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60142" y="34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0261077" y="3139441"/>
            <a:ext cx="434243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359576" y="387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20778" y="34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5599" y="3316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08822" y="34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9780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 rot="5400000">
            <a:off x="3456257" y="5537508"/>
            <a:ext cx="342901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284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Longitudinal (binary)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442" y="952696"/>
            <a:ext cx="557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&gt;2 time points (could also be used for 2 time points</a:t>
            </a:r>
            <a:r>
              <a:rPr lang="mr-IN" dirty="0"/>
              <a:t>…</a:t>
            </a:r>
            <a:r>
              <a:rPr lang="en-US" dirty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Direction of change </a:t>
            </a:r>
            <a:r>
              <a:rPr lang="en-US" b="1" dirty="0"/>
              <a:t>does not matter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299104" y="1830307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144507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944342" y="1144507"/>
            <a:ext cx="347472" cy="32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536570" y="3111525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31477" y="2197125"/>
            <a:ext cx="342901" cy="41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931878" y="3111525"/>
            <a:ext cx="34290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0303479" y="4025925"/>
            <a:ext cx="342901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560041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56004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8824" y="2560041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1304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955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0.45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48824" y="4071645"/>
            <a:ext cx="593432" cy="365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78213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287507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560041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68100" y="2909353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70206" y="2911089"/>
            <a:ext cx="438912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49918" y="2919178"/>
            <a:ext cx="436631" cy="115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15173" y="2909353"/>
            <a:ext cx="459903" cy="115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5320" y="2902948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60142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0246329" y="2917017"/>
            <a:ext cx="434243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359576" y="365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20778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31858" y="311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08822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 rot="5400000">
            <a:off x="2313332" y="4851708"/>
            <a:ext cx="342901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5735409" y="4165908"/>
            <a:ext cx="342901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8250889" y="485170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9624741" y="5308908"/>
            <a:ext cx="3429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8457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64952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3940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19609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3904423" y="5537508"/>
            <a:ext cx="347472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29084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07745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52" name="Rectangle 51"/>
          <p:cNvSpPr/>
          <p:nvPr/>
        </p:nvSpPr>
        <p:spPr>
          <a:xfrm rot="5400000">
            <a:off x="10298352" y="5537508"/>
            <a:ext cx="342901" cy="457200"/>
          </a:xfrm>
          <a:prstGeom prst="rect">
            <a:avLst/>
          </a:prstGeom>
          <a:solidFill>
            <a:srgbClr val="F17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181482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6631" y="25843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30034" y="40818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35397" y="55814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569773" y="4417114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47181" y="4407584"/>
            <a:ext cx="457200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29846" y="4421726"/>
            <a:ext cx="0" cy="117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357478" y="4424782"/>
            <a:ext cx="457200" cy="117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7515173" y="4404306"/>
            <a:ext cx="447714" cy="1148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348930" y="4405336"/>
            <a:ext cx="892274" cy="118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0238644" y="4408876"/>
            <a:ext cx="449285" cy="117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680572" y="4383083"/>
            <a:ext cx="2896" cy="123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00991" y="5215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97312" y="518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22516" y="5189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51233" y="484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73910" y="489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39228" y="484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891275" y="4942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6620" y="6263692"/>
            <a:ext cx="102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Cumulative: 	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	 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		</a:t>
            </a:r>
            <a:r>
              <a:rPr lang="en-US" dirty="0">
                <a:solidFill>
                  <a:schemeClr val="accent4"/>
                </a:solidFill>
              </a:rPr>
              <a:t>              0           		</a:t>
            </a:r>
            <a:r>
              <a:rPr lang="en-US" dirty="0">
                <a:solidFill>
                  <a:schemeClr val="accent2"/>
                </a:solidFill>
              </a:rPr>
              <a:t>0	</a:t>
            </a:r>
            <a:r>
              <a:rPr lang="en-US" dirty="0"/>
              <a:t>              </a:t>
            </a:r>
            <a:r>
              <a:rPr lang="en-US" dirty="0">
                <a:solidFill>
                  <a:srgbClr val="C00000"/>
                </a:solidFill>
              </a:rPr>
              <a:t>1	             </a:t>
            </a:r>
            <a:r>
              <a:rPr lang="en-US" dirty="0">
                <a:solidFill>
                  <a:srgbClr val="F170C6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1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 rot="5400000">
            <a:off x="3456257" y="5537508"/>
            <a:ext cx="342901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658" y="337456"/>
            <a:ext cx="284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Longitudinal (binary)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442" y="952696"/>
            <a:ext cx="7769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&gt;2 time points (could also be used for 2 time points</a:t>
            </a:r>
            <a:r>
              <a:rPr lang="mr-IN" dirty="0"/>
              <a:t>…</a:t>
            </a:r>
            <a:r>
              <a:rPr lang="en-US" dirty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Direction of change </a:t>
            </a:r>
            <a:r>
              <a:rPr lang="en-US" b="1" dirty="0"/>
              <a:t>does not matter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mr-IN" dirty="0"/>
              <a:t>…</a:t>
            </a:r>
            <a:r>
              <a:rPr lang="en-US" dirty="0"/>
              <a:t> as before, weight by time between observations and number of time points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313852" y="1830307"/>
            <a:ext cx="3474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733124" y="1144507"/>
            <a:ext cx="347472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944342" y="1144507"/>
            <a:ext cx="347472" cy="32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536570" y="3111525"/>
            <a:ext cx="342901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746225" y="2197125"/>
            <a:ext cx="342901" cy="41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946626" y="3111525"/>
            <a:ext cx="34290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10318227" y="4025925"/>
            <a:ext cx="342901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4682" y="2560041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76935" y="256004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8824" y="2560041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1304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955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0.45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48824" y="4071645"/>
            <a:ext cx="593432" cy="3657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92961" y="4069859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3675724" y="2287507"/>
            <a:ext cx="34747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6376" y="2560041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68100" y="2909353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4954" y="2896341"/>
            <a:ext cx="471599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64666" y="2919178"/>
            <a:ext cx="436631" cy="115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15173" y="2909353"/>
            <a:ext cx="459903" cy="115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695320" y="2902948"/>
            <a:ext cx="0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60142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0261077" y="2917017"/>
            <a:ext cx="434243" cy="114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359576" y="365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20778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31858" y="311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08822" y="324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 rot="5400000">
            <a:off x="2313332" y="4851708"/>
            <a:ext cx="342901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5735409" y="4165908"/>
            <a:ext cx="342901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8250889" y="4851708"/>
            <a:ext cx="342901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9624741" y="5308908"/>
            <a:ext cx="3429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8457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64952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3940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19609" y="558144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3904423" y="5537508"/>
            <a:ext cx="347472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29084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07745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52" name="Rectangle 51"/>
          <p:cNvSpPr/>
          <p:nvPr/>
        </p:nvSpPr>
        <p:spPr>
          <a:xfrm rot="5400000">
            <a:off x="10298352" y="5537508"/>
            <a:ext cx="342901" cy="457200"/>
          </a:xfrm>
          <a:prstGeom prst="rect">
            <a:avLst/>
          </a:prstGeom>
          <a:solidFill>
            <a:srgbClr val="F17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181482" y="5581442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6631" y="25843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30034" y="40818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35397" y="55814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569773" y="4417114"/>
            <a:ext cx="3346" cy="116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47181" y="4407584"/>
            <a:ext cx="471599" cy="1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44594" y="4451222"/>
            <a:ext cx="21444" cy="117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401722" y="4454279"/>
            <a:ext cx="437592" cy="112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514741" y="4404306"/>
            <a:ext cx="448145" cy="121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348930" y="4405336"/>
            <a:ext cx="892274" cy="118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0253392" y="4408876"/>
            <a:ext cx="449285" cy="117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695320" y="4383083"/>
            <a:ext cx="2896" cy="123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00991" y="5215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97312" y="518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22516" y="5189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49408" y="487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73910" y="489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39228" y="484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891275" y="4942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6620" y="6260970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011782" y="2539286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Day 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011782" y="4023176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Day 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953272" y="5507066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692844" y="6194830"/>
                <a:ext cx="1292481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44" y="6194830"/>
                <a:ext cx="1292481" cy="501612"/>
              </a:xfrm>
              <a:prstGeom prst="rect">
                <a:avLst/>
              </a:prstGeom>
              <a:blipFill rotWithShape="0"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37059" y="6291748"/>
                <a:ext cx="153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59" y="6291748"/>
                <a:ext cx="1539600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394821" y="6291748"/>
                <a:ext cx="153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21" y="6291748"/>
                <a:ext cx="153960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03614" y="6194830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14" y="6194830"/>
                <a:ext cx="1539600" cy="501612"/>
              </a:xfrm>
              <a:prstGeom prst="rect">
                <a:avLst/>
              </a:prstGeom>
              <a:blipFill rotWithShape="0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89566" y="6194830"/>
                <a:ext cx="1032910" cy="501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66" y="6194830"/>
                <a:ext cx="1032910" cy="501612"/>
              </a:xfrm>
              <a:prstGeom prst="rect">
                <a:avLst/>
              </a:prstGeom>
              <a:blipFill rotWithShape="0"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599866" y="6291748"/>
                <a:ext cx="153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66" y="6291748"/>
                <a:ext cx="153960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757815" y="6194830"/>
                <a:ext cx="1539600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1400" b="0" i="1" smtClean="0">
                              <a:solidFill>
                                <a:srgbClr val="F170C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F170C6"/>
                              </a:solidFill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F170C6"/>
                                  </a:solidFill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F170C6"/>
                          </a:solidFill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rgbClr val="F170C6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815" y="6194830"/>
                <a:ext cx="1539600" cy="501612"/>
              </a:xfrm>
              <a:prstGeom prst="rect">
                <a:avLst/>
              </a:prstGeom>
              <a:blipFill rotWithShape="0"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5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556</Words>
  <Application>Microsoft Macintosh PowerPoint</Application>
  <PresentationFormat>Widescreen</PresentationFormat>
  <Paragraphs>249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Anna Plantinga</cp:lastModifiedBy>
  <cp:revision>21</cp:revision>
  <dcterms:created xsi:type="dcterms:W3CDTF">2018-08-15T12:47:06Z</dcterms:created>
  <dcterms:modified xsi:type="dcterms:W3CDTF">2018-08-25T01:34:55Z</dcterms:modified>
</cp:coreProperties>
</file>