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460" r:id="rId1"/>
  </p:sldMasterIdLst>
  <p:notesMasterIdLst>
    <p:notesMasterId r:id="rId39"/>
  </p:notesMasterIdLst>
  <p:handoutMasterIdLst>
    <p:handoutMasterId r:id="rId40"/>
  </p:handoutMasterIdLst>
  <p:sldIdLst>
    <p:sldId id="434" r:id="rId2"/>
    <p:sldId id="435" r:id="rId3"/>
    <p:sldId id="436"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1" r:id="rId38"/>
  </p:sldIdLst>
  <p:sldSz cx="972185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0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6AF00"/>
    <a:srgbClr val="8B9398"/>
    <a:srgbClr val="272F34"/>
    <a:srgbClr val="636262"/>
    <a:srgbClr val="7F7F7F"/>
    <a:srgbClr val="40404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50" autoAdjust="0"/>
    <p:restoredTop sz="91003" autoAdjust="0"/>
  </p:normalViewPr>
  <p:slideViewPr>
    <p:cSldViewPr>
      <p:cViewPr varScale="1">
        <p:scale>
          <a:sx n="79" d="100"/>
          <a:sy n="79" d="100"/>
        </p:scale>
        <p:origin x="504" y="90"/>
      </p:cViewPr>
      <p:guideLst>
        <p:guide orient="horz" pos="2160"/>
        <p:guide pos="30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08"/>
    </p:cViewPr>
  </p:sorterViewPr>
  <p:notesViewPr>
    <p:cSldViewPr>
      <p:cViewPr varScale="1">
        <p:scale>
          <a:sx n="65" d="100"/>
          <a:sy n="65" d="100"/>
        </p:scale>
        <p:origin x="-29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927C2328-94C7-4F09-AE0F-94A013818BF8}" type="datetimeFigureOut">
              <a:rPr lang="zh-CN" altLang="en-US"/>
              <a:pPr>
                <a:defRPr/>
              </a:pPr>
              <a:t>2012-08-23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A64191CE-7B88-4BEE-B5DC-082341113D45}" type="slidenum">
              <a:rPr lang="zh-CN" altLang="en-US"/>
              <a:pPr>
                <a:defRPr/>
              </a:pPr>
              <a:t>‹#›</a:t>
            </a:fld>
            <a:endParaRPr lang="zh-CN" altLang="en-US"/>
          </a:p>
        </p:txBody>
      </p:sp>
    </p:spTree>
    <p:extLst>
      <p:ext uri="{BB962C8B-B14F-4D97-AF65-F5344CB8AC3E}">
        <p14:creationId xmlns:p14="http://schemas.microsoft.com/office/powerpoint/2010/main" val="252650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69557E7B-47E5-482B-A550-268912E130DA}" type="datetimeFigureOut">
              <a:rPr lang="zh-CN" altLang="en-US"/>
              <a:pPr>
                <a:defRPr/>
              </a:pPr>
              <a:t>2012-08-23</a:t>
            </a:fld>
            <a:endParaRPr lang="zh-CN" altLang="en-US"/>
          </a:p>
        </p:txBody>
      </p:sp>
      <p:sp>
        <p:nvSpPr>
          <p:cNvPr id="4" name="幻灯片图像占位符 3"/>
          <p:cNvSpPr>
            <a:spLocks noGrp="1" noRot="1" noChangeAspect="1"/>
          </p:cNvSpPr>
          <p:nvPr>
            <p:ph type="sldImg" idx="2"/>
          </p:nvPr>
        </p:nvSpPr>
        <p:spPr>
          <a:xfrm>
            <a:off x="998538" y="685800"/>
            <a:ext cx="4860925"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83858C2A-C5CE-4673-BE6D-642D01612E5E}" type="slidenum">
              <a:rPr lang="zh-CN" altLang="en-US"/>
              <a:pPr>
                <a:defRPr/>
              </a:pPr>
              <a:t>‹#›</a:t>
            </a:fld>
            <a:endParaRPr lang="zh-CN" altLang="en-US"/>
          </a:p>
        </p:txBody>
      </p:sp>
    </p:spTree>
    <p:extLst>
      <p:ext uri="{BB962C8B-B14F-4D97-AF65-F5344CB8AC3E}">
        <p14:creationId xmlns:p14="http://schemas.microsoft.com/office/powerpoint/2010/main" val="164515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8538" y="685800"/>
            <a:ext cx="48609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1</a:t>
            </a:fld>
            <a:endParaRPr lang="zh-CN" altLang="en-US"/>
          </a:p>
        </p:txBody>
      </p:sp>
    </p:spTree>
    <p:extLst>
      <p:ext uri="{BB962C8B-B14F-4D97-AF65-F5344CB8AC3E}">
        <p14:creationId xmlns:p14="http://schemas.microsoft.com/office/powerpoint/2010/main" val="1785357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8538" y="685800"/>
            <a:ext cx="48609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37</a:t>
            </a:fld>
            <a:endParaRPr lang="zh-CN" altLang="en-US"/>
          </a:p>
        </p:txBody>
      </p:sp>
    </p:spTree>
    <p:extLst>
      <p:ext uri="{BB962C8B-B14F-4D97-AF65-F5344CB8AC3E}">
        <p14:creationId xmlns:p14="http://schemas.microsoft.com/office/powerpoint/2010/main" val="1212444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22" descr="封面"/>
          <p:cNvPicPr>
            <a:picLocks noChangeAspect="1" noChangeArrowheads="1"/>
          </p:cNvPicPr>
          <p:nvPr/>
        </p:nvPicPr>
        <p:blipFill>
          <a:blip r:embed="rId2" cstate="print"/>
          <a:srcRect/>
          <a:stretch>
            <a:fillRect/>
          </a:stretch>
        </p:blipFill>
        <p:spPr bwMode="auto">
          <a:xfrm>
            <a:off x="0" y="0"/>
            <a:ext cx="9721850" cy="6858000"/>
          </a:xfrm>
          <a:prstGeom prst="rect">
            <a:avLst/>
          </a:prstGeom>
          <a:noFill/>
        </p:spPr>
      </p:pic>
      <p:pic>
        <p:nvPicPr>
          <p:cNvPr id="8" name="Picture 19" descr="logo"/>
          <p:cNvPicPr>
            <a:picLocks noChangeAspect="1" noChangeArrowheads="1"/>
          </p:cNvPicPr>
          <p:nvPr/>
        </p:nvPicPr>
        <p:blipFill>
          <a:blip r:embed="rId3" cstate="print"/>
          <a:srcRect/>
          <a:stretch>
            <a:fillRect/>
          </a:stretch>
        </p:blipFill>
        <p:spPr bwMode="auto">
          <a:xfrm>
            <a:off x="7541193" y="6453188"/>
            <a:ext cx="1913989" cy="215900"/>
          </a:xfrm>
          <a:prstGeom prst="rect">
            <a:avLst/>
          </a:prstGeom>
          <a:noFill/>
        </p:spPr>
      </p:pic>
      <p:sp>
        <p:nvSpPr>
          <p:cNvPr id="9" name="Rectangle 20"/>
          <p:cNvSpPr>
            <a:spLocks noChangeArrowheads="1"/>
          </p:cNvSpPr>
          <p:nvPr/>
        </p:nvSpPr>
        <p:spPr bwMode="auto">
          <a:xfrm>
            <a:off x="4707334" y="242893"/>
            <a:ext cx="4737714" cy="377825"/>
          </a:xfrm>
          <a:prstGeom prst="rect">
            <a:avLst/>
          </a:prstGeom>
          <a:noFill/>
          <a:ln w="9525">
            <a:noFill/>
            <a:miter lim="800000"/>
            <a:headEnd/>
            <a:tailEnd/>
          </a:ln>
          <a:effectLst/>
        </p:spPr>
        <p:txBody>
          <a:bodyPr/>
          <a:lstStyle/>
          <a:p>
            <a:pPr algn="r">
              <a:spcBef>
                <a:spcPct val="20000"/>
              </a:spcBef>
            </a:pPr>
            <a:r>
              <a:rPr lang="en-US" altLang="zh-CN" sz="1400" baseline="0">
                <a:solidFill>
                  <a:srgbClr val="B2B2B2"/>
                </a:solidFill>
                <a:ea typeface="微软雅黑" pitchFamily="34" charset="-122"/>
                <a:cs typeface="宋体" charset="-122"/>
              </a:rPr>
              <a:t>www.primeton.com</a:t>
            </a:r>
          </a:p>
        </p:txBody>
      </p:sp>
      <p:sp>
        <p:nvSpPr>
          <p:cNvPr id="2" name="标题 1"/>
          <p:cNvSpPr>
            <a:spLocks noGrp="1"/>
          </p:cNvSpPr>
          <p:nvPr>
            <p:ph type="ctrTitle"/>
          </p:nvPr>
        </p:nvSpPr>
        <p:spPr>
          <a:xfrm>
            <a:off x="4405210" y="2130440"/>
            <a:ext cx="4587501" cy="1470025"/>
          </a:xfrm>
        </p:spPr>
        <p:txBody>
          <a:bodyPr/>
          <a:lstStyle>
            <a:lvl1pPr>
              <a:defRPr sz="3600">
                <a:solidFill>
                  <a:schemeClr val="tx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410273" y="3886200"/>
            <a:ext cx="3934315"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3969755" y="6248400"/>
            <a:ext cx="2268432" cy="476250"/>
          </a:xfrm>
        </p:spPr>
        <p:txBody>
          <a:bodyPr/>
          <a:lstStyle>
            <a:lvl1pPr algn="ctr">
              <a:defRPr/>
            </a:lvl1pPr>
          </a:lstStyle>
          <a:p>
            <a:fld id="{9A5AAD7A-F13C-4131-844C-224DED481B2D}" type="slidenum">
              <a:rPr lang="en-US" altLang="zh-CN" smtClean="0"/>
              <a:pPr/>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4062" y="352436"/>
            <a:ext cx="9154742" cy="561975"/>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24062" y="1125538"/>
            <a:ext cx="8911696"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3645694" y="6245225"/>
            <a:ext cx="2268432" cy="476250"/>
          </a:xfrm>
        </p:spPr>
        <p:txBody>
          <a:bodyPr/>
          <a:lstStyle>
            <a:lvl1pPr algn="ctr">
              <a:defRPr/>
            </a:lvl1pPr>
          </a:lstStyle>
          <a:p>
            <a:fld id="{BD61978C-FD3D-4268-8D6C-034E9AD544A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标题 1"/>
          <p:cNvSpPr>
            <a:spLocks noGrp="1"/>
          </p:cNvSpPr>
          <p:nvPr>
            <p:ph type="title"/>
          </p:nvPr>
        </p:nvSpPr>
        <p:spPr>
          <a:xfrm>
            <a:off x="405078" y="352436"/>
            <a:ext cx="9073727" cy="561975"/>
          </a:xfrm>
        </p:spPr>
        <p:txBody>
          <a:bodyPr/>
          <a:lstStyle>
            <a:lvl1pPr>
              <a:defRPr sz="2800"/>
            </a:lvl1pPr>
          </a:lstStyle>
          <a:p>
            <a:r>
              <a:rPr lang="zh-CN" altLang="en-US" smtClean="0"/>
              <a:t>单击此处编辑母版标题样式</a:t>
            </a:r>
            <a:endParaRPr lang="zh-CN" altLang="en-US"/>
          </a:p>
        </p:txBody>
      </p:sp>
      <p:sp>
        <p:nvSpPr>
          <p:cNvPr id="10" name="内容占位符 2"/>
          <p:cNvSpPr>
            <a:spLocks noGrp="1"/>
          </p:cNvSpPr>
          <p:nvPr>
            <p:ph idx="1"/>
          </p:nvPr>
        </p:nvSpPr>
        <p:spPr>
          <a:xfrm>
            <a:off x="405077" y="1125538"/>
            <a:ext cx="883068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日期占位符 3"/>
          <p:cNvSpPr>
            <a:spLocks noGrp="1"/>
          </p:cNvSpPr>
          <p:nvPr>
            <p:ph type="dt" sz="half" idx="10"/>
          </p:nvPr>
        </p:nvSpPr>
        <p:spPr>
          <a:xfrm>
            <a:off x="486092" y="6245225"/>
            <a:ext cx="2268432" cy="476250"/>
          </a:xfrm>
        </p:spPr>
        <p:txBody>
          <a:bodyPr/>
          <a:lstStyle>
            <a:lvl1pPr>
              <a:defRPr/>
            </a:lvl1pPr>
          </a:lstStyle>
          <a:p>
            <a:endParaRPr lang="en-US" altLang="zh-CN"/>
          </a:p>
        </p:txBody>
      </p:sp>
      <p:sp>
        <p:nvSpPr>
          <p:cNvPr id="12" name="灯片编号占位符 5"/>
          <p:cNvSpPr>
            <a:spLocks noGrp="1"/>
          </p:cNvSpPr>
          <p:nvPr>
            <p:ph type="sldNum" sz="quarter" idx="12"/>
          </p:nvPr>
        </p:nvSpPr>
        <p:spPr>
          <a:xfrm>
            <a:off x="3645694" y="6245225"/>
            <a:ext cx="2268432" cy="476250"/>
          </a:xfrm>
        </p:spPr>
        <p:txBody>
          <a:bodyPr/>
          <a:lstStyle>
            <a:lvl1pPr algn="ctr">
              <a:defRPr/>
            </a:lvl1pPr>
          </a:lstStyle>
          <a:p>
            <a:fld id="{BD61978C-FD3D-4268-8D6C-034E9AD544A3}" type="slidenum">
              <a:rPr lang="en-US" altLang="zh-CN" smtClean="0"/>
              <a:pPr/>
              <a:t>‹#›</a:t>
            </a:fld>
            <a:endParaRPr lang="en-US" altLang="zh-CN"/>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2374" y="188915"/>
            <a:ext cx="8749665"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86100" y="1125538"/>
            <a:ext cx="8749665"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86092" y="6245225"/>
            <a:ext cx="226843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baseline="0"/>
            </a:lvl1pPr>
          </a:lstStyle>
          <a:p>
            <a:endParaRPr lang="en-US" altLang="zh-CN"/>
          </a:p>
        </p:txBody>
      </p:sp>
      <p:sp>
        <p:nvSpPr>
          <p:cNvPr id="1029" name="Rectangle 5"/>
          <p:cNvSpPr>
            <a:spLocks noGrp="1" noChangeArrowheads="1"/>
          </p:cNvSpPr>
          <p:nvPr>
            <p:ph type="ftr" sz="quarter" idx="3"/>
          </p:nvPr>
        </p:nvSpPr>
        <p:spPr bwMode="auto">
          <a:xfrm>
            <a:off x="3321632" y="6245225"/>
            <a:ext cx="3078586"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baseline="0"/>
            </a:lvl1pPr>
          </a:lstStyle>
          <a:p>
            <a:endParaRPr lang="en-US" altLang="zh-CN"/>
          </a:p>
        </p:txBody>
      </p:sp>
      <p:sp>
        <p:nvSpPr>
          <p:cNvPr id="1030" name="Rectangle 6"/>
          <p:cNvSpPr>
            <a:spLocks noGrp="1" noChangeArrowheads="1"/>
          </p:cNvSpPr>
          <p:nvPr>
            <p:ph type="sldNum" sz="quarter" idx="4"/>
          </p:nvPr>
        </p:nvSpPr>
        <p:spPr bwMode="auto">
          <a:xfrm>
            <a:off x="6967326" y="6245225"/>
            <a:ext cx="226843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baseline="0"/>
            </a:lvl1pPr>
          </a:lstStyle>
          <a:p>
            <a:fld id="{6ADA428C-E881-4D3D-8851-5C8254E5F61C}" type="slidenum">
              <a:rPr lang="en-US" altLang="zh-CN"/>
              <a:pPr/>
              <a:t>‹#›</a:t>
            </a:fld>
            <a:endParaRPr lang="en-US" altLang="zh-CN"/>
          </a:p>
        </p:txBody>
      </p:sp>
      <p:pic>
        <p:nvPicPr>
          <p:cNvPr id="1034" name="Picture 10" descr="logo"/>
          <p:cNvPicPr>
            <a:picLocks noChangeAspect="1" noChangeArrowheads="1"/>
          </p:cNvPicPr>
          <p:nvPr/>
        </p:nvPicPr>
        <p:blipFill>
          <a:blip r:embed="rId6" cstate="print"/>
          <a:srcRect/>
          <a:stretch>
            <a:fillRect/>
          </a:stretch>
        </p:blipFill>
        <p:spPr bwMode="auto">
          <a:xfrm>
            <a:off x="7541193" y="6453188"/>
            <a:ext cx="1913989" cy="215900"/>
          </a:xfrm>
          <a:prstGeom prst="rect">
            <a:avLst/>
          </a:prstGeom>
          <a:noFill/>
        </p:spPr>
      </p:pic>
    </p:spTree>
  </p:cSld>
  <p:clrMap bg1="lt1" tx1="dk1" bg2="lt2" tx2="dk2" accent1="accent1" accent2="accent2" accent3="accent3" accent4="accent4" accent5="accent5" accent6="accent6" hlink="hlink" folHlink="folHlink"/>
  <p:sldLayoutIdLst>
    <p:sldLayoutId id="2147485461" r:id="rId1"/>
    <p:sldLayoutId id="2147485462" r:id="rId2"/>
    <p:sldLayoutId id="2147485466" r:id="rId3"/>
  </p:sldLayoutIdLst>
  <p:hf hdr="0" ftr="0" dt="0"/>
  <p:txStyles>
    <p:titleStyle>
      <a:lvl1pPr algn="l" rtl="0" eaLnBrk="1" fontAlgn="base" hangingPunct="1">
        <a:spcBef>
          <a:spcPct val="0"/>
        </a:spcBef>
        <a:spcAft>
          <a:spcPct val="0"/>
        </a:spcAft>
        <a:defRPr sz="2400" b="1">
          <a:solidFill>
            <a:srgbClr val="FF9933"/>
          </a:solidFill>
          <a:latin typeface="+mj-lt"/>
          <a:ea typeface="+mj-ea"/>
          <a:cs typeface="+mj-cs"/>
        </a:defRPr>
      </a:lvl1pPr>
      <a:lvl2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2pPr>
      <a:lvl3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3pPr>
      <a:lvl4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4pPr>
      <a:lvl5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5pPr>
      <a:lvl6pPr marL="4572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6pPr>
      <a:lvl7pPr marL="9144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7pPr>
      <a:lvl8pPr marL="13716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8pPr>
      <a:lvl9pPr marL="18288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969755" y="1905002"/>
            <a:ext cx="5347018" cy="4216539"/>
          </a:xfrm>
          <a:prstGeom prst="rect">
            <a:avLst/>
          </a:prstGeom>
          <a:noFill/>
          <a:ln w="9525">
            <a:noFill/>
            <a:miter lim="800000"/>
            <a:headEnd/>
            <a:tailEnd/>
          </a:ln>
          <a:effectLst/>
        </p:spPr>
        <p:txBody>
          <a:bodyPr wrap="square">
            <a:spAutoFit/>
          </a:bodyPr>
          <a:lstStyle/>
          <a:p>
            <a:pPr algn="ctr" eaLnBrk="0" hangingPunct="0"/>
            <a:endParaRPr lang="en-US" altLang="zh-CN" sz="3200" b="1" dirty="0" smtClean="0">
              <a:solidFill>
                <a:srgbClr val="E20000"/>
              </a:solidFill>
              <a:latin typeface="微软雅黑" pitchFamily="34" charset="-122"/>
              <a:ea typeface="微软雅黑" pitchFamily="34" charset="-122"/>
              <a:cs typeface="Arial" pitchFamily="34" charset="0"/>
            </a:endParaRPr>
          </a:p>
          <a:p>
            <a:pPr algn="ctr" eaLnBrk="0" hangingPunct="0"/>
            <a:endParaRPr lang="en-US" altLang="zh-CN" sz="3200" b="1" dirty="0" smtClean="0">
              <a:solidFill>
                <a:srgbClr val="E20000"/>
              </a:solidFill>
              <a:latin typeface="微软雅黑" pitchFamily="34" charset="-122"/>
              <a:ea typeface="微软雅黑" pitchFamily="34" charset="-122"/>
              <a:cs typeface="Arial" pitchFamily="34" charset="0"/>
            </a:endParaRPr>
          </a:p>
          <a:p>
            <a:pPr algn="ctr" eaLnBrk="0" hangingPunct="0"/>
            <a:r>
              <a:rPr lang="en-US" altLang="zh-CN" sz="3200" b="1" dirty="0" smtClean="0">
                <a:solidFill>
                  <a:srgbClr val="E20000"/>
                </a:solidFill>
                <a:latin typeface="微软雅黑" pitchFamily="34" charset="-122"/>
                <a:ea typeface="微软雅黑" pitchFamily="34" charset="-122"/>
                <a:cs typeface="Arial" pitchFamily="34" charset="0"/>
              </a:rPr>
              <a:t>BPS</a:t>
            </a:r>
            <a:r>
              <a:rPr lang="zh-CN" altLang="en-US" sz="3200" b="1" dirty="0" smtClean="0">
                <a:solidFill>
                  <a:srgbClr val="E20000"/>
                </a:solidFill>
                <a:latin typeface="微软雅黑" pitchFamily="34" charset="-122"/>
                <a:ea typeface="微软雅黑" pitchFamily="34" charset="-122"/>
                <a:cs typeface="Arial" pitchFamily="34" charset="0"/>
              </a:rPr>
              <a:t>平台功能</a:t>
            </a:r>
            <a:r>
              <a:rPr lang="zh-CN" altLang="en-US" sz="3200" b="1" dirty="0">
                <a:solidFill>
                  <a:srgbClr val="E20000"/>
                </a:solidFill>
                <a:latin typeface="微软雅黑" pitchFamily="34" charset="-122"/>
                <a:ea typeface="微软雅黑" pitchFamily="34" charset="-122"/>
                <a:cs typeface="Arial" pitchFamily="34" charset="0"/>
              </a:rPr>
              <a:t>案例</a:t>
            </a:r>
            <a:r>
              <a:rPr lang="zh-CN" altLang="en-US" sz="3200" b="1" dirty="0" smtClean="0">
                <a:solidFill>
                  <a:srgbClr val="E20000"/>
                </a:solidFill>
                <a:latin typeface="微软雅黑" pitchFamily="34" charset="-122"/>
                <a:ea typeface="微软雅黑" pitchFamily="34" charset="-122"/>
                <a:cs typeface="Arial" pitchFamily="34" charset="0"/>
              </a:rPr>
              <a:t>材料</a:t>
            </a:r>
            <a:endParaRPr lang="en-US" altLang="zh-CN" sz="3200" b="1" dirty="0" smtClean="0">
              <a:solidFill>
                <a:srgbClr val="E20000"/>
              </a:solidFill>
              <a:latin typeface="微软雅黑" pitchFamily="34" charset="-122"/>
              <a:ea typeface="微软雅黑" pitchFamily="34" charset="-122"/>
              <a:cs typeface="Arial" pitchFamily="34" charset="0"/>
            </a:endParaRPr>
          </a:p>
          <a:p>
            <a:pPr algn="ctr" eaLnBrk="0" hangingPunct="0"/>
            <a:r>
              <a:rPr lang="zh-CN" altLang="en-US" sz="3200" b="1" dirty="0" smtClean="0">
                <a:solidFill>
                  <a:srgbClr val="E20000"/>
                </a:solidFill>
                <a:latin typeface="微软雅黑" pitchFamily="34" charset="-122"/>
                <a:ea typeface="微软雅黑" pitchFamily="34" charset="-122"/>
                <a:cs typeface="Arial" pitchFamily="34" charset="0"/>
              </a:rPr>
              <a:t>（部分）</a:t>
            </a:r>
            <a:endParaRPr lang="en-US" altLang="zh-CN" sz="3200" b="1" dirty="0" smtClean="0">
              <a:solidFill>
                <a:srgbClr val="E20000"/>
              </a:solidFill>
              <a:latin typeface="微软雅黑" pitchFamily="34" charset="-122"/>
              <a:ea typeface="微软雅黑" pitchFamily="34" charset="-122"/>
              <a:cs typeface="Arial" pitchFamily="34" charset="0"/>
            </a:endParaRPr>
          </a:p>
          <a:p>
            <a:pPr algn="ctr" eaLnBrk="0" hangingPunct="0"/>
            <a:endParaRPr lang="en-US" altLang="zh-CN" sz="3200" b="1" dirty="0">
              <a:solidFill>
                <a:srgbClr val="E20000"/>
              </a:solidFill>
              <a:latin typeface="微软雅黑" pitchFamily="34" charset="-122"/>
              <a:ea typeface="微软雅黑" pitchFamily="34" charset="-122"/>
              <a:cs typeface="Arial" pitchFamily="34" charset="0"/>
            </a:endParaRPr>
          </a:p>
          <a:p>
            <a:pPr algn="ctr" eaLnBrk="0" hangingPunct="0"/>
            <a:endParaRPr lang="en-US" altLang="zh-CN" sz="3200" b="1" dirty="0" smtClean="0">
              <a:solidFill>
                <a:srgbClr val="E20000"/>
              </a:solidFill>
              <a:latin typeface="微软雅黑" pitchFamily="34" charset="-122"/>
              <a:ea typeface="微软雅黑" pitchFamily="34" charset="-122"/>
              <a:cs typeface="Arial" pitchFamily="34" charset="0"/>
            </a:endParaRPr>
          </a:p>
          <a:p>
            <a:pPr algn="ctr" eaLnBrk="0" hangingPunct="0"/>
            <a:endParaRPr lang="en-US" altLang="zh-CN" sz="3200" b="1" dirty="0" smtClean="0">
              <a:solidFill>
                <a:srgbClr val="E20000"/>
              </a:solidFill>
              <a:latin typeface="微软雅黑" pitchFamily="34" charset="-122"/>
              <a:ea typeface="微软雅黑" pitchFamily="34" charset="-122"/>
              <a:cs typeface="Arial" pitchFamily="34" charset="0"/>
            </a:endParaRPr>
          </a:p>
          <a:p>
            <a:pPr algn="ctr" eaLnBrk="0" hangingPunct="0"/>
            <a:r>
              <a:rPr lang="zh-CN" altLang="en-US" sz="2400" dirty="0" smtClean="0">
                <a:solidFill>
                  <a:srgbClr val="E20000"/>
                </a:solidFill>
                <a:latin typeface="微软雅黑" pitchFamily="34" charset="-122"/>
                <a:ea typeface="微软雅黑" pitchFamily="34" charset="-122"/>
                <a:cs typeface="Arial" pitchFamily="34" charset="0"/>
              </a:rPr>
              <a:t>吴宗明</a:t>
            </a:r>
            <a:endParaRPr lang="en-US" altLang="zh-CN" sz="2000" b="1" dirty="0" smtClean="0">
              <a:solidFill>
                <a:srgbClr val="E20000"/>
              </a:solidFill>
              <a:latin typeface="微软雅黑" pitchFamily="34" charset="-122"/>
              <a:ea typeface="微软雅黑" pitchFamily="34" charset="-122"/>
              <a:cs typeface="Arial" pitchFamily="34" charset="0"/>
            </a:endParaRPr>
          </a:p>
          <a:p>
            <a:pPr algn="ctr" eaLnBrk="0" hangingPunct="0"/>
            <a:endParaRPr lang="en-US" altLang="zh-CN" sz="2000" b="1" dirty="0" smtClean="0">
              <a:solidFill>
                <a:srgbClr val="E20000"/>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在</a:t>
            </a:r>
            <a:r>
              <a:rPr lang="zh-CN" altLang="en-US" sz="1600" dirty="0">
                <a:latin typeface="幼圆" pitchFamily="49" charset="-122"/>
                <a:ea typeface="幼圆" pitchFamily="49" charset="-122"/>
              </a:rPr>
              <a:t>建模时可以指定特定活动后续可流转的范围，不限定在直接后续活动（即有连线的活动）</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在</a:t>
            </a:r>
            <a:r>
              <a:rPr lang="zh-CN" altLang="en-US" sz="1600" dirty="0">
                <a:latin typeface="幼圆" pitchFamily="49" charset="-122"/>
                <a:ea typeface="幼圆" pitchFamily="49" charset="-122"/>
              </a:rPr>
              <a:t>运行时可以从指定范围中动态选择一个活动并指定，流程按此方向流转</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T1209</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支持流程自由流转并可设置自由流转的活动范围</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总监审批和财务审批设置为自由流，</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策略为在该流程范围内任意自由</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60" y="3736082"/>
            <a:ext cx="309571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动态选择自由流活动并进行流转</a:t>
            </a:r>
            <a:endParaRPr lang="zh-CN" altLang="en-US" sz="1500" dirty="0">
              <a:solidFill>
                <a:schemeClr val="bg2">
                  <a:lumMod val="50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620" y="1945407"/>
            <a:ext cx="344315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76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可根据流程上下文数据动态模拟计算指定活动后续可能到达的活动，以及这些活动的可能参与人</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然后</a:t>
            </a:r>
            <a:r>
              <a:rPr lang="zh-CN" altLang="en-US" sz="1600" dirty="0">
                <a:latin typeface="幼圆" pitchFamily="49" charset="-122"/>
                <a:ea typeface="幼圆" pitchFamily="49" charset="-122"/>
              </a:rPr>
              <a:t>人为指定后续的活动以及参与者，那么流程只流向该活动并以指定人为参与者</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T1210</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支持运行时动态获取后续可能到达活动及执行人并指定，实现半自动化流程</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在申请活动环节查询满足条件的后续</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活动及参与者</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60" y="3729574"/>
            <a:ext cx="271099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为后续活动重新设置参与者</a:t>
            </a:r>
            <a:endParaRPr lang="zh-CN" altLang="en-US" sz="1500" dirty="0">
              <a:solidFill>
                <a:schemeClr val="bg2">
                  <a:lumMod val="50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460" y="1705844"/>
            <a:ext cx="3108967"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695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在建模时可以指定流程及活动的超时设置</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结合工作日历设置超时，支持为不同环节甚至不同参与者设置不同的日历</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运行时通过</a:t>
            </a:r>
            <a:r>
              <a:rPr lang="en-US" altLang="zh-CN" sz="1600" dirty="0">
                <a:latin typeface="幼圆" pitchFamily="49" charset="-122"/>
                <a:ea typeface="幼圆" pitchFamily="49" charset="-122"/>
              </a:rPr>
              <a:t>API</a:t>
            </a:r>
            <a:r>
              <a:rPr lang="zh-CN" altLang="en-US" sz="1600" dirty="0">
                <a:latin typeface="幼圆" pitchFamily="49" charset="-122"/>
                <a:ea typeface="幼圆" pitchFamily="49" charset="-122"/>
              </a:rPr>
              <a:t>动态改变流程及活动实例的超时时限而不影响流程定义的设置</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T1211</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支持流程及活动超时设置，并可支持运行时动态设置，可支持工作日历</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93264" cy="784830"/>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申请活动，部门审批和总监审批三个</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环节设置时间限制，并采用不同的工</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作日历</a:t>
            </a:r>
            <a:endParaRPr lang="zh-CN" altLang="en-US" sz="1500" dirty="0">
              <a:solidFill>
                <a:schemeClr val="bg2">
                  <a:lumMod val="50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714" y="1958256"/>
            <a:ext cx="3068459"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167160" y="3959707"/>
            <a:ext cx="290335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动态调整申请活动的超时时限</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3120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能够</a:t>
            </a:r>
            <a:r>
              <a:rPr lang="zh-CN" altLang="en-US" sz="1600" dirty="0">
                <a:latin typeface="幼圆" pitchFamily="49" charset="-122"/>
                <a:ea typeface="幼圆" pitchFamily="49" charset="-122"/>
              </a:rPr>
              <a:t>设置流程及活动的超时事件</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在</a:t>
            </a:r>
            <a:r>
              <a:rPr lang="zh-CN" altLang="en-US" sz="1600" dirty="0">
                <a:latin typeface="幼圆" pitchFamily="49" charset="-122"/>
                <a:ea typeface="幼圆" pitchFamily="49" charset="-122"/>
              </a:rPr>
              <a:t>流程及活动超时时能够触发指定的业务逻辑进行对应处理</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T1212</a:t>
            </a:r>
            <a:endParaRPr lang="zh-CN" altLang="en-US" sz="1600" dirty="0">
              <a:latin typeface="Book Antiqua" pitchFamily="18" charset="0"/>
            </a:endParaRPr>
          </a:p>
        </p:txBody>
      </p:sp>
      <p:sp>
        <p:nvSpPr>
          <p:cNvPr id="8" name="矩形 7"/>
          <p:cNvSpPr/>
          <p:nvPr/>
        </p:nvSpPr>
        <p:spPr>
          <a:xfrm>
            <a:off x="995736" y="1829966"/>
            <a:ext cx="3521691" cy="369332"/>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支持流程的超时控制能力</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在申请活动环节上设置时间限制和触</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发事件</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59" y="3745691"/>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当申请活动超时时自动触发设置的业</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务逻辑</a:t>
            </a:r>
            <a:endParaRPr lang="zh-CN" altLang="en-US" sz="1500" dirty="0">
              <a:solidFill>
                <a:schemeClr val="bg2">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275" y="1877591"/>
            <a:ext cx="306845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370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在</a:t>
            </a:r>
            <a:r>
              <a:rPr lang="zh-CN" altLang="en-US" sz="1600" dirty="0">
                <a:latin typeface="幼圆" pitchFamily="49" charset="-122"/>
                <a:ea typeface="幼圆" pitchFamily="49" charset="-122"/>
              </a:rPr>
              <a:t>嵌入式部署模式（即流程引擎作为一个软件包嵌入业务应用部署）下，可以通过</a:t>
            </a:r>
            <a:r>
              <a:rPr lang="en-US" altLang="zh-CN" sz="1600" dirty="0">
                <a:latin typeface="幼圆" pitchFamily="49" charset="-122"/>
                <a:ea typeface="幼圆" pitchFamily="49" charset="-122"/>
              </a:rPr>
              <a:t>JTA</a:t>
            </a:r>
            <a:r>
              <a:rPr lang="zh-CN" altLang="en-US" sz="1600" dirty="0">
                <a:latin typeface="幼圆" pitchFamily="49" charset="-122"/>
                <a:ea typeface="幼圆" pitchFamily="49" charset="-122"/>
              </a:rPr>
              <a:t>进行事务一致性控制</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在</a:t>
            </a:r>
            <a:r>
              <a:rPr lang="zh-CN" altLang="en-US" sz="1600" dirty="0">
                <a:latin typeface="幼圆" pitchFamily="49" charset="-122"/>
                <a:ea typeface="幼圆" pitchFamily="49" charset="-122"/>
              </a:rPr>
              <a:t>独立式部署模式（即流程服务器独立于业务应用部署）下，可以通过业务补偿等机制实现事务一致性控制</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T1214</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支持基于</a:t>
            </a:r>
            <a:r>
              <a:rPr lang="en-US" altLang="zh-CN" sz="1800" dirty="0">
                <a:solidFill>
                  <a:srgbClr val="FF0000"/>
                </a:solidFill>
                <a:latin typeface="微软雅黑" pitchFamily="34" charset="-122"/>
                <a:ea typeface="微软雅黑" pitchFamily="34" charset="-122"/>
              </a:rPr>
              <a:t>JTA</a:t>
            </a:r>
            <a:r>
              <a:rPr lang="zh-CN" altLang="en-US" sz="1800" dirty="0">
                <a:solidFill>
                  <a:srgbClr val="FF0000"/>
                </a:solidFill>
                <a:latin typeface="微软雅黑" pitchFamily="34" charset="-122"/>
                <a:ea typeface="微软雅黑" pitchFamily="34" charset="-122"/>
              </a:rPr>
              <a:t>或业务补偿的事务一致性</a:t>
            </a:r>
            <a:r>
              <a:rPr lang="zh-CN" altLang="en-US" sz="1800" dirty="0" smtClean="0">
                <a:solidFill>
                  <a:srgbClr val="FF0000"/>
                </a:solidFill>
                <a:latin typeface="微软雅黑" pitchFamily="34" charset="-122"/>
                <a:ea typeface="微软雅黑" pitchFamily="34" charset="-122"/>
              </a:rPr>
              <a:t>控制</a:t>
            </a:r>
            <a:endParaRPr lang="zh-CN" altLang="en-US" sz="1800" dirty="0">
              <a:solidFill>
                <a:srgbClr val="FF0000"/>
              </a:solidFill>
              <a:latin typeface="微软雅黑" pitchFamily="34" charset="-122"/>
              <a:ea typeface="微软雅黑" pitchFamily="34" charset="-122"/>
            </a:endParaRP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场景设置为在服务之三活动时抛出异</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常，并自动执行设定的规则</a:t>
            </a:r>
            <a:endParaRPr lang="zh-CN" altLang="en-US" sz="1500" dirty="0">
              <a:solidFill>
                <a:schemeClr val="bg2">
                  <a:lumMod val="50000"/>
                </a:schemeClr>
              </a:solidFill>
              <a:latin typeface="微软雅黑" pitchFamily="34" charset="-122"/>
              <a:ea typeface="微软雅黑" pitchFamily="34" charset="-122"/>
            </a:endParaRPr>
          </a:p>
        </p:txBody>
      </p:sp>
      <p:sp>
        <p:nvSpPr>
          <p:cNvPr id="23" name="TextBox 22"/>
          <p:cNvSpPr txBox="1"/>
          <p:nvPr/>
        </p:nvSpPr>
        <p:spPr>
          <a:xfrm>
            <a:off x="5167159" y="3741415"/>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在流程回退过程中自动调用环节设置</a:t>
            </a:r>
            <a:endParaRPr lang="en-US" altLang="zh-CN" sz="1500" dirty="0" smtClean="0">
              <a:solidFill>
                <a:schemeClr val="bg2">
                  <a:lumMod val="50000"/>
                </a:schemeClr>
              </a:solidFill>
              <a:latin typeface="微软雅黑" pitchFamily="34" charset="-122"/>
              <a:ea typeface="微软雅黑" pitchFamily="34" charset="-122"/>
            </a:endParaRPr>
          </a:p>
          <a:p>
            <a:r>
              <a:rPr lang="zh-CN" altLang="en-US" sz="1500" dirty="0" smtClean="0">
                <a:solidFill>
                  <a:schemeClr val="bg2">
                    <a:lumMod val="50000"/>
                  </a:schemeClr>
                </a:solidFill>
                <a:latin typeface="微软雅黑" pitchFamily="34" charset="-122"/>
                <a:ea typeface="微软雅黑" pitchFamily="34" charset="-122"/>
              </a:rPr>
              <a:t>    的业务补偿事件</a:t>
            </a:r>
            <a:endParaRPr lang="zh-CN" altLang="en-US" sz="1500" dirty="0">
              <a:solidFill>
                <a:schemeClr val="bg2">
                  <a:lumMod val="50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620" y="1829967"/>
            <a:ext cx="3402648"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66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3366" y="5442912"/>
            <a:ext cx="2202622" cy="1285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90" name="Rectangle 2"/>
          <p:cNvSpPr>
            <a:spLocks noGrp="1" noChangeArrowheads="1"/>
          </p:cNvSpPr>
          <p:nvPr>
            <p:ph type="title"/>
          </p:nvPr>
        </p:nvSpPr>
        <p:spPr/>
        <p:txBody>
          <a:bodyPr anchor="ctr"/>
          <a:lstStyle/>
          <a:p>
            <a:r>
              <a:rPr lang="zh-CN" altLang="en-US" dirty="0" smtClean="0"/>
              <a:t>目录</a:t>
            </a:r>
            <a:endParaRPr lang="en-US" altLang="zh-CN" dirty="0"/>
          </a:p>
        </p:txBody>
      </p:sp>
      <p:sp>
        <p:nvSpPr>
          <p:cNvPr id="89091" name="Text Box 3"/>
          <p:cNvSpPr txBox="1">
            <a:spLocks noChangeArrowheads="1"/>
          </p:cNvSpPr>
          <p:nvPr/>
        </p:nvSpPr>
        <p:spPr bwMode="auto">
          <a:xfrm>
            <a:off x="1823838" y="1285860"/>
            <a:ext cx="184731" cy="36933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3178" y="1338362"/>
            <a:ext cx="4824413" cy="507190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tx2">
              <a:lumMod val="60000"/>
              <a:lumOff val="40000"/>
            </a:schemeClr>
          </a:solidFill>
          <a:ln w="9525" algn="ctr">
            <a:noFill/>
            <a:miter lim="800000"/>
            <a:headEnd/>
            <a:tailEnd/>
          </a:ln>
          <a:effectLst/>
        </p:spPr>
        <p:txBody>
          <a:bodyPr wrap="none" anchor="ctr"/>
          <a:lstStyle/>
          <a:p>
            <a:endParaRPr lang="zh-CN" altLang="en-US"/>
          </a:p>
        </p:txBody>
      </p:sp>
      <p:grpSp>
        <p:nvGrpSpPr>
          <p:cNvPr id="6" name="组合 58"/>
          <p:cNvGrpSpPr/>
          <p:nvPr/>
        </p:nvGrpSpPr>
        <p:grpSpPr>
          <a:xfrm>
            <a:off x="1724829" y="1624249"/>
            <a:ext cx="6945057" cy="954107"/>
            <a:chOff x="1643042" y="1762772"/>
            <a:chExt cx="5802312" cy="954107"/>
          </a:xfrm>
        </p:grpSpPr>
        <p:sp>
          <p:nvSpPr>
            <p:cNvPr id="49" name="Line 32"/>
            <p:cNvSpPr>
              <a:spLocks noChangeShapeType="1"/>
            </p:cNvSpPr>
            <p:nvPr/>
          </p:nvSpPr>
          <p:spPr bwMode="auto">
            <a:xfrm>
              <a:off x="1643042" y="2285992"/>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0" name="Text Box 33"/>
            <p:cNvSpPr txBox="1">
              <a:spLocks noChangeArrowheads="1"/>
            </p:cNvSpPr>
            <p:nvPr/>
          </p:nvSpPr>
          <p:spPr bwMode="auto">
            <a:xfrm>
              <a:off x="1785918" y="1762772"/>
              <a:ext cx="5357812" cy="954107"/>
            </a:xfrm>
            <a:prstGeom prst="rect">
              <a:avLst/>
            </a:prstGeom>
            <a:noFill/>
            <a:ln w="9525" algn="ctr">
              <a:noFill/>
              <a:miter lim="800000"/>
              <a:headEnd/>
              <a:tailEnd/>
            </a:ln>
            <a:effectLst/>
          </p:spPr>
          <p:txBody>
            <a:bodyPr>
              <a:spAutoFit/>
            </a:bodyPr>
            <a:lstStyle/>
            <a:p>
              <a:pPr eaLnBrk="0" hangingPunct="0"/>
              <a:r>
                <a:rPr lang="zh-CN" altLang="en-US" sz="2800" dirty="0">
                  <a:latin typeface="华文细黑" pitchFamily="2" charset="-122"/>
                  <a:ea typeface="华文细黑" pitchFamily="2" charset="-122"/>
                </a:rPr>
                <a:t>灵活流程模式与引擎控制能力</a:t>
              </a:r>
              <a:endParaRPr lang="en-US" altLang="zh-CN" sz="2800" dirty="0">
                <a:latin typeface="华文细黑" pitchFamily="2" charset="-122"/>
                <a:ea typeface="华文细黑" pitchFamily="2" charset="-122"/>
              </a:endParaRPr>
            </a:p>
            <a:p>
              <a:pPr eaLnBrk="0" hangingPunct="0"/>
              <a:endParaRPr lang="zh-CN" altLang="en-US" sz="2800" dirty="0">
                <a:solidFill>
                  <a:srgbClr val="FF3300"/>
                </a:solidFill>
                <a:ea typeface="华文新魏" pitchFamily="2" charset="-122"/>
              </a:endParaRPr>
            </a:p>
          </p:txBody>
        </p:sp>
      </p:grpSp>
      <p:grpSp>
        <p:nvGrpSpPr>
          <p:cNvPr id="7" name="组合 59"/>
          <p:cNvGrpSpPr/>
          <p:nvPr/>
        </p:nvGrpSpPr>
        <p:grpSpPr>
          <a:xfrm>
            <a:off x="2325442" y="2428868"/>
            <a:ext cx="6333108" cy="524808"/>
            <a:chOff x="2143108" y="2548590"/>
            <a:chExt cx="5802312" cy="524808"/>
          </a:xfrm>
        </p:grpSpPr>
        <p:sp>
          <p:nvSpPr>
            <p:cNvPr id="51"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2"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a:solidFill>
                    <a:srgbClr val="FF3300"/>
                  </a:solidFill>
                  <a:latin typeface="+mn-ea"/>
                  <a:ea typeface="+mn-ea"/>
                </a:rPr>
                <a:t>用户交互功能测试</a:t>
              </a:r>
              <a:endParaRPr lang="en-US" altLang="zh-CN" sz="2800" dirty="0">
                <a:solidFill>
                  <a:srgbClr val="FF3300"/>
                </a:solidFill>
                <a:latin typeface="+mn-ea"/>
                <a:ea typeface="+mn-ea"/>
              </a:endParaRPr>
            </a:p>
          </p:txBody>
        </p:sp>
      </p:grpSp>
      <p:grpSp>
        <p:nvGrpSpPr>
          <p:cNvPr id="8" name="组合 60"/>
          <p:cNvGrpSpPr/>
          <p:nvPr/>
        </p:nvGrpSpPr>
        <p:grpSpPr>
          <a:xfrm>
            <a:off x="2489563" y="4167854"/>
            <a:ext cx="6168986" cy="523220"/>
            <a:chOff x="2341588" y="3405846"/>
            <a:chExt cx="5802312" cy="523220"/>
          </a:xfrm>
        </p:grpSpPr>
        <p:sp>
          <p:nvSpPr>
            <p:cNvPr id="53" name="Line 32"/>
            <p:cNvSpPr>
              <a:spLocks noChangeShapeType="1"/>
            </p:cNvSpPr>
            <p:nvPr/>
          </p:nvSpPr>
          <p:spPr bwMode="auto">
            <a:xfrm>
              <a:off x="2341588" y="3903666"/>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4" name="Text Box 33"/>
            <p:cNvSpPr txBox="1">
              <a:spLocks noChangeArrowheads="1"/>
            </p:cNvSpPr>
            <p:nvPr/>
          </p:nvSpPr>
          <p:spPr bwMode="auto">
            <a:xfrm>
              <a:off x="2428860" y="3405846"/>
              <a:ext cx="5528086" cy="523220"/>
            </a:xfrm>
            <a:prstGeom prst="rect">
              <a:avLst/>
            </a:prstGeom>
            <a:noFill/>
            <a:ln w="9525" algn="ctr">
              <a:noFill/>
              <a:miter lim="800000"/>
              <a:headEnd/>
              <a:tailEnd/>
            </a:ln>
            <a:effectLst/>
          </p:spPr>
          <p:txBody>
            <a:bodyPr wrap="square">
              <a:spAutoFit/>
            </a:bodyPr>
            <a:lstStyle/>
            <a:p>
              <a:pPr eaLnBrk="1" hangingPunct="1"/>
              <a:r>
                <a:rPr lang="zh-CN" altLang="en-US" sz="2800" dirty="0" smtClean="0">
                  <a:latin typeface="华文细黑" pitchFamily="2" charset="-122"/>
                  <a:ea typeface="华文细黑" pitchFamily="2" charset="-122"/>
                </a:rPr>
                <a:t>流程</a:t>
              </a:r>
              <a:r>
                <a:rPr lang="zh-CN" altLang="en-US" sz="2800" dirty="0">
                  <a:latin typeface="华文细黑" pitchFamily="2" charset="-122"/>
                  <a:ea typeface="华文细黑" pitchFamily="2" charset="-122"/>
                </a:rPr>
                <a:t>管理监控</a:t>
              </a:r>
              <a:r>
                <a:rPr lang="zh-CN" altLang="en-US" sz="2800" dirty="0" smtClean="0">
                  <a:latin typeface="华文细黑" pitchFamily="2" charset="-122"/>
                  <a:ea typeface="华文细黑" pitchFamily="2" charset="-122"/>
                </a:rPr>
                <a:t>能力</a:t>
              </a:r>
              <a:endParaRPr lang="en-US" altLang="zh-CN" sz="2800" dirty="0" smtClean="0">
                <a:latin typeface="华文细黑" pitchFamily="2" charset="-122"/>
                <a:ea typeface="华文细黑" pitchFamily="2" charset="-122"/>
              </a:endParaRPr>
            </a:p>
          </p:txBody>
        </p:sp>
      </p:grpSp>
      <p:grpSp>
        <p:nvGrpSpPr>
          <p:cNvPr id="9" name="组合 61"/>
          <p:cNvGrpSpPr/>
          <p:nvPr/>
        </p:nvGrpSpPr>
        <p:grpSpPr>
          <a:xfrm>
            <a:off x="1994965" y="5072074"/>
            <a:ext cx="6663584" cy="523220"/>
            <a:chOff x="2214546" y="4217064"/>
            <a:chExt cx="5838884" cy="523220"/>
          </a:xfrm>
        </p:grpSpPr>
        <p:sp>
          <p:nvSpPr>
            <p:cNvPr id="55" name="Line 32"/>
            <p:cNvSpPr>
              <a:spLocks noChangeShapeType="1"/>
            </p:cNvSpPr>
            <p:nvPr/>
          </p:nvSpPr>
          <p:spPr bwMode="auto">
            <a:xfrm>
              <a:off x="2214546" y="4714884"/>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6" name="Text Box 33"/>
            <p:cNvSpPr txBox="1">
              <a:spLocks noChangeArrowheads="1"/>
            </p:cNvSpPr>
            <p:nvPr/>
          </p:nvSpPr>
          <p:spPr bwMode="auto">
            <a:xfrm>
              <a:off x="2301818" y="4217064"/>
              <a:ext cx="5751612" cy="523220"/>
            </a:xfrm>
            <a:prstGeom prst="rect">
              <a:avLst/>
            </a:prstGeom>
            <a:noFill/>
            <a:ln w="9525" algn="ctr">
              <a:noFill/>
              <a:miter lim="800000"/>
              <a:headEnd/>
              <a:tailEnd/>
            </a:ln>
            <a:effectLst/>
          </p:spPr>
          <p:txBody>
            <a:bodyPr wrap="square">
              <a:spAutoFit/>
            </a:bodyPr>
            <a:lstStyle/>
            <a:p>
              <a:pPr eaLnBrk="0" hangingPunct="0"/>
              <a:r>
                <a:rPr lang="zh-CN" altLang="en-US" sz="2800" dirty="0" smtClean="0">
                  <a:latin typeface="华文细黑" pitchFamily="2" charset="-122"/>
                  <a:ea typeface="华文细黑" pitchFamily="2" charset="-122"/>
                </a:rPr>
                <a:t>流程</a:t>
              </a:r>
              <a:r>
                <a:rPr lang="zh-CN" altLang="en-US" sz="2800" dirty="0">
                  <a:latin typeface="华文细黑" pitchFamily="2" charset="-122"/>
                  <a:ea typeface="华文细黑" pitchFamily="2" charset="-122"/>
                </a:rPr>
                <a:t>随需而变</a:t>
              </a:r>
              <a:r>
                <a:rPr lang="zh-CN" altLang="en-US" sz="2800" dirty="0" smtClean="0">
                  <a:latin typeface="华文细黑" pitchFamily="2" charset="-122"/>
                  <a:ea typeface="华文细黑" pitchFamily="2" charset="-122"/>
                </a:rPr>
                <a:t>能力</a:t>
              </a:r>
            </a:p>
          </p:txBody>
        </p:sp>
      </p:grpSp>
      <p:sp>
        <p:nvSpPr>
          <p:cNvPr id="46" name="AutoShape 47"/>
          <p:cNvSpPr>
            <a:spLocks noChangeArrowheads="1"/>
          </p:cNvSpPr>
          <p:nvPr/>
        </p:nvSpPr>
        <p:spPr bwMode="ltGray">
          <a:xfrm rot="5400000" flipH="1">
            <a:off x="-1978169" y="1784812"/>
            <a:ext cx="4032250" cy="4177358"/>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grpSp>
        <p:nvGrpSpPr>
          <p:cNvPr id="64" name="组合 59"/>
          <p:cNvGrpSpPr/>
          <p:nvPr/>
        </p:nvGrpSpPr>
        <p:grpSpPr>
          <a:xfrm>
            <a:off x="2553299" y="3309010"/>
            <a:ext cx="6105251" cy="524808"/>
            <a:chOff x="2143108" y="2548590"/>
            <a:chExt cx="5802312" cy="524808"/>
          </a:xfrm>
        </p:grpSpPr>
        <p:sp>
          <p:nvSpPr>
            <p:cNvPr id="65"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66"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smtClean="0">
                  <a:latin typeface="华文细黑" pitchFamily="2" charset="-122"/>
                  <a:ea typeface="华文细黑" pitchFamily="2" charset="-122"/>
                </a:rPr>
                <a:t>业务</a:t>
              </a:r>
              <a:r>
                <a:rPr lang="zh-CN" altLang="en-US" sz="2800" dirty="0">
                  <a:latin typeface="华文细黑" pitchFamily="2" charset="-122"/>
                  <a:ea typeface="华文细黑" pitchFamily="2" charset="-122"/>
                </a:rPr>
                <a:t>集成与融合支持</a:t>
              </a:r>
              <a:r>
                <a:rPr lang="zh-CN" altLang="en-US" sz="2800" dirty="0" smtClean="0">
                  <a:latin typeface="华文细黑" pitchFamily="2" charset="-122"/>
                  <a:ea typeface="华文细黑" pitchFamily="2" charset="-122"/>
                </a:rPr>
                <a:t>能力</a:t>
              </a:r>
              <a:endParaRPr lang="en-US" altLang="zh-CN" sz="2800" dirty="0" smtClean="0">
                <a:latin typeface="华文细黑" pitchFamily="2" charset="-122"/>
                <a:ea typeface="华文细黑" pitchFamily="2" charset="-122"/>
              </a:endParaRPr>
            </a:p>
          </p:txBody>
        </p:sp>
      </p:grpSp>
    </p:spTree>
    <p:extLst>
      <p:ext uri="{BB962C8B-B14F-4D97-AF65-F5344CB8AC3E}">
        <p14:creationId xmlns:p14="http://schemas.microsoft.com/office/powerpoint/2010/main" val="139088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用户交互功能测试案例</a:t>
            </a:r>
          </a:p>
        </p:txBody>
      </p:sp>
      <p:sp>
        <p:nvSpPr>
          <p:cNvPr id="2" name="矩形 1"/>
          <p:cNvSpPr/>
          <p:nvPr/>
        </p:nvSpPr>
        <p:spPr>
          <a:xfrm>
            <a:off x="812238" y="1412776"/>
            <a:ext cx="3757037" cy="4608512"/>
          </a:xfrm>
          <a:prstGeom prst="rect">
            <a:avLst/>
          </a:prstGeom>
          <a:noFill/>
          <a:ln w="19050">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通过规则选择活动的参与者</a:t>
            </a:r>
          </a:p>
          <a:p>
            <a:pPr marL="360000" indent="-285750">
              <a:spcAft>
                <a:spcPts val="900"/>
              </a:spcAft>
              <a:buFont typeface="Wingdings" pitchFamily="2" charset="2"/>
              <a:buChar char="p"/>
            </a:pPr>
            <a:r>
              <a:rPr lang="zh-CN" altLang="en-US" sz="1600" dirty="0">
                <a:latin typeface="幼圆" pitchFamily="49" charset="-122"/>
                <a:ea typeface="幼圆" pitchFamily="49" charset="-122"/>
              </a:rPr>
              <a:t>可以以业务化、非编码、无须理解技术概念的方式对流转规则进行配置</a:t>
            </a:r>
          </a:p>
        </p:txBody>
      </p:sp>
      <p:sp>
        <p:nvSpPr>
          <p:cNvPr id="3" name="圆角矩形 2"/>
          <p:cNvSpPr/>
          <p:nvPr/>
        </p:nvSpPr>
        <p:spPr>
          <a:xfrm>
            <a:off x="2087809" y="1223231"/>
            <a:ext cx="1148378" cy="36004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T1301</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支持以可配置的规则选择活动的参与者</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审批活动环节的参与者由参与者规则</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确定</a:t>
            </a:r>
            <a:endParaRPr lang="zh-CN" altLang="en-US" sz="1500" dirty="0">
              <a:solidFill>
                <a:schemeClr val="bg2">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064" y="1972841"/>
            <a:ext cx="3331759"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167159" y="3728874"/>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设置的规则为如果申请活动由甲来执</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行，则审批活动由</a:t>
            </a:r>
            <a:r>
              <a:rPr lang="zh-CN" altLang="en-US" sz="1500" dirty="0">
                <a:solidFill>
                  <a:schemeClr val="bg2">
                    <a:lumMod val="50000"/>
                  </a:schemeClr>
                </a:solidFill>
                <a:latin typeface="微软雅黑" pitchFamily="34" charset="-122"/>
                <a:ea typeface="微软雅黑" pitchFamily="34" charset="-122"/>
              </a:rPr>
              <a:t>乙</a:t>
            </a:r>
            <a:r>
              <a:rPr lang="zh-CN" altLang="en-US" sz="1500" dirty="0" smtClean="0">
                <a:solidFill>
                  <a:schemeClr val="bg2">
                    <a:lumMod val="50000"/>
                  </a:schemeClr>
                </a:solidFill>
                <a:latin typeface="微软雅黑" pitchFamily="34" charset="-122"/>
                <a:ea typeface="微软雅黑" pitchFamily="34" charset="-122"/>
              </a:rPr>
              <a:t>执行</a:t>
            </a:r>
            <a:endParaRPr lang="zh-CN" altLang="en-US" sz="1500" dirty="0">
              <a:solidFill>
                <a:schemeClr val="bg2">
                  <a:lumMod val="50000"/>
                </a:schemeClr>
              </a:solidFill>
              <a:latin typeface="微软雅黑" pitchFamily="34" charset="-122"/>
              <a:ea typeface="微软雅黑" pitchFamily="34" charset="-122"/>
            </a:endParaRPr>
          </a:p>
        </p:txBody>
      </p:sp>
      <p:sp>
        <p:nvSpPr>
          <p:cNvPr id="13" name="TextBox 12"/>
          <p:cNvSpPr txBox="1"/>
          <p:nvPr/>
        </p:nvSpPr>
        <p:spPr>
          <a:xfrm>
            <a:off x="5167160" y="4301923"/>
            <a:ext cx="271099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参与者规则为非技术性配置</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59695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用户交互功能测试案例</a:t>
            </a:r>
          </a:p>
        </p:txBody>
      </p:sp>
      <p:sp>
        <p:nvSpPr>
          <p:cNvPr id="2" name="矩形 1"/>
          <p:cNvSpPr/>
          <p:nvPr/>
        </p:nvSpPr>
        <p:spPr>
          <a:xfrm>
            <a:off x="812238" y="1412776"/>
            <a:ext cx="3757037" cy="4608512"/>
          </a:xfrm>
          <a:prstGeom prst="rect">
            <a:avLst/>
          </a:prstGeom>
          <a:noFill/>
          <a:ln w="19050">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可以通过用户定义的业务逻辑代码计算活动的参与者</a:t>
            </a:r>
          </a:p>
        </p:txBody>
      </p:sp>
      <p:sp>
        <p:nvSpPr>
          <p:cNvPr id="3" name="圆角矩形 2"/>
          <p:cNvSpPr/>
          <p:nvPr/>
        </p:nvSpPr>
        <p:spPr>
          <a:xfrm>
            <a:off x="2087809" y="1223231"/>
            <a:ext cx="1148378" cy="36004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T1302</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支持通过用户定义的业务逻辑代码计算活动的参与者</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7"/>
            <a:ext cx="3493264" cy="1015663"/>
          </a:xfrm>
          <a:prstGeom prst="rect">
            <a:avLst/>
          </a:prstGeom>
          <a:noFill/>
        </p:spPr>
        <p:txBody>
          <a:bodyPr wrap="none" rtlCol="0">
            <a:spAutoFit/>
          </a:bodyPr>
          <a:lstStyle/>
          <a:p>
            <a:pPr marL="180000" indent="-216000">
              <a:buFont typeface="Arial" pitchFamily="34" charset="0"/>
              <a:buChar char="»"/>
            </a:pPr>
            <a:r>
              <a:rPr lang="zh-CN" altLang="en-US" sz="1500" dirty="0">
                <a:solidFill>
                  <a:schemeClr val="bg2">
                    <a:lumMod val="50000"/>
                  </a:schemeClr>
                </a:solidFill>
                <a:latin typeface="微软雅黑" pitchFamily="34" charset="-122"/>
                <a:ea typeface="微软雅黑" pitchFamily="34" charset="-122"/>
              </a:rPr>
              <a:t>在通过业务逻辑计算参与者活动</a:t>
            </a:r>
            <a:r>
              <a:rPr lang="zh-CN" altLang="en-US" sz="1500" dirty="0" smtClean="0">
                <a:solidFill>
                  <a:schemeClr val="bg2">
                    <a:lumMod val="50000"/>
                  </a:schemeClr>
                </a:solidFill>
                <a:latin typeface="微软雅黑" pitchFamily="34" charset="-122"/>
                <a:ea typeface="微软雅黑" pitchFamily="34" charset="-122"/>
              </a:rPr>
              <a:t>环节</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中配置参与者来自“规则逻辑”，规</a:t>
            </a:r>
            <a:endParaRPr lang="en-US" altLang="zh-CN" sz="1500" dirty="0" smtClean="0">
              <a:solidFill>
                <a:schemeClr val="bg2">
                  <a:lumMod val="50000"/>
                </a:schemeClr>
              </a:solidFill>
              <a:latin typeface="微软雅黑" pitchFamily="34" charset="-122"/>
              <a:ea typeface="微软雅黑" pitchFamily="34" charset="-122"/>
            </a:endParaRPr>
          </a:p>
          <a:p>
            <a:r>
              <a:rPr lang="zh-CN" altLang="en-US" sz="1500" dirty="0" smtClean="0">
                <a:solidFill>
                  <a:schemeClr val="bg2">
                    <a:lumMod val="50000"/>
                  </a:schemeClr>
                </a:solidFill>
                <a:latin typeface="微软雅黑" pitchFamily="34" charset="-122"/>
                <a:ea typeface="微软雅黑" pitchFamily="34" charset="-122"/>
              </a:rPr>
              <a:t>    则逻辑可以由服务、</a:t>
            </a:r>
            <a:r>
              <a:rPr lang="en-US" altLang="zh-CN" sz="1500" dirty="0" smtClean="0">
                <a:solidFill>
                  <a:schemeClr val="bg2">
                    <a:lumMod val="50000"/>
                  </a:schemeClr>
                </a:solidFill>
                <a:latin typeface="微软雅黑" pitchFamily="34" charset="-122"/>
                <a:ea typeface="微软雅黑" pitchFamily="34" charset="-122"/>
              </a:rPr>
              <a:t>Java</a:t>
            </a:r>
            <a:r>
              <a:rPr lang="zh-CN" altLang="en-US" sz="1500" dirty="0" smtClean="0">
                <a:solidFill>
                  <a:schemeClr val="bg2">
                    <a:lumMod val="50000"/>
                  </a:schemeClr>
                </a:solidFill>
                <a:latin typeface="微软雅黑" pitchFamily="34" charset="-122"/>
                <a:ea typeface="微软雅黑" pitchFamily="34" charset="-122"/>
              </a:rPr>
              <a:t>方法等等实</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现</a:t>
            </a:r>
            <a:endParaRPr lang="en-US" altLang="zh-CN" sz="1500" dirty="0" smtClean="0">
              <a:solidFill>
                <a:schemeClr val="bg2">
                  <a:lumMod val="50000"/>
                </a:schemeClr>
              </a:solidFill>
              <a:latin typeface="微软雅黑" pitchFamily="34" charset="-122"/>
              <a:ea typeface="微软雅黑"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605" y="1935882"/>
            <a:ext cx="356467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541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用户交互功能测试案例</a:t>
            </a:r>
          </a:p>
        </p:txBody>
      </p:sp>
      <p:sp>
        <p:nvSpPr>
          <p:cNvPr id="2" name="矩形 1"/>
          <p:cNvSpPr/>
          <p:nvPr/>
        </p:nvSpPr>
        <p:spPr>
          <a:xfrm>
            <a:off x="812238" y="1412776"/>
            <a:ext cx="3757037" cy="4608512"/>
          </a:xfrm>
          <a:prstGeom prst="rect">
            <a:avLst/>
          </a:prstGeom>
          <a:noFill/>
          <a:ln w="19050">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运行时由前驱活动指定后续活动的参与者</a:t>
            </a:r>
          </a:p>
        </p:txBody>
      </p:sp>
      <p:sp>
        <p:nvSpPr>
          <p:cNvPr id="3" name="圆角矩形 2"/>
          <p:cNvSpPr/>
          <p:nvPr/>
        </p:nvSpPr>
        <p:spPr>
          <a:xfrm>
            <a:off x="2087809" y="1223231"/>
            <a:ext cx="1148378" cy="36004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T1303</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支持运行时动态指定后续活动参与者</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在申请活动环节中为审批活动指定参</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与者</a:t>
            </a:r>
            <a:endParaRPr lang="zh-CN" altLang="en-US" sz="1500" dirty="0">
              <a:solidFill>
                <a:schemeClr val="bg2">
                  <a:lumMod val="50000"/>
                </a:schemeClr>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442" y="1935883"/>
            <a:ext cx="3392521"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70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用户交互功能测试案例</a:t>
            </a:r>
          </a:p>
        </p:txBody>
      </p:sp>
      <p:sp>
        <p:nvSpPr>
          <p:cNvPr id="2" name="矩形 1"/>
          <p:cNvSpPr/>
          <p:nvPr/>
        </p:nvSpPr>
        <p:spPr>
          <a:xfrm>
            <a:off x="812238" y="1412776"/>
            <a:ext cx="3757037" cy="4608512"/>
          </a:xfrm>
          <a:prstGeom prst="rect">
            <a:avLst/>
          </a:prstGeom>
          <a:noFill/>
          <a:ln w="19050">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支持将任务委托给其它参与者处理（可支持机构</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岗位</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角色</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个人等）</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支持</a:t>
            </a:r>
            <a:r>
              <a:rPr lang="zh-CN" altLang="en-US" sz="1600" dirty="0">
                <a:latin typeface="幼圆" pitchFamily="49" charset="-122"/>
                <a:ea typeface="幼圆" pitchFamily="49" charset="-122"/>
              </a:rPr>
              <a:t>将任务改派给其它人或角色等</a:t>
            </a:r>
          </a:p>
        </p:txBody>
      </p:sp>
      <p:sp>
        <p:nvSpPr>
          <p:cNvPr id="3" name="圆角矩形 2"/>
          <p:cNvSpPr/>
          <p:nvPr/>
        </p:nvSpPr>
        <p:spPr>
          <a:xfrm>
            <a:off x="2087809" y="1223231"/>
            <a:ext cx="1148378" cy="36004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T1304</a:t>
            </a:r>
            <a:endParaRPr lang="zh-CN" altLang="en-US" sz="1600" dirty="0">
              <a:latin typeface="Book Antiqua" pitchFamily="18" charset="0"/>
            </a:endParaRPr>
          </a:p>
        </p:txBody>
      </p:sp>
      <p:sp>
        <p:nvSpPr>
          <p:cNvPr id="8" name="矩形 7"/>
          <p:cNvSpPr/>
          <p:nvPr/>
        </p:nvSpPr>
        <p:spPr>
          <a:xfrm>
            <a:off x="995736" y="1829966"/>
            <a:ext cx="3521691" cy="369332"/>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支持任务的委托与代理、改派</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60" y="3155826"/>
            <a:ext cx="3382657" cy="784830"/>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在委托</a:t>
            </a:r>
            <a:r>
              <a:rPr lang="en-US" altLang="zh-CN" sz="1500" dirty="0" smtClean="0">
                <a:solidFill>
                  <a:schemeClr val="bg2">
                    <a:lumMod val="50000"/>
                  </a:schemeClr>
                </a:solidFill>
                <a:latin typeface="微软雅黑" pitchFamily="34" charset="-122"/>
                <a:ea typeface="微软雅黑" pitchFamily="34" charset="-122"/>
              </a:rPr>
              <a:t>/</a:t>
            </a:r>
            <a:r>
              <a:rPr lang="zh-CN" altLang="en-US" sz="1500" dirty="0" smtClean="0">
                <a:solidFill>
                  <a:schemeClr val="bg2">
                    <a:lumMod val="50000"/>
                  </a:schemeClr>
                </a:solidFill>
                <a:latin typeface="微软雅黑" pitchFamily="34" charset="-122"/>
                <a:ea typeface="微软雅黑" pitchFamily="34" charset="-122"/>
              </a:rPr>
              <a:t>改派工作任务活动环节根据</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选择的类型（即委托</a:t>
            </a:r>
            <a:r>
              <a:rPr lang="en-US" altLang="zh-CN" sz="1500" dirty="0" smtClean="0">
                <a:solidFill>
                  <a:schemeClr val="bg2">
                    <a:lumMod val="50000"/>
                  </a:schemeClr>
                </a:solidFill>
                <a:latin typeface="微软雅黑" pitchFamily="34" charset="-122"/>
                <a:ea typeface="微软雅黑" pitchFamily="34" charset="-122"/>
              </a:rPr>
              <a:t>/</a:t>
            </a:r>
            <a:r>
              <a:rPr lang="zh-CN" altLang="en-US" sz="1500" dirty="0" smtClean="0">
                <a:solidFill>
                  <a:schemeClr val="bg2">
                    <a:lumMod val="50000"/>
                  </a:schemeClr>
                </a:solidFill>
                <a:latin typeface="微软雅黑" pitchFamily="34" charset="-122"/>
                <a:ea typeface="微软雅黑" pitchFamily="34" charset="-122"/>
              </a:rPr>
              <a:t>改派）进行操</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作</a:t>
            </a:r>
            <a:endParaRPr lang="zh-CN" altLang="en-US" sz="1500" dirty="0">
              <a:solidFill>
                <a:schemeClr val="bg2">
                  <a:lumMod val="50000"/>
                </a:schemeClr>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128" y="1997948"/>
            <a:ext cx="3321632"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0113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3366" y="5442912"/>
            <a:ext cx="2202622" cy="1285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90" name="Rectangle 2"/>
          <p:cNvSpPr>
            <a:spLocks noGrp="1" noChangeArrowheads="1"/>
          </p:cNvSpPr>
          <p:nvPr>
            <p:ph type="title"/>
          </p:nvPr>
        </p:nvSpPr>
        <p:spPr/>
        <p:txBody>
          <a:bodyPr anchor="ctr"/>
          <a:lstStyle/>
          <a:p>
            <a:r>
              <a:rPr lang="zh-CN" altLang="en-US" dirty="0" smtClean="0"/>
              <a:t>目录</a:t>
            </a:r>
            <a:endParaRPr lang="en-US" altLang="zh-CN" dirty="0"/>
          </a:p>
        </p:txBody>
      </p:sp>
      <p:sp>
        <p:nvSpPr>
          <p:cNvPr id="89091" name="Text Box 3"/>
          <p:cNvSpPr txBox="1">
            <a:spLocks noChangeArrowheads="1"/>
          </p:cNvSpPr>
          <p:nvPr/>
        </p:nvSpPr>
        <p:spPr bwMode="auto">
          <a:xfrm>
            <a:off x="1823838" y="1285860"/>
            <a:ext cx="184731" cy="36933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3178" y="1338362"/>
            <a:ext cx="4824413" cy="507190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tx2">
              <a:lumMod val="60000"/>
              <a:lumOff val="40000"/>
            </a:schemeClr>
          </a:solidFill>
          <a:ln w="9525" algn="ctr">
            <a:noFill/>
            <a:miter lim="800000"/>
            <a:headEnd/>
            <a:tailEnd/>
          </a:ln>
          <a:effectLst/>
        </p:spPr>
        <p:txBody>
          <a:bodyPr wrap="none" anchor="ctr"/>
          <a:lstStyle/>
          <a:p>
            <a:endParaRPr lang="zh-CN" altLang="en-US"/>
          </a:p>
        </p:txBody>
      </p:sp>
      <p:grpSp>
        <p:nvGrpSpPr>
          <p:cNvPr id="6" name="组合 58"/>
          <p:cNvGrpSpPr/>
          <p:nvPr/>
        </p:nvGrpSpPr>
        <p:grpSpPr>
          <a:xfrm>
            <a:off x="1724829" y="1624249"/>
            <a:ext cx="6945057" cy="954107"/>
            <a:chOff x="1643042" y="1762772"/>
            <a:chExt cx="5802312" cy="954107"/>
          </a:xfrm>
        </p:grpSpPr>
        <p:sp>
          <p:nvSpPr>
            <p:cNvPr id="49" name="Line 32"/>
            <p:cNvSpPr>
              <a:spLocks noChangeShapeType="1"/>
            </p:cNvSpPr>
            <p:nvPr/>
          </p:nvSpPr>
          <p:spPr bwMode="auto">
            <a:xfrm>
              <a:off x="1643042" y="2285992"/>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0" name="Text Box 33"/>
            <p:cNvSpPr txBox="1">
              <a:spLocks noChangeArrowheads="1"/>
            </p:cNvSpPr>
            <p:nvPr/>
          </p:nvSpPr>
          <p:spPr bwMode="auto">
            <a:xfrm>
              <a:off x="1785918" y="1762772"/>
              <a:ext cx="5357812" cy="954107"/>
            </a:xfrm>
            <a:prstGeom prst="rect">
              <a:avLst/>
            </a:prstGeom>
            <a:noFill/>
            <a:ln w="9525" algn="ctr">
              <a:noFill/>
              <a:miter lim="800000"/>
              <a:headEnd/>
              <a:tailEnd/>
            </a:ln>
            <a:effectLst/>
          </p:spPr>
          <p:txBody>
            <a:bodyPr>
              <a:spAutoFit/>
            </a:bodyPr>
            <a:lstStyle/>
            <a:p>
              <a:pPr eaLnBrk="0" hangingPunct="0"/>
              <a:r>
                <a:rPr lang="zh-CN" altLang="en-US" sz="2800" dirty="0" smtClean="0">
                  <a:solidFill>
                    <a:srgbClr val="FF3300"/>
                  </a:solidFill>
                  <a:latin typeface="+mn-ea"/>
                  <a:ea typeface="+mn-ea"/>
                </a:rPr>
                <a:t>灵活</a:t>
              </a:r>
              <a:r>
                <a:rPr lang="zh-CN" altLang="en-US" sz="2800" dirty="0">
                  <a:solidFill>
                    <a:srgbClr val="FF3300"/>
                  </a:solidFill>
                  <a:latin typeface="+mn-ea"/>
                  <a:ea typeface="+mn-ea"/>
                </a:rPr>
                <a:t>流程模式与引擎控制</a:t>
              </a:r>
              <a:r>
                <a:rPr lang="zh-CN" altLang="en-US" sz="2800" dirty="0" smtClean="0">
                  <a:solidFill>
                    <a:srgbClr val="FF3300"/>
                  </a:solidFill>
                  <a:latin typeface="+mn-ea"/>
                  <a:ea typeface="+mn-ea"/>
                </a:rPr>
                <a:t>能力</a:t>
              </a:r>
              <a:endParaRPr lang="en-US" altLang="zh-CN" sz="2800" dirty="0" smtClean="0">
                <a:solidFill>
                  <a:srgbClr val="FF3300"/>
                </a:solidFill>
                <a:latin typeface="+mn-ea"/>
                <a:ea typeface="+mn-ea"/>
              </a:endParaRPr>
            </a:p>
            <a:p>
              <a:pPr eaLnBrk="0" hangingPunct="0"/>
              <a:endParaRPr lang="zh-CN" altLang="en-US" sz="2800" dirty="0">
                <a:solidFill>
                  <a:srgbClr val="FF3300"/>
                </a:solidFill>
                <a:ea typeface="华文新魏" pitchFamily="2" charset="-122"/>
              </a:endParaRPr>
            </a:p>
          </p:txBody>
        </p:sp>
      </p:grpSp>
      <p:grpSp>
        <p:nvGrpSpPr>
          <p:cNvPr id="7" name="组合 59"/>
          <p:cNvGrpSpPr/>
          <p:nvPr/>
        </p:nvGrpSpPr>
        <p:grpSpPr>
          <a:xfrm>
            <a:off x="2325442" y="2428868"/>
            <a:ext cx="6333108" cy="524808"/>
            <a:chOff x="2143108" y="2548590"/>
            <a:chExt cx="5802312" cy="524808"/>
          </a:xfrm>
        </p:grpSpPr>
        <p:sp>
          <p:nvSpPr>
            <p:cNvPr id="51"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2"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smtClean="0">
                  <a:latin typeface="华文细黑" pitchFamily="2" charset="-122"/>
                  <a:ea typeface="华文细黑" pitchFamily="2" charset="-122"/>
                </a:rPr>
                <a:t>用户</a:t>
              </a:r>
              <a:r>
                <a:rPr lang="zh-CN" altLang="en-US" sz="2800" dirty="0">
                  <a:latin typeface="华文细黑" pitchFamily="2" charset="-122"/>
                  <a:ea typeface="华文细黑" pitchFamily="2" charset="-122"/>
                </a:rPr>
                <a:t>交互</a:t>
              </a:r>
              <a:r>
                <a:rPr lang="zh-CN" altLang="en-US" sz="2800" dirty="0" smtClean="0">
                  <a:latin typeface="华文细黑" pitchFamily="2" charset="-122"/>
                  <a:ea typeface="华文细黑" pitchFamily="2" charset="-122"/>
                </a:rPr>
                <a:t>功能测试</a:t>
              </a:r>
              <a:endParaRPr lang="en-US" altLang="zh-CN" sz="2800" dirty="0" smtClean="0">
                <a:latin typeface="华文细黑" pitchFamily="2" charset="-122"/>
                <a:ea typeface="华文细黑" pitchFamily="2" charset="-122"/>
              </a:endParaRPr>
            </a:p>
          </p:txBody>
        </p:sp>
      </p:grpSp>
      <p:grpSp>
        <p:nvGrpSpPr>
          <p:cNvPr id="8" name="组合 60"/>
          <p:cNvGrpSpPr/>
          <p:nvPr/>
        </p:nvGrpSpPr>
        <p:grpSpPr>
          <a:xfrm>
            <a:off x="2489563" y="4167854"/>
            <a:ext cx="6168986" cy="523220"/>
            <a:chOff x="2341588" y="3405846"/>
            <a:chExt cx="5802312" cy="523220"/>
          </a:xfrm>
        </p:grpSpPr>
        <p:sp>
          <p:nvSpPr>
            <p:cNvPr id="53" name="Line 32"/>
            <p:cNvSpPr>
              <a:spLocks noChangeShapeType="1"/>
            </p:cNvSpPr>
            <p:nvPr/>
          </p:nvSpPr>
          <p:spPr bwMode="auto">
            <a:xfrm>
              <a:off x="2341588" y="3903666"/>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4" name="Text Box 33"/>
            <p:cNvSpPr txBox="1">
              <a:spLocks noChangeArrowheads="1"/>
            </p:cNvSpPr>
            <p:nvPr/>
          </p:nvSpPr>
          <p:spPr bwMode="auto">
            <a:xfrm>
              <a:off x="2428860" y="3405846"/>
              <a:ext cx="5528086" cy="523220"/>
            </a:xfrm>
            <a:prstGeom prst="rect">
              <a:avLst/>
            </a:prstGeom>
            <a:noFill/>
            <a:ln w="9525" algn="ctr">
              <a:noFill/>
              <a:miter lim="800000"/>
              <a:headEnd/>
              <a:tailEnd/>
            </a:ln>
            <a:effectLst/>
          </p:spPr>
          <p:txBody>
            <a:bodyPr wrap="square">
              <a:spAutoFit/>
            </a:bodyPr>
            <a:lstStyle/>
            <a:p>
              <a:pPr eaLnBrk="1" hangingPunct="1"/>
              <a:r>
                <a:rPr lang="zh-CN" altLang="en-US" sz="2800" dirty="0" smtClean="0">
                  <a:latin typeface="华文细黑" pitchFamily="2" charset="-122"/>
                  <a:ea typeface="华文细黑" pitchFamily="2" charset="-122"/>
                </a:rPr>
                <a:t>流程</a:t>
              </a:r>
              <a:r>
                <a:rPr lang="zh-CN" altLang="en-US" sz="2800" dirty="0">
                  <a:latin typeface="华文细黑" pitchFamily="2" charset="-122"/>
                  <a:ea typeface="华文细黑" pitchFamily="2" charset="-122"/>
                </a:rPr>
                <a:t>管理监控</a:t>
              </a:r>
              <a:r>
                <a:rPr lang="zh-CN" altLang="en-US" sz="2800" dirty="0" smtClean="0">
                  <a:latin typeface="华文细黑" pitchFamily="2" charset="-122"/>
                  <a:ea typeface="华文细黑" pitchFamily="2" charset="-122"/>
                </a:rPr>
                <a:t>能力</a:t>
              </a:r>
              <a:endParaRPr lang="en-US" altLang="zh-CN" sz="2800" dirty="0" smtClean="0">
                <a:latin typeface="华文细黑" pitchFamily="2" charset="-122"/>
                <a:ea typeface="华文细黑" pitchFamily="2" charset="-122"/>
              </a:endParaRPr>
            </a:p>
          </p:txBody>
        </p:sp>
      </p:grpSp>
      <p:grpSp>
        <p:nvGrpSpPr>
          <p:cNvPr id="9" name="组合 61"/>
          <p:cNvGrpSpPr/>
          <p:nvPr/>
        </p:nvGrpSpPr>
        <p:grpSpPr>
          <a:xfrm>
            <a:off x="1994965" y="5072074"/>
            <a:ext cx="6663584" cy="523220"/>
            <a:chOff x="2214546" y="4217064"/>
            <a:chExt cx="5838884" cy="523220"/>
          </a:xfrm>
        </p:grpSpPr>
        <p:sp>
          <p:nvSpPr>
            <p:cNvPr id="55" name="Line 32"/>
            <p:cNvSpPr>
              <a:spLocks noChangeShapeType="1"/>
            </p:cNvSpPr>
            <p:nvPr/>
          </p:nvSpPr>
          <p:spPr bwMode="auto">
            <a:xfrm>
              <a:off x="2214546" y="4714884"/>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6" name="Text Box 33"/>
            <p:cNvSpPr txBox="1">
              <a:spLocks noChangeArrowheads="1"/>
            </p:cNvSpPr>
            <p:nvPr/>
          </p:nvSpPr>
          <p:spPr bwMode="auto">
            <a:xfrm>
              <a:off x="2301818" y="4217064"/>
              <a:ext cx="5751612" cy="523220"/>
            </a:xfrm>
            <a:prstGeom prst="rect">
              <a:avLst/>
            </a:prstGeom>
            <a:noFill/>
            <a:ln w="9525" algn="ctr">
              <a:noFill/>
              <a:miter lim="800000"/>
              <a:headEnd/>
              <a:tailEnd/>
            </a:ln>
            <a:effectLst/>
          </p:spPr>
          <p:txBody>
            <a:bodyPr wrap="square">
              <a:spAutoFit/>
            </a:bodyPr>
            <a:lstStyle/>
            <a:p>
              <a:pPr eaLnBrk="0" hangingPunct="0"/>
              <a:r>
                <a:rPr lang="zh-CN" altLang="en-US" sz="2800" dirty="0" smtClean="0">
                  <a:latin typeface="华文细黑" pitchFamily="2" charset="-122"/>
                  <a:ea typeface="华文细黑" pitchFamily="2" charset="-122"/>
                </a:rPr>
                <a:t>流程</a:t>
              </a:r>
              <a:r>
                <a:rPr lang="zh-CN" altLang="en-US" sz="2800" dirty="0">
                  <a:latin typeface="华文细黑" pitchFamily="2" charset="-122"/>
                  <a:ea typeface="华文细黑" pitchFamily="2" charset="-122"/>
                </a:rPr>
                <a:t>随需而变</a:t>
              </a:r>
              <a:r>
                <a:rPr lang="zh-CN" altLang="en-US" sz="2800" dirty="0" smtClean="0">
                  <a:latin typeface="华文细黑" pitchFamily="2" charset="-122"/>
                  <a:ea typeface="华文细黑" pitchFamily="2" charset="-122"/>
                </a:rPr>
                <a:t>能力</a:t>
              </a:r>
            </a:p>
          </p:txBody>
        </p:sp>
      </p:grpSp>
      <p:sp>
        <p:nvSpPr>
          <p:cNvPr id="46" name="AutoShape 47"/>
          <p:cNvSpPr>
            <a:spLocks noChangeArrowheads="1"/>
          </p:cNvSpPr>
          <p:nvPr/>
        </p:nvSpPr>
        <p:spPr bwMode="ltGray">
          <a:xfrm rot="5400000" flipH="1">
            <a:off x="-1978169" y="1784812"/>
            <a:ext cx="4032250" cy="4177358"/>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grpSp>
        <p:nvGrpSpPr>
          <p:cNvPr id="64" name="组合 59"/>
          <p:cNvGrpSpPr/>
          <p:nvPr/>
        </p:nvGrpSpPr>
        <p:grpSpPr>
          <a:xfrm>
            <a:off x="2553299" y="3309010"/>
            <a:ext cx="6105251" cy="524808"/>
            <a:chOff x="2143108" y="2548590"/>
            <a:chExt cx="5802312" cy="524808"/>
          </a:xfrm>
        </p:grpSpPr>
        <p:sp>
          <p:nvSpPr>
            <p:cNvPr id="65"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66"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smtClean="0">
                  <a:latin typeface="华文细黑" pitchFamily="2" charset="-122"/>
                  <a:ea typeface="华文细黑" pitchFamily="2" charset="-122"/>
                </a:rPr>
                <a:t>业务</a:t>
              </a:r>
              <a:r>
                <a:rPr lang="zh-CN" altLang="en-US" sz="2800" dirty="0">
                  <a:latin typeface="华文细黑" pitchFamily="2" charset="-122"/>
                  <a:ea typeface="华文细黑" pitchFamily="2" charset="-122"/>
                </a:rPr>
                <a:t>集成与融合支持</a:t>
              </a:r>
              <a:r>
                <a:rPr lang="zh-CN" altLang="en-US" sz="2800" dirty="0" smtClean="0">
                  <a:latin typeface="华文细黑" pitchFamily="2" charset="-122"/>
                  <a:ea typeface="华文细黑" pitchFamily="2" charset="-122"/>
                </a:rPr>
                <a:t>能力</a:t>
              </a:r>
              <a:endParaRPr lang="en-US" altLang="zh-CN" sz="2800" dirty="0" smtClean="0">
                <a:latin typeface="华文细黑" pitchFamily="2" charset="-122"/>
                <a:ea typeface="华文细黑" pitchFamily="2" charset="-122"/>
              </a:endParaRPr>
            </a:p>
          </p:txBody>
        </p:sp>
      </p:grpSp>
    </p:spTree>
    <p:extLst>
      <p:ext uri="{BB962C8B-B14F-4D97-AF65-F5344CB8AC3E}">
        <p14:creationId xmlns:p14="http://schemas.microsoft.com/office/powerpoint/2010/main" val="142879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用户交互功能测试案例</a:t>
            </a:r>
          </a:p>
        </p:txBody>
      </p:sp>
      <p:sp>
        <p:nvSpPr>
          <p:cNvPr id="2" name="矩形 1"/>
          <p:cNvSpPr/>
          <p:nvPr/>
        </p:nvSpPr>
        <p:spPr>
          <a:xfrm>
            <a:off x="812238" y="1412776"/>
            <a:ext cx="3757037" cy="4608512"/>
          </a:xfrm>
          <a:prstGeom prst="rect">
            <a:avLst/>
          </a:prstGeom>
          <a:noFill/>
          <a:ln w="19050">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平台提供结合业务数据查询待办任务</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已办任务的</a:t>
            </a:r>
            <a:r>
              <a:rPr lang="en-US" altLang="zh-CN" sz="1600" dirty="0">
                <a:latin typeface="幼圆" pitchFamily="49" charset="-122"/>
                <a:ea typeface="幼圆" pitchFamily="49" charset="-122"/>
              </a:rPr>
              <a:t>API</a:t>
            </a:r>
            <a:r>
              <a:rPr lang="zh-CN" altLang="en-US" sz="1600" dirty="0">
                <a:latin typeface="幼圆" pitchFamily="49" charset="-122"/>
                <a:ea typeface="幼圆" pitchFamily="49" charset="-122"/>
              </a:rPr>
              <a:t>等，可以使用业务属性作为查询条件或作为返回列表属性</a:t>
            </a:r>
          </a:p>
        </p:txBody>
      </p:sp>
      <p:sp>
        <p:nvSpPr>
          <p:cNvPr id="3" name="圆角矩形 2"/>
          <p:cNvSpPr/>
          <p:nvPr/>
        </p:nvSpPr>
        <p:spPr>
          <a:xfrm>
            <a:off x="2087809" y="1223231"/>
            <a:ext cx="1148378" cy="36004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rgbClr val="00B05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T1305</a:t>
            </a:r>
            <a:endParaRPr lang="zh-CN" altLang="en-US" sz="1600" dirty="0">
              <a:latin typeface="Book Antiqua" pitchFamily="18" charset="0"/>
            </a:endParaRPr>
          </a:p>
        </p:txBody>
      </p:sp>
      <p:sp>
        <p:nvSpPr>
          <p:cNvPr id="8" name="矩形 7"/>
          <p:cNvSpPr/>
          <p:nvPr/>
        </p:nvSpPr>
        <p:spPr>
          <a:xfrm>
            <a:off x="995736" y="1829966"/>
            <a:ext cx="3521691" cy="369332"/>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支持结合业务数据的任务查询</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结合业务数据查询任务，并返回相关</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业务属性</a:t>
            </a:r>
            <a:endParaRPr lang="zh-CN" altLang="en-US" sz="1500" dirty="0">
              <a:solidFill>
                <a:schemeClr val="bg2">
                  <a:lumMod val="50000"/>
                </a:schemeClr>
              </a:solidFill>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747" y="1996724"/>
            <a:ext cx="3422901"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982" y="4005064"/>
            <a:ext cx="362544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8796422" y="4028270"/>
            <a:ext cx="0" cy="69120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317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3366" y="5442912"/>
            <a:ext cx="2202622" cy="1285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90" name="Rectangle 2"/>
          <p:cNvSpPr>
            <a:spLocks noGrp="1" noChangeArrowheads="1"/>
          </p:cNvSpPr>
          <p:nvPr>
            <p:ph type="title"/>
          </p:nvPr>
        </p:nvSpPr>
        <p:spPr/>
        <p:txBody>
          <a:bodyPr anchor="ctr"/>
          <a:lstStyle/>
          <a:p>
            <a:r>
              <a:rPr lang="zh-CN" altLang="en-US" dirty="0" smtClean="0"/>
              <a:t>目录</a:t>
            </a:r>
            <a:endParaRPr lang="en-US" altLang="zh-CN" dirty="0"/>
          </a:p>
        </p:txBody>
      </p:sp>
      <p:sp>
        <p:nvSpPr>
          <p:cNvPr id="89091" name="Text Box 3"/>
          <p:cNvSpPr txBox="1">
            <a:spLocks noChangeArrowheads="1"/>
          </p:cNvSpPr>
          <p:nvPr/>
        </p:nvSpPr>
        <p:spPr bwMode="auto">
          <a:xfrm>
            <a:off x="1823838" y="1285860"/>
            <a:ext cx="184731" cy="36933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3178" y="1338362"/>
            <a:ext cx="4824413" cy="507190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tx2">
              <a:lumMod val="60000"/>
              <a:lumOff val="40000"/>
            </a:schemeClr>
          </a:solidFill>
          <a:ln w="9525" algn="ctr">
            <a:noFill/>
            <a:miter lim="800000"/>
            <a:headEnd/>
            <a:tailEnd/>
          </a:ln>
          <a:effectLst/>
        </p:spPr>
        <p:txBody>
          <a:bodyPr wrap="none" anchor="ctr"/>
          <a:lstStyle/>
          <a:p>
            <a:endParaRPr lang="zh-CN" altLang="en-US"/>
          </a:p>
        </p:txBody>
      </p:sp>
      <p:grpSp>
        <p:nvGrpSpPr>
          <p:cNvPr id="6" name="组合 58"/>
          <p:cNvGrpSpPr/>
          <p:nvPr/>
        </p:nvGrpSpPr>
        <p:grpSpPr>
          <a:xfrm>
            <a:off x="1724829" y="1624249"/>
            <a:ext cx="6945057" cy="954107"/>
            <a:chOff x="1643042" y="1762772"/>
            <a:chExt cx="5802312" cy="954107"/>
          </a:xfrm>
        </p:grpSpPr>
        <p:sp>
          <p:nvSpPr>
            <p:cNvPr id="49" name="Line 32"/>
            <p:cNvSpPr>
              <a:spLocks noChangeShapeType="1"/>
            </p:cNvSpPr>
            <p:nvPr/>
          </p:nvSpPr>
          <p:spPr bwMode="auto">
            <a:xfrm>
              <a:off x="1643042" y="2285992"/>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0" name="Text Box 33"/>
            <p:cNvSpPr txBox="1">
              <a:spLocks noChangeArrowheads="1"/>
            </p:cNvSpPr>
            <p:nvPr/>
          </p:nvSpPr>
          <p:spPr bwMode="auto">
            <a:xfrm>
              <a:off x="1785918" y="1762772"/>
              <a:ext cx="5357812" cy="954107"/>
            </a:xfrm>
            <a:prstGeom prst="rect">
              <a:avLst/>
            </a:prstGeom>
            <a:noFill/>
            <a:ln w="9525" algn="ctr">
              <a:noFill/>
              <a:miter lim="800000"/>
              <a:headEnd/>
              <a:tailEnd/>
            </a:ln>
            <a:effectLst/>
          </p:spPr>
          <p:txBody>
            <a:bodyPr>
              <a:spAutoFit/>
            </a:bodyPr>
            <a:lstStyle/>
            <a:p>
              <a:pPr eaLnBrk="0" hangingPunct="0"/>
              <a:r>
                <a:rPr lang="zh-CN" altLang="en-US" sz="2800" dirty="0">
                  <a:latin typeface="华文细黑" pitchFamily="2" charset="-122"/>
                  <a:ea typeface="华文细黑" pitchFamily="2" charset="-122"/>
                </a:rPr>
                <a:t>灵活流程模式与引擎控制能力</a:t>
              </a:r>
              <a:endParaRPr lang="en-US" altLang="zh-CN" sz="2800" dirty="0">
                <a:latin typeface="华文细黑" pitchFamily="2" charset="-122"/>
                <a:ea typeface="华文细黑" pitchFamily="2" charset="-122"/>
              </a:endParaRPr>
            </a:p>
            <a:p>
              <a:pPr eaLnBrk="0" hangingPunct="0"/>
              <a:endParaRPr lang="zh-CN" altLang="en-US" sz="2800" dirty="0">
                <a:solidFill>
                  <a:srgbClr val="FF3300"/>
                </a:solidFill>
                <a:ea typeface="华文新魏" pitchFamily="2" charset="-122"/>
              </a:endParaRPr>
            </a:p>
          </p:txBody>
        </p:sp>
      </p:grpSp>
      <p:grpSp>
        <p:nvGrpSpPr>
          <p:cNvPr id="7" name="组合 59"/>
          <p:cNvGrpSpPr/>
          <p:nvPr/>
        </p:nvGrpSpPr>
        <p:grpSpPr>
          <a:xfrm>
            <a:off x="2325442" y="2428868"/>
            <a:ext cx="6333108" cy="524808"/>
            <a:chOff x="2143108" y="2548590"/>
            <a:chExt cx="5802312" cy="524808"/>
          </a:xfrm>
        </p:grpSpPr>
        <p:sp>
          <p:nvSpPr>
            <p:cNvPr id="51"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2"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a:latin typeface="华文细黑" pitchFamily="2" charset="-122"/>
                  <a:ea typeface="华文细黑" pitchFamily="2" charset="-122"/>
                </a:rPr>
                <a:t>用户交互功能测试</a:t>
              </a:r>
              <a:endParaRPr lang="en-US" altLang="zh-CN" sz="2800" dirty="0">
                <a:latin typeface="华文细黑" pitchFamily="2" charset="-122"/>
                <a:ea typeface="华文细黑" pitchFamily="2" charset="-122"/>
              </a:endParaRPr>
            </a:p>
          </p:txBody>
        </p:sp>
      </p:grpSp>
      <p:grpSp>
        <p:nvGrpSpPr>
          <p:cNvPr id="8" name="组合 60"/>
          <p:cNvGrpSpPr/>
          <p:nvPr/>
        </p:nvGrpSpPr>
        <p:grpSpPr>
          <a:xfrm>
            <a:off x="2489563" y="4167854"/>
            <a:ext cx="6168986" cy="523220"/>
            <a:chOff x="2341588" y="3405846"/>
            <a:chExt cx="5802312" cy="523220"/>
          </a:xfrm>
        </p:grpSpPr>
        <p:sp>
          <p:nvSpPr>
            <p:cNvPr id="53" name="Line 32"/>
            <p:cNvSpPr>
              <a:spLocks noChangeShapeType="1"/>
            </p:cNvSpPr>
            <p:nvPr/>
          </p:nvSpPr>
          <p:spPr bwMode="auto">
            <a:xfrm>
              <a:off x="2341588" y="3903666"/>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4" name="Text Box 33"/>
            <p:cNvSpPr txBox="1">
              <a:spLocks noChangeArrowheads="1"/>
            </p:cNvSpPr>
            <p:nvPr/>
          </p:nvSpPr>
          <p:spPr bwMode="auto">
            <a:xfrm>
              <a:off x="2428860" y="3405846"/>
              <a:ext cx="5528086" cy="523220"/>
            </a:xfrm>
            <a:prstGeom prst="rect">
              <a:avLst/>
            </a:prstGeom>
            <a:noFill/>
            <a:ln w="9525" algn="ctr">
              <a:noFill/>
              <a:miter lim="800000"/>
              <a:headEnd/>
              <a:tailEnd/>
            </a:ln>
            <a:effectLst/>
          </p:spPr>
          <p:txBody>
            <a:bodyPr wrap="square">
              <a:spAutoFit/>
            </a:bodyPr>
            <a:lstStyle/>
            <a:p>
              <a:pPr eaLnBrk="1" hangingPunct="1"/>
              <a:r>
                <a:rPr lang="zh-CN" altLang="en-US" sz="2800" dirty="0" smtClean="0">
                  <a:latin typeface="华文细黑" pitchFamily="2" charset="-122"/>
                  <a:ea typeface="华文细黑" pitchFamily="2" charset="-122"/>
                </a:rPr>
                <a:t>流程</a:t>
              </a:r>
              <a:r>
                <a:rPr lang="zh-CN" altLang="en-US" sz="2800" dirty="0">
                  <a:latin typeface="华文细黑" pitchFamily="2" charset="-122"/>
                  <a:ea typeface="华文细黑" pitchFamily="2" charset="-122"/>
                </a:rPr>
                <a:t>管理监控</a:t>
              </a:r>
              <a:r>
                <a:rPr lang="zh-CN" altLang="en-US" sz="2800" dirty="0" smtClean="0">
                  <a:latin typeface="华文细黑" pitchFamily="2" charset="-122"/>
                  <a:ea typeface="华文细黑" pitchFamily="2" charset="-122"/>
                </a:rPr>
                <a:t>能力</a:t>
              </a:r>
              <a:endParaRPr lang="en-US" altLang="zh-CN" sz="2800" dirty="0" smtClean="0">
                <a:latin typeface="华文细黑" pitchFamily="2" charset="-122"/>
                <a:ea typeface="华文细黑" pitchFamily="2" charset="-122"/>
              </a:endParaRPr>
            </a:p>
          </p:txBody>
        </p:sp>
      </p:grpSp>
      <p:grpSp>
        <p:nvGrpSpPr>
          <p:cNvPr id="9" name="组合 61"/>
          <p:cNvGrpSpPr/>
          <p:nvPr/>
        </p:nvGrpSpPr>
        <p:grpSpPr>
          <a:xfrm>
            <a:off x="1994965" y="5072074"/>
            <a:ext cx="6663584" cy="523220"/>
            <a:chOff x="2214546" y="4217064"/>
            <a:chExt cx="5838884" cy="523220"/>
          </a:xfrm>
        </p:grpSpPr>
        <p:sp>
          <p:nvSpPr>
            <p:cNvPr id="55" name="Line 32"/>
            <p:cNvSpPr>
              <a:spLocks noChangeShapeType="1"/>
            </p:cNvSpPr>
            <p:nvPr/>
          </p:nvSpPr>
          <p:spPr bwMode="auto">
            <a:xfrm>
              <a:off x="2214546" y="4714884"/>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6" name="Text Box 33"/>
            <p:cNvSpPr txBox="1">
              <a:spLocks noChangeArrowheads="1"/>
            </p:cNvSpPr>
            <p:nvPr/>
          </p:nvSpPr>
          <p:spPr bwMode="auto">
            <a:xfrm>
              <a:off x="2301818" y="4217064"/>
              <a:ext cx="5751612" cy="523220"/>
            </a:xfrm>
            <a:prstGeom prst="rect">
              <a:avLst/>
            </a:prstGeom>
            <a:noFill/>
            <a:ln w="9525" algn="ctr">
              <a:noFill/>
              <a:miter lim="800000"/>
              <a:headEnd/>
              <a:tailEnd/>
            </a:ln>
            <a:effectLst/>
          </p:spPr>
          <p:txBody>
            <a:bodyPr wrap="square">
              <a:spAutoFit/>
            </a:bodyPr>
            <a:lstStyle/>
            <a:p>
              <a:pPr eaLnBrk="0" hangingPunct="0"/>
              <a:r>
                <a:rPr lang="zh-CN" altLang="en-US" sz="2800" dirty="0" smtClean="0">
                  <a:latin typeface="华文细黑" pitchFamily="2" charset="-122"/>
                  <a:ea typeface="华文细黑" pitchFamily="2" charset="-122"/>
                </a:rPr>
                <a:t>流程</a:t>
              </a:r>
              <a:r>
                <a:rPr lang="zh-CN" altLang="en-US" sz="2800" dirty="0">
                  <a:latin typeface="华文细黑" pitchFamily="2" charset="-122"/>
                  <a:ea typeface="华文细黑" pitchFamily="2" charset="-122"/>
                </a:rPr>
                <a:t>随需而变</a:t>
              </a:r>
              <a:r>
                <a:rPr lang="zh-CN" altLang="en-US" sz="2800" dirty="0" smtClean="0">
                  <a:latin typeface="华文细黑" pitchFamily="2" charset="-122"/>
                  <a:ea typeface="华文细黑" pitchFamily="2" charset="-122"/>
                </a:rPr>
                <a:t>能力</a:t>
              </a:r>
            </a:p>
          </p:txBody>
        </p:sp>
      </p:grpSp>
      <p:sp>
        <p:nvSpPr>
          <p:cNvPr id="46" name="AutoShape 47"/>
          <p:cNvSpPr>
            <a:spLocks noChangeArrowheads="1"/>
          </p:cNvSpPr>
          <p:nvPr/>
        </p:nvSpPr>
        <p:spPr bwMode="ltGray">
          <a:xfrm rot="5400000" flipH="1">
            <a:off x="-1978169" y="1784812"/>
            <a:ext cx="4032250" cy="4177358"/>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grpSp>
        <p:nvGrpSpPr>
          <p:cNvPr id="64" name="组合 59"/>
          <p:cNvGrpSpPr/>
          <p:nvPr/>
        </p:nvGrpSpPr>
        <p:grpSpPr>
          <a:xfrm>
            <a:off x="2553299" y="3309010"/>
            <a:ext cx="6105251" cy="524808"/>
            <a:chOff x="2143108" y="2548590"/>
            <a:chExt cx="5802312" cy="524808"/>
          </a:xfrm>
        </p:grpSpPr>
        <p:sp>
          <p:nvSpPr>
            <p:cNvPr id="65"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66"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a:solidFill>
                    <a:srgbClr val="FF3300"/>
                  </a:solidFill>
                  <a:latin typeface="+mn-ea"/>
                  <a:ea typeface="+mn-ea"/>
                </a:rPr>
                <a:t>业务集成与融合支持能力</a:t>
              </a:r>
              <a:endParaRPr lang="en-US" altLang="zh-CN" sz="2800" dirty="0">
                <a:solidFill>
                  <a:srgbClr val="FF3300"/>
                </a:solidFill>
                <a:latin typeface="+mn-ea"/>
                <a:ea typeface="+mn-ea"/>
              </a:endParaRPr>
            </a:p>
          </p:txBody>
        </p:sp>
      </p:grpSp>
    </p:spTree>
    <p:extLst>
      <p:ext uri="{BB962C8B-B14F-4D97-AF65-F5344CB8AC3E}">
        <p14:creationId xmlns:p14="http://schemas.microsoft.com/office/powerpoint/2010/main" val="188288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业务集成与融合支持能力案例</a:t>
            </a:r>
          </a:p>
        </p:txBody>
      </p:sp>
      <p:sp>
        <p:nvSpPr>
          <p:cNvPr id="2" name="矩形 1"/>
          <p:cNvSpPr/>
          <p:nvPr/>
        </p:nvSpPr>
        <p:spPr>
          <a:xfrm>
            <a:off x="812238" y="1412776"/>
            <a:ext cx="3757037" cy="4608512"/>
          </a:xfrm>
          <a:prstGeom prst="rect">
            <a:avLst/>
          </a:prstGeom>
          <a:noFill/>
          <a:ln w="19050">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支持调用来自</a:t>
            </a:r>
            <a:r>
              <a:rPr lang="en-US" altLang="zh-CN" sz="1600" dirty="0">
                <a:latin typeface="幼圆" pitchFamily="49" charset="-122"/>
                <a:ea typeface="幼圆" pitchFamily="49" charset="-122"/>
              </a:rPr>
              <a:t>ESB</a:t>
            </a:r>
            <a:r>
              <a:rPr lang="zh-CN" altLang="en-US" sz="1600" dirty="0">
                <a:latin typeface="幼圆" pitchFamily="49" charset="-122"/>
                <a:ea typeface="幼圆" pitchFamily="49" charset="-122"/>
              </a:rPr>
              <a:t>或其它应用中的</a:t>
            </a:r>
            <a:r>
              <a:rPr lang="en-US" altLang="zh-CN" sz="1600" dirty="0">
                <a:latin typeface="幼圆" pitchFamily="49" charset="-122"/>
                <a:ea typeface="幼圆" pitchFamily="49" charset="-122"/>
              </a:rPr>
              <a:t>WS</a:t>
            </a:r>
            <a:r>
              <a:rPr lang="zh-CN" altLang="en-US" sz="1600" dirty="0">
                <a:latin typeface="幼圆" pitchFamily="49" charset="-122"/>
                <a:ea typeface="幼圆" pitchFamily="49" charset="-122"/>
              </a:rPr>
              <a:t>服务</a:t>
            </a:r>
          </a:p>
        </p:txBody>
      </p:sp>
      <p:sp>
        <p:nvSpPr>
          <p:cNvPr id="3" name="圆角矩形 2"/>
          <p:cNvSpPr/>
          <p:nvPr/>
        </p:nvSpPr>
        <p:spPr>
          <a:xfrm>
            <a:off x="2087809" y="1223231"/>
            <a:ext cx="1148378" cy="360040"/>
          </a:xfrm>
          <a:prstGeom prst="roundRect">
            <a:avLst/>
          </a:prstGeom>
          <a:gradFill flip="none" rotWithShape="1">
            <a:gsLst>
              <a:gs pos="0">
                <a:srgbClr val="CC3300">
                  <a:tint val="66000"/>
                  <a:satMod val="160000"/>
                </a:srgbClr>
              </a:gs>
              <a:gs pos="50000">
                <a:srgbClr val="CC3300">
                  <a:tint val="44500"/>
                  <a:satMod val="160000"/>
                </a:srgbClr>
              </a:gs>
              <a:gs pos="100000">
                <a:srgbClr val="CC3300">
                  <a:tint val="23500"/>
                  <a:satMod val="160000"/>
                </a:srgbClr>
              </a:gs>
            </a:gsLst>
            <a:lin ang="16200000" scaled="1"/>
            <a:tileRect/>
          </a:gradFill>
          <a:ln w="28575">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T1401</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支持调用来自</a:t>
            </a:r>
            <a:r>
              <a:rPr lang="en-US" altLang="zh-CN" sz="1800" dirty="0">
                <a:solidFill>
                  <a:srgbClr val="FF0000"/>
                </a:solidFill>
                <a:latin typeface="微软雅黑" pitchFamily="34" charset="-122"/>
                <a:ea typeface="微软雅黑" pitchFamily="34" charset="-122"/>
              </a:rPr>
              <a:t>ESB</a:t>
            </a:r>
            <a:r>
              <a:rPr lang="zh-CN" altLang="en-US" sz="1800" dirty="0">
                <a:solidFill>
                  <a:srgbClr val="FF0000"/>
                </a:solidFill>
                <a:latin typeface="微软雅黑" pitchFamily="34" charset="-122"/>
                <a:ea typeface="微软雅黑" pitchFamily="34" charset="-122"/>
              </a:rPr>
              <a:t>或其它应用中的服务调用</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60" y="3155827"/>
            <a:ext cx="3090911"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可将</a:t>
            </a:r>
            <a:r>
              <a:rPr lang="en-US" altLang="zh-CN" sz="1500" dirty="0" err="1" smtClean="0">
                <a:solidFill>
                  <a:schemeClr val="bg2">
                    <a:lumMod val="50000"/>
                  </a:schemeClr>
                </a:solidFill>
                <a:latin typeface="微软雅黑" pitchFamily="34" charset="-122"/>
                <a:ea typeface="微软雅黑" pitchFamily="34" charset="-122"/>
              </a:rPr>
              <a:t>wsdl</a:t>
            </a:r>
            <a:r>
              <a:rPr lang="zh-CN" altLang="en-US" sz="1500" dirty="0" smtClean="0">
                <a:solidFill>
                  <a:schemeClr val="bg2">
                    <a:lumMod val="50000"/>
                  </a:schemeClr>
                </a:solidFill>
                <a:latin typeface="微软雅黑" pitchFamily="34" charset="-122"/>
                <a:ea typeface="微软雅黑" pitchFamily="34" charset="-122"/>
              </a:rPr>
              <a:t>文件导入后供</a:t>
            </a:r>
            <a:r>
              <a:rPr lang="en-US" altLang="zh-CN" sz="1500" dirty="0" smtClean="0">
                <a:solidFill>
                  <a:schemeClr val="bg2">
                    <a:lumMod val="50000"/>
                  </a:schemeClr>
                </a:solidFill>
                <a:latin typeface="微软雅黑" pitchFamily="34" charset="-122"/>
                <a:ea typeface="微软雅黑" pitchFamily="34" charset="-122"/>
              </a:rPr>
              <a:t>BPS</a:t>
            </a:r>
            <a:r>
              <a:rPr lang="zh-CN" altLang="en-US" sz="1500" dirty="0" smtClean="0">
                <a:solidFill>
                  <a:schemeClr val="bg2">
                    <a:lumMod val="50000"/>
                  </a:schemeClr>
                </a:solidFill>
                <a:latin typeface="微软雅黑" pitchFamily="34" charset="-122"/>
                <a:ea typeface="微软雅黑" pitchFamily="34" charset="-122"/>
              </a:rPr>
              <a:t>使用</a:t>
            </a:r>
            <a:endParaRPr lang="zh-CN" altLang="en-US" sz="1500" dirty="0">
              <a:solidFill>
                <a:schemeClr val="bg2">
                  <a:lumMod val="50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632" y="1916832"/>
            <a:ext cx="336214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167159" y="3510533"/>
            <a:ext cx="3408434"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通过</a:t>
            </a:r>
            <a:r>
              <a:rPr lang="en-US" altLang="zh-CN" sz="1500" dirty="0" err="1" smtClean="0">
                <a:solidFill>
                  <a:schemeClr val="bg2">
                    <a:lumMod val="50000"/>
                  </a:schemeClr>
                </a:solidFill>
                <a:latin typeface="微软雅黑" pitchFamily="34" charset="-122"/>
                <a:ea typeface="微软雅黑" pitchFamily="34" charset="-122"/>
              </a:rPr>
              <a:t>WebService</a:t>
            </a:r>
            <a:r>
              <a:rPr lang="zh-CN" altLang="en-US" sz="1500" dirty="0" smtClean="0">
                <a:solidFill>
                  <a:schemeClr val="bg2">
                    <a:lumMod val="50000"/>
                  </a:schemeClr>
                </a:solidFill>
                <a:latin typeface="微软雅黑" pitchFamily="34" charset="-122"/>
                <a:ea typeface="微软雅黑" pitchFamily="34" charset="-122"/>
              </a:rPr>
              <a:t>活动直接调用外部</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服务</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18303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业务集成与融合支持能力案例</a:t>
            </a:r>
          </a:p>
        </p:txBody>
      </p:sp>
      <p:sp>
        <p:nvSpPr>
          <p:cNvPr id="2" name="矩形 1"/>
          <p:cNvSpPr/>
          <p:nvPr/>
        </p:nvSpPr>
        <p:spPr>
          <a:xfrm>
            <a:off x="812238" y="1412776"/>
            <a:ext cx="3757037" cy="4608512"/>
          </a:xfrm>
          <a:prstGeom prst="rect">
            <a:avLst/>
          </a:prstGeom>
          <a:noFill/>
          <a:ln w="19050">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能够在调用外部服务时传递安全验证信息以进行访问控制的校验，若提供信息不正确则无法访问服务</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基于</a:t>
            </a:r>
            <a:r>
              <a:rPr lang="zh-CN" altLang="en-US" sz="1600" dirty="0">
                <a:latin typeface="幼圆" pitchFamily="49" charset="-122"/>
                <a:ea typeface="幼圆" pitchFamily="49" charset="-122"/>
              </a:rPr>
              <a:t>标准</a:t>
            </a:r>
            <a:r>
              <a:rPr lang="en-US" altLang="zh-CN" sz="1600" dirty="0">
                <a:latin typeface="幼圆" pitchFamily="49" charset="-122"/>
                <a:ea typeface="幼圆" pitchFamily="49" charset="-122"/>
              </a:rPr>
              <a:t>WS-Security</a:t>
            </a:r>
            <a:r>
              <a:rPr lang="zh-CN" altLang="en-US" sz="1600" dirty="0">
                <a:latin typeface="幼圆" pitchFamily="49" charset="-122"/>
                <a:ea typeface="幼圆" pitchFamily="49" charset="-122"/>
              </a:rPr>
              <a:t>的</a:t>
            </a:r>
            <a:r>
              <a:rPr lang="en-US" altLang="zh-CN" sz="1600" dirty="0" err="1">
                <a:latin typeface="幼圆" pitchFamily="49" charset="-122"/>
                <a:ea typeface="幼圆" pitchFamily="49" charset="-122"/>
              </a:rPr>
              <a:t>UserNameToken</a:t>
            </a:r>
            <a:r>
              <a:rPr lang="zh-CN" altLang="en-US" sz="1600" dirty="0">
                <a:latin typeface="幼圆" pitchFamily="49" charset="-122"/>
                <a:ea typeface="幼圆" pitchFamily="49" charset="-122"/>
              </a:rPr>
              <a:t>模式进行安全验证</a:t>
            </a:r>
          </a:p>
        </p:txBody>
      </p:sp>
      <p:sp>
        <p:nvSpPr>
          <p:cNvPr id="3" name="圆角矩形 2"/>
          <p:cNvSpPr/>
          <p:nvPr/>
        </p:nvSpPr>
        <p:spPr>
          <a:xfrm>
            <a:off x="2087809" y="1223231"/>
            <a:ext cx="1148378" cy="360040"/>
          </a:xfrm>
          <a:prstGeom prst="roundRect">
            <a:avLst/>
          </a:prstGeom>
          <a:gradFill flip="none" rotWithShape="1">
            <a:gsLst>
              <a:gs pos="0">
                <a:srgbClr val="CC3300">
                  <a:tint val="66000"/>
                  <a:satMod val="160000"/>
                </a:srgbClr>
              </a:gs>
              <a:gs pos="50000">
                <a:srgbClr val="CC3300">
                  <a:tint val="44500"/>
                  <a:satMod val="160000"/>
                </a:srgbClr>
              </a:gs>
              <a:gs pos="100000">
                <a:srgbClr val="CC3300">
                  <a:tint val="23500"/>
                  <a:satMod val="160000"/>
                </a:srgbClr>
              </a:gs>
            </a:gsLst>
            <a:lin ang="16200000" scaled="1"/>
            <a:tileRect/>
          </a:gradFill>
          <a:ln w="28575">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T1402</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对服务调用支持基于</a:t>
            </a:r>
            <a:r>
              <a:rPr lang="en-US" altLang="zh-CN" sz="1800" dirty="0">
                <a:solidFill>
                  <a:srgbClr val="FF0000"/>
                </a:solidFill>
                <a:latin typeface="微软雅黑" pitchFamily="34" charset="-122"/>
                <a:ea typeface="微软雅黑" pitchFamily="34" charset="-122"/>
              </a:rPr>
              <a:t>WS-Security</a:t>
            </a:r>
            <a:r>
              <a:rPr lang="zh-CN" altLang="en-US" sz="1800" dirty="0">
                <a:solidFill>
                  <a:srgbClr val="FF0000"/>
                </a:solidFill>
                <a:latin typeface="微软雅黑" pitchFamily="34" charset="-122"/>
                <a:ea typeface="微软雅黑" pitchFamily="34" charset="-122"/>
              </a:rPr>
              <a:t>的</a:t>
            </a:r>
            <a:r>
              <a:rPr lang="en-US" altLang="zh-CN" sz="1800" dirty="0" err="1">
                <a:solidFill>
                  <a:srgbClr val="FF0000"/>
                </a:solidFill>
                <a:latin typeface="微软雅黑" pitchFamily="34" charset="-122"/>
                <a:ea typeface="微软雅黑" pitchFamily="34" charset="-122"/>
              </a:rPr>
              <a:t>UserNameToken</a:t>
            </a:r>
            <a:r>
              <a:rPr lang="zh-CN" altLang="en-US" sz="1800" dirty="0">
                <a:solidFill>
                  <a:srgbClr val="FF0000"/>
                </a:solidFill>
                <a:latin typeface="微软雅黑" pitchFamily="34" charset="-122"/>
                <a:ea typeface="微软雅黑" pitchFamily="34" charset="-122"/>
              </a:rPr>
              <a:t>模式的安全认证</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在带安全控制的外部服务活动环节中</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传递验证信息以便进行校验</a:t>
            </a:r>
            <a:endParaRPr lang="zh-CN" altLang="en-US" sz="1500" dirty="0">
              <a:solidFill>
                <a:schemeClr val="bg2">
                  <a:lumMod val="50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382" y="1972544"/>
            <a:ext cx="3281124"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133510" y="3728875"/>
            <a:ext cx="3256148"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基于标准的</a:t>
            </a:r>
            <a:r>
              <a:rPr lang="en-US" altLang="zh-CN" sz="1500" dirty="0" err="1" smtClean="0">
                <a:solidFill>
                  <a:schemeClr val="bg2">
                    <a:lumMod val="50000"/>
                  </a:schemeClr>
                </a:solidFill>
                <a:latin typeface="微软雅黑" pitchFamily="34" charset="-122"/>
                <a:ea typeface="微软雅黑" pitchFamily="34" charset="-122"/>
              </a:rPr>
              <a:t>UserNameToken</a:t>
            </a:r>
            <a:r>
              <a:rPr lang="zh-CN" altLang="en-US" sz="1500" dirty="0" smtClean="0">
                <a:solidFill>
                  <a:schemeClr val="bg2">
                    <a:lumMod val="50000"/>
                  </a:schemeClr>
                </a:solidFill>
                <a:latin typeface="微软雅黑" pitchFamily="34" charset="-122"/>
                <a:ea typeface="微软雅黑" pitchFamily="34" charset="-122"/>
              </a:rPr>
              <a:t>模式</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92593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业务集成与融合支持能力案例</a:t>
            </a:r>
          </a:p>
        </p:txBody>
      </p:sp>
      <p:sp>
        <p:nvSpPr>
          <p:cNvPr id="2" name="矩形 1"/>
          <p:cNvSpPr/>
          <p:nvPr/>
        </p:nvSpPr>
        <p:spPr>
          <a:xfrm>
            <a:off x="812238" y="1412776"/>
            <a:ext cx="3757037" cy="4608512"/>
          </a:xfrm>
          <a:prstGeom prst="rect">
            <a:avLst/>
          </a:prstGeom>
          <a:noFill/>
          <a:ln w="19050">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能够串接其它应用中的基于其它工作流产品实现的子段流程，从而形成端到端流程</a:t>
            </a:r>
          </a:p>
        </p:txBody>
      </p:sp>
      <p:sp>
        <p:nvSpPr>
          <p:cNvPr id="3" name="圆角矩形 2"/>
          <p:cNvSpPr/>
          <p:nvPr/>
        </p:nvSpPr>
        <p:spPr>
          <a:xfrm>
            <a:off x="2087809" y="1223231"/>
            <a:ext cx="1148378" cy="360040"/>
          </a:xfrm>
          <a:prstGeom prst="roundRect">
            <a:avLst/>
          </a:prstGeom>
          <a:gradFill flip="none" rotWithShape="1">
            <a:gsLst>
              <a:gs pos="0">
                <a:srgbClr val="CC3300">
                  <a:tint val="66000"/>
                  <a:satMod val="160000"/>
                </a:srgbClr>
              </a:gs>
              <a:gs pos="50000">
                <a:srgbClr val="CC3300">
                  <a:tint val="44500"/>
                  <a:satMod val="160000"/>
                </a:srgbClr>
              </a:gs>
              <a:gs pos="100000">
                <a:srgbClr val="CC3300">
                  <a:tint val="23500"/>
                  <a:satMod val="160000"/>
                </a:srgbClr>
              </a:gs>
            </a:gsLst>
            <a:lin ang="16200000" scaled="1"/>
            <a:tileRect/>
          </a:gradFill>
          <a:ln w="28575">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T1403</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支持对其它应用的基于异构流程平台实现的外部子流程进行串接，形成端到端流程</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申请活动环节后，调用外部流程进行</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后续活动</a:t>
            </a:r>
            <a:endParaRPr lang="zh-CN" altLang="en-US" sz="1500" dirty="0">
              <a:solidFill>
                <a:schemeClr val="bg2">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823" y="1991594"/>
            <a:ext cx="3331759"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167159" y="3728874"/>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设置为外部流程审批通过后才能进行</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总监审批活动</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46351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业务集成与融合支持能力案例</a:t>
            </a:r>
          </a:p>
        </p:txBody>
      </p:sp>
      <p:sp>
        <p:nvSpPr>
          <p:cNvPr id="2" name="矩形 1"/>
          <p:cNvSpPr/>
          <p:nvPr/>
        </p:nvSpPr>
        <p:spPr>
          <a:xfrm>
            <a:off x="812238" y="1412776"/>
            <a:ext cx="3757037" cy="4608512"/>
          </a:xfrm>
          <a:prstGeom prst="rect">
            <a:avLst/>
          </a:prstGeom>
          <a:noFill/>
          <a:ln w="19050">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监控时可对该子流程进行钻取</a:t>
            </a:r>
            <a:r>
              <a:rPr lang="zh-CN" altLang="en-US" sz="1600" dirty="0" smtClean="0">
                <a:latin typeface="幼圆" pitchFamily="49" charset="-122"/>
                <a:ea typeface="幼圆" pitchFamily="49" charset="-122"/>
              </a:rPr>
              <a:t>监控</a:t>
            </a:r>
            <a:r>
              <a:rPr lang="en-US" altLang="zh-CN" sz="1600" dirty="0" smtClean="0">
                <a:latin typeface="幼圆" pitchFamily="49" charset="-122"/>
                <a:ea typeface="幼圆" pitchFamily="49" charset="-122"/>
              </a:rPr>
              <a:t>,</a:t>
            </a:r>
            <a:r>
              <a:rPr lang="zh-CN" altLang="en-US" sz="1600" dirty="0" smtClean="0">
                <a:latin typeface="幼圆" pitchFamily="49" charset="-122"/>
                <a:ea typeface="幼圆" pitchFamily="49" charset="-122"/>
              </a:rPr>
              <a:t>即</a:t>
            </a:r>
            <a:r>
              <a:rPr lang="zh-CN" altLang="en-US" sz="1600" dirty="0">
                <a:latin typeface="幼圆" pitchFamily="49" charset="-122"/>
                <a:ea typeface="幼圆" pitchFamily="49" charset="-122"/>
              </a:rPr>
              <a:t>在父流程的监控图中可以进行钻取监控到外部的子流程的</a:t>
            </a:r>
            <a:r>
              <a:rPr lang="zh-CN" altLang="en-US" sz="1600" dirty="0" smtClean="0">
                <a:latin typeface="幼圆" pitchFamily="49" charset="-122"/>
                <a:ea typeface="幼圆" pitchFamily="49" charset="-122"/>
              </a:rPr>
              <a:t>状态图</a:t>
            </a:r>
            <a:r>
              <a:rPr lang="en-US" altLang="zh-CN" sz="1600" dirty="0" smtClean="0">
                <a:latin typeface="幼圆" pitchFamily="49" charset="-122"/>
                <a:ea typeface="幼圆" pitchFamily="49" charset="-122"/>
              </a:rPr>
              <a:t>,</a:t>
            </a:r>
            <a:r>
              <a:rPr lang="zh-CN" altLang="en-US" sz="1600" dirty="0" smtClean="0">
                <a:latin typeface="幼圆" pitchFamily="49" charset="-122"/>
                <a:ea typeface="幼圆" pitchFamily="49" charset="-122"/>
              </a:rPr>
              <a:t>从而</a:t>
            </a:r>
            <a:r>
              <a:rPr lang="zh-CN" altLang="en-US" sz="1600" dirty="0">
                <a:latin typeface="幼圆" pitchFamily="49" charset="-122"/>
                <a:ea typeface="幼圆" pitchFamily="49" charset="-122"/>
              </a:rPr>
              <a:t>实现端到端流程的贯通监控</a:t>
            </a:r>
          </a:p>
        </p:txBody>
      </p:sp>
      <p:sp>
        <p:nvSpPr>
          <p:cNvPr id="3" name="圆角矩形 2"/>
          <p:cNvSpPr/>
          <p:nvPr/>
        </p:nvSpPr>
        <p:spPr>
          <a:xfrm>
            <a:off x="2087809" y="1223231"/>
            <a:ext cx="1148378" cy="360040"/>
          </a:xfrm>
          <a:prstGeom prst="roundRect">
            <a:avLst/>
          </a:prstGeom>
          <a:gradFill flip="none" rotWithShape="1">
            <a:gsLst>
              <a:gs pos="0">
                <a:srgbClr val="CC3300">
                  <a:tint val="66000"/>
                  <a:satMod val="160000"/>
                </a:srgbClr>
              </a:gs>
              <a:gs pos="50000">
                <a:srgbClr val="CC3300">
                  <a:tint val="44500"/>
                  <a:satMod val="160000"/>
                </a:srgbClr>
              </a:gs>
              <a:gs pos="100000">
                <a:srgbClr val="CC3300">
                  <a:tint val="23500"/>
                  <a:satMod val="160000"/>
                </a:srgbClr>
              </a:gs>
            </a:gsLst>
            <a:lin ang="16200000" scaled="1"/>
            <a:tileRect/>
          </a:gradFill>
          <a:ln w="28575">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T1404</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支持对其它应用的基于异构流程平台实现的外部子流程实现钻取监控</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在申请活动环节之后，远程调用外部</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流程</a:t>
            </a:r>
            <a:endParaRPr lang="zh-CN" altLang="en-US" sz="1500" dirty="0">
              <a:solidFill>
                <a:schemeClr val="bg2">
                  <a:lumMod val="50000"/>
                </a:schemeClr>
              </a:solidFill>
              <a:latin typeface="微软雅黑" pitchFamily="34" charset="-122"/>
              <a:ea typeface="微软雅黑"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74" y="1977306"/>
            <a:ext cx="336214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167159" y="3726557"/>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在进入子流程监控环节可以钻取外部</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流程的监控图</a:t>
            </a:r>
            <a:endParaRPr lang="zh-CN" altLang="en-US" sz="1500" dirty="0">
              <a:solidFill>
                <a:schemeClr val="bg2">
                  <a:lumMod val="50000"/>
                </a:schemeClr>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281" y="4268689"/>
            <a:ext cx="3362140" cy="1724025"/>
          </a:xfrm>
          <a:prstGeom prst="rect">
            <a:avLst/>
          </a:prstGeom>
          <a:solidFill>
            <a:schemeClr val="accent1"/>
          </a:solidFill>
          <a:ln>
            <a:solidFill>
              <a:schemeClr val="bg1">
                <a:lumMod val="85000"/>
              </a:schemeClr>
            </a:solidFill>
          </a:ln>
          <a:effectLst/>
        </p:spPr>
      </p:pic>
      <p:sp>
        <p:nvSpPr>
          <p:cNvPr id="7" name="椭圆 6"/>
          <p:cNvSpPr/>
          <p:nvPr/>
        </p:nvSpPr>
        <p:spPr>
          <a:xfrm>
            <a:off x="5503774" y="4249663"/>
            <a:ext cx="612468" cy="476180"/>
          </a:xfrm>
          <a:prstGeom prst="ellipse">
            <a:avLst/>
          </a:prstGeom>
          <a:noFill/>
          <a:ln w="28575">
            <a:solidFill>
              <a:srgbClr val="FF0000"/>
            </a:solidFill>
          </a:ln>
          <a:effectLst/>
        </p:spPr>
        <p:style>
          <a:lnRef idx="1">
            <a:schemeClr val="accent3"/>
          </a:lnRef>
          <a:fillRef idx="2">
            <a:schemeClr val="accent3"/>
          </a:fillRef>
          <a:effectRef idx="1">
            <a:schemeClr val="accent3"/>
          </a:effectRef>
          <a:fontRef idx="minor">
            <a:schemeClr val="dk1"/>
          </a:fontRef>
        </p:style>
        <p:txBody>
          <a:bodyPr vert="eaVert" lIns="36000" rIns="36000" rtlCol="0" anchor="ctr"/>
          <a:lstStyle/>
          <a:p>
            <a:pPr algn="ctr"/>
            <a:endParaRPr lang="zh-CN" altLang="en-US" sz="1400" dirty="0">
              <a:latin typeface="Times New Roman" pitchFamily="18" charset="0"/>
            </a:endParaRPr>
          </a:p>
        </p:txBody>
      </p:sp>
      <p:sp>
        <p:nvSpPr>
          <p:cNvPr id="6" name="矩形 5"/>
          <p:cNvSpPr/>
          <p:nvPr/>
        </p:nvSpPr>
        <p:spPr>
          <a:xfrm>
            <a:off x="5336281" y="4268689"/>
            <a:ext cx="3362140" cy="1724025"/>
          </a:xfrm>
          <a:prstGeom prst="rect">
            <a:avLst/>
          </a:prstGeom>
          <a:solidFill>
            <a:schemeClr val="bg1">
              <a:alpha val="52000"/>
            </a:schemeClr>
          </a:solidFill>
          <a:ln>
            <a:noFill/>
          </a:ln>
          <a:effectLst/>
        </p:spPr>
        <p:style>
          <a:lnRef idx="1">
            <a:schemeClr val="accent3"/>
          </a:lnRef>
          <a:fillRef idx="2">
            <a:schemeClr val="accent3"/>
          </a:fillRef>
          <a:effectRef idx="1">
            <a:schemeClr val="accent3"/>
          </a:effectRef>
          <a:fontRef idx="minor">
            <a:schemeClr val="dk1"/>
          </a:fontRef>
        </p:style>
        <p:txBody>
          <a:bodyPr vert="eaVert" lIns="36000" rIns="36000" rtlCol="0" anchor="ctr"/>
          <a:lstStyle/>
          <a:p>
            <a:pPr algn="ctr"/>
            <a:endParaRPr lang="zh-CN" altLang="en-US" sz="1400" dirty="0">
              <a:latin typeface="Times New Roman" pitchFamily="18" charset="0"/>
            </a:endParaRPr>
          </a:p>
        </p:txBody>
      </p:sp>
    </p:spTree>
    <p:extLst>
      <p:ext uri="{BB962C8B-B14F-4D97-AF65-F5344CB8AC3E}">
        <p14:creationId xmlns:p14="http://schemas.microsoft.com/office/powerpoint/2010/main" val="3363963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业务集成与融合支持能力案例</a:t>
            </a:r>
          </a:p>
        </p:txBody>
      </p:sp>
      <p:sp>
        <p:nvSpPr>
          <p:cNvPr id="2" name="矩形 1"/>
          <p:cNvSpPr/>
          <p:nvPr/>
        </p:nvSpPr>
        <p:spPr>
          <a:xfrm>
            <a:off x="812238" y="1412776"/>
            <a:ext cx="3757037" cy="4608512"/>
          </a:xfrm>
          <a:prstGeom prst="rect">
            <a:avLst/>
          </a:prstGeom>
          <a:noFill/>
          <a:ln w="19050">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能够将流程的图形化状态监控功能嵌入到用户的业务功能界面中</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对监控图的关键点进行定制，实现诸如点击、鼠标悬停时显示业务信息等个性化功能</a:t>
            </a:r>
          </a:p>
        </p:txBody>
      </p:sp>
      <p:sp>
        <p:nvSpPr>
          <p:cNvPr id="3" name="圆角矩形 2"/>
          <p:cNvSpPr/>
          <p:nvPr/>
        </p:nvSpPr>
        <p:spPr>
          <a:xfrm>
            <a:off x="2087809" y="1223231"/>
            <a:ext cx="1148378" cy="360040"/>
          </a:xfrm>
          <a:prstGeom prst="roundRect">
            <a:avLst/>
          </a:prstGeom>
          <a:gradFill flip="none" rotWithShape="1">
            <a:gsLst>
              <a:gs pos="0">
                <a:srgbClr val="CC3300">
                  <a:tint val="66000"/>
                  <a:satMod val="160000"/>
                </a:srgbClr>
              </a:gs>
              <a:gs pos="50000">
                <a:srgbClr val="CC3300">
                  <a:tint val="44500"/>
                  <a:satMod val="160000"/>
                </a:srgbClr>
              </a:gs>
              <a:gs pos="100000">
                <a:srgbClr val="CC3300">
                  <a:tint val="23500"/>
                  <a:satMod val="160000"/>
                </a:srgbClr>
              </a:gs>
            </a:gsLst>
            <a:lin ang="16200000" scaled="1"/>
            <a:tileRect/>
          </a:gradFill>
          <a:ln w="28575">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T1406</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支持将流程状态监控图以标准技术方法嵌入用户的应用界面中，并可实现个性化功能</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将流程图形化状态嵌入到页面中，并</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对图元定制自定义事件</a:t>
            </a:r>
            <a:endParaRPr lang="zh-CN" altLang="en-US" sz="1500" dirty="0">
              <a:solidFill>
                <a:schemeClr val="bg2">
                  <a:lumMod val="50000"/>
                </a:schemeClr>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207" y="2019871"/>
            <a:ext cx="3149474"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855" y="4149081"/>
            <a:ext cx="3645694" cy="98107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 8"/>
          <p:cNvSpPr/>
          <p:nvPr/>
        </p:nvSpPr>
        <p:spPr>
          <a:xfrm>
            <a:off x="6478781" y="5263108"/>
            <a:ext cx="1060479" cy="288032"/>
          </a:xfrm>
          <a:prstGeom prst="round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18900000" scaled="1"/>
            <a:tileRect/>
          </a:grad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200" dirty="0" smtClean="0">
                <a:latin typeface="Times New Roman" pitchFamily="18" charset="0"/>
              </a:rPr>
              <a:t>自定义事件</a:t>
            </a:r>
            <a:endParaRPr lang="zh-CN" altLang="en-US" sz="1200" dirty="0">
              <a:latin typeface="Times New Roman" pitchFamily="18" charset="0"/>
            </a:endParaRPr>
          </a:p>
        </p:txBody>
      </p:sp>
      <p:sp>
        <p:nvSpPr>
          <p:cNvPr id="14" name="任意多边形 13"/>
          <p:cNvSpPr/>
          <p:nvPr/>
        </p:nvSpPr>
        <p:spPr>
          <a:xfrm>
            <a:off x="5417906" y="4792986"/>
            <a:ext cx="1579801" cy="466725"/>
          </a:xfrm>
          <a:custGeom>
            <a:avLst/>
            <a:gdLst>
              <a:gd name="connsiteX0" fmla="*/ 0 w 1485900"/>
              <a:gd name="connsiteY0" fmla="*/ 0 h 466725"/>
              <a:gd name="connsiteX1" fmla="*/ 323850 w 1485900"/>
              <a:gd name="connsiteY1" fmla="*/ 304800 h 466725"/>
              <a:gd name="connsiteX2" fmla="*/ 1485900 w 1485900"/>
              <a:gd name="connsiteY2" fmla="*/ 466725 h 466725"/>
            </a:gdLst>
            <a:ahLst/>
            <a:cxnLst>
              <a:cxn ang="0">
                <a:pos x="connsiteX0" y="connsiteY0"/>
              </a:cxn>
              <a:cxn ang="0">
                <a:pos x="connsiteX1" y="connsiteY1"/>
              </a:cxn>
              <a:cxn ang="0">
                <a:pos x="connsiteX2" y="connsiteY2"/>
              </a:cxn>
            </a:cxnLst>
            <a:rect l="l" t="t" r="r" b="b"/>
            <a:pathLst>
              <a:path w="1485900" h="466725">
                <a:moveTo>
                  <a:pt x="0" y="0"/>
                </a:moveTo>
                <a:cubicBezTo>
                  <a:pt x="38100" y="113506"/>
                  <a:pt x="76200" y="227012"/>
                  <a:pt x="323850" y="304800"/>
                </a:cubicBezTo>
                <a:cubicBezTo>
                  <a:pt x="571500" y="382588"/>
                  <a:pt x="1028700" y="424656"/>
                  <a:pt x="1485900" y="466725"/>
                </a:cubicBezTo>
              </a:path>
            </a:pathLst>
          </a:custGeom>
          <a:ln w="19050">
            <a:solidFill>
              <a:srgbClr val="FF9900"/>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任意多边形 14"/>
          <p:cNvSpPr/>
          <p:nvPr/>
        </p:nvSpPr>
        <p:spPr>
          <a:xfrm>
            <a:off x="6347472" y="4792986"/>
            <a:ext cx="670489" cy="466725"/>
          </a:xfrm>
          <a:custGeom>
            <a:avLst/>
            <a:gdLst>
              <a:gd name="connsiteX0" fmla="*/ 1986 w 630636"/>
              <a:gd name="connsiteY0" fmla="*/ 0 h 466725"/>
              <a:gd name="connsiteX1" fmla="*/ 97236 w 630636"/>
              <a:gd name="connsiteY1" fmla="*/ 238125 h 466725"/>
              <a:gd name="connsiteX2" fmla="*/ 630636 w 630636"/>
              <a:gd name="connsiteY2" fmla="*/ 466725 h 466725"/>
            </a:gdLst>
            <a:ahLst/>
            <a:cxnLst>
              <a:cxn ang="0">
                <a:pos x="connsiteX0" y="connsiteY0"/>
              </a:cxn>
              <a:cxn ang="0">
                <a:pos x="connsiteX1" y="connsiteY1"/>
              </a:cxn>
              <a:cxn ang="0">
                <a:pos x="connsiteX2" y="connsiteY2"/>
              </a:cxn>
            </a:cxnLst>
            <a:rect l="l" t="t" r="r" b="b"/>
            <a:pathLst>
              <a:path w="630636" h="466725">
                <a:moveTo>
                  <a:pt x="1986" y="0"/>
                </a:moveTo>
                <a:cubicBezTo>
                  <a:pt x="-2777" y="80169"/>
                  <a:pt x="-7539" y="160338"/>
                  <a:pt x="97236" y="238125"/>
                </a:cubicBezTo>
                <a:cubicBezTo>
                  <a:pt x="202011" y="315913"/>
                  <a:pt x="459186" y="439738"/>
                  <a:pt x="630636" y="466725"/>
                </a:cubicBezTo>
              </a:path>
            </a:pathLst>
          </a:custGeom>
          <a:ln w="19050">
            <a:solidFill>
              <a:srgbClr val="FF9900"/>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6980701" y="4802510"/>
            <a:ext cx="513225" cy="457200"/>
          </a:xfrm>
          <a:custGeom>
            <a:avLst/>
            <a:gdLst>
              <a:gd name="connsiteX0" fmla="*/ 482720 w 482720"/>
              <a:gd name="connsiteY0" fmla="*/ 0 h 457200"/>
              <a:gd name="connsiteX1" fmla="*/ 368420 w 482720"/>
              <a:gd name="connsiteY1" fmla="*/ 276225 h 457200"/>
              <a:gd name="connsiteX2" fmla="*/ 25520 w 482720"/>
              <a:gd name="connsiteY2" fmla="*/ 457200 h 457200"/>
            </a:gdLst>
            <a:ahLst/>
            <a:cxnLst>
              <a:cxn ang="0">
                <a:pos x="connsiteX0" y="connsiteY0"/>
              </a:cxn>
              <a:cxn ang="0">
                <a:pos x="connsiteX1" y="connsiteY1"/>
              </a:cxn>
              <a:cxn ang="0">
                <a:pos x="connsiteX2" y="connsiteY2"/>
              </a:cxn>
            </a:cxnLst>
            <a:rect l="l" t="t" r="r" b="b"/>
            <a:pathLst>
              <a:path w="482720" h="457200">
                <a:moveTo>
                  <a:pt x="482720" y="0"/>
                </a:moveTo>
                <a:cubicBezTo>
                  <a:pt x="463670" y="100012"/>
                  <a:pt x="444620" y="200025"/>
                  <a:pt x="368420" y="276225"/>
                </a:cubicBezTo>
                <a:cubicBezTo>
                  <a:pt x="292220" y="352425"/>
                  <a:pt x="-103068" y="430213"/>
                  <a:pt x="25520" y="457200"/>
                </a:cubicBezTo>
              </a:path>
            </a:pathLst>
          </a:custGeom>
          <a:ln w="19050">
            <a:solidFill>
              <a:srgbClr val="FF9900"/>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6957199" y="4792985"/>
            <a:ext cx="1609383" cy="457200"/>
          </a:xfrm>
          <a:custGeom>
            <a:avLst/>
            <a:gdLst>
              <a:gd name="connsiteX0" fmla="*/ 1485900 w 1513724"/>
              <a:gd name="connsiteY0" fmla="*/ 0 h 457200"/>
              <a:gd name="connsiteX1" fmla="*/ 1314450 w 1513724"/>
              <a:gd name="connsiteY1" fmla="*/ 295275 h 457200"/>
              <a:gd name="connsiteX2" fmla="*/ 0 w 1513724"/>
              <a:gd name="connsiteY2" fmla="*/ 457200 h 457200"/>
            </a:gdLst>
            <a:ahLst/>
            <a:cxnLst>
              <a:cxn ang="0">
                <a:pos x="connsiteX0" y="connsiteY0"/>
              </a:cxn>
              <a:cxn ang="0">
                <a:pos x="connsiteX1" y="connsiteY1"/>
              </a:cxn>
              <a:cxn ang="0">
                <a:pos x="connsiteX2" y="connsiteY2"/>
              </a:cxn>
            </a:cxnLst>
            <a:rect l="l" t="t" r="r" b="b"/>
            <a:pathLst>
              <a:path w="1513724" h="457200">
                <a:moveTo>
                  <a:pt x="1485900" y="0"/>
                </a:moveTo>
                <a:cubicBezTo>
                  <a:pt x="1524000" y="109537"/>
                  <a:pt x="1562100" y="219075"/>
                  <a:pt x="1314450" y="295275"/>
                </a:cubicBezTo>
                <a:cubicBezTo>
                  <a:pt x="1066800" y="371475"/>
                  <a:pt x="533400" y="414337"/>
                  <a:pt x="0" y="457200"/>
                </a:cubicBezTo>
              </a:path>
            </a:pathLst>
          </a:custGeom>
          <a:ln w="19050">
            <a:solidFill>
              <a:srgbClr val="FF9900"/>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50287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业务集成与融合支持能力案例</a:t>
            </a:r>
          </a:p>
        </p:txBody>
      </p:sp>
      <p:sp>
        <p:nvSpPr>
          <p:cNvPr id="2" name="矩形 1"/>
          <p:cNvSpPr/>
          <p:nvPr/>
        </p:nvSpPr>
        <p:spPr>
          <a:xfrm>
            <a:off x="812238" y="1412776"/>
            <a:ext cx="3757037" cy="4608512"/>
          </a:xfrm>
          <a:prstGeom prst="rect">
            <a:avLst/>
          </a:prstGeom>
          <a:noFill/>
          <a:ln w="19050">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支持</a:t>
            </a:r>
            <a:r>
              <a:rPr lang="zh-CN" altLang="en-US" sz="1600" dirty="0">
                <a:latin typeface="幼圆" pitchFamily="49" charset="-122"/>
                <a:ea typeface="幼圆" pitchFamily="49" charset="-122"/>
              </a:rPr>
              <a:t>流程设计环境以</a:t>
            </a:r>
            <a:r>
              <a:rPr lang="en-US" altLang="zh-CN" sz="1600" dirty="0">
                <a:latin typeface="幼圆" pitchFamily="49" charset="-122"/>
                <a:ea typeface="幼圆" pitchFamily="49" charset="-122"/>
              </a:rPr>
              <a:t>Plug-In</a:t>
            </a:r>
            <a:r>
              <a:rPr lang="zh-CN" altLang="en-US" sz="1600" dirty="0">
                <a:latin typeface="幼圆" pitchFamily="49" charset="-122"/>
                <a:ea typeface="幼圆" pitchFamily="49" charset="-122"/>
              </a:rPr>
              <a:t>的方式与应用开发环境和开发框架融合，实现应用与流程一体化集成开发</a:t>
            </a:r>
          </a:p>
        </p:txBody>
      </p:sp>
      <p:sp>
        <p:nvSpPr>
          <p:cNvPr id="3" name="圆角矩形 2"/>
          <p:cNvSpPr/>
          <p:nvPr/>
        </p:nvSpPr>
        <p:spPr>
          <a:xfrm>
            <a:off x="2087809" y="1223231"/>
            <a:ext cx="1148378" cy="360040"/>
          </a:xfrm>
          <a:prstGeom prst="roundRect">
            <a:avLst/>
          </a:prstGeom>
          <a:gradFill flip="none" rotWithShape="1">
            <a:gsLst>
              <a:gs pos="0">
                <a:srgbClr val="CC3300">
                  <a:tint val="66000"/>
                  <a:satMod val="160000"/>
                </a:srgbClr>
              </a:gs>
              <a:gs pos="50000">
                <a:srgbClr val="CC3300">
                  <a:tint val="44500"/>
                  <a:satMod val="160000"/>
                </a:srgbClr>
              </a:gs>
              <a:gs pos="100000">
                <a:srgbClr val="CC3300">
                  <a:tint val="23500"/>
                  <a:satMod val="160000"/>
                </a:srgbClr>
              </a:gs>
            </a:gsLst>
            <a:lin ang="16200000" scaled="1"/>
            <a:tileRect/>
          </a:gradFill>
          <a:ln w="28575">
            <a:solidFill>
              <a:srgbClr val="CC33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T1407</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支持将流程设计建模环境与应用开发环境和开发框架融合</a:t>
            </a:r>
          </a:p>
        </p:txBody>
      </p:sp>
      <p:sp>
        <p:nvSpPr>
          <p:cNvPr id="6" name="矩形 5"/>
          <p:cNvSpPr/>
          <p:nvPr/>
        </p:nvSpPr>
        <p:spPr>
          <a:xfrm>
            <a:off x="5105185" y="1412776"/>
            <a:ext cx="3757037" cy="1512168"/>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7" name="圆角矩形 6"/>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smtClean="0">
                <a:latin typeface="Book Antiqua" pitchFamily="18" charset="0"/>
              </a:rPr>
              <a:t>环境准备</a:t>
            </a:r>
            <a:endParaRPr lang="zh-CN" altLang="en-US" sz="1600" dirty="0">
              <a:latin typeface="Book Antiqua" pitchFamily="18" charset="0"/>
            </a:endParaRPr>
          </a:p>
        </p:txBody>
      </p:sp>
      <p:sp>
        <p:nvSpPr>
          <p:cNvPr id="10" name="TextBox 9"/>
          <p:cNvSpPr txBox="1"/>
          <p:nvPr/>
        </p:nvSpPr>
        <p:spPr>
          <a:xfrm>
            <a:off x="5167159" y="1772817"/>
            <a:ext cx="3195105" cy="323165"/>
          </a:xfrm>
          <a:prstGeom prst="rect">
            <a:avLst/>
          </a:prstGeom>
          <a:noFill/>
        </p:spPr>
        <p:txBody>
          <a:bodyPr wrap="none" rtlCol="0">
            <a:spAutoFit/>
          </a:bodyPr>
          <a:lstStyle/>
          <a:p>
            <a:pPr marL="180000" indent="-216000">
              <a:buFont typeface="Arial" pitchFamily="34" charset="0"/>
              <a:buChar char="»"/>
            </a:pPr>
            <a:r>
              <a:rPr lang="en-US" altLang="zh-CN" sz="1500" dirty="0">
                <a:solidFill>
                  <a:schemeClr val="bg2">
                    <a:lumMod val="50000"/>
                  </a:schemeClr>
                </a:solidFill>
                <a:latin typeface="微软雅黑" pitchFamily="34" charset="-122"/>
                <a:ea typeface="微软雅黑" pitchFamily="34" charset="-122"/>
              </a:rPr>
              <a:t>Eclipse</a:t>
            </a:r>
            <a:r>
              <a:rPr lang="zh-CN" altLang="en-US" sz="1500" dirty="0" smtClean="0">
                <a:solidFill>
                  <a:schemeClr val="bg2">
                    <a:lumMod val="50000"/>
                  </a:schemeClr>
                </a:solidFill>
                <a:latin typeface="微软雅黑" pitchFamily="34" charset="-122"/>
                <a:ea typeface="微软雅黑" pitchFamily="34" charset="-122"/>
              </a:rPr>
              <a:t>或基于</a:t>
            </a:r>
            <a:r>
              <a:rPr lang="en-US" altLang="zh-CN" sz="1500" dirty="0">
                <a:solidFill>
                  <a:schemeClr val="bg2">
                    <a:lumMod val="50000"/>
                  </a:schemeClr>
                </a:solidFill>
                <a:latin typeface="微软雅黑" pitchFamily="34" charset="-122"/>
                <a:ea typeface="微软雅黑" pitchFamily="34" charset="-122"/>
              </a:rPr>
              <a:t>Eclipse</a:t>
            </a:r>
            <a:r>
              <a:rPr lang="zh-CN" altLang="en-US" sz="1500" dirty="0" smtClean="0">
                <a:solidFill>
                  <a:schemeClr val="bg2">
                    <a:lumMod val="50000"/>
                  </a:schemeClr>
                </a:solidFill>
                <a:latin typeface="微软雅黑" pitchFamily="34" charset="-122"/>
                <a:ea typeface="微软雅黑" pitchFamily="34" charset="-122"/>
              </a:rPr>
              <a:t>的开发平台</a:t>
            </a:r>
            <a:endParaRPr lang="zh-CN" altLang="en-US" sz="1500" dirty="0">
              <a:solidFill>
                <a:schemeClr val="bg2">
                  <a:lumMod val="50000"/>
                </a:schemeClr>
              </a:solidFill>
              <a:latin typeface="微软雅黑" pitchFamily="34" charset="-122"/>
              <a:ea typeface="微软雅黑" pitchFamily="34" charset="-122"/>
            </a:endParaRPr>
          </a:p>
        </p:txBody>
      </p:sp>
      <p:sp>
        <p:nvSpPr>
          <p:cNvPr id="12" name="TextBox 11"/>
          <p:cNvSpPr txBox="1"/>
          <p:nvPr/>
        </p:nvSpPr>
        <p:spPr>
          <a:xfrm>
            <a:off x="5167160" y="2134563"/>
            <a:ext cx="3542701" cy="323165"/>
          </a:xfrm>
          <a:prstGeom prst="rect">
            <a:avLst/>
          </a:prstGeom>
          <a:noFill/>
        </p:spPr>
        <p:txBody>
          <a:bodyPr wrap="none" rtlCol="0">
            <a:spAutoFit/>
          </a:bodyPr>
          <a:lstStyle/>
          <a:p>
            <a:pPr marL="180000" indent="-216000">
              <a:buFont typeface="Arial" pitchFamily="34" charset="0"/>
              <a:buChar char="»"/>
            </a:pPr>
            <a:r>
              <a:rPr lang="en-US" altLang="zh-CN" sz="1500" dirty="0" err="1" smtClean="0">
                <a:solidFill>
                  <a:schemeClr val="bg2">
                    <a:lumMod val="50000"/>
                  </a:schemeClr>
                </a:solidFill>
                <a:latin typeface="微软雅黑" pitchFamily="34" charset="-122"/>
                <a:ea typeface="微软雅黑" pitchFamily="34" charset="-122"/>
              </a:rPr>
              <a:t>BPS_Studio_Plugin_for_Eclipse</a:t>
            </a:r>
            <a:r>
              <a:rPr lang="zh-CN" altLang="en-US" sz="1500" dirty="0" smtClean="0">
                <a:solidFill>
                  <a:schemeClr val="bg2">
                    <a:lumMod val="50000"/>
                  </a:schemeClr>
                </a:solidFill>
                <a:latin typeface="微软雅黑" pitchFamily="34" charset="-122"/>
                <a:ea typeface="微软雅黑" pitchFamily="34" charset="-122"/>
              </a:rPr>
              <a:t>插件</a:t>
            </a:r>
            <a:endParaRPr lang="en-US" altLang="zh-CN" sz="1500" dirty="0" smtClean="0">
              <a:solidFill>
                <a:schemeClr val="bg2">
                  <a:lumMod val="50000"/>
                </a:schemeClr>
              </a:solidFill>
              <a:latin typeface="微软雅黑" pitchFamily="34" charset="-122"/>
              <a:ea typeface="微软雅黑" pitchFamily="34" charset="-122"/>
            </a:endParaRPr>
          </a:p>
        </p:txBody>
      </p:sp>
      <p:sp>
        <p:nvSpPr>
          <p:cNvPr id="13" name="TextBox 12"/>
          <p:cNvSpPr txBox="1"/>
          <p:nvPr/>
        </p:nvSpPr>
        <p:spPr>
          <a:xfrm>
            <a:off x="5167159" y="2495348"/>
            <a:ext cx="1980029" cy="276999"/>
          </a:xfrm>
          <a:prstGeom prst="rect">
            <a:avLst/>
          </a:prstGeom>
          <a:noFill/>
        </p:spPr>
        <p:txBody>
          <a:bodyPr wrap="none" rtlCol="0">
            <a:spAutoFit/>
          </a:bodyPr>
          <a:lstStyle/>
          <a:p>
            <a:pPr marL="171450" indent="-171450">
              <a:buFont typeface="微软雅黑" pitchFamily="34" charset="-122"/>
              <a:buChar char="※"/>
            </a:pPr>
            <a:r>
              <a:rPr lang="zh-CN" altLang="en-US" sz="1200" dirty="0" smtClean="0">
                <a:solidFill>
                  <a:srgbClr val="FF6600"/>
                </a:solidFill>
                <a:latin typeface="微软雅黑" pitchFamily="34" charset="-122"/>
                <a:ea typeface="微软雅黑" pitchFamily="34" charset="-122"/>
              </a:rPr>
              <a:t> 以</a:t>
            </a:r>
            <a:r>
              <a:rPr lang="en-US" altLang="zh-CN" sz="1200" dirty="0" smtClean="0">
                <a:solidFill>
                  <a:srgbClr val="FF6600"/>
                </a:solidFill>
                <a:latin typeface="微软雅黑" pitchFamily="34" charset="-122"/>
                <a:ea typeface="微软雅黑" pitchFamily="34" charset="-122"/>
              </a:rPr>
              <a:t>Eclipse</a:t>
            </a:r>
            <a:r>
              <a:rPr lang="zh-CN" altLang="en-US" sz="1200" dirty="0" smtClean="0">
                <a:solidFill>
                  <a:srgbClr val="FF6600"/>
                </a:solidFill>
                <a:latin typeface="微软雅黑" pitchFamily="34" charset="-122"/>
                <a:ea typeface="微软雅黑" pitchFamily="34" charset="-122"/>
              </a:rPr>
              <a:t>插件方式安装</a:t>
            </a:r>
            <a:endParaRPr lang="en-US" altLang="zh-CN" sz="1200" dirty="0" smtClean="0">
              <a:solidFill>
                <a:srgbClr val="FF6600"/>
              </a:solidFill>
              <a:latin typeface="微软雅黑" pitchFamily="34" charset="-122"/>
              <a:ea typeface="微软雅黑" pitchFamily="34" charset="-122"/>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328" y="2977903"/>
            <a:ext cx="3605186"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105185" y="2977903"/>
            <a:ext cx="3757037" cy="3038475"/>
          </a:xfrm>
          <a:prstGeom prst="rect">
            <a:avLst/>
          </a:prstGeom>
          <a:noFill/>
          <a:ln w="19050">
            <a:solidFill>
              <a:schemeClr val="accent5">
                <a:lumMod val="50000"/>
              </a:schemeClr>
            </a:solidFill>
          </a:ln>
          <a:effectLst/>
        </p:spPr>
        <p:style>
          <a:lnRef idx="1">
            <a:schemeClr val="accent3"/>
          </a:lnRef>
          <a:fillRef idx="2">
            <a:schemeClr val="accent3"/>
          </a:fillRef>
          <a:effectRef idx="1">
            <a:schemeClr val="accent3"/>
          </a:effectRef>
          <a:fontRef idx="minor">
            <a:schemeClr val="dk1"/>
          </a:fontRef>
        </p:style>
        <p:txBody>
          <a:bodyPr vert="eaVert" lIns="36000" rIns="36000" rtlCol="0" anchor="ctr"/>
          <a:lstStyle/>
          <a:p>
            <a:pPr algn="ctr"/>
            <a:endParaRPr lang="zh-CN" altLang="en-US" sz="1400" dirty="0">
              <a:latin typeface="Times New Roman" pitchFamily="18" charset="0"/>
            </a:endParaRPr>
          </a:p>
        </p:txBody>
      </p:sp>
      <p:sp>
        <p:nvSpPr>
          <p:cNvPr id="14" name="圆角矩形 13"/>
          <p:cNvSpPr/>
          <p:nvPr/>
        </p:nvSpPr>
        <p:spPr>
          <a:xfrm>
            <a:off x="5243717" y="5301208"/>
            <a:ext cx="3444797" cy="648072"/>
          </a:xfrm>
          <a:prstGeom prst="roundRect">
            <a:avLst/>
          </a:prstGeom>
          <a:solidFill>
            <a:schemeClr val="bg1">
              <a:alpha val="90000"/>
            </a:schemeClr>
          </a:solidFill>
          <a:ln>
            <a:no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285750" indent="-180000">
              <a:buFont typeface="Times New Roman" pitchFamily="18" charset="0"/>
              <a:buChar char="»"/>
            </a:pPr>
            <a:r>
              <a:rPr lang="zh-CN" altLang="en-US" sz="1400" dirty="0" smtClean="0">
                <a:solidFill>
                  <a:srgbClr val="FF0000"/>
                </a:solidFill>
                <a:latin typeface="Times New Roman" pitchFamily="18" charset="0"/>
              </a:rPr>
              <a:t>安装</a:t>
            </a:r>
            <a:r>
              <a:rPr lang="en-US" altLang="zh-CN" sz="1400" dirty="0" smtClean="0">
                <a:solidFill>
                  <a:srgbClr val="FF0000"/>
                </a:solidFill>
                <a:latin typeface="Times New Roman" pitchFamily="18" charset="0"/>
              </a:rPr>
              <a:t>BPS</a:t>
            </a:r>
            <a:r>
              <a:rPr lang="zh-CN" altLang="en-US" sz="1400" dirty="0" smtClean="0">
                <a:solidFill>
                  <a:srgbClr val="FF0000"/>
                </a:solidFill>
                <a:latin typeface="Times New Roman" pitchFamily="18" charset="0"/>
              </a:rPr>
              <a:t>插件后，可直接进行流程建模及业务资源开发</a:t>
            </a:r>
            <a:endParaRPr lang="zh-CN" altLang="en-US" sz="1400" dirty="0">
              <a:solidFill>
                <a:srgbClr val="FF0000"/>
              </a:solidFill>
              <a:latin typeface="Times New Roman" pitchFamily="18" charset="0"/>
            </a:endParaRPr>
          </a:p>
        </p:txBody>
      </p:sp>
    </p:spTree>
    <p:extLst>
      <p:ext uri="{BB962C8B-B14F-4D97-AF65-F5344CB8AC3E}">
        <p14:creationId xmlns:p14="http://schemas.microsoft.com/office/powerpoint/2010/main" val="2598147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3366" y="5442912"/>
            <a:ext cx="2202622" cy="1285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90" name="Rectangle 2"/>
          <p:cNvSpPr>
            <a:spLocks noGrp="1" noChangeArrowheads="1"/>
          </p:cNvSpPr>
          <p:nvPr>
            <p:ph type="title"/>
          </p:nvPr>
        </p:nvSpPr>
        <p:spPr/>
        <p:txBody>
          <a:bodyPr anchor="ctr"/>
          <a:lstStyle/>
          <a:p>
            <a:r>
              <a:rPr lang="zh-CN" altLang="en-US" dirty="0" smtClean="0"/>
              <a:t>目录</a:t>
            </a:r>
            <a:endParaRPr lang="en-US" altLang="zh-CN" dirty="0"/>
          </a:p>
        </p:txBody>
      </p:sp>
      <p:sp>
        <p:nvSpPr>
          <p:cNvPr id="89091" name="Text Box 3"/>
          <p:cNvSpPr txBox="1">
            <a:spLocks noChangeArrowheads="1"/>
          </p:cNvSpPr>
          <p:nvPr/>
        </p:nvSpPr>
        <p:spPr bwMode="auto">
          <a:xfrm>
            <a:off x="1823838" y="1285860"/>
            <a:ext cx="184731" cy="36933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3178" y="1338362"/>
            <a:ext cx="4824413" cy="507190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tx2">
              <a:lumMod val="60000"/>
              <a:lumOff val="40000"/>
            </a:schemeClr>
          </a:solidFill>
          <a:ln w="9525" algn="ctr">
            <a:noFill/>
            <a:miter lim="800000"/>
            <a:headEnd/>
            <a:tailEnd/>
          </a:ln>
          <a:effectLst/>
        </p:spPr>
        <p:txBody>
          <a:bodyPr wrap="none" anchor="ctr"/>
          <a:lstStyle/>
          <a:p>
            <a:endParaRPr lang="zh-CN" altLang="en-US"/>
          </a:p>
        </p:txBody>
      </p:sp>
      <p:grpSp>
        <p:nvGrpSpPr>
          <p:cNvPr id="6" name="组合 58"/>
          <p:cNvGrpSpPr/>
          <p:nvPr/>
        </p:nvGrpSpPr>
        <p:grpSpPr>
          <a:xfrm>
            <a:off x="1724829" y="1624249"/>
            <a:ext cx="6945057" cy="954107"/>
            <a:chOff x="1643042" y="1762772"/>
            <a:chExt cx="5802312" cy="954107"/>
          </a:xfrm>
        </p:grpSpPr>
        <p:sp>
          <p:nvSpPr>
            <p:cNvPr id="49" name="Line 32"/>
            <p:cNvSpPr>
              <a:spLocks noChangeShapeType="1"/>
            </p:cNvSpPr>
            <p:nvPr/>
          </p:nvSpPr>
          <p:spPr bwMode="auto">
            <a:xfrm>
              <a:off x="1643042" y="2285992"/>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0" name="Text Box 33"/>
            <p:cNvSpPr txBox="1">
              <a:spLocks noChangeArrowheads="1"/>
            </p:cNvSpPr>
            <p:nvPr/>
          </p:nvSpPr>
          <p:spPr bwMode="auto">
            <a:xfrm>
              <a:off x="1785918" y="1762772"/>
              <a:ext cx="5357812" cy="954107"/>
            </a:xfrm>
            <a:prstGeom prst="rect">
              <a:avLst/>
            </a:prstGeom>
            <a:noFill/>
            <a:ln w="9525" algn="ctr">
              <a:noFill/>
              <a:miter lim="800000"/>
              <a:headEnd/>
              <a:tailEnd/>
            </a:ln>
            <a:effectLst/>
          </p:spPr>
          <p:txBody>
            <a:bodyPr>
              <a:spAutoFit/>
            </a:bodyPr>
            <a:lstStyle/>
            <a:p>
              <a:pPr eaLnBrk="0" hangingPunct="0"/>
              <a:r>
                <a:rPr lang="zh-CN" altLang="en-US" sz="2800" dirty="0">
                  <a:latin typeface="华文细黑" pitchFamily="2" charset="-122"/>
                  <a:ea typeface="华文细黑" pitchFamily="2" charset="-122"/>
                </a:rPr>
                <a:t>灵活流程模式与引擎控制能力</a:t>
              </a:r>
              <a:endParaRPr lang="en-US" altLang="zh-CN" sz="2800" dirty="0">
                <a:latin typeface="华文细黑" pitchFamily="2" charset="-122"/>
                <a:ea typeface="华文细黑" pitchFamily="2" charset="-122"/>
              </a:endParaRPr>
            </a:p>
            <a:p>
              <a:pPr eaLnBrk="0" hangingPunct="0"/>
              <a:endParaRPr lang="zh-CN" altLang="en-US" sz="2800" dirty="0">
                <a:solidFill>
                  <a:srgbClr val="FF3300"/>
                </a:solidFill>
                <a:ea typeface="华文新魏" pitchFamily="2" charset="-122"/>
              </a:endParaRPr>
            </a:p>
          </p:txBody>
        </p:sp>
      </p:grpSp>
      <p:grpSp>
        <p:nvGrpSpPr>
          <p:cNvPr id="7" name="组合 59"/>
          <p:cNvGrpSpPr/>
          <p:nvPr/>
        </p:nvGrpSpPr>
        <p:grpSpPr>
          <a:xfrm>
            <a:off x="2325442" y="2428868"/>
            <a:ext cx="6333108" cy="524808"/>
            <a:chOff x="2143108" y="2548590"/>
            <a:chExt cx="5802312" cy="524808"/>
          </a:xfrm>
        </p:grpSpPr>
        <p:sp>
          <p:nvSpPr>
            <p:cNvPr id="51"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2"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a:latin typeface="华文细黑" pitchFamily="2" charset="-122"/>
                  <a:ea typeface="华文细黑" pitchFamily="2" charset="-122"/>
                </a:rPr>
                <a:t>用户交互功能测试</a:t>
              </a:r>
              <a:endParaRPr lang="en-US" altLang="zh-CN" sz="2800" dirty="0">
                <a:latin typeface="华文细黑" pitchFamily="2" charset="-122"/>
                <a:ea typeface="华文细黑" pitchFamily="2" charset="-122"/>
              </a:endParaRPr>
            </a:p>
          </p:txBody>
        </p:sp>
      </p:grpSp>
      <p:grpSp>
        <p:nvGrpSpPr>
          <p:cNvPr id="8" name="组合 60"/>
          <p:cNvGrpSpPr/>
          <p:nvPr/>
        </p:nvGrpSpPr>
        <p:grpSpPr>
          <a:xfrm>
            <a:off x="2489563" y="4167854"/>
            <a:ext cx="6168986" cy="523220"/>
            <a:chOff x="2341588" y="3405846"/>
            <a:chExt cx="5802312" cy="523220"/>
          </a:xfrm>
        </p:grpSpPr>
        <p:sp>
          <p:nvSpPr>
            <p:cNvPr id="53" name="Line 32"/>
            <p:cNvSpPr>
              <a:spLocks noChangeShapeType="1"/>
            </p:cNvSpPr>
            <p:nvPr/>
          </p:nvSpPr>
          <p:spPr bwMode="auto">
            <a:xfrm>
              <a:off x="2341588" y="3903666"/>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4" name="Text Box 33"/>
            <p:cNvSpPr txBox="1">
              <a:spLocks noChangeArrowheads="1"/>
            </p:cNvSpPr>
            <p:nvPr/>
          </p:nvSpPr>
          <p:spPr bwMode="auto">
            <a:xfrm>
              <a:off x="2428860" y="3405846"/>
              <a:ext cx="5528086" cy="523220"/>
            </a:xfrm>
            <a:prstGeom prst="rect">
              <a:avLst/>
            </a:prstGeom>
            <a:noFill/>
            <a:ln w="9525" algn="ctr">
              <a:noFill/>
              <a:miter lim="800000"/>
              <a:headEnd/>
              <a:tailEnd/>
            </a:ln>
            <a:effectLst/>
          </p:spPr>
          <p:txBody>
            <a:bodyPr wrap="square">
              <a:spAutoFit/>
            </a:bodyPr>
            <a:lstStyle/>
            <a:p>
              <a:pPr eaLnBrk="1" hangingPunct="1"/>
              <a:r>
                <a:rPr lang="zh-CN" altLang="en-US" sz="2800" dirty="0">
                  <a:solidFill>
                    <a:srgbClr val="FF3300"/>
                  </a:solidFill>
                  <a:latin typeface="+mn-ea"/>
                  <a:ea typeface="+mn-ea"/>
                </a:rPr>
                <a:t>流程管理监控能力</a:t>
              </a:r>
              <a:endParaRPr lang="en-US" altLang="zh-CN" sz="2800" dirty="0">
                <a:solidFill>
                  <a:srgbClr val="FF3300"/>
                </a:solidFill>
                <a:latin typeface="+mn-ea"/>
                <a:ea typeface="+mn-ea"/>
              </a:endParaRPr>
            </a:p>
          </p:txBody>
        </p:sp>
      </p:grpSp>
      <p:grpSp>
        <p:nvGrpSpPr>
          <p:cNvPr id="9" name="组合 61"/>
          <p:cNvGrpSpPr/>
          <p:nvPr/>
        </p:nvGrpSpPr>
        <p:grpSpPr>
          <a:xfrm>
            <a:off x="1994965" y="5072074"/>
            <a:ext cx="6663584" cy="523220"/>
            <a:chOff x="2214546" y="4217064"/>
            <a:chExt cx="5838884" cy="523220"/>
          </a:xfrm>
        </p:grpSpPr>
        <p:sp>
          <p:nvSpPr>
            <p:cNvPr id="55" name="Line 32"/>
            <p:cNvSpPr>
              <a:spLocks noChangeShapeType="1"/>
            </p:cNvSpPr>
            <p:nvPr/>
          </p:nvSpPr>
          <p:spPr bwMode="auto">
            <a:xfrm>
              <a:off x="2214546" y="4714884"/>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6" name="Text Box 33"/>
            <p:cNvSpPr txBox="1">
              <a:spLocks noChangeArrowheads="1"/>
            </p:cNvSpPr>
            <p:nvPr/>
          </p:nvSpPr>
          <p:spPr bwMode="auto">
            <a:xfrm>
              <a:off x="2301818" y="4217064"/>
              <a:ext cx="5751612" cy="523220"/>
            </a:xfrm>
            <a:prstGeom prst="rect">
              <a:avLst/>
            </a:prstGeom>
            <a:noFill/>
            <a:ln w="9525" algn="ctr">
              <a:noFill/>
              <a:miter lim="800000"/>
              <a:headEnd/>
              <a:tailEnd/>
            </a:ln>
            <a:effectLst/>
          </p:spPr>
          <p:txBody>
            <a:bodyPr wrap="square">
              <a:spAutoFit/>
            </a:bodyPr>
            <a:lstStyle/>
            <a:p>
              <a:pPr eaLnBrk="0" hangingPunct="0"/>
              <a:r>
                <a:rPr lang="zh-CN" altLang="en-US" sz="2800" dirty="0" smtClean="0">
                  <a:latin typeface="华文细黑" pitchFamily="2" charset="-122"/>
                  <a:ea typeface="华文细黑" pitchFamily="2" charset="-122"/>
                </a:rPr>
                <a:t>流程</a:t>
              </a:r>
              <a:r>
                <a:rPr lang="zh-CN" altLang="en-US" sz="2800" dirty="0">
                  <a:latin typeface="华文细黑" pitchFamily="2" charset="-122"/>
                  <a:ea typeface="华文细黑" pitchFamily="2" charset="-122"/>
                </a:rPr>
                <a:t>随需而变</a:t>
              </a:r>
              <a:r>
                <a:rPr lang="zh-CN" altLang="en-US" sz="2800" dirty="0" smtClean="0">
                  <a:latin typeface="华文细黑" pitchFamily="2" charset="-122"/>
                  <a:ea typeface="华文细黑" pitchFamily="2" charset="-122"/>
                </a:rPr>
                <a:t>能力</a:t>
              </a:r>
            </a:p>
          </p:txBody>
        </p:sp>
      </p:grpSp>
      <p:sp>
        <p:nvSpPr>
          <p:cNvPr id="46" name="AutoShape 47"/>
          <p:cNvSpPr>
            <a:spLocks noChangeArrowheads="1"/>
          </p:cNvSpPr>
          <p:nvPr/>
        </p:nvSpPr>
        <p:spPr bwMode="ltGray">
          <a:xfrm rot="5400000" flipH="1">
            <a:off x="-1978169" y="1784812"/>
            <a:ext cx="4032250" cy="4177358"/>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grpSp>
        <p:nvGrpSpPr>
          <p:cNvPr id="64" name="组合 59"/>
          <p:cNvGrpSpPr/>
          <p:nvPr/>
        </p:nvGrpSpPr>
        <p:grpSpPr>
          <a:xfrm>
            <a:off x="2553299" y="3309010"/>
            <a:ext cx="6105251" cy="524808"/>
            <a:chOff x="2143108" y="2548590"/>
            <a:chExt cx="5802312" cy="524808"/>
          </a:xfrm>
        </p:grpSpPr>
        <p:sp>
          <p:nvSpPr>
            <p:cNvPr id="65"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66"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a:latin typeface="华文细黑" pitchFamily="2" charset="-122"/>
                  <a:ea typeface="华文细黑" pitchFamily="2" charset="-122"/>
                </a:rPr>
                <a:t>业务集成与融合支持能力</a:t>
              </a:r>
              <a:endParaRPr lang="en-US" altLang="zh-CN" sz="2800" dirty="0">
                <a:latin typeface="华文细黑" pitchFamily="2" charset="-122"/>
                <a:ea typeface="华文细黑" pitchFamily="2" charset="-122"/>
              </a:endParaRPr>
            </a:p>
          </p:txBody>
        </p:sp>
      </p:grpSp>
    </p:spTree>
    <p:extLst>
      <p:ext uri="{BB962C8B-B14F-4D97-AF65-F5344CB8AC3E}">
        <p14:creationId xmlns:p14="http://schemas.microsoft.com/office/powerpoint/2010/main" val="148123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流程管理监控能力案例</a:t>
            </a:r>
          </a:p>
        </p:txBody>
      </p:sp>
      <p:sp>
        <p:nvSpPr>
          <p:cNvPr id="2" name="矩形 1"/>
          <p:cNvSpPr/>
          <p:nvPr/>
        </p:nvSpPr>
        <p:spPr>
          <a:xfrm>
            <a:off x="812238" y="1412776"/>
            <a:ext cx="3757037" cy="4608512"/>
          </a:xfrm>
          <a:prstGeom prst="rect">
            <a:avLst/>
          </a:prstGeom>
          <a:noFill/>
          <a:ln w="19050">
            <a:solidFill>
              <a:schemeClr val="accent5">
                <a:lumMod val="5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提供异常流程和活动监控的功能（所谓异常流程是指流程运行到某一活动发生异常，根据不同的异常处理策略处理后停在某个活动，可能需要等待人工处理）</a:t>
            </a:r>
          </a:p>
          <a:p>
            <a:pPr marL="360000" indent="-285750">
              <a:spcAft>
                <a:spcPts val="900"/>
              </a:spcAft>
              <a:buFont typeface="Wingdings" pitchFamily="2" charset="2"/>
              <a:buChar char="p"/>
            </a:pPr>
            <a:r>
              <a:rPr lang="zh-CN" altLang="en-US" sz="1600" dirty="0">
                <a:latin typeface="幼圆" pitchFamily="49" charset="-122"/>
                <a:ea typeface="幼圆" pitchFamily="49" charset="-122"/>
              </a:rPr>
              <a:t>可以对异常的流程和活动进行挂起</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恢复</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执行等人工干预操作</a:t>
            </a:r>
          </a:p>
        </p:txBody>
      </p:sp>
      <p:sp>
        <p:nvSpPr>
          <p:cNvPr id="3" name="圆角矩形 2"/>
          <p:cNvSpPr/>
          <p:nvPr/>
        </p:nvSpPr>
        <p:spPr>
          <a:xfrm>
            <a:off x="2087809" y="1223231"/>
            <a:ext cx="1148378" cy="360040"/>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18900000" scaled="1"/>
            <a:tileRect/>
          </a:gradFill>
          <a:ln w="28575">
            <a:solidFill>
              <a:schemeClr val="accent5">
                <a:lumMod val="5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T1503</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支持对异常执行的流程和活动进行监控，并可进行挂起</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恢复</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执行等人工干预</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7"/>
            <a:ext cx="3300904" cy="1015663"/>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审批活动环节模拟抛出异常，在本</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环节的“高级设置”的“异常处理</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策略”中配置为“进入异常状态，</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等待</a:t>
            </a:r>
            <a:r>
              <a:rPr lang="zh-CN" altLang="en-US" sz="1500" dirty="0" smtClean="0">
                <a:solidFill>
                  <a:schemeClr val="bg2">
                    <a:lumMod val="50000"/>
                  </a:schemeClr>
                </a:solidFill>
                <a:latin typeface="微软雅黑" pitchFamily="34" charset="-122"/>
                <a:ea typeface="微软雅黑" pitchFamily="34" charset="-122"/>
              </a:rPr>
              <a:t>人工干预</a:t>
            </a:r>
            <a:r>
              <a:rPr lang="zh-CN" altLang="en-US" sz="1500" dirty="0" smtClean="0">
                <a:solidFill>
                  <a:schemeClr val="bg2">
                    <a:lumMod val="50000"/>
                  </a:schemeClr>
                </a:solidFill>
                <a:latin typeface="微软雅黑" pitchFamily="34" charset="-122"/>
                <a:ea typeface="微软雅黑" pitchFamily="34" charset="-122"/>
              </a:rPr>
              <a:t>“</a:t>
            </a:r>
            <a:endParaRPr lang="zh-CN" altLang="en-US" sz="1500" dirty="0">
              <a:solidFill>
                <a:schemeClr val="bg2">
                  <a:lumMod val="50000"/>
                </a:schemeClr>
              </a:solidFill>
              <a:latin typeface="微软雅黑" pitchFamily="34" charset="-122"/>
              <a:ea typeface="微软雅黑" pitchFamily="34" charset="-122"/>
            </a:endParaRPr>
          </a:p>
        </p:txBody>
      </p:sp>
      <p:sp>
        <p:nvSpPr>
          <p:cNvPr id="12" name="TextBox 11"/>
          <p:cNvSpPr txBox="1"/>
          <p:nvPr/>
        </p:nvSpPr>
        <p:spPr>
          <a:xfrm>
            <a:off x="5167159" y="4190196"/>
            <a:ext cx="3369833"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通过管理控制台对流程进行挂起</a:t>
            </a:r>
            <a:r>
              <a:rPr lang="en-US" altLang="zh-CN" sz="1500" dirty="0" smtClean="0">
                <a:solidFill>
                  <a:schemeClr val="bg2">
                    <a:lumMod val="50000"/>
                  </a:schemeClr>
                </a:solidFill>
                <a:latin typeface="微软雅黑" pitchFamily="34" charset="-122"/>
                <a:ea typeface="微软雅黑" pitchFamily="34" charset="-122"/>
              </a:rPr>
              <a:t>/</a:t>
            </a:r>
            <a:r>
              <a:rPr lang="zh-CN" altLang="en-US" sz="1500" dirty="0" smtClean="0">
                <a:solidFill>
                  <a:schemeClr val="bg2">
                    <a:lumMod val="50000"/>
                  </a:schemeClr>
                </a:solidFill>
                <a:latin typeface="微软雅黑" pitchFamily="34" charset="-122"/>
                <a:ea typeface="微软雅黑" pitchFamily="34" charset="-122"/>
              </a:rPr>
              <a:t>恢</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复</a:t>
            </a:r>
            <a:r>
              <a:rPr lang="en-US" altLang="zh-CN" sz="1500" dirty="0" smtClean="0">
                <a:solidFill>
                  <a:schemeClr val="bg2">
                    <a:lumMod val="50000"/>
                  </a:schemeClr>
                </a:solidFill>
                <a:latin typeface="微软雅黑" pitchFamily="34" charset="-122"/>
                <a:ea typeface="微软雅黑" pitchFamily="34" charset="-122"/>
              </a:rPr>
              <a:t>/</a:t>
            </a:r>
            <a:r>
              <a:rPr lang="zh-CN" altLang="en-US" sz="1500" dirty="0" smtClean="0">
                <a:solidFill>
                  <a:schemeClr val="bg2">
                    <a:lumMod val="50000"/>
                  </a:schemeClr>
                </a:solidFill>
                <a:latin typeface="微软雅黑" pitchFamily="34" charset="-122"/>
                <a:ea typeface="微软雅黑" pitchFamily="34" charset="-122"/>
              </a:rPr>
              <a:t>执行操作</a:t>
            </a:r>
            <a:endParaRPr lang="zh-CN" altLang="en-US" sz="1500" dirty="0">
              <a:solidFill>
                <a:schemeClr val="bg2">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27" y="1915394"/>
            <a:ext cx="3291251"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904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360000" indent="-285750">
              <a:spcAft>
                <a:spcPts val="900"/>
              </a:spcAft>
              <a:buFont typeface="Wingdings" pitchFamily="2" charset="2"/>
              <a:buChar char="p"/>
            </a:pPr>
            <a:endParaRPr lang="en-US" altLang="zh-CN" sz="1600" dirty="0" smtClean="0">
              <a:latin typeface="Times New Roman" pitchFamily="18" charset="0"/>
            </a:endParaRPr>
          </a:p>
          <a:p>
            <a:pPr marL="74250">
              <a:spcAft>
                <a:spcPts val="900"/>
              </a:spcAft>
            </a:pPr>
            <a:endParaRPr lang="en-US" altLang="zh-CN" sz="1600" dirty="0" smtClean="0">
              <a:latin typeface="Times New Roman" pitchFamily="18" charset="0"/>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支持</a:t>
            </a:r>
            <a:r>
              <a:rPr lang="zh-CN" altLang="en-US" sz="1600" dirty="0">
                <a:latin typeface="幼圆" pitchFamily="49" charset="-122"/>
                <a:ea typeface="幼圆" pitchFamily="49" charset="-122"/>
              </a:rPr>
              <a:t>一个环节多人会签的模式，并可以支持并行会签和串行</a:t>
            </a:r>
            <a:r>
              <a:rPr lang="zh-CN" altLang="en-US" sz="1600" dirty="0" smtClean="0">
                <a:latin typeface="幼圆" pitchFamily="49" charset="-122"/>
                <a:ea typeface="幼圆" pitchFamily="49" charset="-122"/>
              </a:rPr>
              <a:t>会签</a:t>
            </a: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设置多人会签的完成策略，比如按百分比或绝对数</a:t>
            </a:r>
            <a:r>
              <a:rPr lang="zh-CN" altLang="en-US" sz="1600" dirty="0" smtClean="0">
                <a:latin typeface="幼圆" pitchFamily="49" charset="-122"/>
                <a:ea typeface="幼圆" pitchFamily="49" charset="-122"/>
              </a:rPr>
              <a:t>设置</a:t>
            </a: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若</a:t>
            </a:r>
            <a:r>
              <a:rPr lang="zh-CN" altLang="en-US" sz="1600" dirty="0">
                <a:latin typeface="幼圆" pitchFamily="49" charset="-122"/>
                <a:ea typeface="幼圆" pitchFamily="49" charset="-122"/>
              </a:rPr>
              <a:t>一人领取后又交回，其他人还可以领取</a:t>
            </a:r>
            <a:r>
              <a:rPr lang="zh-CN" altLang="en-US" sz="1600" dirty="0" smtClean="0">
                <a:latin typeface="幼圆" pitchFamily="49" charset="-122"/>
                <a:ea typeface="幼圆" pitchFamily="49" charset="-122"/>
              </a:rPr>
              <a:t>处理</a:t>
            </a: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动态增加或删除任务</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T1201</a:t>
            </a:r>
            <a:endParaRPr lang="zh-CN" altLang="en-US" sz="1600" dirty="0">
              <a:latin typeface="Book Antiqua" pitchFamily="18" charset="0"/>
            </a:endParaRPr>
          </a:p>
        </p:txBody>
      </p:sp>
      <p:sp>
        <p:nvSpPr>
          <p:cNvPr id="8" name="矩形 7"/>
          <p:cNvSpPr/>
          <p:nvPr/>
        </p:nvSpPr>
        <p:spPr>
          <a:xfrm>
            <a:off x="995736" y="1829966"/>
            <a:ext cx="3521691" cy="646331"/>
          </a:xfrm>
          <a:prstGeom prst="rect">
            <a:avLst/>
          </a:prstGeom>
        </p:spPr>
        <p:txBody>
          <a:bodyPr wrap="square">
            <a:spAutoFit/>
          </a:bodyPr>
          <a:lstStyle/>
          <a:p>
            <a:r>
              <a:rPr lang="zh-CN" altLang="en-US" sz="1800" dirty="0" smtClean="0">
                <a:solidFill>
                  <a:srgbClr val="FF0000"/>
                </a:solidFill>
                <a:latin typeface="微软雅黑" pitchFamily="34" charset="-122"/>
                <a:ea typeface="微软雅黑" pitchFamily="34" charset="-122"/>
              </a:rPr>
              <a:t>支持</a:t>
            </a:r>
            <a:r>
              <a:rPr lang="zh-CN" altLang="en-US" sz="1800" dirty="0">
                <a:solidFill>
                  <a:srgbClr val="FF0000"/>
                </a:solidFill>
                <a:latin typeface="微软雅黑" pitchFamily="34" charset="-122"/>
                <a:ea typeface="微软雅黑" pitchFamily="34" charset="-122"/>
              </a:rPr>
              <a:t>多任务实例模式，并</a:t>
            </a:r>
            <a:r>
              <a:rPr lang="zh-CN" altLang="en-US" sz="1800" dirty="0" smtClean="0">
                <a:solidFill>
                  <a:srgbClr val="FF0000"/>
                </a:solidFill>
                <a:latin typeface="微软雅黑" pitchFamily="34" charset="-122"/>
                <a:ea typeface="微软雅黑" pitchFamily="34" charset="-122"/>
              </a:rPr>
              <a:t>支持并行</a:t>
            </a:r>
            <a:r>
              <a:rPr lang="zh-CN" altLang="en-US" sz="1800" dirty="0">
                <a:solidFill>
                  <a:srgbClr val="FF0000"/>
                </a:solidFill>
                <a:latin typeface="微软雅黑" pitchFamily="34" charset="-122"/>
                <a:ea typeface="微软雅黑" pitchFamily="34" charset="-122"/>
              </a:rPr>
              <a:t>和</a:t>
            </a:r>
            <a:r>
              <a:rPr lang="zh-CN" altLang="en-US" sz="1800" dirty="0" smtClean="0">
                <a:solidFill>
                  <a:srgbClr val="FF0000"/>
                </a:solidFill>
                <a:latin typeface="微软雅黑" pitchFamily="34" charset="-122"/>
                <a:ea typeface="微软雅黑" pitchFamily="34" charset="-122"/>
              </a:rPr>
              <a:t>串行；支持</a:t>
            </a:r>
            <a:r>
              <a:rPr lang="zh-CN" altLang="en-US" sz="1800" dirty="0">
                <a:solidFill>
                  <a:srgbClr val="FF0000"/>
                </a:solidFill>
                <a:latin typeface="微软雅黑" pitchFamily="34" charset="-122"/>
                <a:ea typeface="微软雅黑" pitchFamily="34" charset="-122"/>
              </a:rPr>
              <a:t>设置</a:t>
            </a:r>
            <a:r>
              <a:rPr lang="zh-CN" altLang="en-US" sz="1800" dirty="0" smtClean="0">
                <a:solidFill>
                  <a:srgbClr val="FF0000"/>
                </a:solidFill>
                <a:latin typeface="微软雅黑" pitchFamily="34" charset="-122"/>
                <a:ea typeface="微软雅黑" pitchFamily="34" charset="-122"/>
              </a:rPr>
              <a:t>完成策略</a:t>
            </a:r>
            <a:endParaRPr lang="zh-CN" altLang="en-US" sz="1800" dirty="0">
              <a:solidFill>
                <a:srgbClr val="FF0000"/>
              </a:solidFill>
              <a:latin typeface="微软雅黑" pitchFamily="34" charset="-122"/>
              <a:ea typeface="微软雅黑" pitchFamily="34" charset="-122"/>
            </a:endParaRP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475" y="2000822"/>
            <a:ext cx="3686201"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7"/>
            <a:ext cx="2326278"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活动环节参与者为角色</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59" y="3498041"/>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设置活动环节为多工作项，并按操作</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员个数分配工作项</a:t>
            </a:r>
            <a:endParaRPr lang="zh-CN" altLang="en-US" sz="1500" dirty="0">
              <a:solidFill>
                <a:schemeClr val="bg2">
                  <a:lumMod val="50000"/>
                </a:schemeClr>
              </a:solidFill>
              <a:latin typeface="微软雅黑" pitchFamily="34" charset="-122"/>
              <a:ea typeface="微软雅黑" pitchFamily="34" charset="-122"/>
            </a:endParaRPr>
          </a:p>
        </p:txBody>
      </p:sp>
      <p:sp>
        <p:nvSpPr>
          <p:cNvPr id="22" name="TextBox 21"/>
          <p:cNvSpPr txBox="1"/>
          <p:nvPr/>
        </p:nvSpPr>
        <p:spPr>
          <a:xfrm>
            <a:off x="5167159" y="4071090"/>
            <a:ext cx="2326278"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完成规则设置为百分比</a:t>
            </a:r>
            <a:endParaRPr lang="zh-CN" altLang="en-US" sz="1500" dirty="0">
              <a:solidFill>
                <a:schemeClr val="bg2">
                  <a:lumMod val="50000"/>
                </a:schemeClr>
              </a:solidFill>
              <a:latin typeface="微软雅黑" pitchFamily="34" charset="-122"/>
              <a:ea typeface="微软雅黑" pitchFamily="34" charset="-122"/>
            </a:endParaRPr>
          </a:p>
        </p:txBody>
      </p:sp>
      <p:sp>
        <p:nvSpPr>
          <p:cNvPr id="23" name="TextBox 22"/>
          <p:cNvSpPr txBox="1"/>
          <p:nvPr/>
        </p:nvSpPr>
        <p:spPr>
          <a:xfrm>
            <a:off x="5167160" y="4416534"/>
            <a:ext cx="2215671"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动态增加</a:t>
            </a:r>
            <a:r>
              <a:rPr lang="en-US" altLang="zh-CN" sz="1500" dirty="0" smtClean="0">
                <a:solidFill>
                  <a:schemeClr val="bg2">
                    <a:lumMod val="50000"/>
                  </a:schemeClr>
                </a:solidFill>
                <a:latin typeface="微软雅黑" pitchFamily="34" charset="-122"/>
                <a:ea typeface="微软雅黑" pitchFamily="34" charset="-122"/>
              </a:rPr>
              <a:t>/</a:t>
            </a:r>
            <a:r>
              <a:rPr lang="zh-CN" altLang="en-US" sz="1500" dirty="0" smtClean="0">
                <a:solidFill>
                  <a:schemeClr val="bg2">
                    <a:lumMod val="50000"/>
                  </a:schemeClr>
                </a:solidFill>
                <a:latin typeface="微软雅黑" pitchFamily="34" charset="-122"/>
                <a:ea typeface="微软雅黑" pitchFamily="34" charset="-122"/>
              </a:rPr>
              <a:t>删除工作项</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052483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流程管理监控能力案例</a:t>
            </a:r>
          </a:p>
        </p:txBody>
      </p:sp>
      <p:sp>
        <p:nvSpPr>
          <p:cNvPr id="2" name="矩形 1"/>
          <p:cNvSpPr/>
          <p:nvPr/>
        </p:nvSpPr>
        <p:spPr>
          <a:xfrm>
            <a:off x="812238" y="1412776"/>
            <a:ext cx="3757037" cy="4608512"/>
          </a:xfrm>
          <a:prstGeom prst="rect">
            <a:avLst/>
          </a:prstGeom>
          <a:noFill/>
          <a:ln w="19050">
            <a:solidFill>
              <a:schemeClr val="accent5">
                <a:lumMod val="5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对异常的流程和活动进行挂起</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恢复</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执行等人工干预操作</a:t>
            </a:r>
          </a:p>
        </p:txBody>
      </p:sp>
      <p:sp>
        <p:nvSpPr>
          <p:cNvPr id="3" name="圆角矩形 2"/>
          <p:cNvSpPr/>
          <p:nvPr/>
        </p:nvSpPr>
        <p:spPr>
          <a:xfrm>
            <a:off x="2087809" y="1223231"/>
            <a:ext cx="1148378" cy="360040"/>
          </a:xfrm>
          <a:prstGeom prst="roundRect">
            <a:avLst/>
          </a:prstGeom>
          <a:gradFill flip="none" rotWithShape="1">
            <a:gsLst>
              <a:gs pos="0">
                <a:schemeClr val="accent5">
                  <a:lumMod val="50000"/>
                  <a:tint val="66000"/>
                  <a:satMod val="160000"/>
                </a:schemeClr>
              </a:gs>
              <a:gs pos="50000">
                <a:schemeClr val="accent5">
                  <a:lumMod val="50000"/>
                  <a:tint val="44500"/>
                  <a:satMod val="160000"/>
                </a:schemeClr>
              </a:gs>
              <a:gs pos="100000">
                <a:schemeClr val="accent5">
                  <a:lumMod val="50000"/>
                  <a:tint val="23500"/>
                  <a:satMod val="160000"/>
                </a:schemeClr>
              </a:gs>
            </a:gsLst>
            <a:lin ang="18900000" scaled="1"/>
            <a:tileRect/>
          </a:gradFill>
          <a:ln w="28575">
            <a:solidFill>
              <a:schemeClr val="accent5">
                <a:lumMod val="5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T1503X</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支持对异常执行的流程和活动进行</a:t>
            </a:r>
            <a:r>
              <a:rPr lang="zh-CN" altLang="en-US" sz="1800" dirty="0" smtClean="0">
                <a:solidFill>
                  <a:srgbClr val="FF0000"/>
                </a:solidFill>
                <a:latin typeface="微软雅黑" pitchFamily="34" charset="-122"/>
                <a:ea typeface="微软雅黑" pitchFamily="34" charset="-122"/>
              </a:rPr>
              <a:t>监控</a:t>
            </a:r>
            <a:endParaRPr lang="zh-CN" altLang="en-US" sz="1800" dirty="0">
              <a:solidFill>
                <a:srgbClr val="FF0000"/>
              </a:solidFill>
              <a:latin typeface="微软雅黑" pitchFamily="34" charset="-122"/>
              <a:ea typeface="微软雅黑" pitchFamily="34" charset="-122"/>
            </a:endParaRP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60" y="3155827"/>
            <a:ext cx="290335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申请活动环节设置为分割事务</a:t>
            </a:r>
            <a:endParaRPr lang="zh-CN" altLang="en-US" sz="1500" dirty="0">
              <a:solidFill>
                <a:schemeClr val="bg2">
                  <a:lumMod val="50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605" y="1915394"/>
            <a:ext cx="299757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167160" y="3517092"/>
            <a:ext cx="290335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审批活动无参与者，活动异常</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06077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3366" y="5442912"/>
            <a:ext cx="2202622" cy="1285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090" name="Rectangle 2"/>
          <p:cNvSpPr>
            <a:spLocks noGrp="1" noChangeArrowheads="1"/>
          </p:cNvSpPr>
          <p:nvPr>
            <p:ph type="title"/>
          </p:nvPr>
        </p:nvSpPr>
        <p:spPr/>
        <p:txBody>
          <a:bodyPr anchor="ctr"/>
          <a:lstStyle/>
          <a:p>
            <a:r>
              <a:rPr lang="zh-CN" altLang="en-US" dirty="0" smtClean="0"/>
              <a:t>目录</a:t>
            </a:r>
            <a:endParaRPr lang="en-US" altLang="zh-CN" dirty="0"/>
          </a:p>
        </p:txBody>
      </p:sp>
      <p:sp>
        <p:nvSpPr>
          <p:cNvPr id="89091" name="Text Box 3"/>
          <p:cNvSpPr txBox="1">
            <a:spLocks noChangeArrowheads="1"/>
          </p:cNvSpPr>
          <p:nvPr/>
        </p:nvSpPr>
        <p:spPr bwMode="auto">
          <a:xfrm>
            <a:off x="1823838" y="1285860"/>
            <a:ext cx="184731" cy="36933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3178" y="1338362"/>
            <a:ext cx="4824413" cy="5071903"/>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tx2">
              <a:lumMod val="60000"/>
              <a:lumOff val="40000"/>
            </a:schemeClr>
          </a:solidFill>
          <a:ln w="9525" algn="ctr">
            <a:noFill/>
            <a:miter lim="800000"/>
            <a:headEnd/>
            <a:tailEnd/>
          </a:ln>
          <a:effectLst/>
        </p:spPr>
        <p:txBody>
          <a:bodyPr wrap="none" anchor="ctr"/>
          <a:lstStyle/>
          <a:p>
            <a:endParaRPr lang="zh-CN" altLang="en-US"/>
          </a:p>
        </p:txBody>
      </p:sp>
      <p:grpSp>
        <p:nvGrpSpPr>
          <p:cNvPr id="6" name="组合 58"/>
          <p:cNvGrpSpPr/>
          <p:nvPr/>
        </p:nvGrpSpPr>
        <p:grpSpPr>
          <a:xfrm>
            <a:off x="1724829" y="1624249"/>
            <a:ext cx="6945057" cy="954107"/>
            <a:chOff x="1643042" y="1762772"/>
            <a:chExt cx="5802312" cy="954107"/>
          </a:xfrm>
        </p:grpSpPr>
        <p:sp>
          <p:nvSpPr>
            <p:cNvPr id="49" name="Line 32"/>
            <p:cNvSpPr>
              <a:spLocks noChangeShapeType="1"/>
            </p:cNvSpPr>
            <p:nvPr/>
          </p:nvSpPr>
          <p:spPr bwMode="auto">
            <a:xfrm>
              <a:off x="1643042" y="2285992"/>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0" name="Text Box 33"/>
            <p:cNvSpPr txBox="1">
              <a:spLocks noChangeArrowheads="1"/>
            </p:cNvSpPr>
            <p:nvPr/>
          </p:nvSpPr>
          <p:spPr bwMode="auto">
            <a:xfrm>
              <a:off x="1785918" y="1762772"/>
              <a:ext cx="5357812" cy="954107"/>
            </a:xfrm>
            <a:prstGeom prst="rect">
              <a:avLst/>
            </a:prstGeom>
            <a:noFill/>
            <a:ln w="9525" algn="ctr">
              <a:noFill/>
              <a:miter lim="800000"/>
              <a:headEnd/>
              <a:tailEnd/>
            </a:ln>
            <a:effectLst/>
          </p:spPr>
          <p:txBody>
            <a:bodyPr>
              <a:spAutoFit/>
            </a:bodyPr>
            <a:lstStyle/>
            <a:p>
              <a:pPr eaLnBrk="0" hangingPunct="0"/>
              <a:r>
                <a:rPr lang="zh-CN" altLang="en-US" sz="2800" dirty="0">
                  <a:latin typeface="华文细黑" pitchFamily="2" charset="-122"/>
                  <a:ea typeface="华文细黑" pitchFamily="2" charset="-122"/>
                </a:rPr>
                <a:t>灵活流程模式与引擎控制能力</a:t>
              </a:r>
              <a:endParaRPr lang="en-US" altLang="zh-CN" sz="2800" dirty="0">
                <a:latin typeface="华文细黑" pitchFamily="2" charset="-122"/>
                <a:ea typeface="华文细黑" pitchFamily="2" charset="-122"/>
              </a:endParaRPr>
            </a:p>
            <a:p>
              <a:pPr eaLnBrk="0" hangingPunct="0"/>
              <a:endParaRPr lang="zh-CN" altLang="en-US" sz="2800" dirty="0">
                <a:solidFill>
                  <a:srgbClr val="FF3300"/>
                </a:solidFill>
                <a:ea typeface="华文新魏" pitchFamily="2" charset="-122"/>
              </a:endParaRPr>
            </a:p>
          </p:txBody>
        </p:sp>
      </p:grpSp>
      <p:grpSp>
        <p:nvGrpSpPr>
          <p:cNvPr id="7" name="组合 59"/>
          <p:cNvGrpSpPr/>
          <p:nvPr/>
        </p:nvGrpSpPr>
        <p:grpSpPr>
          <a:xfrm>
            <a:off x="2325442" y="2428868"/>
            <a:ext cx="6333108" cy="524808"/>
            <a:chOff x="2143108" y="2548590"/>
            <a:chExt cx="5802312" cy="524808"/>
          </a:xfrm>
        </p:grpSpPr>
        <p:sp>
          <p:nvSpPr>
            <p:cNvPr id="51"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2"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a:latin typeface="华文细黑" pitchFamily="2" charset="-122"/>
                  <a:ea typeface="华文细黑" pitchFamily="2" charset="-122"/>
                </a:rPr>
                <a:t>用户交互功能测试</a:t>
              </a:r>
              <a:endParaRPr lang="en-US" altLang="zh-CN" sz="2800" dirty="0">
                <a:latin typeface="华文细黑" pitchFamily="2" charset="-122"/>
                <a:ea typeface="华文细黑" pitchFamily="2" charset="-122"/>
              </a:endParaRPr>
            </a:p>
          </p:txBody>
        </p:sp>
      </p:grpSp>
      <p:grpSp>
        <p:nvGrpSpPr>
          <p:cNvPr id="8" name="组合 60"/>
          <p:cNvGrpSpPr/>
          <p:nvPr/>
        </p:nvGrpSpPr>
        <p:grpSpPr>
          <a:xfrm>
            <a:off x="2489563" y="4167854"/>
            <a:ext cx="6168986" cy="523220"/>
            <a:chOff x="2341588" y="3405846"/>
            <a:chExt cx="5802312" cy="523220"/>
          </a:xfrm>
        </p:grpSpPr>
        <p:sp>
          <p:nvSpPr>
            <p:cNvPr id="53" name="Line 32"/>
            <p:cNvSpPr>
              <a:spLocks noChangeShapeType="1"/>
            </p:cNvSpPr>
            <p:nvPr/>
          </p:nvSpPr>
          <p:spPr bwMode="auto">
            <a:xfrm>
              <a:off x="2341588" y="3903666"/>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4" name="Text Box 33"/>
            <p:cNvSpPr txBox="1">
              <a:spLocks noChangeArrowheads="1"/>
            </p:cNvSpPr>
            <p:nvPr/>
          </p:nvSpPr>
          <p:spPr bwMode="auto">
            <a:xfrm>
              <a:off x="2428860" y="3405846"/>
              <a:ext cx="5528086" cy="523220"/>
            </a:xfrm>
            <a:prstGeom prst="rect">
              <a:avLst/>
            </a:prstGeom>
            <a:noFill/>
            <a:ln w="9525" algn="ctr">
              <a:noFill/>
              <a:miter lim="800000"/>
              <a:headEnd/>
              <a:tailEnd/>
            </a:ln>
            <a:effectLst/>
          </p:spPr>
          <p:txBody>
            <a:bodyPr wrap="square">
              <a:spAutoFit/>
            </a:bodyPr>
            <a:lstStyle/>
            <a:p>
              <a:pPr eaLnBrk="1" hangingPunct="1"/>
              <a:r>
                <a:rPr lang="zh-CN" altLang="en-US" sz="2800" dirty="0">
                  <a:latin typeface="华文细黑" pitchFamily="2" charset="-122"/>
                  <a:ea typeface="华文细黑" pitchFamily="2" charset="-122"/>
                </a:rPr>
                <a:t>流程管理监控能力</a:t>
              </a:r>
              <a:endParaRPr lang="en-US" altLang="zh-CN" sz="2800" dirty="0">
                <a:latin typeface="华文细黑" pitchFamily="2" charset="-122"/>
                <a:ea typeface="华文细黑" pitchFamily="2" charset="-122"/>
              </a:endParaRPr>
            </a:p>
          </p:txBody>
        </p:sp>
      </p:grpSp>
      <p:grpSp>
        <p:nvGrpSpPr>
          <p:cNvPr id="9" name="组合 61"/>
          <p:cNvGrpSpPr/>
          <p:nvPr/>
        </p:nvGrpSpPr>
        <p:grpSpPr>
          <a:xfrm>
            <a:off x="1994965" y="5072074"/>
            <a:ext cx="6663584" cy="523220"/>
            <a:chOff x="2214546" y="4217064"/>
            <a:chExt cx="5838884" cy="523220"/>
          </a:xfrm>
        </p:grpSpPr>
        <p:sp>
          <p:nvSpPr>
            <p:cNvPr id="55" name="Line 32"/>
            <p:cNvSpPr>
              <a:spLocks noChangeShapeType="1"/>
            </p:cNvSpPr>
            <p:nvPr/>
          </p:nvSpPr>
          <p:spPr bwMode="auto">
            <a:xfrm>
              <a:off x="2214546" y="4714884"/>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56" name="Text Box 33"/>
            <p:cNvSpPr txBox="1">
              <a:spLocks noChangeArrowheads="1"/>
            </p:cNvSpPr>
            <p:nvPr/>
          </p:nvSpPr>
          <p:spPr bwMode="auto">
            <a:xfrm>
              <a:off x="2301818" y="4217064"/>
              <a:ext cx="5751612" cy="523220"/>
            </a:xfrm>
            <a:prstGeom prst="rect">
              <a:avLst/>
            </a:prstGeom>
            <a:noFill/>
            <a:ln w="9525" algn="ctr">
              <a:noFill/>
              <a:miter lim="800000"/>
              <a:headEnd/>
              <a:tailEnd/>
            </a:ln>
            <a:effectLst/>
          </p:spPr>
          <p:txBody>
            <a:bodyPr wrap="square">
              <a:spAutoFit/>
            </a:bodyPr>
            <a:lstStyle/>
            <a:p>
              <a:pPr eaLnBrk="0" hangingPunct="0"/>
              <a:r>
                <a:rPr lang="zh-CN" altLang="en-US" sz="2800" dirty="0">
                  <a:solidFill>
                    <a:srgbClr val="FF3300"/>
                  </a:solidFill>
                  <a:latin typeface="+mn-ea"/>
                  <a:ea typeface="+mn-ea"/>
                </a:rPr>
                <a:t>流程随需而变能力</a:t>
              </a:r>
            </a:p>
          </p:txBody>
        </p:sp>
      </p:grpSp>
      <p:sp>
        <p:nvSpPr>
          <p:cNvPr id="46" name="AutoShape 47"/>
          <p:cNvSpPr>
            <a:spLocks noChangeArrowheads="1"/>
          </p:cNvSpPr>
          <p:nvPr/>
        </p:nvSpPr>
        <p:spPr bwMode="ltGray">
          <a:xfrm rot="5400000" flipH="1">
            <a:off x="-1978169" y="1784812"/>
            <a:ext cx="4032250" cy="4177358"/>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grpSp>
        <p:nvGrpSpPr>
          <p:cNvPr id="64" name="组合 59"/>
          <p:cNvGrpSpPr/>
          <p:nvPr/>
        </p:nvGrpSpPr>
        <p:grpSpPr>
          <a:xfrm>
            <a:off x="2553299" y="3309010"/>
            <a:ext cx="6105251" cy="524808"/>
            <a:chOff x="2143108" y="2548590"/>
            <a:chExt cx="5802312" cy="524808"/>
          </a:xfrm>
        </p:grpSpPr>
        <p:sp>
          <p:nvSpPr>
            <p:cNvPr id="65" name="Line 32"/>
            <p:cNvSpPr>
              <a:spLocks noChangeShapeType="1"/>
            </p:cNvSpPr>
            <p:nvPr/>
          </p:nvSpPr>
          <p:spPr bwMode="auto">
            <a:xfrm>
              <a:off x="2143108" y="3071810"/>
              <a:ext cx="5802312" cy="1588"/>
            </a:xfrm>
            <a:prstGeom prst="line">
              <a:avLst/>
            </a:prstGeom>
            <a:noFill/>
            <a:ln w="25400">
              <a:solidFill>
                <a:srgbClr val="008080"/>
              </a:solidFill>
              <a:prstDash val="sysDot"/>
              <a:round/>
              <a:headEnd/>
              <a:tailEnd type="oval" w="med" len="med"/>
            </a:ln>
            <a:effectLst/>
          </p:spPr>
          <p:txBody>
            <a:bodyPr wrap="none" anchor="ctr"/>
            <a:lstStyle/>
            <a:p>
              <a:endParaRPr lang="zh-CN" altLang="en-US"/>
            </a:p>
          </p:txBody>
        </p:sp>
        <p:sp>
          <p:nvSpPr>
            <p:cNvPr id="66" name="Text Box 33"/>
            <p:cNvSpPr txBox="1">
              <a:spLocks noChangeArrowheads="1"/>
            </p:cNvSpPr>
            <p:nvPr/>
          </p:nvSpPr>
          <p:spPr bwMode="auto">
            <a:xfrm>
              <a:off x="2285984" y="2548590"/>
              <a:ext cx="5357812" cy="523220"/>
            </a:xfrm>
            <a:prstGeom prst="rect">
              <a:avLst/>
            </a:prstGeom>
            <a:noFill/>
            <a:ln w="9525" algn="ctr">
              <a:noFill/>
              <a:miter lim="800000"/>
              <a:headEnd/>
              <a:tailEnd/>
            </a:ln>
            <a:effectLst/>
          </p:spPr>
          <p:txBody>
            <a:bodyPr>
              <a:spAutoFit/>
            </a:bodyPr>
            <a:lstStyle/>
            <a:p>
              <a:pPr eaLnBrk="1" hangingPunct="1"/>
              <a:r>
                <a:rPr lang="zh-CN" altLang="en-US" sz="2800" dirty="0">
                  <a:latin typeface="华文细黑" pitchFamily="2" charset="-122"/>
                  <a:ea typeface="华文细黑" pitchFamily="2" charset="-122"/>
                </a:rPr>
                <a:t>业务集成与融合支持能力</a:t>
              </a:r>
              <a:endParaRPr lang="en-US" altLang="zh-CN" sz="2800" dirty="0">
                <a:latin typeface="华文细黑" pitchFamily="2" charset="-122"/>
                <a:ea typeface="华文细黑" pitchFamily="2" charset="-122"/>
              </a:endParaRPr>
            </a:p>
          </p:txBody>
        </p:sp>
      </p:grpSp>
    </p:spTree>
    <p:extLst>
      <p:ext uri="{BB962C8B-B14F-4D97-AF65-F5344CB8AC3E}">
        <p14:creationId xmlns:p14="http://schemas.microsoft.com/office/powerpoint/2010/main" val="387942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流程随需而变能力案例</a:t>
            </a:r>
          </a:p>
        </p:txBody>
      </p:sp>
      <p:sp>
        <p:nvSpPr>
          <p:cNvPr id="2" name="矩形 1"/>
          <p:cNvSpPr/>
          <p:nvPr/>
        </p:nvSpPr>
        <p:spPr>
          <a:xfrm>
            <a:off x="812238" y="1412776"/>
            <a:ext cx="3757037" cy="4608512"/>
          </a:xfrm>
          <a:prstGeom prst="rect">
            <a:avLst/>
          </a:prstGeom>
          <a:noFill/>
          <a:ln w="19050">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提供基于</a:t>
            </a:r>
            <a:r>
              <a:rPr lang="en-US" altLang="zh-CN" sz="1600" dirty="0">
                <a:latin typeface="幼圆" pitchFamily="49" charset="-122"/>
                <a:ea typeface="幼圆" pitchFamily="49" charset="-122"/>
              </a:rPr>
              <a:t>Web</a:t>
            </a:r>
            <a:r>
              <a:rPr lang="zh-CN" altLang="en-US" sz="1600" dirty="0">
                <a:latin typeface="幼圆" pitchFamily="49" charset="-122"/>
                <a:ea typeface="幼圆" pitchFamily="49" charset="-122"/>
              </a:rPr>
              <a:t>浏览器的流程调整工具</a:t>
            </a:r>
          </a:p>
          <a:p>
            <a:pPr marL="360000" indent="-285750">
              <a:spcAft>
                <a:spcPts val="900"/>
              </a:spcAft>
              <a:buFont typeface="Wingdings" pitchFamily="2" charset="2"/>
              <a:buChar char="p"/>
            </a:pPr>
            <a:r>
              <a:rPr lang="zh-CN" altLang="en-US" sz="1600" dirty="0">
                <a:latin typeface="幼圆" pitchFamily="49" charset="-122"/>
                <a:ea typeface="幼圆" pitchFamily="49" charset="-122"/>
              </a:rPr>
              <a:t>可以实现对流程的环节增删、设置业务规则、调整参与者、设置考核时效等调整</a:t>
            </a:r>
          </a:p>
          <a:p>
            <a:pPr marL="360000" indent="-285750">
              <a:spcAft>
                <a:spcPts val="900"/>
              </a:spcAft>
              <a:buFont typeface="Wingdings" pitchFamily="2" charset="2"/>
              <a:buChar char="p"/>
            </a:pPr>
            <a:r>
              <a:rPr lang="zh-CN" altLang="en-US" sz="1600" dirty="0">
                <a:latin typeface="幼圆" pitchFamily="49" charset="-122"/>
                <a:ea typeface="幼圆" pitchFamily="49" charset="-122"/>
              </a:rPr>
              <a:t>调整时无须技术人员参与，无须理解技术概念，以完全业务化零编码的方式实现</a:t>
            </a:r>
          </a:p>
        </p:txBody>
      </p:sp>
      <p:sp>
        <p:nvSpPr>
          <p:cNvPr id="3" name="圆角矩形 2"/>
          <p:cNvSpPr/>
          <p:nvPr/>
        </p:nvSpPr>
        <p:spPr>
          <a:xfrm>
            <a:off x="2087809" y="1223231"/>
            <a:ext cx="1148378" cy="36004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w="28575">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T1601</a:t>
            </a:r>
            <a:endParaRPr lang="zh-CN" altLang="en-US" sz="1600" dirty="0">
              <a:latin typeface="Book Antiqua" pitchFamily="18" charset="0"/>
            </a:endParaRPr>
          </a:p>
        </p:txBody>
      </p:sp>
      <p:sp>
        <p:nvSpPr>
          <p:cNvPr id="8" name="矩形 7"/>
          <p:cNvSpPr/>
          <p:nvPr/>
        </p:nvSpPr>
        <p:spPr>
          <a:xfrm>
            <a:off x="995736" y="1829966"/>
            <a:ext cx="3521691" cy="1477328"/>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支持基于</a:t>
            </a:r>
            <a:r>
              <a:rPr lang="en-US" altLang="zh-CN" sz="1800" dirty="0">
                <a:solidFill>
                  <a:srgbClr val="FF0000"/>
                </a:solidFill>
                <a:latin typeface="微软雅黑" pitchFamily="34" charset="-122"/>
                <a:ea typeface="微软雅黑" pitchFamily="34" charset="-122"/>
              </a:rPr>
              <a:t>Web</a:t>
            </a:r>
            <a:r>
              <a:rPr lang="zh-CN" altLang="en-US" sz="1800" dirty="0">
                <a:solidFill>
                  <a:srgbClr val="FF0000"/>
                </a:solidFill>
                <a:latin typeface="微软雅黑" pitchFamily="34" charset="-122"/>
                <a:ea typeface="微软雅黑" pitchFamily="34" charset="-122"/>
              </a:rPr>
              <a:t>浏览器以配置的方式而非编码的方式实现对流程的调整，包括增删环节、</a:t>
            </a:r>
            <a:r>
              <a:rPr lang="zh-CN" altLang="en-US" sz="1800" dirty="0" smtClean="0">
                <a:solidFill>
                  <a:srgbClr val="FF0000"/>
                </a:solidFill>
                <a:latin typeface="微软雅黑" pitchFamily="34" charset="-122"/>
                <a:ea typeface="微软雅黑" pitchFamily="34" charset="-122"/>
              </a:rPr>
              <a:t>设置业务</a:t>
            </a:r>
            <a:r>
              <a:rPr lang="zh-CN" altLang="en-US" sz="1800" dirty="0">
                <a:solidFill>
                  <a:srgbClr val="FF0000"/>
                </a:solidFill>
                <a:latin typeface="微软雅黑" pitchFamily="34" charset="-122"/>
                <a:ea typeface="微软雅黑" pitchFamily="34" charset="-122"/>
              </a:rPr>
              <a:t>规则、调整参与者、设置考核时效等</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7"/>
            <a:ext cx="3326360"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通过</a:t>
            </a:r>
            <a:r>
              <a:rPr lang="en-US" altLang="zh-CN" sz="1500" dirty="0" smtClean="0">
                <a:solidFill>
                  <a:schemeClr val="bg2">
                    <a:lumMod val="50000"/>
                  </a:schemeClr>
                </a:solidFill>
                <a:latin typeface="微软雅黑" pitchFamily="34" charset="-122"/>
                <a:ea typeface="微软雅黑" pitchFamily="34" charset="-122"/>
              </a:rPr>
              <a:t>Web</a:t>
            </a:r>
            <a:r>
              <a:rPr lang="zh-CN" altLang="en-US" sz="1500" dirty="0" smtClean="0">
                <a:solidFill>
                  <a:schemeClr val="bg2">
                    <a:lumMod val="50000"/>
                  </a:schemeClr>
                </a:solidFill>
                <a:latin typeface="微软雅黑" pitchFamily="34" charset="-122"/>
                <a:ea typeface="微软雅黑" pitchFamily="34" charset="-122"/>
              </a:rPr>
              <a:t>浏览器进入业务流程定制</a:t>
            </a:r>
            <a:endParaRPr lang="zh-CN" altLang="en-US" sz="1500" dirty="0">
              <a:solidFill>
                <a:schemeClr val="bg2">
                  <a:lumMod val="50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762" y="1923296"/>
            <a:ext cx="322036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167159" y="3509932"/>
            <a:ext cx="3480440" cy="784830"/>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对示例流程添加“总监审批”环节，</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并设置流转规则</a:t>
            </a:r>
            <a:r>
              <a:rPr lang="en-US" altLang="zh-CN" sz="1500" dirty="0" smtClean="0">
                <a:solidFill>
                  <a:schemeClr val="bg2">
                    <a:lumMod val="50000"/>
                  </a:schemeClr>
                </a:solidFill>
                <a:latin typeface="微软雅黑" pitchFamily="34" charset="-122"/>
                <a:ea typeface="微软雅黑" pitchFamily="34" charset="-122"/>
              </a:rPr>
              <a:t>/</a:t>
            </a:r>
            <a:r>
              <a:rPr lang="zh-CN" altLang="en-US" sz="1500" dirty="0" smtClean="0">
                <a:solidFill>
                  <a:schemeClr val="bg2">
                    <a:lumMod val="50000"/>
                  </a:schemeClr>
                </a:solidFill>
                <a:latin typeface="微软雅黑" pitchFamily="34" charset="-122"/>
                <a:ea typeface="微软雅黑" pitchFamily="34" charset="-122"/>
              </a:rPr>
              <a:t>参与者</a:t>
            </a:r>
            <a:r>
              <a:rPr lang="en-US" altLang="zh-CN" sz="1500" dirty="0" smtClean="0">
                <a:solidFill>
                  <a:schemeClr val="bg2">
                    <a:lumMod val="50000"/>
                  </a:schemeClr>
                </a:solidFill>
                <a:latin typeface="微软雅黑" pitchFamily="34" charset="-122"/>
                <a:ea typeface="微软雅黑" pitchFamily="34" charset="-122"/>
              </a:rPr>
              <a:t>/</a:t>
            </a:r>
            <a:r>
              <a:rPr lang="zh-CN" altLang="en-US" sz="1500" dirty="0" smtClean="0">
                <a:solidFill>
                  <a:schemeClr val="bg2">
                    <a:lumMod val="50000"/>
                  </a:schemeClr>
                </a:solidFill>
                <a:latin typeface="微软雅黑" pitchFamily="34" charset="-122"/>
                <a:ea typeface="微软雅黑" pitchFamily="34" charset="-122"/>
              </a:rPr>
              <a:t>时间限制</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等操作</a:t>
            </a:r>
            <a:endParaRPr lang="zh-CN" altLang="en-US" sz="1500" dirty="0">
              <a:solidFill>
                <a:schemeClr val="bg2">
                  <a:lumMod val="50000"/>
                </a:schemeClr>
              </a:solidFill>
              <a:latin typeface="微软雅黑" pitchFamily="34" charset="-122"/>
              <a:ea typeface="微软雅黑" pitchFamily="34"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658" y="4484738"/>
            <a:ext cx="2997570" cy="1190625"/>
          </a:xfrm>
          <a:prstGeom prst="rect">
            <a:avLst/>
          </a:prstGeom>
          <a:noFill/>
          <a:ln w="9525">
            <a:solidFill>
              <a:schemeClr val="bg1">
                <a:lumMod val="85000"/>
              </a:schemeClr>
            </a:solidFill>
            <a:miter lim="800000"/>
            <a:headEnd/>
            <a:tailEnd/>
          </a:ln>
          <a:effectLst/>
        </p:spPr>
      </p:pic>
    </p:spTree>
    <p:extLst>
      <p:ext uri="{BB962C8B-B14F-4D97-AF65-F5344CB8AC3E}">
        <p14:creationId xmlns:p14="http://schemas.microsoft.com/office/powerpoint/2010/main" val="29298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dissolv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流程随需而变能力案例</a:t>
            </a:r>
          </a:p>
        </p:txBody>
      </p:sp>
      <p:sp>
        <p:nvSpPr>
          <p:cNvPr id="2" name="矩形 1"/>
          <p:cNvSpPr/>
          <p:nvPr/>
        </p:nvSpPr>
        <p:spPr>
          <a:xfrm>
            <a:off x="812238" y="1412776"/>
            <a:ext cx="3757037" cy="4608512"/>
          </a:xfrm>
          <a:prstGeom prst="rect">
            <a:avLst/>
          </a:prstGeom>
          <a:noFill/>
          <a:ln w="19050">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提供基于</a:t>
            </a:r>
            <a:r>
              <a:rPr lang="en-US" altLang="zh-CN" sz="1600" dirty="0">
                <a:latin typeface="幼圆" pitchFamily="49" charset="-122"/>
                <a:ea typeface="幼圆" pitchFamily="49" charset="-122"/>
              </a:rPr>
              <a:t>Web</a:t>
            </a:r>
            <a:r>
              <a:rPr lang="zh-CN" altLang="en-US" sz="1600" dirty="0">
                <a:latin typeface="幼圆" pitchFamily="49" charset="-122"/>
                <a:ea typeface="幼圆" pitchFamily="49" charset="-122"/>
              </a:rPr>
              <a:t>浏览器的业务规则调整工具</a:t>
            </a:r>
          </a:p>
          <a:p>
            <a:pPr marL="360000" indent="-285750">
              <a:spcAft>
                <a:spcPts val="900"/>
              </a:spcAft>
              <a:buFont typeface="Wingdings" pitchFamily="2" charset="2"/>
              <a:buChar char="p"/>
            </a:pPr>
            <a:r>
              <a:rPr lang="zh-CN" altLang="en-US" sz="1600" dirty="0">
                <a:latin typeface="幼圆" pitchFamily="49" charset="-122"/>
                <a:ea typeface="幼圆" pitchFamily="49" charset="-122"/>
              </a:rPr>
              <a:t>业务规则调整时无须技术人员参与，无须理解技术概念，以完全业务化零编码的方式实现</a:t>
            </a:r>
          </a:p>
        </p:txBody>
      </p:sp>
      <p:sp>
        <p:nvSpPr>
          <p:cNvPr id="3" name="圆角矩形 2"/>
          <p:cNvSpPr/>
          <p:nvPr/>
        </p:nvSpPr>
        <p:spPr>
          <a:xfrm>
            <a:off x="2087809" y="1223231"/>
            <a:ext cx="1148378" cy="36004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w="28575">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T1602</a:t>
            </a:r>
            <a:endParaRPr lang="zh-CN" altLang="en-US" sz="1600" dirty="0">
              <a:latin typeface="Book Antiqua" pitchFamily="18" charset="0"/>
            </a:endParaRPr>
          </a:p>
        </p:txBody>
      </p:sp>
      <p:sp>
        <p:nvSpPr>
          <p:cNvPr id="8" name="矩形 7"/>
          <p:cNvSpPr/>
          <p:nvPr/>
        </p:nvSpPr>
        <p:spPr>
          <a:xfrm>
            <a:off x="995736" y="1829967"/>
            <a:ext cx="3521691" cy="1200329"/>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支持基于</a:t>
            </a:r>
            <a:r>
              <a:rPr lang="en-US" altLang="zh-CN" sz="1800" dirty="0">
                <a:solidFill>
                  <a:srgbClr val="FF0000"/>
                </a:solidFill>
                <a:latin typeface="微软雅黑" pitchFamily="34" charset="-122"/>
                <a:ea typeface="微软雅黑" pitchFamily="34" charset="-122"/>
              </a:rPr>
              <a:t>Web</a:t>
            </a:r>
            <a:r>
              <a:rPr lang="zh-CN" altLang="en-US" sz="1800" dirty="0">
                <a:solidFill>
                  <a:srgbClr val="FF0000"/>
                </a:solidFill>
                <a:latin typeface="微软雅黑" pitchFamily="34" charset="-122"/>
                <a:ea typeface="微软雅黑" pitchFamily="34" charset="-122"/>
              </a:rPr>
              <a:t>浏览器以配置的方式而非编码的方式实现对业务规则的定义和调整，无须了解技术概念</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在业务流程定制页面动态设置流程运</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转相关规则</a:t>
            </a:r>
            <a:endParaRPr lang="zh-CN" altLang="en-US" sz="1500" dirty="0">
              <a:solidFill>
                <a:schemeClr val="bg2">
                  <a:lumMod val="50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394" y="1700809"/>
            <a:ext cx="3240617" cy="120967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167159" y="3702582"/>
            <a:ext cx="2518638"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非技术手段设置相关规则</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03147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流程随需而变能力案例</a:t>
            </a:r>
          </a:p>
        </p:txBody>
      </p:sp>
      <p:sp>
        <p:nvSpPr>
          <p:cNvPr id="2" name="矩形 1"/>
          <p:cNvSpPr/>
          <p:nvPr/>
        </p:nvSpPr>
        <p:spPr>
          <a:xfrm>
            <a:off x="812238" y="1412776"/>
            <a:ext cx="3757037" cy="4608512"/>
          </a:xfrm>
          <a:prstGeom prst="rect">
            <a:avLst/>
          </a:prstGeom>
          <a:noFill/>
          <a:ln w="19050">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流程调整后不会立即生效，而是先存储在临时库，待提交</a:t>
            </a:r>
            <a:r>
              <a:rPr lang="en-US" altLang="zh-CN" sz="1600" dirty="0">
                <a:latin typeface="幼圆" pitchFamily="49" charset="-122"/>
                <a:ea typeface="幼圆" pitchFamily="49" charset="-122"/>
              </a:rPr>
              <a:t>/</a:t>
            </a:r>
            <a:r>
              <a:rPr lang="zh-CN" altLang="en-US" sz="1600" dirty="0">
                <a:latin typeface="幼圆" pitchFamily="49" charset="-122"/>
                <a:ea typeface="幼圆" pitchFamily="49" charset="-122"/>
              </a:rPr>
              <a:t>发布后生效</a:t>
            </a:r>
          </a:p>
        </p:txBody>
      </p:sp>
      <p:sp>
        <p:nvSpPr>
          <p:cNvPr id="3" name="圆角矩形 2"/>
          <p:cNvSpPr/>
          <p:nvPr/>
        </p:nvSpPr>
        <p:spPr>
          <a:xfrm>
            <a:off x="2087809" y="1223231"/>
            <a:ext cx="1148378" cy="36004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w="28575">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T1603</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支持流程调整时的临时存储机制，降低调整风险</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28808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经过调整后的流程会存储在临时库</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中，需要手工提交</a:t>
            </a:r>
            <a:endParaRPr lang="zh-CN" altLang="en-US" sz="1500" dirty="0">
              <a:solidFill>
                <a:schemeClr val="bg2">
                  <a:lumMod val="50000"/>
                </a:schemeClr>
              </a:solidFill>
              <a:latin typeface="微软雅黑" pitchFamily="34" charset="-122"/>
              <a:ea typeface="微软雅黑" pitchFamily="34" charset="-122"/>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394" y="1700809"/>
            <a:ext cx="3240617" cy="120967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160" y="4149080"/>
            <a:ext cx="3615313" cy="647700"/>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009303" y="4346426"/>
            <a:ext cx="1071819" cy="450354"/>
          </a:xfrm>
          <a:prstGeom prst="rect">
            <a:avLst/>
          </a:prstGeom>
          <a:noFill/>
          <a:ln w="28575">
            <a:solidFill>
              <a:srgbClr val="FF0000"/>
            </a:solidFill>
          </a:ln>
          <a:effectLst/>
        </p:spPr>
        <p:style>
          <a:lnRef idx="1">
            <a:schemeClr val="accent3"/>
          </a:lnRef>
          <a:fillRef idx="2">
            <a:schemeClr val="accent3"/>
          </a:fillRef>
          <a:effectRef idx="1">
            <a:schemeClr val="accent3"/>
          </a:effectRef>
          <a:fontRef idx="minor">
            <a:schemeClr val="dk1"/>
          </a:fontRef>
        </p:style>
        <p:txBody>
          <a:bodyPr vert="eaVert" lIns="36000" rIns="36000" rtlCol="0" anchor="ctr"/>
          <a:lstStyle/>
          <a:p>
            <a:pPr algn="ctr"/>
            <a:endParaRPr lang="zh-CN" altLang="en-US" sz="1400" dirty="0">
              <a:latin typeface="Times New Roman" pitchFamily="18" charset="0"/>
            </a:endParaRPr>
          </a:p>
        </p:txBody>
      </p:sp>
    </p:spTree>
    <p:extLst>
      <p:ext uri="{BB962C8B-B14F-4D97-AF65-F5344CB8AC3E}">
        <p14:creationId xmlns:p14="http://schemas.microsoft.com/office/powerpoint/2010/main" val="876334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流程随需而变能力案例</a:t>
            </a:r>
          </a:p>
        </p:txBody>
      </p:sp>
      <p:sp>
        <p:nvSpPr>
          <p:cNvPr id="2" name="矩形 1"/>
          <p:cNvSpPr/>
          <p:nvPr/>
        </p:nvSpPr>
        <p:spPr>
          <a:xfrm>
            <a:off x="812238" y="1412776"/>
            <a:ext cx="3757037" cy="4608512"/>
          </a:xfrm>
          <a:prstGeom prst="rect">
            <a:avLst/>
          </a:prstGeom>
          <a:noFill/>
          <a:ln w="19050">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支持流程调整后新建版本、或覆盖原有版本</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支持</a:t>
            </a:r>
            <a:r>
              <a:rPr lang="zh-CN" altLang="en-US" sz="1600" dirty="0">
                <a:latin typeface="幼圆" pitchFamily="49" charset="-122"/>
                <a:ea typeface="幼圆" pitchFamily="49" charset="-122"/>
              </a:rPr>
              <a:t>设置任意版本为当前版本（当前版本指新建流程实例时若未指定而使用的版本）</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能够</a:t>
            </a:r>
            <a:r>
              <a:rPr lang="zh-CN" altLang="en-US" sz="1600" dirty="0">
                <a:latin typeface="幼圆" pitchFamily="49" charset="-122"/>
                <a:ea typeface="幼圆" pitchFamily="49" charset="-122"/>
              </a:rPr>
              <a:t>为正在运行的流程实例指定其它的流程定义版本</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支持</a:t>
            </a:r>
            <a:r>
              <a:rPr lang="zh-CN" altLang="en-US" sz="1600" dirty="0">
                <a:latin typeface="幼圆" pitchFamily="49" charset="-122"/>
                <a:ea typeface="幼圆" pitchFamily="49" charset="-122"/>
              </a:rPr>
              <a:t>同一流程定义的不同实例按照不同的版本同时运行</a:t>
            </a:r>
          </a:p>
        </p:txBody>
      </p:sp>
      <p:sp>
        <p:nvSpPr>
          <p:cNvPr id="3" name="圆角矩形 2"/>
          <p:cNvSpPr/>
          <p:nvPr/>
        </p:nvSpPr>
        <p:spPr>
          <a:xfrm>
            <a:off x="2087809" y="1223231"/>
            <a:ext cx="1148378" cy="36004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w="28575">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T1604</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支持流程调整后的灵活的版本管理机制</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调整后的流程在提交时选择创建新版</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本或覆盖原有版本</a:t>
            </a:r>
            <a:endParaRPr lang="zh-CN" altLang="en-US" sz="1500" dirty="0">
              <a:solidFill>
                <a:schemeClr val="bg2">
                  <a:lumMod val="50000"/>
                </a:schemeClr>
              </a:solidFill>
              <a:latin typeface="微软雅黑" pitchFamily="34" charset="-122"/>
              <a:ea typeface="微软雅黑" pitchFamily="34" charset="-122"/>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394" y="1700809"/>
            <a:ext cx="3240617" cy="120967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572" y="4673327"/>
            <a:ext cx="3250744" cy="81915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5267056" y="5073378"/>
            <a:ext cx="1421146" cy="406127"/>
          </a:xfrm>
          <a:prstGeom prst="rect">
            <a:avLst/>
          </a:prstGeom>
          <a:noFill/>
          <a:ln w="28575">
            <a:solidFill>
              <a:srgbClr val="FF0000"/>
            </a:solidFill>
          </a:ln>
          <a:effectLst/>
        </p:spPr>
        <p:style>
          <a:lnRef idx="1">
            <a:schemeClr val="accent3"/>
          </a:lnRef>
          <a:fillRef idx="2">
            <a:schemeClr val="accent3"/>
          </a:fillRef>
          <a:effectRef idx="1">
            <a:schemeClr val="accent3"/>
          </a:effectRef>
          <a:fontRef idx="minor">
            <a:schemeClr val="dk1"/>
          </a:fontRef>
        </p:style>
        <p:txBody>
          <a:bodyPr vert="eaVert" lIns="36000" rIns="36000" rtlCol="0" anchor="ctr"/>
          <a:lstStyle/>
          <a:p>
            <a:pPr algn="ctr"/>
            <a:endParaRPr lang="zh-CN" altLang="en-US" sz="1400" dirty="0">
              <a:latin typeface="Times New Roman" pitchFamily="18" charset="0"/>
            </a:endParaRPr>
          </a:p>
        </p:txBody>
      </p:sp>
      <p:sp>
        <p:nvSpPr>
          <p:cNvPr id="15" name="TextBox 14"/>
          <p:cNvSpPr txBox="1"/>
          <p:nvPr/>
        </p:nvSpPr>
        <p:spPr>
          <a:xfrm>
            <a:off x="5167159" y="3728874"/>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创建新版本后，可设置任意版本为流</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程当前版本</a:t>
            </a:r>
            <a:endParaRPr lang="en-US" altLang="zh-CN" sz="1500" dirty="0" smtClean="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457537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流程随需而变能力案例</a:t>
            </a:r>
          </a:p>
        </p:txBody>
      </p:sp>
      <p:sp>
        <p:nvSpPr>
          <p:cNvPr id="2" name="矩形 1"/>
          <p:cNvSpPr/>
          <p:nvPr/>
        </p:nvSpPr>
        <p:spPr>
          <a:xfrm>
            <a:off x="812238" y="1412776"/>
            <a:ext cx="3757037" cy="4608512"/>
          </a:xfrm>
          <a:prstGeom prst="rect">
            <a:avLst/>
          </a:prstGeom>
          <a:noFill/>
          <a:ln w="19050">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流程调整后部署发布支持热部署，无须重启服务器</a:t>
            </a:r>
          </a:p>
        </p:txBody>
      </p:sp>
      <p:sp>
        <p:nvSpPr>
          <p:cNvPr id="3" name="圆角矩形 2"/>
          <p:cNvSpPr/>
          <p:nvPr/>
        </p:nvSpPr>
        <p:spPr>
          <a:xfrm>
            <a:off x="2087809" y="1223231"/>
            <a:ext cx="1148378" cy="36004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w="28575">
            <a:solidFill>
              <a:schemeClr val="accent2">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T1605</a:t>
            </a:r>
            <a:endParaRPr lang="zh-CN" altLang="en-US" sz="1600" dirty="0">
              <a:latin typeface="Book Antiqua" pitchFamily="18" charset="0"/>
            </a:endParaRPr>
          </a:p>
        </p:txBody>
      </p:sp>
      <p:sp>
        <p:nvSpPr>
          <p:cNvPr id="8" name="矩形 7"/>
          <p:cNvSpPr/>
          <p:nvPr/>
        </p:nvSpPr>
        <p:spPr>
          <a:xfrm>
            <a:off x="995736" y="1829966"/>
            <a:ext cx="3521691" cy="369332"/>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支持流程调整后的热部署功能</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93264"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调整后的流程经过提交，可直接在当</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前环境下运行，无须重新启动服务器</a:t>
            </a:r>
            <a:endParaRPr lang="zh-CN" altLang="en-US" sz="1500" dirty="0">
              <a:solidFill>
                <a:schemeClr val="bg2">
                  <a:lumMod val="50000"/>
                </a:schemeClr>
              </a:solidFill>
              <a:latin typeface="微软雅黑" pitchFamily="34" charset="-122"/>
              <a:ea typeface="微软雅黑" pitchFamily="34" charset="-122"/>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394" y="1700809"/>
            <a:ext cx="3240617" cy="120967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267" y="3904482"/>
            <a:ext cx="3686201" cy="132397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272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22" name="Picture 18" descr="thank"/>
          <p:cNvPicPr>
            <a:picLocks noChangeAspect="1" noChangeArrowheads="1"/>
          </p:cNvPicPr>
          <p:nvPr/>
        </p:nvPicPr>
        <p:blipFill>
          <a:blip r:embed="rId3" cstate="print"/>
          <a:srcRect/>
          <a:stretch>
            <a:fillRect/>
          </a:stretch>
        </p:blipFill>
        <p:spPr bwMode="auto">
          <a:xfrm>
            <a:off x="0" y="0"/>
            <a:ext cx="9721850" cy="6858000"/>
          </a:xfrm>
          <a:prstGeom prst="rect">
            <a:avLst/>
          </a:prstGeom>
          <a:noFill/>
        </p:spPr>
      </p:pic>
      <p:sp>
        <p:nvSpPr>
          <p:cNvPr id="21506" name="Rectangle 2"/>
          <p:cNvSpPr>
            <a:spLocks noGrp="1" noChangeArrowheads="1"/>
          </p:cNvSpPr>
          <p:nvPr>
            <p:ph type="title"/>
          </p:nvPr>
        </p:nvSpPr>
        <p:spPr>
          <a:xfrm>
            <a:off x="4779913" y="2311400"/>
            <a:ext cx="4516609" cy="1727200"/>
          </a:xfrm>
        </p:spPr>
        <p:txBody>
          <a:bodyPr/>
          <a:lstStyle/>
          <a:p>
            <a:r>
              <a:rPr lang="en-US" altLang="zh-CN" sz="6000">
                <a:solidFill>
                  <a:srgbClr val="FF6600"/>
                </a:solidFill>
              </a:rPr>
              <a:t>Thanks!</a:t>
            </a:r>
          </a:p>
        </p:txBody>
      </p:sp>
      <p:pic>
        <p:nvPicPr>
          <p:cNvPr id="21519" name="Picture 15" descr="logo"/>
          <p:cNvPicPr>
            <a:picLocks noChangeAspect="1" noChangeArrowheads="1"/>
          </p:cNvPicPr>
          <p:nvPr/>
        </p:nvPicPr>
        <p:blipFill>
          <a:blip r:embed="rId4" cstate="print"/>
          <a:srcRect/>
          <a:stretch>
            <a:fillRect/>
          </a:stretch>
        </p:blipFill>
        <p:spPr bwMode="auto">
          <a:xfrm>
            <a:off x="567116" y="1981200"/>
            <a:ext cx="2602620" cy="293688"/>
          </a:xfrm>
          <a:prstGeom prst="rect">
            <a:avLst/>
          </a:prstGeom>
          <a:noFill/>
        </p:spPr>
      </p:pic>
      <p:sp>
        <p:nvSpPr>
          <p:cNvPr id="21520" name="Text Box 16"/>
          <p:cNvSpPr txBox="1">
            <a:spLocks noChangeArrowheads="1"/>
          </p:cNvSpPr>
          <p:nvPr/>
        </p:nvSpPr>
        <p:spPr bwMode="auto">
          <a:xfrm>
            <a:off x="486092" y="2743208"/>
            <a:ext cx="4212802" cy="2400657"/>
          </a:xfrm>
          <a:prstGeom prst="rect">
            <a:avLst/>
          </a:prstGeom>
          <a:noFill/>
          <a:ln w="9525">
            <a:noFill/>
            <a:miter lim="800000"/>
            <a:headEnd/>
            <a:tailEnd/>
          </a:ln>
          <a:effectLst/>
        </p:spPr>
        <p:txBody>
          <a:bodyPr wrap="square">
            <a:spAutoFit/>
          </a:bodyPr>
          <a:lstStyle/>
          <a:p>
            <a:pPr algn="l"/>
            <a:r>
              <a:rPr lang="en-US" altLang="zh-CN" sz="2800" smtClean="0">
                <a:latin typeface="微软雅黑" pitchFamily="34" charset="-122"/>
                <a:ea typeface="微软雅黑" pitchFamily="34" charset="-122"/>
              </a:rPr>
              <a:t>400-120-8005</a:t>
            </a:r>
          </a:p>
          <a:p>
            <a:pPr algn="l"/>
            <a:endParaRPr lang="en-US" altLang="zh-CN" sz="1100" smtClean="0">
              <a:latin typeface="微软雅黑" pitchFamily="34" charset="-122"/>
              <a:ea typeface="微软雅黑" pitchFamily="34" charset="-122"/>
            </a:endParaRPr>
          </a:p>
          <a:p>
            <a:pPr algn="l"/>
            <a:r>
              <a:rPr lang="zh-CN" altLang="en-US" sz="1400" smtClean="0">
                <a:latin typeface="微软雅黑" pitchFamily="34" charset="-122"/>
                <a:ea typeface="微软雅黑" pitchFamily="34" charset="-122"/>
              </a:rPr>
              <a:t>新浪微博：</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普元软件</a:t>
            </a:r>
            <a:endParaRPr lang="en-US" altLang="zh-CN" sz="1400" smtClean="0">
              <a:latin typeface="微软雅黑" pitchFamily="34" charset="-122"/>
              <a:ea typeface="微软雅黑" pitchFamily="34" charset="-122"/>
            </a:endParaRPr>
          </a:p>
          <a:p>
            <a:pPr algn="l"/>
            <a:r>
              <a:rPr lang="en-US" altLang="zh-CN" sz="1400" smtClean="0">
                <a:latin typeface="微软雅黑" pitchFamily="34" charset="-122"/>
                <a:ea typeface="微软雅黑" pitchFamily="34" charset="-122"/>
              </a:rPr>
              <a:t>weibo.com/primetonsoftware</a:t>
            </a:r>
          </a:p>
          <a:p>
            <a:pPr algn="l"/>
            <a:endParaRPr lang="en-US" altLang="zh-CN" sz="1400" smtClean="0">
              <a:latin typeface="微软雅黑" pitchFamily="34" charset="-122"/>
              <a:ea typeface="微软雅黑" pitchFamily="34" charset="-122"/>
            </a:endParaRPr>
          </a:p>
          <a:p>
            <a:pPr algn="l"/>
            <a:r>
              <a:rPr lang="zh-CN" altLang="en-US" sz="1400" smtClean="0">
                <a:latin typeface="微软雅黑" pitchFamily="34" charset="-122"/>
                <a:ea typeface="微软雅黑" pitchFamily="34" charset="-122"/>
              </a:rPr>
              <a:t>产品服务在线社区：</a:t>
            </a:r>
            <a:r>
              <a:rPr lang="en-US" altLang="zh-CN" sz="1400" smtClean="0">
                <a:latin typeface="微软雅黑" pitchFamily="34" charset="-122"/>
                <a:ea typeface="微软雅黑" pitchFamily="34" charset="-122"/>
              </a:rPr>
              <a:t>gocom.cc</a:t>
            </a:r>
          </a:p>
          <a:p>
            <a:pPr algn="l"/>
            <a:endParaRPr lang="en-US" altLang="zh-CN" sz="1100" smtClean="0">
              <a:latin typeface="微软雅黑" pitchFamily="34" charset="-122"/>
              <a:ea typeface="微软雅黑" pitchFamily="34" charset="-122"/>
            </a:endParaRPr>
          </a:p>
          <a:p>
            <a:pPr algn="l"/>
            <a:endParaRPr lang="en-US" altLang="zh-CN" sz="1100" smtClean="0">
              <a:latin typeface="微软雅黑" pitchFamily="34" charset="-122"/>
              <a:ea typeface="微软雅黑" pitchFamily="34" charset="-122"/>
            </a:endParaRPr>
          </a:p>
          <a:p>
            <a:pPr algn="l"/>
            <a:endParaRPr lang="en-US" altLang="zh-CN" sz="1100" smtClean="0">
              <a:latin typeface="微软雅黑" pitchFamily="34" charset="-122"/>
              <a:ea typeface="微软雅黑" pitchFamily="34" charset="-122"/>
            </a:endParaRPr>
          </a:p>
          <a:p>
            <a:pPr algn="l"/>
            <a:endParaRPr lang="en-US" altLang="zh-CN" sz="1100" smtClean="0">
              <a:latin typeface="微软雅黑" pitchFamily="34" charset="-122"/>
              <a:ea typeface="微软雅黑" pitchFamily="34" charset="-122"/>
            </a:endParaRPr>
          </a:p>
          <a:p>
            <a:pPr algn="l"/>
            <a:r>
              <a:rPr lang="zh-CN" altLang="en-US" sz="1100" smtClean="0">
                <a:latin typeface="微软雅黑" pitchFamily="34" charset="-122"/>
                <a:ea typeface="微软雅黑" pitchFamily="34" charset="-122"/>
              </a:rPr>
              <a:t>北京 </a:t>
            </a:r>
            <a:r>
              <a:rPr lang="en-US" altLang="zh-CN" sz="1100" smtClean="0">
                <a:latin typeface="微软雅黑" pitchFamily="34" charset="-122"/>
                <a:ea typeface="微软雅黑" pitchFamily="34" charset="-122"/>
              </a:rPr>
              <a:t>| </a:t>
            </a:r>
            <a:r>
              <a:rPr lang="zh-CN" altLang="en-US" sz="1100" smtClean="0">
                <a:latin typeface="微软雅黑" pitchFamily="34" charset="-122"/>
                <a:ea typeface="微软雅黑" pitchFamily="34" charset="-122"/>
              </a:rPr>
              <a:t>上海 </a:t>
            </a:r>
            <a:r>
              <a:rPr lang="en-US" altLang="zh-CN" sz="1100" smtClean="0">
                <a:latin typeface="微软雅黑" pitchFamily="34" charset="-122"/>
                <a:ea typeface="微软雅黑" pitchFamily="34" charset="-122"/>
              </a:rPr>
              <a:t>| </a:t>
            </a:r>
            <a:r>
              <a:rPr lang="zh-CN" altLang="en-US" sz="1100" smtClean="0">
                <a:latin typeface="微软雅黑" pitchFamily="34" charset="-122"/>
                <a:ea typeface="微软雅黑" pitchFamily="34" charset="-122"/>
              </a:rPr>
              <a:t>广州 </a:t>
            </a:r>
            <a:r>
              <a:rPr lang="en-US" altLang="zh-CN" sz="1100" smtClean="0">
                <a:latin typeface="微软雅黑" pitchFamily="34" charset="-122"/>
                <a:ea typeface="微软雅黑" pitchFamily="34" charset="-122"/>
              </a:rPr>
              <a:t>| </a:t>
            </a:r>
            <a:r>
              <a:rPr lang="zh-CN" altLang="en-US" sz="1100" smtClean="0">
                <a:latin typeface="微软雅黑" pitchFamily="34" charset="-122"/>
                <a:ea typeface="微软雅黑" pitchFamily="34" charset="-122"/>
              </a:rPr>
              <a:t>深圳 </a:t>
            </a:r>
            <a:r>
              <a:rPr lang="en-US" altLang="zh-CN" sz="1100" smtClean="0">
                <a:latin typeface="微软雅黑" pitchFamily="34" charset="-122"/>
                <a:ea typeface="微软雅黑" pitchFamily="34" charset="-122"/>
              </a:rPr>
              <a:t>| </a:t>
            </a:r>
            <a:r>
              <a:rPr lang="zh-CN" altLang="en-US" sz="1100" smtClean="0">
                <a:latin typeface="微软雅黑" pitchFamily="34" charset="-122"/>
                <a:ea typeface="微软雅黑" pitchFamily="34" charset="-122"/>
              </a:rPr>
              <a:t>长沙 </a:t>
            </a:r>
            <a:r>
              <a:rPr lang="en-US" altLang="zh-CN" sz="1100" smtClean="0">
                <a:latin typeface="微软雅黑" pitchFamily="34" charset="-122"/>
                <a:ea typeface="微软雅黑" pitchFamily="34" charset="-122"/>
              </a:rPr>
              <a:t>| </a:t>
            </a:r>
            <a:r>
              <a:rPr lang="zh-CN" altLang="en-US" sz="1100" smtClean="0">
                <a:latin typeface="微软雅黑" pitchFamily="34" charset="-122"/>
                <a:ea typeface="微软雅黑" pitchFamily="34" charset="-122"/>
              </a:rPr>
              <a:t>西安</a:t>
            </a:r>
            <a:endParaRPr lang="en-US" altLang="zh-CN" sz="1100" b="0">
              <a:latin typeface="微软雅黑" pitchFamily="34" charset="-122"/>
              <a:ea typeface="微软雅黑" pitchFamily="34" charset="-122"/>
            </a:endParaRPr>
          </a:p>
        </p:txBody>
      </p:sp>
    </p:spTree>
    <p:extLst>
      <p:ext uri="{BB962C8B-B14F-4D97-AF65-F5344CB8AC3E}">
        <p14:creationId xmlns:p14="http://schemas.microsoft.com/office/powerpoint/2010/main" val="2648274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360000" indent="-285750">
              <a:spcAft>
                <a:spcPts val="900"/>
              </a:spcAft>
              <a:buFont typeface="Wingdings" pitchFamily="2" charset="2"/>
              <a:buChar char="p"/>
            </a:pPr>
            <a:endParaRPr lang="en-US" altLang="zh-CN" sz="1600" dirty="0" smtClean="0">
              <a:latin typeface="Times New Roman" pitchFamily="18" charset="0"/>
            </a:endParaRPr>
          </a:p>
          <a:p>
            <a:pPr marL="74250">
              <a:spcAft>
                <a:spcPts val="900"/>
              </a:spcAft>
            </a:pPr>
            <a:endParaRPr lang="en-US" altLang="zh-CN" sz="1600" dirty="0" smtClean="0">
              <a:latin typeface="Times New Roman" pitchFamily="18" charset="0"/>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支持</a:t>
            </a:r>
            <a:r>
              <a:rPr lang="zh-CN" altLang="en-US" sz="1600" dirty="0">
                <a:latin typeface="幼圆" pitchFamily="49" charset="-122"/>
                <a:ea typeface="幼圆" pitchFamily="49" charset="-122"/>
              </a:rPr>
              <a:t>子流程可产生多个实例</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通过配置方式根据业务数据动态确定多实例的数量</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运行时通过</a:t>
            </a:r>
            <a:r>
              <a:rPr lang="en-US" altLang="zh-CN" sz="1600" dirty="0">
                <a:latin typeface="幼圆" pitchFamily="49" charset="-122"/>
                <a:ea typeface="幼圆" pitchFamily="49" charset="-122"/>
              </a:rPr>
              <a:t>API</a:t>
            </a:r>
            <a:r>
              <a:rPr lang="zh-CN" altLang="en-US" sz="1600" dirty="0">
                <a:latin typeface="幼圆" pitchFamily="49" charset="-122"/>
                <a:ea typeface="幼圆" pitchFamily="49" charset="-122"/>
              </a:rPr>
              <a:t>动态增加或删除子流程实例</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T1202</a:t>
            </a:r>
            <a:endParaRPr lang="zh-CN" altLang="en-US" sz="1600" dirty="0">
              <a:latin typeface="Book Antiqua" pitchFamily="18" charset="0"/>
            </a:endParaRPr>
          </a:p>
        </p:txBody>
      </p:sp>
      <p:sp>
        <p:nvSpPr>
          <p:cNvPr id="8" name="矩形 7"/>
          <p:cNvSpPr/>
          <p:nvPr/>
        </p:nvSpPr>
        <p:spPr>
          <a:xfrm>
            <a:off x="995736" y="1829967"/>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支持子流程的多实例模式（根据业务数据确定实例个数），并支持运行时通过</a:t>
            </a:r>
            <a:r>
              <a:rPr lang="en-US" altLang="zh-CN" sz="1800" dirty="0">
                <a:solidFill>
                  <a:srgbClr val="FF0000"/>
                </a:solidFill>
                <a:latin typeface="微软雅黑" pitchFamily="34" charset="-122"/>
                <a:ea typeface="微软雅黑" pitchFamily="34" charset="-122"/>
              </a:rPr>
              <a:t>API</a:t>
            </a:r>
            <a:r>
              <a:rPr lang="zh-CN" altLang="en-US" sz="1800" dirty="0">
                <a:solidFill>
                  <a:srgbClr val="FF0000"/>
                </a:solidFill>
                <a:latin typeface="微软雅黑" pitchFamily="34" charset="-122"/>
                <a:ea typeface="微软雅黑" pitchFamily="34" charset="-122"/>
              </a:rPr>
              <a:t>动态增删实例</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在配置子流程实例活动环节中指定产</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生的子流程实例数量</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59" y="3739099"/>
            <a:ext cx="3403496"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通过</a:t>
            </a:r>
            <a:r>
              <a:rPr lang="en-US" altLang="zh-CN" sz="1500" dirty="0" smtClean="0">
                <a:solidFill>
                  <a:schemeClr val="bg2">
                    <a:lumMod val="50000"/>
                  </a:schemeClr>
                </a:solidFill>
                <a:latin typeface="微软雅黑" pitchFamily="34" charset="-122"/>
                <a:ea typeface="微软雅黑" pitchFamily="34" charset="-122"/>
              </a:rPr>
              <a:t>API</a:t>
            </a:r>
            <a:r>
              <a:rPr lang="zh-CN" altLang="en-US" sz="1500" dirty="0" smtClean="0">
                <a:solidFill>
                  <a:schemeClr val="bg2">
                    <a:lumMod val="50000"/>
                  </a:schemeClr>
                </a:solidFill>
                <a:latin typeface="微软雅黑" pitchFamily="34" charset="-122"/>
                <a:ea typeface="微软雅黑" pitchFamily="34" charset="-122"/>
              </a:rPr>
              <a:t>动态增加或删除子流程实例</a:t>
            </a:r>
            <a:endParaRPr lang="zh-CN" altLang="en-US" sz="1500" dirty="0">
              <a:solidFill>
                <a:schemeClr val="bg2">
                  <a:lumMod val="50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747" y="1988840"/>
            <a:ext cx="3382394"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787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支持</a:t>
            </a:r>
            <a:r>
              <a:rPr lang="zh-CN" altLang="en-US" sz="1600" dirty="0">
                <a:latin typeface="幼圆" pitchFamily="49" charset="-122"/>
                <a:ea typeface="幼圆" pitchFamily="49" charset="-122"/>
              </a:rPr>
              <a:t>子流程可产生多个实例</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多子流程实例时父、子流程之间进行数据交换</a:t>
            </a:r>
            <a:endParaRPr lang="zh-CN" altLang="en-US" sz="1600" dirty="0">
              <a:latin typeface="幼圆" pitchFamily="49" charset="-122"/>
              <a:ea typeface="幼圆" pitchFamily="49" charset="-122"/>
            </a:endParaRP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T1202X</a:t>
            </a:r>
            <a:endParaRPr lang="zh-CN" altLang="en-US" sz="1600" dirty="0">
              <a:latin typeface="Book Antiqua" pitchFamily="18" charset="0"/>
            </a:endParaRPr>
          </a:p>
        </p:txBody>
      </p:sp>
      <p:sp>
        <p:nvSpPr>
          <p:cNvPr id="8" name="矩形 7"/>
          <p:cNvSpPr/>
          <p:nvPr/>
        </p:nvSpPr>
        <p:spPr>
          <a:xfrm>
            <a:off x="995736" y="1829966"/>
            <a:ext cx="3521691" cy="923330"/>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支持子流程的多实例</a:t>
            </a:r>
            <a:r>
              <a:rPr lang="zh-CN" altLang="en-US" sz="1800" dirty="0" smtClean="0">
                <a:solidFill>
                  <a:srgbClr val="FF0000"/>
                </a:solidFill>
                <a:latin typeface="微软雅黑" pitchFamily="34" charset="-122"/>
                <a:ea typeface="微软雅黑" pitchFamily="34" charset="-122"/>
              </a:rPr>
              <a:t>模式，并可以进行父、子流程之间的数据交换</a:t>
            </a:r>
            <a:endParaRPr lang="zh-CN" altLang="en-US" sz="1800" dirty="0">
              <a:solidFill>
                <a:srgbClr val="FF0000"/>
              </a:solidFill>
              <a:latin typeface="微软雅黑" pitchFamily="34" charset="-122"/>
              <a:ea typeface="微软雅黑" pitchFamily="34" charset="-122"/>
            </a:endParaRP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在申请活动环节产生审批子流程的多</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个实例</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59" y="3739098"/>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多子流程实例之间进行父、子流程的</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数据交换</a:t>
            </a:r>
            <a:endParaRPr lang="zh-CN" altLang="en-US" sz="1500" dirty="0">
              <a:solidFill>
                <a:schemeClr val="bg2">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215" y="1896344"/>
            <a:ext cx="3655821"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721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建模</a:t>
            </a:r>
            <a:r>
              <a:rPr lang="zh-CN" altLang="en-US" sz="1600" dirty="0">
                <a:latin typeface="幼圆" pitchFamily="49" charset="-122"/>
                <a:ea typeface="幼圆" pitchFamily="49" charset="-122"/>
              </a:rPr>
              <a:t>时不确定调用的具体子流程，运行时可以通过流程上下文的数据动态决定子流程</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T1203</a:t>
            </a:r>
            <a:endParaRPr lang="zh-CN" altLang="en-US" sz="1600" dirty="0">
              <a:latin typeface="Book Antiqua" pitchFamily="18" charset="0"/>
            </a:endParaRPr>
          </a:p>
        </p:txBody>
      </p:sp>
      <p:sp>
        <p:nvSpPr>
          <p:cNvPr id="8" name="矩形 7"/>
          <p:cNvSpPr/>
          <p:nvPr/>
        </p:nvSpPr>
        <p:spPr>
          <a:xfrm>
            <a:off x="995736" y="1829967"/>
            <a:ext cx="3521691" cy="369332"/>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支持运行时动态选择子流程模式</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60" y="3155827"/>
            <a:ext cx="290335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流程设计时未明确具体子流程</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59" y="352626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a:solidFill>
                  <a:schemeClr val="bg2">
                    <a:lumMod val="50000"/>
                  </a:schemeClr>
                </a:solidFill>
                <a:latin typeface="微软雅黑" pitchFamily="34" charset="-122"/>
                <a:ea typeface="微软雅黑" pitchFamily="34" charset="-122"/>
              </a:rPr>
              <a:t>通过选择后续子流程活动环节来确定</a:t>
            </a:r>
            <a:endParaRPr lang="en-US" altLang="zh-CN" sz="1500" dirty="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zh-CN" altLang="en-US" sz="1500" dirty="0">
                <a:solidFill>
                  <a:schemeClr val="bg2">
                    <a:lumMod val="50000"/>
                  </a:schemeClr>
                </a:solidFill>
                <a:latin typeface="微软雅黑" pitchFamily="34" charset="-122"/>
                <a:ea typeface="微软雅黑" pitchFamily="34" charset="-122"/>
              </a:rPr>
              <a:t>具体运行的子流程</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583" y="1882925"/>
            <a:ext cx="336214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708" y="4436316"/>
            <a:ext cx="3169729" cy="676276"/>
          </a:xfrm>
          <a:prstGeom prst="rect">
            <a:avLst/>
          </a:prstGeom>
          <a:noFill/>
          <a:ln w="9525">
            <a:solidFill>
              <a:schemeClr val="bg1">
                <a:lumMod val="9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708" y="5214342"/>
            <a:ext cx="3169729" cy="628650"/>
          </a:xfrm>
          <a:prstGeom prst="rect">
            <a:avLst/>
          </a:prstGeom>
          <a:noFill/>
          <a:ln w="9525">
            <a:solidFill>
              <a:schemeClr val="bg1">
                <a:lumMod val="9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473392" y="4483917"/>
            <a:ext cx="2985783" cy="554462"/>
          </a:xfrm>
          <a:prstGeom prst="rect">
            <a:avLst/>
          </a:prstGeom>
          <a:solidFill>
            <a:schemeClr val="bg1">
              <a:alpha val="70000"/>
            </a:schemeClr>
          </a:solidFill>
          <a:ln>
            <a:noFill/>
          </a:ln>
          <a:effectLst/>
        </p:spPr>
        <p:style>
          <a:lnRef idx="1">
            <a:schemeClr val="accent3"/>
          </a:lnRef>
          <a:fillRef idx="2">
            <a:schemeClr val="accent3"/>
          </a:fillRef>
          <a:effectRef idx="1">
            <a:schemeClr val="accent3"/>
          </a:effectRef>
          <a:fontRef idx="minor">
            <a:schemeClr val="dk1"/>
          </a:fontRef>
        </p:style>
        <p:txBody>
          <a:bodyPr vert="eaVert" lIns="36000" rIns="36000" rtlCol="0" anchor="ctr"/>
          <a:lstStyle/>
          <a:p>
            <a:pPr algn="ctr"/>
            <a:endParaRPr lang="zh-CN" altLang="en-US" sz="1400" dirty="0">
              <a:latin typeface="Times New Roman" pitchFamily="18" charset="0"/>
            </a:endParaRPr>
          </a:p>
        </p:txBody>
      </p:sp>
      <p:sp>
        <p:nvSpPr>
          <p:cNvPr id="20" name="矩形 19"/>
          <p:cNvSpPr/>
          <p:nvPr/>
        </p:nvSpPr>
        <p:spPr>
          <a:xfrm>
            <a:off x="5462052" y="5233392"/>
            <a:ext cx="2985783" cy="554462"/>
          </a:xfrm>
          <a:prstGeom prst="rect">
            <a:avLst/>
          </a:prstGeom>
          <a:solidFill>
            <a:schemeClr val="bg1">
              <a:alpha val="71000"/>
            </a:schemeClr>
          </a:solidFill>
          <a:ln>
            <a:noFill/>
          </a:ln>
          <a:effectLst/>
        </p:spPr>
        <p:style>
          <a:lnRef idx="1">
            <a:schemeClr val="accent3"/>
          </a:lnRef>
          <a:fillRef idx="2">
            <a:schemeClr val="accent3"/>
          </a:fillRef>
          <a:effectRef idx="1">
            <a:schemeClr val="accent3"/>
          </a:effectRef>
          <a:fontRef idx="minor">
            <a:schemeClr val="dk1"/>
          </a:fontRef>
        </p:style>
        <p:txBody>
          <a:bodyPr vert="eaVert" lIns="36000" rIns="36000" rtlCol="0" anchor="ctr"/>
          <a:lstStyle/>
          <a:p>
            <a:pPr algn="ctr"/>
            <a:endParaRPr lang="zh-CN" altLang="en-US" sz="1400" dirty="0">
              <a:latin typeface="Times New Roman" pitchFamily="18" charset="0"/>
            </a:endParaRPr>
          </a:p>
        </p:txBody>
      </p:sp>
      <p:sp>
        <p:nvSpPr>
          <p:cNvPr id="7" name="TextBox 6"/>
          <p:cNvSpPr txBox="1"/>
          <p:nvPr/>
        </p:nvSpPr>
        <p:spPr>
          <a:xfrm>
            <a:off x="5386708" y="4438621"/>
            <a:ext cx="697627" cy="246221"/>
          </a:xfrm>
          <a:prstGeom prst="rect">
            <a:avLst/>
          </a:prstGeom>
          <a:noFill/>
        </p:spPr>
        <p:txBody>
          <a:bodyPr wrap="none" rtlCol="0">
            <a:spAutoFit/>
          </a:bodyPr>
          <a:lstStyle/>
          <a:p>
            <a:r>
              <a:rPr lang="zh-CN" altLang="en-US" sz="1000" b="1" dirty="0" smtClean="0">
                <a:solidFill>
                  <a:srgbClr val="FF0000"/>
                </a:solidFill>
              </a:rPr>
              <a:t>子流程一</a:t>
            </a:r>
            <a:endParaRPr lang="zh-CN" altLang="en-US" sz="1000" b="1" dirty="0">
              <a:solidFill>
                <a:srgbClr val="FF0000"/>
              </a:solidFill>
            </a:endParaRPr>
          </a:p>
        </p:txBody>
      </p:sp>
      <p:sp>
        <p:nvSpPr>
          <p:cNvPr id="24" name="TextBox 23"/>
          <p:cNvSpPr txBox="1"/>
          <p:nvPr/>
        </p:nvSpPr>
        <p:spPr>
          <a:xfrm>
            <a:off x="5386708" y="5219676"/>
            <a:ext cx="697627" cy="246221"/>
          </a:xfrm>
          <a:prstGeom prst="rect">
            <a:avLst/>
          </a:prstGeom>
          <a:noFill/>
        </p:spPr>
        <p:txBody>
          <a:bodyPr wrap="none" rtlCol="0">
            <a:spAutoFit/>
          </a:bodyPr>
          <a:lstStyle/>
          <a:p>
            <a:r>
              <a:rPr lang="zh-CN" altLang="en-US" sz="1000" b="1" dirty="0" smtClean="0">
                <a:solidFill>
                  <a:srgbClr val="FF0000"/>
                </a:solidFill>
              </a:rPr>
              <a:t>子流程</a:t>
            </a:r>
            <a:r>
              <a:rPr lang="zh-CN" altLang="en-US" sz="1000" b="1" dirty="0">
                <a:solidFill>
                  <a:srgbClr val="FF0000"/>
                </a:solidFill>
              </a:rPr>
              <a:t>二</a:t>
            </a:r>
          </a:p>
        </p:txBody>
      </p:sp>
    </p:spTree>
    <p:extLst>
      <p:ext uri="{BB962C8B-B14F-4D97-AF65-F5344CB8AC3E}">
        <p14:creationId xmlns:p14="http://schemas.microsoft.com/office/powerpoint/2010/main" val="444587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a:latin typeface="幼圆" pitchFamily="49" charset="-122"/>
                <a:ea typeface="幼圆" pitchFamily="49" charset="-122"/>
              </a:rPr>
              <a:t>可以通过规则设置流转条件</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以业务化、非编码、无须理解技术概念的方式对流转规则进行配置（比如</a:t>
            </a:r>
            <a:r>
              <a:rPr lang="en-US" altLang="zh-CN" sz="1600" dirty="0" err="1">
                <a:latin typeface="幼圆" pitchFamily="49" charset="-122"/>
                <a:ea typeface="幼圆" pitchFamily="49" charset="-122"/>
              </a:rPr>
              <a:t>XPath</a:t>
            </a:r>
            <a:r>
              <a:rPr lang="zh-CN" altLang="en-US" sz="1600" dirty="0">
                <a:latin typeface="幼圆" pitchFamily="49" charset="-122"/>
                <a:ea typeface="幼圆" pitchFamily="49" charset="-122"/>
              </a:rPr>
              <a:t>、</a:t>
            </a:r>
            <a:r>
              <a:rPr lang="en-US" altLang="zh-CN" sz="1600" dirty="0">
                <a:latin typeface="幼圆" pitchFamily="49" charset="-122"/>
                <a:ea typeface="幼圆" pitchFamily="49" charset="-122"/>
              </a:rPr>
              <a:t>XQuery</a:t>
            </a:r>
            <a:r>
              <a:rPr lang="zh-CN" altLang="en-US" sz="1600" dirty="0">
                <a:latin typeface="幼圆" pitchFamily="49" charset="-122"/>
                <a:ea typeface="幼圆" pitchFamily="49" charset="-122"/>
              </a:rPr>
              <a:t>、</a:t>
            </a:r>
            <a:r>
              <a:rPr lang="en-US" altLang="zh-CN" sz="1600" dirty="0">
                <a:latin typeface="幼圆" pitchFamily="49" charset="-122"/>
                <a:ea typeface="幼圆" pitchFamily="49" charset="-122"/>
              </a:rPr>
              <a:t>namespace</a:t>
            </a:r>
            <a:r>
              <a:rPr lang="zh-CN" altLang="en-US" sz="1600" dirty="0">
                <a:latin typeface="幼圆" pitchFamily="49" charset="-122"/>
                <a:ea typeface="幼圆" pitchFamily="49" charset="-122"/>
              </a:rPr>
              <a:t>等技术概念）</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T1205</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支持以可配置的规则设置流程流转控制条件</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申请活动环节之后有分支，依赖条件</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进入后续活动</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59" y="3739098"/>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流转规则可用多种方式进行设置，使</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用非技术化方式设置</a:t>
            </a:r>
            <a:endParaRPr lang="en-US" altLang="zh-CN" sz="1500" dirty="0" smtClean="0">
              <a:solidFill>
                <a:schemeClr val="bg2">
                  <a:lumMod val="50000"/>
                </a:schemeClr>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587" y="1757364"/>
            <a:ext cx="3088713"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741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在</a:t>
            </a:r>
            <a:r>
              <a:rPr lang="zh-CN" altLang="en-US" sz="1600" dirty="0">
                <a:latin typeface="幼圆" pitchFamily="49" charset="-122"/>
                <a:ea typeface="幼圆" pitchFamily="49" charset="-122"/>
              </a:rPr>
              <a:t>任务提交后、后续活动还没有处理前，由当前的提交人将已经提交的任务收回，后续活动处理人的任务将被撤销</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需要</a:t>
            </a:r>
            <a:r>
              <a:rPr lang="zh-CN" altLang="en-US" sz="1600" dirty="0">
                <a:latin typeface="幼圆" pitchFamily="49" charset="-122"/>
                <a:ea typeface="幼圆" pitchFamily="49" charset="-122"/>
              </a:rPr>
              <a:t>通过引擎提供的</a:t>
            </a:r>
            <a:r>
              <a:rPr lang="en-US" altLang="zh-CN" sz="1600" dirty="0">
                <a:latin typeface="幼圆" pitchFamily="49" charset="-122"/>
                <a:ea typeface="幼圆" pitchFamily="49" charset="-122"/>
              </a:rPr>
              <a:t>API</a:t>
            </a:r>
            <a:r>
              <a:rPr lang="zh-CN" altLang="en-US" sz="1600" dirty="0">
                <a:latin typeface="幼圆" pitchFamily="49" charset="-122"/>
                <a:ea typeface="幼圆" pitchFamily="49" charset="-122"/>
              </a:rPr>
              <a:t>来实现，而非通过临时的扩展代码实现</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T1207</a:t>
            </a:r>
            <a:endParaRPr lang="zh-CN" altLang="en-US" sz="1600" dirty="0">
              <a:latin typeface="Book Antiqua" pitchFamily="18" charset="0"/>
            </a:endParaRPr>
          </a:p>
        </p:txBody>
      </p:sp>
      <p:sp>
        <p:nvSpPr>
          <p:cNvPr id="8" name="矩形 7"/>
          <p:cNvSpPr/>
          <p:nvPr/>
        </p:nvSpPr>
        <p:spPr>
          <a:xfrm>
            <a:off x="995736" y="1829966"/>
            <a:ext cx="3521691" cy="369332"/>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支持流程任务提交后的收回</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申请活动执行完成后，审批活动尚未</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办理时可拽回任务</a:t>
            </a:r>
            <a:endParaRPr lang="zh-CN" altLang="en-US" sz="1500" dirty="0">
              <a:solidFill>
                <a:schemeClr val="bg2">
                  <a:lumMod val="50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905" y="1959849"/>
            <a:ext cx="303807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167159" y="3728875"/>
            <a:ext cx="3499163" cy="58477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通过</a:t>
            </a:r>
            <a:r>
              <a:rPr lang="en-US" altLang="zh-CN" sz="1600" dirty="0" err="1" smtClean="0"/>
              <a:t>drawbackWorkItem</a:t>
            </a:r>
            <a:r>
              <a:rPr lang="en-US" altLang="zh-CN" sz="1600" dirty="0" smtClean="0"/>
              <a:t>()</a:t>
            </a:r>
            <a:r>
              <a:rPr lang="zh-CN" altLang="en-US" sz="1600" dirty="0" smtClean="0"/>
              <a:t>方法实现</a:t>
            </a:r>
            <a:endParaRPr lang="en-US" altLang="zh-CN" sz="1600" dirty="0" smtClean="0"/>
          </a:p>
          <a:p>
            <a:r>
              <a:rPr lang="en-US" altLang="zh-CN" sz="1600" dirty="0">
                <a:solidFill>
                  <a:schemeClr val="bg2">
                    <a:lumMod val="50000"/>
                  </a:schemeClr>
                </a:solidFill>
                <a:latin typeface="微软雅黑" pitchFamily="34" charset="-122"/>
                <a:ea typeface="微软雅黑" pitchFamily="34" charset="-122"/>
              </a:rPr>
              <a:t> </a:t>
            </a:r>
            <a:r>
              <a:rPr lang="en-US" altLang="zh-CN" sz="1600" dirty="0" smtClean="0">
                <a:solidFill>
                  <a:schemeClr val="bg2">
                    <a:lumMod val="50000"/>
                  </a:schemeClr>
                </a:solidFill>
                <a:latin typeface="微软雅黑" pitchFamily="34" charset="-122"/>
                <a:ea typeface="微软雅黑" pitchFamily="34" charset="-122"/>
              </a:rPr>
              <a:t>   </a:t>
            </a:r>
            <a:r>
              <a:rPr lang="zh-CN" altLang="en-US" sz="1600" dirty="0" smtClean="0">
                <a:solidFill>
                  <a:schemeClr val="bg2">
                    <a:lumMod val="50000"/>
                  </a:schemeClr>
                </a:solidFill>
                <a:latin typeface="微软雅黑" pitchFamily="34" charset="-122"/>
                <a:ea typeface="微软雅黑" pitchFamily="34" charset="-122"/>
              </a:rPr>
              <a:t>任务收回</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237359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灵活流程模式与引擎控制</a:t>
            </a:r>
            <a:r>
              <a:rPr lang="zh-CN" altLang="en-US" dirty="0" smtClean="0"/>
              <a:t>能力案例</a:t>
            </a:r>
            <a:endParaRPr lang="zh-CN" altLang="en-US" dirty="0"/>
          </a:p>
        </p:txBody>
      </p:sp>
      <p:sp>
        <p:nvSpPr>
          <p:cNvPr id="2" name="矩形 1"/>
          <p:cNvSpPr/>
          <p:nvPr/>
        </p:nvSpPr>
        <p:spPr>
          <a:xfrm>
            <a:off x="812238" y="1412776"/>
            <a:ext cx="3757037" cy="4608512"/>
          </a:xfrm>
          <a:prstGeom prst="rect">
            <a:avLst/>
          </a:prstGeom>
          <a:noFill/>
          <a:ln w="19050">
            <a:solidFill>
              <a:srgbClr val="FF99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t"/>
          <a:lstStyle/>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smtClean="0">
              <a:latin typeface="幼圆" pitchFamily="49" charset="-122"/>
              <a:ea typeface="幼圆" pitchFamily="49" charset="-122"/>
            </a:endParaRPr>
          </a:p>
          <a:p>
            <a:pPr marL="360000" indent="-285750">
              <a:spcAft>
                <a:spcPts val="900"/>
              </a:spcAft>
              <a:buFont typeface="Wingdings" pitchFamily="2" charset="2"/>
              <a:buChar char="p"/>
            </a:pPr>
            <a:endParaRPr lang="en-US" altLang="zh-CN" sz="1600" dirty="0">
              <a:latin typeface="幼圆" pitchFamily="49" charset="-122"/>
              <a:ea typeface="幼圆" pitchFamily="49" charset="-122"/>
            </a:endParaRP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设置子流程的调用方式为同步或异步，对于异步调用方式，父流程可以继续执行而无须等待子流程完成</a:t>
            </a:r>
          </a:p>
          <a:p>
            <a:pPr marL="360000" indent="-285750">
              <a:spcAft>
                <a:spcPts val="900"/>
              </a:spcAft>
              <a:buFont typeface="Wingdings" pitchFamily="2" charset="2"/>
              <a:buChar char="p"/>
            </a:pPr>
            <a:r>
              <a:rPr lang="zh-CN" altLang="en-US" sz="1600" dirty="0" smtClean="0">
                <a:latin typeface="幼圆" pitchFamily="49" charset="-122"/>
                <a:ea typeface="幼圆" pitchFamily="49" charset="-122"/>
              </a:rPr>
              <a:t>可以</a:t>
            </a:r>
            <a:r>
              <a:rPr lang="zh-CN" altLang="en-US" sz="1600" dirty="0">
                <a:latin typeface="幼圆" pitchFamily="49" charset="-122"/>
                <a:ea typeface="幼圆" pitchFamily="49" charset="-122"/>
              </a:rPr>
              <a:t>设置对外部服务的调用方式为同步或异步</a:t>
            </a:r>
          </a:p>
        </p:txBody>
      </p:sp>
      <p:sp>
        <p:nvSpPr>
          <p:cNvPr id="3" name="圆角矩形 2"/>
          <p:cNvSpPr/>
          <p:nvPr/>
        </p:nvSpPr>
        <p:spPr>
          <a:xfrm>
            <a:off x="2087809" y="1223231"/>
            <a:ext cx="1148378" cy="360040"/>
          </a:xfrm>
          <a:prstGeom prst="round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FFC00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en-US" altLang="zh-CN" sz="1600" dirty="0" smtClean="0">
                <a:latin typeface="Book Antiqua" pitchFamily="18" charset="0"/>
              </a:rPr>
              <a:t>T1208</a:t>
            </a:r>
            <a:endParaRPr lang="zh-CN" altLang="en-US" sz="1600" dirty="0">
              <a:latin typeface="Book Antiqua" pitchFamily="18" charset="0"/>
            </a:endParaRPr>
          </a:p>
        </p:txBody>
      </p:sp>
      <p:sp>
        <p:nvSpPr>
          <p:cNvPr id="8" name="矩形 7"/>
          <p:cNvSpPr/>
          <p:nvPr/>
        </p:nvSpPr>
        <p:spPr>
          <a:xfrm>
            <a:off x="995736" y="1829967"/>
            <a:ext cx="3521691" cy="646331"/>
          </a:xfrm>
          <a:prstGeom prst="rect">
            <a:avLst/>
          </a:prstGeom>
        </p:spPr>
        <p:txBody>
          <a:bodyPr wrap="square">
            <a:spAutoFit/>
          </a:bodyPr>
          <a:lstStyle/>
          <a:p>
            <a:r>
              <a:rPr lang="zh-CN" altLang="en-US" sz="1800" dirty="0">
                <a:solidFill>
                  <a:srgbClr val="FF0000"/>
                </a:solidFill>
                <a:latin typeface="微软雅黑" pitchFamily="34" charset="-122"/>
                <a:ea typeface="微软雅黑" pitchFamily="34" charset="-122"/>
              </a:rPr>
              <a:t>支持子流程和服务的同步</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异步调用</a:t>
            </a:r>
          </a:p>
        </p:txBody>
      </p:sp>
      <p:sp>
        <p:nvSpPr>
          <p:cNvPr id="10" name="矩形 9"/>
          <p:cNvSpPr/>
          <p:nvPr/>
        </p:nvSpPr>
        <p:spPr>
          <a:xfrm>
            <a:off x="5105185" y="1412776"/>
            <a:ext cx="3757037" cy="4608512"/>
          </a:xfrm>
          <a:prstGeom prst="rect">
            <a:avLst/>
          </a:prstGeom>
          <a:noFill/>
          <a:ln w="19050">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marL="74250">
              <a:spcAft>
                <a:spcPts val="900"/>
              </a:spcAft>
            </a:pPr>
            <a:endParaRPr lang="en-US" altLang="zh-CN" sz="1600" dirty="0" smtClean="0">
              <a:latin typeface="Times New Roman" pitchFamily="18" charset="0"/>
            </a:endParaRPr>
          </a:p>
        </p:txBody>
      </p:sp>
      <p:sp>
        <p:nvSpPr>
          <p:cNvPr id="11" name="圆角矩形 10"/>
          <p:cNvSpPr/>
          <p:nvPr/>
        </p:nvSpPr>
        <p:spPr>
          <a:xfrm>
            <a:off x="6380755" y="1223231"/>
            <a:ext cx="1148378" cy="36004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w="28575">
            <a:solidFill>
              <a:srgbClr val="00B0F0"/>
            </a:solidFill>
          </a:ln>
          <a:effectLst/>
        </p:spPr>
        <p:style>
          <a:lnRef idx="1">
            <a:schemeClr val="accent3"/>
          </a:lnRef>
          <a:fillRef idx="2">
            <a:schemeClr val="accent3"/>
          </a:fillRef>
          <a:effectRef idx="1">
            <a:schemeClr val="accent3"/>
          </a:effectRef>
          <a:fontRef idx="minor">
            <a:schemeClr val="dk1"/>
          </a:fontRef>
        </p:style>
        <p:txBody>
          <a:bodyPr vert="horz" lIns="36000" rIns="36000" rtlCol="0" anchor="ctr"/>
          <a:lstStyle/>
          <a:p>
            <a:pPr algn="ctr"/>
            <a:r>
              <a:rPr lang="zh-CN" altLang="en-US" sz="1600" dirty="0">
                <a:latin typeface="Book Antiqua" pitchFamily="18" charset="0"/>
              </a:rPr>
              <a:t>流程</a:t>
            </a:r>
            <a:r>
              <a:rPr lang="zh-CN" altLang="en-US" sz="1600" dirty="0" smtClean="0">
                <a:latin typeface="Book Antiqua" pitchFamily="18" charset="0"/>
              </a:rPr>
              <a:t>案例</a:t>
            </a:r>
            <a:endParaRPr lang="zh-CN" altLang="en-US" sz="1600" dirty="0">
              <a:latin typeface="Book Antiqua" pitchFamily="18" charset="0"/>
            </a:endParaRPr>
          </a:p>
        </p:txBody>
      </p:sp>
      <p:cxnSp>
        <p:nvCxnSpPr>
          <p:cNvPr id="16" name="直接连接符 15"/>
          <p:cNvCxnSpPr/>
          <p:nvPr/>
        </p:nvCxnSpPr>
        <p:spPr>
          <a:xfrm>
            <a:off x="5167159" y="3068960"/>
            <a:ext cx="3175583"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7159" y="3155826"/>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两个子流程活动环节分别设置为同步</a:t>
            </a:r>
            <a:endParaRPr lang="en-US" altLang="zh-CN" sz="1500" dirty="0">
              <a:solidFill>
                <a:schemeClr val="bg2">
                  <a:lumMod val="50000"/>
                </a:schemeClr>
              </a:solidFill>
              <a:latin typeface="微软雅黑" pitchFamily="34" charset="-122"/>
              <a:ea typeface="微软雅黑" pitchFamily="34" charset="-122"/>
            </a:endParaRPr>
          </a:p>
          <a:p>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或异步调用</a:t>
            </a:r>
            <a:endParaRPr lang="zh-CN" altLang="en-US" sz="1500" dirty="0">
              <a:solidFill>
                <a:schemeClr val="bg2">
                  <a:lumMod val="50000"/>
                </a:schemeClr>
              </a:solidFill>
              <a:latin typeface="微软雅黑" pitchFamily="34" charset="-122"/>
              <a:ea typeface="微软雅黑" pitchFamily="34" charset="-122"/>
            </a:endParaRPr>
          </a:p>
        </p:txBody>
      </p:sp>
      <p:sp>
        <p:nvSpPr>
          <p:cNvPr id="21" name="TextBox 20"/>
          <p:cNvSpPr txBox="1"/>
          <p:nvPr/>
        </p:nvSpPr>
        <p:spPr>
          <a:xfrm>
            <a:off x="5167159" y="3739098"/>
            <a:ext cx="3480440" cy="553998"/>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使用异步方式调用时父流程可继续进</a:t>
            </a:r>
            <a:endParaRPr lang="en-US" altLang="zh-CN" sz="1500" dirty="0" smtClean="0">
              <a:solidFill>
                <a:schemeClr val="bg2">
                  <a:lumMod val="50000"/>
                </a:schemeClr>
              </a:solidFill>
              <a:latin typeface="微软雅黑" pitchFamily="34" charset="-122"/>
              <a:ea typeface="微软雅黑" pitchFamily="34" charset="-122"/>
            </a:endParaRPr>
          </a:p>
          <a:p>
            <a:r>
              <a:rPr lang="en-US" altLang="zh-CN" sz="1500" dirty="0">
                <a:solidFill>
                  <a:schemeClr val="bg2">
                    <a:lumMod val="50000"/>
                  </a:schemeClr>
                </a:solidFill>
                <a:latin typeface="微软雅黑" pitchFamily="34" charset="-122"/>
                <a:ea typeface="微软雅黑" pitchFamily="34" charset="-122"/>
              </a:rPr>
              <a:t> </a:t>
            </a:r>
            <a:r>
              <a:rPr lang="en-US" altLang="zh-CN" sz="1500" dirty="0" smtClean="0">
                <a:solidFill>
                  <a:schemeClr val="bg2">
                    <a:lumMod val="50000"/>
                  </a:schemeClr>
                </a:solidFill>
                <a:latin typeface="微软雅黑" pitchFamily="34" charset="-122"/>
                <a:ea typeface="微软雅黑" pitchFamily="34" charset="-122"/>
              </a:rPr>
              <a:t>   </a:t>
            </a:r>
            <a:r>
              <a:rPr lang="zh-CN" altLang="en-US" sz="1500" dirty="0" smtClean="0">
                <a:solidFill>
                  <a:schemeClr val="bg2">
                    <a:lumMod val="50000"/>
                  </a:schemeClr>
                </a:solidFill>
                <a:latin typeface="微软雅黑" pitchFamily="34" charset="-122"/>
                <a:ea typeface="微软雅黑" pitchFamily="34" charset="-122"/>
              </a:rPr>
              <a:t>行执行</a:t>
            </a:r>
            <a:endParaRPr lang="zh-CN" altLang="en-US" sz="1500" dirty="0">
              <a:solidFill>
                <a:schemeClr val="bg2">
                  <a:lumMod val="50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173" y="1624079"/>
            <a:ext cx="3595059"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167160" y="4329972"/>
            <a:ext cx="3095719" cy="323165"/>
          </a:xfrm>
          <a:prstGeom prst="rect">
            <a:avLst/>
          </a:prstGeom>
          <a:noFill/>
        </p:spPr>
        <p:txBody>
          <a:bodyPr wrap="none" rtlCol="0">
            <a:spAutoFit/>
          </a:bodyPr>
          <a:lstStyle/>
          <a:p>
            <a:pPr marL="180000" indent="-216000">
              <a:buFont typeface="Arial" pitchFamily="34" charset="0"/>
              <a:buChar char="»"/>
            </a:pPr>
            <a:r>
              <a:rPr lang="zh-CN" altLang="en-US" sz="1500" dirty="0" smtClean="0">
                <a:solidFill>
                  <a:schemeClr val="bg2">
                    <a:lumMod val="50000"/>
                  </a:schemeClr>
                </a:solidFill>
                <a:latin typeface="微软雅黑" pitchFamily="34" charset="-122"/>
                <a:ea typeface="微软雅黑" pitchFamily="34" charset="-122"/>
              </a:rPr>
              <a:t>外部服务类型活动同子流程方式</a:t>
            </a:r>
            <a:endParaRPr lang="zh-CN" altLang="en-US" sz="15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06156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2500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2500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16019</TotalTime>
  <Words>2652</Words>
  <Application>Microsoft Office PowerPoint</Application>
  <PresentationFormat>Custom</PresentationFormat>
  <Paragraphs>450</Paragraphs>
  <Slides>37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华文细黑</vt:lpstr>
      <vt:lpstr>华文新魏</vt:lpstr>
      <vt:lpstr>宋体</vt:lpstr>
      <vt:lpstr>微软雅黑</vt:lpstr>
      <vt:lpstr>幼圆</vt:lpstr>
      <vt:lpstr>Arial</vt:lpstr>
      <vt:lpstr>Book Antiqua</vt:lpstr>
      <vt:lpstr>Calibri</vt:lpstr>
      <vt:lpstr>Times New Roman</vt:lpstr>
      <vt:lpstr>Wingdings</vt:lpstr>
      <vt:lpstr>主题2</vt:lpstr>
      <vt:lpstr>PowerPoint Presentation</vt:lpstr>
      <vt:lpstr>目录</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灵活流程模式与引擎控制能力案例</vt:lpstr>
      <vt:lpstr>目录</vt:lpstr>
      <vt:lpstr>用户交互功能测试案例</vt:lpstr>
      <vt:lpstr>用户交互功能测试案例</vt:lpstr>
      <vt:lpstr>用户交互功能测试案例</vt:lpstr>
      <vt:lpstr>用户交互功能测试案例</vt:lpstr>
      <vt:lpstr>用户交互功能测试案例</vt:lpstr>
      <vt:lpstr>目录</vt:lpstr>
      <vt:lpstr>业务集成与融合支持能力案例</vt:lpstr>
      <vt:lpstr>业务集成与融合支持能力案例</vt:lpstr>
      <vt:lpstr>业务集成与融合支持能力案例</vt:lpstr>
      <vt:lpstr>业务集成与融合支持能力案例</vt:lpstr>
      <vt:lpstr>业务集成与融合支持能力案例</vt:lpstr>
      <vt:lpstr>业务集成与融合支持能力案例</vt:lpstr>
      <vt:lpstr>目录</vt:lpstr>
      <vt:lpstr>流程管理监控能力案例</vt:lpstr>
      <vt:lpstr>流程管理监控能力案例</vt:lpstr>
      <vt:lpstr>目录</vt:lpstr>
      <vt:lpstr>流程随需而变能力案例</vt:lpstr>
      <vt:lpstr>流程随需而变能力案例</vt:lpstr>
      <vt:lpstr>流程随需而变能力案例</vt:lpstr>
      <vt:lpstr>流程随需而变能力案例</vt:lpstr>
      <vt:lpstr>流程随需而变能力案例</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陈曦（品推 北京）</dc:creator>
  <cp:lastModifiedBy>Zooming</cp:lastModifiedBy>
  <cp:revision>1834</cp:revision>
  <cp:lastPrinted>1601-01-01T00:00:00Z</cp:lastPrinted>
  <dcterms:created xsi:type="dcterms:W3CDTF">1601-01-01T00:00:00Z</dcterms:created>
  <dcterms:modified xsi:type="dcterms:W3CDTF">2012-08-23T06:05:36Z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