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460" r:id="rId1"/>
  </p:sldMasterIdLst>
  <p:notesMasterIdLst>
    <p:notesMasterId r:id="rId41"/>
  </p:notesMasterIdLst>
  <p:handoutMasterIdLst>
    <p:handoutMasterId r:id="rId42"/>
  </p:handoutMasterIdLst>
  <p:sldIdLst>
    <p:sldId id="434" r:id="rId2"/>
    <p:sldId id="651" r:id="rId3"/>
    <p:sldId id="663" r:id="rId4"/>
    <p:sldId id="659" r:id="rId5"/>
    <p:sldId id="664" r:id="rId6"/>
    <p:sldId id="660" r:id="rId7"/>
    <p:sldId id="661" r:id="rId8"/>
    <p:sldId id="653" r:id="rId9"/>
    <p:sldId id="681" r:id="rId10"/>
    <p:sldId id="572" r:id="rId11"/>
    <p:sldId id="666" r:id="rId12"/>
    <p:sldId id="574" r:id="rId13"/>
    <p:sldId id="575" r:id="rId14"/>
    <p:sldId id="665" r:id="rId15"/>
    <p:sldId id="594" r:id="rId16"/>
    <p:sldId id="612" r:id="rId17"/>
    <p:sldId id="596" r:id="rId18"/>
    <p:sldId id="642" r:id="rId19"/>
    <p:sldId id="613" r:id="rId20"/>
    <p:sldId id="616" r:id="rId21"/>
    <p:sldId id="595" r:id="rId22"/>
    <p:sldId id="617" r:id="rId23"/>
    <p:sldId id="641" r:id="rId24"/>
    <p:sldId id="667" r:id="rId25"/>
    <p:sldId id="581" r:id="rId26"/>
    <p:sldId id="582" r:id="rId27"/>
    <p:sldId id="669" r:id="rId28"/>
    <p:sldId id="668" r:id="rId29"/>
    <p:sldId id="654" r:id="rId30"/>
    <p:sldId id="657" r:id="rId31"/>
    <p:sldId id="677" r:id="rId32"/>
    <p:sldId id="676" r:id="rId33"/>
    <p:sldId id="672" r:id="rId34"/>
    <p:sldId id="678" r:id="rId35"/>
    <p:sldId id="673" r:id="rId36"/>
    <p:sldId id="655" r:id="rId37"/>
    <p:sldId id="680" r:id="rId38"/>
    <p:sldId id="670" r:id="rId39"/>
    <p:sldId id="44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  <a:srgbClr val="FF5050"/>
    <a:srgbClr val="E20000"/>
    <a:srgbClr val="FF3300"/>
    <a:srgbClr val="272F34"/>
    <a:srgbClr val="8B9398"/>
    <a:srgbClr val="636262"/>
    <a:srgbClr val="7F7F7F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482" autoAdjust="0"/>
  </p:normalViewPr>
  <p:slideViewPr>
    <p:cSldViewPr>
      <p:cViewPr varScale="1">
        <p:scale>
          <a:sx n="75" d="100"/>
          <a:sy n="75" d="100"/>
        </p:scale>
        <p:origin x="10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8"/>
    </p:cViewPr>
  </p:sorterViewPr>
  <p:notesViewPr>
    <p:cSldViewPr>
      <p:cViewPr varScale="1">
        <p:scale>
          <a:sx n="65" d="100"/>
          <a:sy n="65" d="100"/>
        </p:scale>
        <p:origin x="-29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27C2328-94C7-4F09-AE0F-94A013818BF8}" type="datetimeFigureOut">
              <a:rPr lang="zh-CN" altLang="en-US"/>
              <a:pPr>
                <a:defRPr/>
              </a:pPr>
              <a:t>2013-05-16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64191CE-7B88-4BEE-B5DC-082341113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35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9557E7B-47E5-482B-A550-268912E130DA}" type="datetimeFigureOut">
              <a:rPr lang="zh-CN" altLang="en-US"/>
              <a:pPr>
                <a:defRPr/>
              </a:pPr>
              <a:t>2013-05-16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3858C2A-C5CE-4673-BE6D-642D01612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14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7264-AD5A-40B3-9CF5-9CE6C08A6BA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FB0B61-C0E3-4528-A223-CC760AED1A4D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423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组件推广范围广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组件复用率高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节省工作量大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47264-AD5A-40B3-9CF5-9CE6C08A6BA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29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9DE73-AABC-47DE-AE7A-CE0B202FA3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81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7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08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1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演示</a:t>
            </a:r>
            <a:r>
              <a:rPr kumimoji="1" lang="zh-CN" altLang="en-US" dirty="0" smtClean="0"/>
              <a:t>日志分析工具、看巡检报告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56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9E0ED-0CB2-4E4E-A658-25583F5DEB07}" type="slidenum">
              <a:rPr lang="zh-CN" altLang="en-US" smtClean="0">
                <a:solidFill>
                  <a:srgbClr val="FFFFFF"/>
                </a:solidFill>
                <a:latin typeface="Arial" pitchFamily="34" charset="0"/>
              </a:rPr>
              <a:pPr/>
              <a:t>25</a:t>
            </a:fld>
            <a:endParaRPr lang="zh-CN" altLang="en-US" smtClean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7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E70F6-BE56-48CE-817B-CA5CB46C093E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97234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E70F6-BE56-48CE-817B-CA5CB46C093E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1420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55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31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4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9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69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6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87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200" smtClean="0"/>
              <a:t>普元是中国平台软件市场的领先品牌，据计世资讯</a:t>
            </a:r>
            <a:r>
              <a:rPr lang="en-US" sz="1200" smtClean="0"/>
              <a:t>2009</a:t>
            </a:r>
            <a:r>
              <a:rPr lang="zh-CN" altLang="en-US" sz="1200" smtClean="0"/>
              <a:t>年相关研究报告显示，普元在国产平台软件（基础平台）市场份额达到</a:t>
            </a:r>
            <a:r>
              <a:rPr lang="en-US" sz="1200" smtClean="0"/>
              <a:t>39.7%</a:t>
            </a:r>
            <a:r>
              <a:rPr lang="zh-CN" altLang="en-US" sz="1200" smtClean="0"/>
              <a:t>，大大领先于其他国内竞争厂商，位居第一，已成为银行、电信、能源、</a:t>
            </a:r>
            <a:r>
              <a:rPr lang="en-US" sz="1200" smtClean="0"/>
              <a:t>IT</a:t>
            </a:r>
            <a:r>
              <a:rPr lang="zh-CN" altLang="en-US" sz="1200" smtClean="0"/>
              <a:t>、国防等高端用户选购基础软件平台值得信任的少数品牌之一。</a:t>
            </a:r>
            <a:endParaRPr lang="en-US" altLang="zh-CN" sz="1200" smtClean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200" smtClean="0"/>
              <a:t>普元在国内平台软件（</a:t>
            </a:r>
            <a:r>
              <a:rPr lang="en-US" sz="1200" smtClean="0"/>
              <a:t>SOA</a:t>
            </a:r>
            <a:r>
              <a:rPr lang="zh-CN" altLang="en-US" sz="1200" smtClean="0"/>
              <a:t>基础软件）市场占有率为</a:t>
            </a:r>
            <a:r>
              <a:rPr lang="en-US" sz="1200" smtClean="0"/>
              <a:t>7.2%</a:t>
            </a:r>
            <a:r>
              <a:rPr lang="zh-CN" altLang="en-US" sz="1200" smtClean="0"/>
              <a:t>，与</a:t>
            </a:r>
            <a:r>
              <a:rPr lang="en-US" sz="1200" smtClean="0"/>
              <a:t>IBM</a:t>
            </a:r>
            <a:r>
              <a:rPr lang="zh-CN" altLang="en-US" sz="1200" smtClean="0"/>
              <a:t>、</a:t>
            </a:r>
            <a:r>
              <a:rPr lang="en-US" sz="1200" smtClean="0"/>
              <a:t>Oracle</a:t>
            </a:r>
            <a:r>
              <a:rPr lang="zh-CN" altLang="en-US" sz="1200" smtClean="0"/>
              <a:t>两家国际竞争对手，同列三甲。</a:t>
            </a:r>
            <a:endParaRPr lang="en-US" altLang="zh-CN" sz="1200" smtClean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200" smtClean="0"/>
              <a:t>做“永续经营、高成长的企业”（董事长刘亚东语）</a:t>
            </a:r>
            <a:endParaRPr lang="zh-CN" altLang="zh-CN" sz="1200" smtClean="0"/>
          </a:p>
          <a:p>
            <a:endParaRPr lang="en-US" altLang="zh-CN" smtClean="0"/>
          </a:p>
          <a:p>
            <a:pPr marL="261938" indent="-261938" ea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kumimoji="1" lang="zh-CN" altLang="en-US" smtClean="0">
                <a:latin typeface="+mn-ea"/>
                <a:ea typeface="+mn-ea"/>
              </a:rPr>
              <a:t>公司的运营总部设在上海</a:t>
            </a:r>
            <a:endParaRPr kumimoji="1" lang="en-US" altLang="zh-CN" smtClean="0">
              <a:latin typeface="+mn-ea"/>
              <a:ea typeface="+mn-ea"/>
            </a:endParaRPr>
          </a:p>
          <a:p>
            <a:pPr marL="261938" indent="-261938" ea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kumimoji="1" lang="zh-CN" altLang="en-US" smtClean="0">
                <a:latin typeface="+mn-ea"/>
                <a:ea typeface="+mn-ea"/>
              </a:rPr>
              <a:t>下属普坤软件、普元数智、兴普方技术等子公司</a:t>
            </a:r>
          </a:p>
          <a:p>
            <a:pPr marL="261938" indent="-261938" ea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kumimoji="1" lang="zh-CN" altLang="en-US" smtClean="0">
                <a:latin typeface="+mn-ea"/>
                <a:ea typeface="+mn-ea"/>
              </a:rPr>
              <a:t>在全国设立了 </a:t>
            </a:r>
            <a:r>
              <a:rPr kumimoji="1" lang="en-US" altLang="zh-CN" b="1" smtClean="0">
                <a:latin typeface="+mn-ea"/>
                <a:ea typeface="+mn-ea"/>
              </a:rPr>
              <a:t>6</a:t>
            </a:r>
            <a:r>
              <a:rPr kumimoji="1" lang="zh-CN" altLang="en-US" smtClean="0">
                <a:latin typeface="+mn-ea"/>
                <a:ea typeface="+mn-ea"/>
              </a:rPr>
              <a:t>个营销分支机构</a:t>
            </a:r>
          </a:p>
          <a:p>
            <a:pPr marL="261938" indent="-261938" eaLnBrk="0" hangingPunct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l"/>
              <a:defRPr/>
            </a:pPr>
            <a:r>
              <a:rPr kumimoji="1" lang="en-US" altLang="zh-CN" b="1" smtClean="0">
                <a:latin typeface="+mn-ea"/>
                <a:ea typeface="+mn-ea"/>
              </a:rPr>
              <a:t>300</a:t>
            </a:r>
            <a:r>
              <a:rPr lang="zh-CN" altLang="en-US" kern="0" smtClean="0">
                <a:latin typeface="+mn-ea"/>
                <a:ea typeface="+mn-ea"/>
                <a:cs typeface="ＭＳ Ｐゴシック" charset="-128"/>
              </a:rPr>
              <a:t>多家合作</a:t>
            </a:r>
            <a:r>
              <a:rPr kumimoji="1" lang="zh-CN" altLang="en-US" smtClean="0">
                <a:latin typeface="+mn-ea"/>
                <a:ea typeface="+mn-ea"/>
              </a:rPr>
              <a:t>伙伴遍布全国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19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36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3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3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327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962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3B5E39-95A5-41CD-9395-53DDC73C44D5}" type="slidenum">
              <a:rPr lang="en-US" altLang="zh-CN" sz="1200" b="0"/>
              <a:pPr algn="r"/>
              <a:t>5</a:t>
            </a:fld>
            <a:endParaRPr lang="en-US" altLang="zh-CN" sz="1200" b="0"/>
          </a:p>
        </p:txBody>
      </p:sp>
    </p:spTree>
    <p:extLst>
      <p:ext uri="{BB962C8B-B14F-4D97-AF65-F5344CB8AC3E}">
        <p14:creationId xmlns:p14="http://schemas.microsoft.com/office/powerpoint/2010/main" val="409575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8E3-E590-487C-A404-14074A5AE01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4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4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1" y="6453188"/>
            <a:ext cx="1800225" cy="2159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3372" y="2130427"/>
            <a:ext cx="4314828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8134" y="3886200"/>
            <a:ext cx="3700466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733800" y="6248400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9A5AAD7A-F13C-4131-844C-224DED481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52427"/>
            <a:ext cx="8610600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25538"/>
            <a:ext cx="83820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9000" y="6245225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BD61978C-FD3D-4268-8D6C-034E9AD544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81001" y="352427"/>
            <a:ext cx="8534400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81000" y="1125538"/>
            <a:ext cx="83058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9000" y="6245225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BD61978C-FD3D-4268-8D6C-034E9AD544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8C1B5-FC6C-4EB7-B853-39AA1CFA40B9}" type="slidenum">
              <a:rPr lang="zh-CN" altLang="en-US"/>
              <a:pPr/>
              <a:t>‹#›</a:t>
            </a:fld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405507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F443-71DA-4A7D-BC60-77BC829A1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1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88915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25538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baseline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/>
            </a:lvl1pPr>
          </a:lstStyle>
          <a:p>
            <a:fld id="{6ADA428C-E881-4D3D-8851-5C8254E5F61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4" name="Picture 10" descr="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951" y="6453188"/>
            <a:ext cx="1800225" cy="2159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61" r:id="rId1"/>
    <p:sldLayoutId id="2147485462" r:id="rId2"/>
    <p:sldLayoutId id="2147485466" r:id="rId3"/>
    <p:sldLayoutId id="2147485468" r:id="rId4"/>
    <p:sldLayoutId id="214748547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emf"/><Relationship Id="rId5" Type="http://schemas.openxmlformats.org/officeDocument/2006/relationships/image" Target="../media/image32.png"/><Relationship Id="rId10" Type="http://schemas.openxmlformats.org/officeDocument/2006/relationships/image" Target="../media/image37.emf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atcommunications.co.uk/images/colour%20blackberry%20above.JPG" TargetMode="External"/><Relationship Id="rId18" Type="http://schemas.openxmlformats.org/officeDocument/2006/relationships/image" Target="../media/image34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4.jpe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20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hyperlink" Target="http://www.sapdesignguild.org/editions/edition6/images/chrome-portal.jpg" TargetMode="External"/><Relationship Id="rId5" Type="http://schemas.openxmlformats.org/officeDocument/2006/relationships/image" Target="../media/image38.emf"/><Relationship Id="rId15" Type="http://schemas.openxmlformats.org/officeDocument/2006/relationships/image" Target="../media/image45.jpeg"/><Relationship Id="rId10" Type="http://schemas.openxmlformats.org/officeDocument/2006/relationships/image" Target="../media/image43.jpeg"/><Relationship Id="rId19" Type="http://schemas.openxmlformats.org/officeDocument/2006/relationships/image" Target="../media/image36.png"/><Relationship Id="rId4" Type="http://schemas.openxmlformats.org/officeDocument/2006/relationships/image" Target="../media/image37.emf"/><Relationship Id="rId9" Type="http://schemas.openxmlformats.org/officeDocument/2006/relationships/hyperlink" Target="http://images.google.com/imgres?imgurl=http://www.rfsmart.com/images/page_imgs/rfid_bc_combo_tag.jpg&amp;imgrefurl=http://www.rfsmart.com/labeling.htm&amp;h=149&amp;w=155&amp;sz=6&amp;tbnid=mNX3w5LVqtgJ:&amp;tbnh=87&amp;tbnw=91&amp;hl=en&amp;start=279&amp;prev=/images?q=rfid+tag&amp;start=260&amp;svnum=10&amp;hl=en&amp;lr=&amp;sa=N" TargetMode="External"/><Relationship Id="rId1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g"/><Relationship Id="rId5" Type="http://schemas.openxmlformats.org/officeDocument/2006/relationships/image" Target="../media/image85.gif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hyperlink" Target="http://www.bea.com/framework.jsp?CNT=homepage_main.jsp&amp;FP=/content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://www.oracle.com/index.html" TargetMode="External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hyperlink" Target="http://www.atcommunications.co.uk/images/colour%20blackberry%20above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5029200"/>
            <a:ext cx="4419599" cy="649287"/>
          </a:xfrm>
        </p:spPr>
        <p:txBody>
          <a:bodyPr/>
          <a:lstStyle/>
          <a:p>
            <a:pPr algn="ctr"/>
            <a:r>
              <a:rPr lang="zh-CN" altLang="en-US" sz="1800" b="1" smtClean="0">
                <a:solidFill>
                  <a:srgbClr val="E20000"/>
                </a:solidFill>
                <a:latin typeface="+mn-ea"/>
                <a:cs typeface="Arial" pitchFamily="34" charset="0"/>
              </a:rPr>
              <a:t>普元：领先的平台软件解决方案商</a:t>
            </a:r>
            <a:endParaRPr lang="en-US" altLang="zh-CN" sz="1800" smtClean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en-US" altLang="zh-CN" sz="1800" smtClean="0">
                <a:solidFill>
                  <a:srgbClr val="C00000"/>
                </a:solidFill>
                <a:latin typeface="+mn-ea"/>
              </a:rPr>
              <a:t>2013</a:t>
            </a:r>
            <a:r>
              <a:rPr lang="zh-CN" altLang="en-US" sz="1800" smtClean="0">
                <a:solidFill>
                  <a:srgbClr val="C00000"/>
                </a:solidFill>
                <a:latin typeface="+mn-ea"/>
              </a:rPr>
              <a:t>年</a:t>
            </a:r>
            <a:r>
              <a:rPr lang="en-US" altLang="zh-CN" sz="1800" smtClean="0">
                <a:solidFill>
                  <a:srgbClr val="C00000"/>
                </a:solidFill>
                <a:latin typeface="+mn-ea"/>
              </a:rPr>
              <a:t>5</a:t>
            </a:r>
            <a:r>
              <a:rPr lang="zh-CN" altLang="en-US" sz="1800" smtClean="0">
                <a:solidFill>
                  <a:srgbClr val="C00000"/>
                </a:solidFill>
                <a:latin typeface="+mn-ea"/>
              </a:rPr>
              <a:t>月</a:t>
            </a:r>
            <a:endParaRPr lang="zh-CN" altLang="en-US" sz="18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33800" y="2590800"/>
            <a:ext cx="52054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基于</a:t>
            </a:r>
            <a:r>
              <a:rPr lang="en-US" altLang="zh-CN" sz="28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EOS</a:t>
            </a:r>
            <a:r>
              <a:rPr lang="zh-CN" altLang="en-US" sz="28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平台构建审计信息系统</a:t>
            </a:r>
            <a:endParaRPr lang="en-US" altLang="zh-CN" sz="28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6720" y="1013917"/>
            <a:ext cx="7867680" cy="5310683"/>
            <a:chOff x="285720" y="571480"/>
            <a:chExt cx="8572561" cy="5786478"/>
          </a:xfrm>
        </p:grpSpPr>
        <p:sp>
          <p:nvSpPr>
            <p:cNvPr id="112" name="AutoShape 14"/>
            <p:cNvSpPr>
              <a:spLocks noChangeArrowheads="1"/>
            </p:cNvSpPr>
            <p:nvPr/>
          </p:nvSpPr>
          <p:spPr bwMode="gray">
            <a:xfrm>
              <a:off x="8358215" y="1928802"/>
              <a:ext cx="500066" cy="1143008"/>
            </a:xfrm>
            <a:prstGeom prst="roundRect">
              <a:avLst>
                <a:gd name="adj" fmla="val 6588"/>
              </a:avLst>
            </a:prstGeom>
            <a:solidFill>
              <a:schemeClr val="accent6">
                <a:lumMod val="7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页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面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集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成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层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0" name="AutoShape 14"/>
            <p:cNvSpPr>
              <a:spLocks noChangeArrowheads="1"/>
            </p:cNvSpPr>
            <p:nvPr/>
          </p:nvSpPr>
          <p:spPr bwMode="gray">
            <a:xfrm>
              <a:off x="8358215" y="3145224"/>
              <a:ext cx="500066" cy="1428760"/>
            </a:xfrm>
            <a:prstGeom prst="roundRect">
              <a:avLst>
                <a:gd name="adj" fmla="val 6588"/>
              </a:avLst>
            </a:prstGeom>
            <a:solidFill>
              <a:schemeClr val="accent6">
                <a:lumMod val="7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kumimoji="1" lang="en-US" altLang="zh-CN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29652" y="3455259"/>
              <a:ext cx="4286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配置层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6" name="AutoShape 14"/>
            <p:cNvSpPr>
              <a:spLocks noChangeArrowheads="1"/>
            </p:cNvSpPr>
            <p:nvPr/>
          </p:nvSpPr>
          <p:spPr bwMode="gray">
            <a:xfrm>
              <a:off x="8358215" y="1071546"/>
              <a:ext cx="500066" cy="785818"/>
            </a:xfrm>
            <a:prstGeom prst="roundRect">
              <a:avLst>
                <a:gd name="adj" fmla="val 6588"/>
              </a:avLst>
            </a:prstGeom>
            <a:solidFill>
              <a:schemeClr val="accent6">
                <a:lumMod val="7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组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件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层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5" name="AutoShape 14"/>
            <p:cNvSpPr>
              <a:spLocks noChangeArrowheads="1"/>
            </p:cNvSpPr>
            <p:nvPr/>
          </p:nvSpPr>
          <p:spPr bwMode="gray">
            <a:xfrm>
              <a:off x="8358215" y="4645422"/>
              <a:ext cx="500066" cy="1428760"/>
            </a:xfrm>
            <a:prstGeom prst="roundRect">
              <a:avLst>
                <a:gd name="adj" fmla="val 6588"/>
              </a:avLst>
            </a:prstGeom>
            <a:solidFill>
              <a:schemeClr val="accent6">
                <a:lumMod val="7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kumimoji="1" lang="en-US" altLang="zh-CN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4" name="AutoShape 4"/>
            <p:cNvSpPr>
              <a:spLocks noChangeArrowheads="1"/>
            </p:cNvSpPr>
            <p:nvPr/>
          </p:nvSpPr>
          <p:spPr bwMode="gray">
            <a:xfrm>
              <a:off x="285720" y="571480"/>
              <a:ext cx="8143932" cy="5786478"/>
            </a:xfrm>
            <a:prstGeom prst="roundRect">
              <a:avLst>
                <a:gd name="adj" fmla="val 2759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endParaRPr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gray">
            <a:xfrm>
              <a:off x="571473" y="4857760"/>
              <a:ext cx="7596213" cy="1071570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 anchorCtr="0"/>
            <a:lstStyle/>
            <a:p>
              <a:pPr>
                <a:defRPr/>
              </a:pPr>
              <a:r>
                <a:rPr kumimoji="1" lang="zh-CN" altLang="en-US" b="1" dirty="0" smtClean="0">
                  <a:solidFill>
                    <a:srgbClr val="0070C0"/>
                  </a:solidFill>
                </a:rPr>
                <a:t>技术平台</a:t>
              </a:r>
              <a:endParaRPr kumimoji="1" lang="en-US" altLang="zh-CN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gray">
            <a:xfrm>
              <a:off x="4452910" y="3000372"/>
              <a:ext cx="3714776" cy="1785950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 anchorCtr="0"/>
            <a:lstStyle/>
            <a:p>
              <a:pPr>
                <a:defRPr/>
              </a:pPr>
              <a:r>
                <a:rPr kumimoji="1" lang="zh-CN" altLang="en-US" b="1" dirty="0" smtClean="0">
                  <a:solidFill>
                    <a:srgbClr val="0070C0"/>
                  </a:solidFill>
                </a:rPr>
                <a:t>业务化表单</a:t>
              </a:r>
              <a:endParaRPr kumimoji="1" lang="en-US" altLang="zh-CN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gray">
            <a:xfrm>
              <a:off x="595258" y="1928802"/>
              <a:ext cx="7572428" cy="1000132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 anchorCtr="0"/>
            <a:lstStyle/>
            <a:p>
              <a:pPr>
                <a:defRPr/>
              </a:pPr>
              <a:r>
                <a:rPr kumimoji="1" lang="zh-CN" altLang="en-US" b="1" dirty="0" smtClean="0">
                  <a:solidFill>
                    <a:srgbClr val="0070C0"/>
                  </a:solidFill>
                </a:rPr>
                <a:t>企业门户</a:t>
              </a:r>
              <a:endParaRPr kumimoji="1" lang="en-US" altLang="zh-CN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gray">
            <a:xfrm>
              <a:off x="595258" y="3000372"/>
              <a:ext cx="3786214" cy="1785950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t" anchorCtr="0"/>
            <a:lstStyle/>
            <a:p>
              <a:pPr>
                <a:defRPr/>
              </a:pPr>
              <a:r>
                <a:rPr kumimoji="1" lang="zh-CN" altLang="en-US" b="1" dirty="0" smtClean="0">
                  <a:solidFill>
                    <a:srgbClr val="0070C0"/>
                  </a:solidFill>
                </a:rPr>
                <a:t>业务化流程</a:t>
              </a:r>
              <a:endParaRPr kumimoji="1" lang="en-US" altLang="zh-CN" b="1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38134" y="2428868"/>
              <a:ext cx="1357322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+mn-ea"/>
                  <a:ea typeface="+mn-ea"/>
                </a:rPr>
                <a:t>页面集成</a:t>
              </a: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238332" y="2428868"/>
              <a:ext cx="1357322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+mn-ea"/>
                  <a:ea typeface="+mn-ea"/>
                </a:rPr>
                <a:t>页面样式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738530" y="2428868"/>
              <a:ext cx="1357322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+mn-ea"/>
                  <a:ea typeface="+mn-ea"/>
                </a:rPr>
                <a:t>内容管理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238729" y="2428868"/>
              <a:ext cx="1357322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+mn-ea"/>
                  <a:ea typeface="+mn-ea"/>
                </a:rPr>
                <a:t>个性化门户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96116" y="2001833"/>
              <a:ext cx="785819" cy="78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9784" y="2442099"/>
              <a:ext cx="500066" cy="41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 descr="C:\Documents and Settings\Administrator\桌面\12935RU1420-13061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08248" y="2357431"/>
              <a:ext cx="785818" cy="571504"/>
            </a:xfrm>
            <a:prstGeom prst="rect">
              <a:avLst/>
            </a:prstGeom>
            <a:noFill/>
          </p:spPr>
        </p:pic>
        <p:grpSp>
          <p:nvGrpSpPr>
            <p:cNvPr id="2" name="组合 39"/>
            <p:cNvGrpSpPr/>
            <p:nvPr/>
          </p:nvGrpSpPr>
          <p:grpSpPr>
            <a:xfrm>
              <a:off x="2166895" y="3071810"/>
              <a:ext cx="1928826" cy="500066"/>
              <a:chOff x="1714480" y="4137037"/>
              <a:chExt cx="1474805" cy="434971"/>
            </a:xfrm>
          </p:grpSpPr>
          <p:sp>
            <p:nvSpPr>
              <p:cNvPr id="25" name="Rectangle 74"/>
              <p:cNvSpPr>
                <a:spLocks noChangeArrowheads="1"/>
              </p:cNvSpPr>
              <p:nvPr/>
            </p:nvSpPr>
            <p:spPr bwMode="auto">
              <a:xfrm>
                <a:off x="1714480" y="4267897"/>
                <a:ext cx="121783" cy="1677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75"/>
              <p:cNvSpPr>
                <a:spLocks noChangeArrowheads="1"/>
              </p:cNvSpPr>
              <p:nvPr/>
            </p:nvSpPr>
            <p:spPr bwMode="auto">
              <a:xfrm>
                <a:off x="2317809" y="4137037"/>
                <a:ext cx="121783" cy="1677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76"/>
              <p:cNvSpPr>
                <a:spLocks noChangeArrowheads="1"/>
              </p:cNvSpPr>
              <p:nvPr/>
            </p:nvSpPr>
            <p:spPr bwMode="auto">
              <a:xfrm>
                <a:off x="3067502" y="4271583"/>
                <a:ext cx="121783" cy="1677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77"/>
              <p:cNvSpPr>
                <a:spLocks noChangeShapeType="1"/>
              </p:cNvSpPr>
              <p:nvPr/>
            </p:nvSpPr>
            <p:spPr bwMode="auto">
              <a:xfrm>
                <a:off x="1836263" y="4361895"/>
                <a:ext cx="1005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78"/>
              <p:cNvSpPr>
                <a:spLocks noChangeShapeType="1"/>
              </p:cNvSpPr>
              <p:nvPr/>
            </p:nvSpPr>
            <p:spPr bwMode="auto">
              <a:xfrm>
                <a:off x="2145749" y="4219976"/>
                <a:ext cx="172061" cy="16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79"/>
              <p:cNvSpPr>
                <a:spLocks noChangeArrowheads="1"/>
              </p:cNvSpPr>
              <p:nvPr/>
            </p:nvSpPr>
            <p:spPr bwMode="auto">
              <a:xfrm>
                <a:off x="2317809" y="4404286"/>
                <a:ext cx="121783" cy="1677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AutoShape 80"/>
              <p:cNvSpPr>
                <a:spLocks noChangeArrowheads="1"/>
              </p:cNvSpPr>
              <p:nvPr/>
            </p:nvSpPr>
            <p:spPr bwMode="auto">
              <a:xfrm>
                <a:off x="1932349" y="4219976"/>
                <a:ext cx="203344" cy="250661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81"/>
              <p:cNvSpPr>
                <a:spLocks noChangeShapeType="1"/>
              </p:cNvSpPr>
              <p:nvPr/>
            </p:nvSpPr>
            <p:spPr bwMode="auto">
              <a:xfrm>
                <a:off x="2145749" y="4219976"/>
                <a:ext cx="0" cy="2506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82"/>
              <p:cNvSpPr>
                <a:spLocks noChangeShapeType="1"/>
              </p:cNvSpPr>
              <p:nvPr/>
            </p:nvSpPr>
            <p:spPr bwMode="auto">
              <a:xfrm>
                <a:off x="2146866" y="4470638"/>
                <a:ext cx="172061" cy="16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AutoShape 83"/>
              <p:cNvSpPr>
                <a:spLocks noChangeArrowheads="1"/>
              </p:cNvSpPr>
              <p:nvPr/>
            </p:nvSpPr>
            <p:spPr bwMode="auto">
              <a:xfrm>
                <a:off x="2722263" y="4219976"/>
                <a:ext cx="203344" cy="250661"/>
              </a:xfrm>
              <a:prstGeom prst="flowChartDecisi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84"/>
              <p:cNvSpPr>
                <a:spLocks noChangeShapeType="1"/>
              </p:cNvSpPr>
              <p:nvPr/>
            </p:nvSpPr>
            <p:spPr bwMode="auto">
              <a:xfrm>
                <a:off x="2591542" y="4219976"/>
                <a:ext cx="0" cy="2506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85"/>
              <p:cNvSpPr>
                <a:spLocks noChangeShapeType="1"/>
              </p:cNvSpPr>
              <p:nvPr/>
            </p:nvSpPr>
            <p:spPr bwMode="auto">
              <a:xfrm>
                <a:off x="2439592" y="4219976"/>
                <a:ext cx="151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86"/>
              <p:cNvSpPr>
                <a:spLocks noChangeShapeType="1"/>
              </p:cNvSpPr>
              <p:nvPr/>
            </p:nvSpPr>
            <p:spPr bwMode="auto">
              <a:xfrm>
                <a:off x="2440710" y="4470638"/>
                <a:ext cx="151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7"/>
              <p:cNvSpPr>
                <a:spLocks noChangeShapeType="1"/>
              </p:cNvSpPr>
              <p:nvPr/>
            </p:nvSpPr>
            <p:spPr bwMode="auto">
              <a:xfrm>
                <a:off x="2591542" y="4337935"/>
                <a:ext cx="151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88"/>
              <p:cNvSpPr>
                <a:spLocks noChangeShapeType="1"/>
              </p:cNvSpPr>
              <p:nvPr/>
            </p:nvSpPr>
            <p:spPr bwMode="auto">
              <a:xfrm>
                <a:off x="2915552" y="4354523"/>
                <a:ext cx="1519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 bwMode="auto">
            <a:xfrm>
              <a:off x="738135" y="3786190"/>
              <a:ext cx="1571636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建模与设计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2452647" y="3786190"/>
              <a:ext cx="1643074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开发与集成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738135" y="4214818"/>
              <a:ext cx="1571636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监控与分析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2452647" y="4214818"/>
              <a:ext cx="1643074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分析与优化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595786" y="3786190"/>
              <a:ext cx="1571636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表单模板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310299" y="3786190"/>
              <a:ext cx="1643074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可视化设计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4595786" y="4214818"/>
              <a:ext cx="1571636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表单预览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6310299" y="4214818"/>
              <a:ext cx="1643074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表单接口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51" name="图片 50" descr="过滤.png"/>
            <p:cNvPicPr>
              <a:picLocks noChangeAspect="1"/>
            </p:cNvPicPr>
            <p:nvPr/>
          </p:nvPicPr>
          <p:blipFill>
            <a:blip r:embed="rId6" cstate="print">
              <a:grayscl/>
            </a:blip>
            <a:stretch>
              <a:fillRect/>
            </a:stretch>
          </p:blipFill>
          <p:spPr>
            <a:xfrm>
              <a:off x="6118383" y="3071810"/>
              <a:ext cx="1881953" cy="571504"/>
            </a:xfrm>
            <a:prstGeom prst="rect">
              <a:avLst/>
            </a:prstGeom>
            <a:ln w="12700"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52" name="矩形 51"/>
            <p:cNvSpPr/>
            <p:nvPr/>
          </p:nvSpPr>
          <p:spPr bwMode="auto">
            <a:xfrm>
              <a:off x="4238597" y="5429264"/>
              <a:ext cx="1571636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运行与管控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5953108" y="5429264"/>
              <a:ext cx="1643074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组件集成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738135" y="5429264"/>
              <a:ext cx="1571636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设计与开发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2452647" y="5429264"/>
              <a:ext cx="1643074" cy="35719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600" dirty="0" smtClean="0">
                  <a:latin typeface="华文细黑" pitchFamily="2" charset="-122"/>
                  <a:ea typeface="华文细黑" pitchFamily="2" charset="-122"/>
                </a:rPr>
                <a:t>测试与部署</a:t>
              </a:r>
              <a:endParaRPr lang="zh-CN" altLang="en-US" sz="1600" dirty="0"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3" name="组合 118"/>
            <p:cNvGrpSpPr/>
            <p:nvPr/>
          </p:nvGrpSpPr>
          <p:grpSpPr>
            <a:xfrm>
              <a:off x="2870312" y="4929198"/>
              <a:ext cx="1582598" cy="323850"/>
              <a:chOff x="2387638" y="4643446"/>
              <a:chExt cx="1582598" cy="323850"/>
            </a:xfrm>
          </p:grpSpPr>
          <p:pic>
            <p:nvPicPr>
              <p:cNvPr id="61" name="Picture 260" descr="subproces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857488" y="4730758"/>
                <a:ext cx="158737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2" name="AutoShape 261"/>
              <p:cNvCxnSpPr>
                <a:cxnSpLocks noChangeShapeType="1"/>
              </p:cNvCxnSpPr>
              <p:nvPr/>
            </p:nvCxnSpPr>
            <p:spPr bwMode="auto">
              <a:xfrm>
                <a:off x="3016225" y="4805371"/>
                <a:ext cx="12699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63" name="AutoShape 262"/>
              <p:cNvCxnSpPr>
                <a:cxnSpLocks noChangeShapeType="1"/>
              </p:cNvCxnSpPr>
              <p:nvPr/>
            </p:nvCxnSpPr>
            <p:spPr bwMode="auto">
              <a:xfrm flipV="1">
                <a:off x="3301953" y="4803783"/>
                <a:ext cx="12699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pic>
            <p:nvPicPr>
              <p:cNvPr id="65" name="Picture 264" descr="view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43215" y="4730758"/>
                <a:ext cx="158737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6" name="Picture 265" descr="invokeService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28942" y="4735521"/>
                <a:ext cx="190485" cy="136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7" name="Picture 266" descr="view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811499" y="4643446"/>
                <a:ext cx="158737" cy="147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8" name="Picture 267" descr="view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811499" y="4819658"/>
                <a:ext cx="158737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9" name="AutoShape 268"/>
              <p:cNvCxnSpPr>
                <a:cxnSpLocks noChangeShapeType="1"/>
              </p:cNvCxnSpPr>
              <p:nvPr/>
            </p:nvCxnSpPr>
            <p:spPr bwMode="auto">
              <a:xfrm flipV="1">
                <a:off x="3619427" y="4718058"/>
                <a:ext cx="192072" cy="85725"/>
              </a:xfrm>
              <a:prstGeom prst="bentConnector3">
                <a:avLst>
                  <a:gd name="adj1" fmla="val 4963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70" name="AutoShape 269"/>
              <p:cNvCxnSpPr>
                <a:cxnSpLocks noChangeShapeType="1"/>
              </p:cNvCxnSpPr>
              <p:nvPr/>
            </p:nvCxnSpPr>
            <p:spPr bwMode="auto">
              <a:xfrm>
                <a:off x="3619427" y="4803783"/>
                <a:ext cx="192072" cy="90488"/>
              </a:xfrm>
              <a:prstGeom prst="bentConnector3">
                <a:avLst>
                  <a:gd name="adj1" fmla="val 4963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pic>
            <p:nvPicPr>
              <p:cNvPr id="72" name="Picture 321" descr="view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387638" y="4730758"/>
                <a:ext cx="158737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5" name="AutoShape 324"/>
              <p:cNvCxnSpPr>
                <a:cxnSpLocks noChangeShapeType="1"/>
              </p:cNvCxnSpPr>
              <p:nvPr/>
            </p:nvCxnSpPr>
            <p:spPr bwMode="auto">
              <a:xfrm>
                <a:off x="2546375" y="4805371"/>
                <a:ext cx="295251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5238728" y="4929200"/>
              <a:ext cx="857256" cy="357189"/>
              <a:chOff x="2562" y="2068"/>
              <a:chExt cx="496" cy="2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Rectangle 222"/>
              <p:cNvSpPr>
                <a:spLocks noChangeArrowheads="1"/>
              </p:cNvSpPr>
              <p:nvPr/>
            </p:nvSpPr>
            <p:spPr bwMode="auto">
              <a:xfrm>
                <a:off x="2619" y="2068"/>
                <a:ext cx="381" cy="263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pic>
            <p:nvPicPr>
              <p:cNvPr id="80" name="Picture 223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19" y="2068"/>
                <a:ext cx="382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1" name="Rectangle 224"/>
              <p:cNvSpPr>
                <a:spLocks noChangeArrowheads="1"/>
              </p:cNvSpPr>
              <p:nvPr/>
            </p:nvSpPr>
            <p:spPr bwMode="auto">
              <a:xfrm>
                <a:off x="2619" y="2068"/>
                <a:ext cx="381" cy="263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82" name="Rectangle 225"/>
              <p:cNvSpPr>
                <a:spLocks noChangeArrowheads="1"/>
              </p:cNvSpPr>
              <p:nvPr/>
            </p:nvSpPr>
            <p:spPr bwMode="auto">
              <a:xfrm>
                <a:off x="2619" y="2068"/>
                <a:ext cx="382" cy="263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83" name="Freeform 227"/>
              <p:cNvSpPr>
                <a:spLocks/>
              </p:cNvSpPr>
              <p:nvPr/>
            </p:nvSpPr>
            <p:spPr bwMode="auto">
              <a:xfrm>
                <a:off x="2722" y="2178"/>
                <a:ext cx="69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8 w 1441"/>
                  <a:gd name="T9" fmla="*/ 88 h 1600"/>
                  <a:gd name="T10" fmla="*/ 69 w 1441"/>
                  <a:gd name="T11" fmla="*/ 75 h 1600"/>
                  <a:gd name="T12" fmla="*/ 69 w 1441"/>
                  <a:gd name="T13" fmla="*/ 13 h 1600"/>
                  <a:gd name="T14" fmla="*/ 58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7889FB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84" name="Freeform 228"/>
              <p:cNvSpPr>
                <a:spLocks/>
              </p:cNvSpPr>
              <p:nvPr/>
            </p:nvSpPr>
            <p:spPr bwMode="auto">
              <a:xfrm>
                <a:off x="2722" y="2178"/>
                <a:ext cx="69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8 w 1441"/>
                  <a:gd name="T9" fmla="*/ 88 h 1600"/>
                  <a:gd name="T10" fmla="*/ 69 w 1441"/>
                  <a:gd name="T11" fmla="*/ 75 h 1600"/>
                  <a:gd name="T12" fmla="*/ 69 w 1441"/>
                  <a:gd name="T13" fmla="*/ 13 h 1600"/>
                  <a:gd name="T14" fmla="*/ 58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85" name="Freeform 230"/>
              <p:cNvSpPr>
                <a:spLocks/>
              </p:cNvSpPr>
              <p:nvPr/>
            </p:nvSpPr>
            <p:spPr bwMode="auto">
              <a:xfrm>
                <a:off x="2562" y="2178"/>
                <a:ext cx="114" cy="88"/>
              </a:xfrm>
              <a:custGeom>
                <a:avLst/>
                <a:gdLst>
                  <a:gd name="T0" fmla="*/ 86 w 184"/>
                  <a:gd name="T1" fmla="*/ 0 h 125"/>
                  <a:gd name="T2" fmla="*/ 0 w 184"/>
                  <a:gd name="T3" fmla="*/ 0 h 125"/>
                  <a:gd name="T4" fmla="*/ 29 w 184"/>
                  <a:gd name="T5" fmla="*/ 44 h 125"/>
                  <a:gd name="T6" fmla="*/ 0 w 184"/>
                  <a:gd name="T7" fmla="*/ 88 h 125"/>
                  <a:gd name="T8" fmla="*/ 86 w 184"/>
                  <a:gd name="T9" fmla="*/ 88 h 125"/>
                  <a:gd name="T10" fmla="*/ 114 w 184"/>
                  <a:gd name="T11" fmla="*/ 44 h 125"/>
                  <a:gd name="T12" fmla="*/ 8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86" name="Freeform 231"/>
              <p:cNvSpPr>
                <a:spLocks/>
              </p:cNvSpPr>
              <p:nvPr/>
            </p:nvSpPr>
            <p:spPr bwMode="auto">
              <a:xfrm>
                <a:off x="2562" y="2178"/>
                <a:ext cx="114" cy="88"/>
              </a:xfrm>
              <a:custGeom>
                <a:avLst/>
                <a:gdLst>
                  <a:gd name="T0" fmla="*/ 86 w 184"/>
                  <a:gd name="T1" fmla="*/ 0 h 125"/>
                  <a:gd name="T2" fmla="*/ 0 w 184"/>
                  <a:gd name="T3" fmla="*/ 0 h 125"/>
                  <a:gd name="T4" fmla="*/ 29 w 184"/>
                  <a:gd name="T5" fmla="*/ 44 h 125"/>
                  <a:gd name="T6" fmla="*/ 0 w 184"/>
                  <a:gd name="T7" fmla="*/ 88 h 125"/>
                  <a:gd name="T8" fmla="*/ 86 w 184"/>
                  <a:gd name="T9" fmla="*/ 88 h 125"/>
                  <a:gd name="T10" fmla="*/ 114 w 184"/>
                  <a:gd name="T11" fmla="*/ 44 h 125"/>
                  <a:gd name="T12" fmla="*/ 8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2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87" name="Rectangle 233"/>
              <p:cNvSpPr>
                <a:spLocks noChangeArrowheads="1"/>
              </p:cNvSpPr>
              <p:nvPr/>
            </p:nvSpPr>
            <p:spPr bwMode="auto">
              <a:xfrm>
                <a:off x="2704" y="2105"/>
                <a:ext cx="208" cy="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zh-CN" sz="600" b="1">
                    <a:solidFill>
                      <a:schemeClr val="bg1"/>
                    </a:solidFill>
                  </a:rPr>
                  <a:t>Composite</a:t>
                </a:r>
                <a:endParaRPr lang="zh-CN" altLang="zh-CN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Line 234"/>
              <p:cNvSpPr>
                <a:spLocks noChangeShapeType="1"/>
              </p:cNvSpPr>
              <p:nvPr/>
            </p:nvSpPr>
            <p:spPr bwMode="auto">
              <a:xfrm>
                <a:off x="2676" y="2222"/>
                <a:ext cx="39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89" name="Freeform 235"/>
              <p:cNvSpPr>
                <a:spLocks/>
              </p:cNvSpPr>
              <p:nvPr/>
            </p:nvSpPr>
            <p:spPr bwMode="auto">
              <a:xfrm>
                <a:off x="2837" y="2178"/>
                <a:ext cx="68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7 w 1441"/>
                  <a:gd name="T9" fmla="*/ 88 h 1600"/>
                  <a:gd name="T10" fmla="*/ 68 w 1441"/>
                  <a:gd name="T11" fmla="*/ 75 h 1600"/>
                  <a:gd name="T12" fmla="*/ 68 w 1441"/>
                  <a:gd name="T13" fmla="*/ 13 h 1600"/>
                  <a:gd name="T14" fmla="*/ 57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7889FB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90" name="Freeform 236"/>
              <p:cNvSpPr>
                <a:spLocks/>
              </p:cNvSpPr>
              <p:nvPr/>
            </p:nvSpPr>
            <p:spPr bwMode="auto">
              <a:xfrm>
                <a:off x="2837" y="2178"/>
                <a:ext cx="68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7 w 1441"/>
                  <a:gd name="T9" fmla="*/ 88 h 1600"/>
                  <a:gd name="T10" fmla="*/ 68 w 1441"/>
                  <a:gd name="T11" fmla="*/ 75 h 1600"/>
                  <a:gd name="T12" fmla="*/ 68 w 1441"/>
                  <a:gd name="T13" fmla="*/ 13 h 1600"/>
                  <a:gd name="T14" fmla="*/ 57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91" name="Line 238"/>
              <p:cNvSpPr>
                <a:spLocks noChangeShapeType="1"/>
              </p:cNvSpPr>
              <p:nvPr/>
            </p:nvSpPr>
            <p:spPr bwMode="auto">
              <a:xfrm>
                <a:off x="2791" y="2222"/>
                <a:ext cx="38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92" name="Line 239"/>
              <p:cNvSpPr>
                <a:spLocks noChangeShapeType="1"/>
              </p:cNvSpPr>
              <p:nvPr/>
            </p:nvSpPr>
            <p:spPr bwMode="auto">
              <a:xfrm>
                <a:off x="2905" y="2222"/>
                <a:ext cx="77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93" name="Freeform 295"/>
              <p:cNvSpPr>
                <a:spLocks/>
              </p:cNvSpPr>
              <p:nvPr/>
            </p:nvSpPr>
            <p:spPr bwMode="auto">
              <a:xfrm>
                <a:off x="2943" y="2178"/>
                <a:ext cx="115" cy="88"/>
              </a:xfrm>
              <a:custGeom>
                <a:avLst/>
                <a:gdLst>
                  <a:gd name="T0" fmla="*/ 86 w 185"/>
                  <a:gd name="T1" fmla="*/ 0 h 125"/>
                  <a:gd name="T2" fmla="*/ 0 w 185"/>
                  <a:gd name="T3" fmla="*/ 0 h 125"/>
                  <a:gd name="T4" fmla="*/ 29 w 185"/>
                  <a:gd name="T5" fmla="*/ 44 h 125"/>
                  <a:gd name="T6" fmla="*/ 0 w 185"/>
                  <a:gd name="T7" fmla="*/ 88 h 125"/>
                  <a:gd name="T8" fmla="*/ 86 w 185"/>
                  <a:gd name="T9" fmla="*/ 88 h 125"/>
                  <a:gd name="T10" fmla="*/ 115 w 185"/>
                  <a:gd name="T11" fmla="*/ 44 h 125"/>
                  <a:gd name="T12" fmla="*/ 86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9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9" y="125"/>
                    </a:lnTo>
                    <a:lnTo>
                      <a:pt x="185" y="6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C99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94" name="Freeform 296"/>
              <p:cNvSpPr>
                <a:spLocks/>
              </p:cNvSpPr>
              <p:nvPr/>
            </p:nvSpPr>
            <p:spPr bwMode="auto">
              <a:xfrm>
                <a:off x="2943" y="2178"/>
                <a:ext cx="115" cy="88"/>
              </a:xfrm>
              <a:custGeom>
                <a:avLst/>
                <a:gdLst>
                  <a:gd name="T0" fmla="*/ 86 w 185"/>
                  <a:gd name="T1" fmla="*/ 0 h 125"/>
                  <a:gd name="T2" fmla="*/ 0 w 185"/>
                  <a:gd name="T3" fmla="*/ 0 h 125"/>
                  <a:gd name="T4" fmla="*/ 29 w 185"/>
                  <a:gd name="T5" fmla="*/ 44 h 125"/>
                  <a:gd name="T6" fmla="*/ 0 w 185"/>
                  <a:gd name="T7" fmla="*/ 88 h 125"/>
                  <a:gd name="T8" fmla="*/ 86 w 185"/>
                  <a:gd name="T9" fmla="*/ 88 h 125"/>
                  <a:gd name="T10" fmla="*/ 115 w 185"/>
                  <a:gd name="T11" fmla="*/ 44 h 125"/>
                  <a:gd name="T12" fmla="*/ 86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9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9" y="125"/>
                    </a:lnTo>
                    <a:lnTo>
                      <a:pt x="185" y="62"/>
                    </a:lnTo>
                    <a:lnTo>
                      <a:pt x="139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</p:grpSp>
        <p:grpSp>
          <p:nvGrpSpPr>
            <p:cNvPr id="7" name="Group 301"/>
            <p:cNvGrpSpPr>
              <a:grpSpLocks/>
            </p:cNvGrpSpPr>
            <p:nvPr/>
          </p:nvGrpSpPr>
          <p:grpSpPr bwMode="auto">
            <a:xfrm>
              <a:off x="6395990" y="4929198"/>
              <a:ext cx="914440" cy="357190"/>
              <a:chOff x="3834" y="2116"/>
              <a:chExt cx="449" cy="2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Rectangle 140"/>
              <p:cNvSpPr>
                <a:spLocks noChangeArrowheads="1"/>
              </p:cNvSpPr>
              <p:nvPr/>
            </p:nvSpPr>
            <p:spPr bwMode="auto">
              <a:xfrm>
                <a:off x="3877" y="2116"/>
                <a:ext cx="342" cy="200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pic>
            <p:nvPicPr>
              <p:cNvPr id="97" name="Picture 141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877" y="2116"/>
                <a:ext cx="342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8" name="Rectangle 142"/>
              <p:cNvSpPr>
                <a:spLocks noChangeArrowheads="1"/>
              </p:cNvSpPr>
              <p:nvPr/>
            </p:nvSpPr>
            <p:spPr bwMode="auto">
              <a:xfrm>
                <a:off x="3877" y="2116"/>
                <a:ext cx="342" cy="200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99" name="Rectangle 143"/>
              <p:cNvSpPr>
                <a:spLocks noChangeArrowheads="1"/>
              </p:cNvSpPr>
              <p:nvPr/>
            </p:nvSpPr>
            <p:spPr bwMode="auto">
              <a:xfrm>
                <a:off x="3877" y="2116"/>
                <a:ext cx="342" cy="201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00" name="Freeform 145"/>
              <p:cNvSpPr>
                <a:spLocks/>
              </p:cNvSpPr>
              <p:nvPr/>
            </p:nvSpPr>
            <p:spPr bwMode="auto">
              <a:xfrm>
                <a:off x="4013" y="2200"/>
                <a:ext cx="77" cy="67"/>
              </a:xfrm>
              <a:custGeom>
                <a:avLst/>
                <a:gdLst>
                  <a:gd name="T0" fmla="*/ 13 w 1441"/>
                  <a:gd name="T1" fmla="*/ 0 h 1600"/>
                  <a:gd name="T2" fmla="*/ 0 w 1441"/>
                  <a:gd name="T3" fmla="*/ 10 h 1600"/>
                  <a:gd name="T4" fmla="*/ 0 w 1441"/>
                  <a:gd name="T5" fmla="*/ 57 h 1600"/>
                  <a:gd name="T6" fmla="*/ 13 w 1441"/>
                  <a:gd name="T7" fmla="*/ 67 h 1600"/>
                  <a:gd name="T8" fmla="*/ 64 w 1441"/>
                  <a:gd name="T9" fmla="*/ 67 h 1600"/>
                  <a:gd name="T10" fmla="*/ 77 w 1441"/>
                  <a:gd name="T11" fmla="*/ 57 h 1600"/>
                  <a:gd name="T12" fmla="*/ 77 w 1441"/>
                  <a:gd name="T13" fmla="*/ 10 h 1600"/>
                  <a:gd name="T14" fmla="*/ 64 w 1441"/>
                  <a:gd name="T15" fmla="*/ 0 h 1600"/>
                  <a:gd name="T16" fmla="*/ 13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7889FB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01" name="Freeform 146"/>
              <p:cNvSpPr>
                <a:spLocks/>
              </p:cNvSpPr>
              <p:nvPr/>
            </p:nvSpPr>
            <p:spPr bwMode="auto">
              <a:xfrm>
                <a:off x="4013" y="2200"/>
                <a:ext cx="77" cy="67"/>
              </a:xfrm>
              <a:custGeom>
                <a:avLst/>
                <a:gdLst>
                  <a:gd name="T0" fmla="*/ 13 w 1441"/>
                  <a:gd name="T1" fmla="*/ 0 h 1600"/>
                  <a:gd name="T2" fmla="*/ 0 w 1441"/>
                  <a:gd name="T3" fmla="*/ 10 h 1600"/>
                  <a:gd name="T4" fmla="*/ 0 w 1441"/>
                  <a:gd name="T5" fmla="*/ 57 h 1600"/>
                  <a:gd name="T6" fmla="*/ 13 w 1441"/>
                  <a:gd name="T7" fmla="*/ 67 h 1600"/>
                  <a:gd name="T8" fmla="*/ 64 w 1441"/>
                  <a:gd name="T9" fmla="*/ 67 h 1600"/>
                  <a:gd name="T10" fmla="*/ 77 w 1441"/>
                  <a:gd name="T11" fmla="*/ 57 h 1600"/>
                  <a:gd name="T12" fmla="*/ 77 w 1441"/>
                  <a:gd name="T13" fmla="*/ 10 h 1600"/>
                  <a:gd name="T14" fmla="*/ 64 w 1441"/>
                  <a:gd name="T15" fmla="*/ 0 h 1600"/>
                  <a:gd name="T16" fmla="*/ 13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02" name="Freeform 148"/>
              <p:cNvSpPr>
                <a:spLocks/>
              </p:cNvSpPr>
              <p:nvPr/>
            </p:nvSpPr>
            <p:spPr bwMode="auto">
              <a:xfrm>
                <a:off x="3834" y="2200"/>
                <a:ext cx="128" cy="67"/>
              </a:xfrm>
              <a:custGeom>
                <a:avLst/>
                <a:gdLst>
                  <a:gd name="T0" fmla="*/ 95 w 185"/>
                  <a:gd name="T1" fmla="*/ 0 h 125"/>
                  <a:gd name="T2" fmla="*/ 0 w 185"/>
                  <a:gd name="T3" fmla="*/ 0 h 125"/>
                  <a:gd name="T4" fmla="*/ 32 w 185"/>
                  <a:gd name="T5" fmla="*/ 34 h 125"/>
                  <a:gd name="T6" fmla="*/ 0 w 185"/>
                  <a:gd name="T7" fmla="*/ 67 h 125"/>
                  <a:gd name="T8" fmla="*/ 95 w 185"/>
                  <a:gd name="T9" fmla="*/ 67 h 125"/>
                  <a:gd name="T10" fmla="*/ 128 w 185"/>
                  <a:gd name="T11" fmla="*/ 34 h 125"/>
                  <a:gd name="T12" fmla="*/ 95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5" y="6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03" name="Freeform 149"/>
              <p:cNvSpPr>
                <a:spLocks/>
              </p:cNvSpPr>
              <p:nvPr/>
            </p:nvSpPr>
            <p:spPr bwMode="auto">
              <a:xfrm>
                <a:off x="3834" y="2200"/>
                <a:ext cx="128" cy="67"/>
              </a:xfrm>
              <a:custGeom>
                <a:avLst/>
                <a:gdLst>
                  <a:gd name="T0" fmla="*/ 95 w 185"/>
                  <a:gd name="T1" fmla="*/ 0 h 125"/>
                  <a:gd name="T2" fmla="*/ 0 w 185"/>
                  <a:gd name="T3" fmla="*/ 0 h 125"/>
                  <a:gd name="T4" fmla="*/ 32 w 185"/>
                  <a:gd name="T5" fmla="*/ 34 h 125"/>
                  <a:gd name="T6" fmla="*/ 0 w 185"/>
                  <a:gd name="T7" fmla="*/ 67 h 125"/>
                  <a:gd name="T8" fmla="*/ 95 w 185"/>
                  <a:gd name="T9" fmla="*/ 67 h 125"/>
                  <a:gd name="T10" fmla="*/ 128 w 185"/>
                  <a:gd name="T11" fmla="*/ 34 h 125"/>
                  <a:gd name="T12" fmla="*/ 95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5" y="63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04" name="Rectangle 151"/>
              <p:cNvSpPr>
                <a:spLocks noChangeArrowheads="1"/>
              </p:cNvSpPr>
              <p:nvPr/>
            </p:nvSpPr>
            <p:spPr bwMode="auto">
              <a:xfrm>
                <a:off x="3903" y="2116"/>
                <a:ext cx="184" cy="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800" b="1" dirty="0">
                    <a:solidFill>
                      <a:schemeClr val="bg1"/>
                    </a:solidFill>
                  </a:rPr>
                  <a:t> </a:t>
                </a:r>
                <a:r>
                  <a:rPr lang="zh-CN" altLang="zh-CN" sz="600" b="1" dirty="0">
                    <a:solidFill>
                      <a:schemeClr val="bg1"/>
                    </a:solidFill>
                  </a:rPr>
                  <a:t>Composite</a:t>
                </a:r>
                <a:endParaRPr lang="zh-CN" altLang="zh-CN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Line 152"/>
              <p:cNvSpPr>
                <a:spLocks noChangeShapeType="1"/>
              </p:cNvSpPr>
              <p:nvPr/>
            </p:nvSpPr>
            <p:spPr bwMode="auto">
              <a:xfrm>
                <a:off x="3962" y="2233"/>
                <a:ext cx="43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106" name="Line 167"/>
              <p:cNvSpPr>
                <a:spLocks noChangeShapeType="1"/>
              </p:cNvSpPr>
              <p:nvPr/>
            </p:nvSpPr>
            <p:spPr bwMode="auto">
              <a:xfrm>
                <a:off x="4090" y="2233"/>
                <a:ext cx="86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/>
              </a:p>
            </p:txBody>
          </p:sp>
          <p:sp>
            <p:nvSpPr>
              <p:cNvPr id="107" name="Freeform 198"/>
              <p:cNvSpPr>
                <a:spLocks/>
              </p:cNvSpPr>
              <p:nvPr/>
            </p:nvSpPr>
            <p:spPr bwMode="auto">
              <a:xfrm>
                <a:off x="4155" y="2200"/>
                <a:ext cx="128" cy="67"/>
              </a:xfrm>
              <a:custGeom>
                <a:avLst/>
                <a:gdLst>
                  <a:gd name="T0" fmla="*/ 96 w 184"/>
                  <a:gd name="T1" fmla="*/ 0 h 125"/>
                  <a:gd name="T2" fmla="*/ 0 w 184"/>
                  <a:gd name="T3" fmla="*/ 0 h 125"/>
                  <a:gd name="T4" fmla="*/ 32 w 184"/>
                  <a:gd name="T5" fmla="*/ 34 h 125"/>
                  <a:gd name="T6" fmla="*/ 0 w 184"/>
                  <a:gd name="T7" fmla="*/ 67 h 125"/>
                  <a:gd name="T8" fmla="*/ 96 w 184"/>
                  <a:gd name="T9" fmla="*/ 67 h 125"/>
                  <a:gd name="T10" fmla="*/ 128 w 184"/>
                  <a:gd name="T11" fmla="*/ 34 h 125"/>
                  <a:gd name="T12" fmla="*/ 9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CC99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08" name="Freeform 199"/>
              <p:cNvSpPr>
                <a:spLocks/>
              </p:cNvSpPr>
              <p:nvPr/>
            </p:nvSpPr>
            <p:spPr bwMode="auto">
              <a:xfrm>
                <a:off x="4155" y="2200"/>
                <a:ext cx="128" cy="67"/>
              </a:xfrm>
              <a:custGeom>
                <a:avLst/>
                <a:gdLst>
                  <a:gd name="T0" fmla="*/ 96 w 184"/>
                  <a:gd name="T1" fmla="*/ 0 h 125"/>
                  <a:gd name="T2" fmla="*/ 0 w 184"/>
                  <a:gd name="T3" fmla="*/ 0 h 125"/>
                  <a:gd name="T4" fmla="*/ 32 w 184"/>
                  <a:gd name="T5" fmla="*/ 34 h 125"/>
                  <a:gd name="T6" fmla="*/ 0 w 184"/>
                  <a:gd name="T7" fmla="*/ 67 h 125"/>
                  <a:gd name="T8" fmla="*/ 96 w 184"/>
                  <a:gd name="T9" fmla="*/ 67 h 125"/>
                  <a:gd name="T10" fmla="*/ 128 w 184"/>
                  <a:gd name="T11" fmla="*/ 34 h 125"/>
                  <a:gd name="T12" fmla="*/ 9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3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</p:grpSp>
        <p:cxnSp>
          <p:nvCxnSpPr>
            <p:cNvPr id="115" name="直接箭头连接符 114"/>
            <p:cNvCxnSpPr/>
            <p:nvPr/>
          </p:nvCxnSpPr>
          <p:spPr>
            <a:xfrm flipV="1">
              <a:off x="5953108" y="5110856"/>
              <a:ext cx="487974" cy="10409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utoShape 14"/>
            <p:cNvSpPr>
              <a:spLocks noChangeArrowheads="1"/>
            </p:cNvSpPr>
            <p:nvPr/>
          </p:nvSpPr>
          <p:spPr bwMode="gray">
            <a:xfrm>
              <a:off x="571473" y="1071546"/>
              <a:ext cx="2143140" cy="785818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zh-CN" altLang="en-US" sz="1600" dirty="0" smtClean="0"/>
                <a:t>组织机构、用户</a:t>
              </a:r>
              <a:endParaRPr lang="en-US" altLang="zh-CN" sz="1600" dirty="0" smtClean="0"/>
            </a:p>
            <a:p>
              <a:pPr algn="ctr">
                <a:defRPr/>
              </a:pPr>
              <a:r>
                <a:rPr lang="zh-CN" altLang="en-US" sz="1600" dirty="0" smtClean="0"/>
                <a:t>和权限框架</a:t>
              </a:r>
              <a:endParaRPr lang="en-US" altLang="zh-CN" sz="1600" dirty="0" smtClean="0"/>
            </a:p>
          </p:txBody>
        </p:sp>
        <p:sp>
          <p:nvSpPr>
            <p:cNvPr id="127" name="AutoShape 14"/>
            <p:cNvSpPr>
              <a:spLocks noChangeArrowheads="1"/>
            </p:cNvSpPr>
            <p:nvPr/>
          </p:nvSpPr>
          <p:spPr bwMode="gray">
            <a:xfrm>
              <a:off x="2786050" y="1071546"/>
              <a:ext cx="2000264" cy="785818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zh-CN" altLang="en-US" sz="1600" dirty="0" smtClean="0"/>
                <a:t>流程任务中心</a:t>
              </a:r>
              <a:endParaRPr lang="en-US" altLang="zh-CN" sz="1600" dirty="0"/>
            </a:p>
          </p:txBody>
        </p:sp>
        <p:sp>
          <p:nvSpPr>
            <p:cNvPr id="128" name="AutoShape 14"/>
            <p:cNvSpPr>
              <a:spLocks noChangeArrowheads="1"/>
            </p:cNvSpPr>
            <p:nvPr/>
          </p:nvSpPr>
          <p:spPr bwMode="gray">
            <a:xfrm>
              <a:off x="4857752" y="1071546"/>
              <a:ext cx="2000264" cy="785818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zh-CN" altLang="en-US" sz="1600" dirty="0" smtClean="0"/>
                <a:t>业务域组件</a:t>
              </a:r>
              <a:endParaRPr lang="en-US" altLang="zh-CN" sz="1600" dirty="0"/>
            </a:p>
          </p:txBody>
        </p:sp>
        <p:sp>
          <p:nvSpPr>
            <p:cNvPr id="136" name="AutoShape 14"/>
            <p:cNvSpPr>
              <a:spLocks noChangeArrowheads="1"/>
            </p:cNvSpPr>
            <p:nvPr/>
          </p:nvSpPr>
          <p:spPr bwMode="gray">
            <a:xfrm>
              <a:off x="6929454" y="1071546"/>
              <a:ext cx="1214446" cy="785818"/>
            </a:xfrm>
            <a:prstGeom prst="roundRect">
              <a:avLst>
                <a:gd name="adj" fmla="val 6588"/>
              </a:avLst>
            </a:prstGeom>
            <a:solidFill>
              <a:schemeClr val="bg1">
                <a:lumMod val="95000"/>
              </a:schemeClr>
            </a:solidFill>
            <a:ln w="6350" algn="ctr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1"/>
            <a:lstStyle/>
            <a:p>
              <a:pPr algn="ctr">
                <a:defRPr/>
              </a:pPr>
              <a:r>
                <a:rPr lang="en-US" altLang="zh-CN" sz="1600" dirty="0" smtClean="0"/>
                <a:t>…</a:t>
              </a:r>
              <a:endParaRPr lang="en-US" altLang="zh-CN" sz="16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29652" y="4714886"/>
              <a:ext cx="4286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 smtClean="0">
                  <a:solidFill>
                    <a:schemeClr val="bg1"/>
                  </a:solidFill>
                </a:rPr>
                <a:t>扩展开发层</a:t>
              </a:r>
              <a:endParaRPr kumimoji="1" lang="en-US" altLang="zh-CN" sz="1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平台产品组成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51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平台产品组成：</a:t>
            </a:r>
            <a:r>
              <a:rPr lang="zh-CN" altLang="en-US" dirty="0"/>
              <a:t>轻量级企业门户</a:t>
            </a:r>
            <a:endParaRPr lang="zh-CN" altLang="en-US" kern="0" dirty="0"/>
          </a:p>
        </p:txBody>
      </p:sp>
      <p:sp>
        <p:nvSpPr>
          <p:cNvPr id="3" name="矩形 2"/>
          <p:cNvSpPr/>
          <p:nvPr/>
        </p:nvSpPr>
        <p:spPr bwMode="auto">
          <a:xfrm>
            <a:off x="774668" y="1373176"/>
            <a:ext cx="7696200" cy="128588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600" b="1" dirty="0"/>
              <a:t>门户</a:t>
            </a:r>
            <a:r>
              <a:rPr lang="zh-CN" altLang="en-US" sz="1600" b="1" dirty="0" smtClean="0"/>
              <a:t>应用</a:t>
            </a:r>
            <a:endParaRPr lang="en-US" altLang="zh-CN" sz="1600" b="1" dirty="0"/>
          </a:p>
        </p:txBody>
      </p:sp>
      <p:sp>
        <p:nvSpPr>
          <p:cNvPr id="121" name="矩形 120"/>
          <p:cNvSpPr/>
          <p:nvPr/>
        </p:nvSpPr>
        <p:spPr>
          <a:xfrm>
            <a:off x="1636092" y="1895464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集成展现</a:t>
            </a:r>
            <a:r>
              <a:rPr lang="en-US" altLang="zh-CN" sz="1200" dirty="0" smtClean="0"/>
              <a:t>Widget</a:t>
            </a:r>
            <a:endParaRPr lang="zh-CN" altLang="en-US" sz="1200" dirty="0" smtClean="0"/>
          </a:p>
        </p:txBody>
      </p:sp>
      <p:sp>
        <p:nvSpPr>
          <p:cNvPr id="122" name="矩形 121"/>
          <p:cNvSpPr/>
          <p:nvPr/>
        </p:nvSpPr>
        <p:spPr>
          <a:xfrm>
            <a:off x="3217252" y="1895464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内容管理组件</a:t>
            </a:r>
          </a:p>
        </p:txBody>
      </p:sp>
      <p:sp>
        <p:nvSpPr>
          <p:cNvPr id="123" name="矩形 122"/>
          <p:cNvSpPr/>
          <p:nvPr/>
        </p:nvSpPr>
        <p:spPr>
          <a:xfrm>
            <a:off x="4798412" y="1895464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统一组织机构框架</a:t>
            </a:r>
          </a:p>
        </p:txBody>
      </p:sp>
      <p:sp>
        <p:nvSpPr>
          <p:cNvPr id="125" name="矩形 124"/>
          <p:cNvSpPr/>
          <p:nvPr/>
        </p:nvSpPr>
        <p:spPr>
          <a:xfrm>
            <a:off x="6379572" y="1895464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协同工作组件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1968" y="2862270"/>
            <a:ext cx="7696200" cy="1676400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600" b="1" dirty="0"/>
              <a:t>门户客户端</a:t>
            </a:r>
            <a:endParaRPr lang="zh-CN" altLang="en-US" sz="1600" b="1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17252" y="3314700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SSO Java Client</a:t>
            </a:r>
            <a:endParaRPr lang="zh-CN" altLang="en-US" sz="1200" dirty="0" smtClean="0"/>
          </a:p>
        </p:txBody>
      </p:sp>
      <p:sp>
        <p:nvSpPr>
          <p:cNvPr id="99" name="矩形 98"/>
          <p:cNvSpPr/>
          <p:nvPr/>
        </p:nvSpPr>
        <p:spPr>
          <a:xfrm>
            <a:off x="1636092" y="3314700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Login </a:t>
            </a:r>
            <a:r>
              <a:rPr lang="zh-CN" altLang="en-US" sz="1200" dirty="0" smtClean="0"/>
              <a:t>主页</a:t>
            </a:r>
          </a:p>
        </p:txBody>
      </p:sp>
      <p:sp>
        <p:nvSpPr>
          <p:cNvPr id="101" name="矩形 100"/>
          <p:cNvSpPr/>
          <p:nvPr/>
        </p:nvSpPr>
        <p:spPr>
          <a:xfrm>
            <a:off x="4798412" y="3314700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门户主页</a:t>
            </a:r>
          </a:p>
        </p:txBody>
      </p:sp>
      <p:sp>
        <p:nvSpPr>
          <p:cNvPr id="102" name="矩形 101"/>
          <p:cNvSpPr/>
          <p:nvPr/>
        </p:nvSpPr>
        <p:spPr>
          <a:xfrm>
            <a:off x="6379572" y="3314700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SSO Other Client</a:t>
            </a:r>
            <a:endParaRPr lang="zh-CN" altLang="en-US" sz="1200" dirty="0" smtClean="0"/>
          </a:p>
        </p:txBody>
      </p:sp>
      <p:sp>
        <p:nvSpPr>
          <p:cNvPr id="103" name="矩形 102"/>
          <p:cNvSpPr/>
          <p:nvPr/>
        </p:nvSpPr>
        <p:spPr>
          <a:xfrm>
            <a:off x="3217252" y="3876672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门户个性化</a:t>
            </a:r>
          </a:p>
        </p:txBody>
      </p:sp>
      <p:sp>
        <p:nvSpPr>
          <p:cNvPr id="104" name="矩形 103"/>
          <p:cNvSpPr/>
          <p:nvPr/>
        </p:nvSpPr>
        <p:spPr>
          <a:xfrm>
            <a:off x="1636092" y="3876672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功能菜单</a:t>
            </a:r>
          </a:p>
        </p:txBody>
      </p:sp>
      <p:sp>
        <p:nvSpPr>
          <p:cNvPr id="105" name="矩形 104"/>
          <p:cNvSpPr/>
          <p:nvPr/>
        </p:nvSpPr>
        <p:spPr>
          <a:xfrm>
            <a:off x="4798412" y="3876672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Widget Manager</a:t>
            </a:r>
            <a:endParaRPr lang="zh-CN" altLang="en-US" sz="1200" dirty="0" smtClean="0"/>
          </a:p>
        </p:txBody>
      </p:sp>
      <p:sp>
        <p:nvSpPr>
          <p:cNvPr id="106" name="矩形 105"/>
          <p:cNvSpPr/>
          <p:nvPr/>
        </p:nvSpPr>
        <p:spPr>
          <a:xfrm>
            <a:off x="6379572" y="3876672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Widget Toolkit</a:t>
            </a:r>
            <a:endParaRPr lang="zh-CN" altLang="en-US" sz="12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761968" y="4748226"/>
            <a:ext cx="7696200" cy="128588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600" b="1" dirty="0"/>
              <a:t>门户服务器</a:t>
            </a:r>
            <a:endParaRPr lang="zh-CN" altLang="en-US" sz="1600" b="1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636092" y="5248288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SSO Server</a:t>
            </a:r>
            <a:endParaRPr lang="zh-CN" altLang="en-US" sz="1200" dirty="0" smtClean="0"/>
          </a:p>
        </p:txBody>
      </p:sp>
      <p:sp>
        <p:nvSpPr>
          <p:cNvPr id="111" name="矩形 110"/>
          <p:cNvSpPr/>
          <p:nvPr/>
        </p:nvSpPr>
        <p:spPr>
          <a:xfrm>
            <a:off x="3224328" y="5248288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Widget </a:t>
            </a:r>
            <a:r>
              <a:rPr lang="zh-CN" altLang="en-US" sz="1200" dirty="0" smtClean="0"/>
              <a:t>容器</a:t>
            </a:r>
          </a:p>
        </p:txBody>
      </p:sp>
      <p:sp>
        <p:nvSpPr>
          <p:cNvPr id="112" name="矩形 111"/>
          <p:cNvSpPr/>
          <p:nvPr/>
        </p:nvSpPr>
        <p:spPr>
          <a:xfrm>
            <a:off x="4812564" y="5248288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Portal </a:t>
            </a:r>
            <a:r>
              <a:rPr lang="zh-CN" altLang="en-US" sz="1200" dirty="0" smtClean="0"/>
              <a:t>引擎</a:t>
            </a:r>
          </a:p>
        </p:txBody>
      </p:sp>
      <p:sp>
        <p:nvSpPr>
          <p:cNvPr id="113" name="矩形 112"/>
          <p:cNvSpPr/>
          <p:nvPr/>
        </p:nvSpPr>
        <p:spPr>
          <a:xfrm>
            <a:off x="6400801" y="5248288"/>
            <a:ext cx="1469029" cy="428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Widget API</a:t>
            </a:r>
            <a:endParaRPr lang="zh-CN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907675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255060"/>
            <a:ext cx="7620000" cy="49933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/>
          <a:p>
            <a:endParaRPr kumimoji="1" lang="zh-CN" altLang="en-US" b="1">
              <a:solidFill>
                <a:srgbClr val="0070C0"/>
              </a:solidFill>
            </a:endParaRP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gray">
          <a:xfrm>
            <a:off x="6553200" y="1572560"/>
            <a:ext cx="1590650" cy="4447240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流程管理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gray">
          <a:xfrm>
            <a:off x="1227114" y="1572560"/>
            <a:ext cx="5170487" cy="1989138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业务化流程开发环境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gray">
          <a:xfrm>
            <a:off x="1225525" y="3976689"/>
            <a:ext cx="5151438" cy="2043113"/>
          </a:xfrm>
          <a:prstGeom prst="roundRect">
            <a:avLst>
              <a:gd name="adj" fmla="val 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anchor="b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业务流程运行环境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gray">
          <a:xfrm>
            <a:off x="1979589" y="4654552"/>
            <a:ext cx="3627437" cy="485775"/>
          </a:xfrm>
          <a:prstGeom prst="roundRect">
            <a:avLst>
              <a:gd name="adj" fmla="val 103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流程、规则、表单引擎</a:t>
            </a:r>
            <a:endParaRPr lang="zh-CN" altLang="en-US" sz="1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909665" y="1953560"/>
            <a:ext cx="2237110" cy="503238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表单定制工具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071788" y="2544112"/>
            <a:ext cx="1384300" cy="403225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服务库管理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643413" y="2544112"/>
            <a:ext cx="1503362" cy="403225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环节库管理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457300" y="2548875"/>
            <a:ext cx="1384300" cy="376237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元数据管理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5684814" y="4089400"/>
            <a:ext cx="581025" cy="1579562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endParaRPr lang="zh-CN" altLang="zh-CN" sz="14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1979589" y="5211762"/>
            <a:ext cx="3627437" cy="444500"/>
          </a:xfrm>
          <a:prstGeom prst="roundRect">
            <a:avLst>
              <a:gd name="adj" fmla="val 103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en-US" altLang="zh-CN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SOA/MDA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1362051" y="4089400"/>
            <a:ext cx="530225" cy="1579562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519055" y="4313239"/>
            <a:ext cx="246221" cy="1279525"/>
          </a:xfrm>
          <a:prstGeom prst="rect">
            <a:avLst/>
          </a:prstGeom>
          <a:noFill/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0" tIns="0" rIns="0" bIns="0">
            <a:spAutoFit/>
          </a:bodyPr>
          <a:lstStyle>
            <a:lvl1pPr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应用集成接口</a:t>
            </a: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6781800" y="4438000"/>
            <a:ext cx="1143000" cy="504825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流程发布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457301" y="3026710"/>
            <a:ext cx="4689475" cy="376238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流程引擎、规则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6781800" y="3647425"/>
            <a:ext cx="1143000" cy="471487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流程监控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6781800" y="2802873"/>
            <a:ext cx="1143000" cy="520700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流程管理</a:t>
            </a: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6781800" y="1971023"/>
            <a:ext cx="1143000" cy="488950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流程分析</a:t>
            </a:r>
          </a:p>
        </p:txBody>
      </p:sp>
      <p:sp>
        <p:nvSpPr>
          <p:cNvPr id="22" name="AutoShape 24"/>
          <p:cNvSpPr>
            <a:spLocks noChangeArrowheads="1"/>
          </p:cNvSpPr>
          <p:nvPr/>
        </p:nvSpPr>
        <p:spPr bwMode="auto">
          <a:xfrm>
            <a:off x="6781800" y="5233335"/>
            <a:ext cx="1143000" cy="457200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流程验证</a:t>
            </a: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auto">
          <a:xfrm>
            <a:off x="1474763" y="1953560"/>
            <a:ext cx="2289175" cy="515938"/>
          </a:xfrm>
          <a:prstGeom prst="roundRect">
            <a:avLst>
              <a:gd name="adj" fmla="val 681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业务流程定制工具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916430" y="4275139"/>
            <a:ext cx="246221" cy="1279525"/>
          </a:xfrm>
          <a:prstGeom prst="rect">
            <a:avLst/>
          </a:prstGeom>
          <a:noFill/>
          <a:ln>
            <a:noFill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0" tIns="0" rIns="0" bIns="0">
            <a:spAutoFit/>
          </a:bodyPr>
          <a:lstStyle>
            <a:lvl1pPr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管理监控接口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2455839" y="3510241"/>
            <a:ext cx="366832" cy="426482"/>
          </a:xfrm>
          <a:prstGeom prst="downArrow">
            <a:avLst>
              <a:gd name="adj1" fmla="val 50000"/>
              <a:gd name="adj2" fmla="val 31095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" name="AutoShape 28"/>
          <p:cNvSpPr>
            <a:spLocks noChangeArrowheads="1"/>
          </p:cNvSpPr>
          <p:nvPr/>
        </p:nvSpPr>
        <p:spPr bwMode="auto">
          <a:xfrm>
            <a:off x="4992663" y="3510241"/>
            <a:ext cx="366832" cy="426482"/>
          </a:xfrm>
          <a:prstGeom prst="downArrow">
            <a:avLst>
              <a:gd name="adj1" fmla="val 50000"/>
              <a:gd name="adj2" fmla="val 31095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222851" y="3595688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发布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917675" y="3581400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5EC37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发布</a:t>
            </a: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gray">
          <a:xfrm>
            <a:off x="1993876" y="4097339"/>
            <a:ext cx="1154113" cy="485775"/>
          </a:xfrm>
          <a:prstGeom prst="roundRect">
            <a:avLst>
              <a:gd name="adj" fmla="val 103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gray">
          <a:xfrm>
            <a:off x="3224188" y="4097339"/>
            <a:ext cx="1154112" cy="485775"/>
          </a:xfrm>
          <a:prstGeom prst="roundRect">
            <a:avLst>
              <a:gd name="adj" fmla="val 103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gray">
          <a:xfrm>
            <a:off x="4454500" y="4097339"/>
            <a:ext cx="1152525" cy="485775"/>
          </a:xfrm>
          <a:prstGeom prst="roundRect">
            <a:avLst>
              <a:gd name="adj" fmla="val 103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 anchorCtr="1"/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平台产品组成：</a:t>
            </a:r>
            <a:r>
              <a:rPr lang="zh-CN" altLang="en-US" dirty="0"/>
              <a:t>业务化流程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019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/>
        </p:nvSpPr>
        <p:spPr bwMode="gray">
          <a:xfrm>
            <a:off x="457200" y="1066800"/>
            <a:ext cx="8382000" cy="51816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1"/>
          <a:lstStyle/>
          <a:p>
            <a:r>
              <a:rPr kumimoji="1" lang="zh-CN" altLang="en-US" b="1" dirty="0" smtClean="0">
                <a:solidFill>
                  <a:srgbClr val="000000"/>
                </a:solidFill>
              </a:rPr>
              <a:t>业务化表单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785814" y="2914653"/>
            <a:ext cx="7786687" cy="310514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anchor="b" anchorCtr="1"/>
          <a:lstStyle/>
          <a:p>
            <a:pPr algn="ctr"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5814" y="1604963"/>
            <a:ext cx="2357437" cy="5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按钮库</a:t>
            </a:r>
          </a:p>
        </p:txBody>
      </p:sp>
      <p:sp>
        <p:nvSpPr>
          <p:cNvPr id="26" name="矩形 25"/>
          <p:cNvSpPr/>
          <p:nvPr/>
        </p:nvSpPr>
        <p:spPr>
          <a:xfrm>
            <a:off x="3500439" y="1604963"/>
            <a:ext cx="2428875" cy="5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页面控件库</a:t>
            </a:r>
          </a:p>
        </p:txBody>
      </p:sp>
      <p:sp>
        <p:nvSpPr>
          <p:cNvPr id="27" name="矩形 26"/>
          <p:cNvSpPr/>
          <p:nvPr/>
        </p:nvSpPr>
        <p:spPr>
          <a:xfrm>
            <a:off x="785814" y="2247900"/>
            <a:ext cx="2357437" cy="5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表单模板库</a:t>
            </a:r>
          </a:p>
        </p:txBody>
      </p:sp>
      <p:sp>
        <p:nvSpPr>
          <p:cNvPr id="28" name="矩形 27"/>
          <p:cNvSpPr/>
          <p:nvPr/>
        </p:nvSpPr>
        <p:spPr>
          <a:xfrm>
            <a:off x="3500439" y="2247900"/>
            <a:ext cx="2428875" cy="5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表单样式库</a:t>
            </a:r>
          </a:p>
        </p:txBody>
      </p:sp>
      <p:sp>
        <p:nvSpPr>
          <p:cNvPr id="29" name="矩形 28"/>
          <p:cNvSpPr/>
          <p:nvPr/>
        </p:nvSpPr>
        <p:spPr>
          <a:xfrm>
            <a:off x="6215064" y="1604963"/>
            <a:ext cx="2357437" cy="5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脚本库</a:t>
            </a:r>
          </a:p>
        </p:txBody>
      </p:sp>
      <p:sp>
        <p:nvSpPr>
          <p:cNvPr id="30" name="矩形 29"/>
          <p:cNvSpPr/>
          <p:nvPr/>
        </p:nvSpPr>
        <p:spPr>
          <a:xfrm>
            <a:off x="6215064" y="2247900"/>
            <a:ext cx="2357437" cy="5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表单向导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920751" y="3116265"/>
            <a:ext cx="1857375" cy="2714625"/>
          </a:xfrm>
          <a:prstGeom prst="rect">
            <a:avLst/>
          </a:prstGeom>
          <a:gradFill>
            <a:lin ang="16200000" scaled="0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b" anchorCtr="1"/>
          <a:lstStyle/>
          <a:p>
            <a:pPr algn="ctr"/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平台产品组成：</a:t>
            </a:r>
            <a:r>
              <a:rPr lang="zh-CN" altLang="en-US" dirty="0"/>
              <a:t>业务化表单</a:t>
            </a:r>
            <a:endParaRPr lang="zh-CN" altLang="en-US" kern="0" dirty="0"/>
          </a:p>
        </p:txBody>
      </p:sp>
      <p:sp>
        <p:nvSpPr>
          <p:cNvPr id="9" name="矩形 8"/>
          <p:cNvSpPr/>
          <p:nvPr/>
        </p:nvSpPr>
        <p:spPr bwMode="auto">
          <a:xfrm>
            <a:off x="1116013" y="3292475"/>
            <a:ext cx="1500187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元数据管理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116013" y="3649663"/>
            <a:ext cx="1500187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控件管理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116013" y="4006850"/>
            <a:ext cx="1500187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模板管理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116013" y="4721225"/>
            <a:ext cx="1500187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脚本管理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116013" y="5078413"/>
            <a:ext cx="1500187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权限管理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116013" y="4364038"/>
            <a:ext cx="1500187" cy="2857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视图管理</a:t>
            </a:r>
          </a:p>
        </p:txBody>
      </p:sp>
      <p:sp>
        <p:nvSpPr>
          <p:cNvPr id="33" name="矩形 32"/>
          <p:cNvSpPr/>
          <p:nvPr/>
        </p:nvSpPr>
        <p:spPr>
          <a:xfrm>
            <a:off x="1143230" y="545548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表单设计器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865439" y="3110192"/>
            <a:ext cx="3627436" cy="2714625"/>
          </a:xfrm>
          <a:prstGeom prst="rect">
            <a:avLst/>
          </a:prstGeom>
          <a:gradFill>
            <a:lin ang="16200000" scaled="0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b" anchorCtr="1"/>
          <a:lstStyle/>
          <a:p>
            <a:pPr algn="ctr"/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2439" y="4044950"/>
            <a:ext cx="3373437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表单文件、数据解析器</a:t>
            </a:r>
          </a:p>
        </p:txBody>
      </p:sp>
      <p:sp>
        <p:nvSpPr>
          <p:cNvPr id="16" name="矩形 15"/>
          <p:cNvSpPr/>
          <p:nvPr/>
        </p:nvSpPr>
        <p:spPr>
          <a:xfrm>
            <a:off x="2992438" y="3402013"/>
            <a:ext cx="1071562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表单文件管理</a:t>
            </a:r>
          </a:p>
        </p:txBody>
      </p:sp>
      <p:sp>
        <p:nvSpPr>
          <p:cNvPr id="17" name="矩形 16"/>
          <p:cNvSpPr/>
          <p:nvPr/>
        </p:nvSpPr>
        <p:spPr>
          <a:xfrm>
            <a:off x="4135439" y="3402013"/>
            <a:ext cx="1071562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数据文件管理</a:t>
            </a:r>
          </a:p>
        </p:txBody>
      </p:sp>
      <p:sp>
        <p:nvSpPr>
          <p:cNvPr id="18" name="矩形 17"/>
          <p:cNvSpPr/>
          <p:nvPr/>
        </p:nvSpPr>
        <p:spPr>
          <a:xfrm>
            <a:off x="5278438" y="3402013"/>
            <a:ext cx="1071562" cy="571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模板管理</a:t>
            </a:r>
          </a:p>
        </p:txBody>
      </p:sp>
      <p:sp>
        <p:nvSpPr>
          <p:cNvPr id="19" name="矩形 18"/>
          <p:cNvSpPr/>
          <p:nvPr/>
        </p:nvSpPr>
        <p:spPr>
          <a:xfrm>
            <a:off x="2992439" y="4687890"/>
            <a:ext cx="3373437" cy="6429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表单数据处理引擎</a:t>
            </a:r>
          </a:p>
        </p:txBody>
      </p:sp>
      <p:sp>
        <p:nvSpPr>
          <p:cNvPr id="35" name="矩形 34"/>
          <p:cNvSpPr/>
          <p:nvPr/>
        </p:nvSpPr>
        <p:spPr>
          <a:xfrm>
            <a:off x="4064000" y="54615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表单引擎</a:t>
            </a:r>
          </a:p>
        </p:txBody>
      </p:sp>
      <p:sp>
        <p:nvSpPr>
          <p:cNvPr id="36" name="矩形 35"/>
          <p:cNvSpPr/>
          <p:nvPr/>
        </p:nvSpPr>
        <p:spPr bwMode="auto">
          <a:xfrm>
            <a:off x="6588125" y="3116265"/>
            <a:ext cx="1857375" cy="2714625"/>
          </a:xfrm>
          <a:prstGeom prst="rect">
            <a:avLst/>
          </a:prstGeom>
          <a:gradFill>
            <a:lin ang="16200000" scaled="0"/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anchor="b" anchorCtr="1"/>
          <a:lstStyle/>
          <a:p>
            <a:pPr algn="ctr"/>
            <a:endParaRPr lang="zh-CN" alt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81788" y="3317875"/>
            <a:ext cx="1643062" cy="357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组织机构接口</a:t>
            </a:r>
          </a:p>
        </p:txBody>
      </p:sp>
      <p:sp>
        <p:nvSpPr>
          <p:cNvPr id="21" name="矩形 20"/>
          <p:cNvSpPr/>
          <p:nvPr/>
        </p:nvSpPr>
        <p:spPr>
          <a:xfrm>
            <a:off x="6681788" y="3746500"/>
            <a:ext cx="1643062" cy="357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数据处理扩展接口</a:t>
            </a:r>
          </a:p>
        </p:txBody>
      </p:sp>
      <p:sp>
        <p:nvSpPr>
          <p:cNvPr id="22" name="矩形 21"/>
          <p:cNvSpPr/>
          <p:nvPr/>
        </p:nvSpPr>
        <p:spPr>
          <a:xfrm>
            <a:off x="6681788" y="4175125"/>
            <a:ext cx="1643062" cy="357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业务字典接口</a:t>
            </a:r>
          </a:p>
        </p:txBody>
      </p:sp>
      <p:sp>
        <p:nvSpPr>
          <p:cNvPr id="23" name="矩形 22"/>
          <p:cNvSpPr/>
          <p:nvPr/>
        </p:nvSpPr>
        <p:spPr>
          <a:xfrm>
            <a:off x="6681788" y="4603750"/>
            <a:ext cx="1643062" cy="357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表单访问接口</a:t>
            </a:r>
          </a:p>
        </p:txBody>
      </p:sp>
      <p:sp>
        <p:nvSpPr>
          <p:cNvPr id="24" name="矩形 23"/>
          <p:cNvSpPr/>
          <p:nvPr/>
        </p:nvSpPr>
        <p:spPr>
          <a:xfrm>
            <a:off x="6681788" y="5032375"/>
            <a:ext cx="1643062" cy="357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宋体" pitchFamily="2" charset="-122"/>
              </a:rPr>
              <a:t>流程接口</a:t>
            </a:r>
          </a:p>
        </p:txBody>
      </p:sp>
      <p:sp>
        <p:nvSpPr>
          <p:cNvPr id="37" name="矩形 36"/>
          <p:cNvSpPr/>
          <p:nvPr/>
        </p:nvSpPr>
        <p:spPr>
          <a:xfrm>
            <a:off x="7000082" y="54501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dirty="0"/>
              <a:t>表单接口</a:t>
            </a:r>
          </a:p>
        </p:txBody>
      </p:sp>
    </p:spTree>
    <p:extLst>
      <p:ext uri="{BB962C8B-B14F-4D97-AF65-F5344CB8AC3E}">
        <p14:creationId xmlns:p14="http://schemas.microsoft.com/office/powerpoint/2010/main" val="1389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1962118"/>
            <a:ext cx="7086600" cy="428628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896221" y="1990215"/>
            <a:ext cx="714380" cy="4258185"/>
          </a:xfrm>
          <a:prstGeom prst="downArrow">
            <a:avLst>
              <a:gd name="adj1" fmla="val 63241"/>
              <a:gd name="adj2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业务相关性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11352" y="4819638"/>
            <a:ext cx="6407150" cy="12144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技术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组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件</a:t>
            </a:r>
            <a:endParaRPr lang="zh-CN" altLang="en-US" sz="1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843168" y="5176828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日志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968317" y="5176828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缓存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218615" y="5176828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定时器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843168" y="5605456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加解密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968317" y="5605456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字符串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343762" y="5176828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日期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343762" y="5605456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数据总线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5218615" y="5605456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系统配置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093466" y="5605456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国际化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093466" y="5176828"/>
            <a:ext cx="928694" cy="2857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数据库访问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111352" y="3621443"/>
            <a:ext cx="6407150" cy="10001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构架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组件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825732" y="3978633"/>
            <a:ext cx="1214446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组织机构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254492" y="3978633"/>
            <a:ext cx="1214446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权限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683252" y="3978633"/>
            <a:ext cx="1214446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登录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6112012" y="3978633"/>
            <a:ext cx="1214446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1104848" y="2319308"/>
            <a:ext cx="6407150" cy="10715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业务</a:t>
            </a:r>
            <a:endParaRPr lang="en-US" altLang="zh-CN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组件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1846353" y="2747936"/>
            <a:ext cx="1015898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审批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280368" y="2747936"/>
            <a:ext cx="1015898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传阅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4714382" y="2747936"/>
            <a:ext cx="1015898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1400" b="1" dirty="0" smtClean="0">
                <a:solidFill>
                  <a:srgbClr val="000000"/>
                </a:solidFill>
              </a:rPr>
              <a:t>电子签名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6148398" y="2747936"/>
            <a:ext cx="1015898" cy="4286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31" name="下箭头标注 30"/>
          <p:cNvSpPr/>
          <p:nvPr/>
        </p:nvSpPr>
        <p:spPr bwMode="auto">
          <a:xfrm>
            <a:off x="685800" y="1066798"/>
            <a:ext cx="2286000" cy="914400"/>
          </a:xfrm>
          <a:prstGeom prst="down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>
                <a:solidFill>
                  <a:schemeClr val="tx1"/>
                </a:solidFill>
                <a:latin typeface="Arial" charset="0"/>
                <a:ea typeface="宋体" charset="-122"/>
              </a:rPr>
              <a:t>平台</a:t>
            </a: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组件</a:t>
            </a:r>
          </a:p>
        </p:txBody>
      </p:sp>
      <p:sp>
        <p:nvSpPr>
          <p:cNvPr id="32" name="下箭头标注 31"/>
          <p:cNvSpPr/>
          <p:nvPr/>
        </p:nvSpPr>
        <p:spPr bwMode="auto">
          <a:xfrm>
            <a:off x="3086101" y="1066798"/>
            <a:ext cx="2286000" cy="914400"/>
          </a:xfrm>
          <a:prstGeom prst="down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宋体" charset="-122"/>
              </a:rPr>
              <a:t>已有或开源组件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baseline="-25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(jar</a:t>
            </a:r>
            <a:r>
              <a:rPr lang="zh-CN" altLang="en-US" sz="2000" b="1" baseline="-25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包导入</a:t>
            </a:r>
            <a:r>
              <a:rPr lang="en-US" altLang="zh-CN" sz="2000" b="1" baseline="-2500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)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3" name="下箭头标注 32"/>
          <p:cNvSpPr/>
          <p:nvPr/>
        </p:nvSpPr>
        <p:spPr bwMode="auto">
          <a:xfrm>
            <a:off x="5486400" y="1066798"/>
            <a:ext cx="2286000" cy="914400"/>
          </a:xfrm>
          <a:prstGeom prst="downArrow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积累业务组件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平台产品组成：</a:t>
            </a:r>
            <a:r>
              <a:rPr lang="zh-CN" altLang="en-US" dirty="0"/>
              <a:t>组件库</a:t>
            </a:r>
            <a:endParaRPr lang="zh-CN" altLang="en-US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6335490" y="2708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396069" y="392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2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65"/>
          <p:cNvGrpSpPr/>
          <p:nvPr/>
        </p:nvGrpSpPr>
        <p:grpSpPr>
          <a:xfrm>
            <a:off x="3019412" y="4660916"/>
            <a:ext cx="5327650" cy="982662"/>
            <a:chOff x="2786050" y="4660916"/>
            <a:chExt cx="5327650" cy="982662"/>
          </a:xfrm>
        </p:grpSpPr>
        <p:sp>
          <p:nvSpPr>
            <p:cNvPr id="120" name="Rectangle 197"/>
            <p:cNvSpPr>
              <a:spLocks noChangeArrowheads="1"/>
            </p:cNvSpPr>
            <p:nvPr/>
          </p:nvSpPr>
          <p:spPr bwMode="auto">
            <a:xfrm>
              <a:off x="2818832" y="4660916"/>
              <a:ext cx="5294868" cy="7191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rgbClr val="990033"/>
              </a:solidFill>
              <a:miter lim="800000"/>
              <a:headEnd/>
              <a:tailEnd/>
            </a:ln>
            <a:effectLst>
              <a:prstShdw prst="shdw17" dist="17961" dir="13500000">
                <a:srgbClr val="5C001F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198"/>
            <p:cNvSpPr txBox="1">
              <a:spLocks noChangeArrowheads="1"/>
            </p:cNvSpPr>
            <p:nvPr/>
          </p:nvSpPr>
          <p:spPr bwMode="auto">
            <a:xfrm>
              <a:off x="2786050" y="4667266"/>
              <a:ext cx="184010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solidFill>
                    <a:srgbClr val="990033"/>
                  </a:solidFill>
                </a:rPr>
                <a:t>逻辑层</a:t>
              </a:r>
              <a:endParaRPr lang="zh-CN" altLang="en-US" sz="1400" b="1" dirty="0">
                <a:solidFill>
                  <a:srgbClr val="990033"/>
                </a:solidFill>
              </a:endParaRPr>
            </a:p>
          </p:txBody>
        </p:sp>
        <p:pic>
          <p:nvPicPr>
            <p:cNvPr id="122" name="Picture 202" descr="invoke5x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50021" y="4922882"/>
              <a:ext cx="182582" cy="223837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</p:pic>
        <p:cxnSp>
          <p:nvCxnSpPr>
            <p:cNvPr id="123" name="AutoShape 209"/>
            <p:cNvCxnSpPr>
              <a:cxnSpLocks noChangeShapeType="1"/>
              <a:stCxn id="133" idx="3"/>
              <a:endCxn id="131" idx="1"/>
            </p:cNvCxnSpPr>
            <p:nvPr/>
          </p:nvCxnSpPr>
          <p:spPr bwMode="auto">
            <a:xfrm>
              <a:off x="5761033" y="5025278"/>
              <a:ext cx="285752" cy="9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4" name="AutoShape 319"/>
            <p:cNvSpPr>
              <a:spLocks noChangeArrowheads="1"/>
            </p:cNvSpPr>
            <p:nvPr/>
          </p:nvSpPr>
          <p:spPr bwMode="auto">
            <a:xfrm>
              <a:off x="3541636" y="4805379"/>
              <a:ext cx="576323" cy="179387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CC99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逻辑编制</a:t>
              </a:r>
            </a:p>
          </p:txBody>
        </p:sp>
        <p:sp>
          <p:nvSpPr>
            <p:cNvPr id="125" name="AutoShape 320"/>
            <p:cNvSpPr>
              <a:spLocks noChangeArrowheads="1"/>
            </p:cNvSpPr>
            <p:nvPr/>
          </p:nvSpPr>
          <p:spPr bwMode="auto">
            <a:xfrm>
              <a:off x="3541636" y="5076841"/>
              <a:ext cx="576323" cy="179388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CC99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多种实现</a:t>
              </a:r>
              <a:endParaRPr lang="zh-CN" altLang="en-US" sz="1050" b="1" dirty="0"/>
            </a:p>
          </p:txBody>
        </p:sp>
        <p:sp>
          <p:nvSpPr>
            <p:cNvPr id="126" name="Line 335"/>
            <p:cNvSpPr>
              <a:spLocks noChangeShapeType="1"/>
            </p:cNvSpPr>
            <p:nvPr/>
          </p:nvSpPr>
          <p:spPr bwMode="auto">
            <a:xfrm>
              <a:off x="5355924" y="535624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336"/>
            <p:cNvSpPr>
              <a:spLocks noChangeShapeType="1"/>
            </p:cNvSpPr>
            <p:nvPr/>
          </p:nvSpPr>
          <p:spPr bwMode="auto">
            <a:xfrm>
              <a:off x="6292647" y="534989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37"/>
            <p:cNvSpPr>
              <a:spLocks noChangeShapeType="1"/>
            </p:cNvSpPr>
            <p:nvPr/>
          </p:nvSpPr>
          <p:spPr bwMode="auto">
            <a:xfrm>
              <a:off x="7227782" y="534989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AutoShape 320"/>
            <p:cNvSpPr>
              <a:spLocks noChangeArrowheads="1"/>
            </p:cNvSpPr>
            <p:nvPr/>
          </p:nvSpPr>
          <p:spPr bwMode="auto">
            <a:xfrm>
              <a:off x="4281429" y="4821248"/>
              <a:ext cx="576323" cy="179388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CC99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050" b="1" dirty="0" smtClean="0"/>
                <a:t>AOP</a:t>
              </a:r>
              <a:endParaRPr lang="zh-CN" altLang="en-US" sz="1050" b="1" dirty="0"/>
            </a:p>
          </p:txBody>
        </p:sp>
        <p:sp>
          <p:nvSpPr>
            <p:cNvPr id="130" name="AutoShape 320"/>
            <p:cNvSpPr>
              <a:spLocks noChangeArrowheads="1"/>
            </p:cNvSpPr>
            <p:nvPr/>
          </p:nvSpPr>
          <p:spPr bwMode="auto">
            <a:xfrm>
              <a:off x="4286248" y="5072074"/>
              <a:ext cx="576323" cy="179388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CC99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可插拔</a:t>
              </a:r>
              <a:endParaRPr lang="zh-CN" altLang="en-US" sz="1050" b="1" dirty="0"/>
            </a:p>
          </p:txBody>
        </p:sp>
        <p:pic>
          <p:nvPicPr>
            <p:cNvPr id="131" name="Picture 202" descr="invoke5x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4929198"/>
              <a:ext cx="182582" cy="223837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132" name="Picture 202" descr="invoke5x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46938" y="4919675"/>
              <a:ext cx="182582" cy="223837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</p:pic>
        <p:pic>
          <p:nvPicPr>
            <p:cNvPr id="133" name="Picture 202" descr="invoke5x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03864" y="4919675"/>
              <a:ext cx="182582" cy="223837"/>
            </a:xfrm>
            <a:prstGeom prst="rect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4" name="组合 302"/>
          <p:cNvGrpSpPr>
            <a:grpSpLocks/>
          </p:cNvGrpSpPr>
          <p:nvPr/>
        </p:nvGrpSpPr>
        <p:grpSpPr bwMode="auto">
          <a:xfrm>
            <a:off x="3044825" y="3740130"/>
            <a:ext cx="5326062" cy="1189068"/>
            <a:chOff x="2597146" y="3730609"/>
            <a:chExt cx="5326107" cy="1189068"/>
          </a:xfrm>
        </p:grpSpPr>
        <p:sp>
          <p:nvSpPr>
            <p:cNvPr id="135" name="Rectangle 196"/>
            <p:cNvSpPr>
              <a:spLocks noChangeArrowheads="1"/>
            </p:cNvSpPr>
            <p:nvPr/>
          </p:nvSpPr>
          <p:spPr bwMode="auto">
            <a:xfrm>
              <a:off x="2628944" y="3732197"/>
              <a:ext cx="5294309" cy="7191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DBE9FF"/>
                </a:gs>
              </a:gsLst>
              <a:lin ang="5400000" scaled="1"/>
            </a:gradFill>
            <a:ln w="9525">
              <a:solidFill>
                <a:srgbClr val="094584"/>
              </a:solidFill>
              <a:miter lim="800000"/>
              <a:headEnd/>
              <a:tailEnd/>
            </a:ln>
            <a:effectLst>
              <a:prstShdw prst="shdw17" dist="17961" dir="13500000">
                <a:srgbClr val="05294F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6" name="AutoShape 212"/>
            <p:cNvCxnSpPr>
              <a:cxnSpLocks noChangeShapeType="1"/>
              <a:endCxn id="133" idx="0"/>
            </p:cNvCxnSpPr>
            <p:nvPr/>
          </p:nvCxnSpPr>
          <p:spPr bwMode="auto">
            <a:xfrm rot="16200000" flipH="1">
              <a:off x="5398708" y="4604158"/>
              <a:ext cx="612805" cy="18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137" name="Group 213"/>
            <p:cNvGrpSpPr>
              <a:grpSpLocks/>
            </p:cNvGrpSpPr>
            <p:nvPr/>
          </p:nvGrpSpPr>
          <p:grpSpPr bwMode="auto">
            <a:xfrm>
              <a:off x="5100679" y="3873484"/>
              <a:ext cx="787400" cy="417513"/>
              <a:chOff x="2562" y="2068"/>
              <a:chExt cx="496" cy="263"/>
            </a:xfrm>
          </p:grpSpPr>
          <p:sp>
            <p:nvSpPr>
              <p:cNvPr id="159" name="Rectangle 222"/>
              <p:cNvSpPr>
                <a:spLocks noChangeArrowheads="1"/>
              </p:cNvSpPr>
              <p:nvPr/>
            </p:nvSpPr>
            <p:spPr bwMode="auto">
              <a:xfrm>
                <a:off x="2619" y="2068"/>
                <a:ext cx="381" cy="263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pic>
            <p:nvPicPr>
              <p:cNvPr id="160" name="Picture 22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19" y="2068"/>
                <a:ext cx="382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1" name="Rectangle 224"/>
              <p:cNvSpPr>
                <a:spLocks noChangeArrowheads="1"/>
              </p:cNvSpPr>
              <p:nvPr/>
            </p:nvSpPr>
            <p:spPr bwMode="auto">
              <a:xfrm>
                <a:off x="2619" y="2068"/>
                <a:ext cx="381" cy="263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62" name="Rectangle 225"/>
              <p:cNvSpPr>
                <a:spLocks noChangeArrowheads="1"/>
              </p:cNvSpPr>
              <p:nvPr/>
            </p:nvSpPr>
            <p:spPr bwMode="auto">
              <a:xfrm>
                <a:off x="2619" y="2068"/>
                <a:ext cx="382" cy="263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63" name="Freeform 227"/>
              <p:cNvSpPr>
                <a:spLocks/>
              </p:cNvSpPr>
              <p:nvPr/>
            </p:nvSpPr>
            <p:spPr bwMode="auto">
              <a:xfrm>
                <a:off x="2722" y="2178"/>
                <a:ext cx="69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8 w 1441"/>
                  <a:gd name="T9" fmla="*/ 88 h 1600"/>
                  <a:gd name="T10" fmla="*/ 69 w 1441"/>
                  <a:gd name="T11" fmla="*/ 75 h 1600"/>
                  <a:gd name="T12" fmla="*/ 69 w 1441"/>
                  <a:gd name="T13" fmla="*/ 13 h 1600"/>
                  <a:gd name="T14" fmla="*/ 58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7889FB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64" name="Freeform 228"/>
              <p:cNvSpPr>
                <a:spLocks/>
              </p:cNvSpPr>
              <p:nvPr/>
            </p:nvSpPr>
            <p:spPr bwMode="auto">
              <a:xfrm>
                <a:off x="2722" y="2178"/>
                <a:ext cx="69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8 w 1441"/>
                  <a:gd name="T9" fmla="*/ 88 h 1600"/>
                  <a:gd name="T10" fmla="*/ 69 w 1441"/>
                  <a:gd name="T11" fmla="*/ 75 h 1600"/>
                  <a:gd name="T12" fmla="*/ 69 w 1441"/>
                  <a:gd name="T13" fmla="*/ 13 h 1600"/>
                  <a:gd name="T14" fmla="*/ 58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65" name="Freeform 230"/>
              <p:cNvSpPr>
                <a:spLocks/>
              </p:cNvSpPr>
              <p:nvPr/>
            </p:nvSpPr>
            <p:spPr bwMode="auto">
              <a:xfrm>
                <a:off x="2562" y="2178"/>
                <a:ext cx="114" cy="88"/>
              </a:xfrm>
              <a:custGeom>
                <a:avLst/>
                <a:gdLst>
                  <a:gd name="T0" fmla="*/ 86 w 184"/>
                  <a:gd name="T1" fmla="*/ 0 h 125"/>
                  <a:gd name="T2" fmla="*/ 0 w 184"/>
                  <a:gd name="T3" fmla="*/ 0 h 125"/>
                  <a:gd name="T4" fmla="*/ 29 w 184"/>
                  <a:gd name="T5" fmla="*/ 44 h 125"/>
                  <a:gd name="T6" fmla="*/ 0 w 184"/>
                  <a:gd name="T7" fmla="*/ 88 h 125"/>
                  <a:gd name="T8" fmla="*/ 86 w 184"/>
                  <a:gd name="T9" fmla="*/ 88 h 125"/>
                  <a:gd name="T10" fmla="*/ 114 w 184"/>
                  <a:gd name="T11" fmla="*/ 44 h 125"/>
                  <a:gd name="T12" fmla="*/ 8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66" name="Freeform 231"/>
              <p:cNvSpPr>
                <a:spLocks/>
              </p:cNvSpPr>
              <p:nvPr/>
            </p:nvSpPr>
            <p:spPr bwMode="auto">
              <a:xfrm>
                <a:off x="2562" y="2178"/>
                <a:ext cx="114" cy="88"/>
              </a:xfrm>
              <a:custGeom>
                <a:avLst/>
                <a:gdLst>
                  <a:gd name="T0" fmla="*/ 86 w 184"/>
                  <a:gd name="T1" fmla="*/ 0 h 125"/>
                  <a:gd name="T2" fmla="*/ 0 w 184"/>
                  <a:gd name="T3" fmla="*/ 0 h 125"/>
                  <a:gd name="T4" fmla="*/ 29 w 184"/>
                  <a:gd name="T5" fmla="*/ 44 h 125"/>
                  <a:gd name="T6" fmla="*/ 0 w 184"/>
                  <a:gd name="T7" fmla="*/ 88 h 125"/>
                  <a:gd name="T8" fmla="*/ 86 w 184"/>
                  <a:gd name="T9" fmla="*/ 88 h 125"/>
                  <a:gd name="T10" fmla="*/ 114 w 184"/>
                  <a:gd name="T11" fmla="*/ 44 h 125"/>
                  <a:gd name="T12" fmla="*/ 8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2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67" name="Rectangle 233"/>
              <p:cNvSpPr>
                <a:spLocks noChangeArrowheads="1"/>
              </p:cNvSpPr>
              <p:nvPr/>
            </p:nvSpPr>
            <p:spPr bwMode="auto">
              <a:xfrm>
                <a:off x="2704" y="2105"/>
                <a:ext cx="226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zh-CN" sz="600" b="1">
                    <a:solidFill>
                      <a:schemeClr val="bg1"/>
                    </a:solidFill>
                  </a:rPr>
                  <a:t>Composite</a:t>
                </a:r>
                <a:endParaRPr lang="zh-CN" altLang="zh-CN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Line 234"/>
              <p:cNvSpPr>
                <a:spLocks noChangeShapeType="1"/>
              </p:cNvSpPr>
              <p:nvPr/>
            </p:nvSpPr>
            <p:spPr bwMode="auto">
              <a:xfrm>
                <a:off x="2676" y="2222"/>
                <a:ext cx="39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235"/>
              <p:cNvSpPr>
                <a:spLocks/>
              </p:cNvSpPr>
              <p:nvPr/>
            </p:nvSpPr>
            <p:spPr bwMode="auto">
              <a:xfrm>
                <a:off x="2837" y="2178"/>
                <a:ext cx="68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7 w 1441"/>
                  <a:gd name="T9" fmla="*/ 88 h 1600"/>
                  <a:gd name="T10" fmla="*/ 68 w 1441"/>
                  <a:gd name="T11" fmla="*/ 75 h 1600"/>
                  <a:gd name="T12" fmla="*/ 68 w 1441"/>
                  <a:gd name="T13" fmla="*/ 13 h 1600"/>
                  <a:gd name="T14" fmla="*/ 57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7889FB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70" name="Freeform 236"/>
              <p:cNvSpPr>
                <a:spLocks/>
              </p:cNvSpPr>
              <p:nvPr/>
            </p:nvSpPr>
            <p:spPr bwMode="auto">
              <a:xfrm>
                <a:off x="2837" y="2178"/>
                <a:ext cx="68" cy="88"/>
              </a:xfrm>
              <a:custGeom>
                <a:avLst/>
                <a:gdLst>
                  <a:gd name="T0" fmla="*/ 11 w 1441"/>
                  <a:gd name="T1" fmla="*/ 0 h 1600"/>
                  <a:gd name="T2" fmla="*/ 0 w 1441"/>
                  <a:gd name="T3" fmla="*/ 13 h 1600"/>
                  <a:gd name="T4" fmla="*/ 0 w 1441"/>
                  <a:gd name="T5" fmla="*/ 75 h 1600"/>
                  <a:gd name="T6" fmla="*/ 11 w 1441"/>
                  <a:gd name="T7" fmla="*/ 88 h 1600"/>
                  <a:gd name="T8" fmla="*/ 57 w 1441"/>
                  <a:gd name="T9" fmla="*/ 88 h 1600"/>
                  <a:gd name="T10" fmla="*/ 68 w 1441"/>
                  <a:gd name="T11" fmla="*/ 75 h 1600"/>
                  <a:gd name="T12" fmla="*/ 68 w 1441"/>
                  <a:gd name="T13" fmla="*/ 13 h 1600"/>
                  <a:gd name="T14" fmla="*/ 57 w 1441"/>
                  <a:gd name="T15" fmla="*/ 0 h 1600"/>
                  <a:gd name="T16" fmla="*/ 11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71" name="Line 238"/>
              <p:cNvSpPr>
                <a:spLocks noChangeShapeType="1"/>
              </p:cNvSpPr>
              <p:nvPr/>
            </p:nvSpPr>
            <p:spPr bwMode="auto">
              <a:xfrm>
                <a:off x="2791" y="2222"/>
                <a:ext cx="38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239"/>
              <p:cNvSpPr>
                <a:spLocks noChangeShapeType="1"/>
              </p:cNvSpPr>
              <p:nvPr/>
            </p:nvSpPr>
            <p:spPr bwMode="auto">
              <a:xfrm>
                <a:off x="2905" y="2222"/>
                <a:ext cx="77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295"/>
              <p:cNvSpPr>
                <a:spLocks/>
              </p:cNvSpPr>
              <p:nvPr/>
            </p:nvSpPr>
            <p:spPr bwMode="auto">
              <a:xfrm>
                <a:off x="2943" y="2178"/>
                <a:ext cx="115" cy="88"/>
              </a:xfrm>
              <a:custGeom>
                <a:avLst/>
                <a:gdLst>
                  <a:gd name="T0" fmla="*/ 86 w 185"/>
                  <a:gd name="T1" fmla="*/ 0 h 125"/>
                  <a:gd name="T2" fmla="*/ 0 w 185"/>
                  <a:gd name="T3" fmla="*/ 0 h 125"/>
                  <a:gd name="T4" fmla="*/ 29 w 185"/>
                  <a:gd name="T5" fmla="*/ 44 h 125"/>
                  <a:gd name="T6" fmla="*/ 0 w 185"/>
                  <a:gd name="T7" fmla="*/ 88 h 125"/>
                  <a:gd name="T8" fmla="*/ 86 w 185"/>
                  <a:gd name="T9" fmla="*/ 88 h 125"/>
                  <a:gd name="T10" fmla="*/ 115 w 185"/>
                  <a:gd name="T11" fmla="*/ 44 h 125"/>
                  <a:gd name="T12" fmla="*/ 86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9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9" y="125"/>
                    </a:lnTo>
                    <a:lnTo>
                      <a:pt x="185" y="62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C99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74" name="Freeform 296"/>
              <p:cNvSpPr>
                <a:spLocks/>
              </p:cNvSpPr>
              <p:nvPr/>
            </p:nvSpPr>
            <p:spPr bwMode="auto">
              <a:xfrm>
                <a:off x="2943" y="2178"/>
                <a:ext cx="115" cy="88"/>
              </a:xfrm>
              <a:custGeom>
                <a:avLst/>
                <a:gdLst>
                  <a:gd name="T0" fmla="*/ 86 w 185"/>
                  <a:gd name="T1" fmla="*/ 0 h 125"/>
                  <a:gd name="T2" fmla="*/ 0 w 185"/>
                  <a:gd name="T3" fmla="*/ 0 h 125"/>
                  <a:gd name="T4" fmla="*/ 29 w 185"/>
                  <a:gd name="T5" fmla="*/ 44 h 125"/>
                  <a:gd name="T6" fmla="*/ 0 w 185"/>
                  <a:gd name="T7" fmla="*/ 88 h 125"/>
                  <a:gd name="T8" fmla="*/ 86 w 185"/>
                  <a:gd name="T9" fmla="*/ 88 h 125"/>
                  <a:gd name="T10" fmla="*/ 115 w 185"/>
                  <a:gd name="T11" fmla="*/ 44 h 125"/>
                  <a:gd name="T12" fmla="*/ 86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9" y="0"/>
                    </a:moveTo>
                    <a:lnTo>
                      <a:pt x="0" y="0"/>
                    </a:lnTo>
                    <a:lnTo>
                      <a:pt x="46" y="62"/>
                    </a:lnTo>
                    <a:lnTo>
                      <a:pt x="0" y="125"/>
                    </a:lnTo>
                    <a:lnTo>
                      <a:pt x="139" y="125"/>
                    </a:lnTo>
                    <a:lnTo>
                      <a:pt x="185" y="62"/>
                    </a:lnTo>
                    <a:lnTo>
                      <a:pt x="139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</p:grpSp>
        <p:sp>
          <p:nvSpPr>
            <p:cNvPr id="138" name="Text Box 230"/>
            <p:cNvSpPr txBox="1">
              <a:spLocks noChangeArrowheads="1"/>
            </p:cNvSpPr>
            <p:nvPr/>
          </p:nvSpPr>
          <p:spPr bwMode="auto">
            <a:xfrm>
              <a:off x="2597146" y="3730609"/>
              <a:ext cx="1352549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rgbClr val="094584"/>
                  </a:solidFill>
                </a:rPr>
                <a:t>服务层</a:t>
              </a:r>
            </a:p>
          </p:txBody>
        </p:sp>
        <p:cxnSp>
          <p:nvCxnSpPr>
            <p:cNvPr id="139" name="AutoShape 231"/>
            <p:cNvCxnSpPr>
              <a:cxnSpLocks noChangeShapeType="1"/>
              <a:stCxn id="132" idx="0"/>
            </p:cNvCxnSpPr>
            <p:nvPr/>
          </p:nvCxnSpPr>
          <p:spPr bwMode="auto">
            <a:xfrm rot="16200000" flipV="1">
              <a:off x="6859222" y="4421585"/>
              <a:ext cx="701702" cy="29448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BA0613"/>
              </a:solidFill>
              <a:round/>
              <a:headEnd/>
              <a:tailEnd type="triangle" w="med" len="med"/>
            </a:ln>
          </p:spPr>
        </p:cxnSp>
        <p:grpSp>
          <p:nvGrpSpPr>
            <p:cNvPr id="140" name="Group 301"/>
            <p:cNvGrpSpPr>
              <a:grpSpLocks/>
            </p:cNvGrpSpPr>
            <p:nvPr/>
          </p:nvGrpSpPr>
          <p:grpSpPr bwMode="auto">
            <a:xfrm>
              <a:off x="6829467" y="3916347"/>
              <a:ext cx="712787" cy="319087"/>
              <a:chOff x="3834" y="2116"/>
              <a:chExt cx="449" cy="201"/>
            </a:xfrm>
          </p:grpSpPr>
          <p:sp>
            <p:nvSpPr>
              <p:cNvPr id="146" name="Rectangle 140"/>
              <p:cNvSpPr>
                <a:spLocks noChangeArrowheads="1"/>
              </p:cNvSpPr>
              <p:nvPr/>
            </p:nvSpPr>
            <p:spPr bwMode="auto">
              <a:xfrm>
                <a:off x="3877" y="2116"/>
                <a:ext cx="342" cy="200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pic>
            <p:nvPicPr>
              <p:cNvPr id="147" name="Picture 14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77" y="2116"/>
                <a:ext cx="342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8" name="Rectangle 142"/>
              <p:cNvSpPr>
                <a:spLocks noChangeArrowheads="1"/>
              </p:cNvSpPr>
              <p:nvPr/>
            </p:nvSpPr>
            <p:spPr bwMode="auto">
              <a:xfrm>
                <a:off x="3877" y="2116"/>
                <a:ext cx="342" cy="200"/>
              </a:xfrm>
              <a:prstGeom prst="rect">
                <a:avLst/>
              </a:prstGeom>
              <a:solidFill>
                <a:srgbClr val="7889F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49" name="Rectangle 143"/>
              <p:cNvSpPr>
                <a:spLocks noChangeArrowheads="1"/>
              </p:cNvSpPr>
              <p:nvPr/>
            </p:nvSpPr>
            <p:spPr bwMode="auto">
              <a:xfrm>
                <a:off x="3877" y="2116"/>
                <a:ext cx="342" cy="201"/>
              </a:xfrm>
              <a:prstGeom prst="rect">
                <a:avLst/>
              </a:prstGeom>
              <a:noFill/>
              <a:ln w="5" cap="rnd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4013" y="2200"/>
                <a:ext cx="77" cy="67"/>
              </a:xfrm>
              <a:custGeom>
                <a:avLst/>
                <a:gdLst>
                  <a:gd name="T0" fmla="*/ 13 w 1441"/>
                  <a:gd name="T1" fmla="*/ 0 h 1600"/>
                  <a:gd name="T2" fmla="*/ 0 w 1441"/>
                  <a:gd name="T3" fmla="*/ 10 h 1600"/>
                  <a:gd name="T4" fmla="*/ 0 w 1441"/>
                  <a:gd name="T5" fmla="*/ 57 h 1600"/>
                  <a:gd name="T6" fmla="*/ 13 w 1441"/>
                  <a:gd name="T7" fmla="*/ 67 h 1600"/>
                  <a:gd name="T8" fmla="*/ 64 w 1441"/>
                  <a:gd name="T9" fmla="*/ 67 h 1600"/>
                  <a:gd name="T10" fmla="*/ 77 w 1441"/>
                  <a:gd name="T11" fmla="*/ 57 h 1600"/>
                  <a:gd name="T12" fmla="*/ 77 w 1441"/>
                  <a:gd name="T13" fmla="*/ 10 h 1600"/>
                  <a:gd name="T14" fmla="*/ 64 w 1441"/>
                  <a:gd name="T15" fmla="*/ 0 h 1600"/>
                  <a:gd name="T16" fmla="*/ 13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7889FB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4013" y="2200"/>
                <a:ext cx="77" cy="67"/>
              </a:xfrm>
              <a:custGeom>
                <a:avLst/>
                <a:gdLst>
                  <a:gd name="T0" fmla="*/ 13 w 1441"/>
                  <a:gd name="T1" fmla="*/ 0 h 1600"/>
                  <a:gd name="T2" fmla="*/ 0 w 1441"/>
                  <a:gd name="T3" fmla="*/ 10 h 1600"/>
                  <a:gd name="T4" fmla="*/ 0 w 1441"/>
                  <a:gd name="T5" fmla="*/ 57 h 1600"/>
                  <a:gd name="T6" fmla="*/ 13 w 1441"/>
                  <a:gd name="T7" fmla="*/ 67 h 1600"/>
                  <a:gd name="T8" fmla="*/ 64 w 1441"/>
                  <a:gd name="T9" fmla="*/ 67 h 1600"/>
                  <a:gd name="T10" fmla="*/ 77 w 1441"/>
                  <a:gd name="T11" fmla="*/ 57 h 1600"/>
                  <a:gd name="T12" fmla="*/ 77 w 1441"/>
                  <a:gd name="T13" fmla="*/ 10 h 1600"/>
                  <a:gd name="T14" fmla="*/ 64 w 1441"/>
                  <a:gd name="T15" fmla="*/ 0 h 1600"/>
                  <a:gd name="T16" fmla="*/ 13 w 1441"/>
                  <a:gd name="T17" fmla="*/ 0 h 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41"/>
                  <a:gd name="T28" fmla="*/ 0 h 1600"/>
                  <a:gd name="T29" fmla="*/ 1441 w 1441"/>
                  <a:gd name="T30" fmla="*/ 1600 h 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41" h="1600">
                    <a:moveTo>
                      <a:pt x="240" y="0"/>
                    </a:moveTo>
                    <a:cubicBezTo>
                      <a:pt x="107" y="0"/>
                      <a:pt x="0" y="108"/>
                      <a:pt x="0" y="241"/>
                    </a:cubicBezTo>
                    <a:lnTo>
                      <a:pt x="0" y="1360"/>
                    </a:lnTo>
                    <a:cubicBezTo>
                      <a:pt x="0" y="1493"/>
                      <a:pt x="107" y="1600"/>
                      <a:pt x="240" y="1600"/>
                    </a:cubicBezTo>
                    <a:lnTo>
                      <a:pt x="1201" y="1600"/>
                    </a:lnTo>
                    <a:cubicBezTo>
                      <a:pt x="1334" y="1600"/>
                      <a:pt x="1441" y="1493"/>
                      <a:pt x="1441" y="1360"/>
                    </a:cubicBezTo>
                    <a:lnTo>
                      <a:pt x="1441" y="241"/>
                    </a:lnTo>
                    <a:cubicBezTo>
                      <a:pt x="1441" y="108"/>
                      <a:pt x="1334" y="0"/>
                      <a:pt x="1201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auto">
              <a:xfrm>
                <a:off x="3834" y="2200"/>
                <a:ext cx="128" cy="67"/>
              </a:xfrm>
              <a:custGeom>
                <a:avLst/>
                <a:gdLst>
                  <a:gd name="T0" fmla="*/ 95 w 185"/>
                  <a:gd name="T1" fmla="*/ 0 h 125"/>
                  <a:gd name="T2" fmla="*/ 0 w 185"/>
                  <a:gd name="T3" fmla="*/ 0 h 125"/>
                  <a:gd name="T4" fmla="*/ 32 w 185"/>
                  <a:gd name="T5" fmla="*/ 34 h 125"/>
                  <a:gd name="T6" fmla="*/ 0 w 185"/>
                  <a:gd name="T7" fmla="*/ 67 h 125"/>
                  <a:gd name="T8" fmla="*/ 95 w 185"/>
                  <a:gd name="T9" fmla="*/ 67 h 125"/>
                  <a:gd name="T10" fmla="*/ 128 w 185"/>
                  <a:gd name="T11" fmla="*/ 34 h 125"/>
                  <a:gd name="T12" fmla="*/ 95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5" y="6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auto">
              <a:xfrm>
                <a:off x="3834" y="2200"/>
                <a:ext cx="128" cy="67"/>
              </a:xfrm>
              <a:custGeom>
                <a:avLst/>
                <a:gdLst>
                  <a:gd name="T0" fmla="*/ 95 w 185"/>
                  <a:gd name="T1" fmla="*/ 0 h 125"/>
                  <a:gd name="T2" fmla="*/ 0 w 185"/>
                  <a:gd name="T3" fmla="*/ 0 h 125"/>
                  <a:gd name="T4" fmla="*/ 32 w 185"/>
                  <a:gd name="T5" fmla="*/ 34 h 125"/>
                  <a:gd name="T6" fmla="*/ 0 w 185"/>
                  <a:gd name="T7" fmla="*/ 67 h 125"/>
                  <a:gd name="T8" fmla="*/ 95 w 185"/>
                  <a:gd name="T9" fmla="*/ 67 h 125"/>
                  <a:gd name="T10" fmla="*/ 128 w 185"/>
                  <a:gd name="T11" fmla="*/ 34 h 125"/>
                  <a:gd name="T12" fmla="*/ 95 w 185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5"/>
                  <a:gd name="T22" fmla="*/ 0 h 125"/>
                  <a:gd name="T23" fmla="*/ 185 w 185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5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5" y="63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54" name="Rectangle 151"/>
              <p:cNvSpPr>
                <a:spLocks noChangeArrowheads="1"/>
              </p:cNvSpPr>
              <p:nvPr/>
            </p:nvSpPr>
            <p:spPr bwMode="auto">
              <a:xfrm>
                <a:off x="3903" y="2116"/>
                <a:ext cx="236" cy="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chemeClr val="bg1"/>
                    </a:solidFill>
                  </a:rPr>
                  <a:t> </a:t>
                </a:r>
                <a:r>
                  <a:rPr lang="zh-CN" altLang="zh-CN" sz="600" b="1">
                    <a:solidFill>
                      <a:schemeClr val="bg1"/>
                    </a:solidFill>
                  </a:rPr>
                  <a:t>Composite</a:t>
                </a:r>
                <a:endParaRPr lang="zh-CN" altLang="zh-CN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3962" y="2233"/>
                <a:ext cx="43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167"/>
              <p:cNvSpPr>
                <a:spLocks noChangeShapeType="1"/>
              </p:cNvSpPr>
              <p:nvPr/>
            </p:nvSpPr>
            <p:spPr bwMode="auto">
              <a:xfrm>
                <a:off x="4090" y="2233"/>
                <a:ext cx="86" cy="1"/>
              </a:xfrm>
              <a:prstGeom prst="line">
                <a:avLst/>
              </a:pr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198"/>
              <p:cNvSpPr>
                <a:spLocks/>
              </p:cNvSpPr>
              <p:nvPr/>
            </p:nvSpPr>
            <p:spPr bwMode="auto">
              <a:xfrm>
                <a:off x="4155" y="2200"/>
                <a:ext cx="128" cy="67"/>
              </a:xfrm>
              <a:custGeom>
                <a:avLst/>
                <a:gdLst>
                  <a:gd name="T0" fmla="*/ 96 w 184"/>
                  <a:gd name="T1" fmla="*/ 0 h 125"/>
                  <a:gd name="T2" fmla="*/ 0 w 184"/>
                  <a:gd name="T3" fmla="*/ 0 h 125"/>
                  <a:gd name="T4" fmla="*/ 32 w 184"/>
                  <a:gd name="T5" fmla="*/ 34 h 125"/>
                  <a:gd name="T6" fmla="*/ 0 w 184"/>
                  <a:gd name="T7" fmla="*/ 67 h 125"/>
                  <a:gd name="T8" fmla="*/ 96 w 184"/>
                  <a:gd name="T9" fmla="*/ 67 h 125"/>
                  <a:gd name="T10" fmla="*/ 128 w 184"/>
                  <a:gd name="T11" fmla="*/ 34 h 125"/>
                  <a:gd name="T12" fmla="*/ 9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CC99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  <p:sp>
            <p:nvSpPr>
              <p:cNvPr id="158" name="Freeform 199"/>
              <p:cNvSpPr>
                <a:spLocks/>
              </p:cNvSpPr>
              <p:nvPr/>
            </p:nvSpPr>
            <p:spPr bwMode="auto">
              <a:xfrm>
                <a:off x="4155" y="2200"/>
                <a:ext cx="128" cy="67"/>
              </a:xfrm>
              <a:custGeom>
                <a:avLst/>
                <a:gdLst>
                  <a:gd name="T0" fmla="*/ 96 w 184"/>
                  <a:gd name="T1" fmla="*/ 0 h 125"/>
                  <a:gd name="T2" fmla="*/ 0 w 184"/>
                  <a:gd name="T3" fmla="*/ 0 h 125"/>
                  <a:gd name="T4" fmla="*/ 32 w 184"/>
                  <a:gd name="T5" fmla="*/ 34 h 125"/>
                  <a:gd name="T6" fmla="*/ 0 w 184"/>
                  <a:gd name="T7" fmla="*/ 67 h 125"/>
                  <a:gd name="T8" fmla="*/ 96 w 184"/>
                  <a:gd name="T9" fmla="*/ 67 h 125"/>
                  <a:gd name="T10" fmla="*/ 128 w 184"/>
                  <a:gd name="T11" fmla="*/ 34 h 125"/>
                  <a:gd name="T12" fmla="*/ 96 w 184"/>
                  <a:gd name="T13" fmla="*/ 0 h 1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125"/>
                  <a:gd name="T23" fmla="*/ 184 w 184"/>
                  <a:gd name="T24" fmla="*/ 125 h 1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125">
                    <a:moveTo>
                      <a:pt x="138" y="0"/>
                    </a:moveTo>
                    <a:lnTo>
                      <a:pt x="0" y="0"/>
                    </a:lnTo>
                    <a:lnTo>
                      <a:pt x="46" y="63"/>
                    </a:lnTo>
                    <a:lnTo>
                      <a:pt x="0" y="125"/>
                    </a:lnTo>
                    <a:lnTo>
                      <a:pt x="138" y="125"/>
                    </a:lnTo>
                    <a:lnTo>
                      <a:pt x="184" y="63"/>
                    </a:lnTo>
                    <a:lnTo>
                      <a:pt x="138" y="0"/>
                    </a:lnTo>
                    <a:close/>
                  </a:path>
                </a:pathLst>
              </a:custGeom>
              <a:noFill/>
              <a:ln w="4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</a:pPr>
                <a:endParaRPr lang="zh-CN" altLang="zh-CN" sz="2800">
                  <a:ea typeface="方正舒体" pitchFamily="2" charset="-122"/>
                </a:endParaRPr>
              </a:p>
            </p:txBody>
          </p:sp>
        </p:grpSp>
        <p:sp>
          <p:nvSpPr>
            <p:cNvPr id="141" name="AutoShape 315"/>
            <p:cNvSpPr>
              <a:spLocks noChangeArrowheads="1"/>
            </p:cNvSpPr>
            <p:nvPr/>
          </p:nvSpPr>
          <p:spPr bwMode="auto">
            <a:xfrm>
              <a:off x="3300456" y="3875072"/>
              <a:ext cx="576263" cy="179387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协议转换</a:t>
              </a:r>
              <a:endParaRPr lang="zh-CN" altLang="en-US" sz="1100" b="1" dirty="0"/>
            </a:p>
          </p:txBody>
        </p:sp>
        <p:sp>
          <p:nvSpPr>
            <p:cNvPr id="142" name="AutoShape 316"/>
            <p:cNvSpPr>
              <a:spLocks noChangeArrowheads="1"/>
            </p:cNvSpPr>
            <p:nvPr/>
          </p:nvSpPr>
          <p:spPr bwMode="auto">
            <a:xfrm>
              <a:off x="4021180" y="3875072"/>
              <a:ext cx="576263" cy="179387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注册路由</a:t>
              </a:r>
              <a:endParaRPr lang="zh-CN" altLang="en-US" sz="1050" b="1" dirty="0"/>
            </a:p>
          </p:txBody>
        </p:sp>
        <p:sp>
          <p:nvSpPr>
            <p:cNvPr id="143" name="AutoShape 317"/>
            <p:cNvSpPr>
              <a:spLocks noChangeArrowheads="1"/>
            </p:cNvSpPr>
            <p:nvPr/>
          </p:nvSpPr>
          <p:spPr bwMode="auto">
            <a:xfrm>
              <a:off x="3300456" y="4138597"/>
              <a:ext cx="576263" cy="179387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事务</a:t>
              </a:r>
              <a:endParaRPr lang="en-US" altLang="zh-CN" sz="1050" b="1" dirty="0"/>
            </a:p>
          </p:txBody>
        </p:sp>
        <p:sp>
          <p:nvSpPr>
            <p:cNvPr id="144" name="AutoShape 318"/>
            <p:cNvSpPr>
              <a:spLocks noChangeArrowheads="1"/>
            </p:cNvSpPr>
            <p:nvPr/>
          </p:nvSpPr>
          <p:spPr bwMode="auto">
            <a:xfrm>
              <a:off x="4021180" y="4122722"/>
              <a:ext cx="576263" cy="179387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安全</a:t>
              </a:r>
              <a:endParaRPr lang="en-US" altLang="zh-CN" sz="1050" b="1" dirty="0"/>
            </a:p>
          </p:txBody>
        </p:sp>
        <p:cxnSp>
          <p:nvCxnSpPr>
            <p:cNvPr id="145" name="AutoShape 327"/>
            <p:cNvCxnSpPr>
              <a:cxnSpLocks noChangeShapeType="1"/>
            </p:cNvCxnSpPr>
            <p:nvPr/>
          </p:nvCxnSpPr>
          <p:spPr bwMode="auto">
            <a:xfrm>
              <a:off x="5892845" y="4090975"/>
              <a:ext cx="941387" cy="38100"/>
            </a:xfrm>
            <a:prstGeom prst="curvedConnector5">
              <a:avLst>
                <a:gd name="adj1" fmla="val 49917"/>
                <a:gd name="adj2" fmla="val 295833"/>
                <a:gd name="adj3" fmla="val 81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5" name="组合 172"/>
          <p:cNvGrpSpPr/>
          <p:nvPr/>
        </p:nvGrpSpPr>
        <p:grpSpPr>
          <a:xfrm>
            <a:off x="3057525" y="2801887"/>
            <a:ext cx="5321300" cy="2120997"/>
            <a:chOff x="2824163" y="2801885"/>
            <a:chExt cx="5321300" cy="2120997"/>
          </a:xfrm>
        </p:grpSpPr>
        <p:sp>
          <p:nvSpPr>
            <p:cNvPr id="176" name="Rectangle 195"/>
            <p:cNvSpPr>
              <a:spLocks noChangeArrowheads="1"/>
            </p:cNvSpPr>
            <p:nvPr/>
          </p:nvSpPr>
          <p:spPr bwMode="auto">
            <a:xfrm>
              <a:off x="2851199" y="2801885"/>
              <a:ext cx="5294264" cy="7191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BCEDDE"/>
                </a:gs>
              </a:gsLst>
              <a:lin ang="5400000" scaled="1"/>
            </a:gradFill>
            <a:ln w="12700" algn="ctr">
              <a:solidFill>
                <a:srgbClr val="007A5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zh-CN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7" name="Oval 232"/>
            <p:cNvSpPr>
              <a:spLocks noChangeArrowheads="1"/>
            </p:cNvSpPr>
            <p:nvPr/>
          </p:nvSpPr>
          <p:spPr bwMode="auto">
            <a:xfrm>
              <a:off x="5802335" y="2908247"/>
              <a:ext cx="952491" cy="441325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Oval 233"/>
            <p:cNvSpPr>
              <a:spLocks noChangeArrowheads="1"/>
            </p:cNvSpPr>
            <p:nvPr/>
          </p:nvSpPr>
          <p:spPr bwMode="auto">
            <a:xfrm>
              <a:off x="4889530" y="2922535"/>
              <a:ext cx="835017" cy="439737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Oval 234"/>
            <p:cNvSpPr>
              <a:spLocks noChangeArrowheads="1"/>
            </p:cNvSpPr>
            <p:nvPr/>
          </p:nvSpPr>
          <p:spPr bwMode="auto">
            <a:xfrm>
              <a:off x="6873887" y="2887610"/>
              <a:ext cx="912805" cy="441325"/>
            </a:xfrm>
            <a:prstGeom prst="ellipse">
              <a:avLst/>
            </a:prstGeom>
            <a:noFill/>
            <a:ln w="12700" algn="ctr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80" name="Picture 236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86599" y="3046360"/>
              <a:ext cx="142874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1" name="Picture 237" descr="auto_activity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237421" y="3046360"/>
              <a:ext cx="142874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2" name="Picture 238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81894" y="3046360"/>
              <a:ext cx="142874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3" name="AutoShape 239"/>
            <p:cNvCxnSpPr>
              <a:cxnSpLocks noChangeShapeType="1"/>
            </p:cNvCxnSpPr>
            <p:nvPr/>
          </p:nvCxnSpPr>
          <p:spPr bwMode="auto">
            <a:xfrm>
              <a:off x="7129472" y="3125735"/>
              <a:ext cx="1079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4" name="AutoShape 240"/>
            <p:cNvCxnSpPr>
              <a:cxnSpLocks noChangeShapeType="1"/>
            </p:cNvCxnSpPr>
            <p:nvPr/>
          </p:nvCxnSpPr>
          <p:spPr bwMode="auto">
            <a:xfrm>
              <a:off x="7380295" y="3125735"/>
              <a:ext cx="1015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85" name="Picture 241" descr="router_activity3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064269" y="3068585"/>
              <a:ext cx="119062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6" name="Picture 242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70596" y="3068585"/>
              <a:ext cx="119062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7" name="Picture 243" descr="auto_activity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270642" y="2960635"/>
              <a:ext cx="119062" cy="13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8" name="Picture 244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02415" y="3068585"/>
              <a:ext cx="119062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9" name="AutoShape 245"/>
            <p:cNvCxnSpPr>
              <a:cxnSpLocks noChangeShapeType="1"/>
            </p:cNvCxnSpPr>
            <p:nvPr/>
          </p:nvCxnSpPr>
          <p:spPr bwMode="auto">
            <a:xfrm>
              <a:off x="5989658" y="3133672"/>
              <a:ext cx="7461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90" name="Picture 246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70642" y="3201935"/>
              <a:ext cx="119062" cy="131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1" name="AutoShape 247"/>
            <p:cNvCxnSpPr>
              <a:cxnSpLocks noChangeShapeType="1"/>
            </p:cNvCxnSpPr>
            <p:nvPr/>
          </p:nvCxnSpPr>
          <p:spPr bwMode="auto">
            <a:xfrm flipV="1">
              <a:off x="6183331" y="3025722"/>
              <a:ext cx="87311" cy="10795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2" name="AutoShape 248"/>
            <p:cNvCxnSpPr>
              <a:cxnSpLocks noChangeShapeType="1"/>
            </p:cNvCxnSpPr>
            <p:nvPr/>
          </p:nvCxnSpPr>
          <p:spPr bwMode="auto">
            <a:xfrm>
              <a:off x="6183331" y="3133672"/>
              <a:ext cx="87311" cy="1349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3" name="AutoShape 249"/>
            <p:cNvCxnSpPr>
              <a:cxnSpLocks noChangeShapeType="1"/>
            </p:cNvCxnSpPr>
            <p:nvPr/>
          </p:nvCxnSpPr>
          <p:spPr bwMode="auto">
            <a:xfrm>
              <a:off x="6389704" y="3025722"/>
              <a:ext cx="112711" cy="107950"/>
            </a:xfrm>
            <a:prstGeom prst="bentConnector3">
              <a:avLst>
                <a:gd name="adj1" fmla="val 497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4" name="AutoShape 250"/>
            <p:cNvCxnSpPr>
              <a:cxnSpLocks noChangeShapeType="1"/>
            </p:cNvCxnSpPr>
            <p:nvPr/>
          </p:nvCxnSpPr>
          <p:spPr bwMode="auto">
            <a:xfrm flipV="1">
              <a:off x="6389704" y="3133672"/>
              <a:ext cx="112711" cy="134938"/>
            </a:xfrm>
            <a:prstGeom prst="bentConnector3">
              <a:avLst>
                <a:gd name="adj1" fmla="val 497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pic>
          <p:nvPicPr>
            <p:cNvPr id="195" name="Picture 251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68904" y="3046360"/>
              <a:ext cx="142874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6" name="Picture 252" descr="auto_activity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219727" y="3046360"/>
              <a:ext cx="142874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7" name="Picture 253" descr="manual_activity3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62613" y="3046360"/>
              <a:ext cx="142874" cy="15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8" name="AutoShape 254"/>
            <p:cNvCxnSpPr>
              <a:cxnSpLocks noChangeShapeType="1"/>
            </p:cNvCxnSpPr>
            <p:nvPr/>
          </p:nvCxnSpPr>
          <p:spPr bwMode="auto">
            <a:xfrm>
              <a:off x="5111778" y="3125735"/>
              <a:ext cx="1079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9" name="AutoShape 255"/>
            <p:cNvCxnSpPr>
              <a:cxnSpLocks noChangeShapeType="1"/>
            </p:cNvCxnSpPr>
            <p:nvPr/>
          </p:nvCxnSpPr>
          <p:spPr bwMode="auto">
            <a:xfrm>
              <a:off x="5362601" y="3125735"/>
              <a:ext cx="1000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0" name="AutoShape 256"/>
            <p:cNvCxnSpPr>
              <a:cxnSpLocks noChangeShapeType="1"/>
              <a:stCxn id="177" idx="5"/>
              <a:endCxn id="179" idx="3"/>
            </p:cNvCxnSpPr>
            <p:nvPr/>
          </p:nvCxnSpPr>
          <p:spPr bwMode="auto">
            <a:xfrm rot="5400000" flipH="1" flipV="1">
              <a:off x="6800862" y="3078112"/>
              <a:ext cx="20638" cy="392108"/>
            </a:xfrm>
            <a:prstGeom prst="curvedConnector3">
              <a:avLst>
                <a:gd name="adj1" fmla="val -776926"/>
              </a:avLst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201" name="AutoShape 330"/>
            <p:cNvSpPr>
              <a:spLocks noChangeArrowheads="1"/>
            </p:cNvSpPr>
            <p:nvPr/>
          </p:nvSpPr>
          <p:spPr bwMode="auto">
            <a:xfrm>
              <a:off x="3514768" y="3255928"/>
              <a:ext cx="576258" cy="179388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嵌入流程</a:t>
              </a:r>
              <a:endParaRPr lang="en-US" altLang="zh-CN" sz="1100" b="1" dirty="0"/>
            </a:p>
          </p:txBody>
        </p:sp>
        <p:sp>
          <p:nvSpPr>
            <p:cNvPr id="202" name="AutoShape 331"/>
            <p:cNvSpPr>
              <a:spLocks noChangeArrowheads="1"/>
            </p:cNvSpPr>
            <p:nvPr/>
          </p:nvSpPr>
          <p:spPr bwMode="auto">
            <a:xfrm>
              <a:off x="3500430" y="2935250"/>
              <a:ext cx="1214446" cy="214314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端到端流程</a:t>
              </a:r>
              <a:endParaRPr lang="zh-CN" altLang="en-US" sz="1100" b="1" dirty="0"/>
            </a:p>
          </p:txBody>
        </p:sp>
        <p:cxnSp>
          <p:nvCxnSpPr>
            <p:cNvPr id="203" name="AutoShape 288"/>
            <p:cNvCxnSpPr>
              <a:cxnSpLocks noChangeShapeType="1"/>
              <a:stCxn id="181" idx="2"/>
              <a:endCxn id="122" idx="0"/>
            </p:cNvCxnSpPr>
            <p:nvPr/>
          </p:nvCxnSpPr>
          <p:spPr bwMode="auto">
            <a:xfrm rot="5400000">
              <a:off x="6204299" y="3818323"/>
              <a:ext cx="1717772" cy="49134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204" name="Text Box 235"/>
            <p:cNvSpPr txBox="1">
              <a:spLocks noChangeArrowheads="1"/>
            </p:cNvSpPr>
            <p:nvPr/>
          </p:nvSpPr>
          <p:spPr bwMode="auto">
            <a:xfrm>
              <a:off x="2824163" y="2809800"/>
              <a:ext cx="1150926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chemeClr val="hlink"/>
                  </a:solidFill>
                </a:rPr>
                <a:t>流程层</a:t>
              </a:r>
            </a:p>
          </p:txBody>
        </p:sp>
        <p:cxnSp>
          <p:nvCxnSpPr>
            <p:cNvPr id="205" name="AutoShape 281"/>
            <p:cNvCxnSpPr>
              <a:cxnSpLocks noChangeShapeType="1"/>
            </p:cNvCxnSpPr>
            <p:nvPr/>
          </p:nvCxnSpPr>
          <p:spPr bwMode="auto">
            <a:xfrm rot="16200000" flipH="1">
              <a:off x="5162574" y="3333700"/>
              <a:ext cx="674687" cy="417508"/>
            </a:xfrm>
            <a:prstGeom prst="curvedConnector3">
              <a:avLst>
                <a:gd name="adj1" fmla="val 49884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sp>
          <p:nvSpPr>
            <p:cNvPr id="206" name="AutoShape 330"/>
            <p:cNvSpPr>
              <a:spLocks noChangeArrowheads="1"/>
            </p:cNvSpPr>
            <p:nvPr/>
          </p:nvSpPr>
          <p:spPr bwMode="auto">
            <a:xfrm>
              <a:off x="4138618" y="3249612"/>
              <a:ext cx="576258" cy="179388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任务中心</a:t>
              </a:r>
              <a:endParaRPr lang="en-US" altLang="zh-CN" sz="1100" b="1" dirty="0"/>
            </a:p>
          </p:txBody>
        </p:sp>
        <p:cxnSp>
          <p:nvCxnSpPr>
            <p:cNvPr id="207" name="AutoShape 290"/>
            <p:cNvCxnSpPr>
              <a:cxnSpLocks noChangeShapeType="1"/>
              <a:stCxn id="196" idx="3"/>
              <a:endCxn id="162" idx="0"/>
            </p:cNvCxnSpPr>
            <p:nvPr/>
          </p:nvCxnSpPr>
          <p:spPr bwMode="auto">
            <a:xfrm>
              <a:off x="5362601" y="3125735"/>
              <a:ext cx="422271" cy="757270"/>
            </a:xfrm>
            <a:prstGeom prst="curvedConnector2">
              <a:avLst/>
            </a:prstGeom>
            <a:noFill/>
            <a:ln w="12700">
              <a:solidFill>
                <a:srgbClr val="BA0613"/>
              </a:solidFill>
              <a:round/>
              <a:headEnd/>
              <a:tailEnd type="triangle" w="med" len="med"/>
            </a:ln>
          </p:spPr>
        </p:cxnSp>
      </p:grpSp>
      <p:sp>
        <p:nvSpPr>
          <p:cNvPr id="208" name="Rectangle 3"/>
          <p:cNvSpPr txBox="1">
            <a:spLocks noChangeArrowheads="1"/>
          </p:cNvSpPr>
          <p:nvPr/>
        </p:nvSpPr>
        <p:spPr bwMode="auto">
          <a:xfrm>
            <a:off x="365126" y="1571612"/>
            <a:ext cx="271462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0" indent="-360000">
              <a:spcBef>
                <a:spcPct val="20000"/>
              </a:spcBef>
              <a:buClr>
                <a:srgbClr val="0066F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628206"/>
                </a:solidFill>
              </a:rPr>
              <a:t>协同层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zh-CN" altLang="en-US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接入 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&amp; 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页面流</a:t>
            </a:r>
            <a:endParaRPr lang="en-US" altLang="zh-CN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09" name="Rectangle 3"/>
          <p:cNvSpPr txBox="1">
            <a:spLocks noChangeArrowheads="1"/>
          </p:cNvSpPr>
          <p:nvPr/>
        </p:nvSpPr>
        <p:spPr bwMode="auto">
          <a:xfrm>
            <a:off x="365697" y="5540610"/>
            <a:ext cx="27146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0" indent="-360000">
              <a:spcBef>
                <a:spcPct val="20000"/>
              </a:spcBef>
              <a:buClr>
                <a:srgbClr val="0066F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874505"/>
                </a:solidFill>
              </a:rPr>
              <a:t>资源层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，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altLang="zh-CN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SDO &amp; DAS</a:t>
            </a:r>
            <a:endParaRPr lang="zh-CN" altLang="en-US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0" name="Rectangle 3"/>
          <p:cNvSpPr txBox="1">
            <a:spLocks noChangeArrowheads="1"/>
          </p:cNvSpPr>
          <p:nvPr/>
        </p:nvSpPr>
        <p:spPr bwMode="auto">
          <a:xfrm>
            <a:off x="365697" y="4584650"/>
            <a:ext cx="2714625" cy="89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0" indent="-360000">
              <a:spcBef>
                <a:spcPct val="20000"/>
              </a:spcBef>
              <a:buClr>
                <a:srgbClr val="0066F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990033"/>
                </a:solidFill>
              </a:rPr>
              <a:t>逻辑层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，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zh-CN" altLang="en-US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构件容器</a:t>
            </a:r>
            <a:endParaRPr lang="en-US" altLang="zh-CN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1" name="Rectangle 3"/>
          <p:cNvSpPr txBox="1">
            <a:spLocks noChangeArrowheads="1"/>
          </p:cNvSpPr>
          <p:nvPr/>
        </p:nvSpPr>
        <p:spPr bwMode="auto">
          <a:xfrm>
            <a:off x="365697" y="3643314"/>
            <a:ext cx="27146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0" indent="-360000">
              <a:spcBef>
                <a:spcPct val="20000"/>
              </a:spcBef>
              <a:buClr>
                <a:srgbClr val="0066F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94584"/>
                </a:solidFill>
              </a:rPr>
              <a:t>服务</a:t>
            </a:r>
            <a:r>
              <a:rPr lang="zh-CN" altLang="en-US" sz="2800" b="1" dirty="0">
                <a:solidFill>
                  <a:srgbClr val="094584"/>
                </a:solidFill>
              </a:rPr>
              <a:t>层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，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altLang="zh-CN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SCA </a:t>
            </a:r>
            <a:endParaRPr lang="en-US" altLang="zh-CN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212" name="Rectangle 3"/>
          <p:cNvSpPr txBox="1">
            <a:spLocks noChangeArrowheads="1"/>
          </p:cNvSpPr>
          <p:nvPr/>
        </p:nvSpPr>
        <p:spPr bwMode="auto">
          <a:xfrm>
            <a:off x="365697" y="2735640"/>
            <a:ext cx="27146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0" indent="-360000">
              <a:spcBef>
                <a:spcPct val="20000"/>
              </a:spcBef>
              <a:buClr>
                <a:srgbClr val="0066FF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流程</a:t>
            </a:r>
            <a:r>
              <a:rPr lang="zh-CN" altLang="en-US" sz="2800" b="1" dirty="0">
                <a:solidFill>
                  <a:schemeClr val="hlink"/>
                </a:solidFill>
              </a:rPr>
              <a:t>层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，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/>
            </a:r>
            <a:b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</a:br>
            <a:r>
              <a:rPr lang="en-US" altLang="zh-CN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BPS</a:t>
            </a:r>
            <a:endParaRPr lang="en-US" altLang="zh-CN" b="1" kern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grpSp>
        <p:nvGrpSpPr>
          <p:cNvPr id="213" name="组合 167"/>
          <p:cNvGrpSpPr/>
          <p:nvPr/>
        </p:nvGrpSpPr>
        <p:grpSpPr>
          <a:xfrm>
            <a:off x="3046413" y="5629259"/>
            <a:ext cx="5330825" cy="719137"/>
            <a:chOff x="2813050" y="5629257"/>
            <a:chExt cx="5330825" cy="719137"/>
          </a:xfrm>
        </p:grpSpPr>
        <p:sp>
          <p:nvSpPr>
            <p:cNvPr id="214" name="Rectangle 282"/>
            <p:cNvSpPr>
              <a:spLocks noChangeArrowheads="1"/>
            </p:cNvSpPr>
            <p:nvPr/>
          </p:nvSpPr>
          <p:spPr bwMode="auto">
            <a:xfrm>
              <a:off x="2849989" y="5629257"/>
              <a:ext cx="5293886" cy="7191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BC5"/>
                </a:gs>
              </a:gsLst>
              <a:lin ang="5400000" scaled="1"/>
            </a:gradFill>
            <a:ln w="9525">
              <a:solidFill>
                <a:srgbClr val="874505"/>
              </a:solidFill>
              <a:miter lim="800000"/>
              <a:headEnd/>
              <a:tailEnd/>
            </a:ln>
            <a:effectLst>
              <a:prstShdw prst="shdw17" dist="17961" dir="13500000">
                <a:srgbClr val="512903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AutoShape 283"/>
            <p:cNvSpPr>
              <a:spLocks noChangeArrowheads="1"/>
            </p:cNvSpPr>
            <p:nvPr/>
          </p:nvSpPr>
          <p:spPr bwMode="auto">
            <a:xfrm>
              <a:off x="5112167" y="5722920"/>
              <a:ext cx="639759" cy="528636"/>
            </a:xfrm>
            <a:prstGeom prst="flowChartMagneticDisk">
              <a:avLst/>
            </a:prstGeom>
            <a:gradFill rotWithShape="1">
              <a:gsLst>
                <a:gs pos="0">
                  <a:srgbClr val="777777">
                    <a:alpha val="70000"/>
                  </a:srgbClr>
                </a:gs>
                <a:gs pos="100000">
                  <a:srgbClr val="DDDDDD">
                    <a:alpha val="60001"/>
                  </a:srgb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200" dirty="0">
                  <a:cs typeface="Arial" pitchFamily="34" charset="0"/>
                </a:rPr>
                <a:t>DB</a:t>
              </a:r>
            </a:p>
          </p:txBody>
        </p:sp>
        <p:sp>
          <p:nvSpPr>
            <p:cNvPr id="216" name="AutoShape 285"/>
            <p:cNvSpPr>
              <a:spLocks noChangeArrowheads="1"/>
            </p:cNvSpPr>
            <p:nvPr/>
          </p:nvSpPr>
          <p:spPr bwMode="auto">
            <a:xfrm>
              <a:off x="6982233" y="5711807"/>
              <a:ext cx="641347" cy="539749"/>
            </a:xfrm>
            <a:prstGeom prst="flowChartMagneticDisk">
              <a:avLst/>
            </a:prstGeom>
            <a:gradFill rotWithShape="1">
              <a:gsLst>
                <a:gs pos="0">
                  <a:srgbClr val="777777">
                    <a:alpha val="70000"/>
                  </a:srgbClr>
                </a:gs>
                <a:gs pos="100000">
                  <a:srgbClr val="DDDDDD">
                    <a:alpha val="60001"/>
                  </a:srgb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200">
                  <a:cs typeface="Arial" pitchFamily="34" charset="0"/>
                </a:rPr>
                <a:t>ERP</a:t>
              </a:r>
            </a:p>
          </p:txBody>
        </p:sp>
        <p:sp>
          <p:nvSpPr>
            <p:cNvPr id="217" name="AutoShape 286"/>
            <p:cNvSpPr>
              <a:spLocks noChangeArrowheads="1"/>
            </p:cNvSpPr>
            <p:nvPr/>
          </p:nvSpPr>
          <p:spPr bwMode="auto">
            <a:xfrm>
              <a:off x="6039262" y="5724507"/>
              <a:ext cx="652459" cy="527049"/>
            </a:xfrm>
            <a:prstGeom prst="flowChartMagneticDisk">
              <a:avLst/>
            </a:prstGeom>
            <a:gradFill rotWithShape="1">
              <a:gsLst>
                <a:gs pos="0">
                  <a:srgbClr val="777777">
                    <a:alpha val="70000"/>
                  </a:srgbClr>
                </a:gs>
                <a:gs pos="100000">
                  <a:srgbClr val="DDDDDD">
                    <a:alpha val="60001"/>
                  </a:srgbClr>
                </a:gs>
              </a:gsLst>
              <a:lin ang="0" scaled="1"/>
            </a:gra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200">
                  <a:cs typeface="Arial" pitchFamily="34" charset="0"/>
                </a:rPr>
                <a:t>CRM</a:t>
              </a:r>
            </a:p>
          </p:txBody>
        </p:sp>
        <p:sp>
          <p:nvSpPr>
            <p:cNvPr id="218" name="Text Box 287"/>
            <p:cNvSpPr txBox="1">
              <a:spLocks noChangeArrowheads="1"/>
            </p:cNvSpPr>
            <p:nvPr/>
          </p:nvSpPr>
          <p:spPr bwMode="auto">
            <a:xfrm>
              <a:off x="2813050" y="5635605"/>
              <a:ext cx="1851017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400" b="1" dirty="0">
                  <a:solidFill>
                    <a:srgbClr val="874505"/>
                  </a:solidFill>
                </a:rPr>
                <a:t>资源</a:t>
              </a:r>
              <a:r>
                <a:rPr lang="zh-CN" altLang="en-US" sz="1400" b="1" dirty="0" smtClean="0">
                  <a:solidFill>
                    <a:srgbClr val="874505"/>
                  </a:solidFill>
                </a:rPr>
                <a:t>层：</a:t>
              </a:r>
              <a:endParaRPr lang="zh-CN" altLang="en-US" sz="1400" b="1" dirty="0">
                <a:solidFill>
                  <a:srgbClr val="874505"/>
                </a:solidFill>
              </a:endParaRPr>
            </a:p>
          </p:txBody>
        </p:sp>
        <p:sp>
          <p:nvSpPr>
            <p:cNvPr id="219" name="AutoShape 316"/>
            <p:cNvSpPr>
              <a:spLocks noChangeArrowheads="1"/>
            </p:cNvSpPr>
            <p:nvPr/>
          </p:nvSpPr>
          <p:spPr bwMode="auto">
            <a:xfrm>
              <a:off x="3571868" y="5857892"/>
              <a:ext cx="1071570" cy="285752"/>
            </a:xfrm>
            <a:prstGeom prst="flowChart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CC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050" b="1" dirty="0" smtClean="0"/>
                <a:t>统一数据访问</a:t>
              </a:r>
              <a:endParaRPr lang="zh-CN" altLang="en-US" sz="1050" b="1" dirty="0"/>
            </a:p>
          </p:txBody>
        </p:sp>
      </p:grpSp>
      <p:grpSp>
        <p:nvGrpSpPr>
          <p:cNvPr id="220" name="组合 154"/>
          <p:cNvGrpSpPr/>
          <p:nvPr/>
        </p:nvGrpSpPr>
        <p:grpSpPr>
          <a:xfrm>
            <a:off x="3057525" y="785797"/>
            <a:ext cx="5324475" cy="4143403"/>
            <a:chOff x="2824163" y="785794"/>
            <a:chExt cx="5324475" cy="4143403"/>
          </a:xfrm>
        </p:grpSpPr>
        <p:pic>
          <p:nvPicPr>
            <p:cNvPr id="221" name="Picture 64" descr="rfid_bc_combo_tag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149924" y="785794"/>
              <a:ext cx="1014515" cy="78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2" name="Picture 65" descr="Portal standard design SAP Streamline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86116" y="1000108"/>
              <a:ext cx="852501" cy="491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3" name="Picture 66" descr="colour%2520blackberry%2520above">
              <a:hlinkClick r:id="rId13"/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7164439" y="785794"/>
              <a:ext cx="837071" cy="837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4" name="Picture 67" descr="adobe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31871" y="1016014"/>
              <a:ext cx="397319" cy="412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" name="Picture 68" descr="Flex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23483" y="1285859"/>
              <a:ext cx="462897" cy="279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6" name="Rectangle 257"/>
            <p:cNvSpPr>
              <a:spLocks noChangeArrowheads="1"/>
            </p:cNvSpPr>
            <p:nvPr/>
          </p:nvSpPr>
          <p:spPr bwMode="auto">
            <a:xfrm>
              <a:off x="2853162" y="1927210"/>
              <a:ext cx="5295476" cy="7191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EFFBB"/>
                </a:gs>
              </a:gsLst>
              <a:lin ang="5400000" scaled="1"/>
            </a:gradFill>
            <a:ln w="9525">
              <a:solidFill>
                <a:srgbClr val="628206"/>
              </a:solidFill>
              <a:miter lim="800000"/>
              <a:headEnd/>
              <a:tailEnd/>
            </a:ln>
            <a:effectLst>
              <a:prstShdw prst="shdw17" dist="17961" dir="13500000">
                <a:srgbClr val="3B4E04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Text Box 258"/>
            <p:cNvSpPr txBox="1">
              <a:spLocks noChangeArrowheads="1"/>
            </p:cNvSpPr>
            <p:nvPr/>
          </p:nvSpPr>
          <p:spPr bwMode="auto">
            <a:xfrm>
              <a:off x="2824163" y="1933532"/>
              <a:ext cx="183976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400" b="1">
                  <a:solidFill>
                    <a:srgbClr val="628206"/>
                  </a:solidFill>
                </a:rPr>
                <a:t>协同层</a:t>
              </a:r>
            </a:p>
          </p:txBody>
        </p:sp>
        <p:pic>
          <p:nvPicPr>
            <p:cNvPr id="228" name="Picture 259" descr="view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6292999" y="2187560"/>
              <a:ext cx="158737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9" name="Picture 260" descr="subprocess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6610474" y="2187560"/>
              <a:ext cx="158737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0" name="AutoShape 261"/>
            <p:cNvCxnSpPr>
              <a:cxnSpLocks noChangeShapeType="1"/>
            </p:cNvCxnSpPr>
            <p:nvPr/>
          </p:nvCxnSpPr>
          <p:spPr bwMode="auto">
            <a:xfrm>
              <a:off x="6769211" y="2262173"/>
              <a:ext cx="1269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AutoShape 262"/>
            <p:cNvCxnSpPr>
              <a:cxnSpLocks noChangeShapeType="1"/>
            </p:cNvCxnSpPr>
            <p:nvPr/>
          </p:nvCxnSpPr>
          <p:spPr bwMode="auto">
            <a:xfrm flipV="1">
              <a:off x="7054939" y="2260585"/>
              <a:ext cx="1269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2" name="AutoShape 263"/>
            <p:cNvCxnSpPr>
              <a:cxnSpLocks noChangeShapeType="1"/>
            </p:cNvCxnSpPr>
            <p:nvPr/>
          </p:nvCxnSpPr>
          <p:spPr bwMode="auto">
            <a:xfrm>
              <a:off x="6451737" y="2262173"/>
              <a:ext cx="1587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233" name="Picture 264" descr="view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6896201" y="2187560"/>
              <a:ext cx="158737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4" name="Picture 265" descr="invokeService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7181928" y="2192323"/>
              <a:ext cx="190485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" name="Picture 266" descr="view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564485" y="2100248"/>
              <a:ext cx="158737" cy="147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6" name="Picture 267" descr="view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564485" y="2276460"/>
              <a:ext cx="158737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7" name="AutoShape 268"/>
            <p:cNvCxnSpPr>
              <a:cxnSpLocks noChangeShapeType="1"/>
            </p:cNvCxnSpPr>
            <p:nvPr/>
          </p:nvCxnSpPr>
          <p:spPr bwMode="auto">
            <a:xfrm flipV="1">
              <a:off x="7372413" y="2174860"/>
              <a:ext cx="192072" cy="85725"/>
            </a:xfrm>
            <a:prstGeom prst="bentConnector3">
              <a:avLst>
                <a:gd name="adj1" fmla="val 496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38" name="AutoShape 269"/>
            <p:cNvCxnSpPr>
              <a:cxnSpLocks noChangeShapeType="1"/>
            </p:cNvCxnSpPr>
            <p:nvPr/>
          </p:nvCxnSpPr>
          <p:spPr bwMode="auto">
            <a:xfrm>
              <a:off x="7372413" y="2260585"/>
              <a:ext cx="192072" cy="90488"/>
            </a:xfrm>
            <a:prstGeom prst="bentConnector3">
              <a:avLst>
                <a:gd name="adj1" fmla="val 496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39" name="Rectangle 270"/>
            <p:cNvSpPr>
              <a:spLocks noChangeArrowheads="1"/>
            </p:cNvSpPr>
            <p:nvPr/>
          </p:nvSpPr>
          <p:spPr bwMode="auto">
            <a:xfrm>
              <a:off x="4927859" y="2112948"/>
              <a:ext cx="919088" cy="29368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zh-CN" sz="900" b="1">
                <a:solidFill>
                  <a:schemeClr val="bg2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40" name="AutoShape 271"/>
            <p:cNvSpPr>
              <a:spLocks noChangeArrowheads="1"/>
            </p:cNvSpPr>
            <p:nvPr/>
          </p:nvSpPr>
          <p:spPr bwMode="auto">
            <a:xfrm>
              <a:off x="3529383" y="2095485"/>
              <a:ext cx="576217" cy="179388"/>
            </a:xfrm>
            <a:prstGeom prst="flowChartProcess">
              <a:avLst/>
            </a:prstGeom>
            <a:gradFill rotWithShape="1">
              <a:gsLst>
                <a:gs pos="0">
                  <a:srgbClr val="EEFFBB"/>
                </a:gs>
                <a:gs pos="100000">
                  <a:srgbClr val="B7DF4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接入引擎</a:t>
              </a:r>
              <a:endParaRPr lang="en-US" altLang="zh-CN" sz="1100" b="1" dirty="0"/>
            </a:p>
          </p:txBody>
        </p:sp>
        <p:sp>
          <p:nvSpPr>
            <p:cNvPr id="241" name="AutoShape 272"/>
            <p:cNvSpPr>
              <a:spLocks noChangeArrowheads="1"/>
            </p:cNvSpPr>
            <p:nvPr/>
          </p:nvSpPr>
          <p:spPr bwMode="auto">
            <a:xfrm>
              <a:off x="4159570" y="2095485"/>
              <a:ext cx="576216" cy="179388"/>
            </a:xfrm>
            <a:prstGeom prst="flowChartProcess">
              <a:avLst/>
            </a:prstGeom>
            <a:gradFill rotWithShape="1">
              <a:gsLst>
                <a:gs pos="0">
                  <a:srgbClr val="EEFFBB"/>
                </a:gs>
                <a:gs pos="100000">
                  <a:srgbClr val="B7DF4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页面流</a:t>
              </a:r>
              <a:endParaRPr lang="zh-CN" altLang="en-US" sz="1100" b="1" dirty="0"/>
            </a:p>
          </p:txBody>
        </p:sp>
        <p:sp>
          <p:nvSpPr>
            <p:cNvPr id="242" name="AutoShape 273"/>
            <p:cNvSpPr>
              <a:spLocks noChangeArrowheads="1"/>
            </p:cNvSpPr>
            <p:nvPr/>
          </p:nvSpPr>
          <p:spPr bwMode="auto">
            <a:xfrm>
              <a:off x="3529383" y="2339960"/>
              <a:ext cx="576217" cy="179388"/>
            </a:xfrm>
            <a:prstGeom prst="flowChartProcess">
              <a:avLst/>
            </a:prstGeom>
            <a:gradFill rotWithShape="1">
              <a:gsLst>
                <a:gs pos="0">
                  <a:srgbClr val="EEFFBB"/>
                </a:gs>
                <a:gs pos="100000">
                  <a:srgbClr val="B7DF4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100" b="1" dirty="0" smtClean="0"/>
                <a:t>Web UI </a:t>
              </a:r>
              <a:endParaRPr lang="zh-CN" altLang="en-US" sz="1100" b="1" dirty="0"/>
            </a:p>
          </p:txBody>
        </p:sp>
        <p:sp>
          <p:nvSpPr>
            <p:cNvPr id="243" name="AutoShape 274"/>
            <p:cNvSpPr>
              <a:spLocks noChangeArrowheads="1"/>
            </p:cNvSpPr>
            <p:nvPr/>
          </p:nvSpPr>
          <p:spPr bwMode="auto">
            <a:xfrm>
              <a:off x="4175444" y="2339960"/>
              <a:ext cx="576216" cy="179388"/>
            </a:xfrm>
            <a:prstGeom prst="flowChartProcess">
              <a:avLst/>
            </a:prstGeom>
            <a:gradFill rotWithShape="1">
              <a:gsLst>
                <a:gs pos="0">
                  <a:srgbClr val="EEFFBB"/>
                </a:gs>
                <a:gs pos="100000">
                  <a:srgbClr val="B7DF4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100" b="1" dirty="0" smtClean="0"/>
                <a:t>报表</a:t>
              </a:r>
              <a:endParaRPr lang="zh-CN" altLang="en-US" sz="1100" b="1" dirty="0"/>
            </a:p>
          </p:txBody>
        </p:sp>
        <p:sp>
          <p:nvSpPr>
            <p:cNvPr id="244" name="Rectangle 276"/>
            <p:cNvSpPr>
              <a:spLocks noChangeArrowheads="1"/>
            </p:cNvSpPr>
            <p:nvPr/>
          </p:nvSpPr>
          <p:spPr bwMode="auto">
            <a:xfrm>
              <a:off x="4581811" y="1573199"/>
              <a:ext cx="374620" cy="177800"/>
            </a:xfrm>
            <a:prstGeom prst="rect">
              <a:avLst/>
            </a:prstGeom>
            <a:gradFill rotWithShape="1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900" b="1" dirty="0" smtClean="0"/>
                <a:t>Flash</a:t>
              </a:r>
              <a:endParaRPr lang="en-US" altLang="zh-CN" sz="900" b="1" dirty="0"/>
            </a:p>
          </p:txBody>
        </p:sp>
        <p:sp>
          <p:nvSpPr>
            <p:cNvPr id="245" name="Rectangle 277"/>
            <p:cNvSpPr>
              <a:spLocks noChangeArrowheads="1"/>
            </p:cNvSpPr>
            <p:nvPr/>
          </p:nvSpPr>
          <p:spPr bwMode="auto">
            <a:xfrm>
              <a:off x="3869080" y="1573199"/>
              <a:ext cx="374620" cy="177800"/>
            </a:xfrm>
            <a:prstGeom prst="rect">
              <a:avLst/>
            </a:prstGeom>
            <a:gradFill rotWithShape="1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900" b="1"/>
                <a:t>HTML</a:t>
              </a:r>
            </a:p>
          </p:txBody>
        </p:sp>
        <p:sp>
          <p:nvSpPr>
            <p:cNvPr id="246" name="Rectangle 278"/>
            <p:cNvSpPr>
              <a:spLocks noChangeArrowheads="1"/>
            </p:cNvSpPr>
            <p:nvPr/>
          </p:nvSpPr>
          <p:spPr bwMode="auto">
            <a:xfrm>
              <a:off x="3192860" y="1573199"/>
              <a:ext cx="374620" cy="177800"/>
            </a:xfrm>
            <a:prstGeom prst="rect">
              <a:avLst/>
            </a:prstGeom>
            <a:gradFill rotWithShape="1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900" b="1" dirty="0" smtClean="0"/>
                <a:t>AJAX</a:t>
              </a:r>
              <a:endParaRPr lang="en-US" altLang="zh-CN" sz="900" b="1" dirty="0"/>
            </a:p>
          </p:txBody>
        </p:sp>
        <p:sp>
          <p:nvSpPr>
            <p:cNvPr id="247" name="Rectangle 279"/>
            <p:cNvSpPr>
              <a:spLocks noChangeArrowheads="1"/>
            </p:cNvSpPr>
            <p:nvPr/>
          </p:nvSpPr>
          <p:spPr bwMode="auto">
            <a:xfrm>
              <a:off x="6357950" y="1573199"/>
              <a:ext cx="677808" cy="176212"/>
            </a:xfrm>
            <a:prstGeom prst="rect">
              <a:avLst/>
            </a:prstGeom>
            <a:gradFill rotWithShape="1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900" b="1" dirty="0"/>
                <a:t>Java Client</a:t>
              </a:r>
            </a:p>
          </p:txBody>
        </p:sp>
        <p:sp>
          <p:nvSpPr>
            <p:cNvPr id="248" name="Line 295"/>
            <p:cNvSpPr>
              <a:spLocks noChangeShapeType="1"/>
            </p:cNvSpPr>
            <p:nvPr/>
          </p:nvSpPr>
          <p:spPr bwMode="auto">
            <a:xfrm>
              <a:off x="3343660" y="1714486"/>
              <a:ext cx="1587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Line 296"/>
            <p:cNvSpPr>
              <a:spLocks noChangeShapeType="1"/>
            </p:cNvSpPr>
            <p:nvPr/>
          </p:nvSpPr>
          <p:spPr bwMode="auto">
            <a:xfrm>
              <a:off x="6696060" y="1714486"/>
              <a:ext cx="1588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Line 298"/>
            <p:cNvSpPr>
              <a:spLocks noChangeShapeType="1"/>
            </p:cNvSpPr>
            <p:nvPr/>
          </p:nvSpPr>
          <p:spPr bwMode="auto">
            <a:xfrm>
              <a:off x="4770708" y="1714486"/>
              <a:ext cx="3175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Line 299"/>
            <p:cNvSpPr>
              <a:spLocks noChangeShapeType="1"/>
            </p:cNvSpPr>
            <p:nvPr/>
          </p:nvSpPr>
          <p:spPr bwMode="auto">
            <a:xfrm>
              <a:off x="4018293" y="1714486"/>
              <a:ext cx="1588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52" name="Picture 321" descr="view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927859" y="2187560"/>
              <a:ext cx="158737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3" name="Picture 322" descr="subprocess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81847" y="2187560"/>
              <a:ext cx="158737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4" name="AutoShape 323"/>
            <p:cNvCxnSpPr>
              <a:cxnSpLocks noChangeShapeType="1"/>
            </p:cNvCxnSpPr>
            <p:nvPr/>
          </p:nvCxnSpPr>
          <p:spPr bwMode="auto">
            <a:xfrm>
              <a:off x="5540585" y="2262173"/>
              <a:ext cx="2365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5" name="AutoShape 324"/>
            <p:cNvCxnSpPr>
              <a:cxnSpLocks noChangeShapeType="1"/>
            </p:cNvCxnSpPr>
            <p:nvPr/>
          </p:nvCxnSpPr>
          <p:spPr bwMode="auto">
            <a:xfrm>
              <a:off x="5086596" y="2262173"/>
              <a:ext cx="29525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256" name="Picture 325" descr="view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777103" y="2187560"/>
              <a:ext cx="158737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7" name="AutoShape 326"/>
            <p:cNvCxnSpPr>
              <a:cxnSpLocks noChangeShapeType="1"/>
            </p:cNvCxnSpPr>
            <p:nvPr/>
          </p:nvCxnSpPr>
          <p:spPr bwMode="auto">
            <a:xfrm rot="5400000" flipV="1">
              <a:off x="6113626" y="1930406"/>
              <a:ext cx="1588" cy="515897"/>
            </a:xfrm>
            <a:prstGeom prst="curvedConnector3">
              <a:avLst>
                <a:gd name="adj1" fmla="val -13400005"/>
              </a:avLst>
            </a:pr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</p:spPr>
        </p:cxnSp>
        <p:cxnSp>
          <p:nvCxnSpPr>
            <p:cNvPr id="258" name="AutoShape 290"/>
            <p:cNvCxnSpPr>
              <a:cxnSpLocks noChangeShapeType="1"/>
              <a:stCxn id="229" idx="2"/>
              <a:endCxn id="131" idx="0"/>
            </p:cNvCxnSpPr>
            <p:nvPr/>
          </p:nvCxnSpPr>
          <p:spPr bwMode="auto">
            <a:xfrm rot="5400000">
              <a:off x="5168560" y="3407914"/>
              <a:ext cx="2592412" cy="45015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BA0613"/>
              </a:solidFill>
              <a:round/>
              <a:headEnd/>
              <a:tailEnd type="triangle" w="med" len="med"/>
            </a:ln>
          </p:spPr>
        </p:cxnSp>
        <p:cxnSp>
          <p:nvCxnSpPr>
            <p:cNvPr id="259" name="AutoShape 280"/>
            <p:cNvCxnSpPr>
              <a:cxnSpLocks noChangeShapeType="1"/>
            </p:cNvCxnSpPr>
            <p:nvPr/>
          </p:nvCxnSpPr>
          <p:spPr bwMode="auto">
            <a:xfrm flipH="1" flipV="1">
              <a:off x="6975570" y="2335198"/>
              <a:ext cx="669871" cy="784224"/>
            </a:xfrm>
            <a:prstGeom prst="curvedConnector4">
              <a:avLst>
                <a:gd name="adj1" fmla="val -34125"/>
                <a:gd name="adj2" fmla="val 55264"/>
              </a:avLst>
            </a:prstGeom>
            <a:noFill/>
            <a:ln w="12700">
              <a:solidFill>
                <a:schemeClr val="bg2"/>
              </a:solidFill>
              <a:round/>
              <a:headEnd/>
              <a:tailEnd type="triangle" w="med" len="med"/>
            </a:ln>
          </p:spPr>
        </p:cxnSp>
        <p:cxnSp>
          <p:nvCxnSpPr>
            <p:cNvPr id="260" name="AutoShape 289"/>
            <p:cNvCxnSpPr>
              <a:cxnSpLocks noChangeShapeType="1"/>
            </p:cNvCxnSpPr>
            <p:nvPr/>
          </p:nvCxnSpPr>
          <p:spPr bwMode="auto">
            <a:xfrm rot="16200000" flipH="1">
              <a:off x="6537393" y="3068626"/>
              <a:ext cx="1587498" cy="10794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BA0613"/>
              </a:solidFill>
              <a:round/>
              <a:headEnd/>
              <a:tailEnd type="triangle" w="med" len="med"/>
            </a:ln>
          </p:spPr>
        </p:cxnSp>
        <p:sp>
          <p:nvSpPr>
            <p:cNvPr id="261" name="Rectangle 279"/>
            <p:cNvSpPr>
              <a:spLocks noChangeArrowheads="1"/>
            </p:cNvSpPr>
            <p:nvPr/>
          </p:nvSpPr>
          <p:spPr bwMode="auto">
            <a:xfrm>
              <a:off x="5357818" y="1571612"/>
              <a:ext cx="677808" cy="176212"/>
            </a:xfrm>
            <a:prstGeom prst="rect">
              <a:avLst/>
            </a:prstGeom>
            <a:gradFill rotWithShape="1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900" b="1" dirty="0" err="1" smtClean="0"/>
                <a:t>Silverlight</a:t>
              </a:r>
              <a:endParaRPr lang="en-US" altLang="zh-CN" sz="900" b="1" dirty="0"/>
            </a:p>
          </p:txBody>
        </p:sp>
        <p:sp>
          <p:nvSpPr>
            <p:cNvPr id="262" name="Line 296"/>
            <p:cNvSpPr>
              <a:spLocks noChangeShapeType="1"/>
            </p:cNvSpPr>
            <p:nvPr/>
          </p:nvSpPr>
          <p:spPr bwMode="auto">
            <a:xfrm>
              <a:off x="5695928" y="1712899"/>
              <a:ext cx="1588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" name="Rectangle 279"/>
            <p:cNvSpPr>
              <a:spLocks noChangeArrowheads="1"/>
            </p:cNvSpPr>
            <p:nvPr/>
          </p:nvSpPr>
          <p:spPr bwMode="auto">
            <a:xfrm>
              <a:off x="7286644" y="1571612"/>
              <a:ext cx="857256" cy="142876"/>
            </a:xfrm>
            <a:prstGeom prst="rect">
              <a:avLst/>
            </a:prstGeom>
            <a:gradFill rotWithShape="1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900" b="1" dirty="0" smtClean="0"/>
                <a:t>Mobile </a:t>
              </a:r>
              <a:r>
                <a:rPr lang="en-US" altLang="zh-CN" sz="900" b="1" dirty="0"/>
                <a:t>Client</a:t>
              </a:r>
            </a:p>
          </p:txBody>
        </p:sp>
        <p:sp>
          <p:nvSpPr>
            <p:cNvPr id="264" name="Line 296"/>
            <p:cNvSpPr>
              <a:spLocks noChangeShapeType="1"/>
            </p:cNvSpPr>
            <p:nvPr/>
          </p:nvSpPr>
          <p:spPr bwMode="auto">
            <a:xfrm>
              <a:off x="7696192" y="1712899"/>
              <a:ext cx="1588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5" name="Picture 2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5429256" y="947727"/>
              <a:ext cx="552447" cy="552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6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/>
              <a:t>标准的</a:t>
            </a:r>
            <a:r>
              <a:rPr lang="en-US" altLang="zh-CN" dirty="0"/>
              <a:t>SOA</a:t>
            </a:r>
            <a:r>
              <a:rPr lang="zh-CN" altLang="en-US" dirty="0"/>
              <a:t>架构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03708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210" grpId="0"/>
      <p:bldP spid="211" grpId="0"/>
      <p:bldP spid="2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53785"/>
              </p:ext>
            </p:extLst>
          </p:nvPr>
        </p:nvGraphicFramePr>
        <p:xfrm>
          <a:off x="2904973" y="1143001"/>
          <a:ext cx="5644076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6" name="Visio" r:id="rId4" imgW="5397398" imgH="4906975" progId="Visio.Drawing.11">
                  <p:embed/>
                </p:oleObj>
              </mc:Choice>
              <mc:Fallback>
                <p:oleObj name="Visio" r:id="rId4" imgW="5397398" imgH="49069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973" y="1143001"/>
                        <a:ext cx="5644076" cy="500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9"/>
          <p:cNvSpPr>
            <a:spLocks/>
          </p:cNvSpPr>
          <p:nvPr/>
        </p:nvSpPr>
        <p:spPr bwMode="auto">
          <a:xfrm>
            <a:off x="284508" y="1143001"/>
            <a:ext cx="253489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000" indent="-360000" algn="l" eaLnBrk="0" hangingPunct="0">
              <a:spcBef>
                <a:spcPct val="20000"/>
              </a:spcBef>
              <a:buClr>
                <a:srgbClr val="0066FF"/>
              </a:buClr>
              <a:buSzPct val="85000"/>
              <a:buFont typeface="Arial" panose="020B0604020202020204" pitchFamily="34" charset="0"/>
              <a:buChar char="›"/>
            </a:pPr>
            <a:r>
              <a:rPr lang="zh-CN" altLang="en-US" dirty="0">
                <a:latin typeface="+mj-ea"/>
                <a:ea typeface="+mj-ea"/>
              </a:rPr>
              <a:t>构件生命周期</a:t>
            </a:r>
            <a:r>
              <a:rPr lang="zh-CN" altLang="en-US" dirty="0" smtClean="0">
                <a:latin typeface="+mj-ea"/>
                <a:ea typeface="+mj-ea"/>
              </a:rPr>
              <a:t>管理</a:t>
            </a: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 smtClean="0">
                <a:latin typeface="+mn-ea"/>
                <a:ea typeface="+mn-ea"/>
              </a:rPr>
              <a:t>构件设计</a:t>
            </a: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 smtClean="0">
                <a:latin typeface="+mn-ea"/>
                <a:ea typeface="+mn-ea"/>
              </a:rPr>
              <a:t>构件</a:t>
            </a:r>
            <a:r>
              <a:rPr lang="zh-CN" altLang="en-US" sz="1600" dirty="0">
                <a:latin typeface="+mn-ea"/>
                <a:ea typeface="+mn-ea"/>
              </a:rPr>
              <a:t>开发</a:t>
            </a: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>
                <a:latin typeface="+mn-ea"/>
                <a:ea typeface="+mn-ea"/>
              </a:rPr>
              <a:t>构件调试</a:t>
            </a: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 smtClean="0">
                <a:latin typeface="+mn-ea"/>
                <a:ea typeface="+mn-ea"/>
              </a:rPr>
              <a:t>构件部署升级</a:t>
            </a:r>
            <a:endParaRPr lang="zh-CN" altLang="en-US" sz="1600" dirty="0">
              <a:latin typeface="+mn-ea"/>
              <a:ea typeface="+mn-ea"/>
            </a:endParaRP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>
                <a:latin typeface="+mn-ea"/>
                <a:ea typeface="+mn-ea"/>
              </a:rPr>
              <a:t>构件文档生成</a:t>
            </a: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>
                <a:latin typeface="+mn-ea"/>
                <a:ea typeface="+mn-ea"/>
              </a:rPr>
              <a:t>构件管理监控</a:t>
            </a: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>
                <a:latin typeface="+mn-ea"/>
                <a:ea typeface="+mn-ea"/>
              </a:rPr>
              <a:t>构件库</a:t>
            </a:r>
            <a:r>
              <a:rPr lang="zh-CN" altLang="en-US" sz="1600" dirty="0" smtClean="0">
                <a:latin typeface="+mn-ea"/>
                <a:ea typeface="+mn-ea"/>
              </a:rPr>
              <a:t>管理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360000" lvl="1" algn="l" eaLnBrk="0" hangingPunct="0">
              <a:spcBef>
                <a:spcPct val="20000"/>
              </a:spcBef>
              <a:buClr>
                <a:srgbClr val="FF6600"/>
              </a:buClr>
              <a:buSzPct val="70000"/>
            </a:pPr>
            <a:r>
              <a:rPr lang="zh-CN" altLang="en-US" sz="1600" dirty="0" smtClean="0">
                <a:latin typeface="+mn-ea"/>
                <a:ea typeface="+mn-ea"/>
              </a:rPr>
              <a:t>构件化日志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/>
              <a:t>构件化的产品体系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08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1142984"/>
            <a:ext cx="3229660" cy="2071702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9" y="1142984"/>
            <a:ext cx="3417045" cy="2071702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7" y="3786190"/>
            <a:ext cx="3286147" cy="2143140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786190"/>
            <a:ext cx="3214710" cy="2214578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TextBox 6"/>
          <p:cNvSpPr txBox="1"/>
          <p:nvPr/>
        </p:nvSpPr>
        <p:spPr>
          <a:xfrm>
            <a:off x="1714480" y="321468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表单建模</a:t>
            </a:r>
            <a:endParaRPr lang="zh-CN" altLang="en-US" dirty="0"/>
          </a:p>
        </p:txBody>
      </p:sp>
      <p:sp>
        <p:nvSpPr>
          <p:cNvPr id="10" name="TextBox 7"/>
          <p:cNvSpPr txBox="1"/>
          <p:nvPr/>
        </p:nvSpPr>
        <p:spPr>
          <a:xfrm>
            <a:off x="5857884" y="321468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表单运行</a:t>
            </a:r>
            <a:endParaRPr lang="zh-CN" altLang="en-US" dirty="0"/>
          </a:p>
        </p:txBody>
      </p:sp>
      <p:sp>
        <p:nvSpPr>
          <p:cNvPr id="11" name="TextBox 8"/>
          <p:cNvSpPr txBox="1"/>
          <p:nvPr/>
        </p:nvSpPr>
        <p:spPr>
          <a:xfrm>
            <a:off x="1714480" y="607220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流程建模</a:t>
            </a:r>
            <a:endParaRPr lang="zh-CN" altLang="en-US" dirty="0"/>
          </a:p>
        </p:txBody>
      </p:sp>
      <p:sp>
        <p:nvSpPr>
          <p:cNvPr id="12" name="TextBox 9"/>
          <p:cNvSpPr txBox="1"/>
          <p:nvPr/>
        </p:nvSpPr>
        <p:spPr>
          <a:xfrm>
            <a:off x="5857884" y="607220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流程运行</a:t>
            </a:r>
            <a:endParaRPr lang="zh-CN" altLang="en-US" dirty="0"/>
          </a:p>
        </p:txBody>
      </p:sp>
      <p:cxnSp>
        <p:nvCxnSpPr>
          <p:cNvPr id="13" name="直接连接符 11"/>
          <p:cNvCxnSpPr/>
          <p:nvPr/>
        </p:nvCxnSpPr>
        <p:spPr>
          <a:xfrm rot="5400000">
            <a:off x="2070876" y="3714752"/>
            <a:ext cx="5000660" cy="1588"/>
          </a:xfrm>
          <a:prstGeom prst="line">
            <a:avLst/>
          </a:prstGeom>
          <a:ln>
            <a:solidFill>
              <a:srgbClr val="004D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kumimoji="1" lang="zh-CN" altLang="en-US" dirty="0"/>
              <a:t>业务化的配置能力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871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uth_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12874"/>
          </a:xfrm>
          <a:prstGeom prst="rect">
            <a:avLst/>
          </a:prstGeom>
        </p:spPr>
      </p:pic>
      <p:pic>
        <p:nvPicPr>
          <p:cNvPr id="14" name="图片 13" descr="flow_au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" y="1219200"/>
            <a:ext cx="9144000" cy="4730245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/>
              <a:t>精细化的权限控制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2429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/>
        </p:nvSpPr>
        <p:spPr bwMode="auto">
          <a:xfrm>
            <a:off x="727160" y="1341438"/>
            <a:ext cx="364774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›"/>
              <a:defRPr/>
            </a:pPr>
            <a:r>
              <a:rPr lang="zh-CN" altLang="en-US" kern="0" dirty="0" smtClean="0"/>
              <a:t>横向一体化</a:t>
            </a:r>
            <a:endParaRPr lang="en-US" altLang="zh-CN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>
                <a:solidFill>
                  <a:srgbClr val="FF0000"/>
                </a:solidFill>
              </a:rPr>
              <a:t>需求</a:t>
            </a:r>
            <a:endParaRPr lang="en-US" altLang="zh-CN" sz="2800" kern="0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设计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开发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调试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测试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部署、升级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文档生成</a:t>
            </a:r>
            <a:endParaRPr lang="en-US" altLang="zh-CN" sz="2800" kern="0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4300249" y="1357313"/>
            <a:ext cx="33834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›"/>
              <a:defRPr/>
            </a:pPr>
            <a:r>
              <a:rPr lang="zh-CN" altLang="en-US" kern="0" dirty="0" smtClean="0"/>
              <a:t>纵向一体化</a:t>
            </a:r>
            <a:endParaRPr lang="en-US" altLang="zh-CN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数据模型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逻辑构件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逻辑流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服务装配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页面开发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页面流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r>
              <a:rPr lang="zh-CN" altLang="en-US" sz="2800" kern="0" dirty="0" smtClean="0"/>
              <a:t>工作流</a:t>
            </a:r>
            <a:endParaRPr lang="en-US" altLang="zh-CN" sz="2800" kern="0" dirty="0" smtClean="0"/>
          </a:p>
          <a:p>
            <a:pPr lvl="1">
              <a:buFont typeface="Arial" panose="020B0604020202020204" pitchFamily="34" charset="0"/>
              <a:buChar char="›"/>
              <a:defRPr/>
            </a:pPr>
            <a:endParaRPr lang="zh-CN" altLang="en-US" sz="3200" kern="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一体化开发环境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05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278884"/>
            <a:ext cx="6840760" cy="564408"/>
            <a:chOff x="1043608" y="1316856"/>
            <a:chExt cx="6840760" cy="600075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rgbClr val="333399"/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C00000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普元软件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5616" y="2133600"/>
            <a:ext cx="6840760" cy="564408"/>
            <a:chOff x="1043608" y="1316856"/>
            <a:chExt cx="6840760" cy="600075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sz="188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平台产品介绍</a:t>
              </a:r>
              <a:endParaRPr lang="zh-CN" altLang="en-US" sz="188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2988316"/>
            <a:ext cx="6840760" cy="564408"/>
            <a:chOff x="1043608" y="1316856"/>
            <a:chExt cx="6840760" cy="600075"/>
          </a:xfrm>
        </p:grpSpPr>
        <p:sp>
          <p:nvSpPr>
            <p:cNvPr id="14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sz="188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系统主要技术方案</a:t>
              </a:r>
              <a:endParaRPr lang="zh-CN" altLang="en-US" sz="188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15616" y="3843032"/>
            <a:ext cx="6840760" cy="564408"/>
            <a:chOff x="1043608" y="1316856"/>
            <a:chExt cx="6840760" cy="600075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sz="188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系统实施规划</a:t>
              </a:r>
              <a:endParaRPr lang="zh-CN" altLang="en-US" sz="188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4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 txBox="1">
            <a:spLocks/>
          </p:cNvSpPr>
          <p:nvPr/>
        </p:nvSpPr>
        <p:spPr bwMode="auto">
          <a:xfrm>
            <a:off x="773662" y="1219200"/>
            <a:ext cx="3798553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mtClean="0"/>
              <a:t>开源的应用框架</a:t>
            </a:r>
          </a:p>
          <a:p>
            <a:pPr lvl="1"/>
            <a:r>
              <a:rPr lang="zh-CN" altLang="en-US" kern="0" smtClean="0"/>
              <a:t>组织机构</a:t>
            </a:r>
            <a:r>
              <a:rPr lang="en-US" altLang="zh-CN" kern="0" smtClean="0"/>
              <a:t>&amp;</a:t>
            </a:r>
            <a:r>
              <a:rPr lang="zh-CN" altLang="en-US" kern="0" smtClean="0"/>
              <a:t>权限</a:t>
            </a:r>
          </a:p>
          <a:p>
            <a:pPr lvl="1"/>
            <a:r>
              <a:rPr lang="zh-CN" altLang="en-US" kern="0" smtClean="0"/>
              <a:t>主菜单框架</a:t>
            </a:r>
          </a:p>
          <a:p>
            <a:pPr lvl="1"/>
            <a:r>
              <a:rPr lang="zh-CN" altLang="en-US" kern="0" smtClean="0"/>
              <a:t>业务字典、</a:t>
            </a:r>
            <a:r>
              <a:rPr lang="en-US" altLang="zh-CN" kern="0" smtClean="0"/>
              <a:t>…….</a:t>
            </a:r>
            <a:endParaRPr lang="en-US" altLang="zh-CN" kern="0" dirty="0" smtClean="0"/>
          </a:p>
        </p:txBody>
      </p:sp>
      <p:sp>
        <p:nvSpPr>
          <p:cNvPr id="5" name="内容占位符 4"/>
          <p:cNvSpPr txBox="1">
            <a:spLocks/>
          </p:cNvSpPr>
          <p:nvPr/>
        </p:nvSpPr>
        <p:spPr bwMode="auto">
          <a:xfrm>
            <a:off x="4715556" y="1219200"/>
            <a:ext cx="3798553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mtClean="0"/>
              <a:t>基础构件库</a:t>
            </a:r>
          </a:p>
          <a:p>
            <a:pPr lvl="1"/>
            <a:r>
              <a:rPr lang="zh-CN" altLang="en-US" kern="0" smtClean="0"/>
              <a:t>数据访问服务</a:t>
            </a:r>
          </a:p>
          <a:p>
            <a:pPr lvl="1"/>
            <a:r>
              <a:rPr lang="zh-CN" altLang="en-US" kern="0" smtClean="0"/>
              <a:t>日志、消息、缓存</a:t>
            </a:r>
          </a:p>
          <a:p>
            <a:pPr lvl="1"/>
            <a:r>
              <a:rPr lang="zh-CN" altLang="en-US" kern="0" smtClean="0"/>
              <a:t>任务调度、</a:t>
            </a:r>
            <a:r>
              <a:rPr lang="en-US" altLang="zh-CN" kern="0" smtClean="0"/>
              <a:t>……</a:t>
            </a:r>
          </a:p>
          <a:p>
            <a:pPr lvl="1"/>
            <a:endParaRPr lang="zh-CN" altLang="en-US" kern="0" dirty="0" smtClean="0"/>
          </a:p>
        </p:txBody>
      </p:sp>
      <p:sp>
        <p:nvSpPr>
          <p:cNvPr id="6" name="内容占位符 5"/>
          <p:cNvSpPr txBox="1">
            <a:spLocks/>
          </p:cNvSpPr>
          <p:nvPr/>
        </p:nvSpPr>
        <p:spPr bwMode="auto">
          <a:xfrm>
            <a:off x="773662" y="3671889"/>
            <a:ext cx="379855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 smtClean="0"/>
              <a:t>基于</a:t>
            </a:r>
            <a:r>
              <a:rPr lang="en-US" altLang="zh-CN" kern="0" dirty="0" smtClean="0"/>
              <a:t>Ajax</a:t>
            </a:r>
            <a:r>
              <a:rPr lang="zh-CN" altLang="en-US" kern="0" dirty="0" smtClean="0"/>
              <a:t>的页面控件</a:t>
            </a:r>
          </a:p>
          <a:p>
            <a:pPr lvl="1"/>
            <a:r>
              <a:rPr lang="en-US" altLang="zh-CN" kern="0" dirty="0" err="1" smtClean="0"/>
              <a:t>DataCell</a:t>
            </a:r>
            <a:endParaRPr lang="en-US" altLang="zh-CN" kern="0" dirty="0" smtClean="0"/>
          </a:p>
          <a:p>
            <a:pPr lvl="1"/>
            <a:r>
              <a:rPr lang="en-US" altLang="zh-CN" kern="0" dirty="0" err="1" smtClean="0"/>
              <a:t>DataForm</a:t>
            </a:r>
            <a:endParaRPr lang="en-US" altLang="zh-CN" kern="0" dirty="0" smtClean="0"/>
          </a:p>
          <a:p>
            <a:pPr lvl="1"/>
            <a:r>
              <a:rPr lang="en-US" altLang="zh-CN" kern="0" dirty="0" err="1" smtClean="0"/>
              <a:t>QueryForm</a:t>
            </a:r>
            <a:endParaRPr lang="en-US" altLang="zh-CN" kern="0" dirty="0" smtClean="0"/>
          </a:p>
          <a:p>
            <a:pPr lvl="1"/>
            <a:r>
              <a:rPr lang="en-US" altLang="zh-CN" kern="0" dirty="0" err="1" smtClean="0"/>
              <a:t>ViewList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  <a:p>
            <a:endParaRPr lang="zh-CN" altLang="en-US" kern="0" dirty="0" smtClean="0"/>
          </a:p>
        </p:txBody>
      </p:sp>
      <p:sp>
        <p:nvSpPr>
          <p:cNvPr id="7" name="内容占位符 6"/>
          <p:cNvSpPr txBox="1">
            <a:spLocks/>
          </p:cNvSpPr>
          <p:nvPr/>
        </p:nvSpPr>
        <p:spPr bwMode="auto">
          <a:xfrm>
            <a:off x="4715556" y="3671889"/>
            <a:ext cx="379855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smtClean="0"/>
              <a:t>功能向导</a:t>
            </a:r>
          </a:p>
          <a:p>
            <a:pPr lvl="1"/>
            <a:r>
              <a:rPr lang="zh-CN" altLang="en-US" kern="0" smtClean="0"/>
              <a:t>控件向导</a:t>
            </a:r>
          </a:p>
          <a:p>
            <a:pPr lvl="1"/>
            <a:r>
              <a:rPr lang="zh-CN" altLang="en-US" kern="0" smtClean="0"/>
              <a:t>单表维护向导</a:t>
            </a:r>
          </a:p>
          <a:p>
            <a:pPr lvl="1"/>
            <a:r>
              <a:rPr lang="zh-CN" altLang="en-US" kern="0" smtClean="0"/>
              <a:t>组合对象维护向导</a:t>
            </a:r>
          </a:p>
          <a:p>
            <a:pPr lvl="1"/>
            <a:r>
              <a:rPr lang="en-US" altLang="zh-CN" kern="0" smtClean="0"/>
              <a:t>Lookup</a:t>
            </a:r>
            <a:r>
              <a:rPr lang="zh-CN" altLang="en-US" kern="0" smtClean="0"/>
              <a:t>页面向导</a:t>
            </a:r>
            <a:endParaRPr lang="zh-CN" altLang="en-US" kern="0" dirty="0" smtClean="0"/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多层复用体系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22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966686" y="5534025"/>
            <a:ext cx="7143750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zh-CN" altLang="en-US" sz="1400" dirty="0">
                <a:latin typeface="+mn-ea"/>
              </a:rPr>
              <a:t>基础</a:t>
            </a:r>
            <a:endParaRPr lang="en-US" altLang="zh-CN" sz="1400" dirty="0">
              <a:latin typeface="+mn-ea"/>
            </a:endParaRPr>
          </a:p>
          <a:p>
            <a:pPr>
              <a:defRPr/>
            </a:pPr>
            <a:r>
              <a:rPr lang="zh-CN" altLang="en-US" sz="1400" dirty="0">
                <a:latin typeface="+mn-ea"/>
              </a:rPr>
              <a:t>设施</a:t>
            </a:r>
          </a:p>
        </p:txBody>
      </p:sp>
      <p:sp>
        <p:nvSpPr>
          <p:cNvPr id="5" name="TextBox 312"/>
          <p:cNvSpPr txBox="1">
            <a:spLocks noChangeArrowheads="1"/>
          </p:cNvSpPr>
          <p:nvPr/>
        </p:nvSpPr>
        <p:spPr bwMode="auto">
          <a:xfrm>
            <a:off x="5098950" y="2903537"/>
            <a:ext cx="12969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华文细黑" pitchFamily="2" charset="-122"/>
              </a:rPr>
              <a:t>服务调用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33400" y="3203575"/>
            <a:ext cx="6777037" cy="7524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                                   </a:t>
            </a:r>
          </a:p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	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extBox 312"/>
          <p:cNvSpPr txBox="1">
            <a:spLocks noChangeArrowheads="1"/>
          </p:cNvSpPr>
          <p:nvPr/>
        </p:nvSpPr>
        <p:spPr bwMode="auto">
          <a:xfrm>
            <a:off x="1252436" y="2319337"/>
            <a:ext cx="9286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>
                <a:ea typeface="华文细黑" pitchFamily="2" charset="-122"/>
              </a:rPr>
              <a:t>服务调用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68324" y="1158873"/>
            <a:ext cx="6767512" cy="874712"/>
          </a:xfrm>
          <a:prstGeom prst="roundRect">
            <a:avLst>
              <a:gd name="adj" fmla="val 829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blackWhite">
          <a:xfrm>
            <a:off x="2778008" y="1247758"/>
            <a:ext cx="976297" cy="35719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企业门户</a:t>
            </a:r>
            <a:endParaRPr lang="zh-CN" altLang="en-US" sz="1400" dirty="0">
              <a:latin typeface="Franklin Gothic Book" pitchFamily="34" charset="0"/>
            </a:endParaRPr>
          </a:p>
        </p:txBody>
      </p:sp>
      <p:sp>
        <p:nvSpPr>
          <p:cNvPr id="11" name="圆角矩形 5"/>
          <p:cNvSpPr>
            <a:spLocks noChangeArrowheads="1"/>
          </p:cNvSpPr>
          <p:nvPr/>
        </p:nvSpPr>
        <p:spPr bwMode="auto">
          <a:xfrm>
            <a:off x="2466874" y="2319335"/>
            <a:ext cx="5668962" cy="6429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Ctr="1"/>
          <a:lstStyle/>
          <a:p>
            <a:pPr algn="ctr">
              <a:defRPr/>
            </a:pPr>
            <a:endParaRPr lang="zh-CN" altLang="en-US" sz="1600">
              <a:ea typeface="宋体" pitchFamily="2" charset="-122"/>
              <a:cs typeface="Arial" charset="0"/>
            </a:endParaRPr>
          </a:p>
          <a:p>
            <a:pPr algn="ctr">
              <a:defRPr/>
            </a:pPr>
            <a:endParaRPr lang="zh-CN" altLang="en-US" sz="1600">
              <a:ea typeface="宋体" pitchFamily="2" charset="-122"/>
              <a:cs typeface="Arial" charset="0"/>
            </a:endParaRPr>
          </a:p>
          <a:p>
            <a:pPr algn="ctr">
              <a:defRPr/>
            </a:pPr>
            <a:endParaRPr lang="zh-CN" altLang="en-US" sz="1600">
              <a:ea typeface="宋体" pitchFamily="2" charset="-122"/>
              <a:cs typeface="Arial" charset="0"/>
            </a:endParaRPr>
          </a:p>
          <a:p>
            <a:pPr algn="ctr">
              <a:defRPr/>
            </a:pPr>
            <a:endParaRPr lang="zh-CN" altLang="en-US" sz="1600">
              <a:ea typeface="宋体" pitchFamily="2" charset="-122"/>
              <a:cs typeface="Arial" charset="0"/>
            </a:endParaRPr>
          </a:p>
          <a:p>
            <a:pPr algn="ctr">
              <a:defRPr/>
            </a:pPr>
            <a:endParaRPr lang="zh-CN" altLang="en-US" sz="1600">
              <a:ea typeface="宋体" pitchFamily="2" charset="-122"/>
              <a:cs typeface="Arial" charset="0"/>
            </a:endParaRPr>
          </a:p>
        </p:txBody>
      </p:sp>
      <p:grpSp>
        <p:nvGrpSpPr>
          <p:cNvPr id="12" name="Group 201"/>
          <p:cNvGrpSpPr>
            <a:grpSpLocks/>
          </p:cNvGrpSpPr>
          <p:nvPr/>
        </p:nvGrpSpPr>
        <p:grpSpPr bwMode="auto">
          <a:xfrm rot="-5400000">
            <a:off x="6775349" y="1719262"/>
            <a:ext cx="492125" cy="1943100"/>
            <a:chOff x="0" y="1228"/>
            <a:chExt cx="1476" cy="1013"/>
          </a:xfrm>
        </p:grpSpPr>
        <p:pic>
          <p:nvPicPr>
            <p:cNvPr id="13" name="Picture 241" descr="router_activity3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7" y="1492"/>
              <a:ext cx="52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42" descr="manual_activity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9" y="1228"/>
              <a:ext cx="481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43" descr="auto_activity3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46" y="1768"/>
              <a:ext cx="5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44" descr="manual_activity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9" y="2069"/>
              <a:ext cx="481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AutoShape 245"/>
            <p:cNvCxnSpPr>
              <a:cxnSpLocks noChangeShapeType="1"/>
            </p:cNvCxnSpPr>
            <p:nvPr/>
          </p:nvCxnSpPr>
          <p:spPr bwMode="auto">
            <a:xfrm rot="5400000">
              <a:off x="729" y="1443"/>
              <a:ext cx="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8" name="Picture 246" descr="manual_activity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760"/>
              <a:ext cx="48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AutoShape 247"/>
            <p:cNvCxnSpPr>
              <a:cxnSpLocks noChangeShapeType="1"/>
            </p:cNvCxnSpPr>
            <p:nvPr/>
          </p:nvCxnSpPr>
          <p:spPr bwMode="auto">
            <a:xfrm rot="5400000" flipV="1">
              <a:off x="935" y="1492"/>
              <a:ext cx="117" cy="4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48"/>
            <p:cNvCxnSpPr>
              <a:cxnSpLocks noChangeShapeType="1"/>
            </p:cNvCxnSpPr>
            <p:nvPr/>
          </p:nvCxnSpPr>
          <p:spPr bwMode="auto">
            <a:xfrm rot="5400000">
              <a:off x="449" y="1439"/>
              <a:ext cx="117" cy="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1" name="AutoShape 249"/>
            <p:cNvCxnSpPr>
              <a:cxnSpLocks noChangeShapeType="1"/>
            </p:cNvCxnSpPr>
            <p:nvPr/>
          </p:nvCxnSpPr>
          <p:spPr bwMode="auto">
            <a:xfrm rot="5400000">
              <a:off x="919" y="1783"/>
              <a:ext cx="150" cy="435"/>
            </a:xfrm>
            <a:prstGeom prst="bentConnector3">
              <a:avLst>
                <a:gd name="adj1" fmla="val 497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2" name="AutoShape 250"/>
            <p:cNvCxnSpPr>
              <a:cxnSpLocks noChangeShapeType="1"/>
            </p:cNvCxnSpPr>
            <p:nvPr/>
          </p:nvCxnSpPr>
          <p:spPr bwMode="auto">
            <a:xfrm rot="5400000" flipV="1">
              <a:off x="433" y="1730"/>
              <a:ext cx="150" cy="542"/>
            </a:xfrm>
            <a:prstGeom prst="bentConnector3">
              <a:avLst>
                <a:gd name="adj1" fmla="val 497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3" name="圆角矩形 211"/>
          <p:cNvSpPr>
            <a:spLocks noChangeArrowheads="1"/>
          </p:cNvSpPr>
          <p:nvPr/>
        </p:nvSpPr>
        <p:spPr bwMode="blackWhite">
          <a:xfrm>
            <a:off x="2609750" y="2462212"/>
            <a:ext cx="454025" cy="373063"/>
          </a:xfrm>
          <a:prstGeom prst="roundRect">
            <a:avLst>
              <a:gd name="adj" fmla="val 16667"/>
            </a:avLst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ea typeface="华文细黑" pitchFamily="2" charset="-122"/>
              </a:rPr>
              <a:t>流程</a:t>
            </a:r>
            <a:endParaRPr lang="en-US" altLang="zh-CN" sz="1400" dirty="0" smtClean="0">
              <a:solidFill>
                <a:srgbClr val="FF0000"/>
              </a:solidFill>
              <a:ea typeface="华文细黑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  <a:ea typeface="华文细黑" pitchFamily="2" charset="-122"/>
              </a:rPr>
              <a:t>集成</a:t>
            </a:r>
            <a:endParaRPr lang="zh-CN" altLang="en-US" sz="1400" dirty="0">
              <a:solidFill>
                <a:srgbClr val="FF0000"/>
              </a:solidFill>
              <a:ea typeface="华文细黑" pitchFamily="2" charset="-122"/>
            </a:endParaRPr>
          </a:p>
        </p:txBody>
      </p:sp>
      <p:sp>
        <p:nvSpPr>
          <p:cNvPr id="24" name="TextBox 312"/>
          <p:cNvSpPr txBox="1">
            <a:spLocks noChangeArrowheads="1"/>
          </p:cNvSpPr>
          <p:nvPr/>
        </p:nvSpPr>
        <p:spPr bwMode="auto">
          <a:xfrm>
            <a:off x="1395311" y="1346010"/>
            <a:ext cx="571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ea typeface="华文细黑" pitchFamily="2" charset="-122"/>
              </a:rPr>
              <a:t>UI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  <a:ea typeface="华文细黑" pitchFamily="2" charset="-122"/>
              </a:rPr>
              <a:t>集成</a:t>
            </a:r>
            <a:endParaRPr lang="zh-CN" altLang="en-US" sz="1400" dirty="0">
              <a:solidFill>
                <a:srgbClr val="FF0000"/>
              </a:solidFill>
              <a:ea typeface="华文细黑" pitchFamily="2" charset="-122"/>
            </a:endParaRPr>
          </a:p>
        </p:txBody>
      </p:sp>
      <p:sp>
        <p:nvSpPr>
          <p:cNvPr id="25" name="TextBox 312"/>
          <p:cNvSpPr txBox="1">
            <a:spLocks noChangeArrowheads="1"/>
          </p:cNvSpPr>
          <p:nvPr/>
        </p:nvSpPr>
        <p:spPr bwMode="auto">
          <a:xfrm>
            <a:off x="5119586" y="2085975"/>
            <a:ext cx="990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ea typeface="华文细黑" pitchFamily="2" charset="-122"/>
              </a:rPr>
              <a:t>流程管理</a:t>
            </a:r>
          </a:p>
        </p:txBody>
      </p:sp>
      <p:sp>
        <p:nvSpPr>
          <p:cNvPr id="26" name="矩形 25"/>
          <p:cNvSpPr/>
          <p:nvPr/>
        </p:nvSpPr>
        <p:spPr bwMode="blackWhite">
          <a:xfrm>
            <a:off x="2748757" y="3390898"/>
            <a:ext cx="743630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服务管理</a:t>
            </a:r>
          </a:p>
        </p:txBody>
      </p:sp>
      <p:sp>
        <p:nvSpPr>
          <p:cNvPr id="28" name="AutoShape 305"/>
          <p:cNvSpPr>
            <a:spLocks noChangeArrowheads="1"/>
          </p:cNvSpPr>
          <p:nvPr/>
        </p:nvSpPr>
        <p:spPr bwMode="blackWhite">
          <a:xfrm>
            <a:off x="2038250" y="2033587"/>
            <a:ext cx="233362" cy="1152525"/>
          </a:xfrm>
          <a:prstGeom prst="downArrow">
            <a:avLst>
              <a:gd name="adj1" fmla="val 50000"/>
              <a:gd name="adj2" fmla="val 199426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29" name="TextBox 312"/>
          <p:cNvSpPr txBox="1">
            <a:spLocks noChangeArrowheads="1"/>
          </p:cNvSpPr>
          <p:nvPr/>
        </p:nvSpPr>
        <p:spPr bwMode="auto">
          <a:xfrm>
            <a:off x="1323875" y="3327210"/>
            <a:ext cx="714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服务</a:t>
            </a:r>
            <a:endParaRPr lang="en-US" altLang="zh-CN" sz="1400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集成</a:t>
            </a:r>
            <a:endParaRPr lang="zh-CN" altLang="en-US" sz="14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0" name="矩形 29"/>
          <p:cNvSpPr/>
          <p:nvPr/>
        </p:nvSpPr>
        <p:spPr bwMode="blackWhite">
          <a:xfrm>
            <a:off x="3635263" y="3381375"/>
            <a:ext cx="743630" cy="428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服务路由</a:t>
            </a:r>
          </a:p>
        </p:txBody>
      </p:sp>
      <p:sp>
        <p:nvSpPr>
          <p:cNvPr id="31" name="矩形 30"/>
          <p:cNvSpPr/>
          <p:nvPr/>
        </p:nvSpPr>
        <p:spPr bwMode="blackWhite">
          <a:xfrm>
            <a:off x="1849313" y="3390898"/>
            <a:ext cx="743630" cy="419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服务注册</a:t>
            </a:r>
          </a:p>
        </p:txBody>
      </p:sp>
      <p:sp>
        <p:nvSpPr>
          <p:cNvPr id="32" name="矩形 31"/>
          <p:cNvSpPr/>
          <p:nvPr/>
        </p:nvSpPr>
        <p:spPr bwMode="blackWhite">
          <a:xfrm>
            <a:off x="4206767" y="1247758"/>
            <a:ext cx="857256" cy="35719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单点登录</a:t>
            </a:r>
          </a:p>
        </p:txBody>
      </p:sp>
      <p:sp>
        <p:nvSpPr>
          <p:cNvPr id="33" name="矩形 32"/>
          <p:cNvSpPr/>
          <p:nvPr/>
        </p:nvSpPr>
        <p:spPr bwMode="blackWhite">
          <a:xfrm>
            <a:off x="4492519" y="3381375"/>
            <a:ext cx="743630" cy="428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权限控制</a:t>
            </a:r>
          </a:p>
        </p:txBody>
      </p:sp>
      <p:sp>
        <p:nvSpPr>
          <p:cNvPr id="34" name="AutoShape 76"/>
          <p:cNvSpPr>
            <a:spLocks noChangeArrowheads="1"/>
          </p:cNvSpPr>
          <p:nvPr/>
        </p:nvSpPr>
        <p:spPr bwMode="gray">
          <a:xfrm>
            <a:off x="1660424" y="4271960"/>
            <a:ext cx="1041400" cy="762000"/>
          </a:xfrm>
          <a:prstGeom prst="roundRect">
            <a:avLst>
              <a:gd name="adj" fmla="val 6588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vert="eaVert" wrap="none" anchor="ctr"/>
          <a:lstStyle/>
          <a:p>
            <a:endParaRPr kumimoji="1" lang="zh-CN" altLang="zh-CN" sz="14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5" name="圆角矩形 275"/>
          <p:cNvSpPr>
            <a:spLocks noChangeArrowheads="1"/>
          </p:cNvSpPr>
          <p:nvPr/>
        </p:nvSpPr>
        <p:spPr bwMode="blackWhite">
          <a:xfrm>
            <a:off x="1533424" y="4130673"/>
            <a:ext cx="1287462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endParaRPr lang="zh-CN" altLang="en-US" sz="1200"/>
          </a:p>
          <a:p>
            <a:pPr>
              <a:defRPr/>
            </a:pPr>
            <a:r>
              <a:rPr lang="zh-CN" altLang="en-US" sz="1200"/>
              <a:t> </a:t>
            </a:r>
          </a:p>
          <a:p>
            <a:pPr>
              <a:defRPr/>
            </a:pPr>
            <a:endParaRPr lang="zh-CN" altLang="en-US" sz="1200"/>
          </a:p>
          <a:p>
            <a:pPr>
              <a:defRPr/>
            </a:pPr>
            <a:endParaRPr lang="zh-CN" altLang="en-US" sz="12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741387" y="4487862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684236" y="45259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2047774" y="4487862"/>
            <a:ext cx="298450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1992211" y="45259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2319236" y="45259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2319236" y="46085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1728687" y="4279900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3" name="矩形 185"/>
          <p:cNvSpPr>
            <a:spLocks noChangeArrowheads="1"/>
          </p:cNvSpPr>
          <p:nvPr/>
        </p:nvSpPr>
        <p:spPr bwMode="blackWhite">
          <a:xfrm>
            <a:off x="1671536" y="4708525"/>
            <a:ext cx="102235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400" dirty="0" smtClean="0"/>
              <a:t>应用平台</a:t>
            </a:r>
            <a:endParaRPr lang="zh-CN" altLang="en-US" sz="1400" dirty="0"/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1688999" y="46085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1996974" y="46085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2381149" y="4487862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1676299" y="43164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1676299" y="43989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2041424" y="4279900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984274" y="43164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984274" y="43989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2" name="Rectangle 34"/>
          <p:cNvSpPr>
            <a:spLocks noChangeArrowheads="1"/>
          </p:cNvSpPr>
          <p:nvPr/>
        </p:nvSpPr>
        <p:spPr bwMode="auto">
          <a:xfrm>
            <a:off x="2368449" y="4279900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2306536" y="4316410"/>
            <a:ext cx="109538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2306536" y="4398960"/>
            <a:ext cx="109538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55" name="TextBox 160"/>
          <p:cNvSpPr txBox="1"/>
          <p:nvPr/>
        </p:nvSpPr>
        <p:spPr>
          <a:xfrm>
            <a:off x="1420711" y="5011737"/>
            <a:ext cx="150018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latin typeface="+mn-ea"/>
                <a:ea typeface="+mn-ea"/>
              </a:rPr>
              <a:t>客户关系管理</a:t>
            </a:r>
          </a:p>
        </p:txBody>
      </p:sp>
      <p:sp>
        <p:nvSpPr>
          <p:cNvPr id="56" name="矩形 8"/>
          <p:cNvSpPr/>
          <p:nvPr/>
        </p:nvSpPr>
        <p:spPr bwMode="blackWhite">
          <a:xfrm>
            <a:off x="5206899" y="1676386"/>
            <a:ext cx="1214446" cy="28575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统一流程</a:t>
            </a:r>
            <a:r>
              <a:rPr lang="zh-CN" altLang="en-US" sz="1400" dirty="0">
                <a:latin typeface="Franklin Gothic Book" pitchFamily="34" charset="0"/>
              </a:rPr>
              <a:t>管理</a:t>
            </a:r>
          </a:p>
        </p:txBody>
      </p:sp>
      <p:sp>
        <p:nvSpPr>
          <p:cNvPr id="57" name="流程图: 磁盘 197"/>
          <p:cNvSpPr>
            <a:spLocks noChangeArrowheads="1"/>
          </p:cNvSpPr>
          <p:nvPr/>
        </p:nvSpPr>
        <p:spPr bwMode="auto">
          <a:xfrm>
            <a:off x="1609625" y="5605460"/>
            <a:ext cx="928687" cy="5715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200">
                <a:latin typeface="宋体" pitchFamily="2" charset="-122"/>
                <a:cs typeface="Arial" pitchFamily="34" charset="0"/>
              </a:rPr>
              <a:t>Database</a:t>
            </a:r>
            <a:endParaRPr lang="zh-CN" altLang="en-US" sz="1200">
              <a:latin typeface="宋体" pitchFamily="2" charset="-122"/>
              <a:cs typeface="Arial" pitchFamily="34" charset="0"/>
            </a:endParaRPr>
          </a:p>
        </p:txBody>
      </p:sp>
      <p:sp>
        <p:nvSpPr>
          <p:cNvPr id="58" name="AutoShape 315"/>
          <p:cNvSpPr>
            <a:spLocks noChangeArrowheads="1"/>
          </p:cNvSpPr>
          <p:nvPr/>
        </p:nvSpPr>
        <p:spPr bwMode="blackWhite">
          <a:xfrm flipV="1">
            <a:off x="4921149" y="2033585"/>
            <a:ext cx="188912" cy="357188"/>
          </a:xfrm>
          <a:prstGeom prst="upArrow">
            <a:avLst>
              <a:gd name="adj1" fmla="val 50000"/>
              <a:gd name="adj2" fmla="val 63060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59" name="矩形 58"/>
          <p:cNvSpPr/>
          <p:nvPr/>
        </p:nvSpPr>
        <p:spPr bwMode="blackWhite">
          <a:xfrm>
            <a:off x="5349776" y="3390900"/>
            <a:ext cx="743630" cy="428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消息处理</a:t>
            </a:r>
          </a:p>
        </p:txBody>
      </p:sp>
      <p:sp>
        <p:nvSpPr>
          <p:cNvPr id="60" name="流程图: 多文档 228"/>
          <p:cNvSpPr/>
          <p:nvPr/>
        </p:nvSpPr>
        <p:spPr bwMode="auto">
          <a:xfrm>
            <a:off x="6610249" y="5676898"/>
            <a:ext cx="1096962" cy="500062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zh-CN" altLang="en-US" sz="1400" dirty="0">
                <a:solidFill>
                  <a:schemeClr val="tx1"/>
                </a:solidFill>
                <a:latin typeface="Impact" pitchFamily="34" charset="0"/>
              </a:rPr>
              <a:t>文件系统</a:t>
            </a:r>
          </a:p>
        </p:txBody>
      </p:sp>
      <p:sp>
        <p:nvSpPr>
          <p:cNvPr id="61" name="矩形 60"/>
          <p:cNvSpPr/>
          <p:nvPr/>
        </p:nvSpPr>
        <p:spPr bwMode="blackWhite">
          <a:xfrm>
            <a:off x="6207032" y="3390900"/>
            <a:ext cx="739794" cy="428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数据传输</a:t>
            </a:r>
          </a:p>
        </p:txBody>
      </p:sp>
      <p:sp>
        <p:nvSpPr>
          <p:cNvPr id="62" name="AutoShape 233"/>
          <p:cNvSpPr>
            <a:spLocks noChangeArrowheads="1"/>
          </p:cNvSpPr>
          <p:nvPr/>
        </p:nvSpPr>
        <p:spPr bwMode="blackWhite">
          <a:xfrm>
            <a:off x="1992211" y="5248275"/>
            <a:ext cx="214313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63" name="AutoShape 233"/>
          <p:cNvSpPr>
            <a:spLocks noChangeArrowheads="1"/>
          </p:cNvSpPr>
          <p:nvPr/>
        </p:nvSpPr>
        <p:spPr bwMode="blackWhite">
          <a:xfrm>
            <a:off x="2063649" y="3890962"/>
            <a:ext cx="214312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64" name="TextBox 200"/>
          <p:cNvSpPr txBox="1">
            <a:spLocks noChangeArrowheads="1"/>
          </p:cNvSpPr>
          <p:nvPr/>
        </p:nvSpPr>
        <p:spPr bwMode="auto">
          <a:xfrm>
            <a:off x="3087587" y="5011737"/>
            <a:ext cx="1000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/>
              <a:t>报表系统</a:t>
            </a:r>
          </a:p>
        </p:txBody>
      </p:sp>
      <p:sp>
        <p:nvSpPr>
          <p:cNvPr id="65" name="AutoShape 76"/>
          <p:cNvSpPr>
            <a:spLocks noChangeArrowheads="1"/>
          </p:cNvSpPr>
          <p:nvPr/>
        </p:nvSpPr>
        <p:spPr bwMode="gray">
          <a:xfrm>
            <a:off x="3070124" y="4246560"/>
            <a:ext cx="1042987" cy="762000"/>
          </a:xfrm>
          <a:prstGeom prst="roundRect">
            <a:avLst>
              <a:gd name="adj" fmla="val 6588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vert="eaVert" wrap="none" anchor="ctr"/>
          <a:lstStyle/>
          <a:p>
            <a:endParaRPr kumimoji="1" lang="zh-CN" altLang="zh-CN" sz="14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66" name="圆角矩形 275"/>
          <p:cNvSpPr>
            <a:spLocks noChangeArrowheads="1"/>
          </p:cNvSpPr>
          <p:nvPr/>
        </p:nvSpPr>
        <p:spPr bwMode="blackWhite">
          <a:xfrm>
            <a:off x="2944711" y="4105273"/>
            <a:ext cx="1287463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endParaRPr lang="zh-CN" altLang="en-US" sz="1200"/>
          </a:p>
          <a:p>
            <a:pPr>
              <a:defRPr/>
            </a:pPr>
            <a:r>
              <a:rPr lang="zh-CN" altLang="en-US" sz="1200"/>
              <a:t> </a:t>
            </a:r>
          </a:p>
          <a:p>
            <a:pPr>
              <a:defRPr/>
            </a:pPr>
            <a:endParaRPr lang="zh-CN" altLang="en-US" sz="1200"/>
          </a:p>
          <a:p>
            <a:pPr>
              <a:defRPr/>
            </a:pPr>
            <a:endParaRPr lang="zh-CN" altLang="en-US" sz="1200"/>
          </a:p>
        </p:txBody>
      </p:sp>
      <p:sp>
        <p:nvSpPr>
          <p:cNvPr id="67" name="Rectangle 34"/>
          <p:cNvSpPr>
            <a:spLocks noChangeArrowheads="1"/>
          </p:cNvSpPr>
          <p:nvPr/>
        </p:nvSpPr>
        <p:spPr bwMode="auto">
          <a:xfrm>
            <a:off x="3152675" y="4462462"/>
            <a:ext cx="295275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8" name="Rectangle 35"/>
          <p:cNvSpPr>
            <a:spLocks noChangeArrowheads="1"/>
          </p:cNvSpPr>
          <p:nvPr/>
        </p:nvSpPr>
        <p:spPr bwMode="auto">
          <a:xfrm>
            <a:off x="3095524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9" name="Rectangle 34"/>
          <p:cNvSpPr>
            <a:spLocks noChangeArrowheads="1"/>
          </p:cNvSpPr>
          <p:nvPr/>
        </p:nvSpPr>
        <p:spPr bwMode="auto">
          <a:xfrm>
            <a:off x="3459062" y="4462462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3403499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730524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3730524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3" name="Rectangle 34"/>
          <p:cNvSpPr>
            <a:spLocks noChangeArrowheads="1"/>
          </p:cNvSpPr>
          <p:nvPr/>
        </p:nvSpPr>
        <p:spPr bwMode="auto">
          <a:xfrm>
            <a:off x="3138386" y="4254500"/>
            <a:ext cx="298450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4" name="矩形 185"/>
          <p:cNvSpPr>
            <a:spLocks noChangeArrowheads="1"/>
          </p:cNvSpPr>
          <p:nvPr/>
        </p:nvSpPr>
        <p:spPr bwMode="blackWhite">
          <a:xfrm>
            <a:off x="3082824" y="4683125"/>
            <a:ext cx="102235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400" dirty="0" smtClean="0"/>
              <a:t>应用平台</a:t>
            </a:r>
            <a:endParaRPr lang="zh-CN" altLang="en-US" sz="1400" dirty="0"/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3100286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408261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7" name="Rectangle 34"/>
          <p:cNvSpPr>
            <a:spLocks noChangeArrowheads="1"/>
          </p:cNvSpPr>
          <p:nvPr/>
        </p:nvSpPr>
        <p:spPr bwMode="auto">
          <a:xfrm>
            <a:off x="3792437" y="4462462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8" name="Rectangle 35"/>
          <p:cNvSpPr>
            <a:spLocks noChangeArrowheads="1"/>
          </p:cNvSpPr>
          <p:nvPr/>
        </p:nvSpPr>
        <p:spPr bwMode="auto">
          <a:xfrm>
            <a:off x="3087586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3087586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80" name="Rectangle 34"/>
          <p:cNvSpPr>
            <a:spLocks noChangeArrowheads="1"/>
          </p:cNvSpPr>
          <p:nvPr/>
        </p:nvSpPr>
        <p:spPr bwMode="auto">
          <a:xfrm>
            <a:off x="3451124" y="4254500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1" name="Rectangle 35"/>
          <p:cNvSpPr>
            <a:spLocks noChangeArrowheads="1"/>
          </p:cNvSpPr>
          <p:nvPr/>
        </p:nvSpPr>
        <p:spPr bwMode="auto">
          <a:xfrm>
            <a:off x="3395561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3395561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3779737" y="4254500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3717824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3717824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86" name="TextBox 269"/>
          <p:cNvSpPr txBox="1"/>
          <p:nvPr/>
        </p:nvSpPr>
        <p:spPr>
          <a:xfrm>
            <a:off x="2992322" y="4986337"/>
            <a:ext cx="1193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服务开通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87" name="AutoShape 233"/>
          <p:cNvSpPr>
            <a:spLocks noChangeArrowheads="1"/>
          </p:cNvSpPr>
          <p:nvPr/>
        </p:nvSpPr>
        <p:spPr bwMode="blackWhite">
          <a:xfrm>
            <a:off x="3492399" y="3890962"/>
            <a:ext cx="214312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88" name="AutoShape 233"/>
          <p:cNvSpPr>
            <a:spLocks noChangeArrowheads="1"/>
          </p:cNvSpPr>
          <p:nvPr/>
        </p:nvSpPr>
        <p:spPr bwMode="blackWhite">
          <a:xfrm>
            <a:off x="3444774" y="5248275"/>
            <a:ext cx="214312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89" name="AutoShape 76"/>
          <p:cNvSpPr>
            <a:spLocks noChangeArrowheads="1"/>
          </p:cNvSpPr>
          <p:nvPr/>
        </p:nvSpPr>
        <p:spPr bwMode="gray">
          <a:xfrm>
            <a:off x="4498874" y="4246560"/>
            <a:ext cx="1042987" cy="762000"/>
          </a:xfrm>
          <a:prstGeom prst="roundRect">
            <a:avLst>
              <a:gd name="adj" fmla="val 6588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vert="eaVert" wrap="none" anchor="ctr"/>
          <a:lstStyle/>
          <a:p>
            <a:endParaRPr kumimoji="1" lang="zh-CN" altLang="zh-CN" sz="14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90" name="圆角矩形 275"/>
          <p:cNvSpPr>
            <a:spLocks noChangeArrowheads="1"/>
          </p:cNvSpPr>
          <p:nvPr/>
        </p:nvSpPr>
        <p:spPr bwMode="blackWhite">
          <a:xfrm>
            <a:off x="4373461" y="4105273"/>
            <a:ext cx="1287463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endParaRPr lang="zh-CN" altLang="en-US" sz="1200"/>
          </a:p>
          <a:p>
            <a:pPr>
              <a:defRPr/>
            </a:pPr>
            <a:r>
              <a:rPr lang="zh-CN" altLang="en-US" sz="1200"/>
              <a:t> </a:t>
            </a:r>
          </a:p>
          <a:p>
            <a:pPr>
              <a:defRPr/>
            </a:pPr>
            <a:endParaRPr lang="zh-CN" altLang="en-US" sz="1200"/>
          </a:p>
          <a:p>
            <a:pPr>
              <a:defRPr/>
            </a:pPr>
            <a:endParaRPr lang="zh-CN" altLang="en-US" sz="1200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4581425" y="4462462"/>
            <a:ext cx="295275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2" name="Rectangle 35"/>
          <p:cNvSpPr>
            <a:spLocks noChangeArrowheads="1"/>
          </p:cNvSpPr>
          <p:nvPr/>
        </p:nvSpPr>
        <p:spPr bwMode="auto">
          <a:xfrm>
            <a:off x="4524274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3" name="Rectangle 34"/>
          <p:cNvSpPr>
            <a:spLocks noChangeArrowheads="1"/>
          </p:cNvSpPr>
          <p:nvPr/>
        </p:nvSpPr>
        <p:spPr bwMode="auto">
          <a:xfrm>
            <a:off x="4887812" y="4462462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4832249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159274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5159274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97" name="Rectangle 34"/>
          <p:cNvSpPr>
            <a:spLocks noChangeArrowheads="1"/>
          </p:cNvSpPr>
          <p:nvPr/>
        </p:nvSpPr>
        <p:spPr bwMode="auto">
          <a:xfrm>
            <a:off x="4567136" y="4254500"/>
            <a:ext cx="298450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8" name="矩形 185"/>
          <p:cNvSpPr>
            <a:spLocks noChangeArrowheads="1"/>
          </p:cNvSpPr>
          <p:nvPr/>
        </p:nvSpPr>
        <p:spPr bwMode="blackWhite">
          <a:xfrm>
            <a:off x="4511574" y="4683125"/>
            <a:ext cx="102235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400" dirty="0" smtClean="0"/>
              <a:t>应用平台</a:t>
            </a:r>
            <a:endParaRPr lang="zh-CN" altLang="en-US" sz="1400" dirty="0"/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4529036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4837011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1" name="Rectangle 34"/>
          <p:cNvSpPr>
            <a:spLocks noChangeArrowheads="1"/>
          </p:cNvSpPr>
          <p:nvPr/>
        </p:nvSpPr>
        <p:spPr bwMode="auto">
          <a:xfrm>
            <a:off x="5221187" y="4462462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02" name="Rectangle 35"/>
          <p:cNvSpPr>
            <a:spLocks noChangeArrowheads="1"/>
          </p:cNvSpPr>
          <p:nvPr/>
        </p:nvSpPr>
        <p:spPr bwMode="auto">
          <a:xfrm>
            <a:off x="4516336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4516336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4879874" y="4254500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05" name="Rectangle 35"/>
          <p:cNvSpPr>
            <a:spLocks noChangeArrowheads="1"/>
          </p:cNvSpPr>
          <p:nvPr/>
        </p:nvSpPr>
        <p:spPr bwMode="auto">
          <a:xfrm>
            <a:off x="4824311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4824311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5208487" y="4254500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5146574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5146574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10" name="TextBox 295"/>
          <p:cNvSpPr txBox="1"/>
          <p:nvPr/>
        </p:nvSpPr>
        <p:spPr>
          <a:xfrm>
            <a:off x="4373462" y="4986337"/>
            <a:ext cx="12858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   HR</a:t>
            </a:r>
            <a:r>
              <a:rPr lang="zh-CN" altLang="en-US" sz="1400" dirty="0">
                <a:latin typeface="+mn-ea"/>
                <a:ea typeface="+mn-ea"/>
              </a:rPr>
              <a:t>系统</a:t>
            </a:r>
          </a:p>
        </p:txBody>
      </p:sp>
      <p:sp>
        <p:nvSpPr>
          <p:cNvPr id="111" name="AutoShape 233"/>
          <p:cNvSpPr>
            <a:spLocks noChangeArrowheads="1"/>
          </p:cNvSpPr>
          <p:nvPr/>
        </p:nvSpPr>
        <p:spPr bwMode="blackWhite">
          <a:xfrm>
            <a:off x="4921149" y="3890962"/>
            <a:ext cx="214312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12" name="AutoShape 233"/>
          <p:cNvSpPr>
            <a:spLocks noChangeArrowheads="1"/>
          </p:cNvSpPr>
          <p:nvPr/>
        </p:nvSpPr>
        <p:spPr bwMode="blackWhite">
          <a:xfrm>
            <a:off x="4967186" y="2890836"/>
            <a:ext cx="214313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14" name="上弧形箭头 149"/>
          <p:cNvSpPr/>
          <p:nvPr/>
        </p:nvSpPr>
        <p:spPr bwMode="auto">
          <a:xfrm rot="16200000">
            <a:off x="38000" y="2962274"/>
            <a:ext cx="2428875" cy="428625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5" name="AutoShape 76"/>
          <p:cNvSpPr>
            <a:spLocks noChangeArrowheads="1"/>
          </p:cNvSpPr>
          <p:nvPr/>
        </p:nvSpPr>
        <p:spPr bwMode="gray">
          <a:xfrm>
            <a:off x="5903812" y="4246560"/>
            <a:ext cx="1042988" cy="762000"/>
          </a:xfrm>
          <a:prstGeom prst="roundRect">
            <a:avLst>
              <a:gd name="adj" fmla="val 6588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vert="eaVert" wrap="none" anchor="ctr"/>
          <a:lstStyle/>
          <a:p>
            <a:endParaRPr kumimoji="1" lang="zh-CN" altLang="zh-CN" sz="14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16" name="圆角矩形 275"/>
          <p:cNvSpPr>
            <a:spLocks noChangeArrowheads="1"/>
          </p:cNvSpPr>
          <p:nvPr/>
        </p:nvSpPr>
        <p:spPr bwMode="blackWhite">
          <a:xfrm>
            <a:off x="5778399" y="4105273"/>
            <a:ext cx="1287462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>
              <a:defRPr/>
            </a:pPr>
            <a:endParaRPr lang="zh-CN" altLang="en-US" sz="1200"/>
          </a:p>
          <a:p>
            <a:pPr>
              <a:defRPr/>
            </a:pPr>
            <a:r>
              <a:rPr lang="zh-CN" altLang="en-US" sz="1200"/>
              <a:t> </a:t>
            </a:r>
          </a:p>
          <a:p>
            <a:pPr>
              <a:defRPr/>
            </a:pPr>
            <a:endParaRPr lang="zh-CN" altLang="en-US" sz="1200"/>
          </a:p>
          <a:p>
            <a:pPr>
              <a:defRPr/>
            </a:pPr>
            <a:endParaRPr lang="zh-CN" altLang="en-US" sz="1200"/>
          </a:p>
        </p:txBody>
      </p:sp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5986362" y="4462462"/>
            <a:ext cx="295275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18" name="Rectangle 35"/>
          <p:cNvSpPr>
            <a:spLocks noChangeArrowheads="1"/>
          </p:cNvSpPr>
          <p:nvPr/>
        </p:nvSpPr>
        <p:spPr bwMode="auto">
          <a:xfrm>
            <a:off x="5929211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19" name="Rectangle 34"/>
          <p:cNvSpPr>
            <a:spLocks noChangeArrowheads="1"/>
          </p:cNvSpPr>
          <p:nvPr/>
        </p:nvSpPr>
        <p:spPr bwMode="auto">
          <a:xfrm>
            <a:off x="6292749" y="4462462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20" name="Rectangle 35"/>
          <p:cNvSpPr>
            <a:spLocks noChangeArrowheads="1"/>
          </p:cNvSpPr>
          <p:nvPr/>
        </p:nvSpPr>
        <p:spPr bwMode="auto">
          <a:xfrm>
            <a:off x="6237186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1" name="Rectangle 35"/>
          <p:cNvSpPr>
            <a:spLocks noChangeArrowheads="1"/>
          </p:cNvSpPr>
          <p:nvPr/>
        </p:nvSpPr>
        <p:spPr bwMode="auto">
          <a:xfrm>
            <a:off x="6564211" y="450056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6564211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3" name="Rectangle 34"/>
          <p:cNvSpPr>
            <a:spLocks noChangeArrowheads="1"/>
          </p:cNvSpPr>
          <p:nvPr/>
        </p:nvSpPr>
        <p:spPr bwMode="auto">
          <a:xfrm>
            <a:off x="5972074" y="4254500"/>
            <a:ext cx="298450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24" name="矩形 185"/>
          <p:cNvSpPr>
            <a:spLocks noChangeArrowheads="1"/>
          </p:cNvSpPr>
          <p:nvPr/>
        </p:nvSpPr>
        <p:spPr bwMode="blackWhite">
          <a:xfrm>
            <a:off x="5916511" y="4683125"/>
            <a:ext cx="1022350" cy="314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400" dirty="0" smtClean="0"/>
              <a:t>应用平台</a:t>
            </a:r>
            <a:endParaRPr lang="zh-CN" altLang="en-US" sz="1400" dirty="0"/>
          </a:p>
        </p:txBody>
      </p:sp>
      <p:sp>
        <p:nvSpPr>
          <p:cNvPr id="125" name="Rectangle 36"/>
          <p:cNvSpPr>
            <a:spLocks noChangeArrowheads="1"/>
          </p:cNvSpPr>
          <p:nvPr/>
        </p:nvSpPr>
        <p:spPr bwMode="auto">
          <a:xfrm>
            <a:off x="5933974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6" name="Rectangle 36"/>
          <p:cNvSpPr>
            <a:spLocks noChangeArrowheads="1"/>
          </p:cNvSpPr>
          <p:nvPr/>
        </p:nvSpPr>
        <p:spPr bwMode="auto">
          <a:xfrm>
            <a:off x="6241949" y="4583110"/>
            <a:ext cx="107950" cy="381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7" name="Rectangle 34"/>
          <p:cNvSpPr>
            <a:spLocks noChangeArrowheads="1"/>
          </p:cNvSpPr>
          <p:nvPr/>
        </p:nvSpPr>
        <p:spPr bwMode="auto">
          <a:xfrm>
            <a:off x="6626124" y="4462462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28" name="Rectangle 35"/>
          <p:cNvSpPr>
            <a:spLocks noChangeArrowheads="1"/>
          </p:cNvSpPr>
          <p:nvPr/>
        </p:nvSpPr>
        <p:spPr bwMode="auto">
          <a:xfrm>
            <a:off x="5921274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29" name="Rectangle 36"/>
          <p:cNvSpPr>
            <a:spLocks noChangeArrowheads="1"/>
          </p:cNvSpPr>
          <p:nvPr/>
        </p:nvSpPr>
        <p:spPr bwMode="auto">
          <a:xfrm>
            <a:off x="5921274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6284812" y="4254500"/>
            <a:ext cx="296863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1" name="Rectangle 35"/>
          <p:cNvSpPr>
            <a:spLocks noChangeArrowheads="1"/>
          </p:cNvSpPr>
          <p:nvPr/>
        </p:nvSpPr>
        <p:spPr bwMode="auto">
          <a:xfrm>
            <a:off x="6229249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32" name="Rectangle 36"/>
          <p:cNvSpPr>
            <a:spLocks noChangeArrowheads="1"/>
          </p:cNvSpPr>
          <p:nvPr/>
        </p:nvSpPr>
        <p:spPr bwMode="auto">
          <a:xfrm>
            <a:off x="6229249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33" name="Rectangle 34"/>
          <p:cNvSpPr>
            <a:spLocks noChangeArrowheads="1"/>
          </p:cNvSpPr>
          <p:nvPr/>
        </p:nvSpPr>
        <p:spPr bwMode="auto">
          <a:xfrm>
            <a:off x="6613424" y="4254500"/>
            <a:ext cx="296862" cy="187325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4" name="Rectangle 35"/>
          <p:cNvSpPr>
            <a:spLocks noChangeArrowheads="1"/>
          </p:cNvSpPr>
          <p:nvPr/>
        </p:nvSpPr>
        <p:spPr bwMode="auto">
          <a:xfrm>
            <a:off x="6551511" y="429101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35" name="Rectangle 36"/>
          <p:cNvSpPr>
            <a:spLocks noChangeArrowheads="1"/>
          </p:cNvSpPr>
          <p:nvPr/>
        </p:nvSpPr>
        <p:spPr bwMode="auto">
          <a:xfrm>
            <a:off x="6551511" y="4373560"/>
            <a:ext cx="107950" cy="39688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120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136" name="TextBox 168"/>
          <p:cNvSpPr txBox="1"/>
          <p:nvPr/>
        </p:nvSpPr>
        <p:spPr>
          <a:xfrm>
            <a:off x="5635525" y="4986337"/>
            <a:ext cx="1428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dirty="0">
                <a:latin typeface="+mn-ea"/>
                <a:ea typeface="+mn-ea"/>
              </a:rPr>
              <a:t>   </a:t>
            </a:r>
            <a:r>
              <a:rPr lang="zh-CN" altLang="en-US" sz="1400" dirty="0">
                <a:latin typeface="+mn-ea"/>
                <a:ea typeface="+mn-ea"/>
              </a:rPr>
              <a:t>其他业务系统</a:t>
            </a:r>
          </a:p>
        </p:txBody>
      </p:sp>
      <p:sp>
        <p:nvSpPr>
          <p:cNvPr id="137" name="AutoShape 233"/>
          <p:cNvSpPr>
            <a:spLocks noChangeArrowheads="1"/>
          </p:cNvSpPr>
          <p:nvPr/>
        </p:nvSpPr>
        <p:spPr bwMode="blackWhite">
          <a:xfrm>
            <a:off x="4946549" y="5246687"/>
            <a:ext cx="215900" cy="358775"/>
          </a:xfrm>
          <a:prstGeom prst="upDownArrow">
            <a:avLst>
              <a:gd name="adj1" fmla="val 50000"/>
              <a:gd name="adj2" fmla="val 49668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38" name="AutoShape 233"/>
          <p:cNvSpPr>
            <a:spLocks noChangeArrowheads="1"/>
          </p:cNvSpPr>
          <p:nvPr/>
        </p:nvSpPr>
        <p:spPr bwMode="blackWhite">
          <a:xfrm>
            <a:off x="6234011" y="5248275"/>
            <a:ext cx="215900" cy="358775"/>
          </a:xfrm>
          <a:prstGeom prst="upDownArrow">
            <a:avLst>
              <a:gd name="adj1" fmla="val 50000"/>
              <a:gd name="adj2" fmla="val 49668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39" name="Rectangle 98"/>
          <p:cNvSpPr>
            <a:spLocks noChangeArrowheads="1"/>
          </p:cNvSpPr>
          <p:nvPr/>
        </p:nvSpPr>
        <p:spPr bwMode="auto">
          <a:xfrm>
            <a:off x="2752624" y="5676898"/>
            <a:ext cx="107950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>
                <a:latin typeface="宋体" pitchFamily="2" charset="-122"/>
                <a:cs typeface="Arial" pitchFamily="34" charset="0"/>
              </a:rPr>
              <a:t>操作系统</a:t>
            </a:r>
          </a:p>
        </p:txBody>
      </p:sp>
      <p:sp>
        <p:nvSpPr>
          <p:cNvPr id="140" name="Rectangle 98"/>
          <p:cNvSpPr>
            <a:spLocks noChangeArrowheads="1"/>
          </p:cNvSpPr>
          <p:nvPr/>
        </p:nvSpPr>
        <p:spPr bwMode="auto">
          <a:xfrm>
            <a:off x="4038499" y="5676898"/>
            <a:ext cx="107950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>
                <a:latin typeface="宋体" pitchFamily="2" charset="-122"/>
                <a:cs typeface="Arial" pitchFamily="34" charset="0"/>
              </a:rPr>
              <a:t>应用服务器</a:t>
            </a:r>
          </a:p>
        </p:txBody>
      </p:sp>
      <p:sp>
        <p:nvSpPr>
          <p:cNvPr id="141" name="Rectangle 98"/>
          <p:cNvSpPr>
            <a:spLocks noChangeArrowheads="1"/>
          </p:cNvSpPr>
          <p:nvPr/>
        </p:nvSpPr>
        <p:spPr bwMode="auto">
          <a:xfrm>
            <a:off x="5324374" y="5676898"/>
            <a:ext cx="1079500" cy="3603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>
                <a:latin typeface="宋体" pitchFamily="2" charset="-122"/>
                <a:cs typeface="Arial" pitchFamily="34" charset="0"/>
              </a:rPr>
              <a:t>网络</a:t>
            </a:r>
          </a:p>
        </p:txBody>
      </p:sp>
      <p:sp>
        <p:nvSpPr>
          <p:cNvPr id="142" name="AutoShape 233"/>
          <p:cNvSpPr>
            <a:spLocks noChangeArrowheads="1"/>
          </p:cNvSpPr>
          <p:nvPr/>
        </p:nvSpPr>
        <p:spPr bwMode="blackWhite">
          <a:xfrm>
            <a:off x="6351486" y="3890962"/>
            <a:ext cx="214313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43" name="圆角矩形 209"/>
          <p:cNvSpPr>
            <a:spLocks noChangeArrowheads="1"/>
          </p:cNvSpPr>
          <p:nvPr/>
        </p:nvSpPr>
        <p:spPr bwMode="blackWhite">
          <a:xfrm>
            <a:off x="3206649" y="2533648"/>
            <a:ext cx="873125" cy="285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流程建模</a:t>
            </a:r>
          </a:p>
        </p:txBody>
      </p:sp>
      <p:sp>
        <p:nvSpPr>
          <p:cNvPr id="144" name="圆角矩形 209"/>
          <p:cNvSpPr>
            <a:spLocks noChangeArrowheads="1"/>
          </p:cNvSpPr>
          <p:nvPr/>
        </p:nvSpPr>
        <p:spPr bwMode="blackWhite">
          <a:xfrm>
            <a:off x="4135336" y="2533648"/>
            <a:ext cx="873125" cy="285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流程引擎</a:t>
            </a:r>
          </a:p>
        </p:txBody>
      </p:sp>
      <p:sp>
        <p:nvSpPr>
          <p:cNvPr id="145" name="圆角矩形 209"/>
          <p:cNvSpPr>
            <a:spLocks noChangeArrowheads="1"/>
          </p:cNvSpPr>
          <p:nvPr/>
        </p:nvSpPr>
        <p:spPr bwMode="blackWhite">
          <a:xfrm>
            <a:off x="5064024" y="2533648"/>
            <a:ext cx="873125" cy="28575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>
                <a:latin typeface="Franklin Gothic Book" pitchFamily="34" charset="0"/>
              </a:rPr>
              <a:t>流程监控</a:t>
            </a:r>
          </a:p>
        </p:txBody>
      </p:sp>
      <p:sp>
        <p:nvSpPr>
          <p:cNvPr id="146" name="矩形 185"/>
          <p:cNvSpPr>
            <a:spLocks noChangeArrowheads="1"/>
          </p:cNvSpPr>
          <p:nvPr/>
        </p:nvSpPr>
        <p:spPr bwMode="blackWhite">
          <a:xfrm>
            <a:off x="7207149" y="4176712"/>
            <a:ext cx="1071562" cy="1071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 smtClean="0">
                <a:latin typeface="+mn-ea"/>
                <a:ea typeface="+mn-ea"/>
              </a:rPr>
              <a:t>异构系统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sp>
        <p:nvSpPr>
          <p:cNvPr id="147" name="AutoShape 233"/>
          <p:cNvSpPr>
            <a:spLocks noChangeArrowheads="1"/>
          </p:cNvSpPr>
          <p:nvPr/>
        </p:nvSpPr>
        <p:spPr bwMode="blackWhite">
          <a:xfrm>
            <a:off x="7635774" y="3890962"/>
            <a:ext cx="214312" cy="358775"/>
          </a:xfrm>
          <a:prstGeom prst="upDownArrow">
            <a:avLst>
              <a:gd name="adj1" fmla="val 50000"/>
              <a:gd name="adj2" fmla="val 49672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48" name="AutoShape 233"/>
          <p:cNvSpPr>
            <a:spLocks noChangeArrowheads="1"/>
          </p:cNvSpPr>
          <p:nvPr/>
        </p:nvSpPr>
        <p:spPr bwMode="blackWhite">
          <a:xfrm>
            <a:off x="7564336" y="5246687"/>
            <a:ext cx="215900" cy="358775"/>
          </a:xfrm>
          <a:prstGeom prst="upDownArrow">
            <a:avLst>
              <a:gd name="adj1" fmla="val 50000"/>
              <a:gd name="adj2" fmla="val 49668"/>
            </a:avLst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 sz="1400"/>
          </a:p>
        </p:txBody>
      </p:sp>
      <p:sp>
        <p:nvSpPr>
          <p:cNvPr id="150" name="矩形 149"/>
          <p:cNvSpPr/>
          <p:nvPr/>
        </p:nvSpPr>
        <p:spPr bwMode="blackWhite">
          <a:xfrm>
            <a:off x="7064287" y="3390900"/>
            <a:ext cx="954108" cy="428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主数据管理</a:t>
            </a:r>
            <a:endParaRPr lang="zh-CN" altLang="en-US" sz="1400" dirty="0">
              <a:latin typeface="Franklin Gothic Book" pitchFamily="34" charset="0"/>
            </a:endParaRPr>
          </a:p>
        </p:txBody>
      </p:sp>
      <p:sp>
        <p:nvSpPr>
          <p:cNvPr id="151" name="矩形 150"/>
          <p:cNvSpPr/>
          <p:nvPr/>
        </p:nvSpPr>
        <p:spPr bwMode="blackWhite">
          <a:xfrm>
            <a:off x="5564089" y="1247758"/>
            <a:ext cx="1143008" cy="35719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个性桌面定制</a:t>
            </a:r>
            <a:endParaRPr lang="zh-CN" altLang="en-US" sz="1400" dirty="0">
              <a:latin typeface="Franklin Gothic Book" pitchFamily="34" charset="0"/>
            </a:endParaRPr>
          </a:p>
        </p:txBody>
      </p:sp>
      <p:sp>
        <p:nvSpPr>
          <p:cNvPr id="152" name="矩形 8"/>
          <p:cNvSpPr/>
          <p:nvPr/>
        </p:nvSpPr>
        <p:spPr bwMode="blackWhite">
          <a:xfrm>
            <a:off x="2135065" y="1676386"/>
            <a:ext cx="1016000" cy="28575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统一授权</a:t>
            </a:r>
            <a:endParaRPr lang="zh-CN" altLang="en-US" sz="1400" dirty="0">
              <a:latin typeface="Franklin Gothic Book" pitchFamily="34" charset="0"/>
            </a:endParaRPr>
          </a:p>
        </p:txBody>
      </p:sp>
      <p:sp>
        <p:nvSpPr>
          <p:cNvPr id="153" name="矩形 8"/>
          <p:cNvSpPr/>
          <p:nvPr/>
        </p:nvSpPr>
        <p:spPr bwMode="blackWhite">
          <a:xfrm>
            <a:off x="3563826" y="1676386"/>
            <a:ext cx="1285884" cy="28575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统一用户组织</a:t>
            </a:r>
            <a:endParaRPr lang="zh-CN" altLang="en-US" sz="1400" dirty="0">
              <a:latin typeface="Franklin Gothic Book" pitchFamily="34" charset="0"/>
            </a:endParaRPr>
          </a:p>
        </p:txBody>
      </p:sp>
      <p:sp>
        <p:nvSpPr>
          <p:cNvPr id="154" name="矩形 8"/>
          <p:cNvSpPr/>
          <p:nvPr/>
        </p:nvSpPr>
        <p:spPr bwMode="blackWhite">
          <a:xfrm>
            <a:off x="6762667" y="1676386"/>
            <a:ext cx="1016000" cy="285750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400" dirty="0" smtClean="0">
                <a:latin typeface="Franklin Gothic Book" pitchFamily="34" charset="0"/>
              </a:rPr>
              <a:t>集中任务</a:t>
            </a:r>
            <a:endParaRPr lang="zh-CN" altLang="en-US" sz="1400" dirty="0">
              <a:latin typeface="Franklin Gothic Book" pitchFamily="34" charset="0"/>
            </a:endParaRPr>
          </a:p>
        </p:txBody>
      </p:sp>
      <p:sp>
        <p:nvSpPr>
          <p:cNvPr id="166" name="矩形 42"/>
          <p:cNvSpPr>
            <a:spLocks noChangeArrowheads="1"/>
          </p:cNvSpPr>
          <p:nvPr/>
        </p:nvSpPr>
        <p:spPr bwMode="auto">
          <a:xfrm>
            <a:off x="457200" y="1351855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界面</a:t>
            </a:r>
            <a:endParaRPr lang="zh-CN" altLang="en-US" sz="1400" dirty="0"/>
          </a:p>
        </p:txBody>
      </p:sp>
      <p:sp>
        <p:nvSpPr>
          <p:cNvPr id="167" name="矩形 43"/>
          <p:cNvSpPr>
            <a:spLocks noChangeArrowheads="1"/>
          </p:cNvSpPr>
          <p:nvPr/>
        </p:nvSpPr>
        <p:spPr bwMode="auto">
          <a:xfrm>
            <a:off x="457200" y="2503984"/>
            <a:ext cx="5437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流程</a:t>
            </a:r>
          </a:p>
        </p:txBody>
      </p:sp>
      <p:sp>
        <p:nvSpPr>
          <p:cNvPr id="168" name="矩形 44"/>
          <p:cNvSpPr>
            <a:spLocks noChangeArrowheads="1"/>
          </p:cNvSpPr>
          <p:nvPr/>
        </p:nvSpPr>
        <p:spPr bwMode="auto">
          <a:xfrm>
            <a:off x="457200" y="3296070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接</a:t>
            </a:r>
            <a:r>
              <a:rPr lang="zh-CN" altLang="en-US" sz="1400" dirty="0" smtClean="0"/>
              <a:t>口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数据</a:t>
            </a:r>
            <a:endParaRPr lang="zh-CN" altLang="en-US" sz="1400" dirty="0"/>
          </a:p>
        </p:txBody>
      </p:sp>
      <p:sp>
        <p:nvSpPr>
          <p:cNvPr id="169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kumimoji="1" lang="zh-CN" altLang="en-US" dirty="0"/>
              <a:t>平台级的集成能力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013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autoRev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autoRev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autoRev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autoRev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autoRev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autoRev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50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autoRev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  <p:bldP spid="31" grpId="0" animBg="1"/>
      <p:bldP spid="33" grpId="0" animBg="1"/>
      <p:bldP spid="43" grpId="0" animBg="1"/>
      <p:bldP spid="59" grpId="0" animBg="1"/>
      <p:bldP spid="61" grpId="0" animBg="1"/>
      <p:bldP spid="74" grpId="0" animBg="1"/>
      <p:bldP spid="98" grpId="0" animBg="1"/>
      <p:bldP spid="114" grpId="0" animBg="1"/>
      <p:bldP spid="1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utoShape 4"/>
          <p:cNvSpPr>
            <a:spLocks noChangeArrowheads="1"/>
          </p:cNvSpPr>
          <p:nvPr/>
        </p:nvSpPr>
        <p:spPr bwMode="gray">
          <a:xfrm>
            <a:off x="152400" y="990600"/>
            <a:ext cx="8763000" cy="5181600"/>
          </a:xfrm>
          <a:prstGeom prst="roundRect">
            <a:avLst>
              <a:gd name="adj" fmla="val 2759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endParaRPr lang="en-US" altLang="zh-CN" sz="2000" b="1" dirty="0">
              <a:latin typeface="Arial" charset="0"/>
              <a:ea typeface="宋体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267237" y="5209506"/>
            <a:ext cx="8575185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 algn="ctr"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  <a:latin typeface="微软雅黑" pitchFamily="34" charset="-122"/>
              </a:rPr>
              <a:t>Plugin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itchFamily="34" charset="-122"/>
              </a:rPr>
              <a:t>扩展点框架</a:t>
            </a:r>
            <a:endParaRPr lang="zh-CN" altLang="zh-CN" sz="20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296217" y="3456906"/>
            <a:ext cx="685800" cy="16002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</a:rPr>
              <a:t>扩     展   点   编    辑   器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zh-CN" altLang="en-US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080153" y="4523706"/>
            <a:ext cx="6705600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2901" y="457414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引    擎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扩展点</a:t>
            </a:r>
            <a:endParaRPr lang="zh-CN" altLang="en-US" sz="1200" b="1" dirty="0"/>
          </a:p>
        </p:txBody>
      </p:sp>
      <p:sp>
        <p:nvSpPr>
          <p:cNvPr id="30" name="矩形 29"/>
          <p:cNvSpPr/>
          <p:nvPr/>
        </p:nvSpPr>
        <p:spPr bwMode="auto">
          <a:xfrm>
            <a:off x="1803753" y="4663200"/>
            <a:ext cx="82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构件包加载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715432" y="4663200"/>
            <a:ext cx="82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构件包卸载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578148" y="4663200"/>
            <a:ext cx="10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000" dirty="0" smtClean="0"/>
              <a:t>Web</a:t>
            </a:r>
            <a:r>
              <a:rPr lang="zh-CN" altLang="en-US" sz="1000" dirty="0" smtClean="0"/>
              <a:t>请求过滤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450469" y="4663200"/>
            <a:ext cx="104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000" dirty="0" smtClean="0"/>
              <a:t>Processor</a:t>
            </a:r>
            <a:r>
              <a:rPr lang="zh-CN" altLang="en-US" sz="1000" dirty="0" smtClean="0"/>
              <a:t>配置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27111" y="4663200"/>
            <a:ext cx="82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应用启动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538790" y="4663200"/>
            <a:ext cx="82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系统服务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7930170" y="1932906"/>
            <a:ext cx="846783" cy="31242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45007" y="193290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管    理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扩展点</a:t>
            </a:r>
            <a:endParaRPr lang="zh-CN" altLang="en-US" sz="1200" b="1" dirty="0"/>
          </a:p>
        </p:txBody>
      </p:sp>
      <p:sp>
        <p:nvSpPr>
          <p:cNvPr id="41" name="矩形 40"/>
          <p:cNvSpPr/>
          <p:nvPr/>
        </p:nvSpPr>
        <p:spPr bwMode="auto">
          <a:xfrm>
            <a:off x="8008513" y="2466305"/>
            <a:ext cx="739200" cy="39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管理对象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1080153" y="3862590"/>
            <a:ext cx="6705600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8451" y="3913032"/>
            <a:ext cx="92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系统资源           扩展点</a:t>
            </a:r>
            <a:endParaRPr lang="zh-CN" altLang="en-US" sz="1200" b="1" dirty="0"/>
          </a:p>
        </p:txBody>
      </p:sp>
      <p:sp>
        <p:nvSpPr>
          <p:cNvPr id="45" name="圆角矩形 44"/>
          <p:cNvSpPr/>
          <p:nvPr/>
        </p:nvSpPr>
        <p:spPr bwMode="auto">
          <a:xfrm>
            <a:off x="1080153" y="3202548"/>
            <a:ext cx="6705600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03289" y="326586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拦截器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扩展点</a:t>
            </a:r>
            <a:endParaRPr lang="zh-CN" altLang="en-US" sz="1200" b="1" dirty="0"/>
          </a:p>
        </p:txBody>
      </p:sp>
      <p:sp>
        <p:nvSpPr>
          <p:cNvPr id="47" name="圆角矩形 46"/>
          <p:cNvSpPr/>
          <p:nvPr/>
        </p:nvSpPr>
        <p:spPr bwMode="auto">
          <a:xfrm>
            <a:off x="1080153" y="2568264"/>
            <a:ext cx="6705600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3289" y="261870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流    程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扩展点</a:t>
            </a:r>
            <a:endParaRPr lang="zh-CN" altLang="en-US" sz="1200" b="1" dirty="0"/>
          </a:p>
        </p:txBody>
      </p:sp>
      <p:sp>
        <p:nvSpPr>
          <p:cNvPr id="52" name="圆角矩形 51"/>
          <p:cNvSpPr/>
          <p:nvPr/>
        </p:nvSpPr>
        <p:spPr bwMode="auto">
          <a:xfrm>
            <a:off x="1093032" y="1320084"/>
            <a:ext cx="6705600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7089" y="137052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应用框架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  扩展点</a:t>
            </a:r>
            <a:endParaRPr lang="zh-CN" altLang="en-US" sz="1200" b="1" dirty="0"/>
          </a:p>
        </p:txBody>
      </p:sp>
      <p:sp>
        <p:nvSpPr>
          <p:cNvPr id="54" name="矩形 53"/>
          <p:cNvSpPr/>
          <p:nvPr/>
        </p:nvSpPr>
        <p:spPr bwMode="auto">
          <a:xfrm>
            <a:off x="1803753" y="3979200"/>
            <a:ext cx="115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缓存数据加载器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036195" y="3979200"/>
            <a:ext cx="115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资源访问检查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281153" y="3979200"/>
            <a:ext cx="115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资源访问检查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513232" y="3979200"/>
            <a:ext cx="115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打开文件方式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803753" y="3316848"/>
            <a:ext cx="1224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客户端接入拦截器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097932" y="3316848"/>
            <a:ext cx="100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页面流拦截器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176111" y="3316848"/>
            <a:ext cx="100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逻辑流拦截器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254290" y="3316848"/>
            <a:ext cx="828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实体拦截器</a:t>
            </a:r>
          </a:p>
        </p:txBody>
      </p:sp>
      <p:sp>
        <p:nvSpPr>
          <p:cNvPr id="72" name="矩形 71"/>
          <p:cNvSpPr/>
          <p:nvPr/>
        </p:nvSpPr>
        <p:spPr bwMode="auto">
          <a:xfrm>
            <a:off x="6152469" y="3316848"/>
            <a:ext cx="115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命名</a:t>
            </a:r>
            <a:r>
              <a:rPr lang="en-US" altLang="zh-CN" sz="1000" dirty="0" smtClean="0"/>
              <a:t>SQL</a:t>
            </a:r>
            <a:r>
              <a:rPr lang="zh-CN" altLang="en-US" sz="1000" dirty="0" smtClean="0"/>
              <a:t>拦截器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803753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组织机构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608946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流程日历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414139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提醒机制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219332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流程权限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5024525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流程规则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829718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业务资源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634911" y="2682564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流程监控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816632" y="1446726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资源类型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8008513" y="2986826"/>
            <a:ext cx="739200" cy="39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管理监控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8008513" y="3507347"/>
            <a:ext cx="739200" cy="39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日志分析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8008513" y="4027868"/>
            <a:ext cx="739200" cy="39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>
                <a:solidFill>
                  <a:schemeClr val="dk1"/>
                </a:solidFill>
                <a:latin typeface="+mn-lt"/>
                <a:ea typeface="+mn-ea"/>
              </a:rPr>
              <a:t>管理配置</a:t>
            </a:r>
          </a:p>
        </p:txBody>
      </p:sp>
      <p:sp>
        <p:nvSpPr>
          <p:cNvPr id="103" name="矩形 102"/>
          <p:cNvSpPr/>
          <p:nvPr/>
        </p:nvSpPr>
        <p:spPr bwMode="auto">
          <a:xfrm>
            <a:off x="8008513" y="4548390"/>
            <a:ext cx="739200" cy="392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统计分析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281190" y="1932906"/>
            <a:ext cx="685800" cy="14478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</a:rPr>
              <a:t>扩     展   点       管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</a:rPr>
              <a:t>   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</a:rPr>
              <a:t>理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zh-CN" altLang="en-US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1079679" y="1942563"/>
            <a:ext cx="6705600" cy="533400"/>
          </a:xfrm>
          <a:prstGeom prst="roundRect">
            <a:avLst>
              <a:gd name="adj" fmla="val 1052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/>
          <a:lstStyle/>
          <a:p>
            <a:pPr>
              <a:defRPr/>
            </a:pPr>
            <a:endParaRPr lang="zh-CN" altLang="zh-CN" sz="1400" b="1" dirty="0" smtClean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02815" y="199300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表    单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扩展点</a:t>
            </a:r>
            <a:endParaRPr lang="zh-CN" altLang="en-US" sz="1200" b="1" dirty="0"/>
          </a:p>
        </p:txBody>
      </p:sp>
      <p:sp>
        <p:nvSpPr>
          <p:cNvPr id="108" name="矩形 107"/>
          <p:cNvSpPr/>
          <p:nvPr/>
        </p:nvSpPr>
        <p:spPr bwMode="auto">
          <a:xfrm>
            <a:off x="1803279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类型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2608472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模板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413665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控件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218858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检验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024051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视图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829244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向导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634437" y="2056863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脚本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172922" y="1446726"/>
            <a:ext cx="576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授权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814352" y="1446726"/>
            <a:ext cx="576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菜单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455782" y="1446726"/>
            <a:ext cx="576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000" dirty="0" smtClean="0"/>
              <a:t>party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2602062" y="1447800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资源注册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387492" y="1447800"/>
            <a:ext cx="720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en-US" sz="1000" dirty="0" smtClean="0"/>
              <a:t>资源注销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097212" y="1447800"/>
            <a:ext cx="79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000" dirty="0" err="1" smtClean="0"/>
              <a:t>partyType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954642" y="1447800"/>
            <a:ext cx="792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zh-CN" sz="1000" dirty="0" err="1" smtClean="0"/>
              <a:t>partyRef</a:t>
            </a:r>
            <a:endParaRPr lang="zh-CN" altLang="en-US" sz="1000" dirty="0" smtClean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4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/>
              <a:t>架构级扩展</a:t>
            </a:r>
            <a:r>
              <a:rPr lang="zh-CN" altLang="en-US" dirty="0" smtClean="0"/>
              <a:t>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9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052736"/>
            <a:ext cx="7269773" cy="476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5" y="1196752"/>
            <a:ext cx="724760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628800"/>
            <a:ext cx="7128792" cy="467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产品</a:t>
            </a:r>
            <a:r>
              <a:rPr lang="zh-CN" altLang="en-US" kern="0" dirty="0"/>
              <a:t>特性</a:t>
            </a:r>
            <a:r>
              <a:rPr lang="zh-CN" altLang="en-US" kern="0" dirty="0" smtClean="0"/>
              <a:t>：</a:t>
            </a:r>
            <a:r>
              <a:rPr lang="zh-CN" altLang="en-US" dirty="0"/>
              <a:t>产品级运维能力</a:t>
            </a:r>
          </a:p>
        </p:txBody>
      </p:sp>
    </p:spTree>
    <p:extLst>
      <p:ext uri="{BB962C8B-B14F-4D97-AF65-F5344CB8AC3E}">
        <p14:creationId xmlns:p14="http://schemas.microsoft.com/office/powerpoint/2010/main" val="348044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09810" y="6272213"/>
            <a:ext cx="4214843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713620" y="1126507"/>
            <a:ext cx="4684734" cy="4315459"/>
          </a:xfrm>
          <a:custGeom>
            <a:avLst/>
            <a:gdLst>
              <a:gd name="connsiteX0" fmla="*/ 4684734 w 4684734"/>
              <a:gd name="connsiteY0" fmla="*/ 0 h 4183693"/>
              <a:gd name="connsiteX1" fmla="*/ 0 w 4684734"/>
              <a:gd name="connsiteY1" fmla="*/ 0 h 4183693"/>
              <a:gd name="connsiteX2" fmla="*/ 0 w 4684734"/>
              <a:gd name="connsiteY2" fmla="*/ 4183693 h 4183693"/>
              <a:gd name="connsiteX3" fmla="*/ 2642992 w 4684734"/>
              <a:gd name="connsiteY3" fmla="*/ 4183693 h 4183693"/>
              <a:gd name="connsiteX4" fmla="*/ 2642992 w 4684734"/>
              <a:gd name="connsiteY4" fmla="*/ 2091846 h 4183693"/>
              <a:gd name="connsiteX5" fmla="*/ 4684734 w 4684734"/>
              <a:gd name="connsiteY5" fmla="*/ 2091846 h 4183693"/>
              <a:gd name="connsiteX6" fmla="*/ 4684734 w 4684734"/>
              <a:gd name="connsiteY6" fmla="*/ 0 h 418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4734" h="4183693">
                <a:moveTo>
                  <a:pt x="4684734" y="0"/>
                </a:moveTo>
                <a:lnTo>
                  <a:pt x="0" y="0"/>
                </a:lnTo>
                <a:lnTo>
                  <a:pt x="0" y="4183693"/>
                </a:lnTo>
                <a:lnTo>
                  <a:pt x="2642992" y="4183693"/>
                </a:lnTo>
                <a:lnTo>
                  <a:pt x="2642992" y="2091846"/>
                </a:lnTo>
                <a:lnTo>
                  <a:pt x="4684734" y="2091846"/>
                </a:lnTo>
                <a:lnTo>
                  <a:pt x="468473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494398" y="1126507"/>
            <a:ext cx="4935255" cy="4315459"/>
          </a:xfrm>
          <a:custGeom>
            <a:avLst/>
            <a:gdLst>
              <a:gd name="connsiteX0" fmla="*/ 2054269 w 4935255"/>
              <a:gd name="connsiteY0" fmla="*/ 0 h 4183693"/>
              <a:gd name="connsiteX1" fmla="*/ 2066795 w 4935255"/>
              <a:gd name="connsiteY1" fmla="*/ 2242159 h 4183693"/>
              <a:gd name="connsiteX2" fmla="*/ 0 w 4935255"/>
              <a:gd name="connsiteY2" fmla="*/ 2242159 h 4183693"/>
              <a:gd name="connsiteX3" fmla="*/ 0 w 4935255"/>
              <a:gd name="connsiteY3" fmla="*/ 4183693 h 4183693"/>
              <a:gd name="connsiteX4" fmla="*/ 4935255 w 4935255"/>
              <a:gd name="connsiteY4" fmla="*/ 4183693 h 4183693"/>
              <a:gd name="connsiteX5" fmla="*/ 4935255 w 4935255"/>
              <a:gd name="connsiteY5" fmla="*/ 0 h 4183693"/>
              <a:gd name="connsiteX6" fmla="*/ 2054269 w 4935255"/>
              <a:gd name="connsiteY6" fmla="*/ 0 h 418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5255" h="4183693">
                <a:moveTo>
                  <a:pt x="2054269" y="0"/>
                </a:moveTo>
                <a:cubicBezTo>
                  <a:pt x="2058444" y="747386"/>
                  <a:pt x="2062620" y="1494773"/>
                  <a:pt x="2066795" y="2242159"/>
                </a:cubicBezTo>
                <a:lnTo>
                  <a:pt x="0" y="2242159"/>
                </a:lnTo>
                <a:lnTo>
                  <a:pt x="0" y="4183693"/>
                </a:lnTo>
                <a:lnTo>
                  <a:pt x="4935255" y="4183693"/>
                </a:lnTo>
                <a:lnTo>
                  <a:pt x="4935255" y="0"/>
                </a:lnTo>
                <a:lnTo>
                  <a:pt x="2054269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892" y="4198339"/>
            <a:ext cx="1195329" cy="90324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6293" t="7849" r="3745" b="8994"/>
          <a:stretch>
            <a:fillRect/>
          </a:stretch>
        </p:blipFill>
        <p:spPr>
          <a:xfrm>
            <a:off x="1035942" y="3416154"/>
            <a:ext cx="1500198" cy="988738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5942" y="1711351"/>
            <a:ext cx="1500198" cy="1043923"/>
          </a:xfrm>
          <a:prstGeom prst="rect">
            <a:avLst/>
          </a:prstGeom>
          <a:noFill/>
          <a:ln w="25400" algn="ctr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795455" y="2068538"/>
            <a:ext cx="1437453" cy="110596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14095" y="3791715"/>
            <a:ext cx="225737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、发布、运行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、监控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82007" y="1481173"/>
            <a:ext cx="14366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构造页面组件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77245" y="3136936"/>
            <a:ext cx="129222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构造按钮组件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499966" y="2340951"/>
            <a:ext cx="1092197" cy="352432"/>
          </a:xfrm>
          <a:prstGeom prst="rightArrow">
            <a:avLst>
              <a:gd name="adj1" fmla="val 50000"/>
              <a:gd name="adj2" fmla="val 65756"/>
            </a:avLst>
          </a:prstGeom>
          <a:solidFill>
            <a:srgbClr val="92D050">
              <a:alpha val="9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28660" y="3841149"/>
            <a:ext cx="17494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表单配置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4094" y="1768511"/>
            <a:ext cx="15795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流程组件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06481" y="1841536"/>
            <a:ext cx="1584325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表单建模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rot="5400000">
            <a:off x="7014491" y="3317922"/>
            <a:ext cx="571506" cy="346075"/>
          </a:xfrm>
          <a:prstGeom prst="rightArrow">
            <a:avLst>
              <a:gd name="adj1" fmla="val 50000"/>
              <a:gd name="adj2" fmla="val 55950"/>
            </a:avLst>
          </a:prstGeom>
          <a:solidFill>
            <a:srgbClr val="92D050">
              <a:alpha val="9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10800000">
            <a:off x="5714280" y="4698405"/>
            <a:ext cx="863600" cy="342900"/>
          </a:xfrm>
          <a:prstGeom prst="rightArrow">
            <a:avLst>
              <a:gd name="adj1" fmla="val 50000"/>
              <a:gd name="adj2" fmla="val 92614"/>
            </a:avLst>
          </a:prstGeom>
          <a:solidFill>
            <a:srgbClr val="92D050">
              <a:alpha val="98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6000760" y="1195217"/>
            <a:ext cx="1964422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域（实施人员）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519" y="4412653"/>
            <a:ext cx="1299939" cy="89693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965366" y="1195217"/>
            <a:ext cx="253519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技术域（开发人员）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ltGray">
          <a:xfrm>
            <a:off x="666737" y="6176923"/>
            <a:ext cx="7867663" cy="36808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0033CC"/>
              </a:gs>
              <a:gs pos="100000">
                <a:srgbClr val="00185E"/>
              </a:gs>
            </a:gsLst>
            <a:lin ang="5400000" scaled="1"/>
          </a:gra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ltGray">
          <a:xfrm>
            <a:off x="952489" y="5772165"/>
            <a:ext cx="2357453" cy="36808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lin ang="5400000" scaled="1"/>
          </a:gra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2759061" y="6229311"/>
            <a:ext cx="3775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ctr"/>
            <a:r>
              <a:rPr lang="zh-CN" altLang="en-US" b="1" dirty="0" smtClean="0">
                <a:solidFill>
                  <a:schemeClr val="bg1"/>
                </a:solidFill>
                <a:ea typeface="微软雅黑"/>
                <a:cs typeface="微软雅黑"/>
              </a:rPr>
              <a:t>开发平台</a:t>
            </a:r>
            <a:endParaRPr lang="zh-CN" altLang="en-US" b="1" dirty="0">
              <a:solidFill>
                <a:schemeClr val="bg1"/>
              </a:solidFill>
              <a:ea typeface="微软雅黑"/>
              <a:cs typeface="微软雅黑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ltGray">
          <a:xfrm>
            <a:off x="3381380" y="5772165"/>
            <a:ext cx="2351143" cy="36808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lin ang="5400000" scaled="1"/>
          </a:gra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ltGray">
          <a:xfrm>
            <a:off x="5738834" y="5772165"/>
            <a:ext cx="2571768" cy="368082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FF9966"/>
              </a:gs>
              <a:gs pos="100000">
                <a:srgbClr val="76472F"/>
              </a:gs>
            </a:gsLst>
            <a:lin ang="5400000" scaled="1"/>
          </a:gradFill>
          <a:ln w="9525">
            <a:solidFill>
              <a:srgbClr val="3399FF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247723" y="5821580"/>
            <a:ext cx="15001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1400" b="1" dirty="0" smtClean="0">
                <a:solidFill>
                  <a:schemeClr val="bg1"/>
                </a:solidFill>
                <a:ea typeface="微软雅黑"/>
                <a:cs typeface="微软雅黑"/>
              </a:rPr>
              <a:t>业务化</a:t>
            </a:r>
            <a:endParaRPr lang="zh-CN" altLang="en-US" sz="1400" b="1" dirty="0">
              <a:solidFill>
                <a:schemeClr val="bg1"/>
              </a:solidFill>
              <a:ea typeface="微软雅黑"/>
              <a:cs typeface="微软雅黑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103659" y="5843605"/>
            <a:ext cx="9207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/>
            <a:r>
              <a:rPr lang="zh-CN" altLang="en-US" sz="1400" b="1" dirty="0" smtClean="0">
                <a:solidFill>
                  <a:schemeClr val="bg1"/>
                </a:solidFill>
                <a:ea typeface="微软雅黑"/>
                <a:cs typeface="微软雅黑"/>
              </a:rPr>
              <a:t>可视化</a:t>
            </a:r>
            <a:endParaRPr lang="zh-CN" altLang="en-US" sz="1400" b="1" dirty="0">
              <a:solidFill>
                <a:schemeClr val="bg1"/>
              </a:solidFill>
              <a:ea typeface="微软雅黑"/>
              <a:cs typeface="微软雅黑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453216" y="5821580"/>
            <a:ext cx="11430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sz="1400" b="1" dirty="0" smtClean="0">
                <a:solidFill>
                  <a:schemeClr val="bg1"/>
                </a:solidFill>
                <a:ea typeface="微软雅黑"/>
                <a:cs typeface="微软雅黑"/>
              </a:rPr>
              <a:t>组件化</a:t>
            </a:r>
            <a:endParaRPr lang="zh-CN" altLang="en-US" sz="1400" b="1" dirty="0">
              <a:solidFill>
                <a:schemeClr val="bg1"/>
              </a:solidFill>
              <a:ea typeface="微软雅黑"/>
              <a:cs typeface="微软雅黑"/>
            </a:endParaRPr>
          </a:p>
        </p:txBody>
      </p:sp>
      <p:grpSp>
        <p:nvGrpSpPr>
          <p:cNvPr id="13" name="Group 35"/>
          <p:cNvGrpSpPr>
            <a:grpSpLocks/>
          </p:cNvGrpSpPr>
          <p:nvPr/>
        </p:nvGrpSpPr>
        <p:grpSpPr bwMode="auto">
          <a:xfrm flipV="1">
            <a:off x="1398369" y="5516566"/>
            <a:ext cx="3206940" cy="225424"/>
            <a:chOff x="1965" y="1500"/>
            <a:chExt cx="1336" cy="199"/>
          </a:xfrm>
        </p:grpSpPr>
        <p:sp>
          <p:nvSpPr>
            <p:cNvPr id="42" name="Line 36"/>
            <p:cNvSpPr>
              <a:spLocks noChangeShapeType="1"/>
            </p:cNvSpPr>
            <p:nvPr/>
          </p:nvSpPr>
          <p:spPr bwMode="blackWhite">
            <a:xfrm>
              <a:off x="1965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blackWhite">
            <a:xfrm>
              <a:off x="2060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blackWhite">
            <a:xfrm>
              <a:off x="2155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blackWhite">
            <a:xfrm>
              <a:off x="2251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blackWhite">
            <a:xfrm>
              <a:off x="2346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blackWhite">
            <a:xfrm>
              <a:off x="2442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blackWhite">
            <a:xfrm>
              <a:off x="2633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blackWhite">
            <a:xfrm>
              <a:off x="2537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blackWhite">
            <a:xfrm>
              <a:off x="2728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blackWhite">
            <a:xfrm>
              <a:off x="2823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blackWhite">
            <a:xfrm>
              <a:off x="2919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blackWhite">
            <a:xfrm>
              <a:off x="3014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blackWhite">
            <a:xfrm>
              <a:off x="3110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blackWhite">
            <a:xfrm>
              <a:off x="3205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blackWhite">
            <a:xfrm>
              <a:off x="3301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35"/>
          <p:cNvGrpSpPr>
            <a:grpSpLocks/>
          </p:cNvGrpSpPr>
          <p:nvPr/>
        </p:nvGrpSpPr>
        <p:grpSpPr bwMode="auto">
          <a:xfrm flipV="1">
            <a:off x="4827394" y="5527676"/>
            <a:ext cx="3206940" cy="225424"/>
            <a:chOff x="1965" y="1500"/>
            <a:chExt cx="1336" cy="199"/>
          </a:xfrm>
        </p:grpSpPr>
        <p:sp>
          <p:nvSpPr>
            <p:cNvPr id="58" name="Line 36"/>
            <p:cNvSpPr>
              <a:spLocks noChangeShapeType="1"/>
            </p:cNvSpPr>
            <p:nvPr/>
          </p:nvSpPr>
          <p:spPr bwMode="blackWhite">
            <a:xfrm>
              <a:off x="1965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blackWhite">
            <a:xfrm>
              <a:off x="2060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38"/>
            <p:cNvSpPr>
              <a:spLocks noChangeShapeType="1"/>
            </p:cNvSpPr>
            <p:nvPr/>
          </p:nvSpPr>
          <p:spPr bwMode="blackWhite">
            <a:xfrm>
              <a:off x="2155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39"/>
            <p:cNvSpPr>
              <a:spLocks noChangeShapeType="1"/>
            </p:cNvSpPr>
            <p:nvPr/>
          </p:nvSpPr>
          <p:spPr bwMode="blackWhite">
            <a:xfrm>
              <a:off x="2251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40"/>
            <p:cNvSpPr>
              <a:spLocks noChangeShapeType="1"/>
            </p:cNvSpPr>
            <p:nvPr/>
          </p:nvSpPr>
          <p:spPr bwMode="blackWhite">
            <a:xfrm>
              <a:off x="2346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41"/>
            <p:cNvSpPr>
              <a:spLocks noChangeShapeType="1"/>
            </p:cNvSpPr>
            <p:nvPr/>
          </p:nvSpPr>
          <p:spPr bwMode="blackWhite">
            <a:xfrm>
              <a:off x="2442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42"/>
            <p:cNvSpPr>
              <a:spLocks noChangeShapeType="1"/>
            </p:cNvSpPr>
            <p:nvPr/>
          </p:nvSpPr>
          <p:spPr bwMode="blackWhite">
            <a:xfrm>
              <a:off x="2633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43"/>
            <p:cNvSpPr>
              <a:spLocks noChangeShapeType="1"/>
            </p:cNvSpPr>
            <p:nvPr/>
          </p:nvSpPr>
          <p:spPr bwMode="blackWhite">
            <a:xfrm>
              <a:off x="2537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blackWhite">
            <a:xfrm>
              <a:off x="2728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blackWhite">
            <a:xfrm>
              <a:off x="2823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blackWhite">
            <a:xfrm>
              <a:off x="2919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blackWhite">
            <a:xfrm>
              <a:off x="3014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48"/>
            <p:cNvSpPr>
              <a:spLocks noChangeShapeType="1"/>
            </p:cNvSpPr>
            <p:nvPr/>
          </p:nvSpPr>
          <p:spPr bwMode="blackWhite">
            <a:xfrm>
              <a:off x="3110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49"/>
            <p:cNvSpPr>
              <a:spLocks noChangeShapeType="1"/>
            </p:cNvSpPr>
            <p:nvPr/>
          </p:nvSpPr>
          <p:spPr bwMode="blackWhite">
            <a:xfrm>
              <a:off x="3205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50"/>
            <p:cNvSpPr>
              <a:spLocks noChangeShapeType="1"/>
            </p:cNvSpPr>
            <p:nvPr/>
          </p:nvSpPr>
          <p:spPr bwMode="blackWhite">
            <a:xfrm>
              <a:off x="3301" y="1500"/>
              <a:ext cx="0" cy="19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3" name="图片 72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4412" y="2198075"/>
            <a:ext cx="1382403" cy="852236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74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0163" y="4412653"/>
            <a:ext cx="1326220" cy="904054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75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平台开发模式：专业化分工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632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 flipV="1">
            <a:off x="304800" y="6583683"/>
            <a:ext cx="8382000" cy="4571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1"/>
            <a:ext cx="2095500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066801"/>
            <a:ext cx="4687254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右箭头 13"/>
          <p:cNvSpPr/>
          <p:nvPr/>
        </p:nvSpPr>
        <p:spPr bwMode="auto">
          <a:xfrm>
            <a:off x="2895600" y="2133600"/>
            <a:ext cx="12954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1" y="19050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组装表单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6248400" y="3048000"/>
            <a:ext cx="381000" cy="685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1" y="312420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组装流程</a:t>
            </a:r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1" y="38100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081634"/>
            <a:ext cx="3352800" cy="240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左箭头 19"/>
          <p:cNvSpPr/>
          <p:nvPr/>
        </p:nvSpPr>
        <p:spPr bwMode="auto">
          <a:xfrm>
            <a:off x="4038600" y="4800600"/>
            <a:ext cx="990600" cy="3810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457200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业务化配置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平台开发模式：</a:t>
            </a:r>
            <a:r>
              <a:rPr lang="zh-CN" altLang="en-US" dirty="0"/>
              <a:t>业务化配置功能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424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293" t="7849" r="3745" b="8994"/>
          <a:stretch>
            <a:fillRect/>
          </a:stretch>
        </p:blipFill>
        <p:spPr>
          <a:xfrm>
            <a:off x="4714876" y="2143120"/>
            <a:ext cx="1500198" cy="1161839"/>
          </a:xfr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786063"/>
            <a:ext cx="1500198" cy="75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68" y="2214557"/>
            <a:ext cx="1428760" cy="1199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86578" y="1035125"/>
            <a:ext cx="2214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400" b="1" dirty="0" smtClean="0"/>
              <a:t>数据</a:t>
            </a:r>
            <a:endParaRPr lang="en-US" altLang="zh-CN" sz="12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数据模型</a:t>
            </a:r>
            <a:r>
              <a:rPr lang="zh-CN" altLang="en-US" sz="1200" dirty="0"/>
              <a:t>定义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建立</a:t>
            </a:r>
            <a:r>
              <a:rPr lang="en-US" altLang="zh-CN" sz="1200" dirty="0" smtClean="0"/>
              <a:t>O/R Mapping</a:t>
            </a:r>
            <a:r>
              <a:rPr lang="zh-CN" altLang="en-US" sz="1200" dirty="0" smtClean="0"/>
              <a:t>关系，</a:t>
            </a:r>
            <a:r>
              <a:rPr lang="zh-CN" altLang="en-US" sz="1200" dirty="0"/>
              <a:t>数据传输对象</a:t>
            </a:r>
            <a:r>
              <a:rPr lang="zh-CN" altLang="en-US" sz="1200" dirty="0" smtClean="0"/>
              <a:t>定义</a:t>
            </a:r>
            <a:endParaRPr lang="en-US" altLang="zh-CN" sz="1200" dirty="0" smtClean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定义命名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支持扩展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语句开发</a:t>
            </a:r>
            <a:endParaRPr lang="en-US" altLang="zh-CN" sz="12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42845" y="1035125"/>
            <a:ext cx="18573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4406900" algn="ctr"/>
                <a:tab pos="7435850" algn="ctr"/>
              </a:tabLst>
            </a:pPr>
            <a:r>
              <a:rPr lang="zh-CN" altLang="en-US" sz="1400" b="1" dirty="0" smtClean="0"/>
              <a:t>构件包</a:t>
            </a:r>
            <a:endParaRPr lang="en-US" altLang="zh-CN" sz="1400" b="1" dirty="0"/>
          </a:p>
          <a:p>
            <a:pPr eaLnBrk="0" hangingPunct="0">
              <a:tabLst>
                <a:tab pos="4406900" algn="ctr"/>
                <a:tab pos="7435850" algn="ctr"/>
              </a:tabLst>
            </a:pPr>
            <a:r>
              <a:rPr lang="zh-CN" altLang="en-US" sz="1200" dirty="0" smtClean="0"/>
              <a:t>使用了</a:t>
            </a:r>
            <a:r>
              <a:rPr lang="en-US" altLang="zh-CN" sz="1200" dirty="0" smtClean="0"/>
              <a:t>SCA</a:t>
            </a:r>
            <a:r>
              <a:rPr lang="zh-CN" altLang="en-US" sz="1200" dirty="0" smtClean="0"/>
              <a:t>规范的</a:t>
            </a:r>
            <a:r>
              <a:rPr lang="en-US" altLang="zh-CN" sz="1200" dirty="0" smtClean="0"/>
              <a:t>Contribution</a:t>
            </a:r>
            <a:r>
              <a:rPr lang="zh-CN" altLang="en-US" sz="1200" dirty="0" smtClean="0"/>
              <a:t>，采用</a:t>
            </a:r>
            <a:r>
              <a:rPr lang="en-US" altLang="zh-CN" sz="1200" dirty="0" err="1" smtClean="0"/>
              <a:t>OSGi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bundle</a:t>
            </a:r>
            <a:r>
              <a:rPr lang="zh-CN" altLang="en-US" sz="1200" dirty="0" smtClean="0"/>
              <a:t>配置，是业务应用中的模块，以图形化方式进行模块划分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建立模块间依赖关系</a:t>
            </a:r>
            <a:endParaRPr lang="en-US" altLang="zh-CN" sz="1200" dirty="0" smtClean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571736" y="3929072"/>
            <a:ext cx="1641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400" b="1" dirty="0" smtClean="0"/>
              <a:t>服务</a:t>
            </a:r>
            <a:endParaRPr lang="en-US" altLang="zh-CN" sz="14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/>
              <a:t>以图形化方式进行组件的装配</a:t>
            </a:r>
            <a:r>
              <a:rPr lang="en-US" altLang="zh-CN" sz="1200" dirty="0"/>
              <a:t>,</a:t>
            </a:r>
            <a:r>
              <a:rPr lang="zh-CN" altLang="en-US" sz="1200" dirty="0"/>
              <a:t>服务定义</a:t>
            </a:r>
            <a:r>
              <a:rPr lang="en-US" altLang="zh-CN" sz="1200" dirty="0"/>
              <a:t>,</a:t>
            </a:r>
            <a:r>
              <a:rPr lang="zh-CN" altLang="en-US" sz="1200" dirty="0"/>
              <a:t>包括接口定义</a:t>
            </a:r>
            <a:r>
              <a:rPr lang="zh-CN" altLang="en-US" sz="1200" dirty="0" smtClean="0"/>
              <a:t>和协议绑定</a:t>
            </a:r>
            <a:endParaRPr lang="en-US" altLang="zh-CN" sz="1200" dirty="0"/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>
            <a:off x="2214546" y="1071548"/>
            <a:ext cx="0" cy="5357851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192118" y="3714752"/>
            <a:ext cx="87376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285993"/>
            <a:ext cx="1785950" cy="1236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5" y="5053495"/>
            <a:ext cx="1571636" cy="73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6" y="2357434"/>
            <a:ext cx="996717" cy="7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57422" y="2143116"/>
            <a:ext cx="140845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428860" y="1035125"/>
            <a:ext cx="1857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4406900" algn="ctr"/>
                <a:tab pos="7435850" algn="ctr"/>
              </a:tabLst>
            </a:pPr>
            <a:r>
              <a:rPr lang="zh-CN" altLang="en-US" sz="1400" b="1" dirty="0" smtClean="0"/>
              <a:t>展现</a:t>
            </a:r>
            <a:endParaRPr lang="en-US" altLang="zh-CN" sz="14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页面流：以流程化的方式定义页面间的导航和跳转</a:t>
            </a:r>
            <a:endParaRPr lang="en-US" altLang="zh-CN" sz="1200" dirty="0" smtClean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页面展示资源：</a:t>
            </a:r>
            <a:r>
              <a:rPr lang="en-US" altLang="zh-CN" sz="1200" dirty="0" smtClean="0"/>
              <a:t>JSP</a:t>
            </a:r>
            <a:r>
              <a:rPr lang="zh-CN" altLang="en-US" sz="1200" dirty="0" smtClean="0"/>
              <a:t>、报表等</a:t>
            </a:r>
            <a:endParaRPr lang="en-US" altLang="zh-CN" sz="1200" dirty="0" smtClean="0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4500562" y="1071548"/>
            <a:ext cx="0" cy="5357851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4714876" y="1035125"/>
            <a:ext cx="17145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400" b="1" dirty="0" smtClean="0"/>
              <a:t>构件</a:t>
            </a:r>
            <a:endParaRPr lang="en-US" altLang="zh-CN" sz="14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/>
              <a:t>以图形化方式</a:t>
            </a:r>
            <a:r>
              <a:rPr lang="zh-CN" altLang="en-US" sz="1200" dirty="0" smtClean="0"/>
              <a:t>进行服务编制，快速实现一个</a:t>
            </a:r>
            <a:r>
              <a:rPr lang="en-US" altLang="zh-CN" sz="1200" dirty="0" smtClean="0"/>
              <a:t>SCA</a:t>
            </a:r>
            <a:r>
              <a:rPr lang="zh-CN" altLang="en-US" sz="1200" dirty="0" smtClean="0"/>
              <a:t>构件</a:t>
            </a:r>
            <a:endParaRPr lang="en-US" altLang="zh-CN" sz="1200" dirty="0" smtClean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提供基于图形化方式调试</a:t>
            </a:r>
            <a:endParaRPr lang="en-US" altLang="zh-CN" sz="1200" dirty="0"/>
          </a:p>
        </p:txBody>
      </p:sp>
      <p:sp>
        <p:nvSpPr>
          <p:cNvPr id="26" name="Line 48"/>
          <p:cNvSpPr>
            <a:spLocks noChangeShapeType="1"/>
          </p:cNvSpPr>
          <p:nvPr/>
        </p:nvSpPr>
        <p:spPr bwMode="auto">
          <a:xfrm>
            <a:off x="6643702" y="1071548"/>
            <a:ext cx="0" cy="5357851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4857752" y="3929070"/>
            <a:ext cx="1641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400" b="1" dirty="0" smtClean="0"/>
              <a:t>流程</a:t>
            </a:r>
            <a:endParaRPr lang="en-US" altLang="zh-CN" sz="14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/>
              <a:t>以图形化方式</a:t>
            </a:r>
            <a:r>
              <a:rPr lang="zh-CN" altLang="en-US" sz="1200" dirty="0" smtClean="0"/>
              <a:t>进行业务流程建模，</a:t>
            </a:r>
            <a:endParaRPr lang="en-US" altLang="zh-CN" sz="1200" dirty="0" smtClean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实现高性能的符合中国特色的业务流程</a:t>
            </a:r>
            <a:endParaRPr lang="en-US" altLang="zh-CN" sz="1200" dirty="0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7000892" y="3929070"/>
            <a:ext cx="1641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400" b="1" dirty="0" smtClean="0"/>
              <a:t>配置</a:t>
            </a:r>
            <a:endParaRPr lang="en-US" altLang="zh-CN" sz="14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定义构件包（模块）之间的依赖关系</a:t>
            </a:r>
            <a:endParaRPr lang="en-US" altLang="zh-CN" sz="1200" dirty="0" smtClean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提供了日志、异常等国际化信息配置</a:t>
            </a:r>
            <a:endParaRPr lang="en-US" altLang="zh-CN" sz="1200" dirty="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85720" y="3929070"/>
            <a:ext cx="1641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400" b="1" dirty="0" smtClean="0"/>
              <a:t>运算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逻辑</a:t>
            </a:r>
            <a:endParaRPr lang="en-US" altLang="zh-CN" sz="1400" b="1" dirty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通过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的方式实现逻辑和运算</a:t>
            </a:r>
            <a:endParaRPr lang="en-US" altLang="zh-CN" sz="1200" dirty="0" smtClean="0"/>
          </a:p>
          <a:p>
            <a:pPr eaLnBrk="0" hangingPunct="0">
              <a:tabLst>
                <a:tab pos="1492250" algn="ctr"/>
                <a:tab pos="4406900" algn="ctr"/>
                <a:tab pos="7435850" algn="ctr"/>
              </a:tabLst>
            </a:pPr>
            <a:r>
              <a:rPr lang="zh-CN" altLang="en-US" sz="1200" dirty="0" smtClean="0"/>
              <a:t>方便将外部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方法导入到系统中</a:t>
            </a:r>
            <a:endParaRPr lang="en-US" altLang="zh-CN" sz="12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5072076"/>
            <a:ext cx="1879728" cy="107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6315" y="5214952"/>
            <a:ext cx="1643074" cy="95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5207" y="5143514"/>
            <a:ext cx="1571636" cy="114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图片 60"/>
          <p:cNvPicPr>
            <a:picLocks noChangeAspect="1" noChangeArrowheads="1"/>
          </p:cNvPicPr>
          <p:nvPr/>
        </p:nvPicPr>
        <p:blipFill>
          <a:blip r:embed="rId12" cstate="print"/>
          <a:srcRect l="24681" t="7454" r="4671"/>
          <a:stretch>
            <a:fillRect/>
          </a:stretch>
        </p:blipFill>
        <p:spPr bwMode="auto">
          <a:xfrm>
            <a:off x="857224" y="2643186"/>
            <a:ext cx="1152536" cy="9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平台开发模式：</a:t>
            </a:r>
            <a:r>
              <a:rPr lang="zh-CN" altLang="en-US" dirty="0"/>
              <a:t>复杂功能开发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3385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14283" y="1068370"/>
            <a:ext cx="8715436" cy="4938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业务应用系统</a:t>
            </a:r>
            <a:endParaRPr lang="zh-CN" altLang="en-US" sz="2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58125" y="2287578"/>
            <a:ext cx="1285884" cy="265272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系统集成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</a:rPr>
              <a:t>10%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）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457201" y="2287578"/>
            <a:ext cx="4443441" cy="776294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业务化配制功能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</a:rPr>
              <a:t>7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</a:rPr>
              <a:t>0%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）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7" name="L 形 26"/>
          <p:cNvSpPr/>
          <p:nvPr/>
        </p:nvSpPr>
        <p:spPr bwMode="auto">
          <a:xfrm flipH="1">
            <a:off x="481042" y="2273300"/>
            <a:ext cx="6781800" cy="2667000"/>
          </a:xfrm>
          <a:prstGeom prst="corner">
            <a:avLst>
              <a:gd name="adj1" fmla="val 18789"/>
              <a:gd name="adj2" fmla="val 81708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技术组件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6240" y="2882900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复杂功能开发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和组件扩展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0%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481042" y="3135310"/>
            <a:ext cx="4419600" cy="1195390"/>
          </a:xfrm>
          <a:prstGeom prst="roundRect">
            <a:avLst>
              <a:gd name="adj" fmla="val 16667"/>
            </a:avLst>
          </a:prstGeom>
          <a:solidFill>
            <a:srgbClr val="87CB3D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t" anchorCtr="0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业务流程与表单配置平台</a:t>
            </a:r>
          </a:p>
        </p:txBody>
      </p:sp>
      <p:sp>
        <p:nvSpPr>
          <p:cNvPr id="56" name="矩形 55"/>
          <p:cNvSpPr/>
          <p:nvPr/>
        </p:nvSpPr>
        <p:spPr bwMode="auto">
          <a:xfrm>
            <a:off x="676277" y="3706816"/>
            <a:ext cx="1966898" cy="4679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流程配置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786051" y="3706814"/>
            <a:ext cx="192882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表单配置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481042" y="5092700"/>
            <a:ext cx="8229600" cy="533400"/>
          </a:xfrm>
          <a:prstGeom prst="roundRect">
            <a:avLst>
              <a:gd name="adj" fmla="val 16667"/>
            </a:avLst>
          </a:prstGeom>
          <a:solidFill>
            <a:srgbClr val="87CB3D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技术开发平台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2081243" y="5168900"/>
            <a:ext cx="2143140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功能、流程设计与开发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324772" y="5168900"/>
            <a:ext cx="121444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运行与管控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421230" y="5168900"/>
            <a:ext cx="1295400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业务框架开发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913478" y="5168900"/>
            <a:ext cx="121444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测试与部署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57200" y="1563674"/>
            <a:ext cx="8258204" cy="6191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领域组件积累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77893" y="6128805"/>
            <a:ext cx="309081" cy="2555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2378348" y="6098641"/>
            <a:ext cx="2273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业务应用平台核心</a:t>
            </a:r>
            <a:r>
              <a:rPr lang="zh-CN" altLang="en-US" sz="1600" b="1" dirty="0"/>
              <a:t>模块</a:t>
            </a:r>
          </a:p>
        </p:txBody>
      </p:sp>
      <p:sp>
        <p:nvSpPr>
          <p:cNvPr id="51" name="TextBox 17"/>
          <p:cNvSpPr txBox="1">
            <a:spLocks noChangeArrowheads="1"/>
          </p:cNvSpPr>
          <p:nvPr/>
        </p:nvSpPr>
        <p:spPr bwMode="auto">
          <a:xfrm>
            <a:off x="5562672" y="6098641"/>
            <a:ext cx="2117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业务软件功能</a:t>
            </a:r>
            <a:endParaRPr lang="zh-CN" altLang="en-US" sz="1600" b="1" dirty="0"/>
          </a:p>
        </p:txBody>
      </p:sp>
      <p:sp>
        <p:nvSpPr>
          <p:cNvPr id="52" name="矩形 51"/>
          <p:cNvSpPr/>
          <p:nvPr/>
        </p:nvSpPr>
        <p:spPr>
          <a:xfrm>
            <a:off x="2057473" y="6132395"/>
            <a:ext cx="309081" cy="255588"/>
          </a:xfrm>
          <a:prstGeom prst="rect">
            <a:avLst/>
          </a:prstGeom>
          <a:solidFill>
            <a:srgbClr val="87CB3D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t" anchorCtr="0"/>
          <a:lstStyle/>
          <a:p>
            <a:pPr algn="ctr">
              <a:defRPr/>
            </a:pPr>
            <a:endParaRPr lang="zh-CN" altLang="en-US" b="1" dirty="0" smtClean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平台开发模式：</a:t>
            </a:r>
            <a:r>
              <a:rPr lang="zh-CN" altLang="en-US" dirty="0"/>
              <a:t>工作量参考模型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4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14283" y="1068370"/>
            <a:ext cx="8715436" cy="4938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Arial" charset="0"/>
                <a:ea typeface="宋体" charset="-122"/>
              </a:rPr>
              <a:t>业务应用系统</a:t>
            </a:r>
            <a:endParaRPr lang="zh-CN" altLang="en-US" sz="2000" b="1" dirty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458125" y="2287578"/>
            <a:ext cx="1285884" cy="265272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系统集成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</a:rPr>
              <a:t>10%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）</a:t>
            </a:r>
          </a:p>
        </p:txBody>
      </p:sp>
      <p:sp>
        <p:nvSpPr>
          <p:cNvPr id="66" name="矩形 65"/>
          <p:cNvSpPr/>
          <p:nvPr/>
        </p:nvSpPr>
        <p:spPr bwMode="auto">
          <a:xfrm>
            <a:off x="457201" y="2287578"/>
            <a:ext cx="4443441" cy="7762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</a:rPr>
              <a:t>业务化配制功能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</a:rPr>
              <a:t>70%</a:t>
            </a: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</a:rPr>
              <a:t>）</a:t>
            </a:r>
          </a:p>
        </p:txBody>
      </p:sp>
      <p:sp>
        <p:nvSpPr>
          <p:cNvPr id="27" name="L 形 26"/>
          <p:cNvSpPr/>
          <p:nvPr/>
        </p:nvSpPr>
        <p:spPr bwMode="auto">
          <a:xfrm flipH="1">
            <a:off x="481042" y="2273300"/>
            <a:ext cx="6781800" cy="2667000"/>
          </a:xfrm>
          <a:prstGeom prst="corner">
            <a:avLst>
              <a:gd name="adj1" fmla="val 18789"/>
              <a:gd name="adj2" fmla="val 81708"/>
            </a:avLst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</a:rPr>
              <a:t>技术组件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56240" y="2882900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复杂功能开发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和组件扩展</a:t>
            </a:r>
            <a:endParaRPr lang="en-US" altLang="zh-CN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  <a:ea typeface="+mn-ea"/>
              </a:rPr>
              <a:t>0%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481042" y="3135310"/>
            <a:ext cx="4419600" cy="1195390"/>
          </a:xfrm>
          <a:prstGeom prst="roundRect">
            <a:avLst>
              <a:gd name="adj" fmla="val 16667"/>
            </a:avLst>
          </a:prstGeom>
          <a:solidFill>
            <a:srgbClr val="87CB3D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t" anchorCtr="0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业务流程与表单配置平台</a:t>
            </a:r>
          </a:p>
        </p:txBody>
      </p:sp>
      <p:sp>
        <p:nvSpPr>
          <p:cNvPr id="56" name="矩形 55"/>
          <p:cNvSpPr/>
          <p:nvPr/>
        </p:nvSpPr>
        <p:spPr bwMode="auto">
          <a:xfrm>
            <a:off x="676277" y="3706816"/>
            <a:ext cx="1966898" cy="4679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流程配置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786051" y="3706814"/>
            <a:ext cx="192882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表单配置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481042" y="5092700"/>
            <a:ext cx="8229600" cy="533400"/>
          </a:xfrm>
          <a:prstGeom prst="roundRect">
            <a:avLst>
              <a:gd name="adj" fmla="val 16667"/>
            </a:avLst>
          </a:prstGeom>
          <a:solidFill>
            <a:srgbClr val="87CB3D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</a:rPr>
              <a:t>技术开发平台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2081243" y="5168900"/>
            <a:ext cx="2143140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功能、流程设计与开发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324772" y="5168900"/>
            <a:ext cx="121444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运行与管控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421230" y="5168900"/>
            <a:ext cx="1295400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业务框架开发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913478" y="5168900"/>
            <a:ext cx="121444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测试与部署</a:t>
            </a:r>
            <a:endParaRPr lang="zh-CN" altLang="en-US" sz="1400" dirty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57200" y="1563674"/>
            <a:ext cx="8258204" cy="6191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</a:rPr>
              <a:t>领域组件积累</a:t>
            </a:r>
            <a:endParaRPr lang="en-US" altLang="zh-CN" b="1" dirty="0" smtClean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77893" y="6128805"/>
            <a:ext cx="309081" cy="2555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anchor="ctr"/>
          <a:lstStyle/>
          <a:p>
            <a:pPr algn="ctr">
              <a:defRPr/>
            </a:pPr>
            <a:endParaRPr lang="zh-CN" altLang="en-US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2378348" y="6098641"/>
            <a:ext cx="22735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业务应用平台核心</a:t>
            </a:r>
            <a:r>
              <a:rPr lang="zh-CN" altLang="en-US" sz="1600" b="1" dirty="0"/>
              <a:t>模块</a:t>
            </a:r>
          </a:p>
        </p:txBody>
      </p:sp>
      <p:sp>
        <p:nvSpPr>
          <p:cNvPr id="51" name="TextBox 17"/>
          <p:cNvSpPr txBox="1">
            <a:spLocks noChangeArrowheads="1"/>
          </p:cNvSpPr>
          <p:nvPr/>
        </p:nvSpPr>
        <p:spPr bwMode="auto">
          <a:xfrm>
            <a:off x="5562672" y="6098641"/>
            <a:ext cx="21172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业务软件功能</a:t>
            </a:r>
            <a:endParaRPr lang="zh-CN" altLang="en-US" sz="1600" b="1" dirty="0"/>
          </a:p>
        </p:txBody>
      </p:sp>
      <p:sp>
        <p:nvSpPr>
          <p:cNvPr id="52" name="矩形 51"/>
          <p:cNvSpPr/>
          <p:nvPr/>
        </p:nvSpPr>
        <p:spPr>
          <a:xfrm>
            <a:off x="2057473" y="6132395"/>
            <a:ext cx="309081" cy="255588"/>
          </a:xfrm>
          <a:prstGeom prst="rect">
            <a:avLst/>
          </a:prstGeom>
          <a:solidFill>
            <a:srgbClr val="87CB3D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t" anchorCtr="0"/>
          <a:lstStyle/>
          <a:p>
            <a:pPr algn="ctr">
              <a:defRPr/>
            </a:pPr>
            <a:endParaRPr lang="zh-CN" altLang="en-US" b="1" dirty="0" smtClean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kern="0" dirty="0" smtClean="0"/>
              <a:t>平台开发模式：</a:t>
            </a:r>
            <a:r>
              <a:rPr lang="zh-CN" altLang="en-US" dirty="0"/>
              <a:t>工作量参考模型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04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278884"/>
            <a:ext cx="6840760" cy="564408"/>
            <a:chOff x="1043608" y="1316856"/>
            <a:chExt cx="6840760" cy="600075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普元软件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5616" y="2133600"/>
            <a:ext cx="6840760" cy="564408"/>
            <a:chOff x="1043608" y="1316856"/>
            <a:chExt cx="6840760" cy="600075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平台产品介绍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2988316"/>
            <a:ext cx="6840760" cy="564408"/>
            <a:chOff x="1043608" y="1316856"/>
            <a:chExt cx="6840760" cy="600075"/>
          </a:xfrm>
        </p:grpSpPr>
        <p:sp>
          <p:nvSpPr>
            <p:cNvPr id="14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accent2"/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C00000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系统主要技术方案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15616" y="3843032"/>
            <a:ext cx="6840760" cy="564408"/>
            <a:chOff x="1043608" y="1316856"/>
            <a:chExt cx="6840760" cy="600075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sz="188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系统实施规划</a:t>
              </a:r>
              <a:endParaRPr lang="zh-CN" altLang="en-US" sz="188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55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25538"/>
            <a:ext cx="8686800" cy="5029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普元成立于</a:t>
            </a:r>
            <a:r>
              <a:rPr lang="en-US" altLang="zh-CN" sz="1800" dirty="0" smtClean="0">
                <a:latin typeface="+mn-ea"/>
              </a:rPr>
              <a:t>2001</a:t>
            </a:r>
            <a:r>
              <a:rPr lang="zh-CN" altLang="en-US" sz="1800" dirty="0" smtClean="0">
                <a:latin typeface="+mn-ea"/>
              </a:rPr>
              <a:t>年</a:t>
            </a:r>
            <a:r>
              <a:rPr lang="en-US" altLang="zh-CN" sz="1800" dirty="0" smtClean="0">
                <a:latin typeface="+mn-ea"/>
              </a:rPr>
              <a:t>4</a:t>
            </a:r>
            <a:r>
              <a:rPr lang="zh-CN" altLang="en-US" sz="1800" dirty="0" smtClean="0">
                <a:latin typeface="+mn-ea"/>
              </a:rPr>
              <a:t>月，由亚信创始人之一刘亚东博士创立</a:t>
            </a:r>
            <a:endParaRPr lang="en-US" altLang="zh-CN" sz="18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普元总部设在上海，在北京、广州、深圳、长沙、西安、济南等地设有分支机构</a:t>
            </a:r>
            <a:endParaRPr lang="en-US" altLang="zh-CN" sz="18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普元是</a:t>
            </a:r>
            <a:r>
              <a:rPr lang="en-US" altLang="zh-CN" sz="1800" dirty="0" smtClean="0">
                <a:latin typeface="+mn-ea"/>
              </a:rPr>
              <a:t>SOA</a:t>
            </a:r>
            <a:r>
              <a:rPr lang="zh-CN" altLang="en-US" sz="1800" dirty="0" smtClean="0">
                <a:latin typeface="+mn-ea"/>
              </a:rPr>
              <a:t>国际及国内标准</a:t>
            </a:r>
            <a:r>
              <a:rPr lang="en-US" altLang="zh-CN" sz="1800" dirty="0" smtClean="0">
                <a:latin typeface="+mn-ea"/>
              </a:rPr>
              <a:t>SCA/SDO</a:t>
            </a:r>
            <a:r>
              <a:rPr lang="zh-CN" altLang="en-US" sz="1800" dirty="0" smtClean="0">
                <a:latin typeface="+mn-ea"/>
              </a:rPr>
              <a:t>的主要参与制定者，是电子商务标准的主要制定者</a:t>
            </a:r>
            <a:r>
              <a:rPr lang="en-US" altLang="zh-CN" sz="1800" dirty="0" smtClean="0">
                <a:latin typeface="+mn-ea"/>
              </a:rPr>
              <a:t> OASIS</a:t>
            </a:r>
            <a:r>
              <a:rPr lang="zh-CN" altLang="en-US" sz="1800" dirty="0" smtClean="0">
                <a:latin typeface="+mn-ea"/>
              </a:rPr>
              <a:t>的核心奠基成员</a:t>
            </a:r>
            <a:endParaRPr lang="en-US" altLang="zh-CN" sz="18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普元在国产平台软件（</a:t>
            </a:r>
            <a:r>
              <a:rPr lang="en-US" altLang="zh-CN" sz="1800" dirty="0" smtClean="0">
                <a:latin typeface="+mn-ea"/>
              </a:rPr>
              <a:t>SOA</a:t>
            </a:r>
            <a:r>
              <a:rPr lang="zh-CN" altLang="en-US" sz="1800" dirty="0" smtClean="0">
                <a:latin typeface="+mn-ea"/>
              </a:rPr>
              <a:t>基础软件）市场占有率为</a:t>
            </a:r>
            <a:r>
              <a:rPr lang="en-US" altLang="zh-CN" sz="1800" dirty="0" smtClean="0">
                <a:latin typeface="+mn-ea"/>
              </a:rPr>
              <a:t>39.7%</a:t>
            </a:r>
            <a:r>
              <a:rPr lang="zh-CN" altLang="en-US" sz="1800" dirty="0" smtClean="0">
                <a:latin typeface="+mn-ea"/>
              </a:rPr>
              <a:t>，位居第一 *</a:t>
            </a:r>
            <a:r>
              <a:rPr lang="en-US" altLang="zh-CN" sz="1800" dirty="0" smtClean="0">
                <a:latin typeface="+mn-ea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普元在国内金融、电信、能源、国防、政府、制造等行业拥有</a:t>
            </a:r>
            <a:r>
              <a:rPr lang="en-US" altLang="zh-CN" sz="1800" dirty="0" smtClean="0">
                <a:latin typeface="+mn-ea"/>
              </a:rPr>
              <a:t>300</a:t>
            </a:r>
            <a:r>
              <a:rPr lang="zh-CN" altLang="en-US" sz="1800" dirty="0" smtClean="0">
                <a:latin typeface="+mn-ea"/>
              </a:rPr>
              <a:t>多个大中型客户，</a:t>
            </a:r>
            <a:r>
              <a:rPr lang="en-US" altLang="zh-CN" sz="1800" dirty="0" smtClean="0">
                <a:latin typeface="+mn-ea"/>
              </a:rPr>
              <a:t>100</a:t>
            </a:r>
            <a:r>
              <a:rPr lang="zh-CN" altLang="en-US" sz="1800" dirty="0" smtClean="0">
                <a:latin typeface="+mn-ea"/>
              </a:rPr>
              <a:t>多家合作伙伴。通过与合作伙伴合作，普元平台产品覆盖至</a:t>
            </a:r>
            <a:r>
              <a:rPr lang="en-US" altLang="zh-CN" sz="1800" dirty="0" smtClean="0">
                <a:latin typeface="+mn-ea"/>
              </a:rPr>
              <a:t>40</a:t>
            </a:r>
            <a:r>
              <a:rPr lang="zh-CN" altLang="en-US" sz="1800" dirty="0" smtClean="0">
                <a:latin typeface="+mn-ea"/>
              </a:rPr>
              <a:t>多个国家</a:t>
            </a:r>
            <a:r>
              <a:rPr lang="en-US" altLang="zh-CN" sz="1800" dirty="0" smtClean="0">
                <a:latin typeface="+mn-ea"/>
              </a:rPr>
              <a:t>60</a:t>
            </a:r>
            <a:r>
              <a:rPr lang="zh-CN" altLang="en-US" sz="1800" dirty="0" smtClean="0">
                <a:latin typeface="+mn-ea"/>
              </a:rPr>
              <a:t>多家电信运营商中</a:t>
            </a:r>
            <a:endParaRPr lang="en-US" altLang="zh-CN" sz="1800" dirty="0" smtClean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1" y="6299284"/>
            <a:ext cx="63632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i="1" dirty="0" smtClean="0">
                <a:latin typeface="+mn-ea"/>
                <a:ea typeface="+mn-ea"/>
              </a:rPr>
              <a:t>* 数据引自计世资讯</a:t>
            </a:r>
            <a:r>
              <a:rPr lang="en-US" altLang="zh-CN" sz="1050" i="1" dirty="0" smtClean="0">
                <a:latin typeface="+mn-ea"/>
                <a:ea typeface="+mn-ea"/>
              </a:rPr>
              <a:t>《2009</a:t>
            </a:r>
            <a:r>
              <a:rPr lang="zh-CN" altLang="en-US" sz="1050" i="1" dirty="0" smtClean="0">
                <a:latin typeface="+mn-ea"/>
                <a:ea typeface="+mn-ea"/>
              </a:rPr>
              <a:t>年中国</a:t>
            </a:r>
            <a:r>
              <a:rPr lang="en-US" altLang="zh-CN" sz="1050" i="1" dirty="0" smtClean="0">
                <a:latin typeface="+mn-ea"/>
                <a:ea typeface="+mn-ea"/>
              </a:rPr>
              <a:t>SOA</a:t>
            </a:r>
            <a:r>
              <a:rPr lang="zh-CN" altLang="en-US" sz="1050" i="1" dirty="0" smtClean="0">
                <a:latin typeface="+mn-ea"/>
                <a:ea typeface="+mn-ea"/>
              </a:rPr>
              <a:t>市场研究报告</a:t>
            </a:r>
            <a:r>
              <a:rPr lang="en-US" altLang="zh-CN" sz="1050" i="1" dirty="0" smtClean="0">
                <a:latin typeface="+mn-ea"/>
                <a:ea typeface="+mn-ea"/>
              </a:rPr>
              <a:t>》</a:t>
            </a:r>
            <a:endParaRPr lang="zh-CN" altLang="en-US" sz="105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59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主要技术：流程配置方案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38820"/>
            <a:ext cx="8001000" cy="4066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5181600"/>
            <a:ext cx="807119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流程配置方案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/>
              <a:t>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平台包含流程定制功能模块，基于浏览器的流程自定义配置，为审计人员参与流程定义提供支持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803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主要技术：流程配置方案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990600"/>
            <a:ext cx="8204200" cy="441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5410200"/>
            <a:ext cx="807119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流程配置方案</a:t>
            </a:r>
            <a:endParaRPr lang="zh-CN" altLang="en-US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dirty="0" smtClean="0"/>
              <a:t>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平台包含流程管理、监控功能模块，对审计流程运转过程以及环节进行有效管理和监控，便于了解和掌握系统运行状况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72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114800" y="3552885"/>
            <a:ext cx="4559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{</a:t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“chart”: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{</a:t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“palette”: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“2”,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“caption”: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“Server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Performance”,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“numdivlines”: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“13”,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“yaxisname”: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“Response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Time (sec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)”,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“xaxisname”: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“Server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Load (TPS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)”,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“rotatelabels”: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“0”,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  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“showlegend”: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“1”,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   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    ……</a:t>
            </a: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</a:t>
            </a:r>
            <a:r>
              <a:rPr lang="zh-CN" altLang="en-US" dirty="0" smtClean="0"/>
              <a:t>：图形报表方案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19200"/>
            <a:ext cx="3733800" cy="2314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6" y="1219200"/>
            <a:ext cx="3803994" cy="23068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52105" y="3932872"/>
            <a:ext cx="5696295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图形报表控件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平台提供丰富的图形报表控件，包括散点图、折线图、柱状图、饼状图、面积图等</a:t>
            </a:r>
            <a:r>
              <a:rPr lang="en-US" altLang="zh-CN" dirty="0" smtClean="0"/>
              <a:t>12</a:t>
            </a:r>
            <a:r>
              <a:rPr lang="zh-CN" altLang="en-US" dirty="0" smtClean="0"/>
              <a:t>类以上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图形报表控件基于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技术，动态绘制和显示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，具备优异的可视效果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图形报表控件采用标准的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）格式数据，便于使用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838573"/>
            <a:ext cx="2057400" cy="1087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063951"/>
            <a:ext cx="2057400" cy="10879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85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733800" y="2659082"/>
            <a:ext cx="61007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project.setColumns([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.IDColumn(),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.StatusColumn(),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.NameColumn(),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.PredecessorLinkColumn(),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.PercentCompleteColumn(),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.DurationColumn(),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.StartColumn(),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.FinishColumn(),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.WorkColumn(),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.DepartmentColumn(),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.PrincipalColumn(),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    new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Project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.AssignmentsColumn()</a:t>
            </a: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   ])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</a:t>
            </a:r>
            <a:r>
              <a:rPr lang="zh-CN" altLang="en-US" dirty="0" smtClean="0"/>
              <a:t>：图形报表方案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80324"/>
            <a:ext cx="7853362" cy="3263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57200" y="4485382"/>
            <a:ext cx="80711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甘特图控件</a:t>
            </a:r>
          </a:p>
          <a:p>
            <a:pPr>
              <a:spcAft>
                <a:spcPts val="600"/>
              </a:spcAft>
            </a:pPr>
            <a:r>
              <a:rPr lang="zh-CN" altLang="en-US" dirty="0" smtClean="0"/>
              <a:t>  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平台集成甘特图</a:t>
            </a:r>
            <a:r>
              <a:rPr lang="zh-CN" altLang="en-US" dirty="0"/>
              <a:t>控件，支持项目排程、关键路径</a:t>
            </a:r>
            <a:r>
              <a:rPr lang="zh-CN" altLang="en-US" dirty="0" smtClean="0"/>
              <a:t>计算等项目计划和管理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甘特图控件基于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技术，目前支持多种主流浏览器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83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</a:t>
            </a:r>
            <a:r>
              <a:rPr lang="zh-CN" altLang="en-US" dirty="0" smtClean="0"/>
              <a:t>：离线客户端方案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60500"/>
            <a:ext cx="8038770" cy="35814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657600" y="1219200"/>
            <a:ext cx="5105400" cy="4038600"/>
            <a:chOff x="3429000" y="1282700"/>
            <a:chExt cx="5105400" cy="4038600"/>
          </a:xfrm>
        </p:grpSpPr>
        <p:sp>
          <p:nvSpPr>
            <p:cNvPr id="4" name="左大括号 3"/>
            <p:cNvSpPr/>
            <p:nvPr/>
          </p:nvSpPr>
          <p:spPr bwMode="auto">
            <a:xfrm>
              <a:off x="3429000" y="1282700"/>
              <a:ext cx="1447800" cy="4038600"/>
            </a:xfrm>
            <a:prstGeom prst="leftBrace">
              <a:avLst>
                <a:gd name="adj1" fmla="val 8333"/>
                <a:gd name="adj2" fmla="val 25157"/>
              </a:avLst>
            </a:prstGeom>
            <a:solidFill>
              <a:schemeClr val="bg1">
                <a:alpha val="80000"/>
              </a:schemeClr>
            </a:solidFill>
            <a:ln w="571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4876800" y="1282700"/>
              <a:ext cx="3657600" cy="40386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 bwMode="auto">
          <a:xfrm>
            <a:off x="4648200" y="2166381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4563894" y="16129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48936" y="167714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RCP</a:t>
            </a:r>
            <a:r>
              <a:rPr lang="zh-CN" altLang="en-US" dirty="0" smtClean="0"/>
              <a:t>技术开发客户端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648200" y="2775981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4563894" y="22225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2.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48936" y="228674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技术进行本地存储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4648200" y="3537981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文本框 14"/>
          <p:cNvSpPr txBox="1"/>
          <p:nvPr/>
        </p:nvSpPr>
        <p:spPr>
          <a:xfrm>
            <a:off x="4563894" y="277598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3.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948936" y="28402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主动方式与审计系统进行联机以及</a:t>
            </a:r>
            <a:endParaRPr lang="en-US" altLang="zh-CN" dirty="0" smtClean="0"/>
          </a:p>
          <a:p>
            <a:r>
              <a:rPr lang="zh-CN" altLang="en-US" dirty="0" smtClean="0"/>
              <a:t>进行数据的下载、上传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648200" y="4203700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4563894" y="365021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4.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948936" y="37144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对未上传数据启用策略备份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63894" y="42900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5.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948936" y="43543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对重要、关键数据进行加密存储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57200" y="5308937"/>
            <a:ext cx="8071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  <a:ea typeface="+mn-ea"/>
              </a:rPr>
              <a:t>离线客户端</a:t>
            </a:r>
            <a:endParaRPr lang="zh-CN" altLang="en-US" sz="1600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离线客户端为本地可执行程序，免安装，可脱离在线环境进行审计相关工作</a:t>
            </a: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- </a:t>
            </a:r>
            <a:r>
              <a:rPr lang="zh-CN" altLang="en-US" sz="1600" dirty="0" smtClean="0"/>
              <a:t>客户端在联机时可下载审计项目初始准备数据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680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主要技术</a:t>
            </a:r>
            <a:r>
              <a:rPr lang="zh-CN" altLang="en-US" dirty="0" smtClean="0"/>
              <a:t>：离线客户端方案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89484" y="1189038"/>
            <a:ext cx="7481887" cy="4932362"/>
            <a:chOff x="611188" y="1484313"/>
            <a:chExt cx="7481887" cy="493236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611188" y="1484313"/>
              <a:ext cx="5873750" cy="4932362"/>
            </a:xfrm>
            <a:prstGeom prst="roundRect">
              <a:avLst>
                <a:gd name="adj" fmla="val 6417"/>
              </a:avLst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738188" y="4057650"/>
              <a:ext cx="1482725" cy="106521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solidFill>
                  <a:schemeClr val="bg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712788" y="2420938"/>
              <a:ext cx="1508125" cy="1060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solidFill>
                  <a:schemeClr val="bg2"/>
                </a:solidFill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7" name="AutoShape 6"/>
            <p:cNvCxnSpPr>
              <a:cxnSpLocks noChangeShapeType="1"/>
              <a:stCxn id="38" idx="1"/>
              <a:endCxn id="35" idx="2"/>
            </p:cNvCxnSpPr>
            <p:nvPr/>
          </p:nvCxnSpPr>
          <p:spPr bwMode="auto">
            <a:xfrm rot="10800000">
              <a:off x="6364288" y="4765675"/>
              <a:ext cx="482600" cy="869950"/>
            </a:xfrm>
            <a:prstGeom prst="curvedConnector3">
              <a:avLst>
                <a:gd name="adj1" fmla="val 49852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7"/>
            <p:cNvCxnSpPr>
              <a:cxnSpLocks noChangeShapeType="1"/>
              <a:stCxn id="45" idx="0"/>
              <a:endCxn id="38" idx="0"/>
            </p:cNvCxnSpPr>
            <p:nvPr/>
          </p:nvCxnSpPr>
          <p:spPr bwMode="auto">
            <a:xfrm rot="16200000" flipH="1">
              <a:off x="7126288" y="4822825"/>
              <a:ext cx="668338" cy="20637"/>
            </a:xfrm>
            <a:prstGeom prst="curvedConnector3">
              <a:avLst>
                <a:gd name="adj1" fmla="val 50120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27" idx="2"/>
              <a:endCxn id="6" idx="3"/>
            </p:cNvCxnSpPr>
            <p:nvPr/>
          </p:nvCxnSpPr>
          <p:spPr bwMode="auto">
            <a:xfrm rot="10800000">
              <a:off x="2220913" y="2951163"/>
              <a:ext cx="117475" cy="271462"/>
            </a:xfrm>
            <a:prstGeom prst="curvedConnector3">
              <a:avLst>
                <a:gd name="adj1" fmla="val 48648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/>
            <p:cNvCxnSpPr>
              <a:cxnSpLocks noChangeShapeType="1"/>
              <a:stCxn id="29" idx="2"/>
              <a:endCxn id="5" idx="3"/>
            </p:cNvCxnSpPr>
            <p:nvPr/>
          </p:nvCxnSpPr>
          <p:spPr bwMode="auto">
            <a:xfrm rot="10800000" flipV="1">
              <a:off x="2220913" y="4344988"/>
              <a:ext cx="117475" cy="246062"/>
            </a:xfrm>
            <a:prstGeom prst="curvedConnector3">
              <a:avLst>
                <a:gd name="adj1" fmla="val 48648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/>
            <p:cNvCxnSpPr>
              <a:cxnSpLocks noChangeShapeType="1"/>
              <a:stCxn id="39" idx="1"/>
              <a:endCxn id="31" idx="2"/>
            </p:cNvCxnSpPr>
            <p:nvPr/>
          </p:nvCxnSpPr>
          <p:spPr bwMode="auto">
            <a:xfrm rot="10800000">
              <a:off x="6364288" y="3656013"/>
              <a:ext cx="482600" cy="114300"/>
            </a:xfrm>
            <a:prstGeom prst="curvedConnector3">
              <a:avLst>
                <a:gd name="adj1" fmla="val 49852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40" idx="1"/>
              <a:endCxn id="33" idx="2"/>
            </p:cNvCxnSpPr>
            <p:nvPr/>
          </p:nvCxnSpPr>
          <p:spPr bwMode="auto">
            <a:xfrm rot="10800000" flipV="1">
              <a:off x="6364288" y="1990725"/>
              <a:ext cx="482600" cy="554038"/>
            </a:xfrm>
            <a:prstGeom prst="curvedConnector3">
              <a:avLst>
                <a:gd name="adj1" fmla="val 49852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582863" y="1746250"/>
              <a:ext cx="3540125" cy="4132263"/>
            </a:xfrm>
            <a:prstGeom prst="roundRect">
              <a:avLst>
                <a:gd name="adj" fmla="val 4074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582863" y="5389563"/>
              <a:ext cx="3540125" cy="488950"/>
            </a:xfrm>
            <a:prstGeom prst="roundRect">
              <a:avLst>
                <a:gd name="adj" fmla="val 2272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150" tIns="28575" rIns="57150" bIns="28575" anchor="ctr"/>
            <a:lstStyle/>
            <a:p>
              <a:pPr defTabSz="571500" eaLnBrk="0" hangingPunct="0"/>
              <a:r>
                <a:rPr lang="en-US" altLang="zh-CN" dirty="0" smtClean="0">
                  <a:latin typeface="Verdana" pitchFamily="34" charset="0"/>
                  <a:ea typeface="宋体" pitchFamily="2" charset="-122"/>
                </a:rPr>
                <a:t>Platform Runtime</a:t>
              </a:r>
              <a:endParaRPr lang="en-US" altLang="zh-CN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944813" y="4191000"/>
              <a:ext cx="1930400" cy="798513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5106988" y="2368550"/>
              <a:ext cx="838200" cy="588963"/>
            </a:xfrm>
            <a:prstGeom prst="roundRect">
              <a:avLst>
                <a:gd name="adj" fmla="val 2243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5106988" y="3359150"/>
              <a:ext cx="825500" cy="601663"/>
            </a:xfrm>
            <a:prstGeom prst="roundRect">
              <a:avLst>
                <a:gd name="adj" fmla="val 2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944813" y="2368550"/>
              <a:ext cx="1930400" cy="1420813"/>
            </a:xfrm>
            <a:prstGeom prst="roundRect">
              <a:avLst>
                <a:gd name="adj" fmla="val 1022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024188" y="4178300"/>
              <a:ext cx="13747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zh-CN" altLang="zh-CN" sz="1600" b="1" dirty="0">
                  <a:latin typeface="Verdana" pitchFamily="34" charset="0"/>
                </a:rPr>
                <a:t>Workspace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126038" y="2346325"/>
              <a:ext cx="637995" cy="30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en-US" altLang="zh-CN" sz="1600" b="1" dirty="0" smtClean="0">
                  <a:latin typeface="Verdana" pitchFamily="34" charset="0"/>
                </a:rPr>
                <a:t>Help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5106988" y="3397250"/>
              <a:ext cx="745397" cy="30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en-US" altLang="zh-CN" sz="1600" b="1" dirty="0" smtClean="0">
                  <a:latin typeface="Verdana" pitchFamily="34" charset="0"/>
                </a:rPr>
                <a:t>Team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24188" y="2359025"/>
              <a:ext cx="140652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zh-CN" altLang="zh-CN" sz="1600" b="1" dirty="0">
                  <a:latin typeface="Verdana" pitchFamily="34" charset="0"/>
                </a:rPr>
                <a:t>Workbench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3589338" y="2813050"/>
              <a:ext cx="1285875" cy="976313"/>
            </a:xfrm>
            <a:prstGeom prst="roundRect">
              <a:avLst>
                <a:gd name="adj" fmla="val 1547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3644900" y="2800350"/>
              <a:ext cx="74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zh-CN" altLang="zh-CN" sz="1600" b="1" dirty="0">
                  <a:latin typeface="Verdana" pitchFamily="34" charset="0"/>
                </a:rPr>
                <a:t>JFace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 bwMode="auto">
            <a:xfrm>
              <a:off x="2944813" y="3300413"/>
              <a:ext cx="1568450" cy="488950"/>
            </a:xfrm>
            <a:prstGeom prst="roundRect">
              <a:avLst>
                <a:gd name="adj" fmla="val 3181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024188" y="3289300"/>
              <a:ext cx="625475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zh-CN" altLang="zh-CN" sz="1600" b="1">
                  <a:latin typeface="Verdana" pitchFamily="34" charset="0"/>
                </a:rPr>
                <a:t>SWT</a:t>
              </a:r>
              <a:endParaRPr lang="en-US" altLang="zh-CN" sz="16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339975" y="3090863"/>
              <a:ext cx="241300" cy="2651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460625" y="3089275"/>
              <a:ext cx="120650" cy="266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339975" y="4211638"/>
              <a:ext cx="241300" cy="26828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460625" y="4211638"/>
              <a:ext cx="120650" cy="266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rot="10800000">
              <a:off x="6122988" y="3524250"/>
              <a:ext cx="241300" cy="26511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0800000">
              <a:off x="6122988" y="3525838"/>
              <a:ext cx="120650" cy="26511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57150" tIns="28575" rIns="57150" bIns="28575" anchor="ctr"/>
            <a:lstStyle/>
            <a:p>
              <a:pPr defTabSz="571500" eaLnBrk="0" hangingPunct="0"/>
              <a:endParaRPr lang="zh-CN" altLang="zh-CN" sz="15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rot="10800000">
              <a:off x="6122988" y="2413000"/>
              <a:ext cx="241300" cy="2667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rot="10800000">
              <a:off x="6122988" y="2413000"/>
              <a:ext cx="120650" cy="26828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57150" tIns="28575" rIns="57150" bIns="28575" anchor="ctr"/>
            <a:lstStyle/>
            <a:p>
              <a:pPr defTabSz="571500" eaLnBrk="0" hangingPunct="0"/>
              <a:endParaRPr lang="zh-CN" altLang="zh-CN" sz="15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rot="10800000">
              <a:off x="6122988" y="4633913"/>
              <a:ext cx="241300" cy="2667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10800000">
              <a:off x="6122988" y="4635500"/>
              <a:ext cx="120650" cy="26670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lIns="57150" tIns="28575" rIns="57150" bIns="28575" anchor="ctr"/>
            <a:lstStyle/>
            <a:p>
              <a:pPr defTabSz="571500" eaLnBrk="0" hangingPunct="0"/>
              <a:endParaRPr lang="zh-CN" altLang="zh-CN" sz="15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754063" y="5972175"/>
              <a:ext cx="2009775" cy="33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zh-CN" altLang="zh-CN" b="1">
                  <a:latin typeface="Verdana" pitchFamily="34" charset="0"/>
                </a:rPr>
                <a:t>Eclipse Project</a:t>
              </a:r>
              <a:endParaRPr lang="en-US" altLang="zh-CN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6846888" y="5167313"/>
              <a:ext cx="1246187" cy="933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6846888" y="3302000"/>
              <a:ext cx="1246187" cy="933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>
              <a:off x="6846888" y="1524000"/>
              <a:ext cx="1246187" cy="933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679450" y="2393950"/>
              <a:ext cx="154305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0" hangingPunct="0"/>
              <a:r>
                <a:rPr lang="zh-CN" altLang="zh-CN" sz="1500" b="1">
                  <a:latin typeface="Verdana" pitchFamily="34" charset="0"/>
                </a:rPr>
                <a:t>Java</a:t>
              </a:r>
            </a:p>
            <a:p>
              <a:pPr algn="ctr" eaLnBrk="0" hangingPunct="0"/>
              <a:r>
                <a:rPr lang="zh-CN" altLang="zh-CN" sz="1500" b="1">
                  <a:latin typeface="Verdana" pitchFamily="34" charset="0"/>
                </a:rPr>
                <a:t>Development</a:t>
              </a:r>
            </a:p>
            <a:p>
              <a:pPr algn="ctr" eaLnBrk="0" hangingPunct="0"/>
              <a:r>
                <a:rPr lang="zh-CN" altLang="zh-CN" sz="1500" b="1">
                  <a:latin typeface="Verdana" pitchFamily="34" charset="0"/>
                </a:rPr>
                <a:t>Tools</a:t>
              </a:r>
            </a:p>
            <a:p>
              <a:pPr algn="ctr" eaLnBrk="0" hangingPunct="0"/>
              <a:r>
                <a:rPr lang="zh-CN" altLang="zh-CN" sz="1500" b="1">
                  <a:latin typeface="Verdana" pitchFamily="34" charset="0"/>
                </a:rPr>
                <a:t>(JDT)</a:t>
              </a:r>
              <a:endParaRPr lang="en-US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7148130" y="5337175"/>
              <a:ext cx="735779" cy="55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0" hangingPunct="0"/>
              <a:r>
                <a:rPr lang="zh-CN" altLang="en-US" sz="1600" b="1" dirty="0" smtClean="0">
                  <a:latin typeface="Verdana" pitchFamily="34" charset="0"/>
                  <a:ea typeface="宋体" pitchFamily="2" charset="-122"/>
                </a:rPr>
                <a:t>第三方</a:t>
              </a:r>
              <a:endParaRPr lang="en-US" altLang="zh-CN" sz="1600" b="1" dirty="0" smtClean="0">
                <a:latin typeface="Verdana" pitchFamily="34" charset="0"/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1600" b="1" dirty="0" smtClean="0">
                  <a:latin typeface="Verdana" pitchFamily="34" charset="0"/>
                  <a:ea typeface="宋体" pitchFamily="2" charset="-122"/>
                </a:rPr>
                <a:t>组件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6985999" y="3432175"/>
              <a:ext cx="942567" cy="30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0" hangingPunct="0"/>
              <a:r>
                <a:rPr lang="zh-CN" altLang="en-US" sz="1600" b="1" dirty="0" smtClean="0">
                  <a:latin typeface="Verdana" pitchFamily="34" charset="0"/>
                  <a:ea typeface="宋体" pitchFamily="2" charset="-122"/>
                </a:rPr>
                <a:t>日志组件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7009017" y="1679575"/>
              <a:ext cx="942566" cy="55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0" hangingPunct="0"/>
              <a:r>
                <a:rPr lang="zh-CN" altLang="en-US" sz="1600" b="1" dirty="0" smtClean="0">
                  <a:latin typeface="Verdana" pitchFamily="34" charset="0"/>
                  <a:ea typeface="宋体" pitchFamily="2" charset="-122"/>
                </a:rPr>
                <a:t>审计系统</a:t>
              </a:r>
              <a:endParaRPr lang="en-US" altLang="zh-CN" sz="1600" b="1" dirty="0" smtClean="0">
                <a:latin typeface="Verdana" pitchFamily="34" charset="0"/>
                <a:ea typeface="宋体" pitchFamily="2" charset="-122"/>
              </a:endParaRPr>
            </a:p>
            <a:p>
              <a:pPr algn="ctr" eaLnBrk="0" hangingPunct="0"/>
              <a:r>
                <a:rPr lang="zh-CN" altLang="en-US" sz="1600" b="1" dirty="0" smtClean="0">
                  <a:latin typeface="Verdana" pitchFamily="34" charset="0"/>
                </a:rPr>
                <a:t>客户端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10800000">
              <a:off x="7329488" y="4233863"/>
              <a:ext cx="241300" cy="2667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 rot="10800000">
              <a:off x="7329488" y="4235450"/>
              <a:ext cx="241300" cy="1333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581275" y="4257675"/>
              <a:ext cx="80963" cy="4445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581275" y="4389438"/>
              <a:ext cx="80963" cy="46037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581275" y="3135313"/>
              <a:ext cx="80963" cy="42862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581275" y="3268663"/>
              <a:ext cx="80963" cy="4445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 rot="10800000">
              <a:off x="6042025" y="3702050"/>
              <a:ext cx="80963" cy="4445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 rot="10800000">
              <a:off x="6042025" y="3568700"/>
              <a:ext cx="80963" cy="42863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 rot="10800000">
              <a:off x="6042025" y="2590800"/>
              <a:ext cx="80963" cy="4445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0800000">
              <a:off x="6042025" y="2457450"/>
              <a:ext cx="80963" cy="4445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0800000">
              <a:off x="6042025" y="4811713"/>
              <a:ext cx="80963" cy="46037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 rot="10800000">
              <a:off x="6042025" y="4679950"/>
              <a:ext cx="80963" cy="4445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 rot="10800000">
              <a:off x="7491413" y="4146550"/>
              <a:ext cx="39687" cy="8890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 rot="10800000">
              <a:off x="7369175" y="4146550"/>
              <a:ext cx="41275" cy="8890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714375" y="4098925"/>
              <a:ext cx="1530350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0" hangingPunct="0"/>
              <a:r>
                <a:rPr lang="zh-CN" altLang="zh-CN" sz="1500" b="1" dirty="0">
                  <a:latin typeface="Verdana" pitchFamily="34" charset="0"/>
                </a:rPr>
                <a:t>Plug-in</a:t>
              </a:r>
            </a:p>
            <a:p>
              <a:pPr algn="ctr" eaLnBrk="0" hangingPunct="0"/>
              <a:r>
                <a:rPr lang="zh-CN" altLang="zh-CN" sz="1500" b="1" dirty="0">
                  <a:latin typeface="Verdana" pitchFamily="34" charset="0"/>
                </a:rPr>
                <a:t>Development</a:t>
              </a:r>
            </a:p>
            <a:p>
              <a:pPr algn="ctr" eaLnBrk="0" hangingPunct="0"/>
              <a:r>
                <a:rPr lang="zh-CN" altLang="zh-CN" sz="1500" b="1" dirty="0">
                  <a:latin typeface="Verdana" pitchFamily="34" charset="0"/>
                </a:rPr>
                <a:t>Environment</a:t>
              </a:r>
            </a:p>
            <a:p>
              <a:pPr algn="ctr" eaLnBrk="0" hangingPunct="0"/>
              <a:r>
                <a:rPr lang="zh-CN" altLang="zh-CN" sz="1500" b="1" dirty="0">
                  <a:latin typeface="Verdana" pitchFamily="34" charset="0"/>
                </a:rPr>
                <a:t>(PDE)</a:t>
              </a:r>
              <a:endParaRPr lang="en-US" altLang="zh-CN" sz="15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2655888" y="1803400"/>
              <a:ext cx="19685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zh-CN" altLang="zh-CN" sz="1600" b="1" dirty="0">
                  <a:latin typeface="Verdana" pitchFamily="34" charset="0"/>
                </a:rPr>
                <a:t>Eclipse Platform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1" name="AutoShape 60"/>
            <p:cNvSpPr>
              <a:spLocks noChangeArrowheads="1"/>
            </p:cNvSpPr>
            <p:nvPr/>
          </p:nvSpPr>
          <p:spPr bwMode="auto">
            <a:xfrm>
              <a:off x="5106988" y="4298950"/>
              <a:ext cx="812800" cy="601663"/>
            </a:xfrm>
            <a:prstGeom prst="roundRect">
              <a:avLst>
                <a:gd name="adj" fmla="val 2628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C4C4C4"/>
              </a:outerShdw>
            </a:effectLst>
          </p:spPr>
          <p:txBody>
            <a:bodyPr wrap="none" lIns="57150" tIns="28575" rIns="57150" bIns="28575" anchor="ctr"/>
            <a:lstStyle/>
            <a:p>
              <a:pPr defTabSz="571500" eaLnBrk="0" hangingPunct="0"/>
              <a:endParaRPr lang="zh-CN" altLang="zh-CN" sz="1500" b="1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5106988" y="4337050"/>
              <a:ext cx="856004" cy="30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7150" tIns="28575" rIns="57150" bIns="28575">
              <a:spAutoFit/>
            </a:bodyPr>
            <a:lstStyle>
              <a:lvl1pPr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2857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5715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85725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143000" algn="l" defTabSz="5715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16002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0574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25146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2971800" defTabSz="571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 hangingPunct="0"/>
              <a:r>
                <a:rPr lang="en-US" altLang="zh-CN" sz="1600" b="1" dirty="0" smtClean="0">
                  <a:latin typeface="Verdana" pitchFamily="34" charset="0"/>
                </a:rPr>
                <a:t>Debug</a:t>
              </a:r>
              <a:endParaRPr lang="en-US" altLang="zh-CN" sz="1600" b="1" dirty="0">
                <a:latin typeface="Verdana" pitchFamily="34" charset="0"/>
                <a:ea typeface="宋体" pitchFamily="2" charset="-122"/>
              </a:endParaRPr>
            </a:p>
          </p:txBody>
        </p:sp>
        <p:cxnSp>
          <p:nvCxnSpPr>
            <p:cNvPr id="63" name="AutoShape 62"/>
            <p:cNvCxnSpPr>
              <a:cxnSpLocks noChangeShapeType="1"/>
              <a:stCxn id="66" idx="0"/>
              <a:endCxn id="5" idx="0"/>
            </p:cNvCxnSpPr>
            <p:nvPr/>
          </p:nvCxnSpPr>
          <p:spPr bwMode="auto">
            <a:xfrm rot="16200000" flipH="1">
              <a:off x="1322388" y="3900488"/>
              <a:ext cx="312737" cy="1587"/>
            </a:xfrm>
            <a:prstGeom prst="curvedConnector3">
              <a:avLst>
                <a:gd name="adj1" fmla="val 50255"/>
              </a:avLst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 rot="10800000">
              <a:off x="1519238" y="3387725"/>
              <a:ext cx="39687" cy="8890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 rot="10800000">
              <a:off x="1397000" y="3387725"/>
              <a:ext cx="41275" cy="88900"/>
            </a:xfrm>
            <a:prstGeom prst="rect">
              <a:avLst/>
            </a:prstGeom>
            <a:solidFill>
              <a:srgbClr val="FFE98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 rot="10800000">
              <a:off x="1357313" y="3479800"/>
              <a:ext cx="241300" cy="2667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 rot="10800000">
              <a:off x="1357313" y="3481388"/>
              <a:ext cx="241300" cy="1333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圆角矩形 76"/>
          <p:cNvSpPr/>
          <p:nvPr/>
        </p:nvSpPr>
        <p:spPr bwMode="auto">
          <a:xfrm>
            <a:off x="3008808" y="3762375"/>
            <a:ext cx="2208211" cy="1069975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491780" y="1058070"/>
            <a:ext cx="4068915" cy="5190330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278884"/>
            <a:ext cx="6840760" cy="564408"/>
            <a:chOff x="1043608" y="1316856"/>
            <a:chExt cx="6840760" cy="600075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普元软件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5616" y="2133600"/>
            <a:ext cx="6840760" cy="564408"/>
            <a:chOff x="1043608" y="1316856"/>
            <a:chExt cx="6840760" cy="600075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平台产品介绍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2988316"/>
            <a:ext cx="6840760" cy="564408"/>
            <a:chOff x="1043608" y="1316856"/>
            <a:chExt cx="6840760" cy="600075"/>
          </a:xfrm>
        </p:grpSpPr>
        <p:sp>
          <p:nvSpPr>
            <p:cNvPr id="14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系统主要技术方案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15616" y="3843032"/>
            <a:ext cx="6840760" cy="564408"/>
            <a:chOff x="1043608" y="1316856"/>
            <a:chExt cx="6840760" cy="600075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accent2"/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C00000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系统实施规划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1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系统开发周期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143000"/>
            <a:ext cx="9020175" cy="3362325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04800" y="4648200"/>
            <a:ext cx="8382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  <a:ea typeface="+mn-ea"/>
              </a:rPr>
              <a:t>系统开发周期</a:t>
            </a:r>
            <a:endParaRPr lang="zh-CN" altLang="en-US" sz="1600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系统总周期预计为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30 </a:t>
            </a:r>
            <a:r>
              <a:rPr lang="zh-CN" altLang="en-US" sz="1600" dirty="0" smtClean="0"/>
              <a:t>周，共分为规划、需求、设计、开发、测试、试运行等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个阶段</a:t>
            </a: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en-US" altLang="zh-CN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其中规划阶段约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周，分析及需求阶段约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周，设计、开发、测试使用敏捷迭代方式进行</a:t>
            </a: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- </a:t>
            </a:r>
            <a:r>
              <a:rPr lang="zh-CN" altLang="en-US" sz="1600" dirty="0" smtClean="0"/>
              <a:t>为了更好地推广审计系统，对文档和培训阶段计划了 </a:t>
            </a:r>
            <a:r>
              <a:rPr lang="en-US" altLang="zh-CN" sz="2400" b="1" dirty="0">
                <a:solidFill>
                  <a:srgbClr val="FF0000"/>
                </a:solidFill>
              </a:rPr>
              <a:t>5 </a:t>
            </a:r>
            <a:r>
              <a:rPr lang="zh-CN" altLang="en-US" sz="1600" dirty="0" smtClean="0"/>
              <a:t>周工作时间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96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系统参与人员规划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143000"/>
            <a:ext cx="777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n-ea"/>
                <a:ea typeface="+mn-ea"/>
              </a:rPr>
              <a:t>系统参与人员</a:t>
            </a:r>
            <a:endParaRPr lang="zh-CN" altLang="en-US" sz="1600" dirty="0" smtClean="0">
              <a:latin typeface="+mn-ea"/>
              <a:ea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系统参与人员现场拟投入 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人，其中需求 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人，开发 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人，测试 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人 </a:t>
            </a:r>
            <a:endParaRPr lang="en-US" altLang="zh-CN" sz="1600" dirty="0" smtClean="0"/>
          </a:p>
          <a:p>
            <a:pPr>
              <a:spcAft>
                <a:spcPts val="600"/>
              </a:spcAft>
            </a:pPr>
            <a:r>
              <a:rPr lang="en-US" altLang="zh-CN" sz="1600" dirty="0" smtClean="0"/>
              <a:t>     </a:t>
            </a:r>
            <a:r>
              <a:rPr lang="en-US" altLang="zh-CN" sz="1600" dirty="0" smtClean="0"/>
              <a:t>- </a:t>
            </a:r>
            <a:r>
              <a:rPr lang="zh-CN" altLang="en-US" sz="1600" dirty="0" smtClean="0"/>
              <a:t>为保证系统的执行进度，将请华南区服务总监兼任项目总监，负责进度跟踪检查</a:t>
            </a:r>
            <a:endParaRPr lang="en-US" altLang="zh-CN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33400" y="243840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：现场</a:t>
            </a:r>
            <a:r>
              <a:rPr lang="zh-CN" altLang="en-US" sz="1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实施主要人员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98629"/>
              </p:ext>
            </p:extLst>
          </p:nvPr>
        </p:nvGraphicFramePr>
        <p:xfrm>
          <a:off x="533400" y="2746176"/>
          <a:ext cx="8218485" cy="3121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7301"/>
                <a:gridCol w="1152128"/>
                <a:gridCol w="1080120"/>
                <a:gridCol w="1884908"/>
                <a:gridCol w="1756668"/>
                <a:gridCol w="1697360"/>
              </a:tblGrid>
              <a:tr h="589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项目职责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参与程度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6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刘先军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服务总监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项目总监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按需参与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6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喻吉林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开发经理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总体设计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6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陈建伟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开发经理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6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马骏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技术经理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400" dirty="0" smtClean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6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陈志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测试经理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altLang="en-US" sz="1400" dirty="0">
                        <a:solidFill>
                          <a:schemeClr val="tx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2" name="Picture 18" descr="th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1" y="2311400"/>
            <a:ext cx="4248150" cy="1727200"/>
          </a:xfrm>
        </p:spPr>
        <p:txBody>
          <a:bodyPr/>
          <a:lstStyle/>
          <a:p>
            <a:r>
              <a:rPr lang="en-US" altLang="zh-CN" sz="6000">
                <a:solidFill>
                  <a:srgbClr val="FF6600"/>
                </a:solidFill>
              </a:rPr>
              <a:t>Thanks!</a:t>
            </a:r>
          </a:p>
        </p:txBody>
      </p:sp>
      <p:pic>
        <p:nvPicPr>
          <p:cNvPr id="21519" name="Picture 15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1981200"/>
            <a:ext cx="2447925" cy="293688"/>
          </a:xfrm>
          <a:prstGeom prst="rect">
            <a:avLst/>
          </a:prstGeom>
          <a:noFill/>
        </p:spPr>
      </p:pic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457200" y="2743202"/>
            <a:ext cx="3962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400-820-5821</a:t>
            </a: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新浪微博：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普元软件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weibo.com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primetonsoftware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产品服务在线社区：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gocom.cc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北京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上海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广州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深圳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长沙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西安</a:t>
            </a:r>
            <a:endParaRPr lang="en-US" altLang="zh-CN" sz="11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02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" y="4191016"/>
            <a:ext cx="9136224" cy="2238375"/>
          </a:xfrm>
          <a:prstGeom prst="rect">
            <a:avLst/>
          </a:prstGeom>
        </p:spPr>
      </p:pic>
      <p:sp>
        <p:nvSpPr>
          <p:cNvPr id="12" name="矩形 3"/>
          <p:cNvSpPr>
            <a:spLocks noGrp="1" noChangeArrowheads="1"/>
          </p:cNvSpPr>
          <p:nvPr>
            <p:ph idx="1"/>
          </p:nvPr>
        </p:nvSpPr>
        <p:spPr bwMode="auto">
          <a:xfrm>
            <a:off x="457208" y="1143000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愿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景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成为全球领先的平台软件提供商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使命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为客户提供最合适的平台软件解决方案，帮助客户提升软件质量、降低信息化建设成本、缩短软件交付时间，从而更好地支撑及推动客户的业务创新及发展。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04800" y="352427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dirty="0" smtClean="0"/>
              <a:t>愿</a:t>
            </a:r>
            <a:r>
              <a:rPr lang="zh-CN" altLang="en-US" dirty="0"/>
              <a:t>景与使命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92126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7" y="990600"/>
            <a:ext cx="8569325" cy="21441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b="0" dirty="0" smtClean="0">
                <a:latin typeface="+mn-ea"/>
                <a:ea typeface="+mn-ea"/>
              </a:rPr>
              <a:t>电子商务</a:t>
            </a:r>
            <a:r>
              <a:rPr lang="zh-CN" altLang="en-US" b="0" dirty="0">
                <a:latin typeface="+mn-ea"/>
                <a:ea typeface="+mn-ea"/>
              </a:rPr>
              <a:t>标准制订国际组织</a:t>
            </a:r>
            <a:r>
              <a:rPr lang="en-US" altLang="zh-CN" b="0" dirty="0">
                <a:latin typeface="+mn-ea"/>
                <a:ea typeface="+mn-ea"/>
              </a:rPr>
              <a:t>OASIS</a:t>
            </a:r>
            <a:r>
              <a:rPr lang="zh-CN" altLang="en-US" b="0" dirty="0">
                <a:latin typeface="+mn-ea"/>
                <a:ea typeface="+mn-ea"/>
              </a:rPr>
              <a:t>的全球</a:t>
            </a:r>
            <a:r>
              <a:rPr lang="en-US" altLang="zh-CN" b="0" dirty="0">
                <a:latin typeface="+mn-ea"/>
                <a:ea typeface="+mn-ea"/>
              </a:rPr>
              <a:t>4</a:t>
            </a:r>
            <a:r>
              <a:rPr lang="zh-CN" altLang="en-US" b="0" dirty="0">
                <a:latin typeface="+mn-ea"/>
                <a:ea typeface="+mn-ea"/>
              </a:rPr>
              <a:t>家核心奠基会员之一</a:t>
            </a:r>
            <a:endParaRPr lang="en-US" altLang="zh-CN" b="0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buClr>
                <a:schemeClr val="tx2"/>
              </a:buClr>
              <a:buSzPct val="80000"/>
              <a:defRPr/>
            </a:pP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b="0" dirty="0" smtClean="0">
                <a:latin typeface="+mn-ea"/>
                <a:ea typeface="+mn-ea"/>
              </a:rPr>
              <a:t>已有 </a:t>
            </a:r>
            <a:r>
              <a:rPr lang="en-US" altLang="zh-CN" b="0" dirty="0" smtClean="0">
                <a:latin typeface="+mn-ea"/>
                <a:ea typeface="+mn-ea"/>
              </a:rPr>
              <a:t>12 </a:t>
            </a:r>
            <a:r>
              <a:rPr lang="zh-CN" altLang="en-US" b="0" dirty="0" smtClean="0">
                <a:latin typeface="+mn-ea"/>
                <a:ea typeface="+mn-ea"/>
              </a:rPr>
              <a:t>名</a:t>
            </a:r>
            <a:r>
              <a:rPr lang="zh-CN" altLang="en-US" b="0" dirty="0">
                <a:latin typeface="+mn-ea"/>
                <a:ea typeface="+mn-ea"/>
              </a:rPr>
              <a:t>核心技术人员加入</a:t>
            </a:r>
            <a:r>
              <a:rPr lang="en-US" altLang="zh-CN" b="0" dirty="0">
                <a:latin typeface="+mn-ea"/>
                <a:ea typeface="+mn-ea"/>
              </a:rPr>
              <a:t>OASIS</a:t>
            </a:r>
            <a:r>
              <a:rPr lang="zh-CN" altLang="en-US" b="0" dirty="0">
                <a:latin typeface="+mn-ea"/>
                <a:ea typeface="+mn-ea"/>
              </a:rPr>
              <a:t>下设</a:t>
            </a:r>
            <a:r>
              <a:rPr lang="en-US" altLang="zh-CN" b="0" dirty="0">
                <a:latin typeface="+mn-ea"/>
                <a:ea typeface="+mn-ea"/>
              </a:rPr>
              <a:t>7</a:t>
            </a:r>
            <a:r>
              <a:rPr lang="zh-CN" altLang="en-US" b="0" dirty="0">
                <a:latin typeface="+mn-ea"/>
                <a:ea typeface="+mn-ea"/>
              </a:rPr>
              <a:t>个技术</a:t>
            </a:r>
            <a:r>
              <a:rPr lang="zh-CN" altLang="en-US" b="0" dirty="0" smtClean="0">
                <a:latin typeface="+mn-ea"/>
                <a:ea typeface="+mn-ea"/>
              </a:rPr>
              <a:t>委员会</a:t>
            </a:r>
            <a:r>
              <a:rPr lang="en-US" altLang="zh-CN" b="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包括 </a:t>
            </a:r>
            <a:r>
              <a:rPr lang="en-US" altLang="zh-CN" b="0" dirty="0" smtClean="0">
                <a:solidFill>
                  <a:srgbClr val="FF0000"/>
                </a:solidFill>
                <a:latin typeface="+mn-ea"/>
                <a:ea typeface="+mn-ea"/>
              </a:rPr>
              <a:t>TOSCA 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等云计算标准</a:t>
            </a:r>
            <a:r>
              <a:rPr lang="en-US" altLang="zh-CN" b="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zh-CN" b="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3200"/>
              </a:lnSpc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zh-CN" b="0" dirty="0">
                <a:latin typeface="+mn-ea"/>
                <a:ea typeface="+mn-ea"/>
              </a:rPr>
              <a:t>全国信息技术标准化技术委员会</a:t>
            </a:r>
            <a:r>
              <a:rPr lang="en-US" altLang="zh-CN" b="0" dirty="0">
                <a:latin typeface="+mn-ea"/>
                <a:ea typeface="+mn-ea"/>
              </a:rPr>
              <a:t>SOA</a:t>
            </a:r>
            <a:r>
              <a:rPr lang="zh-CN" altLang="zh-CN" b="0" dirty="0">
                <a:latin typeface="+mn-ea"/>
                <a:ea typeface="+mn-ea"/>
              </a:rPr>
              <a:t>标准工作组副组长</a:t>
            </a:r>
            <a:r>
              <a:rPr lang="zh-CN" altLang="zh-CN" b="0" dirty="0" smtClean="0">
                <a:latin typeface="+mn-ea"/>
                <a:ea typeface="+mn-ea"/>
              </a:rPr>
              <a:t>单位</a:t>
            </a:r>
            <a:r>
              <a:rPr lang="zh-CN" altLang="en-US" b="0" dirty="0" smtClean="0">
                <a:latin typeface="+mn-ea"/>
                <a:ea typeface="+mn-ea"/>
              </a:rPr>
              <a:t>，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参加云计算标准组</a:t>
            </a:r>
            <a:endParaRPr lang="en-US" altLang="zh-CN" b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3200"/>
              </a:lnSpc>
              <a:buClr>
                <a:schemeClr val="tx2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dirty="0" smtClean="0">
                <a:latin typeface="+mn-ea"/>
                <a:ea typeface="+mn-ea"/>
              </a:rPr>
              <a:t>OSOA (Open SOA)</a:t>
            </a:r>
            <a:r>
              <a:rPr lang="zh-CN" altLang="en-US" dirty="0" smtClean="0">
                <a:latin typeface="+mn-ea"/>
                <a:ea typeface="+mn-ea"/>
              </a:rPr>
              <a:t>企业联盟全球</a:t>
            </a:r>
            <a:r>
              <a:rPr lang="en-US" altLang="zh-CN" dirty="0" smtClean="0">
                <a:latin typeface="+mn-ea"/>
                <a:ea typeface="+mn-ea"/>
              </a:rPr>
              <a:t>18</a:t>
            </a:r>
            <a:r>
              <a:rPr lang="zh-CN" altLang="en-US" dirty="0" smtClean="0">
                <a:latin typeface="+mn-ea"/>
                <a:ea typeface="+mn-ea"/>
              </a:rPr>
              <a:t>家核心会员之一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179388" y="2983316"/>
            <a:ext cx="8788400" cy="2951162"/>
            <a:chOff x="323850" y="3356992"/>
            <a:chExt cx="8788608" cy="295232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23850" y="3450516"/>
              <a:ext cx="4214838" cy="2786796"/>
              <a:chOff x="1175" y="691"/>
              <a:chExt cx="3277" cy="2206"/>
            </a:xfrm>
          </p:grpSpPr>
          <p:pic>
            <p:nvPicPr>
              <p:cNvPr id="95238" name="Picture 4" descr="BEA Logo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22" y="691"/>
                <a:ext cx="576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1175" y="770"/>
                <a:ext cx="3277" cy="2127"/>
                <a:chOff x="1175" y="770"/>
                <a:chExt cx="3277" cy="2127"/>
              </a:xfrm>
            </p:grpSpPr>
            <p:pic>
              <p:nvPicPr>
                <p:cNvPr id="95240" name="Picture 6" descr="oralogo_small">
                  <a:hlinkClick r:id="rId5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789" y="1370"/>
                  <a:ext cx="924" cy="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1" name="Picture 7" descr="screenLogo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3796" y="1752"/>
                  <a:ext cx="656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2" name="Picture 8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336" y="1284"/>
                  <a:ext cx="333" cy="2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3" name="Picture 9" descr="logo with PV base line  20050422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2518" y="2594"/>
                  <a:ext cx="69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4" name="Picture 10" descr="Sybase logo_black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3407" y="2246"/>
                  <a:ext cx="619" cy="20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5" name="Picture 11" descr="SAG_2c_XML_kl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>
                  <a:off x="1541" y="2241"/>
                  <a:ext cx="987" cy="2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6" name="Picture 12" descr="(_____+_____)"/>
                <p:cNvPicPr>
                  <a:picLocks noChangeAspect="1" noChangeArrowheads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2881" y="1363"/>
                  <a:ext cx="1518" cy="1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7" name="Picture 13" descr="cc_logo"/>
                <p:cNvPicPr>
                  <a:picLocks noChangeAspect="1" noChangeArrowheads="1"/>
                </p:cNvPicPr>
                <p:nvPr/>
              </p:nvPicPr>
              <p:blipFill>
                <a:blip r:embed="rId13" cstate="print"/>
                <a:srcRect/>
                <a:stretch>
                  <a:fillRect/>
                </a:stretch>
              </p:blipFill>
              <p:spPr bwMode="auto">
                <a:xfrm>
                  <a:off x="1906" y="888"/>
                  <a:ext cx="651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8" name="Picture 14" descr="zend_logo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3362" y="2598"/>
                  <a:ext cx="465" cy="2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49" name="Picture 15" descr="tibcologo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1751" y="2558"/>
                  <a:ext cx="705" cy="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50" name="Picture 16" descr="PSC_logo_cmyk"/>
                <p:cNvPicPr>
                  <a:picLocks noChangeAspect="1" noChangeArrowheads="1"/>
                </p:cNvPicPr>
                <p:nvPr/>
              </p:nvPicPr>
              <p:blipFill>
                <a:blip r:embed="rId16" cstate="print"/>
                <a:srcRect/>
                <a:stretch>
                  <a:fillRect/>
                </a:stretch>
              </p:blipFill>
              <p:spPr bwMode="auto">
                <a:xfrm>
                  <a:off x="1175" y="1815"/>
                  <a:ext cx="811" cy="2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51" name="Picture 17"/>
                <p:cNvPicPr>
                  <a:picLocks noChangeAspect="1" noChangeArrowheads="1"/>
                </p:cNvPicPr>
                <p:nvPr/>
              </p:nvPicPr>
              <p:blipFill>
                <a:blip r:embed="rId17" cstate="print"/>
                <a:srcRect/>
                <a:stretch>
                  <a:fillRect/>
                </a:stretch>
              </p:blipFill>
              <p:spPr bwMode="auto">
                <a:xfrm>
                  <a:off x="3424" y="840"/>
                  <a:ext cx="942" cy="3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52" name="Picture 18"/>
                <p:cNvPicPr>
                  <a:picLocks noChangeAspect="1" noChangeArrowheads="1"/>
                </p:cNvPicPr>
                <p:nvPr/>
              </p:nvPicPr>
              <p:blipFill>
                <a:blip r:embed="rId18" cstate="print"/>
                <a:srcRect/>
                <a:stretch>
                  <a:fillRect/>
                </a:stretch>
              </p:blipFill>
              <p:spPr bwMode="auto">
                <a:xfrm>
                  <a:off x="2596" y="770"/>
                  <a:ext cx="792" cy="4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53" name="Picture 19"/>
                <p:cNvPicPr>
                  <a:picLocks noChangeAspect="1" noChangeArrowheads="1"/>
                </p:cNvPicPr>
                <p:nvPr/>
              </p:nvPicPr>
              <p:blipFill>
                <a:blip r:embed="rId19" cstate="print"/>
                <a:srcRect/>
                <a:stretch>
                  <a:fillRect/>
                </a:stretch>
              </p:blipFill>
              <p:spPr bwMode="auto">
                <a:xfrm>
                  <a:off x="2661" y="2176"/>
                  <a:ext cx="606" cy="32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54" name="Picture 20"/>
                <p:cNvPicPr>
                  <a:picLocks noChangeAspect="1" noChangeArrowheads="1"/>
                </p:cNvPicPr>
                <p:nvPr/>
              </p:nvPicPr>
              <p:blipFill>
                <a:blip r:embed="rId20" cstate="print"/>
                <a:srcRect/>
                <a:stretch>
                  <a:fillRect/>
                </a:stretch>
              </p:blipFill>
              <p:spPr bwMode="auto">
                <a:xfrm>
                  <a:off x="3001" y="1600"/>
                  <a:ext cx="798" cy="53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5255" name="Picture 21"/>
                <p:cNvPicPr>
                  <a:picLocks noChangeAspect="1" noChangeArrowheads="1"/>
                </p:cNvPicPr>
                <p:nvPr/>
              </p:nvPicPr>
              <p:blipFill>
                <a:blip r:embed="rId21" cstate="print"/>
                <a:srcRect/>
                <a:stretch>
                  <a:fillRect/>
                </a:stretch>
              </p:blipFill>
              <p:spPr bwMode="auto">
                <a:xfrm>
                  <a:off x="2033" y="1746"/>
                  <a:ext cx="1032" cy="3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95256" name="图片 24" descr="OASIS2011.jpg"/>
            <p:cNvPicPr>
              <a:picLocks noChangeAspect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4427983" y="3356992"/>
              <a:ext cx="4684475" cy="295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椭圆 24"/>
          <p:cNvSpPr/>
          <p:nvPr/>
        </p:nvSpPr>
        <p:spPr>
          <a:xfrm>
            <a:off x="2411415" y="3775478"/>
            <a:ext cx="1800225" cy="503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0"/>
          </a:p>
        </p:txBody>
      </p:sp>
      <p:sp>
        <p:nvSpPr>
          <p:cNvPr id="26" name="椭圆 25"/>
          <p:cNvSpPr/>
          <p:nvPr/>
        </p:nvSpPr>
        <p:spPr>
          <a:xfrm>
            <a:off x="7812089" y="5502682"/>
            <a:ext cx="1081087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 b="0"/>
          </a:p>
        </p:txBody>
      </p:sp>
      <p:sp>
        <p:nvSpPr>
          <p:cNvPr id="27" name="标题 1"/>
          <p:cNvSpPr txBox="1">
            <a:spLocks/>
          </p:cNvSpPr>
          <p:nvPr/>
        </p:nvSpPr>
        <p:spPr bwMode="auto">
          <a:xfrm>
            <a:off x="304800" y="352427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dirty="0"/>
              <a:t>参与</a:t>
            </a:r>
            <a:r>
              <a:rPr lang="en-US" altLang="zh-CN" dirty="0"/>
              <a:t>SOA</a:t>
            </a:r>
            <a:r>
              <a:rPr lang="zh-CN" altLang="en-US" dirty="0"/>
              <a:t>与云计算标准</a:t>
            </a:r>
            <a:r>
              <a:rPr lang="zh-CN" altLang="en-US" dirty="0" smtClean="0"/>
              <a:t>制订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20982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云形 63"/>
          <p:cNvSpPr/>
          <p:nvPr/>
        </p:nvSpPr>
        <p:spPr bwMode="auto">
          <a:xfrm>
            <a:off x="1143000" y="5791200"/>
            <a:ext cx="7696200" cy="6858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6127373" y="266881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6127373" y="384356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127373" y="501831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328871" y="266881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4328871" y="384356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328871" y="501831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522842" y="266881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2522842" y="384356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2522842" y="5018316"/>
            <a:ext cx="695073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可选过程 59"/>
          <p:cNvSpPr/>
          <p:nvPr/>
        </p:nvSpPr>
        <p:spPr>
          <a:xfrm>
            <a:off x="1453544" y="1796143"/>
            <a:ext cx="1112117" cy="385328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综合展现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1" name="流程图: 可选过程 80"/>
          <p:cNvSpPr/>
          <p:nvPr/>
        </p:nvSpPr>
        <p:spPr>
          <a:xfrm>
            <a:off x="1046328" y="990602"/>
            <a:ext cx="7564272" cy="63566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软件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治理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56" name="流程图: 可选过程 55"/>
          <p:cNvSpPr/>
          <p:nvPr/>
        </p:nvSpPr>
        <p:spPr>
          <a:xfrm>
            <a:off x="6780743" y="1796143"/>
            <a:ext cx="1112117" cy="385328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数据应用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29150" y="1783529"/>
            <a:ext cx="939094" cy="3838942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91" name="流程图: 可选过程 90"/>
          <p:cNvSpPr/>
          <p:nvPr/>
        </p:nvSpPr>
        <p:spPr>
          <a:xfrm>
            <a:off x="3229276" y="1796143"/>
            <a:ext cx="1112117" cy="3853286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业务集成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00" name="流程图: 可选过程 99"/>
          <p:cNvSpPr/>
          <p:nvPr/>
        </p:nvSpPr>
        <p:spPr>
          <a:xfrm>
            <a:off x="1566538" y="2366473"/>
            <a:ext cx="827577" cy="57085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企业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门户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362" y="2098199"/>
            <a:ext cx="665823" cy="5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3" name="TextBox 112"/>
          <p:cNvSpPr txBox="1"/>
          <p:nvPr/>
        </p:nvSpPr>
        <p:spPr>
          <a:xfrm>
            <a:off x="297566" y="2626788"/>
            <a:ext cx="82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浏览器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362" y="3474030"/>
            <a:ext cx="665823" cy="56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TextBox 114"/>
          <p:cNvSpPr txBox="1"/>
          <p:nvPr/>
        </p:nvSpPr>
        <p:spPr>
          <a:xfrm>
            <a:off x="297566" y="4002618"/>
            <a:ext cx="82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   桌面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01" y="5198355"/>
            <a:ext cx="119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+mn-ea"/>
                <a:ea typeface="+mn-ea"/>
              </a:rPr>
              <a:t>移动设备</a:t>
            </a:r>
            <a:endParaRPr lang="zh-CN" altLang="en-US" sz="1600" dirty="0">
              <a:latin typeface="+mn-ea"/>
              <a:ea typeface="+mn-ea"/>
            </a:endParaRPr>
          </a:p>
        </p:txBody>
      </p:sp>
      <p:pic>
        <p:nvPicPr>
          <p:cNvPr id="118" name="Picture 66" descr="colour%2520blackberry%2520abov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565" y="4552602"/>
            <a:ext cx="757903" cy="69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9" name="直接连接符 118"/>
          <p:cNvCxnSpPr/>
          <p:nvPr/>
        </p:nvCxnSpPr>
        <p:spPr>
          <a:xfrm>
            <a:off x="1194108" y="2601688"/>
            <a:ext cx="206894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94108" y="3810002"/>
            <a:ext cx="206894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194108" y="5085445"/>
            <a:ext cx="206894" cy="13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可选过程 72"/>
          <p:cNvSpPr/>
          <p:nvPr/>
        </p:nvSpPr>
        <p:spPr>
          <a:xfrm>
            <a:off x="1566538" y="3216768"/>
            <a:ext cx="827577" cy="57085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移动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平台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7" name="流程图: 可选过程 86"/>
          <p:cNvSpPr/>
          <p:nvPr/>
        </p:nvSpPr>
        <p:spPr>
          <a:xfrm>
            <a:off x="3253523" y="1124859"/>
            <a:ext cx="1042609" cy="369211"/>
          </a:xfrm>
          <a:prstGeom prst="flowChartAlternateProcess">
            <a:avLst/>
          </a:prstGeom>
          <a:solidFill>
            <a:srgbClr val="FF66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开发治理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53" name="流程图: 可选过程 52"/>
          <p:cNvSpPr/>
          <p:nvPr/>
        </p:nvSpPr>
        <p:spPr>
          <a:xfrm>
            <a:off x="1566538" y="4067063"/>
            <a:ext cx="827577" cy="570857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集成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桌面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67" name="流程图: 可选过程 66"/>
          <p:cNvSpPr/>
          <p:nvPr/>
        </p:nvSpPr>
        <p:spPr>
          <a:xfrm>
            <a:off x="5023944" y="1796145"/>
            <a:ext cx="1103428" cy="385434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应用交付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2" name="流程图: 可选过程 71"/>
          <p:cNvSpPr/>
          <p:nvPr/>
        </p:nvSpPr>
        <p:spPr>
          <a:xfrm>
            <a:off x="5152673" y="4884059"/>
            <a:ext cx="827577" cy="604157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应用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</a:rPr>
              <a:t>服务器</a:t>
            </a:r>
            <a:endParaRPr lang="en-US" altLang="zh-CN" sz="1600" b="1" dirty="0" smtClean="0">
              <a:solidFill>
                <a:schemeClr val="bg1"/>
              </a:solidFill>
            </a:endParaRPr>
          </a:p>
        </p:txBody>
      </p:sp>
      <p:sp>
        <p:nvSpPr>
          <p:cNvPr id="110" name="流程图: 可选过程 109"/>
          <p:cNvSpPr/>
          <p:nvPr/>
        </p:nvSpPr>
        <p:spPr>
          <a:xfrm>
            <a:off x="4602046" y="1124859"/>
            <a:ext cx="1042609" cy="369211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数据治理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130" name="流程图: 可选过程 129"/>
          <p:cNvSpPr/>
          <p:nvPr/>
        </p:nvSpPr>
        <p:spPr>
          <a:xfrm>
            <a:off x="6934201" y="2366471"/>
            <a:ext cx="827577" cy="532800"/>
          </a:xfrm>
          <a:prstGeom prst="flowChartAlternateProcess">
            <a:avLst/>
          </a:prstGeom>
          <a:solidFill>
            <a:srgbClr val="FF66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数据挖掘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59" name="流程图: 可选过程 58"/>
          <p:cNvSpPr/>
          <p:nvPr/>
        </p:nvSpPr>
        <p:spPr>
          <a:xfrm>
            <a:off x="5791200" y="5943600"/>
            <a:ext cx="1324114" cy="360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PaaS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5152673" y="2366473"/>
            <a:ext cx="827577" cy="570857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EOS</a:t>
            </a:r>
          </a:p>
        </p:txBody>
      </p:sp>
      <p:sp>
        <p:nvSpPr>
          <p:cNvPr id="66" name="流程图: 可选过程 65"/>
          <p:cNvSpPr/>
          <p:nvPr/>
        </p:nvSpPr>
        <p:spPr>
          <a:xfrm>
            <a:off x="3352801" y="2366473"/>
            <a:ext cx="827577" cy="532543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BPM</a:t>
            </a:r>
          </a:p>
        </p:txBody>
      </p:sp>
      <p:sp>
        <p:nvSpPr>
          <p:cNvPr id="69" name="流程图: 可选过程 68"/>
          <p:cNvSpPr/>
          <p:nvPr/>
        </p:nvSpPr>
        <p:spPr>
          <a:xfrm>
            <a:off x="371650" y="5715002"/>
            <a:ext cx="695150" cy="285429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解决方案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75" name="流程图: 可选过程 74"/>
          <p:cNvSpPr/>
          <p:nvPr/>
        </p:nvSpPr>
        <p:spPr>
          <a:xfrm>
            <a:off x="371650" y="5975459"/>
            <a:ext cx="695150" cy="285429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产品</a:t>
            </a:r>
            <a:endParaRPr lang="en-US" altLang="zh-CN" sz="1200" b="1" dirty="0" smtClean="0">
              <a:solidFill>
                <a:schemeClr val="bg1"/>
              </a:solidFill>
            </a:endParaRPr>
          </a:p>
        </p:txBody>
      </p:sp>
      <p:sp>
        <p:nvSpPr>
          <p:cNvPr id="76" name="流程图: 可选过程 75"/>
          <p:cNvSpPr/>
          <p:nvPr/>
        </p:nvSpPr>
        <p:spPr>
          <a:xfrm>
            <a:off x="371650" y="6496373"/>
            <a:ext cx="695150" cy="285429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暂无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85" name="流程图: 可选过程 84"/>
          <p:cNvSpPr/>
          <p:nvPr/>
        </p:nvSpPr>
        <p:spPr>
          <a:xfrm>
            <a:off x="1905001" y="1124859"/>
            <a:ext cx="1042609" cy="369211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架构治理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6" name="流程图: 可选过程 85"/>
          <p:cNvSpPr/>
          <p:nvPr/>
        </p:nvSpPr>
        <p:spPr>
          <a:xfrm>
            <a:off x="1566538" y="4917359"/>
            <a:ext cx="827577" cy="570857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内容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92" name="流程图: 磁盘 91"/>
          <p:cNvSpPr/>
          <p:nvPr/>
        </p:nvSpPr>
        <p:spPr>
          <a:xfrm>
            <a:off x="8125280" y="1921998"/>
            <a:ext cx="689617" cy="56640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RDB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93" name="肘形连接符 92"/>
          <p:cNvCxnSpPr>
            <a:endCxn id="92" idx="2"/>
          </p:cNvCxnSpPr>
          <p:nvPr/>
        </p:nvCxnSpPr>
        <p:spPr>
          <a:xfrm flipV="1">
            <a:off x="7892858" y="2205212"/>
            <a:ext cx="232420" cy="15175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磁盘 93"/>
          <p:cNvSpPr/>
          <p:nvPr/>
        </p:nvSpPr>
        <p:spPr>
          <a:xfrm>
            <a:off x="8119751" y="3944257"/>
            <a:ext cx="689617" cy="502966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NoSQL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流程图: 磁盘 94"/>
          <p:cNvSpPr/>
          <p:nvPr/>
        </p:nvSpPr>
        <p:spPr>
          <a:xfrm>
            <a:off x="8119751" y="4790422"/>
            <a:ext cx="689617" cy="697792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内存数据库</a:t>
            </a:r>
          </a:p>
        </p:txBody>
      </p:sp>
      <p:cxnSp>
        <p:nvCxnSpPr>
          <p:cNvPr id="97" name="肘形连接符 96"/>
          <p:cNvCxnSpPr>
            <a:endCxn id="94" idx="2"/>
          </p:cNvCxnSpPr>
          <p:nvPr/>
        </p:nvCxnSpPr>
        <p:spPr>
          <a:xfrm>
            <a:off x="7892859" y="3722789"/>
            <a:ext cx="226887" cy="472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endCxn id="95" idx="2"/>
          </p:cNvCxnSpPr>
          <p:nvPr/>
        </p:nvCxnSpPr>
        <p:spPr>
          <a:xfrm>
            <a:off x="7892859" y="3722788"/>
            <a:ext cx="226887" cy="14165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磁盘 103"/>
          <p:cNvSpPr/>
          <p:nvPr/>
        </p:nvSpPr>
        <p:spPr>
          <a:xfrm>
            <a:off x="8113548" y="2709437"/>
            <a:ext cx="689617" cy="697792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数据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仓库</a:t>
            </a:r>
          </a:p>
        </p:txBody>
      </p:sp>
      <p:cxnSp>
        <p:nvCxnSpPr>
          <p:cNvPr id="105" name="肘形连接符 104"/>
          <p:cNvCxnSpPr>
            <a:endCxn id="104" idx="2"/>
          </p:cNvCxnSpPr>
          <p:nvPr/>
        </p:nvCxnSpPr>
        <p:spPr>
          <a:xfrm flipV="1">
            <a:off x="7892859" y="3058335"/>
            <a:ext cx="220685" cy="6644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可选过程 79"/>
          <p:cNvSpPr/>
          <p:nvPr/>
        </p:nvSpPr>
        <p:spPr>
          <a:xfrm>
            <a:off x="7299093" y="1124859"/>
            <a:ext cx="1042609" cy="369211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测试平台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4" name="流程图: 可选过程 83"/>
          <p:cNvSpPr/>
          <p:nvPr/>
        </p:nvSpPr>
        <p:spPr>
          <a:xfrm>
            <a:off x="5950569" y="1124859"/>
            <a:ext cx="1042609" cy="369211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服务治理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88" name="流程图: 可选过程 87"/>
          <p:cNvSpPr/>
          <p:nvPr/>
        </p:nvSpPr>
        <p:spPr>
          <a:xfrm>
            <a:off x="3352801" y="3229540"/>
            <a:ext cx="827577" cy="532543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ESB</a:t>
            </a:r>
          </a:p>
        </p:txBody>
      </p:sp>
      <p:sp>
        <p:nvSpPr>
          <p:cNvPr id="89" name="流程图: 可选过程 88"/>
          <p:cNvSpPr/>
          <p:nvPr/>
        </p:nvSpPr>
        <p:spPr>
          <a:xfrm>
            <a:off x="3352801" y="4955673"/>
            <a:ext cx="827577" cy="53254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BAM</a:t>
            </a:r>
          </a:p>
        </p:txBody>
      </p:sp>
      <p:sp>
        <p:nvSpPr>
          <p:cNvPr id="96" name="流程图: 可选过程 95"/>
          <p:cNvSpPr/>
          <p:nvPr/>
        </p:nvSpPr>
        <p:spPr>
          <a:xfrm>
            <a:off x="6934201" y="3229452"/>
            <a:ext cx="827577" cy="532800"/>
          </a:xfrm>
          <a:prstGeom prst="flowChartAlternateProcess">
            <a:avLst/>
          </a:prstGeom>
          <a:solidFill>
            <a:srgbClr val="FF66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99" name="流程图: 可选过程 98"/>
          <p:cNvSpPr/>
          <p:nvPr/>
        </p:nvSpPr>
        <p:spPr>
          <a:xfrm>
            <a:off x="6934201" y="4092433"/>
            <a:ext cx="827577" cy="5328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ETL</a:t>
            </a:r>
          </a:p>
        </p:txBody>
      </p:sp>
      <p:sp>
        <p:nvSpPr>
          <p:cNvPr id="102" name="流程图: 可选过程 101"/>
          <p:cNvSpPr/>
          <p:nvPr/>
        </p:nvSpPr>
        <p:spPr>
          <a:xfrm>
            <a:off x="371650" y="6235916"/>
            <a:ext cx="695150" cy="285429"/>
          </a:xfrm>
          <a:prstGeom prst="flowChartAlternateProcess">
            <a:avLst/>
          </a:prstGeom>
          <a:solidFill>
            <a:srgbClr val="FF66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OEM</a:t>
            </a:r>
          </a:p>
        </p:txBody>
      </p:sp>
      <p:sp>
        <p:nvSpPr>
          <p:cNvPr id="68" name="流程图: 可选过程 67"/>
          <p:cNvSpPr/>
          <p:nvPr/>
        </p:nvSpPr>
        <p:spPr>
          <a:xfrm>
            <a:off x="5152673" y="3183468"/>
            <a:ext cx="827577" cy="604157"/>
          </a:xfrm>
          <a:prstGeom prst="flowChartAlternateProcess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</a:rPr>
              <a:t>BPS</a:t>
            </a:r>
          </a:p>
        </p:txBody>
      </p:sp>
      <p:sp>
        <p:nvSpPr>
          <p:cNvPr id="70" name="流程图: 可选过程 69"/>
          <p:cNvSpPr/>
          <p:nvPr/>
        </p:nvSpPr>
        <p:spPr>
          <a:xfrm>
            <a:off x="5152673" y="4033763"/>
            <a:ext cx="827577" cy="604157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Rule</a:t>
            </a:r>
          </a:p>
        </p:txBody>
      </p:sp>
      <p:sp>
        <p:nvSpPr>
          <p:cNvPr id="71" name="流程图: 可选过程 70"/>
          <p:cNvSpPr/>
          <p:nvPr/>
        </p:nvSpPr>
        <p:spPr>
          <a:xfrm>
            <a:off x="6934201" y="4955414"/>
            <a:ext cx="827577" cy="5328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CEP</a:t>
            </a:r>
          </a:p>
        </p:txBody>
      </p:sp>
      <p:sp>
        <p:nvSpPr>
          <p:cNvPr id="74" name="流程图: 可选过程 73"/>
          <p:cNvSpPr/>
          <p:nvPr/>
        </p:nvSpPr>
        <p:spPr>
          <a:xfrm>
            <a:off x="3124201" y="5943600"/>
            <a:ext cx="1324114" cy="3600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IaaS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77" name="流程图: 可选过程 76"/>
          <p:cNvSpPr/>
          <p:nvPr/>
        </p:nvSpPr>
        <p:spPr>
          <a:xfrm>
            <a:off x="3352801" y="4092607"/>
            <a:ext cx="827577" cy="532543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01493" y="5986046"/>
            <a:ext cx="119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+mn-ea"/>
                <a:ea typeface="+mn-ea"/>
              </a:rPr>
              <a:t>云计算</a:t>
            </a:r>
          </a:p>
        </p:txBody>
      </p:sp>
      <p:sp>
        <p:nvSpPr>
          <p:cNvPr id="83" name="标题 1"/>
          <p:cNvSpPr txBox="1">
            <a:spLocks/>
          </p:cNvSpPr>
          <p:nvPr/>
        </p:nvSpPr>
        <p:spPr bwMode="auto">
          <a:xfrm>
            <a:off x="304800" y="352427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dirty="0" smtClean="0"/>
              <a:t>产品</a:t>
            </a:r>
            <a:r>
              <a:rPr lang="zh-CN" altLang="en-US" dirty="0"/>
              <a:t>和解决方案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851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066800"/>
            <a:ext cx="1397000" cy="1047750"/>
          </a:xfrm>
          <a:prstGeom prst="rect">
            <a:avLst/>
          </a:prstGeom>
        </p:spPr>
      </p:pic>
      <p:pic>
        <p:nvPicPr>
          <p:cNvPr id="5" name="图片 4" descr="0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2" y="1066800"/>
            <a:ext cx="1397000" cy="1047750"/>
          </a:xfrm>
          <a:prstGeom prst="rect">
            <a:avLst/>
          </a:prstGeom>
        </p:spPr>
      </p:pic>
      <p:pic>
        <p:nvPicPr>
          <p:cNvPr id="6" name="图片 5" descr="0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1066800"/>
            <a:ext cx="1397000" cy="1047750"/>
          </a:xfrm>
          <a:prstGeom prst="rect">
            <a:avLst/>
          </a:prstGeom>
        </p:spPr>
      </p:pic>
      <p:pic>
        <p:nvPicPr>
          <p:cNvPr id="7" name="图片 6" descr="00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91400" y="1066800"/>
            <a:ext cx="1397000" cy="1047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8" y="2209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金融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5143" y="2209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电信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4" y="2209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能源公用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00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38800" y="1066800"/>
            <a:ext cx="1371600" cy="1085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43808" y="2209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大中企业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8703" y="2209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政府国防</a:t>
            </a:r>
            <a:endParaRPr lang="zh-CN" altLang="en-US" sz="16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2636337"/>
            <a:ext cx="1447800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中国工商银行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>
                <a:latin typeface="+mn-ea"/>
                <a:ea typeface="+mn-ea"/>
              </a:rPr>
              <a:t>中国农业银行</a:t>
            </a:r>
            <a:endParaRPr lang="en-US" altLang="zh-CN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中国建设银行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国家开发银行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中国银联</a:t>
            </a: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中信银行</a:t>
            </a: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交通银行</a:t>
            </a: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中国人民银行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中国银行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 人民保险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上海银行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中国邮储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……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2636347"/>
            <a:ext cx="1295400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中国移动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中国电信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中国联通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华为科技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亚信联创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亿阳信通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中国电信系统集成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60</a:t>
            </a:r>
            <a:r>
              <a:rPr lang="zh-CN" altLang="en-US" sz="1400" dirty="0" smtClean="0">
                <a:latin typeface="+mn-ea"/>
                <a:ea typeface="+mn-ea"/>
              </a:rPr>
              <a:t>家海外运营商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……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6" y="2636346"/>
            <a:ext cx="1447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国家电网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港华燃气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中国石油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中国石化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中国水建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中国华能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中核集团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中煤集团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胜利油田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神华煤炭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鲁能集团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……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3" y="2636346"/>
            <a:ext cx="1447800" cy="330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工业与信息化部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外交部 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水利部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海关总署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国家海洋局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中国烟草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空中交通管理局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首都之窗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中国电子科技集团</a:t>
            </a:r>
            <a:r>
              <a:rPr lang="en-US" altLang="zh-CN" sz="1400" dirty="0" smtClean="0">
                <a:latin typeface="+mn-ea"/>
                <a:ea typeface="+mn-ea"/>
              </a:rPr>
              <a:t>28</a:t>
            </a:r>
            <a:r>
              <a:rPr lang="zh-CN" altLang="en-US" sz="1400" dirty="0" smtClean="0">
                <a:latin typeface="+mn-ea"/>
                <a:ea typeface="+mn-ea"/>
              </a:rPr>
              <a:t>所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……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2636346"/>
            <a:ext cx="1447800" cy="330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中国航天科工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首钢集团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宝钢集团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招商局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中国国航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中国造币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京港地铁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九阳股份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中国科学院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400" dirty="0" smtClean="0">
                <a:latin typeface="+mn-ea"/>
                <a:ea typeface="+mn-ea"/>
              </a:rPr>
              <a:t>三菱电梯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zh-CN" sz="1400" dirty="0" smtClean="0">
                <a:latin typeface="+mn-ea"/>
                <a:ea typeface="+mn-ea"/>
              </a:rPr>
              <a:t>……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 rot="5400000">
            <a:off x="-75406" y="4342606"/>
            <a:ext cx="41148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rot="5400000">
            <a:off x="1677194" y="4342606"/>
            <a:ext cx="41148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rot="5400000">
            <a:off x="3429794" y="4342606"/>
            <a:ext cx="41148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5400000">
            <a:off x="5296694" y="4228306"/>
            <a:ext cx="38862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381000" y="990600"/>
            <a:ext cx="1524000" cy="12192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133600" y="990600"/>
            <a:ext cx="1524000" cy="12192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886200" y="990600"/>
            <a:ext cx="1524000" cy="12192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62600" y="990600"/>
            <a:ext cx="1524000" cy="12192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15200" y="990600"/>
            <a:ext cx="1524000" cy="12192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304800" y="381000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9933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9933"/>
                </a:solidFill>
                <a:latin typeface="Arial" charset="0"/>
                <a:ea typeface="微软雅黑" pitchFamily="34" charset="-122"/>
                <a:cs typeface="宋体" charset="-122"/>
              </a:defRPr>
            </a:lvl9pPr>
          </a:lstStyle>
          <a:p>
            <a:r>
              <a:rPr lang="zh-CN" altLang="en-US" dirty="0"/>
              <a:t>和</a:t>
            </a:r>
            <a:r>
              <a:rPr lang="en-US" altLang="zh-CN" dirty="0" smtClean="0"/>
              <a:t>300</a:t>
            </a:r>
            <a:r>
              <a:rPr lang="zh-CN" altLang="en-US" dirty="0"/>
              <a:t>多家大中型</a:t>
            </a:r>
            <a:r>
              <a:rPr lang="zh-CN" altLang="en-US" dirty="0" smtClean="0"/>
              <a:t>客户共成长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960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278884"/>
            <a:ext cx="6840760" cy="564408"/>
            <a:chOff x="1043608" y="1316856"/>
            <a:chExt cx="6840760" cy="600075"/>
          </a:xfrm>
        </p:grpSpPr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普元软件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15616" y="2133600"/>
            <a:ext cx="6840760" cy="564408"/>
            <a:chOff x="1043608" y="1316856"/>
            <a:chExt cx="6840760" cy="600075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accent2"/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C00000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平台产品介绍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2988316"/>
            <a:ext cx="6840760" cy="564408"/>
            <a:chOff x="1043608" y="1316856"/>
            <a:chExt cx="6840760" cy="600075"/>
          </a:xfrm>
        </p:grpSpPr>
        <p:sp>
          <p:nvSpPr>
            <p:cNvPr id="14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sz="188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系统主要技术方案</a:t>
              </a:r>
              <a:endParaRPr lang="zh-CN" altLang="en-US" sz="188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15616" y="3843032"/>
            <a:ext cx="6840760" cy="564408"/>
            <a:chOff x="1043608" y="1316856"/>
            <a:chExt cx="6840760" cy="600075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auto">
            <a:xfrm>
              <a:off x="1043608" y="1316856"/>
              <a:ext cx="734932" cy="600075"/>
            </a:xfrm>
            <a:prstGeom prst="homePlate">
              <a:avLst>
                <a:gd name="adj" fmla="val 26228"/>
              </a:avLst>
            </a:prstGeom>
            <a:solidFill>
              <a:schemeClr val="bg1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81" kern="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  <a:endParaRPr lang="en-US" altLang="zh-CN" sz="188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Freeform 4"/>
            <p:cNvSpPr>
              <a:spLocks/>
            </p:cNvSpPr>
            <p:nvPr/>
          </p:nvSpPr>
          <p:spPr bwMode="auto">
            <a:xfrm>
              <a:off x="1835771" y="1316856"/>
              <a:ext cx="6048597" cy="600075"/>
            </a:xfrm>
            <a:custGeom>
              <a:avLst/>
              <a:gdLst>
                <a:gd name="T0" fmla="*/ 2147483647 w 4538"/>
                <a:gd name="T1" fmla="*/ 0 h 1080"/>
                <a:gd name="T2" fmla="*/ 0 w 4538"/>
                <a:gd name="T3" fmla="*/ 0 h 1080"/>
                <a:gd name="T4" fmla="*/ 2147483647 w 4538"/>
                <a:gd name="T5" fmla="*/ 2147483647 h 1080"/>
                <a:gd name="T6" fmla="*/ 0 w 4538"/>
                <a:gd name="T7" fmla="*/ 2147483647 h 1080"/>
                <a:gd name="T8" fmla="*/ 2147483647 w 4538"/>
                <a:gd name="T9" fmla="*/ 2147483647 h 1080"/>
                <a:gd name="T10" fmla="*/ 2147483647 w 4538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38"/>
                <a:gd name="T19" fmla="*/ 0 h 1080"/>
                <a:gd name="T20" fmla="*/ 4538 w 4538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chemeClr val="bg1"/>
            </a:solidFill>
            <a:ln w="3175" algn="ctr">
              <a:solidFill>
                <a:srgbClr val="C0C0C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88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907705" y="1370831"/>
              <a:ext cx="5832649" cy="50594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179184" lvl="1" indent="250858" fontAlgn="auto">
                <a:spcBef>
                  <a:spcPct val="20000"/>
                </a:spcBef>
                <a:spcAft>
                  <a:spcPts val="0"/>
                </a:spcAft>
                <a:buFontTx/>
                <a:buChar char="–"/>
                <a:tabLst>
                  <a:tab pos="8015511" algn="r"/>
                </a:tabLst>
                <a:defRPr/>
              </a:pPr>
              <a:r>
                <a:rPr lang="zh-CN" altLang="en-US" sz="188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系统实施规划</a:t>
              </a:r>
              <a:endParaRPr lang="zh-CN" altLang="en-US" sz="188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6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EOS</a:t>
            </a:r>
            <a:r>
              <a:rPr lang="zh-CN" altLang="en-US" dirty="0" smtClean="0"/>
              <a:t>平台发展历程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5119" y="461132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EOS 1~3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37379" y="46113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7.0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317750" y="1683957"/>
            <a:ext cx="2397197" cy="2855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6" y="0"/>
              </a:cxn>
              <a:cxn ang="0">
                <a:pos x="976" y="548"/>
              </a:cxn>
              <a:cxn ang="0">
                <a:pos x="786" y="1088"/>
              </a:cxn>
              <a:cxn ang="0">
                <a:pos x="0" y="1088"/>
              </a:cxn>
              <a:cxn ang="0">
                <a:pos x="190" y="548"/>
              </a:cxn>
              <a:cxn ang="0">
                <a:pos x="0" y="0"/>
              </a:cxn>
            </a:cxnLst>
            <a:rect l="0" t="0" r="r" b="b"/>
            <a:pathLst>
              <a:path w="977" h="1089">
                <a:moveTo>
                  <a:pt x="0" y="0"/>
                </a:moveTo>
                <a:lnTo>
                  <a:pt x="786" y="0"/>
                </a:lnTo>
                <a:lnTo>
                  <a:pt x="976" y="548"/>
                </a:lnTo>
                <a:lnTo>
                  <a:pt x="786" y="1088"/>
                </a:lnTo>
                <a:lnTo>
                  <a:pt x="0" y="1088"/>
                </a:lnTo>
                <a:lnTo>
                  <a:pt x="190" y="548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3002" rIns="43002" anchor="ctr" anchorCtr="1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Freeform 2"/>
          <p:cNvSpPr>
            <a:spLocks/>
          </p:cNvSpPr>
          <p:nvPr/>
        </p:nvSpPr>
        <p:spPr bwMode="auto">
          <a:xfrm>
            <a:off x="2352903" y="1683957"/>
            <a:ext cx="2397197" cy="2855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6" y="0"/>
              </a:cxn>
              <a:cxn ang="0">
                <a:pos x="976" y="548"/>
              </a:cxn>
              <a:cxn ang="0">
                <a:pos x="786" y="1088"/>
              </a:cxn>
              <a:cxn ang="0">
                <a:pos x="0" y="1088"/>
              </a:cxn>
              <a:cxn ang="0">
                <a:pos x="190" y="548"/>
              </a:cxn>
              <a:cxn ang="0">
                <a:pos x="0" y="0"/>
              </a:cxn>
            </a:cxnLst>
            <a:rect l="0" t="0" r="r" b="b"/>
            <a:pathLst>
              <a:path w="977" h="1089">
                <a:moveTo>
                  <a:pt x="0" y="0"/>
                </a:moveTo>
                <a:lnTo>
                  <a:pt x="786" y="0"/>
                </a:lnTo>
                <a:lnTo>
                  <a:pt x="976" y="548"/>
                </a:lnTo>
                <a:lnTo>
                  <a:pt x="786" y="1088"/>
                </a:lnTo>
                <a:lnTo>
                  <a:pt x="0" y="1088"/>
                </a:lnTo>
                <a:lnTo>
                  <a:pt x="190" y="548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3002" rIns="43002" anchor="ctr" anchorCtr="1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Freeform 2"/>
          <p:cNvSpPr>
            <a:spLocks/>
          </p:cNvSpPr>
          <p:nvPr/>
        </p:nvSpPr>
        <p:spPr bwMode="auto">
          <a:xfrm>
            <a:off x="4385722" y="1683957"/>
            <a:ext cx="2397197" cy="2855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6" y="0"/>
              </a:cxn>
              <a:cxn ang="0">
                <a:pos x="976" y="548"/>
              </a:cxn>
              <a:cxn ang="0">
                <a:pos x="786" y="1088"/>
              </a:cxn>
              <a:cxn ang="0">
                <a:pos x="0" y="1088"/>
              </a:cxn>
              <a:cxn ang="0">
                <a:pos x="190" y="548"/>
              </a:cxn>
              <a:cxn ang="0">
                <a:pos x="0" y="0"/>
              </a:cxn>
            </a:cxnLst>
            <a:rect l="0" t="0" r="r" b="b"/>
            <a:pathLst>
              <a:path w="977" h="1089">
                <a:moveTo>
                  <a:pt x="0" y="0"/>
                </a:moveTo>
                <a:lnTo>
                  <a:pt x="786" y="0"/>
                </a:lnTo>
                <a:lnTo>
                  <a:pt x="976" y="548"/>
                </a:lnTo>
                <a:lnTo>
                  <a:pt x="786" y="1088"/>
                </a:lnTo>
                <a:lnTo>
                  <a:pt x="0" y="1088"/>
                </a:lnTo>
                <a:lnTo>
                  <a:pt x="190" y="548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3002" rIns="43002" anchor="ctr" anchorCtr="1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6418540" y="1683957"/>
            <a:ext cx="2397197" cy="2855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6" y="0"/>
              </a:cxn>
              <a:cxn ang="0">
                <a:pos x="976" y="548"/>
              </a:cxn>
              <a:cxn ang="0">
                <a:pos x="786" y="1088"/>
              </a:cxn>
              <a:cxn ang="0">
                <a:pos x="0" y="1088"/>
              </a:cxn>
              <a:cxn ang="0">
                <a:pos x="190" y="548"/>
              </a:cxn>
              <a:cxn ang="0">
                <a:pos x="0" y="0"/>
              </a:cxn>
            </a:cxnLst>
            <a:rect l="0" t="0" r="r" b="b"/>
            <a:pathLst>
              <a:path w="977" h="1089">
                <a:moveTo>
                  <a:pt x="0" y="0"/>
                </a:moveTo>
                <a:lnTo>
                  <a:pt x="786" y="0"/>
                </a:lnTo>
                <a:lnTo>
                  <a:pt x="976" y="548"/>
                </a:lnTo>
                <a:lnTo>
                  <a:pt x="786" y="1088"/>
                </a:lnTo>
                <a:lnTo>
                  <a:pt x="0" y="1088"/>
                </a:lnTo>
                <a:lnTo>
                  <a:pt x="190" y="548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 w="28575" cap="rnd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3002" rIns="43002" anchor="ctr" anchorCtr="1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51901" y="46113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5.0~5.3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0355" y="461132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6.0~6.6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389420" y="5393288"/>
            <a:ext cx="80528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308875" y="535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2001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71643" y="535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2012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44972" y="535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2013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98315" y="535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2009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15683" y="5350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2005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5961" y="2463920"/>
            <a:ext cx="1734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应用开发框架</a:t>
            </a:r>
            <a:endParaRPr lang="en-US" altLang="zh-CN" sz="141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致力于证券及相关行业的应用开发</a:t>
            </a:r>
            <a:endParaRPr lang="en-US" altLang="zh-CN" sz="141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早期</a:t>
            </a:r>
            <a:r>
              <a:rPr lang="en-US" altLang="zh-CN" sz="1411" dirty="0">
                <a:latin typeface="宋体" panose="02010600030101010101" pitchFamily="2" charset="-122"/>
              </a:rPr>
              <a:t>CRM</a:t>
            </a:r>
            <a:r>
              <a:rPr lang="zh-CN" altLang="en-US" sz="1411" dirty="0">
                <a:latin typeface="宋体" panose="02010600030101010101" pitchFamily="2" charset="-122"/>
              </a:rPr>
              <a:t>应用开发</a:t>
            </a:r>
            <a:endParaRPr lang="en-US" altLang="zh-CN" sz="1411" dirty="0">
              <a:latin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4748" y="1371600"/>
            <a:ext cx="909223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11" b="1" dirty="0"/>
              <a:t>开发框架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57902" y="1371600"/>
            <a:ext cx="1090363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11" b="1" dirty="0"/>
              <a:t>构件化平台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41666" y="1371600"/>
            <a:ext cx="1301959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11" b="1" dirty="0"/>
              <a:t>SOA</a:t>
            </a:r>
            <a:r>
              <a:rPr lang="zh-CN" altLang="en-US" sz="1411" b="1" dirty="0"/>
              <a:t>开发平台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56454" y="1371600"/>
            <a:ext cx="1452642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11" b="1" dirty="0"/>
              <a:t>云计算特性支持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795090" y="2162374"/>
            <a:ext cx="1734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以构件方式进行应用的开发</a:t>
            </a:r>
            <a:endParaRPr lang="en-US" altLang="zh-CN" sz="141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强调企业软件资产的积累和复用</a:t>
            </a:r>
            <a:endParaRPr lang="en-US" altLang="zh-CN" sz="141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在金融、电信和政府各行业推广</a:t>
            </a:r>
            <a:endParaRPr lang="en-US" altLang="zh-CN" sz="1411" dirty="0">
              <a:latin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750101" y="2024438"/>
            <a:ext cx="1734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增加对</a:t>
            </a:r>
            <a:r>
              <a:rPr lang="en-US" altLang="zh-CN" sz="1411" dirty="0">
                <a:latin typeface="宋体" panose="02010600030101010101" pitchFamily="2" charset="-122"/>
              </a:rPr>
              <a:t>SOA</a:t>
            </a:r>
            <a:r>
              <a:rPr lang="zh-CN" altLang="en-US" sz="1411" dirty="0">
                <a:latin typeface="宋体" panose="02010600030101010101" pitchFamily="2" charset="-122"/>
              </a:rPr>
              <a:t>特性的支持</a:t>
            </a:r>
            <a:endParaRPr lang="en-US" altLang="zh-CN" sz="141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在大型企业获得充分共识，基于平台进行定制</a:t>
            </a:r>
            <a:endParaRPr lang="en-US" altLang="zh-CN" sz="141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dirty="0">
                <a:latin typeface="宋体" panose="02010600030101010101" pitchFamily="2" charset="-122"/>
              </a:rPr>
              <a:t>大量企业应用开发和运行</a:t>
            </a:r>
            <a:endParaRPr lang="en-US" altLang="zh-CN" sz="1411" dirty="0">
              <a:latin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880308" y="2413460"/>
            <a:ext cx="1734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b="1" dirty="0">
                <a:latin typeface="宋体" panose="02010600030101010101" pitchFamily="2" charset="-122"/>
              </a:rPr>
              <a:t>增加对云计算特性的支持</a:t>
            </a:r>
            <a:endParaRPr lang="en-US" altLang="zh-CN" sz="1411" b="1" dirty="0">
              <a:latin typeface="宋体" panose="02010600030101010101" pitchFamily="2" charset="-122"/>
            </a:endParaRPr>
          </a:p>
          <a:p>
            <a:pPr marL="101585" indent="-101585">
              <a:lnSpc>
                <a:spcPts val="2352"/>
              </a:lnSpc>
              <a:buFont typeface="Arial" panose="020B0604020202020204" pitchFamily="34" charset="0"/>
              <a:buChar char="•"/>
            </a:pPr>
            <a:r>
              <a:rPr lang="zh-CN" altLang="en-US" sz="1411" b="1" dirty="0">
                <a:latin typeface="宋体" panose="02010600030101010101" pitchFamily="2" charset="-122"/>
              </a:rPr>
              <a:t>增强</a:t>
            </a:r>
            <a:r>
              <a:rPr lang="en-US" altLang="zh-CN" sz="1411" b="1" dirty="0">
                <a:latin typeface="宋体" panose="02010600030101010101" pitchFamily="2" charset="-122"/>
              </a:rPr>
              <a:t>UI</a:t>
            </a:r>
            <a:r>
              <a:rPr lang="zh-CN" altLang="en-US" sz="1411" b="1" dirty="0">
                <a:latin typeface="宋体" panose="02010600030101010101" pitchFamily="2" charset="-122"/>
              </a:rPr>
              <a:t>方面的组件及界面能力</a:t>
            </a:r>
            <a:endParaRPr lang="en-US" altLang="zh-CN" sz="1411" b="1" dirty="0">
              <a:latin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9420" y="5254710"/>
            <a:ext cx="0" cy="123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>
            <a:off x="1920180" y="5254710"/>
            <a:ext cx="0" cy="123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>
            <a:off x="3281926" y="5254710"/>
            <a:ext cx="0" cy="123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5288708" y="5254710"/>
            <a:ext cx="0" cy="123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7262330" y="5254710"/>
            <a:ext cx="0" cy="1231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88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17735</TotalTime>
  <Words>2709</Words>
  <Application>Microsoft Office PowerPoint</Application>
  <PresentationFormat>全屏显示(4:3)</PresentationFormat>
  <Paragraphs>797</Paragraphs>
  <Slides>39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Franklin Gothic Book</vt:lpstr>
      <vt:lpstr>맑은 고딕</vt:lpstr>
      <vt:lpstr>ＭＳ Ｐゴシック</vt:lpstr>
      <vt:lpstr>方正舒体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Impact</vt:lpstr>
      <vt:lpstr>Times New Roman</vt:lpstr>
      <vt:lpstr>Verdana</vt:lpstr>
      <vt:lpstr>Wingdings</vt:lpstr>
      <vt:lpstr>主题2</vt:lpstr>
      <vt:lpstr>Visio</vt:lpstr>
      <vt:lpstr>PowerPoint 演示文稿</vt:lpstr>
      <vt:lpstr>提纲</vt:lpstr>
      <vt:lpstr>概览</vt:lpstr>
      <vt:lpstr>PowerPoint 演示文稿</vt:lpstr>
      <vt:lpstr>PowerPoint 演示文稿</vt:lpstr>
      <vt:lpstr>PowerPoint 演示文稿</vt:lpstr>
      <vt:lpstr>PowerPoint 演示文稿</vt:lpstr>
      <vt:lpstr>提纲</vt:lpstr>
      <vt:lpstr>EOS平台发展历程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主要技术：流程配置方案</vt:lpstr>
      <vt:lpstr>主要技术：流程配置方案</vt:lpstr>
      <vt:lpstr>主要技术：图形报表方案</vt:lpstr>
      <vt:lpstr>主要技术：图形报表方案</vt:lpstr>
      <vt:lpstr>主要技术：离线客户端方案</vt:lpstr>
      <vt:lpstr>主要技术：离线客户端方案</vt:lpstr>
      <vt:lpstr>提纲</vt:lpstr>
      <vt:lpstr>系统开发周期规划</vt:lpstr>
      <vt:lpstr>系统参与人员规划</vt:lpstr>
      <vt:lpstr>Thanks!</vt:lpstr>
    </vt:vector>
  </TitlesOfParts>
  <Company>上海普元信息技术股份有限公司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基于EOS平台构建审计信息系统</dc:title>
  <cp:lastModifiedBy>吴铁衣</cp:lastModifiedBy>
  <cp:revision>1797</cp:revision>
  <cp:lastPrinted>1601-01-01T00:00:00Z</cp:lastPrinted>
  <dcterms:created xsi:type="dcterms:W3CDTF">1601-01-01T00:00:00Z</dcterms:created>
  <dcterms:modified xsi:type="dcterms:W3CDTF">2013-05-16T03:39:23Z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