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5460" r:id="rId1"/>
  </p:sldMasterIdLst>
  <p:notesMasterIdLst>
    <p:notesMasterId r:id="rId58"/>
  </p:notesMasterIdLst>
  <p:handoutMasterIdLst>
    <p:handoutMasterId r:id="rId59"/>
  </p:handoutMasterIdLst>
  <p:sldIdLst>
    <p:sldId id="444" r:id="rId2"/>
    <p:sldId id="1036" r:id="rId3"/>
    <p:sldId id="1148" r:id="rId4"/>
    <p:sldId id="1149" r:id="rId5"/>
    <p:sldId id="1150" r:id="rId6"/>
    <p:sldId id="1162" r:id="rId7"/>
    <p:sldId id="1163" r:id="rId8"/>
    <p:sldId id="1164" r:id="rId9"/>
    <p:sldId id="1165" r:id="rId10"/>
    <p:sldId id="1161" r:id="rId11"/>
    <p:sldId id="1151" r:id="rId12"/>
    <p:sldId id="1166" r:id="rId13"/>
    <p:sldId id="1167" r:id="rId14"/>
    <p:sldId id="1168" r:id="rId15"/>
    <p:sldId id="1169" r:id="rId16"/>
    <p:sldId id="1170" r:id="rId17"/>
    <p:sldId id="1153" r:id="rId18"/>
    <p:sldId id="1171" r:id="rId19"/>
    <p:sldId id="1172" r:id="rId20"/>
    <p:sldId id="1173" r:id="rId21"/>
    <p:sldId id="1174" r:id="rId22"/>
    <p:sldId id="1175" r:id="rId23"/>
    <p:sldId id="1155" r:id="rId24"/>
    <p:sldId id="1176" r:id="rId25"/>
    <p:sldId id="1177" r:id="rId26"/>
    <p:sldId id="1178" r:id="rId27"/>
    <p:sldId id="1179" r:id="rId28"/>
    <p:sldId id="1157" r:id="rId29"/>
    <p:sldId id="1180" r:id="rId30"/>
    <p:sldId id="1181" r:id="rId31"/>
    <p:sldId id="1182" r:id="rId32"/>
    <p:sldId id="1183" r:id="rId33"/>
    <p:sldId id="1159" r:id="rId34"/>
    <p:sldId id="1160" r:id="rId35"/>
    <p:sldId id="1216" r:id="rId36"/>
    <p:sldId id="1219" r:id="rId37"/>
    <p:sldId id="1217" r:id="rId38"/>
    <p:sldId id="1218" r:id="rId39"/>
    <p:sldId id="1200" r:id="rId40"/>
    <p:sldId id="1201" r:id="rId41"/>
    <p:sldId id="1202" r:id="rId42"/>
    <p:sldId id="1203" r:id="rId43"/>
    <p:sldId id="1204" r:id="rId44"/>
    <p:sldId id="1205" r:id="rId45"/>
    <p:sldId id="1206" r:id="rId46"/>
    <p:sldId id="1207" r:id="rId47"/>
    <p:sldId id="1208" r:id="rId48"/>
    <p:sldId id="1209" r:id="rId49"/>
    <p:sldId id="1210" r:id="rId50"/>
    <p:sldId id="1211" r:id="rId51"/>
    <p:sldId id="1212" r:id="rId52"/>
    <p:sldId id="1214" r:id="rId53"/>
    <p:sldId id="1220" r:id="rId54"/>
    <p:sldId id="1221" r:id="rId55"/>
    <p:sldId id="1215" r:id="rId56"/>
    <p:sldId id="675"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000000"/>
    <a:srgbClr val="009999"/>
    <a:srgbClr val="666699"/>
    <a:srgbClr val="008080"/>
    <a:srgbClr val="006699"/>
    <a:srgbClr val="0000CC"/>
    <a:srgbClr val="336699"/>
    <a:srgbClr val="CCE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62" autoAdjust="0"/>
    <p:restoredTop sz="98011" autoAdjust="0"/>
  </p:normalViewPr>
  <p:slideViewPr>
    <p:cSldViewPr>
      <p:cViewPr>
        <p:scale>
          <a:sx n="70" d="100"/>
          <a:sy n="70" d="100"/>
        </p:scale>
        <p:origin x="-117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1253D5-1923-422C-AB1E-B842B9D1F67C}"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zh-CN" altLang="en-US"/>
        </a:p>
      </dgm:t>
    </dgm:pt>
    <dgm:pt modelId="{1584936C-139D-4D91-955D-633A9CBCA5F8}">
      <dgm:prSet/>
      <dgm:spPr/>
      <dgm:t>
        <a:bodyPr/>
        <a:lstStyle/>
        <a:p>
          <a:pPr rtl="0"/>
          <a:r>
            <a:rPr lang="zh-CN" altLang="en-US" b="0" dirty="0" smtClean="0">
              <a:solidFill>
                <a:schemeClr val="tx1"/>
              </a:solidFill>
            </a:rPr>
            <a:t>过程回顾</a:t>
          </a:r>
          <a:endParaRPr lang="zh-CN" b="0" dirty="0">
            <a:solidFill>
              <a:schemeClr val="tx1"/>
            </a:solidFill>
          </a:endParaRPr>
        </a:p>
      </dgm:t>
    </dgm:pt>
    <dgm:pt modelId="{E31E1652-735C-47C4-9537-1BDEC32FF26E}" type="parTrans" cxnId="{7A2613F8-41B0-4926-AD74-8E2E6724A868}">
      <dgm:prSet/>
      <dgm:spPr/>
      <dgm:t>
        <a:bodyPr/>
        <a:lstStyle/>
        <a:p>
          <a:endParaRPr lang="zh-CN" altLang="en-US"/>
        </a:p>
      </dgm:t>
    </dgm:pt>
    <dgm:pt modelId="{5D6D9CE1-66D8-4D63-AEED-A993661FD23C}" type="sibTrans" cxnId="{7A2613F8-41B0-4926-AD74-8E2E6724A868}">
      <dgm:prSet/>
      <dgm:spPr/>
      <dgm:t>
        <a:bodyPr/>
        <a:lstStyle/>
        <a:p>
          <a:endParaRPr lang="zh-CN" altLang="en-US"/>
        </a:p>
      </dgm:t>
    </dgm:pt>
    <dgm:pt modelId="{0D1FDFB1-A4DE-45EF-8F8D-F9B2DDDE6DA0}">
      <dgm:prSet/>
      <dgm:spPr/>
      <dgm:t>
        <a:bodyPr/>
        <a:lstStyle/>
        <a:p>
          <a:pPr rtl="0"/>
          <a:r>
            <a:rPr lang="zh-CN" dirty="0" smtClean="0">
              <a:solidFill>
                <a:schemeClr val="tx1"/>
              </a:solidFill>
            </a:rPr>
            <a:t>技术点回顾</a:t>
          </a:r>
          <a:endParaRPr lang="zh-CN" dirty="0">
            <a:solidFill>
              <a:schemeClr val="tx1"/>
            </a:solidFill>
          </a:endParaRPr>
        </a:p>
      </dgm:t>
    </dgm:pt>
    <dgm:pt modelId="{BEB391E4-712B-4188-9789-3CFE776F91E3}" type="parTrans" cxnId="{D46253A8-2BA1-4DB8-A880-72D38C9AD207}">
      <dgm:prSet/>
      <dgm:spPr/>
      <dgm:t>
        <a:bodyPr/>
        <a:lstStyle/>
        <a:p>
          <a:endParaRPr lang="zh-CN" altLang="en-US"/>
        </a:p>
      </dgm:t>
    </dgm:pt>
    <dgm:pt modelId="{4EF98DF0-2E14-45F6-AEE8-882ABA917C54}" type="sibTrans" cxnId="{D46253A8-2BA1-4DB8-A880-72D38C9AD207}">
      <dgm:prSet/>
      <dgm:spPr/>
      <dgm:t>
        <a:bodyPr/>
        <a:lstStyle/>
        <a:p>
          <a:endParaRPr lang="zh-CN" altLang="en-US"/>
        </a:p>
      </dgm:t>
    </dgm:pt>
    <dgm:pt modelId="{ACA2D3DE-8796-4E2B-BDBF-301ED10993D2}">
      <dgm:prSet/>
      <dgm:spPr/>
      <dgm:t>
        <a:bodyPr/>
        <a:lstStyle/>
        <a:p>
          <a:pPr rtl="0"/>
          <a:r>
            <a:rPr lang="zh-CN" altLang="en-US" dirty="0" smtClean="0">
              <a:solidFill>
                <a:schemeClr val="tx1"/>
              </a:solidFill>
            </a:rPr>
            <a:t>验证</a:t>
          </a:r>
          <a:r>
            <a:rPr lang="zh-CN" dirty="0" smtClean="0">
              <a:solidFill>
                <a:schemeClr val="tx1"/>
              </a:solidFill>
            </a:rPr>
            <a:t>总结</a:t>
          </a:r>
          <a:endParaRPr lang="zh-CN" dirty="0">
            <a:solidFill>
              <a:schemeClr val="tx1"/>
            </a:solidFill>
          </a:endParaRPr>
        </a:p>
      </dgm:t>
    </dgm:pt>
    <dgm:pt modelId="{2FFF1E84-74A3-4544-A792-5CE79CD3A612}" type="parTrans" cxnId="{35AFFDCB-3963-46F5-89DF-53E1638FAFC6}">
      <dgm:prSet/>
      <dgm:spPr/>
      <dgm:t>
        <a:bodyPr/>
        <a:lstStyle/>
        <a:p>
          <a:endParaRPr lang="zh-CN" altLang="en-US"/>
        </a:p>
      </dgm:t>
    </dgm:pt>
    <dgm:pt modelId="{6308E1C0-C8F6-4BB4-A9A3-2231CA9DF56E}" type="sibTrans" cxnId="{35AFFDCB-3963-46F5-89DF-53E1638FAFC6}">
      <dgm:prSet/>
      <dgm:spPr/>
      <dgm:t>
        <a:bodyPr/>
        <a:lstStyle/>
        <a:p>
          <a:endParaRPr lang="zh-CN" altLang="en-US"/>
        </a:p>
      </dgm:t>
    </dgm:pt>
    <dgm:pt modelId="{0302BA5F-985A-4E49-913C-3F75D4A1F38A}" type="pres">
      <dgm:prSet presAssocID="{CC1253D5-1923-422C-AB1E-B842B9D1F67C}" presName="cycle" presStyleCnt="0">
        <dgm:presLayoutVars>
          <dgm:dir/>
          <dgm:resizeHandles val="exact"/>
        </dgm:presLayoutVars>
      </dgm:prSet>
      <dgm:spPr/>
      <dgm:t>
        <a:bodyPr/>
        <a:lstStyle/>
        <a:p>
          <a:endParaRPr lang="zh-CN" altLang="en-US"/>
        </a:p>
      </dgm:t>
    </dgm:pt>
    <dgm:pt modelId="{F13C7255-BF34-4650-B971-D1CBC02B2C70}" type="pres">
      <dgm:prSet presAssocID="{1584936C-139D-4D91-955D-633A9CBCA5F8}" presName="node" presStyleLbl="node1" presStyleIdx="0" presStyleCnt="3">
        <dgm:presLayoutVars>
          <dgm:bulletEnabled val="1"/>
        </dgm:presLayoutVars>
      </dgm:prSet>
      <dgm:spPr/>
      <dgm:t>
        <a:bodyPr/>
        <a:lstStyle/>
        <a:p>
          <a:endParaRPr lang="zh-CN" altLang="en-US"/>
        </a:p>
      </dgm:t>
    </dgm:pt>
    <dgm:pt modelId="{764C2496-4493-49FB-821F-5FEE6BFF6E48}" type="pres">
      <dgm:prSet presAssocID="{5D6D9CE1-66D8-4D63-AEED-A993661FD23C}" presName="sibTrans" presStyleLbl="sibTrans2D1" presStyleIdx="0" presStyleCnt="3"/>
      <dgm:spPr/>
      <dgm:t>
        <a:bodyPr/>
        <a:lstStyle/>
        <a:p>
          <a:endParaRPr lang="zh-CN" altLang="en-US"/>
        </a:p>
      </dgm:t>
    </dgm:pt>
    <dgm:pt modelId="{1B64995B-6353-46C6-A212-28E1B57BCFB8}" type="pres">
      <dgm:prSet presAssocID="{5D6D9CE1-66D8-4D63-AEED-A993661FD23C}" presName="connectorText" presStyleLbl="sibTrans2D1" presStyleIdx="0" presStyleCnt="3"/>
      <dgm:spPr/>
      <dgm:t>
        <a:bodyPr/>
        <a:lstStyle/>
        <a:p>
          <a:endParaRPr lang="zh-CN" altLang="en-US"/>
        </a:p>
      </dgm:t>
    </dgm:pt>
    <dgm:pt modelId="{481FC002-AF8D-40BB-97AB-F17B8CC82246}" type="pres">
      <dgm:prSet presAssocID="{0D1FDFB1-A4DE-45EF-8F8D-F9B2DDDE6DA0}" presName="node" presStyleLbl="node1" presStyleIdx="1" presStyleCnt="3">
        <dgm:presLayoutVars>
          <dgm:bulletEnabled val="1"/>
        </dgm:presLayoutVars>
      </dgm:prSet>
      <dgm:spPr/>
      <dgm:t>
        <a:bodyPr/>
        <a:lstStyle/>
        <a:p>
          <a:endParaRPr lang="zh-CN" altLang="en-US"/>
        </a:p>
      </dgm:t>
    </dgm:pt>
    <dgm:pt modelId="{960E37FD-C173-4363-A1F9-99882249550B}" type="pres">
      <dgm:prSet presAssocID="{4EF98DF0-2E14-45F6-AEE8-882ABA917C54}" presName="sibTrans" presStyleLbl="sibTrans2D1" presStyleIdx="1" presStyleCnt="3"/>
      <dgm:spPr/>
      <dgm:t>
        <a:bodyPr/>
        <a:lstStyle/>
        <a:p>
          <a:endParaRPr lang="zh-CN" altLang="en-US"/>
        </a:p>
      </dgm:t>
    </dgm:pt>
    <dgm:pt modelId="{20865EED-885D-4183-84A6-5B751412DD0D}" type="pres">
      <dgm:prSet presAssocID="{4EF98DF0-2E14-45F6-AEE8-882ABA917C54}" presName="connectorText" presStyleLbl="sibTrans2D1" presStyleIdx="1" presStyleCnt="3"/>
      <dgm:spPr/>
      <dgm:t>
        <a:bodyPr/>
        <a:lstStyle/>
        <a:p>
          <a:endParaRPr lang="zh-CN" altLang="en-US"/>
        </a:p>
      </dgm:t>
    </dgm:pt>
    <dgm:pt modelId="{EFD0D495-806B-470C-90F2-30BE4D59AF44}" type="pres">
      <dgm:prSet presAssocID="{ACA2D3DE-8796-4E2B-BDBF-301ED10993D2}" presName="node" presStyleLbl="node1" presStyleIdx="2" presStyleCnt="3">
        <dgm:presLayoutVars>
          <dgm:bulletEnabled val="1"/>
        </dgm:presLayoutVars>
      </dgm:prSet>
      <dgm:spPr/>
      <dgm:t>
        <a:bodyPr/>
        <a:lstStyle/>
        <a:p>
          <a:endParaRPr lang="zh-CN" altLang="en-US"/>
        </a:p>
      </dgm:t>
    </dgm:pt>
    <dgm:pt modelId="{F0DB3D0F-3DBD-4267-86D4-C81C4ACC46B3}" type="pres">
      <dgm:prSet presAssocID="{6308E1C0-C8F6-4BB4-A9A3-2231CA9DF56E}" presName="sibTrans" presStyleLbl="sibTrans2D1" presStyleIdx="2" presStyleCnt="3"/>
      <dgm:spPr/>
      <dgm:t>
        <a:bodyPr/>
        <a:lstStyle/>
        <a:p>
          <a:endParaRPr lang="zh-CN" altLang="en-US"/>
        </a:p>
      </dgm:t>
    </dgm:pt>
    <dgm:pt modelId="{3CC60F7F-3402-4885-8EE1-3BFED54AD393}" type="pres">
      <dgm:prSet presAssocID="{6308E1C0-C8F6-4BB4-A9A3-2231CA9DF56E}" presName="connectorText" presStyleLbl="sibTrans2D1" presStyleIdx="2" presStyleCnt="3"/>
      <dgm:spPr/>
      <dgm:t>
        <a:bodyPr/>
        <a:lstStyle/>
        <a:p>
          <a:endParaRPr lang="zh-CN" altLang="en-US"/>
        </a:p>
      </dgm:t>
    </dgm:pt>
  </dgm:ptLst>
  <dgm:cxnLst>
    <dgm:cxn modelId="{66CE438E-80C1-4E89-BBB1-B4370D70D3B2}" type="presOf" srcId="{1584936C-139D-4D91-955D-633A9CBCA5F8}" destId="{F13C7255-BF34-4650-B971-D1CBC02B2C70}" srcOrd="0" destOrd="0" presId="urn:microsoft.com/office/officeart/2005/8/layout/cycle2"/>
    <dgm:cxn modelId="{35AFFDCB-3963-46F5-89DF-53E1638FAFC6}" srcId="{CC1253D5-1923-422C-AB1E-B842B9D1F67C}" destId="{ACA2D3DE-8796-4E2B-BDBF-301ED10993D2}" srcOrd="2" destOrd="0" parTransId="{2FFF1E84-74A3-4544-A792-5CE79CD3A612}" sibTransId="{6308E1C0-C8F6-4BB4-A9A3-2231CA9DF56E}"/>
    <dgm:cxn modelId="{837FBEA3-C3D7-4A2E-AD85-7BFB2D724F82}" type="presOf" srcId="{ACA2D3DE-8796-4E2B-BDBF-301ED10993D2}" destId="{EFD0D495-806B-470C-90F2-30BE4D59AF44}" srcOrd="0" destOrd="0" presId="urn:microsoft.com/office/officeart/2005/8/layout/cycle2"/>
    <dgm:cxn modelId="{8F81473E-415B-4D54-B31C-553DEA87CA75}" type="presOf" srcId="{6308E1C0-C8F6-4BB4-A9A3-2231CA9DF56E}" destId="{F0DB3D0F-3DBD-4267-86D4-C81C4ACC46B3}" srcOrd="0" destOrd="0" presId="urn:microsoft.com/office/officeart/2005/8/layout/cycle2"/>
    <dgm:cxn modelId="{1E45ACA1-5675-4829-A35E-30993D7B5404}" type="presOf" srcId="{5D6D9CE1-66D8-4D63-AEED-A993661FD23C}" destId="{764C2496-4493-49FB-821F-5FEE6BFF6E48}" srcOrd="0" destOrd="0" presId="urn:microsoft.com/office/officeart/2005/8/layout/cycle2"/>
    <dgm:cxn modelId="{9AF7E8B3-8F55-4EE8-97B7-483C9CD3D666}" type="presOf" srcId="{4EF98DF0-2E14-45F6-AEE8-882ABA917C54}" destId="{20865EED-885D-4183-84A6-5B751412DD0D}" srcOrd="1" destOrd="0" presId="urn:microsoft.com/office/officeart/2005/8/layout/cycle2"/>
    <dgm:cxn modelId="{7A2613F8-41B0-4926-AD74-8E2E6724A868}" srcId="{CC1253D5-1923-422C-AB1E-B842B9D1F67C}" destId="{1584936C-139D-4D91-955D-633A9CBCA5F8}" srcOrd="0" destOrd="0" parTransId="{E31E1652-735C-47C4-9537-1BDEC32FF26E}" sibTransId="{5D6D9CE1-66D8-4D63-AEED-A993661FD23C}"/>
    <dgm:cxn modelId="{D46253A8-2BA1-4DB8-A880-72D38C9AD207}" srcId="{CC1253D5-1923-422C-AB1E-B842B9D1F67C}" destId="{0D1FDFB1-A4DE-45EF-8F8D-F9B2DDDE6DA0}" srcOrd="1" destOrd="0" parTransId="{BEB391E4-712B-4188-9789-3CFE776F91E3}" sibTransId="{4EF98DF0-2E14-45F6-AEE8-882ABA917C54}"/>
    <dgm:cxn modelId="{7ACAA1B2-E8AE-4224-9699-65743C79F481}" type="presOf" srcId="{CC1253D5-1923-422C-AB1E-B842B9D1F67C}" destId="{0302BA5F-985A-4E49-913C-3F75D4A1F38A}" srcOrd="0" destOrd="0" presId="urn:microsoft.com/office/officeart/2005/8/layout/cycle2"/>
    <dgm:cxn modelId="{3AFC6FE2-CDF6-48CB-BAF2-467FB5D1EFB2}" type="presOf" srcId="{5D6D9CE1-66D8-4D63-AEED-A993661FD23C}" destId="{1B64995B-6353-46C6-A212-28E1B57BCFB8}" srcOrd="1" destOrd="0" presId="urn:microsoft.com/office/officeart/2005/8/layout/cycle2"/>
    <dgm:cxn modelId="{1E591125-4D66-48A2-ABB8-A06B8BD97695}" type="presOf" srcId="{4EF98DF0-2E14-45F6-AEE8-882ABA917C54}" destId="{960E37FD-C173-4363-A1F9-99882249550B}" srcOrd="0" destOrd="0" presId="urn:microsoft.com/office/officeart/2005/8/layout/cycle2"/>
    <dgm:cxn modelId="{D5C07684-3ACB-4B32-BED2-77372576FCD4}" type="presOf" srcId="{6308E1C0-C8F6-4BB4-A9A3-2231CA9DF56E}" destId="{3CC60F7F-3402-4885-8EE1-3BFED54AD393}" srcOrd="1" destOrd="0" presId="urn:microsoft.com/office/officeart/2005/8/layout/cycle2"/>
    <dgm:cxn modelId="{A1F82718-5A82-44E5-8934-1405A3881A2A}" type="presOf" srcId="{0D1FDFB1-A4DE-45EF-8F8D-F9B2DDDE6DA0}" destId="{481FC002-AF8D-40BB-97AB-F17B8CC82246}" srcOrd="0" destOrd="0" presId="urn:microsoft.com/office/officeart/2005/8/layout/cycle2"/>
    <dgm:cxn modelId="{76452CED-D911-4A03-B66F-CAF4381D1AF6}" type="presParOf" srcId="{0302BA5F-985A-4E49-913C-3F75D4A1F38A}" destId="{F13C7255-BF34-4650-B971-D1CBC02B2C70}" srcOrd="0" destOrd="0" presId="urn:microsoft.com/office/officeart/2005/8/layout/cycle2"/>
    <dgm:cxn modelId="{5C10B922-E014-4800-8BDC-4B6AE3087C14}" type="presParOf" srcId="{0302BA5F-985A-4E49-913C-3F75D4A1F38A}" destId="{764C2496-4493-49FB-821F-5FEE6BFF6E48}" srcOrd="1" destOrd="0" presId="urn:microsoft.com/office/officeart/2005/8/layout/cycle2"/>
    <dgm:cxn modelId="{48DB2A43-E508-48DF-8BCB-B6F30D329EAE}" type="presParOf" srcId="{764C2496-4493-49FB-821F-5FEE6BFF6E48}" destId="{1B64995B-6353-46C6-A212-28E1B57BCFB8}" srcOrd="0" destOrd="0" presId="urn:microsoft.com/office/officeart/2005/8/layout/cycle2"/>
    <dgm:cxn modelId="{8D36D48F-A7FE-470B-ADAC-0C5F5089CC52}" type="presParOf" srcId="{0302BA5F-985A-4E49-913C-3F75D4A1F38A}" destId="{481FC002-AF8D-40BB-97AB-F17B8CC82246}" srcOrd="2" destOrd="0" presId="urn:microsoft.com/office/officeart/2005/8/layout/cycle2"/>
    <dgm:cxn modelId="{D1A7BD03-5E5D-457A-8845-BC0EC7CBAEC6}" type="presParOf" srcId="{0302BA5F-985A-4E49-913C-3F75D4A1F38A}" destId="{960E37FD-C173-4363-A1F9-99882249550B}" srcOrd="3" destOrd="0" presId="urn:microsoft.com/office/officeart/2005/8/layout/cycle2"/>
    <dgm:cxn modelId="{4988C141-E18F-4481-B989-8C36867892E0}" type="presParOf" srcId="{960E37FD-C173-4363-A1F9-99882249550B}" destId="{20865EED-885D-4183-84A6-5B751412DD0D}" srcOrd="0" destOrd="0" presId="urn:microsoft.com/office/officeart/2005/8/layout/cycle2"/>
    <dgm:cxn modelId="{DB547A8B-63A2-486E-BA46-1DB4A7F0B35A}" type="presParOf" srcId="{0302BA5F-985A-4E49-913C-3F75D4A1F38A}" destId="{EFD0D495-806B-470C-90F2-30BE4D59AF44}" srcOrd="4" destOrd="0" presId="urn:microsoft.com/office/officeart/2005/8/layout/cycle2"/>
    <dgm:cxn modelId="{DAAA5B28-F018-4782-AF45-2063ECC810AE}" type="presParOf" srcId="{0302BA5F-985A-4E49-913C-3F75D4A1F38A}" destId="{F0DB3D0F-3DBD-4267-86D4-C81C4ACC46B3}" srcOrd="5" destOrd="0" presId="urn:microsoft.com/office/officeart/2005/8/layout/cycle2"/>
    <dgm:cxn modelId="{E9B40DB4-B0F5-469F-8473-1746450C7627}" type="presParOf" srcId="{F0DB3D0F-3DBD-4267-86D4-C81C4ACC46B3}" destId="{3CC60F7F-3402-4885-8EE1-3BFED54AD393}"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7262F3-8EFA-4CC6-AB6A-7AAE53BC938D}" type="doc">
      <dgm:prSet loTypeId="urn:microsoft.com/office/officeart/2005/8/layout/chevron2" loCatId="process" qsTypeId="urn:microsoft.com/office/officeart/2005/8/quickstyle/3d1" qsCatId="3D" csTypeId="urn:microsoft.com/office/officeart/2005/8/colors/accent6_1" csCatId="accent6" phldr="1"/>
      <dgm:spPr/>
      <dgm:t>
        <a:bodyPr/>
        <a:lstStyle/>
        <a:p>
          <a:endParaRPr lang="zh-CN" altLang="en-US"/>
        </a:p>
      </dgm:t>
    </dgm:pt>
    <dgm:pt modelId="{D2C25A55-4F2E-4B02-B499-730E831037DE}">
      <dgm:prSet/>
      <dgm:spPr/>
      <dgm:t>
        <a:bodyPr/>
        <a:lstStyle/>
        <a:p>
          <a:pPr rtl="0"/>
          <a:r>
            <a:rPr lang="zh-CN" dirty="0" smtClean="0"/>
            <a:t>周一</a:t>
          </a:r>
          <a:endParaRPr lang="zh-CN" dirty="0"/>
        </a:p>
      </dgm:t>
    </dgm:pt>
    <dgm:pt modelId="{E49BA85A-0B10-4E36-9435-7175C548A5B1}" type="parTrans" cxnId="{4638C061-B316-4A91-9C8A-2E7B69F51CDF}">
      <dgm:prSet/>
      <dgm:spPr/>
      <dgm:t>
        <a:bodyPr/>
        <a:lstStyle/>
        <a:p>
          <a:endParaRPr lang="zh-CN" altLang="en-US"/>
        </a:p>
      </dgm:t>
    </dgm:pt>
    <dgm:pt modelId="{9451878A-9B23-4644-9C14-9A8D14D15435}" type="sibTrans" cxnId="{4638C061-B316-4A91-9C8A-2E7B69F51CDF}">
      <dgm:prSet/>
      <dgm:spPr/>
      <dgm:t>
        <a:bodyPr/>
        <a:lstStyle/>
        <a:p>
          <a:endParaRPr lang="zh-CN" altLang="en-US"/>
        </a:p>
      </dgm:t>
    </dgm:pt>
    <dgm:pt modelId="{E020DE94-8B31-4E5E-AAAF-ED08CF39ABE2}">
      <dgm:prSet/>
      <dgm:spPr/>
      <dgm:t>
        <a:bodyPr/>
        <a:lstStyle/>
        <a:p>
          <a:pPr rtl="0"/>
          <a:r>
            <a:rPr lang="zh-CN" dirty="0" smtClean="0"/>
            <a:t>周二</a:t>
          </a:r>
          <a:endParaRPr lang="zh-CN" dirty="0"/>
        </a:p>
      </dgm:t>
    </dgm:pt>
    <dgm:pt modelId="{9B66884F-52AC-4C48-92C4-9A570FF194E6}" type="parTrans" cxnId="{7ACDD41D-761D-4DD0-B2D2-540560BAEBF8}">
      <dgm:prSet/>
      <dgm:spPr/>
      <dgm:t>
        <a:bodyPr/>
        <a:lstStyle/>
        <a:p>
          <a:endParaRPr lang="zh-CN" altLang="en-US"/>
        </a:p>
      </dgm:t>
    </dgm:pt>
    <dgm:pt modelId="{3DAFDDFE-39A8-4FE4-B1D9-0102721B42E6}" type="sibTrans" cxnId="{7ACDD41D-761D-4DD0-B2D2-540560BAEBF8}">
      <dgm:prSet/>
      <dgm:spPr/>
      <dgm:t>
        <a:bodyPr/>
        <a:lstStyle/>
        <a:p>
          <a:endParaRPr lang="zh-CN" altLang="en-US"/>
        </a:p>
      </dgm:t>
    </dgm:pt>
    <dgm:pt modelId="{81BA2B81-B960-4A9B-B4DA-E9D1E7A92F8F}">
      <dgm:prSet/>
      <dgm:spPr/>
      <dgm:t>
        <a:bodyPr/>
        <a:lstStyle/>
        <a:p>
          <a:pPr rtl="0"/>
          <a:r>
            <a:rPr lang="zh-CN" dirty="0" smtClean="0"/>
            <a:t>周三</a:t>
          </a:r>
          <a:endParaRPr lang="zh-CN" dirty="0"/>
        </a:p>
      </dgm:t>
    </dgm:pt>
    <dgm:pt modelId="{F21AAF88-6CC2-403B-867C-C2BDB770A852}" type="parTrans" cxnId="{E72ECE5E-B906-41B5-AFC9-46122DAB4C8D}">
      <dgm:prSet/>
      <dgm:spPr/>
      <dgm:t>
        <a:bodyPr/>
        <a:lstStyle/>
        <a:p>
          <a:endParaRPr lang="zh-CN" altLang="en-US"/>
        </a:p>
      </dgm:t>
    </dgm:pt>
    <dgm:pt modelId="{99858790-BC4B-4048-BCAD-AAEBBD9AE532}" type="sibTrans" cxnId="{E72ECE5E-B906-41B5-AFC9-46122DAB4C8D}">
      <dgm:prSet/>
      <dgm:spPr/>
      <dgm:t>
        <a:bodyPr/>
        <a:lstStyle/>
        <a:p>
          <a:endParaRPr lang="zh-CN" altLang="en-US"/>
        </a:p>
      </dgm:t>
    </dgm:pt>
    <dgm:pt modelId="{42C29B80-E96A-427F-8F81-FA8422D21645}">
      <dgm:prSet/>
      <dgm:spPr/>
      <dgm:t>
        <a:bodyPr/>
        <a:lstStyle/>
        <a:p>
          <a:pPr rtl="0"/>
          <a:r>
            <a:rPr lang="zh-CN" dirty="0" smtClean="0"/>
            <a:t>周四</a:t>
          </a:r>
          <a:endParaRPr lang="zh-CN" dirty="0"/>
        </a:p>
      </dgm:t>
    </dgm:pt>
    <dgm:pt modelId="{9DBBB052-6072-4DE3-A1F6-7B0DD025C556}" type="parTrans" cxnId="{1ED10E2C-172D-4A34-9D16-D73D4423ABEA}">
      <dgm:prSet/>
      <dgm:spPr/>
      <dgm:t>
        <a:bodyPr/>
        <a:lstStyle/>
        <a:p>
          <a:endParaRPr lang="zh-CN" altLang="en-US"/>
        </a:p>
      </dgm:t>
    </dgm:pt>
    <dgm:pt modelId="{A5CC5538-D423-4E4F-BDC2-9FE50742EEBA}" type="sibTrans" cxnId="{1ED10E2C-172D-4A34-9D16-D73D4423ABEA}">
      <dgm:prSet/>
      <dgm:spPr/>
      <dgm:t>
        <a:bodyPr/>
        <a:lstStyle/>
        <a:p>
          <a:endParaRPr lang="zh-CN" altLang="en-US"/>
        </a:p>
      </dgm:t>
    </dgm:pt>
    <dgm:pt modelId="{8F195EF5-ABD5-4FD9-B6D1-544C21A65927}">
      <dgm:prSet/>
      <dgm:spPr/>
      <dgm:t>
        <a:bodyPr/>
        <a:lstStyle/>
        <a:p>
          <a:pPr rtl="0"/>
          <a:r>
            <a:rPr lang="zh-CN" dirty="0" smtClean="0"/>
            <a:t>周五</a:t>
          </a:r>
          <a:endParaRPr lang="zh-CN" dirty="0"/>
        </a:p>
      </dgm:t>
    </dgm:pt>
    <dgm:pt modelId="{7490249C-A06E-4C54-AE48-956F0ED1FD21}" type="parTrans" cxnId="{DEF32668-8A3F-4A7F-AF51-64FFFC18F5C6}">
      <dgm:prSet/>
      <dgm:spPr/>
      <dgm:t>
        <a:bodyPr/>
        <a:lstStyle/>
        <a:p>
          <a:endParaRPr lang="zh-CN" altLang="en-US"/>
        </a:p>
      </dgm:t>
    </dgm:pt>
    <dgm:pt modelId="{42F183BB-0FB7-4269-94C4-7D764DD88029}" type="sibTrans" cxnId="{DEF32668-8A3F-4A7F-AF51-64FFFC18F5C6}">
      <dgm:prSet/>
      <dgm:spPr/>
      <dgm:t>
        <a:bodyPr/>
        <a:lstStyle/>
        <a:p>
          <a:endParaRPr lang="zh-CN" altLang="en-US"/>
        </a:p>
      </dgm:t>
    </dgm:pt>
    <dgm:pt modelId="{3059D85C-ADE7-49D7-83BC-5D99A18D388A}">
      <dgm:prSet custT="1"/>
      <dgm:spPr/>
      <dgm:t>
        <a:bodyPr/>
        <a:lstStyle/>
        <a:p>
          <a:r>
            <a:rPr lang="zh-CN" sz="1400" dirty="0" smtClean="0"/>
            <a:t>刘先军：</a:t>
          </a:r>
          <a:r>
            <a:rPr lang="en-US" sz="1400" dirty="0" smtClean="0"/>
            <a:t>POC</a:t>
          </a:r>
          <a:r>
            <a:rPr lang="zh-CN" sz="1400" dirty="0" smtClean="0"/>
            <a:t>项目启动会</a:t>
          </a:r>
          <a:r>
            <a:rPr lang="en-US" altLang="zh-CN" sz="1400" dirty="0" smtClean="0"/>
            <a:t>                                 </a:t>
          </a:r>
          <a:r>
            <a:rPr lang="zh-CN" altLang="en-US" sz="1400" dirty="0" smtClean="0"/>
            <a:t>孙建平：环境协调准备</a:t>
          </a:r>
          <a:endParaRPr lang="zh-CN" altLang="en-US" sz="1400" dirty="0"/>
        </a:p>
      </dgm:t>
    </dgm:pt>
    <dgm:pt modelId="{357C8F55-DFCA-4E3A-8974-54CC12BBF2EF}" type="parTrans" cxnId="{DD6D4E77-695A-4CED-BC6E-7390B7BE2C96}">
      <dgm:prSet/>
      <dgm:spPr/>
      <dgm:t>
        <a:bodyPr/>
        <a:lstStyle/>
        <a:p>
          <a:endParaRPr lang="zh-CN" altLang="en-US"/>
        </a:p>
      </dgm:t>
    </dgm:pt>
    <dgm:pt modelId="{0A854DEE-8168-4BE7-A2A0-70BDC0827C31}" type="sibTrans" cxnId="{DD6D4E77-695A-4CED-BC6E-7390B7BE2C96}">
      <dgm:prSet/>
      <dgm:spPr/>
      <dgm:t>
        <a:bodyPr/>
        <a:lstStyle/>
        <a:p>
          <a:endParaRPr lang="zh-CN" altLang="en-US"/>
        </a:p>
      </dgm:t>
    </dgm:pt>
    <dgm:pt modelId="{87BB4A15-3988-420C-AA1B-92244020557B}">
      <dgm:prSet custT="1"/>
      <dgm:spPr/>
      <dgm:t>
        <a:bodyPr/>
        <a:lstStyle/>
        <a:p>
          <a:r>
            <a:rPr lang="zh-CN" altLang="en-US" sz="1400" dirty="0" smtClean="0"/>
            <a:t>普元：准备环境，包括搭建开发环境                阚嘉彬：任务一开发流程讲解</a:t>
          </a:r>
          <a:endParaRPr lang="zh-CN" altLang="en-US" sz="1400" dirty="0"/>
        </a:p>
      </dgm:t>
    </dgm:pt>
    <dgm:pt modelId="{8EDB99BE-EA25-4424-8FA4-CB75A2749BB1}" type="parTrans" cxnId="{D1BC6703-8835-47D0-9DD9-F7C08849CD9A}">
      <dgm:prSet/>
      <dgm:spPr/>
      <dgm:t>
        <a:bodyPr/>
        <a:lstStyle/>
        <a:p>
          <a:endParaRPr lang="zh-CN" altLang="en-US"/>
        </a:p>
      </dgm:t>
    </dgm:pt>
    <dgm:pt modelId="{1F237892-CDE4-435B-BE9D-5E632726DB36}" type="sibTrans" cxnId="{D1BC6703-8835-47D0-9DD9-F7C08849CD9A}">
      <dgm:prSet/>
      <dgm:spPr/>
      <dgm:t>
        <a:bodyPr/>
        <a:lstStyle/>
        <a:p>
          <a:endParaRPr lang="zh-CN" altLang="en-US"/>
        </a:p>
      </dgm:t>
    </dgm:pt>
    <dgm:pt modelId="{18E245A6-0BC7-42CA-BFB0-BC58C36DAE6A}">
      <dgm:prSet/>
      <dgm:spPr/>
      <dgm:t>
        <a:bodyPr/>
        <a:lstStyle/>
        <a:p>
          <a:r>
            <a:rPr lang="zh-CN" dirty="0" smtClean="0"/>
            <a:t>阚嘉彬：任务一开发代码讲解，答疑</a:t>
          </a:r>
          <a:r>
            <a:rPr lang="en-US" altLang="zh-CN" dirty="0" smtClean="0"/>
            <a:t>                 </a:t>
          </a:r>
          <a:r>
            <a:rPr lang="zh-CN" dirty="0" smtClean="0"/>
            <a:t>孙建平：环境协调准备</a:t>
          </a:r>
          <a:endParaRPr lang="zh-CN" altLang="en-US" dirty="0"/>
        </a:p>
      </dgm:t>
    </dgm:pt>
    <dgm:pt modelId="{09DE7C86-147A-4DEA-8D16-F26634948EE7}" type="parTrans" cxnId="{3D9C32F5-39B5-4EE1-884C-0A07752269C7}">
      <dgm:prSet/>
      <dgm:spPr/>
      <dgm:t>
        <a:bodyPr/>
        <a:lstStyle/>
        <a:p>
          <a:endParaRPr lang="zh-CN" altLang="en-US"/>
        </a:p>
      </dgm:t>
    </dgm:pt>
    <dgm:pt modelId="{6F56F03C-3D04-4566-AB5E-53C8A23102A6}" type="sibTrans" cxnId="{3D9C32F5-39B5-4EE1-884C-0A07752269C7}">
      <dgm:prSet/>
      <dgm:spPr/>
      <dgm:t>
        <a:bodyPr/>
        <a:lstStyle/>
        <a:p>
          <a:endParaRPr lang="zh-CN" altLang="en-US"/>
        </a:p>
      </dgm:t>
    </dgm:pt>
    <dgm:pt modelId="{1EC7B9B6-F172-443C-90E8-50CD7EF31FAB}">
      <dgm:prSet/>
      <dgm:spPr/>
      <dgm:t>
        <a:bodyPr/>
        <a:lstStyle/>
        <a:p>
          <a:r>
            <a:rPr lang="zh-CN" smtClean="0"/>
            <a:t>陈文权：案例二开发流程讲解</a:t>
          </a:r>
          <a:endParaRPr lang="zh-CN" altLang="en-US"/>
        </a:p>
      </dgm:t>
    </dgm:pt>
    <dgm:pt modelId="{5AC012D2-98B7-4E8F-9E6A-421083E5E6BA}" type="parTrans" cxnId="{16137A9D-E6D6-4F9D-B466-E5DE405EB90A}">
      <dgm:prSet/>
      <dgm:spPr/>
      <dgm:t>
        <a:bodyPr/>
        <a:lstStyle/>
        <a:p>
          <a:endParaRPr lang="zh-CN" altLang="en-US"/>
        </a:p>
      </dgm:t>
    </dgm:pt>
    <dgm:pt modelId="{3F84F126-D50A-434A-91E3-B649DFC60306}" type="sibTrans" cxnId="{16137A9D-E6D6-4F9D-B466-E5DE405EB90A}">
      <dgm:prSet/>
      <dgm:spPr/>
      <dgm:t>
        <a:bodyPr/>
        <a:lstStyle/>
        <a:p>
          <a:endParaRPr lang="zh-CN" altLang="en-US"/>
        </a:p>
      </dgm:t>
    </dgm:pt>
    <dgm:pt modelId="{973E2C37-C372-4239-8989-C834E743A284}">
      <dgm:prSet/>
      <dgm:spPr/>
      <dgm:t>
        <a:bodyPr/>
        <a:lstStyle/>
        <a:p>
          <a:r>
            <a:rPr lang="zh-CN" dirty="0" smtClean="0"/>
            <a:t>陈文权：任务二开发流程，代码讲解，答疑</a:t>
          </a:r>
          <a:r>
            <a:rPr lang="en-US" altLang="zh-CN" dirty="0" smtClean="0"/>
            <a:t>      </a:t>
          </a:r>
          <a:r>
            <a:rPr lang="zh-CN" b="1" dirty="0" smtClean="0">
              <a:solidFill>
                <a:srgbClr val="333399"/>
              </a:solidFill>
            </a:rPr>
            <a:t>孙建平：环境协调准备完成</a:t>
          </a:r>
          <a:endParaRPr lang="zh-CN" altLang="en-US" b="1" dirty="0">
            <a:solidFill>
              <a:srgbClr val="333399"/>
            </a:solidFill>
          </a:endParaRPr>
        </a:p>
      </dgm:t>
    </dgm:pt>
    <dgm:pt modelId="{4A7DF7EF-814B-499C-BC83-C8B33E2D6416}" type="parTrans" cxnId="{C20CCEC3-E9A1-4494-A529-1AA5C515E617}">
      <dgm:prSet/>
      <dgm:spPr/>
      <dgm:t>
        <a:bodyPr/>
        <a:lstStyle/>
        <a:p>
          <a:endParaRPr lang="zh-CN" altLang="en-US"/>
        </a:p>
      </dgm:t>
    </dgm:pt>
    <dgm:pt modelId="{1E488776-8F50-4333-9488-53DF2874B4A9}" type="sibTrans" cxnId="{C20CCEC3-E9A1-4494-A529-1AA5C515E617}">
      <dgm:prSet/>
      <dgm:spPr/>
      <dgm:t>
        <a:bodyPr/>
        <a:lstStyle/>
        <a:p>
          <a:endParaRPr lang="zh-CN" altLang="en-US"/>
        </a:p>
      </dgm:t>
    </dgm:pt>
    <dgm:pt modelId="{A020D29C-B35F-4D36-83B6-8A919D2892BF}">
      <dgm:prSet/>
      <dgm:spPr/>
      <dgm:t>
        <a:bodyPr/>
        <a:lstStyle/>
        <a:p>
          <a:r>
            <a:rPr lang="zh-CN" dirty="0" smtClean="0"/>
            <a:t>陈文权：任务三开发流程，代码讲解，答疑</a:t>
          </a:r>
          <a:endParaRPr lang="zh-CN" altLang="en-US" dirty="0"/>
        </a:p>
      </dgm:t>
    </dgm:pt>
    <dgm:pt modelId="{4E9112E7-0A4F-410A-B973-42B15982539F}" type="parTrans" cxnId="{A83B7F51-E174-4A93-A8C5-3746A4AC569A}">
      <dgm:prSet/>
      <dgm:spPr/>
      <dgm:t>
        <a:bodyPr/>
        <a:lstStyle/>
        <a:p>
          <a:endParaRPr lang="zh-CN" altLang="en-US"/>
        </a:p>
      </dgm:t>
    </dgm:pt>
    <dgm:pt modelId="{75BDEF36-6E0A-42D0-ACEF-9345994CF49C}" type="sibTrans" cxnId="{A83B7F51-E174-4A93-A8C5-3746A4AC569A}">
      <dgm:prSet/>
      <dgm:spPr/>
      <dgm:t>
        <a:bodyPr/>
        <a:lstStyle/>
        <a:p>
          <a:endParaRPr lang="zh-CN" altLang="en-US"/>
        </a:p>
      </dgm:t>
    </dgm:pt>
    <dgm:pt modelId="{E58D2219-9EF9-464A-81BA-AA2897915A00}">
      <dgm:prSet/>
      <dgm:spPr/>
      <dgm:t>
        <a:bodyPr/>
        <a:lstStyle/>
        <a:p>
          <a:r>
            <a:rPr lang="zh-CN" dirty="0" smtClean="0"/>
            <a:t>普元：在到位的环境上安装并调整需要运行压力测试的案例</a:t>
          </a:r>
          <a:endParaRPr lang="zh-CN" altLang="en-US" dirty="0"/>
        </a:p>
      </dgm:t>
    </dgm:pt>
    <dgm:pt modelId="{5CCFF9C0-EFF4-4887-B738-D3524BB21E64}" type="parTrans" cxnId="{1EA9D6E7-0744-4454-9746-348CBB435258}">
      <dgm:prSet/>
      <dgm:spPr/>
      <dgm:t>
        <a:bodyPr/>
        <a:lstStyle/>
        <a:p>
          <a:endParaRPr lang="zh-CN" altLang="en-US"/>
        </a:p>
      </dgm:t>
    </dgm:pt>
    <dgm:pt modelId="{2B7F6F91-5BEA-4C9C-B4C6-33F6303EB2B4}" type="sibTrans" cxnId="{1EA9D6E7-0744-4454-9746-348CBB435258}">
      <dgm:prSet/>
      <dgm:spPr/>
      <dgm:t>
        <a:bodyPr/>
        <a:lstStyle/>
        <a:p>
          <a:endParaRPr lang="zh-CN" altLang="en-US"/>
        </a:p>
      </dgm:t>
    </dgm:pt>
    <dgm:pt modelId="{14606417-1415-48C3-9391-EF0D4A4260DC}">
      <dgm:prSet/>
      <dgm:spPr/>
      <dgm:t>
        <a:bodyPr/>
        <a:lstStyle/>
        <a:p>
          <a:r>
            <a:rPr lang="zh-CN" dirty="0" smtClean="0"/>
            <a:t>唐飞龙：任务四开发流程，代码讲解，答疑</a:t>
          </a:r>
          <a:r>
            <a:rPr lang="en-US" altLang="zh-CN" dirty="0" smtClean="0"/>
            <a:t>   </a:t>
          </a:r>
          <a:r>
            <a:rPr lang="zh-CN" dirty="0" smtClean="0"/>
            <a:t>普元：压力测试环境完成，正常压力测试</a:t>
          </a:r>
          <a:endParaRPr lang="zh-CN" altLang="en-US" dirty="0"/>
        </a:p>
      </dgm:t>
    </dgm:pt>
    <dgm:pt modelId="{0C5772F5-4DC0-4DE4-8B39-4EEEF3B4D10F}" type="parTrans" cxnId="{55773B69-CC12-49B1-B140-5A5788E7B24B}">
      <dgm:prSet/>
      <dgm:spPr/>
      <dgm:t>
        <a:bodyPr/>
        <a:lstStyle/>
        <a:p>
          <a:endParaRPr lang="zh-CN" altLang="en-US"/>
        </a:p>
      </dgm:t>
    </dgm:pt>
    <dgm:pt modelId="{0A1EDC19-EEC1-4A69-AC6F-789446F77507}" type="sibTrans" cxnId="{55773B69-CC12-49B1-B140-5A5788E7B24B}">
      <dgm:prSet/>
      <dgm:spPr/>
      <dgm:t>
        <a:bodyPr/>
        <a:lstStyle/>
        <a:p>
          <a:endParaRPr lang="zh-CN" altLang="en-US"/>
        </a:p>
      </dgm:t>
    </dgm:pt>
    <dgm:pt modelId="{465147EA-2D58-4FE3-9A9B-04CE9EBD5AD5}">
      <dgm:prSet/>
      <dgm:spPr/>
      <dgm:t>
        <a:bodyPr/>
        <a:lstStyle/>
        <a:p>
          <a:r>
            <a:rPr lang="zh-CN" altLang="en-US" dirty="0" smtClean="0"/>
            <a:t>普元：以新场景讲解开发过程和产品</a:t>
          </a:r>
          <a:endParaRPr lang="zh-CN" altLang="en-US" dirty="0"/>
        </a:p>
      </dgm:t>
    </dgm:pt>
    <dgm:pt modelId="{68BAB7A7-5294-4428-8870-78629D47B846}" type="parTrans" cxnId="{EF907BE6-60E9-4873-B9ED-2A89F469C69F}">
      <dgm:prSet/>
      <dgm:spPr/>
      <dgm:t>
        <a:bodyPr/>
        <a:lstStyle/>
        <a:p>
          <a:endParaRPr lang="zh-CN" altLang="en-US"/>
        </a:p>
      </dgm:t>
    </dgm:pt>
    <dgm:pt modelId="{3E99FF2F-6DEB-47BD-B0A5-42A5D770FF1A}" type="sibTrans" cxnId="{EF907BE6-60E9-4873-B9ED-2A89F469C69F}">
      <dgm:prSet/>
      <dgm:spPr/>
      <dgm:t>
        <a:bodyPr/>
        <a:lstStyle/>
        <a:p>
          <a:endParaRPr lang="zh-CN" altLang="en-US"/>
        </a:p>
      </dgm:t>
    </dgm:pt>
    <dgm:pt modelId="{54B2BE26-1F2C-44F4-8A5C-9656F6CDF8D2}">
      <dgm:prSet/>
      <dgm:spPr/>
      <dgm:t>
        <a:bodyPr/>
        <a:lstStyle/>
        <a:p>
          <a:r>
            <a:rPr lang="zh-CN" altLang="en-US" dirty="0" smtClean="0"/>
            <a:t>普元：准备汇报文档和总结汇报</a:t>
          </a:r>
          <a:r>
            <a:rPr lang="en-US" altLang="zh-CN" dirty="0" smtClean="0"/>
            <a:t>PPT              </a:t>
          </a:r>
          <a:r>
            <a:rPr lang="zh-CN" altLang="en-US" dirty="0" smtClean="0"/>
            <a:t>招行普元：总结汇报</a:t>
          </a:r>
          <a:endParaRPr lang="zh-CN" altLang="en-US" dirty="0"/>
        </a:p>
      </dgm:t>
    </dgm:pt>
    <dgm:pt modelId="{FDD788FA-DB77-47DF-8850-18ABE55D93DC}" type="parTrans" cxnId="{1C93C039-B33F-40D6-9D9D-8BFF7266CC39}">
      <dgm:prSet/>
      <dgm:spPr/>
      <dgm:t>
        <a:bodyPr/>
        <a:lstStyle/>
        <a:p>
          <a:endParaRPr lang="zh-CN" altLang="en-US"/>
        </a:p>
      </dgm:t>
    </dgm:pt>
    <dgm:pt modelId="{D6E65B02-63C7-4D6D-8CB5-B6C34E5557D3}" type="sibTrans" cxnId="{1C93C039-B33F-40D6-9D9D-8BFF7266CC39}">
      <dgm:prSet/>
      <dgm:spPr/>
      <dgm:t>
        <a:bodyPr/>
        <a:lstStyle/>
        <a:p>
          <a:endParaRPr lang="zh-CN" altLang="en-US"/>
        </a:p>
      </dgm:t>
    </dgm:pt>
    <dgm:pt modelId="{F5BF0005-D943-4C6D-930C-9C99F82AE6EB}" type="pres">
      <dgm:prSet presAssocID="{107262F3-8EFA-4CC6-AB6A-7AAE53BC938D}" presName="linearFlow" presStyleCnt="0">
        <dgm:presLayoutVars>
          <dgm:dir/>
          <dgm:animLvl val="lvl"/>
          <dgm:resizeHandles val="exact"/>
        </dgm:presLayoutVars>
      </dgm:prSet>
      <dgm:spPr/>
    </dgm:pt>
    <dgm:pt modelId="{324AC662-9697-4EEB-A4B1-01AA63931DD9}" type="pres">
      <dgm:prSet presAssocID="{D2C25A55-4F2E-4B02-B499-730E831037DE}" presName="composite" presStyleCnt="0"/>
      <dgm:spPr/>
    </dgm:pt>
    <dgm:pt modelId="{50089B07-6E24-42B2-89A1-0F6A54C137C8}" type="pres">
      <dgm:prSet presAssocID="{D2C25A55-4F2E-4B02-B499-730E831037DE}" presName="parentText" presStyleLbl="alignNode1" presStyleIdx="0" presStyleCnt="5">
        <dgm:presLayoutVars>
          <dgm:chMax val="1"/>
          <dgm:bulletEnabled val="1"/>
        </dgm:presLayoutVars>
      </dgm:prSet>
      <dgm:spPr/>
      <dgm:t>
        <a:bodyPr/>
        <a:lstStyle/>
        <a:p>
          <a:endParaRPr lang="zh-CN" altLang="en-US"/>
        </a:p>
      </dgm:t>
    </dgm:pt>
    <dgm:pt modelId="{25CFC5D1-284A-4BBB-9E23-0BA9F892254F}" type="pres">
      <dgm:prSet presAssocID="{D2C25A55-4F2E-4B02-B499-730E831037DE}" presName="descendantText" presStyleLbl="alignAcc1" presStyleIdx="0" presStyleCnt="5">
        <dgm:presLayoutVars>
          <dgm:bulletEnabled val="1"/>
        </dgm:presLayoutVars>
      </dgm:prSet>
      <dgm:spPr/>
      <dgm:t>
        <a:bodyPr/>
        <a:lstStyle/>
        <a:p>
          <a:endParaRPr lang="zh-CN" altLang="en-US"/>
        </a:p>
      </dgm:t>
    </dgm:pt>
    <dgm:pt modelId="{D4536676-249D-454A-BD74-5753C5B96F24}" type="pres">
      <dgm:prSet presAssocID="{9451878A-9B23-4644-9C14-9A8D14D15435}" presName="sp" presStyleCnt="0"/>
      <dgm:spPr/>
    </dgm:pt>
    <dgm:pt modelId="{9C29317A-9F0C-418A-BC9C-5B235625DA6B}" type="pres">
      <dgm:prSet presAssocID="{E020DE94-8B31-4E5E-AAAF-ED08CF39ABE2}" presName="composite" presStyleCnt="0"/>
      <dgm:spPr/>
    </dgm:pt>
    <dgm:pt modelId="{930D16B4-B299-46F9-896D-B5508FF906F7}" type="pres">
      <dgm:prSet presAssocID="{E020DE94-8B31-4E5E-AAAF-ED08CF39ABE2}" presName="parentText" presStyleLbl="alignNode1" presStyleIdx="1" presStyleCnt="5">
        <dgm:presLayoutVars>
          <dgm:chMax val="1"/>
          <dgm:bulletEnabled val="1"/>
        </dgm:presLayoutVars>
      </dgm:prSet>
      <dgm:spPr/>
      <dgm:t>
        <a:bodyPr/>
        <a:lstStyle/>
        <a:p>
          <a:endParaRPr lang="zh-CN" altLang="en-US"/>
        </a:p>
      </dgm:t>
    </dgm:pt>
    <dgm:pt modelId="{3DFD789E-AD06-4B15-A8A6-BF63EF670045}" type="pres">
      <dgm:prSet presAssocID="{E020DE94-8B31-4E5E-AAAF-ED08CF39ABE2}" presName="descendantText" presStyleLbl="alignAcc1" presStyleIdx="1" presStyleCnt="5">
        <dgm:presLayoutVars>
          <dgm:bulletEnabled val="1"/>
        </dgm:presLayoutVars>
      </dgm:prSet>
      <dgm:spPr/>
      <dgm:t>
        <a:bodyPr/>
        <a:lstStyle/>
        <a:p>
          <a:endParaRPr lang="zh-CN" altLang="en-US"/>
        </a:p>
      </dgm:t>
    </dgm:pt>
    <dgm:pt modelId="{204DD8C6-E934-41A1-86E7-490034E36C96}" type="pres">
      <dgm:prSet presAssocID="{3DAFDDFE-39A8-4FE4-B1D9-0102721B42E6}" presName="sp" presStyleCnt="0"/>
      <dgm:spPr/>
    </dgm:pt>
    <dgm:pt modelId="{C39ED27C-4A63-4CD9-81C0-BECC57E30075}" type="pres">
      <dgm:prSet presAssocID="{81BA2B81-B960-4A9B-B4DA-E9D1E7A92F8F}" presName="composite" presStyleCnt="0"/>
      <dgm:spPr/>
    </dgm:pt>
    <dgm:pt modelId="{80764A05-6745-4894-9969-01CFC8B070D7}" type="pres">
      <dgm:prSet presAssocID="{81BA2B81-B960-4A9B-B4DA-E9D1E7A92F8F}" presName="parentText" presStyleLbl="alignNode1" presStyleIdx="2" presStyleCnt="5">
        <dgm:presLayoutVars>
          <dgm:chMax val="1"/>
          <dgm:bulletEnabled val="1"/>
        </dgm:presLayoutVars>
      </dgm:prSet>
      <dgm:spPr/>
      <dgm:t>
        <a:bodyPr/>
        <a:lstStyle/>
        <a:p>
          <a:endParaRPr lang="zh-CN" altLang="en-US"/>
        </a:p>
      </dgm:t>
    </dgm:pt>
    <dgm:pt modelId="{A8CF4731-6765-40E9-A4E0-C81BEE49C5A7}" type="pres">
      <dgm:prSet presAssocID="{81BA2B81-B960-4A9B-B4DA-E9D1E7A92F8F}" presName="descendantText" presStyleLbl="alignAcc1" presStyleIdx="2" presStyleCnt="5">
        <dgm:presLayoutVars>
          <dgm:bulletEnabled val="1"/>
        </dgm:presLayoutVars>
      </dgm:prSet>
      <dgm:spPr/>
      <dgm:t>
        <a:bodyPr/>
        <a:lstStyle/>
        <a:p>
          <a:endParaRPr lang="zh-CN" altLang="en-US"/>
        </a:p>
      </dgm:t>
    </dgm:pt>
    <dgm:pt modelId="{36C35E06-D595-4D11-860B-64F7E8AE5636}" type="pres">
      <dgm:prSet presAssocID="{99858790-BC4B-4048-BCAD-AAEBBD9AE532}" presName="sp" presStyleCnt="0"/>
      <dgm:spPr/>
    </dgm:pt>
    <dgm:pt modelId="{DD661466-3B4B-4D4C-9419-8784567CE42B}" type="pres">
      <dgm:prSet presAssocID="{42C29B80-E96A-427F-8F81-FA8422D21645}" presName="composite" presStyleCnt="0"/>
      <dgm:spPr/>
    </dgm:pt>
    <dgm:pt modelId="{C3781883-F026-41A7-9D44-2D454E443455}" type="pres">
      <dgm:prSet presAssocID="{42C29B80-E96A-427F-8F81-FA8422D21645}" presName="parentText" presStyleLbl="alignNode1" presStyleIdx="3" presStyleCnt="5">
        <dgm:presLayoutVars>
          <dgm:chMax val="1"/>
          <dgm:bulletEnabled val="1"/>
        </dgm:presLayoutVars>
      </dgm:prSet>
      <dgm:spPr/>
      <dgm:t>
        <a:bodyPr/>
        <a:lstStyle/>
        <a:p>
          <a:endParaRPr lang="zh-CN" altLang="en-US"/>
        </a:p>
      </dgm:t>
    </dgm:pt>
    <dgm:pt modelId="{29FBF2AD-1033-42C0-9966-E570AC5D5E51}" type="pres">
      <dgm:prSet presAssocID="{42C29B80-E96A-427F-8F81-FA8422D21645}" presName="descendantText" presStyleLbl="alignAcc1" presStyleIdx="3" presStyleCnt="5">
        <dgm:presLayoutVars>
          <dgm:bulletEnabled val="1"/>
        </dgm:presLayoutVars>
      </dgm:prSet>
      <dgm:spPr/>
      <dgm:t>
        <a:bodyPr/>
        <a:lstStyle/>
        <a:p>
          <a:endParaRPr lang="zh-CN" altLang="en-US"/>
        </a:p>
      </dgm:t>
    </dgm:pt>
    <dgm:pt modelId="{97720D8E-7ECD-4794-BCD3-C94B5CDC6080}" type="pres">
      <dgm:prSet presAssocID="{A5CC5538-D423-4E4F-BDC2-9FE50742EEBA}" presName="sp" presStyleCnt="0"/>
      <dgm:spPr/>
    </dgm:pt>
    <dgm:pt modelId="{1A86DD06-8354-434C-9267-771B1D68A33F}" type="pres">
      <dgm:prSet presAssocID="{8F195EF5-ABD5-4FD9-B6D1-544C21A65927}" presName="composite" presStyleCnt="0"/>
      <dgm:spPr/>
    </dgm:pt>
    <dgm:pt modelId="{CED786B2-D3BD-448A-8A60-0B6A6C56BBC7}" type="pres">
      <dgm:prSet presAssocID="{8F195EF5-ABD5-4FD9-B6D1-544C21A65927}" presName="parentText" presStyleLbl="alignNode1" presStyleIdx="4" presStyleCnt="5">
        <dgm:presLayoutVars>
          <dgm:chMax val="1"/>
          <dgm:bulletEnabled val="1"/>
        </dgm:presLayoutVars>
      </dgm:prSet>
      <dgm:spPr/>
      <dgm:t>
        <a:bodyPr/>
        <a:lstStyle/>
        <a:p>
          <a:endParaRPr lang="zh-CN" altLang="en-US"/>
        </a:p>
      </dgm:t>
    </dgm:pt>
    <dgm:pt modelId="{A343E271-DCE3-43D4-BE91-B7C8C12884F4}" type="pres">
      <dgm:prSet presAssocID="{8F195EF5-ABD5-4FD9-B6D1-544C21A65927}" presName="descendantText" presStyleLbl="alignAcc1" presStyleIdx="4" presStyleCnt="5">
        <dgm:presLayoutVars>
          <dgm:bulletEnabled val="1"/>
        </dgm:presLayoutVars>
      </dgm:prSet>
      <dgm:spPr/>
      <dgm:t>
        <a:bodyPr/>
        <a:lstStyle/>
        <a:p>
          <a:endParaRPr lang="zh-CN" altLang="en-US"/>
        </a:p>
      </dgm:t>
    </dgm:pt>
  </dgm:ptLst>
  <dgm:cxnLst>
    <dgm:cxn modelId="{E72ECE5E-B906-41B5-AFC9-46122DAB4C8D}" srcId="{107262F3-8EFA-4CC6-AB6A-7AAE53BC938D}" destId="{81BA2B81-B960-4A9B-B4DA-E9D1E7A92F8F}" srcOrd="2" destOrd="0" parTransId="{F21AAF88-6CC2-403B-867C-C2BDB770A852}" sibTransId="{99858790-BC4B-4048-BCAD-AAEBBD9AE532}"/>
    <dgm:cxn modelId="{1E151B97-CAE0-4432-A67E-2EEE55FEBBD0}" type="presOf" srcId="{42C29B80-E96A-427F-8F81-FA8422D21645}" destId="{C3781883-F026-41A7-9D44-2D454E443455}" srcOrd="0" destOrd="0" presId="urn:microsoft.com/office/officeart/2005/8/layout/chevron2"/>
    <dgm:cxn modelId="{EF907BE6-60E9-4873-B9ED-2A89F469C69F}" srcId="{8F195EF5-ABD5-4FD9-B6D1-544C21A65927}" destId="{465147EA-2D58-4FE3-9A9B-04CE9EBD5AD5}" srcOrd="0" destOrd="0" parTransId="{68BAB7A7-5294-4428-8870-78629D47B846}" sibTransId="{3E99FF2F-6DEB-47BD-B0A5-42A5D770FF1A}"/>
    <dgm:cxn modelId="{B3618985-ED53-40D6-B408-1840074C2799}" type="presOf" srcId="{A020D29C-B35F-4D36-83B6-8A919D2892BF}" destId="{A8CF4731-6765-40E9-A4E0-C81BEE49C5A7}" srcOrd="0" destOrd="1" presId="urn:microsoft.com/office/officeart/2005/8/layout/chevron2"/>
    <dgm:cxn modelId="{1B7BA3D5-F982-49C7-8B46-7C2FA11916B1}" type="presOf" srcId="{E020DE94-8B31-4E5E-AAAF-ED08CF39ABE2}" destId="{930D16B4-B299-46F9-896D-B5508FF906F7}" srcOrd="0" destOrd="0" presId="urn:microsoft.com/office/officeart/2005/8/layout/chevron2"/>
    <dgm:cxn modelId="{3D9C32F5-39B5-4EE1-884C-0A07752269C7}" srcId="{E020DE94-8B31-4E5E-AAAF-ED08CF39ABE2}" destId="{18E245A6-0BC7-42CA-BFB0-BC58C36DAE6A}" srcOrd="0" destOrd="0" parTransId="{09DE7C86-147A-4DEA-8D16-F26634948EE7}" sibTransId="{6F56F03C-3D04-4566-AB5E-53C8A23102A6}"/>
    <dgm:cxn modelId="{DD6D4E77-695A-4CED-BC6E-7390B7BE2C96}" srcId="{D2C25A55-4F2E-4B02-B499-730E831037DE}" destId="{3059D85C-ADE7-49D7-83BC-5D99A18D388A}" srcOrd="0" destOrd="0" parTransId="{357C8F55-DFCA-4E3A-8974-54CC12BBF2EF}" sibTransId="{0A854DEE-8168-4BE7-A2A0-70BDC0827C31}"/>
    <dgm:cxn modelId="{55773B69-CC12-49B1-B140-5A5788E7B24B}" srcId="{42C29B80-E96A-427F-8F81-FA8422D21645}" destId="{14606417-1415-48C3-9391-EF0D4A4260DC}" srcOrd="1" destOrd="0" parTransId="{0C5772F5-4DC0-4DE4-8B39-4EEEF3B4D10F}" sibTransId="{0A1EDC19-EEC1-4A69-AC6F-789446F77507}"/>
    <dgm:cxn modelId="{16137A9D-E6D6-4F9D-B466-E5DE405EB90A}" srcId="{E020DE94-8B31-4E5E-AAAF-ED08CF39ABE2}" destId="{1EC7B9B6-F172-443C-90E8-50CD7EF31FAB}" srcOrd="1" destOrd="0" parTransId="{5AC012D2-98B7-4E8F-9E6A-421083E5E6BA}" sibTransId="{3F84F126-D50A-434A-91E3-B649DFC60306}"/>
    <dgm:cxn modelId="{D127FEA0-E85B-425B-B141-FD14FE679F37}" type="presOf" srcId="{107262F3-8EFA-4CC6-AB6A-7AAE53BC938D}" destId="{F5BF0005-D943-4C6D-930C-9C99F82AE6EB}" srcOrd="0" destOrd="0" presId="urn:microsoft.com/office/officeart/2005/8/layout/chevron2"/>
    <dgm:cxn modelId="{1E6BAEE0-052F-4C5F-A371-67DAA953359A}" type="presOf" srcId="{E58D2219-9EF9-464A-81BA-AA2897915A00}" destId="{29FBF2AD-1033-42C0-9966-E570AC5D5E51}" srcOrd="0" destOrd="0" presId="urn:microsoft.com/office/officeart/2005/8/layout/chevron2"/>
    <dgm:cxn modelId="{AC6FB72D-036E-47E0-BEF6-574C51B05542}" type="presOf" srcId="{973E2C37-C372-4239-8989-C834E743A284}" destId="{A8CF4731-6765-40E9-A4E0-C81BEE49C5A7}" srcOrd="0" destOrd="0" presId="urn:microsoft.com/office/officeart/2005/8/layout/chevron2"/>
    <dgm:cxn modelId="{1EA9D6E7-0744-4454-9746-348CBB435258}" srcId="{42C29B80-E96A-427F-8F81-FA8422D21645}" destId="{E58D2219-9EF9-464A-81BA-AA2897915A00}" srcOrd="0" destOrd="0" parTransId="{5CCFF9C0-EFF4-4887-B738-D3524BB21E64}" sibTransId="{2B7F6F91-5BEA-4C9C-B4C6-33F6303EB2B4}"/>
    <dgm:cxn modelId="{B8704B0C-178F-41B5-9B4B-85DB543C53F5}" type="presOf" srcId="{18E245A6-0BC7-42CA-BFB0-BC58C36DAE6A}" destId="{3DFD789E-AD06-4B15-A8A6-BF63EF670045}" srcOrd="0" destOrd="0" presId="urn:microsoft.com/office/officeart/2005/8/layout/chevron2"/>
    <dgm:cxn modelId="{A83B7F51-E174-4A93-A8C5-3746A4AC569A}" srcId="{81BA2B81-B960-4A9B-B4DA-E9D1E7A92F8F}" destId="{A020D29C-B35F-4D36-83B6-8A919D2892BF}" srcOrd="1" destOrd="0" parTransId="{4E9112E7-0A4F-410A-B973-42B15982539F}" sibTransId="{75BDEF36-6E0A-42D0-ACEF-9345994CF49C}"/>
    <dgm:cxn modelId="{E004A50C-8E8E-42BA-934F-37BB8D1A3D57}" type="presOf" srcId="{1EC7B9B6-F172-443C-90E8-50CD7EF31FAB}" destId="{3DFD789E-AD06-4B15-A8A6-BF63EF670045}" srcOrd="0" destOrd="1" presId="urn:microsoft.com/office/officeart/2005/8/layout/chevron2"/>
    <dgm:cxn modelId="{C20CCEC3-E9A1-4494-A529-1AA5C515E617}" srcId="{81BA2B81-B960-4A9B-B4DA-E9D1E7A92F8F}" destId="{973E2C37-C372-4239-8989-C834E743A284}" srcOrd="0" destOrd="0" parTransId="{4A7DF7EF-814B-499C-BC83-C8B33E2D6416}" sibTransId="{1E488776-8F50-4333-9488-53DF2874B4A9}"/>
    <dgm:cxn modelId="{7ACDD41D-761D-4DD0-B2D2-540560BAEBF8}" srcId="{107262F3-8EFA-4CC6-AB6A-7AAE53BC938D}" destId="{E020DE94-8B31-4E5E-AAAF-ED08CF39ABE2}" srcOrd="1" destOrd="0" parTransId="{9B66884F-52AC-4C48-92C4-9A570FF194E6}" sibTransId="{3DAFDDFE-39A8-4FE4-B1D9-0102721B42E6}"/>
    <dgm:cxn modelId="{DEF32668-8A3F-4A7F-AF51-64FFFC18F5C6}" srcId="{107262F3-8EFA-4CC6-AB6A-7AAE53BC938D}" destId="{8F195EF5-ABD5-4FD9-B6D1-544C21A65927}" srcOrd="4" destOrd="0" parTransId="{7490249C-A06E-4C54-AE48-956F0ED1FD21}" sibTransId="{42F183BB-0FB7-4269-94C4-7D764DD88029}"/>
    <dgm:cxn modelId="{1ED10E2C-172D-4A34-9D16-D73D4423ABEA}" srcId="{107262F3-8EFA-4CC6-AB6A-7AAE53BC938D}" destId="{42C29B80-E96A-427F-8F81-FA8422D21645}" srcOrd="3" destOrd="0" parTransId="{9DBBB052-6072-4DE3-A1F6-7B0DD025C556}" sibTransId="{A5CC5538-D423-4E4F-BDC2-9FE50742EEBA}"/>
    <dgm:cxn modelId="{421E562F-FF3F-4AA2-A758-8066ABB38BA4}" type="presOf" srcId="{54B2BE26-1F2C-44F4-8A5C-9656F6CDF8D2}" destId="{A343E271-DCE3-43D4-BE91-B7C8C12884F4}" srcOrd="0" destOrd="1" presId="urn:microsoft.com/office/officeart/2005/8/layout/chevron2"/>
    <dgm:cxn modelId="{1C93C039-B33F-40D6-9D9D-8BFF7266CC39}" srcId="{8F195EF5-ABD5-4FD9-B6D1-544C21A65927}" destId="{54B2BE26-1F2C-44F4-8A5C-9656F6CDF8D2}" srcOrd="1" destOrd="0" parTransId="{FDD788FA-DB77-47DF-8850-18ABE55D93DC}" sibTransId="{D6E65B02-63C7-4D6D-8CB5-B6C34E5557D3}"/>
    <dgm:cxn modelId="{C1C3EC54-FCD5-4BAF-B80E-85C2425A7C45}" type="presOf" srcId="{87BB4A15-3988-420C-AA1B-92244020557B}" destId="{25CFC5D1-284A-4BBB-9E23-0BA9F892254F}" srcOrd="0" destOrd="1" presId="urn:microsoft.com/office/officeart/2005/8/layout/chevron2"/>
    <dgm:cxn modelId="{A4E5D780-6A06-4205-AAD5-CE4C1F4590F2}" type="presOf" srcId="{81BA2B81-B960-4A9B-B4DA-E9D1E7A92F8F}" destId="{80764A05-6745-4894-9969-01CFC8B070D7}" srcOrd="0" destOrd="0" presId="urn:microsoft.com/office/officeart/2005/8/layout/chevron2"/>
    <dgm:cxn modelId="{FFD0C5F4-DFC1-4647-93B6-F975BEE6F20C}" type="presOf" srcId="{14606417-1415-48C3-9391-EF0D4A4260DC}" destId="{29FBF2AD-1033-42C0-9966-E570AC5D5E51}" srcOrd="0" destOrd="1" presId="urn:microsoft.com/office/officeart/2005/8/layout/chevron2"/>
    <dgm:cxn modelId="{93B96B3B-E918-426E-AF50-C58A29B90C9E}" type="presOf" srcId="{8F195EF5-ABD5-4FD9-B6D1-544C21A65927}" destId="{CED786B2-D3BD-448A-8A60-0B6A6C56BBC7}" srcOrd="0" destOrd="0" presId="urn:microsoft.com/office/officeart/2005/8/layout/chevron2"/>
    <dgm:cxn modelId="{0EB4158A-009E-4D87-89C7-72480BE18E46}" type="presOf" srcId="{3059D85C-ADE7-49D7-83BC-5D99A18D388A}" destId="{25CFC5D1-284A-4BBB-9E23-0BA9F892254F}" srcOrd="0" destOrd="0" presId="urn:microsoft.com/office/officeart/2005/8/layout/chevron2"/>
    <dgm:cxn modelId="{D1BC6703-8835-47D0-9DD9-F7C08849CD9A}" srcId="{D2C25A55-4F2E-4B02-B499-730E831037DE}" destId="{87BB4A15-3988-420C-AA1B-92244020557B}" srcOrd="1" destOrd="0" parTransId="{8EDB99BE-EA25-4424-8FA4-CB75A2749BB1}" sibTransId="{1F237892-CDE4-435B-BE9D-5E632726DB36}"/>
    <dgm:cxn modelId="{5EF1A440-2EEB-4A32-A4B3-3C637076D2FF}" type="presOf" srcId="{465147EA-2D58-4FE3-9A9B-04CE9EBD5AD5}" destId="{A343E271-DCE3-43D4-BE91-B7C8C12884F4}" srcOrd="0" destOrd="0" presId="urn:microsoft.com/office/officeart/2005/8/layout/chevron2"/>
    <dgm:cxn modelId="{4638C061-B316-4A91-9C8A-2E7B69F51CDF}" srcId="{107262F3-8EFA-4CC6-AB6A-7AAE53BC938D}" destId="{D2C25A55-4F2E-4B02-B499-730E831037DE}" srcOrd="0" destOrd="0" parTransId="{E49BA85A-0B10-4E36-9435-7175C548A5B1}" sibTransId="{9451878A-9B23-4644-9C14-9A8D14D15435}"/>
    <dgm:cxn modelId="{A472E903-6289-4EFC-A01B-47AC1D781070}" type="presOf" srcId="{D2C25A55-4F2E-4B02-B499-730E831037DE}" destId="{50089B07-6E24-42B2-89A1-0F6A54C137C8}" srcOrd="0" destOrd="0" presId="urn:microsoft.com/office/officeart/2005/8/layout/chevron2"/>
    <dgm:cxn modelId="{FF724C58-AC22-4542-9E89-2DF0BFFE5865}" type="presParOf" srcId="{F5BF0005-D943-4C6D-930C-9C99F82AE6EB}" destId="{324AC662-9697-4EEB-A4B1-01AA63931DD9}" srcOrd="0" destOrd="0" presId="urn:microsoft.com/office/officeart/2005/8/layout/chevron2"/>
    <dgm:cxn modelId="{8ADAE256-255B-4545-A6D8-98DBE24329CC}" type="presParOf" srcId="{324AC662-9697-4EEB-A4B1-01AA63931DD9}" destId="{50089B07-6E24-42B2-89A1-0F6A54C137C8}" srcOrd="0" destOrd="0" presId="urn:microsoft.com/office/officeart/2005/8/layout/chevron2"/>
    <dgm:cxn modelId="{2E73B24E-0F21-49DF-B262-045BCE8E8EED}" type="presParOf" srcId="{324AC662-9697-4EEB-A4B1-01AA63931DD9}" destId="{25CFC5D1-284A-4BBB-9E23-0BA9F892254F}" srcOrd="1" destOrd="0" presId="urn:microsoft.com/office/officeart/2005/8/layout/chevron2"/>
    <dgm:cxn modelId="{D778F062-88C9-4137-BD9D-2FBED16DD63C}" type="presParOf" srcId="{F5BF0005-D943-4C6D-930C-9C99F82AE6EB}" destId="{D4536676-249D-454A-BD74-5753C5B96F24}" srcOrd="1" destOrd="0" presId="urn:microsoft.com/office/officeart/2005/8/layout/chevron2"/>
    <dgm:cxn modelId="{E7212897-EDA1-4190-BA77-0450658A8180}" type="presParOf" srcId="{F5BF0005-D943-4C6D-930C-9C99F82AE6EB}" destId="{9C29317A-9F0C-418A-BC9C-5B235625DA6B}" srcOrd="2" destOrd="0" presId="urn:microsoft.com/office/officeart/2005/8/layout/chevron2"/>
    <dgm:cxn modelId="{5E7FEE8C-9AE7-4D21-9F1C-0FAD477D116C}" type="presParOf" srcId="{9C29317A-9F0C-418A-BC9C-5B235625DA6B}" destId="{930D16B4-B299-46F9-896D-B5508FF906F7}" srcOrd="0" destOrd="0" presId="urn:microsoft.com/office/officeart/2005/8/layout/chevron2"/>
    <dgm:cxn modelId="{3E728459-B9E7-4A4B-8717-E4F488ADAAD4}" type="presParOf" srcId="{9C29317A-9F0C-418A-BC9C-5B235625DA6B}" destId="{3DFD789E-AD06-4B15-A8A6-BF63EF670045}" srcOrd="1" destOrd="0" presId="urn:microsoft.com/office/officeart/2005/8/layout/chevron2"/>
    <dgm:cxn modelId="{C329A766-AAF8-4DB5-94F7-F1CCC4CC7A69}" type="presParOf" srcId="{F5BF0005-D943-4C6D-930C-9C99F82AE6EB}" destId="{204DD8C6-E934-41A1-86E7-490034E36C96}" srcOrd="3" destOrd="0" presId="urn:microsoft.com/office/officeart/2005/8/layout/chevron2"/>
    <dgm:cxn modelId="{AA888147-9FE1-41EF-A2F4-2415E34EEDD4}" type="presParOf" srcId="{F5BF0005-D943-4C6D-930C-9C99F82AE6EB}" destId="{C39ED27C-4A63-4CD9-81C0-BECC57E30075}" srcOrd="4" destOrd="0" presId="urn:microsoft.com/office/officeart/2005/8/layout/chevron2"/>
    <dgm:cxn modelId="{ED2F9BB3-7F3A-41EF-A9EA-F032E88EC80B}" type="presParOf" srcId="{C39ED27C-4A63-4CD9-81C0-BECC57E30075}" destId="{80764A05-6745-4894-9969-01CFC8B070D7}" srcOrd="0" destOrd="0" presId="urn:microsoft.com/office/officeart/2005/8/layout/chevron2"/>
    <dgm:cxn modelId="{4F8A38A2-CBE7-4F51-93B7-D447FC91D715}" type="presParOf" srcId="{C39ED27C-4A63-4CD9-81C0-BECC57E30075}" destId="{A8CF4731-6765-40E9-A4E0-C81BEE49C5A7}" srcOrd="1" destOrd="0" presId="urn:microsoft.com/office/officeart/2005/8/layout/chevron2"/>
    <dgm:cxn modelId="{EA631263-4FD0-4243-BA79-1D2DE525FE03}" type="presParOf" srcId="{F5BF0005-D943-4C6D-930C-9C99F82AE6EB}" destId="{36C35E06-D595-4D11-860B-64F7E8AE5636}" srcOrd="5" destOrd="0" presId="urn:microsoft.com/office/officeart/2005/8/layout/chevron2"/>
    <dgm:cxn modelId="{6A0B3B3A-C979-4792-86B8-1DFE4601AEFE}" type="presParOf" srcId="{F5BF0005-D943-4C6D-930C-9C99F82AE6EB}" destId="{DD661466-3B4B-4D4C-9419-8784567CE42B}" srcOrd="6" destOrd="0" presId="urn:microsoft.com/office/officeart/2005/8/layout/chevron2"/>
    <dgm:cxn modelId="{00A6E3E5-56C8-4B18-8EDE-1B605ED343D2}" type="presParOf" srcId="{DD661466-3B4B-4D4C-9419-8784567CE42B}" destId="{C3781883-F026-41A7-9D44-2D454E443455}" srcOrd="0" destOrd="0" presId="urn:microsoft.com/office/officeart/2005/8/layout/chevron2"/>
    <dgm:cxn modelId="{4BA901C2-450B-4352-A9AD-71FD6E2157D5}" type="presParOf" srcId="{DD661466-3B4B-4D4C-9419-8784567CE42B}" destId="{29FBF2AD-1033-42C0-9966-E570AC5D5E51}" srcOrd="1" destOrd="0" presId="urn:microsoft.com/office/officeart/2005/8/layout/chevron2"/>
    <dgm:cxn modelId="{CBB6AF28-CE14-4AE9-8378-AEAC3867CF78}" type="presParOf" srcId="{F5BF0005-D943-4C6D-930C-9C99F82AE6EB}" destId="{97720D8E-7ECD-4794-BCD3-C94B5CDC6080}" srcOrd="7" destOrd="0" presId="urn:microsoft.com/office/officeart/2005/8/layout/chevron2"/>
    <dgm:cxn modelId="{FF779941-8428-4FB8-99F1-13B2EB4D553E}" type="presParOf" srcId="{F5BF0005-D943-4C6D-930C-9C99F82AE6EB}" destId="{1A86DD06-8354-434C-9267-771B1D68A33F}" srcOrd="8" destOrd="0" presId="urn:microsoft.com/office/officeart/2005/8/layout/chevron2"/>
    <dgm:cxn modelId="{82F72BC3-590D-4F62-8200-938076CC007A}" type="presParOf" srcId="{1A86DD06-8354-434C-9267-771B1D68A33F}" destId="{CED786B2-D3BD-448A-8A60-0B6A6C56BBC7}" srcOrd="0" destOrd="0" presId="urn:microsoft.com/office/officeart/2005/8/layout/chevron2"/>
    <dgm:cxn modelId="{13EB61EE-2378-4558-9FBC-BA54FF09F736}" type="presParOf" srcId="{1A86DD06-8354-434C-9267-771B1D68A33F}" destId="{A343E271-DCE3-43D4-BE91-B7C8C12884F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C9BD23-1141-46F7-BF7C-99CDE62AFA0F}" type="doc">
      <dgm:prSet loTypeId="urn:microsoft.com/office/officeart/2005/8/layout/cycle2" loCatId="cycle" qsTypeId="urn:microsoft.com/office/officeart/2005/8/quickstyle/simple5" qsCatId="simple" csTypeId="urn:microsoft.com/office/officeart/2005/8/colors/accent6_3" csCatId="accent6"/>
      <dgm:spPr/>
      <dgm:t>
        <a:bodyPr/>
        <a:lstStyle/>
        <a:p>
          <a:endParaRPr lang="zh-CN" altLang="en-US"/>
        </a:p>
      </dgm:t>
    </dgm:pt>
    <dgm:pt modelId="{8A35C85C-9E64-4434-9286-8783F5699514}">
      <dgm:prSet/>
      <dgm:spPr/>
      <dgm:t>
        <a:bodyPr/>
        <a:lstStyle/>
        <a:p>
          <a:pPr rtl="0"/>
          <a:r>
            <a:rPr lang="zh-CN" smtClean="0"/>
            <a:t>摸家底</a:t>
          </a:r>
          <a:endParaRPr lang="zh-CN"/>
        </a:p>
      </dgm:t>
    </dgm:pt>
    <dgm:pt modelId="{0E559987-48E8-446A-B1CC-E52F4B467AC4}" type="parTrans" cxnId="{96249B60-EFF1-4D4F-B61D-FEC431BF5B2D}">
      <dgm:prSet/>
      <dgm:spPr/>
      <dgm:t>
        <a:bodyPr/>
        <a:lstStyle/>
        <a:p>
          <a:endParaRPr lang="zh-CN" altLang="en-US"/>
        </a:p>
      </dgm:t>
    </dgm:pt>
    <dgm:pt modelId="{B6E26FE8-FDDB-4571-98D7-CC7549B84864}" type="sibTrans" cxnId="{96249B60-EFF1-4D4F-B61D-FEC431BF5B2D}">
      <dgm:prSet/>
      <dgm:spPr/>
      <dgm:t>
        <a:bodyPr/>
        <a:lstStyle/>
        <a:p>
          <a:endParaRPr lang="zh-CN" altLang="en-US"/>
        </a:p>
      </dgm:t>
    </dgm:pt>
    <dgm:pt modelId="{0974AE27-C007-4CF5-8826-0C0EEDCA15BC}">
      <dgm:prSet/>
      <dgm:spPr/>
      <dgm:t>
        <a:bodyPr/>
        <a:lstStyle/>
        <a:p>
          <a:pPr rtl="0"/>
          <a:r>
            <a:rPr lang="zh-CN" smtClean="0"/>
            <a:t>做计划</a:t>
          </a:r>
          <a:endParaRPr lang="zh-CN"/>
        </a:p>
      </dgm:t>
    </dgm:pt>
    <dgm:pt modelId="{720E1CD8-E4E6-4F4C-A9C2-C940143622EA}" type="parTrans" cxnId="{58D8E780-5D82-464B-AAC6-49229B28C12D}">
      <dgm:prSet/>
      <dgm:spPr/>
      <dgm:t>
        <a:bodyPr/>
        <a:lstStyle/>
        <a:p>
          <a:endParaRPr lang="zh-CN" altLang="en-US"/>
        </a:p>
      </dgm:t>
    </dgm:pt>
    <dgm:pt modelId="{DEC2BDA2-D289-4947-B78B-1397E301C9A4}" type="sibTrans" cxnId="{58D8E780-5D82-464B-AAC6-49229B28C12D}">
      <dgm:prSet/>
      <dgm:spPr/>
      <dgm:t>
        <a:bodyPr/>
        <a:lstStyle/>
        <a:p>
          <a:endParaRPr lang="zh-CN" altLang="en-US"/>
        </a:p>
      </dgm:t>
    </dgm:pt>
    <dgm:pt modelId="{E7B981F0-F43E-45BE-837C-9CF8964143BE}">
      <dgm:prSet/>
      <dgm:spPr/>
      <dgm:t>
        <a:bodyPr/>
        <a:lstStyle/>
        <a:p>
          <a:pPr rtl="0"/>
          <a:r>
            <a:rPr lang="zh-CN" smtClean="0"/>
            <a:t>分期实施</a:t>
          </a:r>
          <a:endParaRPr lang="zh-CN"/>
        </a:p>
      </dgm:t>
    </dgm:pt>
    <dgm:pt modelId="{5C9D60A1-D58A-4072-9395-654B573F62B3}" type="parTrans" cxnId="{494C8630-A13B-4E01-8AF4-331BDC953E81}">
      <dgm:prSet/>
      <dgm:spPr/>
      <dgm:t>
        <a:bodyPr/>
        <a:lstStyle/>
        <a:p>
          <a:endParaRPr lang="zh-CN" altLang="en-US"/>
        </a:p>
      </dgm:t>
    </dgm:pt>
    <dgm:pt modelId="{C56341DD-64D7-43DA-B02D-7DFEC4B56C25}" type="sibTrans" cxnId="{494C8630-A13B-4E01-8AF4-331BDC953E81}">
      <dgm:prSet/>
      <dgm:spPr/>
      <dgm:t>
        <a:bodyPr/>
        <a:lstStyle/>
        <a:p>
          <a:endParaRPr lang="zh-CN" altLang="en-US"/>
        </a:p>
      </dgm:t>
    </dgm:pt>
    <dgm:pt modelId="{67C5D42F-E33B-4ADE-9031-20F8BB93FBB4}">
      <dgm:prSet/>
      <dgm:spPr/>
      <dgm:t>
        <a:bodyPr/>
        <a:lstStyle/>
        <a:p>
          <a:pPr rtl="0"/>
          <a:r>
            <a:rPr lang="zh-CN" dirty="0" smtClean="0"/>
            <a:t>持续改进</a:t>
          </a:r>
          <a:endParaRPr lang="zh-CN" dirty="0"/>
        </a:p>
      </dgm:t>
    </dgm:pt>
    <dgm:pt modelId="{FC1BEE48-711C-459B-8639-25D9DC026552}" type="parTrans" cxnId="{B2421879-292E-4180-ACC2-818D65B1BC3C}">
      <dgm:prSet/>
      <dgm:spPr/>
      <dgm:t>
        <a:bodyPr/>
        <a:lstStyle/>
        <a:p>
          <a:endParaRPr lang="zh-CN" altLang="en-US"/>
        </a:p>
      </dgm:t>
    </dgm:pt>
    <dgm:pt modelId="{CA7128A0-368C-4374-AD35-920F97D72A23}" type="sibTrans" cxnId="{B2421879-292E-4180-ACC2-818D65B1BC3C}">
      <dgm:prSet/>
      <dgm:spPr/>
      <dgm:t>
        <a:bodyPr/>
        <a:lstStyle/>
        <a:p>
          <a:endParaRPr lang="zh-CN" altLang="en-US"/>
        </a:p>
      </dgm:t>
    </dgm:pt>
    <dgm:pt modelId="{06592C94-7C3E-48E0-9BB5-D49063904E9E}" type="pres">
      <dgm:prSet presAssocID="{FFC9BD23-1141-46F7-BF7C-99CDE62AFA0F}" presName="cycle" presStyleCnt="0">
        <dgm:presLayoutVars>
          <dgm:dir/>
          <dgm:resizeHandles val="exact"/>
        </dgm:presLayoutVars>
      </dgm:prSet>
      <dgm:spPr/>
    </dgm:pt>
    <dgm:pt modelId="{F1135F11-316F-4467-9486-FFF5EC1B2D74}" type="pres">
      <dgm:prSet presAssocID="{8A35C85C-9E64-4434-9286-8783F5699514}" presName="node" presStyleLbl="node1" presStyleIdx="0" presStyleCnt="4">
        <dgm:presLayoutVars>
          <dgm:bulletEnabled val="1"/>
        </dgm:presLayoutVars>
      </dgm:prSet>
      <dgm:spPr/>
    </dgm:pt>
    <dgm:pt modelId="{24C20875-09E6-4811-A5D7-9B5737CAF1B7}" type="pres">
      <dgm:prSet presAssocID="{B6E26FE8-FDDB-4571-98D7-CC7549B84864}" presName="sibTrans" presStyleLbl="sibTrans2D1" presStyleIdx="0" presStyleCnt="4"/>
      <dgm:spPr/>
    </dgm:pt>
    <dgm:pt modelId="{A6D89D19-2EC4-4984-A46E-B8EBCC466FC0}" type="pres">
      <dgm:prSet presAssocID="{B6E26FE8-FDDB-4571-98D7-CC7549B84864}" presName="connectorText" presStyleLbl="sibTrans2D1" presStyleIdx="0" presStyleCnt="4"/>
      <dgm:spPr/>
    </dgm:pt>
    <dgm:pt modelId="{17AAD2B5-8026-4288-855C-BC99F988CC11}" type="pres">
      <dgm:prSet presAssocID="{0974AE27-C007-4CF5-8826-0C0EEDCA15BC}" presName="node" presStyleLbl="node1" presStyleIdx="1" presStyleCnt="4">
        <dgm:presLayoutVars>
          <dgm:bulletEnabled val="1"/>
        </dgm:presLayoutVars>
      </dgm:prSet>
      <dgm:spPr/>
    </dgm:pt>
    <dgm:pt modelId="{0E95C863-5815-4E4D-92C9-878CBDF7EBE2}" type="pres">
      <dgm:prSet presAssocID="{DEC2BDA2-D289-4947-B78B-1397E301C9A4}" presName="sibTrans" presStyleLbl="sibTrans2D1" presStyleIdx="1" presStyleCnt="4"/>
      <dgm:spPr/>
    </dgm:pt>
    <dgm:pt modelId="{F4549C5C-1E67-42BC-AE32-2426BC34842F}" type="pres">
      <dgm:prSet presAssocID="{DEC2BDA2-D289-4947-B78B-1397E301C9A4}" presName="connectorText" presStyleLbl="sibTrans2D1" presStyleIdx="1" presStyleCnt="4"/>
      <dgm:spPr/>
    </dgm:pt>
    <dgm:pt modelId="{16B04808-3B6F-4C17-B485-7068E3543AB6}" type="pres">
      <dgm:prSet presAssocID="{E7B981F0-F43E-45BE-837C-9CF8964143BE}" presName="node" presStyleLbl="node1" presStyleIdx="2" presStyleCnt="4">
        <dgm:presLayoutVars>
          <dgm:bulletEnabled val="1"/>
        </dgm:presLayoutVars>
      </dgm:prSet>
      <dgm:spPr/>
    </dgm:pt>
    <dgm:pt modelId="{9663BC32-3960-4CD5-BB20-75FCA457BC77}" type="pres">
      <dgm:prSet presAssocID="{C56341DD-64D7-43DA-B02D-7DFEC4B56C25}" presName="sibTrans" presStyleLbl="sibTrans2D1" presStyleIdx="2" presStyleCnt="4"/>
      <dgm:spPr/>
    </dgm:pt>
    <dgm:pt modelId="{34453A23-E050-4060-8869-314B30E93DEC}" type="pres">
      <dgm:prSet presAssocID="{C56341DD-64D7-43DA-B02D-7DFEC4B56C25}" presName="connectorText" presStyleLbl="sibTrans2D1" presStyleIdx="2" presStyleCnt="4"/>
      <dgm:spPr/>
    </dgm:pt>
    <dgm:pt modelId="{99FC1611-B4F6-4954-BD12-AEF9FCF5A456}" type="pres">
      <dgm:prSet presAssocID="{67C5D42F-E33B-4ADE-9031-20F8BB93FBB4}" presName="node" presStyleLbl="node1" presStyleIdx="3" presStyleCnt="4">
        <dgm:presLayoutVars>
          <dgm:bulletEnabled val="1"/>
        </dgm:presLayoutVars>
      </dgm:prSet>
      <dgm:spPr/>
    </dgm:pt>
    <dgm:pt modelId="{F3B328C5-9DEB-4782-B3BA-EE593717941D}" type="pres">
      <dgm:prSet presAssocID="{CA7128A0-368C-4374-AD35-920F97D72A23}" presName="sibTrans" presStyleLbl="sibTrans2D1" presStyleIdx="3" presStyleCnt="4"/>
      <dgm:spPr/>
    </dgm:pt>
    <dgm:pt modelId="{88721625-5919-4897-9A62-B96FE0B9A598}" type="pres">
      <dgm:prSet presAssocID="{CA7128A0-368C-4374-AD35-920F97D72A23}" presName="connectorText" presStyleLbl="sibTrans2D1" presStyleIdx="3" presStyleCnt="4"/>
      <dgm:spPr/>
    </dgm:pt>
  </dgm:ptLst>
  <dgm:cxnLst>
    <dgm:cxn modelId="{DA602DA0-61C1-47DF-A2C2-61B0D0B0C62F}" type="presOf" srcId="{C56341DD-64D7-43DA-B02D-7DFEC4B56C25}" destId="{34453A23-E050-4060-8869-314B30E93DEC}" srcOrd="1" destOrd="0" presId="urn:microsoft.com/office/officeart/2005/8/layout/cycle2"/>
    <dgm:cxn modelId="{9119FAE7-D1DF-4874-AA0F-46228D9BC411}" type="presOf" srcId="{0974AE27-C007-4CF5-8826-0C0EEDCA15BC}" destId="{17AAD2B5-8026-4288-855C-BC99F988CC11}" srcOrd="0" destOrd="0" presId="urn:microsoft.com/office/officeart/2005/8/layout/cycle2"/>
    <dgm:cxn modelId="{F01AA07C-5EC9-4701-9B44-03623551CE3D}" type="presOf" srcId="{B6E26FE8-FDDB-4571-98D7-CC7549B84864}" destId="{24C20875-09E6-4811-A5D7-9B5737CAF1B7}" srcOrd="0" destOrd="0" presId="urn:microsoft.com/office/officeart/2005/8/layout/cycle2"/>
    <dgm:cxn modelId="{18754079-26FA-425C-A4AF-EC3FA692D919}" type="presOf" srcId="{8A35C85C-9E64-4434-9286-8783F5699514}" destId="{F1135F11-316F-4467-9486-FFF5EC1B2D74}" srcOrd="0" destOrd="0" presId="urn:microsoft.com/office/officeart/2005/8/layout/cycle2"/>
    <dgm:cxn modelId="{494C8630-A13B-4E01-8AF4-331BDC953E81}" srcId="{FFC9BD23-1141-46F7-BF7C-99CDE62AFA0F}" destId="{E7B981F0-F43E-45BE-837C-9CF8964143BE}" srcOrd="2" destOrd="0" parTransId="{5C9D60A1-D58A-4072-9395-654B573F62B3}" sibTransId="{C56341DD-64D7-43DA-B02D-7DFEC4B56C25}"/>
    <dgm:cxn modelId="{7D54AE80-7775-47F5-AA37-623E0FD02E52}" type="presOf" srcId="{B6E26FE8-FDDB-4571-98D7-CC7549B84864}" destId="{A6D89D19-2EC4-4984-A46E-B8EBCC466FC0}" srcOrd="1" destOrd="0" presId="urn:microsoft.com/office/officeart/2005/8/layout/cycle2"/>
    <dgm:cxn modelId="{96249B60-EFF1-4D4F-B61D-FEC431BF5B2D}" srcId="{FFC9BD23-1141-46F7-BF7C-99CDE62AFA0F}" destId="{8A35C85C-9E64-4434-9286-8783F5699514}" srcOrd="0" destOrd="0" parTransId="{0E559987-48E8-446A-B1CC-E52F4B467AC4}" sibTransId="{B6E26FE8-FDDB-4571-98D7-CC7549B84864}"/>
    <dgm:cxn modelId="{7E628703-22C1-4417-9FD8-D5F63C932CBA}" type="presOf" srcId="{DEC2BDA2-D289-4947-B78B-1397E301C9A4}" destId="{0E95C863-5815-4E4D-92C9-878CBDF7EBE2}" srcOrd="0" destOrd="0" presId="urn:microsoft.com/office/officeart/2005/8/layout/cycle2"/>
    <dgm:cxn modelId="{E1E1E6B2-562D-4F0A-905C-8E0F0455646E}" type="presOf" srcId="{E7B981F0-F43E-45BE-837C-9CF8964143BE}" destId="{16B04808-3B6F-4C17-B485-7068E3543AB6}" srcOrd="0" destOrd="0" presId="urn:microsoft.com/office/officeart/2005/8/layout/cycle2"/>
    <dgm:cxn modelId="{CD0B1295-23D4-4D0D-92BE-08CCC6BA8F36}" type="presOf" srcId="{DEC2BDA2-D289-4947-B78B-1397E301C9A4}" destId="{F4549C5C-1E67-42BC-AE32-2426BC34842F}" srcOrd="1" destOrd="0" presId="urn:microsoft.com/office/officeart/2005/8/layout/cycle2"/>
    <dgm:cxn modelId="{9E8332B0-9964-4623-8F18-490A119F9E95}" type="presOf" srcId="{CA7128A0-368C-4374-AD35-920F97D72A23}" destId="{88721625-5919-4897-9A62-B96FE0B9A598}" srcOrd="1" destOrd="0" presId="urn:microsoft.com/office/officeart/2005/8/layout/cycle2"/>
    <dgm:cxn modelId="{3F317C6C-B3B3-4653-855A-62F59B699A04}" type="presOf" srcId="{67C5D42F-E33B-4ADE-9031-20F8BB93FBB4}" destId="{99FC1611-B4F6-4954-BD12-AEF9FCF5A456}" srcOrd="0" destOrd="0" presId="urn:microsoft.com/office/officeart/2005/8/layout/cycle2"/>
    <dgm:cxn modelId="{3C0845E0-DE1D-4264-865E-55B60E16D84B}" type="presOf" srcId="{CA7128A0-368C-4374-AD35-920F97D72A23}" destId="{F3B328C5-9DEB-4782-B3BA-EE593717941D}" srcOrd="0" destOrd="0" presId="urn:microsoft.com/office/officeart/2005/8/layout/cycle2"/>
    <dgm:cxn modelId="{0E48B0A1-3E6C-4B11-B3AD-860EA63FEE2A}" type="presOf" srcId="{FFC9BD23-1141-46F7-BF7C-99CDE62AFA0F}" destId="{06592C94-7C3E-48E0-9BB5-D49063904E9E}" srcOrd="0" destOrd="0" presId="urn:microsoft.com/office/officeart/2005/8/layout/cycle2"/>
    <dgm:cxn modelId="{B2421879-292E-4180-ACC2-818D65B1BC3C}" srcId="{FFC9BD23-1141-46F7-BF7C-99CDE62AFA0F}" destId="{67C5D42F-E33B-4ADE-9031-20F8BB93FBB4}" srcOrd="3" destOrd="0" parTransId="{FC1BEE48-711C-459B-8639-25D9DC026552}" sibTransId="{CA7128A0-368C-4374-AD35-920F97D72A23}"/>
    <dgm:cxn modelId="{D6693A71-7310-41FC-98DF-BE4F2AE7BCF1}" type="presOf" srcId="{C56341DD-64D7-43DA-B02D-7DFEC4B56C25}" destId="{9663BC32-3960-4CD5-BB20-75FCA457BC77}" srcOrd="0" destOrd="0" presId="urn:microsoft.com/office/officeart/2005/8/layout/cycle2"/>
    <dgm:cxn modelId="{58D8E780-5D82-464B-AAC6-49229B28C12D}" srcId="{FFC9BD23-1141-46F7-BF7C-99CDE62AFA0F}" destId="{0974AE27-C007-4CF5-8826-0C0EEDCA15BC}" srcOrd="1" destOrd="0" parTransId="{720E1CD8-E4E6-4F4C-A9C2-C940143622EA}" sibTransId="{DEC2BDA2-D289-4947-B78B-1397E301C9A4}"/>
    <dgm:cxn modelId="{E2666040-6101-4A71-8386-57671DA5A6D4}" type="presParOf" srcId="{06592C94-7C3E-48E0-9BB5-D49063904E9E}" destId="{F1135F11-316F-4467-9486-FFF5EC1B2D74}" srcOrd="0" destOrd="0" presId="urn:microsoft.com/office/officeart/2005/8/layout/cycle2"/>
    <dgm:cxn modelId="{2A524427-86DB-4487-A7B2-C98AE14C7746}" type="presParOf" srcId="{06592C94-7C3E-48E0-9BB5-D49063904E9E}" destId="{24C20875-09E6-4811-A5D7-9B5737CAF1B7}" srcOrd="1" destOrd="0" presId="urn:microsoft.com/office/officeart/2005/8/layout/cycle2"/>
    <dgm:cxn modelId="{6ACB2497-C833-4CCE-BC63-7530D3FB58D9}" type="presParOf" srcId="{24C20875-09E6-4811-A5D7-9B5737CAF1B7}" destId="{A6D89D19-2EC4-4984-A46E-B8EBCC466FC0}" srcOrd="0" destOrd="0" presId="urn:microsoft.com/office/officeart/2005/8/layout/cycle2"/>
    <dgm:cxn modelId="{AAE402B2-3AEF-4668-A3E0-D7563A0C9D18}" type="presParOf" srcId="{06592C94-7C3E-48E0-9BB5-D49063904E9E}" destId="{17AAD2B5-8026-4288-855C-BC99F988CC11}" srcOrd="2" destOrd="0" presId="urn:microsoft.com/office/officeart/2005/8/layout/cycle2"/>
    <dgm:cxn modelId="{12563886-E538-461C-864F-72E8B8394CF8}" type="presParOf" srcId="{06592C94-7C3E-48E0-9BB5-D49063904E9E}" destId="{0E95C863-5815-4E4D-92C9-878CBDF7EBE2}" srcOrd="3" destOrd="0" presId="urn:microsoft.com/office/officeart/2005/8/layout/cycle2"/>
    <dgm:cxn modelId="{6E7584AA-6910-4E0F-93AD-6DE5961BD8A3}" type="presParOf" srcId="{0E95C863-5815-4E4D-92C9-878CBDF7EBE2}" destId="{F4549C5C-1E67-42BC-AE32-2426BC34842F}" srcOrd="0" destOrd="0" presId="urn:microsoft.com/office/officeart/2005/8/layout/cycle2"/>
    <dgm:cxn modelId="{99ADCDAD-E45C-46F8-BE22-D472515F5DEF}" type="presParOf" srcId="{06592C94-7C3E-48E0-9BB5-D49063904E9E}" destId="{16B04808-3B6F-4C17-B485-7068E3543AB6}" srcOrd="4" destOrd="0" presId="urn:microsoft.com/office/officeart/2005/8/layout/cycle2"/>
    <dgm:cxn modelId="{DC29FA70-8240-4ED1-86D7-69477EAF4B9E}" type="presParOf" srcId="{06592C94-7C3E-48E0-9BB5-D49063904E9E}" destId="{9663BC32-3960-4CD5-BB20-75FCA457BC77}" srcOrd="5" destOrd="0" presId="urn:microsoft.com/office/officeart/2005/8/layout/cycle2"/>
    <dgm:cxn modelId="{E14774B7-7937-48F5-B44E-5E01EBE009FE}" type="presParOf" srcId="{9663BC32-3960-4CD5-BB20-75FCA457BC77}" destId="{34453A23-E050-4060-8869-314B30E93DEC}" srcOrd="0" destOrd="0" presId="urn:microsoft.com/office/officeart/2005/8/layout/cycle2"/>
    <dgm:cxn modelId="{35152D0D-358D-4BBF-9CAE-601AFAF81B6B}" type="presParOf" srcId="{06592C94-7C3E-48E0-9BB5-D49063904E9E}" destId="{99FC1611-B4F6-4954-BD12-AEF9FCF5A456}" srcOrd="6" destOrd="0" presId="urn:microsoft.com/office/officeart/2005/8/layout/cycle2"/>
    <dgm:cxn modelId="{97C3E22D-7B6A-44B0-96BC-94D0E0005F26}" type="presParOf" srcId="{06592C94-7C3E-48E0-9BB5-D49063904E9E}" destId="{F3B328C5-9DEB-4782-B3BA-EE593717941D}" srcOrd="7" destOrd="0" presId="urn:microsoft.com/office/officeart/2005/8/layout/cycle2"/>
    <dgm:cxn modelId="{E121347C-85A1-4150-B9E6-5FB68B2610C5}" type="presParOf" srcId="{F3B328C5-9DEB-4782-B3BA-EE593717941D}" destId="{88721625-5919-4897-9A62-B96FE0B9A59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C7255-BF34-4650-B971-D1CBC02B2C70}">
      <dsp:nvSpPr>
        <dsp:cNvPr id="0" name=""/>
        <dsp:cNvSpPr/>
      </dsp:nvSpPr>
      <dsp:spPr>
        <a:xfrm>
          <a:off x="2953641" y="528"/>
          <a:ext cx="1920679" cy="192067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zh-CN" altLang="en-US" sz="3200" b="0" kern="1200" dirty="0" smtClean="0">
              <a:solidFill>
                <a:schemeClr val="tx1"/>
              </a:solidFill>
            </a:rPr>
            <a:t>过程回顾</a:t>
          </a:r>
          <a:endParaRPr lang="zh-CN" sz="3200" b="0" kern="1200" dirty="0">
            <a:solidFill>
              <a:schemeClr val="tx1"/>
            </a:solidFill>
          </a:endParaRPr>
        </a:p>
      </dsp:txBody>
      <dsp:txXfrm>
        <a:off x="3234918" y="281805"/>
        <a:ext cx="1358125" cy="1358125"/>
      </dsp:txXfrm>
    </dsp:sp>
    <dsp:sp modelId="{764C2496-4493-49FB-821F-5FEE6BFF6E48}">
      <dsp:nvSpPr>
        <dsp:cNvPr id="0" name=""/>
        <dsp:cNvSpPr/>
      </dsp:nvSpPr>
      <dsp:spPr>
        <a:xfrm rot="3600000">
          <a:off x="4372469" y="1873167"/>
          <a:ext cx="510710" cy="648229"/>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a:off x="4410772" y="1936470"/>
        <a:ext cx="357497" cy="388937"/>
      </dsp:txXfrm>
    </dsp:sp>
    <dsp:sp modelId="{481FC002-AF8D-40BB-97AB-F17B8CC82246}">
      <dsp:nvSpPr>
        <dsp:cNvPr id="0" name=""/>
        <dsp:cNvSpPr/>
      </dsp:nvSpPr>
      <dsp:spPr>
        <a:xfrm>
          <a:off x="4395783" y="2498392"/>
          <a:ext cx="1920679" cy="192067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zh-CN" sz="3200" kern="1200" dirty="0" smtClean="0">
              <a:solidFill>
                <a:schemeClr val="tx1"/>
              </a:solidFill>
            </a:rPr>
            <a:t>技术点回顾</a:t>
          </a:r>
          <a:endParaRPr lang="zh-CN" sz="3200" kern="1200" dirty="0">
            <a:solidFill>
              <a:schemeClr val="tx1"/>
            </a:solidFill>
          </a:endParaRPr>
        </a:p>
      </dsp:txBody>
      <dsp:txXfrm>
        <a:off x="4677060" y="2779669"/>
        <a:ext cx="1358125" cy="1358125"/>
      </dsp:txXfrm>
    </dsp:sp>
    <dsp:sp modelId="{960E37FD-C173-4363-A1F9-99882249550B}">
      <dsp:nvSpPr>
        <dsp:cNvPr id="0" name=""/>
        <dsp:cNvSpPr/>
      </dsp:nvSpPr>
      <dsp:spPr>
        <a:xfrm rot="10800000">
          <a:off x="3673079" y="3134616"/>
          <a:ext cx="510710" cy="648229"/>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rot="10800000">
        <a:off x="3826292" y="3264262"/>
        <a:ext cx="357497" cy="388937"/>
      </dsp:txXfrm>
    </dsp:sp>
    <dsp:sp modelId="{EFD0D495-806B-470C-90F2-30BE4D59AF44}">
      <dsp:nvSpPr>
        <dsp:cNvPr id="0" name=""/>
        <dsp:cNvSpPr/>
      </dsp:nvSpPr>
      <dsp:spPr>
        <a:xfrm>
          <a:off x="1511499" y="2498392"/>
          <a:ext cx="1920679" cy="192067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zh-CN" altLang="en-US" sz="3200" kern="1200" dirty="0" smtClean="0">
              <a:solidFill>
                <a:schemeClr val="tx1"/>
              </a:solidFill>
            </a:rPr>
            <a:t>验证</a:t>
          </a:r>
          <a:r>
            <a:rPr lang="zh-CN" sz="3200" kern="1200" dirty="0" smtClean="0">
              <a:solidFill>
                <a:schemeClr val="tx1"/>
              </a:solidFill>
            </a:rPr>
            <a:t>总结</a:t>
          </a:r>
          <a:endParaRPr lang="zh-CN" sz="3200" kern="1200" dirty="0">
            <a:solidFill>
              <a:schemeClr val="tx1"/>
            </a:solidFill>
          </a:endParaRPr>
        </a:p>
      </dsp:txBody>
      <dsp:txXfrm>
        <a:off x="1792776" y="2779669"/>
        <a:ext cx="1358125" cy="1358125"/>
      </dsp:txXfrm>
    </dsp:sp>
    <dsp:sp modelId="{F0DB3D0F-3DBD-4267-86D4-C81C4ACC46B3}">
      <dsp:nvSpPr>
        <dsp:cNvPr id="0" name=""/>
        <dsp:cNvSpPr/>
      </dsp:nvSpPr>
      <dsp:spPr>
        <a:xfrm rot="18000000">
          <a:off x="2930327" y="1898202"/>
          <a:ext cx="510710" cy="648229"/>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a:off x="2968630" y="2094191"/>
        <a:ext cx="357497" cy="388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89B07-6E24-42B2-89A1-0F6A54C137C8}">
      <dsp:nvSpPr>
        <dsp:cNvPr id="0" name=""/>
        <dsp:cNvSpPr/>
      </dsp:nvSpPr>
      <dsp:spPr>
        <a:xfrm rot="5400000">
          <a:off x="-167146" y="167900"/>
          <a:ext cx="1114313" cy="780019"/>
        </a:xfrm>
        <a:prstGeom prst="chevr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6">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dirty="0" smtClean="0"/>
            <a:t>周一</a:t>
          </a:r>
          <a:endParaRPr lang="zh-CN" sz="1500" kern="1200" dirty="0"/>
        </a:p>
      </dsp:txBody>
      <dsp:txXfrm rot="-5400000">
        <a:off x="2" y="390763"/>
        <a:ext cx="780019" cy="334294"/>
      </dsp:txXfrm>
    </dsp:sp>
    <dsp:sp modelId="{25CFC5D1-284A-4BBB-9E23-0BA9F892254F}">
      <dsp:nvSpPr>
        <dsp:cNvPr id="0" name=""/>
        <dsp:cNvSpPr/>
      </dsp:nvSpPr>
      <dsp:spPr>
        <a:xfrm rot="5400000">
          <a:off x="3921479" y="-3140707"/>
          <a:ext cx="724303" cy="7007224"/>
        </a:xfrm>
        <a:prstGeom prst="round2Same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dirty="0" smtClean="0"/>
            <a:t>刘先军：</a:t>
          </a:r>
          <a:r>
            <a:rPr lang="en-US" sz="1400" kern="1200" dirty="0" smtClean="0"/>
            <a:t>POC</a:t>
          </a:r>
          <a:r>
            <a:rPr lang="zh-CN" sz="1400" kern="1200" dirty="0" smtClean="0"/>
            <a:t>项目启动会</a:t>
          </a:r>
          <a:r>
            <a:rPr lang="en-US" altLang="zh-CN" sz="1400" kern="1200" dirty="0" smtClean="0"/>
            <a:t>                                 </a:t>
          </a:r>
          <a:r>
            <a:rPr lang="zh-CN" altLang="en-US" sz="1400" kern="1200" dirty="0" smtClean="0"/>
            <a:t>孙建平：环境协调准备</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普元：准备环境，包括搭建开发环境                阚嘉彬：任务一开发流程讲解</a:t>
          </a:r>
          <a:endParaRPr lang="zh-CN" altLang="en-US" sz="1400" kern="1200" dirty="0"/>
        </a:p>
      </dsp:txBody>
      <dsp:txXfrm rot="-5400000">
        <a:off x="780019" y="36111"/>
        <a:ext cx="6971866" cy="653587"/>
      </dsp:txXfrm>
    </dsp:sp>
    <dsp:sp modelId="{930D16B4-B299-46F9-896D-B5508FF906F7}">
      <dsp:nvSpPr>
        <dsp:cNvPr id="0" name=""/>
        <dsp:cNvSpPr/>
      </dsp:nvSpPr>
      <dsp:spPr>
        <a:xfrm rot="5400000">
          <a:off x="-167146" y="1165295"/>
          <a:ext cx="1114313" cy="780019"/>
        </a:xfrm>
        <a:prstGeom prst="chevr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6">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dirty="0" smtClean="0"/>
            <a:t>周二</a:t>
          </a:r>
          <a:endParaRPr lang="zh-CN" sz="1500" kern="1200" dirty="0"/>
        </a:p>
      </dsp:txBody>
      <dsp:txXfrm rot="-5400000">
        <a:off x="2" y="1388158"/>
        <a:ext cx="780019" cy="334294"/>
      </dsp:txXfrm>
    </dsp:sp>
    <dsp:sp modelId="{3DFD789E-AD06-4B15-A8A6-BF63EF670045}">
      <dsp:nvSpPr>
        <dsp:cNvPr id="0" name=""/>
        <dsp:cNvSpPr/>
      </dsp:nvSpPr>
      <dsp:spPr>
        <a:xfrm rot="5400000">
          <a:off x="3921479" y="-2143312"/>
          <a:ext cx="724303" cy="7007224"/>
        </a:xfrm>
        <a:prstGeom prst="round2Same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dirty="0" smtClean="0"/>
            <a:t>阚嘉彬：任务一开发代码讲解，答疑</a:t>
          </a:r>
          <a:r>
            <a:rPr lang="en-US" altLang="zh-CN" sz="1400" kern="1200" dirty="0" smtClean="0"/>
            <a:t>                 </a:t>
          </a:r>
          <a:r>
            <a:rPr lang="zh-CN" sz="1400" kern="1200" dirty="0" smtClean="0"/>
            <a:t>孙建平：环境协调准备</a:t>
          </a:r>
          <a:endParaRPr lang="zh-CN" altLang="en-US" sz="1400" kern="1200" dirty="0"/>
        </a:p>
        <a:p>
          <a:pPr marL="114300" lvl="1" indent="-114300" algn="l" defTabSz="622300">
            <a:lnSpc>
              <a:spcPct val="90000"/>
            </a:lnSpc>
            <a:spcBef>
              <a:spcPct val="0"/>
            </a:spcBef>
            <a:spcAft>
              <a:spcPct val="15000"/>
            </a:spcAft>
            <a:buChar char="••"/>
          </a:pPr>
          <a:r>
            <a:rPr lang="zh-CN" sz="1400" kern="1200" smtClean="0"/>
            <a:t>陈文权：案例二开发流程讲解</a:t>
          </a:r>
          <a:endParaRPr lang="zh-CN" altLang="en-US" sz="1400" kern="1200"/>
        </a:p>
      </dsp:txBody>
      <dsp:txXfrm rot="-5400000">
        <a:off x="780019" y="1033506"/>
        <a:ext cx="6971866" cy="653587"/>
      </dsp:txXfrm>
    </dsp:sp>
    <dsp:sp modelId="{80764A05-6745-4894-9969-01CFC8B070D7}">
      <dsp:nvSpPr>
        <dsp:cNvPr id="0" name=""/>
        <dsp:cNvSpPr/>
      </dsp:nvSpPr>
      <dsp:spPr>
        <a:xfrm rot="5400000">
          <a:off x="-167146" y="2162689"/>
          <a:ext cx="1114313" cy="780019"/>
        </a:xfrm>
        <a:prstGeom prst="chevr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6">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dirty="0" smtClean="0"/>
            <a:t>周三</a:t>
          </a:r>
          <a:endParaRPr lang="zh-CN" sz="1500" kern="1200" dirty="0"/>
        </a:p>
      </dsp:txBody>
      <dsp:txXfrm rot="-5400000">
        <a:off x="2" y="2385552"/>
        <a:ext cx="780019" cy="334294"/>
      </dsp:txXfrm>
    </dsp:sp>
    <dsp:sp modelId="{A8CF4731-6765-40E9-A4E0-C81BEE49C5A7}">
      <dsp:nvSpPr>
        <dsp:cNvPr id="0" name=""/>
        <dsp:cNvSpPr/>
      </dsp:nvSpPr>
      <dsp:spPr>
        <a:xfrm rot="5400000">
          <a:off x="3921479" y="-1145917"/>
          <a:ext cx="724303" cy="7007224"/>
        </a:xfrm>
        <a:prstGeom prst="round2Same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dirty="0" smtClean="0"/>
            <a:t>陈文权：任务二开发流程，代码讲解，答疑</a:t>
          </a:r>
          <a:r>
            <a:rPr lang="en-US" altLang="zh-CN" sz="1400" kern="1200" dirty="0" smtClean="0"/>
            <a:t>      </a:t>
          </a:r>
          <a:r>
            <a:rPr lang="zh-CN" sz="1400" b="1" kern="1200" dirty="0" smtClean="0">
              <a:solidFill>
                <a:srgbClr val="333399"/>
              </a:solidFill>
            </a:rPr>
            <a:t>孙建平：环境协调准备完成</a:t>
          </a:r>
          <a:endParaRPr lang="zh-CN" altLang="en-US" sz="1400" b="1" kern="1200" dirty="0">
            <a:solidFill>
              <a:srgbClr val="333399"/>
            </a:solidFill>
          </a:endParaRPr>
        </a:p>
        <a:p>
          <a:pPr marL="114300" lvl="1" indent="-114300" algn="l" defTabSz="622300">
            <a:lnSpc>
              <a:spcPct val="90000"/>
            </a:lnSpc>
            <a:spcBef>
              <a:spcPct val="0"/>
            </a:spcBef>
            <a:spcAft>
              <a:spcPct val="15000"/>
            </a:spcAft>
            <a:buChar char="••"/>
          </a:pPr>
          <a:r>
            <a:rPr lang="zh-CN" sz="1400" kern="1200" dirty="0" smtClean="0"/>
            <a:t>陈文权：任务三开发流程，代码讲解，答疑</a:t>
          </a:r>
          <a:endParaRPr lang="zh-CN" altLang="en-US" sz="1400" kern="1200" dirty="0"/>
        </a:p>
      </dsp:txBody>
      <dsp:txXfrm rot="-5400000">
        <a:off x="780019" y="2030901"/>
        <a:ext cx="6971866" cy="653587"/>
      </dsp:txXfrm>
    </dsp:sp>
    <dsp:sp modelId="{C3781883-F026-41A7-9D44-2D454E443455}">
      <dsp:nvSpPr>
        <dsp:cNvPr id="0" name=""/>
        <dsp:cNvSpPr/>
      </dsp:nvSpPr>
      <dsp:spPr>
        <a:xfrm rot="5400000">
          <a:off x="-167146" y="3160084"/>
          <a:ext cx="1114313" cy="780019"/>
        </a:xfrm>
        <a:prstGeom prst="chevr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6">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dirty="0" smtClean="0"/>
            <a:t>周四</a:t>
          </a:r>
          <a:endParaRPr lang="zh-CN" sz="1500" kern="1200" dirty="0"/>
        </a:p>
      </dsp:txBody>
      <dsp:txXfrm rot="-5400000">
        <a:off x="2" y="3382947"/>
        <a:ext cx="780019" cy="334294"/>
      </dsp:txXfrm>
    </dsp:sp>
    <dsp:sp modelId="{29FBF2AD-1033-42C0-9966-E570AC5D5E51}">
      <dsp:nvSpPr>
        <dsp:cNvPr id="0" name=""/>
        <dsp:cNvSpPr/>
      </dsp:nvSpPr>
      <dsp:spPr>
        <a:xfrm rot="5400000">
          <a:off x="3921479" y="-148522"/>
          <a:ext cx="724303" cy="7007224"/>
        </a:xfrm>
        <a:prstGeom prst="round2Same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kern="1200" dirty="0" smtClean="0"/>
            <a:t>普元：在到位的环境上安装并调整需要运行压力测试的案例</a:t>
          </a:r>
          <a:endParaRPr lang="zh-CN" altLang="en-US" sz="1400" kern="1200" dirty="0"/>
        </a:p>
        <a:p>
          <a:pPr marL="114300" lvl="1" indent="-114300" algn="l" defTabSz="622300">
            <a:lnSpc>
              <a:spcPct val="90000"/>
            </a:lnSpc>
            <a:spcBef>
              <a:spcPct val="0"/>
            </a:spcBef>
            <a:spcAft>
              <a:spcPct val="15000"/>
            </a:spcAft>
            <a:buChar char="••"/>
          </a:pPr>
          <a:r>
            <a:rPr lang="zh-CN" sz="1400" kern="1200" dirty="0" smtClean="0"/>
            <a:t>唐飞龙：任务四开发流程，代码讲解，答疑</a:t>
          </a:r>
          <a:r>
            <a:rPr lang="en-US" altLang="zh-CN" sz="1400" kern="1200" dirty="0" smtClean="0"/>
            <a:t>   </a:t>
          </a:r>
          <a:r>
            <a:rPr lang="zh-CN" sz="1400" kern="1200" dirty="0" smtClean="0"/>
            <a:t>普元：压力测试环境完成，正常压力测试</a:t>
          </a:r>
          <a:endParaRPr lang="zh-CN" altLang="en-US" sz="1400" kern="1200" dirty="0"/>
        </a:p>
      </dsp:txBody>
      <dsp:txXfrm rot="-5400000">
        <a:off x="780019" y="3028296"/>
        <a:ext cx="6971866" cy="653587"/>
      </dsp:txXfrm>
    </dsp:sp>
    <dsp:sp modelId="{CED786B2-D3BD-448A-8A60-0B6A6C56BBC7}">
      <dsp:nvSpPr>
        <dsp:cNvPr id="0" name=""/>
        <dsp:cNvSpPr/>
      </dsp:nvSpPr>
      <dsp:spPr>
        <a:xfrm rot="5400000">
          <a:off x="-167146" y="4157479"/>
          <a:ext cx="1114313" cy="780019"/>
        </a:xfrm>
        <a:prstGeom prst="chevr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6">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zh-CN" sz="1500" kern="1200" dirty="0" smtClean="0"/>
            <a:t>周五</a:t>
          </a:r>
          <a:endParaRPr lang="zh-CN" sz="1500" kern="1200" dirty="0"/>
        </a:p>
      </dsp:txBody>
      <dsp:txXfrm rot="-5400000">
        <a:off x="2" y="4380342"/>
        <a:ext cx="780019" cy="334294"/>
      </dsp:txXfrm>
    </dsp:sp>
    <dsp:sp modelId="{A343E271-DCE3-43D4-BE91-B7C8C12884F4}">
      <dsp:nvSpPr>
        <dsp:cNvPr id="0" name=""/>
        <dsp:cNvSpPr/>
      </dsp:nvSpPr>
      <dsp:spPr>
        <a:xfrm rot="5400000">
          <a:off x="3921479" y="848871"/>
          <a:ext cx="724303" cy="7007224"/>
        </a:xfrm>
        <a:prstGeom prst="round2Same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普元：以新场景讲解开发过程和产品</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smtClean="0"/>
            <a:t>普元：准备汇报文档和总结汇报</a:t>
          </a:r>
          <a:r>
            <a:rPr lang="en-US" altLang="zh-CN" sz="1400" kern="1200" dirty="0" smtClean="0"/>
            <a:t>PPT              </a:t>
          </a:r>
          <a:r>
            <a:rPr lang="zh-CN" altLang="en-US" sz="1400" kern="1200" dirty="0" smtClean="0"/>
            <a:t>招行普元：总结汇报</a:t>
          </a:r>
          <a:endParaRPr lang="zh-CN" altLang="en-US" sz="1400" kern="1200" dirty="0"/>
        </a:p>
      </dsp:txBody>
      <dsp:txXfrm rot="-5400000">
        <a:off x="780019" y="4025689"/>
        <a:ext cx="6971866" cy="653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35F11-316F-4467-9486-FFF5EC1B2D74}">
      <dsp:nvSpPr>
        <dsp:cNvPr id="0" name=""/>
        <dsp:cNvSpPr/>
      </dsp:nvSpPr>
      <dsp:spPr>
        <a:xfrm>
          <a:off x="3843616" y="1056"/>
          <a:ext cx="1609166" cy="1609166"/>
        </a:xfrm>
        <a:prstGeom prst="ellipse">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rtl="0">
            <a:lnSpc>
              <a:spcPct val="90000"/>
            </a:lnSpc>
            <a:spcBef>
              <a:spcPct val="0"/>
            </a:spcBef>
            <a:spcAft>
              <a:spcPct val="35000"/>
            </a:spcAft>
          </a:pPr>
          <a:r>
            <a:rPr lang="zh-CN" sz="2600" kern="1200" smtClean="0"/>
            <a:t>摸家底</a:t>
          </a:r>
          <a:endParaRPr lang="zh-CN" sz="2600" kern="1200"/>
        </a:p>
      </dsp:txBody>
      <dsp:txXfrm>
        <a:off x="4079273" y="236713"/>
        <a:ext cx="1137852" cy="1137852"/>
      </dsp:txXfrm>
    </dsp:sp>
    <dsp:sp modelId="{24C20875-09E6-4811-A5D7-9B5737CAF1B7}">
      <dsp:nvSpPr>
        <dsp:cNvPr id="0" name=""/>
        <dsp:cNvSpPr/>
      </dsp:nvSpPr>
      <dsp:spPr>
        <a:xfrm rot="2700000">
          <a:off x="5280081" y="1380006"/>
          <a:ext cx="428063" cy="543093"/>
        </a:xfrm>
        <a:prstGeom prst="rightArrow">
          <a:avLst>
            <a:gd name="adj1" fmla="val 60000"/>
            <a:gd name="adj2" fmla="val 50000"/>
          </a:avLst>
        </a:prstGeom>
        <a:gradFill rotWithShape="0">
          <a:gsLst>
            <a:gs pos="0">
              <a:schemeClr val="accent6">
                <a:shade val="90000"/>
                <a:hueOff val="0"/>
                <a:satOff val="0"/>
                <a:lumOff val="0"/>
                <a:alphaOff val="0"/>
                <a:shade val="51000"/>
                <a:satMod val="130000"/>
              </a:schemeClr>
            </a:gs>
            <a:gs pos="80000">
              <a:schemeClr val="accent6">
                <a:shade val="90000"/>
                <a:hueOff val="0"/>
                <a:satOff val="0"/>
                <a:lumOff val="0"/>
                <a:alphaOff val="0"/>
                <a:shade val="93000"/>
                <a:satMod val="130000"/>
              </a:schemeClr>
            </a:gs>
            <a:gs pos="100000">
              <a:schemeClr val="accent6">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5298888" y="1443222"/>
        <a:ext cx="299644" cy="325855"/>
      </dsp:txXfrm>
    </dsp:sp>
    <dsp:sp modelId="{17AAD2B5-8026-4288-855C-BC99F988CC11}">
      <dsp:nvSpPr>
        <dsp:cNvPr id="0" name=""/>
        <dsp:cNvSpPr/>
      </dsp:nvSpPr>
      <dsp:spPr>
        <a:xfrm>
          <a:off x="5552576" y="1710016"/>
          <a:ext cx="1609166" cy="1609166"/>
        </a:xfrm>
        <a:prstGeom prst="ellipse">
          <a:avLst/>
        </a:prstGeom>
        <a:gradFill rotWithShape="0">
          <a:gsLst>
            <a:gs pos="0">
              <a:schemeClr val="accent6">
                <a:shade val="80000"/>
                <a:hueOff val="0"/>
                <a:satOff val="-11274"/>
                <a:lumOff val="11272"/>
                <a:alphaOff val="0"/>
                <a:shade val="51000"/>
                <a:satMod val="130000"/>
              </a:schemeClr>
            </a:gs>
            <a:gs pos="80000">
              <a:schemeClr val="accent6">
                <a:shade val="80000"/>
                <a:hueOff val="0"/>
                <a:satOff val="-11274"/>
                <a:lumOff val="11272"/>
                <a:alphaOff val="0"/>
                <a:shade val="93000"/>
                <a:satMod val="130000"/>
              </a:schemeClr>
            </a:gs>
            <a:gs pos="100000">
              <a:schemeClr val="accent6">
                <a:shade val="80000"/>
                <a:hueOff val="0"/>
                <a:satOff val="-11274"/>
                <a:lumOff val="1127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rtl="0">
            <a:lnSpc>
              <a:spcPct val="90000"/>
            </a:lnSpc>
            <a:spcBef>
              <a:spcPct val="0"/>
            </a:spcBef>
            <a:spcAft>
              <a:spcPct val="35000"/>
            </a:spcAft>
          </a:pPr>
          <a:r>
            <a:rPr lang="zh-CN" sz="2600" kern="1200" smtClean="0"/>
            <a:t>做计划</a:t>
          </a:r>
          <a:endParaRPr lang="zh-CN" sz="2600" kern="1200"/>
        </a:p>
      </dsp:txBody>
      <dsp:txXfrm>
        <a:off x="5788233" y="1945673"/>
        <a:ext cx="1137852" cy="1137852"/>
      </dsp:txXfrm>
    </dsp:sp>
    <dsp:sp modelId="{0E95C863-5815-4E4D-92C9-878CBDF7EBE2}">
      <dsp:nvSpPr>
        <dsp:cNvPr id="0" name=""/>
        <dsp:cNvSpPr/>
      </dsp:nvSpPr>
      <dsp:spPr>
        <a:xfrm rot="8100000">
          <a:off x="5297214" y="3088966"/>
          <a:ext cx="428063" cy="543093"/>
        </a:xfrm>
        <a:prstGeom prst="rightArrow">
          <a:avLst>
            <a:gd name="adj1" fmla="val 60000"/>
            <a:gd name="adj2" fmla="val 50000"/>
          </a:avLst>
        </a:prstGeom>
        <a:gradFill rotWithShape="0">
          <a:gsLst>
            <a:gs pos="0">
              <a:schemeClr val="accent6">
                <a:shade val="90000"/>
                <a:hueOff val="0"/>
                <a:satOff val="-11132"/>
                <a:lumOff val="10639"/>
                <a:alphaOff val="0"/>
                <a:shade val="51000"/>
                <a:satMod val="130000"/>
              </a:schemeClr>
            </a:gs>
            <a:gs pos="80000">
              <a:schemeClr val="accent6">
                <a:shade val="90000"/>
                <a:hueOff val="0"/>
                <a:satOff val="-11132"/>
                <a:lumOff val="10639"/>
                <a:alphaOff val="0"/>
                <a:shade val="93000"/>
                <a:satMod val="130000"/>
              </a:schemeClr>
            </a:gs>
            <a:gs pos="100000">
              <a:schemeClr val="accent6">
                <a:shade val="90000"/>
                <a:hueOff val="0"/>
                <a:satOff val="-11132"/>
                <a:lumOff val="106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rot="10800000">
        <a:off x="5406826" y="3152182"/>
        <a:ext cx="299644" cy="325855"/>
      </dsp:txXfrm>
    </dsp:sp>
    <dsp:sp modelId="{16B04808-3B6F-4C17-B485-7068E3543AB6}">
      <dsp:nvSpPr>
        <dsp:cNvPr id="0" name=""/>
        <dsp:cNvSpPr/>
      </dsp:nvSpPr>
      <dsp:spPr>
        <a:xfrm>
          <a:off x="3843616" y="3418976"/>
          <a:ext cx="1609166" cy="1609166"/>
        </a:xfrm>
        <a:prstGeom prst="ellipse">
          <a:avLst/>
        </a:prstGeom>
        <a:gradFill rotWithShape="0">
          <a:gsLst>
            <a:gs pos="0">
              <a:schemeClr val="accent6">
                <a:shade val="80000"/>
                <a:hueOff val="0"/>
                <a:satOff val="-22547"/>
                <a:lumOff val="22543"/>
                <a:alphaOff val="0"/>
                <a:shade val="51000"/>
                <a:satMod val="130000"/>
              </a:schemeClr>
            </a:gs>
            <a:gs pos="80000">
              <a:schemeClr val="accent6">
                <a:shade val="80000"/>
                <a:hueOff val="0"/>
                <a:satOff val="-22547"/>
                <a:lumOff val="22543"/>
                <a:alphaOff val="0"/>
                <a:shade val="93000"/>
                <a:satMod val="130000"/>
              </a:schemeClr>
            </a:gs>
            <a:gs pos="100000">
              <a:schemeClr val="accent6">
                <a:shade val="80000"/>
                <a:hueOff val="0"/>
                <a:satOff val="-22547"/>
                <a:lumOff val="225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rtl="0">
            <a:lnSpc>
              <a:spcPct val="90000"/>
            </a:lnSpc>
            <a:spcBef>
              <a:spcPct val="0"/>
            </a:spcBef>
            <a:spcAft>
              <a:spcPct val="35000"/>
            </a:spcAft>
          </a:pPr>
          <a:r>
            <a:rPr lang="zh-CN" sz="2600" kern="1200" smtClean="0"/>
            <a:t>分期实施</a:t>
          </a:r>
          <a:endParaRPr lang="zh-CN" sz="2600" kern="1200"/>
        </a:p>
      </dsp:txBody>
      <dsp:txXfrm>
        <a:off x="4079273" y="3654633"/>
        <a:ext cx="1137852" cy="1137852"/>
      </dsp:txXfrm>
    </dsp:sp>
    <dsp:sp modelId="{9663BC32-3960-4CD5-BB20-75FCA457BC77}">
      <dsp:nvSpPr>
        <dsp:cNvPr id="0" name=""/>
        <dsp:cNvSpPr/>
      </dsp:nvSpPr>
      <dsp:spPr>
        <a:xfrm rot="13500000">
          <a:off x="3588254" y="3106099"/>
          <a:ext cx="428063" cy="543093"/>
        </a:xfrm>
        <a:prstGeom prst="rightArrow">
          <a:avLst>
            <a:gd name="adj1" fmla="val 60000"/>
            <a:gd name="adj2" fmla="val 50000"/>
          </a:avLst>
        </a:prstGeom>
        <a:gradFill rotWithShape="0">
          <a:gsLst>
            <a:gs pos="0">
              <a:schemeClr val="accent6">
                <a:shade val="90000"/>
                <a:hueOff val="0"/>
                <a:satOff val="-22265"/>
                <a:lumOff val="21279"/>
                <a:alphaOff val="0"/>
                <a:shade val="51000"/>
                <a:satMod val="130000"/>
              </a:schemeClr>
            </a:gs>
            <a:gs pos="80000">
              <a:schemeClr val="accent6">
                <a:shade val="90000"/>
                <a:hueOff val="0"/>
                <a:satOff val="-22265"/>
                <a:lumOff val="21279"/>
                <a:alphaOff val="0"/>
                <a:shade val="93000"/>
                <a:satMod val="130000"/>
              </a:schemeClr>
            </a:gs>
            <a:gs pos="100000">
              <a:schemeClr val="accent6">
                <a:shade val="90000"/>
                <a:hueOff val="0"/>
                <a:satOff val="-22265"/>
                <a:lumOff val="212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rot="10800000">
        <a:off x="3697866" y="3260121"/>
        <a:ext cx="299644" cy="325855"/>
      </dsp:txXfrm>
    </dsp:sp>
    <dsp:sp modelId="{99FC1611-B4F6-4954-BD12-AEF9FCF5A456}">
      <dsp:nvSpPr>
        <dsp:cNvPr id="0" name=""/>
        <dsp:cNvSpPr/>
      </dsp:nvSpPr>
      <dsp:spPr>
        <a:xfrm>
          <a:off x="2134656" y="1710016"/>
          <a:ext cx="1609166" cy="1609166"/>
        </a:xfrm>
        <a:prstGeom prst="ellipse">
          <a:avLst/>
        </a:prstGeom>
        <a:gradFill rotWithShape="0">
          <a:gsLst>
            <a:gs pos="0">
              <a:schemeClr val="accent6">
                <a:shade val="80000"/>
                <a:hueOff val="0"/>
                <a:satOff val="-33821"/>
                <a:lumOff val="33815"/>
                <a:alphaOff val="0"/>
                <a:shade val="51000"/>
                <a:satMod val="130000"/>
              </a:schemeClr>
            </a:gs>
            <a:gs pos="80000">
              <a:schemeClr val="accent6">
                <a:shade val="80000"/>
                <a:hueOff val="0"/>
                <a:satOff val="-33821"/>
                <a:lumOff val="33815"/>
                <a:alphaOff val="0"/>
                <a:shade val="93000"/>
                <a:satMod val="130000"/>
              </a:schemeClr>
            </a:gs>
            <a:gs pos="100000">
              <a:schemeClr val="accent6">
                <a:shade val="80000"/>
                <a:hueOff val="0"/>
                <a:satOff val="-33821"/>
                <a:lumOff val="338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rtl="0">
            <a:lnSpc>
              <a:spcPct val="90000"/>
            </a:lnSpc>
            <a:spcBef>
              <a:spcPct val="0"/>
            </a:spcBef>
            <a:spcAft>
              <a:spcPct val="35000"/>
            </a:spcAft>
          </a:pPr>
          <a:r>
            <a:rPr lang="zh-CN" sz="2600" kern="1200" dirty="0" smtClean="0"/>
            <a:t>持续改进</a:t>
          </a:r>
          <a:endParaRPr lang="zh-CN" sz="2600" kern="1200" dirty="0"/>
        </a:p>
      </dsp:txBody>
      <dsp:txXfrm>
        <a:off x="2370313" y="1945673"/>
        <a:ext cx="1137852" cy="1137852"/>
      </dsp:txXfrm>
    </dsp:sp>
    <dsp:sp modelId="{F3B328C5-9DEB-4782-B3BA-EE593717941D}">
      <dsp:nvSpPr>
        <dsp:cNvPr id="0" name=""/>
        <dsp:cNvSpPr/>
      </dsp:nvSpPr>
      <dsp:spPr>
        <a:xfrm rot="18900000">
          <a:off x="3571121" y="1397139"/>
          <a:ext cx="428063" cy="543093"/>
        </a:xfrm>
        <a:prstGeom prst="rightArrow">
          <a:avLst>
            <a:gd name="adj1" fmla="val 60000"/>
            <a:gd name="adj2" fmla="val 50000"/>
          </a:avLst>
        </a:prstGeom>
        <a:gradFill rotWithShape="0">
          <a:gsLst>
            <a:gs pos="0">
              <a:schemeClr val="accent6">
                <a:shade val="90000"/>
                <a:hueOff val="0"/>
                <a:satOff val="-33397"/>
                <a:lumOff val="31918"/>
                <a:alphaOff val="0"/>
                <a:shade val="51000"/>
                <a:satMod val="130000"/>
              </a:schemeClr>
            </a:gs>
            <a:gs pos="80000">
              <a:schemeClr val="accent6">
                <a:shade val="90000"/>
                <a:hueOff val="0"/>
                <a:satOff val="-33397"/>
                <a:lumOff val="31918"/>
                <a:alphaOff val="0"/>
                <a:shade val="93000"/>
                <a:satMod val="130000"/>
              </a:schemeClr>
            </a:gs>
            <a:gs pos="100000">
              <a:schemeClr val="accent6">
                <a:shade val="90000"/>
                <a:hueOff val="0"/>
                <a:satOff val="-33397"/>
                <a:lumOff val="3191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3589928" y="1551161"/>
        <a:ext cx="299644" cy="32585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mn-ea"/>
              </a:defRPr>
            </a:lvl1pPr>
          </a:lstStyle>
          <a:p>
            <a:pPr>
              <a:defRPr/>
            </a:pPr>
            <a:fld id="{927C2328-94C7-4F09-AE0F-94A013818BF8}" type="datetimeFigureOut">
              <a:rPr lang="zh-CN" altLang="en-US"/>
              <a:pPr>
                <a:defRPr/>
              </a:pPr>
              <a:t>2013/3/11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mn-ea"/>
              </a:defRPr>
            </a:lvl1pPr>
          </a:lstStyle>
          <a:p>
            <a:pPr>
              <a:defRPr/>
            </a:pPr>
            <a:fld id="{A64191CE-7B88-4BEE-B5DC-082341113D45}" type="slidenum">
              <a:rPr lang="zh-CN" altLang="en-US"/>
              <a:pPr>
                <a:defRPr/>
              </a:pPr>
              <a:t>‹#›</a:t>
            </a:fld>
            <a:endParaRPr lang="zh-CN" altLang="en-US"/>
          </a:p>
        </p:txBody>
      </p:sp>
    </p:spTree>
    <p:extLst>
      <p:ext uri="{BB962C8B-B14F-4D97-AF65-F5344CB8AC3E}">
        <p14:creationId xmlns:p14="http://schemas.microsoft.com/office/powerpoint/2010/main" val="1283084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mn-ea"/>
              </a:defRPr>
            </a:lvl1pPr>
          </a:lstStyle>
          <a:p>
            <a:pPr>
              <a:defRPr/>
            </a:pPr>
            <a:fld id="{69557E7B-47E5-482B-A550-268912E130DA}" type="datetimeFigureOut">
              <a:rPr lang="zh-CN" altLang="en-US"/>
              <a:pPr>
                <a:defRPr/>
              </a:pPr>
              <a:t>2013/3/11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mn-ea"/>
              </a:defRPr>
            </a:lvl1pPr>
          </a:lstStyle>
          <a:p>
            <a:pPr>
              <a:defRPr/>
            </a:pPr>
            <a:fld id="{83858C2A-C5CE-4673-BE6D-642D01612E5E}" type="slidenum">
              <a:rPr lang="zh-CN" altLang="en-US"/>
              <a:pPr>
                <a:defRPr/>
              </a:pPr>
              <a:t>‹#›</a:t>
            </a:fld>
            <a:endParaRPr lang="zh-CN" altLang="en-US"/>
          </a:p>
        </p:txBody>
      </p:sp>
    </p:spTree>
    <p:extLst>
      <p:ext uri="{BB962C8B-B14F-4D97-AF65-F5344CB8AC3E}">
        <p14:creationId xmlns:p14="http://schemas.microsoft.com/office/powerpoint/2010/main" val="1328632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29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6349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3818ED5-0132-411C-8742-EEDF397285F7}" type="slidenum">
              <a:rPr lang="en-US" altLang="zh-CN" smtClean="0"/>
              <a:pPr>
                <a:defRPr/>
              </a:pPr>
              <a:t>52</a:t>
            </a:fld>
            <a:endParaRPr lang="en-US" altLang="zh-CN"/>
          </a:p>
        </p:txBody>
      </p:sp>
    </p:spTree>
    <p:extLst>
      <p:ext uri="{BB962C8B-B14F-4D97-AF65-F5344CB8AC3E}">
        <p14:creationId xmlns:p14="http://schemas.microsoft.com/office/powerpoint/2010/main" val="55292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6349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6349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6349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303213" y="276237"/>
            <a:ext cx="8229600" cy="561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 name="Rectangle 6"/>
          <p:cNvSpPr>
            <a:spLocks noGrp="1" noChangeArrowheads="1"/>
          </p:cNvSpPr>
          <p:nvPr>
            <p:ph type="sldNum" sz="quarter" idx="4"/>
          </p:nvPr>
        </p:nvSpPr>
        <p:spPr bwMode="auto">
          <a:xfrm>
            <a:off x="7010400" y="6553200"/>
            <a:ext cx="21336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baseline="0"/>
            </a:lvl1pPr>
          </a:lstStyle>
          <a:p>
            <a:fld id="{6ADA428C-E881-4D3D-8851-5C8254E5F61C}" type="slidenum">
              <a:rPr lang="en-US" altLang="zh-CN" smtClean="0"/>
              <a:pPr/>
              <a:t>‹#›</a:t>
            </a:fld>
            <a:endParaRPr lang="en-US" altLang="zh-CN"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22" descr="封面"/>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8" name="Picture 19" descr="logo"/>
          <p:cNvPicPr>
            <a:picLocks noChangeAspect="1" noChangeArrowheads="1"/>
          </p:cNvPicPr>
          <p:nvPr/>
        </p:nvPicPr>
        <p:blipFill>
          <a:blip r:embed="rId3" cstate="print"/>
          <a:srcRect/>
          <a:stretch>
            <a:fillRect/>
          </a:stretch>
        </p:blipFill>
        <p:spPr bwMode="auto">
          <a:xfrm>
            <a:off x="7092956" y="6453188"/>
            <a:ext cx="1800225" cy="215900"/>
          </a:xfrm>
          <a:prstGeom prst="rect">
            <a:avLst/>
          </a:prstGeom>
          <a:noFill/>
        </p:spPr>
      </p:pic>
      <p:sp>
        <p:nvSpPr>
          <p:cNvPr id="9" name="Rectangle 20"/>
          <p:cNvSpPr>
            <a:spLocks noChangeArrowheads="1"/>
          </p:cNvSpPr>
          <p:nvPr/>
        </p:nvSpPr>
        <p:spPr bwMode="auto">
          <a:xfrm>
            <a:off x="4427538" y="242893"/>
            <a:ext cx="4456112" cy="377825"/>
          </a:xfrm>
          <a:prstGeom prst="rect">
            <a:avLst/>
          </a:prstGeom>
          <a:noFill/>
          <a:ln w="9525">
            <a:noFill/>
            <a:miter lim="800000"/>
            <a:headEnd/>
            <a:tailEnd/>
          </a:ln>
          <a:effectLst/>
        </p:spPr>
        <p:txBody>
          <a:bodyPr/>
          <a:lstStyle/>
          <a:p>
            <a:pPr algn="r">
              <a:spcBef>
                <a:spcPct val="20000"/>
              </a:spcBef>
            </a:pPr>
            <a:r>
              <a:rPr lang="en-US" altLang="zh-CN" sz="1400" baseline="0" dirty="0">
                <a:solidFill>
                  <a:srgbClr val="B2B2B2"/>
                </a:solidFill>
                <a:ea typeface="微软雅黑" pitchFamily="34" charset="-122"/>
                <a:cs typeface="宋体" charset="-122"/>
              </a:rPr>
              <a:t>www.primeton.com</a:t>
            </a:r>
          </a:p>
        </p:txBody>
      </p:sp>
      <p:sp>
        <p:nvSpPr>
          <p:cNvPr id="2" name="标题 1"/>
          <p:cNvSpPr>
            <a:spLocks noGrp="1"/>
          </p:cNvSpPr>
          <p:nvPr>
            <p:ph type="ctrTitle"/>
          </p:nvPr>
        </p:nvSpPr>
        <p:spPr>
          <a:xfrm>
            <a:off x="4143372" y="2130437"/>
            <a:ext cx="4314828" cy="1470025"/>
          </a:xfrm>
        </p:spPr>
        <p:txBody>
          <a:bodyPr/>
          <a:lstStyle>
            <a:lvl1pPr>
              <a:defRPr sz="3600">
                <a:solidFill>
                  <a:schemeClr val="tx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148134" y="3886200"/>
            <a:ext cx="3700466"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3733800" y="6248400"/>
            <a:ext cx="2133600" cy="476250"/>
          </a:xfrm>
        </p:spPr>
        <p:txBody>
          <a:bodyPr/>
          <a:lstStyle>
            <a:lvl1pPr algn="ctr">
              <a:defRPr/>
            </a:lvl1pPr>
          </a:lstStyle>
          <a:p>
            <a:fld id="{9A5AAD7A-F13C-4131-844C-224DED481B2D}"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352446"/>
            <a:ext cx="8610600" cy="561975"/>
          </a:xfrm>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04800" y="1125538"/>
            <a:ext cx="83820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3429000" y="6245225"/>
            <a:ext cx="2133600" cy="476250"/>
          </a:xfrm>
        </p:spPr>
        <p:txBody>
          <a:bodyPr/>
          <a:lstStyle>
            <a:lvl1pPr algn="ctr">
              <a:defRPr/>
            </a:lvl1pPr>
          </a:lstStyle>
          <a:p>
            <a:fld id="{BD61978C-FD3D-4268-8D6C-034E9AD544A3}" type="slidenum">
              <a:rPr lang="en-US" altLang="zh-CN" smtClean="0"/>
              <a:pPr/>
              <a:t>‹#›</a:t>
            </a:fld>
            <a:endParaRPr lang="en-US" altLang="zh-CN"/>
          </a:p>
        </p:txBody>
      </p:sp>
    </p:spTree>
    <p:extLst>
      <p:ext uri="{BB962C8B-B14F-4D97-AF65-F5344CB8AC3E}">
        <p14:creationId xmlns:p14="http://schemas.microsoft.com/office/powerpoint/2010/main" val="224299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303213" y="276237"/>
            <a:ext cx="8229600" cy="561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 name="Rectangle 6"/>
          <p:cNvSpPr>
            <a:spLocks noGrp="1" noChangeArrowheads="1"/>
          </p:cNvSpPr>
          <p:nvPr>
            <p:ph type="sldNum" sz="quarter" idx="4"/>
          </p:nvPr>
        </p:nvSpPr>
        <p:spPr bwMode="auto">
          <a:xfrm>
            <a:off x="7017327" y="6553200"/>
            <a:ext cx="21336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baseline="0"/>
            </a:lvl1pPr>
          </a:lstStyle>
          <a:p>
            <a:fld id="{6ADA428C-E881-4D3D-8851-5C8254E5F61C}" type="slidenum">
              <a:rPr lang="en-US" altLang="zh-CN" smtClean="0"/>
              <a:pPr/>
              <a:t>‹#›</a:t>
            </a:fld>
            <a:endParaRPr lang="en-US" altLang="zh-CN" dirty="0"/>
          </a:p>
        </p:txBody>
      </p:sp>
      <p:sp>
        <p:nvSpPr>
          <p:cNvPr id="6" name="Rectangle 3"/>
          <p:cNvSpPr>
            <a:spLocks noGrp="1" noChangeArrowheads="1"/>
          </p:cNvSpPr>
          <p:nvPr>
            <p:ph idx="1" hasCustomPrompt="1"/>
          </p:nvPr>
        </p:nvSpPr>
        <p:spPr bwMode="auto">
          <a:xfrm>
            <a:off x="304805" y="11430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nSpc>
                <a:spcPct val="110000"/>
              </a:lnSpc>
              <a:buNone/>
              <a:defRPr sz="1800">
                <a:latin typeface="+mn-ea"/>
                <a:ea typeface="+mn-ea"/>
              </a:defRPr>
            </a:lvl1pPr>
          </a:lstStyle>
          <a:p>
            <a:pPr lvl="0"/>
            <a:r>
              <a:rPr lang="zh-CN" altLang="en-US" dirty="0" smtClean="0"/>
              <a:t>单击此处编辑母版文本样式</a:t>
            </a:r>
          </a:p>
        </p:txBody>
      </p:sp>
    </p:spTree>
    <p:extLst>
      <p:ext uri="{BB962C8B-B14F-4D97-AF65-F5344CB8AC3E}">
        <p14:creationId xmlns:p14="http://schemas.microsoft.com/office/powerpoint/2010/main" val="192671856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D77F443-71DA-4A7D-BC60-77BC829A1A25}" type="slidenum">
              <a:rPr lang="en-US" altLang="zh-CN"/>
              <a:pPr>
                <a:defRPr/>
              </a:pPr>
              <a:t>‹#›</a:t>
            </a:fld>
            <a:endParaRPr lang="en-US" altLang="zh-CN"/>
          </a:p>
        </p:txBody>
      </p:sp>
    </p:spTree>
    <p:extLst>
      <p:ext uri="{BB962C8B-B14F-4D97-AF65-F5344CB8AC3E}">
        <p14:creationId xmlns:p14="http://schemas.microsoft.com/office/powerpoint/2010/main" val="276864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276237"/>
            <a:ext cx="8229600" cy="561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04805" y="11430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34" name="Picture 10" descr="logo"/>
          <p:cNvPicPr>
            <a:picLocks noChangeAspect="1" noChangeArrowheads="1"/>
          </p:cNvPicPr>
          <p:nvPr/>
        </p:nvPicPr>
        <p:blipFill>
          <a:blip r:embed="rId8" cstate="print"/>
          <a:srcRect/>
          <a:stretch>
            <a:fillRect/>
          </a:stretch>
        </p:blipFill>
        <p:spPr bwMode="auto">
          <a:xfrm>
            <a:off x="6934206" y="6565900"/>
            <a:ext cx="1800225" cy="215900"/>
          </a:xfrm>
          <a:prstGeom prst="rect">
            <a:avLst/>
          </a:prstGeom>
          <a:noFill/>
        </p:spPr>
      </p:pic>
      <p:sp>
        <p:nvSpPr>
          <p:cNvPr id="1030" name="Rectangle 6"/>
          <p:cNvSpPr>
            <a:spLocks noGrp="1" noChangeArrowheads="1"/>
          </p:cNvSpPr>
          <p:nvPr>
            <p:ph type="sldNum" sz="quarter" idx="4"/>
          </p:nvPr>
        </p:nvSpPr>
        <p:spPr bwMode="auto">
          <a:xfrm>
            <a:off x="7010400" y="6553200"/>
            <a:ext cx="21336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baseline="0"/>
            </a:lvl1pPr>
          </a:lstStyle>
          <a:p>
            <a:fld id="{6ADA428C-E881-4D3D-8851-5C8254E5F61C}" type="slidenum">
              <a:rPr lang="en-US" altLang="zh-CN"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5462" r:id="rId1"/>
    <p:sldLayoutId id="2147485461" r:id="rId2"/>
    <p:sldLayoutId id="2147485464" r:id="rId3"/>
    <p:sldLayoutId id="2147485465" r:id="rId4"/>
    <p:sldLayoutId id="2147485466" r:id="rId5"/>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b="1">
          <a:solidFill>
            <a:srgbClr val="FF6600"/>
          </a:solidFill>
          <a:latin typeface="+mj-lt"/>
          <a:ea typeface="+mj-ea"/>
          <a:cs typeface="+mj-cs"/>
        </a:defRPr>
      </a:lvl1pPr>
      <a:lvl2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2pPr>
      <a:lvl3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3pPr>
      <a:lvl4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4pPr>
      <a:lvl5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5pPr>
      <a:lvl6pPr marL="4572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6pPr>
      <a:lvl7pPr marL="9144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7pPr>
      <a:lvl8pPr marL="13716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8pPr>
      <a:lvl9pPr marL="18288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3.xml"/><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3.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3.xml"/><Relationship Id="rId4" Type="http://schemas.openxmlformats.org/officeDocument/2006/relationships/image" Target="../media/image2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image" Target="../media/image33.e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5.emf"/><Relationship Id="rId5" Type="http://schemas.openxmlformats.org/officeDocument/2006/relationships/image" Target="../media/image32.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5" name="Picture 7" descr="隔页05"/>
          <p:cNvPicPr>
            <a:picLocks noChangeAspect="1" noChangeArrowheads="1"/>
          </p:cNvPicPr>
          <p:nvPr/>
        </p:nvPicPr>
        <p:blipFill>
          <a:blip r:embed="rId3" cstate="print"/>
          <a:srcRect/>
          <a:stretch>
            <a:fillRect/>
          </a:stretch>
        </p:blipFill>
        <p:spPr bwMode="auto">
          <a:xfrm>
            <a:off x="0" y="0"/>
            <a:ext cx="9144000" cy="6859588"/>
          </a:xfrm>
          <a:prstGeom prst="rect">
            <a:avLst/>
          </a:prstGeom>
          <a:noFill/>
        </p:spPr>
      </p:pic>
      <p:sp>
        <p:nvSpPr>
          <p:cNvPr id="48131" name="Rectangle 3"/>
          <p:cNvSpPr>
            <a:spLocks noChangeArrowheads="1"/>
          </p:cNvSpPr>
          <p:nvPr/>
        </p:nvSpPr>
        <p:spPr bwMode="auto">
          <a:xfrm>
            <a:off x="4191001" y="1676400"/>
            <a:ext cx="4702174" cy="1143000"/>
          </a:xfrm>
          <a:prstGeom prst="rect">
            <a:avLst/>
          </a:prstGeom>
          <a:noFill/>
          <a:ln w="9525">
            <a:noFill/>
            <a:miter lim="800000"/>
            <a:headEnd/>
            <a:tailEnd/>
          </a:ln>
          <a:effectLst/>
        </p:spPr>
        <p:txBody>
          <a:bodyPr anchor="ctr"/>
          <a:lstStyle/>
          <a:p>
            <a:pPr algn="ctr">
              <a:lnSpc>
                <a:spcPct val="150000"/>
              </a:lnSpc>
            </a:pPr>
            <a:endParaRPr lang="en-US" altLang="zh-CN" sz="2800" b="1" dirty="0" smtClean="0">
              <a:solidFill>
                <a:srgbClr val="C00000"/>
              </a:solidFill>
              <a:latin typeface="微软雅黑" pitchFamily="34" charset="-122"/>
              <a:ea typeface="微软雅黑" pitchFamily="34" charset="-122"/>
              <a:cs typeface="宋体" charset="-122"/>
            </a:endParaRPr>
          </a:p>
        </p:txBody>
      </p:sp>
      <p:sp>
        <p:nvSpPr>
          <p:cNvPr id="5" name="Rectangle 3"/>
          <p:cNvSpPr>
            <a:spLocks noChangeArrowheads="1"/>
          </p:cNvSpPr>
          <p:nvPr/>
        </p:nvSpPr>
        <p:spPr bwMode="auto">
          <a:xfrm>
            <a:off x="4343400" y="4343400"/>
            <a:ext cx="4648200" cy="1447800"/>
          </a:xfrm>
          <a:prstGeom prst="rect">
            <a:avLst/>
          </a:prstGeom>
          <a:noFill/>
          <a:ln w="9525">
            <a:noFill/>
            <a:miter lim="800000"/>
            <a:headEnd/>
            <a:tailEnd/>
          </a:ln>
          <a:effectLst/>
        </p:spPr>
        <p:txBody>
          <a:bodyPr anchor="ctr"/>
          <a:lstStyle/>
          <a:p>
            <a:pPr algn="ctr">
              <a:lnSpc>
                <a:spcPct val="150000"/>
              </a:lnSpc>
            </a:pPr>
            <a:r>
              <a:rPr lang="zh-CN" altLang="en-US" sz="2000" b="1" dirty="0" smtClean="0">
                <a:solidFill>
                  <a:srgbClr val="C00000"/>
                </a:solidFill>
                <a:latin typeface="微软雅黑" pitchFamily="34" charset="-122"/>
                <a:ea typeface="微软雅黑" pitchFamily="34" charset="-122"/>
                <a:cs typeface="宋体" charset="-122"/>
              </a:rPr>
              <a:t>金融事业部</a:t>
            </a:r>
            <a:r>
              <a:rPr lang="en-US" altLang="zh-CN" sz="2000" b="1" dirty="0" smtClean="0">
                <a:solidFill>
                  <a:srgbClr val="C00000"/>
                </a:solidFill>
                <a:latin typeface="微软雅黑" pitchFamily="34" charset="-122"/>
                <a:ea typeface="微软雅黑" pitchFamily="34" charset="-122"/>
                <a:cs typeface="宋体" charset="-122"/>
              </a:rPr>
              <a:t> </a:t>
            </a:r>
          </a:p>
          <a:p>
            <a:pPr algn="ctr">
              <a:lnSpc>
                <a:spcPct val="150000"/>
              </a:lnSpc>
            </a:pPr>
            <a:r>
              <a:rPr lang="en-US" altLang="zh-CN" sz="1600" b="1" dirty="0" smtClean="0">
                <a:solidFill>
                  <a:srgbClr val="C00000"/>
                </a:solidFill>
                <a:latin typeface="微软雅黑" pitchFamily="34" charset="-122"/>
                <a:ea typeface="微软雅黑" pitchFamily="34" charset="-122"/>
                <a:cs typeface="宋体" charset="-122"/>
              </a:rPr>
              <a:t>2013</a:t>
            </a:r>
            <a:r>
              <a:rPr lang="zh-CN" altLang="en-US" sz="1600" b="1" dirty="0" smtClean="0">
                <a:solidFill>
                  <a:srgbClr val="C00000"/>
                </a:solidFill>
                <a:latin typeface="微软雅黑" pitchFamily="34" charset="-122"/>
                <a:ea typeface="微软雅黑" pitchFamily="34" charset="-122"/>
                <a:cs typeface="宋体" charset="-122"/>
              </a:rPr>
              <a:t>年</a:t>
            </a:r>
            <a:r>
              <a:rPr lang="en-US" altLang="zh-CN" sz="1600" b="1" dirty="0">
                <a:solidFill>
                  <a:srgbClr val="C00000"/>
                </a:solidFill>
                <a:latin typeface="微软雅黑" pitchFamily="34" charset="-122"/>
                <a:ea typeface="微软雅黑" pitchFamily="34" charset="-122"/>
                <a:cs typeface="宋体" charset="-122"/>
              </a:rPr>
              <a:t>3</a:t>
            </a:r>
            <a:r>
              <a:rPr lang="zh-CN" altLang="en-US" sz="1600" b="1" dirty="0" smtClean="0">
                <a:solidFill>
                  <a:srgbClr val="C00000"/>
                </a:solidFill>
                <a:latin typeface="微软雅黑" pitchFamily="34" charset="-122"/>
                <a:ea typeface="微软雅黑" pitchFamily="34" charset="-122"/>
                <a:cs typeface="宋体" charset="-122"/>
              </a:rPr>
              <a:t>月</a:t>
            </a:r>
            <a:endParaRPr lang="zh-CN" altLang="en-US" sz="1600" b="1" dirty="0">
              <a:solidFill>
                <a:srgbClr val="C00000"/>
              </a:solidFill>
              <a:latin typeface="微软雅黑" pitchFamily="34" charset="-122"/>
              <a:ea typeface="微软雅黑" pitchFamily="34" charset="-122"/>
              <a:cs typeface="宋体" charset="-122"/>
            </a:endParaRPr>
          </a:p>
        </p:txBody>
      </p:sp>
      <p:pic>
        <p:nvPicPr>
          <p:cNvPr id="48136" name="Picture 8" descr="logo"/>
          <p:cNvPicPr>
            <a:picLocks noChangeAspect="1" noChangeArrowheads="1"/>
          </p:cNvPicPr>
          <p:nvPr/>
        </p:nvPicPr>
        <p:blipFill>
          <a:blip r:embed="rId4" cstate="print"/>
          <a:srcRect/>
          <a:stretch>
            <a:fillRect/>
          </a:stretch>
        </p:blipFill>
        <p:spPr bwMode="auto">
          <a:xfrm>
            <a:off x="7092956" y="6453188"/>
            <a:ext cx="1800225" cy="215900"/>
          </a:xfrm>
          <a:prstGeom prst="rect">
            <a:avLst/>
          </a:prstGeom>
          <a:noFill/>
        </p:spPr>
      </p:pic>
      <p:sp>
        <p:nvSpPr>
          <p:cNvPr id="7" name="Text Box 4"/>
          <p:cNvSpPr txBox="1">
            <a:spLocks noChangeArrowheads="1"/>
          </p:cNvSpPr>
          <p:nvPr/>
        </p:nvSpPr>
        <p:spPr bwMode="auto">
          <a:xfrm>
            <a:off x="3886204" y="1905008"/>
            <a:ext cx="5257799" cy="1569660"/>
          </a:xfrm>
          <a:prstGeom prst="rect">
            <a:avLst/>
          </a:prstGeom>
          <a:noFill/>
          <a:ln w="9525">
            <a:noFill/>
            <a:miter lim="800000"/>
            <a:headEnd/>
            <a:tailEnd/>
          </a:ln>
          <a:effectLst/>
        </p:spPr>
        <p:txBody>
          <a:bodyPr wrap="square">
            <a:spAutoFit/>
          </a:bodyPr>
          <a:lstStyle/>
          <a:p>
            <a:pPr algn="ctr" eaLnBrk="0" hangingPunct="0">
              <a:lnSpc>
                <a:spcPct val="150000"/>
              </a:lnSpc>
            </a:pPr>
            <a:r>
              <a:rPr lang="zh-CN" altLang="en-US" sz="3200" b="1" dirty="0" smtClean="0">
                <a:solidFill>
                  <a:srgbClr val="E20000"/>
                </a:solidFill>
                <a:latin typeface="微软雅黑" pitchFamily="34" charset="-122"/>
                <a:ea typeface="微软雅黑" pitchFamily="34" charset="-122"/>
                <a:cs typeface="Arial" pitchFamily="34" charset="0"/>
              </a:rPr>
              <a:t>展示能力，体现价值</a:t>
            </a:r>
            <a:endParaRPr lang="en-US" altLang="zh-CN" sz="3200" b="1" dirty="0" smtClean="0">
              <a:solidFill>
                <a:srgbClr val="E20000"/>
              </a:solidFill>
              <a:latin typeface="微软雅黑" pitchFamily="34" charset="-122"/>
              <a:ea typeface="微软雅黑" pitchFamily="34" charset="-122"/>
              <a:cs typeface="Arial" pitchFamily="34" charset="0"/>
            </a:endParaRPr>
          </a:p>
          <a:p>
            <a:pPr algn="ctr" eaLnBrk="0" hangingPunct="0">
              <a:lnSpc>
                <a:spcPct val="150000"/>
              </a:lnSpc>
            </a:pPr>
            <a:r>
              <a:rPr lang="zh-CN" altLang="en-US" sz="3200" b="1" dirty="0">
                <a:solidFill>
                  <a:srgbClr val="E20000"/>
                </a:solidFill>
                <a:latin typeface="微软雅黑" pitchFamily="34" charset="-122"/>
                <a:ea typeface="微软雅黑" pitchFamily="34" charset="-122"/>
                <a:cs typeface="Arial" pitchFamily="34" charset="0"/>
              </a:rPr>
              <a:t>招</a:t>
            </a:r>
            <a:r>
              <a:rPr lang="zh-CN" altLang="en-US" sz="3200" b="1" dirty="0" smtClean="0">
                <a:solidFill>
                  <a:srgbClr val="E20000"/>
                </a:solidFill>
                <a:latin typeface="微软雅黑" pitchFamily="34" charset="-122"/>
                <a:ea typeface="微软雅黑" pitchFamily="34" charset="-122"/>
                <a:cs typeface="Arial" pitchFamily="34" charset="0"/>
              </a:rPr>
              <a:t>行场景验证</a:t>
            </a:r>
            <a:endParaRPr lang="en-US" altLang="zh-CN" b="1" dirty="0" smtClean="0">
              <a:solidFill>
                <a:srgbClr val="E20000"/>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2"/>
          <p:cNvSpPr>
            <a:spLocks noChangeArrowheads="1"/>
          </p:cNvSpPr>
          <p:nvPr/>
        </p:nvSpPr>
        <p:spPr bwMode="auto">
          <a:xfrm>
            <a:off x="630238" y="306388"/>
            <a:ext cx="6913562" cy="684212"/>
          </a:xfrm>
          <a:prstGeom prst="rect">
            <a:avLst/>
          </a:prstGeom>
          <a:noFill/>
          <a:ln w="9525" algn="ctr">
            <a:noFill/>
            <a:miter lim="800000"/>
            <a:headEnd/>
            <a:tailEnd/>
          </a:ln>
        </p:spPr>
        <p:txBody>
          <a:bodyPr anchor="ctr"/>
          <a:lstStyle/>
          <a:p>
            <a:pPr eaLnBrk="0" hangingPunct="0">
              <a:defRPr/>
            </a:pPr>
            <a:endParaRPr lang="zh-CN" altLang="en-US" sz="2400" dirty="0">
              <a:solidFill>
                <a:srgbClr val="595959"/>
              </a:solidFill>
              <a:latin typeface="微软雅黑" pitchFamily="34" charset="-122"/>
              <a:ea typeface="微软雅黑" pitchFamily="34" charset="-122"/>
              <a:cs typeface="+mj-cs"/>
            </a:endParaRPr>
          </a:p>
        </p:txBody>
      </p:sp>
      <p:sp>
        <p:nvSpPr>
          <p:cNvPr id="10" name="标题 9"/>
          <p:cNvSpPr>
            <a:spLocks noGrp="1"/>
          </p:cNvSpPr>
          <p:nvPr>
            <p:ph type="title"/>
          </p:nvPr>
        </p:nvSpPr>
        <p:spPr>
          <a:xfrm>
            <a:off x="304800" y="76205"/>
            <a:ext cx="8610600" cy="561975"/>
          </a:xfrm>
        </p:spPr>
        <p:txBody>
          <a:bodyPr/>
          <a:lstStyle/>
          <a:p>
            <a:r>
              <a:rPr lang="zh-CN" altLang="en-US" dirty="0"/>
              <a:t>本</a:t>
            </a:r>
            <a:r>
              <a:rPr lang="zh-CN" altLang="en-US" dirty="0" smtClean="0"/>
              <a:t>次项目执行计划</a:t>
            </a:r>
          </a:p>
        </p:txBody>
      </p:sp>
      <p:graphicFrame>
        <p:nvGraphicFramePr>
          <p:cNvPr id="3" name="表格 2"/>
          <p:cNvGraphicFramePr>
            <a:graphicFrameLocks noGrp="1"/>
          </p:cNvGraphicFramePr>
          <p:nvPr>
            <p:extLst>
              <p:ext uri="{D42A27DB-BD31-4B8C-83A1-F6EECF244321}">
                <p14:modId xmlns:p14="http://schemas.microsoft.com/office/powerpoint/2010/main" val="3641051358"/>
              </p:ext>
            </p:extLst>
          </p:nvPr>
        </p:nvGraphicFramePr>
        <p:xfrm>
          <a:off x="630238" y="970280"/>
          <a:ext cx="7675563" cy="5506720"/>
        </p:xfrm>
        <a:graphic>
          <a:graphicData uri="http://schemas.openxmlformats.org/drawingml/2006/table">
            <a:tbl>
              <a:tblPr firstRow="1" bandRow="1">
                <a:tableStyleId>{93296810-A885-4BE3-A3E7-6D5BEEA58F35}</a:tableStyleId>
              </a:tblPr>
              <a:tblGrid>
                <a:gridCol w="1122362"/>
                <a:gridCol w="3994680"/>
                <a:gridCol w="2558521"/>
              </a:tblGrid>
              <a:tr h="863600">
                <a:tc>
                  <a:txBody>
                    <a:bodyPr/>
                    <a:lstStyle/>
                    <a:p>
                      <a:pPr algn="ctr"/>
                      <a:r>
                        <a:rPr lang="zh-CN" altLang="en-US" b="1" dirty="0" smtClean="0"/>
                        <a:t>时间</a:t>
                      </a:r>
                      <a:endParaRPr lang="zh-CN" altLang="en-US" b="1" dirty="0"/>
                    </a:p>
                  </a:txBody>
                  <a:tcPr anchor="ctr"/>
                </a:tc>
                <a:tc>
                  <a:txBody>
                    <a:bodyPr/>
                    <a:lstStyle/>
                    <a:p>
                      <a:pPr algn="ctr"/>
                      <a:r>
                        <a:rPr lang="zh-CN" altLang="en-US" b="1" dirty="0" smtClean="0"/>
                        <a:t>内容</a:t>
                      </a:r>
                      <a:endParaRPr lang="zh-CN" altLang="en-US" b="1" dirty="0"/>
                    </a:p>
                  </a:txBody>
                  <a:tcPr anchor="ctr"/>
                </a:tc>
                <a:tc>
                  <a:txBody>
                    <a:bodyPr/>
                    <a:lstStyle/>
                    <a:p>
                      <a:pPr algn="ctr"/>
                      <a:r>
                        <a:rPr lang="zh-CN" altLang="en-US" b="1" dirty="0" smtClean="0"/>
                        <a:t>备注</a:t>
                      </a:r>
                      <a:endParaRPr lang="zh-CN" altLang="en-US" b="1" dirty="0"/>
                    </a:p>
                  </a:txBody>
                  <a:tcPr anchor="ctr"/>
                </a:tc>
              </a:tr>
              <a:tr h="863600">
                <a:tc>
                  <a:txBody>
                    <a:bodyPr/>
                    <a:lstStyle/>
                    <a:p>
                      <a:pPr marL="0" algn="ctr" defTabSz="914400" rtl="0" eaLnBrk="1" latinLnBrk="0" hangingPunct="1"/>
                      <a:r>
                        <a:rPr lang="zh-CN" altLang="en-US" sz="1800" b="1" kern="1200" dirty="0" smtClean="0">
                          <a:solidFill>
                            <a:srgbClr val="333399"/>
                          </a:solidFill>
                          <a:latin typeface="+mn-lt"/>
                          <a:ea typeface="+mn-ea"/>
                          <a:cs typeface="+mn-cs"/>
                        </a:rPr>
                        <a:t>周一</a:t>
                      </a:r>
                      <a:endParaRPr lang="zh-CN" altLang="en-US" sz="1800" b="1" kern="1200" dirty="0">
                        <a:solidFill>
                          <a:srgbClr val="333399"/>
                        </a:solidFill>
                        <a:latin typeface="+mn-lt"/>
                        <a:ea typeface="+mn-ea"/>
                        <a:cs typeface="+mn-cs"/>
                      </a:endParaRPr>
                    </a:p>
                  </a:txBody>
                  <a:tcPr anchor="ctr"/>
                </a:tc>
                <a:tc>
                  <a:txBody>
                    <a:bodyPr/>
                    <a:lstStyle/>
                    <a:p>
                      <a:pPr marL="0" algn="l" defTabSz="914400" rtl="0" eaLnBrk="1" latinLnBrk="0" hangingPunct="1"/>
                      <a:r>
                        <a:rPr lang="en-US" altLang="zh-CN" sz="1400" b="0" kern="1200" dirty="0" smtClean="0">
                          <a:solidFill>
                            <a:schemeClr val="tx1"/>
                          </a:solidFill>
                          <a:latin typeface="+mn-lt"/>
                          <a:ea typeface="+mn-ea"/>
                          <a:cs typeface="+mn-cs"/>
                        </a:rPr>
                        <a:t>1.</a:t>
                      </a:r>
                      <a:r>
                        <a:rPr lang="zh-CN" altLang="en-US" sz="1400" b="0" kern="1200" dirty="0" smtClean="0">
                          <a:solidFill>
                            <a:schemeClr val="tx1"/>
                          </a:solidFill>
                          <a:latin typeface="+mn-lt"/>
                          <a:ea typeface="+mn-ea"/>
                          <a:cs typeface="+mn-cs"/>
                        </a:rPr>
                        <a:t>环境搭建</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2.</a:t>
                      </a:r>
                      <a:r>
                        <a:rPr lang="zh-CN" altLang="en-US" sz="1400" b="0" kern="1200" dirty="0" smtClean="0">
                          <a:solidFill>
                            <a:schemeClr val="tx1"/>
                          </a:solidFill>
                          <a:latin typeface="+mn-lt"/>
                          <a:ea typeface="+mn-ea"/>
                          <a:cs typeface="+mn-cs"/>
                        </a:rPr>
                        <a:t>实现介绍</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3.</a:t>
                      </a:r>
                      <a:r>
                        <a:rPr lang="zh-CN" altLang="en-US" sz="1400" b="0" kern="1200" dirty="0" smtClean="0">
                          <a:solidFill>
                            <a:schemeClr val="tx1"/>
                          </a:solidFill>
                          <a:latin typeface="+mn-lt"/>
                          <a:ea typeface="+mn-ea"/>
                          <a:cs typeface="+mn-cs"/>
                        </a:rPr>
                        <a:t>讲解，演示第一个场景相关代码</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4.</a:t>
                      </a:r>
                      <a:r>
                        <a:rPr lang="zh-CN" altLang="en-US" sz="1400" b="0" kern="1200" dirty="0" smtClean="0">
                          <a:solidFill>
                            <a:schemeClr val="tx1"/>
                          </a:solidFill>
                          <a:latin typeface="+mn-lt"/>
                          <a:ea typeface="+mn-ea"/>
                          <a:cs typeface="+mn-cs"/>
                        </a:rPr>
                        <a:t>在下班前一小时结束，跑上数据</a:t>
                      </a:r>
                      <a:endParaRPr lang="en-US" altLang="zh-CN" sz="1400" b="0" kern="1200" dirty="0" smtClean="0">
                        <a:solidFill>
                          <a:schemeClr val="tx1"/>
                        </a:solidFill>
                        <a:latin typeface="+mn-lt"/>
                        <a:ea typeface="+mn-ea"/>
                        <a:cs typeface="+mn-cs"/>
                      </a:endParaRPr>
                    </a:p>
                  </a:txBody>
                  <a:tcPr anchor="ctr"/>
                </a:tc>
                <a:tc>
                  <a:txBody>
                    <a:bodyPr/>
                    <a:lstStyle/>
                    <a:p>
                      <a:pPr marL="0" algn="l" defTabSz="914400" rtl="0" eaLnBrk="1" latinLnBrk="0" hangingPunct="1"/>
                      <a:r>
                        <a:rPr lang="zh-CN" altLang="en-US" sz="1400" b="0" kern="1200" dirty="0" smtClean="0">
                          <a:solidFill>
                            <a:schemeClr val="tx1"/>
                          </a:solidFill>
                          <a:latin typeface="+mn-lt"/>
                          <a:ea typeface="+mn-ea"/>
                          <a:cs typeface="+mn-cs"/>
                        </a:rPr>
                        <a:t>环境准备可能耗时比较长，可以压缩后面答疑时间，带数据量的东西晚上执行</a:t>
                      </a:r>
                      <a:endParaRPr lang="zh-CN" altLang="en-US" sz="1400" b="0" kern="1200" dirty="0">
                        <a:solidFill>
                          <a:schemeClr val="tx1"/>
                        </a:solidFill>
                        <a:latin typeface="+mn-lt"/>
                        <a:ea typeface="+mn-ea"/>
                        <a:cs typeface="+mn-cs"/>
                      </a:endParaRPr>
                    </a:p>
                  </a:txBody>
                  <a:tcPr anchor="ctr"/>
                </a:tc>
              </a:tr>
              <a:tr h="863600">
                <a:tc>
                  <a:txBody>
                    <a:bodyPr/>
                    <a:lstStyle/>
                    <a:p>
                      <a:pPr marL="0" algn="ctr" defTabSz="914400" rtl="0" eaLnBrk="1" latinLnBrk="0" hangingPunct="1"/>
                      <a:r>
                        <a:rPr lang="zh-CN" altLang="en-US" sz="1800" b="1" kern="1200" dirty="0" smtClean="0">
                          <a:solidFill>
                            <a:srgbClr val="333399"/>
                          </a:solidFill>
                          <a:latin typeface="+mn-lt"/>
                          <a:ea typeface="+mn-ea"/>
                          <a:cs typeface="+mn-cs"/>
                        </a:rPr>
                        <a:t>周二</a:t>
                      </a:r>
                      <a:endParaRPr lang="zh-CN" altLang="en-US" sz="1800" b="1" kern="1200" dirty="0">
                        <a:solidFill>
                          <a:srgbClr val="333399"/>
                        </a:solidFill>
                        <a:latin typeface="+mn-lt"/>
                        <a:ea typeface="+mn-ea"/>
                        <a:cs typeface="+mn-cs"/>
                      </a:endParaRPr>
                    </a:p>
                  </a:txBody>
                  <a:tcPr anchor="ctr"/>
                </a:tc>
                <a:tc>
                  <a:txBody>
                    <a:bodyPr/>
                    <a:lstStyle/>
                    <a:p>
                      <a:pPr marL="0" algn="l" defTabSz="914400" rtl="0" eaLnBrk="1" latinLnBrk="0" hangingPunct="1"/>
                      <a:r>
                        <a:rPr lang="en-US" altLang="zh-CN" sz="1400" b="0" kern="1200" dirty="0" smtClean="0">
                          <a:solidFill>
                            <a:schemeClr val="tx1"/>
                          </a:solidFill>
                          <a:latin typeface="+mn-lt"/>
                          <a:ea typeface="+mn-ea"/>
                          <a:cs typeface="+mn-cs"/>
                        </a:rPr>
                        <a:t>1.</a:t>
                      </a:r>
                      <a:r>
                        <a:rPr lang="zh-CN" altLang="en-US" sz="1400" b="0" kern="1200" dirty="0" smtClean="0">
                          <a:solidFill>
                            <a:schemeClr val="tx1"/>
                          </a:solidFill>
                          <a:latin typeface="+mn-lt"/>
                          <a:ea typeface="+mn-ea"/>
                          <a:cs typeface="+mn-cs"/>
                        </a:rPr>
                        <a:t>上班后查看第一天执行情况，收集数据，答疑</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2.</a:t>
                      </a:r>
                      <a:r>
                        <a:rPr lang="zh-CN" altLang="en-US" sz="1400" b="0" kern="1200" dirty="0" smtClean="0">
                          <a:solidFill>
                            <a:schemeClr val="tx1"/>
                          </a:solidFill>
                          <a:latin typeface="+mn-lt"/>
                          <a:ea typeface="+mn-ea"/>
                          <a:cs typeface="+mn-cs"/>
                        </a:rPr>
                        <a:t>完成第一个场景的演示，代码讲解</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3.</a:t>
                      </a:r>
                      <a:r>
                        <a:rPr lang="zh-CN" altLang="en-US" sz="1400" b="0" kern="1200" dirty="0" smtClean="0">
                          <a:solidFill>
                            <a:schemeClr val="tx1"/>
                          </a:solidFill>
                          <a:latin typeface="+mn-lt"/>
                          <a:ea typeface="+mn-ea"/>
                          <a:cs typeface="+mn-cs"/>
                        </a:rPr>
                        <a:t>完成第二个用例讲解</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4.</a:t>
                      </a:r>
                      <a:r>
                        <a:rPr lang="zh-CN" altLang="en-US" sz="1400" b="0" kern="1200" dirty="0" smtClean="0">
                          <a:solidFill>
                            <a:schemeClr val="tx1"/>
                          </a:solidFill>
                          <a:latin typeface="+mn-lt"/>
                          <a:ea typeface="+mn-ea"/>
                          <a:cs typeface="+mn-cs"/>
                        </a:rPr>
                        <a:t>在下班前一小时结束，跑上数据</a:t>
                      </a:r>
                      <a:endParaRPr lang="zh-CN" altLang="en-US" sz="1400" b="0" kern="1200" dirty="0">
                        <a:solidFill>
                          <a:schemeClr val="tx1"/>
                        </a:solidFill>
                        <a:latin typeface="+mn-lt"/>
                        <a:ea typeface="+mn-ea"/>
                        <a:cs typeface="+mn-cs"/>
                      </a:endParaRPr>
                    </a:p>
                  </a:txBody>
                  <a:tcPr anchor="ctr"/>
                </a:tc>
                <a:tc>
                  <a:txBody>
                    <a:bodyPr/>
                    <a:lstStyle/>
                    <a:p>
                      <a:pPr marL="0" algn="l" defTabSz="914400" rtl="0" eaLnBrk="1" latinLnBrk="0" hangingPunct="1"/>
                      <a:r>
                        <a:rPr lang="zh-CN" altLang="en-US" sz="1400" b="0" kern="1200" dirty="0" smtClean="0">
                          <a:solidFill>
                            <a:schemeClr val="tx1"/>
                          </a:solidFill>
                          <a:latin typeface="+mn-lt"/>
                          <a:ea typeface="+mn-ea"/>
                          <a:cs typeface="+mn-cs"/>
                        </a:rPr>
                        <a:t>收集结果，同步答疑</a:t>
                      </a:r>
                      <a:endParaRPr lang="zh-CN" altLang="en-US" sz="1400" b="0" kern="1200" dirty="0">
                        <a:solidFill>
                          <a:schemeClr val="tx1"/>
                        </a:solidFill>
                        <a:latin typeface="+mn-lt"/>
                        <a:ea typeface="+mn-ea"/>
                        <a:cs typeface="+mn-cs"/>
                      </a:endParaRPr>
                    </a:p>
                  </a:txBody>
                  <a:tcPr anchor="ctr"/>
                </a:tc>
              </a:tr>
              <a:tr h="863600">
                <a:tc>
                  <a:txBody>
                    <a:bodyPr/>
                    <a:lstStyle/>
                    <a:p>
                      <a:pPr marL="0" algn="ctr" defTabSz="914400" rtl="0" eaLnBrk="1" latinLnBrk="0" hangingPunct="1"/>
                      <a:r>
                        <a:rPr lang="zh-CN" altLang="en-US" sz="1800" b="1" kern="1200" dirty="0" smtClean="0">
                          <a:solidFill>
                            <a:srgbClr val="333399"/>
                          </a:solidFill>
                          <a:latin typeface="+mn-lt"/>
                          <a:ea typeface="+mn-ea"/>
                          <a:cs typeface="+mn-cs"/>
                        </a:rPr>
                        <a:t>周三</a:t>
                      </a:r>
                      <a:endParaRPr lang="zh-CN" altLang="en-US" sz="1800" b="1" kern="1200" dirty="0">
                        <a:solidFill>
                          <a:srgbClr val="333399"/>
                        </a:solidFill>
                        <a:latin typeface="+mn-lt"/>
                        <a:ea typeface="+mn-ea"/>
                        <a:cs typeface="+mn-cs"/>
                      </a:endParaRPr>
                    </a:p>
                  </a:txBody>
                  <a:tcPr anchor="ctr"/>
                </a:tc>
                <a:tc>
                  <a:txBody>
                    <a:bodyPr/>
                    <a:lstStyle/>
                    <a:p>
                      <a:pPr marL="0" algn="l" defTabSz="914400" rtl="0" eaLnBrk="1" latinLnBrk="0" hangingPunct="1"/>
                      <a:r>
                        <a:rPr lang="en-US" altLang="zh-CN" sz="1400" b="0" kern="1200" dirty="0" smtClean="0">
                          <a:solidFill>
                            <a:schemeClr val="tx1"/>
                          </a:solidFill>
                          <a:latin typeface="+mn-lt"/>
                          <a:ea typeface="+mn-ea"/>
                          <a:cs typeface="+mn-cs"/>
                        </a:rPr>
                        <a:t>1.</a:t>
                      </a:r>
                      <a:r>
                        <a:rPr lang="zh-CN" altLang="en-US" sz="1400" b="0" kern="1200" dirty="0" smtClean="0">
                          <a:solidFill>
                            <a:schemeClr val="tx1"/>
                          </a:solidFill>
                          <a:latin typeface="+mn-lt"/>
                          <a:ea typeface="+mn-ea"/>
                          <a:cs typeface="+mn-cs"/>
                        </a:rPr>
                        <a:t>上班后查看第二天执行情况，收集数据，答疑</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2.</a:t>
                      </a:r>
                      <a:r>
                        <a:rPr lang="zh-CN" altLang="en-US" sz="1400" b="0" kern="1200" dirty="0" smtClean="0">
                          <a:solidFill>
                            <a:schemeClr val="tx1"/>
                          </a:solidFill>
                          <a:latin typeface="+mn-lt"/>
                          <a:ea typeface="+mn-ea"/>
                          <a:cs typeface="+mn-cs"/>
                        </a:rPr>
                        <a:t>开始第三个用例的演示，代码讲解</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3.</a:t>
                      </a:r>
                      <a:r>
                        <a:rPr lang="zh-CN" altLang="en-US" sz="1400" b="0" kern="1200" dirty="0" smtClean="0">
                          <a:solidFill>
                            <a:schemeClr val="tx1"/>
                          </a:solidFill>
                          <a:latin typeface="+mn-lt"/>
                          <a:ea typeface="+mn-ea"/>
                          <a:cs typeface="+mn-cs"/>
                        </a:rPr>
                        <a:t>演示开发数据查询用例</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4.</a:t>
                      </a:r>
                      <a:r>
                        <a:rPr lang="zh-CN" altLang="en-US" sz="1400" b="0" kern="1200" dirty="0" smtClean="0">
                          <a:solidFill>
                            <a:schemeClr val="tx1"/>
                          </a:solidFill>
                          <a:latin typeface="+mn-lt"/>
                          <a:ea typeface="+mn-ea"/>
                          <a:cs typeface="+mn-cs"/>
                        </a:rPr>
                        <a:t>在下班前 一小时结束，跑上数据</a:t>
                      </a:r>
                      <a:endParaRPr lang="zh-CN" altLang="en-US" sz="1400" b="0"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chemeClr val="tx1"/>
                          </a:solidFill>
                          <a:latin typeface="+mn-lt"/>
                          <a:ea typeface="+mn-ea"/>
                          <a:cs typeface="+mn-cs"/>
                        </a:rPr>
                        <a:t>收集结果，同步答疑</a:t>
                      </a:r>
                    </a:p>
                    <a:p>
                      <a:pPr marL="0" algn="l" defTabSz="914400" rtl="0" eaLnBrk="1" latinLnBrk="0" hangingPunct="1"/>
                      <a:endParaRPr lang="zh-CN" altLang="en-US" sz="1400" b="0" kern="1200" dirty="0">
                        <a:solidFill>
                          <a:schemeClr val="tx1"/>
                        </a:solidFill>
                        <a:latin typeface="+mn-lt"/>
                        <a:ea typeface="+mn-ea"/>
                        <a:cs typeface="+mn-cs"/>
                      </a:endParaRPr>
                    </a:p>
                  </a:txBody>
                  <a:tcPr anchor="ctr"/>
                </a:tc>
              </a:tr>
              <a:tr h="863600">
                <a:tc>
                  <a:txBody>
                    <a:bodyPr/>
                    <a:lstStyle/>
                    <a:p>
                      <a:pPr marL="0" algn="ctr" defTabSz="914400" rtl="0" eaLnBrk="1" latinLnBrk="0" hangingPunct="1"/>
                      <a:r>
                        <a:rPr lang="zh-CN" altLang="en-US" sz="1800" b="1" kern="1200" dirty="0" smtClean="0">
                          <a:solidFill>
                            <a:srgbClr val="333399"/>
                          </a:solidFill>
                          <a:latin typeface="+mn-lt"/>
                          <a:ea typeface="+mn-ea"/>
                          <a:cs typeface="+mn-cs"/>
                        </a:rPr>
                        <a:t>周四</a:t>
                      </a:r>
                      <a:endParaRPr lang="zh-CN" altLang="en-US" sz="1800" b="1" kern="1200" dirty="0">
                        <a:solidFill>
                          <a:srgbClr val="333399"/>
                        </a:solidFill>
                        <a:latin typeface="+mn-lt"/>
                        <a:ea typeface="+mn-ea"/>
                        <a:cs typeface="+mn-cs"/>
                      </a:endParaRPr>
                    </a:p>
                  </a:txBody>
                  <a:tcPr anchor="ctr"/>
                </a:tc>
                <a:tc>
                  <a:txBody>
                    <a:bodyPr/>
                    <a:lstStyle/>
                    <a:p>
                      <a:pPr marL="0" algn="l" defTabSz="914400" rtl="0" eaLnBrk="1" latinLnBrk="0" hangingPunct="1"/>
                      <a:r>
                        <a:rPr lang="en-US" altLang="zh-CN" sz="1400" b="0" kern="1200" dirty="0" smtClean="0">
                          <a:solidFill>
                            <a:schemeClr val="tx1"/>
                          </a:solidFill>
                          <a:latin typeface="+mn-lt"/>
                          <a:ea typeface="+mn-ea"/>
                          <a:cs typeface="+mn-cs"/>
                        </a:rPr>
                        <a:t>1.</a:t>
                      </a:r>
                      <a:r>
                        <a:rPr lang="zh-CN" altLang="en-US" sz="1400" b="0" kern="1200" dirty="0" smtClean="0">
                          <a:solidFill>
                            <a:schemeClr val="tx1"/>
                          </a:solidFill>
                          <a:latin typeface="+mn-lt"/>
                          <a:ea typeface="+mn-ea"/>
                          <a:cs typeface="+mn-cs"/>
                        </a:rPr>
                        <a:t>上班后查看第三天执行情况，收集数据，答疑</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2.</a:t>
                      </a:r>
                      <a:r>
                        <a:rPr lang="zh-CN" altLang="en-US" sz="1400" b="0" kern="1200" dirty="0" smtClean="0">
                          <a:solidFill>
                            <a:schemeClr val="tx1"/>
                          </a:solidFill>
                          <a:latin typeface="+mn-lt"/>
                          <a:ea typeface="+mn-ea"/>
                          <a:cs typeface="+mn-cs"/>
                        </a:rPr>
                        <a:t>开始第四个用例的演示，代码讲解</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3.</a:t>
                      </a:r>
                      <a:r>
                        <a:rPr lang="zh-CN" altLang="en-US" sz="1400" b="0" kern="1200" dirty="0" smtClean="0">
                          <a:solidFill>
                            <a:schemeClr val="tx1"/>
                          </a:solidFill>
                          <a:latin typeface="+mn-lt"/>
                          <a:ea typeface="+mn-ea"/>
                          <a:cs typeface="+mn-cs"/>
                        </a:rPr>
                        <a:t>介绍全生命周期基于产品的做法</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4.</a:t>
                      </a:r>
                      <a:r>
                        <a:rPr lang="zh-CN" altLang="en-US" sz="1400" b="0" kern="1200" dirty="0" smtClean="0">
                          <a:solidFill>
                            <a:schemeClr val="tx1"/>
                          </a:solidFill>
                          <a:latin typeface="+mn-lt"/>
                          <a:ea typeface="+mn-ea"/>
                          <a:cs typeface="+mn-cs"/>
                        </a:rPr>
                        <a:t>关于全生命周期的讨论和扩展</a:t>
                      </a:r>
                      <a:endParaRPr lang="zh-CN" altLang="en-US" sz="1400" b="0" kern="1200" dirty="0">
                        <a:solidFill>
                          <a:schemeClr val="tx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chemeClr val="tx1"/>
                          </a:solidFill>
                          <a:latin typeface="+mn-lt"/>
                          <a:ea typeface="+mn-ea"/>
                          <a:cs typeface="+mn-cs"/>
                        </a:rPr>
                        <a:t>不会全部演示，挑一部分重点演示</a:t>
                      </a:r>
                    </a:p>
                    <a:p>
                      <a:pPr marL="0" algn="l" defTabSz="914400" rtl="0" eaLnBrk="1" latinLnBrk="0" hangingPunct="1"/>
                      <a:endParaRPr lang="zh-CN" altLang="en-US" sz="1400" b="0" kern="1200" dirty="0">
                        <a:solidFill>
                          <a:schemeClr val="tx1"/>
                        </a:solidFill>
                        <a:latin typeface="+mn-lt"/>
                        <a:ea typeface="+mn-ea"/>
                        <a:cs typeface="+mn-cs"/>
                      </a:endParaRPr>
                    </a:p>
                  </a:txBody>
                  <a:tcPr anchor="ctr"/>
                </a:tc>
              </a:tr>
              <a:tr h="863600">
                <a:tc>
                  <a:txBody>
                    <a:bodyPr/>
                    <a:lstStyle/>
                    <a:p>
                      <a:pPr marL="0" algn="ctr" defTabSz="914400" rtl="0" eaLnBrk="1" latinLnBrk="0" hangingPunct="1"/>
                      <a:r>
                        <a:rPr lang="zh-CN" altLang="en-US" sz="1800" b="1" kern="1200" dirty="0" smtClean="0">
                          <a:solidFill>
                            <a:srgbClr val="333399"/>
                          </a:solidFill>
                          <a:latin typeface="+mn-lt"/>
                          <a:ea typeface="+mn-ea"/>
                          <a:cs typeface="+mn-cs"/>
                        </a:rPr>
                        <a:t>周五</a:t>
                      </a:r>
                      <a:endParaRPr lang="zh-CN" altLang="en-US" sz="1800" b="1" kern="1200" dirty="0">
                        <a:solidFill>
                          <a:srgbClr val="333399"/>
                        </a:solidFill>
                        <a:latin typeface="+mn-lt"/>
                        <a:ea typeface="+mn-ea"/>
                        <a:cs typeface="+mn-cs"/>
                      </a:endParaRPr>
                    </a:p>
                  </a:txBody>
                  <a:tcPr anchor="ctr"/>
                </a:tc>
                <a:tc>
                  <a:txBody>
                    <a:bodyPr/>
                    <a:lstStyle/>
                    <a:p>
                      <a:pPr marL="0" algn="l" defTabSz="914400" rtl="0" eaLnBrk="1" latinLnBrk="0" hangingPunct="1"/>
                      <a:r>
                        <a:rPr lang="en-US" altLang="zh-CN" sz="1400" b="0" kern="1200" dirty="0" smtClean="0">
                          <a:solidFill>
                            <a:schemeClr val="tx1"/>
                          </a:solidFill>
                          <a:latin typeface="+mn-lt"/>
                          <a:ea typeface="+mn-ea"/>
                          <a:cs typeface="+mn-cs"/>
                        </a:rPr>
                        <a:t>1.</a:t>
                      </a:r>
                      <a:r>
                        <a:rPr lang="zh-CN" altLang="en-US" sz="1400" b="0" kern="1200" dirty="0" smtClean="0">
                          <a:solidFill>
                            <a:schemeClr val="tx1"/>
                          </a:solidFill>
                          <a:latin typeface="+mn-lt"/>
                          <a:ea typeface="+mn-ea"/>
                          <a:cs typeface="+mn-cs"/>
                        </a:rPr>
                        <a:t>讨论，答疑（</a:t>
                      </a:r>
                      <a:r>
                        <a:rPr lang="en-US" altLang="zh-CN" sz="1400" b="0" kern="1200" dirty="0" smtClean="0">
                          <a:solidFill>
                            <a:schemeClr val="tx1"/>
                          </a:solidFill>
                          <a:latin typeface="+mn-lt"/>
                          <a:ea typeface="+mn-ea"/>
                          <a:cs typeface="+mn-cs"/>
                        </a:rPr>
                        <a:t>1</a:t>
                      </a:r>
                      <a:r>
                        <a:rPr lang="zh-CN" altLang="en-US" sz="1400" b="0" kern="1200" dirty="0" smtClean="0">
                          <a:solidFill>
                            <a:schemeClr val="tx1"/>
                          </a:solidFill>
                          <a:latin typeface="+mn-lt"/>
                          <a:ea typeface="+mn-ea"/>
                          <a:cs typeface="+mn-cs"/>
                        </a:rPr>
                        <a:t>小时）</a:t>
                      </a:r>
                      <a:endParaRPr lang="en-US" altLang="zh-CN" sz="1400" b="0" kern="1200" dirty="0" smtClean="0">
                        <a:solidFill>
                          <a:schemeClr val="tx1"/>
                        </a:solidFill>
                        <a:latin typeface="+mn-lt"/>
                        <a:ea typeface="+mn-ea"/>
                        <a:cs typeface="+mn-cs"/>
                      </a:endParaRPr>
                    </a:p>
                    <a:p>
                      <a:pPr marL="0" algn="l" defTabSz="914400" rtl="0" eaLnBrk="1" latinLnBrk="0" hangingPunct="1"/>
                      <a:r>
                        <a:rPr lang="en-US" altLang="zh-CN" sz="1400" b="0" kern="1200" dirty="0" smtClean="0">
                          <a:solidFill>
                            <a:schemeClr val="tx1"/>
                          </a:solidFill>
                          <a:latin typeface="+mn-lt"/>
                          <a:ea typeface="+mn-ea"/>
                          <a:cs typeface="+mn-cs"/>
                        </a:rPr>
                        <a:t>2.</a:t>
                      </a:r>
                      <a:r>
                        <a:rPr lang="zh-CN" altLang="en-US" sz="1400" b="0" kern="1200" dirty="0" smtClean="0">
                          <a:solidFill>
                            <a:schemeClr val="tx1"/>
                          </a:solidFill>
                          <a:latin typeface="+mn-lt"/>
                          <a:ea typeface="+mn-ea"/>
                          <a:cs typeface="+mn-cs"/>
                        </a:rPr>
                        <a:t>总结报告</a:t>
                      </a:r>
                      <a:endParaRPr lang="zh-CN" altLang="en-US" sz="1400" b="0" kern="1200" dirty="0">
                        <a:solidFill>
                          <a:schemeClr val="tx1"/>
                        </a:solidFill>
                        <a:latin typeface="+mn-lt"/>
                        <a:ea typeface="+mn-ea"/>
                        <a:cs typeface="+mn-cs"/>
                      </a:endParaRPr>
                    </a:p>
                  </a:txBody>
                  <a:tcPr anchor="ctr"/>
                </a:tc>
                <a:tc>
                  <a:txBody>
                    <a:bodyPr/>
                    <a:lstStyle/>
                    <a:p>
                      <a:pPr marL="0" algn="l" defTabSz="914400" rtl="0" eaLnBrk="1" latinLnBrk="0" hangingPunct="1"/>
                      <a:r>
                        <a:rPr lang="zh-CN" altLang="en-US" sz="1400" b="0" kern="1200" dirty="0" smtClean="0">
                          <a:solidFill>
                            <a:schemeClr val="tx1"/>
                          </a:solidFill>
                          <a:latin typeface="+mn-lt"/>
                          <a:ea typeface="+mn-ea"/>
                          <a:cs typeface="+mn-cs"/>
                        </a:rPr>
                        <a:t>上午结束</a:t>
                      </a:r>
                      <a:endParaRPr lang="zh-CN" altLang="en-US" sz="1400" b="0" kern="1200" dirty="0">
                        <a:solidFill>
                          <a:schemeClr val="tx1"/>
                        </a:solidFill>
                        <a:latin typeface="+mn-lt"/>
                        <a:ea typeface="+mn-ea"/>
                        <a:cs typeface="+mn-cs"/>
                      </a:endParaRPr>
                    </a:p>
                  </a:txBody>
                  <a:tcPr anchor="ctr"/>
                </a:tc>
              </a:tr>
            </a:tbl>
          </a:graphicData>
        </a:graphic>
      </p:graphicFrame>
    </p:spTree>
    <p:extLst>
      <p:ext uri="{BB962C8B-B14F-4D97-AF65-F5344CB8AC3E}">
        <p14:creationId xmlns:p14="http://schemas.microsoft.com/office/powerpoint/2010/main" val="17869439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6ADA428C-E881-4D3D-8851-5C8254E5F61C}" type="slidenum">
              <a:rPr lang="en-US" altLang="zh-CN" smtClean="0"/>
              <a:pPr/>
              <a:t>11</a:t>
            </a:fld>
            <a:endParaRPr lang="en-US" altLang="zh-CN" dirty="0"/>
          </a:p>
        </p:txBody>
      </p:sp>
      <p:sp>
        <p:nvSpPr>
          <p:cNvPr id="5" name="圆角矩形 4"/>
          <p:cNvSpPr/>
          <p:nvPr/>
        </p:nvSpPr>
        <p:spPr bwMode="auto">
          <a:xfrm>
            <a:off x="3886200" y="32893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4</a:t>
            </a:r>
            <a:r>
              <a:rPr lang="en-US" altLang="zh-CN" sz="2000" kern="0" dirty="0" smtClean="0">
                <a:solidFill>
                  <a:sysClr val="windowText" lastClr="000000"/>
                </a:solidFill>
                <a:latin typeface="+mn-ea"/>
                <a:ea typeface="+mn-ea"/>
              </a:rPr>
              <a:t>. </a:t>
            </a:r>
            <a:r>
              <a:rPr lang="zh-CN" altLang="en-US" sz="2000" kern="0" dirty="0">
                <a:solidFill>
                  <a:sysClr val="windowText" lastClr="000000"/>
                </a:solidFill>
                <a:latin typeface="+mn-ea"/>
                <a:ea typeface="+mn-ea"/>
              </a:rPr>
              <a:t>他</a:t>
            </a:r>
            <a:r>
              <a:rPr lang="zh-CN" altLang="en-US" sz="2000" kern="0" dirty="0" smtClean="0">
                <a:solidFill>
                  <a:sysClr val="windowText" lastClr="000000"/>
                </a:solidFill>
                <a:latin typeface="+mn-ea"/>
                <a:ea typeface="+mn-ea"/>
              </a:rPr>
              <a:t>行代扣场景</a:t>
            </a:r>
            <a:endParaRPr lang="zh-CN" altLang="en-US" sz="2000" kern="0" dirty="0">
              <a:solidFill>
                <a:sysClr val="windowText" lastClr="000000"/>
              </a:solidFill>
              <a:latin typeface="+mn-ea"/>
              <a:ea typeface="+mn-ea"/>
            </a:endParaRPr>
          </a:p>
        </p:txBody>
      </p:sp>
      <p:sp>
        <p:nvSpPr>
          <p:cNvPr id="6" name="圆角矩形 5"/>
          <p:cNvSpPr/>
          <p:nvPr/>
        </p:nvSpPr>
        <p:spPr bwMode="auto">
          <a:xfrm>
            <a:off x="3877101" y="1332268"/>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1. </a:t>
            </a:r>
            <a:r>
              <a:rPr lang="zh-CN" altLang="en-US" sz="2000" kern="0" dirty="0">
                <a:solidFill>
                  <a:sysClr val="windowText" lastClr="000000"/>
                </a:solidFill>
                <a:latin typeface="+mn-ea"/>
                <a:ea typeface="+mn-ea"/>
              </a:rPr>
              <a:t>人员情况</a:t>
            </a:r>
            <a:endParaRPr lang="en-US" altLang="en-US" sz="2000" kern="0" dirty="0">
              <a:solidFill>
                <a:sysClr val="windowText" lastClr="000000"/>
              </a:solidFill>
              <a:latin typeface="+mn-ea"/>
              <a:ea typeface="+mn-ea"/>
            </a:endParaRPr>
          </a:p>
        </p:txBody>
      </p:sp>
      <p:pic>
        <p:nvPicPr>
          <p:cNvPr id="8" name="Picture 37" descr="stockxpertcom_id40375_size2"/>
          <p:cNvPicPr>
            <a:picLocks noChangeAspect="1" noChangeArrowheads="1"/>
          </p:cNvPicPr>
          <p:nvPr/>
        </p:nvPicPr>
        <p:blipFill>
          <a:blip r:embed="rId2" cstate="print"/>
          <a:srcRect b="9019"/>
          <a:stretch>
            <a:fillRect/>
          </a:stretch>
        </p:blipFill>
        <p:spPr bwMode="auto">
          <a:xfrm>
            <a:off x="600501" y="1332268"/>
            <a:ext cx="2854229" cy="4458932"/>
          </a:xfrm>
          <a:prstGeom prst="rect">
            <a:avLst/>
          </a:prstGeom>
          <a:noFill/>
          <a:ln w="9525">
            <a:noFill/>
            <a:miter lim="800000"/>
            <a:headEnd/>
            <a:tailEnd/>
          </a:ln>
        </p:spPr>
      </p:pic>
      <p:sp>
        <p:nvSpPr>
          <p:cNvPr id="7" name="圆角矩形 6"/>
          <p:cNvSpPr/>
          <p:nvPr/>
        </p:nvSpPr>
        <p:spPr bwMode="auto">
          <a:xfrm>
            <a:off x="3877101" y="39624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5</a:t>
            </a:r>
            <a:r>
              <a:rPr lang="en-US" altLang="zh-CN" sz="2000" kern="0" dirty="0" smtClean="0">
                <a:solidFill>
                  <a:sysClr val="windowText" lastClr="000000"/>
                </a:solidFill>
                <a:latin typeface="+mn-ea"/>
                <a:ea typeface="+mn-ea"/>
              </a:rPr>
              <a:t>.  </a:t>
            </a:r>
            <a:r>
              <a:rPr lang="zh-CN" altLang="en-US" sz="2000" kern="0" dirty="0" smtClean="0">
                <a:solidFill>
                  <a:sysClr val="windowText" lastClr="000000"/>
                </a:solidFill>
                <a:latin typeface="+mn-ea"/>
                <a:ea typeface="+mn-ea"/>
              </a:rPr>
              <a:t>养老金缴费场景</a:t>
            </a:r>
            <a:endParaRPr lang="zh-CN" altLang="en-US" sz="2000" kern="0" dirty="0">
              <a:solidFill>
                <a:sysClr val="windowText" lastClr="000000"/>
              </a:solidFill>
              <a:latin typeface="+mn-ea"/>
              <a:ea typeface="+mn-ea"/>
            </a:endParaRPr>
          </a:p>
        </p:txBody>
      </p:sp>
      <p:sp>
        <p:nvSpPr>
          <p:cNvPr id="9" name="圆角矩形 8"/>
          <p:cNvSpPr/>
          <p:nvPr/>
        </p:nvSpPr>
        <p:spPr bwMode="auto">
          <a:xfrm>
            <a:off x="3886200" y="5270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smtClean="0">
                <a:solidFill>
                  <a:sysClr val="windowText" lastClr="000000"/>
                </a:solidFill>
                <a:latin typeface="+mn-ea"/>
                <a:ea typeface="+mn-ea"/>
              </a:rPr>
              <a:t>7.  </a:t>
            </a:r>
            <a:r>
              <a:rPr lang="zh-CN" altLang="en-US" sz="2000" kern="0" dirty="0">
                <a:solidFill>
                  <a:sysClr val="windowText" lastClr="000000"/>
                </a:solidFill>
                <a:latin typeface="+mn-ea"/>
                <a:ea typeface="+mn-ea"/>
              </a:rPr>
              <a:t>本</a:t>
            </a:r>
            <a:r>
              <a:rPr lang="zh-CN" altLang="en-US" sz="2000" kern="0" dirty="0" smtClean="0">
                <a:solidFill>
                  <a:sysClr val="windowText" lastClr="000000"/>
                </a:solidFill>
                <a:latin typeface="+mn-ea"/>
                <a:ea typeface="+mn-ea"/>
              </a:rPr>
              <a:t>次验证项目总结</a:t>
            </a:r>
            <a:endParaRPr lang="zh-CN" altLang="en-US" sz="2000" kern="0" dirty="0">
              <a:solidFill>
                <a:sysClr val="windowText" lastClr="000000"/>
              </a:solidFill>
              <a:latin typeface="+mn-ea"/>
              <a:ea typeface="+mn-ea"/>
            </a:endParaRPr>
          </a:p>
        </p:txBody>
      </p:sp>
      <p:sp>
        <p:nvSpPr>
          <p:cNvPr id="10" name="圆角矩形 9"/>
          <p:cNvSpPr/>
          <p:nvPr/>
        </p:nvSpPr>
        <p:spPr bwMode="auto">
          <a:xfrm>
            <a:off x="3877101" y="19812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2. </a:t>
            </a:r>
            <a:r>
              <a:rPr lang="zh-CN" altLang="en-US" sz="2000" kern="0" dirty="0">
                <a:solidFill>
                  <a:sysClr val="windowText" lastClr="000000"/>
                </a:solidFill>
                <a:latin typeface="+mn-ea"/>
                <a:ea typeface="+mn-ea"/>
              </a:rPr>
              <a:t>本次项目执行计划</a:t>
            </a:r>
          </a:p>
        </p:txBody>
      </p:sp>
      <p:sp>
        <p:nvSpPr>
          <p:cNvPr id="11" name="圆角矩形 10"/>
          <p:cNvSpPr/>
          <p:nvPr/>
        </p:nvSpPr>
        <p:spPr bwMode="auto">
          <a:xfrm>
            <a:off x="3886200" y="2603500"/>
            <a:ext cx="4495800" cy="520700"/>
          </a:xfrm>
          <a:prstGeom prst="roundRect">
            <a:avLst/>
          </a:prstGeom>
          <a:solidFill>
            <a:srgbClr val="809EC2">
              <a:lumMod val="75000"/>
            </a:srgbClr>
          </a:solidFill>
          <a:ln w="9525">
            <a:solidFill>
              <a:sysClr val="window" lastClr="FFFFFF">
                <a:lumMod val="75000"/>
              </a:sysClr>
            </a:solidFill>
            <a:miter lim="800000"/>
            <a:headEnd/>
            <a:tailEnd/>
          </a:ln>
          <a:effectLst>
            <a:outerShdw blurRad="50800" dist="38100" dir="16200000" rotWithShape="0">
              <a:prstClr val="black">
                <a:alpha val="40000"/>
              </a:prstClr>
            </a:outerShdw>
          </a:effectLst>
        </p:spPr>
        <p:txBody>
          <a:bodyPr lIns="72000" tIns="72000" rIns="72000" bIns="72000" anchor="ctr" anchorCtr="0"/>
          <a:lstStyle/>
          <a:p>
            <a:pPr marL="190500" indent="-190500" eaLnBrk="0" hangingPunct="0">
              <a:lnSpc>
                <a:spcPct val="90000"/>
              </a:lnSpc>
            </a:pPr>
            <a:r>
              <a:rPr lang="en-US" altLang="zh-CN" sz="2000" b="1" dirty="0">
                <a:solidFill>
                  <a:schemeClr val="bg1"/>
                </a:solidFill>
                <a:latin typeface="+mn-ea"/>
                <a:ea typeface="+mn-ea"/>
              </a:rPr>
              <a:t>3. </a:t>
            </a:r>
            <a:r>
              <a:rPr lang="zh-CN" altLang="en-US" sz="2000" b="1" dirty="0">
                <a:solidFill>
                  <a:schemeClr val="bg1"/>
                </a:solidFill>
                <a:latin typeface="+mn-ea"/>
                <a:ea typeface="+mn-ea"/>
              </a:rPr>
              <a:t>第三方支付场景</a:t>
            </a:r>
            <a:r>
              <a:rPr lang="en-US" altLang="zh-CN" sz="2000" b="1" dirty="0">
                <a:solidFill>
                  <a:schemeClr val="bg1"/>
                </a:solidFill>
                <a:latin typeface="+mn-ea"/>
                <a:ea typeface="+mn-ea"/>
              </a:rPr>
              <a:t>   </a:t>
            </a:r>
            <a:endParaRPr lang="zh-CN" altLang="en-US" sz="2000" b="1" dirty="0">
              <a:solidFill>
                <a:schemeClr val="bg1"/>
              </a:solidFill>
              <a:latin typeface="+mn-ea"/>
              <a:ea typeface="+mn-ea"/>
            </a:endParaRPr>
          </a:p>
        </p:txBody>
      </p:sp>
      <p:sp>
        <p:nvSpPr>
          <p:cNvPr id="12" name="圆角矩形 11"/>
          <p:cNvSpPr/>
          <p:nvPr/>
        </p:nvSpPr>
        <p:spPr bwMode="auto">
          <a:xfrm>
            <a:off x="3886200" y="45720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6</a:t>
            </a:r>
            <a:r>
              <a:rPr lang="en-US" altLang="zh-CN" sz="2000" kern="0" dirty="0" smtClean="0">
                <a:solidFill>
                  <a:sysClr val="windowText" lastClr="000000"/>
                </a:solidFill>
                <a:latin typeface="+mn-ea"/>
                <a:ea typeface="+mn-ea"/>
              </a:rPr>
              <a:t>.  </a:t>
            </a:r>
            <a:r>
              <a:rPr lang="zh-CN" altLang="en-US" sz="2000" kern="0" dirty="0" smtClean="0">
                <a:solidFill>
                  <a:sysClr val="windowText" lastClr="000000"/>
                </a:solidFill>
                <a:latin typeface="+mn-ea"/>
                <a:ea typeface="+mn-ea"/>
              </a:rPr>
              <a:t>门户集成场景</a:t>
            </a:r>
            <a:endParaRPr lang="zh-CN" altLang="en-US" sz="2000" kern="0" dirty="0">
              <a:solidFill>
                <a:sysClr val="windowText" lastClr="000000"/>
              </a:solidFill>
              <a:latin typeface="+mn-ea"/>
              <a:ea typeface="+mn-ea"/>
            </a:endParaRPr>
          </a:p>
        </p:txBody>
      </p:sp>
    </p:spTree>
    <p:extLst>
      <p:ext uri="{BB962C8B-B14F-4D97-AF65-F5344CB8AC3E}">
        <p14:creationId xmlns:p14="http://schemas.microsoft.com/office/powerpoint/2010/main" val="3914757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第三方支付</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12</a:t>
            </a:fld>
            <a:endParaRPr lang="en-US" altLang="zh-CN" dirty="0"/>
          </a:p>
        </p:txBody>
      </p:sp>
      <p:sp>
        <p:nvSpPr>
          <p:cNvPr id="5" name="圆角矩形 4"/>
          <p:cNvSpPr/>
          <p:nvPr/>
        </p:nvSpPr>
        <p:spPr bwMode="gray">
          <a:xfrm>
            <a:off x="457200" y="3560763"/>
            <a:ext cx="2286000" cy="609600"/>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defRPr/>
            </a:pPr>
            <a:r>
              <a:rPr lang="zh-CN" altLang="en-US" sz="1600" dirty="0" smtClean="0">
                <a:solidFill>
                  <a:schemeClr val="tx1"/>
                </a:solidFill>
              </a:rPr>
              <a:t>网银</a:t>
            </a:r>
            <a:endParaRPr lang="zh-CN" altLang="en-US" sz="1600" dirty="0">
              <a:solidFill>
                <a:schemeClr val="tx1"/>
              </a:solidFill>
            </a:endParaRPr>
          </a:p>
        </p:txBody>
      </p:sp>
      <p:sp>
        <p:nvSpPr>
          <p:cNvPr id="6" name="圆角矩形 5"/>
          <p:cNvSpPr/>
          <p:nvPr/>
        </p:nvSpPr>
        <p:spPr bwMode="gray">
          <a:xfrm>
            <a:off x="457200" y="2320925"/>
            <a:ext cx="2286000" cy="609600"/>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zh-CN" altLang="en-US" sz="1600" dirty="0" smtClean="0"/>
              <a:t>银行交易系统</a:t>
            </a:r>
            <a:r>
              <a:rPr lang="en-US" altLang="zh-CN" sz="1600" dirty="0" smtClean="0"/>
              <a:t>(</a:t>
            </a:r>
            <a:r>
              <a:rPr lang="zh-CN" altLang="en-US" sz="1600" dirty="0" smtClean="0"/>
              <a:t>网关</a:t>
            </a:r>
            <a:r>
              <a:rPr lang="en-US" altLang="zh-CN" sz="1600" dirty="0" smtClean="0"/>
              <a:t>)</a:t>
            </a:r>
            <a:endParaRPr lang="zh-CN" altLang="en-US" sz="1600" dirty="0"/>
          </a:p>
        </p:txBody>
      </p:sp>
      <p:sp>
        <p:nvSpPr>
          <p:cNvPr id="8" name="圆角矩形 7"/>
          <p:cNvSpPr/>
          <p:nvPr/>
        </p:nvSpPr>
        <p:spPr bwMode="gray">
          <a:xfrm>
            <a:off x="457200" y="4800600"/>
            <a:ext cx="2286000" cy="609600"/>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商户系统</a:t>
            </a:r>
            <a:endParaRPr lang="zh-CN" altLang="en-US" sz="1600" dirty="0"/>
          </a:p>
        </p:txBody>
      </p:sp>
      <p:sp>
        <p:nvSpPr>
          <p:cNvPr id="9" name="圆角矩形 8"/>
          <p:cNvSpPr/>
          <p:nvPr/>
        </p:nvSpPr>
        <p:spPr bwMode="gray">
          <a:xfrm>
            <a:off x="990601" y="6019800"/>
            <a:ext cx="1219200" cy="504825"/>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600" dirty="0" smtClean="0"/>
              <a:t>浏览器</a:t>
            </a:r>
            <a:endParaRPr lang="zh-CN" altLang="en-US" sz="1600" dirty="0"/>
          </a:p>
        </p:txBody>
      </p:sp>
      <p:cxnSp>
        <p:nvCxnSpPr>
          <p:cNvPr id="12" name="肘形连接符 52"/>
          <p:cNvCxnSpPr>
            <a:cxnSpLocks noChangeShapeType="1"/>
            <a:stCxn id="9" idx="0"/>
            <a:endCxn id="8" idx="2"/>
          </p:cNvCxnSpPr>
          <p:nvPr/>
        </p:nvCxnSpPr>
        <p:spPr bwMode="auto">
          <a:xfrm rot="16200000" flipV="1">
            <a:off x="1295401" y="5714999"/>
            <a:ext cx="609600" cy="1"/>
          </a:xfrm>
          <a:prstGeom prst="bentConnector3">
            <a:avLst>
              <a:gd name="adj1" fmla="val 50000"/>
            </a:avLst>
          </a:prstGeom>
          <a:noFill/>
          <a:ln w="9525" algn="ctr">
            <a:solidFill>
              <a:schemeClr val="tx1"/>
            </a:solidFill>
            <a:round/>
            <a:headEnd/>
            <a:tailEnd type="arrow" w="med" len="med"/>
          </a:ln>
        </p:spPr>
      </p:cxnSp>
      <p:sp>
        <p:nvSpPr>
          <p:cNvPr id="14" name="圆角矩形 13"/>
          <p:cNvSpPr/>
          <p:nvPr/>
        </p:nvSpPr>
        <p:spPr bwMode="gray">
          <a:xfrm>
            <a:off x="457200" y="1066800"/>
            <a:ext cx="2286000" cy="62388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1600" dirty="0"/>
              <a:t>主机系统</a:t>
            </a:r>
          </a:p>
        </p:txBody>
      </p:sp>
      <p:sp>
        <p:nvSpPr>
          <p:cNvPr id="18" name="TextBox 20"/>
          <p:cNvSpPr txBox="1">
            <a:spLocks noChangeArrowheads="1"/>
          </p:cNvSpPr>
          <p:nvPr/>
        </p:nvSpPr>
        <p:spPr bwMode="auto">
          <a:xfrm>
            <a:off x="2819400" y="1219200"/>
            <a:ext cx="801687" cy="276225"/>
          </a:xfrm>
          <a:prstGeom prst="rect">
            <a:avLst/>
          </a:prstGeom>
          <a:noFill/>
          <a:ln w="9525">
            <a:noFill/>
            <a:miter lim="800000"/>
            <a:headEnd/>
            <a:tailEnd/>
          </a:ln>
        </p:spPr>
        <p:txBody>
          <a:bodyPr wrap="none">
            <a:spAutoFit/>
          </a:bodyPr>
          <a:lstStyle/>
          <a:p>
            <a:r>
              <a:rPr lang="zh-CN" altLang="en-US" sz="1200" dirty="0"/>
              <a:t>模拟主机</a:t>
            </a:r>
          </a:p>
        </p:txBody>
      </p:sp>
      <p:sp>
        <p:nvSpPr>
          <p:cNvPr id="23" name="TextBox 26"/>
          <p:cNvSpPr txBox="1">
            <a:spLocks noChangeArrowheads="1"/>
          </p:cNvSpPr>
          <p:nvPr/>
        </p:nvSpPr>
        <p:spPr bwMode="auto">
          <a:xfrm>
            <a:off x="2743200" y="4648200"/>
            <a:ext cx="14478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HTTP/SOAP</a:t>
            </a:r>
            <a:endParaRPr lang="zh-CN" altLang="en-US" sz="1200" dirty="0"/>
          </a:p>
        </p:txBody>
      </p:sp>
      <p:cxnSp>
        <p:nvCxnSpPr>
          <p:cNvPr id="39" name="肘形连接符 52"/>
          <p:cNvCxnSpPr>
            <a:cxnSpLocks noChangeShapeType="1"/>
            <a:stCxn id="8" idx="0"/>
            <a:endCxn id="5" idx="2"/>
          </p:cNvCxnSpPr>
          <p:nvPr/>
        </p:nvCxnSpPr>
        <p:spPr bwMode="auto">
          <a:xfrm rot="5400000" flipH="1" flipV="1">
            <a:off x="1285082" y="4485482"/>
            <a:ext cx="630237" cy="1588"/>
          </a:xfrm>
          <a:prstGeom prst="bentConnector3">
            <a:avLst>
              <a:gd name="adj1" fmla="val 50000"/>
            </a:avLst>
          </a:prstGeom>
          <a:noFill/>
          <a:ln w="9525" algn="ctr">
            <a:solidFill>
              <a:schemeClr val="tx1"/>
            </a:solidFill>
            <a:round/>
            <a:headEnd/>
            <a:tailEnd type="arrow" w="med" len="med"/>
          </a:ln>
        </p:spPr>
      </p:cxnSp>
      <p:cxnSp>
        <p:nvCxnSpPr>
          <p:cNvPr id="44" name="肘形连接符 52"/>
          <p:cNvCxnSpPr>
            <a:cxnSpLocks noChangeShapeType="1"/>
          </p:cNvCxnSpPr>
          <p:nvPr/>
        </p:nvCxnSpPr>
        <p:spPr bwMode="auto">
          <a:xfrm rot="5400000" flipH="1" flipV="1">
            <a:off x="1285877" y="3209924"/>
            <a:ext cx="630237" cy="1588"/>
          </a:xfrm>
          <a:prstGeom prst="bentConnector3">
            <a:avLst>
              <a:gd name="adj1" fmla="val 50000"/>
            </a:avLst>
          </a:prstGeom>
          <a:noFill/>
          <a:ln w="9525" algn="ctr">
            <a:solidFill>
              <a:schemeClr val="tx1"/>
            </a:solidFill>
            <a:round/>
            <a:headEnd/>
            <a:tailEnd type="arrow" w="med" len="med"/>
          </a:ln>
        </p:spPr>
      </p:cxnSp>
      <p:cxnSp>
        <p:nvCxnSpPr>
          <p:cNvPr id="45" name="肘形连接符 52"/>
          <p:cNvCxnSpPr>
            <a:cxnSpLocks noChangeShapeType="1"/>
          </p:cNvCxnSpPr>
          <p:nvPr/>
        </p:nvCxnSpPr>
        <p:spPr bwMode="auto">
          <a:xfrm rot="5400000" flipH="1" flipV="1">
            <a:off x="1285876" y="1990724"/>
            <a:ext cx="630237" cy="1588"/>
          </a:xfrm>
          <a:prstGeom prst="bentConnector3">
            <a:avLst>
              <a:gd name="adj1" fmla="val 50000"/>
            </a:avLst>
          </a:prstGeom>
          <a:noFill/>
          <a:ln w="9525" algn="ctr">
            <a:solidFill>
              <a:schemeClr val="tx1"/>
            </a:solidFill>
            <a:round/>
            <a:headEnd/>
            <a:tailEnd type="arrow" w="med" len="med"/>
          </a:ln>
        </p:spPr>
      </p:cxnSp>
      <p:sp>
        <p:nvSpPr>
          <p:cNvPr id="49" name="TextBox 26"/>
          <p:cNvSpPr txBox="1">
            <a:spLocks noChangeArrowheads="1"/>
          </p:cNvSpPr>
          <p:nvPr/>
        </p:nvSpPr>
        <p:spPr bwMode="auto">
          <a:xfrm>
            <a:off x="2743200" y="3881735"/>
            <a:ext cx="1524000" cy="461665"/>
          </a:xfrm>
          <a:prstGeom prst="rect">
            <a:avLst/>
          </a:prstGeom>
          <a:noFill/>
          <a:ln w="9525">
            <a:noFill/>
            <a:miter lim="800000"/>
            <a:headEnd/>
            <a:tailEnd/>
          </a:ln>
        </p:spPr>
        <p:txBody>
          <a:bodyPr wrap="square">
            <a:spAutoFit/>
          </a:bodyPr>
          <a:lstStyle/>
          <a:p>
            <a:r>
              <a:rPr lang="en-US" altLang="zh-CN" sz="1200" dirty="0" smtClean="0"/>
              <a:t>Transport</a:t>
            </a:r>
          </a:p>
          <a:p>
            <a:r>
              <a:rPr lang="en-US" altLang="zh-CN" sz="1200" dirty="0" smtClean="0"/>
              <a:t>HTTP/SOAP</a:t>
            </a:r>
            <a:endParaRPr lang="zh-CN" altLang="en-US" sz="1200" dirty="0"/>
          </a:p>
        </p:txBody>
      </p:sp>
      <p:sp>
        <p:nvSpPr>
          <p:cNvPr id="50" name="TextBox 26"/>
          <p:cNvSpPr txBox="1">
            <a:spLocks noChangeArrowheads="1"/>
          </p:cNvSpPr>
          <p:nvPr/>
        </p:nvSpPr>
        <p:spPr bwMode="auto">
          <a:xfrm>
            <a:off x="2743200" y="3429000"/>
            <a:ext cx="20574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HTTP/SOAP</a:t>
            </a:r>
            <a:endParaRPr lang="zh-CN" altLang="en-US" sz="1200" dirty="0"/>
          </a:p>
        </p:txBody>
      </p:sp>
      <p:sp>
        <p:nvSpPr>
          <p:cNvPr id="51" name="TextBox 26"/>
          <p:cNvSpPr txBox="1">
            <a:spLocks noChangeArrowheads="1"/>
          </p:cNvSpPr>
          <p:nvPr/>
        </p:nvSpPr>
        <p:spPr bwMode="auto">
          <a:xfrm>
            <a:off x="2743200" y="2590800"/>
            <a:ext cx="2057400" cy="461665"/>
          </a:xfrm>
          <a:prstGeom prst="rect">
            <a:avLst/>
          </a:prstGeom>
          <a:noFill/>
          <a:ln w="9525">
            <a:noFill/>
            <a:miter lim="800000"/>
            <a:headEnd/>
            <a:tailEnd/>
          </a:ln>
        </p:spPr>
        <p:txBody>
          <a:bodyPr wrap="square">
            <a:spAutoFit/>
          </a:bodyPr>
          <a:lstStyle/>
          <a:p>
            <a:r>
              <a:rPr lang="en-US" altLang="zh-CN" sz="1200" dirty="0" smtClean="0"/>
              <a:t>Transport</a:t>
            </a:r>
          </a:p>
          <a:p>
            <a:r>
              <a:rPr lang="en-US" altLang="zh-CN" sz="1200" dirty="0" smtClean="0"/>
              <a:t>HTTP/SOAP</a:t>
            </a:r>
            <a:endParaRPr lang="zh-CN" altLang="en-US" sz="1200" dirty="0"/>
          </a:p>
        </p:txBody>
      </p:sp>
      <p:sp>
        <p:nvSpPr>
          <p:cNvPr id="52" name="TextBox 26"/>
          <p:cNvSpPr txBox="1">
            <a:spLocks noChangeArrowheads="1"/>
          </p:cNvSpPr>
          <p:nvPr/>
        </p:nvSpPr>
        <p:spPr bwMode="auto">
          <a:xfrm>
            <a:off x="2743200" y="2133600"/>
            <a:ext cx="20574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TCP/</a:t>
            </a:r>
            <a:r>
              <a:rPr lang="zh-CN" altLang="en-US" sz="1200" dirty="0" smtClean="0"/>
              <a:t>定长报文</a:t>
            </a:r>
            <a:endParaRPr lang="zh-CN" altLang="en-US" sz="1200" dirty="0"/>
          </a:p>
        </p:txBody>
      </p:sp>
      <p:sp>
        <p:nvSpPr>
          <p:cNvPr id="53" name="矩形 52"/>
          <p:cNvSpPr/>
          <p:nvPr/>
        </p:nvSpPr>
        <p:spPr bwMode="auto">
          <a:xfrm>
            <a:off x="4267200" y="914400"/>
            <a:ext cx="4214813" cy="5276850"/>
          </a:xfrm>
          <a:prstGeom prst="rect">
            <a:avLst/>
          </a:prstGeom>
          <a:solidFill>
            <a:schemeClr val="bg1"/>
          </a:solidFill>
          <a:ln w="19050">
            <a:solidFill>
              <a:srgbClr val="C00000"/>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72000" rIns="72000"/>
          <a:lstStyle/>
          <a:p>
            <a:pPr>
              <a:buFont typeface="Wingdings" pitchFamily="2" charset="2"/>
              <a:buChar char="n"/>
              <a:defRPr/>
            </a:pPr>
            <a:endParaRPr lang="en-US" altLang="zh-CN" sz="1400" dirty="0"/>
          </a:p>
        </p:txBody>
      </p:sp>
      <p:sp>
        <p:nvSpPr>
          <p:cNvPr id="54" name="内容占位符 2"/>
          <p:cNvSpPr txBox="1">
            <a:spLocks/>
          </p:cNvSpPr>
          <p:nvPr/>
        </p:nvSpPr>
        <p:spPr bwMode="auto">
          <a:xfrm>
            <a:off x="4344988" y="1165225"/>
            <a:ext cx="4137025" cy="5168900"/>
          </a:xfrm>
          <a:prstGeom prst="rect">
            <a:avLst/>
          </a:prstGeom>
          <a:noFill/>
          <a:ln w="9525">
            <a:noFill/>
            <a:miter lim="800000"/>
            <a:headEnd/>
            <a:tailEnd/>
          </a:ln>
        </p:spPr>
        <p:txBody>
          <a:bodyPr/>
          <a:lstStyle/>
          <a:p>
            <a:pPr>
              <a:defRPr/>
            </a:pPr>
            <a:r>
              <a:rPr lang="zh-CN" altLang="en-US" sz="1600" dirty="0" smtClean="0"/>
              <a:t>某商户拥有网上商城，和银行通过支付网关连接。银行客户登录网上商城，签订协议后，可以直接在网上商城通过协议支付买东西。</a:t>
            </a:r>
            <a:endParaRPr lang="en-US" altLang="zh-CN" sz="1600" dirty="0" smtClean="0"/>
          </a:p>
          <a:p>
            <a:pPr>
              <a:defRPr/>
            </a:pPr>
            <a:endParaRPr lang="en-US" altLang="zh-CN" sz="1600" b="1" kern="0" dirty="0" smtClean="0">
              <a:latin typeface="+mn-ea"/>
              <a:ea typeface="+mn-ea"/>
            </a:endParaRPr>
          </a:p>
          <a:p>
            <a:pPr>
              <a:defRPr/>
            </a:pPr>
            <a:r>
              <a:rPr lang="zh-CN" altLang="en-US" sz="1600" b="1" kern="0" dirty="0" smtClean="0">
                <a:latin typeface="+mn-ea"/>
                <a:ea typeface="+mn-ea"/>
              </a:rPr>
              <a:t>商户系统：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客户签约</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签约信息查询</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交易订单协议支付</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网银系统</a:t>
            </a:r>
            <a:r>
              <a:rPr lang="en-US" altLang="zh-CN" sz="1600" kern="0" dirty="0" err="1" smtClean="0">
                <a:latin typeface="+mn-ea"/>
                <a:ea typeface="+mn-ea"/>
              </a:rPr>
              <a:t>webservice</a:t>
            </a:r>
            <a:r>
              <a:rPr lang="zh-CN" altLang="en-US" sz="1600" kern="0" dirty="0" smtClean="0">
                <a:latin typeface="+mn-ea"/>
                <a:ea typeface="+mn-ea"/>
              </a:rPr>
              <a:t>通道</a:t>
            </a:r>
            <a:endParaRPr lang="en-US" altLang="zh-CN" sz="1600" kern="0" dirty="0" smtClean="0">
              <a:latin typeface="+mn-ea"/>
              <a:ea typeface="+mn-ea"/>
            </a:endParaRPr>
          </a:p>
          <a:p>
            <a:pPr>
              <a:defRPr/>
            </a:pPr>
            <a:r>
              <a:rPr lang="zh-CN" altLang="en-US" sz="1600" b="1" kern="0" dirty="0" smtClean="0">
                <a:latin typeface="+mn-ea"/>
                <a:ea typeface="+mn-ea"/>
              </a:rPr>
              <a:t>网银：</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客户签约</a:t>
            </a:r>
            <a:r>
              <a:rPr lang="en-US" altLang="zh-CN" sz="1600" kern="0" dirty="0" err="1" smtClean="0">
                <a:latin typeface="+mn-ea"/>
                <a:ea typeface="+mn-ea"/>
              </a:rPr>
              <a:t>webservice</a:t>
            </a:r>
            <a:r>
              <a:rPr lang="zh-CN" altLang="en-US" sz="1600" kern="0" dirty="0" smtClean="0">
                <a:latin typeface="+mn-ea"/>
                <a:ea typeface="+mn-ea"/>
              </a:rPr>
              <a:t>渠道</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银行交易系统</a:t>
            </a:r>
            <a:r>
              <a:rPr lang="en-US" altLang="zh-CN" sz="1600" kern="0" dirty="0" err="1" smtClean="0">
                <a:latin typeface="+mn-ea"/>
                <a:ea typeface="+mn-ea"/>
              </a:rPr>
              <a:t>webservice</a:t>
            </a:r>
            <a:r>
              <a:rPr lang="zh-CN" altLang="en-US" sz="1600" kern="0" dirty="0" smtClean="0">
                <a:latin typeface="+mn-ea"/>
                <a:ea typeface="+mn-ea"/>
              </a:rPr>
              <a:t>通道</a:t>
            </a:r>
            <a:endParaRPr lang="en-US" altLang="zh-CN" sz="1600" kern="0" dirty="0" smtClean="0">
              <a:latin typeface="+mn-ea"/>
              <a:ea typeface="+mn-ea"/>
            </a:endParaRPr>
          </a:p>
          <a:p>
            <a:pPr>
              <a:defRPr/>
            </a:pPr>
            <a:r>
              <a:rPr lang="zh-CN" altLang="en-US" sz="1600" b="1" kern="0" dirty="0" smtClean="0">
                <a:latin typeface="+mn-ea"/>
                <a:ea typeface="+mn-ea"/>
              </a:rPr>
              <a:t>银行交易系统：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交易支付</a:t>
            </a:r>
            <a:r>
              <a:rPr lang="en-US" altLang="zh-CN" sz="1600" kern="0" dirty="0" err="1" smtClean="0">
                <a:latin typeface="+mn-ea"/>
                <a:ea typeface="+mn-ea"/>
              </a:rPr>
              <a:t>webservice</a:t>
            </a:r>
            <a:r>
              <a:rPr lang="zh-CN" altLang="en-US" sz="1600" kern="0" dirty="0" smtClean="0">
                <a:latin typeface="+mn-ea"/>
                <a:ea typeface="+mn-ea"/>
              </a:rPr>
              <a:t>渠道</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客户签约</a:t>
            </a:r>
            <a:r>
              <a:rPr lang="en-US" altLang="zh-CN" sz="1600" kern="0" dirty="0" err="1" smtClean="0">
                <a:latin typeface="+mn-ea"/>
                <a:ea typeface="+mn-ea"/>
              </a:rPr>
              <a:t>webservice</a:t>
            </a:r>
            <a:r>
              <a:rPr lang="zh-CN" altLang="en-US" sz="1600" kern="0" dirty="0" smtClean="0">
                <a:latin typeface="+mn-ea"/>
                <a:ea typeface="+mn-ea"/>
              </a:rPr>
              <a:t>渠道</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签约、支付交易流</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主机系统</a:t>
            </a:r>
            <a:r>
              <a:rPr lang="en-US" altLang="zh-CN" sz="1600" kern="0" dirty="0" smtClean="0">
                <a:latin typeface="+mn-ea"/>
                <a:ea typeface="+mn-ea"/>
              </a:rPr>
              <a:t>TCP</a:t>
            </a:r>
            <a:r>
              <a:rPr lang="zh-CN" altLang="en-US" sz="1600" kern="0" dirty="0" smtClean="0">
                <a:latin typeface="+mn-ea"/>
                <a:ea typeface="+mn-ea"/>
              </a:rPr>
              <a:t>通道</a:t>
            </a:r>
            <a:endParaRPr lang="en-US" altLang="zh-CN" sz="1600" kern="0" dirty="0" smtClean="0">
              <a:latin typeface="+mn-ea"/>
              <a:ea typeface="+mn-ea"/>
            </a:endParaRPr>
          </a:p>
          <a:p>
            <a:pPr>
              <a:defRPr/>
            </a:pPr>
            <a:r>
              <a:rPr lang="zh-CN" altLang="en-US" sz="1600" b="1" kern="0" dirty="0" smtClean="0">
                <a:latin typeface="+mn-ea"/>
                <a:ea typeface="+mn-ea"/>
              </a:rPr>
              <a:t>主机系统：</a:t>
            </a:r>
            <a:endParaRPr lang="en-US" altLang="zh-CN" sz="1600" b="1" kern="0" dirty="0" smtClean="0">
              <a:latin typeface="+mn-ea"/>
              <a:ea typeface="+mn-ea"/>
            </a:endParaRPr>
          </a:p>
          <a:p>
            <a:pPr lvl="1">
              <a:buFont typeface="Wingdings" pitchFamily="2" charset="2"/>
              <a:buChar char="ü"/>
              <a:defRPr/>
            </a:pPr>
            <a:r>
              <a:rPr lang="en-US" altLang="zh-CN" sz="1600" kern="0" dirty="0" smtClean="0">
                <a:latin typeface="+mn-ea"/>
                <a:ea typeface="+mn-ea"/>
              </a:rPr>
              <a:t>  TCP</a:t>
            </a:r>
            <a:r>
              <a:rPr lang="zh-CN" altLang="en-US" sz="1600" kern="0" dirty="0" smtClean="0">
                <a:latin typeface="+mn-ea"/>
                <a:ea typeface="+mn-ea"/>
              </a:rPr>
              <a:t>模拟器</a:t>
            </a:r>
            <a:endParaRPr lang="en-US" altLang="zh-CN" sz="1600" kern="0" dirty="0">
              <a:latin typeface="+mn-ea"/>
              <a:ea typeface="+mn-ea"/>
            </a:endParaRPr>
          </a:p>
        </p:txBody>
      </p:sp>
      <p:sp>
        <p:nvSpPr>
          <p:cNvPr id="55" name="圆角矩形 54"/>
          <p:cNvSpPr/>
          <p:nvPr/>
        </p:nvSpPr>
        <p:spPr bwMode="auto">
          <a:xfrm>
            <a:off x="5410200" y="690563"/>
            <a:ext cx="1841500" cy="374650"/>
          </a:xfrm>
          <a:prstGeom prst="roundRect">
            <a:avLst/>
          </a:prstGeom>
          <a:solidFill>
            <a:srgbClr val="FFC000"/>
          </a:solidFill>
          <a:ln w="28575">
            <a:solidFill>
              <a:srgbClr val="C00000"/>
            </a:solidFill>
          </a:ln>
          <a:effectLst/>
        </p:spPr>
        <p:style>
          <a:lnRef idx="1">
            <a:schemeClr val="accent3"/>
          </a:lnRef>
          <a:fillRef idx="2">
            <a:schemeClr val="accent3"/>
          </a:fillRef>
          <a:effectRef idx="1">
            <a:schemeClr val="accent3"/>
          </a:effectRef>
          <a:fontRef idx="minor">
            <a:schemeClr val="dk1"/>
          </a:fontRef>
        </p:style>
        <p:txBody>
          <a:bodyPr lIns="36000" rIns="36000" anchor="ctr"/>
          <a:lstStyle/>
          <a:p>
            <a:pPr algn="ctr">
              <a:defRPr/>
            </a:pPr>
            <a:r>
              <a:rPr lang="zh-CN" altLang="en-US" dirty="0" smtClean="0">
                <a:solidFill>
                  <a:schemeClr val="bg1"/>
                </a:solidFill>
                <a:latin typeface="黑体" pitchFamily="2" charset="-122"/>
              </a:rPr>
              <a:t>场景描述</a:t>
            </a:r>
            <a:endParaRPr lang="zh-CN" altLang="en-US" dirty="0">
              <a:solidFill>
                <a:schemeClr val="bg1"/>
              </a:solidFill>
              <a:latin typeface="黑体" pitchFamily="2" charset="-122"/>
            </a:endParaRPr>
          </a:p>
        </p:txBody>
      </p:sp>
    </p:spTree>
    <p:extLst>
      <p:ext uri="{BB962C8B-B14F-4D97-AF65-F5344CB8AC3E}">
        <p14:creationId xmlns:p14="http://schemas.microsoft.com/office/powerpoint/2010/main" val="4084116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实现设计</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13</a:t>
            </a:fld>
            <a:endParaRPr lang="en-US" altLang="zh-CN"/>
          </a:p>
        </p:txBody>
      </p:sp>
      <p:sp>
        <p:nvSpPr>
          <p:cNvPr id="5" name="灯片编号占位符 3"/>
          <p:cNvSpPr txBox="1">
            <a:spLocks/>
          </p:cNvSpPr>
          <p:nvPr/>
        </p:nvSpPr>
        <p:spPr bwMode="auto">
          <a:xfrm>
            <a:off x="34290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BD61978C-FD3D-4268-8D6C-034E9AD544A3}" type="slidenum">
              <a:rPr kumimoji="0" lang="en-US" altLang="zh-CN"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6" name="圆角矩形 5"/>
          <p:cNvSpPr/>
          <p:nvPr/>
        </p:nvSpPr>
        <p:spPr bwMode="gray">
          <a:xfrm>
            <a:off x="1082400" y="838200"/>
            <a:ext cx="3413400" cy="2743200"/>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t"/>
          <a:lstStyle/>
          <a:p>
            <a:pPr algn="ctr">
              <a:defRPr/>
            </a:pPr>
            <a:r>
              <a:rPr lang="zh-CN" altLang="en-US" sz="1600" dirty="0" smtClean="0"/>
              <a:t>网上商城系统</a:t>
            </a:r>
            <a:endParaRPr lang="zh-CN" altLang="en-US" sz="1600" dirty="0"/>
          </a:p>
        </p:txBody>
      </p:sp>
      <p:sp>
        <p:nvSpPr>
          <p:cNvPr id="7" name="圆角矩形 6"/>
          <p:cNvSpPr/>
          <p:nvPr/>
        </p:nvSpPr>
        <p:spPr bwMode="gray">
          <a:xfrm>
            <a:off x="5349600" y="838200"/>
            <a:ext cx="3337200" cy="36576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defRPr/>
            </a:pPr>
            <a:r>
              <a:rPr lang="zh-CN" altLang="en-US" sz="1600" dirty="0" smtClean="0"/>
              <a:t>银行交易系统</a:t>
            </a:r>
            <a:endParaRPr lang="zh-CN" altLang="en-US" sz="1600" dirty="0"/>
          </a:p>
        </p:txBody>
      </p:sp>
      <p:sp>
        <p:nvSpPr>
          <p:cNvPr id="8" name="圆角矩形 7"/>
          <p:cNvSpPr/>
          <p:nvPr/>
        </p:nvSpPr>
        <p:spPr bwMode="gray">
          <a:xfrm>
            <a:off x="1311000" y="4114800"/>
            <a:ext cx="2880000" cy="2667000"/>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t"/>
          <a:lstStyle/>
          <a:p>
            <a:pPr algn="ctr">
              <a:defRPr/>
            </a:pPr>
            <a:r>
              <a:rPr lang="zh-CN" altLang="en-US" sz="1600" dirty="0" smtClean="0"/>
              <a:t>网上银行系统</a:t>
            </a:r>
            <a:endParaRPr lang="zh-CN" altLang="en-US" sz="1600" dirty="0"/>
          </a:p>
        </p:txBody>
      </p:sp>
      <p:sp>
        <p:nvSpPr>
          <p:cNvPr id="9" name="圆角矩形 8"/>
          <p:cNvSpPr/>
          <p:nvPr/>
        </p:nvSpPr>
        <p:spPr bwMode="gray">
          <a:xfrm>
            <a:off x="5486400" y="4800600"/>
            <a:ext cx="3240000" cy="18288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defRPr/>
            </a:pPr>
            <a:r>
              <a:rPr lang="zh-CN" altLang="en-US" sz="1600" dirty="0" smtClean="0"/>
              <a:t>账户系统</a:t>
            </a:r>
            <a:endParaRPr lang="zh-CN" altLang="en-US" sz="1600" dirty="0"/>
          </a:p>
        </p:txBody>
      </p:sp>
      <p:sp>
        <p:nvSpPr>
          <p:cNvPr id="10" name="矩形 9"/>
          <p:cNvSpPr/>
          <p:nvPr/>
        </p:nvSpPr>
        <p:spPr bwMode="auto">
          <a:xfrm>
            <a:off x="76200" y="838200"/>
            <a:ext cx="540000" cy="2743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eaVert" wrap="square" lIns="91440" tIns="45720" rIns="91440" bIns="45720" numCol="1" rtlCol="0" anchor="ctr" anchorCtr="0" compatLnSpc="1">
            <a:prstTxWarp prst="textNoShape">
              <a:avLst/>
            </a:prstTxWarp>
          </a:bodyPr>
          <a:lstStyle/>
          <a:p>
            <a:pPr marL="0" marR="0" indent="0" algn="ctr" defTabSz="914400" eaLnBrk="1" latinLnBrk="0" hangingPunct="1">
              <a:lnSpc>
                <a:spcPct val="100000"/>
              </a:lnSpc>
              <a:buClrTx/>
              <a:buSzTx/>
              <a:buFontTx/>
              <a:buNone/>
              <a:tabLst/>
              <a:defRPr/>
            </a:pPr>
            <a:r>
              <a:rPr lang="zh-CN" altLang="en-US" sz="1600" dirty="0" smtClean="0">
                <a:solidFill>
                  <a:schemeClr val="dk1"/>
                </a:solidFill>
                <a:latin typeface="+mn-lt"/>
                <a:ea typeface="+mn-ea"/>
              </a:rPr>
              <a:t>浏览器</a:t>
            </a:r>
          </a:p>
        </p:txBody>
      </p:sp>
      <p:sp>
        <p:nvSpPr>
          <p:cNvPr id="11" name="圆角矩形 10"/>
          <p:cNvSpPr/>
          <p:nvPr/>
        </p:nvSpPr>
        <p:spPr>
          <a:xfrm>
            <a:off x="1143000" y="1295400"/>
            <a:ext cx="1219200" cy="2133600"/>
          </a:xfrm>
          <a:prstGeom prst="roundRect">
            <a:avLst>
              <a:gd name="adj" fmla="val 11792"/>
            </a:avLst>
          </a:prstGeom>
          <a:ln/>
        </p:spPr>
        <p:style>
          <a:lnRef idx="2">
            <a:schemeClr val="dk1"/>
          </a:lnRef>
          <a:fillRef idx="1">
            <a:schemeClr val="lt1"/>
          </a:fillRef>
          <a:effectRef idx="0">
            <a:schemeClr val="dk1"/>
          </a:effectRef>
          <a:fontRef idx="minor">
            <a:schemeClr val="dk1"/>
          </a:fontRef>
        </p:style>
        <p:txBody>
          <a:bodyPr vert="eaVert" rtlCol="0" anchor="b"/>
          <a:lstStyle/>
          <a:p>
            <a:pPr algn="ctr">
              <a:defRPr/>
            </a:pPr>
            <a:r>
              <a:rPr lang="zh-CN" altLang="en-US" sz="1400" dirty="0" smtClean="0"/>
              <a:t>页面流</a:t>
            </a:r>
            <a:r>
              <a:rPr lang="zh-CN" altLang="en-US" sz="1400" dirty="0" smtClean="0">
                <a:solidFill>
                  <a:schemeClr val="dk1"/>
                </a:solidFill>
              </a:rPr>
              <a:t>引擎</a:t>
            </a:r>
            <a:endParaRPr lang="zh-CN" altLang="en-US" sz="1400" dirty="0">
              <a:solidFill>
                <a:schemeClr val="dk1"/>
              </a:solidFill>
            </a:endParaRPr>
          </a:p>
        </p:txBody>
      </p:sp>
      <p:pic>
        <p:nvPicPr>
          <p:cNvPr id="12" name="图片 11" descr="页面流.png"/>
          <p:cNvPicPr>
            <a:picLocks noChangeAspect="1"/>
          </p:cNvPicPr>
          <p:nvPr/>
        </p:nvPicPr>
        <p:blipFill>
          <a:blip r:embed="rId2"/>
          <a:stretch>
            <a:fillRect/>
          </a:stretch>
        </p:blipFill>
        <p:spPr>
          <a:xfrm>
            <a:off x="1524000" y="1376581"/>
            <a:ext cx="752400" cy="1976219"/>
          </a:xfrm>
          <a:prstGeom prst="rect">
            <a:avLst/>
          </a:prstGeom>
        </p:spPr>
      </p:pic>
      <p:cxnSp>
        <p:nvCxnSpPr>
          <p:cNvPr id="13" name="直接箭头连接符 12"/>
          <p:cNvCxnSpPr/>
          <p:nvPr/>
        </p:nvCxnSpPr>
        <p:spPr bwMode="auto">
          <a:xfrm>
            <a:off x="616200" y="1905000"/>
            <a:ext cx="6030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4" name="TextBox 13"/>
          <p:cNvSpPr txBox="1"/>
          <p:nvPr/>
        </p:nvSpPr>
        <p:spPr>
          <a:xfrm>
            <a:off x="609600" y="1600200"/>
            <a:ext cx="838200" cy="276999"/>
          </a:xfrm>
          <a:prstGeom prst="rect">
            <a:avLst/>
          </a:prstGeom>
          <a:noFill/>
        </p:spPr>
        <p:txBody>
          <a:bodyPr vert="horz" wrap="square" rtlCol="0">
            <a:spAutoFit/>
          </a:bodyPr>
          <a:lstStyle/>
          <a:p>
            <a:r>
              <a:rPr lang="en-US" altLang="zh-CN" sz="1200" b="1" dirty="0" smtClean="0"/>
              <a:t>HTTP</a:t>
            </a:r>
            <a:endParaRPr lang="zh-CN" altLang="en-US" sz="1200" b="1" dirty="0"/>
          </a:p>
        </p:txBody>
      </p:sp>
      <p:cxnSp>
        <p:nvCxnSpPr>
          <p:cNvPr id="15" name="直接箭头连接符 14"/>
          <p:cNvCxnSpPr/>
          <p:nvPr/>
        </p:nvCxnSpPr>
        <p:spPr bwMode="auto">
          <a:xfrm rot="10800000">
            <a:off x="609600" y="2819400"/>
            <a:ext cx="533400" cy="1588"/>
          </a:xfrm>
          <a:prstGeom prst="straightConnector1">
            <a:avLst/>
          </a:prstGeom>
          <a:solidFill>
            <a:schemeClr val="accent1"/>
          </a:solidFill>
          <a:ln w="25400" cap="flat" cmpd="sng" algn="ctr">
            <a:solidFill>
              <a:schemeClr val="tx1"/>
            </a:solidFill>
            <a:prstDash val="dashDot"/>
            <a:round/>
            <a:headEnd type="none" w="med" len="med"/>
            <a:tailEnd type="arrow"/>
          </a:ln>
          <a:effectLst/>
        </p:spPr>
      </p:cxnSp>
      <p:sp>
        <p:nvSpPr>
          <p:cNvPr id="16" name="圆角矩形 15"/>
          <p:cNvSpPr/>
          <p:nvPr/>
        </p:nvSpPr>
        <p:spPr>
          <a:xfrm>
            <a:off x="2667000" y="1295400"/>
            <a:ext cx="1219200" cy="2133600"/>
          </a:xfrm>
          <a:prstGeom prst="roundRect">
            <a:avLst>
              <a:gd name="adj" fmla="val 11792"/>
            </a:avLst>
          </a:prstGeom>
          <a:ln/>
        </p:spPr>
        <p:style>
          <a:lnRef idx="2">
            <a:schemeClr val="dk1"/>
          </a:lnRef>
          <a:fillRef idx="1">
            <a:schemeClr val="lt1"/>
          </a:fillRef>
          <a:effectRef idx="0">
            <a:schemeClr val="dk1"/>
          </a:effectRef>
          <a:fontRef idx="minor">
            <a:schemeClr val="dk1"/>
          </a:fontRef>
        </p:style>
        <p:txBody>
          <a:bodyPr vert="eaVert" rtlCol="0" anchor="b"/>
          <a:lstStyle/>
          <a:p>
            <a:pPr algn="ctr">
              <a:defRPr/>
            </a:pPr>
            <a:r>
              <a:rPr lang="zh-CN" altLang="en-US" sz="1400" dirty="0" smtClean="0">
                <a:solidFill>
                  <a:schemeClr val="dk1"/>
                </a:solidFill>
              </a:rPr>
              <a:t>逻辑流引擎</a:t>
            </a:r>
            <a:endParaRPr lang="zh-CN" altLang="en-US" sz="1400" dirty="0">
              <a:solidFill>
                <a:schemeClr val="dk1"/>
              </a:solidFill>
            </a:endParaRPr>
          </a:p>
        </p:txBody>
      </p:sp>
      <p:cxnSp>
        <p:nvCxnSpPr>
          <p:cNvPr id="17" name="直接箭头连接符 16"/>
          <p:cNvCxnSpPr/>
          <p:nvPr/>
        </p:nvCxnSpPr>
        <p:spPr bwMode="auto">
          <a:xfrm>
            <a:off x="2362200" y="1905000"/>
            <a:ext cx="381000" cy="1588"/>
          </a:xfrm>
          <a:prstGeom prst="straightConnector1">
            <a:avLst/>
          </a:prstGeom>
          <a:solidFill>
            <a:schemeClr val="accent1"/>
          </a:solidFill>
          <a:ln w="25400" cap="flat" cmpd="sng" algn="ctr">
            <a:solidFill>
              <a:schemeClr val="tx2"/>
            </a:solidFill>
            <a:prstDash val="solid"/>
            <a:round/>
            <a:headEnd type="none" w="med" len="med"/>
            <a:tailEnd type="arrow"/>
          </a:ln>
          <a:effectLst/>
        </p:spPr>
      </p:cxnSp>
      <p:cxnSp>
        <p:nvCxnSpPr>
          <p:cNvPr id="18" name="直接箭头连接符 17"/>
          <p:cNvCxnSpPr/>
          <p:nvPr/>
        </p:nvCxnSpPr>
        <p:spPr bwMode="auto">
          <a:xfrm rot="10800000">
            <a:off x="2286000" y="2819400"/>
            <a:ext cx="381000" cy="1588"/>
          </a:xfrm>
          <a:prstGeom prst="straightConnector1">
            <a:avLst/>
          </a:prstGeom>
          <a:solidFill>
            <a:schemeClr val="accent1"/>
          </a:solidFill>
          <a:ln w="25400" cap="flat" cmpd="sng" algn="ctr">
            <a:solidFill>
              <a:schemeClr val="tx2"/>
            </a:solidFill>
            <a:prstDash val="dashDot"/>
            <a:round/>
            <a:headEnd type="none" w="med" len="med"/>
            <a:tailEnd type="arrow"/>
          </a:ln>
          <a:effectLst/>
        </p:spPr>
      </p:cxnSp>
      <p:sp>
        <p:nvSpPr>
          <p:cNvPr id="19" name="TextBox 18"/>
          <p:cNvSpPr txBox="1"/>
          <p:nvPr/>
        </p:nvSpPr>
        <p:spPr>
          <a:xfrm>
            <a:off x="2362201" y="2057400"/>
            <a:ext cx="369332" cy="533400"/>
          </a:xfrm>
          <a:prstGeom prst="rect">
            <a:avLst/>
          </a:prstGeom>
          <a:noFill/>
        </p:spPr>
        <p:txBody>
          <a:bodyPr vert="eaVert" wrap="square" rtlCol="0">
            <a:spAutoFit/>
          </a:bodyPr>
          <a:lstStyle/>
          <a:p>
            <a:r>
              <a:rPr lang="en-US" altLang="zh-CN" sz="1200" b="1" dirty="0" smtClean="0"/>
              <a:t>SDO</a:t>
            </a:r>
            <a:endParaRPr lang="zh-CN" altLang="en-US" sz="1200" b="1" dirty="0"/>
          </a:p>
        </p:txBody>
      </p:sp>
      <p:pic>
        <p:nvPicPr>
          <p:cNvPr id="20" name="图片 19" descr="页面流.png"/>
          <p:cNvPicPr>
            <a:picLocks noChangeAspect="1"/>
          </p:cNvPicPr>
          <p:nvPr/>
        </p:nvPicPr>
        <p:blipFill>
          <a:blip r:embed="rId2"/>
          <a:stretch>
            <a:fillRect/>
          </a:stretch>
        </p:blipFill>
        <p:spPr>
          <a:xfrm>
            <a:off x="2971800" y="1371600"/>
            <a:ext cx="828600" cy="1981200"/>
          </a:xfrm>
          <a:prstGeom prst="rect">
            <a:avLst/>
          </a:prstGeom>
        </p:spPr>
      </p:pic>
      <p:sp>
        <p:nvSpPr>
          <p:cNvPr id="21" name="圆角矩形 20"/>
          <p:cNvSpPr/>
          <p:nvPr/>
        </p:nvSpPr>
        <p:spPr>
          <a:xfrm>
            <a:off x="1371600" y="4495800"/>
            <a:ext cx="1219200" cy="2133600"/>
          </a:xfrm>
          <a:prstGeom prst="roundRect">
            <a:avLst>
              <a:gd name="adj" fmla="val 11792"/>
            </a:avLst>
          </a:prstGeom>
          <a:ln/>
        </p:spPr>
        <p:style>
          <a:lnRef idx="2">
            <a:schemeClr val="dk1"/>
          </a:lnRef>
          <a:fillRef idx="1">
            <a:schemeClr val="lt1"/>
          </a:fillRef>
          <a:effectRef idx="0">
            <a:schemeClr val="dk1"/>
          </a:effectRef>
          <a:fontRef idx="minor">
            <a:schemeClr val="dk1"/>
          </a:fontRef>
        </p:style>
        <p:txBody>
          <a:bodyPr vert="eaVert" rtlCol="0" anchor="b"/>
          <a:lstStyle/>
          <a:p>
            <a:pPr algn="ctr">
              <a:defRPr/>
            </a:pPr>
            <a:r>
              <a:rPr lang="zh-CN" altLang="en-US" sz="1400" dirty="0" smtClean="0"/>
              <a:t>页面流</a:t>
            </a:r>
            <a:r>
              <a:rPr lang="zh-CN" altLang="en-US" sz="1400" dirty="0" smtClean="0">
                <a:solidFill>
                  <a:schemeClr val="dk1"/>
                </a:solidFill>
              </a:rPr>
              <a:t>引擎</a:t>
            </a:r>
            <a:endParaRPr lang="zh-CN" altLang="en-US" sz="1400" dirty="0">
              <a:solidFill>
                <a:schemeClr val="dk1"/>
              </a:solidFill>
            </a:endParaRPr>
          </a:p>
        </p:txBody>
      </p:sp>
      <p:pic>
        <p:nvPicPr>
          <p:cNvPr id="22" name="图片 21" descr="页面流.png"/>
          <p:cNvPicPr>
            <a:picLocks noChangeAspect="1"/>
          </p:cNvPicPr>
          <p:nvPr/>
        </p:nvPicPr>
        <p:blipFill>
          <a:blip r:embed="rId2"/>
          <a:stretch>
            <a:fillRect/>
          </a:stretch>
        </p:blipFill>
        <p:spPr>
          <a:xfrm>
            <a:off x="1752600" y="4576981"/>
            <a:ext cx="752400" cy="1976219"/>
          </a:xfrm>
          <a:prstGeom prst="rect">
            <a:avLst/>
          </a:prstGeom>
        </p:spPr>
      </p:pic>
      <p:sp>
        <p:nvSpPr>
          <p:cNvPr id="23" name="圆角矩形 22"/>
          <p:cNvSpPr/>
          <p:nvPr/>
        </p:nvSpPr>
        <p:spPr>
          <a:xfrm>
            <a:off x="2895600" y="4495800"/>
            <a:ext cx="1219200" cy="2133600"/>
          </a:xfrm>
          <a:prstGeom prst="roundRect">
            <a:avLst>
              <a:gd name="adj" fmla="val 11792"/>
            </a:avLst>
          </a:prstGeom>
          <a:ln/>
        </p:spPr>
        <p:style>
          <a:lnRef idx="2">
            <a:schemeClr val="dk1"/>
          </a:lnRef>
          <a:fillRef idx="1">
            <a:schemeClr val="lt1"/>
          </a:fillRef>
          <a:effectRef idx="0">
            <a:schemeClr val="dk1"/>
          </a:effectRef>
          <a:fontRef idx="minor">
            <a:schemeClr val="dk1"/>
          </a:fontRef>
        </p:style>
        <p:txBody>
          <a:bodyPr vert="eaVert" rtlCol="0" anchor="b"/>
          <a:lstStyle/>
          <a:p>
            <a:pPr algn="ctr">
              <a:defRPr/>
            </a:pPr>
            <a:r>
              <a:rPr lang="zh-CN" altLang="en-US" sz="1400" dirty="0" smtClean="0">
                <a:solidFill>
                  <a:schemeClr val="dk1"/>
                </a:solidFill>
              </a:rPr>
              <a:t>逻辑流引擎</a:t>
            </a:r>
            <a:endParaRPr lang="zh-CN" altLang="en-US" sz="1400" dirty="0">
              <a:solidFill>
                <a:schemeClr val="dk1"/>
              </a:solidFill>
            </a:endParaRPr>
          </a:p>
        </p:txBody>
      </p:sp>
      <p:pic>
        <p:nvPicPr>
          <p:cNvPr id="24" name="图片 23" descr="页面流.png"/>
          <p:cNvPicPr>
            <a:picLocks noChangeAspect="1"/>
          </p:cNvPicPr>
          <p:nvPr/>
        </p:nvPicPr>
        <p:blipFill>
          <a:blip r:embed="rId2"/>
          <a:stretch>
            <a:fillRect/>
          </a:stretch>
        </p:blipFill>
        <p:spPr>
          <a:xfrm>
            <a:off x="3200400" y="4572000"/>
            <a:ext cx="828600" cy="1981200"/>
          </a:xfrm>
          <a:prstGeom prst="rect">
            <a:avLst/>
          </a:prstGeom>
        </p:spPr>
      </p:pic>
      <p:cxnSp>
        <p:nvCxnSpPr>
          <p:cNvPr id="25" name="形状 24"/>
          <p:cNvCxnSpPr>
            <a:stCxn id="11" idx="2"/>
            <a:endCxn id="21" idx="1"/>
          </p:cNvCxnSpPr>
          <p:nvPr/>
        </p:nvCxnSpPr>
        <p:spPr bwMode="auto">
          <a:xfrm rot="5400000">
            <a:off x="495300" y="4305300"/>
            <a:ext cx="2133600" cy="381000"/>
          </a:xfrm>
          <a:prstGeom prst="bentConnector4">
            <a:avLst>
              <a:gd name="adj1" fmla="val 25000"/>
              <a:gd name="adj2" fmla="val 160000"/>
            </a:avLst>
          </a:prstGeom>
          <a:solidFill>
            <a:schemeClr val="accent1"/>
          </a:solidFill>
          <a:ln w="25400" cap="flat" cmpd="sng" algn="ctr">
            <a:solidFill>
              <a:schemeClr val="tx1"/>
            </a:solidFill>
            <a:prstDash val="solid"/>
            <a:round/>
            <a:headEnd type="none" w="med" len="med"/>
            <a:tailEnd type="arrow"/>
          </a:ln>
          <a:effectLst/>
        </p:spPr>
      </p:cxnSp>
      <p:sp>
        <p:nvSpPr>
          <p:cNvPr id="26" name="TextBox 25"/>
          <p:cNvSpPr txBox="1"/>
          <p:nvPr/>
        </p:nvSpPr>
        <p:spPr>
          <a:xfrm>
            <a:off x="685804" y="4343400"/>
            <a:ext cx="369332" cy="838200"/>
          </a:xfrm>
          <a:prstGeom prst="rect">
            <a:avLst/>
          </a:prstGeom>
          <a:noFill/>
        </p:spPr>
        <p:txBody>
          <a:bodyPr vert="eaVert" wrap="square" rtlCol="0">
            <a:spAutoFit/>
          </a:bodyPr>
          <a:lstStyle/>
          <a:p>
            <a:r>
              <a:rPr lang="en-US" altLang="zh-CN" sz="1200" b="1" dirty="0" smtClean="0"/>
              <a:t>HTTP</a:t>
            </a:r>
            <a:endParaRPr lang="zh-CN" altLang="en-US" sz="1200" b="1" dirty="0"/>
          </a:p>
        </p:txBody>
      </p:sp>
      <p:cxnSp>
        <p:nvCxnSpPr>
          <p:cNvPr id="27" name="直接箭头连接符 26"/>
          <p:cNvCxnSpPr/>
          <p:nvPr/>
        </p:nvCxnSpPr>
        <p:spPr bwMode="auto">
          <a:xfrm>
            <a:off x="2514600" y="5105400"/>
            <a:ext cx="381000" cy="1588"/>
          </a:xfrm>
          <a:prstGeom prst="straightConnector1">
            <a:avLst/>
          </a:prstGeom>
          <a:solidFill>
            <a:schemeClr val="accent1"/>
          </a:solidFill>
          <a:ln w="25400" cap="flat" cmpd="sng" algn="ctr">
            <a:solidFill>
              <a:schemeClr val="tx2"/>
            </a:solidFill>
            <a:prstDash val="solid"/>
            <a:round/>
            <a:headEnd type="none" w="med" len="med"/>
            <a:tailEnd type="arrow"/>
          </a:ln>
          <a:effectLst/>
        </p:spPr>
      </p:cxnSp>
      <p:cxnSp>
        <p:nvCxnSpPr>
          <p:cNvPr id="28" name="直接箭头连接符 27"/>
          <p:cNvCxnSpPr/>
          <p:nvPr/>
        </p:nvCxnSpPr>
        <p:spPr bwMode="auto">
          <a:xfrm rot="10800000">
            <a:off x="2514600" y="6019800"/>
            <a:ext cx="381000" cy="1588"/>
          </a:xfrm>
          <a:prstGeom prst="straightConnector1">
            <a:avLst/>
          </a:prstGeom>
          <a:solidFill>
            <a:schemeClr val="accent1"/>
          </a:solidFill>
          <a:ln w="25400" cap="flat" cmpd="sng" algn="ctr">
            <a:solidFill>
              <a:schemeClr val="tx2"/>
            </a:solidFill>
            <a:prstDash val="dashDot"/>
            <a:round/>
            <a:headEnd type="none" w="med" len="med"/>
            <a:tailEnd type="arrow"/>
          </a:ln>
          <a:effectLst/>
        </p:spPr>
      </p:cxnSp>
      <p:sp>
        <p:nvSpPr>
          <p:cNvPr id="29" name="TextBox 28"/>
          <p:cNvSpPr txBox="1"/>
          <p:nvPr/>
        </p:nvSpPr>
        <p:spPr>
          <a:xfrm>
            <a:off x="2514601" y="5257800"/>
            <a:ext cx="369332" cy="533400"/>
          </a:xfrm>
          <a:prstGeom prst="rect">
            <a:avLst/>
          </a:prstGeom>
          <a:noFill/>
        </p:spPr>
        <p:txBody>
          <a:bodyPr vert="eaVert" wrap="square" rtlCol="0">
            <a:spAutoFit/>
          </a:bodyPr>
          <a:lstStyle/>
          <a:p>
            <a:r>
              <a:rPr lang="en-US" altLang="zh-CN" sz="1200" b="1" dirty="0" smtClean="0"/>
              <a:t>SDO</a:t>
            </a:r>
            <a:endParaRPr lang="zh-CN" altLang="en-US" sz="1200" b="1" dirty="0"/>
          </a:p>
        </p:txBody>
      </p:sp>
      <p:sp>
        <p:nvSpPr>
          <p:cNvPr id="30" name="圆角矩形 29"/>
          <p:cNvSpPr/>
          <p:nvPr/>
        </p:nvSpPr>
        <p:spPr>
          <a:xfrm>
            <a:off x="5410200" y="1295400"/>
            <a:ext cx="609600" cy="2057400"/>
          </a:xfrm>
          <a:prstGeom prst="roundRect">
            <a:avLst>
              <a:gd name="adj" fmla="val 11792"/>
            </a:avLst>
          </a:prstGeom>
          <a:solidFill>
            <a:schemeClr val="tx2">
              <a:lumMod val="40000"/>
              <a:lumOff val="60000"/>
            </a:schemeClr>
          </a:solidFill>
          <a:ln/>
        </p:spPr>
        <p:style>
          <a:lnRef idx="1">
            <a:schemeClr val="accent2"/>
          </a:lnRef>
          <a:fillRef idx="2">
            <a:schemeClr val="accent2"/>
          </a:fillRef>
          <a:effectRef idx="1">
            <a:schemeClr val="accent2"/>
          </a:effectRef>
          <a:fontRef idx="minor">
            <a:schemeClr val="dk1"/>
          </a:fontRef>
        </p:style>
        <p:txBody>
          <a:bodyPr vert="eaVert" rtlCol="0" anchor="b"/>
          <a:lstStyle/>
          <a:p>
            <a:pPr algn="ctr">
              <a:defRPr/>
            </a:pPr>
            <a:r>
              <a:rPr lang="zh-CN" altLang="en-US" sz="1400" dirty="0" smtClean="0">
                <a:solidFill>
                  <a:schemeClr val="dk1"/>
                </a:solidFill>
              </a:rPr>
              <a:t>渠道</a:t>
            </a:r>
            <a:endParaRPr lang="zh-CN" altLang="en-US" sz="1400" dirty="0">
              <a:solidFill>
                <a:schemeClr val="dk1"/>
              </a:solidFill>
            </a:endParaRPr>
          </a:p>
        </p:txBody>
      </p:sp>
      <p:cxnSp>
        <p:nvCxnSpPr>
          <p:cNvPr id="31" name="肘形连接符 30"/>
          <p:cNvCxnSpPr>
            <a:stCxn id="23" idx="3"/>
            <a:endCxn id="30" idx="1"/>
          </p:cNvCxnSpPr>
          <p:nvPr/>
        </p:nvCxnSpPr>
        <p:spPr bwMode="auto">
          <a:xfrm flipV="1">
            <a:off x="4114800" y="2324100"/>
            <a:ext cx="1295400" cy="3238500"/>
          </a:xfrm>
          <a:prstGeom prst="bentConnector3">
            <a:avLst>
              <a:gd name="adj1" fmla="val 50000"/>
            </a:avLst>
          </a:prstGeom>
          <a:solidFill>
            <a:schemeClr val="accent1"/>
          </a:solidFill>
          <a:ln w="25400" cap="flat" cmpd="sng" algn="ctr">
            <a:solidFill>
              <a:schemeClr val="accent1"/>
            </a:solidFill>
            <a:prstDash val="solid"/>
            <a:round/>
            <a:headEnd type="none" w="med" len="med"/>
            <a:tailEnd type="arrow"/>
          </a:ln>
          <a:effectLst/>
        </p:spPr>
      </p:cxnSp>
      <p:sp>
        <p:nvSpPr>
          <p:cNvPr id="32" name="TextBox 31"/>
          <p:cNvSpPr txBox="1"/>
          <p:nvPr/>
        </p:nvSpPr>
        <p:spPr>
          <a:xfrm>
            <a:off x="4507468" y="2895600"/>
            <a:ext cx="369332" cy="1524000"/>
          </a:xfrm>
          <a:prstGeom prst="rect">
            <a:avLst/>
          </a:prstGeom>
          <a:noFill/>
        </p:spPr>
        <p:txBody>
          <a:bodyPr vert="eaVert" wrap="square" rtlCol="0">
            <a:spAutoFit/>
          </a:bodyPr>
          <a:lstStyle/>
          <a:p>
            <a:r>
              <a:rPr lang="en-US" altLang="zh-CN" sz="1200" b="1" dirty="0" err="1" smtClean="0">
                <a:solidFill>
                  <a:schemeClr val="tx2">
                    <a:lumMod val="60000"/>
                    <a:lumOff val="40000"/>
                  </a:schemeClr>
                </a:solidFill>
              </a:rPr>
              <a:t>WebService</a:t>
            </a:r>
            <a:endParaRPr lang="zh-CN" altLang="en-US" sz="1200" b="1" dirty="0">
              <a:solidFill>
                <a:schemeClr val="tx2">
                  <a:lumMod val="60000"/>
                  <a:lumOff val="40000"/>
                </a:schemeClr>
              </a:solidFill>
            </a:endParaRPr>
          </a:p>
        </p:txBody>
      </p:sp>
      <p:sp>
        <p:nvSpPr>
          <p:cNvPr id="33" name="椭圆 32"/>
          <p:cNvSpPr/>
          <p:nvPr/>
        </p:nvSpPr>
        <p:spPr bwMode="auto">
          <a:xfrm>
            <a:off x="5715000" y="1295400"/>
            <a:ext cx="457200" cy="6858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25000" dirty="0" smtClean="0">
                <a:ln>
                  <a:noFill/>
                </a:ln>
                <a:solidFill>
                  <a:schemeClr val="tx1"/>
                </a:solidFill>
                <a:effectLst/>
                <a:latin typeface="Arial" charset="0"/>
                <a:ea typeface="宋体" charset="-122"/>
              </a:rPr>
              <a:t>路由</a:t>
            </a:r>
          </a:p>
        </p:txBody>
      </p:sp>
      <p:sp>
        <p:nvSpPr>
          <p:cNvPr id="34" name="圆角矩形 33"/>
          <p:cNvSpPr/>
          <p:nvPr/>
        </p:nvSpPr>
        <p:spPr>
          <a:xfrm>
            <a:off x="6477000" y="1295400"/>
            <a:ext cx="1066800" cy="15240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vert="eaVert" rtlCol="0" anchor="b"/>
          <a:lstStyle/>
          <a:p>
            <a:pPr algn="ctr">
              <a:defRPr/>
            </a:pPr>
            <a:r>
              <a:rPr lang="zh-CN" altLang="en-US" sz="1400" dirty="0" smtClean="0"/>
              <a:t>交易</a:t>
            </a:r>
            <a:r>
              <a:rPr lang="en-US" altLang="zh-CN" sz="1400" dirty="0" smtClean="0"/>
              <a:t>Server</a:t>
            </a:r>
            <a:r>
              <a:rPr lang="zh-CN" altLang="en-US" sz="1400" dirty="0" smtClean="0"/>
              <a:t>容器</a:t>
            </a:r>
            <a:r>
              <a:rPr lang="en-US" altLang="zh-CN" sz="1400" dirty="0" smtClean="0"/>
              <a:t>1            </a:t>
            </a:r>
          </a:p>
        </p:txBody>
      </p:sp>
      <p:sp>
        <p:nvSpPr>
          <p:cNvPr id="35" name="圆角矩形 34"/>
          <p:cNvSpPr/>
          <p:nvPr/>
        </p:nvSpPr>
        <p:spPr bwMode="auto">
          <a:xfrm>
            <a:off x="6781800" y="1447800"/>
            <a:ext cx="685800" cy="304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zh-CN" altLang="en-US" baseline="-25000" dirty="0" smtClean="0">
                <a:solidFill>
                  <a:schemeClr val="tx1"/>
                </a:solidFill>
                <a:latin typeface="+mn-ea"/>
              </a:rPr>
              <a:t>交易流</a:t>
            </a:r>
            <a:endParaRPr kumimoji="0" lang="zh-CN" altLang="en-US" sz="1800" i="0" u="none" strike="noStrike" cap="none" normalizeH="0" baseline="-25000" dirty="0" smtClean="0">
              <a:ln>
                <a:noFill/>
              </a:ln>
              <a:solidFill>
                <a:schemeClr val="tx1"/>
              </a:solidFill>
              <a:effectLst/>
              <a:latin typeface="+mn-ea"/>
            </a:endParaRPr>
          </a:p>
        </p:txBody>
      </p:sp>
      <p:sp>
        <p:nvSpPr>
          <p:cNvPr id="36" name="圆角矩形 35"/>
          <p:cNvSpPr/>
          <p:nvPr/>
        </p:nvSpPr>
        <p:spPr bwMode="auto">
          <a:xfrm>
            <a:off x="6781800" y="1905000"/>
            <a:ext cx="685800" cy="304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zh-CN" altLang="en-US" baseline="-25000" dirty="0" smtClean="0">
                <a:solidFill>
                  <a:schemeClr val="tx1"/>
                </a:solidFill>
                <a:latin typeface="+mn-ea"/>
              </a:rPr>
              <a:t>交易流</a:t>
            </a:r>
            <a:endParaRPr kumimoji="0" lang="zh-CN" altLang="en-US" sz="1800" i="0" u="none" strike="noStrike" cap="none" normalizeH="0" baseline="-25000" dirty="0" smtClean="0">
              <a:ln>
                <a:noFill/>
              </a:ln>
              <a:solidFill>
                <a:schemeClr val="tx1"/>
              </a:solidFill>
              <a:effectLst/>
              <a:latin typeface="+mn-ea"/>
            </a:endParaRPr>
          </a:p>
        </p:txBody>
      </p:sp>
      <p:sp>
        <p:nvSpPr>
          <p:cNvPr id="37" name="圆角矩形 36"/>
          <p:cNvSpPr/>
          <p:nvPr/>
        </p:nvSpPr>
        <p:spPr bwMode="auto">
          <a:xfrm>
            <a:off x="6781800" y="2362200"/>
            <a:ext cx="685800" cy="3048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zh-CN" altLang="en-US" baseline="-25000" dirty="0" smtClean="0">
                <a:solidFill>
                  <a:schemeClr val="tx1"/>
                </a:solidFill>
                <a:latin typeface="+mn-ea"/>
              </a:rPr>
              <a:t>交易流</a:t>
            </a:r>
            <a:endParaRPr kumimoji="0" lang="zh-CN" altLang="en-US" sz="1800" i="0" u="none" strike="noStrike" cap="none" normalizeH="0" baseline="-25000" dirty="0" smtClean="0">
              <a:ln>
                <a:noFill/>
              </a:ln>
              <a:solidFill>
                <a:schemeClr val="tx1"/>
              </a:solidFill>
              <a:effectLst/>
              <a:latin typeface="+mn-ea"/>
            </a:endParaRPr>
          </a:p>
        </p:txBody>
      </p:sp>
      <p:sp>
        <p:nvSpPr>
          <p:cNvPr id="38" name="圆角矩形 37"/>
          <p:cNvSpPr/>
          <p:nvPr/>
        </p:nvSpPr>
        <p:spPr>
          <a:xfrm>
            <a:off x="8001000" y="1295400"/>
            <a:ext cx="609600" cy="20574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vert="eaVert" rtlCol="0" anchor="b"/>
          <a:lstStyle/>
          <a:p>
            <a:pPr algn="ctr">
              <a:defRPr/>
            </a:pPr>
            <a:r>
              <a:rPr lang="zh-CN" altLang="en-US" sz="1400" dirty="0" smtClean="0">
                <a:solidFill>
                  <a:schemeClr val="dk1"/>
                </a:solidFill>
              </a:rPr>
              <a:t>通道</a:t>
            </a:r>
            <a:endParaRPr lang="zh-CN" altLang="en-US" sz="1400" dirty="0">
              <a:solidFill>
                <a:schemeClr val="dk1"/>
              </a:solidFill>
            </a:endParaRPr>
          </a:p>
        </p:txBody>
      </p:sp>
      <p:sp>
        <p:nvSpPr>
          <p:cNvPr id="39" name="圆角矩形 38"/>
          <p:cNvSpPr/>
          <p:nvPr/>
        </p:nvSpPr>
        <p:spPr>
          <a:xfrm>
            <a:off x="6477000" y="2895600"/>
            <a:ext cx="1143000" cy="8382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vert="horz" rtlCol="0" anchor="ctr"/>
          <a:lstStyle/>
          <a:p>
            <a:pPr algn="ctr">
              <a:defRPr/>
            </a:pPr>
            <a:r>
              <a:rPr lang="zh-CN" altLang="en-US" sz="1400" dirty="0" smtClean="0"/>
              <a:t>交易</a:t>
            </a:r>
            <a:r>
              <a:rPr lang="en-US" altLang="zh-CN" sz="1400" dirty="0" err="1" smtClean="0"/>
              <a:t>Serv</a:t>
            </a:r>
            <a:endParaRPr lang="en-US" altLang="zh-CN" sz="1400" dirty="0" smtClean="0"/>
          </a:p>
          <a:p>
            <a:pPr algn="ctr">
              <a:defRPr/>
            </a:pPr>
            <a:r>
              <a:rPr lang="en-US" altLang="zh-CN" sz="1400" dirty="0" err="1" smtClean="0"/>
              <a:t>er</a:t>
            </a:r>
            <a:r>
              <a:rPr lang="zh-CN" altLang="en-US" sz="1400" dirty="0" smtClean="0"/>
              <a:t>容器</a:t>
            </a:r>
            <a:r>
              <a:rPr lang="en-US" altLang="zh-CN" sz="1400" dirty="0" smtClean="0"/>
              <a:t>2         </a:t>
            </a:r>
          </a:p>
        </p:txBody>
      </p:sp>
      <p:cxnSp>
        <p:nvCxnSpPr>
          <p:cNvPr id="40" name="肘形连接符 39"/>
          <p:cNvCxnSpPr>
            <a:stCxn id="33" idx="6"/>
            <a:endCxn id="34" idx="1"/>
          </p:cNvCxnSpPr>
          <p:nvPr/>
        </p:nvCxnSpPr>
        <p:spPr bwMode="auto">
          <a:xfrm>
            <a:off x="6172200" y="1638300"/>
            <a:ext cx="304800" cy="419100"/>
          </a:xfrm>
          <a:prstGeom prst="bentConnector3">
            <a:avLst>
              <a:gd name="adj1" fmla="val 50000"/>
            </a:avLst>
          </a:prstGeom>
          <a:solidFill>
            <a:schemeClr val="accent1"/>
          </a:solidFill>
          <a:ln w="25400" cap="flat" cmpd="sng" algn="ctr">
            <a:solidFill>
              <a:schemeClr val="tx2"/>
            </a:solidFill>
            <a:prstDash val="solid"/>
            <a:round/>
            <a:headEnd type="none" w="med" len="med"/>
            <a:tailEnd type="arrow"/>
          </a:ln>
          <a:effectLst/>
        </p:spPr>
      </p:cxnSp>
      <p:cxnSp>
        <p:nvCxnSpPr>
          <p:cNvPr id="41" name="形状 53"/>
          <p:cNvCxnSpPr>
            <a:stCxn id="33" idx="6"/>
            <a:endCxn id="39" idx="1"/>
          </p:cNvCxnSpPr>
          <p:nvPr/>
        </p:nvCxnSpPr>
        <p:spPr bwMode="auto">
          <a:xfrm>
            <a:off x="6172200" y="1638300"/>
            <a:ext cx="304800" cy="1676400"/>
          </a:xfrm>
          <a:prstGeom prst="bentConnector3">
            <a:avLst>
              <a:gd name="adj1" fmla="val 50000"/>
            </a:avLst>
          </a:prstGeom>
          <a:solidFill>
            <a:schemeClr val="accent1"/>
          </a:solidFill>
          <a:ln w="25400" cap="flat" cmpd="sng" algn="ctr">
            <a:solidFill>
              <a:schemeClr val="tx2"/>
            </a:solidFill>
            <a:prstDash val="solid"/>
            <a:round/>
            <a:headEnd type="none" w="med" len="med"/>
            <a:tailEnd type="arrow"/>
          </a:ln>
          <a:effectLst/>
        </p:spPr>
      </p:cxnSp>
      <p:sp>
        <p:nvSpPr>
          <p:cNvPr id="42" name="TextBox 41"/>
          <p:cNvSpPr txBox="1"/>
          <p:nvPr/>
        </p:nvSpPr>
        <p:spPr>
          <a:xfrm>
            <a:off x="6019813" y="2209800"/>
            <a:ext cx="369332" cy="990600"/>
          </a:xfrm>
          <a:prstGeom prst="rect">
            <a:avLst/>
          </a:prstGeom>
          <a:noFill/>
        </p:spPr>
        <p:txBody>
          <a:bodyPr vert="eaVert" wrap="square" rtlCol="0">
            <a:spAutoFit/>
          </a:bodyPr>
          <a:lstStyle/>
          <a:p>
            <a:r>
              <a:rPr lang="en-US" altLang="zh-CN" sz="1200" b="1" dirty="0" smtClean="0"/>
              <a:t>MESSAGE</a:t>
            </a:r>
            <a:endParaRPr lang="zh-CN" altLang="en-US" sz="1200" b="1" dirty="0"/>
          </a:p>
        </p:txBody>
      </p:sp>
      <p:sp>
        <p:nvSpPr>
          <p:cNvPr id="43" name="椭圆 42"/>
          <p:cNvSpPr/>
          <p:nvPr/>
        </p:nvSpPr>
        <p:spPr bwMode="auto">
          <a:xfrm>
            <a:off x="7391400" y="1295400"/>
            <a:ext cx="381000" cy="6858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25000" dirty="0" smtClean="0">
                <a:ln>
                  <a:noFill/>
                </a:ln>
                <a:solidFill>
                  <a:schemeClr val="tx1"/>
                </a:solidFill>
                <a:effectLst/>
                <a:latin typeface="Arial" charset="0"/>
                <a:ea typeface="宋体" charset="-122"/>
              </a:rPr>
              <a:t>路由</a:t>
            </a:r>
          </a:p>
        </p:txBody>
      </p:sp>
      <p:sp>
        <p:nvSpPr>
          <p:cNvPr id="44" name="椭圆 43"/>
          <p:cNvSpPr/>
          <p:nvPr/>
        </p:nvSpPr>
        <p:spPr bwMode="auto">
          <a:xfrm>
            <a:off x="7391400" y="2895600"/>
            <a:ext cx="381000" cy="6858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25000" dirty="0" smtClean="0">
                <a:ln>
                  <a:noFill/>
                </a:ln>
                <a:solidFill>
                  <a:schemeClr val="tx1"/>
                </a:solidFill>
                <a:effectLst/>
                <a:latin typeface="Arial" charset="0"/>
                <a:ea typeface="宋体" charset="-122"/>
              </a:rPr>
              <a:t>路由</a:t>
            </a:r>
          </a:p>
        </p:txBody>
      </p:sp>
      <p:cxnSp>
        <p:nvCxnSpPr>
          <p:cNvPr id="45" name="肘形连接符 44"/>
          <p:cNvCxnSpPr>
            <a:stCxn id="43" idx="6"/>
            <a:endCxn id="38" idx="1"/>
          </p:cNvCxnSpPr>
          <p:nvPr/>
        </p:nvCxnSpPr>
        <p:spPr bwMode="auto">
          <a:xfrm>
            <a:off x="7772400" y="1638300"/>
            <a:ext cx="228600" cy="685800"/>
          </a:xfrm>
          <a:prstGeom prst="bentConnector3">
            <a:avLst>
              <a:gd name="adj1" fmla="val 50000"/>
            </a:avLst>
          </a:prstGeom>
          <a:solidFill>
            <a:schemeClr val="accent1"/>
          </a:solidFill>
          <a:ln w="25400" cap="flat" cmpd="sng" algn="ctr">
            <a:solidFill>
              <a:schemeClr val="tx2"/>
            </a:solidFill>
            <a:prstDash val="solid"/>
            <a:round/>
            <a:headEnd type="none" w="med" len="med"/>
            <a:tailEnd type="arrow"/>
          </a:ln>
          <a:effectLst/>
        </p:spPr>
      </p:cxnSp>
      <p:cxnSp>
        <p:nvCxnSpPr>
          <p:cNvPr id="46" name="肘形连接符 45"/>
          <p:cNvCxnSpPr>
            <a:stCxn id="44" idx="6"/>
            <a:endCxn id="38" idx="1"/>
          </p:cNvCxnSpPr>
          <p:nvPr/>
        </p:nvCxnSpPr>
        <p:spPr bwMode="auto">
          <a:xfrm flipV="1">
            <a:off x="7772400" y="2324100"/>
            <a:ext cx="228600" cy="914400"/>
          </a:xfrm>
          <a:prstGeom prst="bentConnector3">
            <a:avLst>
              <a:gd name="adj1" fmla="val 50000"/>
            </a:avLst>
          </a:prstGeom>
          <a:solidFill>
            <a:schemeClr val="accent1"/>
          </a:solidFill>
          <a:ln w="25400" cap="flat" cmpd="sng" algn="ctr">
            <a:solidFill>
              <a:schemeClr val="tx2"/>
            </a:solidFill>
            <a:prstDash val="solid"/>
            <a:round/>
            <a:headEnd type="none" w="med" len="med"/>
            <a:tailEnd type="arrow"/>
          </a:ln>
          <a:effectLst/>
        </p:spPr>
      </p:cxnSp>
      <p:sp>
        <p:nvSpPr>
          <p:cNvPr id="47" name="矩形 46"/>
          <p:cNvSpPr/>
          <p:nvPr/>
        </p:nvSpPr>
        <p:spPr bwMode="auto">
          <a:xfrm>
            <a:off x="6096000" y="5334000"/>
            <a:ext cx="2209800" cy="9906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aseline="-25000" dirty="0" smtClean="0">
                <a:solidFill>
                  <a:schemeClr val="tx1"/>
                </a:solidFill>
                <a:latin typeface="+mn-ea"/>
              </a:rPr>
              <a:t>TCP</a:t>
            </a:r>
            <a:r>
              <a:rPr lang="zh-CN" altLang="en-US" sz="2000" baseline="-25000" dirty="0" smtClean="0">
                <a:solidFill>
                  <a:schemeClr val="tx1"/>
                </a:solidFill>
                <a:latin typeface="+mn-ea"/>
              </a:rPr>
              <a:t>协议</a:t>
            </a:r>
            <a:endParaRPr lang="en-US" altLang="zh-CN" sz="2000" baseline="-25000" dirty="0" smtClean="0">
              <a:solidFill>
                <a:schemeClr val="tx1"/>
              </a:solidFill>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i="0" u="none" strike="noStrike" cap="none" normalizeH="0" baseline="-25000" dirty="0" smtClean="0">
                <a:ln>
                  <a:noFill/>
                </a:ln>
                <a:solidFill>
                  <a:schemeClr val="tx1"/>
                </a:solidFill>
                <a:effectLst/>
                <a:latin typeface="+mn-ea"/>
                <a:ea typeface="+mn-ea"/>
              </a:rPr>
              <a:t>主机模拟器</a:t>
            </a:r>
          </a:p>
        </p:txBody>
      </p:sp>
      <p:cxnSp>
        <p:nvCxnSpPr>
          <p:cNvPr id="48" name="肘形连接符 47"/>
          <p:cNvCxnSpPr>
            <a:stCxn id="38" idx="3"/>
            <a:endCxn id="47" idx="3"/>
          </p:cNvCxnSpPr>
          <p:nvPr/>
        </p:nvCxnSpPr>
        <p:spPr bwMode="auto">
          <a:xfrm flipH="1">
            <a:off x="8305800" y="2324100"/>
            <a:ext cx="304800" cy="3505200"/>
          </a:xfrm>
          <a:prstGeom prst="bentConnector3">
            <a:avLst>
              <a:gd name="adj1" fmla="val -75000"/>
            </a:avLst>
          </a:prstGeom>
          <a:solidFill>
            <a:schemeClr val="accent1"/>
          </a:solidFill>
          <a:ln w="25400" cap="flat" cmpd="sng" algn="ctr">
            <a:solidFill>
              <a:srgbClr val="FF0000"/>
            </a:solidFill>
            <a:prstDash val="solid"/>
            <a:round/>
            <a:headEnd type="none" w="med" len="med"/>
            <a:tailEnd type="arrow"/>
          </a:ln>
          <a:effectLst/>
        </p:spPr>
      </p:cxnSp>
      <p:sp>
        <p:nvSpPr>
          <p:cNvPr id="49" name="TextBox 48"/>
          <p:cNvSpPr txBox="1"/>
          <p:nvPr/>
        </p:nvSpPr>
        <p:spPr>
          <a:xfrm>
            <a:off x="8774672" y="3581400"/>
            <a:ext cx="369332" cy="838200"/>
          </a:xfrm>
          <a:prstGeom prst="rect">
            <a:avLst/>
          </a:prstGeom>
          <a:noFill/>
        </p:spPr>
        <p:txBody>
          <a:bodyPr vert="eaVert" wrap="square" rtlCol="0">
            <a:spAutoFit/>
          </a:bodyPr>
          <a:lstStyle/>
          <a:p>
            <a:r>
              <a:rPr lang="en-US" altLang="zh-CN" sz="1200" b="1" dirty="0" smtClean="0">
                <a:solidFill>
                  <a:srgbClr val="FF0000"/>
                </a:solidFill>
              </a:rPr>
              <a:t>TCP</a:t>
            </a:r>
            <a:endParaRPr lang="zh-CN" altLang="en-US" sz="1200" b="1" dirty="0">
              <a:solidFill>
                <a:srgbClr val="FF0000"/>
              </a:solidFill>
            </a:endParaRPr>
          </a:p>
        </p:txBody>
      </p:sp>
      <p:sp>
        <p:nvSpPr>
          <p:cNvPr id="50" name="圆角矩形 49"/>
          <p:cNvSpPr/>
          <p:nvPr/>
        </p:nvSpPr>
        <p:spPr>
          <a:xfrm>
            <a:off x="3962400" y="1295400"/>
            <a:ext cx="457200" cy="609600"/>
          </a:xfrm>
          <a:prstGeom prst="roundRect">
            <a:avLst>
              <a:gd name="adj" fmla="val 11792"/>
            </a:avLst>
          </a:prstGeom>
          <a:solidFill>
            <a:schemeClr val="tx2">
              <a:lumMod val="40000"/>
              <a:lumOff val="60000"/>
            </a:schemeClr>
          </a:solidFill>
          <a:ln/>
        </p:spPr>
        <p:style>
          <a:lnRef idx="1">
            <a:schemeClr val="accent2"/>
          </a:lnRef>
          <a:fillRef idx="2">
            <a:schemeClr val="accent2"/>
          </a:fillRef>
          <a:effectRef idx="1">
            <a:schemeClr val="accent2"/>
          </a:effectRef>
          <a:fontRef idx="minor">
            <a:schemeClr val="dk1"/>
          </a:fontRef>
        </p:style>
        <p:txBody>
          <a:bodyPr vert="eaVert" rtlCol="0" anchor="b"/>
          <a:lstStyle/>
          <a:p>
            <a:pPr algn="ctr">
              <a:defRPr/>
            </a:pPr>
            <a:r>
              <a:rPr lang="zh-CN" altLang="en-US" sz="1400" dirty="0" smtClean="0"/>
              <a:t>渠道</a:t>
            </a:r>
            <a:endParaRPr lang="zh-CN" altLang="en-US" sz="1400" dirty="0"/>
          </a:p>
        </p:txBody>
      </p:sp>
      <p:cxnSp>
        <p:nvCxnSpPr>
          <p:cNvPr id="51" name="肘形连接符 50"/>
          <p:cNvCxnSpPr>
            <a:stCxn id="38" idx="0"/>
            <a:endCxn id="50" idx="0"/>
          </p:cNvCxnSpPr>
          <p:nvPr/>
        </p:nvCxnSpPr>
        <p:spPr bwMode="auto">
          <a:xfrm rot="16200000" flipV="1">
            <a:off x="6248400" y="-762000"/>
            <a:ext cx="1588" cy="4114800"/>
          </a:xfrm>
          <a:prstGeom prst="bentConnector3">
            <a:avLst>
              <a:gd name="adj1" fmla="val 14395466"/>
            </a:avLst>
          </a:prstGeom>
          <a:solidFill>
            <a:schemeClr val="accent1"/>
          </a:solidFill>
          <a:ln w="25400" cap="flat" cmpd="sng" algn="ctr">
            <a:solidFill>
              <a:schemeClr val="accent1"/>
            </a:solidFill>
            <a:prstDash val="solid"/>
            <a:round/>
            <a:headEnd type="none" w="med" len="med"/>
            <a:tailEnd type="arrow"/>
          </a:ln>
          <a:effectLst/>
        </p:spPr>
      </p:cxnSp>
      <p:sp>
        <p:nvSpPr>
          <p:cNvPr id="52" name="圆角矩形 51"/>
          <p:cNvSpPr/>
          <p:nvPr/>
        </p:nvSpPr>
        <p:spPr>
          <a:xfrm>
            <a:off x="3962400" y="1905000"/>
            <a:ext cx="457200" cy="9906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vert="eaVert" rtlCol="0" anchor="b"/>
          <a:lstStyle/>
          <a:p>
            <a:pPr algn="ctr">
              <a:defRPr/>
            </a:pPr>
            <a:r>
              <a:rPr lang="zh-CN" altLang="en-US" sz="1400" dirty="0" smtClean="0"/>
              <a:t>交易容器</a:t>
            </a:r>
            <a:endParaRPr lang="en-US" altLang="zh-CN" sz="1400" dirty="0" smtClean="0"/>
          </a:p>
        </p:txBody>
      </p:sp>
      <p:sp>
        <p:nvSpPr>
          <p:cNvPr id="53" name="TextBox 52"/>
          <p:cNvSpPr txBox="1"/>
          <p:nvPr/>
        </p:nvSpPr>
        <p:spPr>
          <a:xfrm>
            <a:off x="4419600" y="762000"/>
            <a:ext cx="1600201" cy="276999"/>
          </a:xfrm>
          <a:prstGeom prst="rect">
            <a:avLst/>
          </a:prstGeom>
          <a:noFill/>
        </p:spPr>
        <p:txBody>
          <a:bodyPr vert="horz" wrap="square" rtlCol="0">
            <a:spAutoFit/>
          </a:bodyPr>
          <a:lstStyle/>
          <a:p>
            <a:r>
              <a:rPr lang="en-US" altLang="zh-CN" sz="1200" b="1" dirty="0" err="1" smtClean="0">
                <a:solidFill>
                  <a:schemeClr val="tx2">
                    <a:lumMod val="60000"/>
                    <a:lumOff val="40000"/>
                  </a:schemeClr>
                </a:solidFill>
              </a:rPr>
              <a:t>WebService</a:t>
            </a:r>
            <a:endParaRPr lang="zh-CN" altLang="en-US" sz="1200" b="1" dirty="0">
              <a:solidFill>
                <a:schemeClr val="tx2">
                  <a:lumMod val="60000"/>
                  <a:lumOff val="40000"/>
                </a:schemeClr>
              </a:solidFill>
            </a:endParaRPr>
          </a:p>
        </p:txBody>
      </p:sp>
      <p:sp>
        <p:nvSpPr>
          <p:cNvPr id="54" name="圆角矩形 53"/>
          <p:cNvSpPr/>
          <p:nvPr/>
        </p:nvSpPr>
        <p:spPr>
          <a:xfrm>
            <a:off x="3962400" y="2895600"/>
            <a:ext cx="457200" cy="5334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vert="eaVert" rtlCol="0" anchor="b"/>
          <a:lstStyle/>
          <a:p>
            <a:pPr algn="ctr">
              <a:defRPr/>
            </a:pPr>
            <a:r>
              <a:rPr lang="zh-CN" altLang="en-US" sz="1400" dirty="0" smtClean="0">
                <a:solidFill>
                  <a:schemeClr val="dk1"/>
                </a:solidFill>
              </a:rPr>
              <a:t>通道</a:t>
            </a:r>
            <a:endParaRPr lang="zh-CN" altLang="en-US" sz="1400" dirty="0">
              <a:solidFill>
                <a:schemeClr val="dk1"/>
              </a:solidFill>
            </a:endParaRPr>
          </a:p>
        </p:txBody>
      </p:sp>
      <p:cxnSp>
        <p:nvCxnSpPr>
          <p:cNvPr id="55" name="肘形连接符 54"/>
          <p:cNvCxnSpPr>
            <a:stCxn id="54" idx="2"/>
            <a:endCxn id="47" idx="0"/>
          </p:cNvCxnSpPr>
          <p:nvPr/>
        </p:nvCxnSpPr>
        <p:spPr bwMode="auto">
          <a:xfrm rot="16200000" flipH="1">
            <a:off x="4743450" y="2876550"/>
            <a:ext cx="1905000" cy="3009900"/>
          </a:xfrm>
          <a:prstGeom prst="bentConnector3">
            <a:avLst>
              <a:gd name="adj1" fmla="val 66000"/>
            </a:avLst>
          </a:prstGeom>
          <a:solidFill>
            <a:schemeClr val="accent1"/>
          </a:solidFill>
          <a:ln w="25400" cap="flat" cmpd="sng" algn="ctr">
            <a:solidFill>
              <a:srgbClr val="FF0000"/>
            </a:solidFill>
            <a:prstDash val="solid"/>
            <a:round/>
            <a:headEnd type="none" w="med" len="med"/>
            <a:tailEnd type="arrow"/>
          </a:ln>
          <a:effectLst/>
        </p:spPr>
      </p:cxnSp>
      <p:sp>
        <p:nvSpPr>
          <p:cNvPr id="56" name="TextBox 55"/>
          <p:cNvSpPr txBox="1"/>
          <p:nvPr/>
        </p:nvSpPr>
        <p:spPr>
          <a:xfrm>
            <a:off x="4876800" y="4343400"/>
            <a:ext cx="609600" cy="276999"/>
          </a:xfrm>
          <a:prstGeom prst="rect">
            <a:avLst/>
          </a:prstGeom>
          <a:noFill/>
        </p:spPr>
        <p:txBody>
          <a:bodyPr vert="horz" wrap="square" rtlCol="0">
            <a:spAutoFit/>
          </a:bodyPr>
          <a:lstStyle/>
          <a:p>
            <a:r>
              <a:rPr lang="en-US" altLang="zh-CN" sz="1200" b="1" dirty="0" smtClean="0">
                <a:solidFill>
                  <a:srgbClr val="FF0000"/>
                </a:solidFill>
              </a:rPr>
              <a:t>TCP</a:t>
            </a:r>
            <a:endParaRPr lang="zh-CN" altLang="en-US" sz="1200" b="1" dirty="0">
              <a:solidFill>
                <a:srgbClr val="FF0000"/>
              </a:solidFill>
            </a:endParaRPr>
          </a:p>
        </p:txBody>
      </p:sp>
      <p:sp>
        <p:nvSpPr>
          <p:cNvPr id="57" name="圆角矩形 56"/>
          <p:cNvSpPr/>
          <p:nvPr/>
        </p:nvSpPr>
        <p:spPr>
          <a:xfrm>
            <a:off x="6477000" y="3810000"/>
            <a:ext cx="1219200" cy="609600"/>
          </a:xfrm>
          <a:prstGeom prst="roundRect">
            <a:avLst>
              <a:gd name="adj" fmla="val 11792"/>
            </a:avLst>
          </a:prstGeom>
          <a:ln/>
        </p:spPr>
        <p:style>
          <a:lnRef idx="2">
            <a:schemeClr val="dk1"/>
          </a:lnRef>
          <a:fillRef idx="1">
            <a:schemeClr val="lt1"/>
          </a:fillRef>
          <a:effectRef idx="0">
            <a:schemeClr val="dk1"/>
          </a:effectRef>
          <a:fontRef idx="minor">
            <a:schemeClr val="dk1"/>
          </a:fontRef>
        </p:style>
        <p:txBody>
          <a:bodyPr vert="horz" rtlCol="0" anchor="ctr"/>
          <a:lstStyle/>
          <a:p>
            <a:pPr algn="ctr">
              <a:defRPr/>
            </a:pPr>
            <a:r>
              <a:rPr lang="zh-CN" altLang="en-US" sz="1400" dirty="0" smtClean="0">
                <a:solidFill>
                  <a:schemeClr val="dk1"/>
                </a:solidFill>
              </a:rPr>
              <a:t>逻辑流引擎</a:t>
            </a:r>
            <a:endParaRPr lang="zh-CN" altLang="en-US" sz="1400" dirty="0">
              <a:solidFill>
                <a:schemeClr val="dk1"/>
              </a:solidFill>
            </a:endParaRPr>
          </a:p>
        </p:txBody>
      </p:sp>
      <p:cxnSp>
        <p:nvCxnSpPr>
          <p:cNvPr id="58" name="肘形连接符 86"/>
          <p:cNvCxnSpPr>
            <a:stCxn id="16" idx="2"/>
            <a:endCxn id="57" idx="1"/>
          </p:cNvCxnSpPr>
          <p:nvPr/>
        </p:nvCxnSpPr>
        <p:spPr bwMode="auto">
          <a:xfrm rot="16200000" flipH="1">
            <a:off x="4533900" y="2171700"/>
            <a:ext cx="685800" cy="3200400"/>
          </a:xfrm>
          <a:prstGeom prst="bentConnector2">
            <a:avLst/>
          </a:prstGeom>
          <a:solidFill>
            <a:schemeClr val="accent1"/>
          </a:solidFill>
          <a:ln w="25400" cap="flat" cmpd="sng" algn="ctr">
            <a:solidFill>
              <a:schemeClr val="accent1"/>
            </a:solidFill>
            <a:prstDash val="solid"/>
            <a:round/>
            <a:headEnd type="none" w="med" len="med"/>
            <a:tailEnd type="arrow"/>
          </a:ln>
          <a:effectLst/>
        </p:spPr>
      </p:cxnSp>
    </p:spTree>
    <p:extLst>
      <p:ext uri="{BB962C8B-B14F-4D97-AF65-F5344CB8AC3E}">
        <p14:creationId xmlns:p14="http://schemas.microsoft.com/office/powerpoint/2010/main" val="1190024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关键技术点－</a:t>
            </a:r>
            <a:r>
              <a:rPr lang="en-US" altLang="zh-CN" dirty="0" smtClean="0"/>
              <a:t>SEDA</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14</a:t>
            </a:fld>
            <a:endParaRPr lang="en-US" altLang="zh-CN"/>
          </a:p>
        </p:txBody>
      </p:sp>
      <p:pic>
        <p:nvPicPr>
          <p:cNvPr id="5" name="Picture 3"/>
          <p:cNvPicPr>
            <a:picLocks noChangeAspect="1" noChangeArrowheads="1"/>
          </p:cNvPicPr>
          <p:nvPr/>
        </p:nvPicPr>
        <p:blipFill>
          <a:blip r:embed="rId2" cstate="print"/>
          <a:srcRect l="3638"/>
          <a:stretch>
            <a:fillRect/>
          </a:stretch>
        </p:blipFill>
        <p:spPr bwMode="auto">
          <a:xfrm>
            <a:off x="381000" y="3124200"/>
            <a:ext cx="3810000" cy="2895600"/>
          </a:xfrm>
          <a:prstGeom prst="rect">
            <a:avLst/>
          </a:prstGeom>
          <a:noFill/>
          <a:ln w="9525">
            <a:noFill/>
            <a:miter lim="800000"/>
            <a:headEnd/>
            <a:tailEnd/>
          </a:ln>
        </p:spPr>
      </p:pic>
      <p:sp>
        <p:nvSpPr>
          <p:cNvPr id="6" name="内容占位符 2"/>
          <p:cNvSpPr>
            <a:spLocks noGrp="1"/>
          </p:cNvSpPr>
          <p:nvPr>
            <p:ph idx="1"/>
          </p:nvPr>
        </p:nvSpPr>
        <p:spPr>
          <a:xfrm>
            <a:off x="457200" y="903288"/>
            <a:ext cx="8147248" cy="5222875"/>
          </a:xfrm>
        </p:spPr>
        <p:txBody>
          <a:bodyPr/>
          <a:lstStyle/>
          <a:p>
            <a:r>
              <a:rPr lang="en-US" altLang="zh-CN" sz="2000" u="sng" dirty="0" smtClean="0">
                <a:solidFill>
                  <a:srgbClr val="FF0000"/>
                </a:solidFill>
              </a:rPr>
              <a:t>SEDA</a:t>
            </a:r>
            <a:r>
              <a:rPr lang="zh-CN" altLang="en-US" sz="2000" u="sng" dirty="0" smtClean="0">
                <a:solidFill>
                  <a:srgbClr val="FF0000"/>
                </a:solidFill>
              </a:rPr>
              <a:t>（</a:t>
            </a:r>
            <a:r>
              <a:rPr lang="en-US" altLang="zh-CN" sz="2000" u="sng" dirty="0" smtClean="0">
                <a:solidFill>
                  <a:srgbClr val="FF0000"/>
                </a:solidFill>
              </a:rPr>
              <a:t>staged event-driven architecture</a:t>
            </a:r>
            <a:r>
              <a:rPr lang="zh-CN" altLang="en-US" sz="2000" u="sng" dirty="0" smtClean="0">
                <a:solidFill>
                  <a:srgbClr val="FF0000"/>
                </a:solidFill>
              </a:rPr>
              <a:t>）</a:t>
            </a:r>
            <a:endParaRPr lang="en-US" altLang="zh-CN" sz="2000" dirty="0" smtClean="0"/>
          </a:p>
          <a:p>
            <a:pPr lvl="1"/>
            <a:r>
              <a:rPr lang="zh-CN" altLang="en-US" sz="2000" dirty="0" smtClean="0"/>
              <a:t>阶段事件驱动架构，可以将逻辑进行分段（</a:t>
            </a:r>
            <a:r>
              <a:rPr lang="en-US" altLang="zh-CN" sz="2000" dirty="0" smtClean="0"/>
              <a:t>stage</a:t>
            </a:r>
            <a:r>
              <a:rPr lang="zh-CN" altLang="en-US" sz="2000" dirty="0" smtClean="0"/>
              <a:t>）处理，通过对每段逻辑进行有效的资源和处理能力的调配，进而提高系统的吞吐能力、稳定性、以及系统的水平扩展能力。</a:t>
            </a:r>
            <a:endParaRPr lang="zh-CN" altLang="en-US" sz="2000" dirty="0"/>
          </a:p>
        </p:txBody>
      </p:sp>
      <p:grpSp>
        <p:nvGrpSpPr>
          <p:cNvPr id="7" name="组合 6"/>
          <p:cNvGrpSpPr/>
          <p:nvPr/>
        </p:nvGrpSpPr>
        <p:grpSpPr>
          <a:xfrm>
            <a:off x="4343400" y="3048000"/>
            <a:ext cx="4505051" cy="3141712"/>
            <a:chOff x="981349" y="2420888"/>
            <a:chExt cx="6470971" cy="4187003"/>
          </a:xfrm>
        </p:grpSpPr>
        <p:sp>
          <p:nvSpPr>
            <p:cNvPr id="8" name="圆角矩形 7"/>
            <p:cNvSpPr/>
            <p:nvPr/>
          </p:nvSpPr>
          <p:spPr>
            <a:xfrm>
              <a:off x="1944903" y="3061403"/>
              <a:ext cx="4335993" cy="3017425"/>
            </a:xfrm>
            <a:prstGeom prst="roundRect">
              <a:avLst>
                <a:gd name="adj" fmla="val 516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100" dirty="0">
                <a:latin typeface="+mn-ea"/>
              </a:endParaRPr>
            </a:p>
          </p:txBody>
        </p:sp>
        <p:sp>
          <p:nvSpPr>
            <p:cNvPr id="9" name="AutoShape 29"/>
            <p:cNvSpPr>
              <a:spLocks noChangeArrowheads="1"/>
            </p:cNvSpPr>
            <p:nvPr/>
          </p:nvSpPr>
          <p:spPr bwMode="auto">
            <a:xfrm>
              <a:off x="2073104" y="3182099"/>
              <a:ext cx="748804" cy="2035593"/>
            </a:xfrm>
            <a:prstGeom prst="roundRect">
              <a:avLst>
                <a:gd name="adj" fmla="val 11667"/>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zh-CN" altLang="en-US" sz="800" dirty="0" smtClean="0">
                  <a:latin typeface="+mn-ea"/>
                  <a:ea typeface="+mn-ea"/>
                </a:rPr>
                <a:t>渠道管理</a:t>
              </a:r>
              <a:endParaRPr lang="zh-CN" altLang="en-US" sz="800" dirty="0">
                <a:latin typeface="+mn-ea"/>
                <a:ea typeface="+mn-ea"/>
              </a:endParaRPr>
            </a:p>
          </p:txBody>
        </p:sp>
        <p:sp>
          <p:nvSpPr>
            <p:cNvPr id="10" name="AutoShape 29"/>
            <p:cNvSpPr>
              <a:spLocks noChangeArrowheads="1"/>
            </p:cNvSpPr>
            <p:nvPr/>
          </p:nvSpPr>
          <p:spPr bwMode="auto">
            <a:xfrm>
              <a:off x="5377564" y="3182099"/>
              <a:ext cx="748804" cy="2035593"/>
            </a:xfrm>
            <a:prstGeom prst="roundRect">
              <a:avLst>
                <a:gd name="adj" fmla="val 11667"/>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zh-CN" altLang="en-US" sz="800" dirty="0" smtClean="0">
                  <a:latin typeface="+mn-ea"/>
                </a:rPr>
                <a:t>通道管理</a:t>
              </a:r>
              <a:endParaRPr lang="zh-CN" altLang="en-US" sz="800" dirty="0">
                <a:latin typeface="+mn-ea"/>
              </a:endParaRPr>
            </a:p>
          </p:txBody>
        </p:sp>
        <p:sp>
          <p:nvSpPr>
            <p:cNvPr id="11" name="AutoShape 29"/>
            <p:cNvSpPr>
              <a:spLocks noChangeArrowheads="1"/>
            </p:cNvSpPr>
            <p:nvPr/>
          </p:nvSpPr>
          <p:spPr bwMode="auto">
            <a:xfrm>
              <a:off x="3187718" y="3182099"/>
              <a:ext cx="1828513" cy="2035593"/>
            </a:xfrm>
            <a:prstGeom prst="roundRect">
              <a:avLst>
                <a:gd name="adj" fmla="val 8539"/>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zh-CN" altLang="en-US" sz="800" dirty="0" smtClean="0">
                  <a:latin typeface="+mn-ea"/>
                  <a:ea typeface="+mn-ea"/>
                </a:rPr>
                <a:t>核心服务容器</a:t>
              </a:r>
              <a:endParaRPr lang="zh-CN" altLang="en-US" sz="800" dirty="0">
                <a:latin typeface="+mn-ea"/>
                <a:ea typeface="+mn-ea"/>
              </a:endParaRPr>
            </a:p>
          </p:txBody>
        </p:sp>
        <p:grpSp>
          <p:nvGrpSpPr>
            <p:cNvPr id="12" name="组合 15"/>
            <p:cNvGrpSpPr/>
            <p:nvPr/>
          </p:nvGrpSpPr>
          <p:grpSpPr>
            <a:xfrm>
              <a:off x="2087197" y="5414995"/>
              <a:ext cx="4073254" cy="603486"/>
              <a:chOff x="2221862" y="2420888"/>
              <a:chExt cx="4680520" cy="720081"/>
            </a:xfrm>
          </p:grpSpPr>
          <p:sp>
            <p:nvSpPr>
              <p:cNvPr id="73" name="AutoShape 29"/>
              <p:cNvSpPr>
                <a:spLocks noChangeArrowheads="1"/>
              </p:cNvSpPr>
              <p:nvPr/>
            </p:nvSpPr>
            <p:spPr bwMode="auto">
              <a:xfrm>
                <a:off x="2221862" y="2420888"/>
                <a:ext cx="4680520" cy="720081"/>
              </a:xfrm>
              <a:prstGeom prst="roundRect">
                <a:avLst>
                  <a:gd name="adj" fmla="val 11667"/>
                </a:avLst>
              </a:prstGeom>
              <a:ln>
                <a:headEnd/>
                <a:tailEnd/>
              </a:ln>
            </p:spPr>
            <p:style>
              <a:lnRef idx="1">
                <a:schemeClr val="accent1"/>
              </a:lnRef>
              <a:fillRef idx="2">
                <a:schemeClr val="accent1"/>
              </a:fillRef>
              <a:effectRef idx="1">
                <a:schemeClr val="accent1"/>
              </a:effectRef>
              <a:fontRef idx="minor">
                <a:schemeClr val="dk1"/>
              </a:fontRef>
            </p:style>
            <p:txBody>
              <a:bodyPr wrap="none" anchor="b"/>
              <a:lstStyle/>
              <a:p>
                <a:pPr algn="ctr"/>
                <a:r>
                  <a:rPr lang="zh-CN" altLang="en-US" sz="800" dirty="0" smtClean="0">
                    <a:solidFill>
                      <a:schemeClr val="tx1"/>
                    </a:solidFill>
                    <a:latin typeface="+mn-ea"/>
                    <a:ea typeface="+mn-ea"/>
                  </a:rPr>
                  <a:t>基础</a:t>
                </a:r>
                <a:r>
                  <a:rPr lang="zh-CN" altLang="en-US" sz="800" dirty="0" smtClean="0">
                    <a:solidFill>
                      <a:schemeClr val="tx1"/>
                    </a:solidFill>
                    <a:latin typeface="+mn-ea"/>
                  </a:rPr>
                  <a:t>组件</a:t>
                </a:r>
                <a:endParaRPr lang="zh-CN" altLang="en-US" sz="800" dirty="0">
                  <a:solidFill>
                    <a:schemeClr val="tx1"/>
                  </a:solidFill>
                  <a:latin typeface="+mn-ea"/>
                  <a:ea typeface="+mn-ea"/>
                </a:endParaRPr>
              </a:p>
            </p:txBody>
          </p:sp>
          <p:sp>
            <p:nvSpPr>
              <p:cNvPr id="74" name="AutoShape 12"/>
              <p:cNvSpPr>
                <a:spLocks noChangeArrowheads="1"/>
              </p:cNvSpPr>
              <p:nvPr/>
            </p:nvSpPr>
            <p:spPr bwMode="gray">
              <a:xfrm>
                <a:off x="2411760" y="2492896"/>
                <a:ext cx="792088" cy="335105"/>
              </a:xfrm>
              <a:prstGeom prst="roundRect">
                <a:avLst>
                  <a:gd name="adj" fmla="val 6588"/>
                </a:avLst>
              </a:prstGeom>
              <a:ln>
                <a:headEnd/>
                <a:tailEnd/>
              </a:ln>
            </p:spPr>
            <p:style>
              <a:lnRef idx="1">
                <a:schemeClr val="accent1"/>
              </a:lnRef>
              <a:fillRef idx="3">
                <a:schemeClr val="accent1"/>
              </a:fillRef>
              <a:effectRef idx="2">
                <a:schemeClr val="accent1"/>
              </a:effectRef>
              <a:fontRef idx="minor">
                <a:schemeClr val="lt1"/>
              </a:fontRef>
            </p:style>
            <p:txBody>
              <a:bodyPr wrap="none" lIns="91436" tIns="45718" rIns="91436" bIns="45718" anchor="ctr"/>
              <a:lstStyle/>
              <a:p>
                <a:pPr algn="ctr"/>
                <a:r>
                  <a:rPr kumimoji="1" lang="zh-CN" altLang="en-US" sz="500" dirty="0" smtClean="0">
                    <a:solidFill>
                      <a:schemeClr val="bg1"/>
                    </a:solidFill>
                    <a:latin typeface="+mn-ea"/>
                  </a:rPr>
                  <a:t>数据库连接</a:t>
                </a:r>
                <a:endParaRPr kumimoji="1" lang="en-US" altLang="zh-CN" sz="500" dirty="0">
                  <a:solidFill>
                    <a:schemeClr val="bg1"/>
                  </a:solidFill>
                  <a:latin typeface="+mn-ea"/>
                  <a:ea typeface="+mn-ea"/>
                </a:endParaRPr>
              </a:p>
            </p:txBody>
          </p:sp>
          <p:sp>
            <p:nvSpPr>
              <p:cNvPr id="75" name="AutoShape 12"/>
              <p:cNvSpPr>
                <a:spLocks noChangeArrowheads="1"/>
              </p:cNvSpPr>
              <p:nvPr/>
            </p:nvSpPr>
            <p:spPr bwMode="gray">
              <a:xfrm>
                <a:off x="3275856" y="2492896"/>
                <a:ext cx="792088" cy="335105"/>
              </a:xfrm>
              <a:prstGeom prst="roundRect">
                <a:avLst>
                  <a:gd name="adj" fmla="val 6588"/>
                </a:avLst>
              </a:prstGeom>
              <a:ln>
                <a:headEnd/>
                <a:tailEnd/>
              </a:ln>
            </p:spPr>
            <p:style>
              <a:lnRef idx="1">
                <a:schemeClr val="accent1"/>
              </a:lnRef>
              <a:fillRef idx="3">
                <a:schemeClr val="accent1"/>
              </a:fillRef>
              <a:effectRef idx="2">
                <a:schemeClr val="accent1"/>
              </a:effectRef>
              <a:fontRef idx="minor">
                <a:schemeClr val="lt1"/>
              </a:fontRef>
            </p:style>
            <p:txBody>
              <a:bodyPr wrap="none" lIns="91436" tIns="45718" rIns="91436" bIns="45718" anchor="ctr"/>
              <a:lstStyle/>
              <a:p>
                <a:pPr algn="ctr"/>
                <a:r>
                  <a:rPr kumimoji="1" lang="zh-CN" altLang="en-US" sz="500" dirty="0" smtClean="0">
                    <a:solidFill>
                      <a:schemeClr val="bg1"/>
                    </a:solidFill>
                    <a:latin typeface="+mn-ea"/>
                  </a:rPr>
                  <a:t>线程池</a:t>
                </a:r>
                <a:endParaRPr kumimoji="1" lang="en-US" altLang="zh-CN" sz="500" dirty="0">
                  <a:solidFill>
                    <a:schemeClr val="bg1"/>
                  </a:solidFill>
                  <a:latin typeface="+mn-ea"/>
                  <a:ea typeface="+mn-ea"/>
                </a:endParaRPr>
              </a:p>
            </p:txBody>
          </p:sp>
          <p:sp>
            <p:nvSpPr>
              <p:cNvPr id="76" name="AutoShape 12"/>
              <p:cNvSpPr>
                <a:spLocks noChangeArrowheads="1"/>
              </p:cNvSpPr>
              <p:nvPr/>
            </p:nvSpPr>
            <p:spPr bwMode="gray">
              <a:xfrm>
                <a:off x="4139952" y="2492896"/>
                <a:ext cx="792088" cy="335105"/>
              </a:xfrm>
              <a:prstGeom prst="roundRect">
                <a:avLst>
                  <a:gd name="adj" fmla="val 6588"/>
                </a:avLst>
              </a:prstGeom>
              <a:ln>
                <a:headEnd/>
                <a:tailEnd/>
              </a:ln>
            </p:spPr>
            <p:style>
              <a:lnRef idx="1">
                <a:schemeClr val="accent1"/>
              </a:lnRef>
              <a:fillRef idx="3">
                <a:schemeClr val="accent1"/>
              </a:fillRef>
              <a:effectRef idx="2">
                <a:schemeClr val="accent1"/>
              </a:effectRef>
              <a:fontRef idx="minor">
                <a:schemeClr val="lt1"/>
              </a:fontRef>
            </p:style>
            <p:txBody>
              <a:bodyPr wrap="none" lIns="91436" tIns="45718" rIns="91436" bIns="45718" anchor="ctr"/>
              <a:lstStyle/>
              <a:p>
                <a:pPr algn="ctr"/>
                <a:r>
                  <a:rPr kumimoji="1" lang="zh-CN" altLang="en-US" sz="500" dirty="0" smtClean="0">
                    <a:solidFill>
                      <a:schemeClr val="bg1"/>
                    </a:solidFill>
                    <a:latin typeface="+mn-ea"/>
                  </a:rPr>
                  <a:t>通信连接池</a:t>
                </a:r>
                <a:endParaRPr kumimoji="1" lang="en-US" altLang="zh-CN" sz="500" dirty="0">
                  <a:solidFill>
                    <a:schemeClr val="bg1"/>
                  </a:solidFill>
                  <a:latin typeface="+mn-ea"/>
                  <a:ea typeface="+mn-ea"/>
                </a:endParaRPr>
              </a:p>
            </p:txBody>
          </p:sp>
          <p:sp>
            <p:nvSpPr>
              <p:cNvPr id="77" name="AutoShape 12"/>
              <p:cNvSpPr>
                <a:spLocks noChangeArrowheads="1"/>
              </p:cNvSpPr>
              <p:nvPr/>
            </p:nvSpPr>
            <p:spPr bwMode="gray">
              <a:xfrm>
                <a:off x="5004048" y="2492896"/>
                <a:ext cx="792088" cy="335105"/>
              </a:xfrm>
              <a:prstGeom prst="roundRect">
                <a:avLst>
                  <a:gd name="adj" fmla="val 6588"/>
                </a:avLst>
              </a:prstGeom>
              <a:ln>
                <a:headEnd/>
                <a:tailEnd/>
              </a:ln>
            </p:spPr>
            <p:style>
              <a:lnRef idx="1">
                <a:schemeClr val="accent1"/>
              </a:lnRef>
              <a:fillRef idx="3">
                <a:schemeClr val="accent1"/>
              </a:fillRef>
              <a:effectRef idx="2">
                <a:schemeClr val="accent1"/>
              </a:effectRef>
              <a:fontRef idx="minor">
                <a:schemeClr val="lt1"/>
              </a:fontRef>
            </p:style>
            <p:txBody>
              <a:bodyPr wrap="none" lIns="91436" tIns="45718" rIns="91436" bIns="45718" anchor="ctr"/>
              <a:lstStyle/>
              <a:p>
                <a:pPr algn="ctr"/>
                <a:r>
                  <a:rPr kumimoji="1" lang="zh-CN" altLang="en-US" sz="500" dirty="0" smtClean="0">
                    <a:solidFill>
                      <a:schemeClr val="bg1"/>
                    </a:solidFill>
                    <a:latin typeface="+mn-ea"/>
                  </a:rPr>
                  <a:t>处理器实例池</a:t>
                </a:r>
                <a:endParaRPr kumimoji="1" lang="en-US" altLang="zh-CN" sz="500" dirty="0">
                  <a:solidFill>
                    <a:schemeClr val="bg1"/>
                  </a:solidFill>
                  <a:latin typeface="+mn-ea"/>
                  <a:ea typeface="+mn-ea"/>
                </a:endParaRPr>
              </a:p>
            </p:txBody>
          </p:sp>
          <p:sp>
            <p:nvSpPr>
              <p:cNvPr id="78" name="AutoShape 12"/>
              <p:cNvSpPr>
                <a:spLocks noChangeArrowheads="1"/>
              </p:cNvSpPr>
              <p:nvPr/>
            </p:nvSpPr>
            <p:spPr bwMode="gray">
              <a:xfrm>
                <a:off x="5868144" y="2492896"/>
                <a:ext cx="792088" cy="335105"/>
              </a:xfrm>
              <a:prstGeom prst="roundRect">
                <a:avLst>
                  <a:gd name="adj" fmla="val 6588"/>
                </a:avLst>
              </a:prstGeom>
              <a:ln>
                <a:headEnd/>
                <a:tailEnd/>
              </a:ln>
            </p:spPr>
            <p:style>
              <a:lnRef idx="1">
                <a:schemeClr val="accent1"/>
              </a:lnRef>
              <a:fillRef idx="3">
                <a:schemeClr val="accent1"/>
              </a:fillRef>
              <a:effectRef idx="2">
                <a:schemeClr val="accent1"/>
              </a:effectRef>
              <a:fontRef idx="minor">
                <a:schemeClr val="lt1"/>
              </a:fontRef>
            </p:style>
            <p:txBody>
              <a:bodyPr wrap="none" lIns="91436" tIns="45718" rIns="91436" bIns="45718" anchor="ctr"/>
              <a:lstStyle/>
              <a:p>
                <a:pPr algn="ctr"/>
                <a:r>
                  <a:rPr kumimoji="1" lang="zh-CN" altLang="en-US" sz="500" dirty="0" smtClean="0">
                    <a:solidFill>
                      <a:schemeClr val="bg1"/>
                    </a:solidFill>
                    <a:latin typeface="+mn-ea"/>
                    <a:ea typeface="+mn-ea"/>
                  </a:rPr>
                  <a:t>数据上下文</a:t>
                </a:r>
                <a:endParaRPr kumimoji="1" lang="en-US" altLang="zh-CN" sz="500" dirty="0">
                  <a:solidFill>
                    <a:schemeClr val="bg1"/>
                  </a:solidFill>
                  <a:latin typeface="+mn-ea"/>
                  <a:ea typeface="+mn-ea"/>
                </a:endParaRPr>
              </a:p>
            </p:txBody>
          </p:sp>
        </p:grpSp>
        <p:sp>
          <p:nvSpPr>
            <p:cNvPr id="13" name="AutoShape 31"/>
            <p:cNvSpPr>
              <a:spLocks noChangeArrowheads="1"/>
            </p:cNvSpPr>
            <p:nvPr/>
          </p:nvSpPr>
          <p:spPr bwMode="auto">
            <a:xfrm>
              <a:off x="2154092" y="3544190"/>
              <a:ext cx="598777" cy="316648"/>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800" dirty="0">
                  <a:solidFill>
                    <a:schemeClr val="bg1"/>
                  </a:solidFill>
                  <a:latin typeface="+mn-ea"/>
                  <a:ea typeface="+mn-ea"/>
                </a:rPr>
                <a:t>TCP</a:t>
              </a:r>
            </a:p>
            <a:p>
              <a:pPr algn="ctr"/>
              <a:r>
                <a:rPr lang="zh-CN" altLang="en-US" sz="800" dirty="0" smtClean="0">
                  <a:solidFill>
                    <a:schemeClr val="bg1"/>
                  </a:solidFill>
                  <a:latin typeface="+mn-ea"/>
                  <a:ea typeface="+mn-ea"/>
                </a:rPr>
                <a:t>渠道</a:t>
              </a:r>
              <a:endParaRPr lang="zh-CN" altLang="en-US" sz="800" dirty="0">
                <a:solidFill>
                  <a:schemeClr val="bg1"/>
                </a:solidFill>
                <a:latin typeface="+mn-ea"/>
                <a:ea typeface="+mn-ea"/>
              </a:endParaRPr>
            </a:p>
          </p:txBody>
        </p:sp>
        <p:sp>
          <p:nvSpPr>
            <p:cNvPr id="14" name="AutoShape 33"/>
            <p:cNvSpPr>
              <a:spLocks noChangeArrowheads="1"/>
            </p:cNvSpPr>
            <p:nvPr/>
          </p:nvSpPr>
          <p:spPr bwMode="auto">
            <a:xfrm>
              <a:off x="2155419" y="3941545"/>
              <a:ext cx="597450" cy="316648"/>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800" dirty="0" smtClean="0">
                  <a:solidFill>
                    <a:schemeClr val="bg1"/>
                  </a:solidFill>
                  <a:latin typeface="+mn-ea"/>
                  <a:ea typeface="+mn-ea"/>
                </a:rPr>
                <a:t>HTTP</a:t>
              </a:r>
              <a:endParaRPr lang="en-US" altLang="zh-CN" sz="800" dirty="0">
                <a:solidFill>
                  <a:schemeClr val="bg1"/>
                </a:solidFill>
                <a:latin typeface="+mn-ea"/>
                <a:ea typeface="+mn-ea"/>
              </a:endParaRPr>
            </a:p>
            <a:p>
              <a:pPr algn="ctr"/>
              <a:r>
                <a:rPr lang="zh-CN" altLang="en-US" sz="800" dirty="0" smtClean="0">
                  <a:solidFill>
                    <a:schemeClr val="bg1"/>
                  </a:solidFill>
                  <a:latin typeface="+mn-ea"/>
                  <a:ea typeface="+mn-ea"/>
                </a:rPr>
                <a:t>渠道</a:t>
              </a:r>
              <a:endParaRPr lang="zh-CN" altLang="en-US" sz="800" dirty="0">
                <a:solidFill>
                  <a:schemeClr val="bg1"/>
                </a:solidFill>
                <a:latin typeface="+mn-ea"/>
                <a:ea typeface="+mn-ea"/>
              </a:endParaRPr>
            </a:p>
          </p:txBody>
        </p:sp>
        <p:sp>
          <p:nvSpPr>
            <p:cNvPr id="15" name="AutoShape 33"/>
            <p:cNvSpPr>
              <a:spLocks noChangeArrowheads="1"/>
            </p:cNvSpPr>
            <p:nvPr/>
          </p:nvSpPr>
          <p:spPr bwMode="auto">
            <a:xfrm>
              <a:off x="2155419" y="4338900"/>
              <a:ext cx="597450" cy="316648"/>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800" dirty="0" smtClean="0">
                  <a:solidFill>
                    <a:schemeClr val="tx1"/>
                  </a:solidFill>
                  <a:latin typeface="+mn-ea"/>
                  <a:ea typeface="+mn-ea"/>
                </a:rPr>
                <a:t>WTC</a:t>
              </a:r>
            </a:p>
            <a:p>
              <a:pPr algn="ctr"/>
              <a:r>
                <a:rPr lang="zh-CN" altLang="en-US" sz="800" dirty="0" smtClean="0">
                  <a:solidFill>
                    <a:schemeClr val="tx1"/>
                  </a:solidFill>
                  <a:latin typeface="+mn-ea"/>
                  <a:ea typeface="+mn-ea"/>
                </a:rPr>
                <a:t>渠道</a:t>
              </a:r>
              <a:endParaRPr lang="zh-CN" altLang="en-US" sz="800" dirty="0">
                <a:solidFill>
                  <a:schemeClr val="tx1"/>
                </a:solidFill>
                <a:latin typeface="+mn-ea"/>
                <a:ea typeface="+mn-ea"/>
              </a:endParaRPr>
            </a:p>
          </p:txBody>
        </p:sp>
        <p:sp>
          <p:nvSpPr>
            <p:cNvPr id="16" name="AutoShape 33"/>
            <p:cNvSpPr>
              <a:spLocks noChangeArrowheads="1"/>
            </p:cNvSpPr>
            <p:nvPr/>
          </p:nvSpPr>
          <p:spPr bwMode="auto">
            <a:xfrm>
              <a:off x="2155419" y="4736255"/>
              <a:ext cx="597450" cy="316648"/>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800" dirty="0" smtClean="0">
                  <a:solidFill>
                    <a:schemeClr val="tx1"/>
                  </a:solidFill>
                  <a:latin typeface="+mn-ea"/>
                  <a:ea typeface="+mn-ea"/>
                </a:rPr>
                <a:t>其他</a:t>
              </a:r>
              <a:r>
                <a:rPr lang="en-US" altLang="zh-CN" sz="800" dirty="0" smtClean="0">
                  <a:solidFill>
                    <a:schemeClr val="tx1"/>
                  </a:solidFill>
                  <a:latin typeface="+mn-ea"/>
                  <a:ea typeface="+mn-ea"/>
                </a:rPr>
                <a:t>…</a:t>
              </a:r>
              <a:endParaRPr lang="zh-CN" altLang="en-US" sz="800" dirty="0">
                <a:solidFill>
                  <a:schemeClr val="tx1"/>
                </a:solidFill>
                <a:latin typeface="+mn-ea"/>
                <a:ea typeface="+mn-ea"/>
              </a:endParaRPr>
            </a:p>
          </p:txBody>
        </p:sp>
        <p:sp>
          <p:nvSpPr>
            <p:cNvPr id="17" name="AutoShape 44"/>
            <p:cNvSpPr>
              <a:spLocks noChangeArrowheads="1"/>
            </p:cNvSpPr>
            <p:nvPr/>
          </p:nvSpPr>
          <p:spPr bwMode="auto">
            <a:xfrm>
              <a:off x="2847438" y="3664887"/>
              <a:ext cx="319967" cy="1044405"/>
            </a:xfrm>
            <a:prstGeom prst="rightArrow">
              <a:avLst>
                <a:gd name="adj1" fmla="val 50000"/>
                <a:gd name="adj2" fmla="val 25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800" dirty="0">
                  <a:solidFill>
                    <a:schemeClr val="bg1"/>
                  </a:solidFill>
                  <a:latin typeface="+mn-ea"/>
                  <a:ea typeface="+mn-ea"/>
                </a:rPr>
                <a:t>服务</a:t>
              </a:r>
            </a:p>
            <a:p>
              <a:pPr algn="ctr"/>
              <a:r>
                <a:rPr lang="zh-CN" altLang="en-US" sz="800" dirty="0" smtClean="0">
                  <a:solidFill>
                    <a:schemeClr val="bg1"/>
                  </a:solidFill>
                  <a:latin typeface="+mn-ea"/>
                  <a:ea typeface="+mn-ea"/>
                </a:rPr>
                <a:t>路由</a:t>
              </a:r>
              <a:endParaRPr lang="zh-CN" altLang="en-US" sz="800" dirty="0">
                <a:solidFill>
                  <a:schemeClr val="bg1"/>
                </a:solidFill>
                <a:latin typeface="+mn-ea"/>
                <a:ea typeface="+mn-ea"/>
              </a:endParaRPr>
            </a:p>
          </p:txBody>
        </p:sp>
        <p:sp>
          <p:nvSpPr>
            <p:cNvPr id="18" name="下箭头 17"/>
            <p:cNvSpPr/>
            <p:nvPr/>
          </p:nvSpPr>
          <p:spPr>
            <a:xfrm>
              <a:off x="2306236" y="5233948"/>
              <a:ext cx="361333" cy="24139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00"/>
            </a:p>
          </p:txBody>
        </p:sp>
        <p:sp>
          <p:nvSpPr>
            <p:cNvPr id="19" name="下箭头 18"/>
            <p:cNvSpPr/>
            <p:nvPr/>
          </p:nvSpPr>
          <p:spPr>
            <a:xfrm>
              <a:off x="3932233" y="5233948"/>
              <a:ext cx="361333" cy="24139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00"/>
            </a:p>
          </p:txBody>
        </p:sp>
        <p:sp>
          <p:nvSpPr>
            <p:cNvPr id="20" name="下箭头 19"/>
            <p:cNvSpPr/>
            <p:nvPr/>
          </p:nvSpPr>
          <p:spPr>
            <a:xfrm>
              <a:off x="5618452" y="5233948"/>
              <a:ext cx="361333" cy="24139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00"/>
            </a:p>
          </p:txBody>
        </p:sp>
        <p:sp>
          <p:nvSpPr>
            <p:cNvPr id="21" name="Rectangle 17"/>
            <p:cNvSpPr>
              <a:spLocks noChangeArrowheads="1"/>
            </p:cNvSpPr>
            <p:nvPr/>
          </p:nvSpPr>
          <p:spPr bwMode="auto">
            <a:xfrm>
              <a:off x="3280561" y="3544190"/>
              <a:ext cx="758097" cy="1525270"/>
            </a:xfrm>
            <a:prstGeom prst="rect">
              <a:avLst/>
            </a:prstGeom>
            <a:solidFill>
              <a:schemeClr val="bg1"/>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p:txBody>
        </p:sp>
        <p:sp>
          <p:nvSpPr>
            <p:cNvPr id="22" name="Rectangle 17"/>
            <p:cNvSpPr>
              <a:spLocks noChangeArrowheads="1"/>
            </p:cNvSpPr>
            <p:nvPr/>
          </p:nvSpPr>
          <p:spPr bwMode="auto">
            <a:xfrm>
              <a:off x="4148614" y="3544190"/>
              <a:ext cx="758097" cy="1525270"/>
            </a:xfrm>
            <a:prstGeom prst="rect">
              <a:avLst/>
            </a:prstGeom>
            <a:solidFill>
              <a:schemeClr val="bg1"/>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p:txBody>
        </p:sp>
        <p:sp>
          <p:nvSpPr>
            <p:cNvPr id="23" name="Rectangle 19"/>
            <p:cNvSpPr>
              <a:spLocks noChangeArrowheads="1"/>
            </p:cNvSpPr>
            <p:nvPr/>
          </p:nvSpPr>
          <p:spPr bwMode="auto">
            <a:xfrm>
              <a:off x="3351861" y="3604538"/>
              <a:ext cx="624876" cy="30174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800" dirty="0">
                  <a:solidFill>
                    <a:schemeClr val="bg1"/>
                  </a:solidFill>
                  <a:latin typeface="+mn-ea"/>
                  <a:ea typeface="+mn-ea"/>
                </a:rPr>
                <a:t>交易服务</a:t>
              </a:r>
            </a:p>
          </p:txBody>
        </p:sp>
        <p:sp>
          <p:nvSpPr>
            <p:cNvPr id="24" name="Rectangle 19"/>
            <p:cNvSpPr>
              <a:spLocks noChangeArrowheads="1"/>
            </p:cNvSpPr>
            <p:nvPr/>
          </p:nvSpPr>
          <p:spPr bwMode="auto">
            <a:xfrm>
              <a:off x="3351861" y="3966629"/>
              <a:ext cx="624876" cy="30174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800" dirty="0" smtClean="0">
                  <a:solidFill>
                    <a:schemeClr val="bg1"/>
                  </a:solidFill>
                  <a:latin typeface="+mn-ea"/>
                </a:rPr>
                <a:t>事件</a:t>
              </a:r>
              <a:r>
                <a:rPr lang="zh-CN" altLang="en-US" sz="800" dirty="0" smtClean="0">
                  <a:solidFill>
                    <a:schemeClr val="bg1"/>
                  </a:solidFill>
                  <a:latin typeface="+mn-ea"/>
                  <a:ea typeface="+mn-ea"/>
                </a:rPr>
                <a:t>服务</a:t>
              </a:r>
              <a:endParaRPr lang="zh-CN" altLang="en-US" sz="800" dirty="0">
                <a:solidFill>
                  <a:schemeClr val="bg1"/>
                </a:solidFill>
                <a:latin typeface="+mn-ea"/>
                <a:ea typeface="+mn-ea"/>
              </a:endParaRPr>
            </a:p>
          </p:txBody>
        </p:sp>
        <p:sp>
          <p:nvSpPr>
            <p:cNvPr id="25" name="Rectangle 19"/>
            <p:cNvSpPr>
              <a:spLocks noChangeArrowheads="1"/>
            </p:cNvSpPr>
            <p:nvPr/>
          </p:nvSpPr>
          <p:spPr bwMode="auto">
            <a:xfrm>
              <a:off x="3351861" y="4328720"/>
              <a:ext cx="624876" cy="30174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800" dirty="0" smtClean="0">
                  <a:solidFill>
                    <a:schemeClr val="bg1"/>
                  </a:solidFill>
                  <a:latin typeface="+mn-ea"/>
                </a:rPr>
                <a:t>主机</a:t>
              </a:r>
              <a:r>
                <a:rPr lang="zh-CN" altLang="en-US" sz="800" dirty="0" smtClean="0">
                  <a:solidFill>
                    <a:schemeClr val="bg1"/>
                  </a:solidFill>
                  <a:latin typeface="+mn-ea"/>
                  <a:ea typeface="+mn-ea"/>
                </a:rPr>
                <a:t>服务</a:t>
              </a:r>
              <a:endParaRPr lang="zh-CN" altLang="en-US" sz="800" dirty="0">
                <a:solidFill>
                  <a:schemeClr val="bg1"/>
                </a:solidFill>
                <a:latin typeface="+mn-ea"/>
                <a:ea typeface="+mn-ea"/>
              </a:endParaRPr>
            </a:p>
          </p:txBody>
        </p:sp>
        <p:sp>
          <p:nvSpPr>
            <p:cNvPr id="26" name="Rectangle 19"/>
            <p:cNvSpPr>
              <a:spLocks noChangeArrowheads="1"/>
            </p:cNvSpPr>
            <p:nvPr/>
          </p:nvSpPr>
          <p:spPr bwMode="auto">
            <a:xfrm>
              <a:off x="3351861" y="4690812"/>
              <a:ext cx="624876" cy="30174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800" dirty="0" smtClean="0">
                  <a:solidFill>
                    <a:schemeClr val="bg1"/>
                  </a:solidFill>
                  <a:latin typeface="+mn-ea"/>
                </a:rPr>
                <a:t>…</a:t>
              </a:r>
              <a:endParaRPr lang="zh-CN" altLang="en-US" sz="800" dirty="0">
                <a:solidFill>
                  <a:schemeClr val="bg1"/>
                </a:solidFill>
                <a:latin typeface="+mn-ea"/>
                <a:ea typeface="+mn-ea"/>
              </a:endParaRPr>
            </a:p>
          </p:txBody>
        </p:sp>
        <p:sp>
          <p:nvSpPr>
            <p:cNvPr id="27" name="Rectangle 19"/>
            <p:cNvSpPr>
              <a:spLocks noChangeArrowheads="1"/>
            </p:cNvSpPr>
            <p:nvPr/>
          </p:nvSpPr>
          <p:spPr bwMode="auto">
            <a:xfrm>
              <a:off x="4293566" y="3604538"/>
              <a:ext cx="356005" cy="131645"/>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600" dirty="0" smtClean="0">
                  <a:solidFill>
                    <a:schemeClr val="bg1"/>
                  </a:solidFill>
                  <a:latin typeface="+mn-ea"/>
                  <a:ea typeface="+mn-ea"/>
                </a:rPr>
                <a:t>Step</a:t>
              </a:r>
              <a:endParaRPr lang="zh-CN" altLang="en-US" sz="600" dirty="0">
                <a:solidFill>
                  <a:schemeClr val="bg1"/>
                </a:solidFill>
                <a:latin typeface="+mn-ea"/>
                <a:ea typeface="+mn-ea"/>
              </a:endParaRPr>
            </a:p>
          </p:txBody>
        </p:sp>
        <p:sp>
          <p:nvSpPr>
            <p:cNvPr id="28" name="Rectangle 19"/>
            <p:cNvSpPr>
              <a:spLocks noChangeArrowheads="1"/>
            </p:cNvSpPr>
            <p:nvPr/>
          </p:nvSpPr>
          <p:spPr bwMode="auto">
            <a:xfrm>
              <a:off x="4293566" y="3955682"/>
              <a:ext cx="356005" cy="131645"/>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600" dirty="0" smtClean="0">
                  <a:solidFill>
                    <a:schemeClr val="bg1"/>
                  </a:solidFill>
                  <a:latin typeface="+mn-ea"/>
                  <a:ea typeface="+mn-ea"/>
                </a:rPr>
                <a:t>Step</a:t>
              </a:r>
              <a:endParaRPr lang="zh-CN" altLang="en-US" sz="600" dirty="0">
                <a:solidFill>
                  <a:schemeClr val="bg1"/>
                </a:solidFill>
                <a:latin typeface="+mn-ea"/>
                <a:ea typeface="+mn-ea"/>
              </a:endParaRPr>
            </a:p>
          </p:txBody>
        </p:sp>
        <p:sp>
          <p:nvSpPr>
            <p:cNvPr id="29" name="Rectangle 19"/>
            <p:cNvSpPr>
              <a:spLocks noChangeArrowheads="1"/>
            </p:cNvSpPr>
            <p:nvPr/>
          </p:nvSpPr>
          <p:spPr bwMode="auto">
            <a:xfrm>
              <a:off x="4233343" y="4378121"/>
              <a:ext cx="356005" cy="131645"/>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600" dirty="0" smtClean="0">
                  <a:solidFill>
                    <a:schemeClr val="bg1"/>
                  </a:solidFill>
                  <a:latin typeface="+mn-ea"/>
                  <a:ea typeface="+mn-ea"/>
                </a:rPr>
                <a:t>Step</a:t>
              </a:r>
              <a:endParaRPr lang="zh-CN" altLang="en-US" sz="600" dirty="0">
                <a:solidFill>
                  <a:schemeClr val="bg1"/>
                </a:solidFill>
                <a:latin typeface="+mn-ea"/>
                <a:ea typeface="+mn-ea"/>
              </a:endParaRPr>
            </a:p>
          </p:txBody>
        </p:sp>
        <p:sp>
          <p:nvSpPr>
            <p:cNvPr id="30" name="Rectangle 19"/>
            <p:cNvSpPr>
              <a:spLocks noChangeArrowheads="1"/>
            </p:cNvSpPr>
            <p:nvPr/>
          </p:nvSpPr>
          <p:spPr bwMode="auto">
            <a:xfrm>
              <a:off x="4359115" y="4740212"/>
              <a:ext cx="356005" cy="131645"/>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600" dirty="0" smtClean="0">
                  <a:solidFill>
                    <a:schemeClr val="bg1"/>
                  </a:solidFill>
                  <a:latin typeface="+mn-ea"/>
                  <a:ea typeface="+mn-ea"/>
                </a:rPr>
                <a:t>Step</a:t>
              </a:r>
              <a:endParaRPr lang="zh-CN" altLang="en-US" sz="600" dirty="0">
                <a:solidFill>
                  <a:schemeClr val="bg1"/>
                </a:solidFill>
                <a:latin typeface="+mn-ea"/>
                <a:ea typeface="+mn-ea"/>
              </a:endParaRPr>
            </a:p>
          </p:txBody>
        </p:sp>
        <p:cxnSp>
          <p:nvCxnSpPr>
            <p:cNvPr id="31" name="肘形连接符 30"/>
            <p:cNvCxnSpPr>
              <a:stCxn id="27" idx="4"/>
              <a:endCxn id="28" idx="0"/>
            </p:cNvCxnSpPr>
            <p:nvPr/>
          </p:nvCxnSpPr>
          <p:spPr>
            <a:xfrm rot="5400000">
              <a:off x="4361819" y="3845934"/>
              <a:ext cx="219498" cy="13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8" idx="4"/>
              <a:endCxn id="29" idx="0"/>
            </p:cNvCxnSpPr>
            <p:nvPr/>
          </p:nvCxnSpPr>
          <p:spPr>
            <a:xfrm rot="5400000">
              <a:off x="4296060" y="4202612"/>
              <a:ext cx="290795" cy="6022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8" idx="6"/>
              <a:endCxn id="30" idx="6"/>
            </p:cNvCxnSpPr>
            <p:nvPr/>
          </p:nvCxnSpPr>
          <p:spPr>
            <a:xfrm>
              <a:off x="4649571" y="4021504"/>
              <a:ext cx="65550" cy="784531"/>
            </a:xfrm>
            <a:prstGeom prst="bentConnector3">
              <a:avLst>
                <a:gd name="adj1" fmla="val 25833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9" idx="4"/>
              <a:endCxn id="30" idx="0"/>
            </p:cNvCxnSpPr>
            <p:nvPr/>
          </p:nvCxnSpPr>
          <p:spPr>
            <a:xfrm rot="16200000" flipH="1">
              <a:off x="4359009" y="4562103"/>
              <a:ext cx="230446" cy="1257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030827" y="4087326"/>
              <a:ext cx="120444" cy="4224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00"/>
            </a:p>
          </p:txBody>
        </p:sp>
        <p:sp>
          <p:nvSpPr>
            <p:cNvPr id="36" name="AutoShape 31"/>
            <p:cNvSpPr>
              <a:spLocks noChangeArrowheads="1"/>
            </p:cNvSpPr>
            <p:nvPr/>
          </p:nvSpPr>
          <p:spPr bwMode="auto">
            <a:xfrm>
              <a:off x="5457752" y="3584331"/>
              <a:ext cx="598777" cy="316648"/>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800" dirty="0">
                  <a:solidFill>
                    <a:schemeClr val="bg1"/>
                  </a:solidFill>
                  <a:latin typeface="+mn-ea"/>
                  <a:ea typeface="+mn-ea"/>
                </a:rPr>
                <a:t>TCP</a:t>
              </a:r>
            </a:p>
            <a:p>
              <a:pPr algn="ctr"/>
              <a:r>
                <a:rPr lang="zh-CN" altLang="en-US" sz="800" dirty="0" smtClean="0">
                  <a:solidFill>
                    <a:schemeClr val="bg1"/>
                  </a:solidFill>
                  <a:latin typeface="+mn-ea"/>
                </a:rPr>
                <a:t>通道</a:t>
              </a:r>
              <a:endParaRPr lang="zh-CN" altLang="en-US" sz="800" dirty="0">
                <a:solidFill>
                  <a:schemeClr val="bg1"/>
                </a:solidFill>
                <a:latin typeface="+mn-ea"/>
                <a:ea typeface="+mn-ea"/>
              </a:endParaRPr>
            </a:p>
          </p:txBody>
        </p:sp>
        <p:sp>
          <p:nvSpPr>
            <p:cNvPr id="37" name="AutoShape 33"/>
            <p:cNvSpPr>
              <a:spLocks noChangeArrowheads="1"/>
            </p:cNvSpPr>
            <p:nvPr/>
          </p:nvSpPr>
          <p:spPr bwMode="auto">
            <a:xfrm>
              <a:off x="5459079" y="3981686"/>
              <a:ext cx="597450" cy="316648"/>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800" dirty="0" smtClean="0">
                  <a:solidFill>
                    <a:schemeClr val="bg1"/>
                  </a:solidFill>
                  <a:latin typeface="+mn-ea"/>
                  <a:ea typeface="+mn-ea"/>
                </a:rPr>
                <a:t>HTTP</a:t>
              </a:r>
              <a:endParaRPr lang="en-US" altLang="zh-CN" sz="800" dirty="0">
                <a:solidFill>
                  <a:schemeClr val="bg1"/>
                </a:solidFill>
                <a:latin typeface="+mn-ea"/>
                <a:ea typeface="+mn-ea"/>
              </a:endParaRPr>
            </a:p>
            <a:p>
              <a:pPr algn="ctr"/>
              <a:r>
                <a:rPr lang="zh-CN" altLang="en-US" sz="800" dirty="0" smtClean="0">
                  <a:solidFill>
                    <a:schemeClr val="bg1"/>
                  </a:solidFill>
                  <a:latin typeface="+mn-ea"/>
                </a:rPr>
                <a:t>通道</a:t>
              </a:r>
              <a:endParaRPr lang="zh-CN" altLang="en-US" sz="800" dirty="0">
                <a:solidFill>
                  <a:schemeClr val="bg1"/>
                </a:solidFill>
                <a:latin typeface="+mn-ea"/>
                <a:ea typeface="+mn-ea"/>
              </a:endParaRPr>
            </a:p>
          </p:txBody>
        </p:sp>
        <p:sp>
          <p:nvSpPr>
            <p:cNvPr id="38" name="AutoShape 33"/>
            <p:cNvSpPr>
              <a:spLocks noChangeArrowheads="1"/>
            </p:cNvSpPr>
            <p:nvPr/>
          </p:nvSpPr>
          <p:spPr bwMode="auto">
            <a:xfrm>
              <a:off x="5459079" y="4379041"/>
              <a:ext cx="597450" cy="316648"/>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800" dirty="0" smtClean="0">
                  <a:solidFill>
                    <a:schemeClr val="tx1"/>
                  </a:solidFill>
                  <a:latin typeface="+mn-ea"/>
                  <a:ea typeface="+mn-ea"/>
                </a:rPr>
                <a:t>MQ</a:t>
              </a:r>
            </a:p>
            <a:p>
              <a:pPr algn="ctr"/>
              <a:r>
                <a:rPr lang="zh-CN" altLang="en-US" sz="800" dirty="0" smtClean="0">
                  <a:solidFill>
                    <a:schemeClr val="tx1"/>
                  </a:solidFill>
                  <a:latin typeface="+mn-ea"/>
                </a:rPr>
                <a:t>通道</a:t>
              </a:r>
              <a:endParaRPr lang="zh-CN" altLang="en-US" sz="800" dirty="0">
                <a:solidFill>
                  <a:schemeClr val="tx1"/>
                </a:solidFill>
                <a:latin typeface="+mn-ea"/>
                <a:ea typeface="+mn-ea"/>
              </a:endParaRPr>
            </a:p>
          </p:txBody>
        </p:sp>
        <p:sp>
          <p:nvSpPr>
            <p:cNvPr id="39" name="AutoShape 33"/>
            <p:cNvSpPr>
              <a:spLocks noChangeArrowheads="1"/>
            </p:cNvSpPr>
            <p:nvPr/>
          </p:nvSpPr>
          <p:spPr bwMode="auto">
            <a:xfrm>
              <a:off x="5459079" y="4776396"/>
              <a:ext cx="597450" cy="316648"/>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800" dirty="0" smtClean="0">
                  <a:solidFill>
                    <a:schemeClr val="tx1"/>
                  </a:solidFill>
                  <a:latin typeface="+mn-ea"/>
                  <a:ea typeface="+mn-ea"/>
                </a:rPr>
                <a:t>其他</a:t>
              </a:r>
              <a:r>
                <a:rPr lang="en-US" altLang="zh-CN" sz="800" dirty="0" smtClean="0">
                  <a:solidFill>
                    <a:schemeClr val="tx1"/>
                  </a:solidFill>
                  <a:latin typeface="+mn-ea"/>
                  <a:ea typeface="+mn-ea"/>
                </a:rPr>
                <a:t>…</a:t>
              </a:r>
              <a:endParaRPr lang="zh-CN" altLang="en-US" sz="800" dirty="0">
                <a:solidFill>
                  <a:schemeClr val="tx1"/>
                </a:solidFill>
                <a:latin typeface="+mn-ea"/>
                <a:ea typeface="+mn-ea"/>
              </a:endParaRPr>
            </a:p>
          </p:txBody>
        </p:sp>
        <p:sp>
          <p:nvSpPr>
            <p:cNvPr id="40" name="AutoShape 44"/>
            <p:cNvSpPr>
              <a:spLocks noChangeArrowheads="1"/>
            </p:cNvSpPr>
            <p:nvPr/>
          </p:nvSpPr>
          <p:spPr bwMode="auto">
            <a:xfrm>
              <a:off x="5046672" y="3725235"/>
              <a:ext cx="319967" cy="1044405"/>
            </a:xfrm>
            <a:prstGeom prst="rightArrow">
              <a:avLst>
                <a:gd name="adj1" fmla="val 50000"/>
                <a:gd name="adj2" fmla="val 25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800" dirty="0" smtClean="0">
                  <a:solidFill>
                    <a:schemeClr val="bg1"/>
                  </a:solidFill>
                  <a:latin typeface="+mn-ea"/>
                </a:rPr>
                <a:t>通道</a:t>
              </a:r>
              <a:endParaRPr lang="en-US" altLang="zh-CN" sz="800" dirty="0" smtClean="0">
                <a:solidFill>
                  <a:schemeClr val="bg1"/>
                </a:solidFill>
                <a:latin typeface="+mn-ea"/>
              </a:endParaRPr>
            </a:p>
            <a:p>
              <a:pPr algn="ctr"/>
              <a:r>
                <a:rPr lang="zh-CN" altLang="en-US" sz="800" dirty="0" smtClean="0">
                  <a:solidFill>
                    <a:schemeClr val="bg1"/>
                  </a:solidFill>
                  <a:latin typeface="+mn-ea"/>
                </a:rPr>
                <a:t>路由</a:t>
              </a:r>
              <a:endParaRPr lang="zh-CN" altLang="en-US" sz="800" dirty="0">
                <a:solidFill>
                  <a:schemeClr val="bg1"/>
                </a:solidFill>
                <a:latin typeface="+mn-ea"/>
                <a:ea typeface="+mn-ea"/>
              </a:endParaRPr>
            </a:p>
          </p:txBody>
        </p:sp>
        <p:sp>
          <p:nvSpPr>
            <p:cNvPr id="41" name="TextBox 40"/>
            <p:cNvSpPr txBox="1"/>
            <p:nvPr/>
          </p:nvSpPr>
          <p:spPr>
            <a:xfrm>
              <a:off x="3784341" y="5195743"/>
              <a:ext cx="781017" cy="266616"/>
            </a:xfrm>
            <a:prstGeom prst="rect">
              <a:avLst/>
            </a:prstGeom>
            <a:noFill/>
          </p:spPr>
          <p:txBody>
            <a:bodyPr wrap="none" rtlCol="0">
              <a:spAutoFit/>
            </a:bodyPr>
            <a:lstStyle/>
            <a:p>
              <a:r>
                <a:rPr lang="zh-CN" altLang="en-US" sz="700" dirty="0" smtClean="0">
                  <a:latin typeface="+mn-ea"/>
                  <a:ea typeface="+mn-ea"/>
                </a:rPr>
                <a:t>资源申请</a:t>
              </a:r>
              <a:endParaRPr lang="zh-CN" altLang="en-US" sz="700" dirty="0">
                <a:latin typeface="+mn-ea"/>
                <a:ea typeface="+mn-ea"/>
              </a:endParaRPr>
            </a:p>
          </p:txBody>
        </p:sp>
        <p:sp>
          <p:nvSpPr>
            <p:cNvPr id="42" name="AutoShape 61"/>
            <p:cNvSpPr>
              <a:spLocks noChangeArrowheads="1"/>
            </p:cNvSpPr>
            <p:nvPr/>
          </p:nvSpPr>
          <p:spPr bwMode="auto">
            <a:xfrm>
              <a:off x="1944903" y="2420888"/>
              <a:ext cx="4335993" cy="504056"/>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800">
                  <a:latin typeface="+mn-ea"/>
                  <a:ea typeface="+mn-ea"/>
                </a:rPr>
                <a:t>I</a:t>
              </a:r>
              <a:endParaRPr lang="zh-CN" altLang="en-US" sz="800">
                <a:latin typeface="+mn-ea"/>
                <a:ea typeface="+mn-ea"/>
              </a:endParaRPr>
            </a:p>
          </p:txBody>
        </p:sp>
        <p:sp>
          <p:nvSpPr>
            <p:cNvPr id="43" name="Rectangle 62"/>
            <p:cNvSpPr>
              <a:spLocks noChangeArrowheads="1"/>
            </p:cNvSpPr>
            <p:nvPr/>
          </p:nvSpPr>
          <p:spPr bwMode="auto">
            <a:xfrm>
              <a:off x="3529789" y="2486542"/>
              <a:ext cx="634579"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服务</a:t>
              </a:r>
              <a:endParaRPr lang="en-US" altLang="zh-CN" sz="800" dirty="0" smtClean="0">
                <a:latin typeface="+mn-ea"/>
                <a:ea typeface="+mn-ea"/>
              </a:endParaRPr>
            </a:p>
            <a:p>
              <a:pPr algn="ctr"/>
              <a:r>
                <a:rPr lang="zh-CN" altLang="en-US" sz="800" dirty="0" smtClean="0">
                  <a:latin typeface="+mn-ea"/>
                  <a:ea typeface="+mn-ea"/>
                </a:rPr>
                <a:t>分组</a:t>
              </a:r>
              <a:endParaRPr lang="en-US" altLang="zh-CN" sz="800" dirty="0" smtClean="0">
                <a:latin typeface="+mn-ea"/>
                <a:ea typeface="+mn-ea"/>
              </a:endParaRPr>
            </a:p>
          </p:txBody>
        </p:sp>
        <p:sp>
          <p:nvSpPr>
            <p:cNvPr id="44" name="Rectangle 63"/>
            <p:cNvSpPr>
              <a:spLocks noChangeArrowheads="1"/>
            </p:cNvSpPr>
            <p:nvPr/>
          </p:nvSpPr>
          <p:spPr bwMode="auto">
            <a:xfrm>
              <a:off x="2038754" y="2486542"/>
              <a:ext cx="796618"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渠道</a:t>
              </a:r>
              <a:r>
                <a:rPr lang="en-US" altLang="zh-CN" sz="800" dirty="0" smtClean="0">
                  <a:latin typeface="+mn-ea"/>
                  <a:ea typeface="+mn-ea"/>
                </a:rPr>
                <a:t>/</a:t>
              </a:r>
              <a:r>
                <a:rPr lang="zh-CN" altLang="en-US" sz="800" dirty="0" smtClean="0">
                  <a:latin typeface="+mn-ea"/>
                  <a:ea typeface="+mn-ea"/>
                </a:rPr>
                <a:t>通道</a:t>
              </a:r>
              <a:endParaRPr lang="zh-CN" altLang="en-US" sz="800" dirty="0">
                <a:latin typeface="+mn-ea"/>
                <a:ea typeface="+mn-ea"/>
              </a:endParaRPr>
            </a:p>
            <a:p>
              <a:pPr algn="ctr"/>
              <a:r>
                <a:rPr lang="zh-CN" altLang="en-US" sz="800" dirty="0">
                  <a:latin typeface="+mn-ea"/>
                  <a:ea typeface="+mn-ea"/>
                </a:rPr>
                <a:t>定制</a:t>
              </a:r>
            </a:p>
          </p:txBody>
        </p:sp>
        <p:sp>
          <p:nvSpPr>
            <p:cNvPr id="45" name="Rectangle 64"/>
            <p:cNvSpPr>
              <a:spLocks noChangeArrowheads="1"/>
            </p:cNvSpPr>
            <p:nvPr/>
          </p:nvSpPr>
          <p:spPr bwMode="auto">
            <a:xfrm>
              <a:off x="2864428" y="2486542"/>
              <a:ext cx="636304"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a:latin typeface="+mn-ea"/>
                  <a:ea typeface="+mn-ea"/>
                </a:rPr>
                <a:t>服务</a:t>
              </a:r>
            </a:p>
            <a:p>
              <a:pPr algn="ctr"/>
              <a:r>
                <a:rPr lang="zh-CN" altLang="en-US" sz="800">
                  <a:latin typeface="+mn-ea"/>
                  <a:ea typeface="+mn-ea"/>
                </a:rPr>
                <a:t>定制</a:t>
              </a:r>
            </a:p>
          </p:txBody>
        </p:sp>
        <p:sp>
          <p:nvSpPr>
            <p:cNvPr id="46" name="Rectangle 65"/>
            <p:cNvSpPr>
              <a:spLocks noChangeArrowheads="1"/>
            </p:cNvSpPr>
            <p:nvPr/>
          </p:nvSpPr>
          <p:spPr bwMode="auto">
            <a:xfrm>
              <a:off x="4193425" y="2486542"/>
              <a:ext cx="636304"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a:latin typeface="+mn-ea"/>
                  <a:ea typeface="+mn-ea"/>
                </a:rPr>
                <a:t>格式</a:t>
              </a:r>
            </a:p>
            <a:p>
              <a:pPr algn="ctr"/>
              <a:r>
                <a:rPr lang="zh-CN" altLang="en-US" sz="800" dirty="0">
                  <a:latin typeface="+mn-ea"/>
                  <a:ea typeface="+mn-ea"/>
                </a:rPr>
                <a:t>定制</a:t>
              </a:r>
            </a:p>
          </p:txBody>
        </p:sp>
        <p:sp>
          <p:nvSpPr>
            <p:cNvPr id="47" name="Rectangle 66"/>
            <p:cNvSpPr>
              <a:spLocks noChangeArrowheads="1"/>
            </p:cNvSpPr>
            <p:nvPr/>
          </p:nvSpPr>
          <p:spPr bwMode="auto">
            <a:xfrm>
              <a:off x="4858785" y="2486542"/>
              <a:ext cx="636304"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a:latin typeface="+mn-ea"/>
                  <a:ea typeface="+mn-ea"/>
                </a:rPr>
                <a:t>数据</a:t>
              </a:r>
            </a:p>
            <a:p>
              <a:pPr algn="ctr"/>
              <a:r>
                <a:rPr lang="zh-CN" altLang="en-US" sz="800" dirty="0">
                  <a:latin typeface="+mn-ea"/>
                  <a:ea typeface="+mn-ea"/>
                </a:rPr>
                <a:t>定义</a:t>
              </a:r>
            </a:p>
          </p:txBody>
        </p:sp>
        <p:sp>
          <p:nvSpPr>
            <p:cNvPr id="48" name="Rectangle 67"/>
            <p:cNvSpPr>
              <a:spLocks noChangeArrowheads="1"/>
            </p:cNvSpPr>
            <p:nvPr/>
          </p:nvSpPr>
          <p:spPr bwMode="auto">
            <a:xfrm>
              <a:off x="5524146" y="2486542"/>
              <a:ext cx="636305"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a:latin typeface="+mn-ea"/>
                  <a:ea typeface="+mn-ea"/>
                </a:rPr>
                <a:t>流程</a:t>
              </a:r>
            </a:p>
            <a:p>
              <a:pPr algn="ctr"/>
              <a:r>
                <a:rPr lang="zh-CN" altLang="en-US" sz="800" dirty="0">
                  <a:latin typeface="+mn-ea"/>
                  <a:ea typeface="+mn-ea"/>
                </a:rPr>
                <a:t>定制</a:t>
              </a:r>
            </a:p>
          </p:txBody>
        </p:sp>
        <p:sp>
          <p:nvSpPr>
            <p:cNvPr id="49" name="AutoShape 72"/>
            <p:cNvSpPr>
              <a:spLocks noChangeArrowheads="1"/>
            </p:cNvSpPr>
            <p:nvPr/>
          </p:nvSpPr>
          <p:spPr bwMode="auto">
            <a:xfrm>
              <a:off x="981349" y="4313303"/>
              <a:ext cx="598778" cy="312656"/>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dirty="0" smtClean="0">
                  <a:solidFill>
                    <a:schemeClr val="bg1"/>
                  </a:solidFill>
                  <a:latin typeface="+mn-ea"/>
                  <a:ea typeface="+mn-ea"/>
                </a:rPr>
                <a:t>RIA</a:t>
              </a:r>
              <a:endParaRPr lang="en-US" altLang="zh-CN" sz="800" dirty="0">
                <a:solidFill>
                  <a:schemeClr val="bg1"/>
                </a:solidFill>
                <a:latin typeface="+mn-ea"/>
                <a:ea typeface="+mn-ea"/>
              </a:endParaRPr>
            </a:p>
          </p:txBody>
        </p:sp>
        <p:sp>
          <p:nvSpPr>
            <p:cNvPr id="50" name="AutoShape 73"/>
            <p:cNvSpPr>
              <a:spLocks noChangeArrowheads="1"/>
            </p:cNvSpPr>
            <p:nvPr/>
          </p:nvSpPr>
          <p:spPr bwMode="auto">
            <a:xfrm>
              <a:off x="981349" y="3544190"/>
              <a:ext cx="598778" cy="311326"/>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dirty="0">
                  <a:solidFill>
                    <a:schemeClr val="bg1"/>
                  </a:solidFill>
                  <a:latin typeface="+mn-ea"/>
                  <a:ea typeface="+mn-ea"/>
                </a:rPr>
                <a:t>ATM</a:t>
              </a:r>
            </a:p>
            <a:p>
              <a:pPr algn="ctr"/>
              <a:r>
                <a:rPr lang="zh-CN" altLang="en-US" sz="800" dirty="0">
                  <a:solidFill>
                    <a:schemeClr val="bg1"/>
                  </a:solidFill>
                  <a:latin typeface="+mn-ea"/>
                  <a:ea typeface="+mn-ea"/>
                </a:rPr>
                <a:t>银联</a:t>
              </a:r>
            </a:p>
          </p:txBody>
        </p:sp>
        <p:sp>
          <p:nvSpPr>
            <p:cNvPr id="51" name="AutoShape 80"/>
            <p:cNvSpPr>
              <a:spLocks noChangeArrowheads="1"/>
            </p:cNvSpPr>
            <p:nvPr/>
          </p:nvSpPr>
          <p:spPr bwMode="auto">
            <a:xfrm>
              <a:off x="981349" y="4668950"/>
              <a:ext cx="598778" cy="312656"/>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a:solidFill>
                    <a:schemeClr val="bg1"/>
                  </a:solidFill>
                  <a:latin typeface="+mn-ea"/>
                  <a:ea typeface="+mn-ea"/>
                </a:rPr>
                <a:t>Tuxedo</a:t>
              </a:r>
            </a:p>
            <a:p>
              <a:pPr algn="ctr"/>
              <a:r>
                <a:rPr lang="zh-CN" altLang="en-US" sz="800">
                  <a:solidFill>
                    <a:schemeClr val="bg1"/>
                  </a:solidFill>
                  <a:latin typeface="+mn-ea"/>
                  <a:ea typeface="+mn-ea"/>
                </a:rPr>
                <a:t>应用系统</a:t>
              </a:r>
            </a:p>
          </p:txBody>
        </p:sp>
        <p:sp>
          <p:nvSpPr>
            <p:cNvPr id="52" name="AutoShape 81"/>
            <p:cNvSpPr>
              <a:spLocks noChangeArrowheads="1"/>
            </p:cNvSpPr>
            <p:nvPr/>
          </p:nvSpPr>
          <p:spPr bwMode="auto">
            <a:xfrm>
              <a:off x="981349" y="3940299"/>
              <a:ext cx="598778" cy="312656"/>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dirty="0">
                  <a:solidFill>
                    <a:schemeClr val="bg1"/>
                  </a:solidFill>
                  <a:latin typeface="+mn-ea"/>
                  <a:ea typeface="+mn-ea"/>
                </a:rPr>
                <a:t>J2EE</a:t>
              </a:r>
            </a:p>
            <a:p>
              <a:pPr algn="ctr"/>
              <a:r>
                <a:rPr lang="zh-CN" altLang="en-US" sz="800" dirty="0">
                  <a:solidFill>
                    <a:schemeClr val="bg1"/>
                  </a:solidFill>
                  <a:latin typeface="+mn-ea"/>
                  <a:ea typeface="+mn-ea"/>
                </a:rPr>
                <a:t>应用系统</a:t>
              </a:r>
            </a:p>
          </p:txBody>
        </p:sp>
        <p:cxnSp>
          <p:nvCxnSpPr>
            <p:cNvPr id="53" name="肘形连接符 52"/>
            <p:cNvCxnSpPr>
              <a:stCxn id="50" idx="3"/>
              <a:endCxn id="13" idx="1"/>
            </p:cNvCxnSpPr>
            <p:nvPr/>
          </p:nvCxnSpPr>
          <p:spPr>
            <a:xfrm>
              <a:off x="1580127" y="3699853"/>
              <a:ext cx="573965" cy="266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52" idx="3"/>
              <a:endCxn id="14" idx="1"/>
            </p:cNvCxnSpPr>
            <p:nvPr/>
          </p:nvCxnSpPr>
          <p:spPr>
            <a:xfrm>
              <a:off x="1580127" y="4096627"/>
              <a:ext cx="575292" cy="324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9" idx="3"/>
              <a:endCxn id="14" idx="1"/>
            </p:cNvCxnSpPr>
            <p:nvPr/>
          </p:nvCxnSpPr>
          <p:spPr>
            <a:xfrm flipV="1">
              <a:off x="1580127" y="4099869"/>
              <a:ext cx="575292" cy="36976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51" idx="3"/>
              <a:endCxn id="15" idx="1"/>
            </p:cNvCxnSpPr>
            <p:nvPr/>
          </p:nvCxnSpPr>
          <p:spPr>
            <a:xfrm flipV="1">
              <a:off x="1580127" y="4497224"/>
              <a:ext cx="575292" cy="328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AutoShape 86"/>
            <p:cNvSpPr>
              <a:spLocks noChangeArrowheads="1"/>
            </p:cNvSpPr>
            <p:nvPr/>
          </p:nvSpPr>
          <p:spPr bwMode="auto">
            <a:xfrm>
              <a:off x="1944903" y="6164850"/>
              <a:ext cx="4335993" cy="443041"/>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endParaRPr lang="zh-CN" altLang="en-US" sz="800">
                <a:latin typeface="+mn-ea"/>
                <a:ea typeface="+mn-ea"/>
              </a:endParaRPr>
            </a:p>
          </p:txBody>
        </p:sp>
        <p:sp>
          <p:nvSpPr>
            <p:cNvPr id="58" name="Rectangle 87"/>
            <p:cNvSpPr>
              <a:spLocks noChangeArrowheads="1"/>
            </p:cNvSpPr>
            <p:nvPr/>
          </p:nvSpPr>
          <p:spPr bwMode="auto">
            <a:xfrm>
              <a:off x="2200569" y="6263304"/>
              <a:ext cx="653212"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状态管理</a:t>
              </a:r>
              <a:endParaRPr lang="zh-CN" altLang="en-US" sz="800" dirty="0">
                <a:latin typeface="+mn-ea"/>
                <a:ea typeface="+mn-ea"/>
              </a:endParaRPr>
            </a:p>
          </p:txBody>
        </p:sp>
        <p:sp>
          <p:nvSpPr>
            <p:cNvPr id="59" name="Rectangle 88"/>
            <p:cNvSpPr>
              <a:spLocks noChangeArrowheads="1"/>
            </p:cNvSpPr>
            <p:nvPr/>
          </p:nvSpPr>
          <p:spPr bwMode="auto">
            <a:xfrm>
              <a:off x="2937433" y="6261974"/>
              <a:ext cx="517790"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渠道管控</a:t>
              </a:r>
              <a:endParaRPr lang="zh-CN" altLang="en-US" sz="800" dirty="0">
                <a:latin typeface="+mn-ea"/>
                <a:ea typeface="+mn-ea"/>
              </a:endParaRPr>
            </a:p>
          </p:txBody>
        </p:sp>
        <p:sp>
          <p:nvSpPr>
            <p:cNvPr id="60" name="Rectangle 89"/>
            <p:cNvSpPr>
              <a:spLocks noChangeArrowheads="1"/>
            </p:cNvSpPr>
            <p:nvPr/>
          </p:nvSpPr>
          <p:spPr bwMode="auto">
            <a:xfrm>
              <a:off x="3574714" y="6261974"/>
              <a:ext cx="528411"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服务管控</a:t>
              </a:r>
              <a:endParaRPr lang="zh-CN" altLang="en-US" sz="800" dirty="0">
                <a:latin typeface="+mn-ea"/>
                <a:ea typeface="+mn-ea"/>
              </a:endParaRPr>
            </a:p>
          </p:txBody>
        </p:sp>
        <p:sp>
          <p:nvSpPr>
            <p:cNvPr id="61" name="Rectangle 90"/>
            <p:cNvSpPr>
              <a:spLocks noChangeArrowheads="1"/>
            </p:cNvSpPr>
            <p:nvPr/>
          </p:nvSpPr>
          <p:spPr bwMode="auto">
            <a:xfrm>
              <a:off x="4250505" y="6261974"/>
              <a:ext cx="519117"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资源管控</a:t>
              </a:r>
              <a:endParaRPr lang="zh-CN" altLang="en-US" sz="800" dirty="0">
                <a:latin typeface="+mn-ea"/>
                <a:ea typeface="+mn-ea"/>
              </a:endParaRPr>
            </a:p>
          </p:txBody>
        </p:sp>
        <p:sp>
          <p:nvSpPr>
            <p:cNvPr id="62" name="Rectangle 90"/>
            <p:cNvSpPr>
              <a:spLocks noChangeArrowheads="1"/>
            </p:cNvSpPr>
            <p:nvPr/>
          </p:nvSpPr>
          <p:spPr bwMode="auto">
            <a:xfrm>
              <a:off x="4918950" y="6246020"/>
              <a:ext cx="519117"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异常监控</a:t>
              </a:r>
              <a:endParaRPr lang="zh-CN" altLang="en-US" sz="800" dirty="0">
                <a:latin typeface="+mn-ea"/>
                <a:ea typeface="+mn-ea"/>
              </a:endParaRPr>
            </a:p>
          </p:txBody>
        </p:sp>
        <p:sp>
          <p:nvSpPr>
            <p:cNvPr id="63" name="Rectangle 90"/>
            <p:cNvSpPr>
              <a:spLocks noChangeArrowheads="1"/>
            </p:cNvSpPr>
            <p:nvPr/>
          </p:nvSpPr>
          <p:spPr bwMode="auto">
            <a:xfrm>
              <a:off x="5564904" y="6245475"/>
              <a:ext cx="519117"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定时触发</a:t>
              </a:r>
              <a:endParaRPr lang="zh-CN" altLang="en-US" sz="800" dirty="0">
                <a:latin typeface="+mn-ea"/>
                <a:ea typeface="+mn-ea"/>
              </a:endParaRPr>
            </a:p>
          </p:txBody>
        </p:sp>
        <p:sp>
          <p:nvSpPr>
            <p:cNvPr id="64" name="AutoShape 55"/>
            <p:cNvSpPr>
              <a:spLocks noChangeArrowheads="1"/>
            </p:cNvSpPr>
            <p:nvPr/>
          </p:nvSpPr>
          <p:spPr bwMode="auto">
            <a:xfrm>
              <a:off x="6487492" y="4144331"/>
              <a:ext cx="748804" cy="1448364"/>
            </a:xfrm>
            <a:prstGeom prst="roundRect">
              <a:avLst>
                <a:gd name="adj" fmla="val 919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en-US" sz="1100">
                <a:latin typeface="+mn-ea"/>
                <a:ea typeface="+mn-ea"/>
              </a:endParaRPr>
            </a:p>
          </p:txBody>
        </p:sp>
        <p:sp>
          <p:nvSpPr>
            <p:cNvPr id="65" name="AutoShape 52"/>
            <p:cNvSpPr>
              <a:spLocks noChangeArrowheads="1"/>
            </p:cNvSpPr>
            <p:nvPr/>
          </p:nvSpPr>
          <p:spPr bwMode="auto">
            <a:xfrm>
              <a:off x="6567152" y="4238980"/>
              <a:ext cx="598777" cy="260769"/>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zh-CN" altLang="en-US" sz="800" dirty="0" smtClean="0">
                  <a:latin typeface="+mn-ea"/>
                  <a:ea typeface="+mn-ea"/>
                </a:rPr>
                <a:t>主机模拟</a:t>
              </a:r>
              <a:endParaRPr lang="en-US" altLang="zh-CN" sz="800" dirty="0">
                <a:latin typeface="+mn-ea"/>
                <a:ea typeface="+mn-ea"/>
              </a:endParaRPr>
            </a:p>
          </p:txBody>
        </p:sp>
        <p:sp>
          <p:nvSpPr>
            <p:cNvPr id="66" name="AutoShape 53"/>
            <p:cNvSpPr>
              <a:spLocks noChangeArrowheads="1"/>
            </p:cNvSpPr>
            <p:nvPr/>
          </p:nvSpPr>
          <p:spPr bwMode="auto">
            <a:xfrm>
              <a:off x="6567152" y="4551637"/>
              <a:ext cx="598777" cy="262100"/>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dirty="0" smtClean="0">
                  <a:latin typeface="+mn-ea"/>
                  <a:ea typeface="+mn-ea"/>
                </a:rPr>
                <a:t>TCP</a:t>
              </a:r>
            </a:p>
            <a:p>
              <a:pPr algn="ctr"/>
              <a:r>
                <a:rPr lang="en-US" altLang="zh-CN" sz="800" dirty="0" smtClean="0">
                  <a:latin typeface="+mn-ea"/>
                  <a:ea typeface="+mn-ea"/>
                </a:rPr>
                <a:t>Server</a:t>
              </a:r>
              <a:endParaRPr lang="en-US" altLang="zh-CN" sz="800" dirty="0">
                <a:latin typeface="+mn-ea"/>
                <a:ea typeface="+mn-ea"/>
              </a:endParaRPr>
            </a:p>
          </p:txBody>
        </p:sp>
        <p:sp>
          <p:nvSpPr>
            <p:cNvPr id="67" name="AutoShape 54"/>
            <p:cNvSpPr>
              <a:spLocks noChangeArrowheads="1"/>
            </p:cNvSpPr>
            <p:nvPr/>
          </p:nvSpPr>
          <p:spPr bwMode="auto">
            <a:xfrm>
              <a:off x="6567152" y="5270248"/>
              <a:ext cx="598777" cy="262099"/>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a:latin typeface="+mn-ea"/>
                  <a:ea typeface="+mn-ea"/>
                </a:rPr>
                <a:t>EJB </a:t>
              </a:r>
            </a:p>
            <a:p>
              <a:pPr algn="ctr"/>
              <a:r>
                <a:rPr lang="en-US" altLang="zh-CN" sz="800">
                  <a:latin typeface="+mn-ea"/>
                  <a:ea typeface="+mn-ea"/>
                </a:rPr>
                <a:t>Server</a:t>
              </a:r>
            </a:p>
          </p:txBody>
        </p:sp>
        <p:sp>
          <p:nvSpPr>
            <p:cNvPr id="68" name="AutoShape 56"/>
            <p:cNvSpPr>
              <a:spLocks noChangeArrowheads="1"/>
            </p:cNvSpPr>
            <p:nvPr/>
          </p:nvSpPr>
          <p:spPr bwMode="auto">
            <a:xfrm>
              <a:off x="6567152" y="4917512"/>
              <a:ext cx="598777" cy="260769"/>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a:latin typeface="+mn-ea"/>
                  <a:ea typeface="+mn-ea"/>
                </a:rPr>
                <a:t>MQ</a:t>
              </a:r>
            </a:p>
            <a:p>
              <a:pPr algn="ctr"/>
              <a:r>
                <a:rPr lang="en-US" altLang="zh-CN" sz="800">
                  <a:latin typeface="+mn-ea"/>
                  <a:ea typeface="+mn-ea"/>
                </a:rPr>
                <a:t>Server</a:t>
              </a:r>
            </a:p>
          </p:txBody>
        </p:sp>
        <p:sp>
          <p:nvSpPr>
            <p:cNvPr id="69" name="右箭头 68"/>
            <p:cNvSpPr/>
            <p:nvPr/>
          </p:nvSpPr>
          <p:spPr>
            <a:xfrm>
              <a:off x="6160451" y="4265028"/>
              <a:ext cx="301111" cy="4224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00"/>
            </a:p>
          </p:txBody>
        </p:sp>
        <p:sp>
          <p:nvSpPr>
            <p:cNvPr id="70" name="TextBox 69"/>
            <p:cNvSpPr txBox="1"/>
            <p:nvPr/>
          </p:nvSpPr>
          <p:spPr>
            <a:xfrm>
              <a:off x="6228184" y="2503929"/>
              <a:ext cx="1224136" cy="307633"/>
            </a:xfrm>
            <a:prstGeom prst="rect">
              <a:avLst/>
            </a:prstGeom>
            <a:noFill/>
          </p:spPr>
          <p:txBody>
            <a:bodyPr wrap="square" rtlCol="0">
              <a:spAutoFit/>
            </a:bodyPr>
            <a:lstStyle/>
            <a:p>
              <a:r>
                <a:rPr lang="en-US" altLang="zh-CN" sz="900" dirty="0" smtClean="0">
                  <a:latin typeface="华文细黑" pitchFamily="2" charset="-122"/>
                  <a:ea typeface="华文细黑" pitchFamily="2" charset="-122"/>
                </a:rPr>
                <a:t>IDE</a:t>
              </a:r>
              <a:endParaRPr lang="zh-CN" altLang="en-US" sz="900" dirty="0">
                <a:latin typeface="华文细黑" pitchFamily="2" charset="-122"/>
                <a:ea typeface="华文细黑" pitchFamily="2" charset="-122"/>
              </a:endParaRPr>
            </a:p>
          </p:txBody>
        </p:sp>
        <p:sp>
          <p:nvSpPr>
            <p:cNvPr id="71" name="TextBox 70"/>
            <p:cNvSpPr txBox="1"/>
            <p:nvPr/>
          </p:nvSpPr>
          <p:spPr>
            <a:xfrm>
              <a:off x="6228184" y="3028889"/>
              <a:ext cx="921470" cy="307633"/>
            </a:xfrm>
            <a:prstGeom prst="rect">
              <a:avLst/>
            </a:prstGeom>
            <a:noFill/>
          </p:spPr>
          <p:txBody>
            <a:bodyPr wrap="none" rtlCol="0">
              <a:spAutoFit/>
            </a:bodyPr>
            <a:lstStyle/>
            <a:p>
              <a:r>
                <a:rPr lang="en-US" altLang="zh-CN" sz="900" dirty="0" smtClean="0">
                  <a:latin typeface="华文细黑" pitchFamily="2" charset="-122"/>
                  <a:ea typeface="华文细黑" pitchFamily="2" charset="-122"/>
                </a:rPr>
                <a:t>Runtime</a:t>
              </a:r>
              <a:endParaRPr lang="zh-CN" altLang="en-US" sz="900" dirty="0">
                <a:latin typeface="华文细黑" pitchFamily="2" charset="-122"/>
                <a:ea typeface="华文细黑" pitchFamily="2" charset="-122"/>
              </a:endParaRPr>
            </a:p>
          </p:txBody>
        </p:sp>
        <p:sp>
          <p:nvSpPr>
            <p:cNvPr id="72" name="TextBox 71"/>
            <p:cNvSpPr txBox="1"/>
            <p:nvPr/>
          </p:nvSpPr>
          <p:spPr>
            <a:xfrm>
              <a:off x="6228184" y="6197242"/>
              <a:ext cx="1029689" cy="307633"/>
            </a:xfrm>
            <a:prstGeom prst="rect">
              <a:avLst/>
            </a:prstGeom>
            <a:noFill/>
          </p:spPr>
          <p:txBody>
            <a:bodyPr wrap="none" rtlCol="0">
              <a:spAutoFit/>
            </a:bodyPr>
            <a:lstStyle/>
            <a:p>
              <a:r>
                <a:rPr lang="en-US" altLang="zh-CN" sz="900" dirty="0" smtClean="0">
                  <a:latin typeface="华文细黑" pitchFamily="2" charset="-122"/>
                  <a:ea typeface="华文细黑" pitchFamily="2" charset="-122"/>
                </a:rPr>
                <a:t>Governor</a:t>
              </a:r>
              <a:endParaRPr lang="zh-CN" altLang="en-US" sz="900" dirty="0">
                <a:latin typeface="华文细黑" pitchFamily="2" charset="-122"/>
                <a:ea typeface="华文细黑" pitchFamily="2" charset="-122"/>
              </a:endParaRPr>
            </a:p>
          </p:txBody>
        </p:sp>
      </p:grpSp>
    </p:spTree>
    <p:extLst>
      <p:ext uri="{BB962C8B-B14F-4D97-AF65-F5344CB8AC3E}">
        <p14:creationId xmlns:p14="http://schemas.microsoft.com/office/powerpoint/2010/main" val="1689894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SCA</a:t>
            </a:r>
            <a:r>
              <a:rPr lang="zh-CN" altLang="en-US" dirty="0" smtClean="0"/>
              <a:t>服务</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15</a:t>
            </a:fld>
            <a:endParaRPr lang="en-US" altLang="zh-CN"/>
          </a:p>
        </p:txBody>
      </p:sp>
      <p:sp>
        <p:nvSpPr>
          <p:cNvPr id="11" name="TextBox 10"/>
          <p:cNvSpPr txBox="1"/>
          <p:nvPr/>
        </p:nvSpPr>
        <p:spPr>
          <a:xfrm>
            <a:off x="762000" y="1143000"/>
            <a:ext cx="7643866" cy="1015663"/>
          </a:xfrm>
          <a:prstGeom prst="rect">
            <a:avLst/>
          </a:prstGeom>
          <a:ln w="3175">
            <a:noFill/>
            <a:prstDash val="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b="1" dirty="0" err="1" smtClean="0">
                <a:latin typeface="+mn-ea"/>
              </a:rPr>
              <a:t>SCA</a:t>
            </a:r>
            <a:r>
              <a:rPr lang="en-US" dirty="0" err="1" smtClean="0">
                <a:latin typeface="+mn-ea"/>
              </a:rPr>
              <a:t>（</a:t>
            </a:r>
            <a:r>
              <a:rPr lang="en-US" b="1" dirty="0" err="1" smtClean="0">
                <a:latin typeface="+mn-ea"/>
              </a:rPr>
              <a:t>Service</a:t>
            </a:r>
            <a:r>
              <a:rPr lang="en-US" b="1" dirty="0" smtClean="0">
                <a:latin typeface="+mn-ea"/>
              </a:rPr>
              <a:t> Component Architecture</a:t>
            </a:r>
            <a:r>
              <a:rPr lang="en-US" dirty="0" smtClean="0">
                <a:latin typeface="+mn-ea"/>
              </a:rPr>
              <a:t>）</a:t>
            </a:r>
            <a:r>
              <a:rPr lang="zh-CN" altLang="en-US" dirty="0" smtClean="0">
                <a:latin typeface="+mn-ea"/>
              </a:rPr>
              <a:t>服务构件架构，</a:t>
            </a:r>
            <a:r>
              <a:rPr lang="zh-CN" altLang="en-US" dirty="0" smtClean="0"/>
              <a:t>实现 </a:t>
            </a:r>
            <a:r>
              <a:rPr lang="en-US" altLang="zh-CN" dirty="0" smtClean="0"/>
              <a:t>SOA </a:t>
            </a:r>
            <a:r>
              <a:rPr lang="zh-CN" altLang="en-US" dirty="0" smtClean="0"/>
              <a:t>而产生的一种规范，它提供了一种基于服务的编程模型，能够十分方便、快速地来构建</a:t>
            </a:r>
            <a:r>
              <a:rPr lang="en-US" altLang="zh-CN" dirty="0" smtClean="0"/>
              <a:t>SOA</a:t>
            </a:r>
            <a:r>
              <a:rPr lang="zh-CN" altLang="en-US" dirty="0" smtClean="0"/>
              <a:t>应用</a:t>
            </a:r>
            <a:r>
              <a:rPr lang="zh-CN" altLang="en-US" dirty="0" smtClean="0">
                <a:latin typeface="+mn-ea"/>
              </a:rPr>
              <a:t>。</a:t>
            </a:r>
            <a:endParaRPr lang="zh-CN" altLang="en-US" dirty="0">
              <a:latin typeface="+mn-ea"/>
            </a:endParaRPr>
          </a:p>
        </p:txBody>
      </p:sp>
      <p:pic>
        <p:nvPicPr>
          <p:cNvPr id="12" name="Picture 3" descr="C:\Documents and Settings\Administrator\桌面\工行\新建文件夹\sca composite architecture.bmp"/>
          <p:cNvPicPr>
            <a:picLocks noChangeAspect="1" noChangeArrowheads="1"/>
          </p:cNvPicPr>
          <p:nvPr/>
        </p:nvPicPr>
        <p:blipFill>
          <a:blip r:embed="rId2"/>
          <a:srcRect/>
          <a:stretch>
            <a:fillRect/>
          </a:stretch>
        </p:blipFill>
        <p:spPr bwMode="auto">
          <a:xfrm>
            <a:off x="1500166" y="2424110"/>
            <a:ext cx="6215106" cy="3331365"/>
          </a:xfrm>
          <a:prstGeom prst="rect">
            <a:avLst/>
          </a:prstGeom>
          <a:noFill/>
        </p:spPr>
      </p:pic>
      <p:grpSp>
        <p:nvGrpSpPr>
          <p:cNvPr id="13" name="Group 14"/>
          <p:cNvGrpSpPr>
            <a:grpSpLocks/>
          </p:cNvGrpSpPr>
          <p:nvPr/>
        </p:nvGrpSpPr>
        <p:grpSpPr bwMode="auto">
          <a:xfrm>
            <a:off x="1447800" y="4076700"/>
            <a:ext cx="3148012" cy="1714500"/>
            <a:chOff x="715" y="3015"/>
            <a:chExt cx="1983" cy="1080"/>
          </a:xfrm>
        </p:grpSpPr>
        <p:sp>
          <p:nvSpPr>
            <p:cNvPr id="14" name="Oval 8"/>
            <p:cNvSpPr>
              <a:spLocks noChangeArrowheads="1"/>
            </p:cNvSpPr>
            <p:nvPr/>
          </p:nvSpPr>
          <p:spPr bwMode="auto">
            <a:xfrm>
              <a:off x="715" y="3451"/>
              <a:ext cx="630" cy="644"/>
            </a:xfrm>
            <a:prstGeom prst="ellipse">
              <a:avLst/>
            </a:prstGeom>
            <a:noFill/>
            <a:ln w="38100">
              <a:solidFill>
                <a:srgbClr val="FF0000"/>
              </a:solidFill>
              <a:round/>
              <a:headEnd/>
              <a:tailEnd/>
            </a:ln>
          </p:spPr>
          <p:txBody>
            <a:bodyPr wrap="none" anchor="ctr"/>
            <a:lstStyle/>
            <a:p>
              <a:endParaRPr lang="zh-CN" altLang="en-US"/>
            </a:p>
          </p:txBody>
        </p:sp>
        <p:sp>
          <p:nvSpPr>
            <p:cNvPr id="15" name="AutoShape 10"/>
            <p:cNvSpPr>
              <a:spLocks noChangeArrowheads="1"/>
            </p:cNvSpPr>
            <p:nvPr/>
          </p:nvSpPr>
          <p:spPr bwMode="auto">
            <a:xfrm>
              <a:off x="1383" y="3015"/>
              <a:ext cx="1315" cy="696"/>
            </a:xfrm>
            <a:prstGeom prst="cloudCallout">
              <a:avLst>
                <a:gd name="adj1" fmla="val -73241"/>
                <a:gd name="adj2" fmla="val 22111"/>
              </a:avLst>
            </a:prstGeom>
            <a:noFill/>
            <a:ln w="9525">
              <a:solidFill>
                <a:schemeClr val="tx1"/>
              </a:solidFill>
              <a:round/>
              <a:headEnd/>
              <a:tailEnd/>
            </a:ln>
          </p:spPr>
          <p:txBody>
            <a:bodyPr/>
            <a:lstStyle/>
            <a:p>
              <a:pPr algn="ctr"/>
              <a:r>
                <a:rPr lang="zh-CN" altLang="en-US" dirty="0"/>
                <a:t>将服务暴露成不同的调用方式</a:t>
              </a:r>
            </a:p>
          </p:txBody>
        </p:sp>
      </p:grpSp>
      <p:grpSp>
        <p:nvGrpSpPr>
          <p:cNvPr id="16" name="Group 13"/>
          <p:cNvGrpSpPr>
            <a:grpSpLocks/>
          </p:cNvGrpSpPr>
          <p:nvPr/>
        </p:nvGrpSpPr>
        <p:grpSpPr bwMode="auto">
          <a:xfrm>
            <a:off x="3962400" y="4457700"/>
            <a:ext cx="3611562" cy="1296987"/>
            <a:chOff x="2925" y="3158"/>
            <a:chExt cx="2275" cy="959"/>
          </a:xfrm>
        </p:grpSpPr>
        <p:sp>
          <p:nvSpPr>
            <p:cNvPr id="17" name="Oval 9"/>
            <p:cNvSpPr>
              <a:spLocks noChangeArrowheads="1"/>
            </p:cNvSpPr>
            <p:nvPr/>
          </p:nvSpPr>
          <p:spPr bwMode="auto">
            <a:xfrm>
              <a:off x="4570" y="3377"/>
              <a:ext cx="630" cy="740"/>
            </a:xfrm>
            <a:prstGeom prst="ellipse">
              <a:avLst/>
            </a:prstGeom>
            <a:noFill/>
            <a:ln w="38100">
              <a:solidFill>
                <a:srgbClr val="FF0000"/>
              </a:solidFill>
              <a:round/>
              <a:headEnd/>
              <a:tailEnd/>
            </a:ln>
          </p:spPr>
          <p:txBody>
            <a:bodyPr wrap="none" anchor="ctr"/>
            <a:lstStyle/>
            <a:p>
              <a:endParaRPr lang="zh-CN" altLang="en-US"/>
            </a:p>
          </p:txBody>
        </p:sp>
        <p:sp>
          <p:nvSpPr>
            <p:cNvPr id="18" name="AutoShape 11"/>
            <p:cNvSpPr>
              <a:spLocks noChangeArrowheads="1"/>
            </p:cNvSpPr>
            <p:nvPr/>
          </p:nvSpPr>
          <p:spPr bwMode="auto">
            <a:xfrm>
              <a:off x="2925" y="3158"/>
              <a:ext cx="1315" cy="817"/>
            </a:xfrm>
            <a:prstGeom prst="cloudCallout">
              <a:avLst>
                <a:gd name="adj1" fmla="val 92574"/>
                <a:gd name="adj2" fmla="val -8306"/>
              </a:avLst>
            </a:prstGeom>
            <a:noFill/>
            <a:ln w="9525">
              <a:solidFill>
                <a:schemeClr val="tx1"/>
              </a:solidFill>
              <a:round/>
              <a:headEnd/>
              <a:tailEnd/>
            </a:ln>
          </p:spPr>
          <p:txBody>
            <a:bodyPr/>
            <a:lstStyle/>
            <a:p>
              <a:pPr algn="ctr"/>
              <a:r>
                <a:rPr lang="zh-CN" altLang="en-US"/>
                <a:t>支持调用不同方式的服务</a:t>
              </a:r>
            </a:p>
          </p:txBody>
        </p:sp>
      </p:grpSp>
    </p:spTree>
    <p:extLst>
      <p:ext uri="{BB962C8B-B14F-4D97-AF65-F5344CB8AC3E}">
        <p14:creationId xmlns:p14="http://schemas.microsoft.com/office/powerpoint/2010/main" val="390847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1+#ppt_w/2"/>
                                          </p:val>
                                        </p:tav>
                                        <p:tav tm="100000">
                                          <p:val>
                                            <p:strVal val="#ppt_x"/>
                                          </p:val>
                                        </p:tav>
                                      </p:tavLst>
                                    </p:anim>
                                    <p:anim calcmode="lin" valueType="num">
                                      <p:cBhvr additive="base">
                                        <p:cTn id="14"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国际化支持</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16</a:t>
            </a:fld>
            <a:endParaRPr lang="en-US" altLang="zh-CN"/>
          </a:p>
        </p:txBody>
      </p:sp>
      <p:pic>
        <p:nvPicPr>
          <p:cNvPr id="6" name="图片 18"/>
          <p:cNvPicPr/>
          <p:nvPr/>
        </p:nvPicPr>
        <p:blipFill>
          <a:blip r:embed="rId2"/>
          <a:srcRect/>
          <a:stretch>
            <a:fillRect/>
          </a:stretch>
        </p:blipFill>
        <p:spPr bwMode="auto">
          <a:xfrm>
            <a:off x="152400" y="1142346"/>
            <a:ext cx="5715000" cy="4648854"/>
          </a:xfrm>
          <a:prstGeom prst="rect">
            <a:avLst/>
          </a:prstGeom>
          <a:noFill/>
          <a:ln w="9525">
            <a:solidFill>
              <a:schemeClr val="bg1">
                <a:lumMod val="85000"/>
              </a:schemeClr>
            </a:solidFill>
            <a:miter lim="800000"/>
            <a:headEnd/>
            <a:tailEnd/>
          </a:ln>
        </p:spPr>
      </p:pic>
      <p:sp>
        <p:nvSpPr>
          <p:cNvPr id="7" name="Rectangle 1"/>
          <p:cNvSpPr/>
          <p:nvPr/>
        </p:nvSpPr>
        <p:spPr>
          <a:xfrm>
            <a:off x="6019800" y="1135419"/>
            <a:ext cx="2971800" cy="2308324"/>
          </a:xfrm>
          <a:prstGeom prst="rect">
            <a:avLst/>
          </a:prstGeom>
        </p:spPr>
        <p:txBody>
          <a:bodyPr wrap="square">
            <a:spAutoFit/>
          </a:bodyPr>
          <a:lstStyle/>
          <a:p>
            <a:pPr marL="285750" indent="-285750">
              <a:buFont typeface="Arial" panose="020B0604020202020204" pitchFamily="34" charset="0"/>
              <a:buChar char="•"/>
            </a:pPr>
            <a:r>
              <a:rPr lang="zh-CN" altLang="en-US" dirty="0"/>
              <a:t>每个构件包都有"配置信息"目录</a:t>
            </a:r>
          </a:p>
          <a:p>
            <a:pPr marL="285750" indent="-285750">
              <a:buFont typeface="Arial" panose="020B0604020202020204" pitchFamily="34" charset="0"/>
              <a:buChar char="•"/>
            </a:pPr>
            <a:r>
              <a:rPr lang="zh-CN" altLang="en-US" dirty="0"/>
              <a:t>配置信息下的i18n目录存放国际化信息</a:t>
            </a:r>
          </a:p>
          <a:p>
            <a:pPr marL="285750" indent="-285750">
              <a:buFont typeface="Arial" panose="020B0604020202020204" pitchFamily="34" charset="0"/>
              <a:buChar char="•"/>
            </a:pPr>
            <a:r>
              <a:rPr lang="zh-CN" altLang="en-US" dirty="0"/>
              <a:t>国际化信息文件的命名规则为：basename_语言代码_国家代码.properties</a:t>
            </a:r>
          </a:p>
        </p:txBody>
      </p:sp>
    </p:spTree>
    <p:extLst>
      <p:ext uri="{BB962C8B-B14F-4D97-AF65-F5344CB8AC3E}">
        <p14:creationId xmlns:p14="http://schemas.microsoft.com/office/powerpoint/2010/main" val="4234609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6ADA428C-E881-4D3D-8851-5C8254E5F61C}" type="slidenum">
              <a:rPr lang="en-US" altLang="zh-CN" smtClean="0"/>
              <a:pPr/>
              <a:t>17</a:t>
            </a:fld>
            <a:endParaRPr lang="en-US" altLang="zh-CN" dirty="0"/>
          </a:p>
        </p:txBody>
      </p:sp>
      <p:sp>
        <p:nvSpPr>
          <p:cNvPr id="5" name="圆角矩形 4"/>
          <p:cNvSpPr/>
          <p:nvPr/>
        </p:nvSpPr>
        <p:spPr bwMode="auto">
          <a:xfrm>
            <a:off x="3886200" y="3289300"/>
            <a:ext cx="4495800" cy="520700"/>
          </a:xfrm>
          <a:prstGeom prst="roundRect">
            <a:avLst/>
          </a:prstGeom>
          <a:solidFill>
            <a:srgbClr val="809EC2">
              <a:lumMod val="75000"/>
            </a:srgbClr>
          </a:solidFill>
          <a:ln w="9525">
            <a:solidFill>
              <a:sysClr val="window" lastClr="FFFFFF">
                <a:lumMod val="75000"/>
              </a:sysClr>
            </a:solidFill>
            <a:miter lim="800000"/>
            <a:headEnd/>
            <a:tailEnd/>
          </a:ln>
          <a:effectLst>
            <a:outerShdw blurRad="50800" dist="38100" dir="16200000" rotWithShape="0">
              <a:prstClr val="black">
                <a:alpha val="40000"/>
              </a:prstClr>
            </a:outerShdw>
          </a:effectLst>
        </p:spPr>
        <p:txBody>
          <a:bodyPr lIns="72000" tIns="72000" rIns="72000" bIns="72000" anchor="ctr" anchorCtr="0"/>
          <a:lstStyle/>
          <a:p>
            <a:pPr marL="190500" indent="-190500" eaLnBrk="0" hangingPunct="0">
              <a:lnSpc>
                <a:spcPct val="90000"/>
              </a:lnSpc>
            </a:pPr>
            <a:r>
              <a:rPr lang="en-US" altLang="zh-CN" sz="2000" b="1" dirty="0">
                <a:solidFill>
                  <a:schemeClr val="bg1"/>
                </a:solidFill>
                <a:latin typeface="+mn-ea"/>
                <a:ea typeface="+mn-ea"/>
              </a:rPr>
              <a:t>4. </a:t>
            </a:r>
            <a:r>
              <a:rPr lang="zh-CN" altLang="en-US" sz="2000" b="1" dirty="0">
                <a:solidFill>
                  <a:schemeClr val="bg1"/>
                </a:solidFill>
                <a:latin typeface="+mn-ea"/>
                <a:ea typeface="+mn-ea"/>
              </a:rPr>
              <a:t>他行代扣场景</a:t>
            </a:r>
          </a:p>
        </p:txBody>
      </p:sp>
      <p:sp>
        <p:nvSpPr>
          <p:cNvPr id="6" name="圆角矩形 5"/>
          <p:cNvSpPr/>
          <p:nvPr/>
        </p:nvSpPr>
        <p:spPr bwMode="auto">
          <a:xfrm>
            <a:off x="3877101" y="1332268"/>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1. </a:t>
            </a:r>
            <a:r>
              <a:rPr lang="zh-CN" altLang="en-US" sz="2000" kern="0" dirty="0">
                <a:solidFill>
                  <a:sysClr val="windowText" lastClr="000000"/>
                </a:solidFill>
                <a:latin typeface="+mn-ea"/>
                <a:ea typeface="+mn-ea"/>
              </a:rPr>
              <a:t>人员情况</a:t>
            </a:r>
            <a:endParaRPr lang="en-US" altLang="en-US" sz="2000" kern="0" dirty="0">
              <a:solidFill>
                <a:sysClr val="windowText" lastClr="000000"/>
              </a:solidFill>
              <a:latin typeface="+mn-ea"/>
              <a:ea typeface="+mn-ea"/>
            </a:endParaRPr>
          </a:p>
        </p:txBody>
      </p:sp>
      <p:pic>
        <p:nvPicPr>
          <p:cNvPr id="8" name="Picture 37" descr="stockxpertcom_id40375_size2"/>
          <p:cNvPicPr>
            <a:picLocks noChangeAspect="1" noChangeArrowheads="1"/>
          </p:cNvPicPr>
          <p:nvPr/>
        </p:nvPicPr>
        <p:blipFill>
          <a:blip r:embed="rId2" cstate="print"/>
          <a:srcRect b="9019"/>
          <a:stretch>
            <a:fillRect/>
          </a:stretch>
        </p:blipFill>
        <p:spPr bwMode="auto">
          <a:xfrm>
            <a:off x="600501" y="1332268"/>
            <a:ext cx="2854229" cy="4458932"/>
          </a:xfrm>
          <a:prstGeom prst="rect">
            <a:avLst/>
          </a:prstGeom>
          <a:noFill/>
          <a:ln w="9525">
            <a:noFill/>
            <a:miter lim="800000"/>
            <a:headEnd/>
            <a:tailEnd/>
          </a:ln>
        </p:spPr>
      </p:pic>
      <p:sp>
        <p:nvSpPr>
          <p:cNvPr id="7" name="圆角矩形 6"/>
          <p:cNvSpPr/>
          <p:nvPr/>
        </p:nvSpPr>
        <p:spPr bwMode="auto">
          <a:xfrm>
            <a:off x="3877101" y="39624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5</a:t>
            </a:r>
            <a:r>
              <a:rPr lang="en-US" altLang="zh-CN" sz="2000" kern="0" dirty="0" smtClean="0">
                <a:solidFill>
                  <a:sysClr val="windowText" lastClr="000000"/>
                </a:solidFill>
                <a:latin typeface="+mn-ea"/>
                <a:ea typeface="+mn-ea"/>
              </a:rPr>
              <a:t>.  </a:t>
            </a:r>
            <a:r>
              <a:rPr lang="zh-CN" altLang="en-US" sz="2000" kern="0" dirty="0" smtClean="0">
                <a:solidFill>
                  <a:sysClr val="windowText" lastClr="000000"/>
                </a:solidFill>
                <a:latin typeface="+mn-ea"/>
                <a:ea typeface="+mn-ea"/>
              </a:rPr>
              <a:t>养老金缴费场景</a:t>
            </a:r>
            <a:endParaRPr lang="zh-CN" altLang="en-US" sz="2000" kern="0" dirty="0">
              <a:solidFill>
                <a:sysClr val="windowText" lastClr="000000"/>
              </a:solidFill>
              <a:latin typeface="+mn-ea"/>
              <a:ea typeface="+mn-ea"/>
            </a:endParaRPr>
          </a:p>
        </p:txBody>
      </p:sp>
      <p:sp>
        <p:nvSpPr>
          <p:cNvPr id="9" name="圆角矩形 8"/>
          <p:cNvSpPr/>
          <p:nvPr/>
        </p:nvSpPr>
        <p:spPr bwMode="auto">
          <a:xfrm>
            <a:off x="3886200" y="5270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7</a:t>
            </a:r>
            <a:r>
              <a:rPr lang="en-US" altLang="zh-CN" sz="2000" kern="0" dirty="0" smtClean="0">
                <a:solidFill>
                  <a:sysClr val="windowText" lastClr="000000"/>
                </a:solidFill>
                <a:latin typeface="+mn-ea"/>
                <a:ea typeface="+mn-ea"/>
              </a:rPr>
              <a:t>.  </a:t>
            </a:r>
            <a:r>
              <a:rPr lang="zh-CN" altLang="en-US" sz="2000" kern="0" dirty="0">
                <a:solidFill>
                  <a:sysClr val="windowText" lastClr="000000"/>
                </a:solidFill>
                <a:latin typeface="+mn-ea"/>
                <a:ea typeface="+mn-ea"/>
              </a:rPr>
              <a:t>本</a:t>
            </a:r>
            <a:r>
              <a:rPr lang="zh-CN" altLang="en-US" sz="2000" kern="0" dirty="0" smtClean="0">
                <a:solidFill>
                  <a:sysClr val="windowText" lastClr="000000"/>
                </a:solidFill>
                <a:latin typeface="+mn-ea"/>
                <a:ea typeface="+mn-ea"/>
              </a:rPr>
              <a:t>次验证项目总结</a:t>
            </a:r>
            <a:endParaRPr lang="zh-CN" altLang="en-US" sz="2000" kern="0" dirty="0">
              <a:solidFill>
                <a:sysClr val="windowText" lastClr="000000"/>
              </a:solidFill>
              <a:latin typeface="+mn-ea"/>
              <a:ea typeface="+mn-ea"/>
            </a:endParaRPr>
          </a:p>
        </p:txBody>
      </p:sp>
      <p:sp>
        <p:nvSpPr>
          <p:cNvPr id="10" name="圆角矩形 9"/>
          <p:cNvSpPr/>
          <p:nvPr/>
        </p:nvSpPr>
        <p:spPr bwMode="auto">
          <a:xfrm>
            <a:off x="3877101" y="19812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2. </a:t>
            </a:r>
            <a:r>
              <a:rPr lang="zh-CN" altLang="en-US" sz="2000" kern="0" dirty="0">
                <a:solidFill>
                  <a:sysClr val="windowText" lastClr="000000"/>
                </a:solidFill>
                <a:latin typeface="+mn-ea"/>
                <a:ea typeface="+mn-ea"/>
              </a:rPr>
              <a:t>本次项目执行计划</a:t>
            </a:r>
          </a:p>
        </p:txBody>
      </p:sp>
      <p:sp>
        <p:nvSpPr>
          <p:cNvPr id="11" name="圆角矩形 10"/>
          <p:cNvSpPr/>
          <p:nvPr/>
        </p:nvSpPr>
        <p:spPr bwMode="auto">
          <a:xfrm>
            <a:off x="3886200" y="2603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3. </a:t>
            </a:r>
            <a:r>
              <a:rPr lang="zh-CN" altLang="en-US" sz="2000" kern="0" dirty="0">
                <a:solidFill>
                  <a:sysClr val="windowText" lastClr="000000"/>
                </a:solidFill>
                <a:latin typeface="+mn-ea"/>
                <a:ea typeface="+mn-ea"/>
              </a:rPr>
              <a:t>第三方支付场景</a:t>
            </a:r>
            <a:r>
              <a:rPr lang="en-US" altLang="zh-CN" sz="2000" kern="0" dirty="0">
                <a:solidFill>
                  <a:sysClr val="windowText" lastClr="000000"/>
                </a:solidFill>
                <a:latin typeface="+mn-ea"/>
                <a:ea typeface="+mn-ea"/>
              </a:rPr>
              <a:t>   </a:t>
            </a:r>
            <a:endParaRPr lang="zh-CN" altLang="en-US" sz="2000" kern="0" dirty="0">
              <a:solidFill>
                <a:sysClr val="windowText" lastClr="000000"/>
              </a:solidFill>
              <a:latin typeface="+mn-ea"/>
              <a:ea typeface="+mn-ea"/>
            </a:endParaRPr>
          </a:p>
        </p:txBody>
      </p:sp>
      <p:sp>
        <p:nvSpPr>
          <p:cNvPr id="12" name="圆角矩形 11"/>
          <p:cNvSpPr/>
          <p:nvPr/>
        </p:nvSpPr>
        <p:spPr bwMode="auto">
          <a:xfrm>
            <a:off x="3886200" y="45720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6</a:t>
            </a:r>
            <a:r>
              <a:rPr lang="en-US" altLang="zh-CN" sz="2000" kern="0" dirty="0" smtClean="0">
                <a:solidFill>
                  <a:sysClr val="windowText" lastClr="000000"/>
                </a:solidFill>
                <a:latin typeface="+mn-ea"/>
                <a:ea typeface="+mn-ea"/>
              </a:rPr>
              <a:t>.  </a:t>
            </a:r>
            <a:r>
              <a:rPr lang="zh-CN" altLang="en-US" sz="2000" kern="0" dirty="0" smtClean="0">
                <a:solidFill>
                  <a:sysClr val="windowText" lastClr="000000"/>
                </a:solidFill>
                <a:latin typeface="+mn-ea"/>
                <a:ea typeface="+mn-ea"/>
              </a:rPr>
              <a:t>门户集成场景</a:t>
            </a:r>
            <a:endParaRPr lang="zh-CN" altLang="en-US" sz="2000" kern="0" dirty="0">
              <a:solidFill>
                <a:sysClr val="windowText" lastClr="000000"/>
              </a:solidFill>
              <a:latin typeface="+mn-ea"/>
              <a:ea typeface="+mn-ea"/>
            </a:endParaRPr>
          </a:p>
        </p:txBody>
      </p:sp>
    </p:spTree>
    <p:extLst>
      <p:ext uri="{BB962C8B-B14F-4D97-AF65-F5344CB8AC3E}">
        <p14:creationId xmlns:p14="http://schemas.microsoft.com/office/powerpoint/2010/main" val="3751810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他行代扣</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18</a:t>
            </a:fld>
            <a:endParaRPr lang="en-US" altLang="zh-CN"/>
          </a:p>
        </p:txBody>
      </p:sp>
      <p:sp>
        <p:nvSpPr>
          <p:cNvPr id="5" name="圆角矩形 4"/>
          <p:cNvSpPr/>
          <p:nvPr/>
        </p:nvSpPr>
        <p:spPr bwMode="gray">
          <a:xfrm>
            <a:off x="914400" y="2923401"/>
            <a:ext cx="2286000" cy="990600"/>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defRPr/>
            </a:pPr>
            <a:r>
              <a:rPr lang="zh-CN" altLang="en-US" sz="1600" dirty="0" smtClean="0">
                <a:solidFill>
                  <a:schemeClr val="tx1"/>
                </a:solidFill>
              </a:rPr>
              <a:t>银企直连系统</a:t>
            </a:r>
            <a:endParaRPr lang="zh-CN" altLang="en-US" sz="1600" dirty="0">
              <a:solidFill>
                <a:schemeClr val="tx1"/>
              </a:solidFill>
            </a:endParaRPr>
          </a:p>
        </p:txBody>
      </p:sp>
      <p:sp>
        <p:nvSpPr>
          <p:cNvPr id="6" name="圆角矩形 5"/>
          <p:cNvSpPr/>
          <p:nvPr/>
        </p:nvSpPr>
        <p:spPr bwMode="gray">
          <a:xfrm>
            <a:off x="914400" y="4676001"/>
            <a:ext cx="2286000" cy="990600"/>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金融租赁系统</a:t>
            </a:r>
            <a:endParaRPr lang="zh-CN" altLang="en-US" sz="1600" dirty="0"/>
          </a:p>
        </p:txBody>
      </p:sp>
      <p:sp>
        <p:nvSpPr>
          <p:cNvPr id="7" name="圆角矩形 6"/>
          <p:cNvSpPr/>
          <p:nvPr/>
        </p:nvSpPr>
        <p:spPr bwMode="gray">
          <a:xfrm>
            <a:off x="914400" y="1247001"/>
            <a:ext cx="2286000" cy="91440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1600" dirty="0"/>
              <a:t>主机系统</a:t>
            </a:r>
          </a:p>
        </p:txBody>
      </p:sp>
      <p:cxnSp>
        <p:nvCxnSpPr>
          <p:cNvPr id="8" name="肘形连接符 52"/>
          <p:cNvCxnSpPr>
            <a:cxnSpLocks noChangeShapeType="1"/>
          </p:cNvCxnSpPr>
          <p:nvPr/>
        </p:nvCxnSpPr>
        <p:spPr bwMode="auto">
          <a:xfrm rot="5400000" flipH="1" flipV="1">
            <a:off x="1295400" y="5819003"/>
            <a:ext cx="304801" cy="1"/>
          </a:xfrm>
          <a:prstGeom prst="bentConnector3">
            <a:avLst>
              <a:gd name="adj1" fmla="val 50000"/>
            </a:avLst>
          </a:prstGeom>
          <a:noFill/>
          <a:ln w="9525" algn="ctr">
            <a:solidFill>
              <a:schemeClr val="tx1"/>
            </a:solidFill>
            <a:round/>
            <a:headEnd/>
            <a:tailEnd type="arrow" w="med" len="med"/>
          </a:ln>
        </p:spPr>
      </p:cxnSp>
      <p:cxnSp>
        <p:nvCxnSpPr>
          <p:cNvPr id="9" name="肘形连接符 52"/>
          <p:cNvCxnSpPr>
            <a:cxnSpLocks noChangeShapeType="1"/>
          </p:cNvCxnSpPr>
          <p:nvPr/>
        </p:nvCxnSpPr>
        <p:spPr bwMode="auto">
          <a:xfrm rot="16200000" flipV="1">
            <a:off x="2362201" y="5819002"/>
            <a:ext cx="304801" cy="1"/>
          </a:xfrm>
          <a:prstGeom prst="bentConnector3">
            <a:avLst>
              <a:gd name="adj1" fmla="val 50000"/>
            </a:avLst>
          </a:prstGeom>
          <a:noFill/>
          <a:ln w="9525" algn="ctr">
            <a:solidFill>
              <a:schemeClr val="tx1"/>
            </a:solidFill>
            <a:round/>
            <a:headEnd/>
            <a:tailEnd type="arrow" w="med" len="med"/>
          </a:ln>
        </p:spPr>
      </p:cxnSp>
      <p:sp>
        <p:nvSpPr>
          <p:cNvPr id="10" name="TextBox 26"/>
          <p:cNvSpPr txBox="1">
            <a:spLocks noChangeArrowheads="1"/>
          </p:cNvSpPr>
          <p:nvPr/>
        </p:nvSpPr>
        <p:spPr bwMode="auto">
          <a:xfrm>
            <a:off x="990600" y="5971401"/>
            <a:ext cx="914400" cy="276999"/>
          </a:xfrm>
          <a:prstGeom prst="rect">
            <a:avLst/>
          </a:prstGeom>
          <a:noFill/>
          <a:ln w="9525">
            <a:noFill/>
            <a:miter lim="800000"/>
            <a:headEnd/>
            <a:tailEnd/>
          </a:ln>
        </p:spPr>
        <p:txBody>
          <a:bodyPr wrap="square">
            <a:spAutoFit/>
          </a:bodyPr>
          <a:lstStyle/>
          <a:p>
            <a:pPr algn="ctr"/>
            <a:r>
              <a:rPr lang="zh-CN" altLang="en-US" sz="1200" dirty="0" smtClean="0"/>
              <a:t>手动调度</a:t>
            </a:r>
            <a:endParaRPr lang="zh-CN" altLang="en-US" sz="1200" dirty="0"/>
          </a:p>
        </p:txBody>
      </p:sp>
      <p:sp>
        <p:nvSpPr>
          <p:cNvPr id="14" name="TextBox 26"/>
          <p:cNvSpPr txBox="1">
            <a:spLocks noChangeArrowheads="1"/>
          </p:cNvSpPr>
          <p:nvPr/>
        </p:nvSpPr>
        <p:spPr bwMode="auto">
          <a:xfrm>
            <a:off x="2057400" y="5971401"/>
            <a:ext cx="914400" cy="276999"/>
          </a:xfrm>
          <a:prstGeom prst="rect">
            <a:avLst/>
          </a:prstGeom>
          <a:noFill/>
          <a:ln w="9525">
            <a:noFill/>
            <a:miter lim="800000"/>
            <a:headEnd/>
            <a:tailEnd/>
          </a:ln>
        </p:spPr>
        <p:txBody>
          <a:bodyPr wrap="square">
            <a:spAutoFit/>
          </a:bodyPr>
          <a:lstStyle/>
          <a:p>
            <a:pPr algn="ctr"/>
            <a:r>
              <a:rPr lang="zh-CN" altLang="en-US" sz="1200" dirty="0" smtClean="0"/>
              <a:t>定时调度</a:t>
            </a:r>
            <a:endParaRPr lang="zh-CN" altLang="en-US" sz="1200" dirty="0"/>
          </a:p>
        </p:txBody>
      </p:sp>
      <p:sp>
        <p:nvSpPr>
          <p:cNvPr id="15" name="TextBox 26"/>
          <p:cNvSpPr txBox="1">
            <a:spLocks noChangeArrowheads="1"/>
          </p:cNvSpPr>
          <p:nvPr/>
        </p:nvSpPr>
        <p:spPr bwMode="auto">
          <a:xfrm>
            <a:off x="3200400" y="4523601"/>
            <a:ext cx="14478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HTTP/SOAP</a:t>
            </a:r>
            <a:endParaRPr lang="zh-CN" altLang="en-US" sz="1200" dirty="0"/>
          </a:p>
        </p:txBody>
      </p:sp>
      <p:sp>
        <p:nvSpPr>
          <p:cNvPr id="17" name="TextBox 26"/>
          <p:cNvSpPr txBox="1">
            <a:spLocks noChangeArrowheads="1"/>
          </p:cNvSpPr>
          <p:nvPr/>
        </p:nvSpPr>
        <p:spPr bwMode="auto">
          <a:xfrm>
            <a:off x="3200400" y="3533001"/>
            <a:ext cx="1524000" cy="461665"/>
          </a:xfrm>
          <a:prstGeom prst="rect">
            <a:avLst/>
          </a:prstGeom>
          <a:noFill/>
          <a:ln w="9525">
            <a:noFill/>
            <a:miter lim="800000"/>
            <a:headEnd/>
            <a:tailEnd/>
          </a:ln>
        </p:spPr>
        <p:txBody>
          <a:bodyPr wrap="square">
            <a:spAutoFit/>
          </a:bodyPr>
          <a:lstStyle/>
          <a:p>
            <a:r>
              <a:rPr lang="en-US" altLang="zh-CN" sz="1200" dirty="0" smtClean="0"/>
              <a:t>Transport</a:t>
            </a:r>
          </a:p>
          <a:p>
            <a:r>
              <a:rPr lang="en-US" altLang="zh-CN" sz="1200" dirty="0" smtClean="0"/>
              <a:t>HTTP/SOAP/</a:t>
            </a:r>
            <a:r>
              <a:rPr lang="zh-CN" altLang="en-US" sz="1200" dirty="0" smtClean="0"/>
              <a:t>单向</a:t>
            </a:r>
            <a:endParaRPr lang="zh-CN" altLang="en-US" sz="1200" dirty="0"/>
          </a:p>
        </p:txBody>
      </p:sp>
      <p:sp>
        <p:nvSpPr>
          <p:cNvPr id="18" name="TextBox 26"/>
          <p:cNvSpPr txBox="1">
            <a:spLocks noChangeArrowheads="1"/>
          </p:cNvSpPr>
          <p:nvPr/>
        </p:nvSpPr>
        <p:spPr bwMode="auto">
          <a:xfrm>
            <a:off x="3200400" y="2771001"/>
            <a:ext cx="13716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TCP/</a:t>
            </a:r>
            <a:r>
              <a:rPr lang="zh-CN" altLang="en-US" sz="1200" dirty="0" smtClean="0"/>
              <a:t>定长报文</a:t>
            </a:r>
            <a:endParaRPr lang="zh-CN" altLang="en-US" sz="1200" dirty="0"/>
          </a:p>
        </p:txBody>
      </p:sp>
      <p:cxnSp>
        <p:nvCxnSpPr>
          <p:cNvPr id="19" name="肘形连接符 52"/>
          <p:cNvCxnSpPr>
            <a:cxnSpLocks noChangeShapeType="1"/>
            <a:stCxn id="6" idx="0"/>
          </p:cNvCxnSpPr>
          <p:nvPr/>
        </p:nvCxnSpPr>
        <p:spPr bwMode="auto">
          <a:xfrm rot="5400000" flipH="1" flipV="1">
            <a:off x="1677195" y="4294208"/>
            <a:ext cx="761999" cy="1589"/>
          </a:xfrm>
          <a:prstGeom prst="bentConnector3">
            <a:avLst>
              <a:gd name="adj1" fmla="val 50000"/>
            </a:avLst>
          </a:prstGeom>
          <a:noFill/>
          <a:ln w="9525" algn="ctr">
            <a:solidFill>
              <a:schemeClr val="tx1"/>
            </a:solidFill>
            <a:round/>
            <a:headEnd/>
            <a:tailEnd type="arrow" w="med" len="med"/>
          </a:ln>
        </p:spPr>
      </p:cxnSp>
      <p:cxnSp>
        <p:nvCxnSpPr>
          <p:cNvPr id="21" name="肘形连接符 52"/>
          <p:cNvCxnSpPr>
            <a:cxnSpLocks noChangeShapeType="1"/>
          </p:cNvCxnSpPr>
          <p:nvPr/>
        </p:nvCxnSpPr>
        <p:spPr bwMode="auto">
          <a:xfrm rot="5400000" flipH="1" flipV="1">
            <a:off x="1677195" y="2541606"/>
            <a:ext cx="761999" cy="1589"/>
          </a:xfrm>
          <a:prstGeom prst="bentConnector3">
            <a:avLst>
              <a:gd name="adj1" fmla="val 50000"/>
            </a:avLst>
          </a:prstGeom>
          <a:noFill/>
          <a:ln w="9525" algn="ctr">
            <a:solidFill>
              <a:schemeClr val="tx1"/>
            </a:solidFill>
            <a:round/>
            <a:headEnd/>
            <a:tailEnd type="arrow" w="med" len="med"/>
          </a:ln>
        </p:spPr>
      </p:cxnSp>
      <p:sp>
        <p:nvSpPr>
          <p:cNvPr id="22" name="TextBox 20"/>
          <p:cNvSpPr txBox="1">
            <a:spLocks noChangeArrowheads="1"/>
          </p:cNvSpPr>
          <p:nvPr/>
        </p:nvSpPr>
        <p:spPr bwMode="auto">
          <a:xfrm>
            <a:off x="3200400" y="1524000"/>
            <a:ext cx="801687" cy="276225"/>
          </a:xfrm>
          <a:prstGeom prst="rect">
            <a:avLst/>
          </a:prstGeom>
          <a:noFill/>
          <a:ln w="9525">
            <a:noFill/>
            <a:miter lim="800000"/>
            <a:headEnd/>
            <a:tailEnd/>
          </a:ln>
        </p:spPr>
        <p:txBody>
          <a:bodyPr wrap="none">
            <a:spAutoFit/>
          </a:bodyPr>
          <a:lstStyle/>
          <a:p>
            <a:r>
              <a:rPr lang="zh-CN" altLang="en-US" sz="1200" dirty="0"/>
              <a:t>模拟主机</a:t>
            </a:r>
          </a:p>
        </p:txBody>
      </p:sp>
      <p:sp>
        <p:nvSpPr>
          <p:cNvPr id="23" name="TextBox 26"/>
          <p:cNvSpPr txBox="1">
            <a:spLocks noChangeArrowheads="1"/>
          </p:cNvSpPr>
          <p:nvPr/>
        </p:nvSpPr>
        <p:spPr bwMode="auto">
          <a:xfrm>
            <a:off x="152400" y="3581400"/>
            <a:ext cx="838200" cy="276999"/>
          </a:xfrm>
          <a:prstGeom prst="rect">
            <a:avLst/>
          </a:prstGeom>
          <a:noFill/>
          <a:ln w="9525">
            <a:noFill/>
            <a:miter lim="800000"/>
            <a:headEnd/>
            <a:tailEnd/>
          </a:ln>
        </p:spPr>
        <p:txBody>
          <a:bodyPr wrap="square">
            <a:spAutoFit/>
          </a:bodyPr>
          <a:lstStyle/>
          <a:p>
            <a:r>
              <a:rPr lang="zh-CN" altLang="en-US" sz="1200" dirty="0" smtClean="0"/>
              <a:t>事件通知</a:t>
            </a:r>
            <a:endParaRPr lang="zh-CN" altLang="en-US" sz="1200" dirty="0"/>
          </a:p>
        </p:txBody>
      </p:sp>
      <p:sp>
        <p:nvSpPr>
          <p:cNvPr id="24" name="TextBox 26"/>
          <p:cNvSpPr txBox="1">
            <a:spLocks noChangeArrowheads="1"/>
          </p:cNvSpPr>
          <p:nvPr/>
        </p:nvSpPr>
        <p:spPr bwMode="auto">
          <a:xfrm>
            <a:off x="152400" y="4648200"/>
            <a:ext cx="838200" cy="276999"/>
          </a:xfrm>
          <a:prstGeom prst="rect">
            <a:avLst/>
          </a:prstGeom>
          <a:noFill/>
          <a:ln w="9525">
            <a:noFill/>
            <a:miter lim="800000"/>
            <a:headEnd/>
            <a:tailEnd/>
          </a:ln>
        </p:spPr>
        <p:txBody>
          <a:bodyPr wrap="square">
            <a:spAutoFit/>
          </a:bodyPr>
          <a:lstStyle/>
          <a:p>
            <a:r>
              <a:rPr lang="en-US" altLang="zh-CN" sz="1200" dirty="0" smtClean="0"/>
              <a:t>JMS</a:t>
            </a:r>
            <a:r>
              <a:rPr lang="zh-CN" altLang="en-US" sz="1200" dirty="0" smtClean="0"/>
              <a:t>订阅</a:t>
            </a:r>
            <a:endParaRPr lang="zh-CN" altLang="en-US" sz="1200" dirty="0"/>
          </a:p>
        </p:txBody>
      </p:sp>
      <p:sp>
        <p:nvSpPr>
          <p:cNvPr id="25" name="矩形 24"/>
          <p:cNvSpPr/>
          <p:nvPr/>
        </p:nvSpPr>
        <p:spPr bwMode="auto">
          <a:xfrm>
            <a:off x="4624387" y="892175"/>
            <a:ext cx="4214813" cy="5276850"/>
          </a:xfrm>
          <a:prstGeom prst="rect">
            <a:avLst/>
          </a:prstGeom>
          <a:solidFill>
            <a:schemeClr val="bg1"/>
          </a:solidFill>
          <a:ln w="19050">
            <a:solidFill>
              <a:srgbClr val="C00000"/>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72000" rIns="72000"/>
          <a:lstStyle/>
          <a:p>
            <a:pPr>
              <a:buFont typeface="Wingdings" pitchFamily="2" charset="2"/>
              <a:buChar char="n"/>
              <a:defRPr/>
            </a:pPr>
            <a:endParaRPr lang="en-US" altLang="zh-CN" sz="1400" dirty="0"/>
          </a:p>
        </p:txBody>
      </p:sp>
      <p:sp>
        <p:nvSpPr>
          <p:cNvPr id="26" name="内容占位符 2"/>
          <p:cNvSpPr txBox="1">
            <a:spLocks/>
          </p:cNvSpPr>
          <p:nvPr/>
        </p:nvSpPr>
        <p:spPr bwMode="auto">
          <a:xfrm>
            <a:off x="4702175" y="1143000"/>
            <a:ext cx="4137025" cy="5168900"/>
          </a:xfrm>
          <a:prstGeom prst="rect">
            <a:avLst/>
          </a:prstGeom>
          <a:noFill/>
          <a:ln w="9525">
            <a:noFill/>
            <a:miter lim="800000"/>
            <a:headEnd/>
            <a:tailEnd/>
          </a:ln>
        </p:spPr>
        <p:txBody>
          <a:bodyPr/>
          <a:lstStyle/>
          <a:p>
            <a:pPr>
              <a:lnSpc>
                <a:spcPts val="2420"/>
              </a:lnSpc>
              <a:defRPr/>
            </a:pPr>
            <a:r>
              <a:rPr lang="zh-CN" altLang="en-US" sz="1600" dirty="0" smtClean="0"/>
              <a:t>某银行租赁系统，根据租赁业务生成租金计划。租赁客户在租赁系统登记有他行扣款帐号，并已经签订三方扣款协议。允许银行根据租金计划，通过银企直连平台向他行发出扣款委托。</a:t>
            </a:r>
            <a:endParaRPr lang="en-US" altLang="zh-CN" sz="1600" dirty="0" smtClean="0"/>
          </a:p>
          <a:p>
            <a:pPr>
              <a:lnSpc>
                <a:spcPts val="2420"/>
              </a:lnSpc>
              <a:defRPr/>
            </a:pPr>
            <a:endParaRPr lang="en-US" altLang="zh-CN" sz="1600" b="1" kern="0" dirty="0" smtClean="0">
              <a:latin typeface="+mn-ea"/>
              <a:ea typeface="+mn-ea"/>
            </a:endParaRPr>
          </a:p>
          <a:p>
            <a:pPr>
              <a:defRPr/>
            </a:pPr>
            <a:r>
              <a:rPr lang="zh-CN" altLang="en-US" sz="1600" b="1" kern="0" dirty="0" smtClean="0">
                <a:latin typeface="+mn-ea"/>
                <a:ea typeface="+mn-ea"/>
              </a:rPr>
              <a:t>金融租赁系统：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租金计划维护</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扣款计划生成</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银企直连</a:t>
            </a:r>
            <a:r>
              <a:rPr lang="en-US" altLang="zh-CN" sz="1600" kern="0" dirty="0" err="1" smtClean="0">
                <a:latin typeface="+mn-ea"/>
                <a:ea typeface="+mn-ea"/>
              </a:rPr>
              <a:t>webservice</a:t>
            </a:r>
            <a:r>
              <a:rPr lang="zh-CN" altLang="en-US" sz="1600" kern="0" dirty="0" smtClean="0">
                <a:latin typeface="+mn-ea"/>
                <a:ea typeface="+mn-ea"/>
              </a:rPr>
              <a:t>通道</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扣款回复订阅</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扣款回复</a:t>
            </a:r>
            <a:r>
              <a:rPr lang="en-US" altLang="zh-CN" sz="1600" kern="0" dirty="0" smtClean="0">
                <a:latin typeface="+mn-ea"/>
                <a:ea typeface="+mn-ea"/>
              </a:rPr>
              <a:t>JMS</a:t>
            </a:r>
            <a:r>
              <a:rPr lang="zh-CN" altLang="en-US" sz="1600" kern="0" dirty="0" smtClean="0">
                <a:latin typeface="+mn-ea"/>
                <a:ea typeface="+mn-ea"/>
              </a:rPr>
              <a:t>事件监听</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扣款响应处理</a:t>
            </a:r>
            <a:endParaRPr lang="en-US" altLang="zh-CN" sz="1600" kern="0" dirty="0" smtClean="0">
              <a:latin typeface="+mn-ea"/>
              <a:ea typeface="+mn-ea"/>
            </a:endParaRPr>
          </a:p>
          <a:p>
            <a:pPr>
              <a:defRPr/>
            </a:pPr>
            <a:r>
              <a:rPr lang="zh-CN" altLang="en-US" sz="1600" b="1" kern="0" dirty="0" smtClean="0">
                <a:latin typeface="+mn-ea"/>
                <a:ea typeface="+mn-ea"/>
              </a:rPr>
              <a:t>银企直连系统：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交易流水记录</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主机系统</a:t>
            </a:r>
            <a:r>
              <a:rPr lang="en-US" altLang="zh-CN" sz="1600" kern="0" dirty="0" smtClean="0">
                <a:latin typeface="+mn-ea"/>
                <a:ea typeface="+mn-ea"/>
              </a:rPr>
              <a:t>TCP</a:t>
            </a:r>
            <a:r>
              <a:rPr lang="zh-CN" altLang="en-US" sz="1600" kern="0" dirty="0" smtClean="0">
                <a:latin typeface="+mn-ea"/>
                <a:ea typeface="+mn-ea"/>
              </a:rPr>
              <a:t>通道</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主机系统交易应答事件流</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扣款</a:t>
            </a:r>
            <a:r>
              <a:rPr lang="en-US" altLang="zh-CN" sz="1600" kern="0" dirty="0" err="1" smtClean="0">
                <a:latin typeface="+mn-ea"/>
                <a:ea typeface="+mn-ea"/>
              </a:rPr>
              <a:t>webservice</a:t>
            </a:r>
            <a:r>
              <a:rPr lang="zh-CN" altLang="en-US" sz="1600" kern="0" dirty="0" smtClean="0">
                <a:latin typeface="+mn-ea"/>
                <a:ea typeface="+mn-ea"/>
              </a:rPr>
              <a:t>渠道</a:t>
            </a:r>
            <a:endParaRPr lang="en-US" altLang="zh-CN" sz="1600" kern="0" dirty="0" smtClean="0">
              <a:latin typeface="+mn-ea"/>
              <a:ea typeface="+mn-ea"/>
            </a:endParaRPr>
          </a:p>
          <a:p>
            <a:pPr>
              <a:lnSpc>
                <a:spcPts val="2420"/>
              </a:lnSpc>
              <a:defRPr/>
            </a:pPr>
            <a:endParaRPr lang="en-US" altLang="zh-CN" sz="1600" kern="0" dirty="0" smtClean="0">
              <a:latin typeface="+mn-ea"/>
              <a:ea typeface="+mn-ea"/>
            </a:endParaRPr>
          </a:p>
          <a:p>
            <a:pPr>
              <a:lnSpc>
                <a:spcPts val="2420"/>
              </a:lnSpc>
              <a:defRPr/>
            </a:pPr>
            <a:endParaRPr lang="en-US" altLang="zh-CN" sz="1600" kern="0" dirty="0" err="1">
              <a:latin typeface="+mn-ea"/>
              <a:ea typeface="+mn-ea"/>
            </a:endParaRPr>
          </a:p>
        </p:txBody>
      </p:sp>
      <p:sp>
        <p:nvSpPr>
          <p:cNvPr id="27" name="圆角矩形 26"/>
          <p:cNvSpPr/>
          <p:nvPr/>
        </p:nvSpPr>
        <p:spPr bwMode="auto">
          <a:xfrm>
            <a:off x="5767387" y="668338"/>
            <a:ext cx="1841500" cy="374650"/>
          </a:xfrm>
          <a:prstGeom prst="roundRect">
            <a:avLst/>
          </a:prstGeom>
          <a:solidFill>
            <a:srgbClr val="FFC000"/>
          </a:solidFill>
          <a:ln w="28575">
            <a:solidFill>
              <a:srgbClr val="C00000"/>
            </a:solidFill>
          </a:ln>
          <a:effectLst/>
        </p:spPr>
        <p:style>
          <a:lnRef idx="1">
            <a:schemeClr val="accent3"/>
          </a:lnRef>
          <a:fillRef idx="2">
            <a:schemeClr val="accent3"/>
          </a:fillRef>
          <a:effectRef idx="1">
            <a:schemeClr val="accent3"/>
          </a:effectRef>
          <a:fontRef idx="minor">
            <a:schemeClr val="dk1"/>
          </a:fontRef>
        </p:style>
        <p:txBody>
          <a:bodyPr lIns="36000" rIns="36000" anchor="ctr"/>
          <a:lstStyle/>
          <a:p>
            <a:pPr algn="ctr">
              <a:defRPr/>
            </a:pPr>
            <a:r>
              <a:rPr lang="zh-CN" altLang="en-US" dirty="0" smtClean="0">
                <a:solidFill>
                  <a:schemeClr val="bg1"/>
                </a:solidFill>
                <a:latin typeface="黑体" pitchFamily="2" charset="-122"/>
              </a:rPr>
              <a:t>场景描述</a:t>
            </a:r>
            <a:endParaRPr lang="zh-CN" altLang="en-US" dirty="0">
              <a:solidFill>
                <a:schemeClr val="bg1"/>
              </a:solidFill>
              <a:latin typeface="黑体" pitchFamily="2" charset="-122"/>
            </a:endParaRPr>
          </a:p>
        </p:txBody>
      </p:sp>
    </p:spTree>
    <p:extLst>
      <p:ext uri="{BB962C8B-B14F-4D97-AF65-F5344CB8AC3E}">
        <p14:creationId xmlns:p14="http://schemas.microsoft.com/office/powerpoint/2010/main" val="2519320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实现设计</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19</a:t>
            </a:fld>
            <a:endParaRPr lang="en-US" altLang="zh-CN"/>
          </a:p>
        </p:txBody>
      </p:sp>
      <p:sp>
        <p:nvSpPr>
          <p:cNvPr id="5" name="圆角矩形 4"/>
          <p:cNvSpPr/>
          <p:nvPr/>
        </p:nvSpPr>
        <p:spPr bwMode="gray">
          <a:xfrm>
            <a:off x="533400" y="990600"/>
            <a:ext cx="3276600" cy="5029200"/>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t"/>
          <a:lstStyle/>
          <a:p>
            <a:pPr algn="ctr">
              <a:defRPr/>
            </a:pPr>
            <a:r>
              <a:rPr lang="zh-CN" altLang="en-US" sz="1600" dirty="0" smtClean="0"/>
              <a:t>金融租赁系统</a:t>
            </a:r>
            <a:endParaRPr lang="zh-CN" altLang="en-US" sz="1600" dirty="0"/>
          </a:p>
        </p:txBody>
      </p:sp>
      <p:sp>
        <p:nvSpPr>
          <p:cNvPr id="6" name="圆角矩形 5"/>
          <p:cNvSpPr/>
          <p:nvPr/>
        </p:nvSpPr>
        <p:spPr bwMode="gray">
          <a:xfrm>
            <a:off x="4495800" y="990600"/>
            <a:ext cx="3124200" cy="5029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defRPr/>
            </a:pPr>
            <a:r>
              <a:rPr lang="zh-CN" altLang="en-US" sz="1600" dirty="0" smtClean="0"/>
              <a:t>银企直连系统</a:t>
            </a:r>
            <a:endParaRPr lang="zh-CN" altLang="en-US" sz="1600" dirty="0"/>
          </a:p>
        </p:txBody>
      </p:sp>
      <p:sp>
        <p:nvSpPr>
          <p:cNvPr id="7" name="圆角矩形 6"/>
          <p:cNvSpPr/>
          <p:nvPr/>
        </p:nvSpPr>
        <p:spPr>
          <a:xfrm>
            <a:off x="762000" y="5029200"/>
            <a:ext cx="2743200" cy="6858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t>通</a:t>
            </a:r>
            <a:r>
              <a:rPr lang="zh-CN" altLang="en-US" sz="1400" dirty="0" smtClean="0">
                <a:solidFill>
                  <a:schemeClr val="dk1"/>
                </a:solidFill>
              </a:rPr>
              <a:t>道</a:t>
            </a:r>
            <a:endParaRPr lang="en-US" altLang="zh-CN" sz="1400" dirty="0" smtClean="0">
              <a:solidFill>
                <a:schemeClr val="dk1"/>
              </a:solidFill>
            </a:endParaRPr>
          </a:p>
        </p:txBody>
      </p:sp>
      <p:sp>
        <p:nvSpPr>
          <p:cNvPr id="8" name="圆角矩形 7"/>
          <p:cNvSpPr/>
          <p:nvPr/>
        </p:nvSpPr>
        <p:spPr>
          <a:xfrm>
            <a:off x="2514600" y="1905795"/>
            <a:ext cx="990600" cy="9144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solidFill>
                  <a:schemeClr val="dk1"/>
                </a:solidFill>
              </a:rPr>
              <a:t>调度引擎</a:t>
            </a:r>
            <a:endParaRPr lang="zh-CN" altLang="en-US" sz="1400" dirty="0">
              <a:solidFill>
                <a:schemeClr val="dk1"/>
              </a:solidFill>
            </a:endParaRPr>
          </a:p>
        </p:txBody>
      </p:sp>
      <p:sp>
        <p:nvSpPr>
          <p:cNvPr id="9" name="圆角矩形 8"/>
          <p:cNvSpPr/>
          <p:nvPr/>
        </p:nvSpPr>
        <p:spPr>
          <a:xfrm>
            <a:off x="4724400" y="1524000"/>
            <a:ext cx="2590800" cy="6858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solidFill>
                  <a:schemeClr val="dk1"/>
                </a:solidFill>
              </a:rPr>
              <a:t>渠道</a:t>
            </a:r>
            <a:endParaRPr lang="zh-CN" altLang="en-US" sz="1400" dirty="0">
              <a:solidFill>
                <a:schemeClr val="dk1"/>
              </a:solidFill>
            </a:endParaRPr>
          </a:p>
        </p:txBody>
      </p:sp>
      <p:sp>
        <p:nvSpPr>
          <p:cNvPr id="10" name="圆角矩形 9"/>
          <p:cNvSpPr/>
          <p:nvPr/>
        </p:nvSpPr>
        <p:spPr>
          <a:xfrm>
            <a:off x="4724400" y="2667000"/>
            <a:ext cx="2590800" cy="13716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t>交易</a:t>
            </a:r>
            <a:r>
              <a:rPr lang="en-US" altLang="zh-CN" sz="1400" dirty="0" smtClean="0"/>
              <a:t>Server</a:t>
            </a:r>
            <a:r>
              <a:rPr lang="zh-CN" altLang="en-US" sz="1400" dirty="0" smtClean="0"/>
              <a:t>容器</a:t>
            </a:r>
            <a:endParaRPr lang="en-US" altLang="zh-CN" sz="1400" dirty="0" smtClean="0"/>
          </a:p>
          <a:p>
            <a:pPr algn="ctr">
              <a:defRPr/>
            </a:pPr>
            <a:endParaRPr lang="en-US" altLang="zh-CN" sz="1400" dirty="0" smtClean="0">
              <a:solidFill>
                <a:schemeClr val="dk1"/>
              </a:solidFill>
            </a:endParaRPr>
          </a:p>
          <a:p>
            <a:pPr algn="ctr">
              <a:defRPr/>
            </a:pPr>
            <a:r>
              <a:rPr lang="zh-CN" altLang="en-US" sz="1400" dirty="0" smtClean="0"/>
              <a:t>交易流水－交易逻辑－主机访问－事件触发</a:t>
            </a:r>
            <a:endParaRPr lang="zh-CN" altLang="en-US" sz="1400" dirty="0">
              <a:solidFill>
                <a:schemeClr val="dk1"/>
              </a:solidFill>
            </a:endParaRPr>
          </a:p>
        </p:txBody>
      </p:sp>
      <p:sp>
        <p:nvSpPr>
          <p:cNvPr id="11" name="圆角矩形 10"/>
          <p:cNvSpPr/>
          <p:nvPr/>
        </p:nvSpPr>
        <p:spPr>
          <a:xfrm>
            <a:off x="5029200" y="5257800"/>
            <a:ext cx="2286000" cy="5334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t>通</a:t>
            </a:r>
            <a:r>
              <a:rPr lang="zh-CN" altLang="en-US" sz="1400" dirty="0" smtClean="0">
                <a:solidFill>
                  <a:schemeClr val="dk1"/>
                </a:solidFill>
              </a:rPr>
              <a:t>道</a:t>
            </a:r>
            <a:endParaRPr lang="zh-CN" altLang="en-US" sz="1400" dirty="0">
              <a:solidFill>
                <a:schemeClr val="dk1"/>
              </a:solidFill>
            </a:endParaRPr>
          </a:p>
        </p:txBody>
      </p:sp>
      <p:sp>
        <p:nvSpPr>
          <p:cNvPr id="12" name="圆角矩形 11"/>
          <p:cNvSpPr/>
          <p:nvPr/>
        </p:nvSpPr>
        <p:spPr bwMode="gray">
          <a:xfrm>
            <a:off x="7924800" y="2133600"/>
            <a:ext cx="990600" cy="2362200"/>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t"/>
          <a:lstStyle/>
          <a:p>
            <a:pPr algn="ctr">
              <a:defRPr/>
            </a:pPr>
            <a:r>
              <a:rPr lang="zh-CN" altLang="en-US" sz="1600" dirty="0" smtClean="0"/>
              <a:t>主机系统</a:t>
            </a:r>
            <a:endParaRPr lang="en-US" altLang="zh-CN" sz="1600" dirty="0" smtClean="0"/>
          </a:p>
          <a:p>
            <a:pPr algn="ctr">
              <a:defRPr/>
            </a:pPr>
            <a:endParaRPr lang="en-US" altLang="zh-CN" sz="1600" dirty="0" smtClean="0"/>
          </a:p>
          <a:p>
            <a:pPr algn="ctr">
              <a:defRPr/>
            </a:pPr>
            <a:r>
              <a:rPr lang="en-US" altLang="zh-CN" sz="1600" dirty="0" smtClean="0"/>
              <a:t>TCP</a:t>
            </a:r>
          </a:p>
          <a:p>
            <a:pPr algn="ctr">
              <a:defRPr/>
            </a:pPr>
            <a:r>
              <a:rPr lang="zh-CN" altLang="en-US" sz="1600" dirty="0" smtClean="0"/>
              <a:t>协议</a:t>
            </a:r>
            <a:endParaRPr lang="en-US" altLang="zh-CN" sz="1600" dirty="0" smtClean="0"/>
          </a:p>
          <a:p>
            <a:pPr algn="ctr">
              <a:defRPr/>
            </a:pPr>
            <a:r>
              <a:rPr lang="zh-CN" altLang="en-US" sz="1600" dirty="0" smtClean="0"/>
              <a:t>主机</a:t>
            </a:r>
            <a:endParaRPr lang="en-US" altLang="zh-CN" sz="1600" dirty="0" smtClean="0"/>
          </a:p>
          <a:p>
            <a:pPr algn="ctr">
              <a:defRPr/>
            </a:pPr>
            <a:r>
              <a:rPr lang="zh-CN" altLang="en-US" sz="1600" dirty="0" smtClean="0"/>
              <a:t>模拟器</a:t>
            </a:r>
            <a:endParaRPr lang="zh-CN" altLang="en-US" sz="1600" dirty="0"/>
          </a:p>
        </p:txBody>
      </p:sp>
      <p:sp>
        <p:nvSpPr>
          <p:cNvPr id="13" name="圆角矩形 12"/>
          <p:cNvSpPr/>
          <p:nvPr/>
        </p:nvSpPr>
        <p:spPr>
          <a:xfrm>
            <a:off x="762000" y="1905795"/>
            <a:ext cx="1524000" cy="2667000"/>
          </a:xfrm>
          <a:prstGeom prst="roundRect">
            <a:avLst>
              <a:gd name="adj" fmla="val 11792"/>
            </a:avLst>
          </a:prstGeom>
          <a:ln/>
        </p:spPr>
        <p:style>
          <a:lnRef idx="2">
            <a:schemeClr val="dk1"/>
          </a:lnRef>
          <a:fillRef idx="1">
            <a:schemeClr val="lt1"/>
          </a:fillRef>
          <a:effectRef idx="0">
            <a:schemeClr val="dk1"/>
          </a:effectRef>
          <a:fontRef idx="minor">
            <a:schemeClr val="dk1"/>
          </a:fontRef>
        </p:style>
        <p:txBody>
          <a:bodyPr rtlCol="0" anchor="t"/>
          <a:lstStyle/>
          <a:p>
            <a:pPr algn="ctr">
              <a:defRPr/>
            </a:pPr>
            <a:r>
              <a:rPr lang="zh-CN" altLang="en-US" sz="1400" dirty="0" smtClean="0"/>
              <a:t>逻辑流</a:t>
            </a:r>
            <a:r>
              <a:rPr lang="zh-CN" altLang="en-US" sz="1400" dirty="0" smtClean="0">
                <a:solidFill>
                  <a:schemeClr val="dk1"/>
                </a:solidFill>
              </a:rPr>
              <a:t>引擎</a:t>
            </a:r>
            <a:endParaRPr lang="zh-CN" altLang="en-US" sz="1400" dirty="0">
              <a:solidFill>
                <a:schemeClr val="dk1"/>
              </a:solidFill>
            </a:endParaRPr>
          </a:p>
        </p:txBody>
      </p:sp>
      <p:pic>
        <p:nvPicPr>
          <p:cNvPr id="2050" name="Picture 2"/>
          <p:cNvPicPr>
            <a:picLocks noChangeAspect="1" noChangeArrowheads="1"/>
          </p:cNvPicPr>
          <p:nvPr/>
        </p:nvPicPr>
        <p:blipFill>
          <a:blip r:embed="rId2"/>
          <a:srcRect/>
          <a:stretch>
            <a:fillRect/>
          </a:stretch>
        </p:blipFill>
        <p:spPr bwMode="auto">
          <a:xfrm>
            <a:off x="1219200" y="2286795"/>
            <a:ext cx="536448" cy="2133600"/>
          </a:xfrm>
          <a:prstGeom prst="rect">
            <a:avLst/>
          </a:prstGeom>
          <a:noFill/>
          <a:ln w="9525">
            <a:noFill/>
            <a:miter lim="800000"/>
            <a:headEnd/>
            <a:tailEnd/>
          </a:ln>
          <a:effectLst/>
        </p:spPr>
      </p:pic>
      <p:cxnSp>
        <p:nvCxnSpPr>
          <p:cNvPr id="30" name="肘形连接符 29"/>
          <p:cNvCxnSpPr>
            <a:stCxn id="7" idx="3"/>
            <a:endCxn id="9" idx="1"/>
          </p:cNvCxnSpPr>
          <p:nvPr/>
        </p:nvCxnSpPr>
        <p:spPr bwMode="auto">
          <a:xfrm flipV="1">
            <a:off x="3505200" y="1866900"/>
            <a:ext cx="1219200" cy="3505200"/>
          </a:xfrm>
          <a:prstGeom prst="bentConnector3">
            <a:avLst>
              <a:gd name="adj1" fmla="val 62097"/>
            </a:avLst>
          </a:prstGeom>
          <a:solidFill>
            <a:schemeClr val="accent1"/>
          </a:solidFill>
          <a:ln w="9525" cap="flat" cmpd="sng" algn="ctr">
            <a:solidFill>
              <a:schemeClr val="accent3"/>
            </a:solidFill>
            <a:prstDash val="solid"/>
            <a:round/>
            <a:headEnd type="none" w="med" len="med"/>
            <a:tailEnd type="arrow"/>
          </a:ln>
          <a:effectLst/>
        </p:spPr>
      </p:cxnSp>
      <p:sp>
        <p:nvSpPr>
          <p:cNvPr id="36" name="圆角矩形 35"/>
          <p:cNvSpPr/>
          <p:nvPr/>
        </p:nvSpPr>
        <p:spPr>
          <a:xfrm>
            <a:off x="5029200" y="4343400"/>
            <a:ext cx="2286000" cy="7620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t>事件</a:t>
            </a:r>
            <a:r>
              <a:rPr lang="en-US" altLang="zh-CN" sz="1400" dirty="0" smtClean="0"/>
              <a:t>Server</a:t>
            </a:r>
            <a:r>
              <a:rPr lang="zh-CN" altLang="en-US" sz="1400" dirty="0" smtClean="0"/>
              <a:t>容器</a:t>
            </a:r>
            <a:endParaRPr lang="en-US" altLang="zh-CN" sz="1400" dirty="0" smtClean="0"/>
          </a:p>
          <a:p>
            <a:pPr algn="ctr">
              <a:defRPr/>
            </a:pPr>
            <a:r>
              <a:rPr lang="zh-CN" altLang="en-US" sz="1400" dirty="0" smtClean="0">
                <a:solidFill>
                  <a:schemeClr val="dk1"/>
                </a:solidFill>
              </a:rPr>
              <a:t>事件订阅－事件推送</a:t>
            </a:r>
            <a:endParaRPr lang="zh-CN" altLang="en-US" sz="1400" dirty="0">
              <a:solidFill>
                <a:schemeClr val="dk1"/>
              </a:solidFill>
            </a:endParaRPr>
          </a:p>
        </p:txBody>
      </p:sp>
      <p:sp>
        <p:nvSpPr>
          <p:cNvPr id="39" name="圆角矩形 38"/>
          <p:cNvSpPr/>
          <p:nvPr/>
        </p:nvSpPr>
        <p:spPr>
          <a:xfrm>
            <a:off x="2514600" y="3048795"/>
            <a:ext cx="990600" cy="5334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solidFill>
                  <a:schemeClr val="dk1"/>
                </a:solidFill>
              </a:rPr>
              <a:t>事件订阅</a:t>
            </a:r>
            <a:endParaRPr lang="zh-CN" altLang="en-US" sz="1400" dirty="0">
              <a:solidFill>
                <a:schemeClr val="dk1"/>
              </a:solidFill>
            </a:endParaRPr>
          </a:p>
        </p:txBody>
      </p:sp>
      <p:sp>
        <p:nvSpPr>
          <p:cNvPr id="40" name="圆角矩形 39"/>
          <p:cNvSpPr/>
          <p:nvPr/>
        </p:nvSpPr>
        <p:spPr>
          <a:xfrm>
            <a:off x="2514600" y="3810795"/>
            <a:ext cx="990600" cy="7620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solidFill>
                  <a:schemeClr val="dk1"/>
                </a:solidFill>
              </a:rPr>
              <a:t>事件响应</a:t>
            </a:r>
            <a:r>
              <a:rPr lang="en-US" altLang="zh-CN" sz="1400" dirty="0" smtClean="0">
                <a:solidFill>
                  <a:schemeClr val="dk1"/>
                </a:solidFill>
              </a:rPr>
              <a:t>(JMS)</a:t>
            </a:r>
            <a:endParaRPr lang="zh-CN" altLang="en-US" sz="1400" dirty="0">
              <a:solidFill>
                <a:schemeClr val="dk1"/>
              </a:solidFill>
            </a:endParaRPr>
          </a:p>
        </p:txBody>
      </p:sp>
      <p:cxnSp>
        <p:nvCxnSpPr>
          <p:cNvPr id="46" name="肘形连接符 45"/>
          <p:cNvCxnSpPr>
            <a:stCxn id="39" idx="3"/>
            <a:endCxn id="36" idx="1"/>
          </p:cNvCxnSpPr>
          <p:nvPr/>
        </p:nvCxnSpPr>
        <p:spPr bwMode="auto">
          <a:xfrm>
            <a:off x="3505200" y="3315495"/>
            <a:ext cx="1524000" cy="1408905"/>
          </a:xfrm>
          <a:prstGeom prst="bentConnector3">
            <a:avLst>
              <a:gd name="adj1" fmla="val 37419"/>
            </a:avLst>
          </a:prstGeom>
          <a:solidFill>
            <a:schemeClr val="accent1"/>
          </a:solidFill>
          <a:ln w="9525" cap="flat" cmpd="sng" algn="ctr">
            <a:solidFill>
              <a:schemeClr val="accent6"/>
            </a:solidFill>
            <a:prstDash val="solid"/>
            <a:round/>
            <a:headEnd type="none" w="med" len="med"/>
            <a:tailEnd type="arrow"/>
          </a:ln>
          <a:effectLst/>
        </p:spPr>
      </p:cxnSp>
      <p:cxnSp>
        <p:nvCxnSpPr>
          <p:cNvPr id="48" name="形状 47"/>
          <p:cNvCxnSpPr>
            <a:stCxn id="8" idx="0"/>
            <a:endCxn id="13" idx="0"/>
          </p:cNvCxnSpPr>
          <p:nvPr/>
        </p:nvCxnSpPr>
        <p:spPr bwMode="auto">
          <a:xfrm rot="16200000" flipV="1">
            <a:off x="2266950" y="1162845"/>
            <a:ext cx="1588" cy="1485900"/>
          </a:xfrm>
          <a:prstGeom prst="bentConnector3">
            <a:avLst>
              <a:gd name="adj1" fmla="val 14395466"/>
            </a:avLst>
          </a:prstGeom>
          <a:solidFill>
            <a:schemeClr val="accent1"/>
          </a:solidFill>
          <a:ln w="9525" cap="flat" cmpd="sng" algn="ctr">
            <a:solidFill>
              <a:schemeClr val="tx1"/>
            </a:solidFill>
            <a:prstDash val="solid"/>
            <a:round/>
            <a:headEnd type="none" w="med" len="med"/>
            <a:tailEnd type="arrow"/>
          </a:ln>
          <a:effectLst/>
        </p:spPr>
      </p:cxnSp>
      <p:cxnSp>
        <p:nvCxnSpPr>
          <p:cNvPr id="57" name="肘形连接符 56"/>
          <p:cNvCxnSpPr>
            <a:stCxn id="40" idx="2"/>
            <a:endCxn id="13" idx="2"/>
          </p:cNvCxnSpPr>
          <p:nvPr/>
        </p:nvCxnSpPr>
        <p:spPr bwMode="auto">
          <a:xfrm rot="5400000">
            <a:off x="2266950" y="3829845"/>
            <a:ext cx="1588" cy="1485900"/>
          </a:xfrm>
          <a:prstGeom prst="bentConnector3">
            <a:avLst>
              <a:gd name="adj1" fmla="val 14395466"/>
            </a:avLst>
          </a:prstGeom>
          <a:solidFill>
            <a:schemeClr val="accent1"/>
          </a:solidFill>
          <a:ln w="9525" cap="flat" cmpd="sng" algn="ctr">
            <a:solidFill>
              <a:schemeClr val="tx1"/>
            </a:solidFill>
            <a:prstDash val="solid"/>
            <a:round/>
            <a:headEnd type="none" w="med" len="med"/>
            <a:tailEnd type="arrow"/>
          </a:ln>
          <a:effectLst/>
        </p:spPr>
      </p:cxnSp>
      <p:cxnSp>
        <p:nvCxnSpPr>
          <p:cNvPr id="59" name="直接箭头连接符 58"/>
          <p:cNvCxnSpPr/>
          <p:nvPr/>
        </p:nvCxnSpPr>
        <p:spPr bwMode="auto">
          <a:xfrm rot="5400000">
            <a:off x="838200" y="4800600"/>
            <a:ext cx="4572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6" name="椭圆 65"/>
          <p:cNvSpPr/>
          <p:nvPr/>
        </p:nvSpPr>
        <p:spPr bwMode="auto">
          <a:xfrm>
            <a:off x="5029200" y="1981200"/>
            <a:ext cx="990600" cy="457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25000" dirty="0" smtClean="0">
                <a:ln>
                  <a:noFill/>
                </a:ln>
                <a:solidFill>
                  <a:schemeClr val="tx1"/>
                </a:solidFill>
                <a:effectLst/>
                <a:latin typeface="Arial" charset="0"/>
                <a:ea typeface="宋体" charset="-122"/>
              </a:rPr>
              <a:t>路由</a:t>
            </a:r>
          </a:p>
        </p:txBody>
      </p:sp>
      <p:cxnSp>
        <p:nvCxnSpPr>
          <p:cNvPr id="68" name="肘形连接符 67"/>
          <p:cNvCxnSpPr>
            <a:stCxn id="66" idx="4"/>
            <a:endCxn id="10" idx="0"/>
          </p:cNvCxnSpPr>
          <p:nvPr/>
        </p:nvCxnSpPr>
        <p:spPr bwMode="auto">
          <a:xfrm rot="16200000" flipH="1">
            <a:off x="5657850" y="2305050"/>
            <a:ext cx="228600" cy="49530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70" name="椭圆 69"/>
          <p:cNvSpPr/>
          <p:nvPr/>
        </p:nvSpPr>
        <p:spPr bwMode="auto">
          <a:xfrm>
            <a:off x="4991100" y="3810000"/>
            <a:ext cx="990600" cy="457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25000" dirty="0" smtClean="0">
                <a:ln>
                  <a:noFill/>
                </a:ln>
                <a:solidFill>
                  <a:schemeClr val="tx1"/>
                </a:solidFill>
                <a:effectLst/>
                <a:latin typeface="Arial" charset="0"/>
                <a:ea typeface="宋体" charset="-122"/>
              </a:rPr>
              <a:t>路由</a:t>
            </a:r>
          </a:p>
        </p:txBody>
      </p:sp>
      <p:cxnSp>
        <p:nvCxnSpPr>
          <p:cNvPr id="79" name="肘形连接符 78"/>
          <p:cNvCxnSpPr>
            <a:stCxn id="70" idx="3"/>
            <a:endCxn id="11" idx="1"/>
          </p:cNvCxnSpPr>
          <p:nvPr/>
        </p:nvCxnSpPr>
        <p:spPr bwMode="auto">
          <a:xfrm rot="5400000">
            <a:off x="4420558" y="4808887"/>
            <a:ext cx="1324255" cy="106970"/>
          </a:xfrm>
          <a:prstGeom prst="bentConnector4">
            <a:avLst>
              <a:gd name="adj1" fmla="val -2692"/>
              <a:gd name="adj2" fmla="val 313705"/>
            </a:avLst>
          </a:prstGeom>
          <a:solidFill>
            <a:schemeClr val="accent1"/>
          </a:solidFill>
          <a:ln w="9525" cap="flat" cmpd="sng" algn="ctr">
            <a:solidFill>
              <a:schemeClr val="tx1"/>
            </a:solidFill>
            <a:prstDash val="solid"/>
            <a:round/>
            <a:headEnd type="none" w="med" len="med"/>
            <a:tailEnd type="arrow"/>
          </a:ln>
          <a:effectLst/>
        </p:spPr>
      </p:cxnSp>
      <p:cxnSp>
        <p:nvCxnSpPr>
          <p:cNvPr id="89" name="肘形连接符 88"/>
          <p:cNvCxnSpPr>
            <a:stCxn id="11" idx="3"/>
            <a:endCxn id="12" idx="1"/>
          </p:cNvCxnSpPr>
          <p:nvPr/>
        </p:nvCxnSpPr>
        <p:spPr bwMode="auto">
          <a:xfrm flipV="1">
            <a:off x="7315200" y="3314700"/>
            <a:ext cx="609600" cy="2209800"/>
          </a:xfrm>
          <a:prstGeom prst="bentConnector3">
            <a:avLst>
              <a:gd name="adj1" fmla="val 76613"/>
            </a:avLst>
          </a:prstGeom>
          <a:solidFill>
            <a:schemeClr val="accent1"/>
          </a:solidFill>
          <a:ln w="9525" cap="flat" cmpd="sng" algn="ctr">
            <a:solidFill>
              <a:schemeClr val="tx1"/>
            </a:solidFill>
            <a:prstDash val="solid"/>
            <a:round/>
            <a:headEnd type="none" w="med" len="med"/>
            <a:tailEnd type="arrow"/>
          </a:ln>
          <a:effectLst/>
        </p:spPr>
      </p:cxnSp>
      <p:cxnSp>
        <p:nvCxnSpPr>
          <p:cNvPr id="103" name="形状 102"/>
          <p:cNvCxnSpPr>
            <a:stCxn id="36" idx="2"/>
            <a:endCxn id="40" idx="3"/>
          </p:cNvCxnSpPr>
          <p:nvPr/>
        </p:nvCxnSpPr>
        <p:spPr bwMode="auto">
          <a:xfrm rot="5400000" flipH="1">
            <a:off x="4381897" y="3315098"/>
            <a:ext cx="913605" cy="2667000"/>
          </a:xfrm>
          <a:prstGeom prst="bentConnector4">
            <a:avLst>
              <a:gd name="adj1" fmla="val -12108"/>
              <a:gd name="adj2" fmla="val 83595"/>
            </a:avLst>
          </a:prstGeom>
          <a:solidFill>
            <a:schemeClr val="accent1"/>
          </a:solidFill>
          <a:ln w="9525" cap="flat" cmpd="sng" algn="ctr">
            <a:solidFill>
              <a:schemeClr val="accent1"/>
            </a:solidFill>
            <a:prstDash val="solid"/>
            <a:round/>
            <a:headEnd type="none" w="med" len="med"/>
            <a:tailEnd type="arrow"/>
          </a:ln>
          <a:effectLst/>
        </p:spPr>
      </p:cxnSp>
    </p:spTree>
    <p:extLst>
      <p:ext uri="{BB962C8B-B14F-4D97-AF65-F5344CB8AC3E}">
        <p14:creationId xmlns:p14="http://schemas.microsoft.com/office/powerpoint/2010/main" val="1282654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6ADA428C-E881-4D3D-8851-5C8254E5F61C}" type="slidenum">
              <a:rPr lang="en-US" altLang="zh-CN" smtClean="0"/>
              <a:pPr/>
              <a:t>2</a:t>
            </a:fld>
            <a:endParaRPr lang="en-US" altLang="zh-CN" dirty="0"/>
          </a:p>
        </p:txBody>
      </p:sp>
      <p:sp>
        <p:nvSpPr>
          <p:cNvPr id="5" name="圆角矩形 4"/>
          <p:cNvSpPr/>
          <p:nvPr/>
        </p:nvSpPr>
        <p:spPr bwMode="auto">
          <a:xfrm>
            <a:off x="3886200" y="32893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4</a:t>
            </a:r>
            <a:r>
              <a:rPr lang="en-US" altLang="zh-CN" sz="2000" kern="0" dirty="0" smtClean="0">
                <a:solidFill>
                  <a:sysClr val="windowText" lastClr="000000"/>
                </a:solidFill>
                <a:latin typeface="+mn-ea"/>
                <a:ea typeface="+mn-ea"/>
              </a:rPr>
              <a:t>. </a:t>
            </a:r>
            <a:r>
              <a:rPr lang="zh-CN" altLang="en-US" sz="2000" kern="0" dirty="0">
                <a:solidFill>
                  <a:sysClr val="windowText" lastClr="000000"/>
                </a:solidFill>
                <a:latin typeface="+mn-ea"/>
                <a:ea typeface="+mn-ea"/>
              </a:rPr>
              <a:t>他</a:t>
            </a:r>
            <a:r>
              <a:rPr lang="zh-CN" altLang="en-US" sz="2000" kern="0" dirty="0" smtClean="0">
                <a:solidFill>
                  <a:sysClr val="windowText" lastClr="000000"/>
                </a:solidFill>
                <a:latin typeface="+mn-ea"/>
                <a:ea typeface="+mn-ea"/>
              </a:rPr>
              <a:t>行代扣场景</a:t>
            </a:r>
            <a:endParaRPr lang="zh-CN" altLang="en-US" sz="2000" kern="0" dirty="0">
              <a:solidFill>
                <a:sysClr val="windowText" lastClr="000000"/>
              </a:solidFill>
              <a:latin typeface="+mn-ea"/>
              <a:ea typeface="+mn-ea"/>
            </a:endParaRPr>
          </a:p>
        </p:txBody>
      </p:sp>
      <p:sp>
        <p:nvSpPr>
          <p:cNvPr id="6" name="圆角矩形 5"/>
          <p:cNvSpPr/>
          <p:nvPr/>
        </p:nvSpPr>
        <p:spPr bwMode="auto">
          <a:xfrm>
            <a:off x="3877101" y="1332268"/>
            <a:ext cx="4495800" cy="520700"/>
          </a:xfrm>
          <a:prstGeom prst="roundRect">
            <a:avLst/>
          </a:prstGeom>
          <a:solidFill>
            <a:srgbClr val="809EC2">
              <a:lumMod val="75000"/>
            </a:srgbClr>
          </a:solidFill>
          <a:ln w="9525">
            <a:solidFill>
              <a:sysClr val="window" lastClr="FFFFFF">
                <a:lumMod val="75000"/>
              </a:sysClr>
            </a:solidFill>
            <a:miter lim="800000"/>
            <a:headEnd/>
            <a:tailEnd/>
          </a:ln>
          <a:effectLst>
            <a:outerShdw blurRad="50800" dist="38100" dir="16200000" rotWithShape="0">
              <a:prstClr val="black">
                <a:alpha val="40000"/>
              </a:prstClr>
            </a:outerShdw>
          </a:effectLst>
        </p:spPr>
        <p:txBody>
          <a:bodyPr lIns="72000" tIns="72000" rIns="72000" bIns="72000" anchor="ctr" anchorCtr="0"/>
          <a:lstStyle/>
          <a:p>
            <a:pPr marL="190500" indent="-190500" eaLnBrk="0" hangingPunct="0">
              <a:lnSpc>
                <a:spcPct val="90000"/>
              </a:lnSpc>
            </a:pPr>
            <a:r>
              <a:rPr lang="en-US" altLang="zh-CN" sz="2000" b="1" dirty="0" smtClean="0">
                <a:solidFill>
                  <a:schemeClr val="bg1"/>
                </a:solidFill>
                <a:latin typeface="+mn-ea"/>
                <a:ea typeface="+mn-ea"/>
              </a:rPr>
              <a:t>1. </a:t>
            </a:r>
            <a:r>
              <a:rPr lang="zh-CN" altLang="en-US" sz="2000" b="1" dirty="0" smtClean="0">
                <a:solidFill>
                  <a:schemeClr val="bg1"/>
                </a:solidFill>
                <a:latin typeface="+mn-ea"/>
                <a:ea typeface="+mn-ea"/>
              </a:rPr>
              <a:t>人员情况</a:t>
            </a:r>
            <a:endParaRPr lang="en-US" altLang="en-US" sz="2000" b="1" dirty="0">
              <a:solidFill>
                <a:schemeClr val="bg1"/>
              </a:solidFill>
              <a:latin typeface="+mn-ea"/>
              <a:ea typeface="+mn-ea"/>
            </a:endParaRPr>
          </a:p>
        </p:txBody>
      </p:sp>
      <p:pic>
        <p:nvPicPr>
          <p:cNvPr id="8" name="Picture 37" descr="stockxpertcom_id40375_size2"/>
          <p:cNvPicPr>
            <a:picLocks noChangeAspect="1" noChangeArrowheads="1"/>
          </p:cNvPicPr>
          <p:nvPr/>
        </p:nvPicPr>
        <p:blipFill>
          <a:blip r:embed="rId2" cstate="print"/>
          <a:srcRect b="9019"/>
          <a:stretch>
            <a:fillRect/>
          </a:stretch>
        </p:blipFill>
        <p:spPr bwMode="auto">
          <a:xfrm>
            <a:off x="600501" y="1332268"/>
            <a:ext cx="2854229" cy="4458932"/>
          </a:xfrm>
          <a:prstGeom prst="rect">
            <a:avLst/>
          </a:prstGeom>
          <a:noFill/>
          <a:ln w="9525">
            <a:noFill/>
            <a:miter lim="800000"/>
            <a:headEnd/>
            <a:tailEnd/>
          </a:ln>
        </p:spPr>
      </p:pic>
      <p:sp>
        <p:nvSpPr>
          <p:cNvPr id="7" name="圆角矩形 6"/>
          <p:cNvSpPr/>
          <p:nvPr/>
        </p:nvSpPr>
        <p:spPr bwMode="auto">
          <a:xfrm>
            <a:off x="3877101" y="39624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5</a:t>
            </a:r>
            <a:r>
              <a:rPr lang="en-US" altLang="zh-CN" sz="2000" kern="0" dirty="0" smtClean="0">
                <a:solidFill>
                  <a:sysClr val="windowText" lastClr="000000"/>
                </a:solidFill>
                <a:latin typeface="+mn-ea"/>
                <a:ea typeface="+mn-ea"/>
              </a:rPr>
              <a:t>.  </a:t>
            </a:r>
            <a:r>
              <a:rPr lang="zh-CN" altLang="en-US" sz="2000" kern="0" dirty="0" smtClean="0">
                <a:solidFill>
                  <a:sysClr val="windowText" lastClr="000000"/>
                </a:solidFill>
                <a:latin typeface="+mn-ea"/>
                <a:ea typeface="+mn-ea"/>
              </a:rPr>
              <a:t>养老金缴费场景</a:t>
            </a:r>
            <a:endParaRPr lang="zh-CN" altLang="en-US" sz="2000" kern="0" dirty="0">
              <a:solidFill>
                <a:sysClr val="windowText" lastClr="000000"/>
              </a:solidFill>
              <a:latin typeface="+mn-ea"/>
              <a:ea typeface="+mn-ea"/>
            </a:endParaRPr>
          </a:p>
        </p:txBody>
      </p:sp>
      <p:sp>
        <p:nvSpPr>
          <p:cNvPr id="9" name="圆角矩形 8"/>
          <p:cNvSpPr/>
          <p:nvPr/>
        </p:nvSpPr>
        <p:spPr bwMode="auto">
          <a:xfrm>
            <a:off x="3886200" y="5270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7</a:t>
            </a:r>
            <a:r>
              <a:rPr lang="en-US" altLang="zh-CN" sz="2000" kern="0" dirty="0" smtClean="0">
                <a:solidFill>
                  <a:sysClr val="windowText" lastClr="000000"/>
                </a:solidFill>
                <a:latin typeface="+mn-ea"/>
                <a:ea typeface="+mn-ea"/>
              </a:rPr>
              <a:t>.  </a:t>
            </a:r>
            <a:r>
              <a:rPr lang="zh-CN" altLang="en-US" sz="2000" kern="0" dirty="0">
                <a:solidFill>
                  <a:sysClr val="windowText" lastClr="000000"/>
                </a:solidFill>
                <a:latin typeface="+mn-ea"/>
                <a:ea typeface="+mn-ea"/>
              </a:rPr>
              <a:t>本</a:t>
            </a:r>
            <a:r>
              <a:rPr lang="zh-CN" altLang="en-US" sz="2000" kern="0" dirty="0" smtClean="0">
                <a:solidFill>
                  <a:sysClr val="windowText" lastClr="000000"/>
                </a:solidFill>
                <a:latin typeface="+mn-ea"/>
                <a:ea typeface="+mn-ea"/>
              </a:rPr>
              <a:t>次验证项目总结</a:t>
            </a:r>
            <a:endParaRPr lang="zh-CN" altLang="en-US" sz="2000" kern="0" dirty="0">
              <a:solidFill>
                <a:sysClr val="windowText" lastClr="000000"/>
              </a:solidFill>
              <a:latin typeface="+mn-ea"/>
              <a:ea typeface="+mn-ea"/>
            </a:endParaRPr>
          </a:p>
        </p:txBody>
      </p:sp>
      <p:sp>
        <p:nvSpPr>
          <p:cNvPr id="10" name="圆角矩形 9"/>
          <p:cNvSpPr/>
          <p:nvPr/>
        </p:nvSpPr>
        <p:spPr bwMode="auto">
          <a:xfrm>
            <a:off x="3877101" y="19812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smtClean="0">
                <a:solidFill>
                  <a:sysClr val="windowText" lastClr="000000"/>
                </a:solidFill>
                <a:latin typeface="+mn-ea"/>
                <a:ea typeface="+mn-ea"/>
              </a:rPr>
              <a:t>2. </a:t>
            </a:r>
            <a:r>
              <a:rPr lang="zh-CN" altLang="en-US" sz="2000" kern="0" dirty="0" smtClean="0">
                <a:solidFill>
                  <a:sysClr val="windowText" lastClr="000000"/>
                </a:solidFill>
                <a:latin typeface="+mn-ea"/>
                <a:ea typeface="+mn-ea"/>
              </a:rPr>
              <a:t>本次项目执行计划</a:t>
            </a:r>
            <a:endParaRPr lang="zh-CN" altLang="en-US" sz="2000" kern="0" dirty="0">
              <a:solidFill>
                <a:sysClr val="windowText" lastClr="000000"/>
              </a:solidFill>
              <a:latin typeface="+mn-ea"/>
              <a:ea typeface="+mn-ea"/>
            </a:endParaRPr>
          </a:p>
        </p:txBody>
      </p:sp>
      <p:sp>
        <p:nvSpPr>
          <p:cNvPr id="11" name="圆角矩形 10"/>
          <p:cNvSpPr/>
          <p:nvPr/>
        </p:nvSpPr>
        <p:spPr bwMode="auto">
          <a:xfrm>
            <a:off x="3886200" y="2603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3</a:t>
            </a:r>
            <a:r>
              <a:rPr lang="en-US" altLang="zh-CN" sz="2000" kern="0" dirty="0" smtClean="0">
                <a:solidFill>
                  <a:sysClr val="windowText" lastClr="000000"/>
                </a:solidFill>
                <a:latin typeface="+mn-ea"/>
                <a:ea typeface="+mn-ea"/>
              </a:rPr>
              <a:t>. </a:t>
            </a:r>
            <a:r>
              <a:rPr lang="zh-CN" altLang="en-US" sz="2000" kern="0" dirty="0" smtClean="0">
                <a:solidFill>
                  <a:sysClr val="windowText" lastClr="000000"/>
                </a:solidFill>
                <a:latin typeface="+mn-ea"/>
                <a:ea typeface="+mn-ea"/>
              </a:rPr>
              <a:t>第三方支付场景</a:t>
            </a:r>
            <a:r>
              <a:rPr lang="en-US" altLang="zh-CN" sz="2000" kern="0" dirty="0" smtClean="0">
                <a:solidFill>
                  <a:sysClr val="windowText" lastClr="000000"/>
                </a:solidFill>
                <a:latin typeface="+mn-ea"/>
                <a:ea typeface="+mn-ea"/>
              </a:rPr>
              <a:t>   </a:t>
            </a:r>
            <a:endParaRPr lang="zh-CN" altLang="en-US" sz="2000" kern="0" dirty="0">
              <a:solidFill>
                <a:sysClr val="windowText" lastClr="000000"/>
              </a:solidFill>
              <a:latin typeface="+mn-ea"/>
              <a:ea typeface="+mn-ea"/>
            </a:endParaRPr>
          </a:p>
        </p:txBody>
      </p:sp>
      <p:sp>
        <p:nvSpPr>
          <p:cNvPr id="12" name="圆角矩形 11"/>
          <p:cNvSpPr/>
          <p:nvPr/>
        </p:nvSpPr>
        <p:spPr bwMode="auto">
          <a:xfrm>
            <a:off x="3886200" y="45720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6</a:t>
            </a:r>
            <a:r>
              <a:rPr lang="en-US" altLang="zh-CN" sz="2000" kern="0" dirty="0" smtClean="0">
                <a:solidFill>
                  <a:sysClr val="windowText" lastClr="000000"/>
                </a:solidFill>
                <a:latin typeface="+mn-ea"/>
                <a:ea typeface="+mn-ea"/>
              </a:rPr>
              <a:t>.  </a:t>
            </a:r>
            <a:r>
              <a:rPr lang="zh-CN" altLang="en-US" sz="2000" kern="0" dirty="0" smtClean="0">
                <a:solidFill>
                  <a:sysClr val="windowText" lastClr="000000"/>
                </a:solidFill>
                <a:latin typeface="+mn-ea"/>
                <a:ea typeface="+mn-ea"/>
              </a:rPr>
              <a:t>门户集成场景</a:t>
            </a:r>
            <a:endParaRPr lang="zh-CN" altLang="en-US" sz="2000" kern="0" dirty="0">
              <a:solidFill>
                <a:sysClr val="windowText" lastClr="000000"/>
              </a:solidFill>
              <a:latin typeface="+mn-ea"/>
              <a:ea typeface="+mn-ea"/>
            </a:endParaRPr>
          </a:p>
        </p:txBody>
      </p:sp>
    </p:spTree>
    <p:extLst>
      <p:ext uri="{BB962C8B-B14F-4D97-AF65-F5344CB8AC3E}">
        <p14:creationId xmlns:p14="http://schemas.microsoft.com/office/powerpoint/2010/main" val="789148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关键技术点－事件服务</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20</a:t>
            </a:fld>
            <a:endParaRPr lang="en-US" altLang="zh-CN"/>
          </a:p>
        </p:txBody>
      </p:sp>
      <p:sp>
        <p:nvSpPr>
          <p:cNvPr id="5" name="Text Box 32"/>
          <p:cNvSpPr txBox="1">
            <a:spLocks noChangeArrowheads="1"/>
          </p:cNvSpPr>
          <p:nvPr/>
        </p:nvSpPr>
        <p:spPr bwMode="auto">
          <a:xfrm>
            <a:off x="468000" y="972000"/>
            <a:ext cx="2374368" cy="2031325"/>
          </a:xfrm>
          <a:prstGeom prst="rect">
            <a:avLst/>
          </a:prstGeom>
          <a:noFill/>
          <a:ln w="9525">
            <a:noFill/>
            <a:miter lim="800000"/>
            <a:headEnd/>
            <a:tailEnd/>
          </a:ln>
          <a:effectLst/>
        </p:spPr>
        <p:txBody>
          <a:bodyPr wrap="none">
            <a:spAutoFit/>
          </a:bodyPr>
          <a:lstStyle/>
          <a:p>
            <a:pPr>
              <a:buFontTx/>
              <a:buChar char="•"/>
              <a:defRPr/>
            </a:pPr>
            <a:r>
              <a:rPr lang="zh-CN" altLang="en-US" sz="1800" kern="0" dirty="0" smtClean="0">
                <a:latin typeface="+mn-ea"/>
                <a:ea typeface="+mn-ea"/>
              </a:rPr>
              <a:t>企业级事件服务</a:t>
            </a:r>
            <a:endParaRPr kumimoji="1" lang="zh-CN" altLang="en-US" sz="1800" dirty="0">
              <a:latin typeface="+mn-ea"/>
              <a:ea typeface="+mn-ea"/>
            </a:endParaRPr>
          </a:p>
          <a:p>
            <a:pPr>
              <a:buFontTx/>
              <a:buChar char="•"/>
              <a:defRPr/>
            </a:pPr>
            <a:r>
              <a:rPr lang="zh-CN" altLang="en-US" sz="1800" kern="0" dirty="0" smtClean="0">
                <a:latin typeface="+mn-ea"/>
                <a:ea typeface="+mn-ea"/>
              </a:rPr>
              <a:t>异步通信机制</a:t>
            </a:r>
            <a:endParaRPr kumimoji="1" lang="zh-CN" altLang="en-US" sz="1800" dirty="0">
              <a:latin typeface="+mn-ea"/>
              <a:ea typeface="+mn-ea"/>
            </a:endParaRPr>
          </a:p>
          <a:p>
            <a:pPr>
              <a:buFontTx/>
              <a:buChar char="•"/>
              <a:defRPr/>
            </a:pPr>
            <a:r>
              <a:rPr lang="zh-CN" altLang="en-US" sz="1800" kern="0" dirty="0" smtClean="0">
                <a:latin typeface="+mn-ea"/>
                <a:ea typeface="+mn-ea"/>
              </a:rPr>
              <a:t>统一的访问接口</a:t>
            </a:r>
            <a:endParaRPr kumimoji="1" lang="zh-CN" altLang="en-US" sz="1800" dirty="0">
              <a:latin typeface="+mn-ea"/>
              <a:ea typeface="+mn-ea"/>
            </a:endParaRPr>
          </a:p>
          <a:p>
            <a:pPr>
              <a:buFontTx/>
              <a:buChar char="•"/>
              <a:defRPr/>
            </a:pPr>
            <a:r>
              <a:rPr kumimoji="1" lang="zh-CN" altLang="en-US" sz="1800" dirty="0" smtClean="0">
                <a:latin typeface="+mn-ea"/>
                <a:ea typeface="+mn-ea"/>
              </a:rPr>
              <a:t>点对点、广播订阅</a:t>
            </a:r>
            <a:endParaRPr kumimoji="1" lang="en-US" altLang="zh-CN" sz="1800" dirty="0" smtClean="0">
              <a:latin typeface="+mn-ea"/>
              <a:ea typeface="+mn-ea"/>
            </a:endParaRPr>
          </a:p>
          <a:p>
            <a:pPr>
              <a:buFontTx/>
              <a:buChar char="•"/>
              <a:defRPr/>
            </a:pPr>
            <a:r>
              <a:rPr kumimoji="1" lang="zh-CN" altLang="en-US" sz="1800" dirty="0" smtClean="0">
                <a:latin typeface="+mn-ea"/>
                <a:ea typeface="+mn-ea"/>
              </a:rPr>
              <a:t>内置</a:t>
            </a:r>
            <a:r>
              <a:rPr kumimoji="1" lang="en-US" altLang="zh-CN" sz="1800" dirty="0" smtClean="0">
                <a:latin typeface="+mn-ea"/>
                <a:ea typeface="+mn-ea"/>
              </a:rPr>
              <a:t>JMS</a:t>
            </a:r>
            <a:r>
              <a:rPr kumimoji="1" lang="zh-CN" altLang="en-US" sz="1800" dirty="0" smtClean="0">
                <a:latin typeface="+mn-ea"/>
                <a:ea typeface="+mn-ea"/>
              </a:rPr>
              <a:t>、</a:t>
            </a:r>
            <a:r>
              <a:rPr kumimoji="1" lang="en-US" altLang="zh-CN" sz="1800" dirty="0" smtClean="0">
                <a:latin typeface="+mn-ea"/>
                <a:ea typeface="+mn-ea"/>
              </a:rPr>
              <a:t>UDP</a:t>
            </a:r>
            <a:r>
              <a:rPr kumimoji="1" lang="zh-CN" altLang="en-US" sz="1800" dirty="0" smtClean="0">
                <a:latin typeface="+mn-ea"/>
                <a:ea typeface="+mn-ea"/>
              </a:rPr>
              <a:t>支持</a:t>
            </a:r>
            <a:endParaRPr kumimoji="1" lang="en-US" altLang="zh-CN" sz="1800" dirty="0" smtClean="0">
              <a:latin typeface="+mn-ea"/>
              <a:ea typeface="+mn-ea"/>
            </a:endParaRPr>
          </a:p>
          <a:p>
            <a:pPr>
              <a:buFontTx/>
              <a:buChar char="•"/>
              <a:defRPr/>
            </a:pPr>
            <a:r>
              <a:rPr kumimoji="1" lang="zh-CN" altLang="en-US" sz="1800" dirty="0" smtClean="0">
                <a:latin typeface="+mn-ea"/>
                <a:ea typeface="+mn-ea"/>
              </a:rPr>
              <a:t>扩展通信方式支持</a:t>
            </a:r>
            <a:endParaRPr kumimoji="1" lang="en-US" altLang="zh-CN" sz="1800" dirty="0" smtClean="0">
              <a:latin typeface="+mn-ea"/>
              <a:ea typeface="+mn-ea"/>
            </a:endParaRPr>
          </a:p>
          <a:p>
            <a:pPr>
              <a:buFontTx/>
              <a:buChar char="•"/>
              <a:defRPr/>
            </a:pPr>
            <a:r>
              <a:rPr kumimoji="1" lang="zh-CN" altLang="en-US" sz="1800" dirty="0" smtClean="0">
                <a:latin typeface="+mn-ea"/>
                <a:ea typeface="+mn-ea"/>
              </a:rPr>
              <a:t>自定义事件</a:t>
            </a:r>
            <a:endParaRPr kumimoji="1" lang="zh-CN" altLang="en-US" sz="1800" dirty="0">
              <a:latin typeface="+mn-ea"/>
              <a:ea typeface="+mn-ea"/>
            </a:endParaRPr>
          </a:p>
        </p:txBody>
      </p:sp>
      <p:sp>
        <p:nvSpPr>
          <p:cNvPr id="6" name="AutoShape 4"/>
          <p:cNvSpPr>
            <a:spLocks noChangeArrowheads="1"/>
          </p:cNvSpPr>
          <p:nvPr/>
        </p:nvSpPr>
        <p:spPr bwMode="auto">
          <a:xfrm>
            <a:off x="4932363" y="1989138"/>
            <a:ext cx="2667000" cy="2819400"/>
          </a:xfrm>
          <a:prstGeom prst="roundRect">
            <a:avLst>
              <a:gd name="adj" fmla="val 4046"/>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endParaRPr kumimoji="1" lang="en-US" altLang="zh-CN" sz="1400">
              <a:latin typeface="+mn-ea"/>
            </a:endParaRPr>
          </a:p>
        </p:txBody>
      </p:sp>
      <p:sp>
        <p:nvSpPr>
          <p:cNvPr id="7" name="AutoShape 5"/>
          <p:cNvSpPr>
            <a:spLocks noChangeArrowheads="1"/>
          </p:cNvSpPr>
          <p:nvPr/>
        </p:nvSpPr>
        <p:spPr bwMode="auto">
          <a:xfrm>
            <a:off x="5100638" y="2420938"/>
            <a:ext cx="571500" cy="201612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a:latin typeface="+mn-ea"/>
              </a:rPr>
              <a:t>事</a:t>
            </a:r>
          </a:p>
          <a:p>
            <a:pPr algn="ctr"/>
            <a:r>
              <a:rPr kumimoji="1" lang="zh-CN" altLang="en-US" sz="1400">
                <a:latin typeface="+mn-ea"/>
              </a:rPr>
              <a:t>件</a:t>
            </a:r>
          </a:p>
          <a:p>
            <a:pPr algn="ctr"/>
            <a:r>
              <a:rPr kumimoji="1" lang="zh-CN" altLang="en-US" sz="1400">
                <a:latin typeface="+mn-ea"/>
              </a:rPr>
              <a:t>管</a:t>
            </a:r>
          </a:p>
          <a:p>
            <a:pPr algn="ctr"/>
            <a:r>
              <a:rPr kumimoji="1" lang="zh-CN" altLang="en-US" sz="1400">
                <a:latin typeface="+mn-ea"/>
              </a:rPr>
              <a:t>理</a:t>
            </a:r>
          </a:p>
          <a:p>
            <a:pPr algn="ctr"/>
            <a:r>
              <a:rPr kumimoji="1" lang="zh-CN" altLang="en-US" sz="1400">
                <a:latin typeface="+mn-ea"/>
              </a:rPr>
              <a:t>器</a:t>
            </a:r>
          </a:p>
        </p:txBody>
      </p:sp>
      <p:sp>
        <p:nvSpPr>
          <p:cNvPr id="8" name="AutoShape 6"/>
          <p:cNvSpPr>
            <a:spLocks noChangeArrowheads="1"/>
          </p:cNvSpPr>
          <p:nvPr/>
        </p:nvSpPr>
        <p:spPr bwMode="auto">
          <a:xfrm>
            <a:off x="6129338" y="2141538"/>
            <a:ext cx="1371600" cy="457200"/>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a:latin typeface="+mn-ea"/>
              </a:rPr>
              <a:t>邮件服务</a:t>
            </a:r>
          </a:p>
        </p:txBody>
      </p:sp>
      <p:sp>
        <p:nvSpPr>
          <p:cNvPr id="9" name="AutoShape 7"/>
          <p:cNvSpPr>
            <a:spLocks noChangeArrowheads="1"/>
          </p:cNvSpPr>
          <p:nvPr/>
        </p:nvSpPr>
        <p:spPr bwMode="auto">
          <a:xfrm>
            <a:off x="6129338" y="2827338"/>
            <a:ext cx="1371600" cy="457200"/>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a:latin typeface="+mn-ea"/>
              </a:rPr>
              <a:t>短信服务</a:t>
            </a:r>
          </a:p>
        </p:txBody>
      </p:sp>
      <p:sp>
        <p:nvSpPr>
          <p:cNvPr id="10" name="AutoShape 8"/>
          <p:cNvSpPr>
            <a:spLocks noChangeArrowheads="1"/>
          </p:cNvSpPr>
          <p:nvPr/>
        </p:nvSpPr>
        <p:spPr bwMode="auto">
          <a:xfrm>
            <a:off x="6129338" y="3513138"/>
            <a:ext cx="1371600" cy="457200"/>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dirty="0">
                <a:latin typeface="+mn-ea"/>
              </a:rPr>
              <a:t>订阅发布</a:t>
            </a:r>
          </a:p>
        </p:txBody>
      </p:sp>
      <p:sp>
        <p:nvSpPr>
          <p:cNvPr id="11" name="AutoShape 9"/>
          <p:cNvSpPr>
            <a:spLocks noChangeArrowheads="1"/>
          </p:cNvSpPr>
          <p:nvPr/>
        </p:nvSpPr>
        <p:spPr bwMode="auto">
          <a:xfrm>
            <a:off x="6129338" y="4198938"/>
            <a:ext cx="1371600" cy="457200"/>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a:latin typeface="+mn-ea"/>
              </a:rPr>
              <a:t>报警服务</a:t>
            </a:r>
          </a:p>
        </p:txBody>
      </p:sp>
      <p:cxnSp>
        <p:nvCxnSpPr>
          <p:cNvPr id="12" name="AutoShape 10"/>
          <p:cNvCxnSpPr>
            <a:cxnSpLocks noChangeShapeType="1"/>
            <a:stCxn id="7" idx="3"/>
            <a:endCxn id="8" idx="1"/>
          </p:cNvCxnSpPr>
          <p:nvPr/>
        </p:nvCxnSpPr>
        <p:spPr bwMode="auto">
          <a:xfrm flipV="1">
            <a:off x="5686425" y="2370138"/>
            <a:ext cx="428625" cy="1058862"/>
          </a:xfrm>
          <a:prstGeom prst="bentConnector3">
            <a:avLst>
              <a:gd name="adj1" fmla="val 50000"/>
            </a:avLst>
          </a:prstGeom>
          <a:noFill/>
          <a:ln w="28575">
            <a:solidFill>
              <a:schemeClr val="tx1"/>
            </a:solidFill>
            <a:miter lim="800000"/>
            <a:headEnd/>
            <a:tailEnd type="triangle" w="med" len="med"/>
          </a:ln>
        </p:spPr>
      </p:cxnSp>
      <p:cxnSp>
        <p:nvCxnSpPr>
          <p:cNvPr id="13" name="AutoShape 11"/>
          <p:cNvCxnSpPr>
            <a:cxnSpLocks noChangeShapeType="1"/>
            <a:stCxn id="7" idx="3"/>
            <a:endCxn id="9" idx="1"/>
          </p:cNvCxnSpPr>
          <p:nvPr/>
        </p:nvCxnSpPr>
        <p:spPr bwMode="auto">
          <a:xfrm flipV="1">
            <a:off x="5686425" y="3055938"/>
            <a:ext cx="428625" cy="373062"/>
          </a:xfrm>
          <a:prstGeom prst="bentConnector3">
            <a:avLst>
              <a:gd name="adj1" fmla="val 50000"/>
            </a:avLst>
          </a:prstGeom>
          <a:noFill/>
          <a:ln w="28575">
            <a:solidFill>
              <a:schemeClr val="tx1"/>
            </a:solidFill>
            <a:miter lim="800000"/>
            <a:headEnd/>
            <a:tailEnd type="triangle" w="med" len="med"/>
          </a:ln>
        </p:spPr>
      </p:cxnSp>
      <p:cxnSp>
        <p:nvCxnSpPr>
          <p:cNvPr id="14" name="AutoShape 12"/>
          <p:cNvCxnSpPr>
            <a:cxnSpLocks noChangeShapeType="1"/>
            <a:stCxn id="7" idx="3"/>
            <a:endCxn id="10" idx="1"/>
          </p:cNvCxnSpPr>
          <p:nvPr/>
        </p:nvCxnSpPr>
        <p:spPr bwMode="auto">
          <a:xfrm>
            <a:off x="5686425" y="3429000"/>
            <a:ext cx="428625" cy="312738"/>
          </a:xfrm>
          <a:prstGeom prst="bentConnector3">
            <a:avLst>
              <a:gd name="adj1" fmla="val 50000"/>
            </a:avLst>
          </a:prstGeom>
          <a:noFill/>
          <a:ln w="28575">
            <a:solidFill>
              <a:schemeClr val="tx1"/>
            </a:solidFill>
            <a:miter lim="800000"/>
            <a:headEnd/>
            <a:tailEnd type="triangle" w="med" len="med"/>
          </a:ln>
        </p:spPr>
      </p:cxnSp>
      <p:cxnSp>
        <p:nvCxnSpPr>
          <p:cNvPr id="15" name="AutoShape 13"/>
          <p:cNvCxnSpPr>
            <a:cxnSpLocks noChangeShapeType="1"/>
            <a:stCxn id="7" idx="3"/>
            <a:endCxn id="11" idx="1"/>
          </p:cNvCxnSpPr>
          <p:nvPr/>
        </p:nvCxnSpPr>
        <p:spPr bwMode="auto">
          <a:xfrm>
            <a:off x="5686425" y="3429000"/>
            <a:ext cx="428625" cy="998538"/>
          </a:xfrm>
          <a:prstGeom prst="bentConnector3">
            <a:avLst>
              <a:gd name="adj1" fmla="val 50000"/>
            </a:avLst>
          </a:prstGeom>
          <a:noFill/>
          <a:ln w="28575">
            <a:solidFill>
              <a:schemeClr val="tx1"/>
            </a:solidFill>
            <a:miter lim="800000"/>
            <a:headEnd/>
            <a:tailEnd type="triangle" w="med" len="med"/>
          </a:ln>
        </p:spPr>
      </p:cxnSp>
      <p:sp>
        <p:nvSpPr>
          <p:cNvPr id="16" name="AutoShape 14"/>
          <p:cNvSpPr>
            <a:spLocks noChangeArrowheads="1"/>
          </p:cNvSpPr>
          <p:nvPr/>
        </p:nvSpPr>
        <p:spPr bwMode="auto">
          <a:xfrm>
            <a:off x="4359120" y="3154031"/>
            <a:ext cx="618802" cy="360486"/>
          </a:xfrm>
          <a:prstGeom prst="rightArrow">
            <a:avLst>
              <a:gd name="adj1" fmla="val 50000"/>
              <a:gd name="adj2" fmla="val 75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sz="1400">
              <a:latin typeface="+mn-ea"/>
              <a:ea typeface="+mn-ea"/>
            </a:endParaRPr>
          </a:p>
        </p:txBody>
      </p:sp>
      <p:sp>
        <p:nvSpPr>
          <p:cNvPr id="17" name="Text Box 15"/>
          <p:cNvSpPr txBox="1">
            <a:spLocks noChangeArrowheads="1"/>
          </p:cNvSpPr>
          <p:nvPr/>
        </p:nvSpPr>
        <p:spPr bwMode="auto">
          <a:xfrm>
            <a:off x="4300538" y="2917825"/>
            <a:ext cx="544512" cy="307975"/>
          </a:xfrm>
          <a:prstGeom prst="rect">
            <a:avLst/>
          </a:prstGeom>
          <a:noFill/>
          <a:ln w="9525">
            <a:noFill/>
            <a:miter lim="800000"/>
            <a:headEnd/>
            <a:tailEnd/>
          </a:ln>
        </p:spPr>
        <p:txBody>
          <a:bodyPr wrap="none">
            <a:spAutoFit/>
          </a:bodyPr>
          <a:lstStyle/>
          <a:p>
            <a:r>
              <a:rPr kumimoji="1" lang="zh-CN" altLang="en-US" sz="1400">
                <a:latin typeface="+mn-ea"/>
                <a:ea typeface="+mn-ea"/>
              </a:rPr>
              <a:t>触发</a:t>
            </a:r>
          </a:p>
        </p:txBody>
      </p:sp>
      <p:sp>
        <p:nvSpPr>
          <p:cNvPr id="18" name="AutoShape 17"/>
          <p:cNvSpPr>
            <a:spLocks noChangeArrowheads="1"/>
          </p:cNvSpPr>
          <p:nvPr/>
        </p:nvSpPr>
        <p:spPr bwMode="auto">
          <a:xfrm>
            <a:off x="3538538" y="2979738"/>
            <a:ext cx="762000" cy="762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sz="1400">
                <a:latin typeface="+mn-ea"/>
              </a:rPr>
              <a:t>事件服务</a:t>
            </a:r>
          </a:p>
          <a:p>
            <a:pPr algn="ctr"/>
            <a:r>
              <a:rPr kumimoji="1" lang="zh-CN" altLang="en-US" sz="1400">
                <a:latin typeface="+mn-ea"/>
              </a:rPr>
              <a:t>访问</a:t>
            </a:r>
          </a:p>
        </p:txBody>
      </p:sp>
      <p:sp>
        <p:nvSpPr>
          <p:cNvPr id="19" name="AutoShape 18"/>
          <p:cNvSpPr>
            <a:spLocks noChangeArrowheads="1"/>
          </p:cNvSpPr>
          <p:nvPr/>
        </p:nvSpPr>
        <p:spPr bwMode="auto">
          <a:xfrm>
            <a:off x="3538538" y="4548188"/>
            <a:ext cx="762000" cy="6858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sz="1400">
                <a:latin typeface="+mn-ea"/>
              </a:rPr>
              <a:t>事件</a:t>
            </a:r>
          </a:p>
          <a:p>
            <a:pPr algn="ctr"/>
            <a:r>
              <a:rPr kumimoji="1" lang="zh-CN" altLang="en-US" sz="1400">
                <a:latin typeface="+mn-ea"/>
              </a:rPr>
              <a:t>监测器</a:t>
            </a:r>
          </a:p>
        </p:txBody>
      </p:sp>
      <p:sp>
        <p:nvSpPr>
          <p:cNvPr id="20" name="AutoShape 20"/>
          <p:cNvSpPr>
            <a:spLocks noChangeArrowheads="1"/>
          </p:cNvSpPr>
          <p:nvPr/>
        </p:nvSpPr>
        <p:spPr bwMode="auto">
          <a:xfrm>
            <a:off x="3538538" y="5386388"/>
            <a:ext cx="762000" cy="6858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sz="1400">
                <a:latin typeface="+mn-ea"/>
              </a:rPr>
              <a:t>事件</a:t>
            </a:r>
          </a:p>
          <a:p>
            <a:pPr algn="ctr"/>
            <a:r>
              <a:rPr kumimoji="1" lang="zh-CN" altLang="en-US" sz="1400">
                <a:latin typeface="+mn-ea"/>
              </a:rPr>
              <a:t>监测器</a:t>
            </a:r>
          </a:p>
        </p:txBody>
      </p:sp>
      <p:cxnSp>
        <p:nvCxnSpPr>
          <p:cNvPr id="21" name="AutoShape 21"/>
          <p:cNvCxnSpPr>
            <a:cxnSpLocks noChangeShapeType="1"/>
            <a:stCxn id="19" idx="3"/>
            <a:endCxn id="29" idx="3"/>
          </p:cNvCxnSpPr>
          <p:nvPr/>
        </p:nvCxnSpPr>
        <p:spPr bwMode="auto">
          <a:xfrm flipV="1">
            <a:off x="4300538" y="4429125"/>
            <a:ext cx="4456112" cy="461963"/>
          </a:xfrm>
          <a:prstGeom prst="bentConnector3">
            <a:avLst>
              <a:gd name="adj1" fmla="val 105130"/>
            </a:avLst>
          </a:prstGeom>
          <a:noFill/>
          <a:ln w="28575">
            <a:solidFill>
              <a:schemeClr val="tx1"/>
            </a:solidFill>
            <a:miter lim="800000"/>
            <a:headEnd/>
            <a:tailEnd type="triangle" w="med" len="med"/>
          </a:ln>
        </p:spPr>
      </p:cxnSp>
      <p:cxnSp>
        <p:nvCxnSpPr>
          <p:cNvPr id="22" name="AutoShape 22"/>
          <p:cNvCxnSpPr>
            <a:cxnSpLocks noChangeShapeType="1"/>
            <a:stCxn id="20" idx="3"/>
            <a:endCxn id="29" idx="3"/>
          </p:cNvCxnSpPr>
          <p:nvPr/>
        </p:nvCxnSpPr>
        <p:spPr bwMode="auto">
          <a:xfrm flipV="1">
            <a:off x="4300538" y="4429125"/>
            <a:ext cx="4456112" cy="1300163"/>
          </a:xfrm>
          <a:prstGeom prst="bentConnector3">
            <a:avLst>
              <a:gd name="adj1" fmla="val 105130"/>
            </a:avLst>
          </a:prstGeom>
          <a:noFill/>
          <a:ln w="28575">
            <a:solidFill>
              <a:schemeClr val="tx1"/>
            </a:solidFill>
            <a:miter lim="800000"/>
            <a:headEnd/>
            <a:tailEnd type="triangle" w="med" len="med"/>
          </a:ln>
        </p:spPr>
      </p:cxnSp>
      <p:sp>
        <p:nvSpPr>
          <p:cNvPr id="23" name="Text Box 23"/>
          <p:cNvSpPr txBox="1">
            <a:spLocks noChangeArrowheads="1"/>
          </p:cNvSpPr>
          <p:nvPr/>
        </p:nvSpPr>
        <p:spPr bwMode="auto">
          <a:xfrm>
            <a:off x="4330700" y="4906963"/>
            <a:ext cx="544513" cy="307975"/>
          </a:xfrm>
          <a:prstGeom prst="rect">
            <a:avLst/>
          </a:prstGeom>
          <a:noFill/>
          <a:ln w="9525">
            <a:noFill/>
            <a:miter lim="800000"/>
            <a:headEnd/>
            <a:tailEnd/>
          </a:ln>
        </p:spPr>
        <p:txBody>
          <a:bodyPr wrap="none">
            <a:spAutoFit/>
          </a:bodyPr>
          <a:lstStyle/>
          <a:p>
            <a:r>
              <a:rPr kumimoji="1" lang="zh-CN" altLang="en-US" sz="1400">
                <a:latin typeface="+mn-ea"/>
                <a:ea typeface="+mn-ea"/>
              </a:rPr>
              <a:t>订阅</a:t>
            </a:r>
          </a:p>
        </p:txBody>
      </p:sp>
      <p:cxnSp>
        <p:nvCxnSpPr>
          <p:cNvPr id="24" name="AutoShape 24"/>
          <p:cNvCxnSpPr>
            <a:cxnSpLocks noChangeShapeType="1"/>
            <a:stCxn id="11" idx="3"/>
            <a:endCxn id="29" idx="1"/>
          </p:cNvCxnSpPr>
          <p:nvPr/>
        </p:nvCxnSpPr>
        <p:spPr bwMode="auto">
          <a:xfrm>
            <a:off x="7500938" y="4427538"/>
            <a:ext cx="493712" cy="1587"/>
          </a:xfrm>
          <a:prstGeom prst="bentConnector3">
            <a:avLst>
              <a:gd name="adj1" fmla="val 50000"/>
            </a:avLst>
          </a:prstGeom>
          <a:noFill/>
          <a:ln w="28575">
            <a:solidFill>
              <a:schemeClr val="tx1"/>
            </a:solidFill>
            <a:miter lim="800000"/>
            <a:headEnd/>
            <a:tailEnd type="triangle" w="med" len="med"/>
          </a:ln>
        </p:spPr>
      </p:cxnSp>
      <p:sp>
        <p:nvSpPr>
          <p:cNvPr id="25" name="AutoShape 26"/>
          <p:cNvSpPr>
            <a:spLocks noChangeArrowheads="1"/>
          </p:cNvSpPr>
          <p:nvPr/>
        </p:nvSpPr>
        <p:spPr bwMode="auto">
          <a:xfrm>
            <a:off x="8024813" y="2132013"/>
            <a:ext cx="762000" cy="466725"/>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en-US" altLang="zh-CN" sz="1400">
                <a:latin typeface="+mn-ea"/>
                <a:ea typeface="+mn-ea"/>
              </a:rPr>
              <a:t>Java</a:t>
            </a:r>
          </a:p>
          <a:p>
            <a:pPr algn="ctr"/>
            <a:r>
              <a:rPr kumimoji="1" lang="en-US" altLang="zh-CN" sz="1400">
                <a:latin typeface="+mn-ea"/>
                <a:ea typeface="+mn-ea"/>
              </a:rPr>
              <a:t>Mail</a:t>
            </a:r>
          </a:p>
        </p:txBody>
      </p:sp>
      <p:cxnSp>
        <p:nvCxnSpPr>
          <p:cNvPr id="26" name="AutoShape 27"/>
          <p:cNvCxnSpPr>
            <a:cxnSpLocks noChangeShapeType="1"/>
            <a:stCxn id="8" idx="3"/>
            <a:endCxn id="25" idx="1"/>
          </p:cNvCxnSpPr>
          <p:nvPr/>
        </p:nvCxnSpPr>
        <p:spPr bwMode="auto">
          <a:xfrm flipV="1">
            <a:off x="7500938" y="2365375"/>
            <a:ext cx="523875" cy="4763"/>
          </a:xfrm>
          <a:prstGeom prst="bentConnector3">
            <a:avLst>
              <a:gd name="adj1" fmla="val 50000"/>
            </a:avLst>
          </a:prstGeom>
          <a:noFill/>
          <a:ln w="28575">
            <a:solidFill>
              <a:schemeClr val="tx1"/>
            </a:solidFill>
            <a:miter lim="800000"/>
            <a:headEnd/>
            <a:tailEnd type="triangle" w="med" len="med"/>
          </a:ln>
        </p:spPr>
      </p:cxnSp>
      <p:sp>
        <p:nvSpPr>
          <p:cNvPr id="27" name="AutoShape 28"/>
          <p:cNvSpPr>
            <a:spLocks noChangeArrowheads="1"/>
          </p:cNvSpPr>
          <p:nvPr/>
        </p:nvSpPr>
        <p:spPr bwMode="auto">
          <a:xfrm>
            <a:off x="7994650" y="2824163"/>
            <a:ext cx="762000" cy="473075"/>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sz="1400">
                <a:latin typeface="+mn-ea"/>
                <a:ea typeface="+mn-ea"/>
              </a:rPr>
              <a:t>短信</a:t>
            </a:r>
          </a:p>
          <a:p>
            <a:pPr algn="ctr"/>
            <a:r>
              <a:rPr kumimoji="1" lang="zh-CN" altLang="en-US" sz="1400">
                <a:latin typeface="+mn-ea"/>
                <a:ea typeface="+mn-ea"/>
              </a:rPr>
              <a:t>平台</a:t>
            </a:r>
          </a:p>
        </p:txBody>
      </p:sp>
      <p:cxnSp>
        <p:nvCxnSpPr>
          <p:cNvPr id="28" name="AutoShape 29"/>
          <p:cNvCxnSpPr>
            <a:cxnSpLocks noChangeShapeType="1"/>
            <a:stCxn id="9" idx="3"/>
            <a:endCxn id="27" idx="1"/>
          </p:cNvCxnSpPr>
          <p:nvPr/>
        </p:nvCxnSpPr>
        <p:spPr bwMode="auto">
          <a:xfrm>
            <a:off x="7500938" y="3055938"/>
            <a:ext cx="493712" cy="4762"/>
          </a:xfrm>
          <a:prstGeom prst="bentConnector3">
            <a:avLst>
              <a:gd name="adj1" fmla="val 50000"/>
            </a:avLst>
          </a:prstGeom>
          <a:noFill/>
          <a:ln w="28575">
            <a:solidFill>
              <a:schemeClr val="tx1"/>
            </a:solidFill>
            <a:miter lim="800000"/>
            <a:headEnd/>
            <a:tailEnd type="triangle" w="med" len="med"/>
          </a:ln>
        </p:spPr>
      </p:cxnSp>
      <p:sp>
        <p:nvSpPr>
          <p:cNvPr id="29" name="AutoShape 30"/>
          <p:cNvSpPr>
            <a:spLocks noChangeArrowheads="1"/>
          </p:cNvSpPr>
          <p:nvPr/>
        </p:nvSpPr>
        <p:spPr bwMode="auto">
          <a:xfrm>
            <a:off x="7994650" y="4192588"/>
            <a:ext cx="762000" cy="473075"/>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en-US" altLang="zh-CN" sz="1400">
                <a:latin typeface="+mn-ea"/>
                <a:ea typeface="+mn-ea"/>
              </a:rPr>
              <a:t>JMS</a:t>
            </a:r>
          </a:p>
          <a:p>
            <a:pPr algn="ctr"/>
            <a:r>
              <a:rPr kumimoji="1" lang="en-US" altLang="zh-CN" sz="1400">
                <a:latin typeface="+mn-ea"/>
                <a:ea typeface="+mn-ea"/>
              </a:rPr>
              <a:t>Server</a:t>
            </a:r>
          </a:p>
        </p:txBody>
      </p:sp>
      <p:cxnSp>
        <p:nvCxnSpPr>
          <p:cNvPr id="30" name="AutoShape 32"/>
          <p:cNvCxnSpPr>
            <a:cxnSpLocks noChangeShapeType="1"/>
            <a:stCxn id="10" idx="3"/>
            <a:endCxn id="29" idx="0"/>
          </p:cNvCxnSpPr>
          <p:nvPr/>
        </p:nvCxnSpPr>
        <p:spPr bwMode="auto">
          <a:xfrm>
            <a:off x="7500938" y="3741738"/>
            <a:ext cx="874712" cy="450850"/>
          </a:xfrm>
          <a:prstGeom prst="bentConnector2">
            <a:avLst/>
          </a:prstGeom>
          <a:noFill/>
          <a:ln w="28575">
            <a:solidFill>
              <a:schemeClr val="tx1"/>
            </a:solidFill>
            <a:miter lim="800000"/>
            <a:headEnd/>
            <a:tailEnd type="triangle" w="med" len="med"/>
          </a:ln>
        </p:spPr>
      </p:cxnSp>
      <p:sp>
        <p:nvSpPr>
          <p:cNvPr id="31" name="Text Box 33"/>
          <p:cNvSpPr txBox="1">
            <a:spLocks noChangeArrowheads="1"/>
          </p:cNvSpPr>
          <p:nvPr/>
        </p:nvSpPr>
        <p:spPr bwMode="auto">
          <a:xfrm>
            <a:off x="4330700" y="5407025"/>
            <a:ext cx="544513" cy="307975"/>
          </a:xfrm>
          <a:prstGeom prst="rect">
            <a:avLst/>
          </a:prstGeom>
          <a:noFill/>
          <a:ln w="9525">
            <a:noFill/>
            <a:miter lim="800000"/>
            <a:headEnd/>
            <a:tailEnd/>
          </a:ln>
        </p:spPr>
        <p:txBody>
          <a:bodyPr wrap="none">
            <a:spAutoFit/>
          </a:bodyPr>
          <a:lstStyle/>
          <a:p>
            <a:r>
              <a:rPr kumimoji="1" lang="zh-CN" altLang="en-US" sz="1400">
                <a:latin typeface="+mn-ea"/>
                <a:ea typeface="+mn-ea"/>
              </a:rPr>
              <a:t>订阅</a:t>
            </a:r>
          </a:p>
        </p:txBody>
      </p:sp>
    </p:spTree>
    <p:extLst>
      <p:ext uri="{BB962C8B-B14F-4D97-AF65-F5344CB8AC3E}">
        <p14:creationId xmlns:p14="http://schemas.microsoft.com/office/powerpoint/2010/main" val="1576110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调度框架</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21</a:t>
            </a:fld>
            <a:endParaRPr lang="en-US" altLang="zh-CN"/>
          </a:p>
        </p:txBody>
      </p:sp>
      <p:sp>
        <p:nvSpPr>
          <p:cNvPr id="5" name="Rectangle 26"/>
          <p:cNvSpPr/>
          <p:nvPr/>
        </p:nvSpPr>
        <p:spPr>
          <a:xfrm>
            <a:off x="533400" y="990600"/>
            <a:ext cx="8077200" cy="1569660"/>
          </a:xfrm>
          <a:prstGeom prst="rect">
            <a:avLst/>
          </a:prstGeom>
        </p:spPr>
        <p:txBody>
          <a:bodyPr wrap="square">
            <a:spAutoFit/>
          </a:bodyPr>
          <a:lstStyle/>
          <a:p>
            <a:pPr marL="285750" indent="-285750">
              <a:buFont typeface="Arial" panose="020B0604020202020204" pitchFamily="34" charset="0"/>
              <a:buChar char="•"/>
            </a:pPr>
            <a:r>
              <a:rPr lang="zh-CN" altLang="en-US" sz="1600" dirty="0"/>
              <a:t>定时器提供定时执</a:t>
            </a:r>
            <a:r>
              <a:rPr lang="zh-CN" altLang="en-US" sz="1600" dirty="0" smtClean="0"/>
              <a:t>行</a:t>
            </a:r>
            <a:r>
              <a:rPr lang="zh-CN" altLang="en-US" sz="1600" dirty="0"/>
              <a:t>定时</a:t>
            </a:r>
            <a:r>
              <a:rPr lang="zh-CN" altLang="en-US" sz="1600" dirty="0" smtClean="0"/>
              <a:t>任</a:t>
            </a:r>
            <a:r>
              <a:rPr lang="zh-CN" altLang="en-US" sz="1600" dirty="0"/>
              <a:t>务的功能</a:t>
            </a:r>
            <a:r>
              <a:rPr lang="zh-CN" altLang="en-US" sz="1600" dirty="0" smtClean="0"/>
              <a:t>，通</a:t>
            </a:r>
            <a:r>
              <a:rPr lang="zh-CN" altLang="en-US" sz="1600" dirty="0"/>
              <a:t>过封</a:t>
            </a:r>
            <a:r>
              <a:rPr lang="zh-CN" altLang="en-US" sz="1600" dirty="0" smtClean="0"/>
              <a:t>装开</a:t>
            </a:r>
            <a:r>
              <a:rPr lang="zh-CN" altLang="en-US" sz="1600" dirty="0"/>
              <a:t>源的</a:t>
            </a:r>
            <a:r>
              <a:rPr lang="zh-CN" altLang="en-US" sz="1600" dirty="0" smtClean="0"/>
              <a:t>quartz实现，</a:t>
            </a:r>
            <a:r>
              <a:rPr lang="zh-CN" altLang="en-US" sz="1600" dirty="0"/>
              <a:t>可以定时执行一个任意方法任务、一个逻辑流任务、一</a:t>
            </a:r>
            <a:r>
              <a:rPr lang="zh-CN" altLang="en-US" sz="1600" dirty="0" smtClean="0"/>
              <a:t>个服务</a:t>
            </a:r>
            <a:r>
              <a:rPr lang="zh-CN" altLang="en-US" sz="1600" dirty="0"/>
              <a:t>任务，或者一个纯正的</a:t>
            </a:r>
            <a:r>
              <a:rPr lang="zh-CN" altLang="en-US" sz="1600" dirty="0" smtClean="0"/>
              <a:t>quartzJob</a:t>
            </a:r>
            <a:endParaRPr lang="en-US" altLang="zh-CN" sz="1600" dirty="0" smtClean="0"/>
          </a:p>
          <a:p>
            <a:pPr marL="285750" indent="-285750">
              <a:buFont typeface="Arial" panose="020B0604020202020204" pitchFamily="34" charset="0"/>
              <a:buChar char="•"/>
            </a:pPr>
            <a:r>
              <a:rPr lang="zh-CN" altLang="en-US" sz="1600" dirty="0" smtClean="0"/>
              <a:t>定</a:t>
            </a:r>
            <a:r>
              <a:rPr lang="zh-CN" altLang="en-US" sz="1600" dirty="0"/>
              <a:t>时任务存储在数据库中，支持集群方式。支持构造各种简单和复杂的触发</a:t>
            </a:r>
            <a:r>
              <a:rPr lang="zh-CN" altLang="en-US" sz="1600" dirty="0" smtClean="0"/>
              <a:t>时间</a:t>
            </a:r>
            <a:endParaRPr lang="en-US" altLang="zh-CN" sz="1600" dirty="0" smtClean="0"/>
          </a:p>
          <a:p>
            <a:pPr marL="285750" indent="-285750">
              <a:buFont typeface="Arial" panose="020B0604020202020204" pitchFamily="34" charset="0"/>
              <a:buChar char="•"/>
            </a:pPr>
            <a:r>
              <a:rPr lang="zh-CN" altLang="en-US" sz="1600" dirty="0" smtClean="0"/>
              <a:t>用户可以对定时任务进行查询、增加、修改、删除、暂停、继续操作。支持多调度器，每一个调度器有一个自己的数据源，和一组相关的存储定时任务的数据表，用来管理调度定时任务。</a:t>
            </a:r>
            <a:endParaRPr lang="zh-CN" altLang="en-US" sz="1600" dirty="0"/>
          </a:p>
        </p:txBody>
      </p:sp>
      <p:pic>
        <p:nvPicPr>
          <p:cNvPr id="1026" name="Picture 2"/>
          <p:cNvPicPr>
            <a:picLocks noChangeAspect="1" noChangeArrowheads="1"/>
          </p:cNvPicPr>
          <p:nvPr/>
        </p:nvPicPr>
        <p:blipFill>
          <a:blip r:embed="rId2"/>
          <a:srcRect/>
          <a:stretch>
            <a:fillRect/>
          </a:stretch>
        </p:blipFill>
        <p:spPr bwMode="auto">
          <a:xfrm>
            <a:off x="609600" y="2667000"/>
            <a:ext cx="7924800" cy="3579503"/>
          </a:xfrm>
          <a:prstGeom prst="rect">
            <a:avLst/>
          </a:prstGeom>
          <a:noFill/>
          <a:ln w="9525">
            <a:noFill/>
            <a:miter lim="800000"/>
            <a:headEnd/>
            <a:tailEnd/>
          </a:ln>
          <a:effectLst/>
        </p:spPr>
      </p:pic>
    </p:spTree>
    <p:extLst>
      <p:ext uri="{BB962C8B-B14F-4D97-AF65-F5344CB8AC3E}">
        <p14:creationId xmlns:p14="http://schemas.microsoft.com/office/powerpoint/2010/main" val="1749481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报文组件</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22</a:t>
            </a:fld>
            <a:endParaRPr lang="en-US" altLang="zh-CN"/>
          </a:p>
        </p:txBody>
      </p:sp>
      <p:sp>
        <p:nvSpPr>
          <p:cNvPr id="5" name="Rectangle 19"/>
          <p:cNvSpPr>
            <a:spLocks noChangeArrowheads="1"/>
          </p:cNvSpPr>
          <p:nvPr/>
        </p:nvSpPr>
        <p:spPr bwMode="auto">
          <a:xfrm>
            <a:off x="467544" y="1292080"/>
            <a:ext cx="3384550" cy="4176464"/>
          </a:xfrm>
          <a:prstGeom prst="rect">
            <a:avLst/>
          </a:prstGeom>
          <a:noFill/>
          <a:ln w="9525">
            <a:noFill/>
            <a:miter lim="800000"/>
            <a:headEnd/>
            <a:tailEnd/>
          </a:ln>
          <a:effectLst/>
        </p:spPr>
        <p:txBody>
          <a:bodyPr/>
          <a:lstStyle/>
          <a:p>
            <a:pPr marL="342900" indent="-342900">
              <a:spcBef>
                <a:spcPct val="20000"/>
              </a:spcBef>
              <a:buFontTx/>
              <a:buChar char="•"/>
              <a:defRPr/>
            </a:pPr>
            <a:r>
              <a:rPr lang="en-US" altLang="zh-CN" sz="2400" dirty="0" smtClean="0">
                <a:latin typeface="+mn-ea"/>
                <a:ea typeface="+mn-ea"/>
              </a:rPr>
              <a:t>Composite</a:t>
            </a:r>
            <a:r>
              <a:rPr lang="zh-CN" altLang="en-US" sz="2400" dirty="0" smtClean="0">
                <a:latin typeface="+mn-ea"/>
                <a:ea typeface="+mn-ea"/>
              </a:rPr>
              <a:t>模式</a:t>
            </a:r>
            <a:endParaRPr lang="zh-CN" altLang="en-US" sz="2400" dirty="0">
              <a:latin typeface="+mn-ea"/>
              <a:ea typeface="+mn-ea"/>
            </a:endParaRPr>
          </a:p>
          <a:p>
            <a:pPr marL="742950" lvl="1" indent="-285750">
              <a:spcBef>
                <a:spcPct val="20000"/>
              </a:spcBef>
              <a:buFontTx/>
              <a:buChar char="–"/>
              <a:defRPr/>
            </a:pPr>
            <a:r>
              <a:rPr lang="zh-CN" altLang="en-US" sz="1800" kern="0" dirty="0" smtClean="0">
                <a:latin typeface="+mn-ea"/>
                <a:ea typeface="+mn-ea"/>
              </a:rPr>
              <a:t>统一</a:t>
            </a:r>
            <a:r>
              <a:rPr lang="zh-CN" altLang="en-US" sz="1800" kern="0" dirty="0">
                <a:latin typeface="+mn-ea"/>
                <a:ea typeface="+mn-ea"/>
              </a:rPr>
              <a:t>接口</a:t>
            </a:r>
          </a:p>
          <a:p>
            <a:pPr marL="742950" lvl="1" indent="-285750">
              <a:spcBef>
                <a:spcPct val="20000"/>
              </a:spcBef>
              <a:buFontTx/>
              <a:buChar char="–"/>
              <a:defRPr/>
            </a:pPr>
            <a:r>
              <a:rPr lang="zh-CN" altLang="en-US" sz="1800" kern="0" dirty="0">
                <a:latin typeface="+mn-ea"/>
                <a:ea typeface="+mn-ea"/>
              </a:rPr>
              <a:t>支持组装</a:t>
            </a:r>
          </a:p>
          <a:p>
            <a:pPr marL="342900" indent="-342900">
              <a:lnSpc>
                <a:spcPct val="80000"/>
              </a:lnSpc>
              <a:spcBef>
                <a:spcPct val="20000"/>
              </a:spcBef>
              <a:buClr>
                <a:schemeClr val="folHlink"/>
              </a:buClr>
              <a:buSzPct val="90000"/>
              <a:buFontTx/>
              <a:buChar char="•"/>
              <a:defRPr/>
            </a:pPr>
            <a:r>
              <a:rPr lang="zh-CN" altLang="en-US" sz="2400" dirty="0" smtClean="0">
                <a:latin typeface="+mn-ea"/>
                <a:ea typeface="+mn-ea"/>
              </a:rPr>
              <a:t>支持多种格式</a:t>
            </a:r>
          </a:p>
          <a:p>
            <a:pPr marL="742950" lvl="1" indent="-285750">
              <a:lnSpc>
                <a:spcPct val="80000"/>
              </a:lnSpc>
              <a:spcBef>
                <a:spcPct val="20000"/>
              </a:spcBef>
              <a:buClr>
                <a:schemeClr val="accent1"/>
              </a:buClr>
              <a:buSzPct val="75000"/>
              <a:buFontTx/>
              <a:buChar char="–"/>
              <a:defRPr/>
            </a:pPr>
            <a:r>
              <a:rPr lang="zh-CN" altLang="en-US" kern="0" dirty="0" smtClean="0">
                <a:latin typeface="+mn-ea"/>
                <a:ea typeface="+mn-ea"/>
              </a:rPr>
              <a:t>定长</a:t>
            </a:r>
            <a:endParaRPr lang="en-US" altLang="zh-CN" kern="0" dirty="0" smtClean="0">
              <a:latin typeface="+mn-ea"/>
              <a:ea typeface="+mn-ea"/>
            </a:endParaRPr>
          </a:p>
          <a:p>
            <a:pPr marL="742950" lvl="1" indent="-285750">
              <a:lnSpc>
                <a:spcPct val="80000"/>
              </a:lnSpc>
              <a:spcBef>
                <a:spcPct val="20000"/>
              </a:spcBef>
              <a:buClr>
                <a:schemeClr val="accent1"/>
              </a:buClr>
              <a:buSzPct val="75000"/>
              <a:buFontTx/>
              <a:buChar char="–"/>
              <a:defRPr/>
            </a:pPr>
            <a:r>
              <a:rPr lang="zh-CN" altLang="en-US" kern="0" dirty="0" smtClean="0">
                <a:latin typeface="+mn-ea"/>
                <a:ea typeface="+mn-ea"/>
              </a:rPr>
              <a:t>分隔符</a:t>
            </a:r>
            <a:endParaRPr lang="en-US" altLang="zh-CN" kern="0" dirty="0" smtClean="0">
              <a:latin typeface="+mn-ea"/>
              <a:ea typeface="+mn-ea"/>
            </a:endParaRPr>
          </a:p>
          <a:p>
            <a:pPr marL="742950" lvl="1" indent="-285750">
              <a:lnSpc>
                <a:spcPct val="80000"/>
              </a:lnSpc>
              <a:spcBef>
                <a:spcPct val="20000"/>
              </a:spcBef>
              <a:buClr>
                <a:schemeClr val="accent1"/>
              </a:buClr>
              <a:buSzPct val="75000"/>
              <a:buFontTx/>
              <a:buChar char="–"/>
              <a:defRPr/>
            </a:pPr>
            <a:r>
              <a:rPr lang="en-US" altLang="zh-CN" kern="0" dirty="0" smtClean="0">
                <a:latin typeface="+mn-ea"/>
                <a:ea typeface="+mn-ea"/>
              </a:rPr>
              <a:t>XML</a:t>
            </a:r>
            <a:r>
              <a:rPr lang="zh-CN" altLang="en-US" kern="0" dirty="0" smtClean="0">
                <a:latin typeface="+mn-ea"/>
                <a:ea typeface="+mn-ea"/>
              </a:rPr>
              <a:t>报文</a:t>
            </a:r>
            <a:endParaRPr lang="en-US" altLang="zh-CN" kern="0" dirty="0" smtClean="0">
              <a:latin typeface="+mn-ea"/>
              <a:ea typeface="+mn-ea"/>
            </a:endParaRPr>
          </a:p>
          <a:p>
            <a:pPr marL="742950" lvl="1" indent="-285750">
              <a:lnSpc>
                <a:spcPct val="80000"/>
              </a:lnSpc>
              <a:spcBef>
                <a:spcPct val="20000"/>
              </a:spcBef>
              <a:buClr>
                <a:schemeClr val="accent1"/>
              </a:buClr>
              <a:buSzPct val="75000"/>
              <a:buFontTx/>
              <a:buChar char="–"/>
              <a:defRPr/>
            </a:pPr>
            <a:r>
              <a:rPr lang="en-US" altLang="zh-CN" kern="0" dirty="0" smtClean="0">
                <a:latin typeface="+mn-ea"/>
              </a:rPr>
              <a:t>ISO8583</a:t>
            </a:r>
          </a:p>
          <a:p>
            <a:pPr marL="742950" lvl="1" indent="-285750">
              <a:lnSpc>
                <a:spcPct val="80000"/>
              </a:lnSpc>
              <a:spcBef>
                <a:spcPct val="20000"/>
              </a:spcBef>
              <a:buClr>
                <a:schemeClr val="accent1"/>
              </a:buClr>
              <a:buSzPct val="75000"/>
              <a:buFontTx/>
              <a:buChar char="–"/>
              <a:defRPr/>
            </a:pPr>
            <a:r>
              <a:rPr lang="en-US" altLang="zh-CN" kern="0" dirty="0" smtClean="0">
                <a:latin typeface="+mn-ea"/>
                <a:ea typeface="+mn-ea"/>
              </a:rPr>
              <a:t>FML</a:t>
            </a:r>
            <a:endParaRPr lang="zh-CN" altLang="en-US" kern="0" dirty="0" smtClean="0">
              <a:latin typeface="+mn-ea"/>
              <a:ea typeface="+mn-ea"/>
            </a:endParaRPr>
          </a:p>
          <a:p>
            <a:pPr marL="742950" lvl="1" indent="-285750">
              <a:lnSpc>
                <a:spcPct val="80000"/>
              </a:lnSpc>
              <a:spcBef>
                <a:spcPct val="20000"/>
              </a:spcBef>
              <a:buClr>
                <a:schemeClr val="accent1"/>
              </a:buClr>
              <a:buSzPct val="75000"/>
              <a:buFontTx/>
              <a:buChar char="–"/>
              <a:defRPr/>
            </a:pPr>
            <a:r>
              <a:rPr lang="zh-CN" altLang="en-US" kern="0" dirty="0" smtClean="0">
                <a:latin typeface="+mn-ea"/>
                <a:ea typeface="+mn-ea"/>
              </a:rPr>
              <a:t>自定义</a:t>
            </a:r>
          </a:p>
          <a:p>
            <a:pPr marL="342900" indent="-342900">
              <a:lnSpc>
                <a:spcPct val="80000"/>
              </a:lnSpc>
              <a:spcBef>
                <a:spcPct val="20000"/>
              </a:spcBef>
              <a:buClr>
                <a:schemeClr val="folHlink"/>
              </a:buClr>
              <a:buSzPct val="90000"/>
              <a:buFontTx/>
              <a:buChar char="•"/>
              <a:defRPr/>
            </a:pPr>
            <a:r>
              <a:rPr lang="zh-CN" altLang="en-US" sz="2400" dirty="0" smtClean="0">
                <a:latin typeface="+mn-ea"/>
                <a:ea typeface="+mn-ea"/>
              </a:rPr>
              <a:t>支持多种格式条目</a:t>
            </a:r>
          </a:p>
          <a:p>
            <a:pPr marL="742950" lvl="1" indent="-285750">
              <a:lnSpc>
                <a:spcPct val="80000"/>
              </a:lnSpc>
              <a:spcBef>
                <a:spcPct val="20000"/>
              </a:spcBef>
              <a:buClr>
                <a:schemeClr val="accent1"/>
              </a:buClr>
              <a:buSzPct val="75000"/>
              <a:buFontTx/>
              <a:buChar char="–"/>
              <a:defRPr/>
            </a:pPr>
            <a:r>
              <a:rPr lang="zh-CN" altLang="en-US" sz="1800" kern="0" dirty="0">
                <a:latin typeface="+mn-ea"/>
                <a:ea typeface="+mn-ea"/>
              </a:rPr>
              <a:t>常量</a:t>
            </a:r>
          </a:p>
          <a:p>
            <a:pPr marL="742950" lvl="1" indent="-285750">
              <a:lnSpc>
                <a:spcPct val="80000"/>
              </a:lnSpc>
              <a:spcBef>
                <a:spcPct val="20000"/>
              </a:spcBef>
              <a:buClr>
                <a:schemeClr val="accent1"/>
              </a:buClr>
              <a:buSzPct val="75000"/>
              <a:buFontTx/>
              <a:buChar char="–"/>
              <a:defRPr/>
            </a:pPr>
            <a:r>
              <a:rPr lang="zh-CN" altLang="en-US" sz="1800" kern="0" dirty="0">
                <a:latin typeface="+mn-ea"/>
                <a:ea typeface="+mn-ea"/>
              </a:rPr>
              <a:t>变量</a:t>
            </a:r>
          </a:p>
          <a:p>
            <a:pPr marL="742950" lvl="1" indent="-285750">
              <a:lnSpc>
                <a:spcPct val="80000"/>
              </a:lnSpc>
              <a:spcBef>
                <a:spcPct val="20000"/>
              </a:spcBef>
              <a:buClr>
                <a:schemeClr val="accent1"/>
              </a:buClr>
              <a:buSzPct val="75000"/>
              <a:buFontTx/>
              <a:buChar char="–"/>
              <a:defRPr/>
            </a:pPr>
            <a:r>
              <a:rPr lang="zh-CN" altLang="en-US" sz="1800" kern="0" dirty="0" smtClean="0">
                <a:latin typeface="+mn-ea"/>
                <a:ea typeface="+mn-ea"/>
              </a:rPr>
              <a:t>子</a:t>
            </a:r>
            <a:r>
              <a:rPr lang="zh-CN" altLang="en-US" kern="0" dirty="0" smtClean="0">
                <a:latin typeface="+mn-ea"/>
                <a:ea typeface="+mn-ea"/>
              </a:rPr>
              <a:t>报文</a:t>
            </a:r>
            <a:endParaRPr lang="zh-CN" altLang="en-US" sz="1800" kern="0" dirty="0">
              <a:latin typeface="+mn-ea"/>
              <a:ea typeface="+mn-ea"/>
            </a:endParaRPr>
          </a:p>
        </p:txBody>
      </p:sp>
      <p:grpSp>
        <p:nvGrpSpPr>
          <p:cNvPr id="6" name="组合 5"/>
          <p:cNvGrpSpPr/>
          <p:nvPr/>
        </p:nvGrpSpPr>
        <p:grpSpPr>
          <a:xfrm>
            <a:off x="3491881" y="1444824"/>
            <a:ext cx="5609073" cy="3024336"/>
            <a:chOff x="2627313" y="1340768"/>
            <a:chExt cx="6494767" cy="3528392"/>
          </a:xfrm>
        </p:grpSpPr>
        <p:sp>
          <p:nvSpPr>
            <p:cNvPr id="7" name="Rectangle 3"/>
            <p:cNvSpPr>
              <a:spLocks noChangeArrowheads="1"/>
            </p:cNvSpPr>
            <p:nvPr/>
          </p:nvSpPr>
          <p:spPr bwMode="auto">
            <a:xfrm>
              <a:off x="5219701" y="2087835"/>
              <a:ext cx="1781191" cy="5032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400" dirty="0" err="1">
                  <a:latin typeface="+mn-ea"/>
                  <a:ea typeface="+mn-ea"/>
                </a:rPr>
                <a:t>MessageItem</a:t>
              </a:r>
              <a:endParaRPr lang="en-US" altLang="zh-CN" sz="1400" dirty="0">
                <a:latin typeface="+mn-ea"/>
                <a:ea typeface="+mn-ea"/>
              </a:endParaRPr>
            </a:p>
          </p:txBody>
        </p:sp>
        <p:sp>
          <p:nvSpPr>
            <p:cNvPr id="8" name="Rectangle 4"/>
            <p:cNvSpPr>
              <a:spLocks noChangeArrowheads="1"/>
            </p:cNvSpPr>
            <p:nvPr/>
          </p:nvSpPr>
          <p:spPr bwMode="auto">
            <a:xfrm>
              <a:off x="3779838" y="3097483"/>
              <a:ext cx="1223962" cy="5032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400">
                  <a:latin typeface="+mn-ea"/>
                  <a:ea typeface="+mn-ea"/>
                </a:rPr>
                <a:t>Item</a:t>
              </a:r>
            </a:p>
          </p:txBody>
        </p:sp>
        <p:sp>
          <p:nvSpPr>
            <p:cNvPr id="9" name="Rectangle 5"/>
            <p:cNvSpPr>
              <a:spLocks noChangeArrowheads="1"/>
            </p:cNvSpPr>
            <p:nvPr/>
          </p:nvSpPr>
          <p:spPr bwMode="auto">
            <a:xfrm>
              <a:off x="7100888" y="3097483"/>
              <a:ext cx="1223962" cy="5032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400">
                  <a:latin typeface="+mn-ea"/>
                  <a:ea typeface="+mn-ea"/>
                </a:rPr>
                <a:t>Message</a:t>
              </a:r>
            </a:p>
          </p:txBody>
        </p:sp>
        <p:cxnSp>
          <p:nvCxnSpPr>
            <p:cNvPr id="10" name="AutoShape 7"/>
            <p:cNvCxnSpPr>
              <a:cxnSpLocks noChangeShapeType="1"/>
              <a:stCxn id="8" idx="0"/>
              <a:endCxn id="7" idx="2"/>
            </p:cNvCxnSpPr>
            <p:nvPr/>
          </p:nvCxnSpPr>
          <p:spPr bwMode="auto">
            <a:xfrm rot="5400000" flipH="1" flipV="1">
              <a:off x="4997853" y="1985039"/>
              <a:ext cx="506411" cy="1718478"/>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1" name="AutoShape 9"/>
            <p:cNvCxnSpPr>
              <a:cxnSpLocks noChangeShapeType="1"/>
              <a:stCxn id="9" idx="0"/>
              <a:endCxn id="7" idx="2"/>
            </p:cNvCxnSpPr>
            <p:nvPr/>
          </p:nvCxnSpPr>
          <p:spPr bwMode="auto">
            <a:xfrm rot="16200000" flipV="1">
              <a:off x="6658378" y="2042992"/>
              <a:ext cx="506411" cy="1602572"/>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2" name="AutoShape 10"/>
            <p:cNvCxnSpPr>
              <a:cxnSpLocks noChangeShapeType="1"/>
              <a:stCxn id="9" idx="3"/>
              <a:endCxn id="7" idx="3"/>
            </p:cNvCxnSpPr>
            <p:nvPr/>
          </p:nvCxnSpPr>
          <p:spPr bwMode="auto">
            <a:xfrm flipH="1" flipV="1">
              <a:off x="7000892" y="2339454"/>
              <a:ext cx="1323958" cy="1009648"/>
            </a:xfrm>
            <a:prstGeom prst="bentConnector3">
              <a:avLst>
                <a:gd name="adj1" fmla="val -17266"/>
              </a:avLst>
            </a:prstGeom>
            <a:ln>
              <a:headEnd type="diamond" w="lg" len="lg"/>
              <a:tailEnd type="triangle" w="med" len="med"/>
            </a:ln>
          </p:spPr>
          <p:style>
            <a:lnRef idx="1">
              <a:schemeClr val="accent1"/>
            </a:lnRef>
            <a:fillRef idx="2">
              <a:schemeClr val="accent1"/>
            </a:fillRef>
            <a:effectRef idx="1">
              <a:schemeClr val="accent1"/>
            </a:effectRef>
            <a:fontRef idx="minor">
              <a:schemeClr val="dk1"/>
            </a:fontRef>
          </p:style>
        </p:cxnSp>
        <p:sp>
          <p:nvSpPr>
            <p:cNvPr id="13" name="Rectangle 11"/>
            <p:cNvSpPr>
              <a:spLocks noChangeArrowheads="1"/>
            </p:cNvSpPr>
            <p:nvPr/>
          </p:nvSpPr>
          <p:spPr bwMode="auto">
            <a:xfrm>
              <a:off x="2627313" y="4465908"/>
              <a:ext cx="792162" cy="4032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100">
                  <a:latin typeface="+mn-ea"/>
                  <a:ea typeface="+mn-ea"/>
                </a:rPr>
                <a:t>常量</a:t>
              </a:r>
            </a:p>
          </p:txBody>
        </p:sp>
        <p:sp>
          <p:nvSpPr>
            <p:cNvPr id="14" name="Rectangle 12"/>
            <p:cNvSpPr>
              <a:spLocks noChangeArrowheads="1"/>
            </p:cNvSpPr>
            <p:nvPr/>
          </p:nvSpPr>
          <p:spPr bwMode="auto">
            <a:xfrm>
              <a:off x="3859607" y="4455740"/>
              <a:ext cx="792161" cy="40325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100" dirty="0" smtClean="0">
                  <a:latin typeface="+mn-ea"/>
                  <a:ea typeface="+mn-ea"/>
                </a:rPr>
                <a:t>变量</a:t>
              </a:r>
              <a:endParaRPr lang="zh-CN" altLang="en-US" sz="1100" dirty="0">
                <a:latin typeface="+mn-ea"/>
                <a:ea typeface="+mn-ea"/>
              </a:endParaRPr>
            </a:p>
          </p:txBody>
        </p:sp>
        <p:sp>
          <p:nvSpPr>
            <p:cNvPr id="15" name="Rectangle 13"/>
            <p:cNvSpPr>
              <a:spLocks noChangeArrowheads="1"/>
            </p:cNvSpPr>
            <p:nvPr/>
          </p:nvSpPr>
          <p:spPr bwMode="auto">
            <a:xfrm>
              <a:off x="5094859" y="4455740"/>
              <a:ext cx="792163" cy="4032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100" dirty="0">
                  <a:latin typeface="+mn-ea"/>
                  <a:ea typeface="+mn-ea"/>
                </a:rPr>
                <a:t>Message</a:t>
              </a:r>
            </a:p>
          </p:txBody>
        </p:sp>
        <p:cxnSp>
          <p:nvCxnSpPr>
            <p:cNvPr id="16" name="AutoShape 15"/>
            <p:cNvCxnSpPr>
              <a:cxnSpLocks noChangeShapeType="1"/>
              <a:stCxn id="13" idx="0"/>
              <a:endCxn id="8" idx="2"/>
            </p:cNvCxnSpPr>
            <p:nvPr/>
          </p:nvCxnSpPr>
          <p:spPr bwMode="auto">
            <a:xfrm rot="5400000" flipH="1" flipV="1">
              <a:off x="3275013" y="3349103"/>
              <a:ext cx="865187" cy="1368425"/>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7" name="AutoShape 16"/>
            <p:cNvCxnSpPr>
              <a:cxnSpLocks noChangeShapeType="1"/>
              <a:stCxn id="14" idx="0"/>
              <a:endCxn id="8" idx="2"/>
            </p:cNvCxnSpPr>
            <p:nvPr/>
          </p:nvCxnSpPr>
          <p:spPr bwMode="auto">
            <a:xfrm rot="5400000" flipH="1" flipV="1">
              <a:off x="3896245" y="3960165"/>
              <a:ext cx="855019" cy="136132"/>
            </a:xfrm>
            <a:prstGeom prst="bentConnector3">
              <a:avLst>
                <a:gd name="adj1" fmla="val 45697"/>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8" name="AutoShape 18"/>
            <p:cNvCxnSpPr>
              <a:cxnSpLocks noChangeShapeType="1"/>
              <a:stCxn id="15" idx="0"/>
              <a:endCxn id="8" idx="2"/>
            </p:cNvCxnSpPr>
            <p:nvPr/>
          </p:nvCxnSpPr>
          <p:spPr bwMode="auto">
            <a:xfrm rot="16200000" flipV="1">
              <a:off x="4513872" y="3478670"/>
              <a:ext cx="855019" cy="1099121"/>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19" name="Rectangle 20"/>
            <p:cNvSpPr>
              <a:spLocks noChangeArrowheads="1"/>
            </p:cNvSpPr>
            <p:nvPr/>
          </p:nvSpPr>
          <p:spPr bwMode="auto">
            <a:xfrm>
              <a:off x="6443663" y="4464321"/>
              <a:ext cx="792162" cy="403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100">
                  <a:latin typeface="+mn-ea"/>
                  <a:ea typeface="+mn-ea"/>
                </a:rPr>
                <a:t>ISO8583</a:t>
              </a:r>
            </a:p>
          </p:txBody>
        </p:sp>
        <p:cxnSp>
          <p:nvCxnSpPr>
            <p:cNvPr id="20" name="AutoShape 21"/>
            <p:cNvCxnSpPr>
              <a:cxnSpLocks noChangeShapeType="1"/>
              <a:stCxn id="19" idx="0"/>
              <a:endCxn id="9" idx="2"/>
            </p:cNvCxnSpPr>
            <p:nvPr/>
          </p:nvCxnSpPr>
          <p:spPr bwMode="auto">
            <a:xfrm rot="5400000" flipH="1" flipV="1">
              <a:off x="6844506" y="3595959"/>
              <a:ext cx="863600" cy="873125"/>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21" name="Rectangle 22"/>
            <p:cNvSpPr>
              <a:spLocks noChangeArrowheads="1"/>
            </p:cNvSpPr>
            <p:nvPr/>
          </p:nvSpPr>
          <p:spPr bwMode="auto">
            <a:xfrm>
              <a:off x="7308850" y="4464321"/>
              <a:ext cx="792163" cy="403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100" dirty="0" smtClean="0">
                  <a:latin typeface="+mn-ea"/>
                  <a:ea typeface="+mn-ea"/>
                </a:rPr>
                <a:t>定长</a:t>
              </a:r>
              <a:endParaRPr lang="zh-CN" altLang="en-US" sz="1100" dirty="0">
                <a:latin typeface="+mn-ea"/>
                <a:ea typeface="+mn-ea"/>
              </a:endParaRPr>
            </a:p>
          </p:txBody>
        </p:sp>
        <p:cxnSp>
          <p:nvCxnSpPr>
            <p:cNvPr id="22" name="AutoShape 23"/>
            <p:cNvCxnSpPr>
              <a:cxnSpLocks noChangeShapeType="1"/>
              <a:stCxn id="21" idx="0"/>
              <a:endCxn id="9" idx="2"/>
            </p:cNvCxnSpPr>
            <p:nvPr/>
          </p:nvCxnSpPr>
          <p:spPr bwMode="auto">
            <a:xfrm rot="5400000" flipH="1" flipV="1">
              <a:off x="7277100" y="4028553"/>
              <a:ext cx="863600" cy="7937"/>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23" name="Rectangle 24"/>
            <p:cNvSpPr>
              <a:spLocks noChangeArrowheads="1"/>
            </p:cNvSpPr>
            <p:nvPr/>
          </p:nvSpPr>
          <p:spPr bwMode="auto">
            <a:xfrm>
              <a:off x="8172450" y="4464321"/>
              <a:ext cx="792163" cy="403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100">
                  <a:latin typeface="+mn-ea"/>
                  <a:ea typeface="+mn-ea"/>
                </a:rPr>
                <a:t>分割符</a:t>
              </a:r>
            </a:p>
          </p:txBody>
        </p:sp>
        <p:cxnSp>
          <p:nvCxnSpPr>
            <p:cNvPr id="24" name="AutoShape 25"/>
            <p:cNvCxnSpPr>
              <a:cxnSpLocks noChangeShapeType="1"/>
              <a:stCxn id="23" idx="0"/>
              <a:endCxn id="9" idx="2"/>
            </p:cNvCxnSpPr>
            <p:nvPr/>
          </p:nvCxnSpPr>
          <p:spPr bwMode="auto">
            <a:xfrm rot="16200000" flipV="1">
              <a:off x="7708901" y="3604689"/>
              <a:ext cx="863600" cy="855663"/>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25" name="上箭头 24"/>
            <p:cNvSpPr/>
            <p:nvPr/>
          </p:nvSpPr>
          <p:spPr>
            <a:xfrm>
              <a:off x="6516216" y="1716890"/>
              <a:ext cx="341800" cy="374116"/>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latin typeface="+mn-ea"/>
              </a:endParaRPr>
            </a:p>
          </p:txBody>
        </p:sp>
        <p:sp>
          <p:nvSpPr>
            <p:cNvPr id="26" name="TextBox 25"/>
            <p:cNvSpPr txBox="1"/>
            <p:nvPr/>
          </p:nvSpPr>
          <p:spPr>
            <a:xfrm>
              <a:off x="6183466" y="1340768"/>
              <a:ext cx="2938614" cy="305212"/>
            </a:xfrm>
            <a:prstGeom prst="rect">
              <a:avLst/>
            </a:prstGeom>
            <a:noFill/>
          </p:spPr>
          <p:txBody>
            <a:bodyPr wrap="none" rtlCol="0">
              <a:spAutoFit/>
            </a:bodyPr>
            <a:lstStyle/>
            <a:p>
              <a:r>
                <a:rPr lang="en-US" altLang="zh-CN" sz="1100" dirty="0" err="1" smtClean="0">
                  <a:latin typeface="+mn-ea"/>
                  <a:ea typeface="+mn-ea"/>
                </a:rPr>
                <a:t>Serializable</a:t>
              </a:r>
              <a:r>
                <a:rPr lang="en-US" altLang="zh-CN" sz="1100" dirty="0" smtClean="0">
                  <a:latin typeface="+mn-ea"/>
                  <a:ea typeface="+mn-ea"/>
                </a:rPr>
                <a:t> </a:t>
              </a:r>
              <a:r>
                <a:rPr lang="en-US" altLang="zh-CN" sz="1100" dirty="0" err="1" smtClean="0">
                  <a:latin typeface="+mn-ea"/>
                  <a:ea typeface="+mn-ea"/>
                </a:rPr>
                <a:t>uppack</a:t>
              </a:r>
              <a:r>
                <a:rPr lang="en-US" altLang="zh-CN" sz="1100" dirty="0" smtClean="0">
                  <a:latin typeface="+mn-ea"/>
                  <a:ea typeface="+mn-ea"/>
                </a:rPr>
                <a:t>(</a:t>
              </a:r>
              <a:r>
                <a:rPr lang="en-US" altLang="zh-CN" sz="1100" dirty="0" smtClean="0">
                  <a:latin typeface="+mn-ea"/>
                </a:rPr>
                <a:t>String, </a:t>
              </a:r>
              <a:r>
                <a:rPr lang="en-US" altLang="zh-CN" sz="1100" dirty="0" smtClean="0">
                  <a:latin typeface="+mn-ea"/>
                  <a:ea typeface="+mn-ea"/>
                </a:rPr>
                <a:t>Object )</a:t>
              </a:r>
              <a:endParaRPr lang="zh-CN" altLang="en-US" sz="1100" dirty="0">
                <a:latin typeface="+mn-ea"/>
                <a:ea typeface="+mn-ea"/>
              </a:endParaRPr>
            </a:p>
          </p:txBody>
        </p:sp>
        <p:sp>
          <p:nvSpPr>
            <p:cNvPr id="27" name="下箭头 26"/>
            <p:cNvSpPr/>
            <p:nvPr/>
          </p:nvSpPr>
          <p:spPr>
            <a:xfrm>
              <a:off x="5292080" y="1716890"/>
              <a:ext cx="351490" cy="37411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latin typeface="+mn-ea"/>
              </a:endParaRPr>
            </a:p>
          </p:txBody>
        </p:sp>
        <p:sp>
          <p:nvSpPr>
            <p:cNvPr id="28" name="TextBox 27"/>
            <p:cNvSpPr txBox="1"/>
            <p:nvPr/>
          </p:nvSpPr>
          <p:spPr>
            <a:xfrm>
              <a:off x="3153748" y="1344240"/>
              <a:ext cx="2734441" cy="305212"/>
            </a:xfrm>
            <a:prstGeom prst="rect">
              <a:avLst/>
            </a:prstGeom>
            <a:noFill/>
          </p:spPr>
          <p:txBody>
            <a:bodyPr wrap="none" rtlCol="0">
              <a:spAutoFit/>
            </a:bodyPr>
            <a:lstStyle/>
            <a:p>
              <a:r>
                <a:rPr lang="en-US" altLang="zh-CN" sz="1100" dirty="0" smtClean="0">
                  <a:latin typeface="+mn-ea"/>
                  <a:ea typeface="+mn-ea"/>
                </a:rPr>
                <a:t>Object pack(String, </a:t>
              </a:r>
              <a:r>
                <a:rPr lang="en-US" altLang="zh-CN" sz="1100" dirty="0" err="1" smtClean="0">
                  <a:latin typeface="+mn-ea"/>
                  <a:ea typeface="+mn-ea"/>
                </a:rPr>
                <a:t>Serializable</a:t>
              </a:r>
              <a:r>
                <a:rPr lang="en-US" altLang="zh-CN" sz="1100" dirty="0" smtClean="0">
                  <a:latin typeface="+mn-ea"/>
                  <a:ea typeface="+mn-ea"/>
                </a:rPr>
                <a:t> )</a:t>
              </a:r>
              <a:endParaRPr lang="zh-CN" altLang="en-US" sz="1100" dirty="0">
                <a:latin typeface="+mn-ea"/>
                <a:ea typeface="+mn-ea"/>
              </a:endParaRPr>
            </a:p>
          </p:txBody>
        </p:sp>
      </p:grpSp>
      <p:pic>
        <p:nvPicPr>
          <p:cNvPr id="29" name="Picture 1"/>
          <p:cNvPicPr>
            <a:picLocks noChangeAspect="1" noChangeArrowheads="1"/>
          </p:cNvPicPr>
          <p:nvPr/>
        </p:nvPicPr>
        <p:blipFill>
          <a:blip r:embed="rId2" cstate="print"/>
          <a:srcRect b="6667"/>
          <a:stretch>
            <a:fillRect/>
          </a:stretch>
        </p:blipFill>
        <p:spPr bwMode="auto">
          <a:xfrm>
            <a:off x="4860032" y="4613176"/>
            <a:ext cx="3744416" cy="2016224"/>
          </a:xfrm>
          <a:prstGeom prst="rect">
            <a:avLst/>
          </a:prstGeom>
          <a:ln>
            <a:noFill/>
          </a:ln>
          <a:effectLst>
            <a:outerShdw blurRad="292100" dist="139700" dir="2700000" algn="tl" rotWithShape="0">
              <a:srgbClr val="333333">
                <a:alpha val="65000"/>
              </a:srgbClr>
            </a:outerShdw>
          </a:effectLst>
        </p:spPr>
      </p:pic>
      <p:sp>
        <p:nvSpPr>
          <p:cNvPr id="30" name="圆角矩形标注 29"/>
          <p:cNvSpPr/>
          <p:nvPr/>
        </p:nvSpPr>
        <p:spPr>
          <a:xfrm>
            <a:off x="2574925" y="2362200"/>
            <a:ext cx="5257800" cy="381000"/>
          </a:xfrm>
          <a:prstGeom prst="wedgeRoundRectCallout">
            <a:avLst>
              <a:gd name="adj1" fmla="val -63094"/>
              <a:gd name="adj2" fmla="val 6226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latin typeface="Arial Unicode MS" pitchFamily="34" charset="-122"/>
                <a:ea typeface="Arial Unicode MS" pitchFamily="34" charset="-122"/>
                <a:cs typeface="Arial Unicode MS" pitchFamily="34" charset="-122"/>
              </a:rPr>
              <a:t>35010020101126TX10005   </a:t>
            </a:r>
            <a:r>
              <a:rPr lang="zh-CN" altLang="en-US" sz="1200" dirty="0" smtClean="0">
                <a:solidFill>
                  <a:schemeClr val="tx1"/>
                </a:solidFill>
                <a:latin typeface="Arial Unicode MS" pitchFamily="34" charset="-122"/>
                <a:ea typeface="Arial Unicode MS" pitchFamily="34" charset="-122"/>
                <a:cs typeface="Arial Unicode MS" pitchFamily="34" charset="-122"/>
              </a:rPr>
              <a:t>王亮</a:t>
            </a:r>
            <a:r>
              <a:rPr lang="en-US" sz="1200" dirty="0" smtClean="0">
                <a:solidFill>
                  <a:schemeClr val="tx1"/>
                </a:solidFill>
                <a:latin typeface="Arial Unicode MS" pitchFamily="34" charset="-122"/>
                <a:ea typeface="Arial Unicode MS" pitchFamily="34" charset="-122"/>
                <a:cs typeface="Arial Unicode MS" pitchFamily="34" charset="-122"/>
              </a:rPr>
              <a:t>            2000013000000001  201008</a:t>
            </a:r>
            <a:endParaRPr lang="zh-CN" altLang="en-US" sz="1200" dirty="0">
              <a:solidFill>
                <a:schemeClr val="tx1"/>
              </a:solidFill>
              <a:latin typeface="+mn-ea"/>
            </a:endParaRPr>
          </a:p>
        </p:txBody>
      </p:sp>
      <p:sp>
        <p:nvSpPr>
          <p:cNvPr id="31" name="圆角矩形标注 30"/>
          <p:cNvSpPr/>
          <p:nvPr/>
        </p:nvSpPr>
        <p:spPr>
          <a:xfrm>
            <a:off x="2727325" y="2819400"/>
            <a:ext cx="5257800" cy="381000"/>
          </a:xfrm>
          <a:prstGeom prst="wedgeRoundRectCallout">
            <a:avLst>
              <a:gd name="adj1" fmla="val -62494"/>
              <a:gd name="adj2" fmla="val 332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latin typeface="Arial Unicode MS" pitchFamily="34" charset="-122"/>
                <a:ea typeface="Arial Unicode MS" pitchFamily="34" charset="-122"/>
                <a:cs typeface="Arial Unicode MS" pitchFamily="34" charset="-122"/>
              </a:rPr>
              <a:t>350100|20101126|TX100</a:t>
            </a:r>
            <a:r>
              <a:rPr lang="en-US" altLang="zh-CN" sz="1200" dirty="0" smtClean="0">
                <a:solidFill>
                  <a:schemeClr val="tx1"/>
                </a:solidFill>
                <a:latin typeface="Arial Unicode MS" pitchFamily="34" charset="-122"/>
                <a:ea typeface="Arial Unicode MS" pitchFamily="34" charset="-122"/>
                <a:cs typeface="Arial Unicode MS" pitchFamily="34" charset="-122"/>
              </a:rPr>
              <a:t>|</a:t>
            </a:r>
            <a:r>
              <a:rPr lang="en-US" sz="1200" dirty="0" smtClean="0">
                <a:solidFill>
                  <a:schemeClr val="tx1"/>
                </a:solidFill>
                <a:latin typeface="Arial Unicode MS" pitchFamily="34" charset="-122"/>
                <a:ea typeface="Arial Unicode MS" pitchFamily="34" charset="-122"/>
                <a:cs typeface="Arial Unicode MS" pitchFamily="34" charset="-122"/>
              </a:rPr>
              <a:t>05|100001|12345678|40000001|</a:t>
            </a:r>
            <a:r>
              <a:rPr lang="zh-CN" altLang="en-US" sz="1200" dirty="0" smtClean="0">
                <a:solidFill>
                  <a:schemeClr val="tx1"/>
                </a:solidFill>
                <a:latin typeface="Arial Unicode MS" pitchFamily="34" charset="-122"/>
                <a:ea typeface="Arial Unicode MS" pitchFamily="34" charset="-122"/>
                <a:cs typeface="Arial Unicode MS" pitchFamily="34" charset="-122"/>
              </a:rPr>
              <a:t>王亮</a:t>
            </a:r>
            <a:endParaRPr lang="zh-CN" altLang="en-US" sz="1200" dirty="0">
              <a:solidFill>
                <a:schemeClr val="tx1"/>
              </a:solidFill>
              <a:latin typeface="+mn-ea"/>
            </a:endParaRPr>
          </a:p>
        </p:txBody>
      </p:sp>
      <p:sp>
        <p:nvSpPr>
          <p:cNvPr id="32" name="圆角矩形标注 31"/>
          <p:cNvSpPr/>
          <p:nvPr/>
        </p:nvSpPr>
        <p:spPr>
          <a:xfrm>
            <a:off x="3032125" y="3276600"/>
            <a:ext cx="5257800" cy="1143000"/>
          </a:xfrm>
          <a:prstGeom prst="wedgeRoundRectCallout">
            <a:avLst>
              <a:gd name="adj1" fmla="val -63094"/>
              <a:gd name="adj2" fmla="val -3566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defRPr/>
            </a:pPr>
            <a:r>
              <a:rPr lang="en-US" altLang="zh-CN" sz="1200" dirty="0" smtClean="0">
                <a:solidFill>
                  <a:schemeClr val="tx1"/>
                </a:solidFill>
                <a:latin typeface="Arial Unicode MS" pitchFamily="34" charset="-122"/>
                <a:ea typeface="Arial Unicode MS" pitchFamily="34" charset="-122"/>
                <a:cs typeface="Arial Unicode MS" pitchFamily="34" charset="-122"/>
              </a:rPr>
              <a:t>&lt;?xml version="1.0" encoding="GBK" ?&gt;&lt;root&gt;&lt;</a:t>
            </a:r>
            <a:r>
              <a:rPr lang="en-US" altLang="zh-CN" sz="1200" dirty="0" err="1" smtClean="0">
                <a:solidFill>
                  <a:schemeClr val="tx1"/>
                </a:solidFill>
                <a:latin typeface="Arial Unicode MS" pitchFamily="34" charset="-122"/>
                <a:ea typeface="Arial Unicode MS" pitchFamily="34" charset="-122"/>
                <a:cs typeface="Arial Unicode MS" pitchFamily="34" charset="-122"/>
              </a:rPr>
              <a:t>Userid</a:t>
            </a:r>
            <a:r>
              <a:rPr lang="en-US" altLang="zh-CN" sz="1200" dirty="0" smtClean="0">
                <a:solidFill>
                  <a:schemeClr val="tx1"/>
                </a:solidFill>
                <a:latin typeface="Arial Unicode MS" pitchFamily="34" charset="-122"/>
                <a:ea typeface="Arial Unicode MS" pitchFamily="34" charset="-122"/>
                <a:cs typeface="Arial Unicode MS" pitchFamily="34" charset="-122"/>
              </a:rPr>
              <a:t>&gt;</a:t>
            </a:r>
            <a:r>
              <a:rPr lang="en-US" altLang="zh-CN" sz="1200" dirty="0" err="1" smtClean="0">
                <a:solidFill>
                  <a:schemeClr val="tx1"/>
                </a:solidFill>
                <a:latin typeface="Arial Unicode MS" pitchFamily="34" charset="-122"/>
                <a:ea typeface="Arial Unicode MS" pitchFamily="34" charset="-122"/>
                <a:cs typeface="Arial Unicode MS" pitchFamily="34" charset="-122"/>
              </a:rPr>
              <a:t>ZhangSan</a:t>
            </a:r>
            <a:r>
              <a:rPr lang="en-US" altLang="zh-CN" sz="1200" dirty="0" smtClean="0">
                <a:solidFill>
                  <a:schemeClr val="tx1"/>
                </a:solidFill>
                <a:latin typeface="Arial Unicode MS" pitchFamily="34" charset="-122"/>
                <a:ea typeface="Arial Unicode MS" pitchFamily="34" charset="-122"/>
                <a:cs typeface="Arial Unicode MS" pitchFamily="34" charset="-122"/>
              </a:rPr>
              <a:t>&lt;/</a:t>
            </a:r>
            <a:r>
              <a:rPr lang="en-US" altLang="zh-CN" sz="1200" dirty="0" err="1" smtClean="0">
                <a:solidFill>
                  <a:schemeClr val="tx1"/>
                </a:solidFill>
                <a:latin typeface="Arial Unicode MS" pitchFamily="34" charset="-122"/>
                <a:ea typeface="Arial Unicode MS" pitchFamily="34" charset="-122"/>
                <a:cs typeface="Arial Unicode MS" pitchFamily="34" charset="-122"/>
              </a:rPr>
              <a:t>Userid</a:t>
            </a:r>
            <a:r>
              <a:rPr lang="en-US" altLang="zh-CN" sz="1200" dirty="0" smtClean="0">
                <a:solidFill>
                  <a:schemeClr val="tx1"/>
                </a:solidFill>
                <a:latin typeface="Arial Unicode MS" pitchFamily="34" charset="-122"/>
                <a:ea typeface="Arial Unicode MS" pitchFamily="34" charset="-122"/>
                <a:cs typeface="Arial Unicode MS" pitchFamily="34" charset="-122"/>
              </a:rPr>
              <a:t>&gt;</a:t>
            </a:r>
          </a:p>
          <a:p>
            <a:pPr marL="342900" lvl="0" indent="-342900" eaLnBrk="0" hangingPunct="0">
              <a:spcBef>
                <a:spcPct val="20000"/>
              </a:spcBef>
              <a:defRPr/>
            </a:pPr>
            <a:r>
              <a:rPr lang="en-US" altLang="zh-CN" sz="1200" dirty="0" smtClean="0">
                <a:solidFill>
                  <a:schemeClr val="tx1"/>
                </a:solidFill>
                <a:latin typeface="Arial Unicode MS" pitchFamily="34" charset="-122"/>
                <a:ea typeface="Arial Unicode MS" pitchFamily="34" charset="-122"/>
                <a:cs typeface="Arial Unicode MS" pitchFamily="34" charset="-122"/>
              </a:rPr>
              <a:t>    &lt;Username&gt;</a:t>
            </a:r>
            <a:r>
              <a:rPr lang="zh-CN" altLang="en-US" sz="1200" dirty="0" smtClean="0">
                <a:solidFill>
                  <a:schemeClr val="tx1"/>
                </a:solidFill>
                <a:latin typeface="Arial Unicode MS" pitchFamily="34" charset="-122"/>
                <a:ea typeface="Arial Unicode MS" pitchFamily="34" charset="-122"/>
                <a:cs typeface="Arial Unicode MS" pitchFamily="34" charset="-122"/>
              </a:rPr>
              <a:t>张三</a:t>
            </a:r>
            <a:r>
              <a:rPr lang="en-US" altLang="zh-CN" sz="1200" dirty="0" smtClean="0">
                <a:solidFill>
                  <a:schemeClr val="tx1"/>
                </a:solidFill>
                <a:latin typeface="Arial Unicode MS" pitchFamily="34" charset="-122"/>
                <a:ea typeface="Arial Unicode MS" pitchFamily="34" charset="-122"/>
                <a:cs typeface="Arial Unicode MS" pitchFamily="34" charset="-122"/>
              </a:rPr>
              <a:t>&lt;/Username&gt;</a:t>
            </a:r>
          </a:p>
          <a:p>
            <a:pPr marL="342900" lvl="0" indent="-342900" eaLnBrk="0" hangingPunct="0">
              <a:spcBef>
                <a:spcPct val="20000"/>
              </a:spcBef>
              <a:defRPr/>
            </a:pPr>
            <a:r>
              <a:rPr lang="en-US" altLang="zh-CN" sz="1200" dirty="0" smtClean="0">
                <a:solidFill>
                  <a:schemeClr val="tx1"/>
                </a:solidFill>
                <a:latin typeface="Arial Unicode MS" pitchFamily="34" charset="-122"/>
                <a:ea typeface="Arial Unicode MS" pitchFamily="34" charset="-122"/>
                <a:cs typeface="Arial Unicode MS" pitchFamily="34" charset="-122"/>
              </a:rPr>
              <a:t>&lt;/Accounts&gt;</a:t>
            </a:r>
          </a:p>
          <a:p>
            <a:pPr marL="342900" lvl="0" indent="-342900" eaLnBrk="0" hangingPunct="0">
              <a:spcBef>
                <a:spcPct val="20000"/>
              </a:spcBef>
              <a:defRPr/>
            </a:pPr>
            <a:r>
              <a:rPr lang="en-US" altLang="zh-CN" sz="1200" dirty="0" smtClean="0">
                <a:solidFill>
                  <a:schemeClr val="tx1"/>
                </a:solidFill>
                <a:latin typeface="Arial Unicode MS" pitchFamily="34" charset="-122"/>
                <a:ea typeface="Arial Unicode MS" pitchFamily="34" charset="-122"/>
                <a:cs typeface="Arial Unicode MS" pitchFamily="34" charset="-122"/>
              </a:rPr>
              <a:t>&lt;/root&gt;</a:t>
            </a:r>
          </a:p>
        </p:txBody>
      </p:sp>
      <p:pic>
        <p:nvPicPr>
          <p:cNvPr id="33" name="Picture 2"/>
          <p:cNvPicPr>
            <a:picLocks noChangeAspect="1" noChangeArrowheads="1"/>
          </p:cNvPicPr>
          <p:nvPr/>
        </p:nvPicPr>
        <p:blipFill>
          <a:blip r:embed="rId3"/>
          <a:srcRect/>
          <a:stretch>
            <a:fillRect/>
          </a:stretch>
        </p:blipFill>
        <p:spPr bwMode="auto">
          <a:xfrm>
            <a:off x="3388859" y="4648200"/>
            <a:ext cx="5145541" cy="1596520"/>
          </a:xfrm>
          <a:prstGeom prst="rect">
            <a:avLst/>
          </a:prstGeom>
          <a:noFill/>
          <a:ln w="9525">
            <a:noFill/>
            <a:miter lim="800000"/>
            <a:headEnd/>
            <a:tailEnd/>
          </a:ln>
          <a:effectLst/>
        </p:spPr>
      </p:pic>
      <p:pic>
        <p:nvPicPr>
          <p:cNvPr id="34" name="Picture 2"/>
          <p:cNvPicPr>
            <a:picLocks noChangeAspect="1" noChangeArrowheads="1"/>
          </p:cNvPicPr>
          <p:nvPr/>
        </p:nvPicPr>
        <p:blipFill>
          <a:blip r:embed="rId4"/>
          <a:srcRect/>
          <a:stretch>
            <a:fillRect/>
          </a:stretch>
        </p:blipFill>
        <p:spPr bwMode="auto">
          <a:xfrm>
            <a:off x="3444875" y="4325343"/>
            <a:ext cx="6765925" cy="2456457"/>
          </a:xfrm>
          <a:prstGeom prst="rect">
            <a:avLst/>
          </a:prstGeom>
          <a:noFill/>
          <a:ln w="9525">
            <a:noFill/>
            <a:miter lim="800000"/>
            <a:headEnd/>
            <a:tailEnd/>
          </a:ln>
          <a:effectLst/>
        </p:spPr>
      </p:pic>
    </p:spTree>
    <p:extLst>
      <p:ext uri="{BB962C8B-B14F-4D97-AF65-F5344CB8AC3E}">
        <p14:creationId xmlns:p14="http://schemas.microsoft.com/office/powerpoint/2010/main" val="317208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bg/>
                                          </p:spTgt>
                                        </p:tgtEl>
                                        <p:attrNameLst>
                                          <p:attrName>style.visibility</p:attrName>
                                        </p:attrNameLst>
                                      </p:cBhvr>
                                      <p:to>
                                        <p:strVal val="visible"/>
                                      </p:to>
                                    </p:set>
                                    <p:anim calcmode="lin" valueType="num">
                                      <p:cBhvr additive="base">
                                        <p:cTn id="7" dur="500" fill="hold"/>
                                        <p:tgtEl>
                                          <p:spTgt spid="3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0">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 calcmode="lin" valueType="num">
                                      <p:cBhvr additive="base">
                                        <p:cTn id="11"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
                                            <p:bg/>
                                          </p:spTgt>
                                        </p:tgtEl>
                                        <p:attrNameLst>
                                          <p:attrName>style.visibility</p:attrName>
                                        </p:attrNameLst>
                                      </p:cBhvr>
                                      <p:to>
                                        <p:strVal val="visible"/>
                                      </p:to>
                                    </p:set>
                                    <p:anim calcmode="lin" valueType="num">
                                      <p:cBhvr additive="base">
                                        <p:cTn id="17" dur="500" fill="hold"/>
                                        <p:tgtEl>
                                          <p:spTgt spid="31">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31">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
                                            <p:txEl>
                                              <p:pRg st="0" end="0"/>
                                            </p:txEl>
                                          </p:spTgt>
                                        </p:tgtEl>
                                        <p:attrNameLst>
                                          <p:attrName>style.visibility</p:attrName>
                                        </p:attrNameLst>
                                      </p:cBhvr>
                                      <p:to>
                                        <p:strVal val="visible"/>
                                      </p:to>
                                    </p:set>
                                    <p:anim calcmode="lin" valueType="num">
                                      <p:cBhvr additive="base">
                                        <p:cTn id="21"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2">
                                            <p:bg/>
                                          </p:spTgt>
                                        </p:tgtEl>
                                        <p:attrNameLst>
                                          <p:attrName>style.visibility</p:attrName>
                                        </p:attrNameLst>
                                      </p:cBhvr>
                                      <p:to>
                                        <p:strVal val="visible"/>
                                      </p:to>
                                    </p:set>
                                    <p:anim calcmode="lin" valueType="num">
                                      <p:cBhvr additive="base">
                                        <p:cTn id="27" dur="500" fill="hold"/>
                                        <p:tgtEl>
                                          <p:spTgt spid="32">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32">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anim calcmode="lin" valueType="num">
                                      <p:cBhvr additive="base">
                                        <p:cTn id="31"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2">
                                            <p:txEl>
                                              <p:pRg st="1" end="1"/>
                                            </p:txEl>
                                          </p:spTgt>
                                        </p:tgtEl>
                                        <p:attrNameLst>
                                          <p:attrName>style.visibility</p:attrName>
                                        </p:attrNameLst>
                                      </p:cBhvr>
                                      <p:to>
                                        <p:strVal val="visible"/>
                                      </p:to>
                                    </p:set>
                                    <p:anim calcmode="lin" valueType="num">
                                      <p:cBhvr additive="base">
                                        <p:cTn id="35"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2">
                                            <p:txEl>
                                              <p:pRg st="2" end="2"/>
                                            </p:txEl>
                                          </p:spTgt>
                                        </p:tgtEl>
                                        <p:attrNameLst>
                                          <p:attrName>style.visibility</p:attrName>
                                        </p:attrNameLst>
                                      </p:cBhvr>
                                      <p:to>
                                        <p:strVal val="visible"/>
                                      </p:to>
                                    </p:set>
                                    <p:anim calcmode="lin" valueType="num">
                                      <p:cBhvr additive="base">
                                        <p:cTn id="39" dur="500" fill="hold"/>
                                        <p:tgtEl>
                                          <p:spTgt spid="32">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2">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2">
                                            <p:txEl>
                                              <p:pRg st="3" end="3"/>
                                            </p:txEl>
                                          </p:spTgt>
                                        </p:tgtEl>
                                        <p:attrNameLst>
                                          <p:attrName>style.visibility</p:attrName>
                                        </p:attrNameLst>
                                      </p:cBhvr>
                                      <p:to>
                                        <p:strVal val="visible"/>
                                      </p:to>
                                    </p:set>
                                    <p:anim calcmode="lin" valueType="num">
                                      <p:cBhvr additive="base">
                                        <p:cTn id="43" dur="500" fill="hold"/>
                                        <p:tgtEl>
                                          <p:spTgt spid="32">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allAtOnce" animBg="1"/>
      <p:bldP spid="31" grpId="0" build="allAtOnce" animBg="1"/>
      <p:bldP spid="32" grpId="0"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6ADA428C-E881-4D3D-8851-5C8254E5F61C}" type="slidenum">
              <a:rPr lang="en-US" altLang="zh-CN" smtClean="0"/>
              <a:pPr/>
              <a:t>23</a:t>
            </a:fld>
            <a:endParaRPr lang="en-US" altLang="zh-CN" dirty="0"/>
          </a:p>
        </p:txBody>
      </p:sp>
      <p:sp>
        <p:nvSpPr>
          <p:cNvPr id="5" name="圆角矩形 4"/>
          <p:cNvSpPr/>
          <p:nvPr/>
        </p:nvSpPr>
        <p:spPr bwMode="auto">
          <a:xfrm>
            <a:off x="3886200" y="32893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4. </a:t>
            </a:r>
            <a:r>
              <a:rPr lang="zh-CN" altLang="en-US" sz="2000" kern="0" dirty="0">
                <a:solidFill>
                  <a:sysClr val="windowText" lastClr="000000"/>
                </a:solidFill>
                <a:latin typeface="+mn-ea"/>
                <a:ea typeface="+mn-ea"/>
              </a:rPr>
              <a:t>他行代扣场景</a:t>
            </a:r>
          </a:p>
        </p:txBody>
      </p:sp>
      <p:sp>
        <p:nvSpPr>
          <p:cNvPr id="6" name="圆角矩形 5"/>
          <p:cNvSpPr/>
          <p:nvPr/>
        </p:nvSpPr>
        <p:spPr bwMode="auto">
          <a:xfrm>
            <a:off x="3877101" y="1332268"/>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1. </a:t>
            </a:r>
            <a:r>
              <a:rPr lang="zh-CN" altLang="en-US" sz="2000" kern="0" dirty="0">
                <a:solidFill>
                  <a:sysClr val="windowText" lastClr="000000"/>
                </a:solidFill>
                <a:latin typeface="+mn-ea"/>
                <a:ea typeface="+mn-ea"/>
              </a:rPr>
              <a:t>人员情况</a:t>
            </a:r>
            <a:endParaRPr lang="en-US" altLang="en-US" sz="2000" kern="0" dirty="0">
              <a:solidFill>
                <a:sysClr val="windowText" lastClr="000000"/>
              </a:solidFill>
              <a:latin typeface="+mn-ea"/>
              <a:ea typeface="+mn-ea"/>
            </a:endParaRPr>
          </a:p>
        </p:txBody>
      </p:sp>
      <p:pic>
        <p:nvPicPr>
          <p:cNvPr id="8" name="Picture 37" descr="stockxpertcom_id40375_size2"/>
          <p:cNvPicPr>
            <a:picLocks noChangeAspect="1" noChangeArrowheads="1"/>
          </p:cNvPicPr>
          <p:nvPr/>
        </p:nvPicPr>
        <p:blipFill>
          <a:blip r:embed="rId2" cstate="print"/>
          <a:srcRect b="9019"/>
          <a:stretch>
            <a:fillRect/>
          </a:stretch>
        </p:blipFill>
        <p:spPr bwMode="auto">
          <a:xfrm>
            <a:off x="600501" y="1332268"/>
            <a:ext cx="2854229" cy="4458932"/>
          </a:xfrm>
          <a:prstGeom prst="rect">
            <a:avLst/>
          </a:prstGeom>
          <a:noFill/>
          <a:ln w="9525">
            <a:noFill/>
            <a:miter lim="800000"/>
            <a:headEnd/>
            <a:tailEnd/>
          </a:ln>
        </p:spPr>
      </p:pic>
      <p:sp>
        <p:nvSpPr>
          <p:cNvPr id="7" name="圆角矩形 6"/>
          <p:cNvSpPr/>
          <p:nvPr/>
        </p:nvSpPr>
        <p:spPr bwMode="auto">
          <a:xfrm>
            <a:off x="3877101" y="3962400"/>
            <a:ext cx="4495800" cy="520700"/>
          </a:xfrm>
          <a:prstGeom prst="roundRect">
            <a:avLst/>
          </a:prstGeom>
          <a:solidFill>
            <a:srgbClr val="809EC2">
              <a:lumMod val="75000"/>
            </a:srgbClr>
          </a:solidFill>
          <a:ln w="9525">
            <a:solidFill>
              <a:sysClr val="window" lastClr="FFFFFF">
                <a:lumMod val="75000"/>
              </a:sysClr>
            </a:solidFill>
            <a:miter lim="800000"/>
            <a:headEnd/>
            <a:tailEnd/>
          </a:ln>
          <a:effectLst>
            <a:outerShdw blurRad="50800" dist="38100" dir="16200000" rotWithShape="0">
              <a:prstClr val="black">
                <a:alpha val="40000"/>
              </a:prstClr>
            </a:outerShdw>
          </a:effectLst>
        </p:spPr>
        <p:txBody>
          <a:bodyPr lIns="72000" tIns="72000" rIns="72000" bIns="72000" anchor="ctr" anchorCtr="0"/>
          <a:lstStyle/>
          <a:p>
            <a:pPr marL="190500" indent="-190500" eaLnBrk="0" hangingPunct="0">
              <a:lnSpc>
                <a:spcPct val="90000"/>
              </a:lnSpc>
            </a:pPr>
            <a:r>
              <a:rPr lang="en-US" altLang="zh-CN" sz="2000" b="1" dirty="0">
                <a:solidFill>
                  <a:schemeClr val="bg1"/>
                </a:solidFill>
                <a:latin typeface="+mn-ea"/>
                <a:ea typeface="+mn-ea"/>
              </a:rPr>
              <a:t>5.  </a:t>
            </a:r>
            <a:r>
              <a:rPr lang="zh-CN" altLang="en-US" sz="2000" b="1" dirty="0">
                <a:solidFill>
                  <a:schemeClr val="bg1"/>
                </a:solidFill>
                <a:latin typeface="+mn-ea"/>
                <a:ea typeface="+mn-ea"/>
              </a:rPr>
              <a:t>养老金缴费场景</a:t>
            </a:r>
          </a:p>
        </p:txBody>
      </p:sp>
      <p:sp>
        <p:nvSpPr>
          <p:cNvPr id="9" name="圆角矩形 8"/>
          <p:cNvSpPr/>
          <p:nvPr/>
        </p:nvSpPr>
        <p:spPr bwMode="auto">
          <a:xfrm>
            <a:off x="3886200" y="5270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smtClean="0">
                <a:solidFill>
                  <a:sysClr val="windowText" lastClr="000000"/>
                </a:solidFill>
                <a:latin typeface="+mn-ea"/>
                <a:ea typeface="+mn-ea"/>
              </a:rPr>
              <a:t>7.  </a:t>
            </a:r>
            <a:r>
              <a:rPr lang="zh-CN" altLang="en-US" sz="2000" kern="0" dirty="0">
                <a:solidFill>
                  <a:sysClr val="windowText" lastClr="000000"/>
                </a:solidFill>
                <a:latin typeface="+mn-ea"/>
                <a:ea typeface="+mn-ea"/>
              </a:rPr>
              <a:t>本</a:t>
            </a:r>
            <a:r>
              <a:rPr lang="zh-CN" altLang="en-US" sz="2000" kern="0" dirty="0" smtClean="0">
                <a:solidFill>
                  <a:sysClr val="windowText" lastClr="000000"/>
                </a:solidFill>
                <a:latin typeface="+mn-ea"/>
                <a:ea typeface="+mn-ea"/>
              </a:rPr>
              <a:t>次验证项目总结</a:t>
            </a:r>
            <a:endParaRPr lang="zh-CN" altLang="en-US" sz="2000" kern="0" dirty="0">
              <a:solidFill>
                <a:sysClr val="windowText" lastClr="000000"/>
              </a:solidFill>
              <a:latin typeface="+mn-ea"/>
              <a:ea typeface="+mn-ea"/>
            </a:endParaRPr>
          </a:p>
        </p:txBody>
      </p:sp>
      <p:sp>
        <p:nvSpPr>
          <p:cNvPr id="10" name="圆角矩形 9"/>
          <p:cNvSpPr/>
          <p:nvPr/>
        </p:nvSpPr>
        <p:spPr bwMode="auto">
          <a:xfrm>
            <a:off x="3877101" y="19812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2. </a:t>
            </a:r>
            <a:r>
              <a:rPr lang="zh-CN" altLang="en-US" sz="2000" kern="0" dirty="0">
                <a:solidFill>
                  <a:sysClr val="windowText" lastClr="000000"/>
                </a:solidFill>
                <a:latin typeface="+mn-ea"/>
                <a:ea typeface="+mn-ea"/>
              </a:rPr>
              <a:t>本次项目执行计划</a:t>
            </a:r>
          </a:p>
        </p:txBody>
      </p:sp>
      <p:sp>
        <p:nvSpPr>
          <p:cNvPr id="11" name="圆角矩形 10"/>
          <p:cNvSpPr/>
          <p:nvPr/>
        </p:nvSpPr>
        <p:spPr bwMode="auto">
          <a:xfrm>
            <a:off x="3886200" y="2603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3. </a:t>
            </a:r>
            <a:r>
              <a:rPr lang="zh-CN" altLang="en-US" sz="2000" kern="0" dirty="0">
                <a:solidFill>
                  <a:sysClr val="windowText" lastClr="000000"/>
                </a:solidFill>
                <a:latin typeface="+mn-ea"/>
                <a:ea typeface="+mn-ea"/>
              </a:rPr>
              <a:t>第三方支付场景</a:t>
            </a:r>
            <a:r>
              <a:rPr lang="en-US" altLang="zh-CN" sz="2000" kern="0" dirty="0">
                <a:solidFill>
                  <a:sysClr val="windowText" lastClr="000000"/>
                </a:solidFill>
                <a:latin typeface="+mn-ea"/>
                <a:ea typeface="+mn-ea"/>
              </a:rPr>
              <a:t>   </a:t>
            </a:r>
            <a:endParaRPr lang="zh-CN" altLang="en-US" sz="2000" kern="0" dirty="0">
              <a:solidFill>
                <a:sysClr val="windowText" lastClr="000000"/>
              </a:solidFill>
              <a:latin typeface="+mn-ea"/>
              <a:ea typeface="+mn-ea"/>
            </a:endParaRPr>
          </a:p>
        </p:txBody>
      </p:sp>
      <p:sp>
        <p:nvSpPr>
          <p:cNvPr id="12" name="圆角矩形 11"/>
          <p:cNvSpPr/>
          <p:nvPr/>
        </p:nvSpPr>
        <p:spPr bwMode="auto">
          <a:xfrm>
            <a:off x="3886200" y="45720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6</a:t>
            </a:r>
            <a:r>
              <a:rPr lang="en-US" altLang="zh-CN" sz="2000" kern="0" dirty="0" smtClean="0">
                <a:solidFill>
                  <a:sysClr val="windowText" lastClr="000000"/>
                </a:solidFill>
                <a:latin typeface="+mn-ea"/>
                <a:ea typeface="+mn-ea"/>
              </a:rPr>
              <a:t>.  </a:t>
            </a:r>
            <a:r>
              <a:rPr lang="zh-CN" altLang="en-US" sz="2000" kern="0" dirty="0" smtClean="0">
                <a:solidFill>
                  <a:sysClr val="windowText" lastClr="000000"/>
                </a:solidFill>
                <a:latin typeface="+mn-ea"/>
                <a:ea typeface="+mn-ea"/>
              </a:rPr>
              <a:t>门户集成场景</a:t>
            </a:r>
            <a:endParaRPr lang="zh-CN" altLang="en-US" sz="2000" kern="0" dirty="0">
              <a:solidFill>
                <a:sysClr val="windowText" lastClr="000000"/>
              </a:solidFill>
              <a:latin typeface="+mn-ea"/>
              <a:ea typeface="+mn-ea"/>
            </a:endParaRPr>
          </a:p>
        </p:txBody>
      </p:sp>
    </p:spTree>
    <p:extLst>
      <p:ext uri="{BB962C8B-B14F-4D97-AF65-F5344CB8AC3E}">
        <p14:creationId xmlns:p14="http://schemas.microsoft.com/office/powerpoint/2010/main" val="18058228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养老金缴费</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24</a:t>
            </a:fld>
            <a:endParaRPr lang="en-US" altLang="zh-CN" dirty="0"/>
          </a:p>
        </p:txBody>
      </p:sp>
      <p:sp>
        <p:nvSpPr>
          <p:cNvPr id="5" name="圆角矩形 4"/>
          <p:cNvSpPr/>
          <p:nvPr/>
        </p:nvSpPr>
        <p:spPr bwMode="gray">
          <a:xfrm>
            <a:off x="381000" y="4191000"/>
            <a:ext cx="2286000" cy="1447800"/>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defRPr/>
            </a:pPr>
            <a:r>
              <a:rPr lang="zh-CN" altLang="en-US" sz="1600" dirty="0" smtClean="0"/>
              <a:t>养老金缴费系统</a:t>
            </a:r>
            <a:endParaRPr lang="zh-CN" altLang="en-US" sz="1600" dirty="0"/>
          </a:p>
        </p:txBody>
      </p:sp>
      <p:sp>
        <p:nvSpPr>
          <p:cNvPr id="6" name="圆角矩形 5"/>
          <p:cNvSpPr/>
          <p:nvPr/>
        </p:nvSpPr>
        <p:spPr bwMode="gray">
          <a:xfrm>
            <a:off x="2743200" y="2743200"/>
            <a:ext cx="1371600" cy="838200"/>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批处理监控</a:t>
            </a:r>
            <a:endParaRPr lang="zh-CN" altLang="en-US" sz="1600" dirty="0"/>
          </a:p>
        </p:txBody>
      </p:sp>
      <p:sp>
        <p:nvSpPr>
          <p:cNvPr id="7" name="圆角矩形 6"/>
          <p:cNvSpPr/>
          <p:nvPr/>
        </p:nvSpPr>
        <p:spPr bwMode="gray">
          <a:xfrm>
            <a:off x="533400" y="1371600"/>
            <a:ext cx="1905000" cy="734199"/>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1600" dirty="0"/>
              <a:t>主机系统</a:t>
            </a:r>
          </a:p>
        </p:txBody>
      </p:sp>
      <p:cxnSp>
        <p:nvCxnSpPr>
          <p:cNvPr id="8" name="肘形连接符 52"/>
          <p:cNvCxnSpPr>
            <a:cxnSpLocks noChangeShapeType="1"/>
          </p:cNvCxnSpPr>
          <p:nvPr/>
        </p:nvCxnSpPr>
        <p:spPr bwMode="auto">
          <a:xfrm rot="5400000" flipH="1" flipV="1">
            <a:off x="1371600" y="5791200"/>
            <a:ext cx="304801" cy="1"/>
          </a:xfrm>
          <a:prstGeom prst="bentConnector3">
            <a:avLst>
              <a:gd name="adj1" fmla="val 50000"/>
            </a:avLst>
          </a:prstGeom>
          <a:noFill/>
          <a:ln w="9525" algn="ctr">
            <a:solidFill>
              <a:schemeClr val="tx1"/>
            </a:solidFill>
            <a:round/>
            <a:headEnd/>
            <a:tailEnd type="arrow" w="med" len="med"/>
          </a:ln>
        </p:spPr>
      </p:cxnSp>
      <p:sp>
        <p:nvSpPr>
          <p:cNvPr id="10" name="TextBox 26"/>
          <p:cNvSpPr txBox="1">
            <a:spLocks noChangeArrowheads="1"/>
          </p:cNvSpPr>
          <p:nvPr/>
        </p:nvSpPr>
        <p:spPr bwMode="auto">
          <a:xfrm>
            <a:off x="1066800" y="5943598"/>
            <a:ext cx="914400" cy="276999"/>
          </a:xfrm>
          <a:prstGeom prst="rect">
            <a:avLst/>
          </a:prstGeom>
          <a:noFill/>
          <a:ln w="9525">
            <a:noFill/>
            <a:miter lim="800000"/>
            <a:headEnd/>
            <a:tailEnd/>
          </a:ln>
        </p:spPr>
        <p:txBody>
          <a:bodyPr wrap="square">
            <a:spAutoFit/>
          </a:bodyPr>
          <a:lstStyle/>
          <a:p>
            <a:pPr algn="ctr"/>
            <a:r>
              <a:rPr lang="zh-CN" altLang="en-US" sz="1200" dirty="0" smtClean="0"/>
              <a:t>缴费文件</a:t>
            </a:r>
            <a:endParaRPr lang="zh-CN" altLang="en-US" sz="1200" dirty="0"/>
          </a:p>
        </p:txBody>
      </p:sp>
      <p:cxnSp>
        <p:nvCxnSpPr>
          <p:cNvPr id="16" name="肘形连接符 52"/>
          <p:cNvCxnSpPr>
            <a:cxnSpLocks noChangeShapeType="1"/>
            <a:stCxn id="5" idx="3"/>
            <a:endCxn id="6" idx="2"/>
          </p:cNvCxnSpPr>
          <p:nvPr/>
        </p:nvCxnSpPr>
        <p:spPr bwMode="auto">
          <a:xfrm flipV="1">
            <a:off x="2667000" y="3581400"/>
            <a:ext cx="762000" cy="1333500"/>
          </a:xfrm>
          <a:prstGeom prst="bentConnector2">
            <a:avLst/>
          </a:prstGeom>
          <a:noFill/>
          <a:ln w="9525" algn="ctr">
            <a:solidFill>
              <a:schemeClr val="tx1"/>
            </a:solidFill>
            <a:round/>
            <a:headEnd type="arrow"/>
            <a:tailEnd type="none" w="med" len="med"/>
          </a:ln>
        </p:spPr>
      </p:cxnSp>
      <p:sp>
        <p:nvSpPr>
          <p:cNvPr id="17" name="TextBox 20"/>
          <p:cNvSpPr txBox="1">
            <a:spLocks noChangeArrowheads="1"/>
          </p:cNvSpPr>
          <p:nvPr/>
        </p:nvSpPr>
        <p:spPr bwMode="auto">
          <a:xfrm>
            <a:off x="2514600" y="1600200"/>
            <a:ext cx="801687" cy="276225"/>
          </a:xfrm>
          <a:prstGeom prst="rect">
            <a:avLst/>
          </a:prstGeom>
          <a:noFill/>
          <a:ln w="9525">
            <a:noFill/>
            <a:miter lim="800000"/>
            <a:headEnd/>
            <a:tailEnd/>
          </a:ln>
        </p:spPr>
        <p:txBody>
          <a:bodyPr wrap="none">
            <a:spAutoFit/>
          </a:bodyPr>
          <a:lstStyle/>
          <a:p>
            <a:r>
              <a:rPr lang="zh-CN" altLang="en-US" sz="1200" dirty="0"/>
              <a:t>模拟主机</a:t>
            </a:r>
          </a:p>
        </p:txBody>
      </p:sp>
      <p:sp>
        <p:nvSpPr>
          <p:cNvPr id="20" name="矩形 19"/>
          <p:cNvSpPr/>
          <p:nvPr/>
        </p:nvSpPr>
        <p:spPr bwMode="auto">
          <a:xfrm>
            <a:off x="4624387" y="892175"/>
            <a:ext cx="4214813" cy="5276850"/>
          </a:xfrm>
          <a:prstGeom prst="rect">
            <a:avLst/>
          </a:prstGeom>
          <a:solidFill>
            <a:schemeClr val="bg1"/>
          </a:solidFill>
          <a:ln w="19050">
            <a:solidFill>
              <a:srgbClr val="C00000"/>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72000" rIns="72000"/>
          <a:lstStyle/>
          <a:p>
            <a:pPr>
              <a:buFont typeface="Wingdings" pitchFamily="2" charset="2"/>
              <a:buChar char="n"/>
              <a:defRPr/>
            </a:pPr>
            <a:endParaRPr lang="en-US" altLang="zh-CN" sz="1400" dirty="0"/>
          </a:p>
        </p:txBody>
      </p:sp>
      <p:sp>
        <p:nvSpPr>
          <p:cNvPr id="21" name="内容占位符 2"/>
          <p:cNvSpPr txBox="1">
            <a:spLocks/>
          </p:cNvSpPr>
          <p:nvPr/>
        </p:nvSpPr>
        <p:spPr bwMode="auto">
          <a:xfrm>
            <a:off x="4702175" y="1143000"/>
            <a:ext cx="4137025" cy="5168900"/>
          </a:xfrm>
          <a:prstGeom prst="rect">
            <a:avLst/>
          </a:prstGeom>
          <a:noFill/>
          <a:ln w="9525">
            <a:noFill/>
            <a:miter lim="800000"/>
            <a:headEnd/>
            <a:tailEnd/>
          </a:ln>
        </p:spPr>
        <p:txBody>
          <a:bodyPr/>
          <a:lstStyle/>
          <a:p>
            <a:r>
              <a:rPr lang="zh-CN" altLang="en-US" sz="1600" dirty="0" smtClean="0"/>
              <a:t>企业根据定制的</a:t>
            </a:r>
            <a:r>
              <a:rPr lang="en-US" sz="1600" dirty="0" smtClean="0"/>
              <a:t>Excel</a:t>
            </a:r>
            <a:r>
              <a:rPr lang="zh-CN" altLang="en-US" sz="1600" dirty="0" smtClean="0"/>
              <a:t>表，将企业需要缴费的数据明细提交给银行。银行导入数据表并验证数据表，生成缴费清单，并根据缴费清单去外系统入账。</a:t>
            </a:r>
            <a:endParaRPr lang="en-US" altLang="zh-CN" sz="1600" dirty="0" smtClean="0"/>
          </a:p>
          <a:p>
            <a:pPr>
              <a:defRPr/>
            </a:pPr>
            <a:endParaRPr lang="en-US" altLang="zh-CN" sz="1600" b="1" kern="0" dirty="0" smtClean="0">
              <a:latin typeface="+mn-ea"/>
              <a:ea typeface="+mn-ea"/>
            </a:endParaRPr>
          </a:p>
          <a:p>
            <a:pPr>
              <a:defRPr/>
            </a:pPr>
            <a:r>
              <a:rPr lang="zh-CN" altLang="en-US" sz="1600" b="1" kern="0" dirty="0" smtClean="0">
                <a:latin typeface="+mn-ea"/>
                <a:ea typeface="+mn-ea"/>
              </a:rPr>
              <a:t>养老金缴费系统：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数据文件上传</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缴费处理批处理定义</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并行任务划分</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生成缴费清单</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主机系统</a:t>
            </a:r>
            <a:r>
              <a:rPr lang="en-US" altLang="zh-CN" sz="1600" kern="0" dirty="0" smtClean="0">
                <a:latin typeface="+mn-ea"/>
                <a:ea typeface="+mn-ea"/>
              </a:rPr>
              <a:t>TCP</a:t>
            </a:r>
            <a:r>
              <a:rPr lang="zh-CN" altLang="en-US" sz="1600" kern="0" dirty="0" smtClean="0">
                <a:latin typeface="+mn-ea"/>
                <a:ea typeface="+mn-ea"/>
              </a:rPr>
              <a:t>通道</a:t>
            </a:r>
            <a:endParaRPr lang="en-US" altLang="zh-CN" sz="1600" kern="0" dirty="0" smtClean="0">
              <a:latin typeface="+mn-ea"/>
              <a:ea typeface="+mn-ea"/>
            </a:endParaRPr>
          </a:p>
          <a:p>
            <a:pPr>
              <a:defRPr/>
            </a:pPr>
            <a:endParaRPr lang="en-US" altLang="zh-CN" sz="1600" kern="0" dirty="0">
              <a:latin typeface="+mn-ea"/>
              <a:ea typeface="+mn-ea"/>
            </a:endParaRPr>
          </a:p>
        </p:txBody>
      </p:sp>
      <p:sp>
        <p:nvSpPr>
          <p:cNvPr id="23" name="圆角矩形 22"/>
          <p:cNvSpPr/>
          <p:nvPr/>
        </p:nvSpPr>
        <p:spPr bwMode="auto">
          <a:xfrm>
            <a:off x="5767387" y="668338"/>
            <a:ext cx="1841500" cy="374650"/>
          </a:xfrm>
          <a:prstGeom prst="roundRect">
            <a:avLst/>
          </a:prstGeom>
          <a:solidFill>
            <a:srgbClr val="FFC000"/>
          </a:solidFill>
          <a:ln w="28575">
            <a:solidFill>
              <a:srgbClr val="C00000"/>
            </a:solidFill>
          </a:ln>
          <a:effectLst/>
        </p:spPr>
        <p:style>
          <a:lnRef idx="1">
            <a:schemeClr val="accent3"/>
          </a:lnRef>
          <a:fillRef idx="2">
            <a:schemeClr val="accent3"/>
          </a:fillRef>
          <a:effectRef idx="1">
            <a:schemeClr val="accent3"/>
          </a:effectRef>
          <a:fontRef idx="minor">
            <a:schemeClr val="dk1"/>
          </a:fontRef>
        </p:style>
        <p:txBody>
          <a:bodyPr lIns="36000" rIns="36000" anchor="ctr"/>
          <a:lstStyle/>
          <a:p>
            <a:pPr algn="ctr">
              <a:defRPr/>
            </a:pPr>
            <a:r>
              <a:rPr lang="zh-CN" altLang="en-US" dirty="0" smtClean="0">
                <a:solidFill>
                  <a:schemeClr val="bg1"/>
                </a:solidFill>
                <a:latin typeface="黑体" pitchFamily="2" charset="-122"/>
              </a:rPr>
              <a:t>场景介绍</a:t>
            </a:r>
            <a:endParaRPr lang="zh-CN" altLang="en-US" dirty="0">
              <a:solidFill>
                <a:schemeClr val="bg1"/>
              </a:solidFill>
              <a:latin typeface="黑体" pitchFamily="2" charset="-122"/>
            </a:endParaRPr>
          </a:p>
        </p:txBody>
      </p:sp>
      <p:cxnSp>
        <p:nvCxnSpPr>
          <p:cNvPr id="35" name="肘形连接符 52"/>
          <p:cNvCxnSpPr>
            <a:cxnSpLocks noChangeShapeType="1"/>
            <a:endCxn id="7" idx="2"/>
          </p:cNvCxnSpPr>
          <p:nvPr/>
        </p:nvCxnSpPr>
        <p:spPr bwMode="auto">
          <a:xfrm rot="5400000" flipH="1" flipV="1">
            <a:off x="443299" y="3148400"/>
            <a:ext cx="2085202" cy="1588"/>
          </a:xfrm>
          <a:prstGeom prst="bentConnector3">
            <a:avLst>
              <a:gd name="adj1" fmla="val 50000"/>
            </a:avLst>
          </a:prstGeom>
          <a:noFill/>
          <a:ln w="9525" algn="ctr">
            <a:solidFill>
              <a:schemeClr val="tx1"/>
            </a:solidFill>
            <a:round/>
            <a:headEnd/>
            <a:tailEnd type="arrow" w="med" len="med"/>
          </a:ln>
        </p:spPr>
      </p:cxnSp>
      <p:sp>
        <p:nvSpPr>
          <p:cNvPr id="41" name="TextBox 26"/>
          <p:cNvSpPr txBox="1">
            <a:spLocks noChangeArrowheads="1"/>
          </p:cNvSpPr>
          <p:nvPr/>
        </p:nvSpPr>
        <p:spPr bwMode="auto">
          <a:xfrm>
            <a:off x="1600200" y="3733800"/>
            <a:ext cx="13716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TCP/</a:t>
            </a:r>
            <a:r>
              <a:rPr lang="zh-CN" altLang="en-US" sz="1200" dirty="0" smtClean="0"/>
              <a:t>定长报文</a:t>
            </a:r>
            <a:endParaRPr lang="zh-CN" altLang="en-US" sz="1200" dirty="0"/>
          </a:p>
        </p:txBody>
      </p:sp>
    </p:spTree>
    <p:extLst>
      <p:ext uri="{BB962C8B-B14F-4D97-AF65-F5344CB8AC3E}">
        <p14:creationId xmlns:p14="http://schemas.microsoft.com/office/powerpoint/2010/main" val="2844945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实现设计</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25</a:t>
            </a:fld>
            <a:endParaRPr lang="en-US" altLang="zh-CN"/>
          </a:p>
        </p:txBody>
      </p:sp>
      <p:sp>
        <p:nvSpPr>
          <p:cNvPr id="5" name="圆角矩形 4"/>
          <p:cNvSpPr/>
          <p:nvPr/>
        </p:nvSpPr>
        <p:spPr bwMode="gray">
          <a:xfrm>
            <a:off x="685800" y="990600"/>
            <a:ext cx="5029200" cy="5029200"/>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defRPr/>
            </a:pPr>
            <a:r>
              <a:rPr lang="zh-CN" altLang="en-US" sz="1600" dirty="0" smtClean="0"/>
              <a:t>养老金缴费系统</a:t>
            </a:r>
            <a:endParaRPr lang="zh-CN" altLang="en-US" sz="1600" dirty="0"/>
          </a:p>
        </p:txBody>
      </p:sp>
      <p:sp>
        <p:nvSpPr>
          <p:cNvPr id="6" name="圆角矩形 5"/>
          <p:cNvSpPr/>
          <p:nvPr/>
        </p:nvSpPr>
        <p:spPr bwMode="gray">
          <a:xfrm>
            <a:off x="6858000" y="4114800"/>
            <a:ext cx="1524000" cy="1524000"/>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t"/>
          <a:lstStyle/>
          <a:p>
            <a:pPr algn="ctr">
              <a:defRPr/>
            </a:pPr>
            <a:r>
              <a:rPr lang="zh-CN" altLang="en-US" sz="1400" dirty="0" smtClean="0"/>
              <a:t>主机系统</a:t>
            </a:r>
            <a:endParaRPr lang="en-US" altLang="zh-CN" sz="1400" dirty="0" smtClean="0"/>
          </a:p>
          <a:p>
            <a:pPr algn="ctr">
              <a:defRPr/>
            </a:pPr>
            <a:endParaRPr lang="en-US" altLang="zh-CN" sz="1400" dirty="0" smtClean="0"/>
          </a:p>
          <a:p>
            <a:pPr algn="ctr">
              <a:defRPr/>
            </a:pPr>
            <a:r>
              <a:rPr lang="en-US" altLang="zh-CN" sz="1400" dirty="0" smtClean="0"/>
              <a:t>TCP</a:t>
            </a:r>
          </a:p>
          <a:p>
            <a:pPr algn="ctr">
              <a:defRPr/>
            </a:pPr>
            <a:r>
              <a:rPr lang="zh-CN" altLang="en-US" sz="1400" dirty="0" smtClean="0"/>
              <a:t>协议</a:t>
            </a:r>
            <a:endParaRPr lang="en-US" altLang="zh-CN" sz="1400" dirty="0" smtClean="0"/>
          </a:p>
          <a:p>
            <a:pPr algn="ctr">
              <a:defRPr/>
            </a:pPr>
            <a:r>
              <a:rPr lang="zh-CN" altLang="en-US" sz="1400" dirty="0" smtClean="0"/>
              <a:t>主机</a:t>
            </a:r>
            <a:endParaRPr lang="en-US" altLang="zh-CN" sz="1400" dirty="0" smtClean="0"/>
          </a:p>
          <a:p>
            <a:pPr algn="ctr">
              <a:defRPr/>
            </a:pPr>
            <a:r>
              <a:rPr lang="zh-CN" altLang="en-US" sz="1400" dirty="0" smtClean="0"/>
              <a:t>模拟器</a:t>
            </a:r>
            <a:endParaRPr lang="zh-CN" altLang="en-US" sz="1400" dirty="0"/>
          </a:p>
        </p:txBody>
      </p:sp>
      <p:sp>
        <p:nvSpPr>
          <p:cNvPr id="7" name="圆角矩形 6"/>
          <p:cNvSpPr/>
          <p:nvPr/>
        </p:nvSpPr>
        <p:spPr bwMode="gray">
          <a:xfrm>
            <a:off x="6324600" y="990600"/>
            <a:ext cx="2362200" cy="2362200"/>
          </a:xfrm>
          <a:prstGeom prst="roundRect">
            <a:avLst/>
          </a:prstGeom>
          <a:ln>
            <a:headEnd/>
            <a:tailEnd/>
          </a:ln>
        </p:spPr>
        <p:style>
          <a:lnRef idx="1">
            <a:schemeClr val="accent4"/>
          </a:lnRef>
          <a:fillRef idx="2">
            <a:schemeClr val="accent4"/>
          </a:fillRef>
          <a:effectRef idx="1">
            <a:schemeClr val="accent4"/>
          </a:effectRef>
          <a:fontRef idx="minor">
            <a:schemeClr val="dk1"/>
          </a:fontRef>
        </p:style>
        <p:txBody>
          <a:bodyPr wrap="none" anchor="t"/>
          <a:lstStyle/>
          <a:p>
            <a:pPr algn="ctr">
              <a:defRPr/>
            </a:pPr>
            <a:r>
              <a:rPr lang="zh-CN" altLang="en-US" sz="1400" dirty="0" smtClean="0"/>
              <a:t>批处理控制台</a:t>
            </a:r>
            <a:endParaRPr lang="en-US" altLang="zh-CN" sz="1400" dirty="0" smtClean="0"/>
          </a:p>
          <a:p>
            <a:pPr algn="ctr">
              <a:defRPr/>
            </a:pPr>
            <a:endParaRPr lang="en-US" altLang="zh-CN" sz="1400" dirty="0" smtClean="0"/>
          </a:p>
          <a:p>
            <a:pPr algn="ctr">
              <a:defRPr/>
            </a:pPr>
            <a:r>
              <a:rPr lang="zh-CN" altLang="en-US" sz="1400" dirty="0" smtClean="0"/>
              <a:t>执行批处理</a:t>
            </a:r>
            <a:endParaRPr lang="en-US" altLang="zh-CN" sz="1400" dirty="0" smtClean="0"/>
          </a:p>
          <a:p>
            <a:pPr algn="ctr">
              <a:defRPr/>
            </a:pPr>
            <a:r>
              <a:rPr lang="zh-CN" altLang="en-US" sz="1400" dirty="0" smtClean="0"/>
              <a:t>执行状态监控</a:t>
            </a:r>
            <a:endParaRPr lang="en-US" altLang="zh-CN" sz="1400" dirty="0" smtClean="0"/>
          </a:p>
          <a:p>
            <a:pPr algn="ctr">
              <a:defRPr/>
            </a:pPr>
            <a:r>
              <a:rPr lang="zh-CN" altLang="en-US" sz="1400" dirty="0" smtClean="0"/>
              <a:t>停止批处理</a:t>
            </a:r>
            <a:endParaRPr lang="zh-CN" altLang="en-US" sz="1400" dirty="0"/>
          </a:p>
        </p:txBody>
      </p:sp>
      <p:sp>
        <p:nvSpPr>
          <p:cNvPr id="8" name="圆角矩形 7"/>
          <p:cNvSpPr/>
          <p:nvPr/>
        </p:nvSpPr>
        <p:spPr>
          <a:xfrm>
            <a:off x="1143000" y="5029200"/>
            <a:ext cx="4114800" cy="6858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t>通</a:t>
            </a:r>
            <a:r>
              <a:rPr lang="zh-CN" altLang="en-US" sz="1400" dirty="0" smtClean="0">
                <a:solidFill>
                  <a:schemeClr val="dk1"/>
                </a:solidFill>
              </a:rPr>
              <a:t>道</a:t>
            </a:r>
            <a:endParaRPr lang="en-US" altLang="zh-CN" sz="1400" dirty="0" smtClean="0">
              <a:solidFill>
                <a:schemeClr val="dk1"/>
              </a:solidFill>
            </a:endParaRPr>
          </a:p>
        </p:txBody>
      </p:sp>
      <p:sp>
        <p:nvSpPr>
          <p:cNvPr id="9" name="圆角矩形 8"/>
          <p:cNvSpPr/>
          <p:nvPr/>
        </p:nvSpPr>
        <p:spPr>
          <a:xfrm>
            <a:off x="1143000" y="3886200"/>
            <a:ext cx="4114800" cy="9144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solidFill>
                  <a:schemeClr val="dk1"/>
                </a:solidFill>
              </a:rPr>
              <a:t>批处理运行环境</a:t>
            </a:r>
            <a:endParaRPr lang="en-US" altLang="zh-CN" sz="1400" dirty="0" smtClean="0">
              <a:solidFill>
                <a:schemeClr val="dk1"/>
              </a:solidFill>
            </a:endParaRPr>
          </a:p>
          <a:p>
            <a:pPr algn="ctr">
              <a:defRPr/>
            </a:pPr>
            <a:endParaRPr lang="en-US" altLang="zh-CN" sz="1400" dirty="0" smtClean="0"/>
          </a:p>
          <a:p>
            <a:pPr algn="ctr">
              <a:defRPr/>
            </a:pPr>
            <a:r>
              <a:rPr lang="zh-CN" altLang="en-US" sz="1400" dirty="0" smtClean="0"/>
              <a:t>并行计算</a:t>
            </a:r>
            <a:endParaRPr lang="en-US" altLang="zh-CN" sz="1400" dirty="0" smtClean="0">
              <a:solidFill>
                <a:schemeClr val="dk1"/>
              </a:solidFill>
            </a:endParaRPr>
          </a:p>
        </p:txBody>
      </p:sp>
      <p:sp>
        <p:nvSpPr>
          <p:cNvPr id="10" name="圆角矩形 9"/>
          <p:cNvSpPr/>
          <p:nvPr/>
        </p:nvSpPr>
        <p:spPr>
          <a:xfrm>
            <a:off x="1143000" y="2743200"/>
            <a:ext cx="4114800" cy="9144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solidFill>
                  <a:schemeClr val="dk1"/>
                </a:solidFill>
              </a:rPr>
              <a:t>逻辑流引擎</a:t>
            </a:r>
            <a:endParaRPr lang="en-US" altLang="zh-CN" sz="1400" dirty="0" smtClean="0">
              <a:solidFill>
                <a:schemeClr val="dk1"/>
              </a:solidFill>
            </a:endParaRPr>
          </a:p>
          <a:p>
            <a:pPr algn="ctr">
              <a:defRPr/>
            </a:pPr>
            <a:endParaRPr lang="en-US" altLang="zh-CN" sz="1400" dirty="0" smtClean="0">
              <a:solidFill>
                <a:schemeClr val="dk1"/>
              </a:solidFill>
            </a:endParaRPr>
          </a:p>
        </p:txBody>
      </p:sp>
      <p:sp>
        <p:nvSpPr>
          <p:cNvPr id="14" name="圆角矩形 13"/>
          <p:cNvSpPr/>
          <p:nvPr/>
        </p:nvSpPr>
        <p:spPr>
          <a:xfrm>
            <a:off x="1143000" y="1752600"/>
            <a:ext cx="4114800" cy="685800"/>
          </a:xfrm>
          <a:prstGeom prst="roundRect">
            <a:avLst>
              <a:gd name="adj" fmla="val 11792"/>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defRPr/>
            </a:pPr>
            <a:r>
              <a:rPr lang="zh-CN" altLang="en-US" sz="1400" dirty="0" smtClean="0">
                <a:solidFill>
                  <a:schemeClr val="dk1"/>
                </a:solidFill>
              </a:rPr>
              <a:t>页面流引擎</a:t>
            </a:r>
            <a:endParaRPr lang="en-US" altLang="zh-CN" sz="1400" dirty="0" smtClean="0">
              <a:solidFill>
                <a:schemeClr val="dk1"/>
              </a:solidFill>
            </a:endParaRPr>
          </a:p>
        </p:txBody>
      </p:sp>
      <p:cxnSp>
        <p:nvCxnSpPr>
          <p:cNvPr id="16" name="直接箭头连接符 15"/>
          <p:cNvCxnSpPr>
            <a:stCxn id="14" idx="2"/>
            <a:endCxn id="10" idx="0"/>
          </p:cNvCxnSpPr>
          <p:nvPr/>
        </p:nvCxnSpPr>
        <p:spPr bwMode="auto">
          <a:xfrm rot="5400000">
            <a:off x="3048000" y="2590800"/>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0" idx="2"/>
            <a:endCxn id="9" idx="0"/>
          </p:cNvCxnSpPr>
          <p:nvPr/>
        </p:nvCxnSpPr>
        <p:spPr bwMode="auto">
          <a:xfrm rot="5400000">
            <a:off x="3086100" y="3771900"/>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箭头连接符 21"/>
          <p:cNvCxnSpPr>
            <a:stCxn id="9" idx="2"/>
            <a:endCxn id="8" idx="0"/>
          </p:cNvCxnSpPr>
          <p:nvPr/>
        </p:nvCxnSpPr>
        <p:spPr bwMode="auto">
          <a:xfrm rot="5400000">
            <a:off x="3086100" y="4914900"/>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肘形连接符 25"/>
          <p:cNvCxnSpPr>
            <a:stCxn id="8" idx="3"/>
            <a:endCxn id="6" idx="1"/>
          </p:cNvCxnSpPr>
          <p:nvPr/>
        </p:nvCxnSpPr>
        <p:spPr bwMode="auto">
          <a:xfrm flipV="1">
            <a:off x="5257800" y="4876800"/>
            <a:ext cx="1600200" cy="49530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30" name="肘形连接符 29"/>
          <p:cNvCxnSpPr>
            <a:stCxn id="7" idx="1"/>
            <a:endCxn id="9" idx="3"/>
          </p:cNvCxnSpPr>
          <p:nvPr/>
        </p:nvCxnSpPr>
        <p:spPr bwMode="auto">
          <a:xfrm rot="10800000" flipV="1">
            <a:off x="5257800" y="2171700"/>
            <a:ext cx="1066800" cy="2171700"/>
          </a:xfrm>
          <a:prstGeom prst="bentConnector3">
            <a:avLst>
              <a:gd name="adj1" fmla="val 25115"/>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833803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关键技术点－并行计算</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26</a:t>
            </a:fld>
            <a:endParaRPr lang="en-US" altLang="zh-CN"/>
          </a:p>
        </p:txBody>
      </p:sp>
      <p:pic>
        <p:nvPicPr>
          <p:cNvPr id="2050" name="Picture 2" descr="C:\Users\chenwq\Desktop\捕获.JPG"/>
          <p:cNvPicPr>
            <a:picLocks noChangeAspect="1" noChangeArrowheads="1"/>
          </p:cNvPicPr>
          <p:nvPr/>
        </p:nvPicPr>
        <p:blipFill>
          <a:blip r:embed="rId2"/>
          <a:srcRect/>
          <a:stretch>
            <a:fillRect/>
          </a:stretch>
        </p:blipFill>
        <p:spPr bwMode="auto">
          <a:xfrm>
            <a:off x="457199" y="2895600"/>
            <a:ext cx="4343401" cy="2222543"/>
          </a:xfrm>
          <a:prstGeom prst="rect">
            <a:avLst/>
          </a:prstGeom>
          <a:noFill/>
        </p:spPr>
      </p:pic>
      <p:pic>
        <p:nvPicPr>
          <p:cNvPr id="2051" name="Picture 3" descr="C:\Users\chenwq\Desktop\捕获1.JPG"/>
          <p:cNvPicPr>
            <a:picLocks noChangeAspect="1" noChangeArrowheads="1"/>
          </p:cNvPicPr>
          <p:nvPr/>
        </p:nvPicPr>
        <p:blipFill>
          <a:blip r:embed="rId3"/>
          <a:srcRect/>
          <a:stretch>
            <a:fillRect/>
          </a:stretch>
        </p:blipFill>
        <p:spPr bwMode="auto">
          <a:xfrm>
            <a:off x="4495800" y="4267200"/>
            <a:ext cx="4289898" cy="2057400"/>
          </a:xfrm>
          <a:prstGeom prst="rect">
            <a:avLst/>
          </a:prstGeom>
          <a:noFill/>
        </p:spPr>
      </p:pic>
      <p:sp>
        <p:nvSpPr>
          <p:cNvPr id="7" name="内容占位符 2"/>
          <p:cNvSpPr>
            <a:spLocks noGrp="1"/>
          </p:cNvSpPr>
          <p:nvPr>
            <p:ph idx="1"/>
          </p:nvPr>
        </p:nvSpPr>
        <p:spPr>
          <a:xfrm>
            <a:off x="304800" y="1125538"/>
            <a:ext cx="8458200" cy="2303462"/>
          </a:xfrm>
        </p:spPr>
        <p:txBody>
          <a:bodyPr/>
          <a:lstStyle/>
          <a:p>
            <a:r>
              <a:rPr lang="zh-CN" altLang="en-US" dirty="0" smtClean="0">
                <a:latin typeface="微软雅黑" pitchFamily="34" charset="-122"/>
                <a:ea typeface="微软雅黑" pitchFamily="34" charset="-122"/>
              </a:rPr>
              <a:t>基于普元批处理框架可以构建出轻量级的健壮的并⾏处理应⽤，⽀持事务、并发、流程、监控、纵向和横向扩展，提供统⼀的接⼝管理和任务管理。</a:t>
            </a:r>
            <a:endParaRPr lang="zh-CN" altLang="en-US" dirty="0"/>
          </a:p>
        </p:txBody>
      </p:sp>
      <p:sp>
        <p:nvSpPr>
          <p:cNvPr id="8" name="TextBox 26"/>
          <p:cNvSpPr txBox="1">
            <a:spLocks noChangeArrowheads="1"/>
          </p:cNvSpPr>
          <p:nvPr/>
        </p:nvSpPr>
        <p:spPr bwMode="auto">
          <a:xfrm>
            <a:off x="457200" y="5181600"/>
            <a:ext cx="1752600" cy="307777"/>
          </a:xfrm>
          <a:prstGeom prst="rect">
            <a:avLst/>
          </a:prstGeom>
          <a:noFill/>
          <a:ln w="9525">
            <a:noFill/>
            <a:miter lim="800000"/>
            <a:headEnd/>
            <a:tailEnd/>
          </a:ln>
        </p:spPr>
        <p:txBody>
          <a:bodyPr wrap="square">
            <a:spAutoFit/>
          </a:bodyPr>
          <a:lstStyle/>
          <a:p>
            <a:r>
              <a:rPr lang="zh-CN" altLang="en-US" sz="1400" dirty="0" smtClean="0"/>
              <a:t>并行模式（多线程）</a:t>
            </a:r>
            <a:endParaRPr lang="zh-CN" altLang="en-US" sz="1400" dirty="0"/>
          </a:p>
        </p:txBody>
      </p:sp>
      <p:sp>
        <p:nvSpPr>
          <p:cNvPr id="9" name="TextBox 26"/>
          <p:cNvSpPr txBox="1">
            <a:spLocks noChangeArrowheads="1"/>
          </p:cNvSpPr>
          <p:nvPr/>
        </p:nvSpPr>
        <p:spPr bwMode="auto">
          <a:xfrm>
            <a:off x="7010400" y="3810000"/>
            <a:ext cx="1752600" cy="307777"/>
          </a:xfrm>
          <a:prstGeom prst="rect">
            <a:avLst/>
          </a:prstGeom>
          <a:noFill/>
          <a:ln w="9525">
            <a:noFill/>
            <a:miter lim="800000"/>
            <a:headEnd/>
            <a:tailEnd/>
          </a:ln>
        </p:spPr>
        <p:txBody>
          <a:bodyPr wrap="square">
            <a:spAutoFit/>
          </a:bodyPr>
          <a:lstStyle/>
          <a:p>
            <a:r>
              <a:rPr lang="zh-CN" altLang="en-US" sz="1400" dirty="0" smtClean="0"/>
              <a:t>并行模式（多进程）</a:t>
            </a:r>
            <a:endParaRPr lang="zh-CN" altLang="en-US" sz="1400" dirty="0"/>
          </a:p>
        </p:txBody>
      </p:sp>
    </p:spTree>
    <p:extLst>
      <p:ext uri="{BB962C8B-B14F-4D97-AF65-F5344CB8AC3E}">
        <p14:creationId xmlns:p14="http://schemas.microsoft.com/office/powerpoint/2010/main" val="255082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关键技术点－异步框架</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27</a:t>
            </a:fld>
            <a:endParaRPr lang="en-US" altLang="zh-CN"/>
          </a:p>
        </p:txBody>
      </p:sp>
      <p:sp>
        <p:nvSpPr>
          <p:cNvPr id="5" name="Rectangle 1"/>
          <p:cNvSpPr/>
          <p:nvPr/>
        </p:nvSpPr>
        <p:spPr>
          <a:xfrm>
            <a:off x="241935" y="1147366"/>
            <a:ext cx="8749665" cy="1754326"/>
          </a:xfrm>
          <a:prstGeom prst="rect">
            <a:avLst/>
          </a:prstGeom>
        </p:spPr>
        <p:txBody>
          <a:bodyPr wrap="square">
            <a:spAutoFit/>
          </a:bodyPr>
          <a:lstStyle/>
          <a:p>
            <a:r>
              <a:rPr lang="zh-CN" altLang="en-US" dirty="0"/>
              <a:t>通过将系统分成接入、控制、业务、集成等层次，每层之间进行同步或者异步的处理。主要特性包括：</a:t>
            </a:r>
          </a:p>
          <a:p>
            <a:pPr marL="285750" indent="-285750">
              <a:buFont typeface="Arial" panose="020B0604020202020204" pitchFamily="34" charset="0"/>
              <a:buChar char="•"/>
            </a:pPr>
            <a:r>
              <a:rPr lang="zh-CN" altLang="en-US" dirty="0"/>
              <a:t>分布式部署时，支持根据服务器的状态自动路由 </a:t>
            </a:r>
          </a:p>
          <a:p>
            <a:pPr marL="285750" indent="-285750">
              <a:buFont typeface="Arial" panose="020B0604020202020204" pitchFamily="34" charset="0"/>
              <a:buChar char="•"/>
            </a:pPr>
            <a:r>
              <a:rPr lang="zh-CN" altLang="en-US" dirty="0"/>
              <a:t>支持对系统各层之间资源的单独管理 </a:t>
            </a:r>
          </a:p>
          <a:p>
            <a:pPr marL="285750" indent="-285750">
              <a:buFont typeface="Arial" panose="020B0604020202020204" pitchFamily="34" charset="0"/>
              <a:buChar char="•"/>
            </a:pPr>
            <a:r>
              <a:rPr lang="zh-CN" altLang="en-US" dirty="0"/>
              <a:t>支持业务调用的异步模拟同步处理机制 </a:t>
            </a:r>
          </a:p>
          <a:p>
            <a:pPr marL="285750" indent="-285750">
              <a:buFont typeface="Arial" panose="020B0604020202020204" pitchFamily="34" charset="0"/>
              <a:buChar char="•"/>
            </a:pPr>
            <a:r>
              <a:rPr lang="zh-CN" altLang="en-US" dirty="0"/>
              <a:t>支持异步Servlet实现HTTP异步请求</a:t>
            </a:r>
          </a:p>
        </p:txBody>
      </p:sp>
      <p:pic>
        <p:nvPicPr>
          <p:cNvPr id="6" name="Picture 15"/>
          <p:cNvPicPr>
            <a:picLocks noChangeAspect="1" noChangeArrowheads="1"/>
          </p:cNvPicPr>
          <p:nvPr/>
        </p:nvPicPr>
        <p:blipFill>
          <a:blip r:embed="rId2"/>
          <a:srcRect l="3638"/>
          <a:stretch>
            <a:fillRect/>
          </a:stretch>
        </p:blipFill>
        <p:spPr bwMode="auto">
          <a:xfrm>
            <a:off x="4962556" y="2368292"/>
            <a:ext cx="3784092" cy="2286016"/>
          </a:xfrm>
          <a:prstGeom prst="rect">
            <a:avLst/>
          </a:prstGeom>
          <a:noFill/>
          <a:ln w="9525">
            <a:noFill/>
            <a:miter lim="800000"/>
            <a:headEnd/>
            <a:tailEnd/>
          </a:ln>
        </p:spPr>
      </p:pic>
      <p:pic>
        <p:nvPicPr>
          <p:cNvPr id="7" name="table"/>
          <p:cNvPicPr>
            <a:picLocks noChangeAspect="1"/>
          </p:cNvPicPr>
          <p:nvPr/>
        </p:nvPicPr>
        <p:blipFill>
          <a:blip r:embed="rId3"/>
          <a:stretch>
            <a:fillRect/>
          </a:stretch>
        </p:blipFill>
        <p:spPr>
          <a:xfrm>
            <a:off x="533400" y="3882973"/>
            <a:ext cx="4858933" cy="2060627"/>
          </a:xfrm>
          <a:prstGeom prst="rect">
            <a:avLst/>
          </a:prstGeom>
        </p:spPr>
      </p:pic>
      <p:sp>
        <p:nvSpPr>
          <p:cNvPr id="8" name="椭圆 6"/>
          <p:cNvSpPr/>
          <p:nvPr/>
        </p:nvSpPr>
        <p:spPr>
          <a:xfrm>
            <a:off x="2462226" y="4511432"/>
            <a:ext cx="285752" cy="2857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l" rtl="0" fontAlgn="base">
              <a:spcBef>
                <a:spcPct val="0"/>
              </a:spcBef>
              <a:spcAft>
                <a:spcPct val="0"/>
              </a:spcAft>
              <a:defRPr sz="2000" kern="1200">
                <a:solidFill>
                  <a:schemeClr val="dk1"/>
                </a:solidFill>
                <a:latin typeface="+mn-lt"/>
                <a:ea typeface="+mn-ea"/>
                <a:cs typeface="+mn-cs"/>
              </a:defRPr>
            </a:lvl1pPr>
            <a:lvl2pPr marL="457200" algn="l" rtl="0" fontAlgn="base">
              <a:spcBef>
                <a:spcPct val="0"/>
              </a:spcBef>
              <a:spcAft>
                <a:spcPct val="0"/>
              </a:spcAft>
              <a:defRPr sz="2000" kern="1200">
                <a:solidFill>
                  <a:schemeClr val="dk1"/>
                </a:solidFill>
                <a:latin typeface="+mn-lt"/>
                <a:ea typeface="+mn-ea"/>
                <a:cs typeface="+mn-cs"/>
              </a:defRPr>
            </a:lvl2pPr>
            <a:lvl3pPr marL="914400" algn="l" rtl="0" fontAlgn="base">
              <a:spcBef>
                <a:spcPct val="0"/>
              </a:spcBef>
              <a:spcAft>
                <a:spcPct val="0"/>
              </a:spcAft>
              <a:defRPr sz="2000" kern="1200">
                <a:solidFill>
                  <a:schemeClr val="dk1"/>
                </a:solidFill>
                <a:latin typeface="+mn-lt"/>
                <a:ea typeface="+mn-ea"/>
                <a:cs typeface="+mn-cs"/>
              </a:defRPr>
            </a:lvl3pPr>
            <a:lvl4pPr marL="1371600" algn="l" rtl="0" fontAlgn="base">
              <a:spcBef>
                <a:spcPct val="0"/>
              </a:spcBef>
              <a:spcAft>
                <a:spcPct val="0"/>
              </a:spcAft>
              <a:defRPr sz="2000" kern="1200">
                <a:solidFill>
                  <a:schemeClr val="dk1"/>
                </a:solidFill>
                <a:latin typeface="+mn-lt"/>
                <a:ea typeface="+mn-ea"/>
                <a:cs typeface="+mn-cs"/>
              </a:defRPr>
            </a:lvl4pPr>
            <a:lvl5pPr marL="1828800" algn="l" rtl="0" fontAlgn="base">
              <a:spcBef>
                <a:spcPct val="0"/>
              </a:spcBef>
              <a:spcAft>
                <a:spcPct val="0"/>
              </a:spcAft>
              <a:defRPr sz="2000" kern="1200">
                <a:solidFill>
                  <a:schemeClr val="dk1"/>
                </a:solidFill>
                <a:latin typeface="+mn-lt"/>
                <a:ea typeface="+mn-ea"/>
                <a:cs typeface="+mn-cs"/>
              </a:defRPr>
            </a:lvl5pPr>
            <a:lvl6pPr marL="2286000" algn="l" defTabSz="914400" rtl="0" eaLnBrk="1" latinLnBrk="0" hangingPunct="1">
              <a:defRPr sz="2000" kern="1200">
                <a:solidFill>
                  <a:schemeClr val="dk1"/>
                </a:solidFill>
                <a:latin typeface="+mn-lt"/>
                <a:ea typeface="+mn-ea"/>
                <a:cs typeface="+mn-cs"/>
              </a:defRPr>
            </a:lvl6pPr>
            <a:lvl7pPr marL="2743200" algn="l" defTabSz="914400" rtl="0" eaLnBrk="1" latinLnBrk="0" hangingPunct="1">
              <a:defRPr sz="2000" kern="1200">
                <a:solidFill>
                  <a:schemeClr val="dk1"/>
                </a:solidFill>
                <a:latin typeface="+mn-lt"/>
                <a:ea typeface="+mn-ea"/>
                <a:cs typeface="+mn-cs"/>
              </a:defRPr>
            </a:lvl7pPr>
            <a:lvl8pPr marL="3200400" algn="l" defTabSz="914400" rtl="0" eaLnBrk="1" latinLnBrk="0" hangingPunct="1">
              <a:defRPr sz="2000" kern="1200">
                <a:solidFill>
                  <a:schemeClr val="dk1"/>
                </a:solidFill>
                <a:latin typeface="+mn-lt"/>
                <a:ea typeface="+mn-ea"/>
                <a:cs typeface="+mn-cs"/>
              </a:defRPr>
            </a:lvl8pPr>
            <a:lvl9pPr marL="3657600" algn="l" defTabSz="914400" rtl="0" eaLnBrk="1" latinLnBrk="0" hangingPunct="1">
              <a:defRPr sz="2000" kern="1200">
                <a:solidFill>
                  <a:schemeClr val="dk1"/>
                </a:solidFill>
                <a:latin typeface="+mn-lt"/>
                <a:ea typeface="+mn-ea"/>
                <a:cs typeface="+mn-cs"/>
              </a:defRPr>
            </a:lvl9pPr>
          </a:lstStyle>
          <a:p>
            <a:pPr algn="ctr"/>
            <a:endParaRPr lang="zh-CN" altLang="en-US" dirty="0" smtClean="0"/>
          </a:p>
        </p:txBody>
      </p:sp>
      <p:sp>
        <p:nvSpPr>
          <p:cNvPr id="9" name="椭圆 7"/>
          <p:cNvSpPr/>
          <p:nvPr/>
        </p:nvSpPr>
        <p:spPr>
          <a:xfrm>
            <a:off x="4176738" y="3939928"/>
            <a:ext cx="285752" cy="2857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l" rtl="0" fontAlgn="base">
              <a:spcBef>
                <a:spcPct val="0"/>
              </a:spcBef>
              <a:spcAft>
                <a:spcPct val="0"/>
              </a:spcAft>
              <a:defRPr sz="2000" kern="1200">
                <a:solidFill>
                  <a:schemeClr val="dk1"/>
                </a:solidFill>
                <a:latin typeface="+mn-lt"/>
                <a:ea typeface="+mn-ea"/>
                <a:cs typeface="+mn-cs"/>
              </a:defRPr>
            </a:lvl1pPr>
            <a:lvl2pPr marL="457200" algn="l" rtl="0" fontAlgn="base">
              <a:spcBef>
                <a:spcPct val="0"/>
              </a:spcBef>
              <a:spcAft>
                <a:spcPct val="0"/>
              </a:spcAft>
              <a:defRPr sz="2000" kern="1200">
                <a:solidFill>
                  <a:schemeClr val="dk1"/>
                </a:solidFill>
                <a:latin typeface="+mn-lt"/>
                <a:ea typeface="+mn-ea"/>
                <a:cs typeface="+mn-cs"/>
              </a:defRPr>
            </a:lvl2pPr>
            <a:lvl3pPr marL="914400" algn="l" rtl="0" fontAlgn="base">
              <a:spcBef>
                <a:spcPct val="0"/>
              </a:spcBef>
              <a:spcAft>
                <a:spcPct val="0"/>
              </a:spcAft>
              <a:defRPr sz="2000" kern="1200">
                <a:solidFill>
                  <a:schemeClr val="dk1"/>
                </a:solidFill>
                <a:latin typeface="+mn-lt"/>
                <a:ea typeface="+mn-ea"/>
                <a:cs typeface="+mn-cs"/>
              </a:defRPr>
            </a:lvl3pPr>
            <a:lvl4pPr marL="1371600" algn="l" rtl="0" fontAlgn="base">
              <a:spcBef>
                <a:spcPct val="0"/>
              </a:spcBef>
              <a:spcAft>
                <a:spcPct val="0"/>
              </a:spcAft>
              <a:defRPr sz="2000" kern="1200">
                <a:solidFill>
                  <a:schemeClr val="dk1"/>
                </a:solidFill>
                <a:latin typeface="+mn-lt"/>
                <a:ea typeface="+mn-ea"/>
                <a:cs typeface="+mn-cs"/>
              </a:defRPr>
            </a:lvl4pPr>
            <a:lvl5pPr marL="1828800" algn="l" rtl="0" fontAlgn="base">
              <a:spcBef>
                <a:spcPct val="0"/>
              </a:spcBef>
              <a:spcAft>
                <a:spcPct val="0"/>
              </a:spcAft>
              <a:defRPr sz="2000" kern="1200">
                <a:solidFill>
                  <a:schemeClr val="dk1"/>
                </a:solidFill>
                <a:latin typeface="+mn-lt"/>
                <a:ea typeface="+mn-ea"/>
                <a:cs typeface="+mn-cs"/>
              </a:defRPr>
            </a:lvl5pPr>
            <a:lvl6pPr marL="2286000" algn="l" defTabSz="914400" rtl="0" eaLnBrk="1" latinLnBrk="0" hangingPunct="1">
              <a:defRPr sz="2000" kern="1200">
                <a:solidFill>
                  <a:schemeClr val="dk1"/>
                </a:solidFill>
                <a:latin typeface="+mn-lt"/>
                <a:ea typeface="+mn-ea"/>
                <a:cs typeface="+mn-cs"/>
              </a:defRPr>
            </a:lvl6pPr>
            <a:lvl7pPr marL="2743200" algn="l" defTabSz="914400" rtl="0" eaLnBrk="1" latinLnBrk="0" hangingPunct="1">
              <a:defRPr sz="2000" kern="1200">
                <a:solidFill>
                  <a:schemeClr val="dk1"/>
                </a:solidFill>
                <a:latin typeface="+mn-lt"/>
                <a:ea typeface="+mn-ea"/>
                <a:cs typeface="+mn-cs"/>
              </a:defRPr>
            </a:lvl7pPr>
            <a:lvl8pPr marL="3200400" algn="l" defTabSz="914400" rtl="0" eaLnBrk="1" latinLnBrk="0" hangingPunct="1">
              <a:defRPr sz="2000" kern="1200">
                <a:solidFill>
                  <a:schemeClr val="dk1"/>
                </a:solidFill>
                <a:latin typeface="+mn-lt"/>
                <a:ea typeface="+mn-ea"/>
                <a:cs typeface="+mn-cs"/>
              </a:defRPr>
            </a:lvl8pPr>
            <a:lvl9pPr marL="3657600" algn="l" defTabSz="914400" rtl="0" eaLnBrk="1" latinLnBrk="0" hangingPunct="1">
              <a:defRPr sz="2000" kern="1200">
                <a:solidFill>
                  <a:schemeClr val="dk1"/>
                </a:solidFill>
                <a:latin typeface="+mn-lt"/>
                <a:ea typeface="+mn-ea"/>
                <a:cs typeface="+mn-cs"/>
              </a:defRPr>
            </a:lvl9pPr>
          </a:lstStyle>
          <a:p>
            <a:pPr algn="ctr"/>
            <a:endParaRPr lang="zh-CN" altLang="en-US" dirty="0" smtClean="0"/>
          </a:p>
        </p:txBody>
      </p:sp>
      <p:sp>
        <p:nvSpPr>
          <p:cNvPr id="10" name="椭圆 8"/>
          <p:cNvSpPr/>
          <p:nvPr/>
        </p:nvSpPr>
        <p:spPr>
          <a:xfrm>
            <a:off x="4819680" y="5038794"/>
            <a:ext cx="285752" cy="2857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l" rtl="0" fontAlgn="base">
              <a:spcBef>
                <a:spcPct val="0"/>
              </a:spcBef>
              <a:spcAft>
                <a:spcPct val="0"/>
              </a:spcAft>
              <a:defRPr sz="2000" kern="1200">
                <a:solidFill>
                  <a:schemeClr val="dk1"/>
                </a:solidFill>
                <a:latin typeface="+mn-lt"/>
                <a:ea typeface="+mn-ea"/>
                <a:cs typeface="+mn-cs"/>
              </a:defRPr>
            </a:lvl1pPr>
            <a:lvl2pPr marL="457200" algn="l" rtl="0" fontAlgn="base">
              <a:spcBef>
                <a:spcPct val="0"/>
              </a:spcBef>
              <a:spcAft>
                <a:spcPct val="0"/>
              </a:spcAft>
              <a:defRPr sz="2000" kern="1200">
                <a:solidFill>
                  <a:schemeClr val="dk1"/>
                </a:solidFill>
                <a:latin typeface="+mn-lt"/>
                <a:ea typeface="+mn-ea"/>
                <a:cs typeface="+mn-cs"/>
              </a:defRPr>
            </a:lvl2pPr>
            <a:lvl3pPr marL="914400" algn="l" rtl="0" fontAlgn="base">
              <a:spcBef>
                <a:spcPct val="0"/>
              </a:spcBef>
              <a:spcAft>
                <a:spcPct val="0"/>
              </a:spcAft>
              <a:defRPr sz="2000" kern="1200">
                <a:solidFill>
                  <a:schemeClr val="dk1"/>
                </a:solidFill>
                <a:latin typeface="+mn-lt"/>
                <a:ea typeface="+mn-ea"/>
                <a:cs typeface="+mn-cs"/>
              </a:defRPr>
            </a:lvl3pPr>
            <a:lvl4pPr marL="1371600" algn="l" rtl="0" fontAlgn="base">
              <a:spcBef>
                <a:spcPct val="0"/>
              </a:spcBef>
              <a:spcAft>
                <a:spcPct val="0"/>
              </a:spcAft>
              <a:defRPr sz="2000" kern="1200">
                <a:solidFill>
                  <a:schemeClr val="dk1"/>
                </a:solidFill>
                <a:latin typeface="+mn-lt"/>
                <a:ea typeface="+mn-ea"/>
                <a:cs typeface="+mn-cs"/>
              </a:defRPr>
            </a:lvl4pPr>
            <a:lvl5pPr marL="1828800" algn="l" rtl="0" fontAlgn="base">
              <a:spcBef>
                <a:spcPct val="0"/>
              </a:spcBef>
              <a:spcAft>
                <a:spcPct val="0"/>
              </a:spcAft>
              <a:defRPr sz="2000" kern="1200">
                <a:solidFill>
                  <a:schemeClr val="dk1"/>
                </a:solidFill>
                <a:latin typeface="+mn-lt"/>
                <a:ea typeface="+mn-ea"/>
                <a:cs typeface="+mn-cs"/>
              </a:defRPr>
            </a:lvl5pPr>
            <a:lvl6pPr marL="2286000" algn="l" defTabSz="914400" rtl="0" eaLnBrk="1" latinLnBrk="0" hangingPunct="1">
              <a:defRPr sz="2000" kern="1200">
                <a:solidFill>
                  <a:schemeClr val="dk1"/>
                </a:solidFill>
                <a:latin typeface="+mn-lt"/>
                <a:ea typeface="+mn-ea"/>
                <a:cs typeface="+mn-cs"/>
              </a:defRPr>
            </a:lvl6pPr>
            <a:lvl7pPr marL="2743200" algn="l" defTabSz="914400" rtl="0" eaLnBrk="1" latinLnBrk="0" hangingPunct="1">
              <a:defRPr sz="2000" kern="1200">
                <a:solidFill>
                  <a:schemeClr val="dk1"/>
                </a:solidFill>
                <a:latin typeface="+mn-lt"/>
                <a:ea typeface="+mn-ea"/>
                <a:cs typeface="+mn-cs"/>
              </a:defRPr>
            </a:lvl7pPr>
            <a:lvl8pPr marL="3200400" algn="l" defTabSz="914400" rtl="0" eaLnBrk="1" latinLnBrk="0" hangingPunct="1">
              <a:defRPr sz="2000" kern="1200">
                <a:solidFill>
                  <a:schemeClr val="dk1"/>
                </a:solidFill>
                <a:latin typeface="+mn-lt"/>
                <a:ea typeface="+mn-ea"/>
                <a:cs typeface="+mn-cs"/>
              </a:defRPr>
            </a:lvl8pPr>
            <a:lvl9pPr marL="3657600" algn="l" defTabSz="914400" rtl="0" eaLnBrk="1" latinLnBrk="0" hangingPunct="1">
              <a:defRPr sz="2000" kern="1200">
                <a:solidFill>
                  <a:schemeClr val="dk1"/>
                </a:solidFill>
                <a:latin typeface="+mn-lt"/>
                <a:ea typeface="+mn-ea"/>
                <a:cs typeface="+mn-cs"/>
              </a:defRPr>
            </a:lvl9pPr>
          </a:lstStyle>
          <a:p>
            <a:pPr algn="ctr"/>
            <a:endParaRPr lang="zh-CN" altLang="en-US" dirty="0" smtClean="0"/>
          </a:p>
        </p:txBody>
      </p:sp>
      <p:cxnSp>
        <p:nvCxnSpPr>
          <p:cNvPr id="11" name="肘形连接符 10"/>
          <p:cNvCxnSpPr/>
          <p:nvPr/>
        </p:nvCxnSpPr>
        <p:spPr>
          <a:xfrm>
            <a:off x="4554771" y="4082804"/>
            <a:ext cx="2027808" cy="35782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形状 13"/>
          <p:cNvCxnSpPr>
            <a:stCxn id="10" idx="6"/>
          </p:cNvCxnSpPr>
          <p:nvPr/>
        </p:nvCxnSpPr>
        <p:spPr>
          <a:xfrm flipV="1">
            <a:off x="5105432" y="2868358"/>
            <a:ext cx="2286016" cy="23133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形状 15"/>
          <p:cNvCxnSpPr>
            <a:stCxn id="8" idx="0"/>
          </p:cNvCxnSpPr>
          <p:nvPr/>
        </p:nvCxnSpPr>
        <p:spPr>
          <a:xfrm rot="5400000" flipH="1" flipV="1">
            <a:off x="3498651" y="2617751"/>
            <a:ext cx="1000132" cy="27872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807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6ADA428C-E881-4D3D-8851-5C8254E5F61C}" type="slidenum">
              <a:rPr lang="en-US" altLang="zh-CN" smtClean="0"/>
              <a:pPr/>
              <a:t>28</a:t>
            </a:fld>
            <a:endParaRPr lang="en-US" altLang="zh-CN" dirty="0"/>
          </a:p>
        </p:txBody>
      </p:sp>
      <p:sp>
        <p:nvSpPr>
          <p:cNvPr id="5" name="圆角矩形 4"/>
          <p:cNvSpPr/>
          <p:nvPr/>
        </p:nvSpPr>
        <p:spPr bwMode="auto">
          <a:xfrm>
            <a:off x="3886200" y="32893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4. </a:t>
            </a:r>
            <a:r>
              <a:rPr lang="zh-CN" altLang="en-US" sz="2000" kern="0" dirty="0">
                <a:solidFill>
                  <a:sysClr val="windowText" lastClr="000000"/>
                </a:solidFill>
                <a:latin typeface="+mn-ea"/>
                <a:ea typeface="+mn-ea"/>
              </a:rPr>
              <a:t>他行代扣场景</a:t>
            </a:r>
          </a:p>
        </p:txBody>
      </p:sp>
      <p:sp>
        <p:nvSpPr>
          <p:cNvPr id="6" name="圆角矩形 5"/>
          <p:cNvSpPr/>
          <p:nvPr/>
        </p:nvSpPr>
        <p:spPr bwMode="auto">
          <a:xfrm>
            <a:off x="3877101" y="1332268"/>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1. </a:t>
            </a:r>
            <a:r>
              <a:rPr lang="zh-CN" altLang="en-US" sz="2000" kern="0" dirty="0">
                <a:solidFill>
                  <a:sysClr val="windowText" lastClr="000000"/>
                </a:solidFill>
                <a:latin typeface="+mn-ea"/>
                <a:ea typeface="+mn-ea"/>
              </a:rPr>
              <a:t>人员情况</a:t>
            </a:r>
            <a:endParaRPr lang="en-US" altLang="en-US" sz="2000" kern="0" dirty="0">
              <a:solidFill>
                <a:sysClr val="windowText" lastClr="000000"/>
              </a:solidFill>
              <a:latin typeface="+mn-ea"/>
              <a:ea typeface="+mn-ea"/>
            </a:endParaRPr>
          </a:p>
        </p:txBody>
      </p:sp>
      <p:pic>
        <p:nvPicPr>
          <p:cNvPr id="8" name="Picture 37" descr="stockxpertcom_id40375_size2"/>
          <p:cNvPicPr>
            <a:picLocks noChangeAspect="1" noChangeArrowheads="1"/>
          </p:cNvPicPr>
          <p:nvPr/>
        </p:nvPicPr>
        <p:blipFill>
          <a:blip r:embed="rId2" cstate="print"/>
          <a:srcRect b="9019"/>
          <a:stretch>
            <a:fillRect/>
          </a:stretch>
        </p:blipFill>
        <p:spPr bwMode="auto">
          <a:xfrm>
            <a:off x="600501" y="1332268"/>
            <a:ext cx="2854229" cy="4458932"/>
          </a:xfrm>
          <a:prstGeom prst="rect">
            <a:avLst/>
          </a:prstGeom>
          <a:noFill/>
          <a:ln w="9525">
            <a:noFill/>
            <a:miter lim="800000"/>
            <a:headEnd/>
            <a:tailEnd/>
          </a:ln>
        </p:spPr>
      </p:pic>
      <p:sp>
        <p:nvSpPr>
          <p:cNvPr id="7" name="圆角矩形 6"/>
          <p:cNvSpPr/>
          <p:nvPr/>
        </p:nvSpPr>
        <p:spPr bwMode="auto">
          <a:xfrm>
            <a:off x="3877101" y="39624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5.  </a:t>
            </a:r>
            <a:r>
              <a:rPr lang="zh-CN" altLang="en-US" sz="2000" kern="0" dirty="0">
                <a:solidFill>
                  <a:sysClr val="windowText" lastClr="000000"/>
                </a:solidFill>
                <a:latin typeface="+mn-ea"/>
                <a:ea typeface="+mn-ea"/>
              </a:rPr>
              <a:t>养老金缴费场景</a:t>
            </a:r>
          </a:p>
        </p:txBody>
      </p:sp>
      <p:sp>
        <p:nvSpPr>
          <p:cNvPr id="9" name="圆角矩形 8"/>
          <p:cNvSpPr/>
          <p:nvPr/>
        </p:nvSpPr>
        <p:spPr bwMode="auto">
          <a:xfrm>
            <a:off x="3886200" y="5270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smtClean="0">
                <a:solidFill>
                  <a:sysClr val="windowText" lastClr="000000"/>
                </a:solidFill>
                <a:latin typeface="+mn-ea"/>
                <a:ea typeface="+mn-ea"/>
              </a:rPr>
              <a:t>7.  </a:t>
            </a:r>
            <a:r>
              <a:rPr lang="zh-CN" altLang="en-US" sz="2000" kern="0" dirty="0">
                <a:solidFill>
                  <a:sysClr val="windowText" lastClr="000000"/>
                </a:solidFill>
                <a:latin typeface="+mn-ea"/>
                <a:ea typeface="+mn-ea"/>
              </a:rPr>
              <a:t>本</a:t>
            </a:r>
            <a:r>
              <a:rPr lang="zh-CN" altLang="en-US" sz="2000" kern="0" dirty="0" smtClean="0">
                <a:solidFill>
                  <a:sysClr val="windowText" lastClr="000000"/>
                </a:solidFill>
                <a:latin typeface="+mn-ea"/>
                <a:ea typeface="+mn-ea"/>
              </a:rPr>
              <a:t>次验证项目总结</a:t>
            </a:r>
            <a:endParaRPr lang="zh-CN" altLang="en-US" sz="2000" kern="0" dirty="0">
              <a:solidFill>
                <a:sysClr val="windowText" lastClr="000000"/>
              </a:solidFill>
              <a:latin typeface="+mn-ea"/>
              <a:ea typeface="+mn-ea"/>
            </a:endParaRPr>
          </a:p>
        </p:txBody>
      </p:sp>
      <p:sp>
        <p:nvSpPr>
          <p:cNvPr id="10" name="圆角矩形 9"/>
          <p:cNvSpPr/>
          <p:nvPr/>
        </p:nvSpPr>
        <p:spPr bwMode="auto">
          <a:xfrm>
            <a:off x="3877101" y="19812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2. </a:t>
            </a:r>
            <a:r>
              <a:rPr lang="zh-CN" altLang="en-US" sz="2000" kern="0" dirty="0">
                <a:solidFill>
                  <a:sysClr val="windowText" lastClr="000000"/>
                </a:solidFill>
                <a:latin typeface="+mn-ea"/>
                <a:ea typeface="+mn-ea"/>
              </a:rPr>
              <a:t>本次项目执行计划</a:t>
            </a:r>
          </a:p>
        </p:txBody>
      </p:sp>
      <p:sp>
        <p:nvSpPr>
          <p:cNvPr id="11" name="圆角矩形 10"/>
          <p:cNvSpPr/>
          <p:nvPr/>
        </p:nvSpPr>
        <p:spPr bwMode="auto">
          <a:xfrm>
            <a:off x="3886200" y="2603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3. </a:t>
            </a:r>
            <a:r>
              <a:rPr lang="zh-CN" altLang="en-US" sz="2000" kern="0" dirty="0">
                <a:solidFill>
                  <a:sysClr val="windowText" lastClr="000000"/>
                </a:solidFill>
                <a:latin typeface="+mn-ea"/>
                <a:ea typeface="+mn-ea"/>
              </a:rPr>
              <a:t>第三方支付场景</a:t>
            </a:r>
            <a:r>
              <a:rPr lang="en-US" altLang="zh-CN" sz="2000" kern="0" dirty="0">
                <a:solidFill>
                  <a:sysClr val="windowText" lastClr="000000"/>
                </a:solidFill>
                <a:latin typeface="+mn-ea"/>
                <a:ea typeface="+mn-ea"/>
              </a:rPr>
              <a:t>   </a:t>
            </a:r>
            <a:endParaRPr lang="zh-CN" altLang="en-US" sz="2000" kern="0" dirty="0">
              <a:solidFill>
                <a:sysClr val="windowText" lastClr="000000"/>
              </a:solidFill>
              <a:latin typeface="+mn-ea"/>
              <a:ea typeface="+mn-ea"/>
            </a:endParaRPr>
          </a:p>
        </p:txBody>
      </p:sp>
      <p:sp>
        <p:nvSpPr>
          <p:cNvPr id="12" name="圆角矩形 11"/>
          <p:cNvSpPr/>
          <p:nvPr/>
        </p:nvSpPr>
        <p:spPr bwMode="auto">
          <a:xfrm>
            <a:off x="3886200" y="4572000"/>
            <a:ext cx="4495800" cy="520700"/>
          </a:xfrm>
          <a:prstGeom prst="roundRect">
            <a:avLst/>
          </a:prstGeom>
          <a:solidFill>
            <a:srgbClr val="809EC2">
              <a:lumMod val="75000"/>
            </a:srgbClr>
          </a:solidFill>
          <a:ln w="9525">
            <a:solidFill>
              <a:sysClr val="window" lastClr="FFFFFF">
                <a:lumMod val="75000"/>
              </a:sysClr>
            </a:solidFill>
            <a:miter lim="800000"/>
            <a:headEnd/>
            <a:tailEnd/>
          </a:ln>
          <a:effectLst>
            <a:outerShdw blurRad="50800" dist="38100" dir="16200000" rotWithShape="0">
              <a:prstClr val="black">
                <a:alpha val="40000"/>
              </a:prstClr>
            </a:outerShdw>
          </a:effectLst>
        </p:spPr>
        <p:txBody>
          <a:bodyPr lIns="72000" tIns="72000" rIns="72000" bIns="72000" anchor="ctr" anchorCtr="0"/>
          <a:lstStyle/>
          <a:p>
            <a:pPr marL="190500" indent="-190500" eaLnBrk="0" hangingPunct="0">
              <a:lnSpc>
                <a:spcPct val="90000"/>
              </a:lnSpc>
            </a:pPr>
            <a:r>
              <a:rPr lang="en-US" altLang="zh-CN" sz="2000" b="1" dirty="0">
                <a:solidFill>
                  <a:schemeClr val="bg1"/>
                </a:solidFill>
                <a:latin typeface="+mn-ea"/>
                <a:ea typeface="+mn-ea"/>
              </a:rPr>
              <a:t>6.  </a:t>
            </a:r>
            <a:r>
              <a:rPr lang="zh-CN" altLang="en-US" sz="2000" b="1" dirty="0">
                <a:solidFill>
                  <a:schemeClr val="bg1"/>
                </a:solidFill>
                <a:latin typeface="+mn-ea"/>
                <a:ea typeface="+mn-ea"/>
              </a:rPr>
              <a:t>门户集成场景</a:t>
            </a:r>
          </a:p>
        </p:txBody>
      </p:sp>
    </p:spTree>
    <p:extLst>
      <p:ext uri="{BB962C8B-B14F-4D97-AF65-F5344CB8AC3E}">
        <p14:creationId xmlns:p14="http://schemas.microsoft.com/office/powerpoint/2010/main" val="1377567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统一门户</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29</a:t>
            </a:fld>
            <a:endParaRPr lang="en-US" altLang="zh-CN" dirty="0"/>
          </a:p>
        </p:txBody>
      </p:sp>
      <p:sp>
        <p:nvSpPr>
          <p:cNvPr id="5" name="圆角矩形 4"/>
          <p:cNvSpPr/>
          <p:nvPr/>
        </p:nvSpPr>
        <p:spPr bwMode="gray">
          <a:xfrm>
            <a:off x="381000" y="4191000"/>
            <a:ext cx="2286000" cy="1447800"/>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defRPr/>
            </a:pPr>
            <a:r>
              <a:rPr lang="zh-CN" altLang="en-US" sz="1600" dirty="0" smtClean="0">
                <a:solidFill>
                  <a:schemeClr val="tx1"/>
                </a:solidFill>
              </a:rPr>
              <a:t>统一门户系统</a:t>
            </a:r>
            <a:endParaRPr lang="zh-CN" altLang="en-US" sz="1600" dirty="0">
              <a:solidFill>
                <a:schemeClr val="tx1"/>
              </a:solidFill>
            </a:endParaRPr>
          </a:p>
        </p:txBody>
      </p:sp>
      <p:sp>
        <p:nvSpPr>
          <p:cNvPr id="6" name="圆角矩形 5"/>
          <p:cNvSpPr/>
          <p:nvPr/>
        </p:nvSpPr>
        <p:spPr bwMode="gray">
          <a:xfrm>
            <a:off x="2905207" y="1323038"/>
            <a:ext cx="1371600" cy="734199"/>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应用系统</a:t>
            </a:r>
            <a:r>
              <a:rPr lang="en-US" altLang="zh-CN" sz="1600" dirty="0" smtClean="0"/>
              <a:t>1</a:t>
            </a:r>
            <a:endParaRPr lang="zh-CN" altLang="en-US" sz="1600" dirty="0"/>
          </a:p>
        </p:txBody>
      </p:sp>
      <p:sp>
        <p:nvSpPr>
          <p:cNvPr id="7" name="圆角矩形 6"/>
          <p:cNvSpPr/>
          <p:nvPr/>
        </p:nvSpPr>
        <p:spPr bwMode="gray">
          <a:xfrm>
            <a:off x="381000" y="1323038"/>
            <a:ext cx="1905000" cy="734199"/>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1600" dirty="0" smtClean="0"/>
              <a:t>单点登录</a:t>
            </a:r>
            <a:endParaRPr lang="zh-CN" altLang="en-US" sz="1600" dirty="0"/>
          </a:p>
        </p:txBody>
      </p:sp>
      <p:cxnSp>
        <p:nvCxnSpPr>
          <p:cNvPr id="8" name="肘形连接符 52"/>
          <p:cNvCxnSpPr>
            <a:cxnSpLocks noChangeShapeType="1"/>
          </p:cNvCxnSpPr>
          <p:nvPr/>
        </p:nvCxnSpPr>
        <p:spPr bwMode="auto">
          <a:xfrm rot="5400000" flipH="1" flipV="1">
            <a:off x="1371600" y="5791200"/>
            <a:ext cx="304801" cy="1"/>
          </a:xfrm>
          <a:prstGeom prst="bentConnector3">
            <a:avLst>
              <a:gd name="adj1" fmla="val 50000"/>
            </a:avLst>
          </a:prstGeom>
          <a:noFill/>
          <a:ln w="9525" algn="ctr">
            <a:solidFill>
              <a:schemeClr val="tx1"/>
            </a:solidFill>
            <a:round/>
            <a:headEnd/>
            <a:tailEnd type="arrow" w="med" len="med"/>
          </a:ln>
        </p:spPr>
      </p:cxnSp>
      <p:sp>
        <p:nvSpPr>
          <p:cNvPr id="10" name="TextBox 26"/>
          <p:cNvSpPr txBox="1">
            <a:spLocks noChangeArrowheads="1"/>
          </p:cNvSpPr>
          <p:nvPr/>
        </p:nvSpPr>
        <p:spPr bwMode="auto">
          <a:xfrm>
            <a:off x="1066800" y="5943598"/>
            <a:ext cx="914400" cy="276999"/>
          </a:xfrm>
          <a:prstGeom prst="rect">
            <a:avLst/>
          </a:prstGeom>
          <a:noFill/>
          <a:ln w="9525">
            <a:noFill/>
            <a:miter lim="800000"/>
            <a:headEnd/>
            <a:tailEnd/>
          </a:ln>
        </p:spPr>
        <p:txBody>
          <a:bodyPr wrap="square">
            <a:spAutoFit/>
          </a:bodyPr>
          <a:lstStyle/>
          <a:p>
            <a:pPr algn="ctr"/>
            <a:r>
              <a:rPr lang="zh-CN" altLang="en-US" sz="1200" dirty="0" smtClean="0"/>
              <a:t>用户请求</a:t>
            </a:r>
            <a:endParaRPr lang="zh-CN" altLang="en-US" sz="1200" dirty="0"/>
          </a:p>
        </p:txBody>
      </p:sp>
      <p:cxnSp>
        <p:nvCxnSpPr>
          <p:cNvPr id="16" name="肘形连接符 52"/>
          <p:cNvCxnSpPr>
            <a:cxnSpLocks noChangeShapeType="1"/>
            <a:stCxn id="5" idx="0"/>
          </p:cNvCxnSpPr>
          <p:nvPr/>
        </p:nvCxnSpPr>
        <p:spPr bwMode="auto">
          <a:xfrm rot="5400000" flipH="1" flipV="1">
            <a:off x="1491019" y="2091013"/>
            <a:ext cx="2132968" cy="2067007"/>
          </a:xfrm>
          <a:prstGeom prst="bentConnector3">
            <a:avLst>
              <a:gd name="adj1" fmla="val 94789"/>
            </a:avLst>
          </a:prstGeom>
          <a:noFill/>
          <a:ln w="9525" algn="ctr">
            <a:solidFill>
              <a:schemeClr val="tx1"/>
            </a:solidFill>
            <a:round/>
            <a:headEnd type="arrow"/>
            <a:tailEnd type="none" w="med" len="med"/>
          </a:ln>
        </p:spPr>
      </p:cxnSp>
      <p:sp>
        <p:nvSpPr>
          <p:cNvPr id="20" name="矩形 19"/>
          <p:cNvSpPr/>
          <p:nvPr/>
        </p:nvSpPr>
        <p:spPr bwMode="auto">
          <a:xfrm>
            <a:off x="4624387" y="892175"/>
            <a:ext cx="4214813" cy="5276850"/>
          </a:xfrm>
          <a:prstGeom prst="rect">
            <a:avLst/>
          </a:prstGeom>
          <a:solidFill>
            <a:schemeClr val="bg1"/>
          </a:solidFill>
          <a:ln w="19050">
            <a:solidFill>
              <a:srgbClr val="C00000"/>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72000" rIns="72000"/>
          <a:lstStyle/>
          <a:p>
            <a:pPr>
              <a:buFont typeface="Wingdings" pitchFamily="2" charset="2"/>
              <a:buChar char="n"/>
              <a:defRPr/>
            </a:pPr>
            <a:endParaRPr lang="en-US" altLang="zh-CN" sz="1400" dirty="0"/>
          </a:p>
        </p:txBody>
      </p:sp>
      <p:sp>
        <p:nvSpPr>
          <p:cNvPr id="21" name="内容占位符 2"/>
          <p:cNvSpPr txBox="1">
            <a:spLocks/>
          </p:cNvSpPr>
          <p:nvPr/>
        </p:nvSpPr>
        <p:spPr bwMode="auto">
          <a:xfrm>
            <a:off x="4702175" y="1143000"/>
            <a:ext cx="4137025" cy="5168900"/>
          </a:xfrm>
          <a:prstGeom prst="rect">
            <a:avLst/>
          </a:prstGeom>
          <a:noFill/>
          <a:ln w="9525">
            <a:noFill/>
            <a:miter lim="800000"/>
            <a:headEnd/>
            <a:tailEnd/>
          </a:ln>
        </p:spPr>
        <p:txBody>
          <a:bodyPr/>
          <a:lstStyle/>
          <a:p>
            <a:r>
              <a:rPr lang="zh-CN" altLang="zh-CN" sz="1600" dirty="0" smtClean="0"/>
              <a:t>应用作为</a:t>
            </a:r>
            <a:r>
              <a:rPr lang="zh-CN" altLang="zh-CN" sz="1600" dirty="0"/>
              <a:t>企业统一门户的入口，管理门户的功能（菜单）及提供统一认证服务，也为客户提供主体的大部分功能，</a:t>
            </a:r>
            <a:r>
              <a:rPr lang="zh-CN" altLang="zh-CN" sz="1600" dirty="0" smtClean="0"/>
              <a:t>而</a:t>
            </a:r>
            <a:r>
              <a:rPr lang="zh-CN" altLang="en-US" sz="1600" dirty="0" smtClean="0"/>
              <a:t>其他</a:t>
            </a:r>
            <a:r>
              <a:rPr lang="zh-CN" altLang="zh-CN" sz="1600" dirty="0" smtClean="0"/>
              <a:t>应用为</a:t>
            </a:r>
            <a:r>
              <a:rPr lang="zh-CN" altLang="zh-CN" sz="1600" dirty="0"/>
              <a:t>各个分行针对服务企业的特点进行个性化开发的功能（或依赖于应用</a:t>
            </a:r>
            <a:r>
              <a:rPr lang="en-US" altLang="zh-CN" sz="1600" dirty="0"/>
              <a:t>1</a:t>
            </a:r>
            <a:r>
              <a:rPr lang="zh-CN" altLang="zh-CN" sz="1600" dirty="0"/>
              <a:t>的主体功能，或完全独立的功能），可以独立管理及部署，不影响应用</a:t>
            </a:r>
            <a:r>
              <a:rPr lang="en-US" altLang="zh-CN" sz="1600" dirty="0"/>
              <a:t>1</a:t>
            </a:r>
            <a:r>
              <a:rPr lang="zh-CN" altLang="zh-CN" sz="1600" dirty="0" smtClean="0"/>
              <a:t>。客户端</a:t>
            </a:r>
            <a:r>
              <a:rPr lang="zh-CN" altLang="zh-CN" sz="1600" dirty="0"/>
              <a:t>根据企业的功能、当前用户的权限等展现功能菜单。</a:t>
            </a:r>
          </a:p>
          <a:p>
            <a:pPr>
              <a:defRPr/>
            </a:pPr>
            <a:endParaRPr lang="en-US" altLang="zh-CN" sz="1600" b="1" kern="0" dirty="0" smtClean="0">
              <a:latin typeface="+mn-ea"/>
              <a:ea typeface="+mn-ea"/>
            </a:endParaRPr>
          </a:p>
          <a:p>
            <a:pPr>
              <a:defRPr/>
            </a:pPr>
            <a:r>
              <a:rPr lang="zh-CN" altLang="en-US" sz="1600" b="1" kern="0" dirty="0" smtClean="0">
                <a:latin typeface="+mn-ea"/>
                <a:ea typeface="+mn-ea"/>
              </a:rPr>
              <a:t>统一门户系统：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单点登录</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功能菜单管理</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数据展示集成</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功能集成</a:t>
            </a:r>
            <a:endParaRPr lang="en-US" altLang="zh-CN" sz="1600" kern="0" dirty="0" smtClean="0">
              <a:latin typeface="+mn-ea"/>
              <a:ea typeface="+mn-ea"/>
            </a:endParaRPr>
          </a:p>
          <a:p>
            <a:pPr>
              <a:defRPr/>
            </a:pPr>
            <a:endParaRPr lang="en-US" altLang="zh-CN" sz="1600" kern="0" dirty="0">
              <a:latin typeface="+mn-ea"/>
              <a:ea typeface="+mn-ea"/>
            </a:endParaRPr>
          </a:p>
        </p:txBody>
      </p:sp>
      <p:sp>
        <p:nvSpPr>
          <p:cNvPr id="23" name="圆角矩形 22"/>
          <p:cNvSpPr/>
          <p:nvPr/>
        </p:nvSpPr>
        <p:spPr bwMode="auto">
          <a:xfrm>
            <a:off x="5767387" y="668338"/>
            <a:ext cx="1841500" cy="374650"/>
          </a:xfrm>
          <a:prstGeom prst="roundRect">
            <a:avLst/>
          </a:prstGeom>
          <a:solidFill>
            <a:srgbClr val="FFC000"/>
          </a:solidFill>
          <a:ln w="28575">
            <a:solidFill>
              <a:srgbClr val="C00000"/>
            </a:solidFill>
          </a:ln>
          <a:effectLst/>
        </p:spPr>
        <p:style>
          <a:lnRef idx="1">
            <a:schemeClr val="accent3"/>
          </a:lnRef>
          <a:fillRef idx="2">
            <a:schemeClr val="accent3"/>
          </a:fillRef>
          <a:effectRef idx="1">
            <a:schemeClr val="accent3"/>
          </a:effectRef>
          <a:fontRef idx="minor">
            <a:schemeClr val="dk1"/>
          </a:fontRef>
        </p:style>
        <p:txBody>
          <a:bodyPr lIns="36000" rIns="36000" anchor="ctr"/>
          <a:lstStyle/>
          <a:p>
            <a:pPr algn="ctr">
              <a:defRPr/>
            </a:pPr>
            <a:r>
              <a:rPr lang="zh-CN" altLang="en-US" dirty="0" smtClean="0">
                <a:solidFill>
                  <a:schemeClr val="bg1"/>
                </a:solidFill>
                <a:latin typeface="黑体" pitchFamily="2" charset="-122"/>
              </a:rPr>
              <a:t>场景介绍</a:t>
            </a:r>
            <a:endParaRPr lang="zh-CN" altLang="en-US" dirty="0">
              <a:solidFill>
                <a:schemeClr val="bg1"/>
              </a:solidFill>
              <a:latin typeface="黑体" pitchFamily="2" charset="-122"/>
            </a:endParaRPr>
          </a:p>
        </p:txBody>
      </p:sp>
      <p:cxnSp>
        <p:nvCxnSpPr>
          <p:cNvPr id="35" name="肘形连接符 52"/>
          <p:cNvCxnSpPr>
            <a:cxnSpLocks noChangeShapeType="1"/>
            <a:endCxn id="7" idx="2"/>
          </p:cNvCxnSpPr>
          <p:nvPr/>
        </p:nvCxnSpPr>
        <p:spPr bwMode="auto">
          <a:xfrm rot="5400000" flipH="1" flipV="1">
            <a:off x="290899" y="3099838"/>
            <a:ext cx="2085202" cy="1588"/>
          </a:xfrm>
          <a:prstGeom prst="bentConnector3">
            <a:avLst>
              <a:gd name="adj1" fmla="val 50000"/>
            </a:avLst>
          </a:prstGeom>
          <a:noFill/>
          <a:ln w="9525" algn="ctr">
            <a:solidFill>
              <a:schemeClr val="tx1"/>
            </a:solidFill>
            <a:round/>
            <a:headEnd/>
            <a:tailEnd type="arrow" w="med" len="med"/>
          </a:ln>
        </p:spPr>
      </p:cxnSp>
      <p:sp>
        <p:nvSpPr>
          <p:cNvPr id="24" name="圆角矩形 23"/>
          <p:cNvSpPr/>
          <p:nvPr/>
        </p:nvSpPr>
        <p:spPr bwMode="gray">
          <a:xfrm>
            <a:off x="2905207" y="2286000"/>
            <a:ext cx="1371600" cy="734199"/>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应用系统</a:t>
            </a:r>
            <a:r>
              <a:rPr lang="en-US" altLang="zh-CN" sz="1600" dirty="0"/>
              <a:t>2</a:t>
            </a:r>
            <a:endParaRPr lang="zh-CN" altLang="en-US" sz="1600" dirty="0"/>
          </a:p>
        </p:txBody>
      </p:sp>
      <p:cxnSp>
        <p:nvCxnSpPr>
          <p:cNvPr id="25" name="肘形连接符 52"/>
          <p:cNvCxnSpPr>
            <a:cxnSpLocks noChangeShapeType="1"/>
            <a:stCxn id="5" idx="0"/>
            <a:endCxn id="24" idx="2"/>
          </p:cNvCxnSpPr>
          <p:nvPr/>
        </p:nvCxnSpPr>
        <p:spPr bwMode="auto">
          <a:xfrm rot="5400000" flipH="1" flipV="1">
            <a:off x="1972103" y="2572097"/>
            <a:ext cx="1170801" cy="2067007"/>
          </a:xfrm>
          <a:prstGeom prst="bentConnector3">
            <a:avLst>
              <a:gd name="adj1" fmla="val 90799"/>
            </a:avLst>
          </a:prstGeom>
          <a:noFill/>
          <a:ln w="9525" algn="ctr">
            <a:solidFill>
              <a:schemeClr val="tx1"/>
            </a:solidFill>
            <a:round/>
            <a:headEnd type="arrow"/>
            <a:tailEnd type="none" w="med" len="med"/>
          </a:ln>
        </p:spPr>
      </p:cxnSp>
      <p:sp>
        <p:nvSpPr>
          <p:cNvPr id="31" name="圆角矩形 30"/>
          <p:cNvSpPr/>
          <p:nvPr/>
        </p:nvSpPr>
        <p:spPr bwMode="gray">
          <a:xfrm>
            <a:off x="2905207" y="3276599"/>
            <a:ext cx="1371600" cy="734199"/>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应用系统</a:t>
            </a:r>
            <a:r>
              <a:rPr lang="en-US" altLang="zh-CN" sz="1600" dirty="0" smtClean="0"/>
              <a:t>3</a:t>
            </a:r>
            <a:endParaRPr lang="zh-CN" altLang="en-US" sz="1600" dirty="0"/>
          </a:p>
        </p:txBody>
      </p:sp>
      <p:cxnSp>
        <p:nvCxnSpPr>
          <p:cNvPr id="32" name="肘形连接符 52"/>
          <p:cNvCxnSpPr>
            <a:cxnSpLocks noChangeShapeType="1"/>
            <a:stCxn id="5" idx="3"/>
            <a:endCxn id="31" idx="2"/>
          </p:cNvCxnSpPr>
          <p:nvPr/>
        </p:nvCxnSpPr>
        <p:spPr bwMode="auto">
          <a:xfrm flipV="1">
            <a:off x="2667000" y="4010798"/>
            <a:ext cx="924007" cy="904102"/>
          </a:xfrm>
          <a:prstGeom prst="bentConnector2">
            <a:avLst/>
          </a:prstGeom>
          <a:noFill/>
          <a:ln w="9525" algn="ctr">
            <a:solidFill>
              <a:schemeClr val="tx1"/>
            </a:solidFill>
            <a:round/>
            <a:headEnd type="arrow"/>
            <a:tailEnd type="none" w="med" len="med"/>
          </a:ln>
        </p:spPr>
      </p:cxnSp>
    </p:spTree>
    <p:extLst>
      <p:ext uri="{BB962C8B-B14F-4D97-AF65-F5344CB8AC3E}">
        <p14:creationId xmlns:p14="http://schemas.microsoft.com/office/powerpoint/2010/main" val="499695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02.jpg"/>
          <p:cNvPicPr>
            <a:picLocks noChangeAspect="1"/>
          </p:cNvPicPr>
          <p:nvPr/>
        </p:nvPicPr>
        <p:blipFill>
          <a:blip r:embed="rId3" cstate="screen"/>
          <a:stretch>
            <a:fillRect/>
          </a:stretch>
        </p:blipFill>
        <p:spPr>
          <a:xfrm>
            <a:off x="3" y="4191016"/>
            <a:ext cx="9136224" cy="2238375"/>
          </a:xfrm>
          <a:prstGeom prst="rect">
            <a:avLst/>
          </a:prstGeom>
        </p:spPr>
      </p:pic>
      <p:sp>
        <p:nvSpPr>
          <p:cNvPr id="29704" name="Rectangle 2"/>
          <p:cNvSpPr>
            <a:spLocks noChangeArrowheads="1"/>
          </p:cNvSpPr>
          <p:nvPr/>
        </p:nvSpPr>
        <p:spPr bwMode="auto">
          <a:xfrm>
            <a:off x="630238" y="306388"/>
            <a:ext cx="6913562" cy="684212"/>
          </a:xfrm>
          <a:prstGeom prst="rect">
            <a:avLst/>
          </a:prstGeom>
          <a:noFill/>
          <a:ln w="9525" algn="ctr">
            <a:noFill/>
            <a:miter lim="800000"/>
            <a:headEnd/>
            <a:tailEnd/>
          </a:ln>
        </p:spPr>
        <p:txBody>
          <a:bodyPr anchor="ctr"/>
          <a:lstStyle/>
          <a:p>
            <a:pPr eaLnBrk="0" hangingPunct="0">
              <a:defRPr/>
            </a:pPr>
            <a:endParaRPr lang="zh-CN" altLang="en-US" sz="2400" dirty="0">
              <a:solidFill>
                <a:srgbClr val="595959"/>
              </a:solidFill>
              <a:latin typeface="微软雅黑" pitchFamily="34" charset="-122"/>
              <a:ea typeface="微软雅黑" pitchFamily="34" charset="-122"/>
              <a:cs typeface="+mj-cs"/>
            </a:endParaRPr>
          </a:p>
        </p:txBody>
      </p:sp>
      <p:sp>
        <p:nvSpPr>
          <p:cNvPr id="10" name="标题 9"/>
          <p:cNvSpPr>
            <a:spLocks noGrp="1"/>
          </p:cNvSpPr>
          <p:nvPr>
            <p:ph type="title"/>
          </p:nvPr>
        </p:nvSpPr>
        <p:spPr>
          <a:xfrm>
            <a:off x="304800" y="76205"/>
            <a:ext cx="8610600" cy="561975"/>
          </a:xfrm>
        </p:spPr>
        <p:txBody>
          <a:bodyPr/>
          <a:lstStyle/>
          <a:p>
            <a:r>
              <a:rPr lang="zh-CN" altLang="en-US" dirty="0" smtClean="0"/>
              <a:t>人员情况</a:t>
            </a:r>
          </a:p>
        </p:txBody>
      </p:sp>
      <p:sp>
        <p:nvSpPr>
          <p:cNvPr id="2" name="内容占位符 1"/>
          <p:cNvSpPr>
            <a:spLocks noGrp="1"/>
          </p:cNvSpPr>
          <p:nvPr>
            <p:ph idx="1"/>
          </p:nvPr>
        </p:nvSpPr>
        <p:spPr/>
        <p:txBody>
          <a:bodyPr/>
          <a:lstStyle/>
          <a:p>
            <a:r>
              <a:rPr lang="zh-CN" altLang="en-US" dirty="0" smtClean="0"/>
              <a:t>王锋：事业部资深专家，</a:t>
            </a:r>
            <a:r>
              <a:rPr lang="en-US" altLang="zh-CN" dirty="0" smtClean="0"/>
              <a:t>SCA </a:t>
            </a:r>
            <a:r>
              <a:rPr lang="en-US" altLang="zh-CN" dirty="0" err="1" smtClean="0"/>
              <a:t>commited</a:t>
            </a:r>
            <a:r>
              <a:rPr lang="zh-CN" altLang="en-US" dirty="0" smtClean="0"/>
              <a:t>。</a:t>
            </a:r>
            <a:endParaRPr lang="en-US" altLang="zh-CN" dirty="0" smtClean="0"/>
          </a:p>
          <a:p>
            <a:r>
              <a:rPr lang="zh-CN" altLang="en-US" dirty="0"/>
              <a:t>陈文</a:t>
            </a:r>
            <a:r>
              <a:rPr lang="zh-CN" altLang="en-US" dirty="0" smtClean="0"/>
              <a:t>权：事业部专家，</a:t>
            </a:r>
            <a:r>
              <a:rPr lang="en-US" altLang="zh-CN" dirty="0" smtClean="0"/>
              <a:t>Server</a:t>
            </a:r>
            <a:r>
              <a:rPr lang="zh-CN" altLang="en-US" dirty="0" smtClean="0"/>
              <a:t>架构</a:t>
            </a:r>
            <a:endParaRPr lang="en-US" altLang="zh-CN" dirty="0" smtClean="0"/>
          </a:p>
          <a:p>
            <a:r>
              <a:rPr lang="zh-CN" altLang="en-US" dirty="0" smtClean="0"/>
              <a:t>阚嘉彬：事业部高级工程师，</a:t>
            </a:r>
            <a:r>
              <a:rPr lang="en-US" altLang="zh-CN" dirty="0" smtClean="0"/>
              <a:t>Server</a:t>
            </a:r>
            <a:r>
              <a:rPr lang="zh-CN" altLang="en-US" dirty="0" smtClean="0"/>
              <a:t>架构开发</a:t>
            </a:r>
            <a:endParaRPr lang="en-US" altLang="zh-CN" dirty="0" smtClean="0"/>
          </a:p>
          <a:p>
            <a:r>
              <a:rPr lang="zh-CN" altLang="en-US" dirty="0"/>
              <a:t>唐</a:t>
            </a:r>
            <a:r>
              <a:rPr lang="zh-CN" altLang="en-US" dirty="0" smtClean="0"/>
              <a:t>飞龙：事业部服务团队工程师</a:t>
            </a:r>
            <a:endParaRPr lang="en-US" altLang="zh-CN" dirty="0" smtClean="0"/>
          </a:p>
          <a:p>
            <a:r>
              <a:rPr lang="zh-CN" altLang="en-US" dirty="0"/>
              <a:t>刘先</a:t>
            </a:r>
            <a:r>
              <a:rPr lang="zh-CN" altLang="en-US" dirty="0" smtClean="0"/>
              <a:t>军：事业部服务团队专家</a:t>
            </a:r>
            <a:endParaRPr lang="en-US" altLang="zh-CN"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下弧形箭头 71"/>
          <p:cNvSpPr/>
          <p:nvPr/>
        </p:nvSpPr>
        <p:spPr>
          <a:xfrm>
            <a:off x="1285852" y="4703319"/>
            <a:ext cx="6143668" cy="1643074"/>
          </a:xfrm>
          <a:prstGeom prst="curved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146"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kumimoji="1" lang="zh-CN" altLang="en-US" dirty="0"/>
              <a:t>轻量级</a:t>
            </a:r>
            <a:r>
              <a:rPr kumimoji="1" lang="en-US" altLang="zh-CN" dirty="0"/>
              <a:t>Portal</a:t>
            </a:r>
            <a:r>
              <a:rPr kumimoji="1" lang="zh-CN" altLang="en-US" dirty="0"/>
              <a:t>框架</a:t>
            </a:r>
            <a:endParaRPr kumimoji="1" lang="zh-CN" dirty="0"/>
          </a:p>
        </p:txBody>
      </p:sp>
      <p:sp>
        <p:nvSpPr>
          <p:cNvPr id="11" name="AutoShape 4"/>
          <p:cNvSpPr>
            <a:spLocks noChangeArrowheads="1"/>
          </p:cNvSpPr>
          <p:nvPr/>
        </p:nvSpPr>
        <p:spPr bwMode="gray">
          <a:xfrm>
            <a:off x="2071670" y="917104"/>
            <a:ext cx="4357718" cy="4214842"/>
          </a:xfrm>
          <a:prstGeom prst="roundRect">
            <a:avLst>
              <a:gd name="adj" fmla="val 2759"/>
            </a:avLst>
          </a:prstGeom>
          <a:solidFill>
            <a:srgbClr val="5E9EFF"/>
          </a:solidFill>
          <a:ln w="6350" algn="ctr">
            <a:noFill/>
            <a:round/>
            <a:headEnd/>
            <a:tailEnd/>
          </a:ln>
          <a:effectLst>
            <a:outerShdw blurRad="50800" dist="38100" dir="2700000" algn="tl" rotWithShape="0">
              <a:prstClr val="black">
                <a:alpha val="40000"/>
              </a:prstClr>
            </a:outerShdw>
          </a:effectLst>
        </p:spPr>
        <p:txBody>
          <a:bodyPr wrap="none" anchor="t"/>
          <a:lstStyle/>
          <a:p>
            <a:pPr algn="ctr">
              <a:defRPr/>
            </a:pPr>
            <a:r>
              <a:rPr lang="en-US" altLang="zh-CN" b="1" dirty="0" err="1" smtClean="0">
                <a:solidFill>
                  <a:schemeClr val="bg1"/>
                </a:solidFill>
                <a:ea typeface="宋体" charset="-122"/>
              </a:rPr>
              <a:t>Primeton</a:t>
            </a:r>
            <a:r>
              <a:rPr lang="en-US" altLang="zh-CN" b="1" dirty="0" smtClean="0">
                <a:solidFill>
                  <a:schemeClr val="bg1"/>
                </a:solidFill>
                <a:ea typeface="宋体" charset="-122"/>
              </a:rPr>
              <a:t> </a:t>
            </a:r>
            <a:r>
              <a:rPr lang="zh-CN" altLang="en-US" b="1" dirty="0" smtClean="0">
                <a:solidFill>
                  <a:schemeClr val="bg1"/>
                </a:solidFill>
                <a:ea typeface="宋体" charset="-122"/>
              </a:rPr>
              <a:t>企业信息门户</a:t>
            </a:r>
            <a:r>
              <a:rPr lang="en-US" altLang="zh-CN" b="1" dirty="0" smtClean="0">
                <a:solidFill>
                  <a:schemeClr val="bg1"/>
                </a:solidFill>
                <a:ea typeface="宋体" charset="-122"/>
              </a:rPr>
              <a:t> </a:t>
            </a:r>
            <a:endParaRPr lang="en-US" altLang="zh-CN" b="1" dirty="0">
              <a:solidFill>
                <a:schemeClr val="bg1"/>
              </a:solidFill>
              <a:ea typeface="宋体" charset="-122"/>
            </a:endParaRPr>
          </a:p>
        </p:txBody>
      </p:sp>
      <p:sp>
        <p:nvSpPr>
          <p:cNvPr id="12" name="AutoShape 14"/>
          <p:cNvSpPr>
            <a:spLocks noChangeArrowheads="1"/>
          </p:cNvSpPr>
          <p:nvPr/>
        </p:nvSpPr>
        <p:spPr bwMode="gray">
          <a:xfrm>
            <a:off x="2214546" y="2345864"/>
            <a:ext cx="3929090" cy="1785950"/>
          </a:xfrm>
          <a:prstGeom prst="roundRect">
            <a:avLst>
              <a:gd name="adj" fmla="val 6588"/>
            </a:avLst>
          </a:prstGeom>
          <a:ln>
            <a:headEnd/>
            <a:tailEnd/>
          </a:ln>
        </p:spPr>
        <p:style>
          <a:lnRef idx="1">
            <a:schemeClr val="accent1"/>
          </a:lnRef>
          <a:fillRef idx="2">
            <a:schemeClr val="accent1"/>
          </a:fillRef>
          <a:effectRef idx="1">
            <a:schemeClr val="accent1"/>
          </a:effectRef>
          <a:fontRef idx="minor">
            <a:schemeClr val="dk1"/>
          </a:fontRef>
        </p:style>
        <p:txBody>
          <a:bodyPr wrap="none" tIns="0" bIns="0" anchor="t"/>
          <a:lstStyle/>
          <a:p>
            <a:pPr eaLnBrk="0" hangingPunct="0">
              <a:defRPr/>
            </a:pPr>
            <a:r>
              <a:rPr lang="en-US" altLang="zh-CN" sz="1600" b="1" dirty="0" smtClean="0"/>
              <a:t>Portal</a:t>
            </a:r>
            <a:r>
              <a:rPr lang="zh-CN" altLang="en-US" sz="1600" b="1" dirty="0" smtClean="0"/>
              <a:t> 服务器</a:t>
            </a:r>
          </a:p>
        </p:txBody>
      </p:sp>
      <p:sp>
        <p:nvSpPr>
          <p:cNvPr id="14" name="AutoShape 55"/>
          <p:cNvSpPr>
            <a:spLocks noChangeArrowheads="1"/>
          </p:cNvSpPr>
          <p:nvPr/>
        </p:nvSpPr>
        <p:spPr bwMode="auto">
          <a:xfrm>
            <a:off x="2786050" y="2845930"/>
            <a:ext cx="1143008" cy="428628"/>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latin typeface="+mn-lt"/>
                <a:ea typeface="+mn-ea"/>
              </a:rPr>
              <a:t>Portal </a:t>
            </a:r>
            <a:r>
              <a:rPr lang="zh-CN" altLang="en-US" sz="1200" b="1" dirty="0" smtClean="0">
                <a:solidFill>
                  <a:schemeClr val="dk1"/>
                </a:solidFill>
                <a:latin typeface="+mn-lt"/>
                <a:ea typeface="+mn-ea"/>
              </a:rPr>
              <a:t>引擎</a:t>
            </a:r>
            <a:endParaRPr lang="en-US" altLang="zh-CN" sz="1200" b="1" dirty="0" smtClean="0">
              <a:solidFill>
                <a:schemeClr val="dk1"/>
              </a:solidFill>
              <a:latin typeface="+mn-lt"/>
              <a:ea typeface="+mn-ea"/>
            </a:endParaRPr>
          </a:p>
        </p:txBody>
      </p:sp>
      <p:sp>
        <p:nvSpPr>
          <p:cNvPr id="18" name="AutoShape 59"/>
          <p:cNvSpPr>
            <a:spLocks noChangeArrowheads="1"/>
          </p:cNvSpPr>
          <p:nvPr/>
        </p:nvSpPr>
        <p:spPr bwMode="auto">
          <a:xfrm>
            <a:off x="4071934" y="3417434"/>
            <a:ext cx="1571636" cy="428628"/>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latin typeface="+mn-lt"/>
                <a:ea typeface="+mn-ea"/>
              </a:rPr>
              <a:t>Widget</a:t>
            </a:r>
            <a:r>
              <a:rPr lang="zh-CN" altLang="en-US" sz="1200" b="1" dirty="0" smtClean="0"/>
              <a:t> </a:t>
            </a:r>
            <a:r>
              <a:rPr lang="en-US" altLang="zh-CN" sz="1200" b="1" dirty="0" smtClean="0"/>
              <a:t>API</a:t>
            </a:r>
            <a:endParaRPr lang="zh-CN" altLang="en-US" sz="1200" b="1" dirty="0">
              <a:solidFill>
                <a:schemeClr val="dk1"/>
              </a:solidFill>
              <a:latin typeface="+mn-lt"/>
              <a:ea typeface="+mn-ea"/>
            </a:endParaRPr>
          </a:p>
        </p:txBody>
      </p:sp>
      <p:sp>
        <p:nvSpPr>
          <p:cNvPr id="22" name="AutoShape 19"/>
          <p:cNvSpPr>
            <a:spLocks noChangeArrowheads="1"/>
          </p:cNvSpPr>
          <p:nvPr/>
        </p:nvSpPr>
        <p:spPr bwMode="gray">
          <a:xfrm>
            <a:off x="6786578" y="3345997"/>
            <a:ext cx="2214578" cy="1285884"/>
          </a:xfrm>
          <a:prstGeom prst="roundRect">
            <a:avLst>
              <a:gd name="adj" fmla="val 6588"/>
            </a:avLst>
          </a:prstGeom>
          <a:solidFill>
            <a:srgbClr val="92D050"/>
          </a:solidFill>
          <a:ln w="57150">
            <a:noFill/>
            <a:round/>
            <a:headEnd/>
            <a:tailEnd/>
          </a:ln>
          <a:effectLst>
            <a:outerShdw blurRad="50800" dist="38100" dir="2700000" algn="tl" rotWithShape="0">
              <a:prstClr val="black">
                <a:alpha val="40000"/>
              </a:prstClr>
            </a:outerShdw>
          </a:effectLst>
        </p:spPr>
        <p:txBody>
          <a:bodyPr wrap="none" anchor="t"/>
          <a:lstStyle/>
          <a:p>
            <a:pPr algn="ctr">
              <a:defRPr/>
            </a:pPr>
            <a:r>
              <a:rPr lang="zh-CN" altLang="en-US" sz="1400" b="1" dirty="0" smtClean="0">
                <a:solidFill>
                  <a:schemeClr val="bg1"/>
                </a:solidFill>
                <a:ea typeface="宋体" charset="-122"/>
              </a:rPr>
              <a:t>遗留企业应用</a:t>
            </a:r>
            <a:endParaRPr lang="en-US" altLang="zh-CN" sz="1400" b="1" dirty="0">
              <a:solidFill>
                <a:schemeClr val="bg1"/>
              </a:solidFill>
              <a:ea typeface="宋体" charset="-122"/>
            </a:endParaRPr>
          </a:p>
        </p:txBody>
      </p:sp>
      <p:sp>
        <p:nvSpPr>
          <p:cNvPr id="23" name="AutoShape 19"/>
          <p:cNvSpPr>
            <a:spLocks noChangeArrowheads="1"/>
          </p:cNvSpPr>
          <p:nvPr/>
        </p:nvSpPr>
        <p:spPr bwMode="gray">
          <a:xfrm>
            <a:off x="2214546" y="4203252"/>
            <a:ext cx="3000396" cy="785818"/>
          </a:xfrm>
          <a:prstGeom prst="roundRect">
            <a:avLst>
              <a:gd name="adj" fmla="val 6588"/>
            </a:avLst>
          </a:prstGeom>
          <a:ln>
            <a:headEnd/>
            <a:tailEnd/>
          </a:ln>
        </p:spPr>
        <p:style>
          <a:lnRef idx="1">
            <a:schemeClr val="accent1"/>
          </a:lnRef>
          <a:fillRef idx="2">
            <a:schemeClr val="accent1"/>
          </a:fillRef>
          <a:effectRef idx="1">
            <a:schemeClr val="accent1"/>
          </a:effectRef>
          <a:fontRef idx="minor">
            <a:schemeClr val="dk1"/>
          </a:fontRef>
        </p:style>
        <p:txBody>
          <a:bodyPr wrap="none" tIns="0" bIns="0" anchor="ctr"/>
          <a:lstStyle/>
          <a:p>
            <a:pPr eaLnBrk="0" hangingPunct="0">
              <a:defRPr/>
            </a:pPr>
            <a:r>
              <a:rPr lang="en-US" altLang="zh-CN" sz="1200" b="1" dirty="0" smtClean="0">
                <a:solidFill>
                  <a:schemeClr val="tx1"/>
                </a:solidFill>
              </a:rPr>
              <a:t>  SSO</a:t>
            </a:r>
          </a:p>
          <a:p>
            <a:pPr eaLnBrk="0" hangingPunct="0">
              <a:defRPr/>
            </a:pPr>
            <a:r>
              <a:rPr lang="zh-CN" altLang="en-US" sz="1200" b="1" dirty="0" smtClean="0">
                <a:solidFill>
                  <a:schemeClr val="tx1"/>
                </a:solidFill>
                <a:latin typeface="+mn-lt"/>
                <a:ea typeface="+mn-ea"/>
              </a:rPr>
              <a:t>服务器</a:t>
            </a:r>
            <a:endParaRPr lang="en-US" altLang="zh-CN" sz="1200" b="1" dirty="0" smtClean="0">
              <a:solidFill>
                <a:schemeClr val="tx1"/>
              </a:solidFill>
              <a:latin typeface="+mn-lt"/>
              <a:ea typeface="+mn-ea"/>
            </a:endParaRPr>
          </a:p>
        </p:txBody>
      </p:sp>
      <p:pic>
        <p:nvPicPr>
          <p:cNvPr id="35" name="图片 34" descr="portal1.bmp"/>
          <p:cNvPicPr>
            <a:picLocks noChangeAspect="1"/>
          </p:cNvPicPr>
          <p:nvPr/>
        </p:nvPicPr>
        <p:blipFill>
          <a:blip r:embed="rId2" cstate="print"/>
          <a:stretch>
            <a:fillRect/>
          </a:stretch>
        </p:blipFill>
        <p:spPr>
          <a:xfrm>
            <a:off x="0" y="1731442"/>
            <a:ext cx="1500198" cy="19288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36" name="AutoShape 55"/>
          <p:cNvSpPr>
            <a:spLocks noChangeArrowheads="1"/>
          </p:cNvSpPr>
          <p:nvPr/>
        </p:nvSpPr>
        <p:spPr bwMode="auto">
          <a:xfrm>
            <a:off x="4071934" y="2845930"/>
            <a:ext cx="1571636" cy="428628"/>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latin typeface="+mn-lt"/>
                <a:ea typeface="+mn-ea"/>
              </a:rPr>
              <a:t>Widg</a:t>
            </a:r>
            <a:r>
              <a:rPr lang="en-US" altLang="zh-CN" sz="1200" b="1" dirty="0" smtClean="0"/>
              <a:t>e</a:t>
            </a:r>
            <a:r>
              <a:rPr lang="en-US" altLang="zh-CN" sz="1200" b="1" dirty="0" smtClean="0">
                <a:solidFill>
                  <a:schemeClr val="dk1"/>
                </a:solidFill>
                <a:latin typeface="+mn-lt"/>
                <a:ea typeface="+mn-ea"/>
              </a:rPr>
              <a:t>t </a:t>
            </a:r>
            <a:r>
              <a:rPr lang="zh-CN" altLang="en-US" sz="1200" b="1" dirty="0" smtClean="0">
                <a:solidFill>
                  <a:schemeClr val="dk1"/>
                </a:solidFill>
                <a:latin typeface="+mn-lt"/>
                <a:ea typeface="+mn-ea"/>
              </a:rPr>
              <a:t>容器</a:t>
            </a:r>
            <a:endParaRPr lang="zh-CN" altLang="en-US" sz="1200" b="1" dirty="0">
              <a:solidFill>
                <a:schemeClr val="dk1"/>
              </a:solidFill>
              <a:latin typeface="+mn-lt"/>
              <a:ea typeface="+mn-ea"/>
            </a:endParaRPr>
          </a:p>
        </p:txBody>
      </p:sp>
      <p:sp>
        <p:nvSpPr>
          <p:cNvPr id="47" name="AutoShape 50"/>
          <p:cNvSpPr>
            <a:spLocks noChangeArrowheads="1"/>
          </p:cNvSpPr>
          <p:nvPr/>
        </p:nvSpPr>
        <p:spPr bwMode="auto">
          <a:xfrm>
            <a:off x="2786050" y="3488872"/>
            <a:ext cx="1143008" cy="50006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rPr>
              <a:t>Widget </a:t>
            </a:r>
            <a:r>
              <a:rPr lang="zh-CN" altLang="en-US" sz="1200" b="1" dirty="0" smtClean="0">
                <a:solidFill>
                  <a:schemeClr val="tx1"/>
                </a:solidFill>
              </a:rPr>
              <a:t>库</a:t>
            </a:r>
            <a:endParaRPr lang="en-US" altLang="zh-CN" sz="1200" b="1" dirty="0">
              <a:solidFill>
                <a:schemeClr val="tx1"/>
              </a:solidFill>
              <a:latin typeface="+mn-lt"/>
              <a:ea typeface="+mn-ea"/>
            </a:endParaRPr>
          </a:p>
        </p:txBody>
      </p:sp>
      <p:sp>
        <p:nvSpPr>
          <p:cNvPr id="48" name="左右箭头 47"/>
          <p:cNvSpPr/>
          <p:nvPr/>
        </p:nvSpPr>
        <p:spPr>
          <a:xfrm>
            <a:off x="1428728" y="2202990"/>
            <a:ext cx="785818" cy="1571636"/>
          </a:xfrm>
          <a:prstGeom prst="leftRightArrow">
            <a:avLst>
              <a:gd name="adj1" fmla="val 29830"/>
              <a:gd name="adj2" fmla="val 3122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http</a:t>
            </a:r>
            <a:endParaRPr lang="zh-CN" altLang="en-US" dirty="0" smtClean="0"/>
          </a:p>
        </p:txBody>
      </p:sp>
      <p:sp>
        <p:nvSpPr>
          <p:cNvPr id="49" name="圆柱形 48"/>
          <p:cNvSpPr/>
          <p:nvPr/>
        </p:nvSpPr>
        <p:spPr>
          <a:xfrm>
            <a:off x="2285984" y="5346261"/>
            <a:ext cx="785818" cy="5715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sz="1500" dirty="0" smtClean="0"/>
              <a:t>LDAP</a:t>
            </a:r>
            <a:endParaRPr lang="zh-CN" altLang="en-US" sz="1500" dirty="0" smtClean="0"/>
          </a:p>
        </p:txBody>
      </p:sp>
      <p:sp>
        <p:nvSpPr>
          <p:cNvPr id="50" name="圆柱形 49"/>
          <p:cNvSpPr/>
          <p:nvPr/>
        </p:nvSpPr>
        <p:spPr>
          <a:xfrm>
            <a:off x="3428992" y="5346261"/>
            <a:ext cx="642942" cy="5715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sz="1500" dirty="0" smtClean="0"/>
              <a:t>DB</a:t>
            </a:r>
            <a:endParaRPr lang="zh-CN" altLang="en-US" sz="1500" dirty="0" smtClean="0"/>
          </a:p>
        </p:txBody>
      </p:sp>
      <p:sp>
        <p:nvSpPr>
          <p:cNvPr id="53" name="流程图: 可选过程 52"/>
          <p:cNvSpPr/>
          <p:nvPr/>
        </p:nvSpPr>
        <p:spPr>
          <a:xfrm>
            <a:off x="4357686" y="5346261"/>
            <a:ext cx="928694" cy="57150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sz="1500" dirty="0" smtClean="0"/>
              <a:t>App</a:t>
            </a:r>
          </a:p>
        </p:txBody>
      </p:sp>
      <p:sp>
        <p:nvSpPr>
          <p:cNvPr id="55" name="矩形 54"/>
          <p:cNvSpPr/>
          <p:nvPr/>
        </p:nvSpPr>
        <p:spPr>
          <a:xfrm>
            <a:off x="2928926" y="4631881"/>
            <a:ext cx="2071702"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rPr>
              <a:t>Authentication Adaptor</a:t>
            </a:r>
            <a:endParaRPr lang="zh-CN" altLang="en-US" sz="1200" b="1" dirty="0" smtClean="0">
              <a:solidFill>
                <a:schemeClr val="dk1"/>
              </a:solidFill>
            </a:endParaRPr>
          </a:p>
        </p:txBody>
      </p:sp>
      <p:cxnSp>
        <p:nvCxnSpPr>
          <p:cNvPr id="57" name="肘形连接符 56"/>
          <p:cNvCxnSpPr>
            <a:stCxn id="55" idx="2"/>
            <a:endCxn id="49" idx="1"/>
          </p:cNvCxnSpPr>
          <p:nvPr/>
        </p:nvCxnSpPr>
        <p:spPr>
          <a:xfrm rot="5400000">
            <a:off x="3107521" y="4489005"/>
            <a:ext cx="428628" cy="1285884"/>
          </a:xfrm>
          <a:prstGeom prst="bentConnector3">
            <a:avLst>
              <a:gd name="adj1" fmla="val 50000"/>
            </a:avLst>
          </a:prstGeom>
          <a:ln w="1270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55" idx="2"/>
            <a:endCxn id="50" idx="1"/>
          </p:cNvCxnSpPr>
          <p:nvPr/>
        </p:nvCxnSpPr>
        <p:spPr>
          <a:xfrm rot="5400000">
            <a:off x="3643306" y="5024790"/>
            <a:ext cx="428628" cy="214314"/>
          </a:xfrm>
          <a:prstGeom prst="bentConnector3">
            <a:avLst>
              <a:gd name="adj1" fmla="val 50000"/>
            </a:avLst>
          </a:prstGeom>
          <a:ln w="1270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rot="5400000">
            <a:off x="1912895" y="3195209"/>
            <a:ext cx="1309694" cy="2777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zh-CN" altLang="en-US" sz="1200" b="1" dirty="0" smtClean="0"/>
              <a:t>个性化门户框架</a:t>
            </a:r>
            <a:endParaRPr lang="zh-CN" altLang="en-US" sz="1200" b="1" dirty="0" smtClean="0">
              <a:solidFill>
                <a:schemeClr val="dk1"/>
              </a:solidFill>
            </a:endParaRPr>
          </a:p>
        </p:txBody>
      </p:sp>
      <p:sp>
        <p:nvSpPr>
          <p:cNvPr id="76" name="矩形 75"/>
          <p:cNvSpPr/>
          <p:nvPr/>
        </p:nvSpPr>
        <p:spPr>
          <a:xfrm rot="5400000">
            <a:off x="6500860" y="3846063"/>
            <a:ext cx="1143008"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rPr>
              <a:t>SSO</a:t>
            </a:r>
            <a:r>
              <a:rPr lang="zh-CN" altLang="en-US" sz="1200" b="1" dirty="0" smtClean="0">
                <a:solidFill>
                  <a:schemeClr val="dk1"/>
                </a:solidFill>
              </a:rPr>
              <a:t> </a:t>
            </a:r>
            <a:r>
              <a:rPr lang="en-US" altLang="zh-CN" sz="1200" b="1" dirty="0" smtClean="0">
                <a:solidFill>
                  <a:schemeClr val="dk1"/>
                </a:solidFill>
              </a:rPr>
              <a:t>Filter</a:t>
            </a:r>
            <a:endParaRPr lang="zh-CN" altLang="en-US" sz="1200" b="1" dirty="0" smtClean="0">
              <a:solidFill>
                <a:schemeClr val="dk1"/>
              </a:solidFill>
            </a:endParaRPr>
          </a:p>
        </p:txBody>
      </p:sp>
      <p:cxnSp>
        <p:nvCxnSpPr>
          <p:cNvPr id="87" name="肘形连接符 86"/>
          <p:cNvCxnSpPr>
            <a:stCxn id="55" idx="2"/>
            <a:endCxn id="53" idx="0"/>
          </p:cNvCxnSpPr>
          <p:nvPr/>
        </p:nvCxnSpPr>
        <p:spPr>
          <a:xfrm rot="16200000" flipH="1">
            <a:off x="4179091" y="4703319"/>
            <a:ext cx="428628" cy="857256"/>
          </a:xfrm>
          <a:prstGeom prst="bentConnector3">
            <a:avLst>
              <a:gd name="adj1" fmla="val 50000"/>
            </a:avLst>
          </a:prstGeom>
          <a:ln w="1270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2928926" y="4274693"/>
            <a:ext cx="2071702"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rPr>
              <a:t>Session Manager</a:t>
            </a:r>
            <a:endParaRPr lang="zh-CN" altLang="en-US" sz="1200" b="1" dirty="0" smtClean="0">
              <a:solidFill>
                <a:schemeClr val="dk1"/>
              </a:solidFill>
            </a:endParaRPr>
          </a:p>
        </p:txBody>
      </p:sp>
      <p:sp>
        <p:nvSpPr>
          <p:cNvPr id="90" name="矩形 89"/>
          <p:cNvSpPr/>
          <p:nvPr/>
        </p:nvSpPr>
        <p:spPr>
          <a:xfrm rot="5400000">
            <a:off x="8143934" y="3846063"/>
            <a:ext cx="1143008"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t>Widget Client</a:t>
            </a:r>
            <a:endParaRPr lang="zh-CN" altLang="en-US" sz="1200" b="1" dirty="0" smtClean="0"/>
          </a:p>
        </p:txBody>
      </p:sp>
      <p:sp>
        <p:nvSpPr>
          <p:cNvPr id="91" name="AutoShape 50"/>
          <p:cNvSpPr>
            <a:spLocks noChangeArrowheads="1"/>
          </p:cNvSpPr>
          <p:nvPr/>
        </p:nvSpPr>
        <p:spPr bwMode="auto">
          <a:xfrm>
            <a:off x="7286675" y="3703188"/>
            <a:ext cx="1214446" cy="7143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HTML+JS</a:t>
            </a:r>
            <a:endParaRPr lang="en-US" altLang="zh-CN" sz="1400" b="1" dirty="0">
              <a:solidFill>
                <a:schemeClr val="tx1"/>
              </a:solidFill>
              <a:latin typeface="+mn-lt"/>
              <a:ea typeface="+mn-ea"/>
            </a:endParaRPr>
          </a:p>
        </p:txBody>
      </p:sp>
      <p:sp>
        <p:nvSpPr>
          <p:cNvPr id="92" name="AutoShape 19"/>
          <p:cNvSpPr>
            <a:spLocks noChangeArrowheads="1"/>
          </p:cNvSpPr>
          <p:nvPr/>
        </p:nvSpPr>
        <p:spPr bwMode="gray">
          <a:xfrm>
            <a:off x="6786578" y="1702923"/>
            <a:ext cx="2214578" cy="1285884"/>
          </a:xfrm>
          <a:prstGeom prst="roundRect">
            <a:avLst>
              <a:gd name="adj" fmla="val 6588"/>
            </a:avLst>
          </a:prstGeom>
          <a:solidFill>
            <a:srgbClr val="92D050"/>
          </a:solidFill>
          <a:ln w="57150">
            <a:noFill/>
            <a:round/>
            <a:headEnd/>
            <a:tailEnd/>
          </a:ln>
          <a:effectLst>
            <a:outerShdw blurRad="50800" dist="38100" dir="2700000" algn="tl" rotWithShape="0">
              <a:prstClr val="black">
                <a:alpha val="40000"/>
              </a:prstClr>
            </a:outerShdw>
          </a:effectLst>
        </p:spPr>
        <p:txBody>
          <a:bodyPr wrap="none" anchor="t"/>
          <a:lstStyle/>
          <a:p>
            <a:pPr algn="ctr">
              <a:defRPr/>
            </a:pPr>
            <a:r>
              <a:rPr lang="zh-CN" altLang="en-US" sz="1400" b="1" dirty="0" smtClean="0">
                <a:solidFill>
                  <a:schemeClr val="bg1"/>
                </a:solidFill>
                <a:ea typeface="宋体" charset="-122"/>
              </a:rPr>
              <a:t>整合企业应用</a:t>
            </a:r>
            <a:endParaRPr lang="en-US" altLang="zh-CN" sz="1400" b="1" dirty="0">
              <a:solidFill>
                <a:schemeClr val="bg1"/>
              </a:solidFill>
              <a:ea typeface="宋体" charset="-122"/>
            </a:endParaRPr>
          </a:p>
        </p:txBody>
      </p:sp>
      <p:sp>
        <p:nvSpPr>
          <p:cNvPr id="93" name="矩形 92"/>
          <p:cNvSpPr/>
          <p:nvPr/>
        </p:nvSpPr>
        <p:spPr>
          <a:xfrm rot="5400000">
            <a:off x="6500829" y="2202989"/>
            <a:ext cx="1143008"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rPr>
              <a:t>SSO</a:t>
            </a:r>
            <a:r>
              <a:rPr lang="zh-CN" altLang="en-US" sz="1200" b="1" dirty="0" smtClean="0">
                <a:solidFill>
                  <a:schemeClr val="dk1"/>
                </a:solidFill>
              </a:rPr>
              <a:t> </a:t>
            </a:r>
            <a:r>
              <a:rPr lang="en-US" altLang="zh-CN" sz="1200" b="1" dirty="0" smtClean="0">
                <a:solidFill>
                  <a:schemeClr val="dk1"/>
                </a:solidFill>
              </a:rPr>
              <a:t>Filter</a:t>
            </a:r>
            <a:endParaRPr lang="zh-CN" altLang="en-US" sz="1200" b="1" dirty="0" smtClean="0">
              <a:solidFill>
                <a:schemeClr val="dk1"/>
              </a:solidFill>
            </a:endParaRPr>
          </a:p>
        </p:txBody>
      </p:sp>
      <p:sp>
        <p:nvSpPr>
          <p:cNvPr id="94" name="左右箭头 93"/>
          <p:cNvSpPr/>
          <p:nvPr/>
        </p:nvSpPr>
        <p:spPr>
          <a:xfrm>
            <a:off x="6000760" y="2417304"/>
            <a:ext cx="857256" cy="714380"/>
          </a:xfrm>
          <a:prstGeom prst="leftRightArrow">
            <a:avLst>
              <a:gd name="adj1" fmla="val 44459"/>
              <a:gd name="adj2" fmla="val 3264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http</a:t>
            </a:r>
            <a:endParaRPr lang="zh-CN" altLang="en-US" dirty="0" smtClean="0"/>
          </a:p>
        </p:txBody>
      </p:sp>
      <p:sp>
        <p:nvSpPr>
          <p:cNvPr id="95" name="矩形 94"/>
          <p:cNvSpPr/>
          <p:nvPr/>
        </p:nvSpPr>
        <p:spPr>
          <a:xfrm rot="5400000">
            <a:off x="8143903" y="2202989"/>
            <a:ext cx="1143008"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t>Widget Client</a:t>
            </a:r>
            <a:endParaRPr lang="zh-CN" altLang="en-US" sz="1200" b="1" dirty="0" smtClean="0"/>
          </a:p>
        </p:txBody>
      </p:sp>
      <p:sp>
        <p:nvSpPr>
          <p:cNvPr id="96" name="AutoShape 50"/>
          <p:cNvSpPr>
            <a:spLocks noChangeArrowheads="1"/>
          </p:cNvSpPr>
          <p:nvPr/>
        </p:nvSpPr>
        <p:spPr bwMode="auto">
          <a:xfrm>
            <a:off x="7286644" y="2060113"/>
            <a:ext cx="1214446" cy="7143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rPr>
              <a:t>Widget</a:t>
            </a:r>
            <a:r>
              <a:rPr lang="en-US" altLang="zh-CN" sz="1200" b="1" dirty="0">
                <a:solidFill>
                  <a:schemeClr val="tx1"/>
                </a:solidFill>
              </a:rPr>
              <a:t>/</a:t>
            </a:r>
          </a:p>
          <a:p>
            <a:pPr algn="ctr"/>
            <a:r>
              <a:rPr lang="en-US" altLang="zh-CN" sz="1200" b="1" dirty="0">
                <a:solidFill>
                  <a:schemeClr val="tx1"/>
                </a:solidFill>
                <a:latin typeface="+mn-lt"/>
                <a:ea typeface="+mn-ea"/>
              </a:rPr>
              <a:t>Portlet</a:t>
            </a:r>
          </a:p>
        </p:txBody>
      </p:sp>
      <p:pic>
        <p:nvPicPr>
          <p:cNvPr id="103" name="图片 102" descr="portal2.bmp"/>
          <p:cNvPicPr>
            <a:picLocks noChangeAspect="1"/>
          </p:cNvPicPr>
          <p:nvPr/>
        </p:nvPicPr>
        <p:blipFill>
          <a:blip r:embed="rId3" cstate="print"/>
          <a:stretch>
            <a:fillRect/>
          </a:stretch>
        </p:blipFill>
        <p:spPr>
          <a:xfrm>
            <a:off x="285722" y="4160334"/>
            <a:ext cx="1091065" cy="100013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107" name="弧形 106"/>
          <p:cNvSpPr/>
          <p:nvPr/>
        </p:nvSpPr>
        <p:spPr>
          <a:xfrm flipH="1">
            <a:off x="2285984" y="2774492"/>
            <a:ext cx="1785950" cy="1500198"/>
          </a:xfrm>
          <a:prstGeom prst="arc">
            <a:avLst>
              <a:gd name="adj1" fmla="val 20323100"/>
              <a:gd name="adj2" fmla="val 4722089"/>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AutoShape 19"/>
          <p:cNvSpPr>
            <a:spLocks noChangeArrowheads="1"/>
          </p:cNvSpPr>
          <p:nvPr/>
        </p:nvSpPr>
        <p:spPr bwMode="gray">
          <a:xfrm>
            <a:off x="2214546" y="1345732"/>
            <a:ext cx="3929090" cy="785818"/>
          </a:xfrm>
          <a:prstGeom prst="roundRect">
            <a:avLst>
              <a:gd name="adj" fmla="val 6588"/>
            </a:avLst>
          </a:prstGeom>
          <a:ln>
            <a:headEnd/>
            <a:tailEnd/>
          </a:ln>
        </p:spPr>
        <p:style>
          <a:lnRef idx="1">
            <a:schemeClr val="accent1"/>
          </a:lnRef>
          <a:fillRef idx="2">
            <a:schemeClr val="accent1"/>
          </a:fillRef>
          <a:effectRef idx="1">
            <a:schemeClr val="accent1"/>
          </a:effectRef>
          <a:fontRef idx="minor">
            <a:schemeClr val="dk1"/>
          </a:fontRef>
        </p:style>
        <p:txBody>
          <a:bodyPr wrap="none" tIns="0" bIns="0" anchor="t"/>
          <a:lstStyle/>
          <a:p>
            <a:pPr eaLnBrk="0" hangingPunct="0">
              <a:defRPr/>
            </a:pPr>
            <a:r>
              <a:rPr lang="zh-CN" altLang="en-US" sz="1600" b="1" dirty="0" smtClean="0">
                <a:solidFill>
                  <a:schemeClr val="tx1"/>
                </a:solidFill>
              </a:rPr>
              <a:t>门户应用</a:t>
            </a:r>
            <a:endParaRPr lang="en-US" altLang="zh-CN" sz="1600" b="1" dirty="0" smtClean="0">
              <a:solidFill>
                <a:schemeClr val="tx1"/>
              </a:solidFill>
              <a:latin typeface="+mn-lt"/>
              <a:ea typeface="+mn-ea"/>
            </a:endParaRPr>
          </a:p>
        </p:txBody>
      </p:sp>
      <p:sp>
        <p:nvSpPr>
          <p:cNvPr id="111" name="AutoShape 55"/>
          <p:cNvSpPr>
            <a:spLocks noChangeArrowheads="1"/>
          </p:cNvSpPr>
          <p:nvPr/>
        </p:nvSpPr>
        <p:spPr bwMode="auto">
          <a:xfrm>
            <a:off x="2571736" y="1631484"/>
            <a:ext cx="785818" cy="285752"/>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zh-CN" altLang="en-US" sz="1100" b="1" dirty="0"/>
              <a:t>流程</a:t>
            </a:r>
            <a:r>
              <a:rPr lang="en-US" altLang="zh-CN" sz="1100" b="1" dirty="0" smtClean="0">
                <a:solidFill>
                  <a:schemeClr val="dk1"/>
                </a:solidFill>
                <a:latin typeface="+mn-lt"/>
                <a:ea typeface="+mn-ea"/>
              </a:rPr>
              <a:t>Widget</a:t>
            </a:r>
            <a:endParaRPr lang="zh-CN" altLang="en-US" sz="1100" b="1" dirty="0">
              <a:solidFill>
                <a:schemeClr val="dk1"/>
              </a:solidFill>
              <a:latin typeface="+mn-lt"/>
              <a:ea typeface="+mn-ea"/>
            </a:endParaRPr>
          </a:p>
        </p:txBody>
      </p:sp>
      <p:sp>
        <p:nvSpPr>
          <p:cNvPr id="115" name="TextBox 114"/>
          <p:cNvSpPr txBox="1"/>
          <p:nvPr/>
        </p:nvSpPr>
        <p:spPr>
          <a:xfrm>
            <a:off x="214282" y="1302812"/>
            <a:ext cx="1217000" cy="400110"/>
          </a:xfrm>
          <a:prstGeom prst="rect">
            <a:avLst/>
          </a:prstGeom>
          <a:noFill/>
        </p:spPr>
        <p:txBody>
          <a:bodyPr wrap="none" rtlCol="0">
            <a:spAutoFit/>
          </a:bodyPr>
          <a:lstStyle/>
          <a:p>
            <a:r>
              <a:rPr lang="zh-CN" altLang="en-US" b="1" dirty="0" smtClean="0">
                <a:solidFill>
                  <a:srgbClr val="FF6600"/>
                </a:solidFill>
              </a:rPr>
              <a:t>门户入口</a:t>
            </a:r>
            <a:endParaRPr lang="zh-CN" altLang="en-US" b="1" dirty="0">
              <a:solidFill>
                <a:srgbClr val="FF6600"/>
              </a:solidFill>
            </a:endParaRPr>
          </a:p>
        </p:txBody>
      </p:sp>
      <p:sp>
        <p:nvSpPr>
          <p:cNvPr id="116" name="TextBox 115"/>
          <p:cNvSpPr txBox="1"/>
          <p:nvPr/>
        </p:nvSpPr>
        <p:spPr>
          <a:xfrm>
            <a:off x="166844" y="5303343"/>
            <a:ext cx="1261884" cy="307777"/>
          </a:xfrm>
          <a:prstGeom prst="rect">
            <a:avLst/>
          </a:prstGeom>
          <a:noFill/>
        </p:spPr>
        <p:txBody>
          <a:bodyPr wrap="none" rtlCol="0">
            <a:spAutoFit/>
          </a:bodyPr>
          <a:lstStyle/>
          <a:p>
            <a:r>
              <a:rPr lang="zh-CN" altLang="en-US" sz="1400" b="1" dirty="0" smtClean="0">
                <a:solidFill>
                  <a:srgbClr val="FF6600"/>
                </a:solidFill>
              </a:rPr>
              <a:t>整合遗留应用</a:t>
            </a:r>
            <a:endParaRPr lang="zh-CN" altLang="en-US" sz="1400" b="1" dirty="0">
              <a:solidFill>
                <a:srgbClr val="FF6600"/>
              </a:solidFill>
            </a:endParaRPr>
          </a:p>
        </p:txBody>
      </p:sp>
      <p:sp>
        <p:nvSpPr>
          <p:cNvPr id="122" name="圆柱形 121"/>
          <p:cNvSpPr/>
          <p:nvPr/>
        </p:nvSpPr>
        <p:spPr>
          <a:xfrm>
            <a:off x="5429256" y="5346261"/>
            <a:ext cx="857256" cy="5715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500" dirty="0" smtClean="0"/>
              <a:t>门户</a:t>
            </a:r>
            <a:endParaRPr lang="en-US" altLang="zh-CN" sz="1500" dirty="0" smtClean="0"/>
          </a:p>
          <a:p>
            <a:pPr algn="ctr">
              <a:defRPr/>
            </a:pPr>
            <a:r>
              <a:rPr lang="zh-CN" altLang="en-US" sz="1500" dirty="0" smtClean="0"/>
              <a:t>数据库</a:t>
            </a:r>
          </a:p>
        </p:txBody>
      </p:sp>
      <p:pic>
        <p:nvPicPr>
          <p:cNvPr id="1029" name="Picture 5"/>
          <p:cNvPicPr>
            <a:picLocks noChangeAspect="1" noChangeArrowheads="1"/>
          </p:cNvPicPr>
          <p:nvPr/>
        </p:nvPicPr>
        <p:blipFill>
          <a:blip r:embed="rId4" cstate="print"/>
          <a:srcRect/>
          <a:stretch>
            <a:fillRect/>
          </a:stretch>
        </p:blipFill>
        <p:spPr bwMode="auto">
          <a:xfrm>
            <a:off x="7358082" y="4846195"/>
            <a:ext cx="1720227" cy="11430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3" name="流程图: 文档 132"/>
          <p:cNvSpPr/>
          <p:nvPr/>
        </p:nvSpPr>
        <p:spPr>
          <a:xfrm>
            <a:off x="461397" y="4131816"/>
            <a:ext cx="714380" cy="50006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rgbClr val="FF6600"/>
                </a:solidFill>
              </a:rPr>
              <a:t>Widget</a:t>
            </a:r>
            <a:endParaRPr lang="zh-CN" altLang="en-US" sz="1200" b="1" dirty="0" smtClean="0">
              <a:solidFill>
                <a:srgbClr val="FF6600"/>
              </a:solidFill>
            </a:endParaRPr>
          </a:p>
        </p:txBody>
      </p:sp>
      <p:sp>
        <p:nvSpPr>
          <p:cNvPr id="137" name="AutoShape 55"/>
          <p:cNvSpPr>
            <a:spLocks noChangeArrowheads="1"/>
          </p:cNvSpPr>
          <p:nvPr/>
        </p:nvSpPr>
        <p:spPr bwMode="auto">
          <a:xfrm>
            <a:off x="3428992" y="1631484"/>
            <a:ext cx="785818" cy="285752"/>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zh-CN" altLang="en-US" sz="1100" b="1" dirty="0" smtClean="0">
                <a:solidFill>
                  <a:schemeClr val="dk1"/>
                </a:solidFill>
                <a:latin typeface="+mn-lt"/>
                <a:ea typeface="+mn-ea"/>
              </a:rPr>
              <a:t>集成</a:t>
            </a:r>
            <a:r>
              <a:rPr lang="en-US" altLang="zh-CN" sz="1100" b="1" dirty="0" smtClean="0">
                <a:solidFill>
                  <a:schemeClr val="dk1"/>
                </a:solidFill>
                <a:latin typeface="+mn-lt"/>
                <a:ea typeface="+mn-ea"/>
              </a:rPr>
              <a:t>Widget</a:t>
            </a:r>
            <a:endParaRPr lang="zh-CN" altLang="en-US" sz="1100" b="1" dirty="0">
              <a:solidFill>
                <a:schemeClr val="dk1"/>
              </a:solidFill>
              <a:latin typeface="+mn-lt"/>
              <a:ea typeface="+mn-ea"/>
            </a:endParaRPr>
          </a:p>
        </p:txBody>
      </p:sp>
      <p:sp>
        <p:nvSpPr>
          <p:cNvPr id="138" name="AutoShape 55"/>
          <p:cNvSpPr>
            <a:spLocks noChangeArrowheads="1"/>
          </p:cNvSpPr>
          <p:nvPr/>
        </p:nvSpPr>
        <p:spPr bwMode="auto">
          <a:xfrm>
            <a:off x="4286248" y="1631484"/>
            <a:ext cx="785818" cy="285752"/>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zh-CN" altLang="en-US" sz="1100" b="1" dirty="0" smtClean="0">
                <a:solidFill>
                  <a:schemeClr val="dk1"/>
                </a:solidFill>
                <a:latin typeface="+mn-lt"/>
                <a:ea typeface="+mn-ea"/>
              </a:rPr>
              <a:t>组织机构</a:t>
            </a:r>
            <a:endParaRPr lang="zh-CN" altLang="en-US" sz="1100" b="1" dirty="0">
              <a:solidFill>
                <a:schemeClr val="dk1"/>
              </a:solidFill>
              <a:latin typeface="+mn-lt"/>
              <a:ea typeface="+mn-ea"/>
            </a:endParaRPr>
          </a:p>
        </p:txBody>
      </p:sp>
      <p:sp>
        <p:nvSpPr>
          <p:cNvPr id="139" name="AutoShape 55"/>
          <p:cNvSpPr>
            <a:spLocks noChangeArrowheads="1"/>
          </p:cNvSpPr>
          <p:nvPr/>
        </p:nvSpPr>
        <p:spPr bwMode="auto">
          <a:xfrm>
            <a:off x="5143504" y="1631484"/>
            <a:ext cx="785818" cy="285752"/>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100" b="1" dirty="0" smtClean="0">
                <a:solidFill>
                  <a:schemeClr val="dk1"/>
                </a:solidFill>
                <a:latin typeface="+mn-lt"/>
                <a:ea typeface="+mn-ea"/>
              </a:rPr>
              <a:t>……</a:t>
            </a:r>
            <a:endParaRPr lang="zh-CN" altLang="en-US" sz="1100" b="1" dirty="0">
              <a:solidFill>
                <a:schemeClr val="dk1"/>
              </a:solidFill>
              <a:latin typeface="+mn-lt"/>
              <a:ea typeface="+mn-ea"/>
            </a:endParaRPr>
          </a:p>
        </p:txBody>
      </p:sp>
      <p:sp>
        <p:nvSpPr>
          <p:cNvPr id="60" name="上下箭头 59"/>
          <p:cNvSpPr/>
          <p:nvPr/>
        </p:nvSpPr>
        <p:spPr>
          <a:xfrm>
            <a:off x="5572132" y="4131814"/>
            <a:ext cx="500066" cy="1214446"/>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4" name="矩形 63"/>
          <p:cNvSpPr/>
          <p:nvPr/>
        </p:nvSpPr>
        <p:spPr>
          <a:xfrm rot="5400000">
            <a:off x="5143506" y="3131683"/>
            <a:ext cx="1428760"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rPr>
              <a:t>Apache</a:t>
            </a:r>
            <a:r>
              <a:rPr lang="zh-CN" altLang="en-US" sz="1200" b="1" dirty="0" smtClean="0">
                <a:solidFill>
                  <a:schemeClr val="dk1"/>
                </a:solidFill>
              </a:rPr>
              <a:t>代理</a:t>
            </a:r>
          </a:p>
        </p:txBody>
      </p:sp>
      <p:sp>
        <p:nvSpPr>
          <p:cNvPr id="65" name="上箭头 64"/>
          <p:cNvSpPr/>
          <p:nvPr/>
        </p:nvSpPr>
        <p:spPr>
          <a:xfrm>
            <a:off x="71406" y="3660266"/>
            <a:ext cx="1500198" cy="3571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smtClean="0">
                <a:solidFill>
                  <a:schemeClr val="tx1"/>
                </a:solidFill>
              </a:rPr>
              <a:t>IFRAME</a:t>
            </a:r>
            <a:endParaRPr lang="zh-CN" altLang="en-US" sz="1050" b="1" dirty="0" smtClean="0">
              <a:solidFill>
                <a:schemeClr val="tx1"/>
              </a:solidFill>
            </a:endParaRPr>
          </a:p>
        </p:txBody>
      </p:sp>
      <p:sp>
        <p:nvSpPr>
          <p:cNvPr id="66" name="上下箭头 65"/>
          <p:cNvSpPr/>
          <p:nvPr/>
        </p:nvSpPr>
        <p:spPr>
          <a:xfrm>
            <a:off x="3071802" y="2060116"/>
            <a:ext cx="214314" cy="357188"/>
          </a:xfrm>
          <a:prstGeom prst="upDownArrow">
            <a:avLst>
              <a:gd name="adj1" fmla="val 48671"/>
              <a:gd name="adj2" fmla="val 5099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9" name="左右箭头 68"/>
          <p:cNvSpPr/>
          <p:nvPr/>
        </p:nvSpPr>
        <p:spPr>
          <a:xfrm rot="2626214">
            <a:off x="5728887" y="4476718"/>
            <a:ext cx="1995492" cy="428628"/>
          </a:xfrm>
          <a:prstGeom prst="leftRightArrow">
            <a:avLst>
              <a:gd name="adj1" fmla="val 46897"/>
              <a:gd name="adj2" fmla="val 3122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http</a:t>
            </a:r>
            <a:endParaRPr lang="zh-CN" altLang="en-US" dirty="0" smtClean="0"/>
          </a:p>
        </p:txBody>
      </p:sp>
      <p:sp>
        <p:nvSpPr>
          <p:cNvPr id="70" name="弧形 69"/>
          <p:cNvSpPr/>
          <p:nvPr/>
        </p:nvSpPr>
        <p:spPr>
          <a:xfrm>
            <a:off x="4143372" y="3345997"/>
            <a:ext cx="2857520" cy="1285884"/>
          </a:xfrm>
          <a:prstGeom prst="arc">
            <a:avLst>
              <a:gd name="adj1" fmla="val 373240"/>
              <a:gd name="adj2" fmla="val 815633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p:cNvSpPr/>
          <p:nvPr/>
        </p:nvSpPr>
        <p:spPr>
          <a:xfrm>
            <a:off x="2928926" y="428606"/>
            <a:ext cx="3214710" cy="3643338"/>
          </a:xfrm>
          <a:prstGeom prst="arc">
            <a:avLst>
              <a:gd name="adj1" fmla="val 20693448"/>
              <a:gd name="adj2" fmla="val 5483899"/>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左右箭头 73"/>
          <p:cNvSpPr/>
          <p:nvPr/>
        </p:nvSpPr>
        <p:spPr>
          <a:xfrm>
            <a:off x="6000760" y="3203123"/>
            <a:ext cx="857256" cy="714380"/>
          </a:xfrm>
          <a:prstGeom prst="leftRightArrow">
            <a:avLst>
              <a:gd name="adj1" fmla="val 44459"/>
              <a:gd name="adj2" fmla="val 3264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http</a:t>
            </a:r>
            <a:endParaRPr lang="zh-CN" altLang="en-US" dirty="0" smtClean="0"/>
          </a:p>
        </p:txBody>
      </p:sp>
      <p:sp>
        <p:nvSpPr>
          <p:cNvPr id="78" name="云形标注 77"/>
          <p:cNvSpPr/>
          <p:nvPr/>
        </p:nvSpPr>
        <p:spPr>
          <a:xfrm>
            <a:off x="6858000" y="6143644"/>
            <a:ext cx="2143140" cy="714356"/>
          </a:xfrm>
          <a:prstGeom prst="cloudCallout">
            <a:avLst>
              <a:gd name="adj1" fmla="val 23729"/>
              <a:gd name="adj2" fmla="val -86838"/>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dirty="0" smtClean="0">
                <a:solidFill>
                  <a:schemeClr val="tx1"/>
                </a:solidFill>
              </a:rPr>
              <a:t>Google Widget</a:t>
            </a:r>
          </a:p>
          <a:p>
            <a:pPr algn="ctr"/>
            <a:r>
              <a:rPr lang="en-US" altLang="zh-CN" sz="1400" dirty="0" smtClean="0">
                <a:solidFill>
                  <a:schemeClr val="tx1"/>
                </a:solidFill>
              </a:rPr>
              <a:t>Flash</a:t>
            </a:r>
            <a:endParaRPr lang="zh-CN" altLang="en-US" sz="1400" dirty="0" smtClean="0">
              <a:solidFill>
                <a:schemeClr val="tx1"/>
              </a:solidFill>
            </a:endParaRPr>
          </a:p>
        </p:txBody>
      </p:sp>
      <p:sp>
        <p:nvSpPr>
          <p:cNvPr id="79" name="上下箭头 78"/>
          <p:cNvSpPr/>
          <p:nvPr/>
        </p:nvSpPr>
        <p:spPr>
          <a:xfrm>
            <a:off x="4071934" y="2060113"/>
            <a:ext cx="214314" cy="357188"/>
          </a:xfrm>
          <a:prstGeom prst="upDownArrow">
            <a:avLst>
              <a:gd name="adj1" fmla="val 48671"/>
              <a:gd name="adj2" fmla="val 5099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81" name="上下箭头 80"/>
          <p:cNvSpPr/>
          <p:nvPr/>
        </p:nvSpPr>
        <p:spPr>
          <a:xfrm>
            <a:off x="5072066" y="2060113"/>
            <a:ext cx="214314" cy="357188"/>
          </a:xfrm>
          <a:prstGeom prst="upDownArrow">
            <a:avLst>
              <a:gd name="adj1" fmla="val 48671"/>
              <a:gd name="adj2" fmla="val 5099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1" name="圆角矩形 60"/>
          <p:cNvSpPr/>
          <p:nvPr/>
        </p:nvSpPr>
        <p:spPr>
          <a:xfrm>
            <a:off x="228600" y="6236718"/>
            <a:ext cx="6592246" cy="621282"/>
          </a:xfrm>
          <a:prstGeom prst="roundRect">
            <a:avLst/>
          </a:prstGeom>
          <a:gradFill flip="none" rotWithShape="1">
            <a:gsLst>
              <a:gs pos="0">
                <a:srgbClr val="FF9933"/>
              </a:gs>
              <a:gs pos="100000">
                <a:srgbClr val="FFFFFF"/>
              </a:gs>
            </a:gsLst>
            <a:lin ang="16200000" scaled="0"/>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sz="2400" dirty="0" smtClean="0">
                <a:solidFill>
                  <a:schemeClr val="tx1"/>
                </a:solidFill>
                <a:latin typeface="微软雅黑"/>
                <a:ea typeface="微软雅黑"/>
                <a:cs typeface="微软雅黑"/>
              </a:rPr>
              <a:t>轻量级的</a:t>
            </a:r>
            <a:r>
              <a:rPr lang="en-US" altLang="zh-CN" sz="2400" dirty="0" smtClean="0">
                <a:solidFill>
                  <a:schemeClr val="tx1"/>
                </a:solidFill>
                <a:latin typeface="微软雅黑"/>
                <a:ea typeface="微软雅黑"/>
                <a:cs typeface="微软雅黑"/>
              </a:rPr>
              <a:t>Portal</a:t>
            </a:r>
            <a:r>
              <a:rPr lang="zh-CN" altLang="zh-CN" sz="2400" dirty="0" smtClean="0">
                <a:solidFill>
                  <a:schemeClr val="tx1"/>
                </a:solidFill>
                <a:latin typeface="微软雅黑"/>
                <a:ea typeface="微软雅黑"/>
                <a:cs typeface="微软雅黑"/>
              </a:rPr>
              <a:t>框架，帮助企业快速实施见效</a:t>
            </a:r>
            <a:endParaRPr lang="zh-CN" altLang="en-US" sz="2400" dirty="0" smtClean="0">
              <a:solidFill>
                <a:schemeClr val="tx1"/>
              </a:solidFill>
              <a:latin typeface="微软雅黑"/>
              <a:ea typeface="微软雅黑"/>
              <a:cs typeface="微软雅黑"/>
            </a:endParaRPr>
          </a:p>
        </p:txBody>
      </p:sp>
    </p:spTree>
    <p:extLst>
      <p:ext uri="{BB962C8B-B14F-4D97-AF65-F5344CB8AC3E}">
        <p14:creationId xmlns:p14="http://schemas.microsoft.com/office/powerpoint/2010/main" val="3176062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5786446" y="1285860"/>
            <a:ext cx="1928826" cy="3429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4" name="椭圆 33"/>
          <p:cNvSpPr/>
          <p:nvPr/>
        </p:nvSpPr>
        <p:spPr>
          <a:xfrm>
            <a:off x="3071802" y="1214422"/>
            <a:ext cx="1928826" cy="3429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2" name="标题 1"/>
          <p:cNvSpPr>
            <a:spLocks noGrp="1"/>
          </p:cNvSpPr>
          <p:nvPr>
            <p:ph type="title"/>
          </p:nvPr>
        </p:nvSpPr>
        <p:spPr/>
        <p:txBody>
          <a:bodyPr/>
          <a:lstStyle/>
          <a:p>
            <a:r>
              <a:rPr lang="zh-CN" altLang="en-US" dirty="0" smtClean="0"/>
              <a:t>支持单点登录</a:t>
            </a:r>
            <a:endParaRPr lang="zh-CN" altLang="en-US" dirty="0"/>
          </a:p>
        </p:txBody>
      </p:sp>
      <p:sp>
        <p:nvSpPr>
          <p:cNvPr id="4" name="矩形 3"/>
          <p:cNvSpPr/>
          <p:nvPr/>
        </p:nvSpPr>
        <p:spPr>
          <a:xfrm>
            <a:off x="928662" y="1785926"/>
            <a:ext cx="928694" cy="35719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Client</a:t>
            </a:r>
            <a:endParaRPr lang="zh-CN" altLang="en-US" sz="1600" dirty="0" smtClean="0"/>
          </a:p>
        </p:txBody>
      </p:sp>
      <p:sp>
        <p:nvSpPr>
          <p:cNvPr id="5" name="矩形 4"/>
          <p:cNvSpPr/>
          <p:nvPr/>
        </p:nvSpPr>
        <p:spPr>
          <a:xfrm>
            <a:off x="2428860" y="2500306"/>
            <a:ext cx="1143008" cy="85725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600" dirty="0" smtClean="0"/>
              <a:t>认证代理</a:t>
            </a:r>
          </a:p>
        </p:txBody>
      </p:sp>
      <p:sp>
        <p:nvSpPr>
          <p:cNvPr id="6" name="矩形 5"/>
          <p:cNvSpPr/>
          <p:nvPr/>
        </p:nvSpPr>
        <p:spPr>
          <a:xfrm>
            <a:off x="4143372" y="1357298"/>
            <a:ext cx="1500198"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Web Application</a:t>
            </a:r>
            <a:endParaRPr lang="zh-CN" altLang="en-US" sz="1600" dirty="0" smtClean="0"/>
          </a:p>
        </p:txBody>
      </p:sp>
      <p:sp>
        <p:nvSpPr>
          <p:cNvPr id="7" name="矩形 6"/>
          <p:cNvSpPr/>
          <p:nvPr/>
        </p:nvSpPr>
        <p:spPr>
          <a:xfrm>
            <a:off x="4143372" y="2428868"/>
            <a:ext cx="1500198" cy="10001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Portal Server</a:t>
            </a:r>
            <a:endParaRPr lang="zh-CN" altLang="en-US" sz="1600" dirty="0" smtClean="0"/>
          </a:p>
        </p:txBody>
      </p:sp>
      <p:sp>
        <p:nvSpPr>
          <p:cNvPr id="9" name="矩形 8"/>
          <p:cNvSpPr/>
          <p:nvPr/>
        </p:nvSpPr>
        <p:spPr>
          <a:xfrm>
            <a:off x="4143372" y="3857628"/>
            <a:ext cx="1500198"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Other Application</a:t>
            </a:r>
            <a:endParaRPr lang="zh-CN" altLang="en-US" sz="1600" dirty="0" smtClean="0"/>
          </a:p>
        </p:txBody>
      </p:sp>
      <p:sp>
        <p:nvSpPr>
          <p:cNvPr id="11" name="矩形 10"/>
          <p:cNvSpPr/>
          <p:nvPr/>
        </p:nvSpPr>
        <p:spPr>
          <a:xfrm>
            <a:off x="6929454" y="2643182"/>
            <a:ext cx="1285884" cy="571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800" dirty="0" smtClean="0">
                <a:solidFill>
                  <a:schemeClr val="tx1"/>
                </a:solidFill>
              </a:rPr>
              <a:t>整合应用</a:t>
            </a:r>
          </a:p>
        </p:txBody>
      </p:sp>
      <p:cxnSp>
        <p:nvCxnSpPr>
          <p:cNvPr id="14" name="肘形连接符 13"/>
          <p:cNvCxnSpPr>
            <a:stCxn id="5" idx="3"/>
            <a:endCxn id="7" idx="1"/>
          </p:cNvCxnSpPr>
          <p:nvPr/>
        </p:nvCxnSpPr>
        <p:spPr>
          <a:xfrm>
            <a:off x="3571868" y="2928934"/>
            <a:ext cx="571504" cy="1588"/>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5" idx="3"/>
            <a:endCxn id="6" idx="1"/>
          </p:cNvCxnSpPr>
          <p:nvPr/>
        </p:nvCxnSpPr>
        <p:spPr>
          <a:xfrm flipV="1">
            <a:off x="3571868" y="1678769"/>
            <a:ext cx="571504" cy="1250165"/>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5" idx="3"/>
            <a:endCxn id="9" idx="1"/>
          </p:cNvCxnSpPr>
          <p:nvPr/>
        </p:nvCxnSpPr>
        <p:spPr>
          <a:xfrm>
            <a:off x="3571868" y="2928934"/>
            <a:ext cx="571504" cy="1250165"/>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572132" y="2500306"/>
            <a:ext cx="714380"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Widget</a:t>
            </a:r>
            <a:endParaRPr lang="zh-CN" altLang="en-US" sz="1200" dirty="0" smtClean="0"/>
          </a:p>
        </p:txBody>
      </p:sp>
      <p:sp>
        <p:nvSpPr>
          <p:cNvPr id="27" name="矩形 26"/>
          <p:cNvSpPr/>
          <p:nvPr/>
        </p:nvSpPr>
        <p:spPr>
          <a:xfrm>
            <a:off x="5572132" y="2786058"/>
            <a:ext cx="714380"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Widget</a:t>
            </a:r>
            <a:endParaRPr lang="zh-CN" altLang="en-US" sz="1200" dirty="0" smtClean="0"/>
          </a:p>
        </p:txBody>
      </p:sp>
      <p:sp>
        <p:nvSpPr>
          <p:cNvPr id="28" name="矩形 27"/>
          <p:cNvSpPr/>
          <p:nvPr/>
        </p:nvSpPr>
        <p:spPr>
          <a:xfrm>
            <a:off x="5572132" y="3071810"/>
            <a:ext cx="714380"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Widget</a:t>
            </a:r>
            <a:endParaRPr lang="zh-CN" altLang="en-US" sz="1200" dirty="0" smtClean="0"/>
          </a:p>
        </p:txBody>
      </p:sp>
      <p:cxnSp>
        <p:nvCxnSpPr>
          <p:cNvPr id="35" name="肘形连接符 34"/>
          <p:cNvCxnSpPr>
            <a:stCxn id="27" idx="3"/>
            <a:endCxn id="11" idx="1"/>
          </p:cNvCxnSpPr>
          <p:nvPr/>
        </p:nvCxnSpPr>
        <p:spPr>
          <a:xfrm>
            <a:off x="6286512" y="2928934"/>
            <a:ext cx="642942" cy="1588"/>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929454" y="3643314"/>
            <a:ext cx="1285884" cy="571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800" dirty="0" smtClean="0">
                <a:solidFill>
                  <a:schemeClr val="tx1"/>
                </a:solidFill>
              </a:rPr>
              <a:t>整合应用</a:t>
            </a:r>
          </a:p>
        </p:txBody>
      </p:sp>
      <p:sp>
        <p:nvSpPr>
          <p:cNvPr id="42" name="矩形 41"/>
          <p:cNvSpPr/>
          <p:nvPr/>
        </p:nvSpPr>
        <p:spPr>
          <a:xfrm>
            <a:off x="6929454" y="1714488"/>
            <a:ext cx="1285884" cy="571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800" dirty="0" smtClean="0">
                <a:solidFill>
                  <a:schemeClr val="tx1"/>
                </a:solidFill>
              </a:rPr>
              <a:t>整合应用</a:t>
            </a:r>
          </a:p>
        </p:txBody>
      </p:sp>
      <p:cxnSp>
        <p:nvCxnSpPr>
          <p:cNvPr id="43" name="肘形连接符 42"/>
          <p:cNvCxnSpPr>
            <a:stCxn id="26" idx="3"/>
            <a:endCxn id="42" idx="1"/>
          </p:cNvCxnSpPr>
          <p:nvPr/>
        </p:nvCxnSpPr>
        <p:spPr>
          <a:xfrm flipV="1">
            <a:off x="6286512" y="2000240"/>
            <a:ext cx="642942" cy="642942"/>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28" idx="3"/>
            <a:endCxn id="41" idx="1"/>
          </p:cNvCxnSpPr>
          <p:nvPr/>
        </p:nvCxnSpPr>
        <p:spPr>
          <a:xfrm>
            <a:off x="6286512" y="3214686"/>
            <a:ext cx="642942" cy="714380"/>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928662" y="2428868"/>
            <a:ext cx="928694" cy="35719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Client</a:t>
            </a:r>
            <a:endParaRPr lang="zh-CN" altLang="en-US" sz="1600" dirty="0" smtClean="0"/>
          </a:p>
        </p:txBody>
      </p:sp>
      <p:sp>
        <p:nvSpPr>
          <p:cNvPr id="52" name="矩形 51"/>
          <p:cNvSpPr/>
          <p:nvPr/>
        </p:nvSpPr>
        <p:spPr>
          <a:xfrm>
            <a:off x="928662" y="3071810"/>
            <a:ext cx="928694" cy="35719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Client</a:t>
            </a:r>
            <a:endParaRPr lang="zh-CN" altLang="en-US" sz="1600" dirty="0" smtClean="0"/>
          </a:p>
        </p:txBody>
      </p:sp>
      <p:sp>
        <p:nvSpPr>
          <p:cNvPr id="53" name="矩形 52"/>
          <p:cNvSpPr/>
          <p:nvPr/>
        </p:nvSpPr>
        <p:spPr>
          <a:xfrm>
            <a:off x="928662" y="3714752"/>
            <a:ext cx="928694" cy="35719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Client</a:t>
            </a:r>
            <a:endParaRPr lang="zh-CN" altLang="en-US" sz="1600" dirty="0" smtClean="0"/>
          </a:p>
        </p:txBody>
      </p:sp>
      <p:cxnSp>
        <p:nvCxnSpPr>
          <p:cNvPr id="54" name="肘形连接符 53"/>
          <p:cNvCxnSpPr>
            <a:stCxn id="4" idx="3"/>
            <a:endCxn id="5" idx="1"/>
          </p:cNvCxnSpPr>
          <p:nvPr/>
        </p:nvCxnSpPr>
        <p:spPr>
          <a:xfrm>
            <a:off x="1857356" y="1964521"/>
            <a:ext cx="571504" cy="964413"/>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51" idx="3"/>
            <a:endCxn id="5" idx="1"/>
          </p:cNvCxnSpPr>
          <p:nvPr/>
        </p:nvCxnSpPr>
        <p:spPr>
          <a:xfrm>
            <a:off x="1857356" y="2607463"/>
            <a:ext cx="571504" cy="321471"/>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52" idx="3"/>
            <a:endCxn id="5" idx="1"/>
          </p:cNvCxnSpPr>
          <p:nvPr/>
        </p:nvCxnSpPr>
        <p:spPr>
          <a:xfrm flipV="1">
            <a:off x="1857356" y="2928934"/>
            <a:ext cx="571504" cy="321471"/>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53" idx="3"/>
            <a:endCxn id="5" idx="1"/>
          </p:cNvCxnSpPr>
          <p:nvPr/>
        </p:nvCxnSpPr>
        <p:spPr>
          <a:xfrm flipV="1">
            <a:off x="1857356" y="2928934"/>
            <a:ext cx="571504" cy="964413"/>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857224" y="5301208"/>
            <a:ext cx="7429552" cy="699560"/>
          </a:xfrm>
          <a:prstGeom prst="roundRect">
            <a:avLst/>
          </a:prstGeom>
          <a:gradFill flip="none" rotWithShape="1">
            <a:gsLst>
              <a:gs pos="0">
                <a:srgbClr val="FF9933"/>
              </a:gs>
              <a:gs pos="100000">
                <a:srgbClr val="FFFFFF"/>
              </a:gs>
            </a:gsLst>
            <a:lin ang="16200000" scaled="0"/>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sz="2400" dirty="0">
                <a:solidFill>
                  <a:schemeClr val="tx1"/>
                </a:solidFill>
                <a:latin typeface="微软雅黑"/>
                <a:ea typeface="微软雅黑"/>
                <a:cs typeface="微软雅黑"/>
              </a:rPr>
              <a:t>简单方便的</a:t>
            </a:r>
            <a:r>
              <a:rPr lang="en-US" altLang="zh-CN" sz="2400" dirty="0">
                <a:solidFill>
                  <a:schemeClr val="tx1"/>
                </a:solidFill>
                <a:latin typeface="微软雅黑"/>
                <a:ea typeface="微软雅黑"/>
                <a:cs typeface="微软雅黑"/>
              </a:rPr>
              <a:t>SSO</a:t>
            </a:r>
            <a:r>
              <a:rPr lang="zh-CN" altLang="zh-CN" sz="2400" dirty="0">
                <a:solidFill>
                  <a:schemeClr val="tx1"/>
                </a:solidFill>
                <a:latin typeface="微软雅黑"/>
                <a:ea typeface="微软雅黑"/>
                <a:cs typeface="微软雅黑"/>
              </a:rPr>
              <a:t>配置，支持多类型的客户端接入</a:t>
            </a:r>
            <a:endParaRPr lang="zh-CN" altLang="en-US" sz="2400" dirty="0">
              <a:solidFill>
                <a:schemeClr val="tx1"/>
              </a:solidFill>
              <a:latin typeface="微软雅黑"/>
              <a:ea typeface="微软雅黑"/>
              <a:cs typeface="微软雅黑"/>
            </a:endParaRPr>
          </a:p>
        </p:txBody>
      </p:sp>
    </p:spTree>
    <p:extLst>
      <p:ext uri="{BB962C8B-B14F-4D97-AF65-F5344CB8AC3E}">
        <p14:creationId xmlns:p14="http://schemas.microsoft.com/office/powerpoint/2010/main" val="3665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ppt_x"/>
                                          </p:val>
                                        </p:tav>
                                        <p:tav tm="100000">
                                          <p:val>
                                            <p:strVal val="#ppt_x"/>
                                          </p:val>
                                        </p:tav>
                                      </p:tavLst>
                                    </p:anim>
                                    <p:anim calcmode="lin" valueType="num">
                                      <p:cBhvr additive="base">
                                        <p:cTn id="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完善的安全管理</a:t>
            </a:r>
            <a:endParaRPr lang="zh-CN" altLang="en-US" dirty="0"/>
          </a:p>
        </p:txBody>
      </p:sp>
      <p:sp>
        <p:nvSpPr>
          <p:cNvPr id="3" name="内容占位符 2"/>
          <p:cNvSpPr>
            <a:spLocks noGrp="1"/>
          </p:cNvSpPr>
          <p:nvPr>
            <p:ph idx="1"/>
          </p:nvPr>
        </p:nvSpPr>
        <p:spPr/>
        <p:txBody>
          <a:bodyPr/>
          <a:lstStyle/>
          <a:p>
            <a:r>
              <a:rPr lang="zh-CN" altLang="en-US" dirty="0" smtClean="0"/>
              <a:t>防止非授权用户非法访问</a:t>
            </a:r>
            <a:endParaRPr lang="en-US" altLang="zh-CN" dirty="0" smtClean="0"/>
          </a:p>
          <a:p>
            <a:pPr lvl="1"/>
            <a:r>
              <a:rPr lang="zh-CN" altLang="en-US" dirty="0" smtClean="0"/>
              <a:t>你是谁</a:t>
            </a:r>
            <a:r>
              <a:rPr lang="en-US" altLang="zh-CN" dirty="0" smtClean="0"/>
              <a:t>(</a:t>
            </a:r>
            <a:r>
              <a:rPr lang="zh-CN" altLang="en-US" dirty="0" smtClean="0"/>
              <a:t>认证</a:t>
            </a:r>
            <a:r>
              <a:rPr lang="en-US" altLang="zh-CN" dirty="0" smtClean="0"/>
              <a:t>Authentication)</a:t>
            </a:r>
          </a:p>
          <a:p>
            <a:pPr lvl="2"/>
            <a:r>
              <a:rPr lang="zh-CN" altLang="en-US" dirty="0" smtClean="0"/>
              <a:t>用户的注册信息是什么、存放在哪里？</a:t>
            </a:r>
            <a:endParaRPr lang="en-US" altLang="zh-CN" dirty="0" smtClean="0"/>
          </a:p>
          <a:p>
            <a:pPr lvl="2"/>
            <a:r>
              <a:rPr lang="zh-CN" altLang="en-US" dirty="0" smtClean="0"/>
              <a:t>采用何种身份认证机制</a:t>
            </a:r>
            <a:endParaRPr lang="en-US" altLang="zh-CN" dirty="0" smtClean="0"/>
          </a:p>
          <a:p>
            <a:pPr lvl="1"/>
            <a:r>
              <a:rPr lang="zh-CN" altLang="en-US" dirty="0" smtClean="0"/>
              <a:t>你可以做什么</a:t>
            </a:r>
            <a:r>
              <a:rPr lang="en-US" altLang="zh-CN" dirty="0" smtClean="0"/>
              <a:t>(</a:t>
            </a:r>
            <a:r>
              <a:rPr lang="zh-CN" altLang="en-US" dirty="0" smtClean="0"/>
              <a:t>授权</a:t>
            </a:r>
            <a:r>
              <a:rPr lang="en-US" altLang="zh-CN" dirty="0" smtClean="0"/>
              <a:t>Authorization)</a:t>
            </a:r>
          </a:p>
          <a:p>
            <a:pPr lvl="2"/>
            <a:r>
              <a:rPr lang="zh-CN" altLang="en-US" dirty="0" smtClean="0"/>
              <a:t>门户权限设置</a:t>
            </a:r>
            <a:r>
              <a:rPr lang="en-US" altLang="zh-CN" dirty="0" smtClean="0"/>
              <a:t>(</a:t>
            </a:r>
            <a:r>
              <a:rPr lang="zh-CN" altLang="en-US" dirty="0" smtClean="0"/>
              <a:t>应用</a:t>
            </a:r>
            <a:r>
              <a:rPr lang="en-US" altLang="zh-CN" dirty="0" smtClean="0"/>
              <a:t>/</a:t>
            </a:r>
            <a:r>
              <a:rPr lang="zh-CN" altLang="en-US" dirty="0" smtClean="0"/>
              <a:t>主题</a:t>
            </a:r>
            <a:r>
              <a:rPr lang="en-US" altLang="zh-CN" dirty="0" smtClean="0"/>
              <a:t>/Widget)</a:t>
            </a:r>
          </a:p>
          <a:p>
            <a:pPr lvl="2"/>
            <a:r>
              <a:rPr lang="zh-CN" altLang="en-US" dirty="0" smtClean="0"/>
              <a:t>门户访问控制管理</a:t>
            </a:r>
            <a:endParaRPr lang="en-US" altLang="zh-CN" dirty="0" smtClean="0"/>
          </a:p>
          <a:p>
            <a:pPr lvl="2"/>
            <a:r>
              <a:rPr lang="zh-CN" altLang="en-US" dirty="0" smtClean="0"/>
              <a:t>外部应用访问控制管理</a:t>
            </a:r>
            <a:endParaRPr lang="en-US" altLang="zh-CN" dirty="0" smtClean="0"/>
          </a:p>
          <a:p>
            <a:r>
              <a:rPr lang="zh-CN" altLang="en-US" dirty="0" smtClean="0"/>
              <a:t>方便有权限用户快速访问所需信息</a:t>
            </a:r>
            <a:endParaRPr lang="en-US" altLang="zh-CN" dirty="0" smtClean="0"/>
          </a:p>
          <a:p>
            <a:pPr lvl="1"/>
            <a:r>
              <a:rPr lang="zh-CN" altLang="en-US" dirty="0" smtClean="0"/>
              <a:t>单点登录，全网漫游</a:t>
            </a:r>
            <a:endParaRPr lang="zh-CN" altLang="en-US" dirty="0"/>
          </a:p>
        </p:txBody>
      </p:sp>
      <p:pic>
        <p:nvPicPr>
          <p:cNvPr id="114696" name="Picture 8" descr="C:\Documents and Settings\libu\My Documents\My Pictures\Microsoft 剪辑管理器\j0365263.gif"/>
          <p:cNvPicPr>
            <a:picLocks noChangeAspect="1" noChangeArrowheads="1" noCrop="1"/>
          </p:cNvPicPr>
          <p:nvPr/>
        </p:nvPicPr>
        <p:blipFill>
          <a:blip r:embed="rId2" cstate="print"/>
          <a:srcRect/>
          <a:stretch>
            <a:fillRect/>
          </a:stretch>
        </p:blipFill>
        <p:spPr bwMode="auto">
          <a:xfrm>
            <a:off x="6643702" y="1357298"/>
            <a:ext cx="1793672" cy="1357322"/>
          </a:xfrm>
          <a:prstGeom prst="rect">
            <a:avLst/>
          </a:prstGeom>
          <a:noFill/>
        </p:spPr>
      </p:pic>
      <p:pic>
        <p:nvPicPr>
          <p:cNvPr id="114699" name="Picture 11" descr="C:\Documents and Settings\libu\My Documents\My Pictures\Microsoft 剪辑管理器\j0432538.png"/>
          <p:cNvPicPr>
            <a:picLocks noChangeAspect="1" noChangeArrowheads="1"/>
          </p:cNvPicPr>
          <p:nvPr/>
        </p:nvPicPr>
        <p:blipFill>
          <a:blip r:embed="rId3" cstate="print"/>
          <a:srcRect/>
          <a:stretch>
            <a:fillRect/>
          </a:stretch>
        </p:blipFill>
        <p:spPr bwMode="auto">
          <a:xfrm>
            <a:off x="6715140" y="1214422"/>
            <a:ext cx="1714512" cy="1689663"/>
          </a:xfrm>
          <a:prstGeom prst="rect">
            <a:avLst/>
          </a:prstGeom>
          <a:noFill/>
        </p:spPr>
      </p:pic>
      <p:pic>
        <p:nvPicPr>
          <p:cNvPr id="114707" name="Picture 19" descr="C:\Documents and Settings\libu\My Documents\My Pictures\Microsoft 剪辑管理器\j0238282.wmf"/>
          <p:cNvPicPr>
            <a:picLocks noChangeAspect="1" noChangeArrowheads="1"/>
          </p:cNvPicPr>
          <p:nvPr/>
        </p:nvPicPr>
        <p:blipFill>
          <a:blip r:embed="rId4" cstate="print"/>
          <a:srcRect/>
          <a:stretch>
            <a:fillRect/>
          </a:stretch>
        </p:blipFill>
        <p:spPr bwMode="auto">
          <a:xfrm>
            <a:off x="6781800" y="4495800"/>
            <a:ext cx="1467420" cy="1282693"/>
          </a:xfrm>
          <a:prstGeom prst="rect">
            <a:avLst/>
          </a:prstGeom>
          <a:noFill/>
        </p:spPr>
      </p:pic>
      <p:sp>
        <p:nvSpPr>
          <p:cNvPr id="23" name="圆角矩形 22"/>
          <p:cNvSpPr/>
          <p:nvPr/>
        </p:nvSpPr>
        <p:spPr>
          <a:xfrm>
            <a:off x="1066800" y="5638800"/>
            <a:ext cx="5976664" cy="624702"/>
          </a:xfrm>
          <a:prstGeom prst="roundRect">
            <a:avLst/>
          </a:prstGeom>
          <a:gradFill flip="none" rotWithShape="1">
            <a:gsLst>
              <a:gs pos="0">
                <a:srgbClr val="FF9933"/>
              </a:gs>
              <a:gs pos="100000">
                <a:srgbClr val="FFFFFF"/>
              </a:gs>
            </a:gsLst>
            <a:lin ang="16200000" scaled="0"/>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sz="2400" dirty="0">
                <a:solidFill>
                  <a:schemeClr val="tx1"/>
                </a:solidFill>
                <a:latin typeface="微软雅黑"/>
                <a:ea typeface="微软雅黑"/>
                <a:cs typeface="微软雅黑"/>
              </a:rPr>
              <a:t>完善的安全管理，保证企业信息的安全</a:t>
            </a:r>
            <a:endParaRPr lang="zh-CN" altLang="en-US" sz="2400" dirty="0">
              <a:solidFill>
                <a:schemeClr val="tx1"/>
              </a:solidFill>
              <a:latin typeface="微软雅黑"/>
              <a:ea typeface="微软雅黑"/>
              <a:cs typeface="微软雅黑"/>
            </a:endParaRPr>
          </a:p>
        </p:txBody>
      </p:sp>
    </p:spTree>
    <p:extLst>
      <p:ext uri="{BB962C8B-B14F-4D97-AF65-F5344CB8AC3E}">
        <p14:creationId xmlns:p14="http://schemas.microsoft.com/office/powerpoint/2010/main" val="228040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2" fill="hold" nodeType="afterEffect">
                                  <p:stCondLst>
                                    <p:cond delay="0"/>
                                  </p:stCondLst>
                                  <p:childTnLst>
                                    <p:set>
                                      <p:cBhvr>
                                        <p:cTn id="39" dur="1" fill="hold">
                                          <p:stCondLst>
                                            <p:cond delay="0"/>
                                          </p:stCondLst>
                                        </p:cTn>
                                        <p:tgtEl>
                                          <p:spTgt spid="114696"/>
                                        </p:tgtEl>
                                        <p:attrNameLst>
                                          <p:attrName>style.visibility</p:attrName>
                                        </p:attrNameLst>
                                      </p:cBhvr>
                                      <p:to>
                                        <p:strVal val="visible"/>
                                      </p:to>
                                    </p:set>
                                    <p:anim calcmode="lin" valueType="num">
                                      <p:cBhvr additive="base">
                                        <p:cTn id="40" dur="500" fill="hold"/>
                                        <p:tgtEl>
                                          <p:spTgt spid="114696"/>
                                        </p:tgtEl>
                                        <p:attrNameLst>
                                          <p:attrName>ppt_x</p:attrName>
                                        </p:attrNameLst>
                                      </p:cBhvr>
                                      <p:tavLst>
                                        <p:tav tm="0">
                                          <p:val>
                                            <p:strVal val="1+#ppt_w/2"/>
                                          </p:val>
                                        </p:tav>
                                        <p:tav tm="100000">
                                          <p:val>
                                            <p:strVal val="#ppt_x"/>
                                          </p:val>
                                        </p:tav>
                                      </p:tavLst>
                                    </p:anim>
                                    <p:anim calcmode="lin" valueType="num">
                                      <p:cBhvr additive="base">
                                        <p:cTn id="41" dur="500" fill="hold"/>
                                        <p:tgtEl>
                                          <p:spTgt spid="11469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114699"/>
                                        </p:tgtEl>
                                        <p:attrNameLst>
                                          <p:attrName>style.visibility</p:attrName>
                                        </p:attrNameLst>
                                      </p:cBhvr>
                                      <p:to>
                                        <p:strVal val="visible"/>
                                      </p:to>
                                    </p:set>
                                    <p:animEffect transition="in" filter="box(out)">
                                      <p:cBhvr>
                                        <p:cTn id="46" dur="500"/>
                                        <p:tgtEl>
                                          <p:spTgt spid="11469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2" presetClass="entr" presetSubtype="2" fill="hold" nodeType="afterEffect">
                                  <p:stCondLst>
                                    <p:cond delay="0"/>
                                  </p:stCondLst>
                                  <p:childTnLst>
                                    <p:set>
                                      <p:cBhvr>
                                        <p:cTn id="59" dur="1" fill="hold">
                                          <p:stCondLst>
                                            <p:cond delay="0"/>
                                          </p:stCondLst>
                                        </p:cTn>
                                        <p:tgtEl>
                                          <p:spTgt spid="114707"/>
                                        </p:tgtEl>
                                        <p:attrNameLst>
                                          <p:attrName>style.visibility</p:attrName>
                                        </p:attrNameLst>
                                      </p:cBhvr>
                                      <p:to>
                                        <p:strVal val="visible"/>
                                      </p:to>
                                    </p:set>
                                    <p:anim calcmode="lin" valueType="num">
                                      <p:cBhvr additive="base">
                                        <p:cTn id="60" dur="500" fill="hold"/>
                                        <p:tgtEl>
                                          <p:spTgt spid="114707"/>
                                        </p:tgtEl>
                                        <p:attrNameLst>
                                          <p:attrName>ppt_x</p:attrName>
                                        </p:attrNameLst>
                                      </p:cBhvr>
                                      <p:tavLst>
                                        <p:tav tm="0">
                                          <p:val>
                                            <p:strVal val="1+#ppt_w/2"/>
                                          </p:val>
                                        </p:tav>
                                        <p:tav tm="100000">
                                          <p:val>
                                            <p:strVal val="#ppt_x"/>
                                          </p:val>
                                        </p:tav>
                                      </p:tavLst>
                                    </p:anim>
                                    <p:anim calcmode="lin" valueType="num">
                                      <p:cBhvr additive="base">
                                        <p:cTn id="61" dur="500" fill="hold"/>
                                        <p:tgtEl>
                                          <p:spTgt spid="114707"/>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additive="base">
                                        <p:cTn id="66" dur="500" fill="hold"/>
                                        <p:tgtEl>
                                          <p:spTgt spid="23"/>
                                        </p:tgtEl>
                                        <p:attrNameLst>
                                          <p:attrName>ppt_x</p:attrName>
                                        </p:attrNameLst>
                                      </p:cBhvr>
                                      <p:tavLst>
                                        <p:tav tm="0">
                                          <p:val>
                                            <p:strVal val="#ppt_x"/>
                                          </p:val>
                                        </p:tav>
                                        <p:tav tm="100000">
                                          <p:val>
                                            <p:strVal val="#ppt_x"/>
                                          </p:val>
                                        </p:tav>
                                      </p:tavLst>
                                    </p:anim>
                                    <p:anim calcmode="lin" valueType="num">
                                      <p:cBhvr additive="base">
                                        <p:cTn id="6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6ADA428C-E881-4D3D-8851-5C8254E5F61C}" type="slidenum">
              <a:rPr lang="en-US" altLang="zh-CN" smtClean="0"/>
              <a:pPr/>
              <a:t>33</a:t>
            </a:fld>
            <a:endParaRPr lang="en-US" altLang="zh-CN" dirty="0"/>
          </a:p>
        </p:txBody>
      </p:sp>
      <p:sp>
        <p:nvSpPr>
          <p:cNvPr id="5" name="圆角矩形 4"/>
          <p:cNvSpPr/>
          <p:nvPr/>
        </p:nvSpPr>
        <p:spPr bwMode="auto">
          <a:xfrm>
            <a:off x="3886200" y="32893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4. </a:t>
            </a:r>
            <a:r>
              <a:rPr lang="zh-CN" altLang="en-US" sz="2000" kern="0" dirty="0">
                <a:solidFill>
                  <a:sysClr val="windowText" lastClr="000000"/>
                </a:solidFill>
                <a:latin typeface="+mn-ea"/>
                <a:ea typeface="+mn-ea"/>
              </a:rPr>
              <a:t>他行代扣场景</a:t>
            </a:r>
          </a:p>
        </p:txBody>
      </p:sp>
      <p:sp>
        <p:nvSpPr>
          <p:cNvPr id="6" name="圆角矩形 5"/>
          <p:cNvSpPr/>
          <p:nvPr/>
        </p:nvSpPr>
        <p:spPr bwMode="auto">
          <a:xfrm>
            <a:off x="3877101" y="1332268"/>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1. </a:t>
            </a:r>
            <a:r>
              <a:rPr lang="zh-CN" altLang="en-US" sz="2000" kern="0" dirty="0">
                <a:solidFill>
                  <a:sysClr val="windowText" lastClr="000000"/>
                </a:solidFill>
                <a:latin typeface="+mn-ea"/>
                <a:ea typeface="+mn-ea"/>
              </a:rPr>
              <a:t>人员情况</a:t>
            </a:r>
            <a:endParaRPr lang="en-US" altLang="en-US" sz="2000" kern="0" dirty="0">
              <a:solidFill>
                <a:sysClr val="windowText" lastClr="000000"/>
              </a:solidFill>
              <a:latin typeface="+mn-ea"/>
              <a:ea typeface="+mn-ea"/>
            </a:endParaRPr>
          </a:p>
        </p:txBody>
      </p:sp>
      <p:pic>
        <p:nvPicPr>
          <p:cNvPr id="8" name="Picture 37" descr="stockxpertcom_id40375_size2"/>
          <p:cNvPicPr>
            <a:picLocks noChangeAspect="1" noChangeArrowheads="1"/>
          </p:cNvPicPr>
          <p:nvPr/>
        </p:nvPicPr>
        <p:blipFill>
          <a:blip r:embed="rId2" cstate="print"/>
          <a:srcRect b="9019"/>
          <a:stretch>
            <a:fillRect/>
          </a:stretch>
        </p:blipFill>
        <p:spPr bwMode="auto">
          <a:xfrm>
            <a:off x="600501" y="1332268"/>
            <a:ext cx="2854229" cy="4458932"/>
          </a:xfrm>
          <a:prstGeom prst="rect">
            <a:avLst/>
          </a:prstGeom>
          <a:noFill/>
          <a:ln w="9525">
            <a:noFill/>
            <a:miter lim="800000"/>
            <a:headEnd/>
            <a:tailEnd/>
          </a:ln>
        </p:spPr>
      </p:pic>
      <p:sp>
        <p:nvSpPr>
          <p:cNvPr id="7" name="圆角矩形 6"/>
          <p:cNvSpPr/>
          <p:nvPr/>
        </p:nvSpPr>
        <p:spPr bwMode="auto">
          <a:xfrm>
            <a:off x="3877101" y="39624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5.  </a:t>
            </a:r>
            <a:r>
              <a:rPr lang="zh-CN" altLang="en-US" sz="2000" kern="0" dirty="0">
                <a:solidFill>
                  <a:sysClr val="windowText" lastClr="000000"/>
                </a:solidFill>
                <a:latin typeface="+mn-ea"/>
                <a:ea typeface="+mn-ea"/>
              </a:rPr>
              <a:t>养老金缴费场景</a:t>
            </a:r>
          </a:p>
        </p:txBody>
      </p:sp>
      <p:sp>
        <p:nvSpPr>
          <p:cNvPr id="9" name="圆角矩形 8"/>
          <p:cNvSpPr/>
          <p:nvPr/>
        </p:nvSpPr>
        <p:spPr bwMode="auto">
          <a:xfrm>
            <a:off x="3886200" y="5270500"/>
            <a:ext cx="4495800" cy="520700"/>
          </a:xfrm>
          <a:prstGeom prst="roundRect">
            <a:avLst/>
          </a:prstGeom>
          <a:solidFill>
            <a:srgbClr val="809EC2">
              <a:lumMod val="75000"/>
            </a:srgbClr>
          </a:solidFill>
          <a:ln w="9525">
            <a:solidFill>
              <a:sysClr val="window" lastClr="FFFFFF">
                <a:lumMod val="75000"/>
              </a:sysClr>
            </a:solidFill>
            <a:miter lim="800000"/>
            <a:headEnd/>
            <a:tailEnd/>
          </a:ln>
          <a:effectLst>
            <a:outerShdw blurRad="50800" dist="38100" dir="16200000" rotWithShape="0">
              <a:prstClr val="black">
                <a:alpha val="40000"/>
              </a:prstClr>
            </a:outerShdw>
          </a:effectLst>
        </p:spPr>
        <p:txBody>
          <a:bodyPr lIns="72000" tIns="72000" rIns="72000" bIns="72000" anchor="ctr" anchorCtr="0"/>
          <a:lstStyle/>
          <a:p>
            <a:pPr marL="190500" indent="-190500" eaLnBrk="0" hangingPunct="0">
              <a:lnSpc>
                <a:spcPct val="90000"/>
              </a:lnSpc>
            </a:pPr>
            <a:r>
              <a:rPr lang="en-US" altLang="zh-CN" sz="2000" b="1" dirty="0" smtClean="0">
                <a:solidFill>
                  <a:schemeClr val="bg1"/>
                </a:solidFill>
                <a:latin typeface="+mn-ea"/>
                <a:ea typeface="+mn-ea"/>
              </a:rPr>
              <a:t>7.  </a:t>
            </a:r>
            <a:r>
              <a:rPr lang="zh-CN" altLang="en-US" sz="2000" b="1" dirty="0">
                <a:solidFill>
                  <a:schemeClr val="bg1"/>
                </a:solidFill>
                <a:latin typeface="+mn-ea"/>
                <a:ea typeface="+mn-ea"/>
              </a:rPr>
              <a:t>本次验证项目总结</a:t>
            </a:r>
          </a:p>
        </p:txBody>
      </p:sp>
      <p:sp>
        <p:nvSpPr>
          <p:cNvPr id="10" name="圆角矩形 9"/>
          <p:cNvSpPr/>
          <p:nvPr/>
        </p:nvSpPr>
        <p:spPr bwMode="auto">
          <a:xfrm>
            <a:off x="3877101" y="19812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2. </a:t>
            </a:r>
            <a:r>
              <a:rPr lang="zh-CN" altLang="en-US" sz="2000" kern="0" dirty="0">
                <a:solidFill>
                  <a:sysClr val="windowText" lastClr="000000"/>
                </a:solidFill>
                <a:latin typeface="+mn-ea"/>
                <a:ea typeface="+mn-ea"/>
              </a:rPr>
              <a:t>本次项目执行计划</a:t>
            </a:r>
          </a:p>
        </p:txBody>
      </p:sp>
      <p:sp>
        <p:nvSpPr>
          <p:cNvPr id="11" name="圆角矩形 10"/>
          <p:cNvSpPr/>
          <p:nvPr/>
        </p:nvSpPr>
        <p:spPr bwMode="auto">
          <a:xfrm>
            <a:off x="3886200" y="2603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3. </a:t>
            </a:r>
            <a:r>
              <a:rPr lang="zh-CN" altLang="en-US" sz="2000" kern="0" dirty="0">
                <a:solidFill>
                  <a:sysClr val="windowText" lastClr="000000"/>
                </a:solidFill>
                <a:latin typeface="+mn-ea"/>
                <a:ea typeface="+mn-ea"/>
              </a:rPr>
              <a:t>第三方支付场景</a:t>
            </a:r>
            <a:r>
              <a:rPr lang="en-US" altLang="zh-CN" sz="2000" kern="0" dirty="0">
                <a:solidFill>
                  <a:sysClr val="windowText" lastClr="000000"/>
                </a:solidFill>
                <a:latin typeface="+mn-ea"/>
                <a:ea typeface="+mn-ea"/>
              </a:rPr>
              <a:t>   </a:t>
            </a:r>
            <a:endParaRPr lang="zh-CN" altLang="en-US" sz="2000" kern="0" dirty="0">
              <a:solidFill>
                <a:sysClr val="windowText" lastClr="000000"/>
              </a:solidFill>
              <a:latin typeface="+mn-ea"/>
              <a:ea typeface="+mn-ea"/>
            </a:endParaRPr>
          </a:p>
        </p:txBody>
      </p:sp>
      <p:sp>
        <p:nvSpPr>
          <p:cNvPr id="12" name="圆角矩形 11"/>
          <p:cNvSpPr/>
          <p:nvPr/>
        </p:nvSpPr>
        <p:spPr bwMode="auto">
          <a:xfrm>
            <a:off x="3886200" y="45720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6.  </a:t>
            </a:r>
            <a:r>
              <a:rPr lang="zh-CN" altLang="en-US" sz="2000" kern="0" dirty="0">
                <a:solidFill>
                  <a:sysClr val="windowText" lastClr="000000"/>
                </a:solidFill>
                <a:latin typeface="+mn-ea"/>
                <a:ea typeface="+mn-ea"/>
              </a:rPr>
              <a:t>门户集成场景</a:t>
            </a:r>
          </a:p>
        </p:txBody>
      </p:sp>
    </p:spTree>
    <p:extLst>
      <p:ext uri="{BB962C8B-B14F-4D97-AF65-F5344CB8AC3E}">
        <p14:creationId xmlns:p14="http://schemas.microsoft.com/office/powerpoint/2010/main" val="7548790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2"/>
          <p:cNvSpPr>
            <a:spLocks noChangeArrowheads="1"/>
          </p:cNvSpPr>
          <p:nvPr/>
        </p:nvSpPr>
        <p:spPr bwMode="auto">
          <a:xfrm>
            <a:off x="630238" y="306388"/>
            <a:ext cx="6913562" cy="684212"/>
          </a:xfrm>
          <a:prstGeom prst="rect">
            <a:avLst/>
          </a:prstGeom>
          <a:noFill/>
          <a:ln w="9525" algn="ctr">
            <a:noFill/>
            <a:miter lim="800000"/>
            <a:headEnd/>
            <a:tailEnd/>
          </a:ln>
        </p:spPr>
        <p:txBody>
          <a:bodyPr anchor="ctr"/>
          <a:lstStyle/>
          <a:p>
            <a:pPr eaLnBrk="0" hangingPunct="0">
              <a:defRPr/>
            </a:pPr>
            <a:endParaRPr lang="zh-CN" altLang="en-US" sz="2400" dirty="0">
              <a:solidFill>
                <a:srgbClr val="595959"/>
              </a:solidFill>
              <a:latin typeface="微软雅黑" pitchFamily="34" charset="-122"/>
              <a:ea typeface="微软雅黑" pitchFamily="34" charset="-122"/>
              <a:cs typeface="+mj-cs"/>
            </a:endParaRPr>
          </a:p>
        </p:txBody>
      </p:sp>
      <p:sp>
        <p:nvSpPr>
          <p:cNvPr id="10" name="标题 9"/>
          <p:cNvSpPr>
            <a:spLocks noGrp="1"/>
          </p:cNvSpPr>
          <p:nvPr>
            <p:ph type="title"/>
          </p:nvPr>
        </p:nvSpPr>
        <p:spPr>
          <a:xfrm>
            <a:off x="304800" y="76205"/>
            <a:ext cx="8610600" cy="561975"/>
          </a:xfrm>
        </p:spPr>
        <p:txBody>
          <a:bodyPr/>
          <a:lstStyle/>
          <a:p>
            <a:r>
              <a:rPr lang="zh-CN" altLang="en-US" dirty="0" smtClean="0"/>
              <a:t>本次验证项目总结</a:t>
            </a:r>
          </a:p>
        </p:txBody>
      </p:sp>
      <p:graphicFrame>
        <p:nvGraphicFramePr>
          <p:cNvPr id="3" name="图示 2"/>
          <p:cNvGraphicFramePr/>
          <p:nvPr>
            <p:extLst>
              <p:ext uri="{D42A27DB-BD31-4B8C-83A1-F6EECF244321}">
                <p14:modId xmlns:p14="http://schemas.microsoft.com/office/powerpoint/2010/main" val="534267556"/>
              </p:ext>
            </p:extLst>
          </p:nvPr>
        </p:nvGraphicFramePr>
        <p:xfrm>
          <a:off x="630238" y="1295400"/>
          <a:ext cx="7827962"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336675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整个项目执行过程</a:t>
            </a:r>
            <a:endParaRPr lang="zh-CN" altLang="en-US" dirty="0"/>
          </a:p>
        </p:txBody>
      </p:sp>
      <p:sp>
        <p:nvSpPr>
          <p:cNvPr id="4" name="矩形 3"/>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过程回顾</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graphicFrame>
        <p:nvGraphicFramePr>
          <p:cNvPr id="6" name="图示 5"/>
          <p:cNvGraphicFramePr/>
          <p:nvPr>
            <p:extLst>
              <p:ext uri="{D42A27DB-BD31-4B8C-83A1-F6EECF244321}">
                <p14:modId xmlns:p14="http://schemas.microsoft.com/office/powerpoint/2010/main" val="914872371"/>
              </p:ext>
            </p:extLst>
          </p:nvPr>
        </p:nvGraphicFramePr>
        <p:xfrm>
          <a:off x="670956" y="1295401"/>
          <a:ext cx="7787244" cy="5105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0100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任务完成情况说明</a:t>
            </a:r>
            <a:endParaRPr lang="zh-CN" altLang="en-US" dirty="0"/>
          </a:p>
        </p:txBody>
      </p:sp>
      <p:sp>
        <p:nvSpPr>
          <p:cNvPr id="3" name="内容占位符 2"/>
          <p:cNvSpPr>
            <a:spLocks noGrp="1"/>
          </p:cNvSpPr>
          <p:nvPr>
            <p:ph idx="1"/>
          </p:nvPr>
        </p:nvSpPr>
        <p:spPr/>
        <p:txBody>
          <a:bodyPr/>
          <a:lstStyle/>
          <a:p>
            <a:r>
              <a:rPr lang="zh-CN" altLang="en-US" dirty="0" smtClean="0"/>
              <a:t>第三方支付</a:t>
            </a:r>
            <a:endParaRPr lang="en-US" altLang="zh-CN" dirty="0" smtClean="0"/>
          </a:p>
          <a:p>
            <a:pPr lvl="1"/>
            <a:r>
              <a:rPr lang="zh-CN" altLang="en-US" dirty="0" smtClean="0"/>
              <a:t>按要求完成，部署性能测试场景，执行性能测试用例</a:t>
            </a:r>
            <a:endParaRPr lang="en-US" altLang="zh-CN" dirty="0" smtClean="0"/>
          </a:p>
          <a:p>
            <a:r>
              <a:rPr lang="zh-CN" altLang="en-US" dirty="0"/>
              <a:t>他</a:t>
            </a:r>
            <a:r>
              <a:rPr lang="zh-CN" altLang="en-US" dirty="0" smtClean="0"/>
              <a:t>行代扣</a:t>
            </a:r>
            <a:endParaRPr lang="en-US" altLang="zh-CN" dirty="0" smtClean="0"/>
          </a:p>
          <a:p>
            <a:pPr lvl="1"/>
            <a:r>
              <a:rPr lang="zh-CN" altLang="en-US" dirty="0"/>
              <a:t>按</a:t>
            </a:r>
            <a:r>
              <a:rPr lang="zh-CN" altLang="en-US" dirty="0" smtClean="0"/>
              <a:t>要求完成</a:t>
            </a:r>
            <a:endParaRPr lang="en-US" altLang="zh-CN" dirty="0" smtClean="0"/>
          </a:p>
          <a:p>
            <a:r>
              <a:rPr lang="zh-CN" altLang="en-US" dirty="0" smtClean="0"/>
              <a:t>养老金缴费</a:t>
            </a:r>
            <a:endParaRPr lang="en-US" altLang="zh-CN" dirty="0" smtClean="0"/>
          </a:p>
          <a:p>
            <a:pPr lvl="1"/>
            <a:r>
              <a:rPr lang="zh-CN" altLang="en-US" dirty="0"/>
              <a:t>按</a:t>
            </a:r>
            <a:r>
              <a:rPr lang="zh-CN" altLang="en-US" dirty="0" smtClean="0"/>
              <a:t>要求完成，</a:t>
            </a:r>
            <a:r>
              <a:rPr lang="en-US" altLang="zh-CN" dirty="0" smtClean="0"/>
              <a:t>65000</a:t>
            </a:r>
            <a:r>
              <a:rPr lang="zh-CN" altLang="en-US" dirty="0" smtClean="0"/>
              <a:t>笔数从</a:t>
            </a:r>
            <a:r>
              <a:rPr lang="en-US" altLang="zh-CN" dirty="0" smtClean="0"/>
              <a:t>excel</a:t>
            </a:r>
            <a:r>
              <a:rPr lang="zh-CN" altLang="en-US" dirty="0" smtClean="0"/>
              <a:t>读出，外系统入账，本系统记录流水，批处理在</a:t>
            </a:r>
            <a:r>
              <a:rPr lang="en-US" altLang="zh-CN" dirty="0" smtClean="0"/>
              <a:t>50</a:t>
            </a:r>
            <a:r>
              <a:rPr lang="zh-CN" altLang="en-US" dirty="0" smtClean="0"/>
              <a:t>秒内完成</a:t>
            </a:r>
            <a:endParaRPr lang="en-US" altLang="zh-CN" dirty="0" smtClean="0"/>
          </a:p>
          <a:p>
            <a:r>
              <a:rPr lang="zh-CN" altLang="en-US" dirty="0" smtClean="0"/>
              <a:t>统一门户</a:t>
            </a:r>
            <a:endParaRPr lang="en-US" altLang="zh-CN" dirty="0" smtClean="0"/>
          </a:p>
          <a:p>
            <a:pPr lvl="1"/>
            <a:r>
              <a:rPr lang="zh-CN" altLang="en-US" dirty="0"/>
              <a:t>按</a:t>
            </a:r>
            <a:r>
              <a:rPr lang="zh-CN" altLang="en-US" dirty="0" smtClean="0"/>
              <a:t>要求完成，在对应的开发机器上完成</a:t>
            </a:r>
            <a:endParaRPr lang="en-US" altLang="zh-CN" dirty="0" smtClean="0"/>
          </a:p>
          <a:p>
            <a:endParaRPr lang="en-US" altLang="zh-CN" dirty="0" smtClean="0"/>
          </a:p>
          <a:p>
            <a:endParaRPr lang="zh-CN" altLang="en-US" dirty="0"/>
          </a:p>
        </p:txBody>
      </p:sp>
      <p:sp>
        <p:nvSpPr>
          <p:cNvPr id="4" name="矩形 3"/>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过程回顾</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491366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2971800" y="1371599"/>
            <a:ext cx="5562600" cy="4038600"/>
          </a:xfrm>
          <a:prstGeom prst="rect">
            <a:avLst/>
          </a:prstGeom>
          <a:ln>
            <a:prstDash val="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25000" smtClean="0">
              <a:ln>
                <a:noFill/>
              </a:ln>
              <a:solidFill>
                <a:schemeClr val="tx1"/>
              </a:solidFill>
              <a:effectLst/>
              <a:latin typeface="Arial" charset="0"/>
              <a:ea typeface="宋体" charset="-122"/>
            </a:endParaRPr>
          </a:p>
        </p:txBody>
      </p:sp>
      <p:sp>
        <p:nvSpPr>
          <p:cNvPr id="2" name="标题 1"/>
          <p:cNvSpPr>
            <a:spLocks noGrp="1"/>
          </p:cNvSpPr>
          <p:nvPr>
            <p:ph type="title"/>
          </p:nvPr>
        </p:nvSpPr>
        <p:spPr/>
        <p:txBody>
          <a:bodyPr/>
          <a:lstStyle/>
          <a:p>
            <a:r>
              <a:rPr lang="en-US" altLang="zh-CN" dirty="0"/>
              <a:t> </a:t>
            </a:r>
            <a:r>
              <a:rPr lang="zh-CN" altLang="en-US" dirty="0"/>
              <a:t>第一</a:t>
            </a:r>
            <a:r>
              <a:rPr lang="zh-CN" altLang="en-US" dirty="0" smtClean="0"/>
              <a:t>个场景性能测试部署模式</a:t>
            </a:r>
            <a:endParaRPr lang="zh-CN" altLang="en-US" dirty="0"/>
          </a:p>
        </p:txBody>
      </p:sp>
      <p:sp>
        <p:nvSpPr>
          <p:cNvPr id="4" name="矩形 3"/>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过程回顾</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
        <p:nvSpPr>
          <p:cNvPr id="8" name="AutoShape 6"/>
          <p:cNvSpPr>
            <a:spLocks noChangeArrowheads="1"/>
          </p:cNvSpPr>
          <p:nvPr/>
        </p:nvSpPr>
        <p:spPr bwMode="auto">
          <a:xfrm>
            <a:off x="626091" y="2895599"/>
            <a:ext cx="1600200" cy="1189915"/>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dirty="0" smtClean="0">
                <a:latin typeface="+mn-ea"/>
              </a:rPr>
              <a:t>压力机</a:t>
            </a:r>
            <a:endParaRPr kumimoji="1" lang="en-US" altLang="zh-CN" sz="1400" dirty="0" smtClean="0">
              <a:latin typeface="+mn-ea"/>
            </a:endParaRPr>
          </a:p>
          <a:p>
            <a:pPr algn="ctr"/>
            <a:r>
              <a:rPr kumimoji="1" lang="zh-CN" altLang="en-US" sz="1400" dirty="0" smtClean="0">
                <a:latin typeface="+mn-ea"/>
              </a:rPr>
              <a:t>（</a:t>
            </a:r>
            <a:r>
              <a:rPr kumimoji="1" lang="en-US" altLang="zh-CN" sz="1400" dirty="0" smtClean="0">
                <a:latin typeface="+mn-ea"/>
              </a:rPr>
              <a:t>99.1.48.214</a:t>
            </a:r>
            <a:r>
              <a:rPr kumimoji="1" lang="zh-CN" altLang="en-US" sz="1400" dirty="0" smtClean="0">
                <a:latin typeface="+mn-ea"/>
              </a:rPr>
              <a:t>）</a:t>
            </a:r>
            <a:endParaRPr kumimoji="1" lang="zh-CN" altLang="en-US" sz="1400" dirty="0">
              <a:latin typeface="+mn-ea"/>
            </a:endParaRPr>
          </a:p>
        </p:txBody>
      </p:sp>
      <p:sp>
        <p:nvSpPr>
          <p:cNvPr id="11" name="AutoShape 6"/>
          <p:cNvSpPr>
            <a:spLocks noChangeArrowheads="1"/>
          </p:cNvSpPr>
          <p:nvPr/>
        </p:nvSpPr>
        <p:spPr bwMode="auto">
          <a:xfrm>
            <a:off x="6056384" y="3581399"/>
            <a:ext cx="2286000" cy="1600200"/>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dirty="0" smtClean="0">
                <a:latin typeface="+mn-ea"/>
              </a:rPr>
              <a:t>数据库</a:t>
            </a:r>
            <a:endParaRPr kumimoji="1" lang="en-US" altLang="zh-CN" dirty="0" smtClean="0">
              <a:latin typeface="+mn-ea"/>
            </a:endParaRPr>
          </a:p>
          <a:p>
            <a:pPr algn="ctr"/>
            <a:r>
              <a:rPr kumimoji="1" lang="en-US" altLang="zh-CN" dirty="0" smtClean="0">
                <a:latin typeface="+mn-ea"/>
              </a:rPr>
              <a:t>Db2 9.5.5</a:t>
            </a:r>
          </a:p>
          <a:p>
            <a:pPr algn="ctr"/>
            <a:r>
              <a:rPr kumimoji="1" lang="en-US" altLang="zh-CN" dirty="0" smtClean="0">
                <a:latin typeface="+mn-ea"/>
              </a:rPr>
              <a:t>99.1.57.233</a:t>
            </a:r>
          </a:p>
        </p:txBody>
      </p:sp>
      <p:grpSp>
        <p:nvGrpSpPr>
          <p:cNvPr id="20" name="组合 19"/>
          <p:cNvGrpSpPr/>
          <p:nvPr/>
        </p:nvGrpSpPr>
        <p:grpSpPr>
          <a:xfrm>
            <a:off x="3257595" y="1491312"/>
            <a:ext cx="2336741" cy="1905000"/>
            <a:chOff x="3073459" y="1524000"/>
            <a:chExt cx="2336741" cy="1905000"/>
          </a:xfrm>
        </p:grpSpPr>
        <p:sp>
          <p:nvSpPr>
            <p:cNvPr id="9" name="AutoShape 6"/>
            <p:cNvSpPr>
              <a:spLocks noChangeArrowheads="1"/>
            </p:cNvSpPr>
            <p:nvPr/>
          </p:nvSpPr>
          <p:spPr bwMode="auto">
            <a:xfrm>
              <a:off x="3073459" y="1524000"/>
              <a:ext cx="2336741" cy="1900451"/>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1400" dirty="0">
                <a:latin typeface="+mn-ea"/>
              </a:endParaRPr>
            </a:p>
          </p:txBody>
        </p:sp>
        <p:sp>
          <p:nvSpPr>
            <p:cNvPr id="12" name="AutoShape 6"/>
            <p:cNvSpPr>
              <a:spLocks noChangeArrowheads="1"/>
            </p:cNvSpPr>
            <p:nvPr/>
          </p:nvSpPr>
          <p:spPr bwMode="auto">
            <a:xfrm>
              <a:off x="3441728" y="1676400"/>
              <a:ext cx="1600200" cy="363371"/>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400" dirty="0" smtClean="0">
                  <a:latin typeface="+mn-ea"/>
                </a:rPr>
                <a:t>IHS</a:t>
              </a:r>
              <a:endParaRPr kumimoji="1" lang="zh-CN" altLang="en-US" sz="1400" dirty="0">
                <a:latin typeface="+mn-ea"/>
              </a:endParaRPr>
            </a:p>
          </p:txBody>
        </p:sp>
        <p:sp>
          <p:nvSpPr>
            <p:cNvPr id="13" name="AutoShape 6"/>
            <p:cNvSpPr>
              <a:spLocks noChangeArrowheads="1"/>
            </p:cNvSpPr>
            <p:nvPr/>
          </p:nvSpPr>
          <p:spPr bwMode="auto">
            <a:xfrm>
              <a:off x="3441728" y="2133600"/>
              <a:ext cx="1600200" cy="363371"/>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400" dirty="0" smtClean="0">
                  <a:latin typeface="+mn-ea"/>
                </a:rPr>
                <a:t>WAS</a:t>
              </a:r>
              <a:endParaRPr kumimoji="1" lang="zh-CN" altLang="en-US" sz="1400" dirty="0">
                <a:latin typeface="+mn-ea"/>
              </a:endParaRPr>
            </a:p>
          </p:txBody>
        </p:sp>
        <p:sp>
          <p:nvSpPr>
            <p:cNvPr id="14" name="AutoShape 6"/>
            <p:cNvSpPr>
              <a:spLocks noChangeArrowheads="1"/>
            </p:cNvSpPr>
            <p:nvPr/>
          </p:nvSpPr>
          <p:spPr bwMode="auto">
            <a:xfrm>
              <a:off x="3422394" y="2590800"/>
              <a:ext cx="1600200" cy="363371"/>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400" dirty="0" err="1" smtClean="0">
                  <a:latin typeface="+mn-ea"/>
                </a:rPr>
                <a:t>MockHost</a:t>
              </a:r>
              <a:endParaRPr kumimoji="1" lang="zh-CN" altLang="en-US" sz="1400" dirty="0">
                <a:latin typeface="+mn-ea"/>
              </a:endParaRPr>
            </a:p>
          </p:txBody>
        </p:sp>
        <p:sp>
          <p:nvSpPr>
            <p:cNvPr id="15" name="TextBox 14"/>
            <p:cNvSpPr txBox="1"/>
            <p:nvPr/>
          </p:nvSpPr>
          <p:spPr>
            <a:xfrm>
              <a:off x="3594128" y="3059668"/>
              <a:ext cx="1739872" cy="369332"/>
            </a:xfrm>
            <a:prstGeom prst="rect">
              <a:avLst/>
            </a:prstGeom>
            <a:noFill/>
          </p:spPr>
          <p:txBody>
            <a:bodyPr wrap="square" rtlCol="0">
              <a:spAutoFit/>
            </a:bodyPr>
            <a:lstStyle/>
            <a:p>
              <a:r>
                <a:rPr lang="en-US" altLang="zh-CN" dirty="0" smtClean="0"/>
                <a:t>99.1.76.131</a:t>
              </a:r>
              <a:endParaRPr lang="zh-CN" altLang="en-US" dirty="0"/>
            </a:p>
          </p:txBody>
        </p:sp>
      </p:grpSp>
      <p:grpSp>
        <p:nvGrpSpPr>
          <p:cNvPr id="19" name="组合 18"/>
          <p:cNvGrpSpPr/>
          <p:nvPr/>
        </p:nvGrpSpPr>
        <p:grpSpPr>
          <a:xfrm>
            <a:off x="3280341" y="3581399"/>
            <a:ext cx="2336741" cy="1600200"/>
            <a:chOff x="3073458" y="3886200"/>
            <a:chExt cx="2336741" cy="1600200"/>
          </a:xfrm>
        </p:grpSpPr>
        <p:sp>
          <p:nvSpPr>
            <p:cNvPr id="10" name="AutoShape 6"/>
            <p:cNvSpPr>
              <a:spLocks noChangeArrowheads="1"/>
            </p:cNvSpPr>
            <p:nvPr/>
          </p:nvSpPr>
          <p:spPr bwMode="auto">
            <a:xfrm>
              <a:off x="3073458" y="3886200"/>
              <a:ext cx="2336741" cy="1600200"/>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zh-CN" altLang="en-US" sz="1400" dirty="0">
                <a:latin typeface="+mn-ea"/>
              </a:endParaRPr>
            </a:p>
          </p:txBody>
        </p:sp>
        <p:sp>
          <p:nvSpPr>
            <p:cNvPr id="16" name="TextBox 15"/>
            <p:cNvSpPr txBox="1"/>
            <p:nvPr/>
          </p:nvSpPr>
          <p:spPr>
            <a:xfrm>
              <a:off x="3505200" y="5040868"/>
              <a:ext cx="1739872" cy="369332"/>
            </a:xfrm>
            <a:prstGeom prst="rect">
              <a:avLst/>
            </a:prstGeom>
            <a:noFill/>
          </p:spPr>
          <p:txBody>
            <a:bodyPr wrap="square" rtlCol="0">
              <a:spAutoFit/>
            </a:bodyPr>
            <a:lstStyle/>
            <a:p>
              <a:r>
                <a:rPr lang="en-US" altLang="zh-CN" dirty="0" smtClean="0"/>
                <a:t>99.1.76.131</a:t>
              </a:r>
              <a:endParaRPr lang="zh-CN" altLang="en-US" dirty="0"/>
            </a:p>
          </p:txBody>
        </p:sp>
        <p:sp>
          <p:nvSpPr>
            <p:cNvPr id="17" name="AutoShape 6"/>
            <p:cNvSpPr>
              <a:spLocks noChangeArrowheads="1"/>
            </p:cNvSpPr>
            <p:nvPr/>
          </p:nvSpPr>
          <p:spPr bwMode="auto">
            <a:xfrm>
              <a:off x="3448334" y="4114800"/>
              <a:ext cx="1600200" cy="363371"/>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400" dirty="0" smtClean="0">
                  <a:latin typeface="+mn-ea"/>
                </a:rPr>
                <a:t>WAS</a:t>
              </a:r>
              <a:endParaRPr kumimoji="1" lang="zh-CN" altLang="en-US" sz="1400" dirty="0">
                <a:latin typeface="+mn-ea"/>
              </a:endParaRPr>
            </a:p>
          </p:txBody>
        </p:sp>
        <p:sp>
          <p:nvSpPr>
            <p:cNvPr id="18" name="AutoShape 6"/>
            <p:cNvSpPr>
              <a:spLocks noChangeArrowheads="1"/>
            </p:cNvSpPr>
            <p:nvPr/>
          </p:nvSpPr>
          <p:spPr bwMode="auto">
            <a:xfrm>
              <a:off x="3429000" y="4572000"/>
              <a:ext cx="1600200" cy="363371"/>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400" dirty="0" err="1" smtClean="0">
                  <a:latin typeface="+mn-ea"/>
                </a:rPr>
                <a:t>MockHost</a:t>
              </a:r>
              <a:endParaRPr kumimoji="1" lang="zh-CN" altLang="en-US" sz="1400" dirty="0">
                <a:latin typeface="+mn-ea"/>
              </a:endParaRPr>
            </a:p>
          </p:txBody>
        </p:sp>
      </p:grpSp>
      <p:sp>
        <p:nvSpPr>
          <p:cNvPr id="22" name="TextBox 21"/>
          <p:cNvSpPr txBox="1"/>
          <p:nvPr/>
        </p:nvSpPr>
        <p:spPr>
          <a:xfrm>
            <a:off x="6227076" y="2100912"/>
            <a:ext cx="1944616" cy="523220"/>
          </a:xfrm>
          <a:prstGeom prst="rect">
            <a:avLst/>
          </a:prstGeom>
          <a:noFill/>
        </p:spPr>
        <p:txBody>
          <a:bodyPr wrap="square" rtlCol="0">
            <a:spAutoFit/>
          </a:bodyPr>
          <a:lstStyle/>
          <a:p>
            <a:r>
              <a:rPr lang="zh-CN" altLang="en-US" sz="2800" dirty="0" smtClean="0">
                <a:latin typeface="+mj-ea"/>
                <a:ea typeface="+mj-ea"/>
              </a:rPr>
              <a:t>应用部署</a:t>
            </a:r>
            <a:endParaRPr lang="zh-CN" altLang="en-US" sz="2800" dirty="0">
              <a:latin typeface="+mj-ea"/>
              <a:ea typeface="+mj-ea"/>
            </a:endParaRPr>
          </a:p>
        </p:txBody>
      </p:sp>
      <p:cxnSp>
        <p:nvCxnSpPr>
          <p:cNvPr id="24" name="肘形连接符 23"/>
          <p:cNvCxnSpPr>
            <a:stCxn id="12" idx="3"/>
            <a:endCxn id="17" idx="3"/>
          </p:cNvCxnSpPr>
          <p:nvPr/>
        </p:nvCxnSpPr>
        <p:spPr bwMode="auto">
          <a:xfrm>
            <a:off x="5226064" y="1825398"/>
            <a:ext cx="29353" cy="2166287"/>
          </a:xfrm>
          <a:prstGeom prst="bentConnector3">
            <a:avLst>
              <a:gd name="adj1" fmla="val 232015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26" name="肘形连接符 25"/>
          <p:cNvCxnSpPr>
            <a:stCxn id="12" idx="1"/>
            <a:endCxn id="13" idx="1"/>
          </p:cNvCxnSpPr>
          <p:nvPr/>
        </p:nvCxnSpPr>
        <p:spPr bwMode="auto">
          <a:xfrm rot="10800000" flipV="1">
            <a:off x="3625864" y="1825398"/>
            <a:ext cx="12700" cy="457200"/>
          </a:xfrm>
          <a:prstGeom prst="bentConnector3">
            <a:avLst>
              <a:gd name="adj1" fmla="val 1800000"/>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29" name="肘形连接符 28"/>
          <p:cNvCxnSpPr>
            <a:stCxn id="13" idx="3"/>
            <a:endCxn id="14" idx="3"/>
          </p:cNvCxnSpPr>
          <p:nvPr/>
        </p:nvCxnSpPr>
        <p:spPr bwMode="auto">
          <a:xfrm flipH="1">
            <a:off x="5206730" y="2282598"/>
            <a:ext cx="19334" cy="457200"/>
          </a:xfrm>
          <a:prstGeom prst="bentConnector3">
            <a:avLst>
              <a:gd name="adj1" fmla="val -1605907"/>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32" name="肘形连接符 31"/>
          <p:cNvCxnSpPr>
            <a:stCxn id="17" idx="1"/>
            <a:endCxn id="18" idx="1"/>
          </p:cNvCxnSpPr>
          <p:nvPr/>
        </p:nvCxnSpPr>
        <p:spPr bwMode="auto">
          <a:xfrm rot="10800000" flipV="1">
            <a:off x="3635883" y="3991685"/>
            <a:ext cx="19334" cy="457200"/>
          </a:xfrm>
          <a:prstGeom prst="bentConnector3">
            <a:avLst>
              <a:gd name="adj1" fmla="val 156473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36" name="肘形连接符 35"/>
          <p:cNvCxnSpPr>
            <a:stCxn id="8" idx="3"/>
            <a:endCxn id="12" idx="0"/>
          </p:cNvCxnSpPr>
          <p:nvPr/>
        </p:nvCxnSpPr>
        <p:spPr bwMode="auto">
          <a:xfrm flipV="1">
            <a:off x="2226291" y="1643712"/>
            <a:ext cx="2199673" cy="1846845"/>
          </a:xfrm>
          <a:prstGeom prst="bentConnector4">
            <a:avLst>
              <a:gd name="adj1" fmla="val 21265"/>
              <a:gd name="adj2" fmla="val 112378"/>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39" name="AutoShape 6"/>
          <p:cNvSpPr>
            <a:spLocks noChangeArrowheads="1"/>
          </p:cNvSpPr>
          <p:nvPr/>
        </p:nvSpPr>
        <p:spPr bwMode="auto">
          <a:xfrm>
            <a:off x="626090" y="5638800"/>
            <a:ext cx="7908309" cy="457200"/>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dirty="0" smtClean="0">
                <a:latin typeface="+mn-ea"/>
              </a:rPr>
              <a:t>内网百兆</a:t>
            </a:r>
            <a:endParaRPr kumimoji="1" lang="zh-CN" altLang="en-US" sz="1400" dirty="0">
              <a:latin typeface="+mn-ea"/>
            </a:endParaRPr>
          </a:p>
        </p:txBody>
      </p:sp>
    </p:spTree>
    <p:extLst>
      <p:ext uri="{BB962C8B-B14F-4D97-AF65-F5344CB8AC3E}">
        <p14:creationId xmlns:p14="http://schemas.microsoft.com/office/powerpoint/2010/main" val="13812944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性能测试结果</a:t>
            </a:r>
            <a:endParaRPr lang="zh-CN" altLang="en-US" dirty="0"/>
          </a:p>
        </p:txBody>
      </p:sp>
      <p:sp>
        <p:nvSpPr>
          <p:cNvPr id="4" name="矩形 3"/>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过程回顾</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
        <p:nvSpPr>
          <p:cNvPr id="5" name="TextBox 4"/>
          <p:cNvSpPr txBox="1"/>
          <p:nvPr/>
        </p:nvSpPr>
        <p:spPr>
          <a:xfrm>
            <a:off x="381000" y="1371600"/>
            <a:ext cx="4953000" cy="369332"/>
          </a:xfrm>
          <a:prstGeom prst="rect">
            <a:avLst/>
          </a:prstGeom>
          <a:noFill/>
        </p:spPr>
        <p:txBody>
          <a:bodyPr wrap="square" rtlCol="0">
            <a:spAutoFit/>
          </a:bodyPr>
          <a:lstStyle/>
          <a:p>
            <a:r>
              <a:rPr lang="zh-CN" altLang="en-US" dirty="0" smtClean="0"/>
              <a:t>网络峰值，性能结果在当前网络情况达到最好。</a:t>
            </a:r>
            <a:r>
              <a:rPr lang="en-US" altLang="zh-CN" dirty="0" smtClean="0"/>
              <a:t> </a:t>
            </a:r>
          </a:p>
        </p:txBody>
      </p:sp>
      <p:pic>
        <p:nvPicPr>
          <p:cNvPr id="2050" name="Picture 2" descr="K:\img\transaction summary 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23" y="1748893"/>
            <a:ext cx="8222414" cy="362426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K:\img\tts 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24" y="2101594"/>
            <a:ext cx="8222413" cy="36134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img\tts 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42" y="2667000"/>
            <a:ext cx="8867775" cy="4000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K:\img\atrt 1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324" y="2438400"/>
            <a:ext cx="8222413" cy="36242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img\atrt 2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42" y="3212972"/>
            <a:ext cx="8867775" cy="83528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K:\img\unix Resources 1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324" y="2819400"/>
            <a:ext cx="8222413" cy="36095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img\unix Resources 2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388" y="4250530"/>
            <a:ext cx="8808000" cy="59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76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 calcmode="lin" valueType="num">
                                      <p:cBhvr additive="base">
                                        <p:cTn id="19" dur="500" fill="hold"/>
                                        <p:tgtEl>
                                          <p:spTgt spid="2052"/>
                                        </p:tgtEl>
                                        <p:attrNameLst>
                                          <p:attrName>ppt_x</p:attrName>
                                        </p:attrNameLst>
                                      </p:cBhvr>
                                      <p:tavLst>
                                        <p:tav tm="0">
                                          <p:val>
                                            <p:strVal val="#ppt_x"/>
                                          </p:val>
                                        </p:tav>
                                        <p:tav tm="100000">
                                          <p:val>
                                            <p:strVal val="#ppt_x"/>
                                          </p:val>
                                        </p:tav>
                                      </p:tavLst>
                                    </p:anim>
                                    <p:anim calcmode="lin" valueType="num">
                                      <p:cBhvr additive="base">
                                        <p:cTn id="20"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3"/>
                                        </p:tgtEl>
                                        <p:attrNameLst>
                                          <p:attrName>style.visibility</p:attrName>
                                        </p:attrNameLst>
                                      </p:cBhvr>
                                      <p:to>
                                        <p:strVal val="visible"/>
                                      </p:to>
                                    </p:set>
                                    <p:anim calcmode="lin" valueType="num">
                                      <p:cBhvr additive="base">
                                        <p:cTn id="25" dur="500" fill="hold"/>
                                        <p:tgtEl>
                                          <p:spTgt spid="2053"/>
                                        </p:tgtEl>
                                        <p:attrNameLst>
                                          <p:attrName>ppt_x</p:attrName>
                                        </p:attrNameLst>
                                      </p:cBhvr>
                                      <p:tavLst>
                                        <p:tav tm="0">
                                          <p:val>
                                            <p:strVal val="#ppt_x"/>
                                          </p:val>
                                        </p:tav>
                                        <p:tav tm="100000">
                                          <p:val>
                                            <p:strVal val="#ppt_x"/>
                                          </p:val>
                                        </p:tav>
                                      </p:tavLst>
                                    </p:anim>
                                    <p:anim calcmode="lin" valueType="num">
                                      <p:cBhvr additive="base">
                                        <p:cTn id="26"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4"/>
                                        </p:tgtEl>
                                        <p:attrNameLst>
                                          <p:attrName>style.visibility</p:attrName>
                                        </p:attrNameLst>
                                      </p:cBhvr>
                                      <p:to>
                                        <p:strVal val="visible"/>
                                      </p:to>
                                    </p:set>
                                    <p:anim calcmode="lin" valueType="num">
                                      <p:cBhvr additive="base">
                                        <p:cTn id="31" dur="500" fill="hold"/>
                                        <p:tgtEl>
                                          <p:spTgt spid="2054"/>
                                        </p:tgtEl>
                                        <p:attrNameLst>
                                          <p:attrName>ppt_x</p:attrName>
                                        </p:attrNameLst>
                                      </p:cBhvr>
                                      <p:tavLst>
                                        <p:tav tm="0">
                                          <p:val>
                                            <p:strVal val="#ppt_x"/>
                                          </p:val>
                                        </p:tav>
                                        <p:tav tm="100000">
                                          <p:val>
                                            <p:strVal val="#ppt_x"/>
                                          </p:val>
                                        </p:tav>
                                      </p:tavLst>
                                    </p:anim>
                                    <p:anim calcmode="lin" valueType="num">
                                      <p:cBhvr additive="base">
                                        <p:cTn id="32"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5"/>
                                        </p:tgtEl>
                                        <p:attrNameLst>
                                          <p:attrName>style.visibility</p:attrName>
                                        </p:attrNameLst>
                                      </p:cBhvr>
                                      <p:to>
                                        <p:strVal val="visible"/>
                                      </p:to>
                                    </p:set>
                                    <p:anim calcmode="lin" valueType="num">
                                      <p:cBhvr additive="base">
                                        <p:cTn id="37" dur="500" fill="hold"/>
                                        <p:tgtEl>
                                          <p:spTgt spid="2055"/>
                                        </p:tgtEl>
                                        <p:attrNameLst>
                                          <p:attrName>ppt_x</p:attrName>
                                        </p:attrNameLst>
                                      </p:cBhvr>
                                      <p:tavLst>
                                        <p:tav tm="0">
                                          <p:val>
                                            <p:strVal val="#ppt_x"/>
                                          </p:val>
                                        </p:tav>
                                        <p:tav tm="100000">
                                          <p:val>
                                            <p:strVal val="#ppt_x"/>
                                          </p:val>
                                        </p:tav>
                                      </p:tavLst>
                                    </p:anim>
                                    <p:anim calcmode="lin" valueType="num">
                                      <p:cBhvr additive="base">
                                        <p:cTn id="38"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500" fill="hold"/>
                                        <p:tgtEl>
                                          <p:spTgt spid="2056"/>
                                        </p:tgtEl>
                                        <p:attrNameLst>
                                          <p:attrName>ppt_x</p:attrName>
                                        </p:attrNameLst>
                                      </p:cBhvr>
                                      <p:tavLst>
                                        <p:tav tm="0">
                                          <p:val>
                                            <p:strVal val="#ppt_x"/>
                                          </p:val>
                                        </p:tav>
                                        <p:tav tm="100000">
                                          <p:val>
                                            <p:strVal val="#ppt_x"/>
                                          </p:val>
                                        </p:tav>
                                      </p:tavLst>
                                    </p:anim>
                                    <p:anim calcmode="lin" valueType="num">
                                      <p:cBhvr additive="base">
                                        <p:cTn id="44"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SEDA</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39</a:t>
            </a:fld>
            <a:endParaRPr lang="en-US" altLang="zh-CN"/>
          </a:p>
        </p:txBody>
      </p:sp>
      <p:pic>
        <p:nvPicPr>
          <p:cNvPr id="5" name="Picture 3"/>
          <p:cNvPicPr>
            <a:picLocks noChangeAspect="1" noChangeArrowheads="1"/>
          </p:cNvPicPr>
          <p:nvPr/>
        </p:nvPicPr>
        <p:blipFill>
          <a:blip r:embed="rId2" cstate="print"/>
          <a:srcRect l="3638"/>
          <a:stretch>
            <a:fillRect/>
          </a:stretch>
        </p:blipFill>
        <p:spPr bwMode="auto">
          <a:xfrm>
            <a:off x="381000" y="3124200"/>
            <a:ext cx="3810000" cy="2895600"/>
          </a:xfrm>
          <a:prstGeom prst="rect">
            <a:avLst/>
          </a:prstGeom>
          <a:noFill/>
          <a:ln w="9525">
            <a:noFill/>
            <a:miter lim="800000"/>
            <a:headEnd/>
            <a:tailEnd/>
          </a:ln>
        </p:spPr>
      </p:pic>
      <p:sp>
        <p:nvSpPr>
          <p:cNvPr id="6" name="内容占位符 2"/>
          <p:cNvSpPr>
            <a:spLocks noGrp="1"/>
          </p:cNvSpPr>
          <p:nvPr>
            <p:ph idx="1"/>
          </p:nvPr>
        </p:nvSpPr>
        <p:spPr>
          <a:xfrm>
            <a:off x="457200" y="903288"/>
            <a:ext cx="8147248" cy="5222875"/>
          </a:xfrm>
        </p:spPr>
        <p:txBody>
          <a:bodyPr/>
          <a:lstStyle/>
          <a:p>
            <a:r>
              <a:rPr lang="en-US" altLang="zh-CN" sz="2000" u="sng" dirty="0" smtClean="0">
                <a:solidFill>
                  <a:srgbClr val="FF0000"/>
                </a:solidFill>
              </a:rPr>
              <a:t>SEDA</a:t>
            </a:r>
            <a:r>
              <a:rPr lang="zh-CN" altLang="en-US" sz="2000" u="sng" dirty="0" smtClean="0">
                <a:solidFill>
                  <a:srgbClr val="FF0000"/>
                </a:solidFill>
              </a:rPr>
              <a:t>（</a:t>
            </a:r>
            <a:r>
              <a:rPr lang="en-US" altLang="zh-CN" sz="2000" u="sng" dirty="0" smtClean="0">
                <a:solidFill>
                  <a:srgbClr val="FF0000"/>
                </a:solidFill>
              </a:rPr>
              <a:t>staged event-driven architecture</a:t>
            </a:r>
            <a:r>
              <a:rPr lang="zh-CN" altLang="en-US" sz="2000" u="sng" dirty="0" smtClean="0">
                <a:solidFill>
                  <a:srgbClr val="FF0000"/>
                </a:solidFill>
              </a:rPr>
              <a:t>）</a:t>
            </a:r>
            <a:endParaRPr lang="en-US" altLang="zh-CN" sz="2000" dirty="0" smtClean="0"/>
          </a:p>
          <a:p>
            <a:pPr lvl="1"/>
            <a:r>
              <a:rPr lang="zh-CN" altLang="en-US" sz="2000" dirty="0" smtClean="0"/>
              <a:t>阶段事件驱动架构，可以将逻辑进行分段（</a:t>
            </a:r>
            <a:r>
              <a:rPr lang="en-US" altLang="zh-CN" sz="2000" dirty="0" smtClean="0"/>
              <a:t>stage</a:t>
            </a:r>
            <a:r>
              <a:rPr lang="zh-CN" altLang="en-US" sz="2000" dirty="0" smtClean="0"/>
              <a:t>）处理，通过对每段逻辑进行有效的资源和处理能力的调配，进而提高系统的吞吐能力、稳定性、以及系统的水平扩展能力。</a:t>
            </a:r>
            <a:endParaRPr lang="zh-CN" altLang="en-US" sz="2000" dirty="0"/>
          </a:p>
        </p:txBody>
      </p:sp>
      <p:grpSp>
        <p:nvGrpSpPr>
          <p:cNvPr id="7" name="组合 6"/>
          <p:cNvGrpSpPr/>
          <p:nvPr/>
        </p:nvGrpSpPr>
        <p:grpSpPr>
          <a:xfrm>
            <a:off x="4343400" y="3048000"/>
            <a:ext cx="4505051" cy="3141712"/>
            <a:chOff x="981349" y="2420888"/>
            <a:chExt cx="6470971" cy="4187003"/>
          </a:xfrm>
        </p:grpSpPr>
        <p:sp>
          <p:nvSpPr>
            <p:cNvPr id="8" name="圆角矩形 7"/>
            <p:cNvSpPr/>
            <p:nvPr/>
          </p:nvSpPr>
          <p:spPr>
            <a:xfrm>
              <a:off x="1944903" y="3061403"/>
              <a:ext cx="4335993" cy="3017425"/>
            </a:xfrm>
            <a:prstGeom prst="roundRect">
              <a:avLst>
                <a:gd name="adj" fmla="val 516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100" dirty="0">
                <a:latin typeface="+mn-ea"/>
              </a:endParaRPr>
            </a:p>
          </p:txBody>
        </p:sp>
        <p:sp>
          <p:nvSpPr>
            <p:cNvPr id="9" name="AutoShape 29"/>
            <p:cNvSpPr>
              <a:spLocks noChangeArrowheads="1"/>
            </p:cNvSpPr>
            <p:nvPr/>
          </p:nvSpPr>
          <p:spPr bwMode="auto">
            <a:xfrm>
              <a:off x="2073104" y="3182099"/>
              <a:ext cx="748804" cy="2035593"/>
            </a:xfrm>
            <a:prstGeom prst="roundRect">
              <a:avLst>
                <a:gd name="adj" fmla="val 11667"/>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zh-CN" altLang="en-US" sz="800" dirty="0" smtClean="0">
                  <a:latin typeface="+mn-ea"/>
                  <a:ea typeface="+mn-ea"/>
                </a:rPr>
                <a:t>渠道管理</a:t>
              </a:r>
              <a:endParaRPr lang="zh-CN" altLang="en-US" sz="800" dirty="0">
                <a:latin typeface="+mn-ea"/>
                <a:ea typeface="+mn-ea"/>
              </a:endParaRPr>
            </a:p>
          </p:txBody>
        </p:sp>
        <p:sp>
          <p:nvSpPr>
            <p:cNvPr id="10" name="AutoShape 29"/>
            <p:cNvSpPr>
              <a:spLocks noChangeArrowheads="1"/>
            </p:cNvSpPr>
            <p:nvPr/>
          </p:nvSpPr>
          <p:spPr bwMode="auto">
            <a:xfrm>
              <a:off x="5377564" y="3182099"/>
              <a:ext cx="748804" cy="2035593"/>
            </a:xfrm>
            <a:prstGeom prst="roundRect">
              <a:avLst>
                <a:gd name="adj" fmla="val 11667"/>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zh-CN" altLang="en-US" sz="800" dirty="0" smtClean="0">
                  <a:latin typeface="+mn-ea"/>
                </a:rPr>
                <a:t>通道管理</a:t>
              </a:r>
              <a:endParaRPr lang="zh-CN" altLang="en-US" sz="800" dirty="0">
                <a:latin typeface="+mn-ea"/>
              </a:endParaRPr>
            </a:p>
          </p:txBody>
        </p:sp>
        <p:sp>
          <p:nvSpPr>
            <p:cNvPr id="11" name="AutoShape 29"/>
            <p:cNvSpPr>
              <a:spLocks noChangeArrowheads="1"/>
            </p:cNvSpPr>
            <p:nvPr/>
          </p:nvSpPr>
          <p:spPr bwMode="auto">
            <a:xfrm>
              <a:off x="3187718" y="3182099"/>
              <a:ext cx="1828513" cy="2035593"/>
            </a:xfrm>
            <a:prstGeom prst="roundRect">
              <a:avLst>
                <a:gd name="adj" fmla="val 8539"/>
              </a:avLst>
            </a:prstGeom>
            <a:ln>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zh-CN" altLang="en-US" sz="800" dirty="0" smtClean="0">
                  <a:latin typeface="+mn-ea"/>
                  <a:ea typeface="+mn-ea"/>
                </a:rPr>
                <a:t>核心服务容器</a:t>
              </a:r>
              <a:endParaRPr lang="zh-CN" altLang="en-US" sz="800" dirty="0">
                <a:latin typeface="+mn-ea"/>
                <a:ea typeface="+mn-ea"/>
              </a:endParaRPr>
            </a:p>
          </p:txBody>
        </p:sp>
        <p:grpSp>
          <p:nvGrpSpPr>
            <p:cNvPr id="12" name="组合 15"/>
            <p:cNvGrpSpPr/>
            <p:nvPr/>
          </p:nvGrpSpPr>
          <p:grpSpPr>
            <a:xfrm>
              <a:off x="2087197" y="5414995"/>
              <a:ext cx="4073254" cy="603486"/>
              <a:chOff x="2221862" y="2420888"/>
              <a:chExt cx="4680520" cy="720081"/>
            </a:xfrm>
          </p:grpSpPr>
          <p:sp>
            <p:nvSpPr>
              <p:cNvPr id="73" name="AutoShape 29"/>
              <p:cNvSpPr>
                <a:spLocks noChangeArrowheads="1"/>
              </p:cNvSpPr>
              <p:nvPr/>
            </p:nvSpPr>
            <p:spPr bwMode="auto">
              <a:xfrm>
                <a:off x="2221862" y="2420888"/>
                <a:ext cx="4680520" cy="720081"/>
              </a:xfrm>
              <a:prstGeom prst="roundRect">
                <a:avLst>
                  <a:gd name="adj" fmla="val 11667"/>
                </a:avLst>
              </a:prstGeom>
              <a:ln>
                <a:headEnd/>
                <a:tailEnd/>
              </a:ln>
            </p:spPr>
            <p:style>
              <a:lnRef idx="1">
                <a:schemeClr val="accent1"/>
              </a:lnRef>
              <a:fillRef idx="2">
                <a:schemeClr val="accent1"/>
              </a:fillRef>
              <a:effectRef idx="1">
                <a:schemeClr val="accent1"/>
              </a:effectRef>
              <a:fontRef idx="minor">
                <a:schemeClr val="dk1"/>
              </a:fontRef>
            </p:style>
            <p:txBody>
              <a:bodyPr wrap="none" anchor="b"/>
              <a:lstStyle/>
              <a:p>
                <a:pPr algn="ctr"/>
                <a:r>
                  <a:rPr lang="zh-CN" altLang="en-US" sz="800" dirty="0" smtClean="0">
                    <a:solidFill>
                      <a:schemeClr val="tx1"/>
                    </a:solidFill>
                    <a:latin typeface="+mn-ea"/>
                    <a:ea typeface="+mn-ea"/>
                  </a:rPr>
                  <a:t>基础</a:t>
                </a:r>
                <a:r>
                  <a:rPr lang="zh-CN" altLang="en-US" sz="800" dirty="0" smtClean="0">
                    <a:solidFill>
                      <a:schemeClr val="tx1"/>
                    </a:solidFill>
                    <a:latin typeface="+mn-ea"/>
                  </a:rPr>
                  <a:t>组件</a:t>
                </a:r>
                <a:endParaRPr lang="zh-CN" altLang="en-US" sz="800" dirty="0">
                  <a:solidFill>
                    <a:schemeClr val="tx1"/>
                  </a:solidFill>
                  <a:latin typeface="+mn-ea"/>
                  <a:ea typeface="+mn-ea"/>
                </a:endParaRPr>
              </a:p>
            </p:txBody>
          </p:sp>
          <p:sp>
            <p:nvSpPr>
              <p:cNvPr id="74" name="AutoShape 12"/>
              <p:cNvSpPr>
                <a:spLocks noChangeArrowheads="1"/>
              </p:cNvSpPr>
              <p:nvPr/>
            </p:nvSpPr>
            <p:spPr bwMode="gray">
              <a:xfrm>
                <a:off x="2411760" y="2492896"/>
                <a:ext cx="792088" cy="335105"/>
              </a:xfrm>
              <a:prstGeom prst="roundRect">
                <a:avLst>
                  <a:gd name="adj" fmla="val 6588"/>
                </a:avLst>
              </a:prstGeom>
              <a:ln>
                <a:headEnd/>
                <a:tailEnd/>
              </a:ln>
            </p:spPr>
            <p:style>
              <a:lnRef idx="1">
                <a:schemeClr val="accent1"/>
              </a:lnRef>
              <a:fillRef idx="3">
                <a:schemeClr val="accent1"/>
              </a:fillRef>
              <a:effectRef idx="2">
                <a:schemeClr val="accent1"/>
              </a:effectRef>
              <a:fontRef idx="minor">
                <a:schemeClr val="lt1"/>
              </a:fontRef>
            </p:style>
            <p:txBody>
              <a:bodyPr wrap="none" lIns="91436" tIns="45718" rIns="91436" bIns="45718" anchor="ctr"/>
              <a:lstStyle/>
              <a:p>
                <a:pPr algn="ctr"/>
                <a:r>
                  <a:rPr kumimoji="1" lang="zh-CN" altLang="en-US" sz="500" dirty="0" smtClean="0">
                    <a:solidFill>
                      <a:schemeClr val="bg1"/>
                    </a:solidFill>
                    <a:latin typeface="+mn-ea"/>
                  </a:rPr>
                  <a:t>数据库连接</a:t>
                </a:r>
                <a:endParaRPr kumimoji="1" lang="en-US" altLang="zh-CN" sz="500" dirty="0">
                  <a:solidFill>
                    <a:schemeClr val="bg1"/>
                  </a:solidFill>
                  <a:latin typeface="+mn-ea"/>
                  <a:ea typeface="+mn-ea"/>
                </a:endParaRPr>
              </a:p>
            </p:txBody>
          </p:sp>
          <p:sp>
            <p:nvSpPr>
              <p:cNvPr id="75" name="AutoShape 12"/>
              <p:cNvSpPr>
                <a:spLocks noChangeArrowheads="1"/>
              </p:cNvSpPr>
              <p:nvPr/>
            </p:nvSpPr>
            <p:spPr bwMode="gray">
              <a:xfrm>
                <a:off x="3275856" y="2492896"/>
                <a:ext cx="792088" cy="335105"/>
              </a:xfrm>
              <a:prstGeom prst="roundRect">
                <a:avLst>
                  <a:gd name="adj" fmla="val 6588"/>
                </a:avLst>
              </a:prstGeom>
              <a:ln>
                <a:headEnd/>
                <a:tailEnd/>
              </a:ln>
            </p:spPr>
            <p:style>
              <a:lnRef idx="1">
                <a:schemeClr val="accent1"/>
              </a:lnRef>
              <a:fillRef idx="3">
                <a:schemeClr val="accent1"/>
              </a:fillRef>
              <a:effectRef idx="2">
                <a:schemeClr val="accent1"/>
              </a:effectRef>
              <a:fontRef idx="minor">
                <a:schemeClr val="lt1"/>
              </a:fontRef>
            </p:style>
            <p:txBody>
              <a:bodyPr wrap="none" lIns="91436" tIns="45718" rIns="91436" bIns="45718" anchor="ctr"/>
              <a:lstStyle/>
              <a:p>
                <a:pPr algn="ctr"/>
                <a:r>
                  <a:rPr kumimoji="1" lang="zh-CN" altLang="en-US" sz="500" dirty="0" smtClean="0">
                    <a:solidFill>
                      <a:schemeClr val="bg1"/>
                    </a:solidFill>
                    <a:latin typeface="+mn-ea"/>
                  </a:rPr>
                  <a:t>线程池</a:t>
                </a:r>
                <a:endParaRPr kumimoji="1" lang="en-US" altLang="zh-CN" sz="500" dirty="0">
                  <a:solidFill>
                    <a:schemeClr val="bg1"/>
                  </a:solidFill>
                  <a:latin typeface="+mn-ea"/>
                  <a:ea typeface="+mn-ea"/>
                </a:endParaRPr>
              </a:p>
            </p:txBody>
          </p:sp>
          <p:sp>
            <p:nvSpPr>
              <p:cNvPr id="76" name="AutoShape 12"/>
              <p:cNvSpPr>
                <a:spLocks noChangeArrowheads="1"/>
              </p:cNvSpPr>
              <p:nvPr/>
            </p:nvSpPr>
            <p:spPr bwMode="gray">
              <a:xfrm>
                <a:off x="4139952" y="2492896"/>
                <a:ext cx="792088" cy="335105"/>
              </a:xfrm>
              <a:prstGeom prst="roundRect">
                <a:avLst>
                  <a:gd name="adj" fmla="val 6588"/>
                </a:avLst>
              </a:prstGeom>
              <a:ln>
                <a:headEnd/>
                <a:tailEnd/>
              </a:ln>
            </p:spPr>
            <p:style>
              <a:lnRef idx="1">
                <a:schemeClr val="accent1"/>
              </a:lnRef>
              <a:fillRef idx="3">
                <a:schemeClr val="accent1"/>
              </a:fillRef>
              <a:effectRef idx="2">
                <a:schemeClr val="accent1"/>
              </a:effectRef>
              <a:fontRef idx="minor">
                <a:schemeClr val="lt1"/>
              </a:fontRef>
            </p:style>
            <p:txBody>
              <a:bodyPr wrap="none" lIns="91436" tIns="45718" rIns="91436" bIns="45718" anchor="ctr"/>
              <a:lstStyle/>
              <a:p>
                <a:pPr algn="ctr"/>
                <a:r>
                  <a:rPr kumimoji="1" lang="zh-CN" altLang="en-US" sz="500" dirty="0" smtClean="0">
                    <a:solidFill>
                      <a:schemeClr val="bg1"/>
                    </a:solidFill>
                    <a:latin typeface="+mn-ea"/>
                  </a:rPr>
                  <a:t>通信连接池</a:t>
                </a:r>
                <a:endParaRPr kumimoji="1" lang="en-US" altLang="zh-CN" sz="500" dirty="0">
                  <a:solidFill>
                    <a:schemeClr val="bg1"/>
                  </a:solidFill>
                  <a:latin typeface="+mn-ea"/>
                  <a:ea typeface="+mn-ea"/>
                </a:endParaRPr>
              </a:p>
            </p:txBody>
          </p:sp>
          <p:sp>
            <p:nvSpPr>
              <p:cNvPr id="77" name="AutoShape 12"/>
              <p:cNvSpPr>
                <a:spLocks noChangeArrowheads="1"/>
              </p:cNvSpPr>
              <p:nvPr/>
            </p:nvSpPr>
            <p:spPr bwMode="gray">
              <a:xfrm>
                <a:off x="5004048" y="2492896"/>
                <a:ext cx="792088" cy="335105"/>
              </a:xfrm>
              <a:prstGeom prst="roundRect">
                <a:avLst>
                  <a:gd name="adj" fmla="val 6588"/>
                </a:avLst>
              </a:prstGeom>
              <a:ln>
                <a:headEnd/>
                <a:tailEnd/>
              </a:ln>
            </p:spPr>
            <p:style>
              <a:lnRef idx="1">
                <a:schemeClr val="accent1"/>
              </a:lnRef>
              <a:fillRef idx="3">
                <a:schemeClr val="accent1"/>
              </a:fillRef>
              <a:effectRef idx="2">
                <a:schemeClr val="accent1"/>
              </a:effectRef>
              <a:fontRef idx="minor">
                <a:schemeClr val="lt1"/>
              </a:fontRef>
            </p:style>
            <p:txBody>
              <a:bodyPr wrap="none" lIns="91436" tIns="45718" rIns="91436" bIns="45718" anchor="ctr"/>
              <a:lstStyle/>
              <a:p>
                <a:pPr algn="ctr"/>
                <a:r>
                  <a:rPr kumimoji="1" lang="zh-CN" altLang="en-US" sz="500" dirty="0" smtClean="0">
                    <a:solidFill>
                      <a:schemeClr val="bg1"/>
                    </a:solidFill>
                    <a:latin typeface="+mn-ea"/>
                  </a:rPr>
                  <a:t>处理器实例池</a:t>
                </a:r>
                <a:endParaRPr kumimoji="1" lang="en-US" altLang="zh-CN" sz="500" dirty="0">
                  <a:solidFill>
                    <a:schemeClr val="bg1"/>
                  </a:solidFill>
                  <a:latin typeface="+mn-ea"/>
                  <a:ea typeface="+mn-ea"/>
                </a:endParaRPr>
              </a:p>
            </p:txBody>
          </p:sp>
          <p:sp>
            <p:nvSpPr>
              <p:cNvPr id="78" name="AutoShape 12"/>
              <p:cNvSpPr>
                <a:spLocks noChangeArrowheads="1"/>
              </p:cNvSpPr>
              <p:nvPr/>
            </p:nvSpPr>
            <p:spPr bwMode="gray">
              <a:xfrm>
                <a:off x="5868144" y="2492896"/>
                <a:ext cx="792088" cy="335105"/>
              </a:xfrm>
              <a:prstGeom prst="roundRect">
                <a:avLst>
                  <a:gd name="adj" fmla="val 6588"/>
                </a:avLst>
              </a:prstGeom>
              <a:ln>
                <a:headEnd/>
                <a:tailEnd/>
              </a:ln>
            </p:spPr>
            <p:style>
              <a:lnRef idx="1">
                <a:schemeClr val="accent1"/>
              </a:lnRef>
              <a:fillRef idx="3">
                <a:schemeClr val="accent1"/>
              </a:fillRef>
              <a:effectRef idx="2">
                <a:schemeClr val="accent1"/>
              </a:effectRef>
              <a:fontRef idx="minor">
                <a:schemeClr val="lt1"/>
              </a:fontRef>
            </p:style>
            <p:txBody>
              <a:bodyPr wrap="none" lIns="91436" tIns="45718" rIns="91436" bIns="45718" anchor="ctr"/>
              <a:lstStyle/>
              <a:p>
                <a:pPr algn="ctr"/>
                <a:r>
                  <a:rPr kumimoji="1" lang="zh-CN" altLang="en-US" sz="500" dirty="0" smtClean="0">
                    <a:solidFill>
                      <a:schemeClr val="bg1"/>
                    </a:solidFill>
                    <a:latin typeface="+mn-ea"/>
                    <a:ea typeface="+mn-ea"/>
                  </a:rPr>
                  <a:t>数据上下文</a:t>
                </a:r>
                <a:endParaRPr kumimoji="1" lang="en-US" altLang="zh-CN" sz="500" dirty="0">
                  <a:solidFill>
                    <a:schemeClr val="bg1"/>
                  </a:solidFill>
                  <a:latin typeface="+mn-ea"/>
                  <a:ea typeface="+mn-ea"/>
                </a:endParaRPr>
              </a:p>
            </p:txBody>
          </p:sp>
        </p:grpSp>
        <p:sp>
          <p:nvSpPr>
            <p:cNvPr id="13" name="AutoShape 31"/>
            <p:cNvSpPr>
              <a:spLocks noChangeArrowheads="1"/>
            </p:cNvSpPr>
            <p:nvPr/>
          </p:nvSpPr>
          <p:spPr bwMode="auto">
            <a:xfrm>
              <a:off x="2154092" y="3544190"/>
              <a:ext cx="598777" cy="316648"/>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800" dirty="0">
                  <a:solidFill>
                    <a:schemeClr val="bg1"/>
                  </a:solidFill>
                  <a:latin typeface="+mn-ea"/>
                  <a:ea typeface="+mn-ea"/>
                </a:rPr>
                <a:t>TCP</a:t>
              </a:r>
            </a:p>
            <a:p>
              <a:pPr algn="ctr"/>
              <a:r>
                <a:rPr lang="zh-CN" altLang="en-US" sz="800" dirty="0" smtClean="0">
                  <a:solidFill>
                    <a:schemeClr val="bg1"/>
                  </a:solidFill>
                  <a:latin typeface="+mn-ea"/>
                  <a:ea typeface="+mn-ea"/>
                </a:rPr>
                <a:t>渠道</a:t>
              </a:r>
              <a:endParaRPr lang="zh-CN" altLang="en-US" sz="800" dirty="0">
                <a:solidFill>
                  <a:schemeClr val="bg1"/>
                </a:solidFill>
                <a:latin typeface="+mn-ea"/>
                <a:ea typeface="+mn-ea"/>
              </a:endParaRPr>
            </a:p>
          </p:txBody>
        </p:sp>
        <p:sp>
          <p:nvSpPr>
            <p:cNvPr id="14" name="AutoShape 33"/>
            <p:cNvSpPr>
              <a:spLocks noChangeArrowheads="1"/>
            </p:cNvSpPr>
            <p:nvPr/>
          </p:nvSpPr>
          <p:spPr bwMode="auto">
            <a:xfrm>
              <a:off x="2155419" y="3941545"/>
              <a:ext cx="597450" cy="316648"/>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800" dirty="0" smtClean="0">
                  <a:solidFill>
                    <a:schemeClr val="bg1"/>
                  </a:solidFill>
                  <a:latin typeface="+mn-ea"/>
                  <a:ea typeface="+mn-ea"/>
                </a:rPr>
                <a:t>HTTP</a:t>
              </a:r>
              <a:endParaRPr lang="en-US" altLang="zh-CN" sz="800" dirty="0">
                <a:solidFill>
                  <a:schemeClr val="bg1"/>
                </a:solidFill>
                <a:latin typeface="+mn-ea"/>
                <a:ea typeface="+mn-ea"/>
              </a:endParaRPr>
            </a:p>
            <a:p>
              <a:pPr algn="ctr"/>
              <a:r>
                <a:rPr lang="zh-CN" altLang="en-US" sz="800" dirty="0" smtClean="0">
                  <a:solidFill>
                    <a:schemeClr val="bg1"/>
                  </a:solidFill>
                  <a:latin typeface="+mn-ea"/>
                  <a:ea typeface="+mn-ea"/>
                </a:rPr>
                <a:t>渠道</a:t>
              </a:r>
              <a:endParaRPr lang="zh-CN" altLang="en-US" sz="800" dirty="0">
                <a:solidFill>
                  <a:schemeClr val="bg1"/>
                </a:solidFill>
                <a:latin typeface="+mn-ea"/>
                <a:ea typeface="+mn-ea"/>
              </a:endParaRPr>
            </a:p>
          </p:txBody>
        </p:sp>
        <p:sp>
          <p:nvSpPr>
            <p:cNvPr id="15" name="AutoShape 33"/>
            <p:cNvSpPr>
              <a:spLocks noChangeArrowheads="1"/>
            </p:cNvSpPr>
            <p:nvPr/>
          </p:nvSpPr>
          <p:spPr bwMode="auto">
            <a:xfrm>
              <a:off x="2155419" y="4338900"/>
              <a:ext cx="597450" cy="316648"/>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800" dirty="0" smtClean="0">
                  <a:solidFill>
                    <a:schemeClr val="tx1"/>
                  </a:solidFill>
                  <a:latin typeface="+mn-ea"/>
                  <a:ea typeface="+mn-ea"/>
                </a:rPr>
                <a:t>WTC</a:t>
              </a:r>
            </a:p>
            <a:p>
              <a:pPr algn="ctr"/>
              <a:r>
                <a:rPr lang="zh-CN" altLang="en-US" sz="800" dirty="0" smtClean="0">
                  <a:solidFill>
                    <a:schemeClr val="tx1"/>
                  </a:solidFill>
                  <a:latin typeface="+mn-ea"/>
                  <a:ea typeface="+mn-ea"/>
                </a:rPr>
                <a:t>渠道</a:t>
              </a:r>
              <a:endParaRPr lang="zh-CN" altLang="en-US" sz="800" dirty="0">
                <a:solidFill>
                  <a:schemeClr val="tx1"/>
                </a:solidFill>
                <a:latin typeface="+mn-ea"/>
                <a:ea typeface="+mn-ea"/>
              </a:endParaRPr>
            </a:p>
          </p:txBody>
        </p:sp>
        <p:sp>
          <p:nvSpPr>
            <p:cNvPr id="16" name="AutoShape 33"/>
            <p:cNvSpPr>
              <a:spLocks noChangeArrowheads="1"/>
            </p:cNvSpPr>
            <p:nvPr/>
          </p:nvSpPr>
          <p:spPr bwMode="auto">
            <a:xfrm>
              <a:off x="2155419" y="4736255"/>
              <a:ext cx="597450" cy="316648"/>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800" dirty="0" smtClean="0">
                  <a:solidFill>
                    <a:schemeClr val="tx1"/>
                  </a:solidFill>
                  <a:latin typeface="+mn-ea"/>
                  <a:ea typeface="+mn-ea"/>
                </a:rPr>
                <a:t>其他</a:t>
              </a:r>
              <a:r>
                <a:rPr lang="en-US" altLang="zh-CN" sz="800" dirty="0" smtClean="0">
                  <a:solidFill>
                    <a:schemeClr val="tx1"/>
                  </a:solidFill>
                  <a:latin typeface="+mn-ea"/>
                  <a:ea typeface="+mn-ea"/>
                </a:rPr>
                <a:t>…</a:t>
              </a:r>
              <a:endParaRPr lang="zh-CN" altLang="en-US" sz="800" dirty="0">
                <a:solidFill>
                  <a:schemeClr val="tx1"/>
                </a:solidFill>
                <a:latin typeface="+mn-ea"/>
                <a:ea typeface="+mn-ea"/>
              </a:endParaRPr>
            </a:p>
          </p:txBody>
        </p:sp>
        <p:sp>
          <p:nvSpPr>
            <p:cNvPr id="17" name="AutoShape 44"/>
            <p:cNvSpPr>
              <a:spLocks noChangeArrowheads="1"/>
            </p:cNvSpPr>
            <p:nvPr/>
          </p:nvSpPr>
          <p:spPr bwMode="auto">
            <a:xfrm>
              <a:off x="2847438" y="3664887"/>
              <a:ext cx="319967" cy="1044405"/>
            </a:xfrm>
            <a:prstGeom prst="rightArrow">
              <a:avLst>
                <a:gd name="adj1" fmla="val 50000"/>
                <a:gd name="adj2" fmla="val 25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800" dirty="0">
                  <a:solidFill>
                    <a:schemeClr val="bg1"/>
                  </a:solidFill>
                  <a:latin typeface="+mn-ea"/>
                  <a:ea typeface="+mn-ea"/>
                </a:rPr>
                <a:t>服务</a:t>
              </a:r>
            </a:p>
            <a:p>
              <a:pPr algn="ctr"/>
              <a:r>
                <a:rPr lang="zh-CN" altLang="en-US" sz="800" dirty="0" smtClean="0">
                  <a:solidFill>
                    <a:schemeClr val="bg1"/>
                  </a:solidFill>
                  <a:latin typeface="+mn-ea"/>
                  <a:ea typeface="+mn-ea"/>
                </a:rPr>
                <a:t>路由</a:t>
              </a:r>
              <a:endParaRPr lang="zh-CN" altLang="en-US" sz="800" dirty="0">
                <a:solidFill>
                  <a:schemeClr val="bg1"/>
                </a:solidFill>
                <a:latin typeface="+mn-ea"/>
                <a:ea typeface="+mn-ea"/>
              </a:endParaRPr>
            </a:p>
          </p:txBody>
        </p:sp>
        <p:sp>
          <p:nvSpPr>
            <p:cNvPr id="18" name="下箭头 17"/>
            <p:cNvSpPr/>
            <p:nvPr/>
          </p:nvSpPr>
          <p:spPr>
            <a:xfrm>
              <a:off x="2306236" y="5233948"/>
              <a:ext cx="361333" cy="24139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00"/>
            </a:p>
          </p:txBody>
        </p:sp>
        <p:sp>
          <p:nvSpPr>
            <p:cNvPr id="19" name="下箭头 18"/>
            <p:cNvSpPr/>
            <p:nvPr/>
          </p:nvSpPr>
          <p:spPr>
            <a:xfrm>
              <a:off x="3932233" y="5233948"/>
              <a:ext cx="361333" cy="24139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00"/>
            </a:p>
          </p:txBody>
        </p:sp>
        <p:sp>
          <p:nvSpPr>
            <p:cNvPr id="20" name="下箭头 19"/>
            <p:cNvSpPr/>
            <p:nvPr/>
          </p:nvSpPr>
          <p:spPr>
            <a:xfrm>
              <a:off x="5618452" y="5233948"/>
              <a:ext cx="361333" cy="24139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00"/>
            </a:p>
          </p:txBody>
        </p:sp>
        <p:sp>
          <p:nvSpPr>
            <p:cNvPr id="21" name="Rectangle 17"/>
            <p:cNvSpPr>
              <a:spLocks noChangeArrowheads="1"/>
            </p:cNvSpPr>
            <p:nvPr/>
          </p:nvSpPr>
          <p:spPr bwMode="auto">
            <a:xfrm>
              <a:off x="3280561" y="3544190"/>
              <a:ext cx="758097" cy="1525270"/>
            </a:xfrm>
            <a:prstGeom prst="rect">
              <a:avLst/>
            </a:prstGeom>
            <a:solidFill>
              <a:schemeClr val="bg1"/>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p:txBody>
        </p:sp>
        <p:sp>
          <p:nvSpPr>
            <p:cNvPr id="22" name="Rectangle 17"/>
            <p:cNvSpPr>
              <a:spLocks noChangeArrowheads="1"/>
            </p:cNvSpPr>
            <p:nvPr/>
          </p:nvSpPr>
          <p:spPr bwMode="auto">
            <a:xfrm>
              <a:off x="4148614" y="3544190"/>
              <a:ext cx="758097" cy="1525270"/>
            </a:xfrm>
            <a:prstGeom prst="rect">
              <a:avLst/>
            </a:prstGeom>
            <a:solidFill>
              <a:schemeClr val="bg1"/>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a:p>
              <a:pPr algn="ctr"/>
              <a:endParaRPr lang="zh-CN" altLang="en-US" sz="500">
                <a:latin typeface="+mn-ea"/>
                <a:ea typeface="+mn-ea"/>
              </a:endParaRPr>
            </a:p>
          </p:txBody>
        </p:sp>
        <p:sp>
          <p:nvSpPr>
            <p:cNvPr id="23" name="Rectangle 19"/>
            <p:cNvSpPr>
              <a:spLocks noChangeArrowheads="1"/>
            </p:cNvSpPr>
            <p:nvPr/>
          </p:nvSpPr>
          <p:spPr bwMode="auto">
            <a:xfrm>
              <a:off x="3351861" y="3604538"/>
              <a:ext cx="624876" cy="30174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800" dirty="0">
                  <a:solidFill>
                    <a:schemeClr val="bg1"/>
                  </a:solidFill>
                  <a:latin typeface="+mn-ea"/>
                  <a:ea typeface="+mn-ea"/>
                </a:rPr>
                <a:t>交易服务</a:t>
              </a:r>
            </a:p>
          </p:txBody>
        </p:sp>
        <p:sp>
          <p:nvSpPr>
            <p:cNvPr id="24" name="Rectangle 19"/>
            <p:cNvSpPr>
              <a:spLocks noChangeArrowheads="1"/>
            </p:cNvSpPr>
            <p:nvPr/>
          </p:nvSpPr>
          <p:spPr bwMode="auto">
            <a:xfrm>
              <a:off x="3351861" y="3966629"/>
              <a:ext cx="624876" cy="30174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800" dirty="0" smtClean="0">
                  <a:solidFill>
                    <a:schemeClr val="bg1"/>
                  </a:solidFill>
                  <a:latin typeface="+mn-ea"/>
                </a:rPr>
                <a:t>事件</a:t>
              </a:r>
              <a:r>
                <a:rPr lang="zh-CN" altLang="en-US" sz="800" dirty="0" smtClean="0">
                  <a:solidFill>
                    <a:schemeClr val="bg1"/>
                  </a:solidFill>
                  <a:latin typeface="+mn-ea"/>
                  <a:ea typeface="+mn-ea"/>
                </a:rPr>
                <a:t>服务</a:t>
              </a:r>
              <a:endParaRPr lang="zh-CN" altLang="en-US" sz="800" dirty="0">
                <a:solidFill>
                  <a:schemeClr val="bg1"/>
                </a:solidFill>
                <a:latin typeface="+mn-ea"/>
                <a:ea typeface="+mn-ea"/>
              </a:endParaRPr>
            </a:p>
          </p:txBody>
        </p:sp>
        <p:sp>
          <p:nvSpPr>
            <p:cNvPr id="25" name="Rectangle 19"/>
            <p:cNvSpPr>
              <a:spLocks noChangeArrowheads="1"/>
            </p:cNvSpPr>
            <p:nvPr/>
          </p:nvSpPr>
          <p:spPr bwMode="auto">
            <a:xfrm>
              <a:off x="3351861" y="4328720"/>
              <a:ext cx="624876" cy="30174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800" dirty="0" smtClean="0">
                  <a:solidFill>
                    <a:schemeClr val="bg1"/>
                  </a:solidFill>
                  <a:latin typeface="+mn-ea"/>
                </a:rPr>
                <a:t>主机</a:t>
              </a:r>
              <a:r>
                <a:rPr lang="zh-CN" altLang="en-US" sz="800" dirty="0" smtClean="0">
                  <a:solidFill>
                    <a:schemeClr val="bg1"/>
                  </a:solidFill>
                  <a:latin typeface="+mn-ea"/>
                  <a:ea typeface="+mn-ea"/>
                </a:rPr>
                <a:t>服务</a:t>
              </a:r>
              <a:endParaRPr lang="zh-CN" altLang="en-US" sz="800" dirty="0">
                <a:solidFill>
                  <a:schemeClr val="bg1"/>
                </a:solidFill>
                <a:latin typeface="+mn-ea"/>
                <a:ea typeface="+mn-ea"/>
              </a:endParaRPr>
            </a:p>
          </p:txBody>
        </p:sp>
        <p:sp>
          <p:nvSpPr>
            <p:cNvPr id="26" name="Rectangle 19"/>
            <p:cNvSpPr>
              <a:spLocks noChangeArrowheads="1"/>
            </p:cNvSpPr>
            <p:nvPr/>
          </p:nvSpPr>
          <p:spPr bwMode="auto">
            <a:xfrm>
              <a:off x="3351861" y="4690812"/>
              <a:ext cx="624876" cy="30174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800" dirty="0" smtClean="0">
                  <a:solidFill>
                    <a:schemeClr val="bg1"/>
                  </a:solidFill>
                  <a:latin typeface="+mn-ea"/>
                </a:rPr>
                <a:t>…</a:t>
              </a:r>
              <a:endParaRPr lang="zh-CN" altLang="en-US" sz="800" dirty="0">
                <a:solidFill>
                  <a:schemeClr val="bg1"/>
                </a:solidFill>
                <a:latin typeface="+mn-ea"/>
                <a:ea typeface="+mn-ea"/>
              </a:endParaRPr>
            </a:p>
          </p:txBody>
        </p:sp>
        <p:sp>
          <p:nvSpPr>
            <p:cNvPr id="27" name="Rectangle 19"/>
            <p:cNvSpPr>
              <a:spLocks noChangeArrowheads="1"/>
            </p:cNvSpPr>
            <p:nvPr/>
          </p:nvSpPr>
          <p:spPr bwMode="auto">
            <a:xfrm>
              <a:off x="4293566" y="3604538"/>
              <a:ext cx="356005" cy="131645"/>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600" dirty="0" smtClean="0">
                  <a:solidFill>
                    <a:schemeClr val="bg1"/>
                  </a:solidFill>
                  <a:latin typeface="+mn-ea"/>
                  <a:ea typeface="+mn-ea"/>
                </a:rPr>
                <a:t>Step</a:t>
              </a:r>
              <a:endParaRPr lang="zh-CN" altLang="en-US" sz="600" dirty="0">
                <a:solidFill>
                  <a:schemeClr val="bg1"/>
                </a:solidFill>
                <a:latin typeface="+mn-ea"/>
                <a:ea typeface="+mn-ea"/>
              </a:endParaRPr>
            </a:p>
          </p:txBody>
        </p:sp>
        <p:sp>
          <p:nvSpPr>
            <p:cNvPr id="28" name="Rectangle 19"/>
            <p:cNvSpPr>
              <a:spLocks noChangeArrowheads="1"/>
            </p:cNvSpPr>
            <p:nvPr/>
          </p:nvSpPr>
          <p:spPr bwMode="auto">
            <a:xfrm>
              <a:off x="4293566" y="3955682"/>
              <a:ext cx="356005" cy="131645"/>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600" dirty="0" smtClean="0">
                  <a:solidFill>
                    <a:schemeClr val="bg1"/>
                  </a:solidFill>
                  <a:latin typeface="+mn-ea"/>
                  <a:ea typeface="+mn-ea"/>
                </a:rPr>
                <a:t>Step</a:t>
              </a:r>
              <a:endParaRPr lang="zh-CN" altLang="en-US" sz="600" dirty="0">
                <a:solidFill>
                  <a:schemeClr val="bg1"/>
                </a:solidFill>
                <a:latin typeface="+mn-ea"/>
                <a:ea typeface="+mn-ea"/>
              </a:endParaRPr>
            </a:p>
          </p:txBody>
        </p:sp>
        <p:sp>
          <p:nvSpPr>
            <p:cNvPr id="29" name="Rectangle 19"/>
            <p:cNvSpPr>
              <a:spLocks noChangeArrowheads="1"/>
            </p:cNvSpPr>
            <p:nvPr/>
          </p:nvSpPr>
          <p:spPr bwMode="auto">
            <a:xfrm>
              <a:off x="4233343" y="4378121"/>
              <a:ext cx="356005" cy="131645"/>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600" dirty="0" smtClean="0">
                  <a:solidFill>
                    <a:schemeClr val="bg1"/>
                  </a:solidFill>
                  <a:latin typeface="+mn-ea"/>
                  <a:ea typeface="+mn-ea"/>
                </a:rPr>
                <a:t>Step</a:t>
              </a:r>
              <a:endParaRPr lang="zh-CN" altLang="en-US" sz="600" dirty="0">
                <a:solidFill>
                  <a:schemeClr val="bg1"/>
                </a:solidFill>
                <a:latin typeface="+mn-ea"/>
                <a:ea typeface="+mn-ea"/>
              </a:endParaRPr>
            </a:p>
          </p:txBody>
        </p:sp>
        <p:sp>
          <p:nvSpPr>
            <p:cNvPr id="30" name="Rectangle 19"/>
            <p:cNvSpPr>
              <a:spLocks noChangeArrowheads="1"/>
            </p:cNvSpPr>
            <p:nvPr/>
          </p:nvSpPr>
          <p:spPr bwMode="auto">
            <a:xfrm>
              <a:off x="4359115" y="4740212"/>
              <a:ext cx="356005" cy="131645"/>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600" dirty="0" smtClean="0">
                  <a:solidFill>
                    <a:schemeClr val="bg1"/>
                  </a:solidFill>
                  <a:latin typeface="+mn-ea"/>
                  <a:ea typeface="+mn-ea"/>
                </a:rPr>
                <a:t>Step</a:t>
              </a:r>
              <a:endParaRPr lang="zh-CN" altLang="en-US" sz="600" dirty="0">
                <a:solidFill>
                  <a:schemeClr val="bg1"/>
                </a:solidFill>
                <a:latin typeface="+mn-ea"/>
                <a:ea typeface="+mn-ea"/>
              </a:endParaRPr>
            </a:p>
          </p:txBody>
        </p:sp>
        <p:cxnSp>
          <p:nvCxnSpPr>
            <p:cNvPr id="31" name="肘形连接符 30"/>
            <p:cNvCxnSpPr>
              <a:stCxn id="27" idx="4"/>
              <a:endCxn id="28" idx="0"/>
            </p:cNvCxnSpPr>
            <p:nvPr/>
          </p:nvCxnSpPr>
          <p:spPr>
            <a:xfrm rot="5400000">
              <a:off x="4361819" y="3845934"/>
              <a:ext cx="219498" cy="13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8" idx="4"/>
              <a:endCxn id="29" idx="0"/>
            </p:cNvCxnSpPr>
            <p:nvPr/>
          </p:nvCxnSpPr>
          <p:spPr>
            <a:xfrm rot="5400000">
              <a:off x="4296060" y="4202612"/>
              <a:ext cx="290795" cy="6022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8" idx="6"/>
              <a:endCxn id="30" idx="6"/>
            </p:cNvCxnSpPr>
            <p:nvPr/>
          </p:nvCxnSpPr>
          <p:spPr>
            <a:xfrm>
              <a:off x="4649571" y="4021504"/>
              <a:ext cx="65550" cy="784531"/>
            </a:xfrm>
            <a:prstGeom prst="bentConnector3">
              <a:avLst>
                <a:gd name="adj1" fmla="val 25833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9" idx="4"/>
              <a:endCxn id="30" idx="0"/>
            </p:cNvCxnSpPr>
            <p:nvPr/>
          </p:nvCxnSpPr>
          <p:spPr>
            <a:xfrm rot="16200000" flipH="1">
              <a:off x="4359009" y="4562103"/>
              <a:ext cx="230446" cy="1257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030827" y="4087326"/>
              <a:ext cx="120444" cy="4224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00"/>
            </a:p>
          </p:txBody>
        </p:sp>
        <p:sp>
          <p:nvSpPr>
            <p:cNvPr id="36" name="AutoShape 31"/>
            <p:cNvSpPr>
              <a:spLocks noChangeArrowheads="1"/>
            </p:cNvSpPr>
            <p:nvPr/>
          </p:nvSpPr>
          <p:spPr bwMode="auto">
            <a:xfrm>
              <a:off x="5457752" y="3584331"/>
              <a:ext cx="598777" cy="316648"/>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800" dirty="0">
                  <a:solidFill>
                    <a:schemeClr val="bg1"/>
                  </a:solidFill>
                  <a:latin typeface="+mn-ea"/>
                  <a:ea typeface="+mn-ea"/>
                </a:rPr>
                <a:t>TCP</a:t>
              </a:r>
            </a:p>
            <a:p>
              <a:pPr algn="ctr"/>
              <a:r>
                <a:rPr lang="zh-CN" altLang="en-US" sz="800" dirty="0" smtClean="0">
                  <a:solidFill>
                    <a:schemeClr val="bg1"/>
                  </a:solidFill>
                  <a:latin typeface="+mn-ea"/>
                </a:rPr>
                <a:t>通道</a:t>
              </a:r>
              <a:endParaRPr lang="zh-CN" altLang="en-US" sz="800" dirty="0">
                <a:solidFill>
                  <a:schemeClr val="bg1"/>
                </a:solidFill>
                <a:latin typeface="+mn-ea"/>
                <a:ea typeface="+mn-ea"/>
              </a:endParaRPr>
            </a:p>
          </p:txBody>
        </p:sp>
        <p:sp>
          <p:nvSpPr>
            <p:cNvPr id="37" name="AutoShape 33"/>
            <p:cNvSpPr>
              <a:spLocks noChangeArrowheads="1"/>
            </p:cNvSpPr>
            <p:nvPr/>
          </p:nvSpPr>
          <p:spPr bwMode="auto">
            <a:xfrm>
              <a:off x="5459079" y="3981686"/>
              <a:ext cx="597450" cy="316648"/>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altLang="zh-CN" sz="800" dirty="0" smtClean="0">
                  <a:solidFill>
                    <a:schemeClr val="bg1"/>
                  </a:solidFill>
                  <a:latin typeface="+mn-ea"/>
                  <a:ea typeface="+mn-ea"/>
                </a:rPr>
                <a:t>HTTP</a:t>
              </a:r>
              <a:endParaRPr lang="en-US" altLang="zh-CN" sz="800" dirty="0">
                <a:solidFill>
                  <a:schemeClr val="bg1"/>
                </a:solidFill>
                <a:latin typeface="+mn-ea"/>
                <a:ea typeface="+mn-ea"/>
              </a:endParaRPr>
            </a:p>
            <a:p>
              <a:pPr algn="ctr"/>
              <a:r>
                <a:rPr lang="zh-CN" altLang="en-US" sz="800" dirty="0" smtClean="0">
                  <a:solidFill>
                    <a:schemeClr val="bg1"/>
                  </a:solidFill>
                  <a:latin typeface="+mn-ea"/>
                </a:rPr>
                <a:t>通道</a:t>
              </a:r>
              <a:endParaRPr lang="zh-CN" altLang="en-US" sz="800" dirty="0">
                <a:solidFill>
                  <a:schemeClr val="bg1"/>
                </a:solidFill>
                <a:latin typeface="+mn-ea"/>
                <a:ea typeface="+mn-ea"/>
              </a:endParaRPr>
            </a:p>
          </p:txBody>
        </p:sp>
        <p:sp>
          <p:nvSpPr>
            <p:cNvPr id="38" name="AutoShape 33"/>
            <p:cNvSpPr>
              <a:spLocks noChangeArrowheads="1"/>
            </p:cNvSpPr>
            <p:nvPr/>
          </p:nvSpPr>
          <p:spPr bwMode="auto">
            <a:xfrm>
              <a:off x="5459079" y="4379041"/>
              <a:ext cx="597450" cy="316648"/>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800" dirty="0" smtClean="0">
                  <a:solidFill>
                    <a:schemeClr val="tx1"/>
                  </a:solidFill>
                  <a:latin typeface="+mn-ea"/>
                  <a:ea typeface="+mn-ea"/>
                </a:rPr>
                <a:t>MQ</a:t>
              </a:r>
            </a:p>
            <a:p>
              <a:pPr algn="ctr"/>
              <a:r>
                <a:rPr lang="zh-CN" altLang="en-US" sz="800" dirty="0" smtClean="0">
                  <a:solidFill>
                    <a:schemeClr val="tx1"/>
                  </a:solidFill>
                  <a:latin typeface="+mn-ea"/>
                </a:rPr>
                <a:t>通道</a:t>
              </a:r>
              <a:endParaRPr lang="zh-CN" altLang="en-US" sz="800" dirty="0">
                <a:solidFill>
                  <a:schemeClr val="tx1"/>
                </a:solidFill>
                <a:latin typeface="+mn-ea"/>
                <a:ea typeface="+mn-ea"/>
              </a:endParaRPr>
            </a:p>
          </p:txBody>
        </p:sp>
        <p:sp>
          <p:nvSpPr>
            <p:cNvPr id="39" name="AutoShape 33"/>
            <p:cNvSpPr>
              <a:spLocks noChangeArrowheads="1"/>
            </p:cNvSpPr>
            <p:nvPr/>
          </p:nvSpPr>
          <p:spPr bwMode="auto">
            <a:xfrm>
              <a:off x="5459079" y="4776396"/>
              <a:ext cx="597450" cy="316648"/>
            </a:xfrm>
            <a:prstGeom prst="roundRect">
              <a:avLst>
                <a:gd name="adj" fmla="val 16667"/>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zh-CN" altLang="en-US" sz="800" dirty="0" smtClean="0">
                  <a:solidFill>
                    <a:schemeClr val="tx1"/>
                  </a:solidFill>
                  <a:latin typeface="+mn-ea"/>
                  <a:ea typeface="+mn-ea"/>
                </a:rPr>
                <a:t>其他</a:t>
              </a:r>
              <a:r>
                <a:rPr lang="en-US" altLang="zh-CN" sz="800" dirty="0" smtClean="0">
                  <a:solidFill>
                    <a:schemeClr val="tx1"/>
                  </a:solidFill>
                  <a:latin typeface="+mn-ea"/>
                  <a:ea typeface="+mn-ea"/>
                </a:rPr>
                <a:t>…</a:t>
              </a:r>
              <a:endParaRPr lang="zh-CN" altLang="en-US" sz="800" dirty="0">
                <a:solidFill>
                  <a:schemeClr val="tx1"/>
                </a:solidFill>
                <a:latin typeface="+mn-ea"/>
                <a:ea typeface="+mn-ea"/>
              </a:endParaRPr>
            </a:p>
          </p:txBody>
        </p:sp>
        <p:sp>
          <p:nvSpPr>
            <p:cNvPr id="40" name="AutoShape 44"/>
            <p:cNvSpPr>
              <a:spLocks noChangeArrowheads="1"/>
            </p:cNvSpPr>
            <p:nvPr/>
          </p:nvSpPr>
          <p:spPr bwMode="auto">
            <a:xfrm>
              <a:off x="5046672" y="3725235"/>
              <a:ext cx="319967" cy="1044405"/>
            </a:xfrm>
            <a:prstGeom prst="rightArrow">
              <a:avLst>
                <a:gd name="adj1" fmla="val 50000"/>
                <a:gd name="adj2" fmla="val 25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zh-CN" altLang="en-US" sz="800" dirty="0" smtClean="0">
                  <a:solidFill>
                    <a:schemeClr val="bg1"/>
                  </a:solidFill>
                  <a:latin typeface="+mn-ea"/>
                </a:rPr>
                <a:t>通道</a:t>
              </a:r>
              <a:endParaRPr lang="en-US" altLang="zh-CN" sz="800" dirty="0" smtClean="0">
                <a:solidFill>
                  <a:schemeClr val="bg1"/>
                </a:solidFill>
                <a:latin typeface="+mn-ea"/>
              </a:endParaRPr>
            </a:p>
            <a:p>
              <a:pPr algn="ctr"/>
              <a:r>
                <a:rPr lang="zh-CN" altLang="en-US" sz="800" dirty="0" smtClean="0">
                  <a:solidFill>
                    <a:schemeClr val="bg1"/>
                  </a:solidFill>
                  <a:latin typeface="+mn-ea"/>
                </a:rPr>
                <a:t>路由</a:t>
              </a:r>
              <a:endParaRPr lang="zh-CN" altLang="en-US" sz="800" dirty="0">
                <a:solidFill>
                  <a:schemeClr val="bg1"/>
                </a:solidFill>
                <a:latin typeface="+mn-ea"/>
                <a:ea typeface="+mn-ea"/>
              </a:endParaRPr>
            </a:p>
          </p:txBody>
        </p:sp>
        <p:sp>
          <p:nvSpPr>
            <p:cNvPr id="41" name="TextBox 40"/>
            <p:cNvSpPr txBox="1"/>
            <p:nvPr/>
          </p:nvSpPr>
          <p:spPr>
            <a:xfrm>
              <a:off x="3784341" y="5195743"/>
              <a:ext cx="781017" cy="266616"/>
            </a:xfrm>
            <a:prstGeom prst="rect">
              <a:avLst/>
            </a:prstGeom>
            <a:noFill/>
          </p:spPr>
          <p:txBody>
            <a:bodyPr wrap="none" rtlCol="0">
              <a:spAutoFit/>
            </a:bodyPr>
            <a:lstStyle/>
            <a:p>
              <a:r>
                <a:rPr lang="zh-CN" altLang="en-US" sz="700" dirty="0" smtClean="0">
                  <a:latin typeface="+mn-ea"/>
                  <a:ea typeface="+mn-ea"/>
                </a:rPr>
                <a:t>资源申请</a:t>
              </a:r>
              <a:endParaRPr lang="zh-CN" altLang="en-US" sz="700" dirty="0">
                <a:latin typeface="+mn-ea"/>
                <a:ea typeface="+mn-ea"/>
              </a:endParaRPr>
            </a:p>
          </p:txBody>
        </p:sp>
        <p:sp>
          <p:nvSpPr>
            <p:cNvPr id="42" name="AutoShape 61"/>
            <p:cNvSpPr>
              <a:spLocks noChangeArrowheads="1"/>
            </p:cNvSpPr>
            <p:nvPr/>
          </p:nvSpPr>
          <p:spPr bwMode="auto">
            <a:xfrm>
              <a:off x="1944903" y="2420888"/>
              <a:ext cx="4335993" cy="504056"/>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altLang="zh-CN" sz="800">
                  <a:latin typeface="+mn-ea"/>
                  <a:ea typeface="+mn-ea"/>
                </a:rPr>
                <a:t>I</a:t>
              </a:r>
              <a:endParaRPr lang="zh-CN" altLang="en-US" sz="800">
                <a:latin typeface="+mn-ea"/>
                <a:ea typeface="+mn-ea"/>
              </a:endParaRPr>
            </a:p>
          </p:txBody>
        </p:sp>
        <p:sp>
          <p:nvSpPr>
            <p:cNvPr id="43" name="Rectangle 62"/>
            <p:cNvSpPr>
              <a:spLocks noChangeArrowheads="1"/>
            </p:cNvSpPr>
            <p:nvPr/>
          </p:nvSpPr>
          <p:spPr bwMode="auto">
            <a:xfrm>
              <a:off x="3529789" y="2486542"/>
              <a:ext cx="634579"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服务</a:t>
              </a:r>
              <a:endParaRPr lang="en-US" altLang="zh-CN" sz="800" dirty="0" smtClean="0">
                <a:latin typeface="+mn-ea"/>
                <a:ea typeface="+mn-ea"/>
              </a:endParaRPr>
            </a:p>
            <a:p>
              <a:pPr algn="ctr"/>
              <a:r>
                <a:rPr lang="zh-CN" altLang="en-US" sz="800" dirty="0" smtClean="0">
                  <a:latin typeface="+mn-ea"/>
                  <a:ea typeface="+mn-ea"/>
                </a:rPr>
                <a:t>分组</a:t>
              </a:r>
              <a:endParaRPr lang="en-US" altLang="zh-CN" sz="800" dirty="0" smtClean="0">
                <a:latin typeface="+mn-ea"/>
                <a:ea typeface="+mn-ea"/>
              </a:endParaRPr>
            </a:p>
          </p:txBody>
        </p:sp>
        <p:sp>
          <p:nvSpPr>
            <p:cNvPr id="44" name="Rectangle 63"/>
            <p:cNvSpPr>
              <a:spLocks noChangeArrowheads="1"/>
            </p:cNvSpPr>
            <p:nvPr/>
          </p:nvSpPr>
          <p:spPr bwMode="auto">
            <a:xfrm>
              <a:off x="2038754" y="2486542"/>
              <a:ext cx="796618"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渠道</a:t>
              </a:r>
              <a:r>
                <a:rPr lang="en-US" altLang="zh-CN" sz="800" dirty="0" smtClean="0">
                  <a:latin typeface="+mn-ea"/>
                  <a:ea typeface="+mn-ea"/>
                </a:rPr>
                <a:t>/</a:t>
              </a:r>
              <a:r>
                <a:rPr lang="zh-CN" altLang="en-US" sz="800" dirty="0" smtClean="0">
                  <a:latin typeface="+mn-ea"/>
                  <a:ea typeface="+mn-ea"/>
                </a:rPr>
                <a:t>通道</a:t>
              </a:r>
              <a:endParaRPr lang="zh-CN" altLang="en-US" sz="800" dirty="0">
                <a:latin typeface="+mn-ea"/>
                <a:ea typeface="+mn-ea"/>
              </a:endParaRPr>
            </a:p>
            <a:p>
              <a:pPr algn="ctr"/>
              <a:r>
                <a:rPr lang="zh-CN" altLang="en-US" sz="800" dirty="0">
                  <a:latin typeface="+mn-ea"/>
                  <a:ea typeface="+mn-ea"/>
                </a:rPr>
                <a:t>定制</a:t>
              </a:r>
            </a:p>
          </p:txBody>
        </p:sp>
        <p:sp>
          <p:nvSpPr>
            <p:cNvPr id="45" name="Rectangle 64"/>
            <p:cNvSpPr>
              <a:spLocks noChangeArrowheads="1"/>
            </p:cNvSpPr>
            <p:nvPr/>
          </p:nvSpPr>
          <p:spPr bwMode="auto">
            <a:xfrm>
              <a:off x="2864428" y="2486542"/>
              <a:ext cx="636304"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a:latin typeface="+mn-ea"/>
                  <a:ea typeface="+mn-ea"/>
                </a:rPr>
                <a:t>服务</a:t>
              </a:r>
            </a:p>
            <a:p>
              <a:pPr algn="ctr"/>
              <a:r>
                <a:rPr lang="zh-CN" altLang="en-US" sz="800">
                  <a:latin typeface="+mn-ea"/>
                  <a:ea typeface="+mn-ea"/>
                </a:rPr>
                <a:t>定制</a:t>
              </a:r>
            </a:p>
          </p:txBody>
        </p:sp>
        <p:sp>
          <p:nvSpPr>
            <p:cNvPr id="46" name="Rectangle 65"/>
            <p:cNvSpPr>
              <a:spLocks noChangeArrowheads="1"/>
            </p:cNvSpPr>
            <p:nvPr/>
          </p:nvSpPr>
          <p:spPr bwMode="auto">
            <a:xfrm>
              <a:off x="4193425" y="2486542"/>
              <a:ext cx="636304"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a:latin typeface="+mn-ea"/>
                  <a:ea typeface="+mn-ea"/>
                </a:rPr>
                <a:t>格式</a:t>
              </a:r>
            </a:p>
            <a:p>
              <a:pPr algn="ctr"/>
              <a:r>
                <a:rPr lang="zh-CN" altLang="en-US" sz="800" dirty="0">
                  <a:latin typeface="+mn-ea"/>
                  <a:ea typeface="+mn-ea"/>
                </a:rPr>
                <a:t>定制</a:t>
              </a:r>
            </a:p>
          </p:txBody>
        </p:sp>
        <p:sp>
          <p:nvSpPr>
            <p:cNvPr id="47" name="Rectangle 66"/>
            <p:cNvSpPr>
              <a:spLocks noChangeArrowheads="1"/>
            </p:cNvSpPr>
            <p:nvPr/>
          </p:nvSpPr>
          <p:spPr bwMode="auto">
            <a:xfrm>
              <a:off x="4858785" y="2486542"/>
              <a:ext cx="636304"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a:latin typeface="+mn-ea"/>
                  <a:ea typeface="+mn-ea"/>
                </a:rPr>
                <a:t>数据</a:t>
              </a:r>
            </a:p>
            <a:p>
              <a:pPr algn="ctr"/>
              <a:r>
                <a:rPr lang="zh-CN" altLang="en-US" sz="800" dirty="0">
                  <a:latin typeface="+mn-ea"/>
                  <a:ea typeface="+mn-ea"/>
                </a:rPr>
                <a:t>定义</a:t>
              </a:r>
            </a:p>
          </p:txBody>
        </p:sp>
        <p:sp>
          <p:nvSpPr>
            <p:cNvPr id="48" name="Rectangle 67"/>
            <p:cNvSpPr>
              <a:spLocks noChangeArrowheads="1"/>
            </p:cNvSpPr>
            <p:nvPr/>
          </p:nvSpPr>
          <p:spPr bwMode="auto">
            <a:xfrm>
              <a:off x="5524146" y="2486542"/>
              <a:ext cx="636305" cy="3445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a:latin typeface="+mn-ea"/>
                  <a:ea typeface="+mn-ea"/>
                </a:rPr>
                <a:t>流程</a:t>
              </a:r>
            </a:p>
            <a:p>
              <a:pPr algn="ctr"/>
              <a:r>
                <a:rPr lang="zh-CN" altLang="en-US" sz="800" dirty="0">
                  <a:latin typeface="+mn-ea"/>
                  <a:ea typeface="+mn-ea"/>
                </a:rPr>
                <a:t>定制</a:t>
              </a:r>
            </a:p>
          </p:txBody>
        </p:sp>
        <p:sp>
          <p:nvSpPr>
            <p:cNvPr id="49" name="AutoShape 72"/>
            <p:cNvSpPr>
              <a:spLocks noChangeArrowheads="1"/>
            </p:cNvSpPr>
            <p:nvPr/>
          </p:nvSpPr>
          <p:spPr bwMode="auto">
            <a:xfrm>
              <a:off x="981349" y="4313303"/>
              <a:ext cx="598778" cy="312656"/>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dirty="0" smtClean="0">
                  <a:solidFill>
                    <a:schemeClr val="bg1"/>
                  </a:solidFill>
                  <a:latin typeface="+mn-ea"/>
                  <a:ea typeface="+mn-ea"/>
                </a:rPr>
                <a:t>RIA</a:t>
              </a:r>
              <a:endParaRPr lang="en-US" altLang="zh-CN" sz="800" dirty="0">
                <a:solidFill>
                  <a:schemeClr val="bg1"/>
                </a:solidFill>
                <a:latin typeface="+mn-ea"/>
                <a:ea typeface="+mn-ea"/>
              </a:endParaRPr>
            </a:p>
          </p:txBody>
        </p:sp>
        <p:sp>
          <p:nvSpPr>
            <p:cNvPr id="50" name="AutoShape 73"/>
            <p:cNvSpPr>
              <a:spLocks noChangeArrowheads="1"/>
            </p:cNvSpPr>
            <p:nvPr/>
          </p:nvSpPr>
          <p:spPr bwMode="auto">
            <a:xfrm>
              <a:off x="981349" y="3544190"/>
              <a:ext cx="598778" cy="311326"/>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dirty="0">
                  <a:solidFill>
                    <a:schemeClr val="bg1"/>
                  </a:solidFill>
                  <a:latin typeface="+mn-ea"/>
                  <a:ea typeface="+mn-ea"/>
                </a:rPr>
                <a:t>ATM</a:t>
              </a:r>
            </a:p>
            <a:p>
              <a:pPr algn="ctr"/>
              <a:r>
                <a:rPr lang="zh-CN" altLang="en-US" sz="800" dirty="0">
                  <a:solidFill>
                    <a:schemeClr val="bg1"/>
                  </a:solidFill>
                  <a:latin typeface="+mn-ea"/>
                  <a:ea typeface="+mn-ea"/>
                </a:rPr>
                <a:t>银联</a:t>
              </a:r>
            </a:p>
          </p:txBody>
        </p:sp>
        <p:sp>
          <p:nvSpPr>
            <p:cNvPr id="51" name="AutoShape 80"/>
            <p:cNvSpPr>
              <a:spLocks noChangeArrowheads="1"/>
            </p:cNvSpPr>
            <p:nvPr/>
          </p:nvSpPr>
          <p:spPr bwMode="auto">
            <a:xfrm>
              <a:off x="981349" y="4668950"/>
              <a:ext cx="598778" cy="312656"/>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a:solidFill>
                    <a:schemeClr val="bg1"/>
                  </a:solidFill>
                  <a:latin typeface="+mn-ea"/>
                  <a:ea typeface="+mn-ea"/>
                </a:rPr>
                <a:t>Tuxedo</a:t>
              </a:r>
            </a:p>
            <a:p>
              <a:pPr algn="ctr"/>
              <a:r>
                <a:rPr lang="zh-CN" altLang="en-US" sz="800">
                  <a:solidFill>
                    <a:schemeClr val="bg1"/>
                  </a:solidFill>
                  <a:latin typeface="+mn-ea"/>
                  <a:ea typeface="+mn-ea"/>
                </a:rPr>
                <a:t>应用系统</a:t>
              </a:r>
            </a:p>
          </p:txBody>
        </p:sp>
        <p:sp>
          <p:nvSpPr>
            <p:cNvPr id="52" name="AutoShape 81"/>
            <p:cNvSpPr>
              <a:spLocks noChangeArrowheads="1"/>
            </p:cNvSpPr>
            <p:nvPr/>
          </p:nvSpPr>
          <p:spPr bwMode="auto">
            <a:xfrm>
              <a:off x="981349" y="3940299"/>
              <a:ext cx="598778" cy="312656"/>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dirty="0">
                  <a:solidFill>
                    <a:schemeClr val="bg1"/>
                  </a:solidFill>
                  <a:latin typeface="+mn-ea"/>
                  <a:ea typeface="+mn-ea"/>
                </a:rPr>
                <a:t>J2EE</a:t>
              </a:r>
            </a:p>
            <a:p>
              <a:pPr algn="ctr"/>
              <a:r>
                <a:rPr lang="zh-CN" altLang="en-US" sz="800" dirty="0">
                  <a:solidFill>
                    <a:schemeClr val="bg1"/>
                  </a:solidFill>
                  <a:latin typeface="+mn-ea"/>
                  <a:ea typeface="+mn-ea"/>
                </a:rPr>
                <a:t>应用系统</a:t>
              </a:r>
            </a:p>
          </p:txBody>
        </p:sp>
        <p:cxnSp>
          <p:nvCxnSpPr>
            <p:cNvPr id="53" name="肘形连接符 52"/>
            <p:cNvCxnSpPr>
              <a:stCxn id="50" idx="3"/>
              <a:endCxn id="13" idx="1"/>
            </p:cNvCxnSpPr>
            <p:nvPr/>
          </p:nvCxnSpPr>
          <p:spPr>
            <a:xfrm>
              <a:off x="1580127" y="3699853"/>
              <a:ext cx="573965" cy="266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52" idx="3"/>
              <a:endCxn id="14" idx="1"/>
            </p:cNvCxnSpPr>
            <p:nvPr/>
          </p:nvCxnSpPr>
          <p:spPr>
            <a:xfrm>
              <a:off x="1580127" y="4096627"/>
              <a:ext cx="575292" cy="324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9" idx="3"/>
              <a:endCxn id="14" idx="1"/>
            </p:cNvCxnSpPr>
            <p:nvPr/>
          </p:nvCxnSpPr>
          <p:spPr>
            <a:xfrm flipV="1">
              <a:off x="1580127" y="4099869"/>
              <a:ext cx="575292" cy="36976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51" idx="3"/>
              <a:endCxn id="15" idx="1"/>
            </p:cNvCxnSpPr>
            <p:nvPr/>
          </p:nvCxnSpPr>
          <p:spPr>
            <a:xfrm flipV="1">
              <a:off x="1580127" y="4497224"/>
              <a:ext cx="575292" cy="328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AutoShape 86"/>
            <p:cNvSpPr>
              <a:spLocks noChangeArrowheads="1"/>
            </p:cNvSpPr>
            <p:nvPr/>
          </p:nvSpPr>
          <p:spPr bwMode="auto">
            <a:xfrm>
              <a:off x="1944903" y="6164850"/>
              <a:ext cx="4335993" cy="443041"/>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endParaRPr lang="zh-CN" altLang="en-US" sz="800">
                <a:latin typeface="+mn-ea"/>
                <a:ea typeface="+mn-ea"/>
              </a:endParaRPr>
            </a:p>
          </p:txBody>
        </p:sp>
        <p:sp>
          <p:nvSpPr>
            <p:cNvPr id="58" name="Rectangle 87"/>
            <p:cNvSpPr>
              <a:spLocks noChangeArrowheads="1"/>
            </p:cNvSpPr>
            <p:nvPr/>
          </p:nvSpPr>
          <p:spPr bwMode="auto">
            <a:xfrm>
              <a:off x="2200569" y="6263304"/>
              <a:ext cx="653212"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状态管理</a:t>
              </a:r>
              <a:endParaRPr lang="zh-CN" altLang="en-US" sz="800" dirty="0">
                <a:latin typeface="+mn-ea"/>
                <a:ea typeface="+mn-ea"/>
              </a:endParaRPr>
            </a:p>
          </p:txBody>
        </p:sp>
        <p:sp>
          <p:nvSpPr>
            <p:cNvPr id="59" name="Rectangle 88"/>
            <p:cNvSpPr>
              <a:spLocks noChangeArrowheads="1"/>
            </p:cNvSpPr>
            <p:nvPr/>
          </p:nvSpPr>
          <p:spPr bwMode="auto">
            <a:xfrm>
              <a:off x="2937433" y="6261974"/>
              <a:ext cx="517790"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渠道管控</a:t>
              </a:r>
              <a:endParaRPr lang="zh-CN" altLang="en-US" sz="800" dirty="0">
                <a:latin typeface="+mn-ea"/>
                <a:ea typeface="+mn-ea"/>
              </a:endParaRPr>
            </a:p>
          </p:txBody>
        </p:sp>
        <p:sp>
          <p:nvSpPr>
            <p:cNvPr id="60" name="Rectangle 89"/>
            <p:cNvSpPr>
              <a:spLocks noChangeArrowheads="1"/>
            </p:cNvSpPr>
            <p:nvPr/>
          </p:nvSpPr>
          <p:spPr bwMode="auto">
            <a:xfrm>
              <a:off x="3574714" y="6261974"/>
              <a:ext cx="528411"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服务管控</a:t>
              </a:r>
              <a:endParaRPr lang="zh-CN" altLang="en-US" sz="800" dirty="0">
                <a:latin typeface="+mn-ea"/>
                <a:ea typeface="+mn-ea"/>
              </a:endParaRPr>
            </a:p>
          </p:txBody>
        </p:sp>
        <p:sp>
          <p:nvSpPr>
            <p:cNvPr id="61" name="Rectangle 90"/>
            <p:cNvSpPr>
              <a:spLocks noChangeArrowheads="1"/>
            </p:cNvSpPr>
            <p:nvPr/>
          </p:nvSpPr>
          <p:spPr bwMode="auto">
            <a:xfrm>
              <a:off x="4250505" y="6261974"/>
              <a:ext cx="519117"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资源管控</a:t>
              </a:r>
              <a:endParaRPr lang="zh-CN" altLang="en-US" sz="800" dirty="0">
                <a:latin typeface="+mn-ea"/>
                <a:ea typeface="+mn-ea"/>
              </a:endParaRPr>
            </a:p>
          </p:txBody>
        </p:sp>
        <p:sp>
          <p:nvSpPr>
            <p:cNvPr id="62" name="Rectangle 90"/>
            <p:cNvSpPr>
              <a:spLocks noChangeArrowheads="1"/>
            </p:cNvSpPr>
            <p:nvPr/>
          </p:nvSpPr>
          <p:spPr bwMode="auto">
            <a:xfrm>
              <a:off x="4918950" y="6246020"/>
              <a:ext cx="519117"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异常监控</a:t>
              </a:r>
              <a:endParaRPr lang="zh-CN" altLang="en-US" sz="800" dirty="0">
                <a:latin typeface="+mn-ea"/>
                <a:ea typeface="+mn-ea"/>
              </a:endParaRPr>
            </a:p>
          </p:txBody>
        </p:sp>
        <p:sp>
          <p:nvSpPr>
            <p:cNvPr id="63" name="Rectangle 90"/>
            <p:cNvSpPr>
              <a:spLocks noChangeArrowheads="1"/>
            </p:cNvSpPr>
            <p:nvPr/>
          </p:nvSpPr>
          <p:spPr bwMode="auto">
            <a:xfrm>
              <a:off x="5564904" y="6245475"/>
              <a:ext cx="519117" cy="2660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800" dirty="0" smtClean="0">
                  <a:latin typeface="+mn-ea"/>
                  <a:ea typeface="+mn-ea"/>
                </a:rPr>
                <a:t>定时触发</a:t>
              </a:r>
              <a:endParaRPr lang="zh-CN" altLang="en-US" sz="800" dirty="0">
                <a:latin typeface="+mn-ea"/>
                <a:ea typeface="+mn-ea"/>
              </a:endParaRPr>
            </a:p>
          </p:txBody>
        </p:sp>
        <p:sp>
          <p:nvSpPr>
            <p:cNvPr id="64" name="AutoShape 55"/>
            <p:cNvSpPr>
              <a:spLocks noChangeArrowheads="1"/>
            </p:cNvSpPr>
            <p:nvPr/>
          </p:nvSpPr>
          <p:spPr bwMode="auto">
            <a:xfrm>
              <a:off x="6487492" y="4144331"/>
              <a:ext cx="748804" cy="1448364"/>
            </a:xfrm>
            <a:prstGeom prst="roundRect">
              <a:avLst>
                <a:gd name="adj" fmla="val 9190"/>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en-US" sz="1100">
                <a:latin typeface="+mn-ea"/>
                <a:ea typeface="+mn-ea"/>
              </a:endParaRPr>
            </a:p>
          </p:txBody>
        </p:sp>
        <p:sp>
          <p:nvSpPr>
            <p:cNvPr id="65" name="AutoShape 52"/>
            <p:cNvSpPr>
              <a:spLocks noChangeArrowheads="1"/>
            </p:cNvSpPr>
            <p:nvPr/>
          </p:nvSpPr>
          <p:spPr bwMode="auto">
            <a:xfrm>
              <a:off x="6567152" y="4238980"/>
              <a:ext cx="598777" cy="260769"/>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zh-CN" altLang="en-US" sz="800" dirty="0" smtClean="0">
                  <a:latin typeface="+mn-ea"/>
                  <a:ea typeface="+mn-ea"/>
                </a:rPr>
                <a:t>主机模拟</a:t>
              </a:r>
              <a:endParaRPr lang="en-US" altLang="zh-CN" sz="800" dirty="0">
                <a:latin typeface="+mn-ea"/>
                <a:ea typeface="+mn-ea"/>
              </a:endParaRPr>
            </a:p>
          </p:txBody>
        </p:sp>
        <p:sp>
          <p:nvSpPr>
            <p:cNvPr id="66" name="AutoShape 53"/>
            <p:cNvSpPr>
              <a:spLocks noChangeArrowheads="1"/>
            </p:cNvSpPr>
            <p:nvPr/>
          </p:nvSpPr>
          <p:spPr bwMode="auto">
            <a:xfrm>
              <a:off x="6567152" y="4551637"/>
              <a:ext cx="598777" cy="262100"/>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dirty="0" smtClean="0">
                  <a:latin typeface="+mn-ea"/>
                  <a:ea typeface="+mn-ea"/>
                </a:rPr>
                <a:t>TCP</a:t>
              </a:r>
            </a:p>
            <a:p>
              <a:pPr algn="ctr"/>
              <a:r>
                <a:rPr lang="en-US" altLang="zh-CN" sz="800" dirty="0" smtClean="0">
                  <a:latin typeface="+mn-ea"/>
                  <a:ea typeface="+mn-ea"/>
                </a:rPr>
                <a:t>Server</a:t>
              </a:r>
              <a:endParaRPr lang="en-US" altLang="zh-CN" sz="800" dirty="0">
                <a:latin typeface="+mn-ea"/>
                <a:ea typeface="+mn-ea"/>
              </a:endParaRPr>
            </a:p>
          </p:txBody>
        </p:sp>
        <p:sp>
          <p:nvSpPr>
            <p:cNvPr id="67" name="AutoShape 54"/>
            <p:cNvSpPr>
              <a:spLocks noChangeArrowheads="1"/>
            </p:cNvSpPr>
            <p:nvPr/>
          </p:nvSpPr>
          <p:spPr bwMode="auto">
            <a:xfrm>
              <a:off x="6567152" y="5270248"/>
              <a:ext cx="598777" cy="262099"/>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a:latin typeface="+mn-ea"/>
                  <a:ea typeface="+mn-ea"/>
                </a:rPr>
                <a:t>EJB </a:t>
              </a:r>
            </a:p>
            <a:p>
              <a:pPr algn="ctr"/>
              <a:r>
                <a:rPr lang="en-US" altLang="zh-CN" sz="800">
                  <a:latin typeface="+mn-ea"/>
                  <a:ea typeface="+mn-ea"/>
                </a:rPr>
                <a:t>Server</a:t>
              </a:r>
            </a:p>
          </p:txBody>
        </p:sp>
        <p:sp>
          <p:nvSpPr>
            <p:cNvPr id="68" name="AutoShape 56"/>
            <p:cNvSpPr>
              <a:spLocks noChangeArrowheads="1"/>
            </p:cNvSpPr>
            <p:nvPr/>
          </p:nvSpPr>
          <p:spPr bwMode="auto">
            <a:xfrm>
              <a:off x="6567152" y="4917512"/>
              <a:ext cx="598777" cy="260769"/>
            </a:xfrm>
            <a:prstGeom prst="roundRect">
              <a:avLst>
                <a:gd name="adj" fmla="val 16667"/>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pPr algn="ctr"/>
              <a:r>
                <a:rPr lang="en-US" altLang="zh-CN" sz="800">
                  <a:latin typeface="+mn-ea"/>
                  <a:ea typeface="+mn-ea"/>
                </a:rPr>
                <a:t>MQ</a:t>
              </a:r>
            </a:p>
            <a:p>
              <a:pPr algn="ctr"/>
              <a:r>
                <a:rPr lang="en-US" altLang="zh-CN" sz="800">
                  <a:latin typeface="+mn-ea"/>
                  <a:ea typeface="+mn-ea"/>
                </a:rPr>
                <a:t>Server</a:t>
              </a:r>
            </a:p>
          </p:txBody>
        </p:sp>
        <p:sp>
          <p:nvSpPr>
            <p:cNvPr id="69" name="右箭头 68"/>
            <p:cNvSpPr/>
            <p:nvPr/>
          </p:nvSpPr>
          <p:spPr>
            <a:xfrm>
              <a:off x="6160451" y="4265028"/>
              <a:ext cx="301111" cy="4224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100"/>
            </a:p>
          </p:txBody>
        </p:sp>
        <p:sp>
          <p:nvSpPr>
            <p:cNvPr id="70" name="TextBox 69"/>
            <p:cNvSpPr txBox="1"/>
            <p:nvPr/>
          </p:nvSpPr>
          <p:spPr>
            <a:xfrm>
              <a:off x="6228184" y="2503929"/>
              <a:ext cx="1224136" cy="307633"/>
            </a:xfrm>
            <a:prstGeom prst="rect">
              <a:avLst/>
            </a:prstGeom>
            <a:noFill/>
          </p:spPr>
          <p:txBody>
            <a:bodyPr wrap="square" rtlCol="0">
              <a:spAutoFit/>
            </a:bodyPr>
            <a:lstStyle/>
            <a:p>
              <a:r>
                <a:rPr lang="en-US" altLang="zh-CN" sz="900" dirty="0" smtClean="0">
                  <a:latin typeface="华文细黑" pitchFamily="2" charset="-122"/>
                  <a:ea typeface="华文细黑" pitchFamily="2" charset="-122"/>
                </a:rPr>
                <a:t>IDE</a:t>
              </a:r>
              <a:endParaRPr lang="zh-CN" altLang="en-US" sz="900" dirty="0">
                <a:latin typeface="华文细黑" pitchFamily="2" charset="-122"/>
                <a:ea typeface="华文细黑" pitchFamily="2" charset="-122"/>
              </a:endParaRPr>
            </a:p>
          </p:txBody>
        </p:sp>
        <p:sp>
          <p:nvSpPr>
            <p:cNvPr id="71" name="TextBox 70"/>
            <p:cNvSpPr txBox="1"/>
            <p:nvPr/>
          </p:nvSpPr>
          <p:spPr>
            <a:xfrm>
              <a:off x="6228184" y="3028889"/>
              <a:ext cx="921470" cy="307633"/>
            </a:xfrm>
            <a:prstGeom prst="rect">
              <a:avLst/>
            </a:prstGeom>
            <a:noFill/>
          </p:spPr>
          <p:txBody>
            <a:bodyPr wrap="none" rtlCol="0">
              <a:spAutoFit/>
            </a:bodyPr>
            <a:lstStyle/>
            <a:p>
              <a:r>
                <a:rPr lang="en-US" altLang="zh-CN" sz="900" dirty="0" smtClean="0">
                  <a:latin typeface="华文细黑" pitchFamily="2" charset="-122"/>
                  <a:ea typeface="华文细黑" pitchFamily="2" charset="-122"/>
                </a:rPr>
                <a:t>Runtime</a:t>
              </a:r>
              <a:endParaRPr lang="zh-CN" altLang="en-US" sz="900" dirty="0">
                <a:latin typeface="华文细黑" pitchFamily="2" charset="-122"/>
                <a:ea typeface="华文细黑" pitchFamily="2" charset="-122"/>
              </a:endParaRPr>
            </a:p>
          </p:txBody>
        </p:sp>
        <p:sp>
          <p:nvSpPr>
            <p:cNvPr id="72" name="TextBox 71"/>
            <p:cNvSpPr txBox="1"/>
            <p:nvPr/>
          </p:nvSpPr>
          <p:spPr>
            <a:xfrm>
              <a:off x="6228184" y="6197242"/>
              <a:ext cx="1029689" cy="307633"/>
            </a:xfrm>
            <a:prstGeom prst="rect">
              <a:avLst/>
            </a:prstGeom>
            <a:noFill/>
          </p:spPr>
          <p:txBody>
            <a:bodyPr wrap="none" rtlCol="0">
              <a:spAutoFit/>
            </a:bodyPr>
            <a:lstStyle/>
            <a:p>
              <a:r>
                <a:rPr lang="en-US" altLang="zh-CN" sz="900" dirty="0" smtClean="0">
                  <a:latin typeface="华文细黑" pitchFamily="2" charset="-122"/>
                  <a:ea typeface="华文细黑" pitchFamily="2" charset="-122"/>
                </a:rPr>
                <a:t>Governor</a:t>
              </a:r>
              <a:endParaRPr lang="zh-CN" altLang="en-US" sz="900" dirty="0">
                <a:latin typeface="华文细黑" pitchFamily="2" charset="-122"/>
                <a:ea typeface="华文细黑" pitchFamily="2" charset="-122"/>
              </a:endParaRPr>
            </a:p>
          </p:txBody>
        </p:sp>
      </p:grpSp>
      <p:sp>
        <p:nvSpPr>
          <p:cNvPr id="3" name="矩形 2"/>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技术点回顾    </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12317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6ADA428C-E881-4D3D-8851-5C8254E5F61C}" type="slidenum">
              <a:rPr lang="en-US" altLang="zh-CN" smtClean="0"/>
              <a:pPr/>
              <a:t>4</a:t>
            </a:fld>
            <a:endParaRPr lang="en-US" altLang="zh-CN" dirty="0"/>
          </a:p>
        </p:txBody>
      </p:sp>
      <p:sp>
        <p:nvSpPr>
          <p:cNvPr id="5" name="圆角矩形 4"/>
          <p:cNvSpPr/>
          <p:nvPr/>
        </p:nvSpPr>
        <p:spPr bwMode="auto">
          <a:xfrm>
            <a:off x="3886200" y="32893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4</a:t>
            </a:r>
            <a:r>
              <a:rPr lang="en-US" altLang="zh-CN" sz="2000" kern="0" dirty="0" smtClean="0">
                <a:solidFill>
                  <a:sysClr val="windowText" lastClr="000000"/>
                </a:solidFill>
                <a:latin typeface="+mn-ea"/>
                <a:ea typeface="+mn-ea"/>
              </a:rPr>
              <a:t>. </a:t>
            </a:r>
            <a:r>
              <a:rPr lang="zh-CN" altLang="en-US" sz="2000" kern="0" dirty="0">
                <a:solidFill>
                  <a:sysClr val="windowText" lastClr="000000"/>
                </a:solidFill>
                <a:latin typeface="+mn-ea"/>
                <a:ea typeface="+mn-ea"/>
              </a:rPr>
              <a:t>他</a:t>
            </a:r>
            <a:r>
              <a:rPr lang="zh-CN" altLang="en-US" sz="2000" kern="0" dirty="0" smtClean="0">
                <a:solidFill>
                  <a:sysClr val="windowText" lastClr="000000"/>
                </a:solidFill>
                <a:latin typeface="+mn-ea"/>
                <a:ea typeface="+mn-ea"/>
              </a:rPr>
              <a:t>行代扣场景</a:t>
            </a:r>
            <a:endParaRPr lang="zh-CN" altLang="en-US" sz="2000" kern="0" dirty="0">
              <a:solidFill>
                <a:sysClr val="windowText" lastClr="000000"/>
              </a:solidFill>
              <a:latin typeface="+mn-ea"/>
              <a:ea typeface="+mn-ea"/>
            </a:endParaRPr>
          </a:p>
        </p:txBody>
      </p:sp>
      <p:sp>
        <p:nvSpPr>
          <p:cNvPr id="6" name="圆角矩形 5"/>
          <p:cNvSpPr/>
          <p:nvPr/>
        </p:nvSpPr>
        <p:spPr bwMode="auto">
          <a:xfrm>
            <a:off x="3877101" y="1332268"/>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pPr>
            <a:r>
              <a:rPr lang="en-US" altLang="zh-CN" sz="2000" kern="0" dirty="0">
                <a:solidFill>
                  <a:sysClr val="windowText" lastClr="000000"/>
                </a:solidFill>
                <a:latin typeface="+mn-ea"/>
                <a:ea typeface="+mn-ea"/>
              </a:rPr>
              <a:t>1. </a:t>
            </a:r>
            <a:r>
              <a:rPr lang="zh-CN" altLang="en-US" sz="2000" kern="0" dirty="0">
                <a:solidFill>
                  <a:sysClr val="windowText" lastClr="000000"/>
                </a:solidFill>
                <a:latin typeface="+mn-ea"/>
                <a:ea typeface="+mn-ea"/>
              </a:rPr>
              <a:t>人员情况</a:t>
            </a:r>
            <a:endParaRPr lang="en-US" altLang="en-US" sz="2000" kern="0" dirty="0">
              <a:solidFill>
                <a:sysClr val="windowText" lastClr="000000"/>
              </a:solidFill>
              <a:latin typeface="+mn-ea"/>
              <a:ea typeface="+mn-ea"/>
            </a:endParaRPr>
          </a:p>
        </p:txBody>
      </p:sp>
      <p:pic>
        <p:nvPicPr>
          <p:cNvPr id="8" name="Picture 37" descr="stockxpertcom_id40375_size2"/>
          <p:cNvPicPr>
            <a:picLocks noChangeAspect="1" noChangeArrowheads="1"/>
          </p:cNvPicPr>
          <p:nvPr/>
        </p:nvPicPr>
        <p:blipFill>
          <a:blip r:embed="rId2" cstate="print"/>
          <a:srcRect b="9019"/>
          <a:stretch>
            <a:fillRect/>
          </a:stretch>
        </p:blipFill>
        <p:spPr bwMode="auto">
          <a:xfrm>
            <a:off x="600501" y="1332268"/>
            <a:ext cx="2854229" cy="4458932"/>
          </a:xfrm>
          <a:prstGeom prst="rect">
            <a:avLst/>
          </a:prstGeom>
          <a:noFill/>
          <a:ln w="9525">
            <a:noFill/>
            <a:miter lim="800000"/>
            <a:headEnd/>
            <a:tailEnd/>
          </a:ln>
        </p:spPr>
      </p:pic>
      <p:sp>
        <p:nvSpPr>
          <p:cNvPr id="7" name="圆角矩形 6"/>
          <p:cNvSpPr/>
          <p:nvPr/>
        </p:nvSpPr>
        <p:spPr bwMode="auto">
          <a:xfrm>
            <a:off x="3877101" y="39624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5</a:t>
            </a:r>
            <a:r>
              <a:rPr lang="en-US" altLang="zh-CN" sz="2000" kern="0" dirty="0" smtClean="0">
                <a:solidFill>
                  <a:sysClr val="windowText" lastClr="000000"/>
                </a:solidFill>
                <a:latin typeface="+mn-ea"/>
                <a:ea typeface="+mn-ea"/>
              </a:rPr>
              <a:t>.  </a:t>
            </a:r>
            <a:r>
              <a:rPr lang="zh-CN" altLang="en-US" sz="2000" kern="0" dirty="0" smtClean="0">
                <a:solidFill>
                  <a:sysClr val="windowText" lastClr="000000"/>
                </a:solidFill>
                <a:latin typeface="+mn-ea"/>
                <a:ea typeface="+mn-ea"/>
              </a:rPr>
              <a:t>养老金缴费场景</a:t>
            </a:r>
            <a:endParaRPr lang="zh-CN" altLang="en-US" sz="2000" kern="0" dirty="0">
              <a:solidFill>
                <a:sysClr val="windowText" lastClr="000000"/>
              </a:solidFill>
              <a:latin typeface="+mn-ea"/>
              <a:ea typeface="+mn-ea"/>
            </a:endParaRPr>
          </a:p>
        </p:txBody>
      </p:sp>
      <p:sp>
        <p:nvSpPr>
          <p:cNvPr id="9" name="圆角矩形 8"/>
          <p:cNvSpPr/>
          <p:nvPr/>
        </p:nvSpPr>
        <p:spPr bwMode="auto">
          <a:xfrm>
            <a:off x="3886200" y="5270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7</a:t>
            </a:r>
            <a:r>
              <a:rPr lang="en-US" altLang="zh-CN" sz="2000" kern="0" dirty="0" smtClean="0">
                <a:solidFill>
                  <a:sysClr val="windowText" lastClr="000000"/>
                </a:solidFill>
                <a:latin typeface="+mn-ea"/>
                <a:ea typeface="+mn-ea"/>
              </a:rPr>
              <a:t>.  </a:t>
            </a:r>
            <a:r>
              <a:rPr lang="zh-CN" altLang="en-US" sz="2000" kern="0" dirty="0">
                <a:solidFill>
                  <a:sysClr val="windowText" lastClr="000000"/>
                </a:solidFill>
                <a:latin typeface="+mn-ea"/>
                <a:ea typeface="+mn-ea"/>
              </a:rPr>
              <a:t>本</a:t>
            </a:r>
            <a:r>
              <a:rPr lang="zh-CN" altLang="en-US" sz="2000" kern="0" dirty="0" smtClean="0">
                <a:solidFill>
                  <a:sysClr val="windowText" lastClr="000000"/>
                </a:solidFill>
                <a:latin typeface="+mn-ea"/>
                <a:ea typeface="+mn-ea"/>
              </a:rPr>
              <a:t>次验证项目总结</a:t>
            </a:r>
            <a:endParaRPr lang="zh-CN" altLang="en-US" sz="2000" kern="0" dirty="0">
              <a:solidFill>
                <a:sysClr val="windowText" lastClr="000000"/>
              </a:solidFill>
              <a:latin typeface="+mn-ea"/>
              <a:ea typeface="+mn-ea"/>
            </a:endParaRPr>
          </a:p>
        </p:txBody>
      </p:sp>
      <p:sp>
        <p:nvSpPr>
          <p:cNvPr id="10" name="圆角矩形 9"/>
          <p:cNvSpPr/>
          <p:nvPr/>
        </p:nvSpPr>
        <p:spPr bwMode="auto">
          <a:xfrm>
            <a:off x="3877101" y="1981200"/>
            <a:ext cx="4495800" cy="520700"/>
          </a:xfrm>
          <a:prstGeom prst="roundRect">
            <a:avLst/>
          </a:prstGeom>
          <a:solidFill>
            <a:srgbClr val="809EC2">
              <a:lumMod val="75000"/>
            </a:srgbClr>
          </a:solidFill>
          <a:ln w="9525">
            <a:solidFill>
              <a:sysClr val="window" lastClr="FFFFFF">
                <a:lumMod val="75000"/>
              </a:sysClr>
            </a:solidFill>
            <a:miter lim="800000"/>
            <a:headEnd/>
            <a:tailEnd/>
          </a:ln>
          <a:effectLst>
            <a:outerShdw blurRad="50800" dist="38100" dir="16200000" rotWithShape="0">
              <a:prstClr val="black">
                <a:alpha val="40000"/>
              </a:prstClr>
            </a:outerShdw>
          </a:effectLst>
        </p:spPr>
        <p:txBody>
          <a:bodyPr lIns="72000" tIns="72000" rIns="72000" bIns="72000" anchor="ctr" anchorCtr="0"/>
          <a:lstStyle/>
          <a:p>
            <a:pPr marL="190500" indent="-190500" eaLnBrk="0" hangingPunct="0">
              <a:lnSpc>
                <a:spcPct val="90000"/>
              </a:lnSpc>
            </a:pPr>
            <a:r>
              <a:rPr lang="en-US" altLang="zh-CN" sz="2000" b="1" dirty="0">
                <a:solidFill>
                  <a:schemeClr val="bg1"/>
                </a:solidFill>
                <a:latin typeface="+mn-ea"/>
                <a:ea typeface="+mn-ea"/>
              </a:rPr>
              <a:t>2. </a:t>
            </a:r>
            <a:r>
              <a:rPr lang="zh-CN" altLang="en-US" sz="2000" b="1" dirty="0">
                <a:solidFill>
                  <a:schemeClr val="bg1"/>
                </a:solidFill>
                <a:latin typeface="+mn-ea"/>
                <a:ea typeface="+mn-ea"/>
              </a:rPr>
              <a:t>本次项目执行计划</a:t>
            </a:r>
          </a:p>
        </p:txBody>
      </p:sp>
      <p:sp>
        <p:nvSpPr>
          <p:cNvPr id="11" name="圆角矩形 10"/>
          <p:cNvSpPr/>
          <p:nvPr/>
        </p:nvSpPr>
        <p:spPr bwMode="auto">
          <a:xfrm>
            <a:off x="3886200" y="26035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3</a:t>
            </a:r>
            <a:r>
              <a:rPr lang="en-US" altLang="zh-CN" sz="2000" kern="0" dirty="0" smtClean="0">
                <a:solidFill>
                  <a:sysClr val="windowText" lastClr="000000"/>
                </a:solidFill>
                <a:latin typeface="+mn-ea"/>
                <a:ea typeface="+mn-ea"/>
              </a:rPr>
              <a:t>. </a:t>
            </a:r>
            <a:r>
              <a:rPr lang="zh-CN" altLang="en-US" sz="2000" kern="0" dirty="0" smtClean="0">
                <a:solidFill>
                  <a:sysClr val="windowText" lastClr="000000"/>
                </a:solidFill>
                <a:latin typeface="+mn-ea"/>
                <a:ea typeface="+mn-ea"/>
              </a:rPr>
              <a:t>第三方支付场景</a:t>
            </a:r>
            <a:r>
              <a:rPr lang="en-US" altLang="zh-CN" sz="2000" kern="0" dirty="0" smtClean="0">
                <a:solidFill>
                  <a:sysClr val="windowText" lastClr="000000"/>
                </a:solidFill>
                <a:latin typeface="+mn-ea"/>
                <a:ea typeface="+mn-ea"/>
              </a:rPr>
              <a:t>   </a:t>
            </a:r>
            <a:endParaRPr lang="zh-CN" altLang="en-US" sz="2000" kern="0" dirty="0">
              <a:solidFill>
                <a:sysClr val="windowText" lastClr="000000"/>
              </a:solidFill>
              <a:latin typeface="+mn-ea"/>
              <a:ea typeface="+mn-ea"/>
            </a:endParaRPr>
          </a:p>
        </p:txBody>
      </p:sp>
      <p:sp>
        <p:nvSpPr>
          <p:cNvPr id="12" name="圆角矩形 11"/>
          <p:cNvSpPr/>
          <p:nvPr/>
        </p:nvSpPr>
        <p:spPr bwMode="auto">
          <a:xfrm>
            <a:off x="3886200" y="4572000"/>
            <a:ext cx="4495800" cy="520700"/>
          </a:xfrm>
          <a:prstGeom prst="roundRect">
            <a:avLst/>
          </a:prstGeom>
          <a:solidFill>
            <a:srgbClr val="4F81BD">
              <a:lumMod val="20000"/>
              <a:lumOff val="80000"/>
            </a:srgbClr>
          </a:solidFill>
          <a:ln w="9525">
            <a:solidFill>
              <a:sysClr val="window" lastClr="FFFFFF">
                <a:lumMod val="75000"/>
              </a:sysClr>
            </a:solidFill>
            <a:miter lim="800000"/>
            <a:headEnd/>
            <a:tailEnd/>
          </a:ln>
          <a:effectLst/>
        </p:spPr>
        <p:txBody>
          <a:bodyPr lIns="72000" tIns="72000" rIns="72000" bIns="72000" anchor="ctr" anchorCtr="0"/>
          <a:lstStyle/>
          <a:p>
            <a:pPr marL="190500" indent="-190500" eaLnBrk="0" fontAlgn="auto" hangingPunct="0">
              <a:lnSpc>
                <a:spcPct val="90000"/>
              </a:lnSpc>
              <a:spcBef>
                <a:spcPts val="0"/>
              </a:spcBef>
              <a:spcAft>
                <a:spcPts val="0"/>
              </a:spcAft>
              <a:defRPr/>
            </a:pPr>
            <a:r>
              <a:rPr lang="en-US" altLang="zh-CN" sz="2000" kern="0" dirty="0">
                <a:solidFill>
                  <a:sysClr val="windowText" lastClr="000000"/>
                </a:solidFill>
                <a:latin typeface="+mn-ea"/>
                <a:ea typeface="+mn-ea"/>
              </a:rPr>
              <a:t>6</a:t>
            </a:r>
            <a:r>
              <a:rPr lang="en-US" altLang="zh-CN" sz="2000" kern="0" dirty="0" smtClean="0">
                <a:solidFill>
                  <a:sysClr val="windowText" lastClr="000000"/>
                </a:solidFill>
                <a:latin typeface="+mn-ea"/>
                <a:ea typeface="+mn-ea"/>
              </a:rPr>
              <a:t>.  </a:t>
            </a:r>
            <a:r>
              <a:rPr lang="zh-CN" altLang="en-US" sz="2000" kern="0" dirty="0" smtClean="0">
                <a:solidFill>
                  <a:sysClr val="windowText" lastClr="000000"/>
                </a:solidFill>
                <a:latin typeface="+mn-ea"/>
                <a:ea typeface="+mn-ea"/>
              </a:rPr>
              <a:t>门户集成场景</a:t>
            </a:r>
            <a:endParaRPr lang="zh-CN" altLang="en-US" sz="2000" kern="0" dirty="0">
              <a:solidFill>
                <a:sysClr val="windowText" lastClr="000000"/>
              </a:solidFill>
              <a:latin typeface="+mn-ea"/>
              <a:ea typeface="+mn-ea"/>
            </a:endParaRPr>
          </a:p>
        </p:txBody>
      </p:sp>
    </p:spTree>
    <p:extLst>
      <p:ext uri="{BB962C8B-B14F-4D97-AF65-F5344CB8AC3E}">
        <p14:creationId xmlns:p14="http://schemas.microsoft.com/office/powerpoint/2010/main" val="22698289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SCA</a:t>
            </a:r>
            <a:r>
              <a:rPr lang="zh-CN" altLang="en-US" dirty="0" smtClean="0"/>
              <a:t>服务</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40</a:t>
            </a:fld>
            <a:endParaRPr lang="en-US" altLang="zh-CN"/>
          </a:p>
        </p:txBody>
      </p:sp>
      <p:sp>
        <p:nvSpPr>
          <p:cNvPr id="11" name="TextBox 10"/>
          <p:cNvSpPr txBox="1"/>
          <p:nvPr/>
        </p:nvSpPr>
        <p:spPr>
          <a:xfrm>
            <a:off x="762000" y="1143000"/>
            <a:ext cx="7643866" cy="1015663"/>
          </a:xfrm>
          <a:prstGeom prst="rect">
            <a:avLst/>
          </a:prstGeom>
          <a:ln w="3175">
            <a:noFill/>
            <a:prstDash val="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b="1" dirty="0" err="1" smtClean="0">
                <a:latin typeface="+mn-ea"/>
              </a:rPr>
              <a:t>SCA</a:t>
            </a:r>
            <a:r>
              <a:rPr lang="en-US" dirty="0" err="1" smtClean="0">
                <a:latin typeface="+mn-ea"/>
              </a:rPr>
              <a:t>（</a:t>
            </a:r>
            <a:r>
              <a:rPr lang="en-US" b="1" dirty="0" err="1" smtClean="0">
                <a:latin typeface="+mn-ea"/>
              </a:rPr>
              <a:t>Service</a:t>
            </a:r>
            <a:r>
              <a:rPr lang="en-US" b="1" dirty="0" smtClean="0">
                <a:latin typeface="+mn-ea"/>
              </a:rPr>
              <a:t> Component Architecture</a:t>
            </a:r>
            <a:r>
              <a:rPr lang="en-US" dirty="0" smtClean="0">
                <a:latin typeface="+mn-ea"/>
              </a:rPr>
              <a:t>）</a:t>
            </a:r>
            <a:r>
              <a:rPr lang="zh-CN" altLang="en-US" dirty="0" smtClean="0">
                <a:latin typeface="+mn-ea"/>
              </a:rPr>
              <a:t>服务构件架构，</a:t>
            </a:r>
            <a:r>
              <a:rPr lang="zh-CN" altLang="en-US" dirty="0" smtClean="0"/>
              <a:t>实现 </a:t>
            </a:r>
            <a:r>
              <a:rPr lang="en-US" altLang="zh-CN" dirty="0" smtClean="0"/>
              <a:t>SOA </a:t>
            </a:r>
            <a:r>
              <a:rPr lang="zh-CN" altLang="en-US" dirty="0" smtClean="0"/>
              <a:t>而产生的一种规范，它提供了一种基于服务的编程模型，能够十分方便、快速地来构建</a:t>
            </a:r>
            <a:r>
              <a:rPr lang="en-US" altLang="zh-CN" dirty="0" smtClean="0"/>
              <a:t>SOA</a:t>
            </a:r>
            <a:r>
              <a:rPr lang="zh-CN" altLang="en-US" dirty="0" smtClean="0"/>
              <a:t>应用</a:t>
            </a:r>
            <a:r>
              <a:rPr lang="zh-CN" altLang="en-US" dirty="0" smtClean="0">
                <a:latin typeface="+mn-ea"/>
              </a:rPr>
              <a:t>。</a:t>
            </a:r>
            <a:endParaRPr lang="zh-CN" altLang="en-US" dirty="0">
              <a:latin typeface="+mn-ea"/>
            </a:endParaRPr>
          </a:p>
        </p:txBody>
      </p:sp>
      <p:pic>
        <p:nvPicPr>
          <p:cNvPr id="12" name="Picture 3" descr="C:\Documents and Settings\Administrator\桌面\工行\新建文件夹\sca composite architecture.bmp"/>
          <p:cNvPicPr>
            <a:picLocks noChangeAspect="1" noChangeArrowheads="1"/>
          </p:cNvPicPr>
          <p:nvPr/>
        </p:nvPicPr>
        <p:blipFill>
          <a:blip r:embed="rId2"/>
          <a:srcRect/>
          <a:stretch>
            <a:fillRect/>
          </a:stretch>
        </p:blipFill>
        <p:spPr bwMode="auto">
          <a:xfrm>
            <a:off x="1500166" y="2424110"/>
            <a:ext cx="6215106" cy="3331365"/>
          </a:xfrm>
          <a:prstGeom prst="rect">
            <a:avLst/>
          </a:prstGeom>
          <a:noFill/>
        </p:spPr>
      </p:pic>
      <p:grpSp>
        <p:nvGrpSpPr>
          <p:cNvPr id="13" name="Group 14"/>
          <p:cNvGrpSpPr>
            <a:grpSpLocks/>
          </p:cNvGrpSpPr>
          <p:nvPr/>
        </p:nvGrpSpPr>
        <p:grpSpPr bwMode="auto">
          <a:xfrm>
            <a:off x="1447800" y="4076700"/>
            <a:ext cx="3148012" cy="1714500"/>
            <a:chOff x="715" y="3015"/>
            <a:chExt cx="1983" cy="1080"/>
          </a:xfrm>
        </p:grpSpPr>
        <p:sp>
          <p:nvSpPr>
            <p:cNvPr id="14" name="Oval 8"/>
            <p:cNvSpPr>
              <a:spLocks noChangeArrowheads="1"/>
            </p:cNvSpPr>
            <p:nvPr/>
          </p:nvSpPr>
          <p:spPr bwMode="auto">
            <a:xfrm>
              <a:off x="715" y="3451"/>
              <a:ext cx="630" cy="644"/>
            </a:xfrm>
            <a:prstGeom prst="ellipse">
              <a:avLst/>
            </a:prstGeom>
            <a:noFill/>
            <a:ln w="38100">
              <a:solidFill>
                <a:srgbClr val="FF0000"/>
              </a:solidFill>
              <a:round/>
              <a:headEnd/>
              <a:tailEnd/>
            </a:ln>
          </p:spPr>
          <p:txBody>
            <a:bodyPr wrap="none" anchor="ctr"/>
            <a:lstStyle/>
            <a:p>
              <a:endParaRPr lang="zh-CN" altLang="en-US"/>
            </a:p>
          </p:txBody>
        </p:sp>
        <p:sp>
          <p:nvSpPr>
            <p:cNvPr id="15" name="AutoShape 10"/>
            <p:cNvSpPr>
              <a:spLocks noChangeArrowheads="1"/>
            </p:cNvSpPr>
            <p:nvPr/>
          </p:nvSpPr>
          <p:spPr bwMode="auto">
            <a:xfrm>
              <a:off x="1383" y="3015"/>
              <a:ext cx="1315" cy="696"/>
            </a:xfrm>
            <a:prstGeom prst="cloudCallout">
              <a:avLst>
                <a:gd name="adj1" fmla="val -73241"/>
                <a:gd name="adj2" fmla="val 22111"/>
              </a:avLst>
            </a:prstGeom>
            <a:noFill/>
            <a:ln w="9525">
              <a:solidFill>
                <a:schemeClr val="tx1"/>
              </a:solidFill>
              <a:round/>
              <a:headEnd/>
              <a:tailEnd/>
            </a:ln>
          </p:spPr>
          <p:txBody>
            <a:bodyPr/>
            <a:lstStyle/>
            <a:p>
              <a:pPr algn="ctr"/>
              <a:r>
                <a:rPr lang="zh-CN" altLang="en-US" dirty="0"/>
                <a:t>将服务暴露成不同的调用方式</a:t>
              </a:r>
            </a:p>
          </p:txBody>
        </p:sp>
      </p:grpSp>
      <p:grpSp>
        <p:nvGrpSpPr>
          <p:cNvPr id="16" name="Group 13"/>
          <p:cNvGrpSpPr>
            <a:grpSpLocks/>
          </p:cNvGrpSpPr>
          <p:nvPr/>
        </p:nvGrpSpPr>
        <p:grpSpPr bwMode="auto">
          <a:xfrm>
            <a:off x="3962400" y="4457700"/>
            <a:ext cx="3611562" cy="1296987"/>
            <a:chOff x="2925" y="3158"/>
            <a:chExt cx="2275" cy="959"/>
          </a:xfrm>
        </p:grpSpPr>
        <p:sp>
          <p:nvSpPr>
            <p:cNvPr id="17" name="Oval 9"/>
            <p:cNvSpPr>
              <a:spLocks noChangeArrowheads="1"/>
            </p:cNvSpPr>
            <p:nvPr/>
          </p:nvSpPr>
          <p:spPr bwMode="auto">
            <a:xfrm>
              <a:off x="4570" y="3377"/>
              <a:ext cx="630" cy="740"/>
            </a:xfrm>
            <a:prstGeom prst="ellipse">
              <a:avLst/>
            </a:prstGeom>
            <a:noFill/>
            <a:ln w="38100">
              <a:solidFill>
                <a:srgbClr val="FF0000"/>
              </a:solidFill>
              <a:round/>
              <a:headEnd/>
              <a:tailEnd/>
            </a:ln>
          </p:spPr>
          <p:txBody>
            <a:bodyPr wrap="none" anchor="ctr"/>
            <a:lstStyle/>
            <a:p>
              <a:endParaRPr lang="zh-CN" altLang="en-US"/>
            </a:p>
          </p:txBody>
        </p:sp>
        <p:sp>
          <p:nvSpPr>
            <p:cNvPr id="18" name="AutoShape 11"/>
            <p:cNvSpPr>
              <a:spLocks noChangeArrowheads="1"/>
            </p:cNvSpPr>
            <p:nvPr/>
          </p:nvSpPr>
          <p:spPr bwMode="auto">
            <a:xfrm>
              <a:off x="2925" y="3158"/>
              <a:ext cx="1315" cy="817"/>
            </a:xfrm>
            <a:prstGeom prst="cloudCallout">
              <a:avLst>
                <a:gd name="adj1" fmla="val 92574"/>
                <a:gd name="adj2" fmla="val -8306"/>
              </a:avLst>
            </a:prstGeom>
            <a:noFill/>
            <a:ln w="9525">
              <a:solidFill>
                <a:schemeClr val="tx1"/>
              </a:solidFill>
              <a:round/>
              <a:headEnd/>
              <a:tailEnd/>
            </a:ln>
          </p:spPr>
          <p:txBody>
            <a:bodyPr/>
            <a:lstStyle/>
            <a:p>
              <a:pPr algn="ctr"/>
              <a:r>
                <a:rPr lang="zh-CN" altLang="en-US"/>
                <a:t>支持调用不同方式的服务</a:t>
              </a:r>
            </a:p>
          </p:txBody>
        </p:sp>
      </p:grpSp>
      <p:sp>
        <p:nvSpPr>
          <p:cNvPr id="20" name="矩形 19"/>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技术点回顾    </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48126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1+#ppt_w/2"/>
                                          </p:val>
                                        </p:tav>
                                        <p:tav tm="100000">
                                          <p:val>
                                            <p:strVal val="#ppt_x"/>
                                          </p:val>
                                        </p:tav>
                                      </p:tavLst>
                                    </p:anim>
                                    <p:anim calcmode="lin" valueType="num">
                                      <p:cBhvr additive="base">
                                        <p:cTn id="14"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国际化支持</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41</a:t>
            </a:fld>
            <a:endParaRPr lang="en-US" altLang="zh-CN"/>
          </a:p>
        </p:txBody>
      </p:sp>
      <p:pic>
        <p:nvPicPr>
          <p:cNvPr id="6" name="图片 18"/>
          <p:cNvPicPr/>
          <p:nvPr/>
        </p:nvPicPr>
        <p:blipFill>
          <a:blip r:embed="rId2"/>
          <a:srcRect/>
          <a:stretch>
            <a:fillRect/>
          </a:stretch>
        </p:blipFill>
        <p:spPr bwMode="auto">
          <a:xfrm>
            <a:off x="152400" y="1142346"/>
            <a:ext cx="5715000" cy="4648854"/>
          </a:xfrm>
          <a:prstGeom prst="rect">
            <a:avLst/>
          </a:prstGeom>
          <a:noFill/>
          <a:ln w="9525">
            <a:solidFill>
              <a:schemeClr val="bg1">
                <a:lumMod val="85000"/>
              </a:schemeClr>
            </a:solidFill>
            <a:miter lim="800000"/>
            <a:headEnd/>
            <a:tailEnd/>
          </a:ln>
        </p:spPr>
      </p:pic>
      <p:sp>
        <p:nvSpPr>
          <p:cNvPr id="7" name="Rectangle 1"/>
          <p:cNvSpPr/>
          <p:nvPr/>
        </p:nvSpPr>
        <p:spPr>
          <a:xfrm>
            <a:off x="6019800" y="1135419"/>
            <a:ext cx="2971800" cy="2308324"/>
          </a:xfrm>
          <a:prstGeom prst="rect">
            <a:avLst/>
          </a:prstGeom>
        </p:spPr>
        <p:txBody>
          <a:bodyPr wrap="square">
            <a:spAutoFit/>
          </a:bodyPr>
          <a:lstStyle/>
          <a:p>
            <a:pPr marL="285750" indent="-285750">
              <a:buFont typeface="Arial" panose="020B0604020202020204" pitchFamily="34" charset="0"/>
              <a:buChar char="•"/>
            </a:pPr>
            <a:r>
              <a:rPr lang="zh-CN" altLang="en-US" dirty="0"/>
              <a:t>每个构件包都有"配置信息"目录</a:t>
            </a:r>
          </a:p>
          <a:p>
            <a:pPr marL="285750" indent="-285750">
              <a:buFont typeface="Arial" panose="020B0604020202020204" pitchFamily="34" charset="0"/>
              <a:buChar char="•"/>
            </a:pPr>
            <a:r>
              <a:rPr lang="zh-CN" altLang="en-US" dirty="0"/>
              <a:t>配置信息下的i18n目录存放国际化信息</a:t>
            </a:r>
          </a:p>
          <a:p>
            <a:pPr marL="285750" indent="-285750">
              <a:buFont typeface="Arial" panose="020B0604020202020204" pitchFamily="34" charset="0"/>
              <a:buChar char="•"/>
            </a:pPr>
            <a:r>
              <a:rPr lang="zh-CN" altLang="en-US" dirty="0"/>
              <a:t>国际化信息文件的命名规则为：basename_语言代码_国家代码.properties</a:t>
            </a:r>
          </a:p>
        </p:txBody>
      </p:sp>
      <p:sp>
        <p:nvSpPr>
          <p:cNvPr id="9" name="矩形 8"/>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技术点回顾    </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43418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关键技术点－事件服务</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42</a:t>
            </a:fld>
            <a:endParaRPr lang="en-US" altLang="zh-CN"/>
          </a:p>
        </p:txBody>
      </p:sp>
      <p:sp>
        <p:nvSpPr>
          <p:cNvPr id="5" name="Text Box 32"/>
          <p:cNvSpPr txBox="1">
            <a:spLocks noChangeArrowheads="1"/>
          </p:cNvSpPr>
          <p:nvPr/>
        </p:nvSpPr>
        <p:spPr bwMode="auto">
          <a:xfrm>
            <a:off x="468000" y="972000"/>
            <a:ext cx="2374368" cy="2031325"/>
          </a:xfrm>
          <a:prstGeom prst="rect">
            <a:avLst/>
          </a:prstGeom>
          <a:noFill/>
          <a:ln w="9525">
            <a:noFill/>
            <a:miter lim="800000"/>
            <a:headEnd/>
            <a:tailEnd/>
          </a:ln>
          <a:effectLst/>
        </p:spPr>
        <p:txBody>
          <a:bodyPr wrap="none">
            <a:spAutoFit/>
          </a:bodyPr>
          <a:lstStyle/>
          <a:p>
            <a:pPr>
              <a:buFontTx/>
              <a:buChar char="•"/>
              <a:defRPr/>
            </a:pPr>
            <a:r>
              <a:rPr lang="zh-CN" altLang="en-US" sz="1800" kern="0" dirty="0" smtClean="0">
                <a:latin typeface="+mn-ea"/>
                <a:ea typeface="+mn-ea"/>
              </a:rPr>
              <a:t>企业级事件服务</a:t>
            </a:r>
            <a:endParaRPr kumimoji="1" lang="zh-CN" altLang="en-US" sz="1800" dirty="0">
              <a:latin typeface="+mn-ea"/>
              <a:ea typeface="+mn-ea"/>
            </a:endParaRPr>
          </a:p>
          <a:p>
            <a:pPr>
              <a:buFontTx/>
              <a:buChar char="•"/>
              <a:defRPr/>
            </a:pPr>
            <a:r>
              <a:rPr lang="zh-CN" altLang="en-US" sz="1800" kern="0" dirty="0" smtClean="0">
                <a:latin typeface="+mn-ea"/>
                <a:ea typeface="+mn-ea"/>
              </a:rPr>
              <a:t>异步通信机制</a:t>
            </a:r>
            <a:endParaRPr kumimoji="1" lang="zh-CN" altLang="en-US" sz="1800" dirty="0">
              <a:latin typeface="+mn-ea"/>
              <a:ea typeface="+mn-ea"/>
            </a:endParaRPr>
          </a:p>
          <a:p>
            <a:pPr>
              <a:buFontTx/>
              <a:buChar char="•"/>
              <a:defRPr/>
            </a:pPr>
            <a:r>
              <a:rPr lang="zh-CN" altLang="en-US" sz="1800" kern="0" dirty="0" smtClean="0">
                <a:latin typeface="+mn-ea"/>
                <a:ea typeface="+mn-ea"/>
              </a:rPr>
              <a:t>统一的访问接口</a:t>
            </a:r>
            <a:endParaRPr kumimoji="1" lang="zh-CN" altLang="en-US" sz="1800" dirty="0">
              <a:latin typeface="+mn-ea"/>
              <a:ea typeface="+mn-ea"/>
            </a:endParaRPr>
          </a:p>
          <a:p>
            <a:pPr>
              <a:buFontTx/>
              <a:buChar char="•"/>
              <a:defRPr/>
            </a:pPr>
            <a:r>
              <a:rPr kumimoji="1" lang="zh-CN" altLang="en-US" sz="1800" dirty="0" smtClean="0">
                <a:latin typeface="+mn-ea"/>
                <a:ea typeface="+mn-ea"/>
              </a:rPr>
              <a:t>点对点、广播订阅</a:t>
            </a:r>
            <a:endParaRPr kumimoji="1" lang="en-US" altLang="zh-CN" sz="1800" dirty="0" smtClean="0">
              <a:latin typeface="+mn-ea"/>
              <a:ea typeface="+mn-ea"/>
            </a:endParaRPr>
          </a:p>
          <a:p>
            <a:pPr>
              <a:buFontTx/>
              <a:buChar char="•"/>
              <a:defRPr/>
            </a:pPr>
            <a:r>
              <a:rPr kumimoji="1" lang="zh-CN" altLang="en-US" sz="1800" dirty="0" smtClean="0">
                <a:latin typeface="+mn-ea"/>
                <a:ea typeface="+mn-ea"/>
              </a:rPr>
              <a:t>内置</a:t>
            </a:r>
            <a:r>
              <a:rPr kumimoji="1" lang="en-US" altLang="zh-CN" sz="1800" dirty="0" smtClean="0">
                <a:latin typeface="+mn-ea"/>
                <a:ea typeface="+mn-ea"/>
              </a:rPr>
              <a:t>JMS</a:t>
            </a:r>
            <a:r>
              <a:rPr kumimoji="1" lang="zh-CN" altLang="en-US" sz="1800" dirty="0" smtClean="0">
                <a:latin typeface="+mn-ea"/>
                <a:ea typeface="+mn-ea"/>
              </a:rPr>
              <a:t>、</a:t>
            </a:r>
            <a:r>
              <a:rPr kumimoji="1" lang="en-US" altLang="zh-CN" sz="1800" dirty="0" smtClean="0">
                <a:latin typeface="+mn-ea"/>
                <a:ea typeface="+mn-ea"/>
              </a:rPr>
              <a:t>UDP</a:t>
            </a:r>
            <a:r>
              <a:rPr kumimoji="1" lang="zh-CN" altLang="en-US" sz="1800" dirty="0" smtClean="0">
                <a:latin typeface="+mn-ea"/>
                <a:ea typeface="+mn-ea"/>
              </a:rPr>
              <a:t>支持</a:t>
            </a:r>
            <a:endParaRPr kumimoji="1" lang="en-US" altLang="zh-CN" sz="1800" dirty="0" smtClean="0">
              <a:latin typeface="+mn-ea"/>
              <a:ea typeface="+mn-ea"/>
            </a:endParaRPr>
          </a:p>
          <a:p>
            <a:pPr>
              <a:buFontTx/>
              <a:buChar char="•"/>
              <a:defRPr/>
            </a:pPr>
            <a:r>
              <a:rPr kumimoji="1" lang="zh-CN" altLang="en-US" sz="1800" dirty="0" smtClean="0">
                <a:latin typeface="+mn-ea"/>
                <a:ea typeface="+mn-ea"/>
              </a:rPr>
              <a:t>扩展通信方式支持</a:t>
            </a:r>
            <a:endParaRPr kumimoji="1" lang="en-US" altLang="zh-CN" sz="1800" dirty="0" smtClean="0">
              <a:latin typeface="+mn-ea"/>
              <a:ea typeface="+mn-ea"/>
            </a:endParaRPr>
          </a:p>
          <a:p>
            <a:pPr>
              <a:buFontTx/>
              <a:buChar char="•"/>
              <a:defRPr/>
            </a:pPr>
            <a:r>
              <a:rPr kumimoji="1" lang="zh-CN" altLang="en-US" sz="1800" dirty="0" smtClean="0">
                <a:latin typeface="+mn-ea"/>
                <a:ea typeface="+mn-ea"/>
              </a:rPr>
              <a:t>自定义事件</a:t>
            </a:r>
            <a:endParaRPr kumimoji="1" lang="zh-CN" altLang="en-US" sz="1800" dirty="0">
              <a:latin typeface="+mn-ea"/>
              <a:ea typeface="+mn-ea"/>
            </a:endParaRPr>
          </a:p>
        </p:txBody>
      </p:sp>
      <p:sp>
        <p:nvSpPr>
          <p:cNvPr id="6" name="AutoShape 4"/>
          <p:cNvSpPr>
            <a:spLocks noChangeArrowheads="1"/>
          </p:cNvSpPr>
          <p:nvPr/>
        </p:nvSpPr>
        <p:spPr bwMode="auto">
          <a:xfrm>
            <a:off x="4932363" y="1989138"/>
            <a:ext cx="2667000" cy="2819400"/>
          </a:xfrm>
          <a:prstGeom prst="roundRect">
            <a:avLst>
              <a:gd name="adj" fmla="val 4046"/>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endParaRPr kumimoji="1" lang="en-US" altLang="zh-CN" sz="1400">
              <a:latin typeface="+mn-ea"/>
            </a:endParaRPr>
          </a:p>
        </p:txBody>
      </p:sp>
      <p:sp>
        <p:nvSpPr>
          <p:cNvPr id="7" name="AutoShape 5"/>
          <p:cNvSpPr>
            <a:spLocks noChangeArrowheads="1"/>
          </p:cNvSpPr>
          <p:nvPr/>
        </p:nvSpPr>
        <p:spPr bwMode="auto">
          <a:xfrm>
            <a:off x="5100638" y="2420938"/>
            <a:ext cx="571500" cy="201612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a:latin typeface="+mn-ea"/>
              </a:rPr>
              <a:t>事</a:t>
            </a:r>
          </a:p>
          <a:p>
            <a:pPr algn="ctr"/>
            <a:r>
              <a:rPr kumimoji="1" lang="zh-CN" altLang="en-US" sz="1400">
                <a:latin typeface="+mn-ea"/>
              </a:rPr>
              <a:t>件</a:t>
            </a:r>
          </a:p>
          <a:p>
            <a:pPr algn="ctr"/>
            <a:r>
              <a:rPr kumimoji="1" lang="zh-CN" altLang="en-US" sz="1400">
                <a:latin typeface="+mn-ea"/>
              </a:rPr>
              <a:t>管</a:t>
            </a:r>
          </a:p>
          <a:p>
            <a:pPr algn="ctr"/>
            <a:r>
              <a:rPr kumimoji="1" lang="zh-CN" altLang="en-US" sz="1400">
                <a:latin typeface="+mn-ea"/>
              </a:rPr>
              <a:t>理</a:t>
            </a:r>
          </a:p>
          <a:p>
            <a:pPr algn="ctr"/>
            <a:r>
              <a:rPr kumimoji="1" lang="zh-CN" altLang="en-US" sz="1400">
                <a:latin typeface="+mn-ea"/>
              </a:rPr>
              <a:t>器</a:t>
            </a:r>
          </a:p>
        </p:txBody>
      </p:sp>
      <p:sp>
        <p:nvSpPr>
          <p:cNvPr id="8" name="AutoShape 6"/>
          <p:cNvSpPr>
            <a:spLocks noChangeArrowheads="1"/>
          </p:cNvSpPr>
          <p:nvPr/>
        </p:nvSpPr>
        <p:spPr bwMode="auto">
          <a:xfrm>
            <a:off x="6129338" y="2141538"/>
            <a:ext cx="1371600" cy="457200"/>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a:latin typeface="+mn-ea"/>
              </a:rPr>
              <a:t>邮件服务</a:t>
            </a:r>
          </a:p>
        </p:txBody>
      </p:sp>
      <p:sp>
        <p:nvSpPr>
          <p:cNvPr id="9" name="AutoShape 7"/>
          <p:cNvSpPr>
            <a:spLocks noChangeArrowheads="1"/>
          </p:cNvSpPr>
          <p:nvPr/>
        </p:nvSpPr>
        <p:spPr bwMode="auto">
          <a:xfrm>
            <a:off x="6129338" y="2827338"/>
            <a:ext cx="1371600" cy="457200"/>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a:latin typeface="+mn-ea"/>
              </a:rPr>
              <a:t>短信服务</a:t>
            </a:r>
          </a:p>
        </p:txBody>
      </p:sp>
      <p:sp>
        <p:nvSpPr>
          <p:cNvPr id="10" name="AutoShape 8"/>
          <p:cNvSpPr>
            <a:spLocks noChangeArrowheads="1"/>
          </p:cNvSpPr>
          <p:nvPr/>
        </p:nvSpPr>
        <p:spPr bwMode="auto">
          <a:xfrm>
            <a:off x="6129338" y="3513138"/>
            <a:ext cx="1371600" cy="457200"/>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dirty="0">
                <a:latin typeface="+mn-ea"/>
              </a:rPr>
              <a:t>订阅发布</a:t>
            </a:r>
          </a:p>
        </p:txBody>
      </p:sp>
      <p:sp>
        <p:nvSpPr>
          <p:cNvPr id="11" name="AutoShape 9"/>
          <p:cNvSpPr>
            <a:spLocks noChangeArrowheads="1"/>
          </p:cNvSpPr>
          <p:nvPr/>
        </p:nvSpPr>
        <p:spPr bwMode="auto">
          <a:xfrm>
            <a:off x="6129338" y="4198938"/>
            <a:ext cx="1371600" cy="457200"/>
          </a:xfrm>
          <a:prstGeom prst="roundRect">
            <a:avLst>
              <a:gd name="adj" fmla="val 958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1400">
                <a:latin typeface="+mn-ea"/>
              </a:rPr>
              <a:t>报警服务</a:t>
            </a:r>
          </a:p>
        </p:txBody>
      </p:sp>
      <p:cxnSp>
        <p:nvCxnSpPr>
          <p:cNvPr id="12" name="AutoShape 10"/>
          <p:cNvCxnSpPr>
            <a:cxnSpLocks noChangeShapeType="1"/>
            <a:stCxn id="7" idx="3"/>
            <a:endCxn id="8" idx="1"/>
          </p:cNvCxnSpPr>
          <p:nvPr/>
        </p:nvCxnSpPr>
        <p:spPr bwMode="auto">
          <a:xfrm flipV="1">
            <a:off x="5686425" y="2370138"/>
            <a:ext cx="428625" cy="1058862"/>
          </a:xfrm>
          <a:prstGeom prst="bentConnector3">
            <a:avLst>
              <a:gd name="adj1" fmla="val 50000"/>
            </a:avLst>
          </a:prstGeom>
          <a:noFill/>
          <a:ln w="28575">
            <a:solidFill>
              <a:schemeClr val="tx1"/>
            </a:solidFill>
            <a:miter lim="800000"/>
            <a:headEnd/>
            <a:tailEnd type="triangle" w="med" len="med"/>
          </a:ln>
        </p:spPr>
      </p:cxnSp>
      <p:cxnSp>
        <p:nvCxnSpPr>
          <p:cNvPr id="13" name="AutoShape 11"/>
          <p:cNvCxnSpPr>
            <a:cxnSpLocks noChangeShapeType="1"/>
            <a:stCxn id="7" idx="3"/>
            <a:endCxn id="9" idx="1"/>
          </p:cNvCxnSpPr>
          <p:nvPr/>
        </p:nvCxnSpPr>
        <p:spPr bwMode="auto">
          <a:xfrm flipV="1">
            <a:off x="5686425" y="3055938"/>
            <a:ext cx="428625" cy="373062"/>
          </a:xfrm>
          <a:prstGeom prst="bentConnector3">
            <a:avLst>
              <a:gd name="adj1" fmla="val 50000"/>
            </a:avLst>
          </a:prstGeom>
          <a:noFill/>
          <a:ln w="28575">
            <a:solidFill>
              <a:schemeClr val="tx1"/>
            </a:solidFill>
            <a:miter lim="800000"/>
            <a:headEnd/>
            <a:tailEnd type="triangle" w="med" len="med"/>
          </a:ln>
        </p:spPr>
      </p:cxnSp>
      <p:cxnSp>
        <p:nvCxnSpPr>
          <p:cNvPr id="14" name="AutoShape 12"/>
          <p:cNvCxnSpPr>
            <a:cxnSpLocks noChangeShapeType="1"/>
            <a:stCxn id="7" idx="3"/>
            <a:endCxn id="10" idx="1"/>
          </p:cNvCxnSpPr>
          <p:nvPr/>
        </p:nvCxnSpPr>
        <p:spPr bwMode="auto">
          <a:xfrm>
            <a:off x="5686425" y="3429000"/>
            <a:ext cx="428625" cy="312738"/>
          </a:xfrm>
          <a:prstGeom prst="bentConnector3">
            <a:avLst>
              <a:gd name="adj1" fmla="val 50000"/>
            </a:avLst>
          </a:prstGeom>
          <a:noFill/>
          <a:ln w="28575">
            <a:solidFill>
              <a:schemeClr val="tx1"/>
            </a:solidFill>
            <a:miter lim="800000"/>
            <a:headEnd/>
            <a:tailEnd type="triangle" w="med" len="med"/>
          </a:ln>
        </p:spPr>
      </p:cxnSp>
      <p:cxnSp>
        <p:nvCxnSpPr>
          <p:cNvPr id="15" name="AutoShape 13"/>
          <p:cNvCxnSpPr>
            <a:cxnSpLocks noChangeShapeType="1"/>
            <a:stCxn id="7" idx="3"/>
            <a:endCxn id="11" idx="1"/>
          </p:cNvCxnSpPr>
          <p:nvPr/>
        </p:nvCxnSpPr>
        <p:spPr bwMode="auto">
          <a:xfrm>
            <a:off x="5686425" y="3429000"/>
            <a:ext cx="428625" cy="998538"/>
          </a:xfrm>
          <a:prstGeom prst="bentConnector3">
            <a:avLst>
              <a:gd name="adj1" fmla="val 50000"/>
            </a:avLst>
          </a:prstGeom>
          <a:noFill/>
          <a:ln w="28575">
            <a:solidFill>
              <a:schemeClr val="tx1"/>
            </a:solidFill>
            <a:miter lim="800000"/>
            <a:headEnd/>
            <a:tailEnd type="triangle" w="med" len="med"/>
          </a:ln>
        </p:spPr>
      </p:cxnSp>
      <p:sp>
        <p:nvSpPr>
          <p:cNvPr id="16" name="AutoShape 14"/>
          <p:cNvSpPr>
            <a:spLocks noChangeArrowheads="1"/>
          </p:cNvSpPr>
          <p:nvPr/>
        </p:nvSpPr>
        <p:spPr bwMode="auto">
          <a:xfrm>
            <a:off x="4359120" y="3154031"/>
            <a:ext cx="618802" cy="360486"/>
          </a:xfrm>
          <a:prstGeom prst="rightArrow">
            <a:avLst>
              <a:gd name="adj1" fmla="val 50000"/>
              <a:gd name="adj2" fmla="val 75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sz="1400">
              <a:latin typeface="+mn-ea"/>
              <a:ea typeface="+mn-ea"/>
            </a:endParaRPr>
          </a:p>
        </p:txBody>
      </p:sp>
      <p:sp>
        <p:nvSpPr>
          <p:cNvPr id="17" name="Text Box 15"/>
          <p:cNvSpPr txBox="1">
            <a:spLocks noChangeArrowheads="1"/>
          </p:cNvSpPr>
          <p:nvPr/>
        </p:nvSpPr>
        <p:spPr bwMode="auto">
          <a:xfrm>
            <a:off x="4300538" y="2917825"/>
            <a:ext cx="544512" cy="307975"/>
          </a:xfrm>
          <a:prstGeom prst="rect">
            <a:avLst/>
          </a:prstGeom>
          <a:noFill/>
          <a:ln w="9525">
            <a:noFill/>
            <a:miter lim="800000"/>
            <a:headEnd/>
            <a:tailEnd/>
          </a:ln>
        </p:spPr>
        <p:txBody>
          <a:bodyPr wrap="none">
            <a:spAutoFit/>
          </a:bodyPr>
          <a:lstStyle/>
          <a:p>
            <a:r>
              <a:rPr kumimoji="1" lang="zh-CN" altLang="en-US" sz="1400">
                <a:latin typeface="+mn-ea"/>
                <a:ea typeface="+mn-ea"/>
              </a:rPr>
              <a:t>触发</a:t>
            </a:r>
          </a:p>
        </p:txBody>
      </p:sp>
      <p:sp>
        <p:nvSpPr>
          <p:cNvPr id="18" name="AutoShape 17"/>
          <p:cNvSpPr>
            <a:spLocks noChangeArrowheads="1"/>
          </p:cNvSpPr>
          <p:nvPr/>
        </p:nvSpPr>
        <p:spPr bwMode="auto">
          <a:xfrm>
            <a:off x="3538538" y="2979738"/>
            <a:ext cx="762000" cy="762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sz="1400">
                <a:latin typeface="+mn-ea"/>
              </a:rPr>
              <a:t>事件服务</a:t>
            </a:r>
          </a:p>
          <a:p>
            <a:pPr algn="ctr"/>
            <a:r>
              <a:rPr kumimoji="1" lang="zh-CN" altLang="en-US" sz="1400">
                <a:latin typeface="+mn-ea"/>
              </a:rPr>
              <a:t>访问</a:t>
            </a:r>
          </a:p>
        </p:txBody>
      </p:sp>
      <p:sp>
        <p:nvSpPr>
          <p:cNvPr id="19" name="AutoShape 18"/>
          <p:cNvSpPr>
            <a:spLocks noChangeArrowheads="1"/>
          </p:cNvSpPr>
          <p:nvPr/>
        </p:nvSpPr>
        <p:spPr bwMode="auto">
          <a:xfrm>
            <a:off x="3538538" y="4548188"/>
            <a:ext cx="762000" cy="6858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sz="1400">
                <a:latin typeface="+mn-ea"/>
              </a:rPr>
              <a:t>事件</a:t>
            </a:r>
          </a:p>
          <a:p>
            <a:pPr algn="ctr"/>
            <a:r>
              <a:rPr kumimoji="1" lang="zh-CN" altLang="en-US" sz="1400">
                <a:latin typeface="+mn-ea"/>
              </a:rPr>
              <a:t>监测器</a:t>
            </a:r>
          </a:p>
        </p:txBody>
      </p:sp>
      <p:sp>
        <p:nvSpPr>
          <p:cNvPr id="20" name="AutoShape 20"/>
          <p:cNvSpPr>
            <a:spLocks noChangeArrowheads="1"/>
          </p:cNvSpPr>
          <p:nvPr/>
        </p:nvSpPr>
        <p:spPr bwMode="auto">
          <a:xfrm>
            <a:off x="3538538" y="5386388"/>
            <a:ext cx="762000" cy="6858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sz="1400">
                <a:latin typeface="+mn-ea"/>
              </a:rPr>
              <a:t>事件</a:t>
            </a:r>
          </a:p>
          <a:p>
            <a:pPr algn="ctr"/>
            <a:r>
              <a:rPr kumimoji="1" lang="zh-CN" altLang="en-US" sz="1400">
                <a:latin typeface="+mn-ea"/>
              </a:rPr>
              <a:t>监测器</a:t>
            </a:r>
          </a:p>
        </p:txBody>
      </p:sp>
      <p:cxnSp>
        <p:nvCxnSpPr>
          <p:cNvPr id="21" name="AutoShape 21"/>
          <p:cNvCxnSpPr>
            <a:cxnSpLocks noChangeShapeType="1"/>
            <a:stCxn id="19" idx="3"/>
            <a:endCxn id="29" idx="3"/>
          </p:cNvCxnSpPr>
          <p:nvPr/>
        </p:nvCxnSpPr>
        <p:spPr bwMode="auto">
          <a:xfrm flipV="1">
            <a:off x="4300538" y="4429125"/>
            <a:ext cx="4456112" cy="461963"/>
          </a:xfrm>
          <a:prstGeom prst="bentConnector3">
            <a:avLst>
              <a:gd name="adj1" fmla="val 105130"/>
            </a:avLst>
          </a:prstGeom>
          <a:noFill/>
          <a:ln w="28575">
            <a:solidFill>
              <a:schemeClr val="tx1"/>
            </a:solidFill>
            <a:miter lim="800000"/>
            <a:headEnd/>
            <a:tailEnd type="triangle" w="med" len="med"/>
          </a:ln>
        </p:spPr>
      </p:cxnSp>
      <p:cxnSp>
        <p:nvCxnSpPr>
          <p:cNvPr id="22" name="AutoShape 22"/>
          <p:cNvCxnSpPr>
            <a:cxnSpLocks noChangeShapeType="1"/>
            <a:stCxn id="20" idx="3"/>
            <a:endCxn id="29" idx="3"/>
          </p:cNvCxnSpPr>
          <p:nvPr/>
        </p:nvCxnSpPr>
        <p:spPr bwMode="auto">
          <a:xfrm flipV="1">
            <a:off x="4300538" y="4429125"/>
            <a:ext cx="4456112" cy="1300163"/>
          </a:xfrm>
          <a:prstGeom prst="bentConnector3">
            <a:avLst>
              <a:gd name="adj1" fmla="val 105130"/>
            </a:avLst>
          </a:prstGeom>
          <a:noFill/>
          <a:ln w="28575">
            <a:solidFill>
              <a:schemeClr val="tx1"/>
            </a:solidFill>
            <a:miter lim="800000"/>
            <a:headEnd/>
            <a:tailEnd type="triangle" w="med" len="med"/>
          </a:ln>
        </p:spPr>
      </p:cxnSp>
      <p:sp>
        <p:nvSpPr>
          <p:cNvPr id="23" name="Text Box 23"/>
          <p:cNvSpPr txBox="1">
            <a:spLocks noChangeArrowheads="1"/>
          </p:cNvSpPr>
          <p:nvPr/>
        </p:nvSpPr>
        <p:spPr bwMode="auto">
          <a:xfrm>
            <a:off x="4330700" y="4906963"/>
            <a:ext cx="544513" cy="307975"/>
          </a:xfrm>
          <a:prstGeom prst="rect">
            <a:avLst/>
          </a:prstGeom>
          <a:noFill/>
          <a:ln w="9525">
            <a:noFill/>
            <a:miter lim="800000"/>
            <a:headEnd/>
            <a:tailEnd/>
          </a:ln>
        </p:spPr>
        <p:txBody>
          <a:bodyPr wrap="none">
            <a:spAutoFit/>
          </a:bodyPr>
          <a:lstStyle/>
          <a:p>
            <a:r>
              <a:rPr kumimoji="1" lang="zh-CN" altLang="en-US" sz="1400">
                <a:latin typeface="+mn-ea"/>
                <a:ea typeface="+mn-ea"/>
              </a:rPr>
              <a:t>订阅</a:t>
            </a:r>
          </a:p>
        </p:txBody>
      </p:sp>
      <p:cxnSp>
        <p:nvCxnSpPr>
          <p:cNvPr id="24" name="AutoShape 24"/>
          <p:cNvCxnSpPr>
            <a:cxnSpLocks noChangeShapeType="1"/>
            <a:stCxn id="11" idx="3"/>
            <a:endCxn id="29" idx="1"/>
          </p:cNvCxnSpPr>
          <p:nvPr/>
        </p:nvCxnSpPr>
        <p:spPr bwMode="auto">
          <a:xfrm>
            <a:off x="7500938" y="4427538"/>
            <a:ext cx="493712" cy="1587"/>
          </a:xfrm>
          <a:prstGeom prst="bentConnector3">
            <a:avLst>
              <a:gd name="adj1" fmla="val 50000"/>
            </a:avLst>
          </a:prstGeom>
          <a:noFill/>
          <a:ln w="28575">
            <a:solidFill>
              <a:schemeClr val="tx1"/>
            </a:solidFill>
            <a:miter lim="800000"/>
            <a:headEnd/>
            <a:tailEnd type="triangle" w="med" len="med"/>
          </a:ln>
        </p:spPr>
      </p:cxnSp>
      <p:sp>
        <p:nvSpPr>
          <p:cNvPr id="25" name="AutoShape 26"/>
          <p:cNvSpPr>
            <a:spLocks noChangeArrowheads="1"/>
          </p:cNvSpPr>
          <p:nvPr/>
        </p:nvSpPr>
        <p:spPr bwMode="auto">
          <a:xfrm>
            <a:off x="8024813" y="2132013"/>
            <a:ext cx="762000" cy="466725"/>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en-US" altLang="zh-CN" sz="1400">
                <a:latin typeface="+mn-ea"/>
                <a:ea typeface="+mn-ea"/>
              </a:rPr>
              <a:t>Java</a:t>
            </a:r>
          </a:p>
          <a:p>
            <a:pPr algn="ctr"/>
            <a:r>
              <a:rPr kumimoji="1" lang="en-US" altLang="zh-CN" sz="1400">
                <a:latin typeface="+mn-ea"/>
                <a:ea typeface="+mn-ea"/>
              </a:rPr>
              <a:t>Mail</a:t>
            </a:r>
          </a:p>
        </p:txBody>
      </p:sp>
      <p:cxnSp>
        <p:nvCxnSpPr>
          <p:cNvPr id="26" name="AutoShape 27"/>
          <p:cNvCxnSpPr>
            <a:cxnSpLocks noChangeShapeType="1"/>
            <a:stCxn id="8" idx="3"/>
            <a:endCxn id="25" idx="1"/>
          </p:cNvCxnSpPr>
          <p:nvPr/>
        </p:nvCxnSpPr>
        <p:spPr bwMode="auto">
          <a:xfrm flipV="1">
            <a:off x="7500938" y="2365375"/>
            <a:ext cx="523875" cy="4763"/>
          </a:xfrm>
          <a:prstGeom prst="bentConnector3">
            <a:avLst>
              <a:gd name="adj1" fmla="val 50000"/>
            </a:avLst>
          </a:prstGeom>
          <a:noFill/>
          <a:ln w="28575">
            <a:solidFill>
              <a:schemeClr val="tx1"/>
            </a:solidFill>
            <a:miter lim="800000"/>
            <a:headEnd/>
            <a:tailEnd type="triangle" w="med" len="med"/>
          </a:ln>
        </p:spPr>
      </p:cxnSp>
      <p:sp>
        <p:nvSpPr>
          <p:cNvPr id="27" name="AutoShape 28"/>
          <p:cNvSpPr>
            <a:spLocks noChangeArrowheads="1"/>
          </p:cNvSpPr>
          <p:nvPr/>
        </p:nvSpPr>
        <p:spPr bwMode="auto">
          <a:xfrm>
            <a:off x="7994650" y="2824163"/>
            <a:ext cx="762000" cy="473075"/>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zh-CN" altLang="en-US" sz="1400">
                <a:latin typeface="+mn-ea"/>
                <a:ea typeface="+mn-ea"/>
              </a:rPr>
              <a:t>短信</a:t>
            </a:r>
          </a:p>
          <a:p>
            <a:pPr algn="ctr"/>
            <a:r>
              <a:rPr kumimoji="1" lang="zh-CN" altLang="en-US" sz="1400">
                <a:latin typeface="+mn-ea"/>
                <a:ea typeface="+mn-ea"/>
              </a:rPr>
              <a:t>平台</a:t>
            </a:r>
          </a:p>
        </p:txBody>
      </p:sp>
      <p:cxnSp>
        <p:nvCxnSpPr>
          <p:cNvPr id="28" name="AutoShape 29"/>
          <p:cNvCxnSpPr>
            <a:cxnSpLocks noChangeShapeType="1"/>
            <a:stCxn id="9" idx="3"/>
            <a:endCxn id="27" idx="1"/>
          </p:cNvCxnSpPr>
          <p:nvPr/>
        </p:nvCxnSpPr>
        <p:spPr bwMode="auto">
          <a:xfrm>
            <a:off x="7500938" y="3055938"/>
            <a:ext cx="493712" cy="4762"/>
          </a:xfrm>
          <a:prstGeom prst="bentConnector3">
            <a:avLst>
              <a:gd name="adj1" fmla="val 50000"/>
            </a:avLst>
          </a:prstGeom>
          <a:noFill/>
          <a:ln w="28575">
            <a:solidFill>
              <a:schemeClr val="tx1"/>
            </a:solidFill>
            <a:miter lim="800000"/>
            <a:headEnd/>
            <a:tailEnd type="triangle" w="med" len="med"/>
          </a:ln>
        </p:spPr>
      </p:cxnSp>
      <p:sp>
        <p:nvSpPr>
          <p:cNvPr id="29" name="AutoShape 30"/>
          <p:cNvSpPr>
            <a:spLocks noChangeArrowheads="1"/>
          </p:cNvSpPr>
          <p:nvPr/>
        </p:nvSpPr>
        <p:spPr bwMode="auto">
          <a:xfrm>
            <a:off x="7994650" y="4192588"/>
            <a:ext cx="762000" cy="473075"/>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kumimoji="1" lang="en-US" altLang="zh-CN" sz="1400">
                <a:latin typeface="+mn-ea"/>
                <a:ea typeface="+mn-ea"/>
              </a:rPr>
              <a:t>JMS</a:t>
            </a:r>
          </a:p>
          <a:p>
            <a:pPr algn="ctr"/>
            <a:r>
              <a:rPr kumimoji="1" lang="en-US" altLang="zh-CN" sz="1400">
                <a:latin typeface="+mn-ea"/>
                <a:ea typeface="+mn-ea"/>
              </a:rPr>
              <a:t>Server</a:t>
            </a:r>
          </a:p>
        </p:txBody>
      </p:sp>
      <p:cxnSp>
        <p:nvCxnSpPr>
          <p:cNvPr id="30" name="AutoShape 32"/>
          <p:cNvCxnSpPr>
            <a:cxnSpLocks noChangeShapeType="1"/>
            <a:stCxn id="10" idx="3"/>
            <a:endCxn id="29" idx="0"/>
          </p:cNvCxnSpPr>
          <p:nvPr/>
        </p:nvCxnSpPr>
        <p:spPr bwMode="auto">
          <a:xfrm>
            <a:off x="7500938" y="3741738"/>
            <a:ext cx="874712" cy="450850"/>
          </a:xfrm>
          <a:prstGeom prst="bentConnector2">
            <a:avLst/>
          </a:prstGeom>
          <a:noFill/>
          <a:ln w="28575">
            <a:solidFill>
              <a:schemeClr val="tx1"/>
            </a:solidFill>
            <a:miter lim="800000"/>
            <a:headEnd/>
            <a:tailEnd type="triangle" w="med" len="med"/>
          </a:ln>
        </p:spPr>
      </p:cxnSp>
      <p:sp>
        <p:nvSpPr>
          <p:cNvPr id="31" name="Text Box 33"/>
          <p:cNvSpPr txBox="1">
            <a:spLocks noChangeArrowheads="1"/>
          </p:cNvSpPr>
          <p:nvPr/>
        </p:nvSpPr>
        <p:spPr bwMode="auto">
          <a:xfrm>
            <a:off x="4330700" y="5407025"/>
            <a:ext cx="544513" cy="307975"/>
          </a:xfrm>
          <a:prstGeom prst="rect">
            <a:avLst/>
          </a:prstGeom>
          <a:noFill/>
          <a:ln w="9525">
            <a:noFill/>
            <a:miter lim="800000"/>
            <a:headEnd/>
            <a:tailEnd/>
          </a:ln>
        </p:spPr>
        <p:txBody>
          <a:bodyPr wrap="none">
            <a:spAutoFit/>
          </a:bodyPr>
          <a:lstStyle/>
          <a:p>
            <a:r>
              <a:rPr kumimoji="1" lang="zh-CN" altLang="en-US" sz="1400">
                <a:latin typeface="+mn-ea"/>
                <a:ea typeface="+mn-ea"/>
              </a:rPr>
              <a:t>订阅</a:t>
            </a:r>
          </a:p>
        </p:txBody>
      </p:sp>
      <p:sp>
        <p:nvSpPr>
          <p:cNvPr id="32" name="矩形 31"/>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技术点回顾    </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3548084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调度框架</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43</a:t>
            </a:fld>
            <a:endParaRPr lang="en-US" altLang="zh-CN"/>
          </a:p>
        </p:txBody>
      </p:sp>
      <p:sp>
        <p:nvSpPr>
          <p:cNvPr id="5" name="Rectangle 26"/>
          <p:cNvSpPr/>
          <p:nvPr/>
        </p:nvSpPr>
        <p:spPr>
          <a:xfrm>
            <a:off x="533400" y="990600"/>
            <a:ext cx="8077200" cy="1569660"/>
          </a:xfrm>
          <a:prstGeom prst="rect">
            <a:avLst/>
          </a:prstGeom>
        </p:spPr>
        <p:txBody>
          <a:bodyPr wrap="square">
            <a:spAutoFit/>
          </a:bodyPr>
          <a:lstStyle/>
          <a:p>
            <a:pPr marL="285750" indent="-285750">
              <a:buFont typeface="Arial" panose="020B0604020202020204" pitchFamily="34" charset="0"/>
              <a:buChar char="•"/>
            </a:pPr>
            <a:r>
              <a:rPr lang="zh-CN" altLang="en-US" sz="1600" dirty="0"/>
              <a:t>定时器提供定时执</a:t>
            </a:r>
            <a:r>
              <a:rPr lang="zh-CN" altLang="en-US" sz="1600" dirty="0" smtClean="0"/>
              <a:t>行</a:t>
            </a:r>
            <a:r>
              <a:rPr lang="zh-CN" altLang="en-US" sz="1600" dirty="0"/>
              <a:t>定时</a:t>
            </a:r>
            <a:r>
              <a:rPr lang="zh-CN" altLang="en-US" sz="1600" dirty="0" smtClean="0"/>
              <a:t>任</a:t>
            </a:r>
            <a:r>
              <a:rPr lang="zh-CN" altLang="en-US" sz="1600" dirty="0"/>
              <a:t>务的功能</a:t>
            </a:r>
            <a:r>
              <a:rPr lang="zh-CN" altLang="en-US" sz="1600" dirty="0" smtClean="0"/>
              <a:t>，通</a:t>
            </a:r>
            <a:r>
              <a:rPr lang="zh-CN" altLang="en-US" sz="1600" dirty="0"/>
              <a:t>过封</a:t>
            </a:r>
            <a:r>
              <a:rPr lang="zh-CN" altLang="en-US" sz="1600" dirty="0" smtClean="0"/>
              <a:t>装开</a:t>
            </a:r>
            <a:r>
              <a:rPr lang="zh-CN" altLang="en-US" sz="1600" dirty="0"/>
              <a:t>源的</a:t>
            </a:r>
            <a:r>
              <a:rPr lang="zh-CN" altLang="en-US" sz="1600" dirty="0" smtClean="0"/>
              <a:t>quartz实现，</a:t>
            </a:r>
            <a:r>
              <a:rPr lang="zh-CN" altLang="en-US" sz="1600" dirty="0"/>
              <a:t>可以定时执行一个任意方法任务、一个逻辑流任务、一</a:t>
            </a:r>
            <a:r>
              <a:rPr lang="zh-CN" altLang="en-US" sz="1600" dirty="0" smtClean="0"/>
              <a:t>个服务</a:t>
            </a:r>
            <a:r>
              <a:rPr lang="zh-CN" altLang="en-US" sz="1600" dirty="0"/>
              <a:t>任务，或者一个纯正的</a:t>
            </a:r>
            <a:r>
              <a:rPr lang="zh-CN" altLang="en-US" sz="1600" dirty="0" smtClean="0"/>
              <a:t>quartzJob</a:t>
            </a:r>
            <a:endParaRPr lang="en-US" altLang="zh-CN" sz="1600" dirty="0" smtClean="0"/>
          </a:p>
          <a:p>
            <a:pPr marL="285750" indent="-285750">
              <a:buFont typeface="Arial" panose="020B0604020202020204" pitchFamily="34" charset="0"/>
              <a:buChar char="•"/>
            </a:pPr>
            <a:r>
              <a:rPr lang="zh-CN" altLang="en-US" sz="1600" dirty="0" smtClean="0"/>
              <a:t>定</a:t>
            </a:r>
            <a:r>
              <a:rPr lang="zh-CN" altLang="en-US" sz="1600" dirty="0"/>
              <a:t>时任务存储在数据库中，支持集群方式。支持构造各种简单和复杂的触发</a:t>
            </a:r>
            <a:r>
              <a:rPr lang="zh-CN" altLang="en-US" sz="1600" dirty="0" smtClean="0"/>
              <a:t>时间</a:t>
            </a:r>
            <a:endParaRPr lang="en-US" altLang="zh-CN" sz="1600" dirty="0" smtClean="0"/>
          </a:p>
          <a:p>
            <a:pPr marL="285750" indent="-285750">
              <a:buFont typeface="Arial" panose="020B0604020202020204" pitchFamily="34" charset="0"/>
              <a:buChar char="•"/>
            </a:pPr>
            <a:r>
              <a:rPr lang="zh-CN" altLang="en-US" sz="1600" dirty="0" smtClean="0"/>
              <a:t>用户可以对定时任务进行查询、增加、修改、删除、暂停、继续操作。支持多调度器，每一个调度器有一个自己的数据源，和一组相关的存储定时任务的数据表，用来管理调度定时任务。</a:t>
            </a:r>
            <a:endParaRPr lang="zh-CN" altLang="en-US" sz="1600" dirty="0"/>
          </a:p>
        </p:txBody>
      </p:sp>
      <p:pic>
        <p:nvPicPr>
          <p:cNvPr id="1026" name="Picture 2"/>
          <p:cNvPicPr>
            <a:picLocks noChangeAspect="1" noChangeArrowheads="1"/>
          </p:cNvPicPr>
          <p:nvPr/>
        </p:nvPicPr>
        <p:blipFill>
          <a:blip r:embed="rId2"/>
          <a:srcRect/>
          <a:stretch>
            <a:fillRect/>
          </a:stretch>
        </p:blipFill>
        <p:spPr bwMode="auto">
          <a:xfrm>
            <a:off x="609600" y="2667000"/>
            <a:ext cx="7924800" cy="3579503"/>
          </a:xfrm>
          <a:prstGeom prst="rect">
            <a:avLst/>
          </a:prstGeom>
          <a:noFill/>
          <a:ln w="9525">
            <a:noFill/>
            <a:miter lim="800000"/>
            <a:headEnd/>
            <a:tailEnd/>
          </a:ln>
          <a:effectLst/>
        </p:spPr>
      </p:pic>
      <p:sp>
        <p:nvSpPr>
          <p:cNvPr id="6" name="矩形 5"/>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技术点回顾    </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2321668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报文组件</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44</a:t>
            </a:fld>
            <a:endParaRPr lang="en-US" altLang="zh-CN"/>
          </a:p>
        </p:txBody>
      </p:sp>
      <p:sp>
        <p:nvSpPr>
          <p:cNvPr id="5" name="Rectangle 19"/>
          <p:cNvSpPr>
            <a:spLocks noChangeArrowheads="1"/>
          </p:cNvSpPr>
          <p:nvPr/>
        </p:nvSpPr>
        <p:spPr bwMode="auto">
          <a:xfrm>
            <a:off x="467544" y="1292080"/>
            <a:ext cx="3384550" cy="4176464"/>
          </a:xfrm>
          <a:prstGeom prst="rect">
            <a:avLst/>
          </a:prstGeom>
          <a:noFill/>
          <a:ln w="9525">
            <a:noFill/>
            <a:miter lim="800000"/>
            <a:headEnd/>
            <a:tailEnd/>
          </a:ln>
          <a:effectLst/>
        </p:spPr>
        <p:txBody>
          <a:bodyPr/>
          <a:lstStyle/>
          <a:p>
            <a:pPr marL="342900" indent="-342900">
              <a:spcBef>
                <a:spcPct val="20000"/>
              </a:spcBef>
              <a:buFontTx/>
              <a:buChar char="•"/>
              <a:defRPr/>
            </a:pPr>
            <a:r>
              <a:rPr lang="en-US" altLang="zh-CN" sz="2400" dirty="0" smtClean="0">
                <a:latin typeface="+mn-ea"/>
                <a:ea typeface="+mn-ea"/>
              </a:rPr>
              <a:t>Composite</a:t>
            </a:r>
            <a:r>
              <a:rPr lang="zh-CN" altLang="en-US" sz="2400" dirty="0" smtClean="0">
                <a:latin typeface="+mn-ea"/>
                <a:ea typeface="+mn-ea"/>
              </a:rPr>
              <a:t>模式</a:t>
            </a:r>
            <a:endParaRPr lang="zh-CN" altLang="en-US" sz="2400" dirty="0">
              <a:latin typeface="+mn-ea"/>
              <a:ea typeface="+mn-ea"/>
            </a:endParaRPr>
          </a:p>
          <a:p>
            <a:pPr marL="742950" lvl="1" indent="-285750">
              <a:spcBef>
                <a:spcPct val="20000"/>
              </a:spcBef>
              <a:buFontTx/>
              <a:buChar char="–"/>
              <a:defRPr/>
            </a:pPr>
            <a:r>
              <a:rPr lang="zh-CN" altLang="en-US" sz="1800" kern="0" dirty="0" smtClean="0">
                <a:latin typeface="+mn-ea"/>
                <a:ea typeface="+mn-ea"/>
              </a:rPr>
              <a:t>统一</a:t>
            </a:r>
            <a:r>
              <a:rPr lang="zh-CN" altLang="en-US" sz="1800" kern="0" dirty="0">
                <a:latin typeface="+mn-ea"/>
                <a:ea typeface="+mn-ea"/>
              </a:rPr>
              <a:t>接口</a:t>
            </a:r>
          </a:p>
          <a:p>
            <a:pPr marL="742950" lvl="1" indent="-285750">
              <a:spcBef>
                <a:spcPct val="20000"/>
              </a:spcBef>
              <a:buFontTx/>
              <a:buChar char="–"/>
              <a:defRPr/>
            </a:pPr>
            <a:r>
              <a:rPr lang="zh-CN" altLang="en-US" sz="1800" kern="0" dirty="0">
                <a:latin typeface="+mn-ea"/>
                <a:ea typeface="+mn-ea"/>
              </a:rPr>
              <a:t>支持组装</a:t>
            </a:r>
          </a:p>
          <a:p>
            <a:pPr marL="342900" indent="-342900">
              <a:lnSpc>
                <a:spcPct val="80000"/>
              </a:lnSpc>
              <a:spcBef>
                <a:spcPct val="20000"/>
              </a:spcBef>
              <a:buClr>
                <a:schemeClr val="folHlink"/>
              </a:buClr>
              <a:buSzPct val="90000"/>
              <a:buFontTx/>
              <a:buChar char="•"/>
              <a:defRPr/>
            </a:pPr>
            <a:r>
              <a:rPr lang="zh-CN" altLang="en-US" sz="2400" dirty="0" smtClean="0">
                <a:latin typeface="+mn-ea"/>
                <a:ea typeface="+mn-ea"/>
              </a:rPr>
              <a:t>支持多种格式</a:t>
            </a:r>
          </a:p>
          <a:p>
            <a:pPr marL="742950" lvl="1" indent="-285750">
              <a:lnSpc>
                <a:spcPct val="80000"/>
              </a:lnSpc>
              <a:spcBef>
                <a:spcPct val="20000"/>
              </a:spcBef>
              <a:buClr>
                <a:schemeClr val="accent1"/>
              </a:buClr>
              <a:buSzPct val="75000"/>
              <a:buFontTx/>
              <a:buChar char="–"/>
              <a:defRPr/>
            </a:pPr>
            <a:r>
              <a:rPr lang="zh-CN" altLang="en-US" kern="0" dirty="0" smtClean="0">
                <a:latin typeface="+mn-ea"/>
                <a:ea typeface="+mn-ea"/>
              </a:rPr>
              <a:t>定长</a:t>
            </a:r>
            <a:endParaRPr lang="en-US" altLang="zh-CN" kern="0" dirty="0" smtClean="0">
              <a:latin typeface="+mn-ea"/>
              <a:ea typeface="+mn-ea"/>
            </a:endParaRPr>
          </a:p>
          <a:p>
            <a:pPr marL="742950" lvl="1" indent="-285750">
              <a:lnSpc>
                <a:spcPct val="80000"/>
              </a:lnSpc>
              <a:spcBef>
                <a:spcPct val="20000"/>
              </a:spcBef>
              <a:buClr>
                <a:schemeClr val="accent1"/>
              </a:buClr>
              <a:buSzPct val="75000"/>
              <a:buFontTx/>
              <a:buChar char="–"/>
              <a:defRPr/>
            </a:pPr>
            <a:r>
              <a:rPr lang="zh-CN" altLang="en-US" kern="0" dirty="0" smtClean="0">
                <a:latin typeface="+mn-ea"/>
                <a:ea typeface="+mn-ea"/>
              </a:rPr>
              <a:t>分隔符</a:t>
            </a:r>
            <a:endParaRPr lang="en-US" altLang="zh-CN" kern="0" dirty="0" smtClean="0">
              <a:latin typeface="+mn-ea"/>
              <a:ea typeface="+mn-ea"/>
            </a:endParaRPr>
          </a:p>
          <a:p>
            <a:pPr marL="742950" lvl="1" indent="-285750">
              <a:lnSpc>
                <a:spcPct val="80000"/>
              </a:lnSpc>
              <a:spcBef>
                <a:spcPct val="20000"/>
              </a:spcBef>
              <a:buClr>
                <a:schemeClr val="accent1"/>
              </a:buClr>
              <a:buSzPct val="75000"/>
              <a:buFontTx/>
              <a:buChar char="–"/>
              <a:defRPr/>
            </a:pPr>
            <a:r>
              <a:rPr lang="en-US" altLang="zh-CN" kern="0" dirty="0" smtClean="0">
                <a:latin typeface="+mn-ea"/>
                <a:ea typeface="+mn-ea"/>
              </a:rPr>
              <a:t>XML</a:t>
            </a:r>
            <a:r>
              <a:rPr lang="zh-CN" altLang="en-US" kern="0" dirty="0" smtClean="0">
                <a:latin typeface="+mn-ea"/>
                <a:ea typeface="+mn-ea"/>
              </a:rPr>
              <a:t>报文</a:t>
            </a:r>
            <a:endParaRPr lang="en-US" altLang="zh-CN" kern="0" dirty="0" smtClean="0">
              <a:latin typeface="+mn-ea"/>
              <a:ea typeface="+mn-ea"/>
            </a:endParaRPr>
          </a:p>
          <a:p>
            <a:pPr marL="742950" lvl="1" indent="-285750">
              <a:lnSpc>
                <a:spcPct val="80000"/>
              </a:lnSpc>
              <a:spcBef>
                <a:spcPct val="20000"/>
              </a:spcBef>
              <a:buClr>
                <a:schemeClr val="accent1"/>
              </a:buClr>
              <a:buSzPct val="75000"/>
              <a:buFontTx/>
              <a:buChar char="–"/>
              <a:defRPr/>
            </a:pPr>
            <a:r>
              <a:rPr lang="en-US" altLang="zh-CN" kern="0" dirty="0" smtClean="0">
                <a:latin typeface="+mn-ea"/>
              </a:rPr>
              <a:t>ISO8583</a:t>
            </a:r>
          </a:p>
          <a:p>
            <a:pPr marL="742950" lvl="1" indent="-285750">
              <a:lnSpc>
                <a:spcPct val="80000"/>
              </a:lnSpc>
              <a:spcBef>
                <a:spcPct val="20000"/>
              </a:spcBef>
              <a:buClr>
                <a:schemeClr val="accent1"/>
              </a:buClr>
              <a:buSzPct val="75000"/>
              <a:buFontTx/>
              <a:buChar char="–"/>
              <a:defRPr/>
            </a:pPr>
            <a:r>
              <a:rPr lang="en-US" altLang="zh-CN" kern="0" dirty="0" smtClean="0">
                <a:latin typeface="+mn-ea"/>
                <a:ea typeface="+mn-ea"/>
              </a:rPr>
              <a:t>FML</a:t>
            </a:r>
            <a:endParaRPr lang="zh-CN" altLang="en-US" kern="0" dirty="0" smtClean="0">
              <a:latin typeface="+mn-ea"/>
              <a:ea typeface="+mn-ea"/>
            </a:endParaRPr>
          </a:p>
          <a:p>
            <a:pPr marL="742950" lvl="1" indent="-285750">
              <a:lnSpc>
                <a:spcPct val="80000"/>
              </a:lnSpc>
              <a:spcBef>
                <a:spcPct val="20000"/>
              </a:spcBef>
              <a:buClr>
                <a:schemeClr val="accent1"/>
              </a:buClr>
              <a:buSzPct val="75000"/>
              <a:buFontTx/>
              <a:buChar char="–"/>
              <a:defRPr/>
            </a:pPr>
            <a:r>
              <a:rPr lang="zh-CN" altLang="en-US" kern="0" dirty="0" smtClean="0">
                <a:latin typeface="+mn-ea"/>
                <a:ea typeface="+mn-ea"/>
              </a:rPr>
              <a:t>自定义</a:t>
            </a:r>
          </a:p>
          <a:p>
            <a:pPr marL="342900" indent="-342900">
              <a:lnSpc>
                <a:spcPct val="80000"/>
              </a:lnSpc>
              <a:spcBef>
                <a:spcPct val="20000"/>
              </a:spcBef>
              <a:buClr>
                <a:schemeClr val="folHlink"/>
              </a:buClr>
              <a:buSzPct val="90000"/>
              <a:buFontTx/>
              <a:buChar char="•"/>
              <a:defRPr/>
            </a:pPr>
            <a:r>
              <a:rPr lang="zh-CN" altLang="en-US" sz="2400" dirty="0" smtClean="0">
                <a:latin typeface="+mn-ea"/>
                <a:ea typeface="+mn-ea"/>
              </a:rPr>
              <a:t>支持多种格式条目</a:t>
            </a:r>
          </a:p>
          <a:p>
            <a:pPr marL="742950" lvl="1" indent="-285750">
              <a:lnSpc>
                <a:spcPct val="80000"/>
              </a:lnSpc>
              <a:spcBef>
                <a:spcPct val="20000"/>
              </a:spcBef>
              <a:buClr>
                <a:schemeClr val="accent1"/>
              </a:buClr>
              <a:buSzPct val="75000"/>
              <a:buFontTx/>
              <a:buChar char="–"/>
              <a:defRPr/>
            </a:pPr>
            <a:r>
              <a:rPr lang="zh-CN" altLang="en-US" sz="1800" kern="0" dirty="0">
                <a:latin typeface="+mn-ea"/>
                <a:ea typeface="+mn-ea"/>
              </a:rPr>
              <a:t>常量</a:t>
            </a:r>
          </a:p>
          <a:p>
            <a:pPr marL="742950" lvl="1" indent="-285750">
              <a:lnSpc>
                <a:spcPct val="80000"/>
              </a:lnSpc>
              <a:spcBef>
                <a:spcPct val="20000"/>
              </a:spcBef>
              <a:buClr>
                <a:schemeClr val="accent1"/>
              </a:buClr>
              <a:buSzPct val="75000"/>
              <a:buFontTx/>
              <a:buChar char="–"/>
              <a:defRPr/>
            </a:pPr>
            <a:r>
              <a:rPr lang="zh-CN" altLang="en-US" sz="1800" kern="0" dirty="0">
                <a:latin typeface="+mn-ea"/>
                <a:ea typeface="+mn-ea"/>
              </a:rPr>
              <a:t>变量</a:t>
            </a:r>
          </a:p>
          <a:p>
            <a:pPr marL="742950" lvl="1" indent="-285750">
              <a:lnSpc>
                <a:spcPct val="80000"/>
              </a:lnSpc>
              <a:spcBef>
                <a:spcPct val="20000"/>
              </a:spcBef>
              <a:buClr>
                <a:schemeClr val="accent1"/>
              </a:buClr>
              <a:buSzPct val="75000"/>
              <a:buFontTx/>
              <a:buChar char="–"/>
              <a:defRPr/>
            </a:pPr>
            <a:r>
              <a:rPr lang="zh-CN" altLang="en-US" sz="1800" kern="0" dirty="0" smtClean="0">
                <a:latin typeface="+mn-ea"/>
                <a:ea typeface="+mn-ea"/>
              </a:rPr>
              <a:t>子</a:t>
            </a:r>
            <a:r>
              <a:rPr lang="zh-CN" altLang="en-US" kern="0" dirty="0" smtClean="0">
                <a:latin typeface="+mn-ea"/>
                <a:ea typeface="+mn-ea"/>
              </a:rPr>
              <a:t>报文</a:t>
            </a:r>
            <a:endParaRPr lang="zh-CN" altLang="en-US" sz="1800" kern="0" dirty="0">
              <a:latin typeface="+mn-ea"/>
              <a:ea typeface="+mn-ea"/>
            </a:endParaRPr>
          </a:p>
        </p:txBody>
      </p:sp>
      <p:grpSp>
        <p:nvGrpSpPr>
          <p:cNvPr id="6" name="组合 5"/>
          <p:cNvGrpSpPr/>
          <p:nvPr/>
        </p:nvGrpSpPr>
        <p:grpSpPr>
          <a:xfrm>
            <a:off x="3491881" y="1444824"/>
            <a:ext cx="5609073" cy="3024336"/>
            <a:chOff x="2627313" y="1340768"/>
            <a:chExt cx="6494767" cy="3528392"/>
          </a:xfrm>
        </p:grpSpPr>
        <p:sp>
          <p:nvSpPr>
            <p:cNvPr id="7" name="Rectangle 3"/>
            <p:cNvSpPr>
              <a:spLocks noChangeArrowheads="1"/>
            </p:cNvSpPr>
            <p:nvPr/>
          </p:nvSpPr>
          <p:spPr bwMode="auto">
            <a:xfrm>
              <a:off x="5219701" y="2087835"/>
              <a:ext cx="1781191" cy="5032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400" dirty="0" err="1">
                  <a:latin typeface="+mn-ea"/>
                  <a:ea typeface="+mn-ea"/>
                </a:rPr>
                <a:t>MessageItem</a:t>
              </a:r>
              <a:endParaRPr lang="en-US" altLang="zh-CN" sz="1400" dirty="0">
                <a:latin typeface="+mn-ea"/>
                <a:ea typeface="+mn-ea"/>
              </a:endParaRPr>
            </a:p>
          </p:txBody>
        </p:sp>
        <p:sp>
          <p:nvSpPr>
            <p:cNvPr id="8" name="Rectangle 4"/>
            <p:cNvSpPr>
              <a:spLocks noChangeArrowheads="1"/>
            </p:cNvSpPr>
            <p:nvPr/>
          </p:nvSpPr>
          <p:spPr bwMode="auto">
            <a:xfrm>
              <a:off x="3779838" y="3097483"/>
              <a:ext cx="1223962" cy="5032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400">
                  <a:latin typeface="+mn-ea"/>
                  <a:ea typeface="+mn-ea"/>
                </a:rPr>
                <a:t>Item</a:t>
              </a:r>
            </a:p>
          </p:txBody>
        </p:sp>
        <p:sp>
          <p:nvSpPr>
            <p:cNvPr id="9" name="Rectangle 5"/>
            <p:cNvSpPr>
              <a:spLocks noChangeArrowheads="1"/>
            </p:cNvSpPr>
            <p:nvPr/>
          </p:nvSpPr>
          <p:spPr bwMode="auto">
            <a:xfrm>
              <a:off x="7100888" y="3097483"/>
              <a:ext cx="1223962" cy="5032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400">
                  <a:latin typeface="+mn-ea"/>
                  <a:ea typeface="+mn-ea"/>
                </a:rPr>
                <a:t>Message</a:t>
              </a:r>
            </a:p>
          </p:txBody>
        </p:sp>
        <p:cxnSp>
          <p:nvCxnSpPr>
            <p:cNvPr id="10" name="AutoShape 7"/>
            <p:cNvCxnSpPr>
              <a:cxnSpLocks noChangeShapeType="1"/>
              <a:stCxn id="8" idx="0"/>
              <a:endCxn id="7" idx="2"/>
            </p:cNvCxnSpPr>
            <p:nvPr/>
          </p:nvCxnSpPr>
          <p:spPr bwMode="auto">
            <a:xfrm rot="5400000" flipH="1" flipV="1">
              <a:off x="4997853" y="1985039"/>
              <a:ext cx="506411" cy="1718478"/>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1" name="AutoShape 9"/>
            <p:cNvCxnSpPr>
              <a:cxnSpLocks noChangeShapeType="1"/>
              <a:stCxn id="9" idx="0"/>
              <a:endCxn id="7" idx="2"/>
            </p:cNvCxnSpPr>
            <p:nvPr/>
          </p:nvCxnSpPr>
          <p:spPr bwMode="auto">
            <a:xfrm rot="16200000" flipV="1">
              <a:off x="6658378" y="2042992"/>
              <a:ext cx="506411" cy="1602572"/>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2" name="AutoShape 10"/>
            <p:cNvCxnSpPr>
              <a:cxnSpLocks noChangeShapeType="1"/>
              <a:stCxn id="9" idx="3"/>
              <a:endCxn id="7" idx="3"/>
            </p:cNvCxnSpPr>
            <p:nvPr/>
          </p:nvCxnSpPr>
          <p:spPr bwMode="auto">
            <a:xfrm flipH="1" flipV="1">
              <a:off x="7000892" y="2339454"/>
              <a:ext cx="1323958" cy="1009648"/>
            </a:xfrm>
            <a:prstGeom prst="bentConnector3">
              <a:avLst>
                <a:gd name="adj1" fmla="val -17266"/>
              </a:avLst>
            </a:prstGeom>
            <a:ln>
              <a:headEnd type="diamond" w="lg" len="lg"/>
              <a:tailEnd type="triangle" w="med" len="med"/>
            </a:ln>
          </p:spPr>
          <p:style>
            <a:lnRef idx="1">
              <a:schemeClr val="accent1"/>
            </a:lnRef>
            <a:fillRef idx="2">
              <a:schemeClr val="accent1"/>
            </a:fillRef>
            <a:effectRef idx="1">
              <a:schemeClr val="accent1"/>
            </a:effectRef>
            <a:fontRef idx="minor">
              <a:schemeClr val="dk1"/>
            </a:fontRef>
          </p:style>
        </p:cxnSp>
        <p:sp>
          <p:nvSpPr>
            <p:cNvPr id="13" name="Rectangle 11"/>
            <p:cNvSpPr>
              <a:spLocks noChangeArrowheads="1"/>
            </p:cNvSpPr>
            <p:nvPr/>
          </p:nvSpPr>
          <p:spPr bwMode="auto">
            <a:xfrm>
              <a:off x="2627313" y="4465908"/>
              <a:ext cx="792162" cy="4032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100">
                  <a:latin typeface="+mn-ea"/>
                  <a:ea typeface="+mn-ea"/>
                </a:rPr>
                <a:t>常量</a:t>
              </a:r>
            </a:p>
          </p:txBody>
        </p:sp>
        <p:sp>
          <p:nvSpPr>
            <p:cNvPr id="14" name="Rectangle 12"/>
            <p:cNvSpPr>
              <a:spLocks noChangeArrowheads="1"/>
            </p:cNvSpPr>
            <p:nvPr/>
          </p:nvSpPr>
          <p:spPr bwMode="auto">
            <a:xfrm>
              <a:off x="3859607" y="4455740"/>
              <a:ext cx="792161" cy="40325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100" dirty="0" smtClean="0">
                  <a:latin typeface="+mn-ea"/>
                  <a:ea typeface="+mn-ea"/>
                </a:rPr>
                <a:t>变量</a:t>
              </a:r>
              <a:endParaRPr lang="zh-CN" altLang="en-US" sz="1100" dirty="0">
                <a:latin typeface="+mn-ea"/>
                <a:ea typeface="+mn-ea"/>
              </a:endParaRPr>
            </a:p>
          </p:txBody>
        </p:sp>
        <p:sp>
          <p:nvSpPr>
            <p:cNvPr id="15" name="Rectangle 13"/>
            <p:cNvSpPr>
              <a:spLocks noChangeArrowheads="1"/>
            </p:cNvSpPr>
            <p:nvPr/>
          </p:nvSpPr>
          <p:spPr bwMode="auto">
            <a:xfrm>
              <a:off x="5094859" y="4455740"/>
              <a:ext cx="792163" cy="4032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100" dirty="0">
                  <a:latin typeface="+mn-ea"/>
                  <a:ea typeface="+mn-ea"/>
                </a:rPr>
                <a:t>Message</a:t>
              </a:r>
            </a:p>
          </p:txBody>
        </p:sp>
        <p:cxnSp>
          <p:nvCxnSpPr>
            <p:cNvPr id="16" name="AutoShape 15"/>
            <p:cNvCxnSpPr>
              <a:cxnSpLocks noChangeShapeType="1"/>
              <a:stCxn id="13" idx="0"/>
              <a:endCxn id="8" idx="2"/>
            </p:cNvCxnSpPr>
            <p:nvPr/>
          </p:nvCxnSpPr>
          <p:spPr bwMode="auto">
            <a:xfrm rot="5400000" flipH="1" flipV="1">
              <a:off x="3275013" y="3349103"/>
              <a:ext cx="865187" cy="1368425"/>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7" name="AutoShape 16"/>
            <p:cNvCxnSpPr>
              <a:cxnSpLocks noChangeShapeType="1"/>
              <a:stCxn id="14" idx="0"/>
              <a:endCxn id="8" idx="2"/>
            </p:cNvCxnSpPr>
            <p:nvPr/>
          </p:nvCxnSpPr>
          <p:spPr bwMode="auto">
            <a:xfrm rot="5400000" flipH="1" flipV="1">
              <a:off x="3896245" y="3960165"/>
              <a:ext cx="855019" cy="136132"/>
            </a:xfrm>
            <a:prstGeom prst="bentConnector3">
              <a:avLst>
                <a:gd name="adj1" fmla="val 45697"/>
              </a:avLst>
            </a:prstGeom>
            <a:ln>
              <a:headEnd/>
              <a:tailEnd type="triangle" w="med" len="med"/>
            </a:ln>
          </p:spPr>
          <p:style>
            <a:lnRef idx="1">
              <a:schemeClr val="accent1"/>
            </a:lnRef>
            <a:fillRef idx="2">
              <a:schemeClr val="accent1"/>
            </a:fillRef>
            <a:effectRef idx="1">
              <a:schemeClr val="accent1"/>
            </a:effectRef>
            <a:fontRef idx="minor">
              <a:schemeClr val="dk1"/>
            </a:fontRef>
          </p:style>
        </p:cxnSp>
        <p:cxnSp>
          <p:nvCxnSpPr>
            <p:cNvPr id="18" name="AutoShape 18"/>
            <p:cNvCxnSpPr>
              <a:cxnSpLocks noChangeShapeType="1"/>
              <a:stCxn id="15" idx="0"/>
              <a:endCxn id="8" idx="2"/>
            </p:cNvCxnSpPr>
            <p:nvPr/>
          </p:nvCxnSpPr>
          <p:spPr bwMode="auto">
            <a:xfrm rot="16200000" flipV="1">
              <a:off x="4513872" y="3478670"/>
              <a:ext cx="855019" cy="1099121"/>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19" name="Rectangle 20"/>
            <p:cNvSpPr>
              <a:spLocks noChangeArrowheads="1"/>
            </p:cNvSpPr>
            <p:nvPr/>
          </p:nvSpPr>
          <p:spPr bwMode="auto">
            <a:xfrm>
              <a:off x="6443663" y="4464321"/>
              <a:ext cx="792162" cy="403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100">
                  <a:latin typeface="+mn-ea"/>
                  <a:ea typeface="+mn-ea"/>
                </a:rPr>
                <a:t>ISO8583</a:t>
              </a:r>
            </a:p>
          </p:txBody>
        </p:sp>
        <p:cxnSp>
          <p:nvCxnSpPr>
            <p:cNvPr id="20" name="AutoShape 21"/>
            <p:cNvCxnSpPr>
              <a:cxnSpLocks noChangeShapeType="1"/>
              <a:stCxn id="19" idx="0"/>
              <a:endCxn id="9" idx="2"/>
            </p:cNvCxnSpPr>
            <p:nvPr/>
          </p:nvCxnSpPr>
          <p:spPr bwMode="auto">
            <a:xfrm rot="5400000" flipH="1" flipV="1">
              <a:off x="6844506" y="3595959"/>
              <a:ext cx="863600" cy="873125"/>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21" name="Rectangle 22"/>
            <p:cNvSpPr>
              <a:spLocks noChangeArrowheads="1"/>
            </p:cNvSpPr>
            <p:nvPr/>
          </p:nvSpPr>
          <p:spPr bwMode="auto">
            <a:xfrm>
              <a:off x="7308850" y="4464321"/>
              <a:ext cx="792163" cy="403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100" dirty="0" smtClean="0">
                  <a:latin typeface="+mn-ea"/>
                  <a:ea typeface="+mn-ea"/>
                </a:rPr>
                <a:t>定长</a:t>
              </a:r>
              <a:endParaRPr lang="zh-CN" altLang="en-US" sz="1100" dirty="0">
                <a:latin typeface="+mn-ea"/>
                <a:ea typeface="+mn-ea"/>
              </a:endParaRPr>
            </a:p>
          </p:txBody>
        </p:sp>
        <p:cxnSp>
          <p:nvCxnSpPr>
            <p:cNvPr id="22" name="AutoShape 23"/>
            <p:cNvCxnSpPr>
              <a:cxnSpLocks noChangeShapeType="1"/>
              <a:stCxn id="21" idx="0"/>
              <a:endCxn id="9" idx="2"/>
            </p:cNvCxnSpPr>
            <p:nvPr/>
          </p:nvCxnSpPr>
          <p:spPr bwMode="auto">
            <a:xfrm rot="5400000" flipH="1" flipV="1">
              <a:off x="7277100" y="4028553"/>
              <a:ext cx="863600" cy="7937"/>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23" name="Rectangle 24"/>
            <p:cNvSpPr>
              <a:spLocks noChangeArrowheads="1"/>
            </p:cNvSpPr>
            <p:nvPr/>
          </p:nvSpPr>
          <p:spPr bwMode="auto">
            <a:xfrm>
              <a:off x="8172450" y="4464321"/>
              <a:ext cx="792163" cy="403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1100">
                  <a:latin typeface="+mn-ea"/>
                  <a:ea typeface="+mn-ea"/>
                </a:rPr>
                <a:t>分割符</a:t>
              </a:r>
            </a:p>
          </p:txBody>
        </p:sp>
        <p:cxnSp>
          <p:nvCxnSpPr>
            <p:cNvPr id="24" name="AutoShape 25"/>
            <p:cNvCxnSpPr>
              <a:cxnSpLocks noChangeShapeType="1"/>
              <a:stCxn id="23" idx="0"/>
              <a:endCxn id="9" idx="2"/>
            </p:cNvCxnSpPr>
            <p:nvPr/>
          </p:nvCxnSpPr>
          <p:spPr bwMode="auto">
            <a:xfrm rot="16200000" flipV="1">
              <a:off x="7708901" y="3604689"/>
              <a:ext cx="863600" cy="855663"/>
            </a:xfrm>
            <a:prstGeom prst="bentConnector3">
              <a:avLst>
                <a:gd name="adj1" fmla="val 50000"/>
              </a:avLst>
            </a:prstGeom>
            <a:ln>
              <a:headEnd/>
              <a:tailEnd type="triangle" w="med" len="med"/>
            </a:ln>
          </p:spPr>
          <p:style>
            <a:lnRef idx="1">
              <a:schemeClr val="accent1"/>
            </a:lnRef>
            <a:fillRef idx="2">
              <a:schemeClr val="accent1"/>
            </a:fillRef>
            <a:effectRef idx="1">
              <a:schemeClr val="accent1"/>
            </a:effectRef>
            <a:fontRef idx="minor">
              <a:schemeClr val="dk1"/>
            </a:fontRef>
          </p:style>
        </p:cxnSp>
        <p:sp>
          <p:nvSpPr>
            <p:cNvPr id="25" name="上箭头 24"/>
            <p:cNvSpPr/>
            <p:nvPr/>
          </p:nvSpPr>
          <p:spPr>
            <a:xfrm>
              <a:off x="6516216" y="1716890"/>
              <a:ext cx="341800" cy="374116"/>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latin typeface="+mn-ea"/>
              </a:endParaRPr>
            </a:p>
          </p:txBody>
        </p:sp>
        <p:sp>
          <p:nvSpPr>
            <p:cNvPr id="26" name="TextBox 25"/>
            <p:cNvSpPr txBox="1"/>
            <p:nvPr/>
          </p:nvSpPr>
          <p:spPr>
            <a:xfrm>
              <a:off x="6183466" y="1340768"/>
              <a:ext cx="2938614" cy="305212"/>
            </a:xfrm>
            <a:prstGeom prst="rect">
              <a:avLst/>
            </a:prstGeom>
            <a:noFill/>
          </p:spPr>
          <p:txBody>
            <a:bodyPr wrap="none" rtlCol="0">
              <a:spAutoFit/>
            </a:bodyPr>
            <a:lstStyle/>
            <a:p>
              <a:r>
                <a:rPr lang="en-US" altLang="zh-CN" sz="1100" dirty="0" err="1" smtClean="0">
                  <a:latin typeface="+mn-ea"/>
                  <a:ea typeface="+mn-ea"/>
                </a:rPr>
                <a:t>Serializable</a:t>
              </a:r>
              <a:r>
                <a:rPr lang="en-US" altLang="zh-CN" sz="1100" dirty="0" smtClean="0">
                  <a:latin typeface="+mn-ea"/>
                  <a:ea typeface="+mn-ea"/>
                </a:rPr>
                <a:t> </a:t>
              </a:r>
              <a:r>
                <a:rPr lang="en-US" altLang="zh-CN" sz="1100" dirty="0" err="1" smtClean="0">
                  <a:latin typeface="+mn-ea"/>
                  <a:ea typeface="+mn-ea"/>
                </a:rPr>
                <a:t>uppack</a:t>
              </a:r>
              <a:r>
                <a:rPr lang="en-US" altLang="zh-CN" sz="1100" dirty="0" smtClean="0">
                  <a:latin typeface="+mn-ea"/>
                  <a:ea typeface="+mn-ea"/>
                </a:rPr>
                <a:t>(</a:t>
              </a:r>
              <a:r>
                <a:rPr lang="en-US" altLang="zh-CN" sz="1100" dirty="0" smtClean="0">
                  <a:latin typeface="+mn-ea"/>
                </a:rPr>
                <a:t>String, </a:t>
              </a:r>
              <a:r>
                <a:rPr lang="en-US" altLang="zh-CN" sz="1100" dirty="0" smtClean="0">
                  <a:latin typeface="+mn-ea"/>
                  <a:ea typeface="+mn-ea"/>
                </a:rPr>
                <a:t>Object )</a:t>
              </a:r>
              <a:endParaRPr lang="zh-CN" altLang="en-US" sz="1100" dirty="0">
                <a:latin typeface="+mn-ea"/>
                <a:ea typeface="+mn-ea"/>
              </a:endParaRPr>
            </a:p>
          </p:txBody>
        </p:sp>
        <p:sp>
          <p:nvSpPr>
            <p:cNvPr id="27" name="下箭头 26"/>
            <p:cNvSpPr/>
            <p:nvPr/>
          </p:nvSpPr>
          <p:spPr>
            <a:xfrm>
              <a:off x="5292080" y="1716890"/>
              <a:ext cx="351490" cy="37411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latin typeface="+mn-ea"/>
              </a:endParaRPr>
            </a:p>
          </p:txBody>
        </p:sp>
        <p:sp>
          <p:nvSpPr>
            <p:cNvPr id="28" name="TextBox 27"/>
            <p:cNvSpPr txBox="1"/>
            <p:nvPr/>
          </p:nvSpPr>
          <p:spPr>
            <a:xfrm>
              <a:off x="3153748" y="1344240"/>
              <a:ext cx="2734441" cy="305212"/>
            </a:xfrm>
            <a:prstGeom prst="rect">
              <a:avLst/>
            </a:prstGeom>
            <a:noFill/>
          </p:spPr>
          <p:txBody>
            <a:bodyPr wrap="none" rtlCol="0">
              <a:spAutoFit/>
            </a:bodyPr>
            <a:lstStyle/>
            <a:p>
              <a:r>
                <a:rPr lang="en-US" altLang="zh-CN" sz="1100" dirty="0" smtClean="0">
                  <a:latin typeface="+mn-ea"/>
                  <a:ea typeface="+mn-ea"/>
                </a:rPr>
                <a:t>Object pack(String, </a:t>
              </a:r>
              <a:r>
                <a:rPr lang="en-US" altLang="zh-CN" sz="1100" dirty="0" err="1" smtClean="0">
                  <a:latin typeface="+mn-ea"/>
                  <a:ea typeface="+mn-ea"/>
                </a:rPr>
                <a:t>Serializable</a:t>
              </a:r>
              <a:r>
                <a:rPr lang="en-US" altLang="zh-CN" sz="1100" dirty="0" smtClean="0">
                  <a:latin typeface="+mn-ea"/>
                  <a:ea typeface="+mn-ea"/>
                </a:rPr>
                <a:t> )</a:t>
              </a:r>
              <a:endParaRPr lang="zh-CN" altLang="en-US" sz="1100" dirty="0">
                <a:latin typeface="+mn-ea"/>
                <a:ea typeface="+mn-ea"/>
              </a:endParaRPr>
            </a:p>
          </p:txBody>
        </p:sp>
      </p:grpSp>
      <p:pic>
        <p:nvPicPr>
          <p:cNvPr id="29" name="Picture 1"/>
          <p:cNvPicPr>
            <a:picLocks noChangeAspect="1" noChangeArrowheads="1"/>
          </p:cNvPicPr>
          <p:nvPr/>
        </p:nvPicPr>
        <p:blipFill>
          <a:blip r:embed="rId2" cstate="print"/>
          <a:srcRect b="6667"/>
          <a:stretch>
            <a:fillRect/>
          </a:stretch>
        </p:blipFill>
        <p:spPr bwMode="auto">
          <a:xfrm>
            <a:off x="4860032" y="4613176"/>
            <a:ext cx="3744416" cy="2016224"/>
          </a:xfrm>
          <a:prstGeom prst="rect">
            <a:avLst/>
          </a:prstGeom>
          <a:ln>
            <a:noFill/>
          </a:ln>
          <a:effectLst>
            <a:outerShdw blurRad="292100" dist="139700" dir="2700000" algn="tl" rotWithShape="0">
              <a:srgbClr val="333333">
                <a:alpha val="65000"/>
              </a:srgbClr>
            </a:outerShdw>
          </a:effectLst>
        </p:spPr>
      </p:pic>
      <p:sp>
        <p:nvSpPr>
          <p:cNvPr id="30" name="圆角矩形标注 29"/>
          <p:cNvSpPr/>
          <p:nvPr/>
        </p:nvSpPr>
        <p:spPr>
          <a:xfrm>
            <a:off x="2574925" y="2362200"/>
            <a:ext cx="5257800" cy="381000"/>
          </a:xfrm>
          <a:prstGeom prst="wedgeRoundRectCallout">
            <a:avLst>
              <a:gd name="adj1" fmla="val -63094"/>
              <a:gd name="adj2" fmla="val 6226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latin typeface="Arial Unicode MS" pitchFamily="34" charset="-122"/>
                <a:ea typeface="Arial Unicode MS" pitchFamily="34" charset="-122"/>
                <a:cs typeface="Arial Unicode MS" pitchFamily="34" charset="-122"/>
              </a:rPr>
              <a:t>35010020101126TX10005   </a:t>
            </a:r>
            <a:r>
              <a:rPr lang="zh-CN" altLang="en-US" sz="1200" dirty="0" smtClean="0">
                <a:solidFill>
                  <a:schemeClr val="tx1"/>
                </a:solidFill>
                <a:latin typeface="Arial Unicode MS" pitchFamily="34" charset="-122"/>
                <a:ea typeface="Arial Unicode MS" pitchFamily="34" charset="-122"/>
                <a:cs typeface="Arial Unicode MS" pitchFamily="34" charset="-122"/>
              </a:rPr>
              <a:t>王亮</a:t>
            </a:r>
            <a:r>
              <a:rPr lang="en-US" sz="1200" dirty="0" smtClean="0">
                <a:solidFill>
                  <a:schemeClr val="tx1"/>
                </a:solidFill>
                <a:latin typeface="Arial Unicode MS" pitchFamily="34" charset="-122"/>
                <a:ea typeface="Arial Unicode MS" pitchFamily="34" charset="-122"/>
                <a:cs typeface="Arial Unicode MS" pitchFamily="34" charset="-122"/>
              </a:rPr>
              <a:t>            2000013000000001  201008</a:t>
            </a:r>
            <a:endParaRPr lang="zh-CN" altLang="en-US" sz="1200" dirty="0">
              <a:solidFill>
                <a:schemeClr val="tx1"/>
              </a:solidFill>
              <a:latin typeface="+mn-ea"/>
            </a:endParaRPr>
          </a:p>
        </p:txBody>
      </p:sp>
      <p:sp>
        <p:nvSpPr>
          <p:cNvPr id="31" name="圆角矩形标注 30"/>
          <p:cNvSpPr/>
          <p:nvPr/>
        </p:nvSpPr>
        <p:spPr>
          <a:xfrm>
            <a:off x="2727325" y="2819400"/>
            <a:ext cx="5257800" cy="381000"/>
          </a:xfrm>
          <a:prstGeom prst="wedgeRoundRectCallout">
            <a:avLst>
              <a:gd name="adj1" fmla="val -62494"/>
              <a:gd name="adj2" fmla="val 332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latin typeface="Arial Unicode MS" pitchFamily="34" charset="-122"/>
                <a:ea typeface="Arial Unicode MS" pitchFamily="34" charset="-122"/>
                <a:cs typeface="Arial Unicode MS" pitchFamily="34" charset="-122"/>
              </a:rPr>
              <a:t>350100|20101126|TX100</a:t>
            </a:r>
            <a:r>
              <a:rPr lang="en-US" altLang="zh-CN" sz="1200" dirty="0" smtClean="0">
                <a:solidFill>
                  <a:schemeClr val="tx1"/>
                </a:solidFill>
                <a:latin typeface="Arial Unicode MS" pitchFamily="34" charset="-122"/>
                <a:ea typeface="Arial Unicode MS" pitchFamily="34" charset="-122"/>
                <a:cs typeface="Arial Unicode MS" pitchFamily="34" charset="-122"/>
              </a:rPr>
              <a:t>|</a:t>
            </a:r>
            <a:r>
              <a:rPr lang="en-US" sz="1200" dirty="0" smtClean="0">
                <a:solidFill>
                  <a:schemeClr val="tx1"/>
                </a:solidFill>
                <a:latin typeface="Arial Unicode MS" pitchFamily="34" charset="-122"/>
                <a:ea typeface="Arial Unicode MS" pitchFamily="34" charset="-122"/>
                <a:cs typeface="Arial Unicode MS" pitchFamily="34" charset="-122"/>
              </a:rPr>
              <a:t>05|100001|12345678|40000001|</a:t>
            </a:r>
            <a:r>
              <a:rPr lang="zh-CN" altLang="en-US" sz="1200" dirty="0" smtClean="0">
                <a:solidFill>
                  <a:schemeClr val="tx1"/>
                </a:solidFill>
                <a:latin typeface="Arial Unicode MS" pitchFamily="34" charset="-122"/>
                <a:ea typeface="Arial Unicode MS" pitchFamily="34" charset="-122"/>
                <a:cs typeface="Arial Unicode MS" pitchFamily="34" charset="-122"/>
              </a:rPr>
              <a:t>王亮</a:t>
            </a:r>
            <a:endParaRPr lang="zh-CN" altLang="en-US" sz="1200" dirty="0">
              <a:solidFill>
                <a:schemeClr val="tx1"/>
              </a:solidFill>
              <a:latin typeface="+mn-ea"/>
            </a:endParaRPr>
          </a:p>
        </p:txBody>
      </p:sp>
      <p:sp>
        <p:nvSpPr>
          <p:cNvPr id="32" name="圆角矩形标注 31"/>
          <p:cNvSpPr/>
          <p:nvPr/>
        </p:nvSpPr>
        <p:spPr>
          <a:xfrm>
            <a:off x="3032125" y="3276600"/>
            <a:ext cx="5257800" cy="1143000"/>
          </a:xfrm>
          <a:prstGeom prst="wedgeRoundRectCallout">
            <a:avLst>
              <a:gd name="adj1" fmla="val -63094"/>
              <a:gd name="adj2" fmla="val -3566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eaLnBrk="0" hangingPunct="0">
              <a:spcBef>
                <a:spcPct val="20000"/>
              </a:spcBef>
              <a:defRPr/>
            </a:pPr>
            <a:r>
              <a:rPr lang="en-US" altLang="zh-CN" sz="1200" dirty="0" smtClean="0">
                <a:solidFill>
                  <a:schemeClr val="tx1"/>
                </a:solidFill>
                <a:latin typeface="Arial Unicode MS" pitchFamily="34" charset="-122"/>
                <a:ea typeface="Arial Unicode MS" pitchFamily="34" charset="-122"/>
                <a:cs typeface="Arial Unicode MS" pitchFamily="34" charset="-122"/>
              </a:rPr>
              <a:t>&lt;?xml version="1.0" encoding="GBK" ?&gt;&lt;root&gt;&lt;</a:t>
            </a:r>
            <a:r>
              <a:rPr lang="en-US" altLang="zh-CN" sz="1200" dirty="0" err="1" smtClean="0">
                <a:solidFill>
                  <a:schemeClr val="tx1"/>
                </a:solidFill>
                <a:latin typeface="Arial Unicode MS" pitchFamily="34" charset="-122"/>
                <a:ea typeface="Arial Unicode MS" pitchFamily="34" charset="-122"/>
                <a:cs typeface="Arial Unicode MS" pitchFamily="34" charset="-122"/>
              </a:rPr>
              <a:t>Userid</a:t>
            </a:r>
            <a:r>
              <a:rPr lang="en-US" altLang="zh-CN" sz="1200" dirty="0" smtClean="0">
                <a:solidFill>
                  <a:schemeClr val="tx1"/>
                </a:solidFill>
                <a:latin typeface="Arial Unicode MS" pitchFamily="34" charset="-122"/>
                <a:ea typeface="Arial Unicode MS" pitchFamily="34" charset="-122"/>
                <a:cs typeface="Arial Unicode MS" pitchFamily="34" charset="-122"/>
              </a:rPr>
              <a:t>&gt;</a:t>
            </a:r>
            <a:r>
              <a:rPr lang="en-US" altLang="zh-CN" sz="1200" dirty="0" err="1" smtClean="0">
                <a:solidFill>
                  <a:schemeClr val="tx1"/>
                </a:solidFill>
                <a:latin typeface="Arial Unicode MS" pitchFamily="34" charset="-122"/>
                <a:ea typeface="Arial Unicode MS" pitchFamily="34" charset="-122"/>
                <a:cs typeface="Arial Unicode MS" pitchFamily="34" charset="-122"/>
              </a:rPr>
              <a:t>ZhangSan</a:t>
            </a:r>
            <a:r>
              <a:rPr lang="en-US" altLang="zh-CN" sz="1200" dirty="0" smtClean="0">
                <a:solidFill>
                  <a:schemeClr val="tx1"/>
                </a:solidFill>
                <a:latin typeface="Arial Unicode MS" pitchFamily="34" charset="-122"/>
                <a:ea typeface="Arial Unicode MS" pitchFamily="34" charset="-122"/>
                <a:cs typeface="Arial Unicode MS" pitchFamily="34" charset="-122"/>
              </a:rPr>
              <a:t>&lt;/</a:t>
            </a:r>
            <a:r>
              <a:rPr lang="en-US" altLang="zh-CN" sz="1200" dirty="0" err="1" smtClean="0">
                <a:solidFill>
                  <a:schemeClr val="tx1"/>
                </a:solidFill>
                <a:latin typeface="Arial Unicode MS" pitchFamily="34" charset="-122"/>
                <a:ea typeface="Arial Unicode MS" pitchFamily="34" charset="-122"/>
                <a:cs typeface="Arial Unicode MS" pitchFamily="34" charset="-122"/>
              </a:rPr>
              <a:t>Userid</a:t>
            </a:r>
            <a:r>
              <a:rPr lang="en-US" altLang="zh-CN" sz="1200" dirty="0" smtClean="0">
                <a:solidFill>
                  <a:schemeClr val="tx1"/>
                </a:solidFill>
                <a:latin typeface="Arial Unicode MS" pitchFamily="34" charset="-122"/>
                <a:ea typeface="Arial Unicode MS" pitchFamily="34" charset="-122"/>
                <a:cs typeface="Arial Unicode MS" pitchFamily="34" charset="-122"/>
              </a:rPr>
              <a:t>&gt;</a:t>
            </a:r>
          </a:p>
          <a:p>
            <a:pPr marL="342900" lvl="0" indent="-342900" eaLnBrk="0" hangingPunct="0">
              <a:spcBef>
                <a:spcPct val="20000"/>
              </a:spcBef>
              <a:defRPr/>
            </a:pPr>
            <a:r>
              <a:rPr lang="en-US" altLang="zh-CN" sz="1200" dirty="0" smtClean="0">
                <a:solidFill>
                  <a:schemeClr val="tx1"/>
                </a:solidFill>
                <a:latin typeface="Arial Unicode MS" pitchFamily="34" charset="-122"/>
                <a:ea typeface="Arial Unicode MS" pitchFamily="34" charset="-122"/>
                <a:cs typeface="Arial Unicode MS" pitchFamily="34" charset="-122"/>
              </a:rPr>
              <a:t>    &lt;Username&gt;</a:t>
            </a:r>
            <a:r>
              <a:rPr lang="zh-CN" altLang="en-US" sz="1200" dirty="0" smtClean="0">
                <a:solidFill>
                  <a:schemeClr val="tx1"/>
                </a:solidFill>
                <a:latin typeface="Arial Unicode MS" pitchFamily="34" charset="-122"/>
                <a:ea typeface="Arial Unicode MS" pitchFamily="34" charset="-122"/>
                <a:cs typeface="Arial Unicode MS" pitchFamily="34" charset="-122"/>
              </a:rPr>
              <a:t>张三</a:t>
            </a:r>
            <a:r>
              <a:rPr lang="en-US" altLang="zh-CN" sz="1200" dirty="0" smtClean="0">
                <a:solidFill>
                  <a:schemeClr val="tx1"/>
                </a:solidFill>
                <a:latin typeface="Arial Unicode MS" pitchFamily="34" charset="-122"/>
                <a:ea typeface="Arial Unicode MS" pitchFamily="34" charset="-122"/>
                <a:cs typeface="Arial Unicode MS" pitchFamily="34" charset="-122"/>
              </a:rPr>
              <a:t>&lt;/Username&gt;</a:t>
            </a:r>
          </a:p>
          <a:p>
            <a:pPr marL="342900" lvl="0" indent="-342900" eaLnBrk="0" hangingPunct="0">
              <a:spcBef>
                <a:spcPct val="20000"/>
              </a:spcBef>
              <a:defRPr/>
            </a:pPr>
            <a:r>
              <a:rPr lang="en-US" altLang="zh-CN" sz="1200" dirty="0" smtClean="0">
                <a:solidFill>
                  <a:schemeClr val="tx1"/>
                </a:solidFill>
                <a:latin typeface="Arial Unicode MS" pitchFamily="34" charset="-122"/>
                <a:ea typeface="Arial Unicode MS" pitchFamily="34" charset="-122"/>
                <a:cs typeface="Arial Unicode MS" pitchFamily="34" charset="-122"/>
              </a:rPr>
              <a:t>&lt;/Accounts&gt;</a:t>
            </a:r>
          </a:p>
          <a:p>
            <a:pPr marL="342900" lvl="0" indent="-342900" eaLnBrk="0" hangingPunct="0">
              <a:spcBef>
                <a:spcPct val="20000"/>
              </a:spcBef>
              <a:defRPr/>
            </a:pPr>
            <a:r>
              <a:rPr lang="en-US" altLang="zh-CN" sz="1200" dirty="0" smtClean="0">
                <a:solidFill>
                  <a:schemeClr val="tx1"/>
                </a:solidFill>
                <a:latin typeface="Arial Unicode MS" pitchFamily="34" charset="-122"/>
                <a:ea typeface="Arial Unicode MS" pitchFamily="34" charset="-122"/>
                <a:cs typeface="Arial Unicode MS" pitchFamily="34" charset="-122"/>
              </a:rPr>
              <a:t>&lt;/root&gt;</a:t>
            </a:r>
          </a:p>
        </p:txBody>
      </p:sp>
      <p:pic>
        <p:nvPicPr>
          <p:cNvPr id="33" name="Picture 2"/>
          <p:cNvPicPr>
            <a:picLocks noChangeAspect="1" noChangeArrowheads="1"/>
          </p:cNvPicPr>
          <p:nvPr/>
        </p:nvPicPr>
        <p:blipFill>
          <a:blip r:embed="rId3"/>
          <a:srcRect/>
          <a:stretch>
            <a:fillRect/>
          </a:stretch>
        </p:blipFill>
        <p:spPr bwMode="auto">
          <a:xfrm>
            <a:off x="3388859" y="4648200"/>
            <a:ext cx="5145541" cy="1596520"/>
          </a:xfrm>
          <a:prstGeom prst="rect">
            <a:avLst/>
          </a:prstGeom>
          <a:noFill/>
          <a:ln w="9525">
            <a:noFill/>
            <a:miter lim="800000"/>
            <a:headEnd/>
            <a:tailEnd/>
          </a:ln>
          <a:effectLst/>
        </p:spPr>
      </p:pic>
      <p:pic>
        <p:nvPicPr>
          <p:cNvPr id="34" name="Picture 2"/>
          <p:cNvPicPr>
            <a:picLocks noChangeAspect="1" noChangeArrowheads="1"/>
          </p:cNvPicPr>
          <p:nvPr/>
        </p:nvPicPr>
        <p:blipFill>
          <a:blip r:embed="rId4"/>
          <a:srcRect/>
          <a:stretch>
            <a:fillRect/>
          </a:stretch>
        </p:blipFill>
        <p:spPr bwMode="auto">
          <a:xfrm>
            <a:off x="3444875" y="4325343"/>
            <a:ext cx="6765925" cy="2456457"/>
          </a:xfrm>
          <a:prstGeom prst="rect">
            <a:avLst/>
          </a:prstGeom>
          <a:noFill/>
          <a:ln w="9525">
            <a:noFill/>
            <a:miter lim="800000"/>
            <a:headEnd/>
            <a:tailEnd/>
          </a:ln>
          <a:effectLst/>
        </p:spPr>
      </p:pic>
      <p:sp>
        <p:nvSpPr>
          <p:cNvPr id="35" name="矩形 34"/>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技术点回顾    </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90984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bg/>
                                          </p:spTgt>
                                        </p:tgtEl>
                                        <p:attrNameLst>
                                          <p:attrName>style.visibility</p:attrName>
                                        </p:attrNameLst>
                                      </p:cBhvr>
                                      <p:to>
                                        <p:strVal val="visible"/>
                                      </p:to>
                                    </p:set>
                                    <p:anim calcmode="lin" valueType="num">
                                      <p:cBhvr additive="base">
                                        <p:cTn id="7" dur="500" fill="hold"/>
                                        <p:tgtEl>
                                          <p:spTgt spid="3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0">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 calcmode="lin" valueType="num">
                                      <p:cBhvr additive="base">
                                        <p:cTn id="11"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
                                            <p:bg/>
                                          </p:spTgt>
                                        </p:tgtEl>
                                        <p:attrNameLst>
                                          <p:attrName>style.visibility</p:attrName>
                                        </p:attrNameLst>
                                      </p:cBhvr>
                                      <p:to>
                                        <p:strVal val="visible"/>
                                      </p:to>
                                    </p:set>
                                    <p:anim calcmode="lin" valueType="num">
                                      <p:cBhvr additive="base">
                                        <p:cTn id="17" dur="500" fill="hold"/>
                                        <p:tgtEl>
                                          <p:spTgt spid="31">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31">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
                                            <p:txEl>
                                              <p:pRg st="0" end="0"/>
                                            </p:txEl>
                                          </p:spTgt>
                                        </p:tgtEl>
                                        <p:attrNameLst>
                                          <p:attrName>style.visibility</p:attrName>
                                        </p:attrNameLst>
                                      </p:cBhvr>
                                      <p:to>
                                        <p:strVal val="visible"/>
                                      </p:to>
                                    </p:set>
                                    <p:anim calcmode="lin" valueType="num">
                                      <p:cBhvr additive="base">
                                        <p:cTn id="21"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2">
                                            <p:bg/>
                                          </p:spTgt>
                                        </p:tgtEl>
                                        <p:attrNameLst>
                                          <p:attrName>style.visibility</p:attrName>
                                        </p:attrNameLst>
                                      </p:cBhvr>
                                      <p:to>
                                        <p:strVal val="visible"/>
                                      </p:to>
                                    </p:set>
                                    <p:anim calcmode="lin" valueType="num">
                                      <p:cBhvr additive="base">
                                        <p:cTn id="27" dur="500" fill="hold"/>
                                        <p:tgtEl>
                                          <p:spTgt spid="32">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32">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anim calcmode="lin" valueType="num">
                                      <p:cBhvr additive="base">
                                        <p:cTn id="31"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2">
                                            <p:txEl>
                                              <p:pRg st="1" end="1"/>
                                            </p:txEl>
                                          </p:spTgt>
                                        </p:tgtEl>
                                        <p:attrNameLst>
                                          <p:attrName>style.visibility</p:attrName>
                                        </p:attrNameLst>
                                      </p:cBhvr>
                                      <p:to>
                                        <p:strVal val="visible"/>
                                      </p:to>
                                    </p:set>
                                    <p:anim calcmode="lin" valueType="num">
                                      <p:cBhvr additive="base">
                                        <p:cTn id="35"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2">
                                            <p:txEl>
                                              <p:pRg st="2" end="2"/>
                                            </p:txEl>
                                          </p:spTgt>
                                        </p:tgtEl>
                                        <p:attrNameLst>
                                          <p:attrName>style.visibility</p:attrName>
                                        </p:attrNameLst>
                                      </p:cBhvr>
                                      <p:to>
                                        <p:strVal val="visible"/>
                                      </p:to>
                                    </p:set>
                                    <p:anim calcmode="lin" valueType="num">
                                      <p:cBhvr additive="base">
                                        <p:cTn id="39" dur="500" fill="hold"/>
                                        <p:tgtEl>
                                          <p:spTgt spid="32">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2">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2">
                                            <p:txEl>
                                              <p:pRg st="3" end="3"/>
                                            </p:txEl>
                                          </p:spTgt>
                                        </p:tgtEl>
                                        <p:attrNameLst>
                                          <p:attrName>style.visibility</p:attrName>
                                        </p:attrNameLst>
                                      </p:cBhvr>
                                      <p:to>
                                        <p:strVal val="visible"/>
                                      </p:to>
                                    </p:set>
                                    <p:anim calcmode="lin" valueType="num">
                                      <p:cBhvr additive="base">
                                        <p:cTn id="43" dur="500" fill="hold"/>
                                        <p:tgtEl>
                                          <p:spTgt spid="32">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allAtOnce" animBg="1"/>
      <p:bldP spid="31" grpId="0" build="allAtOnce" animBg="1"/>
      <p:bldP spid="32" grpId="0" build="allAtOnce"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关键技术点－并行计算</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45</a:t>
            </a:fld>
            <a:endParaRPr lang="en-US" altLang="zh-CN"/>
          </a:p>
        </p:txBody>
      </p:sp>
      <p:pic>
        <p:nvPicPr>
          <p:cNvPr id="2050" name="Picture 2" descr="C:\Users\chenwq\Desktop\捕获.JPG"/>
          <p:cNvPicPr>
            <a:picLocks noChangeAspect="1" noChangeArrowheads="1"/>
          </p:cNvPicPr>
          <p:nvPr/>
        </p:nvPicPr>
        <p:blipFill>
          <a:blip r:embed="rId2"/>
          <a:srcRect/>
          <a:stretch>
            <a:fillRect/>
          </a:stretch>
        </p:blipFill>
        <p:spPr bwMode="auto">
          <a:xfrm>
            <a:off x="457199" y="2895600"/>
            <a:ext cx="4343401" cy="2222543"/>
          </a:xfrm>
          <a:prstGeom prst="rect">
            <a:avLst/>
          </a:prstGeom>
          <a:noFill/>
        </p:spPr>
      </p:pic>
      <p:pic>
        <p:nvPicPr>
          <p:cNvPr id="2051" name="Picture 3" descr="C:\Users\chenwq\Desktop\捕获1.JPG"/>
          <p:cNvPicPr>
            <a:picLocks noChangeAspect="1" noChangeArrowheads="1"/>
          </p:cNvPicPr>
          <p:nvPr/>
        </p:nvPicPr>
        <p:blipFill>
          <a:blip r:embed="rId3"/>
          <a:srcRect/>
          <a:stretch>
            <a:fillRect/>
          </a:stretch>
        </p:blipFill>
        <p:spPr bwMode="auto">
          <a:xfrm>
            <a:off x="4495800" y="4267200"/>
            <a:ext cx="4289898" cy="2057400"/>
          </a:xfrm>
          <a:prstGeom prst="rect">
            <a:avLst/>
          </a:prstGeom>
          <a:noFill/>
        </p:spPr>
      </p:pic>
      <p:sp>
        <p:nvSpPr>
          <p:cNvPr id="7" name="内容占位符 2"/>
          <p:cNvSpPr>
            <a:spLocks noGrp="1"/>
          </p:cNvSpPr>
          <p:nvPr>
            <p:ph idx="1"/>
          </p:nvPr>
        </p:nvSpPr>
        <p:spPr>
          <a:xfrm>
            <a:off x="304800" y="1125538"/>
            <a:ext cx="8458200" cy="2303462"/>
          </a:xfrm>
        </p:spPr>
        <p:txBody>
          <a:bodyPr/>
          <a:lstStyle/>
          <a:p>
            <a:r>
              <a:rPr lang="zh-CN" altLang="en-US" dirty="0" smtClean="0">
                <a:latin typeface="微软雅黑" pitchFamily="34" charset="-122"/>
                <a:ea typeface="微软雅黑" pitchFamily="34" charset="-122"/>
              </a:rPr>
              <a:t>基于普元批处理框架可以构建出轻量级的健壮的并⾏处理应⽤，⽀持事务、并发、流程、监控、纵向和横向扩展，提供统⼀的接⼝管理和任务管理。</a:t>
            </a:r>
            <a:endParaRPr lang="zh-CN" altLang="en-US" dirty="0"/>
          </a:p>
        </p:txBody>
      </p:sp>
      <p:sp>
        <p:nvSpPr>
          <p:cNvPr id="8" name="TextBox 26"/>
          <p:cNvSpPr txBox="1">
            <a:spLocks noChangeArrowheads="1"/>
          </p:cNvSpPr>
          <p:nvPr/>
        </p:nvSpPr>
        <p:spPr bwMode="auto">
          <a:xfrm>
            <a:off x="457200" y="5181600"/>
            <a:ext cx="1752600" cy="307777"/>
          </a:xfrm>
          <a:prstGeom prst="rect">
            <a:avLst/>
          </a:prstGeom>
          <a:noFill/>
          <a:ln w="9525">
            <a:noFill/>
            <a:miter lim="800000"/>
            <a:headEnd/>
            <a:tailEnd/>
          </a:ln>
        </p:spPr>
        <p:txBody>
          <a:bodyPr wrap="square">
            <a:spAutoFit/>
          </a:bodyPr>
          <a:lstStyle/>
          <a:p>
            <a:r>
              <a:rPr lang="zh-CN" altLang="en-US" sz="1400" dirty="0" smtClean="0"/>
              <a:t>并行模式（多线程）</a:t>
            </a:r>
            <a:endParaRPr lang="zh-CN" altLang="en-US" sz="1400" dirty="0"/>
          </a:p>
        </p:txBody>
      </p:sp>
      <p:sp>
        <p:nvSpPr>
          <p:cNvPr id="9" name="TextBox 26"/>
          <p:cNvSpPr txBox="1">
            <a:spLocks noChangeArrowheads="1"/>
          </p:cNvSpPr>
          <p:nvPr/>
        </p:nvSpPr>
        <p:spPr bwMode="auto">
          <a:xfrm>
            <a:off x="7010400" y="3810000"/>
            <a:ext cx="1752600" cy="307777"/>
          </a:xfrm>
          <a:prstGeom prst="rect">
            <a:avLst/>
          </a:prstGeom>
          <a:noFill/>
          <a:ln w="9525">
            <a:noFill/>
            <a:miter lim="800000"/>
            <a:headEnd/>
            <a:tailEnd/>
          </a:ln>
        </p:spPr>
        <p:txBody>
          <a:bodyPr wrap="square">
            <a:spAutoFit/>
          </a:bodyPr>
          <a:lstStyle/>
          <a:p>
            <a:r>
              <a:rPr lang="zh-CN" altLang="en-US" sz="1400" dirty="0" smtClean="0"/>
              <a:t>并行模式（多进程）</a:t>
            </a:r>
            <a:endParaRPr lang="zh-CN" altLang="en-US" sz="1400" dirty="0"/>
          </a:p>
        </p:txBody>
      </p:sp>
      <p:sp>
        <p:nvSpPr>
          <p:cNvPr id="10" name="矩形 9"/>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技术点回顾    </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6508716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关键技术点－异步框架</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46</a:t>
            </a:fld>
            <a:endParaRPr lang="en-US" altLang="zh-CN"/>
          </a:p>
        </p:txBody>
      </p:sp>
      <p:sp>
        <p:nvSpPr>
          <p:cNvPr id="5" name="Rectangle 1"/>
          <p:cNvSpPr/>
          <p:nvPr/>
        </p:nvSpPr>
        <p:spPr>
          <a:xfrm>
            <a:off x="241935" y="1147366"/>
            <a:ext cx="8749665" cy="1754326"/>
          </a:xfrm>
          <a:prstGeom prst="rect">
            <a:avLst/>
          </a:prstGeom>
        </p:spPr>
        <p:txBody>
          <a:bodyPr wrap="square">
            <a:spAutoFit/>
          </a:bodyPr>
          <a:lstStyle/>
          <a:p>
            <a:r>
              <a:rPr lang="zh-CN" altLang="en-US" dirty="0"/>
              <a:t>通过将系统分成接入、控制、业务、集成等层次，每层之间进行同步或者异步的处理。主要特性包括：</a:t>
            </a:r>
          </a:p>
          <a:p>
            <a:pPr marL="285750" indent="-285750">
              <a:buFont typeface="Arial" panose="020B0604020202020204" pitchFamily="34" charset="0"/>
              <a:buChar char="•"/>
            </a:pPr>
            <a:r>
              <a:rPr lang="zh-CN" altLang="en-US" dirty="0"/>
              <a:t>分布式部署时，支持根据服务器的状态自动路由 </a:t>
            </a:r>
          </a:p>
          <a:p>
            <a:pPr marL="285750" indent="-285750">
              <a:buFont typeface="Arial" panose="020B0604020202020204" pitchFamily="34" charset="0"/>
              <a:buChar char="•"/>
            </a:pPr>
            <a:r>
              <a:rPr lang="zh-CN" altLang="en-US" dirty="0"/>
              <a:t>支持对系统各层之间资源的单独管理 </a:t>
            </a:r>
          </a:p>
          <a:p>
            <a:pPr marL="285750" indent="-285750">
              <a:buFont typeface="Arial" panose="020B0604020202020204" pitchFamily="34" charset="0"/>
              <a:buChar char="•"/>
            </a:pPr>
            <a:r>
              <a:rPr lang="zh-CN" altLang="en-US" dirty="0"/>
              <a:t>支持业务调用的异步模拟同步处理机制 </a:t>
            </a:r>
          </a:p>
          <a:p>
            <a:pPr marL="285750" indent="-285750">
              <a:buFont typeface="Arial" panose="020B0604020202020204" pitchFamily="34" charset="0"/>
              <a:buChar char="•"/>
            </a:pPr>
            <a:r>
              <a:rPr lang="zh-CN" altLang="en-US" dirty="0"/>
              <a:t>支持异步Servlet实现HTTP异步请求</a:t>
            </a:r>
          </a:p>
        </p:txBody>
      </p:sp>
      <p:pic>
        <p:nvPicPr>
          <p:cNvPr id="6" name="Picture 15"/>
          <p:cNvPicPr>
            <a:picLocks noChangeAspect="1" noChangeArrowheads="1"/>
          </p:cNvPicPr>
          <p:nvPr/>
        </p:nvPicPr>
        <p:blipFill>
          <a:blip r:embed="rId2"/>
          <a:srcRect l="3638"/>
          <a:stretch>
            <a:fillRect/>
          </a:stretch>
        </p:blipFill>
        <p:spPr bwMode="auto">
          <a:xfrm>
            <a:off x="4962556" y="2368292"/>
            <a:ext cx="3784092" cy="2286016"/>
          </a:xfrm>
          <a:prstGeom prst="rect">
            <a:avLst/>
          </a:prstGeom>
          <a:noFill/>
          <a:ln w="9525">
            <a:noFill/>
            <a:miter lim="800000"/>
            <a:headEnd/>
            <a:tailEnd/>
          </a:ln>
        </p:spPr>
      </p:pic>
      <p:pic>
        <p:nvPicPr>
          <p:cNvPr id="7" name="table"/>
          <p:cNvPicPr>
            <a:picLocks noChangeAspect="1"/>
          </p:cNvPicPr>
          <p:nvPr/>
        </p:nvPicPr>
        <p:blipFill>
          <a:blip r:embed="rId3"/>
          <a:stretch>
            <a:fillRect/>
          </a:stretch>
        </p:blipFill>
        <p:spPr>
          <a:xfrm>
            <a:off x="533400" y="3882973"/>
            <a:ext cx="4858933" cy="2060627"/>
          </a:xfrm>
          <a:prstGeom prst="rect">
            <a:avLst/>
          </a:prstGeom>
        </p:spPr>
      </p:pic>
      <p:sp>
        <p:nvSpPr>
          <p:cNvPr id="8" name="椭圆 6"/>
          <p:cNvSpPr/>
          <p:nvPr/>
        </p:nvSpPr>
        <p:spPr>
          <a:xfrm>
            <a:off x="2462226" y="4511432"/>
            <a:ext cx="285752" cy="2857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l" rtl="0" fontAlgn="base">
              <a:spcBef>
                <a:spcPct val="0"/>
              </a:spcBef>
              <a:spcAft>
                <a:spcPct val="0"/>
              </a:spcAft>
              <a:defRPr sz="2000" kern="1200">
                <a:solidFill>
                  <a:schemeClr val="dk1"/>
                </a:solidFill>
                <a:latin typeface="+mn-lt"/>
                <a:ea typeface="+mn-ea"/>
                <a:cs typeface="+mn-cs"/>
              </a:defRPr>
            </a:lvl1pPr>
            <a:lvl2pPr marL="457200" algn="l" rtl="0" fontAlgn="base">
              <a:spcBef>
                <a:spcPct val="0"/>
              </a:spcBef>
              <a:spcAft>
                <a:spcPct val="0"/>
              </a:spcAft>
              <a:defRPr sz="2000" kern="1200">
                <a:solidFill>
                  <a:schemeClr val="dk1"/>
                </a:solidFill>
                <a:latin typeface="+mn-lt"/>
                <a:ea typeface="+mn-ea"/>
                <a:cs typeface="+mn-cs"/>
              </a:defRPr>
            </a:lvl2pPr>
            <a:lvl3pPr marL="914400" algn="l" rtl="0" fontAlgn="base">
              <a:spcBef>
                <a:spcPct val="0"/>
              </a:spcBef>
              <a:spcAft>
                <a:spcPct val="0"/>
              </a:spcAft>
              <a:defRPr sz="2000" kern="1200">
                <a:solidFill>
                  <a:schemeClr val="dk1"/>
                </a:solidFill>
                <a:latin typeface="+mn-lt"/>
                <a:ea typeface="+mn-ea"/>
                <a:cs typeface="+mn-cs"/>
              </a:defRPr>
            </a:lvl3pPr>
            <a:lvl4pPr marL="1371600" algn="l" rtl="0" fontAlgn="base">
              <a:spcBef>
                <a:spcPct val="0"/>
              </a:spcBef>
              <a:spcAft>
                <a:spcPct val="0"/>
              </a:spcAft>
              <a:defRPr sz="2000" kern="1200">
                <a:solidFill>
                  <a:schemeClr val="dk1"/>
                </a:solidFill>
                <a:latin typeface="+mn-lt"/>
                <a:ea typeface="+mn-ea"/>
                <a:cs typeface="+mn-cs"/>
              </a:defRPr>
            </a:lvl4pPr>
            <a:lvl5pPr marL="1828800" algn="l" rtl="0" fontAlgn="base">
              <a:spcBef>
                <a:spcPct val="0"/>
              </a:spcBef>
              <a:spcAft>
                <a:spcPct val="0"/>
              </a:spcAft>
              <a:defRPr sz="2000" kern="1200">
                <a:solidFill>
                  <a:schemeClr val="dk1"/>
                </a:solidFill>
                <a:latin typeface="+mn-lt"/>
                <a:ea typeface="+mn-ea"/>
                <a:cs typeface="+mn-cs"/>
              </a:defRPr>
            </a:lvl5pPr>
            <a:lvl6pPr marL="2286000" algn="l" defTabSz="914400" rtl="0" eaLnBrk="1" latinLnBrk="0" hangingPunct="1">
              <a:defRPr sz="2000" kern="1200">
                <a:solidFill>
                  <a:schemeClr val="dk1"/>
                </a:solidFill>
                <a:latin typeface="+mn-lt"/>
                <a:ea typeface="+mn-ea"/>
                <a:cs typeface="+mn-cs"/>
              </a:defRPr>
            </a:lvl6pPr>
            <a:lvl7pPr marL="2743200" algn="l" defTabSz="914400" rtl="0" eaLnBrk="1" latinLnBrk="0" hangingPunct="1">
              <a:defRPr sz="2000" kern="1200">
                <a:solidFill>
                  <a:schemeClr val="dk1"/>
                </a:solidFill>
                <a:latin typeface="+mn-lt"/>
                <a:ea typeface="+mn-ea"/>
                <a:cs typeface="+mn-cs"/>
              </a:defRPr>
            </a:lvl7pPr>
            <a:lvl8pPr marL="3200400" algn="l" defTabSz="914400" rtl="0" eaLnBrk="1" latinLnBrk="0" hangingPunct="1">
              <a:defRPr sz="2000" kern="1200">
                <a:solidFill>
                  <a:schemeClr val="dk1"/>
                </a:solidFill>
                <a:latin typeface="+mn-lt"/>
                <a:ea typeface="+mn-ea"/>
                <a:cs typeface="+mn-cs"/>
              </a:defRPr>
            </a:lvl8pPr>
            <a:lvl9pPr marL="3657600" algn="l" defTabSz="914400" rtl="0" eaLnBrk="1" latinLnBrk="0" hangingPunct="1">
              <a:defRPr sz="2000" kern="1200">
                <a:solidFill>
                  <a:schemeClr val="dk1"/>
                </a:solidFill>
                <a:latin typeface="+mn-lt"/>
                <a:ea typeface="+mn-ea"/>
                <a:cs typeface="+mn-cs"/>
              </a:defRPr>
            </a:lvl9pPr>
          </a:lstStyle>
          <a:p>
            <a:pPr algn="ctr"/>
            <a:endParaRPr lang="zh-CN" altLang="en-US" dirty="0" smtClean="0"/>
          </a:p>
        </p:txBody>
      </p:sp>
      <p:sp>
        <p:nvSpPr>
          <p:cNvPr id="9" name="椭圆 7"/>
          <p:cNvSpPr/>
          <p:nvPr/>
        </p:nvSpPr>
        <p:spPr>
          <a:xfrm>
            <a:off x="4176738" y="3939928"/>
            <a:ext cx="285752" cy="2857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l" rtl="0" fontAlgn="base">
              <a:spcBef>
                <a:spcPct val="0"/>
              </a:spcBef>
              <a:spcAft>
                <a:spcPct val="0"/>
              </a:spcAft>
              <a:defRPr sz="2000" kern="1200">
                <a:solidFill>
                  <a:schemeClr val="dk1"/>
                </a:solidFill>
                <a:latin typeface="+mn-lt"/>
                <a:ea typeface="+mn-ea"/>
                <a:cs typeface="+mn-cs"/>
              </a:defRPr>
            </a:lvl1pPr>
            <a:lvl2pPr marL="457200" algn="l" rtl="0" fontAlgn="base">
              <a:spcBef>
                <a:spcPct val="0"/>
              </a:spcBef>
              <a:spcAft>
                <a:spcPct val="0"/>
              </a:spcAft>
              <a:defRPr sz="2000" kern="1200">
                <a:solidFill>
                  <a:schemeClr val="dk1"/>
                </a:solidFill>
                <a:latin typeface="+mn-lt"/>
                <a:ea typeface="+mn-ea"/>
                <a:cs typeface="+mn-cs"/>
              </a:defRPr>
            </a:lvl2pPr>
            <a:lvl3pPr marL="914400" algn="l" rtl="0" fontAlgn="base">
              <a:spcBef>
                <a:spcPct val="0"/>
              </a:spcBef>
              <a:spcAft>
                <a:spcPct val="0"/>
              </a:spcAft>
              <a:defRPr sz="2000" kern="1200">
                <a:solidFill>
                  <a:schemeClr val="dk1"/>
                </a:solidFill>
                <a:latin typeface="+mn-lt"/>
                <a:ea typeface="+mn-ea"/>
                <a:cs typeface="+mn-cs"/>
              </a:defRPr>
            </a:lvl3pPr>
            <a:lvl4pPr marL="1371600" algn="l" rtl="0" fontAlgn="base">
              <a:spcBef>
                <a:spcPct val="0"/>
              </a:spcBef>
              <a:spcAft>
                <a:spcPct val="0"/>
              </a:spcAft>
              <a:defRPr sz="2000" kern="1200">
                <a:solidFill>
                  <a:schemeClr val="dk1"/>
                </a:solidFill>
                <a:latin typeface="+mn-lt"/>
                <a:ea typeface="+mn-ea"/>
                <a:cs typeface="+mn-cs"/>
              </a:defRPr>
            </a:lvl4pPr>
            <a:lvl5pPr marL="1828800" algn="l" rtl="0" fontAlgn="base">
              <a:spcBef>
                <a:spcPct val="0"/>
              </a:spcBef>
              <a:spcAft>
                <a:spcPct val="0"/>
              </a:spcAft>
              <a:defRPr sz="2000" kern="1200">
                <a:solidFill>
                  <a:schemeClr val="dk1"/>
                </a:solidFill>
                <a:latin typeface="+mn-lt"/>
                <a:ea typeface="+mn-ea"/>
                <a:cs typeface="+mn-cs"/>
              </a:defRPr>
            </a:lvl5pPr>
            <a:lvl6pPr marL="2286000" algn="l" defTabSz="914400" rtl="0" eaLnBrk="1" latinLnBrk="0" hangingPunct="1">
              <a:defRPr sz="2000" kern="1200">
                <a:solidFill>
                  <a:schemeClr val="dk1"/>
                </a:solidFill>
                <a:latin typeface="+mn-lt"/>
                <a:ea typeface="+mn-ea"/>
                <a:cs typeface="+mn-cs"/>
              </a:defRPr>
            </a:lvl6pPr>
            <a:lvl7pPr marL="2743200" algn="l" defTabSz="914400" rtl="0" eaLnBrk="1" latinLnBrk="0" hangingPunct="1">
              <a:defRPr sz="2000" kern="1200">
                <a:solidFill>
                  <a:schemeClr val="dk1"/>
                </a:solidFill>
                <a:latin typeface="+mn-lt"/>
                <a:ea typeface="+mn-ea"/>
                <a:cs typeface="+mn-cs"/>
              </a:defRPr>
            </a:lvl7pPr>
            <a:lvl8pPr marL="3200400" algn="l" defTabSz="914400" rtl="0" eaLnBrk="1" latinLnBrk="0" hangingPunct="1">
              <a:defRPr sz="2000" kern="1200">
                <a:solidFill>
                  <a:schemeClr val="dk1"/>
                </a:solidFill>
                <a:latin typeface="+mn-lt"/>
                <a:ea typeface="+mn-ea"/>
                <a:cs typeface="+mn-cs"/>
              </a:defRPr>
            </a:lvl8pPr>
            <a:lvl9pPr marL="3657600" algn="l" defTabSz="914400" rtl="0" eaLnBrk="1" latinLnBrk="0" hangingPunct="1">
              <a:defRPr sz="2000" kern="1200">
                <a:solidFill>
                  <a:schemeClr val="dk1"/>
                </a:solidFill>
                <a:latin typeface="+mn-lt"/>
                <a:ea typeface="+mn-ea"/>
                <a:cs typeface="+mn-cs"/>
              </a:defRPr>
            </a:lvl9pPr>
          </a:lstStyle>
          <a:p>
            <a:pPr algn="ctr"/>
            <a:endParaRPr lang="zh-CN" altLang="en-US" dirty="0" smtClean="0"/>
          </a:p>
        </p:txBody>
      </p:sp>
      <p:sp>
        <p:nvSpPr>
          <p:cNvPr id="10" name="椭圆 8"/>
          <p:cNvSpPr/>
          <p:nvPr/>
        </p:nvSpPr>
        <p:spPr>
          <a:xfrm>
            <a:off x="4819680" y="5038794"/>
            <a:ext cx="285752" cy="2857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algn="l" rtl="0" fontAlgn="base">
              <a:spcBef>
                <a:spcPct val="0"/>
              </a:spcBef>
              <a:spcAft>
                <a:spcPct val="0"/>
              </a:spcAft>
              <a:defRPr sz="2000" kern="1200">
                <a:solidFill>
                  <a:schemeClr val="dk1"/>
                </a:solidFill>
                <a:latin typeface="+mn-lt"/>
                <a:ea typeface="+mn-ea"/>
                <a:cs typeface="+mn-cs"/>
              </a:defRPr>
            </a:lvl1pPr>
            <a:lvl2pPr marL="457200" algn="l" rtl="0" fontAlgn="base">
              <a:spcBef>
                <a:spcPct val="0"/>
              </a:spcBef>
              <a:spcAft>
                <a:spcPct val="0"/>
              </a:spcAft>
              <a:defRPr sz="2000" kern="1200">
                <a:solidFill>
                  <a:schemeClr val="dk1"/>
                </a:solidFill>
                <a:latin typeface="+mn-lt"/>
                <a:ea typeface="+mn-ea"/>
                <a:cs typeface="+mn-cs"/>
              </a:defRPr>
            </a:lvl2pPr>
            <a:lvl3pPr marL="914400" algn="l" rtl="0" fontAlgn="base">
              <a:spcBef>
                <a:spcPct val="0"/>
              </a:spcBef>
              <a:spcAft>
                <a:spcPct val="0"/>
              </a:spcAft>
              <a:defRPr sz="2000" kern="1200">
                <a:solidFill>
                  <a:schemeClr val="dk1"/>
                </a:solidFill>
                <a:latin typeface="+mn-lt"/>
                <a:ea typeface="+mn-ea"/>
                <a:cs typeface="+mn-cs"/>
              </a:defRPr>
            </a:lvl3pPr>
            <a:lvl4pPr marL="1371600" algn="l" rtl="0" fontAlgn="base">
              <a:spcBef>
                <a:spcPct val="0"/>
              </a:spcBef>
              <a:spcAft>
                <a:spcPct val="0"/>
              </a:spcAft>
              <a:defRPr sz="2000" kern="1200">
                <a:solidFill>
                  <a:schemeClr val="dk1"/>
                </a:solidFill>
                <a:latin typeface="+mn-lt"/>
                <a:ea typeface="+mn-ea"/>
                <a:cs typeface="+mn-cs"/>
              </a:defRPr>
            </a:lvl4pPr>
            <a:lvl5pPr marL="1828800" algn="l" rtl="0" fontAlgn="base">
              <a:spcBef>
                <a:spcPct val="0"/>
              </a:spcBef>
              <a:spcAft>
                <a:spcPct val="0"/>
              </a:spcAft>
              <a:defRPr sz="2000" kern="1200">
                <a:solidFill>
                  <a:schemeClr val="dk1"/>
                </a:solidFill>
                <a:latin typeface="+mn-lt"/>
                <a:ea typeface="+mn-ea"/>
                <a:cs typeface="+mn-cs"/>
              </a:defRPr>
            </a:lvl5pPr>
            <a:lvl6pPr marL="2286000" algn="l" defTabSz="914400" rtl="0" eaLnBrk="1" latinLnBrk="0" hangingPunct="1">
              <a:defRPr sz="2000" kern="1200">
                <a:solidFill>
                  <a:schemeClr val="dk1"/>
                </a:solidFill>
                <a:latin typeface="+mn-lt"/>
                <a:ea typeface="+mn-ea"/>
                <a:cs typeface="+mn-cs"/>
              </a:defRPr>
            </a:lvl6pPr>
            <a:lvl7pPr marL="2743200" algn="l" defTabSz="914400" rtl="0" eaLnBrk="1" latinLnBrk="0" hangingPunct="1">
              <a:defRPr sz="2000" kern="1200">
                <a:solidFill>
                  <a:schemeClr val="dk1"/>
                </a:solidFill>
                <a:latin typeface="+mn-lt"/>
                <a:ea typeface="+mn-ea"/>
                <a:cs typeface="+mn-cs"/>
              </a:defRPr>
            </a:lvl7pPr>
            <a:lvl8pPr marL="3200400" algn="l" defTabSz="914400" rtl="0" eaLnBrk="1" latinLnBrk="0" hangingPunct="1">
              <a:defRPr sz="2000" kern="1200">
                <a:solidFill>
                  <a:schemeClr val="dk1"/>
                </a:solidFill>
                <a:latin typeface="+mn-lt"/>
                <a:ea typeface="+mn-ea"/>
                <a:cs typeface="+mn-cs"/>
              </a:defRPr>
            </a:lvl8pPr>
            <a:lvl9pPr marL="3657600" algn="l" defTabSz="914400" rtl="0" eaLnBrk="1" latinLnBrk="0" hangingPunct="1">
              <a:defRPr sz="2000" kern="1200">
                <a:solidFill>
                  <a:schemeClr val="dk1"/>
                </a:solidFill>
                <a:latin typeface="+mn-lt"/>
                <a:ea typeface="+mn-ea"/>
                <a:cs typeface="+mn-cs"/>
              </a:defRPr>
            </a:lvl9pPr>
          </a:lstStyle>
          <a:p>
            <a:pPr algn="ctr"/>
            <a:endParaRPr lang="zh-CN" altLang="en-US" dirty="0" smtClean="0"/>
          </a:p>
        </p:txBody>
      </p:sp>
      <p:cxnSp>
        <p:nvCxnSpPr>
          <p:cNvPr id="11" name="肘形连接符 10"/>
          <p:cNvCxnSpPr/>
          <p:nvPr/>
        </p:nvCxnSpPr>
        <p:spPr>
          <a:xfrm>
            <a:off x="4554771" y="4082804"/>
            <a:ext cx="2027808" cy="35782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形状 13"/>
          <p:cNvCxnSpPr>
            <a:stCxn id="10" idx="6"/>
          </p:cNvCxnSpPr>
          <p:nvPr/>
        </p:nvCxnSpPr>
        <p:spPr>
          <a:xfrm flipV="1">
            <a:off x="5105432" y="2868358"/>
            <a:ext cx="2286016" cy="23133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形状 15"/>
          <p:cNvCxnSpPr>
            <a:stCxn id="8" idx="0"/>
          </p:cNvCxnSpPr>
          <p:nvPr/>
        </p:nvCxnSpPr>
        <p:spPr>
          <a:xfrm rot="5400000" flipH="1" flipV="1">
            <a:off x="3498651" y="2617751"/>
            <a:ext cx="1000132" cy="27872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技术点回顾    </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42087140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下弧形箭头 71"/>
          <p:cNvSpPr/>
          <p:nvPr/>
        </p:nvSpPr>
        <p:spPr>
          <a:xfrm>
            <a:off x="1285852" y="4703319"/>
            <a:ext cx="6143668" cy="1643074"/>
          </a:xfrm>
          <a:prstGeom prst="curved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146"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kumimoji="1" lang="zh-CN" altLang="en-US" dirty="0"/>
              <a:t>轻量级</a:t>
            </a:r>
            <a:r>
              <a:rPr kumimoji="1" lang="en-US" altLang="zh-CN" dirty="0"/>
              <a:t>Portal</a:t>
            </a:r>
            <a:r>
              <a:rPr kumimoji="1" lang="zh-CN" altLang="en-US" dirty="0"/>
              <a:t>框架</a:t>
            </a:r>
            <a:endParaRPr kumimoji="1" lang="zh-CN" dirty="0"/>
          </a:p>
        </p:txBody>
      </p:sp>
      <p:sp>
        <p:nvSpPr>
          <p:cNvPr id="11" name="AutoShape 4"/>
          <p:cNvSpPr>
            <a:spLocks noChangeArrowheads="1"/>
          </p:cNvSpPr>
          <p:nvPr/>
        </p:nvSpPr>
        <p:spPr bwMode="gray">
          <a:xfrm>
            <a:off x="2071670" y="917104"/>
            <a:ext cx="4357718" cy="4214842"/>
          </a:xfrm>
          <a:prstGeom prst="roundRect">
            <a:avLst>
              <a:gd name="adj" fmla="val 2759"/>
            </a:avLst>
          </a:prstGeom>
          <a:solidFill>
            <a:srgbClr val="5E9EFF"/>
          </a:solidFill>
          <a:ln w="6350" algn="ctr">
            <a:noFill/>
            <a:round/>
            <a:headEnd/>
            <a:tailEnd/>
          </a:ln>
          <a:effectLst>
            <a:outerShdw blurRad="50800" dist="38100" dir="2700000" algn="tl" rotWithShape="0">
              <a:prstClr val="black">
                <a:alpha val="40000"/>
              </a:prstClr>
            </a:outerShdw>
          </a:effectLst>
        </p:spPr>
        <p:txBody>
          <a:bodyPr wrap="none" anchor="t"/>
          <a:lstStyle/>
          <a:p>
            <a:pPr algn="ctr">
              <a:defRPr/>
            </a:pPr>
            <a:r>
              <a:rPr lang="en-US" altLang="zh-CN" b="1" dirty="0" err="1" smtClean="0">
                <a:solidFill>
                  <a:schemeClr val="bg1"/>
                </a:solidFill>
                <a:ea typeface="宋体" charset="-122"/>
              </a:rPr>
              <a:t>Primeton</a:t>
            </a:r>
            <a:r>
              <a:rPr lang="en-US" altLang="zh-CN" b="1" dirty="0" smtClean="0">
                <a:solidFill>
                  <a:schemeClr val="bg1"/>
                </a:solidFill>
                <a:ea typeface="宋体" charset="-122"/>
              </a:rPr>
              <a:t> </a:t>
            </a:r>
            <a:r>
              <a:rPr lang="zh-CN" altLang="en-US" b="1" dirty="0" smtClean="0">
                <a:solidFill>
                  <a:schemeClr val="bg1"/>
                </a:solidFill>
                <a:ea typeface="宋体" charset="-122"/>
              </a:rPr>
              <a:t>企业信息门户</a:t>
            </a:r>
            <a:r>
              <a:rPr lang="en-US" altLang="zh-CN" b="1" dirty="0" smtClean="0">
                <a:solidFill>
                  <a:schemeClr val="bg1"/>
                </a:solidFill>
                <a:ea typeface="宋体" charset="-122"/>
              </a:rPr>
              <a:t> </a:t>
            </a:r>
            <a:endParaRPr lang="en-US" altLang="zh-CN" b="1" dirty="0">
              <a:solidFill>
                <a:schemeClr val="bg1"/>
              </a:solidFill>
              <a:ea typeface="宋体" charset="-122"/>
            </a:endParaRPr>
          </a:p>
        </p:txBody>
      </p:sp>
      <p:sp>
        <p:nvSpPr>
          <p:cNvPr id="12" name="AutoShape 14"/>
          <p:cNvSpPr>
            <a:spLocks noChangeArrowheads="1"/>
          </p:cNvSpPr>
          <p:nvPr/>
        </p:nvSpPr>
        <p:spPr bwMode="gray">
          <a:xfrm>
            <a:off x="2214546" y="2345864"/>
            <a:ext cx="3929090" cy="1785950"/>
          </a:xfrm>
          <a:prstGeom prst="roundRect">
            <a:avLst>
              <a:gd name="adj" fmla="val 6588"/>
            </a:avLst>
          </a:prstGeom>
          <a:ln>
            <a:headEnd/>
            <a:tailEnd/>
          </a:ln>
        </p:spPr>
        <p:style>
          <a:lnRef idx="1">
            <a:schemeClr val="accent1"/>
          </a:lnRef>
          <a:fillRef idx="2">
            <a:schemeClr val="accent1"/>
          </a:fillRef>
          <a:effectRef idx="1">
            <a:schemeClr val="accent1"/>
          </a:effectRef>
          <a:fontRef idx="minor">
            <a:schemeClr val="dk1"/>
          </a:fontRef>
        </p:style>
        <p:txBody>
          <a:bodyPr wrap="none" tIns="0" bIns="0" anchor="t"/>
          <a:lstStyle/>
          <a:p>
            <a:pPr eaLnBrk="0" hangingPunct="0">
              <a:defRPr/>
            </a:pPr>
            <a:r>
              <a:rPr lang="en-US" altLang="zh-CN" sz="1600" b="1" dirty="0" smtClean="0"/>
              <a:t>Portal</a:t>
            </a:r>
            <a:r>
              <a:rPr lang="zh-CN" altLang="en-US" sz="1600" b="1" dirty="0" smtClean="0"/>
              <a:t> 服务器</a:t>
            </a:r>
          </a:p>
        </p:txBody>
      </p:sp>
      <p:sp>
        <p:nvSpPr>
          <p:cNvPr id="14" name="AutoShape 55"/>
          <p:cNvSpPr>
            <a:spLocks noChangeArrowheads="1"/>
          </p:cNvSpPr>
          <p:nvPr/>
        </p:nvSpPr>
        <p:spPr bwMode="auto">
          <a:xfrm>
            <a:off x="2786050" y="2845930"/>
            <a:ext cx="1143008" cy="428628"/>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latin typeface="+mn-lt"/>
                <a:ea typeface="+mn-ea"/>
              </a:rPr>
              <a:t>Portal </a:t>
            </a:r>
            <a:r>
              <a:rPr lang="zh-CN" altLang="en-US" sz="1200" b="1" dirty="0" smtClean="0">
                <a:solidFill>
                  <a:schemeClr val="dk1"/>
                </a:solidFill>
                <a:latin typeface="+mn-lt"/>
                <a:ea typeface="+mn-ea"/>
              </a:rPr>
              <a:t>引擎</a:t>
            </a:r>
            <a:endParaRPr lang="en-US" altLang="zh-CN" sz="1200" b="1" dirty="0" smtClean="0">
              <a:solidFill>
                <a:schemeClr val="dk1"/>
              </a:solidFill>
              <a:latin typeface="+mn-lt"/>
              <a:ea typeface="+mn-ea"/>
            </a:endParaRPr>
          </a:p>
        </p:txBody>
      </p:sp>
      <p:sp>
        <p:nvSpPr>
          <p:cNvPr id="18" name="AutoShape 59"/>
          <p:cNvSpPr>
            <a:spLocks noChangeArrowheads="1"/>
          </p:cNvSpPr>
          <p:nvPr/>
        </p:nvSpPr>
        <p:spPr bwMode="auto">
          <a:xfrm>
            <a:off x="4071934" y="3417434"/>
            <a:ext cx="1571636" cy="428628"/>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latin typeface="+mn-lt"/>
                <a:ea typeface="+mn-ea"/>
              </a:rPr>
              <a:t>Widget</a:t>
            </a:r>
            <a:r>
              <a:rPr lang="zh-CN" altLang="en-US" sz="1200" b="1" dirty="0" smtClean="0"/>
              <a:t> </a:t>
            </a:r>
            <a:r>
              <a:rPr lang="en-US" altLang="zh-CN" sz="1200" b="1" dirty="0" smtClean="0"/>
              <a:t>API</a:t>
            </a:r>
            <a:endParaRPr lang="zh-CN" altLang="en-US" sz="1200" b="1" dirty="0">
              <a:solidFill>
                <a:schemeClr val="dk1"/>
              </a:solidFill>
              <a:latin typeface="+mn-lt"/>
              <a:ea typeface="+mn-ea"/>
            </a:endParaRPr>
          </a:p>
        </p:txBody>
      </p:sp>
      <p:sp>
        <p:nvSpPr>
          <p:cNvPr id="22" name="AutoShape 19"/>
          <p:cNvSpPr>
            <a:spLocks noChangeArrowheads="1"/>
          </p:cNvSpPr>
          <p:nvPr/>
        </p:nvSpPr>
        <p:spPr bwMode="gray">
          <a:xfrm>
            <a:off x="6786578" y="3345997"/>
            <a:ext cx="2214578" cy="1285884"/>
          </a:xfrm>
          <a:prstGeom prst="roundRect">
            <a:avLst>
              <a:gd name="adj" fmla="val 6588"/>
            </a:avLst>
          </a:prstGeom>
          <a:solidFill>
            <a:srgbClr val="92D050"/>
          </a:solidFill>
          <a:ln w="57150">
            <a:noFill/>
            <a:round/>
            <a:headEnd/>
            <a:tailEnd/>
          </a:ln>
          <a:effectLst>
            <a:outerShdw blurRad="50800" dist="38100" dir="2700000" algn="tl" rotWithShape="0">
              <a:prstClr val="black">
                <a:alpha val="40000"/>
              </a:prstClr>
            </a:outerShdw>
          </a:effectLst>
        </p:spPr>
        <p:txBody>
          <a:bodyPr wrap="none" anchor="t"/>
          <a:lstStyle/>
          <a:p>
            <a:pPr algn="ctr">
              <a:defRPr/>
            </a:pPr>
            <a:r>
              <a:rPr lang="zh-CN" altLang="en-US" sz="1400" b="1" dirty="0" smtClean="0">
                <a:solidFill>
                  <a:schemeClr val="bg1"/>
                </a:solidFill>
                <a:ea typeface="宋体" charset="-122"/>
              </a:rPr>
              <a:t>遗留企业应用</a:t>
            </a:r>
            <a:endParaRPr lang="en-US" altLang="zh-CN" sz="1400" b="1" dirty="0">
              <a:solidFill>
                <a:schemeClr val="bg1"/>
              </a:solidFill>
              <a:ea typeface="宋体" charset="-122"/>
            </a:endParaRPr>
          </a:p>
        </p:txBody>
      </p:sp>
      <p:sp>
        <p:nvSpPr>
          <p:cNvPr id="23" name="AutoShape 19"/>
          <p:cNvSpPr>
            <a:spLocks noChangeArrowheads="1"/>
          </p:cNvSpPr>
          <p:nvPr/>
        </p:nvSpPr>
        <p:spPr bwMode="gray">
          <a:xfrm>
            <a:off x="2214546" y="4203252"/>
            <a:ext cx="3000396" cy="785818"/>
          </a:xfrm>
          <a:prstGeom prst="roundRect">
            <a:avLst>
              <a:gd name="adj" fmla="val 6588"/>
            </a:avLst>
          </a:prstGeom>
          <a:ln>
            <a:headEnd/>
            <a:tailEnd/>
          </a:ln>
        </p:spPr>
        <p:style>
          <a:lnRef idx="1">
            <a:schemeClr val="accent1"/>
          </a:lnRef>
          <a:fillRef idx="2">
            <a:schemeClr val="accent1"/>
          </a:fillRef>
          <a:effectRef idx="1">
            <a:schemeClr val="accent1"/>
          </a:effectRef>
          <a:fontRef idx="minor">
            <a:schemeClr val="dk1"/>
          </a:fontRef>
        </p:style>
        <p:txBody>
          <a:bodyPr wrap="none" tIns="0" bIns="0" anchor="ctr"/>
          <a:lstStyle/>
          <a:p>
            <a:pPr eaLnBrk="0" hangingPunct="0">
              <a:defRPr/>
            </a:pPr>
            <a:r>
              <a:rPr lang="en-US" altLang="zh-CN" sz="1200" b="1" dirty="0" smtClean="0">
                <a:solidFill>
                  <a:schemeClr val="tx1"/>
                </a:solidFill>
              </a:rPr>
              <a:t>  SSO</a:t>
            </a:r>
          </a:p>
          <a:p>
            <a:pPr eaLnBrk="0" hangingPunct="0">
              <a:defRPr/>
            </a:pPr>
            <a:r>
              <a:rPr lang="zh-CN" altLang="en-US" sz="1200" b="1" dirty="0" smtClean="0">
                <a:solidFill>
                  <a:schemeClr val="tx1"/>
                </a:solidFill>
                <a:latin typeface="+mn-lt"/>
                <a:ea typeface="+mn-ea"/>
              </a:rPr>
              <a:t>服务器</a:t>
            </a:r>
            <a:endParaRPr lang="en-US" altLang="zh-CN" sz="1200" b="1" dirty="0" smtClean="0">
              <a:solidFill>
                <a:schemeClr val="tx1"/>
              </a:solidFill>
              <a:latin typeface="+mn-lt"/>
              <a:ea typeface="+mn-ea"/>
            </a:endParaRPr>
          </a:p>
        </p:txBody>
      </p:sp>
      <p:pic>
        <p:nvPicPr>
          <p:cNvPr id="35" name="图片 34" descr="portal1.bmp"/>
          <p:cNvPicPr>
            <a:picLocks noChangeAspect="1"/>
          </p:cNvPicPr>
          <p:nvPr/>
        </p:nvPicPr>
        <p:blipFill>
          <a:blip r:embed="rId2" cstate="print"/>
          <a:stretch>
            <a:fillRect/>
          </a:stretch>
        </p:blipFill>
        <p:spPr>
          <a:xfrm>
            <a:off x="0" y="1731442"/>
            <a:ext cx="1500198" cy="19288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36" name="AutoShape 55"/>
          <p:cNvSpPr>
            <a:spLocks noChangeArrowheads="1"/>
          </p:cNvSpPr>
          <p:nvPr/>
        </p:nvSpPr>
        <p:spPr bwMode="auto">
          <a:xfrm>
            <a:off x="4071934" y="2845930"/>
            <a:ext cx="1571636" cy="428628"/>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latin typeface="+mn-lt"/>
                <a:ea typeface="+mn-ea"/>
              </a:rPr>
              <a:t>Widg</a:t>
            </a:r>
            <a:r>
              <a:rPr lang="en-US" altLang="zh-CN" sz="1200" b="1" dirty="0" smtClean="0"/>
              <a:t>e</a:t>
            </a:r>
            <a:r>
              <a:rPr lang="en-US" altLang="zh-CN" sz="1200" b="1" dirty="0" smtClean="0">
                <a:solidFill>
                  <a:schemeClr val="dk1"/>
                </a:solidFill>
                <a:latin typeface="+mn-lt"/>
                <a:ea typeface="+mn-ea"/>
              </a:rPr>
              <a:t>t </a:t>
            </a:r>
            <a:r>
              <a:rPr lang="zh-CN" altLang="en-US" sz="1200" b="1" dirty="0" smtClean="0">
                <a:solidFill>
                  <a:schemeClr val="dk1"/>
                </a:solidFill>
                <a:latin typeface="+mn-lt"/>
                <a:ea typeface="+mn-ea"/>
              </a:rPr>
              <a:t>容器</a:t>
            </a:r>
            <a:endParaRPr lang="zh-CN" altLang="en-US" sz="1200" b="1" dirty="0">
              <a:solidFill>
                <a:schemeClr val="dk1"/>
              </a:solidFill>
              <a:latin typeface="+mn-lt"/>
              <a:ea typeface="+mn-ea"/>
            </a:endParaRPr>
          </a:p>
        </p:txBody>
      </p:sp>
      <p:sp>
        <p:nvSpPr>
          <p:cNvPr id="47" name="AutoShape 50"/>
          <p:cNvSpPr>
            <a:spLocks noChangeArrowheads="1"/>
          </p:cNvSpPr>
          <p:nvPr/>
        </p:nvSpPr>
        <p:spPr bwMode="auto">
          <a:xfrm>
            <a:off x="2786050" y="3488872"/>
            <a:ext cx="1143008" cy="50006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rPr>
              <a:t>Widget </a:t>
            </a:r>
            <a:r>
              <a:rPr lang="zh-CN" altLang="en-US" sz="1200" b="1" dirty="0" smtClean="0">
                <a:solidFill>
                  <a:schemeClr val="tx1"/>
                </a:solidFill>
              </a:rPr>
              <a:t>库</a:t>
            </a:r>
            <a:endParaRPr lang="en-US" altLang="zh-CN" sz="1200" b="1" dirty="0">
              <a:solidFill>
                <a:schemeClr val="tx1"/>
              </a:solidFill>
              <a:latin typeface="+mn-lt"/>
              <a:ea typeface="+mn-ea"/>
            </a:endParaRPr>
          </a:p>
        </p:txBody>
      </p:sp>
      <p:sp>
        <p:nvSpPr>
          <p:cNvPr id="48" name="左右箭头 47"/>
          <p:cNvSpPr/>
          <p:nvPr/>
        </p:nvSpPr>
        <p:spPr>
          <a:xfrm>
            <a:off x="1428728" y="2202990"/>
            <a:ext cx="785818" cy="1571636"/>
          </a:xfrm>
          <a:prstGeom prst="leftRightArrow">
            <a:avLst>
              <a:gd name="adj1" fmla="val 29830"/>
              <a:gd name="adj2" fmla="val 3122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http</a:t>
            </a:r>
            <a:endParaRPr lang="zh-CN" altLang="en-US" dirty="0" smtClean="0"/>
          </a:p>
        </p:txBody>
      </p:sp>
      <p:sp>
        <p:nvSpPr>
          <p:cNvPr id="49" name="圆柱形 48"/>
          <p:cNvSpPr/>
          <p:nvPr/>
        </p:nvSpPr>
        <p:spPr>
          <a:xfrm>
            <a:off x="2285984" y="5346261"/>
            <a:ext cx="785818" cy="5715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sz="1500" dirty="0" smtClean="0"/>
              <a:t>LDAP</a:t>
            </a:r>
            <a:endParaRPr lang="zh-CN" altLang="en-US" sz="1500" dirty="0" smtClean="0"/>
          </a:p>
        </p:txBody>
      </p:sp>
      <p:sp>
        <p:nvSpPr>
          <p:cNvPr id="50" name="圆柱形 49"/>
          <p:cNvSpPr/>
          <p:nvPr/>
        </p:nvSpPr>
        <p:spPr>
          <a:xfrm>
            <a:off x="3428992" y="5346261"/>
            <a:ext cx="642942" cy="5715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sz="1500" dirty="0" smtClean="0"/>
              <a:t>DB</a:t>
            </a:r>
            <a:endParaRPr lang="zh-CN" altLang="en-US" sz="1500" dirty="0" smtClean="0"/>
          </a:p>
        </p:txBody>
      </p:sp>
      <p:sp>
        <p:nvSpPr>
          <p:cNvPr id="53" name="流程图: 可选过程 52"/>
          <p:cNvSpPr/>
          <p:nvPr/>
        </p:nvSpPr>
        <p:spPr>
          <a:xfrm>
            <a:off x="4357686" y="5346261"/>
            <a:ext cx="928694" cy="57150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altLang="zh-CN" sz="1500" dirty="0" smtClean="0"/>
              <a:t>App</a:t>
            </a:r>
          </a:p>
        </p:txBody>
      </p:sp>
      <p:sp>
        <p:nvSpPr>
          <p:cNvPr id="55" name="矩形 54"/>
          <p:cNvSpPr/>
          <p:nvPr/>
        </p:nvSpPr>
        <p:spPr>
          <a:xfrm>
            <a:off x="2928926" y="4631881"/>
            <a:ext cx="2071702"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rPr>
              <a:t>Authentication Adaptor</a:t>
            </a:r>
            <a:endParaRPr lang="zh-CN" altLang="en-US" sz="1200" b="1" dirty="0" smtClean="0">
              <a:solidFill>
                <a:schemeClr val="dk1"/>
              </a:solidFill>
            </a:endParaRPr>
          </a:p>
        </p:txBody>
      </p:sp>
      <p:cxnSp>
        <p:nvCxnSpPr>
          <p:cNvPr id="57" name="肘形连接符 56"/>
          <p:cNvCxnSpPr>
            <a:stCxn id="55" idx="2"/>
            <a:endCxn id="49" idx="1"/>
          </p:cNvCxnSpPr>
          <p:nvPr/>
        </p:nvCxnSpPr>
        <p:spPr>
          <a:xfrm rot="5400000">
            <a:off x="3107521" y="4489005"/>
            <a:ext cx="428628" cy="1285884"/>
          </a:xfrm>
          <a:prstGeom prst="bentConnector3">
            <a:avLst>
              <a:gd name="adj1" fmla="val 50000"/>
            </a:avLst>
          </a:prstGeom>
          <a:ln w="1270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55" idx="2"/>
            <a:endCxn id="50" idx="1"/>
          </p:cNvCxnSpPr>
          <p:nvPr/>
        </p:nvCxnSpPr>
        <p:spPr>
          <a:xfrm rot="5400000">
            <a:off x="3643306" y="5024790"/>
            <a:ext cx="428628" cy="214314"/>
          </a:xfrm>
          <a:prstGeom prst="bentConnector3">
            <a:avLst>
              <a:gd name="adj1" fmla="val 50000"/>
            </a:avLst>
          </a:prstGeom>
          <a:ln w="1270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rot="5400000">
            <a:off x="1912895" y="3195209"/>
            <a:ext cx="1309694" cy="2777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zh-CN" altLang="en-US" sz="1200" b="1" dirty="0" smtClean="0"/>
              <a:t>个性化门户框架</a:t>
            </a:r>
            <a:endParaRPr lang="zh-CN" altLang="en-US" sz="1200" b="1" dirty="0" smtClean="0">
              <a:solidFill>
                <a:schemeClr val="dk1"/>
              </a:solidFill>
            </a:endParaRPr>
          </a:p>
        </p:txBody>
      </p:sp>
      <p:sp>
        <p:nvSpPr>
          <p:cNvPr id="76" name="矩形 75"/>
          <p:cNvSpPr/>
          <p:nvPr/>
        </p:nvSpPr>
        <p:spPr>
          <a:xfrm rot="5400000">
            <a:off x="6500860" y="3846063"/>
            <a:ext cx="1143008"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rPr>
              <a:t>SSO</a:t>
            </a:r>
            <a:r>
              <a:rPr lang="zh-CN" altLang="en-US" sz="1200" b="1" dirty="0" smtClean="0">
                <a:solidFill>
                  <a:schemeClr val="dk1"/>
                </a:solidFill>
              </a:rPr>
              <a:t> </a:t>
            </a:r>
            <a:r>
              <a:rPr lang="en-US" altLang="zh-CN" sz="1200" b="1" dirty="0" smtClean="0">
                <a:solidFill>
                  <a:schemeClr val="dk1"/>
                </a:solidFill>
              </a:rPr>
              <a:t>Filter</a:t>
            </a:r>
            <a:endParaRPr lang="zh-CN" altLang="en-US" sz="1200" b="1" dirty="0" smtClean="0">
              <a:solidFill>
                <a:schemeClr val="dk1"/>
              </a:solidFill>
            </a:endParaRPr>
          </a:p>
        </p:txBody>
      </p:sp>
      <p:cxnSp>
        <p:nvCxnSpPr>
          <p:cNvPr id="87" name="肘形连接符 86"/>
          <p:cNvCxnSpPr>
            <a:stCxn id="55" idx="2"/>
            <a:endCxn id="53" idx="0"/>
          </p:cNvCxnSpPr>
          <p:nvPr/>
        </p:nvCxnSpPr>
        <p:spPr>
          <a:xfrm rot="16200000" flipH="1">
            <a:off x="4179091" y="4703319"/>
            <a:ext cx="428628" cy="857256"/>
          </a:xfrm>
          <a:prstGeom prst="bentConnector3">
            <a:avLst>
              <a:gd name="adj1" fmla="val 50000"/>
            </a:avLst>
          </a:prstGeom>
          <a:ln w="1270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2928926" y="4274693"/>
            <a:ext cx="2071702"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rPr>
              <a:t>Session Manager</a:t>
            </a:r>
            <a:endParaRPr lang="zh-CN" altLang="en-US" sz="1200" b="1" dirty="0" smtClean="0">
              <a:solidFill>
                <a:schemeClr val="dk1"/>
              </a:solidFill>
            </a:endParaRPr>
          </a:p>
        </p:txBody>
      </p:sp>
      <p:sp>
        <p:nvSpPr>
          <p:cNvPr id="90" name="矩形 89"/>
          <p:cNvSpPr/>
          <p:nvPr/>
        </p:nvSpPr>
        <p:spPr>
          <a:xfrm rot="5400000">
            <a:off x="8143934" y="3846063"/>
            <a:ext cx="1143008"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t>Widget Client</a:t>
            </a:r>
            <a:endParaRPr lang="zh-CN" altLang="en-US" sz="1200" b="1" dirty="0" smtClean="0"/>
          </a:p>
        </p:txBody>
      </p:sp>
      <p:sp>
        <p:nvSpPr>
          <p:cNvPr id="91" name="AutoShape 50"/>
          <p:cNvSpPr>
            <a:spLocks noChangeArrowheads="1"/>
          </p:cNvSpPr>
          <p:nvPr/>
        </p:nvSpPr>
        <p:spPr bwMode="auto">
          <a:xfrm>
            <a:off x="7286675" y="3703188"/>
            <a:ext cx="1214446" cy="7143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HTML+JS</a:t>
            </a:r>
            <a:endParaRPr lang="en-US" altLang="zh-CN" sz="1400" b="1" dirty="0">
              <a:solidFill>
                <a:schemeClr val="tx1"/>
              </a:solidFill>
              <a:latin typeface="+mn-lt"/>
              <a:ea typeface="+mn-ea"/>
            </a:endParaRPr>
          </a:p>
        </p:txBody>
      </p:sp>
      <p:sp>
        <p:nvSpPr>
          <p:cNvPr id="92" name="AutoShape 19"/>
          <p:cNvSpPr>
            <a:spLocks noChangeArrowheads="1"/>
          </p:cNvSpPr>
          <p:nvPr/>
        </p:nvSpPr>
        <p:spPr bwMode="gray">
          <a:xfrm>
            <a:off x="6786578" y="1702923"/>
            <a:ext cx="2214578" cy="1285884"/>
          </a:xfrm>
          <a:prstGeom prst="roundRect">
            <a:avLst>
              <a:gd name="adj" fmla="val 6588"/>
            </a:avLst>
          </a:prstGeom>
          <a:solidFill>
            <a:srgbClr val="92D050"/>
          </a:solidFill>
          <a:ln w="57150">
            <a:noFill/>
            <a:round/>
            <a:headEnd/>
            <a:tailEnd/>
          </a:ln>
          <a:effectLst>
            <a:outerShdw blurRad="50800" dist="38100" dir="2700000" algn="tl" rotWithShape="0">
              <a:prstClr val="black">
                <a:alpha val="40000"/>
              </a:prstClr>
            </a:outerShdw>
          </a:effectLst>
        </p:spPr>
        <p:txBody>
          <a:bodyPr wrap="none" anchor="t"/>
          <a:lstStyle/>
          <a:p>
            <a:pPr algn="ctr">
              <a:defRPr/>
            </a:pPr>
            <a:r>
              <a:rPr lang="zh-CN" altLang="en-US" sz="1400" b="1" dirty="0" smtClean="0">
                <a:solidFill>
                  <a:schemeClr val="bg1"/>
                </a:solidFill>
                <a:ea typeface="宋体" charset="-122"/>
              </a:rPr>
              <a:t>整合企业应用</a:t>
            </a:r>
            <a:endParaRPr lang="en-US" altLang="zh-CN" sz="1400" b="1" dirty="0">
              <a:solidFill>
                <a:schemeClr val="bg1"/>
              </a:solidFill>
              <a:ea typeface="宋体" charset="-122"/>
            </a:endParaRPr>
          </a:p>
        </p:txBody>
      </p:sp>
      <p:sp>
        <p:nvSpPr>
          <p:cNvPr id="93" name="矩形 92"/>
          <p:cNvSpPr/>
          <p:nvPr/>
        </p:nvSpPr>
        <p:spPr>
          <a:xfrm rot="5400000">
            <a:off x="6500829" y="2202989"/>
            <a:ext cx="1143008"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rPr>
              <a:t>SSO</a:t>
            </a:r>
            <a:r>
              <a:rPr lang="zh-CN" altLang="en-US" sz="1200" b="1" dirty="0" smtClean="0">
                <a:solidFill>
                  <a:schemeClr val="dk1"/>
                </a:solidFill>
              </a:rPr>
              <a:t> </a:t>
            </a:r>
            <a:r>
              <a:rPr lang="en-US" altLang="zh-CN" sz="1200" b="1" dirty="0" smtClean="0">
                <a:solidFill>
                  <a:schemeClr val="dk1"/>
                </a:solidFill>
              </a:rPr>
              <a:t>Filter</a:t>
            </a:r>
            <a:endParaRPr lang="zh-CN" altLang="en-US" sz="1200" b="1" dirty="0" smtClean="0">
              <a:solidFill>
                <a:schemeClr val="dk1"/>
              </a:solidFill>
            </a:endParaRPr>
          </a:p>
        </p:txBody>
      </p:sp>
      <p:sp>
        <p:nvSpPr>
          <p:cNvPr id="94" name="左右箭头 93"/>
          <p:cNvSpPr/>
          <p:nvPr/>
        </p:nvSpPr>
        <p:spPr>
          <a:xfrm>
            <a:off x="6000760" y="2417304"/>
            <a:ext cx="857256" cy="714380"/>
          </a:xfrm>
          <a:prstGeom prst="leftRightArrow">
            <a:avLst>
              <a:gd name="adj1" fmla="val 44459"/>
              <a:gd name="adj2" fmla="val 3264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http</a:t>
            </a:r>
            <a:endParaRPr lang="zh-CN" altLang="en-US" dirty="0" smtClean="0"/>
          </a:p>
        </p:txBody>
      </p:sp>
      <p:sp>
        <p:nvSpPr>
          <p:cNvPr id="95" name="矩形 94"/>
          <p:cNvSpPr/>
          <p:nvPr/>
        </p:nvSpPr>
        <p:spPr>
          <a:xfrm rot="5400000">
            <a:off x="8143903" y="2202989"/>
            <a:ext cx="1143008"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t>Widget Client</a:t>
            </a:r>
            <a:endParaRPr lang="zh-CN" altLang="en-US" sz="1200" b="1" dirty="0" smtClean="0"/>
          </a:p>
        </p:txBody>
      </p:sp>
      <p:sp>
        <p:nvSpPr>
          <p:cNvPr id="96" name="AutoShape 50"/>
          <p:cNvSpPr>
            <a:spLocks noChangeArrowheads="1"/>
          </p:cNvSpPr>
          <p:nvPr/>
        </p:nvSpPr>
        <p:spPr bwMode="auto">
          <a:xfrm>
            <a:off x="7286644" y="2060113"/>
            <a:ext cx="1214446" cy="7143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rPr>
              <a:t>Widget</a:t>
            </a:r>
            <a:r>
              <a:rPr lang="en-US" altLang="zh-CN" sz="1200" b="1" dirty="0">
                <a:solidFill>
                  <a:schemeClr val="tx1"/>
                </a:solidFill>
              </a:rPr>
              <a:t>/</a:t>
            </a:r>
          </a:p>
          <a:p>
            <a:pPr algn="ctr"/>
            <a:r>
              <a:rPr lang="en-US" altLang="zh-CN" sz="1200" b="1" dirty="0">
                <a:solidFill>
                  <a:schemeClr val="tx1"/>
                </a:solidFill>
                <a:latin typeface="+mn-lt"/>
                <a:ea typeface="+mn-ea"/>
              </a:rPr>
              <a:t>Portlet</a:t>
            </a:r>
          </a:p>
        </p:txBody>
      </p:sp>
      <p:pic>
        <p:nvPicPr>
          <p:cNvPr id="103" name="图片 102" descr="portal2.bmp"/>
          <p:cNvPicPr>
            <a:picLocks noChangeAspect="1"/>
          </p:cNvPicPr>
          <p:nvPr/>
        </p:nvPicPr>
        <p:blipFill>
          <a:blip r:embed="rId3" cstate="print"/>
          <a:stretch>
            <a:fillRect/>
          </a:stretch>
        </p:blipFill>
        <p:spPr>
          <a:xfrm>
            <a:off x="285722" y="4160334"/>
            <a:ext cx="1091065" cy="100013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107" name="弧形 106"/>
          <p:cNvSpPr/>
          <p:nvPr/>
        </p:nvSpPr>
        <p:spPr>
          <a:xfrm flipH="1">
            <a:off x="2285984" y="2774492"/>
            <a:ext cx="1785950" cy="1500198"/>
          </a:xfrm>
          <a:prstGeom prst="arc">
            <a:avLst>
              <a:gd name="adj1" fmla="val 20323100"/>
              <a:gd name="adj2" fmla="val 4722089"/>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AutoShape 19"/>
          <p:cNvSpPr>
            <a:spLocks noChangeArrowheads="1"/>
          </p:cNvSpPr>
          <p:nvPr/>
        </p:nvSpPr>
        <p:spPr bwMode="gray">
          <a:xfrm>
            <a:off x="2214546" y="1345732"/>
            <a:ext cx="3929090" cy="785818"/>
          </a:xfrm>
          <a:prstGeom prst="roundRect">
            <a:avLst>
              <a:gd name="adj" fmla="val 6588"/>
            </a:avLst>
          </a:prstGeom>
          <a:ln>
            <a:headEnd/>
            <a:tailEnd/>
          </a:ln>
        </p:spPr>
        <p:style>
          <a:lnRef idx="1">
            <a:schemeClr val="accent1"/>
          </a:lnRef>
          <a:fillRef idx="2">
            <a:schemeClr val="accent1"/>
          </a:fillRef>
          <a:effectRef idx="1">
            <a:schemeClr val="accent1"/>
          </a:effectRef>
          <a:fontRef idx="minor">
            <a:schemeClr val="dk1"/>
          </a:fontRef>
        </p:style>
        <p:txBody>
          <a:bodyPr wrap="none" tIns="0" bIns="0" anchor="t"/>
          <a:lstStyle/>
          <a:p>
            <a:pPr eaLnBrk="0" hangingPunct="0">
              <a:defRPr/>
            </a:pPr>
            <a:r>
              <a:rPr lang="zh-CN" altLang="en-US" sz="1600" b="1" dirty="0" smtClean="0">
                <a:solidFill>
                  <a:schemeClr val="tx1"/>
                </a:solidFill>
              </a:rPr>
              <a:t>门户应用</a:t>
            </a:r>
            <a:endParaRPr lang="en-US" altLang="zh-CN" sz="1600" b="1" dirty="0" smtClean="0">
              <a:solidFill>
                <a:schemeClr val="tx1"/>
              </a:solidFill>
              <a:latin typeface="+mn-lt"/>
              <a:ea typeface="+mn-ea"/>
            </a:endParaRPr>
          </a:p>
        </p:txBody>
      </p:sp>
      <p:sp>
        <p:nvSpPr>
          <p:cNvPr id="111" name="AutoShape 55"/>
          <p:cNvSpPr>
            <a:spLocks noChangeArrowheads="1"/>
          </p:cNvSpPr>
          <p:nvPr/>
        </p:nvSpPr>
        <p:spPr bwMode="auto">
          <a:xfrm>
            <a:off x="2571736" y="1631484"/>
            <a:ext cx="785818" cy="285752"/>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zh-CN" altLang="en-US" sz="1100" b="1" dirty="0"/>
              <a:t>流程</a:t>
            </a:r>
            <a:r>
              <a:rPr lang="en-US" altLang="zh-CN" sz="1100" b="1" dirty="0" smtClean="0">
                <a:solidFill>
                  <a:schemeClr val="dk1"/>
                </a:solidFill>
                <a:latin typeface="+mn-lt"/>
                <a:ea typeface="+mn-ea"/>
              </a:rPr>
              <a:t>Widget</a:t>
            </a:r>
            <a:endParaRPr lang="zh-CN" altLang="en-US" sz="1100" b="1" dirty="0">
              <a:solidFill>
                <a:schemeClr val="dk1"/>
              </a:solidFill>
              <a:latin typeface="+mn-lt"/>
              <a:ea typeface="+mn-ea"/>
            </a:endParaRPr>
          </a:p>
        </p:txBody>
      </p:sp>
      <p:sp>
        <p:nvSpPr>
          <p:cNvPr id="115" name="TextBox 114"/>
          <p:cNvSpPr txBox="1"/>
          <p:nvPr/>
        </p:nvSpPr>
        <p:spPr>
          <a:xfrm>
            <a:off x="214282" y="1302812"/>
            <a:ext cx="1217000" cy="400110"/>
          </a:xfrm>
          <a:prstGeom prst="rect">
            <a:avLst/>
          </a:prstGeom>
          <a:noFill/>
        </p:spPr>
        <p:txBody>
          <a:bodyPr wrap="none" rtlCol="0">
            <a:spAutoFit/>
          </a:bodyPr>
          <a:lstStyle/>
          <a:p>
            <a:r>
              <a:rPr lang="zh-CN" altLang="en-US" b="1" dirty="0" smtClean="0">
                <a:solidFill>
                  <a:srgbClr val="FF6600"/>
                </a:solidFill>
              </a:rPr>
              <a:t>门户入口</a:t>
            </a:r>
            <a:endParaRPr lang="zh-CN" altLang="en-US" b="1" dirty="0">
              <a:solidFill>
                <a:srgbClr val="FF6600"/>
              </a:solidFill>
            </a:endParaRPr>
          </a:p>
        </p:txBody>
      </p:sp>
      <p:sp>
        <p:nvSpPr>
          <p:cNvPr id="116" name="TextBox 115"/>
          <p:cNvSpPr txBox="1"/>
          <p:nvPr/>
        </p:nvSpPr>
        <p:spPr>
          <a:xfrm>
            <a:off x="166844" y="5303343"/>
            <a:ext cx="1261884" cy="307777"/>
          </a:xfrm>
          <a:prstGeom prst="rect">
            <a:avLst/>
          </a:prstGeom>
          <a:noFill/>
        </p:spPr>
        <p:txBody>
          <a:bodyPr wrap="none" rtlCol="0">
            <a:spAutoFit/>
          </a:bodyPr>
          <a:lstStyle/>
          <a:p>
            <a:r>
              <a:rPr lang="zh-CN" altLang="en-US" sz="1400" b="1" dirty="0" smtClean="0">
                <a:solidFill>
                  <a:srgbClr val="FF6600"/>
                </a:solidFill>
              </a:rPr>
              <a:t>整合遗留应用</a:t>
            </a:r>
            <a:endParaRPr lang="zh-CN" altLang="en-US" sz="1400" b="1" dirty="0">
              <a:solidFill>
                <a:srgbClr val="FF6600"/>
              </a:solidFill>
            </a:endParaRPr>
          </a:p>
        </p:txBody>
      </p:sp>
      <p:sp>
        <p:nvSpPr>
          <p:cNvPr id="122" name="圆柱形 121"/>
          <p:cNvSpPr/>
          <p:nvPr/>
        </p:nvSpPr>
        <p:spPr>
          <a:xfrm>
            <a:off x="5429256" y="5346261"/>
            <a:ext cx="857256" cy="5715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500" dirty="0" smtClean="0"/>
              <a:t>门户</a:t>
            </a:r>
            <a:endParaRPr lang="en-US" altLang="zh-CN" sz="1500" dirty="0" smtClean="0"/>
          </a:p>
          <a:p>
            <a:pPr algn="ctr">
              <a:defRPr/>
            </a:pPr>
            <a:r>
              <a:rPr lang="zh-CN" altLang="en-US" sz="1500" dirty="0" smtClean="0"/>
              <a:t>数据库</a:t>
            </a:r>
          </a:p>
        </p:txBody>
      </p:sp>
      <p:pic>
        <p:nvPicPr>
          <p:cNvPr id="1029" name="Picture 5"/>
          <p:cNvPicPr>
            <a:picLocks noChangeAspect="1" noChangeArrowheads="1"/>
          </p:cNvPicPr>
          <p:nvPr/>
        </p:nvPicPr>
        <p:blipFill>
          <a:blip r:embed="rId4" cstate="print"/>
          <a:srcRect/>
          <a:stretch>
            <a:fillRect/>
          </a:stretch>
        </p:blipFill>
        <p:spPr bwMode="auto">
          <a:xfrm>
            <a:off x="7358082" y="4846195"/>
            <a:ext cx="1720227" cy="11430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3" name="流程图: 文档 132"/>
          <p:cNvSpPr/>
          <p:nvPr/>
        </p:nvSpPr>
        <p:spPr>
          <a:xfrm>
            <a:off x="461397" y="4131816"/>
            <a:ext cx="714380" cy="50006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rgbClr val="FF6600"/>
                </a:solidFill>
              </a:rPr>
              <a:t>Widget</a:t>
            </a:r>
            <a:endParaRPr lang="zh-CN" altLang="en-US" sz="1200" b="1" dirty="0" smtClean="0">
              <a:solidFill>
                <a:srgbClr val="FF6600"/>
              </a:solidFill>
            </a:endParaRPr>
          </a:p>
        </p:txBody>
      </p:sp>
      <p:sp>
        <p:nvSpPr>
          <p:cNvPr id="137" name="AutoShape 55"/>
          <p:cNvSpPr>
            <a:spLocks noChangeArrowheads="1"/>
          </p:cNvSpPr>
          <p:nvPr/>
        </p:nvSpPr>
        <p:spPr bwMode="auto">
          <a:xfrm>
            <a:off x="3428992" y="1631484"/>
            <a:ext cx="785818" cy="285752"/>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zh-CN" altLang="en-US" sz="1100" b="1" dirty="0" smtClean="0">
                <a:solidFill>
                  <a:schemeClr val="dk1"/>
                </a:solidFill>
                <a:latin typeface="+mn-lt"/>
                <a:ea typeface="+mn-ea"/>
              </a:rPr>
              <a:t>集成</a:t>
            </a:r>
            <a:r>
              <a:rPr lang="en-US" altLang="zh-CN" sz="1100" b="1" dirty="0" smtClean="0">
                <a:solidFill>
                  <a:schemeClr val="dk1"/>
                </a:solidFill>
                <a:latin typeface="+mn-lt"/>
                <a:ea typeface="+mn-ea"/>
              </a:rPr>
              <a:t>Widget</a:t>
            </a:r>
            <a:endParaRPr lang="zh-CN" altLang="en-US" sz="1100" b="1" dirty="0">
              <a:solidFill>
                <a:schemeClr val="dk1"/>
              </a:solidFill>
              <a:latin typeface="+mn-lt"/>
              <a:ea typeface="+mn-ea"/>
            </a:endParaRPr>
          </a:p>
        </p:txBody>
      </p:sp>
      <p:sp>
        <p:nvSpPr>
          <p:cNvPr id="138" name="AutoShape 55"/>
          <p:cNvSpPr>
            <a:spLocks noChangeArrowheads="1"/>
          </p:cNvSpPr>
          <p:nvPr/>
        </p:nvSpPr>
        <p:spPr bwMode="auto">
          <a:xfrm>
            <a:off x="4286248" y="1631484"/>
            <a:ext cx="785818" cy="285752"/>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zh-CN" altLang="en-US" sz="1100" b="1" dirty="0" smtClean="0">
                <a:solidFill>
                  <a:schemeClr val="dk1"/>
                </a:solidFill>
                <a:latin typeface="+mn-lt"/>
                <a:ea typeface="+mn-ea"/>
              </a:rPr>
              <a:t>组织机构</a:t>
            </a:r>
            <a:endParaRPr lang="zh-CN" altLang="en-US" sz="1100" b="1" dirty="0">
              <a:solidFill>
                <a:schemeClr val="dk1"/>
              </a:solidFill>
              <a:latin typeface="+mn-lt"/>
              <a:ea typeface="+mn-ea"/>
            </a:endParaRPr>
          </a:p>
        </p:txBody>
      </p:sp>
      <p:sp>
        <p:nvSpPr>
          <p:cNvPr id="139" name="AutoShape 55"/>
          <p:cNvSpPr>
            <a:spLocks noChangeArrowheads="1"/>
          </p:cNvSpPr>
          <p:nvPr/>
        </p:nvSpPr>
        <p:spPr bwMode="auto">
          <a:xfrm>
            <a:off x="5143504" y="1631484"/>
            <a:ext cx="785818" cy="285752"/>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100" b="1" dirty="0" smtClean="0">
                <a:solidFill>
                  <a:schemeClr val="dk1"/>
                </a:solidFill>
                <a:latin typeface="+mn-lt"/>
                <a:ea typeface="+mn-ea"/>
              </a:rPr>
              <a:t>……</a:t>
            </a:r>
            <a:endParaRPr lang="zh-CN" altLang="en-US" sz="1100" b="1" dirty="0">
              <a:solidFill>
                <a:schemeClr val="dk1"/>
              </a:solidFill>
              <a:latin typeface="+mn-lt"/>
              <a:ea typeface="+mn-ea"/>
            </a:endParaRPr>
          </a:p>
        </p:txBody>
      </p:sp>
      <p:sp>
        <p:nvSpPr>
          <p:cNvPr id="60" name="上下箭头 59"/>
          <p:cNvSpPr/>
          <p:nvPr/>
        </p:nvSpPr>
        <p:spPr>
          <a:xfrm>
            <a:off x="5572132" y="4131814"/>
            <a:ext cx="500066" cy="1214446"/>
          </a:xfrm>
          <a:prstGeom prst="up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4" name="矩形 63"/>
          <p:cNvSpPr/>
          <p:nvPr/>
        </p:nvSpPr>
        <p:spPr>
          <a:xfrm rot="5400000">
            <a:off x="5143506" y="3131683"/>
            <a:ext cx="1428760" cy="2857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tIns="0" bIns="0" anchor="ctr"/>
          <a:lstStyle/>
          <a:p>
            <a:pPr algn="ctr" eaLnBrk="0" hangingPunct="0">
              <a:defRPr/>
            </a:pPr>
            <a:r>
              <a:rPr lang="en-US" altLang="zh-CN" sz="1200" b="1" dirty="0" smtClean="0">
                <a:solidFill>
                  <a:schemeClr val="dk1"/>
                </a:solidFill>
              </a:rPr>
              <a:t>Apache</a:t>
            </a:r>
            <a:r>
              <a:rPr lang="zh-CN" altLang="en-US" sz="1200" b="1" dirty="0" smtClean="0">
                <a:solidFill>
                  <a:schemeClr val="dk1"/>
                </a:solidFill>
              </a:rPr>
              <a:t>代理</a:t>
            </a:r>
          </a:p>
        </p:txBody>
      </p:sp>
      <p:sp>
        <p:nvSpPr>
          <p:cNvPr id="65" name="上箭头 64"/>
          <p:cNvSpPr/>
          <p:nvPr/>
        </p:nvSpPr>
        <p:spPr>
          <a:xfrm>
            <a:off x="71406" y="3660266"/>
            <a:ext cx="1500198" cy="3571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smtClean="0">
                <a:solidFill>
                  <a:schemeClr val="tx1"/>
                </a:solidFill>
              </a:rPr>
              <a:t>IFRAME</a:t>
            </a:r>
            <a:endParaRPr lang="zh-CN" altLang="en-US" sz="1050" b="1" dirty="0" smtClean="0">
              <a:solidFill>
                <a:schemeClr val="tx1"/>
              </a:solidFill>
            </a:endParaRPr>
          </a:p>
        </p:txBody>
      </p:sp>
      <p:sp>
        <p:nvSpPr>
          <p:cNvPr id="66" name="上下箭头 65"/>
          <p:cNvSpPr/>
          <p:nvPr/>
        </p:nvSpPr>
        <p:spPr>
          <a:xfrm>
            <a:off x="3071802" y="2060116"/>
            <a:ext cx="214314" cy="357188"/>
          </a:xfrm>
          <a:prstGeom prst="upDownArrow">
            <a:avLst>
              <a:gd name="adj1" fmla="val 48671"/>
              <a:gd name="adj2" fmla="val 5099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9" name="左右箭头 68"/>
          <p:cNvSpPr/>
          <p:nvPr/>
        </p:nvSpPr>
        <p:spPr>
          <a:xfrm rot="2626214">
            <a:off x="5728887" y="4476718"/>
            <a:ext cx="1995492" cy="428628"/>
          </a:xfrm>
          <a:prstGeom prst="leftRightArrow">
            <a:avLst>
              <a:gd name="adj1" fmla="val 46897"/>
              <a:gd name="adj2" fmla="val 3122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http</a:t>
            </a:r>
            <a:endParaRPr lang="zh-CN" altLang="en-US" dirty="0" smtClean="0"/>
          </a:p>
        </p:txBody>
      </p:sp>
      <p:sp>
        <p:nvSpPr>
          <p:cNvPr id="70" name="弧形 69"/>
          <p:cNvSpPr/>
          <p:nvPr/>
        </p:nvSpPr>
        <p:spPr>
          <a:xfrm>
            <a:off x="4143372" y="3345997"/>
            <a:ext cx="2857520" cy="1285884"/>
          </a:xfrm>
          <a:prstGeom prst="arc">
            <a:avLst>
              <a:gd name="adj1" fmla="val 373240"/>
              <a:gd name="adj2" fmla="val 815633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弧形 70"/>
          <p:cNvSpPr/>
          <p:nvPr/>
        </p:nvSpPr>
        <p:spPr>
          <a:xfrm>
            <a:off x="2928926" y="428606"/>
            <a:ext cx="3214710" cy="3643338"/>
          </a:xfrm>
          <a:prstGeom prst="arc">
            <a:avLst>
              <a:gd name="adj1" fmla="val 20693448"/>
              <a:gd name="adj2" fmla="val 5483899"/>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左右箭头 73"/>
          <p:cNvSpPr/>
          <p:nvPr/>
        </p:nvSpPr>
        <p:spPr>
          <a:xfrm>
            <a:off x="6000760" y="3203123"/>
            <a:ext cx="857256" cy="714380"/>
          </a:xfrm>
          <a:prstGeom prst="leftRightArrow">
            <a:avLst>
              <a:gd name="adj1" fmla="val 44459"/>
              <a:gd name="adj2" fmla="val 3264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http</a:t>
            </a:r>
            <a:endParaRPr lang="zh-CN" altLang="en-US" dirty="0" smtClean="0"/>
          </a:p>
        </p:txBody>
      </p:sp>
      <p:sp>
        <p:nvSpPr>
          <p:cNvPr id="78" name="云形标注 77"/>
          <p:cNvSpPr/>
          <p:nvPr/>
        </p:nvSpPr>
        <p:spPr>
          <a:xfrm>
            <a:off x="6858000" y="6143644"/>
            <a:ext cx="2143140" cy="714356"/>
          </a:xfrm>
          <a:prstGeom prst="cloudCallout">
            <a:avLst>
              <a:gd name="adj1" fmla="val 23729"/>
              <a:gd name="adj2" fmla="val -86838"/>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400" dirty="0" smtClean="0">
                <a:solidFill>
                  <a:schemeClr val="tx1"/>
                </a:solidFill>
              </a:rPr>
              <a:t>Google Widget</a:t>
            </a:r>
          </a:p>
          <a:p>
            <a:pPr algn="ctr"/>
            <a:r>
              <a:rPr lang="en-US" altLang="zh-CN" sz="1400" dirty="0" smtClean="0">
                <a:solidFill>
                  <a:schemeClr val="tx1"/>
                </a:solidFill>
              </a:rPr>
              <a:t>Flash</a:t>
            </a:r>
            <a:endParaRPr lang="zh-CN" altLang="en-US" sz="1400" dirty="0" smtClean="0">
              <a:solidFill>
                <a:schemeClr val="tx1"/>
              </a:solidFill>
            </a:endParaRPr>
          </a:p>
        </p:txBody>
      </p:sp>
      <p:sp>
        <p:nvSpPr>
          <p:cNvPr id="79" name="上下箭头 78"/>
          <p:cNvSpPr/>
          <p:nvPr/>
        </p:nvSpPr>
        <p:spPr>
          <a:xfrm>
            <a:off x="4071934" y="2060113"/>
            <a:ext cx="214314" cy="357188"/>
          </a:xfrm>
          <a:prstGeom prst="upDownArrow">
            <a:avLst>
              <a:gd name="adj1" fmla="val 48671"/>
              <a:gd name="adj2" fmla="val 5099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81" name="上下箭头 80"/>
          <p:cNvSpPr/>
          <p:nvPr/>
        </p:nvSpPr>
        <p:spPr>
          <a:xfrm>
            <a:off x="5072066" y="2060113"/>
            <a:ext cx="214314" cy="357188"/>
          </a:xfrm>
          <a:prstGeom prst="upDownArrow">
            <a:avLst>
              <a:gd name="adj1" fmla="val 48671"/>
              <a:gd name="adj2" fmla="val 5099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61" name="圆角矩形 60"/>
          <p:cNvSpPr/>
          <p:nvPr/>
        </p:nvSpPr>
        <p:spPr>
          <a:xfrm>
            <a:off x="228600" y="6236718"/>
            <a:ext cx="6592246" cy="621282"/>
          </a:xfrm>
          <a:prstGeom prst="roundRect">
            <a:avLst/>
          </a:prstGeom>
          <a:gradFill flip="none" rotWithShape="1">
            <a:gsLst>
              <a:gs pos="0">
                <a:srgbClr val="FF9933"/>
              </a:gs>
              <a:gs pos="100000">
                <a:srgbClr val="FFFFFF"/>
              </a:gs>
            </a:gsLst>
            <a:lin ang="16200000" scaled="0"/>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sz="2400" dirty="0" smtClean="0">
                <a:solidFill>
                  <a:schemeClr val="tx1"/>
                </a:solidFill>
                <a:latin typeface="微软雅黑"/>
                <a:ea typeface="微软雅黑"/>
                <a:cs typeface="微软雅黑"/>
              </a:rPr>
              <a:t>轻量级的</a:t>
            </a:r>
            <a:r>
              <a:rPr lang="en-US" altLang="zh-CN" sz="2400" dirty="0" smtClean="0">
                <a:solidFill>
                  <a:schemeClr val="tx1"/>
                </a:solidFill>
                <a:latin typeface="微软雅黑"/>
                <a:ea typeface="微软雅黑"/>
                <a:cs typeface="微软雅黑"/>
              </a:rPr>
              <a:t>Portal</a:t>
            </a:r>
            <a:r>
              <a:rPr lang="zh-CN" altLang="zh-CN" sz="2400" dirty="0" smtClean="0">
                <a:solidFill>
                  <a:schemeClr val="tx1"/>
                </a:solidFill>
                <a:latin typeface="微软雅黑"/>
                <a:ea typeface="微软雅黑"/>
                <a:cs typeface="微软雅黑"/>
              </a:rPr>
              <a:t>框架，帮助企业快速实施见效</a:t>
            </a:r>
            <a:endParaRPr lang="zh-CN" altLang="en-US" sz="2400" dirty="0" smtClean="0">
              <a:solidFill>
                <a:schemeClr val="tx1"/>
              </a:solidFill>
              <a:latin typeface="微软雅黑"/>
              <a:ea typeface="微软雅黑"/>
              <a:cs typeface="微软雅黑"/>
            </a:endParaRPr>
          </a:p>
        </p:txBody>
      </p:sp>
      <p:sp>
        <p:nvSpPr>
          <p:cNvPr id="56" name="矩形 55"/>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技术点回顾    </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353699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5786446" y="1285860"/>
            <a:ext cx="1928826" cy="3429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4" name="椭圆 33"/>
          <p:cNvSpPr/>
          <p:nvPr/>
        </p:nvSpPr>
        <p:spPr>
          <a:xfrm>
            <a:off x="3071802" y="1214422"/>
            <a:ext cx="1928826" cy="3429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2" name="标题 1"/>
          <p:cNvSpPr>
            <a:spLocks noGrp="1"/>
          </p:cNvSpPr>
          <p:nvPr>
            <p:ph type="title"/>
          </p:nvPr>
        </p:nvSpPr>
        <p:spPr/>
        <p:txBody>
          <a:bodyPr/>
          <a:lstStyle/>
          <a:p>
            <a:r>
              <a:rPr lang="zh-CN" altLang="en-US" dirty="0" smtClean="0"/>
              <a:t>支持单点登录</a:t>
            </a:r>
            <a:endParaRPr lang="zh-CN" altLang="en-US" dirty="0"/>
          </a:p>
        </p:txBody>
      </p:sp>
      <p:sp>
        <p:nvSpPr>
          <p:cNvPr id="4" name="矩形 3"/>
          <p:cNvSpPr/>
          <p:nvPr/>
        </p:nvSpPr>
        <p:spPr>
          <a:xfrm>
            <a:off x="928662" y="1785926"/>
            <a:ext cx="928694" cy="35719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Client</a:t>
            </a:r>
            <a:endParaRPr lang="zh-CN" altLang="en-US" sz="1600" dirty="0" smtClean="0"/>
          </a:p>
        </p:txBody>
      </p:sp>
      <p:sp>
        <p:nvSpPr>
          <p:cNvPr id="5" name="矩形 4"/>
          <p:cNvSpPr/>
          <p:nvPr/>
        </p:nvSpPr>
        <p:spPr>
          <a:xfrm>
            <a:off x="2428860" y="2500306"/>
            <a:ext cx="1143008" cy="85725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600" dirty="0" smtClean="0"/>
              <a:t>认证代理</a:t>
            </a:r>
          </a:p>
        </p:txBody>
      </p:sp>
      <p:sp>
        <p:nvSpPr>
          <p:cNvPr id="6" name="矩形 5"/>
          <p:cNvSpPr/>
          <p:nvPr/>
        </p:nvSpPr>
        <p:spPr>
          <a:xfrm>
            <a:off x="4143372" y="1357298"/>
            <a:ext cx="1500198"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Web Application</a:t>
            </a:r>
            <a:endParaRPr lang="zh-CN" altLang="en-US" sz="1600" dirty="0" smtClean="0"/>
          </a:p>
        </p:txBody>
      </p:sp>
      <p:sp>
        <p:nvSpPr>
          <p:cNvPr id="7" name="矩形 6"/>
          <p:cNvSpPr/>
          <p:nvPr/>
        </p:nvSpPr>
        <p:spPr>
          <a:xfrm>
            <a:off x="4143372" y="2428868"/>
            <a:ext cx="1500198" cy="10001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Portal Server</a:t>
            </a:r>
            <a:endParaRPr lang="zh-CN" altLang="en-US" sz="1600" dirty="0" smtClean="0"/>
          </a:p>
        </p:txBody>
      </p:sp>
      <p:sp>
        <p:nvSpPr>
          <p:cNvPr id="9" name="矩形 8"/>
          <p:cNvSpPr/>
          <p:nvPr/>
        </p:nvSpPr>
        <p:spPr>
          <a:xfrm>
            <a:off x="4143372" y="3857628"/>
            <a:ext cx="1500198"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Other Application</a:t>
            </a:r>
            <a:endParaRPr lang="zh-CN" altLang="en-US" sz="1600" dirty="0" smtClean="0"/>
          </a:p>
        </p:txBody>
      </p:sp>
      <p:sp>
        <p:nvSpPr>
          <p:cNvPr id="11" name="矩形 10"/>
          <p:cNvSpPr/>
          <p:nvPr/>
        </p:nvSpPr>
        <p:spPr>
          <a:xfrm>
            <a:off x="6929454" y="2643182"/>
            <a:ext cx="1285884" cy="571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800" dirty="0" smtClean="0">
                <a:solidFill>
                  <a:schemeClr val="tx1"/>
                </a:solidFill>
              </a:rPr>
              <a:t>整合应用</a:t>
            </a:r>
          </a:p>
        </p:txBody>
      </p:sp>
      <p:cxnSp>
        <p:nvCxnSpPr>
          <p:cNvPr id="14" name="肘形连接符 13"/>
          <p:cNvCxnSpPr>
            <a:stCxn id="5" idx="3"/>
            <a:endCxn id="7" idx="1"/>
          </p:cNvCxnSpPr>
          <p:nvPr/>
        </p:nvCxnSpPr>
        <p:spPr>
          <a:xfrm>
            <a:off x="3571868" y="2928934"/>
            <a:ext cx="571504" cy="1588"/>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5" idx="3"/>
            <a:endCxn id="6" idx="1"/>
          </p:cNvCxnSpPr>
          <p:nvPr/>
        </p:nvCxnSpPr>
        <p:spPr>
          <a:xfrm flipV="1">
            <a:off x="3571868" y="1678769"/>
            <a:ext cx="571504" cy="1250165"/>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5" idx="3"/>
            <a:endCxn id="9" idx="1"/>
          </p:cNvCxnSpPr>
          <p:nvPr/>
        </p:nvCxnSpPr>
        <p:spPr>
          <a:xfrm>
            <a:off x="3571868" y="2928934"/>
            <a:ext cx="571504" cy="1250165"/>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572132" y="2500306"/>
            <a:ext cx="714380"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Widget</a:t>
            </a:r>
            <a:endParaRPr lang="zh-CN" altLang="en-US" sz="1200" dirty="0" smtClean="0"/>
          </a:p>
        </p:txBody>
      </p:sp>
      <p:sp>
        <p:nvSpPr>
          <p:cNvPr id="27" name="矩形 26"/>
          <p:cNvSpPr/>
          <p:nvPr/>
        </p:nvSpPr>
        <p:spPr>
          <a:xfrm>
            <a:off x="5572132" y="2786058"/>
            <a:ext cx="714380"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Widget</a:t>
            </a:r>
            <a:endParaRPr lang="zh-CN" altLang="en-US" sz="1200" dirty="0" smtClean="0"/>
          </a:p>
        </p:txBody>
      </p:sp>
      <p:sp>
        <p:nvSpPr>
          <p:cNvPr id="28" name="矩形 27"/>
          <p:cNvSpPr/>
          <p:nvPr/>
        </p:nvSpPr>
        <p:spPr>
          <a:xfrm>
            <a:off x="5572132" y="3071810"/>
            <a:ext cx="714380"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t>Widget</a:t>
            </a:r>
            <a:endParaRPr lang="zh-CN" altLang="en-US" sz="1200" dirty="0" smtClean="0"/>
          </a:p>
        </p:txBody>
      </p:sp>
      <p:cxnSp>
        <p:nvCxnSpPr>
          <p:cNvPr id="35" name="肘形连接符 34"/>
          <p:cNvCxnSpPr>
            <a:stCxn id="27" idx="3"/>
            <a:endCxn id="11" idx="1"/>
          </p:cNvCxnSpPr>
          <p:nvPr/>
        </p:nvCxnSpPr>
        <p:spPr>
          <a:xfrm>
            <a:off x="6286512" y="2928934"/>
            <a:ext cx="642942" cy="1588"/>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929454" y="3643314"/>
            <a:ext cx="1285884" cy="571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800" dirty="0" smtClean="0">
                <a:solidFill>
                  <a:schemeClr val="tx1"/>
                </a:solidFill>
              </a:rPr>
              <a:t>整合应用</a:t>
            </a:r>
          </a:p>
        </p:txBody>
      </p:sp>
      <p:sp>
        <p:nvSpPr>
          <p:cNvPr id="42" name="矩形 41"/>
          <p:cNvSpPr/>
          <p:nvPr/>
        </p:nvSpPr>
        <p:spPr>
          <a:xfrm>
            <a:off x="6929454" y="1714488"/>
            <a:ext cx="1285884" cy="57150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800" dirty="0" smtClean="0">
                <a:solidFill>
                  <a:schemeClr val="tx1"/>
                </a:solidFill>
              </a:rPr>
              <a:t>整合应用</a:t>
            </a:r>
          </a:p>
        </p:txBody>
      </p:sp>
      <p:cxnSp>
        <p:nvCxnSpPr>
          <p:cNvPr id="43" name="肘形连接符 42"/>
          <p:cNvCxnSpPr>
            <a:stCxn id="26" idx="3"/>
            <a:endCxn id="42" idx="1"/>
          </p:cNvCxnSpPr>
          <p:nvPr/>
        </p:nvCxnSpPr>
        <p:spPr>
          <a:xfrm flipV="1">
            <a:off x="6286512" y="2000240"/>
            <a:ext cx="642942" cy="642942"/>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28" idx="3"/>
            <a:endCxn id="41" idx="1"/>
          </p:cNvCxnSpPr>
          <p:nvPr/>
        </p:nvCxnSpPr>
        <p:spPr>
          <a:xfrm>
            <a:off x="6286512" y="3214686"/>
            <a:ext cx="642942" cy="714380"/>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928662" y="2428868"/>
            <a:ext cx="928694" cy="35719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Client</a:t>
            </a:r>
            <a:endParaRPr lang="zh-CN" altLang="en-US" sz="1600" dirty="0" smtClean="0"/>
          </a:p>
        </p:txBody>
      </p:sp>
      <p:sp>
        <p:nvSpPr>
          <p:cNvPr id="52" name="矩形 51"/>
          <p:cNvSpPr/>
          <p:nvPr/>
        </p:nvSpPr>
        <p:spPr>
          <a:xfrm>
            <a:off x="928662" y="3071810"/>
            <a:ext cx="928694" cy="35719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Client</a:t>
            </a:r>
            <a:endParaRPr lang="zh-CN" altLang="en-US" sz="1600" dirty="0" smtClean="0"/>
          </a:p>
        </p:txBody>
      </p:sp>
      <p:sp>
        <p:nvSpPr>
          <p:cNvPr id="53" name="矩形 52"/>
          <p:cNvSpPr/>
          <p:nvPr/>
        </p:nvSpPr>
        <p:spPr>
          <a:xfrm>
            <a:off x="928662" y="3714752"/>
            <a:ext cx="928694" cy="35719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Client</a:t>
            </a:r>
            <a:endParaRPr lang="zh-CN" altLang="en-US" sz="1600" dirty="0" smtClean="0"/>
          </a:p>
        </p:txBody>
      </p:sp>
      <p:cxnSp>
        <p:nvCxnSpPr>
          <p:cNvPr id="54" name="肘形连接符 53"/>
          <p:cNvCxnSpPr>
            <a:stCxn id="4" idx="3"/>
            <a:endCxn id="5" idx="1"/>
          </p:cNvCxnSpPr>
          <p:nvPr/>
        </p:nvCxnSpPr>
        <p:spPr>
          <a:xfrm>
            <a:off x="1857356" y="1964521"/>
            <a:ext cx="571504" cy="964413"/>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51" idx="3"/>
            <a:endCxn id="5" idx="1"/>
          </p:cNvCxnSpPr>
          <p:nvPr/>
        </p:nvCxnSpPr>
        <p:spPr>
          <a:xfrm>
            <a:off x="1857356" y="2607463"/>
            <a:ext cx="571504" cy="321471"/>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52" idx="3"/>
            <a:endCxn id="5" idx="1"/>
          </p:cNvCxnSpPr>
          <p:nvPr/>
        </p:nvCxnSpPr>
        <p:spPr>
          <a:xfrm flipV="1">
            <a:off x="1857356" y="2928934"/>
            <a:ext cx="571504" cy="321471"/>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53" idx="3"/>
            <a:endCxn id="5" idx="1"/>
          </p:cNvCxnSpPr>
          <p:nvPr/>
        </p:nvCxnSpPr>
        <p:spPr>
          <a:xfrm flipV="1">
            <a:off x="1857356" y="2928934"/>
            <a:ext cx="571504" cy="964413"/>
          </a:xfrm>
          <a:prstGeom prst="bentConnector3">
            <a:avLst>
              <a:gd name="adj1" fmla="val 50000"/>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857224" y="5301208"/>
            <a:ext cx="7429552" cy="699560"/>
          </a:xfrm>
          <a:prstGeom prst="roundRect">
            <a:avLst/>
          </a:prstGeom>
          <a:gradFill flip="none" rotWithShape="1">
            <a:gsLst>
              <a:gs pos="0">
                <a:srgbClr val="FF9933"/>
              </a:gs>
              <a:gs pos="100000">
                <a:srgbClr val="FFFFFF"/>
              </a:gs>
            </a:gsLst>
            <a:lin ang="16200000" scaled="0"/>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sz="2400" dirty="0">
                <a:solidFill>
                  <a:schemeClr val="tx1"/>
                </a:solidFill>
                <a:latin typeface="微软雅黑"/>
                <a:ea typeface="微软雅黑"/>
                <a:cs typeface="微软雅黑"/>
              </a:rPr>
              <a:t>简单方便的</a:t>
            </a:r>
            <a:r>
              <a:rPr lang="en-US" altLang="zh-CN" sz="2400" dirty="0">
                <a:solidFill>
                  <a:schemeClr val="tx1"/>
                </a:solidFill>
                <a:latin typeface="微软雅黑"/>
                <a:ea typeface="微软雅黑"/>
                <a:cs typeface="微软雅黑"/>
              </a:rPr>
              <a:t>SSO</a:t>
            </a:r>
            <a:r>
              <a:rPr lang="zh-CN" altLang="zh-CN" sz="2400" dirty="0">
                <a:solidFill>
                  <a:schemeClr val="tx1"/>
                </a:solidFill>
                <a:latin typeface="微软雅黑"/>
                <a:ea typeface="微软雅黑"/>
                <a:cs typeface="微软雅黑"/>
              </a:rPr>
              <a:t>配置，支持多类型的客户端接入</a:t>
            </a:r>
            <a:endParaRPr lang="zh-CN" altLang="en-US" sz="2400" dirty="0">
              <a:solidFill>
                <a:schemeClr val="tx1"/>
              </a:solidFill>
              <a:latin typeface="微软雅黑"/>
              <a:ea typeface="微软雅黑"/>
              <a:cs typeface="微软雅黑"/>
            </a:endParaRPr>
          </a:p>
        </p:txBody>
      </p:sp>
      <p:sp>
        <p:nvSpPr>
          <p:cNvPr id="30" name="矩形 29"/>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技术点回顾    </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31625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ppt_x"/>
                                          </p:val>
                                        </p:tav>
                                        <p:tav tm="100000">
                                          <p:val>
                                            <p:strVal val="#ppt_x"/>
                                          </p:val>
                                        </p:tav>
                                      </p:tavLst>
                                    </p:anim>
                                    <p:anim calcmode="lin" valueType="num">
                                      <p:cBhvr additive="base">
                                        <p:cTn id="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完善的安全管理</a:t>
            </a:r>
            <a:endParaRPr lang="zh-CN" altLang="en-US" dirty="0"/>
          </a:p>
        </p:txBody>
      </p:sp>
      <p:sp>
        <p:nvSpPr>
          <p:cNvPr id="3" name="内容占位符 2"/>
          <p:cNvSpPr>
            <a:spLocks noGrp="1"/>
          </p:cNvSpPr>
          <p:nvPr>
            <p:ph idx="1"/>
          </p:nvPr>
        </p:nvSpPr>
        <p:spPr/>
        <p:txBody>
          <a:bodyPr/>
          <a:lstStyle/>
          <a:p>
            <a:r>
              <a:rPr lang="zh-CN" altLang="en-US" dirty="0" smtClean="0"/>
              <a:t>防止非授权用户非法访问</a:t>
            </a:r>
            <a:endParaRPr lang="en-US" altLang="zh-CN" dirty="0" smtClean="0"/>
          </a:p>
          <a:p>
            <a:pPr lvl="1"/>
            <a:r>
              <a:rPr lang="zh-CN" altLang="en-US" dirty="0" smtClean="0"/>
              <a:t>你是谁</a:t>
            </a:r>
            <a:r>
              <a:rPr lang="en-US" altLang="zh-CN" dirty="0" smtClean="0"/>
              <a:t>(</a:t>
            </a:r>
            <a:r>
              <a:rPr lang="zh-CN" altLang="en-US" dirty="0" smtClean="0"/>
              <a:t>认证</a:t>
            </a:r>
            <a:r>
              <a:rPr lang="en-US" altLang="zh-CN" dirty="0" smtClean="0"/>
              <a:t>Authentication)</a:t>
            </a:r>
          </a:p>
          <a:p>
            <a:pPr lvl="2"/>
            <a:r>
              <a:rPr lang="zh-CN" altLang="en-US" dirty="0" smtClean="0"/>
              <a:t>用户的注册信息是什么、存放在哪里？</a:t>
            </a:r>
            <a:endParaRPr lang="en-US" altLang="zh-CN" dirty="0" smtClean="0"/>
          </a:p>
          <a:p>
            <a:pPr lvl="2"/>
            <a:r>
              <a:rPr lang="zh-CN" altLang="en-US" dirty="0" smtClean="0"/>
              <a:t>采用何种身份认证机制</a:t>
            </a:r>
            <a:endParaRPr lang="en-US" altLang="zh-CN" dirty="0" smtClean="0"/>
          </a:p>
          <a:p>
            <a:pPr lvl="1"/>
            <a:r>
              <a:rPr lang="zh-CN" altLang="en-US" dirty="0" smtClean="0"/>
              <a:t>你可以做什么</a:t>
            </a:r>
            <a:r>
              <a:rPr lang="en-US" altLang="zh-CN" dirty="0" smtClean="0"/>
              <a:t>(</a:t>
            </a:r>
            <a:r>
              <a:rPr lang="zh-CN" altLang="en-US" dirty="0" smtClean="0"/>
              <a:t>授权</a:t>
            </a:r>
            <a:r>
              <a:rPr lang="en-US" altLang="zh-CN" dirty="0" smtClean="0"/>
              <a:t>Authorization)</a:t>
            </a:r>
          </a:p>
          <a:p>
            <a:pPr lvl="2"/>
            <a:r>
              <a:rPr lang="zh-CN" altLang="en-US" dirty="0" smtClean="0"/>
              <a:t>门户权限设置</a:t>
            </a:r>
            <a:r>
              <a:rPr lang="en-US" altLang="zh-CN" dirty="0" smtClean="0"/>
              <a:t>(</a:t>
            </a:r>
            <a:r>
              <a:rPr lang="zh-CN" altLang="en-US" dirty="0" smtClean="0"/>
              <a:t>应用</a:t>
            </a:r>
            <a:r>
              <a:rPr lang="en-US" altLang="zh-CN" dirty="0" smtClean="0"/>
              <a:t>/</a:t>
            </a:r>
            <a:r>
              <a:rPr lang="zh-CN" altLang="en-US" dirty="0" smtClean="0"/>
              <a:t>主题</a:t>
            </a:r>
            <a:r>
              <a:rPr lang="en-US" altLang="zh-CN" dirty="0" smtClean="0"/>
              <a:t>/Widget)</a:t>
            </a:r>
          </a:p>
          <a:p>
            <a:pPr lvl="2"/>
            <a:r>
              <a:rPr lang="zh-CN" altLang="en-US" dirty="0" smtClean="0"/>
              <a:t>门户访问控制管理</a:t>
            </a:r>
            <a:endParaRPr lang="en-US" altLang="zh-CN" dirty="0" smtClean="0"/>
          </a:p>
          <a:p>
            <a:pPr lvl="2"/>
            <a:r>
              <a:rPr lang="zh-CN" altLang="en-US" dirty="0" smtClean="0"/>
              <a:t>外部应用访问控制管理</a:t>
            </a:r>
            <a:endParaRPr lang="en-US" altLang="zh-CN" dirty="0" smtClean="0"/>
          </a:p>
          <a:p>
            <a:r>
              <a:rPr lang="zh-CN" altLang="en-US" dirty="0" smtClean="0"/>
              <a:t>方便有权限用户快速访问所需信息</a:t>
            </a:r>
            <a:endParaRPr lang="en-US" altLang="zh-CN" dirty="0" smtClean="0"/>
          </a:p>
          <a:p>
            <a:pPr lvl="1"/>
            <a:r>
              <a:rPr lang="zh-CN" altLang="en-US" dirty="0" smtClean="0"/>
              <a:t>单点登录，全网漫游</a:t>
            </a:r>
            <a:endParaRPr lang="zh-CN" altLang="en-US" dirty="0"/>
          </a:p>
        </p:txBody>
      </p:sp>
      <p:pic>
        <p:nvPicPr>
          <p:cNvPr id="114696" name="Picture 8" descr="C:\Documents and Settings\libu\My Documents\My Pictures\Microsoft 剪辑管理器\j0365263.gif"/>
          <p:cNvPicPr>
            <a:picLocks noChangeAspect="1" noChangeArrowheads="1" noCrop="1"/>
          </p:cNvPicPr>
          <p:nvPr/>
        </p:nvPicPr>
        <p:blipFill>
          <a:blip r:embed="rId2" cstate="print"/>
          <a:srcRect/>
          <a:stretch>
            <a:fillRect/>
          </a:stretch>
        </p:blipFill>
        <p:spPr bwMode="auto">
          <a:xfrm>
            <a:off x="6643702" y="1357298"/>
            <a:ext cx="1793672" cy="1357322"/>
          </a:xfrm>
          <a:prstGeom prst="rect">
            <a:avLst/>
          </a:prstGeom>
          <a:noFill/>
        </p:spPr>
      </p:pic>
      <p:pic>
        <p:nvPicPr>
          <p:cNvPr id="114699" name="Picture 11" descr="C:\Documents and Settings\libu\My Documents\My Pictures\Microsoft 剪辑管理器\j0432538.png"/>
          <p:cNvPicPr>
            <a:picLocks noChangeAspect="1" noChangeArrowheads="1"/>
          </p:cNvPicPr>
          <p:nvPr/>
        </p:nvPicPr>
        <p:blipFill>
          <a:blip r:embed="rId3" cstate="print"/>
          <a:srcRect/>
          <a:stretch>
            <a:fillRect/>
          </a:stretch>
        </p:blipFill>
        <p:spPr bwMode="auto">
          <a:xfrm>
            <a:off x="6715140" y="1214422"/>
            <a:ext cx="1714512" cy="1689663"/>
          </a:xfrm>
          <a:prstGeom prst="rect">
            <a:avLst/>
          </a:prstGeom>
          <a:noFill/>
        </p:spPr>
      </p:pic>
      <p:pic>
        <p:nvPicPr>
          <p:cNvPr id="114707" name="Picture 19" descr="C:\Documents and Settings\libu\My Documents\My Pictures\Microsoft 剪辑管理器\j0238282.wmf"/>
          <p:cNvPicPr>
            <a:picLocks noChangeAspect="1" noChangeArrowheads="1"/>
          </p:cNvPicPr>
          <p:nvPr/>
        </p:nvPicPr>
        <p:blipFill>
          <a:blip r:embed="rId4" cstate="print"/>
          <a:srcRect/>
          <a:stretch>
            <a:fillRect/>
          </a:stretch>
        </p:blipFill>
        <p:spPr bwMode="auto">
          <a:xfrm>
            <a:off x="6781800" y="4495800"/>
            <a:ext cx="1467420" cy="1282693"/>
          </a:xfrm>
          <a:prstGeom prst="rect">
            <a:avLst/>
          </a:prstGeom>
          <a:noFill/>
        </p:spPr>
      </p:pic>
      <p:sp>
        <p:nvSpPr>
          <p:cNvPr id="23" name="圆角矩形 22"/>
          <p:cNvSpPr/>
          <p:nvPr/>
        </p:nvSpPr>
        <p:spPr>
          <a:xfrm>
            <a:off x="1066800" y="5638800"/>
            <a:ext cx="5976664" cy="624702"/>
          </a:xfrm>
          <a:prstGeom prst="roundRect">
            <a:avLst/>
          </a:prstGeom>
          <a:gradFill flip="none" rotWithShape="1">
            <a:gsLst>
              <a:gs pos="0">
                <a:srgbClr val="FF9933"/>
              </a:gs>
              <a:gs pos="100000">
                <a:srgbClr val="FFFFFF"/>
              </a:gs>
            </a:gsLst>
            <a:lin ang="16200000" scaled="0"/>
            <a:tileRect/>
          </a:gra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sz="2400" dirty="0">
                <a:solidFill>
                  <a:schemeClr val="tx1"/>
                </a:solidFill>
                <a:latin typeface="微软雅黑"/>
                <a:ea typeface="微软雅黑"/>
                <a:cs typeface="微软雅黑"/>
              </a:rPr>
              <a:t>完善的安全管理，保证企业信息的安全</a:t>
            </a:r>
            <a:endParaRPr lang="zh-CN" altLang="en-US" sz="2400" dirty="0">
              <a:solidFill>
                <a:schemeClr val="tx1"/>
              </a:solidFill>
              <a:latin typeface="微软雅黑"/>
              <a:ea typeface="微软雅黑"/>
              <a:cs typeface="微软雅黑"/>
            </a:endParaRPr>
          </a:p>
        </p:txBody>
      </p:sp>
      <p:sp>
        <p:nvSpPr>
          <p:cNvPr id="8" name="矩形 7"/>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技术点回顾    </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85030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2" fill="hold" nodeType="afterEffect">
                                  <p:stCondLst>
                                    <p:cond delay="0"/>
                                  </p:stCondLst>
                                  <p:childTnLst>
                                    <p:set>
                                      <p:cBhvr>
                                        <p:cTn id="39" dur="1" fill="hold">
                                          <p:stCondLst>
                                            <p:cond delay="0"/>
                                          </p:stCondLst>
                                        </p:cTn>
                                        <p:tgtEl>
                                          <p:spTgt spid="114696"/>
                                        </p:tgtEl>
                                        <p:attrNameLst>
                                          <p:attrName>style.visibility</p:attrName>
                                        </p:attrNameLst>
                                      </p:cBhvr>
                                      <p:to>
                                        <p:strVal val="visible"/>
                                      </p:to>
                                    </p:set>
                                    <p:anim calcmode="lin" valueType="num">
                                      <p:cBhvr additive="base">
                                        <p:cTn id="40" dur="500" fill="hold"/>
                                        <p:tgtEl>
                                          <p:spTgt spid="114696"/>
                                        </p:tgtEl>
                                        <p:attrNameLst>
                                          <p:attrName>ppt_x</p:attrName>
                                        </p:attrNameLst>
                                      </p:cBhvr>
                                      <p:tavLst>
                                        <p:tav tm="0">
                                          <p:val>
                                            <p:strVal val="1+#ppt_w/2"/>
                                          </p:val>
                                        </p:tav>
                                        <p:tav tm="100000">
                                          <p:val>
                                            <p:strVal val="#ppt_x"/>
                                          </p:val>
                                        </p:tav>
                                      </p:tavLst>
                                    </p:anim>
                                    <p:anim calcmode="lin" valueType="num">
                                      <p:cBhvr additive="base">
                                        <p:cTn id="41" dur="500" fill="hold"/>
                                        <p:tgtEl>
                                          <p:spTgt spid="11469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114699"/>
                                        </p:tgtEl>
                                        <p:attrNameLst>
                                          <p:attrName>style.visibility</p:attrName>
                                        </p:attrNameLst>
                                      </p:cBhvr>
                                      <p:to>
                                        <p:strVal val="visible"/>
                                      </p:to>
                                    </p:set>
                                    <p:animEffect transition="in" filter="box(out)">
                                      <p:cBhvr>
                                        <p:cTn id="46" dur="500"/>
                                        <p:tgtEl>
                                          <p:spTgt spid="11469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2" presetClass="entr" presetSubtype="2" fill="hold" nodeType="afterEffect">
                                  <p:stCondLst>
                                    <p:cond delay="0"/>
                                  </p:stCondLst>
                                  <p:childTnLst>
                                    <p:set>
                                      <p:cBhvr>
                                        <p:cTn id="59" dur="1" fill="hold">
                                          <p:stCondLst>
                                            <p:cond delay="0"/>
                                          </p:stCondLst>
                                        </p:cTn>
                                        <p:tgtEl>
                                          <p:spTgt spid="114707"/>
                                        </p:tgtEl>
                                        <p:attrNameLst>
                                          <p:attrName>style.visibility</p:attrName>
                                        </p:attrNameLst>
                                      </p:cBhvr>
                                      <p:to>
                                        <p:strVal val="visible"/>
                                      </p:to>
                                    </p:set>
                                    <p:anim calcmode="lin" valueType="num">
                                      <p:cBhvr additive="base">
                                        <p:cTn id="60" dur="500" fill="hold"/>
                                        <p:tgtEl>
                                          <p:spTgt spid="114707"/>
                                        </p:tgtEl>
                                        <p:attrNameLst>
                                          <p:attrName>ppt_x</p:attrName>
                                        </p:attrNameLst>
                                      </p:cBhvr>
                                      <p:tavLst>
                                        <p:tav tm="0">
                                          <p:val>
                                            <p:strVal val="1+#ppt_w/2"/>
                                          </p:val>
                                        </p:tav>
                                        <p:tav tm="100000">
                                          <p:val>
                                            <p:strVal val="#ppt_x"/>
                                          </p:val>
                                        </p:tav>
                                      </p:tavLst>
                                    </p:anim>
                                    <p:anim calcmode="lin" valueType="num">
                                      <p:cBhvr additive="base">
                                        <p:cTn id="61" dur="500" fill="hold"/>
                                        <p:tgtEl>
                                          <p:spTgt spid="114707"/>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additive="base">
                                        <p:cTn id="66" dur="500" fill="hold"/>
                                        <p:tgtEl>
                                          <p:spTgt spid="23"/>
                                        </p:tgtEl>
                                        <p:attrNameLst>
                                          <p:attrName>ppt_x</p:attrName>
                                        </p:attrNameLst>
                                      </p:cBhvr>
                                      <p:tavLst>
                                        <p:tav tm="0">
                                          <p:val>
                                            <p:strVal val="#ppt_x"/>
                                          </p:val>
                                        </p:tav>
                                        <p:tav tm="100000">
                                          <p:val>
                                            <p:strVal val="#ppt_x"/>
                                          </p:val>
                                        </p:tav>
                                      </p:tavLst>
                                    </p:anim>
                                    <p:anim calcmode="lin" valueType="num">
                                      <p:cBhvr additive="base">
                                        <p:cTn id="6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2"/>
          <p:cNvSpPr>
            <a:spLocks noChangeArrowheads="1"/>
          </p:cNvSpPr>
          <p:nvPr/>
        </p:nvSpPr>
        <p:spPr bwMode="auto">
          <a:xfrm>
            <a:off x="630238" y="306388"/>
            <a:ext cx="6913562" cy="684212"/>
          </a:xfrm>
          <a:prstGeom prst="rect">
            <a:avLst/>
          </a:prstGeom>
          <a:noFill/>
          <a:ln w="9525" algn="ctr">
            <a:noFill/>
            <a:miter lim="800000"/>
            <a:headEnd/>
            <a:tailEnd/>
          </a:ln>
        </p:spPr>
        <p:txBody>
          <a:bodyPr anchor="ctr"/>
          <a:lstStyle/>
          <a:p>
            <a:pPr eaLnBrk="0" hangingPunct="0">
              <a:defRPr/>
            </a:pPr>
            <a:endParaRPr lang="zh-CN" altLang="en-US" sz="2400" dirty="0">
              <a:solidFill>
                <a:srgbClr val="595959"/>
              </a:solidFill>
              <a:latin typeface="微软雅黑" pitchFamily="34" charset="-122"/>
              <a:ea typeface="微软雅黑" pitchFamily="34" charset="-122"/>
              <a:cs typeface="+mj-cs"/>
            </a:endParaRPr>
          </a:p>
        </p:txBody>
      </p:sp>
      <p:sp>
        <p:nvSpPr>
          <p:cNvPr id="10" name="标题 9"/>
          <p:cNvSpPr>
            <a:spLocks noGrp="1"/>
          </p:cNvSpPr>
          <p:nvPr>
            <p:ph type="title"/>
          </p:nvPr>
        </p:nvSpPr>
        <p:spPr>
          <a:xfrm>
            <a:off x="304800" y="76205"/>
            <a:ext cx="8610600" cy="561975"/>
          </a:xfrm>
        </p:spPr>
        <p:txBody>
          <a:bodyPr/>
          <a:lstStyle/>
          <a:p>
            <a:r>
              <a:rPr lang="zh-CN" altLang="en-US" dirty="0"/>
              <a:t>本</a:t>
            </a:r>
            <a:r>
              <a:rPr lang="zh-CN" altLang="en-US" dirty="0" smtClean="0"/>
              <a:t>次项目执行</a:t>
            </a:r>
            <a:r>
              <a:rPr lang="zh-CN" altLang="en-US" dirty="0"/>
              <a:t>思路</a:t>
            </a:r>
            <a:endParaRPr lang="zh-CN" altLang="en-US" dirty="0" smtClean="0"/>
          </a:p>
        </p:txBody>
      </p:sp>
      <p:sp>
        <p:nvSpPr>
          <p:cNvPr id="5" name="Rectangle 26"/>
          <p:cNvSpPr/>
          <p:nvPr/>
        </p:nvSpPr>
        <p:spPr>
          <a:xfrm>
            <a:off x="533400" y="1219200"/>
            <a:ext cx="8077200" cy="3970318"/>
          </a:xfrm>
          <a:prstGeom prst="rect">
            <a:avLst/>
          </a:prstGeom>
        </p:spPr>
        <p:txBody>
          <a:bodyPr wrap="square">
            <a:spAutoFit/>
          </a:bodyPr>
          <a:lstStyle/>
          <a:p>
            <a:pPr marL="285750" indent="-285750">
              <a:lnSpc>
                <a:spcPct val="150000"/>
              </a:lnSpc>
              <a:buFont typeface="Wingdings" pitchFamily="2" charset="2"/>
              <a:buChar char="Ø"/>
            </a:pPr>
            <a:r>
              <a:rPr lang="zh-CN" altLang="en-US" sz="2800" dirty="0" smtClean="0"/>
              <a:t>机器安装，环境搭建，预留半天到</a:t>
            </a:r>
            <a:r>
              <a:rPr lang="en-US" altLang="zh-CN" sz="2800" dirty="0" smtClean="0"/>
              <a:t>3/4</a:t>
            </a:r>
            <a:r>
              <a:rPr lang="zh-CN" altLang="en-US" sz="2800" dirty="0" smtClean="0"/>
              <a:t>天。</a:t>
            </a:r>
            <a:endParaRPr lang="en-US" altLang="zh-CN" sz="2800" dirty="0" smtClean="0"/>
          </a:p>
          <a:p>
            <a:pPr marL="285750" indent="-285750">
              <a:lnSpc>
                <a:spcPct val="150000"/>
              </a:lnSpc>
              <a:buFont typeface="Wingdings" pitchFamily="2" charset="2"/>
              <a:buChar char="Ø"/>
            </a:pPr>
            <a:r>
              <a:rPr lang="zh-CN" altLang="en-US" sz="2800" dirty="0" smtClean="0"/>
              <a:t>介绍各个场景的实现思路</a:t>
            </a:r>
            <a:endParaRPr lang="en-US" altLang="zh-CN" sz="2800" dirty="0" smtClean="0"/>
          </a:p>
          <a:p>
            <a:pPr marL="285750" indent="-285750">
              <a:lnSpc>
                <a:spcPct val="150000"/>
              </a:lnSpc>
              <a:buFont typeface="Wingdings" pitchFamily="2" charset="2"/>
              <a:buChar char="Ø"/>
            </a:pPr>
            <a:r>
              <a:rPr lang="zh-CN" altLang="en-US" sz="2800" dirty="0" smtClean="0"/>
              <a:t>分别介绍演示我们的四个场景的实现，使用的产品的哪些能力</a:t>
            </a:r>
            <a:endParaRPr lang="en-US" altLang="zh-CN" sz="2800" dirty="0" smtClean="0"/>
          </a:p>
          <a:p>
            <a:pPr marL="285750" indent="-285750">
              <a:lnSpc>
                <a:spcPct val="150000"/>
              </a:lnSpc>
              <a:buFont typeface="Wingdings" pitchFamily="2" charset="2"/>
              <a:buChar char="Ø"/>
            </a:pPr>
            <a:r>
              <a:rPr lang="zh-CN" altLang="en-US" sz="2800" dirty="0" smtClean="0"/>
              <a:t>讲解我们的全生命周期的开发流程，以查询为例</a:t>
            </a:r>
            <a:endParaRPr lang="en-US" altLang="zh-CN" sz="2800" dirty="0" smtClean="0"/>
          </a:p>
          <a:p>
            <a:pPr marL="285750" indent="-285750">
              <a:lnSpc>
                <a:spcPct val="150000"/>
              </a:lnSpc>
              <a:buFont typeface="Wingdings" pitchFamily="2" charset="2"/>
              <a:buChar char="Ø"/>
            </a:pPr>
            <a:r>
              <a:rPr lang="zh-CN" altLang="en-US" sz="2800" dirty="0" smtClean="0"/>
              <a:t>项目总结</a:t>
            </a:r>
            <a:endParaRPr lang="en-US" altLang="zh-CN" sz="2800" dirty="0" smtClean="0"/>
          </a:p>
        </p:txBody>
      </p:sp>
    </p:spTree>
    <p:extLst>
      <p:ext uri="{BB962C8B-B14F-4D97-AF65-F5344CB8AC3E}">
        <p14:creationId xmlns:p14="http://schemas.microsoft.com/office/powerpoint/2010/main" val="335724966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验证</a:t>
            </a:r>
            <a:r>
              <a:rPr lang="zh-CN" altLang="en-US" dirty="0" smtClean="0"/>
              <a:t>总结</a:t>
            </a:r>
            <a:r>
              <a:rPr lang="en-US" altLang="zh-CN" dirty="0" smtClean="0"/>
              <a:t>—</a:t>
            </a:r>
            <a:r>
              <a:rPr lang="zh-CN" altLang="en-US" dirty="0" smtClean="0"/>
              <a:t>开发平台</a:t>
            </a:r>
            <a:endParaRPr lang="zh-CN" altLang="en-US" dirty="0"/>
          </a:p>
        </p:txBody>
      </p:sp>
      <p:sp>
        <p:nvSpPr>
          <p:cNvPr id="3" name="内容占位符 2"/>
          <p:cNvSpPr>
            <a:spLocks noGrp="1"/>
          </p:cNvSpPr>
          <p:nvPr>
            <p:ph idx="1"/>
          </p:nvPr>
        </p:nvSpPr>
        <p:spPr/>
        <p:txBody>
          <a:bodyPr/>
          <a:lstStyle/>
          <a:p>
            <a:r>
              <a:rPr lang="zh-CN" altLang="en-US" dirty="0" smtClean="0"/>
              <a:t>产品开发平台</a:t>
            </a:r>
            <a:endParaRPr lang="en-US" altLang="zh-CN" dirty="0" smtClean="0"/>
          </a:p>
          <a:p>
            <a:pPr lvl="1"/>
            <a:r>
              <a:rPr lang="zh-CN" altLang="en-US" dirty="0"/>
              <a:t>易用性</a:t>
            </a:r>
            <a:endParaRPr lang="en-US" altLang="zh-CN" dirty="0" smtClean="0"/>
          </a:p>
          <a:p>
            <a:pPr lvl="2"/>
            <a:r>
              <a:rPr lang="zh-CN" altLang="en-US" dirty="0" smtClean="0"/>
              <a:t>一体化</a:t>
            </a:r>
            <a:r>
              <a:rPr lang="zh-CN" altLang="en-US" dirty="0" smtClean="0"/>
              <a:t>开发，异步回调简单</a:t>
            </a:r>
            <a:endParaRPr lang="en-US" altLang="zh-CN" dirty="0" smtClean="0"/>
          </a:p>
          <a:p>
            <a:pPr lvl="2"/>
            <a:r>
              <a:rPr lang="zh-CN" altLang="en-US" dirty="0" smtClean="0"/>
              <a:t>图形化编程，拖</a:t>
            </a:r>
            <a:r>
              <a:rPr lang="zh-CN" altLang="en-US" dirty="0" smtClean="0"/>
              <a:t>拽式</a:t>
            </a:r>
            <a:r>
              <a:rPr lang="zh-CN" altLang="en-US" dirty="0" smtClean="0"/>
              <a:t>开发</a:t>
            </a:r>
            <a:endParaRPr lang="en-US" altLang="zh-CN" dirty="0" smtClean="0"/>
          </a:p>
          <a:p>
            <a:pPr lvl="2"/>
            <a:r>
              <a:rPr lang="zh-CN" altLang="en-US" dirty="0" smtClean="0"/>
              <a:t>图形化调试，调试数据一目了然</a:t>
            </a:r>
            <a:endParaRPr lang="en-US" altLang="zh-CN" dirty="0" smtClean="0"/>
          </a:p>
          <a:p>
            <a:pPr lvl="1"/>
            <a:r>
              <a:rPr lang="zh-CN" altLang="en-US" dirty="0" smtClean="0"/>
              <a:t>场景覆盖</a:t>
            </a:r>
            <a:endParaRPr lang="en-US" altLang="zh-CN" dirty="0" smtClean="0"/>
          </a:p>
          <a:p>
            <a:pPr lvl="2"/>
            <a:r>
              <a:rPr lang="zh-CN" altLang="en-US" dirty="0"/>
              <a:t>四</a:t>
            </a:r>
            <a:r>
              <a:rPr lang="zh-CN" altLang="en-US" dirty="0" smtClean="0"/>
              <a:t>个场景全覆盖在一个开发工具中</a:t>
            </a:r>
            <a:endParaRPr lang="en-US" altLang="zh-CN" dirty="0" smtClean="0"/>
          </a:p>
        </p:txBody>
      </p:sp>
      <p:sp>
        <p:nvSpPr>
          <p:cNvPr id="4" name="矩形 3"/>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验证总结</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49006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验证</a:t>
            </a:r>
            <a:r>
              <a:rPr lang="zh-CN" altLang="en-US" dirty="0" smtClean="0"/>
              <a:t>总结</a:t>
            </a:r>
            <a:r>
              <a:rPr lang="en-US" altLang="zh-CN" dirty="0" smtClean="0"/>
              <a:t>—</a:t>
            </a:r>
            <a:r>
              <a:rPr lang="zh-CN" altLang="en-US" dirty="0" smtClean="0"/>
              <a:t>运行平台</a:t>
            </a:r>
            <a:endParaRPr lang="zh-CN" altLang="en-US" dirty="0"/>
          </a:p>
        </p:txBody>
      </p:sp>
      <p:sp>
        <p:nvSpPr>
          <p:cNvPr id="3" name="内容占位符 2"/>
          <p:cNvSpPr>
            <a:spLocks noGrp="1"/>
          </p:cNvSpPr>
          <p:nvPr>
            <p:ph idx="1"/>
          </p:nvPr>
        </p:nvSpPr>
        <p:spPr/>
        <p:txBody>
          <a:bodyPr/>
          <a:lstStyle/>
          <a:p>
            <a:r>
              <a:rPr lang="zh-CN" altLang="en-US" dirty="0" smtClean="0"/>
              <a:t>产品运行平台</a:t>
            </a:r>
            <a:endParaRPr lang="en-US" altLang="zh-CN" dirty="0" smtClean="0"/>
          </a:p>
          <a:p>
            <a:pPr lvl="1"/>
            <a:r>
              <a:rPr lang="zh-CN" altLang="en-US" dirty="0"/>
              <a:t>易用性</a:t>
            </a:r>
            <a:endParaRPr lang="en-US" altLang="zh-CN" dirty="0" smtClean="0"/>
          </a:p>
          <a:p>
            <a:pPr lvl="2"/>
            <a:r>
              <a:rPr lang="zh-CN" altLang="en-US" dirty="0"/>
              <a:t>好</a:t>
            </a:r>
            <a:r>
              <a:rPr lang="zh-CN" altLang="en-US" dirty="0" smtClean="0"/>
              <a:t>维护，易</a:t>
            </a:r>
            <a:r>
              <a:rPr lang="zh-CN" altLang="en-US" dirty="0" smtClean="0"/>
              <a:t>部署</a:t>
            </a:r>
            <a:endParaRPr lang="en-US" altLang="zh-CN" dirty="0" smtClean="0"/>
          </a:p>
          <a:p>
            <a:pPr lvl="2"/>
            <a:r>
              <a:rPr lang="zh-CN" altLang="en-US" dirty="0" smtClean="0"/>
              <a:t>好监控，易</a:t>
            </a:r>
            <a:r>
              <a:rPr lang="zh-CN" altLang="en-US" dirty="0" smtClean="0"/>
              <a:t>调整</a:t>
            </a:r>
            <a:endParaRPr lang="en-US" altLang="zh-CN" dirty="0" smtClean="0"/>
          </a:p>
          <a:p>
            <a:pPr lvl="1"/>
            <a:r>
              <a:rPr lang="zh-CN" altLang="en-US" dirty="0" smtClean="0"/>
              <a:t>场景覆盖</a:t>
            </a:r>
            <a:endParaRPr lang="en-US" altLang="zh-CN" dirty="0" smtClean="0"/>
          </a:p>
          <a:p>
            <a:pPr lvl="2"/>
            <a:r>
              <a:rPr lang="zh-CN" altLang="en-US" dirty="0"/>
              <a:t>四</a:t>
            </a:r>
            <a:r>
              <a:rPr lang="zh-CN" altLang="en-US" dirty="0" smtClean="0"/>
              <a:t>个场景全覆盖在一个运行平台中</a:t>
            </a:r>
            <a:endParaRPr lang="en-US" altLang="zh-CN" dirty="0" smtClean="0"/>
          </a:p>
        </p:txBody>
      </p:sp>
      <p:sp>
        <p:nvSpPr>
          <p:cNvPr id="4" name="矩形 3"/>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验证总结</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29394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bwMode="auto">
          <a:xfrm>
            <a:off x="271752" y="3200400"/>
            <a:ext cx="6092018" cy="914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25000" smtClean="0">
              <a:ln>
                <a:noFill/>
              </a:ln>
              <a:solidFill>
                <a:schemeClr val="tx1"/>
              </a:solidFill>
              <a:effectLst/>
              <a:latin typeface="Arial" charset="0"/>
              <a:ea typeface="宋体" charset="-122"/>
            </a:endParaRPr>
          </a:p>
        </p:txBody>
      </p:sp>
      <p:sp>
        <p:nvSpPr>
          <p:cNvPr id="30" name="矩形 29"/>
          <p:cNvSpPr/>
          <p:nvPr/>
        </p:nvSpPr>
        <p:spPr bwMode="auto">
          <a:xfrm>
            <a:off x="6704154" y="3189382"/>
            <a:ext cx="461457" cy="925421"/>
          </a:xfrm>
          <a:prstGeom prst="rect">
            <a:avLst/>
          </a:prstGeom>
          <a:solidFill>
            <a:schemeClr val="bg1">
              <a:lumMod val="75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25000" smtClean="0">
              <a:ln>
                <a:noFill/>
              </a:ln>
              <a:solidFill>
                <a:schemeClr val="tx1"/>
              </a:solidFill>
              <a:effectLst/>
              <a:latin typeface="Arial" charset="0"/>
              <a:ea typeface="宋体" charset="-122"/>
            </a:endParaRPr>
          </a:p>
        </p:txBody>
      </p:sp>
      <p:grpSp>
        <p:nvGrpSpPr>
          <p:cNvPr id="2" name="组合 178"/>
          <p:cNvGrpSpPr/>
          <p:nvPr/>
        </p:nvGrpSpPr>
        <p:grpSpPr>
          <a:xfrm>
            <a:off x="1203473" y="5859870"/>
            <a:ext cx="785818" cy="729755"/>
            <a:chOff x="5786726" y="2851780"/>
            <a:chExt cx="785818" cy="1005848"/>
          </a:xfrm>
        </p:grpSpPr>
        <p:sp>
          <p:nvSpPr>
            <p:cNvPr id="138" name="椭圆 137"/>
            <p:cNvSpPr/>
            <p:nvPr/>
          </p:nvSpPr>
          <p:spPr>
            <a:xfrm>
              <a:off x="5786726" y="3286124"/>
              <a:ext cx="785818" cy="571504"/>
            </a:xfrm>
            <a:prstGeom prst="ellipse">
              <a:avLst/>
            </a:prstGeom>
            <a:solidFill>
              <a:schemeClr val="accent4">
                <a:lumMod val="20000"/>
                <a:lumOff val="80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95000"/>
                      <a:lumOff val="5000"/>
                    </a:schemeClr>
                  </a:solidFill>
                </a:rPr>
                <a:t>版本控制</a:t>
              </a:r>
              <a:endParaRPr lang="zh-CN" altLang="en-US" sz="1200" b="1" dirty="0">
                <a:solidFill>
                  <a:schemeClr val="tx1">
                    <a:lumMod val="95000"/>
                    <a:lumOff val="5000"/>
                  </a:schemeClr>
                </a:solidFill>
              </a:endParaRPr>
            </a:p>
          </p:txBody>
        </p:sp>
        <p:cxnSp>
          <p:nvCxnSpPr>
            <p:cNvPr id="160" name="直接箭头连接符 159"/>
            <p:cNvCxnSpPr>
              <a:endCxn id="138" idx="0"/>
            </p:cNvCxnSpPr>
            <p:nvPr/>
          </p:nvCxnSpPr>
          <p:spPr>
            <a:xfrm flipH="1">
              <a:off x="6179635" y="2851780"/>
              <a:ext cx="392909" cy="434344"/>
            </a:xfrm>
            <a:prstGeom prst="straightConnector1">
              <a:avLst/>
            </a:prstGeom>
            <a:solidFill>
              <a:schemeClr val="accent4">
                <a:lumMod val="20000"/>
                <a:lumOff val="80000"/>
              </a:schemeClr>
            </a:solidFill>
            <a:ln w="28575">
              <a:solidFill>
                <a:schemeClr val="accent4">
                  <a:lumMod val="75000"/>
                </a:schemeClr>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grpSp>
        <p:nvGrpSpPr>
          <p:cNvPr id="3" name="组合 138"/>
          <p:cNvGrpSpPr/>
          <p:nvPr/>
        </p:nvGrpSpPr>
        <p:grpSpPr>
          <a:xfrm>
            <a:off x="1424309" y="4146550"/>
            <a:ext cx="1929288" cy="577850"/>
            <a:chOff x="-38475" y="3846438"/>
            <a:chExt cx="1929288" cy="577850"/>
          </a:xfrm>
        </p:grpSpPr>
        <p:graphicFrame>
          <p:nvGraphicFramePr>
            <p:cNvPr id="140" name="Object 4"/>
            <p:cNvGraphicFramePr>
              <a:graphicFrameLocks/>
            </p:cNvGraphicFramePr>
            <p:nvPr>
              <p:extLst>
                <p:ext uri="{D42A27DB-BD31-4B8C-83A1-F6EECF244321}">
                  <p14:modId xmlns:p14="http://schemas.microsoft.com/office/powerpoint/2010/main" val="2659155084"/>
                </p:ext>
              </p:extLst>
            </p:nvPr>
          </p:nvGraphicFramePr>
          <p:xfrm>
            <a:off x="1316138" y="3846438"/>
            <a:ext cx="574675" cy="577850"/>
          </p:xfrm>
          <a:graphic>
            <a:graphicData uri="http://schemas.openxmlformats.org/presentationml/2006/ole">
              <mc:AlternateContent xmlns:mc="http://schemas.openxmlformats.org/markup-compatibility/2006">
                <mc:Choice xmlns:v="urn:schemas-microsoft-com:vml" Requires="v">
                  <p:oleObj spid="_x0000_s1154" name="Visio" r:id="rId4" imgW="818693" imgH="818693" progId="Visio.Drawing.11">
                    <p:embed/>
                  </p:oleObj>
                </mc:Choice>
                <mc:Fallback>
                  <p:oleObj name="Visio" r:id="rId4" imgW="818693" imgH="818693" progId="Visio.Drawing.11">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138" y="3846438"/>
                          <a:ext cx="574675"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 name="TextBox 140"/>
            <p:cNvSpPr txBox="1"/>
            <p:nvPr/>
          </p:nvSpPr>
          <p:spPr>
            <a:xfrm>
              <a:off x="-38475" y="4029907"/>
              <a:ext cx="1000132" cy="307777"/>
            </a:xfrm>
            <a:prstGeom prst="rect">
              <a:avLst/>
            </a:prstGeom>
            <a:noFill/>
          </p:spPr>
          <p:txBody>
            <a:bodyPr wrap="square" rtlCol="0">
              <a:spAutoFit/>
            </a:bodyPr>
            <a:lstStyle/>
            <a:p>
              <a:pPr algn="ctr"/>
              <a:r>
                <a:rPr lang="zh-CN" altLang="en-US" sz="1400" dirty="0" smtClean="0"/>
                <a:t>开发人员</a:t>
              </a:r>
              <a:endParaRPr lang="zh-CN" altLang="en-US" sz="1400" dirty="0"/>
            </a:p>
          </p:txBody>
        </p:sp>
      </p:grpSp>
      <p:sp>
        <p:nvSpPr>
          <p:cNvPr id="144" name="流程图: 文档 143"/>
          <p:cNvSpPr/>
          <p:nvPr/>
        </p:nvSpPr>
        <p:spPr>
          <a:xfrm>
            <a:off x="3934796" y="5206284"/>
            <a:ext cx="928694" cy="356316"/>
          </a:xfrm>
          <a:prstGeom prst="flowChartDocumen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lumMod val="95000"/>
                    <a:lumOff val="5000"/>
                  </a:schemeClr>
                </a:solidFill>
              </a:rPr>
              <a:t>质量检查报告</a:t>
            </a:r>
            <a:endParaRPr lang="zh-CN" altLang="en-US" sz="1000" dirty="0">
              <a:solidFill>
                <a:schemeClr val="tx1">
                  <a:lumMod val="95000"/>
                  <a:lumOff val="5000"/>
                </a:schemeClr>
              </a:solidFill>
            </a:endParaRPr>
          </a:p>
        </p:txBody>
      </p:sp>
      <p:sp>
        <p:nvSpPr>
          <p:cNvPr id="145" name="流程图: 文档 144"/>
          <p:cNvSpPr/>
          <p:nvPr/>
        </p:nvSpPr>
        <p:spPr>
          <a:xfrm>
            <a:off x="3934796" y="5627742"/>
            <a:ext cx="928694" cy="315858"/>
          </a:xfrm>
          <a:prstGeom prst="flowChartDocumen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lumMod val="95000"/>
                    <a:lumOff val="5000"/>
                  </a:schemeClr>
                </a:solidFill>
              </a:rPr>
              <a:t>持续集成报告</a:t>
            </a:r>
            <a:endParaRPr lang="zh-CN" altLang="en-US" sz="1000" dirty="0">
              <a:solidFill>
                <a:schemeClr val="tx1">
                  <a:lumMod val="95000"/>
                  <a:lumOff val="5000"/>
                </a:schemeClr>
              </a:solidFill>
            </a:endParaRPr>
          </a:p>
        </p:txBody>
      </p:sp>
      <p:sp>
        <p:nvSpPr>
          <p:cNvPr id="158" name="右箭头 157"/>
          <p:cNvSpPr/>
          <p:nvPr/>
        </p:nvSpPr>
        <p:spPr>
          <a:xfrm>
            <a:off x="3680772" y="5206284"/>
            <a:ext cx="254024" cy="214314"/>
          </a:xfrm>
          <a:prstGeom prst="rightArrow">
            <a:avLst/>
          </a:prstGeom>
          <a:solidFill>
            <a:srgbClr val="00C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右箭头 158"/>
          <p:cNvSpPr/>
          <p:nvPr/>
        </p:nvSpPr>
        <p:spPr>
          <a:xfrm>
            <a:off x="3680772" y="5562600"/>
            <a:ext cx="254024" cy="235578"/>
          </a:xfrm>
          <a:prstGeom prst="rightArrow">
            <a:avLst/>
          </a:prstGeom>
          <a:solidFill>
            <a:srgbClr val="00C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3117419" y="6137919"/>
            <a:ext cx="952885" cy="491491"/>
          </a:xfrm>
          <a:prstGeom prst="ellipse">
            <a:avLst/>
          </a:prstGeom>
          <a:solidFill>
            <a:schemeClr val="accent4">
              <a:lumMod val="20000"/>
              <a:lumOff val="80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95000"/>
                    <a:lumOff val="5000"/>
                  </a:schemeClr>
                </a:solidFill>
              </a:rPr>
              <a:t>企业元数据</a:t>
            </a:r>
            <a:endParaRPr lang="zh-CN" altLang="en-US" sz="1200" b="1" dirty="0">
              <a:solidFill>
                <a:schemeClr val="tx1">
                  <a:lumMod val="95000"/>
                  <a:lumOff val="5000"/>
                </a:schemeClr>
              </a:solidFill>
            </a:endParaRPr>
          </a:p>
        </p:txBody>
      </p:sp>
      <p:cxnSp>
        <p:nvCxnSpPr>
          <p:cNvPr id="161" name="直接箭头连接符 160"/>
          <p:cNvCxnSpPr>
            <a:endCxn id="142" idx="0"/>
          </p:cNvCxnSpPr>
          <p:nvPr/>
        </p:nvCxnSpPr>
        <p:spPr>
          <a:xfrm>
            <a:off x="3296853" y="5782536"/>
            <a:ext cx="297009" cy="355383"/>
          </a:xfrm>
          <a:prstGeom prst="straightConnector1">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 name="组合 179"/>
          <p:cNvGrpSpPr/>
          <p:nvPr/>
        </p:nvGrpSpPr>
        <p:grpSpPr>
          <a:xfrm>
            <a:off x="2063526" y="5844190"/>
            <a:ext cx="943741" cy="745424"/>
            <a:chOff x="7017027" y="2975143"/>
            <a:chExt cx="1214446" cy="923449"/>
          </a:xfrm>
        </p:grpSpPr>
        <p:sp>
          <p:nvSpPr>
            <p:cNvPr id="165" name="椭圆 164"/>
            <p:cNvSpPr/>
            <p:nvPr/>
          </p:nvSpPr>
          <p:spPr>
            <a:xfrm>
              <a:off x="7017027" y="3327088"/>
              <a:ext cx="1214446" cy="571504"/>
            </a:xfrm>
            <a:prstGeom prst="ellipse">
              <a:avLst/>
            </a:prstGeom>
            <a:solidFill>
              <a:schemeClr val="accent4">
                <a:lumMod val="20000"/>
                <a:lumOff val="80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95000"/>
                      <a:lumOff val="5000"/>
                    </a:schemeClr>
                  </a:solidFill>
                </a:rPr>
                <a:t>文件</a:t>
              </a:r>
              <a:endParaRPr lang="en-US" altLang="zh-CN" sz="1200" b="1" dirty="0" smtClean="0">
                <a:solidFill>
                  <a:schemeClr val="tx1">
                    <a:lumMod val="95000"/>
                    <a:lumOff val="5000"/>
                  </a:schemeClr>
                </a:solidFill>
              </a:endParaRPr>
            </a:p>
            <a:p>
              <a:pPr algn="ctr"/>
              <a:r>
                <a:rPr lang="zh-CN" altLang="en-US" sz="1200" b="1" dirty="0" smtClean="0">
                  <a:solidFill>
                    <a:schemeClr val="tx1">
                      <a:lumMod val="95000"/>
                      <a:lumOff val="5000"/>
                    </a:schemeClr>
                  </a:solidFill>
                </a:rPr>
                <a:t>分发</a:t>
              </a:r>
              <a:endParaRPr lang="zh-CN" altLang="en-US" sz="1200" b="1" dirty="0">
                <a:solidFill>
                  <a:schemeClr val="tx1">
                    <a:lumMod val="95000"/>
                    <a:lumOff val="5000"/>
                  </a:schemeClr>
                </a:solidFill>
              </a:endParaRPr>
            </a:p>
          </p:txBody>
        </p:sp>
        <p:cxnSp>
          <p:nvCxnSpPr>
            <p:cNvPr id="166" name="直接箭头连接符 165"/>
            <p:cNvCxnSpPr>
              <a:endCxn id="165" idx="0"/>
            </p:cNvCxnSpPr>
            <p:nvPr/>
          </p:nvCxnSpPr>
          <p:spPr>
            <a:xfrm>
              <a:off x="7624250" y="2975143"/>
              <a:ext cx="0" cy="351945"/>
            </a:xfrm>
            <a:prstGeom prst="straightConnector1">
              <a:avLst/>
            </a:prstGeom>
            <a:ln w="28575">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组合 49"/>
          <p:cNvGrpSpPr/>
          <p:nvPr/>
        </p:nvGrpSpPr>
        <p:grpSpPr>
          <a:xfrm>
            <a:off x="554120" y="955134"/>
            <a:ext cx="936036" cy="645075"/>
            <a:chOff x="603004" y="962941"/>
            <a:chExt cx="1000132" cy="712077"/>
          </a:xfrm>
        </p:grpSpPr>
        <p:graphicFrame>
          <p:nvGraphicFramePr>
            <p:cNvPr id="51" name="Object 3"/>
            <p:cNvGraphicFramePr>
              <a:graphicFrameLocks noChangeAspect="1"/>
            </p:cNvGraphicFramePr>
            <p:nvPr>
              <p:extLst>
                <p:ext uri="{D42A27DB-BD31-4B8C-83A1-F6EECF244321}">
                  <p14:modId xmlns:p14="http://schemas.microsoft.com/office/powerpoint/2010/main" val="1053519703"/>
                </p:ext>
              </p:extLst>
            </p:nvPr>
          </p:nvGraphicFramePr>
          <p:xfrm>
            <a:off x="760591" y="962941"/>
            <a:ext cx="569913" cy="592137"/>
          </p:xfrm>
          <a:graphic>
            <a:graphicData uri="http://schemas.openxmlformats.org/presentationml/2006/ole">
              <mc:AlternateContent xmlns:mc="http://schemas.openxmlformats.org/markup-compatibility/2006">
                <mc:Choice xmlns:v="urn:schemas-microsoft-com:vml" Requires="v">
                  <p:oleObj spid="_x0000_s1155" name="Visio" r:id="rId6" imgW="657036" imgH="657018" progId="Visio.Drawing.11">
                    <p:embed/>
                  </p:oleObj>
                </mc:Choice>
                <mc:Fallback>
                  <p:oleObj name="Visio" r:id="rId6" imgW="657036" imgH="657018"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591" y="962941"/>
                          <a:ext cx="569913"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bg2"/>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
          <p:nvSpPr>
            <p:cNvPr id="52" name="TextBox 51"/>
            <p:cNvSpPr txBox="1"/>
            <p:nvPr/>
          </p:nvSpPr>
          <p:spPr>
            <a:xfrm>
              <a:off x="603004" y="1335273"/>
              <a:ext cx="1000132" cy="339745"/>
            </a:xfrm>
            <a:prstGeom prst="rect">
              <a:avLst/>
            </a:prstGeom>
            <a:noFill/>
          </p:spPr>
          <p:txBody>
            <a:bodyPr wrap="square" rtlCol="0">
              <a:spAutoFit/>
            </a:bodyPr>
            <a:lstStyle/>
            <a:p>
              <a:pPr algn="ctr"/>
              <a:r>
                <a:rPr lang="zh-CN" altLang="en-US" sz="1400" dirty="0" smtClean="0"/>
                <a:t>需求人员</a:t>
              </a:r>
              <a:endParaRPr lang="zh-CN" altLang="en-US" sz="1400" dirty="0"/>
            </a:p>
          </p:txBody>
        </p:sp>
      </p:grpSp>
      <p:sp>
        <p:nvSpPr>
          <p:cNvPr id="53" name="矩形 52"/>
          <p:cNvSpPr/>
          <p:nvPr/>
        </p:nvSpPr>
        <p:spPr>
          <a:xfrm>
            <a:off x="229939" y="1828809"/>
            <a:ext cx="1404054" cy="618193"/>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56" name="流程图: 文档 55"/>
          <p:cNvSpPr/>
          <p:nvPr/>
        </p:nvSpPr>
        <p:spPr>
          <a:xfrm>
            <a:off x="1834572" y="1913603"/>
            <a:ext cx="802316" cy="388297"/>
          </a:xfrm>
          <a:prstGeom prst="flowChartDocumen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系统原型</a:t>
            </a:r>
          </a:p>
        </p:txBody>
      </p:sp>
      <p:sp>
        <p:nvSpPr>
          <p:cNvPr id="58" name="右箭头 57"/>
          <p:cNvSpPr/>
          <p:nvPr/>
        </p:nvSpPr>
        <p:spPr>
          <a:xfrm>
            <a:off x="1633993" y="2024246"/>
            <a:ext cx="200579" cy="194148"/>
          </a:xfrm>
          <a:prstGeom prst="rightArrow">
            <a:avLst/>
          </a:prstGeom>
          <a:solidFill>
            <a:srgbClr val="00C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334153" y="1968985"/>
            <a:ext cx="1136615" cy="325617"/>
          </a:xfrm>
          <a:prstGeom prst="roundRect">
            <a:avLst/>
          </a:prstGeom>
          <a:solidFill>
            <a:srgbClr val="00B050"/>
          </a:solidFill>
          <a:ln>
            <a:solidFill>
              <a:srgbClr val="E6AF00"/>
            </a:solidFill>
          </a:ln>
        </p:spPr>
        <p:style>
          <a:lnRef idx="0">
            <a:schemeClr val="accent5"/>
          </a:lnRef>
          <a:fillRef idx="3">
            <a:schemeClr val="accent5"/>
          </a:fillRef>
          <a:effectRef idx="3">
            <a:schemeClr val="accent5"/>
          </a:effectRef>
          <a:fontRef idx="minor">
            <a:schemeClr val="lt1"/>
          </a:fontRef>
        </p:style>
        <p:txBody>
          <a:bodyPr lIns="36000" tIns="0" rIns="36000" bIns="0" anchor="ctr"/>
          <a:lstStyle/>
          <a:p>
            <a:pPr algn="ctr"/>
            <a:r>
              <a:rPr lang="zh-CN" altLang="en-US" sz="1200" dirty="0">
                <a:solidFill>
                  <a:schemeClr val="bg1"/>
                </a:solidFill>
                <a:latin typeface="黑体" pitchFamily="2" charset="-122"/>
                <a:ea typeface="黑体" pitchFamily="2" charset="-122"/>
              </a:rPr>
              <a:t>原型设计工具</a:t>
            </a:r>
          </a:p>
        </p:txBody>
      </p:sp>
      <p:sp>
        <p:nvSpPr>
          <p:cNvPr id="300" name="下箭头 299"/>
          <p:cNvSpPr/>
          <p:nvPr/>
        </p:nvSpPr>
        <p:spPr>
          <a:xfrm rot="13298284">
            <a:off x="7262709" y="3978793"/>
            <a:ext cx="606791" cy="1011779"/>
          </a:xfrm>
          <a:prstGeom prst="downArrow">
            <a:avLst/>
          </a:prstGeom>
          <a:solidFill>
            <a:srgbClr val="3366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dirty="0">
              <a:solidFill>
                <a:schemeClr val="lt1"/>
              </a:solidFill>
            </a:endParaRPr>
          </a:p>
        </p:txBody>
      </p:sp>
      <p:grpSp>
        <p:nvGrpSpPr>
          <p:cNvPr id="6" name="组合 125"/>
          <p:cNvGrpSpPr/>
          <p:nvPr/>
        </p:nvGrpSpPr>
        <p:grpSpPr>
          <a:xfrm>
            <a:off x="3321380" y="838200"/>
            <a:ext cx="963938" cy="731034"/>
            <a:chOff x="714348" y="2428868"/>
            <a:chExt cx="1000132" cy="767542"/>
          </a:xfrm>
        </p:grpSpPr>
        <p:graphicFrame>
          <p:nvGraphicFramePr>
            <p:cNvPr id="127" name="Object 2"/>
            <p:cNvGraphicFramePr>
              <a:graphicFrameLocks/>
            </p:cNvGraphicFramePr>
            <p:nvPr/>
          </p:nvGraphicFramePr>
          <p:xfrm>
            <a:off x="857224" y="2428868"/>
            <a:ext cx="585787" cy="558800"/>
          </p:xfrm>
          <a:graphic>
            <a:graphicData uri="http://schemas.openxmlformats.org/presentationml/2006/ole">
              <mc:AlternateContent xmlns:mc="http://schemas.openxmlformats.org/markup-compatibility/2006">
                <mc:Choice xmlns:v="urn:schemas-microsoft-com:vml" Requires="v">
                  <p:oleObj spid="_x0000_s1156" name="Visio" r:id="rId8" imgW="638861" imgH="638861" progId="Visio.Drawing.11">
                    <p:embed/>
                  </p:oleObj>
                </mc:Choice>
                <mc:Fallback>
                  <p:oleObj name="Visio" r:id="rId8" imgW="638861" imgH="638861" progId="Visio.Drawing.11">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24" y="2428868"/>
                          <a:ext cx="585787"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bg2"/>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
          <p:nvSpPr>
            <p:cNvPr id="128" name="TextBox 127"/>
            <p:cNvSpPr txBox="1"/>
            <p:nvPr/>
          </p:nvSpPr>
          <p:spPr>
            <a:xfrm>
              <a:off x="714348" y="2873262"/>
              <a:ext cx="1000132" cy="323148"/>
            </a:xfrm>
            <a:prstGeom prst="rect">
              <a:avLst/>
            </a:prstGeom>
            <a:noFill/>
          </p:spPr>
          <p:txBody>
            <a:bodyPr wrap="square" rtlCol="0">
              <a:spAutoFit/>
            </a:bodyPr>
            <a:lstStyle/>
            <a:p>
              <a:pPr algn="ctr"/>
              <a:r>
                <a:rPr lang="zh-CN" altLang="en-US" sz="1400" dirty="0" smtClean="0"/>
                <a:t>设计人员</a:t>
              </a:r>
              <a:endParaRPr lang="zh-CN" altLang="en-US" sz="1400" dirty="0"/>
            </a:p>
          </p:txBody>
        </p:sp>
      </p:grpSp>
      <p:sp>
        <p:nvSpPr>
          <p:cNvPr id="129" name="矩形 128"/>
          <p:cNvSpPr/>
          <p:nvPr/>
        </p:nvSpPr>
        <p:spPr>
          <a:xfrm>
            <a:off x="3189310" y="1638248"/>
            <a:ext cx="1239348" cy="952561"/>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30" name="矩形 129"/>
          <p:cNvSpPr/>
          <p:nvPr/>
        </p:nvSpPr>
        <p:spPr bwMode="auto">
          <a:xfrm>
            <a:off x="3239125" y="2212832"/>
            <a:ext cx="1101643" cy="301777"/>
          </a:xfrm>
          <a:prstGeom prst="rect">
            <a:avLst/>
          </a:prstGeom>
          <a:solidFill>
            <a:srgbClr val="E6AF00"/>
          </a:solidFill>
          <a:ln>
            <a:solidFill>
              <a:srgbClr val="E6AF00"/>
            </a:solidFill>
          </a:ln>
        </p:spPr>
        <p:style>
          <a:lnRef idx="0">
            <a:schemeClr val="accent5"/>
          </a:lnRef>
          <a:fillRef idx="3">
            <a:schemeClr val="accent5"/>
          </a:fillRef>
          <a:effectRef idx="3">
            <a:schemeClr val="accent5"/>
          </a:effectRef>
          <a:fontRef idx="minor">
            <a:schemeClr val="lt1"/>
          </a:fontRef>
        </p:style>
        <p:txBody>
          <a:bodyPr lIns="36000" tIns="0" rIns="36000" bIns="0" anchor="ctr"/>
          <a:lstStyle/>
          <a:p>
            <a:pPr algn="ctr"/>
            <a:r>
              <a:rPr lang="zh-CN" altLang="en-US" sz="1200" dirty="0">
                <a:solidFill>
                  <a:schemeClr val="bg1"/>
                </a:solidFill>
                <a:latin typeface="黑体" pitchFamily="2" charset="-122"/>
                <a:ea typeface="黑体" pitchFamily="2" charset="-122"/>
              </a:rPr>
              <a:t>系统设计工具</a:t>
            </a:r>
          </a:p>
        </p:txBody>
      </p:sp>
      <p:sp>
        <p:nvSpPr>
          <p:cNvPr id="131" name="矩形 130"/>
          <p:cNvSpPr/>
          <p:nvPr/>
        </p:nvSpPr>
        <p:spPr bwMode="auto">
          <a:xfrm>
            <a:off x="3239125" y="1736546"/>
            <a:ext cx="1101643" cy="369817"/>
          </a:xfrm>
          <a:prstGeom prst="rect">
            <a:avLst/>
          </a:prstGeom>
          <a:solidFill>
            <a:srgbClr val="E6AF00"/>
          </a:solidFill>
          <a:ln>
            <a:solidFill>
              <a:srgbClr val="E6AF00"/>
            </a:solidFill>
          </a:ln>
        </p:spPr>
        <p:style>
          <a:lnRef idx="0">
            <a:schemeClr val="accent5"/>
          </a:lnRef>
          <a:fillRef idx="3">
            <a:schemeClr val="accent5"/>
          </a:fillRef>
          <a:effectRef idx="3">
            <a:schemeClr val="accent5"/>
          </a:effectRef>
          <a:fontRef idx="minor">
            <a:schemeClr val="lt1"/>
          </a:fontRef>
        </p:style>
        <p:txBody>
          <a:bodyPr lIns="36000" tIns="0" rIns="36000" bIns="0" anchor="ctr"/>
          <a:lstStyle/>
          <a:p>
            <a:pPr algn="ctr"/>
            <a:r>
              <a:rPr lang="zh-CN" altLang="en-US" sz="1200" dirty="0">
                <a:solidFill>
                  <a:schemeClr val="bg1"/>
                </a:solidFill>
                <a:latin typeface="黑体" pitchFamily="2" charset="-122"/>
                <a:ea typeface="黑体" pitchFamily="2" charset="-122"/>
              </a:rPr>
              <a:t>功能设计工具</a:t>
            </a:r>
          </a:p>
        </p:txBody>
      </p:sp>
      <p:sp>
        <p:nvSpPr>
          <p:cNvPr id="133" name="流程图: 文档 132"/>
          <p:cNvSpPr/>
          <p:nvPr/>
        </p:nvSpPr>
        <p:spPr>
          <a:xfrm>
            <a:off x="4643675" y="1891202"/>
            <a:ext cx="895085" cy="547198"/>
          </a:xfrm>
          <a:prstGeom prst="flowChartDocumen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系统设计规格书</a:t>
            </a:r>
          </a:p>
        </p:txBody>
      </p:sp>
      <p:sp>
        <p:nvSpPr>
          <p:cNvPr id="135" name="右箭头 134"/>
          <p:cNvSpPr/>
          <p:nvPr/>
        </p:nvSpPr>
        <p:spPr>
          <a:xfrm>
            <a:off x="4428662" y="2005680"/>
            <a:ext cx="206558" cy="204120"/>
          </a:xfrm>
          <a:prstGeom prst="rightArrow">
            <a:avLst/>
          </a:prstGeom>
          <a:solidFill>
            <a:srgbClr val="00C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箭头连接符 135"/>
          <p:cNvCxnSpPr>
            <a:endCxn id="53" idx="0"/>
          </p:cNvCxnSpPr>
          <p:nvPr/>
        </p:nvCxnSpPr>
        <p:spPr>
          <a:xfrm>
            <a:off x="931966" y="1449856"/>
            <a:ext cx="0" cy="378953"/>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 name="组合 270"/>
          <p:cNvGrpSpPr/>
          <p:nvPr/>
        </p:nvGrpSpPr>
        <p:grpSpPr>
          <a:xfrm>
            <a:off x="6258796" y="4114809"/>
            <a:ext cx="1000132" cy="756435"/>
            <a:chOff x="857224" y="5123482"/>
            <a:chExt cx="1000132" cy="756435"/>
          </a:xfrm>
        </p:grpSpPr>
        <p:graphicFrame>
          <p:nvGraphicFramePr>
            <p:cNvPr id="272" name="Object 25"/>
            <p:cNvGraphicFramePr>
              <a:graphicFrameLocks noChangeAspect="1"/>
            </p:cNvGraphicFramePr>
            <p:nvPr>
              <p:extLst>
                <p:ext uri="{D42A27DB-BD31-4B8C-83A1-F6EECF244321}">
                  <p14:modId xmlns:p14="http://schemas.microsoft.com/office/powerpoint/2010/main" val="896496573"/>
                </p:ext>
              </p:extLst>
            </p:nvPr>
          </p:nvGraphicFramePr>
          <p:xfrm>
            <a:off x="1071538" y="5123482"/>
            <a:ext cx="563563" cy="582613"/>
          </p:xfrm>
          <a:graphic>
            <a:graphicData uri="http://schemas.openxmlformats.org/presentationml/2006/ole">
              <mc:AlternateContent xmlns:mc="http://schemas.openxmlformats.org/markup-compatibility/2006">
                <mc:Choice xmlns:v="urn:schemas-microsoft-com:vml" Requires="v">
                  <p:oleObj spid="_x0000_s1157" name="Visio" r:id="rId10" imgW="1653845" imgH="1653845" progId="Visio.Drawing.11">
                    <p:embed/>
                  </p:oleObj>
                </mc:Choice>
                <mc:Fallback>
                  <p:oleObj name="Visio" r:id="rId10" imgW="1653845" imgH="1653845"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1538" y="5123482"/>
                          <a:ext cx="563563"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bg2"/>
                              </a:solidFill>
                              <a:miter lim="800000"/>
                              <a:headEnd/>
                              <a:tailEnd/>
                            </a14:hiddenLine>
                          </a:ext>
                          <a:ext uri="{AF507438-7753-43E0-B8FC-AC1667EBCBE1}">
                            <a14:hiddenEffects xmlns:a14="http://schemas.microsoft.com/office/drawing/2010/main">
                              <a:effectLst>
                                <a:outerShdw dist="17961" dir="2700000" algn="ctr" rotWithShape="0">
                                  <a:srgbClr val="999999"/>
                                </a:outerShdw>
                              </a:effectLst>
                            </a14:hiddenEffects>
                          </a:ext>
                        </a:extLst>
                      </p:spPr>
                    </p:pic>
                  </p:oleObj>
                </mc:Fallback>
              </mc:AlternateContent>
            </a:graphicData>
          </a:graphic>
        </p:graphicFrame>
        <p:sp>
          <p:nvSpPr>
            <p:cNvPr id="273" name="TextBox 272"/>
            <p:cNvSpPr txBox="1"/>
            <p:nvPr/>
          </p:nvSpPr>
          <p:spPr>
            <a:xfrm>
              <a:off x="857224" y="5572140"/>
              <a:ext cx="1000132" cy="307777"/>
            </a:xfrm>
            <a:prstGeom prst="rect">
              <a:avLst/>
            </a:prstGeom>
            <a:noFill/>
          </p:spPr>
          <p:txBody>
            <a:bodyPr wrap="square" rtlCol="0">
              <a:spAutoFit/>
            </a:bodyPr>
            <a:lstStyle/>
            <a:p>
              <a:pPr algn="ctr"/>
              <a:r>
                <a:rPr lang="zh-CN" altLang="en-US" sz="1400" dirty="0" smtClean="0"/>
                <a:t>运维人员</a:t>
              </a:r>
              <a:endParaRPr lang="zh-CN" altLang="en-US" sz="1400" dirty="0"/>
            </a:p>
          </p:txBody>
        </p:sp>
      </p:grpSp>
      <p:sp>
        <p:nvSpPr>
          <p:cNvPr id="274" name="矩形 273"/>
          <p:cNvSpPr/>
          <p:nvPr/>
        </p:nvSpPr>
        <p:spPr>
          <a:xfrm>
            <a:off x="6044486" y="4960990"/>
            <a:ext cx="1428759" cy="1335586"/>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5" name="圆角矩形 274"/>
          <p:cNvSpPr/>
          <p:nvPr/>
        </p:nvSpPr>
        <p:spPr>
          <a:xfrm>
            <a:off x="6187357" y="5859860"/>
            <a:ext cx="1214446" cy="307394"/>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solidFill>
                  <a:schemeClr val="lt1"/>
                </a:solidFill>
              </a:rPr>
              <a:t>容量预测工具</a:t>
            </a:r>
          </a:p>
        </p:txBody>
      </p:sp>
      <p:sp>
        <p:nvSpPr>
          <p:cNvPr id="276" name="圆角矩形 275"/>
          <p:cNvSpPr/>
          <p:nvPr/>
        </p:nvSpPr>
        <p:spPr>
          <a:xfrm>
            <a:off x="6191584" y="5438759"/>
            <a:ext cx="1214446" cy="317284"/>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solidFill>
                  <a:schemeClr val="lt1"/>
                </a:solidFill>
              </a:rPr>
              <a:t>故障诊断工具</a:t>
            </a:r>
          </a:p>
        </p:txBody>
      </p:sp>
      <p:sp>
        <p:nvSpPr>
          <p:cNvPr id="277" name="圆角矩形 276"/>
          <p:cNvSpPr/>
          <p:nvPr/>
        </p:nvSpPr>
        <p:spPr>
          <a:xfrm>
            <a:off x="6187357" y="5032429"/>
            <a:ext cx="1214446" cy="312528"/>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solidFill>
                  <a:schemeClr val="lt1"/>
                </a:solidFill>
              </a:rPr>
              <a:t>管理控制台</a:t>
            </a:r>
          </a:p>
        </p:txBody>
      </p:sp>
      <p:sp>
        <p:nvSpPr>
          <p:cNvPr id="278" name="流程图: 文档 277"/>
          <p:cNvSpPr/>
          <p:nvPr/>
        </p:nvSpPr>
        <p:spPr>
          <a:xfrm>
            <a:off x="7687555" y="5105400"/>
            <a:ext cx="928694" cy="330848"/>
          </a:xfrm>
          <a:prstGeom prst="flowChartDocumen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lumMod val="95000"/>
                    <a:lumOff val="5000"/>
                  </a:schemeClr>
                </a:solidFill>
              </a:rPr>
              <a:t>故障分析报告</a:t>
            </a:r>
          </a:p>
        </p:txBody>
      </p:sp>
      <p:sp>
        <p:nvSpPr>
          <p:cNvPr id="279" name="流程图: 文档 278"/>
          <p:cNvSpPr/>
          <p:nvPr/>
        </p:nvSpPr>
        <p:spPr>
          <a:xfrm>
            <a:off x="7687555" y="5638800"/>
            <a:ext cx="928694" cy="334120"/>
          </a:xfrm>
          <a:prstGeom prst="flowChartDocumen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lumMod val="95000"/>
                    <a:lumOff val="5000"/>
                  </a:schemeClr>
                </a:solidFill>
              </a:rPr>
              <a:t>容量预测报告</a:t>
            </a:r>
          </a:p>
        </p:txBody>
      </p:sp>
      <p:cxnSp>
        <p:nvCxnSpPr>
          <p:cNvPr id="280" name="直接箭头连接符 279"/>
          <p:cNvCxnSpPr>
            <a:stCxn id="273" idx="0"/>
            <a:endCxn id="274" idx="0"/>
          </p:cNvCxnSpPr>
          <p:nvPr/>
        </p:nvCxnSpPr>
        <p:spPr>
          <a:xfrm>
            <a:off x="6758862" y="4563458"/>
            <a:ext cx="0" cy="397532"/>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1" name="右箭头 280"/>
          <p:cNvSpPr/>
          <p:nvPr/>
        </p:nvSpPr>
        <p:spPr>
          <a:xfrm>
            <a:off x="7473245" y="5175304"/>
            <a:ext cx="214314" cy="214314"/>
          </a:xfrm>
          <a:prstGeom prst="rightArrow">
            <a:avLst/>
          </a:prstGeom>
          <a:solidFill>
            <a:srgbClr val="00C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右箭头 281"/>
          <p:cNvSpPr/>
          <p:nvPr/>
        </p:nvSpPr>
        <p:spPr>
          <a:xfrm>
            <a:off x="7473245" y="5675370"/>
            <a:ext cx="214314" cy="214314"/>
          </a:xfrm>
          <a:prstGeom prst="rightArrow">
            <a:avLst/>
          </a:prstGeom>
          <a:solidFill>
            <a:srgbClr val="00C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1618334" y="4724933"/>
            <a:ext cx="2062437" cy="110556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5" name="圆角矩形 84"/>
          <p:cNvSpPr/>
          <p:nvPr/>
        </p:nvSpPr>
        <p:spPr>
          <a:xfrm>
            <a:off x="1793079" y="5170532"/>
            <a:ext cx="1648186" cy="239669"/>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solidFill>
                  <a:schemeClr val="lt1"/>
                </a:solidFill>
              </a:rPr>
              <a:t>单元测试工具</a:t>
            </a:r>
          </a:p>
        </p:txBody>
      </p:sp>
      <p:sp>
        <p:nvSpPr>
          <p:cNvPr id="86" name="圆角矩形 85"/>
          <p:cNvSpPr/>
          <p:nvPr/>
        </p:nvSpPr>
        <p:spPr>
          <a:xfrm>
            <a:off x="1778656" y="5465736"/>
            <a:ext cx="1662610" cy="232704"/>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a:solidFill>
                  <a:schemeClr val="lt1"/>
                </a:solidFill>
              </a:rPr>
              <a:t>持续集成工具</a:t>
            </a:r>
          </a:p>
        </p:txBody>
      </p:sp>
      <p:cxnSp>
        <p:nvCxnSpPr>
          <p:cNvPr id="92" name="直接箭头连接符 91"/>
          <p:cNvCxnSpPr>
            <a:stCxn id="128" idx="0"/>
            <a:endCxn id="129" idx="0"/>
          </p:cNvCxnSpPr>
          <p:nvPr/>
        </p:nvCxnSpPr>
        <p:spPr>
          <a:xfrm>
            <a:off x="3803348" y="1261465"/>
            <a:ext cx="5636" cy="376783"/>
          </a:xfrm>
          <a:prstGeom prst="straightConnector1">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1" name="右箭头 100"/>
          <p:cNvSpPr/>
          <p:nvPr/>
        </p:nvSpPr>
        <p:spPr bwMode="auto">
          <a:xfrm>
            <a:off x="7165609" y="2971800"/>
            <a:ext cx="1450643" cy="1349558"/>
          </a:xfrm>
          <a:prstGeom prst="rightArrow">
            <a:avLst>
              <a:gd name="adj1" fmla="val 68883"/>
              <a:gd name="adj2" fmla="val 22460"/>
            </a:avLst>
          </a:prstGeom>
          <a:solidFill>
            <a:srgbClr val="00B0F0"/>
          </a:solidFill>
          <a:ln w="12700">
            <a:solidFill>
              <a:schemeClr val="tx1"/>
            </a:solid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aseline="-25000" dirty="0" smtClean="0">
                <a:solidFill>
                  <a:schemeClr val="tx1"/>
                </a:solidFill>
                <a:latin typeface="Arial" charset="0"/>
                <a:ea typeface="宋体" charset="-122"/>
              </a:rPr>
              <a:t> 生产</a:t>
            </a:r>
            <a:r>
              <a:rPr lang="zh-CN" altLang="en-US" sz="2400" baseline="-25000" dirty="0">
                <a:solidFill>
                  <a:schemeClr val="tx1"/>
                </a:solidFill>
                <a:latin typeface="Arial" charset="0"/>
                <a:ea typeface="宋体" charset="-122"/>
              </a:rPr>
              <a:t>运行</a:t>
            </a:r>
          </a:p>
        </p:txBody>
      </p:sp>
      <p:sp>
        <p:nvSpPr>
          <p:cNvPr id="17" name="圆角矩形 16"/>
          <p:cNvSpPr/>
          <p:nvPr/>
        </p:nvSpPr>
        <p:spPr bwMode="auto">
          <a:xfrm>
            <a:off x="514158" y="3383244"/>
            <a:ext cx="956606" cy="57075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kumimoji="0" lang="zh-CN" altLang="en-US" sz="2000" i="0" u="none" strike="noStrike" cap="none" normalizeH="0" baseline="-25000" dirty="0" smtClean="0">
                <a:ln>
                  <a:noFill/>
                </a:ln>
                <a:solidFill>
                  <a:srgbClr val="002060"/>
                </a:solidFill>
                <a:effectLst/>
                <a:latin typeface="Arial" charset="0"/>
                <a:ea typeface="宋体" charset="-122"/>
              </a:rPr>
              <a:t>需求编写</a:t>
            </a:r>
          </a:p>
        </p:txBody>
      </p:sp>
      <p:sp>
        <p:nvSpPr>
          <p:cNvPr id="104" name="圆角矩形 103"/>
          <p:cNvSpPr/>
          <p:nvPr/>
        </p:nvSpPr>
        <p:spPr bwMode="auto">
          <a:xfrm>
            <a:off x="1705172" y="3395573"/>
            <a:ext cx="921743" cy="57075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2000" baseline="-25000" dirty="0" smtClean="0">
                <a:solidFill>
                  <a:srgbClr val="002060"/>
                </a:solidFill>
                <a:latin typeface="Arial" charset="0"/>
                <a:ea typeface="宋体" charset="-122"/>
              </a:rPr>
              <a:t>系统设计</a:t>
            </a:r>
            <a:endParaRPr lang="zh-CN" altLang="en-US" sz="2000" baseline="-25000" dirty="0">
              <a:solidFill>
                <a:srgbClr val="002060"/>
              </a:solidFill>
              <a:latin typeface="Arial" charset="0"/>
              <a:ea typeface="宋体" charset="-122"/>
            </a:endParaRPr>
          </a:p>
        </p:txBody>
      </p:sp>
      <p:sp>
        <p:nvSpPr>
          <p:cNvPr id="105" name="圆角矩形 104"/>
          <p:cNvSpPr/>
          <p:nvPr/>
        </p:nvSpPr>
        <p:spPr bwMode="auto">
          <a:xfrm>
            <a:off x="2851901" y="3391646"/>
            <a:ext cx="990350" cy="57075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2000" baseline="-25000" dirty="0" smtClean="0">
                <a:solidFill>
                  <a:srgbClr val="002060"/>
                </a:solidFill>
                <a:latin typeface="Arial" charset="0"/>
                <a:ea typeface="宋体" charset="-122"/>
              </a:rPr>
              <a:t>编码</a:t>
            </a:r>
            <a:endParaRPr lang="zh-CN" altLang="en-US" sz="2000" baseline="-25000" dirty="0">
              <a:solidFill>
                <a:srgbClr val="002060"/>
              </a:solidFill>
              <a:latin typeface="Arial" charset="0"/>
              <a:ea typeface="宋体" charset="-122"/>
            </a:endParaRPr>
          </a:p>
        </p:txBody>
      </p:sp>
      <p:sp>
        <p:nvSpPr>
          <p:cNvPr id="106" name="圆角矩形 105"/>
          <p:cNvSpPr/>
          <p:nvPr/>
        </p:nvSpPr>
        <p:spPr bwMode="auto">
          <a:xfrm>
            <a:off x="5182007" y="3395573"/>
            <a:ext cx="895085" cy="57075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2000" baseline="-25000" dirty="0" smtClean="0">
                <a:solidFill>
                  <a:srgbClr val="002060"/>
                </a:solidFill>
                <a:latin typeface="Arial" charset="0"/>
                <a:ea typeface="宋体" charset="-122"/>
              </a:rPr>
              <a:t>系统测试</a:t>
            </a:r>
            <a:endParaRPr lang="zh-CN" altLang="en-US" sz="2000" baseline="-25000" dirty="0">
              <a:solidFill>
                <a:srgbClr val="002060"/>
              </a:solidFill>
              <a:latin typeface="Arial" charset="0"/>
              <a:ea typeface="宋体" charset="-122"/>
            </a:endParaRPr>
          </a:p>
        </p:txBody>
      </p:sp>
      <p:cxnSp>
        <p:nvCxnSpPr>
          <p:cNvPr id="22" name="肘形连接符 21"/>
          <p:cNvCxnSpPr>
            <a:endCxn id="146" idx="0"/>
          </p:cNvCxnSpPr>
          <p:nvPr/>
        </p:nvCxnSpPr>
        <p:spPr bwMode="auto">
          <a:xfrm rot="10800000" flipV="1">
            <a:off x="2649557" y="4354286"/>
            <a:ext cx="350555" cy="370638"/>
          </a:xfrm>
          <a:prstGeom prst="bentConnector2">
            <a:avLst/>
          </a:prstGeom>
          <a:ln w="285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698342" y="3245345"/>
            <a:ext cx="400110" cy="869461"/>
          </a:xfrm>
          <a:prstGeom prst="rect">
            <a:avLst/>
          </a:prstGeom>
          <a:noFill/>
        </p:spPr>
        <p:txBody>
          <a:bodyPr vert="eaVert" wrap="square" rtlCol="0">
            <a:spAutoFit/>
          </a:bodyPr>
          <a:lstStyle/>
          <a:p>
            <a:r>
              <a:rPr lang="zh-CN" altLang="en-US" sz="1400" dirty="0" smtClean="0"/>
              <a:t>版本发布</a:t>
            </a:r>
            <a:endParaRPr lang="zh-CN" altLang="en-US" sz="1400" dirty="0"/>
          </a:p>
        </p:txBody>
      </p:sp>
      <p:sp>
        <p:nvSpPr>
          <p:cNvPr id="298" name="下箭头 297"/>
          <p:cNvSpPr/>
          <p:nvPr/>
        </p:nvSpPr>
        <p:spPr>
          <a:xfrm rot="3799654">
            <a:off x="2445385" y="2506474"/>
            <a:ext cx="645137" cy="886378"/>
          </a:xfrm>
          <a:prstGeom prst="downArrow">
            <a:avLst/>
          </a:prstGeom>
          <a:solidFill>
            <a:srgbClr val="3366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schemeClr val="lt1"/>
              </a:solidFill>
            </a:endParaRPr>
          </a:p>
        </p:txBody>
      </p:sp>
      <p:sp>
        <p:nvSpPr>
          <p:cNvPr id="105495" name="下箭头 105494"/>
          <p:cNvSpPr/>
          <p:nvPr/>
        </p:nvSpPr>
        <p:spPr>
          <a:xfrm>
            <a:off x="767440" y="2438409"/>
            <a:ext cx="606791" cy="868643"/>
          </a:xfrm>
          <a:prstGeom prst="downArrow">
            <a:avLst/>
          </a:prstGeom>
          <a:solidFill>
            <a:srgbClr val="3366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99" name="下箭头 298"/>
          <p:cNvSpPr/>
          <p:nvPr/>
        </p:nvSpPr>
        <p:spPr>
          <a:xfrm rot="13778857">
            <a:off x="3410020" y="4009931"/>
            <a:ext cx="645137" cy="703735"/>
          </a:xfrm>
          <a:prstGeom prst="downArrow">
            <a:avLst/>
          </a:prstGeom>
          <a:solidFill>
            <a:srgbClr val="3366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schemeClr val="lt1"/>
              </a:solidFill>
            </a:endParaRPr>
          </a:p>
        </p:txBody>
      </p:sp>
      <p:sp>
        <p:nvSpPr>
          <p:cNvPr id="147" name="圆角矩形 146"/>
          <p:cNvSpPr/>
          <p:nvPr/>
        </p:nvSpPr>
        <p:spPr bwMode="auto">
          <a:xfrm>
            <a:off x="4070309" y="3395573"/>
            <a:ext cx="895085" cy="57075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zh-CN" altLang="en-US" sz="2000" baseline="-25000" dirty="0">
                <a:solidFill>
                  <a:srgbClr val="002060"/>
                </a:solidFill>
                <a:latin typeface="Arial" charset="0"/>
                <a:ea typeface="宋体" charset="-122"/>
              </a:rPr>
              <a:t>单元</a:t>
            </a:r>
            <a:r>
              <a:rPr lang="zh-CN" altLang="en-US" sz="2000" baseline="-25000" dirty="0" smtClean="0">
                <a:solidFill>
                  <a:srgbClr val="002060"/>
                </a:solidFill>
                <a:latin typeface="Arial" charset="0"/>
                <a:ea typeface="宋体" charset="-122"/>
              </a:rPr>
              <a:t>测试</a:t>
            </a:r>
            <a:endParaRPr lang="zh-CN" altLang="en-US" sz="2000" baseline="-25000" dirty="0">
              <a:solidFill>
                <a:srgbClr val="002060"/>
              </a:solidFill>
              <a:latin typeface="Arial" charset="0"/>
              <a:ea typeface="宋体" charset="-122"/>
            </a:endParaRPr>
          </a:p>
        </p:txBody>
      </p:sp>
      <p:sp>
        <p:nvSpPr>
          <p:cNvPr id="76" name="标题 75"/>
          <p:cNvSpPr>
            <a:spLocks noGrp="1"/>
          </p:cNvSpPr>
          <p:nvPr>
            <p:ph type="title"/>
          </p:nvPr>
        </p:nvSpPr>
        <p:spPr>
          <a:xfrm>
            <a:off x="303213" y="76209"/>
            <a:ext cx="8229600" cy="561975"/>
          </a:xfrm>
        </p:spPr>
        <p:txBody>
          <a:bodyPr/>
          <a:lstStyle/>
          <a:p>
            <a:r>
              <a:rPr lang="zh-CN" altLang="en-US" dirty="0" smtClean="0"/>
              <a:t>验证总结</a:t>
            </a:r>
            <a:r>
              <a:rPr lang="en-US" altLang="zh-CN" dirty="0" smtClean="0"/>
              <a:t>—</a:t>
            </a:r>
            <a:r>
              <a:rPr lang="zh-CN" altLang="en-US" dirty="0" smtClean="0"/>
              <a:t>软件全生命周期</a:t>
            </a:r>
            <a:endParaRPr lang="zh-CN" altLang="en-US" dirty="0"/>
          </a:p>
        </p:txBody>
      </p:sp>
      <p:sp>
        <p:nvSpPr>
          <p:cNvPr id="75" name="灯片编号占位符 3"/>
          <p:cNvSpPr>
            <a:spLocks noGrp="1"/>
          </p:cNvSpPr>
          <p:nvPr>
            <p:ph type="sldNum" sz="quarter" idx="12"/>
          </p:nvPr>
        </p:nvSpPr>
        <p:spPr>
          <a:xfrm>
            <a:off x="-14927" y="6397634"/>
            <a:ext cx="497963" cy="307975"/>
          </a:xfrm>
        </p:spPr>
        <p:txBody>
          <a:bodyPr/>
          <a:lstStyle/>
          <a:p>
            <a:fld id="{BD61978C-FD3D-4268-8D6C-034E9AD544A3}" type="slidenum">
              <a:rPr lang="en-US" altLang="zh-CN" smtClean="0"/>
              <a:pPr/>
              <a:t>52</a:t>
            </a:fld>
            <a:endParaRPr lang="en-US" altLang="zh-CN" dirty="0"/>
          </a:p>
        </p:txBody>
      </p:sp>
      <p:sp>
        <p:nvSpPr>
          <p:cNvPr id="78" name="圆角矩形 77"/>
          <p:cNvSpPr/>
          <p:nvPr/>
        </p:nvSpPr>
        <p:spPr>
          <a:xfrm>
            <a:off x="1776839" y="4876801"/>
            <a:ext cx="1648186" cy="239669"/>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200" dirty="0" smtClean="0"/>
              <a:t>向导式开发</a:t>
            </a:r>
            <a:endParaRPr lang="zh-CN" altLang="en-US" sz="1200" dirty="0">
              <a:solidFill>
                <a:schemeClr val="lt1"/>
              </a:solidFill>
            </a:endParaRPr>
          </a:p>
        </p:txBody>
      </p:sp>
      <p:sp>
        <p:nvSpPr>
          <p:cNvPr id="79" name="流程图: 文档 78"/>
          <p:cNvSpPr/>
          <p:nvPr/>
        </p:nvSpPr>
        <p:spPr>
          <a:xfrm>
            <a:off x="3926963" y="4749084"/>
            <a:ext cx="928694" cy="356316"/>
          </a:xfrm>
          <a:prstGeom prst="flowChartDocumen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lumMod val="95000"/>
                    <a:lumOff val="5000"/>
                  </a:schemeClr>
                </a:solidFill>
              </a:rPr>
              <a:t>代码框架</a:t>
            </a:r>
            <a:endParaRPr lang="zh-CN" altLang="en-US" sz="1000" dirty="0">
              <a:solidFill>
                <a:schemeClr val="tx1">
                  <a:lumMod val="95000"/>
                  <a:lumOff val="5000"/>
                </a:schemeClr>
              </a:solidFill>
            </a:endParaRPr>
          </a:p>
        </p:txBody>
      </p:sp>
      <p:sp>
        <p:nvSpPr>
          <p:cNvPr id="80" name="右箭头 79"/>
          <p:cNvSpPr/>
          <p:nvPr/>
        </p:nvSpPr>
        <p:spPr>
          <a:xfrm>
            <a:off x="3672939" y="4825284"/>
            <a:ext cx="254024" cy="214314"/>
          </a:xfrm>
          <a:prstGeom prst="rightArrow">
            <a:avLst/>
          </a:prstGeom>
          <a:solidFill>
            <a:srgbClr val="00CC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验证总结</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8730601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研发管理面临的问题与挑战</a:t>
            </a:r>
            <a:endParaRPr lang="zh-CN" altLang="en-US" dirty="0"/>
          </a:p>
        </p:txBody>
      </p:sp>
      <p:sp>
        <p:nvSpPr>
          <p:cNvPr id="3" name="灯片编号占位符 2"/>
          <p:cNvSpPr>
            <a:spLocks noGrp="1"/>
          </p:cNvSpPr>
          <p:nvPr>
            <p:ph type="sldNum" sz="quarter" idx="4"/>
          </p:nvPr>
        </p:nvSpPr>
        <p:spPr/>
        <p:txBody>
          <a:bodyPr/>
          <a:lstStyle/>
          <a:p>
            <a:fld id="{6ADA428C-E881-4D3D-8851-5C8254E5F61C}" type="slidenum">
              <a:rPr lang="en-US" altLang="zh-CN" smtClean="0"/>
              <a:pPr/>
              <a:t>53</a:t>
            </a:fld>
            <a:endParaRPr lang="en-US" altLang="zh-CN" dirty="0"/>
          </a:p>
        </p:txBody>
      </p:sp>
      <p:sp>
        <p:nvSpPr>
          <p:cNvPr id="7" name="矩形 6"/>
          <p:cNvSpPr/>
          <p:nvPr/>
        </p:nvSpPr>
        <p:spPr>
          <a:xfrm>
            <a:off x="1828800" y="780157"/>
            <a:ext cx="7162800" cy="6001643"/>
          </a:xfrm>
          <a:prstGeom prst="rect">
            <a:avLst/>
          </a:prstGeom>
        </p:spPr>
        <p:txBody>
          <a:bodyPr wrap="square">
            <a:spAutoFit/>
          </a:bodyPr>
          <a:lstStyle/>
          <a:p>
            <a:pPr marL="342900" indent="-342900">
              <a:lnSpc>
                <a:spcPct val="150000"/>
              </a:lnSpc>
              <a:buFont typeface="+mj-lt"/>
              <a:buAutoNum type="arabicPeriod"/>
            </a:pPr>
            <a:r>
              <a:rPr lang="zh-CN" altLang="en-US" sz="1600" dirty="0">
                <a:solidFill>
                  <a:srgbClr val="000066"/>
                </a:solidFill>
                <a:latin typeface="+mn-ea"/>
                <a:ea typeface="+mn-ea"/>
              </a:rPr>
              <a:t>新系统开发周期过长，内部研发往往跟不上业务速度</a:t>
            </a:r>
            <a:r>
              <a:rPr lang="en-US" altLang="zh-CN" sz="1600" dirty="0">
                <a:solidFill>
                  <a:srgbClr val="000066"/>
                </a:solidFill>
                <a:latin typeface="+mn-ea"/>
                <a:ea typeface="+mn-ea"/>
              </a:rPr>
              <a:t>, </a:t>
            </a:r>
            <a:r>
              <a:rPr lang="zh-CN" altLang="en-US" sz="1600" dirty="0">
                <a:solidFill>
                  <a:srgbClr val="000066"/>
                </a:solidFill>
                <a:latin typeface="+mn-ea"/>
                <a:ea typeface="+mn-ea"/>
              </a:rPr>
              <a:t>导致研发项目延期</a:t>
            </a:r>
            <a:r>
              <a:rPr lang="en-US" altLang="zh-CN" sz="1600" dirty="0">
                <a:solidFill>
                  <a:srgbClr val="000066"/>
                </a:solidFill>
                <a:latin typeface="+mn-ea"/>
                <a:ea typeface="+mn-ea"/>
              </a:rPr>
              <a:t>, </a:t>
            </a:r>
            <a:r>
              <a:rPr lang="zh-CN" altLang="en-US" sz="1600" dirty="0">
                <a:solidFill>
                  <a:srgbClr val="000066"/>
                </a:solidFill>
                <a:latin typeface="+mn-ea"/>
                <a:ea typeface="+mn-ea"/>
              </a:rPr>
              <a:t>被动响应市场和竞争</a:t>
            </a:r>
            <a:r>
              <a:rPr lang="en-US" altLang="zh-CN" sz="1600" dirty="0">
                <a:solidFill>
                  <a:srgbClr val="000066"/>
                </a:solidFill>
                <a:latin typeface="+mn-ea"/>
                <a:ea typeface="+mn-ea"/>
              </a:rPr>
              <a:t>;</a:t>
            </a:r>
          </a:p>
          <a:p>
            <a:pPr marL="342900" indent="-342900">
              <a:lnSpc>
                <a:spcPct val="150000"/>
              </a:lnSpc>
              <a:buFont typeface="+mj-lt"/>
              <a:buAutoNum type="arabicPeriod"/>
            </a:pPr>
            <a:r>
              <a:rPr lang="zh-CN" altLang="en-US" sz="1600" dirty="0" smtClean="0">
                <a:solidFill>
                  <a:srgbClr val="000066"/>
                </a:solidFill>
                <a:latin typeface="+mn-ea"/>
                <a:ea typeface="+mn-ea"/>
              </a:rPr>
              <a:t>各应用软件质量参差不齐，各项目和业务域中存在多种架构、多个技术标准</a:t>
            </a:r>
            <a:r>
              <a:rPr lang="en-US" altLang="zh-CN" sz="1600" dirty="0" smtClean="0">
                <a:solidFill>
                  <a:srgbClr val="000066"/>
                </a:solidFill>
                <a:latin typeface="+mn-ea"/>
                <a:ea typeface="+mn-ea"/>
              </a:rPr>
              <a:t>, </a:t>
            </a:r>
            <a:r>
              <a:rPr lang="zh-CN" altLang="en-US" sz="1600" dirty="0">
                <a:solidFill>
                  <a:srgbClr val="000066"/>
                </a:solidFill>
                <a:latin typeface="+mn-ea"/>
                <a:ea typeface="+mn-ea"/>
              </a:rPr>
              <a:t>不规范、不一致，规模扩大后难以维护老系统维护成本</a:t>
            </a:r>
            <a:r>
              <a:rPr lang="zh-CN" altLang="en-US" sz="1600" dirty="0" smtClean="0">
                <a:solidFill>
                  <a:srgbClr val="000066"/>
                </a:solidFill>
                <a:latin typeface="+mn-ea"/>
                <a:ea typeface="+mn-ea"/>
              </a:rPr>
              <a:t>过高</a:t>
            </a:r>
            <a:r>
              <a:rPr lang="zh-CN" altLang="en-US" sz="1600" dirty="0">
                <a:solidFill>
                  <a:srgbClr val="000066"/>
                </a:solidFill>
                <a:latin typeface="+mn-ea"/>
                <a:ea typeface="+mn-ea"/>
              </a:rPr>
              <a:t>。</a:t>
            </a:r>
            <a:endParaRPr lang="en-US" altLang="zh-CN" sz="1600" dirty="0" smtClean="0">
              <a:solidFill>
                <a:srgbClr val="000066"/>
              </a:solidFill>
              <a:latin typeface="+mn-ea"/>
              <a:ea typeface="+mn-ea"/>
            </a:endParaRPr>
          </a:p>
          <a:p>
            <a:pPr marL="342900" indent="-342900">
              <a:lnSpc>
                <a:spcPct val="150000"/>
              </a:lnSpc>
              <a:buFont typeface="+mj-lt"/>
              <a:buAutoNum type="arabicPeriod"/>
            </a:pPr>
            <a:r>
              <a:rPr lang="zh-CN" altLang="en-US" sz="1600" dirty="0" smtClean="0">
                <a:solidFill>
                  <a:srgbClr val="000066"/>
                </a:solidFill>
                <a:latin typeface="+mn-ea"/>
                <a:ea typeface="+mn-ea"/>
              </a:rPr>
              <a:t>缺乏共用模块与经验教训的积累及共享机制，软件复用度低</a:t>
            </a:r>
            <a:r>
              <a:rPr lang="en-US" altLang="zh-CN" sz="1600" dirty="0" smtClean="0">
                <a:solidFill>
                  <a:srgbClr val="000066"/>
                </a:solidFill>
                <a:latin typeface="+mn-ea"/>
                <a:ea typeface="+mn-ea"/>
              </a:rPr>
              <a:t>;</a:t>
            </a:r>
            <a:r>
              <a:rPr lang="zh-CN" altLang="en-US" sz="1600" dirty="0" smtClean="0">
                <a:solidFill>
                  <a:srgbClr val="000066"/>
                </a:solidFill>
                <a:latin typeface="+mn-ea"/>
                <a:ea typeface="+mn-ea"/>
              </a:rPr>
              <a:t>没有产品平台规划，无法平台化、系列化地开发产品</a:t>
            </a:r>
            <a:r>
              <a:rPr lang="en-US" altLang="zh-CN" sz="1600" dirty="0" smtClean="0">
                <a:solidFill>
                  <a:srgbClr val="000066"/>
                </a:solidFill>
                <a:latin typeface="+mn-ea"/>
                <a:ea typeface="+mn-ea"/>
              </a:rPr>
              <a:t>,</a:t>
            </a:r>
            <a:r>
              <a:rPr lang="zh-CN" altLang="en-US" sz="1600" dirty="0" smtClean="0">
                <a:solidFill>
                  <a:srgbClr val="000066"/>
                </a:solidFill>
                <a:latin typeface="+mn-ea"/>
                <a:ea typeface="+mn-ea"/>
              </a:rPr>
              <a:t>缺乏产品线规划</a:t>
            </a:r>
            <a:r>
              <a:rPr lang="en-US" altLang="zh-CN" sz="1600" dirty="0" smtClean="0">
                <a:solidFill>
                  <a:srgbClr val="000066"/>
                </a:solidFill>
                <a:latin typeface="+mn-ea"/>
                <a:ea typeface="+mn-ea"/>
              </a:rPr>
              <a:t>;</a:t>
            </a:r>
            <a:r>
              <a:rPr lang="zh-CN" altLang="en-US" sz="1600" dirty="0">
                <a:solidFill>
                  <a:srgbClr val="000066"/>
                </a:solidFill>
                <a:latin typeface="+mn-ea"/>
                <a:ea typeface="+mn-ea"/>
              </a:rPr>
              <a:t> </a:t>
            </a:r>
            <a:endParaRPr lang="en-US" altLang="zh-CN" sz="1600" dirty="0" smtClean="0">
              <a:solidFill>
                <a:srgbClr val="000066"/>
              </a:solidFill>
              <a:latin typeface="+mn-ea"/>
              <a:ea typeface="+mn-ea"/>
            </a:endParaRPr>
          </a:p>
          <a:p>
            <a:pPr marL="342900" indent="-342900">
              <a:lnSpc>
                <a:spcPct val="150000"/>
              </a:lnSpc>
              <a:buFont typeface="+mj-lt"/>
              <a:buAutoNum type="arabicPeriod"/>
            </a:pPr>
            <a:r>
              <a:rPr lang="zh-CN" altLang="en-US" sz="1600" dirty="0" smtClean="0">
                <a:solidFill>
                  <a:srgbClr val="000066"/>
                </a:solidFill>
                <a:latin typeface="+mn-ea"/>
                <a:ea typeface="+mn-ea"/>
              </a:rPr>
              <a:t>无法</a:t>
            </a:r>
            <a:r>
              <a:rPr lang="zh-CN" altLang="en-US" sz="1600" dirty="0">
                <a:solidFill>
                  <a:srgbClr val="000066"/>
                </a:solidFill>
                <a:latin typeface="+mn-ea"/>
                <a:ea typeface="+mn-ea"/>
              </a:rPr>
              <a:t>在组织层面积累有效的经验</a:t>
            </a:r>
            <a:r>
              <a:rPr lang="en-US" altLang="zh-CN" sz="1600" dirty="0">
                <a:solidFill>
                  <a:srgbClr val="000066"/>
                </a:solidFill>
                <a:latin typeface="+mn-ea"/>
                <a:ea typeface="+mn-ea"/>
              </a:rPr>
              <a:t>, </a:t>
            </a:r>
            <a:r>
              <a:rPr lang="zh-CN" altLang="en-US" sz="1600" dirty="0">
                <a:solidFill>
                  <a:srgbClr val="000066"/>
                </a:solidFill>
                <a:latin typeface="+mn-ea"/>
                <a:ea typeface="+mn-ea"/>
              </a:rPr>
              <a:t>员工的成长完全依赖于在不断的犯错中获取经验教训</a:t>
            </a:r>
            <a:r>
              <a:rPr lang="en-US" altLang="zh-CN" sz="1600" dirty="0" smtClean="0">
                <a:solidFill>
                  <a:srgbClr val="000066"/>
                </a:solidFill>
                <a:latin typeface="+mn-ea"/>
                <a:ea typeface="+mn-ea"/>
              </a:rPr>
              <a:t>;</a:t>
            </a:r>
          </a:p>
          <a:p>
            <a:pPr marL="342900" indent="-342900">
              <a:lnSpc>
                <a:spcPct val="150000"/>
              </a:lnSpc>
              <a:buFont typeface="+mj-lt"/>
              <a:buAutoNum type="arabicPeriod"/>
            </a:pPr>
            <a:r>
              <a:rPr lang="zh-CN" altLang="en-US" sz="1600" dirty="0" smtClean="0">
                <a:solidFill>
                  <a:srgbClr val="000066"/>
                </a:solidFill>
                <a:latin typeface="+mn-ea"/>
                <a:ea typeface="+mn-ea"/>
              </a:rPr>
              <a:t>缺乏可量化的、标准化的手段和工具对应用项目、人员、供应商进行评估</a:t>
            </a:r>
            <a:r>
              <a:rPr lang="zh-CN" altLang="en-US" sz="1600" dirty="0">
                <a:solidFill>
                  <a:srgbClr val="000066"/>
                </a:solidFill>
                <a:latin typeface="+mn-ea"/>
                <a:ea typeface="+mn-ea"/>
              </a:rPr>
              <a:t>；</a:t>
            </a:r>
            <a:r>
              <a:rPr lang="zh-CN" altLang="en-US" sz="1600" dirty="0" smtClean="0">
                <a:solidFill>
                  <a:srgbClr val="000066"/>
                </a:solidFill>
                <a:latin typeface="+mn-ea"/>
                <a:ea typeface="+mn-ea"/>
              </a:rPr>
              <a:t>开发商众多、并行</a:t>
            </a:r>
            <a:r>
              <a:rPr lang="zh-CN" altLang="en-US" sz="1600" dirty="0">
                <a:solidFill>
                  <a:srgbClr val="000066"/>
                </a:solidFill>
                <a:latin typeface="+mn-ea"/>
                <a:ea typeface="+mn-ea"/>
              </a:rPr>
              <a:t>建设项目多</a:t>
            </a:r>
            <a:r>
              <a:rPr lang="zh-CN" altLang="en-US" sz="1600" dirty="0" smtClean="0">
                <a:solidFill>
                  <a:srgbClr val="000066"/>
                </a:solidFill>
                <a:latin typeface="+mn-ea"/>
                <a:ea typeface="+mn-ea"/>
              </a:rPr>
              <a:t>，限于企业自有</a:t>
            </a:r>
            <a:r>
              <a:rPr lang="en-US" altLang="zh-CN" sz="1600" dirty="0" smtClean="0">
                <a:solidFill>
                  <a:srgbClr val="000066"/>
                </a:solidFill>
                <a:latin typeface="+mn-ea"/>
                <a:ea typeface="+mn-ea"/>
              </a:rPr>
              <a:t>IT</a:t>
            </a:r>
            <a:r>
              <a:rPr lang="zh-CN" altLang="en-US" sz="1600" dirty="0" smtClean="0">
                <a:solidFill>
                  <a:srgbClr val="000066"/>
                </a:solidFill>
                <a:latin typeface="+mn-ea"/>
                <a:ea typeface="+mn-ea"/>
              </a:rPr>
              <a:t>人员规模，</a:t>
            </a:r>
            <a:r>
              <a:rPr lang="zh-CN" altLang="en-US" sz="1600" dirty="0">
                <a:solidFill>
                  <a:srgbClr val="000066"/>
                </a:solidFill>
                <a:latin typeface="+mn-ea"/>
                <a:ea typeface="+mn-ea"/>
              </a:rPr>
              <a:t>无法深入参与项目过程中，对交付物质量无法有效把</a:t>
            </a:r>
            <a:r>
              <a:rPr lang="zh-CN" altLang="en-US" sz="1600" dirty="0" smtClean="0">
                <a:solidFill>
                  <a:srgbClr val="000066"/>
                </a:solidFill>
                <a:latin typeface="+mn-ea"/>
                <a:ea typeface="+mn-ea"/>
              </a:rPr>
              <a:t>控。</a:t>
            </a:r>
            <a:endParaRPr lang="zh-CN" altLang="en-US" sz="1600" dirty="0">
              <a:solidFill>
                <a:srgbClr val="000066"/>
              </a:solidFill>
              <a:latin typeface="+mn-ea"/>
              <a:ea typeface="+mn-ea"/>
            </a:endParaRPr>
          </a:p>
          <a:p>
            <a:pPr marL="342900" indent="-342900">
              <a:lnSpc>
                <a:spcPct val="150000"/>
              </a:lnSpc>
              <a:buFont typeface="+mj-lt"/>
              <a:buAutoNum type="arabicPeriod"/>
            </a:pPr>
            <a:r>
              <a:rPr lang="zh-CN" altLang="en-US" sz="1600" dirty="0" smtClean="0">
                <a:solidFill>
                  <a:srgbClr val="000066"/>
                </a:solidFill>
                <a:latin typeface="+mn-ea"/>
                <a:ea typeface="+mn-ea"/>
              </a:rPr>
              <a:t>技术</a:t>
            </a:r>
            <a:r>
              <a:rPr lang="zh-CN" altLang="en-US" sz="1600" dirty="0">
                <a:solidFill>
                  <a:srgbClr val="000066"/>
                </a:solidFill>
                <a:latin typeface="+mn-ea"/>
                <a:ea typeface="+mn-ea"/>
              </a:rPr>
              <a:t>开发与产品开发未分离，缺乏技术规划与运作机制。 依赖于研发团队中的“牛人、能人、专家”</a:t>
            </a:r>
            <a:r>
              <a:rPr lang="en-US" altLang="zh-CN" sz="1600" dirty="0">
                <a:solidFill>
                  <a:srgbClr val="000066"/>
                </a:solidFill>
                <a:latin typeface="+mn-ea"/>
                <a:ea typeface="+mn-ea"/>
              </a:rPr>
              <a:t>, </a:t>
            </a:r>
            <a:r>
              <a:rPr lang="zh-CN" altLang="en-US" sz="1600" dirty="0">
                <a:solidFill>
                  <a:srgbClr val="000066"/>
                </a:solidFill>
                <a:latin typeface="+mn-ea"/>
                <a:ea typeface="+mn-ea"/>
              </a:rPr>
              <a:t>但具备这种能力的人才规模增长速度跟不上越来越多的新开发任务数量</a:t>
            </a:r>
            <a:r>
              <a:rPr lang="en-US" altLang="zh-CN" sz="1600" dirty="0">
                <a:solidFill>
                  <a:srgbClr val="000066"/>
                </a:solidFill>
                <a:latin typeface="+mn-ea"/>
                <a:ea typeface="+mn-ea"/>
              </a:rPr>
              <a:t>;</a:t>
            </a:r>
          </a:p>
          <a:p>
            <a:pPr marL="342900" indent="-342900">
              <a:lnSpc>
                <a:spcPct val="150000"/>
              </a:lnSpc>
              <a:buFont typeface="+mj-lt"/>
              <a:buAutoNum type="arabicPeriod"/>
            </a:pPr>
            <a:r>
              <a:rPr lang="zh-CN" altLang="en-US" sz="1600" dirty="0">
                <a:solidFill>
                  <a:srgbClr val="000066"/>
                </a:solidFill>
                <a:latin typeface="+mn-ea"/>
                <a:ea typeface="+mn-ea"/>
              </a:rPr>
              <a:t>公司业务规模</a:t>
            </a:r>
            <a:r>
              <a:rPr lang="en-US" altLang="zh-CN" sz="1600" dirty="0">
                <a:solidFill>
                  <a:srgbClr val="000066"/>
                </a:solidFill>
                <a:latin typeface="+mn-ea"/>
                <a:ea typeface="+mn-ea"/>
              </a:rPr>
              <a:t>/</a:t>
            </a:r>
            <a:r>
              <a:rPr lang="zh-CN" altLang="en-US" sz="1600" dirty="0">
                <a:solidFill>
                  <a:srgbClr val="000066"/>
                </a:solidFill>
                <a:latin typeface="+mn-ea"/>
                <a:ea typeface="+mn-ea"/>
              </a:rPr>
              <a:t>研发员工数量的膨胀，组织机构的建设跟不上速度，特别表现为引入了很多人员，但公司效率却未提高</a:t>
            </a:r>
            <a:r>
              <a:rPr lang="en-US" altLang="zh-CN" sz="1600" dirty="0">
                <a:solidFill>
                  <a:srgbClr val="000066"/>
                </a:solidFill>
                <a:latin typeface="+mn-ea"/>
                <a:ea typeface="+mn-ea"/>
              </a:rPr>
              <a:t>; </a:t>
            </a:r>
          </a:p>
        </p:txBody>
      </p:sp>
      <p:sp>
        <p:nvSpPr>
          <p:cNvPr id="5" name="圆角矩形 4"/>
          <p:cNvSpPr/>
          <p:nvPr/>
        </p:nvSpPr>
        <p:spPr bwMode="auto">
          <a:xfrm>
            <a:off x="153538" y="990600"/>
            <a:ext cx="1579728" cy="914400"/>
          </a:xfrm>
          <a:prstGeom prst="roundRect">
            <a:avLst/>
          </a:prstGeom>
          <a:solidFill>
            <a:srgbClr val="008080"/>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20000"/>
              </a:lnSpc>
            </a:pPr>
            <a:r>
              <a:rPr lang="zh-CN" altLang="en-US" sz="2000" b="1" dirty="0" smtClean="0">
                <a:solidFill>
                  <a:schemeClr val="bg1"/>
                </a:solidFill>
                <a:latin typeface="+mn-lt"/>
                <a:ea typeface="+mn-ea"/>
              </a:rPr>
              <a:t>周期长</a:t>
            </a:r>
            <a:endParaRPr lang="en-US" altLang="zh-CN" sz="2000" b="1" dirty="0" smtClean="0">
              <a:solidFill>
                <a:schemeClr val="bg1"/>
              </a:solidFill>
              <a:latin typeface="+mn-lt"/>
              <a:ea typeface="+mn-ea"/>
            </a:endParaRPr>
          </a:p>
        </p:txBody>
      </p:sp>
      <p:sp>
        <p:nvSpPr>
          <p:cNvPr id="6" name="圆角矩形 5"/>
          <p:cNvSpPr/>
          <p:nvPr/>
        </p:nvSpPr>
        <p:spPr bwMode="auto">
          <a:xfrm>
            <a:off x="153538" y="2133600"/>
            <a:ext cx="1579728" cy="914400"/>
          </a:xfrm>
          <a:prstGeom prst="roundRect">
            <a:avLst/>
          </a:prstGeom>
          <a:solidFill>
            <a:srgbClr val="008080"/>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20000"/>
              </a:lnSpc>
            </a:pPr>
            <a:r>
              <a:rPr lang="zh-CN" altLang="en-US" sz="2000" b="1" dirty="0">
                <a:solidFill>
                  <a:schemeClr val="bg1"/>
                </a:solidFill>
              </a:rPr>
              <a:t>成本高</a:t>
            </a:r>
          </a:p>
        </p:txBody>
      </p:sp>
      <p:sp>
        <p:nvSpPr>
          <p:cNvPr id="8" name="圆角矩形 7"/>
          <p:cNvSpPr/>
          <p:nvPr/>
        </p:nvSpPr>
        <p:spPr bwMode="auto">
          <a:xfrm>
            <a:off x="153538" y="3276600"/>
            <a:ext cx="1579728" cy="914400"/>
          </a:xfrm>
          <a:prstGeom prst="roundRect">
            <a:avLst/>
          </a:prstGeom>
          <a:solidFill>
            <a:srgbClr val="008080"/>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20000"/>
              </a:lnSpc>
            </a:pPr>
            <a:r>
              <a:rPr lang="zh-CN" altLang="en-US" sz="2000" b="1" dirty="0">
                <a:solidFill>
                  <a:schemeClr val="bg1"/>
                </a:solidFill>
              </a:rPr>
              <a:t>积累弱</a:t>
            </a:r>
          </a:p>
        </p:txBody>
      </p:sp>
      <p:sp>
        <p:nvSpPr>
          <p:cNvPr id="9" name="圆角矩形 8"/>
          <p:cNvSpPr/>
          <p:nvPr/>
        </p:nvSpPr>
        <p:spPr bwMode="auto">
          <a:xfrm>
            <a:off x="152400" y="5562600"/>
            <a:ext cx="1579728" cy="914400"/>
          </a:xfrm>
          <a:prstGeom prst="roundRect">
            <a:avLst/>
          </a:prstGeom>
          <a:solidFill>
            <a:srgbClr val="008080"/>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20000"/>
              </a:lnSpc>
            </a:pPr>
            <a:r>
              <a:rPr lang="zh-CN" altLang="en-US" sz="2000" b="1" dirty="0">
                <a:solidFill>
                  <a:schemeClr val="bg1"/>
                </a:solidFill>
              </a:rPr>
              <a:t>人员瓶颈</a:t>
            </a:r>
          </a:p>
        </p:txBody>
      </p:sp>
      <p:sp>
        <p:nvSpPr>
          <p:cNvPr id="10" name="圆角矩形 9"/>
          <p:cNvSpPr/>
          <p:nvPr/>
        </p:nvSpPr>
        <p:spPr bwMode="auto">
          <a:xfrm>
            <a:off x="153538" y="4419600"/>
            <a:ext cx="1579728" cy="914400"/>
          </a:xfrm>
          <a:prstGeom prst="roundRect">
            <a:avLst/>
          </a:prstGeom>
          <a:solidFill>
            <a:srgbClr val="008080"/>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20000"/>
              </a:lnSpc>
            </a:pPr>
            <a:r>
              <a:rPr lang="zh-CN" altLang="en-US" sz="2000" b="1" dirty="0">
                <a:solidFill>
                  <a:schemeClr val="bg1"/>
                </a:solidFill>
              </a:rPr>
              <a:t>考评难</a:t>
            </a:r>
          </a:p>
        </p:txBody>
      </p:sp>
      <p:sp>
        <p:nvSpPr>
          <p:cNvPr id="11" name="矩形 10"/>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验证总结</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1425137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a:t>
            </a:r>
            <a:r>
              <a:rPr lang="zh-CN" altLang="en-US" dirty="0" smtClean="0"/>
              <a:t>平台的价值总结</a:t>
            </a:r>
            <a:endParaRPr lang="zh-CN" altLang="en-US" dirty="0"/>
          </a:p>
        </p:txBody>
      </p:sp>
      <p:sp>
        <p:nvSpPr>
          <p:cNvPr id="3" name="灯片编号占位符 2"/>
          <p:cNvSpPr>
            <a:spLocks noGrp="1"/>
          </p:cNvSpPr>
          <p:nvPr>
            <p:ph type="sldNum" sz="quarter" idx="4"/>
          </p:nvPr>
        </p:nvSpPr>
        <p:spPr/>
        <p:txBody>
          <a:bodyPr/>
          <a:lstStyle/>
          <a:p>
            <a:fld id="{6ADA428C-E881-4D3D-8851-5C8254E5F61C}" type="slidenum">
              <a:rPr lang="en-US" altLang="zh-CN" smtClean="0"/>
              <a:pPr/>
              <a:t>54</a:t>
            </a:fld>
            <a:endParaRPr lang="en-US" altLang="zh-CN" dirty="0"/>
          </a:p>
        </p:txBody>
      </p:sp>
      <p:sp>
        <p:nvSpPr>
          <p:cNvPr id="4" name="Text Box 10"/>
          <p:cNvSpPr txBox="1">
            <a:spLocks noChangeArrowheads="1"/>
          </p:cNvSpPr>
          <p:nvPr/>
        </p:nvSpPr>
        <p:spPr bwMode="auto">
          <a:xfrm>
            <a:off x="2597951" y="923937"/>
            <a:ext cx="6241256" cy="1038225"/>
          </a:xfrm>
          <a:prstGeom prst="rect">
            <a:avLst/>
          </a:prstGeom>
          <a:solidFill>
            <a:srgbClr val="CCCCFF">
              <a:alpha val="3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8207" tIns="49103" rIns="98207" bIns="49103" anchor="ctr"/>
          <a:lstStyle>
            <a:lvl1pPr eaLnBrk="0" hangingPunct="0">
              <a:defRPr>
                <a:solidFill>
                  <a:schemeClr val="tx1"/>
                </a:solidFill>
                <a:latin typeface="宋体" charset="-122"/>
                <a:ea typeface="宋体" charset="-122"/>
              </a:defRPr>
            </a:lvl1pPr>
            <a:lvl2pPr marL="742950" indent="-285750" eaLnBrk="0" hangingPunct="0">
              <a:defRPr>
                <a:solidFill>
                  <a:schemeClr val="tx1"/>
                </a:solidFill>
                <a:latin typeface="宋体" charset="-122"/>
                <a:ea typeface="宋体" charset="-122"/>
              </a:defRPr>
            </a:lvl2pPr>
            <a:lvl3pPr marL="1143000" indent="-228600" eaLnBrk="0" hangingPunct="0">
              <a:defRPr>
                <a:solidFill>
                  <a:schemeClr val="tx1"/>
                </a:solidFill>
                <a:latin typeface="宋体" charset="-122"/>
                <a:ea typeface="宋体" charset="-122"/>
              </a:defRPr>
            </a:lvl3pPr>
            <a:lvl4pPr marL="1600200" indent="-228600" eaLnBrk="0" hangingPunct="0">
              <a:defRPr>
                <a:solidFill>
                  <a:schemeClr val="tx1"/>
                </a:solidFill>
                <a:latin typeface="宋体" charset="-122"/>
                <a:ea typeface="宋体" charset="-122"/>
              </a:defRPr>
            </a:lvl4pPr>
            <a:lvl5pPr marL="2057400" indent="-228600" eaLnBrk="0" hangingPunct="0">
              <a:defRPr>
                <a:solidFill>
                  <a:schemeClr val="tx1"/>
                </a:solidFill>
                <a:latin typeface="宋体" charset="-122"/>
                <a:ea typeface="宋体" charset="-122"/>
              </a:defRPr>
            </a:lvl5pPr>
            <a:lvl6pPr marL="2514600" indent="-228600" eaLnBrk="0" fontAlgn="base" hangingPunct="0">
              <a:spcBef>
                <a:spcPct val="0"/>
              </a:spcBef>
              <a:spcAft>
                <a:spcPct val="0"/>
              </a:spcAft>
              <a:defRPr>
                <a:solidFill>
                  <a:schemeClr val="tx1"/>
                </a:solidFill>
                <a:latin typeface="宋体" charset="-122"/>
                <a:ea typeface="宋体" charset="-122"/>
              </a:defRPr>
            </a:lvl6pPr>
            <a:lvl7pPr marL="2971800" indent="-228600" eaLnBrk="0" fontAlgn="base" hangingPunct="0">
              <a:spcBef>
                <a:spcPct val="0"/>
              </a:spcBef>
              <a:spcAft>
                <a:spcPct val="0"/>
              </a:spcAft>
              <a:defRPr>
                <a:solidFill>
                  <a:schemeClr val="tx1"/>
                </a:solidFill>
                <a:latin typeface="宋体" charset="-122"/>
                <a:ea typeface="宋体" charset="-122"/>
              </a:defRPr>
            </a:lvl7pPr>
            <a:lvl8pPr marL="3429000" indent="-228600" eaLnBrk="0" fontAlgn="base" hangingPunct="0">
              <a:spcBef>
                <a:spcPct val="0"/>
              </a:spcBef>
              <a:spcAft>
                <a:spcPct val="0"/>
              </a:spcAft>
              <a:defRPr>
                <a:solidFill>
                  <a:schemeClr val="tx1"/>
                </a:solidFill>
                <a:latin typeface="宋体" charset="-122"/>
                <a:ea typeface="宋体" charset="-122"/>
              </a:defRPr>
            </a:lvl8pPr>
            <a:lvl9pPr marL="3886200" indent="-228600" eaLnBrk="0" fontAlgn="base" hangingPunct="0">
              <a:spcBef>
                <a:spcPct val="0"/>
              </a:spcBef>
              <a:spcAft>
                <a:spcPct val="0"/>
              </a:spcAft>
              <a:defRPr>
                <a:solidFill>
                  <a:schemeClr val="tx1"/>
                </a:solidFill>
                <a:latin typeface="宋体" charset="-122"/>
                <a:ea typeface="宋体" charset="-122"/>
              </a:defRPr>
            </a:lvl9pPr>
          </a:lstStyle>
          <a:p>
            <a:pPr eaLnBrk="1" hangingPunct="1">
              <a:lnSpc>
                <a:spcPct val="120000"/>
              </a:lnSpc>
            </a:pPr>
            <a:r>
              <a:rPr lang="zh-CN" altLang="en-US" sz="1600">
                <a:latin typeface="+mn-ea"/>
                <a:ea typeface="+mn-ea"/>
              </a:rPr>
              <a:t>平台运用分层体系结构，充分利用</a:t>
            </a:r>
            <a:r>
              <a:rPr lang="en-US" altLang="zh-CN" sz="1600">
                <a:latin typeface="+mn-ea"/>
                <a:ea typeface="+mn-ea"/>
              </a:rPr>
              <a:t>SOA</a:t>
            </a:r>
            <a:r>
              <a:rPr lang="zh-CN" altLang="en-US" sz="1600">
                <a:latin typeface="+mn-ea"/>
                <a:ea typeface="+mn-ea"/>
              </a:rPr>
              <a:t>架构先进理念和先进的方法论，使开行</a:t>
            </a:r>
            <a:r>
              <a:rPr lang="en-US" altLang="zh-CN" sz="1600">
                <a:latin typeface="+mn-ea"/>
                <a:ea typeface="+mn-ea"/>
              </a:rPr>
              <a:t>IT</a:t>
            </a:r>
            <a:r>
              <a:rPr lang="zh-CN" altLang="en-US" sz="1600">
                <a:latin typeface="+mn-ea"/>
                <a:ea typeface="+mn-ea"/>
              </a:rPr>
              <a:t>系统建设从设计、开发、测试、部署、运维管理等方面做到了统一技术架构和标准。</a:t>
            </a:r>
            <a:endParaRPr lang="en-US" altLang="zh-CN" sz="1600">
              <a:latin typeface="+mn-ea"/>
              <a:ea typeface="+mn-ea"/>
            </a:endParaRPr>
          </a:p>
        </p:txBody>
      </p:sp>
      <p:sp>
        <p:nvSpPr>
          <p:cNvPr id="5" name="Text Box 11"/>
          <p:cNvSpPr txBox="1">
            <a:spLocks noChangeArrowheads="1"/>
          </p:cNvSpPr>
          <p:nvPr/>
        </p:nvSpPr>
        <p:spPr bwMode="auto">
          <a:xfrm>
            <a:off x="5486406" y="2446522"/>
            <a:ext cx="3352801" cy="2542990"/>
          </a:xfrm>
          <a:prstGeom prst="rect">
            <a:avLst/>
          </a:prstGeom>
          <a:solidFill>
            <a:srgbClr val="CCCCFF">
              <a:alpha val="3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8207" tIns="49103" rIns="98207" bIns="49103" anchor="ctr"/>
          <a:lstStyle>
            <a:defPPr>
              <a:defRPr lang="en-US"/>
            </a:defPPr>
            <a:lvl1pPr eaLnBrk="1" hangingPunct="1">
              <a:lnSpc>
                <a:spcPct val="120000"/>
              </a:lnSpc>
              <a:defRPr sz="1600">
                <a:latin typeface="+mn-ea"/>
                <a:ea typeface="+mn-ea"/>
              </a:defRPr>
            </a:lvl1pPr>
            <a:lvl2pPr marL="742950" indent="-285750" eaLnBrk="0" hangingPunct="0">
              <a:defRPr>
                <a:latin typeface="宋体" charset="-122"/>
                <a:ea typeface="宋体" charset="-122"/>
              </a:defRPr>
            </a:lvl2pPr>
            <a:lvl3pPr marL="1143000" indent="-228600" eaLnBrk="0" hangingPunct="0">
              <a:defRPr>
                <a:latin typeface="宋体" charset="-122"/>
                <a:ea typeface="宋体" charset="-122"/>
              </a:defRPr>
            </a:lvl3pPr>
            <a:lvl4pPr marL="1600200" indent="-228600" eaLnBrk="0" hangingPunct="0">
              <a:defRPr>
                <a:latin typeface="宋体" charset="-122"/>
                <a:ea typeface="宋体" charset="-122"/>
              </a:defRPr>
            </a:lvl4pPr>
            <a:lvl5pPr marL="2057400" indent="-228600" eaLnBrk="0" hangingPunct="0">
              <a:defRPr>
                <a:latin typeface="宋体" charset="-122"/>
                <a:ea typeface="宋体" charset="-122"/>
              </a:defRPr>
            </a:lvl5pPr>
            <a:lvl6pPr marL="2514600" indent="-228600" eaLnBrk="0" fontAlgn="base" hangingPunct="0">
              <a:spcBef>
                <a:spcPct val="0"/>
              </a:spcBef>
              <a:spcAft>
                <a:spcPct val="0"/>
              </a:spcAft>
              <a:defRPr>
                <a:latin typeface="宋体" charset="-122"/>
                <a:ea typeface="宋体" charset="-122"/>
              </a:defRPr>
            </a:lvl6pPr>
            <a:lvl7pPr marL="2971800" indent="-228600" eaLnBrk="0" fontAlgn="base" hangingPunct="0">
              <a:spcBef>
                <a:spcPct val="0"/>
              </a:spcBef>
              <a:spcAft>
                <a:spcPct val="0"/>
              </a:spcAft>
              <a:defRPr>
                <a:latin typeface="宋体" charset="-122"/>
                <a:ea typeface="宋体" charset="-122"/>
              </a:defRPr>
            </a:lvl7pPr>
            <a:lvl8pPr marL="3429000" indent="-228600" eaLnBrk="0" fontAlgn="base" hangingPunct="0">
              <a:spcBef>
                <a:spcPct val="0"/>
              </a:spcBef>
              <a:spcAft>
                <a:spcPct val="0"/>
              </a:spcAft>
              <a:defRPr>
                <a:latin typeface="宋体" charset="-122"/>
                <a:ea typeface="宋体" charset="-122"/>
              </a:defRPr>
            </a:lvl8pPr>
            <a:lvl9pPr marL="3886200" indent="-228600" eaLnBrk="0" fontAlgn="base" hangingPunct="0">
              <a:spcBef>
                <a:spcPct val="0"/>
              </a:spcBef>
              <a:spcAft>
                <a:spcPct val="0"/>
              </a:spcAft>
              <a:defRPr>
                <a:latin typeface="宋体" charset="-122"/>
                <a:ea typeface="宋体" charset="-122"/>
              </a:defRPr>
            </a:lvl9pPr>
          </a:lstStyle>
          <a:p>
            <a:r>
              <a:rPr lang="zh-CN" altLang="en-US" dirty="0"/>
              <a:t>对各家软件开发商提出统一技术要求</a:t>
            </a:r>
            <a:r>
              <a:rPr lang="zh-CN" altLang="en-US" dirty="0" smtClean="0"/>
              <a:t>，降低</a:t>
            </a:r>
            <a:r>
              <a:rPr lang="zh-CN" altLang="en-US" dirty="0"/>
              <a:t>了对软件开发商的依赖，</a:t>
            </a:r>
            <a:r>
              <a:rPr lang="zh-CN" altLang="en-US" dirty="0" smtClean="0"/>
              <a:t>依托应用开发平台平台</a:t>
            </a:r>
            <a:r>
              <a:rPr lang="zh-CN" altLang="en-US" dirty="0"/>
              <a:t>建立</a:t>
            </a:r>
            <a:r>
              <a:rPr lang="zh-CN" altLang="en-US" dirty="0" smtClean="0"/>
              <a:t>了统一</a:t>
            </a:r>
            <a:r>
              <a:rPr lang="zh-CN" altLang="en-US" dirty="0"/>
              <a:t>的项目实施方法论</a:t>
            </a:r>
            <a:r>
              <a:rPr lang="zh-CN" altLang="en-US" dirty="0" smtClean="0"/>
              <a:t>、平台</a:t>
            </a:r>
            <a:r>
              <a:rPr lang="zh-CN" altLang="en-US" dirty="0"/>
              <a:t>整合规范、项目实施规范等，</a:t>
            </a:r>
            <a:r>
              <a:rPr lang="zh-CN" altLang="en-US" dirty="0" smtClean="0"/>
              <a:t>规范了</a:t>
            </a:r>
            <a:r>
              <a:rPr lang="zh-CN" altLang="en-US" dirty="0"/>
              <a:t>开发商行为，提高开发质量，有力</a:t>
            </a:r>
            <a:r>
              <a:rPr lang="zh-CN" altLang="en-US" dirty="0" smtClean="0"/>
              <a:t>保障</a:t>
            </a:r>
            <a:r>
              <a:rPr lang="zh-CN" altLang="en-US" dirty="0"/>
              <a:t>了项目进度。</a:t>
            </a:r>
          </a:p>
        </p:txBody>
      </p:sp>
      <p:sp>
        <p:nvSpPr>
          <p:cNvPr id="6" name="Text Box 12"/>
          <p:cNvSpPr txBox="1">
            <a:spLocks noChangeArrowheads="1"/>
          </p:cNvSpPr>
          <p:nvPr/>
        </p:nvSpPr>
        <p:spPr bwMode="auto">
          <a:xfrm>
            <a:off x="1762925" y="5376079"/>
            <a:ext cx="7076281" cy="1116013"/>
          </a:xfrm>
          <a:prstGeom prst="rect">
            <a:avLst/>
          </a:prstGeom>
          <a:solidFill>
            <a:srgbClr val="CCCCFF">
              <a:alpha val="3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8207" tIns="49103" rIns="98207" bIns="49103" anchor="ctr"/>
          <a:lstStyle>
            <a:defPPr>
              <a:defRPr lang="en-US"/>
            </a:defPPr>
            <a:lvl1pPr eaLnBrk="1" hangingPunct="1">
              <a:lnSpc>
                <a:spcPct val="120000"/>
              </a:lnSpc>
              <a:defRPr sz="1600">
                <a:latin typeface="+mn-ea"/>
                <a:ea typeface="+mn-ea"/>
              </a:defRPr>
            </a:lvl1pPr>
            <a:lvl2pPr marL="742950" indent="-285750" eaLnBrk="0" hangingPunct="0">
              <a:defRPr>
                <a:latin typeface="宋体" charset="-122"/>
                <a:ea typeface="宋体" charset="-122"/>
              </a:defRPr>
            </a:lvl2pPr>
            <a:lvl3pPr marL="1143000" indent="-228600" eaLnBrk="0" hangingPunct="0">
              <a:defRPr>
                <a:latin typeface="宋体" charset="-122"/>
                <a:ea typeface="宋体" charset="-122"/>
              </a:defRPr>
            </a:lvl3pPr>
            <a:lvl4pPr marL="1600200" indent="-228600" eaLnBrk="0" hangingPunct="0">
              <a:defRPr>
                <a:latin typeface="宋体" charset="-122"/>
                <a:ea typeface="宋体" charset="-122"/>
              </a:defRPr>
            </a:lvl4pPr>
            <a:lvl5pPr marL="2057400" indent="-228600" eaLnBrk="0" hangingPunct="0">
              <a:defRPr>
                <a:latin typeface="宋体" charset="-122"/>
                <a:ea typeface="宋体" charset="-122"/>
              </a:defRPr>
            </a:lvl5pPr>
            <a:lvl6pPr marL="2514600" indent="-228600" eaLnBrk="0" fontAlgn="base" hangingPunct="0">
              <a:spcBef>
                <a:spcPct val="0"/>
              </a:spcBef>
              <a:spcAft>
                <a:spcPct val="0"/>
              </a:spcAft>
              <a:defRPr>
                <a:latin typeface="宋体" charset="-122"/>
                <a:ea typeface="宋体" charset="-122"/>
              </a:defRPr>
            </a:lvl6pPr>
            <a:lvl7pPr marL="2971800" indent="-228600" eaLnBrk="0" fontAlgn="base" hangingPunct="0">
              <a:spcBef>
                <a:spcPct val="0"/>
              </a:spcBef>
              <a:spcAft>
                <a:spcPct val="0"/>
              </a:spcAft>
              <a:defRPr>
                <a:latin typeface="宋体" charset="-122"/>
                <a:ea typeface="宋体" charset="-122"/>
              </a:defRPr>
            </a:lvl7pPr>
            <a:lvl8pPr marL="3429000" indent="-228600" eaLnBrk="0" fontAlgn="base" hangingPunct="0">
              <a:spcBef>
                <a:spcPct val="0"/>
              </a:spcBef>
              <a:spcAft>
                <a:spcPct val="0"/>
              </a:spcAft>
              <a:defRPr>
                <a:latin typeface="宋体" charset="-122"/>
                <a:ea typeface="宋体" charset="-122"/>
              </a:defRPr>
            </a:lvl8pPr>
            <a:lvl9pPr marL="3886200" indent="-228600" eaLnBrk="0" fontAlgn="base" hangingPunct="0">
              <a:spcBef>
                <a:spcPct val="0"/>
              </a:spcBef>
              <a:spcAft>
                <a:spcPct val="0"/>
              </a:spcAft>
              <a:defRPr>
                <a:latin typeface="宋体" charset="-122"/>
                <a:ea typeface="宋体" charset="-122"/>
              </a:defRPr>
            </a:lvl9pPr>
          </a:lstStyle>
          <a:p>
            <a:r>
              <a:rPr lang="zh-CN" altLang="en-US" dirty="0"/>
              <a:t>提高</a:t>
            </a:r>
            <a:r>
              <a:rPr lang="en-US" altLang="zh-CN" dirty="0"/>
              <a:t>IT</a:t>
            </a:r>
            <a:r>
              <a:rPr lang="zh-CN" altLang="en-US" dirty="0"/>
              <a:t>系统对业务的支持能力，降低了系统维护成本</a:t>
            </a:r>
            <a:r>
              <a:rPr lang="zh-CN" altLang="en-US" dirty="0" smtClean="0"/>
              <a:t>，积累</a:t>
            </a:r>
            <a:r>
              <a:rPr lang="zh-CN" altLang="en-US" dirty="0"/>
              <a:t>和沉淀在应用系统建设中相关的项目实施经验</a:t>
            </a:r>
            <a:r>
              <a:rPr lang="zh-CN" altLang="en-US" dirty="0" smtClean="0"/>
              <a:t>、架构</a:t>
            </a:r>
            <a:r>
              <a:rPr lang="zh-CN" altLang="en-US" dirty="0"/>
              <a:t>知识、构件和服务，提高资产复用的能力，</a:t>
            </a:r>
            <a:r>
              <a:rPr lang="zh-CN" altLang="en-US" dirty="0" smtClean="0"/>
              <a:t>使得应用软件资产得以保值</a:t>
            </a:r>
            <a:r>
              <a:rPr lang="zh-CN" altLang="en-US" dirty="0"/>
              <a:t>增值。</a:t>
            </a:r>
            <a:endParaRPr lang="en-US" altLang="zh-CN" dirty="0"/>
          </a:p>
        </p:txBody>
      </p:sp>
      <p:sp>
        <p:nvSpPr>
          <p:cNvPr id="7" name="AutoShape 3"/>
          <p:cNvSpPr>
            <a:spLocks noChangeArrowheads="1"/>
          </p:cNvSpPr>
          <p:nvPr/>
        </p:nvSpPr>
        <p:spPr bwMode="auto">
          <a:xfrm>
            <a:off x="1375569" y="2741612"/>
            <a:ext cx="2430462" cy="2247900"/>
          </a:xfrm>
          <a:prstGeom prst="cube">
            <a:avLst>
              <a:gd name="adj" fmla="val 25000"/>
            </a:avLst>
          </a:prstGeom>
          <a:solidFill>
            <a:srgbClr val="00CC99">
              <a:alpha val="20000"/>
            </a:srgbClr>
          </a:solidFill>
          <a:ln w="6350">
            <a:solidFill>
              <a:srgbClr val="808080"/>
            </a:solidFill>
            <a:miter lim="800000"/>
            <a:headEnd/>
            <a:tailEnd/>
          </a:ln>
        </p:spPr>
        <p:txBody>
          <a:bodyPr lIns="0" tIns="0" rIns="0" bIns="0" anchor="ctr"/>
          <a:lstStyle/>
          <a:p>
            <a:pPr algn="ctr" eaLnBrk="0" hangingPunct="0"/>
            <a:r>
              <a:rPr lang="zh-CN" altLang="en-US" sz="2100" b="1">
                <a:latin typeface="Arial" charset="0"/>
              </a:rPr>
              <a:t>      </a:t>
            </a:r>
          </a:p>
        </p:txBody>
      </p:sp>
      <p:sp>
        <p:nvSpPr>
          <p:cNvPr id="8" name="Line 4"/>
          <p:cNvSpPr>
            <a:spLocks noChangeShapeType="1"/>
          </p:cNvSpPr>
          <p:nvPr/>
        </p:nvSpPr>
        <p:spPr bwMode="auto">
          <a:xfrm>
            <a:off x="1905794" y="1787525"/>
            <a:ext cx="0" cy="2620962"/>
          </a:xfrm>
          <a:prstGeom prst="line">
            <a:avLst/>
          </a:prstGeom>
          <a:noFill/>
          <a:ln w="19050">
            <a:solidFill>
              <a:srgbClr val="808080"/>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9" name="Line 5"/>
          <p:cNvSpPr>
            <a:spLocks noChangeShapeType="1"/>
          </p:cNvSpPr>
          <p:nvPr/>
        </p:nvSpPr>
        <p:spPr bwMode="auto">
          <a:xfrm flipH="1" flipV="1">
            <a:off x="1905794" y="4408487"/>
            <a:ext cx="2106612" cy="1588"/>
          </a:xfrm>
          <a:prstGeom prst="line">
            <a:avLst/>
          </a:prstGeom>
          <a:noFill/>
          <a:ln w="19050">
            <a:solidFill>
              <a:srgbClr val="808080"/>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0" name="Line 6"/>
          <p:cNvSpPr>
            <a:spLocks noChangeShapeType="1"/>
          </p:cNvSpPr>
          <p:nvPr/>
        </p:nvSpPr>
        <p:spPr bwMode="auto">
          <a:xfrm flipV="1">
            <a:off x="654850" y="4410087"/>
            <a:ext cx="1250950" cy="1347787"/>
          </a:xfrm>
          <a:prstGeom prst="line">
            <a:avLst/>
          </a:prstGeom>
          <a:noFill/>
          <a:ln w="19050">
            <a:solidFill>
              <a:srgbClr val="808080"/>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1" name="Text Box 7"/>
          <p:cNvSpPr txBox="1">
            <a:spLocks noChangeArrowheads="1"/>
          </p:cNvSpPr>
          <p:nvPr/>
        </p:nvSpPr>
        <p:spPr bwMode="auto">
          <a:xfrm>
            <a:off x="686597" y="1354137"/>
            <a:ext cx="18526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宋体" charset="-122"/>
                <a:ea typeface="宋体" charset="-122"/>
              </a:defRPr>
            </a:lvl1pPr>
            <a:lvl2pPr marL="742950" indent="-285750" eaLnBrk="0" hangingPunct="0">
              <a:defRPr>
                <a:solidFill>
                  <a:schemeClr val="tx1"/>
                </a:solidFill>
                <a:latin typeface="宋体" charset="-122"/>
                <a:ea typeface="宋体" charset="-122"/>
              </a:defRPr>
            </a:lvl2pPr>
            <a:lvl3pPr marL="1143000" indent="-228600" eaLnBrk="0" hangingPunct="0">
              <a:defRPr>
                <a:solidFill>
                  <a:schemeClr val="tx1"/>
                </a:solidFill>
                <a:latin typeface="宋体" charset="-122"/>
                <a:ea typeface="宋体" charset="-122"/>
              </a:defRPr>
            </a:lvl3pPr>
            <a:lvl4pPr marL="1600200" indent="-228600" eaLnBrk="0" hangingPunct="0">
              <a:defRPr>
                <a:solidFill>
                  <a:schemeClr val="tx1"/>
                </a:solidFill>
                <a:latin typeface="宋体" charset="-122"/>
                <a:ea typeface="宋体" charset="-122"/>
              </a:defRPr>
            </a:lvl4pPr>
            <a:lvl5pPr marL="2057400" indent="-228600" eaLnBrk="0" hangingPunct="0">
              <a:defRPr>
                <a:solidFill>
                  <a:schemeClr val="tx1"/>
                </a:solidFill>
                <a:latin typeface="宋体" charset="-122"/>
                <a:ea typeface="宋体" charset="-122"/>
              </a:defRPr>
            </a:lvl5pPr>
            <a:lvl6pPr marL="2514600" indent="-228600" eaLnBrk="0" fontAlgn="base" hangingPunct="0">
              <a:spcBef>
                <a:spcPct val="0"/>
              </a:spcBef>
              <a:spcAft>
                <a:spcPct val="0"/>
              </a:spcAft>
              <a:defRPr>
                <a:solidFill>
                  <a:schemeClr val="tx1"/>
                </a:solidFill>
                <a:latin typeface="宋体" charset="-122"/>
                <a:ea typeface="宋体" charset="-122"/>
              </a:defRPr>
            </a:lvl6pPr>
            <a:lvl7pPr marL="2971800" indent="-228600" eaLnBrk="0" fontAlgn="base" hangingPunct="0">
              <a:spcBef>
                <a:spcPct val="0"/>
              </a:spcBef>
              <a:spcAft>
                <a:spcPct val="0"/>
              </a:spcAft>
              <a:defRPr>
                <a:solidFill>
                  <a:schemeClr val="tx1"/>
                </a:solidFill>
                <a:latin typeface="宋体" charset="-122"/>
                <a:ea typeface="宋体" charset="-122"/>
              </a:defRPr>
            </a:lvl7pPr>
            <a:lvl8pPr marL="3429000" indent="-228600" eaLnBrk="0" fontAlgn="base" hangingPunct="0">
              <a:spcBef>
                <a:spcPct val="0"/>
              </a:spcBef>
              <a:spcAft>
                <a:spcPct val="0"/>
              </a:spcAft>
              <a:defRPr>
                <a:solidFill>
                  <a:schemeClr val="tx1"/>
                </a:solidFill>
                <a:latin typeface="宋体" charset="-122"/>
                <a:ea typeface="宋体" charset="-122"/>
              </a:defRPr>
            </a:lvl8pPr>
            <a:lvl9pPr marL="3886200" indent="-228600" eaLnBrk="0" fontAlgn="base" hangingPunct="0">
              <a:spcBef>
                <a:spcPct val="0"/>
              </a:spcBef>
              <a:spcAft>
                <a:spcPct val="0"/>
              </a:spcAft>
              <a:defRPr>
                <a:solidFill>
                  <a:schemeClr val="tx1"/>
                </a:solidFill>
                <a:latin typeface="宋体" charset="-122"/>
                <a:ea typeface="宋体" charset="-122"/>
              </a:defRPr>
            </a:lvl9pPr>
          </a:lstStyle>
          <a:p>
            <a:r>
              <a:rPr lang="zh-CN" altLang="en-US" sz="1700" b="1">
                <a:latin typeface="Arial" charset="0"/>
              </a:rPr>
              <a:t>技术架构标准方面</a:t>
            </a:r>
          </a:p>
        </p:txBody>
      </p:sp>
      <p:sp>
        <p:nvSpPr>
          <p:cNvPr id="12" name="Text Box 8"/>
          <p:cNvSpPr txBox="1">
            <a:spLocks noChangeArrowheads="1"/>
          </p:cNvSpPr>
          <p:nvPr/>
        </p:nvSpPr>
        <p:spPr bwMode="auto">
          <a:xfrm>
            <a:off x="4012406" y="4251337"/>
            <a:ext cx="13652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宋体" charset="-122"/>
                <a:ea typeface="宋体" charset="-122"/>
              </a:defRPr>
            </a:lvl1pPr>
            <a:lvl2pPr marL="742950" indent="-285750" eaLnBrk="0" hangingPunct="0">
              <a:defRPr>
                <a:solidFill>
                  <a:schemeClr val="tx1"/>
                </a:solidFill>
                <a:latin typeface="宋体" charset="-122"/>
                <a:ea typeface="宋体" charset="-122"/>
              </a:defRPr>
            </a:lvl2pPr>
            <a:lvl3pPr marL="1143000" indent="-228600" eaLnBrk="0" hangingPunct="0">
              <a:defRPr>
                <a:solidFill>
                  <a:schemeClr val="tx1"/>
                </a:solidFill>
                <a:latin typeface="宋体" charset="-122"/>
                <a:ea typeface="宋体" charset="-122"/>
              </a:defRPr>
            </a:lvl3pPr>
            <a:lvl4pPr marL="1600200" indent="-228600" eaLnBrk="0" hangingPunct="0">
              <a:defRPr>
                <a:solidFill>
                  <a:schemeClr val="tx1"/>
                </a:solidFill>
                <a:latin typeface="宋体" charset="-122"/>
                <a:ea typeface="宋体" charset="-122"/>
              </a:defRPr>
            </a:lvl4pPr>
            <a:lvl5pPr marL="2057400" indent="-228600" eaLnBrk="0" hangingPunct="0">
              <a:defRPr>
                <a:solidFill>
                  <a:schemeClr val="tx1"/>
                </a:solidFill>
                <a:latin typeface="宋体" charset="-122"/>
                <a:ea typeface="宋体" charset="-122"/>
              </a:defRPr>
            </a:lvl5pPr>
            <a:lvl6pPr marL="2514600" indent="-228600" eaLnBrk="0" fontAlgn="base" hangingPunct="0">
              <a:spcBef>
                <a:spcPct val="0"/>
              </a:spcBef>
              <a:spcAft>
                <a:spcPct val="0"/>
              </a:spcAft>
              <a:defRPr>
                <a:solidFill>
                  <a:schemeClr val="tx1"/>
                </a:solidFill>
                <a:latin typeface="宋体" charset="-122"/>
                <a:ea typeface="宋体" charset="-122"/>
              </a:defRPr>
            </a:lvl6pPr>
            <a:lvl7pPr marL="2971800" indent="-228600" eaLnBrk="0" fontAlgn="base" hangingPunct="0">
              <a:spcBef>
                <a:spcPct val="0"/>
              </a:spcBef>
              <a:spcAft>
                <a:spcPct val="0"/>
              </a:spcAft>
              <a:defRPr>
                <a:solidFill>
                  <a:schemeClr val="tx1"/>
                </a:solidFill>
                <a:latin typeface="宋体" charset="-122"/>
                <a:ea typeface="宋体" charset="-122"/>
              </a:defRPr>
            </a:lvl7pPr>
            <a:lvl8pPr marL="3429000" indent="-228600" eaLnBrk="0" fontAlgn="base" hangingPunct="0">
              <a:spcBef>
                <a:spcPct val="0"/>
              </a:spcBef>
              <a:spcAft>
                <a:spcPct val="0"/>
              </a:spcAft>
              <a:defRPr>
                <a:solidFill>
                  <a:schemeClr val="tx1"/>
                </a:solidFill>
                <a:latin typeface="宋体" charset="-122"/>
                <a:ea typeface="宋体" charset="-122"/>
              </a:defRPr>
            </a:lvl8pPr>
            <a:lvl9pPr marL="3886200" indent="-228600" eaLnBrk="0" fontAlgn="base" hangingPunct="0">
              <a:spcBef>
                <a:spcPct val="0"/>
              </a:spcBef>
              <a:spcAft>
                <a:spcPct val="0"/>
              </a:spcAft>
              <a:defRPr>
                <a:solidFill>
                  <a:schemeClr val="tx1"/>
                </a:solidFill>
                <a:latin typeface="宋体" charset="-122"/>
                <a:ea typeface="宋体" charset="-122"/>
              </a:defRPr>
            </a:lvl9pPr>
          </a:lstStyle>
          <a:p>
            <a:r>
              <a:rPr lang="zh-CN" altLang="en-US" sz="1700" b="1">
                <a:latin typeface="Arial" charset="0"/>
              </a:rPr>
              <a:t>过程管理方面</a:t>
            </a:r>
          </a:p>
        </p:txBody>
      </p:sp>
      <p:sp>
        <p:nvSpPr>
          <p:cNvPr id="13" name="Text Box 9"/>
          <p:cNvSpPr txBox="1">
            <a:spLocks noChangeArrowheads="1"/>
          </p:cNvSpPr>
          <p:nvPr/>
        </p:nvSpPr>
        <p:spPr bwMode="auto">
          <a:xfrm>
            <a:off x="81756" y="5799149"/>
            <a:ext cx="14239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宋体" charset="-122"/>
                <a:ea typeface="宋体" charset="-122"/>
              </a:defRPr>
            </a:lvl1pPr>
            <a:lvl2pPr marL="742950" indent="-285750" eaLnBrk="0" hangingPunct="0">
              <a:defRPr>
                <a:solidFill>
                  <a:schemeClr val="tx1"/>
                </a:solidFill>
                <a:latin typeface="宋体" charset="-122"/>
                <a:ea typeface="宋体" charset="-122"/>
              </a:defRPr>
            </a:lvl2pPr>
            <a:lvl3pPr marL="1143000" indent="-228600" eaLnBrk="0" hangingPunct="0">
              <a:defRPr>
                <a:solidFill>
                  <a:schemeClr val="tx1"/>
                </a:solidFill>
                <a:latin typeface="宋体" charset="-122"/>
                <a:ea typeface="宋体" charset="-122"/>
              </a:defRPr>
            </a:lvl3pPr>
            <a:lvl4pPr marL="1600200" indent="-228600" eaLnBrk="0" hangingPunct="0">
              <a:defRPr>
                <a:solidFill>
                  <a:schemeClr val="tx1"/>
                </a:solidFill>
                <a:latin typeface="宋体" charset="-122"/>
                <a:ea typeface="宋体" charset="-122"/>
              </a:defRPr>
            </a:lvl4pPr>
            <a:lvl5pPr marL="2057400" indent="-228600" eaLnBrk="0" hangingPunct="0">
              <a:defRPr>
                <a:solidFill>
                  <a:schemeClr val="tx1"/>
                </a:solidFill>
                <a:latin typeface="宋体" charset="-122"/>
                <a:ea typeface="宋体" charset="-122"/>
              </a:defRPr>
            </a:lvl5pPr>
            <a:lvl6pPr marL="2514600" indent="-228600" eaLnBrk="0" fontAlgn="base" hangingPunct="0">
              <a:spcBef>
                <a:spcPct val="0"/>
              </a:spcBef>
              <a:spcAft>
                <a:spcPct val="0"/>
              </a:spcAft>
              <a:defRPr>
                <a:solidFill>
                  <a:schemeClr val="tx1"/>
                </a:solidFill>
                <a:latin typeface="宋体" charset="-122"/>
                <a:ea typeface="宋体" charset="-122"/>
              </a:defRPr>
            </a:lvl6pPr>
            <a:lvl7pPr marL="2971800" indent="-228600" eaLnBrk="0" fontAlgn="base" hangingPunct="0">
              <a:spcBef>
                <a:spcPct val="0"/>
              </a:spcBef>
              <a:spcAft>
                <a:spcPct val="0"/>
              </a:spcAft>
              <a:defRPr>
                <a:solidFill>
                  <a:schemeClr val="tx1"/>
                </a:solidFill>
                <a:latin typeface="宋体" charset="-122"/>
                <a:ea typeface="宋体" charset="-122"/>
              </a:defRPr>
            </a:lvl7pPr>
            <a:lvl8pPr marL="3429000" indent="-228600" eaLnBrk="0" fontAlgn="base" hangingPunct="0">
              <a:spcBef>
                <a:spcPct val="0"/>
              </a:spcBef>
              <a:spcAft>
                <a:spcPct val="0"/>
              </a:spcAft>
              <a:defRPr>
                <a:solidFill>
                  <a:schemeClr val="tx1"/>
                </a:solidFill>
                <a:latin typeface="宋体" charset="-122"/>
                <a:ea typeface="宋体" charset="-122"/>
              </a:defRPr>
            </a:lvl8pPr>
            <a:lvl9pPr marL="3886200" indent="-228600" eaLnBrk="0" fontAlgn="base" hangingPunct="0">
              <a:spcBef>
                <a:spcPct val="0"/>
              </a:spcBef>
              <a:spcAft>
                <a:spcPct val="0"/>
              </a:spcAft>
              <a:defRPr>
                <a:solidFill>
                  <a:schemeClr val="tx1"/>
                </a:solidFill>
                <a:latin typeface="宋体" charset="-122"/>
                <a:ea typeface="宋体" charset="-122"/>
              </a:defRPr>
            </a:lvl9pPr>
          </a:lstStyle>
          <a:p>
            <a:r>
              <a:rPr lang="zh-CN" altLang="en-US" sz="1700" b="1">
                <a:latin typeface="Arial" charset="0"/>
              </a:rPr>
              <a:t>资产复用方面</a:t>
            </a:r>
          </a:p>
        </p:txBody>
      </p:sp>
      <p:sp>
        <p:nvSpPr>
          <p:cNvPr id="14" name="Text Box 13"/>
          <p:cNvSpPr txBox="1">
            <a:spLocks noChangeArrowheads="1"/>
          </p:cNvSpPr>
          <p:nvPr/>
        </p:nvSpPr>
        <p:spPr bwMode="auto">
          <a:xfrm>
            <a:off x="2058194" y="3784600"/>
            <a:ext cx="11668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宋体" charset="-122"/>
                <a:ea typeface="宋体" charset="-122"/>
              </a:defRPr>
            </a:lvl1pPr>
            <a:lvl2pPr marL="742950" indent="-285750" eaLnBrk="0" hangingPunct="0">
              <a:defRPr>
                <a:solidFill>
                  <a:schemeClr val="tx1"/>
                </a:solidFill>
                <a:latin typeface="宋体" charset="-122"/>
                <a:ea typeface="宋体" charset="-122"/>
              </a:defRPr>
            </a:lvl2pPr>
            <a:lvl3pPr marL="1143000" indent="-228600" eaLnBrk="0" hangingPunct="0">
              <a:defRPr>
                <a:solidFill>
                  <a:schemeClr val="tx1"/>
                </a:solidFill>
                <a:latin typeface="宋体" charset="-122"/>
                <a:ea typeface="宋体" charset="-122"/>
              </a:defRPr>
            </a:lvl3pPr>
            <a:lvl4pPr marL="1600200" indent="-228600" eaLnBrk="0" hangingPunct="0">
              <a:defRPr>
                <a:solidFill>
                  <a:schemeClr val="tx1"/>
                </a:solidFill>
                <a:latin typeface="宋体" charset="-122"/>
                <a:ea typeface="宋体" charset="-122"/>
              </a:defRPr>
            </a:lvl4pPr>
            <a:lvl5pPr marL="2057400" indent="-228600" eaLnBrk="0" hangingPunct="0">
              <a:defRPr>
                <a:solidFill>
                  <a:schemeClr val="tx1"/>
                </a:solidFill>
                <a:latin typeface="宋体" charset="-122"/>
                <a:ea typeface="宋体" charset="-122"/>
              </a:defRPr>
            </a:lvl5pPr>
            <a:lvl6pPr marL="2514600" indent="-228600" eaLnBrk="0" fontAlgn="base" hangingPunct="0">
              <a:spcBef>
                <a:spcPct val="0"/>
              </a:spcBef>
              <a:spcAft>
                <a:spcPct val="0"/>
              </a:spcAft>
              <a:defRPr>
                <a:solidFill>
                  <a:schemeClr val="tx1"/>
                </a:solidFill>
                <a:latin typeface="宋体" charset="-122"/>
                <a:ea typeface="宋体" charset="-122"/>
              </a:defRPr>
            </a:lvl6pPr>
            <a:lvl7pPr marL="2971800" indent="-228600" eaLnBrk="0" fontAlgn="base" hangingPunct="0">
              <a:spcBef>
                <a:spcPct val="0"/>
              </a:spcBef>
              <a:spcAft>
                <a:spcPct val="0"/>
              </a:spcAft>
              <a:defRPr>
                <a:solidFill>
                  <a:schemeClr val="tx1"/>
                </a:solidFill>
                <a:latin typeface="宋体" charset="-122"/>
                <a:ea typeface="宋体" charset="-122"/>
              </a:defRPr>
            </a:lvl7pPr>
            <a:lvl8pPr marL="3429000" indent="-228600" eaLnBrk="0" fontAlgn="base" hangingPunct="0">
              <a:spcBef>
                <a:spcPct val="0"/>
              </a:spcBef>
              <a:spcAft>
                <a:spcPct val="0"/>
              </a:spcAft>
              <a:defRPr>
                <a:solidFill>
                  <a:schemeClr val="tx1"/>
                </a:solidFill>
                <a:latin typeface="宋体" charset="-122"/>
                <a:ea typeface="宋体" charset="-122"/>
              </a:defRPr>
            </a:lvl8pPr>
            <a:lvl9pPr marL="3886200" indent="-228600" eaLnBrk="0" fontAlgn="base" hangingPunct="0">
              <a:spcBef>
                <a:spcPct val="0"/>
              </a:spcBef>
              <a:spcAft>
                <a:spcPct val="0"/>
              </a:spcAft>
              <a:defRPr>
                <a:solidFill>
                  <a:schemeClr val="tx1"/>
                </a:solidFill>
                <a:latin typeface="宋体" charset="-122"/>
                <a:ea typeface="宋体" charset="-122"/>
              </a:defRPr>
            </a:lvl9pPr>
          </a:lstStyle>
          <a:p>
            <a:r>
              <a:rPr lang="zh-CN" altLang="en-US" sz="1900" b="1">
                <a:solidFill>
                  <a:srgbClr val="FF3300"/>
                </a:solidFill>
                <a:latin typeface="Arial" charset="0"/>
              </a:rPr>
              <a:t>解决问题</a:t>
            </a:r>
            <a:endParaRPr lang="en-US" altLang="zh-CN" sz="1900" b="1">
              <a:solidFill>
                <a:srgbClr val="FF3300"/>
              </a:solidFill>
              <a:latin typeface="Arial" charset="0"/>
            </a:endParaRPr>
          </a:p>
        </p:txBody>
      </p:sp>
      <p:sp>
        <p:nvSpPr>
          <p:cNvPr id="15" name="Oval 14"/>
          <p:cNvSpPr>
            <a:spLocks noChangeArrowheads="1"/>
          </p:cNvSpPr>
          <p:nvPr/>
        </p:nvSpPr>
        <p:spPr bwMode="auto">
          <a:xfrm>
            <a:off x="373860" y="5408612"/>
            <a:ext cx="312738" cy="285750"/>
          </a:xfrm>
          <a:prstGeom prst="ellipse">
            <a:avLst/>
          </a:prstGeom>
          <a:solidFill>
            <a:srgbClr val="FF6600"/>
          </a:solidFill>
          <a:ln>
            <a:noFill/>
          </a:ln>
          <a:extLst>
            <a:ext uri="{91240B29-F687-4F45-9708-019B960494DF}">
              <a14:hiddenLine xmlns:a14="http://schemas.microsoft.com/office/drawing/2010/main" w="6350" algn="ctr">
                <a:solidFill>
                  <a:srgbClr val="000000"/>
                </a:solidFill>
                <a:round/>
                <a:headEnd/>
                <a:tailEnd/>
              </a14:hiddenLine>
            </a:ext>
          </a:extLst>
        </p:spPr>
        <p:txBody>
          <a:bodyPr lIns="0" tIns="0" rIns="0" bIns="0" anchor="ctr">
            <a:spAutoFit/>
          </a:bodyPr>
          <a:lstStyle/>
          <a:p>
            <a:pPr algn="ctr" eaLnBrk="0" hangingPunct="0"/>
            <a:r>
              <a:rPr lang="en-US" altLang="zh-CN" sz="1300" b="1">
                <a:solidFill>
                  <a:schemeClr val="bg1"/>
                </a:solidFill>
                <a:latin typeface="Arial" charset="0"/>
              </a:rPr>
              <a:t>3</a:t>
            </a:r>
          </a:p>
        </p:txBody>
      </p:sp>
      <p:sp>
        <p:nvSpPr>
          <p:cNvPr id="16" name="Oval 15"/>
          <p:cNvSpPr>
            <a:spLocks noChangeArrowheads="1"/>
          </p:cNvSpPr>
          <p:nvPr/>
        </p:nvSpPr>
        <p:spPr bwMode="auto">
          <a:xfrm>
            <a:off x="4201325" y="3938587"/>
            <a:ext cx="312737" cy="285750"/>
          </a:xfrm>
          <a:prstGeom prst="ellipse">
            <a:avLst/>
          </a:prstGeom>
          <a:solidFill>
            <a:srgbClr val="FF6600"/>
          </a:solidFill>
          <a:ln>
            <a:noFill/>
          </a:ln>
          <a:extLst>
            <a:ext uri="{91240B29-F687-4F45-9708-019B960494DF}">
              <a14:hiddenLine xmlns:a14="http://schemas.microsoft.com/office/drawing/2010/main" w="6350" algn="ctr">
                <a:solidFill>
                  <a:srgbClr val="000000"/>
                </a:solidFill>
                <a:round/>
                <a:headEnd/>
                <a:tailEnd/>
              </a14:hiddenLine>
            </a:ext>
          </a:extLst>
        </p:spPr>
        <p:txBody>
          <a:bodyPr lIns="0" tIns="0" rIns="0" bIns="0" anchor="ctr">
            <a:spAutoFit/>
          </a:bodyPr>
          <a:lstStyle/>
          <a:p>
            <a:pPr algn="ctr" eaLnBrk="0" hangingPunct="0"/>
            <a:r>
              <a:rPr lang="en-US" altLang="zh-CN" sz="1300" b="1">
                <a:solidFill>
                  <a:schemeClr val="bg1"/>
                </a:solidFill>
                <a:latin typeface="Arial" charset="0"/>
              </a:rPr>
              <a:t>2</a:t>
            </a:r>
          </a:p>
        </p:txBody>
      </p:sp>
      <p:sp>
        <p:nvSpPr>
          <p:cNvPr id="17" name="Oval 16"/>
          <p:cNvSpPr>
            <a:spLocks noChangeArrowheads="1"/>
          </p:cNvSpPr>
          <p:nvPr/>
        </p:nvSpPr>
        <p:spPr bwMode="auto">
          <a:xfrm>
            <a:off x="1450187" y="1677987"/>
            <a:ext cx="312738" cy="284163"/>
          </a:xfrm>
          <a:prstGeom prst="ellipse">
            <a:avLst/>
          </a:prstGeom>
          <a:solidFill>
            <a:srgbClr val="FF6600"/>
          </a:solidFill>
          <a:ln>
            <a:noFill/>
          </a:ln>
          <a:extLst>
            <a:ext uri="{91240B29-F687-4F45-9708-019B960494DF}">
              <a14:hiddenLine xmlns:a14="http://schemas.microsoft.com/office/drawing/2010/main" w="6350" algn="ctr">
                <a:solidFill>
                  <a:srgbClr val="000000"/>
                </a:solidFill>
                <a:round/>
                <a:headEnd/>
                <a:tailEnd/>
              </a14:hiddenLine>
            </a:ext>
          </a:extLst>
        </p:spPr>
        <p:txBody>
          <a:bodyPr lIns="0" tIns="0" rIns="0" bIns="0" anchor="ctr">
            <a:spAutoFit/>
          </a:bodyPr>
          <a:lstStyle/>
          <a:p>
            <a:pPr algn="ctr" eaLnBrk="0" hangingPunct="0"/>
            <a:r>
              <a:rPr lang="en-US" altLang="zh-CN" sz="1300" b="1">
                <a:solidFill>
                  <a:schemeClr val="bg1"/>
                </a:solidFill>
                <a:latin typeface="Arial" charset="0"/>
              </a:rPr>
              <a:t>1</a:t>
            </a:r>
          </a:p>
        </p:txBody>
      </p:sp>
      <p:sp>
        <p:nvSpPr>
          <p:cNvPr id="18" name="矩形 17"/>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验证总结</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38153938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后续实施建议</a:t>
            </a:r>
            <a:endParaRPr lang="zh-CN" altLang="en-US" dirty="0"/>
          </a:p>
        </p:txBody>
      </p:sp>
      <p:sp>
        <p:nvSpPr>
          <p:cNvPr id="4" name="矩形 3"/>
          <p:cNvSpPr/>
          <p:nvPr/>
        </p:nvSpPr>
        <p:spPr bwMode="auto">
          <a:xfrm>
            <a:off x="7285032" y="304800"/>
            <a:ext cx="1352705"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25000" dirty="0" smtClean="0">
                <a:ln>
                  <a:noFill/>
                </a:ln>
                <a:solidFill>
                  <a:schemeClr val="tx1"/>
                </a:solidFill>
                <a:effectLst/>
                <a:latin typeface="Arial" charset="0"/>
                <a:ea typeface="宋体" charset="-122"/>
              </a:rPr>
              <a:t>验证总结</a:t>
            </a:r>
            <a:endParaRPr kumimoji="0" lang="zh-CN" altLang="en-US" sz="2400" b="1" i="0" u="none" strike="noStrike" cap="none" normalizeH="0" baseline="-25000" dirty="0" smtClean="0">
              <a:ln>
                <a:noFill/>
              </a:ln>
              <a:solidFill>
                <a:schemeClr val="tx1"/>
              </a:solidFill>
              <a:effectLst/>
              <a:latin typeface="Arial" charset="0"/>
              <a:ea typeface="宋体"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322459364"/>
              </p:ext>
            </p:extLst>
          </p:nvPr>
        </p:nvGraphicFramePr>
        <p:xfrm>
          <a:off x="-76200" y="1125538"/>
          <a:ext cx="9296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7448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8" descr="thank"/>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Rectangle 2"/>
          <p:cNvSpPr>
            <a:spLocks noGrp="1" noChangeArrowheads="1"/>
          </p:cNvSpPr>
          <p:nvPr>
            <p:ph type="title"/>
          </p:nvPr>
        </p:nvSpPr>
        <p:spPr>
          <a:xfrm>
            <a:off x="4495803" y="2311400"/>
            <a:ext cx="4248150" cy="1727200"/>
          </a:xfrm>
        </p:spPr>
        <p:txBody>
          <a:bodyPr/>
          <a:lstStyle/>
          <a:p>
            <a:r>
              <a:rPr lang="en-US" altLang="zh-CN" sz="6000">
                <a:solidFill>
                  <a:srgbClr val="FF6600"/>
                </a:solidFill>
              </a:rPr>
              <a:t>Thanks!</a:t>
            </a:r>
          </a:p>
        </p:txBody>
      </p:sp>
      <p:sp>
        <p:nvSpPr>
          <p:cNvPr id="6" name="Rectangle 14"/>
          <p:cNvSpPr>
            <a:spLocks noChangeArrowheads="1"/>
          </p:cNvSpPr>
          <p:nvPr/>
        </p:nvSpPr>
        <p:spPr bwMode="auto">
          <a:xfrm>
            <a:off x="4572006" y="6381762"/>
            <a:ext cx="4456113" cy="377825"/>
          </a:xfrm>
          <a:prstGeom prst="rect">
            <a:avLst/>
          </a:prstGeom>
          <a:noFill/>
          <a:ln w="9525">
            <a:noFill/>
            <a:miter lim="800000"/>
            <a:headEnd/>
            <a:tailEnd/>
          </a:ln>
          <a:effectLst/>
        </p:spPr>
        <p:txBody>
          <a:bodyPr/>
          <a:lstStyle/>
          <a:p>
            <a:pPr marL="342900" indent="-342900" algn="r">
              <a:spcBef>
                <a:spcPct val="20000"/>
              </a:spcBef>
            </a:pPr>
            <a:r>
              <a:rPr lang="en-US" altLang="zh-CN" sz="1400" baseline="0" dirty="0">
                <a:solidFill>
                  <a:srgbClr val="B2B2B2"/>
                </a:solidFill>
                <a:ea typeface="微软雅黑" pitchFamily="34" charset="-122"/>
                <a:cs typeface="宋体" charset="-122"/>
              </a:rPr>
              <a:t>www.primeton.com</a:t>
            </a:r>
          </a:p>
        </p:txBody>
      </p:sp>
      <p:pic>
        <p:nvPicPr>
          <p:cNvPr id="7" name="Picture 15" descr="logo"/>
          <p:cNvPicPr>
            <a:picLocks noChangeAspect="1" noChangeArrowheads="1"/>
          </p:cNvPicPr>
          <p:nvPr/>
        </p:nvPicPr>
        <p:blipFill>
          <a:blip r:embed="rId3" cstate="print"/>
          <a:srcRect/>
          <a:stretch>
            <a:fillRect/>
          </a:stretch>
        </p:blipFill>
        <p:spPr bwMode="auto">
          <a:xfrm>
            <a:off x="533406" y="1981200"/>
            <a:ext cx="2447925" cy="293688"/>
          </a:xfrm>
          <a:prstGeom prst="rect">
            <a:avLst/>
          </a:prstGeom>
          <a:noFill/>
        </p:spPr>
      </p:pic>
      <p:sp>
        <p:nvSpPr>
          <p:cNvPr id="8" name="Text Box 16"/>
          <p:cNvSpPr txBox="1">
            <a:spLocks noChangeArrowheads="1"/>
          </p:cNvSpPr>
          <p:nvPr/>
        </p:nvSpPr>
        <p:spPr bwMode="auto">
          <a:xfrm>
            <a:off x="457200" y="2743208"/>
            <a:ext cx="3962400" cy="2400657"/>
          </a:xfrm>
          <a:prstGeom prst="rect">
            <a:avLst/>
          </a:prstGeom>
          <a:noFill/>
          <a:ln w="9525">
            <a:noFill/>
            <a:miter lim="800000"/>
            <a:headEnd/>
            <a:tailEnd/>
          </a:ln>
          <a:effectLst/>
        </p:spPr>
        <p:txBody>
          <a:bodyPr wrap="square">
            <a:spAutoFit/>
          </a:bodyPr>
          <a:lstStyle/>
          <a:p>
            <a:pPr algn="l"/>
            <a:r>
              <a:rPr lang="en-US" altLang="zh-CN" sz="2800" dirty="0" smtClean="0">
                <a:latin typeface="微软雅黑" pitchFamily="34" charset="-122"/>
                <a:ea typeface="微软雅黑" pitchFamily="34" charset="-122"/>
              </a:rPr>
              <a:t>400-120-8005</a:t>
            </a:r>
          </a:p>
          <a:p>
            <a:pPr algn="l"/>
            <a:endParaRPr lang="en-US" altLang="zh-CN" sz="1100" dirty="0" smtClean="0">
              <a:latin typeface="微软雅黑" pitchFamily="34" charset="-122"/>
              <a:ea typeface="微软雅黑" pitchFamily="34" charset="-122"/>
            </a:endParaRPr>
          </a:p>
          <a:p>
            <a:pPr algn="l"/>
            <a:r>
              <a:rPr lang="zh-CN" altLang="en-US" sz="1400" dirty="0" smtClean="0">
                <a:latin typeface="微软雅黑" pitchFamily="34" charset="-122"/>
                <a:ea typeface="微软雅黑" pitchFamily="34" charset="-122"/>
              </a:rPr>
              <a:t>新浪微博：</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普元软件</a:t>
            </a:r>
            <a:endParaRPr lang="en-US" altLang="zh-CN" sz="1400" dirty="0" smtClean="0">
              <a:latin typeface="微软雅黑" pitchFamily="34" charset="-122"/>
              <a:ea typeface="微软雅黑" pitchFamily="34" charset="-122"/>
            </a:endParaRPr>
          </a:p>
          <a:p>
            <a:pPr algn="l"/>
            <a:r>
              <a:rPr lang="en-US" altLang="zh-CN" sz="1400" dirty="0" smtClean="0">
                <a:latin typeface="微软雅黑" pitchFamily="34" charset="-122"/>
                <a:ea typeface="微软雅黑" pitchFamily="34" charset="-122"/>
              </a:rPr>
              <a:t>weibo.com/</a:t>
            </a:r>
            <a:r>
              <a:rPr lang="en-US" altLang="zh-CN" sz="1400" dirty="0" err="1" smtClean="0">
                <a:latin typeface="微软雅黑" pitchFamily="34" charset="-122"/>
                <a:ea typeface="微软雅黑" pitchFamily="34" charset="-122"/>
              </a:rPr>
              <a:t>primetonsoftware</a:t>
            </a:r>
            <a:endParaRPr lang="en-US" altLang="zh-CN" sz="1400" dirty="0" smtClean="0">
              <a:latin typeface="微软雅黑" pitchFamily="34" charset="-122"/>
              <a:ea typeface="微软雅黑" pitchFamily="34" charset="-122"/>
            </a:endParaRPr>
          </a:p>
          <a:p>
            <a:pPr algn="l"/>
            <a:endParaRPr lang="en-US" altLang="zh-CN" sz="1400" dirty="0" smtClean="0">
              <a:latin typeface="微软雅黑" pitchFamily="34" charset="-122"/>
              <a:ea typeface="微软雅黑" pitchFamily="34" charset="-122"/>
            </a:endParaRPr>
          </a:p>
          <a:p>
            <a:pPr algn="l"/>
            <a:r>
              <a:rPr lang="zh-CN" altLang="en-US" sz="1400" dirty="0" smtClean="0">
                <a:latin typeface="微软雅黑" pitchFamily="34" charset="-122"/>
                <a:ea typeface="微软雅黑" pitchFamily="34" charset="-122"/>
              </a:rPr>
              <a:t>产品服务在线社区：</a:t>
            </a:r>
            <a:r>
              <a:rPr lang="en-US" altLang="zh-CN" sz="1400" dirty="0" smtClean="0">
                <a:latin typeface="微软雅黑" pitchFamily="34" charset="-122"/>
                <a:ea typeface="微软雅黑" pitchFamily="34" charset="-122"/>
              </a:rPr>
              <a:t>gocom.cc</a:t>
            </a:r>
          </a:p>
          <a:p>
            <a:pPr algn="l"/>
            <a:endParaRPr lang="en-US" altLang="zh-CN" sz="1100" dirty="0" smtClean="0">
              <a:latin typeface="微软雅黑" pitchFamily="34" charset="-122"/>
              <a:ea typeface="微软雅黑" pitchFamily="34" charset="-122"/>
            </a:endParaRPr>
          </a:p>
          <a:p>
            <a:pPr algn="l"/>
            <a:endParaRPr lang="en-US" altLang="zh-CN" sz="1100" dirty="0" smtClean="0">
              <a:latin typeface="微软雅黑" pitchFamily="34" charset="-122"/>
              <a:ea typeface="微软雅黑" pitchFamily="34" charset="-122"/>
            </a:endParaRPr>
          </a:p>
          <a:p>
            <a:pPr algn="l"/>
            <a:endParaRPr lang="en-US" altLang="zh-CN" sz="1100" dirty="0" smtClean="0">
              <a:latin typeface="微软雅黑" pitchFamily="34" charset="-122"/>
              <a:ea typeface="微软雅黑" pitchFamily="34" charset="-122"/>
            </a:endParaRPr>
          </a:p>
          <a:p>
            <a:pPr algn="l"/>
            <a:endParaRPr lang="en-US" altLang="zh-CN" sz="1100" dirty="0" smtClean="0">
              <a:latin typeface="微软雅黑" pitchFamily="34" charset="-122"/>
              <a:ea typeface="微软雅黑" pitchFamily="34" charset="-122"/>
            </a:endParaRPr>
          </a:p>
          <a:p>
            <a:pPr algn="l"/>
            <a:r>
              <a:rPr lang="zh-CN" altLang="en-US" sz="1100" dirty="0" smtClean="0">
                <a:latin typeface="微软雅黑" pitchFamily="34" charset="-122"/>
                <a:ea typeface="微软雅黑" pitchFamily="34" charset="-122"/>
              </a:rPr>
              <a:t>北京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上海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广州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深圳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长沙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西安</a:t>
            </a:r>
            <a:endParaRPr lang="en-US" altLang="zh-CN" sz="1100" b="0" dirty="0">
              <a:latin typeface="微软雅黑" pitchFamily="34" charset="-122"/>
              <a:ea typeface="微软雅黑" pitchFamily="34" charset="-122"/>
            </a:endParaRPr>
          </a:p>
        </p:txBody>
      </p:sp>
    </p:spTree>
    <p:extLst>
      <p:ext uri="{BB962C8B-B14F-4D97-AF65-F5344CB8AC3E}">
        <p14:creationId xmlns:p14="http://schemas.microsoft.com/office/powerpoint/2010/main" val="3048378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第三方支付</a:t>
            </a:r>
            <a:endParaRPr lang="zh-CN" altLang="en-US" dirty="0"/>
          </a:p>
        </p:txBody>
      </p:sp>
      <p:sp>
        <p:nvSpPr>
          <p:cNvPr id="22" name="圆角矩形 21"/>
          <p:cNvSpPr/>
          <p:nvPr/>
        </p:nvSpPr>
        <p:spPr bwMode="gray">
          <a:xfrm>
            <a:off x="457200" y="3560763"/>
            <a:ext cx="2286000" cy="609600"/>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defRPr/>
            </a:pPr>
            <a:r>
              <a:rPr lang="zh-CN" altLang="en-US" sz="1600" dirty="0" smtClean="0">
                <a:solidFill>
                  <a:schemeClr val="tx1"/>
                </a:solidFill>
              </a:rPr>
              <a:t>网银</a:t>
            </a:r>
            <a:endParaRPr lang="zh-CN" altLang="en-US" sz="1600" dirty="0">
              <a:solidFill>
                <a:schemeClr val="tx1"/>
              </a:solidFill>
            </a:endParaRPr>
          </a:p>
        </p:txBody>
      </p:sp>
      <p:sp>
        <p:nvSpPr>
          <p:cNvPr id="24" name="圆角矩形 23"/>
          <p:cNvSpPr/>
          <p:nvPr/>
        </p:nvSpPr>
        <p:spPr bwMode="gray">
          <a:xfrm>
            <a:off x="457200" y="2320925"/>
            <a:ext cx="2286000" cy="609600"/>
          </a:xfrm>
          <a:prstGeom prst="round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zh-CN" altLang="en-US" sz="1600" dirty="0" smtClean="0"/>
              <a:t>银行交易系统</a:t>
            </a:r>
            <a:r>
              <a:rPr lang="en-US" altLang="zh-CN" sz="1600" dirty="0" smtClean="0"/>
              <a:t>(</a:t>
            </a:r>
            <a:r>
              <a:rPr lang="zh-CN" altLang="en-US" sz="1600" dirty="0" smtClean="0"/>
              <a:t>网关</a:t>
            </a:r>
            <a:r>
              <a:rPr lang="en-US" altLang="zh-CN" sz="1600" dirty="0" smtClean="0"/>
              <a:t>)</a:t>
            </a:r>
            <a:endParaRPr lang="zh-CN" altLang="en-US" sz="1600" dirty="0"/>
          </a:p>
        </p:txBody>
      </p:sp>
      <p:sp>
        <p:nvSpPr>
          <p:cNvPr id="25" name="圆角矩形 24"/>
          <p:cNvSpPr/>
          <p:nvPr/>
        </p:nvSpPr>
        <p:spPr bwMode="gray">
          <a:xfrm>
            <a:off x="457200" y="4800600"/>
            <a:ext cx="2286000" cy="609600"/>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商户系统</a:t>
            </a:r>
            <a:endParaRPr lang="zh-CN" altLang="en-US" sz="1600" dirty="0"/>
          </a:p>
        </p:txBody>
      </p:sp>
      <p:sp>
        <p:nvSpPr>
          <p:cNvPr id="26" name="圆角矩形 25"/>
          <p:cNvSpPr/>
          <p:nvPr/>
        </p:nvSpPr>
        <p:spPr bwMode="gray">
          <a:xfrm>
            <a:off x="990601" y="6019800"/>
            <a:ext cx="1219200" cy="504825"/>
          </a:xfrm>
          <a:prstGeom prst="round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600" dirty="0" smtClean="0"/>
              <a:t>浏览器</a:t>
            </a:r>
            <a:endParaRPr lang="zh-CN" altLang="en-US" sz="1600" dirty="0"/>
          </a:p>
        </p:txBody>
      </p:sp>
      <p:cxnSp>
        <p:nvCxnSpPr>
          <p:cNvPr id="27" name="肘形连接符 52"/>
          <p:cNvCxnSpPr>
            <a:cxnSpLocks noChangeShapeType="1"/>
            <a:stCxn id="26" idx="0"/>
            <a:endCxn id="25" idx="2"/>
          </p:cNvCxnSpPr>
          <p:nvPr/>
        </p:nvCxnSpPr>
        <p:spPr bwMode="auto">
          <a:xfrm rot="16200000" flipV="1">
            <a:off x="1295401" y="5714999"/>
            <a:ext cx="609600" cy="1"/>
          </a:xfrm>
          <a:prstGeom prst="bentConnector3">
            <a:avLst>
              <a:gd name="adj1" fmla="val 50000"/>
            </a:avLst>
          </a:prstGeom>
          <a:noFill/>
          <a:ln w="9525" algn="ctr">
            <a:solidFill>
              <a:schemeClr val="tx1"/>
            </a:solidFill>
            <a:round/>
            <a:headEnd/>
            <a:tailEnd type="arrow" w="med" len="med"/>
          </a:ln>
        </p:spPr>
      </p:cxnSp>
      <p:sp>
        <p:nvSpPr>
          <p:cNvPr id="28" name="圆角矩形 27"/>
          <p:cNvSpPr/>
          <p:nvPr/>
        </p:nvSpPr>
        <p:spPr bwMode="gray">
          <a:xfrm>
            <a:off x="457200" y="1066800"/>
            <a:ext cx="2286000" cy="62388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1600" dirty="0"/>
              <a:t>主机系统</a:t>
            </a:r>
          </a:p>
        </p:txBody>
      </p:sp>
      <p:sp>
        <p:nvSpPr>
          <p:cNvPr id="29" name="TextBox 20"/>
          <p:cNvSpPr txBox="1">
            <a:spLocks noChangeArrowheads="1"/>
          </p:cNvSpPr>
          <p:nvPr/>
        </p:nvSpPr>
        <p:spPr bwMode="auto">
          <a:xfrm>
            <a:off x="2819400" y="1219200"/>
            <a:ext cx="801687" cy="276225"/>
          </a:xfrm>
          <a:prstGeom prst="rect">
            <a:avLst/>
          </a:prstGeom>
          <a:noFill/>
          <a:ln w="9525">
            <a:noFill/>
            <a:miter lim="800000"/>
            <a:headEnd/>
            <a:tailEnd/>
          </a:ln>
        </p:spPr>
        <p:txBody>
          <a:bodyPr wrap="none">
            <a:spAutoFit/>
          </a:bodyPr>
          <a:lstStyle/>
          <a:p>
            <a:r>
              <a:rPr lang="zh-CN" altLang="en-US" sz="1200" dirty="0"/>
              <a:t>模拟主机</a:t>
            </a:r>
          </a:p>
        </p:txBody>
      </p:sp>
      <p:sp>
        <p:nvSpPr>
          <p:cNvPr id="30" name="TextBox 26"/>
          <p:cNvSpPr txBox="1">
            <a:spLocks noChangeArrowheads="1"/>
          </p:cNvSpPr>
          <p:nvPr/>
        </p:nvSpPr>
        <p:spPr bwMode="auto">
          <a:xfrm>
            <a:off x="2743200" y="4648200"/>
            <a:ext cx="14478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HTTP/SOAP</a:t>
            </a:r>
            <a:endParaRPr lang="zh-CN" altLang="en-US" sz="1200" dirty="0"/>
          </a:p>
        </p:txBody>
      </p:sp>
      <p:cxnSp>
        <p:nvCxnSpPr>
          <p:cNvPr id="31" name="肘形连接符 52"/>
          <p:cNvCxnSpPr>
            <a:cxnSpLocks noChangeShapeType="1"/>
            <a:stCxn id="25" idx="0"/>
            <a:endCxn id="22" idx="2"/>
          </p:cNvCxnSpPr>
          <p:nvPr/>
        </p:nvCxnSpPr>
        <p:spPr bwMode="auto">
          <a:xfrm rot="5400000" flipH="1" flipV="1">
            <a:off x="1285082" y="4485482"/>
            <a:ext cx="630237" cy="1588"/>
          </a:xfrm>
          <a:prstGeom prst="bentConnector3">
            <a:avLst>
              <a:gd name="adj1" fmla="val 50000"/>
            </a:avLst>
          </a:prstGeom>
          <a:noFill/>
          <a:ln w="9525" algn="ctr">
            <a:solidFill>
              <a:schemeClr val="tx1"/>
            </a:solidFill>
            <a:round/>
            <a:headEnd/>
            <a:tailEnd type="arrow" w="med" len="med"/>
          </a:ln>
        </p:spPr>
      </p:cxnSp>
      <p:cxnSp>
        <p:nvCxnSpPr>
          <p:cNvPr id="32" name="肘形连接符 52"/>
          <p:cNvCxnSpPr>
            <a:cxnSpLocks noChangeShapeType="1"/>
          </p:cNvCxnSpPr>
          <p:nvPr/>
        </p:nvCxnSpPr>
        <p:spPr bwMode="auto">
          <a:xfrm rot="5400000" flipH="1" flipV="1">
            <a:off x="1285877" y="3209924"/>
            <a:ext cx="630237" cy="1588"/>
          </a:xfrm>
          <a:prstGeom prst="bentConnector3">
            <a:avLst>
              <a:gd name="adj1" fmla="val 50000"/>
            </a:avLst>
          </a:prstGeom>
          <a:noFill/>
          <a:ln w="9525" algn="ctr">
            <a:solidFill>
              <a:schemeClr val="tx1"/>
            </a:solidFill>
            <a:round/>
            <a:headEnd/>
            <a:tailEnd type="arrow" w="med" len="med"/>
          </a:ln>
        </p:spPr>
      </p:cxnSp>
      <p:cxnSp>
        <p:nvCxnSpPr>
          <p:cNvPr id="33" name="肘形连接符 52"/>
          <p:cNvCxnSpPr>
            <a:cxnSpLocks noChangeShapeType="1"/>
          </p:cNvCxnSpPr>
          <p:nvPr/>
        </p:nvCxnSpPr>
        <p:spPr bwMode="auto">
          <a:xfrm rot="5400000" flipH="1" flipV="1">
            <a:off x="1285876" y="1990724"/>
            <a:ext cx="630237" cy="1588"/>
          </a:xfrm>
          <a:prstGeom prst="bentConnector3">
            <a:avLst>
              <a:gd name="adj1" fmla="val 50000"/>
            </a:avLst>
          </a:prstGeom>
          <a:noFill/>
          <a:ln w="9525" algn="ctr">
            <a:solidFill>
              <a:schemeClr val="tx1"/>
            </a:solidFill>
            <a:round/>
            <a:headEnd/>
            <a:tailEnd type="arrow" w="med" len="med"/>
          </a:ln>
        </p:spPr>
      </p:cxnSp>
      <p:sp>
        <p:nvSpPr>
          <p:cNvPr id="34" name="TextBox 26"/>
          <p:cNvSpPr txBox="1">
            <a:spLocks noChangeArrowheads="1"/>
          </p:cNvSpPr>
          <p:nvPr/>
        </p:nvSpPr>
        <p:spPr bwMode="auto">
          <a:xfrm>
            <a:off x="2743200" y="3881735"/>
            <a:ext cx="1524000" cy="461665"/>
          </a:xfrm>
          <a:prstGeom prst="rect">
            <a:avLst/>
          </a:prstGeom>
          <a:noFill/>
          <a:ln w="9525">
            <a:noFill/>
            <a:miter lim="800000"/>
            <a:headEnd/>
            <a:tailEnd/>
          </a:ln>
        </p:spPr>
        <p:txBody>
          <a:bodyPr wrap="square">
            <a:spAutoFit/>
          </a:bodyPr>
          <a:lstStyle/>
          <a:p>
            <a:r>
              <a:rPr lang="en-US" altLang="zh-CN" sz="1200" dirty="0" smtClean="0"/>
              <a:t>Transport</a:t>
            </a:r>
          </a:p>
          <a:p>
            <a:r>
              <a:rPr lang="en-US" altLang="zh-CN" sz="1200" dirty="0" smtClean="0"/>
              <a:t>HTTP/SOAP</a:t>
            </a:r>
            <a:endParaRPr lang="zh-CN" altLang="en-US" sz="1200" dirty="0"/>
          </a:p>
        </p:txBody>
      </p:sp>
      <p:sp>
        <p:nvSpPr>
          <p:cNvPr id="35" name="TextBox 26"/>
          <p:cNvSpPr txBox="1">
            <a:spLocks noChangeArrowheads="1"/>
          </p:cNvSpPr>
          <p:nvPr/>
        </p:nvSpPr>
        <p:spPr bwMode="auto">
          <a:xfrm>
            <a:off x="2743200" y="3429000"/>
            <a:ext cx="20574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HTTP/SOAP</a:t>
            </a:r>
            <a:endParaRPr lang="zh-CN" altLang="en-US" sz="1200" dirty="0"/>
          </a:p>
        </p:txBody>
      </p:sp>
      <p:sp>
        <p:nvSpPr>
          <p:cNvPr id="36" name="TextBox 26"/>
          <p:cNvSpPr txBox="1">
            <a:spLocks noChangeArrowheads="1"/>
          </p:cNvSpPr>
          <p:nvPr/>
        </p:nvSpPr>
        <p:spPr bwMode="auto">
          <a:xfrm>
            <a:off x="2743200" y="2590800"/>
            <a:ext cx="2057400" cy="461665"/>
          </a:xfrm>
          <a:prstGeom prst="rect">
            <a:avLst/>
          </a:prstGeom>
          <a:noFill/>
          <a:ln w="9525">
            <a:noFill/>
            <a:miter lim="800000"/>
            <a:headEnd/>
            <a:tailEnd/>
          </a:ln>
        </p:spPr>
        <p:txBody>
          <a:bodyPr wrap="square">
            <a:spAutoFit/>
          </a:bodyPr>
          <a:lstStyle/>
          <a:p>
            <a:r>
              <a:rPr lang="en-US" altLang="zh-CN" sz="1200" dirty="0" smtClean="0"/>
              <a:t>Transport</a:t>
            </a:r>
          </a:p>
          <a:p>
            <a:r>
              <a:rPr lang="en-US" altLang="zh-CN" sz="1200" dirty="0" smtClean="0"/>
              <a:t>HTTP/SOAP</a:t>
            </a:r>
            <a:endParaRPr lang="zh-CN" altLang="en-US" sz="1200" dirty="0"/>
          </a:p>
        </p:txBody>
      </p:sp>
      <p:sp>
        <p:nvSpPr>
          <p:cNvPr id="37" name="TextBox 26"/>
          <p:cNvSpPr txBox="1">
            <a:spLocks noChangeArrowheads="1"/>
          </p:cNvSpPr>
          <p:nvPr/>
        </p:nvSpPr>
        <p:spPr bwMode="auto">
          <a:xfrm>
            <a:off x="2743200" y="2133600"/>
            <a:ext cx="20574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TCP/</a:t>
            </a:r>
            <a:r>
              <a:rPr lang="zh-CN" altLang="en-US" sz="1200" dirty="0" smtClean="0"/>
              <a:t>定长报文</a:t>
            </a:r>
            <a:endParaRPr lang="zh-CN" altLang="en-US" sz="1200" dirty="0"/>
          </a:p>
        </p:txBody>
      </p:sp>
      <p:sp>
        <p:nvSpPr>
          <p:cNvPr id="38" name="矩形 37"/>
          <p:cNvSpPr/>
          <p:nvPr/>
        </p:nvSpPr>
        <p:spPr bwMode="auto">
          <a:xfrm>
            <a:off x="4267200" y="914400"/>
            <a:ext cx="4214813" cy="5276850"/>
          </a:xfrm>
          <a:prstGeom prst="rect">
            <a:avLst/>
          </a:prstGeom>
          <a:solidFill>
            <a:schemeClr val="bg1"/>
          </a:solidFill>
          <a:ln w="19050">
            <a:solidFill>
              <a:srgbClr val="C00000"/>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72000" rIns="72000"/>
          <a:lstStyle/>
          <a:p>
            <a:pPr>
              <a:buFont typeface="Wingdings" pitchFamily="2" charset="2"/>
              <a:buChar char="n"/>
              <a:defRPr/>
            </a:pPr>
            <a:endParaRPr lang="en-US" altLang="zh-CN" sz="1400" dirty="0"/>
          </a:p>
        </p:txBody>
      </p:sp>
      <p:sp>
        <p:nvSpPr>
          <p:cNvPr id="40" name="内容占位符 2"/>
          <p:cNvSpPr txBox="1">
            <a:spLocks/>
          </p:cNvSpPr>
          <p:nvPr/>
        </p:nvSpPr>
        <p:spPr bwMode="auto">
          <a:xfrm>
            <a:off x="4344988" y="1165225"/>
            <a:ext cx="4137025" cy="5168900"/>
          </a:xfrm>
          <a:prstGeom prst="rect">
            <a:avLst/>
          </a:prstGeom>
          <a:noFill/>
          <a:ln w="9525">
            <a:noFill/>
            <a:miter lim="800000"/>
            <a:headEnd/>
            <a:tailEnd/>
          </a:ln>
        </p:spPr>
        <p:txBody>
          <a:bodyPr/>
          <a:lstStyle/>
          <a:p>
            <a:pPr>
              <a:defRPr/>
            </a:pPr>
            <a:r>
              <a:rPr lang="zh-CN" altLang="en-US" sz="1600" dirty="0" smtClean="0"/>
              <a:t>某商户拥有网上商城，和银行通过支付网关连接。银行客户登录网上商城，签订协议后，可以直接在网上商城通过协议支付买东西。</a:t>
            </a:r>
            <a:endParaRPr lang="en-US" altLang="zh-CN" sz="1600" dirty="0" smtClean="0"/>
          </a:p>
          <a:p>
            <a:pPr>
              <a:defRPr/>
            </a:pPr>
            <a:endParaRPr lang="en-US" altLang="zh-CN" sz="1600" b="1" kern="0" dirty="0" smtClean="0">
              <a:latin typeface="+mn-ea"/>
              <a:ea typeface="+mn-ea"/>
            </a:endParaRPr>
          </a:p>
          <a:p>
            <a:pPr>
              <a:defRPr/>
            </a:pPr>
            <a:r>
              <a:rPr lang="zh-CN" altLang="en-US" sz="1600" b="1" kern="0" dirty="0" smtClean="0">
                <a:latin typeface="+mn-ea"/>
                <a:ea typeface="+mn-ea"/>
              </a:rPr>
              <a:t>商户系统：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客户签约</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签约信息查询</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交易订单协议支付</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网银系统</a:t>
            </a:r>
            <a:r>
              <a:rPr lang="en-US" altLang="zh-CN" sz="1600" kern="0" dirty="0" err="1" smtClean="0">
                <a:latin typeface="+mn-ea"/>
                <a:ea typeface="+mn-ea"/>
              </a:rPr>
              <a:t>webservice</a:t>
            </a:r>
            <a:r>
              <a:rPr lang="zh-CN" altLang="en-US" sz="1600" kern="0" dirty="0" smtClean="0">
                <a:latin typeface="+mn-ea"/>
                <a:ea typeface="+mn-ea"/>
              </a:rPr>
              <a:t>通道</a:t>
            </a:r>
            <a:endParaRPr lang="en-US" altLang="zh-CN" sz="1600" kern="0" dirty="0" smtClean="0">
              <a:latin typeface="+mn-ea"/>
              <a:ea typeface="+mn-ea"/>
            </a:endParaRPr>
          </a:p>
          <a:p>
            <a:pPr>
              <a:defRPr/>
            </a:pPr>
            <a:r>
              <a:rPr lang="zh-CN" altLang="en-US" sz="1600" b="1" kern="0" dirty="0" smtClean="0">
                <a:latin typeface="+mn-ea"/>
                <a:ea typeface="+mn-ea"/>
              </a:rPr>
              <a:t>网银：</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客户签约</a:t>
            </a:r>
            <a:r>
              <a:rPr lang="en-US" altLang="zh-CN" sz="1600" kern="0" dirty="0" err="1" smtClean="0">
                <a:latin typeface="+mn-ea"/>
                <a:ea typeface="+mn-ea"/>
              </a:rPr>
              <a:t>webservice</a:t>
            </a:r>
            <a:r>
              <a:rPr lang="zh-CN" altLang="en-US" sz="1600" kern="0" dirty="0" smtClean="0">
                <a:latin typeface="+mn-ea"/>
                <a:ea typeface="+mn-ea"/>
              </a:rPr>
              <a:t>渠道</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银行交易系统</a:t>
            </a:r>
            <a:r>
              <a:rPr lang="en-US" altLang="zh-CN" sz="1600" kern="0" dirty="0" err="1" smtClean="0">
                <a:latin typeface="+mn-ea"/>
                <a:ea typeface="+mn-ea"/>
              </a:rPr>
              <a:t>webservice</a:t>
            </a:r>
            <a:r>
              <a:rPr lang="zh-CN" altLang="en-US" sz="1600" kern="0" dirty="0" smtClean="0">
                <a:latin typeface="+mn-ea"/>
                <a:ea typeface="+mn-ea"/>
              </a:rPr>
              <a:t>通道</a:t>
            </a:r>
            <a:endParaRPr lang="en-US" altLang="zh-CN" sz="1600" kern="0" dirty="0" smtClean="0">
              <a:latin typeface="+mn-ea"/>
              <a:ea typeface="+mn-ea"/>
            </a:endParaRPr>
          </a:p>
          <a:p>
            <a:pPr>
              <a:defRPr/>
            </a:pPr>
            <a:r>
              <a:rPr lang="zh-CN" altLang="en-US" sz="1600" b="1" kern="0" dirty="0" smtClean="0">
                <a:latin typeface="+mn-ea"/>
                <a:ea typeface="+mn-ea"/>
              </a:rPr>
              <a:t>银行交易系统：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交易支付</a:t>
            </a:r>
            <a:r>
              <a:rPr lang="en-US" altLang="zh-CN" sz="1600" kern="0" dirty="0" err="1" smtClean="0">
                <a:latin typeface="+mn-ea"/>
                <a:ea typeface="+mn-ea"/>
              </a:rPr>
              <a:t>webservice</a:t>
            </a:r>
            <a:r>
              <a:rPr lang="zh-CN" altLang="en-US" sz="1600" kern="0" dirty="0" smtClean="0">
                <a:latin typeface="+mn-ea"/>
                <a:ea typeface="+mn-ea"/>
              </a:rPr>
              <a:t>渠道</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客户签约</a:t>
            </a:r>
            <a:r>
              <a:rPr lang="en-US" altLang="zh-CN" sz="1600" kern="0" dirty="0" err="1" smtClean="0">
                <a:latin typeface="+mn-ea"/>
                <a:ea typeface="+mn-ea"/>
              </a:rPr>
              <a:t>webservice</a:t>
            </a:r>
            <a:r>
              <a:rPr lang="zh-CN" altLang="en-US" sz="1600" kern="0" dirty="0" smtClean="0">
                <a:latin typeface="+mn-ea"/>
                <a:ea typeface="+mn-ea"/>
              </a:rPr>
              <a:t>渠道</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签约、支付交易流</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主机系统</a:t>
            </a:r>
            <a:r>
              <a:rPr lang="en-US" altLang="zh-CN" sz="1600" kern="0" dirty="0" smtClean="0">
                <a:latin typeface="+mn-ea"/>
                <a:ea typeface="+mn-ea"/>
              </a:rPr>
              <a:t>TCP</a:t>
            </a:r>
            <a:r>
              <a:rPr lang="zh-CN" altLang="en-US" sz="1600" kern="0" dirty="0" smtClean="0">
                <a:latin typeface="+mn-ea"/>
                <a:ea typeface="+mn-ea"/>
              </a:rPr>
              <a:t>通道</a:t>
            </a:r>
            <a:endParaRPr lang="en-US" altLang="zh-CN" sz="1600" kern="0" dirty="0" smtClean="0">
              <a:latin typeface="+mn-ea"/>
              <a:ea typeface="+mn-ea"/>
            </a:endParaRPr>
          </a:p>
          <a:p>
            <a:pPr>
              <a:defRPr/>
            </a:pPr>
            <a:r>
              <a:rPr lang="zh-CN" altLang="en-US" sz="1600" b="1" kern="0" dirty="0" smtClean="0">
                <a:latin typeface="+mn-ea"/>
                <a:ea typeface="+mn-ea"/>
              </a:rPr>
              <a:t>主机系统：</a:t>
            </a:r>
            <a:endParaRPr lang="en-US" altLang="zh-CN" sz="1600" b="1" kern="0" dirty="0" smtClean="0">
              <a:latin typeface="+mn-ea"/>
              <a:ea typeface="+mn-ea"/>
            </a:endParaRPr>
          </a:p>
          <a:p>
            <a:pPr lvl="1">
              <a:buFont typeface="Wingdings" pitchFamily="2" charset="2"/>
              <a:buChar char="ü"/>
              <a:defRPr/>
            </a:pPr>
            <a:r>
              <a:rPr lang="en-US" altLang="zh-CN" sz="1600" kern="0" dirty="0" smtClean="0">
                <a:latin typeface="+mn-ea"/>
                <a:ea typeface="+mn-ea"/>
              </a:rPr>
              <a:t>  TCP</a:t>
            </a:r>
            <a:r>
              <a:rPr lang="zh-CN" altLang="en-US" sz="1600" kern="0" dirty="0" smtClean="0">
                <a:latin typeface="+mn-ea"/>
                <a:ea typeface="+mn-ea"/>
              </a:rPr>
              <a:t>模拟器</a:t>
            </a:r>
            <a:endParaRPr lang="en-US" altLang="zh-CN" sz="1600" kern="0" dirty="0">
              <a:latin typeface="+mn-ea"/>
              <a:ea typeface="+mn-ea"/>
            </a:endParaRPr>
          </a:p>
        </p:txBody>
      </p:sp>
      <p:sp>
        <p:nvSpPr>
          <p:cNvPr id="41" name="圆角矩形 40"/>
          <p:cNvSpPr/>
          <p:nvPr/>
        </p:nvSpPr>
        <p:spPr bwMode="auto">
          <a:xfrm>
            <a:off x="5410200" y="690563"/>
            <a:ext cx="1841500" cy="374650"/>
          </a:xfrm>
          <a:prstGeom prst="roundRect">
            <a:avLst/>
          </a:prstGeom>
          <a:solidFill>
            <a:srgbClr val="FFC000"/>
          </a:solidFill>
          <a:ln w="28575">
            <a:solidFill>
              <a:srgbClr val="C00000"/>
            </a:solidFill>
          </a:ln>
          <a:effectLst/>
        </p:spPr>
        <p:style>
          <a:lnRef idx="1">
            <a:schemeClr val="accent3"/>
          </a:lnRef>
          <a:fillRef idx="2">
            <a:schemeClr val="accent3"/>
          </a:fillRef>
          <a:effectRef idx="1">
            <a:schemeClr val="accent3"/>
          </a:effectRef>
          <a:fontRef idx="minor">
            <a:schemeClr val="dk1"/>
          </a:fontRef>
        </p:style>
        <p:txBody>
          <a:bodyPr lIns="36000" rIns="36000" anchor="ctr"/>
          <a:lstStyle/>
          <a:p>
            <a:pPr algn="ctr">
              <a:defRPr/>
            </a:pPr>
            <a:r>
              <a:rPr lang="zh-CN" altLang="en-US" dirty="0" smtClean="0">
                <a:solidFill>
                  <a:schemeClr val="bg1"/>
                </a:solidFill>
                <a:latin typeface="黑体" pitchFamily="2" charset="-122"/>
              </a:rPr>
              <a:t>场景描述</a:t>
            </a:r>
            <a:endParaRPr lang="zh-CN" altLang="en-US" dirty="0">
              <a:solidFill>
                <a:schemeClr val="bg1"/>
              </a:solidFill>
              <a:latin typeface="黑体" pitchFamily="2" charset="-122"/>
            </a:endParaRPr>
          </a:p>
        </p:txBody>
      </p:sp>
    </p:spTree>
    <p:extLst>
      <p:ext uri="{BB962C8B-B14F-4D97-AF65-F5344CB8AC3E}">
        <p14:creationId xmlns:p14="http://schemas.microsoft.com/office/powerpoint/2010/main" val="3839771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他行代扣</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7</a:t>
            </a:fld>
            <a:endParaRPr lang="en-US" altLang="zh-CN"/>
          </a:p>
        </p:txBody>
      </p:sp>
      <p:sp>
        <p:nvSpPr>
          <p:cNvPr id="5" name="圆角矩形 4"/>
          <p:cNvSpPr/>
          <p:nvPr/>
        </p:nvSpPr>
        <p:spPr bwMode="gray">
          <a:xfrm>
            <a:off x="914400" y="2923401"/>
            <a:ext cx="2286000" cy="990600"/>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defRPr/>
            </a:pPr>
            <a:r>
              <a:rPr lang="zh-CN" altLang="en-US" sz="1600" dirty="0" smtClean="0">
                <a:solidFill>
                  <a:schemeClr val="tx1"/>
                </a:solidFill>
              </a:rPr>
              <a:t>银企直连系统</a:t>
            </a:r>
            <a:endParaRPr lang="zh-CN" altLang="en-US" sz="1600" dirty="0">
              <a:solidFill>
                <a:schemeClr val="tx1"/>
              </a:solidFill>
            </a:endParaRPr>
          </a:p>
        </p:txBody>
      </p:sp>
      <p:sp>
        <p:nvSpPr>
          <p:cNvPr id="6" name="圆角矩形 5"/>
          <p:cNvSpPr/>
          <p:nvPr/>
        </p:nvSpPr>
        <p:spPr bwMode="gray">
          <a:xfrm>
            <a:off x="914400" y="4676001"/>
            <a:ext cx="2286000" cy="990600"/>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金融租赁系统</a:t>
            </a:r>
            <a:endParaRPr lang="zh-CN" altLang="en-US" sz="1600" dirty="0"/>
          </a:p>
        </p:txBody>
      </p:sp>
      <p:sp>
        <p:nvSpPr>
          <p:cNvPr id="7" name="圆角矩形 6"/>
          <p:cNvSpPr/>
          <p:nvPr/>
        </p:nvSpPr>
        <p:spPr bwMode="gray">
          <a:xfrm>
            <a:off x="914400" y="1247001"/>
            <a:ext cx="2286000" cy="91440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1600" dirty="0"/>
              <a:t>主机系统</a:t>
            </a:r>
          </a:p>
        </p:txBody>
      </p:sp>
      <p:cxnSp>
        <p:nvCxnSpPr>
          <p:cNvPr id="8" name="肘形连接符 52"/>
          <p:cNvCxnSpPr>
            <a:cxnSpLocks noChangeShapeType="1"/>
          </p:cNvCxnSpPr>
          <p:nvPr/>
        </p:nvCxnSpPr>
        <p:spPr bwMode="auto">
          <a:xfrm rot="5400000" flipH="1" flipV="1">
            <a:off x="1295400" y="5819003"/>
            <a:ext cx="304801" cy="1"/>
          </a:xfrm>
          <a:prstGeom prst="bentConnector3">
            <a:avLst>
              <a:gd name="adj1" fmla="val 50000"/>
            </a:avLst>
          </a:prstGeom>
          <a:noFill/>
          <a:ln w="9525" algn="ctr">
            <a:solidFill>
              <a:schemeClr val="tx1"/>
            </a:solidFill>
            <a:round/>
            <a:headEnd/>
            <a:tailEnd type="arrow" w="med" len="med"/>
          </a:ln>
        </p:spPr>
      </p:cxnSp>
      <p:cxnSp>
        <p:nvCxnSpPr>
          <p:cNvPr id="9" name="肘形连接符 52"/>
          <p:cNvCxnSpPr>
            <a:cxnSpLocks noChangeShapeType="1"/>
          </p:cNvCxnSpPr>
          <p:nvPr/>
        </p:nvCxnSpPr>
        <p:spPr bwMode="auto">
          <a:xfrm rot="16200000" flipV="1">
            <a:off x="2362201" y="5819002"/>
            <a:ext cx="304801" cy="1"/>
          </a:xfrm>
          <a:prstGeom prst="bentConnector3">
            <a:avLst>
              <a:gd name="adj1" fmla="val 50000"/>
            </a:avLst>
          </a:prstGeom>
          <a:noFill/>
          <a:ln w="9525" algn="ctr">
            <a:solidFill>
              <a:schemeClr val="tx1"/>
            </a:solidFill>
            <a:round/>
            <a:headEnd/>
            <a:tailEnd type="arrow" w="med" len="med"/>
          </a:ln>
        </p:spPr>
      </p:cxnSp>
      <p:sp>
        <p:nvSpPr>
          <p:cNvPr id="10" name="TextBox 26"/>
          <p:cNvSpPr txBox="1">
            <a:spLocks noChangeArrowheads="1"/>
          </p:cNvSpPr>
          <p:nvPr/>
        </p:nvSpPr>
        <p:spPr bwMode="auto">
          <a:xfrm>
            <a:off x="990600" y="5971401"/>
            <a:ext cx="914400" cy="276999"/>
          </a:xfrm>
          <a:prstGeom prst="rect">
            <a:avLst/>
          </a:prstGeom>
          <a:noFill/>
          <a:ln w="9525">
            <a:noFill/>
            <a:miter lim="800000"/>
            <a:headEnd/>
            <a:tailEnd/>
          </a:ln>
        </p:spPr>
        <p:txBody>
          <a:bodyPr wrap="square">
            <a:spAutoFit/>
          </a:bodyPr>
          <a:lstStyle/>
          <a:p>
            <a:pPr algn="ctr"/>
            <a:r>
              <a:rPr lang="zh-CN" altLang="en-US" sz="1200" dirty="0" smtClean="0"/>
              <a:t>手动调度</a:t>
            </a:r>
            <a:endParaRPr lang="zh-CN" altLang="en-US" sz="1200" dirty="0"/>
          </a:p>
        </p:txBody>
      </p:sp>
      <p:sp>
        <p:nvSpPr>
          <p:cNvPr id="14" name="TextBox 26"/>
          <p:cNvSpPr txBox="1">
            <a:spLocks noChangeArrowheads="1"/>
          </p:cNvSpPr>
          <p:nvPr/>
        </p:nvSpPr>
        <p:spPr bwMode="auto">
          <a:xfrm>
            <a:off x="2057400" y="5971401"/>
            <a:ext cx="914400" cy="276999"/>
          </a:xfrm>
          <a:prstGeom prst="rect">
            <a:avLst/>
          </a:prstGeom>
          <a:noFill/>
          <a:ln w="9525">
            <a:noFill/>
            <a:miter lim="800000"/>
            <a:headEnd/>
            <a:tailEnd/>
          </a:ln>
        </p:spPr>
        <p:txBody>
          <a:bodyPr wrap="square">
            <a:spAutoFit/>
          </a:bodyPr>
          <a:lstStyle/>
          <a:p>
            <a:pPr algn="ctr"/>
            <a:r>
              <a:rPr lang="zh-CN" altLang="en-US" sz="1200" dirty="0" smtClean="0"/>
              <a:t>定时调度</a:t>
            </a:r>
            <a:endParaRPr lang="zh-CN" altLang="en-US" sz="1200" dirty="0"/>
          </a:p>
        </p:txBody>
      </p:sp>
      <p:sp>
        <p:nvSpPr>
          <p:cNvPr id="15" name="TextBox 26"/>
          <p:cNvSpPr txBox="1">
            <a:spLocks noChangeArrowheads="1"/>
          </p:cNvSpPr>
          <p:nvPr/>
        </p:nvSpPr>
        <p:spPr bwMode="auto">
          <a:xfrm>
            <a:off x="3200400" y="4523601"/>
            <a:ext cx="14478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HTTP/SOAP</a:t>
            </a:r>
            <a:endParaRPr lang="zh-CN" altLang="en-US" sz="1200" dirty="0"/>
          </a:p>
        </p:txBody>
      </p:sp>
      <p:sp>
        <p:nvSpPr>
          <p:cNvPr id="17" name="TextBox 26"/>
          <p:cNvSpPr txBox="1">
            <a:spLocks noChangeArrowheads="1"/>
          </p:cNvSpPr>
          <p:nvPr/>
        </p:nvSpPr>
        <p:spPr bwMode="auto">
          <a:xfrm>
            <a:off x="3200400" y="3533001"/>
            <a:ext cx="1524000" cy="461665"/>
          </a:xfrm>
          <a:prstGeom prst="rect">
            <a:avLst/>
          </a:prstGeom>
          <a:noFill/>
          <a:ln w="9525">
            <a:noFill/>
            <a:miter lim="800000"/>
            <a:headEnd/>
            <a:tailEnd/>
          </a:ln>
        </p:spPr>
        <p:txBody>
          <a:bodyPr wrap="square">
            <a:spAutoFit/>
          </a:bodyPr>
          <a:lstStyle/>
          <a:p>
            <a:r>
              <a:rPr lang="en-US" altLang="zh-CN" sz="1200" dirty="0" smtClean="0"/>
              <a:t>Transport</a:t>
            </a:r>
          </a:p>
          <a:p>
            <a:r>
              <a:rPr lang="en-US" altLang="zh-CN" sz="1200" dirty="0" smtClean="0"/>
              <a:t>HTTP/SOAP/</a:t>
            </a:r>
            <a:r>
              <a:rPr lang="zh-CN" altLang="en-US" sz="1200" dirty="0" smtClean="0"/>
              <a:t>单向</a:t>
            </a:r>
            <a:endParaRPr lang="zh-CN" altLang="en-US" sz="1200" dirty="0"/>
          </a:p>
        </p:txBody>
      </p:sp>
      <p:sp>
        <p:nvSpPr>
          <p:cNvPr id="18" name="TextBox 26"/>
          <p:cNvSpPr txBox="1">
            <a:spLocks noChangeArrowheads="1"/>
          </p:cNvSpPr>
          <p:nvPr/>
        </p:nvSpPr>
        <p:spPr bwMode="auto">
          <a:xfrm>
            <a:off x="3200400" y="2771001"/>
            <a:ext cx="13716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TCP/</a:t>
            </a:r>
            <a:r>
              <a:rPr lang="zh-CN" altLang="en-US" sz="1200" dirty="0" smtClean="0"/>
              <a:t>定长报文</a:t>
            </a:r>
            <a:endParaRPr lang="zh-CN" altLang="en-US" sz="1200" dirty="0"/>
          </a:p>
        </p:txBody>
      </p:sp>
      <p:cxnSp>
        <p:nvCxnSpPr>
          <p:cNvPr id="19" name="肘形连接符 52"/>
          <p:cNvCxnSpPr>
            <a:cxnSpLocks noChangeShapeType="1"/>
            <a:stCxn id="6" idx="0"/>
          </p:cNvCxnSpPr>
          <p:nvPr/>
        </p:nvCxnSpPr>
        <p:spPr bwMode="auto">
          <a:xfrm rot="5400000" flipH="1" flipV="1">
            <a:off x="1677195" y="4294208"/>
            <a:ext cx="761999" cy="1589"/>
          </a:xfrm>
          <a:prstGeom prst="bentConnector3">
            <a:avLst>
              <a:gd name="adj1" fmla="val 50000"/>
            </a:avLst>
          </a:prstGeom>
          <a:noFill/>
          <a:ln w="9525" algn="ctr">
            <a:solidFill>
              <a:schemeClr val="tx1"/>
            </a:solidFill>
            <a:round/>
            <a:headEnd/>
            <a:tailEnd type="arrow" w="med" len="med"/>
          </a:ln>
        </p:spPr>
      </p:cxnSp>
      <p:cxnSp>
        <p:nvCxnSpPr>
          <p:cNvPr id="21" name="肘形连接符 52"/>
          <p:cNvCxnSpPr>
            <a:cxnSpLocks noChangeShapeType="1"/>
          </p:cNvCxnSpPr>
          <p:nvPr/>
        </p:nvCxnSpPr>
        <p:spPr bwMode="auto">
          <a:xfrm rot="5400000" flipH="1" flipV="1">
            <a:off x="1677195" y="2541606"/>
            <a:ext cx="761999" cy="1589"/>
          </a:xfrm>
          <a:prstGeom prst="bentConnector3">
            <a:avLst>
              <a:gd name="adj1" fmla="val 50000"/>
            </a:avLst>
          </a:prstGeom>
          <a:noFill/>
          <a:ln w="9525" algn="ctr">
            <a:solidFill>
              <a:schemeClr val="tx1"/>
            </a:solidFill>
            <a:round/>
            <a:headEnd/>
            <a:tailEnd type="arrow" w="med" len="med"/>
          </a:ln>
        </p:spPr>
      </p:cxnSp>
      <p:sp>
        <p:nvSpPr>
          <p:cNvPr id="22" name="TextBox 20"/>
          <p:cNvSpPr txBox="1">
            <a:spLocks noChangeArrowheads="1"/>
          </p:cNvSpPr>
          <p:nvPr/>
        </p:nvSpPr>
        <p:spPr bwMode="auto">
          <a:xfrm>
            <a:off x="3200400" y="1524000"/>
            <a:ext cx="801687" cy="276225"/>
          </a:xfrm>
          <a:prstGeom prst="rect">
            <a:avLst/>
          </a:prstGeom>
          <a:noFill/>
          <a:ln w="9525">
            <a:noFill/>
            <a:miter lim="800000"/>
            <a:headEnd/>
            <a:tailEnd/>
          </a:ln>
        </p:spPr>
        <p:txBody>
          <a:bodyPr wrap="none">
            <a:spAutoFit/>
          </a:bodyPr>
          <a:lstStyle/>
          <a:p>
            <a:r>
              <a:rPr lang="zh-CN" altLang="en-US" sz="1200" dirty="0"/>
              <a:t>模拟主机</a:t>
            </a:r>
          </a:p>
        </p:txBody>
      </p:sp>
      <p:sp>
        <p:nvSpPr>
          <p:cNvPr id="23" name="TextBox 26"/>
          <p:cNvSpPr txBox="1">
            <a:spLocks noChangeArrowheads="1"/>
          </p:cNvSpPr>
          <p:nvPr/>
        </p:nvSpPr>
        <p:spPr bwMode="auto">
          <a:xfrm>
            <a:off x="152400" y="3581400"/>
            <a:ext cx="838200" cy="276999"/>
          </a:xfrm>
          <a:prstGeom prst="rect">
            <a:avLst/>
          </a:prstGeom>
          <a:noFill/>
          <a:ln w="9525">
            <a:noFill/>
            <a:miter lim="800000"/>
            <a:headEnd/>
            <a:tailEnd/>
          </a:ln>
        </p:spPr>
        <p:txBody>
          <a:bodyPr wrap="square">
            <a:spAutoFit/>
          </a:bodyPr>
          <a:lstStyle/>
          <a:p>
            <a:r>
              <a:rPr lang="zh-CN" altLang="en-US" sz="1200" dirty="0" smtClean="0"/>
              <a:t>事件通知</a:t>
            </a:r>
            <a:endParaRPr lang="zh-CN" altLang="en-US" sz="1200" dirty="0"/>
          </a:p>
        </p:txBody>
      </p:sp>
      <p:sp>
        <p:nvSpPr>
          <p:cNvPr id="24" name="TextBox 26"/>
          <p:cNvSpPr txBox="1">
            <a:spLocks noChangeArrowheads="1"/>
          </p:cNvSpPr>
          <p:nvPr/>
        </p:nvSpPr>
        <p:spPr bwMode="auto">
          <a:xfrm>
            <a:off x="152400" y="4648200"/>
            <a:ext cx="838200" cy="276999"/>
          </a:xfrm>
          <a:prstGeom prst="rect">
            <a:avLst/>
          </a:prstGeom>
          <a:noFill/>
          <a:ln w="9525">
            <a:noFill/>
            <a:miter lim="800000"/>
            <a:headEnd/>
            <a:tailEnd/>
          </a:ln>
        </p:spPr>
        <p:txBody>
          <a:bodyPr wrap="square">
            <a:spAutoFit/>
          </a:bodyPr>
          <a:lstStyle/>
          <a:p>
            <a:r>
              <a:rPr lang="en-US" altLang="zh-CN" sz="1200" dirty="0" smtClean="0"/>
              <a:t>JMS</a:t>
            </a:r>
            <a:r>
              <a:rPr lang="zh-CN" altLang="en-US" sz="1200" dirty="0" smtClean="0"/>
              <a:t>订阅</a:t>
            </a:r>
            <a:endParaRPr lang="zh-CN" altLang="en-US" sz="1200" dirty="0"/>
          </a:p>
        </p:txBody>
      </p:sp>
      <p:sp>
        <p:nvSpPr>
          <p:cNvPr id="25" name="矩形 24"/>
          <p:cNvSpPr/>
          <p:nvPr/>
        </p:nvSpPr>
        <p:spPr bwMode="auto">
          <a:xfrm>
            <a:off x="4624387" y="892175"/>
            <a:ext cx="4214813" cy="5276850"/>
          </a:xfrm>
          <a:prstGeom prst="rect">
            <a:avLst/>
          </a:prstGeom>
          <a:solidFill>
            <a:schemeClr val="bg1"/>
          </a:solidFill>
          <a:ln w="19050">
            <a:solidFill>
              <a:srgbClr val="C00000"/>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72000" rIns="72000"/>
          <a:lstStyle/>
          <a:p>
            <a:pPr>
              <a:buFont typeface="Wingdings" pitchFamily="2" charset="2"/>
              <a:buChar char="n"/>
              <a:defRPr/>
            </a:pPr>
            <a:endParaRPr lang="en-US" altLang="zh-CN" sz="1400" dirty="0"/>
          </a:p>
        </p:txBody>
      </p:sp>
      <p:sp>
        <p:nvSpPr>
          <p:cNvPr id="26" name="内容占位符 2"/>
          <p:cNvSpPr txBox="1">
            <a:spLocks/>
          </p:cNvSpPr>
          <p:nvPr/>
        </p:nvSpPr>
        <p:spPr bwMode="auto">
          <a:xfrm>
            <a:off x="4702175" y="1143000"/>
            <a:ext cx="4137025" cy="5168900"/>
          </a:xfrm>
          <a:prstGeom prst="rect">
            <a:avLst/>
          </a:prstGeom>
          <a:noFill/>
          <a:ln w="9525">
            <a:noFill/>
            <a:miter lim="800000"/>
            <a:headEnd/>
            <a:tailEnd/>
          </a:ln>
        </p:spPr>
        <p:txBody>
          <a:bodyPr/>
          <a:lstStyle/>
          <a:p>
            <a:pPr>
              <a:lnSpc>
                <a:spcPts val="2420"/>
              </a:lnSpc>
              <a:defRPr/>
            </a:pPr>
            <a:r>
              <a:rPr lang="zh-CN" altLang="en-US" sz="1600" dirty="0" smtClean="0"/>
              <a:t>某银行租赁系统，根据租赁业务生成租金计划。租赁客户在租赁系统登记有他行扣款帐号，并已经签订三方扣款协议。允许银行根据租金计划，通过银企直连平台向他行发出扣款委托。</a:t>
            </a:r>
            <a:endParaRPr lang="en-US" altLang="zh-CN" sz="1600" dirty="0" smtClean="0"/>
          </a:p>
          <a:p>
            <a:pPr>
              <a:lnSpc>
                <a:spcPts val="2420"/>
              </a:lnSpc>
              <a:defRPr/>
            </a:pPr>
            <a:endParaRPr lang="en-US" altLang="zh-CN" sz="1600" b="1" kern="0" dirty="0" smtClean="0">
              <a:latin typeface="+mn-ea"/>
              <a:ea typeface="+mn-ea"/>
            </a:endParaRPr>
          </a:p>
          <a:p>
            <a:pPr>
              <a:defRPr/>
            </a:pPr>
            <a:r>
              <a:rPr lang="zh-CN" altLang="en-US" sz="1600" b="1" kern="0" dirty="0" smtClean="0">
                <a:latin typeface="+mn-ea"/>
                <a:ea typeface="+mn-ea"/>
              </a:rPr>
              <a:t>金融租赁系统：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租金计划维护</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扣款计划生成</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银企直连</a:t>
            </a:r>
            <a:r>
              <a:rPr lang="en-US" altLang="zh-CN" sz="1600" kern="0" dirty="0" err="1" smtClean="0">
                <a:latin typeface="+mn-ea"/>
                <a:ea typeface="+mn-ea"/>
              </a:rPr>
              <a:t>webservice</a:t>
            </a:r>
            <a:r>
              <a:rPr lang="zh-CN" altLang="en-US" sz="1600" kern="0" dirty="0" smtClean="0">
                <a:latin typeface="+mn-ea"/>
                <a:ea typeface="+mn-ea"/>
              </a:rPr>
              <a:t>通道</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扣款回复订阅</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扣款回复</a:t>
            </a:r>
            <a:r>
              <a:rPr lang="en-US" altLang="zh-CN" sz="1600" kern="0" dirty="0" smtClean="0">
                <a:latin typeface="+mn-ea"/>
                <a:ea typeface="+mn-ea"/>
              </a:rPr>
              <a:t>JMS</a:t>
            </a:r>
            <a:r>
              <a:rPr lang="zh-CN" altLang="en-US" sz="1600" kern="0" dirty="0" smtClean="0">
                <a:latin typeface="+mn-ea"/>
                <a:ea typeface="+mn-ea"/>
              </a:rPr>
              <a:t>事件监听</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扣款响应处理</a:t>
            </a:r>
            <a:endParaRPr lang="en-US" altLang="zh-CN" sz="1600" kern="0" dirty="0" smtClean="0">
              <a:latin typeface="+mn-ea"/>
              <a:ea typeface="+mn-ea"/>
            </a:endParaRPr>
          </a:p>
          <a:p>
            <a:pPr>
              <a:defRPr/>
            </a:pPr>
            <a:r>
              <a:rPr lang="zh-CN" altLang="en-US" sz="1600" b="1" kern="0" dirty="0" smtClean="0">
                <a:latin typeface="+mn-ea"/>
                <a:ea typeface="+mn-ea"/>
              </a:rPr>
              <a:t>银企直连系统：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交易流水记录</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主机系统</a:t>
            </a:r>
            <a:r>
              <a:rPr lang="en-US" altLang="zh-CN" sz="1600" kern="0" dirty="0" smtClean="0">
                <a:latin typeface="+mn-ea"/>
                <a:ea typeface="+mn-ea"/>
              </a:rPr>
              <a:t>TCP</a:t>
            </a:r>
            <a:r>
              <a:rPr lang="zh-CN" altLang="en-US" sz="1600" kern="0" dirty="0" smtClean="0">
                <a:latin typeface="+mn-ea"/>
                <a:ea typeface="+mn-ea"/>
              </a:rPr>
              <a:t>通道</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主机系统交易应答事件流</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扣款</a:t>
            </a:r>
            <a:r>
              <a:rPr lang="en-US" altLang="zh-CN" sz="1600" kern="0" dirty="0" err="1" smtClean="0">
                <a:latin typeface="+mn-ea"/>
                <a:ea typeface="+mn-ea"/>
              </a:rPr>
              <a:t>webservice</a:t>
            </a:r>
            <a:r>
              <a:rPr lang="zh-CN" altLang="en-US" sz="1600" kern="0" dirty="0" smtClean="0">
                <a:latin typeface="+mn-ea"/>
                <a:ea typeface="+mn-ea"/>
              </a:rPr>
              <a:t>渠道</a:t>
            </a:r>
            <a:endParaRPr lang="en-US" altLang="zh-CN" sz="1600" kern="0" dirty="0" smtClean="0">
              <a:latin typeface="+mn-ea"/>
              <a:ea typeface="+mn-ea"/>
            </a:endParaRPr>
          </a:p>
          <a:p>
            <a:pPr>
              <a:lnSpc>
                <a:spcPts val="2420"/>
              </a:lnSpc>
              <a:defRPr/>
            </a:pPr>
            <a:endParaRPr lang="en-US" altLang="zh-CN" sz="1600" kern="0" dirty="0" smtClean="0">
              <a:latin typeface="+mn-ea"/>
              <a:ea typeface="+mn-ea"/>
            </a:endParaRPr>
          </a:p>
          <a:p>
            <a:pPr>
              <a:lnSpc>
                <a:spcPts val="2420"/>
              </a:lnSpc>
              <a:defRPr/>
            </a:pPr>
            <a:endParaRPr lang="en-US" altLang="zh-CN" sz="1600" kern="0" dirty="0" err="1">
              <a:latin typeface="+mn-ea"/>
              <a:ea typeface="+mn-ea"/>
            </a:endParaRPr>
          </a:p>
        </p:txBody>
      </p:sp>
      <p:sp>
        <p:nvSpPr>
          <p:cNvPr id="27" name="圆角矩形 26"/>
          <p:cNvSpPr/>
          <p:nvPr/>
        </p:nvSpPr>
        <p:spPr bwMode="auto">
          <a:xfrm>
            <a:off x="5767387" y="668338"/>
            <a:ext cx="1841500" cy="374650"/>
          </a:xfrm>
          <a:prstGeom prst="roundRect">
            <a:avLst/>
          </a:prstGeom>
          <a:solidFill>
            <a:srgbClr val="FFC000"/>
          </a:solidFill>
          <a:ln w="28575">
            <a:solidFill>
              <a:srgbClr val="C00000"/>
            </a:solidFill>
          </a:ln>
          <a:effectLst/>
        </p:spPr>
        <p:style>
          <a:lnRef idx="1">
            <a:schemeClr val="accent3"/>
          </a:lnRef>
          <a:fillRef idx="2">
            <a:schemeClr val="accent3"/>
          </a:fillRef>
          <a:effectRef idx="1">
            <a:schemeClr val="accent3"/>
          </a:effectRef>
          <a:fontRef idx="minor">
            <a:schemeClr val="dk1"/>
          </a:fontRef>
        </p:style>
        <p:txBody>
          <a:bodyPr lIns="36000" rIns="36000" anchor="ctr"/>
          <a:lstStyle/>
          <a:p>
            <a:pPr algn="ctr">
              <a:defRPr/>
            </a:pPr>
            <a:r>
              <a:rPr lang="zh-CN" altLang="en-US" dirty="0" smtClean="0">
                <a:solidFill>
                  <a:schemeClr val="bg1"/>
                </a:solidFill>
                <a:latin typeface="黑体" pitchFamily="2" charset="-122"/>
              </a:rPr>
              <a:t>场景描述</a:t>
            </a:r>
            <a:endParaRPr lang="zh-CN" altLang="en-US" dirty="0">
              <a:solidFill>
                <a:schemeClr val="bg1"/>
              </a:solidFill>
              <a:latin typeface="黑体" pitchFamily="2" charset="-122"/>
            </a:endParaRPr>
          </a:p>
        </p:txBody>
      </p:sp>
    </p:spTree>
    <p:extLst>
      <p:ext uri="{BB962C8B-B14F-4D97-AF65-F5344CB8AC3E}">
        <p14:creationId xmlns:p14="http://schemas.microsoft.com/office/powerpoint/2010/main" val="2878473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养老金缴费</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8</a:t>
            </a:fld>
            <a:endParaRPr lang="en-US" altLang="zh-CN" dirty="0"/>
          </a:p>
        </p:txBody>
      </p:sp>
      <p:sp>
        <p:nvSpPr>
          <p:cNvPr id="5" name="圆角矩形 4"/>
          <p:cNvSpPr/>
          <p:nvPr/>
        </p:nvSpPr>
        <p:spPr bwMode="gray">
          <a:xfrm>
            <a:off x="381000" y="4191000"/>
            <a:ext cx="2286000" cy="1447800"/>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defRPr/>
            </a:pPr>
            <a:r>
              <a:rPr lang="zh-CN" altLang="en-US" sz="1600" dirty="0" smtClean="0">
                <a:solidFill>
                  <a:schemeClr val="tx1"/>
                </a:solidFill>
              </a:rPr>
              <a:t>养老金缴费系统</a:t>
            </a:r>
            <a:endParaRPr lang="zh-CN" altLang="en-US" sz="1600" dirty="0">
              <a:solidFill>
                <a:schemeClr val="tx1"/>
              </a:solidFill>
            </a:endParaRPr>
          </a:p>
        </p:txBody>
      </p:sp>
      <p:sp>
        <p:nvSpPr>
          <p:cNvPr id="6" name="圆角矩形 5"/>
          <p:cNvSpPr/>
          <p:nvPr/>
        </p:nvSpPr>
        <p:spPr bwMode="gray">
          <a:xfrm>
            <a:off x="2743200" y="2743200"/>
            <a:ext cx="1371600" cy="838200"/>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批处理监控</a:t>
            </a:r>
            <a:endParaRPr lang="zh-CN" altLang="en-US" sz="1600" dirty="0"/>
          </a:p>
        </p:txBody>
      </p:sp>
      <p:sp>
        <p:nvSpPr>
          <p:cNvPr id="7" name="圆角矩形 6"/>
          <p:cNvSpPr/>
          <p:nvPr/>
        </p:nvSpPr>
        <p:spPr bwMode="gray">
          <a:xfrm>
            <a:off x="533400" y="1371600"/>
            <a:ext cx="1905000" cy="734199"/>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1600" dirty="0"/>
              <a:t>主机系统</a:t>
            </a:r>
          </a:p>
        </p:txBody>
      </p:sp>
      <p:cxnSp>
        <p:nvCxnSpPr>
          <p:cNvPr id="8" name="肘形连接符 52"/>
          <p:cNvCxnSpPr>
            <a:cxnSpLocks noChangeShapeType="1"/>
          </p:cNvCxnSpPr>
          <p:nvPr/>
        </p:nvCxnSpPr>
        <p:spPr bwMode="auto">
          <a:xfrm rot="5400000" flipH="1" flipV="1">
            <a:off x="1371600" y="5791200"/>
            <a:ext cx="304801" cy="1"/>
          </a:xfrm>
          <a:prstGeom prst="bentConnector3">
            <a:avLst>
              <a:gd name="adj1" fmla="val 50000"/>
            </a:avLst>
          </a:prstGeom>
          <a:noFill/>
          <a:ln w="9525" algn="ctr">
            <a:solidFill>
              <a:schemeClr val="tx1"/>
            </a:solidFill>
            <a:round/>
            <a:headEnd/>
            <a:tailEnd type="arrow" w="med" len="med"/>
          </a:ln>
        </p:spPr>
      </p:cxnSp>
      <p:sp>
        <p:nvSpPr>
          <p:cNvPr id="10" name="TextBox 26"/>
          <p:cNvSpPr txBox="1">
            <a:spLocks noChangeArrowheads="1"/>
          </p:cNvSpPr>
          <p:nvPr/>
        </p:nvSpPr>
        <p:spPr bwMode="auto">
          <a:xfrm>
            <a:off x="1066800" y="5943598"/>
            <a:ext cx="914400" cy="276999"/>
          </a:xfrm>
          <a:prstGeom prst="rect">
            <a:avLst/>
          </a:prstGeom>
          <a:noFill/>
          <a:ln w="9525">
            <a:noFill/>
            <a:miter lim="800000"/>
            <a:headEnd/>
            <a:tailEnd/>
          </a:ln>
        </p:spPr>
        <p:txBody>
          <a:bodyPr wrap="square">
            <a:spAutoFit/>
          </a:bodyPr>
          <a:lstStyle/>
          <a:p>
            <a:pPr algn="ctr"/>
            <a:r>
              <a:rPr lang="zh-CN" altLang="en-US" sz="1200" dirty="0" smtClean="0"/>
              <a:t>缴费文件</a:t>
            </a:r>
            <a:endParaRPr lang="zh-CN" altLang="en-US" sz="1200" dirty="0"/>
          </a:p>
        </p:txBody>
      </p:sp>
      <p:cxnSp>
        <p:nvCxnSpPr>
          <p:cNvPr id="16" name="肘形连接符 52"/>
          <p:cNvCxnSpPr>
            <a:cxnSpLocks noChangeShapeType="1"/>
            <a:stCxn id="5" idx="3"/>
            <a:endCxn id="6" idx="2"/>
          </p:cNvCxnSpPr>
          <p:nvPr/>
        </p:nvCxnSpPr>
        <p:spPr bwMode="auto">
          <a:xfrm flipV="1">
            <a:off x="2667000" y="3581400"/>
            <a:ext cx="762000" cy="1333500"/>
          </a:xfrm>
          <a:prstGeom prst="bentConnector2">
            <a:avLst/>
          </a:prstGeom>
          <a:noFill/>
          <a:ln w="9525" algn="ctr">
            <a:solidFill>
              <a:schemeClr val="tx1"/>
            </a:solidFill>
            <a:round/>
            <a:headEnd type="arrow"/>
            <a:tailEnd type="none" w="med" len="med"/>
          </a:ln>
        </p:spPr>
      </p:cxnSp>
      <p:sp>
        <p:nvSpPr>
          <p:cNvPr id="17" name="TextBox 20"/>
          <p:cNvSpPr txBox="1">
            <a:spLocks noChangeArrowheads="1"/>
          </p:cNvSpPr>
          <p:nvPr/>
        </p:nvSpPr>
        <p:spPr bwMode="auto">
          <a:xfrm>
            <a:off x="2514600" y="1600200"/>
            <a:ext cx="801687" cy="276225"/>
          </a:xfrm>
          <a:prstGeom prst="rect">
            <a:avLst/>
          </a:prstGeom>
          <a:noFill/>
          <a:ln w="9525">
            <a:noFill/>
            <a:miter lim="800000"/>
            <a:headEnd/>
            <a:tailEnd/>
          </a:ln>
        </p:spPr>
        <p:txBody>
          <a:bodyPr wrap="none">
            <a:spAutoFit/>
          </a:bodyPr>
          <a:lstStyle/>
          <a:p>
            <a:r>
              <a:rPr lang="zh-CN" altLang="en-US" sz="1200" dirty="0"/>
              <a:t>模拟主机</a:t>
            </a:r>
          </a:p>
        </p:txBody>
      </p:sp>
      <p:sp>
        <p:nvSpPr>
          <p:cNvPr id="20" name="矩形 19"/>
          <p:cNvSpPr/>
          <p:nvPr/>
        </p:nvSpPr>
        <p:spPr bwMode="auto">
          <a:xfrm>
            <a:off x="4624387" y="892175"/>
            <a:ext cx="4214813" cy="5276850"/>
          </a:xfrm>
          <a:prstGeom prst="rect">
            <a:avLst/>
          </a:prstGeom>
          <a:solidFill>
            <a:schemeClr val="bg1"/>
          </a:solidFill>
          <a:ln w="19050">
            <a:solidFill>
              <a:srgbClr val="C00000"/>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72000" rIns="72000"/>
          <a:lstStyle/>
          <a:p>
            <a:pPr>
              <a:buFont typeface="Wingdings" pitchFamily="2" charset="2"/>
              <a:buChar char="n"/>
              <a:defRPr/>
            </a:pPr>
            <a:endParaRPr lang="en-US" altLang="zh-CN" sz="1400" dirty="0"/>
          </a:p>
        </p:txBody>
      </p:sp>
      <p:sp>
        <p:nvSpPr>
          <p:cNvPr id="21" name="内容占位符 2"/>
          <p:cNvSpPr txBox="1">
            <a:spLocks/>
          </p:cNvSpPr>
          <p:nvPr/>
        </p:nvSpPr>
        <p:spPr bwMode="auto">
          <a:xfrm>
            <a:off x="4702175" y="1143000"/>
            <a:ext cx="4137025" cy="5168900"/>
          </a:xfrm>
          <a:prstGeom prst="rect">
            <a:avLst/>
          </a:prstGeom>
          <a:noFill/>
          <a:ln w="9525">
            <a:noFill/>
            <a:miter lim="800000"/>
            <a:headEnd/>
            <a:tailEnd/>
          </a:ln>
        </p:spPr>
        <p:txBody>
          <a:bodyPr/>
          <a:lstStyle/>
          <a:p>
            <a:r>
              <a:rPr lang="zh-CN" altLang="en-US" sz="1600" dirty="0" smtClean="0"/>
              <a:t>企业根据定制的</a:t>
            </a:r>
            <a:r>
              <a:rPr lang="en-US" sz="1600" dirty="0" smtClean="0"/>
              <a:t>Excel</a:t>
            </a:r>
            <a:r>
              <a:rPr lang="zh-CN" altLang="en-US" sz="1600" dirty="0" smtClean="0"/>
              <a:t>表，将企业需要缴费的数据明细提交给银行。银行导入数据表并验证数据表，生成缴费清单，并根据缴费清单去外系统入账。</a:t>
            </a:r>
            <a:endParaRPr lang="en-US" altLang="zh-CN" sz="1600" dirty="0" smtClean="0"/>
          </a:p>
          <a:p>
            <a:pPr>
              <a:defRPr/>
            </a:pPr>
            <a:endParaRPr lang="en-US" altLang="zh-CN" sz="1600" b="1" kern="0" dirty="0" smtClean="0">
              <a:latin typeface="+mn-ea"/>
              <a:ea typeface="+mn-ea"/>
            </a:endParaRPr>
          </a:p>
          <a:p>
            <a:pPr>
              <a:defRPr/>
            </a:pPr>
            <a:r>
              <a:rPr lang="zh-CN" altLang="en-US" sz="1600" b="1" kern="0" dirty="0" smtClean="0">
                <a:latin typeface="+mn-ea"/>
                <a:ea typeface="+mn-ea"/>
              </a:rPr>
              <a:t>养老金缴费系统：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数据文件上传</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缴费处理批处理定义</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并行任务划分</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生成缴费清单</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主机系统</a:t>
            </a:r>
            <a:r>
              <a:rPr lang="en-US" altLang="zh-CN" sz="1600" kern="0" dirty="0" smtClean="0">
                <a:latin typeface="+mn-ea"/>
                <a:ea typeface="+mn-ea"/>
              </a:rPr>
              <a:t>TCP</a:t>
            </a:r>
            <a:r>
              <a:rPr lang="zh-CN" altLang="en-US" sz="1600" kern="0" dirty="0" smtClean="0">
                <a:latin typeface="+mn-ea"/>
                <a:ea typeface="+mn-ea"/>
              </a:rPr>
              <a:t>通道</a:t>
            </a:r>
            <a:endParaRPr lang="en-US" altLang="zh-CN" sz="1600" kern="0" dirty="0" smtClean="0">
              <a:latin typeface="+mn-ea"/>
              <a:ea typeface="+mn-ea"/>
            </a:endParaRPr>
          </a:p>
          <a:p>
            <a:pPr>
              <a:defRPr/>
            </a:pPr>
            <a:endParaRPr lang="en-US" altLang="zh-CN" sz="1600" kern="0" dirty="0">
              <a:latin typeface="+mn-ea"/>
              <a:ea typeface="+mn-ea"/>
            </a:endParaRPr>
          </a:p>
        </p:txBody>
      </p:sp>
      <p:sp>
        <p:nvSpPr>
          <p:cNvPr id="23" name="圆角矩形 22"/>
          <p:cNvSpPr/>
          <p:nvPr/>
        </p:nvSpPr>
        <p:spPr bwMode="auto">
          <a:xfrm>
            <a:off x="5767387" y="668338"/>
            <a:ext cx="1841500" cy="374650"/>
          </a:xfrm>
          <a:prstGeom prst="roundRect">
            <a:avLst/>
          </a:prstGeom>
          <a:solidFill>
            <a:srgbClr val="FFC000"/>
          </a:solidFill>
          <a:ln w="28575">
            <a:solidFill>
              <a:srgbClr val="C00000"/>
            </a:solidFill>
          </a:ln>
          <a:effectLst/>
        </p:spPr>
        <p:style>
          <a:lnRef idx="1">
            <a:schemeClr val="accent3"/>
          </a:lnRef>
          <a:fillRef idx="2">
            <a:schemeClr val="accent3"/>
          </a:fillRef>
          <a:effectRef idx="1">
            <a:schemeClr val="accent3"/>
          </a:effectRef>
          <a:fontRef idx="minor">
            <a:schemeClr val="dk1"/>
          </a:fontRef>
        </p:style>
        <p:txBody>
          <a:bodyPr lIns="36000" rIns="36000" anchor="ctr"/>
          <a:lstStyle/>
          <a:p>
            <a:pPr algn="ctr">
              <a:defRPr/>
            </a:pPr>
            <a:r>
              <a:rPr lang="zh-CN" altLang="en-US" dirty="0" smtClean="0">
                <a:solidFill>
                  <a:schemeClr val="bg1"/>
                </a:solidFill>
                <a:latin typeface="黑体" pitchFamily="2" charset="-122"/>
              </a:rPr>
              <a:t>场景介绍</a:t>
            </a:r>
            <a:endParaRPr lang="zh-CN" altLang="en-US" dirty="0">
              <a:solidFill>
                <a:schemeClr val="bg1"/>
              </a:solidFill>
              <a:latin typeface="黑体" pitchFamily="2" charset="-122"/>
            </a:endParaRPr>
          </a:p>
        </p:txBody>
      </p:sp>
      <p:cxnSp>
        <p:nvCxnSpPr>
          <p:cNvPr id="35" name="肘形连接符 52"/>
          <p:cNvCxnSpPr>
            <a:cxnSpLocks noChangeShapeType="1"/>
            <a:endCxn id="7" idx="2"/>
          </p:cNvCxnSpPr>
          <p:nvPr/>
        </p:nvCxnSpPr>
        <p:spPr bwMode="auto">
          <a:xfrm rot="5400000" flipH="1" flipV="1">
            <a:off x="443299" y="3148400"/>
            <a:ext cx="2085202" cy="1588"/>
          </a:xfrm>
          <a:prstGeom prst="bentConnector3">
            <a:avLst>
              <a:gd name="adj1" fmla="val 50000"/>
            </a:avLst>
          </a:prstGeom>
          <a:noFill/>
          <a:ln w="9525" algn="ctr">
            <a:solidFill>
              <a:schemeClr val="tx1"/>
            </a:solidFill>
            <a:round/>
            <a:headEnd/>
            <a:tailEnd type="arrow" w="med" len="med"/>
          </a:ln>
        </p:spPr>
      </p:cxnSp>
      <p:sp>
        <p:nvSpPr>
          <p:cNvPr id="41" name="TextBox 26"/>
          <p:cNvSpPr txBox="1">
            <a:spLocks noChangeArrowheads="1"/>
          </p:cNvSpPr>
          <p:nvPr/>
        </p:nvSpPr>
        <p:spPr bwMode="auto">
          <a:xfrm>
            <a:off x="1600200" y="3733800"/>
            <a:ext cx="13716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TCP/</a:t>
            </a:r>
            <a:r>
              <a:rPr lang="zh-CN" altLang="en-US" sz="1200" dirty="0" smtClean="0"/>
              <a:t>定长报文</a:t>
            </a:r>
            <a:endParaRPr lang="zh-CN" altLang="en-US" sz="1200" dirty="0"/>
          </a:p>
        </p:txBody>
      </p:sp>
    </p:spTree>
    <p:extLst>
      <p:ext uri="{BB962C8B-B14F-4D97-AF65-F5344CB8AC3E}">
        <p14:creationId xmlns:p14="http://schemas.microsoft.com/office/powerpoint/2010/main" val="2505513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统一门户</a:t>
            </a:r>
            <a:endParaRPr lang="zh-CN" altLang="en-US" dirty="0"/>
          </a:p>
        </p:txBody>
      </p:sp>
      <p:sp>
        <p:nvSpPr>
          <p:cNvPr id="4" name="灯片编号占位符 3"/>
          <p:cNvSpPr>
            <a:spLocks noGrp="1"/>
          </p:cNvSpPr>
          <p:nvPr>
            <p:ph type="sldNum" sz="quarter" idx="12"/>
          </p:nvPr>
        </p:nvSpPr>
        <p:spPr/>
        <p:txBody>
          <a:bodyPr/>
          <a:lstStyle/>
          <a:p>
            <a:fld id="{BD61978C-FD3D-4268-8D6C-034E9AD544A3}" type="slidenum">
              <a:rPr lang="en-US" altLang="zh-CN" smtClean="0"/>
              <a:pPr/>
              <a:t>9</a:t>
            </a:fld>
            <a:endParaRPr lang="en-US" altLang="zh-CN" dirty="0"/>
          </a:p>
        </p:txBody>
      </p:sp>
      <p:sp>
        <p:nvSpPr>
          <p:cNvPr id="5" name="圆角矩形 4"/>
          <p:cNvSpPr/>
          <p:nvPr/>
        </p:nvSpPr>
        <p:spPr bwMode="gray">
          <a:xfrm>
            <a:off x="381000" y="4191000"/>
            <a:ext cx="2286000" cy="1447800"/>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defRPr/>
            </a:pPr>
            <a:r>
              <a:rPr lang="zh-CN" altLang="en-US" sz="1600" dirty="0" smtClean="0">
                <a:solidFill>
                  <a:schemeClr val="tx1"/>
                </a:solidFill>
              </a:rPr>
              <a:t>统一门户系统</a:t>
            </a:r>
            <a:endParaRPr lang="zh-CN" altLang="en-US" sz="1600" dirty="0">
              <a:solidFill>
                <a:schemeClr val="tx1"/>
              </a:solidFill>
            </a:endParaRPr>
          </a:p>
        </p:txBody>
      </p:sp>
      <p:sp>
        <p:nvSpPr>
          <p:cNvPr id="6" name="圆角矩形 5"/>
          <p:cNvSpPr/>
          <p:nvPr/>
        </p:nvSpPr>
        <p:spPr bwMode="gray">
          <a:xfrm>
            <a:off x="2905207" y="1323038"/>
            <a:ext cx="1371600" cy="734199"/>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应用系统</a:t>
            </a:r>
            <a:r>
              <a:rPr lang="en-US" altLang="zh-CN" sz="1600" dirty="0" smtClean="0"/>
              <a:t>1</a:t>
            </a:r>
            <a:endParaRPr lang="zh-CN" altLang="en-US" sz="1600" dirty="0"/>
          </a:p>
        </p:txBody>
      </p:sp>
      <p:sp>
        <p:nvSpPr>
          <p:cNvPr id="7" name="圆角矩形 6"/>
          <p:cNvSpPr/>
          <p:nvPr/>
        </p:nvSpPr>
        <p:spPr bwMode="gray">
          <a:xfrm>
            <a:off x="381000" y="1323038"/>
            <a:ext cx="1905000" cy="734199"/>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1600" dirty="0" smtClean="0"/>
              <a:t>单点登录</a:t>
            </a:r>
            <a:endParaRPr lang="zh-CN" altLang="en-US" sz="1600" dirty="0"/>
          </a:p>
        </p:txBody>
      </p:sp>
      <p:cxnSp>
        <p:nvCxnSpPr>
          <p:cNvPr id="8" name="肘形连接符 52"/>
          <p:cNvCxnSpPr>
            <a:cxnSpLocks noChangeShapeType="1"/>
          </p:cNvCxnSpPr>
          <p:nvPr/>
        </p:nvCxnSpPr>
        <p:spPr bwMode="auto">
          <a:xfrm rot="5400000" flipH="1" flipV="1">
            <a:off x="1371600" y="5791200"/>
            <a:ext cx="304801" cy="1"/>
          </a:xfrm>
          <a:prstGeom prst="bentConnector3">
            <a:avLst>
              <a:gd name="adj1" fmla="val 50000"/>
            </a:avLst>
          </a:prstGeom>
          <a:noFill/>
          <a:ln w="9525" algn="ctr">
            <a:solidFill>
              <a:schemeClr val="tx1"/>
            </a:solidFill>
            <a:round/>
            <a:headEnd/>
            <a:tailEnd type="arrow" w="med" len="med"/>
          </a:ln>
        </p:spPr>
      </p:cxnSp>
      <p:sp>
        <p:nvSpPr>
          <p:cNvPr id="10" name="TextBox 26"/>
          <p:cNvSpPr txBox="1">
            <a:spLocks noChangeArrowheads="1"/>
          </p:cNvSpPr>
          <p:nvPr/>
        </p:nvSpPr>
        <p:spPr bwMode="auto">
          <a:xfrm>
            <a:off x="1066800" y="5943598"/>
            <a:ext cx="914400" cy="276999"/>
          </a:xfrm>
          <a:prstGeom prst="rect">
            <a:avLst/>
          </a:prstGeom>
          <a:noFill/>
          <a:ln w="9525">
            <a:noFill/>
            <a:miter lim="800000"/>
            <a:headEnd/>
            <a:tailEnd/>
          </a:ln>
        </p:spPr>
        <p:txBody>
          <a:bodyPr wrap="square">
            <a:spAutoFit/>
          </a:bodyPr>
          <a:lstStyle/>
          <a:p>
            <a:pPr algn="ctr"/>
            <a:r>
              <a:rPr lang="zh-CN" altLang="en-US" sz="1200" dirty="0" smtClean="0"/>
              <a:t>用户请求</a:t>
            </a:r>
            <a:endParaRPr lang="zh-CN" altLang="en-US" sz="1200" dirty="0"/>
          </a:p>
        </p:txBody>
      </p:sp>
      <p:cxnSp>
        <p:nvCxnSpPr>
          <p:cNvPr id="16" name="肘形连接符 52"/>
          <p:cNvCxnSpPr>
            <a:cxnSpLocks noChangeShapeType="1"/>
            <a:stCxn id="5" idx="0"/>
          </p:cNvCxnSpPr>
          <p:nvPr/>
        </p:nvCxnSpPr>
        <p:spPr bwMode="auto">
          <a:xfrm rot="5400000" flipH="1" flipV="1">
            <a:off x="1491019" y="2091013"/>
            <a:ext cx="2132968" cy="2067007"/>
          </a:xfrm>
          <a:prstGeom prst="bentConnector3">
            <a:avLst>
              <a:gd name="adj1" fmla="val 94789"/>
            </a:avLst>
          </a:prstGeom>
          <a:noFill/>
          <a:ln w="9525" algn="ctr">
            <a:solidFill>
              <a:schemeClr val="tx1"/>
            </a:solidFill>
            <a:round/>
            <a:headEnd type="arrow"/>
            <a:tailEnd type="none" w="med" len="med"/>
          </a:ln>
        </p:spPr>
      </p:cxnSp>
      <p:sp>
        <p:nvSpPr>
          <p:cNvPr id="20" name="矩形 19"/>
          <p:cNvSpPr/>
          <p:nvPr/>
        </p:nvSpPr>
        <p:spPr bwMode="auto">
          <a:xfrm>
            <a:off x="4624387" y="892175"/>
            <a:ext cx="4214813" cy="5276850"/>
          </a:xfrm>
          <a:prstGeom prst="rect">
            <a:avLst/>
          </a:prstGeom>
          <a:solidFill>
            <a:schemeClr val="bg1"/>
          </a:solidFill>
          <a:ln w="19050">
            <a:solidFill>
              <a:srgbClr val="C00000"/>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72000" rIns="72000"/>
          <a:lstStyle/>
          <a:p>
            <a:pPr>
              <a:buFont typeface="Wingdings" pitchFamily="2" charset="2"/>
              <a:buChar char="n"/>
              <a:defRPr/>
            </a:pPr>
            <a:endParaRPr lang="en-US" altLang="zh-CN" sz="1400" dirty="0"/>
          </a:p>
        </p:txBody>
      </p:sp>
      <p:sp>
        <p:nvSpPr>
          <p:cNvPr id="21" name="内容占位符 2"/>
          <p:cNvSpPr txBox="1">
            <a:spLocks/>
          </p:cNvSpPr>
          <p:nvPr/>
        </p:nvSpPr>
        <p:spPr bwMode="auto">
          <a:xfrm>
            <a:off x="4702175" y="1143000"/>
            <a:ext cx="4137025" cy="5168900"/>
          </a:xfrm>
          <a:prstGeom prst="rect">
            <a:avLst/>
          </a:prstGeom>
          <a:noFill/>
          <a:ln w="9525">
            <a:noFill/>
            <a:miter lim="800000"/>
            <a:headEnd/>
            <a:tailEnd/>
          </a:ln>
        </p:spPr>
        <p:txBody>
          <a:bodyPr/>
          <a:lstStyle/>
          <a:p>
            <a:r>
              <a:rPr lang="zh-CN" altLang="zh-CN" sz="1600" dirty="0" smtClean="0"/>
              <a:t>应用作为</a:t>
            </a:r>
            <a:r>
              <a:rPr lang="zh-CN" altLang="zh-CN" sz="1600" dirty="0"/>
              <a:t>企业统一门户的入口，管理门户的功能（菜单）及提供统一认证服务，也为客户提供主体的大部分功能，</a:t>
            </a:r>
            <a:r>
              <a:rPr lang="zh-CN" altLang="zh-CN" sz="1600" dirty="0" smtClean="0"/>
              <a:t>而</a:t>
            </a:r>
            <a:r>
              <a:rPr lang="zh-CN" altLang="en-US" sz="1600" dirty="0" smtClean="0"/>
              <a:t>其他</a:t>
            </a:r>
            <a:r>
              <a:rPr lang="zh-CN" altLang="zh-CN" sz="1600" dirty="0" smtClean="0"/>
              <a:t>应用为</a:t>
            </a:r>
            <a:r>
              <a:rPr lang="zh-CN" altLang="zh-CN" sz="1600" dirty="0"/>
              <a:t>各个分行针对服务企业的特点进行个性化开发的功能（或依赖于应用</a:t>
            </a:r>
            <a:r>
              <a:rPr lang="en-US" altLang="zh-CN" sz="1600" dirty="0"/>
              <a:t>1</a:t>
            </a:r>
            <a:r>
              <a:rPr lang="zh-CN" altLang="zh-CN" sz="1600" dirty="0"/>
              <a:t>的主体功能，或完全独立的功能），可以独立管理及部署，不影响应用</a:t>
            </a:r>
            <a:r>
              <a:rPr lang="en-US" altLang="zh-CN" sz="1600" dirty="0"/>
              <a:t>1</a:t>
            </a:r>
            <a:r>
              <a:rPr lang="zh-CN" altLang="zh-CN" sz="1600" dirty="0" smtClean="0"/>
              <a:t>。客户端</a:t>
            </a:r>
            <a:r>
              <a:rPr lang="zh-CN" altLang="zh-CN" sz="1600" dirty="0"/>
              <a:t>根据企业的功能、当前用户的权限等展现功能菜单。</a:t>
            </a:r>
          </a:p>
          <a:p>
            <a:pPr>
              <a:defRPr/>
            </a:pPr>
            <a:endParaRPr lang="en-US" altLang="zh-CN" sz="1600" b="1" kern="0" dirty="0" smtClean="0">
              <a:latin typeface="+mn-ea"/>
              <a:ea typeface="+mn-ea"/>
            </a:endParaRPr>
          </a:p>
          <a:p>
            <a:pPr>
              <a:defRPr/>
            </a:pPr>
            <a:r>
              <a:rPr lang="zh-CN" altLang="en-US" sz="1600" b="1" kern="0" dirty="0" smtClean="0">
                <a:latin typeface="+mn-ea"/>
                <a:ea typeface="+mn-ea"/>
              </a:rPr>
              <a:t>统一门户系统：</a:t>
            </a:r>
            <a:endParaRPr lang="en-US" altLang="zh-CN" sz="1600" b="1" kern="0" dirty="0" smtClean="0">
              <a:latin typeface="+mn-ea"/>
              <a:ea typeface="+mn-ea"/>
            </a:endParaRPr>
          </a:p>
          <a:p>
            <a:pPr lvl="1">
              <a:buFont typeface="Wingdings" pitchFamily="2" charset="2"/>
              <a:buChar char="ü"/>
              <a:defRPr/>
            </a:pPr>
            <a:r>
              <a:rPr lang="zh-CN" altLang="en-US" sz="1600" kern="0" dirty="0" smtClean="0">
                <a:latin typeface="+mn-ea"/>
                <a:ea typeface="+mn-ea"/>
              </a:rPr>
              <a:t>  单点登录</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功能菜单管理</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数据展示集成</a:t>
            </a:r>
            <a:endParaRPr lang="en-US" altLang="zh-CN" sz="1600" kern="0" dirty="0" smtClean="0">
              <a:latin typeface="+mn-ea"/>
              <a:ea typeface="+mn-ea"/>
            </a:endParaRPr>
          </a:p>
          <a:p>
            <a:pPr lvl="1">
              <a:buFont typeface="Wingdings" pitchFamily="2" charset="2"/>
              <a:buChar char="ü"/>
              <a:defRPr/>
            </a:pPr>
            <a:r>
              <a:rPr lang="zh-CN" altLang="en-US" sz="1600" kern="0" dirty="0" smtClean="0">
                <a:latin typeface="+mn-ea"/>
                <a:ea typeface="+mn-ea"/>
              </a:rPr>
              <a:t>  功能集成</a:t>
            </a:r>
            <a:endParaRPr lang="en-US" altLang="zh-CN" sz="1600" kern="0" dirty="0" smtClean="0">
              <a:latin typeface="+mn-ea"/>
              <a:ea typeface="+mn-ea"/>
            </a:endParaRPr>
          </a:p>
          <a:p>
            <a:pPr>
              <a:defRPr/>
            </a:pPr>
            <a:endParaRPr lang="en-US" altLang="zh-CN" sz="1600" kern="0" dirty="0">
              <a:latin typeface="+mn-ea"/>
              <a:ea typeface="+mn-ea"/>
            </a:endParaRPr>
          </a:p>
        </p:txBody>
      </p:sp>
      <p:sp>
        <p:nvSpPr>
          <p:cNvPr id="23" name="圆角矩形 22"/>
          <p:cNvSpPr/>
          <p:nvPr/>
        </p:nvSpPr>
        <p:spPr bwMode="auto">
          <a:xfrm>
            <a:off x="5767387" y="668338"/>
            <a:ext cx="1841500" cy="374650"/>
          </a:xfrm>
          <a:prstGeom prst="roundRect">
            <a:avLst/>
          </a:prstGeom>
          <a:solidFill>
            <a:srgbClr val="FFC000"/>
          </a:solidFill>
          <a:ln w="28575">
            <a:solidFill>
              <a:srgbClr val="C00000"/>
            </a:solidFill>
          </a:ln>
          <a:effectLst/>
        </p:spPr>
        <p:style>
          <a:lnRef idx="1">
            <a:schemeClr val="accent3"/>
          </a:lnRef>
          <a:fillRef idx="2">
            <a:schemeClr val="accent3"/>
          </a:fillRef>
          <a:effectRef idx="1">
            <a:schemeClr val="accent3"/>
          </a:effectRef>
          <a:fontRef idx="minor">
            <a:schemeClr val="dk1"/>
          </a:fontRef>
        </p:style>
        <p:txBody>
          <a:bodyPr lIns="36000" rIns="36000" anchor="ctr"/>
          <a:lstStyle/>
          <a:p>
            <a:pPr algn="ctr">
              <a:defRPr/>
            </a:pPr>
            <a:r>
              <a:rPr lang="zh-CN" altLang="en-US" dirty="0" smtClean="0">
                <a:solidFill>
                  <a:schemeClr val="bg1"/>
                </a:solidFill>
                <a:latin typeface="黑体" pitchFamily="2" charset="-122"/>
              </a:rPr>
              <a:t>场景介绍</a:t>
            </a:r>
            <a:endParaRPr lang="zh-CN" altLang="en-US" dirty="0">
              <a:solidFill>
                <a:schemeClr val="bg1"/>
              </a:solidFill>
              <a:latin typeface="黑体" pitchFamily="2" charset="-122"/>
            </a:endParaRPr>
          </a:p>
        </p:txBody>
      </p:sp>
      <p:cxnSp>
        <p:nvCxnSpPr>
          <p:cNvPr id="35" name="肘形连接符 52"/>
          <p:cNvCxnSpPr>
            <a:cxnSpLocks noChangeShapeType="1"/>
            <a:endCxn id="7" idx="2"/>
          </p:cNvCxnSpPr>
          <p:nvPr/>
        </p:nvCxnSpPr>
        <p:spPr bwMode="auto">
          <a:xfrm rot="5400000" flipH="1" flipV="1">
            <a:off x="290899" y="3099838"/>
            <a:ext cx="2085202" cy="1588"/>
          </a:xfrm>
          <a:prstGeom prst="bentConnector3">
            <a:avLst>
              <a:gd name="adj1" fmla="val 50000"/>
            </a:avLst>
          </a:prstGeom>
          <a:noFill/>
          <a:ln w="9525" algn="ctr">
            <a:solidFill>
              <a:schemeClr val="tx1"/>
            </a:solidFill>
            <a:round/>
            <a:headEnd/>
            <a:tailEnd type="arrow" w="med" len="med"/>
          </a:ln>
        </p:spPr>
      </p:cxnSp>
      <p:sp>
        <p:nvSpPr>
          <p:cNvPr id="41" name="TextBox 26"/>
          <p:cNvSpPr txBox="1">
            <a:spLocks noChangeArrowheads="1"/>
          </p:cNvSpPr>
          <p:nvPr/>
        </p:nvSpPr>
        <p:spPr bwMode="auto">
          <a:xfrm>
            <a:off x="1600200" y="3733800"/>
            <a:ext cx="1371600" cy="461665"/>
          </a:xfrm>
          <a:prstGeom prst="rect">
            <a:avLst/>
          </a:prstGeom>
          <a:noFill/>
          <a:ln w="9525">
            <a:noFill/>
            <a:miter lim="800000"/>
            <a:headEnd/>
            <a:tailEnd/>
          </a:ln>
        </p:spPr>
        <p:txBody>
          <a:bodyPr wrap="square">
            <a:spAutoFit/>
          </a:bodyPr>
          <a:lstStyle/>
          <a:p>
            <a:r>
              <a:rPr lang="en-US" altLang="zh-CN" sz="1200" dirty="0" smtClean="0"/>
              <a:t>Endpoint</a:t>
            </a:r>
          </a:p>
          <a:p>
            <a:r>
              <a:rPr lang="en-US" altLang="zh-CN" sz="1200" dirty="0" smtClean="0"/>
              <a:t>TCP/</a:t>
            </a:r>
            <a:r>
              <a:rPr lang="zh-CN" altLang="en-US" sz="1200" dirty="0" smtClean="0"/>
              <a:t>定长报文</a:t>
            </a:r>
            <a:endParaRPr lang="zh-CN" altLang="en-US" sz="1200" dirty="0"/>
          </a:p>
        </p:txBody>
      </p:sp>
      <p:sp>
        <p:nvSpPr>
          <p:cNvPr id="24" name="圆角矩形 23"/>
          <p:cNvSpPr/>
          <p:nvPr/>
        </p:nvSpPr>
        <p:spPr bwMode="gray">
          <a:xfrm>
            <a:off x="2905207" y="2286000"/>
            <a:ext cx="1371600" cy="734199"/>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应用系统</a:t>
            </a:r>
            <a:r>
              <a:rPr lang="en-US" altLang="zh-CN" sz="1600" dirty="0"/>
              <a:t>2</a:t>
            </a:r>
            <a:endParaRPr lang="zh-CN" altLang="en-US" sz="1600" dirty="0"/>
          </a:p>
        </p:txBody>
      </p:sp>
      <p:cxnSp>
        <p:nvCxnSpPr>
          <p:cNvPr id="25" name="肘形连接符 52"/>
          <p:cNvCxnSpPr>
            <a:cxnSpLocks noChangeShapeType="1"/>
            <a:stCxn id="5" idx="0"/>
            <a:endCxn id="24" idx="2"/>
          </p:cNvCxnSpPr>
          <p:nvPr/>
        </p:nvCxnSpPr>
        <p:spPr bwMode="auto">
          <a:xfrm rot="5400000" flipH="1" flipV="1">
            <a:off x="1972103" y="2572097"/>
            <a:ext cx="1170801" cy="2067007"/>
          </a:xfrm>
          <a:prstGeom prst="bentConnector3">
            <a:avLst>
              <a:gd name="adj1" fmla="val 90799"/>
            </a:avLst>
          </a:prstGeom>
          <a:noFill/>
          <a:ln w="9525" algn="ctr">
            <a:solidFill>
              <a:schemeClr val="tx1"/>
            </a:solidFill>
            <a:round/>
            <a:headEnd type="arrow"/>
            <a:tailEnd type="none" w="med" len="med"/>
          </a:ln>
        </p:spPr>
      </p:cxnSp>
      <p:sp>
        <p:nvSpPr>
          <p:cNvPr id="31" name="圆角矩形 30"/>
          <p:cNvSpPr/>
          <p:nvPr/>
        </p:nvSpPr>
        <p:spPr bwMode="gray">
          <a:xfrm>
            <a:off x="2905207" y="3276599"/>
            <a:ext cx="1371600" cy="734199"/>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defRPr/>
            </a:pPr>
            <a:r>
              <a:rPr lang="zh-CN" altLang="en-US" sz="1600" dirty="0" smtClean="0"/>
              <a:t>应用系统</a:t>
            </a:r>
            <a:r>
              <a:rPr lang="en-US" altLang="zh-CN" sz="1600" dirty="0" smtClean="0"/>
              <a:t>3</a:t>
            </a:r>
            <a:endParaRPr lang="zh-CN" altLang="en-US" sz="1600" dirty="0"/>
          </a:p>
        </p:txBody>
      </p:sp>
      <p:cxnSp>
        <p:nvCxnSpPr>
          <p:cNvPr id="32" name="肘形连接符 52"/>
          <p:cNvCxnSpPr>
            <a:cxnSpLocks noChangeShapeType="1"/>
            <a:stCxn id="5" idx="3"/>
            <a:endCxn id="31" idx="2"/>
          </p:cNvCxnSpPr>
          <p:nvPr/>
        </p:nvCxnSpPr>
        <p:spPr bwMode="auto">
          <a:xfrm flipV="1">
            <a:off x="2667000" y="4010798"/>
            <a:ext cx="924007" cy="904102"/>
          </a:xfrm>
          <a:prstGeom prst="bentConnector2">
            <a:avLst/>
          </a:prstGeom>
          <a:noFill/>
          <a:ln w="9525" algn="ctr">
            <a:solidFill>
              <a:schemeClr val="tx1"/>
            </a:solidFill>
            <a:round/>
            <a:headEnd type="arrow"/>
            <a:tailEnd type="none" w="med" len="med"/>
          </a:ln>
        </p:spPr>
      </p:cxnSp>
    </p:spTree>
    <p:extLst>
      <p:ext uri="{BB962C8B-B14F-4D97-AF65-F5344CB8AC3E}">
        <p14:creationId xmlns:p14="http://schemas.microsoft.com/office/powerpoint/2010/main" val="3361749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2500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2500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25844</TotalTime>
  <Words>4516</Words>
  <Application>Microsoft Office PowerPoint</Application>
  <PresentationFormat>全屏显示(4:3)</PresentationFormat>
  <Paragraphs>1073</Paragraphs>
  <Slides>56</Slides>
  <Notes>12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58" baseType="lpstr">
      <vt:lpstr>主题2</vt:lpstr>
      <vt:lpstr>Visio</vt:lpstr>
      <vt:lpstr>PowerPoint 演示文稿</vt:lpstr>
      <vt:lpstr>PowerPoint 演示文稿</vt:lpstr>
      <vt:lpstr>人员情况</vt:lpstr>
      <vt:lpstr>PowerPoint 演示文稿</vt:lpstr>
      <vt:lpstr>本次项目执行思路</vt:lpstr>
      <vt:lpstr>第三方支付</vt:lpstr>
      <vt:lpstr>他行代扣</vt:lpstr>
      <vt:lpstr>养老金缴费</vt:lpstr>
      <vt:lpstr>统一门户</vt:lpstr>
      <vt:lpstr>本次项目执行计划</vt:lpstr>
      <vt:lpstr>PowerPoint 演示文稿</vt:lpstr>
      <vt:lpstr>第三方支付</vt:lpstr>
      <vt:lpstr>实现设计</vt:lpstr>
      <vt:lpstr>关键技术点－SEDA</vt:lpstr>
      <vt:lpstr>SCA服务</vt:lpstr>
      <vt:lpstr>国际化支持</vt:lpstr>
      <vt:lpstr>PowerPoint 演示文稿</vt:lpstr>
      <vt:lpstr>他行代扣</vt:lpstr>
      <vt:lpstr>实现设计</vt:lpstr>
      <vt:lpstr>关键技术点－事件服务</vt:lpstr>
      <vt:lpstr>调度框架</vt:lpstr>
      <vt:lpstr>报文组件</vt:lpstr>
      <vt:lpstr>PowerPoint 演示文稿</vt:lpstr>
      <vt:lpstr>养老金缴费</vt:lpstr>
      <vt:lpstr>实现设计</vt:lpstr>
      <vt:lpstr>关键技术点－并行计算</vt:lpstr>
      <vt:lpstr>关键技术点－异步框架</vt:lpstr>
      <vt:lpstr>PowerPoint 演示文稿</vt:lpstr>
      <vt:lpstr>统一门户</vt:lpstr>
      <vt:lpstr>轻量级Portal框架</vt:lpstr>
      <vt:lpstr>支持单点登录</vt:lpstr>
      <vt:lpstr>完善的安全管理</vt:lpstr>
      <vt:lpstr>PowerPoint 演示文稿</vt:lpstr>
      <vt:lpstr>本次验证项目总结</vt:lpstr>
      <vt:lpstr>整个项目执行过程</vt:lpstr>
      <vt:lpstr>任务完成情况说明</vt:lpstr>
      <vt:lpstr> 第一个场景性能测试部署模式</vt:lpstr>
      <vt:lpstr>性能测试结果</vt:lpstr>
      <vt:lpstr>SEDA</vt:lpstr>
      <vt:lpstr>SCA服务</vt:lpstr>
      <vt:lpstr>国际化支持</vt:lpstr>
      <vt:lpstr>关键技术点－事件服务</vt:lpstr>
      <vt:lpstr>调度框架</vt:lpstr>
      <vt:lpstr>报文组件</vt:lpstr>
      <vt:lpstr>关键技术点－并行计算</vt:lpstr>
      <vt:lpstr>关键技术点－异步框架</vt:lpstr>
      <vt:lpstr>轻量级Portal框架</vt:lpstr>
      <vt:lpstr>支持单点登录</vt:lpstr>
      <vt:lpstr>完善的安全管理</vt:lpstr>
      <vt:lpstr>验证总结—开发平台</vt:lpstr>
      <vt:lpstr>验证总结—运行平台</vt:lpstr>
      <vt:lpstr>验证总结—软件全生命周期</vt:lpstr>
      <vt:lpstr>研发管理面临的问题与挑战</vt:lpstr>
      <vt:lpstr>软件平台的价值总结</vt:lpstr>
      <vt:lpstr>后续实施建议</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陈曦（品推 北京）</dc:creator>
  <cp:lastModifiedBy>StringLew</cp:lastModifiedBy>
  <cp:revision>2806</cp:revision>
  <cp:lastPrinted>1601-01-01T00:00:00Z</cp:lastPrinted>
  <dcterms:created xsi:type="dcterms:W3CDTF">1601-01-01T00:00:00Z</dcterms:created>
  <dcterms:modified xsi:type="dcterms:W3CDTF">2013-03-15T10:16:07Z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