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870" r:id="rId1"/>
  </p:sldMasterIdLst>
  <p:notesMasterIdLst>
    <p:notesMasterId r:id="rId39"/>
  </p:notesMasterIdLst>
  <p:sldIdLst>
    <p:sldId id="257" r:id="rId2"/>
    <p:sldId id="322" r:id="rId3"/>
    <p:sldId id="279" r:id="rId4"/>
    <p:sldId id="299" r:id="rId5"/>
    <p:sldId id="300" r:id="rId6"/>
    <p:sldId id="323" r:id="rId7"/>
    <p:sldId id="283" r:id="rId8"/>
    <p:sldId id="302" r:id="rId9"/>
    <p:sldId id="304" r:id="rId10"/>
    <p:sldId id="305" r:id="rId11"/>
    <p:sldId id="306" r:id="rId12"/>
    <p:sldId id="318" r:id="rId13"/>
    <p:sldId id="319" r:id="rId14"/>
    <p:sldId id="320" r:id="rId15"/>
    <p:sldId id="321" r:id="rId16"/>
    <p:sldId id="324" r:id="rId17"/>
    <p:sldId id="303" r:id="rId18"/>
    <p:sldId id="309" r:id="rId19"/>
    <p:sldId id="310" r:id="rId20"/>
    <p:sldId id="311" r:id="rId21"/>
    <p:sldId id="313" r:id="rId22"/>
    <p:sldId id="315" r:id="rId23"/>
    <p:sldId id="314" r:id="rId24"/>
    <p:sldId id="335" r:id="rId25"/>
    <p:sldId id="316" r:id="rId26"/>
    <p:sldId id="317" r:id="rId27"/>
    <p:sldId id="325" r:id="rId28"/>
    <p:sldId id="326" r:id="rId29"/>
    <p:sldId id="327" r:id="rId30"/>
    <p:sldId id="328" r:id="rId31"/>
    <p:sldId id="329" r:id="rId32"/>
    <p:sldId id="331" r:id="rId33"/>
    <p:sldId id="330" r:id="rId34"/>
    <p:sldId id="332" r:id="rId35"/>
    <p:sldId id="333" r:id="rId36"/>
    <p:sldId id="334" r:id="rId37"/>
    <p:sldId id="277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4FB"/>
    <a:srgbClr val="FFCC00"/>
    <a:srgbClr val="004DE6"/>
    <a:srgbClr val="87CB3D"/>
    <a:srgbClr val="47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0172" autoAdjust="0"/>
  </p:normalViewPr>
  <p:slideViewPr>
    <p:cSldViewPr>
      <p:cViewPr>
        <p:scale>
          <a:sx n="75" d="100"/>
          <a:sy n="75" d="100"/>
        </p:scale>
        <p:origin x="-152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nters\Desktop\2013&#24180;12&#26376;&#20221;&#24320;&#21457;&#20219;&#2115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Lbls>
            <c:dLbl>
              <c:idx val="0"/>
              <c:layout>
                <c:manualLayout>
                  <c:x val="3.0941981105413238E-3"/>
                  <c:y val="-3.5825012498611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2.75577019220087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5470990552706619E-3"/>
                  <c:y val="-3.0313472114209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5470990552705485E-3"/>
                  <c:y val="-3.8580782690812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Sheet1!$D$1:$G$1</c:f>
              <c:strCache>
                <c:ptCount val="4"/>
                <c:pt idx="0">
                  <c:v>产险</c:v>
                </c:pt>
                <c:pt idx="1">
                  <c:v>资产公司</c:v>
                </c:pt>
                <c:pt idx="2">
                  <c:v>寿险</c:v>
                </c:pt>
                <c:pt idx="3">
                  <c:v>集团</c:v>
                </c:pt>
              </c:strCache>
            </c:strRef>
          </c:cat>
          <c:val>
            <c:numRef>
              <c:f>Sheet1!$D$2:$G$2</c:f>
              <c:numCache>
                <c:formatCode>General</c:formatCode>
                <c:ptCount val="4"/>
                <c:pt idx="0">
                  <c:v>70</c:v>
                </c:pt>
                <c:pt idx="1">
                  <c:v>16</c:v>
                </c:pt>
                <c:pt idx="2">
                  <c:v>102</c:v>
                </c:pt>
                <c:pt idx="3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813824"/>
        <c:axId val="74815360"/>
        <c:axId val="0"/>
      </c:bar3DChart>
      <c:catAx>
        <c:axId val="74813824"/>
        <c:scaling>
          <c:orientation val="minMax"/>
        </c:scaling>
        <c:delete val="0"/>
        <c:axPos val="b"/>
        <c:majorTickMark val="out"/>
        <c:minorTickMark val="none"/>
        <c:tickLblPos val="nextTo"/>
        <c:crossAx val="74815360"/>
        <c:crosses val="autoZero"/>
        <c:auto val="1"/>
        <c:lblAlgn val="ctr"/>
        <c:lblOffset val="100"/>
        <c:noMultiLvlLbl val="0"/>
      </c:catAx>
      <c:valAx>
        <c:axId val="74815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8138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246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4BA18A-B70C-4E7C-9927-4B39BE3D91CF}" type="datetime1">
              <a:rPr lang="zh-CN" altLang="en-US"/>
              <a:pPr/>
              <a:t>2014/1/3</a:t>
            </a:fld>
            <a:endParaRPr lang="zh-CN" altLang="en-US"/>
          </a:p>
        </p:txBody>
      </p:sp>
      <p:sp>
        <p:nvSpPr>
          <p:cNvPr id="6246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246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</a:pPr>
            <a:r>
              <a:rPr lang="zh-CN" sz="1200"/>
              <a:t>单击此处编辑母版文本样式</a:t>
            </a:r>
          </a:p>
          <a:p>
            <a:pPr eaLnBrk="0" hangingPunct="0">
              <a:spcBef>
                <a:spcPct val="30000"/>
              </a:spcBef>
            </a:pPr>
            <a:r>
              <a:rPr lang="zh-CN" sz="1200"/>
              <a:t>第二级</a:t>
            </a:r>
          </a:p>
          <a:p>
            <a:pPr eaLnBrk="0" hangingPunct="0">
              <a:spcBef>
                <a:spcPct val="30000"/>
              </a:spcBef>
            </a:pPr>
            <a:r>
              <a:rPr lang="zh-CN" sz="1200"/>
              <a:t>第三级</a:t>
            </a:r>
          </a:p>
          <a:p>
            <a:pPr eaLnBrk="0" hangingPunct="0">
              <a:spcBef>
                <a:spcPct val="30000"/>
              </a:spcBef>
            </a:pPr>
            <a:r>
              <a:rPr lang="zh-CN" sz="1200"/>
              <a:t>第四级</a:t>
            </a:r>
          </a:p>
          <a:p>
            <a:pPr eaLnBrk="0" hangingPunct="0">
              <a:spcBef>
                <a:spcPct val="30000"/>
              </a:spcBef>
            </a:pPr>
            <a:r>
              <a:rPr lang="zh-CN" sz="1200"/>
              <a:t>第五级</a:t>
            </a:r>
          </a:p>
        </p:txBody>
      </p:sp>
      <p:sp>
        <p:nvSpPr>
          <p:cNvPr id="6247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247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147264-AD5A-40B3-9CF5-9CE6C08A6B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77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5B426B-D516-45E7-8DA3-09E46971B374}" type="slidenum">
              <a:rPr lang="en-US" altLang="ko-KR" smtClean="0">
                <a:ea typeface="宋体" charset="-122"/>
              </a:rPr>
              <a:pPr/>
              <a:t>22</a:t>
            </a:fld>
            <a:endParaRPr lang="en-US" altLang="ko-KR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8DA50-8486-4C36-8F5C-06DE18145989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EAC30-DC96-4A7A-9235-F80C5B858E17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188913"/>
            <a:ext cx="2095500" cy="596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3" y="188913"/>
            <a:ext cx="6135687" cy="5965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552C3-149A-4D7E-B06B-92C702CBDFCF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9ADE4-911C-4835-8849-41EA65FFDDC0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C82BF-0476-4B13-884E-DE7A6A6A0283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7CB65-CEBA-4700-82CF-F6A3EBF683D1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A8021-1AE3-4E95-892B-4B215B3D96C4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B415B-A180-41F4-B108-13F200BAE9E9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8C1B5-FC6C-4EB7-B853-39AA1CFA40B9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7AA5A-6713-4B5D-AEBA-957B00F40D5C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06CFE-870D-494B-A084-F7D64AF266F7}" type="slidenum">
              <a:rPr lang="zh-CN" altLang="en-US"/>
              <a:pPr/>
              <a:t>‹#›</a:t>
            </a:fld>
            <a:endParaRPr lang="en-US" sz="18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92950" y="6453188"/>
            <a:ext cx="1800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3213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宋体" pitchFamily="2" charset="-122"/>
              </a:rPr>
              <a:t>单击此处编辑母版标题样式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宋体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宋体" pitchFamily="2" charset="-122"/>
              </a:rPr>
              <a:t>第二级</a:t>
            </a:r>
          </a:p>
          <a:p>
            <a:pPr lvl="2"/>
            <a:r>
              <a:rPr lang="zh-CN" smtClean="0">
                <a:sym typeface="宋体" pitchFamily="2" charset="-122"/>
              </a:rPr>
              <a:t>第三级</a:t>
            </a:r>
          </a:p>
          <a:p>
            <a:pPr lvl="3"/>
            <a:r>
              <a:rPr lang="zh-CN" smtClean="0">
                <a:sym typeface="宋体" pitchFamily="2" charset="-122"/>
              </a:rPr>
              <a:t>第四级</a:t>
            </a:r>
          </a:p>
          <a:p>
            <a:pPr lvl="4"/>
            <a:r>
              <a:rPr lang="zh-CN" smtClean="0">
                <a:sym typeface="宋体" pitchFamily="2" charset="-122"/>
              </a:rPr>
              <a:t>第五级</a:t>
            </a:r>
          </a:p>
        </p:txBody>
      </p:sp>
      <p:sp>
        <p:nvSpPr>
          <p:cNvPr id="5734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endParaRPr lang="zh-CN" altLang="en-US"/>
          </a:p>
        </p:txBody>
      </p:sp>
      <p:sp>
        <p:nvSpPr>
          <p:cNvPr id="5735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/>
            </a:lvl1pPr>
          </a:lstStyle>
          <a:p>
            <a:endParaRPr lang="zh-CN" altLang="en-US"/>
          </a:p>
        </p:txBody>
      </p:sp>
      <p:sp>
        <p:nvSpPr>
          <p:cNvPr id="5735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fld id="{36174A05-AF7C-4E2D-9F59-1B7B324DD24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80" r:id="rId1"/>
    <p:sldLayoutId id="2147487481" r:id="rId2"/>
    <p:sldLayoutId id="2147487482" r:id="rId3"/>
    <p:sldLayoutId id="2147487483" r:id="rId4"/>
    <p:sldLayoutId id="2147487484" r:id="rId5"/>
    <p:sldLayoutId id="2147487485" r:id="rId6"/>
    <p:sldLayoutId id="2147487486" r:id="rId7"/>
    <p:sldLayoutId id="2147487487" r:id="rId8"/>
    <p:sldLayoutId id="2147487488" r:id="rId9"/>
    <p:sldLayoutId id="2147487489" r:id="rId10"/>
    <p:sldLayoutId id="21474874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+mj-lt"/>
          <a:ea typeface="+mj-ea"/>
          <a:cs typeface="+mj-cs"/>
          <a:sym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pitchFamily="34" charset="0"/>
          <a:ea typeface="微软雅黑" pitchFamily="34" charset="-122"/>
          <a:sym typeface="宋体" pitchFamily="2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6453188"/>
            <a:ext cx="18002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Rectangle 20"/>
          <p:cNvSpPr>
            <a:spLocks noChangeArrowheads="1"/>
          </p:cNvSpPr>
          <p:nvPr/>
        </p:nvSpPr>
        <p:spPr bwMode="auto">
          <a:xfrm>
            <a:off x="4427538" y="242888"/>
            <a:ext cx="44561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dirty="0">
                <a:solidFill>
                  <a:srgbClr val="B2B2B2"/>
                </a:solidFill>
                <a:ea typeface="微软雅黑" pitchFamily="34" charset="-122"/>
                <a:sym typeface="宋体" pitchFamily="2" charset="-122"/>
              </a:rPr>
              <a:t>www.primeton.com</a:t>
            </a:r>
            <a:endParaRPr lang="zh-CN" altLang="en-US" dirty="0"/>
          </a:p>
        </p:txBody>
      </p:sp>
      <p:sp>
        <p:nvSpPr>
          <p:cNvPr id="63494" name="Text Box 4"/>
          <p:cNvSpPr>
            <a:spLocks noChangeArrowheads="1"/>
          </p:cNvSpPr>
          <p:nvPr/>
        </p:nvSpPr>
        <p:spPr bwMode="auto">
          <a:xfrm>
            <a:off x="3851920" y="1513820"/>
            <a:ext cx="48244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4000" b="1" dirty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太平洋保</a:t>
            </a:r>
            <a:r>
              <a:rPr lang="zh-CN" altLang="en-US" sz="4000" b="1" dirty="0" smtClean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险</a:t>
            </a:r>
            <a:endParaRPr lang="en-US" altLang="zh-CN" sz="4000" b="1" dirty="0" smtClean="0">
              <a:solidFill>
                <a:srgbClr val="E20000"/>
              </a:solidFill>
              <a:latin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4000" b="1" dirty="0" smtClean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帐</a:t>
            </a:r>
            <a:r>
              <a:rPr lang="zh-CN" altLang="en-US" sz="4000" b="1" dirty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号权限管理平</a:t>
            </a:r>
            <a:r>
              <a:rPr lang="zh-CN" altLang="en-US" sz="4000" b="1" dirty="0" smtClean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台</a:t>
            </a:r>
            <a:endParaRPr lang="en-US" altLang="zh-CN" sz="4000" b="1" dirty="0" smtClean="0">
              <a:solidFill>
                <a:srgbClr val="E20000"/>
              </a:solidFill>
              <a:latin typeface="微软雅黑" pitchFamily="34" charset="-122"/>
              <a:sym typeface="Arial" pitchFamily="34" charset="0"/>
            </a:endParaRPr>
          </a:p>
          <a:p>
            <a:pPr eaLnBrk="0" hangingPunct="0"/>
            <a:r>
              <a:rPr lang="zh-CN" altLang="en-US" sz="4000" b="1" dirty="0" smtClean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解</a:t>
            </a:r>
            <a:r>
              <a:rPr lang="zh-CN" altLang="en-US" sz="4000" b="1" dirty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决方</a:t>
            </a:r>
            <a:r>
              <a:rPr lang="zh-CN" altLang="en-US" sz="4000" b="1" dirty="0" smtClean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案</a:t>
            </a:r>
            <a:endParaRPr lang="zh-CN" altLang="en-US" sz="4000" b="1" dirty="0">
              <a:solidFill>
                <a:srgbClr val="E20000"/>
              </a:solidFill>
              <a:latin typeface="微软雅黑" pitchFamily="34" charset="-122"/>
              <a:sym typeface="Arial" pitchFamily="34" charset="0"/>
            </a:endParaRPr>
          </a:p>
        </p:txBody>
      </p:sp>
      <p:sp>
        <p:nvSpPr>
          <p:cNvPr id="6" name="Text Box 4"/>
          <p:cNvSpPr>
            <a:spLocks noChangeArrowheads="1"/>
          </p:cNvSpPr>
          <p:nvPr/>
        </p:nvSpPr>
        <p:spPr bwMode="auto">
          <a:xfrm>
            <a:off x="3643306" y="4714884"/>
            <a:ext cx="48244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普元软件</a:t>
            </a:r>
            <a:endParaRPr lang="en-US" altLang="zh-CN" sz="2400" b="1" dirty="0" smtClean="0">
              <a:solidFill>
                <a:srgbClr val="E20000"/>
              </a:solidFill>
              <a:latin typeface="微软雅黑" pitchFamily="34" charset="-122"/>
              <a:sym typeface="Arial" pitchFamily="34" charset="0"/>
            </a:endParaRPr>
          </a:p>
          <a:p>
            <a:pPr algn="ctr" eaLnBrk="0" hangingPunct="0"/>
            <a:r>
              <a:rPr lang="zh-CN" altLang="en-US" sz="2400" b="1" dirty="0">
                <a:solidFill>
                  <a:srgbClr val="E20000"/>
                </a:solidFill>
                <a:latin typeface="微软雅黑" pitchFamily="34" charset="-122"/>
                <a:sym typeface="Arial" pitchFamily="34" charset="0"/>
              </a:rPr>
              <a:t>王沐寰</a:t>
            </a:r>
            <a:endParaRPr lang="en-US" altLang="zh-CN" sz="2400" b="1" dirty="0" smtClean="0">
              <a:solidFill>
                <a:srgbClr val="E20000"/>
              </a:solidFill>
              <a:latin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-P13</a:t>
            </a:r>
            <a:r>
              <a:rPr lang="zh-CN" altLang="en-US" dirty="0" smtClean="0"/>
              <a:t>与系统交互</a:t>
            </a:r>
            <a:endParaRPr lang="zh-CN" altLang="en-US" dirty="0" smtClean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37198"/>
              </p:ext>
            </p:extLst>
          </p:nvPr>
        </p:nvGraphicFramePr>
        <p:xfrm>
          <a:off x="899592" y="-747464"/>
          <a:ext cx="7488832" cy="715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r:id="rId4" imgW="7959477" imgH="10801932" progId="Visio.Drawing.11">
                  <p:embed/>
                </p:oleObj>
              </mc:Choice>
              <mc:Fallback>
                <p:oleObj r:id="rId4" imgW="7959477" imgH="108019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-747464"/>
                        <a:ext cx="7488832" cy="715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673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关联系统关系</a:t>
            </a:r>
            <a:endParaRPr lang="zh-CN" altLang="en-US" dirty="0" smtClean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46532"/>
              </p:ext>
            </p:extLst>
          </p:nvPr>
        </p:nvGraphicFramePr>
        <p:xfrm>
          <a:off x="1403648" y="116632"/>
          <a:ext cx="7192119" cy="659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r:id="rId4" imgW="6307438" imgH="7051475" progId="Visio.Drawing.11">
                  <p:embed/>
                </p:oleObj>
              </mc:Choice>
              <mc:Fallback>
                <p:oleObj r:id="rId4" imgW="6307438" imgH="705147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16632"/>
                        <a:ext cx="7192119" cy="659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396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</a:t>
            </a:r>
            <a:r>
              <a:rPr lang="zh-CN" altLang="en-US" dirty="0"/>
              <a:t>授</a:t>
            </a:r>
            <a:r>
              <a:rPr lang="zh-CN" altLang="en-US" dirty="0" smtClean="0"/>
              <a:t>权关系模型</a:t>
            </a:r>
            <a:endParaRPr lang="zh-CN" altLang="en-US" dirty="0" smtClean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21687"/>
              </p:ext>
            </p:extLst>
          </p:nvPr>
        </p:nvGraphicFramePr>
        <p:xfrm>
          <a:off x="609167" y="980728"/>
          <a:ext cx="7925666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r:id="rId4" imgW="5620817" imgH="3361769" progId="Visio.Drawing.11">
                  <p:embed/>
                </p:oleObj>
              </mc:Choice>
              <mc:Fallback>
                <p:oleObj r:id="rId4" imgW="5620817" imgH="336176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67" y="980728"/>
                        <a:ext cx="7925666" cy="4752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883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集中授权模型</a:t>
            </a:r>
            <a:endParaRPr lang="zh-CN" altLang="en-US" dirty="0" smtClean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68108"/>
              </p:ext>
            </p:extLst>
          </p:nvPr>
        </p:nvGraphicFramePr>
        <p:xfrm>
          <a:off x="539552" y="1196752"/>
          <a:ext cx="8229554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r:id="rId4" imgW="6544363" imgH="3539055" progId="Visio.Drawing.11">
                  <p:embed/>
                </p:oleObj>
              </mc:Choice>
              <mc:Fallback>
                <p:oleObj r:id="rId4" imgW="6544363" imgH="353905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8229554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587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</a:t>
            </a:r>
            <a:r>
              <a:rPr lang="zh-CN" altLang="en-US" dirty="0"/>
              <a:t>关</a:t>
            </a:r>
            <a:r>
              <a:rPr lang="zh-CN" altLang="en-US" dirty="0" smtClean="0"/>
              <a:t>键要素关系</a:t>
            </a:r>
            <a:endParaRPr lang="zh-CN" altLang="en-US" dirty="0" smtClean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131810"/>
              </p:ext>
            </p:extLst>
          </p:nvPr>
        </p:nvGraphicFramePr>
        <p:xfrm>
          <a:off x="611560" y="1484784"/>
          <a:ext cx="7687604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r:id="rId4" imgW="6490968" imgH="2245497" progId="Visio.Drawing.11">
                  <p:embed/>
                </p:oleObj>
              </mc:Choice>
              <mc:Fallback>
                <p:oleObj r:id="rId4" imgW="6490968" imgH="22454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7687604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807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单点登录设计</a:t>
            </a:r>
            <a:endParaRPr lang="zh-CN" altLang="en-US" dirty="0" smtClean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11922"/>
              </p:ext>
            </p:extLst>
          </p:nvPr>
        </p:nvGraphicFramePr>
        <p:xfrm>
          <a:off x="395536" y="1412776"/>
          <a:ext cx="8340764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r:id="rId4" imgW="6877620" imgH="1846882" progId="Visio.Drawing.11">
                  <p:embed/>
                </p:oleObj>
              </mc:Choice>
              <mc:Fallback>
                <p:oleObj r:id="rId4" imgW="6877620" imgH="18468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8340764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575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23850" y="1557288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579" name="Freeform 4"/>
          <p:cNvSpPr>
            <a:spLocks/>
          </p:cNvSpPr>
          <p:nvPr/>
        </p:nvSpPr>
        <p:spPr bwMode="auto">
          <a:xfrm>
            <a:off x="1116013" y="1557288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0" name="Rectangle 5"/>
          <p:cNvSpPr>
            <a:spLocks noChangeArrowheads="1"/>
          </p:cNvSpPr>
          <p:nvPr/>
        </p:nvSpPr>
        <p:spPr bwMode="auto">
          <a:xfrm>
            <a:off x="1476375" y="1611263"/>
            <a:ext cx="7100888" cy="546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项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目背景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8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8280400" cy="596900"/>
          </a:xfrm>
        </p:spPr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23850" y="227699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08583" name="Freeform 4"/>
          <p:cNvSpPr>
            <a:spLocks/>
          </p:cNvSpPr>
          <p:nvPr/>
        </p:nvSpPr>
        <p:spPr bwMode="auto">
          <a:xfrm>
            <a:off x="1116013" y="227699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4" name="Rectangle 5"/>
          <p:cNvSpPr>
            <a:spLocks noChangeArrowheads="1"/>
          </p:cNvSpPr>
          <p:nvPr/>
        </p:nvSpPr>
        <p:spPr bwMode="auto">
          <a:xfrm>
            <a:off x="1476375" y="233097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总体架构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23850" y="300977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8586" name="Freeform 4"/>
          <p:cNvSpPr>
            <a:spLocks/>
          </p:cNvSpPr>
          <p:nvPr/>
        </p:nvSpPr>
        <p:spPr bwMode="auto">
          <a:xfrm>
            <a:off x="1116013" y="300977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7" name="Rectangle 5"/>
          <p:cNvSpPr>
            <a:spLocks noChangeArrowheads="1"/>
          </p:cNvSpPr>
          <p:nvPr/>
        </p:nvSpPr>
        <p:spPr bwMode="auto">
          <a:xfrm>
            <a:off x="1476375" y="306375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系统功能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41064" y="373873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1133227" y="373873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93589" y="379271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实施效果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341064" y="4492352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1133227" y="4492352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526897" y="4556224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演</a:t>
            </a: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示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3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开发视图</a:t>
            </a:r>
            <a:endParaRPr lang="zh-CN" altLang="en-US" dirty="0" smtClean="0"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45720"/>
              </p:ext>
            </p:extLst>
          </p:nvPr>
        </p:nvGraphicFramePr>
        <p:xfrm>
          <a:off x="323528" y="1196752"/>
          <a:ext cx="8208912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r:id="rId4" imgW="5974619" imgH="5362643" progId="Visio.Drawing.11">
                  <p:embed/>
                </p:oleObj>
              </mc:Choice>
              <mc:Fallback>
                <p:oleObj r:id="rId4" imgW="5974619" imgH="5362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96752"/>
                        <a:ext cx="8208912" cy="4752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86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统功能</a:t>
            </a:r>
            <a:r>
              <a:rPr lang="en-US" altLang="zh-CN" dirty="0" smtClean="0"/>
              <a:t>-</a:t>
            </a:r>
            <a:r>
              <a:rPr lang="zh-CN" altLang="en-US" dirty="0"/>
              <a:t>逻辑</a:t>
            </a:r>
            <a:r>
              <a:rPr lang="zh-CN" altLang="en-US" dirty="0" smtClean="0"/>
              <a:t>视图</a:t>
            </a:r>
            <a:endParaRPr lang="zh-CN" altLang="en-US" dirty="0" smtClean="0"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736"/>
            <a:ext cx="795178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372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进程视图</a:t>
            </a:r>
            <a:endParaRPr lang="zh-CN" altLang="en-US" dirty="0" smtClean="0"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064233"/>
              </p:ext>
            </p:extLst>
          </p:nvPr>
        </p:nvGraphicFramePr>
        <p:xfrm>
          <a:off x="323528" y="1556792"/>
          <a:ext cx="8568952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r:id="rId4" imgW="10383700" imgH="4094534" progId="Visio.Drawing.11">
                  <p:embed/>
                </p:oleObj>
              </mc:Choice>
              <mc:Fallback>
                <p:oleObj r:id="rId4" imgW="10383700" imgH="40945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56792"/>
                        <a:ext cx="8568952" cy="3672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535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23850" y="1557288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579" name="Freeform 4"/>
          <p:cNvSpPr>
            <a:spLocks/>
          </p:cNvSpPr>
          <p:nvPr/>
        </p:nvSpPr>
        <p:spPr bwMode="auto">
          <a:xfrm>
            <a:off x="1116013" y="1557288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0" name="Rectangle 5"/>
          <p:cNvSpPr>
            <a:spLocks noChangeArrowheads="1"/>
          </p:cNvSpPr>
          <p:nvPr/>
        </p:nvSpPr>
        <p:spPr bwMode="auto">
          <a:xfrm>
            <a:off x="1476375" y="1611263"/>
            <a:ext cx="7100888" cy="546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项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目背景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8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8280400" cy="596900"/>
          </a:xfrm>
        </p:spPr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23850" y="227699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08583" name="Freeform 4"/>
          <p:cNvSpPr>
            <a:spLocks/>
          </p:cNvSpPr>
          <p:nvPr/>
        </p:nvSpPr>
        <p:spPr bwMode="auto">
          <a:xfrm>
            <a:off x="1116013" y="227699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4" name="Rectangle 5"/>
          <p:cNvSpPr>
            <a:spLocks noChangeArrowheads="1"/>
          </p:cNvSpPr>
          <p:nvPr/>
        </p:nvSpPr>
        <p:spPr bwMode="auto">
          <a:xfrm>
            <a:off x="1476375" y="233097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总体架构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23850" y="300977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8586" name="Freeform 4"/>
          <p:cNvSpPr>
            <a:spLocks/>
          </p:cNvSpPr>
          <p:nvPr/>
        </p:nvSpPr>
        <p:spPr bwMode="auto">
          <a:xfrm>
            <a:off x="1116013" y="300977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7" name="Rectangle 5"/>
          <p:cNvSpPr>
            <a:spLocks noChangeArrowheads="1"/>
          </p:cNvSpPr>
          <p:nvPr/>
        </p:nvSpPr>
        <p:spPr bwMode="auto">
          <a:xfrm>
            <a:off x="1476375" y="306375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系统功能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41064" y="373873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1133227" y="373873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93589" y="379271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实施效果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341064" y="4492352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1133227" y="4492352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526897" y="4556224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演</a:t>
            </a: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示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0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统功能</a:t>
            </a:r>
            <a:r>
              <a:rPr lang="en-US" altLang="zh-CN" dirty="0" smtClean="0"/>
              <a:t>-</a:t>
            </a:r>
            <a:r>
              <a:rPr lang="zh-CN" altLang="en-US" dirty="0"/>
              <a:t>物理</a:t>
            </a:r>
            <a:r>
              <a:rPr lang="zh-CN" altLang="en-US" dirty="0" smtClean="0"/>
              <a:t>视图</a:t>
            </a:r>
            <a:endParaRPr lang="zh-CN" altLang="en-US" dirty="0" smtClean="0"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77686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739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统功能</a:t>
            </a:r>
            <a:r>
              <a:rPr lang="en-US" altLang="zh-CN" dirty="0" smtClean="0"/>
              <a:t>-</a:t>
            </a:r>
            <a:r>
              <a:rPr lang="zh-CN" altLang="en-US" dirty="0"/>
              <a:t>流</a:t>
            </a:r>
            <a:r>
              <a:rPr lang="zh-CN" altLang="en-US" dirty="0" smtClean="0"/>
              <a:t>程申请</a:t>
            </a:r>
            <a:endParaRPr lang="zh-CN" altLang="en-US" dirty="0" smtClean="0"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93036"/>
              </p:ext>
            </p:extLst>
          </p:nvPr>
        </p:nvGraphicFramePr>
        <p:xfrm>
          <a:off x="251520" y="764704"/>
          <a:ext cx="3896533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" r:id="rId4" imgW="6586557" imgH="6010611" progId="Visio.Drawing.11">
                  <p:embed/>
                </p:oleObj>
              </mc:Choice>
              <mc:Fallback>
                <p:oleObj r:id="rId4" imgW="6586557" imgH="601061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3896533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414364"/>
              </p:ext>
            </p:extLst>
          </p:nvPr>
        </p:nvGraphicFramePr>
        <p:xfrm>
          <a:off x="539552" y="1196752"/>
          <a:ext cx="4032448" cy="260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0" r:id="rId6" imgW="6262659" imgH="4030570" progId="Visio.Drawing.11">
                  <p:embed/>
                </p:oleObj>
              </mc:Choice>
              <mc:Fallback>
                <p:oleObj r:id="rId6" imgW="6262659" imgH="403057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4032448" cy="2607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35760"/>
              </p:ext>
            </p:extLst>
          </p:nvPr>
        </p:nvGraphicFramePr>
        <p:xfrm>
          <a:off x="755576" y="1556792"/>
          <a:ext cx="4248472" cy="331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1" r:id="rId8" imgW="7180697" imgH="6010611" progId="Visio.Drawing.11">
                  <p:embed/>
                </p:oleObj>
              </mc:Choice>
              <mc:Fallback>
                <p:oleObj r:id="rId8" imgW="7180697" imgH="6010611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4248472" cy="3313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52698"/>
              </p:ext>
            </p:extLst>
          </p:nvPr>
        </p:nvGraphicFramePr>
        <p:xfrm>
          <a:off x="971600" y="2060848"/>
          <a:ext cx="4357770" cy="280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2" r:id="rId10" imgW="7099669" imgH="6874545" progId="Visio.Drawing.11">
                  <p:embed/>
                </p:oleObj>
              </mc:Choice>
              <mc:Fallback>
                <p:oleObj r:id="rId10" imgW="7099669" imgH="6874545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60848"/>
                        <a:ext cx="4357770" cy="2808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63485"/>
              </p:ext>
            </p:extLst>
          </p:nvPr>
        </p:nvGraphicFramePr>
        <p:xfrm>
          <a:off x="1475656" y="2420888"/>
          <a:ext cx="4289847" cy="359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3" r:id="rId12" imgW="7180697" imgH="6010611" progId="Visio.Drawing.11">
                  <p:embed/>
                </p:oleObj>
              </mc:Choice>
              <mc:Fallback>
                <p:oleObj r:id="rId12" imgW="7180697" imgH="6010611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20888"/>
                        <a:ext cx="4289847" cy="3591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9291"/>
              </p:ext>
            </p:extLst>
          </p:nvPr>
        </p:nvGraphicFramePr>
        <p:xfrm>
          <a:off x="2195736" y="3284984"/>
          <a:ext cx="3706059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" r:id="rId14" imgW="6586557" imgH="6010611" progId="Visio.Drawing.11">
                  <p:embed/>
                </p:oleObj>
              </mc:Choice>
              <mc:Fallback>
                <p:oleObj r:id="rId14" imgW="6586557" imgH="6010611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4984"/>
                        <a:ext cx="3706059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012160" y="1129805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latin typeface="Arial" charset="0"/>
                <a:ea typeface="微软雅黑" pitchFamily="34" charset="-122"/>
              </a:rPr>
              <a:t>从帐号新增权限变更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012159" y="1635970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latin typeface="Arial" charset="0"/>
                <a:ea typeface="微软雅黑" pitchFamily="34" charset="-122"/>
              </a:rPr>
              <a:t>人员入职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12159" y="2142383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latin typeface="Arial" charset="0"/>
                <a:ea typeface="微软雅黑" pitchFamily="34" charset="-122"/>
              </a:rPr>
              <a:t>人员离职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012160" y="2641973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latin typeface="Arial" charset="0"/>
                <a:ea typeface="微软雅黑" pitchFamily="34" charset="-122"/>
              </a:rPr>
              <a:t>人员转岗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6012160" y="3146029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latin typeface="Arial" charset="0"/>
                <a:ea typeface="微软雅黑" pitchFamily="34" charset="-122"/>
              </a:rPr>
              <a:t>定期清理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6012160" y="3650085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latin typeface="Arial" charset="0"/>
                <a:ea typeface="微软雅黑" pitchFamily="34" charset="-122"/>
              </a:rPr>
              <a:t>例</a:t>
            </a:r>
            <a:r>
              <a:rPr lang="zh-CN" altLang="en-US" dirty="0" smtClean="0">
                <a:latin typeface="Arial" charset="0"/>
                <a:ea typeface="微软雅黑" pitchFamily="34" charset="-122"/>
              </a:rPr>
              <a:t>外申请</a:t>
            </a:r>
            <a:endParaRPr lang="zh-CN" altLang="en-US" dirty="0">
              <a:latin typeface="Arial" charset="0"/>
              <a:ea typeface="微软雅黑" pitchFamily="34" charset="-122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8712051" y="692696"/>
            <a:ext cx="23813" cy="3719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012159" y="4443959"/>
            <a:ext cx="272370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r>
              <a:rPr lang="zh-CN" altLang="en-US" sz="16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流程审批、易管控</a:t>
            </a:r>
            <a:endParaRPr lang="en-US" altLang="zh-CN" sz="16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473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4"/>
          <p:cNvSpPr>
            <a:spLocks noChangeArrowheads="1"/>
          </p:cNvSpPr>
          <p:nvPr/>
        </p:nvSpPr>
        <p:spPr bwMode="gray">
          <a:xfrm>
            <a:off x="665163" y="1311275"/>
            <a:ext cx="7788275" cy="426086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9D9D9D"/>
              </a:gs>
              <a:gs pos="50000">
                <a:srgbClr val="C2C2C2"/>
              </a:gs>
              <a:gs pos="100000">
                <a:srgbClr val="9D9D9D"/>
              </a:gs>
            </a:gsLst>
            <a:lin ang="5400000" scaled="1"/>
          </a:gradFill>
          <a:ln w="63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流程设置</a:t>
            </a:r>
          </a:p>
        </p:txBody>
      </p:sp>
      <p:sp>
        <p:nvSpPr>
          <p:cNvPr id="6147" name="AutoShape 14"/>
          <p:cNvSpPr>
            <a:spLocks noChangeArrowheads="1"/>
          </p:cNvSpPr>
          <p:nvPr/>
        </p:nvSpPr>
        <p:spPr bwMode="gray">
          <a:xfrm>
            <a:off x="6643688" y="1905000"/>
            <a:ext cx="1693862" cy="324008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5400000" scaled="1"/>
          </a:gra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流程监控分析</a:t>
            </a:r>
          </a:p>
        </p:txBody>
      </p:sp>
      <p:sp>
        <p:nvSpPr>
          <p:cNvPr id="6148" name="AutoShape 14"/>
          <p:cNvSpPr>
            <a:spLocks noChangeArrowheads="1"/>
          </p:cNvSpPr>
          <p:nvPr/>
        </p:nvSpPr>
        <p:spPr bwMode="gray">
          <a:xfrm>
            <a:off x="773113" y="1905000"/>
            <a:ext cx="5803900" cy="14398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CC66"/>
              </a:gs>
              <a:gs pos="100000">
                <a:srgbClr val="FF9900"/>
              </a:gs>
            </a:gsLst>
            <a:lin ang="5400000" scaled="1"/>
          </a:gra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业务流程定制与管理</a:t>
            </a:r>
          </a:p>
        </p:txBody>
      </p:sp>
      <p:sp>
        <p:nvSpPr>
          <p:cNvPr id="6149" name="AutoShape 14"/>
          <p:cNvSpPr>
            <a:spLocks noChangeArrowheads="1"/>
          </p:cNvSpPr>
          <p:nvPr/>
        </p:nvSpPr>
        <p:spPr bwMode="gray">
          <a:xfrm>
            <a:off x="1770063" y="3416300"/>
            <a:ext cx="4806950" cy="172878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5400000" scaled="1"/>
          </a:gra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Business Process Server Kernel</a:t>
            </a:r>
          </a:p>
        </p:txBody>
      </p:sp>
      <p:sp>
        <p:nvSpPr>
          <p:cNvPr id="6150" name="AutoShape 14"/>
          <p:cNvSpPr>
            <a:spLocks noChangeArrowheads="1"/>
          </p:cNvSpPr>
          <p:nvPr/>
        </p:nvSpPr>
        <p:spPr bwMode="auto">
          <a:xfrm>
            <a:off x="2447925" y="3848100"/>
            <a:ext cx="3452813" cy="504825"/>
          </a:xfrm>
          <a:prstGeom prst="roundRect">
            <a:avLst>
              <a:gd name="adj" fmla="val 10366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Workflow Engine</a:t>
            </a: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2446338" y="4714875"/>
            <a:ext cx="3452812" cy="358775"/>
          </a:xfrm>
          <a:prstGeom prst="roundRect">
            <a:avLst>
              <a:gd name="adj" fmla="val 10366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1400" b="1">
                <a:latin typeface="华文细黑" pitchFamily="2" charset="-122"/>
                <a:ea typeface="华文细黑" pitchFamily="2" charset="-122"/>
              </a:rPr>
              <a:t>Runtime Environment / SCA Container</a:t>
            </a:r>
          </a:p>
        </p:txBody>
      </p:sp>
      <p:sp>
        <p:nvSpPr>
          <p:cNvPr id="6152" name="AutoShape 9"/>
          <p:cNvSpPr>
            <a:spLocks noChangeArrowheads="1"/>
          </p:cNvSpPr>
          <p:nvPr/>
        </p:nvSpPr>
        <p:spPr bwMode="gray">
          <a:xfrm>
            <a:off x="766763" y="3416300"/>
            <a:ext cx="933450" cy="1728788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5400000" scaled="1"/>
          </a:gra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BPS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Studio</a:t>
            </a:r>
          </a:p>
        </p:txBody>
      </p:sp>
      <p:sp>
        <p:nvSpPr>
          <p:cNvPr id="6153" name="AutoShape 10"/>
          <p:cNvSpPr>
            <a:spLocks noChangeArrowheads="1"/>
          </p:cNvSpPr>
          <p:nvPr/>
        </p:nvSpPr>
        <p:spPr bwMode="auto">
          <a:xfrm>
            <a:off x="865188" y="2636838"/>
            <a:ext cx="2619375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业务表单接口</a:t>
            </a:r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54" name="AutoShape 11"/>
          <p:cNvSpPr>
            <a:spLocks noChangeArrowheads="1"/>
          </p:cNvSpPr>
          <p:nvPr/>
        </p:nvSpPr>
        <p:spPr bwMode="auto">
          <a:xfrm>
            <a:off x="3554413" y="2636838"/>
            <a:ext cx="1403350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基础组件管理</a:t>
            </a:r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55" name="AutoShape 12"/>
          <p:cNvSpPr>
            <a:spLocks noChangeArrowheads="1"/>
          </p:cNvSpPr>
          <p:nvPr/>
        </p:nvSpPr>
        <p:spPr bwMode="auto">
          <a:xfrm>
            <a:off x="5062538" y="2636838"/>
            <a:ext cx="1403350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环节管理</a:t>
            </a:r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56" name="AutoShape 13"/>
          <p:cNvSpPr>
            <a:spLocks noChangeArrowheads="1"/>
          </p:cNvSpPr>
          <p:nvPr/>
        </p:nvSpPr>
        <p:spPr bwMode="auto">
          <a:xfrm>
            <a:off x="865188" y="2995613"/>
            <a:ext cx="2640012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元数据管理</a:t>
            </a:r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57" name="AutoShape 14"/>
          <p:cNvSpPr>
            <a:spLocks noChangeArrowheads="1"/>
          </p:cNvSpPr>
          <p:nvPr/>
        </p:nvSpPr>
        <p:spPr bwMode="auto">
          <a:xfrm>
            <a:off x="5965825" y="3846513"/>
            <a:ext cx="542925" cy="1225550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2446338" y="4352925"/>
            <a:ext cx="3452812" cy="361950"/>
          </a:xfrm>
          <a:prstGeom prst="roundRect">
            <a:avLst>
              <a:gd name="adj" fmla="val 10366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Org-User Interface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0800000">
            <a:off x="5965825" y="3990975"/>
            <a:ext cx="492125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latin typeface="华文细黑" pitchFamily="2" charset="-122"/>
                <a:ea typeface="华文细黑" pitchFamily="2" charset="-122"/>
              </a:rPr>
              <a:t>Integrate Interface</a:t>
            </a:r>
          </a:p>
        </p:txBody>
      </p:sp>
      <p:sp>
        <p:nvSpPr>
          <p:cNvPr id="6160" name="AutoShape 17"/>
          <p:cNvSpPr>
            <a:spLocks noChangeArrowheads="1"/>
          </p:cNvSpPr>
          <p:nvPr/>
        </p:nvSpPr>
        <p:spPr bwMode="auto">
          <a:xfrm>
            <a:off x="1882775" y="3846513"/>
            <a:ext cx="493713" cy="1225550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884363" y="3990975"/>
            <a:ext cx="4921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eaVert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>
                <a:latin typeface="华文细黑" pitchFamily="2" charset="-122"/>
                <a:ea typeface="华文细黑" pitchFamily="2" charset="-122"/>
              </a:rPr>
              <a:t>Developer   Interface</a:t>
            </a:r>
          </a:p>
        </p:txBody>
      </p:sp>
      <p:sp>
        <p:nvSpPr>
          <p:cNvPr id="6162" name="AutoShape 20"/>
          <p:cNvSpPr>
            <a:spLocks noChangeArrowheads="1"/>
          </p:cNvSpPr>
          <p:nvPr/>
        </p:nvSpPr>
        <p:spPr bwMode="auto">
          <a:xfrm>
            <a:off x="3573463" y="2995613"/>
            <a:ext cx="2892425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流程业务规则引擎</a:t>
            </a:r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63" name="AutoShape 21"/>
          <p:cNvSpPr>
            <a:spLocks noChangeArrowheads="1"/>
          </p:cNvSpPr>
          <p:nvPr/>
        </p:nvSpPr>
        <p:spPr bwMode="auto">
          <a:xfrm>
            <a:off x="6711950" y="2844800"/>
            <a:ext cx="1539875" cy="431800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流程管理</a:t>
            </a:r>
          </a:p>
        </p:txBody>
      </p:sp>
      <p:sp>
        <p:nvSpPr>
          <p:cNvPr id="6164" name="AutoShape 23"/>
          <p:cNvSpPr>
            <a:spLocks noChangeArrowheads="1"/>
          </p:cNvSpPr>
          <p:nvPr/>
        </p:nvSpPr>
        <p:spPr bwMode="auto">
          <a:xfrm>
            <a:off x="6711950" y="2276475"/>
            <a:ext cx="1539875" cy="431800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流程分析</a:t>
            </a:r>
          </a:p>
        </p:txBody>
      </p:sp>
      <p:sp>
        <p:nvSpPr>
          <p:cNvPr id="6165" name="AutoShape 25"/>
          <p:cNvSpPr>
            <a:spLocks noChangeArrowheads="1"/>
          </p:cNvSpPr>
          <p:nvPr/>
        </p:nvSpPr>
        <p:spPr bwMode="auto">
          <a:xfrm>
            <a:off x="2740025" y="2279650"/>
            <a:ext cx="1963738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流程测试与验证</a:t>
            </a:r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66" name="AutoShape 26"/>
          <p:cNvSpPr>
            <a:spLocks noChangeArrowheads="1"/>
          </p:cNvSpPr>
          <p:nvPr/>
        </p:nvSpPr>
        <p:spPr bwMode="auto">
          <a:xfrm>
            <a:off x="865188" y="2279650"/>
            <a:ext cx="1808162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业务流程建模</a:t>
            </a:r>
            <a:r>
              <a:rPr lang="en-US" altLang="zh-CN" sz="1400" b="1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定制</a:t>
            </a:r>
          </a:p>
        </p:txBody>
      </p:sp>
      <p:sp>
        <p:nvSpPr>
          <p:cNvPr id="6167" name="AutoShape 27"/>
          <p:cNvSpPr>
            <a:spLocks noChangeArrowheads="1"/>
          </p:cNvSpPr>
          <p:nvPr/>
        </p:nvSpPr>
        <p:spPr bwMode="auto">
          <a:xfrm>
            <a:off x="4772025" y="2279650"/>
            <a:ext cx="1693863" cy="301625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AAAA00"/>
              </a:gs>
              <a:gs pos="5000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流程部署</a:t>
            </a:r>
            <a:endParaRPr lang="en-US" altLang="zh-CN" sz="1400" b="1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68" name="AutoShape 21"/>
          <p:cNvSpPr>
            <a:spLocks noChangeArrowheads="1"/>
          </p:cNvSpPr>
          <p:nvPr/>
        </p:nvSpPr>
        <p:spPr bwMode="auto">
          <a:xfrm>
            <a:off x="6711950" y="3451225"/>
            <a:ext cx="1539875" cy="431800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流程监控</a:t>
            </a:r>
          </a:p>
        </p:txBody>
      </p:sp>
      <p:sp>
        <p:nvSpPr>
          <p:cNvPr id="6169" name="AutoShape 21"/>
          <p:cNvSpPr>
            <a:spLocks noChangeArrowheads="1"/>
          </p:cNvSpPr>
          <p:nvPr/>
        </p:nvSpPr>
        <p:spPr bwMode="auto">
          <a:xfrm>
            <a:off x="6711950" y="4057650"/>
            <a:ext cx="1539875" cy="431800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流程发布</a:t>
            </a:r>
          </a:p>
        </p:txBody>
      </p:sp>
      <p:sp>
        <p:nvSpPr>
          <p:cNvPr id="6170" name="AutoShape 21"/>
          <p:cNvSpPr>
            <a:spLocks noChangeArrowheads="1"/>
          </p:cNvSpPr>
          <p:nvPr/>
        </p:nvSpPr>
        <p:spPr bwMode="auto">
          <a:xfrm>
            <a:off x="6711950" y="4627563"/>
            <a:ext cx="1539875" cy="431800"/>
          </a:xfrm>
          <a:prstGeom prst="roundRect">
            <a:avLst>
              <a:gd name="adj" fmla="val 6815"/>
            </a:avLst>
          </a:prstGeom>
          <a:gradFill rotWithShape="1">
            <a:gsLst>
              <a:gs pos="0">
                <a:srgbClr val="44AAAA"/>
              </a:gs>
              <a:gs pos="50000">
                <a:srgbClr val="66FFFF"/>
              </a:gs>
              <a:gs pos="100000">
                <a:srgbClr val="44AAAA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华文细黑" pitchFamily="2" charset="-122"/>
                <a:ea typeface="华文细黑" pitchFamily="2" charset="-122"/>
              </a:rPr>
              <a:t>流程验证</a:t>
            </a:r>
          </a:p>
        </p:txBody>
      </p: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303213" y="188913"/>
            <a:ext cx="8229600" cy="561975"/>
          </a:xfrm>
        </p:spPr>
        <p:txBody>
          <a:bodyPr/>
          <a:lstStyle/>
          <a:p>
            <a:r>
              <a:rPr lang="zh-CN" altLang="en-US" dirty="0"/>
              <a:t>系统功能</a:t>
            </a:r>
            <a:r>
              <a:rPr lang="en-US" altLang="zh-CN" dirty="0"/>
              <a:t>-</a:t>
            </a:r>
            <a:r>
              <a:rPr lang="zh-CN" altLang="en-US" dirty="0"/>
              <a:t>流</a:t>
            </a:r>
            <a:r>
              <a:rPr lang="zh-CN" altLang="en-US" dirty="0" smtClean="0"/>
              <a:t>程管控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23850" y="1557288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579" name="Freeform 4"/>
          <p:cNvSpPr>
            <a:spLocks/>
          </p:cNvSpPr>
          <p:nvPr/>
        </p:nvSpPr>
        <p:spPr bwMode="auto">
          <a:xfrm>
            <a:off x="1116013" y="1557288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0" name="Rectangle 5"/>
          <p:cNvSpPr>
            <a:spLocks noChangeArrowheads="1"/>
          </p:cNvSpPr>
          <p:nvPr/>
        </p:nvSpPr>
        <p:spPr bwMode="auto">
          <a:xfrm>
            <a:off x="1476375" y="1611263"/>
            <a:ext cx="7100888" cy="546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项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目背景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8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8280400" cy="596900"/>
          </a:xfrm>
        </p:spPr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23850" y="227699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08583" name="Freeform 4"/>
          <p:cNvSpPr>
            <a:spLocks/>
          </p:cNvSpPr>
          <p:nvPr/>
        </p:nvSpPr>
        <p:spPr bwMode="auto">
          <a:xfrm>
            <a:off x="1116013" y="227699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4" name="Rectangle 5"/>
          <p:cNvSpPr>
            <a:spLocks noChangeArrowheads="1"/>
          </p:cNvSpPr>
          <p:nvPr/>
        </p:nvSpPr>
        <p:spPr bwMode="auto">
          <a:xfrm>
            <a:off x="1476375" y="233097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总体架构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23850" y="300977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8586" name="Freeform 4"/>
          <p:cNvSpPr>
            <a:spLocks/>
          </p:cNvSpPr>
          <p:nvPr/>
        </p:nvSpPr>
        <p:spPr bwMode="auto">
          <a:xfrm>
            <a:off x="1116013" y="300977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7" name="Rectangle 5"/>
          <p:cNvSpPr>
            <a:spLocks noChangeArrowheads="1"/>
          </p:cNvSpPr>
          <p:nvPr/>
        </p:nvSpPr>
        <p:spPr bwMode="auto">
          <a:xfrm>
            <a:off x="1476375" y="306375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系统功能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41064" y="373873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1133227" y="373873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93589" y="379271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实施效果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341064" y="4492352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1133227" y="4492352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526897" y="4556224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演</a:t>
            </a: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示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8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实施效</a:t>
            </a:r>
            <a:r>
              <a:rPr lang="zh-CN" altLang="en-US" dirty="0" smtClean="0"/>
              <a:t>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项目进度</a:t>
            </a:r>
            <a:endParaRPr lang="zh-CN" altLang="en-US" dirty="0" smtClean="0">
              <a:effectLst/>
            </a:endParaRPr>
          </a:p>
        </p:txBody>
      </p:sp>
      <p:sp>
        <p:nvSpPr>
          <p:cNvPr id="6" name="圆柱形 5"/>
          <p:cNvSpPr/>
          <p:nvPr/>
        </p:nvSpPr>
        <p:spPr>
          <a:xfrm rot="16200000">
            <a:off x="6991931" y="1703275"/>
            <a:ext cx="1004691" cy="1728193"/>
          </a:xfrm>
          <a:prstGeom prst="can">
            <a:avLst/>
          </a:prstGeom>
          <a:solidFill>
            <a:srgbClr val="CC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dirty="0"/>
              <a:t>试运行</a:t>
            </a:r>
            <a:r>
              <a:rPr lang="zh-CN" altLang="en-US" sz="1800" dirty="0" smtClean="0"/>
              <a:t>阶</a:t>
            </a:r>
            <a:r>
              <a:rPr lang="zh-CN" altLang="en-US" sz="1800" dirty="0"/>
              <a:t>段</a:t>
            </a:r>
            <a:endParaRPr lang="zh-CN" altLang="en-US" sz="1800" dirty="0"/>
          </a:p>
        </p:txBody>
      </p:sp>
      <p:sp>
        <p:nvSpPr>
          <p:cNvPr id="7" name="燕尾形箭头 6"/>
          <p:cNvSpPr/>
          <p:nvPr/>
        </p:nvSpPr>
        <p:spPr>
          <a:xfrm>
            <a:off x="8358188" y="2206625"/>
            <a:ext cx="863600" cy="649288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11638" y="1557338"/>
            <a:ext cx="928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70C0"/>
                </a:solidFill>
              </a:rPr>
              <a:t>2012/12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35700" y="1565275"/>
            <a:ext cx="928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70C0"/>
                </a:solidFill>
              </a:rPr>
              <a:t>2013/09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894638" y="1557338"/>
            <a:ext cx="928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70C0"/>
                </a:solidFill>
              </a:rPr>
              <a:t>now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27313" y="1557338"/>
            <a:ext cx="928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70C0"/>
                </a:solidFill>
              </a:rPr>
              <a:t>2012/08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5400000" flipH="1" flipV="1">
            <a:off x="8147844" y="1937544"/>
            <a:ext cx="188913" cy="31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圆柱形 12"/>
          <p:cNvSpPr/>
          <p:nvPr/>
        </p:nvSpPr>
        <p:spPr>
          <a:xfrm rot="16200000">
            <a:off x="5359118" y="1706509"/>
            <a:ext cx="1004691" cy="1728193"/>
          </a:xfrm>
          <a:prstGeom prst="can">
            <a:avLst/>
          </a:prstGeom>
          <a:solidFill>
            <a:srgbClr val="CC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800" dirty="0"/>
              <a:t>实现阶段</a:t>
            </a:r>
            <a:endParaRPr lang="zh-CN" altLang="en-US" sz="1800" dirty="0"/>
          </a:p>
        </p:txBody>
      </p:sp>
      <p:cxnSp>
        <p:nvCxnSpPr>
          <p:cNvPr id="14" name="直接连接符 13"/>
          <p:cNvCxnSpPr/>
          <p:nvPr/>
        </p:nvCxnSpPr>
        <p:spPr>
          <a:xfrm rot="5400000" flipH="1" flipV="1">
            <a:off x="4407695" y="1942306"/>
            <a:ext cx="188912" cy="31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2823370" y="1958181"/>
            <a:ext cx="188912" cy="31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6492081" y="1937544"/>
            <a:ext cx="188913" cy="31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050925" y="1557338"/>
            <a:ext cx="928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rgbClr val="0070C0"/>
                </a:solidFill>
              </a:rPr>
              <a:t>2012</a:t>
            </a:r>
            <a:r>
              <a:rPr lang="en-US" altLang="zh-CN" sz="1400" dirty="0">
                <a:solidFill>
                  <a:srgbClr val="0070C0"/>
                </a:solidFill>
              </a:rPr>
              <a:t>/</a:t>
            </a:r>
            <a:r>
              <a:rPr lang="en-US" altLang="zh-CN" sz="1400" dirty="0" smtClean="0">
                <a:solidFill>
                  <a:srgbClr val="0070C0"/>
                </a:solidFill>
              </a:rPr>
              <a:t>06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 flipH="1" flipV="1">
            <a:off x="1379538" y="1963738"/>
            <a:ext cx="188912" cy="4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圆柱形 18"/>
          <p:cNvSpPr/>
          <p:nvPr/>
        </p:nvSpPr>
        <p:spPr>
          <a:xfrm rot="16200000">
            <a:off x="3559152" y="1548636"/>
            <a:ext cx="1004691" cy="2029119"/>
          </a:xfrm>
          <a:prstGeom prst="can">
            <a:avLst/>
          </a:prstGeom>
          <a:solidFill>
            <a:srgbClr val="CC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800" dirty="0"/>
              <a:t>详细设计阶段</a:t>
            </a:r>
            <a:endParaRPr lang="zh-CN" altLang="en-US" sz="1800" dirty="0"/>
          </a:p>
        </p:txBody>
      </p:sp>
      <p:sp>
        <p:nvSpPr>
          <p:cNvPr id="20" name="圆柱形 19"/>
          <p:cNvSpPr/>
          <p:nvPr/>
        </p:nvSpPr>
        <p:spPr>
          <a:xfrm rot="16200000">
            <a:off x="1837407" y="1773388"/>
            <a:ext cx="1004691" cy="1584176"/>
          </a:xfrm>
          <a:prstGeom prst="can">
            <a:avLst/>
          </a:prstGeom>
          <a:solidFill>
            <a:srgbClr val="CC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800" dirty="0"/>
              <a:t>总体设计阶段</a:t>
            </a:r>
            <a:endParaRPr lang="zh-CN" altLang="en-US" sz="1800" dirty="0"/>
          </a:p>
        </p:txBody>
      </p:sp>
      <p:sp>
        <p:nvSpPr>
          <p:cNvPr id="21" name="圆柱形 20"/>
          <p:cNvSpPr/>
          <p:nvPr/>
        </p:nvSpPr>
        <p:spPr>
          <a:xfrm rot="16200000">
            <a:off x="487255" y="1897123"/>
            <a:ext cx="1004691" cy="1332145"/>
          </a:xfrm>
          <a:prstGeom prst="can">
            <a:avLst/>
          </a:prstGeom>
          <a:solidFill>
            <a:srgbClr val="CC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800" dirty="0"/>
              <a:t>准备阶段</a:t>
            </a:r>
            <a:endParaRPr lang="zh-CN" altLang="en-US" sz="1800" dirty="0"/>
          </a:p>
        </p:txBody>
      </p:sp>
      <p:sp>
        <p:nvSpPr>
          <p:cNvPr id="22" name="燕尾形箭头 21"/>
          <p:cNvSpPr/>
          <p:nvPr/>
        </p:nvSpPr>
        <p:spPr>
          <a:xfrm>
            <a:off x="-431800" y="2205038"/>
            <a:ext cx="863600" cy="647700"/>
          </a:xfrm>
          <a:prstGeom prst="notched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89013" y="3073400"/>
            <a:ext cx="0" cy="954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1800" y="4027488"/>
            <a:ext cx="1116013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+mj-ea"/>
                <a:ea typeface="+mj-ea"/>
              </a:rPr>
              <a:t>环境准备</a:t>
            </a: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2357438" y="3068638"/>
            <a:ext cx="0" cy="9540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547813" y="4022725"/>
            <a:ext cx="1584325" cy="627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b="1" dirty="0" smtClean="0">
                <a:solidFill>
                  <a:schemeClr val="tx1"/>
                </a:solidFill>
                <a:latin typeface="+mj-ea"/>
                <a:ea typeface="+mj-ea"/>
              </a:rPr>
              <a:t>平</a:t>
            </a:r>
            <a:r>
              <a:rPr lang="zh-CN" altLang="zh-CN" sz="1600" b="1" dirty="0">
                <a:solidFill>
                  <a:schemeClr val="tx1"/>
                </a:solidFill>
                <a:latin typeface="+mj-ea"/>
                <a:ea typeface="+mj-ea"/>
              </a:rPr>
              <a:t>台测试总体设计</a:t>
            </a:r>
            <a:endParaRPr lang="zh-CN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3941763" y="3068638"/>
            <a:ext cx="0" cy="9540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132138" y="4022725"/>
            <a:ext cx="1944687" cy="627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b="1" dirty="0" smtClean="0">
                <a:solidFill>
                  <a:schemeClr val="tx1"/>
                </a:solidFill>
                <a:latin typeface="+mj-ea"/>
                <a:ea typeface="+mj-ea"/>
              </a:rPr>
              <a:t>测</a:t>
            </a:r>
            <a:r>
              <a:rPr lang="zh-CN" altLang="zh-CN" sz="1600" b="1" dirty="0">
                <a:solidFill>
                  <a:schemeClr val="tx1"/>
                </a:solidFill>
                <a:latin typeface="+mj-ea"/>
                <a:ea typeface="+mj-ea"/>
              </a:rPr>
              <a:t>试用例详细设计</a:t>
            </a:r>
            <a:endParaRPr lang="zh-CN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5905500" y="3073400"/>
            <a:ext cx="0" cy="954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076825" y="4027488"/>
            <a:ext cx="1697038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1600" b="1" dirty="0" smtClean="0">
                <a:solidFill>
                  <a:schemeClr val="tx1"/>
                </a:solidFill>
                <a:latin typeface="+mj-ea"/>
                <a:ea typeface="+mj-ea"/>
              </a:rPr>
              <a:t>测</a:t>
            </a:r>
            <a:r>
              <a:rPr lang="zh-CN" altLang="zh-CN" sz="1600" b="1" dirty="0">
                <a:solidFill>
                  <a:schemeClr val="tx1"/>
                </a:solidFill>
                <a:latin typeface="+mj-ea"/>
                <a:ea typeface="+mj-ea"/>
              </a:rPr>
              <a:t>试用例编码</a:t>
            </a:r>
            <a:endParaRPr lang="zh-CN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7585075" y="3073400"/>
            <a:ext cx="0" cy="954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73863" y="4027488"/>
            <a:ext cx="1584325" cy="625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上线试运行</a:t>
            </a:r>
            <a:endParaRPr lang="zh-CN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0982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实施效</a:t>
            </a:r>
            <a:r>
              <a:rPr lang="zh-CN" altLang="en-US" dirty="0" smtClean="0"/>
              <a:t>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接入系统</a:t>
            </a:r>
            <a:endParaRPr lang="zh-CN" altLang="en-US" dirty="0" smtClean="0">
              <a:effectLst/>
            </a:endParaRP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323528" y="6013450"/>
            <a:ext cx="45942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r>
              <a:rPr lang="zh-CN" altLang="en-US" sz="16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多系统接入，</a:t>
            </a:r>
            <a:r>
              <a:rPr lang="zh-CN" altLang="en-US" sz="16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en-US" sz="16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中管</a:t>
            </a:r>
            <a:r>
              <a:rPr lang="zh-CN" altLang="en-US" sz="16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理帐号权限</a:t>
            </a:r>
            <a:endParaRPr lang="en-US" altLang="zh-CN" sz="1600" b="1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448028502"/>
              </p:ext>
            </p:extLst>
          </p:nvPr>
        </p:nvGraphicFramePr>
        <p:xfrm>
          <a:off x="467544" y="1268760"/>
          <a:ext cx="820891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69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实施效</a:t>
            </a:r>
            <a:r>
              <a:rPr lang="zh-CN" altLang="en-US" dirty="0" smtClean="0"/>
              <a:t>果</a:t>
            </a:r>
            <a:r>
              <a:rPr lang="en-US" altLang="zh-CN" dirty="0" smtClean="0"/>
              <a:t>- </a:t>
            </a:r>
            <a:r>
              <a:rPr lang="zh-CN" altLang="en-US" dirty="0" smtClean="0"/>
              <a:t>试点贵州、无锡、宁波分公司</a:t>
            </a:r>
            <a:endParaRPr lang="zh-CN" altLang="en-US" dirty="0" smtClean="0">
              <a:effectLst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1560" y="2020094"/>
            <a:ext cx="2555875" cy="46831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ea typeface="黑体" pitchFamily="2" charset="-122"/>
              </a:rPr>
              <a:t>自动</a:t>
            </a:r>
            <a:r>
              <a:rPr lang="zh-CN" altLang="en-US" dirty="0" smtClean="0">
                <a:ea typeface="黑体" pitchFamily="2" charset="-122"/>
              </a:rPr>
              <a:t>化开帐号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1560" y="2596355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黑体" pitchFamily="2" charset="-122"/>
              </a:rPr>
              <a:t>自动化授权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1560" y="3172619"/>
            <a:ext cx="2555875" cy="46831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ea typeface="黑体" pitchFamily="2" charset="-122"/>
              </a:rPr>
              <a:t>有</a:t>
            </a:r>
            <a:r>
              <a:rPr lang="zh-CN" altLang="en-US" dirty="0" smtClean="0">
                <a:ea typeface="黑体" pitchFamily="2" charset="-122"/>
              </a:rPr>
              <a:t>效</a:t>
            </a:r>
            <a:r>
              <a:rPr lang="zh-CN" altLang="zh-CN" dirty="0" smtClean="0">
                <a:ea typeface="黑体" pitchFamily="2" charset="-122"/>
              </a:rPr>
              <a:t>可</a:t>
            </a:r>
            <a:r>
              <a:rPr lang="zh-CN" altLang="zh-CN" dirty="0">
                <a:ea typeface="黑体" pitchFamily="2" charset="-122"/>
              </a:rPr>
              <a:t>控审批控制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11560" y="3748881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ea typeface="黑体" pitchFamily="2" charset="-122"/>
              </a:rPr>
              <a:t>统</a:t>
            </a:r>
            <a:r>
              <a:rPr lang="zh-CN" altLang="en-US" dirty="0" smtClean="0">
                <a:ea typeface="黑体" pitchFamily="2" charset="-122"/>
              </a:rPr>
              <a:t>一授权标准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559" y="1442244"/>
            <a:ext cx="2555875" cy="46831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ea typeface="黑体" pitchFamily="2" charset="-122"/>
              </a:rPr>
              <a:t>统</a:t>
            </a:r>
            <a:r>
              <a:rPr lang="zh-CN" altLang="en-US" dirty="0" smtClean="0">
                <a:ea typeface="黑体" pitchFamily="2" charset="-122"/>
              </a:rPr>
              <a:t>一用户管理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11558" y="4318794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黑体" pitchFamily="2" charset="-122"/>
              </a:rPr>
              <a:t>职责权限划分清晰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27460" y="4901407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黑体" pitchFamily="2" charset="-122"/>
              </a:rPr>
              <a:t>产寿集团申请统一管理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347865" y="1124744"/>
            <a:ext cx="144015" cy="4509296"/>
          </a:xfrm>
          <a:prstGeom prst="rightBrace">
            <a:avLst>
              <a:gd name="adj1" fmla="val 155463"/>
              <a:gd name="adj2" fmla="val 50000"/>
            </a:avLst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zh-CN" sz="1800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619128" y="2278855"/>
            <a:ext cx="2825080" cy="468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黑体" pitchFamily="2" charset="-122"/>
              </a:rPr>
              <a:t>日发流程申请</a:t>
            </a:r>
            <a:r>
              <a:rPr lang="en-US" altLang="zh-CN" sz="1800" dirty="0" smtClean="0">
                <a:ea typeface="黑体" pitchFamily="2" charset="-122"/>
              </a:rPr>
              <a:t>&gt;200</a:t>
            </a:r>
            <a:r>
              <a:rPr lang="zh-CN" altLang="en-US" sz="1800" dirty="0" smtClean="0">
                <a:ea typeface="黑体" pitchFamily="2" charset="-122"/>
              </a:rPr>
              <a:t>单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635896" y="1124743"/>
            <a:ext cx="2825080" cy="468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ea typeface="黑体" pitchFamily="2" charset="-122"/>
              </a:rPr>
              <a:t>接</a:t>
            </a:r>
            <a:r>
              <a:rPr lang="zh-CN" altLang="en-US" dirty="0" smtClean="0">
                <a:ea typeface="黑体" pitchFamily="2" charset="-122"/>
              </a:rPr>
              <a:t>入系统超过</a:t>
            </a:r>
            <a:r>
              <a:rPr lang="en-US" altLang="zh-CN" dirty="0" smtClean="0">
                <a:ea typeface="黑体" pitchFamily="2" charset="-122"/>
              </a:rPr>
              <a:t>200</a:t>
            </a:r>
            <a:r>
              <a:rPr lang="zh-CN" altLang="en-US" dirty="0" smtClean="0">
                <a:ea typeface="黑体" pitchFamily="2" charset="-122"/>
              </a:rPr>
              <a:t>个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619128" y="1709736"/>
            <a:ext cx="2825080" cy="468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黑体" pitchFamily="2" charset="-122"/>
              </a:rPr>
              <a:t>全自动化授权系统超</a:t>
            </a:r>
            <a:r>
              <a:rPr lang="en-US" altLang="zh-CN" sz="1800" dirty="0" smtClean="0">
                <a:ea typeface="黑体" pitchFamily="2" charset="-122"/>
              </a:rPr>
              <a:t>30</a:t>
            </a:r>
            <a:r>
              <a:rPr lang="zh-CN" altLang="en-US" sz="1800" dirty="0" smtClean="0">
                <a:ea typeface="黑体" pitchFamily="2" charset="-122"/>
              </a:rPr>
              <a:t>个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611560" y="5483227"/>
            <a:ext cx="2555875" cy="4683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黑体" pitchFamily="2" charset="-122"/>
              </a:rPr>
              <a:t>权限下放分公司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619128" y="2847974"/>
            <a:ext cx="2825080" cy="468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黑体" pitchFamily="2" charset="-122"/>
              </a:rPr>
              <a:t>申请单一周内办结率超</a:t>
            </a:r>
            <a:r>
              <a:rPr lang="en-US" altLang="zh-CN" sz="1800" dirty="0" smtClean="0">
                <a:ea typeface="黑体" pitchFamily="2" charset="-122"/>
              </a:rPr>
              <a:t>60%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39044" y="872456"/>
            <a:ext cx="2555875" cy="46831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ea typeface="黑体" pitchFamily="2" charset="-122"/>
              </a:rPr>
              <a:t>多系统整合单点登录</a:t>
            </a:r>
            <a:endParaRPr lang="zh-CN" altLang="en-US" sz="1800" dirty="0">
              <a:ea typeface="黑体" pitchFamily="2" charset="-122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635896" y="3409949"/>
            <a:ext cx="2825080" cy="468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ea typeface="黑体" pitchFamily="2" charset="-122"/>
              </a:rPr>
              <a:t>用</a:t>
            </a:r>
            <a:r>
              <a:rPr lang="zh-CN" altLang="en-US" dirty="0" smtClean="0">
                <a:ea typeface="黑体" pitchFamily="2" charset="-122"/>
              </a:rPr>
              <a:t>户规模超</a:t>
            </a:r>
            <a:r>
              <a:rPr lang="en-US" altLang="zh-CN" dirty="0" smtClean="0">
                <a:ea typeface="黑体" pitchFamily="2" charset="-122"/>
              </a:rPr>
              <a:t>3000</a:t>
            </a:r>
            <a:r>
              <a:rPr lang="zh-CN" altLang="en-US" dirty="0" smtClean="0">
                <a:ea typeface="黑体" pitchFamily="2" charset="-122"/>
              </a:rPr>
              <a:t>人</a:t>
            </a:r>
            <a:endParaRPr lang="zh-CN" altLang="en-US" sz="18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126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23850" y="1557288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579" name="Freeform 4"/>
          <p:cNvSpPr>
            <a:spLocks/>
          </p:cNvSpPr>
          <p:nvPr/>
        </p:nvSpPr>
        <p:spPr bwMode="auto">
          <a:xfrm>
            <a:off x="1116013" y="1557288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0" name="Rectangle 5"/>
          <p:cNvSpPr>
            <a:spLocks noChangeArrowheads="1"/>
          </p:cNvSpPr>
          <p:nvPr/>
        </p:nvSpPr>
        <p:spPr bwMode="auto">
          <a:xfrm>
            <a:off x="1476375" y="1611263"/>
            <a:ext cx="7100888" cy="546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项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目背景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8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8280400" cy="596900"/>
          </a:xfrm>
        </p:spPr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23850" y="227699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08583" name="Freeform 4"/>
          <p:cNvSpPr>
            <a:spLocks/>
          </p:cNvSpPr>
          <p:nvPr/>
        </p:nvSpPr>
        <p:spPr bwMode="auto">
          <a:xfrm>
            <a:off x="1116013" y="227699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4" name="Rectangle 5"/>
          <p:cNvSpPr>
            <a:spLocks noChangeArrowheads="1"/>
          </p:cNvSpPr>
          <p:nvPr/>
        </p:nvSpPr>
        <p:spPr bwMode="auto">
          <a:xfrm>
            <a:off x="1476375" y="233097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总体架构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23850" y="300977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8586" name="Freeform 4"/>
          <p:cNvSpPr>
            <a:spLocks/>
          </p:cNvSpPr>
          <p:nvPr/>
        </p:nvSpPr>
        <p:spPr bwMode="auto">
          <a:xfrm>
            <a:off x="1116013" y="300977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7" name="Rectangle 5"/>
          <p:cNvSpPr>
            <a:spLocks noChangeArrowheads="1"/>
          </p:cNvSpPr>
          <p:nvPr/>
        </p:nvSpPr>
        <p:spPr bwMode="auto">
          <a:xfrm>
            <a:off x="1476375" y="306375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系统功能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41064" y="373873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1133227" y="373873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93589" y="379271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实施效果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341064" y="4492352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1133227" y="4492352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526897" y="4556224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演</a:t>
            </a: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示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2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流程开发平台</a:t>
            </a:r>
          </a:p>
        </p:txBody>
      </p:sp>
      <p:pic>
        <p:nvPicPr>
          <p:cNvPr id="17410" name="Picture 2" descr="C:\Users\Winters\AppData\Local\Temp\SNAGHTMLf7ba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22442"/>
            <a:ext cx="7524328" cy="542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38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/>
              <a:t>统</a:t>
            </a:r>
            <a:r>
              <a:rPr lang="zh-CN" altLang="en-US" dirty="0" smtClean="0"/>
              <a:t>一用户管理</a:t>
            </a:r>
            <a:endParaRPr lang="zh-CN" altLang="en-US" dirty="0" smtClean="0">
              <a:effectLst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84249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7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14290"/>
            <a:ext cx="8229600" cy="561975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zh-CN" altLang="en-US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项目背景</a:t>
            </a:r>
            <a:r>
              <a:rPr lang="en-US" altLang="zh-CN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-</a:t>
            </a:r>
            <a:r>
              <a:rPr lang="zh-CN" altLang="en-US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现状</a:t>
            </a:r>
            <a:endParaRPr lang="zh-CN" altLang="en-US" sz="2400" b="1" kern="0" dirty="0">
              <a:solidFill>
                <a:srgbClr val="FF9933"/>
              </a:solidFill>
              <a:latin typeface="+mj-lt"/>
              <a:ea typeface="+mj-ea"/>
              <a:cs typeface="+mj-cs"/>
              <a:sym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720" y="1185416"/>
            <a:ext cx="8153400" cy="5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原有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设置主帐号方式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856" y="2204864"/>
            <a:ext cx="3926240" cy="3384376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REMEDY</a:t>
            </a:r>
            <a:r>
              <a:rPr lang="zh-CN" altLang="zh-CN" sz="28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工单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需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附上审批表，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P13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维护人员根据工单手工建立主账号，如果工单中描述了该用户需要的应用权限，则同时把赋予相应应用权限。如果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P13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系统和对方应用系统有建立了账号管理接口，则会自动把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P13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账号再推送到对方系统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50216" y="2204864"/>
            <a:ext cx="3926240" cy="3384376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）先建从账号，再人工核对开通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业务系统先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</a:rPr>
              <a:t>建从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账号（应用账号），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P13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系统自动从业务系统获取新建或注销账号的信息，由于双方系统没有事先约定的唯一标识，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P13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</a:rPr>
              <a:t>获取到数据后，只能人工判断处理这些账号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/>
              <a:t>统</a:t>
            </a:r>
            <a:r>
              <a:rPr lang="zh-CN" altLang="en-US" dirty="0" smtClean="0"/>
              <a:t>一机构管理</a:t>
            </a:r>
            <a:endParaRPr lang="zh-CN" altLang="en-US" dirty="0" smtClean="0">
              <a:effectLst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967492"/>
            <a:ext cx="8568952" cy="49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员工信息</a:t>
            </a:r>
            <a:r>
              <a:rPr lang="zh-CN" altLang="en-US" dirty="0" smtClean="0"/>
              <a:t>管理</a:t>
            </a:r>
            <a:endParaRPr lang="zh-CN" altLang="en-US" dirty="0" smtClean="0">
              <a:effectLst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993140"/>
            <a:ext cx="8568952" cy="5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48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/>
              <a:t>定</a:t>
            </a:r>
            <a:r>
              <a:rPr lang="zh-CN" altLang="en-US" dirty="0" smtClean="0"/>
              <a:t>时调度、预警提示</a:t>
            </a:r>
            <a:endParaRPr lang="zh-CN" altLang="en-US" dirty="0" smtClean="0">
              <a:effectLst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71296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7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策略配置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836712"/>
            <a:ext cx="864096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4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用户申请审核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35292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2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流程信息查看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975360"/>
            <a:ext cx="8496944" cy="49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3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系统演示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报表统计信息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764704"/>
            <a:ext cx="864096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35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F0D08485-8EB5-4FA8-B5F3-8D5F6A8646EB}" type="slidenum">
              <a:rPr lang="zh-CN" altLang="en-US" sz="1400" b="1"/>
              <a:pPr/>
              <a:t>37</a:t>
            </a:fld>
            <a:endParaRPr lang="en-US"/>
          </a:p>
        </p:txBody>
      </p:sp>
      <p:sp>
        <p:nvSpPr>
          <p:cNvPr id="115715" name="矩形 6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b="1" baseline="-25000"/>
          </a:p>
        </p:txBody>
      </p:sp>
      <p:pic>
        <p:nvPicPr>
          <p:cNvPr id="115716" name="图片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5800" y="2235200"/>
            <a:ext cx="4248150" cy="1727200"/>
          </a:xfrm>
        </p:spPr>
        <p:txBody>
          <a:bodyPr/>
          <a:lstStyle/>
          <a:p>
            <a:pPr eaLnBrk="1" hangingPunct="1"/>
            <a:r>
              <a:rPr lang="en-US" sz="6000">
                <a:solidFill>
                  <a:srgbClr val="FF6600"/>
                </a:solidFill>
              </a:rPr>
              <a:t>Thanks!</a:t>
            </a:r>
            <a:endParaRPr lang="zh-CN" altLang="en-US"/>
          </a:p>
        </p:txBody>
      </p:sp>
      <p:sp>
        <p:nvSpPr>
          <p:cNvPr id="115718" name="Rectangle 14"/>
          <p:cNvSpPr>
            <a:spLocks noChangeArrowheads="1"/>
          </p:cNvSpPr>
          <p:nvPr/>
        </p:nvSpPr>
        <p:spPr bwMode="auto">
          <a:xfrm>
            <a:off x="4572000" y="6381750"/>
            <a:ext cx="44561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en-US" sz="1400">
                <a:solidFill>
                  <a:srgbClr val="B2B2B2"/>
                </a:solidFill>
                <a:ea typeface="微软雅黑" pitchFamily="34" charset="-122"/>
                <a:sym typeface="宋体" pitchFamily="2" charset="-122"/>
              </a:rPr>
              <a:t>www.primeton.com</a:t>
            </a:r>
            <a:endParaRPr lang="zh-CN" altLang="en-US"/>
          </a:p>
        </p:txBody>
      </p:sp>
      <p:pic>
        <p:nvPicPr>
          <p:cNvPr id="11571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244792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20" name="Text Box 16"/>
          <p:cNvSpPr>
            <a:spLocks noChangeArrowheads="1"/>
          </p:cNvSpPr>
          <p:nvPr/>
        </p:nvSpPr>
        <p:spPr bwMode="auto">
          <a:xfrm>
            <a:off x="457200" y="2743200"/>
            <a:ext cx="39624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400-820-5821</a:t>
            </a:r>
            <a:endParaRPr lang="zh-CN" altLang="en-US" sz="2800" b="1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公司官网：</a:t>
            </a:r>
            <a:r>
              <a:rPr lang="en-US" sz="1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primeton.com</a:t>
            </a:r>
            <a:endParaRPr lang="zh-CN" altLang="en-US" sz="1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新浪微博：</a:t>
            </a:r>
            <a:r>
              <a:rPr lang="en-US" sz="1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@</a:t>
            </a:r>
            <a:r>
              <a:rPr lang="zh-CN" altLang="en-US" sz="1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普元软件</a:t>
            </a:r>
          </a:p>
          <a:p>
            <a:endParaRPr lang="en-US" sz="1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产品服务社区：</a:t>
            </a:r>
            <a:r>
              <a:rPr lang="en-US" sz="14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gocom.cc</a:t>
            </a:r>
            <a:endParaRPr lang="zh-CN" altLang="en-US" sz="14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sz="110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北京  </a:t>
            </a:r>
            <a:r>
              <a:rPr 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 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上海  </a:t>
            </a:r>
            <a:r>
              <a:rPr 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 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广州  </a:t>
            </a:r>
            <a:r>
              <a:rPr 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 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深圳  </a:t>
            </a:r>
            <a:r>
              <a:rPr 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 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长沙  </a:t>
            </a:r>
            <a:r>
              <a:rPr 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  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西安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14290"/>
            <a:ext cx="8229600" cy="561975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zh-CN" altLang="en-US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项目背景</a:t>
            </a:r>
            <a:r>
              <a:rPr lang="en-US" altLang="zh-CN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-</a:t>
            </a:r>
            <a:r>
              <a:rPr lang="zh-CN" altLang="en-US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问题</a:t>
            </a:r>
            <a:r>
              <a:rPr lang="en-US" altLang="zh-CN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&amp;</a:t>
            </a:r>
            <a:r>
              <a:rPr lang="zh-CN" altLang="en-US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缺陷</a:t>
            </a:r>
            <a:endParaRPr lang="zh-CN" altLang="en-US" sz="2400" b="1" kern="0" dirty="0">
              <a:solidFill>
                <a:srgbClr val="FF9933"/>
              </a:solidFill>
              <a:latin typeface="+mj-lt"/>
              <a:ea typeface="+mj-ea"/>
              <a:cs typeface="+mj-cs"/>
              <a:sym typeface="宋体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51721" y="1268760"/>
            <a:ext cx="625990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明确的管理流程，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明确的人员管</a:t>
            </a:r>
            <a:r>
              <a:rPr lang="zh-CN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51721" y="2132856"/>
            <a:ext cx="625990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spcBef>
                <a:spcPct val="20000"/>
              </a:spcBef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REMEDY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无法保证账号处理准确，可控，可审计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43461" y="2996952"/>
            <a:ext cx="625990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spcBef>
                <a:spcPct val="20000"/>
              </a:spcBef>
            </a:pP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主、从账号建立关系的过程多种多样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51721" y="3861048"/>
            <a:ext cx="625990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一个多号，孤立账号等现象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51721" y="4725144"/>
            <a:ext cx="625990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spcBef>
                <a:spcPct val="20000"/>
              </a:spcBef>
            </a:pP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权限管理完全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应用系统自己控制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账号权限无法有效管理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85720" y="5641975"/>
            <a:ext cx="807246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无流程、无保障、不可控、不准确、复杂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管理成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本增加！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39"/>
          <p:cNvGrpSpPr>
            <a:grpSpLocks/>
          </p:cNvGrpSpPr>
          <p:nvPr/>
        </p:nvGrpSpPr>
        <p:grpSpPr bwMode="auto">
          <a:xfrm rot="10800000">
            <a:off x="757859" y="1516724"/>
            <a:ext cx="785812" cy="3793033"/>
            <a:chOff x="4143372" y="2714620"/>
            <a:chExt cx="785818" cy="3000396"/>
          </a:xfrm>
        </p:grpSpPr>
        <p:sp>
          <p:nvSpPr>
            <p:cNvPr id="16" name="下弧形箭头 15"/>
            <p:cNvSpPr/>
            <p:nvPr/>
          </p:nvSpPr>
          <p:spPr>
            <a:xfrm rot="16200000">
              <a:off x="3036082" y="3821910"/>
              <a:ext cx="3000396" cy="78581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4429124" y="3357562"/>
              <a:ext cx="428628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pPr marL="342900" indent="-342900" algn="ctr">
                <a:defRPr/>
              </a:pP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问题叠加</a:t>
              </a:r>
              <a:endPara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4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454076" y="1152476"/>
            <a:ext cx="5710212" cy="1772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85720" y="214290"/>
            <a:ext cx="8229600" cy="561975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zh-CN" altLang="en-US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项目背景</a:t>
            </a:r>
            <a:r>
              <a:rPr lang="en-US" altLang="zh-CN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-</a:t>
            </a:r>
            <a:r>
              <a:rPr lang="zh-CN" altLang="en-US" sz="2400" b="1" kern="0" dirty="0" smtClean="0">
                <a:solidFill>
                  <a:srgbClr val="FF9933"/>
                </a:solidFill>
                <a:latin typeface="+mj-lt"/>
                <a:ea typeface="+mj-ea"/>
                <a:cs typeface="+mj-cs"/>
                <a:sym typeface="宋体" pitchFamily="2" charset="-122"/>
              </a:rPr>
              <a:t>目标</a:t>
            </a:r>
            <a:endParaRPr lang="zh-CN" altLang="en-US" sz="2400" b="1" kern="0" dirty="0">
              <a:solidFill>
                <a:srgbClr val="FF9933"/>
              </a:solidFill>
              <a:latin typeface="+mj-lt"/>
              <a:ea typeface="+mj-ea"/>
              <a:cs typeface="+mj-cs"/>
              <a:sym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19672" y="1427808"/>
            <a:ext cx="1656184" cy="1301576"/>
          </a:xfrm>
          <a:prstGeom prst="roundRect">
            <a:avLst>
              <a:gd name="adj" fmla="val 5569"/>
            </a:avLst>
          </a:prstGeom>
          <a:solidFill>
            <a:srgbClr val="BDF4F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bg2">
                    <a:lumMod val="25000"/>
                  </a:schemeClr>
                </a:solidFill>
              </a:rPr>
              <a:t>账号集中有效管理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89795" y="1430388"/>
            <a:ext cx="1586261" cy="1301576"/>
          </a:xfrm>
          <a:prstGeom prst="roundRect">
            <a:avLst>
              <a:gd name="adj" fmla="val 5569"/>
            </a:avLst>
          </a:prstGeom>
          <a:solidFill>
            <a:srgbClr val="BDF4F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</a:rPr>
              <a:t>权限</a:t>
            </a:r>
            <a:r>
              <a:rPr lang="zh-CN" altLang="zh-CN" sz="2000" b="1" dirty="0" smtClean="0">
                <a:solidFill>
                  <a:schemeClr val="bg2">
                    <a:lumMod val="25000"/>
                  </a:schemeClr>
                </a:solidFill>
              </a:rPr>
              <a:t>集</a:t>
            </a:r>
            <a:r>
              <a:rPr lang="zh-CN" altLang="zh-CN" sz="2000" b="1" dirty="0">
                <a:solidFill>
                  <a:schemeClr val="bg2">
                    <a:lumMod val="25000"/>
                  </a:schemeClr>
                </a:solidFill>
              </a:rPr>
              <a:t>中有效管理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385255"/>
              </p:ext>
            </p:extLst>
          </p:nvPr>
        </p:nvGraphicFramePr>
        <p:xfrm>
          <a:off x="1115616" y="3645024"/>
          <a:ext cx="716540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r:id="rId3" imgW="5458584" imgH="1318371" progId="Visio.Drawing.11">
                  <p:embed/>
                </p:oleObj>
              </mc:Choice>
              <mc:Fallback>
                <p:oleObj r:id="rId3" imgW="5458584" imgH="131837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645024"/>
                        <a:ext cx="716540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39"/>
          <p:cNvGrpSpPr>
            <a:grpSpLocks/>
          </p:cNvGrpSpPr>
          <p:nvPr/>
        </p:nvGrpSpPr>
        <p:grpSpPr bwMode="auto">
          <a:xfrm rot="10800000">
            <a:off x="364954" y="1523358"/>
            <a:ext cx="785812" cy="2952327"/>
            <a:chOff x="4143372" y="2714620"/>
            <a:chExt cx="785818" cy="3000396"/>
          </a:xfrm>
        </p:grpSpPr>
        <p:sp>
          <p:nvSpPr>
            <p:cNvPr id="23" name="下弧形箭头 22"/>
            <p:cNvSpPr/>
            <p:nvPr/>
          </p:nvSpPr>
          <p:spPr>
            <a:xfrm rot="16200000">
              <a:off x="3036082" y="3821910"/>
              <a:ext cx="3000396" cy="78581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429124" y="3357562"/>
              <a:ext cx="428628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none" anchor="ctr"/>
            <a:lstStyle/>
            <a:p>
              <a:pPr marL="342900" indent="-342900" algn="ctr">
                <a:defRPr/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帐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号、权限模型</a:t>
              </a:r>
              <a:endPara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1150767" y="2956659"/>
            <a:ext cx="7458469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ffectLst>
            <a:prstShdw prst="shdw17" dist="17961" dir="2700000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38640" y="2432416"/>
            <a:ext cx="86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目标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24328" y="2996952"/>
            <a:ext cx="86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模型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89995" y="1430388"/>
            <a:ext cx="1586261" cy="1301576"/>
          </a:xfrm>
          <a:prstGeom prst="roundRect">
            <a:avLst>
              <a:gd name="adj" fmla="val 5569"/>
            </a:avLst>
          </a:prstGeom>
          <a:solidFill>
            <a:srgbClr val="BDF4FB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申请过程</a:t>
            </a:r>
            <a:r>
              <a:rPr lang="zh-CN" altLang="zh-CN" sz="2000" b="1" dirty="0" smtClean="0">
                <a:solidFill>
                  <a:schemeClr val="bg2">
                    <a:lumMod val="25000"/>
                  </a:schemeClr>
                </a:solidFill>
              </a:rPr>
              <a:t>集</a:t>
            </a:r>
            <a:r>
              <a:rPr lang="zh-CN" altLang="zh-CN" sz="2000" b="1" dirty="0">
                <a:solidFill>
                  <a:schemeClr val="bg2">
                    <a:lumMod val="25000"/>
                  </a:schemeClr>
                </a:solidFill>
              </a:rPr>
              <a:t>中有效管理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4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23850" y="1557288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579" name="Freeform 4"/>
          <p:cNvSpPr>
            <a:spLocks/>
          </p:cNvSpPr>
          <p:nvPr/>
        </p:nvSpPr>
        <p:spPr bwMode="auto">
          <a:xfrm>
            <a:off x="1116013" y="1557288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0" name="Rectangle 5"/>
          <p:cNvSpPr>
            <a:spLocks noChangeArrowheads="1"/>
          </p:cNvSpPr>
          <p:nvPr/>
        </p:nvSpPr>
        <p:spPr bwMode="auto">
          <a:xfrm>
            <a:off x="1476375" y="1611263"/>
            <a:ext cx="7100888" cy="546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项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目背景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8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8280400" cy="596900"/>
          </a:xfrm>
        </p:spPr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23850" y="227699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08583" name="Freeform 4"/>
          <p:cNvSpPr>
            <a:spLocks/>
          </p:cNvSpPr>
          <p:nvPr/>
        </p:nvSpPr>
        <p:spPr bwMode="auto">
          <a:xfrm>
            <a:off x="1116013" y="227699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4" name="Rectangle 5"/>
          <p:cNvSpPr>
            <a:spLocks noChangeArrowheads="1"/>
          </p:cNvSpPr>
          <p:nvPr/>
        </p:nvSpPr>
        <p:spPr bwMode="auto">
          <a:xfrm>
            <a:off x="1476375" y="233097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总体架构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23850" y="300977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8586" name="Freeform 4"/>
          <p:cNvSpPr>
            <a:spLocks/>
          </p:cNvSpPr>
          <p:nvPr/>
        </p:nvSpPr>
        <p:spPr bwMode="auto">
          <a:xfrm>
            <a:off x="1116013" y="300977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8587" name="Rectangle 5"/>
          <p:cNvSpPr>
            <a:spLocks noChangeArrowheads="1"/>
          </p:cNvSpPr>
          <p:nvPr/>
        </p:nvSpPr>
        <p:spPr bwMode="auto">
          <a:xfrm>
            <a:off x="1476375" y="306375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系统功能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auto">
          <a:xfrm>
            <a:off x="341064" y="3738736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Freeform 4"/>
          <p:cNvSpPr>
            <a:spLocks/>
          </p:cNvSpPr>
          <p:nvPr/>
        </p:nvSpPr>
        <p:spPr bwMode="auto">
          <a:xfrm>
            <a:off x="1133227" y="3738736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93589" y="3792711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实施效果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341064" y="4492352"/>
            <a:ext cx="863600" cy="647700"/>
          </a:xfrm>
          <a:prstGeom prst="homePlate">
            <a:avLst>
              <a:gd name="adj" fmla="val 26228"/>
            </a:avLst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2" name="Freeform 4"/>
          <p:cNvSpPr>
            <a:spLocks/>
          </p:cNvSpPr>
          <p:nvPr/>
        </p:nvSpPr>
        <p:spPr bwMode="auto">
          <a:xfrm>
            <a:off x="1133227" y="4492352"/>
            <a:ext cx="7615237" cy="647700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38"/>
              <a:gd name="T19" fmla="*/ 0 h 1080"/>
              <a:gd name="T20" fmla="*/ 4538 w 4538"/>
              <a:gd name="T21" fmla="*/ 1080 h 10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chemeClr val="bg1"/>
          </a:solidFill>
          <a:ln w="3175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526897" y="4556224"/>
            <a:ext cx="7100888" cy="5461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90500" lvl="1" indent="266700">
              <a:spcBef>
                <a:spcPct val="20000"/>
              </a:spcBef>
              <a:buFontTx/>
              <a:buChar char="–"/>
              <a:tabLst>
                <a:tab pos="8521700" algn="r"/>
              </a:tabLst>
            </a:pP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系统</a:t>
            </a:r>
            <a:r>
              <a:rPr kumimoji="1" lang="zh-CN" altLang="en-US" sz="2400" b="1" dirty="0" smtClean="0">
                <a:latin typeface="华文细黑" pitchFamily="2" charset="-122"/>
                <a:ea typeface="华文细黑" pitchFamily="2" charset="-122"/>
              </a:rPr>
              <a:t>演</a:t>
            </a:r>
            <a:r>
              <a:rPr kumimoji="1" lang="zh-CN" altLang="en-US" sz="2400" b="1" dirty="0">
                <a:latin typeface="华文细黑" pitchFamily="2" charset="-122"/>
                <a:ea typeface="华文细黑" pitchFamily="2" charset="-122"/>
              </a:rPr>
              <a:t>示</a:t>
            </a:r>
            <a:endParaRPr kumimoji="1" lang="zh-CN" altLang="de-DE" sz="2400" b="1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总体架构</a:t>
            </a:r>
            <a:r>
              <a:rPr lang="en-US" altLang="zh-CN" dirty="0" smtClean="0">
                <a:effectLst/>
              </a:rPr>
              <a:t>-</a:t>
            </a:r>
            <a:r>
              <a:rPr lang="zh-CN" altLang="en-US" dirty="0" smtClean="0">
                <a:effectLst/>
              </a:rPr>
              <a:t>软件平台框架</a:t>
            </a:r>
            <a:r>
              <a:rPr lang="en-US" altLang="zh-CN" dirty="0" smtClean="0">
                <a:effectLst/>
              </a:rPr>
              <a:t>-EOS Platform</a:t>
            </a:r>
            <a:endParaRPr lang="zh-CN" altLang="en-US" dirty="0" smtClean="0">
              <a:effectLst/>
            </a:endParaRPr>
          </a:p>
        </p:txBody>
      </p:sp>
      <p:pic>
        <p:nvPicPr>
          <p:cNvPr id="43" name="图片 42" descr="EOS框架图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960" cy="56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系统架构</a:t>
            </a:r>
            <a:endParaRPr lang="zh-CN" altLang="en-US" dirty="0" smtClean="0">
              <a:effectLst/>
            </a:endParaRPr>
          </a:p>
        </p:txBody>
      </p:sp>
      <p:pic>
        <p:nvPicPr>
          <p:cNvPr id="43" name="图片 4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568952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953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-71462"/>
            <a:ext cx="7993063" cy="873125"/>
          </a:xfrm>
          <a:noFill/>
        </p:spPr>
        <p:txBody>
          <a:bodyPr/>
          <a:lstStyle/>
          <a:p>
            <a:r>
              <a:rPr lang="zh-CN" altLang="en-US" dirty="0"/>
              <a:t>总体架</a:t>
            </a:r>
            <a:r>
              <a:rPr lang="zh-CN" altLang="en-US" dirty="0" smtClean="0"/>
              <a:t>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系统架构</a:t>
            </a:r>
            <a:endParaRPr lang="zh-CN" altLang="en-US" dirty="0" smtClean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896099"/>
              </p:ext>
            </p:extLst>
          </p:nvPr>
        </p:nvGraphicFramePr>
        <p:xfrm>
          <a:off x="611560" y="836712"/>
          <a:ext cx="7704856" cy="547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r:id="rId4" imgW="7519743" imgH="5902638" progId="Visio.Drawing.11">
                  <p:embed/>
                </p:oleObj>
              </mc:Choice>
              <mc:Fallback>
                <p:oleObj r:id="rId4" imgW="7519743" imgH="59026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836712"/>
                        <a:ext cx="7704856" cy="5470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82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5_主题2">
  <a:themeElements>
    <a:clrScheme name="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168BBA"/>
      </a:hlink>
      <a:folHlink>
        <a:srgbClr val="680000"/>
      </a:folHlink>
    </a:clrScheme>
    <a:fontScheme name="65_主题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5_主题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157258047</TotalTime>
  <Pages>0</Pages>
  <Words>1214</Words>
  <Characters>0</Characters>
  <Application>Microsoft Office PowerPoint</Application>
  <DocSecurity>0</DocSecurity>
  <PresentationFormat>全屏显示(4:3)</PresentationFormat>
  <Lines>0</Lines>
  <Paragraphs>190</Paragraphs>
  <Slides>37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65_主题2</vt:lpstr>
      <vt:lpstr>Visio.Drawing.11</vt:lpstr>
      <vt:lpstr>PowerPoint 演示文稿</vt:lpstr>
      <vt:lpstr>提纲</vt:lpstr>
      <vt:lpstr>PowerPoint 演示文稿</vt:lpstr>
      <vt:lpstr>PowerPoint 演示文稿</vt:lpstr>
      <vt:lpstr>PowerPoint 演示文稿</vt:lpstr>
      <vt:lpstr>提纲</vt:lpstr>
      <vt:lpstr>总体架构-软件平台框架-EOS Platform</vt:lpstr>
      <vt:lpstr>总体架构-系统架构</vt:lpstr>
      <vt:lpstr>总体架构-系统架构</vt:lpstr>
      <vt:lpstr>总体架构-P13与系统交互</vt:lpstr>
      <vt:lpstr>总体架构-关联系统关系</vt:lpstr>
      <vt:lpstr>总体架构-授权关系模型</vt:lpstr>
      <vt:lpstr>总体架构-集中授权模型</vt:lpstr>
      <vt:lpstr>总体架构-关键要素关系</vt:lpstr>
      <vt:lpstr>总体架构-单点登录设计</vt:lpstr>
      <vt:lpstr>提纲</vt:lpstr>
      <vt:lpstr>系统功能-开发视图</vt:lpstr>
      <vt:lpstr>系统功能-逻辑视图</vt:lpstr>
      <vt:lpstr>系统功能-进程视图</vt:lpstr>
      <vt:lpstr>系统功能-物理视图</vt:lpstr>
      <vt:lpstr>系统功能-流程申请</vt:lpstr>
      <vt:lpstr>系统功能-流程管控</vt:lpstr>
      <vt:lpstr>提纲</vt:lpstr>
      <vt:lpstr>实施效果-项目进度</vt:lpstr>
      <vt:lpstr>实施效果-接入系统</vt:lpstr>
      <vt:lpstr>实施效果- 试点贵州、无锡、宁波分公司</vt:lpstr>
      <vt:lpstr>提纲</vt:lpstr>
      <vt:lpstr>系统演示-流程开发平台</vt:lpstr>
      <vt:lpstr>系统演示-统一用户管理</vt:lpstr>
      <vt:lpstr>系统演示-统一机构管理</vt:lpstr>
      <vt:lpstr>系统演示-员工信息管理</vt:lpstr>
      <vt:lpstr>系统演示-定时调度、预警提示</vt:lpstr>
      <vt:lpstr>系统演示-策略配置</vt:lpstr>
      <vt:lpstr>系统演示-用户申请审核</vt:lpstr>
      <vt:lpstr>系统演示-流程信息查看</vt:lpstr>
      <vt:lpstr>系统演示-报表统计信息</vt:lpstr>
      <vt:lpstr>Thanks!</vt:lpstr>
    </vt:vector>
  </TitlesOfParts>
  <Company>DC.ORG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wangmh</dc:creator>
  <cp:lastModifiedBy>wangmh</cp:lastModifiedBy>
  <cp:revision>1017</cp:revision>
  <cp:lastPrinted>1899-12-30T00:00:00Z</cp:lastPrinted>
  <dcterms:created xsi:type="dcterms:W3CDTF">2011-10-26T12:32:00Z</dcterms:created>
  <dcterms:modified xsi:type="dcterms:W3CDTF">2014-01-03T06:24:24Z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