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460" r:id="rId1"/>
  </p:sldMasterIdLst>
  <p:notesMasterIdLst>
    <p:notesMasterId r:id="rId24"/>
  </p:notesMasterIdLst>
  <p:handoutMasterIdLst>
    <p:handoutMasterId r:id="rId25"/>
  </p:handoutMasterIdLst>
  <p:sldIdLst>
    <p:sldId id="444" r:id="rId2"/>
    <p:sldId id="756" r:id="rId3"/>
    <p:sldId id="834" r:id="rId4"/>
    <p:sldId id="743" r:id="rId5"/>
    <p:sldId id="835" r:id="rId6"/>
    <p:sldId id="810" r:id="rId7"/>
    <p:sldId id="809" r:id="rId8"/>
    <p:sldId id="754" r:id="rId9"/>
    <p:sldId id="811" r:id="rId10"/>
    <p:sldId id="812" r:id="rId11"/>
    <p:sldId id="813" r:id="rId12"/>
    <p:sldId id="833" r:id="rId13"/>
    <p:sldId id="824" r:id="rId14"/>
    <p:sldId id="825" r:id="rId15"/>
    <p:sldId id="826" r:id="rId16"/>
    <p:sldId id="827" r:id="rId17"/>
    <p:sldId id="829" r:id="rId18"/>
    <p:sldId id="818" r:id="rId19"/>
    <p:sldId id="821" r:id="rId20"/>
    <p:sldId id="823" r:id="rId21"/>
    <p:sldId id="830" r:id="rId22"/>
    <p:sldId id="83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CC0000"/>
    <a:srgbClr val="0000CC"/>
    <a:srgbClr val="969696"/>
    <a:srgbClr val="808080"/>
    <a:srgbClr val="99CCFF"/>
    <a:srgbClr val="666699"/>
    <a:srgbClr val="009999"/>
    <a:srgbClr val="3333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1" autoAdjust="0"/>
    <p:restoredTop sz="91863" autoAdjust="0"/>
  </p:normalViewPr>
  <p:slideViewPr>
    <p:cSldViewPr>
      <p:cViewPr>
        <p:scale>
          <a:sx n="70" d="100"/>
          <a:sy n="70" d="100"/>
        </p:scale>
        <p:origin x="-1314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27C2328-94C7-4F09-AE0F-94A013818BF8}" type="datetimeFigureOut">
              <a:rPr lang="zh-CN" altLang="en-US"/>
              <a:pPr>
                <a:defRPr/>
              </a:pPr>
              <a:t>2013/3/25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4191CE-7B88-4BEE-B5DC-082341113D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084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9557E7B-47E5-482B-A550-268912E130DA}" type="datetimeFigureOut">
              <a:rPr lang="zh-CN" altLang="en-US"/>
              <a:pPr>
                <a:defRPr/>
              </a:pPr>
              <a:t>2013/3/25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3858C2A-C5CE-4673-BE6D-642D01612E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6C1B8-8CBD-4BBB-BD4D-ACE2269FB44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除此之外，优化现有测试流程、建立自动化测试体系、环境基线管理、基准数据管理、持续上线的研究。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D13426-240C-4B40-81CD-A334F1045C38}" type="slidenum">
              <a:rPr lang="zh-CN" altLang="en-US" smtClean="0">
                <a:latin typeface="Arial" pitchFamily="34" charset="0"/>
              </a:rPr>
              <a:pPr/>
              <a:t>6</a:t>
            </a:fld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强调一下易维护性的重要性。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858C2A-C5CE-4673-BE6D-642D01612E5E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27622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fld id="{6ADA428C-E881-4D3D-8851-5C8254E5F61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2" descr="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8" name="Picture 19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951" y="6453188"/>
            <a:ext cx="1800225" cy="215900"/>
          </a:xfrm>
          <a:prstGeom prst="rect">
            <a:avLst/>
          </a:prstGeom>
          <a:noFill/>
        </p:spPr>
      </p:pic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427538" y="242890"/>
            <a:ext cx="4456112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altLang="zh-CN" sz="1400" baseline="0" dirty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143372" y="2130427"/>
            <a:ext cx="4314828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48134" y="3886200"/>
            <a:ext cx="3700466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733800" y="6248400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9A5AAD7A-F13C-4131-844C-224DED481B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27622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7327" y="655320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fld id="{6ADA428C-E881-4D3D-8851-5C8254E5F61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304801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10000"/>
              </a:lnSpc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746255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52427"/>
            <a:ext cx="8610600" cy="561975"/>
          </a:xfrm>
        </p:spPr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25538"/>
            <a:ext cx="83820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429000" y="6245225"/>
            <a:ext cx="2133600" cy="476250"/>
          </a:xfrm>
        </p:spPr>
        <p:txBody>
          <a:bodyPr/>
          <a:lstStyle>
            <a:lvl1pPr algn="ctr">
              <a:defRPr/>
            </a:lvl1pPr>
          </a:lstStyle>
          <a:p>
            <a:fld id="{BD61978C-FD3D-4268-8D6C-034E9AD544A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276227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1430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34" name="Picture 10" descr="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34201" y="6565900"/>
            <a:ext cx="1800225" cy="2159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baseline="0"/>
            </a:lvl1pPr>
          </a:lstStyle>
          <a:p>
            <a:fld id="{6ADA428C-E881-4D3D-8851-5C8254E5F61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2" r:id="rId1"/>
    <p:sldLayoutId id="2147485461" r:id="rId2"/>
    <p:sldLayoutId id="2147485463" r:id="rId3"/>
    <p:sldLayoutId id="2147485464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9933"/>
          </a:solidFill>
          <a:latin typeface="Arial" charset="0"/>
          <a:ea typeface="微软雅黑" pitchFamily="34" charset="-122"/>
          <a:cs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image" Target="../media/image8.wmf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5" name="Picture 7" descr="隔页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</p:spPr>
      </p:pic>
      <p:pic>
        <p:nvPicPr>
          <p:cNvPr id="48136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951" y="6453188"/>
            <a:ext cx="1800225" cy="215900"/>
          </a:xfrm>
          <a:prstGeom prst="rect">
            <a:avLst/>
          </a:prstGeom>
          <a:noFill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143372" y="4357694"/>
            <a:ext cx="464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普元软件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t>刘先军</a:t>
            </a:r>
            <a:endParaRPr lang="zh-CN" altLang="en-US" sz="24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  <a:p>
            <a:pPr algn="ctr">
              <a:lnSpc>
                <a:spcPct val="150000"/>
              </a:lnSpc>
            </a:pPr>
            <a:fld id="{596A9BAC-24FA-4D34-AF6E-844AF6214116}" type="datetime6">
              <a:rPr lang="zh-CN" altLang="en-US" b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宋体" charset="-122"/>
              </a:rPr>
              <a:pPr algn="ctr">
                <a:lnSpc>
                  <a:spcPct val="150000"/>
                </a:lnSpc>
              </a:pPr>
              <a:t>2013年3月</a:t>
            </a:fld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宋体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91880" y="1844824"/>
            <a:ext cx="574490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32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基于自动化测试与持续集成的</a:t>
            </a:r>
            <a:endParaRPr lang="en-US" altLang="zh-CN" sz="32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endParaRPr lang="en-US" altLang="zh-CN" sz="32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r>
              <a:rPr lang="zh-CN" altLang="en-US" sz="3200" b="1" dirty="0" smtClean="0">
                <a:solidFill>
                  <a:srgbClr val="E2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普元产品研发体系</a:t>
            </a:r>
            <a:endParaRPr lang="en-US" altLang="zh-CN" sz="32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algn="ctr" eaLnBrk="0" hangingPunct="0"/>
            <a:endParaRPr lang="en-US" altLang="zh-CN" sz="3200" b="1" dirty="0" smtClean="0">
              <a:solidFill>
                <a:srgbClr val="E2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普元自动化测试的经验与教训分析：工具维度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依赖</a:t>
            </a:r>
            <a:r>
              <a:rPr lang="zh-CN" altLang="en-US" dirty="0" smtClean="0"/>
              <a:t>工具的“</a:t>
            </a:r>
            <a:r>
              <a:rPr lang="zh-CN" altLang="en-US" dirty="0" smtClean="0">
                <a:solidFill>
                  <a:srgbClr val="FF0000"/>
                </a:solidFill>
              </a:rPr>
              <a:t>录制</a:t>
            </a:r>
            <a:r>
              <a:rPr lang="en-US" altLang="zh-CN" dirty="0" smtClean="0">
                <a:solidFill>
                  <a:srgbClr val="FF0000"/>
                </a:solidFill>
              </a:rPr>
              <a:t>-</a:t>
            </a:r>
            <a:r>
              <a:rPr lang="zh-CN" altLang="en-US" dirty="0" smtClean="0">
                <a:solidFill>
                  <a:srgbClr val="FF0000"/>
                </a:solidFill>
              </a:rPr>
              <a:t>回放</a:t>
            </a:r>
            <a:r>
              <a:rPr lang="zh-CN" altLang="en-US" dirty="0" smtClean="0"/>
              <a:t>”产生用例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大量</a:t>
            </a:r>
            <a:r>
              <a:rPr lang="zh-CN" altLang="en-US" dirty="0" smtClean="0"/>
              <a:t>的“测试对象”难以维护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过于依赖框架</a:t>
            </a:r>
            <a:r>
              <a:rPr lang="zh-CN" altLang="en-US" dirty="0" smtClean="0"/>
              <a:t>生成用例，</a:t>
            </a:r>
            <a:r>
              <a:rPr lang="en-US" altLang="zh-CN" dirty="0" smtClean="0"/>
              <a:t>UI</a:t>
            </a:r>
            <a:r>
              <a:rPr lang="zh-CN" altLang="en-US" dirty="0" smtClean="0"/>
              <a:t>调整导致用例</a:t>
            </a:r>
            <a:r>
              <a:rPr lang="zh-CN" altLang="en-US" dirty="0" smtClean="0">
                <a:solidFill>
                  <a:srgbClr val="FF0000"/>
                </a:solidFill>
              </a:rPr>
              <a:t>难以维护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工具缺少对</a:t>
            </a:r>
            <a:r>
              <a:rPr lang="zh-CN" altLang="en-US" dirty="0" smtClean="0">
                <a:solidFill>
                  <a:srgbClr val="FF0000"/>
                </a:solidFill>
              </a:rPr>
              <a:t>复杂的测试数据</a:t>
            </a:r>
            <a:r>
              <a:rPr lang="zh-CN" altLang="en-US" dirty="0" smtClean="0"/>
              <a:t>准备的支持</a:t>
            </a:r>
            <a:endParaRPr lang="en-US" altLang="zh-CN" dirty="0" smtClean="0"/>
          </a:p>
          <a:p>
            <a:r>
              <a:rPr lang="zh-CN" altLang="en-US" dirty="0" smtClean="0"/>
              <a:t>缺少必要的</a:t>
            </a:r>
            <a:r>
              <a:rPr lang="zh-CN" altLang="en-US" dirty="0" smtClean="0">
                <a:solidFill>
                  <a:srgbClr val="FF0000"/>
                </a:solidFill>
              </a:rPr>
              <a:t>扩展性</a:t>
            </a:r>
            <a:r>
              <a:rPr lang="zh-CN" altLang="en-US" dirty="0" smtClean="0"/>
              <a:t>，难以适应技术和业务的快速发展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普元自动化测试的经验与教训分析：实施维度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缺少</a:t>
            </a:r>
            <a:r>
              <a:rPr lang="zh-CN" altLang="en-US" dirty="0" smtClean="0">
                <a:solidFill>
                  <a:srgbClr val="FF0000"/>
                </a:solidFill>
              </a:rPr>
              <a:t>经验丰富人员</a:t>
            </a:r>
            <a:r>
              <a:rPr lang="zh-CN" altLang="en-US" dirty="0" smtClean="0"/>
              <a:t>指导，仅考虑实现，不考虑维护</a:t>
            </a:r>
            <a:endParaRPr lang="en-US" altLang="zh-CN" dirty="0" smtClean="0"/>
          </a:p>
          <a:p>
            <a:r>
              <a:rPr lang="zh-CN" altLang="en-US" dirty="0" smtClean="0"/>
              <a:t>测试缺少系统的</a:t>
            </a:r>
            <a:r>
              <a:rPr lang="zh-CN" altLang="en-US" dirty="0" smtClean="0">
                <a:solidFill>
                  <a:srgbClr val="FF0000"/>
                </a:solidFill>
              </a:rPr>
              <a:t>设计和分析</a:t>
            </a:r>
            <a:r>
              <a:rPr lang="zh-CN" altLang="en-US" dirty="0" smtClean="0"/>
              <a:t>，测试不充分、不合理</a:t>
            </a:r>
            <a:endParaRPr lang="en-US" altLang="zh-CN" dirty="0" smtClean="0"/>
          </a:p>
          <a:p>
            <a:r>
              <a:rPr lang="zh-CN" altLang="en-US" dirty="0" smtClean="0"/>
              <a:t>自动化测试</a:t>
            </a:r>
            <a:r>
              <a:rPr lang="zh-CN" altLang="en-US" dirty="0" smtClean="0">
                <a:solidFill>
                  <a:srgbClr val="FF0000"/>
                </a:solidFill>
              </a:rPr>
              <a:t>错误的理解</a:t>
            </a:r>
            <a:r>
              <a:rPr lang="zh-CN" altLang="en-US" dirty="0" smtClean="0"/>
              <a:t>成将原有手工用例自动化</a:t>
            </a:r>
            <a:endParaRPr lang="en-US" altLang="zh-CN" dirty="0" smtClean="0"/>
          </a:p>
          <a:p>
            <a:r>
              <a:rPr lang="zh-CN" altLang="en-US" dirty="0" smtClean="0"/>
              <a:t>脱离</a:t>
            </a:r>
            <a:r>
              <a:rPr lang="zh-CN" altLang="en-US" dirty="0" smtClean="0">
                <a:solidFill>
                  <a:srgbClr val="FF0000"/>
                </a:solidFill>
              </a:rPr>
              <a:t>业务特点</a:t>
            </a:r>
            <a:r>
              <a:rPr lang="zh-CN" altLang="en-US" dirty="0" smtClean="0"/>
              <a:t>进行实施，缺少针对性</a:t>
            </a:r>
            <a:endParaRPr lang="en-US" altLang="zh-CN" dirty="0" smtClean="0"/>
          </a:p>
          <a:p>
            <a:r>
              <a:rPr lang="zh-CN" altLang="en-US" dirty="0" smtClean="0"/>
              <a:t>脱离</a:t>
            </a:r>
            <a:r>
              <a:rPr lang="zh-CN" altLang="en-US" dirty="0" smtClean="0">
                <a:solidFill>
                  <a:srgbClr val="FF0000"/>
                </a:solidFill>
              </a:rPr>
              <a:t>技术特点</a:t>
            </a:r>
            <a:r>
              <a:rPr lang="zh-CN" altLang="en-US" dirty="0" smtClean="0"/>
              <a:t>进行分析</a:t>
            </a:r>
            <a:endParaRPr lang="en-US" altLang="zh-CN" dirty="0" smtClean="0"/>
          </a:p>
          <a:p>
            <a:r>
              <a:rPr lang="zh-CN" altLang="en-US" dirty="0" smtClean="0"/>
              <a:t>测试架构</a:t>
            </a:r>
            <a:r>
              <a:rPr lang="zh-CN" altLang="en-US" dirty="0" smtClean="0">
                <a:solidFill>
                  <a:srgbClr val="FF0000"/>
                </a:solidFill>
              </a:rPr>
              <a:t>规划</a:t>
            </a:r>
            <a:r>
              <a:rPr lang="zh-CN" altLang="en-US" dirty="0" smtClean="0"/>
              <a:t>不合理，严重</a:t>
            </a:r>
            <a:r>
              <a:rPr lang="zh-CN" altLang="en-US" dirty="0" smtClean="0">
                <a:solidFill>
                  <a:srgbClr val="FF0000"/>
                </a:solidFill>
              </a:rPr>
              <a:t>耦合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没有做到自动化测试用例的</a:t>
            </a:r>
            <a:r>
              <a:rPr lang="zh-CN" altLang="en-US" dirty="0" smtClean="0">
                <a:solidFill>
                  <a:srgbClr val="FF0000"/>
                </a:solidFill>
              </a:rPr>
              <a:t>持续执行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普元自动化测试设计原则与方法</a:t>
            </a:r>
            <a:endParaRPr lang="zh-CN" altLang="en-US" dirty="0"/>
          </a:p>
        </p:txBody>
      </p:sp>
      <p:sp>
        <p:nvSpPr>
          <p:cNvPr id="30" name="六边形 29"/>
          <p:cNvSpPr/>
          <p:nvPr/>
        </p:nvSpPr>
        <p:spPr bwMode="auto">
          <a:xfrm>
            <a:off x="2882900" y="3048000"/>
            <a:ext cx="1225550" cy="1066800"/>
          </a:xfrm>
          <a:prstGeom prst="hexagon">
            <a:avLst/>
          </a:prstGeom>
          <a:gradFill rotWithShape="1">
            <a:gsLst>
              <a:gs pos="0">
                <a:srgbClr val="E0BB20"/>
              </a:gs>
              <a:gs pos="100000">
                <a:srgbClr val="E0BB20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+mn-ea"/>
                <a:ea typeface="+mn-ea"/>
              </a:rPr>
              <a:t>易实现性</a:t>
            </a:r>
          </a:p>
        </p:txBody>
      </p:sp>
      <p:sp>
        <p:nvSpPr>
          <p:cNvPr id="31" name="六边形 30"/>
          <p:cNvSpPr/>
          <p:nvPr/>
        </p:nvSpPr>
        <p:spPr bwMode="auto">
          <a:xfrm>
            <a:off x="4800600" y="3044825"/>
            <a:ext cx="1225550" cy="1066800"/>
          </a:xfrm>
          <a:prstGeom prst="hexagon">
            <a:avLst/>
          </a:prstGeom>
          <a:gradFill rotWithShape="1">
            <a:gsLst>
              <a:gs pos="0">
                <a:srgbClr val="5AA5DE"/>
              </a:gs>
              <a:gs pos="100000">
                <a:srgbClr val="5AA5DE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+mn-ea"/>
                <a:ea typeface="+mn-ea"/>
              </a:rPr>
              <a:t>易维护性</a:t>
            </a:r>
          </a:p>
        </p:txBody>
      </p:sp>
      <p:cxnSp>
        <p:nvCxnSpPr>
          <p:cNvPr id="32" name="AutoShape 34"/>
          <p:cNvCxnSpPr>
            <a:cxnSpLocks noChangeShapeType="1"/>
          </p:cNvCxnSpPr>
          <p:nvPr/>
        </p:nvCxnSpPr>
        <p:spPr bwMode="auto">
          <a:xfrm flipV="1">
            <a:off x="2333626" y="3581400"/>
            <a:ext cx="549275" cy="8207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04801" y="4191000"/>
            <a:ext cx="2028825" cy="482600"/>
            <a:chOff x="816" y="2304"/>
            <a:chExt cx="1440" cy="448"/>
          </a:xfrm>
        </p:grpSpPr>
        <p:sp>
          <p:nvSpPr>
            <p:cNvPr id="34" name="Freeform 31"/>
            <p:cNvSpPr>
              <a:spLocks/>
            </p:cNvSpPr>
            <p:nvPr/>
          </p:nvSpPr>
          <p:spPr bwMode="gray">
            <a:xfrm>
              <a:off x="901" y="2562"/>
              <a:ext cx="1271" cy="190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E0BB20"/>
                </a:gs>
                <a:gs pos="100000">
                  <a:srgbClr val="E0BB2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9525" algn="ctr"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latin typeface="+mn-ea"/>
                  <a:ea typeface="+mn-ea"/>
                </a:rPr>
                <a:t>易实现性</a:t>
              </a:r>
              <a:endParaRPr lang="en-US" altLang="zh-CN" sz="2000" kern="0" dirty="0">
                <a:latin typeface="+mn-ea"/>
                <a:ea typeface="+mn-ea"/>
              </a:endParaRPr>
            </a:p>
          </p:txBody>
        </p:sp>
      </p:grp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203200" y="4699002"/>
            <a:ext cx="2578100" cy="1077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选件提供测试能力</a:t>
            </a:r>
            <a:r>
              <a:rPr lang="en-US" altLang="zh-CN" sz="1600" dirty="0">
                <a:solidFill>
                  <a:srgbClr val="1C1C1C"/>
                </a:solidFill>
                <a:latin typeface="+mn-ea"/>
                <a:ea typeface="+mn-ea"/>
              </a:rPr>
              <a:t> </a:t>
            </a: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组件封装屏蔽技术细节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组件提供多级复用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用例专注业务逻辑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36601" y="1270000"/>
            <a:ext cx="2028825" cy="482600"/>
            <a:chOff x="816" y="2304"/>
            <a:chExt cx="1440" cy="448"/>
          </a:xfrm>
        </p:grpSpPr>
        <p:sp>
          <p:nvSpPr>
            <p:cNvPr id="38" name="Freeform 28"/>
            <p:cNvSpPr>
              <a:spLocks/>
            </p:cNvSpPr>
            <p:nvPr/>
          </p:nvSpPr>
          <p:spPr bwMode="gray">
            <a:xfrm>
              <a:off x="901" y="2562"/>
              <a:ext cx="1271" cy="190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9885A3"/>
                </a:gs>
                <a:gs pos="100000">
                  <a:srgbClr val="9885A3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latin typeface="+mn-ea"/>
                  <a:ea typeface="+mn-ea"/>
                </a:rPr>
                <a:t>易管理性</a:t>
              </a:r>
              <a:endParaRPr lang="en-US" altLang="zh-CN" sz="2000" kern="0" dirty="0">
                <a:latin typeface="+mn-ea"/>
                <a:ea typeface="+mn-ea"/>
              </a:endParaRPr>
            </a:p>
          </p:txBody>
        </p:sp>
      </p:grp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35001" y="1752600"/>
            <a:ext cx="2794000" cy="1570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统一规划测试项目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en-US" altLang="zh-CN" sz="1600" dirty="0">
                <a:solidFill>
                  <a:srgbClr val="1C1C1C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统一规划测试组件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以功能划分用例所属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用例及相关资源自包含性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约定用例规则及规则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统一版本控制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527801" y="2006600"/>
            <a:ext cx="2028825" cy="482600"/>
            <a:chOff x="816" y="2304"/>
            <a:chExt cx="1440" cy="448"/>
          </a:xfrm>
        </p:grpSpPr>
        <p:sp>
          <p:nvSpPr>
            <p:cNvPr id="42" name="Freeform 25"/>
            <p:cNvSpPr>
              <a:spLocks/>
            </p:cNvSpPr>
            <p:nvPr/>
          </p:nvSpPr>
          <p:spPr bwMode="gray">
            <a:xfrm>
              <a:off x="901" y="2562"/>
              <a:ext cx="1271" cy="190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Rectangle 26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5AA5DE"/>
                </a:gs>
                <a:gs pos="100000">
                  <a:srgbClr val="5AA5DE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latin typeface="+mn-ea"/>
                  <a:ea typeface="+mn-ea"/>
                </a:rPr>
                <a:t>易维护性</a:t>
              </a:r>
              <a:endParaRPr lang="en-US" altLang="zh-CN" sz="2000" kern="0" dirty="0">
                <a:latin typeface="+mn-ea"/>
                <a:ea typeface="+mn-ea"/>
              </a:endParaRPr>
            </a:p>
          </p:txBody>
        </p:sp>
      </p:grpSp>
      <p:sp>
        <p:nvSpPr>
          <p:cNvPr id="44" name="Rectangle 35"/>
          <p:cNvSpPr>
            <a:spLocks noChangeArrowheads="1"/>
          </p:cNvSpPr>
          <p:nvPr/>
        </p:nvSpPr>
        <p:spPr bwMode="auto">
          <a:xfrm>
            <a:off x="6426200" y="2476500"/>
            <a:ext cx="2413000" cy="2062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技术与业务分离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变化性与不变性区别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en-US" altLang="zh-CN" sz="1600" dirty="0">
                <a:solidFill>
                  <a:srgbClr val="1C1C1C"/>
                </a:solidFill>
                <a:latin typeface="+mn-ea"/>
                <a:ea typeface="+mn-ea"/>
              </a:rPr>
              <a:t> Objectless</a:t>
            </a: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测试用例依赖规则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测试数据与测试用例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持续执行与持续维护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用例的多平台属性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334001" y="4800600"/>
            <a:ext cx="2028825" cy="482600"/>
            <a:chOff x="816" y="2304"/>
            <a:chExt cx="1440" cy="448"/>
          </a:xfrm>
        </p:grpSpPr>
        <p:sp>
          <p:nvSpPr>
            <p:cNvPr id="46" name="Freeform 22"/>
            <p:cNvSpPr>
              <a:spLocks/>
            </p:cNvSpPr>
            <p:nvPr/>
          </p:nvSpPr>
          <p:spPr bwMode="gray">
            <a:xfrm>
              <a:off x="901" y="2562"/>
              <a:ext cx="1271" cy="190"/>
            </a:xfrm>
            <a:custGeom>
              <a:avLst/>
              <a:gdLst/>
              <a:ahLst/>
              <a:cxnLst>
                <a:cxn ang="0">
                  <a:pos x="1120" y="252"/>
                </a:cxn>
                <a:cxn ang="0">
                  <a:pos x="1116" y="250"/>
                </a:cxn>
                <a:cxn ang="0">
                  <a:pos x="1100" y="246"/>
                </a:cxn>
                <a:cxn ang="0">
                  <a:pos x="1074" y="240"/>
                </a:cxn>
                <a:cxn ang="0">
                  <a:pos x="1038" y="232"/>
                </a:cxn>
                <a:cxn ang="0">
                  <a:pos x="992" y="222"/>
                </a:cxn>
                <a:cxn ang="0">
                  <a:pos x="938" y="212"/>
                </a:cxn>
                <a:cxn ang="0">
                  <a:pos x="876" y="204"/>
                </a:cxn>
                <a:cxn ang="0">
                  <a:pos x="806" y="196"/>
                </a:cxn>
                <a:cxn ang="0">
                  <a:pos x="730" y="190"/>
                </a:cxn>
                <a:cxn ang="0">
                  <a:pos x="646" y="184"/>
                </a:cxn>
                <a:cxn ang="0">
                  <a:pos x="556" y="184"/>
                </a:cxn>
                <a:cxn ang="0">
                  <a:pos x="466" y="184"/>
                </a:cxn>
                <a:cxn ang="0">
                  <a:pos x="384" y="190"/>
                </a:cxn>
                <a:cxn ang="0">
                  <a:pos x="308" y="196"/>
                </a:cxn>
                <a:cxn ang="0">
                  <a:pos x="238" y="204"/>
                </a:cxn>
                <a:cxn ang="0">
                  <a:pos x="178" y="212"/>
                </a:cxn>
                <a:cxn ang="0">
                  <a:pos x="126" y="222"/>
                </a:cxn>
                <a:cxn ang="0">
                  <a:pos x="82" y="232"/>
                </a:cxn>
                <a:cxn ang="0">
                  <a:pos x="46" y="240"/>
                </a:cxn>
                <a:cxn ang="0">
                  <a:pos x="20" y="246"/>
                </a:cxn>
                <a:cxn ang="0">
                  <a:pos x="6" y="250"/>
                </a:cxn>
                <a:cxn ang="0">
                  <a:pos x="0" y="252"/>
                </a:cxn>
                <a:cxn ang="0">
                  <a:pos x="0" y="62"/>
                </a:cxn>
                <a:cxn ang="0">
                  <a:pos x="560" y="0"/>
                </a:cxn>
                <a:cxn ang="0">
                  <a:pos x="1120" y="62"/>
                </a:cxn>
                <a:cxn ang="0">
                  <a:pos x="1120" y="252"/>
                </a:cxn>
                <a:cxn ang="0">
                  <a:pos x="1120" y="252"/>
                </a:cxn>
              </a:cxnLst>
              <a:rect l="0" t="0" r="r" b="b"/>
              <a:pathLst>
                <a:path w="1120" h="252">
                  <a:moveTo>
                    <a:pt x="1120" y="252"/>
                  </a:moveTo>
                  <a:lnTo>
                    <a:pt x="1116" y="250"/>
                  </a:lnTo>
                  <a:lnTo>
                    <a:pt x="1100" y="246"/>
                  </a:lnTo>
                  <a:lnTo>
                    <a:pt x="1074" y="240"/>
                  </a:lnTo>
                  <a:lnTo>
                    <a:pt x="1038" y="232"/>
                  </a:lnTo>
                  <a:lnTo>
                    <a:pt x="992" y="222"/>
                  </a:lnTo>
                  <a:lnTo>
                    <a:pt x="938" y="212"/>
                  </a:lnTo>
                  <a:lnTo>
                    <a:pt x="876" y="204"/>
                  </a:lnTo>
                  <a:lnTo>
                    <a:pt x="806" y="196"/>
                  </a:lnTo>
                  <a:lnTo>
                    <a:pt x="730" y="190"/>
                  </a:lnTo>
                  <a:lnTo>
                    <a:pt x="646" y="184"/>
                  </a:lnTo>
                  <a:lnTo>
                    <a:pt x="556" y="184"/>
                  </a:lnTo>
                  <a:lnTo>
                    <a:pt x="466" y="184"/>
                  </a:lnTo>
                  <a:lnTo>
                    <a:pt x="384" y="190"/>
                  </a:lnTo>
                  <a:lnTo>
                    <a:pt x="308" y="196"/>
                  </a:lnTo>
                  <a:lnTo>
                    <a:pt x="238" y="204"/>
                  </a:lnTo>
                  <a:lnTo>
                    <a:pt x="178" y="212"/>
                  </a:lnTo>
                  <a:lnTo>
                    <a:pt x="126" y="222"/>
                  </a:lnTo>
                  <a:lnTo>
                    <a:pt x="82" y="232"/>
                  </a:lnTo>
                  <a:lnTo>
                    <a:pt x="46" y="240"/>
                  </a:lnTo>
                  <a:lnTo>
                    <a:pt x="20" y="246"/>
                  </a:lnTo>
                  <a:lnTo>
                    <a:pt x="6" y="250"/>
                  </a:lnTo>
                  <a:lnTo>
                    <a:pt x="0" y="252"/>
                  </a:lnTo>
                  <a:lnTo>
                    <a:pt x="0" y="62"/>
                  </a:lnTo>
                  <a:lnTo>
                    <a:pt x="560" y="0"/>
                  </a:lnTo>
                  <a:lnTo>
                    <a:pt x="1120" y="62"/>
                  </a:lnTo>
                  <a:lnTo>
                    <a:pt x="1120" y="252"/>
                  </a:lnTo>
                  <a:lnTo>
                    <a:pt x="1120" y="252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000000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gray">
            <a:xfrm>
              <a:off x="816" y="2304"/>
              <a:ext cx="1440" cy="393"/>
            </a:xfrm>
            <a:prstGeom prst="rect">
              <a:avLst/>
            </a:prstGeom>
            <a:gradFill rotWithShape="1">
              <a:gsLst>
                <a:gs pos="0">
                  <a:srgbClr val="189E8E"/>
                </a:gs>
                <a:gs pos="100000">
                  <a:srgbClr val="189E8E">
                    <a:gamma/>
                    <a:shade val="78824"/>
                    <a:invGamma/>
                  </a:srgbClr>
                </a:gs>
              </a:gsLst>
              <a:lin ang="2700000" scaled="1"/>
            </a:gra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latin typeface="+mn-ea"/>
                  <a:ea typeface="+mn-ea"/>
                </a:rPr>
                <a:t>易定位性</a:t>
              </a:r>
              <a:endParaRPr lang="en-US" altLang="zh-CN" sz="2000" kern="0" dirty="0">
                <a:latin typeface="+mn-ea"/>
                <a:ea typeface="+mn-ea"/>
              </a:endParaRPr>
            </a:p>
          </p:txBody>
        </p:sp>
      </p:grp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245101" y="5321302"/>
            <a:ext cx="2466975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buFontTx/>
              <a:buChar char="•"/>
              <a:defRPr/>
            </a:pPr>
            <a:r>
              <a:rPr lang="en-US" altLang="zh-CN" sz="1600" dirty="0">
                <a:solidFill>
                  <a:srgbClr val="1C1C1C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测试用例的独立性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 低逻辑复杂度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  <a:p>
            <a:pPr algn="l">
              <a:buFontTx/>
              <a:buChar char="•"/>
              <a:defRPr/>
            </a:pPr>
            <a:r>
              <a:rPr lang="en-US" altLang="zh-CN" sz="1600" dirty="0">
                <a:solidFill>
                  <a:srgbClr val="1C1C1C"/>
                </a:solidFill>
                <a:latin typeface="+mn-ea"/>
                <a:ea typeface="+mn-ea"/>
              </a:rPr>
              <a:t> </a:t>
            </a:r>
            <a:r>
              <a:rPr lang="zh-CN" altLang="en-US" sz="1600" dirty="0">
                <a:solidFill>
                  <a:srgbClr val="1C1C1C"/>
                </a:solidFill>
                <a:latin typeface="+mn-ea"/>
                <a:ea typeface="+mn-ea"/>
              </a:rPr>
              <a:t>断言信息的准确性</a:t>
            </a:r>
            <a:endParaRPr lang="en-US" altLang="zh-CN" sz="1600" dirty="0">
              <a:solidFill>
                <a:srgbClr val="1C1C1C"/>
              </a:solidFill>
              <a:latin typeface="+mn-ea"/>
              <a:ea typeface="+mn-ea"/>
            </a:endParaRPr>
          </a:p>
        </p:txBody>
      </p:sp>
      <p:sp>
        <p:nvSpPr>
          <p:cNvPr id="49" name="六边形 48"/>
          <p:cNvSpPr/>
          <p:nvPr/>
        </p:nvSpPr>
        <p:spPr bwMode="auto">
          <a:xfrm>
            <a:off x="3848100" y="3581400"/>
            <a:ext cx="1225550" cy="1066800"/>
          </a:xfrm>
          <a:prstGeom prst="hexagon">
            <a:avLst/>
          </a:prstGeom>
          <a:gradFill rotWithShape="1">
            <a:gsLst>
              <a:gs pos="0">
                <a:srgbClr val="189E8E"/>
              </a:gs>
              <a:gs pos="100000">
                <a:srgbClr val="189E8E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+mn-ea"/>
                <a:ea typeface="+mn-ea"/>
              </a:rPr>
              <a:t>易定位性</a:t>
            </a:r>
          </a:p>
        </p:txBody>
      </p:sp>
      <p:sp>
        <p:nvSpPr>
          <p:cNvPr id="50" name="六边形 49"/>
          <p:cNvSpPr/>
          <p:nvPr/>
        </p:nvSpPr>
        <p:spPr bwMode="auto">
          <a:xfrm>
            <a:off x="3840163" y="2514600"/>
            <a:ext cx="1225550" cy="1066800"/>
          </a:xfrm>
          <a:prstGeom prst="hexagon">
            <a:avLst/>
          </a:prstGeom>
          <a:gradFill rotWithShape="1">
            <a:gsLst>
              <a:gs pos="0">
                <a:srgbClr val="9885A3"/>
              </a:gs>
              <a:gs pos="100000">
                <a:srgbClr val="9885A3">
                  <a:gamma/>
                  <a:shade val="78824"/>
                  <a:invGamma/>
                </a:srgbClr>
              </a:gs>
            </a:gsLst>
            <a:lin ang="27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+mn-ea"/>
                <a:ea typeface="+mn-ea"/>
              </a:rPr>
              <a:t>易管理性</a:t>
            </a:r>
          </a:p>
        </p:txBody>
      </p:sp>
      <p:cxnSp>
        <p:nvCxnSpPr>
          <p:cNvPr id="51" name="AutoShape 34"/>
          <p:cNvCxnSpPr>
            <a:cxnSpLocks noChangeShapeType="1"/>
            <a:stCxn id="39" idx="3"/>
          </p:cNvCxnSpPr>
          <p:nvPr/>
        </p:nvCxnSpPr>
        <p:spPr bwMode="auto">
          <a:xfrm>
            <a:off x="2765426" y="1481138"/>
            <a:ext cx="1603375" cy="11223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2" name="AutoShape 34"/>
          <p:cNvCxnSpPr>
            <a:cxnSpLocks noChangeShapeType="1"/>
            <a:stCxn id="43" idx="1"/>
            <a:endCxn id="31" idx="2"/>
          </p:cNvCxnSpPr>
          <p:nvPr/>
        </p:nvCxnSpPr>
        <p:spPr bwMode="auto">
          <a:xfrm rot="10800000" flipV="1">
            <a:off x="6026150" y="2217740"/>
            <a:ext cx="501650" cy="13604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53" name="AutoShape 34"/>
          <p:cNvCxnSpPr>
            <a:cxnSpLocks noChangeShapeType="1"/>
          </p:cNvCxnSpPr>
          <p:nvPr/>
        </p:nvCxnSpPr>
        <p:spPr bwMode="auto">
          <a:xfrm rot="10800000">
            <a:off x="4508500" y="4381500"/>
            <a:ext cx="838200" cy="609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40" grpId="0"/>
      <p:bldP spid="44" grpId="0"/>
      <p:bldP spid="48" grpId="0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DA428C-E881-4D3D-8851-5C8254E5F61C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733800" y="2451100"/>
            <a:ext cx="4495800" cy="520700"/>
          </a:xfrm>
          <a:prstGeom prst="roundRect">
            <a:avLst/>
          </a:prstGeom>
          <a:solidFill>
            <a:srgbClr val="809EC2">
              <a:lumMod val="75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anchor="ctr" anchorCtr="0"/>
          <a:lstStyle/>
          <a:p>
            <a:pPr marL="190500" indent="-190500"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2.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金融领域典型客户案例分享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33800" y="16002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1.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普元研发过程体系建设之路</a:t>
            </a:r>
            <a:endParaRPr lang="en-US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26546" y="41275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4.  Q&amp;A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8" name="Picture 37" descr="stockxpertcom_id40375_size2"/>
          <p:cNvPicPr>
            <a:picLocks noChangeAspect="1" noChangeArrowheads="1"/>
          </p:cNvPicPr>
          <p:nvPr/>
        </p:nvPicPr>
        <p:blipFill>
          <a:blip r:embed="rId2" cstate="print"/>
          <a:srcRect b="9019"/>
          <a:stretch>
            <a:fillRect/>
          </a:stretch>
        </p:blipFill>
        <p:spPr bwMode="auto">
          <a:xfrm>
            <a:off x="533400" y="1371602"/>
            <a:ext cx="2362200" cy="355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3726546" y="32766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3.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普元自动化测试与持续集成</a:t>
            </a:r>
          </a:p>
        </p:txBody>
      </p:sp>
    </p:spTree>
    <p:extLst>
      <p:ext uri="{BB962C8B-B14F-4D97-AF65-F5344CB8AC3E}">
        <p14:creationId xmlns:p14="http://schemas.microsoft.com/office/powerpoint/2010/main" val="29274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工商银行</a:t>
            </a:r>
            <a:r>
              <a:rPr lang="en-US" altLang="zh-CN" dirty="0" smtClean="0"/>
              <a:t>CTP</a:t>
            </a:r>
            <a:r>
              <a:rPr lang="zh-CN" altLang="en-US" dirty="0" smtClean="0"/>
              <a:t>平台持续集成框架实施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4800600" cy="3751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1" y="152400"/>
            <a:ext cx="279713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1981200"/>
            <a:ext cx="3163142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中国结算上海分公司自动化测试及持续集成体系建设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990600"/>
            <a:ext cx="5365630" cy="36576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1" y="1805252"/>
            <a:ext cx="5369177" cy="3025587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1" y="2600500"/>
            <a:ext cx="5372301" cy="3124200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3" name="右箭头标注 72"/>
          <p:cNvSpPr/>
          <p:nvPr/>
        </p:nvSpPr>
        <p:spPr>
          <a:xfrm>
            <a:off x="314501" y="1916075"/>
            <a:ext cx="3174000" cy="685800"/>
          </a:xfrm>
          <a:prstGeom prst="rightArrowCallout">
            <a:avLst>
              <a:gd name="adj1" fmla="val 27713"/>
              <a:gd name="adj2" fmla="val 35852"/>
              <a:gd name="adj3" fmla="val 25000"/>
              <a:gd name="adj4" fmla="val 861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人员：审查</a:t>
            </a:r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测试开发商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29000" y="3429000"/>
            <a:ext cx="5372641" cy="277457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38701" y="4191000"/>
            <a:ext cx="5350625" cy="2610996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8" name="右箭头标注 77"/>
          <p:cNvSpPr/>
          <p:nvPr/>
        </p:nvSpPr>
        <p:spPr>
          <a:xfrm>
            <a:off x="304801" y="3657600"/>
            <a:ext cx="3174000" cy="685800"/>
          </a:xfrm>
          <a:prstGeom prst="rightArrowCallout">
            <a:avLst>
              <a:gd name="adj1" fmla="val 27713"/>
              <a:gd name="adj2" fmla="val 35852"/>
              <a:gd name="adj3" fmla="val 25000"/>
              <a:gd name="adj4" fmla="val 865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工具：引入自动化测试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右箭头标注 75"/>
          <p:cNvSpPr/>
          <p:nvPr/>
        </p:nvSpPr>
        <p:spPr>
          <a:xfrm>
            <a:off x="304801" y="4572000"/>
            <a:ext cx="3174000" cy="685800"/>
          </a:xfrm>
          <a:prstGeom prst="rightArrowCallout">
            <a:avLst>
              <a:gd name="adj1" fmla="val 27713"/>
              <a:gd name="adj2" fmla="val 35852"/>
              <a:gd name="adj3" fmla="val 25000"/>
              <a:gd name="adj4" fmla="val 865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工具：建立持续集成体系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标注 4"/>
          <p:cNvSpPr/>
          <p:nvPr/>
        </p:nvSpPr>
        <p:spPr>
          <a:xfrm>
            <a:off x="321425" y="2770900"/>
            <a:ext cx="3174000" cy="685800"/>
          </a:xfrm>
          <a:prstGeom prst="rightArrowCallout">
            <a:avLst>
              <a:gd name="adj1" fmla="val 27713"/>
              <a:gd name="adj2" fmla="val 35852"/>
              <a:gd name="adj3" fmla="val 25000"/>
              <a:gd name="adj4" fmla="val 8615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800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流程：优化现有测试流程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标注 19"/>
          <p:cNvSpPr/>
          <p:nvPr/>
        </p:nvSpPr>
        <p:spPr>
          <a:xfrm>
            <a:off x="314501" y="1077875"/>
            <a:ext cx="3174000" cy="685800"/>
          </a:xfrm>
          <a:prstGeom prst="rightArrowCallout">
            <a:avLst>
              <a:gd name="adj1" fmla="val 27713"/>
              <a:gd name="adj2" fmla="val 35852"/>
              <a:gd name="adj3" fmla="val 25000"/>
              <a:gd name="adj4" fmla="val 8659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组织：组建独立测试团队</a:t>
            </a:r>
            <a:endParaRPr lang="zh-CN" altLang="en-US" sz="18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8" grpId="0" animBg="1"/>
      <p:bldP spid="76" grpId="0" animBg="1"/>
      <p:bldP spid="5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交行</a:t>
            </a:r>
            <a:r>
              <a:rPr lang="en-US" altLang="zh-CN" dirty="0" smtClean="0"/>
              <a:t>JUMP</a:t>
            </a:r>
            <a:r>
              <a:rPr lang="zh-CN" altLang="en-US" dirty="0" smtClean="0"/>
              <a:t>平台自动化测试与持续集成咨询和实施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990601"/>
            <a:ext cx="7696200" cy="553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圆角矩形标注 6"/>
          <p:cNvSpPr/>
          <p:nvPr/>
        </p:nvSpPr>
        <p:spPr bwMode="auto">
          <a:xfrm>
            <a:off x="457201" y="5867400"/>
            <a:ext cx="1676400" cy="990600"/>
          </a:xfrm>
          <a:prstGeom prst="wedgeRoundRectCallout">
            <a:avLst>
              <a:gd name="adj1" fmla="val -18257"/>
              <a:gd name="adj2" fmla="val -63397"/>
              <a:gd name="adj3" fmla="val 16667"/>
            </a:avLst>
          </a:prstGeom>
          <a:solidFill>
            <a:srgbClr val="F88C4A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引入咨询：梳理现有流程，形成相关的规范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930900" y="4648200"/>
            <a:ext cx="1676400" cy="990600"/>
          </a:xfrm>
          <a:prstGeom prst="wedgeRoundRectCallout">
            <a:avLst>
              <a:gd name="adj1" fmla="val -73560"/>
              <a:gd name="adj2" fmla="val -13397"/>
              <a:gd name="adj3" fmla="val 16667"/>
            </a:avLst>
          </a:prstGeom>
          <a:solidFill>
            <a:srgbClr val="F88C4A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采购产品：采购</a:t>
            </a:r>
            <a:r>
              <a:rPr lang="en-US" altLang="zh-CN" sz="2000" b="1" baseline="-25000" dirty="0" smtClean="0">
                <a:latin typeface="+mn-ea"/>
                <a:ea typeface="+mn-ea"/>
              </a:rPr>
              <a:t>CIF</a:t>
            </a:r>
            <a:r>
              <a:rPr lang="zh-CN" altLang="en-US" sz="2000" b="1" baseline="-25000" dirty="0" smtClean="0">
                <a:latin typeface="+mn-ea"/>
                <a:ea typeface="+mn-ea"/>
              </a:rPr>
              <a:t>以及</a:t>
            </a:r>
            <a:r>
              <a:rPr lang="en-US" altLang="zh-CN" sz="2000" b="1" baseline="-25000" dirty="0" smtClean="0">
                <a:latin typeface="+mn-ea"/>
                <a:ea typeface="+mn-ea"/>
              </a:rPr>
              <a:t>UTF</a:t>
            </a:r>
            <a:r>
              <a:rPr lang="zh-CN" altLang="en-US" sz="2000" b="1" baseline="-25000" dirty="0" smtClean="0">
                <a:latin typeface="+mn-ea"/>
                <a:ea typeface="+mn-ea"/>
              </a:rPr>
              <a:t>，搭建可有的持续集成体系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5943601" y="3200400"/>
            <a:ext cx="1676400" cy="990600"/>
          </a:xfrm>
          <a:prstGeom prst="wedgeRoundRectCallout">
            <a:avLst>
              <a:gd name="adj1" fmla="val -73560"/>
              <a:gd name="adj2" fmla="val -13397"/>
              <a:gd name="adj3" fmla="val 16667"/>
            </a:avLst>
          </a:prstGeom>
          <a:solidFill>
            <a:srgbClr val="F88C4A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采购选件：按需分批引入选件，建立相关的测试能力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943601" y="1752600"/>
            <a:ext cx="1676400" cy="1219200"/>
          </a:xfrm>
          <a:prstGeom prst="wedgeRoundRectCallout">
            <a:avLst>
              <a:gd name="adj1" fmla="val -71287"/>
              <a:gd name="adj2" fmla="val -12355"/>
              <a:gd name="adj3" fmla="val 16667"/>
            </a:avLst>
          </a:prstGeom>
          <a:solidFill>
            <a:srgbClr val="F88C4A">
              <a:alpha val="69804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现场实施：通过引入实施服务，积累相关组件，并针对</a:t>
            </a:r>
            <a:r>
              <a:rPr lang="en-US" altLang="zh-CN" sz="2000" b="1" baseline="-25000" dirty="0" smtClean="0">
                <a:latin typeface="+mn-ea"/>
                <a:ea typeface="+mn-ea"/>
              </a:rPr>
              <a:t>JUMP</a:t>
            </a:r>
            <a:r>
              <a:rPr lang="zh-CN" altLang="en-US" sz="2000" b="1" baseline="-25000" dirty="0" smtClean="0">
                <a:latin typeface="+mn-ea"/>
                <a:ea typeface="+mn-ea"/>
              </a:rPr>
              <a:t>平台进行自动化测试实施</a:t>
            </a: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DA428C-E881-4D3D-8851-5C8254E5F61C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733800" y="24511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2.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金融领域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</a:rPr>
              <a:t>典型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客户案例分享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33800" y="16002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1.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普元研发过程体系建设之路</a:t>
            </a:r>
            <a:endParaRPr lang="en-US" altLang="en-US" sz="20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26546" y="41275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4.  Q&amp;A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8" name="Picture 37" descr="stockxpertcom_id40375_size2"/>
          <p:cNvPicPr>
            <a:picLocks noChangeAspect="1" noChangeArrowheads="1"/>
          </p:cNvPicPr>
          <p:nvPr/>
        </p:nvPicPr>
        <p:blipFill>
          <a:blip r:embed="rId2" cstate="print"/>
          <a:srcRect b="9019"/>
          <a:stretch>
            <a:fillRect/>
          </a:stretch>
        </p:blipFill>
        <p:spPr bwMode="auto">
          <a:xfrm>
            <a:off x="533400" y="1371602"/>
            <a:ext cx="2362200" cy="355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3726546" y="3276600"/>
            <a:ext cx="4495800" cy="520700"/>
          </a:xfrm>
          <a:prstGeom prst="roundRect">
            <a:avLst/>
          </a:prstGeom>
          <a:solidFill>
            <a:srgbClr val="809EC2">
              <a:lumMod val="75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anchor="ctr" anchorCtr="0"/>
          <a:lstStyle/>
          <a:p>
            <a:pPr marL="190500" indent="-190500"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3.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普元自动化测试与持续集成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48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18" y="214291"/>
            <a:ext cx="8610600" cy="561975"/>
          </a:xfrm>
        </p:spPr>
        <p:txBody>
          <a:bodyPr/>
          <a:lstStyle/>
          <a:p>
            <a:r>
              <a:rPr lang="zh-CN" altLang="en-US" dirty="0" smtClean="0"/>
              <a:t>普元自动化测试与持续集成的结合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429000" y="6245225"/>
            <a:ext cx="2133600" cy="476250"/>
          </a:xfrm>
        </p:spPr>
        <p:txBody>
          <a:bodyPr/>
          <a:lstStyle/>
          <a:p>
            <a:fld id="{BD61978C-FD3D-4268-8D6C-034E9AD544A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04802" y="785798"/>
            <a:ext cx="8624918" cy="814407"/>
          </a:xfrm>
          <a:prstGeom prst="roundRect">
            <a:avLst>
              <a:gd name="adj" fmla="val 5706"/>
            </a:avLst>
          </a:prstGeom>
          <a:solidFill>
            <a:srgbClr val="E7F3F4"/>
          </a:solidFill>
          <a:ln w="11430" cap="flat" cmpd="sng" algn="ctr">
            <a:solidFill>
              <a:srgbClr val="4F81BD">
                <a:lumMod val="90000"/>
              </a:srgbClr>
            </a:solidFill>
            <a:prstDash val="solid"/>
          </a:ln>
          <a:effectLst>
            <a:outerShdw blurRad="50800" dist="25000" dir="5400000" rotWithShape="0">
              <a:srgbClr val="4F81BD">
                <a:shade val="30000"/>
                <a:satMod val="150000"/>
                <a:alpha val="38000"/>
              </a:srgbClr>
            </a:outerShdw>
          </a:effectLst>
          <a:scene3d>
            <a:camera prst="obliqueTopRight"/>
            <a:lightRig rig="threePt" dir="t"/>
          </a:scene3d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38"/>
          <p:cNvSpPr>
            <a:spLocks noChangeArrowheads="1"/>
          </p:cNvSpPr>
          <p:nvPr/>
        </p:nvSpPr>
        <p:spPr bwMode="auto">
          <a:xfrm>
            <a:off x="4158612" y="760079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bliqueTopRight"/>
            <a:lightRig rig="threePt" dir="t"/>
          </a:scene3d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测试用例层</a:t>
            </a:r>
            <a:endParaRPr kumimoji="0" lang="zh-CN" altLang="en-US" sz="1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09280" y="1676404"/>
            <a:ext cx="8610600" cy="5118845"/>
          </a:xfrm>
          <a:prstGeom prst="roundRect">
            <a:avLst>
              <a:gd name="adj" fmla="val 1531"/>
            </a:avLst>
          </a:prstGeom>
          <a:solidFill>
            <a:srgbClr val="E7F3F4"/>
          </a:solidFill>
          <a:ln w="11430" cap="flat" cmpd="sng" algn="ctr">
            <a:solidFill>
              <a:srgbClr val="4F81BD">
                <a:lumMod val="90000"/>
              </a:srgbClr>
            </a:solidFill>
            <a:prstDash val="solid"/>
          </a:ln>
          <a:effectLst>
            <a:outerShdw blurRad="50800" dist="25000" dir="5400000" rotWithShape="0">
              <a:srgbClr val="4F81BD">
                <a:shade val="30000"/>
                <a:satMod val="150000"/>
                <a:alpha val="38000"/>
              </a:srgbClr>
            </a:outerShdw>
          </a:effectLst>
          <a:scene3d>
            <a:camera prst="obliqueTopRight"/>
            <a:lightRig rig="threePt" dir="t"/>
          </a:scene3d>
        </p:spPr>
        <p:txBody>
          <a:bodyPr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测试体系 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12091" y="997552"/>
            <a:ext cx="1183453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7422785" y="1752600"/>
            <a:ext cx="1405788" cy="4724400"/>
          </a:xfrm>
          <a:prstGeom prst="roundRect">
            <a:avLst>
              <a:gd name="adj" fmla="val 3934"/>
            </a:avLst>
          </a:prstGeom>
          <a:solidFill>
            <a:srgbClr val="FFFFCC"/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2"/>
          <p:cNvSpPr>
            <a:spLocks noChangeArrowheads="1"/>
          </p:cNvSpPr>
          <p:nvPr/>
        </p:nvSpPr>
        <p:spPr bwMode="auto">
          <a:xfrm>
            <a:off x="7655860" y="6217028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资产与知识</a:t>
            </a:r>
          </a:p>
        </p:txBody>
      </p:sp>
      <p:sp>
        <p:nvSpPr>
          <p:cNvPr id="11" name="圆柱形 10"/>
          <p:cNvSpPr/>
          <p:nvPr/>
        </p:nvSpPr>
        <p:spPr bwMode="auto">
          <a:xfrm>
            <a:off x="7548648" y="3848096"/>
            <a:ext cx="1186582" cy="696762"/>
          </a:xfrm>
          <a:prstGeom prst="can">
            <a:avLst/>
          </a:prstGeom>
          <a:gradFill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</a:gra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组件库</a:t>
            </a:r>
          </a:p>
        </p:txBody>
      </p:sp>
      <p:sp>
        <p:nvSpPr>
          <p:cNvPr id="12" name="圆柱形 11"/>
          <p:cNvSpPr/>
          <p:nvPr/>
        </p:nvSpPr>
        <p:spPr bwMode="auto">
          <a:xfrm>
            <a:off x="7548648" y="5309248"/>
            <a:ext cx="1186582" cy="694817"/>
          </a:xfrm>
          <a:prstGeom prst="can">
            <a:avLst/>
          </a:prstGeom>
          <a:gradFill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</a:gra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知识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库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712685" y="6140828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方法与规范</a:t>
            </a:r>
          </a:p>
        </p:txBody>
      </p:sp>
      <p:sp>
        <p:nvSpPr>
          <p:cNvPr id="14" name="圆角矩形 13"/>
          <p:cNvSpPr/>
          <p:nvPr/>
        </p:nvSpPr>
        <p:spPr bwMode="auto">
          <a:xfrm>
            <a:off x="1981200" y="1752600"/>
            <a:ext cx="5257800" cy="4724400"/>
          </a:xfrm>
          <a:prstGeom prst="roundRect">
            <a:avLst>
              <a:gd name="adj" fmla="val 1395"/>
            </a:avLst>
          </a:prstGeom>
          <a:solidFill>
            <a:srgbClr val="FFFFCC"/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20"/>
          <p:cNvSpPr>
            <a:spLocks noChangeArrowheads="1"/>
          </p:cNvSpPr>
          <p:nvPr/>
        </p:nvSpPr>
        <p:spPr bwMode="auto">
          <a:xfrm>
            <a:off x="4128247" y="6230478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平台与工具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>
            <a:off x="8229601" y="1640540"/>
            <a:ext cx="448566" cy="567202"/>
          </a:xfrm>
          <a:prstGeom prst="down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沉淀</a:t>
            </a:r>
          </a:p>
        </p:txBody>
      </p:sp>
      <p:sp>
        <p:nvSpPr>
          <p:cNvPr id="17" name="上箭头 16"/>
          <p:cNvSpPr/>
          <p:nvPr/>
        </p:nvSpPr>
        <p:spPr bwMode="auto">
          <a:xfrm>
            <a:off x="7543802" y="1600200"/>
            <a:ext cx="481909" cy="567202"/>
          </a:xfrm>
          <a:prstGeom prst="up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复用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2209802" y="1842250"/>
            <a:ext cx="4800599" cy="1437968"/>
          </a:xfrm>
          <a:prstGeom prst="roundRect">
            <a:avLst>
              <a:gd name="adj" fmla="val 6547"/>
            </a:avLst>
          </a:prstGeom>
          <a:solidFill>
            <a:srgbClr val="4F81BD">
              <a:lumMod val="40000"/>
              <a:lumOff val="60000"/>
            </a:srgbClr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测试组件层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226609" y="4357694"/>
            <a:ext cx="4800600" cy="842978"/>
          </a:xfrm>
          <a:prstGeom prst="roundRect">
            <a:avLst>
              <a:gd name="adj" fmla="val 6040"/>
            </a:avLst>
          </a:prstGeom>
          <a:solidFill>
            <a:srgbClr val="0070C0"/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测试基础设施层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09990" y="4643446"/>
            <a:ext cx="1447800" cy="428628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统一测试平台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012691" y="4643446"/>
            <a:ext cx="1447800" cy="428628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微软雅黑"/>
              </a:rPr>
              <a:t>持续集成平台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微软雅黑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209800" y="3340925"/>
            <a:ext cx="4800600" cy="933456"/>
          </a:xfrm>
          <a:prstGeom prst="roundRect">
            <a:avLst>
              <a:gd name="adj" fmla="val 6547"/>
            </a:avLst>
          </a:prstGeom>
          <a:solidFill>
            <a:srgbClr val="DAF9D1"/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测试能力支撑层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上箭头 22"/>
          <p:cNvSpPr/>
          <p:nvPr/>
        </p:nvSpPr>
        <p:spPr bwMode="auto">
          <a:xfrm rot="5400000">
            <a:off x="7114978" y="3707731"/>
            <a:ext cx="481909" cy="567202"/>
          </a:xfrm>
          <a:prstGeom prst="up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vert="vert270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rPr>
              <a:t>沉淀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466284" y="1752600"/>
            <a:ext cx="1371471" cy="4724400"/>
          </a:xfrm>
          <a:prstGeom prst="roundRect">
            <a:avLst>
              <a:gd name="adj" fmla="val 4917"/>
            </a:avLst>
          </a:prstGeom>
          <a:solidFill>
            <a:srgbClr val="FFFFCC"/>
          </a:solidFill>
          <a:ln w="12700" cap="flat" cmpd="sng" algn="ctr">
            <a:solidFill>
              <a:srgbClr val="0070C0"/>
            </a:solidFill>
            <a:prstDash val="soli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59597" y="3315890"/>
            <a:ext cx="1186698" cy="474889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规范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71474" y="2089197"/>
            <a:ext cx="1199964" cy="496297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规范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9"/>
          <p:cNvSpPr>
            <a:spLocks noChangeArrowheads="1"/>
          </p:cNvSpPr>
          <p:nvPr/>
        </p:nvSpPr>
        <p:spPr bwMode="auto">
          <a:xfrm>
            <a:off x="676837" y="6167724"/>
            <a:ext cx="9541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规范与建议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上箭头 27"/>
          <p:cNvSpPr/>
          <p:nvPr/>
        </p:nvSpPr>
        <p:spPr bwMode="auto">
          <a:xfrm rot="5400000">
            <a:off x="1685691" y="3743544"/>
            <a:ext cx="481909" cy="567202"/>
          </a:xfrm>
          <a:prstGeom prst="up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vert="vert270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固化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上箭头 28"/>
          <p:cNvSpPr/>
          <p:nvPr/>
        </p:nvSpPr>
        <p:spPr bwMode="auto">
          <a:xfrm>
            <a:off x="914402" y="1367650"/>
            <a:ext cx="481909" cy="567202"/>
          </a:xfrm>
          <a:prstGeom prst="up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范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559597" y="2696698"/>
            <a:ext cx="1199964" cy="490458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测试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规范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1474" y="4286260"/>
            <a:ext cx="1186698" cy="474889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规划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559785" y="4929202"/>
            <a:ext cx="1186698" cy="474889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技术架构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47912" y="5572144"/>
            <a:ext cx="1186698" cy="474889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实施建议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2214546" y="5286388"/>
            <a:ext cx="4800600" cy="928694"/>
          </a:xfrm>
          <a:prstGeom prst="roundRect">
            <a:avLst>
              <a:gd name="adj" fmla="val 6547"/>
            </a:avLst>
          </a:prstGeom>
          <a:solidFill>
            <a:schemeClr val="accent5"/>
          </a:solidFill>
          <a:ln w="1905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测试环境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357422" y="5556712"/>
            <a:ext cx="1357322" cy="571504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操作系统</a:t>
            </a:r>
            <a:endParaRPr lang="en-US" altLang="zh-CN" sz="12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AIX/HPUX/Linux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/Solaris/Windows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912985" y="5556712"/>
            <a:ext cx="1357322" cy="571692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应用服务器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noProof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WAS/WLS/</a:t>
            </a:r>
            <a:r>
              <a:rPr lang="en-US" altLang="zh-CN" sz="1200" kern="0" noProof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Jboss</a:t>
            </a:r>
            <a:r>
              <a:rPr lang="en-US" altLang="zh-CN" sz="1200" kern="0" noProof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noProof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Tomcat</a:t>
            </a:r>
            <a:r>
              <a:rPr lang="en-US" altLang="zh-CN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/PAS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29257" y="5556712"/>
            <a:ext cx="1464574" cy="571316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en-US" altLang="zh-CN" sz="12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DB2/Oracle</a:t>
            </a:r>
            <a:r>
              <a:rPr lang="en-US" altLang="zh-CN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kern="0" dirty="0" err="1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SQLServer</a:t>
            </a:r>
            <a:r>
              <a:rPr lang="en-US" altLang="zh-CN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/Sybase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321797" y="3560001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引擎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自动化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测试选件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50491" y="3571876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Eclipse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自动化测试选件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191248" y="3571876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FLEX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自动化测试选件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120130" y="3571876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GEF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自动化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测试选件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037137" y="3571876"/>
            <a:ext cx="857256" cy="571504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Web</a:t>
            </a: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自动化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测试选件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357424" y="2643182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86052" y="2071678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4131311" y="2071678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429258" y="2059803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571868" y="2643182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762378" y="2655057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929322" y="2643182"/>
            <a:ext cx="1000132" cy="50006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1680549" y="1000112"/>
            <a:ext cx="1153125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2918933" y="1000112"/>
            <a:ext cx="1153125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739267" y="1000112"/>
            <a:ext cx="1000132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7882465" y="1000112"/>
            <a:ext cx="928693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5477135" y="1000112"/>
            <a:ext cx="1143007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4204817" y="1011987"/>
            <a:ext cx="1153125" cy="506029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400" kern="0" dirty="0" smtClea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上箭头 55"/>
          <p:cNvSpPr/>
          <p:nvPr/>
        </p:nvSpPr>
        <p:spPr bwMode="auto">
          <a:xfrm>
            <a:off x="4450977" y="1353660"/>
            <a:ext cx="481909" cy="567202"/>
          </a:xfrm>
          <a:prstGeom prst="upArrow">
            <a:avLst/>
          </a:prstGeom>
          <a:solidFill>
            <a:srgbClr val="00B050"/>
          </a:soli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支撑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圆柱形 56"/>
          <p:cNvSpPr/>
          <p:nvPr/>
        </p:nvSpPr>
        <p:spPr bwMode="auto">
          <a:xfrm>
            <a:off x="7572397" y="2500306"/>
            <a:ext cx="1186582" cy="696762"/>
          </a:xfrm>
          <a:prstGeom prst="can">
            <a:avLst/>
          </a:prstGeom>
          <a:gradFill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</a:gradFill>
          <a:ln w="11430" cap="flat" cmpd="sng" algn="ctr">
            <a:solidFill>
              <a:srgbClr val="9BBB59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用例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库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1928794" y="1714488"/>
            <a:ext cx="5357850" cy="4786346"/>
          </a:xfrm>
          <a:prstGeom prst="rect">
            <a:avLst/>
          </a:prstGeom>
          <a:noFill/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统一的自动化测试能力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690264" y="6245225"/>
            <a:ext cx="2133600" cy="476250"/>
          </a:xfrm>
        </p:spPr>
        <p:txBody>
          <a:bodyPr/>
          <a:lstStyle/>
          <a:p>
            <a:fld id="{BD61978C-FD3D-4268-8D6C-034E9AD544A3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2623464" y="3581400"/>
            <a:ext cx="4724400" cy="78581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3" name="组合 26"/>
          <p:cNvGrpSpPr/>
          <p:nvPr/>
        </p:nvGrpSpPr>
        <p:grpSpPr>
          <a:xfrm>
            <a:off x="297550" y="2672220"/>
            <a:ext cx="838200" cy="626818"/>
            <a:chOff x="4020502" y="228174"/>
            <a:chExt cx="922452" cy="689822"/>
          </a:xfrm>
        </p:grpSpPr>
        <p:pic>
          <p:nvPicPr>
            <p:cNvPr id="7" name="Picture 57" descr="MSN-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79249" y="228174"/>
              <a:ext cx="292751" cy="34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4020502" y="647026"/>
              <a:ext cx="922452" cy="27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测试工程师</a:t>
              </a:r>
            </a:p>
          </p:txBody>
        </p:sp>
        <p:pic>
          <p:nvPicPr>
            <p:cNvPr id="9" name="Picture 57" descr="MSN-Ma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429124" y="285728"/>
              <a:ext cx="292751" cy="34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矩形 9"/>
          <p:cNvSpPr/>
          <p:nvPr/>
        </p:nvSpPr>
        <p:spPr bwMode="auto">
          <a:xfrm rot="5400000">
            <a:off x="678525" y="2899125"/>
            <a:ext cx="2357454" cy="474889"/>
          </a:xfrm>
          <a:prstGeom prst="rect">
            <a:avLst/>
          </a:prstGeom>
          <a:gradFill flip="none" rotWithShape="1">
            <a:gsLst>
              <a:gs pos="0">
                <a:srgbClr val="3BCCFF">
                  <a:tint val="66000"/>
                  <a:satMod val="160000"/>
                </a:srgbClr>
              </a:gs>
              <a:gs pos="50000">
                <a:srgbClr val="3BCCFF">
                  <a:tint val="44500"/>
                  <a:satMod val="160000"/>
                </a:srgbClr>
              </a:gs>
              <a:gs pos="100000">
                <a:srgbClr val="3BCCFF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0070C0"/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vert="vert270"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UTP</a:t>
            </a:r>
            <a:r>
              <a:rPr kumimoji="0" lang="en-US" altLang="zh-CN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Web</a:t>
            </a:r>
            <a:r>
              <a:rPr kumimoji="0" lang="zh-CN" altLang="en-US" sz="1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控制台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773711" y="4594670"/>
            <a:ext cx="4199874" cy="1000132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UTP Core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6" name="组合 89"/>
          <p:cNvGrpSpPr/>
          <p:nvPr/>
        </p:nvGrpSpPr>
        <p:grpSpPr>
          <a:xfrm>
            <a:off x="333747" y="4886798"/>
            <a:ext cx="714380" cy="762780"/>
            <a:chOff x="4273935" y="2786057"/>
            <a:chExt cx="1086413" cy="1160018"/>
          </a:xfrm>
        </p:grpSpPr>
        <p:pic>
          <p:nvPicPr>
            <p:cNvPr id="13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2786057"/>
              <a:ext cx="567027" cy="78581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4273935" y="3571628"/>
              <a:ext cx="1086413" cy="37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en-US" altLang="zh-CN" sz="1000" kern="0" dirty="0" smtClean="0">
                  <a:latin typeface="微软雅黑" pitchFamily="34" charset="-122"/>
                  <a:ea typeface="微软雅黑" pitchFamily="34" charset="-122"/>
                </a:rPr>
                <a:t>CIP </a:t>
              </a:r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体系</a:t>
              </a: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3130900" y="5023300"/>
            <a:ext cx="1066800" cy="3938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测试用例调度器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416784" y="5023300"/>
            <a:ext cx="1066800" cy="3938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测试用例解析器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702668" y="5023300"/>
            <a:ext cx="1066800" cy="39387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UTP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测试结果收集器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rot="10800000">
            <a:off x="1071494" y="3029410"/>
            <a:ext cx="500066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cxnSp>
        <p:nvCxnSpPr>
          <p:cNvPr id="19" name="直接连接符 18"/>
          <p:cNvCxnSpPr/>
          <p:nvPr/>
        </p:nvCxnSpPr>
        <p:spPr>
          <a:xfrm rot="10800000">
            <a:off x="1041401" y="5257800"/>
            <a:ext cx="1721566" cy="999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cxnSp>
        <p:nvCxnSpPr>
          <p:cNvPr id="20" name="肘形连接符 31"/>
          <p:cNvCxnSpPr>
            <a:stCxn id="11" idx="1"/>
            <a:endCxn id="10" idx="3"/>
          </p:cNvCxnSpPr>
          <p:nvPr/>
        </p:nvCxnSpPr>
        <p:spPr>
          <a:xfrm rot="10800000">
            <a:off x="1857252" y="4315298"/>
            <a:ext cx="916458" cy="779441"/>
          </a:xfrm>
          <a:prstGeom prst="bentConnector2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none"/>
          </a:ln>
          <a:effectLst/>
        </p:spPr>
      </p:cxnSp>
      <p:cxnSp>
        <p:nvCxnSpPr>
          <p:cNvPr id="21" name="肘形连接符 34"/>
          <p:cNvCxnSpPr>
            <a:stCxn id="24" idx="1"/>
            <a:endCxn id="11" idx="1"/>
          </p:cNvCxnSpPr>
          <p:nvPr/>
        </p:nvCxnSpPr>
        <p:spPr>
          <a:xfrm rot="10800000" flipV="1">
            <a:off x="2773710" y="1940912"/>
            <a:ext cx="914" cy="3153824"/>
          </a:xfrm>
          <a:prstGeom prst="bentConnector3">
            <a:avLst>
              <a:gd name="adj1" fmla="val 4479169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none"/>
          </a:ln>
          <a:effectLst/>
        </p:spPr>
      </p:cxnSp>
      <p:sp>
        <p:nvSpPr>
          <p:cNvPr id="22" name="L 形 21"/>
          <p:cNvSpPr/>
          <p:nvPr/>
        </p:nvSpPr>
        <p:spPr bwMode="auto">
          <a:xfrm>
            <a:off x="1340565" y="1381590"/>
            <a:ext cx="6019800" cy="4657740"/>
          </a:xfrm>
          <a:prstGeom prst="corner">
            <a:avLst>
              <a:gd name="adj1" fmla="val 32491"/>
              <a:gd name="adj2" fmla="val 24618"/>
            </a:avLst>
          </a:prstGeom>
          <a:noFill/>
          <a:ln w="38100" cap="flat" cmpd="sng" algn="ctr">
            <a:solidFill>
              <a:srgbClr val="B2B2B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3685" y="5632550"/>
            <a:ext cx="1643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+mn-ea"/>
                <a:ea typeface="+mn-ea"/>
              </a:rPr>
              <a:t>统一测试框架</a:t>
            </a:r>
            <a:endParaRPr lang="zh-CN" altLang="en-US" sz="1600" dirty="0"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774624" y="1655160"/>
            <a:ext cx="1063578" cy="57150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测试用例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4313614" y="1640170"/>
            <a:ext cx="1063578" cy="57150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测试用例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486654" y="2615780"/>
            <a:ext cx="1066800" cy="5715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业务测试组件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712164" y="3695070"/>
            <a:ext cx="762000" cy="559629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Engine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Test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3626564" y="3695070"/>
            <a:ext cx="762000" cy="559629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Eclipse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Test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540964" y="3695070"/>
            <a:ext cx="762000" cy="559629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Web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Test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455364" y="3695070"/>
            <a:ext cx="762000" cy="559629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Flex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Test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369764" y="3695070"/>
            <a:ext cx="762000" cy="559629"/>
          </a:xfrm>
          <a:prstGeom prst="rect">
            <a:avLst/>
          </a:prstGeom>
          <a:gradFill flip="none" rotWithShape="1">
            <a:gsLst>
              <a:gs pos="0">
                <a:srgbClr val="6EBEC4">
                  <a:tint val="66000"/>
                  <a:satMod val="160000"/>
                </a:srgbClr>
              </a:gs>
              <a:gs pos="50000">
                <a:srgbClr val="6EBEC4">
                  <a:tint val="44500"/>
                  <a:satMod val="160000"/>
                </a:srgbClr>
              </a:gs>
              <a:gs pos="100000">
                <a:srgbClr val="6EBEC4">
                  <a:tint val="23500"/>
                  <a:satMod val="160000"/>
                </a:srgbClr>
              </a:gs>
            </a:gsLst>
            <a:lin ang="16200000" scaled="1"/>
            <a:tileRect/>
          </a:gra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Bizflow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Test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031234" y="1625180"/>
            <a:ext cx="1063578" cy="57150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测试用例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n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7766964" y="1600200"/>
            <a:ext cx="838200" cy="4419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 w="11430" cap="flat" cmpd="sng" algn="ctr">
            <a:solidFill>
              <a:srgbClr val="70AC2E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被测试系统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肘形连接符 34"/>
          <p:cNvCxnSpPr/>
          <p:nvPr/>
        </p:nvCxnSpPr>
        <p:spPr>
          <a:xfrm rot="16200000" flipV="1">
            <a:off x="3468676" y="2046115"/>
            <a:ext cx="389116" cy="71364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35" name="肘形连接符 34"/>
          <p:cNvCxnSpPr>
            <a:stCxn id="36" idx="1"/>
            <a:endCxn id="26" idx="3"/>
          </p:cNvCxnSpPr>
          <p:nvPr/>
        </p:nvCxnSpPr>
        <p:spPr>
          <a:xfrm rot="10800000">
            <a:off x="4553454" y="2901532"/>
            <a:ext cx="889410" cy="375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5442864" y="2619530"/>
            <a:ext cx="1066800" cy="57150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8B7396">
                <a:lumMod val="50000"/>
              </a:srgbClr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测试组件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37" name="肘形连接符 34"/>
          <p:cNvCxnSpPr>
            <a:stCxn id="26" idx="0"/>
            <a:endCxn id="25" idx="2"/>
          </p:cNvCxnSpPr>
          <p:nvPr/>
        </p:nvCxnSpPr>
        <p:spPr>
          <a:xfrm rot="5400000" flipH="1" flipV="1">
            <a:off x="4230675" y="2001054"/>
            <a:ext cx="404106" cy="82534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38" name="肘形连接符 34"/>
          <p:cNvCxnSpPr>
            <a:stCxn id="36" idx="0"/>
            <a:endCxn id="25" idx="2"/>
          </p:cNvCxnSpPr>
          <p:nvPr/>
        </p:nvCxnSpPr>
        <p:spPr>
          <a:xfrm rot="16200000" flipV="1">
            <a:off x="5206906" y="1850173"/>
            <a:ext cx="407856" cy="113086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39" name="肘形连接符 34"/>
          <p:cNvCxnSpPr/>
          <p:nvPr/>
        </p:nvCxnSpPr>
        <p:spPr>
          <a:xfrm rot="5400000" flipH="1" flipV="1">
            <a:off x="6058220" y="2114730"/>
            <a:ext cx="422846" cy="58675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0" name="肘形连接符 34"/>
          <p:cNvCxnSpPr>
            <a:stCxn id="27" idx="0"/>
            <a:endCxn id="26" idx="2"/>
          </p:cNvCxnSpPr>
          <p:nvPr/>
        </p:nvCxnSpPr>
        <p:spPr>
          <a:xfrm rot="5400000" flipH="1" flipV="1">
            <a:off x="3302716" y="2977732"/>
            <a:ext cx="507786" cy="92689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1" name="肘形连接符 34"/>
          <p:cNvCxnSpPr>
            <a:stCxn id="31" idx="0"/>
            <a:endCxn id="36" idx="2"/>
          </p:cNvCxnSpPr>
          <p:nvPr/>
        </p:nvCxnSpPr>
        <p:spPr>
          <a:xfrm rot="16200000" flipV="1">
            <a:off x="6111496" y="3055802"/>
            <a:ext cx="504036" cy="77450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2" name="肘形连接符 34"/>
          <p:cNvCxnSpPr>
            <a:stCxn id="28" idx="0"/>
            <a:endCxn id="26" idx="2"/>
          </p:cNvCxnSpPr>
          <p:nvPr/>
        </p:nvCxnSpPr>
        <p:spPr>
          <a:xfrm rot="5400000" flipH="1" flipV="1">
            <a:off x="3759916" y="3434933"/>
            <a:ext cx="507786" cy="1249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3" name="肘形连接符 34"/>
          <p:cNvCxnSpPr>
            <a:stCxn id="29" idx="0"/>
            <a:endCxn id="26" idx="2"/>
          </p:cNvCxnSpPr>
          <p:nvPr/>
        </p:nvCxnSpPr>
        <p:spPr>
          <a:xfrm rot="16200000" flipV="1">
            <a:off x="4217116" y="2990222"/>
            <a:ext cx="507786" cy="90191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4" name="肘形连接符 34"/>
          <p:cNvCxnSpPr>
            <a:stCxn id="29" idx="0"/>
            <a:endCxn id="36" idx="2"/>
          </p:cNvCxnSpPr>
          <p:nvPr/>
        </p:nvCxnSpPr>
        <p:spPr>
          <a:xfrm rot="5400000" flipH="1" flipV="1">
            <a:off x="5197096" y="2915902"/>
            <a:ext cx="504036" cy="105430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5" name="肘形连接符 34"/>
          <p:cNvCxnSpPr>
            <a:stCxn id="30" idx="0"/>
            <a:endCxn id="36" idx="2"/>
          </p:cNvCxnSpPr>
          <p:nvPr/>
        </p:nvCxnSpPr>
        <p:spPr>
          <a:xfrm rot="5400000" flipH="1" flipV="1">
            <a:off x="5654296" y="3373103"/>
            <a:ext cx="504036" cy="139900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cxnSp>
        <p:nvCxnSpPr>
          <p:cNvPr id="46" name="肘形连接符 34"/>
          <p:cNvCxnSpPr/>
          <p:nvPr/>
        </p:nvCxnSpPr>
        <p:spPr>
          <a:xfrm>
            <a:off x="7233564" y="3949700"/>
            <a:ext cx="533400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sp>
        <p:nvSpPr>
          <p:cNvPr id="51" name="线形标注 2(带强调线) 50"/>
          <p:cNvSpPr/>
          <p:nvPr/>
        </p:nvSpPr>
        <p:spPr bwMode="auto">
          <a:xfrm>
            <a:off x="3276600" y="5638800"/>
            <a:ext cx="1905000" cy="7340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690"/>
              <a:gd name="adj6" fmla="val -35673"/>
            </a:avLst>
          </a:prstGeom>
          <a:solidFill>
            <a:schemeClr val="bg1">
              <a:lumMod val="95000"/>
              <a:alpha val="50000"/>
            </a:schemeClr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统一性：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提供统一的测试框架，并提供多种方式的接入</a:t>
            </a:r>
          </a:p>
        </p:txBody>
      </p:sp>
      <p:sp>
        <p:nvSpPr>
          <p:cNvPr id="52" name="线形标注 2(带强调线) 51"/>
          <p:cNvSpPr/>
          <p:nvPr/>
        </p:nvSpPr>
        <p:spPr bwMode="auto">
          <a:xfrm>
            <a:off x="7315200" y="2768600"/>
            <a:ext cx="1828800" cy="7340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290"/>
              <a:gd name="adj6" fmla="val -42343"/>
            </a:avLst>
          </a:prstGeom>
          <a:solidFill>
            <a:schemeClr val="bg1">
              <a:lumMod val="95000"/>
              <a:alpha val="50000"/>
            </a:schemeClr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易积累性：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测试组件可以方便的进行积累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线形标注 2(带强调线) 52"/>
          <p:cNvSpPr/>
          <p:nvPr/>
        </p:nvSpPr>
        <p:spPr bwMode="auto">
          <a:xfrm>
            <a:off x="7315200" y="4495800"/>
            <a:ext cx="1828800" cy="73409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641"/>
              <a:gd name="adj6" fmla="val -50676"/>
            </a:avLst>
          </a:prstGeom>
          <a:solidFill>
            <a:schemeClr val="bg1">
              <a:lumMod val="95000"/>
              <a:alpha val="50000"/>
            </a:schemeClr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扩展性：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提供了多种自动化测试选件，并方便扩展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4" name="线形标注 2(带强调线) 53"/>
          <p:cNvSpPr/>
          <p:nvPr/>
        </p:nvSpPr>
        <p:spPr bwMode="auto">
          <a:xfrm>
            <a:off x="7315200" y="1104900"/>
            <a:ext cx="1828800" cy="113030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268"/>
              <a:gd name="adj6" fmla="val -37481"/>
            </a:avLst>
          </a:prstGeom>
          <a:solidFill>
            <a:schemeClr val="bg1">
              <a:lumMod val="95000"/>
              <a:alpha val="50000"/>
            </a:schemeClr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baseline="-25000" dirty="0" smtClean="0">
                <a:latin typeface="+mn-ea"/>
                <a:ea typeface="+mn-ea"/>
              </a:rPr>
              <a:t>易维护性：</a:t>
            </a:r>
            <a:endParaRPr lang="en-US" altLang="zh-CN" sz="2000" b="1" baseline="-25000" dirty="0" smtClean="0">
              <a:latin typeface="+mn-ea"/>
              <a:ea typeface="+mn-ea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通过大量复用测试组件可以降低测试用例编写的难度，减少维护工作量</a:t>
            </a:r>
            <a:endParaRPr kumimoji="0" lang="en-US" altLang="zh-CN" sz="2000" b="1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DA428C-E881-4D3D-8851-5C8254E5F61C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733800" y="24511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2. 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金融领域典型客户案例分享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33800" y="1600200"/>
            <a:ext cx="4495800" cy="520700"/>
          </a:xfrm>
          <a:prstGeom prst="roundRect">
            <a:avLst/>
          </a:prstGeom>
          <a:solidFill>
            <a:srgbClr val="809EC2">
              <a:lumMod val="75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anchor="ctr" anchorCtr="0"/>
          <a:lstStyle/>
          <a:p>
            <a:pPr marL="190500" indent="-190500"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1.  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普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元研发过程体系建设之路</a:t>
            </a:r>
            <a:endParaRPr lang="en-US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26546" y="41275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4.  Q&amp;A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pic>
        <p:nvPicPr>
          <p:cNvPr id="8" name="Picture 37" descr="stockxpertcom_id40375_size2"/>
          <p:cNvPicPr>
            <a:picLocks noChangeAspect="1" noChangeArrowheads="1"/>
          </p:cNvPicPr>
          <p:nvPr/>
        </p:nvPicPr>
        <p:blipFill>
          <a:blip r:embed="rId2" cstate="print"/>
          <a:srcRect b="9019"/>
          <a:stretch>
            <a:fillRect/>
          </a:stretch>
        </p:blipFill>
        <p:spPr bwMode="auto">
          <a:xfrm>
            <a:off x="533400" y="1371602"/>
            <a:ext cx="2362200" cy="355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3726546" y="32766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3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普元自动化测试与持续集成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8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54453"/>
            <a:ext cx="8610600" cy="561975"/>
          </a:xfrm>
        </p:spPr>
        <p:txBody>
          <a:bodyPr/>
          <a:lstStyle/>
          <a:p>
            <a:r>
              <a:rPr lang="zh-CN" altLang="en-US" dirty="0" smtClean="0"/>
              <a:t>多平台的持续集成能力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13" name="灯片编号占位符 3"/>
          <p:cNvSpPr txBox="1">
            <a:spLocks/>
          </p:cNvSpPr>
          <p:nvPr/>
        </p:nvSpPr>
        <p:spPr bwMode="auto">
          <a:xfrm>
            <a:off x="34290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61978C-FD3D-4268-8D6C-034E9AD544A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AutoShape 2"/>
          <p:cNvSpPr>
            <a:spLocks noChangeArrowheads="1"/>
          </p:cNvSpPr>
          <p:nvPr/>
        </p:nvSpPr>
        <p:spPr bwMode="auto">
          <a:xfrm>
            <a:off x="381000" y="810989"/>
            <a:ext cx="2895600" cy="5949045"/>
          </a:xfrm>
          <a:prstGeom prst="roundRect">
            <a:avLst>
              <a:gd name="adj" fmla="val 4940"/>
            </a:avLst>
          </a:prstGeom>
          <a:solidFill>
            <a:srgbClr val="BBE0E3"/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vert="eaVert" wrap="none" anchor="b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持续集成中控机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782751" y="4184875"/>
            <a:ext cx="2272165" cy="2209800"/>
            <a:chOff x="1170690" y="3803080"/>
            <a:chExt cx="2272165" cy="2209800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1170690" y="3803080"/>
              <a:ext cx="2272165" cy="2209800"/>
            </a:xfrm>
            <a:prstGeom prst="rect">
              <a:avLst/>
            </a:prstGeom>
            <a:solidFill>
              <a:srgbClr val="FFCC6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D4D4D6">
                  <a:alpha val="50000"/>
                </a:srgbClr>
              </a:outerShdw>
            </a:effectLst>
          </p:spPr>
          <p:txBody>
            <a:bodyPr vert="horz" wrap="none" lIns="91274" tIns="45632" rIns="91274" bIns="45632" anchor="t"/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持续集成管理引擎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CIP Admin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711015" y="4378045"/>
              <a:ext cx="1219200" cy="6096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任务流调度引擎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295380" y="5209320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JMX</a:t>
              </a: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2376030" y="5209320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b="1" kern="0" noProof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消息</a:t>
              </a: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20" name="AutoShape 2"/>
          <p:cNvSpPr>
            <a:spLocks noChangeArrowheads="1"/>
          </p:cNvSpPr>
          <p:nvPr/>
        </p:nvSpPr>
        <p:spPr bwMode="auto">
          <a:xfrm>
            <a:off x="3463601" y="810500"/>
            <a:ext cx="5451800" cy="2313700"/>
          </a:xfrm>
          <a:prstGeom prst="roundRect">
            <a:avLst>
              <a:gd name="adj" fmla="val 4940"/>
            </a:avLst>
          </a:prstGeom>
          <a:solidFill>
            <a:srgbClr val="BBE0E3"/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vert="eaVert" wrap="none" anchor="b"/>
          <a:lstStyle/>
          <a:p>
            <a:pPr algn="ctr"/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20"/>
          <p:cNvGrpSpPr/>
          <p:nvPr/>
        </p:nvGrpSpPr>
        <p:grpSpPr>
          <a:xfrm>
            <a:off x="3733800" y="990600"/>
            <a:ext cx="1295400" cy="1981200"/>
            <a:chOff x="6934200" y="3200400"/>
            <a:chExt cx="1295400" cy="1981200"/>
          </a:xfrm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934200" y="3200400"/>
              <a:ext cx="1295400" cy="1981200"/>
            </a:xfrm>
            <a:prstGeom prst="rect">
              <a:avLst/>
            </a:prstGeom>
            <a:solidFill>
              <a:srgbClr val="FFCC6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D4D4D6">
                  <a:alpha val="50000"/>
                </a:srgbClr>
              </a:outerShdw>
            </a:effectLst>
          </p:spPr>
          <p:txBody>
            <a:bodyPr vert="horz" wrap="none" lIns="91274" tIns="45632" rIns="91274" bIns="45632" anchor="t"/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持续集成代理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CIP Agent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107380" y="4454235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b="1" kern="0" noProof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消息</a:t>
              </a: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7093525" y="3733800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任务执行</a:t>
              </a: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6" name="组合 24"/>
          <p:cNvGrpSpPr/>
          <p:nvPr/>
        </p:nvGrpSpPr>
        <p:grpSpPr>
          <a:xfrm>
            <a:off x="782770" y="1163785"/>
            <a:ext cx="2272395" cy="2337210"/>
            <a:chOff x="1170460" y="1320390"/>
            <a:chExt cx="2272395" cy="2337210"/>
          </a:xfrm>
        </p:grpSpPr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1170460" y="1320390"/>
              <a:ext cx="2272395" cy="2337210"/>
            </a:xfrm>
            <a:prstGeom prst="rect">
              <a:avLst/>
            </a:prstGeom>
            <a:solidFill>
              <a:srgbClr val="FFCC6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D4D4D6">
                  <a:alpha val="50000"/>
                </a:srgbClr>
              </a:outerShdw>
            </a:effectLst>
          </p:spPr>
          <p:txBody>
            <a:bodyPr vert="horz" wrap="none" lIns="91274" tIns="45632" rIns="91274" bIns="45632" anchor="t"/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持续集成</a:t>
              </a: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控制台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CIP </a:t>
              </a:r>
              <a:r>
                <a:rPr kumimoji="0" lang="en-US" altLang="zh-CN" sz="12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WebConsole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67690" y="1905000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定义任务流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369125" y="1905000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任务下发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260765" y="2438400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任务状态</a:t>
              </a: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查看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362200" y="2452255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执行策略</a:t>
              </a: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定义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1260765" y="2992580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邮件推送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348345" y="2992580"/>
              <a:ext cx="970070" cy="457200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报告展示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142181" y="99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编译器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486401" y="1509012"/>
            <a:ext cx="1178633" cy="535503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获取代码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296460" y="1509012"/>
            <a:ext cx="1178633" cy="535503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编译代码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287721" y="2241032"/>
            <a:ext cx="1178633" cy="535503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编译产物打包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486401" y="2241032"/>
            <a:ext cx="1178633" cy="535503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发送编译报告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38" name="直接连接符 37"/>
          <p:cNvCxnSpPr>
            <a:stCxn id="34" idx="1"/>
            <a:endCxn id="24" idx="3"/>
          </p:cNvCxnSpPr>
          <p:nvPr/>
        </p:nvCxnSpPr>
        <p:spPr>
          <a:xfrm rot="10800000" flipV="1">
            <a:off x="4883727" y="1776762"/>
            <a:ext cx="602675" cy="7922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39" name="直接连接符 38"/>
          <p:cNvCxnSpPr>
            <a:stCxn id="35" idx="1"/>
            <a:endCxn id="34" idx="3"/>
          </p:cNvCxnSpPr>
          <p:nvPr/>
        </p:nvCxnSpPr>
        <p:spPr>
          <a:xfrm rot="10800000">
            <a:off x="6665034" y="1776762"/>
            <a:ext cx="63142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40" name="直接连接符 39"/>
          <p:cNvCxnSpPr>
            <a:stCxn id="37" idx="3"/>
            <a:endCxn id="36" idx="1"/>
          </p:cNvCxnSpPr>
          <p:nvPr/>
        </p:nvCxnSpPr>
        <p:spPr>
          <a:xfrm>
            <a:off x="6665034" y="2508782"/>
            <a:ext cx="622687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41" name="直接连接符 40"/>
          <p:cNvCxnSpPr>
            <a:stCxn id="23" idx="3"/>
            <a:endCxn id="37" idx="1"/>
          </p:cNvCxnSpPr>
          <p:nvPr/>
        </p:nvCxnSpPr>
        <p:spPr>
          <a:xfrm>
            <a:off x="4897580" y="2505121"/>
            <a:ext cx="588820" cy="3663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42" name="直接连接符 65"/>
          <p:cNvCxnSpPr>
            <a:stCxn id="36" idx="3"/>
            <a:endCxn id="35" idx="3"/>
          </p:cNvCxnSpPr>
          <p:nvPr/>
        </p:nvCxnSpPr>
        <p:spPr>
          <a:xfrm flipV="1">
            <a:off x="8466353" y="1776762"/>
            <a:ext cx="8740" cy="732020"/>
          </a:xfrm>
          <a:prstGeom prst="bentConnector3">
            <a:avLst>
              <a:gd name="adj1" fmla="val 2715561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sp>
        <p:nvSpPr>
          <p:cNvPr id="43" name="AutoShape 2"/>
          <p:cNvSpPr>
            <a:spLocks noChangeArrowheads="1"/>
          </p:cNvSpPr>
          <p:nvPr/>
        </p:nvSpPr>
        <p:spPr bwMode="auto">
          <a:xfrm>
            <a:off x="3505200" y="3352800"/>
            <a:ext cx="5451800" cy="2313700"/>
          </a:xfrm>
          <a:prstGeom prst="roundRect">
            <a:avLst>
              <a:gd name="adj" fmla="val 4940"/>
            </a:avLst>
          </a:prstGeom>
          <a:solidFill>
            <a:srgbClr val="BBE0E3"/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vert="eaVert" wrap="none" anchor="b"/>
          <a:lstStyle/>
          <a:p>
            <a:pPr algn="ctr"/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43"/>
          <p:cNvGrpSpPr/>
          <p:nvPr/>
        </p:nvGrpSpPr>
        <p:grpSpPr>
          <a:xfrm>
            <a:off x="3760410" y="3532900"/>
            <a:ext cx="1295400" cy="1981200"/>
            <a:chOff x="6934200" y="3200400"/>
            <a:chExt cx="1295400" cy="1981200"/>
          </a:xfrm>
        </p:grpSpPr>
        <p:sp>
          <p:nvSpPr>
            <p:cNvPr id="45" name="Rectangle 18"/>
            <p:cNvSpPr>
              <a:spLocks noChangeArrowheads="1"/>
            </p:cNvSpPr>
            <p:nvPr/>
          </p:nvSpPr>
          <p:spPr bwMode="auto">
            <a:xfrm>
              <a:off x="6934200" y="3200400"/>
              <a:ext cx="1295400" cy="1981200"/>
            </a:xfrm>
            <a:prstGeom prst="rect">
              <a:avLst/>
            </a:prstGeom>
            <a:solidFill>
              <a:srgbClr val="FFCC66"/>
            </a:solidFill>
            <a:ln w="25400" algn="ctr">
              <a:solidFill>
                <a:srgbClr val="FFFF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D4D4D6">
                  <a:alpha val="50000"/>
                </a:srgbClr>
              </a:outerShdw>
            </a:effectLst>
          </p:spPr>
          <p:txBody>
            <a:bodyPr vert="horz" wrap="none" lIns="91274" tIns="45632" rIns="91274" bIns="45632" anchor="t"/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持续集成代理</a:t>
              </a:r>
              <a:endPara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CIP Agent</a:t>
              </a:r>
              <a:endPara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7107380" y="4454235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050" b="1" kern="0" noProof="0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消息</a:t>
              </a: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7093525" y="3733800"/>
              <a:ext cx="990600" cy="521368"/>
            </a:xfrm>
            <a:prstGeom prst="roundRect">
              <a:avLst>
                <a:gd name="adj" fmla="val 12036"/>
              </a:avLst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anchor="ctr" anchorCtr="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任务执行</a:t>
              </a: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引擎</a:t>
              </a:r>
              <a:endPara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096001" y="3429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测试执行机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275292" y="3886200"/>
            <a:ext cx="533399" cy="1282690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准备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本次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测试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环境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101500" y="3916180"/>
            <a:ext cx="502920" cy="1219200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部署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修改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相关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资源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895482" y="3916180"/>
            <a:ext cx="504669" cy="1219200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启动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应用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服务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器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7652481" y="3916180"/>
            <a:ext cx="510921" cy="1219200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执行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测试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用例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53" name="直接连接符 52"/>
          <p:cNvCxnSpPr>
            <a:stCxn id="49" idx="1"/>
            <a:endCxn id="45" idx="3"/>
          </p:cNvCxnSpPr>
          <p:nvPr/>
        </p:nvCxnSpPr>
        <p:spPr>
          <a:xfrm rot="10800000">
            <a:off x="5055812" y="4523503"/>
            <a:ext cx="219481" cy="4045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54" name="直接连接符 53"/>
          <p:cNvCxnSpPr>
            <a:stCxn id="50" idx="1"/>
            <a:endCxn id="49" idx="3"/>
          </p:cNvCxnSpPr>
          <p:nvPr/>
        </p:nvCxnSpPr>
        <p:spPr>
          <a:xfrm rot="10800000" flipV="1">
            <a:off x="5808690" y="4525781"/>
            <a:ext cx="292810" cy="1765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55" name="直接连接符 54"/>
          <p:cNvCxnSpPr>
            <a:stCxn id="51" idx="1"/>
            <a:endCxn id="50" idx="3"/>
          </p:cNvCxnSpPr>
          <p:nvPr/>
        </p:nvCxnSpPr>
        <p:spPr>
          <a:xfrm rot="10800000">
            <a:off x="6604421" y="4525780"/>
            <a:ext cx="291061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56" name="直接连接符 55"/>
          <p:cNvCxnSpPr/>
          <p:nvPr/>
        </p:nvCxnSpPr>
        <p:spPr>
          <a:xfrm>
            <a:off x="7620000" y="6324602"/>
            <a:ext cx="588820" cy="3663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57" name="直接连接符 56"/>
          <p:cNvCxnSpPr>
            <a:stCxn id="52" idx="1"/>
            <a:endCxn id="51" idx="3"/>
          </p:cNvCxnSpPr>
          <p:nvPr/>
        </p:nvCxnSpPr>
        <p:spPr>
          <a:xfrm rot="10800000">
            <a:off x="7400150" y="4525780"/>
            <a:ext cx="252330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8431970" y="3916180"/>
            <a:ext cx="457200" cy="1219200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发送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测试</a:t>
            </a:r>
            <a:endParaRPr lang="en-US" altLang="zh-CN" sz="12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报告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59" name="直接连接符 58"/>
          <p:cNvCxnSpPr>
            <a:stCxn id="58" idx="1"/>
            <a:endCxn id="52" idx="3"/>
          </p:cNvCxnSpPr>
          <p:nvPr/>
        </p:nvCxnSpPr>
        <p:spPr>
          <a:xfrm rot="10800000">
            <a:off x="8163403" y="4525780"/>
            <a:ext cx="268569" cy="0"/>
          </a:xfrm>
          <a:prstGeom prst="line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cxnSp>
        <p:nvCxnSpPr>
          <p:cNvPr id="60" name="直接连接符 65"/>
          <p:cNvCxnSpPr>
            <a:endCxn id="58" idx="2"/>
          </p:cNvCxnSpPr>
          <p:nvPr/>
        </p:nvCxnSpPr>
        <p:spPr>
          <a:xfrm flipV="1">
            <a:off x="4953000" y="5135380"/>
            <a:ext cx="3707570" cy="198620"/>
          </a:xfrm>
          <a:prstGeom prst="bentConnector2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w="med" len="lg"/>
          </a:ln>
          <a:effectLst/>
        </p:spPr>
      </p:cxnSp>
      <p:sp>
        <p:nvSpPr>
          <p:cNvPr id="61" name="AutoShape 2"/>
          <p:cNvSpPr>
            <a:spLocks noChangeArrowheads="1"/>
          </p:cNvSpPr>
          <p:nvPr/>
        </p:nvSpPr>
        <p:spPr bwMode="auto">
          <a:xfrm>
            <a:off x="3520191" y="5868650"/>
            <a:ext cx="5451800" cy="914400"/>
          </a:xfrm>
          <a:prstGeom prst="roundRect">
            <a:avLst>
              <a:gd name="adj" fmla="val 4940"/>
            </a:avLst>
          </a:prstGeom>
          <a:solidFill>
            <a:srgbClr val="BBE0E3"/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vert="eaVert" wrap="none" anchor="b"/>
          <a:lstStyle/>
          <a:p>
            <a:pPr algn="ctr"/>
            <a:endParaRPr lang="zh-CN" altLang="en-US" sz="1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Rectangle 18"/>
          <p:cNvSpPr>
            <a:spLocks noChangeArrowheads="1"/>
          </p:cNvSpPr>
          <p:nvPr/>
        </p:nvSpPr>
        <p:spPr bwMode="auto">
          <a:xfrm>
            <a:off x="3747540" y="6019800"/>
            <a:ext cx="1295400" cy="685800"/>
          </a:xfrm>
          <a:prstGeom prst="rect">
            <a:avLst/>
          </a:prstGeom>
          <a:solidFill>
            <a:srgbClr val="FFCC66"/>
          </a:solidFill>
          <a:ln w="25400" algn="ctr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4D4D6">
                <a:alpha val="50000"/>
              </a:srgbClr>
            </a:outerShdw>
          </a:effectLst>
        </p:spPr>
        <p:txBody>
          <a:bodyPr vert="horz" wrap="none" lIns="91274" tIns="45632" rIns="91274" bIns="45632" anchor="t"/>
          <a:lstStyle/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持续集成代理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0" marR="0" lvl="0" indent="0" algn="ctr" defTabSz="801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CIP Agent</a:t>
            </a: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96001" y="591362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测试执行机</a:t>
            </a:r>
            <a:r>
              <a:rPr lang="en-US" altLang="zh-CN" b="1" dirty="0" smtClean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endParaRPr lang="zh-CN" altLang="en-US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64" name="直接连接符 65"/>
          <p:cNvCxnSpPr>
            <a:stCxn id="22" idx="1"/>
            <a:endCxn id="16" idx="3"/>
          </p:cNvCxnSpPr>
          <p:nvPr/>
        </p:nvCxnSpPr>
        <p:spPr>
          <a:xfrm rot="10800000" flipV="1">
            <a:off x="3054917" y="1981201"/>
            <a:ext cx="678885" cy="33085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type="triangle" w="lg" len="med"/>
          </a:ln>
          <a:effectLst/>
        </p:spPr>
      </p:cxnSp>
      <p:cxnSp>
        <p:nvCxnSpPr>
          <p:cNvPr id="65" name="直接连接符 65"/>
          <p:cNvCxnSpPr>
            <a:stCxn id="45" idx="1"/>
            <a:endCxn id="16" idx="3"/>
          </p:cNvCxnSpPr>
          <p:nvPr/>
        </p:nvCxnSpPr>
        <p:spPr>
          <a:xfrm rot="10800000" flipV="1">
            <a:off x="3054916" y="4523501"/>
            <a:ext cx="705495" cy="7662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type="triangle" w="lg" len="med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5274041" y="6246637"/>
            <a:ext cx="533399" cy="336545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……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6904221" y="6249652"/>
            <a:ext cx="533399" cy="336545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……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7666221" y="6264642"/>
            <a:ext cx="533399" cy="336545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……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82001" y="6279632"/>
            <a:ext cx="533399" cy="336545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……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6081011" y="6249652"/>
            <a:ext cx="533399" cy="336545"/>
          </a:xfrm>
          <a:prstGeom prst="rect">
            <a:avLst/>
          </a:prstGeom>
          <a:solidFill>
            <a:schemeClr val="bg1"/>
          </a:solidFill>
          <a:ln w="11430" cap="flat" cmpd="sng" algn="ctr">
            <a:solidFill>
              <a:srgbClr val="4BACC6">
                <a:lumMod val="50000"/>
              </a:srgbClr>
            </a:solidFill>
            <a:prstDash val="solid"/>
          </a:ln>
          <a:effectLst>
            <a:outerShdw blurRad="50800" dist="25000" dir="5400000" rotWithShape="0">
              <a:srgbClr val="9BBB59">
                <a:shade val="30000"/>
                <a:satMod val="150000"/>
                <a:alpha val="38000"/>
              </a:srgbClr>
            </a:outerShdw>
          </a:effectLst>
        </p:spPr>
        <p:txBody>
          <a:bodyPr lIns="0" tIns="0" rIns="0" bIns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……</a:t>
            </a:r>
            <a:endParaRPr lang="zh-CN" altLang="en-US" sz="12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71" name="直接连接符 65"/>
          <p:cNvCxnSpPr>
            <a:stCxn id="26" idx="2"/>
            <a:endCxn id="16" idx="0"/>
          </p:cNvCxnSpPr>
          <p:nvPr/>
        </p:nvCxnSpPr>
        <p:spPr>
          <a:xfrm rot="5400000">
            <a:off x="1576961" y="3842869"/>
            <a:ext cx="683880" cy="13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ysDash"/>
            <a:headEnd type="triangle" w="lg" len="med"/>
            <a:tailEnd type="triangle" w="lg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5214942" y="1285860"/>
            <a:ext cx="3643338" cy="1643074"/>
          </a:xfrm>
          <a:prstGeom prst="rect">
            <a:avLst/>
          </a:prstGeom>
          <a:noFill/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5196655" y="3714752"/>
            <a:ext cx="3714776" cy="1714512"/>
          </a:xfrm>
          <a:prstGeom prst="rect">
            <a:avLst/>
          </a:prstGeom>
          <a:noFill/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3143241" y="1428736"/>
            <a:ext cx="500066" cy="4143404"/>
          </a:xfrm>
          <a:prstGeom prst="rect">
            <a:avLst/>
          </a:prstGeom>
          <a:noFill/>
          <a:ln w="38100" cap="flat" cmpd="sng" algn="ctr">
            <a:solidFill>
              <a:srgbClr val="F2B8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DA428C-E881-4D3D-8851-5C8254E5F61C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733800" y="24511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2.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金融领域典型客户案例分享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3733800" y="16002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lang="en-US" altLang="zh-CN" sz="2000" kern="0" smtClean="0">
                <a:solidFill>
                  <a:sysClr val="windowText" lastClr="000000"/>
                </a:solidFill>
                <a:latin typeface="+mn-ea"/>
                <a:ea typeface="+mn-ea"/>
              </a:rPr>
              <a:t>.  </a:t>
            </a:r>
            <a:r>
              <a:rPr lang="zh-CN" altLang="en-US" sz="2000" kern="0" smtClean="0">
                <a:solidFill>
                  <a:sysClr val="windowText" lastClr="000000"/>
                </a:solidFill>
                <a:latin typeface="+mn-ea"/>
                <a:ea typeface="+mn-ea"/>
              </a:rPr>
              <a:t>普元研发过程体系建设之路</a:t>
            </a:r>
            <a:endParaRPr lang="en-US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26546" y="4127500"/>
            <a:ext cx="4495800" cy="520700"/>
          </a:xfrm>
          <a:prstGeom prst="roundRect">
            <a:avLst/>
          </a:prstGeom>
          <a:solidFill>
            <a:srgbClr val="809EC2">
              <a:lumMod val="75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72000" tIns="72000" rIns="72000" bIns="72000" anchor="ctr" anchorCtr="0"/>
          <a:lstStyle/>
          <a:p>
            <a:pPr marL="190500" indent="-190500" eaLnBrk="0" hangingPunct="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4.  </a:t>
            </a:r>
            <a:r>
              <a:rPr lang="en-US" altLang="zh-CN" sz="2000" b="1" dirty="0" smtClean="0">
                <a:solidFill>
                  <a:schemeClr val="bg1"/>
                </a:solidFill>
                <a:latin typeface="+mn-ea"/>
                <a:ea typeface="+mn-ea"/>
              </a:rPr>
              <a:t>Q&amp;A</a:t>
            </a:r>
            <a:endParaRPr lang="zh-CN" altLang="en-US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8" name="Picture 37" descr="stockxpertcom_id40375_size2"/>
          <p:cNvPicPr>
            <a:picLocks noChangeAspect="1" noChangeArrowheads="1"/>
          </p:cNvPicPr>
          <p:nvPr/>
        </p:nvPicPr>
        <p:blipFill>
          <a:blip r:embed="rId2" cstate="print"/>
          <a:srcRect b="9019"/>
          <a:stretch>
            <a:fillRect/>
          </a:stretch>
        </p:blipFill>
        <p:spPr bwMode="auto">
          <a:xfrm>
            <a:off x="533400" y="1371602"/>
            <a:ext cx="2362200" cy="355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 8"/>
          <p:cNvSpPr/>
          <p:nvPr/>
        </p:nvSpPr>
        <p:spPr bwMode="auto">
          <a:xfrm>
            <a:off x="3726546" y="3276600"/>
            <a:ext cx="4495800" cy="520700"/>
          </a:xfrm>
          <a:prstGeom prst="roundRect">
            <a:avLst/>
          </a:prstGeom>
          <a:solidFill>
            <a:srgbClr val="4F81BD">
              <a:lumMod val="20000"/>
              <a:lumOff val="80000"/>
            </a:srgbClr>
          </a:solidFill>
          <a:ln w="9525">
            <a:solidFill>
              <a:sysClr val="window" lastClr="FFFFFF">
                <a:lumMod val="75000"/>
              </a:sys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marL="190500" indent="-190500" eaLnBrk="0" fontAlgn="auto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0" dirty="0">
                <a:solidFill>
                  <a:sysClr val="windowText" lastClr="000000"/>
                </a:solidFill>
                <a:latin typeface="+mn-ea"/>
                <a:ea typeface="+mn-ea"/>
              </a:rPr>
              <a:t>3</a:t>
            </a:r>
            <a:r>
              <a:rPr lang="en-US" altLang="zh-CN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 </a:t>
            </a:r>
            <a:r>
              <a:rPr lang="zh-CN" altLang="en-US" sz="20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普元自动化测试与持续集成</a:t>
            </a:r>
            <a:endParaRPr lang="zh-CN" altLang="en-US" sz="20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89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than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495801" y="2311400"/>
            <a:ext cx="4248150" cy="1727200"/>
          </a:xfrm>
        </p:spPr>
        <p:txBody>
          <a:bodyPr/>
          <a:lstStyle/>
          <a:p>
            <a:r>
              <a:rPr lang="en-US" altLang="zh-CN" sz="6000">
                <a:solidFill>
                  <a:srgbClr val="FF6600"/>
                </a:solidFill>
              </a:rPr>
              <a:t>Thanks!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572001" y="6381752"/>
            <a:ext cx="4456113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</a:pPr>
            <a:r>
              <a:rPr lang="en-US" altLang="zh-CN" sz="1400" baseline="0">
                <a:solidFill>
                  <a:srgbClr val="B2B2B2"/>
                </a:solidFill>
                <a:ea typeface="微软雅黑" pitchFamily="34" charset="-122"/>
                <a:cs typeface="宋体" charset="-122"/>
              </a:rPr>
              <a:t>www.primeton.com</a:t>
            </a:r>
          </a:p>
        </p:txBody>
      </p:sp>
      <p:pic>
        <p:nvPicPr>
          <p:cNvPr id="7" name="Picture 15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1" y="1981200"/>
            <a:ext cx="2447925" cy="293688"/>
          </a:xfrm>
          <a:prstGeom prst="rect">
            <a:avLst/>
          </a:prstGeom>
          <a:noFill/>
        </p:spPr>
      </p:pic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57200" y="2743202"/>
            <a:ext cx="39624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400-120-8005</a:t>
            </a: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新浪微博：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普元软件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weibo.com/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primetonsoftware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产品服务在线社区：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gocom.cc</a:t>
            </a: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en-US" altLang="zh-CN" sz="1100" dirty="0" smtClean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北京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上海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广州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深圳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长沙 </a:t>
            </a:r>
            <a:r>
              <a:rPr lang="en-US" altLang="zh-CN" sz="1100" dirty="0" smtClean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西安</a:t>
            </a:r>
            <a:endParaRPr lang="en-US" altLang="zh-CN" sz="11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2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0" y="304803"/>
            <a:ext cx="8610600" cy="56197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+mn-cs"/>
              </a:rPr>
              <a:t>普元研发过程体系演进之路</a:t>
            </a:r>
            <a:endParaRPr lang="en-US" altLang="en-US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214282" y="5973472"/>
            <a:ext cx="8820000" cy="0"/>
          </a:xfrm>
          <a:prstGeom prst="straightConnector1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 bwMode="auto">
          <a:xfrm rot="5400000">
            <a:off x="2035957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 bwMode="auto">
          <a:xfrm rot="5400000">
            <a:off x="3679022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 bwMode="auto">
          <a:xfrm rot="5400000">
            <a:off x="5393537" y="5971382"/>
            <a:ext cx="71438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 bwMode="auto">
          <a:xfrm rot="5400000">
            <a:off x="7108049" y="5971382"/>
            <a:ext cx="71438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 bwMode="auto">
          <a:xfrm rot="5400000">
            <a:off x="8751125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124"/>
          <p:cNvSpPr txBox="1">
            <a:spLocks noChangeArrowheads="1"/>
          </p:cNvSpPr>
          <p:nvPr/>
        </p:nvSpPr>
        <p:spPr bwMode="auto">
          <a:xfrm>
            <a:off x="785788" y="6000768"/>
            <a:ext cx="1285875" cy="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 dirty="0" smtClean="0"/>
              <a:t>2003~2005</a:t>
            </a:r>
            <a:endParaRPr lang="zh-CN" altLang="en-US" sz="1400" b="1" dirty="0"/>
          </a:p>
        </p:txBody>
      </p:sp>
      <p:sp>
        <p:nvSpPr>
          <p:cNvPr id="28" name="TextBox 125"/>
          <p:cNvSpPr txBox="1">
            <a:spLocks noChangeArrowheads="1"/>
          </p:cNvSpPr>
          <p:nvPr/>
        </p:nvSpPr>
        <p:spPr bwMode="auto">
          <a:xfrm>
            <a:off x="2285986" y="6000768"/>
            <a:ext cx="1285875" cy="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 dirty="0" smtClean="0"/>
              <a:t>2005~2007</a:t>
            </a:r>
            <a:endParaRPr lang="zh-CN" altLang="en-US" sz="1400" b="1" dirty="0"/>
          </a:p>
        </p:txBody>
      </p:sp>
      <p:sp>
        <p:nvSpPr>
          <p:cNvPr id="29" name="TextBox 126"/>
          <p:cNvSpPr txBox="1">
            <a:spLocks noChangeArrowheads="1"/>
          </p:cNvSpPr>
          <p:nvPr/>
        </p:nvSpPr>
        <p:spPr bwMode="auto">
          <a:xfrm>
            <a:off x="4071936" y="6000768"/>
            <a:ext cx="1285875" cy="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 dirty="0"/>
              <a:t>2007~2008</a:t>
            </a:r>
            <a:endParaRPr lang="zh-CN" altLang="en-US" sz="1400" b="1" dirty="0"/>
          </a:p>
        </p:txBody>
      </p:sp>
      <p:sp>
        <p:nvSpPr>
          <p:cNvPr id="30" name="TextBox 127"/>
          <p:cNvSpPr txBox="1">
            <a:spLocks noChangeArrowheads="1"/>
          </p:cNvSpPr>
          <p:nvPr/>
        </p:nvSpPr>
        <p:spPr bwMode="auto">
          <a:xfrm>
            <a:off x="5715010" y="6000768"/>
            <a:ext cx="1285875" cy="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2008~2009</a:t>
            </a:r>
            <a:endParaRPr lang="zh-CN" altLang="en-US" sz="1400" b="1"/>
          </a:p>
        </p:txBody>
      </p:sp>
      <p:sp>
        <p:nvSpPr>
          <p:cNvPr id="31" name="TextBox 128"/>
          <p:cNvSpPr txBox="1">
            <a:spLocks noChangeArrowheads="1"/>
          </p:cNvSpPr>
          <p:nvPr/>
        </p:nvSpPr>
        <p:spPr bwMode="auto">
          <a:xfrm>
            <a:off x="7286628" y="5978557"/>
            <a:ext cx="1285875" cy="30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 dirty="0" smtClean="0"/>
              <a:t>2010~2012</a:t>
            </a:r>
            <a:endParaRPr lang="zh-CN" altLang="en-US" sz="1400" b="1" dirty="0"/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black">
          <a:xfrm>
            <a:off x="214284" y="4584975"/>
            <a:ext cx="2071688" cy="120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矩阵式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和规则意识</a:t>
            </a:r>
            <a:endParaRPr lang="en-US" altLang="zh-CN" sz="1400" b="1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软件开发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瀑布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式产品开发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14282" y="4184861"/>
            <a:ext cx="11430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smtClean="0">
                <a:latin typeface="Arial" charset="0"/>
                <a:ea typeface="宋体" charset="-122"/>
              </a:rPr>
              <a:t>CMMI3</a:t>
            </a:r>
            <a:endParaRPr lang="zh-CN" altLang="en-US" dirty="0" smtClean="0">
              <a:latin typeface="Arial" charset="0"/>
              <a:ea typeface="宋体" charset="-122"/>
            </a:endParaRPr>
          </a:p>
        </p:txBody>
      </p:sp>
      <p:grpSp>
        <p:nvGrpSpPr>
          <p:cNvPr id="3" name="组合 59"/>
          <p:cNvGrpSpPr/>
          <p:nvPr/>
        </p:nvGrpSpPr>
        <p:grpSpPr>
          <a:xfrm>
            <a:off x="-32" y="2214557"/>
            <a:ext cx="9130384" cy="2742357"/>
            <a:chOff x="-32" y="2257594"/>
            <a:chExt cx="9130384" cy="2742357"/>
          </a:xfrm>
        </p:grpSpPr>
        <p:sp>
          <p:nvSpPr>
            <p:cNvPr id="9" name="Freeform 8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1268974" y="4112201"/>
              <a:ext cx="857256" cy="447675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8" name="Freeform 8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514178" y="3194954"/>
              <a:ext cx="857256" cy="447675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9" name="Freeform 8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143604" y="2741231"/>
              <a:ext cx="857256" cy="447675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0" name="Freeform 8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786678" y="2258010"/>
              <a:ext cx="857256" cy="475200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2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84752" y="3642629"/>
              <a:ext cx="857256" cy="447675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3" name="Freeform 8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-32" y="4552276"/>
              <a:ext cx="214282" cy="447675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44" name="任意多边形 43"/>
            <p:cNvSpPr/>
            <p:nvPr/>
          </p:nvSpPr>
          <p:spPr>
            <a:xfrm>
              <a:off x="218364" y="2257594"/>
              <a:ext cx="8911988" cy="2306472"/>
            </a:xfrm>
            <a:custGeom>
              <a:avLst/>
              <a:gdLst>
                <a:gd name="connsiteX0" fmla="*/ 0 w 8911988"/>
                <a:gd name="connsiteY0" fmla="*/ 2306472 h 2306472"/>
                <a:gd name="connsiteX1" fmla="*/ 1910687 w 8911988"/>
                <a:gd name="connsiteY1" fmla="*/ 2306472 h 2306472"/>
                <a:gd name="connsiteX2" fmla="*/ 1910687 w 8911988"/>
                <a:gd name="connsiteY2" fmla="*/ 1842448 h 2306472"/>
                <a:gd name="connsiteX3" fmla="*/ 3521123 w 8911988"/>
                <a:gd name="connsiteY3" fmla="*/ 1842448 h 2306472"/>
                <a:gd name="connsiteX4" fmla="*/ 3521123 w 8911988"/>
                <a:gd name="connsiteY4" fmla="*/ 1392072 h 2306472"/>
                <a:gd name="connsiteX5" fmla="*/ 5158854 w 8911988"/>
                <a:gd name="connsiteY5" fmla="*/ 1392072 h 2306472"/>
                <a:gd name="connsiteX6" fmla="*/ 5158854 w 8911988"/>
                <a:gd name="connsiteY6" fmla="*/ 941696 h 2306472"/>
                <a:gd name="connsiteX7" fmla="*/ 6782937 w 8911988"/>
                <a:gd name="connsiteY7" fmla="*/ 941696 h 2306472"/>
                <a:gd name="connsiteX8" fmla="*/ 6782937 w 8911988"/>
                <a:gd name="connsiteY8" fmla="*/ 477672 h 2306472"/>
                <a:gd name="connsiteX9" fmla="*/ 8420669 w 8911988"/>
                <a:gd name="connsiteY9" fmla="*/ 477672 h 2306472"/>
                <a:gd name="connsiteX10" fmla="*/ 8420669 w 8911988"/>
                <a:gd name="connsiteY10" fmla="*/ 0 h 2306472"/>
                <a:gd name="connsiteX11" fmla="*/ 8911988 w 8911988"/>
                <a:gd name="connsiteY11" fmla="*/ 0 h 230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1988" h="2306472">
                  <a:moveTo>
                    <a:pt x="0" y="2306472"/>
                  </a:moveTo>
                  <a:lnTo>
                    <a:pt x="1910687" y="2306472"/>
                  </a:lnTo>
                  <a:lnTo>
                    <a:pt x="1910687" y="1842448"/>
                  </a:lnTo>
                  <a:lnTo>
                    <a:pt x="3521123" y="1842448"/>
                  </a:lnTo>
                  <a:lnTo>
                    <a:pt x="3521123" y="1392072"/>
                  </a:lnTo>
                  <a:lnTo>
                    <a:pt x="5158854" y="1392072"/>
                  </a:lnTo>
                  <a:lnTo>
                    <a:pt x="5158854" y="941696"/>
                  </a:lnTo>
                  <a:lnTo>
                    <a:pt x="6782937" y="941696"/>
                  </a:lnTo>
                  <a:lnTo>
                    <a:pt x="6782937" y="477672"/>
                  </a:lnTo>
                  <a:lnTo>
                    <a:pt x="8420669" y="477672"/>
                  </a:lnTo>
                  <a:lnTo>
                    <a:pt x="8420669" y="0"/>
                  </a:lnTo>
                  <a:lnTo>
                    <a:pt x="8911988" y="0"/>
                  </a:lnTo>
                </a:path>
              </a:pathLst>
            </a:cu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Rectangle 4"/>
          <p:cNvSpPr>
            <a:spLocks noChangeArrowheads="1"/>
          </p:cNvSpPr>
          <p:nvPr/>
        </p:nvSpPr>
        <p:spPr bwMode="gray">
          <a:xfrm>
            <a:off x="2206621" y="3714756"/>
            <a:ext cx="1579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CMMI4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46" name="Text Box 27"/>
          <p:cNvSpPr txBox="1">
            <a:spLocks noChangeArrowheads="1"/>
          </p:cNvSpPr>
          <p:nvPr/>
        </p:nvSpPr>
        <p:spPr bwMode="black">
          <a:xfrm>
            <a:off x="2143110" y="4084909"/>
            <a:ext cx="1738313" cy="1201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量化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组织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能力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基线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高质量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标准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客户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满意度意识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black">
          <a:xfrm>
            <a:off x="3742042" y="3656277"/>
            <a:ext cx="1714497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管理部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成立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经理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诞生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产品为中心转化为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以市场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和客户为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低成本高质量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发布要求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63"/>
          <p:cNvSpPr>
            <a:spLocks noChangeArrowheads="1"/>
          </p:cNvSpPr>
          <p:nvPr/>
        </p:nvSpPr>
        <p:spPr bwMode="gray">
          <a:xfrm>
            <a:off x="5286382" y="2786062"/>
            <a:ext cx="160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zh-CN" altLang="en-US" dirty="0">
                <a:latin typeface="Arial" charset="0"/>
                <a:ea typeface="宋体" charset="-122"/>
              </a:rPr>
              <a:t>敏捷开发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black">
          <a:xfrm>
            <a:off x="7000892" y="2727583"/>
            <a:ext cx="178593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CMMI5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已通过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规划和预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研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线滚动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规划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产品线并行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制定业务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发展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iPALM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方法形成并向合作伙伴输出</a:t>
            </a: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gray">
          <a:xfrm>
            <a:off x="3714746" y="3299091"/>
            <a:ext cx="160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>
                <a:latin typeface="Arial" charset="0"/>
                <a:ea typeface="宋体" charset="-122"/>
              </a:rPr>
              <a:t>IPD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1" name="Text Box 71"/>
          <p:cNvSpPr txBox="1">
            <a:spLocks noChangeArrowheads="1"/>
          </p:cNvSpPr>
          <p:nvPr/>
        </p:nvSpPr>
        <p:spPr bwMode="black">
          <a:xfrm>
            <a:off x="5385116" y="3227650"/>
            <a:ext cx="1785935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>
              <a:buFontTx/>
              <a:buChar char="-"/>
            </a:pP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RDT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小团队协作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开发</a:t>
            </a:r>
            <a:endParaRPr lang="en-US" altLang="zh-CN" sz="14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持续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集成自动化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开发和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发布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周期缩短，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产品质量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提高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Rectangle 63"/>
          <p:cNvSpPr>
            <a:spLocks noChangeArrowheads="1"/>
          </p:cNvSpPr>
          <p:nvPr/>
        </p:nvSpPr>
        <p:spPr bwMode="gray">
          <a:xfrm>
            <a:off x="6929456" y="2370393"/>
            <a:ext cx="160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dirty="0" smtClean="0">
                <a:latin typeface="Arial" charset="0"/>
                <a:ea typeface="宋体" charset="-122"/>
              </a:rPr>
              <a:t>iPALM1.0</a:t>
            </a:r>
            <a:endParaRPr lang="zh-CN" altLang="en-US" dirty="0">
              <a:latin typeface="Arial" charset="0"/>
              <a:ea typeface="宋体" charset="-122"/>
            </a:endParaRPr>
          </a:p>
        </p:txBody>
      </p:sp>
      <p:sp>
        <p:nvSpPr>
          <p:cNvPr id="55" name="云形标注 54"/>
          <p:cNvSpPr/>
          <p:nvPr/>
        </p:nvSpPr>
        <p:spPr>
          <a:xfrm>
            <a:off x="118942" y="2892561"/>
            <a:ext cx="1571600" cy="1000125"/>
          </a:xfrm>
          <a:prstGeom prst="cloudCallout">
            <a:avLst>
              <a:gd name="adj1" fmla="val -36010"/>
              <a:gd name="adj2" fmla="val 12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依赖于个体能力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云形标注 55"/>
          <p:cNvSpPr/>
          <p:nvPr/>
        </p:nvSpPr>
        <p:spPr>
          <a:xfrm>
            <a:off x="1750118" y="2309934"/>
            <a:ext cx="1571625" cy="1000125"/>
          </a:xfrm>
          <a:prstGeom prst="cloudCallout">
            <a:avLst>
              <a:gd name="adj1" fmla="val -20887"/>
              <a:gd name="adj2" fmla="val 917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/>
                </a:solidFill>
              </a:rPr>
              <a:t>华为项目</a:t>
            </a:r>
            <a:r>
              <a:rPr lang="zh-CN" altLang="en-US" sz="1600" dirty="0" smtClean="0">
                <a:solidFill>
                  <a:schemeClr val="tx1"/>
                </a:solidFill>
              </a:rPr>
              <a:t>的经验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云形标注 56"/>
          <p:cNvSpPr/>
          <p:nvPr/>
        </p:nvSpPr>
        <p:spPr>
          <a:xfrm>
            <a:off x="3357554" y="1690926"/>
            <a:ext cx="1785950" cy="1071570"/>
          </a:xfrm>
          <a:prstGeom prst="cloudCallout">
            <a:avLst>
              <a:gd name="adj1" fmla="val -24927"/>
              <a:gd name="adj2" fmla="val 8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确立以市场为中心的战略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8" name="云形标注 57"/>
          <p:cNvSpPr/>
          <p:nvPr/>
        </p:nvSpPr>
        <p:spPr>
          <a:xfrm>
            <a:off x="5357818" y="1167110"/>
            <a:ext cx="1571625" cy="1000125"/>
          </a:xfrm>
          <a:prstGeom prst="cloudCallout">
            <a:avLst>
              <a:gd name="adj1" fmla="val -31392"/>
              <a:gd name="adj2" fmla="val 840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加快对市场响应的需要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9" name="云形标注 58"/>
          <p:cNvSpPr/>
          <p:nvPr/>
        </p:nvSpPr>
        <p:spPr>
          <a:xfrm>
            <a:off x="7166768" y="513056"/>
            <a:ext cx="1571625" cy="1000125"/>
          </a:xfrm>
          <a:prstGeom prst="cloudCallout">
            <a:avLst>
              <a:gd name="adj1" fmla="val -35432"/>
              <a:gd name="adj2" fmla="val 917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产品与研发能力的整合输出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普元自动化测试与持续集成的演进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4</a:t>
            </a:fld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214313" y="5973763"/>
            <a:ext cx="8820150" cy="0"/>
          </a:xfrm>
          <a:prstGeom prst="straightConnector1">
            <a:avLst/>
          </a:prstGeom>
          <a:ln w="2857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 bwMode="auto">
          <a:xfrm rot="5400000">
            <a:off x="2035970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 bwMode="auto">
          <a:xfrm rot="5400000">
            <a:off x="3679032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 bwMode="auto">
          <a:xfrm rot="5400000">
            <a:off x="5393532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 bwMode="auto">
          <a:xfrm rot="5400000">
            <a:off x="7108032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 bwMode="auto">
          <a:xfrm rot="5400000">
            <a:off x="8751095" y="5971382"/>
            <a:ext cx="71437" cy="0"/>
          </a:xfrm>
          <a:prstGeom prst="line">
            <a:avLst/>
          </a:prstGeom>
          <a:ln w="38100">
            <a:solidFill>
              <a:srgbClr val="CC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4"/>
          <p:cNvSpPr txBox="1">
            <a:spLocks noChangeArrowheads="1"/>
          </p:cNvSpPr>
          <p:nvPr/>
        </p:nvSpPr>
        <p:spPr bwMode="auto">
          <a:xfrm>
            <a:off x="785814" y="6000752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1400" b="1"/>
              <a:t>2003~2005</a:t>
            </a:r>
            <a:endParaRPr lang="zh-CN" altLang="en-US" sz="1400" b="1"/>
          </a:p>
        </p:txBody>
      </p:sp>
      <p:sp>
        <p:nvSpPr>
          <p:cNvPr id="12" name="TextBox 125"/>
          <p:cNvSpPr txBox="1">
            <a:spLocks noChangeArrowheads="1"/>
          </p:cNvSpPr>
          <p:nvPr/>
        </p:nvSpPr>
        <p:spPr bwMode="auto">
          <a:xfrm>
            <a:off x="2286001" y="6000752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2005~2007</a:t>
            </a:r>
            <a:endParaRPr lang="zh-CN" altLang="en-US" sz="1400" b="1"/>
          </a:p>
        </p:txBody>
      </p:sp>
      <p:sp>
        <p:nvSpPr>
          <p:cNvPr id="13" name="TextBox 126"/>
          <p:cNvSpPr txBox="1">
            <a:spLocks noChangeArrowheads="1"/>
          </p:cNvSpPr>
          <p:nvPr/>
        </p:nvSpPr>
        <p:spPr bwMode="auto">
          <a:xfrm>
            <a:off x="4071939" y="6000752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2007~2008</a:t>
            </a:r>
            <a:endParaRPr lang="zh-CN" altLang="en-US" sz="1400" b="1"/>
          </a:p>
        </p:txBody>
      </p:sp>
      <p:sp>
        <p:nvSpPr>
          <p:cNvPr id="14" name="TextBox 127"/>
          <p:cNvSpPr txBox="1">
            <a:spLocks noChangeArrowheads="1"/>
          </p:cNvSpPr>
          <p:nvPr/>
        </p:nvSpPr>
        <p:spPr bwMode="auto">
          <a:xfrm>
            <a:off x="5715001" y="6000752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/>
              <a:t>2008~2009</a:t>
            </a:r>
            <a:endParaRPr lang="zh-CN" altLang="en-US" sz="1400" b="1"/>
          </a:p>
        </p:txBody>
      </p:sp>
      <p:sp>
        <p:nvSpPr>
          <p:cNvPr id="15" name="TextBox 128"/>
          <p:cNvSpPr txBox="1">
            <a:spLocks noChangeArrowheads="1"/>
          </p:cNvSpPr>
          <p:nvPr/>
        </p:nvSpPr>
        <p:spPr bwMode="auto">
          <a:xfrm>
            <a:off x="7286626" y="5978527"/>
            <a:ext cx="12858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1400" b="1" dirty="0"/>
              <a:t>2010~2011</a:t>
            </a:r>
            <a:endParaRPr lang="zh-CN" altLang="en-US" sz="1400" b="1" dirty="0"/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black">
          <a:xfrm>
            <a:off x="214314" y="4799015"/>
            <a:ext cx="2071687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矩阵式项目管理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过程和规则意识</a:t>
            </a:r>
            <a:endParaRPr lang="en-US" altLang="zh-CN" sz="1400" b="1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软件开发过程框架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瀑布式产品开发</a:t>
            </a:r>
            <a:endParaRPr lang="en-US" altLang="zh-CN" sz="1400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14314" y="4398963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/>
              <a:t>CMMI3</a:t>
            </a:r>
            <a:endParaRPr lang="zh-CN" altLang="en-US"/>
          </a:p>
        </p:txBody>
      </p:sp>
      <p:grpSp>
        <p:nvGrpSpPr>
          <p:cNvPr id="3" name="组合 59"/>
          <p:cNvGrpSpPr>
            <a:grpSpLocks/>
          </p:cNvGrpSpPr>
          <p:nvPr/>
        </p:nvGrpSpPr>
        <p:grpSpPr bwMode="auto">
          <a:xfrm>
            <a:off x="1" y="2428877"/>
            <a:ext cx="9129713" cy="2741613"/>
            <a:chOff x="-32" y="2257594"/>
            <a:chExt cx="9130384" cy="2742357"/>
          </a:xfrm>
        </p:grpSpPr>
        <p:sp>
          <p:nvSpPr>
            <p:cNvPr id="19" name="Freeform 8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1268474" y="4112297"/>
              <a:ext cx="857313" cy="447796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0" name="Freeform 8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513563" y="3194473"/>
              <a:ext cx="857313" cy="447796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1" name="Freeform 8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144045" y="2741913"/>
              <a:ext cx="857313" cy="446208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2" name="Freeform 8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787228" y="2257594"/>
              <a:ext cx="857313" cy="476379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3" name="Freeform 8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84668" y="3642270"/>
              <a:ext cx="857313" cy="447796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4" name="Freeform 8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-32" y="4552155"/>
              <a:ext cx="214329" cy="447796"/>
            </a:xfrm>
            <a:custGeom>
              <a:avLst/>
              <a:gdLst>
                <a:gd name="T0" fmla="*/ 0 w 384"/>
                <a:gd name="T1" fmla="*/ 295 h 295"/>
                <a:gd name="T2" fmla="*/ 0 w 384"/>
                <a:gd name="T3" fmla="*/ 103 h 295"/>
                <a:gd name="T4" fmla="*/ 384 w 384"/>
                <a:gd name="T5" fmla="*/ 0 h 295"/>
                <a:gd name="T6" fmla="*/ 384 w 384"/>
                <a:gd name="T7" fmla="*/ 295 h 295"/>
                <a:gd name="T8" fmla="*/ 0 w 384"/>
                <a:gd name="T9" fmla="*/ 295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295"/>
                <a:gd name="T17" fmla="*/ 384 w 384"/>
                <a:gd name="T18" fmla="*/ 295 h 2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295">
                  <a:moveTo>
                    <a:pt x="0" y="295"/>
                  </a:moveTo>
                  <a:lnTo>
                    <a:pt x="0" y="103"/>
                  </a:lnTo>
                  <a:lnTo>
                    <a:pt x="384" y="0"/>
                  </a:lnTo>
                  <a:lnTo>
                    <a:pt x="384" y="295"/>
                  </a:lnTo>
                  <a:lnTo>
                    <a:pt x="0" y="29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19059" y="2257594"/>
              <a:ext cx="8911293" cy="2307264"/>
            </a:xfrm>
            <a:custGeom>
              <a:avLst/>
              <a:gdLst>
                <a:gd name="connsiteX0" fmla="*/ 0 w 8911988"/>
                <a:gd name="connsiteY0" fmla="*/ 2306472 h 2306472"/>
                <a:gd name="connsiteX1" fmla="*/ 1910687 w 8911988"/>
                <a:gd name="connsiteY1" fmla="*/ 2306472 h 2306472"/>
                <a:gd name="connsiteX2" fmla="*/ 1910687 w 8911988"/>
                <a:gd name="connsiteY2" fmla="*/ 1842448 h 2306472"/>
                <a:gd name="connsiteX3" fmla="*/ 3521123 w 8911988"/>
                <a:gd name="connsiteY3" fmla="*/ 1842448 h 2306472"/>
                <a:gd name="connsiteX4" fmla="*/ 3521123 w 8911988"/>
                <a:gd name="connsiteY4" fmla="*/ 1392072 h 2306472"/>
                <a:gd name="connsiteX5" fmla="*/ 5158854 w 8911988"/>
                <a:gd name="connsiteY5" fmla="*/ 1392072 h 2306472"/>
                <a:gd name="connsiteX6" fmla="*/ 5158854 w 8911988"/>
                <a:gd name="connsiteY6" fmla="*/ 941696 h 2306472"/>
                <a:gd name="connsiteX7" fmla="*/ 6782937 w 8911988"/>
                <a:gd name="connsiteY7" fmla="*/ 941696 h 2306472"/>
                <a:gd name="connsiteX8" fmla="*/ 6782937 w 8911988"/>
                <a:gd name="connsiteY8" fmla="*/ 477672 h 2306472"/>
                <a:gd name="connsiteX9" fmla="*/ 8420669 w 8911988"/>
                <a:gd name="connsiteY9" fmla="*/ 477672 h 2306472"/>
                <a:gd name="connsiteX10" fmla="*/ 8420669 w 8911988"/>
                <a:gd name="connsiteY10" fmla="*/ 0 h 2306472"/>
                <a:gd name="connsiteX11" fmla="*/ 8911988 w 8911988"/>
                <a:gd name="connsiteY11" fmla="*/ 0 h 230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1988" h="2306472">
                  <a:moveTo>
                    <a:pt x="0" y="2306472"/>
                  </a:moveTo>
                  <a:lnTo>
                    <a:pt x="1910687" y="2306472"/>
                  </a:lnTo>
                  <a:lnTo>
                    <a:pt x="1910687" y="1842448"/>
                  </a:lnTo>
                  <a:lnTo>
                    <a:pt x="3521123" y="1842448"/>
                  </a:lnTo>
                  <a:lnTo>
                    <a:pt x="3521123" y="1392072"/>
                  </a:lnTo>
                  <a:lnTo>
                    <a:pt x="5158854" y="1392072"/>
                  </a:lnTo>
                  <a:lnTo>
                    <a:pt x="5158854" y="941696"/>
                  </a:lnTo>
                  <a:lnTo>
                    <a:pt x="6782937" y="941696"/>
                  </a:lnTo>
                  <a:lnTo>
                    <a:pt x="6782937" y="477672"/>
                  </a:lnTo>
                  <a:lnTo>
                    <a:pt x="8420669" y="477672"/>
                  </a:lnTo>
                  <a:lnTo>
                    <a:pt x="8420669" y="0"/>
                  </a:lnTo>
                  <a:lnTo>
                    <a:pt x="8911988" y="0"/>
                  </a:lnTo>
                </a:path>
              </a:pathLst>
            </a:custGeom>
            <a:ln w="19050">
              <a:solidFill>
                <a:schemeClr val="accent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6" name="Rectangle 4"/>
          <p:cNvSpPr>
            <a:spLocks noChangeArrowheads="1"/>
          </p:cNvSpPr>
          <p:nvPr/>
        </p:nvSpPr>
        <p:spPr bwMode="gray">
          <a:xfrm>
            <a:off x="2000251" y="3929065"/>
            <a:ext cx="15795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CMMI4</a:t>
            </a:r>
            <a:endParaRPr lang="zh-CN" alt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black">
          <a:xfrm>
            <a:off x="2143126" y="4298950"/>
            <a:ext cx="1738313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量化管理框架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组织能力基线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高质量发布标准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客户满意度意识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lnSpc>
                <a:spcPct val="60000"/>
              </a:lnSpc>
              <a:spcBef>
                <a:spcPct val="50000"/>
              </a:spcBef>
              <a:buClr>
                <a:srgbClr val="1C1C1C"/>
              </a:buClr>
              <a:buFontTx/>
              <a:buChar char="•"/>
            </a:pPr>
            <a:endParaRPr lang="zh-CN" altLang="en-US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black">
          <a:xfrm>
            <a:off x="3741738" y="3870325"/>
            <a:ext cx="17145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产品管理部成立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产品经理诞生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以产品为中心转化为以市场和客户为中心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快速低成本高质量发布要求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Rectangle 63"/>
          <p:cNvSpPr>
            <a:spLocks noChangeArrowheads="1"/>
          </p:cNvSpPr>
          <p:nvPr/>
        </p:nvSpPr>
        <p:spPr bwMode="gray">
          <a:xfrm>
            <a:off x="5072064" y="3000375"/>
            <a:ext cx="160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/>
              <a:t>敏捷开发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black">
          <a:xfrm>
            <a:off x="7000875" y="2941638"/>
            <a:ext cx="21431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启动</a:t>
            </a:r>
            <a:r>
              <a:rPr lang="en-US" altLang="zh-CN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CMMI5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认证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已通过</a:t>
            </a:r>
            <a:r>
              <a:rPr lang="en-US" altLang="zh-CN" sz="14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技术规划和预研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产品线滚动规划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多产品线并行开发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平台制定业务发展</a:t>
            </a:r>
            <a:endParaRPr lang="en-US" altLang="zh-CN" sz="1400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en-US" altLang="zh-CN" sz="1400" dirty="0" err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iPALM</a:t>
            </a:r>
            <a:r>
              <a:rPr lang="zh-CN" altLang="en-US" sz="1400" dirty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方法形成并向合作伙伴输出</a:t>
            </a:r>
          </a:p>
        </p:txBody>
      </p:sp>
      <p:sp>
        <p:nvSpPr>
          <p:cNvPr id="31" name="Rectangle 63"/>
          <p:cNvSpPr>
            <a:spLocks noChangeArrowheads="1"/>
          </p:cNvSpPr>
          <p:nvPr/>
        </p:nvSpPr>
        <p:spPr bwMode="gray">
          <a:xfrm>
            <a:off x="3714751" y="3513138"/>
            <a:ext cx="1603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IPD</a:t>
            </a:r>
            <a:endParaRPr lang="zh-CN" altLang="en-US"/>
          </a:p>
        </p:txBody>
      </p:sp>
      <p:sp>
        <p:nvSpPr>
          <p:cNvPr id="32" name="Text Box 71"/>
          <p:cNvSpPr txBox="1">
            <a:spLocks noChangeArrowheads="1"/>
          </p:cNvSpPr>
          <p:nvPr/>
        </p:nvSpPr>
        <p:spPr bwMode="black">
          <a:xfrm>
            <a:off x="5384801" y="3441701"/>
            <a:ext cx="178593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20650" indent="-120650">
              <a:buFontTx/>
              <a:buChar char="-"/>
            </a:pPr>
            <a:r>
              <a:rPr lang="en-US" altLang="zh-CN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RDT</a:t>
            </a:r>
            <a:r>
              <a:rPr lang="zh-CN" altLang="en-US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小团队协作开发</a:t>
            </a:r>
            <a:endParaRPr lang="en-US" altLang="zh-CN" sz="1400" b="1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持续集成自动化测试</a:t>
            </a:r>
            <a:endParaRPr lang="en-US" altLang="zh-CN" sz="14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迭代开发和发布</a:t>
            </a:r>
            <a:endParaRPr lang="en-US" altLang="zh-CN" sz="14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650" indent="-120650">
              <a:buFontTx/>
              <a:buChar char="-"/>
            </a:pPr>
            <a:r>
              <a:rPr lang="zh-CN" altLang="en-US" sz="140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项目周期缩短，产品质量提高</a:t>
            </a:r>
            <a:endParaRPr lang="en-US" altLang="zh-CN" sz="140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63"/>
          <p:cNvSpPr>
            <a:spLocks noChangeArrowheads="1"/>
          </p:cNvSpPr>
          <p:nvPr/>
        </p:nvSpPr>
        <p:spPr bwMode="gray">
          <a:xfrm>
            <a:off x="6715126" y="2584450"/>
            <a:ext cx="160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/>
              <a:t>iPALM1.0</a:t>
            </a:r>
            <a:endParaRPr lang="zh-CN" altLang="en-US"/>
          </a:p>
        </p:txBody>
      </p:sp>
      <p:sp>
        <p:nvSpPr>
          <p:cNvPr id="34" name="云形标注 33"/>
          <p:cNvSpPr/>
          <p:nvPr/>
        </p:nvSpPr>
        <p:spPr>
          <a:xfrm>
            <a:off x="857225" y="2071687"/>
            <a:ext cx="1571625" cy="1000125"/>
          </a:xfrm>
          <a:prstGeom prst="cloudCallout">
            <a:avLst>
              <a:gd name="adj1" fmla="val -36010"/>
              <a:gd name="adj2" fmla="val 1219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提升测试设计能力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云形标注 34"/>
          <p:cNvSpPr/>
          <p:nvPr/>
        </p:nvSpPr>
        <p:spPr>
          <a:xfrm>
            <a:off x="2928926" y="1428745"/>
            <a:ext cx="1785938" cy="1071563"/>
          </a:xfrm>
          <a:prstGeom prst="cloudCallout">
            <a:avLst>
              <a:gd name="adj1" fmla="val -24927"/>
              <a:gd name="adj2" fmla="val 8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自动化测试的落实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Freeform 12"/>
          <p:cNvSpPr>
            <a:spLocks/>
          </p:cNvSpPr>
          <p:nvPr/>
        </p:nvSpPr>
        <p:spPr bwMode="gray">
          <a:xfrm>
            <a:off x="1000100" y="3429000"/>
            <a:ext cx="1152346" cy="10365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5AB7EA">
                  <a:gamma/>
                  <a:tint val="57647"/>
                  <a:invGamma/>
                  <a:alpha val="32001"/>
                </a:srgbClr>
              </a:gs>
              <a:gs pos="100000">
                <a:srgbClr val="5AB7E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gray">
          <a:xfrm>
            <a:off x="2786050" y="2857496"/>
            <a:ext cx="1152346" cy="10365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5AB7EA">
                  <a:gamma/>
                  <a:tint val="57647"/>
                  <a:invGamma/>
                  <a:alpha val="32001"/>
                </a:srgbClr>
              </a:gs>
              <a:gs pos="100000">
                <a:srgbClr val="5AB7E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8" name="Freeform 12"/>
          <p:cNvSpPr>
            <a:spLocks/>
          </p:cNvSpPr>
          <p:nvPr/>
        </p:nvSpPr>
        <p:spPr bwMode="gray">
          <a:xfrm>
            <a:off x="4429124" y="2357430"/>
            <a:ext cx="1152346" cy="10365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5AB7EA">
                  <a:gamma/>
                  <a:tint val="57647"/>
                  <a:invGamma/>
                  <a:alpha val="32001"/>
                </a:srgbClr>
              </a:gs>
              <a:gs pos="100000">
                <a:srgbClr val="5AB7E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9" name="Freeform 12"/>
          <p:cNvSpPr>
            <a:spLocks/>
          </p:cNvSpPr>
          <p:nvPr/>
        </p:nvSpPr>
        <p:spPr bwMode="gray">
          <a:xfrm>
            <a:off x="6215074" y="1928802"/>
            <a:ext cx="1152346" cy="1036508"/>
          </a:xfrm>
          <a:custGeom>
            <a:avLst/>
            <a:gdLst/>
            <a:ahLst/>
            <a:cxnLst>
              <a:cxn ang="0">
                <a:pos x="0" y="774"/>
              </a:cxn>
              <a:cxn ang="0">
                <a:pos x="2" y="770"/>
              </a:cxn>
              <a:cxn ang="0">
                <a:pos x="8" y="754"/>
              </a:cxn>
              <a:cxn ang="0">
                <a:pos x="16" y="730"/>
              </a:cxn>
              <a:cxn ang="0">
                <a:pos x="32" y="698"/>
              </a:cxn>
              <a:cxn ang="0">
                <a:pos x="50" y="660"/>
              </a:cxn>
              <a:cxn ang="0">
                <a:pos x="76" y="618"/>
              </a:cxn>
              <a:cxn ang="0">
                <a:pos x="106" y="574"/>
              </a:cxn>
              <a:cxn ang="0">
                <a:pos x="142" y="528"/>
              </a:cxn>
              <a:cxn ang="0">
                <a:pos x="186" y="482"/>
              </a:cxn>
              <a:cxn ang="0">
                <a:pos x="236" y="438"/>
              </a:cxn>
              <a:cxn ang="0">
                <a:pos x="294" y="398"/>
              </a:cxn>
              <a:cxn ang="0">
                <a:pos x="360" y="360"/>
              </a:cxn>
              <a:cxn ang="0">
                <a:pos x="426" y="332"/>
              </a:cxn>
              <a:cxn ang="0">
                <a:pos x="488" y="314"/>
              </a:cxn>
              <a:cxn ang="0">
                <a:pos x="544" y="304"/>
              </a:cxn>
              <a:cxn ang="0">
                <a:pos x="594" y="300"/>
              </a:cxn>
              <a:cxn ang="0">
                <a:pos x="638" y="300"/>
              </a:cxn>
              <a:cxn ang="0">
                <a:pos x="678" y="304"/>
              </a:cxn>
              <a:cxn ang="0">
                <a:pos x="710" y="312"/>
              </a:cxn>
              <a:cxn ang="0">
                <a:pos x="736" y="320"/>
              </a:cxn>
              <a:cxn ang="0">
                <a:pos x="754" y="326"/>
              </a:cxn>
              <a:cxn ang="0">
                <a:pos x="766" y="332"/>
              </a:cxn>
              <a:cxn ang="0">
                <a:pos x="770" y="334"/>
              </a:cxn>
              <a:cxn ang="0">
                <a:pos x="680" y="476"/>
              </a:cxn>
              <a:cxn ang="0">
                <a:pos x="982" y="370"/>
              </a:cxn>
              <a:cxn ang="0">
                <a:pos x="912" y="0"/>
              </a:cxn>
              <a:cxn ang="0">
                <a:pos x="854" y="150"/>
              </a:cxn>
              <a:cxn ang="0">
                <a:pos x="850" y="148"/>
              </a:cxn>
              <a:cxn ang="0">
                <a:pos x="838" y="142"/>
              </a:cxn>
              <a:cxn ang="0">
                <a:pos x="822" y="134"/>
              </a:cxn>
              <a:cxn ang="0">
                <a:pos x="798" y="126"/>
              </a:cxn>
              <a:cxn ang="0">
                <a:pos x="768" y="120"/>
              </a:cxn>
              <a:cxn ang="0">
                <a:pos x="732" y="114"/>
              </a:cxn>
              <a:cxn ang="0">
                <a:pos x="692" y="110"/>
              </a:cxn>
              <a:cxn ang="0">
                <a:pos x="646" y="110"/>
              </a:cxn>
              <a:cxn ang="0">
                <a:pos x="596" y="116"/>
              </a:cxn>
              <a:cxn ang="0">
                <a:pos x="540" y="126"/>
              </a:cxn>
              <a:cxn ang="0">
                <a:pos x="482" y="146"/>
              </a:cxn>
              <a:cxn ang="0">
                <a:pos x="422" y="172"/>
              </a:cxn>
              <a:cxn ang="0">
                <a:pos x="356" y="210"/>
              </a:cxn>
              <a:cxn ang="0">
                <a:pos x="290" y="258"/>
              </a:cxn>
              <a:cxn ang="0">
                <a:pos x="230" y="310"/>
              </a:cxn>
              <a:cxn ang="0">
                <a:pos x="178" y="364"/>
              </a:cxn>
              <a:cxn ang="0">
                <a:pos x="136" y="422"/>
              </a:cxn>
              <a:cxn ang="0">
                <a:pos x="100" y="480"/>
              </a:cxn>
              <a:cxn ang="0">
                <a:pos x="72" y="536"/>
              </a:cxn>
              <a:cxn ang="0">
                <a:pos x="48" y="590"/>
              </a:cxn>
              <a:cxn ang="0">
                <a:pos x="30" y="640"/>
              </a:cxn>
              <a:cxn ang="0">
                <a:pos x="18" y="684"/>
              </a:cxn>
              <a:cxn ang="0">
                <a:pos x="8" y="722"/>
              </a:cxn>
              <a:cxn ang="0">
                <a:pos x="4" y="750"/>
              </a:cxn>
              <a:cxn ang="0">
                <a:pos x="0" y="768"/>
              </a:cxn>
              <a:cxn ang="0">
                <a:pos x="0" y="774"/>
              </a:cxn>
            </a:cxnLst>
            <a:rect l="0" t="0" r="r" b="b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5AB7EA">
                  <a:gamma/>
                  <a:tint val="57647"/>
                  <a:invGamma/>
                  <a:alpha val="32001"/>
                </a:srgbClr>
              </a:gs>
              <a:gs pos="100000">
                <a:srgbClr val="5AB7EA"/>
              </a:gs>
            </a:gsLst>
            <a:lin ang="0" scaled="1"/>
          </a:gradFill>
          <a:ln w="12700">
            <a:noFill/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0" name="云形标注 39"/>
          <p:cNvSpPr/>
          <p:nvPr/>
        </p:nvSpPr>
        <p:spPr>
          <a:xfrm>
            <a:off x="4929190" y="785803"/>
            <a:ext cx="1933572" cy="1071563"/>
          </a:xfrm>
          <a:prstGeom prst="cloudCallout">
            <a:avLst>
              <a:gd name="adj1" fmla="val -24927"/>
              <a:gd name="adj2" fmla="val 8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提前的自动化测试及持续集成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云形标注 40"/>
          <p:cNvSpPr/>
          <p:nvPr/>
        </p:nvSpPr>
        <p:spPr>
          <a:xfrm>
            <a:off x="7131706" y="249917"/>
            <a:ext cx="1857388" cy="1071563"/>
          </a:xfrm>
          <a:prstGeom prst="cloudCallout">
            <a:avLst>
              <a:gd name="adj1" fmla="val -24927"/>
              <a:gd name="adj2" fmla="val 85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dirty="0" smtClean="0">
                <a:solidFill>
                  <a:schemeClr val="tx1"/>
                </a:solidFill>
              </a:rPr>
              <a:t>自动化测试的持续改进及输出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研发过程体系实施效果概览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78347" y="1500174"/>
          <a:ext cx="7786742" cy="439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2"/>
                <a:gridCol w="3000396"/>
                <a:gridCol w="3071834"/>
              </a:tblGrid>
              <a:tr h="5183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维度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实施前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实施后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410464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成本（工作量）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CN" altLang="en-US" sz="1800" dirty="0" smtClean="0"/>
                        <a:t>某产品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2W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用例</a:t>
                      </a:r>
                      <a:r>
                        <a:rPr lang="zh-CN" altLang="en-US" sz="1800" dirty="0" smtClean="0"/>
                        <a:t>，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单轮单平台</a:t>
                      </a:r>
                      <a:r>
                        <a:rPr lang="zh-CN" altLang="en-US" sz="1800" dirty="0" smtClean="0"/>
                        <a:t>回归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400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人日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10+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平台组合</a:t>
                      </a:r>
                      <a:r>
                        <a:rPr lang="zh-CN" altLang="en-US" sz="1800" dirty="0" smtClean="0"/>
                        <a:t>，无法想象的回归工作量</a:t>
                      </a:r>
                      <a:endParaRPr lang="en-US" altLang="zh-CN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</a:rPr>
                        <a:t>2W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用例，人工回归工作量为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工作量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rgbClr val="000000"/>
                          </a:solidFill>
                        </a:rPr>
                        <a:t>10+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平台组合，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一晚搞定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，人工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回归工作量为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</a:tr>
              <a:tr h="4851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/>
                        <a:t>新产品研发的测试周期为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个月</a:t>
                      </a:r>
                      <a:endParaRPr lang="en-US" altLang="zh-CN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新产品研发的测试周期可以缩短到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1.5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个月</a:t>
                      </a:r>
                      <a:endParaRPr lang="zh-CN" alt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851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进入系统测试阶段，版本频繁被打回，无效质量成本高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系统测试版本稳定</a:t>
                      </a:r>
                      <a:endParaRPr lang="zh-CN" altLang="en-US" dirty="0"/>
                    </a:p>
                  </a:txBody>
                  <a:tcPr/>
                </a:tc>
              </a:tr>
              <a:tr h="48513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业务响应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zh-CN" altLang="en-US" dirty="0" smtClean="0"/>
                        <a:t>单一产品</a:t>
                      </a:r>
                      <a:endParaRPr lang="en-US" altLang="zh-CN" dirty="0" smtClean="0"/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zh-CN" altLang="en-US" dirty="0" smtClean="0"/>
                        <a:t>补丁发布，</a:t>
                      </a:r>
                      <a:r>
                        <a:rPr lang="zh-CN" altLang="en-US" sz="1800" dirty="0" smtClean="0"/>
                        <a:t>整个产品回归一轮，需要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整个测试团队</a:t>
                      </a:r>
                      <a:r>
                        <a:rPr lang="zh-CN" altLang="en-US" sz="1800" dirty="0" smtClean="0"/>
                        <a:t>，回归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两周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Ø"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多条</a:t>
                      </a: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产品及定制业务</a:t>
                      </a:r>
                      <a:endParaRPr lang="en-US" altLang="zh-CN" sz="1800" dirty="0" smtClean="0">
                        <a:solidFill>
                          <a:srgbClr val="000000"/>
                        </a:solidFill>
                      </a:endParaRPr>
                    </a:p>
                    <a:p>
                      <a:pPr>
                        <a:buFont typeface="Wingdings" pitchFamily="2" charset="2"/>
                        <a:buChar char="Ø"/>
                      </a:pPr>
                      <a:r>
                        <a:rPr lang="zh-CN" altLang="en-US" sz="1800" dirty="0" smtClean="0">
                          <a:solidFill>
                            <a:srgbClr val="000000"/>
                          </a:solidFill>
                        </a:rPr>
                        <a:t>整个产品回归一轮，仅需要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人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</a:rPr>
                        <a:t>天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0"/>
          <p:cNvGrpSpPr>
            <a:grpSpLocks/>
          </p:cNvGrpSpPr>
          <p:nvPr/>
        </p:nvGrpSpPr>
        <p:grpSpPr bwMode="auto">
          <a:xfrm>
            <a:off x="214313" y="989013"/>
            <a:ext cx="8786812" cy="5297487"/>
            <a:chOff x="142844" y="1000108"/>
            <a:chExt cx="8786874" cy="5297759"/>
          </a:xfrm>
        </p:grpSpPr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3357554" y="2843290"/>
              <a:ext cx="2071703" cy="4429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编码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&amp;UT</a:t>
              </a:r>
              <a:endParaRPr lang="zh-CN" altLang="en-US" sz="1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Rectangle 23"/>
            <p:cNvSpPr>
              <a:spLocks noChangeArrowheads="1"/>
            </p:cNvSpPr>
            <p:nvPr/>
          </p:nvSpPr>
          <p:spPr bwMode="auto">
            <a:xfrm>
              <a:off x="3348029" y="1987584"/>
              <a:ext cx="2840058" cy="4413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需求跟踪和管理</a:t>
              </a:r>
            </a:p>
          </p:txBody>
        </p:sp>
        <p:cxnSp>
          <p:nvCxnSpPr>
            <p:cNvPr id="48" name="直接连接符 47"/>
            <p:cNvCxnSpPr/>
            <p:nvPr/>
          </p:nvCxnSpPr>
          <p:spPr>
            <a:xfrm rot="5400000">
              <a:off x="6704725" y="3701378"/>
              <a:ext cx="4357912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/>
            <p:nvPr/>
          </p:nvCxnSpPr>
          <p:spPr>
            <a:xfrm rot="5400000">
              <a:off x="4851306" y="3665657"/>
              <a:ext cx="4356324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5400000">
              <a:off x="-1990075" y="3701378"/>
              <a:ext cx="4357912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utoShape 32"/>
            <p:cNvSpPr>
              <a:spLocks noChangeArrowheads="1"/>
            </p:cNvSpPr>
            <p:nvPr/>
          </p:nvSpPr>
          <p:spPr bwMode="auto">
            <a:xfrm>
              <a:off x="188881" y="1000108"/>
              <a:ext cx="2239979" cy="500088"/>
            </a:xfrm>
            <a:prstGeom prst="homePlate">
              <a:avLst>
                <a:gd name="adj" fmla="val 12809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计划阶段</a:t>
              </a:r>
            </a:p>
          </p:txBody>
        </p:sp>
        <p:sp>
          <p:nvSpPr>
            <p:cNvPr id="143" name="AutoShape 33"/>
            <p:cNvSpPr>
              <a:spLocks noChangeArrowheads="1"/>
            </p:cNvSpPr>
            <p:nvPr/>
          </p:nvSpPr>
          <p:spPr bwMode="auto">
            <a:xfrm>
              <a:off x="7050105" y="1000108"/>
              <a:ext cx="1879613" cy="500088"/>
            </a:xfrm>
            <a:prstGeom prst="chevron">
              <a:avLst>
                <a:gd name="adj" fmla="val 10743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稳定阶段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23"/>
            <p:cNvSpPr>
              <a:spLocks noChangeArrowheads="1"/>
            </p:cNvSpPr>
            <p:nvPr/>
          </p:nvSpPr>
          <p:spPr bwMode="auto">
            <a:xfrm>
              <a:off x="246032" y="2017747"/>
              <a:ext cx="1285884" cy="500089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用户场景分析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特性分析</a:t>
              </a:r>
            </a:p>
          </p:txBody>
        </p:sp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246032" y="2705171"/>
              <a:ext cx="1285884" cy="50008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技术验证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</a:p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总体设计</a:t>
              </a:r>
            </a:p>
          </p:txBody>
        </p:sp>
        <p:sp>
          <p:nvSpPr>
            <p:cNvPr id="90" name="Rectangle 23"/>
            <p:cNvSpPr>
              <a:spLocks noChangeArrowheads="1"/>
            </p:cNvSpPr>
            <p:nvPr/>
          </p:nvSpPr>
          <p:spPr bwMode="auto">
            <a:xfrm>
              <a:off x="246032" y="3348141"/>
              <a:ext cx="1285884" cy="52231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总体测试计划</a:t>
              </a: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246032" y="3991112"/>
              <a:ext cx="1285884" cy="571529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总体里程碑计划</a:t>
              </a:r>
            </a:p>
          </p:txBody>
        </p:sp>
        <p:cxnSp>
          <p:nvCxnSpPr>
            <p:cNvPr id="272" name="直接连接符 271"/>
            <p:cNvCxnSpPr/>
            <p:nvPr/>
          </p:nvCxnSpPr>
          <p:spPr>
            <a:xfrm rot="5400000">
              <a:off x="328490" y="3651369"/>
              <a:ext cx="4188040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96" name="AutoShape 31"/>
            <p:cNvCxnSpPr>
              <a:cxnSpLocks noChangeShapeType="1"/>
            </p:cNvCxnSpPr>
            <p:nvPr/>
          </p:nvCxnSpPr>
          <p:spPr bwMode="auto">
            <a:xfrm>
              <a:off x="2338935" y="234626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97" name="AutoShape 31"/>
            <p:cNvCxnSpPr>
              <a:cxnSpLocks noChangeShapeType="1"/>
            </p:cNvCxnSpPr>
            <p:nvPr/>
          </p:nvCxnSpPr>
          <p:spPr bwMode="auto">
            <a:xfrm>
              <a:off x="2338935" y="3270416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98" name="AutoShape 31"/>
            <p:cNvCxnSpPr>
              <a:cxnSpLocks noChangeShapeType="1"/>
            </p:cNvCxnSpPr>
            <p:nvPr/>
          </p:nvCxnSpPr>
          <p:spPr bwMode="auto">
            <a:xfrm>
              <a:off x="2325488" y="4180303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599" name="AutoShape 31"/>
            <p:cNvCxnSpPr>
              <a:cxnSpLocks noChangeShapeType="1"/>
            </p:cNvCxnSpPr>
            <p:nvPr/>
          </p:nvCxnSpPr>
          <p:spPr bwMode="auto">
            <a:xfrm>
              <a:off x="6205233" y="2205160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0" name="AutoShape 31"/>
            <p:cNvCxnSpPr>
              <a:cxnSpLocks noChangeShapeType="1"/>
            </p:cNvCxnSpPr>
            <p:nvPr/>
          </p:nvCxnSpPr>
          <p:spPr bwMode="auto">
            <a:xfrm>
              <a:off x="6205233" y="326499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1" name="AutoShape 31"/>
            <p:cNvCxnSpPr>
              <a:cxnSpLocks noChangeShapeType="1"/>
            </p:cNvCxnSpPr>
            <p:nvPr/>
          </p:nvCxnSpPr>
          <p:spPr bwMode="auto">
            <a:xfrm>
              <a:off x="6205233" y="4201370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18" name="Rectangle 23"/>
            <p:cNvSpPr>
              <a:spLocks noChangeArrowheads="1"/>
            </p:cNvSpPr>
            <p:nvPr/>
          </p:nvSpPr>
          <p:spPr bwMode="auto">
            <a:xfrm>
              <a:off x="7188219" y="2035211"/>
              <a:ext cx="928694" cy="50008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发布准备</a:t>
              </a:r>
            </a:p>
          </p:txBody>
        </p:sp>
        <p:sp>
          <p:nvSpPr>
            <p:cNvPr id="119" name="Rectangle 23"/>
            <p:cNvSpPr>
              <a:spLocks noChangeArrowheads="1"/>
            </p:cNvSpPr>
            <p:nvPr/>
          </p:nvSpPr>
          <p:spPr bwMode="auto">
            <a:xfrm>
              <a:off x="7188219" y="2949658"/>
              <a:ext cx="928694" cy="50008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BUG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修改</a:t>
              </a:r>
            </a:p>
          </p:txBody>
        </p:sp>
        <p:sp>
          <p:nvSpPr>
            <p:cNvPr id="122" name="Rectangle 23"/>
            <p:cNvSpPr>
              <a:spLocks noChangeArrowheads="1"/>
            </p:cNvSpPr>
            <p:nvPr/>
          </p:nvSpPr>
          <p:spPr bwMode="auto">
            <a:xfrm>
              <a:off x="7188219" y="3959360"/>
              <a:ext cx="928694" cy="50008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系统测试</a:t>
              </a:r>
            </a:p>
          </p:txBody>
        </p:sp>
        <p:cxnSp>
          <p:nvCxnSpPr>
            <p:cNvPr id="24605" name="AutoShape 31"/>
            <p:cNvCxnSpPr>
              <a:cxnSpLocks noChangeShapeType="1"/>
            </p:cNvCxnSpPr>
            <p:nvPr/>
          </p:nvCxnSpPr>
          <p:spPr bwMode="auto">
            <a:xfrm>
              <a:off x="6973998" y="2288437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6" name="AutoShape 31"/>
            <p:cNvCxnSpPr>
              <a:cxnSpLocks noChangeShapeType="1"/>
            </p:cNvCxnSpPr>
            <p:nvPr/>
          </p:nvCxnSpPr>
          <p:spPr bwMode="auto">
            <a:xfrm>
              <a:off x="6973998" y="321474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7" name="AutoShape 31"/>
            <p:cNvCxnSpPr>
              <a:cxnSpLocks noChangeShapeType="1"/>
            </p:cNvCxnSpPr>
            <p:nvPr/>
          </p:nvCxnSpPr>
          <p:spPr bwMode="auto">
            <a:xfrm>
              <a:off x="6973998" y="4214153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8" name="AutoShape 31"/>
            <p:cNvCxnSpPr>
              <a:cxnSpLocks noChangeShapeType="1"/>
            </p:cNvCxnSpPr>
            <p:nvPr/>
          </p:nvCxnSpPr>
          <p:spPr bwMode="auto">
            <a:xfrm>
              <a:off x="8117006" y="2272608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09" name="AutoShape 31"/>
            <p:cNvCxnSpPr>
              <a:cxnSpLocks noChangeShapeType="1"/>
            </p:cNvCxnSpPr>
            <p:nvPr/>
          </p:nvCxnSpPr>
          <p:spPr bwMode="auto">
            <a:xfrm>
              <a:off x="8117006" y="319315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10" name="AutoShape 31"/>
            <p:cNvCxnSpPr>
              <a:cxnSpLocks noChangeShapeType="1"/>
            </p:cNvCxnSpPr>
            <p:nvPr/>
          </p:nvCxnSpPr>
          <p:spPr bwMode="auto">
            <a:xfrm>
              <a:off x="8117006" y="421177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sp>
          <p:nvSpPr>
            <p:cNvPr id="86" name="AutoShape 33"/>
            <p:cNvSpPr>
              <a:spLocks noChangeArrowheads="1"/>
            </p:cNvSpPr>
            <p:nvPr/>
          </p:nvSpPr>
          <p:spPr bwMode="auto">
            <a:xfrm>
              <a:off x="2424097" y="1000108"/>
              <a:ext cx="1549411" cy="500088"/>
            </a:xfrm>
            <a:prstGeom prst="chevron">
              <a:avLst>
                <a:gd name="adj" fmla="val 10743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开发阶段</a:t>
              </a:r>
              <a:r>
                <a:rPr lang="en-US" altLang="zh-CN" sz="18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AutoShape 43"/>
            <p:cNvSpPr>
              <a:spLocks noChangeArrowheads="1"/>
            </p:cNvSpPr>
            <p:nvPr/>
          </p:nvSpPr>
          <p:spPr bwMode="auto">
            <a:xfrm>
              <a:off x="142844" y="5929548"/>
              <a:ext cx="8786874" cy="368319"/>
            </a:xfrm>
            <a:prstGeom prst="homePlate">
              <a:avLst>
                <a:gd name="adj" fmla="val 33473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支撑系统：日报系统    开发环境   持续集成系统   自动化测试   </a:t>
              </a: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BUG</a:t>
              </a: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系统    </a:t>
              </a:r>
            </a:p>
          </p:txBody>
        </p:sp>
        <p:sp>
          <p:nvSpPr>
            <p:cNvPr id="127" name="AutoShape 44"/>
            <p:cNvSpPr>
              <a:spLocks noChangeArrowheads="1"/>
            </p:cNvSpPr>
            <p:nvPr/>
          </p:nvSpPr>
          <p:spPr bwMode="auto">
            <a:xfrm>
              <a:off x="147606" y="5380245"/>
              <a:ext cx="8782112" cy="406421"/>
            </a:xfrm>
            <a:prstGeom prst="homePlate">
              <a:avLst>
                <a:gd name="adj" fmla="val 36951"/>
              </a:avLst>
            </a:prstGeom>
            <a:solidFill>
              <a:srgbClr val="92D05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600" dirty="0">
                  <a:latin typeface="微软雅黑" pitchFamily="34" charset="-122"/>
                  <a:ea typeface="微软雅黑" pitchFamily="34" charset="-122"/>
                </a:rPr>
                <a:t>项目管理      量化管理       配置管理        质量保证         风险管理       需求管理</a:t>
              </a:r>
            </a:p>
          </p:txBody>
        </p:sp>
        <p:sp>
          <p:nvSpPr>
            <p:cNvPr id="55" name="AutoShape 44"/>
            <p:cNvSpPr>
              <a:spLocks noChangeArrowheads="1"/>
            </p:cNvSpPr>
            <p:nvPr/>
          </p:nvSpPr>
          <p:spPr bwMode="auto">
            <a:xfrm>
              <a:off x="3357554" y="4786322"/>
              <a:ext cx="5553955" cy="450654"/>
            </a:xfrm>
            <a:prstGeom prst="homePlate">
              <a:avLst>
                <a:gd name="adj" fmla="val 36951"/>
              </a:avLst>
            </a:prstGeom>
            <a:solidFill>
              <a:schemeClr val="accent1">
                <a:lumMod val="75000"/>
              </a:schemeClr>
            </a:solidFill>
            <a:ln>
              <a:headEnd type="none" w="sm" len="sm"/>
              <a:tailEnd type="none" w="sm" len="sm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持续集成：代码提交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日编译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自动部署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自动测试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-&gt;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结果汇报</a:t>
              </a: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8331227" y="1887566"/>
              <a:ext cx="500066" cy="2643324"/>
            </a:xfrm>
            <a:prstGeom prst="rect">
              <a:avLst/>
            </a:prstGeom>
            <a:ln cap="rnd"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满足发布标准的产品</a:t>
              </a: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1803381" y="1933606"/>
              <a:ext cx="500066" cy="2643323"/>
            </a:xfrm>
            <a:prstGeom prst="rect">
              <a:avLst/>
            </a:prstGeom>
            <a:ln cap="rnd"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用户场景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特性清单</a:t>
              </a: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计划</a:t>
              </a:r>
            </a:p>
          </p:txBody>
        </p:sp>
        <p:cxnSp>
          <p:nvCxnSpPr>
            <p:cNvPr id="24619" name="AutoShape 31"/>
            <p:cNvCxnSpPr>
              <a:cxnSpLocks noChangeShapeType="1"/>
            </p:cNvCxnSpPr>
            <p:nvPr/>
          </p:nvCxnSpPr>
          <p:spPr bwMode="auto">
            <a:xfrm>
              <a:off x="1571604" y="2276748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20" name="AutoShape 31"/>
            <p:cNvCxnSpPr>
              <a:cxnSpLocks noChangeShapeType="1"/>
            </p:cNvCxnSpPr>
            <p:nvPr/>
          </p:nvCxnSpPr>
          <p:spPr bwMode="auto">
            <a:xfrm>
              <a:off x="1571604" y="2937340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21" name="AutoShape 31"/>
            <p:cNvCxnSpPr>
              <a:cxnSpLocks noChangeShapeType="1"/>
            </p:cNvCxnSpPr>
            <p:nvPr/>
          </p:nvCxnSpPr>
          <p:spPr bwMode="auto">
            <a:xfrm>
              <a:off x="1571604" y="4259511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622" name="AutoShape 31"/>
            <p:cNvCxnSpPr>
              <a:cxnSpLocks noChangeShapeType="1"/>
            </p:cNvCxnSpPr>
            <p:nvPr/>
          </p:nvCxnSpPr>
          <p:spPr bwMode="auto">
            <a:xfrm>
              <a:off x="1571604" y="3607176"/>
              <a:ext cx="205511" cy="2382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2579673" y="2103477"/>
              <a:ext cx="1063633" cy="500089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需求</a:t>
              </a:r>
            </a:p>
          </p:txBody>
        </p:sp>
        <p:sp>
          <p:nvSpPr>
            <p:cNvPr id="66" name="Rectangle 23"/>
            <p:cNvSpPr>
              <a:spLocks noChangeArrowheads="1"/>
            </p:cNvSpPr>
            <p:nvPr/>
          </p:nvSpPr>
          <p:spPr bwMode="auto">
            <a:xfrm>
              <a:off x="2579673" y="3013161"/>
              <a:ext cx="1063633" cy="5000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设计</a:t>
              </a:r>
            </a:p>
          </p:txBody>
        </p:sp>
        <p:sp>
          <p:nvSpPr>
            <p:cNvPr id="68" name="AutoShape 33"/>
            <p:cNvSpPr>
              <a:spLocks noChangeArrowheads="1"/>
            </p:cNvSpPr>
            <p:nvPr/>
          </p:nvSpPr>
          <p:spPr bwMode="auto">
            <a:xfrm>
              <a:off x="3956046" y="1000108"/>
              <a:ext cx="1549411" cy="500088"/>
            </a:xfrm>
            <a:prstGeom prst="chevron">
              <a:avLst>
                <a:gd name="adj" fmla="val 10743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开发阶段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AutoShape 33"/>
            <p:cNvSpPr>
              <a:spLocks noChangeArrowheads="1"/>
            </p:cNvSpPr>
            <p:nvPr/>
          </p:nvSpPr>
          <p:spPr bwMode="auto">
            <a:xfrm>
              <a:off x="5487994" y="1000108"/>
              <a:ext cx="1549411" cy="500088"/>
            </a:xfrm>
            <a:prstGeom prst="chevron">
              <a:avLst>
                <a:gd name="adj" fmla="val 10743"/>
              </a:avLst>
            </a:pr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dirty="0">
                  <a:latin typeface="微软雅黑" pitchFamily="34" charset="-122"/>
                  <a:ea typeface="微软雅黑" pitchFamily="34" charset="-122"/>
                </a:rPr>
                <a:t>开发阶段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n</a:t>
              </a:r>
              <a:endParaRPr lang="zh-CN" altLang="en-US" sz="1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Rectangle 23"/>
            <p:cNvSpPr>
              <a:spLocks noChangeArrowheads="1"/>
            </p:cNvSpPr>
            <p:nvPr/>
          </p:nvSpPr>
          <p:spPr bwMode="auto">
            <a:xfrm>
              <a:off x="5072066" y="3017924"/>
              <a:ext cx="1130308" cy="500089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400" dirty="0">
                  <a:latin typeface="微软雅黑" pitchFamily="34" charset="-122"/>
                  <a:ea typeface="微软雅黑" pitchFamily="34" charset="-122"/>
                </a:rPr>
                <a:t>BUG</a:t>
              </a: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修改</a:t>
              </a:r>
            </a:p>
          </p:txBody>
        </p:sp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3357554" y="3700584"/>
              <a:ext cx="2049477" cy="4429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测试用例编写</a:t>
              </a:r>
            </a:p>
          </p:txBody>
        </p:sp>
        <p:sp>
          <p:nvSpPr>
            <p:cNvPr id="67" name="Rectangle 23"/>
            <p:cNvSpPr>
              <a:spLocks noChangeArrowheads="1"/>
            </p:cNvSpPr>
            <p:nvPr/>
          </p:nvSpPr>
          <p:spPr bwMode="auto">
            <a:xfrm>
              <a:off x="2571736" y="3914908"/>
              <a:ext cx="1214446" cy="5000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测试方案</a:t>
              </a:r>
            </a:p>
          </p:txBody>
        </p:sp>
        <p:sp>
          <p:nvSpPr>
            <p:cNvPr id="76" name="Rectangle 23"/>
            <p:cNvSpPr>
              <a:spLocks noChangeArrowheads="1"/>
            </p:cNvSpPr>
            <p:nvPr/>
          </p:nvSpPr>
          <p:spPr bwMode="auto">
            <a:xfrm>
              <a:off x="5072066" y="3946659"/>
              <a:ext cx="1143008" cy="50008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测试执行</a:t>
              </a:r>
            </a:p>
          </p:txBody>
        </p:sp>
        <p:sp>
          <p:nvSpPr>
            <p:cNvPr id="56" name="Rectangle 24"/>
            <p:cNvSpPr>
              <a:spLocks noChangeArrowheads="1"/>
            </p:cNvSpPr>
            <p:nvPr/>
          </p:nvSpPr>
          <p:spPr bwMode="auto">
            <a:xfrm>
              <a:off x="6456376" y="1901854"/>
              <a:ext cx="500067" cy="2643323"/>
            </a:xfrm>
            <a:prstGeom prst="rect">
              <a:avLst/>
            </a:prstGeom>
            <a:ln cap="rnd">
              <a:solidFill>
                <a:schemeClr val="accent2">
                  <a:lumMod val="40000"/>
                  <a:lumOff val="60000"/>
                </a:schemeClr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1400" dirty="0">
                  <a:latin typeface="微软雅黑" pitchFamily="34" charset="-122"/>
                  <a:ea typeface="微软雅黑" pitchFamily="34" charset="-122"/>
                </a:rPr>
                <a:t>系统集成和稳定</a:t>
              </a:r>
            </a:p>
          </p:txBody>
        </p:sp>
        <p:sp>
          <p:nvSpPr>
            <p:cNvPr id="83" name="梯形 82"/>
            <p:cNvSpPr/>
            <p:nvPr/>
          </p:nvSpPr>
          <p:spPr>
            <a:xfrm>
              <a:off x="2281781" y="1513621"/>
              <a:ext cx="4973766" cy="388287"/>
            </a:xfrm>
            <a:prstGeom prst="trapezoid">
              <a:avLst>
                <a:gd name="adj" fmla="val 39509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52" name="椭圆 51"/>
          <p:cNvSpPr/>
          <p:nvPr/>
        </p:nvSpPr>
        <p:spPr>
          <a:xfrm>
            <a:off x="415093" y="1752600"/>
            <a:ext cx="1935112" cy="2743200"/>
          </a:xfrm>
          <a:prstGeom prst="ellipse">
            <a:avLst/>
          </a:prstGeom>
          <a:solidFill>
            <a:schemeClr val="bg1">
              <a:alpha val="16863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用户场景为中心</a:t>
            </a:r>
          </a:p>
        </p:txBody>
      </p:sp>
      <p:sp>
        <p:nvSpPr>
          <p:cNvPr id="53" name="椭圆 52"/>
          <p:cNvSpPr/>
          <p:nvPr/>
        </p:nvSpPr>
        <p:spPr>
          <a:xfrm>
            <a:off x="2643175" y="2000240"/>
            <a:ext cx="5948677" cy="2286000"/>
          </a:xfrm>
          <a:prstGeom prst="ellipse">
            <a:avLst/>
          </a:prstGeom>
          <a:solidFill>
            <a:schemeClr val="bg1">
              <a:alpha val="16863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RDT</a:t>
            </a:r>
            <a:r>
              <a:rPr lang="zh-CN" altLang="en-US" sz="2800" dirty="0" smtClean="0">
                <a:solidFill>
                  <a:srgbClr val="FF0000"/>
                </a:solidFill>
              </a:rPr>
              <a:t>并行协同工作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项目量化管理</a:t>
            </a:r>
          </a:p>
        </p:txBody>
      </p:sp>
      <p:sp>
        <p:nvSpPr>
          <p:cNvPr id="54" name="椭圆 53"/>
          <p:cNvSpPr/>
          <p:nvPr/>
        </p:nvSpPr>
        <p:spPr>
          <a:xfrm>
            <a:off x="3425267" y="4343400"/>
            <a:ext cx="5446981" cy="1219200"/>
          </a:xfrm>
          <a:prstGeom prst="ellipse">
            <a:avLst/>
          </a:prstGeom>
          <a:solidFill>
            <a:schemeClr val="bg1">
              <a:alpha val="16863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持续集成与自动化测试</a:t>
            </a:r>
          </a:p>
        </p:txBody>
      </p:sp>
      <p:sp>
        <p:nvSpPr>
          <p:cNvPr id="60" name="标题 1"/>
          <p:cNvSpPr txBox="1">
            <a:spLocks/>
          </p:cNvSpPr>
          <p:nvPr/>
        </p:nvSpPr>
        <p:spPr bwMode="auto">
          <a:xfrm>
            <a:off x="304800" y="352429"/>
            <a:ext cx="8610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敏捷化的普元平台产品研发流程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3071802" y="755314"/>
            <a:ext cx="3726882" cy="1219200"/>
          </a:xfrm>
          <a:prstGeom prst="ellipse">
            <a:avLst/>
          </a:prstGeom>
          <a:solidFill>
            <a:schemeClr val="bg1">
              <a:alpha val="16863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迭代开发和交付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普元研发过程体系下的组织基线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357290" y="3548126"/>
            <a:ext cx="4929222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57290" y="4655321"/>
            <a:ext cx="4929222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8660"/>
            <a:ext cx="7800975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持续集成与自动化测试结合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8</a:t>
            </a:fld>
            <a:endParaRPr lang="en-US" altLang="zh-CN"/>
          </a:p>
        </p:txBody>
      </p:sp>
      <p:grpSp>
        <p:nvGrpSpPr>
          <p:cNvPr id="7" name="组合 190"/>
          <p:cNvGrpSpPr/>
          <p:nvPr/>
        </p:nvGrpSpPr>
        <p:grpSpPr>
          <a:xfrm rot="10107601" flipH="1">
            <a:off x="789923" y="4419507"/>
            <a:ext cx="2609053" cy="1467023"/>
            <a:chOff x="2255838" y="1141413"/>
            <a:chExt cx="4449762" cy="4105275"/>
          </a:xfrm>
          <a:solidFill>
            <a:srgbClr val="0070C0">
              <a:alpha val="28000"/>
            </a:srgbClr>
          </a:solidFill>
        </p:grpSpPr>
        <p:sp>
          <p:nvSpPr>
            <p:cNvPr id="8" name="Freeform 3"/>
            <p:cNvSpPr>
              <a:spLocks/>
            </p:cNvSpPr>
            <p:nvPr/>
          </p:nvSpPr>
          <p:spPr bwMode="blackWhite">
            <a:xfrm>
              <a:off x="2587625" y="1141413"/>
              <a:ext cx="3703638" cy="1739900"/>
            </a:xfrm>
            <a:custGeom>
              <a:avLst/>
              <a:gdLst/>
              <a:ahLst/>
              <a:cxnLst>
                <a:cxn ang="0">
                  <a:pos x="983" y="584"/>
                </a:cxn>
                <a:cxn ang="0">
                  <a:pos x="1417" y="541"/>
                </a:cxn>
                <a:cxn ang="0">
                  <a:pos x="1552" y="150"/>
                </a:cxn>
                <a:cxn ang="0">
                  <a:pos x="1447" y="227"/>
                </a:cxn>
                <a:cxn ang="0">
                  <a:pos x="1398" y="186"/>
                </a:cxn>
                <a:cxn ang="0">
                  <a:pos x="1347" y="149"/>
                </a:cxn>
                <a:cxn ang="0">
                  <a:pos x="1294" y="116"/>
                </a:cxn>
                <a:cxn ang="0">
                  <a:pos x="1238" y="87"/>
                </a:cxn>
                <a:cxn ang="0">
                  <a:pos x="1181" y="61"/>
                </a:cxn>
                <a:cxn ang="0">
                  <a:pos x="1122" y="41"/>
                </a:cxn>
                <a:cxn ang="0">
                  <a:pos x="1060" y="23"/>
                </a:cxn>
                <a:cxn ang="0">
                  <a:pos x="999" y="12"/>
                </a:cxn>
                <a:cxn ang="0">
                  <a:pos x="936" y="4"/>
                </a:cxn>
                <a:cxn ang="0">
                  <a:pos x="873" y="0"/>
                </a:cxn>
                <a:cxn ang="0">
                  <a:pos x="810" y="2"/>
                </a:cxn>
                <a:cxn ang="0">
                  <a:pos x="748" y="8"/>
                </a:cxn>
                <a:cxn ang="0">
                  <a:pos x="685" y="19"/>
                </a:cxn>
                <a:cxn ang="0">
                  <a:pos x="624" y="34"/>
                </a:cxn>
                <a:cxn ang="0">
                  <a:pos x="564" y="53"/>
                </a:cxn>
                <a:cxn ang="0">
                  <a:pos x="506" y="76"/>
                </a:cxn>
                <a:cxn ang="0">
                  <a:pos x="449" y="104"/>
                </a:cxn>
                <a:cxn ang="0">
                  <a:pos x="395" y="137"/>
                </a:cxn>
                <a:cxn ang="0">
                  <a:pos x="342" y="172"/>
                </a:cxn>
                <a:cxn ang="0">
                  <a:pos x="294" y="212"/>
                </a:cxn>
                <a:cxn ang="0">
                  <a:pos x="248" y="254"/>
                </a:cxn>
                <a:cxn ang="0">
                  <a:pos x="205" y="301"/>
                </a:cxn>
                <a:cxn ang="0">
                  <a:pos x="165" y="350"/>
                </a:cxn>
                <a:cxn ang="0">
                  <a:pos x="130" y="401"/>
                </a:cxn>
                <a:cxn ang="0">
                  <a:pos x="98" y="456"/>
                </a:cxn>
                <a:cxn ang="0">
                  <a:pos x="71" y="512"/>
                </a:cxn>
                <a:cxn ang="0">
                  <a:pos x="46" y="570"/>
                </a:cxn>
                <a:cxn ang="0">
                  <a:pos x="27" y="631"/>
                </a:cxn>
                <a:cxn ang="0">
                  <a:pos x="11" y="692"/>
                </a:cxn>
                <a:cxn ang="0">
                  <a:pos x="0" y="752"/>
                </a:cxn>
                <a:cxn ang="0">
                  <a:pos x="222" y="608"/>
                </a:cxn>
                <a:cxn ang="0">
                  <a:pos x="440" y="749"/>
                </a:cxn>
                <a:cxn ang="0">
                  <a:pos x="455" y="710"/>
                </a:cxn>
                <a:cxn ang="0">
                  <a:pos x="474" y="670"/>
                </a:cxn>
                <a:cxn ang="0">
                  <a:pos x="498" y="632"/>
                </a:cxn>
                <a:cxn ang="0">
                  <a:pos x="525" y="596"/>
                </a:cxn>
                <a:cxn ang="0">
                  <a:pos x="556" y="563"/>
                </a:cxn>
                <a:cxn ang="0">
                  <a:pos x="589" y="533"/>
                </a:cxn>
                <a:cxn ang="0">
                  <a:pos x="626" y="507"/>
                </a:cxn>
                <a:cxn ang="0">
                  <a:pos x="665" y="485"/>
                </a:cxn>
                <a:cxn ang="0">
                  <a:pos x="706" y="467"/>
                </a:cxn>
                <a:cxn ang="0">
                  <a:pos x="749" y="453"/>
                </a:cxn>
                <a:cxn ang="0">
                  <a:pos x="793" y="443"/>
                </a:cxn>
                <a:cxn ang="0">
                  <a:pos x="837" y="438"/>
                </a:cxn>
                <a:cxn ang="0">
                  <a:pos x="882" y="438"/>
                </a:cxn>
                <a:cxn ang="0">
                  <a:pos x="927" y="442"/>
                </a:cxn>
                <a:cxn ang="0">
                  <a:pos x="971" y="450"/>
                </a:cxn>
                <a:cxn ang="0">
                  <a:pos x="1014" y="464"/>
                </a:cxn>
                <a:cxn ang="0">
                  <a:pos x="1055" y="480"/>
                </a:cxn>
                <a:cxn ang="0">
                  <a:pos x="1095" y="502"/>
                </a:cxn>
                <a:cxn ang="0">
                  <a:pos x="983" y="584"/>
                </a:cxn>
              </a:cxnLst>
              <a:rect l="0" t="0" r="r" b="b"/>
              <a:pathLst>
                <a:path w="1553" h="753">
                  <a:moveTo>
                    <a:pt x="983" y="584"/>
                  </a:moveTo>
                  <a:lnTo>
                    <a:pt x="1417" y="541"/>
                  </a:lnTo>
                  <a:lnTo>
                    <a:pt x="1552" y="150"/>
                  </a:lnTo>
                  <a:lnTo>
                    <a:pt x="1447" y="227"/>
                  </a:lnTo>
                  <a:lnTo>
                    <a:pt x="1398" y="186"/>
                  </a:lnTo>
                  <a:lnTo>
                    <a:pt x="1347" y="149"/>
                  </a:lnTo>
                  <a:lnTo>
                    <a:pt x="1294" y="116"/>
                  </a:lnTo>
                  <a:lnTo>
                    <a:pt x="1238" y="87"/>
                  </a:lnTo>
                  <a:lnTo>
                    <a:pt x="1181" y="61"/>
                  </a:lnTo>
                  <a:lnTo>
                    <a:pt x="1122" y="41"/>
                  </a:lnTo>
                  <a:lnTo>
                    <a:pt x="1060" y="23"/>
                  </a:lnTo>
                  <a:lnTo>
                    <a:pt x="999" y="12"/>
                  </a:lnTo>
                  <a:lnTo>
                    <a:pt x="936" y="4"/>
                  </a:lnTo>
                  <a:lnTo>
                    <a:pt x="873" y="0"/>
                  </a:lnTo>
                  <a:lnTo>
                    <a:pt x="810" y="2"/>
                  </a:lnTo>
                  <a:lnTo>
                    <a:pt x="748" y="8"/>
                  </a:lnTo>
                  <a:lnTo>
                    <a:pt x="685" y="19"/>
                  </a:lnTo>
                  <a:lnTo>
                    <a:pt x="624" y="34"/>
                  </a:lnTo>
                  <a:lnTo>
                    <a:pt x="564" y="53"/>
                  </a:lnTo>
                  <a:lnTo>
                    <a:pt x="506" y="76"/>
                  </a:lnTo>
                  <a:lnTo>
                    <a:pt x="449" y="104"/>
                  </a:lnTo>
                  <a:lnTo>
                    <a:pt x="395" y="137"/>
                  </a:lnTo>
                  <a:lnTo>
                    <a:pt x="342" y="172"/>
                  </a:lnTo>
                  <a:lnTo>
                    <a:pt x="294" y="212"/>
                  </a:lnTo>
                  <a:lnTo>
                    <a:pt x="248" y="254"/>
                  </a:lnTo>
                  <a:lnTo>
                    <a:pt x="205" y="301"/>
                  </a:lnTo>
                  <a:lnTo>
                    <a:pt x="165" y="350"/>
                  </a:lnTo>
                  <a:lnTo>
                    <a:pt x="130" y="401"/>
                  </a:lnTo>
                  <a:lnTo>
                    <a:pt x="98" y="456"/>
                  </a:lnTo>
                  <a:lnTo>
                    <a:pt x="71" y="512"/>
                  </a:lnTo>
                  <a:lnTo>
                    <a:pt x="46" y="570"/>
                  </a:lnTo>
                  <a:lnTo>
                    <a:pt x="27" y="631"/>
                  </a:lnTo>
                  <a:lnTo>
                    <a:pt x="11" y="692"/>
                  </a:lnTo>
                  <a:lnTo>
                    <a:pt x="0" y="752"/>
                  </a:lnTo>
                  <a:lnTo>
                    <a:pt x="222" y="608"/>
                  </a:lnTo>
                  <a:lnTo>
                    <a:pt x="440" y="749"/>
                  </a:lnTo>
                  <a:lnTo>
                    <a:pt x="455" y="710"/>
                  </a:lnTo>
                  <a:lnTo>
                    <a:pt x="474" y="670"/>
                  </a:lnTo>
                  <a:lnTo>
                    <a:pt x="498" y="632"/>
                  </a:lnTo>
                  <a:lnTo>
                    <a:pt x="525" y="596"/>
                  </a:lnTo>
                  <a:lnTo>
                    <a:pt x="556" y="563"/>
                  </a:lnTo>
                  <a:lnTo>
                    <a:pt x="589" y="533"/>
                  </a:lnTo>
                  <a:lnTo>
                    <a:pt x="626" y="507"/>
                  </a:lnTo>
                  <a:lnTo>
                    <a:pt x="665" y="485"/>
                  </a:lnTo>
                  <a:lnTo>
                    <a:pt x="706" y="467"/>
                  </a:lnTo>
                  <a:lnTo>
                    <a:pt x="749" y="453"/>
                  </a:lnTo>
                  <a:lnTo>
                    <a:pt x="793" y="443"/>
                  </a:lnTo>
                  <a:lnTo>
                    <a:pt x="837" y="438"/>
                  </a:lnTo>
                  <a:lnTo>
                    <a:pt x="882" y="438"/>
                  </a:lnTo>
                  <a:lnTo>
                    <a:pt x="927" y="442"/>
                  </a:lnTo>
                  <a:lnTo>
                    <a:pt x="971" y="450"/>
                  </a:lnTo>
                  <a:lnTo>
                    <a:pt x="1014" y="464"/>
                  </a:lnTo>
                  <a:lnTo>
                    <a:pt x="1055" y="480"/>
                  </a:lnTo>
                  <a:lnTo>
                    <a:pt x="1095" y="502"/>
                  </a:lnTo>
                  <a:lnTo>
                    <a:pt x="983" y="584"/>
                  </a:lnTo>
                </a:path>
              </a:pathLst>
            </a:custGeom>
            <a:grpFill/>
            <a:ln w="381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4"/>
            <p:cNvSpPr>
              <a:spLocks/>
            </p:cNvSpPr>
            <p:nvPr/>
          </p:nvSpPr>
          <p:spPr bwMode="blackWhite">
            <a:xfrm>
              <a:off x="2255838" y="2676525"/>
              <a:ext cx="2911475" cy="2471738"/>
            </a:xfrm>
            <a:custGeom>
              <a:avLst/>
              <a:gdLst/>
              <a:ahLst/>
              <a:cxnLst>
                <a:cxn ang="0">
                  <a:pos x="1220" y="1042"/>
                </a:cxn>
                <a:cxn ang="0">
                  <a:pos x="1002" y="847"/>
                </a:cxn>
                <a:cxn ang="0">
                  <a:pos x="1081" y="630"/>
                </a:cxn>
                <a:cxn ang="0">
                  <a:pos x="1038" y="635"/>
                </a:cxn>
                <a:cxn ang="0">
                  <a:pos x="994" y="636"/>
                </a:cxn>
                <a:cxn ang="0">
                  <a:pos x="950" y="634"/>
                </a:cxn>
                <a:cxn ang="0">
                  <a:pos x="906" y="626"/>
                </a:cxn>
                <a:cxn ang="0">
                  <a:pos x="865" y="614"/>
                </a:cxn>
                <a:cxn ang="0">
                  <a:pos x="823" y="599"/>
                </a:cxn>
                <a:cxn ang="0">
                  <a:pos x="784" y="579"/>
                </a:cxn>
                <a:cxn ang="0">
                  <a:pos x="747" y="556"/>
                </a:cxn>
                <a:cxn ang="0">
                  <a:pos x="713" y="528"/>
                </a:cxn>
                <a:cxn ang="0">
                  <a:pos x="682" y="496"/>
                </a:cxn>
                <a:cxn ang="0">
                  <a:pos x="653" y="463"/>
                </a:cxn>
                <a:cxn ang="0">
                  <a:pos x="629" y="427"/>
                </a:cxn>
                <a:cxn ang="0">
                  <a:pos x="609" y="390"/>
                </a:cxn>
                <a:cxn ang="0">
                  <a:pos x="594" y="352"/>
                </a:cxn>
                <a:cxn ang="0">
                  <a:pos x="581" y="314"/>
                </a:cxn>
                <a:cxn ang="0">
                  <a:pos x="573" y="273"/>
                </a:cxn>
                <a:cxn ang="0">
                  <a:pos x="568" y="232"/>
                </a:cxn>
                <a:cxn ang="0">
                  <a:pos x="712" y="232"/>
                </a:cxn>
                <a:cxn ang="0">
                  <a:pos x="368" y="0"/>
                </a:cxn>
                <a:cxn ang="0">
                  <a:pos x="0" y="235"/>
                </a:cxn>
                <a:cxn ang="0">
                  <a:pos x="134" y="234"/>
                </a:cxn>
                <a:cxn ang="0">
                  <a:pos x="139" y="296"/>
                </a:cxn>
                <a:cxn ang="0">
                  <a:pos x="148" y="358"/>
                </a:cxn>
                <a:cxn ang="0">
                  <a:pos x="161" y="419"/>
                </a:cxn>
                <a:cxn ang="0">
                  <a:pos x="178" y="479"/>
                </a:cxn>
                <a:cxn ang="0">
                  <a:pos x="200" y="538"/>
                </a:cxn>
                <a:cxn ang="0">
                  <a:pos x="227" y="595"/>
                </a:cxn>
                <a:cxn ang="0">
                  <a:pos x="257" y="650"/>
                </a:cxn>
                <a:cxn ang="0">
                  <a:pos x="291" y="702"/>
                </a:cxn>
                <a:cxn ang="0">
                  <a:pos x="328" y="751"/>
                </a:cxn>
                <a:cxn ang="0">
                  <a:pos x="369" y="797"/>
                </a:cxn>
                <a:cxn ang="0">
                  <a:pos x="413" y="841"/>
                </a:cxn>
                <a:cxn ang="0">
                  <a:pos x="459" y="882"/>
                </a:cxn>
                <a:cxn ang="0">
                  <a:pos x="509" y="919"/>
                </a:cxn>
                <a:cxn ang="0">
                  <a:pos x="562" y="951"/>
                </a:cxn>
                <a:cxn ang="0">
                  <a:pos x="617" y="981"/>
                </a:cxn>
                <a:cxn ang="0">
                  <a:pos x="673" y="1007"/>
                </a:cxn>
                <a:cxn ang="0">
                  <a:pos x="732" y="1027"/>
                </a:cxn>
                <a:cxn ang="0">
                  <a:pos x="791" y="1045"/>
                </a:cxn>
                <a:cxn ang="0">
                  <a:pos x="852" y="1057"/>
                </a:cxn>
                <a:cxn ang="0">
                  <a:pos x="913" y="1067"/>
                </a:cxn>
                <a:cxn ang="0">
                  <a:pos x="975" y="1070"/>
                </a:cxn>
                <a:cxn ang="0">
                  <a:pos x="1037" y="1070"/>
                </a:cxn>
                <a:cxn ang="0">
                  <a:pos x="1098" y="1066"/>
                </a:cxn>
                <a:cxn ang="0">
                  <a:pos x="1160" y="1056"/>
                </a:cxn>
                <a:cxn ang="0">
                  <a:pos x="1220" y="1042"/>
                </a:cxn>
              </a:cxnLst>
              <a:rect l="0" t="0" r="r" b="b"/>
              <a:pathLst>
                <a:path w="1221" h="1071">
                  <a:moveTo>
                    <a:pt x="1220" y="1042"/>
                  </a:moveTo>
                  <a:lnTo>
                    <a:pt x="1002" y="847"/>
                  </a:lnTo>
                  <a:lnTo>
                    <a:pt x="1081" y="630"/>
                  </a:lnTo>
                  <a:lnTo>
                    <a:pt x="1038" y="635"/>
                  </a:lnTo>
                  <a:lnTo>
                    <a:pt x="994" y="636"/>
                  </a:lnTo>
                  <a:lnTo>
                    <a:pt x="950" y="634"/>
                  </a:lnTo>
                  <a:lnTo>
                    <a:pt x="906" y="626"/>
                  </a:lnTo>
                  <a:lnTo>
                    <a:pt x="865" y="614"/>
                  </a:lnTo>
                  <a:lnTo>
                    <a:pt x="823" y="599"/>
                  </a:lnTo>
                  <a:lnTo>
                    <a:pt x="784" y="579"/>
                  </a:lnTo>
                  <a:lnTo>
                    <a:pt x="747" y="556"/>
                  </a:lnTo>
                  <a:lnTo>
                    <a:pt x="713" y="528"/>
                  </a:lnTo>
                  <a:lnTo>
                    <a:pt x="682" y="496"/>
                  </a:lnTo>
                  <a:lnTo>
                    <a:pt x="653" y="463"/>
                  </a:lnTo>
                  <a:lnTo>
                    <a:pt x="629" y="427"/>
                  </a:lnTo>
                  <a:lnTo>
                    <a:pt x="609" y="390"/>
                  </a:lnTo>
                  <a:lnTo>
                    <a:pt x="594" y="352"/>
                  </a:lnTo>
                  <a:lnTo>
                    <a:pt x="581" y="314"/>
                  </a:lnTo>
                  <a:lnTo>
                    <a:pt x="573" y="273"/>
                  </a:lnTo>
                  <a:lnTo>
                    <a:pt x="568" y="232"/>
                  </a:lnTo>
                  <a:lnTo>
                    <a:pt x="712" y="232"/>
                  </a:lnTo>
                  <a:lnTo>
                    <a:pt x="368" y="0"/>
                  </a:lnTo>
                  <a:lnTo>
                    <a:pt x="0" y="235"/>
                  </a:lnTo>
                  <a:lnTo>
                    <a:pt x="134" y="234"/>
                  </a:lnTo>
                  <a:lnTo>
                    <a:pt x="139" y="296"/>
                  </a:lnTo>
                  <a:lnTo>
                    <a:pt x="148" y="358"/>
                  </a:lnTo>
                  <a:lnTo>
                    <a:pt x="161" y="419"/>
                  </a:lnTo>
                  <a:lnTo>
                    <a:pt x="178" y="479"/>
                  </a:lnTo>
                  <a:lnTo>
                    <a:pt x="200" y="538"/>
                  </a:lnTo>
                  <a:lnTo>
                    <a:pt x="227" y="595"/>
                  </a:lnTo>
                  <a:lnTo>
                    <a:pt x="257" y="650"/>
                  </a:lnTo>
                  <a:lnTo>
                    <a:pt x="291" y="702"/>
                  </a:lnTo>
                  <a:lnTo>
                    <a:pt x="328" y="751"/>
                  </a:lnTo>
                  <a:lnTo>
                    <a:pt x="369" y="797"/>
                  </a:lnTo>
                  <a:lnTo>
                    <a:pt x="413" y="841"/>
                  </a:lnTo>
                  <a:lnTo>
                    <a:pt x="459" y="882"/>
                  </a:lnTo>
                  <a:lnTo>
                    <a:pt x="509" y="919"/>
                  </a:lnTo>
                  <a:lnTo>
                    <a:pt x="562" y="951"/>
                  </a:lnTo>
                  <a:lnTo>
                    <a:pt x="617" y="981"/>
                  </a:lnTo>
                  <a:lnTo>
                    <a:pt x="673" y="1007"/>
                  </a:lnTo>
                  <a:lnTo>
                    <a:pt x="732" y="1027"/>
                  </a:lnTo>
                  <a:lnTo>
                    <a:pt x="791" y="1045"/>
                  </a:lnTo>
                  <a:lnTo>
                    <a:pt x="852" y="1057"/>
                  </a:lnTo>
                  <a:lnTo>
                    <a:pt x="913" y="1067"/>
                  </a:lnTo>
                  <a:lnTo>
                    <a:pt x="975" y="1070"/>
                  </a:lnTo>
                  <a:lnTo>
                    <a:pt x="1037" y="1070"/>
                  </a:lnTo>
                  <a:lnTo>
                    <a:pt x="1098" y="1066"/>
                  </a:lnTo>
                  <a:lnTo>
                    <a:pt x="1160" y="1056"/>
                  </a:lnTo>
                  <a:lnTo>
                    <a:pt x="1220" y="1042"/>
                  </a:lnTo>
                </a:path>
              </a:pathLst>
            </a:custGeom>
            <a:grpFill/>
            <a:ln w="381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blackWhite">
            <a:xfrm>
              <a:off x="4814888" y="1920875"/>
              <a:ext cx="1890712" cy="3325813"/>
            </a:xfrm>
            <a:custGeom>
              <a:avLst/>
              <a:gdLst/>
              <a:ahLst/>
              <a:cxnLst>
                <a:cxn ang="0">
                  <a:pos x="286" y="1316"/>
                </a:cxn>
                <a:cxn ang="0">
                  <a:pos x="340" y="1290"/>
                </a:cxn>
                <a:cxn ang="0">
                  <a:pos x="392" y="1260"/>
                </a:cxn>
                <a:cxn ang="0">
                  <a:pos x="442" y="1225"/>
                </a:cxn>
                <a:cxn ang="0">
                  <a:pos x="490" y="1187"/>
                </a:cxn>
                <a:cxn ang="0">
                  <a:pos x="535" y="1146"/>
                </a:cxn>
                <a:cxn ang="0">
                  <a:pos x="576" y="1102"/>
                </a:cxn>
                <a:cxn ang="0">
                  <a:pos x="616" y="1055"/>
                </a:cxn>
                <a:cxn ang="0">
                  <a:pos x="650" y="1005"/>
                </a:cxn>
                <a:cxn ang="0">
                  <a:pos x="682" y="953"/>
                </a:cxn>
                <a:cxn ang="0">
                  <a:pos x="709" y="900"/>
                </a:cxn>
                <a:cxn ang="0">
                  <a:pos x="734" y="844"/>
                </a:cxn>
                <a:cxn ang="0">
                  <a:pos x="753" y="786"/>
                </a:cxn>
                <a:cxn ang="0">
                  <a:pos x="770" y="727"/>
                </a:cxn>
                <a:cxn ang="0">
                  <a:pos x="781" y="668"/>
                </a:cxn>
                <a:cxn ang="0">
                  <a:pos x="789" y="608"/>
                </a:cxn>
                <a:cxn ang="0">
                  <a:pos x="792" y="547"/>
                </a:cxn>
                <a:cxn ang="0">
                  <a:pos x="790" y="487"/>
                </a:cxn>
                <a:cxn ang="0">
                  <a:pos x="786" y="427"/>
                </a:cxn>
                <a:cxn ang="0">
                  <a:pos x="775" y="367"/>
                </a:cxn>
                <a:cxn ang="0">
                  <a:pos x="762" y="308"/>
                </a:cxn>
                <a:cxn ang="0">
                  <a:pos x="744" y="249"/>
                </a:cxn>
                <a:cxn ang="0">
                  <a:pos x="722" y="193"/>
                </a:cxn>
                <a:cxn ang="0">
                  <a:pos x="697" y="137"/>
                </a:cxn>
                <a:cxn ang="0">
                  <a:pos x="667" y="84"/>
                </a:cxn>
                <a:cxn ang="0">
                  <a:pos x="639" y="41"/>
                </a:cxn>
                <a:cxn ang="0">
                  <a:pos x="609" y="0"/>
                </a:cxn>
                <a:cxn ang="0">
                  <a:pos x="521" y="247"/>
                </a:cxn>
                <a:cxn ang="0">
                  <a:pos x="277" y="280"/>
                </a:cxn>
                <a:cxn ang="0">
                  <a:pos x="294" y="308"/>
                </a:cxn>
                <a:cxn ang="0">
                  <a:pos x="316" y="347"/>
                </a:cxn>
                <a:cxn ang="0">
                  <a:pos x="332" y="389"/>
                </a:cxn>
                <a:cxn ang="0">
                  <a:pos x="345" y="431"/>
                </a:cxn>
                <a:cxn ang="0">
                  <a:pos x="353" y="475"/>
                </a:cxn>
                <a:cxn ang="0">
                  <a:pos x="357" y="519"/>
                </a:cxn>
                <a:cxn ang="0">
                  <a:pos x="355" y="564"/>
                </a:cxn>
                <a:cxn ang="0">
                  <a:pos x="350" y="608"/>
                </a:cxn>
                <a:cxn ang="0">
                  <a:pos x="339" y="652"/>
                </a:cxn>
                <a:cxn ang="0">
                  <a:pos x="325" y="694"/>
                </a:cxn>
                <a:cxn ang="0">
                  <a:pos x="306" y="734"/>
                </a:cxn>
                <a:cxn ang="0">
                  <a:pos x="284" y="772"/>
                </a:cxn>
                <a:cxn ang="0">
                  <a:pos x="257" y="808"/>
                </a:cxn>
                <a:cxn ang="0">
                  <a:pos x="227" y="841"/>
                </a:cxn>
                <a:cxn ang="0">
                  <a:pos x="193" y="871"/>
                </a:cxn>
                <a:cxn ang="0">
                  <a:pos x="156" y="896"/>
                </a:cxn>
                <a:cxn ang="0">
                  <a:pos x="113" y="761"/>
                </a:cxn>
                <a:cxn ang="0">
                  <a:pos x="0" y="1169"/>
                </a:cxn>
                <a:cxn ang="0">
                  <a:pos x="321" y="1439"/>
                </a:cxn>
                <a:cxn ang="0">
                  <a:pos x="286" y="1316"/>
                </a:cxn>
              </a:cxnLst>
              <a:rect l="0" t="0" r="r" b="b"/>
              <a:pathLst>
                <a:path w="793" h="1440">
                  <a:moveTo>
                    <a:pt x="286" y="1316"/>
                  </a:moveTo>
                  <a:lnTo>
                    <a:pt x="340" y="1290"/>
                  </a:lnTo>
                  <a:lnTo>
                    <a:pt x="392" y="1260"/>
                  </a:lnTo>
                  <a:lnTo>
                    <a:pt x="442" y="1225"/>
                  </a:lnTo>
                  <a:lnTo>
                    <a:pt x="490" y="1187"/>
                  </a:lnTo>
                  <a:lnTo>
                    <a:pt x="535" y="1146"/>
                  </a:lnTo>
                  <a:lnTo>
                    <a:pt x="576" y="1102"/>
                  </a:lnTo>
                  <a:lnTo>
                    <a:pt x="616" y="1055"/>
                  </a:lnTo>
                  <a:lnTo>
                    <a:pt x="650" y="1005"/>
                  </a:lnTo>
                  <a:lnTo>
                    <a:pt x="682" y="953"/>
                  </a:lnTo>
                  <a:lnTo>
                    <a:pt x="709" y="900"/>
                  </a:lnTo>
                  <a:lnTo>
                    <a:pt x="734" y="844"/>
                  </a:lnTo>
                  <a:lnTo>
                    <a:pt x="753" y="786"/>
                  </a:lnTo>
                  <a:lnTo>
                    <a:pt x="770" y="727"/>
                  </a:lnTo>
                  <a:lnTo>
                    <a:pt x="781" y="668"/>
                  </a:lnTo>
                  <a:lnTo>
                    <a:pt x="789" y="608"/>
                  </a:lnTo>
                  <a:lnTo>
                    <a:pt x="792" y="547"/>
                  </a:lnTo>
                  <a:lnTo>
                    <a:pt x="790" y="487"/>
                  </a:lnTo>
                  <a:lnTo>
                    <a:pt x="786" y="427"/>
                  </a:lnTo>
                  <a:lnTo>
                    <a:pt x="775" y="367"/>
                  </a:lnTo>
                  <a:lnTo>
                    <a:pt x="762" y="308"/>
                  </a:lnTo>
                  <a:lnTo>
                    <a:pt x="744" y="249"/>
                  </a:lnTo>
                  <a:lnTo>
                    <a:pt x="722" y="193"/>
                  </a:lnTo>
                  <a:lnTo>
                    <a:pt x="697" y="137"/>
                  </a:lnTo>
                  <a:lnTo>
                    <a:pt x="667" y="84"/>
                  </a:lnTo>
                  <a:lnTo>
                    <a:pt x="639" y="41"/>
                  </a:lnTo>
                  <a:lnTo>
                    <a:pt x="609" y="0"/>
                  </a:lnTo>
                  <a:lnTo>
                    <a:pt x="521" y="247"/>
                  </a:lnTo>
                  <a:lnTo>
                    <a:pt x="277" y="280"/>
                  </a:lnTo>
                  <a:lnTo>
                    <a:pt x="294" y="308"/>
                  </a:lnTo>
                  <a:lnTo>
                    <a:pt x="316" y="347"/>
                  </a:lnTo>
                  <a:lnTo>
                    <a:pt x="332" y="389"/>
                  </a:lnTo>
                  <a:lnTo>
                    <a:pt x="345" y="431"/>
                  </a:lnTo>
                  <a:lnTo>
                    <a:pt x="353" y="475"/>
                  </a:lnTo>
                  <a:lnTo>
                    <a:pt x="357" y="519"/>
                  </a:lnTo>
                  <a:lnTo>
                    <a:pt x="355" y="564"/>
                  </a:lnTo>
                  <a:lnTo>
                    <a:pt x="350" y="608"/>
                  </a:lnTo>
                  <a:lnTo>
                    <a:pt x="339" y="652"/>
                  </a:lnTo>
                  <a:lnTo>
                    <a:pt x="325" y="694"/>
                  </a:lnTo>
                  <a:lnTo>
                    <a:pt x="306" y="734"/>
                  </a:lnTo>
                  <a:lnTo>
                    <a:pt x="284" y="772"/>
                  </a:lnTo>
                  <a:lnTo>
                    <a:pt x="257" y="808"/>
                  </a:lnTo>
                  <a:lnTo>
                    <a:pt x="227" y="841"/>
                  </a:lnTo>
                  <a:lnTo>
                    <a:pt x="193" y="871"/>
                  </a:lnTo>
                  <a:lnTo>
                    <a:pt x="156" y="896"/>
                  </a:lnTo>
                  <a:lnTo>
                    <a:pt x="113" y="761"/>
                  </a:lnTo>
                  <a:lnTo>
                    <a:pt x="0" y="1169"/>
                  </a:lnTo>
                  <a:lnTo>
                    <a:pt x="321" y="1439"/>
                  </a:lnTo>
                  <a:lnTo>
                    <a:pt x="286" y="1316"/>
                  </a:lnTo>
                </a:path>
              </a:pathLst>
            </a:custGeom>
            <a:grpFill/>
            <a:ln w="38100" cap="rnd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 flipV="1">
            <a:off x="1383933" y="4673425"/>
            <a:ext cx="714380" cy="64294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26676" y="4887741"/>
            <a:ext cx="207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上传功能</a:t>
            </a:r>
            <a:r>
              <a:rPr lang="en-US" altLang="zh-CN" sz="1000" kern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测试代码编译物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rot="16200000" flipV="1">
            <a:off x="2598378" y="4601987"/>
            <a:ext cx="642942" cy="64294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098312" y="4887741"/>
            <a:ext cx="2071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通知版本及获取地址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83933" y="5530681"/>
            <a:ext cx="1857388" cy="158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526808" y="5530683"/>
            <a:ext cx="142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获取编译物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71"/>
          <p:cNvGrpSpPr/>
          <p:nvPr/>
        </p:nvGrpSpPr>
        <p:grpSpPr>
          <a:xfrm>
            <a:off x="4527204" y="5244929"/>
            <a:ext cx="1071570" cy="674848"/>
            <a:chOff x="2632525" y="2714620"/>
            <a:chExt cx="1687191" cy="1062552"/>
          </a:xfrm>
        </p:grpSpPr>
        <p:pic>
          <p:nvPicPr>
            <p:cNvPr id="18" name="Picture 5" descr="C:\Documents and Settings\Administrator\My Documents\My Pictures\Microsoft 剪辑管理器\j0431637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0364" y="2714620"/>
              <a:ext cx="763577" cy="763577"/>
            </a:xfrm>
            <a:prstGeom prst="rect">
              <a:avLst/>
            </a:prstGeom>
            <a:noFill/>
          </p:spPr>
        </p:pic>
        <p:sp>
          <p:nvSpPr>
            <p:cNvPr id="19" name="TextBox 18"/>
            <p:cNvSpPr txBox="1"/>
            <p:nvPr/>
          </p:nvSpPr>
          <p:spPr>
            <a:xfrm>
              <a:off x="2632525" y="3389496"/>
              <a:ext cx="1687191" cy="387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日验证数据库</a:t>
              </a:r>
            </a:p>
          </p:txBody>
        </p:sp>
      </p:grpSp>
      <p:grpSp>
        <p:nvGrpSpPr>
          <p:cNvPr id="20" name="组合 89"/>
          <p:cNvGrpSpPr/>
          <p:nvPr/>
        </p:nvGrpSpPr>
        <p:grpSpPr>
          <a:xfrm>
            <a:off x="1812561" y="4244799"/>
            <a:ext cx="1000132" cy="674849"/>
            <a:chOff x="4074475" y="2786057"/>
            <a:chExt cx="1520978" cy="1026295"/>
          </a:xfrm>
        </p:grpSpPr>
        <p:pic>
          <p:nvPicPr>
            <p:cNvPr id="21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2786057"/>
              <a:ext cx="567027" cy="785818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4074475" y="3437905"/>
              <a:ext cx="1520978" cy="37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日构建服务器</a:t>
              </a:r>
            </a:p>
          </p:txBody>
        </p:sp>
      </p:grpSp>
      <p:grpSp>
        <p:nvGrpSpPr>
          <p:cNvPr id="23" name="组合 89"/>
          <p:cNvGrpSpPr/>
          <p:nvPr/>
        </p:nvGrpSpPr>
        <p:grpSpPr>
          <a:xfrm>
            <a:off x="598114" y="5173491"/>
            <a:ext cx="1000132" cy="762780"/>
            <a:chOff x="4074475" y="2786057"/>
            <a:chExt cx="1520978" cy="1160018"/>
          </a:xfrm>
        </p:grpSpPr>
        <p:pic>
          <p:nvPicPr>
            <p:cNvPr id="24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2786057"/>
              <a:ext cx="567027" cy="785818"/>
            </a:xfrm>
            <a:prstGeom prst="rect">
              <a:avLst/>
            </a:prstGeom>
            <a:noFill/>
          </p:spPr>
        </p:pic>
        <p:sp>
          <p:nvSpPr>
            <p:cNvPr id="25" name="TextBox 24"/>
            <p:cNvSpPr txBox="1"/>
            <p:nvPr/>
          </p:nvSpPr>
          <p:spPr>
            <a:xfrm>
              <a:off x="4074475" y="3571628"/>
              <a:ext cx="1520978" cy="37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编译物</a:t>
              </a:r>
              <a:r>
                <a:rPr lang="en-US" altLang="zh-CN" sz="1000" kern="0" dirty="0" smtClean="0">
                  <a:latin typeface="微软雅黑" pitchFamily="34" charset="-122"/>
                  <a:ea typeface="微软雅黑" pitchFamily="34" charset="-122"/>
                </a:rPr>
                <a:t>FTP</a:t>
              </a:r>
              <a:endParaRPr lang="zh-CN" altLang="en-US" sz="1000" kern="0" dirty="0" smtClean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组合 229"/>
          <p:cNvGrpSpPr/>
          <p:nvPr/>
        </p:nvGrpSpPr>
        <p:grpSpPr>
          <a:xfrm>
            <a:off x="3098444" y="5102053"/>
            <a:ext cx="1143008" cy="834218"/>
            <a:chOff x="642910" y="5357826"/>
            <a:chExt cx="1143008" cy="834218"/>
          </a:xfrm>
        </p:grpSpPr>
        <p:pic>
          <p:nvPicPr>
            <p:cNvPr id="27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1561" y="5429264"/>
              <a:ext cx="372853" cy="516722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642910" y="5945823"/>
              <a:ext cx="11430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日验证服务器组</a:t>
              </a:r>
            </a:p>
          </p:txBody>
        </p:sp>
        <p:pic>
          <p:nvPicPr>
            <p:cNvPr id="29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1538" y="5357826"/>
              <a:ext cx="372853" cy="516722"/>
            </a:xfrm>
            <a:prstGeom prst="rect">
              <a:avLst/>
            </a:prstGeom>
            <a:noFill/>
          </p:spPr>
        </p:pic>
        <p:pic>
          <p:nvPicPr>
            <p:cNvPr id="30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852" y="5500702"/>
              <a:ext cx="372853" cy="516722"/>
            </a:xfrm>
            <a:prstGeom prst="rect">
              <a:avLst/>
            </a:prstGeom>
            <a:noFill/>
          </p:spPr>
        </p:pic>
      </p:grpSp>
      <p:sp>
        <p:nvSpPr>
          <p:cNvPr id="31" name="TextBox 30"/>
          <p:cNvSpPr txBox="1"/>
          <p:nvPr/>
        </p:nvSpPr>
        <p:spPr>
          <a:xfrm>
            <a:off x="3098444" y="585596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自动化测试平台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98115" y="3959048"/>
            <a:ext cx="4929222" cy="2500331"/>
          </a:xfrm>
          <a:prstGeom prst="roundRect">
            <a:avLst/>
          </a:prstGeom>
          <a:noFill/>
          <a:ln w="25400" cap="flat" cmpd="sng" algn="ctr">
            <a:solidFill>
              <a:srgbClr val="72A376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0800000">
            <a:off x="4098577" y="5529095"/>
            <a:ext cx="714380" cy="1589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triangle" w="lg" len="med"/>
          </a:ln>
          <a:effectLst/>
        </p:spPr>
      </p:cxnSp>
      <p:grpSp>
        <p:nvGrpSpPr>
          <p:cNvPr id="34" name="组合 89"/>
          <p:cNvGrpSpPr/>
          <p:nvPr/>
        </p:nvGrpSpPr>
        <p:grpSpPr>
          <a:xfrm>
            <a:off x="1812561" y="2530288"/>
            <a:ext cx="1071570" cy="762781"/>
            <a:chOff x="4074477" y="2786057"/>
            <a:chExt cx="1629620" cy="1160019"/>
          </a:xfrm>
        </p:grpSpPr>
        <p:pic>
          <p:nvPicPr>
            <p:cNvPr id="35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2786057"/>
              <a:ext cx="567027" cy="785818"/>
            </a:xfrm>
            <a:prstGeom prst="rect">
              <a:avLst/>
            </a:prstGeom>
            <a:noFill/>
          </p:spPr>
        </p:pic>
        <p:sp>
          <p:nvSpPr>
            <p:cNvPr id="36" name="TextBox 35"/>
            <p:cNvSpPr txBox="1"/>
            <p:nvPr/>
          </p:nvSpPr>
          <p:spPr>
            <a:xfrm>
              <a:off x="4074477" y="3571629"/>
              <a:ext cx="1629620" cy="37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源代码服务器</a:t>
              </a:r>
            </a:p>
          </p:txBody>
        </p:sp>
      </p:grpSp>
      <p:grpSp>
        <p:nvGrpSpPr>
          <p:cNvPr id="37" name="组合 53"/>
          <p:cNvGrpSpPr/>
          <p:nvPr/>
        </p:nvGrpSpPr>
        <p:grpSpPr>
          <a:xfrm>
            <a:off x="1812561" y="1180983"/>
            <a:ext cx="1000132" cy="603411"/>
            <a:chOff x="2500298" y="1714488"/>
            <a:chExt cx="1000132" cy="603411"/>
          </a:xfrm>
        </p:grpSpPr>
        <p:grpSp>
          <p:nvGrpSpPr>
            <p:cNvPr id="38" name="组合 39"/>
            <p:cNvGrpSpPr/>
            <p:nvPr/>
          </p:nvGrpSpPr>
          <p:grpSpPr>
            <a:xfrm>
              <a:off x="2714612" y="1714488"/>
              <a:ext cx="554647" cy="428627"/>
              <a:chOff x="1531938" y="2062163"/>
              <a:chExt cx="764168" cy="590543"/>
            </a:xfrm>
          </p:grpSpPr>
          <p:pic>
            <p:nvPicPr>
              <p:cNvPr id="40" name="Picture 3" descr="C:\Documents and Settings\Administrator\My Documents\My Pictures\Microsoft 剪辑管理器\j0428945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31938" y="2062163"/>
                <a:ext cx="611768" cy="438143"/>
              </a:xfrm>
              <a:prstGeom prst="rect">
                <a:avLst/>
              </a:prstGeom>
              <a:noFill/>
            </p:spPr>
          </p:pic>
          <p:pic>
            <p:nvPicPr>
              <p:cNvPr id="41" name="Picture 3" descr="C:\Documents and Settings\Administrator\My Documents\My Pictures\Microsoft 剪辑管理器\j0428945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684338" y="2214563"/>
                <a:ext cx="611768" cy="438143"/>
              </a:xfrm>
              <a:prstGeom prst="rect">
                <a:avLst/>
              </a:prstGeom>
              <a:noFill/>
            </p:spPr>
          </p:pic>
        </p:grpSp>
        <p:sp>
          <p:nvSpPr>
            <p:cNvPr id="39" name="TextBox 38"/>
            <p:cNvSpPr txBox="1"/>
            <p:nvPr/>
          </p:nvSpPr>
          <p:spPr>
            <a:xfrm>
              <a:off x="2500298" y="2071678"/>
              <a:ext cx="10001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业务开发平台</a:t>
              </a:r>
            </a:p>
          </p:txBody>
        </p:sp>
      </p:grpSp>
      <p:cxnSp>
        <p:nvCxnSpPr>
          <p:cNvPr id="42" name="直接连接符 41"/>
          <p:cNvCxnSpPr/>
          <p:nvPr/>
        </p:nvCxnSpPr>
        <p:spPr>
          <a:xfrm rot="5400000" flipH="1" flipV="1">
            <a:off x="1987047" y="2095103"/>
            <a:ext cx="685800" cy="79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1872350" y="1828802"/>
            <a:ext cx="92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每日 提交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rot="5400000">
            <a:off x="1919717" y="3708219"/>
            <a:ext cx="785818" cy="158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1741122" y="364138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每日定 时获取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6" name="直接连接符 45"/>
          <p:cNvCxnSpPr/>
          <p:nvPr/>
        </p:nvCxnSpPr>
        <p:spPr>
          <a:xfrm rot="10800000">
            <a:off x="955305" y="1360855"/>
            <a:ext cx="1071569" cy="1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ysDash"/>
            <a:headEnd type="triangle" w="lg" len="med"/>
            <a:tailEnd w="med" len="lg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598114" y="1082728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测试用例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89"/>
          <p:cNvGrpSpPr/>
          <p:nvPr/>
        </p:nvGrpSpPr>
        <p:grpSpPr>
          <a:xfrm>
            <a:off x="3241320" y="2530286"/>
            <a:ext cx="860932" cy="762780"/>
            <a:chOff x="4183116" y="2786057"/>
            <a:chExt cx="1309286" cy="1160018"/>
          </a:xfrm>
        </p:grpSpPr>
        <p:pic>
          <p:nvPicPr>
            <p:cNvPr id="49" name="Picture 8" descr="C:\Documents and Settings\Administrator\My Documents\My Pictures\Microsoft 剪辑管理器\j0428969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2786057"/>
              <a:ext cx="567027" cy="785818"/>
            </a:xfrm>
            <a:prstGeom prst="rect">
              <a:avLst/>
            </a:prstGeom>
            <a:noFill/>
          </p:spPr>
        </p:pic>
        <p:sp>
          <p:nvSpPr>
            <p:cNvPr id="50" name="TextBox 49"/>
            <p:cNvSpPr txBox="1"/>
            <p:nvPr/>
          </p:nvSpPr>
          <p:spPr>
            <a:xfrm>
              <a:off x="4183116" y="3571628"/>
              <a:ext cx="1309286" cy="374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邮件服务器</a:t>
              </a:r>
            </a:p>
          </p:txBody>
        </p:sp>
      </p:grpSp>
      <p:cxnSp>
        <p:nvCxnSpPr>
          <p:cNvPr id="51" name="直接连接符 50"/>
          <p:cNvCxnSpPr/>
          <p:nvPr/>
        </p:nvCxnSpPr>
        <p:spPr>
          <a:xfrm rot="5400000">
            <a:off x="2920246" y="4065806"/>
            <a:ext cx="1500198" cy="79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w="med" len="lg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098444" y="3641387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发送测试结果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rot="5400000">
            <a:off x="491751" y="1868663"/>
            <a:ext cx="498478" cy="158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dash"/>
            <a:headEnd type="triangle" w="lg" len="med"/>
            <a:tailEnd w="med" len="lg"/>
          </a:ln>
          <a:effectLst/>
        </p:spPr>
      </p:cxnSp>
      <p:cxnSp>
        <p:nvCxnSpPr>
          <p:cNvPr id="54" name="直接连接符 53"/>
          <p:cNvCxnSpPr/>
          <p:nvPr/>
        </p:nvCxnSpPr>
        <p:spPr>
          <a:xfrm rot="10800000">
            <a:off x="740990" y="2168006"/>
            <a:ext cx="2928958" cy="158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dash"/>
            <a:headEnd type="none" w="lg" len="med"/>
            <a:tailEnd w="med" len="lg"/>
          </a:ln>
          <a:effectLst/>
        </p:spPr>
      </p:cxnSp>
      <p:cxnSp>
        <p:nvCxnSpPr>
          <p:cNvPr id="55" name="直接连接符 54"/>
          <p:cNvCxnSpPr/>
          <p:nvPr/>
        </p:nvCxnSpPr>
        <p:spPr>
          <a:xfrm rot="5400000" flipH="1" flipV="1">
            <a:off x="3522131" y="2367141"/>
            <a:ext cx="336360" cy="21678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dash"/>
            <a:headEnd type="none" w="lg" len="med"/>
            <a:tailEnd w="med" len="lg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526676" y="1815907"/>
            <a:ext cx="171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测试结果的处理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肘形连接符 56"/>
          <p:cNvCxnSpPr/>
          <p:nvPr/>
        </p:nvCxnSpPr>
        <p:spPr>
          <a:xfrm rot="10800000" flipV="1">
            <a:off x="2669816" y="3387542"/>
            <a:ext cx="857256" cy="78581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C000"/>
            </a:solidFill>
            <a:prstDash val="solid"/>
            <a:headEnd type="triangle" w="lg" len="med"/>
            <a:tailEnd type="none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2455502" y="4030486"/>
            <a:ext cx="11430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zh-CN" altLang="en-US" sz="1000" kern="0" dirty="0" smtClean="0">
                <a:latin typeface="微软雅黑" pitchFamily="34" charset="-122"/>
                <a:ea typeface="微软雅黑" pitchFamily="34" charset="-122"/>
              </a:rPr>
              <a:t>发送编译报告</a:t>
            </a:r>
            <a:endParaRPr lang="en-US" altLang="zh-CN" sz="1000" kern="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组合 26"/>
          <p:cNvGrpSpPr/>
          <p:nvPr/>
        </p:nvGrpSpPr>
        <p:grpSpPr>
          <a:xfrm>
            <a:off x="334780" y="1143403"/>
            <a:ext cx="838200" cy="626818"/>
            <a:chOff x="4020502" y="228174"/>
            <a:chExt cx="922452" cy="689822"/>
          </a:xfrm>
        </p:grpSpPr>
        <p:pic>
          <p:nvPicPr>
            <p:cNvPr id="60" name="Picture 57" descr="MSN-Ma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279249" y="228174"/>
              <a:ext cx="292751" cy="34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TextBox 60"/>
            <p:cNvSpPr txBox="1"/>
            <p:nvPr/>
          </p:nvSpPr>
          <p:spPr>
            <a:xfrm>
              <a:off x="4020502" y="647026"/>
              <a:ext cx="922452" cy="270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t"/>
              <a:r>
                <a:rPr lang="zh-CN" altLang="en-US" sz="1000" kern="0" dirty="0" smtClean="0">
                  <a:latin typeface="微软雅黑" pitchFamily="34" charset="-122"/>
                  <a:ea typeface="微软雅黑" pitchFamily="34" charset="-122"/>
                </a:rPr>
                <a:t>测试工程师</a:t>
              </a:r>
            </a:p>
          </p:txBody>
        </p:sp>
        <p:pic>
          <p:nvPicPr>
            <p:cNvPr id="62" name="Picture 57" descr="MSN-Man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429124" y="285728"/>
              <a:ext cx="292751" cy="343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82882" y="4681602"/>
            <a:ext cx="289986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37676" y="1527132"/>
            <a:ext cx="2819400" cy="17362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2498" y="1755732"/>
            <a:ext cx="3081866" cy="1698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453751" y="1984332"/>
            <a:ext cx="3219450" cy="209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545666" y="2213974"/>
            <a:ext cx="3337084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82350" y="2514600"/>
            <a:ext cx="3200400" cy="143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内容占位符 2"/>
          <p:cNvSpPr txBox="1">
            <a:spLocks/>
          </p:cNvSpPr>
          <p:nvPr/>
        </p:nvSpPr>
        <p:spPr bwMode="auto">
          <a:xfrm>
            <a:off x="6103691" y="4231341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无人值守的多平台回归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0" name="Picture 51" descr="상승_4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 flipV="1">
            <a:off x="5298973" y="4726777"/>
            <a:ext cx="4572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" name="Picture 51" descr="상승_4"/>
          <p:cNvPicPr>
            <a:picLocks noChangeAspect="1" noChangeArrowheads="1"/>
          </p:cNvPicPr>
          <p:nvPr/>
        </p:nvPicPr>
        <p:blipFill>
          <a:blip r:embed="rId13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5400000" flipV="1">
            <a:off x="4993129" y="2135977"/>
            <a:ext cx="45720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内容占位符 2"/>
          <p:cNvSpPr txBox="1">
            <a:spLocks/>
          </p:cNvSpPr>
          <p:nvPr/>
        </p:nvSpPr>
        <p:spPr bwMode="auto">
          <a:xfrm>
            <a:off x="6032034" y="1143000"/>
            <a:ext cx="2667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多维度报告的推送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31" grpId="0"/>
      <p:bldP spid="32" grpId="0" animBg="1"/>
      <p:bldP spid="43" grpId="0"/>
      <p:bldP spid="45" grpId="0"/>
      <p:bldP spid="47" grpId="0"/>
      <p:bldP spid="52" grpId="0"/>
      <p:bldP spid="56" grpId="0"/>
      <p:bldP spid="58" grpId="0"/>
      <p:bldP spid="69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普元曾经对自动化测试认知的误区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978C-FD3D-4268-8D6C-034E9AD544A3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3" name="组合 12"/>
          <p:cNvGrpSpPr/>
          <p:nvPr/>
        </p:nvGrpSpPr>
        <p:grpSpPr>
          <a:xfrm>
            <a:off x="685800" y="1219200"/>
            <a:ext cx="7315200" cy="1447800"/>
            <a:chOff x="685800" y="1219200"/>
            <a:chExt cx="7315200" cy="1447800"/>
          </a:xfrm>
        </p:grpSpPr>
        <p:grpSp>
          <p:nvGrpSpPr>
            <p:cNvPr id="5" name="组合 31"/>
            <p:cNvGrpSpPr>
              <a:grpSpLocks/>
            </p:cNvGrpSpPr>
            <p:nvPr/>
          </p:nvGrpSpPr>
          <p:grpSpPr bwMode="auto">
            <a:xfrm>
              <a:off x="685800" y="1360288"/>
              <a:ext cx="7315200" cy="1306712"/>
              <a:chOff x="5429256" y="1975114"/>
              <a:chExt cx="3533746" cy="233502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5429256" y="1975114"/>
                <a:ext cx="3533746" cy="2335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2000" rIns="72000"/>
              <a:lstStyle/>
              <a:p>
                <a:pPr>
                  <a:buFont typeface="Wingdings" pitchFamily="2" charset="2"/>
                  <a:buChar char="n"/>
                  <a:defRPr/>
                </a:pPr>
                <a:endParaRPr lang="en-US" altLang="zh-CN" sz="1400" dirty="0"/>
              </a:p>
            </p:txBody>
          </p:sp>
          <p:sp>
            <p:nvSpPr>
              <p:cNvPr id="9" name="内容占位符 2"/>
              <p:cNvSpPr txBox="1">
                <a:spLocks/>
              </p:cNvSpPr>
              <p:nvPr/>
            </p:nvSpPr>
            <p:spPr bwMode="auto">
              <a:xfrm>
                <a:off x="5493216" y="2403821"/>
                <a:ext cx="3433735" cy="1758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+mn-ea"/>
                    <a:ea typeface="+mn-ea"/>
                  </a:rPr>
                  <a:t>自动化测试是把以人为驱动的测试行为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转化</a:t>
                </a:r>
                <a:r>
                  <a:rPr lang="zh-CN" altLang="en-US" dirty="0" smtClean="0">
                    <a:latin typeface="+mn-ea"/>
                    <a:ea typeface="+mn-ea"/>
                  </a:rPr>
                  <a:t>为机器执行的一种过程。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latin typeface="+mn-ea"/>
                    <a:ea typeface="+mn-ea"/>
                  </a:rPr>
                  <a:t>                                                                               --   </a:t>
                </a:r>
                <a:r>
                  <a:rPr lang="zh-CN" altLang="en-US" dirty="0" smtClean="0">
                    <a:latin typeface="+mn-ea"/>
                    <a:ea typeface="+mn-ea"/>
                  </a:rPr>
                  <a:t>百度百科</a:t>
                </a:r>
                <a:endParaRPr lang="en-US" altLang="zh-CN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7" name="圆角矩形 6"/>
            <p:cNvSpPr/>
            <p:nvPr/>
          </p:nvSpPr>
          <p:spPr bwMode="auto">
            <a:xfrm>
              <a:off x="885948" y="1219200"/>
              <a:ext cx="3686052" cy="3048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66006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</a:rPr>
                <a:t>  误区一：自动化测试的定义</a:t>
              </a:r>
              <a:endParaRPr lang="zh-CN" altLang="en-US" dirty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grpSp>
        <p:nvGrpSpPr>
          <p:cNvPr id="6" name="组合 13"/>
          <p:cNvGrpSpPr/>
          <p:nvPr/>
        </p:nvGrpSpPr>
        <p:grpSpPr>
          <a:xfrm>
            <a:off x="685800" y="2895600"/>
            <a:ext cx="7315200" cy="1447800"/>
            <a:chOff x="685800" y="1219200"/>
            <a:chExt cx="7315200" cy="1447800"/>
          </a:xfrm>
        </p:grpSpPr>
        <p:grpSp>
          <p:nvGrpSpPr>
            <p:cNvPr id="10" name="组合 31"/>
            <p:cNvGrpSpPr>
              <a:grpSpLocks/>
            </p:cNvGrpSpPr>
            <p:nvPr/>
          </p:nvGrpSpPr>
          <p:grpSpPr bwMode="auto">
            <a:xfrm>
              <a:off x="685800" y="1360288"/>
              <a:ext cx="7315200" cy="1306712"/>
              <a:chOff x="5429256" y="1975114"/>
              <a:chExt cx="3533746" cy="233502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429256" y="1975114"/>
                <a:ext cx="3533746" cy="2335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2000" rIns="72000"/>
              <a:lstStyle/>
              <a:p>
                <a:pPr>
                  <a:buFont typeface="Wingdings" pitchFamily="2" charset="2"/>
                  <a:buChar char="n"/>
                  <a:defRPr/>
                </a:pPr>
                <a:endParaRPr lang="en-US" altLang="zh-CN" sz="1400" dirty="0"/>
              </a:p>
            </p:txBody>
          </p:sp>
          <p:sp>
            <p:nvSpPr>
              <p:cNvPr id="18" name="内容占位符 2"/>
              <p:cNvSpPr txBox="1">
                <a:spLocks/>
              </p:cNvSpPr>
              <p:nvPr/>
            </p:nvSpPr>
            <p:spPr bwMode="auto">
              <a:xfrm>
                <a:off x="5493216" y="2403821"/>
                <a:ext cx="3433735" cy="1758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+mn-ea"/>
                    <a:ea typeface="+mn-ea"/>
                  </a:rPr>
                  <a:t>自动化测试的实施就是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买个工具</a:t>
                </a:r>
                <a:r>
                  <a:rPr lang="zh-CN" altLang="en-US" dirty="0" smtClean="0">
                    <a:latin typeface="+mn-ea"/>
                    <a:ea typeface="+mn-ea"/>
                  </a:rPr>
                  <a:t>，将原有的手工用例进行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脚本化</a:t>
                </a:r>
                <a:r>
                  <a:rPr lang="zh-CN" altLang="en-US" dirty="0" smtClean="0">
                    <a:latin typeface="+mn-ea"/>
                    <a:ea typeface="+mn-ea"/>
                  </a:rPr>
                  <a:t>。</a:t>
                </a:r>
                <a:endParaRPr lang="en-US" altLang="zh-CN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16" name="圆角矩形 15"/>
            <p:cNvSpPr/>
            <p:nvPr/>
          </p:nvSpPr>
          <p:spPr bwMode="auto">
            <a:xfrm>
              <a:off x="885948" y="1219200"/>
              <a:ext cx="3686052" cy="3048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66006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</a:rPr>
                <a:t>  误区二：自动化测试的实施</a:t>
              </a:r>
              <a:endParaRPr lang="zh-CN" altLang="en-US" dirty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  <p:grpSp>
        <p:nvGrpSpPr>
          <p:cNvPr id="11" name="组合 23"/>
          <p:cNvGrpSpPr/>
          <p:nvPr/>
        </p:nvGrpSpPr>
        <p:grpSpPr>
          <a:xfrm>
            <a:off x="685800" y="4572000"/>
            <a:ext cx="7315200" cy="1447800"/>
            <a:chOff x="685800" y="1219200"/>
            <a:chExt cx="7315200" cy="1447800"/>
          </a:xfrm>
        </p:grpSpPr>
        <p:grpSp>
          <p:nvGrpSpPr>
            <p:cNvPr id="12" name="组合 31"/>
            <p:cNvGrpSpPr>
              <a:grpSpLocks/>
            </p:cNvGrpSpPr>
            <p:nvPr/>
          </p:nvGrpSpPr>
          <p:grpSpPr bwMode="auto">
            <a:xfrm>
              <a:off x="685800" y="1360288"/>
              <a:ext cx="7315200" cy="1306712"/>
              <a:chOff x="5429256" y="1975114"/>
              <a:chExt cx="3533746" cy="233502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429256" y="1975114"/>
                <a:ext cx="3533746" cy="233502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206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72000" rIns="72000"/>
              <a:lstStyle/>
              <a:p>
                <a:pPr>
                  <a:buFont typeface="Wingdings" pitchFamily="2" charset="2"/>
                  <a:buChar char="n"/>
                  <a:defRPr/>
                </a:pPr>
                <a:endParaRPr lang="en-US" altLang="zh-CN" sz="1400" dirty="0"/>
              </a:p>
            </p:txBody>
          </p:sp>
          <p:sp>
            <p:nvSpPr>
              <p:cNvPr id="28" name="内容占位符 2"/>
              <p:cNvSpPr txBox="1">
                <a:spLocks/>
              </p:cNvSpPr>
              <p:nvPr/>
            </p:nvSpPr>
            <p:spPr bwMode="auto">
              <a:xfrm>
                <a:off x="5493216" y="2403821"/>
                <a:ext cx="3433735" cy="17581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>
                    <a:latin typeface="+mn-ea"/>
                    <a:ea typeface="+mn-ea"/>
                  </a:rPr>
                  <a:t>自动化测试用例就是通过测试工具录制一堆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测试对象</a:t>
                </a:r>
                <a:r>
                  <a:rPr lang="zh-CN" altLang="en-US" dirty="0" smtClean="0">
                    <a:latin typeface="+mn-ea"/>
                    <a:ea typeface="+mn-ea"/>
                  </a:rPr>
                  <a:t>，或者编写的</a:t>
                </a:r>
                <a:r>
                  <a:rPr lang="zh-CN" altLang="en-US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一堆脚本</a:t>
                </a:r>
                <a:r>
                  <a:rPr lang="zh-CN" altLang="en-US" dirty="0" smtClean="0">
                    <a:latin typeface="+mn-ea"/>
                    <a:ea typeface="+mn-ea"/>
                  </a:rPr>
                  <a:t>。</a:t>
                </a:r>
                <a:endParaRPr lang="en-US" altLang="zh-CN" dirty="0" smtClean="0">
                  <a:latin typeface="+mn-ea"/>
                  <a:ea typeface="+mn-ea"/>
                </a:endParaRPr>
              </a:p>
            </p:txBody>
          </p:sp>
        </p:grpSp>
        <p:sp>
          <p:nvSpPr>
            <p:cNvPr id="26" name="圆角矩形 25"/>
            <p:cNvSpPr/>
            <p:nvPr/>
          </p:nvSpPr>
          <p:spPr bwMode="auto">
            <a:xfrm>
              <a:off x="885948" y="1219200"/>
              <a:ext cx="3686052" cy="3048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rgbClr val="660066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>
                <a:defRPr/>
              </a:pPr>
              <a:r>
                <a:rPr lang="zh-CN" altLang="en-US" dirty="0" smtClean="0">
                  <a:solidFill>
                    <a:schemeClr val="bg1"/>
                  </a:solidFill>
                  <a:latin typeface="黑体" pitchFamily="2" charset="-122"/>
                </a:rPr>
                <a:t>  误区三：自动化测试用例</a:t>
              </a:r>
              <a:endParaRPr lang="zh-CN" altLang="en-US" dirty="0">
                <a:solidFill>
                  <a:schemeClr val="bg1"/>
                </a:solidFill>
                <a:latin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LEFT" val=" 184.875"/>
  <p:tag name="LTOP" val=" 317.25"/>
</p:tagLst>
</file>

<file path=ppt/theme/theme1.xml><?xml version="1.0" encoding="utf-8"?>
<a:theme xmlns:a="http://schemas.openxmlformats.org/drawingml/2006/main" name="主题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20815</TotalTime>
  <Words>1741</Words>
  <Application>Microsoft Office PowerPoint</Application>
  <PresentationFormat>全屏显示(4:3)</PresentationFormat>
  <Paragraphs>446</Paragraphs>
  <Slides>22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主题2</vt:lpstr>
      <vt:lpstr>PowerPoint 演示文稿</vt:lpstr>
      <vt:lpstr>PowerPoint 演示文稿</vt:lpstr>
      <vt:lpstr>普元研发过程体系演进之路</vt:lpstr>
      <vt:lpstr>普元自动化测试与持续集成的演进</vt:lpstr>
      <vt:lpstr>研发过程体系实施效果概览</vt:lpstr>
      <vt:lpstr>PowerPoint 演示文稿</vt:lpstr>
      <vt:lpstr>普元研发过程体系下的组织基线</vt:lpstr>
      <vt:lpstr>持续集成与自动化测试结合</vt:lpstr>
      <vt:lpstr>普元曾经对自动化测试认知的误区</vt:lpstr>
      <vt:lpstr>普元自动化测试的经验与教训分析：工具维度</vt:lpstr>
      <vt:lpstr>普元自动化测试的经验与教训分析：实施维度</vt:lpstr>
      <vt:lpstr>普元自动化测试设计原则与方法</vt:lpstr>
      <vt:lpstr>PowerPoint 演示文稿</vt:lpstr>
      <vt:lpstr>工商银行CTP平台持续集成框架实施</vt:lpstr>
      <vt:lpstr>中国结算上海分公司自动化测试及持续集成体系建设</vt:lpstr>
      <vt:lpstr>交行JUMP平台自动化测试与持续集成咨询和实施</vt:lpstr>
      <vt:lpstr>PowerPoint 演示文稿</vt:lpstr>
      <vt:lpstr>普元自动化测试与持续集成的结合</vt:lpstr>
      <vt:lpstr>统一的自动化测试能力</vt:lpstr>
      <vt:lpstr>多平台的持续集成能力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JamesHao</dc:creator>
  <cp:lastModifiedBy>StringLew</cp:lastModifiedBy>
  <cp:revision>2595</cp:revision>
  <cp:lastPrinted>1601-01-01T00:00:00Z</cp:lastPrinted>
  <dcterms:created xsi:type="dcterms:W3CDTF">1601-01-01T00:00:00Z</dcterms:created>
  <dcterms:modified xsi:type="dcterms:W3CDTF">2013-03-26T09:35:22Z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