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handoutMasterIdLst>
    <p:handoutMasterId r:id="rId138"/>
  </p:handoutMasterIdLst>
  <p:sldIdLst>
    <p:sldId id="446" r:id="rId2"/>
    <p:sldId id="310" r:id="rId3"/>
    <p:sldId id="451" r:id="rId4"/>
    <p:sldId id="456" r:id="rId5"/>
    <p:sldId id="457" r:id="rId6"/>
    <p:sldId id="447" r:id="rId7"/>
    <p:sldId id="452" r:id="rId8"/>
    <p:sldId id="458" r:id="rId9"/>
    <p:sldId id="459" r:id="rId10"/>
    <p:sldId id="460" r:id="rId11"/>
    <p:sldId id="461" r:id="rId12"/>
    <p:sldId id="462" r:id="rId13"/>
    <p:sldId id="464" r:id="rId14"/>
    <p:sldId id="465" r:id="rId15"/>
    <p:sldId id="466" r:id="rId16"/>
    <p:sldId id="467" r:id="rId17"/>
    <p:sldId id="468" r:id="rId18"/>
    <p:sldId id="469" r:id="rId19"/>
    <p:sldId id="470" r:id="rId20"/>
    <p:sldId id="471" r:id="rId21"/>
    <p:sldId id="472" r:id="rId22"/>
    <p:sldId id="474" r:id="rId23"/>
    <p:sldId id="475" r:id="rId24"/>
    <p:sldId id="476" r:id="rId25"/>
    <p:sldId id="477" r:id="rId26"/>
    <p:sldId id="478" r:id="rId27"/>
    <p:sldId id="479" r:id="rId28"/>
    <p:sldId id="480" r:id="rId29"/>
    <p:sldId id="481" r:id="rId30"/>
    <p:sldId id="482" r:id="rId31"/>
    <p:sldId id="463" r:id="rId32"/>
    <p:sldId id="483" r:id="rId33"/>
    <p:sldId id="484" r:id="rId34"/>
    <p:sldId id="485" r:id="rId35"/>
    <p:sldId id="486" r:id="rId36"/>
    <p:sldId id="487" r:id="rId37"/>
    <p:sldId id="488" r:id="rId38"/>
    <p:sldId id="489" r:id="rId39"/>
    <p:sldId id="448" r:id="rId40"/>
    <p:sldId id="453" r:id="rId41"/>
    <p:sldId id="490" r:id="rId42"/>
    <p:sldId id="491" r:id="rId43"/>
    <p:sldId id="492" r:id="rId44"/>
    <p:sldId id="493" r:id="rId45"/>
    <p:sldId id="494" r:id="rId46"/>
    <p:sldId id="495" r:id="rId47"/>
    <p:sldId id="496" r:id="rId48"/>
    <p:sldId id="497" r:id="rId49"/>
    <p:sldId id="498" r:id="rId50"/>
    <p:sldId id="499" r:id="rId51"/>
    <p:sldId id="500" r:id="rId52"/>
    <p:sldId id="501" r:id="rId53"/>
    <p:sldId id="502" r:id="rId54"/>
    <p:sldId id="503" r:id="rId55"/>
    <p:sldId id="504" r:id="rId56"/>
    <p:sldId id="505" r:id="rId57"/>
    <p:sldId id="506" r:id="rId58"/>
    <p:sldId id="507" r:id="rId59"/>
    <p:sldId id="508" r:id="rId60"/>
    <p:sldId id="509" r:id="rId61"/>
    <p:sldId id="510" r:id="rId62"/>
    <p:sldId id="512" r:id="rId63"/>
    <p:sldId id="511" r:id="rId64"/>
    <p:sldId id="513" r:id="rId65"/>
    <p:sldId id="514" r:id="rId66"/>
    <p:sldId id="515" r:id="rId67"/>
    <p:sldId id="516" r:id="rId68"/>
    <p:sldId id="517" r:id="rId69"/>
    <p:sldId id="518" r:id="rId70"/>
    <p:sldId id="519" r:id="rId71"/>
    <p:sldId id="520" r:id="rId72"/>
    <p:sldId id="521" r:id="rId73"/>
    <p:sldId id="522" r:id="rId74"/>
    <p:sldId id="523" r:id="rId75"/>
    <p:sldId id="524" r:id="rId76"/>
    <p:sldId id="525" r:id="rId77"/>
    <p:sldId id="526" r:id="rId78"/>
    <p:sldId id="528" r:id="rId79"/>
    <p:sldId id="529" r:id="rId80"/>
    <p:sldId id="530" r:id="rId81"/>
    <p:sldId id="531" r:id="rId82"/>
    <p:sldId id="532" r:id="rId83"/>
    <p:sldId id="533" r:id="rId84"/>
    <p:sldId id="534" r:id="rId85"/>
    <p:sldId id="535" r:id="rId86"/>
    <p:sldId id="536" r:id="rId87"/>
    <p:sldId id="449" r:id="rId88"/>
    <p:sldId id="454" r:id="rId89"/>
    <p:sldId id="537" r:id="rId90"/>
    <p:sldId id="538" r:id="rId91"/>
    <p:sldId id="539" r:id="rId92"/>
    <p:sldId id="540" r:id="rId93"/>
    <p:sldId id="541" r:id="rId94"/>
    <p:sldId id="542" r:id="rId95"/>
    <p:sldId id="543" r:id="rId96"/>
    <p:sldId id="544" r:id="rId97"/>
    <p:sldId id="545" r:id="rId98"/>
    <p:sldId id="546" r:id="rId99"/>
    <p:sldId id="547" r:id="rId100"/>
    <p:sldId id="548" r:id="rId101"/>
    <p:sldId id="549" r:id="rId102"/>
    <p:sldId id="550" r:id="rId103"/>
    <p:sldId id="551" r:id="rId104"/>
    <p:sldId id="552" r:id="rId105"/>
    <p:sldId id="554" r:id="rId106"/>
    <p:sldId id="555" r:id="rId107"/>
    <p:sldId id="556" r:id="rId108"/>
    <p:sldId id="557" r:id="rId109"/>
    <p:sldId id="558" r:id="rId110"/>
    <p:sldId id="559" r:id="rId111"/>
    <p:sldId id="560" r:id="rId112"/>
    <p:sldId id="561" r:id="rId113"/>
    <p:sldId id="563" r:id="rId114"/>
    <p:sldId id="564" r:id="rId115"/>
    <p:sldId id="565" r:id="rId116"/>
    <p:sldId id="566" r:id="rId117"/>
    <p:sldId id="567" r:id="rId118"/>
    <p:sldId id="568" r:id="rId119"/>
    <p:sldId id="569" r:id="rId120"/>
    <p:sldId id="570" r:id="rId121"/>
    <p:sldId id="571" r:id="rId122"/>
    <p:sldId id="572" r:id="rId123"/>
    <p:sldId id="573" r:id="rId124"/>
    <p:sldId id="574" r:id="rId125"/>
    <p:sldId id="575" r:id="rId126"/>
    <p:sldId id="576" r:id="rId127"/>
    <p:sldId id="577" r:id="rId128"/>
    <p:sldId id="578" r:id="rId129"/>
    <p:sldId id="579" r:id="rId130"/>
    <p:sldId id="580" r:id="rId131"/>
    <p:sldId id="450" r:id="rId132"/>
    <p:sldId id="455" r:id="rId133"/>
    <p:sldId id="581" r:id="rId134"/>
    <p:sldId id="582" r:id="rId135"/>
    <p:sldId id="382" r:id="rId136"/>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452"/>
    <a:srgbClr val="F5F5F5"/>
    <a:srgbClr val="E0EBFF"/>
    <a:srgbClr val="4F81BD"/>
    <a:srgbClr val="A3F23A"/>
    <a:srgbClr val="00B050"/>
    <a:srgbClr val="95B7DD"/>
    <a:srgbClr val="94B7DD"/>
    <a:srgbClr val="31859C"/>
    <a:srgbClr val="88E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86004" autoAdjust="0"/>
  </p:normalViewPr>
  <p:slideViewPr>
    <p:cSldViewPr>
      <p:cViewPr varScale="1">
        <p:scale>
          <a:sx n="60" d="100"/>
          <a:sy n="60" d="100"/>
        </p:scale>
        <p:origin x="-852" y="-96"/>
      </p:cViewPr>
      <p:guideLst>
        <p:guide orient="horz" pos="2160"/>
        <p:guide pos="3841"/>
      </p:guideLst>
    </p:cSldViewPr>
  </p:slideViewPr>
  <p:outlineViewPr>
    <p:cViewPr>
      <p:scale>
        <a:sx n="33" d="100"/>
        <a:sy n="33" d="100"/>
      </p:scale>
      <p:origin x="0" y="840"/>
    </p:cViewPr>
  </p:outlineViewPr>
  <p:notesTextViewPr>
    <p:cViewPr>
      <p:scale>
        <a:sx n="100" d="100"/>
        <a:sy n="100" d="100"/>
      </p:scale>
      <p:origin x="0" y="0"/>
    </p:cViewPr>
  </p:notesTextViewPr>
  <p:sorterViewPr>
    <p:cViewPr>
      <p:scale>
        <a:sx n="100" d="100"/>
        <a:sy n="100" d="100"/>
      </p:scale>
      <p:origin x="0" y="-6480"/>
    </p:cViewPr>
  </p:sorterViewPr>
  <p:notesViewPr>
    <p:cSldViewPr>
      <p:cViewPr varScale="1">
        <p:scale>
          <a:sx n="80" d="100"/>
          <a:sy n="80" d="100"/>
        </p:scale>
        <p:origin x="-20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pPr/>
              <a:t>12/26/2014</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pPr/>
              <a:t>‹#›</a:t>
            </a:fld>
            <a:endParaRPr lang="en-US"/>
          </a:p>
        </p:txBody>
      </p:sp>
    </p:spTree>
    <p:extLst>
      <p:ext uri="{BB962C8B-B14F-4D97-AF65-F5344CB8AC3E}">
        <p14:creationId xmlns:p14="http://schemas.microsoft.com/office/powerpoint/2010/main" val="1335710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pPr/>
              <a:t>12/26/2014</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pPr/>
              <a:t>‹#›</a:t>
            </a:fld>
            <a:endParaRPr lang="en-US"/>
          </a:p>
        </p:txBody>
      </p:sp>
    </p:spTree>
    <p:extLst>
      <p:ext uri="{BB962C8B-B14F-4D97-AF65-F5344CB8AC3E}">
        <p14:creationId xmlns:p14="http://schemas.microsoft.com/office/powerpoint/2010/main" val="102570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48F07-6AC5-47AF-9B36-9B4E83AB260F}" type="slidenum">
              <a:rPr lang="en-US" smtClean="0"/>
              <a:pPr/>
              <a:t>2</a:t>
            </a:fld>
            <a:endParaRPr lang="en-US"/>
          </a:p>
        </p:txBody>
      </p:sp>
    </p:spTree>
    <p:extLst>
      <p:ext uri="{BB962C8B-B14F-4D97-AF65-F5344CB8AC3E}">
        <p14:creationId xmlns:p14="http://schemas.microsoft.com/office/powerpoint/2010/main" val="282380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48F07-6AC5-47AF-9B36-9B4E83AB260F}" type="slidenum">
              <a:rPr lang="en-US" smtClean="0"/>
              <a:pPr/>
              <a:t>6</a:t>
            </a:fld>
            <a:endParaRPr lang="en-US"/>
          </a:p>
        </p:txBody>
      </p:sp>
    </p:spTree>
    <p:extLst>
      <p:ext uri="{BB962C8B-B14F-4D97-AF65-F5344CB8AC3E}">
        <p14:creationId xmlns:p14="http://schemas.microsoft.com/office/powerpoint/2010/main" val="282380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48F07-6AC5-47AF-9B36-9B4E83AB260F}" type="slidenum">
              <a:rPr lang="en-US" smtClean="0"/>
              <a:pPr/>
              <a:t>39</a:t>
            </a:fld>
            <a:endParaRPr lang="en-US"/>
          </a:p>
        </p:txBody>
      </p:sp>
    </p:spTree>
    <p:extLst>
      <p:ext uri="{BB962C8B-B14F-4D97-AF65-F5344CB8AC3E}">
        <p14:creationId xmlns:p14="http://schemas.microsoft.com/office/powerpoint/2010/main" val="282380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ldapContext</a:t>
            </a:r>
            <a:r>
              <a:rPr lang="zh-CN" altLang="en-US" smtClean="0"/>
              <a:t>：用于建立与</a:t>
            </a:r>
            <a:r>
              <a:rPr lang="en-US" altLang="zh-CN" smtClean="0"/>
              <a:t>ldap</a:t>
            </a:r>
            <a:r>
              <a:rPr lang="zh-CN" altLang="en-US" smtClean="0"/>
              <a:t>服务器的连接的一个接口，获取数据；</a:t>
            </a:r>
            <a:endParaRPr lang="en-US" altLang="zh-CN" smtClean="0"/>
          </a:p>
          <a:p>
            <a:r>
              <a:rPr lang="en-US" altLang="zh-CN" smtClean="0"/>
              <a:t>Jsoup:Java</a:t>
            </a:r>
            <a:r>
              <a:rPr lang="zh-CN" altLang="en-US" smtClean="0"/>
              <a:t>的</a:t>
            </a:r>
            <a:r>
              <a:rPr lang="en-US" altLang="zh-CN" baseline="0" smtClean="0"/>
              <a:t>HTML</a:t>
            </a:r>
            <a:r>
              <a:rPr lang="zh-CN" altLang="en-US" baseline="0" smtClean="0"/>
              <a:t>解析器，可直接解析某个</a:t>
            </a:r>
            <a:r>
              <a:rPr lang="en-US" altLang="zh-CN" baseline="0" smtClean="0"/>
              <a:t>URL</a:t>
            </a:r>
            <a:r>
              <a:rPr lang="zh-CN" altLang="en-US" baseline="0" smtClean="0"/>
              <a:t>地址、</a:t>
            </a:r>
            <a:r>
              <a:rPr lang="en-US" altLang="zh-CN" baseline="0" smtClean="0"/>
              <a:t>HTML</a:t>
            </a:r>
            <a:r>
              <a:rPr lang="zh-CN" altLang="en-US" baseline="0" smtClean="0"/>
              <a:t>文本内容。它提供了一套非常省力的</a:t>
            </a:r>
            <a:r>
              <a:rPr lang="en-US" altLang="zh-CN" baseline="0" smtClean="0"/>
              <a:t>API</a:t>
            </a:r>
            <a:r>
              <a:rPr lang="zh-CN" altLang="en-US" baseline="0" smtClean="0"/>
              <a:t>，可通过</a:t>
            </a:r>
            <a:r>
              <a:rPr lang="en-US" altLang="zh-CN" baseline="0" smtClean="0"/>
              <a:t>DOM</a:t>
            </a:r>
            <a:r>
              <a:rPr lang="zh-CN" altLang="en-US" baseline="0" smtClean="0"/>
              <a:t>，</a:t>
            </a:r>
            <a:r>
              <a:rPr lang="en-US" altLang="zh-CN" baseline="0" smtClean="0"/>
              <a:t>CSS</a:t>
            </a:r>
            <a:r>
              <a:rPr lang="zh-CN" altLang="en-US" baseline="0" smtClean="0"/>
              <a:t>以及类似与</a:t>
            </a:r>
            <a:r>
              <a:rPr lang="en-US" altLang="zh-CN" baseline="0" smtClean="0"/>
              <a:t>JQuery</a:t>
            </a:r>
            <a:r>
              <a:rPr lang="zh-CN" altLang="en-US" baseline="0" smtClean="0"/>
              <a:t>的操作方法来取出和操作数据；</a:t>
            </a:r>
            <a:endParaRPr lang="en-US" altLang="zh-CN" baseline="0" smtClean="0"/>
          </a:p>
          <a:p>
            <a:r>
              <a:rPr lang="en-US" altLang="zh-CN" baseline="0" smtClean="0"/>
              <a:t>Javamail:</a:t>
            </a:r>
            <a:r>
              <a:rPr lang="zh-CN" altLang="en-US" baseline="0" smtClean="0"/>
              <a:t>是</a:t>
            </a:r>
            <a:r>
              <a:rPr lang="en-US" altLang="zh-CN" baseline="0" smtClean="0"/>
              <a:t>sun</a:t>
            </a:r>
            <a:r>
              <a:rPr lang="zh-CN" altLang="en-US" baseline="0" smtClean="0"/>
              <a:t>发布的用来处理</a:t>
            </a:r>
            <a:r>
              <a:rPr lang="en-US" altLang="zh-CN" baseline="0" smtClean="0"/>
              <a:t>email</a:t>
            </a:r>
            <a:r>
              <a:rPr lang="zh-CN" altLang="en-US" baseline="0" smtClean="0"/>
              <a:t>的</a:t>
            </a:r>
            <a:r>
              <a:rPr lang="en-US" altLang="zh-CN" baseline="0" smtClean="0"/>
              <a:t>API</a:t>
            </a:r>
            <a:r>
              <a:rPr lang="zh-CN" altLang="en-US" baseline="0" smtClean="0"/>
              <a:t>，提供给开发者处理电子邮件相关的编程接口，可以方便地执行一些常用的邮件传输；</a:t>
            </a:r>
            <a:endParaRPr lang="en-US" altLang="zh-CN" baseline="0" smtClean="0"/>
          </a:p>
          <a:p>
            <a:r>
              <a:rPr lang="en-US" altLang="zh-CN" baseline="0" smtClean="0"/>
              <a:t>FCKeditor</a:t>
            </a:r>
            <a:r>
              <a:rPr lang="zh-CN" altLang="en-US" baseline="0" smtClean="0"/>
              <a:t>：是目前最优秀的可见即得网页编辑器之一，它采用</a:t>
            </a:r>
            <a:r>
              <a:rPr lang="en-US" altLang="zh-CN" baseline="0" smtClean="0"/>
              <a:t>JavaScript</a:t>
            </a:r>
            <a:r>
              <a:rPr lang="zh-CN" altLang="en-US" baseline="0" smtClean="0"/>
              <a:t>编写，具备功能强大、配置容易、哭浏览器、支持多种编程语言、开源等特点；</a:t>
            </a:r>
            <a:endParaRPr lang="zh-CN" altLang="en-US"/>
          </a:p>
        </p:txBody>
      </p:sp>
      <p:sp>
        <p:nvSpPr>
          <p:cNvPr id="4" name="灯片编号占位符 3"/>
          <p:cNvSpPr>
            <a:spLocks noGrp="1"/>
          </p:cNvSpPr>
          <p:nvPr>
            <p:ph type="sldNum" sz="quarter" idx="10"/>
          </p:nvPr>
        </p:nvSpPr>
        <p:spPr/>
        <p:txBody>
          <a:bodyPr/>
          <a:lstStyle/>
          <a:p>
            <a:fld id="{B5F48F07-6AC5-47AF-9B36-9B4E83AB260F}" type="slidenum">
              <a:rPr lang="en-US" smtClean="0"/>
              <a:pPr/>
              <a:t>87</a:t>
            </a:fld>
            <a:endParaRPr lang="en-US"/>
          </a:p>
        </p:txBody>
      </p:sp>
    </p:spTree>
    <p:extLst>
      <p:ext uri="{BB962C8B-B14F-4D97-AF65-F5344CB8AC3E}">
        <p14:creationId xmlns:p14="http://schemas.microsoft.com/office/powerpoint/2010/main" val="2823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48F07-6AC5-47AF-9B36-9B4E83AB260F}" type="slidenum">
              <a:rPr lang="en-US" smtClean="0"/>
              <a:pPr/>
              <a:t>131</a:t>
            </a:fld>
            <a:endParaRPr lang="en-US"/>
          </a:p>
        </p:txBody>
      </p:sp>
    </p:spTree>
    <p:extLst>
      <p:ext uri="{BB962C8B-B14F-4D97-AF65-F5344CB8AC3E}">
        <p14:creationId xmlns:p14="http://schemas.microsoft.com/office/powerpoint/2010/main" val="2823802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7" name="矩形 6"/>
          <p:cNvSpPr/>
          <p:nvPr userDrawn="1"/>
        </p:nvSpPr>
        <p:spPr>
          <a:xfrm>
            <a:off x="0" y="0"/>
            <a:ext cx="12195175" cy="6858000"/>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矩形 9"/>
          <p:cNvSpPr/>
          <p:nvPr userDrawn="1"/>
        </p:nvSpPr>
        <p:spPr>
          <a:xfrm>
            <a:off x="9144000" y="0"/>
            <a:ext cx="3051175"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F:\360云盘\04-待整理ing\pic\绿色封面.PNG"/>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5" y="0"/>
            <a:ext cx="121968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矩形 5"/>
          <p:cNvSpPr/>
          <p:nvPr userDrawn="1"/>
        </p:nvSpPr>
        <p:spPr>
          <a:xfrm>
            <a:off x="360039" y="0"/>
            <a:ext cx="336947"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userDrawn="1"/>
        </p:nvSpPr>
        <p:spPr>
          <a:xfrm>
            <a:off x="829311" y="404664"/>
            <a:ext cx="1451852" cy="523220"/>
          </a:xfrm>
          <a:prstGeom prst="rect">
            <a:avLst/>
          </a:prstGeom>
          <a:noFill/>
        </p:spPr>
        <p:txBody>
          <a:bodyPr wrap="square">
            <a:spAutoFit/>
          </a:bodyPr>
          <a:lstStyle/>
          <a:p>
            <a:pPr algn="l">
              <a:defRPr/>
            </a:pPr>
            <a:r>
              <a:rPr lang="zh-CN" altLang="en-US" sz="2800" b="1" smtClean="0">
                <a:solidFill>
                  <a:srgbClr val="666666"/>
                </a:solidFill>
                <a:latin typeface="微软雅黑" pitchFamily="34" charset="-122"/>
                <a:ea typeface="微软雅黑" pitchFamily="34" charset="-122"/>
              </a:rPr>
              <a:t>目录页</a:t>
            </a:r>
            <a:endParaRPr lang="zh-CN" altLang="en-US" sz="2800" b="1">
              <a:solidFill>
                <a:srgbClr val="666666"/>
              </a:solidFill>
              <a:latin typeface="微软雅黑" pitchFamily="34" charset="-122"/>
              <a:ea typeface="微软雅黑" pitchFamily="34" charset="-122"/>
            </a:endParaRPr>
          </a:p>
        </p:txBody>
      </p:sp>
      <p:sp>
        <p:nvSpPr>
          <p:cNvPr id="10" name="矩形 24"/>
          <p:cNvSpPr>
            <a:spLocks noChangeArrowheads="1"/>
          </p:cNvSpPr>
          <p:nvPr userDrawn="1"/>
        </p:nvSpPr>
        <p:spPr bwMode="auto">
          <a:xfrm>
            <a:off x="2137147" y="558552"/>
            <a:ext cx="2448272" cy="369332"/>
          </a:xfrm>
          <a:prstGeom prst="rect">
            <a:avLst/>
          </a:prstGeom>
          <a:noFill/>
          <a:ln w="9525">
            <a:noFill/>
            <a:miter lim="800000"/>
            <a:headEnd/>
            <a:tailEnd/>
          </a:ln>
        </p:spPr>
        <p:txBody>
          <a:bodyPr wrap="square">
            <a:spAutoFit/>
          </a:bodyPr>
          <a:lstStyle/>
          <a:p>
            <a:r>
              <a:rPr lang="en-US" altLang="zh-CN" b="1" smtClean="0">
                <a:solidFill>
                  <a:srgbClr val="FFC000"/>
                </a:solidFill>
                <a:ea typeface="微软雅黑" pitchFamily="34" charset="-122"/>
                <a:cs typeface="Arial Unicode MS" pitchFamily="34" charset="-122"/>
              </a:rPr>
              <a:t>CONTENTS PAGE</a:t>
            </a:r>
            <a:endParaRPr lang="en-US" altLang="zh-CN" b="1">
              <a:solidFill>
                <a:srgbClr val="FFC000"/>
              </a:solidFill>
              <a:ea typeface="微软雅黑" pitchFamily="34" charset="-122"/>
              <a:cs typeface="Arial Unicode MS" pitchFamily="34" charset="-122"/>
            </a:endParaRPr>
          </a:p>
        </p:txBody>
      </p:sp>
      <p:cxnSp>
        <p:nvCxnSpPr>
          <p:cNvPr id="11" name="直接连接符 10"/>
          <p:cNvCxnSpPr/>
          <p:nvPr userDrawn="1"/>
        </p:nvCxnSpPr>
        <p:spPr>
          <a:xfrm>
            <a:off x="360039" y="908720"/>
            <a:ext cx="43693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795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1" name="矩形 10"/>
          <p:cNvSpPr/>
          <p:nvPr userDrawn="1"/>
        </p:nvSpPr>
        <p:spPr>
          <a:xfrm>
            <a:off x="360039" y="0"/>
            <a:ext cx="336947"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
          <p:cNvSpPr txBox="1"/>
          <p:nvPr userDrawn="1"/>
        </p:nvSpPr>
        <p:spPr>
          <a:xfrm>
            <a:off x="829311" y="404664"/>
            <a:ext cx="1451852" cy="523220"/>
          </a:xfrm>
          <a:prstGeom prst="rect">
            <a:avLst/>
          </a:prstGeom>
          <a:noFill/>
        </p:spPr>
        <p:txBody>
          <a:bodyPr wrap="square">
            <a:spAutoFit/>
          </a:bodyPr>
          <a:lstStyle/>
          <a:p>
            <a:pPr algn="l">
              <a:defRPr/>
            </a:pPr>
            <a:r>
              <a:rPr lang="zh-CN" altLang="en-US" sz="2800" b="1" smtClean="0">
                <a:solidFill>
                  <a:srgbClr val="666666"/>
                </a:solidFill>
                <a:latin typeface="微软雅黑" pitchFamily="34" charset="-122"/>
                <a:ea typeface="微软雅黑" pitchFamily="34" charset="-122"/>
              </a:rPr>
              <a:t>过渡页</a:t>
            </a:r>
            <a:endParaRPr lang="zh-CN" altLang="en-US" sz="2800" b="1">
              <a:solidFill>
                <a:srgbClr val="666666"/>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7147" y="558552"/>
            <a:ext cx="2448272" cy="369332"/>
          </a:xfrm>
          <a:prstGeom prst="rect">
            <a:avLst/>
          </a:prstGeom>
          <a:noFill/>
          <a:ln w="9525">
            <a:noFill/>
            <a:miter lim="800000"/>
            <a:headEnd/>
            <a:tailEnd/>
          </a:ln>
        </p:spPr>
        <p:txBody>
          <a:bodyPr wrap="square">
            <a:spAutoFit/>
          </a:bodyPr>
          <a:lstStyle/>
          <a:p>
            <a:r>
              <a:rPr lang="en-US" altLang="zh-CN" b="1">
                <a:solidFill>
                  <a:srgbClr val="FFC000"/>
                </a:solidFill>
                <a:ea typeface="微软雅黑" pitchFamily="34" charset="-122"/>
                <a:cs typeface="Arial Unicode MS" pitchFamily="34" charset="-122"/>
              </a:rPr>
              <a:t>TRANSITION PAGE</a:t>
            </a:r>
            <a:endParaRPr lang="zh-CN" altLang="en-US" b="1">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60039" y="908720"/>
            <a:ext cx="436939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3625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一章 简介">
    <p:spTree>
      <p:nvGrpSpPr>
        <p:cNvPr id="1" name=""/>
        <p:cNvGrpSpPr/>
        <p:nvPr/>
      </p:nvGrpSpPr>
      <p:grpSpPr>
        <a:xfrm>
          <a:off x="0" y="0"/>
          <a:ext cx="0" cy="0"/>
          <a:chOff x="0" y="0"/>
          <a:chExt cx="0" cy="0"/>
        </a:xfrm>
      </p:grpSpPr>
      <p:sp>
        <p:nvSpPr>
          <p:cNvPr id="2"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
        <p:nvSpPr>
          <p:cNvPr id="3" name="矩形 2"/>
          <p:cNvSpPr/>
          <p:nvPr userDrawn="1"/>
        </p:nvSpPr>
        <p:spPr>
          <a:xfrm>
            <a:off x="-1" y="0"/>
            <a:ext cx="1417067"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417067" y="0"/>
            <a:ext cx="10778108"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276484" y="6231103"/>
            <a:ext cx="432048"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848699"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nvSpPr>
        <p:spPr>
          <a:xfrm>
            <a:off x="142091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TextBox 3"/>
          <p:cNvSpPr txBox="1"/>
          <p:nvPr userDrawn="1"/>
        </p:nvSpPr>
        <p:spPr>
          <a:xfrm>
            <a:off x="3438258" y="6109200"/>
            <a:ext cx="3900124" cy="430887"/>
          </a:xfrm>
          <a:prstGeom prst="rect">
            <a:avLst/>
          </a:prstGeom>
          <a:noFill/>
        </p:spPr>
        <p:txBody>
          <a:bodyPr wrap="square">
            <a:spAutoFit/>
          </a:bodyPr>
          <a:lstStyle/>
          <a:p>
            <a:pPr algn="l">
              <a:defRPr/>
            </a:pPr>
            <a:r>
              <a:rPr lang="zh-CN" altLang="en-US" sz="2200" b="0" smtClean="0">
                <a:solidFill>
                  <a:schemeClr val="bg1"/>
                </a:solidFill>
                <a:latin typeface="微软雅黑" pitchFamily="34" charset="-122"/>
                <a:ea typeface="微软雅黑" pitchFamily="34" charset="-122"/>
              </a:rPr>
              <a:t>简介</a:t>
            </a:r>
            <a:endParaRPr lang="zh-CN" altLang="en-US" sz="2200" b="0">
              <a:solidFill>
                <a:schemeClr val="bg1"/>
              </a:solidFill>
              <a:latin typeface="微软雅黑" pitchFamily="34" charset="-122"/>
              <a:ea typeface="微软雅黑" pitchFamily="34" charset="-122"/>
            </a:endParaRPr>
          </a:p>
        </p:txBody>
      </p:sp>
      <p:sp>
        <p:nvSpPr>
          <p:cNvPr id="14" name="矩形 13"/>
          <p:cNvSpPr/>
          <p:nvPr userDrawn="1"/>
        </p:nvSpPr>
        <p:spPr>
          <a:xfrm>
            <a:off x="1994400"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nvSpPr>
        <p:spPr>
          <a:xfrm>
            <a:off x="2566800" y="6231600"/>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8931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二章 Bootstrap CSS">
    <p:spTree>
      <p:nvGrpSpPr>
        <p:cNvPr id="1" name=""/>
        <p:cNvGrpSpPr/>
        <p:nvPr/>
      </p:nvGrpSpPr>
      <p:grpSpPr>
        <a:xfrm>
          <a:off x="0" y="0"/>
          <a:ext cx="0" cy="0"/>
          <a:chOff x="0" y="0"/>
          <a:chExt cx="0" cy="0"/>
        </a:xfrm>
      </p:grpSpPr>
      <p:sp>
        <p:nvSpPr>
          <p:cNvPr id="11"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
        <p:nvSpPr>
          <p:cNvPr id="15" name="矩形 14"/>
          <p:cNvSpPr/>
          <p:nvPr userDrawn="1"/>
        </p:nvSpPr>
        <p:spPr>
          <a:xfrm>
            <a:off x="-1" y="0"/>
            <a:ext cx="1417067"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417067" y="0"/>
            <a:ext cx="10778108"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7648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userDrawn="1"/>
        </p:nvSpPr>
        <p:spPr>
          <a:xfrm>
            <a:off x="848699" y="6231103"/>
            <a:ext cx="432048"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userDrawn="1"/>
        </p:nvSpPr>
        <p:spPr>
          <a:xfrm>
            <a:off x="142091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TextBox 3"/>
          <p:cNvSpPr txBox="1"/>
          <p:nvPr userDrawn="1"/>
        </p:nvSpPr>
        <p:spPr>
          <a:xfrm>
            <a:off x="3438258" y="6109200"/>
            <a:ext cx="3900124" cy="430887"/>
          </a:xfrm>
          <a:prstGeom prst="rect">
            <a:avLst/>
          </a:prstGeom>
          <a:noFill/>
        </p:spPr>
        <p:txBody>
          <a:bodyPr wrap="square">
            <a:spAutoFit/>
          </a:bodyPr>
          <a:lstStyle/>
          <a:p>
            <a:pPr algn="l">
              <a:defRPr/>
            </a:pPr>
            <a:r>
              <a:rPr lang="en-US" altLang="zh-CN" sz="2200" b="0" smtClean="0">
                <a:solidFill>
                  <a:schemeClr val="bg1"/>
                </a:solidFill>
                <a:latin typeface="微软雅黑" pitchFamily="34" charset="-122"/>
                <a:ea typeface="微软雅黑" pitchFamily="34" charset="-122"/>
              </a:rPr>
              <a:t>Bootstrap</a:t>
            </a:r>
            <a:r>
              <a:rPr lang="en-US" altLang="zh-CN" sz="2200" b="0" baseline="0" smtClean="0">
                <a:solidFill>
                  <a:schemeClr val="bg1"/>
                </a:solidFill>
                <a:latin typeface="微软雅黑" pitchFamily="34" charset="-122"/>
                <a:ea typeface="微软雅黑" pitchFamily="34" charset="-122"/>
              </a:rPr>
              <a:t> CSS</a:t>
            </a:r>
            <a:endParaRPr lang="zh-CN" altLang="en-US" sz="2200" b="0">
              <a:solidFill>
                <a:schemeClr val="bg1"/>
              </a:solidFill>
              <a:latin typeface="微软雅黑" pitchFamily="34" charset="-122"/>
              <a:ea typeface="微软雅黑" pitchFamily="34" charset="-122"/>
            </a:endParaRPr>
          </a:p>
        </p:txBody>
      </p:sp>
      <p:sp>
        <p:nvSpPr>
          <p:cNvPr id="26" name="矩形 25"/>
          <p:cNvSpPr/>
          <p:nvPr userDrawn="1"/>
        </p:nvSpPr>
        <p:spPr>
          <a:xfrm>
            <a:off x="1994400"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userDrawn="1"/>
        </p:nvSpPr>
        <p:spPr>
          <a:xfrm>
            <a:off x="2566800" y="6231600"/>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三章 布局组件">
    <p:spTree>
      <p:nvGrpSpPr>
        <p:cNvPr id="1" name=""/>
        <p:cNvGrpSpPr/>
        <p:nvPr/>
      </p:nvGrpSpPr>
      <p:grpSpPr>
        <a:xfrm>
          <a:off x="0" y="0"/>
          <a:ext cx="0" cy="0"/>
          <a:chOff x="0" y="0"/>
          <a:chExt cx="0" cy="0"/>
        </a:xfrm>
      </p:grpSpPr>
      <p:sp>
        <p:nvSpPr>
          <p:cNvPr id="11"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
        <p:nvSpPr>
          <p:cNvPr id="15" name="矩形 14"/>
          <p:cNvSpPr/>
          <p:nvPr userDrawn="1"/>
        </p:nvSpPr>
        <p:spPr>
          <a:xfrm>
            <a:off x="-1" y="0"/>
            <a:ext cx="1417067"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417067" y="0"/>
            <a:ext cx="10778108"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7648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userDrawn="1"/>
        </p:nvSpPr>
        <p:spPr>
          <a:xfrm>
            <a:off x="848699"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userDrawn="1"/>
        </p:nvSpPr>
        <p:spPr>
          <a:xfrm>
            <a:off x="1420914" y="6231103"/>
            <a:ext cx="432048"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3"/>
          <p:cNvSpPr txBox="1"/>
          <p:nvPr userDrawn="1"/>
        </p:nvSpPr>
        <p:spPr>
          <a:xfrm>
            <a:off x="3438258" y="6109200"/>
            <a:ext cx="3900124" cy="430887"/>
          </a:xfrm>
          <a:prstGeom prst="rect">
            <a:avLst/>
          </a:prstGeom>
          <a:noFill/>
        </p:spPr>
        <p:txBody>
          <a:bodyPr wrap="square">
            <a:spAutoFit/>
          </a:bodyPr>
          <a:lstStyle/>
          <a:p>
            <a:pPr algn="l">
              <a:defRPr/>
            </a:pPr>
            <a:r>
              <a:rPr lang="zh-CN" altLang="en-US" sz="2200" b="0" smtClean="0">
                <a:solidFill>
                  <a:schemeClr val="bg1"/>
                </a:solidFill>
                <a:latin typeface="微软雅黑" pitchFamily="34" charset="-122"/>
                <a:ea typeface="微软雅黑" pitchFamily="34" charset="-122"/>
              </a:rPr>
              <a:t>布局组件</a:t>
            </a:r>
            <a:endParaRPr lang="zh-CN" altLang="en-US" sz="2200" b="0">
              <a:solidFill>
                <a:schemeClr val="bg1"/>
              </a:solidFill>
              <a:latin typeface="微软雅黑" pitchFamily="34" charset="-122"/>
              <a:ea typeface="微软雅黑" pitchFamily="34" charset="-122"/>
            </a:endParaRPr>
          </a:p>
        </p:txBody>
      </p:sp>
      <p:sp>
        <p:nvSpPr>
          <p:cNvPr id="29" name="矩形 28"/>
          <p:cNvSpPr/>
          <p:nvPr userDrawn="1"/>
        </p:nvSpPr>
        <p:spPr>
          <a:xfrm>
            <a:off x="1994400"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userDrawn="1"/>
        </p:nvSpPr>
        <p:spPr>
          <a:xfrm>
            <a:off x="2566800" y="6231600"/>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95706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四章 插件">
    <p:spTree>
      <p:nvGrpSpPr>
        <p:cNvPr id="1" name=""/>
        <p:cNvGrpSpPr/>
        <p:nvPr/>
      </p:nvGrpSpPr>
      <p:grpSpPr>
        <a:xfrm>
          <a:off x="0" y="0"/>
          <a:ext cx="0" cy="0"/>
          <a:chOff x="0" y="0"/>
          <a:chExt cx="0" cy="0"/>
        </a:xfrm>
      </p:grpSpPr>
      <p:sp>
        <p:nvSpPr>
          <p:cNvPr id="3"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
        <p:nvSpPr>
          <p:cNvPr id="4" name="矩形 3"/>
          <p:cNvSpPr/>
          <p:nvPr userDrawn="1"/>
        </p:nvSpPr>
        <p:spPr>
          <a:xfrm>
            <a:off x="-1" y="0"/>
            <a:ext cx="1417067"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417067" y="0"/>
            <a:ext cx="10778108"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27648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nvSpPr>
        <p:spPr>
          <a:xfrm>
            <a:off x="848699"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nvSpPr>
        <p:spPr>
          <a:xfrm>
            <a:off x="142091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TextBox 3"/>
          <p:cNvSpPr txBox="1"/>
          <p:nvPr userDrawn="1"/>
        </p:nvSpPr>
        <p:spPr>
          <a:xfrm>
            <a:off x="3438258" y="6109200"/>
            <a:ext cx="3900124" cy="430887"/>
          </a:xfrm>
          <a:prstGeom prst="rect">
            <a:avLst/>
          </a:prstGeom>
          <a:noFill/>
        </p:spPr>
        <p:txBody>
          <a:bodyPr wrap="square">
            <a:spAutoFit/>
          </a:bodyPr>
          <a:lstStyle/>
          <a:p>
            <a:pPr algn="l">
              <a:defRPr/>
            </a:pPr>
            <a:r>
              <a:rPr lang="zh-CN" altLang="en-US" sz="2200" b="0" smtClean="0">
                <a:solidFill>
                  <a:schemeClr val="bg1"/>
                </a:solidFill>
                <a:latin typeface="微软雅黑" pitchFamily="34" charset="-122"/>
                <a:ea typeface="微软雅黑" pitchFamily="34" charset="-122"/>
              </a:rPr>
              <a:t>插件</a:t>
            </a:r>
            <a:endParaRPr lang="zh-CN" altLang="en-US" sz="2200" b="0">
              <a:solidFill>
                <a:schemeClr val="bg1"/>
              </a:solidFill>
              <a:latin typeface="微软雅黑" pitchFamily="34" charset="-122"/>
              <a:ea typeface="微软雅黑" pitchFamily="34" charset="-122"/>
            </a:endParaRPr>
          </a:p>
        </p:txBody>
      </p:sp>
      <p:sp>
        <p:nvSpPr>
          <p:cNvPr id="19" name="矩形 18"/>
          <p:cNvSpPr/>
          <p:nvPr userDrawn="1"/>
        </p:nvSpPr>
        <p:spPr>
          <a:xfrm>
            <a:off x="1994400" y="6231103"/>
            <a:ext cx="432048"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userDrawn="1"/>
        </p:nvSpPr>
        <p:spPr>
          <a:xfrm>
            <a:off x="2566800" y="6231600"/>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第五章 Bootstrap自定义">
    <p:spTree>
      <p:nvGrpSpPr>
        <p:cNvPr id="1" name=""/>
        <p:cNvGrpSpPr/>
        <p:nvPr/>
      </p:nvGrpSpPr>
      <p:grpSpPr>
        <a:xfrm>
          <a:off x="0" y="0"/>
          <a:ext cx="0" cy="0"/>
          <a:chOff x="0" y="0"/>
          <a:chExt cx="0" cy="0"/>
        </a:xfrm>
      </p:grpSpPr>
      <p:sp>
        <p:nvSpPr>
          <p:cNvPr id="3" name="矩形 2"/>
          <p:cNvSpPr/>
          <p:nvPr userDrawn="1"/>
        </p:nvSpPr>
        <p:spPr>
          <a:xfrm>
            <a:off x="-1" y="0"/>
            <a:ext cx="1417067" cy="620712"/>
          </a:xfrm>
          <a:prstGeom prst="rect">
            <a:avLst/>
          </a:prstGeom>
          <a:solidFill>
            <a:srgbClr val="88E70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417067" y="0"/>
            <a:ext cx="10778108"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5"/>
          <p:cNvSpPr txBox="1"/>
          <p:nvPr userDrawn="1"/>
        </p:nvSpPr>
        <p:spPr>
          <a:xfrm>
            <a:off x="11091290" y="6184352"/>
            <a:ext cx="982961" cy="338554"/>
          </a:xfrm>
          <a:prstGeom prst="rect">
            <a:avLst/>
          </a:prstGeom>
          <a:noFill/>
        </p:spPr>
        <p:txBody>
          <a:bodyPr wrap="none" rtlCol="0">
            <a:spAutoFit/>
          </a:bodyPr>
          <a:lstStyle/>
          <a:p>
            <a:r>
              <a:rPr lang="en-US" altLang="zh-CN" sz="160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smtClean="0">
                <a:solidFill>
                  <a:schemeClr val="bg1">
                    <a:lumMod val="75000"/>
                  </a:schemeClr>
                </a:solidFill>
              </a:rPr>
              <a:t> </a:t>
            </a:r>
            <a:r>
              <a:rPr lang="en-US" altLang="zh-CN" sz="1600" smtClean="0">
                <a:solidFill>
                  <a:schemeClr val="bg1">
                    <a:lumMod val="75000"/>
                  </a:schemeClr>
                </a:solidFill>
              </a:rPr>
              <a:t>—</a:t>
            </a:r>
            <a:r>
              <a:rPr lang="zh-CN" altLang="en-US" sz="1600" smtClean="0">
                <a:solidFill>
                  <a:schemeClr val="bg1">
                    <a:lumMod val="75000"/>
                  </a:schemeClr>
                </a:solidFill>
              </a:rPr>
              <a:t> </a:t>
            </a:r>
            <a:endParaRPr lang="zh-CN" altLang="en-US" sz="1600" b="0">
              <a:solidFill>
                <a:schemeClr val="bg1">
                  <a:lumMod val="75000"/>
                </a:schemeClr>
              </a:solidFill>
              <a:latin typeface="微软雅黑" pitchFamily="34" charset="-122"/>
              <a:ea typeface="微软雅黑" pitchFamily="34" charset="-122"/>
            </a:endParaRPr>
          </a:p>
        </p:txBody>
      </p:sp>
      <p:sp>
        <p:nvSpPr>
          <p:cNvPr id="6" name="矩形 5"/>
          <p:cNvSpPr/>
          <p:nvPr userDrawn="1"/>
        </p:nvSpPr>
        <p:spPr>
          <a:xfrm>
            <a:off x="27648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矩形 6"/>
          <p:cNvSpPr/>
          <p:nvPr userDrawn="1"/>
        </p:nvSpPr>
        <p:spPr>
          <a:xfrm>
            <a:off x="848699"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userDrawn="1"/>
        </p:nvSpPr>
        <p:spPr>
          <a:xfrm>
            <a:off x="1420914"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TextBox 3"/>
          <p:cNvSpPr txBox="1"/>
          <p:nvPr userDrawn="1"/>
        </p:nvSpPr>
        <p:spPr>
          <a:xfrm>
            <a:off x="3438258" y="6109200"/>
            <a:ext cx="3900124" cy="430887"/>
          </a:xfrm>
          <a:prstGeom prst="rect">
            <a:avLst/>
          </a:prstGeom>
          <a:noFill/>
        </p:spPr>
        <p:txBody>
          <a:bodyPr wrap="square">
            <a:spAutoFit/>
          </a:bodyPr>
          <a:lstStyle/>
          <a:p>
            <a:pPr algn="l">
              <a:defRPr/>
            </a:pPr>
            <a:r>
              <a:rPr lang="en-US" altLang="zh-CN" sz="2200" b="0" dirty="0" smtClean="0">
                <a:solidFill>
                  <a:schemeClr val="bg1"/>
                </a:solidFill>
                <a:latin typeface="微软雅黑" pitchFamily="34" charset="-122"/>
                <a:ea typeface="微软雅黑" pitchFamily="34" charset="-122"/>
              </a:rPr>
              <a:t>Bootstrap</a:t>
            </a:r>
            <a:r>
              <a:rPr lang="zh-CN" altLang="en-US" sz="2200" b="0" dirty="0" smtClean="0">
                <a:solidFill>
                  <a:schemeClr val="bg1"/>
                </a:solidFill>
                <a:latin typeface="微软雅黑" pitchFamily="34" charset="-122"/>
                <a:ea typeface="微软雅黑" pitchFamily="34" charset="-122"/>
              </a:rPr>
              <a:t>定制</a:t>
            </a:r>
            <a:endParaRPr lang="zh-CN" altLang="en-US" sz="2200" b="0" dirty="0">
              <a:solidFill>
                <a:schemeClr val="bg1"/>
              </a:solidFill>
              <a:latin typeface="微软雅黑" pitchFamily="34" charset="-122"/>
              <a:ea typeface="微软雅黑" pitchFamily="34" charset="-122"/>
            </a:endParaRPr>
          </a:p>
        </p:txBody>
      </p:sp>
      <p:sp>
        <p:nvSpPr>
          <p:cNvPr id="10" name="矩形 9"/>
          <p:cNvSpPr/>
          <p:nvPr userDrawn="1"/>
        </p:nvSpPr>
        <p:spPr>
          <a:xfrm>
            <a:off x="1994400" y="6231103"/>
            <a:ext cx="432048" cy="216024"/>
          </a:xfrm>
          <a:prstGeom prst="rect">
            <a:avLst/>
          </a:prstGeom>
          <a:solidFill>
            <a:schemeClr val="bg1">
              <a:lumMod val="65000"/>
            </a:schemeClr>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2566800" y="6231600"/>
            <a:ext cx="432048" cy="216024"/>
          </a:xfrm>
          <a:prstGeom prst="rect">
            <a:avLst/>
          </a:prstGeom>
          <a:solidFill>
            <a:srgbClr val="88E70F"/>
          </a:solidFill>
          <a:ln w="1524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999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
        <p:nvSpPr>
          <p:cNvPr id="2" name="矩形 1"/>
          <p:cNvSpPr/>
          <p:nvPr userDrawn="1"/>
        </p:nvSpPr>
        <p:spPr>
          <a:xfrm>
            <a:off x="0" y="3645024"/>
            <a:ext cx="12195175" cy="3024336"/>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95175"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642000"/>
            <a:ext cx="12195175"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021288"/>
            <a:ext cx="12195175"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7" r:id="rId2"/>
    <p:sldLayoutId id="2147483666" r:id="rId3"/>
    <p:sldLayoutId id="2147483661" r:id="rId4"/>
    <p:sldLayoutId id="2147483653" r:id="rId5"/>
    <p:sldLayoutId id="2147483668" r:id="rId6"/>
    <p:sldLayoutId id="2147483669" r:id="rId7"/>
    <p:sldLayoutId id="2147483670" r:id="rId8"/>
    <p:sldLayoutId id="2147483655" r:id="rId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bootswatchr.com/" TargetMode="External"/><Relationship Id="rId7" Type="http://schemas.openxmlformats.org/officeDocument/2006/relationships/hyperlink" Target="http://paintstrap.com/" TargetMode="External"/><Relationship Id="rId2" Type="http://schemas.openxmlformats.org/officeDocument/2006/relationships/hyperlink" Target="http://v3.bootcss.com/customize/" TargetMode="External"/><Relationship Id="rId1" Type="http://schemas.openxmlformats.org/officeDocument/2006/relationships/slideLayout" Target="../slideLayouts/slideLayout8.xml"/><Relationship Id="rId6" Type="http://schemas.openxmlformats.org/officeDocument/2006/relationships/hyperlink" Target="http://www.lavishbootstrap.com/" TargetMode="External"/><Relationship Id="rId5" Type="http://schemas.openxmlformats.org/officeDocument/2006/relationships/hyperlink" Target="http://www.boottheme.com/" TargetMode="External"/><Relationship Id="rId4" Type="http://schemas.openxmlformats.org/officeDocument/2006/relationships/hyperlink" Target="http://stylebootstrap.info/" TargetMode="External"/></Relationships>
</file>

<file path=ppt/slides/_rels/slide133.xml.rels><?xml version="1.0" encoding="UTF-8" standalone="yes"?>
<Relationships xmlns="http://schemas.openxmlformats.org/package/2006/relationships"><Relationship Id="rId3" Type="http://schemas.openxmlformats.org/officeDocument/2006/relationships/hyperlink" Target="http://coding.smashingmagazine.com/2010/12/06/using-the-less-css-preprocessor-for-smarter-style-sheets" TargetMode="External"/><Relationship Id="rId2" Type="http://schemas.openxmlformats.org/officeDocument/2006/relationships/hyperlink" Target="http://lesscss.org/" TargetMode="External"/><Relationship Id="rId1" Type="http://schemas.openxmlformats.org/officeDocument/2006/relationships/slideLayout" Target="../slideLayouts/slideLayout8.xml"/><Relationship Id="rId4" Type="http://schemas.openxmlformats.org/officeDocument/2006/relationships/hyperlink" Target="http://incident57.com/less/"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1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slide" Target="slide11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2" descr="D:\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75" y="2868768"/>
            <a:ext cx="4464496" cy="3699429"/>
          </a:xfrm>
          <a:prstGeom prst="rect">
            <a:avLst/>
          </a:prstGeom>
          <a:noFill/>
        </p:spPr>
      </p:pic>
      <p:sp>
        <p:nvSpPr>
          <p:cNvPr id="18" name="TextBox 3"/>
          <p:cNvSpPr txBox="1"/>
          <p:nvPr/>
        </p:nvSpPr>
        <p:spPr>
          <a:xfrm>
            <a:off x="2912294" y="1700808"/>
            <a:ext cx="8714556" cy="923330"/>
          </a:xfrm>
          <a:prstGeom prst="rect">
            <a:avLst/>
          </a:prstGeom>
          <a:noFill/>
        </p:spPr>
        <p:txBody>
          <a:bodyPr wrap="square">
            <a:spAutoFit/>
          </a:bodyPr>
          <a:lstStyle/>
          <a:p>
            <a:pPr algn="r">
              <a:defRPr/>
            </a:pPr>
            <a:r>
              <a:rPr lang="en-US" altLang="zh-CN" sz="5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5400" b="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Bootstrap</a:t>
            </a:r>
            <a:r>
              <a:rPr lang="zh-CN" altLang="en-US" sz="5400" b="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框架介绍</a:t>
            </a:r>
            <a:endParaRPr lang="zh-CN" altLang="en-US" sz="5400" b="1">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5066382" y="6207056"/>
            <a:ext cx="7130380" cy="461665"/>
          </a:xfrm>
          <a:prstGeom prst="rect">
            <a:avLst/>
          </a:prstGeom>
        </p:spPr>
        <p:txBody>
          <a:bodyPr wrap="square" anchor="ctr">
            <a:spAutoFit/>
          </a:bodyPr>
          <a:lstStyle/>
          <a:p>
            <a:pPr algn="r"/>
            <a:r>
              <a:rPr lang="en-US" altLang="zh-CN" sz="2400" smtClean="0">
                <a:solidFill>
                  <a:schemeClr val="bg1"/>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rPr>
              <a:t>2014/12</a:t>
            </a:r>
            <a:endParaRPr lang="zh-CN" altLang="en-US" sz="2400">
              <a:solidFill>
                <a:schemeClr val="bg1"/>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endParaRPr>
          </a:p>
        </p:txBody>
      </p:sp>
    </p:spTree>
    <p:extLst>
      <p:ext uri="{BB962C8B-B14F-4D97-AF65-F5344CB8AC3E}">
        <p14:creationId xmlns:p14="http://schemas.microsoft.com/office/powerpoint/2010/main" val="2236916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smtClean="0"/>
              <a:t>排版和连接</a:t>
            </a:r>
            <a:r>
              <a:rPr lang="zh-CN" altLang="en-US" sz="2000" smtClean="0"/>
              <a:t>：</a:t>
            </a:r>
            <a:r>
              <a:rPr lang="en-US" altLang="zh-CN" sz="2000"/>
              <a:t>Bootstrap</a:t>
            </a:r>
            <a:r>
              <a:rPr lang="zh-CN" altLang="en-US" sz="2000"/>
              <a:t>设置了全局样式，包括显示、排版和链接</a:t>
            </a:r>
            <a:r>
              <a:rPr lang="zh-CN" altLang="en-US" sz="2000" smtClean="0"/>
              <a:t>。</a:t>
            </a:r>
            <a:r>
              <a:rPr lang="zh-CN" altLang="en-US" sz="2000"/>
              <a:t>尤其</a:t>
            </a:r>
            <a:r>
              <a:rPr lang="zh-CN" altLang="en-US" sz="2000" smtClean="0"/>
              <a:t>是，</a:t>
            </a:r>
            <a:r>
              <a:rPr lang="en-US" altLang="zh-CN" sz="2000" smtClean="0"/>
              <a:t>Bootstrap</a:t>
            </a:r>
            <a:r>
              <a:rPr lang="zh-CN" altLang="en-US" sz="2000" smtClean="0"/>
              <a:t>还：</a:t>
            </a:r>
            <a:endParaRPr lang="en-US" altLang="zh-CN" sz="2000" smtClean="0"/>
          </a:p>
          <a:p>
            <a:pPr>
              <a:lnSpc>
                <a:spcPct val="150000"/>
              </a:lnSpc>
              <a:defRPr/>
            </a:pPr>
            <a:r>
              <a:rPr lang="en-US" altLang="zh-CN" sz="2000"/>
              <a:t>	</a:t>
            </a:r>
            <a:r>
              <a:rPr lang="zh-CN" altLang="en-US"/>
              <a:t>为</a:t>
            </a:r>
            <a:r>
              <a:rPr lang="en-US" altLang="zh-CN"/>
              <a:t>body</a:t>
            </a:r>
            <a:r>
              <a:rPr lang="zh-CN" altLang="en-US"/>
              <a:t>标签设置了</a:t>
            </a:r>
            <a:r>
              <a:rPr lang="en-US" altLang="zh-CN"/>
              <a:t>background-color: #fff;</a:t>
            </a:r>
            <a:r>
              <a:rPr lang="zh-CN" altLang="en-US" smtClean="0"/>
              <a:t>样式</a:t>
            </a:r>
            <a:endParaRPr lang="en-US" altLang="zh-CN" smtClean="0"/>
          </a:p>
          <a:p>
            <a:pPr>
              <a:lnSpc>
                <a:spcPct val="150000"/>
              </a:lnSpc>
              <a:defRPr/>
            </a:pPr>
            <a:r>
              <a:rPr lang="en-US" altLang="zh-CN"/>
              <a:t>	</a:t>
            </a:r>
            <a:r>
              <a:rPr lang="zh-CN" altLang="en-US"/>
              <a:t>设置了排版的基本属性</a:t>
            </a:r>
            <a:r>
              <a:rPr lang="en-US" altLang="zh-CN"/>
              <a:t>@font-family-base</a:t>
            </a:r>
            <a:r>
              <a:rPr lang="zh-CN" altLang="en-US"/>
              <a:t>、</a:t>
            </a:r>
            <a:r>
              <a:rPr lang="en-US" altLang="zh-CN"/>
              <a:t>@font-size-base</a:t>
            </a:r>
            <a:r>
              <a:rPr lang="zh-CN" altLang="en-US"/>
              <a:t>和</a:t>
            </a:r>
            <a:r>
              <a:rPr lang="en-US" altLang="zh-CN"/>
              <a:t>@</a:t>
            </a:r>
            <a:r>
              <a:rPr lang="en-US" altLang="zh-CN" smtClean="0"/>
              <a:t>line-height-base</a:t>
            </a:r>
          </a:p>
          <a:p>
            <a:pPr>
              <a:lnSpc>
                <a:spcPct val="150000"/>
              </a:lnSpc>
              <a:defRPr/>
            </a:pPr>
            <a:r>
              <a:rPr lang="en-US" altLang="zh-CN"/>
              <a:t>	</a:t>
            </a:r>
            <a:r>
              <a:rPr lang="zh-CN" altLang="en-US" smtClean="0"/>
              <a:t>设置了全局的链接颜色属性</a:t>
            </a:r>
            <a:r>
              <a:rPr lang="en-US" altLang="zh-CN" smtClean="0"/>
              <a:t>@link-color</a:t>
            </a:r>
          </a:p>
          <a:p>
            <a:pPr>
              <a:lnSpc>
                <a:spcPct val="150000"/>
              </a:lnSpc>
              <a:defRPr/>
            </a:pPr>
            <a:r>
              <a:rPr lang="zh-CN" altLang="en-US" sz="2000"/>
              <a:t>这样的样式都可以在</a:t>
            </a:r>
            <a:r>
              <a:rPr lang="en-US" altLang="zh-CN" sz="2000" err="1"/>
              <a:t>scaffolding.less</a:t>
            </a:r>
            <a:r>
              <a:rPr lang="zh-CN" altLang="en-US" sz="2000"/>
              <a:t>文件中找到。</a:t>
            </a:r>
          </a:p>
          <a:p>
            <a:pPr>
              <a:lnSpc>
                <a:spcPct val="150000"/>
              </a:lnSpc>
              <a:defRPr/>
            </a:pPr>
            <a:endParaRPr lang="en-US" altLang="zh-CN" sz="2000" smtClean="0"/>
          </a:p>
        </p:txBody>
      </p:sp>
    </p:spTree>
    <p:extLst>
      <p:ext uri="{BB962C8B-B14F-4D97-AF65-F5344CB8AC3E}">
        <p14:creationId xmlns:p14="http://schemas.microsoft.com/office/powerpoint/2010/main" val="428609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4.6 </a:t>
            </a:r>
            <a:r>
              <a:rPr lang="zh-CN" altLang="en-US" sz="2000" b="1" dirty="0" smtClean="0">
                <a:solidFill>
                  <a:schemeClr val="bg1"/>
                </a:solidFill>
              </a:rPr>
              <a:t>标签</a:t>
            </a:r>
            <a:r>
              <a:rPr lang="zh-CN" altLang="en-US" sz="2000" b="1" dirty="0">
                <a:solidFill>
                  <a:schemeClr val="bg1"/>
                </a:solidFill>
              </a:rPr>
              <a:t>页（</a:t>
            </a:r>
            <a:r>
              <a:rPr lang="en-US" altLang="zh-CN" sz="2000" b="1" dirty="0">
                <a:solidFill>
                  <a:schemeClr val="bg1"/>
                </a:solidFill>
              </a:rPr>
              <a:t>Tab</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淡入淡出效果</a:t>
            </a:r>
            <a:r>
              <a:rPr lang="zh-CN" altLang="en-US" dirty="0" smtClean="0"/>
              <a:t>：</a:t>
            </a:r>
            <a:r>
              <a:rPr lang="zh-CN" altLang="en-US" dirty="0"/>
              <a:t>需要为标签页设置淡入淡出效果，请添加 </a:t>
            </a:r>
            <a:r>
              <a:rPr lang="en-US" altLang="zh-CN" b="1" dirty="0"/>
              <a:t>.fade</a:t>
            </a:r>
            <a:r>
              <a:rPr lang="zh-CN" altLang="en-US" dirty="0"/>
              <a:t> 到每个 </a:t>
            </a:r>
            <a:r>
              <a:rPr lang="en-US" altLang="zh-CN" b="1" dirty="0"/>
              <a:t>.tab-pane</a:t>
            </a:r>
            <a:r>
              <a:rPr lang="zh-CN" altLang="en-US" dirty="0"/>
              <a:t> 后面。第一个标签页必须添加 </a:t>
            </a:r>
            <a:r>
              <a:rPr lang="en-US" altLang="zh-CN" b="1" dirty="0"/>
              <a:t>.in</a:t>
            </a:r>
            <a:r>
              <a:rPr lang="zh-CN" altLang="en-US" dirty="0"/>
              <a:t> 类，以便淡入显示初始</a:t>
            </a:r>
            <a:r>
              <a:rPr lang="zh-CN" altLang="en-US" dirty="0" smtClean="0"/>
              <a:t>内容。</a:t>
            </a:r>
            <a:endParaRPr lang="en-US" altLang="zh-CN" dirty="0" smtClean="0"/>
          </a:p>
          <a:p>
            <a:pPr marL="285750" indent="-285750">
              <a:lnSpc>
                <a:spcPct val="150000"/>
              </a:lnSpc>
              <a:buFont typeface="Wingdings" pitchFamily="2" charset="2"/>
              <a:buChar char="Ø"/>
            </a:pPr>
            <a:r>
              <a:rPr lang="zh-CN" altLang="en-US" b="1" dirty="0" smtClean="0"/>
              <a:t>方法</a:t>
            </a:r>
            <a:r>
              <a:rPr lang="zh-CN" altLang="en-US" dirty="0" smtClean="0"/>
              <a:t>：</a:t>
            </a:r>
            <a:r>
              <a:rPr lang="en-US" altLang="zh-CN" b="1" dirty="0"/>
              <a:t>.$().tab</a:t>
            </a:r>
            <a:r>
              <a:rPr lang="zh-CN" altLang="en-US" dirty="0"/>
              <a:t>：该方法可以激活标签页元素和内容容器。标签页需要用一个 </a:t>
            </a:r>
            <a:r>
              <a:rPr lang="en-US" altLang="zh-CN" b="1" dirty="0"/>
              <a:t>data-target</a:t>
            </a:r>
            <a:r>
              <a:rPr lang="zh-CN" altLang="en-US" dirty="0"/>
              <a:t> 或者一个指向 </a:t>
            </a:r>
            <a:r>
              <a:rPr lang="en-US" altLang="zh-CN" dirty="0"/>
              <a:t>DOM </a:t>
            </a:r>
            <a:r>
              <a:rPr lang="zh-CN" altLang="en-US" dirty="0"/>
              <a:t>中容器节点的 </a:t>
            </a:r>
            <a:r>
              <a:rPr lang="en-US" altLang="zh-CN" b="1" dirty="0" err="1"/>
              <a:t>href</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事件</a:t>
            </a:r>
            <a:r>
              <a:rPr lang="zh-CN" altLang="en-US" dirty="0" smtClean="0"/>
              <a:t>：</a:t>
            </a:r>
            <a:r>
              <a:rPr lang="zh-CN" altLang="en-US" dirty="0"/>
              <a:t>下表列出了标签页（</a:t>
            </a:r>
            <a:r>
              <a:rPr lang="en-US" altLang="zh-CN" dirty="0"/>
              <a:t>Tab</a:t>
            </a:r>
            <a:r>
              <a:rPr lang="zh-CN" altLang="en-US" dirty="0"/>
              <a:t>）插件中要用到的事件。这些事件可在函数中当钩子使用。</a:t>
            </a: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121624363"/>
              </p:ext>
            </p:extLst>
          </p:nvPr>
        </p:nvGraphicFramePr>
        <p:xfrm>
          <a:off x="2353171" y="3501009"/>
          <a:ext cx="7632848" cy="2144467"/>
        </p:xfrm>
        <a:graphic>
          <a:graphicData uri="http://schemas.openxmlformats.org/drawingml/2006/table">
            <a:tbl>
              <a:tblPr/>
              <a:tblGrid>
                <a:gridCol w="1995744"/>
                <a:gridCol w="5637104"/>
              </a:tblGrid>
              <a:tr h="250370">
                <a:tc>
                  <a:txBody>
                    <a:bodyPr/>
                    <a:lstStyle/>
                    <a:p>
                      <a:pPr algn="l" fontAlgn="t"/>
                      <a:r>
                        <a:rPr lang="zh-CN" altLang="en-US" sz="1500">
                          <a:solidFill>
                            <a:srgbClr val="FFFFFF"/>
                          </a:solidFill>
                          <a:effectLst/>
                          <a:latin typeface="Microsoft Yahei"/>
                        </a:rPr>
                        <a:t>事件</a:t>
                      </a:r>
                    </a:p>
                  </a:txBody>
                  <a:tcPr marL="23362" marR="23362" marT="23362" marB="2336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500">
                          <a:solidFill>
                            <a:srgbClr val="FFFFFF"/>
                          </a:solidFill>
                          <a:effectLst/>
                          <a:latin typeface="Microsoft Yahei"/>
                        </a:rPr>
                        <a:t>描述</a:t>
                      </a:r>
                    </a:p>
                  </a:txBody>
                  <a:tcPr marL="23362" marR="23362" marT="23362" marB="2336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737251">
                <a:tc>
                  <a:txBody>
                    <a:bodyPr/>
                    <a:lstStyle/>
                    <a:p>
                      <a:pPr fontAlgn="t"/>
                      <a:r>
                        <a:rPr lang="en-US" sz="1600">
                          <a:effectLst/>
                          <a:latin typeface="Microsoft Yahei"/>
                        </a:rPr>
                        <a:t>show.bs.tab</a:t>
                      </a:r>
                    </a:p>
                  </a:txBody>
                  <a:tcPr marL="38936" marR="38936" marT="54511" marB="545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该事件在标签页显示时触发，但是必须在新标签页被显示之前。分别使用 </a:t>
                      </a:r>
                      <a:r>
                        <a:rPr lang="en-US" altLang="zh-CN" sz="1600" b="1">
                          <a:effectLst/>
                          <a:latin typeface="Microsoft Yahei"/>
                        </a:rPr>
                        <a:t>event.target</a:t>
                      </a:r>
                      <a:r>
                        <a:rPr lang="zh-CN" altLang="en-US" sz="1600">
                          <a:effectLst/>
                          <a:latin typeface="Microsoft Yahei"/>
                        </a:rPr>
                        <a:t>和 </a:t>
                      </a:r>
                      <a:r>
                        <a:rPr lang="en-US" altLang="zh-CN" sz="1600" b="1">
                          <a:effectLst/>
                          <a:latin typeface="Microsoft Yahei"/>
                        </a:rPr>
                        <a:t>event.relatedTarget</a:t>
                      </a:r>
                      <a:r>
                        <a:rPr lang="zh-CN" altLang="en-US" sz="1600">
                          <a:effectLst/>
                          <a:latin typeface="Microsoft Yahei"/>
                        </a:rPr>
                        <a:t> 来定位到激活的标签页和前一个激活的标签页。</a:t>
                      </a:r>
                    </a:p>
                  </a:txBody>
                  <a:tcPr marL="38936" marR="38936" marT="54511" marB="545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028601">
                <a:tc>
                  <a:txBody>
                    <a:bodyPr/>
                    <a:lstStyle/>
                    <a:p>
                      <a:pPr fontAlgn="t"/>
                      <a:r>
                        <a:rPr lang="en-US" sz="1600">
                          <a:effectLst/>
                          <a:latin typeface="Microsoft Yahei"/>
                        </a:rPr>
                        <a:t>shown.bs.tab</a:t>
                      </a:r>
                    </a:p>
                  </a:txBody>
                  <a:tcPr marL="38936" marR="38936" marT="54511" marB="545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该事件在标签页显示时触发，但是必须在某个标签页已经显示之后。分别使用</a:t>
                      </a:r>
                      <a:r>
                        <a:rPr lang="en-US" altLang="zh-CN" sz="1600" b="1" dirty="0" err="1">
                          <a:effectLst/>
                          <a:latin typeface="Microsoft Yahei"/>
                        </a:rPr>
                        <a:t>event.target</a:t>
                      </a:r>
                      <a:r>
                        <a:rPr lang="zh-CN" altLang="en-US" sz="1600" dirty="0">
                          <a:effectLst/>
                          <a:latin typeface="Microsoft Yahei"/>
                        </a:rPr>
                        <a:t> 和</a:t>
                      </a:r>
                      <a:r>
                        <a:rPr lang="en-US" altLang="zh-CN" sz="1600" b="1" dirty="0" err="1">
                          <a:effectLst/>
                          <a:latin typeface="Microsoft Yahei"/>
                        </a:rPr>
                        <a:t>event.relatedTarget</a:t>
                      </a:r>
                      <a:r>
                        <a:rPr lang="zh-CN" altLang="en-US" sz="1600" dirty="0">
                          <a:effectLst/>
                          <a:latin typeface="Microsoft Yahei"/>
                        </a:rPr>
                        <a:t> 来定位到激活的标签页和前一个激活的标签页。</a:t>
                      </a:r>
                    </a:p>
                  </a:txBody>
                  <a:tcPr marL="38936" marR="38936" marT="54511" marB="545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想要描述一个链接的时候，工具提示（</a:t>
            </a:r>
            <a:r>
              <a:rPr lang="en-US" altLang="zh-CN" dirty="0"/>
              <a:t>Tooltip</a:t>
            </a:r>
            <a:r>
              <a:rPr lang="zh-CN" altLang="en-US" dirty="0"/>
              <a:t>）就显得非常有用。工具提示（</a:t>
            </a:r>
            <a:r>
              <a:rPr lang="en-US" altLang="zh-CN" dirty="0"/>
              <a:t>Tooltip</a:t>
            </a:r>
            <a:r>
              <a:rPr lang="zh-CN" altLang="en-US" dirty="0"/>
              <a:t>）插件是受 </a:t>
            </a:r>
            <a:r>
              <a:rPr lang="en-US" altLang="zh-CN" i="1" dirty="0"/>
              <a:t>Jason Frame</a:t>
            </a:r>
            <a:r>
              <a:rPr lang="zh-CN" altLang="en-US" dirty="0"/>
              <a:t> 写的 </a:t>
            </a:r>
            <a:r>
              <a:rPr lang="en-US" altLang="zh-CN" i="1" dirty="0" err="1"/>
              <a:t>jQuery.tipsy</a:t>
            </a:r>
            <a:r>
              <a:rPr lang="zh-CN" altLang="en-US" dirty="0"/>
              <a:t>的启发。工具提示（</a:t>
            </a:r>
            <a:r>
              <a:rPr lang="en-US" altLang="zh-CN" dirty="0"/>
              <a:t>Tooltip</a:t>
            </a:r>
            <a:r>
              <a:rPr lang="zh-CN" altLang="en-US" dirty="0"/>
              <a:t>）插件做了很多改进，例如不需要依赖图像，而是改用 </a:t>
            </a:r>
            <a:r>
              <a:rPr lang="en-US" altLang="zh-CN" dirty="0"/>
              <a:t>CSS </a:t>
            </a:r>
            <a:r>
              <a:rPr lang="zh-CN" altLang="en-US" dirty="0"/>
              <a:t>实现动画效果，用 </a:t>
            </a:r>
            <a:r>
              <a:rPr lang="en-US" altLang="zh-CN" dirty="0"/>
              <a:t>data </a:t>
            </a:r>
            <a:r>
              <a:rPr lang="zh-CN" altLang="en-US" dirty="0"/>
              <a:t>属性存储标题</a:t>
            </a:r>
            <a:r>
              <a:rPr lang="zh-CN" altLang="en-US" dirty="0" smtClean="0"/>
              <a:t>信息。</a:t>
            </a:r>
            <a:endParaRPr lang="en-US" altLang="zh-CN" dirty="0" smtClean="0"/>
          </a:p>
          <a:p>
            <a:pPr marL="285750" indent="-285750">
              <a:lnSpc>
                <a:spcPct val="150000"/>
              </a:lnSpc>
              <a:buFont typeface="Wingdings" pitchFamily="2" charset="2"/>
              <a:buChar char="Ø"/>
            </a:pPr>
            <a:r>
              <a:rPr lang="zh-CN" altLang="en-US" b="1" dirty="0"/>
              <a:t>用法</a:t>
            </a:r>
            <a:r>
              <a:rPr lang="zh-CN" altLang="en-US" dirty="0" smtClean="0"/>
              <a:t>：</a:t>
            </a:r>
            <a:r>
              <a:rPr lang="zh-CN" altLang="en-US" dirty="0"/>
              <a:t>工具提示（</a:t>
            </a:r>
            <a:r>
              <a:rPr lang="en-US" altLang="zh-CN" dirty="0"/>
              <a:t>Tooltip</a:t>
            </a:r>
            <a:r>
              <a:rPr lang="zh-CN" altLang="en-US" dirty="0"/>
              <a:t>）插件根据需求生成内容和标记，默认情况下是把工具提示（</a:t>
            </a:r>
            <a:r>
              <a:rPr lang="en-US" altLang="zh-CN" dirty="0"/>
              <a:t>tooltip</a:t>
            </a:r>
            <a:r>
              <a:rPr lang="zh-CN" altLang="en-US" dirty="0"/>
              <a:t>）放在它们的触发元素</a:t>
            </a:r>
            <a:r>
              <a:rPr lang="zh-CN" altLang="en-US"/>
              <a:t>后面</a:t>
            </a:r>
            <a:r>
              <a:rPr lang="zh-CN" altLang="en-US" smtClean="0"/>
              <a:t>。可以</a:t>
            </a:r>
            <a:r>
              <a:rPr lang="zh-CN" altLang="en-US" dirty="0"/>
              <a:t>有以下两种方式添加工具提示（</a:t>
            </a:r>
            <a:r>
              <a:rPr lang="en-US" altLang="zh-CN" dirty="0"/>
              <a:t>tooltip</a:t>
            </a:r>
            <a:r>
              <a:rPr lang="zh-CN" altLang="en-US" dirty="0"/>
              <a:t>）</a:t>
            </a:r>
            <a:r>
              <a:rPr lang="zh-CN" altLang="en-US" dirty="0" smtClean="0"/>
              <a:t>：</a:t>
            </a:r>
            <a:endParaRPr lang="en-US" altLang="zh-CN" dirty="0"/>
          </a:p>
          <a:p>
            <a:pPr marL="742950" lvl="1"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smtClean="0"/>
              <a:t>：</a:t>
            </a:r>
            <a:r>
              <a:rPr lang="zh-CN" altLang="en-US" dirty="0"/>
              <a:t>如需添加一个工具提示（</a:t>
            </a:r>
            <a:r>
              <a:rPr lang="en-US" altLang="zh-CN" dirty="0"/>
              <a:t>tooltip</a:t>
            </a:r>
            <a:r>
              <a:rPr lang="zh-CN" altLang="en-US" dirty="0"/>
              <a:t>），只需向一个锚标签添加 </a:t>
            </a:r>
            <a:r>
              <a:rPr lang="en-US" altLang="zh-CN" b="1" dirty="0"/>
              <a:t>data-toggle="tooltip"</a:t>
            </a:r>
            <a:r>
              <a:rPr lang="en-US" altLang="zh-CN" dirty="0"/>
              <a:t> </a:t>
            </a:r>
            <a:r>
              <a:rPr lang="zh-CN" altLang="en-US" dirty="0"/>
              <a:t>即可。锚的 </a:t>
            </a:r>
            <a:r>
              <a:rPr lang="en-US" altLang="zh-CN" dirty="0"/>
              <a:t>title </a:t>
            </a:r>
            <a:r>
              <a:rPr lang="zh-CN" altLang="en-US" dirty="0"/>
              <a:t>即为工具提示（</a:t>
            </a:r>
            <a:r>
              <a:rPr lang="en-US" altLang="zh-CN" dirty="0"/>
              <a:t>tooltip</a:t>
            </a:r>
            <a:r>
              <a:rPr lang="zh-CN" altLang="en-US" dirty="0"/>
              <a:t>）的文本。默认情况下，插件把工具提示（</a:t>
            </a:r>
            <a:r>
              <a:rPr lang="en-US" altLang="zh-CN" dirty="0"/>
              <a:t>tooltip</a:t>
            </a:r>
            <a:r>
              <a:rPr lang="zh-CN" altLang="en-US" dirty="0"/>
              <a:t>）设置在顶部</a:t>
            </a:r>
            <a:r>
              <a:rPr lang="zh-CN" altLang="en-US" dirty="0" smtClean="0"/>
              <a:t>。</a:t>
            </a:r>
            <a:endParaRPr lang="en-US" altLang="zh-CN" dirty="0"/>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smtClean="0"/>
              <a:t>：</a:t>
            </a:r>
            <a:r>
              <a:rPr lang="zh-CN" altLang="en-US" dirty="0"/>
              <a:t>可以使用 </a:t>
            </a:r>
            <a:r>
              <a:rPr lang="en-US" altLang="zh-CN" dirty="0" err="1"/>
              <a:t>Javscript</a:t>
            </a:r>
            <a:r>
              <a:rPr lang="en-US" altLang="zh-CN" dirty="0"/>
              <a:t> </a:t>
            </a:r>
            <a:r>
              <a:rPr lang="zh-CN" altLang="en-US" dirty="0"/>
              <a:t>来启用标签</a:t>
            </a:r>
            <a:r>
              <a:rPr lang="zh-CN" altLang="en-US" dirty="0" smtClean="0"/>
              <a:t>页：</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785219" y="5157192"/>
            <a:ext cx="6480720" cy="6480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$('#identifier').tooltip(options)</a:t>
            </a:r>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选项</a:t>
            </a:r>
            <a:r>
              <a:rPr lang="zh-CN" altLang="en-US" dirty="0" smtClean="0"/>
              <a:t>：</a:t>
            </a:r>
            <a:r>
              <a:rPr lang="zh-CN" altLang="en-US" dirty="0"/>
              <a:t>有一些选项是通过 </a:t>
            </a:r>
            <a:r>
              <a:rPr lang="en-US" altLang="zh-CN" dirty="0"/>
              <a:t>Bootstrap </a:t>
            </a:r>
            <a:r>
              <a:rPr lang="zh-CN" altLang="en-US" dirty="0"/>
              <a:t>数据 </a:t>
            </a:r>
            <a:r>
              <a:rPr lang="en-US" altLang="zh-CN" dirty="0"/>
              <a:t>API</a:t>
            </a:r>
            <a:r>
              <a:rPr lang="zh-CN" altLang="en-US" dirty="0"/>
              <a:t>（</a:t>
            </a:r>
            <a:r>
              <a:rPr lang="en-US" altLang="zh-CN" dirty="0"/>
              <a:t>Bootstrap Data API</a:t>
            </a:r>
            <a:r>
              <a:rPr lang="zh-CN" altLang="en-US" dirty="0"/>
              <a:t>）添加或通过 </a:t>
            </a:r>
            <a:r>
              <a:rPr lang="en-US" altLang="zh-CN" dirty="0"/>
              <a:t>JavaScript </a:t>
            </a:r>
            <a:r>
              <a:rPr lang="zh-CN" altLang="en-US" dirty="0"/>
              <a:t>调用的。下表列出了这些</a:t>
            </a:r>
            <a:r>
              <a:rPr lang="zh-CN" altLang="en-US" dirty="0" smtClean="0"/>
              <a:t>选项：</a:t>
            </a: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616785845"/>
              </p:ext>
            </p:extLst>
          </p:nvPr>
        </p:nvGraphicFramePr>
        <p:xfrm>
          <a:off x="2209155" y="1916833"/>
          <a:ext cx="7992888" cy="2618508"/>
        </p:xfrm>
        <a:graphic>
          <a:graphicData uri="http://schemas.openxmlformats.org/drawingml/2006/table">
            <a:tbl>
              <a:tblPr/>
              <a:tblGrid>
                <a:gridCol w="1998222"/>
                <a:gridCol w="1998222"/>
                <a:gridCol w="1998222"/>
                <a:gridCol w="1998222"/>
              </a:tblGrid>
              <a:tr h="149578">
                <a:tc>
                  <a:txBody>
                    <a:bodyPr/>
                    <a:lstStyle/>
                    <a:p>
                      <a:pPr algn="l" fontAlgn="t"/>
                      <a:r>
                        <a:rPr lang="zh-CN" altLang="en-US" sz="1600" dirty="0">
                          <a:solidFill>
                            <a:srgbClr val="FFFFFF"/>
                          </a:solidFill>
                          <a:effectLst/>
                          <a:latin typeface="Microsoft Yahei"/>
                        </a:rPr>
                        <a:t>选项名称</a:t>
                      </a:r>
                    </a:p>
                  </a:txBody>
                  <a:tcPr marL="15892" marR="15892" marT="15892" marB="1589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15892" marR="15892" marT="15892" marB="1589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15892" marR="15892" marT="15892" marB="1589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15892" marR="15892" marT="15892" marB="1589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31542">
                <a:tc>
                  <a:txBody>
                    <a:bodyPr/>
                    <a:lstStyle/>
                    <a:p>
                      <a:pPr fontAlgn="t"/>
                      <a:r>
                        <a:rPr lang="en-US" sz="1600">
                          <a:effectLst/>
                          <a:latin typeface="Microsoft Yahei"/>
                        </a:rPr>
                        <a:t>animation</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data-animation</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工具提示使用 </a:t>
                      </a:r>
                      <a:r>
                        <a:rPr lang="en-US" altLang="zh-CN" sz="1600">
                          <a:effectLst/>
                          <a:latin typeface="Microsoft Yahei"/>
                        </a:rPr>
                        <a:t>CSS </a:t>
                      </a:r>
                      <a:r>
                        <a:rPr lang="zh-CN" altLang="en-US" sz="1600">
                          <a:effectLst/>
                          <a:latin typeface="Microsoft Yahei"/>
                        </a:rPr>
                        <a:t>渐变滤镜效果。</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174276">
                <a:tc>
                  <a:txBody>
                    <a:bodyPr/>
                    <a:lstStyle/>
                    <a:p>
                      <a:pPr fontAlgn="t"/>
                      <a:r>
                        <a:rPr lang="en-US" sz="1600">
                          <a:effectLst/>
                          <a:latin typeface="Microsoft Yahei"/>
                        </a:rPr>
                        <a:t>html</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data-html</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向工具提示插入 </a:t>
                      </a:r>
                      <a:r>
                        <a:rPr lang="en-US" sz="1600" dirty="0">
                          <a:effectLst/>
                          <a:latin typeface="Microsoft Yahei"/>
                        </a:rPr>
                        <a:t>HTML。</a:t>
                      </a:r>
                      <a:r>
                        <a:rPr lang="zh-CN" altLang="en-US" sz="1600" dirty="0">
                          <a:effectLst/>
                          <a:latin typeface="Microsoft Yahei"/>
                        </a:rPr>
                        <a:t>如果为 </a:t>
                      </a:r>
                      <a:r>
                        <a:rPr lang="en-US" sz="1600" dirty="0" err="1">
                          <a:effectLst/>
                          <a:latin typeface="Microsoft Yahei"/>
                        </a:rPr>
                        <a:t>false，jQuery</a:t>
                      </a:r>
                      <a:r>
                        <a:rPr lang="en-US" sz="1600" dirty="0">
                          <a:effectLst/>
                          <a:latin typeface="Microsoft Yahei"/>
                        </a:rPr>
                        <a:t> </a:t>
                      </a:r>
                      <a:r>
                        <a:rPr lang="zh-CN" altLang="en-US" sz="1600" dirty="0">
                          <a:effectLst/>
                          <a:latin typeface="Microsoft Yahei"/>
                        </a:rPr>
                        <a:t>的 </a:t>
                      </a:r>
                      <a:r>
                        <a:rPr lang="en-US" sz="1600" dirty="0">
                          <a:effectLst/>
                          <a:latin typeface="Microsoft Yahei"/>
                        </a:rPr>
                        <a:t>text </a:t>
                      </a:r>
                      <a:r>
                        <a:rPr lang="zh-CN" altLang="en-US" sz="1600" dirty="0">
                          <a:effectLst/>
                          <a:latin typeface="Microsoft Yahei"/>
                        </a:rPr>
                        <a:t>方法将被用于向 </a:t>
                      </a:r>
                      <a:r>
                        <a:rPr lang="en-US" sz="1600" dirty="0" err="1">
                          <a:effectLst/>
                          <a:latin typeface="Microsoft Yahei"/>
                        </a:rPr>
                        <a:t>dom</a:t>
                      </a:r>
                      <a:r>
                        <a:rPr lang="en-US" sz="1600" dirty="0">
                          <a:effectLst/>
                          <a:latin typeface="Microsoft Yahei"/>
                        </a:rPr>
                        <a:t> </a:t>
                      </a:r>
                      <a:r>
                        <a:rPr lang="zh-CN" altLang="en-US" sz="1600" dirty="0">
                          <a:effectLst/>
                          <a:latin typeface="Microsoft Yahei"/>
                        </a:rPr>
                        <a:t>插入内容</a:t>
                      </a:r>
                      <a:r>
                        <a:rPr lang="zh-CN" altLang="en-US" sz="1600">
                          <a:effectLst/>
                          <a:latin typeface="Microsoft Yahei"/>
                        </a:rPr>
                        <a:t>。</a:t>
                      </a:r>
                      <a:r>
                        <a:rPr lang="zh-CN" altLang="en-US" sz="1600" smtClean="0">
                          <a:effectLst/>
                          <a:latin typeface="Microsoft Yahei"/>
                        </a:rPr>
                        <a:t>如果担心 </a:t>
                      </a:r>
                      <a:r>
                        <a:rPr lang="en-US" sz="1600" dirty="0">
                          <a:effectLst/>
                          <a:latin typeface="Microsoft Yahei"/>
                        </a:rPr>
                        <a:t>XSS </a:t>
                      </a:r>
                      <a:r>
                        <a:rPr lang="zh-CN" altLang="en-US" sz="1600" dirty="0">
                          <a:effectLst/>
                          <a:latin typeface="Microsoft Yahei"/>
                        </a:rPr>
                        <a:t>攻击，请使用 </a:t>
                      </a:r>
                      <a:r>
                        <a:rPr lang="en-US" sz="1600" dirty="0">
                          <a:effectLst/>
                          <a:latin typeface="Microsoft Yahei"/>
                        </a:rPr>
                        <a:t>text。</a:t>
                      </a:r>
                    </a:p>
                  </a:txBody>
                  <a:tcPr marL="26486" marR="26486" marT="37081" marB="3708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834574921"/>
              </p:ext>
            </p:extLst>
          </p:nvPr>
        </p:nvGraphicFramePr>
        <p:xfrm>
          <a:off x="2209155" y="908720"/>
          <a:ext cx="7920880" cy="4793026"/>
        </p:xfrm>
        <a:graphic>
          <a:graphicData uri="http://schemas.openxmlformats.org/drawingml/2006/table">
            <a:tbl>
              <a:tblPr/>
              <a:tblGrid>
                <a:gridCol w="1980220"/>
                <a:gridCol w="1980220"/>
                <a:gridCol w="1980220"/>
                <a:gridCol w="1980220"/>
              </a:tblGrid>
              <a:tr h="121859">
                <a:tc>
                  <a:txBody>
                    <a:bodyPr/>
                    <a:lstStyle/>
                    <a:p>
                      <a:pPr algn="l" fontAlgn="t"/>
                      <a:r>
                        <a:rPr lang="zh-CN" altLang="en-US" sz="1600" dirty="0">
                          <a:solidFill>
                            <a:srgbClr val="FFFFFF"/>
                          </a:solidFill>
                          <a:effectLst/>
                          <a:latin typeface="Microsoft Yahei"/>
                        </a:rPr>
                        <a:t>选项名称</a:t>
                      </a:r>
                    </a:p>
                  </a:txBody>
                  <a:tcPr marL="10004" marR="10004" marT="10004" marB="1000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10004" marR="10004" marT="10004" marB="1000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10004" marR="10004" marT="10004" marB="1000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10004" marR="10004" marT="10004" marB="1000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1561765">
                <a:tc>
                  <a:txBody>
                    <a:bodyPr/>
                    <a:lstStyle/>
                    <a:p>
                      <a:pPr fontAlgn="t"/>
                      <a:r>
                        <a:rPr lang="en-US" sz="1600" dirty="0">
                          <a:effectLst/>
                          <a:latin typeface="Microsoft Yahei"/>
                        </a:rPr>
                        <a:t>placement</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string|function</a:t>
                      </a:r>
                      <a:br>
                        <a:rPr lang="en-US" sz="1600">
                          <a:effectLst/>
                          <a:latin typeface="Microsoft Yahei"/>
                        </a:rPr>
                      </a:br>
                      <a:r>
                        <a:rPr lang="zh-CN" altLang="en-US" sz="1600" i="1">
                          <a:effectLst/>
                          <a:latin typeface="Microsoft Yahei"/>
                        </a:rPr>
                        <a:t>默认值：</a:t>
                      </a:r>
                      <a:r>
                        <a:rPr lang="en-US" sz="1600" i="1">
                          <a:effectLst/>
                          <a:latin typeface="Microsoft Yahei"/>
                        </a:rPr>
                        <a:t>top</a:t>
                      </a:r>
                      <a:endParaRPr lang="en-US" sz="1600">
                        <a:effectLst/>
                        <a:latin typeface="Microsoft Yahei"/>
                      </a:endParaRP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data-placement</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规定如何定位工具提示（即 </a:t>
                      </a:r>
                      <a:r>
                        <a:rPr lang="en-US" altLang="zh-CN" sz="1600">
                          <a:effectLst/>
                          <a:latin typeface="Microsoft Yahei"/>
                        </a:rPr>
                        <a:t>top|bottom|left|right|auto</a:t>
                      </a:r>
                      <a:r>
                        <a:rPr lang="zh-CN" altLang="en-US" sz="1600">
                          <a:effectLst/>
                          <a:latin typeface="Microsoft Yahei"/>
                        </a:rPr>
                        <a:t>）。</a:t>
                      </a:r>
                      <a:br>
                        <a:rPr lang="zh-CN" altLang="en-US" sz="1600">
                          <a:effectLst/>
                          <a:latin typeface="Microsoft Yahei"/>
                        </a:rPr>
                      </a:br>
                      <a:r>
                        <a:rPr lang="zh-CN" altLang="en-US" sz="1600">
                          <a:effectLst/>
                          <a:latin typeface="Microsoft Yahei"/>
                        </a:rPr>
                        <a:t>当指定为 </a:t>
                      </a:r>
                      <a:r>
                        <a:rPr lang="en-US" altLang="zh-CN" sz="1600" i="1">
                          <a:effectLst/>
                          <a:latin typeface="Microsoft Yahei"/>
                        </a:rPr>
                        <a:t>auto</a:t>
                      </a:r>
                      <a:r>
                        <a:rPr lang="zh-CN" altLang="en-US" sz="1600">
                          <a:effectLst/>
                          <a:latin typeface="Microsoft Yahei"/>
                        </a:rPr>
                        <a:t> 时，会动态调整工具提示。例如，如果 </a:t>
                      </a:r>
                      <a:r>
                        <a:rPr lang="en-US" altLang="zh-CN" sz="1600">
                          <a:effectLst/>
                          <a:latin typeface="Microsoft Yahei"/>
                        </a:rPr>
                        <a:t>placement </a:t>
                      </a:r>
                      <a:r>
                        <a:rPr lang="zh-CN" altLang="en-US" sz="1600">
                          <a:effectLst/>
                          <a:latin typeface="Microsoft Yahei"/>
                        </a:rPr>
                        <a:t>是 </a:t>
                      </a:r>
                      <a:r>
                        <a:rPr lang="en-US" altLang="zh-CN" sz="1600">
                          <a:effectLst/>
                          <a:latin typeface="Microsoft Yahei"/>
                        </a:rPr>
                        <a:t>"auto left"</a:t>
                      </a:r>
                      <a:r>
                        <a:rPr lang="zh-CN" altLang="en-US" sz="1600">
                          <a:effectLst/>
                          <a:latin typeface="Microsoft Yahei"/>
                        </a:rPr>
                        <a:t>，工具提示将会尽可能显示在左边，在情况不允许的情况下它才会显示在右边。</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52422">
                <a:tc>
                  <a:txBody>
                    <a:bodyPr/>
                    <a:lstStyle/>
                    <a:p>
                      <a:pPr fontAlgn="t"/>
                      <a:r>
                        <a:rPr lang="en-US" sz="1600">
                          <a:effectLst/>
                          <a:latin typeface="Microsoft Yahei"/>
                        </a:rPr>
                        <a:t>selector</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data-selector</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如果提供了一个选择器，工具提示对象将被委派到指定的目标。</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2422">
                <a:tc>
                  <a:txBody>
                    <a:bodyPr/>
                    <a:lstStyle/>
                    <a:p>
                      <a:pPr fontAlgn="t"/>
                      <a:r>
                        <a:rPr lang="en-US" sz="1600" dirty="0">
                          <a:effectLst/>
                          <a:latin typeface="Microsoft Yahei"/>
                        </a:rPr>
                        <a:t>title</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 | function</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endParaRPr lang="zh-CN" altLang="en-US" sz="1600">
                        <a:effectLst/>
                        <a:latin typeface="Microsoft Yahei"/>
                      </a:endParaRP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data-title</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如果未指定 </a:t>
                      </a:r>
                      <a:r>
                        <a:rPr lang="en-US" sz="1600" i="1" dirty="0">
                          <a:effectLst/>
                          <a:latin typeface="Microsoft Yahei"/>
                        </a:rPr>
                        <a:t>title</a:t>
                      </a:r>
                      <a:r>
                        <a:rPr lang="en-US" sz="1600" dirty="0">
                          <a:effectLst/>
                          <a:latin typeface="Microsoft Yahei"/>
                        </a:rPr>
                        <a:t> </a:t>
                      </a:r>
                      <a:r>
                        <a:rPr lang="zh-CN" altLang="en-US" sz="1600" dirty="0">
                          <a:effectLst/>
                          <a:latin typeface="Microsoft Yahei"/>
                        </a:rPr>
                        <a:t>属性，则 </a:t>
                      </a:r>
                      <a:r>
                        <a:rPr lang="en-US" sz="1600" dirty="0">
                          <a:effectLst/>
                          <a:latin typeface="Microsoft Yahei"/>
                        </a:rPr>
                        <a:t>title </a:t>
                      </a:r>
                      <a:r>
                        <a:rPr lang="zh-CN" altLang="en-US" sz="1600" dirty="0">
                          <a:effectLst/>
                          <a:latin typeface="Microsoft Yahei"/>
                        </a:rPr>
                        <a:t>选项是默认的 </a:t>
                      </a:r>
                      <a:r>
                        <a:rPr lang="en-US" sz="1600" dirty="0">
                          <a:effectLst/>
                          <a:latin typeface="Microsoft Yahei"/>
                        </a:rPr>
                        <a:t>title </a:t>
                      </a:r>
                      <a:r>
                        <a:rPr lang="zh-CN" altLang="en-US" sz="1600" dirty="0">
                          <a:effectLst/>
                          <a:latin typeface="Microsoft Yahei"/>
                        </a:rPr>
                        <a:t>值。</a:t>
                      </a:r>
                    </a:p>
                  </a:txBody>
                  <a:tcPr marL="16674" marR="16674" marT="23343" marB="233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2313923707"/>
              </p:ext>
            </p:extLst>
          </p:nvPr>
        </p:nvGraphicFramePr>
        <p:xfrm>
          <a:off x="2209153" y="908718"/>
          <a:ext cx="7848876" cy="4536505"/>
        </p:xfrm>
        <a:graphic>
          <a:graphicData uri="http://schemas.openxmlformats.org/drawingml/2006/table">
            <a:tbl>
              <a:tblPr/>
              <a:tblGrid>
                <a:gridCol w="1962219"/>
                <a:gridCol w="1962219"/>
                <a:gridCol w="1962219"/>
                <a:gridCol w="1962219"/>
              </a:tblGrid>
              <a:tr h="331313">
                <a:tc>
                  <a:txBody>
                    <a:bodyPr/>
                    <a:lstStyle/>
                    <a:p>
                      <a:pPr algn="l" fontAlgn="t"/>
                      <a:r>
                        <a:rPr lang="zh-CN" altLang="en-US" sz="1600" dirty="0">
                          <a:solidFill>
                            <a:srgbClr val="FFFFFF"/>
                          </a:solidFill>
                          <a:effectLst/>
                          <a:latin typeface="Microsoft Yahei"/>
                        </a:rPr>
                        <a:t>选项名称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1925619">
                <a:tc>
                  <a:txBody>
                    <a:bodyPr/>
                    <a:lstStyle/>
                    <a:p>
                      <a:pPr fontAlgn="t"/>
                      <a:r>
                        <a:rPr lang="en-US" sz="1600" dirty="0">
                          <a:effectLst/>
                          <a:latin typeface="Microsoft Yahei"/>
                        </a:rPr>
                        <a:t>trigger</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r>
                        <a:rPr lang="en-US" sz="1600" i="1">
                          <a:effectLst/>
                          <a:latin typeface="Microsoft Yahei"/>
                        </a:rPr>
                        <a:t>hover focus'</a:t>
                      </a:r>
                      <a:endParaRPr lang="en-US" sz="1600">
                        <a:effectLst/>
                        <a:latin typeface="Microsoft Yahei"/>
                      </a:endParaRP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data-trigger</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定义如何触发工具提示：</a:t>
                      </a:r>
                      <a:r>
                        <a:rPr lang="zh-CN" altLang="en-US" sz="1600" b="1">
                          <a:effectLst/>
                          <a:latin typeface="Microsoft Yahei"/>
                        </a:rPr>
                        <a:t> </a:t>
                      </a:r>
                      <a:r>
                        <a:rPr lang="en-US" altLang="zh-CN" sz="1600" b="1">
                          <a:effectLst/>
                          <a:latin typeface="Microsoft Yahei"/>
                        </a:rPr>
                        <a:t>click| hover | focus | manual</a:t>
                      </a:r>
                      <a:r>
                        <a:rPr lang="zh-CN" altLang="en-US" sz="1600" smtClean="0">
                          <a:effectLst/>
                          <a:latin typeface="Microsoft Yahei"/>
                        </a:rPr>
                        <a:t>。可以</a:t>
                      </a:r>
                      <a:r>
                        <a:rPr lang="zh-CN" altLang="en-US" sz="1600">
                          <a:effectLst/>
                          <a:latin typeface="Microsoft Yahei"/>
                        </a:rPr>
                        <a:t>传递多个触发器，每个触发器之间用空格分隔。</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982620">
                <a:tc>
                  <a:txBody>
                    <a:bodyPr/>
                    <a:lstStyle/>
                    <a:p>
                      <a:pPr fontAlgn="t"/>
                      <a:r>
                        <a:rPr lang="en-US" sz="1600">
                          <a:effectLst/>
                          <a:latin typeface="Microsoft Yahei"/>
                        </a:rPr>
                        <a:t>content</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 | function</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endParaRPr lang="zh-CN" altLang="en-US" sz="1600">
                        <a:effectLst/>
                        <a:latin typeface="Microsoft Yahei"/>
                      </a:endParaRP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data-content</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如果未指定 </a:t>
                      </a:r>
                      <a:r>
                        <a:rPr lang="en-US" sz="1600" i="1">
                          <a:effectLst/>
                          <a:latin typeface="Microsoft Yahei"/>
                        </a:rPr>
                        <a:t>data-content</a:t>
                      </a:r>
                      <a:r>
                        <a:rPr lang="en-US" sz="1600">
                          <a:effectLst/>
                          <a:latin typeface="Microsoft Yahei"/>
                        </a:rPr>
                        <a:t> </a:t>
                      </a:r>
                      <a:r>
                        <a:rPr lang="zh-CN" altLang="en-US" sz="1600">
                          <a:effectLst/>
                          <a:latin typeface="Microsoft Yahei"/>
                        </a:rPr>
                        <a:t>属性，则使用默认的 </a:t>
                      </a:r>
                      <a:r>
                        <a:rPr lang="en-US" sz="1600">
                          <a:effectLst/>
                          <a:latin typeface="Microsoft Yahei"/>
                        </a:rPr>
                        <a:t>content </a:t>
                      </a:r>
                      <a:r>
                        <a:rPr lang="zh-CN" altLang="en-US" sz="1600">
                          <a:effectLst/>
                          <a:latin typeface="Microsoft Yahei"/>
                        </a:rPr>
                        <a:t>值。</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296953">
                <a:tc>
                  <a:txBody>
                    <a:bodyPr/>
                    <a:lstStyle/>
                    <a:p>
                      <a:pPr fontAlgn="t"/>
                      <a:r>
                        <a:rPr lang="en-US" sz="1600" dirty="0">
                          <a:effectLst/>
                          <a:latin typeface="Microsoft Yahei"/>
                        </a:rPr>
                        <a:t>container</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 | false</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data-container</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向指定元素追加工具提示。</a:t>
                      </a:r>
                      <a:br>
                        <a:rPr lang="zh-CN" altLang="en-US" sz="1600" dirty="0">
                          <a:effectLst/>
                          <a:latin typeface="Microsoft Yahei"/>
                        </a:rPr>
                      </a:br>
                      <a:r>
                        <a:rPr lang="zh-CN" altLang="en-US" sz="1600" dirty="0">
                          <a:effectLst/>
                          <a:latin typeface="Microsoft Yahei"/>
                        </a:rPr>
                        <a:t>实例： </a:t>
                      </a:r>
                      <a:r>
                        <a:rPr lang="en-US" sz="1600" dirty="0">
                          <a:effectLst/>
                          <a:latin typeface="Microsoft Yahei"/>
                        </a:rPr>
                        <a:t>container: 'body'</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350516686"/>
              </p:ext>
            </p:extLst>
          </p:nvPr>
        </p:nvGraphicFramePr>
        <p:xfrm>
          <a:off x="2209153" y="908719"/>
          <a:ext cx="7848876" cy="2726148"/>
        </p:xfrm>
        <a:graphic>
          <a:graphicData uri="http://schemas.openxmlformats.org/drawingml/2006/table">
            <a:tbl>
              <a:tblPr/>
              <a:tblGrid>
                <a:gridCol w="1962219"/>
                <a:gridCol w="1962219"/>
                <a:gridCol w="1962219"/>
                <a:gridCol w="1962219"/>
              </a:tblGrid>
              <a:tr h="83053">
                <a:tc>
                  <a:txBody>
                    <a:bodyPr/>
                    <a:lstStyle/>
                    <a:p>
                      <a:pPr algn="l" fontAlgn="t"/>
                      <a:r>
                        <a:rPr lang="zh-CN" altLang="en-US" sz="1600" dirty="0">
                          <a:solidFill>
                            <a:srgbClr val="FFFFFF"/>
                          </a:solidFill>
                          <a:effectLst/>
                          <a:latin typeface="Microsoft Yahei"/>
                        </a:rPr>
                        <a:t>选项名称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6586" marR="6586" marT="6586" marB="658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926939">
                <a:tc>
                  <a:txBody>
                    <a:bodyPr/>
                    <a:lstStyle/>
                    <a:p>
                      <a:pPr fontAlgn="t"/>
                      <a:r>
                        <a:rPr lang="en-US" sz="1600" dirty="0">
                          <a:effectLst/>
                          <a:latin typeface="Microsoft Yahei"/>
                        </a:rPr>
                        <a:t>delay</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number | object</a:t>
                      </a:r>
                      <a:br>
                        <a:rPr lang="en-US" sz="1600">
                          <a:effectLst/>
                          <a:latin typeface="Microsoft Yahei"/>
                        </a:rPr>
                      </a:br>
                      <a:r>
                        <a:rPr lang="zh-CN" altLang="en-US" sz="1600" i="1">
                          <a:effectLst/>
                          <a:latin typeface="Microsoft Yahei"/>
                        </a:rPr>
                        <a:t>默认值：</a:t>
                      </a:r>
                      <a:r>
                        <a:rPr lang="en-US" altLang="zh-CN" sz="1600" i="1">
                          <a:effectLst/>
                          <a:latin typeface="Microsoft Yahei"/>
                        </a:rPr>
                        <a:t>0</a:t>
                      </a:r>
                      <a:endParaRPr lang="zh-CN" altLang="en-US" sz="1600">
                        <a:effectLst/>
                        <a:latin typeface="Microsoft Yahei"/>
                      </a:endParaRP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data-delay</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延迟显示和隐藏工具提示的毫秒数 </a:t>
                      </a:r>
                      <a:r>
                        <a:rPr lang="en-US" altLang="zh-CN" sz="1600" dirty="0">
                          <a:effectLst/>
                          <a:latin typeface="Microsoft Yahei"/>
                        </a:rPr>
                        <a:t>- </a:t>
                      </a:r>
                      <a:r>
                        <a:rPr lang="zh-CN" altLang="en-US" sz="1600" dirty="0">
                          <a:effectLst/>
                          <a:latin typeface="Microsoft Yahei"/>
                        </a:rPr>
                        <a:t>对 </a:t>
                      </a:r>
                      <a:r>
                        <a:rPr lang="en-US" altLang="zh-CN" sz="1600" dirty="0">
                          <a:effectLst/>
                          <a:latin typeface="Microsoft Yahei"/>
                        </a:rPr>
                        <a:t>manual </a:t>
                      </a:r>
                      <a:r>
                        <a:rPr lang="zh-CN" altLang="en-US" sz="1600" dirty="0">
                          <a:effectLst/>
                          <a:latin typeface="Microsoft Yahei"/>
                        </a:rPr>
                        <a:t>手动触发类型不适用。如果提供的是一个数字，那么延迟将会应用于显示和隐藏。如果提供的是对象，结构如下所示：</a:t>
                      </a:r>
                      <a:r>
                        <a:rPr lang="en-US" altLang="zh-CN" sz="1600" dirty="0">
                          <a:effectLst/>
                          <a:latin typeface="Microsoft Yahei"/>
                        </a:rPr>
                        <a:t>delay: { show: 500, hide: 100 }</a:t>
                      </a:r>
                    </a:p>
                  </a:txBody>
                  <a:tcPr marL="10977" marR="10977" marT="15368" marB="1536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下面是一些工具提示（</a:t>
            </a:r>
            <a:r>
              <a:rPr lang="en-US" altLang="zh-CN" dirty="0"/>
              <a:t>Tooltip</a:t>
            </a:r>
            <a:r>
              <a:rPr lang="zh-CN" altLang="en-US" dirty="0"/>
              <a:t>）插件中有用的</a:t>
            </a:r>
            <a:r>
              <a:rPr lang="zh-CN" altLang="en-US" dirty="0" smtClean="0"/>
              <a:t>方法：</a:t>
            </a: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182422795"/>
              </p:ext>
            </p:extLst>
          </p:nvPr>
        </p:nvGraphicFramePr>
        <p:xfrm>
          <a:off x="2281163" y="1484784"/>
          <a:ext cx="8064897" cy="3960442"/>
        </p:xfrm>
        <a:graphic>
          <a:graphicData uri="http://schemas.openxmlformats.org/drawingml/2006/table">
            <a:tbl>
              <a:tblPr/>
              <a:tblGrid>
                <a:gridCol w="2688299"/>
                <a:gridCol w="2688299"/>
                <a:gridCol w="2688299"/>
              </a:tblGrid>
              <a:tr h="349972">
                <a:tc>
                  <a:txBody>
                    <a:bodyPr/>
                    <a:lstStyle/>
                    <a:p>
                      <a:pPr algn="l" fontAlgn="t"/>
                      <a:r>
                        <a:rPr lang="zh-CN" altLang="en-US" sz="1600">
                          <a:solidFill>
                            <a:srgbClr val="FFFFFF"/>
                          </a:solidFill>
                          <a:effectLst/>
                          <a:latin typeface="Microsoft Yahei"/>
                        </a:rPr>
                        <a:t>方法</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722094">
                <a:tc>
                  <a:txBody>
                    <a:bodyPr/>
                    <a:lstStyle/>
                    <a:p>
                      <a:pPr fontAlgn="t"/>
                      <a:r>
                        <a:rPr lang="en-US" sz="1600" b="1">
                          <a:effectLst/>
                          <a:latin typeface="Microsoft Yahei"/>
                        </a:rPr>
                        <a:t>Options:</a:t>
                      </a:r>
                      <a:r>
                        <a:rPr lang="en-US" sz="1600">
                          <a:effectLst/>
                          <a:latin typeface="Microsoft Yahei"/>
                        </a:rPr>
                        <a:t> .tooltip(options)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向元素集合附加提示工具句柄。</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$().tooltip(options)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22094">
                <a:tc>
                  <a:txBody>
                    <a:bodyPr/>
                    <a:lstStyle/>
                    <a:p>
                      <a:pPr fontAlgn="t"/>
                      <a:r>
                        <a:rPr lang="en-US" sz="1600" b="1">
                          <a:effectLst/>
                          <a:latin typeface="Microsoft Yahei"/>
                        </a:rPr>
                        <a:t>Toggle:</a:t>
                      </a:r>
                      <a:r>
                        <a:rPr lang="en-US" sz="1600">
                          <a:effectLst/>
                          <a:latin typeface="Microsoft Yahei"/>
                        </a:rPr>
                        <a:t> .tooltip('toggle')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切换显示</a:t>
                      </a:r>
                      <a:r>
                        <a:rPr lang="en-US" altLang="zh-CN" sz="1600">
                          <a:effectLst/>
                          <a:latin typeface="Microsoft Yahei"/>
                        </a:rPr>
                        <a:t>/</a:t>
                      </a:r>
                      <a:r>
                        <a:rPr lang="zh-CN" altLang="en-US" sz="1600">
                          <a:effectLst/>
                          <a:latin typeface="Microsoft Yahei"/>
                        </a:rPr>
                        <a:t>隐藏元素的提示工具。</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$('#element').tooltip('toggle')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22094">
                <a:tc>
                  <a:txBody>
                    <a:bodyPr/>
                    <a:lstStyle/>
                    <a:p>
                      <a:pPr fontAlgn="t"/>
                      <a:r>
                        <a:rPr lang="en-US" sz="1600" b="1">
                          <a:effectLst/>
                          <a:latin typeface="Microsoft Yahei"/>
                        </a:rPr>
                        <a:t>Show:</a:t>
                      </a:r>
                      <a:r>
                        <a:rPr lang="en-US" sz="1600">
                          <a:effectLst/>
                          <a:latin typeface="Microsoft Yahei"/>
                        </a:rPr>
                        <a:t> .tooltip('show')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显示元素的提示工具。</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$('#element').tooltip('show')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22094">
                <a:tc>
                  <a:txBody>
                    <a:bodyPr/>
                    <a:lstStyle/>
                    <a:p>
                      <a:pPr fontAlgn="t"/>
                      <a:r>
                        <a:rPr lang="en-US" sz="1600" b="1">
                          <a:effectLst/>
                          <a:latin typeface="Microsoft Yahei"/>
                        </a:rPr>
                        <a:t>Hide:</a:t>
                      </a:r>
                      <a:r>
                        <a:rPr lang="en-US" sz="1600">
                          <a:effectLst/>
                          <a:latin typeface="Microsoft Yahei"/>
                        </a:rPr>
                        <a:t> .tooltip('hide')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隐藏元素的提示工具。</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$('#element').tooltip('hide')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22094">
                <a:tc>
                  <a:txBody>
                    <a:bodyPr/>
                    <a:lstStyle/>
                    <a:p>
                      <a:pPr fontAlgn="t"/>
                      <a:r>
                        <a:rPr lang="en-US" sz="1600" b="1">
                          <a:effectLst/>
                          <a:latin typeface="Microsoft Yahei"/>
                        </a:rPr>
                        <a:t>Destroy:</a:t>
                      </a:r>
                      <a:r>
                        <a:rPr lang="en-US" sz="1600">
                          <a:effectLst/>
                          <a:latin typeface="Microsoft Yahei"/>
                        </a:rPr>
                        <a:t> .tooltip('destroy')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隐藏并销毁元素的提示工具。</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latin typeface="Microsoft Yahei"/>
                        </a:rPr>
                        <a:t>$('#element').tooltip('destroy')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4.7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工具提示</a:t>
            </a:r>
            <a:r>
              <a:rPr lang="zh-CN" altLang="en-US" sz="2000" b="1" dirty="0" smtClean="0">
                <a:solidFill>
                  <a:schemeClr val="bg1"/>
                </a:solidFill>
              </a:rPr>
              <a:t>（</a:t>
            </a:r>
            <a:r>
              <a:rPr lang="en-US" altLang="zh-CN" sz="2000" b="1" dirty="0" smtClean="0">
                <a:solidFill>
                  <a:schemeClr val="bg1"/>
                </a:solidFill>
              </a:rPr>
              <a:t>Tooltip</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下表列出了工具提示（</a:t>
            </a:r>
            <a:r>
              <a:rPr lang="en-US" altLang="zh-CN" dirty="0"/>
              <a:t>Tooltip</a:t>
            </a:r>
            <a:r>
              <a:rPr lang="zh-CN" altLang="en-US" dirty="0"/>
              <a:t>）插件中要用到的事件。这些事件可在函数中当钩子使用。</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641273469"/>
              </p:ext>
            </p:extLst>
          </p:nvPr>
        </p:nvGraphicFramePr>
        <p:xfrm>
          <a:off x="2281163" y="1844824"/>
          <a:ext cx="8064897" cy="3888432"/>
        </p:xfrm>
        <a:graphic>
          <a:graphicData uri="http://schemas.openxmlformats.org/drawingml/2006/table">
            <a:tbl>
              <a:tblPr/>
              <a:tblGrid>
                <a:gridCol w="2688299"/>
                <a:gridCol w="2688299"/>
                <a:gridCol w="2688299"/>
              </a:tblGrid>
              <a:tr h="309784">
                <a:tc>
                  <a:txBody>
                    <a:bodyPr/>
                    <a:lstStyle/>
                    <a:p>
                      <a:pPr algn="l" fontAlgn="t"/>
                      <a:r>
                        <a:rPr lang="zh-CN" altLang="en-US" sz="1600">
                          <a:solidFill>
                            <a:srgbClr val="FFFFFF"/>
                          </a:solidFill>
                          <a:effectLst/>
                          <a:latin typeface="Microsoft Yahei"/>
                        </a:rPr>
                        <a:t>事件</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894662">
                <a:tc>
                  <a:txBody>
                    <a:bodyPr/>
                    <a:lstStyle/>
                    <a:p>
                      <a:pPr fontAlgn="t"/>
                      <a:r>
                        <a:rPr lang="en-US" sz="1600">
                          <a:effectLst/>
                          <a:latin typeface="Microsoft Yahei"/>
                        </a:rPr>
                        <a:t>show.bs.tooltip</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show </a:t>
                      </a:r>
                      <a:r>
                        <a:rPr lang="zh-CN" altLang="en-US" sz="1600">
                          <a:effectLst/>
                          <a:latin typeface="Microsoft Yahei"/>
                        </a:rPr>
                        <a:t>实例方法时立即触发该事件。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$('#myTooltip').on('show.bs.tooltip',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94662">
                <a:tc>
                  <a:txBody>
                    <a:bodyPr/>
                    <a:lstStyle/>
                    <a:p>
                      <a:pPr fontAlgn="t"/>
                      <a:r>
                        <a:rPr lang="en-US" sz="1600">
                          <a:effectLst/>
                          <a:latin typeface="Microsoft Yahei"/>
                        </a:rPr>
                        <a:t>shown.bs.tooltip</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当工具提示对用户可见时触发该事件（将等待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$('#myTooltip').on('shown.bs.tooltip',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94662">
                <a:tc>
                  <a:txBody>
                    <a:bodyPr/>
                    <a:lstStyle/>
                    <a:p>
                      <a:pPr fontAlgn="t"/>
                      <a:r>
                        <a:rPr lang="en-US" sz="1600">
                          <a:effectLst/>
                          <a:latin typeface="Microsoft Yahei"/>
                        </a:rPr>
                        <a:t>hide.bs.tooltip</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hide </a:t>
                      </a:r>
                      <a:r>
                        <a:rPr lang="zh-CN" altLang="en-US" sz="1600">
                          <a:effectLst/>
                          <a:latin typeface="Microsoft Yahei"/>
                        </a:rPr>
                        <a:t>实例方法时立即触发该事件。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$('#myTooltip').on('hide.bs.tooltip',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94662">
                <a:tc>
                  <a:txBody>
                    <a:bodyPr/>
                    <a:lstStyle/>
                    <a:p>
                      <a:pPr fontAlgn="t"/>
                      <a:r>
                        <a:rPr lang="en-US" sz="1600">
                          <a:effectLst/>
                          <a:latin typeface="Microsoft Yahei"/>
                        </a:rPr>
                        <a:t>hidden.bs.tooltip</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当工具提示对用户隐藏时触发该事件（将等待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a:t>
                      </a:r>
                      <a:r>
                        <a:rPr lang="en-US" sz="1600" dirty="0" err="1">
                          <a:effectLst/>
                          <a:latin typeface="Microsoft Yahei"/>
                        </a:rPr>
                        <a:t>myTooltip</a:t>
                      </a:r>
                      <a:r>
                        <a:rPr lang="en-US" sz="1600" dirty="0">
                          <a:effectLst/>
                          <a:latin typeface="Microsoft Yahei"/>
                        </a:rPr>
                        <a:t>').on('</a:t>
                      </a:r>
                      <a:r>
                        <a:rPr lang="en-US" sz="1600" dirty="0" err="1">
                          <a:effectLst/>
                          <a:latin typeface="Microsoft Yahei"/>
                        </a:rPr>
                        <a:t>hidden.bs.tooltip</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弹出框（</a:t>
            </a:r>
            <a:r>
              <a:rPr lang="en-US" altLang="zh-CN" dirty="0"/>
              <a:t>Popover</a:t>
            </a:r>
            <a:r>
              <a:rPr lang="zh-CN" altLang="en-US" dirty="0"/>
              <a:t>）与工具提示（</a:t>
            </a:r>
            <a:r>
              <a:rPr lang="en-US" altLang="zh-CN" dirty="0"/>
              <a:t>Tooltip</a:t>
            </a:r>
            <a:r>
              <a:rPr lang="zh-CN" altLang="en-US" dirty="0"/>
              <a:t>）类似，提供了一个扩展的视图。如需激活弹出框，用户只需把鼠标悬停在元素上即可。弹出框的内容完全可使用 </a:t>
            </a:r>
            <a:r>
              <a:rPr lang="en-US" altLang="zh-CN" dirty="0"/>
              <a:t>Bootstrap </a:t>
            </a:r>
            <a:r>
              <a:rPr lang="zh-CN" altLang="en-US" dirty="0"/>
              <a:t>数据 </a:t>
            </a:r>
            <a:r>
              <a:rPr lang="en-US" altLang="zh-CN" dirty="0"/>
              <a:t>API</a:t>
            </a:r>
            <a:r>
              <a:rPr lang="zh-CN" altLang="en-US" dirty="0"/>
              <a:t>（</a:t>
            </a:r>
            <a:r>
              <a:rPr lang="en-US" altLang="zh-CN" dirty="0"/>
              <a:t>Bootstrap Data API</a:t>
            </a:r>
            <a:r>
              <a:rPr lang="zh-CN" altLang="en-US" dirty="0"/>
              <a:t>）来填充。该方法依赖于工具提示（</a:t>
            </a:r>
            <a:r>
              <a:rPr lang="en-US" altLang="zh-CN" dirty="0"/>
              <a:t>tooltip</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弹出框（</a:t>
            </a:r>
            <a:r>
              <a:rPr lang="en-US" altLang="zh-CN" dirty="0"/>
              <a:t>Popover</a:t>
            </a:r>
            <a:r>
              <a:rPr lang="zh-CN" altLang="en-US" dirty="0"/>
              <a:t>）插件根据需求生成内容和标记，默认情况下是把弹出框（</a:t>
            </a:r>
            <a:r>
              <a:rPr lang="en-US" altLang="zh-CN" dirty="0"/>
              <a:t>popover</a:t>
            </a:r>
            <a:r>
              <a:rPr lang="zh-CN" altLang="en-US" dirty="0"/>
              <a:t>）放在它们的触发元素</a:t>
            </a:r>
            <a:r>
              <a:rPr lang="zh-CN" altLang="en-US"/>
              <a:t>后面</a:t>
            </a:r>
            <a:r>
              <a:rPr lang="zh-CN" altLang="en-US" smtClean="0"/>
              <a:t>。可以</a:t>
            </a:r>
            <a:r>
              <a:rPr lang="zh-CN" altLang="en-US" dirty="0"/>
              <a:t>有以下两种方式添加弹出框（</a:t>
            </a:r>
            <a:r>
              <a:rPr lang="en-US" altLang="zh-CN" dirty="0"/>
              <a:t>popover</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smtClean="0"/>
              <a:t>通过 </a:t>
            </a:r>
            <a:r>
              <a:rPr lang="en-US" altLang="zh-CN" b="1" dirty="0"/>
              <a:t>data </a:t>
            </a:r>
            <a:r>
              <a:rPr lang="zh-CN" altLang="en-US" b="1" dirty="0"/>
              <a:t>属性</a:t>
            </a:r>
            <a:r>
              <a:rPr lang="zh-CN" altLang="en-US" dirty="0" smtClean="0"/>
              <a:t>：</a:t>
            </a:r>
            <a:r>
              <a:rPr lang="zh-CN" altLang="en-US" dirty="0"/>
              <a:t>如需添加一个弹出框（</a:t>
            </a:r>
            <a:r>
              <a:rPr lang="en-US" altLang="zh-CN" dirty="0"/>
              <a:t>popover</a:t>
            </a:r>
            <a:r>
              <a:rPr lang="zh-CN" altLang="en-US" dirty="0"/>
              <a:t>），只需向一个锚</a:t>
            </a:r>
            <a:r>
              <a:rPr lang="en-US" altLang="zh-CN" dirty="0"/>
              <a:t>/</a:t>
            </a:r>
            <a:r>
              <a:rPr lang="zh-CN" altLang="en-US" dirty="0"/>
              <a:t>按钮标签添加 </a:t>
            </a:r>
            <a:r>
              <a:rPr lang="en-US" altLang="zh-CN" b="1" dirty="0"/>
              <a:t>data-toggle="popover"</a:t>
            </a:r>
            <a:r>
              <a:rPr lang="en-US" altLang="zh-CN" dirty="0"/>
              <a:t> </a:t>
            </a:r>
            <a:r>
              <a:rPr lang="zh-CN" altLang="en-US" dirty="0"/>
              <a:t>即可。锚的 </a:t>
            </a:r>
            <a:r>
              <a:rPr lang="en-US" altLang="zh-CN" dirty="0"/>
              <a:t>title </a:t>
            </a:r>
            <a:r>
              <a:rPr lang="zh-CN" altLang="en-US" dirty="0"/>
              <a:t>即为弹出框（</a:t>
            </a:r>
            <a:r>
              <a:rPr lang="en-US" altLang="zh-CN" dirty="0"/>
              <a:t>popover</a:t>
            </a:r>
            <a:r>
              <a:rPr lang="zh-CN" altLang="en-US" dirty="0"/>
              <a:t>）的文本。默认情况下，插件把弹出框（</a:t>
            </a:r>
            <a:r>
              <a:rPr lang="en-US" altLang="zh-CN" dirty="0"/>
              <a:t>popover</a:t>
            </a:r>
            <a:r>
              <a:rPr lang="zh-CN" altLang="en-US" dirty="0"/>
              <a:t>）设置在</a:t>
            </a:r>
            <a:r>
              <a:rPr lang="zh-CN" altLang="en-US" dirty="0" smtClean="0"/>
              <a:t>顶部。</a:t>
            </a:r>
            <a:endParaRPr lang="en-US" altLang="zh-CN" dirty="0"/>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smtClean="0"/>
              <a:t>：</a:t>
            </a:r>
            <a:r>
              <a:rPr lang="zh-CN" altLang="en-US" dirty="0"/>
              <a:t>通过 </a:t>
            </a:r>
            <a:r>
              <a:rPr lang="en-US" altLang="zh-CN" dirty="0"/>
              <a:t>JavaScript </a:t>
            </a:r>
            <a:r>
              <a:rPr lang="zh-CN" altLang="en-US" dirty="0"/>
              <a:t>启用弹出框（</a:t>
            </a:r>
            <a:r>
              <a:rPr lang="en-US" altLang="zh-CN" dirty="0"/>
              <a:t>popover</a:t>
            </a:r>
            <a:r>
              <a:rPr lang="zh-CN" altLang="en-US" dirty="0"/>
              <a:t>）</a:t>
            </a:r>
            <a:r>
              <a:rPr lang="zh-CN" altLang="en-US" dirty="0" smtClean="0"/>
              <a:t>：</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785219" y="5157192"/>
            <a:ext cx="6480720" cy="6480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$('#identifier').popover(options)</a:t>
            </a:r>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选项</a:t>
            </a:r>
            <a:r>
              <a:rPr lang="zh-CN" altLang="en-US" dirty="0" smtClean="0"/>
              <a:t>：</a:t>
            </a:r>
            <a:r>
              <a:rPr lang="zh-CN" altLang="en-US" dirty="0"/>
              <a:t>有一些选项是通过 </a:t>
            </a:r>
            <a:r>
              <a:rPr lang="en-US" altLang="zh-CN" dirty="0"/>
              <a:t>Bootstrap </a:t>
            </a:r>
            <a:r>
              <a:rPr lang="zh-CN" altLang="en-US" dirty="0"/>
              <a:t>数据 </a:t>
            </a:r>
            <a:r>
              <a:rPr lang="en-US" altLang="zh-CN" dirty="0"/>
              <a:t>API</a:t>
            </a:r>
            <a:r>
              <a:rPr lang="zh-CN" altLang="en-US" dirty="0"/>
              <a:t>（</a:t>
            </a:r>
            <a:r>
              <a:rPr lang="en-US" altLang="zh-CN" dirty="0"/>
              <a:t>Bootstrap Data API</a:t>
            </a:r>
            <a:r>
              <a:rPr lang="zh-CN" altLang="en-US" dirty="0"/>
              <a:t>）添加或通过 </a:t>
            </a:r>
            <a:r>
              <a:rPr lang="en-US" altLang="zh-CN" dirty="0"/>
              <a:t>JavaScript </a:t>
            </a:r>
            <a:r>
              <a:rPr lang="zh-CN" altLang="en-US" dirty="0"/>
              <a:t>调用的。下表列出了这些选项</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604478"/>
              </p:ext>
            </p:extLst>
          </p:nvPr>
        </p:nvGraphicFramePr>
        <p:xfrm>
          <a:off x="2209154" y="1844824"/>
          <a:ext cx="7992890" cy="2808311"/>
        </p:xfrm>
        <a:graphic>
          <a:graphicData uri="http://schemas.openxmlformats.org/drawingml/2006/table">
            <a:tbl>
              <a:tblPr/>
              <a:tblGrid>
                <a:gridCol w="1998221"/>
                <a:gridCol w="1998223"/>
                <a:gridCol w="1998223"/>
                <a:gridCol w="1998223"/>
              </a:tblGrid>
              <a:tr h="287723">
                <a:tc>
                  <a:txBody>
                    <a:bodyPr/>
                    <a:lstStyle/>
                    <a:p>
                      <a:pPr algn="l" fontAlgn="t"/>
                      <a:r>
                        <a:rPr lang="zh-CN" altLang="en-US" sz="1600" dirty="0">
                          <a:solidFill>
                            <a:srgbClr val="FFFFFF"/>
                          </a:solidFill>
                          <a:effectLst/>
                          <a:latin typeface="Microsoft Yahei"/>
                        </a:rPr>
                        <a:t>选项名称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580745">
                <a:tc>
                  <a:txBody>
                    <a:bodyPr/>
                    <a:lstStyle/>
                    <a:p>
                      <a:pPr fontAlgn="t"/>
                      <a:r>
                        <a:rPr lang="en-US" sz="1600">
                          <a:effectLst/>
                          <a:latin typeface="Microsoft Yahei"/>
                        </a:rPr>
                        <a:t>animation</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data-animation</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向弹出框应用 </a:t>
                      </a:r>
                      <a:r>
                        <a:rPr lang="en-US" altLang="zh-CN" sz="1600">
                          <a:effectLst/>
                          <a:latin typeface="Microsoft Yahei"/>
                        </a:rPr>
                        <a:t>CSS </a:t>
                      </a:r>
                      <a:r>
                        <a:rPr lang="zh-CN" altLang="en-US" sz="1600">
                          <a:effectLst/>
                          <a:latin typeface="Microsoft Yahei"/>
                        </a:rPr>
                        <a:t>褪色过渡效果。</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939843">
                <a:tc>
                  <a:txBody>
                    <a:bodyPr/>
                    <a:lstStyle/>
                    <a:p>
                      <a:pPr fontAlgn="t"/>
                      <a:r>
                        <a:rPr lang="en-US" sz="1600">
                          <a:effectLst/>
                          <a:latin typeface="Microsoft Yahei"/>
                        </a:rPr>
                        <a:t>html</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data-html</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向弹出框插入 </a:t>
                      </a:r>
                      <a:r>
                        <a:rPr lang="en-US" sz="1600" dirty="0">
                          <a:effectLst/>
                          <a:latin typeface="Microsoft Yahei"/>
                        </a:rPr>
                        <a:t>HTML。</a:t>
                      </a:r>
                      <a:r>
                        <a:rPr lang="zh-CN" altLang="en-US" sz="1600" dirty="0">
                          <a:effectLst/>
                          <a:latin typeface="Microsoft Yahei"/>
                        </a:rPr>
                        <a:t>如果为 </a:t>
                      </a:r>
                      <a:r>
                        <a:rPr lang="en-US" sz="1600" dirty="0" err="1">
                          <a:effectLst/>
                          <a:latin typeface="Microsoft Yahei"/>
                        </a:rPr>
                        <a:t>false，jQuery</a:t>
                      </a:r>
                      <a:r>
                        <a:rPr lang="en-US" sz="1600" dirty="0">
                          <a:effectLst/>
                          <a:latin typeface="Microsoft Yahei"/>
                        </a:rPr>
                        <a:t> </a:t>
                      </a:r>
                      <a:r>
                        <a:rPr lang="zh-CN" altLang="en-US" sz="1600" dirty="0">
                          <a:effectLst/>
                          <a:latin typeface="Microsoft Yahei"/>
                        </a:rPr>
                        <a:t>的 </a:t>
                      </a:r>
                      <a:r>
                        <a:rPr lang="en-US" sz="1600" dirty="0">
                          <a:effectLst/>
                          <a:latin typeface="Microsoft Yahei"/>
                        </a:rPr>
                        <a:t>text </a:t>
                      </a:r>
                      <a:r>
                        <a:rPr lang="zh-CN" altLang="en-US" sz="1600" dirty="0">
                          <a:effectLst/>
                          <a:latin typeface="Microsoft Yahei"/>
                        </a:rPr>
                        <a:t>方法将被用于向 </a:t>
                      </a:r>
                      <a:r>
                        <a:rPr lang="en-US" sz="1600" dirty="0" err="1">
                          <a:effectLst/>
                          <a:latin typeface="Microsoft Yahei"/>
                        </a:rPr>
                        <a:t>dom</a:t>
                      </a:r>
                      <a:r>
                        <a:rPr lang="en-US" sz="1600" dirty="0">
                          <a:effectLst/>
                          <a:latin typeface="Microsoft Yahei"/>
                        </a:rPr>
                        <a:t> </a:t>
                      </a:r>
                      <a:r>
                        <a:rPr lang="zh-CN" altLang="en-US" sz="1600" dirty="0">
                          <a:effectLst/>
                          <a:latin typeface="Microsoft Yahei"/>
                        </a:rPr>
                        <a:t>插入内容</a:t>
                      </a:r>
                      <a:r>
                        <a:rPr lang="zh-CN" altLang="en-US" sz="1600">
                          <a:effectLst/>
                          <a:latin typeface="Microsoft Yahei"/>
                        </a:rPr>
                        <a:t>。</a:t>
                      </a:r>
                      <a:r>
                        <a:rPr lang="zh-CN" altLang="en-US" sz="1600" smtClean="0">
                          <a:effectLst/>
                          <a:latin typeface="Microsoft Yahei"/>
                        </a:rPr>
                        <a:t>如果担心 </a:t>
                      </a:r>
                      <a:r>
                        <a:rPr lang="en-US" sz="1600" dirty="0">
                          <a:effectLst/>
                          <a:latin typeface="Microsoft Yahei"/>
                        </a:rPr>
                        <a:t>XSS </a:t>
                      </a:r>
                      <a:r>
                        <a:rPr lang="zh-CN" altLang="en-US" sz="1600" dirty="0">
                          <a:effectLst/>
                          <a:latin typeface="Microsoft Yahei"/>
                        </a:rPr>
                        <a:t>攻击，请使用 </a:t>
                      </a:r>
                      <a:r>
                        <a:rPr lang="en-US" sz="1600" dirty="0">
                          <a:effectLst/>
                          <a:latin typeface="Microsoft Yahei"/>
                        </a:rPr>
                        <a:t>text。</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smtClean="0"/>
              <a:t>避免</a:t>
            </a:r>
            <a:r>
              <a:rPr lang="zh-CN" altLang="en-US" sz="2000" b="1"/>
              <a:t>跨浏览器的不</a:t>
            </a:r>
            <a:r>
              <a:rPr lang="zh-CN" altLang="en-US" sz="2000" b="1" smtClean="0"/>
              <a:t>一致</a:t>
            </a:r>
            <a:r>
              <a:rPr lang="zh-CN" altLang="en-US" sz="2000" smtClean="0"/>
              <a:t>：</a:t>
            </a:r>
            <a:r>
              <a:rPr lang="en-US" altLang="zh-CN" sz="2000"/>
              <a:t>Bootstrap </a:t>
            </a:r>
            <a:r>
              <a:rPr lang="zh-CN" altLang="en-US" sz="2000"/>
              <a:t>使用 </a:t>
            </a:r>
            <a:r>
              <a:rPr lang="en-US" altLang="zh-CN" sz="2000" smtClean="0">
                <a:solidFill>
                  <a:srgbClr val="0070C0"/>
                </a:solidFill>
              </a:rPr>
              <a:t>Normalize</a:t>
            </a:r>
            <a:r>
              <a:rPr lang="en-US" altLang="zh-CN" sz="2000"/>
              <a:t> </a:t>
            </a:r>
            <a:r>
              <a:rPr lang="zh-CN" altLang="en-US" sz="2000"/>
              <a:t>来建立跨浏览器的一致性</a:t>
            </a:r>
            <a:r>
              <a:rPr lang="zh-CN" altLang="en-US" sz="2000" smtClean="0"/>
              <a:t>。</a:t>
            </a:r>
            <a:r>
              <a:rPr lang="en-US" altLang="zh-CN" sz="2000"/>
              <a:t>Normalize.css </a:t>
            </a:r>
            <a:r>
              <a:rPr lang="zh-CN" altLang="en-US" sz="2000"/>
              <a:t>是一个很小的 </a:t>
            </a:r>
            <a:r>
              <a:rPr lang="en-US" altLang="zh-CN" sz="2000"/>
              <a:t>CSS </a:t>
            </a:r>
            <a:r>
              <a:rPr lang="zh-CN" altLang="en-US" sz="2000"/>
              <a:t>文件，在 </a:t>
            </a:r>
            <a:r>
              <a:rPr lang="en-US" altLang="zh-CN" sz="2000"/>
              <a:t>HTML </a:t>
            </a:r>
            <a:r>
              <a:rPr lang="zh-CN" altLang="en-US" sz="2000"/>
              <a:t>元素的默认样式中提供了更好的跨浏览器一致性</a:t>
            </a:r>
            <a:r>
              <a:rPr lang="zh-CN" altLang="en-US" sz="2000" smtClean="0"/>
              <a:t>。</a:t>
            </a:r>
            <a:endParaRPr lang="en-US" altLang="zh-CN" sz="2000" smtClean="0"/>
          </a:p>
          <a:p>
            <a:pPr marL="285750" indent="-285750">
              <a:lnSpc>
                <a:spcPct val="150000"/>
              </a:lnSpc>
              <a:buFont typeface="Wingdings" pitchFamily="2" charset="2"/>
              <a:buChar char="Ø"/>
              <a:defRPr/>
            </a:pPr>
            <a:r>
              <a:rPr lang="zh-CN" altLang="en-US" sz="2000" b="1" smtClean="0"/>
              <a:t>容器</a:t>
            </a:r>
            <a:r>
              <a:rPr lang="zh-CN" altLang="en-US" sz="2000"/>
              <a:t>：用</a:t>
            </a:r>
            <a:r>
              <a:rPr lang="en-US" altLang="zh-CN" sz="2000"/>
              <a:t>.container</a:t>
            </a:r>
            <a:r>
              <a:rPr lang="zh-CN" altLang="en-US" sz="2000"/>
              <a:t>包裹页面上的内容即可实现居中对齐。在不同的媒体查询阈值范围内都为</a:t>
            </a:r>
            <a:r>
              <a:rPr lang="en-US" altLang="zh-CN" sz="2000"/>
              <a:t>container</a:t>
            </a:r>
            <a:r>
              <a:rPr lang="zh-CN" altLang="en-US" sz="2000"/>
              <a:t>设置了</a:t>
            </a:r>
            <a:r>
              <a:rPr lang="en-US" altLang="zh-CN" sz="2000"/>
              <a:t>width</a:t>
            </a:r>
            <a:r>
              <a:rPr lang="zh-CN" altLang="en-US" sz="2000"/>
              <a:t>，用以</a:t>
            </a:r>
            <a:r>
              <a:rPr lang="zh-CN" altLang="en-US" sz="2000" smtClean="0"/>
              <a:t>匹配网格系统</a:t>
            </a:r>
            <a:r>
              <a:rPr lang="zh-CN" altLang="en-US" sz="2000" smtClean="0"/>
              <a:t>。注意</a:t>
            </a:r>
            <a:r>
              <a:rPr lang="zh-CN" altLang="en-US" sz="2000"/>
              <a:t>，由于设置了</a:t>
            </a:r>
            <a:r>
              <a:rPr lang="en-US" altLang="zh-CN" sz="2000"/>
              <a:t>padding </a:t>
            </a:r>
            <a:r>
              <a:rPr lang="zh-CN" altLang="en-US" sz="2000"/>
              <a:t>和 固定宽度，</a:t>
            </a:r>
            <a:r>
              <a:rPr lang="en-US" altLang="zh-CN" sz="2000"/>
              <a:t>.container</a:t>
            </a:r>
            <a:r>
              <a:rPr lang="zh-CN" altLang="en-US" sz="2000"/>
              <a:t>不能嵌套。</a:t>
            </a:r>
            <a:endParaRPr lang="en-US" altLang="zh-CN" sz="2000" smtClean="0"/>
          </a:p>
        </p:txBody>
      </p:sp>
      <p:sp>
        <p:nvSpPr>
          <p:cNvPr id="4" name="矩形 3"/>
          <p:cNvSpPr/>
          <p:nvPr/>
        </p:nvSpPr>
        <p:spPr>
          <a:xfrm>
            <a:off x="2187998" y="3933056"/>
            <a:ext cx="8136904" cy="129614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&lt;div class="container</a:t>
            </a:r>
            <a:r>
              <a:rPr lang="en-US" altLang="zh-CN" smtClean="0"/>
              <a:t>"&gt;</a:t>
            </a:r>
          </a:p>
          <a:p>
            <a:pPr>
              <a:lnSpc>
                <a:spcPct val="150000"/>
              </a:lnSpc>
              <a:defRPr/>
            </a:pPr>
            <a:r>
              <a:rPr lang="en-US" altLang="zh-CN" smtClean="0"/>
              <a:t> ...</a:t>
            </a:r>
          </a:p>
          <a:p>
            <a:pPr>
              <a:lnSpc>
                <a:spcPct val="150000"/>
              </a:lnSpc>
              <a:defRPr/>
            </a:pPr>
            <a:r>
              <a:rPr lang="en-US" altLang="zh-CN" smtClean="0"/>
              <a:t> </a:t>
            </a:r>
            <a:r>
              <a:rPr lang="en-US" altLang="zh-CN"/>
              <a:t>&lt;/div&gt;</a:t>
            </a:r>
          </a:p>
        </p:txBody>
      </p:sp>
    </p:spTree>
    <p:extLst>
      <p:ext uri="{BB962C8B-B14F-4D97-AF65-F5344CB8AC3E}">
        <p14:creationId xmlns:p14="http://schemas.microsoft.com/office/powerpoint/2010/main" val="386399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759688986"/>
              </p:ext>
            </p:extLst>
          </p:nvPr>
        </p:nvGraphicFramePr>
        <p:xfrm>
          <a:off x="2209153" y="908719"/>
          <a:ext cx="7992892" cy="4293323"/>
        </p:xfrm>
        <a:graphic>
          <a:graphicData uri="http://schemas.openxmlformats.org/drawingml/2006/table">
            <a:tbl>
              <a:tblPr/>
              <a:tblGrid>
                <a:gridCol w="1998223"/>
                <a:gridCol w="1998223"/>
                <a:gridCol w="1998223"/>
                <a:gridCol w="1998223"/>
              </a:tblGrid>
              <a:tr h="278266">
                <a:tc>
                  <a:txBody>
                    <a:bodyPr/>
                    <a:lstStyle/>
                    <a:p>
                      <a:pPr algn="l" fontAlgn="t"/>
                      <a:r>
                        <a:rPr lang="zh-CN" altLang="en-US" sz="1600" dirty="0">
                          <a:solidFill>
                            <a:srgbClr val="FFFFFF"/>
                          </a:solidFill>
                          <a:effectLst/>
                          <a:latin typeface="Microsoft Yahei"/>
                        </a:rPr>
                        <a:t>选项名称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190514">
                <a:tc>
                  <a:txBody>
                    <a:bodyPr/>
                    <a:lstStyle/>
                    <a:p>
                      <a:pPr fontAlgn="t"/>
                      <a:r>
                        <a:rPr lang="en-US" sz="1600" dirty="0">
                          <a:effectLst/>
                          <a:latin typeface="Microsoft Yahei"/>
                        </a:rPr>
                        <a:t>placement</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string|function</a:t>
                      </a:r>
                      <a:br>
                        <a:rPr lang="en-US" sz="1600">
                          <a:effectLst/>
                          <a:latin typeface="Microsoft Yahei"/>
                        </a:rPr>
                      </a:br>
                      <a:r>
                        <a:rPr lang="zh-CN" altLang="en-US" sz="1600" i="1">
                          <a:effectLst/>
                          <a:latin typeface="Microsoft Yahei"/>
                        </a:rPr>
                        <a:t>默认值：</a:t>
                      </a:r>
                      <a:r>
                        <a:rPr lang="en-US" sz="1600" i="1">
                          <a:effectLst/>
                          <a:latin typeface="Microsoft Yahei"/>
                        </a:rPr>
                        <a:t>top</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data-placement</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规定如何定位弹出框（即 </a:t>
                      </a:r>
                      <a:r>
                        <a:rPr lang="en-US" altLang="zh-CN" sz="1600" dirty="0" err="1">
                          <a:effectLst/>
                          <a:latin typeface="Microsoft Yahei"/>
                        </a:rPr>
                        <a:t>top|bottom|left|right|auto</a:t>
                      </a:r>
                      <a:r>
                        <a:rPr lang="zh-CN" altLang="en-US" sz="1600" dirty="0">
                          <a:effectLst/>
                          <a:latin typeface="Microsoft Yahei"/>
                        </a:rPr>
                        <a:t>）。</a:t>
                      </a:r>
                      <a:br>
                        <a:rPr lang="zh-CN" altLang="en-US" sz="1600" dirty="0">
                          <a:effectLst/>
                          <a:latin typeface="Microsoft Yahei"/>
                        </a:rPr>
                      </a:br>
                      <a:r>
                        <a:rPr lang="zh-CN" altLang="en-US" sz="1600" dirty="0">
                          <a:effectLst/>
                          <a:latin typeface="Microsoft Yahei"/>
                        </a:rPr>
                        <a:t>当指定为 </a:t>
                      </a:r>
                      <a:r>
                        <a:rPr lang="en-US" altLang="zh-CN" sz="1600" i="1" dirty="0">
                          <a:effectLst/>
                          <a:latin typeface="Microsoft Yahei"/>
                        </a:rPr>
                        <a:t>auto</a:t>
                      </a:r>
                      <a:r>
                        <a:rPr lang="zh-CN" altLang="en-US" sz="1600" dirty="0">
                          <a:effectLst/>
                          <a:latin typeface="Microsoft Yahei"/>
                        </a:rPr>
                        <a:t> 时，会动态调整弹出框。例如，如果 </a:t>
                      </a:r>
                      <a:r>
                        <a:rPr lang="en-US" altLang="zh-CN" sz="1600" dirty="0">
                          <a:effectLst/>
                          <a:latin typeface="Microsoft Yahei"/>
                        </a:rPr>
                        <a:t>placement </a:t>
                      </a:r>
                      <a:r>
                        <a:rPr lang="zh-CN" altLang="en-US" sz="1600" dirty="0">
                          <a:effectLst/>
                          <a:latin typeface="Microsoft Yahei"/>
                        </a:rPr>
                        <a:t>是 </a:t>
                      </a:r>
                      <a:r>
                        <a:rPr lang="en-US" altLang="zh-CN" sz="1600" dirty="0">
                          <a:effectLst/>
                          <a:latin typeface="Microsoft Yahei"/>
                        </a:rPr>
                        <a:t>"auto left"</a:t>
                      </a:r>
                      <a:r>
                        <a:rPr lang="zh-CN" altLang="en-US" sz="1600" dirty="0">
                          <a:effectLst/>
                          <a:latin typeface="Microsoft Yahei"/>
                        </a:rPr>
                        <a:t>，弹出框将会尽可能显示在左边，在情况不允许的情况下它才会显示在右边。</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24543">
                <a:tc>
                  <a:txBody>
                    <a:bodyPr/>
                    <a:lstStyle/>
                    <a:p>
                      <a:pPr fontAlgn="t"/>
                      <a:r>
                        <a:rPr lang="en-US" sz="1600">
                          <a:effectLst/>
                          <a:latin typeface="Microsoft Yahei"/>
                        </a:rPr>
                        <a:t>selector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data-selector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如果提供了一个选择器，弹出框对象将被委派到指定的目标。</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506235274"/>
              </p:ext>
            </p:extLst>
          </p:nvPr>
        </p:nvGraphicFramePr>
        <p:xfrm>
          <a:off x="2232388" y="1700808"/>
          <a:ext cx="7992892" cy="2716009"/>
        </p:xfrm>
        <a:graphic>
          <a:graphicData uri="http://schemas.openxmlformats.org/drawingml/2006/table">
            <a:tbl>
              <a:tblPr/>
              <a:tblGrid>
                <a:gridCol w="1998223"/>
                <a:gridCol w="1998223"/>
                <a:gridCol w="1998223"/>
                <a:gridCol w="1998223"/>
              </a:tblGrid>
              <a:tr h="278266">
                <a:tc>
                  <a:txBody>
                    <a:bodyPr/>
                    <a:lstStyle/>
                    <a:p>
                      <a:pPr algn="l" fontAlgn="t"/>
                      <a:r>
                        <a:rPr lang="zh-CN" altLang="en-US" sz="1600" dirty="0">
                          <a:solidFill>
                            <a:srgbClr val="FFFFFF"/>
                          </a:solidFill>
                          <a:effectLst/>
                          <a:latin typeface="Microsoft Yahei"/>
                        </a:rPr>
                        <a:t>选项名称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824543">
                <a:tc>
                  <a:txBody>
                    <a:bodyPr/>
                    <a:lstStyle/>
                    <a:p>
                      <a:pPr fontAlgn="t"/>
                      <a:r>
                        <a:rPr lang="en-US" sz="1600" dirty="0">
                          <a:effectLst/>
                          <a:latin typeface="Microsoft Yahei"/>
                        </a:rPr>
                        <a:t>title</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string | function</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endParaRPr lang="zh-CN" alt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data-title</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如果未指定 </a:t>
                      </a:r>
                      <a:r>
                        <a:rPr lang="en-US" sz="1600" i="1" dirty="0">
                          <a:effectLst/>
                          <a:latin typeface="Microsoft Yahei"/>
                        </a:rPr>
                        <a:t>title</a:t>
                      </a:r>
                      <a:r>
                        <a:rPr lang="en-US" sz="1600" dirty="0">
                          <a:effectLst/>
                          <a:latin typeface="Microsoft Yahei"/>
                        </a:rPr>
                        <a:t> </a:t>
                      </a:r>
                      <a:r>
                        <a:rPr lang="zh-CN" altLang="en-US" sz="1600" dirty="0">
                          <a:effectLst/>
                          <a:latin typeface="Microsoft Yahei"/>
                        </a:rPr>
                        <a:t>属性，则 </a:t>
                      </a:r>
                      <a:r>
                        <a:rPr lang="en-US" sz="1600" dirty="0">
                          <a:effectLst/>
                          <a:latin typeface="Microsoft Yahei"/>
                        </a:rPr>
                        <a:t>title </a:t>
                      </a:r>
                      <a:r>
                        <a:rPr lang="zh-CN" altLang="en-US" sz="1600" dirty="0">
                          <a:effectLst/>
                          <a:latin typeface="Microsoft Yahei"/>
                        </a:rPr>
                        <a:t>选项是默认的 </a:t>
                      </a:r>
                      <a:r>
                        <a:rPr lang="en-US" sz="1600" dirty="0">
                          <a:effectLst/>
                          <a:latin typeface="Microsoft Yahei"/>
                        </a:rPr>
                        <a:t>title </a:t>
                      </a:r>
                      <a:r>
                        <a:rPr lang="zh-CN" altLang="en-US" sz="1600" dirty="0">
                          <a:effectLst/>
                          <a:latin typeface="Microsoft Yahei"/>
                        </a:rPr>
                        <a:t>值。</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613200">
                <a:tc>
                  <a:txBody>
                    <a:bodyPr/>
                    <a:lstStyle/>
                    <a:p>
                      <a:pPr fontAlgn="t"/>
                      <a:r>
                        <a:rPr lang="en-US" sz="1600">
                          <a:effectLst/>
                          <a:latin typeface="Microsoft Yahei"/>
                        </a:rPr>
                        <a:t>trigger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r>
                        <a:rPr lang="en-US" sz="1600" i="1">
                          <a:effectLst/>
                          <a:latin typeface="Microsoft Yahei"/>
                        </a:rPr>
                        <a:t>hover focus'</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data-trigger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定义如何触发弹出框：</a:t>
                      </a:r>
                      <a:r>
                        <a:rPr lang="zh-CN" altLang="en-US" sz="1600" b="1" dirty="0">
                          <a:effectLst/>
                          <a:latin typeface="Microsoft Yahei"/>
                        </a:rPr>
                        <a:t> </a:t>
                      </a:r>
                      <a:r>
                        <a:rPr lang="en-US" altLang="zh-CN" sz="1600" b="1" dirty="0">
                          <a:effectLst/>
                          <a:latin typeface="Microsoft Yahei"/>
                        </a:rPr>
                        <a:t>click| hover | focus | </a:t>
                      </a:r>
                      <a:r>
                        <a:rPr lang="en-US" altLang="zh-CN" sz="1600" b="1">
                          <a:effectLst/>
                          <a:latin typeface="Microsoft Yahei"/>
                        </a:rPr>
                        <a:t>manual</a:t>
                      </a:r>
                      <a:r>
                        <a:rPr lang="zh-CN" altLang="en-US" sz="1600" smtClean="0">
                          <a:effectLst/>
                          <a:latin typeface="Microsoft Yahei"/>
                        </a:rPr>
                        <a:t>。可以</a:t>
                      </a:r>
                      <a:r>
                        <a:rPr lang="zh-CN" altLang="en-US" sz="1600" dirty="0">
                          <a:effectLst/>
                          <a:latin typeface="Microsoft Yahei"/>
                        </a:rPr>
                        <a:t>传递多个触发器，每个触发器之间用空格分隔。</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867696839"/>
              </p:ext>
            </p:extLst>
          </p:nvPr>
        </p:nvGraphicFramePr>
        <p:xfrm>
          <a:off x="2232388" y="1484784"/>
          <a:ext cx="7992892" cy="4030437"/>
        </p:xfrm>
        <a:graphic>
          <a:graphicData uri="http://schemas.openxmlformats.org/drawingml/2006/table">
            <a:tbl>
              <a:tblPr/>
              <a:tblGrid>
                <a:gridCol w="1998223"/>
                <a:gridCol w="1998223"/>
                <a:gridCol w="1998223"/>
                <a:gridCol w="1998223"/>
              </a:tblGrid>
              <a:tr h="278266">
                <a:tc>
                  <a:txBody>
                    <a:bodyPr/>
                    <a:lstStyle/>
                    <a:p>
                      <a:pPr algn="l" fontAlgn="t"/>
                      <a:r>
                        <a:rPr lang="zh-CN" altLang="en-US" sz="1600" dirty="0">
                          <a:solidFill>
                            <a:srgbClr val="FFFFFF"/>
                          </a:solidFill>
                          <a:effectLst/>
                          <a:latin typeface="Microsoft Yahei"/>
                        </a:rPr>
                        <a:t>选项名称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7133" marR="7133" marT="7133" marB="713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664742">
                <a:tc>
                  <a:txBody>
                    <a:bodyPr/>
                    <a:lstStyle/>
                    <a:p>
                      <a:pPr fontAlgn="t"/>
                      <a:r>
                        <a:rPr lang="en-US" sz="1600" dirty="0">
                          <a:effectLst/>
                          <a:latin typeface="Microsoft Yahei"/>
                        </a:rPr>
                        <a:t>delay</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number | object</a:t>
                      </a:r>
                      <a:br>
                        <a:rPr lang="en-US" sz="1600">
                          <a:effectLst/>
                          <a:latin typeface="Microsoft Yahei"/>
                        </a:rPr>
                      </a:br>
                      <a:r>
                        <a:rPr lang="zh-CN" altLang="en-US" sz="1600" i="1">
                          <a:effectLst/>
                          <a:latin typeface="Microsoft Yahei"/>
                        </a:rPr>
                        <a:t>默认值：</a:t>
                      </a:r>
                      <a:r>
                        <a:rPr lang="en-US" altLang="zh-CN" sz="1600" i="1">
                          <a:effectLst/>
                          <a:latin typeface="Microsoft Yahei"/>
                        </a:rPr>
                        <a:t>0</a:t>
                      </a:r>
                      <a:endParaRPr lang="zh-CN" alt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data-delay</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延迟显示和隐藏弹出框的毫秒数 </a:t>
                      </a:r>
                      <a:r>
                        <a:rPr lang="en-US" altLang="zh-CN" sz="1600">
                          <a:effectLst/>
                          <a:latin typeface="Microsoft Yahei"/>
                        </a:rPr>
                        <a:t>- </a:t>
                      </a:r>
                      <a:r>
                        <a:rPr lang="zh-CN" altLang="en-US" sz="1600">
                          <a:effectLst/>
                          <a:latin typeface="Microsoft Yahei"/>
                        </a:rPr>
                        <a:t>对 </a:t>
                      </a:r>
                      <a:r>
                        <a:rPr lang="en-US" altLang="zh-CN" sz="1600">
                          <a:effectLst/>
                          <a:latin typeface="Microsoft Yahei"/>
                        </a:rPr>
                        <a:t>manual </a:t>
                      </a:r>
                      <a:r>
                        <a:rPr lang="zh-CN" altLang="en-US" sz="1600">
                          <a:effectLst/>
                          <a:latin typeface="Microsoft Yahei"/>
                        </a:rPr>
                        <a:t>手动触发类型不适用。如果提供的是一个数字，那么延迟将会应用于显示和隐藏。如果提供的是对象，结构如下所示：</a:t>
                      </a:r>
                      <a:r>
                        <a:rPr lang="en-US" altLang="zh-CN" sz="1600">
                          <a:effectLst/>
                          <a:latin typeface="Microsoft Yahei"/>
                        </a:rPr>
                        <a:t>delay: { show: 500, hide: 100 }</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087429">
                <a:tc>
                  <a:txBody>
                    <a:bodyPr/>
                    <a:lstStyle/>
                    <a:p>
                      <a:pPr fontAlgn="t"/>
                      <a:r>
                        <a:rPr lang="en-US" sz="1600">
                          <a:effectLst/>
                          <a:latin typeface="Microsoft Yahei"/>
                        </a:rPr>
                        <a:t>container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 | false</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data-container</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向指定元素追加弹出框。</a:t>
                      </a:r>
                      <a:br>
                        <a:rPr lang="zh-CN" altLang="en-US" sz="1600" dirty="0">
                          <a:effectLst/>
                          <a:latin typeface="Microsoft Yahei"/>
                        </a:rPr>
                      </a:br>
                      <a:r>
                        <a:rPr lang="zh-CN" altLang="en-US" sz="1600" dirty="0">
                          <a:effectLst/>
                          <a:latin typeface="Microsoft Yahei"/>
                        </a:rPr>
                        <a:t>实例： </a:t>
                      </a:r>
                      <a:r>
                        <a:rPr lang="en-US" sz="1600" dirty="0">
                          <a:effectLst/>
                          <a:latin typeface="Microsoft Yahei"/>
                        </a:rPr>
                        <a:t>container: 'body'</a:t>
                      </a:r>
                    </a:p>
                  </a:txBody>
                  <a:tcPr marL="11888" marR="11888" marT="16643" marB="1664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a:t>
            </a:r>
            <a:r>
              <a:rPr lang="zh-CN" altLang="en-US" dirty="0" smtClean="0"/>
              <a:t>一些弹</a:t>
            </a:r>
            <a:r>
              <a:rPr lang="zh-CN" altLang="en-US" dirty="0"/>
              <a:t>出框（</a:t>
            </a:r>
            <a:r>
              <a:rPr lang="en-US" altLang="zh-CN" dirty="0"/>
              <a:t>Popover</a:t>
            </a:r>
            <a:r>
              <a:rPr lang="zh-CN" altLang="en-US" dirty="0"/>
              <a:t>）</a:t>
            </a:r>
            <a:r>
              <a:rPr lang="zh-CN" altLang="en-US" dirty="0" smtClean="0"/>
              <a:t>插件</a:t>
            </a:r>
            <a:r>
              <a:rPr lang="zh-CN" altLang="en-US" dirty="0"/>
              <a:t>中有用的</a:t>
            </a:r>
            <a:r>
              <a:rPr lang="zh-CN" altLang="en-US" dirty="0" smtClean="0"/>
              <a:t>方法：</a:t>
            </a:r>
            <a:endParaRPr lang="en-US" altLang="zh-CN" dirty="0" smtClean="0"/>
          </a:p>
          <a:p>
            <a:pPr marL="285750" indent="-285750">
              <a:lnSpc>
                <a:spcPct val="150000"/>
              </a:lnSpc>
              <a:buFont typeface="Wingdings" pitchFamily="2" charset="2"/>
              <a:buChar char="Ø"/>
            </a:pP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4246893811"/>
              </p:ext>
            </p:extLst>
          </p:nvPr>
        </p:nvGraphicFramePr>
        <p:xfrm>
          <a:off x="2281163" y="1412776"/>
          <a:ext cx="7776864" cy="3960442"/>
        </p:xfrm>
        <a:graphic>
          <a:graphicData uri="http://schemas.openxmlformats.org/drawingml/2006/table">
            <a:tbl>
              <a:tblPr/>
              <a:tblGrid>
                <a:gridCol w="2592288"/>
                <a:gridCol w="2592288"/>
                <a:gridCol w="2592288"/>
              </a:tblGrid>
              <a:tr h="349972">
                <a:tc>
                  <a:txBody>
                    <a:bodyPr/>
                    <a:lstStyle/>
                    <a:p>
                      <a:pPr algn="l" fontAlgn="t"/>
                      <a:r>
                        <a:rPr lang="zh-CN" altLang="en-US" sz="1600">
                          <a:solidFill>
                            <a:srgbClr val="FFFFFF"/>
                          </a:solidFill>
                          <a:effectLst/>
                          <a:latin typeface="Microsoft Yahei"/>
                        </a:rPr>
                        <a:t>方法</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722094">
                <a:tc>
                  <a:txBody>
                    <a:bodyPr/>
                    <a:lstStyle/>
                    <a:p>
                      <a:pPr fontAlgn="t"/>
                      <a:r>
                        <a:rPr lang="en-US" sz="1600" b="1">
                          <a:effectLst/>
                          <a:latin typeface="Microsoft Yahei"/>
                        </a:rPr>
                        <a:t>Options:</a:t>
                      </a:r>
                      <a:r>
                        <a:rPr lang="en-US" sz="1600">
                          <a:effectLst/>
                          <a:latin typeface="Microsoft Yahei"/>
                        </a:rPr>
                        <a:t> .popover(options)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向元素集合附加弹出框句柄。</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$().popover(options)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22094">
                <a:tc>
                  <a:txBody>
                    <a:bodyPr/>
                    <a:lstStyle/>
                    <a:p>
                      <a:pPr fontAlgn="t"/>
                      <a:r>
                        <a:rPr lang="en-US" sz="1600" b="1">
                          <a:effectLst/>
                          <a:latin typeface="Microsoft Yahei"/>
                        </a:rPr>
                        <a:t>Toggle:</a:t>
                      </a:r>
                      <a:r>
                        <a:rPr lang="en-US" sz="1600">
                          <a:effectLst/>
                          <a:latin typeface="Microsoft Yahei"/>
                        </a:rPr>
                        <a:t> .popover('toggle')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切换显示</a:t>
                      </a:r>
                      <a:r>
                        <a:rPr lang="en-US" altLang="zh-CN" sz="1600">
                          <a:effectLst/>
                          <a:latin typeface="Microsoft Yahei"/>
                        </a:rPr>
                        <a:t>/</a:t>
                      </a:r>
                      <a:r>
                        <a:rPr lang="zh-CN" altLang="en-US" sz="1600">
                          <a:effectLst/>
                          <a:latin typeface="Microsoft Yahei"/>
                        </a:rPr>
                        <a:t>隐藏元素的弹出框。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$('#element').popover('toggle')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22094">
                <a:tc>
                  <a:txBody>
                    <a:bodyPr/>
                    <a:lstStyle/>
                    <a:p>
                      <a:pPr fontAlgn="t"/>
                      <a:r>
                        <a:rPr lang="en-US" sz="1600" b="1">
                          <a:effectLst/>
                          <a:latin typeface="Microsoft Yahei"/>
                        </a:rPr>
                        <a:t>Show:</a:t>
                      </a:r>
                      <a:r>
                        <a:rPr lang="en-US" sz="1600">
                          <a:effectLst/>
                          <a:latin typeface="Microsoft Yahei"/>
                        </a:rPr>
                        <a:t> .popover('show')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显示元素的弹出框。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$('#element').popover('show')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22094">
                <a:tc>
                  <a:txBody>
                    <a:bodyPr/>
                    <a:lstStyle/>
                    <a:p>
                      <a:pPr fontAlgn="t"/>
                      <a:r>
                        <a:rPr lang="en-US" sz="1600" b="1">
                          <a:effectLst/>
                          <a:latin typeface="Microsoft Yahei"/>
                        </a:rPr>
                        <a:t>Hide:</a:t>
                      </a:r>
                      <a:r>
                        <a:rPr lang="en-US" sz="1600">
                          <a:effectLst/>
                          <a:latin typeface="Microsoft Yahei"/>
                        </a:rPr>
                        <a:t> .popover('hide')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隐藏元素的弹出框。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$('#element').popover('hide')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22094">
                <a:tc>
                  <a:txBody>
                    <a:bodyPr/>
                    <a:lstStyle/>
                    <a:p>
                      <a:pPr fontAlgn="t"/>
                      <a:r>
                        <a:rPr lang="en-US" sz="1600" b="1">
                          <a:effectLst/>
                          <a:latin typeface="Microsoft Yahei"/>
                        </a:rPr>
                        <a:t>Destroy:</a:t>
                      </a:r>
                      <a:r>
                        <a:rPr lang="en-US" sz="1600">
                          <a:effectLst/>
                          <a:latin typeface="Microsoft Yahei"/>
                        </a:rPr>
                        <a:t> .popover('destroy')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隐藏并销毁元素的弹出框。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latin typeface="Microsoft Yahei"/>
                        </a:rPr>
                        <a:t>$('#element').popover('destroy')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a:t>
            </a:r>
            <a:r>
              <a:rPr lang="zh-CN" altLang="en-US" dirty="0" smtClean="0"/>
              <a:t>了</a:t>
            </a:r>
            <a:r>
              <a:rPr lang="zh-CN" altLang="en-US" dirty="0"/>
              <a:t>弹出框（</a:t>
            </a:r>
            <a:r>
              <a:rPr lang="en-US" altLang="zh-CN" dirty="0"/>
              <a:t>Popover</a:t>
            </a:r>
            <a:r>
              <a:rPr lang="zh-CN" altLang="en-US" dirty="0"/>
              <a:t>）</a:t>
            </a:r>
            <a:r>
              <a:rPr lang="zh-CN" altLang="en-US" dirty="0" smtClean="0"/>
              <a:t>插件</a:t>
            </a:r>
            <a:r>
              <a:rPr lang="zh-CN" altLang="en-US" dirty="0"/>
              <a:t>中要用到的事件。这些事件可在函数中当钩子使用。</a:t>
            </a: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弹出框</a:t>
            </a:r>
            <a:r>
              <a:rPr lang="zh-CN" altLang="en-US" sz="2000" b="1" dirty="0" smtClean="0">
                <a:solidFill>
                  <a:schemeClr val="bg1"/>
                </a:solidFill>
              </a:rPr>
              <a:t>（</a:t>
            </a:r>
            <a:r>
              <a:rPr lang="en-US" altLang="zh-CN" sz="2000" b="1" dirty="0" smtClean="0">
                <a:solidFill>
                  <a:schemeClr val="bg1"/>
                </a:solidFill>
              </a:rPr>
              <a:t>Popover</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1188364423"/>
              </p:ext>
            </p:extLst>
          </p:nvPr>
        </p:nvGraphicFramePr>
        <p:xfrm>
          <a:off x="2209155" y="1844824"/>
          <a:ext cx="8136903" cy="3728074"/>
        </p:xfrm>
        <a:graphic>
          <a:graphicData uri="http://schemas.openxmlformats.org/drawingml/2006/table">
            <a:tbl>
              <a:tblPr/>
              <a:tblGrid>
                <a:gridCol w="2712301"/>
                <a:gridCol w="2712301"/>
                <a:gridCol w="2712301"/>
              </a:tblGrid>
              <a:tr h="237405">
                <a:tc>
                  <a:txBody>
                    <a:bodyPr/>
                    <a:lstStyle/>
                    <a:p>
                      <a:pPr algn="l" fontAlgn="t"/>
                      <a:r>
                        <a:rPr lang="zh-CN" altLang="en-US" sz="1600">
                          <a:solidFill>
                            <a:srgbClr val="FFFFFF"/>
                          </a:solidFill>
                          <a:effectLst/>
                          <a:latin typeface="Microsoft Yahei"/>
                        </a:rPr>
                        <a:t>事件</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858751">
                <a:tc>
                  <a:txBody>
                    <a:bodyPr/>
                    <a:lstStyle/>
                    <a:p>
                      <a:pPr fontAlgn="t"/>
                      <a:r>
                        <a:rPr lang="en-US" sz="1600">
                          <a:effectLst/>
                          <a:latin typeface="Microsoft Yahei"/>
                        </a:rPr>
                        <a:t>show.bs.popover</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show </a:t>
                      </a:r>
                      <a:r>
                        <a:rPr lang="zh-CN" altLang="en-US" sz="1600">
                          <a:effectLst/>
                          <a:latin typeface="Microsoft Yahei"/>
                        </a:rPr>
                        <a:t>实例方法时立即触发该事件。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$('#mypopover').on('show.bs.popover',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58751">
                <a:tc>
                  <a:txBody>
                    <a:bodyPr/>
                    <a:lstStyle/>
                    <a:p>
                      <a:pPr fontAlgn="t"/>
                      <a:r>
                        <a:rPr lang="en-US" sz="1600">
                          <a:effectLst/>
                          <a:latin typeface="Microsoft Yahei"/>
                        </a:rPr>
                        <a:t>shown.bs.popover</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当弹出框对用户可见时触发该事件（将等待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$('#mypopover').on('shown.bs.popover',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58751">
                <a:tc>
                  <a:txBody>
                    <a:bodyPr/>
                    <a:lstStyle/>
                    <a:p>
                      <a:pPr fontAlgn="t"/>
                      <a:r>
                        <a:rPr lang="en-US" sz="1600">
                          <a:effectLst/>
                          <a:latin typeface="Microsoft Yahei"/>
                        </a:rPr>
                        <a:t>hide.bs.popover</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hide </a:t>
                      </a:r>
                      <a:r>
                        <a:rPr lang="zh-CN" altLang="en-US" sz="1600">
                          <a:effectLst/>
                          <a:latin typeface="Microsoft Yahei"/>
                        </a:rPr>
                        <a:t>实例方法时立即触发该事件。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$('#mypopover').on('hide.bs.popover',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58751">
                <a:tc>
                  <a:txBody>
                    <a:bodyPr/>
                    <a:lstStyle/>
                    <a:p>
                      <a:pPr fontAlgn="t"/>
                      <a:r>
                        <a:rPr lang="en-US" sz="1600">
                          <a:effectLst/>
                          <a:latin typeface="Microsoft Yahei"/>
                        </a:rPr>
                        <a:t>hidden.bs.popover</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当工具提示对用户隐藏时触发该事件（将等待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a:t>
                      </a:r>
                      <a:r>
                        <a:rPr lang="en-US" sz="1600" dirty="0" err="1">
                          <a:effectLst/>
                          <a:latin typeface="Microsoft Yahei"/>
                        </a:rPr>
                        <a:t>mypopover</a:t>
                      </a:r>
                      <a:r>
                        <a:rPr lang="en-US" sz="1600" dirty="0">
                          <a:effectLst/>
                          <a:latin typeface="Microsoft Yahei"/>
                        </a:rPr>
                        <a:t>').on('</a:t>
                      </a:r>
                      <a:r>
                        <a:rPr lang="en-US" sz="1600" dirty="0" err="1">
                          <a:effectLst/>
                          <a:latin typeface="Microsoft Yahei"/>
                        </a:rPr>
                        <a:t>hidden.bs.popover</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4.9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警告框</a:t>
            </a:r>
            <a:r>
              <a:rPr lang="zh-CN" altLang="en-US" sz="2000" b="1" dirty="0" smtClean="0">
                <a:solidFill>
                  <a:schemeClr val="bg1"/>
                </a:solidFill>
              </a:rPr>
              <a:t>（</a:t>
            </a:r>
            <a:r>
              <a:rPr lang="en-US" altLang="zh-CN" sz="2000" b="1" dirty="0" smtClean="0">
                <a:solidFill>
                  <a:schemeClr val="bg1"/>
                </a:solidFill>
              </a:rPr>
              <a:t>Alert</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警告框（</a:t>
            </a:r>
            <a:r>
              <a:rPr lang="en-US" altLang="zh-CN" dirty="0"/>
              <a:t>Alert</a:t>
            </a:r>
            <a:r>
              <a:rPr lang="zh-CN" altLang="en-US" dirty="0"/>
              <a:t>）消息大多是用来想终端用户显示诸如警告或确认消息的信息。使用警告框（</a:t>
            </a:r>
            <a:r>
              <a:rPr lang="en-US" altLang="zh-CN" dirty="0"/>
              <a:t>Alert</a:t>
            </a:r>
            <a:r>
              <a:rPr lang="zh-CN" altLang="en-US" dirty="0"/>
              <a:t>）</a:t>
            </a:r>
            <a:r>
              <a:rPr lang="zh-CN" altLang="en-US"/>
              <a:t>插件</a:t>
            </a:r>
            <a:r>
              <a:rPr lang="zh-CN" altLang="en-US" smtClean="0"/>
              <a:t>，可以</a:t>
            </a:r>
            <a:r>
              <a:rPr lang="zh-CN" altLang="en-US" dirty="0"/>
              <a:t>向所有的警告框消息添加可取消（</a:t>
            </a:r>
            <a:r>
              <a:rPr lang="en-US" altLang="zh-CN" dirty="0"/>
              <a:t>dismiss</a:t>
            </a:r>
            <a:r>
              <a:rPr lang="zh-CN" altLang="en-US" dirty="0"/>
              <a:t>）</a:t>
            </a:r>
            <a:r>
              <a:rPr lang="zh-CN" altLang="en-US" dirty="0" smtClean="0"/>
              <a:t>功能。</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有以下两种方式启用警告框的可取消（</a:t>
            </a:r>
            <a:r>
              <a:rPr lang="en-US" altLang="zh-CN" dirty="0"/>
              <a:t>dismissal</a:t>
            </a:r>
            <a:r>
              <a:rPr lang="zh-CN" altLang="en-US" dirty="0"/>
              <a:t>）功能</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smtClean="0"/>
              <a:t>通过 </a:t>
            </a:r>
            <a:r>
              <a:rPr lang="en-US" altLang="zh-CN" b="1" dirty="0"/>
              <a:t>data </a:t>
            </a:r>
            <a:r>
              <a:rPr lang="zh-CN" altLang="en-US" b="1" dirty="0"/>
              <a:t>属性</a:t>
            </a:r>
            <a:r>
              <a:rPr lang="zh-CN" altLang="en-US" dirty="0" smtClean="0"/>
              <a:t>：</a:t>
            </a:r>
            <a:r>
              <a:rPr lang="zh-CN" altLang="en-US" dirty="0"/>
              <a:t>通过数据 </a:t>
            </a:r>
            <a:r>
              <a:rPr lang="en-US" altLang="zh-CN" dirty="0"/>
              <a:t>API</a:t>
            </a:r>
            <a:r>
              <a:rPr lang="zh-CN" altLang="en-US" dirty="0"/>
              <a:t>（</a:t>
            </a:r>
            <a:r>
              <a:rPr lang="en-US" altLang="zh-CN" dirty="0"/>
              <a:t>Data API</a:t>
            </a:r>
            <a:r>
              <a:rPr lang="zh-CN" altLang="en-US" dirty="0"/>
              <a:t>）添加可取消功能，只需要向关闭按钮添加 </a:t>
            </a:r>
            <a:r>
              <a:rPr lang="en-US" altLang="zh-CN" b="1" dirty="0"/>
              <a:t>data-dismiss="alert"</a:t>
            </a:r>
            <a:r>
              <a:rPr lang="zh-CN" altLang="en-US" dirty="0"/>
              <a:t>，就会自动为警告框添加关闭</a:t>
            </a:r>
            <a:r>
              <a:rPr lang="zh-CN" altLang="en-US" dirty="0" smtClean="0"/>
              <a:t>功能。</a:t>
            </a:r>
            <a:endParaRPr lang="en-US" altLang="zh-CN" dirty="0"/>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smtClean="0"/>
              <a:t>：</a:t>
            </a:r>
            <a:r>
              <a:rPr lang="zh-CN" altLang="en-US" dirty="0"/>
              <a:t>通过 </a:t>
            </a:r>
            <a:r>
              <a:rPr lang="en-US" altLang="zh-CN" dirty="0"/>
              <a:t>JavaScript </a:t>
            </a:r>
            <a:r>
              <a:rPr lang="zh-CN" altLang="en-US" dirty="0"/>
              <a:t>添加可取消功能</a:t>
            </a:r>
            <a:r>
              <a:rPr lang="zh-CN" altLang="en-US" dirty="0" smtClean="0"/>
              <a:t>：</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641203" y="3501008"/>
            <a:ext cx="6480720" cy="6480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$(".alert").alert()</a:t>
            </a:r>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a:t>
            </a:r>
            <a:r>
              <a:rPr lang="zh-CN" altLang="en-US" dirty="0" smtClean="0"/>
              <a:t>一些</a:t>
            </a:r>
            <a:r>
              <a:rPr lang="zh-CN" altLang="en-US" dirty="0"/>
              <a:t>警告框（</a:t>
            </a:r>
            <a:r>
              <a:rPr lang="en-US" altLang="zh-CN" dirty="0"/>
              <a:t>Alert</a:t>
            </a:r>
            <a:r>
              <a:rPr lang="zh-CN" altLang="en-US" dirty="0"/>
              <a:t>）</a:t>
            </a:r>
            <a:r>
              <a:rPr lang="zh-CN" altLang="en-US" dirty="0" smtClean="0"/>
              <a:t>插件</a:t>
            </a:r>
            <a:r>
              <a:rPr lang="zh-CN" altLang="en-US" dirty="0"/>
              <a:t>中有用的</a:t>
            </a:r>
            <a:r>
              <a:rPr lang="zh-CN" altLang="en-US" dirty="0" smtClean="0"/>
              <a:t>方法：</a:t>
            </a: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r>
              <a:rPr lang="zh-CN" altLang="en-US" b="1" dirty="0" smtClean="0"/>
              <a:t>事件</a:t>
            </a:r>
            <a:r>
              <a:rPr lang="zh-CN" altLang="en-US" dirty="0" smtClean="0"/>
              <a:t>：</a:t>
            </a:r>
            <a:r>
              <a:rPr lang="zh-CN" altLang="en-US" dirty="0"/>
              <a:t>下表列出了警告框（</a:t>
            </a:r>
            <a:r>
              <a:rPr lang="en-US" altLang="zh-CN" dirty="0"/>
              <a:t>Alert</a:t>
            </a:r>
            <a:r>
              <a:rPr lang="zh-CN" altLang="en-US" dirty="0"/>
              <a:t>）插件中要用到的事件。这些事件可在函数中当钩子使用。</a:t>
            </a:r>
            <a:endParaRPr lang="en-US" altLang="zh-CN" dirty="0" smtClean="0"/>
          </a:p>
          <a:p>
            <a:pPr marL="285750" indent="-285750">
              <a:lnSpc>
                <a:spcPct val="150000"/>
              </a:lnSpc>
              <a:buFont typeface="Wingdings" pitchFamily="2" charset="2"/>
              <a:buChar char="Ø"/>
            </a:pP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4.9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警告框</a:t>
            </a:r>
            <a:r>
              <a:rPr lang="zh-CN" altLang="en-US" sz="2000" b="1" dirty="0" smtClean="0">
                <a:solidFill>
                  <a:schemeClr val="bg1"/>
                </a:solidFill>
              </a:rPr>
              <a:t>（</a:t>
            </a:r>
            <a:r>
              <a:rPr lang="en-US" altLang="zh-CN" sz="2000" b="1" dirty="0" smtClean="0">
                <a:solidFill>
                  <a:schemeClr val="bg1"/>
                </a:solidFill>
              </a:rPr>
              <a:t>Alert</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2919327157"/>
              </p:ext>
            </p:extLst>
          </p:nvPr>
        </p:nvGraphicFramePr>
        <p:xfrm>
          <a:off x="2281163" y="1484784"/>
          <a:ext cx="8208912" cy="1543050"/>
        </p:xfrm>
        <a:graphic>
          <a:graphicData uri="http://schemas.openxmlformats.org/drawingml/2006/table">
            <a:tbl>
              <a:tblPr/>
              <a:tblGrid>
                <a:gridCol w="2736304"/>
                <a:gridCol w="2736304"/>
                <a:gridCol w="2736304"/>
              </a:tblGrid>
              <a:tr h="294966">
                <a:tc>
                  <a:txBody>
                    <a:bodyPr/>
                    <a:lstStyle/>
                    <a:p>
                      <a:pPr algn="l" fontAlgn="t"/>
                      <a:r>
                        <a:rPr lang="zh-CN" altLang="en-US" sz="1600" dirty="0">
                          <a:solidFill>
                            <a:srgbClr val="FFFFFF"/>
                          </a:solidFill>
                          <a:effectLst/>
                          <a:latin typeface="Microsoft Yahei"/>
                        </a:rPr>
                        <a:t>方法</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608601">
                <a:tc>
                  <a:txBody>
                    <a:bodyPr/>
                    <a:lstStyle/>
                    <a:p>
                      <a:pPr fontAlgn="t"/>
                      <a:r>
                        <a:rPr lang="en-US" sz="1600">
                          <a:effectLst/>
                          <a:latin typeface="Microsoft Yahei"/>
                        </a:rPr>
                        <a:t>.alert()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该方法让所有的警告框都带有关闭功能。</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latin typeface="Microsoft Yahei"/>
                        </a:rPr>
                        <a:t>$('#identifier').alert();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08601">
                <a:tc>
                  <a:txBody>
                    <a:bodyPr/>
                    <a:lstStyle/>
                    <a:p>
                      <a:pPr fontAlgn="t"/>
                      <a:r>
                        <a:rPr lang="en-US" sz="1600" b="1" dirty="0">
                          <a:effectLst/>
                          <a:latin typeface="Microsoft Yahei"/>
                        </a:rPr>
                        <a:t>Close Method</a:t>
                      </a:r>
                      <a:r>
                        <a:rPr lang="en-US" sz="1600" dirty="0">
                          <a:effectLst/>
                          <a:latin typeface="Microsoft Yahei"/>
                        </a:rPr>
                        <a:t> .alert('close')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关闭所有的警告框。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$('#identifier').alert('close');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3197320"/>
              </p:ext>
            </p:extLst>
          </p:nvPr>
        </p:nvGraphicFramePr>
        <p:xfrm>
          <a:off x="2281163" y="3918549"/>
          <a:ext cx="8136903" cy="1662720"/>
        </p:xfrm>
        <a:graphic>
          <a:graphicData uri="http://schemas.openxmlformats.org/drawingml/2006/table">
            <a:tbl>
              <a:tblPr/>
              <a:tblGrid>
                <a:gridCol w="1656184"/>
                <a:gridCol w="2952328"/>
                <a:gridCol w="3528391"/>
              </a:tblGrid>
              <a:tr h="236953">
                <a:tc>
                  <a:txBody>
                    <a:bodyPr/>
                    <a:lstStyle/>
                    <a:p>
                      <a:pPr algn="l" fontAlgn="t"/>
                      <a:r>
                        <a:rPr lang="zh-CN" altLang="en-US" sz="1600">
                          <a:solidFill>
                            <a:srgbClr val="FFFFFF"/>
                          </a:solidFill>
                          <a:effectLst/>
                          <a:latin typeface="Microsoft Yahei"/>
                        </a:rPr>
                        <a:t>事件</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680865">
                <a:tc>
                  <a:txBody>
                    <a:bodyPr/>
                    <a:lstStyle/>
                    <a:p>
                      <a:pPr fontAlgn="t"/>
                      <a:r>
                        <a:rPr lang="en-US" sz="1600">
                          <a:effectLst/>
                          <a:latin typeface="Microsoft Yahei"/>
                        </a:rPr>
                        <a:t>close.bs.alert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i="1">
                          <a:effectLst/>
                          <a:latin typeface="Microsoft Yahei"/>
                        </a:rPr>
                        <a:t>close</a:t>
                      </a:r>
                      <a:r>
                        <a:rPr lang="zh-CN" altLang="en-US" sz="1600">
                          <a:effectLst/>
                          <a:latin typeface="Microsoft Yahei"/>
                        </a:rPr>
                        <a:t> 实例方法时立即触发该事件。</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$('#myalert').bind('close.bs.alert', function () { // </a:t>
                      </a:r>
                      <a:r>
                        <a:rPr lang="zh-CN" altLang="en-US" sz="1600">
                          <a:effectLst/>
                          <a:latin typeface="Microsoft Yahei"/>
                        </a:rPr>
                        <a:t>执行一些动作</a:t>
                      </a:r>
                      <a:r>
                        <a:rPr lang="en-US" altLang="zh-CN" sz="1600">
                          <a:effectLst/>
                          <a:latin typeface="Microsoft Yahei"/>
                        </a:rPr>
                        <a:t>... })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80865">
                <a:tc>
                  <a:txBody>
                    <a:bodyPr/>
                    <a:lstStyle/>
                    <a:p>
                      <a:pPr fontAlgn="t"/>
                      <a:r>
                        <a:rPr lang="en-US" sz="1600">
                          <a:effectLst/>
                          <a:latin typeface="Microsoft Yahei"/>
                        </a:rPr>
                        <a:t>closed.bs.alert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当警告框被关闭时触发该事件（将等待 </a:t>
                      </a:r>
                      <a:r>
                        <a:rPr lang="en-US" altLang="zh-CN" sz="1600">
                          <a:effectLst/>
                          <a:latin typeface="Microsoft Yahei"/>
                        </a:rPr>
                        <a:t>CSS </a:t>
                      </a:r>
                      <a:r>
                        <a:rPr lang="zh-CN" altLang="en-US" sz="1600">
                          <a:effectLst/>
                          <a:latin typeface="Microsoft Yahei"/>
                        </a:rPr>
                        <a:t>过渡效果完成）。</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a:t>
                      </a:r>
                      <a:r>
                        <a:rPr lang="en-US" sz="1600" dirty="0" err="1">
                          <a:effectLst/>
                          <a:latin typeface="Microsoft Yahei"/>
                        </a:rPr>
                        <a:t>myalert</a:t>
                      </a:r>
                      <a:r>
                        <a:rPr lang="en-US" sz="1600" dirty="0">
                          <a:effectLst/>
                          <a:latin typeface="Microsoft Yahei"/>
                        </a:rPr>
                        <a:t>').bind('</a:t>
                      </a:r>
                      <a:r>
                        <a:rPr lang="en-US" sz="1600" dirty="0" err="1">
                          <a:effectLst/>
                          <a:latin typeface="Microsoft Yahei"/>
                        </a:rPr>
                        <a:t>closed.bs.alert</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4.10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按钮</a:t>
            </a:r>
            <a:r>
              <a:rPr lang="zh-CN" altLang="en-US" sz="2000" b="1" dirty="0" smtClean="0">
                <a:solidFill>
                  <a:schemeClr val="bg1"/>
                </a:solidFill>
              </a:rPr>
              <a:t>（</a:t>
            </a:r>
            <a:r>
              <a:rPr lang="en-US" altLang="zh-CN" sz="2000" b="1" dirty="0">
                <a:solidFill>
                  <a:schemeClr val="bg1"/>
                </a:solidFill>
              </a:rPr>
              <a:t>Button</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按钮（</a:t>
            </a:r>
            <a:r>
              <a:rPr lang="en-US" altLang="zh-CN" dirty="0"/>
              <a:t>Button</a:t>
            </a:r>
            <a:r>
              <a:rPr lang="zh-CN" altLang="en-US" dirty="0"/>
              <a:t>）在 </a:t>
            </a:r>
            <a:r>
              <a:rPr lang="en-US" altLang="zh-CN" dirty="0">
                <a:hlinkClick r:id="rId2" action="ppaction://hlinksldjump"/>
              </a:rPr>
              <a:t>Bootstrap </a:t>
            </a:r>
            <a:r>
              <a:rPr lang="zh-CN" altLang="en-US" dirty="0">
                <a:hlinkClick r:id="rId2" action="ppaction://hlinksldjump"/>
              </a:rPr>
              <a:t>按钮</a:t>
            </a:r>
            <a:r>
              <a:rPr lang="zh-CN" altLang="en-US" dirty="0"/>
              <a:t> 一章中介绍过。通过按钮（</a:t>
            </a:r>
            <a:r>
              <a:rPr lang="en-US" altLang="zh-CN" dirty="0"/>
              <a:t>Button</a:t>
            </a:r>
            <a:r>
              <a:rPr lang="zh-CN" altLang="en-US" dirty="0"/>
              <a:t>）</a:t>
            </a:r>
            <a:r>
              <a:rPr lang="zh-CN" altLang="en-US"/>
              <a:t>插件</a:t>
            </a:r>
            <a:r>
              <a:rPr lang="zh-CN" altLang="en-US" smtClean="0"/>
              <a:t>，可以</a:t>
            </a:r>
            <a:r>
              <a:rPr lang="zh-CN" altLang="en-US" dirty="0"/>
              <a:t>添加进一些交互，比如控制按钮状态，或者为其他组件（如工具栏）创建按钮</a:t>
            </a:r>
            <a:r>
              <a:rPr lang="zh-CN" altLang="en-US" dirty="0" smtClean="0"/>
              <a:t>组。</a:t>
            </a:r>
            <a:endParaRPr lang="en-US" altLang="zh-CN" dirty="0" smtClean="0"/>
          </a:p>
          <a:p>
            <a:pPr marL="285750" indent="-285750">
              <a:lnSpc>
                <a:spcPct val="150000"/>
              </a:lnSpc>
              <a:buFont typeface="Wingdings" pitchFamily="2" charset="2"/>
              <a:buChar char="Ø"/>
            </a:pPr>
            <a:r>
              <a:rPr lang="zh-CN" altLang="en-US" b="1" dirty="0" smtClean="0"/>
              <a:t>加载状态</a:t>
            </a:r>
            <a:r>
              <a:rPr lang="zh-CN" altLang="en-US" dirty="0" smtClean="0"/>
              <a:t>：</a:t>
            </a:r>
            <a:r>
              <a:rPr lang="zh-CN" altLang="en-US" dirty="0"/>
              <a:t>如需向按钮添加加载状态，只需要简单地向 </a:t>
            </a:r>
            <a:r>
              <a:rPr lang="en-US" altLang="zh-CN" dirty="0"/>
              <a:t>button </a:t>
            </a:r>
            <a:r>
              <a:rPr lang="zh-CN" altLang="en-US" dirty="0"/>
              <a:t>元素添加 </a:t>
            </a:r>
            <a:r>
              <a:rPr lang="en-US" altLang="zh-CN" b="1" dirty="0"/>
              <a:t>data-loading-text</a:t>
            </a:r>
            <a:r>
              <a:rPr lang="en-US" altLang="zh-CN" b="1" dirty="0" smtClean="0"/>
              <a:t>=“Loading...”</a:t>
            </a:r>
            <a:r>
              <a:rPr lang="en-US" altLang="zh-CN" dirty="0"/>
              <a:t> </a:t>
            </a:r>
            <a:r>
              <a:rPr lang="zh-CN" altLang="en-US" dirty="0"/>
              <a:t>作为其属性即</a:t>
            </a:r>
            <a:r>
              <a:rPr lang="zh-CN" altLang="en-US" dirty="0" smtClean="0"/>
              <a:t>可。</a:t>
            </a:r>
            <a:endParaRPr lang="en-US" altLang="zh-CN" dirty="0" smtClean="0"/>
          </a:p>
          <a:p>
            <a:pPr marL="285750" indent="-285750">
              <a:lnSpc>
                <a:spcPct val="150000"/>
              </a:lnSpc>
              <a:buFont typeface="Wingdings" pitchFamily="2" charset="2"/>
              <a:buChar char="Ø"/>
            </a:pPr>
            <a:r>
              <a:rPr lang="zh-CN" altLang="en-US" b="1" dirty="0"/>
              <a:t>单个</a:t>
            </a:r>
            <a:r>
              <a:rPr lang="zh-CN" altLang="en-US" b="1" dirty="0" smtClean="0"/>
              <a:t>切换</a:t>
            </a:r>
            <a:r>
              <a:rPr lang="zh-CN" altLang="en-US" dirty="0" smtClean="0"/>
              <a:t>：</a:t>
            </a:r>
            <a:r>
              <a:rPr lang="zh-CN" altLang="en-US" dirty="0"/>
              <a:t>如需激活单个按钮的切换（即改变按钮的正常状态为按压状态，反之亦然），只需向 </a:t>
            </a:r>
            <a:r>
              <a:rPr lang="en-US" altLang="zh-CN" dirty="0"/>
              <a:t>button </a:t>
            </a:r>
            <a:r>
              <a:rPr lang="zh-CN" altLang="en-US" dirty="0"/>
              <a:t>元素添加 </a:t>
            </a:r>
            <a:r>
              <a:rPr lang="en-US" altLang="zh-CN" b="1" dirty="0"/>
              <a:t>data-toggle</a:t>
            </a:r>
            <a:r>
              <a:rPr lang="en-US" altLang="zh-CN" b="1" dirty="0" smtClean="0"/>
              <a:t>=“button”</a:t>
            </a:r>
            <a:r>
              <a:rPr lang="zh-CN" altLang="en-US" dirty="0"/>
              <a:t> 作为其属性即</a:t>
            </a:r>
            <a:r>
              <a:rPr lang="zh-CN" altLang="en-US" dirty="0" smtClean="0"/>
              <a:t>可。</a:t>
            </a:r>
            <a:endParaRPr lang="en-US" altLang="zh-CN" dirty="0" smtClean="0"/>
          </a:p>
          <a:p>
            <a:pPr marL="285750" indent="-285750">
              <a:lnSpc>
                <a:spcPct val="150000"/>
              </a:lnSpc>
              <a:buFont typeface="Wingdings" pitchFamily="2" charset="2"/>
              <a:buChar char="Ø"/>
            </a:pPr>
            <a:r>
              <a:rPr lang="zh-CN" altLang="en-US" b="1" dirty="0" smtClean="0"/>
              <a:t>复选框</a:t>
            </a:r>
            <a:r>
              <a:rPr lang="zh-CN" altLang="en-US" dirty="0" smtClean="0"/>
              <a:t>：</a:t>
            </a:r>
            <a:r>
              <a:rPr lang="zh-CN" altLang="en-US" dirty="0"/>
              <a:t>可以创建复选框组，并通过向 </a:t>
            </a:r>
            <a:r>
              <a:rPr lang="en-US" altLang="zh-CN" b="1" dirty="0" err="1"/>
              <a:t>btn</a:t>
            </a:r>
            <a:r>
              <a:rPr lang="en-US" altLang="zh-CN" b="1" dirty="0"/>
              <a:t>-group</a:t>
            </a:r>
            <a:r>
              <a:rPr lang="en-US" altLang="zh-CN" dirty="0"/>
              <a:t> </a:t>
            </a:r>
            <a:r>
              <a:rPr lang="zh-CN" altLang="en-US" dirty="0"/>
              <a:t>添加 </a:t>
            </a:r>
            <a:r>
              <a:rPr lang="en-US" altLang="zh-CN" dirty="0"/>
              <a:t>data </a:t>
            </a:r>
            <a:r>
              <a:rPr lang="zh-CN" altLang="en-US" dirty="0"/>
              <a:t>属性 </a:t>
            </a:r>
            <a:r>
              <a:rPr lang="en-US" altLang="zh-CN" b="1" dirty="0"/>
              <a:t>data-toggle</a:t>
            </a:r>
            <a:r>
              <a:rPr lang="en-US" altLang="zh-CN" b="1" dirty="0" smtClean="0"/>
              <a:t>=“buttons”</a:t>
            </a:r>
            <a:r>
              <a:rPr lang="en-US" altLang="zh-CN" dirty="0"/>
              <a:t> </a:t>
            </a:r>
            <a:r>
              <a:rPr lang="zh-CN" altLang="en-US" dirty="0"/>
              <a:t>来添加复选框组的</a:t>
            </a:r>
            <a:r>
              <a:rPr lang="zh-CN" altLang="en-US" dirty="0" smtClean="0"/>
              <a:t>切换。</a:t>
            </a:r>
            <a:endParaRPr lang="en-US" altLang="zh-CN" dirty="0" smtClean="0"/>
          </a:p>
          <a:p>
            <a:pPr marL="285750" indent="-285750">
              <a:lnSpc>
                <a:spcPct val="150000"/>
              </a:lnSpc>
              <a:buFont typeface="Wingdings" pitchFamily="2" charset="2"/>
              <a:buChar char="Ø"/>
            </a:pPr>
            <a:r>
              <a:rPr lang="zh-CN" altLang="en-US" b="1" dirty="0"/>
              <a:t>单选</a:t>
            </a:r>
            <a:r>
              <a:rPr lang="zh-CN" altLang="en-US" b="1" dirty="0" smtClean="0"/>
              <a:t>按钮</a:t>
            </a:r>
            <a:r>
              <a:rPr lang="zh-CN" altLang="en-US" dirty="0" smtClean="0"/>
              <a:t>：</a:t>
            </a:r>
            <a:r>
              <a:rPr lang="zh-CN" altLang="en-US" dirty="0"/>
              <a:t>类似地</a:t>
            </a:r>
            <a:r>
              <a:rPr lang="zh-CN" altLang="en-US" dirty="0" smtClean="0"/>
              <a:t>，可以</a:t>
            </a:r>
            <a:r>
              <a:rPr lang="zh-CN" altLang="en-US" dirty="0"/>
              <a:t>创建单选按钮组，并通过向 </a:t>
            </a:r>
            <a:r>
              <a:rPr lang="en-US" altLang="zh-CN" b="1" dirty="0" err="1"/>
              <a:t>btn</a:t>
            </a:r>
            <a:r>
              <a:rPr lang="en-US" altLang="zh-CN" b="1" dirty="0"/>
              <a:t>-group</a:t>
            </a:r>
            <a:r>
              <a:rPr lang="zh-CN" altLang="en-US" dirty="0"/>
              <a:t> 添加 </a:t>
            </a:r>
            <a:r>
              <a:rPr lang="en-US" altLang="zh-CN" dirty="0"/>
              <a:t>data </a:t>
            </a:r>
            <a:r>
              <a:rPr lang="zh-CN" altLang="en-US" dirty="0"/>
              <a:t>属性 </a:t>
            </a:r>
            <a:r>
              <a:rPr lang="en-US" altLang="zh-CN" b="1" dirty="0"/>
              <a:t>data-toggle="buttons"</a:t>
            </a:r>
            <a:r>
              <a:rPr lang="zh-CN" altLang="en-US" dirty="0"/>
              <a:t> 来添加单选按钮组的切换</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4.10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按钮</a:t>
            </a:r>
            <a:r>
              <a:rPr lang="zh-CN" altLang="en-US" sz="2000" b="1" dirty="0" smtClean="0">
                <a:solidFill>
                  <a:schemeClr val="bg1"/>
                </a:solidFill>
              </a:rPr>
              <a:t>（</a:t>
            </a:r>
            <a:r>
              <a:rPr lang="en-US" altLang="zh-CN" sz="2000" b="1" dirty="0">
                <a:solidFill>
                  <a:schemeClr val="bg1"/>
                </a:solidFill>
              </a:rPr>
              <a:t>Button</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用法</a:t>
            </a:r>
            <a:r>
              <a:rPr lang="zh-CN" altLang="en-US" dirty="0" smtClean="0"/>
              <a:t>：</a:t>
            </a:r>
            <a:r>
              <a:rPr lang="zh-CN" altLang="en-US" dirty="0"/>
              <a:t>可以 </a:t>
            </a:r>
            <a:r>
              <a:rPr lang="zh-CN" altLang="en-US" b="1" dirty="0"/>
              <a:t>通过 </a:t>
            </a:r>
            <a:r>
              <a:rPr lang="en-US" altLang="zh-CN" b="1" dirty="0"/>
              <a:t>JavaScript</a:t>
            </a:r>
            <a:r>
              <a:rPr lang="en-US" altLang="zh-CN" dirty="0"/>
              <a:t> </a:t>
            </a:r>
            <a:r>
              <a:rPr lang="zh-CN" altLang="en-US" dirty="0"/>
              <a:t>启用按钮（</a:t>
            </a:r>
            <a:r>
              <a:rPr lang="en-US" altLang="zh-CN" dirty="0"/>
              <a:t>Button</a:t>
            </a:r>
            <a:r>
              <a:rPr lang="zh-CN" altLang="en-US" dirty="0"/>
              <a:t>）插件，如下所</a:t>
            </a:r>
            <a:r>
              <a:rPr lang="zh-CN" altLang="en-US" dirty="0" smtClean="0"/>
              <a:t>示：</a:t>
            </a:r>
            <a:endParaRPr lang="en-US" altLang="zh-CN" dirty="0" smtClean="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下面是一些按钮（</a:t>
            </a:r>
            <a:r>
              <a:rPr lang="en-US" altLang="zh-CN" dirty="0"/>
              <a:t>Button</a:t>
            </a:r>
            <a:r>
              <a:rPr lang="zh-CN" altLang="en-US" dirty="0"/>
              <a:t>）插件中有用的</a:t>
            </a:r>
            <a:r>
              <a:rPr lang="zh-CN" altLang="en-US" dirty="0" smtClean="0"/>
              <a:t>方法：</a:t>
            </a:r>
            <a:endParaRPr lang="en-US" altLang="zh-CN" dirty="0" smtClean="0"/>
          </a:p>
        </p:txBody>
      </p:sp>
      <p:sp>
        <p:nvSpPr>
          <p:cNvPr id="4" name="矩形 3"/>
          <p:cNvSpPr/>
          <p:nvPr/>
        </p:nvSpPr>
        <p:spPr>
          <a:xfrm>
            <a:off x="2985246" y="1357233"/>
            <a:ext cx="6480720"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a:t>
            </a:r>
            <a:r>
              <a:rPr lang="en-US" altLang="zh-CN" dirty="0" err="1"/>
              <a:t>btn</a:t>
            </a:r>
            <a:r>
              <a:rPr lang="en-US" altLang="zh-CN" dirty="0"/>
              <a:t>').button()</a:t>
            </a:r>
          </a:p>
        </p:txBody>
      </p:sp>
      <p:graphicFrame>
        <p:nvGraphicFramePr>
          <p:cNvPr id="5" name="表格 4"/>
          <p:cNvGraphicFramePr>
            <a:graphicFrameLocks noGrp="1"/>
          </p:cNvGraphicFramePr>
          <p:nvPr>
            <p:extLst>
              <p:ext uri="{D42A27DB-BD31-4B8C-83A1-F6EECF244321}">
                <p14:modId xmlns:p14="http://schemas.microsoft.com/office/powerpoint/2010/main" val="1494342772"/>
              </p:ext>
            </p:extLst>
          </p:nvPr>
        </p:nvGraphicFramePr>
        <p:xfrm>
          <a:off x="2281163" y="2291890"/>
          <a:ext cx="7560840" cy="3422526"/>
        </p:xfrm>
        <a:graphic>
          <a:graphicData uri="http://schemas.openxmlformats.org/drawingml/2006/table">
            <a:tbl>
              <a:tblPr/>
              <a:tblGrid>
                <a:gridCol w="1800200"/>
                <a:gridCol w="4248472"/>
                <a:gridCol w="1512168"/>
              </a:tblGrid>
              <a:tr h="255608">
                <a:tc>
                  <a:txBody>
                    <a:bodyPr/>
                    <a:lstStyle/>
                    <a:p>
                      <a:pPr algn="l" fontAlgn="t"/>
                      <a:r>
                        <a:rPr lang="zh-CN" altLang="en-US" sz="1600" dirty="0">
                          <a:solidFill>
                            <a:srgbClr val="FFFFFF"/>
                          </a:solidFill>
                          <a:effectLst/>
                          <a:latin typeface="Microsoft Yahei"/>
                        </a:rPr>
                        <a:t>方法</a:t>
                      </a:r>
                    </a:p>
                  </a:txBody>
                  <a:tcPr marL="20363" marR="20363" marT="20363" marB="2036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0363" marR="20363" marT="20363" marB="2036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0363" marR="20363" marT="20363" marB="20363">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742434">
                <a:tc>
                  <a:txBody>
                    <a:bodyPr/>
                    <a:lstStyle/>
                    <a:p>
                      <a:pPr fontAlgn="t"/>
                      <a:r>
                        <a:rPr lang="en-US" sz="1600" dirty="0">
                          <a:effectLst/>
                          <a:latin typeface="Microsoft Yahei"/>
                        </a:rPr>
                        <a:t>button('toggle')</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切换按压状态。赋予按钮被激活的外观</a:t>
                      </a:r>
                      <a:r>
                        <a:rPr lang="zh-CN" altLang="en-US" sz="1600" smtClean="0">
                          <a:effectLst/>
                          <a:latin typeface="Microsoft Yahei"/>
                        </a:rPr>
                        <a:t>。可以</a:t>
                      </a:r>
                      <a:r>
                        <a:rPr lang="zh-CN" altLang="en-US" sz="1600">
                          <a:effectLst/>
                          <a:latin typeface="Microsoft Yahei"/>
                        </a:rPr>
                        <a:t>使用 </a:t>
                      </a:r>
                      <a:r>
                        <a:rPr lang="en-US" altLang="zh-CN" sz="1600" b="1">
                          <a:effectLst/>
                          <a:latin typeface="Microsoft Yahei"/>
                        </a:rPr>
                        <a:t>data-toggle</a:t>
                      </a:r>
                      <a:r>
                        <a:rPr lang="zh-CN" altLang="en-US" sz="1600">
                          <a:effectLst/>
                          <a:latin typeface="Microsoft Yahei"/>
                        </a:rPr>
                        <a:t> 属性启用按钮的自动切换。</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$().button('toggle')</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42434">
                <a:tc>
                  <a:txBody>
                    <a:bodyPr/>
                    <a:lstStyle/>
                    <a:p>
                      <a:pPr fontAlgn="t"/>
                      <a:r>
                        <a:rPr lang="en-US" sz="1600">
                          <a:effectLst/>
                          <a:latin typeface="Microsoft Yahei"/>
                        </a:rPr>
                        <a:t>.button('loading')</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当加载时，按钮是禁用的，且文本变为 </a:t>
                      </a:r>
                      <a:r>
                        <a:rPr lang="en-US" sz="1600">
                          <a:effectLst/>
                          <a:latin typeface="Microsoft Yahei"/>
                        </a:rPr>
                        <a:t>button </a:t>
                      </a:r>
                      <a:r>
                        <a:rPr lang="zh-CN" altLang="en-US" sz="1600">
                          <a:effectLst/>
                          <a:latin typeface="Microsoft Yahei"/>
                        </a:rPr>
                        <a:t>元素的 </a:t>
                      </a:r>
                      <a:r>
                        <a:rPr lang="en-US" sz="1600" b="1">
                          <a:effectLst/>
                          <a:latin typeface="Microsoft Yahei"/>
                        </a:rPr>
                        <a:t>data-loading-text</a:t>
                      </a:r>
                      <a:r>
                        <a:rPr lang="zh-CN" altLang="en-US" sz="1600">
                          <a:effectLst/>
                          <a:latin typeface="Microsoft Yahei"/>
                        </a:rPr>
                        <a:t>属性的值。</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$().button('loading')</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42434">
                <a:tc>
                  <a:txBody>
                    <a:bodyPr/>
                    <a:lstStyle/>
                    <a:p>
                      <a:pPr fontAlgn="t"/>
                      <a:r>
                        <a:rPr lang="en-US" sz="1600">
                          <a:effectLst/>
                          <a:latin typeface="Microsoft Yahei"/>
                        </a:rPr>
                        <a:t>.button('reset')</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重置按钮状态，文本内容恢复为最初的内容。</a:t>
                      </a:r>
                      <a:r>
                        <a:rPr lang="zh-CN" altLang="en-US" sz="1600" smtClean="0">
                          <a:effectLst/>
                          <a:latin typeface="Microsoft Yahei"/>
                        </a:rPr>
                        <a:t>当想</a:t>
                      </a:r>
                      <a:r>
                        <a:rPr lang="zh-CN" altLang="en-US" sz="1600">
                          <a:effectLst/>
                          <a:latin typeface="Microsoft Yahei"/>
                        </a:rPr>
                        <a:t>要把按钮返回为原始的状态时，该方法非常有用。</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$().button('reset')</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42434">
                <a:tc>
                  <a:txBody>
                    <a:bodyPr/>
                    <a:lstStyle/>
                    <a:p>
                      <a:pPr fontAlgn="t"/>
                      <a:r>
                        <a:rPr lang="en-US" sz="1600">
                          <a:effectLst/>
                          <a:latin typeface="Microsoft Yahei"/>
                        </a:rPr>
                        <a:t>.button(string)</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该方法中的字符串是指由用户声明的任何字符串。使用该方法，重置按钮状态，并添加新的内容。</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$().button(string)</a:t>
                      </a:r>
                    </a:p>
                  </a:txBody>
                  <a:tcPr marL="33938" marR="33938" marT="47513" marB="475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折叠</a:t>
            </a:r>
            <a:r>
              <a:rPr lang="zh-CN" altLang="en-US" sz="2000" b="1" dirty="0" smtClean="0">
                <a:solidFill>
                  <a:schemeClr val="bg1"/>
                </a:solidFill>
              </a:rPr>
              <a:t>（</a:t>
            </a:r>
            <a:r>
              <a:rPr lang="en-US" altLang="zh-CN" sz="2000" b="1" dirty="0" smtClean="0">
                <a:solidFill>
                  <a:schemeClr val="bg1"/>
                </a:solidFill>
              </a:rPr>
              <a:t>Collapse</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折叠（</a:t>
            </a:r>
            <a:r>
              <a:rPr lang="en-US" altLang="zh-CN" dirty="0"/>
              <a:t>Collapse</a:t>
            </a:r>
            <a:r>
              <a:rPr lang="zh-CN" altLang="en-US" dirty="0"/>
              <a:t>）插件可以很容易地让页面区域折叠起来</a:t>
            </a:r>
            <a:r>
              <a:rPr lang="zh-CN" altLang="en-US"/>
              <a:t>。</a:t>
            </a:r>
            <a:r>
              <a:rPr lang="zh-CN" altLang="en-US" smtClean="0"/>
              <a:t>无论用</a:t>
            </a:r>
            <a:r>
              <a:rPr lang="zh-CN" altLang="en-US" dirty="0"/>
              <a:t>它来创建折叠导航还是内容面板，它都允许很多内容</a:t>
            </a:r>
            <a:r>
              <a:rPr lang="zh-CN" altLang="en-US" dirty="0" smtClean="0"/>
              <a:t>选项。</a:t>
            </a:r>
            <a:endParaRPr lang="en-US" altLang="zh-CN" dirty="0" smtClean="0"/>
          </a:p>
          <a:p>
            <a:pPr marL="285750" indent="-285750">
              <a:lnSpc>
                <a:spcPct val="150000"/>
              </a:lnSpc>
              <a:buFont typeface="Wingdings" pitchFamily="2" charset="2"/>
              <a:buChar char="Ø"/>
            </a:pPr>
            <a:r>
              <a:rPr lang="zh-CN" altLang="en-US" b="1" dirty="0" smtClean="0"/>
              <a:t>折叠插件</a:t>
            </a:r>
            <a:r>
              <a:rPr lang="zh-CN" altLang="en-US" dirty="0"/>
              <a:t>：创建可折叠的分组或折叠面板（</a:t>
            </a:r>
            <a:r>
              <a:rPr lang="en-US" altLang="zh-CN" dirty="0"/>
              <a:t>accordion</a:t>
            </a:r>
            <a:r>
              <a:rPr lang="zh-CN" altLang="en-US" dirty="0"/>
              <a:t>）和创建不带 </a:t>
            </a:r>
            <a:r>
              <a:rPr lang="en-US" altLang="zh-CN" dirty="0"/>
              <a:t>accordion </a:t>
            </a:r>
            <a:r>
              <a:rPr lang="zh-CN" altLang="en-US" dirty="0"/>
              <a:t>标记的简单的可折叠组件（</a:t>
            </a:r>
            <a:r>
              <a:rPr lang="en-US" altLang="zh-CN" dirty="0"/>
              <a:t>collapsible</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下表列出了折叠（</a:t>
            </a:r>
            <a:r>
              <a:rPr lang="en-US" altLang="zh-CN" dirty="0"/>
              <a:t>Collapse</a:t>
            </a:r>
            <a:r>
              <a:rPr lang="zh-CN" altLang="en-US" dirty="0"/>
              <a:t>）插件用于处理繁重的伸缩的 </a:t>
            </a:r>
            <a:r>
              <a:rPr lang="en-US" altLang="zh-CN" dirty="0"/>
              <a:t>class</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475689611"/>
              </p:ext>
            </p:extLst>
          </p:nvPr>
        </p:nvGraphicFramePr>
        <p:xfrm>
          <a:off x="2281163" y="3068960"/>
          <a:ext cx="7632848" cy="1512168"/>
        </p:xfrm>
        <a:graphic>
          <a:graphicData uri="http://schemas.openxmlformats.org/drawingml/2006/table">
            <a:tbl>
              <a:tblPr/>
              <a:tblGrid>
                <a:gridCol w="2016224"/>
                <a:gridCol w="5616624"/>
              </a:tblGrid>
              <a:tr h="232279">
                <a:tc>
                  <a:txBody>
                    <a:bodyPr/>
                    <a:lstStyle/>
                    <a:p>
                      <a:pPr algn="l" fontAlgn="t"/>
                      <a:r>
                        <a:rPr lang="en-US" sz="1600">
                          <a:solidFill>
                            <a:srgbClr val="FFFFFF"/>
                          </a:solidFill>
                          <a:effectLst/>
                          <a:latin typeface="Microsoft Yahei"/>
                        </a:rPr>
                        <a:t>Class</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91084">
                <a:tc>
                  <a:txBody>
                    <a:bodyPr/>
                    <a:lstStyle/>
                    <a:p>
                      <a:pPr fontAlgn="t"/>
                      <a:r>
                        <a:rPr lang="en-US" sz="1600">
                          <a:effectLst/>
                          <a:latin typeface="Microsoft Yahei"/>
                        </a:rPr>
                        <a:t>.collapse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隐藏内容。</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084">
                <a:tc>
                  <a:txBody>
                    <a:bodyPr/>
                    <a:lstStyle/>
                    <a:p>
                      <a:pPr fontAlgn="t"/>
                      <a:r>
                        <a:rPr lang="en-US" sz="1600">
                          <a:effectLst/>
                          <a:latin typeface="Microsoft Yahei"/>
                        </a:rPr>
                        <a:t>.collapse.in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显示内容。</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6798">
                <a:tc>
                  <a:txBody>
                    <a:bodyPr/>
                    <a:lstStyle/>
                    <a:p>
                      <a:pPr fontAlgn="t"/>
                      <a:r>
                        <a:rPr lang="en-US" sz="1600">
                          <a:effectLst/>
                          <a:latin typeface="Microsoft Yahei"/>
                        </a:rPr>
                        <a:t>.collapsing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当过渡效果开始时被添加，当过渡效果完成时被移除。</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en-US" altLang="zh-CN" sz="2000" b="1" smtClean="0"/>
              <a:t>Bootstrap </a:t>
            </a:r>
            <a:r>
              <a:rPr lang="zh-CN" altLang="en-US" sz="2000" b="1" smtClean="0"/>
              <a:t>浏览器</a:t>
            </a:r>
            <a:r>
              <a:rPr lang="en-US" altLang="zh-CN" sz="2000" b="1" smtClean="0"/>
              <a:t>/</a:t>
            </a:r>
            <a:r>
              <a:rPr lang="zh-CN" altLang="en-US" sz="2000" b="1" smtClean="0"/>
              <a:t>设备支持</a:t>
            </a:r>
            <a:r>
              <a:rPr lang="zh-CN" altLang="en-US" sz="2000" smtClean="0"/>
              <a:t>：</a:t>
            </a:r>
            <a:r>
              <a:rPr lang="en-US" altLang="zh-CN" sz="2000"/>
              <a:t>Bootstrap </a:t>
            </a:r>
            <a:r>
              <a:rPr lang="zh-CN" altLang="en-US" sz="2000"/>
              <a:t>可以在最新的桌面系统和移动端浏览器中很好的工作</a:t>
            </a:r>
            <a:r>
              <a:rPr lang="zh-CN" altLang="en-US" sz="2000" smtClean="0"/>
              <a:t>。</a:t>
            </a:r>
            <a:r>
              <a:rPr lang="zh-CN" altLang="en-US" sz="2000"/>
              <a:t>旧的浏览器可能无法很好的支持</a:t>
            </a:r>
            <a:r>
              <a:rPr lang="zh-CN" altLang="en-US" sz="2000" smtClean="0"/>
              <a:t>。</a:t>
            </a:r>
            <a:r>
              <a:rPr lang="zh-CN" altLang="en-US" sz="2000"/>
              <a:t>下表为 </a:t>
            </a:r>
            <a:r>
              <a:rPr lang="en-US" altLang="zh-CN" sz="2000"/>
              <a:t>Bootstrap </a:t>
            </a:r>
            <a:r>
              <a:rPr lang="zh-CN" altLang="en-US" sz="2000"/>
              <a:t>支持最新版本的浏览器和平台</a:t>
            </a:r>
            <a:r>
              <a:rPr lang="zh-CN" altLang="en-US" sz="2000" smtClean="0"/>
              <a:t>：</a:t>
            </a:r>
            <a:endParaRPr lang="en-US" altLang="zh-CN" sz="2000" smtClean="0"/>
          </a:p>
          <a:p>
            <a:pPr marL="285750" indent="-285750">
              <a:lnSpc>
                <a:spcPct val="150000"/>
              </a:lnSpc>
              <a:buFont typeface="Wingdings" pitchFamily="2" charset="2"/>
              <a:buChar char="Ø"/>
              <a:defRPr/>
            </a:pPr>
            <a:endParaRPr lang="en-US" altLang="zh-CN" sz="2000"/>
          </a:p>
          <a:p>
            <a:pPr marL="285750" indent="-285750">
              <a:lnSpc>
                <a:spcPct val="150000"/>
              </a:lnSpc>
              <a:buFont typeface="Wingdings" pitchFamily="2" charset="2"/>
              <a:buChar char="Ø"/>
              <a:defRPr/>
            </a:pPr>
            <a:endParaRPr lang="en-US" altLang="zh-CN" sz="2000" smtClean="0"/>
          </a:p>
          <a:p>
            <a:pPr marL="285750" indent="-285750">
              <a:lnSpc>
                <a:spcPct val="150000"/>
              </a:lnSpc>
              <a:buFont typeface="Wingdings" pitchFamily="2" charset="2"/>
              <a:buChar char="Ø"/>
              <a:defRPr/>
            </a:pPr>
            <a:endParaRPr lang="en-US" altLang="zh-CN" sz="2000"/>
          </a:p>
          <a:p>
            <a:pPr marL="285750" indent="-285750">
              <a:lnSpc>
                <a:spcPct val="150000"/>
              </a:lnSpc>
              <a:buFont typeface="Wingdings" pitchFamily="2" charset="2"/>
              <a:buChar char="Ø"/>
              <a:defRPr/>
            </a:pPr>
            <a:endParaRPr lang="en-US" altLang="zh-CN" sz="2000" smtClean="0"/>
          </a:p>
          <a:p>
            <a:pPr>
              <a:lnSpc>
                <a:spcPct val="150000"/>
              </a:lnSpc>
              <a:defRPr/>
            </a:pPr>
            <a:r>
              <a:rPr lang="en-US" altLang="zh-CN" sz="2000"/>
              <a:t>* Bootstrap </a:t>
            </a:r>
            <a:r>
              <a:rPr lang="zh-CN" altLang="en-US" sz="2000"/>
              <a:t>支持 </a:t>
            </a:r>
            <a:r>
              <a:rPr lang="en-US" altLang="zh-CN" sz="2000"/>
              <a:t>Internet Explorer 8 </a:t>
            </a:r>
            <a:r>
              <a:rPr lang="zh-CN" altLang="en-US" sz="2000"/>
              <a:t>及更高版本的 </a:t>
            </a:r>
            <a:r>
              <a:rPr lang="en-US" altLang="zh-CN" sz="2000"/>
              <a:t>IE </a:t>
            </a:r>
            <a:r>
              <a:rPr lang="zh-CN" altLang="en-US" sz="2000"/>
              <a:t>浏览器。</a:t>
            </a:r>
            <a:endParaRPr lang="en-US" altLang="zh-CN" sz="2000" smtClean="0"/>
          </a:p>
          <a:p>
            <a:pPr>
              <a:lnSpc>
                <a:spcPct val="150000"/>
              </a:lnSpc>
              <a:defRPr/>
            </a:pPr>
            <a:endParaRPr lang="en-US" altLang="zh-CN" sz="2000" smtClean="0"/>
          </a:p>
        </p:txBody>
      </p:sp>
      <p:graphicFrame>
        <p:nvGraphicFramePr>
          <p:cNvPr id="4" name="表格 3"/>
          <p:cNvGraphicFramePr>
            <a:graphicFrameLocks noGrp="1"/>
          </p:cNvGraphicFramePr>
          <p:nvPr>
            <p:extLst>
              <p:ext uri="{D42A27DB-BD31-4B8C-83A1-F6EECF244321}">
                <p14:modId xmlns:p14="http://schemas.microsoft.com/office/powerpoint/2010/main" val="2240788197"/>
              </p:ext>
            </p:extLst>
          </p:nvPr>
        </p:nvGraphicFramePr>
        <p:xfrm>
          <a:off x="2767073" y="2492896"/>
          <a:ext cx="6877050" cy="1872208"/>
        </p:xfrm>
        <a:graphic>
          <a:graphicData uri="http://schemas.openxmlformats.org/drawingml/2006/table">
            <a:tbl>
              <a:tblPr/>
              <a:tblGrid>
                <a:gridCol w="1395637"/>
                <a:gridCol w="1102351"/>
                <a:gridCol w="1102351"/>
                <a:gridCol w="1092237"/>
                <a:gridCol w="1092237"/>
                <a:gridCol w="1092237"/>
              </a:tblGrid>
              <a:tr h="316276">
                <a:tc>
                  <a:txBody>
                    <a:bodyPr/>
                    <a:lstStyle/>
                    <a:p>
                      <a:pPr algn="l" fontAlgn="t"/>
                      <a:r>
                        <a:rPr lang="zh-CN" altLang="en-US" sz="1600">
                          <a:solidFill>
                            <a:srgbClr val="FFFFFF"/>
                          </a:solidFill>
                          <a:effectLst/>
                          <a:latin typeface="Microsoft Yahei"/>
                        </a:rPr>
                        <a:t> </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Chrome</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Firefox</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IE</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Opera</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Safari</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88983">
                <a:tc>
                  <a:txBody>
                    <a:bodyPr/>
                    <a:lstStyle/>
                    <a:p>
                      <a:pPr fontAlgn="t"/>
                      <a:r>
                        <a:rPr lang="en-US" sz="1600" b="1">
                          <a:effectLst/>
                          <a:latin typeface="Microsoft Yahei"/>
                        </a:rPr>
                        <a:t>Android</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不适用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NO</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不适用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88983">
                <a:tc>
                  <a:txBody>
                    <a:bodyPr/>
                    <a:lstStyle/>
                    <a:p>
                      <a:pPr fontAlgn="t"/>
                      <a:r>
                        <a:rPr lang="en-US" sz="1600" b="1">
                          <a:effectLst/>
                          <a:latin typeface="Microsoft Yahei"/>
                        </a:rPr>
                        <a:t>iOS</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不适用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不适用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NO</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88983">
                <a:tc>
                  <a:txBody>
                    <a:bodyPr/>
                    <a:lstStyle/>
                    <a:p>
                      <a:pPr fontAlgn="t"/>
                      <a:r>
                        <a:rPr lang="en-US" sz="1600" b="1">
                          <a:effectLst/>
                          <a:latin typeface="Microsoft Yahei"/>
                        </a:rPr>
                        <a:t>Mac OS X</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不适用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88983">
                <a:tc>
                  <a:txBody>
                    <a:bodyPr/>
                    <a:lstStyle/>
                    <a:p>
                      <a:pPr fontAlgn="t"/>
                      <a:r>
                        <a:rPr lang="en-US" sz="1600" b="1">
                          <a:effectLst/>
                          <a:latin typeface="Microsoft Yahei"/>
                        </a:rPr>
                        <a:t>Windows</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YES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NO</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9573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折叠</a:t>
            </a:r>
            <a:r>
              <a:rPr lang="zh-CN" altLang="en-US" sz="2000" b="1" dirty="0" smtClean="0">
                <a:solidFill>
                  <a:schemeClr val="bg1"/>
                </a:solidFill>
              </a:rPr>
              <a:t>（</a:t>
            </a:r>
            <a:r>
              <a:rPr lang="en-US" altLang="zh-CN" sz="2000" b="1" dirty="0" smtClean="0">
                <a:solidFill>
                  <a:schemeClr val="bg1"/>
                </a:solidFill>
              </a:rPr>
              <a:t>Collapse</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b="1" dirty="0"/>
              <a:t>	</a:t>
            </a:r>
            <a:r>
              <a:rPr lang="zh-CN" altLang="en-US" dirty="0" smtClean="0"/>
              <a:t>可以</a:t>
            </a:r>
            <a:r>
              <a:rPr lang="zh-CN" altLang="en-US" dirty="0"/>
              <a:t>通过以下两种方式使用折叠（</a:t>
            </a:r>
            <a:r>
              <a:rPr lang="en-US" altLang="zh-CN" dirty="0"/>
              <a:t>Collapse</a:t>
            </a:r>
            <a:r>
              <a:rPr lang="zh-CN" altLang="en-US" dirty="0"/>
              <a:t>）插件</a:t>
            </a:r>
            <a:r>
              <a:rPr lang="zh-CN" altLang="en-US" dirty="0" smtClean="0"/>
              <a:t>：</a:t>
            </a:r>
            <a:endParaRPr lang="en-US" altLang="zh-CN" dirty="0"/>
          </a:p>
          <a:p>
            <a:pPr marL="1657350" lvl="3"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a:t>：向元素添加 </a:t>
            </a:r>
            <a:r>
              <a:rPr lang="en-US" altLang="zh-CN" b="1" dirty="0"/>
              <a:t>data-toggle</a:t>
            </a:r>
            <a:r>
              <a:rPr lang="en-US" altLang="zh-CN" b="1" dirty="0" smtClean="0"/>
              <a:t>=“collapse”</a:t>
            </a:r>
            <a:r>
              <a:rPr lang="en-US" altLang="zh-CN" dirty="0"/>
              <a:t> </a:t>
            </a:r>
            <a:r>
              <a:rPr lang="zh-CN" altLang="en-US" dirty="0"/>
              <a:t>和 </a:t>
            </a:r>
            <a:r>
              <a:rPr lang="en-US" altLang="zh-CN" b="1" dirty="0"/>
              <a:t>data-target</a:t>
            </a:r>
            <a:r>
              <a:rPr lang="zh-CN" altLang="en-US" dirty="0"/>
              <a:t>，自动分配可折叠元素的控制。</a:t>
            </a:r>
            <a:r>
              <a:rPr lang="en-US" altLang="zh-CN" b="1" dirty="0"/>
              <a:t>data-target</a:t>
            </a:r>
            <a:r>
              <a:rPr lang="en-US" altLang="zh-CN" dirty="0"/>
              <a:t> </a:t>
            </a:r>
            <a:r>
              <a:rPr lang="zh-CN" altLang="en-US" dirty="0"/>
              <a:t>属性接受一个 </a:t>
            </a:r>
            <a:r>
              <a:rPr lang="en-US" altLang="zh-CN" dirty="0"/>
              <a:t>CSS </a:t>
            </a:r>
            <a:r>
              <a:rPr lang="zh-CN" altLang="en-US" dirty="0"/>
              <a:t>选择器，并会对其应用折叠效果。请确保向可折叠元素添加 </a:t>
            </a:r>
            <a:r>
              <a:rPr lang="en-US" altLang="zh-CN" dirty="0"/>
              <a:t>class </a:t>
            </a:r>
            <a:r>
              <a:rPr lang="en-US" altLang="zh-CN" b="1" dirty="0"/>
              <a:t>.collapse</a:t>
            </a:r>
            <a:r>
              <a:rPr lang="zh-CN" altLang="en-US"/>
              <a:t>。</a:t>
            </a:r>
            <a:r>
              <a:rPr lang="zh-CN" altLang="en-US" smtClean="0"/>
              <a:t>如果希望</a:t>
            </a:r>
            <a:r>
              <a:rPr lang="zh-CN" altLang="en-US" dirty="0"/>
              <a:t>它默认情况下是打开的，请添加额外的 </a:t>
            </a:r>
            <a:r>
              <a:rPr lang="en-US" altLang="zh-CN" dirty="0"/>
              <a:t>class </a:t>
            </a:r>
            <a:r>
              <a:rPr lang="en-US" altLang="zh-CN" b="1" dirty="0"/>
              <a:t>.</a:t>
            </a:r>
            <a:r>
              <a:rPr lang="en-US" altLang="zh-CN" b="1" dirty="0" smtClean="0"/>
              <a:t>in</a:t>
            </a:r>
            <a:r>
              <a:rPr lang="zh-CN" altLang="en-US" dirty="0" smtClean="0"/>
              <a:t>。</a:t>
            </a:r>
            <a:endParaRPr lang="en-US" altLang="zh-CN" dirty="0" smtClean="0"/>
          </a:p>
          <a:p>
            <a:pPr marL="1657350" lvl="3" indent="-285750">
              <a:lnSpc>
                <a:spcPct val="150000"/>
              </a:lnSpc>
              <a:buFont typeface="Arial" pitchFamily="34" charset="0"/>
              <a:buChar char="•"/>
            </a:pPr>
            <a:r>
              <a:rPr lang="zh-CN" altLang="en-US" b="1" dirty="0"/>
              <a:t>通过 </a:t>
            </a:r>
            <a:r>
              <a:rPr lang="en-US" altLang="zh-CN" b="1" dirty="0"/>
              <a:t>JavaScript</a:t>
            </a:r>
            <a:r>
              <a:rPr lang="zh-CN" altLang="en-US" dirty="0"/>
              <a:t>：可通过 </a:t>
            </a:r>
            <a:r>
              <a:rPr lang="en-US" altLang="zh-CN" dirty="0"/>
              <a:t>JavaScript </a:t>
            </a:r>
            <a:r>
              <a:rPr lang="zh-CN" altLang="en-US" dirty="0"/>
              <a:t>激活 </a:t>
            </a:r>
            <a:r>
              <a:rPr lang="en-US" altLang="zh-CN" dirty="0"/>
              <a:t>collapse </a:t>
            </a:r>
            <a:r>
              <a:rPr lang="zh-CN" altLang="en-US" dirty="0"/>
              <a:t>方法，如下所示：</a:t>
            </a:r>
            <a:endParaRPr lang="en-US" altLang="zh-CN" dirty="0" smtClean="0"/>
          </a:p>
          <a:p>
            <a:pPr marL="1200150" lvl="2"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p:txBody>
      </p:sp>
      <p:sp>
        <p:nvSpPr>
          <p:cNvPr id="4" name="矩形 3"/>
          <p:cNvSpPr/>
          <p:nvPr/>
        </p:nvSpPr>
        <p:spPr>
          <a:xfrm>
            <a:off x="3577307" y="3501008"/>
            <a:ext cx="568863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$('.collapse').collapse</a:t>
            </a:r>
            <a:r>
              <a:rPr lang="en-US" altLang="zh-CN" dirty="0" smtClean="0"/>
              <a:t>()</a:t>
            </a: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选项</a:t>
            </a:r>
            <a:r>
              <a:rPr lang="zh-CN" altLang="en-US" dirty="0" smtClean="0"/>
              <a:t>：</a:t>
            </a:r>
            <a:r>
              <a:rPr lang="zh-CN" altLang="en-US" dirty="0"/>
              <a:t>一些选项是通过 </a:t>
            </a:r>
            <a:r>
              <a:rPr lang="en-US" altLang="zh-CN" dirty="0"/>
              <a:t>data </a:t>
            </a:r>
            <a:r>
              <a:rPr lang="zh-CN" altLang="en-US" dirty="0"/>
              <a:t>属性或 </a:t>
            </a:r>
            <a:r>
              <a:rPr lang="en-US" altLang="zh-CN" dirty="0"/>
              <a:t>JavaScript </a:t>
            </a:r>
            <a:r>
              <a:rPr lang="zh-CN" altLang="en-US" dirty="0"/>
              <a:t>来传递的。下表列出了这些选项</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折叠</a:t>
            </a:r>
            <a:r>
              <a:rPr lang="zh-CN" altLang="en-US" sz="2000" b="1" dirty="0" smtClean="0">
                <a:solidFill>
                  <a:schemeClr val="bg1"/>
                </a:solidFill>
              </a:rPr>
              <a:t>（</a:t>
            </a:r>
            <a:r>
              <a:rPr lang="en-US" altLang="zh-CN" sz="2000" b="1" dirty="0" smtClean="0">
                <a:solidFill>
                  <a:schemeClr val="bg1"/>
                </a:solidFill>
              </a:rPr>
              <a:t>Collapse</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1066651200"/>
              </p:ext>
            </p:extLst>
          </p:nvPr>
        </p:nvGraphicFramePr>
        <p:xfrm>
          <a:off x="2281163" y="1484784"/>
          <a:ext cx="7776864" cy="3493770"/>
        </p:xfrm>
        <a:graphic>
          <a:graphicData uri="http://schemas.openxmlformats.org/drawingml/2006/table">
            <a:tbl>
              <a:tblPr/>
              <a:tblGrid>
                <a:gridCol w="1944216"/>
                <a:gridCol w="1944216"/>
                <a:gridCol w="1944216"/>
                <a:gridCol w="1944216"/>
              </a:tblGrid>
              <a:tr h="0">
                <a:tc>
                  <a:txBody>
                    <a:bodyPr/>
                    <a:lstStyle/>
                    <a:p>
                      <a:pPr algn="l" fontAlgn="t"/>
                      <a:r>
                        <a:rPr lang="zh-CN" altLang="en-US" sz="1600">
                          <a:solidFill>
                            <a:srgbClr val="FFFFFF"/>
                          </a:solidFill>
                          <a:effectLst/>
                          <a:latin typeface="Microsoft Yahei"/>
                        </a:rPr>
                        <a:t>选项名称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a:effectLst/>
                          <a:latin typeface="Microsoft Yahei"/>
                        </a:rPr>
                        <a:t>parent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selector</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data-parent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如果提供了一个选择器，当可折叠项目显示时，指定父元素下的所有可折叠的元素将被关闭。这与创痛的折叠面板（</a:t>
                      </a:r>
                      <a:r>
                        <a:rPr lang="en-US" altLang="zh-CN" sz="1600">
                          <a:effectLst/>
                          <a:latin typeface="Microsoft Yahei"/>
                        </a:rPr>
                        <a:t>accordion</a:t>
                      </a:r>
                      <a:r>
                        <a:rPr lang="zh-CN" altLang="en-US" sz="1600">
                          <a:effectLst/>
                          <a:latin typeface="Microsoft Yahei"/>
                        </a:rPr>
                        <a:t>）的行为类似 </a:t>
                      </a:r>
                      <a:r>
                        <a:rPr lang="en-US" altLang="zh-CN" sz="1600">
                          <a:effectLst/>
                          <a:latin typeface="Microsoft Yahei"/>
                        </a:rPr>
                        <a:t>- </a:t>
                      </a:r>
                      <a:r>
                        <a:rPr lang="zh-CN" altLang="en-US" sz="1600">
                          <a:effectLst/>
                          <a:latin typeface="Microsoft Yahei"/>
                        </a:rPr>
                        <a:t>这依赖于 </a:t>
                      </a:r>
                      <a:r>
                        <a:rPr lang="en-US" altLang="zh-CN" sz="1600">
                          <a:effectLst/>
                          <a:latin typeface="Microsoft Yahei"/>
                        </a:rPr>
                        <a:t>accordion-group </a:t>
                      </a:r>
                      <a:r>
                        <a:rPr lang="zh-CN" altLang="en-US" sz="1600">
                          <a:effectLst/>
                          <a:latin typeface="Microsoft Yahei"/>
                        </a:rPr>
                        <a:t>类。</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a:effectLst/>
                          <a:latin typeface="Microsoft Yahei"/>
                        </a:rPr>
                        <a:t>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切换调用可折叠元素。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下面是一些折叠（</a:t>
            </a:r>
            <a:r>
              <a:rPr lang="en-US" altLang="zh-CN" dirty="0"/>
              <a:t>Collapse</a:t>
            </a:r>
            <a:r>
              <a:rPr lang="zh-CN" altLang="en-US" dirty="0"/>
              <a:t>）插件中有用的方法</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折叠</a:t>
            </a:r>
            <a:r>
              <a:rPr lang="zh-CN" altLang="en-US" sz="2000" b="1" dirty="0" smtClean="0">
                <a:solidFill>
                  <a:schemeClr val="bg1"/>
                </a:solidFill>
              </a:rPr>
              <a:t>（</a:t>
            </a:r>
            <a:r>
              <a:rPr lang="en-US" altLang="zh-CN" sz="2000" b="1" dirty="0" smtClean="0">
                <a:solidFill>
                  <a:schemeClr val="bg1"/>
                </a:solidFill>
              </a:rPr>
              <a:t>Collapse</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3123352133"/>
              </p:ext>
            </p:extLst>
          </p:nvPr>
        </p:nvGraphicFramePr>
        <p:xfrm>
          <a:off x="2281163" y="1484784"/>
          <a:ext cx="7776864" cy="2785110"/>
        </p:xfrm>
        <a:graphic>
          <a:graphicData uri="http://schemas.openxmlformats.org/drawingml/2006/table">
            <a:tbl>
              <a:tblPr/>
              <a:tblGrid>
                <a:gridCol w="2592288"/>
                <a:gridCol w="2592288"/>
                <a:gridCol w="2592288"/>
              </a:tblGrid>
              <a:tr h="0">
                <a:tc>
                  <a:txBody>
                    <a:bodyPr/>
                    <a:lstStyle/>
                    <a:p>
                      <a:pPr algn="l" fontAlgn="t"/>
                      <a:r>
                        <a:rPr lang="zh-CN" altLang="en-US" sz="1600">
                          <a:solidFill>
                            <a:srgbClr val="FFFFFF"/>
                          </a:solidFill>
                          <a:effectLst/>
                          <a:latin typeface="Microsoft Yahei"/>
                        </a:rPr>
                        <a:t>方法</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b="1">
                          <a:effectLst/>
                          <a:latin typeface="Microsoft Yahei"/>
                        </a:rPr>
                        <a:t>Options:</a:t>
                      </a:r>
                      <a:r>
                        <a:rPr lang="en-US" sz="1600">
                          <a:effectLst/>
                          <a:latin typeface="Microsoft Yahei"/>
                        </a:rPr>
                        <a:t>.collapse(options)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激活内容为可折叠元素。接受一个可选的 </a:t>
                      </a:r>
                      <a:r>
                        <a:rPr lang="en-US" altLang="zh-CN" sz="1600">
                          <a:effectLst/>
                          <a:latin typeface="Microsoft Yahei"/>
                        </a:rPr>
                        <a:t>options </a:t>
                      </a:r>
                      <a:r>
                        <a:rPr lang="zh-CN" altLang="en-US" sz="1600">
                          <a:effectLst/>
                          <a:latin typeface="Microsoft Yahei"/>
                        </a:rPr>
                        <a:t>对象。</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$('#identifier').collapse({ toggle: false })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b="1">
                          <a:effectLst/>
                          <a:latin typeface="Microsoft Yahei"/>
                        </a:rPr>
                        <a:t>Toggle:</a:t>
                      </a:r>
                      <a:r>
                        <a:rPr lang="en-US" sz="1600">
                          <a:effectLst/>
                          <a:latin typeface="Microsoft Yahei"/>
                        </a:rPr>
                        <a:t>.collapse('toggle')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切换显示</a:t>
                      </a:r>
                      <a:r>
                        <a:rPr lang="en-US" altLang="zh-CN" sz="1600">
                          <a:effectLst/>
                          <a:latin typeface="Microsoft Yahei"/>
                        </a:rPr>
                        <a:t>/</a:t>
                      </a:r>
                      <a:r>
                        <a:rPr lang="zh-CN" altLang="en-US" sz="1600">
                          <a:effectLst/>
                          <a:latin typeface="Microsoft Yahei"/>
                        </a:rPr>
                        <a:t>隐藏可折叠元素。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$('#identifier').collapse('toggle')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sz="1600" b="1">
                          <a:effectLst/>
                          <a:latin typeface="Microsoft Yahei"/>
                        </a:rPr>
                        <a:t>Show:</a:t>
                      </a:r>
                      <a:r>
                        <a:rPr lang="en-US" sz="1600">
                          <a:effectLst/>
                          <a:latin typeface="Microsoft Yahei"/>
                        </a:rPr>
                        <a:t> .collapse('show')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显示可折叠元素。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$('#identifier').collapse('show')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b="1">
                          <a:effectLst/>
                          <a:latin typeface="Microsoft Yahei"/>
                        </a:rPr>
                        <a:t>Hide:</a:t>
                      </a:r>
                      <a:r>
                        <a:rPr lang="en-US" sz="1600">
                          <a:effectLst/>
                          <a:latin typeface="Microsoft Yahei"/>
                        </a:rPr>
                        <a:t> .collapse('hide')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隐藏可折叠元素。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$('#identifier').collapse('hide')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a:t>
            </a:r>
            <a:r>
              <a:rPr lang="zh-CN" altLang="en-US" dirty="0" smtClean="0"/>
              <a:t>了</a:t>
            </a:r>
            <a:r>
              <a:rPr lang="zh-CN" altLang="en-US" dirty="0"/>
              <a:t>折叠（</a:t>
            </a:r>
            <a:r>
              <a:rPr lang="en-US" altLang="zh-CN" dirty="0"/>
              <a:t>Collapse</a:t>
            </a:r>
            <a:r>
              <a:rPr lang="zh-CN" altLang="en-US" dirty="0"/>
              <a:t>）</a:t>
            </a:r>
            <a:r>
              <a:rPr lang="zh-CN" altLang="en-US" dirty="0" smtClean="0"/>
              <a:t>插件</a:t>
            </a:r>
            <a:r>
              <a:rPr lang="zh-CN" altLang="en-US" dirty="0"/>
              <a:t>中要用到的事件。这些事件可在函数中当钩子使用。</a:t>
            </a: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折叠</a:t>
            </a:r>
            <a:r>
              <a:rPr lang="zh-CN" altLang="en-US" sz="2000" b="1" dirty="0" smtClean="0">
                <a:solidFill>
                  <a:schemeClr val="bg1"/>
                </a:solidFill>
              </a:rPr>
              <a:t>（</a:t>
            </a:r>
            <a:r>
              <a:rPr lang="en-US" altLang="zh-CN" sz="2000" b="1" dirty="0" smtClean="0">
                <a:solidFill>
                  <a:schemeClr val="bg1"/>
                </a:solidFill>
              </a:rPr>
              <a:t>Collapse</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1955560576"/>
              </p:ext>
            </p:extLst>
          </p:nvPr>
        </p:nvGraphicFramePr>
        <p:xfrm>
          <a:off x="2281163" y="1916832"/>
          <a:ext cx="7776864" cy="3678638"/>
        </p:xfrm>
        <a:graphic>
          <a:graphicData uri="http://schemas.openxmlformats.org/drawingml/2006/table">
            <a:tbl>
              <a:tblPr/>
              <a:tblGrid>
                <a:gridCol w="2088232"/>
                <a:gridCol w="2592288"/>
                <a:gridCol w="3096344"/>
              </a:tblGrid>
              <a:tr h="232750">
                <a:tc>
                  <a:txBody>
                    <a:bodyPr/>
                    <a:lstStyle/>
                    <a:p>
                      <a:pPr algn="l" fontAlgn="t"/>
                      <a:r>
                        <a:rPr lang="zh-CN" altLang="en-US" sz="1600">
                          <a:solidFill>
                            <a:srgbClr val="FFFFFF"/>
                          </a:solidFill>
                          <a:effectLst/>
                          <a:latin typeface="Microsoft Yahei"/>
                        </a:rPr>
                        <a:t>事件</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841913">
                <a:tc>
                  <a:txBody>
                    <a:bodyPr/>
                    <a:lstStyle/>
                    <a:p>
                      <a:pPr fontAlgn="t"/>
                      <a:r>
                        <a:rPr lang="en-US" sz="1600">
                          <a:effectLst/>
                          <a:latin typeface="Microsoft Yahei"/>
                        </a:rPr>
                        <a:t>show.bs.collapse</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在调用 </a:t>
                      </a:r>
                      <a:r>
                        <a:rPr lang="en-US" sz="1600">
                          <a:effectLst/>
                          <a:latin typeface="Microsoft Yahei"/>
                        </a:rPr>
                        <a:t>show </a:t>
                      </a:r>
                      <a:r>
                        <a:rPr lang="zh-CN" altLang="en-US" sz="1600">
                          <a:effectLst/>
                          <a:latin typeface="Microsoft Yahei"/>
                        </a:rPr>
                        <a:t>方法后触发该事件。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$('#identifier').on('show.bs.collapse',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1913">
                <a:tc>
                  <a:txBody>
                    <a:bodyPr/>
                    <a:lstStyle/>
                    <a:p>
                      <a:pPr fontAlgn="t"/>
                      <a:r>
                        <a:rPr lang="en-US" sz="1600">
                          <a:effectLst/>
                          <a:latin typeface="Microsoft Yahei"/>
                        </a:rPr>
                        <a:t>shown.bs.collapse</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当折叠元素对用户可见时触发该事件（将等待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$('#identifier').on('shown.bs.collapse',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41913">
                <a:tc>
                  <a:txBody>
                    <a:bodyPr/>
                    <a:lstStyle/>
                    <a:p>
                      <a:pPr fontAlgn="t"/>
                      <a:r>
                        <a:rPr lang="en-US" sz="1600">
                          <a:effectLst/>
                          <a:latin typeface="Microsoft Yahei"/>
                        </a:rPr>
                        <a:t>hide.bs.collapse</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hide </a:t>
                      </a:r>
                      <a:r>
                        <a:rPr lang="zh-CN" altLang="en-US" sz="1600">
                          <a:effectLst/>
                          <a:latin typeface="Microsoft Yahei"/>
                        </a:rPr>
                        <a:t>实例方法时立即触发该事件。</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$('#identifier').on('hide.bs.collapse',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1913">
                <a:tc>
                  <a:txBody>
                    <a:bodyPr/>
                    <a:lstStyle/>
                    <a:p>
                      <a:pPr fontAlgn="t"/>
                      <a:r>
                        <a:rPr lang="en-US" sz="1600">
                          <a:effectLst/>
                          <a:latin typeface="Microsoft Yahei"/>
                        </a:rPr>
                        <a:t>hidden.bs.collapse</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当折叠元素对用户隐藏时触发该事件（将等待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$('#identifier').on('</a:t>
                      </a:r>
                      <a:r>
                        <a:rPr lang="en-US" sz="1600" dirty="0" err="1">
                          <a:effectLst/>
                          <a:latin typeface="Microsoft Yahei"/>
                        </a:rPr>
                        <a:t>hidden.bs.collapse</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4.12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轮播</a:t>
            </a:r>
            <a:r>
              <a:rPr lang="zh-CN" altLang="en-US" sz="2000" b="1" dirty="0" smtClean="0">
                <a:solidFill>
                  <a:schemeClr val="bg1"/>
                </a:solidFill>
              </a:rPr>
              <a:t>（</a:t>
            </a:r>
            <a:r>
              <a:rPr lang="en-US" altLang="zh-CN" sz="2000" b="1" dirty="0" smtClean="0">
                <a:solidFill>
                  <a:schemeClr val="bg1"/>
                </a:solidFill>
              </a:rPr>
              <a:t>Carousel</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dirty="0"/>
              <a:t>Bootstrap </a:t>
            </a:r>
            <a:r>
              <a:rPr lang="zh-CN" altLang="en-US" dirty="0"/>
              <a:t>轮播（</a:t>
            </a:r>
            <a:r>
              <a:rPr lang="en-US" altLang="zh-CN" dirty="0"/>
              <a:t>Carousel</a:t>
            </a:r>
            <a:r>
              <a:rPr lang="zh-CN" altLang="en-US" dirty="0"/>
              <a:t>）插件是一种灵活的响应式的向站点添加滑块的方式。除此之外，内容也是足够灵活的，可以是图像、内嵌框架、视频</a:t>
            </a:r>
            <a:r>
              <a:rPr lang="zh-CN" altLang="en-US"/>
              <a:t>或者</a:t>
            </a:r>
            <a:r>
              <a:rPr lang="zh-CN" altLang="en-US" smtClean="0"/>
              <a:t>其他想</a:t>
            </a:r>
            <a:r>
              <a:rPr lang="zh-CN" altLang="en-US" dirty="0"/>
              <a:t>要放置的任何类型的内容</a:t>
            </a:r>
            <a:r>
              <a:rPr lang="zh-CN" altLang="en-US" dirty="0" smtClean="0"/>
              <a:t>。</a:t>
            </a:r>
            <a:endParaRPr lang="en-US" altLang="zh-CN" dirty="0" smtClean="0"/>
          </a:p>
          <a:p>
            <a:pPr>
              <a:lnSpc>
                <a:spcPct val="150000"/>
              </a:lnSpc>
            </a:pPr>
            <a:r>
              <a:rPr lang="zh-CN" altLang="en-US" dirty="0"/>
              <a:t>可以通过 </a:t>
            </a:r>
            <a:r>
              <a:rPr lang="en-US" altLang="zh-CN" b="1" dirty="0"/>
              <a:t>.item</a:t>
            </a:r>
            <a:r>
              <a:rPr lang="zh-CN" altLang="en-US" dirty="0"/>
              <a:t> 内的 </a:t>
            </a:r>
            <a:r>
              <a:rPr lang="en-US" altLang="zh-CN" b="1" dirty="0"/>
              <a:t>.carousel-caption</a:t>
            </a:r>
            <a:r>
              <a:rPr lang="zh-CN" altLang="en-US" dirty="0"/>
              <a:t> 元素向幻灯片添加标题。只需要在该处放置任何可选的 </a:t>
            </a:r>
            <a:r>
              <a:rPr lang="en-US" altLang="zh-CN" dirty="0"/>
              <a:t>HTML </a:t>
            </a:r>
            <a:r>
              <a:rPr lang="zh-CN" altLang="en-US" dirty="0"/>
              <a:t>即可，它会自动对齐并格式化。</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smtClean="0"/>
              <a:t>通过 </a:t>
            </a:r>
            <a:r>
              <a:rPr lang="en-US" altLang="zh-CN" b="1" dirty="0" smtClean="0"/>
              <a:t>data </a:t>
            </a:r>
            <a:r>
              <a:rPr lang="zh-CN" altLang="en-US" b="1" dirty="0" smtClean="0"/>
              <a:t>属性</a:t>
            </a:r>
            <a:r>
              <a:rPr lang="zh-CN" altLang="en-US" dirty="0" smtClean="0"/>
              <a:t>：使用 </a:t>
            </a:r>
            <a:r>
              <a:rPr lang="en-US" altLang="zh-CN" dirty="0" smtClean="0"/>
              <a:t>data </a:t>
            </a:r>
            <a:r>
              <a:rPr lang="zh-CN" altLang="en-US" dirty="0" smtClean="0"/>
              <a:t>属性可以很容易控制轮播（</a:t>
            </a:r>
            <a:r>
              <a:rPr lang="en-US" altLang="zh-CN" dirty="0" smtClean="0"/>
              <a:t>Carousel</a:t>
            </a:r>
            <a:r>
              <a:rPr lang="zh-CN" altLang="en-US" dirty="0" smtClean="0"/>
              <a:t>）的位置。</a:t>
            </a:r>
            <a:endParaRPr lang="en-US" altLang="zh-CN" dirty="0" smtClean="0"/>
          </a:p>
          <a:p>
            <a:pPr marL="1200150" lvl="2" indent="-285750">
              <a:lnSpc>
                <a:spcPct val="150000"/>
              </a:lnSpc>
              <a:buFont typeface="Wingdings" pitchFamily="2" charset="2"/>
              <a:buChar char="ü"/>
            </a:pPr>
            <a:r>
              <a:rPr lang="zh-CN" altLang="en-US" dirty="0"/>
              <a:t>属性 </a:t>
            </a:r>
            <a:r>
              <a:rPr lang="en-US" altLang="zh-CN" b="1" dirty="0"/>
              <a:t>data-slide</a:t>
            </a:r>
            <a:r>
              <a:rPr lang="en-US" altLang="zh-CN" dirty="0"/>
              <a:t> </a:t>
            </a:r>
            <a:r>
              <a:rPr lang="zh-CN" altLang="en-US" dirty="0"/>
              <a:t>接受关键字 </a:t>
            </a:r>
            <a:r>
              <a:rPr lang="en-US" altLang="zh-CN" i="1" dirty="0" err="1"/>
              <a:t>prev</a:t>
            </a:r>
            <a:r>
              <a:rPr lang="en-US" altLang="zh-CN" dirty="0"/>
              <a:t> </a:t>
            </a:r>
            <a:r>
              <a:rPr lang="zh-CN" altLang="en-US" dirty="0"/>
              <a:t>或 </a:t>
            </a:r>
            <a:r>
              <a:rPr lang="en-US" altLang="zh-CN" i="1" dirty="0"/>
              <a:t>next</a:t>
            </a:r>
            <a:r>
              <a:rPr lang="zh-CN" altLang="en-US" dirty="0"/>
              <a:t>，用来改变幻灯片相对于当前位置的位置。</a:t>
            </a:r>
          </a:p>
          <a:p>
            <a:pPr marL="1200150" lvl="2" indent="-285750">
              <a:lnSpc>
                <a:spcPct val="150000"/>
              </a:lnSpc>
              <a:buFont typeface="Wingdings" pitchFamily="2" charset="2"/>
              <a:buChar char="ü"/>
            </a:pPr>
            <a:r>
              <a:rPr lang="zh-CN" altLang="en-US" dirty="0"/>
              <a:t>使用 </a:t>
            </a:r>
            <a:r>
              <a:rPr lang="en-US" altLang="zh-CN" b="1" dirty="0"/>
              <a:t>data-slide-to</a:t>
            </a:r>
            <a:r>
              <a:rPr lang="en-US" altLang="zh-CN" dirty="0"/>
              <a:t> </a:t>
            </a:r>
            <a:r>
              <a:rPr lang="zh-CN" altLang="en-US" dirty="0"/>
              <a:t>来向轮播床底一个原始滑动索引，</a:t>
            </a:r>
            <a:r>
              <a:rPr lang="en-US" altLang="zh-CN" b="1" dirty="0"/>
              <a:t>data-slide-to="2"</a:t>
            </a:r>
            <a:r>
              <a:rPr lang="en-US" altLang="zh-CN" dirty="0"/>
              <a:t> </a:t>
            </a:r>
            <a:r>
              <a:rPr lang="zh-CN" altLang="en-US" dirty="0"/>
              <a:t>将把滑块移动到一个特定的索引，索引从 </a:t>
            </a:r>
            <a:r>
              <a:rPr lang="en-US" altLang="zh-CN" dirty="0"/>
              <a:t>0 </a:t>
            </a:r>
            <a:r>
              <a:rPr lang="zh-CN" altLang="en-US" dirty="0"/>
              <a:t>开始计数。</a:t>
            </a:r>
          </a:p>
          <a:p>
            <a:pPr marL="1200150" lvl="2" indent="-285750">
              <a:lnSpc>
                <a:spcPct val="150000"/>
              </a:lnSpc>
              <a:buFont typeface="Wingdings" pitchFamily="2" charset="2"/>
              <a:buChar char="ü"/>
            </a:pPr>
            <a:r>
              <a:rPr lang="en-US" altLang="zh-CN" b="1" dirty="0"/>
              <a:t>data-ride="carousel"</a:t>
            </a:r>
            <a:r>
              <a:rPr lang="zh-CN" altLang="en-US" dirty="0"/>
              <a:t> 属性用于标记轮播在页面加载时就开始动画播放</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4.12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轮播</a:t>
            </a:r>
            <a:r>
              <a:rPr lang="zh-CN" altLang="en-US" sz="2000" b="1" dirty="0" smtClean="0">
                <a:solidFill>
                  <a:schemeClr val="bg1"/>
                </a:solidFill>
              </a:rPr>
              <a:t>（</a:t>
            </a:r>
            <a:r>
              <a:rPr lang="en-US" altLang="zh-CN" sz="2000" b="1" dirty="0" smtClean="0">
                <a:solidFill>
                  <a:schemeClr val="bg1"/>
                </a:solidFill>
              </a:rPr>
              <a:t>Carousel</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Arial" pitchFamily="34" charset="0"/>
              <a:buChar char="•"/>
            </a:pPr>
            <a:r>
              <a:rPr lang="zh-CN" altLang="en-US" b="1" dirty="0" smtClean="0"/>
              <a:t>通过 </a:t>
            </a:r>
            <a:r>
              <a:rPr lang="en-US" altLang="zh-CN" b="1" dirty="0"/>
              <a:t>JavaScript</a:t>
            </a:r>
            <a:r>
              <a:rPr lang="zh-CN" altLang="en-US" dirty="0" smtClean="0"/>
              <a:t>：</a:t>
            </a:r>
            <a:r>
              <a:rPr lang="zh-CN" altLang="en-US" dirty="0"/>
              <a:t>通过 </a:t>
            </a:r>
            <a:r>
              <a:rPr lang="en-US" altLang="zh-CN" dirty="0"/>
              <a:t>JavaScript </a:t>
            </a:r>
            <a:r>
              <a:rPr lang="zh-CN" altLang="en-US" dirty="0"/>
              <a:t>添加可取消功能</a:t>
            </a:r>
            <a:r>
              <a:rPr lang="zh-CN" altLang="en-US" dirty="0" smtClean="0"/>
              <a:t>：</a:t>
            </a:r>
            <a:endParaRPr lang="en-US" altLang="zh-CN" dirty="0" smtClean="0"/>
          </a:p>
          <a:p>
            <a:pPr marL="742950" lvl="1" indent="-285750">
              <a:lnSpc>
                <a:spcPct val="150000"/>
              </a:lnSpc>
              <a:buFont typeface="Arial" pitchFamily="34" charset="0"/>
              <a:buChar char="•"/>
            </a:pPr>
            <a:endParaRPr lang="en-US" altLang="zh-CN" dirty="0"/>
          </a:p>
          <a:p>
            <a:pPr lvl="1">
              <a:lnSpc>
                <a:spcPct val="150000"/>
              </a:lnSpc>
            </a:pPr>
            <a:endParaRPr lang="en-US" altLang="zh-CN" dirty="0"/>
          </a:p>
          <a:p>
            <a:pPr marL="285750" indent="-285750">
              <a:lnSpc>
                <a:spcPct val="150000"/>
              </a:lnSpc>
              <a:buFont typeface="Wingdings" pitchFamily="2" charset="2"/>
              <a:buChar char="Ø"/>
            </a:pPr>
            <a:r>
              <a:rPr lang="zh-CN" altLang="en-US" b="1" dirty="0" smtClean="0"/>
              <a:t>选项</a:t>
            </a:r>
            <a:r>
              <a:rPr lang="zh-CN" altLang="en-US" dirty="0" smtClean="0"/>
              <a:t>：</a:t>
            </a:r>
            <a:r>
              <a:rPr lang="zh-CN" altLang="en-US" dirty="0"/>
              <a:t>有一些选项是通过 </a:t>
            </a:r>
            <a:r>
              <a:rPr lang="en-US" altLang="zh-CN" dirty="0"/>
              <a:t>data </a:t>
            </a:r>
            <a:r>
              <a:rPr lang="zh-CN" altLang="en-US" dirty="0"/>
              <a:t>属性或 </a:t>
            </a:r>
            <a:r>
              <a:rPr lang="en-US" altLang="zh-CN" dirty="0"/>
              <a:t>JavaScript </a:t>
            </a:r>
            <a:r>
              <a:rPr lang="zh-CN" altLang="en-US" dirty="0"/>
              <a:t>来传递的。下表列出了这些选项：</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713211" y="1484784"/>
            <a:ext cx="568863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$('.carousel').carousel()</a:t>
            </a:r>
          </a:p>
        </p:txBody>
      </p:sp>
      <p:graphicFrame>
        <p:nvGraphicFramePr>
          <p:cNvPr id="5" name="表格 4"/>
          <p:cNvGraphicFramePr>
            <a:graphicFrameLocks noGrp="1"/>
          </p:cNvGraphicFramePr>
          <p:nvPr>
            <p:extLst>
              <p:ext uri="{D42A27DB-BD31-4B8C-83A1-F6EECF244321}">
                <p14:modId xmlns:p14="http://schemas.microsoft.com/office/powerpoint/2010/main" val="1157341237"/>
              </p:ext>
            </p:extLst>
          </p:nvPr>
        </p:nvGraphicFramePr>
        <p:xfrm>
          <a:off x="2281163" y="2780928"/>
          <a:ext cx="7848872" cy="2895600"/>
        </p:xfrm>
        <a:graphic>
          <a:graphicData uri="http://schemas.openxmlformats.org/drawingml/2006/table">
            <a:tbl>
              <a:tblPr/>
              <a:tblGrid>
                <a:gridCol w="1962218"/>
                <a:gridCol w="1962218"/>
                <a:gridCol w="1962218"/>
                <a:gridCol w="1962218"/>
              </a:tblGrid>
              <a:tr h="0">
                <a:tc>
                  <a:txBody>
                    <a:bodyPr/>
                    <a:lstStyle/>
                    <a:p>
                      <a:pPr algn="l" fontAlgn="t"/>
                      <a:r>
                        <a:rPr lang="zh-CN" altLang="en-US" sz="1600" dirty="0">
                          <a:solidFill>
                            <a:srgbClr val="FFFFFF"/>
                          </a:solidFill>
                          <a:effectLst/>
                          <a:latin typeface="Microsoft Yahei"/>
                        </a:rPr>
                        <a:t>选项名称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a:effectLst/>
                          <a:latin typeface="Microsoft Yahei"/>
                        </a:rPr>
                        <a:t>interval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number</a:t>
                      </a:r>
                      <a:br>
                        <a:rPr lang="en-US" sz="1600">
                          <a:effectLst/>
                          <a:latin typeface="Microsoft Yahei"/>
                        </a:rPr>
                      </a:br>
                      <a:r>
                        <a:rPr lang="zh-CN" altLang="en-US" sz="1600" i="1">
                          <a:effectLst/>
                          <a:latin typeface="Microsoft Yahei"/>
                        </a:rPr>
                        <a:t>默认值：</a:t>
                      </a:r>
                      <a:r>
                        <a:rPr lang="en-US" altLang="zh-CN" sz="1600" i="1">
                          <a:effectLst/>
                          <a:latin typeface="Microsoft Yahei"/>
                        </a:rPr>
                        <a:t>5000</a:t>
                      </a:r>
                      <a:endParaRPr lang="zh-CN" alt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data-interval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自动循环每个项目之间延迟的时间量。如果为 </a:t>
                      </a:r>
                      <a:r>
                        <a:rPr lang="en-US" altLang="zh-CN" sz="1600" dirty="0">
                          <a:effectLst/>
                          <a:latin typeface="Microsoft Yahei"/>
                        </a:rPr>
                        <a:t>false</a:t>
                      </a:r>
                      <a:r>
                        <a:rPr lang="zh-CN" altLang="en-US" sz="1600" dirty="0">
                          <a:effectLst/>
                          <a:latin typeface="Microsoft Yahei"/>
                        </a:rPr>
                        <a:t>，轮播将不会自动循环。</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a:effectLst/>
                          <a:latin typeface="Microsoft Yahei"/>
                        </a:rPr>
                        <a:t>pause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string</a:t>
                      </a:r>
                      <a:br>
                        <a:rPr lang="en-US" sz="1600">
                          <a:effectLst/>
                          <a:latin typeface="Microsoft Yahei"/>
                        </a:rPr>
                      </a:br>
                      <a:r>
                        <a:rPr lang="zh-CN" altLang="en-US" sz="1600" i="1">
                          <a:effectLst/>
                          <a:latin typeface="Microsoft Yahei"/>
                        </a:rPr>
                        <a:t>默认值：</a:t>
                      </a:r>
                      <a:r>
                        <a:rPr lang="en-US" altLang="zh-CN" sz="1600" i="1">
                          <a:effectLst/>
                          <a:latin typeface="Microsoft Yahei"/>
                        </a:rPr>
                        <a:t>"</a:t>
                      </a:r>
                      <a:r>
                        <a:rPr lang="en-US" sz="1600" i="1">
                          <a:effectLst/>
                          <a:latin typeface="Microsoft Yahei"/>
                        </a:rPr>
                        <a:t>hover"</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data-pause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鼠标进入时暂停轮播循环，鼠标离开时恢复轮播循环。</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sz="1600">
                          <a:effectLst/>
                          <a:latin typeface="Microsoft Yahei"/>
                        </a:rPr>
                        <a:t>wrap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data-wrap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轮播是否连续循环。</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a:t>
            </a:r>
            <a:r>
              <a:rPr lang="zh-CN" altLang="en-US" dirty="0" smtClean="0"/>
              <a:t>一些</a:t>
            </a:r>
            <a:r>
              <a:rPr lang="zh-CN" altLang="en-US" dirty="0"/>
              <a:t>轮播（</a:t>
            </a:r>
            <a:r>
              <a:rPr lang="en-US" altLang="zh-CN" dirty="0"/>
              <a:t>Carousel</a:t>
            </a:r>
            <a:r>
              <a:rPr lang="zh-CN" altLang="en-US" dirty="0"/>
              <a:t>）</a:t>
            </a:r>
            <a:r>
              <a:rPr lang="zh-CN" altLang="en-US" dirty="0" smtClean="0"/>
              <a:t>插件</a:t>
            </a:r>
            <a:r>
              <a:rPr lang="zh-CN" altLang="en-US" dirty="0"/>
              <a:t>中有用的方法</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4.12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轮播</a:t>
            </a:r>
            <a:r>
              <a:rPr lang="zh-CN" altLang="en-US" sz="2000" b="1" dirty="0" smtClean="0">
                <a:solidFill>
                  <a:schemeClr val="bg1"/>
                </a:solidFill>
              </a:rPr>
              <a:t>（</a:t>
            </a:r>
            <a:r>
              <a:rPr lang="en-US" altLang="zh-CN" sz="2000" b="1" dirty="0" smtClean="0">
                <a:solidFill>
                  <a:schemeClr val="bg1"/>
                </a:solidFill>
              </a:rPr>
              <a:t>Carousel</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2322834438"/>
              </p:ext>
            </p:extLst>
          </p:nvPr>
        </p:nvGraphicFramePr>
        <p:xfrm>
          <a:off x="2281163" y="1423315"/>
          <a:ext cx="7848873" cy="4247838"/>
        </p:xfrm>
        <a:graphic>
          <a:graphicData uri="http://schemas.openxmlformats.org/drawingml/2006/table">
            <a:tbl>
              <a:tblPr/>
              <a:tblGrid>
                <a:gridCol w="2016224"/>
                <a:gridCol w="2520280"/>
                <a:gridCol w="3312369"/>
              </a:tblGrid>
              <a:tr h="272928">
                <a:tc>
                  <a:txBody>
                    <a:bodyPr/>
                    <a:lstStyle/>
                    <a:p>
                      <a:pPr algn="l" fontAlgn="t"/>
                      <a:r>
                        <a:rPr lang="zh-CN" altLang="en-US" sz="1600">
                          <a:solidFill>
                            <a:srgbClr val="FFFFFF"/>
                          </a:solidFill>
                          <a:effectLst/>
                          <a:latin typeface="Microsoft Yahei"/>
                        </a:rPr>
                        <a:t>方法</a:t>
                      </a:r>
                    </a:p>
                  </a:txBody>
                  <a:tcPr marL="26011" marR="26011" marT="26011" marB="2601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6011" marR="26011" marT="26011" marB="2601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6011" marR="26011" marT="26011" marB="26011">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787412">
                <a:tc>
                  <a:txBody>
                    <a:bodyPr/>
                    <a:lstStyle/>
                    <a:p>
                      <a:pPr fontAlgn="t"/>
                      <a:r>
                        <a:rPr lang="en-US" sz="1600">
                          <a:effectLst/>
                          <a:latin typeface="Microsoft Yahei"/>
                        </a:rPr>
                        <a:t>.carousel(options)</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初始化轮播为可选的 </a:t>
                      </a:r>
                      <a:r>
                        <a:rPr lang="en-US" altLang="zh-CN" sz="1600">
                          <a:effectLst/>
                          <a:latin typeface="Microsoft Yahei"/>
                        </a:rPr>
                        <a:t>options </a:t>
                      </a:r>
                      <a:r>
                        <a:rPr lang="zh-CN" altLang="en-US" sz="1600">
                          <a:effectLst/>
                          <a:latin typeface="Microsoft Yahei"/>
                        </a:rPr>
                        <a:t>对象，并开始循环项目。</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$('#identifier').carousel({ interval: 2000 }) </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61541">
                <a:tc>
                  <a:txBody>
                    <a:bodyPr/>
                    <a:lstStyle/>
                    <a:p>
                      <a:pPr fontAlgn="t"/>
                      <a:r>
                        <a:rPr lang="en-US" sz="1600">
                          <a:effectLst/>
                          <a:latin typeface="Microsoft Yahei"/>
                        </a:rPr>
                        <a:t>.carousel('cycle')</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从左到右循环轮播项目。</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$('#identifier').carousel('cycle') </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61541">
                <a:tc>
                  <a:txBody>
                    <a:bodyPr/>
                    <a:lstStyle/>
                    <a:p>
                      <a:pPr fontAlgn="t"/>
                      <a:r>
                        <a:rPr lang="en-US" sz="1600">
                          <a:effectLst/>
                          <a:latin typeface="Microsoft Yahei"/>
                        </a:rPr>
                        <a:t>.carousel('pause')</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停止轮播循环项目。</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$('#identifier')..carousel('pause')</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87412">
                <a:tc>
                  <a:txBody>
                    <a:bodyPr/>
                    <a:lstStyle/>
                    <a:p>
                      <a:pPr fontAlgn="t"/>
                      <a:r>
                        <a:rPr lang="en-US" sz="1600">
                          <a:effectLst/>
                          <a:latin typeface="Microsoft Yahei"/>
                        </a:rPr>
                        <a:t>.carousel(number)</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循环轮播到某个特定的帧（从 </a:t>
                      </a:r>
                      <a:r>
                        <a:rPr lang="en-US" altLang="zh-CN" sz="1600">
                          <a:effectLst/>
                          <a:latin typeface="Microsoft Yahei"/>
                        </a:rPr>
                        <a:t>0 </a:t>
                      </a:r>
                      <a:r>
                        <a:rPr lang="zh-CN" altLang="en-US" sz="1600">
                          <a:effectLst/>
                          <a:latin typeface="Microsoft Yahei"/>
                        </a:rPr>
                        <a:t>开始计数，与数组类似）。</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$('#identifier').carousel(number)</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61541">
                <a:tc>
                  <a:txBody>
                    <a:bodyPr/>
                    <a:lstStyle/>
                    <a:p>
                      <a:pPr fontAlgn="t"/>
                      <a:r>
                        <a:rPr lang="en-US" sz="1600">
                          <a:effectLst/>
                          <a:latin typeface="Microsoft Yahei"/>
                        </a:rPr>
                        <a:t>.carousel('prev')</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循环轮播到上一个项目。</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$('#identifier').carousel('prev')</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61541">
                <a:tc>
                  <a:txBody>
                    <a:bodyPr/>
                    <a:lstStyle/>
                    <a:p>
                      <a:pPr fontAlgn="t"/>
                      <a:r>
                        <a:rPr lang="en-US" sz="1600">
                          <a:effectLst/>
                          <a:latin typeface="Microsoft Yahei"/>
                        </a:rPr>
                        <a:t>.carousel('next')</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循环轮播到下一个项目。</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$('#identifier').carousel('next')</a:t>
                      </a:r>
                    </a:p>
                  </a:txBody>
                  <a:tcPr marL="43352" marR="43352" marT="60693" marB="6069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a:t>
            </a:r>
            <a:r>
              <a:rPr lang="zh-CN" altLang="en-US" dirty="0" smtClean="0"/>
              <a:t>了</a:t>
            </a:r>
            <a:r>
              <a:rPr lang="zh-CN" altLang="en-US" dirty="0"/>
              <a:t>轮播（</a:t>
            </a:r>
            <a:r>
              <a:rPr lang="en-US" altLang="zh-CN" dirty="0"/>
              <a:t>Carousel</a:t>
            </a:r>
            <a:r>
              <a:rPr lang="zh-CN" altLang="en-US" dirty="0"/>
              <a:t>）</a:t>
            </a:r>
            <a:r>
              <a:rPr lang="zh-CN" altLang="en-US" dirty="0" smtClean="0"/>
              <a:t>插件</a:t>
            </a:r>
            <a:r>
              <a:rPr lang="zh-CN" altLang="en-US" dirty="0"/>
              <a:t>中要用到的事件。这些事件可在函数中当钩子使用。</a:t>
            </a:r>
            <a:endParaRPr lang="en-US" altLang="zh-CN" dirty="0" smtClean="0"/>
          </a:p>
        </p:txBody>
      </p:sp>
      <p:sp>
        <p:nvSpPr>
          <p:cNvPr id="3"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4.12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轮播</a:t>
            </a:r>
            <a:r>
              <a:rPr lang="zh-CN" altLang="en-US" sz="2000" b="1" dirty="0" smtClean="0">
                <a:solidFill>
                  <a:schemeClr val="bg1"/>
                </a:solidFill>
              </a:rPr>
              <a:t>（</a:t>
            </a:r>
            <a:r>
              <a:rPr lang="en-US" altLang="zh-CN" sz="2000" b="1" dirty="0" smtClean="0">
                <a:solidFill>
                  <a:schemeClr val="bg1"/>
                </a:solidFill>
              </a:rPr>
              <a:t>Carousel</a:t>
            </a:r>
            <a:r>
              <a:rPr lang="zh-CN" altLang="en-US" sz="2000" b="1" dirty="0" smtClean="0">
                <a:solidFill>
                  <a:schemeClr val="bg1"/>
                </a:solidFill>
              </a:rPr>
              <a:t>）</a:t>
            </a:r>
            <a:r>
              <a:rPr lang="zh-CN" altLang="en-US" sz="2000" b="1" dirty="0">
                <a:solidFill>
                  <a:schemeClr val="bg1"/>
                </a:solidFill>
              </a:rPr>
              <a:t>插件</a:t>
            </a:r>
          </a:p>
        </p:txBody>
      </p:sp>
      <p:graphicFrame>
        <p:nvGraphicFramePr>
          <p:cNvPr id="4" name="表格 3"/>
          <p:cNvGraphicFramePr>
            <a:graphicFrameLocks noGrp="1"/>
          </p:cNvGraphicFramePr>
          <p:nvPr>
            <p:extLst>
              <p:ext uri="{D42A27DB-BD31-4B8C-83A1-F6EECF244321}">
                <p14:modId xmlns:p14="http://schemas.microsoft.com/office/powerpoint/2010/main" val="3535088841"/>
              </p:ext>
            </p:extLst>
          </p:nvPr>
        </p:nvGraphicFramePr>
        <p:xfrm>
          <a:off x="2209155" y="1844824"/>
          <a:ext cx="8064897" cy="1786890"/>
        </p:xfrm>
        <a:graphic>
          <a:graphicData uri="http://schemas.openxmlformats.org/drawingml/2006/table">
            <a:tbl>
              <a:tblPr/>
              <a:tblGrid>
                <a:gridCol w="2016224"/>
                <a:gridCol w="2736304"/>
                <a:gridCol w="3312369"/>
              </a:tblGrid>
              <a:tr h="0">
                <a:tc>
                  <a:txBody>
                    <a:bodyPr/>
                    <a:lstStyle/>
                    <a:p>
                      <a:pPr algn="l" fontAlgn="t"/>
                      <a:r>
                        <a:rPr lang="zh-CN" altLang="en-US" sz="1600">
                          <a:solidFill>
                            <a:srgbClr val="FFFFFF"/>
                          </a:solidFill>
                          <a:effectLst/>
                          <a:latin typeface="Microsoft Yahei"/>
                        </a:rPr>
                        <a:t>事件</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a:effectLst/>
                          <a:latin typeface="Microsoft Yahei"/>
                        </a:rPr>
                        <a:t>slide.bs.carousel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slide </a:t>
                      </a:r>
                      <a:r>
                        <a:rPr lang="zh-CN" altLang="en-US" sz="1600">
                          <a:effectLst/>
                          <a:latin typeface="Microsoft Yahei"/>
                        </a:rPr>
                        <a:t>实例方法时立即触发该事件。</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$('#identifier').on('slide.bs.carousel', function () { // </a:t>
                      </a:r>
                      <a:r>
                        <a:rPr lang="zh-CN" altLang="en-US" sz="1600">
                          <a:effectLst/>
                          <a:latin typeface="Microsoft Yahei"/>
                        </a:rPr>
                        <a:t>执行一些动作</a:t>
                      </a:r>
                      <a:r>
                        <a:rPr lang="en-US" altLang="zh-CN" sz="1600">
                          <a:effectLst/>
                          <a:latin typeface="Microsoft Yahei"/>
                        </a:rPr>
                        <a:t>... })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a:effectLst/>
                          <a:latin typeface="Microsoft Yahei"/>
                        </a:rPr>
                        <a:t>slid.bs.carousel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当轮播完成幻灯片过渡效果时触发该事件。</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$('#identifier').on('</a:t>
                      </a:r>
                      <a:r>
                        <a:rPr lang="en-US" sz="1600" dirty="0" err="1">
                          <a:effectLst/>
                          <a:latin typeface="Microsoft Yahei"/>
                        </a:rPr>
                        <a:t>slid.bs.carousel</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4.13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附加导航</a:t>
            </a:r>
            <a:r>
              <a:rPr lang="zh-CN" altLang="en-US" sz="2000" b="1" dirty="0" smtClean="0">
                <a:solidFill>
                  <a:schemeClr val="bg1"/>
                </a:solidFill>
              </a:rPr>
              <a:t>（</a:t>
            </a:r>
            <a:r>
              <a:rPr lang="en-US" altLang="zh-CN" sz="2000" b="1" dirty="0" smtClean="0">
                <a:solidFill>
                  <a:schemeClr val="bg1"/>
                </a:solidFill>
              </a:rPr>
              <a:t>Affix</a:t>
            </a:r>
            <a:r>
              <a:rPr lang="zh-CN" altLang="en-US" sz="2000" b="1" dirty="0" smtClean="0">
                <a:solidFill>
                  <a:schemeClr val="bg1"/>
                </a:solidFill>
              </a:rPr>
              <a:t>）</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附加导航（</a:t>
            </a:r>
            <a:r>
              <a:rPr lang="en-US" altLang="zh-CN" dirty="0"/>
              <a:t>Affix</a:t>
            </a:r>
            <a:r>
              <a:rPr lang="zh-CN" altLang="en-US" dirty="0"/>
              <a:t>）插件允许某个 </a:t>
            </a:r>
            <a:r>
              <a:rPr lang="en-US" altLang="zh-CN" dirty="0"/>
              <a:t>&lt;div&gt; </a:t>
            </a:r>
            <a:r>
              <a:rPr lang="zh-CN" altLang="en-US" dirty="0"/>
              <a:t>固定在页面的某个</a:t>
            </a:r>
            <a:r>
              <a:rPr lang="zh-CN" altLang="en-US"/>
              <a:t>位置</a:t>
            </a:r>
            <a:r>
              <a:rPr lang="zh-CN" altLang="en-US" smtClean="0"/>
              <a:t>。也</a:t>
            </a:r>
            <a:r>
              <a:rPr lang="zh-CN" altLang="en-US" dirty="0"/>
              <a:t>可以在打开或关闭使用该插件之间进行切换。一个常见的例子是社交图标。它们将在某个位置开始，但当页面点击某个标记，该 </a:t>
            </a:r>
            <a:r>
              <a:rPr lang="en-US" altLang="zh-CN" dirty="0"/>
              <a:t>&lt;div&gt; </a:t>
            </a:r>
            <a:r>
              <a:rPr lang="zh-CN" altLang="en-US" dirty="0"/>
              <a:t>会锁定在某个位置，不会随着页面其他部分一起</a:t>
            </a:r>
            <a:r>
              <a:rPr lang="zh-CN" altLang="en-US" dirty="0" smtClean="0"/>
              <a:t>滚动。</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smtClean="0"/>
              <a:t>通过 </a:t>
            </a:r>
            <a:r>
              <a:rPr lang="en-US" altLang="zh-CN" b="1" dirty="0" smtClean="0"/>
              <a:t>data </a:t>
            </a:r>
            <a:r>
              <a:rPr lang="zh-CN" altLang="en-US" b="1" dirty="0" smtClean="0"/>
              <a:t>属性</a:t>
            </a:r>
            <a:r>
              <a:rPr lang="zh-CN" altLang="en-US" dirty="0" smtClean="0"/>
              <a:t>：</a:t>
            </a:r>
            <a:r>
              <a:rPr lang="zh-CN" altLang="en-US" dirty="0"/>
              <a:t>如需向元素添加附加导航（</a:t>
            </a:r>
            <a:r>
              <a:rPr lang="en-US" altLang="zh-CN" dirty="0"/>
              <a:t>Affix</a:t>
            </a:r>
            <a:r>
              <a:rPr lang="zh-CN" altLang="en-US" dirty="0"/>
              <a:t>）行为，只需要向需要监听的元素添加 </a:t>
            </a:r>
            <a:r>
              <a:rPr lang="en-US" altLang="zh-CN" b="1" dirty="0"/>
              <a:t>data-spy="affix"</a:t>
            </a:r>
            <a:r>
              <a:rPr lang="zh-CN" altLang="en-US" dirty="0"/>
              <a:t> 即可。请使用偏移来定义何时切换元素的锁定和移动</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a:t>通过 </a:t>
            </a:r>
            <a:r>
              <a:rPr lang="en-US" altLang="zh-CN" b="1"/>
              <a:t>JavaScript</a:t>
            </a:r>
            <a:r>
              <a:rPr lang="zh-CN" altLang="en-US" smtClean="0"/>
              <a:t>：可以</a:t>
            </a:r>
            <a:r>
              <a:rPr lang="zh-CN" altLang="en-US" dirty="0"/>
              <a:t>通过 </a:t>
            </a:r>
            <a:r>
              <a:rPr lang="en-US" altLang="zh-CN" dirty="0"/>
              <a:t>JavaScript </a:t>
            </a:r>
            <a:r>
              <a:rPr lang="zh-CN" altLang="en-US" dirty="0"/>
              <a:t>手动为某个元素添加附加导航（</a:t>
            </a:r>
            <a:r>
              <a:rPr lang="en-US" altLang="zh-CN" dirty="0"/>
              <a:t>Affix</a:t>
            </a:r>
            <a:r>
              <a:rPr lang="zh-CN" altLang="en-US" dirty="0"/>
              <a:t>），如下所示：</a:t>
            </a:r>
            <a:endParaRPr lang="en-US" altLang="zh-CN" dirty="0" smtClean="0"/>
          </a:p>
        </p:txBody>
      </p:sp>
      <p:sp>
        <p:nvSpPr>
          <p:cNvPr id="4" name="矩形 3"/>
          <p:cNvSpPr/>
          <p:nvPr/>
        </p:nvSpPr>
        <p:spPr>
          <a:xfrm>
            <a:off x="2713211" y="4293096"/>
            <a:ext cx="5688632" cy="136815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a:t>
            </a:r>
            <a:r>
              <a:rPr lang="en-US" altLang="zh-CN" dirty="0" err="1"/>
              <a:t>myAffix</a:t>
            </a:r>
            <a:r>
              <a:rPr lang="en-US" altLang="zh-CN" dirty="0"/>
              <a:t>').affix({ offset: { top: 100, bottom: function () { return (</a:t>
            </a:r>
            <a:r>
              <a:rPr lang="en-US" altLang="zh-CN" dirty="0" err="1"/>
              <a:t>this.bottom</a:t>
            </a:r>
            <a:r>
              <a:rPr lang="en-US" altLang="zh-CN" dirty="0"/>
              <a:t> = $('.</a:t>
            </a:r>
            <a:r>
              <a:rPr lang="en-US" altLang="zh-CN" dirty="0" err="1"/>
              <a:t>bs</a:t>
            </a:r>
            <a:r>
              <a:rPr lang="en-US" altLang="zh-CN" dirty="0"/>
              <a:t>-footer').</a:t>
            </a:r>
            <a:r>
              <a:rPr lang="en-US" altLang="zh-CN" dirty="0" err="1"/>
              <a:t>outerHeight</a:t>
            </a:r>
            <a:r>
              <a:rPr lang="en-US" altLang="zh-CN" dirty="0"/>
              <a:t>(true)) } } })</a:t>
            </a:r>
          </a:p>
        </p:txBody>
      </p:sp>
    </p:spTree>
    <p:extLst>
      <p:ext uri="{BB962C8B-B14F-4D97-AF65-F5344CB8AC3E}">
        <p14:creationId xmlns:p14="http://schemas.microsoft.com/office/powerpoint/2010/main" val="381062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通过 </a:t>
            </a:r>
            <a:r>
              <a:rPr lang="en-US" altLang="zh-CN" b="1" dirty="0"/>
              <a:t>CSS </a:t>
            </a:r>
            <a:r>
              <a:rPr lang="zh-CN" altLang="en-US" b="1" dirty="0" smtClean="0"/>
              <a:t>定位</a:t>
            </a:r>
            <a:r>
              <a:rPr lang="zh-CN" altLang="en-US" dirty="0" smtClean="0"/>
              <a:t>：</a:t>
            </a:r>
            <a:r>
              <a:rPr lang="zh-CN" altLang="en-US" dirty="0"/>
              <a:t>在上面两种使用附加导航（</a:t>
            </a:r>
            <a:r>
              <a:rPr lang="en-US" altLang="zh-CN" dirty="0"/>
              <a:t>Affix</a:t>
            </a:r>
            <a:r>
              <a:rPr lang="zh-CN" altLang="en-US" dirty="0"/>
              <a:t>）插件的方式</a:t>
            </a:r>
            <a:r>
              <a:rPr lang="zh-CN" altLang="en-US"/>
              <a:t>中</a:t>
            </a:r>
            <a:r>
              <a:rPr lang="zh-CN" altLang="en-US" smtClean="0"/>
              <a:t>，都</a:t>
            </a:r>
            <a:r>
              <a:rPr lang="zh-CN" altLang="en-US" dirty="0"/>
              <a:t>必须通过 </a:t>
            </a:r>
            <a:r>
              <a:rPr lang="en-US" altLang="zh-CN" dirty="0"/>
              <a:t>CSS </a:t>
            </a:r>
            <a:r>
              <a:rPr lang="zh-CN" altLang="en-US" dirty="0"/>
              <a:t>定位内容。附加导航（</a:t>
            </a:r>
            <a:r>
              <a:rPr lang="en-US" altLang="zh-CN" dirty="0"/>
              <a:t>Affix</a:t>
            </a:r>
            <a:r>
              <a:rPr lang="zh-CN" altLang="en-US" dirty="0"/>
              <a:t>）插件在三种 </a:t>
            </a:r>
            <a:r>
              <a:rPr lang="en-US" altLang="zh-CN" dirty="0"/>
              <a:t>class </a:t>
            </a:r>
            <a:r>
              <a:rPr lang="zh-CN" altLang="en-US" dirty="0"/>
              <a:t>之间切换，每种 </a:t>
            </a:r>
            <a:r>
              <a:rPr lang="en-US" altLang="zh-CN" dirty="0"/>
              <a:t>class </a:t>
            </a:r>
            <a:r>
              <a:rPr lang="zh-CN" altLang="en-US" dirty="0"/>
              <a:t>都呈现了特定的状态：</a:t>
            </a:r>
            <a:r>
              <a:rPr lang="zh-CN" altLang="en-US" i="1" dirty="0"/>
              <a:t> </a:t>
            </a:r>
            <a:r>
              <a:rPr lang="en-US" altLang="zh-CN" i="1" dirty="0"/>
              <a:t>.affix</a:t>
            </a:r>
            <a:r>
              <a:rPr lang="zh-CN" altLang="en-US" i="1" dirty="0"/>
              <a:t>、</a:t>
            </a:r>
            <a:r>
              <a:rPr lang="en-US" altLang="zh-CN" i="1" dirty="0"/>
              <a:t>.affix-top </a:t>
            </a:r>
            <a:r>
              <a:rPr lang="zh-CN" altLang="en-US" i="1" dirty="0"/>
              <a:t>和 </a:t>
            </a:r>
            <a:r>
              <a:rPr lang="en-US" altLang="zh-CN" i="1" dirty="0"/>
              <a:t>.affix-bottom</a:t>
            </a:r>
            <a:r>
              <a:rPr lang="zh-CN" altLang="en-US" dirty="0"/>
              <a:t>。请按照下面的步骤，来为这三种</a:t>
            </a:r>
            <a:r>
              <a:rPr lang="zh-CN" altLang="en-US"/>
              <a:t>状态</a:t>
            </a:r>
            <a:r>
              <a:rPr lang="zh-CN" altLang="en-US" smtClean="0"/>
              <a:t>设置自己</a:t>
            </a:r>
            <a:r>
              <a:rPr lang="zh-CN" altLang="en-US" dirty="0"/>
              <a:t>的 </a:t>
            </a:r>
            <a:r>
              <a:rPr lang="en-US" altLang="zh-CN" dirty="0"/>
              <a:t>CSS</a:t>
            </a:r>
            <a:r>
              <a:rPr lang="zh-CN" altLang="en-US" dirty="0"/>
              <a:t>（不依赖此插件）</a:t>
            </a:r>
            <a:r>
              <a:rPr lang="zh-CN" altLang="en-US" dirty="0" smtClean="0"/>
              <a:t>。</a:t>
            </a:r>
            <a:endParaRPr lang="en-US" altLang="zh-CN" dirty="0" smtClean="0"/>
          </a:p>
          <a:p>
            <a:pPr marL="742950" lvl="1" indent="-285750">
              <a:lnSpc>
                <a:spcPct val="150000"/>
              </a:lnSpc>
              <a:buFont typeface="Arial" pitchFamily="34" charset="0"/>
              <a:buChar char="•"/>
            </a:pPr>
            <a:r>
              <a:rPr lang="zh-CN" altLang="en-US" dirty="0"/>
              <a:t>在开始时，插件添加 </a:t>
            </a:r>
            <a:r>
              <a:rPr lang="en-US" altLang="zh-CN" b="1" dirty="0"/>
              <a:t>.affix-top</a:t>
            </a:r>
            <a:r>
              <a:rPr lang="zh-CN" altLang="en-US" dirty="0"/>
              <a:t> 来指示元素在它的最顶端位置。这个时候不需要任何的 </a:t>
            </a:r>
            <a:r>
              <a:rPr lang="en-US" altLang="zh-CN" dirty="0"/>
              <a:t>CSS </a:t>
            </a:r>
            <a:r>
              <a:rPr lang="zh-CN" altLang="en-US" dirty="0"/>
              <a:t>定位。</a:t>
            </a:r>
          </a:p>
          <a:p>
            <a:pPr marL="742950" lvl="1" indent="-285750">
              <a:lnSpc>
                <a:spcPct val="150000"/>
              </a:lnSpc>
              <a:buFont typeface="Arial" pitchFamily="34" charset="0"/>
              <a:buChar char="•"/>
            </a:pPr>
            <a:r>
              <a:rPr lang="zh-CN" altLang="en-US" dirty="0"/>
              <a:t>当滚动经过添加了附加导航（</a:t>
            </a:r>
            <a:r>
              <a:rPr lang="en-US" altLang="zh-CN" dirty="0"/>
              <a:t>Affix</a:t>
            </a:r>
            <a:r>
              <a:rPr lang="zh-CN" altLang="en-US" dirty="0"/>
              <a:t>）的元素时，应触发实际的附加导航（</a:t>
            </a:r>
            <a:r>
              <a:rPr lang="en-US" altLang="zh-CN" dirty="0"/>
              <a:t>Affix</a:t>
            </a:r>
            <a:r>
              <a:rPr lang="zh-CN" altLang="en-US" dirty="0"/>
              <a:t>）。此时 </a:t>
            </a:r>
            <a:r>
              <a:rPr lang="en-US" altLang="zh-CN" b="1" dirty="0"/>
              <a:t>.affix</a:t>
            </a:r>
            <a:r>
              <a:rPr lang="en-US" altLang="zh-CN" dirty="0"/>
              <a:t> </a:t>
            </a:r>
            <a:r>
              <a:rPr lang="zh-CN" altLang="en-US" dirty="0"/>
              <a:t>会替代 </a:t>
            </a:r>
            <a:r>
              <a:rPr lang="en-US" altLang="zh-CN" b="1" dirty="0"/>
              <a:t>.affix-top</a:t>
            </a:r>
            <a:r>
              <a:rPr lang="zh-CN" altLang="en-US" dirty="0"/>
              <a:t>，同时设置</a:t>
            </a:r>
            <a:r>
              <a:rPr lang="en-US" altLang="zh-CN" b="1" dirty="0"/>
              <a:t>position: fixed;</a:t>
            </a:r>
            <a:r>
              <a:rPr lang="zh-CN" altLang="en-US" dirty="0"/>
              <a:t>（由 </a:t>
            </a:r>
            <a:r>
              <a:rPr lang="en-US" altLang="zh-CN" dirty="0"/>
              <a:t>Bootstrap </a:t>
            </a:r>
            <a:r>
              <a:rPr lang="zh-CN" altLang="en-US" dirty="0"/>
              <a:t>的 </a:t>
            </a:r>
            <a:r>
              <a:rPr lang="en-US" altLang="zh-CN" dirty="0"/>
              <a:t>CSS </a:t>
            </a:r>
            <a:r>
              <a:rPr lang="zh-CN" altLang="en-US" dirty="0"/>
              <a:t>代码提供）。</a:t>
            </a:r>
          </a:p>
          <a:p>
            <a:pPr marL="742950" lvl="1" indent="-285750">
              <a:lnSpc>
                <a:spcPct val="150000"/>
              </a:lnSpc>
              <a:buFont typeface="Arial" pitchFamily="34" charset="0"/>
              <a:buChar char="•"/>
            </a:pPr>
            <a:r>
              <a:rPr lang="zh-CN" altLang="en-US" dirty="0"/>
              <a:t>如果定义了底部偏移，当滚动到达该位置时，应把 </a:t>
            </a:r>
            <a:r>
              <a:rPr lang="en-US" altLang="zh-CN" b="1" dirty="0"/>
              <a:t>.affix</a:t>
            </a:r>
            <a:r>
              <a:rPr lang="zh-CN" altLang="en-US" dirty="0"/>
              <a:t> 替换为 </a:t>
            </a:r>
            <a:r>
              <a:rPr lang="en-US" altLang="zh-CN" b="1" dirty="0"/>
              <a:t>.affix-bottom</a:t>
            </a:r>
            <a:r>
              <a:rPr lang="zh-CN" altLang="en-US" dirty="0"/>
              <a:t>。由于偏移是可选的，假如设置了该偏移，则要求同时设置适当的 </a:t>
            </a:r>
            <a:r>
              <a:rPr lang="en-US" altLang="zh-CN" dirty="0"/>
              <a:t>CSS</a:t>
            </a:r>
            <a:r>
              <a:rPr lang="zh-CN" altLang="en-US" dirty="0"/>
              <a:t>。在这种情况下，请在必要的时候添加 </a:t>
            </a:r>
            <a:r>
              <a:rPr lang="en-US" altLang="zh-CN" b="1" dirty="0"/>
              <a:t>position: absolute;</a:t>
            </a:r>
            <a:r>
              <a:rPr lang="zh-CN" altLang="en-US" dirty="0" smtClean="0"/>
              <a:t>。</a:t>
            </a:r>
            <a:endParaRPr lang="zh-CN" altLang="en-US" dirty="0"/>
          </a:p>
        </p:txBody>
      </p:sp>
      <p:sp>
        <p:nvSpPr>
          <p:cNvPr id="4"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4.13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附加导航</a:t>
            </a:r>
            <a:r>
              <a:rPr lang="zh-CN" altLang="en-US" sz="2000" b="1" dirty="0" smtClean="0">
                <a:solidFill>
                  <a:schemeClr val="bg1"/>
                </a:solidFill>
              </a:rPr>
              <a:t>（</a:t>
            </a:r>
            <a:r>
              <a:rPr lang="en-US" altLang="zh-CN" sz="2000" b="1" dirty="0" smtClean="0">
                <a:solidFill>
                  <a:schemeClr val="bg1"/>
                </a:solidFill>
              </a:rPr>
              <a:t>Affix</a:t>
            </a:r>
            <a:r>
              <a:rPr lang="zh-CN" altLang="en-US" sz="2000" b="1" dirty="0" smtClean="0">
                <a:solidFill>
                  <a:schemeClr val="bg1"/>
                </a:solidFill>
              </a:rPr>
              <a:t>）</a:t>
            </a:r>
            <a:r>
              <a:rPr lang="zh-CN" altLang="en-US" sz="2000" b="1" dirty="0">
                <a:solidFill>
                  <a:schemeClr val="bg1"/>
                </a:solidFill>
              </a:rPr>
              <a:t>插件</a:t>
            </a:r>
          </a:p>
        </p:txBody>
      </p:sp>
    </p:spTree>
    <p:extLst>
      <p:ext uri="{BB962C8B-B14F-4D97-AF65-F5344CB8AC3E}">
        <p14:creationId xmlns:p14="http://schemas.microsoft.com/office/powerpoint/2010/main" val="381062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网格系统</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defRPr/>
            </a:pPr>
            <a:r>
              <a:rPr lang="en-US" altLang="zh-CN"/>
              <a:t>Bootstrap</a:t>
            </a:r>
            <a:r>
              <a:rPr lang="zh-CN" altLang="en-US"/>
              <a:t>内置了一套响应式、移动设备优先的</a:t>
            </a:r>
            <a:r>
              <a:rPr lang="zh-CN" altLang="en-US" smtClean="0"/>
              <a:t>流式网格系统</a:t>
            </a:r>
            <a:r>
              <a:rPr lang="zh-CN" altLang="en-US"/>
              <a:t>，随着屏幕设备或视口（</a:t>
            </a:r>
            <a:r>
              <a:rPr lang="en-US" altLang="zh-CN"/>
              <a:t>viewport</a:t>
            </a:r>
            <a:r>
              <a:rPr lang="zh-CN" altLang="en-US"/>
              <a:t>）尺寸的增加，系统会自动分为最多</a:t>
            </a:r>
            <a:r>
              <a:rPr lang="en-US" altLang="zh-CN"/>
              <a:t>12</a:t>
            </a:r>
            <a:r>
              <a:rPr lang="zh-CN" altLang="en-US"/>
              <a:t>列。它包含了易于使用的</a:t>
            </a:r>
            <a:r>
              <a:rPr lang="zh-CN" altLang="en-US">
                <a:solidFill>
                  <a:srgbClr val="0070C0"/>
                </a:solidFill>
              </a:rPr>
              <a:t>预定义</a:t>
            </a:r>
            <a:r>
              <a:rPr lang="en-US" altLang="zh-CN" err="1" smtClean="0">
                <a:solidFill>
                  <a:srgbClr val="0070C0"/>
                </a:solidFill>
              </a:rPr>
              <a:t>classe</a:t>
            </a:r>
            <a:r>
              <a:rPr lang="zh-CN" altLang="en-US" smtClean="0"/>
              <a:t>，</a:t>
            </a:r>
            <a:r>
              <a:rPr lang="zh-CN" altLang="en-US"/>
              <a:t>还有强大的</a:t>
            </a:r>
            <a:r>
              <a:rPr lang="en-US" altLang="zh-CN" err="1">
                <a:solidFill>
                  <a:srgbClr val="0070C0"/>
                </a:solidFill>
              </a:rPr>
              <a:t>mixin</a:t>
            </a:r>
            <a:r>
              <a:rPr lang="zh-CN" altLang="en-US">
                <a:solidFill>
                  <a:srgbClr val="0070C0"/>
                </a:solidFill>
              </a:rPr>
              <a:t>用于生成更具语义的</a:t>
            </a:r>
            <a:r>
              <a:rPr lang="zh-CN" altLang="en-US" smtClean="0">
                <a:solidFill>
                  <a:srgbClr val="0070C0"/>
                </a:solidFill>
              </a:rPr>
              <a:t>布局</a:t>
            </a:r>
            <a:r>
              <a:rPr lang="zh-CN" altLang="en-US" sz="2000" smtClean="0"/>
              <a:t>。</a:t>
            </a:r>
            <a:endParaRPr lang="en-US" altLang="zh-CN" sz="2000" smtClean="0"/>
          </a:p>
          <a:p>
            <a:pPr marL="342900" indent="-342900">
              <a:lnSpc>
                <a:spcPct val="150000"/>
              </a:lnSpc>
              <a:buFont typeface="Wingdings" pitchFamily="2" charset="2"/>
              <a:buChar char="Ø"/>
              <a:defRPr/>
            </a:pPr>
            <a:r>
              <a:rPr lang="zh-CN" altLang="en-US" b="1" smtClean="0">
                <a:solidFill>
                  <a:schemeClr val="tx1"/>
                </a:solidFill>
              </a:rPr>
              <a:t>简介</a:t>
            </a:r>
            <a:r>
              <a:rPr lang="zh-CN" altLang="en-US" smtClean="0">
                <a:solidFill>
                  <a:schemeClr val="tx1"/>
                </a:solidFill>
              </a:rPr>
              <a:t>：网</a:t>
            </a:r>
            <a:r>
              <a:rPr lang="zh-CN" altLang="en-US" smtClean="0"/>
              <a:t>格系统</a:t>
            </a:r>
            <a:r>
              <a:rPr lang="zh-CN" altLang="en-US"/>
              <a:t>用于通过一系列的行（</a:t>
            </a:r>
            <a:r>
              <a:rPr lang="en-US" altLang="zh-CN"/>
              <a:t>row</a:t>
            </a:r>
            <a:r>
              <a:rPr lang="zh-CN" altLang="en-US"/>
              <a:t>）与列（</a:t>
            </a:r>
            <a:r>
              <a:rPr lang="en-US" altLang="zh-CN"/>
              <a:t>column</a:t>
            </a:r>
            <a:r>
              <a:rPr lang="zh-CN" altLang="en-US"/>
              <a:t>）的组合创建页面布局，你的内容就可以放入创建好的布局中。下面就介绍以下</a:t>
            </a:r>
            <a:r>
              <a:rPr lang="en-US" altLang="zh-CN" smtClean="0"/>
              <a:t>Bootstrap</a:t>
            </a:r>
            <a:r>
              <a:rPr lang="zh-CN" altLang="en-US" smtClean="0"/>
              <a:t>网格</a:t>
            </a:r>
            <a:r>
              <a:rPr lang="zh-CN" altLang="en-US"/>
              <a:t>系统的工作原理：</a:t>
            </a:r>
            <a:endParaRPr lang="en-US" altLang="zh-CN">
              <a:solidFill>
                <a:schemeClr val="tx1"/>
              </a:solidFill>
            </a:endParaRPr>
          </a:p>
          <a:p>
            <a:pPr marL="742950" lvl="1" indent="-285750">
              <a:buFont typeface="Arial" pitchFamily="34" charset="0"/>
              <a:buChar char="•"/>
            </a:pPr>
            <a:r>
              <a:rPr lang="zh-CN" altLang="en-US" sz="1600"/>
              <a:t>行必须放置在 </a:t>
            </a:r>
            <a:r>
              <a:rPr lang="en-US" altLang="zh-CN" sz="1600" b="1"/>
              <a:t>.container</a:t>
            </a:r>
            <a:r>
              <a:rPr lang="zh-CN" altLang="en-US" sz="1600"/>
              <a:t> </a:t>
            </a:r>
            <a:r>
              <a:rPr lang="en-US" altLang="zh-CN" sz="1600"/>
              <a:t>class </a:t>
            </a:r>
            <a:r>
              <a:rPr lang="zh-CN" altLang="en-US" sz="1600"/>
              <a:t>内，以便获得适当的对齐（</a:t>
            </a:r>
            <a:r>
              <a:rPr lang="en-US" altLang="zh-CN" sz="1600"/>
              <a:t>alignment</a:t>
            </a:r>
            <a:r>
              <a:rPr lang="zh-CN" altLang="en-US" sz="1600"/>
              <a:t>）和</a:t>
            </a:r>
            <a:r>
              <a:rPr lang="zh-CN" altLang="en-US" sz="1600" smtClean="0"/>
              <a:t>内</a:t>
            </a:r>
            <a:r>
              <a:rPr lang="zh-CN" altLang="en-US" sz="1600"/>
              <a:t>边</a:t>
            </a:r>
            <a:r>
              <a:rPr lang="zh-CN" altLang="en-US" sz="1600" smtClean="0"/>
              <a:t>距</a:t>
            </a:r>
            <a:r>
              <a:rPr lang="zh-CN" altLang="en-US" sz="1600" smtClean="0"/>
              <a:t>（</a:t>
            </a:r>
            <a:r>
              <a:rPr lang="en-US" altLang="zh-CN" sz="1600" smtClean="0"/>
              <a:t>padding</a:t>
            </a:r>
            <a:r>
              <a:rPr lang="zh-CN" altLang="en-US" sz="1600" smtClean="0"/>
              <a:t>）。</a:t>
            </a:r>
            <a:endParaRPr lang="zh-CN" altLang="en-US" sz="1600"/>
          </a:p>
          <a:p>
            <a:pPr marL="742950" lvl="1" indent="-285750">
              <a:buFont typeface="Arial" pitchFamily="34" charset="0"/>
              <a:buChar char="•"/>
            </a:pPr>
            <a:r>
              <a:rPr lang="zh-CN" altLang="en-US" sz="1600"/>
              <a:t>使用行来创建列的水平组。</a:t>
            </a:r>
          </a:p>
          <a:p>
            <a:pPr marL="742950" lvl="1" indent="-285750">
              <a:buFont typeface="Arial" pitchFamily="34" charset="0"/>
              <a:buChar char="•"/>
            </a:pPr>
            <a:r>
              <a:rPr lang="zh-CN" altLang="en-US" sz="1600"/>
              <a:t>内容应该放置在列内，且唯有列可以是行的直接子元素。</a:t>
            </a:r>
          </a:p>
          <a:p>
            <a:pPr marL="742950" lvl="1" indent="-285750">
              <a:buFont typeface="Arial" pitchFamily="34" charset="0"/>
              <a:buChar char="•"/>
            </a:pPr>
            <a:r>
              <a:rPr lang="zh-CN" altLang="en-US" sz="1600"/>
              <a:t>预定义的网格类，比如 </a:t>
            </a:r>
            <a:r>
              <a:rPr lang="en-US" altLang="zh-CN" sz="1600" b="1"/>
              <a:t>.row</a:t>
            </a:r>
            <a:r>
              <a:rPr lang="zh-CN" altLang="en-US" sz="1600"/>
              <a:t> 和 </a:t>
            </a:r>
            <a:r>
              <a:rPr lang="en-US" altLang="zh-CN" sz="1600" b="1"/>
              <a:t>.col-xs-4</a:t>
            </a:r>
            <a:r>
              <a:rPr lang="zh-CN" altLang="en-US" sz="1600"/>
              <a:t>，可用于快速创建网格布局。</a:t>
            </a:r>
            <a:r>
              <a:rPr lang="en-US" altLang="zh-CN" sz="1600"/>
              <a:t>LESS </a:t>
            </a:r>
            <a:r>
              <a:rPr lang="zh-CN" altLang="en-US" sz="1600"/>
              <a:t>混合类可用于更多语义布局。</a:t>
            </a:r>
          </a:p>
          <a:p>
            <a:pPr marL="742950" lvl="1" indent="-285750">
              <a:buFont typeface="Arial" pitchFamily="34" charset="0"/>
              <a:buChar char="•"/>
            </a:pPr>
            <a:r>
              <a:rPr lang="zh-CN" altLang="en-US" sz="1600"/>
              <a:t>列通过内边距（</a:t>
            </a:r>
            <a:r>
              <a:rPr lang="en-US" altLang="zh-CN" sz="1600"/>
              <a:t>padding</a:t>
            </a:r>
            <a:r>
              <a:rPr lang="zh-CN" altLang="en-US" sz="1600"/>
              <a:t>）来创建列内容之间的间隙。该内边距是通过 </a:t>
            </a:r>
            <a:r>
              <a:rPr lang="en-US" altLang="zh-CN" sz="1600" b="1"/>
              <a:t>.rows</a:t>
            </a:r>
            <a:r>
              <a:rPr lang="zh-CN" altLang="en-US" sz="1600"/>
              <a:t> 上的外边距（</a:t>
            </a:r>
            <a:r>
              <a:rPr lang="en-US" altLang="zh-CN" sz="1600"/>
              <a:t>margin</a:t>
            </a:r>
            <a:r>
              <a:rPr lang="zh-CN" altLang="en-US" sz="1600"/>
              <a:t>）取负，表示第一列和最后一列的行偏移。</a:t>
            </a:r>
          </a:p>
          <a:p>
            <a:pPr marL="742950" lvl="1" indent="-285750">
              <a:buFont typeface="Arial" pitchFamily="34" charset="0"/>
              <a:buChar char="•"/>
            </a:pPr>
            <a:r>
              <a:rPr lang="zh-CN" altLang="en-US" sz="1600"/>
              <a:t>网格系统是通过</a:t>
            </a:r>
            <a:r>
              <a:rPr lang="zh-CN" altLang="en-US" sz="1600" smtClean="0"/>
              <a:t>指定想</a:t>
            </a:r>
            <a:r>
              <a:rPr lang="zh-CN" altLang="en-US" sz="1600"/>
              <a:t>要横跨的十二个可用的列来创建的。例如，要创建三个相等的列，则使用三个 </a:t>
            </a:r>
            <a:r>
              <a:rPr lang="en-US" altLang="zh-CN" sz="1600" b="1"/>
              <a:t>.col-xs-4</a:t>
            </a:r>
            <a:r>
              <a:rPr lang="zh-CN" altLang="en-US" sz="1600"/>
              <a:t>。</a:t>
            </a:r>
          </a:p>
          <a:p>
            <a:pPr>
              <a:lnSpc>
                <a:spcPct val="150000"/>
              </a:lnSpc>
              <a:defRPr/>
            </a:pPr>
            <a:endParaRPr lang="en-US" altLang="zh-CN" sz="2000"/>
          </a:p>
          <a:p>
            <a:pPr marL="285750" indent="-285750">
              <a:lnSpc>
                <a:spcPct val="150000"/>
              </a:lnSpc>
              <a:buFont typeface="Wingdings" pitchFamily="2" charset="2"/>
              <a:buChar char="Ø"/>
              <a:defRPr/>
            </a:pPr>
            <a:endParaRPr lang="en-US" altLang="zh-CN" sz="2000" smtClean="0"/>
          </a:p>
          <a:p>
            <a:pPr>
              <a:lnSpc>
                <a:spcPct val="150000"/>
              </a:lnSpc>
              <a:defRPr/>
            </a:pPr>
            <a:endParaRPr lang="en-US" altLang="zh-CN" sz="2000" smtClean="0"/>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smtClean="0"/>
              <a:t>选项</a:t>
            </a:r>
            <a:r>
              <a:rPr lang="zh-CN" altLang="en-US" dirty="0" smtClean="0"/>
              <a:t>：</a:t>
            </a:r>
            <a:r>
              <a:rPr lang="zh-CN" altLang="en-US" dirty="0"/>
              <a:t>有一些选项是通过 </a:t>
            </a:r>
            <a:r>
              <a:rPr lang="en-US" altLang="zh-CN" dirty="0"/>
              <a:t>data </a:t>
            </a:r>
            <a:r>
              <a:rPr lang="zh-CN" altLang="en-US" dirty="0"/>
              <a:t>属性或 </a:t>
            </a:r>
            <a:r>
              <a:rPr lang="en-US" altLang="zh-CN" dirty="0"/>
              <a:t>JavaScript </a:t>
            </a:r>
            <a:r>
              <a:rPr lang="zh-CN" altLang="en-US" dirty="0"/>
              <a:t>来传递的。下表列出了这些选项：</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2707703447"/>
              </p:ext>
            </p:extLst>
          </p:nvPr>
        </p:nvGraphicFramePr>
        <p:xfrm>
          <a:off x="2281163" y="1556793"/>
          <a:ext cx="7920880" cy="3450389"/>
        </p:xfrm>
        <a:graphic>
          <a:graphicData uri="http://schemas.openxmlformats.org/drawingml/2006/table">
            <a:tbl>
              <a:tblPr/>
              <a:tblGrid>
                <a:gridCol w="1980220"/>
                <a:gridCol w="1980220"/>
                <a:gridCol w="1980220"/>
                <a:gridCol w="1980220"/>
              </a:tblGrid>
              <a:tr h="231115">
                <a:tc>
                  <a:txBody>
                    <a:bodyPr/>
                    <a:lstStyle/>
                    <a:p>
                      <a:pPr algn="l" fontAlgn="t"/>
                      <a:r>
                        <a:rPr lang="zh-CN" altLang="en-US" sz="1600" dirty="0" smtClean="0">
                          <a:solidFill>
                            <a:srgbClr val="FFFFFF"/>
                          </a:solidFill>
                          <a:effectLst/>
                          <a:latin typeface="Microsoft Yahei"/>
                        </a:rPr>
                        <a:t>选项名称</a:t>
                      </a:r>
                      <a:endParaRPr lang="zh-CN" altLang="en-US" sz="1600" dirty="0">
                        <a:solidFill>
                          <a:srgbClr val="FFFFFF"/>
                        </a:solidFill>
                        <a:effectLst/>
                        <a:latin typeface="Microsoft Yahei"/>
                      </a:endParaRPr>
                    </a:p>
                  </a:txBody>
                  <a:tcPr marL="26644" marR="26644" marT="26644" marB="2664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smtClean="0">
                          <a:solidFill>
                            <a:srgbClr val="FFFFFF"/>
                          </a:solidFill>
                          <a:effectLst/>
                          <a:latin typeface="Microsoft Yahei"/>
                        </a:rPr>
                        <a:t>类型</a:t>
                      </a:r>
                      <a:r>
                        <a:rPr lang="en-US" altLang="zh-CN" sz="1600" smtClean="0">
                          <a:solidFill>
                            <a:srgbClr val="FFFFFF"/>
                          </a:solidFill>
                          <a:effectLst/>
                          <a:latin typeface="Microsoft Yahei"/>
                        </a:rPr>
                        <a:t>/</a:t>
                      </a:r>
                      <a:r>
                        <a:rPr lang="zh-CN" altLang="en-US" sz="1600" smtClean="0">
                          <a:solidFill>
                            <a:srgbClr val="FFFFFF"/>
                          </a:solidFill>
                          <a:effectLst/>
                          <a:latin typeface="Microsoft Yahei"/>
                        </a:rPr>
                        <a:t>默认值</a:t>
                      </a:r>
                      <a:endParaRPr lang="zh-CN" altLang="en-US" sz="1600">
                        <a:solidFill>
                          <a:srgbClr val="FFFFFF"/>
                        </a:solidFill>
                        <a:effectLst/>
                        <a:latin typeface="Microsoft Yahei"/>
                      </a:endParaRPr>
                    </a:p>
                  </a:txBody>
                  <a:tcPr marL="26644" marR="26644" marT="26644" marB="2664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smtClean="0">
                          <a:solidFill>
                            <a:srgbClr val="FFFFFF"/>
                          </a:solidFill>
                          <a:effectLst/>
                          <a:latin typeface="Microsoft Yahei"/>
                        </a:rPr>
                        <a:t>Data </a:t>
                      </a:r>
                      <a:r>
                        <a:rPr lang="zh-CN" altLang="en-US" sz="1600" smtClean="0">
                          <a:solidFill>
                            <a:srgbClr val="FFFFFF"/>
                          </a:solidFill>
                          <a:effectLst/>
                          <a:latin typeface="Microsoft Yahei"/>
                        </a:rPr>
                        <a:t>属性名称</a:t>
                      </a:r>
                      <a:endParaRPr lang="zh-CN" altLang="en-US" sz="1600">
                        <a:solidFill>
                          <a:srgbClr val="FFFFFF"/>
                        </a:solidFill>
                        <a:effectLst/>
                        <a:latin typeface="Microsoft Yahei"/>
                      </a:endParaRPr>
                    </a:p>
                  </a:txBody>
                  <a:tcPr marL="26644" marR="26644" marT="26644" marB="2664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smtClean="0">
                          <a:solidFill>
                            <a:srgbClr val="FFFFFF"/>
                          </a:solidFill>
                          <a:effectLst/>
                          <a:latin typeface="Microsoft Yahei"/>
                        </a:rPr>
                        <a:t>描述</a:t>
                      </a:r>
                      <a:endParaRPr lang="zh-CN" altLang="en-US" sz="1600">
                        <a:solidFill>
                          <a:srgbClr val="FFFFFF"/>
                        </a:solidFill>
                        <a:effectLst/>
                        <a:latin typeface="Microsoft Yahei"/>
                      </a:endParaRPr>
                    </a:p>
                  </a:txBody>
                  <a:tcPr marL="26644" marR="26644" marT="26644" marB="26644">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153261">
                <a:tc>
                  <a:txBody>
                    <a:bodyPr/>
                    <a:lstStyle/>
                    <a:p>
                      <a:pPr fontAlgn="t"/>
                      <a:r>
                        <a:rPr lang="en-US" sz="1600" smtClean="0">
                          <a:effectLst/>
                          <a:latin typeface="Microsoft Yahei"/>
                        </a:rPr>
                        <a:t>offset</a:t>
                      </a:r>
                      <a:endParaRPr lang="en-US" sz="1600">
                        <a:effectLst/>
                        <a:latin typeface="Microsoft Yahei"/>
                      </a:endParaRPr>
                    </a:p>
                  </a:txBody>
                  <a:tcPr marL="44407" marR="44407" marT="62170" marB="6217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smtClean="0">
                          <a:effectLst/>
                          <a:latin typeface="Microsoft Yahei"/>
                        </a:rPr>
                        <a:t>number | function | object</a:t>
                      </a:r>
                      <a:br>
                        <a:rPr lang="en-US" sz="1600" dirty="0" smtClean="0">
                          <a:effectLst/>
                          <a:latin typeface="Microsoft Yahei"/>
                        </a:rPr>
                      </a:br>
                      <a:r>
                        <a:rPr lang="zh-CN" altLang="en-US" sz="1600" i="1" dirty="0" smtClean="0">
                          <a:effectLst/>
                          <a:latin typeface="Microsoft Yahei"/>
                        </a:rPr>
                        <a:t>默认值：</a:t>
                      </a:r>
                      <a:r>
                        <a:rPr lang="en-US" altLang="zh-CN" sz="1600" i="1" dirty="0" smtClean="0">
                          <a:effectLst/>
                          <a:latin typeface="Microsoft Yahei"/>
                        </a:rPr>
                        <a:t>10</a:t>
                      </a:r>
                      <a:endParaRPr lang="zh-CN" altLang="en-US" sz="1600" dirty="0">
                        <a:effectLst/>
                        <a:latin typeface="Microsoft Yahei"/>
                      </a:endParaRPr>
                    </a:p>
                  </a:txBody>
                  <a:tcPr marL="44407" marR="44407" marT="62170" marB="6217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smtClean="0">
                          <a:effectLst/>
                          <a:latin typeface="Microsoft Yahei"/>
                        </a:rPr>
                        <a:t>data-offset</a:t>
                      </a:r>
                      <a:endParaRPr lang="en-US" sz="1600">
                        <a:effectLst/>
                        <a:latin typeface="Microsoft Yahei"/>
                      </a:endParaRPr>
                    </a:p>
                  </a:txBody>
                  <a:tcPr marL="44407" marR="44407" marT="62170" marB="6217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smtClean="0">
                          <a:effectLst/>
                          <a:latin typeface="Microsoft Yahei"/>
                        </a:rPr>
                        <a:t>当计算滚动位置时，距离顶部的偏移像素。如果设置了一个数字，则该偏移量的值将被应用在顶部和底部。如果设置了一个对象偏移，则其值形如 </a:t>
                      </a:r>
                      <a:r>
                        <a:rPr lang="en-US" altLang="zh-CN" sz="1600" dirty="0" smtClean="0">
                          <a:effectLst/>
                          <a:latin typeface="Microsoft Yahei"/>
                        </a:rPr>
                        <a:t>offset: { top: 10 } </a:t>
                      </a:r>
                      <a:r>
                        <a:rPr lang="zh-CN" altLang="en-US" sz="1600" dirty="0" smtClean="0">
                          <a:effectLst/>
                          <a:latin typeface="Microsoft Yahei"/>
                        </a:rPr>
                        <a:t>或 </a:t>
                      </a:r>
                      <a:r>
                        <a:rPr lang="en-US" altLang="zh-CN" sz="1600" dirty="0" smtClean="0">
                          <a:effectLst/>
                          <a:latin typeface="Microsoft Yahei"/>
                        </a:rPr>
                        <a:t>offset: { top: 10, bottom: 5 }</a:t>
                      </a:r>
                      <a:r>
                        <a:rPr lang="zh-CN" altLang="en-US" sz="1600" dirty="0" smtClean="0">
                          <a:effectLst/>
                          <a:latin typeface="Microsoft Yahei"/>
                        </a:rPr>
                        <a:t>。如果需要动态计算偏移，请使用函数。</a:t>
                      </a:r>
                      <a:endParaRPr lang="zh-CN" altLang="en-US" sz="1600" dirty="0">
                        <a:effectLst/>
                        <a:latin typeface="Microsoft Yahei"/>
                      </a:endParaRPr>
                    </a:p>
                  </a:txBody>
                  <a:tcPr marL="44407" marR="44407" marT="62170" marB="6217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6"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4.13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附加导航</a:t>
            </a:r>
            <a:r>
              <a:rPr lang="zh-CN" altLang="en-US" sz="2000" b="1" dirty="0" smtClean="0">
                <a:solidFill>
                  <a:schemeClr val="bg1"/>
                </a:solidFill>
              </a:rPr>
              <a:t>（</a:t>
            </a:r>
            <a:r>
              <a:rPr lang="en-US" altLang="zh-CN" sz="2000" b="1" dirty="0" smtClean="0">
                <a:solidFill>
                  <a:schemeClr val="bg1"/>
                </a:solidFill>
              </a:rPr>
              <a:t>Affix</a:t>
            </a:r>
            <a:r>
              <a:rPr lang="zh-CN" altLang="en-US" sz="2000" b="1" dirty="0" smtClean="0">
                <a:solidFill>
                  <a:schemeClr val="bg1"/>
                </a:solidFill>
              </a:rPr>
              <a:t>）</a:t>
            </a:r>
            <a:r>
              <a:rPr lang="zh-CN" altLang="en-US" sz="2000" b="1" dirty="0">
                <a:solidFill>
                  <a:schemeClr val="bg1"/>
                </a:solidFill>
              </a:rPr>
              <a:t>插件</a:t>
            </a:r>
          </a:p>
        </p:txBody>
      </p:sp>
    </p:spTree>
    <p:extLst>
      <p:ext uri="{BB962C8B-B14F-4D97-AF65-F5344CB8AC3E}">
        <p14:creationId xmlns:p14="http://schemas.microsoft.com/office/powerpoint/2010/main" val="381062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068601" y="828365"/>
            <a:ext cx="4048118" cy="773037"/>
            <a:chOff x="1167472" y="1105694"/>
            <a:chExt cx="4048118" cy="773037"/>
          </a:xfrm>
        </p:grpSpPr>
        <p:sp>
          <p:nvSpPr>
            <p:cNvPr id="4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简介</a:t>
              </a:r>
            </a:p>
          </p:txBody>
        </p:sp>
        <p:sp>
          <p:nvSpPr>
            <p:cNvPr id="45" name="椭圆 4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1</a:t>
              </a:r>
              <a:endParaRPr lang="zh-CN" altLang="en-US" sz="3200" b="1" smtClean="0">
                <a:solidFill>
                  <a:schemeClr val="bg1">
                    <a:alpha val="99000"/>
                  </a:schemeClr>
                </a:solidFill>
                <a:latin typeface="Arial Black" pitchFamily="34" charset="0"/>
                <a:cs typeface="Arial" pitchFamily="34" charset="0"/>
              </a:endParaRPr>
            </a:p>
          </p:txBody>
        </p:sp>
      </p:grpSp>
      <p:grpSp>
        <p:nvGrpSpPr>
          <p:cNvPr id="46" name="组合 45"/>
          <p:cNvGrpSpPr/>
          <p:nvPr/>
        </p:nvGrpSpPr>
        <p:grpSpPr>
          <a:xfrm>
            <a:off x="7068601" y="1841089"/>
            <a:ext cx="4046330" cy="811138"/>
            <a:chOff x="1169260" y="2041798"/>
            <a:chExt cx="4046330" cy="811138"/>
          </a:xfrm>
        </p:grpSpPr>
        <p:sp>
          <p:nvSpPr>
            <p:cNvPr id="47"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smtClean="0">
                  <a:solidFill>
                    <a:schemeClr val="tx1">
                      <a:lumMod val="50000"/>
                      <a:lumOff val="50000"/>
                    </a:schemeClr>
                  </a:solidFill>
                  <a:latin typeface="微软雅黑" pitchFamily="34" charset="-122"/>
                  <a:ea typeface="微软雅黑" pitchFamily="34" charset="-122"/>
                </a:rPr>
                <a:t>Bootstrap CSS</a:t>
              </a:r>
              <a:endParaRPr lang="zh-CN" altLang="en-US" sz="2400" b="1">
                <a:solidFill>
                  <a:schemeClr val="tx1">
                    <a:lumMod val="50000"/>
                    <a:lumOff val="50000"/>
                  </a:schemeClr>
                </a:solidFill>
                <a:latin typeface="微软雅黑" pitchFamily="34" charset="-122"/>
                <a:ea typeface="微软雅黑" pitchFamily="34" charset="-122"/>
              </a:endParaRPr>
            </a:p>
          </p:txBody>
        </p:sp>
        <p:sp>
          <p:nvSpPr>
            <p:cNvPr id="48" name="椭圆 47"/>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2</a:t>
              </a:r>
              <a:endParaRPr lang="zh-CN" altLang="en-US" sz="3200" b="1">
                <a:solidFill>
                  <a:schemeClr val="bg1">
                    <a:alpha val="99000"/>
                  </a:schemeClr>
                </a:solidFill>
                <a:latin typeface="Arial Black" pitchFamily="34" charset="0"/>
                <a:cs typeface="Arial" pitchFamily="34" charset="0"/>
              </a:endParaRPr>
            </a:p>
          </p:txBody>
        </p:sp>
      </p:grpSp>
      <p:sp>
        <p:nvSpPr>
          <p:cNvPr id="4" name="圆角矩形 3"/>
          <p:cNvSpPr/>
          <p:nvPr/>
        </p:nvSpPr>
        <p:spPr>
          <a:xfrm>
            <a:off x="704600" y="1587448"/>
            <a:ext cx="5681018" cy="4001792"/>
          </a:xfrm>
          <a:prstGeom prst="roundRect">
            <a:avLst>
              <a:gd name="adj" fmla="val 1387"/>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商务信息图表与商务男士图片"/>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8995" y="1659456"/>
            <a:ext cx="5567564" cy="3857776"/>
          </a:xfrm>
          <a:prstGeom prst="rect">
            <a:avLst/>
          </a:prstGeom>
          <a:noFill/>
          <a:ln w="19050">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068601" y="2906287"/>
            <a:ext cx="4046330" cy="811138"/>
            <a:chOff x="1169260" y="2041798"/>
            <a:chExt cx="4046330" cy="811138"/>
          </a:xfrm>
        </p:grpSpPr>
        <p:sp>
          <p:nvSpPr>
            <p:cNvPr id="18"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布局组件</a:t>
              </a:r>
            </a:p>
          </p:txBody>
        </p:sp>
        <p:sp>
          <p:nvSpPr>
            <p:cNvPr id="19" name="椭圆 18"/>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3</a:t>
              </a:r>
              <a:endParaRPr lang="zh-CN" altLang="en-US" sz="3200" b="1">
                <a:solidFill>
                  <a:schemeClr val="bg1">
                    <a:alpha val="99000"/>
                  </a:schemeClr>
                </a:solidFill>
                <a:latin typeface="Arial Black" pitchFamily="34" charset="0"/>
                <a:cs typeface="Arial" pitchFamily="34" charset="0"/>
              </a:endParaRPr>
            </a:p>
          </p:txBody>
        </p:sp>
      </p:grpSp>
      <p:grpSp>
        <p:nvGrpSpPr>
          <p:cNvPr id="13" name="组合 12"/>
          <p:cNvGrpSpPr/>
          <p:nvPr/>
        </p:nvGrpSpPr>
        <p:grpSpPr>
          <a:xfrm>
            <a:off x="7068601" y="3964570"/>
            <a:ext cx="4048118" cy="773037"/>
            <a:chOff x="1167472" y="1105694"/>
            <a:chExt cx="4048118" cy="773037"/>
          </a:xfrm>
        </p:grpSpPr>
        <p:sp>
          <p:nvSpPr>
            <p:cNvPr id="1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插件</a:t>
              </a:r>
            </a:p>
          </p:txBody>
        </p:sp>
        <p:sp>
          <p:nvSpPr>
            <p:cNvPr id="15" name="椭圆 1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grpSp>
        <p:nvGrpSpPr>
          <p:cNvPr id="20" name="组合 19"/>
          <p:cNvGrpSpPr/>
          <p:nvPr/>
        </p:nvGrpSpPr>
        <p:grpSpPr>
          <a:xfrm>
            <a:off x="7060464" y="5024156"/>
            <a:ext cx="4048118" cy="773037"/>
            <a:chOff x="1167472" y="1105694"/>
            <a:chExt cx="4048118" cy="773037"/>
          </a:xfrm>
        </p:grpSpPr>
        <p:sp>
          <p:nvSpPr>
            <p:cNvPr id="21" name="TextBox 25"/>
            <p:cNvSpPr txBox="1"/>
            <p:nvPr/>
          </p:nvSpPr>
          <p:spPr>
            <a:xfrm>
              <a:off x="1379265" y="1273270"/>
              <a:ext cx="3836325" cy="605461"/>
            </a:xfrm>
            <a:prstGeom prst="roundRect">
              <a:avLst>
                <a:gd name="adj" fmla="val 8176"/>
              </a:avLst>
            </a:prstGeom>
            <a:solidFill>
              <a:srgbClr val="AFF452"/>
            </a:solidFill>
            <a:ln w="19050">
              <a:solidFill>
                <a:schemeClr val="bg1">
                  <a:lumMod val="65000"/>
                </a:schemeClr>
              </a:solidFill>
            </a:ln>
          </p:spPr>
          <p:txBody>
            <a:bodyPr wrap="none" rtlCol="0" anchor="ctr">
              <a:noAutofit/>
            </a:bodyPr>
            <a:lstStyle/>
            <a:p>
              <a:pPr algn="ctr"/>
              <a:r>
                <a:rPr lang="en-US" altLang="zh-CN" sz="2400" b="1" dirty="0" smtClean="0">
                  <a:solidFill>
                    <a:schemeClr val="tx1">
                      <a:lumMod val="50000"/>
                      <a:lumOff val="50000"/>
                    </a:schemeClr>
                  </a:solidFill>
                  <a:latin typeface="微软雅黑" pitchFamily="34" charset="-122"/>
                  <a:ea typeface="微软雅黑" pitchFamily="34" charset="-122"/>
                </a:rPr>
                <a:t>Bootstrap</a:t>
              </a:r>
              <a:r>
                <a:rPr lang="zh-CN" altLang="en-US" sz="2400" b="1" dirty="0">
                  <a:solidFill>
                    <a:schemeClr val="tx1">
                      <a:lumMod val="50000"/>
                      <a:lumOff val="50000"/>
                    </a:schemeClr>
                  </a:solidFill>
                  <a:latin typeface="微软雅黑" pitchFamily="34" charset="-122"/>
                  <a:ea typeface="微软雅黑" pitchFamily="34" charset="-122"/>
                </a:rPr>
                <a:t>定制</a:t>
              </a:r>
            </a:p>
          </p:txBody>
        </p:sp>
        <p:sp>
          <p:nvSpPr>
            <p:cNvPr id="22" name="椭圆 21"/>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1918419228"/>
      </p:ext>
    </p:extLst>
  </p:cSld>
  <p:clrMapOvr>
    <a:masterClrMapping/>
  </p:clrMapOvr>
  <p:transition spd="slow">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定制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smtClean="0"/>
              <a:t>有些时候，</a:t>
            </a:r>
            <a:r>
              <a:rPr lang="en-US" altLang="zh-CN" dirty="0" smtClean="0"/>
              <a:t>Bootstrap</a:t>
            </a:r>
            <a:r>
              <a:rPr lang="zh-CN" altLang="en-US" dirty="0" smtClean="0"/>
              <a:t>提供的组件无法满足需求时，我们就需要根据项目需求定制样式。</a:t>
            </a:r>
            <a:endParaRPr lang="en-US" altLang="zh-CN" dirty="0" smtClean="0"/>
          </a:p>
          <a:p>
            <a:pPr>
              <a:lnSpc>
                <a:spcPct val="150000"/>
              </a:lnSpc>
            </a:pPr>
            <a:r>
              <a:rPr lang="zh-CN" altLang="en-US" dirty="0" smtClean="0"/>
              <a:t>定制样式可以</a:t>
            </a:r>
            <a:r>
              <a:rPr lang="zh-CN" altLang="en-US" smtClean="0"/>
              <a:t>通过</a:t>
            </a:r>
            <a:r>
              <a:rPr lang="zh-CN" altLang="en-US" smtClean="0"/>
              <a:t>以下</a:t>
            </a:r>
            <a:r>
              <a:rPr lang="zh-CN" altLang="en-US"/>
              <a:t>四</a:t>
            </a:r>
            <a:r>
              <a:rPr lang="zh-CN" altLang="en-US" smtClean="0"/>
              <a:t>种</a:t>
            </a:r>
            <a:r>
              <a:rPr lang="zh-CN" altLang="en-US" dirty="0" smtClean="0"/>
              <a:t>方式：</a:t>
            </a:r>
            <a:endParaRPr lang="en-US" altLang="zh-CN" dirty="0" smtClean="0"/>
          </a:p>
          <a:p>
            <a:pPr marL="742950" lvl="1" indent="-285750">
              <a:lnSpc>
                <a:spcPct val="150000"/>
              </a:lnSpc>
              <a:buFont typeface="Wingdings" pitchFamily="2" charset="2"/>
              <a:buChar char="Ø"/>
            </a:pPr>
            <a:r>
              <a:rPr lang="zh-CN" altLang="en-US" b="1" dirty="0"/>
              <a:t>使用</a:t>
            </a:r>
            <a:r>
              <a:rPr lang="en-US" altLang="zh-CN" b="1" dirty="0"/>
              <a:t>CSS</a:t>
            </a:r>
            <a:r>
              <a:rPr lang="zh-CN" altLang="en-US" b="1" dirty="0" smtClean="0"/>
              <a:t>覆盖</a:t>
            </a:r>
            <a:r>
              <a:rPr lang="zh-CN" altLang="en-US" dirty="0" smtClean="0"/>
              <a:t>：</a:t>
            </a:r>
            <a:r>
              <a:rPr lang="zh-CN" altLang="en-US" dirty="0"/>
              <a:t>最直接的方式是用</a:t>
            </a:r>
            <a:r>
              <a:rPr lang="en-US" altLang="zh-CN" dirty="0"/>
              <a:t>CSS</a:t>
            </a:r>
            <a:r>
              <a:rPr lang="zh-CN" altLang="en-US" dirty="0"/>
              <a:t>覆盖掉</a:t>
            </a:r>
            <a:r>
              <a:rPr lang="en-US" altLang="zh-CN" dirty="0"/>
              <a:t>Bootstrap</a:t>
            </a:r>
            <a:r>
              <a:rPr lang="zh-CN" altLang="en-US" dirty="0"/>
              <a:t>的默认样式。可以通过针对</a:t>
            </a:r>
            <a:r>
              <a:rPr lang="en-US" altLang="zh-CN" dirty="0"/>
              <a:t>Bootstrap</a:t>
            </a:r>
            <a:r>
              <a:rPr lang="zh-CN" altLang="en-US" dirty="0"/>
              <a:t>中使用的</a:t>
            </a:r>
            <a:r>
              <a:rPr lang="en-US" altLang="zh-CN" dirty="0"/>
              <a:t>class</a:t>
            </a:r>
            <a:r>
              <a:rPr lang="zh-CN" altLang="en-US" dirty="0"/>
              <a:t>编写你自己的样式来实现</a:t>
            </a:r>
            <a:r>
              <a:rPr lang="zh-CN" altLang="en-US" dirty="0" smtClean="0"/>
              <a:t>。</a:t>
            </a:r>
            <a:endParaRPr lang="en-US" altLang="zh-CN" dirty="0" smtClean="0"/>
          </a:p>
          <a:p>
            <a:pPr marL="742950" lvl="1" indent="-285750">
              <a:lnSpc>
                <a:spcPct val="150000"/>
              </a:lnSpc>
              <a:buFont typeface="Wingdings" pitchFamily="2" charset="2"/>
              <a:buChar char="Ø"/>
            </a:pPr>
            <a:r>
              <a:rPr lang="zh-CN" altLang="en-US" b="1" dirty="0"/>
              <a:t>生成一</a:t>
            </a:r>
            <a:r>
              <a:rPr lang="zh-CN" altLang="en-US" b="1" dirty="0" smtClean="0"/>
              <a:t>个自定义构建</a:t>
            </a:r>
            <a:r>
              <a:rPr lang="zh-CN" altLang="en-US" dirty="0" smtClean="0"/>
              <a:t>：</a:t>
            </a:r>
            <a:r>
              <a:rPr lang="zh-CN" altLang="en-US" dirty="0"/>
              <a:t>借助</a:t>
            </a:r>
            <a:r>
              <a:rPr lang="zh-CN" altLang="en-US" dirty="0">
                <a:hlinkClick r:id="rId2" tooltip="http://v3.bootcss.com/customize/"/>
              </a:rPr>
              <a:t>官方的生成器</a:t>
            </a:r>
            <a:r>
              <a:rPr lang="zh-CN" altLang="en-US" dirty="0"/>
              <a:t>，你可以将框架内使用的关键变量设置成自己需要的值，比如说 </a:t>
            </a:r>
            <a:r>
              <a:rPr lang="en-US" altLang="zh-CN" dirty="0"/>
              <a:t>@</a:t>
            </a:r>
            <a:r>
              <a:rPr lang="en-US" altLang="zh-CN" dirty="0" err="1"/>
              <a:t>linkColor</a:t>
            </a:r>
            <a:r>
              <a:rPr lang="zh-CN" altLang="en-US" dirty="0"/>
              <a:t>，</a:t>
            </a:r>
            <a:r>
              <a:rPr lang="en-US" altLang="zh-CN" dirty="0"/>
              <a:t>@</a:t>
            </a:r>
            <a:r>
              <a:rPr lang="en-US" altLang="zh-CN" dirty="0" err="1"/>
              <a:t>navbarHeight</a:t>
            </a:r>
            <a:r>
              <a:rPr lang="en-US" altLang="zh-CN" dirty="0"/>
              <a:t> </a:t>
            </a:r>
            <a:r>
              <a:rPr lang="zh-CN" altLang="en-US" dirty="0"/>
              <a:t>和 </a:t>
            </a:r>
            <a:r>
              <a:rPr lang="en-US" altLang="zh-CN" dirty="0"/>
              <a:t>@</a:t>
            </a:r>
            <a:r>
              <a:rPr lang="en-US" altLang="zh-CN" dirty="0" err="1"/>
              <a:t>baseFontFamily</a:t>
            </a:r>
            <a:r>
              <a:rPr lang="zh-CN" altLang="en-US" dirty="0"/>
              <a:t>。点击生成器页面底部的大按钮就可以下载最终的样式表。你甚至还能对框架包含的组件进行挑选，这样能够减少文件的体积</a:t>
            </a:r>
            <a:r>
              <a:rPr lang="zh-CN" altLang="en-US" dirty="0" smtClean="0"/>
              <a:t>。</a:t>
            </a:r>
            <a:endParaRPr lang="en-US" altLang="zh-CN" dirty="0" smtClean="0"/>
          </a:p>
          <a:p>
            <a:pPr marL="742950" lvl="1" indent="-285750">
              <a:lnSpc>
                <a:spcPct val="150000"/>
              </a:lnSpc>
              <a:buFont typeface="Wingdings" pitchFamily="2" charset="2"/>
              <a:buChar char="Ø"/>
            </a:pPr>
            <a:r>
              <a:rPr lang="zh-CN" altLang="en-US" b="1" dirty="0" smtClean="0"/>
              <a:t>使用第三方生成器</a:t>
            </a:r>
            <a:r>
              <a:rPr lang="zh-CN" altLang="en-US" dirty="0" smtClean="0"/>
              <a:t>：</a:t>
            </a:r>
            <a:r>
              <a:rPr lang="zh-CN" altLang="en-US" dirty="0"/>
              <a:t>与官方版本不同，它们提供了调整变量时的动态预览效果</a:t>
            </a:r>
            <a:r>
              <a:rPr lang="zh-CN" altLang="en-US" dirty="0" smtClean="0"/>
              <a:t>。</a:t>
            </a:r>
            <a:r>
              <a:rPr lang="en-US" altLang="zh-CN" dirty="0">
                <a:hlinkClick r:id="rId3"/>
              </a:rPr>
              <a:t> </a:t>
            </a:r>
            <a:r>
              <a:rPr lang="en-US" altLang="zh-CN" dirty="0" err="1">
                <a:hlinkClick r:id="rId3"/>
              </a:rPr>
              <a:t>Bootswatchr</a:t>
            </a:r>
            <a:r>
              <a:rPr lang="zh-CN" altLang="en-US" dirty="0" smtClean="0"/>
              <a:t>网站</a:t>
            </a:r>
            <a:r>
              <a:rPr lang="zh-CN" altLang="en-US" dirty="0"/>
              <a:t>使用变量来组织，而</a:t>
            </a:r>
            <a:r>
              <a:rPr lang="en-US" altLang="zh-CN" dirty="0" err="1">
                <a:hlinkClick r:id="rId4"/>
              </a:rPr>
              <a:t>StyleBootstrap</a:t>
            </a:r>
            <a:r>
              <a:rPr lang="zh-CN" altLang="en-US" dirty="0"/>
              <a:t>则使用组件。</a:t>
            </a:r>
            <a:r>
              <a:rPr lang="en-US" altLang="zh-CN" dirty="0" err="1">
                <a:hlinkClick r:id="rId5"/>
              </a:rPr>
              <a:t>BootTheme</a:t>
            </a:r>
            <a:r>
              <a:rPr lang="zh-CN" altLang="en-US" dirty="0"/>
              <a:t>添加了扔骰子特性来随机设置值</a:t>
            </a:r>
            <a:r>
              <a:rPr lang="zh-CN" altLang="en-US" dirty="0" smtClean="0"/>
              <a:t>。</a:t>
            </a:r>
            <a:r>
              <a:rPr lang="en-US" altLang="zh-CN" dirty="0" smtClean="0">
                <a:hlinkClick r:id="rId6"/>
              </a:rPr>
              <a:t>Lavish</a:t>
            </a:r>
            <a:r>
              <a:rPr lang="zh-CN" altLang="en-US" dirty="0"/>
              <a:t>能够根据你提供的任何图片来生成一个主题，</a:t>
            </a:r>
            <a:r>
              <a:rPr lang="en-US" altLang="zh-CN" dirty="0" err="1">
                <a:hlinkClick r:id="rId7"/>
              </a:rPr>
              <a:t>PaintStrap</a:t>
            </a:r>
            <a:r>
              <a:rPr lang="zh-CN" altLang="en-US" dirty="0"/>
              <a:t>则是根据已有的配色方案来生成。</a:t>
            </a:r>
          </a:p>
          <a:p>
            <a:pPr marL="742950" lvl="1"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val="115336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定制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Ø"/>
            </a:pPr>
            <a:r>
              <a:rPr lang="zh-CN" altLang="en-US" b="1" dirty="0" smtClean="0"/>
              <a:t>修改</a:t>
            </a:r>
            <a:r>
              <a:rPr lang="en-US" altLang="zh-CN" b="1" dirty="0" smtClean="0"/>
              <a:t>Less</a:t>
            </a:r>
            <a:r>
              <a:rPr lang="zh-CN" altLang="en-US" b="1" dirty="0" smtClean="0"/>
              <a:t>源码</a:t>
            </a:r>
            <a:r>
              <a:rPr lang="zh-CN" altLang="en-US" b="1" dirty="0"/>
              <a:t>实现自定义</a:t>
            </a:r>
            <a:r>
              <a:rPr lang="zh-CN" altLang="en-US" dirty="0" smtClean="0"/>
              <a:t>：</a:t>
            </a:r>
            <a:r>
              <a:rPr lang="zh-CN" altLang="en-US" dirty="0"/>
              <a:t>打开源码，你会发现</a:t>
            </a:r>
            <a:r>
              <a:rPr lang="en-US" altLang="zh-CN" dirty="0"/>
              <a:t>Bootstrap</a:t>
            </a:r>
            <a:r>
              <a:rPr lang="zh-CN" altLang="en-US" dirty="0"/>
              <a:t>的样式是用</a:t>
            </a:r>
            <a:r>
              <a:rPr lang="en-US" altLang="zh-CN" dirty="0">
                <a:hlinkClick r:id="rId2"/>
              </a:rPr>
              <a:t>LESS</a:t>
            </a:r>
            <a:r>
              <a:rPr lang="zh-CN" altLang="en-US" dirty="0"/>
              <a:t>而不是</a:t>
            </a:r>
            <a:r>
              <a:rPr lang="en-US" altLang="zh-CN" dirty="0"/>
              <a:t>CSS</a:t>
            </a:r>
            <a:r>
              <a:rPr lang="zh-CN" altLang="en-US" dirty="0"/>
              <a:t>写的。</a:t>
            </a:r>
            <a:r>
              <a:rPr lang="en-US" altLang="zh-CN" dirty="0"/>
              <a:t>LESS </a:t>
            </a:r>
            <a:r>
              <a:rPr lang="zh-CN" altLang="en-US" dirty="0"/>
              <a:t>是一种动态样式表语言，相比于</a:t>
            </a:r>
            <a:r>
              <a:rPr lang="en-US" altLang="zh-CN" dirty="0"/>
              <a:t>CSS</a:t>
            </a:r>
            <a:r>
              <a:rPr lang="zh-CN" altLang="en-US" dirty="0"/>
              <a:t>，它支持多种</a:t>
            </a:r>
            <a:r>
              <a:rPr lang="zh-CN" altLang="en-US" dirty="0">
                <a:hlinkClick r:id="rId3"/>
              </a:rPr>
              <a:t>优秀特性</a:t>
            </a:r>
            <a:r>
              <a:rPr lang="zh-CN" altLang="en-US" dirty="0"/>
              <a:t>，包括选择器嵌套，创建变量</a:t>
            </a:r>
            <a:r>
              <a:rPr lang="en-US" altLang="zh-CN" dirty="0"/>
              <a:t>(</a:t>
            </a:r>
            <a:r>
              <a:rPr lang="zh-CN" altLang="en-US" dirty="0"/>
              <a:t>就像在上面生成器中使用的</a:t>
            </a:r>
            <a:r>
              <a:rPr lang="en-US" altLang="zh-CN" dirty="0"/>
              <a:t>)</a:t>
            </a:r>
            <a:r>
              <a:rPr lang="zh-CN" altLang="en-US" dirty="0"/>
              <a:t>。一旦写完，你可以选择将</a:t>
            </a:r>
            <a:r>
              <a:rPr lang="en-US" altLang="zh-CN" dirty="0"/>
              <a:t>LESS</a:t>
            </a:r>
            <a:r>
              <a:rPr lang="zh-CN" altLang="en-US" dirty="0"/>
              <a:t>代码预先或在运行时编译成 </a:t>
            </a:r>
            <a:r>
              <a:rPr lang="en-US" altLang="zh-CN" dirty="0"/>
              <a:t>CSS</a:t>
            </a:r>
            <a:r>
              <a:rPr lang="zh-CN" altLang="en-US" dirty="0" smtClean="0"/>
              <a:t>。</a:t>
            </a:r>
            <a:endParaRPr lang="en-US" altLang="zh-CN" dirty="0" smtClean="0"/>
          </a:p>
          <a:p>
            <a:pPr marL="1200150" lvl="2" indent="-285750">
              <a:lnSpc>
                <a:spcPct val="150000"/>
              </a:lnSpc>
              <a:buFont typeface="Arial" pitchFamily="34" charset="0"/>
              <a:buChar char="•"/>
            </a:pPr>
            <a:r>
              <a:rPr lang="zh-CN" altLang="en-US" dirty="0" smtClean="0"/>
              <a:t>安装</a:t>
            </a:r>
            <a:r>
              <a:rPr lang="en-US" altLang="zh-CN" dirty="0" smtClean="0"/>
              <a:t>Less</a:t>
            </a:r>
            <a:r>
              <a:rPr lang="zh-CN" altLang="en-US" dirty="0" smtClean="0"/>
              <a:t>：对于初学者来说，我建议使用一个叫做</a:t>
            </a:r>
            <a:r>
              <a:rPr lang="en-US" altLang="zh-CN" dirty="0" err="1" smtClean="0">
                <a:hlinkClick r:id="rId4"/>
              </a:rPr>
              <a:t>LESS.app</a:t>
            </a:r>
            <a:r>
              <a:rPr lang="zh-CN" altLang="en-US" dirty="0" smtClean="0"/>
              <a:t>的客户端程序。如果你喜欢命令行，可以选择安装包含</a:t>
            </a:r>
            <a:r>
              <a:rPr lang="en-US" altLang="zh-CN" dirty="0" smtClean="0"/>
              <a:t>Node Package Manager(NPM)</a:t>
            </a:r>
            <a:r>
              <a:rPr lang="zh-CN" altLang="en-US" dirty="0" smtClean="0"/>
              <a:t>的</a:t>
            </a:r>
            <a:r>
              <a:rPr lang="en-US" altLang="zh-CN" dirty="0" smtClean="0"/>
              <a:t>Node.js</a:t>
            </a:r>
            <a:r>
              <a:rPr lang="zh-CN" altLang="en-US" dirty="0" smtClean="0"/>
              <a:t>。然后执行如下命令：</a:t>
            </a:r>
            <a:endParaRPr lang="en-US" altLang="zh-CN" dirty="0" smtClean="0"/>
          </a:p>
          <a:p>
            <a:pPr lvl="2">
              <a:lnSpc>
                <a:spcPct val="150000"/>
              </a:lnSpc>
            </a:pPr>
            <a:r>
              <a:rPr lang="en-US" altLang="zh-CN" dirty="0"/>
              <a:t>	</a:t>
            </a:r>
            <a:r>
              <a:rPr lang="en-US" altLang="zh-CN" err="1" smtClean="0"/>
              <a:t>npm</a:t>
            </a:r>
            <a:r>
              <a:rPr lang="en-US" altLang="zh-CN" smtClean="0"/>
              <a:t> </a:t>
            </a:r>
            <a:r>
              <a:rPr lang="en-US" altLang="zh-CN" smtClean="0"/>
              <a:t> install  less</a:t>
            </a:r>
            <a:r>
              <a:rPr lang="en-US" altLang="zh-CN" dirty="0"/>
              <a:t>	</a:t>
            </a:r>
          </a:p>
          <a:p>
            <a:pPr lvl="2">
              <a:lnSpc>
                <a:spcPct val="150000"/>
              </a:lnSpc>
            </a:pPr>
            <a:r>
              <a:rPr lang="en-US" altLang="zh-CN" dirty="0" smtClean="0"/>
              <a:t>	</a:t>
            </a:r>
            <a:r>
              <a:rPr lang="zh-CN" altLang="en-US" dirty="0" smtClean="0"/>
              <a:t>当</a:t>
            </a:r>
            <a:r>
              <a:rPr lang="zh-CN" altLang="en-US" dirty="0"/>
              <a:t>安装结束后，你可以这样来编译</a:t>
            </a:r>
            <a:r>
              <a:rPr lang="en-US" altLang="zh-CN" dirty="0" err="1"/>
              <a:t>bootstrap.less</a:t>
            </a:r>
            <a:r>
              <a:rPr lang="zh-CN" altLang="en-US" dirty="0"/>
              <a:t>：</a:t>
            </a:r>
          </a:p>
          <a:p>
            <a:pPr lvl="2">
              <a:lnSpc>
                <a:spcPct val="150000"/>
              </a:lnSpc>
            </a:pPr>
            <a:r>
              <a:rPr lang="en-US" altLang="zh-CN" dirty="0" smtClean="0"/>
              <a:t>	</a:t>
            </a:r>
            <a:r>
              <a:rPr lang="en-US" altLang="zh-CN" err="1" smtClean="0"/>
              <a:t>lessc</a:t>
            </a:r>
            <a:r>
              <a:rPr lang="en-US" altLang="zh-CN" smtClean="0"/>
              <a:t> </a:t>
            </a:r>
            <a:r>
              <a:rPr lang="en-US" altLang="zh-CN" smtClean="0"/>
              <a:t> bootstrap.less   bootstrap.css</a:t>
            </a:r>
            <a:r>
              <a:rPr lang="en-US" altLang="zh-CN" dirty="0"/>
              <a:t>	</a:t>
            </a:r>
          </a:p>
          <a:p>
            <a:pPr lvl="2">
              <a:lnSpc>
                <a:spcPct val="150000"/>
              </a:lnSpc>
            </a:pPr>
            <a:r>
              <a:rPr lang="en-US" altLang="zh-CN" dirty="0" smtClean="0"/>
              <a:t>	</a:t>
            </a:r>
            <a:r>
              <a:rPr lang="zh-CN" altLang="en-US" dirty="0" smtClean="0"/>
              <a:t>如果</a:t>
            </a:r>
            <a:r>
              <a:rPr lang="zh-CN" altLang="en-US" dirty="0"/>
              <a:t>想编译压缩版本，使用这个命令：</a:t>
            </a:r>
            <a:endParaRPr lang="en-US" altLang="zh-CN" dirty="0" smtClean="0"/>
          </a:p>
          <a:p>
            <a:pPr lvl="1">
              <a:lnSpc>
                <a:spcPct val="150000"/>
              </a:lnSpc>
            </a:pPr>
            <a:r>
              <a:rPr lang="en-US" altLang="zh-CN" dirty="0" smtClean="0"/>
              <a:t>	</a:t>
            </a:r>
            <a:r>
              <a:rPr lang="en-US" altLang="zh-CN" smtClean="0"/>
              <a:t>	</a:t>
            </a:r>
            <a:r>
              <a:rPr lang="en-US" altLang="zh-CN" smtClean="0"/>
              <a:t>lessc  -compress</a:t>
            </a:r>
            <a:r>
              <a:rPr lang="en-US" altLang="zh-CN"/>
              <a:t> </a:t>
            </a:r>
            <a:r>
              <a:rPr lang="en-US" altLang="zh-CN" smtClean="0"/>
              <a:t> bootstrap.less</a:t>
            </a:r>
            <a:r>
              <a:rPr lang="en-US" altLang="zh-CN"/>
              <a:t> </a:t>
            </a:r>
            <a:r>
              <a:rPr lang="en-US" altLang="zh-CN" smtClean="0"/>
              <a:t>  bootstrap.min.css</a:t>
            </a:r>
            <a:endParaRPr lang="en-US" altLang="zh-CN" dirty="0" smtClean="0"/>
          </a:p>
          <a:p>
            <a:pPr marL="1200150" lvl="2" indent="-285750">
              <a:lnSpc>
                <a:spcPct val="150000"/>
              </a:lnSpc>
              <a:buFont typeface="Wingdings" pitchFamily="2" charset="2"/>
              <a:buChar char="Ø"/>
            </a:pPr>
            <a:endParaRPr lang="zh-CN" altLang="en-US" dirty="0"/>
          </a:p>
          <a:p>
            <a:pPr marL="742950" lvl="1"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val="3362036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5.1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定制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1200150" lvl="2" indent="-285750">
              <a:lnSpc>
                <a:spcPct val="150000"/>
              </a:lnSpc>
              <a:buFont typeface="Arial" pitchFamily="34" charset="0"/>
              <a:buChar char="•"/>
            </a:pPr>
            <a:r>
              <a:rPr lang="zh-CN" altLang="en-US" dirty="0" smtClean="0"/>
              <a:t>新建</a:t>
            </a:r>
            <a:r>
              <a:rPr lang="en-US" altLang="zh-CN" dirty="0" smtClean="0"/>
              <a:t>custom</a:t>
            </a:r>
            <a:r>
              <a:rPr lang="zh-CN" altLang="en-US" dirty="0" smtClean="0"/>
              <a:t>文件夹：避免在源码中修改后，影响到了</a:t>
            </a:r>
            <a:r>
              <a:rPr lang="en-US" altLang="zh-CN" dirty="0" smtClean="0"/>
              <a:t>Bootstrap</a:t>
            </a:r>
            <a:r>
              <a:rPr lang="zh-CN" altLang="en-US" dirty="0" smtClean="0"/>
              <a:t>的</a:t>
            </a:r>
            <a:r>
              <a:rPr lang="en-US" altLang="zh-CN" dirty="0" smtClean="0"/>
              <a:t>bug</a:t>
            </a:r>
            <a:r>
              <a:rPr lang="zh-CN" altLang="en-US" dirty="0" smtClean="0"/>
              <a:t>修复和升级。</a:t>
            </a:r>
            <a:r>
              <a:rPr lang="en-US" altLang="zh-CN" dirty="0" smtClean="0"/>
              <a:t>Custom</a:t>
            </a:r>
            <a:r>
              <a:rPr lang="zh-CN" altLang="en-US" dirty="0" smtClean="0"/>
              <a:t>文件夹包含如下</a:t>
            </a:r>
            <a:r>
              <a:rPr lang="en-US" altLang="zh-CN" dirty="0" smtClean="0"/>
              <a:t>3</a:t>
            </a:r>
            <a:r>
              <a:rPr lang="zh-CN" altLang="en-US" dirty="0" smtClean="0"/>
              <a:t>个文件：</a:t>
            </a:r>
            <a:endParaRPr lang="en-US" altLang="zh-CN" dirty="0" smtClean="0"/>
          </a:p>
          <a:p>
            <a:pPr marL="1657350" lvl="3" indent="-285750">
              <a:lnSpc>
                <a:spcPct val="150000"/>
              </a:lnSpc>
              <a:buFont typeface="Wingdings" pitchFamily="2" charset="2"/>
              <a:buChar char="ü"/>
            </a:pPr>
            <a:r>
              <a:rPr lang="en-US" altLang="zh-CN" dirty="0" smtClean="0"/>
              <a:t>custom-</a:t>
            </a:r>
            <a:r>
              <a:rPr lang="en-US" altLang="zh-CN" dirty="0" err="1" smtClean="0"/>
              <a:t>variables.less</a:t>
            </a:r>
            <a:r>
              <a:rPr lang="zh-CN" altLang="en-US" dirty="0" smtClean="0"/>
              <a:t>：从</a:t>
            </a:r>
            <a:r>
              <a:rPr lang="en-US" altLang="zh-CN" dirty="0"/>
              <a:t>Bootstrap</a:t>
            </a:r>
            <a:r>
              <a:rPr lang="zh-CN" altLang="en-US" dirty="0"/>
              <a:t>源码中复制了一份</a:t>
            </a:r>
            <a:r>
              <a:rPr lang="en-US" altLang="zh-CN" dirty="0" err="1"/>
              <a:t>variables.less</a:t>
            </a:r>
            <a:r>
              <a:rPr lang="zh-CN" altLang="en-US" dirty="0"/>
              <a:t>并在这份拷贝中修改变量</a:t>
            </a:r>
            <a:r>
              <a:rPr lang="zh-CN" altLang="en-US" dirty="0" smtClean="0"/>
              <a:t>。</a:t>
            </a:r>
            <a:endParaRPr lang="en-US" altLang="zh-CN" dirty="0" smtClean="0"/>
          </a:p>
          <a:p>
            <a:pPr marL="1657350" lvl="3" indent="-285750">
              <a:lnSpc>
                <a:spcPct val="150000"/>
              </a:lnSpc>
              <a:buFont typeface="Wingdings" pitchFamily="2" charset="2"/>
              <a:buChar char="ü"/>
            </a:pPr>
            <a:r>
              <a:rPr lang="en-US" altLang="zh-CN" dirty="0" smtClean="0"/>
              <a:t>custom-</a:t>
            </a:r>
            <a:r>
              <a:rPr lang="en-US" altLang="zh-CN" dirty="0" err="1" smtClean="0"/>
              <a:t>other.less</a:t>
            </a:r>
            <a:r>
              <a:rPr lang="zh-CN" altLang="en-US" dirty="0" smtClean="0"/>
              <a:t>：</a:t>
            </a:r>
            <a:r>
              <a:rPr lang="zh-CN" altLang="en-US" dirty="0"/>
              <a:t>这个</a:t>
            </a:r>
            <a:r>
              <a:rPr lang="zh-CN" altLang="en-US" dirty="0" smtClean="0"/>
              <a:t>文件包含</a:t>
            </a:r>
            <a:r>
              <a:rPr lang="zh-CN" altLang="en-US" dirty="0"/>
              <a:t>了那些无法定义成变量的自定义</a:t>
            </a:r>
            <a:r>
              <a:rPr lang="zh-CN" altLang="en-US" dirty="0" smtClean="0"/>
              <a:t>内容。</a:t>
            </a:r>
            <a:endParaRPr lang="en-US" altLang="zh-CN" dirty="0" smtClean="0"/>
          </a:p>
          <a:p>
            <a:pPr marL="1657350" lvl="3" indent="-285750">
              <a:lnSpc>
                <a:spcPct val="150000"/>
              </a:lnSpc>
              <a:buFont typeface="Wingdings" pitchFamily="2" charset="2"/>
              <a:buChar char="ü"/>
            </a:pPr>
            <a:r>
              <a:rPr lang="en-US" altLang="zh-CN" dirty="0" smtClean="0"/>
              <a:t>custom-</a:t>
            </a:r>
            <a:r>
              <a:rPr lang="en-US" altLang="zh-CN" dirty="0" err="1" smtClean="0"/>
              <a:t>bootstrap.less</a:t>
            </a:r>
            <a:r>
              <a:rPr lang="zh-CN" altLang="en-US" dirty="0" smtClean="0"/>
              <a:t>：</a:t>
            </a:r>
            <a:r>
              <a:rPr lang="zh-CN" altLang="en-US" dirty="0"/>
              <a:t>这是新的「核心」文件。我们将把它编译成</a:t>
            </a:r>
            <a:r>
              <a:rPr lang="en-US" altLang="zh-CN" dirty="0"/>
              <a:t>CSS</a:t>
            </a:r>
            <a:r>
              <a:rPr lang="zh-CN" altLang="en-US" dirty="0"/>
              <a:t>。与原始的 </a:t>
            </a:r>
            <a:r>
              <a:rPr lang="en-US" altLang="zh-CN" dirty="0"/>
              <a:t>LESS</a:t>
            </a:r>
            <a:r>
              <a:rPr lang="zh-CN" altLang="en-US" dirty="0"/>
              <a:t>文件一样，它使用下面的命令来引入上面那两</a:t>
            </a:r>
            <a:r>
              <a:rPr lang="zh-CN" altLang="en-US" dirty="0" smtClean="0"/>
              <a:t>个自定义文件：</a:t>
            </a: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3594098" y="4365104"/>
            <a:ext cx="5688632" cy="14401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a:t>
            </a:r>
            <a:r>
              <a:rPr lang="en-US" altLang="zh-CN" dirty="0" smtClean="0"/>
              <a:t>bootstrap/less/</a:t>
            </a:r>
            <a:r>
              <a:rPr lang="en-US" altLang="zh-CN" dirty="0" err="1" smtClean="0"/>
              <a:t>bootstrap.less</a:t>
            </a:r>
            <a:r>
              <a:rPr lang="en-US" altLang="zh-CN" dirty="0" smtClean="0"/>
              <a:t>“</a:t>
            </a:r>
          </a:p>
          <a:p>
            <a:pPr>
              <a:defRPr/>
            </a:pPr>
            <a:r>
              <a:rPr lang="en-US" altLang="zh-CN" dirty="0"/>
              <a:t>"</a:t>
            </a:r>
            <a:r>
              <a:rPr lang="en-US" altLang="zh-CN" dirty="0" smtClean="0"/>
              <a:t>custom-</a:t>
            </a:r>
            <a:r>
              <a:rPr lang="en-US" altLang="zh-CN" dirty="0" err="1" smtClean="0"/>
              <a:t>variables.less</a:t>
            </a:r>
            <a:r>
              <a:rPr lang="en-US" altLang="zh-CN" dirty="0" smtClean="0"/>
              <a:t>“</a:t>
            </a:r>
          </a:p>
          <a:p>
            <a:pPr>
              <a:defRPr/>
            </a:pPr>
            <a:r>
              <a:rPr lang="en-US" altLang="zh-CN" dirty="0" smtClean="0"/>
              <a:t>"custom-</a:t>
            </a:r>
            <a:r>
              <a:rPr lang="en-US" altLang="zh-CN" dirty="0" err="1" smtClean="0"/>
              <a:t>other.less</a:t>
            </a:r>
            <a:r>
              <a:rPr lang="en-US" altLang="zh-CN" dirty="0" smtClean="0"/>
              <a:t>“</a:t>
            </a:r>
          </a:p>
          <a:p>
            <a:pPr>
              <a:defRPr/>
            </a:pPr>
            <a:r>
              <a:rPr lang="en-US" altLang="zh-CN" dirty="0"/>
              <a:t>"../bootstrap/less/</a:t>
            </a:r>
            <a:r>
              <a:rPr lang="en-US" altLang="zh-CN" dirty="0" err="1"/>
              <a:t>utilities.less</a:t>
            </a:r>
            <a:r>
              <a:rPr lang="en-US" altLang="zh-CN" dirty="0"/>
              <a:t>"</a:t>
            </a:r>
          </a:p>
        </p:txBody>
      </p:sp>
    </p:spTree>
    <p:extLst>
      <p:ext uri="{BB962C8B-B14F-4D97-AF65-F5344CB8AC3E}">
        <p14:creationId xmlns:p14="http://schemas.microsoft.com/office/powerpoint/2010/main" val="147185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2353172" y="2102991"/>
            <a:ext cx="7560839"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smtClean="0">
                <a:solidFill>
                  <a:schemeClr val="tx1">
                    <a:lumMod val="65000"/>
                    <a:lumOff val="35000"/>
                  </a:schemeClr>
                </a:solidFill>
                <a:effectLst>
                  <a:reflection blurRad="6350" stA="55000" endA="300" endPos="45500" dir="5400000" sy="-100000" algn="bl" rotWithShape="0"/>
                </a:effectLst>
                <a:latin typeface="Broadway" pitchFamily="82" charset="0"/>
                <a:sym typeface="Impact" pitchFamily="34" charset="0"/>
              </a:rPr>
              <a:t>Thank</a:t>
            </a:r>
            <a:r>
              <a:rPr lang="en-US" sz="7200" smtClean="0">
                <a:solidFill>
                  <a:srgbClr val="88E70F"/>
                </a:solidFill>
                <a:effectLst>
                  <a:reflection blurRad="6350" stA="55000" endA="300" endPos="45500" dir="5400000" sy="-100000" algn="bl" rotWithShape="0"/>
                </a:effectLst>
                <a:latin typeface="Broadway" pitchFamily="82" charset="0"/>
                <a:sym typeface="Impact" pitchFamily="34" charset="0"/>
              </a:rPr>
              <a:t> </a:t>
            </a:r>
            <a:r>
              <a:rPr lang="en-US" altLang="zh-CN" sz="7200" smtClean="0">
                <a:solidFill>
                  <a:srgbClr val="88E70F"/>
                </a:solidFill>
                <a:effectLst>
                  <a:reflection blurRad="6350" stA="55000" endA="300" endPos="45500" dir="5400000" sy="-100000" algn="bl" rotWithShape="0"/>
                </a:effectLst>
                <a:latin typeface="Broadway" pitchFamily="82" charset="0"/>
                <a:sym typeface="Impact" pitchFamily="34" charset="0"/>
              </a:rPr>
              <a:t>You</a:t>
            </a:r>
            <a:endParaRPr lang="zh-CN" altLang="en-US" sz="3200">
              <a:solidFill>
                <a:srgbClr val="88E70F"/>
              </a:solidFill>
              <a:effectLst>
                <a:reflection blurRad="6350" stA="55000" endA="300" endPos="45500" dir="5400000" sy="-100000" algn="bl" rotWithShape="0"/>
              </a:effectLst>
              <a:latin typeface="Broadway" pitchFamily="82" charset="0"/>
            </a:endParaRPr>
          </a:p>
        </p:txBody>
      </p:sp>
    </p:spTree>
    <p:extLst>
      <p:ext uri="{BB962C8B-B14F-4D97-AF65-F5344CB8AC3E}">
        <p14:creationId xmlns:p14="http://schemas.microsoft.com/office/powerpoint/2010/main" val="37421857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83754E-6 -1.19861 L -3.83754E-6 1.11111E-6 L 0.00039 -0.12153 L -3.83754E-6 1.11111E-6 " pathEditMode="relative" rAng="0" ptsTypes="AAAA">
                                      <p:cBhvr>
                                        <p:cTn id="8" dur="600" fill="hold"/>
                                        <p:tgtEl>
                                          <p:spTgt spid="2"/>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网格系统</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媒体查询</a:t>
            </a:r>
            <a:r>
              <a:rPr lang="zh-CN" altLang="en-US" smtClean="0">
                <a:solidFill>
                  <a:schemeClr val="tx1"/>
                </a:solidFill>
              </a:rPr>
              <a:t>：</a:t>
            </a:r>
            <a:r>
              <a:rPr lang="en-US" altLang="zh-CN"/>
              <a:t>Bootstrap </a:t>
            </a:r>
            <a:r>
              <a:rPr lang="zh-CN" altLang="en-US"/>
              <a:t>中的媒体查询</a:t>
            </a:r>
            <a:r>
              <a:rPr lang="zh-CN" altLang="en-US" smtClean="0"/>
              <a:t>允许基于</a:t>
            </a:r>
            <a:r>
              <a:rPr lang="zh-CN" altLang="en-US"/>
              <a:t>视口大小移动、显示并隐藏内容。下面的媒体查询在 </a:t>
            </a:r>
            <a:r>
              <a:rPr lang="en-US" altLang="zh-CN"/>
              <a:t>LESS </a:t>
            </a:r>
            <a:r>
              <a:rPr lang="zh-CN" altLang="en-US"/>
              <a:t>文件中使用，用来创建 </a:t>
            </a:r>
            <a:r>
              <a:rPr lang="en-US" altLang="zh-CN"/>
              <a:t>Bootstrap </a:t>
            </a:r>
            <a:r>
              <a:rPr lang="zh-CN" altLang="en-US"/>
              <a:t>网格系统中的关键的分界点</a:t>
            </a:r>
            <a:r>
              <a:rPr lang="zh-CN" altLang="en-US" smtClean="0"/>
              <a:t>阈值：</a:t>
            </a:r>
            <a:endParaRPr lang="en-US" altLang="zh-CN">
              <a:solidFill>
                <a:schemeClr val="tx1"/>
              </a:solidFill>
            </a:endParaRPr>
          </a:p>
          <a:p>
            <a:pPr lvl="1">
              <a:lnSpc>
                <a:spcPct val="150000"/>
              </a:lnSpc>
              <a:defRPr/>
            </a:pPr>
            <a:r>
              <a:rPr lang="en-US" altLang="zh-CN" sz="2000"/>
              <a:t> </a:t>
            </a:r>
            <a:r>
              <a:rPr lang="en-US" altLang="zh-CN" sz="2000" smtClean="0"/>
              <a:t>        </a:t>
            </a:r>
            <a:r>
              <a:rPr lang="zh-CN" altLang="en-US" smtClean="0"/>
              <a:t>我们</a:t>
            </a:r>
            <a:r>
              <a:rPr lang="zh-CN" altLang="en-US"/>
              <a:t>有时候也会在媒体查询代码中包含 </a:t>
            </a:r>
            <a:r>
              <a:rPr lang="en-US" altLang="zh-CN" b="1"/>
              <a:t>max-width</a:t>
            </a:r>
            <a:r>
              <a:rPr lang="zh-CN" altLang="en-US"/>
              <a:t>，从而将 </a:t>
            </a:r>
            <a:r>
              <a:rPr lang="en-US" altLang="zh-CN"/>
              <a:t>CSS </a:t>
            </a:r>
            <a:r>
              <a:rPr lang="zh-CN" altLang="en-US"/>
              <a:t>的影响限制</a:t>
            </a:r>
            <a:r>
              <a:rPr lang="zh-CN" altLang="en-US" smtClean="0"/>
              <a:t>在更小</a:t>
            </a:r>
            <a:r>
              <a:rPr lang="zh-CN" altLang="en-US"/>
              <a:t>范围的屏幕大小之内</a:t>
            </a:r>
            <a:r>
              <a:rPr lang="zh-CN" altLang="en-US" sz="2000"/>
              <a:t>。</a:t>
            </a:r>
            <a:endParaRPr lang="en-US" altLang="zh-CN" sz="2000"/>
          </a:p>
          <a:p>
            <a:pPr marL="285750" indent="-285750">
              <a:lnSpc>
                <a:spcPct val="150000"/>
              </a:lnSpc>
              <a:buFont typeface="Wingdings" pitchFamily="2" charset="2"/>
              <a:buChar char="Ø"/>
              <a:defRPr/>
            </a:pPr>
            <a:endParaRPr lang="en-US" altLang="zh-CN" sz="2000" smtClean="0"/>
          </a:p>
          <a:p>
            <a:pPr>
              <a:lnSpc>
                <a:spcPct val="150000"/>
              </a:lnSpc>
              <a:defRPr/>
            </a:pPr>
            <a:endParaRPr lang="en-US" altLang="zh-CN" sz="2000" smtClean="0"/>
          </a:p>
        </p:txBody>
      </p:sp>
      <p:sp>
        <p:nvSpPr>
          <p:cNvPr id="5" name="矩形 4"/>
          <p:cNvSpPr/>
          <p:nvPr/>
        </p:nvSpPr>
        <p:spPr>
          <a:xfrm>
            <a:off x="2137146" y="3284984"/>
            <a:ext cx="8136904" cy="18722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@media (max-width: @screen-xs-max) { ... } </a:t>
            </a:r>
            <a:endParaRPr lang="en-US" altLang="zh-CN" smtClean="0"/>
          </a:p>
          <a:p>
            <a:pPr>
              <a:lnSpc>
                <a:spcPct val="150000"/>
              </a:lnSpc>
              <a:defRPr/>
            </a:pPr>
            <a:r>
              <a:rPr lang="en-US" altLang="zh-CN" smtClean="0"/>
              <a:t>@</a:t>
            </a:r>
            <a:r>
              <a:rPr lang="en-US" altLang="zh-CN"/>
              <a:t>media (min-width: @screen-sm-min) and (max-width: @screen-sm-max) { ... } @media (min-width: @screen-md-min) and (max-width: @screen-md-max) { ... } @media (min-width: @screen-lg-min) { ... }</a:t>
            </a:r>
          </a:p>
        </p:txBody>
      </p:sp>
      <p:sp>
        <p:nvSpPr>
          <p:cNvPr id="4" name="矩形 3"/>
          <p:cNvSpPr/>
          <p:nvPr/>
        </p:nvSpPr>
        <p:spPr>
          <a:xfrm>
            <a:off x="2120060" y="2348880"/>
            <a:ext cx="8442023" cy="302433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sz="1600"/>
              <a:t>/* </a:t>
            </a:r>
            <a:r>
              <a:rPr lang="zh-CN" altLang="en-US" sz="1600"/>
              <a:t>超小设备（手机，小于 </a:t>
            </a:r>
            <a:r>
              <a:rPr lang="en-US" altLang="zh-CN" sz="1600"/>
              <a:t>768px</a:t>
            </a:r>
            <a:r>
              <a:rPr lang="zh-CN" altLang="en-US" sz="1600"/>
              <a:t>） *</a:t>
            </a:r>
            <a:r>
              <a:rPr lang="en-US" altLang="zh-CN" sz="1600"/>
              <a:t>/ </a:t>
            </a:r>
            <a:endParaRPr lang="en-US" altLang="zh-CN" sz="1600" smtClean="0"/>
          </a:p>
          <a:p>
            <a:pPr>
              <a:lnSpc>
                <a:spcPct val="150000"/>
              </a:lnSpc>
              <a:defRPr/>
            </a:pPr>
            <a:r>
              <a:rPr lang="en-US" altLang="zh-CN" sz="1600" smtClean="0"/>
              <a:t>/* </a:t>
            </a:r>
            <a:r>
              <a:rPr lang="en-US" altLang="zh-CN" sz="1600"/>
              <a:t>Bootstrap </a:t>
            </a:r>
            <a:r>
              <a:rPr lang="zh-CN" altLang="en-US" sz="1600"/>
              <a:t>中默认情况下没有媒体查询 *</a:t>
            </a:r>
            <a:r>
              <a:rPr lang="en-US" altLang="zh-CN" sz="1600"/>
              <a:t>/ </a:t>
            </a:r>
            <a:endParaRPr lang="en-US" altLang="zh-CN" sz="1600" smtClean="0"/>
          </a:p>
          <a:p>
            <a:pPr>
              <a:lnSpc>
                <a:spcPct val="150000"/>
              </a:lnSpc>
              <a:defRPr/>
            </a:pPr>
            <a:r>
              <a:rPr lang="en-US" altLang="zh-CN" sz="1600" smtClean="0"/>
              <a:t>/* </a:t>
            </a:r>
            <a:r>
              <a:rPr lang="zh-CN" altLang="en-US" sz="1600"/>
              <a:t>小型设备（平板电脑，</a:t>
            </a:r>
            <a:r>
              <a:rPr lang="en-US" altLang="zh-CN" sz="1600"/>
              <a:t>768px </a:t>
            </a:r>
            <a:r>
              <a:rPr lang="zh-CN" altLang="en-US" sz="1600"/>
              <a:t>起） *</a:t>
            </a:r>
            <a:r>
              <a:rPr lang="en-US" altLang="zh-CN" sz="1600"/>
              <a:t>/ </a:t>
            </a:r>
            <a:endParaRPr lang="en-US" altLang="zh-CN" sz="1600" smtClean="0"/>
          </a:p>
          <a:p>
            <a:pPr>
              <a:lnSpc>
                <a:spcPct val="150000"/>
              </a:lnSpc>
              <a:defRPr/>
            </a:pPr>
            <a:r>
              <a:rPr lang="en-US" altLang="zh-CN" sz="1600" smtClean="0"/>
              <a:t>@</a:t>
            </a:r>
            <a:r>
              <a:rPr lang="en-US" altLang="zh-CN" sz="1600"/>
              <a:t>media (min-width: @screen-sm-min) { ... } </a:t>
            </a:r>
            <a:endParaRPr lang="en-US" altLang="zh-CN" sz="1600" smtClean="0"/>
          </a:p>
          <a:p>
            <a:pPr>
              <a:lnSpc>
                <a:spcPct val="150000"/>
              </a:lnSpc>
              <a:defRPr/>
            </a:pPr>
            <a:r>
              <a:rPr lang="en-US" altLang="zh-CN" sz="1600" smtClean="0"/>
              <a:t>/* </a:t>
            </a:r>
            <a:r>
              <a:rPr lang="zh-CN" altLang="en-US" sz="1600"/>
              <a:t>中型设备（台式电脑，</a:t>
            </a:r>
            <a:r>
              <a:rPr lang="en-US" altLang="zh-CN" sz="1600"/>
              <a:t>992px </a:t>
            </a:r>
            <a:r>
              <a:rPr lang="zh-CN" altLang="en-US" sz="1600"/>
              <a:t>起） *</a:t>
            </a:r>
            <a:r>
              <a:rPr lang="en-US" altLang="zh-CN" sz="1600"/>
              <a:t>/ </a:t>
            </a:r>
            <a:endParaRPr lang="en-US" altLang="zh-CN" sz="1600" smtClean="0"/>
          </a:p>
          <a:p>
            <a:pPr>
              <a:lnSpc>
                <a:spcPct val="150000"/>
              </a:lnSpc>
              <a:defRPr/>
            </a:pPr>
            <a:r>
              <a:rPr lang="en-US" altLang="zh-CN" sz="1600" smtClean="0"/>
              <a:t>@</a:t>
            </a:r>
            <a:r>
              <a:rPr lang="en-US" altLang="zh-CN" sz="1600"/>
              <a:t>media (min-width: @screen-md-min) { ... } </a:t>
            </a:r>
            <a:endParaRPr lang="en-US" altLang="zh-CN" sz="1600" smtClean="0"/>
          </a:p>
          <a:p>
            <a:pPr>
              <a:lnSpc>
                <a:spcPct val="150000"/>
              </a:lnSpc>
              <a:defRPr/>
            </a:pPr>
            <a:r>
              <a:rPr lang="en-US" altLang="zh-CN" sz="1600" smtClean="0"/>
              <a:t>/* </a:t>
            </a:r>
            <a:r>
              <a:rPr lang="zh-CN" altLang="en-US" sz="1600"/>
              <a:t>大型设备（大台式电脑，</a:t>
            </a:r>
            <a:r>
              <a:rPr lang="en-US" altLang="zh-CN" sz="1600"/>
              <a:t>1200px </a:t>
            </a:r>
            <a:r>
              <a:rPr lang="zh-CN" altLang="en-US" sz="1600"/>
              <a:t>起） *</a:t>
            </a:r>
            <a:r>
              <a:rPr lang="en-US" altLang="zh-CN" sz="1600"/>
              <a:t>/ </a:t>
            </a:r>
            <a:endParaRPr lang="en-US" altLang="zh-CN" sz="1600" smtClean="0"/>
          </a:p>
          <a:p>
            <a:pPr>
              <a:lnSpc>
                <a:spcPct val="150000"/>
              </a:lnSpc>
              <a:defRPr/>
            </a:pPr>
            <a:r>
              <a:rPr lang="en-US" altLang="zh-CN" sz="1600" smtClean="0"/>
              <a:t>@</a:t>
            </a:r>
            <a:r>
              <a:rPr lang="en-US" altLang="zh-CN" sz="1600"/>
              <a:t>media (min-width: @screen-lg-min) { ... }</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网格系统</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流程图: 可选过程 4"/>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smtClean="0">
                <a:solidFill>
                  <a:schemeClr val="tx1"/>
                </a:solidFill>
              </a:rPr>
              <a:t>网格选项</a:t>
            </a:r>
            <a:r>
              <a:rPr lang="zh-CN" altLang="en-US" smtClean="0">
                <a:solidFill>
                  <a:schemeClr val="tx1"/>
                </a:solidFill>
              </a:rPr>
              <a:t>：</a:t>
            </a:r>
            <a:r>
              <a:rPr lang="zh-CN" altLang="en-US"/>
              <a:t>下表总结了 </a:t>
            </a:r>
            <a:r>
              <a:rPr lang="en-US" altLang="zh-CN"/>
              <a:t>Bootstrap </a:t>
            </a:r>
            <a:r>
              <a:rPr lang="zh-CN" altLang="en-US"/>
              <a:t>网格系统如何跨多个设备工作</a:t>
            </a:r>
            <a:r>
              <a:rPr lang="zh-CN" altLang="en-US" smtClean="0"/>
              <a:t>：</a:t>
            </a:r>
            <a:endParaRPr lang="en-US" altLang="zh-CN">
              <a:solidFill>
                <a:schemeClr val="tx1"/>
              </a:solidFill>
            </a:endParaRPr>
          </a:p>
          <a:p>
            <a:pPr>
              <a:lnSpc>
                <a:spcPct val="150000"/>
              </a:lnSpc>
              <a:defRPr/>
            </a:pPr>
            <a:endParaRPr lang="en-US" altLang="zh-CN" sz="2000" smtClean="0"/>
          </a:p>
          <a:p>
            <a:pPr>
              <a:lnSpc>
                <a:spcPct val="150000"/>
              </a:lnSpc>
              <a:defRPr/>
            </a:pPr>
            <a:endParaRPr lang="en-US" altLang="zh-CN" sz="2000" smtClean="0"/>
          </a:p>
        </p:txBody>
      </p:sp>
      <p:graphicFrame>
        <p:nvGraphicFramePr>
          <p:cNvPr id="7" name="表格 6"/>
          <p:cNvGraphicFramePr>
            <a:graphicFrameLocks noGrp="1"/>
          </p:cNvGraphicFramePr>
          <p:nvPr>
            <p:extLst>
              <p:ext uri="{D42A27DB-BD31-4B8C-83A1-F6EECF244321}">
                <p14:modId xmlns:p14="http://schemas.microsoft.com/office/powerpoint/2010/main" val="134381326"/>
              </p:ext>
            </p:extLst>
          </p:nvPr>
        </p:nvGraphicFramePr>
        <p:xfrm>
          <a:off x="2209155" y="1600201"/>
          <a:ext cx="7704855" cy="3914488"/>
        </p:xfrm>
        <a:graphic>
          <a:graphicData uri="http://schemas.openxmlformats.org/drawingml/2006/table">
            <a:tbl>
              <a:tblPr/>
              <a:tblGrid>
                <a:gridCol w="1540971"/>
                <a:gridCol w="1540971"/>
                <a:gridCol w="1540971"/>
                <a:gridCol w="1540971"/>
                <a:gridCol w="1540971"/>
              </a:tblGrid>
              <a:tr h="502667">
                <a:tc>
                  <a:txBody>
                    <a:bodyPr/>
                    <a:lstStyle/>
                    <a:p>
                      <a:pPr algn="l" fontAlgn="t"/>
                      <a:endParaRPr lang="zh-CN" altLang="en-US" sz="1300">
                        <a:solidFill>
                          <a:srgbClr val="FFFFFF"/>
                        </a:solidFill>
                        <a:effectLst/>
                        <a:latin typeface="Microsoft Yahei"/>
                      </a:endParaRPr>
                    </a:p>
                  </a:txBody>
                  <a:tcPr marL="20876" marR="20876" marT="20876" marB="2087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latin typeface="Microsoft Yahei"/>
                        </a:rPr>
                        <a:t>超小设备收集（</a:t>
                      </a:r>
                      <a:r>
                        <a:rPr lang="en-US" altLang="zh-CN" sz="1300">
                          <a:solidFill>
                            <a:srgbClr val="FFFFFF"/>
                          </a:solidFill>
                          <a:effectLst/>
                          <a:latin typeface="Microsoft Yahei"/>
                        </a:rPr>
                        <a:t>&lt;768px</a:t>
                      </a:r>
                      <a:r>
                        <a:rPr lang="zh-CN" altLang="en-US" sz="1300">
                          <a:solidFill>
                            <a:srgbClr val="FFFFFF"/>
                          </a:solidFill>
                          <a:effectLst/>
                          <a:latin typeface="Microsoft Yahei"/>
                        </a:rPr>
                        <a:t>）</a:t>
                      </a:r>
                    </a:p>
                  </a:txBody>
                  <a:tcPr marL="20876" marR="20876" marT="20876" marB="2087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latin typeface="Microsoft Yahei"/>
                        </a:rPr>
                        <a:t>小型设备平板电脑（≥</a:t>
                      </a:r>
                      <a:r>
                        <a:rPr lang="en-US" altLang="zh-CN" sz="1300">
                          <a:solidFill>
                            <a:srgbClr val="FFFFFF"/>
                          </a:solidFill>
                          <a:effectLst/>
                          <a:latin typeface="Microsoft Yahei"/>
                        </a:rPr>
                        <a:t>768px</a:t>
                      </a:r>
                      <a:r>
                        <a:rPr lang="zh-CN" altLang="en-US" sz="1300">
                          <a:solidFill>
                            <a:srgbClr val="FFFFFF"/>
                          </a:solidFill>
                          <a:effectLst/>
                          <a:latin typeface="Microsoft Yahei"/>
                        </a:rPr>
                        <a:t>）</a:t>
                      </a:r>
                    </a:p>
                  </a:txBody>
                  <a:tcPr marL="20876" marR="20876" marT="20876" marB="2087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latin typeface="Microsoft Yahei"/>
                        </a:rPr>
                        <a:t>中型设备台式电脑（≥</a:t>
                      </a:r>
                      <a:r>
                        <a:rPr lang="en-US" altLang="zh-CN" sz="1300">
                          <a:solidFill>
                            <a:srgbClr val="FFFFFF"/>
                          </a:solidFill>
                          <a:effectLst/>
                          <a:latin typeface="Microsoft Yahei"/>
                        </a:rPr>
                        <a:t>992px</a:t>
                      </a:r>
                      <a:r>
                        <a:rPr lang="zh-CN" altLang="en-US" sz="1300">
                          <a:solidFill>
                            <a:srgbClr val="FFFFFF"/>
                          </a:solidFill>
                          <a:effectLst/>
                          <a:latin typeface="Microsoft Yahei"/>
                        </a:rPr>
                        <a:t>）</a:t>
                      </a:r>
                    </a:p>
                  </a:txBody>
                  <a:tcPr marL="20876" marR="20876" marT="20876" marB="2087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300">
                          <a:solidFill>
                            <a:srgbClr val="FFFFFF"/>
                          </a:solidFill>
                          <a:effectLst/>
                          <a:latin typeface="Microsoft Yahei"/>
                        </a:rPr>
                        <a:t>大型设备台式电脑（≥</a:t>
                      </a:r>
                      <a:r>
                        <a:rPr lang="en-US" altLang="zh-CN" sz="1300">
                          <a:solidFill>
                            <a:srgbClr val="FFFFFF"/>
                          </a:solidFill>
                          <a:effectLst/>
                          <a:latin typeface="Microsoft Yahei"/>
                        </a:rPr>
                        <a:t>1200px</a:t>
                      </a:r>
                      <a:r>
                        <a:rPr lang="zh-CN" altLang="en-US" sz="1300">
                          <a:solidFill>
                            <a:srgbClr val="FFFFFF"/>
                          </a:solidFill>
                          <a:effectLst/>
                          <a:latin typeface="Microsoft Yahei"/>
                        </a:rPr>
                        <a:t>）</a:t>
                      </a:r>
                    </a:p>
                  </a:txBody>
                  <a:tcPr marL="20876" marR="20876" marT="20876" marB="2087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546189">
                <a:tc>
                  <a:txBody>
                    <a:bodyPr/>
                    <a:lstStyle/>
                    <a:p>
                      <a:pPr fontAlgn="t"/>
                      <a:r>
                        <a:rPr lang="zh-CN" altLang="en-US" sz="1300">
                          <a:effectLst/>
                          <a:latin typeface="Microsoft Yahei"/>
                        </a:rPr>
                        <a:t>网格行为</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latin typeface="Microsoft Yahei"/>
                        </a:rPr>
                        <a:t>一直是水平的</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latin typeface="Microsoft Yahei"/>
                        </a:rPr>
                        <a:t>以折叠开始，断点以上是水平的</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latin typeface="Microsoft Yahei"/>
                        </a:rPr>
                        <a:t>以折叠开始，断点以上是水平的</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latin typeface="Microsoft Yahei"/>
                        </a:rPr>
                        <a:t>以折叠开始，断点以上是水平的</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89514">
                <a:tc>
                  <a:txBody>
                    <a:bodyPr/>
                    <a:lstStyle/>
                    <a:p>
                      <a:pPr fontAlgn="t"/>
                      <a:r>
                        <a:rPr lang="zh-CN" altLang="en-US" sz="1300">
                          <a:effectLst/>
                          <a:latin typeface="Microsoft Yahei"/>
                        </a:rPr>
                        <a:t>最大容器宽度</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None (auto)</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750px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970px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1170px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71963">
                <a:tc>
                  <a:txBody>
                    <a:bodyPr/>
                    <a:lstStyle/>
                    <a:p>
                      <a:pPr fontAlgn="t"/>
                      <a:r>
                        <a:rPr lang="en-US" sz="1300">
                          <a:effectLst/>
                          <a:latin typeface="Microsoft Yahei"/>
                        </a:rPr>
                        <a:t>Class </a:t>
                      </a:r>
                      <a:r>
                        <a:rPr lang="zh-CN" altLang="en-US" sz="1300">
                          <a:effectLst/>
                          <a:latin typeface="Microsoft Yahei"/>
                        </a:rPr>
                        <a:t>前缀</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b="1">
                          <a:effectLst/>
                          <a:latin typeface="Microsoft Yahei"/>
                        </a:rPr>
                        <a:t>.col-xs-</a:t>
                      </a:r>
                      <a:endParaRPr lang="en-US" sz="1300">
                        <a:effectLst/>
                        <a:latin typeface="Microsoft Yahei"/>
                      </a:endParaRP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b="1">
                          <a:effectLst/>
                          <a:latin typeface="Microsoft Yahei"/>
                        </a:rPr>
                        <a:t>.col-sm-</a:t>
                      </a:r>
                      <a:endParaRPr lang="en-US" sz="1300">
                        <a:effectLst/>
                        <a:latin typeface="Microsoft Yahei"/>
                      </a:endParaRP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b="1">
                          <a:effectLst/>
                          <a:latin typeface="Microsoft Yahei"/>
                        </a:rPr>
                        <a:t>.col-md-</a:t>
                      </a:r>
                      <a:endParaRPr lang="en-US" sz="1300">
                        <a:effectLst/>
                        <a:latin typeface="Microsoft Yahei"/>
                      </a:endParaRP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b="1">
                          <a:effectLst/>
                          <a:latin typeface="Microsoft Yahei"/>
                        </a:rPr>
                        <a:t>.col-lg-</a:t>
                      </a:r>
                      <a:endParaRPr lang="en-US" sz="1300">
                        <a:effectLst/>
                        <a:latin typeface="Microsoft Yahei"/>
                      </a:endParaRP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71963">
                <a:tc>
                  <a:txBody>
                    <a:bodyPr/>
                    <a:lstStyle/>
                    <a:p>
                      <a:pPr fontAlgn="t"/>
                      <a:r>
                        <a:rPr lang="zh-CN" altLang="en-US" sz="1300">
                          <a:effectLst/>
                          <a:latin typeface="Microsoft Yahei"/>
                        </a:rPr>
                        <a:t>列 </a:t>
                      </a:r>
                      <a:r>
                        <a:rPr lang="en-US" altLang="zh-CN" sz="1300">
                          <a:effectLst/>
                          <a:latin typeface="Microsoft Yahei"/>
                        </a:rPr>
                        <a:t>#</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12</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12</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12</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12</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71963">
                <a:tc>
                  <a:txBody>
                    <a:bodyPr/>
                    <a:lstStyle/>
                    <a:p>
                      <a:pPr fontAlgn="t"/>
                      <a:r>
                        <a:rPr lang="zh-CN" altLang="en-US" sz="1300">
                          <a:effectLst/>
                          <a:latin typeface="Microsoft Yahei"/>
                        </a:rPr>
                        <a:t>最大列宽</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Auto</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60px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78px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95px</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02866">
                <a:tc>
                  <a:txBody>
                    <a:bodyPr/>
                    <a:lstStyle/>
                    <a:p>
                      <a:pPr fontAlgn="t"/>
                      <a:r>
                        <a:rPr lang="zh-CN" altLang="en-US" sz="1300">
                          <a:effectLst/>
                          <a:latin typeface="Microsoft Yahei"/>
                        </a:rPr>
                        <a:t>间隙宽度</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30px</a:t>
                      </a:r>
                      <a:br>
                        <a:rPr lang="en-US" altLang="zh-CN" sz="1300">
                          <a:effectLst/>
                          <a:latin typeface="Microsoft Yahei"/>
                        </a:rPr>
                      </a:br>
                      <a:r>
                        <a:rPr lang="zh-CN" altLang="en-US" sz="1300">
                          <a:effectLst/>
                          <a:latin typeface="Microsoft Yahei"/>
                        </a:rPr>
                        <a:t>（一个列的每边分别 </a:t>
                      </a:r>
                      <a:r>
                        <a:rPr lang="en-US" altLang="zh-CN" sz="1300">
                          <a:effectLst/>
                          <a:latin typeface="Microsoft Yahei"/>
                        </a:rPr>
                        <a:t>15px</a:t>
                      </a:r>
                      <a:r>
                        <a:rPr lang="zh-CN" altLang="en-US" sz="1300">
                          <a:effectLst/>
                          <a:latin typeface="Microsoft Yahei"/>
                        </a:rPr>
                        <a:t>）</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30px</a:t>
                      </a:r>
                      <a:br>
                        <a:rPr lang="en-US" altLang="zh-CN" sz="1300">
                          <a:effectLst/>
                          <a:latin typeface="Microsoft Yahei"/>
                        </a:rPr>
                      </a:br>
                      <a:r>
                        <a:rPr lang="zh-CN" altLang="en-US" sz="1300">
                          <a:effectLst/>
                          <a:latin typeface="Microsoft Yahei"/>
                        </a:rPr>
                        <a:t>（一个列的每边分别 </a:t>
                      </a:r>
                      <a:r>
                        <a:rPr lang="en-US" altLang="zh-CN" sz="1300">
                          <a:effectLst/>
                          <a:latin typeface="Microsoft Yahei"/>
                        </a:rPr>
                        <a:t>15px</a:t>
                      </a:r>
                      <a:r>
                        <a:rPr lang="zh-CN" altLang="en-US" sz="1300">
                          <a:effectLst/>
                          <a:latin typeface="Microsoft Yahei"/>
                        </a:rPr>
                        <a:t>）</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30px</a:t>
                      </a:r>
                      <a:br>
                        <a:rPr lang="en-US" altLang="zh-CN" sz="1300">
                          <a:effectLst/>
                          <a:latin typeface="Microsoft Yahei"/>
                        </a:rPr>
                      </a:br>
                      <a:r>
                        <a:rPr lang="zh-CN" altLang="en-US" sz="1300">
                          <a:effectLst/>
                          <a:latin typeface="Microsoft Yahei"/>
                        </a:rPr>
                        <a:t>（一个列的每边分别 </a:t>
                      </a:r>
                      <a:r>
                        <a:rPr lang="en-US" altLang="zh-CN" sz="1300">
                          <a:effectLst/>
                          <a:latin typeface="Microsoft Yahei"/>
                        </a:rPr>
                        <a:t>15px</a:t>
                      </a:r>
                      <a:r>
                        <a:rPr lang="zh-CN" altLang="en-US" sz="1300">
                          <a:effectLst/>
                          <a:latin typeface="Microsoft Yahei"/>
                        </a:rPr>
                        <a:t>）</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a:effectLst/>
                          <a:latin typeface="Microsoft Yahei"/>
                        </a:rPr>
                        <a:t>30px</a:t>
                      </a:r>
                      <a:br>
                        <a:rPr lang="en-US" altLang="zh-CN" sz="1300">
                          <a:effectLst/>
                          <a:latin typeface="Microsoft Yahei"/>
                        </a:rPr>
                      </a:br>
                      <a:r>
                        <a:rPr lang="zh-CN" altLang="en-US" sz="1300">
                          <a:effectLst/>
                          <a:latin typeface="Microsoft Yahei"/>
                        </a:rPr>
                        <a:t>（一个列的每边分别 </a:t>
                      </a:r>
                      <a:r>
                        <a:rPr lang="en-US" altLang="zh-CN" sz="1300">
                          <a:effectLst/>
                          <a:latin typeface="Microsoft Yahei"/>
                        </a:rPr>
                        <a:t>15px</a:t>
                      </a:r>
                      <a:r>
                        <a:rPr lang="zh-CN" altLang="en-US" sz="1300">
                          <a:effectLst/>
                          <a:latin typeface="Microsoft Yahei"/>
                        </a:rPr>
                        <a:t>）</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71963">
                <a:tc>
                  <a:txBody>
                    <a:bodyPr/>
                    <a:lstStyle/>
                    <a:p>
                      <a:pPr fontAlgn="t"/>
                      <a:r>
                        <a:rPr lang="zh-CN" altLang="en-US" sz="1300">
                          <a:effectLst/>
                          <a:latin typeface="Microsoft Yahei"/>
                        </a:rPr>
                        <a:t>可嵌套</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71963">
                <a:tc>
                  <a:txBody>
                    <a:bodyPr/>
                    <a:lstStyle/>
                    <a:p>
                      <a:pPr fontAlgn="t"/>
                      <a:r>
                        <a:rPr lang="zh-CN" altLang="en-US" sz="1300">
                          <a:effectLst/>
                          <a:latin typeface="Microsoft Yahei"/>
                        </a:rPr>
                        <a:t>偏移量</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71963">
                <a:tc>
                  <a:txBody>
                    <a:bodyPr/>
                    <a:lstStyle/>
                    <a:p>
                      <a:pPr fontAlgn="t"/>
                      <a:r>
                        <a:rPr lang="zh-CN" altLang="en-US" sz="1300">
                          <a:effectLst/>
                          <a:latin typeface="Microsoft Yahei"/>
                        </a:rPr>
                        <a:t>列排序</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300">
                          <a:effectLst/>
                          <a:latin typeface="Microsoft Yahei"/>
                        </a:rPr>
                        <a:t>Yes</a:t>
                      </a:r>
                    </a:p>
                  </a:txBody>
                  <a:tcPr marL="34794" marR="34794" marT="48711" marB="48711">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8" name="Rectangle 1"/>
          <p:cNvSpPr>
            <a:spLocks noChangeArrowheads="1"/>
          </p:cNvSpPr>
          <p:nvPr/>
        </p:nvSpPr>
        <p:spPr bwMode="auto">
          <a:xfrm>
            <a:off x="3586163" y="160020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charset="0"/>
                <a:ea typeface="宋体" charset="-122"/>
                <a:cs typeface="宋体" charset="-122"/>
              </a:rPr>
              <a:t/>
            </a:r>
            <a:br>
              <a:rPr kumimoji="0" lang="zh-CN" altLang="zh-CN" sz="1800" b="0" i="0" u="none" strike="noStrike" cap="none" normalizeH="0" baseline="0" smtClean="0">
                <a:ln>
                  <a:noFill/>
                </a:ln>
                <a:solidFill>
                  <a:schemeClr val="tx1"/>
                </a:solidFill>
                <a:effectLst/>
                <a:latin typeface="Arial" charset="0"/>
                <a:ea typeface="宋体" charset="-122"/>
                <a:cs typeface="宋体" charset="-122"/>
              </a:rPr>
            </a:br>
            <a:endParaRPr kumimoji="0" lang="zh-CN" altLang="zh-CN" sz="1800" b="0" i="0" u="none" strike="noStrike" cap="none" normalizeH="0" baseline="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网格系统</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列偏移</a:t>
            </a:r>
            <a:r>
              <a:rPr lang="zh-CN" altLang="en-US" smtClean="0">
                <a:solidFill>
                  <a:schemeClr val="tx1"/>
                </a:solidFill>
              </a:rPr>
              <a:t>：</a:t>
            </a:r>
            <a:r>
              <a:rPr lang="zh-CN" altLang="en-US"/>
              <a:t>为了在大屏幕显示器上使用偏移，请使用 </a:t>
            </a:r>
            <a:r>
              <a:rPr lang="en-US" altLang="zh-CN" b="1"/>
              <a:t>.col-md-offset-*</a:t>
            </a:r>
            <a:r>
              <a:rPr lang="zh-CN" altLang="en-US"/>
              <a:t> 类。这些类会把一个列的左外边距（</a:t>
            </a:r>
            <a:r>
              <a:rPr lang="en-US" altLang="zh-CN"/>
              <a:t>margin</a:t>
            </a:r>
            <a:r>
              <a:rPr lang="zh-CN" altLang="en-US"/>
              <a:t>）增加 </a:t>
            </a:r>
            <a:r>
              <a:rPr lang="zh-CN" altLang="en-US" b="1"/>
              <a:t>*</a:t>
            </a:r>
            <a:r>
              <a:rPr lang="zh-CN" altLang="en-US"/>
              <a:t> 列，其中 </a:t>
            </a:r>
            <a:r>
              <a:rPr lang="zh-CN" altLang="en-US" b="1"/>
              <a:t>*</a:t>
            </a:r>
            <a:r>
              <a:rPr lang="zh-CN" altLang="en-US"/>
              <a:t> 范围是从</a:t>
            </a:r>
            <a:r>
              <a:rPr lang="en-US" altLang="zh-CN" b="1"/>
              <a:t>1</a:t>
            </a:r>
            <a:r>
              <a:rPr lang="zh-CN" altLang="en-US"/>
              <a:t> 到 </a:t>
            </a:r>
            <a:r>
              <a:rPr lang="en-US" altLang="zh-CN" b="1" smtClean="0"/>
              <a:t>11</a:t>
            </a:r>
            <a:r>
              <a:rPr lang="zh-CN" altLang="en-US" smtClean="0"/>
              <a:t>：</a:t>
            </a:r>
            <a:endParaRPr lang="en-US" altLang="zh-CN" smtClean="0"/>
          </a:p>
          <a:p>
            <a:pPr marL="342900" indent="-342900">
              <a:lnSpc>
                <a:spcPct val="150000"/>
              </a:lnSpc>
              <a:buFont typeface="Wingdings" pitchFamily="2" charset="2"/>
              <a:buChar char="Ø"/>
              <a:defRPr/>
            </a:pPr>
            <a:endParaRPr lang="en-US" altLang="zh-CN">
              <a:solidFill>
                <a:schemeClr val="tx1"/>
              </a:solidFill>
            </a:endParaRPr>
          </a:p>
          <a:p>
            <a:pPr marL="342900" indent="-342900">
              <a:lnSpc>
                <a:spcPct val="150000"/>
              </a:lnSpc>
              <a:buFont typeface="Wingdings" pitchFamily="2" charset="2"/>
              <a:buChar char="Ø"/>
              <a:defRPr/>
            </a:pPr>
            <a:endParaRPr lang="en-US" altLang="zh-CN" smtClean="0">
              <a:solidFill>
                <a:schemeClr val="tx1"/>
              </a:solidFill>
            </a:endParaRPr>
          </a:p>
          <a:p>
            <a:pPr marL="342900" indent="-342900">
              <a:lnSpc>
                <a:spcPct val="150000"/>
              </a:lnSpc>
              <a:buFont typeface="Wingdings" pitchFamily="2" charset="2"/>
              <a:buChar char="Ø"/>
              <a:defRPr/>
            </a:pPr>
            <a:endParaRPr lang="en-US" altLang="zh-CN">
              <a:solidFill>
                <a:schemeClr val="tx1"/>
              </a:solidFill>
            </a:endParaRPr>
          </a:p>
          <a:p>
            <a:pPr marL="342900" indent="-342900">
              <a:lnSpc>
                <a:spcPct val="150000"/>
              </a:lnSpc>
              <a:buFont typeface="Wingdings" pitchFamily="2" charset="2"/>
              <a:buChar char="Ø"/>
              <a:defRPr/>
            </a:pPr>
            <a:endParaRPr lang="en-US" altLang="zh-CN" smtClean="0">
              <a:solidFill>
                <a:schemeClr val="tx1"/>
              </a:solidFill>
            </a:endParaRPr>
          </a:p>
          <a:p>
            <a:pPr>
              <a:lnSpc>
                <a:spcPct val="150000"/>
              </a:lnSpc>
              <a:defRPr/>
            </a:pPr>
            <a:endParaRPr lang="en-US" altLang="zh-CN" smtClean="0">
              <a:solidFill>
                <a:schemeClr val="tx1"/>
              </a:solidFill>
            </a:endParaRPr>
          </a:p>
          <a:p>
            <a:pPr marL="360000">
              <a:lnSpc>
                <a:spcPct val="150000"/>
              </a:lnSpc>
              <a:defRPr/>
            </a:pPr>
            <a:r>
              <a:rPr lang="zh-CN" altLang="en-US" sz="1600" smtClean="0">
                <a:solidFill>
                  <a:schemeClr val="tx1"/>
                </a:solidFill>
              </a:rPr>
              <a:t>上述实例说明在</a:t>
            </a:r>
            <a:r>
              <a:rPr lang="en-US" altLang="zh-CN" sz="1600" smtClean="0">
                <a:solidFill>
                  <a:schemeClr val="tx1"/>
                </a:solidFill>
              </a:rPr>
              <a:t>.row</a:t>
            </a:r>
            <a:r>
              <a:rPr lang="zh-CN" altLang="en-US" sz="1600" smtClean="0">
                <a:solidFill>
                  <a:schemeClr val="tx1"/>
                </a:solidFill>
              </a:rPr>
              <a:t>这个</a:t>
            </a:r>
            <a:r>
              <a:rPr lang="en-US" altLang="zh-CN" sz="1600" smtClean="0">
                <a:solidFill>
                  <a:schemeClr val="tx1"/>
                </a:solidFill>
              </a:rPr>
              <a:t>div</a:t>
            </a:r>
            <a:r>
              <a:rPr lang="zh-CN" altLang="en-US" sz="1600" smtClean="0">
                <a:solidFill>
                  <a:schemeClr val="tx1"/>
                </a:solidFill>
              </a:rPr>
              <a:t>中有两列，第一列占该行的网格系统中的</a:t>
            </a:r>
            <a:r>
              <a:rPr lang="en-US" altLang="zh-CN" sz="1600" smtClean="0">
                <a:solidFill>
                  <a:schemeClr val="tx1"/>
                </a:solidFill>
              </a:rPr>
              <a:t>4</a:t>
            </a:r>
            <a:r>
              <a:rPr lang="zh-CN" altLang="en-US" sz="1600" smtClean="0">
                <a:solidFill>
                  <a:schemeClr val="tx1"/>
                </a:solidFill>
              </a:rPr>
              <a:t>个标准列，第二列占该行的</a:t>
            </a:r>
            <a:r>
              <a:rPr lang="en-US" altLang="zh-CN" sz="1600" smtClean="0">
                <a:solidFill>
                  <a:schemeClr val="tx1"/>
                </a:solidFill>
              </a:rPr>
              <a:t>4</a:t>
            </a:r>
            <a:r>
              <a:rPr lang="zh-CN" altLang="en-US" sz="1600" smtClean="0">
                <a:solidFill>
                  <a:schemeClr val="tx1"/>
                </a:solidFill>
              </a:rPr>
              <a:t>个标准列，且向右偏移了</a:t>
            </a:r>
            <a:r>
              <a:rPr lang="en-US" altLang="zh-CN" sz="1600" smtClean="0">
                <a:solidFill>
                  <a:schemeClr val="tx1"/>
                </a:solidFill>
              </a:rPr>
              <a:t>4</a:t>
            </a:r>
            <a:r>
              <a:rPr lang="zh-CN" altLang="en-US" sz="1600" smtClean="0">
                <a:solidFill>
                  <a:schemeClr val="tx1"/>
                </a:solidFill>
              </a:rPr>
              <a:t>个标准列。</a:t>
            </a:r>
            <a:endParaRPr lang="en-US" altLang="zh-CN" sz="1600">
              <a:solidFill>
                <a:schemeClr val="tx1"/>
              </a:solidFill>
            </a:endParaRPr>
          </a:p>
          <a:p>
            <a:pPr>
              <a:lnSpc>
                <a:spcPct val="150000"/>
              </a:lnSpc>
              <a:defRPr/>
            </a:pPr>
            <a:endParaRPr lang="en-US" altLang="zh-CN" sz="2000" smtClean="0"/>
          </a:p>
          <a:p>
            <a:pPr>
              <a:lnSpc>
                <a:spcPct val="150000"/>
              </a:lnSpc>
              <a:defRPr/>
            </a:pPr>
            <a:endParaRPr lang="en-US" altLang="zh-CN" sz="2000" smtClean="0"/>
          </a:p>
        </p:txBody>
      </p:sp>
      <p:sp>
        <p:nvSpPr>
          <p:cNvPr id="4" name="矩形 3"/>
          <p:cNvSpPr/>
          <p:nvPr/>
        </p:nvSpPr>
        <p:spPr>
          <a:xfrm>
            <a:off x="2187998" y="1988840"/>
            <a:ext cx="8136904" cy="1800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&lt;div class="row</a:t>
            </a:r>
            <a:r>
              <a:rPr lang="en-US" altLang="zh-CN" smtClean="0"/>
              <a:t>"&gt;</a:t>
            </a:r>
          </a:p>
          <a:p>
            <a:pPr>
              <a:lnSpc>
                <a:spcPct val="150000"/>
              </a:lnSpc>
              <a:defRPr/>
            </a:pPr>
            <a:r>
              <a:rPr lang="en-US" altLang="zh-CN"/>
              <a:t> </a:t>
            </a:r>
            <a:r>
              <a:rPr lang="en-US" altLang="zh-CN" smtClean="0"/>
              <a:t>    </a:t>
            </a:r>
            <a:r>
              <a:rPr lang="en-US" altLang="zh-CN"/>
              <a:t>&lt;div class="col-md-4"&gt;.col-md-4&lt;/div&gt; </a:t>
            </a:r>
            <a:endParaRPr lang="en-US" altLang="zh-CN" smtClean="0"/>
          </a:p>
          <a:p>
            <a:pPr>
              <a:lnSpc>
                <a:spcPct val="150000"/>
              </a:lnSpc>
              <a:defRPr/>
            </a:pPr>
            <a:r>
              <a:rPr lang="en-US" altLang="zh-CN"/>
              <a:t> </a:t>
            </a:r>
            <a:r>
              <a:rPr lang="en-US" altLang="zh-CN" smtClean="0"/>
              <a:t>    &lt;</a:t>
            </a:r>
            <a:r>
              <a:rPr lang="en-US" altLang="zh-CN"/>
              <a:t>div class="col-md-4 </a:t>
            </a:r>
            <a:r>
              <a:rPr lang="en-US" altLang="zh-CN" smtClean="0"/>
              <a:t> col-md-offset-4</a:t>
            </a:r>
            <a:r>
              <a:rPr lang="en-US" altLang="zh-CN"/>
              <a:t>"&gt;.col-md-4 .col-md-offset-4&lt;/div&gt; </a:t>
            </a:r>
            <a:endParaRPr lang="en-US" altLang="zh-CN" smtClean="0"/>
          </a:p>
          <a:p>
            <a:pPr>
              <a:lnSpc>
                <a:spcPct val="150000"/>
              </a:lnSpc>
              <a:defRPr/>
            </a:pPr>
            <a:r>
              <a:rPr lang="en-US" altLang="zh-CN" smtClean="0"/>
              <a:t>&lt;/</a:t>
            </a:r>
            <a:r>
              <a:rPr lang="en-US" altLang="zh-CN"/>
              <a:t>div</a:t>
            </a:r>
            <a:r>
              <a:rPr lang="en-US" altLang="zh-CN" smtClean="0"/>
              <a:t>&gt;</a:t>
            </a:r>
            <a:endParaRPr lang="en-US" altLang="zh-CN"/>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smtClean="0">
                <a:solidFill>
                  <a:schemeClr val="tx1"/>
                </a:solidFill>
              </a:rPr>
              <a:t>列嵌套</a:t>
            </a:r>
            <a:r>
              <a:rPr lang="zh-CN" altLang="en-US" smtClean="0">
                <a:solidFill>
                  <a:schemeClr val="tx1"/>
                </a:solidFill>
              </a:rPr>
              <a:t>：</a:t>
            </a:r>
            <a:r>
              <a:rPr lang="zh-CN" altLang="en-US"/>
              <a:t>为了在内容中嵌套默认的网格，请添加一个新的 </a:t>
            </a:r>
            <a:r>
              <a:rPr lang="en-US" altLang="zh-CN" b="1"/>
              <a:t>.row</a:t>
            </a:r>
            <a:r>
              <a:rPr lang="zh-CN" altLang="en-US"/>
              <a:t>，并在一个已有的 </a:t>
            </a:r>
            <a:r>
              <a:rPr lang="en-US" altLang="zh-CN" b="1"/>
              <a:t>.col-md-*</a:t>
            </a:r>
            <a:r>
              <a:rPr lang="zh-CN" altLang="en-US"/>
              <a:t> 列内添加一组 </a:t>
            </a:r>
            <a:r>
              <a:rPr lang="en-US" altLang="zh-CN" b="1"/>
              <a:t>.col-md-*</a:t>
            </a:r>
            <a:r>
              <a:rPr lang="zh-CN" altLang="en-US"/>
              <a:t> 列</a:t>
            </a:r>
            <a:r>
              <a:rPr lang="zh-CN" altLang="en-US" smtClean="0"/>
              <a:t>。被嵌套的行应包含一组列，这组列个数不能超过</a:t>
            </a:r>
            <a:r>
              <a:rPr lang="en-US" altLang="zh-CN" smtClean="0"/>
              <a:t>12</a:t>
            </a:r>
            <a:r>
              <a:rPr lang="zh-CN" altLang="en-US" smtClean="0"/>
              <a:t>（其实，没有要求你必须占满</a:t>
            </a:r>
            <a:r>
              <a:rPr lang="en-US" altLang="zh-CN" smtClean="0"/>
              <a:t>12</a:t>
            </a:r>
            <a:r>
              <a:rPr lang="zh-CN" altLang="en-US" smtClean="0"/>
              <a:t>列）。</a:t>
            </a:r>
            <a:endParaRPr lang="en-US" altLang="zh-CN" smtClean="0"/>
          </a:p>
          <a:p>
            <a:pPr marL="342900" indent="-342900">
              <a:lnSpc>
                <a:spcPct val="150000"/>
              </a:lnSpc>
              <a:buFont typeface="Wingdings" pitchFamily="2" charset="2"/>
              <a:buChar char="Ø"/>
              <a:defRPr/>
            </a:pPr>
            <a:r>
              <a:rPr lang="zh-CN" altLang="en-US" b="1" smtClean="0"/>
              <a:t>列排序</a:t>
            </a:r>
            <a:r>
              <a:rPr lang="zh-CN" altLang="en-US" smtClean="0"/>
              <a:t>：通过使用</a:t>
            </a:r>
            <a:r>
              <a:rPr lang="en-US" altLang="zh-CN" smtClean="0"/>
              <a:t>.col-md-push-* </a:t>
            </a:r>
            <a:r>
              <a:rPr lang="zh-CN" altLang="en-US" smtClean="0"/>
              <a:t>和 </a:t>
            </a:r>
            <a:r>
              <a:rPr lang="en-US" altLang="zh-CN" smtClean="0"/>
              <a:t>.col-md-pull-*</a:t>
            </a:r>
            <a:r>
              <a:rPr lang="zh-CN" altLang="en-US" smtClean="0"/>
              <a:t>就可以很容易的改变列的顺序。</a:t>
            </a:r>
            <a:endParaRPr lang="en-US" altLang="zh-CN" smtClean="0"/>
          </a:p>
          <a:p>
            <a:pPr>
              <a:lnSpc>
                <a:spcPct val="150000"/>
              </a:lnSpc>
              <a:defRPr/>
            </a:pPr>
            <a:endParaRPr lang="en-US" altLang="zh-CN" sz="2000" smtClean="0"/>
          </a:p>
          <a:p>
            <a:pPr>
              <a:lnSpc>
                <a:spcPct val="150000"/>
              </a:lnSpc>
              <a:defRPr/>
            </a:pPr>
            <a:endParaRPr lang="en-US" altLang="zh-CN" sz="2000" smtClean="0"/>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网格系统</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37146" y="2807689"/>
            <a:ext cx="8136904" cy="28083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class="row"&gt;</a:t>
            </a:r>
          </a:p>
          <a:p>
            <a:pPr>
              <a:defRPr/>
            </a:pPr>
            <a:r>
              <a:rPr lang="en-US" altLang="zh-CN"/>
              <a:t>     &lt;div  class="col-md-4"&gt;.col-md-4&lt;/div&gt; </a:t>
            </a:r>
          </a:p>
          <a:p>
            <a:pPr>
              <a:defRPr/>
            </a:pPr>
            <a:r>
              <a:rPr lang="en-US" altLang="zh-CN"/>
              <a:t>     &lt;div  class="col-md-8 "&gt;.col-md-8&lt;/div&gt; </a:t>
            </a:r>
          </a:p>
          <a:p>
            <a:pPr>
              <a:defRPr/>
            </a:pPr>
            <a:r>
              <a:rPr lang="en-US" altLang="zh-CN"/>
              <a:t>&lt;/div&gt;</a:t>
            </a:r>
          </a:p>
          <a:p>
            <a:pPr>
              <a:defRPr/>
            </a:pPr>
            <a:endParaRPr lang="en-US" altLang="zh-CN"/>
          </a:p>
          <a:p>
            <a:pPr>
              <a:defRPr/>
            </a:pPr>
            <a:r>
              <a:rPr lang="en-US" altLang="zh-CN"/>
              <a:t>&lt;div  class="row"&gt;</a:t>
            </a:r>
          </a:p>
          <a:p>
            <a:pPr>
              <a:defRPr/>
            </a:pPr>
            <a:r>
              <a:rPr lang="en-US" altLang="zh-CN"/>
              <a:t>     &lt;div  class="col-md-4  col-push-8"&gt;.col-md-4&lt;/div&gt; </a:t>
            </a:r>
          </a:p>
          <a:p>
            <a:pPr>
              <a:defRPr/>
            </a:pPr>
            <a:r>
              <a:rPr lang="en-US" altLang="zh-CN"/>
              <a:t>     &lt;div  class="col-md-8  col-pull-4"&gt;.col-md-8&lt;/div&gt; </a:t>
            </a:r>
          </a:p>
          <a:p>
            <a:pPr>
              <a:defRPr/>
            </a:pPr>
            <a:r>
              <a:rPr lang="en-US" altLang="zh-CN"/>
              <a:t>&lt;/div&gt;</a:t>
            </a:r>
          </a:p>
          <a:p>
            <a:pPr>
              <a:lnSpc>
                <a:spcPct val="150000"/>
              </a:lnSpc>
              <a:defRPr/>
            </a:pPr>
            <a:endParaRPr lang="en-US" altLang="zh-CN"/>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排版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1224136"/>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sz="2000"/>
              <a:t>Bootstrap </a:t>
            </a:r>
            <a:r>
              <a:rPr lang="zh-CN" altLang="en-US" sz="2000"/>
              <a:t>使用 </a:t>
            </a:r>
            <a:r>
              <a:rPr lang="en-US" altLang="zh-CN" sz="2000"/>
              <a:t>Helvetica </a:t>
            </a:r>
            <a:r>
              <a:rPr lang="en-US" altLang="zh-CN" sz="2000" err="1"/>
              <a:t>Neue</a:t>
            </a:r>
            <a:r>
              <a:rPr lang="zh-CN" altLang="en-US" sz="2000"/>
              <a:t>、 </a:t>
            </a:r>
            <a:r>
              <a:rPr lang="en-US" altLang="zh-CN" sz="2000"/>
              <a:t>Helvetica</a:t>
            </a:r>
            <a:r>
              <a:rPr lang="zh-CN" altLang="en-US" sz="2000"/>
              <a:t>、 </a:t>
            </a:r>
            <a:r>
              <a:rPr lang="en-US" altLang="zh-CN" sz="2000"/>
              <a:t>Arial </a:t>
            </a:r>
            <a:r>
              <a:rPr lang="zh-CN" altLang="en-US" sz="2000"/>
              <a:t>和 </a:t>
            </a:r>
            <a:r>
              <a:rPr lang="en-US" altLang="zh-CN" sz="2000"/>
              <a:t>sans-serif </a:t>
            </a:r>
            <a:r>
              <a:rPr lang="zh-CN" altLang="en-US" sz="2000"/>
              <a:t>作为其默认的字体栈。</a:t>
            </a:r>
          </a:p>
          <a:p>
            <a:pPr>
              <a:lnSpc>
                <a:spcPct val="150000"/>
              </a:lnSpc>
            </a:pPr>
            <a:r>
              <a:rPr lang="zh-CN" altLang="en-US" sz="2000"/>
              <a:t>使用 </a:t>
            </a:r>
            <a:r>
              <a:rPr lang="en-US" altLang="zh-CN" sz="2000"/>
              <a:t>Bootstrap </a:t>
            </a:r>
            <a:r>
              <a:rPr lang="zh-CN" altLang="en-US" sz="2000"/>
              <a:t>的排版特性</a:t>
            </a:r>
            <a:r>
              <a:rPr lang="zh-CN" altLang="en-US" sz="2000" smtClean="0"/>
              <a:t>，可以</a:t>
            </a:r>
            <a:r>
              <a:rPr lang="zh-CN" altLang="en-US" sz="2000"/>
              <a:t>创建标题、段落、列表及其他内联</a:t>
            </a:r>
            <a:r>
              <a:rPr lang="zh-CN" altLang="en-US" sz="2000" smtClean="0"/>
              <a:t>元素。</a:t>
            </a:r>
            <a:endParaRPr lang="zh-CN" altLang="en-US" sz="2000"/>
          </a:p>
        </p:txBody>
      </p:sp>
      <p:sp>
        <p:nvSpPr>
          <p:cNvPr id="5" name="流程图: 可选过程 4"/>
          <p:cNvSpPr/>
          <p:nvPr/>
        </p:nvSpPr>
        <p:spPr>
          <a:xfrm>
            <a:off x="1561082" y="2276872"/>
            <a:ext cx="9289032" cy="360040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标题</a:t>
            </a:r>
            <a:r>
              <a:rPr lang="zh-CN" altLang="en-US" smtClean="0">
                <a:solidFill>
                  <a:schemeClr val="tx1"/>
                </a:solidFill>
              </a:rPr>
              <a:t>：</a:t>
            </a:r>
            <a:r>
              <a:rPr lang="en-US" altLang="zh-CN"/>
              <a:t>Bootstrap </a:t>
            </a:r>
            <a:r>
              <a:rPr lang="zh-CN" altLang="en-US"/>
              <a:t>中定义了所有的 </a:t>
            </a:r>
            <a:r>
              <a:rPr lang="en-US" altLang="zh-CN"/>
              <a:t>HTML </a:t>
            </a:r>
            <a:r>
              <a:rPr lang="zh-CN" altLang="en-US"/>
              <a:t>标题（</a:t>
            </a:r>
            <a:r>
              <a:rPr lang="en-US" altLang="zh-CN"/>
              <a:t>h1 </a:t>
            </a:r>
            <a:r>
              <a:rPr lang="zh-CN" altLang="en-US"/>
              <a:t>到 </a:t>
            </a:r>
            <a:r>
              <a:rPr lang="en-US" altLang="zh-CN"/>
              <a:t>h6</a:t>
            </a:r>
            <a:r>
              <a:rPr lang="zh-CN" altLang="en-US"/>
              <a:t>）的</a:t>
            </a:r>
            <a:r>
              <a:rPr lang="zh-CN" altLang="en-US" smtClean="0"/>
              <a:t>样式。</a:t>
            </a:r>
            <a:endParaRPr lang="en-US" altLang="zh-CN" smtClean="0"/>
          </a:p>
          <a:p>
            <a:pPr marL="342900" indent="-342900">
              <a:lnSpc>
                <a:spcPct val="150000"/>
              </a:lnSpc>
              <a:buFont typeface="Wingdings" pitchFamily="2" charset="2"/>
              <a:buChar char="Ø"/>
              <a:defRPr/>
            </a:pPr>
            <a:r>
              <a:rPr lang="zh-CN" altLang="en-US" b="1"/>
              <a:t>内联子标题</a:t>
            </a:r>
            <a:r>
              <a:rPr lang="zh-CN" altLang="en-US" smtClean="0"/>
              <a:t>：</a:t>
            </a:r>
            <a:r>
              <a:rPr lang="zh-CN" altLang="en-US"/>
              <a:t>在标题内还可以包含</a:t>
            </a:r>
            <a:r>
              <a:rPr lang="en-US" altLang="zh-CN"/>
              <a:t>&lt;small&gt;</a:t>
            </a:r>
            <a:r>
              <a:rPr lang="zh-CN" altLang="en-US"/>
              <a:t>标签或</a:t>
            </a:r>
            <a:r>
              <a:rPr lang="en-US" altLang="zh-CN"/>
              <a:t>.small</a:t>
            </a:r>
            <a:r>
              <a:rPr lang="zh-CN" altLang="en-US"/>
              <a:t>元素，可以用来标记</a:t>
            </a:r>
            <a:r>
              <a:rPr lang="zh-CN" altLang="en-US" smtClean="0"/>
              <a:t>副标题。</a:t>
            </a:r>
            <a:endParaRPr lang="en-US" altLang="zh-CN" smtClean="0"/>
          </a:p>
          <a:p>
            <a:pPr marL="342900" indent="-342900">
              <a:lnSpc>
                <a:spcPct val="150000"/>
              </a:lnSpc>
              <a:buFont typeface="Wingdings" pitchFamily="2" charset="2"/>
              <a:buChar char="Ø"/>
              <a:defRPr/>
            </a:pPr>
            <a:r>
              <a:rPr lang="zh-CN" altLang="en-US" b="1"/>
              <a:t>页面</a:t>
            </a:r>
            <a:r>
              <a:rPr lang="zh-CN" altLang="en-US" b="1" smtClean="0"/>
              <a:t>主体</a:t>
            </a:r>
            <a:r>
              <a:rPr lang="zh-CN" altLang="en-US" smtClean="0"/>
              <a:t>：</a:t>
            </a:r>
            <a:r>
              <a:rPr lang="en-US" altLang="zh-CN"/>
              <a:t>Bootstrap</a:t>
            </a:r>
            <a:r>
              <a:rPr lang="zh-CN" altLang="en-US"/>
              <a:t>将全局</a:t>
            </a:r>
            <a:r>
              <a:rPr lang="en-US" altLang="zh-CN"/>
              <a:t>font-size</a:t>
            </a:r>
            <a:r>
              <a:rPr lang="zh-CN" altLang="en-US"/>
              <a:t>设置为</a:t>
            </a:r>
            <a:r>
              <a:rPr lang="en-US" altLang="zh-CN" b="1"/>
              <a:t>14px</a:t>
            </a:r>
            <a:r>
              <a:rPr lang="zh-CN" altLang="en-US"/>
              <a:t>，</a:t>
            </a:r>
            <a:r>
              <a:rPr lang="en-US" altLang="zh-CN"/>
              <a:t>line-height</a:t>
            </a:r>
            <a:r>
              <a:rPr lang="zh-CN" altLang="en-US"/>
              <a:t>为</a:t>
            </a:r>
            <a:r>
              <a:rPr lang="en-US" altLang="zh-CN" b="1"/>
              <a:t>1.428</a:t>
            </a:r>
            <a:r>
              <a:rPr lang="zh-CN" altLang="en-US"/>
              <a:t>。这些属性直接赋给</a:t>
            </a:r>
            <a:r>
              <a:rPr lang="en-US" altLang="zh-CN"/>
              <a:t>&lt;body&gt;</a:t>
            </a:r>
            <a:r>
              <a:rPr lang="zh-CN" altLang="en-US"/>
              <a:t>和所有段落元素。另外，</a:t>
            </a:r>
            <a:r>
              <a:rPr lang="en-US" altLang="zh-CN"/>
              <a:t>&lt;p&gt;</a:t>
            </a:r>
            <a:r>
              <a:rPr lang="zh-CN" altLang="en-US"/>
              <a:t>（段落）还被设置了等于</a:t>
            </a:r>
            <a:r>
              <a:rPr lang="en-US" altLang="zh-CN"/>
              <a:t>1/2</a:t>
            </a:r>
            <a:r>
              <a:rPr lang="zh-CN" altLang="en-US"/>
              <a:t>行高的底部外边距（</a:t>
            </a:r>
            <a:r>
              <a:rPr lang="en-US" altLang="zh-CN"/>
              <a:t>margin</a:t>
            </a:r>
            <a:r>
              <a:rPr lang="zh-CN" altLang="en-US"/>
              <a:t>）（即</a:t>
            </a:r>
            <a:r>
              <a:rPr lang="en-US" altLang="zh-CN"/>
              <a:t>10px</a:t>
            </a:r>
            <a:r>
              <a:rPr lang="zh-CN" altLang="en-US"/>
              <a:t>）</a:t>
            </a:r>
            <a:r>
              <a:rPr lang="zh-CN" altLang="en-US" smtClean="0"/>
              <a:t>。</a:t>
            </a:r>
            <a:endParaRPr lang="en-US" altLang="zh-CN" smtClean="0"/>
          </a:p>
          <a:p>
            <a:pPr marL="342900" indent="-342900">
              <a:lnSpc>
                <a:spcPct val="150000"/>
              </a:lnSpc>
              <a:buFont typeface="Wingdings" pitchFamily="2" charset="2"/>
              <a:buChar char="Ø"/>
              <a:defRPr/>
            </a:pPr>
            <a:r>
              <a:rPr lang="zh-CN" altLang="en-US" b="1"/>
              <a:t>引导主体副本</a:t>
            </a:r>
            <a:r>
              <a:rPr lang="zh-CN" altLang="en-US" smtClean="0"/>
              <a:t>：</a:t>
            </a:r>
            <a:r>
              <a:rPr lang="zh-CN" altLang="en-US"/>
              <a:t>为了给段落添加强调文本，则可以添加 </a:t>
            </a:r>
            <a:r>
              <a:rPr lang="en-US" altLang="zh-CN"/>
              <a:t>class</a:t>
            </a:r>
            <a:r>
              <a:rPr lang="en-US" altLang="zh-CN" smtClean="0"/>
              <a:t>=“lead”</a:t>
            </a:r>
            <a:r>
              <a:rPr lang="zh-CN" altLang="en-US" smtClean="0"/>
              <a:t>，</a:t>
            </a:r>
            <a:r>
              <a:rPr lang="zh-CN" altLang="en-US"/>
              <a:t>这将得到更大更粗、行高更高的</a:t>
            </a:r>
            <a:r>
              <a:rPr lang="zh-CN" altLang="en-US" smtClean="0"/>
              <a:t>文本。</a:t>
            </a:r>
            <a:endParaRPr lang="en-US" altLang="zh-CN" smtClean="0"/>
          </a:p>
          <a:p>
            <a:pPr>
              <a:lnSpc>
                <a:spcPct val="150000"/>
              </a:lnSpc>
              <a:defRPr/>
            </a:pPr>
            <a:endParaRPr lang="en-US" altLang="zh-CN" sz="2000" smtClean="0"/>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排版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强调</a:t>
            </a:r>
            <a:r>
              <a:rPr lang="zh-CN" altLang="en-US" smtClean="0">
                <a:solidFill>
                  <a:schemeClr val="tx1"/>
                </a:solidFill>
              </a:rPr>
              <a:t>：</a:t>
            </a:r>
            <a:r>
              <a:rPr lang="en-US" altLang="zh-CN"/>
              <a:t>HTML </a:t>
            </a:r>
            <a:r>
              <a:rPr lang="zh-CN" altLang="en-US"/>
              <a:t>的默认强调标签 </a:t>
            </a:r>
            <a:r>
              <a:rPr lang="en-US" altLang="zh-CN"/>
              <a:t>&lt;small&gt;</a:t>
            </a:r>
            <a:r>
              <a:rPr lang="zh-CN" altLang="en-US"/>
              <a:t>（设置文本为父文本大小的 </a:t>
            </a:r>
            <a:r>
              <a:rPr lang="en-US" altLang="zh-CN"/>
              <a:t>85%</a:t>
            </a:r>
            <a:r>
              <a:rPr lang="zh-CN" altLang="en-US"/>
              <a:t>）、</a:t>
            </a:r>
            <a:r>
              <a:rPr lang="en-US" altLang="zh-CN"/>
              <a:t>&lt;strong&gt;</a:t>
            </a:r>
            <a:r>
              <a:rPr lang="zh-CN" altLang="en-US"/>
              <a:t>（设置文本为更粗的文本）、</a:t>
            </a:r>
            <a:r>
              <a:rPr lang="en-US" altLang="zh-CN"/>
              <a:t>&lt;</a:t>
            </a:r>
            <a:r>
              <a:rPr lang="en-US" altLang="zh-CN" err="1"/>
              <a:t>em</a:t>
            </a:r>
            <a:r>
              <a:rPr lang="en-US" altLang="zh-CN"/>
              <a:t>&gt;</a:t>
            </a:r>
            <a:r>
              <a:rPr lang="zh-CN" altLang="en-US"/>
              <a:t>（设置文本为斜体）</a:t>
            </a:r>
            <a:r>
              <a:rPr lang="zh-CN" altLang="en-US" smtClean="0"/>
              <a:t>。</a:t>
            </a:r>
            <a:r>
              <a:rPr lang="en-US" altLang="zh-CN"/>
              <a:t>Bootstrap </a:t>
            </a:r>
            <a:r>
              <a:rPr lang="zh-CN" altLang="en-US"/>
              <a:t>提供了一些用于强调文本的类，如下面实例所示</a:t>
            </a:r>
            <a:r>
              <a:rPr lang="zh-CN" altLang="en-US" smtClean="0"/>
              <a:t>：</a:t>
            </a:r>
            <a:endParaRPr lang="en-US" altLang="zh-CN" smtClean="0"/>
          </a:p>
          <a:p>
            <a:pPr marL="342900" indent="-342900">
              <a:lnSpc>
                <a:spcPct val="150000"/>
              </a:lnSpc>
              <a:buFont typeface="Wingdings" pitchFamily="2" charset="2"/>
              <a:buChar char="Ø"/>
              <a:defRPr/>
            </a:pPr>
            <a:endParaRPr lang="en-US" altLang="zh-CN" smtClean="0"/>
          </a:p>
        </p:txBody>
      </p:sp>
      <p:sp>
        <p:nvSpPr>
          <p:cNvPr id="4" name="矩形 3"/>
          <p:cNvSpPr/>
          <p:nvPr/>
        </p:nvSpPr>
        <p:spPr>
          <a:xfrm>
            <a:off x="2137146" y="2420888"/>
            <a:ext cx="8136904" cy="319511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&lt;small&gt;</a:t>
            </a:r>
            <a:r>
              <a:rPr lang="zh-CN" altLang="en-US" sz="1600"/>
              <a:t>本行内容是在标签内</a:t>
            </a:r>
            <a:r>
              <a:rPr lang="en-US" altLang="zh-CN" sz="1600"/>
              <a:t>&lt;/small&gt;&lt;</a:t>
            </a:r>
            <a:r>
              <a:rPr lang="en-US" altLang="zh-CN" sz="1600" err="1"/>
              <a:t>br</a:t>
            </a:r>
            <a:r>
              <a:rPr lang="en-US" altLang="zh-CN" sz="1600" smtClean="0"/>
              <a:t>&gt;</a:t>
            </a:r>
          </a:p>
          <a:p>
            <a:pPr>
              <a:defRPr/>
            </a:pPr>
            <a:r>
              <a:rPr lang="en-US" altLang="zh-CN" sz="1600" smtClean="0"/>
              <a:t>&lt;</a:t>
            </a:r>
            <a:r>
              <a:rPr lang="en-US" altLang="zh-CN" sz="1600"/>
              <a:t>strong&gt;</a:t>
            </a:r>
            <a:r>
              <a:rPr lang="zh-CN" altLang="en-US" sz="1600"/>
              <a:t>本行内容是在标签内</a:t>
            </a:r>
            <a:r>
              <a:rPr lang="en-US" altLang="zh-CN" sz="1600"/>
              <a:t>&lt;/strong&gt;&lt;</a:t>
            </a:r>
            <a:r>
              <a:rPr lang="en-US" altLang="zh-CN" sz="1600" err="1"/>
              <a:t>br</a:t>
            </a:r>
            <a:r>
              <a:rPr lang="en-US" altLang="zh-CN" sz="1600" smtClean="0"/>
              <a:t>&gt;</a:t>
            </a:r>
          </a:p>
          <a:p>
            <a:pPr>
              <a:defRPr/>
            </a:pPr>
            <a:r>
              <a:rPr lang="en-US" altLang="zh-CN" sz="1600" smtClean="0"/>
              <a:t>&lt;</a:t>
            </a:r>
            <a:r>
              <a:rPr lang="en-US" altLang="zh-CN" sz="1600" err="1"/>
              <a:t>em</a:t>
            </a:r>
            <a:r>
              <a:rPr lang="en-US" altLang="zh-CN" sz="1600"/>
              <a:t>&gt;</a:t>
            </a:r>
            <a:r>
              <a:rPr lang="zh-CN" altLang="en-US" sz="1600"/>
              <a:t>本行内容是在标签内，并呈现为斜体</a:t>
            </a:r>
            <a:r>
              <a:rPr lang="en-US" altLang="zh-CN" sz="1600"/>
              <a:t>&lt;/</a:t>
            </a:r>
            <a:r>
              <a:rPr lang="en-US" altLang="zh-CN" sz="1600" err="1"/>
              <a:t>em</a:t>
            </a:r>
            <a:r>
              <a:rPr lang="en-US" altLang="zh-CN" sz="1600"/>
              <a:t>&gt;&lt;</a:t>
            </a:r>
            <a:r>
              <a:rPr lang="en-US" altLang="zh-CN" sz="1600" err="1"/>
              <a:t>br</a:t>
            </a:r>
            <a:r>
              <a:rPr lang="en-US" altLang="zh-CN" sz="1600" smtClean="0"/>
              <a:t>&gt;</a:t>
            </a:r>
          </a:p>
          <a:p>
            <a:pPr>
              <a:defRPr/>
            </a:pPr>
            <a:r>
              <a:rPr lang="en-US" altLang="zh-CN" sz="1600" smtClean="0"/>
              <a:t>&lt;</a:t>
            </a:r>
            <a:r>
              <a:rPr lang="en-US" altLang="zh-CN" sz="1600"/>
              <a:t>p class="text-left"&gt;</a:t>
            </a:r>
            <a:r>
              <a:rPr lang="zh-CN" altLang="en-US" sz="1600"/>
              <a:t>向左对齐文本</a:t>
            </a:r>
            <a:r>
              <a:rPr lang="en-US" altLang="zh-CN" sz="1600"/>
              <a:t>&lt;/p&gt; </a:t>
            </a:r>
            <a:endParaRPr lang="en-US" altLang="zh-CN" sz="1600" smtClean="0"/>
          </a:p>
          <a:p>
            <a:pPr>
              <a:defRPr/>
            </a:pPr>
            <a:r>
              <a:rPr lang="en-US" altLang="zh-CN" sz="1600" smtClean="0"/>
              <a:t>&lt;</a:t>
            </a:r>
            <a:r>
              <a:rPr lang="en-US" altLang="zh-CN" sz="1600"/>
              <a:t>p class="text-center"&gt;</a:t>
            </a:r>
            <a:r>
              <a:rPr lang="zh-CN" altLang="en-US" sz="1600"/>
              <a:t>居中对齐文本</a:t>
            </a:r>
            <a:r>
              <a:rPr lang="en-US" altLang="zh-CN" sz="1600"/>
              <a:t>&lt;/p&gt; </a:t>
            </a:r>
            <a:endParaRPr lang="en-US" altLang="zh-CN" sz="1600" smtClean="0"/>
          </a:p>
          <a:p>
            <a:pPr>
              <a:defRPr/>
            </a:pPr>
            <a:r>
              <a:rPr lang="en-US" altLang="zh-CN" sz="1600" smtClean="0"/>
              <a:t>&lt;</a:t>
            </a:r>
            <a:r>
              <a:rPr lang="en-US" altLang="zh-CN" sz="1600"/>
              <a:t>p class="text-right"&gt;</a:t>
            </a:r>
            <a:r>
              <a:rPr lang="zh-CN" altLang="en-US" sz="1600"/>
              <a:t>向右对齐文本</a:t>
            </a:r>
            <a:r>
              <a:rPr lang="en-US" altLang="zh-CN" sz="1600"/>
              <a:t>&lt;/p&gt; </a:t>
            </a:r>
            <a:endParaRPr lang="en-US" altLang="zh-CN" sz="1600" smtClean="0"/>
          </a:p>
          <a:p>
            <a:pPr>
              <a:defRPr/>
            </a:pPr>
            <a:r>
              <a:rPr lang="en-US" altLang="zh-CN" sz="1600" smtClean="0"/>
              <a:t>&lt;</a:t>
            </a:r>
            <a:r>
              <a:rPr lang="en-US" altLang="zh-CN" sz="1600"/>
              <a:t>p class="text-muted"&gt;</a:t>
            </a:r>
            <a:r>
              <a:rPr lang="zh-CN" altLang="en-US" sz="1600"/>
              <a:t>本行内容是减弱的</a:t>
            </a:r>
            <a:r>
              <a:rPr lang="en-US" altLang="zh-CN" sz="1600"/>
              <a:t>&lt;/p&gt; </a:t>
            </a:r>
            <a:endParaRPr lang="en-US" altLang="zh-CN" sz="1600" smtClean="0"/>
          </a:p>
          <a:p>
            <a:pPr>
              <a:defRPr/>
            </a:pPr>
            <a:r>
              <a:rPr lang="en-US" altLang="zh-CN" sz="1600" smtClean="0"/>
              <a:t>&lt;</a:t>
            </a:r>
            <a:r>
              <a:rPr lang="en-US" altLang="zh-CN" sz="1600"/>
              <a:t>p class="text-primary"&gt;</a:t>
            </a:r>
            <a:r>
              <a:rPr lang="zh-CN" altLang="en-US" sz="1600"/>
              <a:t>本行内容带有一个 </a:t>
            </a:r>
            <a:r>
              <a:rPr lang="en-US" altLang="zh-CN" sz="1600"/>
              <a:t>warning class&lt;/p&gt; </a:t>
            </a:r>
            <a:endParaRPr lang="en-US" altLang="zh-CN" sz="1600" smtClean="0"/>
          </a:p>
          <a:p>
            <a:pPr>
              <a:defRPr/>
            </a:pPr>
            <a:r>
              <a:rPr lang="en-US" altLang="zh-CN" sz="1600" smtClean="0"/>
              <a:t>&lt;</a:t>
            </a:r>
            <a:r>
              <a:rPr lang="en-US" altLang="zh-CN" sz="1600"/>
              <a:t>p class="text-success"&gt;</a:t>
            </a:r>
            <a:r>
              <a:rPr lang="zh-CN" altLang="en-US" sz="1600"/>
              <a:t>本行内容带有一个 </a:t>
            </a:r>
            <a:r>
              <a:rPr lang="en-US" altLang="zh-CN" sz="1600"/>
              <a:t>success class&lt;/p&gt; </a:t>
            </a:r>
            <a:endParaRPr lang="en-US" altLang="zh-CN" sz="1600" smtClean="0"/>
          </a:p>
          <a:p>
            <a:pPr>
              <a:defRPr/>
            </a:pPr>
            <a:r>
              <a:rPr lang="en-US" altLang="zh-CN" sz="1600" smtClean="0"/>
              <a:t>&lt;</a:t>
            </a:r>
            <a:r>
              <a:rPr lang="en-US" altLang="zh-CN" sz="1600"/>
              <a:t>p class="text-info"&gt;</a:t>
            </a:r>
            <a:r>
              <a:rPr lang="zh-CN" altLang="en-US" sz="1600"/>
              <a:t>本行内容带有一个 </a:t>
            </a:r>
            <a:r>
              <a:rPr lang="en-US" altLang="zh-CN" sz="1600"/>
              <a:t>info class&lt;/p&gt; </a:t>
            </a:r>
            <a:endParaRPr lang="en-US" altLang="zh-CN" sz="1600" smtClean="0"/>
          </a:p>
          <a:p>
            <a:pPr>
              <a:defRPr/>
            </a:pPr>
            <a:r>
              <a:rPr lang="en-US" altLang="zh-CN" sz="1600" smtClean="0"/>
              <a:t>&lt;</a:t>
            </a:r>
            <a:r>
              <a:rPr lang="en-US" altLang="zh-CN" sz="1600"/>
              <a:t>p class="text-warning"&gt;</a:t>
            </a:r>
            <a:r>
              <a:rPr lang="zh-CN" altLang="en-US" sz="1600"/>
              <a:t>本行内容带有一个 </a:t>
            </a:r>
            <a:r>
              <a:rPr lang="en-US" altLang="zh-CN" sz="1600"/>
              <a:t>warning class&lt;/p&gt; </a:t>
            </a:r>
            <a:endParaRPr lang="en-US" altLang="zh-CN" sz="1600" smtClean="0"/>
          </a:p>
          <a:p>
            <a:pPr>
              <a:defRPr/>
            </a:pPr>
            <a:r>
              <a:rPr lang="en-US" altLang="zh-CN" sz="1600" smtClean="0"/>
              <a:t>&lt;</a:t>
            </a:r>
            <a:r>
              <a:rPr lang="en-US" altLang="zh-CN" sz="1600"/>
              <a:t>p class="text-danger"&gt;</a:t>
            </a:r>
            <a:r>
              <a:rPr lang="zh-CN" altLang="en-US" sz="1600"/>
              <a:t>本行内容带有一个 </a:t>
            </a:r>
            <a:r>
              <a:rPr lang="en-US" altLang="zh-CN" sz="1600"/>
              <a:t>danger class&lt;/p&gt;</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068601" y="828365"/>
            <a:ext cx="4048118" cy="773037"/>
            <a:chOff x="1167472" y="1105694"/>
            <a:chExt cx="4048118" cy="773037"/>
          </a:xfrm>
        </p:grpSpPr>
        <p:sp>
          <p:nvSpPr>
            <p:cNvPr id="44" name="TextBox 25"/>
            <p:cNvSpPr txBox="1"/>
            <p:nvPr/>
          </p:nvSpPr>
          <p:spPr>
            <a:xfrm>
              <a:off x="1379265" y="1273270"/>
              <a:ext cx="3836325" cy="605461"/>
            </a:xfrm>
            <a:prstGeom prst="roundRect">
              <a:avLst>
                <a:gd name="adj" fmla="val 8176"/>
              </a:avLst>
            </a:prstGeom>
            <a:solidFill>
              <a:srgbClr val="AFF452"/>
            </a:solid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简介</a:t>
              </a:r>
            </a:p>
          </p:txBody>
        </p:sp>
        <p:sp>
          <p:nvSpPr>
            <p:cNvPr id="45" name="椭圆 4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1</a:t>
              </a:r>
              <a:endParaRPr lang="zh-CN" altLang="en-US" sz="3200" b="1" smtClean="0">
                <a:solidFill>
                  <a:schemeClr val="bg1">
                    <a:alpha val="99000"/>
                  </a:schemeClr>
                </a:solidFill>
                <a:latin typeface="Arial Black" pitchFamily="34" charset="0"/>
                <a:cs typeface="Arial" pitchFamily="34" charset="0"/>
              </a:endParaRPr>
            </a:p>
          </p:txBody>
        </p:sp>
      </p:grpSp>
      <p:grpSp>
        <p:nvGrpSpPr>
          <p:cNvPr id="46" name="组合 45"/>
          <p:cNvGrpSpPr/>
          <p:nvPr/>
        </p:nvGrpSpPr>
        <p:grpSpPr>
          <a:xfrm>
            <a:off x="7068601" y="1841089"/>
            <a:ext cx="4046330" cy="811138"/>
            <a:chOff x="1169260" y="2041798"/>
            <a:chExt cx="4046330" cy="811138"/>
          </a:xfrm>
        </p:grpSpPr>
        <p:sp>
          <p:nvSpPr>
            <p:cNvPr id="47"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smtClean="0">
                  <a:solidFill>
                    <a:schemeClr val="tx1">
                      <a:lumMod val="50000"/>
                      <a:lumOff val="50000"/>
                    </a:schemeClr>
                  </a:solidFill>
                  <a:latin typeface="微软雅黑" pitchFamily="34" charset="-122"/>
                  <a:ea typeface="微软雅黑" pitchFamily="34" charset="-122"/>
                </a:rPr>
                <a:t>Bootstrap CSS</a:t>
              </a:r>
              <a:endParaRPr lang="zh-CN" altLang="en-US" sz="2400" b="1">
                <a:solidFill>
                  <a:schemeClr val="tx1">
                    <a:lumMod val="50000"/>
                    <a:lumOff val="50000"/>
                  </a:schemeClr>
                </a:solidFill>
                <a:latin typeface="微软雅黑" pitchFamily="34" charset="-122"/>
                <a:ea typeface="微软雅黑" pitchFamily="34" charset="-122"/>
              </a:endParaRPr>
            </a:p>
          </p:txBody>
        </p:sp>
        <p:sp>
          <p:nvSpPr>
            <p:cNvPr id="48" name="椭圆 47"/>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2</a:t>
              </a:r>
              <a:endParaRPr lang="zh-CN" altLang="en-US" sz="3200" b="1">
                <a:solidFill>
                  <a:schemeClr val="bg1">
                    <a:alpha val="99000"/>
                  </a:schemeClr>
                </a:solidFill>
                <a:latin typeface="Arial Black" pitchFamily="34" charset="0"/>
                <a:cs typeface="Arial" pitchFamily="34" charset="0"/>
              </a:endParaRPr>
            </a:p>
          </p:txBody>
        </p:sp>
      </p:grpSp>
      <p:sp>
        <p:nvSpPr>
          <p:cNvPr id="4" name="圆角矩形 3"/>
          <p:cNvSpPr/>
          <p:nvPr/>
        </p:nvSpPr>
        <p:spPr>
          <a:xfrm>
            <a:off x="704600" y="1587448"/>
            <a:ext cx="5681018" cy="4001792"/>
          </a:xfrm>
          <a:prstGeom prst="roundRect">
            <a:avLst>
              <a:gd name="adj" fmla="val 1387"/>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商务信息图表与商务男士图片"/>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8995" y="1659456"/>
            <a:ext cx="5567564" cy="3857776"/>
          </a:xfrm>
          <a:prstGeom prst="rect">
            <a:avLst/>
          </a:prstGeom>
          <a:noFill/>
          <a:ln w="19050">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068601" y="2906287"/>
            <a:ext cx="4046330" cy="811138"/>
            <a:chOff x="1169260" y="2041798"/>
            <a:chExt cx="4046330" cy="811138"/>
          </a:xfrm>
        </p:grpSpPr>
        <p:sp>
          <p:nvSpPr>
            <p:cNvPr id="18"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布局组件</a:t>
              </a:r>
            </a:p>
          </p:txBody>
        </p:sp>
        <p:sp>
          <p:nvSpPr>
            <p:cNvPr id="19" name="椭圆 18"/>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3</a:t>
              </a:r>
              <a:endParaRPr lang="zh-CN" altLang="en-US" sz="3200" b="1">
                <a:solidFill>
                  <a:schemeClr val="bg1">
                    <a:alpha val="99000"/>
                  </a:schemeClr>
                </a:solidFill>
                <a:latin typeface="Arial Black" pitchFamily="34" charset="0"/>
                <a:cs typeface="Arial" pitchFamily="34" charset="0"/>
              </a:endParaRPr>
            </a:p>
          </p:txBody>
        </p:sp>
      </p:grpSp>
      <p:grpSp>
        <p:nvGrpSpPr>
          <p:cNvPr id="13" name="组合 12"/>
          <p:cNvGrpSpPr/>
          <p:nvPr/>
        </p:nvGrpSpPr>
        <p:grpSpPr>
          <a:xfrm>
            <a:off x="7068601" y="3964570"/>
            <a:ext cx="4048118" cy="773037"/>
            <a:chOff x="1167472" y="1105694"/>
            <a:chExt cx="4048118" cy="773037"/>
          </a:xfrm>
        </p:grpSpPr>
        <p:sp>
          <p:nvSpPr>
            <p:cNvPr id="1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插件</a:t>
              </a:r>
            </a:p>
          </p:txBody>
        </p:sp>
        <p:sp>
          <p:nvSpPr>
            <p:cNvPr id="15" name="椭圆 1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grpSp>
        <p:nvGrpSpPr>
          <p:cNvPr id="20" name="组合 19"/>
          <p:cNvGrpSpPr/>
          <p:nvPr/>
        </p:nvGrpSpPr>
        <p:grpSpPr>
          <a:xfrm>
            <a:off x="7060464" y="5024156"/>
            <a:ext cx="4048118" cy="773037"/>
            <a:chOff x="1167472" y="1105694"/>
            <a:chExt cx="4048118" cy="773037"/>
          </a:xfrm>
        </p:grpSpPr>
        <p:sp>
          <p:nvSpPr>
            <p:cNvPr id="21"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tx1">
                      <a:lumMod val="50000"/>
                      <a:lumOff val="50000"/>
                    </a:schemeClr>
                  </a:solidFill>
                  <a:latin typeface="微软雅黑" pitchFamily="34" charset="-122"/>
                  <a:ea typeface="微软雅黑" pitchFamily="34" charset="-122"/>
                </a:rPr>
                <a:t>Bootstrap</a:t>
              </a:r>
              <a:r>
                <a:rPr lang="zh-CN" altLang="en-US" sz="2400" b="1" dirty="0">
                  <a:solidFill>
                    <a:schemeClr val="tx1">
                      <a:lumMod val="50000"/>
                      <a:lumOff val="50000"/>
                    </a:schemeClr>
                  </a:solidFill>
                  <a:latin typeface="微软雅黑" pitchFamily="34" charset="-122"/>
                  <a:ea typeface="微软雅黑" pitchFamily="34" charset="-122"/>
                </a:rPr>
                <a:t>定制</a:t>
              </a:r>
            </a:p>
          </p:txBody>
        </p:sp>
        <p:sp>
          <p:nvSpPr>
            <p:cNvPr id="22" name="椭圆 21"/>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240443775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排版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缩写</a:t>
            </a:r>
            <a:r>
              <a:rPr lang="zh-CN" altLang="en-US" smtClean="0">
                <a:solidFill>
                  <a:schemeClr val="tx1"/>
                </a:solidFill>
              </a:rPr>
              <a:t>：</a:t>
            </a:r>
            <a:r>
              <a:rPr lang="en-US" altLang="zh-CN"/>
              <a:t>HTML </a:t>
            </a:r>
            <a:r>
              <a:rPr lang="zh-CN" altLang="en-US"/>
              <a:t>元素提供了用于缩写的标记，比如 </a:t>
            </a:r>
            <a:r>
              <a:rPr lang="en-US" altLang="zh-CN"/>
              <a:t>WWW </a:t>
            </a:r>
            <a:r>
              <a:rPr lang="zh-CN" altLang="en-US"/>
              <a:t>或 </a:t>
            </a:r>
            <a:r>
              <a:rPr lang="en-US" altLang="zh-CN"/>
              <a:t>HTTP</a:t>
            </a:r>
            <a:r>
              <a:rPr lang="zh-CN" altLang="en-US"/>
              <a:t>。</a:t>
            </a:r>
            <a:r>
              <a:rPr lang="en-US" altLang="zh-CN"/>
              <a:t>Bootstrap </a:t>
            </a:r>
            <a:r>
              <a:rPr lang="zh-CN" altLang="en-US"/>
              <a:t>定义 </a:t>
            </a:r>
            <a:r>
              <a:rPr lang="en-US" altLang="zh-CN"/>
              <a:t>&lt;</a:t>
            </a:r>
            <a:r>
              <a:rPr lang="en-US" altLang="zh-CN" err="1"/>
              <a:t>abbr</a:t>
            </a:r>
            <a:r>
              <a:rPr lang="en-US" altLang="zh-CN"/>
              <a:t>&gt; </a:t>
            </a:r>
            <a:r>
              <a:rPr lang="zh-CN" altLang="en-US"/>
              <a:t>元素的样式为显示在文本底部的一条虚线边框，当鼠标悬停在上面时会显示完整的文本（</a:t>
            </a:r>
            <a:r>
              <a:rPr lang="zh-CN" altLang="en-US" smtClean="0"/>
              <a:t>只要为 </a:t>
            </a:r>
            <a:r>
              <a:rPr lang="en-US" altLang="zh-CN"/>
              <a:t>&lt;</a:t>
            </a:r>
            <a:r>
              <a:rPr lang="en-US" altLang="zh-CN" err="1"/>
              <a:t>abbr</a:t>
            </a:r>
            <a:r>
              <a:rPr lang="en-US" altLang="zh-CN"/>
              <a:t>&gt; title </a:t>
            </a:r>
            <a:r>
              <a:rPr lang="zh-CN" altLang="en-US"/>
              <a:t>属性添加了文本）。为了得到一个更小字体的文本，请添加 </a:t>
            </a:r>
            <a:r>
              <a:rPr lang="en-US" altLang="zh-CN"/>
              <a:t>.</a:t>
            </a:r>
            <a:r>
              <a:rPr lang="en-US" altLang="zh-CN" err="1"/>
              <a:t>initialism</a:t>
            </a:r>
            <a:r>
              <a:rPr lang="en-US" altLang="zh-CN"/>
              <a:t> </a:t>
            </a:r>
            <a:r>
              <a:rPr lang="zh-CN" altLang="en-US"/>
              <a:t>到 </a:t>
            </a:r>
            <a:r>
              <a:rPr lang="en-US" altLang="zh-CN"/>
              <a:t>&lt;</a:t>
            </a:r>
            <a:r>
              <a:rPr lang="en-US" altLang="zh-CN" err="1"/>
              <a:t>abbr</a:t>
            </a:r>
            <a:r>
              <a:rPr lang="en-US" altLang="zh-CN"/>
              <a:t>&gt;</a:t>
            </a:r>
            <a:r>
              <a:rPr lang="zh-CN" altLang="en-US" smtClean="0"/>
              <a:t>。</a:t>
            </a:r>
            <a:endParaRPr lang="en-US" altLang="zh-CN" smtClean="0"/>
          </a:p>
          <a:p>
            <a:pPr marL="342900" indent="-342900">
              <a:lnSpc>
                <a:spcPct val="150000"/>
              </a:lnSpc>
              <a:buFont typeface="Wingdings" pitchFamily="2" charset="2"/>
              <a:buChar char="Ø"/>
              <a:defRPr/>
            </a:pPr>
            <a:endParaRPr lang="en-US" altLang="zh-CN"/>
          </a:p>
          <a:p>
            <a:pPr marL="342900" indent="-342900">
              <a:lnSpc>
                <a:spcPct val="150000"/>
              </a:lnSpc>
              <a:buFont typeface="Wingdings" pitchFamily="2" charset="2"/>
              <a:buChar char="Ø"/>
              <a:defRPr/>
            </a:pPr>
            <a:endParaRPr lang="en-US" altLang="zh-CN" smtClean="0"/>
          </a:p>
          <a:p>
            <a:pPr marL="342900" indent="-342900">
              <a:lnSpc>
                <a:spcPct val="150000"/>
              </a:lnSpc>
              <a:buFont typeface="Wingdings" pitchFamily="2" charset="2"/>
              <a:buChar char="Ø"/>
              <a:defRPr/>
            </a:pPr>
            <a:endParaRPr lang="en-US" altLang="zh-CN"/>
          </a:p>
          <a:p>
            <a:pPr marL="342900" indent="-342900">
              <a:lnSpc>
                <a:spcPct val="150000"/>
              </a:lnSpc>
              <a:buFont typeface="Wingdings" pitchFamily="2" charset="2"/>
              <a:buChar char="Ø"/>
              <a:defRPr/>
            </a:pPr>
            <a:r>
              <a:rPr lang="zh-CN" altLang="en-US" b="1" smtClean="0"/>
              <a:t>地址</a:t>
            </a:r>
            <a:r>
              <a:rPr lang="zh-CN" altLang="en-US" smtClean="0"/>
              <a:t>：</a:t>
            </a:r>
            <a:r>
              <a:rPr lang="zh-CN" altLang="en-US"/>
              <a:t>使用 </a:t>
            </a:r>
            <a:r>
              <a:rPr lang="en-US" altLang="zh-CN"/>
              <a:t>&lt;address&gt; </a:t>
            </a:r>
            <a:r>
              <a:rPr lang="zh-CN" altLang="en-US"/>
              <a:t>标签</a:t>
            </a:r>
            <a:r>
              <a:rPr lang="zh-CN" altLang="en-US" smtClean="0"/>
              <a:t>，可以</a:t>
            </a:r>
            <a:r>
              <a:rPr lang="zh-CN" altLang="en-US"/>
              <a:t>在网页上显示联系信息。由于 </a:t>
            </a:r>
            <a:r>
              <a:rPr lang="en-US" altLang="zh-CN"/>
              <a:t>&lt;address&gt; </a:t>
            </a:r>
            <a:r>
              <a:rPr lang="zh-CN" altLang="en-US"/>
              <a:t>默认为 </a:t>
            </a:r>
            <a:r>
              <a:rPr lang="en-US" altLang="zh-CN" err="1"/>
              <a:t>display:block</a:t>
            </a:r>
            <a:r>
              <a:rPr lang="en-US" altLang="zh-CN"/>
              <a:t>;</a:t>
            </a:r>
            <a:r>
              <a:rPr lang="zh-CN" altLang="en-US" smtClean="0"/>
              <a:t>，需要</a:t>
            </a:r>
            <a:r>
              <a:rPr lang="zh-CN" altLang="en-US"/>
              <a:t>使用 </a:t>
            </a:r>
            <a:r>
              <a:rPr lang="zh-CN" altLang="en-US" smtClean="0"/>
              <a:t>标签</a:t>
            </a:r>
            <a:r>
              <a:rPr lang="zh-CN" altLang="en-US"/>
              <a:t>来为封闭的地址文本添加换行。</a:t>
            </a:r>
            <a:endParaRPr lang="en-US" altLang="zh-CN" smtClean="0"/>
          </a:p>
        </p:txBody>
      </p:sp>
      <p:sp>
        <p:nvSpPr>
          <p:cNvPr id="4" name="矩形 3"/>
          <p:cNvSpPr/>
          <p:nvPr/>
        </p:nvSpPr>
        <p:spPr>
          <a:xfrm>
            <a:off x="2137146" y="2843219"/>
            <a:ext cx="8136904" cy="9361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a:t>
            </a:r>
            <a:r>
              <a:rPr lang="en-US" altLang="zh-CN" sz="1600" err="1"/>
              <a:t>abbr</a:t>
            </a:r>
            <a:r>
              <a:rPr lang="en-US" altLang="zh-CN" sz="1600"/>
              <a:t> title="World Wide Web"&gt;WWW&lt;/</a:t>
            </a:r>
            <a:r>
              <a:rPr lang="en-US" altLang="zh-CN" sz="1600" err="1"/>
              <a:t>abbr</a:t>
            </a:r>
            <a:r>
              <a:rPr lang="en-US" altLang="zh-CN" sz="1600"/>
              <a:t>&gt;&lt;</a:t>
            </a:r>
            <a:r>
              <a:rPr lang="en-US" altLang="zh-CN" sz="1600" err="1"/>
              <a:t>br</a:t>
            </a:r>
            <a:r>
              <a:rPr lang="en-US" altLang="zh-CN" sz="1600" smtClean="0"/>
              <a:t>&gt;</a:t>
            </a:r>
          </a:p>
          <a:p>
            <a:pPr>
              <a:defRPr/>
            </a:pPr>
            <a:r>
              <a:rPr lang="en-US" altLang="zh-CN" sz="1600" smtClean="0"/>
              <a:t>&lt;</a:t>
            </a:r>
            <a:r>
              <a:rPr lang="en-US" altLang="zh-CN" sz="1600" err="1"/>
              <a:t>abbr</a:t>
            </a:r>
            <a:r>
              <a:rPr lang="en-US" altLang="zh-CN" sz="1600"/>
              <a:t> title="Real Simple Syndication" class="</a:t>
            </a:r>
            <a:r>
              <a:rPr lang="en-US" altLang="zh-CN" sz="1600" err="1"/>
              <a:t>initialism</a:t>
            </a:r>
            <a:r>
              <a:rPr lang="en-US" altLang="zh-CN" sz="1600"/>
              <a:t>"&gt;RSS&lt;/</a:t>
            </a:r>
            <a:r>
              <a:rPr lang="en-US" altLang="zh-CN" sz="1600" err="1"/>
              <a:t>abbr</a:t>
            </a:r>
            <a:r>
              <a:rPr lang="en-US" altLang="zh-CN" sz="1600"/>
              <a:t>&gt;</a:t>
            </a:r>
          </a:p>
        </p:txBody>
      </p:sp>
      <p:sp>
        <p:nvSpPr>
          <p:cNvPr id="5" name="矩形 4"/>
          <p:cNvSpPr/>
          <p:nvPr/>
        </p:nvSpPr>
        <p:spPr>
          <a:xfrm>
            <a:off x="2110276" y="4837126"/>
            <a:ext cx="8136904" cy="9361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&lt;address&gt; </a:t>
            </a:r>
            <a:endParaRPr lang="en-US" altLang="zh-CN" sz="1600" smtClean="0"/>
          </a:p>
          <a:p>
            <a:pPr>
              <a:defRPr/>
            </a:pPr>
            <a:r>
              <a:rPr lang="en-US" altLang="zh-CN" sz="1600"/>
              <a:t> </a:t>
            </a:r>
            <a:r>
              <a:rPr lang="en-US" altLang="zh-CN" sz="1600" smtClean="0"/>
              <a:t>   &lt;</a:t>
            </a:r>
            <a:r>
              <a:rPr lang="en-US" altLang="zh-CN" sz="1600"/>
              <a:t>strong&gt;Full Name&lt;/strong&gt;&lt;</a:t>
            </a:r>
            <a:r>
              <a:rPr lang="en-US" altLang="zh-CN" sz="1600" err="1"/>
              <a:t>br</a:t>
            </a:r>
            <a:r>
              <a:rPr lang="en-US" altLang="zh-CN" sz="1600"/>
              <a:t>&gt; &lt;a </a:t>
            </a:r>
            <a:r>
              <a:rPr lang="en-US" altLang="zh-CN" sz="1600" err="1"/>
              <a:t>href</a:t>
            </a:r>
            <a:r>
              <a:rPr lang="en-US" altLang="zh-CN" sz="1600"/>
              <a:t>="mailto:#"&gt;mailto@somedomain.com&lt;/a&gt; &lt;/address&gt;</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排版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342900" indent="-342900">
              <a:lnSpc>
                <a:spcPct val="150000"/>
              </a:lnSpc>
              <a:buFont typeface="Wingdings" pitchFamily="2" charset="2"/>
              <a:buChar char="Ø"/>
              <a:defRPr/>
            </a:pPr>
            <a:r>
              <a:rPr lang="zh-CN" altLang="en-US" b="1">
                <a:solidFill>
                  <a:schemeClr val="tx1"/>
                </a:solidFill>
              </a:rPr>
              <a:t>引用</a:t>
            </a:r>
            <a:r>
              <a:rPr lang="zh-CN" altLang="en-US" smtClean="0">
                <a:solidFill>
                  <a:schemeClr val="tx1"/>
                </a:solidFill>
              </a:rPr>
              <a:t>：</a:t>
            </a:r>
            <a:r>
              <a:rPr lang="zh-CN" altLang="en-US"/>
              <a:t>可以在任意的 </a:t>
            </a:r>
            <a:r>
              <a:rPr lang="en-US" altLang="zh-CN"/>
              <a:t>HTML </a:t>
            </a:r>
            <a:r>
              <a:rPr lang="zh-CN" altLang="en-US"/>
              <a:t>文本旁使用默认的 </a:t>
            </a:r>
            <a:r>
              <a:rPr lang="en-US" altLang="zh-CN"/>
              <a:t>&lt;</a:t>
            </a:r>
            <a:r>
              <a:rPr lang="en-US" altLang="zh-CN" err="1"/>
              <a:t>blockquote</a:t>
            </a:r>
            <a:r>
              <a:rPr lang="en-US" altLang="zh-CN"/>
              <a:t>&gt;</a:t>
            </a:r>
            <a:r>
              <a:rPr lang="zh-CN" altLang="en-US"/>
              <a:t>。其他选项包括，添加一个 </a:t>
            </a:r>
            <a:r>
              <a:rPr lang="en-US" altLang="zh-CN"/>
              <a:t>&lt;small&gt; </a:t>
            </a:r>
            <a:r>
              <a:rPr lang="zh-CN" altLang="en-US"/>
              <a:t>标签来标识引用的来源，使用 </a:t>
            </a:r>
            <a:r>
              <a:rPr lang="en-US" altLang="zh-CN" err="1"/>
              <a:t>class</a:t>
            </a:r>
            <a:r>
              <a:rPr lang="en-US" altLang="zh-CN" i="1" err="1"/>
              <a:t>.pull</a:t>
            </a:r>
            <a:r>
              <a:rPr lang="en-US" altLang="zh-CN" i="1"/>
              <a:t>-right</a:t>
            </a:r>
            <a:r>
              <a:rPr lang="en-US" altLang="zh-CN"/>
              <a:t> </a:t>
            </a:r>
            <a:r>
              <a:rPr lang="zh-CN" altLang="en-US"/>
              <a:t>向右对齐</a:t>
            </a:r>
            <a:r>
              <a:rPr lang="zh-CN" altLang="en-US" smtClean="0"/>
              <a:t>引用。</a:t>
            </a:r>
            <a:endParaRPr lang="en-US" altLang="zh-CN" smtClean="0"/>
          </a:p>
          <a:p>
            <a:pPr marL="342900" indent="-342900">
              <a:lnSpc>
                <a:spcPct val="150000"/>
              </a:lnSpc>
              <a:buFont typeface="Wingdings" pitchFamily="2" charset="2"/>
              <a:buChar char="Ø"/>
              <a:defRPr/>
            </a:pPr>
            <a:r>
              <a:rPr lang="zh-CN" altLang="en-US" b="1">
                <a:solidFill>
                  <a:schemeClr val="tx1"/>
                </a:solidFill>
              </a:rPr>
              <a:t>列表</a:t>
            </a:r>
            <a:r>
              <a:rPr lang="zh-CN" altLang="en-US" smtClean="0"/>
              <a:t>：</a:t>
            </a:r>
            <a:r>
              <a:rPr lang="en-US" altLang="zh-CN"/>
              <a:t>Bootstrap </a:t>
            </a:r>
            <a:r>
              <a:rPr lang="zh-CN" altLang="en-US"/>
              <a:t>支持有序列表、无序列表和定义</a:t>
            </a:r>
            <a:r>
              <a:rPr lang="zh-CN" altLang="en-US" smtClean="0"/>
              <a:t>列表。</a:t>
            </a:r>
            <a:endParaRPr lang="en-US" altLang="zh-CN" smtClean="0"/>
          </a:p>
          <a:p>
            <a:pPr marL="800100" lvl="1" indent="-342900">
              <a:lnSpc>
                <a:spcPct val="150000"/>
              </a:lnSpc>
              <a:buFont typeface="Wingdings" pitchFamily="2" charset="2"/>
              <a:buChar char="Ø"/>
              <a:defRPr/>
            </a:pPr>
            <a:r>
              <a:rPr lang="zh-CN" altLang="en-US" b="1"/>
              <a:t>有序列表</a:t>
            </a:r>
            <a:r>
              <a:rPr lang="zh-CN" altLang="en-US"/>
              <a:t>：有序列表是指以数字或其他有序字符开头的</a:t>
            </a:r>
            <a:r>
              <a:rPr lang="zh-CN" altLang="en-US" smtClean="0"/>
              <a:t>列表。</a:t>
            </a:r>
            <a:endParaRPr lang="en-US" altLang="zh-CN" smtClean="0"/>
          </a:p>
          <a:p>
            <a:pPr marL="800100" lvl="1" indent="-342900">
              <a:lnSpc>
                <a:spcPct val="150000"/>
              </a:lnSpc>
              <a:buFont typeface="Wingdings" pitchFamily="2" charset="2"/>
              <a:buChar char="Ø"/>
              <a:defRPr/>
            </a:pPr>
            <a:r>
              <a:rPr lang="zh-CN" altLang="en-US" b="1"/>
              <a:t>无序列表</a:t>
            </a:r>
            <a:r>
              <a:rPr lang="zh-CN" altLang="en-US"/>
              <a:t>：无序列表是指没有特定顺序的列表，是以传统风格的着重号开头的列表。</a:t>
            </a:r>
            <a:r>
              <a:rPr lang="zh-CN" altLang="en-US" smtClean="0"/>
              <a:t>如果不想</a:t>
            </a:r>
            <a:r>
              <a:rPr lang="zh-CN" altLang="en-US"/>
              <a:t>显示这些着重号</a:t>
            </a:r>
            <a:r>
              <a:rPr lang="zh-CN" altLang="en-US" smtClean="0"/>
              <a:t>，可以</a:t>
            </a:r>
            <a:r>
              <a:rPr lang="zh-CN" altLang="en-US"/>
              <a:t>使用 </a:t>
            </a:r>
            <a:r>
              <a:rPr lang="en-US" altLang="zh-CN"/>
              <a:t>class </a:t>
            </a:r>
            <a:r>
              <a:rPr lang="en-US" altLang="zh-CN" i="1"/>
              <a:t>.list-</a:t>
            </a:r>
            <a:r>
              <a:rPr lang="en-US" altLang="zh-CN" i="1" err="1"/>
              <a:t>unstyled</a:t>
            </a:r>
            <a:r>
              <a:rPr lang="zh-CN" altLang="en-US"/>
              <a:t> 来移除样式</a:t>
            </a:r>
            <a:r>
              <a:rPr lang="zh-CN" altLang="en-US" smtClean="0"/>
              <a:t>。也</a:t>
            </a:r>
            <a:r>
              <a:rPr lang="zh-CN" altLang="en-US"/>
              <a:t>可以通过使用 </a:t>
            </a:r>
            <a:r>
              <a:rPr lang="en-US" altLang="zh-CN"/>
              <a:t>class </a:t>
            </a:r>
            <a:r>
              <a:rPr lang="en-US" altLang="zh-CN" i="1"/>
              <a:t>.list-inline</a:t>
            </a:r>
            <a:r>
              <a:rPr lang="zh-CN" altLang="en-US"/>
              <a:t> 把所有的列表项放在同一行中。</a:t>
            </a:r>
          </a:p>
          <a:p>
            <a:pPr marL="800100" lvl="1" indent="-342900">
              <a:lnSpc>
                <a:spcPct val="150000"/>
              </a:lnSpc>
              <a:buFont typeface="Wingdings" pitchFamily="2" charset="2"/>
              <a:buChar char="Ø"/>
              <a:defRPr/>
            </a:pPr>
            <a:r>
              <a:rPr lang="zh-CN" altLang="en-US" b="1"/>
              <a:t>定义列表</a:t>
            </a:r>
            <a:r>
              <a:rPr lang="zh-CN" altLang="en-US"/>
              <a:t>：在这种类型的列表中，每个列表项可以包含 </a:t>
            </a:r>
            <a:r>
              <a:rPr lang="en-US" altLang="zh-CN"/>
              <a:t>&lt;</a:t>
            </a:r>
            <a:r>
              <a:rPr lang="en-US" altLang="zh-CN" err="1"/>
              <a:t>dt</a:t>
            </a:r>
            <a:r>
              <a:rPr lang="en-US" altLang="zh-CN"/>
              <a:t>&gt; </a:t>
            </a:r>
            <a:r>
              <a:rPr lang="zh-CN" altLang="en-US"/>
              <a:t>和 </a:t>
            </a:r>
            <a:r>
              <a:rPr lang="en-US" altLang="zh-CN"/>
              <a:t>&lt;</a:t>
            </a:r>
            <a:r>
              <a:rPr lang="en-US" altLang="zh-CN" err="1"/>
              <a:t>dd</a:t>
            </a:r>
            <a:r>
              <a:rPr lang="en-US" altLang="zh-CN"/>
              <a:t>&gt; </a:t>
            </a:r>
            <a:r>
              <a:rPr lang="zh-CN" altLang="en-US"/>
              <a:t>元素。</a:t>
            </a:r>
            <a:r>
              <a:rPr lang="en-US" altLang="zh-CN"/>
              <a:t>&lt;</a:t>
            </a:r>
            <a:r>
              <a:rPr lang="en-US" altLang="zh-CN" err="1"/>
              <a:t>dt</a:t>
            </a:r>
            <a:r>
              <a:rPr lang="en-US" altLang="zh-CN"/>
              <a:t>&gt; </a:t>
            </a:r>
            <a:r>
              <a:rPr lang="zh-CN" altLang="en-US"/>
              <a:t>代表 </a:t>
            </a:r>
            <a:r>
              <a:rPr lang="zh-CN" altLang="en-US" i="1"/>
              <a:t>定义术语</a:t>
            </a:r>
            <a:r>
              <a:rPr lang="zh-CN" altLang="en-US"/>
              <a:t>，就像字典，这是被定义的属于（或短语）。接着，</a:t>
            </a:r>
            <a:r>
              <a:rPr lang="en-US" altLang="zh-CN"/>
              <a:t>&lt;</a:t>
            </a:r>
            <a:r>
              <a:rPr lang="en-US" altLang="zh-CN" err="1"/>
              <a:t>dd</a:t>
            </a:r>
            <a:r>
              <a:rPr lang="en-US" altLang="zh-CN"/>
              <a:t>&gt; </a:t>
            </a:r>
            <a:r>
              <a:rPr lang="zh-CN" altLang="en-US"/>
              <a:t>是 </a:t>
            </a:r>
            <a:r>
              <a:rPr lang="en-US" altLang="zh-CN"/>
              <a:t>&lt;</a:t>
            </a:r>
            <a:r>
              <a:rPr lang="en-US" altLang="zh-CN" err="1"/>
              <a:t>dt</a:t>
            </a:r>
            <a:r>
              <a:rPr lang="en-US" altLang="zh-CN"/>
              <a:t>&gt; </a:t>
            </a:r>
            <a:r>
              <a:rPr lang="zh-CN" altLang="en-US"/>
              <a:t>的描述</a:t>
            </a:r>
            <a:r>
              <a:rPr lang="zh-CN" altLang="en-US" smtClean="0"/>
              <a:t>。可以</a:t>
            </a:r>
            <a:r>
              <a:rPr lang="zh-CN" altLang="en-US"/>
              <a:t>使用 </a:t>
            </a:r>
            <a:r>
              <a:rPr lang="en-US" altLang="zh-CN"/>
              <a:t>class </a:t>
            </a:r>
            <a:r>
              <a:rPr lang="en-US" altLang="zh-CN" i="1"/>
              <a:t>dl-horizontal</a:t>
            </a:r>
            <a:r>
              <a:rPr lang="zh-CN" altLang="en-US"/>
              <a:t> 把 </a:t>
            </a:r>
            <a:r>
              <a:rPr lang="en-US" altLang="zh-CN"/>
              <a:t>&lt;dl&gt; </a:t>
            </a:r>
            <a:r>
              <a:rPr lang="zh-CN" altLang="en-US"/>
              <a:t>行中的属于与描述并排显示。</a:t>
            </a:r>
          </a:p>
          <a:p>
            <a:pPr marL="800100" lvl="1" indent="-342900">
              <a:lnSpc>
                <a:spcPct val="150000"/>
              </a:lnSpc>
              <a:buFont typeface="Wingdings" pitchFamily="2" charset="2"/>
              <a:buChar char="Ø"/>
              <a:defRPr/>
            </a:pPr>
            <a:endParaRPr lang="en-US" altLang="zh-CN" smtClean="0"/>
          </a:p>
        </p:txBody>
      </p:sp>
      <p:sp>
        <p:nvSpPr>
          <p:cNvPr id="4" name="矩形 3"/>
          <p:cNvSpPr/>
          <p:nvPr/>
        </p:nvSpPr>
        <p:spPr>
          <a:xfrm>
            <a:off x="2062858" y="2479075"/>
            <a:ext cx="8424937" cy="319511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&lt;h4&gt;</a:t>
            </a:r>
            <a:r>
              <a:rPr lang="zh-CN" altLang="en-US" sz="1600"/>
              <a:t>有序列表</a:t>
            </a:r>
            <a:r>
              <a:rPr lang="en-US" altLang="zh-CN" sz="1600"/>
              <a:t>&lt;/h4&gt; </a:t>
            </a:r>
            <a:endParaRPr lang="en-US" altLang="zh-CN" sz="1600" smtClean="0"/>
          </a:p>
          <a:p>
            <a:pPr>
              <a:defRPr/>
            </a:pPr>
            <a:r>
              <a:rPr lang="en-US" altLang="zh-CN" sz="1600"/>
              <a:t> </a:t>
            </a:r>
            <a:r>
              <a:rPr lang="en-US" altLang="zh-CN" sz="1600" smtClean="0"/>
              <a:t>   &lt;</a:t>
            </a:r>
            <a:r>
              <a:rPr lang="en-US" altLang="zh-CN" sz="1600" err="1" smtClean="0"/>
              <a:t>ol</a:t>
            </a:r>
            <a:r>
              <a:rPr lang="en-US" altLang="zh-CN" sz="1600"/>
              <a:t> &lt;li&gt;Item 1&lt;/li&gt; &lt;li&gt;Item 2&lt;/li&gt; &lt;li&gt;Item 3&lt;/li&gt; &lt;li&gt;Item 4&lt;/li&gt; </a:t>
            </a:r>
            <a:r>
              <a:rPr lang="en-US" altLang="zh-CN" sz="1600" smtClean="0"/>
              <a:t>&lt;/</a:t>
            </a:r>
            <a:r>
              <a:rPr lang="en-US" altLang="zh-CN" sz="1600" err="1"/>
              <a:t>ol</a:t>
            </a:r>
            <a:r>
              <a:rPr lang="en-US" altLang="zh-CN" sz="1600"/>
              <a:t>&gt; </a:t>
            </a:r>
            <a:endParaRPr lang="en-US" altLang="zh-CN" sz="1600" smtClean="0"/>
          </a:p>
          <a:p>
            <a:pPr>
              <a:defRPr/>
            </a:pPr>
            <a:r>
              <a:rPr lang="en-US" altLang="zh-CN" sz="1600" smtClean="0"/>
              <a:t>&lt;</a:t>
            </a:r>
            <a:r>
              <a:rPr lang="en-US" altLang="zh-CN" sz="1600"/>
              <a:t>h4&gt;</a:t>
            </a:r>
            <a:r>
              <a:rPr lang="zh-CN" altLang="en-US" sz="1600"/>
              <a:t>无序列表</a:t>
            </a:r>
            <a:r>
              <a:rPr lang="en-US" altLang="zh-CN" sz="1600"/>
              <a:t>&lt;/h4&gt; </a:t>
            </a:r>
            <a:endParaRPr lang="en-US" altLang="zh-CN" sz="1600" smtClean="0"/>
          </a:p>
          <a:p>
            <a:pPr>
              <a:defRPr/>
            </a:pPr>
            <a:r>
              <a:rPr lang="en-US" altLang="zh-CN" sz="1600" smtClean="0"/>
              <a:t>    &lt;</a:t>
            </a:r>
            <a:r>
              <a:rPr lang="en-US" altLang="zh-CN" sz="1600" err="1"/>
              <a:t>ul</a:t>
            </a:r>
            <a:r>
              <a:rPr lang="en-US" altLang="zh-CN" sz="1600"/>
              <a:t>&gt; &lt;li&gt;Item 1&lt;/li&gt; &lt;li&gt;Item 2&lt;/li&gt; &lt;li&gt;Item 3&lt;/li&gt; &lt;li&gt;Item 4&lt;/li&gt; &lt;/</a:t>
            </a:r>
            <a:r>
              <a:rPr lang="en-US" altLang="zh-CN" sz="1600" err="1"/>
              <a:t>ul</a:t>
            </a:r>
            <a:r>
              <a:rPr lang="en-US" altLang="zh-CN" sz="1600"/>
              <a:t>&gt; </a:t>
            </a:r>
            <a:endParaRPr lang="en-US" altLang="zh-CN" sz="1600" smtClean="0"/>
          </a:p>
          <a:p>
            <a:pPr>
              <a:defRPr/>
            </a:pPr>
            <a:r>
              <a:rPr lang="en-US" altLang="zh-CN" sz="1600" smtClean="0"/>
              <a:t>&lt;</a:t>
            </a:r>
            <a:r>
              <a:rPr lang="en-US" altLang="zh-CN" sz="1600"/>
              <a:t>h4&gt;</a:t>
            </a:r>
            <a:r>
              <a:rPr lang="zh-CN" altLang="en-US" sz="1600"/>
              <a:t>未定义样式列表</a:t>
            </a:r>
            <a:r>
              <a:rPr lang="en-US" altLang="zh-CN" sz="1600"/>
              <a:t>&lt;/h4</a:t>
            </a:r>
            <a:r>
              <a:rPr lang="en-US" altLang="zh-CN" sz="1600" smtClean="0"/>
              <a:t>&gt;</a:t>
            </a:r>
          </a:p>
          <a:p>
            <a:pPr>
              <a:defRPr/>
            </a:pPr>
            <a:r>
              <a:rPr lang="en-US" altLang="zh-CN" sz="1600" smtClean="0"/>
              <a:t>    &lt;</a:t>
            </a:r>
            <a:r>
              <a:rPr lang="en-US" altLang="zh-CN" sz="1600" err="1"/>
              <a:t>ul</a:t>
            </a:r>
            <a:r>
              <a:rPr lang="en-US" altLang="zh-CN" sz="1600"/>
              <a:t> class="list-</a:t>
            </a:r>
            <a:r>
              <a:rPr lang="en-US" altLang="zh-CN" sz="1600" err="1"/>
              <a:t>unstyled</a:t>
            </a:r>
            <a:r>
              <a:rPr lang="en-US" altLang="zh-CN" sz="1600"/>
              <a:t>"&gt; &lt;li&gt;Item 1&lt;/li&gt; &lt;li&gt;Item 2&lt;/li&gt; &lt;li&gt;Item 3&lt;/li&gt; &lt;li&gt;Item 4&lt;/li&gt; &lt;/</a:t>
            </a:r>
            <a:r>
              <a:rPr lang="en-US" altLang="zh-CN" sz="1600" err="1"/>
              <a:t>ul</a:t>
            </a:r>
            <a:r>
              <a:rPr lang="en-US" altLang="zh-CN" sz="1600"/>
              <a:t>&gt; </a:t>
            </a:r>
            <a:endParaRPr lang="en-US" altLang="zh-CN" sz="1600" smtClean="0"/>
          </a:p>
          <a:p>
            <a:pPr>
              <a:defRPr/>
            </a:pPr>
            <a:r>
              <a:rPr lang="en-US" altLang="zh-CN" sz="1600" smtClean="0"/>
              <a:t>&lt;</a:t>
            </a:r>
            <a:r>
              <a:rPr lang="en-US" altLang="zh-CN" sz="1600"/>
              <a:t>h4&gt;</a:t>
            </a:r>
            <a:r>
              <a:rPr lang="zh-CN" altLang="en-US" sz="1600"/>
              <a:t>内联列表</a:t>
            </a:r>
            <a:r>
              <a:rPr lang="en-US" altLang="zh-CN" sz="1600"/>
              <a:t>&lt;/h4&gt; </a:t>
            </a:r>
            <a:endParaRPr lang="en-US" altLang="zh-CN" sz="1600" smtClean="0"/>
          </a:p>
          <a:p>
            <a:pPr>
              <a:defRPr/>
            </a:pPr>
            <a:r>
              <a:rPr lang="en-US" altLang="zh-CN" sz="1600" smtClean="0"/>
              <a:t>    &lt;</a:t>
            </a:r>
            <a:r>
              <a:rPr lang="en-US" altLang="zh-CN" sz="1600" err="1"/>
              <a:t>ul</a:t>
            </a:r>
            <a:r>
              <a:rPr lang="en-US" altLang="zh-CN" sz="1600"/>
              <a:t> class="list-inline"&gt; &lt;li&gt;Item 1&lt;/li&gt; &lt;li&gt;Item 2&lt;/li&gt; &lt;li&gt;Item 3&lt;/li&gt; &lt;li&gt;Item 4&lt;/li&gt; &lt;/</a:t>
            </a:r>
            <a:r>
              <a:rPr lang="en-US" altLang="zh-CN" sz="1600" err="1"/>
              <a:t>ul</a:t>
            </a:r>
            <a:r>
              <a:rPr lang="en-US" altLang="zh-CN" sz="1600"/>
              <a:t>&gt; </a:t>
            </a:r>
            <a:endParaRPr lang="en-US" altLang="zh-CN" sz="1600" smtClean="0"/>
          </a:p>
          <a:p>
            <a:pPr>
              <a:defRPr/>
            </a:pPr>
            <a:r>
              <a:rPr lang="en-US" altLang="zh-CN" sz="1600" smtClean="0"/>
              <a:t>&lt;</a:t>
            </a:r>
            <a:r>
              <a:rPr lang="en-US" altLang="zh-CN" sz="1600"/>
              <a:t>h4&gt;</a:t>
            </a:r>
            <a:r>
              <a:rPr lang="zh-CN" altLang="en-US" sz="1600"/>
              <a:t>定义列表</a:t>
            </a:r>
            <a:r>
              <a:rPr lang="en-US" altLang="zh-CN" sz="1600"/>
              <a:t>&lt;/h4&gt; </a:t>
            </a:r>
            <a:endParaRPr lang="en-US" altLang="zh-CN" sz="1600" smtClean="0"/>
          </a:p>
          <a:p>
            <a:pPr>
              <a:defRPr/>
            </a:pPr>
            <a:r>
              <a:rPr lang="en-US" altLang="zh-CN" sz="1600" smtClean="0"/>
              <a:t>    &lt;</a:t>
            </a:r>
            <a:r>
              <a:rPr lang="en-US" altLang="zh-CN" sz="1600"/>
              <a:t>dl&gt; &lt;</a:t>
            </a:r>
            <a:r>
              <a:rPr lang="en-US" altLang="zh-CN" sz="1600" err="1"/>
              <a:t>dt</a:t>
            </a:r>
            <a:r>
              <a:rPr lang="en-US" altLang="zh-CN" sz="1600"/>
              <a:t>&gt;Description 1&lt;/</a:t>
            </a:r>
            <a:r>
              <a:rPr lang="en-US" altLang="zh-CN" sz="1600" err="1"/>
              <a:t>dt</a:t>
            </a:r>
            <a:r>
              <a:rPr lang="en-US" altLang="zh-CN" sz="1600"/>
              <a:t>&gt; &lt;</a:t>
            </a:r>
            <a:r>
              <a:rPr lang="en-US" altLang="zh-CN" sz="1600" err="1"/>
              <a:t>dd</a:t>
            </a:r>
            <a:r>
              <a:rPr lang="en-US" altLang="zh-CN" sz="1600"/>
              <a:t>&gt;Item 1&lt;/</a:t>
            </a:r>
            <a:r>
              <a:rPr lang="en-US" altLang="zh-CN" sz="1600" err="1"/>
              <a:t>dd</a:t>
            </a:r>
            <a:r>
              <a:rPr lang="en-US" altLang="zh-CN" sz="1600"/>
              <a:t>&gt; &lt;</a:t>
            </a:r>
            <a:r>
              <a:rPr lang="en-US" altLang="zh-CN" sz="1600" err="1"/>
              <a:t>dt</a:t>
            </a:r>
            <a:r>
              <a:rPr lang="en-US" altLang="zh-CN" sz="1600"/>
              <a:t>&gt;Description 2&lt;/</a:t>
            </a:r>
            <a:r>
              <a:rPr lang="en-US" altLang="zh-CN" sz="1600" err="1"/>
              <a:t>dt</a:t>
            </a:r>
            <a:r>
              <a:rPr lang="en-US" altLang="zh-CN" sz="1600"/>
              <a:t>&gt; &lt;</a:t>
            </a:r>
            <a:r>
              <a:rPr lang="en-US" altLang="zh-CN" sz="1600" err="1"/>
              <a:t>dd</a:t>
            </a:r>
            <a:r>
              <a:rPr lang="en-US" altLang="zh-CN" sz="1600"/>
              <a:t>&gt;Item 2&lt;/</a:t>
            </a:r>
            <a:r>
              <a:rPr lang="en-US" altLang="zh-CN" sz="1600" err="1"/>
              <a:t>dd</a:t>
            </a:r>
            <a:r>
              <a:rPr lang="en-US" altLang="zh-CN" sz="1600"/>
              <a:t>&gt; &lt;/dl</a:t>
            </a:r>
            <a:r>
              <a:rPr lang="en-US" altLang="zh-CN" sz="1600" smtClean="0"/>
              <a:t>&gt;</a:t>
            </a:r>
          </a:p>
          <a:p>
            <a:pPr>
              <a:defRPr/>
            </a:pPr>
            <a:r>
              <a:rPr lang="en-US" altLang="zh-CN" sz="1600" smtClean="0"/>
              <a:t>&lt;</a:t>
            </a:r>
            <a:r>
              <a:rPr lang="en-US" altLang="zh-CN" sz="1600"/>
              <a:t>h4&gt;</a:t>
            </a:r>
            <a:r>
              <a:rPr lang="zh-CN" altLang="en-US" sz="1600"/>
              <a:t>水平的定义列表</a:t>
            </a:r>
            <a:r>
              <a:rPr lang="en-US" altLang="zh-CN" sz="1600"/>
              <a:t>&lt;/h4&gt; </a:t>
            </a:r>
            <a:endParaRPr lang="en-US" altLang="zh-CN" sz="1600" smtClean="0"/>
          </a:p>
          <a:p>
            <a:pPr>
              <a:defRPr/>
            </a:pPr>
            <a:r>
              <a:rPr lang="en-US" altLang="zh-CN" sz="1600" smtClean="0"/>
              <a:t>    &lt;</a:t>
            </a:r>
            <a:r>
              <a:rPr lang="en-US" altLang="zh-CN" sz="1600"/>
              <a:t>dl class="dl-horizontal"&gt; &lt;</a:t>
            </a:r>
            <a:r>
              <a:rPr lang="en-US" altLang="zh-CN" sz="1600" err="1"/>
              <a:t>dt</a:t>
            </a:r>
            <a:r>
              <a:rPr lang="en-US" altLang="zh-CN" sz="1600"/>
              <a:t>&gt;Description 1&lt;/</a:t>
            </a:r>
            <a:r>
              <a:rPr lang="en-US" altLang="zh-CN" sz="1600" err="1"/>
              <a:t>dt</a:t>
            </a:r>
            <a:r>
              <a:rPr lang="en-US" altLang="zh-CN" sz="1600"/>
              <a:t>&gt; &lt;</a:t>
            </a:r>
            <a:r>
              <a:rPr lang="en-US" altLang="zh-CN" sz="1600" err="1"/>
              <a:t>dd</a:t>
            </a:r>
            <a:r>
              <a:rPr lang="en-US" altLang="zh-CN" sz="1600"/>
              <a:t>&gt;Item 1&lt;/</a:t>
            </a:r>
            <a:r>
              <a:rPr lang="en-US" altLang="zh-CN" sz="1600" err="1"/>
              <a:t>dd</a:t>
            </a:r>
            <a:r>
              <a:rPr lang="en-US" altLang="zh-CN" sz="1600" smtClean="0"/>
              <a:t>&gt;&lt;</a:t>
            </a:r>
            <a:r>
              <a:rPr lang="en-US" altLang="zh-CN" sz="1600" err="1"/>
              <a:t>dt</a:t>
            </a:r>
            <a:r>
              <a:rPr lang="en-US" altLang="zh-CN" sz="1600"/>
              <a:t>&gt;Description 2&lt;/</a:t>
            </a:r>
            <a:r>
              <a:rPr lang="en-US" altLang="zh-CN" sz="1600" err="1"/>
              <a:t>dt</a:t>
            </a:r>
            <a:r>
              <a:rPr lang="en-US" altLang="zh-CN" sz="1600"/>
              <a:t>&gt; &lt;</a:t>
            </a:r>
            <a:r>
              <a:rPr lang="en-US" altLang="zh-CN" sz="1600" err="1"/>
              <a:t>dd</a:t>
            </a:r>
            <a:r>
              <a:rPr lang="en-US" altLang="zh-CN" sz="1600"/>
              <a:t>&gt;Item 2&lt;/</a:t>
            </a:r>
            <a:r>
              <a:rPr lang="en-US" altLang="zh-CN" sz="1600" err="1"/>
              <a:t>dd</a:t>
            </a:r>
            <a:r>
              <a:rPr lang="en-US" altLang="zh-CN" sz="1600"/>
              <a:t>&gt; &lt;/dl&gt;</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代码</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defRPr/>
            </a:pPr>
            <a:r>
              <a:rPr lang="en-US" altLang="zh-CN"/>
              <a:t>Bootstrap </a:t>
            </a:r>
            <a:r>
              <a:rPr lang="zh-CN" altLang="en-US" smtClean="0"/>
              <a:t>允许以</a:t>
            </a:r>
            <a:r>
              <a:rPr lang="zh-CN" altLang="en-US"/>
              <a:t>两种方式显示</a:t>
            </a:r>
            <a:r>
              <a:rPr lang="zh-CN" altLang="en-US" smtClean="0"/>
              <a:t>代码：</a:t>
            </a:r>
            <a:endParaRPr lang="en-US" altLang="zh-CN" smtClean="0"/>
          </a:p>
          <a:p>
            <a:pPr marL="742950" lvl="1" indent="-285750">
              <a:lnSpc>
                <a:spcPct val="150000"/>
              </a:lnSpc>
              <a:buFont typeface="Arial" pitchFamily="34" charset="0"/>
              <a:buChar char="•"/>
              <a:defRPr/>
            </a:pPr>
            <a:r>
              <a:rPr lang="zh-CN" altLang="en-US" smtClean="0"/>
              <a:t>第一</a:t>
            </a:r>
            <a:r>
              <a:rPr lang="zh-CN" altLang="en-US"/>
              <a:t>种是 </a:t>
            </a:r>
            <a:r>
              <a:rPr lang="en-US" altLang="zh-CN"/>
              <a:t>&lt;code&gt; </a:t>
            </a:r>
            <a:r>
              <a:rPr lang="zh-CN" altLang="en-US"/>
              <a:t>标签。</a:t>
            </a:r>
            <a:r>
              <a:rPr lang="zh-CN" altLang="en-US" smtClean="0"/>
              <a:t>如果想</a:t>
            </a:r>
            <a:r>
              <a:rPr lang="zh-CN" altLang="en-US"/>
              <a:t>要内联显示代码，</a:t>
            </a:r>
            <a:r>
              <a:rPr lang="zh-CN" altLang="en-US" smtClean="0"/>
              <a:t>那么应该</a:t>
            </a:r>
            <a:r>
              <a:rPr lang="zh-CN" altLang="en-US"/>
              <a:t>使用 </a:t>
            </a:r>
            <a:r>
              <a:rPr lang="en-US" altLang="zh-CN"/>
              <a:t>&lt;code&gt; </a:t>
            </a:r>
            <a:r>
              <a:rPr lang="zh-CN" altLang="en-US" smtClean="0"/>
              <a:t>标签。</a:t>
            </a:r>
            <a:endParaRPr lang="en-US" altLang="zh-CN" smtClean="0"/>
          </a:p>
          <a:p>
            <a:pPr marL="742950" lvl="1" indent="-285750">
              <a:lnSpc>
                <a:spcPct val="150000"/>
              </a:lnSpc>
              <a:buFont typeface="Arial" pitchFamily="34" charset="0"/>
              <a:buChar char="•"/>
              <a:defRPr/>
            </a:pPr>
            <a:r>
              <a:rPr lang="zh-CN" altLang="en-US" smtClean="0"/>
              <a:t>第二</a:t>
            </a:r>
            <a:r>
              <a:rPr lang="zh-CN" altLang="en-US"/>
              <a:t>种是 </a:t>
            </a:r>
            <a:r>
              <a:rPr lang="en-US" altLang="zh-CN"/>
              <a:t>&lt;pre&gt; </a:t>
            </a:r>
            <a:r>
              <a:rPr lang="zh-CN" altLang="en-US"/>
              <a:t>标签。如果代码需要被显示为一个独立的块元素或者代码有多行，</a:t>
            </a:r>
            <a:r>
              <a:rPr lang="zh-CN" altLang="en-US" smtClean="0"/>
              <a:t>那么应该</a:t>
            </a:r>
            <a:r>
              <a:rPr lang="zh-CN" altLang="en-US"/>
              <a:t>使用 </a:t>
            </a:r>
            <a:r>
              <a:rPr lang="en-US" altLang="zh-CN"/>
              <a:t>&lt;pre&gt; </a:t>
            </a:r>
            <a:r>
              <a:rPr lang="zh-CN" altLang="en-US" smtClean="0"/>
              <a:t>标签。</a:t>
            </a:r>
            <a:endParaRPr lang="en-US" altLang="zh-CN" smtClean="0"/>
          </a:p>
          <a:p>
            <a:pPr>
              <a:lnSpc>
                <a:spcPct val="150000"/>
              </a:lnSpc>
              <a:defRPr/>
            </a:pPr>
            <a:r>
              <a:rPr lang="zh-CN" altLang="en-US"/>
              <a:t>请确保</a:t>
            </a:r>
            <a:r>
              <a:rPr lang="zh-CN" altLang="en-US" smtClean="0"/>
              <a:t>当使用 </a:t>
            </a:r>
            <a:r>
              <a:rPr lang="en-US" altLang="zh-CN"/>
              <a:t>&lt;pre&gt; </a:t>
            </a:r>
            <a:r>
              <a:rPr lang="zh-CN" altLang="en-US"/>
              <a:t>和 </a:t>
            </a:r>
            <a:r>
              <a:rPr lang="en-US" altLang="zh-CN"/>
              <a:t>&lt;code&gt; </a:t>
            </a:r>
            <a:r>
              <a:rPr lang="zh-CN" altLang="en-US"/>
              <a:t>标签时，开始和结束标签使用了 </a:t>
            </a:r>
            <a:r>
              <a:rPr lang="en-US" altLang="zh-CN" err="1"/>
              <a:t>unicode</a:t>
            </a:r>
            <a:r>
              <a:rPr lang="en-US" altLang="zh-CN"/>
              <a:t> </a:t>
            </a:r>
            <a:r>
              <a:rPr lang="zh-CN" altLang="en-US"/>
              <a:t>变体：</a:t>
            </a:r>
            <a:r>
              <a:rPr lang="zh-CN" altLang="en-US" b="1"/>
              <a:t> </a:t>
            </a:r>
            <a:r>
              <a:rPr lang="en-US" altLang="zh-CN" b="1"/>
              <a:t>&amp;</a:t>
            </a:r>
            <a:r>
              <a:rPr lang="en-US" altLang="zh-CN" b="1" err="1"/>
              <a:t>lt</a:t>
            </a:r>
            <a:r>
              <a:rPr lang="en-US" altLang="zh-CN" b="1"/>
              <a:t>;</a:t>
            </a:r>
            <a:r>
              <a:rPr lang="zh-CN" altLang="en-US"/>
              <a:t> 和 </a:t>
            </a:r>
            <a:r>
              <a:rPr lang="en-US" altLang="zh-CN" b="1"/>
              <a:t>&amp;</a:t>
            </a:r>
            <a:r>
              <a:rPr lang="en-US" altLang="zh-CN" b="1" err="1"/>
              <a:t>gt</a:t>
            </a:r>
            <a:r>
              <a:rPr lang="en-US" altLang="zh-CN" b="1"/>
              <a:t>;</a:t>
            </a:r>
            <a:r>
              <a:rPr lang="zh-CN" altLang="en-US"/>
              <a:t>。</a:t>
            </a:r>
            <a:endParaRPr lang="en-US" altLang="zh-CN" smtClean="0"/>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表格</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defRPr/>
            </a:pPr>
            <a:r>
              <a:rPr lang="zh-CN" altLang="en-US" b="1" smtClean="0"/>
              <a:t>表格</a:t>
            </a:r>
            <a:r>
              <a:rPr lang="zh-CN" altLang="en-US" smtClean="0"/>
              <a:t>：</a:t>
            </a:r>
            <a:r>
              <a:rPr lang="en-US" altLang="zh-CN"/>
              <a:t>Bootstrap </a:t>
            </a:r>
            <a:r>
              <a:rPr lang="zh-CN" altLang="en-US"/>
              <a:t>提供了一个清晰的创建表格的布局。下表列出了 </a:t>
            </a:r>
            <a:r>
              <a:rPr lang="en-US" altLang="zh-CN"/>
              <a:t>Bootstrap </a:t>
            </a:r>
            <a:r>
              <a:rPr lang="zh-CN" altLang="en-US"/>
              <a:t>支持的一些表格</a:t>
            </a:r>
            <a:r>
              <a:rPr lang="zh-CN" altLang="en-US" smtClean="0"/>
              <a:t>元素：</a:t>
            </a:r>
            <a:endParaRPr lang="en-US" altLang="zh-CN" smtClean="0"/>
          </a:p>
          <a:p>
            <a:pPr lvl="1">
              <a:lnSpc>
                <a:spcPct val="150000"/>
              </a:lnSpc>
              <a:defRPr/>
            </a:pP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486331596"/>
              </p:ext>
            </p:extLst>
          </p:nvPr>
        </p:nvGraphicFramePr>
        <p:xfrm>
          <a:off x="2281162" y="1916832"/>
          <a:ext cx="8316923" cy="3522190"/>
        </p:xfrm>
        <a:graphic>
          <a:graphicData uri="http://schemas.openxmlformats.org/drawingml/2006/table">
            <a:tbl>
              <a:tblPr/>
              <a:tblGrid>
                <a:gridCol w="1738374"/>
                <a:gridCol w="6578549"/>
              </a:tblGrid>
              <a:tr h="250463">
                <a:tc>
                  <a:txBody>
                    <a:bodyPr/>
                    <a:lstStyle/>
                    <a:p>
                      <a:pPr algn="l" fontAlgn="t"/>
                      <a:r>
                        <a:rPr lang="zh-CN" altLang="en-US" sz="1700">
                          <a:solidFill>
                            <a:srgbClr val="FFFFFF"/>
                          </a:solidFill>
                          <a:effectLst/>
                          <a:latin typeface="Microsoft Yahei"/>
                        </a:rPr>
                        <a:t>标签</a:t>
                      </a:r>
                    </a:p>
                  </a:txBody>
                  <a:tcPr marL="26770" marR="26770" marT="26770" marB="2677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latin typeface="Microsoft Yahei"/>
                        </a:rPr>
                        <a:t>描述</a:t>
                      </a:r>
                    </a:p>
                  </a:txBody>
                  <a:tcPr marL="26770" marR="26770" marT="26770" marB="2677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07657">
                <a:tc>
                  <a:txBody>
                    <a:bodyPr/>
                    <a:lstStyle/>
                    <a:p>
                      <a:pPr fontAlgn="t"/>
                      <a:r>
                        <a:rPr lang="en-US" sz="1700">
                          <a:effectLst/>
                          <a:latin typeface="Microsoft Yahei"/>
                        </a:rPr>
                        <a:t>&lt;table&gt;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latin typeface="Microsoft Yahei"/>
                        </a:rPr>
                        <a:t>容纳以表格形式显示数据的元素。</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15225">
                <a:tc>
                  <a:txBody>
                    <a:bodyPr/>
                    <a:lstStyle/>
                    <a:p>
                      <a:pPr fontAlgn="t"/>
                      <a:r>
                        <a:rPr lang="en-US" sz="1700">
                          <a:effectLst/>
                          <a:latin typeface="Microsoft Yahei"/>
                        </a:rPr>
                        <a:t>&lt;thead&gt;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latin typeface="Microsoft Yahei"/>
                        </a:rPr>
                        <a:t>表格标题行的容器元素（</a:t>
                      </a:r>
                      <a:r>
                        <a:rPr lang="en-US" altLang="zh-CN" sz="1700">
                          <a:effectLst/>
                          <a:latin typeface="Microsoft Yahei"/>
                        </a:rPr>
                        <a:t>&lt;tr&gt;</a:t>
                      </a:r>
                      <a:r>
                        <a:rPr lang="zh-CN" altLang="en-US" sz="1700">
                          <a:effectLst/>
                          <a:latin typeface="Microsoft Yahei"/>
                        </a:rPr>
                        <a:t>），用来标识表格列。</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71415">
                <a:tc>
                  <a:txBody>
                    <a:bodyPr/>
                    <a:lstStyle/>
                    <a:p>
                      <a:pPr fontAlgn="t"/>
                      <a:r>
                        <a:rPr lang="en-US" sz="1700">
                          <a:effectLst/>
                          <a:latin typeface="Microsoft Yahei"/>
                        </a:rPr>
                        <a:t>&lt;tbody&gt;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latin typeface="Microsoft Yahei"/>
                        </a:rPr>
                        <a:t>表格主体中的表格行的容器元素（</a:t>
                      </a:r>
                      <a:r>
                        <a:rPr lang="en-US" altLang="zh-CN" sz="1700">
                          <a:effectLst/>
                          <a:latin typeface="Microsoft Yahei"/>
                        </a:rPr>
                        <a:t>&lt;</a:t>
                      </a:r>
                      <a:r>
                        <a:rPr lang="en-US" sz="1700">
                          <a:effectLst/>
                          <a:latin typeface="Microsoft Yahei"/>
                        </a:rPr>
                        <a:t>tr&gt;）。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15225">
                <a:tc>
                  <a:txBody>
                    <a:bodyPr/>
                    <a:lstStyle/>
                    <a:p>
                      <a:pPr fontAlgn="t"/>
                      <a:r>
                        <a:rPr lang="en-US" sz="1700">
                          <a:effectLst/>
                          <a:latin typeface="Microsoft Yahei"/>
                        </a:rPr>
                        <a:t>&lt;</a:t>
                      </a:r>
                      <a:r>
                        <a:rPr lang="en-US" sz="1700" err="1">
                          <a:effectLst/>
                          <a:latin typeface="Microsoft Yahei"/>
                        </a:rPr>
                        <a:t>tr</a:t>
                      </a:r>
                      <a:r>
                        <a:rPr lang="en-US" sz="1700">
                          <a:effectLst/>
                          <a:latin typeface="Microsoft Yahei"/>
                        </a:rPr>
                        <a:t>&gt;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latin typeface="Microsoft Yahei"/>
                        </a:rPr>
                        <a:t>一组出现在单行上的表格单元格的容器元素（</a:t>
                      </a:r>
                      <a:r>
                        <a:rPr lang="en-US" altLang="zh-CN" sz="1700">
                          <a:effectLst/>
                          <a:latin typeface="Microsoft Yahei"/>
                        </a:rPr>
                        <a:t>&lt;</a:t>
                      </a:r>
                      <a:r>
                        <a:rPr lang="en-US" sz="1700">
                          <a:effectLst/>
                          <a:latin typeface="Microsoft Yahei"/>
                        </a:rPr>
                        <a:t>td&gt; </a:t>
                      </a:r>
                      <a:r>
                        <a:rPr lang="zh-CN" altLang="en-US" sz="1700">
                          <a:effectLst/>
                          <a:latin typeface="Microsoft Yahei"/>
                        </a:rPr>
                        <a:t>或 </a:t>
                      </a:r>
                      <a:r>
                        <a:rPr lang="en-US" altLang="zh-CN" sz="1700">
                          <a:effectLst/>
                          <a:latin typeface="Microsoft Yahei"/>
                        </a:rPr>
                        <a:t>&lt;</a:t>
                      </a:r>
                      <a:r>
                        <a:rPr lang="en-US" sz="1700">
                          <a:effectLst/>
                          <a:latin typeface="Microsoft Yahei"/>
                        </a:rPr>
                        <a:t>th&gt;）。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07657">
                <a:tc>
                  <a:txBody>
                    <a:bodyPr/>
                    <a:lstStyle/>
                    <a:p>
                      <a:pPr fontAlgn="t"/>
                      <a:r>
                        <a:rPr lang="en-US" sz="1700">
                          <a:effectLst/>
                          <a:latin typeface="Microsoft Yahei"/>
                        </a:rPr>
                        <a:t>&lt;td&gt;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latin typeface="Microsoft Yahei"/>
                        </a:rPr>
                        <a:t>默认的表格单元格。</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21045">
                <a:tc>
                  <a:txBody>
                    <a:bodyPr/>
                    <a:lstStyle/>
                    <a:p>
                      <a:pPr fontAlgn="t"/>
                      <a:r>
                        <a:rPr lang="en-US" sz="1700">
                          <a:effectLst/>
                          <a:latin typeface="Microsoft Yahei"/>
                        </a:rPr>
                        <a:t>&lt;th&gt;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latin typeface="Microsoft Yahei"/>
                        </a:rPr>
                        <a:t>特殊的表格单元格，用来标识列或行（取决于范围和位置）。必须在 </a:t>
                      </a:r>
                      <a:r>
                        <a:rPr lang="en-US" altLang="zh-CN" sz="1700">
                          <a:effectLst/>
                          <a:latin typeface="Microsoft Yahei"/>
                        </a:rPr>
                        <a:t>&lt;thead&gt; </a:t>
                      </a:r>
                      <a:r>
                        <a:rPr lang="zh-CN" altLang="en-US" sz="1700">
                          <a:effectLst/>
                          <a:latin typeface="Microsoft Yahei"/>
                        </a:rPr>
                        <a:t>内使用。</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07657">
                <a:tc>
                  <a:txBody>
                    <a:bodyPr/>
                    <a:lstStyle/>
                    <a:p>
                      <a:pPr fontAlgn="t"/>
                      <a:r>
                        <a:rPr lang="en-US" sz="1700">
                          <a:effectLst/>
                          <a:latin typeface="Microsoft Yahei"/>
                        </a:rPr>
                        <a:t>&lt;caption&gt;</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latin typeface="Microsoft Yahei"/>
                        </a:rPr>
                        <a:t>关于表格存储内容的描述或总结。</a:t>
                      </a:r>
                    </a:p>
                  </a:txBody>
                  <a:tcPr marL="44617" marR="44617" marT="62464" marB="6246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表格</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en-US" altLang="zh-CN" b="1"/>
              <a:t> </a:t>
            </a:r>
            <a:r>
              <a:rPr lang="en-US" altLang="zh-CN" b="1" i="1" smtClean="0"/>
              <a:t>.table</a:t>
            </a:r>
            <a:r>
              <a:rPr lang="zh-CN" altLang="en-US"/>
              <a:t>：</a:t>
            </a:r>
            <a:r>
              <a:rPr lang="zh-CN" altLang="en-US" smtClean="0"/>
              <a:t>一</a:t>
            </a:r>
            <a:r>
              <a:rPr lang="zh-CN" altLang="en-US"/>
              <a:t>个只带有内边距（</a:t>
            </a:r>
            <a:r>
              <a:rPr lang="en-US" altLang="zh-CN"/>
              <a:t>padding</a:t>
            </a:r>
            <a:r>
              <a:rPr lang="zh-CN" altLang="en-US"/>
              <a:t>）和水平分割的基本</a:t>
            </a:r>
            <a:r>
              <a:rPr lang="zh-CN" altLang="en-US" smtClean="0"/>
              <a:t>表。</a:t>
            </a:r>
            <a:endParaRPr lang="en-US" altLang="zh-CN" smtClean="0"/>
          </a:p>
          <a:p>
            <a:pPr marL="285750" indent="-285750">
              <a:lnSpc>
                <a:spcPct val="150000"/>
              </a:lnSpc>
              <a:buFont typeface="Wingdings" pitchFamily="2" charset="2"/>
              <a:buChar char="Ø"/>
              <a:defRPr/>
            </a:pPr>
            <a:r>
              <a:rPr lang="en-US" altLang="zh-CN" b="1" i="1"/>
              <a:t>.table-striped</a:t>
            </a:r>
            <a:r>
              <a:rPr lang="en-US" altLang="zh-CN" b="1"/>
              <a:t> </a:t>
            </a:r>
            <a:r>
              <a:rPr lang="zh-CN" altLang="en-US" smtClean="0"/>
              <a:t>：</a:t>
            </a:r>
            <a:r>
              <a:rPr lang="zh-CN" altLang="en-US"/>
              <a:t>在 </a:t>
            </a:r>
            <a:r>
              <a:rPr lang="en-US" altLang="zh-CN"/>
              <a:t>&lt;</a:t>
            </a:r>
            <a:r>
              <a:rPr lang="en-US" altLang="zh-CN" err="1"/>
              <a:t>tbody</a:t>
            </a:r>
            <a:r>
              <a:rPr lang="en-US" altLang="zh-CN"/>
              <a:t>&gt; </a:t>
            </a:r>
            <a:r>
              <a:rPr lang="zh-CN" altLang="en-US"/>
              <a:t>内的行</a:t>
            </a:r>
            <a:r>
              <a:rPr lang="zh-CN" altLang="en-US" smtClean="0"/>
              <a:t>上显示条纹。</a:t>
            </a:r>
            <a:endParaRPr lang="en-US" altLang="zh-CN" smtClean="0"/>
          </a:p>
          <a:p>
            <a:pPr marL="285750" indent="-285750">
              <a:lnSpc>
                <a:spcPct val="150000"/>
              </a:lnSpc>
              <a:buFont typeface="Wingdings" pitchFamily="2" charset="2"/>
              <a:buChar char="Ø"/>
              <a:defRPr/>
            </a:pPr>
            <a:r>
              <a:rPr lang="en-US" altLang="zh-CN" b="1" i="1"/>
              <a:t>.</a:t>
            </a:r>
            <a:r>
              <a:rPr lang="en-US" altLang="zh-CN" b="1" i="1" smtClean="0"/>
              <a:t>table-bordered</a:t>
            </a:r>
            <a:r>
              <a:rPr lang="zh-CN" altLang="en-US" smtClean="0"/>
              <a:t>：</a:t>
            </a:r>
            <a:r>
              <a:rPr lang="zh-CN" altLang="en-US"/>
              <a:t>每个元素周围都有边框，且占整个表格是圆角</a:t>
            </a:r>
            <a:r>
              <a:rPr lang="zh-CN" altLang="en-US" smtClean="0"/>
              <a:t>的。</a:t>
            </a:r>
            <a:endParaRPr lang="en-US" altLang="zh-CN" smtClean="0"/>
          </a:p>
          <a:p>
            <a:pPr marL="285750" indent="-285750">
              <a:lnSpc>
                <a:spcPct val="150000"/>
              </a:lnSpc>
              <a:buFont typeface="Wingdings" pitchFamily="2" charset="2"/>
              <a:buChar char="Ø"/>
              <a:defRPr/>
            </a:pPr>
            <a:r>
              <a:rPr lang="en-US" altLang="zh-CN" b="1" i="1"/>
              <a:t>.</a:t>
            </a:r>
            <a:r>
              <a:rPr lang="en-US" altLang="zh-CN" b="1" i="1" smtClean="0"/>
              <a:t>table-hover</a:t>
            </a:r>
            <a:r>
              <a:rPr lang="zh-CN" altLang="en-US" smtClean="0"/>
              <a:t>：</a:t>
            </a:r>
            <a:r>
              <a:rPr lang="zh-CN" altLang="en-US"/>
              <a:t>指针悬停在行上时会出现浅灰色</a:t>
            </a:r>
            <a:r>
              <a:rPr lang="zh-CN" altLang="en-US" smtClean="0"/>
              <a:t>背景。</a:t>
            </a:r>
            <a:endParaRPr lang="en-US" altLang="zh-CN" smtClean="0"/>
          </a:p>
          <a:p>
            <a:pPr marL="285750" indent="-285750">
              <a:lnSpc>
                <a:spcPct val="150000"/>
              </a:lnSpc>
              <a:buFont typeface="Wingdings" pitchFamily="2" charset="2"/>
              <a:buChar char="Ø"/>
              <a:defRPr/>
            </a:pPr>
            <a:r>
              <a:rPr lang="en-US" altLang="zh-CN" b="1" i="1"/>
              <a:t>.</a:t>
            </a:r>
            <a:r>
              <a:rPr lang="en-US" altLang="zh-CN" b="1" i="1" smtClean="0"/>
              <a:t>table-condensed</a:t>
            </a:r>
            <a:r>
              <a:rPr lang="zh-CN" altLang="en-US" smtClean="0"/>
              <a:t>：</a:t>
            </a:r>
            <a:r>
              <a:rPr lang="zh-CN" altLang="en-US"/>
              <a:t>行内边距（</a:t>
            </a:r>
            <a:r>
              <a:rPr lang="en-US" altLang="zh-CN"/>
              <a:t>padding</a:t>
            </a:r>
            <a:r>
              <a:rPr lang="zh-CN" altLang="en-US"/>
              <a:t>）被切为两半，以便让表看起来更</a:t>
            </a:r>
            <a:r>
              <a:rPr lang="zh-CN" altLang="en-US" smtClean="0"/>
              <a:t>紧凑。</a:t>
            </a:r>
            <a:endParaRPr lang="en-US" altLang="zh-CN" smtClean="0"/>
          </a:p>
          <a:p>
            <a:pPr marL="285750" indent="-285750">
              <a:lnSpc>
                <a:spcPct val="150000"/>
              </a:lnSpc>
              <a:buFont typeface="Wingdings" pitchFamily="2" charset="2"/>
              <a:buChar char="Ø"/>
              <a:defRPr/>
            </a:pPr>
            <a:r>
              <a:rPr lang="zh-CN" altLang="en-US" b="1" smtClean="0"/>
              <a:t>上下文类</a:t>
            </a:r>
            <a:r>
              <a:rPr lang="zh-CN" altLang="en-US" smtClean="0"/>
              <a:t>：</a:t>
            </a:r>
            <a:r>
              <a:rPr lang="zh-CN" altLang="en-US"/>
              <a:t>下表中所列出的上下文类</a:t>
            </a:r>
            <a:r>
              <a:rPr lang="zh-CN" altLang="en-US" smtClean="0"/>
              <a:t>允许改变</a:t>
            </a:r>
            <a:r>
              <a:rPr lang="zh-CN" altLang="en-US"/>
              <a:t>表格行或单个单元格的背景颜色。</a:t>
            </a: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1005555508"/>
              </p:ext>
            </p:extLst>
          </p:nvPr>
        </p:nvGraphicFramePr>
        <p:xfrm>
          <a:off x="3001243" y="3717032"/>
          <a:ext cx="6606877" cy="1840230"/>
        </p:xfrm>
        <a:graphic>
          <a:graphicData uri="http://schemas.openxmlformats.org/drawingml/2006/table">
            <a:tbl>
              <a:tblPr/>
              <a:tblGrid>
                <a:gridCol w="1643141"/>
                <a:gridCol w="4963736"/>
              </a:tblGrid>
              <a:tr h="285348">
                <a:tc>
                  <a:txBody>
                    <a:bodyPr/>
                    <a:lstStyle/>
                    <a:p>
                      <a:pPr algn="l" fontAlgn="t"/>
                      <a:r>
                        <a:rPr lang="zh-CN" altLang="en-US">
                          <a:solidFill>
                            <a:srgbClr val="FFFFFF"/>
                          </a:solidFill>
                          <a:effectLst/>
                          <a:latin typeface="Microsoft Yahei"/>
                        </a:rPr>
                        <a:t>类</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24707">
                <a:tc>
                  <a:txBody>
                    <a:bodyPr/>
                    <a:lstStyle/>
                    <a:p>
                      <a:pPr fontAlgn="t"/>
                      <a:r>
                        <a:rPr lang="en-US" sz="1600">
                          <a:effectLst/>
                          <a:latin typeface="Microsoft Yahei"/>
                        </a:rPr>
                        <a:t>.active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对某一特定的行或单元格应用悬停颜色</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24707">
                <a:tc>
                  <a:txBody>
                    <a:bodyPr/>
                    <a:lstStyle/>
                    <a:p>
                      <a:pPr fontAlgn="t"/>
                      <a:r>
                        <a:rPr lang="en-US" sz="1600">
                          <a:effectLst/>
                          <a:latin typeface="Microsoft Yahei"/>
                        </a:rPr>
                        <a:t>.success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表示一个成功的或积极的动作</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24707">
                <a:tc>
                  <a:txBody>
                    <a:bodyPr/>
                    <a:lstStyle/>
                    <a:p>
                      <a:pPr fontAlgn="t"/>
                      <a:r>
                        <a:rPr lang="en-US" sz="1600">
                          <a:effectLst/>
                          <a:latin typeface="Microsoft Yahei"/>
                        </a:rPr>
                        <a:t>.warning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表示一个需要注意的警告</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24707">
                <a:tc>
                  <a:txBody>
                    <a:bodyPr/>
                    <a:lstStyle/>
                    <a:p>
                      <a:pPr fontAlgn="t"/>
                      <a:r>
                        <a:rPr lang="en-US" sz="1600">
                          <a:effectLst/>
                          <a:latin typeface="Microsoft Yahei"/>
                        </a:rPr>
                        <a:t>.danger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表示一个危险的或潜在的负面动作</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表格</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5040560"/>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en-US" altLang="zh-CN" b="1"/>
              <a:t> </a:t>
            </a:r>
            <a:r>
              <a:rPr lang="zh-CN" altLang="en-US" b="1" smtClean="0"/>
              <a:t>响应式表格</a:t>
            </a:r>
            <a:r>
              <a:rPr lang="zh-CN" altLang="en-US" smtClean="0"/>
              <a:t>：</a:t>
            </a:r>
            <a:r>
              <a:rPr lang="zh-CN" altLang="en-US"/>
              <a:t>通过把任意的 </a:t>
            </a:r>
            <a:r>
              <a:rPr lang="en-US" altLang="zh-CN" i="1"/>
              <a:t>.table</a:t>
            </a:r>
            <a:r>
              <a:rPr lang="en-US" altLang="zh-CN"/>
              <a:t> </a:t>
            </a:r>
            <a:r>
              <a:rPr lang="zh-CN" altLang="en-US"/>
              <a:t>包在 </a:t>
            </a:r>
            <a:r>
              <a:rPr lang="en-US" altLang="zh-CN" i="1"/>
              <a:t>.table-responsive</a:t>
            </a:r>
            <a:r>
              <a:rPr lang="en-US" altLang="zh-CN"/>
              <a:t> class </a:t>
            </a:r>
            <a:r>
              <a:rPr lang="zh-CN" altLang="en-US"/>
              <a:t>内</a:t>
            </a:r>
            <a:r>
              <a:rPr lang="zh-CN" altLang="en-US" smtClean="0"/>
              <a:t>，可以</a:t>
            </a:r>
            <a:r>
              <a:rPr lang="zh-CN" altLang="en-US"/>
              <a:t>让表格水平滚动以适应小型设备（小于 </a:t>
            </a:r>
            <a:r>
              <a:rPr lang="en-US" altLang="zh-CN"/>
              <a:t>768px</a:t>
            </a:r>
            <a:r>
              <a:rPr lang="zh-CN" altLang="en-US"/>
              <a:t>）。当在大于 </a:t>
            </a:r>
            <a:r>
              <a:rPr lang="en-US" altLang="zh-CN"/>
              <a:t>768px </a:t>
            </a:r>
            <a:r>
              <a:rPr lang="zh-CN" altLang="en-US"/>
              <a:t>宽的大型设备上查看时</a:t>
            </a:r>
            <a:r>
              <a:rPr lang="zh-CN" altLang="en-US" smtClean="0"/>
              <a:t>，将</a:t>
            </a:r>
            <a:r>
              <a:rPr lang="zh-CN" altLang="en-US"/>
              <a:t>看不到任何的差别。</a:t>
            </a:r>
            <a:endParaRPr lang="en-US" altLang="zh-CN" smtClean="0"/>
          </a:p>
        </p:txBody>
      </p:sp>
      <p:sp>
        <p:nvSpPr>
          <p:cNvPr id="4" name="矩形 3"/>
          <p:cNvSpPr/>
          <p:nvPr/>
        </p:nvSpPr>
        <p:spPr>
          <a:xfrm>
            <a:off x="2569196" y="2419509"/>
            <a:ext cx="7344816" cy="331374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&lt;div class="table-responsive"&gt; </a:t>
            </a:r>
            <a:endParaRPr lang="en-US" altLang="zh-CN" sz="1600" smtClean="0"/>
          </a:p>
          <a:p>
            <a:pPr>
              <a:defRPr/>
            </a:pPr>
            <a:r>
              <a:rPr lang="en-US" altLang="zh-CN" sz="1600"/>
              <a:t> </a:t>
            </a:r>
            <a:r>
              <a:rPr lang="en-US" altLang="zh-CN" sz="1600" smtClean="0"/>
              <a:t>   &lt;</a:t>
            </a:r>
            <a:r>
              <a:rPr lang="en-US" altLang="zh-CN" sz="1600"/>
              <a:t>table class="table"&gt; </a:t>
            </a:r>
            <a:endParaRPr lang="en-US" altLang="zh-CN" sz="1600" smtClean="0"/>
          </a:p>
          <a:p>
            <a:pPr>
              <a:defRPr/>
            </a:pPr>
            <a:r>
              <a:rPr lang="en-US" altLang="zh-CN" sz="1600"/>
              <a:t> </a:t>
            </a:r>
            <a:r>
              <a:rPr lang="en-US" altLang="zh-CN" sz="1600" smtClean="0"/>
              <a:t>       &lt;</a:t>
            </a:r>
            <a:r>
              <a:rPr lang="en-US" altLang="zh-CN" sz="1600" err="1"/>
              <a:t>thead</a:t>
            </a:r>
            <a:r>
              <a:rPr lang="en-US" altLang="zh-CN" sz="1600"/>
              <a:t>&gt; </a:t>
            </a:r>
            <a:endParaRPr lang="en-US" altLang="zh-CN" sz="1600" smtClean="0"/>
          </a:p>
          <a:p>
            <a:pPr>
              <a:defRPr/>
            </a:pPr>
            <a:r>
              <a:rPr lang="en-US" altLang="zh-CN" sz="1600"/>
              <a:t> </a:t>
            </a:r>
            <a:r>
              <a:rPr lang="en-US" altLang="zh-CN" sz="1600" smtClean="0"/>
              <a:t>           &lt;</a:t>
            </a:r>
            <a:r>
              <a:rPr lang="en-US" altLang="zh-CN" sz="1600" err="1"/>
              <a:t>tr</a:t>
            </a:r>
            <a:r>
              <a:rPr lang="en-US" altLang="zh-CN" sz="1600"/>
              <a:t>&gt; </a:t>
            </a:r>
            <a:endParaRPr lang="en-US" altLang="zh-CN" sz="1600" smtClean="0"/>
          </a:p>
          <a:p>
            <a:pPr>
              <a:defRPr/>
            </a:pPr>
            <a:r>
              <a:rPr lang="en-US" altLang="zh-CN" sz="1600"/>
              <a:t> </a:t>
            </a:r>
            <a:r>
              <a:rPr lang="en-US" altLang="zh-CN" sz="1600" smtClean="0"/>
              <a:t>               &lt;</a:t>
            </a:r>
            <a:r>
              <a:rPr lang="en-US" altLang="zh-CN" sz="1600" err="1"/>
              <a:t>th</a:t>
            </a:r>
            <a:r>
              <a:rPr lang="en-US" altLang="zh-CN" sz="1600"/>
              <a:t>&gt;</a:t>
            </a:r>
            <a:r>
              <a:rPr lang="zh-CN" altLang="en-US" sz="1600"/>
              <a:t>产品</a:t>
            </a:r>
            <a:r>
              <a:rPr lang="en-US" altLang="zh-CN" sz="1600"/>
              <a:t>&lt;/</a:t>
            </a:r>
            <a:r>
              <a:rPr lang="en-US" altLang="zh-CN" sz="1600" err="1"/>
              <a:t>th</a:t>
            </a:r>
            <a:r>
              <a:rPr lang="en-US" altLang="zh-CN" sz="1600"/>
              <a:t>&gt; </a:t>
            </a:r>
            <a:r>
              <a:rPr lang="en-US" altLang="zh-CN" sz="1600" smtClean="0"/>
              <a:t>&lt;</a:t>
            </a:r>
            <a:r>
              <a:rPr lang="en-US" altLang="zh-CN" sz="1600" err="1"/>
              <a:t>th</a:t>
            </a:r>
            <a:r>
              <a:rPr lang="en-US" altLang="zh-CN" sz="1600"/>
              <a:t>&gt;</a:t>
            </a:r>
            <a:r>
              <a:rPr lang="zh-CN" altLang="en-US" sz="1600"/>
              <a:t>付款日期</a:t>
            </a:r>
            <a:r>
              <a:rPr lang="en-US" altLang="zh-CN" sz="1600"/>
              <a:t>&lt;/</a:t>
            </a:r>
            <a:r>
              <a:rPr lang="en-US" altLang="zh-CN" sz="1600" err="1"/>
              <a:t>th</a:t>
            </a:r>
            <a:r>
              <a:rPr lang="en-US" altLang="zh-CN" sz="1600"/>
              <a:t>&gt; &lt;</a:t>
            </a:r>
            <a:r>
              <a:rPr lang="en-US" altLang="zh-CN" sz="1600" err="1"/>
              <a:t>th</a:t>
            </a:r>
            <a:r>
              <a:rPr lang="en-US" altLang="zh-CN" sz="1600"/>
              <a:t>&gt;</a:t>
            </a:r>
            <a:r>
              <a:rPr lang="zh-CN" altLang="en-US" sz="1600"/>
              <a:t>状态</a:t>
            </a:r>
            <a:r>
              <a:rPr lang="en-US" altLang="zh-CN" sz="1600"/>
              <a:t>&lt;/</a:t>
            </a:r>
            <a:r>
              <a:rPr lang="en-US" altLang="zh-CN" sz="1600" err="1"/>
              <a:t>th</a:t>
            </a:r>
            <a:r>
              <a:rPr lang="en-US" altLang="zh-CN" sz="1600"/>
              <a:t>&gt; </a:t>
            </a:r>
            <a:endParaRPr lang="en-US" altLang="zh-CN" sz="1600" smtClean="0"/>
          </a:p>
          <a:p>
            <a:pPr>
              <a:defRPr/>
            </a:pPr>
            <a:r>
              <a:rPr lang="en-US" altLang="zh-CN" sz="1600"/>
              <a:t> </a:t>
            </a:r>
            <a:r>
              <a:rPr lang="en-US" altLang="zh-CN" sz="1600" smtClean="0"/>
              <a:t>          &lt;/</a:t>
            </a:r>
            <a:r>
              <a:rPr lang="en-US" altLang="zh-CN" sz="1600" err="1"/>
              <a:t>tr</a:t>
            </a:r>
            <a:r>
              <a:rPr lang="en-US" altLang="zh-CN" sz="1600"/>
              <a:t>&gt; </a:t>
            </a:r>
            <a:endParaRPr lang="en-US" altLang="zh-CN" sz="1600" smtClean="0"/>
          </a:p>
          <a:p>
            <a:pPr>
              <a:defRPr/>
            </a:pPr>
            <a:r>
              <a:rPr lang="en-US" altLang="zh-CN" sz="1600"/>
              <a:t> </a:t>
            </a:r>
            <a:r>
              <a:rPr lang="en-US" altLang="zh-CN" sz="1600" smtClean="0"/>
              <a:t>       &lt;/</a:t>
            </a:r>
            <a:r>
              <a:rPr lang="en-US" altLang="zh-CN" sz="1600" err="1"/>
              <a:t>thead</a:t>
            </a:r>
            <a:r>
              <a:rPr lang="en-US" altLang="zh-CN" sz="1600"/>
              <a:t>&gt; </a:t>
            </a:r>
            <a:endParaRPr lang="en-US" altLang="zh-CN" sz="1600" smtClean="0"/>
          </a:p>
          <a:p>
            <a:pPr>
              <a:defRPr/>
            </a:pPr>
            <a:r>
              <a:rPr lang="en-US" altLang="zh-CN" sz="1600"/>
              <a:t> </a:t>
            </a:r>
            <a:r>
              <a:rPr lang="en-US" altLang="zh-CN" sz="1600" smtClean="0"/>
              <a:t>       &lt;</a:t>
            </a:r>
            <a:r>
              <a:rPr lang="en-US" altLang="zh-CN" sz="1600" err="1"/>
              <a:t>tbody</a:t>
            </a:r>
            <a:r>
              <a:rPr lang="en-US" altLang="zh-CN" sz="1600"/>
              <a:t>&gt; </a:t>
            </a:r>
            <a:endParaRPr lang="en-US" altLang="zh-CN" sz="1600" smtClean="0"/>
          </a:p>
          <a:p>
            <a:pPr>
              <a:defRPr/>
            </a:pPr>
            <a:r>
              <a:rPr lang="en-US" altLang="zh-CN" sz="1600"/>
              <a:t> </a:t>
            </a:r>
            <a:r>
              <a:rPr lang="en-US" altLang="zh-CN" sz="1600" smtClean="0"/>
              <a:t>           &lt;</a:t>
            </a:r>
            <a:r>
              <a:rPr lang="en-US" altLang="zh-CN" sz="1600" err="1"/>
              <a:t>tr</a:t>
            </a:r>
            <a:r>
              <a:rPr lang="en-US" altLang="zh-CN" sz="1600"/>
              <a:t>&gt; </a:t>
            </a:r>
            <a:endParaRPr lang="en-US" altLang="zh-CN" sz="1600" smtClean="0"/>
          </a:p>
          <a:p>
            <a:pPr>
              <a:defRPr/>
            </a:pPr>
            <a:r>
              <a:rPr lang="en-US" altLang="zh-CN" sz="1600"/>
              <a:t> </a:t>
            </a:r>
            <a:r>
              <a:rPr lang="en-US" altLang="zh-CN" sz="1600" smtClean="0"/>
              <a:t>               &lt;</a:t>
            </a:r>
            <a:r>
              <a:rPr lang="en-US" altLang="zh-CN" sz="1600"/>
              <a:t>td&gt;</a:t>
            </a:r>
            <a:r>
              <a:rPr lang="zh-CN" altLang="en-US" sz="1600"/>
              <a:t>产品</a:t>
            </a:r>
            <a:r>
              <a:rPr lang="en-US" altLang="zh-CN" sz="1600"/>
              <a:t>1&lt;/td&gt; &lt;td&gt;23/11/2013&lt;/td&gt; &lt;td&gt;</a:t>
            </a:r>
            <a:r>
              <a:rPr lang="zh-CN" altLang="en-US" sz="1600"/>
              <a:t>待发货</a:t>
            </a:r>
            <a:r>
              <a:rPr lang="en-US" altLang="zh-CN" sz="1600"/>
              <a:t>&lt;/td</a:t>
            </a:r>
            <a:r>
              <a:rPr lang="en-US" altLang="zh-CN" sz="1600" smtClean="0"/>
              <a:t>&gt; </a:t>
            </a:r>
            <a:r>
              <a:rPr lang="en-US" altLang="zh-CN" sz="1600"/>
              <a:t>&lt;/</a:t>
            </a:r>
            <a:r>
              <a:rPr lang="en-US" altLang="zh-CN" sz="1600" err="1"/>
              <a:t>tr</a:t>
            </a:r>
            <a:r>
              <a:rPr lang="en-US" altLang="zh-CN" sz="1600" smtClean="0"/>
              <a:t>&gt;</a:t>
            </a:r>
          </a:p>
          <a:p>
            <a:pPr>
              <a:defRPr/>
            </a:pPr>
            <a:r>
              <a:rPr lang="en-US" altLang="zh-CN" sz="1600"/>
              <a:t> </a:t>
            </a:r>
            <a:r>
              <a:rPr lang="en-US" altLang="zh-CN" sz="1600" smtClean="0"/>
              <a:t>       </a:t>
            </a:r>
            <a:r>
              <a:rPr lang="en-US" altLang="zh-CN" sz="1600"/>
              <a:t>&lt;/</a:t>
            </a:r>
            <a:r>
              <a:rPr lang="en-US" altLang="zh-CN" sz="1600" err="1"/>
              <a:t>tbody</a:t>
            </a:r>
            <a:r>
              <a:rPr lang="en-US" altLang="zh-CN" sz="1600"/>
              <a:t>&gt; </a:t>
            </a:r>
            <a:endParaRPr lang="en-US" altLang="zh-CN" sz="1600" smtClean="0"/>
          </a:p>
          <a:p>
            <a:pPr>
              <a:defRPr/>
            </a:pPr>
            <a:r>
              <a:rPr lang="en-US" altLang="zh-CN" sz="1600"/>
              <a:t> </a:t>
            </a:r>
            <a:r>
              <a:rPr lang="en-US" altLang="zh-CN" sz="1600" smtClean="0"/>
              <a:t>   &lt;/</a:t>
            </a:r>
            <a:r>
              <a:rPr lang="en-US" altLang="zh-CN" sz="1600"/>
              <a:t>table&gt; </a:t>
            </a:r>
            <a:endParaRPr lang="en-US" altLang="zh-CN" sz="1600" smtClean="0"/>
          </a:p>
          <a:p>
            <a:pPr>
              <a:defRPr/>
            </a:pPr>
            <a:r>
              <a:rPr lang="en-US" altLang="zh-CN" sz="1600" smtClean="0"/>
              <a:t>&lt;/</a:t>
            </a:r>
            <a:r>
              <a:rPr lang="en-US" altLang="zh-CN" sz="1600"/>
              <a:t>div&gt; </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表单布局</a:t>
            </a:r>
            <a:r>
              <a:rPr lang="zh-CN" altLang="en-US" smtClean="0"/>
              <a:t>：</a:t>
            </a:r>
            <a:r>
              <a:rPr lang="en-US" altLang="zh-CN"/>
              <a:t>Bootstrap </a:t>
            </a:r>
            <a:r>
              <a:rPr lang="zh-CN" altLang="en-US"/>
              <a:t>提供了下列类型的表单</a:t>
            </a:r>
            <a:r>
              <a:rPr lang="zh-CN" altLang="en-US" smtClean="0"/>
              <a:t>布局：</a:t>
            </a:r>
            <a:endParaRPr lang="en-US" altLang="zh-CN" smtClean="0"/>
          </a:p>
          <a:p>
            <a:pPr marL="742950" lvl="1" indent="-285750">
              <a:lnSpc>
                <a:spcPct val="150000"/>
              </a:lnSpc>
              <a:buFont typeface="Wingdings" pitchFamily="2" charset="2"/>
              <a:buChar char="p"/>
              <a:defRPr/>
            </a:pPr>
            <a:r>
              <a:rPr lang="zh-CN" altLang="en-US"/>
              <a:t>垂直表</a:t>
            </a:r>
            <a:r>
              <a:rPr lang="zh-CN" altLang="en-US" smtClean="0"/>
              <a:t>单（默认）：</a:t>
            </a:r>
            <a:r>
              <a:rPr lang="zh-CN" altLang="en-US"/>
              <a:t>基本的表单结构是 </a:t>
            </a:r>
            <a:r>
              <a:rPr lang="en-US" altLang="zh-CN"/>
              <a:t>Bootstrap </a:t>
            </a:r>
            <a:r>
              <a:rPr lang="zh-CN" altLang="en-US"/>
              <a:t>自带的，个别的表单控件自动接收一些全局样式。下面列出了创建基本表单的步骤</a:t>
            </a:r>
            <a:r>
              <a:rPr lang="zh-CN" altLang="en-US" smtClean="0"/>
              <a:t>：</a:t>
            </a:r>
            <a:endParaRPr lang="en-US" altLang="zh-CN" smtClean="0"/>
          </a:p>
          <a:p>
            <a:pPr marL="1200150" lvl="2" indent="-285750">
              <a:lnSpc>
                <a:spcPct val="150000"/>
              </a:lnSpc>
              <a:buFont typeface="Arial" pitchFamily="34" charset="0"/>
              <a:buChar char="•"/>
              <a:defRPr/>
            </a:pPr>
            <a:r>
              <a:rPr lang="zh-CN" altLang="en-US" sz="1600"/>
              <a:t>向父 </a:t>
            </a:r>
            <a:r>
              <a:rPr lang="en-US" altLang="zh-CN" sz="1600"/>
              <a:t>&lt;form&gt; </a:t>
            </a:r>
            <a:r>
              <a:rPr lang="zh-CN" altLang="en-US" sz="1600"/>
              <a:t>元素添加 </a:t>
            </a:r>
            <a:r>
              <a:rPr lang="en-US" altLang="zh-CN" sz="1600" i="1"/>
              <a:t>role="form"</a:t>
            </a:r>
            <a:r>
              <a:rPr lang="zh-CN" altLang="en-US" sz="1600"/>
              <a:t>。</a:t>
            </a:r>
          </a:p>
          <a:p>
            <a:pPr marL="1200150" lvl="2" indent="-285750">
              <a:lnSpc>
                <a:spcPct val="150000"/>
              </a:lnSpc>
              <a:buFont typeface="Arial" pitchFamily="34" charset="0"/>
              <a:buChar char="•"/>
              <a:defRPr/>
            </a:pPr>
            <a:r>
              <a:rPr lang="zh-CN" altLang="en-US" sz="1600"/>
              <a:t>把标签和控件放在一个带有 </a:t>
            </a:r>
            <a:r>
              <a:rPr lang="en-US" altLang="zh-CN" sz="1600"/>
              <a:t>class </a:t>
            </a:r>
            <a:r>
              <a:rPr lang="en-US" altLang="zh-CN" sz="1600" smtClean="0"/>
              <a:t> </a:t>
            </a:r>
            <a:r>
              <a:rPr lang="en-US" altLang="zh-CN" sz="1600" i="1" smtClean="0"/>
              <a:t>.</a:t>
            </a:r>
            <a:r>
              <a:rPr lang="en-US" altLang="zh-CN" sz="1600" i="1"/>
              <a:t>form-group</a:t>
            </a:r>
            <a:r>
              <a:rPr lang="en-US" altLang="zh-CN" sz="1600"/>
              <a:t> </a:t>
            </a:r>
            <a:r>
              <a:rPr lang="zh-CN" altLang="en-US" sz="1600"/>
              <a:t>的 </a:t>
            </a:r>
            <a:r>
              <a:rPr lang="en-US" altLang="zh-CN" sz="1600"/>
              <a:t>&lt;div&gt; </a:t>
            </a:r>
            <a:r>
              <a:rPr lang="zh-CN" altLang="en-US" sz="1600"/>
              <a:t>中。这是获取最佳间距所必需</a:t>
            </a:r>
            <a:r>
              <a:rPr lang="zh-CN" altLang="en-US" sz="1600" smtClean="0"/>
              <a:t>的。</a:t>
            </a:r>
            <a:endParaRPr lang="en-US" altLang="zh-CN" sz="1600" smtClean="0"/>
          </a:p>
          <a:p>
            <a:pPr marL="1200150" lvl="2" indent="-285750">
              <a:lnSpc>
                <a:spcPct val="150000"/>
              </a:lnSpc>
              <a:buFont typeface="Arial" pitchFamily="34" charset="0"/>
              <a:buChar char="•"/>
              <a:defRPr/>
            </a:pPr>
            <a:r>
              <a:rPr lang="zh-CN" altLang="en-US" sz="1600"/>
              <a:t>向所有的文本元素 </a:t>
            </a:r>
            <a:r>
              <a:rPr lang="en-US" altLang="zh-CN" sz="1600"/>
              <a:t>&lt;input&gt;</a:t>
            </a:r>
            <a:r>
              <a:rPr lang="zh-CN" altLang="en-US" sz="1600"/>
              <a:t>、</a:t>
            </a:r>
            <a:r>
              <a:rPr lang="en-US" altLang="zh-CN" sz="1600"/>
              <a:t>&lt;</a:t>
            </a:r>
            <a:r>
              <a:rPr lang="en-US" altLang="zh-CN" sz="1600" err="1"/>
              <a:t>textarea</a:t>
            </a:r>
            <a:r>
              <a:rPr lang="en-US" altLang="zh-CN" sz="1600"/>
              <a:t>&gt; </a:t>
            </a:r>
            <a:r>
              <a:rPr lang="zh-CN" altLang="en-US" sz="1600"/>
              <a:t>和 </a:t>
            </a:r>
            <a:r>
              <a:rPr lang="en-US" altLang="zh-CN" sz="1600"/>
              <a:t>&lt;select&gt; </a:t>
            </a:r>
            <a:r>
              <a:rPr lang="zh-CN" altLang="en-US" sz="1600"/>
              <a:t>添加 </a:t>
            </a:r>
            <a:r>
              <a:rPr lang="en-US" altLang="zh-CN" sz="1600"/>
              <a:t>class </a:t>
            </a:r>
            <a:r>
              <a:rPr lang="en-US" altLang="zh-CN" sz="1600" smtClean="0"/>
              <a:t> </a:t>
            </a:r>
            <a:r>
              <a:rPr lang="en-US" altLang="zh-CN" sz="1600" i="1" smtClean="0"/>
              <a:t>.form-control</a:t>
            </a:r>
            <a:r>
              <a:rPr lang="zh-CN" altLang="en-US" sz="1600" smtClean="0"/>
              <a:t>。</a:t>
            </a:r>
            <a:endParaRPr lang="en-US" altLang="zh-CN" sz="1600" smtClean="0"/>
          </a:p>
        </p:txBody>
      </p:sp>
      <p:sp>
        <p:nvSpPr>
          <p:cNvPr id="5" name="矩形 4"/>
          <p:cNvSpPr/>
          <p:nvPr/>
        </p:nvSpPr>
        <p:spPr>
          <a:xfrm>
            <a:off x="2760023" y="2204864"/>
            <a:ext cx="7730052" cy="345638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&lt;form role="form"&gt; </a:t>
            </a:r>
          </a:p>
          <a:p>
            <a:pPr>
              <a:defRPr/>
            </a:pPr>
            <a:r>
              <a:rPr lang="en-US" altLang="zh-CN" sz="1600" smtClean="0"/>
              <a:t>    &lt;</a:t>
            </a:r>
            <a:r>
              <a:rPr lang="en-US" altLang="zh-CN" sz="1600"/>
              <a:t>div class="form-group</a:t>
            </a:r>
            <a:r>
              <a:rPr lang="en-US" altLang="zh-CN" sz="1600" smtClean="0"/>
              <a:t>"&gt;</a:t>
            </a:r>
          </a:p>
          <a:p>
            <a:pPr>
              <a:defRPr/>
            </a:pPr>
            <a:r>
              <a:rPr lang="en-US" altLang="zh-CN" sz="1600"/>
              <a:t> </a:t>
            </a:r>
            <a:r>
              <a:rPr lang="en-US" altLang="zh-CN" sz="1600" smtClean="0"/>
              <a:t>       &lt;label for="name"&gt;</a:t>
            </a:r>
            <a:r>
              <a:rPr lang="zh-CN" altLang="en-US" sz="1600" smtClean="0"/>
              <a:t>名称</a:t>
            </a:r>
            <a:r>
              <a:rPr lang="en-US" altLang="zh-CN" sz="1600" smtClean="0"/>
              <a:t>&lt;/label&gt; </a:t>
            </a:r>
          </a:p>
          <a:p>
            <a:pPr>
              <a:defRPr/>
            </a:pPr>
            <a:r>
              <a:rPr lang="en-US" altLang="zh-CN" sz="1600"/>
              <a:t> </a:t>
            </a:r>
            <a:r>
              <a:rPr lang="en-US" altLang="zh-CN" sz="1600" smtClean="0"/>
              <a:t>       &lt;</a:t>
            </a:r>
            <a:r>
              <a:rPr lang="en-US" altLang="zh-CN" sz="1600"/>
              <a:t>input type="text" class="form-control" id="name" placeholder="</a:t>
            </a:r>
            <a:r>
              <a:rPr lang="zh-CN" altLang="en-US" sz="1600"/>
              <a:t>请输入名称</a:t>
            </a:r>
            <a:r>
              <a:rPr lang="en-US" altLang="zh-CN" sz="1600"/>
              <a:t>"&gt; </a:t>
            </a:r>
            <a:r>
              <a:rPr lang="en-US" altLang="zh-CN" sz="1600" smtClean="0"/>
              <a:t>         &lt;/div&gt;</a:t>
            </a:r>
          </a:p>
          <a:p>
            <a:pPr>
              <a:defRPr/>
            </a:pPr>
            <a:r>
              <a:rPr lang="en-US" altLang="zh-CN" sz="1600"/>
              <a:t> </a:t>
            </a:r>
            <a:r>
              <a:rPr lang="en-US" altLang="zh-CN" sz="1600" smtClean="0"/>
              <a:t>   &lt;div </a:t>
            </a:r>
            <a:r>
              <a:rPr lang="en-US" altLang="zh-CN" sz="1600"/>
              <a:t>class="form-group"&gt; </a:t>
            </a:r>
            <a:endParaRPr lang="en-US" altLang="zh-CN" sz="1600" smtClean="0"/>
          </a:p>
          <a:p>
            <a:pPr>
              <a:defRPr/>
            </a:pPr>
            <a:r>
              <a:rPr lang="en-US" altLang="zh-CN" sz="1600"/>
              <a:t> </a:t>
            </a:r>
            <a:r>
              <a:rPr lang="en-US" altLang="zh-CN" sz="1600" smtClean="0"/>
              <a:t>       &lt;</a:t>
            </a:r>
            <a:r>
              <a:rPr lang="en-US" altLang="zh-CN" sz="1600"/>
              <a:t>label for="</a:t>
            </a:r>
            <a:r>
              <a:rPr lang="en-US" altLang="zh-CN" sz="1600" err="1"/>
              <a:t>inputfile</a:t>
            </a:r>
            <a:r>
              <a:rPr lang="en-US" altLang="zh-CN" sz="1600"/>
              <a:t>"&gt;</a:t>
            </a:r>
            <a:r>
              <a:rPr lang="zh-CN" altLang="en-US" sz="1600"/>
              <a:t>文件输入</a:t>
            </a:r>
            <a:r>
              <a:rPr lang="en-US" altLang="zh-CN" sz="1600"/>
              <a:t>&lt;/label&gt; &lt;input type="file" id="</a:t>
            </a:r>
            <a:r>
              <a:rPr lang="en-US" altLang="zh-CN" sz="1600" err="1"/>
              <a:t>inputfile</a:t>
            </a:r>
            <a:r>
              <a:rPr lang="en-US" altLang="zh-CN" sz="1600" smtClean="0"/>
              <a:t>"&gt;</a:t>
            </a:r>
          </a:p>
          <a:p>
            <a:pPr>
              <a:defRPr/>
            </a:pPr>
            <a:r>
              <a:rPr lang="en-US" altLang="zh-CN" sz="1600"/>
              <a:t> </a:t>
            </a:r>
            <a:r>
              <a:rPr lang="en-US" altLang="zh-CN" sz="1600" smtClean="0"/>
              <a:t>       </a:t>
            </a:r>
            <a:r>
              <a:rPr lang="en-US" altLang="zh-CN" sz="1600"/>
              <a:t>&lt;p class="help-block"&gt;</a:t>
            </a:r>
            <a:r>
              <a:rPr lang="zh-CN" altLang="en-US" sz="1600"/>
              <a:t>这里是块级帮助文本的实例。</a:t>
            </a:r>
            <a:r>
              <a:rPr lang="en-US" altLang="zh-CN" sz="1600"/>
              <a:t>&lt;/p&gt; </a:t>
            </a:r>
            <a:endParaRPr lang="en-US" altLang="zh-CN" sz="1600" smtClean="0"/>
          </a:p>
          <a:p>
            <a:pPr>
              <a:defRPr/>
            </a:pPr>
            <a:r>
              <a:rPr lang="en-US" altLang="zh-CN" sz="1600"/>
              <a:t> </a:t>
            </a:r>
            <a:r>
              <a:rPr lang="en-US" altLang="zh-CN" sz="1600" smtClean="0"/>
              <a:t>   &lt;/</a:t>
            </a:r>
            <a:r>
              <a:rPr lang="en-US" altLang="zh-CN" sz="1600"/>
              <a:t>div&gt; </a:t>
            </a:r>
            <a:endParaRPr lang="en-US" altLang="zh-CN" sz="1600" smtClean="0"/>
          </a:p>
          <a:p>
            <a:pPr>
              <a:defRPr/>
            </a:pPr>
            <a:r>
              <a:rPr lang="en-US" altLang="zh-CN" sz="1600"/>
              <a:t> </a:t>
            </a:r>
            <a:r>
              <a:rPr lang="en-US" altLang="zh-CN" sz="1600" smtClean="0"/>
              <a:t>   &lt;</a:t>
            </a:r>
            <a:r>
              <a:rPr lang="en-US" altLang="zh-CN" sz="1600"/>
              <a:t>div class="checkbox"&gt; </a:t>
            </a:r>
            <a:endParaRPr lang="en-US" altLang="zh-CN" sz="1600" smtClean="0"/>
          </a:p>
          <a:p>
            <a:pPr>
              <a:defRPr/>
            </a:pPr>
            <a:r>
              <a:rPr lang="en-US" altLang="zh-CN" sz="1600"/>
              <a:t> </a:t>
            </a:r>
            <a:r>
              <a:rPr lang="en-US" altLang="zh-CN" sz="1600" smtClean="0"/>
              <a:t>       &lt;</a:t>
            </a:r>
            <a:r>
              <a:rPr lang="en-US" altLang="zh-CN" sz="1600"/>
              <a:t>label&gt; </a:t>
            </a:r>
            <a:r>
              <a:rPr lang="en-US" altLang="zh-CN" sz="1600" smtClean="0"/>
              <a:t>&lt;</a:t>
            </a:r>
            <a:r>
              <a:rPr lang="en-US" altLang="zh-CN" sz="1600"/>
              <a:t>input type="checkbox"&gt; </a:t>
            </a:r>
            <a:r>
              <a:rPr lang="zh-CN" altLang="en-US" sz="1600"/>
              <a:t>请打勾 </a:t>
            </a:r>
            <a:r>
              <a:rPr lang="en-US" altLang="zh-CN" sz="1600"/>
              <a:t>&lt;/label</a:t>
            </a:r>
            <a:r>
              <a:rPr lang="en-US" altLang="zh-CN" sz="1600" smtClean="0"/>
              <a:t>&gt;</a:t>
            </a:r>
          </a:p>
          <a:p>
            <a:pPr>
              <a:defRPr/>
            </a:pPr>
            <a:r>
              <a:rPr lang="en-US" altLang="zh-CN" sz="1600"/>
              <a:t> </a:t>
            </a:r>
            <a:r>
              <a:rPr lang="en-US" altLang="zh-CN" sz="1600" smtClean="0"/>
              <a:t>    </a:t>
            </a:r>
            <a:r>
              <a:rPr lang="en-US" altLang="zh-CN" sz="1600"/>
              <a:t>&lt;/div&gt; </a:t>
            </a:r>
            <a:endParaRPr lang="en-US" altLang="zh-CN" sz="1600" smtClean="0"/>
          </a:p>
          <a:p>
            <a:pPr>
              <a:defRPr/>
            </a:pPr>
            <a:r>
              <a:rPr lang="en-US" altLang="zh-CN" sz="1600"/>
              <a:t> </a:t>
            </a:r>
            <a:r>
              <a:rPr lang="en-US" altLang="zh-CN" sz="1600" smtClean="0"/>
              <a:t>   &lt;</a:t>
            </a:r>
            <a:r>
              <a:rPr lang="en-US" altLang="zh-CN" sz="1600"/>
              <a:t>button type="submit" class="</a:t>
            </a:r>
            <a:r>
              <a:rPr lang="en-US" altLang="zh-CN" sz="1600" err="1"/>
              <a:t>btn</a:t>
            </a:r>
            <a:r>
              <a:rPr lang="en-US" altLang="zh-CN" sz="1600"/>
              <a:t> </a:t>
            </a:r>
            <a:r>
              <a:rPr lang="en-US" altLang="zh-CN" sz="1600" err="1"/>
              <a:t>btn</a:t>
            </a:r>
            <a:r>
              <a:rPr lang="en-US" altLang="zh-CN" sz="1600"/>
              <a:t>-default"&gt;</a:t>
            </a:r>
            <a:r>
              <a:rPr lang="zh-CN" altLang="en-US" sz="1600"/>
              <a:t>提交</a:t>
            </a:r>
            <a:r>
              <a:rPr lang="en-US" altLang="zh-CN" sz="1600"/>
              <a:t>&lt;/button</a:t>
            </a:r>
            <a:r>
              <a:rPr lang="en-US" altLang="zh-CN" sz="1600" smtClean="0"/>
              <a:t>&gt;</a:t>
            </a:r>
          </a:p>
          <a:p>
            <a:pPr>
              <a:defRPr/>
            </a:pPr>
            <a:r>
              <a:rPr lang="en-US" altLang="zh-CN" sz="1600" smtClean="0"/>
              <a:t> </a:t>
            </a:r>
            <a:r>
              <a:rPr lang="en-US" altLang="zh-CN" sz="1600"/>
              <a:t>&lt;/form&gt;</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p"/>
              <a:defRPr/>
            </a:pPr>
            <a:r>
              <a:rPr lang="zh-CN" altLang="en-US" smtClean="0"/>
              <a:t>内联表单：</a:t>
            </a:r>
            <a:r>
              <a:rPr lang="zh-CN" altLang="en-US"/>
              <a:t>它的所有元素是内联的，向左对齐的，标签是并排的，请向 </a:t>
            </a:r>
            <a:r>
              <a:rPr lang="en-US" altLang="zh-CN"/>
              <a:t>&lt;form&gt; </a:t>
            </a:r>
            <a:r>
              <a:rPr lang="zh-CN" altLang="en-US"/>
              <a:t>标签添加 </a:t>
            </a:r>
            <a:r>
              <a:rPr lang="en-US" altLang="zh-CN"/>
              <a:t>class </a:t>
            </a:r>
            <a:r>
              <a:rPr lang="en-US" altLang="zh-CN" i="1"/>
              <a:t>.</a:t>
            </a:r>
            <a:r>
              <a:rPr lang="en-US" altLang="zh-CN" i="1" smtClean="0"/>
              <a:t>form-inline</a:t>
            </a:r>
            <a:r>
              <a:rPr lang="zh-CN" altLang="en-US" smtClean="0"/>
              <a:t>。</a:t>
            </a:r>
            <a:endParaRPr lang="en-US" altLang="zh-CN" smtClean="0"/>
          </a:p>
          <a:p>
            <a:pPr marL="1200150" lvl="2" indent="-285750">
              <a:lnSpc>
                <a:spcPct val="150000"/>
              </a:lnSpc>
              <a:buFont typeface="Arial" pitchFamily="34" charset="0"/>
              <a:buChar char="•"/>
              <a:defRPr/>
            </a:pPr>
            <a:r>
              <a:rPr lang="zh-CN" altLang="en-US"/>
              <a:t>默认情况下，</a:t>
            </a:r>
            <a:r>
              <a:rPr lang="en-US" altLang="zh-CN"/>
              <a:t>Bootstrap </a:t>
            </a:r>
            <a:r>
              <a:rPr lang="zh-CN" altLang="en-US"/>
              <a:t>中的 </a:t>
            </a:r>
            <a:r>
              <a:rPr lang="en-US" altLang="zh-CN"/>
              <a:t>input</a:t>
            </a:r>
            <a:r>
              <a:rPr lang="zh-CN" altLang="en-US"/>
              <a:t>、</a:t>
            </a:r>
            <a:r>
              <a:rPr lang="en-US" altLang="zh-CN"/>
              <a:t>select </a:t>
            </a:r>
            <a:r>
              <a:rPr lang="zh-CN" altLang="en-US"/>
              <a:t>和 </a:t>
            </a:r>
            <a:r>
              <a:rPr lang="en-US" altLang="zh-CN" err="1"/>
              <a:t>textarea</a:t>
            </a:r>
            <a:r>
              <a:rPr lang="en-US" altLang="zh-CN"/>
              <a:t> </a:t>
            </a:r>
            <a:r>
              <a:rPr lang="zh-CN" altLang="en-US"/>
              <a:t>有 </a:t>
            </a:r>
            <a:r>
              <a:rPr lang="en-US" altLang="zh-CN"/>
              <a:t>100% </a:t>
            </a:r>
            <a:r>
              <a:rPr lang="zh-CN" altLang="en-US"/>
              <a:t>宽度。在使用内联表单时</a:t>
            </a:r>
            <a:r>
              <a:rPr lang="zh-CN" altLang="en-US" smtClean="0"/>
              <a:t>，需要</a:t>
            </a:r>
            <a:r>
              <a:rPr lang="zh-CN" altLang="en-US"/>
              <a:t>在表单控件上设置一个宽度。</a:t>
            </a:r>
          </a:p>
          <a:p>
            <a:pPr marL="1200150" lvl="2" indent="-285750">
              <a:lnSpc>
                <a:spcPct val="150000"/>
              </a:lnSpc>
              <a:buFont typeface="Arial" pitchFamily="34" charset="0"/>
              <a:buChar char="•"/>
              <a:defRPr/>
            </a:pPr>
            <a:r>
              <a:rPr lang="zh-CN" altLang="en-US"/>
              <a:t>使用 </a:t>
            </a:r>
            <a:r>
              <a:rPr lang="en-US" altLang="zh-CN"/>
              <a:t>class </a:t>
            </a:r>
            <a:r>
              <a:rPr lang="en-US" altLang="zh-CN" i="1"/>
              <a:t>.</a:t>
            </a:r>
            <a:r>
              <a:rPr lang="en-US" altLang="zh-CN" i="1" err="1"/>
              <a:t>sr</a:t>
            </a:r>
            <a:r>
              <a:rPr lang="en-US" altLang="zh-CN" i="1"/>
              <a:t>-only</a:t>
            </a:r>
            <a:r>
              <a:rPr lang="zh-CN" altLang="en-US" smtClean="0"/>
              <a:t>，可以</a:t>
            </a:r>
            <a:r>
              <a:rPr lang="zh-CN" altLang="en-US"/>
              <a:t>隐藏内联表单的标签</a:t>
            </a:r>
            <a:r>
              <a:rPr lang="zh-CN" altLang="en-US" smtClean="0"/>
              <a:t>。</a:t>
            </a:r>
            <a:endParaRPr lang="en-US" altLang="zh-CN"/>
          </a:p>
          <a:p>
            <a:pPr marL="742950" lvl="1" indent="-285750">
              <a:lnSpc>
                <a:spcPct val="150000"/>
              </a:lnSpc>
              <a:buFont typeface="Wingdings" pitchFamily="2" charset="2"/>
              <a:buChar char="p"/>
              <a:defRPr/>
            </a:pPr>
            <a:r>
              <a:rPr lang="zh-CN" altLang="en-US"/>
              <a:t>水平表</a:t>
            </a:r>
            <a:r>
              <a:rPr lang="zh-CN" altLang="en-US" smtClean="0"/>
              <a:t>单：</a:t>
            </a:r>
            <a:r>
              <a:rPr lang="zh-CN" altLang="en-US"/>
              <a:t>水平表单与其他表单不仅标记的数量上不同，而且表单的呈现形式也不同。如需创建一个水平布局的表单，请按下面的几个步骤进行</a:t>
            </a:r>
            <a:r>
              <a:rPr lang="zh-CN" altLang="en-US" smtClean="0"/>
              <a:t>：</a:t>
            </a:r>
            <a:endParaRPr lang="en-US" altLang="zh-CN" smtClean="0"/>
          </a:p>
          <a:p>
            <a:pPr marL="1200150" lvl="2" indent="-285750">
              <a:lnSpc>
                <a:spcPct val="150000"/>
              </a:lnSpc>
              <a:buFont typeface="Arial" pitchFamily="34" charset="0"/>
              <a:buChar char="•"/>
              <a:defRPr/>
            </a:pPr>
            <a:r>
              <a:rPr lang="zh-CN" altLang="en-US"/>
              <a:t>向父 </a:t>
            </a:r>
            <a:r>
              <a:rPr lang="en-US" altLang="zh-CN"/>
              <a:t>&lt;form&gt; </a:t>
            </a:r>
            <a:r>
              <a:rPr lang="zh-CN" altLang="en-US"/>
              <a:t>元素添加 </a:t>
            </a:r>
            <a:r>
              <a:rPr lang="en-US" altLang="zh-CN"/>
              <a:t>class </a:t>
            </a:r>
            <a:r>
              <a:rPr lang="en-US" altLang="zh-CN" i="1"/>
              <a:t>.form-horizontal</a:t>
            </a:r>
            <a:r>
              <a:rPr lang="zh-CN" altLang="en-US"/>
              <a:t>。</a:t>
            </a:r>
          </a:p>
          <a:p>
            <a:pPr marL="1200150" lvl="2" indent="-285750">
              <a:lnSpc>
                <a:spcPct val="150000"/>
              </a:lnSpc>
              <a:buFont typeface="Arial" pitchFamily="34" charset="0"/>
              <a:buChar char="•"/>
              <a:defRPr/>
            </a:pPr>
            <a:r>
              <a:rPr lang="zh-CN" altLang="en-US"/>
              <a:t>把标签和控件放在一个带有 </a:t>
            </a:r>
            <a:r>
              <a:rPr lang="en-US" altLang="zh-CN"/>
              <a:t>class </a:t>
            </a:r>
            <a:r>
              <a:rPr lang="en-US" altLang="zh-CN" i="1"/>
              <a:t>.form-group</a:t>
            </a:r>
            <a:r>
              <a:rPr lang="en-US" altLang="zh-CN"/>
              <a:t> </a:t>
            </a:r>
            <a:r>
              <a:rPr lang="zh-CN" altLang="en-US"/>
              <a:t>的 </a:t>
            </a:r>
            <a:r>
              <a:rPr lang="en-US" altLang="zh-CN"/>
              <a:t>&lt;div&gt; </a:t>
            </a:r>
            <a:r>
              <a:rPr lang="zh-CN" altLang="en-US"/>
              <a:t>中。</a:t>
            </a:r>
          </a:p>
          <a:p>
            <a:pPr marL="1200150" lvl="2" indent="-285750">
              <a:lnSpc>
                <a:spcPct val="150000"/>
              </a:lnSpc>
              <a:buFont typeface="Arial" pitchFamily="34" charset="0"/>
              <a:buChar char="•"/>
              <a:defRPr/>
            </a:pPr>
            <a:r>
              <a:rPr lang="zh-CN" altLang="en-US"/>
              <a:t>向标签添加 </a:t>
            </a:r>
            <a:r>
              <a:rPr lang="en-US" altLang="zh-CN"/>
              <a:t>class </a:t>
            </a:r>
            <a:r>
              <a:rPr lang="en-US" altLang="zh-CN" i="1"/>
              <a:t>.control-label</a:t>
            </a:r>
            <a:r>
              <a:rPr lang="zh-CN" altLang="en-US" smtClean="0"/>
              <a:t>。</a:t>
            </a:r>
            <a:endParaRPr lang="zh-CN" altLang="en-US"/>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支持的表单控件</a:t>
            </a:r>
            <a:r>
              <a:rPr lang="zh-CN" altLang="en-US" smtClean="0"/>
              <a:t>：</a:t>
            </a:r>
            <a:r>
              <a:rPr lang="en-US" altLang="zh-CN"/>
              <a:t>Bootstrap </a:t>
            </a:r>
            <a:r>
              <a:rPr lang="zh-CN" altLang="en-US"/>
              <a:t>支持最常见的表单控件，主要是 </a:t>
            </a:r>
            <a:r>
              <a:rPr lang="en-US" altLang="zh-CN" i="1"/>
              <a:t>input</a:t>
            </a:r>
            <a:r>
              <a:rPr lang="zh-CN" altLang="en-US" i="1"/>
              <a:t>、</a:t>
            </a:r>
            <a:r>
              <a:rPr lang="en-US" altLang="zh-CN" i="1" err="1"/>
              <a:t>textarea</a:t>
            </a:r>
            <a:r>
              <a:rPr lang="zh-CN" altLang="en-US" i="1"/>
              <a:t>、</a:t>
            </a:r>
            <a:r>
              <a:rPr lang="en-US" altLang="zh-CN" i="1"/>
              <a:t>checkbox</a:t>
            </a:r>
            <a:r>
              <a:rPr lang="zh-CN" altLang="en-US" i="1"/>
              <a:t>、</a:t>
            </a:r>
            <a:r>
              <a:rPr lang="en-US" altLang="zh-CN" i="1"/>
              <a:t>radio </a:t>
            </a:r>
            <a:r>
              <a:rPr lang="zh-CN" altLang="en-US" i="1"/>
              <a:t>和 </a:t>
            </a:r>
            <a:r>
              <a:rPr lang="en-US" altLang="zh-CN" i="1"/>
              <a:t>select</a:t>
            </a:r>
            <a:r>
              <a:rPr lang="zh-CN" altLang="en-US" smtClean="0"/>
              <a:t>。</a:t>
            </a:r>
            <a:endParaRPr lang="en-US" altLang="zh-CN" smtClean="0"/>
          </a:p>
          <a:p>
            <a:pPr marL="742950" lvl="1" indent="-285750">
              <a:lnSpc>
                <a:spcPct val="150000"/>
              </a:lnSpc>
              <a:buFont typeface="Wingdings" pitchFamily="2" charset="2"/>
              <a:buChar char="p"/>
              <a:defRPr/>
            </a:pPr>
            <a:r>
              <a:rPr lang="zh-CN" altLang="en-US" smtClean="0"/>
              <a:t>输入框（</a:t>
            </a:r>
            <a:r>
              <a:rPr lang="en-US" altLang="zh-CN" smtClean="0"/>
              <a:t>input</a:t>
            </a:r>
            <a:r>
              <a:rPr lang="zh-CN" altLang="en-US" smtClean="0"/>
              <a:t>）：</a:t>
            </a:r>
            <a:r>
              <a:rPr lang="en-US" altLang="zh-CN"/>
              <a:t>Bootstrap </a:t>
            </a:r>
            <a:r>
              <a:rPr lang="zh-CN" altLang="en-US"/>
              <a:t>提供了对所有原生的 </a:t>
            </a:r>
            <a:r>
              <a:rPr lang="en-US" altLang="zh-CN"/>
              <a:t>HTML5 </a:t>
            </a:r>
            <a:r>
              <a:rPr lang="zh-CN" altLang="en-US"/>
              <a:t>的 </a:t>
            </a:r>
            <a:r>
              <a:rPr lang="en-US" altLang="zh-CN"/>
              <a:t>input </a:t>
            </a:r>
            <a:r>
              <a:rPr lang="zh-CN" altLang="en-US"/>
              <a:t>类型的支持，包括：</a:t>
            </a:r>
            <a:r>
              <a:rPr lang="en-US" altLang="zh-CN" i="1"/>
              <a:t>text</a:t>
            </a:r>
            <a:r>
              <a:rPr lang="zh-CN" altLang="en-US" i="1"/>
              <a:t>、</a:t>
            </a:r>
            <a:r>
              <a:rPr lang="en-US" altLang="zh-CN" i="1"/>
              <a:t>password</a:t>
            </a:r>
            <a:r>
              <a:rPr lang="zh-CN" altLang="en-US" i="1"/>
              <a:t>、</a:t>
            </a:r>
            <a:r>
              <a:rPr lang="en-US" altLang="zh-CN" i="1" err="1"/>
              <a:t>datetime</a:t>
            </a:r>
            <a:r>
              <a:rPr lang="zh-CN" altLang="en-US" i="1"/>
              <a:t>、</a:t>
            </a:r>
            <a:r>
              <a:rPr lang="en-US" altLang="zh-CN" i="1" err="1"/>
              <a:t>datetime</a:t>
            </a:r>
            <a:r>
              <a:rPr lang="en-US" altLang="zh-CN" i="1"/>
              <a:t>-local</a:t>
            </a:r>
            <a:r>
              <a:rPr lang="zh-CN" altLang="en-US" i="1"/>
              <a:t>、</a:t>
            </a:r>
            <a:r>
              <a:rPr lang="en-US" altLang="zh-CN" i="1"/>
              <a:t>date</a:t>
            </a:r>
            <a:r>
              <a:rPr lang="zh-CN" altLang="en-US" i="1"/>
              <a:t>、</a:t>
            </a:r>
            <a:r>
              <a:rPr lang="en-US" altLang="zh-CN" i="1"/>
              <a:t>month</a:t>
            </a:r>
            <a:r>
              <a:rPr lang="zh-CN" altLang="en-US" i="1"/>
              <a:t>、</a:t>
            </a:r>
            <a:r>
              <a:rPr lang="en-US" altLang="zh-CN" i="1"/>
              <a:t>time</a:t>
            </a:r>
            <a:r>
              <a:rPr lang="zh-CN" altLang="en-US" i="1"/>
              <a:t>、</a:t>
            </a:r>
            <a:r>
              <a:rPr lang="en-US" altLang="zh-CN" i="1"/>
              <a:t>week</a:t>
            </a:r>
            <a:r>
              <a:rPr lang="zh-CN" altLang="en-US" i="1"/>
              <a:t>、</a:t>
            </a:r>
            <a:r>
              <a:rPr lang="en-US" altLang="zh-CN" i="1"/>
              <a:t>number</a:t>
            </a:r>
            <a:r>
              <a:rPr lang="zh-CN" altLang="en-US" i="1"/>
              <a:t>、</a:t>
            </a:r>
            <a:r>
              <a:rPr lang="en-US" altLang="zh-CN" i="1"/>
              <a:t>email</a:t>
            </a:r>
            <a:r>
              <a:rPr lang="zh-CN" altLang="en-US" i="1"/>
              <a:t>、</a:t>
            </a:r>
            <a:r>
              <a:rPr lang="en-US" altLang="zh-CN" i="1" err="1"/>
              <a:t>url</a:t>
            </a:r>
            <a:r>
              <a:rPr lang="zh-CN" altLang="en-US" i="1"/>
              <a:t>、</a:t>
            </a:r>
            <a:r>
              <a:rPr lang="en-US" altLang="zh-CN" i="1"/>
              <a:t>search</a:t>
            </a:r>
            <a:r>
              <a:rPr lang="zh-CN" altLang="en-US" i="1"/>
              <a:t>、</a:t>
            </a:r>
            <a:r>
              <a:rPr lang="en-US" altLang="zh-CN" i="1" err="1"/>
              <a:t>tel</a:t>
            </a:r>
            <a:r>
              <a:rPr lang="en-US" altLang="zh-CN"/>
              <a:t> </a:t>
            </a:r>
            <a:r>
              <a:rPr lang="zh-CN" altLang="en-US"/>
              <a:t>和 </a:t>
            </a:r>
            <a:r>
              <a:rPr lang="en-US" altLang="zh-CN" i="1"/>
              <a:t>color</a:t>
            </a:r>
            <a:r>
              <a:rPr lang="zh-CN" altLang="en-US"/>
              <a:t>。适当的 </a:t>
            </a:r>
            <a:r>
              <a:rPr lang="en-US" altLang="zh-CN" i="1"/>
              <a:t>type</a:t>
            </a:r>
            <a:r>
              <a:rPr lang="en-US" altLang="zh-CN"/>
              <a:t> </a:t>
            </a:r>
            <a:r>
              <a:rPr lang="zh-CN" altLang="en-US"/>
              <a:t>声明是必需的，这样才能让 </a:t>
            </a:r>
            <a:r>
              <a:rPr lang="en-US" altLang="zh-CN" i="1"/>
              <a:t>input</a:t>
            </a:r>
            <a:r>
              <a:rPr lang="en-US" altLang="zh-CN"/>
              <a:t> </a:t>
            </a:r>
            <a:r>
              <a:rPr lang="zh-CN" altLang="en-US"/>
              <a:t>获得完整的样式</a:t>
            </a:r>
            <a:r>
              <a:rPr lang="zh-CN" altLang="en-US" smtClean="0"/>
              <a:t>。</a:t>
            </a:r>
            <a:endParaRPr lang="en-US" altLang="zh-CN" smtClean="0"/>
          </a:p>
          <a:p>
            <a:pPr marL="742950" lvl="1" indent="-285750">
              <a:lnSpc>
                <a:spcPct val="150000"/>
              </a:lnSpc>
              <a:buFont typeface="Wingdings" pitchFamily="2" charset="2"/>
              <a:buChar char="p"/>
              <a:defRPr/>
            </a:pPr>
            <a:r>
              <a:rPr lang="zh-CN" altLang="en-US"/>
              <a:t>文本框（</a:t>
            </a:r>
            <a:r>
              <a:rPr lang="en-US" altLang="zh-CN" err="1"/>
              <a:t>textrea</a:t>
            </a:r>
            <a:r>
              <a:rPr lang="zh-CN" altLang="en-US" smtClean="0"/>
              <a:t>）：</a:t>
            </a:r>
            <a:r>
              <a:rPr lang="zh-CN" altLang="en-US"/>
              <a:t>需要进行多行输入的时，则可以使用文本框 </a:t>
            </a:r>
            <a:r>
              <a:rPr lang="en-US" altLang="zh-CN" err="1"/>
              <a:t>textarea</a:t>
            </a:r>
            <a:r>
              <a:rPr lang="zh-CN" altLang="en-US"/>
              <a:t>。必要时可以改变 </a:t>
            </a:r>
            <a:r>
              <a:rPr lang="en-US" altLang="zh-CN" i="1"/>
              <a:t>rows</a:t>
            </a:r>
            <a:r>
              <a:rPr lang="zh-CN" altLang="en-US"/>
              <a:t> 属性（较少的行 </a:t>
            </a:r>
            <a:r>
              <a:rPr lang="en-US" altLang="zh-CN"/>
              <a:t>= </a:t>
            </a:r>
            <a:r>
              <a:rPr lang="zh-CN" altLang="en-US"/>
              <a:t>较小的盒子，较多的行 </a:t>
            </a:r>
            <a:r>
              <a:rPr lang="en-US" altLang="zh-CN"/>
              <a:t>= </a:t>
            </a:r>
            <a:r>
              <a:rPr lang="zh-CN" altLang="en-US"/>
              <a:t>较大的盒子）</a:t>
            </a:r>
            <a:r>
              <a:rPr lang="zh-CN" altLang="en-US" smtClean="0"/>
              <a:t>。</a:t>
            </a:r>
            <a:endParaRPr lang="en-US" altLang="zh-CN"/>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p"/>
              <a:defRPr/>
            </a:pPr>
            <a:r>
              <a:rPr lang="zh-CN" altLang="en-US" smtClean="0"/>
              <a:t>复选框（</a:t>
            </a:r>
            <a:r>
              <a:rPr lang="en-US" altLang="zh-CN" err="1" smtClean="0"/>
              <a:t>checkBox</a:t>
            </a:r>
            <a:r>
              <a:rPr lang="zh-CN" altLang="en-US" smtClean="0"/>
              <a:t>）</a:t>
            </a:r>
            <a:r>
              <a:rPr lang="zh-CN" altLang="en-US"/>
              <a:t>和单选框</a:t>
            </a:r>
            <a:r>
              <a:rPr lang="zh-CN" altLang="en-US" smtClean="0"/>
              <a:t>（</a:t>
            </a:r>
            <a:r>
              <a:rPr lang="en-US" altLang="zh-CN" smtClean="0"/>
              <a:t>radio</a:t>
            </a:r>
            <a:r>
              <a:rPr lang="zh-CN" altLang="en-US"/>
              <a:t>）：复选框和单选按钮用于让用户从一系列预设置的选项中进行</a:t>
            </a:r>
            <a:r>
              <a:rPr lang="zh-CN" altLang="en-US" smtClean="0"/>
              <a:t>选择</a:t>
            </a:r>
            <a:r>
              <a:rPr lang="zh-CN" altLang="en-US"/>
              <a:t>。</a:t>
            </a:r>
            <a:endParaRPr lang="en-US" altLang="zh-CN"/>
          </a:p>
          <a:p>
            <a:pPr marL="1200150" lvl="2" indent="-285750">
              <a:lnSpc>
                <a:spcPct val="150000"/>
              </a:lnSpc>
              <a:buFont typeface="Arial" pitchFamily="34" charset="0"/>
              <a:buChar char="•"/>
              <a:defRPr/>
            </a:pPr>
            <a:r>
              <a:rPr lang="zh-CN" altLang="en-US"/>
              <a:t>当创建表单时，</a:t>
            </a:r>
            <a:r>
              <a:rPr lang="zh-CN" altLang="en-US" smtClean="0"/>
              <a:t>如果想</a:t>
            </a:r>
            <a:r>
              <a:rPr lang="zh-CN" altLang="en-US"/>
              <a:t>让用户从列表中选择若干个选项时，请使用 </a:t>
            </a:r>
            <a:r>
              <a:rPr lang="en-US" altLang="zh-CN" i="1"/>
              <a:t>checkbox</a:t>
            </a:r>
            <a:r>
              <a:rPr lang="zh-CN" altLang="en-US"/>
              <a:t>。</a:t>
            </a:r>
            <a:r>
              <a:rPr lang="zh-CN" altLang="en-US" smtClean="0"/>
              <a:t>如果限制用户</a:t>
            </a:r>
            <a:r>
              <a:rPr lang="zh-CN" altLang="en-US"/>
              <a:t>只能选择一个选项，请使用</a:t>
            </a:r>
            <a:r>
              <a:rPr lang="en-US" altLang="zh-CN" i="1"/>
              <a:t>radio.</a:t>
            </a:r>
          </a:p>
          <a:p>
            <a:pPr marL="1200150" lvl="2" indent="-285750">
              <a:lnSpc>
                <a:spcPct val="150000"/>
              </a:lnSpc>
              <a:buFont typeface="Arial" pitchFamily="34" charset="0"/>
              <a:buChar char="•"/>
              <a:defRPr/>
            </a:pPr>
            <a:r>
              <a:rPr lang="zh-CN" altLang="en-US"/>
              <a:t>对一系列复选框和单选框使用 </a:t>
            </a:r>
            <a:r>
              <a:rPr lang="en-US" altLang="zh-CN" i="1"/>
              <a:t>.checkbox-inline</a:t>
            </a:r>
            <a:r>
              <a:rPr lang="en-US" altLang="zh-CN"/>
              <a:t> </a:t>
            </a:r>
            <a:r>
              <a:rPr lang="zh-CN" altLang="en-US"/>
              <a:t>或 </a:t>
            </a:r>
            <a:r>
              <a:rPr lang="en-US" altLang="zh-CN" i="1"/>
              <a:t>.radio-inline</a:t>
            </a:r>
            <a:r>
              <a:rPr lang="en-US" altLang="zh-CN"/>
              <a:t> class</a:t>
            </a:r>
            <a:r>
              <a:rPr lang="zh-CN" altLang="en-US"/>
              <a:t>，控制它们显示在同一行上</a:t>
            </a:r>
            <a:r>
              <a:rPr lang="zh-CN" altLang="en-US" smtClean="0"/>
              <a:t>。</a:t>
            </a:r>
            <a:endParaRPr lang="en-US" altLang="zh-CN" smtClean="0"/>
          </a:p>
          <a:p>
            <a:pPr marL="742950" lvl="1" indent="-285750">
              <a:lnSpc>
                <a:spcPct val="150000"/>
              </a:lnSpc>
              <a:buFont typeface="Wingdings" pitchFamily="2" charset="2"/>
              <a:buChar char="p"/>
              <a:defRPr/>
            </a:pPr>
            <a:r>
              <a:rPr lang="zh-CN" altLang="en-US" smtClean="0"/>
              <a:t>选择框（</a:t>
            </a:r>
            <a:r>
              <a:rPr lang="en-US" altLang="zh-CN" smtClean="0"/>
              <a:t>select</a:t>
            </a:r>
            <a:r>
              <a:rPr lang="zh-CN" altLang="en-US" smtClean="0"/>
              <a:t>）：当想</a:t>
            </a:r>
            <a:r>
              <a:rPr lang="zh-CN" altLang="en-US"/>
              <a:t>让用户从多个选项中进行选择，但是默认情况下只能选择一个选项时，则使用</a:t>
            </a:r>
            <a:r>
              <a:rPr lang="zh-CN" altLang="en-US" smtClean="0"/>
              <a:t>选择框。</a:t>
            </a:r>
            <a:endParaRPr lang="en-US" altLang="zh-CN" smtClean="0"/>
          </a:p>
          <a:p>
            <a:pPr marL="1200150" lvl="2" indent="-285750">
              <a:lnSpc>
                <a:spcPct val="150000"/>
              </a:lnSpc>
              <a:buFont typeface="Arial" pitchFamily="34" charset="0"/>
              <a:buChar char="•"/>
              <a:defRPr/>
            </a:pPr>
            <a:r>
              <a:rPr lang="zh-CN" altLang="en-US"/>
              <a:t>使用 </a:t>
            </a:r>
            <a:r>
              <a:rPr lang="en-US" altLang="zh-CN"/>
              <a:t>&lt;select&gt; </a:t>
            </a:r>
            <a:r>
              <a:rPr lang="zh-CN" altLang="en-US"/>
              <a:t>展示列表选项，通常是那些用户很熟悉的选择列表，比如州或者</a:t>
            </a:r>
            <a:r>
              <a:rPr lang="zh-CN" altLang="en-US" smtClean="0"/>
              <a:t>数字。</a:t>
            </a:r>
            <a:endParaRPr lang="en-US" altLang="zh-CN" smtClean="0"/>
          </a:p>
          <a:p>
            <a:pPr marL="1200150" lvl="2" indent="-285750">
              <a:lnSpc>
                <a:spcPct val="150000"/>
              </a:lnSpc>
              <a:buFont typeface="Arial" pitchFamily="34" charset="0"/>
              <a:buChar char="•"/>
              <a:defRPr/>
            </a:pPr>
            <a:r>
              <a:rPr lang="zh-CN" altLang="en-US"/>
              <a:t>使用 </a:t>
            </a:r>
            <a:r>
              <a:rPr lang="en-US" altLang="zh-CN" i="1"/>
              <a:t>multiple</a:t>
            </a:r>
            <a:r>
              <a:rPr lang="en-US" altLang="zh-CN" i="1" smtClean="0"/>
              <a:t>=“multiple”</a:t>
            </a:r>
            <a:r>
              <a:rPr lang="en-US" altLang="zh-CN"/>
              <a:t> </a:t>
            </a:r>
            <a:r>
              <a:rPr lang="zh-CN" altLang="en-US"/>
              <a:t>允许用户选择多个</a:t>
            </a:r>
            <a:r>
              <a:rPr lang="zh-CN" altLang="en-US" smtClean="0"/>
              <a:t>选项</a:t>
            </a:r>
            <a:r>
              <a:rPr lang="zh-CN" altLang="en-US"/>
              <a:t>。</a:t>
            </a:r>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Bootstrap</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是什么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流程图: 可选过程 4"/>
          <p:cNvSpPr/>
          <p:nvPr/>
        </p:nvSpPr>
        <p:spPr>
          <a:xfrm>
            <a:off x="2353171" y="1250858"/>
            <a:ext cx="7715304" cy="414340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200000"/>
              </a:lnSpc>
              <a:buFont typeface="Wingdings" pitchFamily="2" charset="2"/>
              <a:buChar char="Ø"/>
              <a:defRPr/>
            </a:pPr>
            <a:r>
              <a:rPr lang="en-US" altLang="zh-CN" sz="2000" b="1" smtClean="0">
                <a:latin typeface="微软雅黑" pitchFamily="34" charset="-122"/>
                <a:ea typeface="微软雅黑" pitchFamily="34" charset="-122"/>
              </a:rPr>
              <a:t>Bootstrap </a:t>
            </a:r>
            <a:r>
              <a:rPr lang="zh-CN" altLang="en-US" sz="2000" b="1" smtClean="0">
                <a:latin typeface="微软雅黑" pitchFamily="34" charset="-122"/>
                <a:ea typeface="微软雅黑" pitchFamily="34" charset="-122"/>
              </a:rPr>
              <a:t>是一个用于快速开发 </a:t>
            </a:r>
            <a:r>
              <a:rPr lang="en-US" altLang="zh-CN" sz="2000" b="1" smtClean="0">
                <a:latin typeface="微软雅黑" pitchFamily="34" charset="-122"/>
                <a:ea typeface="微软雅黑" pitchFamily="34" charset="-122"/>
              </a:rPr>
              <a:t>Web </a:t>
            </a:r>
            <a:r>
              <a:rPr lang="zh-CN" altLang="en-US" sz="2000" b="1" smtClean="0">
                <a:latin typeface="微软雅黑" pitchFamily="34" charset="-122"/>
                <a:ea typeface="微软雅黑" pitchFamily="34" charset="-122"/>
              </a:rPr>
              <a:t>应用程序和网站的前端框架</a:t>
            </a:r>
            <a:endParaRPr lang="en-US" altLang="zh-CN" sz="2000" b="1" smtClean="0">
              <a:latin typeface="微软雅黑" pitchFamily="34" charset="-122"/>
              <a:ea typeface="微软雅黑" pitchFamily="34" charset="-122"/>
            </a:endParaRPr>
          </a:p>
          <a:p>
            <a:pPr marL="285750" indent="-285750">
              <a:lnSpc>
                <a:spcPct val="200000"/>
              </a:lnSpc>
              <a:buFont typeface="Wingdings" pitchFamily="2" charset="2"/>
              <a:buChar char="Ø"/>
              <a:defRPr/>
            </a:pPr>
            <a:r>
              <a:rPr lang="en-US" altLang="zh-CN" sz="2000" b="1" smtClean="0">
                <a:latin typeface="微软雅黑" pitchFamily="34" charset="-122"/>
                <a:ea typeface="微软雅黑" pitchFamily="34" charset="-122"/>
              </a:rPr>
              <a:t>Bootstrap </a:t>
            </a:r>
            <a:r>
              <a:rPr lang="zh-CN" altLang="en-US" sz="2000" b="1">
                <a:latin typeface="微软雅黑" pitchFamily="34" charset="-122"/>
                <a:ea typeface="微软雅黑" pitchFamily="34" charset="-122"/>
              </a:rPr>
              <a:t>是基于 </a:t>
            </a:r>
            <a:r>
              <a:rPr lang="en-US" altLang="zh-CN" sz="2000" b="1">
                <a:latin typeface="微软雅黑" pitchFamily="34" charset="-122"/>
                <a:ea typeface="微软雅黑" pitchFamily="34" charset="-122"/>
              </a:rPr>
              <a:t>HTML</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CSS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JAVASCRIPT </a:t>
            </a:r>
            <a:r>
              <a:rPr lang="zh-CN" altLang="en-US" sz="2000" b="1" smtClean="0">
                <a:latin typeface="微软雅黑" pitchFamily="34" charset="-122"/>
                <a:ea typeface="微软雅黑" pitchFamily="34" charset="-122"/>
              </a:rPr>
              <a:t>的</a:t>
            </a:r>
            <a:endParaRPr lang="en-US" altLang="zh-CN" sz="2000" b="1">
              <a:latin typeface="微软雅黑" pitchFamily="34" charset="-122"/>
              <a:ea typeface="微软雅黑" pitchFamily="34" charset="-122"/>
            </a:endParaRPr>
          </a:p>
          <a:p>
            <a:pPr marL="285750" indent="-285750">
              <a:lnSpc>
                <a:spcPct val="200000"/>
              </a:lnSpc>
              <a:buFont typeface="Wingdings" pitchFamily="2" charset="2"/>
              <a:buChar char="Ø"/>
              <a:defRPr/>
            </a:pPr>
            <a:r>
              <a:rPr lang="en-US" altLang="zh-CN" sz="2000" b="1" smtClean="0">
                <a:latin typeface="微软雅黑" pitchFamily="34" charset="-122"/>
                <a:ea typeface="微软雅黑" pitchFamily="34" charset="-122"/>
              </a:rPr>
              <a:t>Bootstrap </a:t>
            </a:r>
            <a:r>
              <a:rPr lang="zh-CN" altLang="en-US" sz="2000" b="1">
                <a:latin typeface="微软雅黑" pitchFamily="34" charset="-122"/>
                <a:ea typeface="微软雅黑" pitchFamily="34" charset="-122"/>
              </a:rPr>
              <a:t>是由 </a:t>
            </a:r>
            <a:r>
              <a:rPr lang="en-US" altLang="zh-CN" sz="2000" b="1">
                <a:latin typeface="微软雅黑" pitchFamily="34" charset="-122"/>
                <a:ea typeface="微软雅黑" pitchFamily="34" charset="-122"/>
              </a:rPr>
              <a:t>Twitter </a:t>
            </a:r>
            <a:r>
              <a:rPr lang="zh-CN" altLang="en-US" sz="2000" b="1">
                <a:latin typeface="微软雅黑" pitchFamily="34" charset="-122"/>
                <a:ea typeface="微软雅黑" pitchFamily="34" charset="-122"/>
              </a:rPr>
              <a:t>的 </a:t>
            </a:r>
            <a:r>
              <a:rPr lang="en-US" altLang="zh-CN" sz="2000" b="1">
                <a:latin typeface="微软雅黑" pitchFamily="34" charset="-122"/>
                <a:ea typeface="微软雅黑" pitchFamily="34" charset="-122"/>
              </a:rPr>
              <a:t>Mark Otto </a:t>
            </a:r>
            <a:r>
              <a:rPr lang="zh-CN" altLang="en-US" sz="2000" b="1">
                <a:latin typeface="微软雅黑" pitchFamily="34" charset="-122"/>
                <a:ea typeface="微软雅黑" pitchFamily="34" charset="-122"/>
              </a:rPr>
              <a:t>和 </a:t>
            </a:r>
            <a:r>
              <a:rPr lang="en-US" altLang="zh-CN" sz="2000" b="1">
                <a:latin typeface="微软雅黑" pitchFamily="34" charset="-122"/>
                <a:ea typeface="微软雅黑" pitchFamily="34" charset="-122"/>
              </a:rPr>
              <a:t>Jacob Thornton </a:t>
            </a:r>
            <a:r>
              <a:rPr lang="zh-CN" altLang="en-US" sz="2000" b="1">
                <a:latin typeface="微软雅黑" pitchFamily="34" charset="-122"/>
                <a:ea typeface="微软雅黑" pitchFamily="34" charset="-122"/>
              </a:rPr>
              <a:t>开发</a:t>
            </a:r>
            <a:r>
              <a:rPr lang="zh-CN" altLang="en-US" sz="2000" b="1" smtClean="0">
                <a:latin typeface="微软雅黑" pitchFamily="34" charset="-122"/>
                <a:ea typeface="微软雅黑" pitchFamily="34" charset="-122"/>
              </a:rPr>
              <a:t>的</a:t>
            </a:r>
            <a:endParaRPr lang="en-US" altLang="zh-CN" sz="2000" b="1" smtClean="0">
              <a:latin typeface="微软雅黑" pitchFamily="34" charset="-122"/>
              <a:ea typeface="微软雅黑" pitchFamily="34" charset="-122"/>
            </a:endParaRPr>
          </a:p>
          <a:p>
            <a:pPr marL="285750" indent="-285750">
              <a:lnSpc>
                <a:spcPct val="200000"/>
              </a:lnSpc>
              <a:buFont typeface="Wingdings" pitchFamily="2" charset="2"/>
              <a:buChar char="Ø"/>
              <a:defRPr/>
            </a:pPr>
            <a:r>
              <a:rPr lang="en-US" altLang="zh-CN" sz="2000" b="1" smtClean="0">
                <a:latin typeface="微软雅黑" pitchFamily="34" charset="-122"/>
                <a:ea typeface="微软雅黑" pitchFamily="34" charset="-122"/>
              </a:rPr>
              <a:t>Bootstrap </a:t>
            </a:r>
            <a:r>
              <a:rPr lang="zh-CN" altLang="en-US" sz="2000" b="1">
                <a:latin typeface="微软雅黑" pitchFamily="34" charset="-122"/>
                <a:ea typeface="微软雅黑" pitchFamily="34" charset="-122"/>
              </a:rPr>
              <a:t>是 </a:t>
            </a:r>
            <a:r>
              <a:rPr lang="en-US" altLang="zh-CN" sz="2000" b="1">
                <a:latin typeface="微软雅黑" pitchFamily="34" charset="-122"/>
                <a:ea typeface="微软雅黑" pitchFamily="34" charset="-122"/>
              </a:rPr>
              <a:t>2011 </a:t>
            </a:r>
            <a:r>
              <a:rPr lang="zh-CN" altLang="en-US" sz="2000" b="1">
                <a:latin typeface="微软雅黑" pitchFamily="34" charset="-122"/>
                <a:ea typeface="微软雅黑" pitchFamily="34" charset="-122"/>
              </a:rPr>
              <a:t>年八月在 </a:t>
            </a:r>
            <a:r>
              <a:rPr lang="en-US" altLang="zh-CN" sz="2000" b="1">
                <a:latin typeface="微软雅黑" pitchFamily="34" charset="-122"/>
                <a:ea typeface="微软雅黑" pitchFamily="34" charset="-122"/>
              </a:rPr>
              <a:t>GitHub </a:t>
            </a:r>
            <a:r>
              <a:rPr lang="zh-CN" altLang="en-US" sz="2000" b="1">
                <a:latin typeface="微软雅黑" pitchFamily="34" charset="-122"/>
                <a:ea typeface="微软雅黑" pitchFamily="34" charset="-122"/>
              </a:rPr>
              <a:t>上发布的开源</a:t>
            </a:r>
            <a:r>
              <a:rPr lang="zh-CN" altLang="en-US" sz="2000" b="1" smtClean="0">
                <a:latin typeface="微软雅黑" pitchFamily="34" charset="-122"/>
                <a:ea typeface="微软雅黑" pitchFamily="34" charset="-122"/>
              </a:rPr>
              <a:t>产品</a:t>
            </a:r>
            <a:endParaRPr lang="en-US" altLang="zh-CN" sz="2000" b="1" smtClean="0">
              <a:latin typeface="微软雅黑" pitchFamily="34" charset="-122"/>
              <a:ea typeface="微软雅黑" pitchFamily="34" charset="-122"/>
            </a:endParaRPr>
          </a:p>
        </p:txBody>
      </p:sp>
    </p:spTree>
    <p:extLst>
      <p:ext uri="{BB962C8B-B14F-4D97-AF65-F5344CB8AC3E}">
        <p14:creationId xmlns:p14="http://schemas.microsoft.com/office/powerpoint/2010/main" val="131789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静态控件</a:t>
            </a:r>
            <a:r>
              <a:rPr lang="zh-CN" altLang="en-US" smtClean="0"/>
              <a:t>：当需要</a:t>
            </a:r>
            <a:r>
              <a:rPr lang="zh-CN" altLang="en-US"/>
              <a:t>在一个水平表单内的表单标签后放置纯文本时，请在 </a:t>
            </a:r>
            <a:r>
              <a:rPr lang="en-US" altLang="zh-CN"/>
              <a:t>&lt;p&gt; </a:t>
            </a:r>
            <a:r>
              <a:rPr lang="zh-CN" altLang="en-US"/>
              <a:t>上使用 </a:t>
            </a:r>
            <a:r>
              <a:rPr lang="en-US" altLang="zh-CN"/>
              <a:t>class </a:t>
            </a:r>
            <a:r>
              <a:rPr lang="en-US" altLang="zh-CN" i="1"/>
              <a:t>.form-control-static</a:t>
            </a:r>
            <a:r>
              <a:rPr lang="zh-CN" altLang="en-US" smtClean="0"/>
              <a:t>。</a:t>
            </a:r>
            <a:endParaRPr lang="en-US" altLang="zh-CN" smtClean="0"/>
          </a:p>
          <a:p>
            <a:pPr marL="285750" indent="-285750">
              <a:lnSpc>
                <a:spcPct val="150000"/>
              </a:lnSpc>
              <a:buFont typeface="Wingdings" pitchFamily="2" charset="2"/>
              <a:buChar char="Ø"/>
              <a:defRPr/>
            </a:pPr>
            <a:r>
              <a:rPr lang="zh-CN" altLang="en-US" b="1"/>
              <a:t>表单空间</a:t>
            </a:r>
            <a:r>
              <a:rPr lang="zh-CN" altLang="en-US" b="1" smtClean="0"/>
              <a:t>状态</a:t>
            </a:r>
            <a:r>
              <a:rPr lang="zh-CN" altLang="en-US" smtClean="0"/>
              <a:t>：</a:t>
            </a:r>
            <a:r>
              <a:rPr lang="zh-CN" altLang="en-US"/>
              <a:t>通过为控件和</a:t>
            </a:r>
            <a:r>
              <a:rPr lang="en-US" altLang="zh-CN"/>
              <a:t>label</a:t>
            </a:r>
            <a:r>
              <a:rPr lang="zh-CN" altLang="en-US"/>
              <a:t>设置一些基本状态，可以为用户提供</a:t>
            </a:r>
            <a:r>
              <a:rPr lang="zh-CN" altLang="en-US" smtClean="0"/>
              <a:t>回馈。</a:t>
            </a:r>
            <a:endParaRPr lang="en-US" altLang="zh-CN" smtClean="0"/>
          </a:p>
          <a:p>
            <a:pPr marL="742950" lvl="1" indent="-285750">
              <a:lnSpc>
                <a:spcPct val="150000"/>
              </a:lnSpc>
              <a:buFont typeface="Wingdings" pitchFamily="2" charset="2"/>
              <a:buChar char="p"/>
              <a:defRPr/>
            </a:pPr>
            <a:r>
              <a:rPr lang="zh-CN" altLang="en-US"/>
              <a:t>输入</a:t>
            </a:r>
            <a:r>
              <a:rPr lang="zh-CN" altLang="en-US" smtClean="0"/>
              <a:t>焦点：</a:t>
            </a:r>
            <a:r>
              <a:rPr lang="zh-CN" altLang="en-US"/>
              <a:t>当输入框 </a:t>
            </a:r>
            <a:r>
              <a:rPr lang="en-US" altLang="zh-CN"/>
              <a:t>input </a:t>
            </a:r>
            <a:r>
              <a:rPr lang="zh-CN" altLang="en-US"/>
              <a:t>接收到 </a:t>
            </a:r>
            <a:r>
              <a:rPr lang="en-US" altLang="zh-CN" i="1"/>
              <a:t>:focus</a:t>
            </a:r>
            <a:r>
              <a:rPr lang="zh-CN" altLang="en-US"/>
              <a:t> 时，输入框的轮廓会被移除，同时应用 </a:t>
            </a:r>
            <a:r>
              <a:rPr lang="en-US" altLang="zh-CN" i="1" smtClean="0"/>
              <a:t>box-shadow</a:t>
            </a:r>
            <a:r>
              <a:rPr lang="zh-CN" altLang="en-US" smtClean="0"/>
              <a:t>。</a:t>
            </a:r>
            <a:endParaRPr lang="en-US" altLang="zh-CN" smtClean="0"/>
          </a:p>
          <a:p>
            <a:pPr marL="742950" lvl="1" indent="-285750">
              <a:lnSpc>
                <a:spcPct val="150000"/>
              </a:lnSpc>
              <a:buFont typeface="Wingdings" pitchFamily="2" charset="2"/>
              <a:buChar char="p"/>
              <a:defRPr/>
            </a:pPr>
            <a:r>
              <a:rPr lang="zh-CN" altLang="en-US" smtClean="0"/>
              <a:t>禁用的输入框：</a:t>
            </a:r>
            <a:r>
              <a:rPr lang="zh-CN" altLang="en-US" smtClean="0"/>
              <a:t>如果想</a:t>
            </a:r>
            <a:r>
              <a:rPr lang="zh-CN" altLang="en-US"/>
              <a:t>要禁用一个输入框 </a:t>
            </a:r>
            <a:r>
              <a:rPr lang="en-US" altLang="zh-CN"/>
              <a:t>input</a:t>
            </a:r>
            <a:r>
              <a:rPr lang="zh-CN" altLang="en-US"/>
              <a:t>，只需要简单地添加 </a:t>
            </a:r>
            <a:r>
              <a:rPr lang="en-US" altLang="zh-CN" i="1"/>
              <a:t>disabled</a:t>
            </a:r>
            <a:r>
              <a:rPr lang="zh-CN" altLang="en-US"/>
              <a:t> 属性，这不仅会禁用输入框，还会改变输入框的样式以及当鼠标的指针悬停在元素上时鼠标指针的样式</a:t>
            </a:r>
            <a:r>
              <a:rPr lang="zh-CN" altLang="en-US" smtClean="0"/>
              <a:t>。</a:t>
            </a:r>
            <a:endParaRPr lang="en-US" altLang="zh-CN" smtClean="0"/>
          </a:p>
          <a:p>
            <a:pPr marL="742950" lvl="1" indent="-285750">
              <a:lnSpc>
                <a:spcPct val="150000"/>
              </a:lnSpc>
              <a:buFont typeface="Wingdings" pitchFamily="2" charset="2"/>
              <a:buChar char="p"/>
              <a:defRPr/>
            </a:pPr>
            <a:r>
              <a:rPr lang="zh-CN" altLang="en-US" smtClean="0"/>
              <a:t>禁用的字段集</a:t>
            </a:r>
            <a:r>
              <a:rPr lang="en-US" altLang="zh-CN" err="1" smtClean="0"/>
              <a:t>fieldset</a:t>
            </a:r>
            <a:r>
              <a:rPr lang="zh-CN" altLang="en-US" smtClean="0"/>
              <a:t>：</a:t>
            </a:r>
            <a:r>
              <a:rPr lang="zh-CN" altLang="en-US"/>
              <a:t>对 </a:t>
            </a:r>
            <a:r>
              <a:rPr lang="en-US" altLang="zh-CN"/>
              <a:t>&lt;</a:t>
            </a:r>
            <a:r>
              <a:rPr lang="en-US" altLang="zh-CN" err="1"/>
              <a:t>fieldset</a:t>
            </a:r>
            <a:r>
              <a:rPr lang="en-US" altLang="zh-CN"/>
              <a:t>&gt; </a:t>
            </a:r>
            <a:r>
              <a:rPr lang="zh-CN" altLang="en-US"/>
              <a:t>添加 </a:t>
            </a:r>
            <a:r>
              <a:rPr lang="en-US" altLang="zh-CN"/>
              <a:t>disabled </a:t>
            </a:r>
            <a:r>
              <a:rPr lang="zh-CN" altLang="en-US"/>
              <a:t>属性来禁用 </a:t>
            </a:r>
            <a:r>
              <a:rPr lang="en-US" altLang="zh-CN"/>
              <a:t>&lt;</a:t>
            </a:r>
            <a:r>
              <a:rPr lang="en-US" altLang="zh-CN" err="1"/>
              <a:t>fieldset</a:t>
            </a:r>
            <a:r>
              <a:rPr lang="en-US" altLang="zh-CN"/>
              <a:t>&gt; </a:t>
            </a:r>
            <a:r>
              <a:rPr lang="zh-CN" altLang="en-US"/>
              <a:t>内的所有</a:t>
            </a:r>
            <a:r>
              <a:rPr lang="zh-CN" altLang="en-US" smtClean="0"/>
              <a:t>控件。</a:t>
            </a:r>
            <a:endParaRPr lang="en-US" altLang="zh-CN"/>
          </a:p>
        </p:txBody>
      </p:sp>
    </p:spTree>
    <p:extLst>
      <p:ext uri="{BB962C8B-B14F-4D97-AF65-F5344CB8AC3E}">
        <p14:creationId xmlns:p14="http://schemas.microsoft.com/office/powerpoint/2010/main" val="283664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p"/>
              <a:defRPr/>
            </a:pPr>
            <a:r>
              <a:rPr lang="zh-CN" altLang="en-US" smtClean="0"/>
              <a:t>验证状态：</a:t>
            </a:r>
            <a:r>
              <a:rPr lang="en-US" altLang="zh-CN"/>
              <a:t>Bootstrap </a:t>
            </a:r>
            <a:r>
              <a:rPr lang="zh-CN" altLang="en-US"/>
              <a:t>包含了错误、警告和成功消息的验证样式。只需要对父元素简单地添加适当的 </a:t>
            </a:r>
            <a:r>
              <a:rPr lang="en-US" altLang="zh-CN"/>
              <a:t>class</a:t>
            </a:r>
            <a:r>
              <a:rPr lang="zh-CN" altLang="en-US"/>
              <a:t>（</a:t>
            </a:r>
            <a:r>
              <a:rPr lang="en-US" altLang="zh-CN" i="1"/>
              <a:t>.has-warning</a:t>
            </a:r>
            <a:r>
              <a:rPr lang="zh-CN" altLang="en-US" i="1"/>
              <a:t>、 </a:t>
            </a:r>
            <a:r>
              <a:rPr lang="en-US" altLang="zh-CN" i="1"/>
              <a:t>.has-error </a:t>
            </a:r>
            <a:r>
              <a:rPr lang="zh-CN" altLang="en-US" i="1"/>
              <a:t>或 </a:t>
            </a:r>
            <a:r>
              <a:rPr lang="en-US" altLang="zh-CN" i="1"/>
              <a:t>.has-success</a:t>
            </a:r>
            <a:r>
              <a:rPr lang="zh-CN" altLang="en-US"/>
              <a:t>）即可使用验证状态</a:t>
            </a:r>
            <a:r>
              <a:rPr lang="zh-CN" altLang="en-US" smtClean="0"/>
              <a:t>。</a:t>
            </a:r>
            <a:endParaRPr lang="en-US" altLang="zh-CN" smtClean="0"/>
          </a:p>
          <a:p>
            <a:pPr marL="285750" indent="-285750">
              <a:lnSpc>
                <a:spcPct val="150000"/>
              </a:lnSpc>
              <a:buFont typeface="Wingdings" pitchFamily="2" charset="2"/>
              <a:buChar char="Ø"/>
              <a:defRPr/>
            </a:pPr>
            <a:r>
              <a:rPr lang="zh-CN" altLang="en-US" b="1" smtClean="0"/>
              <a:t>表单控件大小</a:t>
            </a:r>
            <a:r>
              <a:rPr lang="zh-CN" altLang="en-US" smtClean="0"/>
              <a:t>：可以</a:t>
            </a:r>
            <a:r>
              <a:rPr lang="zh-CN" altLang="en-US"/>
              <a:t>分别使用 </a:t>
            </a:r>
            <a:r>
              <a:rPr lang="en-US" altLang="zh-CN"/>
              <a:t>class </a:t>
            </a:r>
            <a:r>
              <a:rPr lang="en-US" altLang="zh-CN" i="1"/>
              <a:t>.input-lg</a:t>
            </a:r>
            <a:r>
              <a:rPr lang="en-US" altLang="zh-CN"/>
              <a:t> </a:t>
            </a:r>
            <a:r>
              <a:rPr lang="zh-CN" altLang="en-US"/>
              <a:t>和 </a:t>
            </a:r>
            <a:r>
              <a:rPr lang="en-US" altLang="zh-CN" i="1"/>
              <a:t>.col-lg-*</a:t>
            </a:r>
            <a:r>
              <a:rPr lang="en-US" altLang="zh-CN"/>
              <a:t> </a:t>
            </a:r>
            <a:r>
              <a:rPr lang="zh-CN" altLang="en-US"/>
              <a:t>来设置表单的高度和宽度</a:t>
            </a:r>
            <a:r>
              <a:rPr lang="zh-CN" altLang="en-US" smtClean="0"/>
              <a:t>。</a:t>
            </a:r>
            <a:endParaRPr lang="en-US" altLang="zh-CN" smtClean="0"/>
          </a:p>
          <a:p>
            <a:pPr marL="285750" indent="-285750">
              <a:lnSpc>
                <a:spcPct val="150000"/>
              </a:lnSpc>
              <a:buFont typeface="Wingdings" pitchFamily="2" charset="2"/>
              <a:buChar char="Ø"/>
              <a:defRPr/>
            </a:pPr>
            <a:r>
              <a:rPr lang="zh-CN" altLang="en-US" b="1"/>
              <a:t>表单帮助</a:t>
            </a:r>
            <a:r>
              <a:rPr lang="zh-CN" altLang="en-US" b="1" smtClean="0"/>
              <a:t>文本</a:t>
            </a:r>
            <a:r>
              <a:rPr lang="zh-CN" altLang="en-US" smtClean="0"/>
              <a:t>：</a:t>
            </a:r>
            <a:r>
              <a:rPr lang="en-US" altLang="zh-CN"/>
              <a:t>Bootstrap </a:t>
            </a:r>
            <a:r>
              <a:rPr lang="zh-CN" altLang="en-US"/>
              <a:t>表单控件可以在输入框 </a:t>
            </a:r>
            <a:r>
              <a:rPr lang="en-US" altLang="zh-CN"/>
              <a:t>input </a:t>
            </a:r>
            <a:r>
              <a:rPr lang="zh-CN" altLang="en-US"/>
              <a:t>上有一个块级帮助文本。为了添加一个占用整个宽度的内容块，请在 </a:t>
            </a:r>
            <a:r>
              <a:rPr lang="en-US" altLang="zh-CN"/>
              <a:t>&lt;input&gt; </a:t>
            </a:r>
            <a:r>
              <a:rPr lang="zh-CN" altLang="en-US"/>
              <a:t>后使用 </a:t>
            </a:r>
            <a:r>
              <a:rPr lang="en-US" altLang="zh-CN" i="1"/>
              <a:t>.help-block</a:t>
            </a:r>
            <a:r>
              <a:rPr lang="zh-CN" altLang="en-US" smtClean="0"/>
              <a:t>。</a:t>
            </a:r>
            <a:endParaRPr lang="en-US" altLang="zh-CN" smtClean="0"/>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表单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75333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defRPr/>
            </a:pPr>
            <a:r>
              <a:rPr lang="zh-CN" altLang="en-US"/>
              <a:t>任何带有 </a:t>
            </a:r>
            <a:r>
              <a:rPr lang="en-US" altLang="zh-CN"/>
              <a:t>class </a:t>
            </a:r>
            <a:r>
              <a:rPr lang="en-US" altLang="zh-CN" b="1"/>
              <a:t>.</a:t>
            </a:r>
            <a:r>
              <a:rPr lang="en-US" altLang="zh-CN" b="1" err="1"/>
              <a:t>btn</a:t>
            </a:r>
            <a:r>
              <a:rPr lang="zh-CN" altLang="en-US"/>
              <a:t> 的元素都会继承圆角灰色按钮的默认外观。但是 </a:t>
            </a:r>
            <a:r>
              <a:rPr lang="en-US" altLang="zh-CN"/>
              <a:t>Bootstrap </a:t>
            </a:r>
            <a:r>
              <a:rPr lang="zh-CN" altLang="en-US"/>
              <a:t>提供了一些选项来定义按钮的样式，具体如下表所示：</a:t>
            </a:r>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618303560"/>
              </p:ext>
            </p:extLst>
          </p:nvPr>
        </p:nvGraphicFramePr>
        <p:xfrm>
          <a:off x="2124378" y="1844824"/>
          <a:ext cx="8208912" cy="3096344"/>
        </p:xfrm>
        <a:graphic>
          <a:graphicData uri="http://schemas.openxmlformats.org/drawingml/2006/table">
            <a:tbl>
              <a:tblPr/>
              <a:tblGrid>
                <a:gridCol w="1557647"/>
                <a:gridCol w="6651265"/>
              </a:tblGrid>
              <a:tr h="275335">
                <a:tc>
                  <a:txBody>
                    <a:bodyPr/>
                    <a:lstStyle/>
                    <a:p>
                      <a:pPr algn="l" fontAlgn="t"/>
                      <a:r>
                        <a:rPr lang="en-US" sz="1600">
                          <a:solidFill>
                            <a:srgbClr val="FFFFFF"/>
                          </a:solidFill>
                          <a:effectLst/>
                          <a:latin typeface="Microsoft Yahei"/>
                        </a:rPr>
                        <a:t>Class</a:t>
                      </a:r>
                    </a:p>
                  </a:txBody>
                  <a:tcPr marL="28382" marR="28382" marT="28382" marB="2838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382" marR="28382" marT="28382" marB="28382">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38630">
                <a:tc>
                  <a:txBody>
                    <a:bodyPr/>
                    <a:lstStyle/>
                    <a:p>
                      <a:pPr fontAlgn="t"/>
                      <a:r>
                        <a:rPr lang="en-US" sz="1600">
                          <a:effectLst/>
                          <a:latin typeface="Microsoft Yahei"/>
                        </a:rPr>
                        <a:t>btn</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默认的</a:t>
                      </a:r>
                      <a:r>
                        <a:rPr lang="en-US" altLang="zh-CN" sz="1600">
                          <a:effectLst/>
                          <a:latin typeface="Microsoft Yahei"/>
                        </a:rPr>
                        <a:t>/</a:t>
                      </a:r>
                      <a:r>
                        <a:rPr lang="zh-CN" altLang="en-US" sz="1600">
                          <a:effectLst/>
                          <a:latin typeface="Microsoft Yahei"/>
                        </a:rPr>
                        <a:t>标准的按钮。</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03228">
                <a:tc>
                  <a:txBody>
                    <a:bodyPr/>
                    <a:lstStyle/>
                    <a:p>
                      <a:pPr fontAlgn="t"/>
                      <a:r>
                        <a:rPr lang="en-US" sz="1600">
                          <a:effectLst/>
                          <a:latin typeface="Microsoft Yahei"/>
                        </a:rPr>
                        <a:t>btn-primary</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提供额外的视觉效果，标识一组按钮中的原始动作。</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32048">
                <a:tc>
                  <a:txBody>
                    <a:bodyPr/>
                    <a:lstStyle/>
                    <a:p>
                      <a:pPr fontAlgn="t"/>
                      <a:r>
                        <a:rPr lang="en-US" sz="1600">
                          <a:effectLst/>
                          <a:latin typeface="Microsoft Yahei"/>
                        </a:rPr>
                        <a:t>btn-success</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表示一个成功的或积极的动作。</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8630">
                <a:tc>
                  <a:txBody>
                    <a:bodyPr/>
                    <a:lstStyle/>
                    <a:p>
                      <a:pPr fontAlgn="t"/>
                      <a:r>
                        <a:rPr lang="en-US" sz="1600">
                          <a:effectLst/>
                          <a:latin typeface="Microsoft Yahei"/>
                        </a:rPr>
                        <a:t>btn-info</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信息警告消息的上下文按钮。</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15800">
                <a:tc>
                  <a:txBody>
                    <a:bodyPr/>
                    <a:lstStyle/>
                    <a:p>
                      <a:pPr fontAlgn="t"/>
                      <a:r>
                        <a:rPr lang="en-US" sz="1600">
                          <a:effectLst/>
                          <a:latin typeface="Microsoft Yahei"/>
                        </a:rPr>
                        <a:t>btn-warning</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表示应谨慎采取的动作。</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0040">
                <a:tc>
                  <a:txBody>
                    <a:bodyPr/>
                    <a:lstStyle/>
                    <a:p>
                      <a:pPr fontAlgn="t"/>
                      <a:r>
                        <a:rPr lang="en-US" sz="1600">
                          <a:effectLst/>
                          <a:latin typeface="Microsoft Yahei"/>
                        </a:rPr>
                        <a:t>btn-danger</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表示一个危险的或潜在的负面动作。</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15800">
                <a:tc>
                  <a:txBody>
                    <a:bodyPr/>
                    <a:lstStyle/>
                    <a:p>
                      <a:pPr fontAlgn="t"/>
                      <a:r>
                        <a:rPr lang="en-US" sz="1600">
                          <a:effectLst/>
                          <a:latin typeface="Microsoft Yahei"/>
                        </a:rPr>
                        <a:t>btn-link</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并不强调是一个按钮，看起来像一个链接，但同时保持按钮的行为。</a:t>
                      </a:r>
                    </a:p>
                  </a:txBody>
                  <a:tcPr marL="47303" marR="47303" marT="66224" marB="662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0050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a:t>按钮</a:t>
            </a:r>
            <a:r>
              <a:rPr lang="zh-CN" altLang="en-US" b="1" smtClean="0"/>
              <a:t>大小</a:t>
            </a:r>
            <a:r>
              <a:rPr lang="zh-CN" altLang="en-US" smtClean="0"/>
              <a:t>：</a:t>
            </a:r>
            <a:r>
              <a:rPr lang="zh-CN" altLang="en-US"/>
              <a:t>下表列出了获得各种大小按钮的 </a:t>
            </a:r>
            <a:r>
              <a:rPr lang="en-US" altLang="zh-CN"/>
              <a:t>class</a:t>
            </a:r>
            <a:r>
              <a:rPr lang="zh-CN" altLang="en-US" smtClean="0"/>
              <a:t>：</a:t>
            </a: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r>
              <a:rPr lang="zh-CN" altLang="en-US" b="1" smtClean="0"/>
              <a:t>按钮状态</a:t>
            </a:r>
            <a:r>
              <a:rPr lang="zh-CN" altLang="en-US" smtClean="0"/>
              <a:t>：</a:t>
            </a:r>
            <a:r>
              <a:rPr lang="en-US" altLang="zh-CN"/>
              <a:t>Bootstrap </a:t>
            </a:r>
            <a:r>
              <a:rPr lang="zh-CN" altLang="en-US"/>
              <a:t>提供了激活、禁用等按钮状态的 </a:t>
            </a:r>
            <a:r>
              <a:rPr lang="en-US" altLang="zh-CN"/>
              <a:t>class</a:t>
            </a:r>
            <a:r>
              <a:rPr lang="zh-CN" altLang="en-US"/>
              <a:t>，下面将进行详细</a:t>
            </a:r>
            <a:r>
              <a:rPr lang="zh-CN" altLang="en-US" smtClean="0"/>
              <a:t>讲解：</a:t>
            </a:r>
            <a:endParaRPr lang="en-US" altLang="zh-CN" smtClean="0"/>
          </a:p>
          <a:p>
            <a:pPr marL="742950" lvl="1" indent="-285750">
              <a:lnSpc>
                <a:spcPct val="150000"/>
              </a:lnSpc>
              <a:buFont typeface="Wingdings" pitchFamily="2" charset="2"/>
              <a:buChar char="p"/>
              <a:defRPr/>
            </a:pPr>
            <a:r>
              <a:rPr lang="zh-CN" altLang="en-US"/>
              <a:t>激活</a:t>
            </a:r>
            <a:r>
              <a:rPr lang="zh-CN" altLang="en-US" smtClean="0"/>
              <a:t>状态：</a:t>
            </a:r>
            <a:r>
              <a:rPr lang="zh-CN" altLang="en-US"/>
              <a:t>按钮在激活时将呈现为被按压的外观（深色的背景、深色的边框、阴影）</a:t>
            </a:r>
            <a:r>
              <a:rPr lang="zh-CN" altLang="en-US" smtClean="0"/>
              <a:t>。下</a:t>
            </a:r>
            <a:r>
              <a:rPr lang="zh-CN" altLang="en-US"/>
              <a:t>表列出了让按钮元素和锚元素呈激活状态的 </a:t>
            </a:r>
            <a:r>
              <a:rPr lang="en-US" altLang="zh-CN"/>
              <a:t>class</a:t>
            </a:r>
            <a:r>
              <a:rPr lang="zh-CN" altLang="en-US" smtClean="0"/>
              <a:t>：</a:t>
            </a:r>
            <a:endParaRPr lang="en-US" altLang="zh-CN" smtClean="0"/>
          </a:p>
          <a:p>
            <a:pPr lvl="1">
              <a:lnSpc>
                <a:spcPct val="150000"/>
              </a:lnSpc>
              <a:defRPr/>
            </a:pPr>
            <a:r>
              <a:rPr lang="en-US" altLang="zh-CN"/>
              <a:t>	</a:t>
            </a:r>
            <a:endParaRPr lang="en-US" altLang="zh-CN" smtClean="0"/>
          </a:p>
        </p:txBody>
      </p:sp>
      <p:graphicFrame>
        <p:nvGraphicFramePr>
          <p:cNvPr id="4" name="表格 3"/>
          <p:cNvGraphicFramePr>
            <a:graphicFrameLocks noGrp="1"/>
          </p:cNvGraphicFramePr>
          <p:nvPr>
            <p:extLst>
              <p:ext uri="{D42A27DB-BD31-4B8C-83A1-F6EECF244321}">
                <p14:modId xmlns:p14="http://schemas.microsoft.com/office/powerpoint/2010/main" val="2158234181"/>
              </p:ext>
            </p:extLst>
          </p:nvPr>
        </p:nvGraphicFramePr>
        <p:xfrm>
          <a:off x="2641203" y="1556792"/>
          <a:ext cx="6877050" cy="1809750"/>
        </p:xfrm>
        <a:graphic>
          <a:graphicData uri="http://schemas.openxmlformats.org/drawingml/2006/table">
            <a:tbl>
              <a:tblPr/>
              <a:tblGrid>
                <a:gridCol w="1304925"/>
                <a:gridCol w="5572125"/>
              </a:tblGrid>
              <a:tr h="263473">
                <a:tc>
                  <a:txBody>
                    <a:bodyPr/>
                    <a:lstStyle/>
                    <a:p>
                      <a:pPr algn="l" fontAlgn="t"/>
                      <a:r>
                        <a:rPr lang="en-US" sz="1600">
                          <a:solidFill>
                            <a:srgbClr val="FFFFFF"/>
                          </a:solidFill>
                          <a:effectLst/>
                          <a:latin typeface="Microsoft Yahei"/>
                        </a:rPr>
                        <a:t>Class</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30176">
                <a:tc>
                  <a:txBody>
                    <a:bodyPr/>
                    <a:lstStyle/>
                    <a:p>
                      <a:pPr fontAlgn="t"/>
                      <a:r>
                        <a:rPr lang="en-US" sz="1600">
                          <a:effectLst/>
                          <a:latin typeface="Microsoft Yahei"/>
                        </a:rPr>
                        <a:t>.</a:t>
                      </a:r>
                      <a:r>
                        <a:rPr lang="en-US" sz="1600" err="1">
                          <a:effectLst/>
                          <a:latin typeface="Microsoft Yahei"/>
                        </a:rPr>
                        <a:t>btn</a:t>
                      </a:r>
                      <a:r>
                        <a:rPr lang="en-US" sz="1600">
                          <a:effectLst/>
                          <a:latin typeface="Microsoft Yahei"/>
                        </a:rPr>
                        <a:t>-lg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这会让按钮看起来比较大。</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0176">
                <a:tc>
                  <a:txBody>
                    <a:bodyPr/>
                    <a:lstStyle/>
                    <a:p>
                      <a:pPr fontAlgn="t"/>
                      <a:r>
                        <a:rPr lang="en-US" sz="1600">
                          <a:effectLst/>
                          <a:latin typeface="Microsoft Yahei"/>
                        </a:rPr>
                        <a:t>.</a:t>
                      </a:r>
                      <a:r>
                        <a:rPr lang="en-US" sz="1600" err="1">
                          <a:effectLst/>
                          <a:latin typeface="Microsoft Yahei"/>
                        </a:rPr>
                        <a:t>btn</a:t>
                      </a:r>
                      <a:r>
                        <a:rPr lang="en-US" sz="1600">
                          <a:effectLst/>
                          <a:latin typeface="Microsoft Yahei"/>
                        </a:rPr>
                        <a:t>-sm</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这会让按钮看起来比较小。</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0176">
                <a:tc>
                  <a:txBody>
                    <a:bodyPr/>
                    <a:lstStyle/>
                    <a:p>
                      <a:pPr fontAlgn="t"/>
                      <a:r>
                        <a:rPr lang="en-US" sz="1600">
                          <a:effectLst/>
                          <a:latin typeface="Microsoft Yahei"/>
                        </a:rPr>
                        <a:t>.</a:t>
                      </a:r>
                      <a:r>
                        <a:rPr lang="en-US" sz="1600" err="1">
                          <a:effectLst/>
                          <a:latin typeface="Microsoft Yahei"/>
                        </a:rPr>
                        <a:t>btn</a:t>
                      </a:r>
                      <a:r>
                        <a:rPr lang="en-US" sz="1600">
                          <a:effectLst/>
                          <a:latin typeface="Microsoft Yahei"/>
                        </a:rPr>
                        <a:t>-xs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这会让按钮看起来特别小。</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0176">
                <a:tc>
                  <a:txBody>
                    <a:bodyPr/>
                    <a:lstStyle/>
                    <a:p>
                      <a:pPr fontAlgn="t"/>
                      <a:r>
                        <a:rPr lang="en-US" sz="1600">
                          <a:effectLst/>
                          <a:latin typeface="Microsoft Yahei"/>
                        </a:rPr>
                        <a:t>.btn-block</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这会创建块级的按钮，会横跨父元素的全部宽度。</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38881345"/>
              </p:ext>
            </p:extLst>
          </p:nvPr>
        </p:nvGraphicFramePr>
        <p:xfrm>
          <a:off x="2790309" y="4725144"/>
          <a:ext cx="6877050" cy="1055370"/>
        </p:xfrm>
        <a:graphic>
          <a:graphicData uri="http://schemas.openxmlformats.org/drawingml/2006/table">
            <a:tbl>
              <a:tblPr/>
              <a:tblGrid>
                <a:gridCol w="1304925"/>
                <a:gridCol w="5572125"/>
              </a:tblGrid>
              <a:tr h="0">
                <a:tc>
                  <a:txBody>
                    <a:bodyPr/>
                    <a:lstStyle/>
                    <a:p>
                      <a:pPr algn="l" fontAlgn="t"/>
                      <a:r>
                        <a:rPr lang="zh-CN" altLang="en-US" sz="1600">
                          <a:solidFill>
                            <a:srgbClr val="FFFFFF"/>
                          </a:solidFill>
                          <a:effectLst/>
                          <a:latin typeface="Microsoft Yahei"/>
                        </a:rPr>
                        <a:t>元素</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Class</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zh-CN" altLang="en-US" sz="1600">
                          <a:effectLst/>
                          <a:latin typeface="Microsoft Yahei"/>
                        </a:rPr>
                        <a:t>按钮元素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添加 </a:t>
                      </a:r>
                      <a:r>
                        <a:rPr lang="en-US" altLang="zh-CN" sz="1600" b="1">
                          <a:effectLst/>
                          <a:latin typeface="Microsoft Yahei"/>
                        </a:rPr>
                        <a:t>.</a:t>
                      </a:r>
                      <a:r>
                        <a:rPr lang="en-US" sz="1600" b="1">
                          <a:effectLst/>
                          <a:latin typeface="Microsoft Yahei"/>
                        </a:rPr>
                        <a:t>active</a:t>
                      </a:r>
                      <a:r>
                        <a:rPr lang="en-US" sz="1600">
                          <a:effectLst/>
                          <a:latin typeface="Microsoft Yahei"/>
                        </a:rPr>
                        <a:t> class </a:t>
                      </a:r>
                      <a:r>
                        <a:rPr lang="zh-CN" altLang="en-US" sz="1600">
                          <a:effectLst/>
                          <a:latin typeface="Microsoft Yahei"/>
                        </a:rPr>
                        <a:t>来显示它是激活的。</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zh-CN" altLang="en-US" sz="1600">
                          <a:effectLst/>
                          <a:latin typeface="Microsoft Yahei"/>
                        </a:rPr>
                        <a:t>锚元素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添加 </a:t>
                      </a:r>
                      <a:r>
                        <a:rPr lang="en-US" altLang="zh-CN" sz="1600" b="1">
                          <a:effectLst/>
                          <a:latin typeface="Microsoft Yahei"/>
                        </a:rPr>
                        <a:t>.</a:t>
                      </a:r>
                      <a:r>
                        <a:rPr lang="en-US" sz="1600" b="1">
                          <a:effectLst/>
                          <a:latin typeface="Microsoft Yahei"/>
                        </a:rPr>
                        <a:t>active</a:t>
                      </a:r>
                      <a:r>
                        <a:rPr lang="en-US" sz="1600">
                          <a:effectLst/>
                          <a:latin typeface="Microsoft Yahei"/>
                        </a:rPr>
                        <a:t> class </a:t>
                      </a:r>
                      <a:r>
                        <a:rPr lang="zh-CN" altLang="en-US" sz="1600">
                          <a:effectLst/>
                          <a:latin typeface="Microsoft Yahei"/>
                        </a:rPr>
                        <a:t>到 </a:t>
                      </a:r>
                      <a:r>
                        <a:rPr lang="en-US" altLang="zh-CN" sz="1600">
                          <a:effectLst/>
                          <a:latin typeface="Microsoft Yahei"/>
                        </a:rPr>
                        <a:t>&lt;</a:t>
                      </a:r>
                      <a:r>
                        <a:rPr lang="en-US" sz="1600">
                          <a:effectLst/>
                          <a:latin typeface="Microsoft Yahei"/>
                        </a:rPr>
                        <a:t>a&gt; </a:t>
                      </a:r>
                      <a:r>
                        <a:rPr lang="zh-CN" altLang="en-US" sz="1600">
                          <a:effectLst/>
                          <a:latin typeface="Microsoft Yahei"/>
                        </a:rPr>
                        <a:t>按钮来显示它是激活的。</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p"/>
              <a:defRPr/>
            </a:pPr>
            <a:r>
              <a:rPr lang="zh-CN" altLang="en-US"/>
              <a:t>禁用</a:t>
            </a:r>
            <a:r>
              <a:rPr lang="zh-CN" altLang="en-US" smtClean="0"/>
              <a:t>状态：</a:t>
            </a:r>
            <a:r>
              <a:rPr lang="zh-CN" altLang="en-US" smtClean="0"/>
              <a:t>当禁用</a:t>
            </a:r>
            <a:r>
              <a:rPr lang="zh-CN" altLang="en-US"/>
              <a:t>一个按钮时，它的颜色会变淡 </a:t>
            </a:r>
            <a:r>
              <a:rPr lang="en-US" altLang="zh-CN"/>
              <a:t>50%</a:t>
            </a:r>
            <a:r>
              <a:rPr lang="zh-CN" altLang="en-US"/>
              <a:t>，并失去</a:t>
            </a:r>
            <a:r>
              <a:rPr lang="zh-CN" altLang="en-US" smtClean="0"/>
              <a:t>渐变。</a:t>
            </a:r>
            <a:r>
              <a:rPr lang="zh-CN" altLang="en-US"/>
              <a:t>下表列出了让按钮元素和锚元素呈禁用状态的 </a:t>
            </a:r>
            <a:r>
              <a:rPr lang="en-US" altLang="zh-CN"/>
              <a:t>class</a:t>
            </a:r>
            <a:r>
              <a:rPr lang="zh-CN" altLang="en-US" smtClean="0"/>
              <a:t>：</a:t>
            </a:r>
            <a:endParaRPr lang="en-US" altLang="zh-CN" smtClean="0"/>
          </a:p>
          <a:p>
            <a:pPr marL="742950" lvl="1" indent="-285750">
              <a:lnSpc>
                <a:spcPct val="150000"/>
              </a:lnSpc>
              <a:buFont typeface="Wingdings" pitchFamily="2" charset="2"/>
              <a:buChar char="p"/>
              <a:defRPr/>
            </a:pPr>
            <a:endParaRPr lang="en-US" altLang="zh-CN"/>
          </a:p>
          <a:p>
            <a:pPr marL="742950" lvl="1" indent="-285750">
              <a:lnSpc>
                <a:spcPct val="150000"/>
              </a:lnSpc>
              <a:buFont typeface="Wingdings" pitchFamily="2" charset="2"/>
              <a:buChar char="p"/>
              <a:defRPr/>
            </a:pPr>
            <a:endParaRPr lang="en-US" altLang="zh-CN" smtClean="0"/>
          </a:p>
          <a:p>
            <a:pPr marL="742950" lvl="1" indent="-285750">
              <a:lnSpc>
                <a:spcPct val="150000"/>
              </a:lnSpc>
              <a:buFont typeface="Wingdings" pitchFamily="2" charset="2"/>
              <a:buChar char="p"/>
              <a:defRPr/>
            </a:pPr>
            <a:endParaRPr lang="en-US" altLang="zh-CN"/>
          </a:p>
          <a:p>
            <a:pPr marL="742950" lvl="1" indent="-285750">
              <a:lnSpc>
                <a:spcPct val="150000"/>
              </a:lnSpc>
              <a:buFont typeface="Wingdings" pitchFamily="2" charset="2"/>
              <a:buChar char="p"/>
              <a:defRPr/>
            </a:pPr>
            <a:endParaRPr lang="en-US" altLang="zh-CN" smtClean="0"/>
          </a:p>
          <a:p>
            <a:pPr marL="285750" indent="-285750">
              <a:lnSpc>
                <a:spcPct val="150000"/>
              </a:lnSpc>
              <a:buFont typeface="Wingdings" pitchFamily="2" charset="2"/>
              <a:buChar char="Ø"/>
              <a:defRPr/>
            </a:pPr>
            <a:r>
              <a:rPr lang="zh-CN" altLang="en-US" b="1" smtClean="0"/>
              <a:t>按钮标签</a:t>
            </a:r>
            <a:r>
              <a:rPr lang="zh-CN" altLang="en-US" smtClean="0"/>
              <a:t>：可以</a:t>
            </a:r>
            <a:r>
              <a:rPr lang="zh-CN" altLang="en-US"/>
              <a:t>在 </a:t>
            </a:r>
            <a:r>
              <a:rPr lang="en-US" altLang="zh-CN"/>
              <a:t>&lt;a&gt;</a:t>
            </a:r>
            <a:r>
              <a:rPr lang="zh-CN" altLang="en-US"/>
              <a:t>、</a:t>
            </a:r>
            <a:r>
              <a:rPr lang="en-US" altLang="zh-CN"/>
              <a:t>&lt;button&gt; </a:t>
            </a:r>
            <a:r>
              <a:rPr lang="zh-CN" altLang="en-US"/>
              <a:t>或 </a:t>
            </a:r>
            <a:r>
              <a:rPr lang="en-US" altLang="zh-CN"/>
              <a:t>&lt;input&gt; </a:t>
            </a:r>
            <a:r>
              <a:rPr lang="zh-CN" altLang="en-US"/>
              <a:t>元素上使用按钮 </a:t>
            </a:r>
            <a:r>
              <a:rPr lang="en-US" altLang="zh-CN"/>
              <a:t>class</a:t>
            </a:r>
            <a:r>
              <a:rPr lang="zh-CN" altLang="en-US"/>
              <a:t>。但是</a:t>
            </a:r>
            <a:r>
              <a:rPr lang="zh-CN" altLang="en-US" smtClean="0"/>
              <a:t>建议在 </a:t>
            </a:r>
            <a:r>
              <a:rPr lang="en-US" altLang="zh-CN"/>
              <a:t>&lt;button&gt; </a:t>
            </a:r>
            <a:r>
              <a:rPr lang="zh-CN" altLang="en-US"/>
              <a:t>元素上使用按钮 </a:t>
            </a:r>
            <a:r>
              <a:rPr lang="en-US" altLang="zh-CN"/>
              <a:t>class</a:t>
            </a:r>
            <a:r>
              <a:rPr lang="zh-CN" altLang="en-US"/>
              <a:t>，避免跨浏览器的不一致性问题。</a:t>
            </a:r>
            <a:endParaRPr lang="en-US" altLang="zh-CN" smtClean="0"/>
          </a:p>
          <a:p>
            <a:pPr lvl="1">
              <a:lnSpc>
                <a:spcPct val="150000"/>
              </a:lnSpc>
              <a:defRPr/>
            </a:pPr>
            <a:endParaRPr lang="en-US" altLang="zh-CN" smtClean="0"/>
          </a:p>
          <a:p>
            <a:pPr lvl="1">
              <a:lnSpc>
                <a:spcPct val="150000"/>
              </a:lnSpc>
              <a:defRPr/>
            </a:pPr>
            <a:r>
              <a:rPr lang="en-US" altLang="zh-CN"/>
              <a:t>	</a:t>
            </a:r>
            <a:endParaRPr lang="en-US" altLang="zh-CN" smtClean="0"/>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201568219"/>
              </p:ext>
            </p:extLst>
          </p:nvPr>
        </p:nvGraphicFramePr>
        <p:xfrm>
          <a:off x="2641203" y="1916832"/>
          <a:ext cx="7560840" cy="1543050"/>
        </p:xfrm>
        <a:graphic>
          <a:graphicData uri="http://schemas.openxmlformats.org/drawingml/2006/table">
            <a:tbl>
              <a:tblPr/>
              <a:tblGrid>
                <a:gridCol w="1434675"/>
                <a:gridCol w="6126165"/>
              </a:tblGrid>
              <a:tr h="0">
                <a:tc>
                  <a:txBody>
                    <a:bodyPr/>
                    <a:lstStyle/>
                    <a:p>
                      <a:pPr algn="l" fontAlgn="t"/>
                      <a:r>
                        <a:rPr lang="zh-CN" altLang="en-US" sz="1600">
                          <a:solidFill>
                            <a:srgbClr val="FFFFFF"/>
                          </a:solidFill>
                          <a:effectLst/>
                          <a:latin typeface="Microsoft Yahei"/>
                        </a:rPr>
                        <a:t>元素</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Class</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zh-CN" altLang="en-US" sz="1600">
                          <a:effectLst/>
                          <a:latin typeface="Microsoft Yahei"/>
                        </a:rPr>
                        <a:t>按钮元素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添加 </a:t>
                      </a:r>
                      <a:r>
                        <a:rPr lang="en-US" sz="1600" b="1">
                          <a:effectLst/>
                          <a:latin typeface="Microsoft Yahei"/>
                        </a:rPr>
                        <a:t>disabled</a:t>
                      </a:r>
                      <a:r>
                        <a:rPr lang="en-US" sz="1600">
                          <a:effectLst/>
                          <a:latin typeface="Microsoft Yahei"/>
                        </a:rPr>
                        <a:t> </a:t>
                      </a:r>
                      <a:r>
                        <a:rPr lang="zh-CN" altLang="en-US" sz="1600" i="1">
                          <a:effectLst/>
                          <a:latin typeface="Microsoft Yahei"/>
                        </a:rPr>
                        <a:t>属性</a:t>
                      </a:r>
                      <a:r>
                        <a:rPr lang="zh-CN" altLang="en-US" sz="1600">
                          <a:effectLst/>
                          <a:latin typeface="Microsoft Yahei"/>
                        </a:rPr>
                        <a:t> 到 </a:t>
                      </a:r>
                      <a:r>
                        <a:rPr lang="en-US" altLang="zh-CN" sz="1600">
                          <a:effectLst/>
                          <a:latin typeface="Microsoft Yahei"/>
                        </a:rPr>
                        <a:t>&lt;</a:t>
                      </a:r>
                      <a:r>
                        <a:rPr lang="en-US" sz="1600">
                          <a:effectLst/>
                          <a:latin typeface="Microsoft Yahei"/>
                        </a:rPr>
                        <a:t>button&gt; </a:t>
                      </a:r>
                      <a:r>
                        <a:rPr lang="zh-CN" altLang="en-US" sz="1600">
                          <a:effectLst/>
                          <a:latin typeface="Microsoft Yahei"/>
                        </a:rPr>
                        <a:t>按钮。</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zh-CN" altLang="en-US" sz="1600">
                          <a:effectLst/>
                          <a:latin typeface="Microsoft Yahei"/>
                        </a:rPr>
                        <a:t>锚元素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添加 </a:t>
                      </a:r>
                      <a:r>
                        <a:rPr lang="en-US" sz="1600" b="1">
                          <a:effectLst/>
                          <a:latin typeface="Microsoft Yahei"/>
                        </a:rPr>
                        <a:t>disabled</a:t>
                      </a:r>
                      <a:r>
                        <a:rPr lang="en-US" sz="1600">
                          <a:effectLst/>
                          <a:latin typeface="Microsoft Yahei"/>
                        </a:rPr>
                        <a:t> </a:t>
                      </a:r>
                      <a:r>
                        <a:rPr lang="en-US" sz="1600" i="1">
                          <a:effectLst/>
                          <a:latin typeface="Microsoft Yahei"/>
                        </a:rPr>
                        <a:t>class</a:t>
                      </a:r>
                      <a:r>
                        <a:rPr lang="en-US" sz="1600">
                          <a:effectLst/>
                          <a:latin typeface="Microsoft Yahei"/>
                        </a:rPr>
                        <a:t> </a:t>
                      </a:r>
                      <a:r>
                        <a:rPr lang="zh-CN" altLang="en-US" sz="1600">
                          <a:effectLst/>
                          <a:latin typeface="Microsoft Yahei"/>
                        </a:rPr>
                        <a:t>到 </a:t>
                      </a:r>
                      <a:r>
                        <a:rPr lang="en-US" altLang="zh-CN" sz="1600">
                          <a:effectLst/>
                          <a:latin typeface="Microsoft Yahei"/>
                        </a:rPr>
                        <a:t>&lt;</a:t>
                      </a:r>
                      <a:r>
                        <a:rPr lang="en-US" sz="1600">
                          <a:effectLst/>
                          <a:latin typeface="Microsoft Yahei"/>
                        </a:rPr>
                        <a:t>a&gt; </a:t>
                      </a:r>
                      <a:r>
                        <a:rPr lang="zh-CN" altLang="en-US" sz="1600">
                          <a:effectLst/>
                          <a:latin typeface="Microsoft Yahei"/>
                        </a:rPr>
                        <a:t>按钮。</a:t>
                      </a:r>
                      <a:br>
                        <a:rPr lang="zh-CN" altLang="en-US" sz="1600">
                          <a:effectLst/>
                          <a:latin typeface="Microsoft Yahei"/>
                        </a:rPr>
                      </a:br>
                      <a:r>
                        <a:rPr lang="zh-CN" altLang="en-US" sz="1600" i="1">
                          <a:effectLst/>
                          <a:latin typeface="Microsoft Yahei"/>
                        </a:rPr>
                        <a:t>注意：该 </a:t>
                      </a:r>
                      <a:r>
                        <a:rPr lang="en-US" sz="1600" i="1">
                          <a:effectLst/>
                          <a:latin typeface="Microsoft Yahei"/>
                        </a:rPr>
                        <a:t>class </a:t>
                      </a:r>
                      <a:r>
                        <a:rPr lang="zh-CN" altLang="en-US" sz="1600" i="1">
                          <a:effectLst/>
                          <a:latin typeface="Microsoft Yahei"/>
                        </a:rPr>
                        <a:t>只会改变 </a:t>
                      </a:r>
                      <a:r>
                        <a:rPr lang="en-US" altLang="zh-CN" sz="1600" i="1">
                          <a:effectLst/>
                          <a:latin typeface="Microsoft Yahei"/>
                        </a:rPr>
                        <a:t>&lt;</a:t>
                      </a:r>
                      <a:r>
                        <a:rPr lang="en-US" sz="1600" i="1">
                          <a:effectLst/>
                          <a:latin typeface="Microsoft Yahei"/>
                        </a:rPr>
                        <a:t>a&gt; </a:t>
                      </a:r>
                      <a:r>
                        <a:rPr lang="zh-CN" altLang="en-US" sz="1600" i="1">
                          <a:effectLst/>
                          <a:latin typeface="Microsoft Yahei"/>
                        </a:rPr>
                        <a:t>的外观，不会改变它的功能。在这里</a:t>
                      </a:r>
                      <a:r>
                        <a:rPr lang="zh-CN" altLang="en-US" sz="1600" i="1" smtClean="0">
                          <a:effectLst/>
                          <a:latin typeface="Microsoft Yahei"/>
                        </a:rPr>
                        <a:t>，需要</a:t>
                      </a:r>
                      <a:r>
                        <a:rPr lang="zh-CN" altLang="en-US" sz="1600" i="1">
                          <a:effectLst/>
                          <a:latin typeface="Microsoft Yahei"/>
                        </a:rPr>
                        <a:t>使用自定义的 </a:t>
                      </a:r>
                      <a:r>
                        <a:rPr lang="en-US" sz="1600" i="1">
                          <a:effectLst/>
                          <a:latin typeface="Microsoft Yahei"/>
                        </a:rPr>
                        <a:t>JavaScript </a:t>
                      </a:r>
                      <a:r>
                        <a:rPr lang="zh-CN" altLang="en-US" sz="1600" i="1">
                          <a:effectLst/>
                          <a:latin typeface="Microsoft Yahei"/>
                        </a:rPr>
                        <a:t>来禁用链接。</a:t>
                      </a:r>
                      <a:endParaRPr lang="zh-CN" alt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2.8</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图像</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defRPr/>
            </a:pPr>
            <a:r>
              <a:rPr lang="en-US" altLang="zh-CN"/>
              <a:t>Bootstrap </a:t>
            </a:r>
            <a:r>
              <a:rPr lang="zh-CN" altLang="en-US"/>
              <a:t>提供了三个可对图像应用简单样式的 </a:t>
            </a:r>
            <a:r>
              <a:rPr lang="en-US" altLang="zh-CN"/>
              <a:t>class</a:t>
            </a:r>
            <a:r>
              <a:rPr lang="zh-CN" altLang="en-US" smtClean="0"/>
              <a:t>：</a:t>
            </a:r>
            <a:endParaRPr lang="en-US" altLang="zh-CN" smtClean="0"/>
          </a:p>
          <a:p>
            <a:pPr marL="742950" lvl="1" indent="-285750">
              <a:lnSpc>
                <a:spcPct val="150000"/>
              </a:lnSpc>
              <a:buFont typeface="Arial" pitchFamily="34" charset="0"/>
              <a:buChar char="•"/>
              <a:defRPr/>
            </a:pPr>
            <a:r>
              <a:rPr lang="en-US" altLang="zh-CN" i="1"/>
              <a:t>.img-rounded</a:t>
            </a:r>
            <a:r>
              <a:rPr lang="zh-CN" altLang="en-US"/>
              <a:t>：添加 </a:t>
            </a:r>
            <a:r>
              <a:rPr lang="en-US" altLang="zh-CN" i="1"/>
              <a:t>border-radius:6px</a:t>
            </a:r>
            <a:r>
              <a:rPr lang="en-US" altLang="zh-CN"/>
              <a:t> </a:t>
            </a:r>
            <a:r>
              <a:rPr lang="zh-CN" altLang="en-US"/>
              <a:t>来获得图像</a:t>
            </a:r>
            <a:r>
              <a:rPr lang="zh-CN" altLang="en-US" smtClean="0"/>
              <a:t>圆角。</a:t>
            </a:r>
            <a:endParaRPr lang="en-US" altLang="zh-CN" smtClean="0"/>
          </a:p>
          <a:p>
            <a:pPr marL="742950" lvl="1" indent="-285750">
              <a:lnSpc>
                <a:spcPct val="150000"/>
              </a:lnSpc>
              <a:buFont typeface="Arial" pitchFamily="34" charset="0"/>
              <a:buChar char="•"/>
              <a:defRPr/>
            </a:pPr>
            <a:r>
              <a:rPr lang="en-US" altLang="zh-CN" i="1"/>
              <a:t>.img-circle</a:t>
            </a:r>
            <a:r>
              <a:rPr lang="zh-CN" altLang="en-US"/>
              <a:t>：添加 </a:t>
            </a:r>
            <a:r>
              <a:rPr lang="en-US" altLang="zh-CN" i="1"/>
              <a:t>border-radius:500px</a:t>
            </a:r>
            <a:r>
              <a:rPr lang="en-US" altLang="zh-CN"/>
              <a:t> </a:t>
            </a:r>
            <a:r>
              <a:rPr lang="zh-CN" altLang="en-US"/>
              <a:t>来让整个图像变成</a:t>
            </a:r>
            <a:r>
              <a:rPr lang="zh-CN" altLang="en-US" smtClean="0"/>
              <a:t>圆形。</a:t>
            </a:r>
            <a:endParaRPr lang="en-US" altLang="zh-CN" smtClean="0"/>
          </a:p>
          <a:p>
            <a:pPr marL="742950" lvl="1" indent="-285750">
              <a:lnSpc>
                <a:spcPct val="150000"/>
              </a:lnSpc>
              <a:buFont typeface="Arial" pitchFamily="34" charset="0"/>
              <a:buChar char="•"/>
              <a:defRPr/>
            </a:pPr>
            <a:r>
              <a:rPr lang="en-US" altLang="zh-CN" i="1"/>
              <a:t>.img-thumbnail</a:t>
            </a:r>
            <a:r>
              <a:rPr lang="zh-CN" altLang="en-US"/>
              <a:t>：添加一些内边距（</a:t>
            </a:r>
            <a:r>
              <a:rPr lang="en-US" altLang="zh-CN"/>
              <a:t>padding</a:t>
            </a:r>
            <a:r>
              <a:rPr lang="zh-CN" altLang="en-US"/>
              <a:t>）和一个灰色的</a:t>
            </a:r>
            <a:r>
              <a:rPr lang="zh-CN" altLang="en-US" smtClean="0"/>
              <a:t>边框。</a:t>
            </a:r>
            <a:endParaRPr lang="en-US" altLang="zh-CN"/>
          </a:p>
        </p:txBody>
      </p:sp>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2.9</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帮助器类</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a:t>关闭图标</a:t>
            </a:r>
            <a:r>
              <a:rPr lang="zh-CN" altLang="en-US" smtClean="0"/>
              <a:t>：</a:t>
            </a:r>
            <a:r>
              <a:rPr lang="zh-CN" altLang="en-US"/>
              <a:t>使用通用的关闭图标来关闭模态框和警告框。使用 </a:t>
            </a:r>
            <a:r>
              <a:rPr lang="en-US" altLang="zh-CN"/>
              <a:t>class </a:t>
            </a:r>
            <a:r>
              <a:rPr lang="en-US" altLang="zh-CN" b="1"/>
              <a:t>close</a:t>
            </a:r>
            <a:r>
              <a:rPr lang="zh-CN" altLang="en-US"/>
              <a:t> 得到关闭图标</a:t>
            </a:r>
            <a:r>
              <a:rPr lang="zh-CN" altLang="en-US" smtClean="0"/>
              <a:t>。</a:t>
            </a:r>
            <a:endParaRPr lang="en-US" altLang="zh-CN" smtClean="0"/>
          </a:p>
          <a:p>
            <a:pPr marL="285750" indent="-285750">
              <a:lnSpc>
                <a:spcPct val="150000"/>
              </a:lnSpc>
              <a:buFont typeface="Wingdings" pitchFamily="2" charset="2"/>
              <a:buChar char="Ø"/>
              <a:defRPr/>
            </a:pPr>
            <a:r>
              <a:rPr lang="zh-CN" altLang="en-US" b="1" smtClean="0"/>
              <a:t>插入符</a:t>
            </a:r>
            <a:r>
              <a:rPr lang="zh-CN" altLang="en-US" smtClean="0"/>
              <a:t>：</a:t>
            </a:r>
            <a:r>
              <a:rPr lang="zh-CN" altLang="en-US"/>
              <a:t>使用插入符表示下拉功能和方向。使用带有 </a:t>
            </a:r>
            <a:r>
              <a:rPr lang="en-US" altLang="zh-CN"/>
              <a:t>class </a:t>
            </a:r>
            <a:r>
              <a:rPr lang="en-US" altLang="zh-CN" b="1"/>
              <a:t>caret</a:t>
            </a:r>
            <a:r>
              <a:rPr lang="en-US" altLang="zh-CN"/>
              <a:t> </a:t>
            </a:r>
            <a:r>
              <a:rPr lang="zh-CN" altLang="en-US"/>
              <a:t>的 </a:t>
            </a:r>
            <a:r>
              <a:rPr lang="en-US" altLang="zh-CN"/>
              <a:t>&lt;span&gt; </a:t>
            </a:r>
            <a:r>
              <a:rPr lang="zh-CN" altLang="en-US"/>
              <a:t>元素得到该功能</a:t>
            </a:r>
            <a:r>
              <a:rPr lang="zh-CN" altLang="en-US" smtClean="0"/>
              <a:t>。</a:t>
            </a:r>
            <a:endParaRPr lang="en-US" altLang="zh-CN" smtClean="0"/>
          </a:p>
          <a:p>
            <a:pPr marL="285750" indent="-285750">
              <a:lnSpc>
                <a:spcPct val="150000"/>
              </a:lnSpc>
              <a:buFont typeface="Wingdings" pitchFamily="2" charset="2"/>
              <a:buChar char="Ø"/>
              <a:defRPr/>
            </a:pPr>
            <a:r>
              <a:rPr lang="zh-CN" altLang="en-US" b="1"/>
              <a:t>快速浮动</a:t>
            </a:r>
            <a:r>
              <a:rPr lang="zh-CN" altLang="en-US" smtClean="0"/>
              <a:t>：</a:t>
            </a:r>
            <a:r>
              <a:rPr lang="zh-CN" altLang="en-US"/>
              <a:t>可以分别使用 </a:t>
            </a:r>
            <a:r>
              <a:rPr lang="en-US" altLang="zh-CN"/>
              <a:t>class </a:t>
            </a:r>
            <a:r>
              <a:rPr lang="en-US" altLang="zh-CN" b="1"/>
              <a:t>pull-left</a:t>
            </a:r>
            <a:r>
              <a:rPr lang="en-US" altLang="zh-CN"/>
              <a:t> </a:t>
            </a:r>
            <a:r>
              <a:rPr lang="zh-CN" altLang="en-US"/>
              <a:t>或 </a:t>
            </a:r>
            <a:r>
              <a:rPr lang="en-US" altLang="zh-CN" b="1"/>
              <a:t>pull-right</a:t>
            </a:r>
            <a:r>
              <a:rPr lang="en-US" altLang="zh-CN"/>
              <a:t> </a:t>
            </a:r>
            <a:r>
              <a:rPr lang="zh-CN" altLang="en-US"/>
              <a:t>来把元素向左或向右浮动</a:t>
            </a:r>
            <a:r>
              <a:rPr lang="zh-CN" altLang="en-US" smtClean="0"/>
              <a:t>。</a:t>
            </a:r>
            <a:endParaRPr lang="en-US" altLang="zh-CN" smtClean="0"/>
          </a:p>
          <a:p>
            <a:pPr marL="285750" indent="-285750">
              <a:lnSpc>
                <a:spcPct val="150000"/>
              </a:lnSpc>
              <a:buFont typeface="Wingdings" pitchFamily="2" charset="2"/>
              <a:buChar char="Ø"/>
              <a:defRPr/>
            </a:pPr>
            <a:r>
              <a:rPr lang="zh-CN" altLang="en-US" b="1"/>
              <a:t>居中内容</a:t>
            </a:r>
            <a:r>
              <a:rPr lang="zh-CN" altLang="en-US" b="1" smtClean="0"/>
              <a:t>块</a:t>
            </a:r>
            <a:r>
              <a:rPr lang="zh-CN" altLang="en-US" smtClean="0"/>
              <a:t>：</a:t>
            </a:r>
            <a:r>
              <a:rPr lang="zh-CN" altLang="en-US"/>
              <a:t>使用 </a:t>
            </a:r>
            <a:r>
              <a:rPr lang="en-US" altLang="zh-CN"/>
              <a:t>class </a:t>
            </a:r>
            <a:r>
              <a:rPr lang="en-US" altLang="zh-CN" b="1"/>
              <a:t>center-block</a:t>
            </a:r>
            <a:r>
              <a:rPr lang="en-US" altLang="zh-CN"/>
              <a:t> </a:t>
            </a:r>
            <a:r>
              <a:rPr lang="zh-CN" altLang="en-US"/>
              <a:t>来居中</a:t>
            </a:r>
            <a:r>
              <a:rPr lang="zh-CN" altLang="en-US" smtClean="0"/>
              <a:t>元素。</a:t>
            </a:r>
            <a:endParaRPr lang="en-US" altLang="zh-CN" smtClean="0"/>
          </a:p>
          <a:p>
            <a:pPr marL="285750" indent="-285750">
              <a:lnSpc>
                <a:spcPct val="150000"/>
              </a:lnSpc>
              <a:buFont typeface="Wingdings" pitchFamily="2" charset="2"/>
              <a:buChar char="Ø"/>
              <a:defRPr/>
            </a:pPr>
            <a:r>
              <a:rPr lang="zh-CN" altLang="en-US" b="1"/>
              <a:t>清除</a:t>
            </a:r>
            <a:r>
              <a:rPr lang="zh-CN" altLang="en-US" b="1" smtClean="0"/>
              <a:t>浮动</a:t>
            </a:r>
            <a:r>
              <a:rPr lang="zh-CN" altLang="en-US" smtClean="0"/>
              <a:t>：</a:t>
            </a:r>
            <a:r>
              <a:rPr lang="zh-CN" altLang="en-US"/>
              <a:t>如需清除元素的浮动，请使用 </a:t>
            </a:r>
            <a:r>
              <a:rPr lang="en-US" altLang="zh-CN" b="1"/>
              <a:t>.</a:t>
            </a:r>
            <a:r>
              <a:rPr lang="en-US" altLang="zh-CN" b="1" err="1"/>
              <a:t>clearfix</a:t>
            </a:r>
            <a:r>
              <a:rPr lang="en-US" altLang="zh-CN"/>
              <a:t> </a:t>
            </a:r>
            <a:r>
              <a:rPr lang="en-US" altLang="zh-CN" smtClean="0"/>
              <a:t>class</a:t>
            </a:r>
            <a:r>
              <a:rPr lang="zh-CN" altLang="en-US" smtClean="0"/>
              <a:t>。</a:t>
            </a:r>
            <a:endParaRPr lang="en-US" altLang="zh-CN" smtClean="0"/>
          </a:p>
          <a:p>
            <a:pPr marL="285750" indent="-285750">
              <a:lnSpc>
                <a:spcPct val="150000"/>
              </a:lnSpc>
              <a:buFont typeface="Wingdings" pitchFamily="2" charset="2"/>
              <a:buChar char="Ø"/>
              <a:defRPr/>
            </a:pPr>
            <a:r>
              <a:rPr lang="zh-CN" altLang="en-US" b="1"/>
              <a:t>显示和隐藏</a:t>
            </a:r>
            <a:r>
              <a:rPr lang="zh-CN" altLang="en-US" b="1" smtClean="0"/>
              <a:t>内容：</a:t>
            </a:r>
            <a:r>
              <a:rPr lang="zh-CN" altLang="en-US"/>
              <a:t>可以通过使用 </a:t>
            </a:r>
            <a:r>
              <a:rPr lang="en-US" altLang="zh-CN"/>
              <a:t>class </a:t>
            </a:r>
            <a:r>
              <a:rPr lang="en-US" altLang="zh-CN" b="1"/>
              <a:t>.show</a:t>
            </a:r>
            <a:r>
              <a:rPr lang="en-US" altLang="zh-CN"/>
              <a:t> </a:t>
            </a:r>
            <a:r>
              <a:rPr lang="zh-CN" altLang="en-US"/>
              <a:t>和 </a:t>
            </a:r>
            <a:r>
              <a:rPr lang="en-US" altLang="zh-CN" b="1"/>
              <a:t>.hidden</a:t>
            </a:r>
            <a:r>
              <a:rPr lang="en-US" altLang="zh-CN"/>
              <a:t> </a:t>
            </a:r>
            <a:r>
              <a:rPr lang="zh-CN" altLang="en-US"/>
              <a:t>来强行设置元素显示或隐藏（包括屏幕阅读器</a:t>
            </a:r>
            <a:r>
              <a:rPr lang="zh-CN" altLang="en-US" smtClean="0"/>
              <a:t>）。</a:t>
            </a:r>
            <a:endParaRPr lang="en-US" altLang="zh-CN" smtClean="0"/>
          </a:p>
          <a:p>
            <a:pPr marL="285750" indent="-285750">
              <a:lnSpc>
                <a:spcPct val="150000"/>
              </a:lnSpc>
              <a:buFont typeface="Wingdings" pitchFamily="2" charset="2"/>
              <a:buChar char="Ø"/>
              <a:defRPr/>
            </a:pPr>
            <a:r>
              <a:rPr lang="zh-CN" altLang="en-US" b="1"/>
              <a:t>屏幕</a:t>
            </a:r>
            <a:r>
              <a:rPr lang="zh-CN" altLang="en-US" b="1" smtClean="0"/>
              <a:t>阅读器：</a:t>
            </a:r>
            <a:r>
              <a:rPr lang="zh-CN" altLang="en-US" smtClean="0"/>
              <a:t>可以</a:t>
            </a:r>
            <a:r>
              <a:rPr lang="zh-CN" altLang="en-US"/>
              <a:t>通过使用 </a:t>
            </a:r>
            <a:r>
              <a:rPr lang="en-US" altLang="zh-CN"/>
              <a:t>class </a:t>
            </a:r>
            <a:r>
              <a:rPr lang="en-US" altLang="zh-CN" b="1"/>
              <a:t>.</a:t>
            </a:r>
            <a:r>
              <a:rPr lang="en-US" altLang="zh-CN" b="1" err="1"/>
              <a:t>sr</a:t>
            </a:r>
            <a:r>
              <a:rPr lang="en-US" altLang="zh-CN" b="1"/>
              <a:t>-only</a:t>
            </a:r>
            <a:r>
              <a:rPr lang="en-US" altLang="zh-CN"/>
              <a:t> </a:t>
            </a:r>
            <a:r>
              <a:rPr lang="zh-CN" altLang="en-US"/>
              <a:t>来把元素对所有设备隐藏，除了屏幕阅读器。</a:t>
            </a:r>
            <a:endParaRPr lang="zh-CN" altLang="en-US" b="1"/>
          </a:p>
          <a:p>
            <a:pPr marL="285750" indent="-285750">
              <a:lnSpc>
                <a:spcPct val="150000"/>
              </a:lnSpc>
              <a:buFont typeface="Wingdings" pitchFamily="2" charset="2"/>
              <a:buChar char="Ø"/>
              <a:defRPr/>
            </a:pPr>
            <a:endParaRPr lang="en-US" altLang="zh-CN"/>
          </a:p>
        </p:txBody>
      </p:sp>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2.10</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响应式实用工具</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defRPr/>
            </a:pPr>
            <a:r>
              <a:rPr lang="en-US" altLang="zh-CN"/>
              <a:t>Bootstrap </a:t>
            </a:r>
            <a:r>
              <a:rPr lang="zh-CN" altLang="en-US"/>
              <a:t>提供了一些帮助器类，以便更快地实现对移动设备友好的开发。这些可以通过媒体查询结合大型、小型和中型设备，实现内容对设备的显示和</a:t>
            </a:r>
            <a:r>
              <a:rPr lang="zh-CN" altLang="en-US" smtClean="0"/>
              <a:t>隐藏。</a:t>
            </a:r>
            <a:endParaRPr lang="en-US" altLang="zh-CN" smtClean="0"/>
          </a:p>
          <a:p>
            <a:pPr>
              <a:lnSpc>
                <a:spcPct val="150000"/>
              </a:lnSpc>
              <a:defRPr/>
            </a:pPr>
            <a:r>
              <a:rPr lang="zh-CN" altLang="en-US"/>
              <a:t>需要谨慎使用这些工具，避免在同一个站点创建完全不同的版本。</a:t>
            </a:r>
            <a:r>
              <a:rPr lang="zh-CN" altLang="en-US" b="1"/>
              <a:t>响应式实用工具目前只适用于块和表切换</a:t>
            </a:r>
            <a:r>
              <a:rPr lang="zh-CN" altLang="en-US" b="1" smtClean="0"/>
              <a:t>。</a:t>
            </a:r>
            <a:endParaRPr lang="en-US" altLang="zh-CN" b="1" smtClean="0"/>
          </a:p>
          <a:p>
            <a:pPr>
              <a:lnSpc>
                <a:spcPct val="150000"/>
              </a:lnSpc>
              <a:defRPr/>
            </a:pPr>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2906117839"/>
              </p:ext>
            </p:extLst>
          </p:nvPr>
        </p:nvGraphicFramePr>
        <p:xfrm>
          <a:off x="2520422" y="2636912"/>
          <a:ext cx="7416824" cy="3165582"/>
        </p:xfrm>
        <a:graphic>
          <a:graphicData uri="http://schemas.openxmlformats.org/drawingml/2006/table">
            <a:tbl>
              <a:tblPr/>
              <a:tblGrid>
                <a:gridCol w="1634215"/>
                <a:gridCol w="5782609"/>
              </a:tblGrid>
              <a:tr h="280131">
                <a:tc>
                  <a:txBody>
                    <a:bodyPr/>
                    <a:lstStyle/>
                    <a:p>
                      <a:pPr algn="l" fontAlgn="t"/>
                      <a:r>
                        <a:rPr lang="en-US" sz="1600">
                          <a:solidFill>
                            <a:srgbClr val="FFFFFF"/>
                          </a:solidFill>
                          <a:effectLst/>
                          <a:latin typeface="Microsoft Yahei"/>
                        </a:rPr>
                        <a:t>Class</a:t>
                      </a:r>
                    </a:p>
                  </a:txBody>
                  <a:tcPr marL="24687" marR="24687" marT="24687" marB="24687">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设备</a:t>
                      </a:r>
                    </a:p>
                  </a:txBody>
                  <a:tcPr marL="24687" marR="24687" marT="24687" marB="24687">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43026">
                <a:tc>
                  <a:txBody>
                    <a:bodyPr/>
                    <a:lstStyle/>
                    <a:p>
                      <a:pPr fontAlgn="t"/>
                      <a:r>
                        <a:rPr lang="en-US" sz="1600" kern="0" baseline="0">
                          <a:effectLst/>
                          <a:latin typeface="Microsoft Yahei"/>
                        </a:rPr>
                        <a:t>.visible-xs</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kern="0" baseline="0">
                          <a:effectLst/>
                          <a:latin typeface="Microsoft Yahei"/>
                        </a:rPr>
                        <a:t>额外的小设备（小于 </a:t>
                      </a:r>
                      <a:r>
                        <a:rPr lang="en-US" altLang="zh-CN" sz="1600" kern="0" baseline="0">
                          <a:effectLst/>
                          <a:latin typeface="Microsoft Yahei"/>
                        </a:rPr>
                        <a:t>768px</a:t>
                      </a:r>
                      <a:r>
                        <a:rPr lang="zh-CN" altLang="en-US" sz="1600" kern="0" baseline="0">
                          <a:effectLst/>
                          <a:latin typeface="Microsoft Yahei"/>
                        </a:rPr>
                        <a:t>）</a:t>
                      </a:r>
                      <a:r>
                        <a:rPr lang="zh-CN" altLang="en-US" sz="1600" i="1" kern="0" baseline="0">
                          <a:effectLst/>
                          <a:latin typeface="Microsoft Yahei"/>
                        </a:rPr>
                        <a:t>可见</a:t>
                      </a:r>
                      <a:endParaRPr lang="zh-CN" altLang="en-US" sz="1600" kern="0" baseline="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43026">
                <a:tc>
                  <a:txBody>
                    <a:bodyPr/>
                    <a:lstStyle/>
                    <a:p>
                      <a:pPr fontAlgn="t"/>
                      <a:r>
                        <a:rPr lang="en-US" sz="1600">
                          <a:effectLst/>
                          <a:latin typeface="Microsoft Yahei"/>
                        </a:rPr>
                        <a:t>.visible-sm</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小型设备（</a:t>
                      </a:r>
                      <a:r>
                        <a:rPr lang="en-US" altLang="zh-CN" sz="1600">
                          <a:effectLst/>
                          <a:latin typeface="Microsoft Yahei"/>
                        </a:rPr>
                        <a:t>768 px </a:t>
                      </a:r>
                      <a:r>
                        <a:rPr lang="zh-CN" altLang="en-US" sz="1600">
                          <a:effectLst/>
                          <a:latin typeface="Microsoft Yahei"/>
                        </a:rPr>
                        <a:t>起）</a:t>
                      </a:r>
                      <a:r>
                        <a:rPr lang="zh-CN" altLang="en-US" sz="1600" i="1">
                          <a:effectLst/>
                          <a:latin typeface="Microsoft Yahei"/>
                        </a:rPr>
                        <a:t>可见</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43026">
                <a:tc>
                  <a:txBody>
                    <a:bodyPr/>
                    <a:lstStyle/>
                    <a:p>
                      <a:pPr fontAlgn="t"/>
                      <a:r>
                        <a:rPr lang="en-US" sz="1600">
                          <a:effectLst/>
                          <a:latin typeface="Microsoft Yahei"/>
                        </a:rPr>
                        <a:t>.visible-md</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中型设备（</a:t>
                      </a:r>
                      <a:r>
                        <a:rPr lang="en-US" altLang="zh-CN" sz="1600">
                          <a:effectLst/>
                          <a:latin typeface="Microsoft Yahei"/>
                        </a:rPr>
                        <a:t>768 px </a:t>
                      </a:r>
                      <a:r>
                        <a:rPr lang="zh-CN" altLang="en-US" sz="1600">
                          <a:effectLst/>
                          <a:latin typeface="Microsoft Yahei"/>
                        </a:rPr>
                        <a:t>到 </a:t>
                      </a:r>
                      <a:r>
                        <a:rPr lang="en-US" altLang="zh-CN" sz="1600">
                          <a:effectLst/>
                          <a:latin typeface="Microsoft Yahei"/>
                        </a:rPr>
                        <a:t>991 px</a:t>
                      </a:r>
                      <a:r>
                        <a:rPr lang="zh-CN" altLang="en-US" sz="1600">
                          <a:effectLst/>
                          <a:latin typeface="Microsoft Yahei"/>
                        </a:rPr>
                        <a:t>）</a:t>
                      </a:r>
                      <a:r>
                        <a:rPr lang="zh-CN" altLang="en-US" sz="1600" i="1">
                          <a:effectLst/>
                          <a:latin typeface="Microsoft Yahei"/>
                        </a:rPr>
                        <a:t>可见</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43026">
                <a:tc>
                  <a:txBody>
                    <a:bodyPr/>
                    <a:lstStyle/>
                    <a:p>
                      <a:pPr fontAlgn="t"/>
                      <a:r>
                        <a:rPr lang="en-US" sz="1600">
                          <a:effectLst/>
                          <a:latin typeface="Microsoft Yahei"/>
                        </a:rPr>
                        <a:t>.visible-lg</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大型设备（</a:t>
                      </a:r>
                      <a:r>
                        <a:rPr lang="en-US" altLang="zh-CN" sz="1600">
                          <a:effectLst/>
                          <a:latin typeface="Microsoft Yahei"/>
                        </a:rPr>
                        <a:t>992 px </a:t>
                      </a:r>
                      <a:r>
                        <a:rPr lang="zh-CN" altLang="en-US" sz="1600">
                          <a:effectLst/>
                          <a:latin typeface="Microsoft Yahei"/>
                        </a:rPr>
                        <a:t>及以上）</a:t>
                      </a:r>
                      <a:r>
                        <a:rPr lang="zh-CN" altLang="en-US" sz="1600" i="1">
                          <a:effectLst/>
                          <a:latin typeface="Microsoft Yahei"/>
                        </a:rPr>
                        <a:t>可见</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43026">
                <a:tc>
                  <a:txBody>
                    <a:bodyPr/>
                    <a:lstStyle/>
                    <a:p>
                      <a:pPr fontAlgn="t"/>
                      <a:r>
                        <a:rPr lang="en-US" sz="1600">
                          <a:effectLst/>
                          <a:latin typeface="Microsoft Yahei"/>
                        </a:rPr>
                        <a:t>.hidden-xs</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额外的小设备（小于 </a:t>
                      </a:r>
                      <a:r>
                        <a:rPr lang="en-US" altLang="zh-CN" sz="1600">
                          <a:effectLst/>
                          <a:latin typeface="Microsoft Yahei"/>
                        </a:rPr>
                        <a:t>768px</a:t>
                      </a:r>
                      <a:r>
                        <a:rPr lang="zh-CN" altLang="en-US" sz="1600">
                          <a:effectLst/>
                          <a:latin typeface="Microsoft Yahei"/>
                        </a:rPr>
                        <a:t>）</a:t>
                      </a:r>
                      <a:r>
                        <a:rPr lang="zh-CN" altLang="en-US" sz="1600" i="1">
                          <a:effectLst/>
                          <a:latin typeface="Microsoft Yahei"/>
                        </a:rPr>
                        <a:t>隐藏</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43026">
                <a:tc>
                  <a:txBody>
                    <a:bodyPr/>
                    <a:lstStyle/>
                    <a:p>
                      <a:pPr fontAlgn="t"/>
                      <a:r>
                        <a:rPr lang="en-US" sz="1600">
                          <a:effectLst/>
                          <a:latin typeface="Microsoft Yahei"/>
                        </a:rPr>
                        <a:t>.hidden-sm</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小型设备（</a:t>
                      </a:r>
                      <a:r>
                        <a:rPr lang="en-US" altLang="zh-CN" sz="1600">
                          <a:effectLst/>
                          <a:latin typeface="Microsoft Yahei"/>
                        </a:rPr>
                        <a:t>768 px </a:t>
                      </a:r>
                      <a:r>
                        <a:rPr lang="zh-CN" altLang="en-US" sz="1600">
                          <a:effectLst/>
                          <a:latin typeface="Microsoft Yahei"/>
                        </a:rPr>
                        <a:t>起）</a:t>
                      </a:r>
                      <a:r>
                        <a:rPr lang="zh-CN" altLang="en-US" sz="1600" i="1">
                          <a:effectLst/>
                          <a:latin typeface="Microsoft Yahei"/>
                        </a:rPr>
                        <a:t>隐藏</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43026">
                <a:tc>
                  <a:txBody>
                    <a:bodyPr/>
                    <a:lstStyle/>
                    <a:p>
                      <a:pPr fontAlgn="t"/>
                      <a:r>
                        <a:rPr lang="en-US" sz="1600">
                          <a:effectLst/>
                          <a:latin typeface="Microsoft Yahei"/>
                        </a:rPr>
                        <a:t>.hidden-md</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中型设备（</a:t>
                      </a:r>
                      <a:r>
                        <a:rPr lang="en-US" altLang="zh-CN" sz="1600">
                          <a:effectLst/>
                          <a:latin typeface="Microsoft Yahei"/>
                        </a:rPr>
                        <a:t>768 px </a:t>
                      </a:r>
                      <a:r>
                        <a:rPr lang="zh-CN" altLang="en-US" sz="1600">
                          <a:effectLst/>
                          <a:latin typeface="Microsoft Yahei"/>
                        </a:rPr>
                        <a:t>到 </a:t>
                      </a:r>
                      <a:r>
                        <a:rPr lang="en-US" altLang="zh-CN" sz="1600">
                          <a:effectLst/>
                          <a:latin typeface="Microsoft Yahei"/>
                        </a:rPr>
                        <a:t>991 px</a:t>
                      </a:r>
                      <a:r>
                        <a:rPr lang="zh-CN" altLang="en-US" sz="1600">
                          <a:effectLst/>
                          <a:latin typeface="Microsoft Yahei"/>
                        </a:rPr>
                        <a:t>）</a:t>
                      </a:r>
                      <a:r>
                        <a:rPr lang="zh-CN" altLang="en-US" sz="1600" i="1">
                          <a:effectLst/>
                          <a:latin typeface="Microsoft Yahei"/>
                        </a:rPr>
                        <a:t>隐藏</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43026">
                <a:tc>
                  <a:txBody>
                    <a:bodyPr/>
                    <a:lstStyle/>
                    <a:p>
                      <a:pPr fontAlgn="t"/>
                      <a:r>
                        <a:rPr lang="en-US" sz="1600">
                          <a:effectLst/>
                          <a:latin typeface="Microsoft Yahei"/>
                        </a:rPr>
                        <a:t>.hidden-lg</a:t>
                      </a: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大型设备（</a:t>
                      </a:r>
                      <a:r>
                        <a:rPr lang="en-US" altLang="zh-CN" sz="1600">
                          <a:effectLst/>
                          <a:latin typeface="Microsoft Yahei"/>
                        </a:rPr>
                        <a:t>992 px </a:t>
                      </a:r>
                      <a:r>
                        <a:rPr lang="zh-CN" altLang="en-US" sz="1600">
                          <a:effectLst/>
                          <a:latin typeface="Microsoft Yahei"/>
                        </a:rPr>
                        <a:t>及以上）</a:t>
                      </a:r>
                      <a:r>
                        <a:rPr lang="zh-CN" altLang="en-US" sz="1600" i="1">
                          <a:effectLst/>
                          <a:latin typeface="Microsoft Yahei"/>
                        </a:rPr>
                        <a:t>隐藏</a:t>
                      </a:r>
                      <a:endParaRPr lang="zh-CN" altLang="en-US" sz="1600">
                        <a:effectLst/>
                        <a:latin typeface="Microsoft Yahei"/>
                      </a:endParaRPr>
                    </a:p>
                  </a:txBody>
                  <a:tcPr marL="41145" marR="41145" marT="57603" marB="576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2.10</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响应式实用工具</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a:t>打印类</a:t>
            </a:r>
            <a:r>
              <a:rPr lang="zh-CN" altLang="en-US" smtClean="0"/>
              <a:t>：</a:t>
            </a:r>
            <a:r>
              <a:rPr lang="zh-CN" altLang="en-US"/>
              <a:t>下表列出了打印类。使用这些切换打印</a:t>
            </a:r>
            <a:r>
              <a:rPr lang="zh-CN" altLang="en-US" smtClean="0"/>
              <a:t>内容：</a:t>
            </a: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3273325691"/>
              </p:ext>
            </p:extLst>
          </p:nvPr>
        </p:nvGraphicFramePr>
        <p:xfrm>
          <a:off x="3217267" y="1412776"/>
          <a:ext cx="5256584" cy="1055370"/>
        </p:xfrm>
        <a:graphic>
          <a:graphicData uri="http://schemas.openxmlformats.org/drawingml/2006/table">
            <a:tbl>
              <a:tblPr/>
              <a:tblGrid>
                <a:gridCol w="1706255"/>
                <a:gridCol w="3550329"/>
              </a:tblGrid>
              <a:tr h="225902">
                <a:tc>
                  <a:txBody>
                    <a:bodyPr/>
                    <a:lstStyle/>
                    <a:p>
                      <a:pPr algn="l" fontAlgn="t"/>
                      <a:r>
                        <a:rPr lang="en-US" sz="1600">
                          <a:solidFill>
                            <a:srgbClr val="FFFFFF"/>
                          </a:solidFill>
                          <a:effectLst/>
                          <a:latin typeface="Microsoft Yahei"/>
                        </a:rPr>
                        <a:t>Class</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打印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83093">
                <a:tc>
                  <a:txBody>
                    <a:bodyPr/>
                    <a:lstStyle/>
                    <a:p>
                      <a:pPr fontAlgn="t"/>
                      <a:r>
                        <a:rPr lang="en-US" sz="1600">
                          <a:effectLst/>
                          <a:latin typeface="Microsoft Yahei"/>
                        </a:rPr>
                        <a:t>.visible-print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可见，可打印</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83093">
                <a:tc>
                  <a:txBody>
                    <a:bodyPr/>
                    <a:lstStyle/>
                    <a:p>
                      <a:pPr fontAlgn="t"/>
                      <a:r>
                        <a:rPr lang="en-US" sz="1600">
                          <a:effectLst/>
                          <a:latin typeface="Microsoft Yahei"/>
                        </a:rPr>
                        <a:t>.hidden-print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只对浏览器可见，不可打印</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6144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068601" y="828365"/>
            <a:ext cx="4048118" cy="773037"/>
            <a:chOff x="1167472" y="1105694"/>
            <a:chExt cx="4048118" cy="773037"/>
          </a:xfrm>
        </p:grpSpPr>
        <p:sp>
          <p:nvSpPr>
            <p:cNvPr id="4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简介</a:t>
              </a:r>
            </a:p>
          </p:txBody>
        </p:sp>
        <p:sp>
          <p:nvSpPr>
            <p:cNvPr id="45" name="椭圆 4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1</a:t>
              </a:r>
              <a:endParaRPr lang="zh-CN" altLang="en-US" sz="3200" b="1" smtClean="0">
                <a:solidFill>
                  <a:schemeClr val="bg1">
                    <a:alpha val="99000"/>
                  </a:schemeClr>
                </a:solidFill>
                <a:latin typeface="Arial Black" pitchFamily="34" charset="0"/>
                <a:cs typeface="Arial" pitchFamily="34" charset="0"/>
              </a:endParaRPr>
            </a:p>
          </p:txBody>
        </p:sp>
      </p:grpSp>
      <p:grpSp>
        <p:nvGrpSpPr>
          <p:cNvPr id="46" name="组合 45"/>
          <p:cNvGrpSpPr/>
          <p:nvPr/>
        </p:nvGrpSpPr>
        <p:grpSpPr>
          <a:xfrm>
            <a:off x="7068601" y="1841089"/>
            <a:ext cx="4046330" cy="811138"/>
            <a:chOff x="1169260" y="2041798"/>
            <a:chExt cx="4046330" cy="811138"/>
          </a:xfrm>
        </p:grpSpPr>
        <p:sp>
          <p:nvSpPr>
            <p:cNvPr id="47"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smtClean="0">
                  <a:solidFill>
                    <a:schemeClr val="tx1">
                      <a:lumMod val="50000"/>
                      <a:lumOff val="50000"/>
                    </a:schemeClr>
                  </a:solidFill>
                  <a:latin typeface="微软雅黑" pitchFamily="34" charset="-122"/>
                  <a:ea typeface="微软雅黑" pitchFamily="34" charset="-122"/>
                </a:rPr>
                <a:t>Bootstrap CSS</a:t>
              </a:r>
              <a:endParaRPr lang="zh-CN" altLang="en-US" sz="2400" b="1">
                <a:solidFill>
                  <a:schemeClr val="tx1">
                    <a:lumMod val="50000"/>
                    <a:lumOff val="50000"/>
                  </a:schemeClr>
                </a:solidFill>
                <a:latin typeface="微软雅黑" pitchFamily="34" charset="-122"/>
                <a:ea typeface="微软雅黑" pitchFamily="34" charset="-122"/>
              </a:endParaRPr>
            </a:p>
          </p:txBody>
        </p:sp>
        <p:sp>
          <p:nvSpPr>
            <p:cNvPr id="48" name="椭圆 47"/>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2</a:t>
              </a:r>
              <a:endParaRPr lang="zh-CN" altLang="en-US" sz="3200" b="1">
                <a:solidFill>
                  <a:schemeClr val="bg1">
                    <a:alpha val="99000"/>
                  </a:schemeClr>
                </a:solidFill>
                <a:latin typeface="Arial Black" pitchFamily="34" charset="0"/>
                <a:cs typeface="Arial" pitchFamily="34" charset="0"/>
              </a:endParaRPr>
            </a:p>
          </p:txBody>
        </p:sp>
      </p:grpSp>
      <p:sp>
        <p:nvSpPr>
          <p:cNvPr id="4" name="圆角矩形 3"/>
          <p:cNvSpPr/>
          <p:nvPr/>
        </p:nvSpPr>
        <p:spPr>
          <a:xfrm>
            <a:off x="704600" y="1587448"/>
            <a:ext cx="5681018" cy="4001792"/>
          </a:xfrm>
          <a:prstGeom prst="roundRect">
            <a:avLst>
              <a:gd name="adj" fmla="val 1387"/>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商务信息图表与商务男士图片"/>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8995" y="1659456"/>
            <a:ext cx="5567564" cy="3857776"/>
          </a:xfrm>
          <a:prstGeom prst="rect">
            <a:avLst/>
          </a:prstGeom>
          <a:noFill/>
          <a:ln w="19050">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068601" y="2906287"/>
            <a:ext cx="4046330" cy="811138"/>
            <a:chOff x="1169260" y="2041798"/>
            <a:chExt cx="4046330" cy="811138"/>
          </a:xfrm>
        </p:grpSpPr>
        <p:sp>
          <p:nvSpPr>
            <p:cNvPr id="18" name="TextBox 29"/>
            <p:cNvSpPr txBox="1"/>
            <p:nvPr/>
          </p:nvSpPr>
          <p:spPr>
            <a:xfrm>
              <a:off x="1403648" y="2247475"/>
              <a:ext cx="3811942" cy="605461"/>
            </a:xfrm>
            <a:prstGeom prst="roundRect">
              <a:avLst>
                <a:gd name="adj" fmla="val 8176"/>
              </a:avLst>
            </a:prstGeom>
            <a:solidFill>
              <a:srgbClr val="AFF452"/>
            </a:solid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布局组件</a:t>
              </a:r>
            </a:p>
          </p:txBody>
        </p:sp>
        <p:sp>
          <p:nvSpPr>
            <p:cNvPr id="19" name="椭圆 18"/>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3</a:t>
              </a:r>
              <a:endParaRPr lang="zh-CN" altLang="en-US" sz="3200" b="1">
                <a:solidFill>
                  <a:schemeClr val="bg1">
                    <a:alpha val="99000"/>
                  </a:schemeClr>
                </a:solidFill>
                <a:latin typeface="Arial Black" pitchFamily="34" charset="0"/>
                <a:cs typeface="Arial" pitchFamily="34" charset="0"/>
              </a:endParaRPr>
            </a:p>
          </p:txBody>
        </p:sp>
      </p:grpSp>
      <p:grpSp>
        <p:nvGrpSpPr>
          <p:cNvPr id="13" name="组合 12"/>
          <p:cNvGrpSpPr/>
          <p:nvPr/>
        </p:nvGrpSpPr>
        <p:grpSpPr>
          <a:xfrm>
            <a:off x="7068601" y="3964570"/>
            <a:ext cx="4048118" cy="773037"/>
            <a:chOff x="1167472" y="1105694"/>
            <a:chExt cx="4048118" cy="773037"/>
          </a:xfrm>
        </p:grpSpPr>
        <p:sp>
          <p:nvSpPr>
            <p:cNvPr id="1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插件</a:t>
              </a:r>
            </a:p>
          </p:txBody>
        </p:sp>
        <p:sp>
          <p:nvSpPr>
            <p:cNvPr id="15" name="椭圆 1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grpSp>
        <p:nvGrpSpPr>
          <p:cNvPr id="20" name="组合 19"/>
          <p:cNvGrpSpPr/>
          <p:nvPr/>
        </p:nvGrpSpPr>
        <p:grpSpPr>
          <a:xfrm>
            <a:off x="7060464" y="5024156"/>
            <a:ext cx="4048118" cy="773037"/>
            <a:chOff x="1167472" y="1105694"/>
            <a:chExt cx="4048118" cy="773037"/>
          </a:xfrm>
        </p:grpSpPr>
        <p:sp>
          <p:nvSpPr>
            <p:cNvPr id="21"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tx1">
                      <a:lumMod val="50000"/>
                      <a:lumOff val="50000"/>
                    </a:schemeClr>
                  </a:solidFill>
                  <a:latin typeface="微软雅黑" pitchFamily="34" charset="-122"/>
                  <a:ea typeface="微软雅黑" pitchFamily="34" charset="-122"/>
                </a:rPr>
                <a:t>Bootstrap</a:t>
              </a:r>
              <a:r>
                <a:rPr lang="zh-CN" altLang="en-US" sz="2400" b="1" dirty="0">
                  <a:solidFill>
                    <a:schemeClr val="tx1">
                      <a:lumMod val="50000"/>
                      <a:lumOff val="50000"/>
                    </a:schemeClr>
                  </a:solidFill>
                  <a:latin typeface="微软雅黑" pitchFamily="34" charset="-122"/>
                  <a:ea typeface="微软雅黑" pitchFamily="34" charset="-122"/>
                </a:rPr>
                <a:t>定制</a:t>
              </a:r>
            </a:p>
          </p:txBody>
        </p:sp>
        <p:sp>
          <p:nvSpPr>
            <p:cNvPr id="22" name="椭圆 21"/>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191841922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为什么使用</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Bootstrap</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a:t>移动设备优先</a:t>
            </a:r>
            <a:r>
              <a:rPr lang="zh-CN" altLang="en-US" sz="2000"/>
              <a:t>：自 </a:t>
            </a:r>
            <a:r>
              <a:rPr lang="en-US" altLang="zh-CN" sz="2000"/>
              <a:t>Bootstrap 3 </a:t>
            </a:r>
            <a:r>
              <a:rPr lang="zh-CN" altLang="en-US" sz="2000"/>
              <a:t>起，框架包含了贯穿于整个库的移动设备优先的</a:t>
            </a:r>
            <a:r>
              <a:rPr lang="zh-CN" altLang="en-US" sz="2000" smtClean="0"/>
              <a:t>样式</a:t>
            </a:r>
            <a:endParaRPr lang="en-US" altLang="zh-CN" sz="2000" smtClean="0"/>
          </a:p>
          <a:p>
            <a:pPr marL="285750" indent="-285750">
              <a:lnSpc>
                <a:spcPct val="150000"/>
              </a:lnSpc>
              <a:buFont typeface="Wingdings" pitchFamily="2" charset="2"/>
              <a:buChar char="Ø"/>
              <a:defRPr/>
            </a:pPr>
            <a:r>
              <a:rPr lang="zh-CN" altLang="en-US" sz="2000" b="1"/>
              <a:t>浏览器支持</a:t>
            </a:r>
            <a:r>
              <a:rPr lang="zh-CN" altLang="en-US" sz="2000"/>
              <a:t>：所有的主流浏览器都支持 </a:t>
            </a:r>
            <a:r>
              <a:rPr lang="en-US" altLang="zh-CN" sz="2000" smtClean="0"/>
              <a:t>Bootstrap</a:t>
            </a:r>
          </a:p>
          <a:p>
            <a:pPr>
              <a:lnSpc>
                <a:spcPct val="150000"/>
              </a:lnSpc>
              <a:defRPr/>
            </a:pPr>
            <a:endParaRPr lang="en-US" altLang="zh-CN" sz="2000" smtClean="0"/>
          </a:p>
          <a:p>
            <a:pPr marL="285750" indent="-285750">
              <a:lnSpc>
                <a:spcPct val="150000"/>
              </a:lnSpc>
              <a:buFont typeface="Wingdings" pitchFamily="2" charset="2"/>
              <a:buChar char="Ø"/>
              <a:defRPr/>
            </a:pPr>
            <a:r>
              <a:rPr lang="zh-CN" altLang="en-US" sz="2000" b="1"/>
              <a:t>容易上手</a:t>
            </a:r>
            <a:r>
              <a:rPr lang="zh-CN" altLang="en-US" sz="2000"/>
              <a:t>：</a:t>
            </a:r>
            <a:r>
              <a:rPr lang="zh-CN" altLang="en-US" sz="2000" smtClean="0"/>
              <a:t>只要具备 </a:t>
            </a:r>
            <a:r>
              <a:rPr lang="en-US" altLang="zh-CN" sz="2000"/>
              <a:t>HTML </a:t>
            </a:r>
            <a:r>
              <a:rPr lang="zh-CN" altLang="en-US" sz="2000"/>
              <a:t>和 </a:t>
            </a:r>
            <a:r>
              <a:rPr lang="en-US" altLang="zh-CN" sz="2000"/>
              <a:t>CSS </a:t>
            </a:r>
            <a:r>
              <a:rPr lang="zh-CN" altLang="en-US" sz="2000"/>
              <a:t>的基础知识</a:t>
            </a:r>
            <a:r>
              <a:rPr lang="zh-CN" altLang="en-US" sz="2000" smtClean="0"/>
              <a:t>，就</a:t>
            </a:r>
            <a:r>
              <a:rPr lang="zh-CN" altLang="en-US" sz="2000"/>
              <a:t>可以开始学习 </a:t>
            </a:r>
            <a:r>
              <a:rPr lang="en-US" altLang="zh-CN" sz="2000" smtClean="0"/>
              <a:t>Bootstrap</a:t>
            </a:r>
          </a:p>
          <a:p>
            <a:pPr marL="285750" indent="-285750">
              <a:lnSpc>
                <a:spcPct val="150000"/>
              </a:lnSpc>
              <a:buFont typeface="Wingdings" pitchFamily="2" charset="2"/>
              <a:buChar char="Ø"/>
              <a:defRPr/>
            </a:pPr>
            <a:r>
              <a:rPr lang="zh-CN" altLang="en-US" sz="2000" b="1"/>
              <a:t>响应式设计</a:t>
            </a:r>
            <a:r>
              <a:rPr lang="zh-CN" altLang="en-US" sz="2000"/>
              <a:t>：</a:t>
            </a:r>
            <a:r>
              <a:rPr lang="en-US" altLang="zh-CN" sz="2000"/>
              <a:t>Bootstrap </a:t>
            </a:r>
            <a:r>
              <a:rPr lang="zh-CN" altLang="en-US" sz="2000"/>
              <a:t>的响应式 </a:t>
            </a:r>
            <a:r>
              <a:rPr lang="en-US" altLang="zh-CN" sz="2000"/>
              <a:t>CSS </a:t>
            </a:r>
            <a:r>
              <a:rPr lang="zh-CN" altLang="en-US" sz="2000" smtClean="0"/>
              <a:t>能自</a:t>
            </a:r>
            <a:r>
              <a:rPr lang="zh-CN" altLang="en-US" sz="2000"/>
              <a:t>适应于台式机、平板电脑和</a:t>
            </a:r>
            <a:r>
              <a:rPr lang="zh-CN" altLang="en-US" sz="2000" smtClean="0"/>
              <a:t>手机</a:t>
            </a:r>
            <a:endParaRPr lang="en-US" altLang="zh-CN" sz="2000"/>
          </a:p>
          <a:p>
            <a:pPr marL="285750" indent="-285750">
              <a:lnSpc>
                <a:spcPct val="150000"/>
              </a:lnSpc>
              <a:buFont typeface="Wingdings" pitchFamily="2" charset="2"/>
              <a:buChar char="Ø"/>
              <a:defRPr/>
            </a:pPr>
            <a:r>
              <a:rPr lang="zh-CN" altLang="en-US" sz="2000"/>
              <a:t>它为开发人员创建接口提供了一个简洁统一的解决</a:t>
            </a:r>
            <a:r>
              <a:rPr lang="zh-CN" altLang="en-US" sz="2000" smtClean="0"/>
              <a:t>方案</a:t>
            </a:r>
            <a:endParaRPr lang="en-US" altLang="zh-CN" sz="2000" smtClean="0"/>
          </a:p>
          <a:p>
            <a:pPr marL="285750" indent="-285750">
              <a:lnSpc>
                <a:spcPct val="150000"/>
              </a:lnSpc>
              <a:buFont typeface="Wingdings" pitchFamily="2" charset="2"/>
              <a:buChar char="Ø"/>
              <a:defRPr/>
            </a:pPr>
            <a:r>
              <a:rPr lang="zh-CN" altLang="en-US" sz="2000"/>
              <a:t>它包含了功能强大的内置组件，易于</a:t>
            </a:r>
            <a:r>
              <a:rPr lang="zh-CN" altLang="en-US" sz="2000" smtClean="0"/>
              <a:t>定制</a:t>
            </a:r>
            <a:endParaRPr lang="en-US" altLang="zh-CN" sz="2000" smtClean="0"/>
          </a:p>
          <a:p>
            <a:pPr marL="285750" indent="-285750">
              <a:lnSpc>
                <a:spcPct val="150000"/>
              </a:lnSpc>
              <a:buFont typeface="Wingdings" pitchFamily="2" charset="2"/>
              <a:buChar char="Ø"/>
              <a:defRPr/>
            </a:pPr>
            <a:r>
              <a:rPr lang="zh-CN" altLang="en-US" sz="2000"/>
              <a:t>它还提供了基于 </a:t>
            </a:r>
            <a:r>
              <a:rPr lang="en-US" altLang="zh-CN" sz="2000"/>
              <a:t>Web </a:t>
            </a:r>
            <a:r>
              <a:rPr lang="zh-CN" altLang="en-US" sz="2000"/>
              <a:t>的</a:t>
            </a:r>
            <a:r>
              <a:rPr lang="zh-CN" altLang="en-US" sz="2000" smtClean="0"/>
              <a:t>定制</a:t>
            </a:r>
            <a:endParaRPr lang="en-US" altLang="zh-CN" sz="2000" smtClean="0"/>
          </a:p>
          <a:p>
            <a:pPr marL="285750" indent="-285750">
              <a:lnSpc>
                <a:spcPct val="150000"/>
              </a:lnSpc>
              <a:buFont typeface="Wingdings" pitchFamily="2" charset="2"/>
              <a:buChar char="Ø"/>
              <a:defRPr/>
            </a:pPr>
            <a:r>
              <a:rPr lang="zh-CN" altLang="en-US" sz="2000"/>
              <a:t>它是开源的</a:t>
            </a:r>
            <a:endParaRPr lang="en-US" altLang="zh-CN" sz="2000" smtClean="0"/>
          </a:p>
          <a:p>
            <a:pPr>
              <a:lnSpc>
                <a:spcPct val="200000"/>
              </a:lnSpc>
              <a:defRPr/>
            </a:pPr>
            <a:endParaRPr lang="en-US" altLang="zh-CN" sz="2000" b="1" smtClean="0">
              <a:latin typeface="微软雅黑" pitchFamily="34" charset="-122"/>
              <a:ea typeface="微软雅黑" pitchFamily="34" charset="-122"/>
            </a:endParaRPr>
          </a:p>
        </p:txBody>
      </p:sp>
      <p:pic>
        <p:nvPicPr>
          <p:cNvPr id="1026" name="Picture 2" descr="H:\Users\cx\Desktop\compatible_ie.gif" title="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31" y="2636813"/>
            <a:ext cx="2952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Users\cx\Desktop\compatible_firefo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300" y="2636912"/>
            <a:ext cx="2952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Users\cx\Desktop\compatible_chrom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539" y="2636912"/>
            <a:ext cx="2952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Users\cx\Desktop\compatible_oper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7539" y="2636912"/>
            <a:ext cx="2667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Users\cx\Desktop\compatible_safari.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7539" y="2636912"/>
            <a:ext cx="26670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4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字形图标</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2000" b="1" smtClean="0">
                <a:solidFill>
                  <a:schemeClr val="bg1"/>
                </a:solidFill>
              </a:rPr>
              <a:t>Glyphicons</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a:t>字形图标（</a:t>
            </a:r>
            <a:r>
              <a:rPr lang="en-US" altLang="zh-CN" b="1"/>
              <a:t>Glyphicons</a:t>
            </a:r>
            <a:r>
              <a:rPr lang="zh-CN" altLang="en-US" b="1" smtClean="0"/>
              <a:t>）</a:t>
            </a:r>
            <a:r>
              <a:rPr lang="zh-CN" altLang="en-US"/>
              <a:t>：</a:t>
            </a:r>
            <a:r>
              <a:rPr lang="zh-CN" altLang="en-US" smtClean="0"/>
              <a:t>是</a:t>
            </a:r>
            <a:r>
              <a:rPr lang="zh-CN" altLang="en-US"/>
              <a:t>在 </a:t>
            </a:r>
            <a:r>
              <a:rPr lang="en-US" altLang="zh-CN"/>
              <a:t>Web </a:t>
            </a:r>
            <a:r>
              <a:rPr lang="zh-CN" altLang="en-US"/>
              <a:t>项目中使用的图标字体。虽然，</a:t>
            </a:r>
            <a:r>
              <a:rPr lang="en-US" altLang="zh-CN">
                <a:solidFill>
                  <a:schemeClr val="tx2">
                    <a:lumMod val="60000"/>
                    <a:lumOff val="40000"/>
                  </a:schemeClr>
                </a:solidFill>
              </a:rPr>
              <a:t>Glyphicons </a:t>
            </a:r>
            <a:r>
              <a:rPr lang="en-US" altLang="zh-CN" smtClean="0">
                <a:solidFill>
                  <a:schemeClr val="tx2">
                    <a:lumMod val="60000"/>
                    <a:lumOff val="40000"/>
                  </a:schemeClr>
                </a:solidFill>
              </a:rPr>
              <a:t>   Halflings</a:t>
            </a:r>
            <a:r>
              <a:rPr lang="zh-CN" altLang="en-US" smtClean="0"/>
              <a:t>需要</a:t>
            </a:r>
            <a:r>
              <a:rPr lang="zh-CN" altLang="en-US"/>
              <a:t>商业许可，</a:t>
            </a:r>
            <a:r>
              <a:rPr lang="zh-CN" altLang="en-US" smtClean="0"/>
              <a:t>但是可以</a:t>
            </a:r>
            <a:r>
              <a:rPr lang="zh-CN" altLang="en-US"/>
              <a:t>通过基于项目的 </a:t>
            </a:r>
            <a:r>
              <a:rPr lang="en-US" altLang="zh-CN"/>
              <a:t>Bootstrap </a:t>
            </a:r>
            <a:r>
              <a:rPr lang="zh-CN" altLang="en-US"/>
              <a:t>来免费使用这些图标</a:t>
            </a:r>
            <a:r>
              <a:rPr lang="zh-CN" altLang="en-US" smtClean="0"/>
              <a:t>。为了</a:t>
            </a:r>
            <a:r>
              <a:rPr lang="zh-CN" altLang="en-US"/>
              <a:t>表示对图标作者的感谢，</a:t>
            </a:r>
            <a:r>
              <a:rPr lang="zh-CN" altLang="en-US" smtClean="0"/>
              <a:t>希望在</a:t>
            </a:r>
            <a:r>
              <a:rPr lang="zh-CN" altLang="en-US"/>
              <a:t>使用时加上 </a:t>
            </a:r>
            <a:r>
              <a:rPr lang="en-US" altLang="zh-CN"/>
              <a:t>GLYPHICONS </a:t>
            </a:r>
            <a:r>
              <a:rPr lang="zh-CN" altLang="en-US"/>
              <a:t>网站的链接</a:t>
            </a:r>
            <a:r>
              <a:rPr lang="zh-CN" altLang="en-US" smtClean="0"/>
              <a:t>。</a:t>
            </a:r>
            <a:endParaRPr lang="en-US" altLang="zh-CN" smtClean="0"/>
          </a:p>
          <a:p>
            <a:pPr marL="285750" indent="-285750">
              <a:lnSpc>
                <a:spcPct val="150000"/>
              </a:lnSpc>
              <a:buFont typeface="Wingdings" pitchFamily="2" charset="2"/>
              <a:buChar char="Ø"/>
            </a:pPr>
            <a:r>
              <a:rPr lang="zh-CN" altLang="en-US" b="1" smtClean="0"/>
              <a:t>用法</a:t>
            </a:r>
            <a:r>
              <a:rPr lang="zh-CN" altLang="en-US" smtClean="0"/>
              <a:t>：</a:t>
            </a:r>
            <a:r>
              <a:rPr lang="zh-CN" altLang="en-US"/>
              <a:t>出于性能的考虑，所有图标都需要基类和单独的图标类。把下面的代码放在任何地方都能使用。为了留下正确的内补（</a:t>
            </a:r>
            <a:r>
              <a:rPr lang="en-US" altLang="zh-CN"/>
              <a:t>padding</a:t>
            </a:r>
            <a:r>
              <a:rPr lang="zh-CN" altLang="en-US"/>
              <a:t>），一定要在图标和文本之间加上一个</a:t>
            </a:r>
            <a:r>
              <a:rPr lang="zh-CN" altLang="en-US" smtClean="0"/>
              <a:t>空格。</a:t>
            </a:r>
            <a:endParaRPr lang="en-US" altLang="zh-CN" smtClean="0"/>
          </a:p>
          <a:p>
            <a:pPr marL="742950" lvl="1" indent="-285750">
              <a:lnSpc>
                <a:spcPct val="150000"/>
              </a:lnSpc>
              <a:buFont typeface="Wingdings" pitchFamily="2" charset="2"/>
              <a:buChar char="p"/>
            </a:pPr>
            <a:r>
              <a:rPr lang="zh-CN" altLang="en-US"/>
              <a:t>不要和其它组件混合</a:t>
            </a:r>
            <a:r>
              <a:rPr lang="zh-CN" altLang="en-US" smtClean="0"/>
              <a:t>使用：</a:t>
            </a:r>
            <a:r>
              <a:rPr lang="zh-CN" altLang="en-US"/>
              <a:t>图标 </a:t>
            </a:r>
            <a:r>
              <a:rPr lang="en-US" altLang="zh-CN"/>
              <a:t>class </a:t>
            </a:r>
            <a:r>
              <a:rPr lang="zh-CN" altLang="en-US"/>
              <a:t>不能和其它元素联合使用，因为这些图标被设计为独立的元素、独立</a:t>
            </a:r>
            <a:r>
              <a:rPr lang="zh-CN" altLang="en-US" smtClean="0"/>
              <a:t>使用</a:t>
            </a:r>
            <a:r>
              <a:rPr lang="zh-CN" altLang="en-US"/>
              <a:t>。</a:t>
            </a:r>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5" name="矩形 4"/>
          <p:cNvSpPr/>
          <p:nvPr/>
        </p:nvSpPr>
        <p:spPr>
          <a:xfrm>
            <a:off x="2713211" y="4221088"/>
            <a:ext cx="7704856"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&lt;span class="glyphicon glyphicon-search"&gt;&lt;/span&gt;</a:t>
            </a:r>
          </a:p>
        </p:txBody>
      </p:sp>
    </p:spTree>
    <p:extLst>
      <p:ext uri="{BB962C8B-B14F-4D97-AF65-F5344CB8AC3E}">
        <p14:creationId xmlns:p14="http://schemas.microsoft.com/office/powerpoint/2010/main" val="4012615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下拉菜单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用于显示链接列表的可切换、有上下文的菜单。</a:t>
            </a:r>
            <a:r>
              <a:rPr lang="en-US" altLang="zh-CN" dirty="0">
                <a:hlinkClick r:id="rId2" action="ppaction://hlinksldjump"/>
              </a:rPr>
              <a:t>JavaScript </a:t>
            </a:r>
            <a:r>
              <a:rPr lang="zh-CN" altLang="en-US" dirty="0">
                <a:hlinkClick r:id="rId2" action="ppaction://hlinksldjump"/>
              </a:rPr>
              <a:t>下拉菜单插件</a:t>
            </a:r>
            <a:r>
              <a:rPr lang="zh-CN" altLang="en-US" dirty="0"/>
              <a:t>让它有交互</a:t>
            </a:r>
            <a:r>
              <a:rPr lang="zh-CN" altLang="en-US" dirty="0" smtClean="0"/>
              <a:t>性。</a:t>
            </a:r>
            <a:endParaRPr lang="en-US" altLang="zh-CN" b="1" dirty="0" smtClean="0"/>
          </a:p>
          <a:p>
            <a:pPr marL="285750" indent="-285750">
              <a:lnSpc>
                <a:spcPct val="150000"/>
              </a:lnSpc>
              <a:buFont typeface="Wingdings" pitchFamily="2" charset="2"/>
              <a:buChar char="Ø"/>
            </a:pPr>
            <a:r>
              <a:rPr lang="zh-CN" altLang="en-US" b="1" dirty="0"/>
              <a:t>案例</a:t>
            </a:r>
            <a:r>
              <a:rPr lang="zh-CN" altLang="en-US" dirty="0" smtClean="0"/>
              <a:t>：</a:t>
            </a:r>
            <a:r>
              <a:rPr lang="zh-CN" altLang="en-US" dirty="0"/>
              <a:t>将下拉菜单触发器和下拉菜单都包裹在</a:t>
            </a:r>
            <a:r>
              <a:rPr lang="en-US" altLang="zh-CN" dirty="0"/>
              <a:t>.dropdown</a:t>
            </a:r>
            <a:r>
              <a:rPr lang="zh-CN" altLang="en-US" dirty="0"/>
              <a:t>里，或者另一个声明了</a:t>
            </a:r>
            <a:r>
              <a:rPr lang="en-US" altLang="zh-CN" dirty="0"/>
              <a:t>position: relative;</a:t>
            </a:r>
            <a:r>
              <a:rPr lang="zh-CN" altLang="en-US" dirty="0"/>
              <a:t>的元素。然后添加组成菜单的</a:t>
            </a:r>
            <a:r>
              <a:rPr lang="en-US" altLang="zh-CN" dirty="0"/>
              <a:t>HTML</a:t>
            </a:r>
            <a:r>
              <a:rPr lang="zh-CN" altLang="en-US" dirty="0"/>
              <a:t>代码</a:t>
            </a:r>
            <a:r>
              <a:rPr lang="zh-CN" altLang="en-US" dirty="0" smtClean="0"/>
              <a:t>。</a:t>
            </a:r>
            <a:endParaRPr lang="en-US" altLang="zh-CN" dirty="0" smtClean="0"/>
          </a:p>
          <a:p>
            <a:pPr marL="285750" indent="-285750">
              <a:lnSpc>
                <a:spcPct val="150000"/>
              </a:lnSpc>
              <a:buFont typeface="Wingdings" pitchFamily="2" charset="2"/>
              <a:buChar char="Ø"/>
              <a:defRPr/>
            </a:pPr>
            <a:endParaRPr lang="en-US" altLang="zh-CN" dirty="0"/>
          </a:p>
          <a:p>
            <a:pPr marL="285750" indent="-285750">
              <a:lnSpc>
                <a:spcPct val="150000"/>
              </a:lnSpc>
              <a:buFont typeface="Wingdings" pitchFamily="2" charset="2"/>
              <a:buChar char="Ø"/>
              <a:defRPr/>
            </a:pPr>
            <a:endParaRPr lang="en-US" altLang="zh-CN" dirty="0" smtClean="0"/>
          </a:p>
          <a:p>
            <a:pPr marL="285750" indent="-285750">
              <a:lnSpc>
                <a:spcPct val="150000"/>
              </a:lnSpc>
              <a:buFont typeface="Wingdings" pitchFamily="2" charset="2"/>
              <a:buChar char="Ø"/>
              <a:defRPr/>
            </a:pPr>
            <a:endParaRPr lang="en-US" altLang="zh-CN" dirty="0" smtClean="0"/>
          </a:p>
          <a:p>
            <a:pPr>
              <a:lnSpc>
                <a:spcPct val="150000"/>
              </a:lnSpc>
              <a:defRPr/>
            </a:pPr>
            <a:endParaRPr lang="zh-CN" altLang="en-US" b="1" dirty="0"/>
          </a:p>
          <a:p>
            <a:pPr marL="285750" indent="-285750">
              <a:lnSpc>
                <a:spcPct val="150000"/>
              </a:lnSpc>
              <a:buFont typeface="Wingdings" pitchFamily="2" charset="2"/>
              <a:buChar char="Ø"/>
              <a:defRPr/>
            </a:pPr>
            <a:endParaRPr lang="en-US" altLang="zh-CN" dirty="0"/>
          </a:p>
        </p:txBody>
      </p:sp>
      <p:sp>
        <p:nvSpPr>
          <p:cNvPr id="4" name="矩形 3"/>
          <p:cNvSpPr/>
          <p:nvPr/>
        </p:nvSpPr>
        <p:spPr>
          <a:xfrm>
            <a:off x="1921123" y="1412776"/>
            <a:ext cx="8568952" cy="42484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z="1600"/>
              <a:t>&lt;div class="dropdown"&gt; </a:t>
            </a:r>
            <a:endParaRPr lang="en-US" altLang="zh-CN" sz="1600" smtClean="0"/>
          </a:p>
          <a:p>
            <a:pPr>
              <a:defRPr/>
            </a:pPr>
            <a:r>
              <a:rPr lang="en-US" altLang="zh-CN" sz="1600" smtClean="0"/>
              <a:t>    &lt;</a:t>
            </a:r>
            <a:r>
              <a:rPr lang="en-US" altLang="zh-CN" sz="1600"/>
              <a:t>button class="btn dropdown-toggle sr-only" type="button" id="dropdownMenu1" </a:t>
            </a:r>
            <a:r>
              <a:rPr lang="en-US" altLang="zh-CN" sz="1600" smtClean="0"/>
              <a:t>data-    	toggle</a:t>
            </a:r>
            <a:r>
              <a:rPr lang="en-US" altLang="zh-CN" sz="1600"/>
              <a:t>="dropdown"&gt; </a:t>
            </a:r>
            <a:endParaRPr lang="en-US" altLang="zh-CN" sz="1600" smtClean="0"/>
          </a:p>
          <a:p>
            <a:pPr>
              <a:defRPr/>
            </a:pPr>
            <a:r>
              <a:rPr lang="en-US" altLang="zh-CN" sz="1600"/>
              <a:t> </a:t>
            </a:r>
            <a:r>
              <a:rPr lang="en-US" altLang="zh-CN" sz="1600" smtClean="0"/>
              <a:t>       Dropdown </a:t>
            </a:r>
          </a:p>
          <a:p>
            <a:pPr>
              <a:defRPr/>
            </a:pPr>
            <a:r>
              <a:rPr lang="en-US" altLang="zh-CN" sz="1600"/>
              <a:t> </a:t>
            </a:r>
            <a:r>
              <a:rPr lang="en-US" altLang="zh-CN" sz="1600" smtClean="0"/>
              <a:t>       &lt;</a:t>
            </a:r>
            <a:r>
              <a:rPr lang="en-US" altLang="zh-CN" sz="1600"/>
              <a:t>span class="caret"&gt;&lt;/span&gt; </a:t>
            </a:r>
            <a:endParaRPr lang="en-US" altLang="zh-CN" sz="1600" smtClean="0"/>
          </a:p>
          <a:p>
            <a:pPr>
              <a:defRPr/>
            </a:pPr>
            <a:r>
              <a:rPr lang="en-US" altLang="zh-CN" sz="1600"/>
              <a:t> </a:t>
            </a:r>
            <a:r>
              <a:rPr lang="en-US" altLang="zh-CN" sz="1600" smtClean="0"/>
              <a:t>   &lt;/</a:t>
            </a:r>
            <a:r>
              <a:rPr lang="en-US" altLang="zh-CN" sz="1600"/>
              <a:t>button&gt; </a:t>
            </a:r>
            <a:endParaRPr lang="en-US" altLang="zh-CN" sz="1600" smtClean="0"/>
          </a:p>
          <a:p>
            <a:pPr>
              <a:defRPr/>
            </a:pPr>
            <a:r>
              <a:rPr lang="en-US" altLang="zh-CN" sz="1600"/>
              <a:t> </a:t>
            </a:r>
            <a:r>
              <a:rPr lang="en-US" altLang="zh-CN" sz="1600" smtClean="0"/>
              <a:t>   &lt;</a:t>
            </a:r>
            <a:r>
              <a:rPr lang="en-US" altLang="zh-CN" sz="1600"/>
              <a:t>ul class="dropdown-menu" role="menu" aria-labelledby="dropdownMenu1"&gt; </a:t>
            </a:r>
            <a:endParaRPr lang="en-US" altLang="zh-CN" sz="1600" smtClean="0"/>
          </a:p>
          <a:p>
            <a:pPr>
              <a:defRPr/>
            </a:pPr>
            <a:r>
              <a:rPr lang="en-US" altLang="zh-CN" sz="1600"/>
              <a:t> </a:t>
            </a:r>
            <a:r>
              <a:rPr lang="en-US" altLang="zh-CN" sz="1600" smtClean="0"/>
              <a:t>       &lt;</a:t>
            </a:r>
            <a:r>
              <a:rPr lang="en-US" altLang="zh-CN" sz="1600"/>
              <a:t>li role="presentation"&gt;&lt;a role="menuitem" tabindex="-1" href="#"&gt;Action&lt;/a&gt;&lt;/li&gt; </a:t>
            </a:r>
            <a:endParaRPr lang="en-US" altLang="zh-CN" sz="1600" smtClean="0"/>
          </a:p>
          <a:p>
            <a:pPr>
              <a:defRPr/>
            </a:pPr>
            <a:r>
              <a:rPr lang="en-US" altLang="zh-CN" sz="1600"/>
              <a:t> </a:t>
            </a:r>
            <a:r>
              <a:rPr lang="en-US" altLang="zh-CN" sz="1600" smtClean="0"/>
              <a:t>       &lt;</a:t>
            </a:r>
            <a:r>
              <a:rPr lang="en-US" altLang="zh-CN" sz="1600"/>
              <a:t>li role="presentation"&gt;&lt;a role="menuitem" tabindex="-1" href="#"&gt;Another action&lt;/a&gt;&lt;/li</a:t>
            </a:r>
            <a:r>
              <a:rPr lang="en-US" altLang="zh-CN" sz="1600" smtClean="0"/>
              <a:t>&gt;        </a:t>
            </a:r>
          </a:p>
          <a:p>
            <a:pPr>
              <a:defRPr/>
            </a:pPr>
            <a:r>
              <a:rPr lang="en-US" altLang="zh-CN" sz="1600"/>
              <a:t> </a:t>
            </a:r>
            <a:r>
              <a:rPr lang="en-US" altLang="zh-CN" sz="1600" smtClean="0"/>
              <a:t>       &lt;li role="presentation"&gt;&lt;a role="menuitem" tabindex="-1" href="#"&gt;Something else  	here&lt;/a&gt;&lt;/li&gt;         </a:t>
            </a:r>
          </a:p>
          <a:p>
            <a:pPr>
              <a:defRPr/>
            </a:pPr>
            <a:r>
              <a:rPr lang="en-US" altLang="zh-CN" sz="1600"/>
              <a:t> </a:t>
            </a:r>
            <a:r>
              <a:rPr lang="en-US" altLang="zh-CN" sz="1600" smtClean="0"/>
              <a:t>       &lt;li role="presentation" class="divider"&gt;&lt;/li&gt; </a:t>
            </a:r>
          </a:p>
          <a:p>
            <a:pPr>
              <a:defRPr/>
            </a:pPr>
            <a:r>
              <a:rPr lang="en-US" altLang="zh-CN" sz="1600"/>
              <a:t> </a:t>
            </a:r>
            <a:r>
              <a:rPr lang="en-US" altLang="zh-CN" sz="1600" smtClean="0"/>
              <a:t>       &lt;li role="presentation"&gt;&lt;a role="menuitem" tabindex="-1" href="#"&gt;Separated link&lt;/a&gt;&lt;/li&gt;     </a:t>
            </a:r>
          </a:p>
          <a:p>
            <a:pPr>
              <a:defRPr/>
            </a:pPr>
            <a:r>
              <a:rPr lang="en-US" altLang="zh-CN" sz="1600"/>
              <a:t> </a:t>
            </a:r>
            <a:r>
              <a:rPr lang="en-US" altLang="zh-CN" sz="1600" smtClean="0"/>
              <a:t>   &lt;/ul&gt; </a:t>
            </a:r>
          </a:p>
          <a:p>
            <a:pPr>
              <a:defRPr/>
            </a:pPr>
            <a:r>
              <a:rPr lang="en-US" altLang="zh-CN" sz="1600" smtClean="0"/>
              <a:t>&lt;/div&gt;</a:t>
            </a:r>
            <a:endParaRPr lang="en-US" altLang="zh-CN" sz="1600"/>
          </a:p>
        </p:txBody>
      </p:sp>
    </p:spTree>
    <p:extLst>
      <p:ext uri="{BB962C8B-B14F-4D97-AF65-F5344CB8AC3E}">
        <p14:creationId xmlns:p14="http://schemas.microsoft.com/office/powerpoint/2010/main" val="371943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下拉菜单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a:t>对齐</a:t>
            </a:r>
            <a:r>
              <a:rPr lang="zh-CN" altLang="en-US" b="1" smtClean="0"/>
              <a:t>选项</a:t>
            </a:r>
            <a:r>
              <a:rPr lang="zh-CN" altLang="en-US" smtClean="0"/>
              <a:t>：</a:t>
            </a:r>
            <a:r>
              <a:rPr lang="zh-CN" altLang="en-US"/>
              <a:t>给下拉菜单</a:t>
            </a:r>
            <a:r>
              <a:rPr lang="en-US" altLang="zh-CN"/>
              <a:t>.dropdown-menu</a:t>
            </a:r>
            <a:r>
              <a:rPr lang="zh-CN" altLang="en-US"/>
              <a:t>加上</a:t>
            </a:r>
            <a:r>
              <a:rPr lang="en-US" altLang="zh-CN"/>
              <a:t>.pull-right </a:t>
            </a:r>
            <a:r>
              <a:rPr lang="zh-CN" altLang="en-US"/>
              <a:t>使文字右对齐</a:t>
            </a:r>
            <a:r>
              <a:rPr lang="zh-CN" altLang="en-US" smtClean="0"/>
              <a:t>。</a:t>
            </a: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r>
              <a:rPr lang="zh-CN" altLang="en-US" b="1" smtClean="0"/>
              <a:t>标题</a:t>
            </a:r>
            <a:r>
              <a:rPr lang="zh-CN" altLang="en-US" smtClean="0"/>
              <a:t>：</a:t>
            </a:r>
            <a:r>
              <a:rPr lang="zh-CN" altLang="en-US"/>
              <a:t>在任何下拉菜单中均可通过添加标题来标明一组</a:t>
            </a:r>
            <a:r>
              <a:rPr lang="zh-CN" altLang="en-US" smtClean="0"/>
              <a:t>动作：</a:t>
            </a: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r>
              <a:rPr lang="zh-CN" altLang="en-US" b="1" smtClean="0"/>
              <a:t>禁用的菜单选项</a:t>
            </a:r>
            <a:r>
              <a:rPr lang="zh-CN" altLang="en-US" smtClean="0"/>
              <a:t>：</a:t>
            </a:r>
            <a:r>
              <a:rPr lang="zh-CN" altLang="en-US"/>
              <a:t>给下拉菜单中的</a:t>
            </a:r>
            <a:r>
              <a:rPr lang="en-US" altLang="zh-CN"/>
              <a:t>&lt;li&gt;</a:t>
            </a:r>
            <a:r>
              <a:rPr lang="zh-CN" altLang="en-US"/>
              <a:t>加上</a:t>
            </a:r>
            <a:r>
              <a:rPr lang="en-US" altLang="zh-CN"/>
              <a:t>.disabled</a:t>
            </a:r>
            <a:r>
              <a:rPr lang="zh-CN" altLang="en-US"/>
              <a:t>禁用</a:t>
            </a:r>
            <a:r>
              <a:rPr lang="zh-CN" altLang="en-US" smtClean="0"/>
              <a:t>链接。</a:t>
            </a: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209155" y="1412776"/>
            <a:ext cx="7704856" cy="79208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class="dropdown-menu pull-right" role="menu" aria-labelledby="dLabel"&gt; </a:t>
            </a:r>
            <a:endParaRPr lang="en-US" altLang="zh-CN" smtClean="0"/>
          </a:p>
          <a:p>
            <a:pPr>
              <a:defRPr/>
            </a:pPr>
            <a:r>
              <a:rPr lang="en-US" altLang="zh-CN"/>
              <a:t> </a:t>
            </a:r>
            <a:r>
              <a:rPr lang="en-US" altLang="zh-CN" smtClean="0"/>
              <a:t>   ...</a:t>
            </a:r>
          </a:p>
          <a:p>
            <a:pPr>
              <a:defRPr/>
            </a:pPr>
            <a:r>
              <a:rPr lang="en-US" altLang="zh-CN" smtClean="0"/>
              <a:t> </a:t>
            </a:r>
            <a:r>
              <a:rPr lang="en-US" altLang="zh-CN"/>
              <a:t>&lt;/ul&gt;</a:t>
            </a:r>
          </a:p>
        </p:txBody>
      </p:sp>
      <p:sp>
        <p:nvSpPr>
          <p:cNvPr id="5" name="矩形 4"/>
          <p:cNvSpPr/>
          <p:nvPr/>
        </p:nvSpPr>
        <p:spPr>
          <a:xfrm>
            <a:off x="2209155" y="2708920"/>
            <a:ext cx="7704856" cy="194421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class="dropdown-menu" role="menu" aria-labelledby="dropdownMenu2"&gt; </a:t>
            </a:r>
            <a:r>
              <a:rPr lang="en-US" altLang="zh-CN" smtClean="0"/>
              <a:t> </a:t>
            </a:r>
          </a:p>
          <a:p>
            <a:pPr>
              <a:defRPr/>
            </a:pPr>
            <a:r>
              <a:rPr lang="en-US" altLang="zh-CN" smtClean="0"/>
              <a:t>    &lt;</a:t>
            </a:r>
            <a:r>
              <a:rPr lang="en-US" altLang="zh-CN"/>
              <a:t>li role="presentation" class="dropdown-header"&gt;Dropdown header&lt;/li&gt; </a:t>
            </a:r>
            <a:endParaRPr lang="en-US" altLang="zh-CN" smtClean="0"/>
          </a:p>
          <a:p>
            <a:pPr>
              <a:defRPr/>
            </a:pPr>
            <a:r>
              <a:rPr lang="en-US" altLang="zh-CN"/>
              <a:t> </a:t>
            </a:r>
            <a:r>
              <a:rPr lang="en-US" altLang="zh-CN" smtClean="0"/>
              <a:t>   ... </a:t>
            </a:r>
          </a:p>
          <a:p>
            <a:pPr>
              <a:defRPr/>
            </a:pPr>
            <a:r>
              <a:rPr lang="en-US" altLang="zh-CN"/>
              <a:t> </a:t>
            </a:r>
            <a:r>
              <a:rPr lang="en-US" altLang="zh-CN" smtClean="0"/>
              <a:t>   &lt;</a:t>
            </a:r>
            <a:r>
              <a:rPr lang="en-US" altLang="zh-CN"/>
              <a:t>li role="presentation" class="divider"&gt;&lt;/li&gt; </a:t>
            </a:r>
            <a:endParaRPr lang="en-US" altLang="zh-CN" smtClean="0"/>
          </a:p>
          <a:p>
            <a:pPr>
              <a:defRPr/>
            </a:pPr>
            <a:r>
              <a:rPr lang="en-US" altLang="zh-CN"/>
              <a:t> </a:t>
            </a:r>
            <a:r>
              <a:rPr lang="en-US" altLang="zh-CN" smtClean="0"/>
              <a:t>   &lt;</a:t>
            </a:r>
            <a:r>
              <a:rPr lang="en-US" altLang="zh-CN"/>
              <a:t>li role="presentation" class="dropdown-header"&gt;Dropdown header&lt;/li&gt; </a:t>
            </a:r>
            <a:endParaRPr lang="en-US" altLang="zh-CN" smtClean="0"/>
          </a:p>
          <a:p>
            <a:pPr>
              <a:defRPr/>
            </a:pPr>
            <a:r>
              <a:rPr lang="en-US" altLang="zh-CN"/>
              <a:t> </a:t>
            </a:r>
            <a:r>
              <a:rPr lang="en-US" altLang="zh-CN" smtClean="0"/>
              <a:t>   ... </a:t>
            </a:r>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用按钮组把一组按钮放在同一行里。通过使用我们的</a:t>
            </a:r>
            <a:r>
              <a:rPr lang="zh-CN" altLang="en-US">
                <a:hlinkClick r:id="rId2" action="ppaction://hlinksldjump"/>
              </a:rPr>
              <a:t>按钮插件</a:t>
            </a:r>
            <a:r>
              <a:rPr lang="zh-CN" altLang="en-US"/>
              <a:t>，可以设置为单选框或多选框样式及</a:t>
            </a:r>
            <a:r>
              <a:rPr lang="zh-CN" altLang="en-US" smtClean="0"/>
              <a:t>行为。</a:t>
            </a:r>
            <a:endParaRPr lang="en-US" altLang="zh-CN" smtClean="0"/>
          </a:p>
          <a:p>
            <a:pPr>
              <a:lnSpc>
                <a:spcPct val="150000"/>
              </a:lnSpc>
            </a:pPr>
            <a:r>
              <a:rPr lang="zh-CN" altLang="en-US"/>
              <a:t>按钮组中的工具提示和弹出框需要特别的设置</a:t>
            </a:r>
          </a:p>
          <a:p>
            <a:pPr marL="742950" lvl="1" indent="-285750">
              <a:lnSpc>
                <a:spcPct val="150000"/>
              </a:lnSpc>
              <a:buFont typeface="Arial" pitchFamily="34" charset="0"/>
              <a:buChar char="•"/>
            </a:pPr>
            <a:r>
              <a:rPr lang="zh-CN" altLang="en-US" smtClean="0"/>
              <a:t>当</a:t>
            </a:r>
            <a:r>
              <a:rPr lang="zh-CN" altLang="en-US"/>
              <a:t>为</a:t>
            </a:r>
            <a:r>
              <a:rPr lang="en-US" altLang="zh-CN"/>
              <a:t>.btn-group</a:t>
            </a:r>
            <a:r>
              <a:rPr lang="zh-CN" altLang="en-US"/>
              <a:t>中的元素应用工具提示或弹出框时，必须指定</a:t>
            </a:r>
            <a:r>
              <a:rPr lang="en-US" altLang="zh-CN"/>
              <a:t>container: </a:t>
            </a:r>
            <a:r>
              <a:rPr lang="en-US" altLang="zh-CN" smtClean="0"/>
              <a:t>‘body’</a:t>
            </a:r>
            <a:r>
              <a:rPr lang="zh-CN" altLang="en-US" smtClean="0"/>
              <a:t>选项</a:t>
            </a:r>
            <a:r>
              <a:rPr lang="zh-CN" altLang="en-US"/>
              <a:t>，这样可以避免不必要的副作用（例如工具提示或弹出框触发时，会</a:t>
            </a:r>
            <a:r>
              <a:rPr lang="zh-CN" altLang="en-US" smtClean="0"/>
              <a:t>让</a:t>
            </a:r>
            <a:r>
              <a:rPr lang="en-US" altLang="zh-CN" smtClean="0"/>
              <a:t>	</a:t>
            </a:r>
            <a:r>
              <a:rPr lang="zh-CN" altLang="en-US" smtClean="0"/>
              <a:t>页面</a:t>
            </a:r>
            <a:r>
              <a:rPr lang="zh-CN" altLang="en-US"/>
              <a:t>元素变宽和</a:t>
            </a:r>
            <a:r>
              <a:rPr lang="en-US" altLang="zh-CN"/>
              <a:t>/</a:t>
            </a:r>
            <a:r>
              <a:rPr lang="zh-CN" altLang="en-US"/>
              <a:t>或失去圆角</a:t>
            </a:r>
            <a:r>
              <a:rPr lang="zh-CN" altLang="en-US" smtClean="0"/>
              <a:t>）。</a:t>
            </a:r>
            <a:endParaRPr lang="en-US" altLang="zh-CN"/>
          </a:p>
          <a:p>
            <a:pPr marL="285750" indent="-285750">
              <a:lnSpc>
                <a:spcPct val="150000"/>
              </a:lnSpc>
              <a:buFont typeface="Wingdings" pitchFamily="2" charset="2"/>
              <a:buChar char="Ø"/>
            </a:pPr>
            <a:r>
              <a:rPr lang="zh-CN" altLang="en-US" b="1"/>
              <a:t>基本</a:t>
            </a:r>
            <a:r>
              <a:rPr lang="zh-CN" altLang="en-US" b="1" smtClean="0"/>
              <a:t>案例</a:t>
            </a:r>
            <a:r>
              <a:rPr lang="zh-CN" altLang="en-US" smtClean="0"/>
              <a:t>：</a:t>
            </a:r>
            <a:r>
              <a:rPr lang="zh-CN" altLang="en-US"/>
              <a:t>把一系列的</a:t>
            </a:r>
            <a:r>
              <a:rPr lang="en-US" altLang="zh-CN"/>
              <a:t>.btn</a:t>
            </a:r>
            <a:r>
              <a:rPr lang="zh-CN" altLang="en-US"/>
              <a:t>按钮放入</a:t>
            </a:r>
            <a:r>
              <a:rPr lang="en-US" altLang="zh-CN"/>
              <a:t>.</a:t>
            </a:r>
            <a:r>
              <a:rPr lang="en-US" altLang="zh-CN" smtClean="0"/>
              <a:t>btn-group</a:t>
            </a:r>
            <a:r>
              <a:rPr lang="zh-CN" altLang="en-US" smtClean="0"/>
              <a:t>。</a:t>
            </a:r>
            <a:endParaRPr lang="zh-CN" altLang="en-US" b="1"/>
          </a:p>
          <a:p>
            <a:pPr>
              <a:lnSpc>
                <a:spcPct val="150000"/>
              </a:lnSpc>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3933056"/>
            <a:ext cx="7704856" cy="165618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class="btn-group"&gt; </a:t>
            </a:r>
            <a:endParaRPr lang="en-US" altLang="zh-CN" smtClean="0"/>
          </a:p>
          <a:p>
            <a:pPr>
              <a:defRPr/>
            </a:pPr>
            <a:r>
              <a:rPr lang="en-US" altLang="zh-CN"/>
              <a:t> </a:t>
            </a:r>
            <a:r>
              <a:rPr lang="en-US" altLang="zh-CN" smtClean="0"/>
              <a:t>   &lt;</a:t>
            </a:r>
            <a:r>
              <a:rPr lang="en-US" altLang="zh-CN"/>
              <a:t>button type="button" class="btn btn-default"&gt;Left&lt;/button&gt; </a:t>
            </a:r>
            <a:endParaRPr lang="en-US" altLang="zh-CN" smtClean="0"/>
          </a:p>
          <a:p>
            <a:pPr>
              <a:defRPr/>
            </a:pPr>
            <a:r>
              <a:rPr lang="en-US" altLang="zh-CN" smtClean="0"/>
              <a:t>    &lt;</a:t>
            </a:r>
            <a:r>
              <a:rPr lang="en-US" altLang="zh-CN"/>
              <a:t>button type="button" class="btn btn-default"&gt;Middle&lt;/button&gt; </a:t>
            </a:r>
            <a:endParaRPr lang="en-US" altLang="zh-CN" smtClean="0"/>
          </a:p>
          <a:p>
            <a:pPr>
              <a:defRPr/>
            </a:pPr>
            <a:r>
              <a:rPr lang="en-US" altLang="zh-CN"/>
              <a:t> </a:t>
            </a:r>
            <a:r>
              <a:rPr lang="en-US" altLang="zh-CN" smtClean="0"/>
              <a:t>   &lt;</a:t>
            </a:r>
            <a:r>
              <a:rPr lang="en-US" altLang="zh-CN"/>
              <a:t>button type="button" class="btn btn-default"&gt;Right&lt;/button&gt; </a:t>
            </a:r>
            <a:endParaRPr lang="en-US" altLang="zh-CN" smtClean="0"/>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a:t>按钮</a:t>
            </a:r>
            <a:r>
              <a:rPr lang="zh-CN" altLang="en-US" b="1" smtClean="0"/>
              <a:t>工具栏</a:t>
            </a:r>
            <a:r>
              <a:rPr lang="zh-CN" altLang="en-US" smtClean="0"/>
              <a:t>：把一</a:t>
            </a:r>
            <a:r>
              <a:rPr lang="zh-CN" altLang="en-US"/>
              <a:t>组</a:t>
            </a:r>
            <a:r>
              <a:rPr lang="en-US" altLang="zh-CN"/>
              <a:t>&lt;div class="btn-group"&gt;</a:t>
            </a:r>
            <a:r>
              <a:rPr lang="zh-CN" altLang="en-US"/>
              <a:t>组合进一个</a:t>
            </a:r>
            <a:r>
              <a:rPr lang="en-US" altLang="zh-CN"/>
              <a:t>&lt;div class="btn-toolbar"&gt;</a:t>
            </a:r>
            <a:r>
              <a:rPr lang="zh-CN" altLang="en-US"/>
              <a:t>做成更复杂的组件</a:t>
            </a:r>
            <a:r>
              <a:rPr lang="zh-CN" altLang="en-US" smtClean="0"/>
              <a:t>。</a:t>
            </a:r>
            <a:endParaRPr lang="en-US" altLang="zh-CN"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marL="285750" indent="-285750">
              <a:lnSpc>
                <a:spcPct val="150000"/>
              </a:lnSpc>
              <a:buFont typeface="Wingdings" pitchFamily="2" charset="2"/>
              <a:buChar char="Ø"/>
            </a:pPr>
            <a:r>
              <a:rPr lang="zh-CN" altLang="en-US" b="1" smtClean="0"/>
              <a:t>尺寸：</a:t>
            </a:r>
            <a:r>
              <a:rPr lang="zh-CN" altLang="en-US"/>
              <a:t>只要给</a:t>
            </a:r>
            <a:r>
              <a:rPr lang="en-US" altLang="zh-CN"/>
              <a:t>.btn-group</a:t>
            </a:r>
            <a:r>
              <a:rPr lang="zh-CN" altLang="en-US"/>
              <a:t>加上</a:t>
            </a:r>
            <a:r>
              <a:rPr lang="en-US" altLang="zh-CN"/>
              <a:t>.btn-group-*</a:t>
            </a:r>
            <a:r>
              <a:rPr lang="zh-CN" altLang="en-US"/>
              <a:t>，而不是给组中每个按钮都应用大小</a:t>
            </a:r>
            <a:r>
              <a:rPr lang="zh-CN" altLang="en-US" smtClean="0"/>
              <a:t>类。</a:t>
            </a:r>
            <a:endParaRPr lang="en-US" altLang="zh-CN" smtClean="0"/>
          </a:p>
          <a:p>
            <a:pPr>
              <a:lnSpc>
                <a:spcPct val="150000"/>
              </a:lnSpc>
            </a:pPr>
            <a:endParaRPr lang="zh-CN" altLang="en-US" b="1"/>
          </a:p>
          <a:p>
            <a:pPr>
              <a:lnSpc>
                <a:spcPct val="150000"/>
              </a:lnSpc>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94415" y="1844824"/>
            <a:ext cx="7704856" cy="14761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class="btn-toolbar" role="toolbar"&gt; </a:t>
            </a:r>
            <a:endParaRPr lang="en-US" altLang="zh-CN" smtClean="0"/>
          </a:p>
          <a:p>
            <a:pPr>
              <a:defRPr/>
            </a:pPr>
            <a:r>
              <a:rPr lang="en-US" altLang="zh-CN"/>
              <a:t> </a:t>
            </a:r>
            <a:r>
              <a:rPr lang="en-US" altLang="zh-CN" smtClean="0"/>
              <a:t>   &lt;</a:t>
            </a:r>
            <a:r>
              <a:rPr lang="en-US" altLang="zh-CN"/>
              <a:t>div class="btn-group"&gt;...&lt;/div&gt; </a:t>
            </a:r>
            <a:endParaRPr lang="en-US" altLang="zh-CN" smtClean="0"/>
          </a:p>
          <a:p>
            <a:pPr>
              <a:defRPr/>
            </a:pPr>
            <a:r>
              <a:rPr lang="en-US" altLang="zh-CN"/>
              <a:t> </a:t>
            </a:r>
            <a:r>
              <a:rPr lang="en-US" altLang="zh-CN" smtClean="0"/>
              <a:t>   &lt;</a:t>
            </a:r>
            <a:r>
              <a:rPr lang="en-US" altLang="zh-CN"/>
              <a:t>div class="btn-group"&gt;...&lt;/div&gt; </a:t>
            </a:r>
            <a:endParaRPr lang="en-US" altLang="zh-CN" smtClean="0"/>
          </a:p>
          <a:p>
            <a:pPr>
              <a:defRPr/>
            </a:pPr>
            <a:r>
              <a:rPr lang="en-US" altLang="zh-CN"/>
              <a:t> </a:t>
            </a:r>
            <a:r>
              <a:rPr lang="en-US" altLang="zh-CN" smtClean="0"/>
              <a:t>   &lt;</a:t>
            </a:r>
            <a:r>
              <a:rPr lang="en-US" altLang="zh-CN"/>
              <a:t>div class="btn-group"&gt;...&lt;/div</a:t>
            </a:r>
            <a:r>
              <a:rPr lang="en-US" altLang="zh-CN" smtClean="0"/>
              <a:t>&gt;</a:t>
            </a:r>
          </a:p>
          <a:p>
            <a:pPr>
              <a:defRPr/>
            </a:pPr>
            <a:r>
              <a:rPr lang="en-US" altLang="zh-CN" smtClean="0"/>
              <a:t> </a:t>
            </a:r>
            <a:r>
              <a:rPr lang="en-US" altLang="zh-CN"/>
              <a:t>&lt;/div&gt;</a:t>
            </a:r>
          </a:p>
        </p:txBody>
      </p:sp>
      <p:sp>
        <p:nvSpPr>
          <p:cNvPr id="5" name="矩形 4"/>
          <p:cNvSpPr/>
          <p:nvPr/>
        </p:nvSpPr>
        <p:spPr>
          <a:xfrm>
            <a:off x="2194415" y="3861048"/>
            <a:ext cx="7704856" cy="14761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 btn-group-lg"&gt;...&lt;/div&gt; </a:t>
            </a:r>
            <a:endParaRPr lang="en-US" altLang="zh-CN" smtClean="0"/>
          </a:p>
          <a:p>
            <a:pPr>
              <a:defRPr/>
            </a:pPr>
            <a:r>
              <a:rPr lang="en-US" altLang="zh-CN" smtClean="0"/>
              <a:t>&lt;</a:t>
            </a:r>
            <a:r>
              <a:rPr lang="en-US" altLang="zh-CN"/>
              <a:t>div class="btn-group"&gt;...&lt;/div&gt; </a:t>
            </a:r>
            <a:endParaRPr lang="en-US" altLang="zh-CN" smtClean="0"/>
          </a:p>
          <a:p>
            <a:pPr>
              <a:defRPr/>
            </a:pPr>
            <a:r>
              <a:rPr lang="en-US" altLang="zh-CN" smtClean="0"/>
              <a:t>&lt;</a:t>
            </a:r>
            <a:r>
              <a:rPr lang="en-US" altLang="zh-CN"/>
              <a:t>div class="btn-group btn-group-sm"&gt;...&lt;/div&gt; </a:t>
            </a:r>
            <a:endParaRPr lang="en-US" altLang="zh-CN" smtClean="0"/>
          </a:p>
          <a:p>
            <a:pPr>
              <a:defRPr/>
            </a:pPr>
            <a:r>
              <a:rPr lang="en-US" altLang="zh-CN" smtClean="0"/>
              <a:t>&lt;</a:t>
            </a:r>
            <a:r>
              <a:rPr lang="en-US" altLang="zh-CN"/>
              <a:t>div class="btn-group btn-group-xs"&gt;...&lt;/div&gt;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a:t>嵌套</a:t>
            </a:r>
            <a:r>
              <a:rPr lang="zh-CN" altLang="en-US" smtClean="0"/>
              <a:t>：想把</a:t>
            </a:r>
            <a:r>
              <a:rPr lang="zh-CN" altLang="en-US"/>
              <a:t>下拉菜单混合到一系列按钮中，就把</a:t>
            </a:r>
            <a:r>
              <a:rPr lang="en-US" altLang="zh-CN"/>
              <a:t>.btn-group</a:t>
            </a:r>
            <a:r>
              <a:rPr lang="zh-CN" altLang="en-US"/>
              <a:t>放入另一个</a:t>
            </a:r>
            <a:r>
              <a:rPr lang="en-US" altLang="zh-CN"/>
              <a:t>.btn-group</a:t>
            </a:r>
            <a:r>
              <a:rPr lang="zh-CN" altLang="en-US"/>
              <a:t>中</a:t>
            </a:r>
            <a:r>
              <a:rPr lang="zh-CN" altLang="en-US" smtClean="0"/>
              <a:t>。</a:t>
            </a:r>
            <a:endParaRPr lang="en-US" altLang="zh-CN"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a:lnSpc>
                <a:spcPct val="150000"/>
              </a:lnSpc>
            </a:pPr>
            <a:endParaRPr lang="zh-CN" altLang="en-US" b="1"/>
          </a:p>
          <a:p>
            <a:pPr>
              <a:lnSpc>
                <a:spcPct val="150000"/>
              </a:lnSpc>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94415" y="1484785"/>
            <a:ext cx="7704856" cy="432047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class="btn-group"&gt; </a:t>
            </a:r>
            <a:endParaRPr lang="en-US" altLang="zh-CN" smtClean="0"/>
          </a:p>
          <a:p>
            <a:pPr>
              <a:defRPr/>
            </a:pPr>
            <a:r>
              <a:rPr lang="en-US" altLang="zh-CN"/>
              <a:t> </a:t>
            </a:r>
            <a:r>
              <a:rPr lang="en-US" altLang="zh-CN" smtClean="0"/>
              <a:t>   &lt;</a:t>
            </a:r>
            <a:r>
              <a:rPr lang="en-US" altLang="zh-CN"/>
              <a:t>button type="button" class="btn btn-default"&gt;1&lt;/button&gt; </a:t>
            </a:r>
            <a:endParaRPr lang="en-US" altLang="zh-CN" smtClean="0"/>
          </a:p>
          <a:p>
            <a:pPr>
              <a:defRPr/>
            </a:pPr>
            <a:r>
              <a:rPr lang="en-US" altLang="zh-CN"/>
              <a:t> </a:t>
            </a:r>
            <a:r>
              <a:rPr lang="en-US" altLang="zh-CN" smtClean="0"/>
              <a:t>   &lt;</a:t>
            </a:r>
            <a:r>
              <a:rPr lang="en-US" altLang="zh-CN"/>
              <a:t>button type="button" class="btn btn-default"&gt;2&lt;/button&gt; </a:t>
            </a:r>
            <a:endParaRPr lang="en-US" altLang="zh-CN" smtClean="0"/>
          </a:p>
          <a:p>
            <a:pPr>
              <a:defRPr/>
            </a:pPr>
            <a:r>
              <a:rPr lang="en-US" altLang="zh-CN" smtClean="0"/>
              <a:t>    &lt;</a:t>
            </a:r>
            <a:r>
              <a:rPr lang="en-US" altLang="zh-CN"/>
              <a:t>div class="btn-group"&gt; </a:t>
            </a:r>
            <a:endParaRPr lang="en-US" altLang="zh-CN" smtClean="0"/>
          </a:p>
          <a:p>
            <a:pPr>
              <a:defRPr/>
            </a:pPr>
            <a:r>
              <a:rPr lang="en-US" altLang="zh-CN"/>
              <a:t> </a:t>
            </a:r>
            <a:r>
              <a:rPr lang="en-US" altLang="zh-CN" smtClean="0"/>
              <a:t>        &lt;</a:t>
            </a:r>
            <a:r>
              <a:rPr lang="en-US" altLang="zh-CN"/>
              <a:t>button type="button" class="btn btn-default  </a:t>
            </a:r>
            <a:r>
              <a:rPr lang="en-US" altLang="zh-CN" smtClean="0"/>
              <a:t>dropdown-toggle</a:t>
            </a:r>
            <a:r>
              <a:rPr lang="en-US" altLang="zh-CN"/>
              <a:t>" </a:t>
            </a:r>
            <a:r>
              <a:rPr lang="en-US" altLang="zh-CN" smtClean="0"/>
              <a:t>	data-toggle</a:t>
            </a:r>
            <a:r>
              <a:rPr lang="en-US" altLang="zh-CN"/>
              <a:t>="dropdown"&gt; </a:t>
            </a:r>
            <a:endParaRPr lang="en-US" altLang="zh-CN" smtClean="0"/>
          </a:p>
          <a:p>
            <a:pPr>
              <a:defRPr/>
            </a:pPr>
            <a:r>
              <a:rPr lang="en-US" altLang="zh-CN"/>
              <a:t> </a:t>
            </a:r>
            <a:r>
              <a:rPr lang="en-US" altLang="zh-CN" smtClean="0"/>
              <a:t>           Dropdown </a:t>
            </a:r>
          </a:p>
          <a:p>
            <a:pPr>
              <a:defRPr/>
            </a:pPr>
            <a:r>
              <a:rPr lang="en-US" altLang="zh-CN"/>
              <a:t> </a:t>
            </a:r>
            <a:r>
              <a:rPr lang="en-US" altLang="zh-CN" smtClean="0"/>
              <a:t>           &lt;</a:t>
            </a:r>
            <a:r>
              <a:rPr lang="en-US" altLang="zh-CN"/>
              <a:t>span class="caret"&gt;&lt;/span</a:t>
            </a:r>
            <a:r>
              <a:rPr lang="en-US" altLang="zh-CN" smtClean="0"/>
              <a:t>&gt;</a:t>
            </a:r>
          </a:p>
          <a:p>
            <a:pPr>
              <a:defRPr/>
            </a:pPr>
            <a:r>
              <a:rPr lang="en-US" altLang="zh-CN" smtClean="0"/>
              <a:t>         &lt;/</a:t>
            </a:r>
            <a:r>
              <a:rPr lang="en-US" altLang="zh-CN"/>
              <a:t>button</a:t>
            </a:r>
            <a:r>
              <a:rPr lang="en-US" altLang="zh-CN" smtClean="0"/>
              <a:t>&gt;</a:t>
            </a:r>
          </a:p>
          <a:p>
            <a:pPr>
              <a:defRPr/>
            </a:pPr>
            <a:r>
              <a:rPr lang="en-US" altLang="zh-CN"/>
              <a:t> </a:t>
            </a:r>
            <a:r>
              <a:rPr lang="en-US" altLang="zh-CN" smtClean="0"/>
              <a:t>        </a:t>
            </a:r>
            <a:r>
              <a:rPr lang="en-US" altLang="zh-CN"/>
              <a:t>&lt;ul class="dropdown-menu"&gt; </a:t>
            </a:r>
            <a:endParaRPr lang="en-US" altLang="zh-CN" smtClean="0"/>
          </a:p>
          <a:p>
            <a:pPr>
              <a:defRPr/>
            </a:pPr>
            <a:r>
              <a:rPr lang="en-US" altLang="zh-CN"/>
              <a:t> </a:t>
            </a:r>
            <a:r>
              <a:rPr lang="en-US" altLang="zh-CN" smtClean="0"/>
              <a:t>           &lt;</a:t>
            </a:r>
            <a:r>
              <a:rPr lang="en-US" altLang="zh-CN"/>
              <a:t>li&gt;&lt;a href="#"&gt;Dropdown link&lt;/a&gt;&lt;/li&gt; </a:t>
            </a:r>
            <a:endParaRPr lang="en-US" altLang="zh-CN" smtClean="0"/>
          </a:p>
          <a:p>
            <a:pPr>
              <a:defRPr/>
            </a:pPr>
            <a:r>
              <a:rPr lang="en-US" altLang="zh-CN"/>
              <a:t> </a:t>
            </a:r>
            <a:r>
              <a:rPr lang="en-US" altLang="zh-CN" smtClean="0"/>
              <a:t>           &lt;</a:t>
            </a:r>
            <a:r>
              <a:rPr lang="en-US" altLang="zh-CN"/>
              <a:t>li&gt;&lt;a href="#"&gt;Dropdown link&lt;/a&gt;&lt;/li</a:t>
            </a:r>
            <a:r>
              <a:rPr lang="en-US" altLang="zh-CN" smtClean="0"/>
              <a:t>&gt;</a:t>
            </a:r>
          </a:p>
          <a:p>
            <a:pPr>
              <a:defRPr/>
            </a:pPr>
            <a:r>
              <a:rPr lang="en-US" altLang="zh-CN"/>
              <a:t> </a:t>
            </a:r>
            <a:r>
              <a:rPr lang="en-US" altLang="zh-CN" smtClean="0"/>
              <a:t>        </a:t>
            </a:r>
            <a:r>
              <a:rPr lang="en-US" altLang="zh-CN"/>
              <a:t>&lt;/ul&gt; </a:t>
            </a:r>
            <a:endParaRPr lang="en-US" altLang="zh-CN" smtClean="0"/>
          </a:p>
          <a:p>
            <a:pPr>
              <a:defRPr/>
            </a:pPr>
            <a:r>
              <a:rPr lang="en-US" altLang="zh-CN"/>
              <a:t> </a:t>
            </a:r>
            <a:r>
              <a:rPr lang="en-US" altLang="zh-CN" smtClean="0"/>
              <a:t>   &lt;/</a:t>
            </a:r>
            <a:r>
              <a:rPr lang="en-US" altLang="zh-CN"/>
              <a:t>div</a:t>
            </a:r>
            <a:r>
              <a:rPr lang="en-US" altLang="zh-CN" smtClean="0"/>
              <a:t>&gt;</a:t>
            </a:r>
          </a:p>
          <a:p>
            <a:pPr>
              <a:defRPr/>
            </a:pPr>
            <a:r>
              <a:rPr lang="en-US" altLang="zh-CN" smtClean="0"/>
              <a:t> </a:t>
            </a:r>
            <a:r>
              <a:rPr lang="en-US" altLang="zh-CN"/>
              <a:t>&lt;/div&gt;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a:t>垂直排列</a:t>
            </a:r>
            <a:r>
              <a:rPr lang="zh-CN" altLang="en-US" smtClean="0"/>
              <a:t>：想</a:t>
            </a:r>
            <a:r>
              <a:rPr lang="zh-CN" altLang="en-US"/>
              <a:t>让一组按钮竖直显示而不是水平</a:t>
            </a:r>
            <a:r>
              <a:rPr lang="zh-CN" altLang="en-US" smtClean="0"/>
              <a:t>显示。</a:t>
            </a:r>
            <a:endParaRPr lang="en-US" altLang="zh-CN"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marL="285750" indent="-285750">
              <a:lnSpc>
                <a:spcPct val="150000"/>
              </a:lnSpc>
              <a:buFont typeface="Wingdings" pitchFamily="2" charset="2"/>
              <a:buChar char="Ø"/>
            </a:pPr>
            <a:r>
              <a:rPr lang="zh-CN" altLang="en-US" b="1" smtClean="0"/>
              <a:t>两端对齐的链接排列</a:t>
            </a:r>
            <a:r>
              <a:rPr lang="zh-CN" altLang="en-US" smtClean="0"/>
              <a:t>：</a:t>
            </a:r>
            <a:r>
              <a:rPr lang="zh-CN" altLang="en-US"/>
              <a:t>让一组按钮拉长为相同的尺寸，适应父元素的宽度。对于按钮组中的按钮下拉菜单也同样</a:t>
            </a:r>
            <a:r>
              <a:rPr lang="zh-CN" altLang="en-US" smtClean="0"/>
              <a:t>适用。</a:t>
            </a:r>
            <a:endParaRPr lang="en-US" altLang="zh-CN" b="1" smtClean="0"/>
          </a:p>
          <a:p>
            <a:pPr marL="285750" indent="-285750">
              <a:lnSpc>
                <a:spcPct val="150000"/>
              </a:lnSpc>
              <a:buFont typeface="Wingdings" pitchFamily="2" charset="2"/>
              <a:buChar char="Ø"/>
            </a:pPr>
            <a:endParaRPr lang="en-US" altLang="zh-CN" b="1"/>
          </a:p>
          <a:p>
            <a:pPr marL="285750" indent="-285750">
              <a:lnSpc>
                <a:spcPct val="150000"/>
              </a:lnSpc>
              <a:buFont typeface="Wingdings" pitchFamily="2" charset="2"/>
              <a:buChar char="Ø"/>
            </a:pPr>
            <a:endParaRPr lang="en-US" altLang="zh-CN" b="1" smtClean="0"/>
          </a:p>
          <a:p>
            <a:pPr>
              <a:lnSpc>
                <a:spcPct val="150000"/>
              </a:lnSpc>
            </a:pPr>
            <a:endParaRPr lang="zh-CN" altLang="en-US" b="1"/>
          </a:p>
          <a:p>
            <a:pPr>
              <a:lnSpc>
                <a:spcPct val="150000"/>
              </a:lnSpc>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94415" y="1484785"/>
            <a:ext cx="7704856" cy="57606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class="btn-group-vertical"&gt; ... &lt;/div&gt;</a:t>
            </a:r>
          </a:p>
        </p:txBody>
      </p:sp>
      <p:sp>
        <p:nvSpPr>
          <p:cNvPr id="5" name="矩形 4"/>
          <p:cNvSpPr/>
          <p:nvPr/>
        </p:nvSpPr>
        <p:spPr>
          <a:xfrm>
            <a:off x="2194415" y="3032954"/>
            <a:ext cx="7704856" cy="57606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 btn-group-justified"&gt; ... &lt;/div&gt;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按钮式下拉菜单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把任何按钮放入</a:t>
            </a:r>
            <a:r>
              <a:rPr lang="en-US" altLang="zh-CN"/>
              <a:t>.btn-group</a:t>
            </a:r>
            <a:r>
              <a:rPr lang="zh-CN" altLang="en-US"/>
              <a:t>然后加入正确的菜单标记，就可以做成下拉菜单</a:t>
            </a:r>
            <a:r>
              <a:rPr lang="zh-CN" altLang="en-US" smtClean="0"/>
              <a:t>触发器。</a:t>
            </a:r>
            <a:endParaRPr lang="en-US" altLang="zh-CN"/>
          </a:p>
          <a:p>
            <a:pPr marL="285750" indent="-285750">
              <a:lnSpc>
                <a:spcPct val="150000"/>
              </a:lnSpc>
              <a:buFont typeface="Wingdings" pitchFamily="2" charset="2"/>
              <a:buChar char="Ø"/>
              <a:defRPr/>
            </a:pPr>
            <a:r>
              <a:rPr lang="zh-CN" altLang="en-US" b="1"/>
              <a:t>单按钮下拉</a:t>
            </a:r>
            <a:r>
              <a:rPr lang="zh-CN" altLang="en-US" b="1" smtClean="0"/>
              <a:t>菜单</a:t>
            </a:r>
            <a:r>
              <a:rPr lang="zh-CN" altLang="en-US" smtClean="0"/>
              <a:t>：</a:t>
            </a:r>
            <a:r>
              <a:rPr lang="zh-CN" altLang="en-US"/>
              <a:t>只要改变一些基本的标记，就能把按钮变成下拉菜单</a:t>
            </a:r>
            <a:r>
              <a:rPr lang="zh-CN" altLang="en-US" smtClean="0"/>
              <a:t>开关。</a:t>
            </a:r>
            <a:endParaRPr lang="zh-CN" altLang="en-US"/>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1857115"/>
            <a:ext cx="7704856" cy="373212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class="btn-group"&gt; </a:t>
            </a:r>
            <a:endParaRPr lang="en-US" altLang="zh-CN" smtClean="0"/>
          </a:p>
          <a:p>
            <a:pPr>
              <a:defRPr/>
            </a:pPr>
            <a:r>
              <a:rPr lang="en-US" altLang="zh-CN"/>
              <a:t> </a:t>
            </a:r>
            <a:r>
              <a:rPr lang="en-US" altLang="zh-CN" smtClean="0"/>
              <a:t>   &lt;</a:t>
            </a:r>
            <a:r>
              <a:rPr lang="en-US" altLang="zh-CN"/>
              <a:t>button type="button" class="btn btn-default dropdown-toggle" </a:t>
            </a:r>
            <a:r>
              <a:rPr lang="en-US" altLang="zh-CN" smtClean="0"/>
              <a:t>data-	toggle</a:t>
            </a:r>
            <a:r>
              <a:rPr lang="en-US" altLang="zh-CN"/>
              <a:t>="dropdown"&gt; </a:t>
            </a:r>
            <a:endParaRPr lang="en-US" altLang="zh-CN" smtClean="0"/>
          </a:p>
          <a:p>
            <a:pPr>
              <a:defRPr/>
            </a:pPr>
            <a:r>
              <a:rPr lang="en-US" altLang="zh-CN" smtClean="0"/>
              <a:t>        Action </a:t>
            </a:r>
            <a:r>
              <a:rPr lang="en-US" altLang="zh-CN"/>
              <a:t>&lt;span class="caret"&gt;&lt;/span&gt; </a:t>
            </a:r>
            <a:endParaRPr lang="en-US" altLang="zh-CN" smtClean="0"/>
          </a:p>
          <a:p>
            <a:pPr>
              <a:defRPr/>
            </a:pPr>
            <a:r>
              <a:rPr lang="en-US" altLang="zh-CN"/>
              <a:t> </a:t>
            </a:r>
            <a:r>
              <a:rPr lang="en-US" altLang="zh-CN" smtClean="0"/>
              <a:t>   &lt;/</a:t>
            </a:r>
            <a:r>
              <a:rPr lang="en-US" altLang="zh-CN"/>
              <a:t>button&gt; </a:t>
            </a:r>
            <a:endParaRPr lang="en-US" altLang="zh-CN" smtClean="0"/>
          </a:p>
          <a:p>
            <a:pPr>
              <a:defRPr/>
            </a:pPr>
            <a:r>
              <a:rPr lang="en-US" altLang="zh-CN"/>
              <a:t> </a:t>
            </a:r>
            <a:r>
              <a:rPr lang="en-US" altLang="zh-CN" smtClean="0"/>
              <a:t>   &lt;</a:t>
            </a:r>
            <a:r>
              <a:rPr lang="en-US" altLang="zh-CN"/>
              <a:t>ul class="dropdown-menu" role="menu"&gt; </a:t>
            </a:r>
            <a:endParaRPr lang="en-US" altLang="zh-CN" smtClean="0"/>
          </a:p>
          <a:p>
            <a:pPr>
              <a:defRPr/>
            </a:pPr>
            <a:r>
              <a:rPr lang="en-US" altLang="zh-CN"/>
              <a:t> </a:t>
            </a:r>
            <a:r>
              <a:rPr lang="en-US" altLang="zh-CN" smtClean="0"/>
              <a:t>       &lt;</a:t>
            </a:r>
            <a:r>
              <a:rPr lang="en-US" altLang="zh-CN"/>
              <a:t>li&gt;&lt;a href="#"&gt;Action&lt;/a&gt;&lt;/li&gt; </a:t>
            </a:r>
            <a:endParaRPr lang="en-US" altLang="zh-CN" smtClean="0"/>
          </a:p>
          <a:p>
            <a:pPr>
              <a:defRPr/>
            </a:pPr>
            <a:r>
              <a:rPr lang="en-US" altLang="zh-CN"/>
              <a:t> </a:t>
            </a:r>
            <a:r>
              <a:rPr lang="en-US" altLang="zh-CN" smtClean="0"/>
              <a:t>       &lt;</a:t>
            </a:r>
            <a:r>
              <a:rPr lang="en-US" altLang="zh-CN"/>
              <a:t>li&gt;&lt;a href="#"&gt;Another action&lt;/a&gt;&lt;/li&gt; </a:t>
            </a:r>
            <a:endParaRPr lang="en-US" altLang="zh-CN" smtClean="0"/>
          </a:p>
          <a:p>
            <a:pPr>
              <a:defRPr/>
            </a:pPr>
            <a:r>
              <a:rPr lang="en-US" altLang="zh-CN"/>
              <a:t> </a:t>
            </a:r>
            <a:r>
              <a:rPr lang="en-US" altLang="zh-CN" smtClean="0"/>
              <a:t>       &lt;</a:t>
            </a:r>
            <a:r>
              <a:rPr lang="en-US" altLang="zh-CN"/>
              <a:t>li&gt;&lt;a href="#"&gt;Something else here&lt;/a&gt;&lt;/li&gt; </a:t>
            </a:r>
            <a:endParaRPr lang="en-US" altLang="zh-CN" smtClean="0"/>
          </a:p>
          <a:p>
            <a:pPr>
              <a:defRPr/>
            </a:pPr>
            <a:r>
              <a:rPr lang="en-US" altLang="zh-CN"/>
              <a:t> </a:t>
            </a:r>
            <a:r>
              <a:rPr lang="en-US" altLang="zh-CN" smtClean="0"/>
              <a:t>       &lt;</a:t>
            </a:r>
            <a:r>
              <a:rPr lang="en-US" altLang="zh-CN"/>
              <a:t>li class="divider"&gt;&lt;/li&gt; &lt;li&gt;&lt;a href="#"&gt;Separated link&lt;/a&gt;&lt;/li&gt; </a:t>
            </a:r>
            <a:endParaRPr lang="en-US" altLang="zh-CN" smtClean="0"/>
          </a:p>
          <a:p>
            <a:pPr>
              <a:defRPr/>
            </a:pPr>
            <a:r>
              <a:rPr lang="en-US" altLang="zh-CN"/>
              <a:t> </a:t>
            </a:r>
            <a:r>
              <a:rPr lang="en-US" altLang="zh-CN" smtClean="0"/>
              <a:t>   &lt;/</a:t>
            </a:r>
            <a:r>
              <a:rPr lang="en-US" altLang="zh-CN"/>
              <a:t>ul&gt; </a:t>
            </a:r>
            <a:endParaRPr lang="en-US" altLang="zh-CN" smtClean="0"/>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分裂</a:t>
            </a:r>
            <a:r>
              <a:rPr lang="zh-CN" altLang="en-US" b="1"/>
              <a:t>式按钮下拉</a:t>
            </a:r>
            <a:r>
              <a:rPr lang="zh-CN" altLang="en-US" b="1" smtClean="0"/>
              <a:t>菜单</a:t>
            </a:r>
            <a:r>
              <a:rPr lang="zh-CN" altLang="en-US" smtClean="0"/>
              <a:t>：</a:t>
            </a:r>
            <a:r>
              <a:rPr lang="zh-CN" altLang="en-US"/>
              <a:t>相似地，分裂式按钮下拉菜单也需要同样的改变标记，但只要多一个分开的按钮</a:t>
            </a:r>
            <a:r>
              <a:rPr lang="zh-CN" altLang="en-US" smtClean="0"/>
              <a:t>。</a:t>
            </a:r>
            <a:endParaRPr lang="zh-CN" altLang="en-US"/>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按钮式下拉菜单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194415" y="1916832"/>
            <a:ext cx="7704856" cy="35161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class="btn-group"&gt; </a:t>
            </a:r>
            <a:endParaRPr lang="en-US" altLang="zh-CN" smtClean="0"/>
          </a:p>
          <a:p>
            <a:pPr>
              <a:defRPr/>
            </a:pPr>
            <a:r>
              <a:rPr lang="en-US" altLang="zh-CN"/>
              <a:t> </a:t>
            </a:r>
            <a:r>
              <a:rPr lang="en-US" altLang="zh-CN" smtClean="0"/>
              <a:t>   &lt;</a:t>
            </a:r>
            <a:r>
              <a:rPr lang="en-US" altLang="zh-CN"/>
              <a:t>button type="button" class="btn btn-danger"&gt;Action&lt;/button&gt; </a:t>
            </a:r>
            <a:endParaRPr lang="en-US" altLang="zh-CN" smtClean="0"/>
          </a:p>
          <a:p>
            <a:pPr>
              <a:defRPr/>
            </a:pPr>
            <a:r>
              <a:rPr lang="en-US" altLang="zh-CN"/>
              <a:t> </a:t>
            </a:r>
            <a:r>
              <a:rPr lang="en-US" altLang="zh-CN" smtClean="0"/>
              <a:t>   &lt;</a:t>
            </a:r>
            <a:r>
              <a:rPr lang="en-US" altLang="zh-CN"/>
              <a:t>button type="button" class="btn btn-danger dropdown-toggle" </a:t>
            </a:r>
            <a:r>
              <a:rPr lang="en-US" altLang="zh-CN" smtClean="0"/>
              <a:t>data-	toggle</a:t>
            </a:r>
            <a:r>
              <a:rPr lang="en-US" altLang="zh-CN"/>
              <a:t>="dropdown"&gt; </a:t>
            </a:r>
            <a:endParaRPr lang="en-US" altLang="zh-CN" smtClean="0"/>
          </a:p>
          <a:p>
            <a:pPr>
              <a:defRPr/>
            </a:pPr>
            <a:r>
              <a:rPr lang="en-US" altLang="zh-CN" smtClean="0"/>
              <a:t>        &lt;</a:t>
            </a:r>
            <a:r>
              <a:rPr lang="en-US" altLang="zh-CN"/>
              <a:t>span class="caret"&gt;&lt;/span&gt; </a:t>
            </a:r>
            <a:endParaRPr lang="en-US" altLang="zh-CN" smtClean="0"/>
          </a:p>
          <a:p>
            <a:pPr>
              <a:defRPr/>
            </a:pPr>
            <a:r>
              <a:rPr lang="en-US" altLang="zh-CN"/>
              <a:t> </a:t>
            </a:r>
            <a:r>
              <a:rPr lang="en-US" altLang="zh-CN" smtClean="0"/>
              <a:t>       &lt;</a:t>
            </a:r>
            <a:r>
              <a:rPr lang="en-US" altLang="zh-CN"/>
              <a:t>span class="sr-only"&gt;Toggle Dropdown&lt;/span&gt; </a:t>
            </a:r>
            <a:endParaRPr lang="en-US" altLang="zh-CN" smtClean="0"/>
          </a:p>
          <a:p>
            <a:pPr>
              <a:defRPr/>
            </a:pPr>
            <a:r>
              <a:rPr lang="en-US" altLang="zh-CN"/>
              <a:t> </a:t>
            </a:r>
            <a:r>
              <a:rPr lang="en-US" altLang="zh-CN" smtClean="0"/>
              <a:t>   &lt;/</a:t>
            </a:r>
            <a:r>
              <a:rPr lang="en-US" altLang="zh-CN"/>
              <a:t>button&gt; </a:t>
            </a:r>
            <a:endParaRPr lang="en-US" altLang="zh-CN" smtClean="0"/>
          </a:p>
          <a:p>
            <a:pPr>
              <a:defRPr/>
            </a:pPr>
            <a:r>
              <a:rPr lang="en-US" altLang="zh-CN"/>
              <a:t> </a:t>
            </a:r>
            <a:r>
              <a:rPr lang="en-US" altLang="zh-CN" smtClean="0"/>
              <a:t>   &lt;</a:t>
            </a:r>
            <a:r>
              <a:rPr lang="en-US" altLang="zh-CN"/>
              <a:t>ul class="dropdown-menu" role="menu</a:t>
            </a:r>
            <a:r>
              <a:rPr lang="en-US" altLang="zh-CN" smtClean="0"/>
              <a:t>"&gt;</a:t>
            </a:r>
          </a:p>
          <a:p>
            <a:pPr>
              <a:defRPr/>
            </a:pPr>
            <a:r>
              <a:rPr lang="en-US" altLang="zh-CN"/>
              <a:t> </a:t>
            </a:r>
            <a:r>
              <a:rPr lang="en-US" altLang="zh-CN" smtClean="0"/>
              <a:t>       </a:t>
            </a:r>
            <a:r>
              <a:rPr lang="en-US" altLang="zh-CN"/>
              <a:t>&lt;li&gt;&lt;a href="#"&gt;Action&lt;/a&gt;&lt;/li&gt; </a:t>
            </a:r>
            <a:r>
              <a:rPr lang="en-US" altLang="zh-CN" smtClean="0"/>
              <a:t>&lt;</a:t>
            </a:r>
            <a:r>
              <a:rPr lang="en-US" altLang="zh-CN"/>
              <a:t>li class="divider"&gt;&lt;/li&gt; </a:t>
            </a:r>
            <a:endParaRPr lang="en-US" altLang="zh-CN" smtClean="0"/>
          </a:p>
          <a:p>
            <a:pPr>
              <a:defRPr/>
            </a:pPr>
            <a:r>
              <a:rPr lang="en-US" altLang="zh-CN"/>
              <a:t> </a:t>
            </a:r>
            <a:r>
              <a:rPr lang="en-US" altLang="zh-CN" smtClean="0"/>
              <a:t>       &lt;</a:t>
            </a:r>
            <a:r>
              <a:rPr lang="en-US" altLang="zh-CN"/>
              <a:t>li&gt;&lt;a href="#"&gt;Separated link&lt;/a&gt;&lt;/li&gt; </a:t>
            </a:r>
            <a:endParaRPr lang="en-US" altLang="zh-CN" smtClean="0"/>
          </a:p>
          <a:p>
            <a:pPr>
              <a:defRPr/>
            </a:pPr>
            <a:r>
              <a:rPr lang="en-US" altLang="zh-CN"/>
              <a:t> </a:t>
            </a:r>
            <a:r>
              <a:rPr lang="en-US" altLang="zh-CN" smtClean="0"/>
              <a:t>   &lt;/</a:t>
            </a:r>
            <a:r>
              <a:rPr lang="en-US" altLang="zh-CN"/>
              <a:t>ul</a:t>
            </a:r>
            <a:r>
              <a:rPr lang="en-US" altLang="zh-CN" smtClean="0"/>
              <a:t>&gt;</a:t>
            </a:r>
          </a:p>
          <a:p>
            <a:pPr>
              <a:defRPr/>
            </a:pPr>
            <a:r>
              <a:rPr lang="en-US" altLang="zh-CN" smtClean="0"/>
              <a:t> </a:t>
            </a:r>
            <a:r>
              <a:rPr lang="en-US" altLang="zh-CN"/>
              <a:t>&lt;/div&gt;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按钮式下拉菜单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向上弹出式菜单</a:t>
            </a:r>
            <a:r>
              <a:rPr lang="zh-CN" altLang="en-US" smtClean="0"/>
              <a:t>：给</a:t>
            </a:r>
            <a:r>
              <a:rPr lang="zh-CN" altLang="en-US"/>
              <a:t>父元素添加</a:t>
            </a:r>
            <a:r>
              <a:rPr lang="en-US" altLang="zh-CN"/>
              <a:t>.dropup</a:t>
            </a:r>
            <a:r>
              <a:rPr lang="zh-CN" altLang="en-US"/>
              <a:t>就能使触发的下拉菜单在元素上方</a:t>
            </a:r>
            <a:r>
              <a:rPr lang="zh-CN" altLang="en-US" smtClean="0"/>
              <a:t>。</a:t>
            </a:r>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1562935"/>
            <a:ext cx="7704856" cy="35161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class="btn-group dropup</a:t>
            </a:r>
            <a:r>
              <a:rPr lang="en-US" altLang="zh-CN" smtClean="0"/>
              <a:t>"&gt;</a:t>
            </a:r>
          </a:p>
          <a:p>
            <a:pPr>
              <a:defRPr/>
            </a:pPr>
            <a:r>
              <a:rPr lang="en-US" altLang="zh-CN" smtClean="0"/>
              <a:t>    &lt;</a:t>
            </a:r>
            <a:r>
              <a:rPr lang="en-US" altLang="zh-CN"/>
              <a:t>button type="button" class="btn btn-default"&gt;Dropup&lt;/button&gt; </a:t>
            </a:r>
            <a:endParaRPr lang="en-US" altLang="zh-CN" smtClean="0"/>
          </a:p>
          <a:p>
            <a:pPr>
              <a:defRPr/>
            </a:pPr>
            <a:r>
              <a:rPr lang="en-US" altLang="zh-CN"/>
              <a:t> </a:t>
            </a:r>
            <a:r>
              <a:rPr lang="en-US" altLang="zh-CN" smtClean="0"/>
              <a:t>   &lt;</a:t>
            </a:r>
            <a:r>
              <a:rPr lang="en-US" altLang="zh-CN"/>
              <a:t>button type="button" class="btn btn-default dropdown-toggle" </a:t>
            </a:r>
            <a:r>
              <a:rPr lang="en-US" altLang="zh-CN" smtClean="0"/>
              <a:t>data-	toggle</a:t>
            </a:r>
            <a:r>
              <a:rPr lang="en-US" altLang="zh-CN"/>
              <a:t>="dropdown"&gt; </a:t>
            </a:r>
            <a:endParaRPr lang="en-US" altLang="zh-CN" smtClean="0"/>
          </a:p>
          <a:p>
            <a:pPr>
              <a:defRPr/>
            </a:pPr>
            <a:r>
              <a:rPr lang="en-US" altLang="zh-CN"/>
              <a:t> </a:t>
            </a:r>
            <a:r>
              <a:rPr lang="en-US" altLang="zh-CN" smtClean="0"/>
              <a:t>       &lt;</a:t>
            </a:r>
            <a:r>
              <a:rPr lang="en-US" altLang="zh-CN"/>
              <a:t>span class="caret"&gt;&lt;/span&gt; </a:t>
            </a:r>
            <a:endParaRPr lang="en-US" altLang="zh-CN" smtClean="0"/>
          </a:p>
          <a:p>
            <a:pPr>
              <a:defRPr/>
            </a:pPr>
            <a:r>
              <a:rPr lang="en-US" altLang="zh-CN"/>
              <a:t> </a:t>
            </a:r>
            <a:r>
              <a:rPr lang="en-US" altLang="zh-CN" smtClean="0"/>
              <a:t>       &lt;</a:t>
            </a:r>
            <a:r>
              <a:rPr lang="en-US" altLang="zh-CN"/>
              <a:t>span class="sr-only"&gt;Toggle Dropdown&lt;/span&gt; </a:t>
            </a:r>
            <a:endParaRPr lang="en-US" altLang="zh-CN" smtClean="0"/>
          </a:p>
          <a:p>
            <a:pPr>
              <a:defRPr/>
            </a:pPr>
            <a:r>
              <a:rPr lang="en-US" altLang="zh-CN"/>
              <a:t> </a:t>
            </a:r>
            <a:r>
              <a:rPr lang="en-US" altLang="zh-CN" smtClean="0"/>
              <a:t>   &lt;/</a:t>
            </a:r>
            <a:r>
              <a:rPr lang="en-US" altLang="zh-CN"/>
              <a:t>button&gt; </a:t>
            </a:r>
            <a:endParaRPr lang="en-US" altLang="zh-CN" smtClean="0"/>
          </a:p>
          <a:p>
            <a:pPr>
              <a:defRPr/>
            </a:pPr>
            <a:r>
              <a:rPr lang="en-US" altLang="zh-CN"/>
              <a:t> </a:t>
            </a:r>
            <a:r>
              <a:rPr lang="en-US" altLang="zh-CN" smtClean="0"/>
              <a:t>   &lt;</a:t>
            </a:r>
            <a:r>
              <a:rPr lang="en-US" altLang="zh-CN"/>
              <a:t>ul class="dropdown-menu"&gt; </a:t>
            </a:r>
            <a:endParaRPr lang="en-US" altLang="zh-CN" smtClean="0"/>
          </a:p>
          <a:p>
            <a:pPr>
              <a:defRPr/>
            </a:pPr>
            <a:r>
              <a:rPr lang="en-US" altLang="zh-CN" i="1"/>
              <a:t> </a:t>
            </a:r>
            <a:r>
              <a:rPr lang="en-US" altLang="zh-CN" i="1" smtClean="0"/>
              <a:t>      &lt;!-- </a:t>
            </a:r>
            <a:r>
              <a:rPr lang="en-US" altLang="zh-CN" i="1"/>
              <a:t>Dropdown menu links --&gt;</a:t>
            </a:r>
            <a:r>
              <a:rPr lang="en-US" altLang="zh-CN"/>
              <a:t> </a:t>
            </a:r>
            <a:endParaRPr lang="en-US" altLang="zh-CN" smtClean="0"/>
          </a:p>
          <a:p>
            <a:pPr>
              <a:defRPr/>
            </a:pPr>
            <a:r>
              <a:rPr lang="en-US" altLang="zh-CN"/>
              <a:t> </a:t>
            </a:r>
            <a:r>
              <a:rPr lang="en-US" altLang="zh-CN" smtClean="0"/>
              <a:t>   &lt;/</a:t>
            </a:r>
            <a:r>
              <a:rPr lang="en-US" altLang="zh-CN"/>
              <a:t>ul</a:t>
            </a:r>
            <a:r>
              <a:rPr lang="en-US" altLang="zh-CN" smtClean="0"/>
              <a:t>&gt; </a:t>
            </a:r>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Bootstrap</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包含的内容</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a:t>基本结构</a:t>
            </a:r>
            <a:r>
              <a:rPr lang="zh-CN" altLang="en-US" sz="2000"/>
              <a:t>：</a:t>
            </a:r>
            <a:r>
              <a:rPr lang="en-US" altLang="zh-CN" sz="2000"/>
              <a:t>Bootstrap </a:t>
            </a:r>
            <a:r>
              <a:rPr lang="zh-CN" altLang="en-US" sz="2000"/>
              <a:t>提供了一个带有网格系统、链接样式、背景的基本</a:t>
            </a:r>
            <a:r>
              <a:rPr lang="zh-CN" altLang="en-US" sz="2000" smtClean="0"/>
              <a:t>结构</a:t>
            </a:r>
            <a:endParaRPr lang="en-US" altLang="zh-CN" sz="2000" smtClean="0"/>
          </a:p>
          <a:p>
            <a:pPr marL="285750" indent="-285750">
              <a:lnSpc>
                <a:spcPct val="150000"/>
              </a:lnSpc>
              <a:buFont typeface="Wingdings" pitchFamily="2" charset="2"/>
              <a:buChar char="Ø"/>
              <a:defRPr/>
            </a:pPr>
            <a:r>
              <a:rPr lang="en-US" altLang="zh-CN" sz="2000" b="1"/>
              <a:t>CSS</a:t>
            </a:r>
            <a:r>
              <a:rPr lang="zh-CN" altLang="en-US" sz="2000"/>
              <a:t>：</a:t>
            </a:r>
            <a:r>
              <a:rPr lang="en-US" altLang="zh-CN" sz="2000"/>
              <a:t>Bootstrap </a:t>
            </a:r>
            <a:r>
              <a:rPr lang="zh-CN" altLang="en-US" sz="2000"/>
              <a:t>自带以下特性：全局的 </a:t>
            </a:r>
            <a:r>
              <a:rPr lang="en-US" altLang="zh-CN" sz="2000"/>
              <a:t>CSS </a:t>
            </a:r>
            <a:r>
              <a:rPr lang="zh-CN" altLang="en-US" sz="2000"/>
              <a:t>设置、定义基本的 </a:t>
            </a:r>
            <a:r>
              <a:rPr lang="en-US" altLang="zh-CN" sz="2000"/>
              <a:t>HTML </a:t>
            </a:r>
            <a:r>
              <a:rPr lang="zh-CN" altLang="en-US" sz="2000"/>
              <a:t>元素样式、可扩展的 </a:t>
            </a:r>
            <a:r>
              <a:rPr lang="en-US" altLang="zh-CN" sz="2000"/>
              <a:t>class</a:t>
            </a:r>
            <a:r>
              <a:rPr lang="zh-CN" altLang="en-US" sz="2000"/>
              <a:t>，以及一个先进的网格系统</a:t>
            </a:r>
            <a:endParaRPr lang="en-US" altLang="zh-CN" sz="2000" smtClean="0"/>
          </a:p>
          <a:p>
            <a:pPr marL="285750" indent="-285750">
              <a:lnSpc>
                <a:spcPct val="150000"/>
              </a:lnSpc>
              <a:buFont typeface="Wingdings" pitchFamily="2" charset="2"/>
              <a:buChar char="Ø"/>
              <a:defRPr/>
            </a:pPr>
            <a:r>
              <a:rPr lang="zh-CN" altLang="en-US" sz="2000" b="1"/>
              <a:t>组件</a:t>
            </a:r>
            <a:r>
              <a:rPr lang="zh-CN" altLang="en-US" sz="2000"/>
              <a:t>：</a:t>
            </a:r>
            <a:r>
              <a:rPr lang="en-US" altLang="zh-CN" sz="2000"/>
              <a:t>Bootstrap </a:t>
            </a:r>
            <a:r>
              <a:rPr lang="zh-CN" altLang="en-US" sz="2000"/>
              <a:t>包含了十几个可重用的组件，用于创建图像、下拉菜单、导航、警告框、弹出框</a:t>
            </a:r>
            <a:r>
              <a:rPr lang="zh-CN" altLang="en-US" sz="2000" smtClean="0"/>
              <a:t>等等</a:t>
            </a:r>
            <a:endParaRPr lang="en-US" altLang="zh-CN" sz="2000" smtClean="0"/>
          </a:p>
          <a:p>
            <a:pPr marL="285750" indent="-285750">
              <a:lnSpc>
                <a:spcPct val="150000"/>
              </a:lnSpc>
              <a:buFont typeface="Wingdings" pitchFamily="2" charset="2"/>
              <a:buChar char="Ø"/>
              <a:defRPr/>
            </a:pPr>
            <a:r>
              <a:rPr lang="en-US" altLang="zh-CN" sz="2000" b="1"/>
              <a:t>JavaScript </a:t>
            </a:r>
            <a:r>
              <a:rPr lang="zh-CN" altLang="en-US" sz="2000" b="1"/>
              <a:t>插件</a:t>
            </a:r>
            <a:r>
              <a:rPr lang="zh-CN" altLang="en-US" sz="2000"/>
              <a:t>：</a:t>
            </a:r>
            <a:r>
              <a:rPr lang="en-US" altLang="zh-CN" sz="2000"/>
              <a:t>Bootstrap </a:t>
            </a:r>
            <a:r>
              <a:rPr lang="zh-CN" altLang="en-US" sz="2000"/>
              <a:t>包含了十几个自定义的 </a:t>
            </a:r>
            <a:r>
              <a:rPr lang="en-US" altLang="zh-CN" sz="2000"/>
              <a:t>jQuery </a:t>
            </a:r>
            <a:r>
              <a:rPr lang="zh-CN" altLang="en-US" sz="2000"/>
              <a:t>插件</a:t>
            </a:r>
            <a:r>
              <a:rPr lang="zh-CN" altLang="en-US" sz="2000" smtClean="0"/>
              <a:t>。可以</a:t>
            </a:r>
            <a:r>
              <a:rPr lang="zh-CN" altLang="en-US" sz="2000"/>
              <a:t>直接包含所有的插件，也可以逐个包含这些</a:t>
            </a:r>
            <a:r>
              <a:rPr lang="zh-CN" altLang="en-US" sz="2000" smtClean="0"/>
              <a:t>插件</a:t>
            </a:r>
            <a:endParaRPr lang="en-US" altLang="zh-CN" sz="2000" smtClean="0"/>
          </a:p>
          <a:p>
            <a:pPr marL="285750" indent="-285750">
              <a:lnSpc>
                <a:spcPct val="150000"/>
              </a:lnSpc>
              <a:buFont typeface="Wingdings" pitchFamily="2" charset="2"/>
              <a:buChar char="Ø"/>
              <a:defRPr/>
            </a:pPr>
            <a:r>
              <a:rPr lang="zh-CN" altLang="en-US" sz="2000" b="1"/>
              <a:t>定制</a:t>
            </a:r>
            <a:r>
              <a:rPr lang="zh-CN" altLang="en-US" sz="2000" smtClean="0"/>
              <a:t>：可以</a:t>
            </a:r>
            <a:r>
              <a:rPr lang="zh-CN" altLang="en-US" sz="2000"/>
              <a:t>定制 </a:t>
            </a:r>
            <a:r>
              <a:rPr lang="en-US" altLang="zh-CN" sz="2000"/>
              <a:t>Bootstrap </a:t>
            </a:r>
            <a:r>
              <a:rPr lang="zh-CN" altLang="en-US" sz="2000"/>
              <a:t>的组件、</a:t>
            </a:r>
            <a:r>
              <a:rPr lang="en-US" altLang="zh-CN" sz="2000"/>
              <a:t>LESS </a:t>
            </a:r>
            <a:r>
              <a:rPr lang="zh-CN" altLang="en-US" sz="2000"/>
              <a:t>变量和 </a:t>
            </a:r>
            <a:r>
              <a:rPr lang="en-US" altLang="zh-CN" sz="2000"/>
              <a:t>jQuery </a:t>
            </a:r>
            <a:r>
              <a:rPr lang="zh-CN" altLang="en-US" sz="2000"/>
              <a:t>插件来得</a:t>
            </a:r>
            <a:r>
              <a:rPr lang="zh-CN" altLang="en-US" sz="2000" smtClean="0"/>
              <a:t>到自己</a:t>
            </a:r>
            <a:r>
              <a:rPr lang="zh-CN" altLang="en-US" sz="2000"/>
              <a:t>的版本</a:t>
            </a:r>
            <a:endParaRPr lang="en-US" altLang="zh-CN" sz="2000" b="1" smtClean="0">
              <a:latin typeface="微软雅黑" pitchFamily="34" charset="-122"/>
              <a:ea typeface="微软雅黑" pitchFamily="34" charset="-122"/>
            </a:endParaRPr>
          </a:p>
        </p:txBody>
      </p:sp>
    </p:spTree>
    <p:extLst>
      <p:ext uri="{BB962C8B-B14F-4D97-AF65-F5344CB8AC3E}">
        <p14:creationId xmlns:p14="http://schemas.microsoft.com/office/powerpoint/2010/main" val="377134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输入框组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通过向输入域添加前缀和后缀的内容</a:t>
            </a:r>
            <a:r>
              <a:rPr lang="zh-CN" altLang="en-US" smtClean="0"/>
              <a:t>，可以</a:t>
            </a:r>
            <a:r>
              <a:rPr lang="zh-CN" altLang="en-US"/>
              <a:t>向用户输入添加公共的元素。例如</a:t>
            </a:r>
            <a:r>
              <a:rPr lang="zh-CN" altLang="en-US" smtClean="0"/>
              <a:t>，可以</a:t>
            </a:r>
            <a:r>
              <a:rPr lang="zh-CN" altLang="en-US"/>
              <a:t>添加美元符号，或者在 </a:t>
            </a:r>
            <a:r>
              <a:rPr lang="en-US" altLang="zh-CN"/>
              <a:t>Twitter </a:t>
            </a:r>
            <a:r>
              <a:rPr lang="zh-CN" altLang="en-US"/>
              <a:t>用户名前添加 </a:t>
            </a:r>
            <a:r>
              <a:rPr lang="en-US" altLang="zh-CN"/>
              <a:t>@</a:t>
            </a:r>
            <a:r>
              <a:rPr lang="zh-CN" altLang="en-US"/>
              <a:t>，或者应用程序接口所需要的其他公共的</a:t>
            </a:r>
            <a:r>
              <a:rPr lang="zh-CN" altLang="en-US" smtClean="0"/>
              <a:t>元素。</a:t>
            </a:r>
            <a:endParaRPr lang="en-US" altLang="zh-CN" smtClean="0"/>
          </a:p>
          <a:p>
            <a:pPr>
              <a:lnSpc>
                <a:spcPct val="150000"/>
              </a:lnSpc>
            </a:pPr>
            <a:r>
              <a:rPr lang="zh-CN" altLang="en-US"/>
              <a:t>向 </a:t>
            </a:r>
            <a:r>
              <a:rPr lang="en-US" altLang="zh-CN" b="1"/>
              <a:t>.form-control</a:t>
            </a:r>
            <a:r>
              <a:rPr lang="en-US" altLang="zh-CN"/>
              <a:t> </a:t>
            </a:r>
            <a:r>
              <a:rPr lang="zh-CN" altLang="en-US"/>
              <a:t>添加前缀或后缀元素的步骤如下</a:t>
            </a:r>
            <a:r>
              <a:rPr lang="zh-CN" altLang="en-US" smtClean="0"/>
              <a:t>：</a:t>
            </a:r>
            <a:endParaRPr lang="en-US" altLang="zh-CN" smtClean="0"/>
          </a:p>
          <a:p>
            <a:pPr marL="742950" lvl="1" indent="-285750">
              <a:lnSpc>
                <a:spcPct val="150000"/>
              </a:lnSpc>
              <a:buFont typeface="Arial" pitchFamily="34" charset="0"/>
              <a:buChar char="•"/>
            </a:pPr>
            <a:r>
              <a:rPr lang="zh-CN" altLang="en-US"/>
              <a:t>把前缀后后缀元素放在一个带有 </a:t>
            </a:r>
            <a:r>
              <a:rPr lang="en-US" altLang="zh-CN"/>
              <a:t>class </a:t>
            </a:r>
            <a:r>
              <a:rPr lang="en-US" altLang="zh-CN" b="1"/>
              <a:t>.input-group</a:t>
            </a:r>
            <a:r>
              <a:rPr lang="en-US" altLang="zh-CN"/>
              <a:t> </a:t>
            </a:r>
            <a:r>
              <a:rPr lang="zh-CN" altLang="en-US"/>
              <a:t>的 </a:t>
            </a:r>
            <a:r>
              <a:rPr lang="en-US" altLang="zh-CN"/>
              <a:t>&lt;div&gt; </a:t>
            </a:r>
            <a:r>
              <a:rPr lang="zh-CN" altLang="en-US" smtClean="0"/>
              <a:t>中。</a:t>
            </a:r>
            <a:endParaRPr lang="en-US" altLang="zh-CN" smtClean="0"/>
          </a:p>
          <a:p>
            <a:pPr marL="742950" lvl="1" indent="-285750">
              <a:lnSpc>
                <a:spcPct val="150000"/>
              </a:lnSpc>
              <a:buFont typeface="Arial" pitchFamily="34" charset="0"/>
              <a:buChar char="•"/>
            </a:pPr>
            <a:r>
              <a:rPr lang="zh-CN" altLang="en-US"/>
              <a:t>接着，在相同的 </a:t>
            </a:r>
            <a:r>
              <a:rPr lang="en-US" altLang="zh-CN"/>
              <a:t>&lt;div&gt; </a:t>
            </a:r>
            <a:r>
              <a:rPr lang="zh-CN" altLang="en-US"/>
              <a:t>内，在 </a:t>
            </a:r>
            <a:r>
              <a:rPr lang="en-US" altLang="zh-CN"/>
              <a:t>class </a:t>
            </a:r>
            <a:r>
              <a:rPr lang="zh-CN" altLang="en-US"/>
              <a:t>为 </a:t>
            </a:r>
            <a:r>
              <a:rPr lang="en-US" altLang="zh-CN" b="1"/>
              <a:t>.input-group-addon</a:t>
            </a:r>
            <a:r>
              <a:rPr lang="en-US" altLang="zh-CN"/>
              <a:t> </a:t>
            </a:r>
            <a:r>
              <a:rPr lang="zh-CN" altLang="en-US"/>
              <a:t>的 </a:t>
            </a:r>
            <a:r>
              <a:rPr lang="en-US" altLang="zh-CN"/>
              <a:t>&lt;span&gt; </a:t>
            </a:r>
            <a:r>
              <a:rPr lang="zh-CN" altLang="en-US"/>
              <a:t>内放置额外的内容。</a:t>
            </a:r>
          </a:p>
          <a:p>
            <a:pPr marL="742950" lvl="1" indent="-285750">
              <a:lnSpc>
                <a:spcPct val="150000"/>
              </a:lnSpc>
              <a:buFont typeface="Arial" pitchFamily="34" charset="0"/>
              <a:buChar char="•"/>
            </a:pPr>
            <a:r>
              <a:rPr lang="zh-CN" altLang="en-US"/>
              <a:t>把该 </a:t>
            </a:r>
            <a:r>
              <a:rPr lang="en-US" altLang="zh-CN"/>
              <a:t>&lt;span&gt; </a:t>
            </a:r>
            <a:r>
              <a:rPr lang="zh-CN" altLang="en-US"/>
              <a:t>放置在 </a:t>
            </a:r>
            <a:r>
              <a:rPr lang="en-US" altLang="zh-CN"/>
              <a:t>&lt;input&gt; </a:t>
            </a:r>
            <a:r>
              <a:rPr lang="zh-CN" altLang="en-US"/>
              <a:t>元素的前面或者后面</a:t>
            </a:r>
            <a:r>
              <a:rPr lang="zh-CN" altLang="en-US" smtClean="0"/>
              <a:t>。</a:t>
            </a:r>
            <a:endParaRPr lang="en-US" altLang="zh-CN" smtClean="0"/>
          </a:p>
          <a:p>
            <a:pPr>
              <a:lnSpc>
                <a:spcPct val="150000"/>
              </a:lnSpc>
            </a:pPr>
            <a:r>
              <a:rPr lang="zh-CN" altLang="en-US" smtClean="0"/>
              <a:t>*为了</a:t>
            </a:r>
            <a:r>
              <a:rPr lang="zh-CN" altLang="en-US"/>
              <a:t>保持跨浏览器的兼容性，请避免使用 </a:t>
            </a:r>
            <a:r>
              <a:rPr lang="en-US" altLang="zh-CN"/>
              <a:t>&lt;select&gt; </a:t>
            </a:r>
            <a:r>
              <a:rPr lang="zh-CN" altLang="en-US"/>
              <a:t>元素，因为它们在 </a:t>
            </a:r>
            <a:r>
              <a:rPr lang="en-US" altLang="zh-CN"/>
              <a:t>WebKit </a:t>
            </a:r>
            <a:r>
              <a:rPr lang="zh-CN" altLang="en-US"/>
              <a:t>浏览器中不能完全渲染出效果。也不要直接向表单组应用输入框组的 </a:t>
            </a:r>
            <a:r>
              <a:rPr lang="en-US" altLang="zh-CN"/>
              <a:t>class</a:t>
            </a:r>
            <a:r>
              <a:rPr lang="zh-CN" altLang="en-US"/>
              <a:t>，输入框组是一个孤立的</a:t>
            </a:r>
            <a:r>
              <a:rPr lang="zh-CN" altLang="en-US" smtClean="0"/>
              <a:t>组件。</a:t>
            </a:r>
            <a:endParaRPr lang="en-US" altLang="zh-CN" smtClean="0"/>
          </a:p>
          <a:p>
            <a:pPr>
              <a:lnSpc>
                <a:spcPct val="150000"/>
              </a:lnSpc>
              <a:defRPr/>
            </a:pPr>
            <a:endParaRPr lang="zh-CN" altLang="en-US" b="1"/>
          </a:p>
          <a:p>
            <a:pPr marL="285750" indent="-285750">
              <a:lnSpc>
                <a:spcPct val="150000"/>
              </a:lnSpc>
              <a:buFont typeface="Wingdings" pitchFamily="2" charset="2"/>
              <a:buChar char="Ø"/>
              <a:defRPr/>
            </a:pP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输入框组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a:t>基本的输入框组</a:t>
            </a:r>
          </a:p>
          <a:p>
            <a:pPr marL="285750" indent="-285750">
              <a:lnSpc>
                <a:spcPct val="150000"/>
              </a:lnSpc>
              <a:buFont typeface="Wingdings" pitchFamily="2" charset="2"/>
              <a:buChar char="Ø"/>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1562934"/>
            <a:ext cx="7704856" cy="36662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class="input-group"&gt; </a:t>
            </a:r>
            <a:endParaRPr lang="en-US" altLang="zh-CN" smtClean="0"/>
          </a:p>
          <a:p>
            <a:pPr>
              <a:defRPr/>
            </a:pPr>
            <a:r>
              <a:rPr lang="en-US" altLang="zh-CN"/>
              <a:t> </a:t>
            </a:r>
            <a:r>
              <a:rPr lang="en-US" altLang="zh-CN" smtClean="0"/>
              <a:t>   &lt;</a:t>
            </a:r>
            <a:r>
              <a:rPr lang="en-US" altLang="zh-CN"/>
              <a:t>span class="input-group-addon"&gt;@&lt;/span&gt; </a:t>
            </a:r>
            <a:endParaRPr lang="en-US" altLang="zh-CN" smtClean="0"/>
          </a:p>
          <a:p>
            <a:pPr>
              <a:defRPr/>
            </a:pPr>
            <a:r>
              <a:rPr lang="en-US" altLang="zh-CN"/>
              <a:t> </a:t>
            </a:r>
            <a:r>
              <a:rPr lang="en-US" altLang="zh-CN" smtClean="0"/>
              <a:t>   &lt;</a:t>
            </a:r>
            <a:r>
              <a:rPr lang="en-US" altLang="zh-CN"/>
              <a:t>input type="text" class="form-control" placeholder="Username"&gt; </a:t>
            </a:r>
            <a:endParaRPr lang="en-US" altLang="zh-CN" smtClean="0"/>
          </a:p>
          <a:p>
            <a:pPr>
              <a:defRPr/>
            </a:pPr>
            <a:r>
              <a:rPr lang="en-US" altLang="zh-CN" smtClean="0"/>
              <a:t>&lt;/</a:t>
            </a:r>
            <a:r>
              <a:rPr lang="en-US" altLang="zh-CN"/>
              <a:t>div</a:t>
            </a:r>
            <a:r>
              <a:rPr lang="en-US" altLang="zh-CN" smtClean="0"/>
              <a:t>&gt;</a:t>
            </a:r>
          </a:p>
          <a:p>
            <a:pPr>
              <a:defRPr/>
            </a:pPr>
            <a:r>
              <a:rPr lang="en-US" altLang="zh-CN" smtClean="0"/>
              <a:t>&lt;</a:t>
            </a:r>
            <a:r>
              <a:rPr lang="en-US" altLang="zh-CN"/>
              <a:t>div class="input-group"&gt; </a:t>
            </a:r>
            <a:endParaRPr lang="en-US" altLang="zh-CN" smtClean="0"/>
          </a:p>
          <a:p>
            <a:pPr>
              <a:defRPr/>
            </a:pPr>
            <a:r>
              <a:rPr lang="en-US" altLang="zh-CN"/>
              <a:t> </a:t>
            </a:r>
            <a:r>
              <a:rPr lang="en-US" altLang="zh-CN" smtClean="0"/>
              <a:t>   &lt;</a:t>
            </a:r>
            <a:r>
              <a:rPr lang="en-US" altLang="zh-CN"/>
              <a:t>input type="text" class="form-control"&gt; </a:t>
            </a:r>
            <a:endParaRPr lang="en-US" altLang="zh-CN" smtClean="0"/>
          </a:p>
          <a:p>
            <a:pPr>
              <a:defRPr/>
            </a:pPr>
            <a:r>
              <a:rPr lang="en-US" altLang="zh-CN"/>
              <a:t> </a:t>
            </a:r>
            <a:r>
              <a:rPr lang="en-US" altLang="zh-CN" smtClean="0"/>
              <a:t>   &lt;</a:t>
            </a:r>
            <a:r>
              <a:rPr lang="en-US" altLang="zh-CN"/>
              <a:t>span class="input-group-addon"&gt;.00&lt;/span&gt; </a:t>
            </a:r>
            <a:endParaRPr lang="en-US" altLang="zh-CN" smtClean="0"/>
          </a:p>
          <a:p>
            <a:pPr>
              <a:defRPr/>
            </a:pPr>
            <a:r>
              <a:rPr lang="en-US" altLang="zh-CN" smtClean="0"/>
              <a:t>&lt;/</a:t>
            </a:r>
            <a:r>
              <a:rPr lang="en-US" altLang="zh-CN"/>
              <a:t>div&gt; </a:t>
            </a:r>
            <a:endParaRPr lang="en-US" altLang="zh-CN" smtClean="0"/>
          </a:p>
          <a:p>
            <a:pPr>
              <a:defRPr/>
            </a:pPr>
            <a:r>
              <a:rPr lang="en-US" altLang="zh-CN" smtClean="0"/>
              <a:t>&lt;</a:t>
            </a:r>
            <a:r>
              <a:rPr lang="en-US" altLang="zh-CN"/>
              <a:t>div class="input-group"&gt; </a:t>
            </a:r>
            <a:endParaRPr lang="en-US" altLang="zh-CN" smtClean="0"/>
          </a:p>
          <a:p>
            <a:pPr>
              <a:defRPr/>
            </a:pPr>
            <a:r>
              <a:rPr lang="en-US" altLang="zh-CN"/>
              <a:t> </a:t>
            </a:r>
            <a:r>
              <a:rPr lang="en-US" altLang="zh-CN" smtClean="0"/>
              <a:t>   &lt;</a:t>
            </a:r>
            <a:r>
              <a:rPr lang="en-US" altLang="zh-CN"/>
              <a:t>span class="input-group-addon"&gt;$&lt;/span&gt; </a:t>
            </a:r>
            <a:endParaRPr lang="en-US" altLang="zh-CN" smtClean="0"/>
          </a:p>
          <a:p>
            <a:pPr>
              <a:defRPr/>
            </a:pPr>
            <a:r>
              <a:rPr lang="en-US" altLang="zh-CN"/>
              <a:t> </a:t>
            </a:r>
            <a:r>
              <a:rPr lang="en-US" altLang="zh-CN" smtClean="0"/>
              <a:t>   &lt;</a:t>
            </a:r>
            <a:r>
              <a:rPr lang="en-US" altLang="zh-CN"/>
              <a:t>input type="text" class="form-control"&gt; </a:t>
            </a:r>
            <a:endParaRPr lang="en-US" altLang="zh-CN" smtClean="0"/>
          </a:p>
          <a:p>
            <a:pPr>
              <a:defRPr/>
            </a:pPr>
            <a:r>
              <a:rPr lang="en-US" altLang="zh-CN"/>
              <a:t> </a:t>
            </a:r>
            <a:r>
              <a:rPr lang="en-US" altLang="zh-CN" smtClean="0"/>
              <a:t>   &lt;</a:t>
            </a:r>
            <a:r>
              <a:rPr lang="en-US" altLang="zh-CN"/>
              <a:t>span class="input-group-addon"&gt;.00&lt;/span&gt; </a:t>
            </a:r>
            <a:endParaRPr lang="en-US" altLang="zh-CN" smtClean="0"/>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输入框组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输入</a:t>
            </a:r>
            <a:r>
              <a:rPr lang="zh-CN" altLang="en-US" b="1"/>
              <a:t>框组的</a:t>
            </a:r>
            <a:r>
              <a:rPr lang="zh-CN" altLang="en-US" b="1" smtClean="0"/>
              <a:t>大小</a:t>
            </a:r>
            <a:r>
              <a:rPr lang="zh-CN" altLang="en-US" smtClean="0"/>
              <a:t>：</a:t>
            </a:r>
            <a:r>
              <a:rPr lang="zh-CN" altLang="en-US"/>
              <a:t>可以通过向 </a:t>
            </a:r>
            <a:r>
              <a:rPr lang="en-US" altLang="zh-CN" b="1"/>
              <a:t>.input-group</a:t>
            </a:r>
            <a:r>
              <a:rPr lang="en-US" altLang="zh-CN"/>
              <a:t> </a:t>
            </a:r>
            <a:r>
              <a:rPr lang="zh-CN" altLang="en-US"/>
              <a:t>添加相对表单大小的 </a:t>
            </a:r>
            <a:r>
              <a:rPr lang="en-US" altLang="zh-CN"/>
              <a:t>class</a:t>
            </a:r>
            <a:r>
              <a:rPr lang="zh-CN" altLang="en-US"/>
              <a:t>（比如 </a:t>
            </a:r>
            <a:r>
              <a:rPr lang="en-US" altLang="zh-CN" b="1"/>
              <a:t>.input-group-lg</a:t>
            </a:r>
            <a:r>
              <a:rPr lang="zh-CN" altLang="en-US" b="1"/>
              <a:t>、</a:t>
            </a:r>
            <a:r>
              <a:rPr lang="en-US" altLang="zh-CN" b="1"/>
              <a:t>input-group-sm</a:t>
            </a:r>
            <a:r>
              <a:rPr lang="zh-CN" altLang="en-US" b="1"/>
              <a:t>、</a:t>
            </a:r>
            <a:r>
              <a:rPr lang="en-US" altLang="zh-CN" b="1"/>
              <a:t>input-group-xs</a:t>
            </a:r>
            <a:r>
              <a:rPr lang="zh-CN" altLang="en-US"/>
              <a:t>）来改变输入框组的大小。输入框中的内容会自动调整</a:t>
            </a:r>
            <a:r>
              <a:rPr lang="zh-CN" altLang="en-US" smtClean="0"/>
              <a:t>大小。</a:t>
            </a:r>
            <a:endParaRPr lang="zh-CN" altLang="en-US" b="1"/>
          </a:p>
          <a:p>
            <a:pPr marL="285750" indent="-285750">
              <a:lnSpc>
                <a:spcPct val="150000"/>
              </a:lnSpc>
              <a:buFont typeface="Wingdings" pitchFamily="2" charset="2"/>
              <a:buChar char="Ø"/>
              <a:defRPr/>
            </a:pPr>
            <a:endParaRPr lang="zh-CN" altLang="en-US" b="1" smtClean="0"/>
          </a:p>
          <a:p>
            <a:pPr marL="285750" indent="-285750">
              <a:lnSpc>
                <a:spcPct val="150000"/>
              </a:lnSpc>
              <a:buFont typeface="Wingdings" pitchFamily="2" charset="2"/>
              <a:buChar char="Ø"/>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2276872"/>
            <a:ext cx="7704856" cy="338437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class="input-group input-group-lg"&gt; </a:t>
            </a:r>
            <a:endParaRPr lang="en-US" altLang="zh-CN" smtClean="0"/>
          </a:p>
          <a:p>
            <a:pPr>
              <a:defRPr/>
            </a:pPr>
            <a:r>
              <a:rPr lang="en-US" altLang="zh-CN"/>
              <a:t> </a:t>
            </a:r>
            <a:r>
              <a:rPr lang="en-US" altLang="zh-CN" smtClean="0"/>
              <a:t>   &lt;</a:t>
            </a:r>
            <a:r>
              <a:rPr lang="en-US" altLang="zh-CN"/>
              <a:t>span class="input-group-addon"&gt;@&lt;/span&gt; </a:t>
            </a:r>
            <a:endParaRPr lang="en-US" altLang="zh-CN" smtClean="0"/>
          </a:p>
          <a:p>
            <a:pPr>
              <a:defRPr/>
            </a:pPr>
            <a:r>
              <a:rPr lang="en-US" altLang="zh-CN"/>
              <a:t> </a:t>
            </a:r>
            <a:r>
              <a:rPr lang="en-US" altLang="zh-CN" smtClean="0"/>
              <a:t>  &lt;</a:t>
            </a:r>
            <a:r>
              <a:rPr lang="en-US" altLang="zh-CN"/>
              <a:t>input type="text" class="form-control" placeholder="Username"&gt; </a:t>
            </a:r>
            <a:endParaRPr lang="en-US" altLang="zh-CN" smtClean="0"/>
          </a:p>
          <a:p>
            <a:pPr>
              <a:defRPr/>
            </a:pPr>
            <a:r>
              <a:rPr lang="en-US" altLang="zh-CN" smtClean="0"/>
              <a:t>&lt;/</a:t>
            </a:r>
            <a:r>
              <a:rPr lang="en-US" altLang="zh-CN"/>
              <a:t>div&gt; </a:t>
            </a:r>
            <a:endParaRPr lang="en-US" altLang="zh-CN" smtClean="0"/>
          </a:p>
          <a:p>
            <a:pPr>
              <a:defRPr/>
            </a:pPr>
            <a:r>
              <a:rPr lang="en-US" altLang="zh-CN" smtClean="0"/>
              <a:t>&lt;</a:t>
            </a:r>
            <a:r>
              <a:rPr lang="en-US" altLang="zh-CN"/>
              <a:t>div class="input-group"&gt; </a:t>
            </a:r>
            <a:endParaRPr lang="en-US" altLang="zh-CN" smtClean="0"/>
          </a:p>
          <a:p>
            <a:pPr>
              <a:defRPr/>
            </a:pPr>
            <a:r>
              <a:rPr lang="en-US" altLang="zh-CN"/>
              <a:t> </a:t>
            </a:r>
            <a:r>
              <a:rPr lang="en-US" altLang="zh-CN" smtClean="0"/>
              <a:t>   &lt;</a:t>
            </a:r>
            <a:r>
              <a:rPr lang="en-US" altLang="zh-CN"/>
              <a:t>span class="input-group-addon"&gt;@&lt;/span&gt; </a:t>
            </a:r>
            <a:endParaRPr lang="en-US" altLang="zh-CN" smtClean="0"/>
          </a:p>
          <a:p>
            <a:pPr>
              <a:defRPr/>
            </a:pPr>
            <a:r>
              <a:rPr lang="en-US" altLang="zh-CN"/>
              <a:t> </a:t>
            </a:r>
            <a:r>
              <a:rPr lang="en-US" altLang="zh-CN" smtClean="0"/>
              <a:t>   &lt;</a:t>
            </a:r>
            <a:r>
              <a:rPr lang="en-US" altLang="zh-CN"/>
              <a:t>input type="text" class="form-control" placeholder="Username"&gt; </a:t>
            </a:r>
            <a:endParaRPr lang="en-US" altLang="zh-CN" smtClean="0"/>
          </a:p>
          <a:p>
            <a:pPr>
              <a:defRPr/>
            </a:pPr>
            <a:r>
              <a:rPr lang="en-US" altLang="zh-CN" smtClean="0"/>
              <a:t>&lt;/</a:t>
            </a:r>
            <a:r>
              <a:rPr lang="en-US" altLang="zh-CN"/>
              <a:t>div&gt; </a:t>
            </a:r>
            <a:endParaRPr lang="en-US" altLang="zh-CN" smtClean="0"/>
          </a:p>
          <a:p>
            <a:pPr>
              <a:defRPr/>
            </a:pPr>
            <a:r>
              <a:rPr lang="en-US" altLang="zh-CN" smtClean="0"/>
              <a:t>&lt;</a:t>
            </a:r>
            <a:r>
              <a:rPr lang="en-US" altLang="zh-CN"/>
              <a:t>div class="input-group input-group-sm"&gt; </a:t>
            </a:r>
            <a:endParaRPr lang="en-US" altLang="zh-CN" smtClean="0"/>
          </a:p>
          <a:p>
            <a:pPr>
              <a:defRPr/>
            </a:pPr>
            <a:r>
              <a:rPr lang="en-US" altLang="zh-CN"/>
              <a:t> </a:t>
            </a:r>
            <a:r>
              <a:rPr lang="en-US" altLang="zh-CN" smtClean="0"/>
              <a:t>   &lt;</a:t>
            </a:r>
            <a:r>
              <a:rPr lang="en-US" altLang="zh-CN"/>
              <a:t>span class="input-group-addon"&gt;@&lt;/span&gt; </a:t>
            </a:r>
            <a:endParaRPr lang="en-US" altLang="zh-CN" smtClean="0"/>
          </a:p>
          <a:p>
            <a:pPr>
              <a:defRPr/>
            </a:pPr>
            <a:r>
              <a:rPr lang="en-US" altLang="zh-CN"/>
              <a:t> </a:t>
            </a:r>
            <a:r>
              <a:rPr lang="en-US" altLang="zh-CN" smtClean="0"/>
              <a:t>   &lt;</a:t>
            </a:r>
            <a:r>
              <a:rPr lang="en-US" altLang="zh-CN"/>
              <a:t>input type="text" class="form-control" placeholder="Username"&gt; </a:t>
            </a:r>
            <a:endParaRPr lang="en-US" altLang="zh-CN" smtClean="0"/>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3.5</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输入框组</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复选框</a:t>
            </a:r>
            <a:r>
              <a:rPr lang="zh-CN" altLang="en-US" b="1"/>
              <a:t>与单选</a:t>
            </a:r>
            <a:r>
              <a:rPr lang="zh-CN" altLang="en-US" b="1" smtClean="0"/>
              <a:t>框</a:t>
            </a:r>
            <a:r>
              <a:rPr lang="zh-CN" altLang="en-US" smtClean="0"/>
              <a:t>：</a:t>
            </a:r>
            <a:r>
              <a:rPr lang="zh-CN" altLang="en-US"/>
              <a:t>可以把复选框和单选插件作为输入框组的前缀或者后缀元素，如下面的实例所</a:t>
            </a:r>
            <a:r>
              <a:rPr lang="zh-CN" altLang="en-US" smtClean="0"/>
              <a:t>示：</a:t>
            </a:r>
            <a:endParaRPr lang="zh-CN" altLang="en-US" b="1" smtClean="0"/>
          </a:p>
          <a:p>
            <a:pPr marL="285750" indent="-285750">
              <a:lnSpc>
                <a:spcPct val="150000"/>
              </a:lnSpc>
              <a:buFont typeface="Wingdings" pitchFamily="2" charset="2"/>
              <a:buChar char="Ø"/>
              <a:defRPr/>
            </a:pPr>
            <a:endParaRPr lang="zh-CN" altLang="en-US" b="1"/>
          </a:p>
          <a:p>
            <a:pPr marL="285750" indent="-285750">
              <a:lnSpc>
                <a:spcPct val="150000"/>
              </a:lnSpc>
              <a:buFont typeface="Wingdings" pitchFamily="2" charset="2"/>
              <a:buChar char="Ø"/>
              <a:defRPr/>
            </a:pPr>
            <a:endParaRPr lang="en-US" altLang="zh-CN"/>
          </a:p>
        </p:txBody>
      </p:sp>
      <p:sp>
        <p:nvSpPr>
          <p:cNvPr id="4" name="矩形 3"/>
          <p:cNvSpPr/>
          <p:nvPr/>
        </p:nvSpPr>
        <p:spPr>
          <a:xfrm>
            <a:off x="2194415" y="1772816"/>
            <a:ext cx="8007628" cy="388843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class="row"&gt; </a:t>
            </a:r>
            <a:endParaRPr lang="en-US" altLang="zh-CN" smtClean="0"/>
          </a:p>
          <a:p>
            <a:pPr>
              <a:defRPr/>
            </a:pPr>
            <a:r>
              <a:rPr lang="en-US" altLang="zh-CN"/>
              <a:t> </a:t>
            </a:r>
            <a:r>
              <a:rPr lang="en-US" altLang="zh-CN" smtClean="0"/>
              <a:t>  &lt;</a:t>
            </a:r>
            <a:r>
              <a:rPr lang="en-US" altLang="zh-CN"/>
              <a:t>div class="col-lg-6"&gt; </a:t>
            </a:r>
            <a:endParaRPr lang="en-US" altLang="zh-CN" smtClean="0"/>
          </a:p>
          <a:p>
            <a:pPr>
              <a:defRPr/>
            </a:pPr>
            <a:r>
              <a:rPr lang="en-US" altLang="zh-CN"/>
              <a:t> </a:t>
            </a:r>
            <a:r>
              <a:rPr lang="en-US" altLang="zh-CN" smtClean="0"/>
              <a:t>      &lt;</a:t>
            </a:r>
            <a:r>
              <a:rPr lang="en-US" altLang="zh-CN"/>
              <a:t>div class="input-group"&gt; </a:t>
            </a:r>
            <a:endParaRPr lang="en-US" altLang="zh-CN" smtClean="0"/>
          </a:p>
          <a:p>
            <a:pPr>
              <a:defRPr/>
            </a:pPr>
            <a:r>
              <a:rPr lang="en-US" altLang="zh-CN"/>
              <a:t> </a:t>
            </a:r>
            <a:r>
              <a:rPr lang="en-US" altLang="zh-CN" smtClean="0"/>
              <a:t>          &lt;</a:t>
            </a:r>
            <a:r>
              <a:rPr lang="en-US" altLang="zh-CN"/>
              <a:t>span class="input-group-addon"&gt; </a:t>
            </a:r>
            <a:r>
              <a:rPr lang="en-US" altLang="zh-CN" smtClean="0"/>
              <a:t>&lt;</a:t>
            </a:r>
            <a:r>
              <a:rPr lang="en-US" altLang="zh-CN"/>
              <a:t>input type="checkbox"&gt; </a:t>
            </a:r>
            <a:r>
              <a:rPr lang="en-US" altLang="zh-CN" smtClean="0"/>
              <a:t>&lt;/</a:t>
            </a:r>
            <a:r>
              <a:rPr lang="en-US" altLang="zh-CN"/>
              <a:t>span&gt; </a:t>
            </a:r>
            <a:endParaRPr lang="en-US" altLang="zh-CN" smtClean="0"/>
          </a:p>
          <a:p>
            <a:pPr>
              <a:defRPr/>
            </a:pPr>
            <a:r>
              <a:rPr lang="en-US" altLang="zh-CN"/>
              <a:t> </a:t>
            </a:r>
            <a:r>
              <a:rPr lang="en-US" altLang="zh-CN" smtClean="0"/>
              <a:t>          &lt;</a:t>
            </a:r>
            <a:r>
              <a:rPr lang="en-US" altLang="zh-CN"/>
              <a:t>input type="text" class="form-control"&gt; </a:t>
            </a:r>
            <a:endParaRPr lang="en-US" altLang="zh-CN" smtClean="0"/>
          </a:p>
          <a:p>
            <a:pPr>
              <a:defRPr/>
            </a:pPr>
            <a:r>
              <a:rPr lang="en-US" altLang="zh-CN"/>
              <a:t> </a:t>
            </a:r>
            <a:r>
              <a:rPr lang="en-US" altLang="zh-CN" smtClean="0"/>
              <a:t>      &lt;/</a:t>
            </a:r>
            <a:r>
              <a:rPr lang="en-US" altLang="zh-CN"/>
              <a:t>div&gt;</a:t>
            </a:r>
            <a:r>
              <a:rPr lang="en-US" altLang="zh-CN" i="1"/>
              <a:t>&lt;!-- /input-group --&gt;</a:t>
            </a:r>
            <a:r>
              <a:rPr lang="en-US" altLang="zh-CN"/>
              <a:t> </a:t>
            </a:r>
            <a:endParaRPr lang="en-US" altLang="zh-CN" smtClean="0"/>
          </a:p>
          <a:p>
            <a:pPr>
              <a:defRPr/>
            </a:pPr>
            <a:r>
              <a:rPr lang="en-US" altLang="zh-CN"/>
              <a:t> </a:t>
            </a:r>
            <a:r>
              <a:rPr lang="en-US" altLang="zh-CN" smtClean="0"/>
              <a:t>   &lt;/</a:t>
            </a:r>
            <a:r>
              <a:rPr lang="en-US" altLang="zh-CN"/>
              <a:t>div&gt;</a:t>
            </a:r>
            <a:r>
              <a:rPr lang="en-US" altLang="zh-CN" i="1"/>
              <a:t>&lt;!-- /.col-lg-6 --&gt;</a:t>
            </a:r>
            <a:r>
              <a:rPr lang="en-US" altLang="zh-CN"/>
              <a:t> </a:t>
            </a:r>
            <a:endParaRPr lang="en-US" altLang="zh-CN" smtClean="0"/>
          </a:p>
          <a:p>
            <a:pPr>
              <a:defRPr/>
            </a:pPr>
            <a:r>
              <a:rPr lang="en-US" altLang="zh-CN"/>
              <a:t> </a:t>
            </a:r>
            <a:r>
              <a:rPr lang="en-US" altLang="zh-CN" smtClean="0"/>
              <a:t>   &lt;</a:t>
            </a:r>
            <a:r>
              <a:rPr lang="en-US" altLang="zh-CN"/>
              <a:t>div class="col-lg-6"&gt; </a:t>
            </a:r>
            <a:endParaRPr lang="en-US" altLang="zh-CN" smtClean="0"/>
          </a:p>
          <a:p>
            <a:pPr>
              <a:defRPr/>
            </a:pPr>
            <a:r>
              <a:rPr lang="en-US" altLang="zh-CN"/>
              <a:t> </a:t>
            </a:r>
            <a:r>
              <a:rPr lang="en-US" altLang="zh-CN" smtClean="0"/>
              <a:t>       &lt;</a:t>
            </a:r>
            <a:r>
              <a:rPr lang="en-US" altLang="zh-CN"/>
              <a:t>div class="input-group"&gt; </a:t>
            </a:r>
            <a:endParaRPr lang="en-US" altLang="zh-CN" smtClean="0"/>
          </a:p>
          <a:p>
            <a:pPr>
              <a:defRPr/>
            </a:pPr>
            <a:r>
              <a:rPr lang="en-US" altLang="zh-CN"/>
              <a:t> </a:t>
            </a:r>
            <a:r>
              <a:rPr lang="en-US" altLang="zh-CN" smtClean="0"/>
              <a:t>           &lt;</a:t>
            </a:r>
            <a:r>
              <a:rPr lang="en-US" altLang="zh-CN"/>
              <a:t>span class="input-group-addon"&gt; </a:t>
            </a:r>
            <a:r>
              <a:rPr lang="en-US" altLang="zh-CN" smtClean="0"/>
              <a:t>&lt;</a:t>
            </a:r>
            <a:r>
              <a:rPr lang="en-US" altLang="zh-CN"/>
              <a:t>input type="radio"&gt; </a:t>
            </a:r>
            <a:r>
              <a:rPr lang="en-US" altLang="zh-CN" smtClean="0"/>
              <a:t>&lt;/</a:t>
            </a:r>
            <a:r>
              <a:rPr lang="en-US" altLang="zh-CN"/>
              <a:t>span&gt; </a:t>
            </a:r>
            <a:endParaRPr lang="en-US" altLang="zh-CN" smtClean="0"/>
          </a:p>
          <a:p>
            <a:pPr>
              <a:defRPr/>
            </a:pPr>
            <a:r>
              <a:rPr lang="en-US" altLang="zh-CN"/>
              <a:t> </a:t>
            </a:r>
            <a:r>
              <a:rPr lang="en-US" altLang="zh-CN" smtClean="0"/>
              <a:t>           &lt;</a:t>
            </a:r>
            <a:r>
              <a:rPr lang="en-US" altLang="zh-CN"/>
              <a:t>input type="text" class="form-control"&gt; </a:t>
            </a:r>
            <a:endParaRPr lang="en-US" altLang="zh-CN" smtClean="0"/>
          </a:p>
          <a:p>
            <a:pPr>
              <a:defRPr/>
            </a:pPr>
            <a:r>
              <a:rPr lang="en-US" altLang="zh-CN"/>
              <a:t> </a:t>
            </a:r>
            <a:r>
              <a:rPr lang="en-US" altLang="zh-CN" smtClean="0"/>
              <a:t>       &lt;/</a:t>
            </a:r>
            <a:r>
              <a:rPr lang="en-US" altLang="zh-CN"/>
              <a:t>div&gt;</a:t>
            </a:r>
            <a:r>
              <a:rPr lang="en-US" altLang="zh-CN" i="1"/>
              <a:t>&lt;!-- /input-group --&gt;</a:t>
            </a:r>
            <a:r>
              <a:rPr lang="en-US" altLang="zh-CN"/>
              <a:t> </a:t>
            </a:r>
            <a:endParaRPr lang="en-US" altLang="zh-CN" smtClean="0"/>
          </a:p>
          <a:p>
            <a:pPr>
              <a:defRPr/>
            </a:pPr>
            <a:r>
              <a:rPr lang="en-US" altLang="zh-CN"/>
              <a:t> </a:t>
            </a:r>
            <a:r>
              <a:rPr lang="en-US" altLang="zh-CN" smtClean="0"/>
              <a:t>   &lt;/</a:t>
            </a:r>
            <a:r>
              <a:rPr lang="en-US" altLang="zh-CN"/>
              <a:t>div&gt;</a:t>
            </a:r>
            <a:r>
              <a:rPr lang="en-US" altLang="zh-CN" i="1"/>
              <a:t>&lt;!-- /.col-lg-6 --&gt;</a:t>
            </a:r>
            <a:r>
              <a:rPr lang="en-US" altLang="zh-CN"/>
              <a:t> </a:t>
            </a:r>
            <a:endParaRPr lang="en-US" altLang="zh-CN" smtClean="0"/>
          </a:p>
          <a:p>
            <a:pPr>
              <a:defRPr/>
            </a:pPr>
            <a:r>
              <a:rPr lang="en-US" altLang="zh-CN" smtClean="0"/>
              <a:t>&lt;/</a:t>
            </a:r>
            <a:r>
              <a:rPr lang="en-US" altLang="zh-CN"/>
              <a:t>div&gt;</a:t>
            </a:r>
            <a:r>
              <a:rPr lang="en-US" altLang="zh-CN" i="1"/>
              <a:t>&lt;!-- /.row --&gt;</a:t>
            </a: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导航元素</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a:t>Bootstrap</a:t>
            </a:r>
            <a:r>
              <a:rPr lang="zh-CN" altLang="en-US"/>
              <a:t>中可用的导航有相似的标记，用基类</a:t>
            </a:r>
            <a:r>
              <a:rPr lang="en-US" altLang="zh-CN"/>
              <a:t>.nav</a:t>
            </a:r>
            <a:r>
              <a:rPr lang="zh-CN" altLang="en-US"/>
              <a:t>开头，这是相似的部分。改变修饰类可以改变样式</a:t>
            </a:r>
            <a:r>
              <a:rPr lang="zh-CN" altLang="en-US" smtClean="0"/>
              <a:t>。</a:t>
            </a:r>
            <a:endParaRPr lang="en-US" altLang="zh-CN" smtClean="0"/>
          </a:p>
          <a:p>
            <a:pPr marL="285750" indent="-285750">
              <a:lnSpc>
                <a:spcPct val="150000"/>
              </a:lnSpc>
              <a:buFont typeface="Wingdings" pitchFamily="2" charset="2"/>
              <a:buChar char="Ø"/>
              <a:defRPr/>
            </a:pPr>
            <a:r>
              <a:rPr lang="zh-CN" altLang="en-US" b="1" smtClean="0"/>
              <a:t>标签页：</a:t>
            </a:r>
            <a:r>
              <a:rPr lang="zh-CN" altLang="en-US"/>
              <a:t>创建一个标签式的导航</a:t>
            </a:r>
            <a:r>
              <a:rPr lang="zh-CN" altLang="en-US" smtClean="0"/>
              <a:t>菜单：</a:t>
            </a:r>
            <a:endParaRPr lang="en-US" altLang="zh-CN" smtClean="0"/>
          </a:p>
          <a:p>
            <a:pPr marL="742950" lvl="1" indent="-285750">
              <a:lnSpc>
                <a:spcPct val="150000"/>
              </a:lnSpc>
              <a:buFont typeface="Arial" pitchFamily="34" charset="0"/>
              <a:buChar char="•"/>
              <a:defRPr/>
            </a:pPr>
            <a:r>
              <a:rPr lang="zh-CN" altLang="en-US"/>
              <a:t>以一个带有 </a:t>
            </a:r>
            <a:r>
              <a:rPr lang="en-US" altLang="zh-CN"/>
              <a:t>class </a:t>
            </a:r>
            <a:r>
              <a:rPr lang="en-US" altLang="zh-CN" b="1"/>
              <a:t>.nav</a:t>
            </a:r>
            <a:r>
              <a:rPr lang="en-US" altLang="zh-CN"/>
              <a:t> </a:t>
            </a:r>
            <a:r>
              <a:rPr lang="zh-CN" altLang="en-US"/>
              <a:t>的无序列表</a:t>
            </a:r>
            <a:r>
              <a:rPr lang="zh-CN" altLang="en-US" smtClean="0"/>
              <a:t>开始。</a:t>
            </a:r>
            <a:endParaRPr lang="en-US" altLang="zh-CN" smtClean="0"/>
          </a:p>
          <a:p>
            <a:pPr marL="742950" lvl="1" indent="-285750">
              <a:lnSpc>
                <a:spcPct val="150000"/>
              </a:lnSpc>
              <a:buFont typeface="Arial" pitchFamily="34" charset="0"/>
              <a:buChar char="•"/>
              <a:defRPr/>
            </a:pPr>
            <a:r>
              <a:rPr lang="zh-CN" altLang="en-US"/>
              <a:t>添加 </a:t>
            </a:r>
            <a:r>
              <a:rPr lang="en-US" altLang="zh-CN"/>
              <a:t>class </a:t>
            </a:r>
            <a:r>
              <a:rPr lang="en-US" altLang="zh-CN" b="1"/>
              <a:t>.</a:t>
            </a:r>
            <a:r>
              <a:rPr lang="en-US" altLang="zh-CN" b="1" smtClean="0"/>
              <a:t>nav-tabs</a:t>
            </a:r>
            <a:r>
              <a:rPr lang="zh-CN" altLang="en-US" smtClean="0"/>
              <a:t>。</a:t>
            </a:r>
            <a:endParaRPr lang="en-US" altLang="zh-CN" smtClean="0"/>
          </a:p>
          <a:p>
            <a:pPr>
              <a:lnSpc>
                <a:spcPct val="150000"/>
              </a:lnSpc>
              <a:defRPr/>
            </a:pPr>
            <a:endParaRPr lang="zh-CN" altLang="en-US"/>
          </a:p>
          <a:p>
            <a:pPr marL="285750" indent="-285750">
              <a:lnSpc>
                <a:spcPct val="150000"/>
              </a:lnSpc>
              <a:buFont typeface="Wingdings" pitchFamily="2" charset="2"/>
              <a:buChar char="Ø"/>
              <a:defRPr/>
            </a:pPr>
            <a:endParaRPr lang="en-US" altLang="zh-CN"/>
          </a:p>
        </p:txBody>
      </p:sp>
      <p:sp>
        <p:nvSpPr>
          <p:cNvPr id="4" name="矩形 3"/>
          <p:cNvSpPr/>
          <p:nvPr/>
        </p:nvSpPr>
        <p:spPr>
          <a:xfrm>
            <a:off x="2641203" y="3140968"/>
            <a:ext cx="7560840" cy="14401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it-IT" altLang="zh-CN"/>
              <a:t>&lt;ul class="nav nav-tabs"&gt; </a:t>
            </a:r>
            <a:endParaRPr lang="it-IT" altLang="zh-CN" smtClean="0"/>
          </a:p>
          <a:p>
            <a:pPr>
              <a:defRPr/>
            </a:pPr>
            <a:r>
              <a:rPr lang="it-IT" altLang="zh-CN"/>
              <a:t> </a:t>
            </a:r>
            <a:r>
              <a:rPr lang="it-IT" altLang="zh-CN" smtClean="0"/>
              <a:t>    &lt;</a:t>
            </a:r>
            <a:r>
              <a:rPr lang="it-IT" altLang="zh-CN"/>
              <a:t>li class="active"&gt;&lt;a href="#"&gt;Home&lt;/a&gt;&lt;/li&gt; </a:t>
            </a:r>
            <a:endParaRPr lang="it-IT" altLang="zh-CN" smtClean="0"/>
          </a:p>
          <a:p>
            <a:pPr>
              <a:defRPr/>
            </a:pPr>
            <a:r>
              <a:rPr lang="it-IT" altLang="zh-CN"/>
              <a:t> </a:t>
            </a:r>
            <a:r>
              <a:rPr lang="it-IT" altLang="zh-CN" smtClean="0"/>
              <a:t>    &lt;</a:t>
            </a:r>
            <a:r>
              <a:rPr lang="it-IT" altLang="zh-CN"/>
              <a:t>li&gt;&lt;a href="#"&gt;Profile&lt;/a&gt;&lt;/li&gt; </a:t>
            </a:r>
            <a:endParaRPr lang="it-IT" altLang="zh-CN" smtClean="0"/>
          </a:p>
          <a:p>
            <a:pPr>
              <a:defRPr/>
            </a:pPr>
            <a:r>
              <a:rPr lang="it-IT" altLang="zh-CN"/>
              <a:t> </a:t>
            </a:r>
            <a:r>
              <a:rPr lang="it-IT" altLang="zh-CN" smtClean="0"/>
              <a:t>    &lt;</a:t>
            </a:r>
            <a:r>
              <a:rPr lang="it-IT" altLang="zh-CN"/>
              <a:t>li&gt;&lt;a href="#"&gt;Messages&lt;/a&gt;&lt;/li&gt; </a:t>
            </a:r>
            <a:endParaRPr lang="it-IT" altLang="zh-CN" smtClean="0"/>
          </a:p>
          <a:p>
            <a:pPr>
              <a:defRPr/>
            </a:pPr>
            <a:r>
              <a:rPr lang="it-IT" altLang="zh-CN" smtClean="0"/>
              <a:t>&lt;/</a:t>
            </a:r>
            <a:r>
              <a:rPr lang="it-IT" altLang="zh-CN"/>
              <a:t>ul&gt;</a:t>
            </a: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a:t>胶囊</a:t>
            </a:r>
            <a:r>
              <a:rPr lang="zh-CN" altLang="en-US" b="1" smtClean="0"/>
              <a:t>式导航菜单</a:t>
            </a:r>
            <a:endParaRPr lang="en-US" altLang="zh-CN" b="1" smtClean="0"/>
          </a:p>
          <a:p>
            <a:pPr marL="742950" lvl="1" indent="-285750">
              <a:lnSpc>
                <a:spcPct val="150000"/>
              </a:lnSpc>
              <a:buFont typeface="Wingdings" pitchFamily="2" charset="2"/>
              <a:buChar char="p"/>
              <a:defRPr/>
            </a:pPr>
            <a:r>
              <a:rPr lang="zh-CN" altLang="en-US" smtClean="0"/>
              <a:t>基本的胶囊式导航菜单：</a:t>
            </a:r>
            <a:r>
              <a:rPr lang="zh-CN" altLang="en-US"/>
              <a:t>需要把标签改成胶囊的样式，只需要使用 </a:t>
            </a:r>
            <a:r>
              <a:rPr lang="en-US" altLang="zh-CN"/>
              <a:t>class </a:t>
            </a:r>
            <a:r>
              <a:rPr lang="en-US" altLang="zh-CN" b="1"/>
              <a:t>.nav-pills</a:t>
            </a:r>
            <a:r>
              <a:rPr lang="en-US" altLang="zh-CN"/>
              <a:t> </a:t>
            </a:r>
            <a:r>
              <a:rPr lang="zh-CN" altLang="en-US"/>
              <a:t>代替 </a:t>
            </a:r>
            <a:r>
              <a:rPr lang="en-US" altLang="zh-CN" b="1"/>
              <a:t>.nav-tabs</a:t>
            </a:r>
            <a:r>
              <a:rPr lang="en-US" altLang="zh-CN"/>
              <a:t> </a:t>
            </a:r>
            <a:r>
              <a:rPr lang="zh-CN" altLang="en-US"/>
              <a:t>即可，其他的步骤与上面</a:t>
            </a:r>
            <a:r>
              <a:rPr lang="zh-CN" altLang="en-US" smtClean="0"/>
              <a:t>相同。</a:t>
            </a:r>
            <a:endParaRPr lang="en-US" altLang="zh-CN" smtClean="0"/>
          </a:p>
          <a:p>
            <a:pPr marL="742950" lvl="1" indent="-285750">
              <a:lnSpc>
                <a:spcPct val="150000"/>
              </a:lnSpc>
              <a:buFont typeface="Wingdings" pitchFamily="2" charset="2"/>
              <a:buChar char="p"/>
              <a:defRPr/>
            </a:pPr>
            <a:r>
              <a:rPr lang="zh-CN" altLang="en-US"/>
              <a:t>垂直的胶囊式导航</a:t>
            </a:r>
            <a:r>
              <a:rPr lang="zh-CN" altLang="en-US" smtClean="0"/>
              <a:t>菜单：</a:t>
            </a:r>
            <a:r>
              <a:rPr lang="zh-CN" altLang="en-US"/>
              <a:t>在使用 </a:t>
            </a:r>
            <a:r>
              <a:rPr lang="en-US" altLang="zh-CN"/>
              <a:t>class </a:t>
            </a:r>
            <a:r>
              <a:rPr lang="en-US" altLang="zh-CN" b="1"/>
              <a:t>.nav</a:t>
            </a:r>
            <a:r>
              <a:rPr lang="zh-CN" altLang="en-US" b="1"/>
              <a:t>、</a:t>
            </a:r>
            <a:r>
              <a:rPr lang="en-US" altLang="zh-CN" b="1"/>
              <a:t>.nav-pills</a:t>
            </a:r>
            <a:r>
              <a:rPr lang="en-US" altLang="zh-CN"/>
              <a:t> </a:t>
            </a:r>
            <a:r>
              <a:rPr lang="zh-CN" altLang="en-US"/>
              <a:t>的同时使用 </a:t>
            </a:r>
            <a:r>
              <a:rPr lang="en-US" altLang="zh-CN"/>
              <a:t>class </a:t>
            </a:r>
            <a:r>
              <a:rPr lang="en-US" altLang="zh-CN" b="1"/>
              <a:t>.nav-stacked</a:t>
            </a:r>
            <a:r>
              <a:rPr lang="zh-CN" altLang="en-US"/>
              <a:t>，让胶囊垂直</a:t>
            </a:r>
            <a:r>
              <a:rPr lang="zh-CN" altLang="en-US" smtClean="0"/>
              <a:t>堆叠。</a:t>
            </a:r>
            <a:endParaRPr lang="en-US" altLang="zh-CN" smtClean="0"/>
          </a:p>
          <a:p>
            <a:pPr marL="285750" indent="-285750">
              <a:lnSpc>
                <a:spcPct val="150000"/>
              </a:lnSpc>
              <a:buFont typeface="Wingdings" pitchFamily="2" charset="2"/>
              <a:buChar char="Ø"/>
              <a:defRPr/>
            </a:pPr>
            <a:r>
              <a:rPr lang="zh-CN" altLang="en-US" b="1" smtClean="0"/>
              <a:t>两端对齐的导航</a:t>
            </a:r>
            <a:r>
              <a:rPr lang="zh-CN" altLang="en-US" smtClean="0"/>
              <a:t>：当屏幕</a:t>
            </a:r>
            <a:r>
              <a:rPr lang="zh-CN" altLang="en-US"/>
              <a:t>宽度大于 </a:t>
            </a:r>
            <a:r>
              <a:rPr lang="en-US" altLang="zh-CN"/>
              <a:t>768px </a:t>
            </a:r>
            <a:r>
              <a:rPr lang="zh-CN" altLang="en-US"/>
              <a:t>时，通过在分别使用 </a:t>
            </a:r>
            <a:r>
              <a:rPr lang="en-US" altLang="zh-CN" b="1"/>
              <a:t>.nav</a:t>
            </a:r>
            <a:r>
              <a:rPr lang="zh-CN" altLang="en-US" b="1"/>
              <a:t>、</a:t>
            </a:r>
            <a:r>
              <a:rPr lang="en-US" altLang="zh-CN" b="1"/>
              <a:t>.nav-tabs</a:t>
            </a:r>
            <a:r>
              <a:rPr lang="zh-CN" altLang="en-US"/>
              <a:t> 或 </a:t>
            </a:r>
            <a:r>
              <a:rPr lang="en-US" altLang="zh-CN" b="1"/>
              <a:t>.nav</a:t>
            </a:r>
            <a:r>
              <a:rPr lang="zh-CN" altLang="en-US" b="1"/>
              <a:t>、</a:t>
            </a:r>
            <a:r>
              <a:rPr lang="en-US" altLang="zh-CN" b="1"/>
              <a:t>.nav-pills</a:t>
            </a:r>
            <a:r>
              <a:rPr lang="zh-CN" altLang="en-US"/>
              <a:t> 的同时使用 </a:t>
            </a:r>
            <a:r>
              <a:rPr lang="en-US" altLang="zh-CN"/>
              <a:t>class </a:t>
            </a:r>
            <a:r>
              <a:rPr lang="en-US" altLang="zh-CN" b="1"/>
              <a:t>.nav-justified</a:t>
            </a:r>
            <a:r>
              <a:rPr lang="zh-CN" altLang="en-US"/>
              <a:t>，让标签式或胶囊式导航菜单与父元素等宽。在更小的屏幕上，导航链接会堆叠。</a:t>
            </a:r>
          </a:p>
          <a:p>
            <a:pPr marL="285750" indent="-285750">
              <a:lnSpc>
                <a:spcPct val="150000"/>
              </a:lnSpc>
              <a:buFont typeface="Wingdings" pitchFamily="2" charset="2"/>
              <a:buChar char="Ø"/>
              <a:defRPr/>
            </a:pPr>
            <a:endParaRPr lang="en-US" altLang="zh-CN"/>
          </a:p>
        </p:txBody>
      </p:sp>
      <p:sp>
        <p:nvSpPr>
          <p:cNvPr id="4" name="矩形 3"/>
          <p:cNvSpPr/>
          <p:nvPr/>
        </p:nvSpPr>
        <p:spPr>
          <a:xfrm>
            <a:off x="2281163" y="4293095"/>
            <a:ext cx="7560840" cy="165618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class="nav nav-tabs nav-justified"&gt; </a:t>
            </a:r>
            <a:endParaRPr lang="en-US" altLang="zh-CN" smtClean="0"/>
          </a:p>
          <a:p>
            <a:pPr>
              <a:defRPr/>
            </a:pPr>
            <a:r>
              <a:rPr lang="en-US" altLang="zh-CN"/>
              <a:t> </a:t>
            </a:r>
            <a:r>
              <a:rPr lang="en-US" altLang="zh-CN" smtClean="0"/>
              <a:t>   ... </a:t>
            </a:r>
          </a:p>
          <a:p>
            <a:pPr>
              <a:defRPr/>
            </a:pPr>
            <a:r>
              <a:rPr lang="en-US" altLang="zh-CN" smtClean="0"/>
              <a:t>&lt;/</a:t>
            </a:r>
            <a:r>
              <a:rPr lang="en-US" altLang="zh-CN"/>
              <a:t>ul&gt; </a:t>
            </a:r>
            <a:endParaRPr lang="en-US" altLang="zh-CN" smtClean="0"/>
          </a:p>
          <a:p>
            <a:pPr>
              <a:defRPr/>
            </a:pPr>
            <a:r>
              <a:rPr lang="en-US" altLang="zh-CN" smtClean="0"/>
              <a:t>&lt;</a:t>
            </a:r>
            <a:r>
              <a:rPr lang="en-US" altLang="zh-CN"/>
              <a:t>ul class="nav nav-pills nav-justified"&gt; </a:t>
            </a:r>
            <a:endParaRPr lang="en-US" altLang="zh-CN" smtClean="0"/>
          </a:p>
          <a:p>
            <a:pPr>
              <a:defRPr/>
            </a:pPr>
            <a:r>
              <a:rPr lang="en-US" altLang="zh-CN"/>
              <a:t> </a:t>
            </a:r>
            <a:r>
              <a:rPr lang="en-US" altLang="zh-CN" smtClean="0"/>
              <a:t>   ... </a:t>
            </a:r>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禁用链接</a:t>
            </a:r>
            <a:r>
              <a:rPr lang="zh-CN" altLang="en-US" smtClean="0"/>
              <a:t>：</a:t>
            </a:r>
            <a:r>
              <a:rPr lang="zh-CN" altLang="en-US"/>
              <a:t>对每个 </a:t>
            </a:r>
            <a:r>
              <a:rPr lang="en-US" altLang="zh-CN" b="1"/>
              <a:t>.nav</a:t>
            </a:r>
            <a:r>
              <a:rPr lang="en-US" altLang="zh-CN"/>
              <a:t> class</a:t>
            </a:r>
            <a:r>
              <a:rPr lang="zh-CN" altLang="en-US"/>
              <a:t>，如果添加了 </a:t>
            </a:r>
            <a:r>
              <a:rPr lang="en-US" altLang="zh-CN" b="1"/>
              <a:t>.disabled</a:t>
            </a:r>
            <a:r>
              <a:rPr lang="en-US" altLang="zh-CN"/>
              <a:t> class</a:t>
            </a:r>
            <a:r>
              <a:rPr lang="zh-CN" altLang="en-US"/>
              <a:t>，则会创建一个灰色的链接，同时禁用了该链接的 </a:t>
            </a:r>
            <a:r>
              <a:rPr lang="en-US" altLang="zh-CN" b="1"/>
              <a:t>:hover</a:t>
            </a:r>
            <a:r>
              <a:rPr lang="en-US" altLang="zh-CN"/>
              <a:t> </a:t>
            </a:r>
            <a:r>
              <a:rPr lang="zh-CN" altLang="en-US" smtClean="0"/>
              <a:t>状态。</a:t>
            </a: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a:p>
          <a:p>
            <a:pPr marL="285750" indent="-285750">
              <a:lnSpc>
                <a:spcPct val="150000"/>
              </a:lnSpc>
              <a:buFont typeface="Wingdings" pitchFamily="2" charset="2"/>
              <a:buChar char="Ø"/>
              <a:defRPr/>
            </a:pPr>
            <a:endParaRPr lang="en-US" altLang="zh-CN" smtClean="0"/>
          </a:p>
          <a:p>
            <a:pPr marL="285750" indent="-285750">
              <a:lnSpc>
                <a:spcPct val="150000"/>
              </a:lnSpc>
              <a:buFont typeface="Wingdings" pitchFamily="2" charset="2"/>
              <a:buChar char="Ø"/>
              <a:defRPr/>
            </a:pPr>
            <a:endParaRPr lang="en-US" altLang="zh-CN"/>
          </a:p>
        </p:txBody>
      </p:sp>
      <p:sp>
        <p:nvSpPr>
          <p:cNvPr id="4" name="矩形 3"/>
          <p:cNvSpPr/>
          <p:nvPr/>
        </p:nvSpPr>
        <p:spPr>
          <a:xfrm>
            <a:off x="2281163" y="1916832"/>
            <a:ext cx="7560840" cy="165618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class="nav nav-pills"&gt; </a:t>
            </a:r>
            <a:r>
              <a:rPr lang="en-US" altLang="zh-CN" smtClean="0"/>
              <a:t>.</a:t>
            </a:r>
          </a:p>
          <a:p>
            <a:pPr>
              <a:defRPr/>
            </a:pPr>
            <a:r>
              <a:rPr lang="en-US" altLang="zh-CN"/>
              <a:t> </a:t>
            </a:r>
            <a:r>
              <a:rPr lang="en-US" altLang="zh-CN" smtClean="0"/>
              <a:t>   .. </a:t>
            </a:r>
          </a:p>
          <a:p>
            <a:pPr>
              <a:defRPr/>
            </a:pPr>
            <a:r>
              <a:rPr lang="en-US" altLang="zh-CN"/>
              <a:t> </a:t>
            </a:r>
            <a:r>
              <a:rPr lang="en-US" altLang="zh-CN" smtClean="0"/>
              <a:t>   &lt;</a:t>
            </a:r>
            <a:r>
              <a:rPr lang="en-US" altLang="zh-CN"/>
              <a:t>li class</a:t>
            </a:r>
            <a:r>
              <a:rPr lang="en-US" altLang="zh-CN" smtClean="0"/>
              <a:t>=“disabled”&gt;&lt;</a:t>
            </a:r>
            <a:r>
              <a:rPr lang="en-US" altLang="zh-CN"/>
              <a:t>a href</a:t>
            </a:r>
            <a:r>
              <a:rPr lang="en-US" altLang="zh-CN" smtClean="0"/>
              <a:t>=“#”&gt;</a:t>
            </a:r>
            <a:r>
              <a:rPr lang="zh-CN" altLang="en-US" smtClean="0"/>
              <a:t>禁用链接</a:t>
            </a:r>
            <a:r>
              <a:rPr lang="en-US" altLang="zh-CN" smtClean="0"/>
              <a:t>&lt;/</a:t>
            </a:r>
            <a:r>
              <a:rPr lang="en-US" altLang="zh-CN"/>
              <a:t>a&gt;&lt;/li&gt; </a:t>
            </a:r>
            <a:endParaRPr lang="en-US" altLang="zh-CN" smtClean="0"/>
          </a:p>
          <a:p>
            <a:pPr>
              <a:defRPr/>
            </a:pPr>
            <a:r>
              <a:rPr lang="en-US" altLang="zh-CN"/>
              <a:t> </a:t>
            </a:r>
            <a:r>
              <a:rPr lang="en-US" altLang="zh-CN" smtClean="0"/>
              <a:t>   ... </a:t>
            </a:r>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b="1" smtClean="0"/>
              <a:t>使用下拉菜单</a:t>
            </a:r>
            <a:r>
              <a:rPr lang="zh-CN" altLang="en-US" smtClean="0"/>
              <a:t>：</a:t>
            </a:r>
            <a:r>
              <a:rPr lang="zh-CN" altLang="en-US"/>
              <a:t>导航菜单与下拉菜单使用相似的语法。默认情况下，列表项的锚与一些数据属性协同合作来触发带有 </a:t>
            </a:r>
            <a:r>
              <a:rPr lang="en-US" altLang="zh-CN" b="1"/>
              <a:t>.dropdown-menu</a:t>
            </a:r>
            <a:r>
              <a:rPr lang="zh-CN" altLang="en-US"/>
              <a:t> </a:t>
            </a:r>
            <a:r>
              <a:rPr lang="en-US" altLang="zh-CN"/>
              <a:t>class </a:t>
            </a:r>
            <a:r>
              <a:rPr lang="zh-CN" altLang="en-US"/>
              <a:t>的无序</a:t>
            </a:r>
            <a:r>
              <a:rPr lang="zh-CN" altLang="en-US" smtClean="0"/>
              <a:t>列表。</a:t>
            </a:r>
            <a:endParaRPr lang="en-US" altLang="zh-CN" smtClean="0"/>
          </a:p>
          <a:p>
            <a:pPr marL="742950" lvl="1" indent="-285750">
              <a:lnSpc>
                <a:spcPct val="150000"/>
              </a:lnSpc>
              <a:buFont typeface="Wingdings" pitchFamily="2" charset="2"/>
              <a:buChar char="p"/>
              <a:defRPr/>
            </a:pPr>
            <a:r>
              <a:rPr lang="zh-CN" altLang="en-US" smtClean="0"/>
              <a:t>带有下拉菜单的标签：</a:t>
            </a:r>
            <a:r>
              <a:rPr lang="zh-CN" altLang="en-US"/>
              <a:t>向标签添加下拉菜单的步骤如下</a:t>
            </a:r>
            <a:r>
              <a:rPr lang="zh-CN" altLang="en-US" smtClean="0"/>
              <a:t>：</a:t>
            </a:r>
            <a:endParaRPr lang="en-US" altLang="zh-CN" smtClean="0"/>
          </a:p>
          <a:p>
            <a:pPr marL="1200150" lvl="2" indent="-285750">
              <a:lnSpc>
                <a:spcPct val="150000"/>
              </a:lnSpc>
              <a:buFont typeface="Arial" pitchFamily="34" charset="0"/>
              <a:buChar char="•"/>
              <a:defRPr/>
            </a:pPr>
            <a:r>
              <a:rPr lang="zh-CN" altLang="en-US"/>
              <a:t>以一个带有 </a:t>
            </a:r>
            <a:r>
              <a:rPr lang="en-US" altLang="zh-CN"/>
              <a:t>class </a:t>
            </a:r>
            <a:r>
              <a:rPr lang="en-US" altLang="zh-CN" b="1"/>
              <a:t>.nav</a:t>
            </a:r>
            <a:r>
              <a:rPr lang="en-US" altLang="zh-CN"/>
              <a:t> </a:t>
            </a:r>
            <a:r>
              <a:rPr lang="zh-CN" altLang="en-US"/>
              <a:t>的无序列表</a:t>
            </a:r>
            <a:r>
              <a:rPr lang="zh-CN" altLang="en-US" smtClean="0"/>
              <a:t>开始。</a:t>
            </a:r>
            <a:endParaRPr lang="en-US" altLang="zh-CN" smtClean="0"/>
          </a:p>
          <a:p>
            <a:pPr marL="1200150" lvl="2" indent="-285750">
              <a:lnSpc>
                <a:spcPct val="150000"/>
              </a:lnSpc>
              <a:buFont typeface="Arial" pitchFamily="34" charset="0"/>
              <a:buChar char="•"/>
              <a:defRPr/>
            </a:pPr>
            <a:r>
              <a:rPr lang="zh-CN" altLang="en-US"/>
              <a:t>添加 </a:t>
            </a:r>
            <a:r>
              <a:rPr lang="en-US" altLang="zh-CN"/>
              <a:t>class </a:t>
            </a:r>
            <a:r>
              <a:rPr lang="en-US" altLang="zh-CN" b="1"/>
              <a:t>.</a:t>
            </a:r>
            <a:r>
              <a:rPr lang="en-US" altLang="zh-CN" b="1" smtClean="0"/>
              <a:t>nav-tabs</a:t>
            </a:r>
            <a:r>
              <a:rPr lang="zh-CN" altLang="en-US" smtClean="0"/>
              <a:t>。</a:t>
            </a:r>
            <a:endParaRPr lang="en-US" altLang="zh-CN" smtClean="0"/>
          </a:p>
          <a:p>
            <a:pPr marL="1200150" lvl="2" indent="-285750">
              <a:lnSpc>
                <a:spcPct val="150000"/>
              </a:lnSpc>
              <a:buFont typeface="Arial" pitchFamily="34" charset="0"/>
              <a:buChar char="•"/>
              <a:defRPr/>
            </a:pPr>
            <a:r>
              <a:rPr lang="zh-CN" altLang="en-US"/>
              <a:t>添加带有 </a:t>
            </a:r>
            <a:r>
              <a:rPr lang="en-US" altLang="zh-CN" b="1"/>
              <a:t>.dropdown-menu</a:t>
            </a:r>
            <a:r>
              <a:rPr lang="en-US" altLang="zh-CN"/>
              <a:t> class </a:t>
            </a:r>
            <a:r>
              <a:rPr lang="zh-CN" altLang="en-US"/>
              <a:t>的无序</a:t>
            </a:r>
            <a:r>
              <a:rPr lang="zh-CN" altLang="en-US" smtClean="0"/>
              <a:t>列表。</a:t>
            </a:r>
            <a:endParaRPr lang="en-US" altLang="zh-CN"/>
          </a:p>
        </p:txBody>
      </p:sp>
      <p:sp>
        <p:nvSpPr>
          <p:cNvPr id="5" name="矩形 4"/>
          <p:cNvSpPr/>
          <p:nvPr/>
        </p:nvSpPr>
        <p:spPr>
          <a:xfrm>
            <a:off x="2281163" y="3573015"/>
            <a:ext cx="7560840" cy="21602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class="nav nav-tabs"&gt; </a:t>
            </a:r>
            <a:endParaRPr lang="en-US" altLang="zh-CN" smtClean="0"/>
          </a:p>
          <a:p>
            <a:pPr>
              <a:defRPr/>
            </a:pPr>
            <a:r>
              <a:rPr lang="en-US" altLang="zh-CN"/>
              <a:t> </a:t>
            </a:r>
            <a:r>
              <a:rPr lang="en-US" altLang="zh-CN" smtClean="0"/>
              <a:t>   &lt;</a:t>
            </a:r>
            <a:r>
              <a:rPr lang="en-US" altLang="zh-CN"/>
              <a:t>li class="dropdown"&gt; </a:t>
            </a:r>
            <a:endParaRPr lang="en-US" altLang="zh-CN" smtClean="0"/>
          </a:p>
          <a:p>
            <a:pPr>
              <a:defRPr/>
            </a:pPr>
            <a:r>
              <a:rPr lang="en-US" altLang="zh-CN"/>
              <a:t> </a:t>
            </a:r>
            <a:r>
              <a:rPr lang="en-US" altLang="zh-CN" smtClean="0"/>
              <a:t>       &lt;</a:t>
            </a:r>
            <a:r>
              <a:rPr lang="en-US" altLang="zh-CN"/>
              <a:t>a class="dropdown-toggle" data-toggle="dropdown" href="#"&gt; </a:t>
            </a:r>
            <a:r>
              <a:rPr lang="en-US" altLang="zh-CN" smtClean="0"/>
              <a:t>  </a:t>
            </a:r>
          </a:p>
          <a:p>
            <a:pPr>
              <a:defRPr/>
            </a:pPr>
            <a:r>
              <a:rPr lang="en-US" altLang="zh-CN"/>
              <a:t> </a:t>
            </a:r>
            <a:r>
              <a:rPr lang="en-US" altLang="zh-CN" smtClean="0"/>
              <a:t>           Dropdown </a:t>
            </a:r>
            <a:r>
              <a:rPr lang="en-US" altLang="zh-CN"/>
              <a:t>&lt;span class="caret"&gt;&lt;/span&gt; </a:t>
            </a:r>
            <a:endParaRPr lang="en-US" altLang="zh-CN" smtClean="0"/>
          </a:p>
          <a:p>
            <a:pPr>
              <a:defRPr/>
            </a:pPr>
            <a:r>
              <a:rPr lang="en-US" altLang="zh-CN"/>
              <a:t> </a:t>
            </a:r>
            <a:r>
              <a:rPr lang="en-US" altLang="zh-CN" smtClean="0"/>
              <a:t>       &lt;/</a:t>
            </a:r>
            <a:r>
              <a:rPr lang="en-US" altLang="zh-CN"/>
              <a:t>a&gt; </a:t>
            </a:r>
            <a:endParaRPr lang="en-US" altLang="zh-CN" smtClean="0"/>
          </a:p>
          <a:p>
            <a:pPr>
              <a:defRPr/>
            </a:pPr>
            <a:r>
              <a:rPr lang="en-US" altLang="zh-CN"/>
              <a:t> </a:t>
            </a:r>
            <a:r>
              <a:rPr lang="en-US" altLang="zh-CN" smtClean="0"/>
              <a:t>       &lt;</a:t>
            </a:r>
            <a:r>
              <a:rPr lang="en-US" altLang="zh-CN"/>
              <a:t>ul class="dropdown-menu"&gt; ... &lt;/ul&gt; </a:t>
            </a:r>
            <a:endParaRPr lang="en-US" altLang="zh-CN" smtClean="0"/>
          </a:p>
          <a:p>
            <a:pPr>
              <a:defRPr/>
            </a:pPr>
            <a:r>
              <a:rPr lang="en-US" altLang="zh-CN"/>
              <a:t> </a:t>
            </a:r>
            <a:r>
              <a:rPr lang="en-US" altLang="zh-CN" smtClean="0"/>
              <a:t>   &lt;/</a:t>
            </a:r>
            <a:r>
              <a:rPr lang="en-US" altLang="zh-CN"/>
              <a:t>li&gt; </a:t>
            </a:r>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3.6</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lnSpc>
                <a:spcPct val="150000"/>
              </a:lnSpc>
              <a:buFont typeface="Wingdings" pitchFamily="2" charset="2"/>
              <a:buChar char="p"/>
              <a:defRPr/>
            </a:pPr>
            <a:r>
              <a:rPr lang="zh-CN" altLang="en-US" smtClean="0"/>
              <a:t>带有下拉菜单的胶囊：</a:t>
            </a:r>
            <a:r>
              <a:rPr lang="zh-CN" altLang="en-US"/>
              <a:t>步骤与创建带有下拉菜单的标签相同，只是需要把 </a:t>
            </a:r>
            <a:r>
              <a:rPr lang="en-US" altLang="zh-CN" b="1"/>
              <a:t>.nav-tabs</a:t>
            </a:r>
            <a:r>
              <a:rPr lang="en-US" altLang="zh-CN"/>
              <a:t> class </a:t>
            </a:r>
            <a:r>
              <a:rPr lang="zh-CN" altLang="en-US"/>
              <a:t>改为 </a:t>
            </a:r>
            <a:r>
              <a:rPr lang="en-US" altLang="zh-CN" b="1"/>
              <a:t>.nav-pills</a:t>
            </a:r>
            <a:r>
              <a:rPr lang="zh-CN" altLang="en-US"/>
              <a:t>，如下面的实例所示：</a:t>
            </a:r>
            <a:endParaRPr lang="en-US" altLang="zh-CN"/>
          </a:p>
        </p:txBody>
      </p:sp>
      <p:sp>
        <p:nvSpPr>
          <p:cNvPr id="4" name="矩形 3"/>
          <p:cNvSpPr/>
          <p:nvPr/>
        </p:nvSpPr>
        <p:spPr>
          <a:xfrm>
            <a:off x="2448414" y="1844824"/>
            <a:ext cx="7560840" cy="21602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class="nav </a:t>
            </a:r>
            <a:r>
              <a:rPr lang="en-US" altLang="zh-CN" smtClean="0"/>
              <a:t>nav-pills</a:t>
            </a:r>
            <a:r>
              <a:rPr lang="en-US" altLang="zh-CN"/>
              <a:t>"&gt; </a:t>
            </a:r>
            <a:endParaRPr lang="en-US" altLang="zh-CN" smtClean="0"/>
          </a:p>
          <a:p>
            <a:pPr>
              <a:defRPr/>
            </a:pPr>
            <a:r>
              <a:rPr lang="en-US" altLang="zh-CN"/>
              <a:t> </a:t>
            </a:r>
            <a:r>
              <a:rPr lang="en-US" altLang="zh-CN" smtClean="0"/>
              <a:t>   &lt;</a:t>
            </a:r>
            <a:r>
              <a:rPr lang="en-US" altLang="zh-CN"/>
              <a:t>li class="dropdown"&gt; </a:t>
            </a:r>
            <a:endParaRPr lang="en-US" altLang="zh-CN" smtClean="0"/>
          </a:p>
          <a:p>
            <a:pPr>
              <a:defRPr/>
            </a:pPr>
            <a:r>
              <a:rPr lang="en-US" altLang="zh-CN"/>
              <a:t> </a:t>
            </a:r>
            <a:r>
              <a:rPr lang="en-US" altLang="zh-CN" smtClean="0"/>
              <a:t>       &lt;</a:t>
            </a:r>
            <a:r>
              <a:rPr lang="en-US" altLang="zh-CN"/>
              <a:t>a class="dropdown-toggle" data-toggle="dropdown" href="#"&gt; </a:t>
            </a:r>
            <a:r>
              <a:rPr lang="en-US" altLang="zh-CN" smtClean="0"/>
              <a:t>  </a:t>
            </a:r>
          </a:p>
          <a:p>
            <a:pPr>
              <a:defRPr/>
            </a:pPr>
            <a:r>
              <a:rPr lang="en-US" altLang="zh-CN"/>
              <a:t> </a:t>
            </a:r>
            <a:r>
              <a:rPr lang="en-US" altLang="zh-CN" smtClean="0"/>
              <a:t>           Dropdown </a:t>
            </a:r>
            <a:r>
              <a:rPr lang="en-US" altLang="zh-CN"/>
              <a:t>&lt;span class="caret"&gt;&lt;/span&gt; </a:t>
            </a:r>
            <a:endParaRPr lang="en-US" altLang="zh-CN" smtClean="0"/>
          </a:p>
          <a:p>
            <a:pPr>
              <a:defRPr/>
            </a:pPr>
            <a:r>
              <a:rPr lang="en-US" altLang="zh-CN"/>
              <a:t> </a:t>
            </a:r>
            <a:r>
              <a:rPr lang="en-US" altLang="zh-CN" smtClean="0"/>
              <a:t>       &lt;/</a:t>
            </a:r>
            <a:r>
              <a:rPr lang="en-US" altLang="zh-CN"/>
              <a:t>a&gt; </a:t>
            </a:r>
            <a:endParaRPr lang="en-US" altLang="zh-CN" smtClean="0"/>
          </a:p>
          <a:p>
            <a:pPr>
              <a:defRPr/>
            </a:pPr>
            <a:r>
              <a:rPr lang="en-US" altLang="zh-CN"/>
              <a:t> </a:t>
            </a:r>
            <a:r>
              <a:rPr lang="en-US" altLang="zh-CN" smtClean="0"/>
              <a:t>       &lt;</a:t>
            </a:r>
            <a:r>
              <a:rPr lang="en-US" altLang="zh-CN"/>
              <a:t>ul class="dropdown-menu"&gt; ... &lt;/ul&gt; </a:t>
            </a:r>
            <a:endParaRPr lang="en-US" altLang="zh-CN" smtClean="0"/>
          </a:p>
          <a:p>
            <a:pPr>
              <a:defRPr/>
            </a:pPr>
            <a:r>
              <a:rPr lang="en-US" altLang="zh-CN"/>
              <a:t> </a:t>
            </a:r>
            <a:r>
              <a:rPr lang="en-US" altLang="zh-CN" smtClean="0"/>
              <a:t>   &lt;/</a:t>
            </a:r>
            <a:r>
              <a:rPr lang="en-US" altLang="zh-CN"/>
              <a:t>li&gt; </a:t>
            </a:r>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导航栏是一个很好的功能，是 </a:t>
            </a:r>
            <a:r>
              <a:rPr lang="en-US" altLang="zh-CN"/>
              <a:t>Bootstrap </a:t>
            </a:r>
            <a:r>
              <a:rPr lang="zh-CN" altLang="en-US"/>
              <a:t>网站的一个突出特点。导航栏是响应式元组件就，作为应用程序或网站的导航标题。导航栏在移动设备的视图中是折叠的，随着可用视口宽度的增加，导航栏也会水平展开。在 </a:t>
            </a:r>
            <a:r>
              <a:rPr lang="en-US" altLang="zh-CN"/>
              <a:t>Bootstrap </a:t>
            </a:r>
            <a:r>
              <a:rPr lang="zh-CN" altLang="en-US"/>
              <a:t>导航栏的核心中，导航栏包括了为站点名称和基本的导航定义样式</a:t>
            </a:r>
            <a:r>
              <a:rPr lang="zh-CN" altLang="en-US" smtClean="0"/>
              <a:t>。</a:t>
            </a:r>
            <a:endParaRPr lang="en-US" altLang="zh-CN" smtClean="0"/>
          </a:p>
          <a:p>
            <a:pPr marL="285750" indent="-285750">
              <a:lnSpc>
                <a:spcPct val="150000"/>
              </a:lnSpc>
              <a:buFont typeface="Wingdings" pitchFamily="2" charset="2"/>
              <a:buChar char="Ø"/>
            </a:pPr>
            <a:r>
              <a:rPr lang="zh-CN" altLang="en-US"/>
              <a:t>默认的导航</a:t>
            </a:r>
            <a:r>
              <a:rPr lang="zh-CN" altLang="en-US" smtClean="0"/>
              <a:t>栏：</a:t>
            </a:r>
            <a:r>
              <a:rPr lang="zh-CN" altLang="en-US"/>
              <a:t>创建一个默认的导航栏的步骤如下</a:t>
            </a:r>
            <a:r>
              <a:rPr lang="zh-CN" altLang="en-US" smtClean="0"/>
              <a:t>：</a:t>
            </a:r>
            <a:endParaRPr lang="en-US" altLang="zh-CN" smtClean="0"/>
          </a:p>
          <a:p>
            <a:pPr marL="742950" lvl="1" indent="-285750">
              <a:lnSpc>
                <a:spcPct val="150000"/>
              </a:lnSpc>
              <a:buFont typeface="Arial" pitchFamily="34" charset="0"/>
              <a:buChar char="•"/>
            </a:pPr>
            <a:r>
              <a:rPr lang="zh-CN" altLang="en-US"/>
              <a:t>向 </a:t>
            </a:r>
            <a:r>
              <a:rPr lang="en-US" altLang="zh-CN"/>
              <a:t>&lt;nav&gt; </a:t>
            </a:r>
            <a:r>
              <a:rPr lang="zh-CN" altLang="en-US"/>
              <a:t>标签添加 </a:t>
            </a:r>
            <a:r>
              <a:rPr lang="en-US" altLang="zh-CN"/>
              <a:t>class </a:t>
            </a:r>
            <a:r>
              <a:rPr lang="en-US" altLang="zh-CN" b="1"/>
              <a:t>.navbar</a:t>
            </a:r>
            <a:r>
              <a:rPr lang="zh-CN" altLang="en-US" b="1"/>
              <a:t>、</a:t>
            </a:r>
            <a:r>
              <a:rPr lang="en-US" altLang="zh-CN" b="1"/>
              <a:t>.navbar-default</a:t>
            </a:r>
            <a:r>
              <a:rPr lang="zh-CN" altLang="en-US" smtClean="0"/>
              <a:t>。</a:t>
            </a:r>
            <a:endParaRPr lang="en-US" altLang="zh-CN" smtClean="0"/>
          </a:p>
          <a:p>
            <a:pPr marL="742950" lvl="1" indent="-285750">
              <a:lnSpc>
                <a:spcPct val="150000"/>
              </a:lnSpc>
              <a:buFont typeface="Arial" pitchFamily="34" charset="0"/>
              <a:buChar char="•"/>
            </a:pPr>
            <a:r>
              <a:rPr lang="zh-CN" altLang="en-US"/>
              <a:t>向上面的元素添加 </a:t>
            </a:r>
            <a:r>
              <a:rPr lang="en-US" altLang="zh-CN" b="1"/>
              <a:t>role</a:t>
            </a:r>
            <a:r>
              <a:rPr lang="en-US" altLang="zh-CN" b="1" smtClean="0"/>
              <a:t>=“navigation”</a:t>
            </a:r>
            <a:r>
              <a:rPr lang="zh-CN" altLang="en-US" smtClean="0"/>
              <a:t>，</a:t>
            </a:r>
            <a:r>
              <a:rPr lang="zh-CN" altLang="en-US"/>
              <a:t>有助于增加可访问</a:t>
            </a:r>
            <a:r>
              <a:rPr lang="zh-CN" altLang="en-US" smtClean="0"/>
              <a:t>性。</a:t>
            </a:r>
            <a:endParaRPr lang="en-US" altLang="zh-CN" smtClean="0"/>
          </a:p>
          <a:p>
            <a:pPr marL="742950" lvl="1" indent="-285750">
              <a:lnSpc>
                <a:spcPct val="150000"/>
              </a:lnSpc>
              <a:buFont typeface="Arial" pitchFamily="34" charset="0"/>
              <a:buChar char="•"/>
            </a:pPr>
            <a:r>
              <a:rPr lang="zh-CN" altLang="en-US"/>
              <a:t>向 </a:t>
            </a:r>
            <a:r>
              <a:rPr lang="en-US" altLang="zh-CN"/>
              <a:t>&lt;div&gt; </a:t>
            </a:r>
            <a:r>
              <a:rPr lang="zh-CN" altLang="en-US"/>
              <a:t>元素添加一个标题 </a:t>
            </a:r>
            <a:r>
              <a:rPr lang="en-US" altLang="zh-CN"/>
              <a:t>class </a:t>
            </a:r>
            <a:r>
              <a:rPr lang="en-US" altLang="zh-CN" b="1"/>
              <a:t>.navbar-header</a:t>
            </a:r>
            <a:r>
              <a:rPr lang="zh-CN" altLang="en-US"/>
              <a:t>，内部包含了带有 </a:t>
            </a:r>
            <a:r>
              <a:rPr lang="en-US" altLang="zh-CN"/>
              <a:t>class </a:t>
            </a:r>
            <a:r>
              <a:rPr lang="en-US" altLang="zh-CN" b="1"/>
              <a:t>navbar-brand</a:t>
            </a:r>
            <a:r>
              <a:rPr lang="en-US" altLang="zh-CN"/>
              <a:t> </a:t>
            </a:r>
            <a:r>
              <a:rPr lang="zh-CN" altLang="en-US"/>
              <a:t>的 </a:t>
            </a:r>
            <a:r>
              <a:rPr lang="en-US" altLang="zh-CN"/>
              <a:t>&lt;a&gt; </a:t>
            </a:r>
            <a:r>
              <a:rPr lang="zh-CN" altLang="en-US"/>
              <a:t>元素。这会让文本看起来更大一号。</a:t>
            </a:r>
          </a:p>
          <a:p>
            <a:pPr marL="742950" lvl="1" indent="-285750">
              <a:lnSpc>
                <a:spcPct val="150000"/>
              </a:lnSpc>
              <a:buFont typeface="Arial" pitchFamily="34" charset="0"/>
              <a:buChar char="•"/>
            </a:pPr>
            <a:r>
              <a:rPr lang="zh-CN" altLang="en-US"/>
              <a:t>为了向导航栏添加链接，只需要简单地添加带有 </a:t>
            </a:r>
            <a:r>
              <a:rPr lang="en-US" altLang="zh-CN"/>
              <a:t>class </a:t>
            </a:r>
            <a:r>
              <a:rPr lang="en-US" altLang="zh-CN" b="1"/>
              <a:t>.nav</a:t>
            </a:r>
            <a:r>
              <a:rPr lang="zh-CN" altLang="en-US" b="1"/>
              <a:t>、</a:t>
            </a:r>
            <a:r>
              <a:rPr lang="en-US" altLang="zh-CN" b="1"/>
              <a:t>.navbar-nav</a:t>
            </a:r>
            <a:r>
              <a:rPr lang="zh-CN" altLang="en-US"/>
              <a:t> 的无序列表即可</a:t>
            </a:r>
            <a:r>
              <a:rPr lang="zh-CN" altLang="en-US" smtClean="0"/>
              <a:t>。</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068601" y="828365"/>
            <a:ext cx="4048118" cy="773037"/>
            <a:chOff x="1167472" y="1105694"/>
            <a:chExt cx="4048118" cy="773037"/>
          </a:xfrm>
        </p:grpSpPr>
        <p:sp>
          <p:nvSpPr>
            <p:cNvPr id="4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简介</a:t>
              </a:r>
            </a:p>
          </p:txBody>
        </p:sp>
        <p:sp>
          <p:nvSpPr>
            <p:cNvPr id="45" name="椭圆 4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1</a:t>
              </a:r>
              <a:endParaRPr lang="zh-CN" altLang="en-US" sz="3200" b="1" smtClean="0">
                <a:solidFill>
                  <a:schemeClr val="bg1">
                    <a:alpha val="99000"/>
                  </a:schemeClr>
                </a:solidFill>
                <a:latin typeface="Arial Black" pitchFamily="34" charset="0"/>
                <a:cs typeface="Arial" pitchFamily="34" charset="0"/>
              </a:endParaRPr>
            </a:p>
          </p:txBody>
        </p:sp>
      </p:grpSp>
      <p:grpSp>
        <p:nvGrpSpPr>
          <p:cNvPr id="46" name="组合 45"/>
          <p:cNvGrpSpPr/>
          <p:nvPr/>
        </p:nvGrpSpPr>
        <p:grpSpPr>
          <a:xfrm>
            <a:off x="7068601" y="1841089"/>
            <a:ext cx="4046330" cy="811138"/>
            <a:chOff x="1169260" y="2041798"/>
            <a:chExt cx="4046330" cy="811138"/>
          </a:xfrm>
        </p:grpSpPr>
        <p:sp>
          <p:nvSpPr>
            <p:cNvPr id="47" name="TextBox 29"/>
            <p:cNvSpPr txBox="1"/>
            <p:nvPr/>
          </p:nvSpPr>
          <p:spPr>
            <a:xfrm>
              <a:off x="1403648" y="2247475"/>
              <a:ext cx="3811942" cy="605461"/>
            </a:xfrm>
            <a:prstGeom prst="roundRect">
              <a:avLst>
                <a:gd name="adj" fmla="val 8176"/>
              </a:avLst>
            </a:prstGeom>
            <a:solidFill>
              <a:srgbClr val="AFF452"/>
            </a:solidFill>
            <a:ln w="19050">
              <a:solidFill>
                <a:schemeClr val="bg1">
                  <a:lumMod val="65000"/>
                </a:schemeClr>
              </a:solidFill>
            </a:ln>
          </p:spPr>
          <p:txBody>
            <a:bodyPr wrap="none" rtlCol="0" anchor="ctr">
              <a:noAutofit/>
            </a:bodyPr>
            <a:lstStyle/>
            <a:p>
              <a:pPr algn="ctr"/>
              <a:r>
                <a:rPr lang="en-US" altLang="zh-CN" sz="2400" b="1" smtClean="0">
                  <a:solidFill>
                    <a:schemeClr val="tx1">
                      <a:lumMod val="50000"/>
                      <a:lumOff val="50000"/>
                    </a:schemeClr>
                  </a:solidFill>
                  <a:latin typeface="微软雅黑" pitchFamily="34" charset="-122"/>
                  <a:ea typeface="微软雅黑" pitchFamily="34" charset="-122"/>
                </a:rPr>
                <a:t>Bootstrap CSS</a:t>
              </a:r>
              <a:endParaRPr lang="zh-CN" altLang="en-US" sz="2400" b="1">
                <a:solidFill>
                  <a:schemeClr val="tx1">
                    <a:lumMod val="50000"/>
                    <a:lumOff val="50000"/>
                  </a:schemeClr>
                </a:solidFill>
                <a:latin typeface="微软雅黑" pitchFamily="34" charset="-122"/>
                <a:ea typeface="微软雅黑" pitchFamily="34" charset="-122"/>
              </a:endParaRPr>
            </a:p>
          </p:txBody>
        </p:sp>
        <p:sp>
          <p:nvSpPr>
            <p:cNvPr id="48" name="椭圆 47"/>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2</a:t>
              </a:r>
              <a:endParaRPr lang="zh-CN" altLang="en-US" sz="3200" b="1">
                <a:solidFill>
                  <a:schemeClr val="bg1">
                    <a:alpha val="99000"/>
                  </a:schemeClr>
                </a:solidFill>
                <a:latin typeface="Arial Black" pitchFamily="34" charset="0"/>
                <a:cs typeface="Arial" pitchFamily="34" charset="0"/>
              </a:endParaRPr>
            </a:p>
          </p:txBody>
        </p:sp>
      </p:grpSp>
      <p:sp>
        <p:nvSpPr>
          <p:cNvPr id="4" name="圆角矩形 3"/>
          <p:cNvSpPr/>
          <p:nvPr/>
        </p:nvSpPr>
        <p:spPr>
          <a:xfrm>
            <a:off x="704600" y="1587448"/>
            <a:ext cx="5681018" cy="4001792"/>
          </a:xfrm>
          <a:prstGeom prst="roundRect">
            <a:avLst>
              <a:gd name="adj" fmla="val 1387"/>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商务信息图表与商务男士图片"/>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8995" y="1659456"/>
            <a:ext cx="5567564" cy="3857776"/>
          </a:xfrm>
          <a:prstGeom prst="rect">
            <a:avLst/>
          </a:prstGeom>
          <a:noFill/>
          <a:ln w="19050">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068601" y="2906287"/>
            <a:ext cx="4046330" cy="811138"/>
            <a:chOff x="1169260" y="2041798"/>
            <a:chExt cx="4046330" cy="811138"/>
          </a:xfrm>
        </p:grpSpPr>
        <p:sp>
          <p:nvSpPr>
            <p:cNvPr id="18"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布局组件</a:t>
              </a:r>
            </a:p>
          </p:txBody>
        </p:sp>
        <p:sp>
          <p:nvSpPr>
            <p:cNvPr id="19" name="椭圆 18"/>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3</a:t>
              </a:r>
              <a:endParaRPr lang="zh-CN" altLang="en-US" sz="3200" b="1">
                <a:solidFill>
                  <a:schemeClr val="bg1">
                    <a:alpha val="99000"/>
                  </a:schemeClr>
                </a:solidFill>
                <a:latin typeface="Arial Black" pitchFamily="34" charset="0"/>
                <a:cs typeface="Arial" pitchFamily="34" charset="0"/>
              </a:endParaRPr>
            </a:p>
          </p:txBody>
        </p:sp>
      </p:grpSp>
      <p:grpSp>
        <p:nvGrpSpPr>
          <p:cNvPr id="13" name="组合 12"/>
          <p:cNvGrpSpPr/>
          <p:nvPr/>
        </p:nvGrpSpPr>
        <p:grpSpPr>
          <a:xfrm>
            <a:off x="7068601" y="3964570"/>
            <a:ext cx="4048118" cy="773037"/>
            <a:chOff x="1167472" y="1105694"/>
            <a:chExt cx="4048118" cy="773037"/>
          </a:xfrm>
        </p:grpSpPr>
        <p:sp>
          <p:nvSpPr>
            <p:cNvPr id="1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插件</a:t>
              </a:r>
            </a:p>
          </p:txBody>
        </p:sp>
        <p:sp>
          <p:nvSpPr>
            <p:cNvPr id="15" name="椭圆 1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grpSp>
        <p:nvGrpSpPr>
          <p:cNvPr id="20" name="组合 19"/>
          <p:cNvGrpSpPr/>
          <p:nvPr/>
        </p:nvGrpSpPr>
        <p:grpSpPr>
          <a:xfrm>
            <a:off x="7060464" y="5024156"/>
            <a:ext cx="4048118" cy="773037"/>
            <a:chOff x="1167472" y="1105694"/>
            <a:chExt cx="4048118" cy="773037"/>
          </a:xfrm>
        </p:grpSpPr>
        <p:sp>
          <p:nvSpPr>
            <p:cNvPr id="21"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tx1">
                      <a:lumMod val="50000"/>
                      <a:lumOff val="50000"/>
                    </a:schemeClr>
                  </a:solidFill>
                  <a:latin typeface="微软雅黑" pitchFamily="34" charset="-122"/>
                  <a:ea typeface="微软雅黑" pitchFamily="34" charset="-122"/>
                </a:rPr>
                <a:t>Bootstrap</a:t>
              </a:r>
              <a:r>
                <a:rPr lang="zh-CN" altLang="en-US" sz="2400" b="1" dirty="0">
                  <a:solidFill>
                    <a:schemeClr val="tx1">
                      <a:lumMod val="50000"/>
                      <a:lumOff val="50000"/>
                    </a:schemeClr>
                  </a:solidFill>
                  <a:latin typeface="微软雅黑" pitchFamily="34" charset="-122"/>
                  <a:ea typeface="微软雅黑" pitchFamily="34" charset="-122"/>
                </a:rPr>
                <a:t>定制</a:t>
              </a:r>
            </a:p>
          </p:txBody>
        </p:sp>
        <p:sp>
          <p:nvSpPr>
            <p:cNvPr id="22" name="椭圆 21"/>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1918419228"/>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导航栏是一个很好的功能，是 </a:t>
            </a:r>
            <a:r>
              <a:rPr lang="en-US" altLang="zh-CN"/>
              <a:t>Bootstrap </a:t>
            </a:r>
            <a:r>
              <a:rPr lang="zh-CN" altLang="en-US"/>
              <a:t>网站的一个突出特点。导航栏是响应式元组件就，作为应用程序或网站的导航标题。导航栏在移动设备的视图中是折叠的，随着可用视口宽度的增加，导航栏也会水平展开。在 </a:t>
            </a:r>
            <a:r>
              <a:rPr lang="en-US" altLang="zh-CN"/>
              <a:t>Bootstrap </a:t>
            </a:r>
            <a:r>
              <a:rPr lang="zh-CN" altLang="en-US"/>
              <a:t>导航栏的核心中，导航栏包括了为站点名称和基本的导航定义样式</a:t>
            </a:r>
            <a:r>
              <a:rPr lang="zh-CN" altLang="en-US" smtClean="0"/>
              <a:t>。</a:t>
            </a:r>
            <a:endParaRPr lang="en-US" altLang="zh-CN" smtClean="0"/>
          </a:p>
          <a:p>
            <a:pPr marL="285750" indent="-285750">
              <a:lnSpc>
                <a:spcPct val="150000"/>
              </a:lnSpc>
              <a:buFont typeface="Wingdings" pitchFamily="2" charset="2"/>
              <a:buChar char="Ø"/>
            </a:pPr>
            <a:r>
              <a:rPr lang="zh-CN" altLang="en-US"/>
              <a:t>默认的导航</a:t>
            </a:r>
            <a:r>
              <a:rPr lang="zh-CN" altLang="en-US" smtClean="0"/>
              <a:t>栏：</a:t>
            </a:r>
            <a:r>
              <a:rPr lang="zh-CN" altLang="en-US"/>
              <a:t>创建一个默认的导航栏的步骤如下</a:t>
            </a:r>
            <a:r>
              <a:rPr lang="zh-CN" altLang="en-US" smtClean="0"/>
              <a:t>：</a:t>
            </a:r>
            <a:endParaRPr lang="en-US" altLang="zh-CN" smtClean="0"/>
          </a:p>
          <a:p>
            <a:pPr marL="742950" lvl="1" indent="-285750">
              <a:lnSpc>
                <a:spcPct val="150000"/>
              </a:lnSpc>
              <a:buFont typeface="Arial" pitchFamily="34" charset="0"/>
              <a:buChar char="•"/>
            </a:pPr>
            <a:r>
              <a:rPr lang="zh-CN" altLang="en-US"/>
              <a:t>向 </a:t>
            </a:r>
            <a:r>
              <a:rPr lang="en-US" altLang="zh-CN"/>
              <a:t>&lt;nav&gt; </a:t>
            </a:r>
            <a:r>
              <a:rPr lang="zh-CN" altLang="en-US"/>
              <a:t>标签添加 </a:t>
            </a:r>
            <a:r>
              <a:rPr lang="en-US" altLang="zh-CN"/>
              <a:t>class </a:t>
            </a:r>
            <a:r>
              <a:rPr lang="en-US" altLang="zh-CN" b="1"/>
              <a:t>.navbar</a:t>
            </a:r>
            <a:r>
              <a:rPr lang="zh-CN" altLang="en-US" b="1"/>
              <a:t>、</a:t>
            </a:r>
            <a:r>
              <a:rPr lang="en-US" altLang="zh-CN" b="1"/>
              <a:t>.navbar-default</a:t>
            </a:r>
            <a:r>
              <a:rPr lang="zh-CN" altLang="en-US" smtClean="0"/>
              <a:t>。</a:t>
            </a:r>
            <a:endParaRPr lang="en-US" altLang="zh-CN" smtClean="0"/>
          </a:p>
          <a:p>
            <a:pPr marL="742950" lvl="1" indent="-285750">
              <a:lnSpc>
                <a:spcPct val="150000"/>
              </a:lnSpc>
              <a:buFont typeface="Arial" pitchFamily="34" charset="0"/>
              <a:buChar char="•"/>
            </a:pPr>
            <a:r>
              <a:rPr lang="zh-CN" altLang="en-US"/>
              <a:t>向上面的元素添加 </a:t>
            </a:r>
            <a:r>
              <a:rPr lang="en-US" altLang="zh-CN" b="1"/>
              <a:t>role</a:t>
            </a:r>
            <a:r>
              <a:rPr lang="en-US" altLang="zh-CN" b="1" smtClean="0"/>
              <a:t>=“navigation”</a:t>
            </a:r>
            <a:r>
              <a:rPr lang="zh-CN" altLang="en-US" smtClean="0"/>
              <a:t>，</a:t>
            </a:r>
            <a:r>
              <a:rPr lang="zh-CN" altLang="en-US"/>
              <a:t>有助于增加可访问</a:t>
            </a:r>
            <a:r>
              <a:rPr lang="zh-CN" altLang="en-US" smtClean="0"/>
              <a:t>性。</a:t>
            </a:r>
            <a:endParaRPr lang="en-US" altLang="zh-CN" smtClean="0"/>
          </a:p>
          <a:p>
            <a:pPr marL="742950" lvl="1" indent="-285750">
              <a:lnSpc>
                <a:spcPct val="150000"/>
              </a:lnSpc>
              <a:buFont typeface="Arial" pitchFamily="34" charset="0"/>
              <a:buChar char="•"/>
            </a:pPr>
            <a:r>
              <a:rPr lang="zh-CN" altLang="en-US"/>
              <a:t>向 </a:t>
            </a:r>
            <a:r>
              <a:rPr lang="en-US" altLang="zh-CN"/>
              <a:t>&lt;div&gt; </a:t>
            </a:r>
            <a:r>
              <a:rPr lang="zh-CN" altLang="en-US"/>
              <a:t>元素添加一个标题 </a:t>
            </a:r>
            <a:r>
              <a:rPr lang="en-US" altLang="zh-CN"/>
              <a:t>class </a:t>
            </a:r>
            <a:r>
              <a:rPr lang="en-US" altLang="zh-CN" b="1"/>
              <a:t>.navbar-header</a:t>
            </a:r>
            <a:r>
              <a:rPr lang="zh-CN" altLang="en-US"/>
              <a:t>，内部包含了带有 </a:t>
            </a:r>
            <a:r>
              <a:rPr lang="en-US" altLang="zh-CN"/>
              <a:t>class </a:t>
            </a:r>
            <a:r>
              <a:rPr lang="en-US" altLang="zh-CN" b="1"/>
              <a:t>navbar-brand</a:t>
            </a:r>
            <a:r>
              <a:rPr lang="en-US" altLang="zh-CN"/>
              <a:t> </a:t>
            </a:r>
            <a:r>
              <a:rPr lang="zh-CN" altLang="en-US"/>
              <a:t>的 </a:t>
            </a:r>
            <a:r>
              <a:rPr lang="en-US" altLang="zh-CN"/>
              <a:t>&lt;a&gt; </a:t>
            </a:r>
            <a:r>
              <a:rPr lang="zh-CN" altLang="en-US"/>
              <a:t>元素。这会让文本看起来更大一号。</a:t>
            </a:r>
          </a:p>
          <a:p>
            <a:pPr marL="742950" lvl="1" indent="-285750">
              <a:lnSpc>
                <a:spcPct val="150000"/>
              </a:lnSpc>
              <a:buFont typeface="Arial" pitchFamily="34" charset="0"/>
              <a:buChar char="•"/>
            </a:pPr>
            <a:r>
              <a:rPr lang="zh-CN" altLang="en-US"/>
              <a:t>为了向导航栏添加链接，只需要简单地添加带有 </a:t>
            </a:r>
            <a:r>
              <a:rPr lang="en-US" altLang="zh-CN"/>
              <a:t>class </a:t>
            </a:r>
            <a:r>
              <a:rPr lang="en-US" altLang="zh-CN" b="1"/>
              <a:t>.nav</a:t>
            </a:r>
            <a:r>
              <a:rPr lang="zh-CN" altLang="en-US" b="1"/>
              <a:t>、</a:t>
            </a:r>
            <a:r>
              <a:rPr lang="en-US" altLang="zh-CN" b="1"/>
              <a:t>.navbar-nav</a:t>
            </a:r>
            <a:r>
              <a:rPr lang="zh-CN" altLang="en-US"/>
              <a:t> 的无序列表即可</a:t>
            </a:r>
            <a:r>
              <a:rPr lang="zh-CN" altLang="en-US" smtClean="0"/>
              <a:t>。</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
        <p:nvSpPr>
          <p:cNvPr id="4" name="矩形 3"/>
          <p:cNvSpPr/>
          <p:nvPr/>
        </p:nvSpPr>
        <p:spPr>
          <a:xfrm>
            <a:off x="1921123" y="1124744"/>
            <a:ext cx="8640960" cy="446449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&lt;nav class="navbar navbar-default" role="navigation"&gt; </a:t>
            </a:r>
            <a:endParaRPr lang="en-US" altLang="zh-CN" smtClean="0"/>
          </a:p>
          <a:p>
            <a:pPr>
              <a:defRPr/>
            </a:pPr>
            <a:r>
              <a:rPr lang="en-US" altLang="zh-CN" i="1" smtClean="0"/>
              <a:t>    &lt;!-- </a:t>
            </a:r>
            <a:r>
              <a:rPr lang="en-US" altLang="zh-CN" i="1"/>
              <a:t>Brand and toggle get grouped for better mobile display --&gt;</a:t>
            </a:r>
            <a:r>
              <a:rPr lang="en-US" altLang="zh-CN"/>
              <a:t> </a:t>
            </a:r>
            <a:endParaRPr lang="en-US" altLang="zh-CN" smtClean="0"/>
          </a:p>
          <a:p>
            <a:pPr>
              <a:defRPr/>
            </a:pPr>
            <a:r>
              <a:rPr lang="en-US" altLang="zh-CN"/>
              <a:t> </a:t>
            </a:r>
            <a:r>
              <a:rPr lang="en-US" altLang="zh-CN" smtClean="0"/>
              <a:t>   &lt;</a:t>
            </a:r>
            <a:r>
              <a:rPr lang="en-US" altLang="zh-CN"/>
              <a:t>div class="navbar-header"&gt; </a:t>
            </a:r>
            <a:endParaRPr lang="en-US" altLang="zh-CN" smtClean="0"/>
          </a:p>
          <a:p>
            <a:pPr>
              <a:defRPr/>
            </a:pPr>
            <a:r>
              <a:rPr lang="en-US" altLang="zh-CN"/>
              <a:t> </a:t>
            </a:r>
            <a:r>
              <a:rPr lang="en-US" altLang="zh-CN" smtClean="0"/>
              <a:t>       &lt;</a:t>
            </a:r>
            <a:r>
              <a:rPr lang="en-US" altLang="zh-CN"/>
              <a:t>button type="button" class="navbar-toggle" data-toggle="collapse" </a:t>
            </a:r>
            <a:r>
              <a:rPr lang="en-US" altLang="zh-CN" smtClean="0"/>
              <a:t>data-	target</a:t>
            </a:r>
            <a:r>
              <a:rPr lang="en-US" altLang="zh-CN"/>
              <a:t>="#bs-example-navbar-collapse-1"&gt; </a:t>
            </a:r>
            <a:endParaRPr lang="en-US" altLang="zh-CN" smtClean="0"/>
          </a:p>
          <a:p>
            <a:pPr>
              <a:defRPr/>
            </a:pPr>
            <a:r>
              <a:rPr lang="en-US" altLang="zh-CN"/>
              <a:t> </a:t>
            </a:r>
            <a:r>
              <a:rPr lang="en-US" altLang="zh-CN" smtClean="0"/>
              <a:t>           &lt;</a:t>
            </a:r>
            <a:r>
              <a:rPr lang="en-US" altLang="zh-CN"/>
              <a:t>span class="sr-only"&gt;Toggle navigation&lt;/span&gt; </a:t>
            </a:r>
            <a:endParaRPr lang="en-US" altLang="zh-CN" smtClean="0"/>
          </a:p>
          <a:p>
            <a:pPr>
              <a:defRPr/>
            </a:pPr>
            <a:r>
              <a:rPr lang="en-US" altLang="zh-CN"/>
              <a:t> </a:t>
            </a:r>
            <a:r>
              <a:rPr lang="en-US" altLang="zh-CN" smtClean="0"/>
              <a:t>           &lt;</a:t>
            </a:r>
            <a:r>
              <a:rPr lang="en-US" altLang="zh-CN"/>
              <a:t>span class="icon-bar"&gt;&lt;/span&gt; </a:t>
            </a:r>
            <a:endParaRPr lang="en-US" altLang="zh-CN" smtClean="0"/>
          </a:p>
          <a:p>
            <a:pPr>
              <a:defRPr/>
            </a:pPr>
            <a:r>
              <a:rPr lang="en-US" altLang="zh-CN"/>
              <a:t> </a:t>
            </a:r>
            <a:r>
              <a:rPr lang="en-US" altLang="zh-CN" smtClean="0"/>
              <a:t>           &lt;</a:t>
            </a:r>
            <a:r>
              <a:rPr lang="en-US" altLang="zh-CN"/>
              <a:t>span class="icon-bar"&gt;&lt;/span&gt; </a:t>
            </a:r>
            <a:endParaRPr lang="en-US" altLang="zh-CN" smtClean="0"/>
          </a:p>
          <a:p>
            <a:pPr>
              <a:defRPr/>
            </a:pPr>
            <a:r>
              <a:rPr lang="en-US" altLang="zh-CN"/>
              <a:t> </a:t>
            </a:r>
            <a:r>
              <a:rPr lang="en-US" altLang="zh-CN" smtClean="0"/>
              <a:t>           &lt;</a:t>
            </a:r>
            <a:r>
              <a:rPr lang="en-US" altLang="zh-CN"/>
              <a:t>span class="icon-bar"&gt;&lt;/span&gt; </a:t>
            </a:r>
            <a:endParaRPr lang="en-US" altLang="zh-CN" smtClean="0"/>
          </a:p>
          <a:p>
            <a:pPr>
              <a:defRPr/>
            </a:pPr>
            <a:r>
              <a:rPr lang="en-US" altLang="zh-CN"/>
              <a:t> </a:t>
            </a:r>
            <a:r>
              <a:rPr lang="en-US" altLang="zh-CN" smtClean="0"/>
              <a:t>       &lt;/</a:t>
            </a:r>
            <a:r>
              <a:rPr lang="en-US" altLang="zh-CN"/>
              <a:t>button&gt; </a:t>
            </a:r>
            <a:endParaRPr lang="en-US" altLang="zh-CN" smtClean="0"/>
          </a:p>
          <a:p>
            <a:pPr>
              <a:defRPr/>
            </a:pPr>
            <a:r>
              <a:rPr lang="en-US" altLang="zh-CN"/>
              <a:t> </a:t>
            </a:r>
            <a:r>
              <a:rPr lang="en-US" altLang="zh-CN" smtClean="0"/>
              <a:t>       &lt;</a:t>
            </a:r>
            <a:r>
              <a:rPr lang="en-US" altLang="zh-CN"/>
              <a:t>a class="navbar-brand" href="#"&gt;Brand&lt;/a&gt; </a:t>
            </a:r>
            <a:endParaRPr lang="en-US" altLang="zh-CN" smtClean="0"/>
          </a:p>
          <a:p>
            <a:pPr>
              <a:defRPr/>
            </a:pPr>
            <a:r>
              <a:rPr lang="en-US" altLang="zh-CN"/>
              <a:t> </a:t>
            </a:r>
            <a:r>
              <a:rPr lang="en-US" altLang="zh-CN" smtClean="0"/>
              <a:t>   &lt;/</a:t>
            </a:r>
            <a:r>
              <a:rPr lang="en-US" altLang="zh-CN"/>
              <a:t>div</a:t>
            </a:r>
            <a:r>
              <a:rPr lang="en-US" altLang="zh-CN" smtClean="0"/>
              <a:t>&gt;</a:t>
            </a:r>
          </a:p>
          <a:p>
            <a:pPr>
              <a:defRPr/>
            </a:pPr>
            <a:r>
              <a:rPr lang="en-US" altLang="zh-CN" i="1" smtClean="0"/>
              <a:t>    &lt;!-- </a:t>
            </a:r>
            <a:r>
              <a:rPr lang="en-US" altLang="zh-CN" i="1"/>
              <a:t>Collect the nav links, forms, and other content for toggling --&gt;</a:t>
            </a:r>
            <a:r>
              <a:rPr lang="en-US" altLang="zh-CN"/>
              <a:t> </a:t>
            </a:r>
            <a:endParaRPr lang="en-US" altLang="zh-CN" smtClean="0"/>
          </a:p>
          <a:p>
            <a:pPr>
              <a:defRPr/>
            </a:pPr>
            <a:r>
              <a:rPr lang="en-US" altLang="zh-CN"/>
              <a:t> </a:t>
            </a:r>
            <a:r>
              <a:rPr lang="en-US" altLang="zh-CN" smtClean="0"/>
              <a:t>   &lt;</a:t>
            </a:r>
            <a:r>
              <a:rPr lang="en-US" altLang="zh-CN"/>
              <a:t>div class="collapse navbar-collapse" id="bs-example-navbar-collapse-1</a:t>
            </a:r>
            <a:r>
              <a:rPr lang="en-US" altLang="zh-CN" smtClean="0"/>
              <a:t>"&gt;</a:t>
            </a:r>
          </a:p>
          <a:p>
            <a:pPr>
              <a:defRPr/>
            </a:pPr>
            <a:r>
              <a:rPr lang="en-US" altLang="zh-CN" smtClean="0"/>
              <a:t>        &lt;</a:t>
            </a:r>
            <a:r>
              <a:rPr lang="en-US" altLang="zh-CN"/>
              <a:t>ul class="nav navbar-nav</a:t>
            </a:r>
            <a:r>
              <a:rPr lang="en-US" altLang="zh-CN" smtClean="0"/>
              <a:t>"&gt;</a:t>
            </a:r>
          </a:p>
          <a:p>
            <a:pPr>
              <a:defRPr/>
            </a:pPr>
            <a:r>
              <a:rPr lang="en-US" altLang="zh-CN"/>
              <a:t> </a:t>
            </a:r>
            <a:r>
              <a:rPr lang="en-US" altLang="zh-CN" smtClean="0"/>
              <a:t>           </a:t>
            </a:r>
            <a:r>
              <a:rPr lang="it-IT" altLang="zh-CN" smtClean="0"/>
              <a:t>&lt;</a:t>
            </a:r>
            <a:r>
              <a:rPr lang="it-IT" altLang="zh-CN"/>
              <a:t>li class="active"&gt;&lt;a href="#"&gt;Link&lt;/a&gt;&lt;/li</a:t>
            </a:r>
            <a:r>
              <a:rPr lang="it-IT" altLang="zh-CN" smtClean="0"/>
              <a:t>&gt;</a:t>
            </a: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导航栏是一个很好的功能，是 </a:t>
            </a:r>
            <a:r>
              <a:rPr lang="en-US" altLang="zh-CN"/>
              <a:t>Bootstrap </a:t>
            </a:r>
            <a:r>
              <a:rPr lang="zh-CN" altLang="en-US"/>
              <a:t>网站的一个突出特点。导航栏是响应式元组件就，作为应用程序或网站的导航标题。导航栏在移动设备的视图中是折叠的，随着可用视口宽度的增加，导航栏也会水平展开。在 </a:t>
            </a:r>
            <a:r>
              <a:rPr lang="en-US" altLang="zh-CN"/>
              <a:t>Bootstrap </a:t>
            </a:r>
            <a:r>
              <a:rPr lang="zh-CN" altLang="en-US"/>
              <a:t>导航栏的核心中，导航栏包括了为站点名称和基本的导航定义样式</a:t>
            </a:r>
            <a:r>
              <a:rPr lang="zh-CN" altLang="en-US" smtClean="0"/>
              <a:t>。</a:t>
            </a:r>
            <a:endParaRPr lang="en-US" altLang="zh-CN" smtClean="0"/>
          </a:p>
          <a:p>
            <a:pPr marL="285750" indent="-285750">
              <a:lnSpc>
                <a:spcPct val="150000"/>
              </a:lnSpc>
              <a:buFont typeface="Wingdings" pitchFamily="2" charset="2"/>
              <a:buChar char="Ø"/>
            </a:pPr>
            <a:r>
              <a:rPr lang="zh-CN" altLang="en-US"/>
              <a:t>默认的导航</a:t>
            </a:r>
            <a:r>
              <a:rPr lang="zh-CN" altLang="en-US" smtClean="0"/>
              <a:t>栏：</a:t>
            </a:r>
            <a:r>
              <a:rPr lang="zh-CN" altLang="en-US"/>
              <a:t>创建一个默认的导航栏的步骤如下</a:t>
            </a:r>
            <a:r>
              <a:rPr lang="zh-CN" altLang="en-US" smtClean="0"/>
              <a:t>：</a:t>
            </a:r>
            <a:endParaRPr lang="en-US" altLang="zh-CN" smtClean="0"/>
          </a:p>
          <a:p>
            <a:pPr marL="742950" lvl="1" indent="-285750">
              <a:lnSpc>
                <a:spcPct val="150000"/>
              </a:lnSpc>
              <a:buFont typeface="Arial" pitchFamily="34" charset="0"/>
              <a:buChar char="•"/>
            </a:pPr>
            <a:r>
              <a:rPr lang="zh-CN" altLang="en-US"/>
              <a:t>向 </a:t>
            </a:r>
            <a:r>
              <a:rPr lang="en-US" altLang="zh-CN"/>
              <a:t>&lt;nav&gt; </a:t>
            </a:r>
            <a:r>
              <a:rPr lang="zh-CN" altLang="en-US"/>
              <a:t>标签添加 </a:t>
            </a:r>
            <a:r>
              <a:rPr lang="en-US" altLang="zh-CN"/>
              <a:t>class </a:t>
            </a:r>
            <a:r>
              <a:rPr lang="en-US" altLang="zh-CN" b="1"/>
              <a:t>.navbar</a:t>
            </a:r>
            <a:r>
              <a:rPr lang="zh-CN" altLang="en-US" b="1"/>
              <a:t>、</a:t>
            </a:r>
            <a:r>
              <a:rPr lang="en-US" altLang="zh-CN" b="1"/>
              <a:t>.navbar-default</a:t>
            </a:r>
            <a:r>
              <a:rPr lang="zh-CN" altLang="en-US" smtClean="0"/>
              <a:t>。</a:t>
            </a:r>
            <a:endParaRPr lang="en-US" altLang="zh-CN" smtClean="0"/>
          </a:p>
          <a:p>
            <a:pPr marL="742950" lvl="1" indent="-285750">
              <a:lnSpc>
                <a:spcPct val="150000"/>
              </a:lnSpc>
              <a:buFont typeface="Arial" pitchFamily="34" charset="0"/>
              <a:buChar char="•"/>
            </a:pPr>
            <a:r>
              <a:rPr lang="zh-CN" altLang="en-US"/>
              <a:t>向上面的元素添加 </a:t>
            </a:r>
            <a:r>
              <a:rPr lang="en-US" altLang="zh-CN" b="1"/>
              <a:t>role</a:t>
            </a:r>
            <a:r>
              <a:rPr lang="en-US" altLang="zh-CN" b="1" smtClean="0"/>
              <a:t>=“navigation”</a:t>
            </a:r>
            <a:r>
              <a:rPr lang="zh-CN" altLang="en-US" smtClean="0"/>
              <a:t>，</a:t>
            </a:r>
            <a:r>
              <a:rPr lang="zh-CN" altLang="en-US"/>
              <a:t>有助于增加可访问</a:t>
            </a:r>
            <a:r>
              <a:rPr lang="zh-CN" altLang="en-US" smtClean="0"/>
              <a:t>性。</a:t>
            </a:r>
            <a:endParaRPr lang="en-US" altLang="zh-CN" smtClean="0"/>
          </a:p>
          <a:p>
            <a:pPr marL="742950" lvl="1" indent="-285750">
              <a:lnSpc>
                <a:spcPct val="150000"/>
              </a:lnSpc>
              <a:buFont typeface="Arial" pitchFamily="34" charset="0"/>
              <a:buChar char="•"/>
            </a:pPr>
            <a:r>
              <a:rPr lang="zh-CN" altLang="en-US"/>
              <a:t>向 </a:t>
            </a:r>
            <a:r>
              <a:rPr lang="en-US" altLang="zh-CN"/>
              <a:t>&lt;div&gt; </a:t>
            </a:r>
            <a:r>
              <a:rPr lang="zh-CN" altLang="en-US"/>
              <a:t>元素添加一个标题 </a:t>
            </a:r>
            <a:r>
              <a:rPr lang="en-US" altLang="zh-CN"/>
              <a:t>class </a:t>
            </a:r>
            <a:r>
              <a:rPr lang="en-US" altLang="zh-CN" b="1"/>
              <a:t>.navbar-header</a:t>
            </a:r>
            <a:r>
              <a:rPr lang="zh-CN" altLang="en-US"/>
              <a:t>，内部包含了带有 </a:t>
            </a:r>
            <a:r>
              <a:rPr lang="en-US" altLang="zh-CN"/>
              <a:t>class </a:t>
            </a:r>
            <a:r>
              <a:rPr lang="en-US" altLang="zh-CN" b="1"/>
              <a:t>navbar-brand</a:t>
            </a:r>
            <a:r>
              <a:rPr lang="en-US" altLang="zh-CN"/>
              <a:t> </a:t>
            </a:r>
            <a:r>
              <a:rPr lang="zh-CN" altLang="en-US"/>
              <a:t>的 </a:t>
            </a:r>
            <a:r>
              <a:rPr lang="en-US" altLang="zh-CN"/>
              <a:t>&lt;a&gt; </a:t>
            </a:r>
            <a:r>
              <a:rPr lang="zh-CN" altLang="en-US"/>
              <a:t>元素。这会让文本看起来更大一号。</a:t>
            </a:r>
          </a:p>
          <a:p>
            <a:pPr marL="742950" lvl="1" indent="-285750">
              <a:lnSpc>
                <a:spcPct val="150000"/>
              </a:lnSpc>
              <a:buFont typeface="Arial" pitchFamily="34" charset="0"/>
              <a:buChar char="•"/>
            </a:pPr>
            <a:r>
              <a:rPr lang="zh-CN" altLang="en-US"/>
              <a:t>为了向导航栏添加链接，只需要简单地添加带有 </a:t>
            </a:r>
            <a:r>
              <a:rPr lang="en-US" altLang="zh-CN"/>
              <a:t>class </a:t>
            </a:r>
            <a:r>
              <a:rPr lang="en-US" altLang="zh-CN" b="1"/>
              <a:t>.nav</a:t>
            </a:r>
            <a:r>
              <a:rPr lang="zh-CN" altLang="en-US" b="1"/>
              <a:t>、</a:t>
            </a:r>
            <a:r>
              <a:rPr lang="en-US" altLang="zh-CN" b="1"/>
              <a:t>.navbar-nav</a:t>
            </a:r>
            <a:r>
              <a:rPr lang="zh-CN" altLang="en-US"/>
              <a:t> 的无序列表即可</a:t>
            </a:r>
            <a:r>
              <a:rPr lang="zh-CN" altLang="en-US" smtClean="0"/>
              <a:t>。</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
        <p:nvSpPr>
          <p:cNvPr id="3" name="矩形 2"/>
          <p:cNvSpPr/>
          <p:nvPr/>
        </p:nvSpPr>
        <p:spPr>
          <a:xfrm>
            <a:off x="1921123" y="1124744"/>
            <a:ext cx="8640960" cy="446449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it-IT" altLang="zh-CN" smtClean="0"/>
              <a:t>            &lt;li&gt;&lt;a href="#"&gt;Link&lt;/a&gt;&lt;/li&gt;</a:t>
            </a:r>
          </a:p>
          <a:p>
            <a:pPr>
              <a:defRPr/>
            </a:pPr>
            <a:r>
              <a:rPr lang="it-IT" altLang="zh-CN" smtClean="0"/>
              <a:t>            </a:t>
            </a:r>
            <a:r>
              <a:rPr lang="en-US" altLang="zh-CN" smtClean="0"/>
              <a:t>&lt;</a:t>
            </a:r>
            <a:r>
              <a:rPr lang="en-US" altLang="zh-CN"/>
              <a:t>li class="dropdown"&gt; </a:t>
            </a:r>
            <a:endParaRPr lang="en-US" altLang="zh-CN" smtClean="0"/>
          </a:p>
          <a:p>
            <a:pPr>
              <a:defRPr/>
            </a:pPr>
            <a:r>
              <a:rPr lang="en-US" altLang="zh-CN"/>
              <a:t> </a:t>
            </a:r>
            <a:r>
              <a:rPr lang="en-US" altLang="zh-CN" smtClean="0"/>
              <a:t>               &lt;</a:t>
            </a:r>
            <a:r>
              <a:rPr lang="en-US" altLang="zh-CN"/>
              <a:t>a href="#" class="dropdown-toggle" data-toggle="dropdown</a:t>
            </a:r>
            <a:r>
              <a:rPr lang="en-US" altLang="zh-CN" smtClean="0"/>
              <a:t>"&gt;</a:t>
            </a:r>
          </a:p>
          <a:p>
            <a:pPr>
              <a:defRPr/>
            </a:pPr>
            <a:r>
              <a:rPr lang="en-US" altLang="zh-CN"/>
              <a:t> </a:t>
            </a:r>
            <a:r>
              <a:rPr lang="en-US" altLang="zh-CN" smtClean="0"/>
              <a:t>                   Dropdown </a:t>
            </a:r>
          </a:p>
          <a:p>
            <a:pPr>
              <a:defRPr/>
            </a:pPr>
            <a:r>
              <a:rPr lang="en-US" altLang="zh-CN"/>
              <a:t> </a:t>
            </a:r>
            <a:r>
              <a:rPr lang="en-US" altLang="zh-CN" smtClean="0"/>
              <a:t>                   &lt;</a:t>
            </a:r>
            <a:r>
              <a:rPr lang="en-US" altLang="zh-CN"/>
              <a:t>b class="caret"&gt;&lt;/b</a:t>
            </a:r>
            <a:r>
              <a:rPr lang="en-US" altLang="zh-CN" smtClean="0"/>
              <a:t>&gt;</a:t>
            </a:r>
          </a:p>
          <a:p>
            <a:pPr>
              <a:defRPr/>
            </a:pPr>
            <a:r>
              <a:rPr lang="en-US" altLang="zh-CN"/>
              <a:t> </a:t>
            </a:r>
            <a:r>
              <a:rPr lang="en-US" altLang="zh-CN" smtClean="0"/>
              <a:t>               &lt;/</a:t>
            </a:r>
            <a:r>
              <a:rPr lang="en-US" altLang="zh-CN"/>
              <a:t>a&gt; </a:t>
            </a:r>
            <a:endParaRPr lang="en-US" altLang="zh-CN" smtClean="0"/>
          </a:p>
          <a:p>
            <a:pPr>
              <a:defRPr/>
            </a:pPr>
            <a:r>
              <a:rPr lang="en-US" altLang="zh-CN"/>
              <a:t> </a:t>
            </a:r>
            <a:r>
              <a:rPr lang="en-US" altLang="zh-CN" smtClean="0"/>
              <a:t>               &lt;</a:t>
            </a:r>
            <a:r>
              <a:rPr lang="en-US" altLang="zh-CN"/>
              <a:t>ul class="dropdown-menu"&gt; </a:t>
            </a:r>
            <a:endParaRPr lang="en-US" altLang="zh-CN" smtClean="0"/>
          </a:p>
          <a:p>
            <a:pPr>
              <a:defRPr/>
            </a:pPr>
            <a:r>
              <a:rPr lang="en-US" altLang="zh-CN"/>
              <a:t> </a:t>
            </a:r>
            <a:r>
              <a:rPr lang="en-US" altLang="zh-CN" smtClean="0"/>
              <a:t>                   &lt;</a:t>
            </a:r>
            <a:r>
              <a:rPr lang="en-US" altLang="zh-CN"/>
              <a:t>li&gt;&lt;a href="#"&gt;Action&lt;/a&gt;&lt;/li&gt; </a:t>
            </a:r>
            <a:endParaRPr lang="en-US" altLang="zh-CN" smtClean="0"/>
          </a:p>
          <a:p>
            <a:pPr>
              <a:defRPr/>
            </a:pPr>
            <a:r>
              <a:rPr lang="en-US" altLang="zh-CN"/>
              <a:t> </a:t>
            </a:r>
            <a:r>
              <a:rPr lang="en-US" altLang="zh-CN" smtClean="0"/>
              <a:t>                   &lt;</a:t>
            </a:r>
            <a:r>
              <a:rPr lang="en-US" altLang="zh-CN"/>
              <a:t>li&gt;&lt;a href="#"&gt;Another action&lt;/a&gt;&lt;/li&gt; </a:t>
            </a:r>
            <a:endParaRPr lang="en-US" altLang="zh-CN" smtClean="0"/>
          </a:p>
          <a:p>
            <a:pPr>
              <a:defRPr/>
            </a:pPr>
            <a:r>
              <a:rPr lang="en-US" altLang="zh-CN"/>
              <a:t> </a:t>
            </a:r>
            <a:r>
              <a:rPr lang="en-US" altLang="zh-CN" smtClean="0"/>
              <a:t>                   &lt;</a:t>
            </a:r>
            <a:r>
              <a:rPr lang="en-US" altLang="zh-CN"/>
              <a:t>li&gt;&lt;a href="#"&gt;Something else here&lt;/a&gt;&lt;/li&gt; </a:t>
            </a:r>
            <a:endParaRPr lang="en-US" altLang="zh-CN" smtClean="0"/>
          </a:p>
          <a:p>
            <a:pPr>
              <a:defRPr/>
            </a:pPr>
            <a:r>
              <a:rPr lang="en-US" altLang="zh-CN"/>
              <a:t> </a:t>
            </a:r>
            <a:r>
              <a:rPr lang="en-US" altLang="zh-CN" smtClean="0"/>
              <a:t>                   &lt;</a:t>
            </a:r>
            <a:r>
              <a:rPr lang="en-US" altLang="zh-CN"/>
              <a:t>li class="divider"&gt;&lt;/li&gt; &lt;li&gt;&lt;a href="#"&gt;Separated link&lt;/a&gt;&lt;/li&gt; </a:t>
            </a:r>
            <a:endParaRPr lang="en-US" altLang="zh-CN" smtClean="0"/>
          </a:p>
          <a:p>
            <a:pPr>
              <a:defRPr/>
            </a:pPr>
            <a:r>
              <a:rPr lang="en-US" altLang="zh-CN"/>
              <a:t> </a:t>
            </a:r>
            <a:r>
              <a:rPr lang="en-US" altLang="zh-CN" smtClean="0"/>
              <a:t>                   &lt;</a:t>
            </a:r>
            <a:r>
              <a:rPr lang="en-US" altLang="zh-CN"/>
              <a:t>li class="divider"&gt;&lt;/li&gt; &lt;li&gt;&lt;a href="#"&gt;One more separated link&lt;/a&gt;&lt;/li&gt; </a:t>
            </a:r>
            <a:endParaRPr lang="en-US" altLang="zh-CN" smtClean="0"/>
          </a:p>
          <a:p>
            <a:pPr>
              <a:defRPr/>
            </a:pPr>
            <a:r>
              <a:rPr lang="en-US" altLang="zh-CN"/>
              <a:t> </a:t>
            </a:r>
            <a:r>
              <a:rPr lang="en-US" altLang="zh-CN" smtClean="0"/>
              <a:t>               &lt;/</a:t>
            </a:r>
            <a:r>
              <a:rPr lang="en-US" altLang="zh-CN"/>
              <a:t>ul&gt; </a:t>
            </a:r>
          </a:p>
          <a:p>
            <a:pPr>
              <a:defRPr/>
            </a:pPr>
            <a:r>
              <a:rPr lang="en-US" altLang="zh-CN"/>
              <a:t>        </a:t>
            </a:r>
            <a:r>
              <a:rPr lang="en-US" altLang="zh-CN" smtClean="0"/>
              <a:t>    &lt;/</a:t>
            </a:r>
            <a:r>
              <a:rPr lang="en-US" altLang="zh-CN"/>
              <a:t>li&gt; </a:t>
            </a:r>
          </a:p>
          <a:p>
            <a:pPr>
              <a:defRPr/>
            </a:pPr>
            <a:r>
              <a:rPr lang="en-US" altLang="zh-CN"/>
              <a:t>    </a:t>
            </a:r>
            <a:r>
              <a:rPr lang="en-US" altLang="zh-CN" smtClean="0"/>
              <a:t>    &lt;/</a:t>
            </a:r>
            <a:r>
              <a:rPr lang="en-US" altLang="zh-CN"/>
              <a:t>ul&gt;</a:t>
            </a:r>
          </a:p>
        </p:txBody>
      </p:sp>
      <p:sp>
        <p:nvSpPr>
          <p:cNvPr id="4"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导航栏是一个很好的功能，是 </a:t>
            </a:r>
            <a:r>
              <a:rPr lang="en-US" altLang="zh-CN"/>
              <a:t>Bootstrap </a:t>
            </a:r>
            <a:r>
              <a:rPr lang="zh-CN" altLang="en-US"/>
              <a:t>网站的一个突出特点。导航栏是响应式元组件就，作为应用程序或网站的导航标题。导航栏在移动设备的视图中是折叠的，随着可用视口宽度的增加，导航栏也会水平展开。在 </a:t>
            </a:r>
            <a:r>
              <a:rPr lang="en-US" altLang="zh-CN"/>
              <a:t>Bootstrap </a:t>
            </a:r>
            <a:r>
              <a:rPr lang="zh-CN" altLang="en-US"/>
              <a:t>导航栏的核心中，导航栏包括了为站点名称和基本的导航定义样式</a:t>
            </a:r>
            <a:r>
              <a:rPr lang="zh-CN" altLang="en-US" smtClean="0"/>
              <a:t>。</a:t>
            </a:r>
            <a:endParaRPr lang="en-US" altLang="zh-CN" smtClean="0"/>
          </a:p>
          <a:p>
            <a:pPr marL="285750" indent="-285750">
              <a:lnSpc>
                <a:spcPct val="150000"/>
              </a:lnSpc>
              <a:buFont typeface="Wingdings" pitchFamily="2" charset="2"/>
              <a:buChar char="Ø"/>
            </a:pPr>
            <a:r>
              <a:rPr lang="zh-CN" altLang="en-US"/>
              <a:t>默认的导航</a:t>
            </a:r>
            <a:r>
              <a:rPr lang="zh-CN" altLang="en-US" smtClean="0"/>
              <a:t>栏：</a:t>
            </a:r>
            <a:r>
              <a:rPr lang="zh-CN" altLang="en-US"/>
              <a:t>创建一个默认的导航栏的步骤如下</a:t>
            </a:r>
            <a:r>
              <a:rPr lang="zh-CN" altLang="en-US" smtClean="0"/>
              <a:t>：</a:t>
            </a:r>
            <a:endParaRPr lang="en-US" altLang="zh-CN" smtClean="0"/>
          </a:p>
          <a:p>
            <a:pPr marL="742950" lvl="1" indent="-285750">
              <a:lnSpc>
                <a:spcPct val="150000"/>
              </a:lnSpc>
              <a:buFont typeface="Arial" pitchFamily="34" charset="0"/>
              <a:buChar char="•"/>
            </a:pPr>
            <a:r>
              <a:rPr lang="zh-CN" altLang="en-US"/>
              <a:t>向 </a:t>
            </a:r>
            <a:r>
              <a:rPr lang="en-US" altLang="zh-CN"/>
              <a:t>&lt;nav&gt; </a:t>
            </a:r>
            <a:r>
              <a:rPr lang="zh-CN" altLang="en-US"/>
              <a:t>标签添加 </a:t>
            </a:r>
            <a:r>
              <a:rPr lang="en-US" altLang="zh-CN"/>
              <a:t>class </a:t>
            </a:r>
            <a:r>
              <a:rPr lang="en-US" altLang="zh-CN" b="1"/>
              <a:t>.navbar</a:t>
            </a:r>
            <a:r>
              <a:rPr lang="zh-CN" altLang="en-US" b="1"/>
              <a:t>、</a:t>
            </a:r>
            <a:r>
              <a:rPr lang="en-US" altLang="zh-CN" b="1"/>
              <a:t>.navbar-default</a:t>
            </a:r>
            <a:r>
              <a:rPr lang="zh-CN" altLang="en-US" smtClean="0"/>
              <a:t>。</a:t>
            </a:r>
            <a:endParaRPr lang="en-US" altLang="zh-CN" smtClean="0"/>
          </a:p>
          <a:p>
            <a:pPr marL="742950" lvl="1" indent="-285750">
              <a:lnSpc>
                <a:spcPct val="150000"/>
              </a:lnSpc>
              <a:buFont typeface="Arial" pitchFamily="34" charset="0"/>
              <a:buChar char="•"/>
            </a:pPr>
            <a:r>
              <a:rPr lang="zh-CN" altLang="en-US"/>
              <a:t>向上面的元素添加 </a:t>
            </a:r>
            <a:r>
              <a:rPr lang="en-US" altLang="zh-CN" b="1"/>
              <a:t>role</a:t>
            </a:r>
            <a:r>
              <a:rPr lang="en-US" altLang="zh-CN" b="1" smtClean="0"/>
              <a:t>=“navigation”</a:t>
            </a:r>
            <a:r>
              <a:rPr lang="zh-CN" altLang="en-US" smtClean="0"/>
              <a:t>，</a:t>
            </a:r>
            <a:r>
              <a:rPr lang="zh-CN" altLang="en-US"/>
              <a:t>有助于增加可访问</a:t>
            </a:r>
            <a:r>
              <a:rPr lang="zh-CN" altLang="en-US" smtClean="0"/>
              <a:t>性。</a:t>
            </a:r>
            <a:endParaRPr lang="en-US" altLang="zh-CN" smtClean="0"/>
          </a:p>
          <a:p>
            <a:pPr marL="742950" lvl="1" indent="-285750">
              <a:lnSpc>
                <a:spcPct val="150000"/>
              </a:lnSpc>
              <a:buFont typeface="Arial" pitchFamily="34" charset="0"/>
              <a:buChar char="•"/>
            </a:pPr>
            <a:r>
              <a:rPr lang="zh-CN" altLang="en-US"/>
              <a:t>向 </a:t>
            </a:r>
            <a:r>
              <a:rPr lang="en-US" altLang="zh-CN"/>
              <a:t>&lt;div&gt; </a:t>
            </a:r>
            <a:r>
              <a:rPr lang="zh-CN" altLang="en-US"/>
              <a:t>元素添加一个标题 </a:t>
            </a:r>
            <a:r>
              <a:rPr lang="en-US" altLang="zh-CN"/>
              <a:t>class </a:t>
            </a:r>
            <a:r>
              <a:rPr lang="en-US" altLang="zh-CN" b="1"/>
              <a:t>.navbar-header</a:t>
            </a:r>
            <a:r>
              <a:rPr lang="zh-CN" altLang="en-US"/>
              <a:t>，内部包含了带有 </a:t>
            </a:r>
            <a:r>
              <a:rPr lang="en-US" altLang="zh-CN"/>
              <a:t>class </a:t>
            </a:r>
            <a:r>
              <a:rPr lang="en-US" altLang="zh-CN" b="1"/>
              <a:t>navbar-brand</a:t>
            </a:r>
            <a:r>
              <a:rPr lang="en-US" altLang="zh-CN"/>
              <a:t> </a:t>
            </a:r>
            <a:r>
              <a:rPr lang="zh-CN" altLang="en-US"/>
              <a:t>的 </a:t>
            </a:r>
            <a:r>
              <a:rPr lang="en-US" altLang="zh-CN"/>
              <a:t>&lt;a&gt; </a:t>
            </a:r>
            <a:r>
              <a:rPr lang="zh-CN" altLang="en-US"/>
              <a:t>元素。这会让文本看起来更大一号。</a:t>
            </a:r>
          </a:p>
          <a:p>
            <a:pPr marL="742950" lvl="1" indent="-285750">
              <a:lnSpc>
                <a:spcPct val="150000"/>
              </a:lnSpc>
              <a:buFont typeface="Arial" pitchFamily="34" charset="0"/>
              <a:buChar char="•"/>
            </a:pPr>
            <a:r>
              <a:rPr lang="zh-CN" altLang="en-US"/>
              <a:t>为了向导航栏添加链接，只需要简单地添加带有 </a:t>
            </a:r>
            <a:r>
              <a:rPr lang="en-US" altLang="zh-CN"/>
              <a:t>class </a:t>
            </a:r>
            <a:r>
              <a:rPr lang="en-US" altLang="zh-CN" b="1"/>
              <a:t>.nav</a:t>
            </a:r>
            <a:r>
              <a:rPr lang="zh-CN" altLang="en-US" b="1"/>
              <a:t>、</a:t>
            </a:r>
            <a:r>
              <a:rPr lang="en-US" altLang="zh-CN" b="1"/>
              <a:t>.navbar-nav</a:t>
            </a:r>
            <a:r>
              <a:rPr lang="zh-CN" altLang="en-US"/>
              <a:t> 的无序列表即可</a:t>
            </a:r>
            <a:r>
              <a:rPr lang="zh-CN" altLang="en-US" smtClean="0"/>
              <a:t>。</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
        <p:nvSpPr>
          <p:cNvPr id="3" name="矩形 2"/>
          <p:cNvSpPr/>
          <p:nvPr/>
        </p:nvSpPr>
        <p:spPr>
          <a:xfrm>
            <a:off x="1921123" y="1124744"/>
            <a:ext cx="8640960" cy="446449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smtClean="0"/>
              <a:t>        &lt;</a:t>
            </a:r>
            <a:r>
              <a:rPr lang="en-US" altLang="zh-CN"/>
              <a:t>form class="navbar-form navbar-left" role="search"&gt; </a:t>
            </a:r>
            <a:endParaRPr lang="en-US" altLang="zh-CN" smtClean="0"/>
          </a:p>
          <a:p>
            <a:pPr>
              <a:defRPr/>
            </a:pPr>
            <a:r>
              <a:rPr lang="en-US" altLang="zh-CN"/>
              <a:t> </a:t>
            </a:r>
            <a:r>
              <a:rPr lang="en-US" altLang="zh-CN" smtClean="0"/>
              <a:t>           &lt;</a:t>
            </a:r>
            <a:r>
              <a:rPr lang="en-US" altLang="zh-CN"/>
              <a:t>div class="form-group"&gt; </a:t>
            </a:r>
            <a:endParaRPr lang="en-US" altLang="zh-CN" smtClean="0"/>
          </a:p>
          <a:p>
            <a:pPr>
              <a:defRPr/>
            </a:pPr>
            <a:r>
              <a:rPr lang="en-US" altLang="zh-CN"/>
              <a:t> </a:t>
            </a:r>
            <a:r>
              <a:rPr lang="en-US" altLang="zh-CN" smtClean="0"/>
              <a:t>               &lt;</a:t>
            </a:r>
            <a:r>
              <a:rPr lang="en-US" altLang="zh-CN"/>
              <a:t>input type="text" class="form-control" placeholder="Search"&gt; &lt;/div&gt; </a:t>
            </a:r>
            <a:endParaRPr lang="en-US" altLang="zh-CN" smtClean="0"/>
          </a:p>
          <a:p>
            <a:pPr>
              <a:defRPr/>
            </a:pPr>
            <a:r>
              <a:rPr lang="en-US" altLang="zh-CN"/>
              <a:t> </a:t>
            </a:r>
            <a:r>
              <a:rPr lang="en-US" altLang="zh-CN" smtClean="0"/>
              <a:t>               &lt;</a:t>
            </a:r>
            <a:r>
              <a:rPr lang="en-US" altLang="zh-CN"/>
              <a:t>button type="submit" class="btn btn-default"&gt;Submit&lt;/button&gt; </a:t>
            </a:r>
            <a:endParaRPr lang="en-US" altLang="zh-CN" smtClean="0"/>
          </a:p>
          <a:p>
            <a:pPr>
              <a:defRPr/>
            </a:pPr>
            <a:r>
              <a:rPr lang="en-US" altLang="zh-CN"/>
              <a:t> </a:t>
            </a:r>
            <a:r>
              <a:rPr lang="en-US" altLang="zh-CN" smtClean="0"/>
              <a:t>       &lt;/</a:t>
            </a:r>
            <a:r>
              <a:rPr lang="en-US" altLang="zh-CN"/>
              <a:t>form&gt; </a:t>
            </a:r>
            <a:endParaRPr lang="en-US" altLang="zh-CN" smtClean="0"/>
          </a:p>
          <a:p>
            <a:pPr>
              <a:defRPr/>
            </a:pPr>
            <a:r>
              <a:rPr lang="en-US" altLang="zh-CN"/>
              <a:t> </a:t>
            </a:r>
            <a:r>
              <a:rPr lang="en-US" altLang="zh-CN" smtClean="0"/>
              <a:t>       &lt;</a:t>
            </a:r>
            <a:r>
              <a:rPr lang="en-US" altLang="zh-CN"/>
              <a:t>ul class="nav navbar-nav navbar-right"&gt; </a:t>
            </a:r>
            <a:endParaRPr lang="en-US" altLang="zh-CN" smtClean="0"/>
          </a:p>
          <a:p>
            <a:pPr>
              <a:defRPr/>
            </a:pPr>
            <a:r>
              <a:rPr lang="en-US" altLang="zh-CN"/>
              <a:t> </a:t>
            </a:r>
            <a:r>
              <a:rPr lang="en-US" altLang="zh-CN" smtClean="0"/>
              <a:t>           &lt;</a:t>
            </a:r>
            <a:r>
              <a:rPr lang="en-US" altLang="zh-CN"/>
              <a:t>li&gt;&lt;a href="#"&gt;Link&lt;/a&gt;&lt;/li</a:t>
            </a:r>
            <a:r>
              <a:rPr lang="en-US" altLang="zh-CN" smtClean="0"/>
              <a:t>&gt;</a:t>
            </a:r>
            <a:endParaRPr lang="en-US" altLang="zh-CN"/>
          </a:p>
          <a:p>
            <a:pPr>
              <a:defRPr/>
            </a:pPr>
            <a:r>
              <a:rPr lang="en-US" altLang="zh-CN"/>
              <a:t>        </a:t>
            </a:r>
            <a:r>
              <a:rPr lang="en-US" altLang="zh-CN" smtClean="0"/>
              <a:t>    &lt;</a:t>
            </a:r>
            <a:r>
              <a:rPr lang="en-US" altLang="zh-CN"/>
              <a:t>li class="dropdown"&gt; </a:t>
            </a:r>
          </a:p>
          <a:p>
            <a:pPr>
              <a:defRPr/>
            </a:pPr>
            <a:r>
              <a:rPr lang="en-US" altLang="zh-CN"/>
              <a:t>           </a:t>
            </a:r>
            <a:r>
              <a:rPr lang="en-US" altLang="zh-CN" smtClean="0"/>
              <a:t>     </a:t>
            </a:r>
            <a:r>
              <a:rPr lang="en-US" altLang="zh-CN"/>
              <a:t>&lt;a href="#" class="dropdown-toggle" data-toggle="dropdown"&gt;</a:t>
            </a:r>
          </a:p>
          <a:p>
            <a:pPr>
              <a:defRPr/>
            </a:pPr>
            <a:r>
              <a:rPr lang="en-US" altLang="zh-CN"/>
              <a:t>                </a:t>
            </a:r>
            <a:r>
              <a:rPr lang="en-US" altLang="zh-CN" smtClean="0"/>
              <a:t>    Dropdown </a:t>
            </a:r>
            <a:endParaRPr lang="en-US" altLang="zh-CN"/>
          </a:p>
          <a:p>
            <a:pPr>
              <a:defRPr/>
            </a:pPr>
            <a:r>
              <a:rPr lang="en-US" altLang="zh-CN"/>
              <a:t>            </a:t>
            </a:r>
            <a:r>
              <a:rPr lang="en-US" altLang="zh-CN" smtClean="0"/>
              <a:t>        &lt;</a:t>
            </a:r>
            <a:r>
              <a:rPr lang="en-US" altLang="zh-CN"/>
              <a:t>b class="caret"&gt;&lt;/b</a:t>
            </a:r>
            <a:r>
              <a:rPr lang="en-US" altLang="zh-CN" smtClean="0"/>
              <a:t>&gt;</a:t>
            </a:r>
          </a:p>
          <a:p>
            <a:pPr>
              <a:defRPr/>
            </a:pPr>
            <a:r>
              <a:rPr lang="en-US" altLang="zh-CN"/>
              <a:t> </a:t>
            </a:r>
            <a:r>
              <a:rPr lang="en-US" altLang="zh-CN" smtClean="0"/>
              <a:t>               &lt;/</a:t>
            </a:r>
            <a:r>
              <a:rPr lang="en-US" altLang="zh-CN"/>
              <a:t>a&gt; </a:t>
            </a:r>
            <a:endParaRPr lang="en-US" altLang="zh-CN" smtClean="0"/>
          </a:p>
          <a:p>
            <a:pPr>
              <a:defRPr/>
            </a:pPr>
            <a:r>
              <a:rPr lang="en-US" altLang="zh-CN"/>
              <a:t> </a:t>
            </a:r>
            <a:r>
              <a:rPr lang="en-US" altLang="zh-CN" smtClean="0"/>
              <a:t>               &lt;</a:t>
            </a:r>
            <a:r>
              <a:rPr lang="en-US" altLang="zh-CN"/>
              <a:t>ul class="dropdown-menu"&gt; </a:t>
            </a:r>
            <a:endParaRPr lang="en-US" altLang="zh-CN" smtClean="0"/>
          </a:p>
          <a:p>
            <a:pPr>
              <a:defRPr/>
            </a:pPr>
            <a:r>
              <a:rPr lang="en-US" altLang="zh-CN"/>
              <a:t> </a:t>
            </a:r>
            <a:r>
              <a:rPr lang="en-US" altLang="zh-CN" smtClean="0"/>
              <a:t>                   &lt;</a:t>
            </a:r>
            <a:r>
              <a:rPr lang="en-US" altLang="zh-CN"/>
              <a:t>li&gt;&lt;a href="#"&gt;Action&lt;/a&gt;&lt;/li&gt; &lt;li&gt;&lt;a href="#"&gt;Another action&lt;/a&gt;&lt;/li&gt; </a:t>
            </a:r>
            <a:endParaRPr lang="en-US" altLang="zh-CN" smtClean="0"/>
          </a:p>
          <a:p>
            <a:pPr>
              <a:defRPr/>
            </a:pPr>
            <a:r>
              <a:rPr lang="en-US" altLang="zh-CN"/>
              <a:t> </a:t>
            </a:r>
            <a:r>
              <a:rPr lang="en-US" altLang="zh-CN" smtClean="0"/>
              <a:t>                   &lt;</a:t>
            </a:r>
            <a:r>
              <a:rPr lang="en-US" altLang="zh-CN"/>
              <a:t>li&gt;&lt;a href="#"&gt;Something else here&lt;/a&gt;&lt;/li&gt; &lt;li class="divider"&gt;&lt;/li&gt; </a:t>
            </a:r>
            <a:endParaRPr lang="en-US" altLang="zh-CN" smtClean="0"/>
          </a:p>
          <a:p>
            <a:pPr>
              <a:defRPr/>
            </a:pPr>
            <a:endParaRPr lang="en-US" altLang="zh-CN"/>
          </a:p>
        </p:txBody>
      </p:sp>
      <p:sp>
        <p:nvSpPr>
          <p:cNvPr id="4"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导航栏是一个很好的功能，是 </a:t>
            </a:r>
            <a:r>
              <a:rPr lang="en-US" altLang="zh-CN"/>
              <a:t>Bootstrap </a:t>
            </a:r>
            <a:r>
              <a:rPr lang="zh-CN" altLang="en-US"/>
              <a:t>网站的一个突出特点。导航栏是响应式元组件就，作为应用程序或网站的导航标题。导航栏在移动设备的视图中是折叠的，随着可用视口宽度的增加，导航栏也会水平展开。在 </a:t>
            </a:r>
            <a:r>
              <a:rPr lang="en-US" altLang="zh-CN"/>
              <a:t>Bootstrap </a:t>
            </a:r>
            <a:r>
              <a:rPr lang="zh-CN" altLang="en-US"/>
              <a:t>导航栏的核心中，导航栏包括了为站点名称和基本的导航定义样式</a:t>
            </a:r>
            <a:r>
              <a:rPr lang="zh-CN" altLang="en-US" smtClean="0"/>
              <a:t>。</a:t>
            </a:r>
            <a:endParaRPr lang="en-US" altLang="zh-CN" smtClean="0"/>
          </a:p>
          <a:p>
            <a:pPr marL="285750" indent="-285750">
              <a:lnSpc>
                <a:spcPct val="150000"/>
              </a:lnSpc>
              <a:buFont typeface="Wingdings" pitchFamily="2" charset="2"/>
              <a:buChar char="Ø"/>
            </a:pPr>
            <a:r>
              <a:rPr lang="zh-CN" altLang="en-US"/>
              <a:t>默认的导航</a:t>
            </a:r>
            <a:r>
              <a:rPr lang="zh-CN" altLang="en-US" smtClean="0"/>
              <a:t>栏：</a:t>
            </a:r>
            <a:r>
              <a:rPr lang="zh-CN" altLang="en-US"/>
              <a:t>创建一个默认的导航栏的步骤如下</a:t>
            </a:r>
            <a:r>
              <a:rPr lang="zh-CN" altLang="en-US" smtClean="0"/>
              <a:t>：</a:t>
            </a:r>
            <a:endParaRPr lang="en-US" altLang="zh-CN" smtClean="0"/>
          </a:p>
          <a:p>
            <a:pPr marL="742950" lvl="1" indent="-285750">
              <a:lnSpc>
                <a:spcPct val="150000"/>
              </a:lnSpc>
              <a:buFont typeface="Arial" pitchFamily="34" charset="0"/>
              <a:buChar char="•"/>
            </a:pPr>
            <a:r>
              <a:rPr lang="zh-CN" altLang="en-US"/>
              <a:t>向 </a:t>
            </a:r>
            <a:r>
              <a:rPr lang="en-US" altLang="zh-CN"/>
              <a:t>&lt;nav&gt; </a:t>
            </a:r>
            <a:r>
              <a:rPr lang="zh-CN" altLang="en-US"/>
              <a:t>标签添加 </a:t>
            </a:r>
            <a:r>
              <a:rPr lang="en-US" altLang="zh-CN"/>
              <a:t>class </a:t>
            </a:r>
            <a:r>
              <a:rPr lang="en-US" altLang="zh-CN" b="1"/>
              <a:t>.navbar</a:t>
            </a:r>
            <a:r>
              <a:rPr lang="zh-CN" altLang="en-US" b="1"/>
              <a:t>、</a:t>
            </a:r>
            <a:r>
              <a:rPr lang="en-US" altLang="zh-CN" b="1"/>
              <a:t>.navbar-default</a:t>
            </a:r>
            <a:r>
              <a:rPr lang="zh-CN" altLang="en-US" smtClean="0"/>
              <a:t>。</a:t>
            </a:r>
            <a:endParaRPr lang="en-US" altLang="zh-CN" smtClean="0"/>
          </a:p>
          <a:p>
            <a:pPr marL="742950" lvl="1" indent="-285750">
              <a:lnSpc>
                <a:spcPct val="150000"/>
              </a:lnSpc>
              <a:buFont typeface="Arial" pitchFamily="34" charset="0"/>
              <a:buChar char="•"/>
            </a:pPr>
            <a:r>
              <a:rPr lang="zh-CN" altLang="en-US"/>
              <a:t>向上面的元素添加 </a:t>
            </a:r>
            <a:r>
              <a:rPr lang="en-US" altLang="zh-CN" b="1"/>
              <a:t>role</a:t>
            </a:r>
            <a:r>
              <a:rPr lang="en-US" altLang="zh-CN" b="1" smtClean="0"/>
              <a:t>=“navigation”</a:t>
            </a:r>
            <a:r>
              <a:rPr lang="zh-CN" altLang="en-US" smtClean="0"/>
              <a:t>，</a:t>
            </a:r>
            <a:r>
              <a:rPr lang="zh-CN" altLang="en-US"/>
              <a:t>有助于增加可访问</a:t>
            </a:r>
            <a:r>
              <a:rPr lang="zh-CN" altLang="en-US" smtClean="0"/>
              <a:t>性。</a:t>
            </a:r>
            <a:endParaRPr lang="en-US" altLang="zh-CN" smtClean="0"/>
          </a:p>
          <a:p>
            <a:pPr marL="742950" lvl="1" indent="-285750">
              <a:lnSpc>
                <a:spcPct val="150000"/>
              </a:lnSpc>
              <a:buFont typeface="Arial" pitchFamily="34" charset="0"/>
              <a:buChar char="•"/>
            </a:pPr>
            <a:r>
              <a:rPr lang="zh-CN" altLang="en-US"/>
              <a:t>向 </a:t>
            </a:r>
            <a:r>
              <a:rPr lang="en-US" altLang="zh-CN"/>
              <a:t>&lt;div&gt; </a:t>
            </a:r>
            <a:r>
              <a:rPr lang="zh-CN" altLang="en-US"/>
              <a:t>元素添加一个标题 </a:t>
            </a:r>
            <a:r>
              <a:rPr lang="en-US" altLang="zh-CN"/>
              <a:t>class </a:t>
            </a:r>
            <a:r>
              <a:rPr lang="en-US" altLang="zh-CN" b="1"/>
              <a:t>.navbar-header</a:t>
            </a:r>
            <a:r>
              <a:rPr lang="zh-CN" altLang="en-US"/>
              <a:t>，内部包含了带有 </a:t>
            </a:r>
            <a:r>
              <a:rPr lang="en-US" altLang="zh-CN"/>
              <a:t>class </a:t>
            </a:r>
            <a:r>
              <a:rPr lang="en-US" altLang="zh-CN" b="1"/>
              <a:t>navbar-brand</a:t>
            </a:r>
            <a:r>
              <a:rPr lang="en-US" altLang="zh-CN"/>
              <a:t> </a:t>
            </a:r>
            <a:r>
              <a:rPr lang="zh-CN" altLang="en-US"/>
              <a:t>的 </a:t>
            </a:r>
            <a:r>
              <a:rPr lang="en-US" altLang="zh-CN"/>
              <a:t>&lt;a&gt; </a:t>
            </a:r>
            <a:r>
              <a:rPr lang="zh-CN" altLang="en-US"/>
              <a:t>元素。这会让文本看起来更大一号。</a:t>
            </a:r>
          </a:p>
          <a:p>
            <a:pPr marL="742950" lvl="1" indent="-285750">
              <a:lnSpc>
                <a:spcPct val="150000"/>
              </a:lnSpc>
              <a:buFont typeface="Arial" pitchFamily="34" charset="0"/>
              <a:buChar char="•"/>
            </a:pPr>
            <a:r>
              <a:rPr lang="zh-CN" altLang="en-US"/>
              <a:t>为了向导航栏添加链接，只需要简单地添加带有 </a:t>
            </a:r>
            <a:r>
              <a:rPr lang="en-US" altLang="zh-CN"/>
              <a:t>class </a:t>
            </a:r>
            <a:r>
              <a:rPr lang="en-US" altLang="zh-CN" b="1"/>
              <a:t>.nav</a:t>
            </a:r>
            <a:r>
              <a:rPr lang="zh-CN" altLang="en-US" b="1"/>
              <a:t>、</a:t>
            </a:r>
            <a:r>
              <a:rPr lang="en-US" altLang="zh-CN" b="1"/>
              <a:t>.navbar-nav</a:t>
            </a:r>
            <a:r>
              <a:rPr lang="zh-CN" altLang="en-US"/>
              <a:t> 的无序列表即可</a:t>
            </a:r>
            <a:r>
              <a:rPr lang="zh-CN" altLang="en-US" smtClean="0"/>
              <a:t>。</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
        <p:nvSpPr>
          <p:cNvPr id="3" name="矩形 2"/>
          <p:cNvSpPr/>
          <p:nvPr/>
        </p:nvSpPr>
        <p:spPr>
          <a:xfrm>
            <a:off x="1921123" y="1124744"/>
            <a:ext cx="8640960" cy="446449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 </a:t>
            </a:r>
            <a:r>
              <a:rPr lang="en-US" altLang="zh-CN" smtClean="0"/>
              <a:t>                   &lt;</a:t>
            </a:r>
            <a:r>
              <a:rPr lang="en-US" altLang="zh-CN"/>
              <a:t>li&gt;&lt;a href="#"&gt;Separated link&lt;/a&gt;&lt;/li&gt; </a:t>
            </a:r>
          </a:p>
          <a:p>
            <a:pPr>
              <a:defRPr/>
            </a:pPr>
            <a:r>
              <a:rPr lang="en-US" altLang="zh-CN"/>
              <a:t>                &lt;/ul&gt; </a:t>
            </a:r>
          </a:p>
          <a:p>
            <a:pPr>
              <a:defRPr/>
            </a:pPr>
            <a:r>
              <a:rPr lang="en-US" altLang="zh-CN"/>
              <a:t>  </a:t>
            </a:r>
            <a:r>
              <a:rPr lang="en-US" altLang="zh-CN" smtClean="0"/>
              <a:t>          </a:t>
            </a:r>
            <a:r>
              <a:rPr lang="en-US" altLang="zh-CN"/>
              <a:t>&lt;/li&gt; </a:t>
            </a:r>
            <a:endParaRPr lang="en-US" altLang="zh-CN" smtClean="0"/>
          </a:p>
          <a:p>
            <a:pPr>
              <a:defRPr/>
            </a:pPr>
            <a:r>
              <a:rPr lang="en-US" altLang="zh-CN"/>
              <a:t> </a:t>
            </a:r>
            <a:r>
              <a:rPr lang="en-US" altLang="zh-CN" smtClean="0"/>
              <a:t>       &lt;/</a:t>
            </a:r>
            <a:r>
              <a:rPr lang="en-US" altLang="zh-CN"/>
              <a:t>ul&gt; </a:t>
            </a:r>
            <a:endParaRPr lang="en-US" altLang="zh-CN" smtClean="0"/>
          </a:p>
          <a:p>
            <a:pPr>
              <a:defRPr/>
            </a:pPr>
            <a:r>
              <a:rPr lang="en-US" altLang="zh-CN"/>
              <a:t> </a:t>
            </a:r>
            <a:r>
              <a:rPr lang="en-US" altLang="zh-CN" smtClean="0"/>
              <a:t>   &lt;/</a:t>
            </a:r>
            <a:r>
              <a:rPr lang="en-US" altLang="zh-CN"/>
              <a:t>div&gt;</a:t>
            </a:r>
            <a:r>
              <a:rPr lang="en-US" altLang="zh-CN" i="1"/>
              <a:t>&lt;!-- /.navbar-collapse --&gt;</a:t>
            </a:r>
            <a:r>
              <a:rPr lang="en-US" altLang="zh-CN"/>
              <a:t> </a:t>
            </a:r>
            <a:endParaRPr lang="en-US" altLang="zh-CN" smtClean="0"/>
          </a:p>
          <a:p>
            <a:pPr>
              <a:defRPr/>
            </a:pPr>
            <a:r>
              <a:rPr lang="en-US" altLang="zh-CN" smtClean="0"/>
              <a:t>&lt;/</a:t>
            </a:r>
            <a:r>
              <a:rPr lang="en-US" altLang="zh-CN"/>
              <a:t>nav&gt;</a:t>
            </a:r>
          </a:p>
        </p:txBody>
      </p:sp>
      <p:sp>
        <p:nvSpPr>
          <p:cNvPr id="4"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smtClean="0"/>
              <a:t>响应</a:t>
            </a:r>
            <a:r>
              <a:rPr lang="zh-CN" altLang="en-US"/>
              <a:t>式</a:t>
            </a:r>
            <a:r>
              <a:rPr lang="zh-CN" altLang="en-US" smtClean="0"/>
              <a:t>的导航栏：</a:t>
            </a:r>
            <a:r>
              <a:rPr lang="zh-CN" altLang="en-US"/>
              <a:t>为了给导航栏添加响应式特性</a:t>
            </a:r>
            <a:r>
              <a:rPr lang="zh-CN" altLang="en-US" smtClean="0"/>
              <a:t>，要</a:t>
            </a:r>
            <a:r>
              <a:rPr lang="zh-CN" altLang="en-US"/>
              <a:t>折叠的内容必须包裹在带有 </a:t>
            </a:r>
            <a:r>
              <a:rPr lang="en-US" altLang="zh-CN"/>
              <a:t>classes </a:t>
            </a:r>
            <a:r>
              <a:rPr lang="en-US" altLang="zh-CN" b="1"/>
              <a:t>.collapse</a:t>
            </a:r>
            <a:r>
              <a:rPr lang="zh-CN" altLang="en-US" b="1"/>
              <a:t>、</a:t>
            </a:r>
            <a:r>
              <a:rPr lang="en-US" altLang="zh-CN" b="1"/>
              <a:t>.navbar-collapse</a:t>
            </a:r>
            <a:r>
              <a:rPr lang="en-US" altLang="zh-CN"/>
              <a:t> </a:t>
            </a:r>
            <a:r>
              <a:rPr lang="zh-CN" altLang="en-US"/>
              <a:t>的 </a:t>
            </a:r>
            <a:r>
              <a:rPr lang="en-US" altLang="zh-CN"/>
              <a:t>&lt;div&gt; </a:t>
            </a:r>
            <a:r>
              <a:rPr lang="zh-CN" altLang="en-US"/>
              <a:t>中。折叠起来的导航栏实际上是一个带有 </a:t>
            </a:r>
            <a:r>
              <a:rPr lang="en-US" altLang="zh-CN"/>
              <a:t>class </a:t>
            </a:r>
            <a:r>
              <a:rPr lang="en-US" altLang="zh-CN" b="1"/>
              <a:t>.navbar-toggle</a:t>
            </a:r>
            <a:r>
              <a:rPr lang="en-US" altLang="zh-CN"/>
              <a:t> </a:t>
            </a:r>
            <a:r>
              <a:rPr lang="zh-CN" altLang="en-US"/>
              <a:t>及两个 </a:t>
            </a:r>
            <a:r>
              <a:rPr lang="en-US" altLang="zh-CN"/>
              <a:t>data- </a:t>
            </a:r>
            <a:r>
              <a:rPr lang="zh-CN" altLang="en-US"/>
              <a:t>元素的按钮。第一个是 </a:t>
            </a:r>
            <a:r>
              <a:rPr lang="en-US" altLang="zh-CN" b="1"/>
              <a:t>data-toggle</a:t>
            </a:r>
            <a:r>
              <a:rPr lang="zh-CN" altLang="en-US"/>
              <a:t>，用于告诉 </a:t>
            </a:r>
            <a:r>
              <a:rPr lang="en-US" altLang="zh-CN"/>
              <a:t>JavaScript </a:t>
            </a:r>
            <a:r>
              <a:rPr lang="zh-CN" altLang="en-US"/>
              <a:t>需要对按钮做什么，第二个是 </a:t>
            </a:r>
            <a:r>
              <a:rPr lang="en-US" altLang="zh-CN" b="1"/>
              <a:t>data-target</a:t>
            </a:r>
            <a:r>
              <a:rPr lang="zh-CN" altLang="en-US"/>
              <a:t>，指示要切换到哪一个元素。三个带有 </a:t>
            </a:r>
            <a:r>
              <a:rPr lang="en-US" altLang="zh-CN"/>
              <a:t>class </a:t>
            </a:r>
            <a:r>
              <a:rPr lang="en-US" altLang="zh-CN" b="1"/>
              <a:t>.icon-bar</a:t>
            </a:r>
            <a:r>
              <a:rPr lang="en-US" altLang="zh-CN"/>
              <a:t> </a:t>
            </a:r>
            <a:r>
              <a:rPr lang="zh-CN" altLang="en-US"/>
              <a:t>的 </a:t>
            </a:r>
            <a:r>
              <a:rPr lang="en-US" altLang="zh-CN"/>
              <a:t>&lt;span&gt; </a:t>
            </a:r>
            <a:r>
              <a:rPr lang="zh-CN" altLang="en-US"/>
              <a:t>创建所谓的汉堡按钮。这些会切换为</a:t>
            </a:r>
            <a:r>
              <a:rPr lang="en-US" altLang="zh-CN" b="1"/>
              <a:t>.nav-collapse</a:t>
            </a:r>
            <a:r>
              <a:rPr lang="en-US" altLang="zh-CN"/>
              <a:t> &lt;div&gt; </a:t>
            </a:r>
            <a:r>
              <a:rPr lang="zh-CN" altLang="en-US"/>
              <a:t>中的元素。为了实现以上这些功能</a:t>
            </a:r>
            <a:r>
              <a:rPr lang="zh-CN" altLang="en-US" smtClean="0"/>
              <a:t>，必须</a:t>
            </a:r>
            <a:r>
              <a:rPr lang="zh-CN" altLang="en-US"/>
              <a:t>包含 </a:t>
            </a:r>
            <a:r>
              <a:rPr lang="en-US" altLang="zh-CN">
                <a:hlinkClick r:id="rId2" action="ppaction://hlinksldjump"/>
              </a:rPr>
              <a:t>Bootstrap </a:t>
            </a:r>
            <a:r>
              <a:rPr lang="zh-CN" altLang="en-US">
                <a:hlinkClick r:id="rId2" action="ppaction://hlinksldjump"/>
              </a:rPr>
              <a:t>折叠（</a:t>
            </a:r>
            <a:r>
              <a:rPr lang="en-US" altLang="zh-CN">
                <a:hlinkClick r:id="rId2" action="ppaction://hlinksldjump"/>
              </a:rPr>
              <a:t>Collapse</a:t>
            </a:r>
            <a:r>
              <a:rPr lang="zh-CN" altLang="en-US">
                <a:hlinkClick r:id="rId2" action="ppaction://hlinksldjump"/>
              </a:rPr>
              <a:t>）插件</a:t>
            </a:r>
            <a:r>
              <a:rPr lang="zh-CN" altLang="en-US" smtClean="0"/>
              <a:t>。</a:t>
            </a:r>
            <a:endParaRPr lang="en-US" altLang="zh-CN" smtClean="0"/>
          </a:p>
          <a:p>
            <a:pPr marL="285750" indent="-285750">
              <a:lnSpc>
                <a:spcPct val="150000"/>
              </a:lnSpc>
              <a:buFont typeface="Wingdings" pitchFamily="2" charset="2"/>
              <a:buChar char="Ø"/>
            </a:pPr>
            <a:r>
              <a:rPr lang="zh-CN" altLang="en-US"/>
              <a:t>导航栏</a:t>
            </a:r>
            <a:r>
              <a:rPr lang="zh-CN" altLang="en-US" smtClean="0"/>
              <a:t>中的表单：</a:t>
            </a:r>
            <a:r>
              <a:rPr lang="zh-CN" altLang="en-US"/>
              <a:t>导航栏中的表单不是使用 </a:t>
            </a:r>
            <a:r>
              <a:rPr lang="en-US" altLang="zh-CN">
                <a:hlinkClick r:id="rId3" action="ppaction://hlinksldjump"/>
              </a:rPr>
              <a:t>Bootstrap </a:t>
            </a:r>
            <a:r>
              <a:rPr lang="zh-CN" altLang="en-US">
                <a:hlinkClick r:id="rId3" action="ppaction://hlinksldjump"/>
              </a:rPr>
              <a:t>表单 </a:t>
            </a:r>
            <a:r>
              <a:rPr lang="zh-CN" altLang="en-US"/>
              <a:t>章节中所讲到的默认的 </a:t>
            </a:r>
            <a:r>
              <a:rPr lang="en-US" altLang="zh-CN"/>
              <a:t>class</a:t>
            </a:r>
            <a:r>
              <a:rPr lang="zh-CN" altLang="en-US"/>
              <a:t>，它是使用 </a:t>
            </a:r>
            <a:r>
              <a:rPr lang="en-US" altLang="zh-CN" b="1"/>
              <a:t>.navbar-form</a:t>
            </a:r>
            <a:r>
              <a:rPr lang="zh-CN" altLang="en-US"/>
              <a:t> </a:t>
            </a:r>
            <a:r>
              <a:rPr lang="en-US" altLang="zh-CN"/>
              <a:t>class</a:t>
            </a:r>
            <a:r>
              <a:rPr lang="zh-CN" altLang="en-US"/>
              <a:t>。这确保了表单适当的垂直对齐和在较窄的视口中折叠的行为。使用对齐方式选项（这将在组件对齐方式部分进行详细讲解）来决定导航栏中的内容放置在哪里。</a:t>
            </a:r>
          </a:p>
          <a:p>
            <a:pPr marL="285750" indent="-285750">
              <a:lnSpc>
                <a:spcPct val="150000"/>
              </a:lnSpc>
              <a:buFont typeface="Wingdings" pitchFamily="2" charset="2"/>
              <a:buChar char="Ø"/>
              <a:defRPr/>
            </a:pP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smtClean="0"/>
              <a:t>导航栏中的按钮：</a:t>
            </a:r>
            <a:r>
              <a:rPr lang="zh-CN" altLang="en-US"/>
              <a:t>可以使用 </a:t>
            </a:r>
            <a:r>
              <a:rPr lang="en-US" altLang="zh-CN"/>
              <a:t>class </a:t>
            </a:r>
            <a:r>
              <a:rPr lang="en-US" altLang="zh-CN" b="1"/>
              <a:t>.navbar-btn</a:t>
            </a:r>
            <a:r>
              <a:rPr lang="en-US" altLang="zh-CN"/>
              <a:t> </a:t>
            </a:r>
            <a:r>
              <a:rPr lang="zh-CN" altLang="en-US"/>
              <a:t>向不在 </a:t>
            </a:r>
            <a:r>
              <a:rPr lang="en-US" altLang="zh-CN"/>
              <a:t>&lt;form&gt; </a:t>
            </a:r>
            <a:r>
              <a:rPr lang="zh-CN" altLang="en-US"/>
              <a:t>中的 </a:t>
            </a:r>
            <a:r>
              <a:rPr lang="en-US" altLang="zh-CN"/>
              <a:t>&lt;button&gt; </a:t>
            </a:r>
            <a:r>
              <a:rPr lang="zh-CN" altLang="en-US"/>
              <a:t>元素添加按钮，按钮在导航栏上垂直居中。</a:t>
            </a:r>
            <a:r>
              <a:rPr lang="en-US" altLang="zh-CN" b="1"/>
              <a:t>.navbar-btn</a:t>
            </a:r>
            <a:r>
              <a:rPr lang="en-US" altLang="zh-CN"/>
              <a:t> </a:t>
            </a:r>
            <a:r>
              <a:rPr lang="zh-CN" altLang="en-US"/>
              <a:t>可被使用在 </a:t>
            </a:r>
            <a:r>
              <a:rPr lang="en-US" altLang="zh-CN"/>
              <a:t>&lt;a&gt; </a:t>
            </a:r>
            <a:r>
              <a:rPr lang="zh-CN" altLang="en-US"/>
              <a:t>和 </a:t>
            </a:r>
            <a:r>
              <a:rPr lang="en-US" altLang="zh-CN"/>
              <a:t>&lt;input&gt; </a:t>
            </a:r>
            <a:r>
              <a:rPr lang="zh-CN" altLang="en-US"/>
              <a:t>元素</a:t>
            </a:r>
            <a:r>
              <a:rPr lang="zh-CN" altLang="en-US" smtClean="0"/>
              <a:t>上。</a:t>
            </a:r>
            <a:endParaRPr lang="en-US" altLang="zh-CN" smtClean="0"/>
          </a:p>
          <a:p>
            <a:pPr lvl="1">
              <a:lnSpc>
                <a:spcPct val="150000"/>
              </a:lnSpc>
            </a:pPr>
            <a:r>
              <a:rPr lang="en-US" altLang="zh-CN" smtClean="0">
                <a:latin typeface="微软雅黑"/>
                <a:ea typeface="微软雅黑"/>
              </a:rPr>
              <a:t>※</a:t>
            </a:r>
            <a:r>
              <a:rPr lang="zh-CN" altLang="en-US" smtClean="0"/>
              <a:t>不要</a:t>
            </a:r>
            <a:r>
              <a:rPr lang="zh-CN" altLang="en-US"/>
              <a:t>在 </a:t>
            </a:r>
            <a:r>
              <a:rPr lang="en-US" altLang="zh-CN" b="1"/>
              <a:t>.navbar-nav</a:t>
            </a:r>
            <a:r>
              <a:rPr lang="en-US" altLang="zh-CN"/>
              <a:t> </a:t>
            </a:r>
            <a:r>
              <a:rPr lang="zh-CN" altLang="en-US"/>
              <a:t>内的 </a:t>
            </a:r>
            <a:r>
              <a:rPr lang="en-US" altLang="zh-CN"/>
              <a:t>&lt;a&gt; </a:t>
            </a:r>
            <a:r>
              <a:rPr lang="zh-CN" altLang="en-US"/>
              <a:t>元素上使用 </a:t>
            </a:r>
            <a:r>
              <a:rPr lang="en-US" altLang="zh-CN" b="1"/>
              <a:t>.navbar-btn</a:t>
            </a:r>
            <a:r>
              <a:rPr lang="zh-CN" altLang="en-US"/>
              <a:t>，因为它不是标准的 </a:t>
            </a:r>
            <a:r>
              <a:rPr lang="en-US" altLang="zh-CN">
                <a:hlinkClick r:id="rId2" action="ppaction://hlinksldjump"/>
              </a:rPr>
              <a:t>button class</a:t>
            </a:r>
            <a:r>
              <a:rPr lang="zh-CN" altLang="en-US" smtClean="0"/>
              <a:t>。</a:t>
            </a:r>
            <a:endParaRPr lang="en-US" altLang="zh-CN"/>
          </a:p>
          <a:p>
            <a:pPr marL="285750" indent="-285750">
              <a:lnSpc>
                <a:spcPct val="150000"/>
              </a:lnSpc>
              <a:buFont typeface="Wingdings" pitchFamily="2" charset="2"/>
              <a:buChar char="Ø"/>
            </a:pPr>
            <a:r>
              <a:rPr lang="zh-CN" altLang="en-US"/>
              <a:t>非导航</a:t>
            </a:r>
            <a:r>
              <a:rPr lang="zh-CN" altLang="en-US" smtClean="0"/>
              <a:t>栏链接：如果不想</a:t>
            </a:r>
            <a:r>
              <a:rPr lang="zh-CN" altLang="en-US"/>
              <a:t>在常规的导航栏导航组件内使用标准的链接，那么请使用 </a:t>
            </a:r>
            <a:r>
              <a:rPr lang="en-US" altLang="zh-CN"/>
              <a:t>class </a:t>
            </a:r>
            <a:r>
              <a:rPr lang="en-US" altLang="zh-CN" b="1"/>
              <a:t>navbar-link</a:t>
            </a:r>
            <a:r>
              <a:rPr lang="zh-CN" altLang="en-US"/>
              <a:t> 来为默认的和倒转的导航栏选项添加适当的</a:t>
            </a:r>
            <a:r>
              <a:rPr lang="zh-CN" altLang="en-US" smtClean="0"/>
              <a:t>颜色。</a:t>
            </a:r>
            <a:endParaRPr lang="en-US" altLang="zh-CN" smtClean="0"/>
          </a:p>
          <a:p>
            <a:pPr marL="285750" indent="-285750">
              <a:lnSpc>
                <a:spcPct val="150000"/>
              </a:lnSpc>
              <a:buFont typeface="Wingdings" pitchFamily="2" charset="2"/>
              <a:buChar char="Ø"/>
            </a:pPr>
            <a:r>
              <a:rPr lang="zh-CN" altLang="en-US"/>
              <a:t>组件对齐</a:t>
            </a:r>
            <a:r>
              <a:rPr lang="zh-CN" altLang="en-US" smtClean="0"/>
              <a:t>方式：</a:t>
            </a:r>
            <a:r>
              <a:rPr lang="zh-CN" altLang="en-US"/>
              <a:t>可以使用实用工具 </a:t>
            </a:r>
            <a:r>
              <a:rPr lang="en-US" altLang="zh-CN"/>
              <a:t>class </a:t>
            </a:r>
            <a:r>
              <a:rPr lang="en-US" altLang="zh-CN" b="1"/>
              <a:t>.navbar-left</a:t>
            </a:r>
            <a:r>
              <a:rPr lang="en-US" altLang="zh-CN"/>
              <a:t> </a:t>
            </a:r>
            <a:r>
              <a:rPr lang="zh-CN" altLang="en-US"/>
              <a:t>或 </a:t>
            </a:r>
            <a:r>
              <a:rPr lang="en-US" altLang="zh-CN" b="1"/>
              <a:t>.navbar-right</a:t>
            </a:r>
            <a:r>
              <a:rPr lang="en-US" altLang="zh-CN"/>
              <a:t> </a:t>
            </a:r>
            <a:r>
              <a:rPr lang="zh-CN" altLang="en-US"/>
              <a:t>向左或向右对齐导航栏中的 </a:t>
            </a:r>
            <a:r>
              <a:rPr lang="zh-CN" altLang="en-US" i="1"/>
              <a:t>导航链接、表单、按钮或文本</a:t>
            </a:r>
            <a:r>
              <a:rPr lang="zh-CN" altLang="en-US"/>
              <a:t> 这些组件。这两个 </a:t>
            </a:r>
            <a:r>
              <a:rPr lang="en-US" altLang="zh-CN"/>
              <a:t>class </a:t>
            </a:r>
            <a:r>
              <a:rPr lang="zh-CN" altLang="en-US"/>
              <a:t>都会在指定的方向上添加 </a:t>
            </a:r>
            <a:r>
              <a:rPr lang="en-US" altLang="zh-CN"/>
              <a:t>CSS </a:t>
            </a:r>
            <a:r>
              <a:rPr lang="zh-CN" altLang="en-US" smtClean="0"/>
              <a:t>浮动。</a:t>
            </a:r>
            <a:endParaRPr lang="en-US" altLang="zh-CN" smtClean="0"/>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3.7</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smtClean="0"/>
              <a:t>固定</a:t>
            </a:r>
            <a:r>
              <a:rPr lang="zh-CN" altLang="en-US"/>
              <a:t>到</a:t>
            </a:r>
            <a:r>
              <a:rPr lang="zh-CN" altLang="en-US" smtClean="0"/>
              <a:t>顶部：</a:t>
            </a:r>
            <a:r>
              <a:rPr lang="en-US" altLang="zh-CN"/>
              <a:t>Bootstrap </a:t>
            </a:r>
            <a:r>
              <a:rPr lang="zh-CN" altLang="en-US"/>
              <a:t>导航栏可以动态定位。默认情况下，它是块级元素，它是基于在 </a:t>
            </a:r>
            <a:r>
              <a:rPr lang="en-US" altLang="zh-CN"/>
              <a:t>HTML </a:t>
            </a:r>
            <a:r>
              <a:rPr lang="zh-CN" altLang="en-US"/>
              <a:t>中放置的位置定位的。通过一些帮助器类</a:t>
            </a:r>
            <a:r>
              <a:rPr lang="zh-CN" altLang="en-US" smtClean="0"/>
              <a:t>，可以</a:t>
            </a:r>
            <a:r>
              <a:rPr lang="zh-CN" altLang="en-US"/>
              <a:t>把它放置在页面的顶部或者底部，</a:t>
            </a:r>
            <a:r>
              <a:rPr lang="zh-CN" altLang="en-US" smtClean="0"/>
              <a:t>或者可以</a:t>
            </a:r>
            <a:r>
              <a:rPr lang="zh-CN" altLang="en-US"/>
              <a:t>让它成为随着页面一起滚动的静态导航</a:t>
            </a:r>
            <a:r>
              <a:rPr lang="zh-CN" altLang="en-US" smtClean="0"/>
              <a:t>栏。如果想</a:t>
            </a:r>
            <a:r>
              <a:rPr lang="zh-CN" altLang="en-US"/>
              <a:t>要让导航栏固定在页面的顶部，请向 </a:t>
            </a:r>
            <a:r>
              <a:rPr lang="en-US" altLang="zh-CN" b="1"/>
              <a:t>.navbar class</a:t>
            </a:r>
            <a:r>
              <a:rPr lang="en-US" altLang="zh-CN"/>
              <a:t> </a:t>
            </a:r>
            <a:r>
              <a:rPr lang="zh-CN" altLang="en-US"/>
              <a:t>添加 </a:t>
            </a:r>
            <a:r>
              <a:rPr lang="en-US" altLang="zh-CN"/>
              <a:t>class </a:t>
            </a:r>
            <a:r>
              <a:rPr lang="en-US" altLang="zh-CN" b="1"/>
              <a:t>.</a:t>
            </a:r>
            <a:r>
              <a:rPr lang="en-US" altLang="zh-CN" b="1" smtClean="0"/>
              <a:t>navbar-fixed-top</a:t>
            </a:r>
            <a:r>
              <a:rPr lang="zh-CN" altLang="en-US" smtClean="0"/>
              <a:t>。</a:t>
            </a:r>
            <a:endParaRPr lang="en-US" altLang="zh-CN" smtClean="0"/>
          </a:p>
          <a:p>
            <a:pPr lvl="1">
              <a:lnSpc>
                <a:spcPct val="150000"/>
              </a:lnSpc>
            </a:pPr>
            <a:r>
              <a:rPr lang="en-US" altLang="zh-CN" smtClean="0">
                <a:latin typeface="微软雅黑"/>
                <a:ea typeface="微软雅黑"/>
              </a:rPr>
              <a:t>※</a:t>
            </a:r>
            <a:r>
              <a:rPr lang="zh-CN" altLang="en-US" smtClean="0"/>
              <a:t>为了</a:t>
            </a:r>
            <a:r>
              <a:rPr lang="zh-CN" altLang="en-US"/>
              <a:t>防止导航栏与页面主体中的其他内容的顶部相交错，请向 </a:t>
            </a:r>
            <a:r>
              <a:rPr lang="en-US" altLang="zh-CN"/>
              <a:t>&lt;body&gt; </a:t>
            </a:r>
            <a:r>
              <a:rPr lang="zh-CN" altLang="en-US"/>
              <a:t>标签添加至少 </a:t>
            </a:r>
            <a:r>
              <a:rPr lang="en-US" altLang="zh-CN"/>
              <a:t>50 </a:t>
            </a:r>
            <a:r>
              <a:rPr lang="zh-CN" altLang="en-US"/>
              <a:t>像素的内边距（</a:t>
            </a:r>
            <a:r>
              <a:rPr lang="en-US" altLang="zh-CN"/>
              <a:t>padding</a:t>
            </a:r>
            <a:r>
              <a:rPr lang="zh-CN" altLang="en-US"/>
              <a:t>），内边距的值可以</a:t>
            </a:r>
            <a:r>
              <a:rPr lang="zh-CN" altLang="en-US" smtClean="0"/>
              <a:t>根据的</a:t>
            </a:r>
            <a:r>
              <a:rPr lang="zh-CN" altLang="en-US"/>
              <a:t>需要进行</a:t>
            </a:r>
            <a:r>
              <a:rPr lang="zh-CN" altLang="en-US" smtClean="0"/>
              <a:t>设置。</a:t>
            </a:r>
            <a:endParaRPr lang="en-US" altLang="zh-CN" smtClean="0"/>
          </a:p>
          <a:p>
            <a:pPr marL="285750" indent="-285750">
              <a:lnSpc>
                <a:spcPct val="150000"/>
              </a:lnSpc>
              <a:buFont typeface="Wingdings" pitchFamily="2" charset="2"/>
              <a:buChar char="Ø"/>
            </a:pPr>
            <a:r>
              <a:rPr lang="zh-CN" altLang="en-US"/>
              <a:t>固定到</a:t>
            </a:r>
            <a:r>
              <a:rPr lang="zh-CN" altLang="en-US" smtClean="0"/>
              <a:t>底部：</a:t>
            </a:r>
            <a:r>
              <a:rPr lang="zh-CN" altLang="en-US" smtClean="0"/>
              <a:t>如果想</a:t>
            </a:r>
            <a:r>
              <a:rPr lang="zh-CN" altLang="en-US"/>
              <a:t>要让导航栏固定在页面的底部，请向 </a:t>
            </a:r>
            <a:r>
              <a:rPr lang="en-US" altLang="zh-CN" b="1"/>
              <a:t>.navbar class</a:t>
            </a:r>
            <a:r>
              <a:rPr lang="en-US" altLang="zh-CN"/>
              <a:t> </a:t>
            </a:r>
            <a:r>
              <a:rPr lang="zh-CN" altLang="en-US"/>
              <a:t>添加 </a:t>
            </a:r>
            <a:r>
              <a:rPr lang="en-US" altLang="zh-CN"/>
              <a:t>class </a:t>
            </a:r>
            <a:r>
              <a:rPr lang="en-US" altLang="zh-CN" b="1"/>
              <a:t>.</a:t>
            </a:r>
            <a:r>
              <a:rPr lang="en-US" altLang="zh-CN" b="1" smtClean="0"/>
              <a:t>navbar-fixed-bottom</a:t>
            </a:r>
            <a:r>
              <a:rPr lang="zh-CN" altLang="en-US" smtClean="0"/>
              <a:t>。</a:t>
            </a:r>
            <a:endParaRPr lang="en-US" altLang="zh-CN" smtClean="0"/>
          </a:p>
          <a:p>
            <a:pPr marL="285750" indent="-285750">
              <a:lnSpc>
                <a:spcPct val="150000"/>
              </a:lnSpc>
              <a:buFont typeface="Wingdings" pitchFamily="2" charset="2"/>
              <a:buChar char="Ø"/>
            </a:pPr>
            <a:r>
              <a:rPr lang="zh-CN" altLang="en-US"/>
              <a:t>静态的</a:t>
            </a:r>
            <a:r>
              <a:rPr lang="zh-CN" altLang="en-US" smtClean="0"/>
              <a:t>顶部：</a:t>
            </a:r>
            <a:r>
              <a:rPr lang="zh-CN" altLang="en-US"/>
              <a:t>如需创建能随着页面一起滚动的导航栏，请添加 </a:t>
            </a:r>
            <a:r>
              <a:rPr lang="en-US" altLang="zh-CN" b="1"/>
              <a:t>.navbar-static-top</a:t>
            </a:r>
            <a:r>
              <a:rPr lang="en-US" altLang="zh-CN"/>
              <a:t> class</a:t>
            </a:r>
            <a:r>
              <a:rPr lang="zh-CN" altLang="en-US"/>
              <a:t>。该 </a:t>
            </a:r>
            <a:r>
              <a:rPr lang="en-US" altLang="zh-CN"/>
              <a:t>class </a:t>
            </a:r>
            <a:r>
              <a:rPr lang="zh-CN" altLang="en-US"/>
              <a:t>不要求向 </a:t>
            </a:r>
            <a:r>
              <a:rPr lang="en-US" altLang="zh-CN"/>
              <a:t>&lt;body&gt; </a:t>
            </a:r>
            <a:r>
              <a:rPr lang="zh-CN" altLang="en-US"/>
              <a:t>添加内边距（</a:t>
            </a:r>
            <a:r>
              <a:rPr lang="en-US" altLang="zh-CN"/>
              <a:t>padding</a:t>
            </a:r>
            <a:r>
              <a:rPr lang="zh-CN" altLang="en-US" smtClean="0"/>
              <a:t>）。</a:t>
            </a:r>
            <a:endParaRPr lang="en-US" altLang="zh-CN" smtClean="0"/>
          </a:p>
          <a:p>
            <a:pPr marL="285750" indent="-285750">
              <a:lnSpc>
                <a:spcPct val="150000"/>
              </a:lnSpc>
              <a:buFont typeface="Wingdings" pitchFamily="2" charset="2"/>
              <a:buChar char="Ø"/>
            </a:pPr>
            <a:r>
              <a:rPr lang="zh-CN" altLang="en-US"/>
              <a:t>反色</a:t>
            </a:r>
            <a:r>
              <a:rPr lang="zh-CN" altLang="en-US" smtClean="0"/>
              <a:t>的</a:t>
            </a:r>
            <a:r>
              <a:rPr lang="zh-CN" altLang="en-US"/>
              <a:t>导航</a:t>
            </a:r>
            <a:r>
              <a:rPr lang="zh-CN" altLang="en-US" smtClean="0"/>
              <a:t>栏：</a:t>
            </a:r>
            <a:r>
              <a:rPr lang="zh-CN" altLang="en-US"/>
              <a:t>为了创建一个带有黑色背景白色文本的倒置的导航栏，只需要简单地向 </a:t>
            </a:r>
            <a:r>
              <a:rPr lang="en-US" altLang="zh-CN" b="1"/>
              <a:t>.navbar</a:t>
            </a:r>
            <a:r>
              <a:rPr lang="en-US" altLang="zh-CN"/>
              <a:t> class </a:t>
            </a:r>
            <a:r>
              <a:rPr lang="zh-CN" altLang="en-US"/>
              <a:t>添加 </a:t>
            </a:r>
            <a:r>
              <a:rPr lang="en-US" altLang="zh-CN" b="1"/>
              <a:t>.navbar-inverse</a:t>
            </a:r>
            <a:r>
              <a:rPr lang="en-US" altLang="zh-CN"/>
              <a:t> class </a:t>
            </a:r>
            <a:r>
              <a:rPr lang="zh-CN" altLang="en-US"/>
              <a:t>即</a:t>
            </a:r>
            <a:r>
              <a:rPr lang="zh-CN" altLang="en-US" smtClean="0"/>
              <a:t>可。</a:t>
            </a:r>
            <a:endParaRPr lang="zh-CN" altLang="en-US"/>
          </a:p>
          <a:p>
            <a:pPr>
              <a:lnSpc>
                <a:spcPct val="150000"/>
              </a:lnSpc>
            </a:pPr>
            <a:endParaRPr lang="en-US" altLang="zh-CN"/>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面包屑导航（</a:t>
            </a:r>
            <a:r>
              <a:rPr lang="en-US" altLang="zh-CN"/>
              <a:t>Breadcrumbs</a:t>
            </a:r>
            <a:r>
              <a:rPr lang="zh-CN" altLang="en-US"/>
              <a:t>）是一种基于网站层次信息的显示方式。以博客为例，面包屑导航可以显示发布日期、类别或标签。它们表示当前页面在导航层次结构内的位置。</a:t>
            </a:r>
          </a:p>
          <a:p>
            <a:pPr>
              <a:lnSpc>
                <a:spcPct val="150000"/>
              </a:lnSpc>
            </a:pPr>
            <a:r>
              <a:rPr lang="en-US" altLang="zh-CN"/>
              <a:t>Bootstrap </a:t>
            </a:r>
            <a:r>
              <a:rPr lang="zh-CN" altLang="en-US"/>
              <a:t>中的面包屑导航（</a:t>
            </a:r>
            <a:r>
              <a:rPr lang="en-US" altLang="zh-CN"/>
              <a:t>Breadcrumbs</a:t>
            </a:r>
            <a:r>
              <a:rPr lang="zh-CN" altLang="en-US"/>
              <a:t>）是一个简单的带有 </a:t>
            </a:r>
            <a:r>
              <a:rPr lang="en-US" altLang="zh-CN" b="1"/>
              <a:t>.breadcrumb</a:t>
            </a:r>
            <a:r>
              <a:rPr lang="zh-CN" altLang="en-US"/>
              <a:t> </a:t>
            </a:r>
            <a:r>
              <a:rPr lang="en-US" altLang="zh-CN"/>
              <a:t>class </a:t>
            </a:r>
            <a:r>
              <a:rPr lang="zh-CN" altLang="en-US"/>
              <a:t>的无序</a:t>
            </a:r>
            <a:r>
              <a:rPr lang="zh-CN" altLang="en-US" smtClean="0"/>
              <a:t>列表：</a:t>
            </a:r>
            <a:endParaRPr lang="zh-CN" altLang="en-US"/>
          </a:p>
          <a:p>
            <a:pPr marL="742950" lvl="1" indent="-285750">
              <a:lnSpc>
                <a:spcPct val="150000"/>
              </a:lnSpc>
              <a:buFont typeface="Wingdings" pitchFamily="2" charset="2"/>
              <a:buChar char="p"/>
            </a:pPr>
            <a:endParaRPr lang="zh-CN" altLang="en-US"/>
          </a:p>
          <a:p>
            <a:pPr marL="285750" indent="-285750">
              <a:lnSpc>
                <a:spcPct val="150000"/>
              </a:lnSpc>
              <a:buFont typeface="Wingdings" pitchFamily="2" charset="2"/>
              <a:buChar char="Ø"/>
              <a:defRPr/>
            </a:pPr>
            <a:endParaRPr lang="en-US" altLang="zh-CN"/>
          </a:p>
        </p:txBody>
      </p:sp>
      <p:sp>
        <p:nvSpPr>
          <p:cNvPr id="3" name="矩形 2"/>
          <p:cNvSpPr/>
          <p:nvPr/>
        </p:nvSpPr>
        <p:spPr>
          <a:xfrm>
            <a:off x="1908354" y="2708920"/>
            <a:ext cx="8640960" cy="14401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it-IT" altLang="zh-CN"/>
              <a:t>&lt;ol class="breadcrumb"&gt; </a:t>
            </a:r>
            <a:endParaRPr lang="it-IT" altLang="zh-CN" smtClean="0"/>
          </a:p>
          <a:p>
            <a:pPr>
              <a:defRPr/>
            </a:pPr>
            <a:r>
              <a:rPr lang="it-IT" altLang="zh-CN"/>
              <a:t> </a:t>
            </a:r>
            <a:r>
              <a:rPr lang="it-IT" altLang="zh-CN" smtClean="0"/>
              <a:t>   &lt;</a:t>
            </a:r>
            <a:r>
              <a:rPr lang="it-IT" altLang="zh-CN"/>
              <a:t>li&gt;&lt;a href="#"&gt;Home&lt;/a&gt;&lt;/li&gt; </a:t>
            </a:r>
            <a:endParaRPr lang="it-IT" altLang="zh-CN" smtClean="0"/>
          </a:p>
          <a:p>
            <a:pPr>
              <a:defRPr/>
            </a:pPr>
            <a:r>
              <a:rPr lang="it-IT" altLang="zh-CN"/>
              <a:t> </a:t>
            </a:r>
            <a:r>
              <a:rPr lang="it-IT" altLang="zh-CN" smtClean="0"/>
              <a:t>   &lt;</a:t>
            </a:r>
            <a:r>
              <a:rPr lang="it-IT" altLang="zh-CN"/>
              <a:t>li&gt;&lt;a href="#"&gt;Library&lt;/a&gt;&lt;/li&gt; </a:t>
            </a:r>
            <a:endParaRPr lang="it-IT" altLang="zh-CN" smtClean="0"/>
          </a:p>
          <a:p>
            <a:pPr>
              <a:defRPr/>
            </a:pPr>
            <a:r>
              <a:rPr lang="it-IT" altLang="zh-CN"/>
              <a:t> </a:t>
            </a:r>
            <a:r>
              <a:rPr lang="it-IT" altLang="zh-CN" smtClean="0"/>
              <a:t>   &lt;</a:t>
            </a:r>
            <a:r>
              <a:rPr lang="it-IT" altLang="zh-CN"/>
              <a:t>li class="active"&gt;Data&lt;/li&gt; </a:t>
            </a:r>
            <a:endParaRPr lang="it-IT" altLang="zh-CN" smtClean="0"/>
          </a:p>
          <a:p>
            <a:pPr>
              <a:defRPr/>
            </a:pPr>
            <a:r>
              <a:rPr lang="it-IT" altLang="zh-CN" smtClean="0"/>
              <a:t>&lt;/</a:t>
            </a:r>
            <a:r>
              <a:rPr lang="it-IT" altLang="zh-CN"/>
              <a:t>ol&gt;</a:t>
            </a:r>
            <a:endParaRPr lang="en-US" altLang="zh-CN"/>
          </a:p>
        </p:txBody>
      </p:sp>
      <p:sp>
        <p:nvSpPr>
          <p:cNvPr id="4"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3.8</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面包屑导航</a:t>
            </a:r>
            <a:r>
              <a:rPr lang="zh-CN" altLang="en-US" sz="20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条</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分页（</a:t>
            </a:r>
            <a:r>
              <a:rPr lang="en-US" altLang="zh-CN"/>
              <a:t>Pagination</a:t>
            </a:r>
            <a:r>
              <a:rPr lang="zh-CN" altLang="en-US"/>
              <a:t>），是一种无序列表，</a:t>
            </a:r>
            <a:r>
              <a:rPr lang="en-US" altLang="zh-CN"/>
              <a:t>Bootstrap </a:t>
            </a:r>
            <a:r>
              <a:rPr lang="zh-CN" altLang="en-US"/>
              <a:t>像处理其他界面元素一样处理分页</a:t>
            </a:r>
            <a:r>
              <a:rPr lang="zh-CN" altLang="en-US" smtClean="0"/>
              <a:t>。</a:t>
            </a:r>
            <a:endParaRPr lang="en-US" altLang="zh-CN" smtClean="0"/>
          </a:p>
          <a:p>
            <a:pPr marL="285750" indent="-285750">
              <a:lnSpc>
                <a:spcPct val="150000"/>
              </a:lnSpc>
              <a:buFont typeface="Wingdings" pitchFamily="2" charset="2"/>
              <a:buChar char="Ø"/>
            </a:pPr>
            <a:r>
              <a:rPr lang="zh-CN" altLang="en-US" b="1"/>
              <a:t>分页（</a:t>
            </a:r>
            <a:r>
              <a:rPr lang="en-US" altLang="zh-CN" b="1"/>
              <a:t>Pagination</a:t>
            </a:r>
            <a:r>
              <a:rPr lang="zh-CN" altLang="en-US" b="1" smtClean="0"/>
              <a:t>）</a:t>
            </a:r>
            <a:r>
              <a:rPr lang="zh-CN" altLang="en-US" smtClean="0"/>
              <a:t>：</a:t>
            </a:r>
            <a:r>
              <a:rPr lang="zh-CN" altLang="en-US"/>
              <a:t>下表列出了 </a:t>
            </a:r>
            <a:r>
              <a:rPr lang="en-US" altLang="zh-CN"/>
              <a:t>Bootstrap </a:t>
            </a:r>
            <a:r>
              <a:rPr lang="zh-CN" altLang="en-US"/>
              <a:t>提供的处理分页的 </a:t>
            </a:r>
            <a:r>
              <a:rPr lang="en-US" altLang="zh-CN" smtClean="0"/>
              <a:t>class</a:t>
            </a:r>
            <a:r>
              <a:rPr lang="zh-CN" altLang="en-US" smtClean="0"/>
              <a:t>。</a:t>
            </a: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3.9</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分页</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745458488"/>
              </p:ext>
            </p:extLst>
          </p:nvPr>
        </p:nvGraphicFramePr>
        <p:xfrm>
          <a:off x="2137144" y="1844823"/>
          <a:ext cx="8280922" cy="2232249"/>
        </p:xfrm>
        <a:graphic>
          <a:graphicData uri="http://schemas.openxmlformats.org/drawingml/2006/table">
            <a:tbl>
              <a:tblPr/>
              <a:tblGrid>
                <a:gridCol w="3168355"/>
                <a:gridCol w="5112567"/>
              </a:tblGrid>
              <a:tr h="365737">
                <a:tc>
                  <a:txBody>
                    <a:bodyPr/>
                    <a:lstStyle/>
                    <a:p>
                      <a:pPr algn="l" fontAlgn="t"/>
                      <a:r>
                        <a:rPr lang="en-US" sz="1600">
                          <a:solidFill>
                            <a:srgbClr val="FFFFFF"/>
                          </a:solidFill>
                          <a:effectLst/>
                          <a:latin typeface="Microsoft Yahei"/>
                        </a:rPr>
                        <a:t>Class</a:t>
                      </a:r>
                    </a:p>
                  </a:txBody>
                  <a:tcPr marL="14888" marR="14888" marT="14888" marB="14888">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14888" marR="14888" marT="14888" marB="14888">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500530">
                <a:tc>
                  <a:txBody>
                    <a:bodyPr/>
                    <a:lstStyle/>
                    <a:p>
                      <a:pPr fontAlgn="t"/>
                      <a:r>
                        <a:rPr lang="en-US" sz="1600">
                          <a:effectLst/>
                          <a:latin typeface="Microsoft Yahei"/>
                        </a:rPr>
                        <a:t>.pagination</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添加该 </a:t>
                      </a:r>
                      <a:r>
                        <a:rPr lang="en-US" altLang="zh-CN" sz="1600">
                          <a:effectLst/>
                          <a:latin typeface="+mn-lt"/>
                        </a:rPr>
                        <a:t>class </a:t>
                      </a:r>
                      <a:r>
                        <a:rPr lang="zh-CN" altLang="en-US" sz="1600">
                          <a:effectLst/>
                          <a:latin typeface="Microsoft Yahei"/>
                        </a:rPr>
                        <a:t>来在页面上显示分页。</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70014">
                <a:tc>
                  <a:txBody>
                    <a:bodyPr/>
                    <a:lstStyle/>
                    <a:p>
                      <a:pPr fontAlgn="t"/>
                      <a:r>
                        <a:rPr lang="en-US" sz="1600">
                          <a:effectLst/>
                          <a:latin typeface="Microsoft Yahei"/>
                        </a:rPr>
                        <a:t>.disabled, .active</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smtClean="0">
                          <a:effectLst/>
                          <a:latin typeface="Microsoft Yahei"/>
                        </a:rPr>
                        <a:t>可以</a:t>
                      </a:r>
                      <a:r>
                        <a:rPr lang="zh-CN" altLang="en-US" sz="1600">
                          <a:effectLst/>
                          <a:latin typeface="Microsoft Yahei"/>
                        </a:rPr>
                        <a:t>自定义链接，通过使用 </a:t>
                      </a:r>
                      <a:r>
                        <a:rPr lang="en-US" altLang="zh-CN" sz="1600" b="1">
                          <a:effectLst/>
                          <a:latin typeface="+mn-lt"/>
                        </a:rPr>
                        <a:t>.disabled</a:t>
                      </a:r>
                      <a:r>
                        <a:rPr lang="zh-CN" altLang="en-US" sz="1600">
                          <a:effectLst/>
                          <a:latin typeface="+mn-lt"/>
                        </a:rPr>
                        <a:t> </a:t>
                      </a:r>
                      <a:r>
                        <a:rPr lang="zh-CN" altLang="en-US" sz="1600">
                          <a:effectLst/>
                          <a:latin typeface="Microsoft Yahei"/>
                        </a:rPr>
                        <a:t>来定义不可点击的链接，通过使用 </a:t>
                      </a:r>
                      <a:r>
                        <a:rPr lang="en-US" altLang="zh-CN" sz="1600" b="1">
                          <a:effectLst/>
                          <a:latin typeface="+mn-lt"/>
                        </a:rPr>
                        <a:t>.active</a:t>
                      </a:r>
                      <a:r>
                        <a:rPr lang="zh-CN" altLang="en-US" sz="1600">
                          <a:effectLst/>
                          <a:latin typeface="+mn-lt"/>
                        </a:rPr>
                        <a:t> </a:t>
                      </a:r>
                      <a:r>
                        <a:rPr lang="zh-CN" altLang="en-US" sz="1600">
                          <a:effectLst/>
                          <a:latin typeface="Microsoft Yahei"/>
                        </a:rPr>
                        <a:t>来指示当前的页面。</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95968">
                <a:tc>
                  <a:txBody>
                    <a:bodyPr/>
                    <a:lstStyle/>
                    <a:p>
                      <a:pPr fontAlgn="t"/>
                      <a:r>
                        <a:rPr lang="en-US" sz="1600">
                          <a:effectLst/>
                          <a:latin typeface="Microsoft Yahei"/>
                        </a:rPr>
                        <a:t>.pagination-lg, .pagination-sm</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使用这些 </a:t>
                      </a:r>
                      <a:r>
                        <a:rPr lang="en-US" altLang="zh-CN" sz="1600">
                          <a:effectLst/>
                          <a:latin typeface="+mn-lt"/>
                        </a:rPr>
                        <a:t>class </a:t>
                      </a:r>
                      <a:r>
                        <a:rPr lang="zh-CN" altLang="en-US" sz="1600">
                          <a:effectLst/>
                          <a:latin typeface="Microsoft Yahei"/>
                        </a:rPr>
                        <a:t>来获取不同大小的项。</a:t>
                      </a:r>
                    </a:p>
                  </a:txBody>
                  <a:tcPr marL="24813" marR="24813" marT="34739" marB="3473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buFont typeface="Wingdings" pitchFamily="2" charset="2"/>
              <a:buChar char="Ø"/>
            </a:pPr>
            <a:r>
              <a:rPr lang="zh-CN" altLang="en-US" b="1" smtClean="0"/>
              <a:t>翻</a:t>
            </a:r>
            <a:r>
              <a:rPr lang="zh-CN" altLang="en-US" b="1"/>
              <a:t>页（</a:t>
            </a:r>
            <a:r>
              <a:rPr lang="en-US" altLang="zh-CN" b="1"/>
              <a:t>Pager</a:t>
            </a:r>
            <a:r>
              <a:rPr lang="zh-CN" altLang="en-US" b="1" smtClean="0"/>
              <a:t>）</a:t>
            </a:r>
            <a:r>
              <a:rPr lang="zh-CN" altLang="en-US" smtClean="0"/>
              <a:t>：如果想</a:t>
            </a:r>
            <a:r>
              <a:rPr lang="zh-CN" altLang="en-US"/>
              <a:t>要创建一个简单的分页链接为用户提供导航，可通过翻页来实现。与分页链接一样，翻页也是无序列表。默认情况下，链接是居中显示。下表列出了 </a:t>
            </a:r>
            <a:r>
              <a:rPr lang="en-US" altLang="zh-CN"/>
              <a:t>Bootstrap </a:t>
            </a:r>
            <a:r>
              <a:rPr lang="zh-CN" altLang="en-US"/>
              <a:t>处理翻页的 </a:t>
            </a:r>
            <a:r>
              <a:rPr lang="en-US" altLang="zh-CN"/>
              <a:t>class</a:t>
            </a:r>
            <a:r>
              <a:rPr lang="zh-CN" altLang="en-US" smtClean="0"/>
              <a:t>。</a:t>
            </a:r>
            <a:endParaRPr lang="en-US" altLang="zh-CN" smtClean="0"/>
          </a:p>
          <a:p>
            <a:pPr marL="285750" indent="-285750">
              <a:buFont typeface="Wingdings" pitchFamily="2" charset="2"/>
              <a:buChar char="Ø"/>
            </a:pPr>
            <a:endParaRPr lang="zh-CN" altLang="en-US" b="1"/>
          </a:p>
          <a:p>
            <a:pPr marL="285750" indent="-285750">
              <a:lnSpc>
                <a:spcPct val="150000"/>
              </a:lnSpc>
              <a:buFont typeface="Wingdings" pitchFamily="2" charset="2"/>
              <a:buChar char="Ø"/>
            </a:pP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3.9</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分页</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71068059"/>
              </p:ext>
            </p:extLst>
          </p:nvPr>
        </p:nvGraphicFramePr>
        <p:xfrm>
          <a:off x="2268394" y="1916832"/>
          <a:ext cx="7920880" cy="1872208"/>
        </p:xfrm>
        <a:graphic>
          <a:graphicData uri="http://schemas.openxmlformats.org/drawingml/2006/table">
            <a:tbl>
              <a:tblPr/>
              <a:tblGrid>
                <a:gridCol w="2245017"/>
                <a:gridCol w="5675863"/>
              </a:tblGrid>
              <a:tr h="112233">
                <a:tc>
                  <a:txBody>
                    <a:bodyPr/>
                    <a:lstStyle/>
                    <a:p>
                      <a:pPr algn="l" fontAlgn="t"/>
                      <a:r>
                        <a:rPr lang="en-US" sz="1600">
                          <a:solidFill>
                            <a:srgbClr val="FFFFFF"/>
                          </a:solidFill>
                          <a:effectLst/>
                          <a:latin typeface="Microsoft Yahei"/>
                        </a:rPr>
                        <a:t>Class</a:t>
                      </a:r>
                    </a:p>
                  </a:txBody>
                  <a:tcPr marL="17680" marR="17680" marT="17680" marB="1768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17680" marR="17680" marT="17680" marB="1768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40880">
                <a:tc>
                  <a:txBody>
                    <a:bodyPr/>
                    <a:lstStyle/>
                    <a:p>
                      <a:pPr fontAlgn="t"/>
                      <a:r>
                        <a:rPr lang="en-US" sz="1600">
                          <a:effectLst/>
                          <a:latin typeface="Microsoft Yahei"/>
                        </a:rPr>
                        <a:t>.pager</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添加该 </a:t>
                      </a:r>
                      <a:r>
                        <a:rPr lang="en-US" altLang="zh-CN" sz="1600">
                          <a:effectLst/>
                          <a:latin typeface="Microsoft Yahei"/>
                        </a:rPr>
                        <a:t>class </a:t>
                      </a:r>
                      <a:r>
                        <a:rPr lang="zh-CN" altLang="en-US" sz="1600">
                          <a:effectLst/>
                          <a:latin typeface="Microsoft Yahei"/>
                        </a:rPr>
                        <a:t>来获得翻页链接。</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48072">
                <a:tc>
                  <a:txBody>
                    <a:bodyPr/>
                    <a:lstStyle/>
                    <a:p>
                      <a:pPr fontAlgn="t"/>
                      <a:r>
                        <a:rPr lang="en-US" sz="1600">
                          <a:effectLst/>
                          <a:latin typeface="Microsoft Yahei"/>
                        </a:rPr>
                        <a:t>.previous, .next</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使用 </a:t>
                      </a:r>
                      <a:r>
                        <a:rPr lang="en-US" sz="1600">
                          <a:effectLst/>
                          <a:latin typeface="Microsoft Yahei"/>
                        </a:rPr>
                        <a:t>class </a:t>
                      </a:r>
                      <a:r>
                        <a:rPr lang="en-US" sz="1600" b="1">
                          <a:effectLst/>
                          <a:latin typeface="Microsoft Yahei"/>
                        </a:rPr>
                        <a:t>.previous</a:t>
                      </a:r>
                      <a:r>
                        <a:rPr lang="en-US" sz="1600">
                          <a:effectLst/>
                          <a:latin typeface="Microsoft Yahei"/>
                        </a:rPr>
                        <a:t> </a:t>
                      </a:r>
                      <a:r>
                        <a:rPr lang="zh-CN" altLang="en-US" sz="1600">
                          <a:effectLst/>
                          <a:latin typeface="Microsoft Yahei"/>
                        </a:rPr>
                        <a:t>把链接向左对齐，使用 </a:t>
                      </a:r>
                      <a:r>
                        <a:rPr lang="en-US" altLang="zh-CN" sz="1600" b="1">
                          <a:effectLst/>
                          <a:latin typeface="Microsoft Yahei"/>
                        </a:rPr>
                        <a:t>.</a:t>
                      </a:r>
                      <a:r>
                        <a:rPr lang="en-US" sz="1600" b="1">
                          <a:effectLst/>
                          <a:latin typeface="Microsoft Yahei"/>
                        </a:rPr>
                        <a:t>next</a:t>
                      </a:r>
                      <a:r>
                        <a:rPr lang="zh-CN" altLang="en-US" sz="1600">
                          <a:effectLst/>
                          <a:latin typeface="Microsoft Yahei"/>
                        </a:rPr>
                        <a:t>把链接向右对齐。</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04056">
                <a:tc>
                  <a:txBody>
                    <a:bodyPr/>
                    <a:lstStyle/>
                    <a:p>
                      <a:pPr fontAlgn="t"/>
                      <a:r>
                        <a:rPr lang="en-US" sz="1600">
                          <a:effectLst/>
                          <a:latin typeface="Microsoft Yahei"/>
                        </a:rPr>
                        <a:t>.disabled</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添加该 </a:t>
                      </a:r>
                      <a:r>
                        <a:rPr lang="en-US" altLang="zh-CN" sz="1600">
                          <a:effectLst/>
                          <a:latin typeface="Microsoft Yahei"/>
                        </a:rPr>
                        <a:t>class </a:t>
                      </a:r>
                      <a:r>
                        <a:rPr lang="zh-CN" altLang="en-US" sz="1600">
                          <a:effectLst/>
                          <a:latin typeface="Microsoft Yahei"/>
                        </a:rPr>
                        <a:t>来获得一个颜色变淡的外观。</a:t>
                      </a:r>
                    </a:p>
                  </a:txBody>
                  <a:tcPr marL="29466" marR="29466" marT="41252" marB="4125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en-US" altLang="zh-CN" sz="2000" b="1" smtClean="0"/>
              <a:t>HTML5</a:t>
            </a:r>
            <a:r>
              <a:rPr lang="zh-CN" altLang="en-US" sz="2000" b="1" smtClean="0"/>
              <a:t>文档类型</a:t>
            </a:r>
            <a:r>
              <a:rPr lang="en-US" altLang="zh-CN" sz="2000" b="1" smtClean="0"/>
              <a:t>(DocType)</a:t>
            </a:r>
            <a:r>
              <a:rPr lang="zh-CN" altLang="en-US" sz="2000" b="1" smtClean="0"/>
              <a:t>：</a:t>
            </a:r>
            <a:r>
              <a:rPr lang="en-US" altLang="zh-CN" sz="2000" smtClean="0"/>
              <a:t>Bootstrap </a:t>
            </a:r>
            <a:r>
              <a:rPr lang="zh-CN" altLang="en-US" sz="2000"/>
              <a:t>使用了一些 </a:t>
            </a:r>
            <a:r>
              <a:rPr lang="en-US" altLang="zh-CN" sz="2000"/>
              <a:t>HTML5 </a:t>
            </a:r>
            <a:r>
              <a:rPr lang="zh-CN" altLang="en-US" sz="2000"/>
              <a:t>元素和 </a:t>
            </a:r>
            <a:r>
              <a:rPr lang="en-US" altLang="zh-CN" sz="2000"/>
              <a:t>CSS </a:t>
            </a:r>
            <a:r>
              <a:rPr lang="zh-CN" altLang="en-US" sz="2000"/>
              <a:t>属性。为了让这些正常工作</a:t>
            </a:r>
            <a:r>
              <a:rPr lang="zh-CN" altLang="en-US" sz="2000" smtClean="0"/>
              <a:t>，需要</a:t>
            </a:r>
            <a:r>
              <a:rPr lang="zh-CN" altLang="en-US" sz="2000"/>
              <a:t>使用 </a:t>
            </a:r>
            <a:r>
              <a:rPr lang="en-US" altLang="zh-CN" sz="2000"/>
              <a:t>HTML5 </a:t>
            </a:r>
            <a:r>
              <a:rPr lang="zh-CN" altLang="en-US" sz="2000"/>
              <a:t>文档类型（</a:t>
            </a:r>
            <a:r>
              <a:rPr lang="en-US" altLang="zh-CN" sz="2000"/>
              <a:t>Doctype</a:t>
            </a:r>
            <a:r>
              <a:rPr lang="zh-CN" altLang="en-US" sz="2000"/>
              <a:t>）。 因此，请在使用 </a:t>
            </a:r>
            <a:r>
              <a:rPr lang="en-US" altLang="zh-CN" sz="2000"/>
              <a:t>Bootstrap </a:t>
            </a:r>
            <a:r>
              <a:rPr lang="zh-CN" altLang="en-US" sz="2000"/>
              <a:t>项目的开头包含下面的代码段</a:t>
            </a:r>
            <a:r>
              <a:rPr lang="zh-CN" altLang="en-US" sz="2000" smtClean="0"/>
              <a:t>。</a:t>
            </a:r>
            <a:endParaRPr lang="en-US" altLang="zh-CN" sz="2000" smtClean="0"/>
          </a:p>
          <a:p>
            <a:pPr>
              <a:lnSpc>
                <a:spcPct val="150000"/>
              </a:lnSpc>
              <a:defRPr/>
            </a:pPr>
            <a:r>
              <a:rPr lang="en-US" altLang="zh-CN" sz="2000"/>
              <a:t>	</a:t>
            </a:r>
          </a:p>
          <a:p>
            <a:pPr>
              <a:lnSpc>
                <a:spcPct val="150000"/>
              </a:lnSpc>
              <a:defRPr/>
            </a:pPr>
            <a:endParaRPr lang="en-US" altLang="zh-CN" sz="2000" smtClean="0"/>
          </a:p>
          <a:p>
            <a:pPr>
              <a:lnSpc>
                <a:spcPct val="150000"/>
              </a:lnSpc>
              <a:defRPr/>
            </a:pPr>
            <a:endParaRPr lang="en-US" altLang="zh-CN" sz="2000" smtClean="0"/>
          </a:p>
          <a:p>
            <a:pPr>
              <a:lnSpc>
                <a:spcPct val="150000"/>
              </a:lnSpc>
              <a:defRPr/>
            </a:pPr>
            <a:endParaRPr lang="en-US" altLang="zh-CN" sz="2000"/>
          </a:p>
        </p:txBody>
      </p:sp>
      <p:sp>
        <p:nvSpPr>
          <p:cNvPr id="4" name="矩形 3"/>
          <p:cNvSpPr/>
          <p:nvPr/>
        </p:nvSpPr>
        <p:spPr>
          <a:xfrm>
            <a:off x="3001242" y="2564904"/>
            <a:ext cx="6408712" cy="165618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&lt;!DOCTYPE html</a:t>
            </a:r>
            <a:r>
              <a:rPr lang="en-US" altLang="zh-CN" smtClean="0"/>
              <a:t>&gt;</a:t>
            </a:r>
          </a:p>
          <a:p>
            <a:pPr>
              <a:lnSpc>
                <a:spcPct val="150000"/>
              </a:lnSpc>
              <a:defRPr/>
            </a:pPr>
            <a:r>
              <a:rPr lang="en-US" altLang="zh-CN" smtClean="0"/>
              <a:t> </a:t>
            </a:r>
            <a:r>
              <a:rPr lang="en-US" altLang="zh-CN"/>
              <a:t>&lt;html&gt; </a:t>
            </a:r>
            <a:endParaRPr lang="en-US" altLang="zh-CN" smtClean="0"/>
          </a:p>
          <a:p>
            <a:pPr>
              <a:lnSpc>
                <a:spcPct val="150000"/>
              </a:lnSpc>
              <a:defRPr/>
            </a:pPr>
            <a:r>
              <a:rPr lang="en-US" altLang="zh-CN" smtClean="0"/>
              <a:t>....</a:t>
            </a:r>
          </a:p>
          <a:p>
            <a:pPr>
              <a:lnSpc>
                <a:spcPct val="150000"/>
              </a:lnSpc>
              <a:defRPr/>
            </a:pPr>
            <a:r>
              <a:rPr lang="en-US" altLang="zh-CN" smtClean="0"/>
              <a:t> </a:t>
            </a:r>
            <a:r>
              <a:rPr lang="en-US" altLang="zh-CN"/>
              <a:t>&lt;/html&gt;</a:t>
            </a:r>
          </a:p>
        </p:txBody>
      </p:sp>
    </p:spTree>
    <p:extLst>
      <p:ext uri="{BB962C8B-B14F-4D97-AF65-F5344CB8AC3E}">
        <p14:creationId xmlns:p14="http://schemas.microsoft.com/office/powerpoint/2010/main" val="378116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标签可用于计数、提示或页面上其他的标记显示。使用 </a:t>
            </a:r>
            <a:r>
              <a:rPr lang="en-US" altLang="zh-CN"/>
              <a:t>class </a:t>
            </a:r>
            <a:r>
              <a:rPr lang="en-US" altLang="zh-CN" b="1"/>
              <a:t>.label</a:t>
            </a:r>
            <a:r>
              <a:rPr lang="zh-CN" altLang="en-US"/>
              <a:t> 来显示</a:t>
            </a:r>
            <a:r>
              <a:rPr lang="zh-CN" altLang="en-US" smtClean="0"/>
              <a:t>标签。</a:t>
            </a:r>
            <a:endParaRPr lang="en-US" altLang="zh-CN" smtClean="0"/>
          </a:p>
          <a:p>
            <a:pPr>
              <a:lnSpc>
                <a:spcPct val="150000"/>
              </a:lnSpc>
            </a:pPr>
            <a:r>
              <a:rPr lang="zh-CN" altLang="en-US"/>
              <a:t>可以使用修饰的 </a:t>
            </a:r>
            <a:r>
              <a:rPr lang="en-US" altLang="zh-CN"/>
              <a:t>class </a:t>
            </a:r>
            <a:r>
              <a:rPr lang="en-US" altLang="zh-CN" b="1"/>
              <a:t>label-default</a:t>
            </a:r>
            <a:r>
              <a:rPr lang="zh-CN" altLang="en-US" b="1"/>
              <a:t>、</a:t>
            </a:r>
            <a:r>
              <a:rPr lang="en-US" altLang="zh-CN" b="1"/>
              <a:t>label-primary</a:t>
            </a:r>
            <a:r>
              <a:rPr lang="zh-CN" altLang="en-US" b="1"/>
              <a:t>、</a:t>
            </a:r>
            <a:r>
              <a:rPr lang="en-US" altLang="zh-CN" b="1"/>
              <a:t>label-success</a:t>
            </a:r>
            <a:r>
              <a:rPr lang="zh-CN" altLang="en-US" b="1"/>
              <a:t>、</a:t>
            </a:r>
            <a:r>
              <a:rPr lang="en-US" altLang="zh-CN" b="1"/>
              <a:t>label-info</a:t>
            </a:r>
            <a:r>
              <a:rPr lang="zh-CN" altLang="en-US" b="1"/>
              <a:t>、</a:t>
            </a:r>
            <a:r>
              <a:rPr lang="en-US" altLang="zh-CN" b="1"/>
              <a:t>label-warning</a:t>
            </a:r>
            <a:r>
              <a:rPr lang="zh-CN" altLang="en-US" b="1"/>
              <a:t>、</a:t>
            </a:r>
            <a:r>
              <a:rPr lang="en-US" altLang="zh-CN" b="1"/>
              <a:t>label-danger</a:t>
            </a:r>
            <a:r>
              <a:rPr lang="en-US" altLang="zh-CN"/>
              <a:t> </a:t>
            </a:r>
            <a:r>
              <a:rPr lang="zh-CN" altLang="en-US"/>
              <a:t>来改变标签的</a:t>
            </a:r>
            <a:r>
              <a:rPr lang="zh-CN" altLang="en-US" smtClean="0"/>
              <a:t>外观。</a:t>
            </a: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3.10</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标签</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徽章（</a:t>
            </a:r>
            <a:r>
              <a:rPr lang="en-US" altLang="zh-CN"/>
              <a:t>Badges</a:t>
            </a:r>
            <a:r>
              <a:rPr lang="zh-CN" altLang="en-US"/>
              <a:t>）主要用于突出显示新的或未读的项。如需使用徽章，只需要把 </a:t>
            </a:r>
            <a:r>
              <a:rPr lang="en-US" altLang="zh-CN" b="1"/>
              <a:t>&lt;span class="badge"&gt;</a:t>
            </a:r>
            <a:r>
              <a:rPr lang="en-US" altLang="zh-CN"/>
              <a:t> </a:t>
            </a:r>
            <a:r>
              <a:rPr lang="zh-CN" altLang="en-US"/>
              <a:t>添加到链接、</a:t>
            </a:r>
            <a:r>
              <a:rPr lang="en-US" altLang="zh-CN"/>
              <a:t>Bootstrap </a:t>
            </a:r>
            <a:r>
              <a:rPr lang="zh-CN" altLang="en-US"/>
              <a:t>导航等这些元素上即可</a:t>
            </a:r>
            <a:r>
              <a:rPr lang="zh-CN" altLang="en-US" smtClean="0"/>
              <a:t>。</a:t>
            </a:r>
            <a:endParaRPr lang="en-US" altLang="zh-CN" smtClean="0"/>
          </a:p>
          <a:p>
            <a:pPr marL="285750" indent="-285750">
              <a:lnSpc>
                <a:spcPct val="150000"/>
              </a:lnSpc>
              <a:buFont typeface="Wingdings" pitchFamily="2" charset="2"/>
              <a:buChar char="Ø"/>
            </a:pPr>
            <a:r>
              <a:rPr lang="zh-CN" altLang="en-US" smtClean="0"/>
              <a:t>激活导航状态：</a:t>
            </a:r>
            <a:r>
              <a:rPr lang="zh-CN" altLang="en-US"/>
              <a:t>可以在激活状态的胶囊式导航和列表导航中放置徽章。通过使用 </a:t>
            </a:r>
            <a:r>
              <a:rPr lang="en-US" altLang="zh-CN" b="1"/>
              <a:t>&lt;span class</a:t>
            </a:r>
            <a:r>
              <a:rPr lang="en-US" altLang="zh-CN" b="1" smtClean="0"/>
              <a:t>=“badge”&gt;</a:t>
            </a:r>
            <a:r>
              <a:rPr lang="en-US" altLang="zh-CN"/>
              <a:t> </a:t>
            </a:r>
            <a:r>
              <a:rPr lang="zh-CN" altLang="en-US"/>
              <a:t>来激活</a:t>
            </a:r>
            <a:r>
              <a:rPr lang="zh-CN" altLang="en-US" smtClean="0"/>
              <a:t>链接。</a:t>
            </a: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en-US" altLang="zh-CN" smtClean="0"/>
          </a:p>
          <a:p>
            <a:pPr marL="285750" indent="-285750">
              <a:lnSpc>
                <a:spcPct val="150000"/>
              </a:lnSpc>
              <a:buFont typeface="Wingdings" pitchFamily="2" charset="2"/>
              <a:buChar char="Ø"/>
            </a:pPr>
            <a:endParaRPr lang="en-US" altLang="zh-CN"/>
          </a:p>
          <a:p>
            <a:pPr marL="285750" indent="-285750">
              <a:lnSpc>
                <a:spcPct val="150000"/>
              </a:lnSpc>
              <a:buFont typeface="Wingdings" pitchFamily="2" charset="2"/>
              <a:buChar char="Ø"/>
            </a:pP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徽章</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908354" y="2708920"/>
            <a:ext cx="8640960" cy="1800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&lt;ul class="nav nav-pills nav-stacked"&gt; </a:t>
            </a:r>
            <a:endParaRPr lang="en-US" altLang="zh-CN" smtClean="0"/>
          </a:p>
          <a:p>
            <a:pPr>
              <a:defRPr/>
            </a:pPr>
            <a:r>
              <a:rPr lang="en-US" altLang="zh-CN"/>
              <a:t> </a:t>
            </a:r>
            <a:r>
              <a:rPr lang="en-US" altLang="zh-CN" smtClean="0"/>
              <a:t>   &lt;</a:t>
            </a:r>
            <a:r>
              <a:rPr lang="en-US" altLang="zh-CN"/>
              <a:t>li class="active"&gt; </a:t>
            </a:r>
            <a:endParaRPr lang="en-US" altLang="zh-CN" smtClean="0"/>
          </a:p>
          <a:p>
            <a:pPr>
              <a:defRPr/>
            </a:pPr>
            <a:r>
              <a:rPr lang="en-US" altLang="zh-CN"/>
              <a:t> </a:t>
            </a:r>
            <a:r>
              <a:rPr lang="en-US" altLang="zh-CN" smtClean="0"/>
              <a:t>       &lt;</a:t>
            </a:r>
            <a:r>
              <a:rPr lang="en-US" altLang="zh-CN"/>
              <a:t>a href="#"&gt; </a:t>
            </a:r>
            <a:r>
              <a:rPr lang="en-US" altLang="zh-CN" smtClean="0"/>
              <a:t>&lt;</a:t>
            </a:r>
            <a:r>
              <a:rPr lang="en-US" altLang="zh-CN"/>
              <a:t>span class="badge pull-right"&gt;42&lt;/span&gt; Home &lt;/a&gt; </a:t>
            </a:r>
            <a:endParaRPr lang="en-US" altLang="zh-CN" smtClean="0"/>
          </a:p>
          <a:p>
            <a:pPr>
              <a:defRPr/>
            </a:pPr>
            <a:r>
              <a:rPr lang="en-US" altLang="zh-CN"/>
              <a:t> </a:t>
            </a:r>
            <a:r>
              <a:rPr lang="en-US" altLang="zh-CN" smtClean="0"/>
              <a:t>   &lt;/</a:t>
            </a:r>
            <a:r>
              <a:rPr lang="en-US" altLang="zh-CN"/>
              <a:t>li</a:t>
            </a:r>
            <a:r>
              <a:rPr lang="en-US" altLang="zh-CN" smtClean="0"/>
              <a:t>&gt;</a:t>
            </a:r>
          </a:p>
          <a:p>
            <a:pPr>
              <a:defRPr/>
            </a:pPr>
            <a:r>
              <a:rPr lang="en-US" altLang="zh-CN"/>
              <a:t> </a:t>
            </a:r>
            <a:r>
              <a:rPr lang="en-US" altLang="zh-CN" smtClean="0"/>
              <a:t>   </a:t>
            </a:r>
            <a:r>
              <a:rPr lang="en-US" altLang="zh-CN"/>
              <a:t>... </a:t>
            </a:r>
            <a:endParaRPr lang="en-US" altLang="zh-CN" smtClean="0"/>
          </a:p>
          <a:p>
            <a:pPr>
              <a:defRPr/>
            </a:pPr>
            <a:r>
              <a:rPr lang="en-US" altLang="zh-CN" smtClean="0"/>
              <a:t>&lt;/</a:t>
            </a:r>
            <a:r>
              <a:rPr lang="en-US" altLang="zh-CN"/>
              <a:t>ul&gt;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超大屏幕（</a:t>
            </a:r>
            <a:r>
              <a:rPr lang="en-US" altLang="zh-CN"/>
              <a:t>Jumbotron</a:t>
            </a:r>
            <a:r>
              <a:rPr lang="zh-CN" altLang="en-US"/>
              <a:t>）。顾名思义该组件可以增加标题的大小，并为登陆页面内容添加更多的外边距（</a:t>
            </a:r>
            <a:r>
              <a:rPr lang="en-US" altLang="zh-CN"/>
              <a:t>margin</a:t>
            </a:r>
            <a:r>
              <a:rPr lang="zh-CN" altLang="en-US"/>
              <a:t>）。使用超大屏幕（</a:t>
            </a:r>
            <a:r>
              <a:rPr lang="en-US" altLang="zh-CN"/>
              <a:t>Jumbotron</a:t>
            </a:r>
            <a:r>
              <a:rPr lang="zh-CN" altLang="en-US"/>
              <a:t>）的步骤如下</a:t>
            </a:r>
            <a:r>
              <a:rPr lang="zh-CN" altLang="en-US" smtClean="0"/>
              <a:t>：</a:t>
            </a:r>
            <a:endParaRPr lang="en-US" altLang="zh-CN" smtClean="0"/>
          </a:p>
          <a:p>
            <a:pPr marL="742950" lvl="1" indent="-285750">
              <a:lnSpc>
                <a:spcPct val="150000"/>
              </a:lnSpc>
              <a:buFont typeface="Arial" pitchFamily="34" charset="0"/>
              <a:buChar char="•"/>
            </a:pPr>
            <a:r>
              <a:rPr lang="zh-CN" altLang="en-US"/>
              <a:t>创建一个带有 </a:t>
            </a:r>
            <a:r>
              <a:rPr lang="en-US" altLang="zh-CN"/>
              <a:t>class </a:t>
            </a:r>
            <a:r>
              <a:rPr lang="en-US" altLang="zh-CN" b="1"/>
              <a:t>.jumbotron</a:t>
            </a:r>
            <a:r>
              <a:rPr lang="en-US" altLang="zh-CN"/>
              <a:t>. </a:t>
            </a:r>
            <a:r>
              <a:rPr lang="zh-CN" altLang="en-US"/>
              <a:t>的容器 </a:t>
            </a:r>
            <a:r>
              <a:rPr lang="en-US" altLang="zh-CN"/>
              <a:t>&lt;div</a:t>
            </a:r>
            <a:r>
              <a:rPr lang="en-US" altLang="zh-CN" smtClean="0"/>
              <a:t>&gt;</a:t>
            </a:r>
            <a:r>
              <a:rPr lang="zh-CN" altLang="en-US" smtClean="0"/>
              <a:t>。</a:t>
            </a:r>
            <a:endParaRPr lang="en-US" altLang="zh-CN" smtClean="0"/>
          </a:p>
          <a:p>
            <a:pPr marL="742950" lvl="1" indent="-285750">
              <a:lnSpc>
                <a:spcPct val="150000"/>
              </a:lnSpc>
              <a:buFont typeface="Arial" pitchFamily="34" charset="0"/>
              <a:buChar char="•"/>
            </a:pPr>
            <a:r>
              <a:rPr lang="zh-CN" altLang="en-US"/>
              <a:t>除了更大的 </a:t>
            </a:r>
            <a:r>
              <a:rPr lang="en-US" altLang="zh-CN"/>
              <a:t>&lt;h1&gt;</a:t>
            </a:r>
            <a:r>
              <a:rPr lang="zh-CN" altLang="en-US"/>
              <a:t>，字体粗细 </a:t>
            </a:r>
            <a:r>
              <a:rPr lang="en-US" altLang="zh-CN" i="1"/>
              <a:t>font-weight</a:t>
            </a:r>
            <a:r>
              <a:rPr lang="en-US" altLang="zh-CN"/>
              <a:t> </a:t>
            </a:r>
            <a:r>
              <a:rPr lang="zh-CN" altLang="en-US"/>
              <a:t>被减为 </a:t>
            </a:r>
            <a:r>
              <a:rPr lang="en-US" altLang="zh-CN" smtClean="0"/>
              <a:t>200px</a:t>
            </a:r>
            <a:r>
              <a:rPr lang="zh-CN" altLang="en-US" smtClean="0"/>
              <a:t>。</a:t>
            </a:r>
            <a:endParaRPr lang="en-US" altLang="zh-CN"/>
          </a:p>
          <a:p>
            <a:pPr marL="285750" indent="-285750">
              <a:lnSpc>
                <a:spcPct val="150000"/>
              </a:lnSpc>
              <a:buFont typeface="Wingdings" pitchFamily="2" charset="2"/>
              <a:buChar char="Ø"/>
            </a:pPr>
            <a:endParaRPr lang="en-US" altLang="zh-CN" smtClean="0"/>
          </a:p>
          <a:p>
            <a:pPr>
              <a:lnSpc>
                <a:spcPct val="150000"/>
              </a:lnSpc>
            </a:pPr>
            <a:r>
              <a:rPr lang="zh-CN" altLang="en-US"/>
              <a:t>为了获得占用全部宽度且不带圆角的超大屏幕，请在所有的 </a:t>
            </a:r>
            <a:r>
              <a:rPr lang="en-US" altLang="zh-CN" b="1"/>
              <a:t>.container</a:t>
            </a:r>
            <a:r>
              <a:rPr lang="en-US" altLang="zh-CN"/>
              <a:t> class </a:t>
            </a:r>
            <a:r>
              <a:rPr lang="zh-CN" altLang="en-US"/>
              <a:t>外使用 </a:t>
            </a:r>
            <a:r>
              <a:rPr lang="en-US" altLang="zh-CN" b="1"/>
              <a:t>.jumbotron</a:t>
            </a:r>
            <a:r>
              <a:rPr lang="en-US" altLang="zh-CN"/>
              <a:t> </a:t>
            </a:r>
            <a:r>
              <a:rPr lang="en-US" altLang="zh-CN" smtClean="0"/>
              <a:t>class</a:t>
            </a:r>
            <a:r>
              <a:rPr lang="zh-CN" altLang="en-US" smtClean="0"/>
              <a:t>。</a:t>
            </a:r>
            <a:endParaRPr lang="en-US" altLang="zh-CN"/>
          </a:p>
          <a:p>
            <a:pPr marL="285750" indent="-285750">
              <a:lnSpc>
                <a:spcPct val="150000"/>
              </a:lnSpc>
              <a:buFont typeface="Wingdings" pitchFamily="2" charset="2"/>
              <a:buChar char="Ø"/>
            </a:pP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3.12</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超大屏幕</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页面标题（</a:t>
            </a:r>
            <a:r>
              <a:rPr lang="en-US" altLang="zh-CN"/>
              <a:t>Page Header</a:t>
            </a:r>
            <a:r>
              <a:rPr lang="zh-CN" altLang="en-US"/>
              <a:t>）是个不错的功能，它会在网页标题四周添加适当的间距。当一个网页中有多个标题且每个标题之间需要添加一定的间距时，页面标题这个功能就显得特别有用。如需使用页面标题（</a:t>
            </a:r>
            <a:r>
              <a:rPr lang="en-US" altLang="zh-CN"/>
              <a:t>Page Header</a:t>
            </a:r>
            <a:r>
              <a:rPr lang="zh-CN" altLang="en-US"/>
              <a:t>），请</a:t>
            </a:r>
            <a:r>
              <a:rPr lang="zh-CN" altLang="en-US" smtClean="0"/>
              <a:t>把的</a:t>
            </a:r>
            <a:r>
              <a:rPr lang="zh-CN" altLang="en-US"/>
              <a:t>标题放置在带有 </a:t>
            </a:r>
            <a:r>
              <a:rPr lang="en-US" altLang="zh-CN"/>
              <a:t>class </a:t>
            </a:r>
            <a:r>
              <a:rPr lang="en-US" altLang="zh-CN" b="1"/>
              <a:t>.page-header</a:t>
            </a:r>
            <a:r>
              <a:rPr lang="zh-CN" altLang="en-US"/>
              <a:t> 的 </a:t>
            </a:r>
            <a:r>
              <a:rPr lang="en-US" altLang="zh-CN"/>
              <a:t>&lt;div&gt; </a:t>
            </a:r>
            <a:r>
              <a:rPr lang="zh-CN" altLang="en-US"/>
              <a:t>中：</a:t>
            </a:r>
            <a:endParaRPr lang="zh-CN" altLang="en-US" b="1"/>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3.13</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页面标题</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908354" y="2708920"/>
            <a:ext cx="8640960" cy="10801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a:t>&lt;div class="page-header"&gt; </a:t>
            </a:r>
            <a:endParaRPr lang="en-US" altLang="zh-CN" smtClean="0"/>
          </a:p>
          <a:p>
            <a:pPr>
              <a:defRPr/>
            </a:pPr>
            <a:r>
              <a:rPr lang="en-US" altLang="zh-CN"/>
              <a:t> </a:t>
            </a:r>
            <a:r>
              <a:rPr lang="en-US" altLang="zh-CN" smtClean="0"/>
              <a:t>   &lt;</a:t>
            </a:r>
            <a:r>
              <a:rPr lang="en-US" altLang="zh-CN"/>
              <a:t>h1&gt;Example page header &lt;small&gt;Subtext for header&lt;/small&gt;&lt;/h1&gt; </a:t>
            </a:r>
            <a:endParaRPr lang="en-US" altLang="zh-CN" smtClean="0"/>
          </a:p>
          <a:p>
            <a:pPr>
              <a:defRPr/>
            </a:pPr>
            <a:r>
              <a:rPr lang="en-US" altLang="zh-CN" smtClean="0"/>
              <a:t>&lt;/</a:t>
            </a:r>
            <a:r>
              <a:rPr lang="en-US" altLang="zh-CN"/>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a:t>大多数站点都需要在网格中布局图像、视频、文本等。</a:t>
            </a:r>
            <a:r>
              <a:rPr lang="en-US" altLang="zh-CN"/>
              <a:t>Bootstrap </a:t>
            </a:r>
            <a:r>
              <a:rPr lang="zh-CN" altLang="en-US"/>
              <a:t>通过缩略图为此提供了一种简便的方式。使用 </a:t>
            </a:r>
            <a:r>
              <a:rPr lang="en-US" altLang="zh-CN"/>
              <a:t>Bootstrap </a:t>
            </a:r>
            <a:r>
              <a:rPr lang="zh-CN" altLang="en-US"/>
              <a:t>创建缩略图的步骤如下</a:t>
            </a:r>
            <a:r>
              <a:rPr lang="zh-CN" altLang="en-US" smtClean="0"/>
              <a:t>：</a:t>
            </a:r>
            <a:endParaRPr lang="en-US" altLang="zh-CN" smtClean="0"/>
          </a:p>
          <a:p>
            <a:pPr marL="742950" lvl="1" indent="-285750">
              <a:lnSpc>
                <a:spcPct val="150000"/>
              </a:lnSpc>
              <a:buFont typeface="Arial" pitchFamily="34" charset="0"/>
              <a:buChar char="•"/>
            </a:pPr>
            <a:r>
              <a:rPr lang="zh-CN" altLang="en-US"/>
              <a:t>在图像周围添加带有 </a:t>
            </a:r>
            <a:r>
              <a:rPr lang="en-US" altLang="zh-CN"/>
              <a:t>class </a:t>
            </a:r>
            <a:r>
              <a:rPr lang="en-US" altLang="zh-CN" b="1"/>
              <a:t>.thumbnail</a:t>
            </a:r>
            <a:r>
              <a:rPr lang="en-US" altLang="zh-CN"/>
              <a:t> </a:t>
            </a:r>
            <a:r>
              <a:rPr lang="zh-CN" altLang="en-US"/>
              <a:t>的 </a:t>
            </a:r>
            <a:r>
              <a:rPr lang="en-US" altLang="zh-CN"/>
              <a:t>&lt;a&gt; </a:t>
            </a:r>
            <a:r>
              <a:rPr lang="zh-CN" altLang="en-US" smtClean="0"/>
              <a:t>标签。</a:t>
            </a:r>
            <a:endParaRPr lang="en-US" altLang="zh-CN" smtClean="0"/>
          </a:p>
          <a:p>
            <a:pPr marL="742950" lvl="1" indent="-285750">
              <a:lnSpc>
                <a:spcPct val="150000"/>
              </a:lnSpc>
              <a:buFont typeface="Arial" pitchFamily="34" charset="0"/>
              <a:buChar char="•"/>
            </a:pPr>
            <a:r>
              <a:rPr lang="zh-CN" altLang="en-US"/>
              <a:t>这会添加四个像素的内边距（</a:t>
            </a:r>
            <a:r>
              <a:rPr lang="en-US" altLang="zh-CN"/>
              <a:t>padding</a:t>
            </a:r>
            <a:r>
              <a:rPr lang="zh-CN" altLang="en-US"/>
              <a:t>）和一个灰色的</a:t>
            </a:r>
            <a:r>
              <a:rPr lang="zh-CN" altLang="en-US" smtClean="0"/>
              <a:t>边框。</a:t>
            </a:r>
            <a:endParaRPr lang="en-US" altLang="zh-CN" smtClean="0"/>
          </a:p>
          <a:p>
            <a:pPr marL="742950" lvl="1" indent="-285750">
              <a:lnSpc>
                <a:spcPct val="150000"/>
              </a:lnSpc>
              <a:buFont typeface="Arial" pitchFamily="34" charset="0"/>
              <a:buChar char="•"/>
            </a:pPr>
            <a:r>
              <a:rPr lang="zh-CN" altLang="en-US"/>
              <a:t>当鼠标悬停在图像上时，会动画显示出图像的</a:t>
            </a:r>
            <a:r>
              <a:rPr lang="zh-CN" altLang="en-US" smtClean="0"/>
              <a:t>轮廓。</a:t>
            </a:r>
            <a:endParaRPr lang="en-US" altLang="zh-CN"/>
          </a:p>
          <a:p>
            <a:pPr>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缩略图</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641202" y="3198934"/>
            <a:ext cx="7128793" cy="23182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class="row"&gt; </a:t>
            </a:r>
            <a:endParaRPr lang="en-US" altLang="zh-CN" dirty="0" smtClean="0"/>
          </a:p>
          <a:p>
            <a:pPr>
              <a:defRPr/>
            </a:pPr>
            <a:r>
              <a:rPr lang="en-US" altLang="zh-CN" dirty="0"/>
              <a:t> </a:t>
            </a:r>
            <a:r>
              <a:rPr lang="en-US" altLang="zh-CN" dirty="0" smtClean="0"/>
              <a:t>   &lt;</a:t>
            </a:r>
            <a:r>
              <a:rPr lang="en-US" altLang="zh-CN" dirty="0"/>
              <a:t>div class="col-xs-6 col-md-3"&gt; </a:t>
            </a:r>
            <a:endParaRPr lang="en-US" altLang="zh-CN" dirty="0" smtClean="0"/>
          </a:p>
          <a:p>
            <a:pPr>
              <a:defRPr/>
            </a:pPr>
            <a:r>
              <a:rPr lang="en-US" altLang="zh-CN" dirty="0"/>
              <a:t> </a:t>
            </a:r>
            <a:r>
              <a:rPr lang="en-US" altLang="zh-CN" dirty="0" smtClean="0"/>
              <a:t>       &lt;</a:t>
            </a:r>
            <a:r>
              <a:rPr lang="en-US" altLang="zh-CN" dirty="0"/>
              <a:t>a </a:t>
            </a:r>
            <a:r>
              <a:rPr lang="en-US" altLang="zh-CN" dirty="0" err="1"/>
              <a:t>href</a:t>
            </a:r>
            <a:r>
              <a:rPr lang="en-US" altLang="zh-CN" dirty="0"/>
              <a:t>="#" class="thumbnail"&gt; </a:t>
            </a:r>
            <a:endParaRPr lang="en-US" altLang="zh-CN" dirty="0" smtClean="0"/>
          </a:p>
          <a:p>
            <a:pPr>
              <a:defRPr/>
            </a:pPr>
            <a:r>
              <a:rPr lang="en-US" altLang="zh-CN" dirty="0"/>
              <a:t> </a:t>
            </a:r>
            <a:r>
              <a:rPr lang="en-US" altLang="zh-CN" dirty="0" smtClean="0"/>
              <a:t>           &lt;</a:t>
            </a:r>
            <a:r>
              <a:rPr lang="en-US" altLang="zh-CN" dirty="0" err="1"/>
              <a:t>img</a:t>
            </a:r>
            <a:r>
              <a:rPr lang="en-US" altLang="zh-CN" dirty="0"/>
              <a:t> data-</a:t>
            </a:r>
            <a:r>
              <a:rPr lang="en-US" altLang="zh-CN" dirty="0" err="1"/>
              <a:t>src</a:t>
            </a:r>
            <a:r>
              <a:rPr lang="en-US" altLang="zh-CN" dirty="0"/>
              <a:t>="holder.js/100%x180" alt="..."&gt; </a:t>
            </a:r>
            <a:endParaRPr lang="en-US" altLang="zh-CN" dirty="0" smtClean="0"/>
          </a:p>
          <a:p>
            <a:pPr>
              <a:defRPr/>
            </a:pPr>
            <a:r>
              <a:rPr lang="en-US" altLang="zh-CN" dirty="0"/>
              <a:t> </a:t>
            </a:r>
            <a:r>
              <a:rPr lang="en-US" altLang="zh-CN" dirty="0" smtClean="0"/>
              <a:t>       &lt;/</a:t>
            </a:r>
            <a:r>
              <a:rPr lang="en-US" altLang="zh-CN" dirty="0"/>
              <a:t>a&gt;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a:t> </a:t>
            </a:r>
            <a:r>
              <a:rPr lang="en-US" altLang="zh-CN" dirty="0" smtClean="0"/>
              <a:t>   ... </a:t>
            </a:r>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smtClean="0"/>
              <a:t>添加自定义内容：</a:t>
            </a:r>
            <a:r>
              <a:rPr lang="zh-CN" altLang="en-US"/>
              <a:t>现在我们有了一个基本的缩略图，我们可以向缩略图添加各种 </a:t>
            </a:r>
            <a:r>
              <a:rPr lang="en-US" altLang="zh-CN"/>
              <a:t>HTML </a:t>
            </a:r>
            <a:r>
              <a:rPr lang="zh-CN" altLang="en-US"/>
              <a:t>内容，比如标题、段落或按钮。具体步骤如下</a:t>
            </a:r>
            <a:r>
              <a:rPr lang="zh-CN" altLang="en-US" smtClean="0"/>
              <a:t>：</a:t>
            </a:r>
            <a:endParaRPr lang="en-US" altLang="zh-CN" smtClean="0"/>
          </a:p>
          <a:p>
            <a:pPr marL="742950" lvl="1" indent="-285750">
              <a:lnSpc>
                <a:spcPct val="150000"/>
              </a:lnSpc>
              <a:buFont typeface="Arial" pitchFamily="34" charset="0"/>
              <a:buChar char="•"/>
            </a:pPr>
            <a:r>
              <a:rPr lang="zh-CN" altLang="en-US"/>
              <a:t>把带有 </a:t>
            </a:r>
            <a:r>
              <a:rPr lang="en-US" altLang="zh-CN"/>
              <a:t>class </a:t>
            </a:r>
            <a:r>
              <a:rPr lang="en-US" altLang="zh-CN" b="1"/>
              <a:t>.thumbnail</a:t>
            </a:r>
            <a:r>
              <a:rPr lang="en-US" altLang="zh-CN"/>
              <a:t> </a:t>
            </a:r>
            <a:r>
              <a:rPr lang="zh-CN" altLang="en-US"/>
              <a:t>的 </a:t>
            </a:r>
            <a:r>
              <a:rPr lang="en-US" altLang="zh-CN"/>
              <a:t>&lt;a&gt; </a:t>
            </a:r>
            <a:r>
              <a:rPr lang="zh-CN" altLang="en-US"/>
              <a:t>标签改为 </a:t>
            </a:r>
            <a:r>
              <a:rPr lang="en-US" altLang="zh-CN"/>
              <a:t>&lt;div&gt;</a:t>
            </a:r>
            <a:r>
              <a:rPr lang="zh-CN" altLang="en-US"/>
              <a:t>。</a:t>
            </a:r>
          </a:p>
          <a:p>
            <a:pPr marL="742950" lvl="1" indent="-285750">
              <a:lnSpc>
                <a:spcPct val="150000"/>
              </a:lnSpc>
              <a:buFont typeface="Arial" pitchFamily="34" charset="0"/>
              <a:buChar char="•"/>
            </a:pPr>
            <a:r>
              <a:rPr lang="zh-CN" altLang="en-US"/>
              <a:t>在该 </a:t>
            </a:r>
            <a:r>
              <a:rPr lang="en-US" altLang="zh-CN"/>
              <a:t>&lt;div&gt; </a:t>
            </a:r>
            <a:r>
              <a:rPr lang="zh-CN" altLang="en-US"/>
              <a:t>内</a:t>
            </a:r>
            <a:r>
              <a:rPr lang="zh-CN" altLang="en-US" smtClean="0"/>
              <a:t>，可以</a:t>
            </a:r>
            <a:r>
              <a:rPr lang="zh-CN" altLang="en-US"/>
              <a:t>添加</a:t>
            </a:r>
            <a:r>
              <a:rPr lang="zh-CN" altLang="en-US" smtClean="0"/>
              <a:t>任何想</a:t>
            </a:r>
            <a:r>
              <a:rPr lang="zh-CN" altLang="en-US"/>
              <a:t>要添加的东西。由于这是一个 </a:t>
            </a:r>
            <a:r>
              <a:rPr lang="en-US" altLang="zh-CN"/>
              <a:t>&lt;div&gt;</a:t>
            </a:r>
            <a:r>
              <a:rPr lang="zh-CN" altLang="en-US"/>
              <a:t>，我们可以使用默认的基于 </a:t>
            </a:r>
            <a:r>
              <a:rPr lang="en-US" altLang="zh-CN"/>
              <a:t>span </a:t>
            </a:r>
            <a:r>
              <a:rPr lang="zh-CN" altLang="en-US"/>
              <a:t>的命名规则来调整大小。</a:t>
            </a:r>
          </a:p>
          <a:p>
            <a:pPr marL="742950" lvl="1" indent="-285750">
              <a:lnSpc>
                <a:spcPct val="150000"/>
              </a:lnSpc>
              <a:buFont typeface="Arial" pitchFamily="34" charset="0"/>
              <a:buChar char="•"/>
            </a:pPr>
            <a:r>
              <a:rPr lang="zh-CN" altLang="en-US" smtClean="0"/>
              <a:t>如果想</a:t>
            </a:r>
            <a:r>
              <a:rPr lang="zh-CN" altLang="en-US"/>
              <a:t>要给多个图像进行分组，请把它们放置在一个无序列表中，且每个列表项向左浮动。</a:t>
            </a:r>
          </a:p>
          <a:p>
            <a:pPr lvl="1">
              <a:lnSpc>
                <a:spcPct val="150000"/>
              </a:lnSpc>
            </a:pPr>
            <a:endParaRPr lang="zh-CN" altLang="en-US"/>
          </a:p>
          <a:p>
            <a:pPr marL="285750" indent="-285750">
              <a:lnSpc>
                <a:spcPct val="150000"/>
              </a:lnSpc>
              <a:buFont typeface="Wingdings" pitchFamily="2" charset="2"/>
              <a:buChar char="Ø"/>
              <a:defRPr/>
            </a:pPr>
            <a:endParaRPr lang="en-US" altLang="zh-CN"/>
          </a:p>
        </p:txBody>
      </p:sp>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3.14</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缩略图</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3.15</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警告框</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流程图: 可选过程 3"/>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警告（</a:t>
            </a:r>
            <a:r>
              <a:rPr lang="en-US" altLang="zh-CN" dirty="0"/>
              <a:t>Alerts</a:t>
            </a:r>
            <a:r>
              <a:rPr lang="zh-CN" altLang="en-US" dirty="0"/>
              <a:t>）向用户提供了一种定义消息样式的方式。它们为典型的用户操作提供了上下文信息反馈</a:t>
            </a:r>
            <a:r>
              <a:rPr lang="zh-CN" altLang="en-US" dirty="0" smtClean="0"/>
              <a:t>。</a:t>
            </a:r>
            <a:endParaRPr lang="en-US" altLang="zh-CN" dirty="0" smtClean="0"/>
          </a:p>
          <a:p>
            <a:pPr>
              <a:lnSpc>
                <a:spcPct val="150000"/>
              </a:lnSpc>
            </a:pPr>
            <a:r>
              <a:rPr lang="zh-CN" altLang="en-US" dirty="0"/>
              <a:t>可以为警告框添加一个可选的关闭按钮。为了创建一个内联的可取消的警告框，请使用 </a:t>
            </a:r>
            <a:r>
              <a:rPr lang="zh-CN" altLang="en-US" dirty="0">
                <a:hlinkClick r:id="rId2" action="ppaction://hlinksldjump"/>
              </a:rPr>
              <a:t>警告</a:t>
            </a:r>
            <a:r>
              <a:rPr lang="zh-CN" altLang="en-US">
                <a:hlinkClick r:id="rId2" action="ppaction://hlinksldjump"/>
              </a:rPr>
              <a:t>（</a:t>
            </a:r>
            <a:r>
              <a:rPr lang="en-US" altLang="zh-CN" smtClean="0">
                <a:hlinkClick r:id="rId2" action="ppaction://hlinksldjump"/>
              </a:rPr>
              <a:t>Alerts</a:t>
            </a:r>
            <a:r>
              <a:rPr lang="zh-CN" altLang="en-US" smtClean="0">
                <a:hlinkClick r:id="rId2" action="ppaction://hlinksldjump"/>
              </a:rPr>
              <a:t>）插件</a:t>
            </a:r>
            <a:r>
              <a:rPr lang="zh-CN" altLang="en-US" dirty="0" smtClean="0"/>
              <a:t>。</a:t>
            </a:r>
            <a:endParaRPr lang="en-US" altLang="zh-CN" dirty="0" smtClean="0"/>
          </a:p>
          <a:p>
            <a:pPr>
              <a:lnSpc>
                <a:spcPct val="150000"/>
              </a:lnSpc>
            </a:pPr>
            <a:r>
              <a:rPr lang="zh-CN" altLang="en-US" dirty="0"/>
              <a:t>可以通过创建一个 </a:t>
            </a:r>
            <a:r>
              <a:rPr lang="en-US" altLang="zh-CN" dirty="0"/>
              <a:t>&lt;div&gt;</a:t>
            </a:r>
            <a:r>
              <a:rPr lang="zh-CN" altLang="en-US" dirty="0"/>
              <a:t>，并向其添加一个 </a:t>
            </a:r>
            <a:r>
              <a:rPr lang="en-US" altLang="zh-CN" b="1" dirty="0"/>
              <a:t>.alert</a:t>
            </a:r>
            <a:r>
              <a:rPr lang="en-US" altLang="zh-CN" dirty="0"/>
              <a:t> class </a:t>
            </a:r>
            <a:r>
              <a:rPr lang="zh-CN" altLang="en-US" dirty="0"/>
              <a:t>和四个上下文 </a:t>
            </a:r>
            <a:r>
              <a:rPr lang="en-US" altLang="zh-CN" dirty="0"/>
              <a:t>class</a:t>
            </a:r>
            <a:r>
              <a:rPr lang="zh-CN" altLang="en-US" dirty="0"/>
              <a:t>（即</a:t>
            </a:r>
            <a:r>
              <a:rPr lang="zh-CN" altLang="en-US" b="1" dirty="0"/>
              <a:t> </a:t>
            </a:r>
            <a:r>
              <a:rPr lang="en-US" altLang="zh-CN" b="1" dirty="0"/>
              <a:t>.alert-success</a:t>
            </a:r>
            <a:r>
              <a:rPr lang="zh-CN" altLang="en-US" b="1" dirty="0"/>
              <a:t>、</a:t>
            </a:r>
            <a:r>
              <a:rPr lang="en-US" altLang="zh-CN" b="1" dirty="0"/>
              <a:t>.alert-info</a:t>
            </a:r>
            <a:r>
              <a:rPr lang="zh-CN" altLang="en-US" b="1" dirty="0"/>
              <a:t>、</a:t>
            </a:r>
            <a:r>
              <a:rPr lang="en-US" altLang="zh-CN" b="1" dirty="0"/>
              <a:t>.alert-warning</a:t>
            </a:r>
            <a:r>
              <a:rPr lang="zh-CN" altLang="en-US" b="1" dirty="0"/>
              <a:t>、</a:t>
            </a:r>
            <a:r>
              <a:rPr lang="en-US" altLang="zh-CN" b="1" dirty="0"/>
              <a:t>.alert-danger</a:t>
            </a:r>
            <a:r>
              <a:rPr lang="zh-CN" altLang="en-US" dirty="0"/>
              <a:t>）之一，来添加一个基本的警告框。</a:t>
            </a:r>
          </a:p>
          <a:p>
            <a:pPr marL="285750" indent="-285750">
              <a:lnSpc>
                <a:spcPct val="150000"/>
              </a:lnSpc>
              <a:buFont typeface="Wingdings" pitchFamily="2" charset="2"/>
              <a:buChar char="Ø"/>
              <a:defRPr/>
            </a:pPr>
            <a:endParaRPr lang="en-US" altLang="zh-CN" dirty="0"/>
          </a:p>
        </p:txBody>
      </p:sp>
      <p:sp>
        <p:nvSpPr>
          <p:cNvPr id="5" name="矩形 4"/>
          <p:cNvSpPr/>
          <p:nvPr/>
        </p:nvSpPr>
        <p:spPr>
          <a:xfrm>
            <a:off x="2353171" y="3597984"/>
            <a:ext cx="7632848" cy="1487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class="alert alert-success" role="alert"&gt;...&lt;/div&gt; </a:t>
            </a:r>
            <a:endParaRPr lang="en-US" altLang="zh-CN" dirty="0" smtClean="0"/>
          </a:p>
          <a:p>
            <a:pPr>
              <a:defRPr/>
            </a:pPr>
            <a:r>
              <a:rPr lang="en-US" altLang="zh-CN" dirty="0" smtClean="0"/>
              <a:t>&lt;</a:t>
            </a:r>
            <a:r>
              <a:rPr lang="en-US" altLang="zh-CN" dirty="0"/>
              <a:t>div class="alert alert-info" role="alert"&gt;...&lt;/div&gt; </a:t>
            </a:r>
            <a:endParaRPr lang="en-US" altLang="zh-CN" dirty="0" smtClean="0"/>
          </a:p>
          <a:p>
            <a:pPr>
              <a:defRPr/>
            </a:pPr>
            <a:r>
              <a:rPr lang="en-US" altLang="zh-CN" dirty="0" smtClean="0"/>
              <a:t>&lt;</a:t>
            </a:r>
            <a:r>
              <a:rPr lang="en-US" altLang="zh-CN" dirty="0"/>
              <a:t>div class="alert alert-warning" role="alert"&gt;...&lt;/div&gt; </a:t>
            </a:r>
            <a:endParaRPr lang="en-US" altLang="zh-CN" dirty="0" smtClean="0"/>
          </a:p>
          <a:p>
            <a:pPr>
              <a:defRPr/>
            </a:pPr>
            <a:r>
              <a:rPr lang="en-US" altLang="zh-CN" dirty="0" smtClean="0"/>
              <a:t>&lt;</a:t>
            </a:r>
            <a:r>
              <a:rPr lang="en-US" altLang="zh-CN" dirty="0"/>
              <a:t>div class="alert alert-danger" role="alert"&gt;...&lt;/div&gt;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3.15</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警告框</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dirty="0"/>
              <a:t>可取消的警告（</a:t>
            </a:r>
            <a:r>
              <a:rPr lang="en-US" altLang="zh-CN" dirty="0"/>
              <a:t>Dismissal Alerts</a:t>
            </a:r>
            <a:r>
              <a:rPr lang="zh-CN" altLang="en-US" dirty="0" smtClean="0"/>
              <a:t>）：</a:t>
            </a:r>
            <a:r>
              <a:rPr lang="zh-CN" altLang="en-US" dirty="0"/>
              <a:t>为警告框添加一个可选的 </a:t>
            </a:r>
            <a:r>
              <a:rPr lang="en-US" altLang="zh-CN" dirty="0"/>
              <a:t>.alert-dismissible </a:t>
            </a:r>
            <a:r>
              <a:rPr lang="zh-CN" altLang="en-US" dirty="0"/>
              <a:t>类和一个关闭</a:t>
            </a:r>
            <a:r>
              <a:rPr lang="zh-CN" altLang="en-US" dirty="0" smtClean="0"/>
              <a:t>按钮。</a:t>
            </a:r>
            <a:endParaRPr lang="en-US" altLang="zh-CN" dirty="0" smtClean="0"/>
          </a:p>
          <a:p>
            <a:pPr marL="285750" indent="-285750">
              <a:lnSpc>
                <a:spcPct val="150000"/>
              </a:lnSpc>
              <a:buFont typeface="Wingdings" pitchFamily="2" charset="2"/>
              <a:buChar char="Ø"/>
              <a:defRPr/>
            </a:pPr>
            <a:endParaRPr lang="en-US" altLang="zh-CN" dirty="0"/>
          </a:p>
          <a:p>
            <a:pPr marL="285750" indent="-285750">
              <a:lnSpc>
                <a:spcPct val="150000"/>
              </a:lnSpc>
              <a:buFont typeface="Wingdings" pitchFamily="2" charset="2"/>
              <a:buChar char="Ø"/>
              <a:defRPr/>
            </a:pPr>
            <a:endParaRPr lang="en-US" altLang="zh-CN" dirty="0" smtClean="0"/>
          </a:p>
          <a:p>
            <a:pPr marL="285750" indent="-285750">
              <a:lnSpc>
                <a:spcPct val="150000"/>
              </a:lnSpc>
              <a:buFont typeface="Wingdings" pitchFamily="2" charset="2"/>
              <a:buChar char="Ø"/>
              <a:defRPr/>
            </a:pPr>
            <a:endParaRPr lang="en-US" altLang="zh-CN" dirty="0" smtClean="0"/>
          </a:p>
          <a:p>
            <a:pPr marL="285750" indent="-285750">
              <a:lnSpc>
                <a:spcPct val="150000"/>
              </a:lnSpc>
              <a:buFont typeface="Wingdings" pitchFamily="2" charset="2"/>
              <a:buChar char="Ø"/>
              <a:defRPr/>
            </a:pPr>
            <a:endParaRPr lang="en-US" altLang="zh-CN" dirty="0" smtClean="0"/>
          </a:p>
          <a:p>
            <a:pPr>
              <a:lnSpc>
                <a:spcPct val="150000"/>
              </a:lnSpc>
              <a:defRPr/>
            </a:pPr>
            <a:endParaRPr lang="en-US" altLang="zh-CN" dirty="0" smtClean="0"/>
          </a:p>
          <a:p>
            <a:pPr marL="285750" indent="-285750">
              <a:lnSpc>
                <a:spcPct val="150000"/>
              </a:lnSpc>
              <a:buFont typeface="Wingdings" pitchFamily="2" charset="2"/>
              <a:buChar char="Ø"/>
              <a:defRPr/>
            </a:pPr>
            <a:r>
              <a:rPr lang="zh-CN" altLang="en-US" smtClean="0"/>
              <a:t>警告</a:t>
            </a:r>
            <a:r>
              <a:rPr lang="zh-CN" altLang="en-US" dirty="0"/>
              <a:t>（</a:t>
            </a:r>
            <a:r>
              <a:rPr lang="en-US" altLang="zh-CN" dirty="0"/>
              <a:t>Alerts</a:t>
            </a:r>
            <a:r>
              <a:rPr lang="zh-CN" altLang="en-US" dirty="0"/>
              <a:t>）中的</a:t>
            </a:r>
            <a:r>
              <a:rPr lang="zh-CN" altLang="en-US" dirty="0" smtClean="0"/>
              <a:t>链接：</a:t>
            </a:r>
            <a:r>
              <a:rPr lang="zh-CN" altLang="en-US" dirty="0"/>
              <a:t>用 </a:t>
            </a:r>
            <a:r>
              <a:rPr lang="en-US" altLang="zh-CN" dirty="0"/>
              <a:t>.alert-link</a:t>
            </a:r>
            <a:r>
              <a:rPr lang="zh-CN" altLang="en-US" dirty="0"/>
              <a:t> 工具类，可以为链接设置与当前警告框相符的颜色</a:t>
            </a:r>
            <a:r>
              <a:rPr lang="zh-CN" altLang="en-US" dirty="0" smtClean="0"/>
              <a:t>。</a:t>
            </a:r>
            <a:endParaRPr lang="en-US" altLang="zh-CN" dirty="0" smtClean="0"/>
          </a:p>
          <a:p>
            <a:pPr marL="285750" indent="-285750">
              <a:lnSpc>
                <a:spcPct val="150000"/>
              </a:lnSpc>
              <a:buFont typeface="Wingdings" pitchFamily="2" charset="2"/>
              <a:buChar char="Ø"/>
              <a:defRPr/>
            </a:pPr>
            <a:endParaRPr lang="zh-CN" altLang="en-US" dirty="0"/>
          </a:p>
          <a:p>
            <a:pPr marL="285750" indent="-285750">
              <a:lnSpc>
                <a:spcPct val="150000"/>
              </a:lnSpc>
              <a:buFont typeface="Wingdings" pitchFamily="2" charset="2"/>
              <a:buChar char="Ø"/>
              <a:defRPr/>
            </a:pPr>
            <a:endParaRPr lang="en-US" altLang="zh-CN" dirty="0"/>
          </a:p>
        </p:txBody>
      </p:sp>
      <p:sp>
        <p:nvSpPr>
          <p:cNvPr id="7" name="矩形 6"/>
          <p:cNvSpPr/>
          <p:nvPr/>
        </p:nvSpPr>
        <p:spPr>
          <a:xfrm>
            <a:off x="2209155" y="1774170"/>
            <a:ext cx="7632848" cy="215888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class="alert alert-warning alert-dismissible" role="alert"&gt; </a:t>
            </a:r>
            <a:endParaRPr lang="en-US" altLang="zh-CN" dirty="0" smtClean="0"/>
          </a:p>
          <a:p>
            <a:pPr>
              <a:defRPr/>
            </a:pPr>
            <a:r>
              <a:rPr lang="en-US" altLang="zh-CN" dirty="0"/>
              <a:t> </a:t>
            </a:r>
            <a:r>
              <a:rPr lang="en-US" altLang="zh-CN" dirty="0" smtClean="0"/>
              <a:t>   &lt;</a:t>
            </a:r>
            <a:r>
              <a:rPr lang="en-US" altLang="zh-CN" dirty="0"/>
              <a:t>button type="button" class="close" data-dismiss="alert</a:t>
            </a:r>
            <a:r>
              <a:rPr lang="en-US" altLang="zh-CN" dirty="0" smtClean="0"/>
              <a:t>"&gt;</a:t>
            </a:r>
          </a:p>
          <a:p>
            <a:pPr>
              <a:defRPr/>
            </a:pPr>
            <a:r>
              <a:rPr lang="en-US" altLang="zh-CN" dirty="0"/>
              <a:t> </a:t>
            </a:r>
            <a:r>
              <a:rPr lang="en-US" altLang="zh-CN" dirty="0" smtClean="0"/>
              <a:t>       &lt;</a:t>
            </a:r>
            <a:r>
              <a:rPr lang="en-US" altLang="zh-CN" dirty="0"/>
              <a:t>span aria-hidden="true"&gt;&amp;times;&lt;/span</a:t>
            </a:r>
            <a:r>
              <a:rPr lang="en-US" altLang="zh-CN" dirty="0" smtClean="0"/>
              <a:t>&gt;</a:t>
            </a:r>
          </a:p>
          <a:p>
            <a:pPr>
              <a:defRPr/>
            </a:pPr>
            <a:r>
              <a:rPr lang="en-US" altLang="zh-CN" dirty="0"/>
              <a:t> </a:t>
            </a:r>
            <a:r>
              <a:rPr lang="en-US" altLang="zh-CN" dirty="0" smtClean="0"/>
              <a:t>       &lt;</a:t>
            </a:r>
            <a:r>
              <a:rPr lang="en-US" altLang="zh-CN" dirty="0"/>
              <a:t>span class="</a:t>
            </a:r>
            <a:r>
              <a:rPr lang="en-US" altLang="zh-CN" dirty="0" err="1"/>
              <a:t>sr</a:t>
            </a:r>
            <a:r>
              <a:rPr lang="en-US" altLang="zh-CN" dirty="0"/>
              <a:t>-only"&gt;Close&lt;/span</a:t>
            </a:r>
            <a:r>
              <a:rPr lang="en-US" altLang="zh-CN" dirty="0" smtClean="0"/>
              <a:t>&gt;</a:t>
            </a:r>
          </a:p>
          <a:p>
            <a:pPr>
              <a:defRPr/>
            </a:pPr>
            <a:r>
              <a:rPr lang="en-US" altLang="zh-CN" dirty="0"/>
              <a:t> </a:t>
            </a:r>
            <a:r>
              <a:rPr lang="en-US" altLang="zh-CN" dirty="0" smtClean="0"/>
              <a:t>   &lt;/</a:t>
            </a:r>
            <a:r>
              <a:rPr lang="en-US" altLang="zh-CN" dirty="0"/>
              <a:t>button&gt; </a:t>
            </a:r>
            <a:endParaRPr lang="en-US" altLang="zh-CN" dirty="0" smtClean="0"/>
          </a:p>
          <a:p>
            <a:pPr>
              <a:defRPr/>
            </a:pPr>
            <a:r>
              <a:rPr lang="en-US" altLang="zh-CN" dirty="0"/>
              <a:t> </a:t>
            </a:r>
            <a:r>
              <a:rPr lang="en-US" altLang="zh-CN" dirty="0" smtClean="0"/>
              <a:t>   &lt;</a:t>
            </a:r>
            <a:r>
              <a:rPr lang="en-US" altLang="zh-CN" dirty="0"/>
              <a:t>strong&gt;Warning!&lt;/strong&gt; </a:t>
            </a:r>
            <a:endParaRPr lang="en-US" altLang="zh-CN" dirty="0" smtClean="0"/>
          </a:p>
          <a:p>
            <a:pPr>
              <a:defRPr/>
            </a:pPr>
            <a:r>
              <a:rPr lang="en-US" altLang="zh-CN" dirty="0"/>
              <a:t> </a:t>
            </a:r>
            <a:r>
              <a:rPr lang="en-US" altLang="zh-CN" dirty="0" smtClean="0"/>
              <a:t>   Better </a:t>
            </a:r>
            <a:r>
              <a:rPr lang="en-US" altLang="zh-CN" dirty="0"/>
              <a:t>check yourself, you're not looking too good. </a:t>
            </a:r>
            <a:endParaRPr lang="en-US" altLang="zh-CN" dirty="0" smtClean="0"/>
          </a:p>
          <a:p>
            <a:pPr>
              <a:defRPr/>
            </a:pPr>
            <a:r>
              <a:rPr lang="en-US" altLang="zh-CN" dirty="0" smtClean="0"/>
              <a:t>&lt;/</a:t>
            </a:r>
            <a:r>
              <a:rPr lang="en-US" altLang="zh-CN" dirty="0"/>
              <a:t>div&gt;</a:t>
            </a:r>
          </a:p>
        </p:txBody>
      </p:sp>
      <p:sp>
        <p:nvSpPr>
          <p:cNvPr id="8" name="矩形 7"/>
          <p:cNvSpPr/>
          <p:nvPr/>
        </p:nvSpPr>
        <p:spPr>
          <a:xfrm>
            <a:off x="2209155" y="4747400"/>
            <a:ext cx="7632848" cy="7823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class="alert alert-info" role="alert"&gt; </a:t>
            </a:r>
            <a:endParaRPr lang="en-US" altLang="zh-CN" dirty="0" smtClean="0"/>
          </a:p>
          <a:p>
            <a:pPr>
              <a:defRPr/>
            </a:pPr>
            <a:r>
              <a:rPr lang="en-US" altLang="zh-CN" dirty="0"/>
              <a:t> </a:t>
            </a:r>
            <a:r>
              <a:rPr lang="en-US" altLang="zh-CN" dirty="0" smtClean="0"/>
              <a:t>   &lt;</a:t>
            </a:r>
            <a:r>
              <a:rPr lang="en-US" altLang="zh-CN" dirty="0"/>
              <a:t>a </a:t>
            </a:r>
            <a:r>
              <a:rPr lang="en-US" altLang="zh-CN" dirty="0" err="1"/>
              <a:t>href</a:t>
            </a:r>
            <a:r>
              <a:rPr lang="en-US" altLang="zh-CN" dirty="0"/>
              <a:t>="#" class="alert-link"&gt;...&lt;/a&gt; </a:t>
            </a:r>
            <a:endParaRPr lang="en-US" altLang="zh-CN" dirty="0" smtClean="0"/>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进度条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通过这些简单、灵活的进度条，为当前工作流程或动作提供实时反馈</a:t>
            </a:r>
            <a:r>
              <a:rPr lang="zh-CN" altLang="en-US" dirty="0" smtClean="0"/>
              <a:t>。</a:t>
            </a:r>
            <a:endParaRPr lang="en-US" altLang="zh-CN" dirty="0" smtClean="0"/>
          </a:p>
          <a:p>
            <a:pPr lvl="1"/>
            <a:r>
              <a:rPr lang="en-US" altLang="zh-CN" dirty="0" smtClean="0">
                <a:latin typeface="宋体"/>
                <a:ea typeface="宋体"/>
              </a:rPr>
              <a:t>※</a:t>
            </a:r>
            <a:r>
              <a:rPr lang="zh-CN" altLang="en-US" dirty="0" smtClean="0"/>
              <a:t>跨</a:t>
            </a:r>
            <a:r>
              <a:rPr lang="zh-CN" altLang="en-US" dirty="0"/>
              <a:t>浏览器</a:t>
            </a:r>
            <a:r>
              <a:rPr lang="zh-CN" altLang="en-US" dirty="0" smtClean="0"/>
              <a:t>兼容性：进度</a:t>
            </a:r>
            <a:r>
              <a:rPr lang="zh-CN" altLang="en-US" dirty="0"/>
              <a:t>条组件使用了 </a:t>
            </a:r>
            <a:r>
              <a:rPr lang="en-US" altLang="zh-CN" dirty="0"/>
              <a:t>CSS3 </a:t>
            </a:r>
            <a:r>
              <a:rPr lang="zh-CN" altLang="en-US" dirty="0"/>
              <a:t>的 </a:t>
            </a:r>
            <a:r>
              <a:rPr lang="en-US" altLang="zh-CN" dirty="0"/>
              <a:t>transition </a:t>
            </a:r>
            <a:r>
              <a:rPr lang="zh-CN" altLang="en-US" dirty="0"/>
              <a:t>和 </a:t>
            </a:r>
            <a:r>
              <a:rPr lang="en-US" altLang="zh-CN" dirty="0"/>
              <a:t>animation </a:t>
            </a:r>
            <a:r>
              <a:rPr lang="zh-CN" altLang="en-US" dirty="0"/>
              <a:t>属性来完成一些特效。这些特性在 </a:t>
            </a:r>
            <a:r>
              <a:rPr lang="en-US" altLang="zh-CN" dirty="0"/>
              <a:t>Internet Explorer 9 </a:t>
            </a:r>
            <a:r>
              <a:rPr lang="zh-CN" altLang="en-US" dirty="0"/>
              <a:t>或以下版本中、</a:t>
            </a:r>
            <a:r>
              <a:rPr lang="en-US" altLang="zh-CN" dirty="0"/>
              <a:t>Firefox </a:t>
            </a:r>
            <a:r>
              <a:rPr lang="zh-CN" altLang="en-US" dirty="0"/>
              <a:t>的老版本中没有被支持。</a:t>
            </a:r>
            <a:r>
              <a:rPr lang="en-US" altLang="zh-CN" dirty="0"/>
              <a:t>Opera 12 </a:t>
            </a:r>
            <a:r>
              <a:rPr lang="zh-CN" altLang="en-US" dirty="0"/>
              <a:t>不支持 </a:t>
            </a:r>
            <a:r>
              <a:rPr lang="en-US" altLang="zh-CN" dirty="0"/>
              <a:t>animation </a:t>
            </a:r>
            <a:r>
              <a:rPr lang="zh-CN" altLang="en-US" dirty="0"/>
              <a:t>属性</a:t>
            </a:r>
            <a:r>
              <a:rPr lang="zh-CN" altLang="en-US" dirty="0" smtClean="0"/>
              <a:t>。</a:t>
            </a:r>
            <a:endParaRPr lang="en-US" altLang="zh-CN" dirty="0"/>
          </a:p>
          <a:p>
            <a:pPr marL="742950" lvl="1" indent="-285750">
              <a:buFont typeface="Wingdings" pitchFamily="2" charset="2"/>
              <a:buChar char="Ø"/>
            </a:pPr>
            <a:r>
              <a:rPr lang="zh-CN" altLang="en-US" dirty="0" smtClean="0"/>
              <a:t>默认的进度条：</a:t>
            </a:r>
            <a:r>
              <a:rPr lang="zh-CN" altLang="en-US" dirty="0"/>
              <a:t>创建一个基本的进度条的步骤如下</a:t>
            </a:r>
            <a:r>
              <a:rPr lang="zh-CN" altLang="en-US" dirty="0" smtClean="0"/>
              <a:t>：</a:t>
            </a:r>
            <a:endParaRPr lang="en-US" altLang="zh-CN" dirty="0" smtClean="0"/>
          </a:p>
          <a:p>
            <a:pPr marL="1200150" lvl="2" indent="-285750">
              <a:buFont typeface="Arial" pitchFamily="34" charset="0"/>
              <a:buChar char="•"/>
            </a:pPr>
            <a:r>
              <a:rPr lang="zh-CN" altLang="en-US" dirty="0"/>
              <a:t>添加一个带有 </a:t>
            </a:r>
            <a:r>
              <a:rPr lang="en-US" altLang="zh-CN" dirty="0"/>
              <a:t>class </a:t>
            </a:r>
            <a:r>
              <a:rPr lang="en-US" altLang="zh-CN" b="1" dirty="0"/>
              <a:t>.progress</a:t>
            </a:r>
            <a:r>
              <a:rPr lang="en-US" altLang="zh-CN" dirty="0"/>
              <a:t> </a:t>
            </a:r>
            <a:r>
              <a:rPr lang="zh-CN" altLang="en-US" dirty="0"/>
              <a:t>的 </a:t>
            </a:r>
            <a:r>
              <a:rPr lang="en-US" altLang="zh-CN" dirty="0"/>
              <a:t>&lt;div&gt;</a:t>
            </a:r>
            <a:r>
              <a:rPr lang="zh-CN" altLang="en-US" dirty="0"/>
              <a:t>。</a:t>
            </a:r>
          </a:p>
          <a:p>
            <a:pPr marL="1200150" lvl="2" indent="-285750">
              <a:buFont typeface="Arial" pitchFamily="34" charset="0"/>
              <a:buChar char="•"/>
            </a:pPr>
            <a:r>
              <a:rPr lang="zh-CN" altLang="en-US" dirty="0"/>
              <a:t>接着，在上面的 </a:t>
            </a:r>
            <a:r>
              <a:rPr lang="en-US" altLang="zh-CN" dirty="0"/>
              <a:t>&lt;div&gt; </a:t>
            </a:r>
            <a:r>
              <a:rPr lang="zh-CN" altLang="en-US" dirty="0"/>
              <a:t>内，添加一个带有 </a:t>
            </a:r>
            <a:r>
              <a:rPr lang="en-US" altLang="zh-CN" dirty="0"/>
              <a:t>class </a:t>
            </a:r>
            <a:r>
              <a:rPr lang="en-US" altLang="zh-CN" b="1" dirty="0"/>
              <a:t>.progress-bar</a:t>
            </a:r>
            <a:r>
              <a:rPr lang="en-US" altLang="zh-CN" dirty="0"/>
              <a:t> </a:t>
            </a:r>
            <a:r>
              <a:rPr lang="zh-CN" altLang="en-US" dirty="0"/>
              <a:t>的空的 </a:t>
            </a:r>
            <a:r>
              <a:rPr lang="en-US" altLang="zh-CN" dirty="0"/>
              <a:t>&lt;div&gt;</a:t>
            </a:r>
            <a:r>
              <a:rPr lang="zh-CN" altLang="en-US" dirty="0"/>
              <a:t>。</a:t>
            </a:r>
          </a:p>
          <a:p>
            <a:pPr marL="1200150" lvl="2" indent="-285750">
              <a:buFont typeface="Arial" pitchFamily="34" charset="0"/>
              <a:buChar char="•"/>
            </a:pPr>
            <a:r>
              <a:rPr lang="zh-CN" altLang="en-US" dirty="0"/>
              <a:t>添加一个带有百分比表示的宽度的 </a:t>
            </a:r>
            <a:r>
              <a:rPr lang="en-US" altLang="zh-CN" dirty="0"/>
              <a:t>style </a:t>
            </a:r>
            <a:r>
              <a:rPr lang="zh-CN" altLang="en-US" dirty="0"/>
              <a:t>属性，例如 </a:t>
            </a:r>
            <a:r>
              <a:rPr lang="en-US" altLang="zh-CN" dirty="0"/>
              <a:t>style="60%"; </a:t>
            </a:r>
            <a:r>
              <a:rPr lang="zh-CN" altLang="en-US" dirty="0"/>
              <a:t>表示进度条在 </a:t>
            </a:r>
            <a:r>
              <a:rPr lang="en-US" altLang="zh-CN" dirty="0"/>
              <a:t>60% </a:t>
            </a:r>
            <a:r>
              <a:rPr lang="zh-CN" altLang="en-US" dirty="0"/>
              <a:t>的位置。</a:t>
            </a:r>
          </a:p>
          <a:p>
            <a:pPr marL="1200150" lvl="2" indent="-285750">
              <a:buFont typeface="Arial" pitchFamily="34" charset="0"/>
              <a:buChar char="•"/>
            </a:pPr>
            <a:endParaRPr lang="zh-CN" altLang="en-US" dirty="0"/>
          </a:p>
          <a:p>
            <a:pPr>
              <a:lnSpc>
                <a:spcPct val="150000"/>
              </a:lnSpc>
            </a:pPr>
            <a:endParaRPr lang="en-US" altLang="zh-CN" dirty="0"/>
          </a:p>
        </p:txBody>
      </p:sp>
      <p:sp>
        <p:nvSpPr>
          <p:cNvPr id="4" name="矩形 3"/>
          <p:cNvSpPr/>
          <p:nvPr/>
        </p:nvSpPr>
        <p:spPr>
          <a:xfrm>
            <a:off x="2785219" y="3717032"/>
            <a:ext cx="7632848" cy="172819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class="progress"&gt; </a:t>
            </a:r>
            <a:endParaRPr lang="en-US" altLang="zh-CN" dirty="0" smtClean="0"/>
          </a:p>
          <a:p>
            <a:pPr>
              <a:defRPr/>
            </a:pPr>
            <a:r>
              <a:rPr lang="en-US" altLang="zh-CN" dirty="0"/>
              <a:t> </a:t>
            </a:r>
            <a:r>
              <a:rPr lang="en-US" altLang="zh-CN" dirty="0" smtClean="0"/>
              <a:t>   &lt;</a:t>
            </a:r>
            <a:r>
              <a:rPr lang="en-US" altLang="zh-CN" dirty="0"/>
              <a:t>div class="progress-bar" role="</a:t>
            </a:r>
            <a:r>
              <a:rPr lang="en-US" altLang="zh-CN" dirty="0" err="1"/>
              <a:t>progressbar</a:t>
            </a:r>
            <a:r>
              <a:rPr lang="en-US" altLang="zh-CN" dirty="0"/>
              <a:t>" aria-</a:t>
            </a:r>
            <a:r>
              <a:rPr lang="en-US" altLang="zh-CN" dirty="0" err="1"/>
              <a:t>valuenow</a:t>
            </a:r>
            <a:r>
              <a:rPr lang="en-US" altLang="zh-CN" dirty="0"/>
              <a:t>="60" </a:t>
            </a:r>
            <a:r>
              <a:rPr lang="en-US" altLang="zh-CN" dirty="0" smtClean="0"/>
              <a:t>aria-	</a:t>
            </a:r>
            <a:r>
              <a:rPr lang="en-US" altLang="zh-CN" dirty="0" err="1" smtClean="0"/>
              <a:t>valuemin</a:t>
            </a:r>
            <a:r>
              <a:rPr lang="en-US" altLang="zh-CN" dirty="0"/>
              <a:t>="0" aria-</a:t>
            </a:r>
            <a:r>
              <a:rPr lang="en-US" altLang="zh-CN" dirty="0" err="1"/>
              <a:t>valuemax</a:t>
            </a:r>
            <a:r>
              <a:rPr lang="en-US" altLang="zh-CN" dirty="0"/>
              <a:t>="100" style="width: 40%;"&gt;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-only"&gt;40% </a:t>
            </a:r>
            <a:r>
              <a:rPr lang="zh-CN" altLang="en-US" dirty="0"/>
              <a:t>完成</a:t>
            </a:r>
            <a:r>
              <a:rPr lang="en-US" altLang="zh-CN" dirty="0"/>
              <a:t>&lt;/span&gt; </a:t>
            </a:r>
            <a:endParaRPr lang="en-US" altLang="zh-CN" dirty="0" smtClean="0"/>
          </a:p>
          <a:p>
            <a:pPr>
              <a:defRPr/>
            </a:pPr>
            <a:r>
              <a:rPr lang="en-US" altLang="zh-CN" dirty="0"/>
              <a:t> </a:t>
            </a:r>
            <a:r>
              <a:rPr lang="en-US" altLang="zh-CN" dirty="0" smtClean="0"/>
              <a:t>   &lt;/</a:t>
            </a:r>
            <a:r>
              <a:rPr lang="en-US" altLang="zh-CN" dirty="0"/>
              <a:t>div</a:t>
            </a:r>
            <a:r>
              <a:rPr lang="en-US" altLang="zh-CN" dirty="0" smtClean="0"/>
              <a:t>&gt;</a:t>
            </a:r>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进度条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buFont typeface="Wingdings" pitchFamily="2" charset="2"/>
              <a:buChar char="Ø"/>
            </a:pPr>
            <a:r>
              <a:rPr lang="zh-CN" altLang="en-US" dirty="0" smtClean="0"/>
              <a:t>交替的进度条：</a:t>
            </a:r>
            <a:r>
              <a:rPr lang="zh-CN" altLang="en-US" dirty="0"/>
              <a:t>创建不同样式的进度条的步骤</a:t>
            </a:r>
            <a:r>
              <a:rPr lang="zh-CN" altLang="en-US" dirty="0" smtClean="0"/>
              <a:t>如下：</a:t>
            </a:r>
            <a:endParaRPr lang="en-US" altLang="zh-CN" dirty="0" smtClean="0"/>
          </a:p>
          <a:p>
            <a:pPr marL="1200150" lvl="2" indent="-285750">
              <a:buFont typeface="Arial" pitchFamily="34" charset="0"/>
              <a:buChar char="•"/>
            </a:pPr>
            <a:r>
              <a:rPr lang="zh-CN" altLang="en-US" dirty="0" smtClean="0"/>
              <a:t>添加一个带有 </a:t>
            </a:r>
            <a:r>
              <a:rPr lang="en-US" altLang="zh-CN" dirty="0" smtClean="0"/>
              <a:t>class </a:t>
            </a:r>
            <a:r>
              <a:rPr lang="en-US" altLang="zh-CN" b="1" dirty="0" smtClean="0"/>
              <a:t>.progress</a:t>
            </a:r>
            <a:r>
              <a:rPr lang="en-US" altLang="zh-CN" dirty="0" smtClean="0"/>
              <a:t> </a:t>
            </a:r>
            <a:r>
              <a:rPr lang="zh-CN" altLang="en-US" dirty="0" smtClean="0"/>
              <a:t>的 </a:t>
            </a:r>
            <a:r>
              <a:rPr lang="en-US" altLang="zh-CN" dirty="0" smtClean="0"/>
              <a:t>&lt;div&gt;</a:t>
            </a:r>
            <a:r>
              <a:rPr lang="zh-CN" altLang="en-US" dirty="0" smtClean="0"/>
              <a:t>。</a:t>
            </a:r>
          </a:p>
          <a:p>
            <a:pPr marL="1200150" lvl="2" indent="-285750">
              <a:buFont typeface="Arial" pitchFamily="34" charset="0"/>
              <a:buChar char="•"/>
            </a:pPr>
            <a:r>
              <a:rPr lang="zh-CN" altLang="en-US" dirty="0" smtClean="0"/>
              <a:t>接着，</a:t>
            </a:r>
            <a:r>
              <a:rPr lang="zh-CN" altLang="en-US" dirty="0"/>
              <a:t>添加一个带有 </a:t>
            </a:r>
            <a:r>
              <a:rPr lang="en-US" altLang="zh-CN" dirty="0"/>
              <a:t>class </a:t>
            </a:r>
            <a:r>
              <a:rPr lang="en-US" altLang="zh-CN" b="1" dirty="0"/>
              <a:t>.progress-bar</a:t>
            </a:r>
            <a:r>
              <a:rPr lang="en-US" altLang="zh-CN" dirty="0"/>
              <a:t> </a:t>
            </a:r>
            <a:r>
              <a:rPr lang="zh-CN" altLang="en-US" dirty="0"/>
              <a:t>和 </a:t>
            </a:r>
            <a:r>
              <a:rPr lang="en-US" altLang="zh-CN" dirty="0"/>
              <a:t>class </a:t>
            </a:r>
            <a:r>
              <a:rPr lang="en-US" altLang="zh-CN" b="1" dirty="0"/>
              <a:t>progress-bar-*</a:t>
            </a:r>
            <a:r>
              <a:rPr lang="en-US" altLang="zh-CN" dirty="0"/>
              <a:t> </a:t>
            </a:r>
            <a:r>
              <a:rPr lang="zh-CN" altLang="en-US" dirty="0"/>
              <a:t>的空的 </a:t>
            </a:r>
            <a:r>
              <a:rPr lang="en-US" altLang="zh-CN" dirty="0"/>
              <a:t>&lt;div&gt;</a:t>
            </a:r>
            <a:r>
              <a:rPr lang="zh-CN" altLang="en-US" dirty="0"/>
              <a:t>。其中，* 可以是</a:t>
            </a:r>
            <a:r>
              <a:rPr lang="en-US" altLang="zh-CN" b="1" dirty="0"/>
              <a:t>success</a:t>
            </a:r>
            <a:r>
              <a:rPr lang="zh-CN" altLang="en-US" b="1" dirty="0"/>
              <a:t>、</a:t>
            </a:r>
            <a:r>
              <a:rPr lang="en-US" altLang="zh-CN" b="1" dirty="0"/>
              <a:t>info</a:t>
            </a:r>
            <a:r>
              <a:rPr lang="zh-CN" altLang="en-US" b="1" dirty="0"/>
              <a:t>、</a:t>
            </a:r>
            <a:r>
              <a:rPr lang="en-US" altLang="zh-CN" b="1" dirty="0"/>
              <a:t>warning</a:t>
            </a:r>
            <a:r>
              <a:rPr lang="zh-CN" altLang="en-US" b="1" dirty="0"/>
              <a:t>、</a:t>
            </a:r>
            <a:r>
              <a:rPr lang="en-US" altLang="zh-CN" b="1" dirty="0" smtClean="0"/>
              <a:t>danger</a:t>
            </a:r>
            <a:r>
              <a:rPr lang="zh-CN" altLang="en-US" dirty="0" smtClean="0"/>
              <a:t>。</a:t>
            </a:r>
            <a:endParaRPr lang="zh-CN" altLang="en-US" dirty="0"/>
          </a:p>
          <a:p>
            <a:pPr marL="1200150" lvl="2" indent="-285750">
              <a:buFont typeface="Arial" pitchFamily="34" charset="0"/>
              <a:buChar char="•"/>
            </a:pPr>
            <a:r>
              <a:rPr lang="zh-CN" altLang="en-US" dirty="0"/>
              <a:t>添加一个带有百分比表示的宽度的 </a:t>
            </a:r>
            <a:r>
              <a:rPr lang="en-US" altLang="zh-CN" dirty="0"/>
              <a:t>style </a:t>
            </a:r>
            <a:r>
              <a:rPr lang="zh-CN" altLang="en-US" dirty="0"/>
              <a:t>属性，例如 </a:t>
            </a:r>
            <a:r>
              <a:rPr lang="en-US" altLang="zh-CN" dirty="0"/>
              <a:t>style="60%"; </a:t>
            </a:r>
            <a:r>
              <a:rPr lang="zh-CN" altLang="en-US" dirty="0"/>
              <a:t>表示进度条在 </a:t>
            </a:r>
            <a:r>
              <a:rPr lang="en-US" altLang="zh-CN" dirty="0"/>
              <a:t>60% </a:t>
            </a:r>
            <a:r>
              <a:rPr lang="zh-CN" altLang="en-US" dirty="0"/>
              <a:t>的位置。</a:t>
            </a:r>
          </a:p>
          <a:p>
            <a:pPr marL="1200150" lvl="2" indent="-285750">
              <a:buFont typeface="Arial" pitchFamily="34" charset="0"/>
              <a:buChar char="•"/>
            </a:pPr>
            <a:endParaRPr lang="zh-CN" altLang="en-US" dirty="0"/>
          </a:p>
          <a:p>
            <a:pPr marL="1200150" lvl="2" indent="-285750">
              <a:buFont typeface="Arial" pitchFamily="34" charset="0"/>
              <a:buChar char="•"/>
            </a:pPr>
            <a:endParaRPr lang="zh-CN" altLang="en-US" dirty="0"/>
          </a:p>
          <a:p>
            <a:pPr>
              <a:lnSpc>
                <a:spcPct val="150000"/>
              </a:lnSpc>
            </a:pPr>
            <a:endParaRPr lang="en-US" altLang="zh-CN" dirty="0"/>
          </a:p>
        </p:txBody>
      </p:sp>
      <p:sp>
        <p:nvSpPr>
          <p:cNvPr id="4" name="矩形 3"/>
          <p:cNvSpPr/>
          <p:nvPr/>
        </p:nvSpPr>
        <p:spPr>
          <a:xfrm>
            <a:off x="2785219" y="2708920"/>
            <a:ext cx="7632848" cy="22322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class="progress"&gt; </a:t>
            </a:r>
            <a:endParaRPr lang="en-US" altLang="zh-CN" dirty="0" smtClean="0"/>
          </a:p>
          <a:p>
            <a:pPr>
              <a:defRPr/>
            </a:pPr>
            <a:r>
              <a:rPr lang="en-US" altLang="zh-CN" dirty="0"/>
              <a:t> </a:t>
            </a:r>
            <a:r>
              <a:rPr lang="en-US" altLang="zh-CN" dirty="0" smtClean="0"/>
              <a:t>   &lt;</a:t>
            </a:r>
            <a:r>
              <a:rPr lang="en-US" altLang="zh-CN" dirty="0"/>
              <a:t>div class="progress-bar progress-bar-success" role="</a:t>
            </a:r>
            <a:r>
              <a:rPr lang="en-US" altLang="zh-CN" dirty="0" err="1"/>
              <a:t>progressbar</a:t>
            </a:r>
            <a:r>
              <a:rPr lang="en-US" altLang="zh-CN" dirty="0"/>
              <a:t>" </a:t>
            </a:r>
            <a:r>
              <a:rPr lang="en-US" altLang="zh-CN" dirty="0" smtClean="0"/>
              <a:t>aria-	</a:t>
            </a:r>
            <a:r>
              <a:rPr lang="en-US" altLang="zh-CN" dirty="0" err="1" smtClean="0"/>
              <a:t>valuenow</a:t>
            </a:r>
            <a:r>
              <a:rPr lang="en-US" altLang="zh-CN" dirty="0"/>
              <a:t>="60" aria-</a:t>
            </a:r>
            <a:r>
              <a:rPr lang="en-US" altLang="zh-CN" dirty="0" err="1"/>
              <a:t>valuemin</a:t>
            </a:r>
            <a:r>
              <a:rPr lang="en-US" altLang="zh-CN" dirty="0"/>
              <a:t>="0" aria-</a:t>
            </a:r>
            <a:r>
              <a:rPr lang="en-US" altLang="zh-CN" dirty="0" err="1"/>
              <a:t>valuemax</a:t>
            </a:r>
            <a:r>
              <a:rPr lang="en-US" altLang="zh-CN" dirty="0"/>
              <a:t>="100" style="width: </a:t>
            </a:r>
            <a:r>
              <a:rPr lang="en-US" altLang="zh-CN" dirty="0" smtClean="0"/>
              <a:t>	90</a:t>
            </a:r>
            <a:r>
              <a:rPr lang="en-US" altLang="zh-CN" dirty="0"/>
              <a:t>%;"&gt;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-only"&gt;90% </a:t>
            </a:r>
            <a:r>
              <a:rPr lang="zh-CN" altLang="en-US" dirty="0"/>
              <a:t>完成（成功）</a:t>
            </a:r>
            <a:r>
              <a:rPr lang="en-US" altLang="zh-CN" dirty="0"/>
              <a:t>&lt;/span&gt;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smtClean="0"/>
              <a:t>移动</a:t>
            </a:r>
            <a:r>
              <a:rPr lang="zh-CN" altLang="en-US" sz="2000" b="1"/>
              <a:t>设备</a:t>
            </a:r>
            <a:r>
              <a:rPr lang="zh-CN" altLang="en-US" sz="2000" b="1" smtClean="0"/>
              <a:t>优先</a:t>
            </a:r>
            <a:r>
              <a:rPr lang="zh-CN" altLang="en-US" sz="2000" smtClean="0"/>
              <a:t>：</a:t>
            </a:r>
            <a:r>
              <a:rPr lang="en-US" altLang="zh-CN" sz="2000"/>
              <a:t>Bootstrap 3 </a:t>
            </a:r>
            <a:r>
              <a:rPr lang="zh-CN" altLang="en-US" sz="2000"/>
              <a:t>的设计目标是移动设备优先，然后才是桌面设备。这实际上是一个非常及时的转变，因为现在越来越多的用户使用移动设备</a:t>
            </a:r>
            <a:r>
              <a:rPr lang="zh-CN" altLang="en-US" sz="2000" smtClean="0"/>
              <a:t>。</a:t>
            </a:r>
            <a:r>
              <a:rPr lang="zh-CN" altLang="en-US" sz="2000"/>
              <a:t>为了让 </a:t>
            </a:r>
            <a:r>
              <a:rPr lang="en-US" altLang="zh-CN" sz="2000"/>
              <a:t>Bootstrap </a:t>
            </a:r>
            <a:r>
              <a:rPr lang="zh-CN" altLang="en-US" sz="2000"/>
              <a:t>开发的网站对移动设备友好，确保适当的绘制和触屏缩放，需要在网页的 </a:t>
            </a:r>
            <a:r>
              <a:rPr lang="en-US" altLang="zh-CN" sz="2000"/>
              <a:t>head </a:t>
            </a:r>
            <a:r>
              <a:rPr lang="zh-CN" altLang="en-US" sz="2000"/>
              <a:t>之中添加 </a:t>
            </a:r>
            <a:r>
              <a:rPr lang="en-US" altLang="zh-CN" sz="2000" b="1"/>
              <a:t>viewport meta</a:t>
            </a:r>
            <a:r>
              <a:rPr lang="zh-CN" altLang="en-US" sz="2000"/>
              <a:t> 标签，如下所示</a:t>
            </a:r>
            <a:r>
              <a:rPr lang="zh-CN" altLang="en-US" sz="2000" smtClean="0"/>
              <a:t>：</a:t>
            </a:r>
            <a:endParaRPr lang="en-US" altLang="zh-CN" sz="2000" smtClean="0"/>
          </a:p>
          <a:p>
            <a:pPr marL="285750" indent="-285750">
              <a:lnSpc>
                <a:spcPct val="150000"/>
              </a:lnSpc>
              <a:buFont typeface="Wingdings" pitchFamily="2" charset="2"/>
              <a:buChar char="Ø"/>
              <a:defRPr/>
            </a:pPr>
            <a:endParaRPr lang="en-US" altLang="zh-CN" sz="2000"/>
          </a:p>
          <a:p>
            <a:pPr>
              <a:lnSpc>
                <a:spcPct val="150000"/>
              </a:lnSpc>
              <a:defRPr/>
            </a:pPr>
            <a:r>
              <a:rPr lang="en-US" altLang="zh-CN" sz="2000" i="1" smtClean="0"/>
              <a:t>      </a:t>
            </a:r>
          </a:p>
          <a:p>
            <a:pPr>
              <a:lnSpc>
                <a:spcPct val="150000"/>
              </a:lnSpc>
              <a:defRPr/>
            </a:pPr>
            <a:r>
              <a:rPr lang="en-US" altLang="zh-CN" sz="2000" i="1"/>
              <a:t> </a:t>
            </a:r>
            <a:r>
              <a:rPr lang="en-US" altLang="zh-CN" sz="2000" i="1" smtClean="0"/>
              <a:t>     width</a:t>
            </a:r>
            <a:r>
              <a:rPr lang="zh-CN" altLang="en-US" sz="2000"/>
              <a:t> 属性控制设备的宽度。</a:t>
            </a:r>
            <a:r>
              <a:rPr lang="zh-CN" altLang="en-US" sz="2000" smtClean="0"/>
              <a:t>假设的</a:t>
            </a:r>
            <a:r>
              <a:rPr lang="zh-CN" altLang="en-US" sz="2000"/>
              <a:t>网站将被带有不同屏幕分辨率的</a:t>
            </a:r>
            <a:r>
              <a:rPr lang="zh-CN" altLang="en-US" sz="2000" smtClean="0"/>
              <a:t>设备    浏览</a:t>
            </a:r>
            <a:r>
              <a:rPr lang="zh-CN" altLang="en-US" sz="2000"/>
              <a:t>，那么将它设置为 </a:t>
            </a:r>
            <a:r>
              <a:rPr lang="en-US" altLang="zh-CN" sz="2000" i="1"/>
              <a:t>device-width</a:t>
            </a:r>
            <a:r>
              <a:rPr lang="zh-CN" altLang="en-US" sz="2000"/>
              <a:t> 可以确保它能正确呈现在不同设备上</a:t>
            </a:r>
            <a:r>
              <a:rPr lang="zh-CN" altLang="en-US" sz="2000" smtClean="0"/>
              <a:t>。</a:t>
            </a:r>
            <a:endParaRPr lang="en-US" altLang="zh-CN" sz="2000" smtClean="0"/>
          </a:p>
          <a:p>
            <a:pPr>
              <a:lnSpc>
                <a:spcPct val="150000"/>
              </a:lnSpc>
              <a:defRPr/>
            </a:pPr>
            <a:r>
              <a:rPr lang="en-US" altLang="zh-CN" sz="2000" smtClean="0"/>
              <a:t>      </a:t>
            </a:r>
            <a:r>
              <a:rPr lang="en-US" altLang="zh-CN" sz="2000" i="1" smtClean="0"/>
              <a:t>initial-scale=1.0</a:t>
            </a:r>
            <a:r>
              <a:rPr lang="en-US" altLang="zh-CN" sz="2000"/>
              <a:t> </a:t>
            </a:r>
            <a:r>
              <a:rPr lang="zh-CN" altLang="en-US" sz="2000"/>
              <a:t>确保网页加载时，以 </a:t>
            </a:r>
            <a:r>
              <a:rPr lang="en-US" altLang="zh-CN" sz="2000"/>
              <a:t>1:1 </a:t>
            </a:r>
            <a:r>
              <a:rPr lang="zh-CN" altLang="en-US" sz="2000"/>
              <a:t>的比例呈现，不会有任何的缩放。</a:t>
            </a:r>
            <a:endParaRPr lang="en-US" altLang="zh-CN" sz="2000" smtClean="0"/>
          </a:p>
        </p:txBody>
      </p:sp>
      <p:sp>
        <p:nvSpPr>
          <p:cNvPr id="4" name="矩形 3"/>
          <p:cNvSpPr/>
          <p:nvPr/>
        </p:nvSpPr>
        <p:spPr>
          <a:xfrm>
            <a:off x="2209155" y="2996952"/>
            <a:ext cx="8136904"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&lt;meta name="viewport" content="width=device-width, initial-scale=1.0"&gt;</a:t>
            </a:r>
          </a:p>
        </p:txBody>
      </p:sp>
    </p:spTree>
    <p:extLst>
      <p:ext uri="{BB962C8B-B14F-4D97-AF65-F5344CB8AC3E}">
        <p14:creationId xmlns:p14="http://schemas.microsoft.com/office/powerpoint/2010/main" val="401216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进度条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buFont typeface="Wingdings" pitchFamily="2" charset="2"/>
              <a:buChar char="Ø"/>
            </a:pPr>
            <a:r>
              <a:rPr lang="zh-CN" altLang="en-US" dirty="0" smtClean="0"/>
              <a:t>条纹的进度条：创建</a:t>
            </a:r>
            <a:r>
              <a:rPr lang="zh-CN" altLang="en-US" dirty="0"/>
              <a:t>条纹</a:t>
            </a:r>
            <a:r>
              <a:rPr lang="zh-CN" altLang="en-US" dirty="0" smtClean="0"/>
              <a:t>的</a:t>
            </a:r>
            <a:r>
              <a:rPr lang="zh-CN" altLang="en-US" dirty="0"/>
              <a:t>进度条的步骤</a:t>
            </a:r>
            <a:r>
              <a:rPr lang="zh-CN" altLang="en-US" dirty="0" smtClean="0"/>
              <a:t>如下：</a:t>
            </a:r>
            <a:endParaRPr lang="en-US" altLang="zh-CN" dirty="0" smtClean="0"/>
          </a:p>
          <a:p>
            <a:pPr marL="1200150" lvl="2" indent="-285750">
              <a:buFont typeface="Arial" pitchFamily="34" charset="0"/>
              <a:buChar char="•"/>
            </a:pPr>
            <a:r>
              <a:rPr lang="zh-CN" altLang="en-US" dirty="0"/>
              <a:t>添加一个带有 </a:t>
            </a:r>
            <a:r>
              <a:rPr lang="en-US" altLang="zh-CN" dirty="0"/>
              <a:t>class </a:t>
            </a:r>
            <a:r>
              <a:rPr lang="en-US" altLang="zh-CN" b="1" dirty="0"/>
              <a:t>.progress</a:t>
            </a:r>
            <a:r>
              <a:rPr lang="en-US" altLang="zh-CN" dirty="0"/>
              <a:t> </a:t>
            </a:r>
            <a:r>
              <a:rPr lang="zh-CN" altLang="en-US" dirty="0"/>
              <a:t>和 </a:t>
            </a:r>
            <a:r>
              <a:rPr lang="en-US" altLang="zh-CN" b="1" dirty="0"/>
              <a:t>.progress-striped</a:t>
            </a:r>
            <a:r>
              <a:rPr lang="en-US" altLang="zh-CN" dirty="0"/>
              <a:t> </a:t>
            </a:r>
            <a:r>
              <a:rPr lang="zh-CN" altLang="en-US" dirty="0"/>
              <a:t>的 </a:t>
            </a:r>
            <a:r>
              <a:rPr lang="en-US" altLang="zh-CN" dirty="0"/>
              <a:t>&lt;div&gt;</a:t>
            </a:r>
            <a:r>
              <a:rPr lang="zh-CN" altLang="en-US" dirty="0" smtClean="0"/>
              <a:t>。</a:t>
            </a:r>
          </a:p>
          <a:p>
            <a:pPr marL="1200150" lvl="2" indent="-285750">
              <a:buFont typeface="Arial" pitchFamily="34" charset="0"/>
              <a:buChar char="•"/>
            </a:pPr>
            <a:r>
              <a:rPr lang="zh-CN" altLang="en-US" dirty="0" smtClean="0"/>
              <a:t>接着，</a:t>
            </a:r>
            <a:r>
              <a:rPr lang="zh-CN" altLang="en-US" dirty="0"/>
              <a:t>添加一个带有 </a:t>
            </a:r>
            <a:r>
              <a:rPr lang="en-US" altLang="zh-CN" dirty="0"/>
              <a:t>class </a:t>
            </a:r>
            <a:r>
              <a:rPr lang="en-US" altLang="zh-CN" b="1" dirty="0"/>
              <a:t>.progress-bar</a:t>
            </a:r>
            <a:r>
              <a:rPr lang="en-US" altLang="zh-CN" dirty="0"/>
              <a:t> </a:t>
            </a:r>
            <a:r>
              <a:rPr lang="zh-CN" altLang="en-US" dirty="0"/>
              <a:t>和 </a:t>
            </a:r>
            <a:r>
              <a:rPr lang="en-US" altLang="zh-CN" dirty="0"/>
              <a:t>class </a:t>
            </a:r>
            <a:r>
              <a:rPr lang="en-US" altLang="zh-CN" b="1" dirty="0"/>
              <a:t>progress-bar-*</a:t>
            </a:r>
            <a:r>
              <a:rPr lang="en-US" altLang="zh-CN" dirty="0"/>
              <a:t> </a:t>
            </a:r>
            <a:r>
              <a:rPr lang="zh-CN" altLang="en-US" dirty="0"/>
              <a:t>的空的 </a:t>
            </a:r>
            <a:r>
              <a:rPr lang="en-US" altLang="zh-CN" dirty="0"/>
              <a:t>&lt;div&gt;</a:t>
            </a:r>
            <a:r>
              <a:rPr lang="zh-CN" altLang="en-US" dirty="0"/>
              <a:t>。其中，* 可以是</a:t>
            </a:r>
            <a:r>
              <a:rPr lang="en-US" altLang="zh-CN" b="1" dirty="0"/>
              <a:t>success</a:t>
            </a:r>
            <a:r>
              <a:rPr lang="zh-CN" altLang="en-US" b="1" dirty="0"/>
              <a:t>、</a:t>
            </a:r>
            <a:r>
              <a:rPr lang="en-US" altLang="zh-CN" b="1" dirty="0"/>
              <a:t>info</a:t>
            </a:r>
            <a:r>
              <a:rPr lang="zh-CN" altLang="en-US" b="1" dirty="0"/>
              <a:t>、</a:t>
            </a:r>
            <a:r>
              <a:rPr lang="en-US" altLang="zh-CN" b="1" dirty="0"/>
              <a:t>warning</a:t>
            </a:r>
            <a:r>
              <a:rPr lang="zh-CN" altLang="en-US" b="1" dirty="0"/>
              <a:t>、</a:t>
            </a:r>
            <a:r>
              <a:rPr lang="en-US" altLang="zh-CN" b="1" dirty="0" smtClean="0"/>
              <a:t>danger</a:t>
            </a:r>
            <a:r>
              <a:rPr lang="zh-CN" altLang="en-US" dirty="0" smtClean="0"/>
              <a:t>。</a:t>
            </a:r>
            <a:endParaRPr lang="zh-CN" altLang="en-US" dirty="0"/>
          </a:p>
          <a:p>
            <a:pPr marL="1200150" lvl="2" indent="-285750">
              <a:buFont typeface="Arial" pitchFamily="34" charset="0"/>
              <a:buChar char="•"/>
            </a:pPr>
            <a:r>
              <a:rPr lang="zh-CN" altLang="en-US" dirty="0"/>
              <a:t>添加一个带有百分比表示的宽度的 </a:t>
            </a:r>
            <a:r>
              <a:rPr lang="en-US" altLang="zh-CN" dirty="0"/>
              <a:t>style </a:t>
            </a:r>
            <a:r>
              <a:rPr lang="zh-CN" altLang="en-US" dirty="0"/>
              <a:t>属性，例如 </a:t>
            </a:r>
            <a:r>
              <a:rPr lang="en-US" altLang="zh-CN" dirty="0"/>
              <a:t>style="60%"; </a:t>
            </a:r>
            <a:r>
              <a:rPr lang="zh-CN" altLang="en-US" dirty="0"/>
              <a:t>表示进度条在 </a:t>
            </a:r>
            <a:r>
              <a:rPr lang="en-US" altLang="zh-CN" dirty="0"/>
              <a:t>60% </a:t>
            </a:r>
            <a:r>
              <a:rPr lang="zh-CN" altLang="en-US" dirty="0"/>
              <a:t>的位置。</a:t>
            </a:r>
          </a:p>
          <a:p>
            <a:pPr marL="1200150" lvl="2" indent="-285750">
              <a:buFont typeface="Arial" pitchFamily="34" charset="0"/>
              <a:buChar char="•"/>
            </a:pPr>
            <a:endParaRPr lang="zh-CN" altLang="en-US" dirty="0"/>
          </a:p>
          <a:p>
            <a:pPr marL="1200150" lvl="2" indent="-285750">
              <a:buFont typeface="Arial" pitchFamily="34" charset="0"/>
              <a:buChar char="•"/>
            </a:pPr>
            <a:endParaRPr lang="zh-CN" altLang="en-US" dirty="0"/>
          </a:p>
          <a:p>
            <a:pPr>
              <a:lnSpc>
                <a:spcPct val="150000"/>
              </a:lnSpc>
            </a:pPr>
            <a:endParaRPr lang="en-US" altLang="zh-CN" dirty="0"/>
          </a:p>
        </p:txBody>
      </p:sp>
      <p:sp>
        <p:nvSpPr>
          <p:cNvPr id="4" name="矩形 3"/>
          <p:cNvSpPr/>
          <p:nvPr/>
        </p:nvSpPr>
        <p:spPr>
          <a:xfrm>
            <a:off x="2785219" y="2708920"/>
            <a:ext cx="7632848" cy="22322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class="progress progress-striped"&gt; </a:t>
            </a:r>
            <a:endParaRPr lang="en-US" altLang="zh-CN" dirty="0" smtClean="0"/>
          </a:p>
          <a:p>
            <a:pPr>
              <a:defRPr/>
            </a:pPr>
            <a:r>
              <a:rPr lang="en-US" altLang="zh-CN" dirty="0"/>
              <a:t> </a:t>
            </a:r>
            <a:r>
              <a:rPr lang="en-US" altLang="zh-CN" dirty="0" smtClean="0"/>
              <a:t>   &lt;</a:t>
            </a:r>
            <a:r>
              <a:rPr lang="en-US" altLang="zh-CN" dirty="0"/>
              <a:t>div class="progress-bar progress-bar-success" role="</a:t>
            </a:r>
            <a:r>
              <a:rPr lang="en-US" altLang="zh-CN" dirty="0" err="1"/>
              <a:t>progressbar</a:t>
            </a:r>
            <a:r>
              <a:rPr lang="en-US" altLang="zh-CN" dirty="0"/>
              <a:t>" </a:t>
            </a:r>
            <a:r>
              <a:rPr lang="en-US" altLang="zh-CN" dirty="0" smtClean="0"/>
              <a:t>aria-	</a:t>
            </a:r>
            <a:r>
              <a:rPr lang="en-US" altLang="zh-CN" dirty="0" err="1" smtClean="0"/>
              <a:t>valuenow</a:t>
            </a:r>
            <a:r>
              <a:rPr lang="en-US" altLang="zh-CN" dirty="0"/>
              <a:t>="60" aria-</a:t>
            </a:r>
            <a:r>
              <a:rPr lang="en-US" altLang="zh-CN" dirty="0" err="1"/>
              <a:t>valuemin</a:t>
            </a:r>
            <a:r>
              <a:rPr lang="en-US" altLang="zh-CN" dirty="0"/>
              <a:t>="0" aria-</a:t>
            </a:r>
            <a:r>
              <a:rPr lang="en-US" altLang="zh-CN" dirty="0" err="1"/>
              <a:t>valuemax</a:t>
            </a:r>
            <a:r>
              <a:rPr lang="en-US" altLang="zh-CN" dirty="0"/>
              <a:t>="100" style="width: </a:t>
            </a:r>
            <a:r>
              <a:rPr lang="en-US" altLang="zh-CN" dirty="0" smtClean="0"/>
              <a:t>	90</a:t>
            </a:r>
            <a:r>
              <a:rPr lang="en-US" altLang="zh-CN" dirty="0"/>
              <a:t>%;"&gt;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-only"&gt;90% </a:t>
            </a:r>
            <a:r>
              <a:rPr lang="zh-CN" altLang="en-US" dirty="0"/>
              <a:t>完成（成功）</a:t>
            </a:r>
            <a:r>
              <a:rPr lang="en-US" altLang="zh-CN" dirty="0"/>
              <a:t>&lt;/span&gt;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进度条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buFont typeface="Wingdings" pitchFamily="2" charset="2"/>
              <a:buChar char="Ø"/>
            </a:pPr>
            <a:r>
              <a:rPr lang="zh-CN" altLang="en-US" dirty="0"/>
              <a:t>动画</a:t>
            </a:r>
            <a:r>
              <a:rPr lang="zh-CN" altLang="en-US" dirty="0" smtClean="0"/>
              <a:t>的进度条：创建动画的</a:t>
            </a:r>
            <a:r>
              <a:rPr lang="zh-CN" altLang="en-US" dirty="0"/>
              <a:t>进度条的步骤</a:t>
            </a:r>
            <a:r>
              <a:rPr lang="zh-CN" altLang="en-US" dirty="0" smtClean="0"/>
              <a:t>如下：</a:t>
            </a:r>
            <a:endParaRPr lang="en-US" altLang="zh-CN" dirty="0" smtClean="0"/>
          </a:p>
          <a:p>
            <a:pPr marL="1200150" lvl="2" indent="-285750">
              <a:buFont typeface="Arial" pitchFamily="34" charset="0"/>
              <a:buChar char="•"/>
            </a:pPr>
            <a:r>
              <a:rPr lang="zh-CN" altLang="en-US" dirty="0"/>
              <a:t>添加一个带有 </a:t>
            </a:r>
            <a:r>
              <a:rPr lang="en-US" altLang="zh-CN" dirty="0"/>
              <a:t>class </a:t>
            </a:r>
            <a:r>
              <a:rPr lang="en-US" altLang="zh-CN" b="1" dirty="0"/>
              <a:t>.progress</a:t>
            </a:r>
            <a:r>
              <a:rPr lang="en-US" altLang="zh-CN" dirty="0"/>
              <a:t> </a:t>
            </a:r>
            <a:r>
              <a:rPr lang="zh-CN" altLang="en-US" dirty="0"/>
              <a:t>和 </a:t>
            </a:r>
            <a:r>
              <a:rPr lang="en-US" altLang="zh-CN" b="1" dirty="0"/>
              <a:t>.progress-striped</a:t>
            </a:r>
            <a:r>
              <a:rPr lang="en-US" altLang="zh-CN" dirty="0"/>
              <a:t> </a:t>
            </a:r>
            <a:r>
              <a:rPr lang="zh-CN" altLang="en-US" dirty="0"/>
              <a:t>的 </a:t>
            </a:r>
            <a:r>
              <a:rPr lang="en-US" altLang="zh-CN" dirty="0"/>
              <a:t>&lt;div&gt;</a:t>
            </a:r>
            <a:r>
              <a:rPr lang="zh-CN" altLang="en-US" dirty="0" smtClean="0"/>
              <a:t>。</a:t>
            </a:r>
            <a:r>
              <a:rPr lang="zh-CN" altLang="en-US" dirty="0"/>
              <a:t>同时添加 </a:t>
            </a:r>
            <a:r>
              <a:rPr lang="en-US" altLang="zh-CN" dirty="0"/>
              <a:t>class </a:t>
            </a:r>
            <a:r>
              <a:rPr lang="en-US" altLang="zh-CN" b="1" dirty="0"/>
              <a:t>.active</a:t>
            </a:r>
            <a:r>
              <a:rPr lang="zh-CN" altLang="en-US" dirty="0"/>
              <a:t>。</a:t>
            </a:r>
            <a:endParaRPr lang="zh-CN" altLang="en-US" dirty="0" smtClean="0"/>
          </a:p>
          <a:p>
            <a:pPr marL="1200150" lvl="2" indent="-285750">
              <a:buFont typeface="Arial" pitchFamily="34" charset="0"/>
              <a:buChar char="•"/>
            </a:pPr>
            <a:r>
              <a:rPr lang="zh-CN" altLang="en-US" dirty="0" smtClean="0"/>
              <a:t>接着，</a:t>
            </a:r>
            <a:r>
              <a:rPr lang="zh-CN" altLang="en-US" dirty="0"/>
              <a:t>添加一个带有 </a:t>
            </a:r>
            <a:r>
              <a:rPr lang="en-US" altLang="zh-CN" dirty="0"/>
              <a:t>class </a:t>
            </a:r>
            <a:r>
              <a:rPr lang="en-US" altLang="zh-CN" b="1" dirty="0"/>
              <a:t>.progress-bar</a:t>
            </a:r>
            <a:r>
              <a:rPr lang="en-US" altLang="zh-CN" dirty="0"/>
              <a:t> </a:t>
            </a:r>
            <a:r>
              <a:rPr lang="zh-CN" altLang="en-US" dirty="0"/>
              <a:t>的空的 </a:t>
            </a:r>
            <a:r>
              <a:rPr lang="en-US" altLang="zh-CN" dirty="0"/>
              <a:t>&lt;div&gt;</a:t>
            </a:r>
            <a:r>
              <a:rPr lang="zh-CN" altLang="en-US" dirty="0" smtClean="0"/>
              <a:t>。</a:t>
            </a:r>
            <a:endParaRPr lang="zh-CN" altLang="en-US" dirty="0"/>
          </a:p>
          <a:p>
            <a:pPr marL="1200150" lvl="2" indent="-285750">
              <a:buFont typeface="Arial" pitchFamily="34" charset="0"/>
              <a:buChar char="•"/>
            </a:pPr>
            <a:r>
              <a:rPr lang="zh-CN" altLang="en-US" dirty="0"/>
              <a:t>添加一个带有百分比表示的宽度的 </a:t>
            </a:r>
            <a:r>
              <a:rPr lang="en-US" altLang="zh-CN" dirty="0"/>
              <a:t>style </a:t>
            </a:r>
            <a:r>
              <a:rPr lang="zh-CN" altLang="en-US" dirty="0"/>
              <a:t>属性，例如 </a:t>
            </a:r>
            <a:r>
              <a:rPr lang="en-US" altLang="zh-CN" dirty="0"/>
              <a:t>style="60%"; </a:t>
            </a:r>
            <a:r>
              <a:rPr lang="zh-CN" altLang="en-US" dirty="0"/>
              <a:t>表示进度条在 </a:t>
            </a:r>
            <a:r>
              <a:rPr lang="en-US" altLang="zh-CN" dirty="0"/>
              <a:t>60% </a:t>
            </a:r>
            <a:r>
              <a:rPr lang="zh-CN" altLang="en-US" dirty="0"/>
              <a:t>的位置</a:t>
            </a:r>
            <a:r>
              <a:rPr lang="zh-CN" altLang="en-US" dirty="0" smtClean="0"/>
              <a:t>。</a:t>
            </a:r>
            <a:endParaRPr lang="en-US" altLang="zh-CN" dirty="0" smtClean="0"/>
          </a:p>
          <a:p>
            <a:pPr lvl="2"/>
            <a:r>
              <a:rPr lang="zh-CN" altLang="en-US" dirty="0"/>
              <a:t>这将会</a:t>
            </a:r>
            <a:r>
              <a:rPr lang="zh-CN" altLang="en-US" dirty="0" smtClean="0"/>
              <a:t>使</a:t>
            </a:r>
            <a:r>
              <a:rPr lang="zh-CN" altLang="en-US" dirty="0"/>
              <a:t>条纹具有从右向左的运动感。</a:t>
            </a:r>
          </a:p>
          <a:p>
            <a:pPr marL="1200150" lvl="2" indent="-285750">
              <a:buFont typeface="Arial" pitchFamily="34" charset="0"/>
              <a:buChar char="•"/>
            </a:pPr>
            <a:endParaRPr lang="zh-CN" altLang="en-US" dirty="0"/>
          </a:p>
          <a:p>
            <a:pPr marL="1200150" lvl="2" indent="-285750">
              <a:buFont typeface="Arial" pitchFamily="34" charset="0"/>
              <a:buChar char="•"/>
            </a:pPr>
            <a:endParaRPr lang="zh-CN" altLang="en-US" dirty="0"/>
          </a:p>
          <a:p>
            <a:pPr>
              <a:lnSpc>
                <a:spcPct val="150000"/>
              </a:lnSpc>
            </a:pPr>
            <a:endParaRPr lang="en-US" altLang="zh-CN" dirty="0"/>
          </a:p>
        </p:txBody>
      </p:sp>
      <p:sp>
        <p:nvSpPr>
          <p:cNvPr id="4" name="矩形 3"/>
          <p:cNvSpPr/>
          <p:nvPr/>
        </p:nvSpPr>
        <p:spPr>
          <a:xfrm>
            <a:off x="2810515" y="2996952"/>
            <a:ext cx="7632848" cy="22322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class="progress progress-striped active"&gt; </a:t>
            </a:r>
            <a:endParaRPr lang="en-US" altLang="zh-CN" dirty="0" smtClean="0"/>
          </a:p>
          <a:p>
            <a:pPr>
              <a:defRPr/>
            </a:pPr>
            <a:r>
              <a:rPr lang="en-US" altLang="zh-CN" dirty="0"/>
              <a:t> </a:t>
            </a:r>
            <a:r>
              <a:rPr lang="en-US" altLang="zh-CN" dirty="0" smtClean="0"/>
              <a:t>   &lt;</a:t>
            </a:r>
            <a:r>
              <a:rPr lang="en-US" altLang="zh-CN" dirty="0"/>
              <a:t>div class="progress-bar progress-bar-success" role="</a:t>
            </a:r>
            <a:r>
              <a:rPr lang="en-US" altLang="zh-CN" dirty="0" err="1"/>
              <a:t>progressbar</a:t>
            </a:r>
            <a:r>
              <a:rPr lang="en-US" altLang="zh-CN" dirty="0"/>
              <a:t>" </a:t>
            </a:r>
            <a:r>
              <a:rPr lang="en-US" altLang="zh-CN" dirty="0" smtClean="0"/>
              <a:t>aria-	</a:t>
            </a:r>
            <a:r>
              <a:rPr lang="en-US" altLang="zh-CN" dirty="0" err="1" smtClean="0"/>
              <a:t>valuenow</a:t>
            </a:r>
            <a:r>
              <a:rPr lang="en-US" altLang="zh-CN" dirty="0"/>
              <a:t>="60" aria-</a:t>
            </a:r>
            <a:r>
              <a:rPr lang="en-US" altLang="zh-CN" dirty="0" err="1"/>
              <a:t>valuemin</a:t>
            </a:r>
            <a:r>
              <a:rPr lang="en-US" altLang="zh-CN" dirty="0"/>
              <a:t>="0" aria-</a:t>
            </a:r>
            <a:r>
              <a:rPr lang="en-US" altLang="zh-CN" dirty="0" err="1"/>
              <a:t>valuemax</a:t>
            </a:r>
            <a:r>
              <a:rPr lang="en-US" altLang="zh-CN" dirty="0"/>
              <a:t>="100" style="width: </a:t>
            </a:r>
            <a:r>
              <a:rPr lang="en-US" altLang="zh-CN" dirty="0" smtClean="0"/>
              <a:t>	90</a:t>
            </a:r>
            <a:r>
              <a:rPr lang="en-US" altLang="zh-CN" dirty="0"/>
              <a:t>%;"&gt;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-only"&gt;90% </a:t>
            </a:r>
            <a:r>
              <a:rPr lang="zh-CN" altLang="en-US" dirty="0"/>
              <a:t>完成（成功）</a:t>
            </a:r>
            <a:r>
              <a:rPr lang="en-US" altLang="zh-CN" dirty="0"/>
              <a:t>&lt;/span&gt;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3.16</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进度条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742950" lvl="1" indent="-285750">
              <a:buFont typeface="Wingdings" pitchFamily="2" charset="2"/>
              <a:buChar char="Ø"/>
            </a:pPr>
            <a:r>
              <a:rPr lang="zh-CN" altLang="en-US" dirty="0"/>
              <a:t>堆叠</a:t>
            </a:r>
            <a:r>
              <a:rPr lang="zh-CN" altLang="en-US" dirty="0" smtClean="0"/>
              <a:t>的进度条：</a:t>
            </a:r>
            <a:r>
              <a:rPr lang="zh-CN" altLang="en-US" dirty="0"/>
              <a:t>甚至可以堆叠多个进度条。把多个进度条放在相同的 </a:t>
            </a:r>
            <a:r>
              <a:rPr lang="en-US" altLang="zh-CN" b="1" dirty="0"/>
              <a:t>.progress</a:t>
            </a:r>
            <a:r>
              <a:rPr lang="zh-CN" altLang="en-US" dirty="0"/>
              <a:t> 中即可实现</a:t>
            </a:r>
            <a:r>
              <a:rPr lang="zh-CN" altLang="en-US" dirty="0" smtClean="0"/>
              <a:t>堆叠。</a:t>
            </a:r>
            <a:endParaRPr lang="zh-CN" altLang="en-US" dirty="0"/>
          </a:p>
          <a:p>
            <a:pPr marL="1200150" lvl="2" indent="-285750">
              <a:buFont typeface="Arial" pitchFamily="34" charset="0"/>
              <a:buChar char="•"/>
            </a:pPr>
            <a:endParaRPr lang="zh-CN" altLang="en-US" dirty="0"/>
          </a:p>
          <a:p>
            <a:pPr>
              <a:lnSpc>
                <a:spcPct val="150000"/>
              </a:lnSpc>
            </a:pPr>
            <a:endParaRPr lang="en-US" altLang="zh-CN" dirty="0"/>
          </a:p>
        </p:txBody>
      </p:sp>
      <p:sp>
        <p:nvSpPr>
          <p:cNvPr id="4" name="矩形 3"/>
          <p:cNvSpPr/>
          <p:nvPr/>
        </p:nvSpPr>
        <p:spPr>
          <a:xfrm>
            <a:off x="2641203" y="1628800"/>
            <a:ext cx="7632848" cy="352839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&lt;div class="progress"&gt; </a:t>
            </a:r>
            <a:endParaRPr lang="en-US" altLang="zh-CN" dirty="0" smtClean="0"/>
          </a:p>
          <a:p>
            <a:pPr>
              <a:defRPr/>
            </a:pPr>
            <a:r>
              <a:rPr lang="en-US" altLang="zh-CN" dirty="0"/>
              <a:t> </a:t>
            </a:r>
            <a:r>
              <a:rPr lang="en-US" altLang="zh-CN" dirty="0" smtClean="0"/>
              <a:t>   &lt;</a:t>
            </a:r>
            <a:r>
              <a:rPr lang="en-US" altLang="zh-CN" dirty="0"/>
              <a:t>div class="progress-bar progress-bar-success" role="</a:t>
            </a:r>
            <a:r>
              <a:rPr lang="en-US" altLang="zh-CN" dirty="0" err="1"/>
              <a:t>progressbar</a:t>
            </a:r>
            <a:r>
              <a:rPr lang="en-US" altLang="zh-CN" dirty="0"/>
              <a:t>" </a:t>
            </a:r>
            <a:r>
              <a:rPr lang="en-US" altLang="zh-CN" dirty="0" smtClean="0"/>
              <a:t>aria-	</a:t>
            </a:r>
            <a:r>
              <a:rPr lang="en-US" altLang="zh-CN" dirty="0" err="1" smtClean="0"/>
              <a:t>valuenow</a:t>
            </a:r>
            <a:r>
              <a:rPr lang="en-US" altLang="zh-CN" dirty="0"/>
              <a:t>="60" aria-</a:t>
            </a:r>
            <a:r>
              <a:rPr lang="en-US" altLang="zh-CN" dirty="0" err="1"/>
              <a:t>valuemin</a:t>
            </a:r>
            <a:r>
              <a:rPr lang="en-US" altLang="zh-CN" dirty="0"/>
              <a:t>="0" aria-</a:t>
            </a:r>
            <a:r>
              <a:rPr lang="en-US" altLang="zh-CN" dirty="0" err="1"/>
              <a:t>valuemax</a:t>
            </a:r>
            <a:r>
              <a:rPr lang="en-US" altLang="zh-CN" dirty="0"/>
              <a:t>="100" style="width: </a:t>
            </a:r>
            <a:r>
              <a:rPr lang="en-US" altLang="zh-CN" dirty="0" smtClean="0"/>
              <a:t>	40</a:t>
            </a:r>
            <a:r>
              <a:rPr lang="en-US" altLang="zh-CN" dirty="0"/>
              <a:t>%;"&gt;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-only"&gt;40% </a:t>
            </a:r>
            <a:r>
              <a:rPr lang="zh-CN" altLang="en-US" dirty="0"/>
              <a:t>完成</a:t>
            </a:r>
            <a:r>
              <a:rPr lang="en-US" altLang="zh-CN" dirty="0"/>
              <a:t>&lt;/span&gt;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a:t> </a:t>
            </a:r>
            <a:r>
              <a:rPr lang="en-US" altLang="zh-CN" dirty="0" smtClean="0"/>
              <a:t>   &lt;</a:t>
            </a:r>
            <a:r>
              <a:rPr lang="en-US" altLang="zh-CN" dirty="0"/>
              <a:t>div class="progress-bar progress-bar-info" role="</a:t>
            </a:r>
            <a:r>
              <a:rPr lang="en-US" altLang="zh-CN" dirty="0" err="1"/>
              <a:t>progressbar</a:t>
            </a:r>
            <a:r>
              <a:rPr lang="en-US" altLang="zh-CN" dirty="0"/>
              <a:t>" </a:t>
            </a:r>
            <a:r>
              <a:rPr lang="en-US" altLang="zh-CN" dirty="0" smtClean="0"/>
              <a:t>aria-	</a:t>
            </a:r>
            <a:r>
              <a:rPr lang="en-US" altLang="zh-CN" dirty="0" err="1" smtClean="0"/>
              <a:t>valuenow</a:t>
            </a:r>
            <a:r>
              <a:rPr lang="en-US" altLang="zh-CN" dirty="0"/>
              <a:t>="60" aria-</a:t>
            </a:r>
            <a:r>
              <a:rPr lang="en-US" altLang="zh-CN" dirty="0" err="1"/>
              <a:t>valuemin</a:t>
            </a:r>
            <a:r>
              <a:rPr lang="en-US" altLang="zh-CN" dirty="0"/>
              <a:t>="0" aria-</a:t>
            </a:r>
            <a:r>
              <a:rPr lang="en-US" altLang="zh-CN" dirty="0" err="1"/>
              <a:t>valuemax</a:t>
            </a:r>
            <a:r>
              <a:rPr lang="en-US" altLang="zh-CN" dirty="0"/>
              <a:t>="100" style="width: </a:t>
            </a:r>
            <a:r>
              <a:rPr lang="en-US" altLang="zh-CN" dirty="0" smtClean="0"/>
              <a:t>	30</a:t>
            </a:r>
            <a:r>
              <a:rPr lang="en-US" altLang="zh-CN" dirty="0"/>
              <a:t>%;"&gt; </a:t>
            </a:r>
            <a:endParaRPr lang="en-US" altLang="zh-CN" dirty="0" smtClean="0"/>
          </a:p>
          <a:p>
            <a:pPr>
              <a:defRPr/>
            </a:pPr>
            <a:r>
              <a:rPr lang="en-US" altLang="zh-CN" dirty="0"/>
              <a:t> </a:t>
            </a:r>
            <a:r>
              <a:rPr lang="en-US" altLang="zh-CN" dirty="0" smtClean="0"/>
              <a:t>       &lt;</a:t>
            </a:r>
            <a:r>
              <a:rPr lang="en-US" altLang="zh-CN" dirty="0"/>
              <a:t>span class="</a:t>
            </a:r>
            <a:r>
              <a:rPr lang="en-US" altLang="zh-CN" dirty="0" err="1"/>
              <a:t>sr</a:t>
            </a:r>
            <a:r>
              <a:rPr lang="en-US" altLang="zh-CN" dirty="0"/>
              <a:t>-only"&gt;30% </a:t>
            </a:r>
            <a:r>
              <a:rPr lang="zh-CN" altLang="en-US" dirty="0"/>
              <a:t>完成（信息）</a:t>
            </a:r>
            <a:r>
              <a:rPr lang="en-US" altLang="zh-CN" dirty="0"/>
              <a:t>&lt;/span&gt; </a:t>
            </a:r>
            <a:endParaRPr lang="en-US" altLang="zh-CN" dirty="0" smtClean="0"/>
          </a:p>
          <a:p>
            <a:pPr>
              <a:defRPr/>
            </a:pPr>
            <a:r>
              <a:rPr lang="en-US" altLang="zh-CN" dirty="0"/>
              <a:t> </a:t>
            </a:r>
            <a:r>
              <a:rPr lang="en-US" altLang="zh-CN" dirty="0" smtClean="0"/>
              <a:t>   &lt;/</a:t>
            </a:r>
            <a:r>
              <a:rPr lang="en-US" altLang="zh-CN" dirty="0"/>
              <a:t>div&gt; </a:t>
            </a:r>
            <a:endParaRPr lang="en-US" altLang="zh-CN" dirty="0" smtClean="0"/>
          </a:p>
          <a:p>
            <a:pPr>
              <a:defRPr/>
            </a:pPr>
            <a:r>
              <a:rPr lang="en-US" altLang="zh-CN" dirty="0" smtClean="0"/>
              <a:t>&lt;/</a:t>
            </a:r>
            <a:r>
              <a:rPr lang="en-US" altLang="zh-CN" dirty="0"/>
              <a:t>div&gt;</a:t>
            </a:r>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3.17</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多媒体对象</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dirty="0"/>
              <a:t>Bootstrap </a:t>
            </a:r>
            <a:r>
              <a:rPr lang="zh-CN" altLang="en-US" dirty="0"/>
              <a:t>中的多媒体对象（</a:t>
            </a:r>
            <a:r>
              <a:rPr lang="en-US" altLang="zh-CN" dirty="0"/>
              <a:t>Media Object</a:t>
            </a:r>
            <a:r>
              <a:rPr lang="zh-CN" altLang="en-US" dirty="0" smtClean="0"/>
              <a:t>）用于</a:t>
            </a:r>
            <a:r>
              <a:rPr lang="zh-CN" altLang="en-US" dirty="0"/>
              <a:t>创建各种类型的组件（比如：博客评论），我们可以在组件中使用图文混排，图像可以左对齐或者右对齐。媒体对象可以用更少的代码来实现媒体对象与文字的混</a:t>
            </a:r>
            <a:r>
              <a:rPr lang="zh-CN" altLang="en-US" dirty="0" smtClean="0"/>
              <a:t>排。</a:t>
            </a:r>
            <a:endParaRPr lang="en-US" altLang="zh-CN" dirty="0" smtClean="0"/>
          </a:p>
          <a:p>
            <a:pPr>
              <a:lnSpc>
                <a:spcPct val="150000"/>
              </a:lnSpc>
            </a:pPr>
            <a:r>
              <a:rPr lang="zh-CN" altLang="en-US" dirty="0"/>
              <a:t>媒体对象轻量标记、易于扩展的特性是通过向简单的标记应用 </a:t>
            </a:r>
            <a:r>
              <a:rPr lang="en-US" altLang="zh-CN" dirty="0"/>
              <a:t>class </a:t>
            </a:r>
            <a:r>
              <a:rPr lang="zh-CN" altLang="en-US" dirty="0"/>
              <a:t>来实现的。你可以在 </a:t>
            </a:r>
            <a:r>
              <a:rPr lang="en-US" altLang="zh-CN" dirty="0"/>
              <a:t>HTML </a:t>
            </a:r>
            <a:r>
              <a:rPr lang="zh-CN" altLang="en-US" dirty="0"/>
              <a:t>标签中添加以下两种形式来设置媒体对象</a:t>
            </a:r>
            <a:r>
              <a:rPr lang="zh-CN" altLang="en-US" dirty="0" smtClean="0"/>
              <a:t>：</a:t>
            </a:r>
            <a:endParaRPr lang="en-US" altLang="zh-CN" dirty="0" smtClean="0"/>
          </a:p>
          <a:p>
            <a:pPr marL="742950" lvl="1" indent="-285750">
              <a:lnSpc>
                <a:spcPct val="150000"/>
              </a:lnSpc>
              <a:buFont typeface="Arial" pitchFamily="34" charset="0"/>
              <a:buChar char="•"/>
            </a:pPr>
            <a:r>
              <a:rPr lang="en-US" altLang="zh-CN" b="1" dirty="0" smtClean="0"/>
              <a:t>.</a:t>
            </a:r>
            <a:r>
              <a:rPr lang="en-US" altLang="zh-CN" b="1" dirty="0"/>
              <a:t>media</a:t>
            </a:r>
            <a:r>
              <a:rPr lang="zh-CN" altLang="en-US" dirty="0"/>
              <a:t>：该 </a:t>
            </a:r>
            <a:r>
              <a:rPr lang="en-US" altLang="zh-CN" dirty="0"/>
              <a:t>class </a:t>
            </a:r>
            <a:r>
              <a:rPr lang="zh-CN" altLang="en-US" dirty="0"/>
              <a:t>允许将媒体对象里的多媒体（图像、视频、音频）浮动到内容区块的左边或者右边</a:t>
            </a:r>
            <a:r>
              <a:rPr lang="zh-CN" altLang="en-US" dirty="0" smtClean="0"/>
              <a:t>。</a:t>
            </a:r>
            <a:endParaRPr lang="en-US" altLang="zh-CN" dirty="0" smtClean="0"/>
          </a:p>
          <a:p>
            <a:pPr marL="742950" lvl="1" indent="-285750">
              <a:lnSpc>
                <a:spcPct val="150000"/>
              </a:lnSpc>
              <a:buFont typeface="Arial" pitchFamily="34" charset="0"/>
              <a:buChar char="•"/>
            </a:pPr>
            <a:r>
              <a:rPr lang="en-US" altLang="zh-CN" b="1" dirty="0"/>
              <a:t>.media-list</a:t>
            </a:r>
            <a:r>
              <a:rPr lang="zh-CN" altLang="en-US" dirty="0"/>
              <a:t>：如果你需要一个列表，各项内容是无序列表的一部分，可以使用该 </a:t>
            </a:r>
            <a:r>
              <a:rPr lang="en-US" altLang="zh-CN" dirty="0"/>
              <a:t>class</a:t>
            </a:r>
            <a:r>
              <a:rPr lang="zh-CN" altLang="en-US" dirty="0"/>
              <a:t>。可用于评论列表与文章列表</a:t>
            </a:r>
            <a:r>
              <a:rPr lang="zh-CN" altLang="en-US" dirty="0" smtClean="0"/>
              <a:t>。</a:t>
            </a:r>
            <a:endParaRPr lang="zh-CN" altLang="en-US" dirty="0"/>
          </a:p>
          <a:p>
            <a:pPr marL="742950" lvl="1" indent="-285750">
              <a:lnSpc>
                <a:spcPct val="150000"/>
              </a:lnSpc>
              <a:buFont typeface="Arial" pitchFamily="34" charset="0"/>
              <a:buChar char="•"/>
            </a:pPr>
            <a:endParaRPr lang="zh-CN" altLang="en-US" dirty="0"/>
          </a:p>
          <a:p>
            <a:pPr marL="285750" indent="-285750">
              <a:lnSpc>
                <a:spcPct val="150000"/>
              </a:lnSpc>
              <a:buFont typeface="Wingdings" pitchFamily="2" charset="2"/>
              <a:buChar char="Ø"/>
              <a:defRPr/>
            </a:pPr>
            <a:endParaRPr lang="en-US" altLang="zh-CN" dirty="0"/>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3.18</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列表组</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列表组件用于以列表形式呈现复杂的和自定义的内容。创建一个基本的列表组的步骤如下</a:t>
            </a:r>
            <a:r>
              <a:rPr lang="zh-CN" altLang="en-US" dirty="0" smtClean="0"/>
              <a:t>：</a:t>
            </a:r>
            <a:endParaRPr lang="en-US" altLang="zh-CN" dirty="0" smtClean="0"/>
          </a:p>
          <a:p>
            <a:pPr marL="742950" lvl="1" indent="-285750">
              <a:lnSpc>
                <a:spcPct val="150000"/>
              </a:lnSpc>
              <a:buFont typeface="Arial" pitchFamily="34" charset="0"/>
              <a:buChar char="•"/>
            </a:pPr>
            <a:r>
              <a:rPr lang="zh-CN" altLang="en-US" dirty="0"/>
              <a:t>向元素 </a:t>
            </a:r>
            <a:r>
              <a:rPr lang="en-US" altLang="zh-CN" dirty="0"/>
              <a:t>&lt;</a:t>
            </a:r>
            <a:r>
              <a:rPr lang="en-US" altLang="zh-CN" dirty="0" err="1"/>
              <a:t>ul</a:t>
            </a:r>
            <a:r>
              <a:rPr lang="en-US" altLang="zh-CN" dirty="0"/>
              <a:t>&gt; </a:t>
            </a:r>
            <a:r>
              <a:rPr lang="zh-CN" altLang="en-US" dirty="0"/>
              <a:t>添加 </a:t>
            </a:r>
            <a:r>
              <a:rPr lang="en-US" altLang="zh-CN" dirty="0"/>
              <a:t>class </a:t>
            </a:r>
            <a:r>
              <a:rPr lang="en-US" altLang="zh-CN" b="1" dirty="0"/>
              <a:t>.list-group</a:t>
            </a:r>
            <a:r>
              <a:rPr lang="zh-CN" altLang="en-US" dirty="0"/>
              <a:t>。</a:t>
            </a:r>
          </a:p>
          <a:p>
            <a:pPr marL="742950" lvl="1" indent="-285750">
              <a:lnSpc>
                <a:spcPct val="150000"/>
              </a:lnSpc>
              <a:buFont typeface="Arial" pitchFamily="34" charset="0"/>
              <a:buChar char="•"/>
            </a:pPr>
            <a:r>
              <a:rPr lang="zh-CN" altLang="en-US" dirty="0"/>
              <a:t>向 </a:t>
            </a:r>
            <a:r>
              <a:rPr lang="en-US" altLang="zh-CN" dirty="0"/>
              <a:t>&lt;li&gt; </a:t>
            </a:r>
            <a:r>
              <a:rPr lang="zh-CN" altLang="en-US" dirty="0"/>
              <a:t>添加 </a:t>
            </a:r>
            <a:r>
              <a:rPr lang="en-US" altLang="zh-CN" dirty="0"/>
              <a:t>class </a:t>
            </a:r>
            <a:r>
              <a:rPr lang="en-US" altLang="zh-CN" b="1" dirty="0"/>
              <a:t>.list-group-item</a:t>
            </a:r>
            <a:r>
              <a:rPr lang="zh-CN" altLang="en-US" dirty="0" smtClean="0"/>
              <a:t>。</a:t>
            </a:r>
            <a:endParaRPr lang="en-US" altLang="zh-CN" dirty="0"/>
          </a:p>
          <a:p>
            <a:pPr marL="285750" indent="-285750">
              <a:lnSpc>
                <a:spcPct val="150000"/>
              </a:lnSpc>
              <a:buFont typeface="Wingdings" pitchFamily="2" charset="2"/>
              <a:buChar char="Ø"/>
            </a:pPr>
            <a:r>
              <a:rPr lang="zh-CN" altLang="en-US" b="1" dirty="0"/>
              <a:t>向列表组添加</a:t>
            </a:r>
            <a:r>
              <a:rPr lang="zh-CN" altLang="en-US" b="1" dirty="0" smtClean="0"/>
              <a:t>徽章</a:t>
            </a:r>
            <a:r>
              <a:rPr lang="zh-CN" altLang="en-US" dirty="0" smtClean="0"/>
              <a:t>：</a:t>
            </a:r>
            <a:r>
              <a:rPr lang="zh-CN" altLang="en-US" dirty="0"/>
              <a:t>可以向任意的列表项添加徽章组件，它会自动定位到右边。只需要在 </a:t>
            </a:r>
            <a:r>
              <a:rPr lang="en-US" altLang="zh-CN" dirty="0"/>
              <a:t>&lt;li&gt; </a:t>
            </a:r>
            <a:r>
              <a:rPr lang="zh-CN" altLang="en-US" dirty="0"/>
              <a:t>元素中添加 </a:t>
            </a:r>
            <a:r>
              <a:rPr lang="en-US" altLang="zh-CN" b="1" dirty="0"/>
              <a:t>&lt;span class</a:t>
            </a:r>
            <a:r>
              <a:rPr lang="en-US" altLang="zh-CN" b="1" dirty="0" smtClean="0"/>
              <a:t>=“badge”&gt;</a:t>
            </a:r>
            <a:r>
              <a:rPr lang="en-US" altLang="zh-CN" dirty="0"/>
              <a:t> </a:t>
            </a:r>
            <a:r>
              <a:rPr lang="zh-CN" altLang="en-US" dirty="0"/>
              <a:t>即</a:t>
            </a:r>
            <a:r>
              <a:rPr lang="zh-CN" altLang="en-US" dirty="0" smtClean="0"/>
              <a:t>可。</a:t>
            </a:r>
            <a:endParaRPr lang="en-US" altLang="zh-CN" dirty="0" smtClean="0"/>
          </a:p>
          <a:p>
            <a:pPr marL="285750" indent="-285750">
              <a:lnSpc>
                <a:spcPct val="150000"/>
              </a:lnSpc>
              <a:buFont typeface="Wingdings" pitchFamily="2" charset="2"/>
              <a:buChar char="Ø"/>
            </a:pPr>
            <a:r>
              <a:rPr lang="zh-CN" altLang="en-US" b="1" dirty="0"/>
              <a:t>向列表组添加</a:t>
            </a:r>
            <a:r>
              <a:rPr lang="zh-CN" altLang="en-US" b="1" dirty="0" smtClean="0"/>
              <a:t>链接</a:t>
            </a:r>
            <a:r>
              <a:rPr lang="zh-CN" altLang="en-US" dirty="0" smtClean="0"/>
              <a:t>：</a:t>
            </a:r>
            <a:r>
              <a:rPr lang="zh-CN" altLang="en-US" dirty="0"/>
              <a:t>通过使用锚标签代替列表项，我们可以向列表组添加链接。我们需要使用 </a:t>
            </a:r>
            <a:r>
              <a:rPr lang="en-US" altLang="zh-CN" dirty="0"/>
              <a:t>&lt;div&gt; </a:t>
            </a:r>
            <a:r>
              <a:rPr lang="zh-CN" altLang="en-US" dirty="0"/>
              <a:t>代替 </a:t>
            </a:r>
            <a:r>
              <a:rPr lang="en-US" altLang="zh-CN" dirty="0"/>
              <a:t>&lt;</a:t>
            </a:r>
            <a:r>
              <a:rPr lang="en-US" altLang="zh-CN" dirty="0" err="1"/>
              <a:t>ul</a:t>
            </a:r>
            <a:r>
              <a:rPr lang="en-US" altLang="zh-CN" dirty="0"/>
              <a:t>&gt; </a:t>
            </a:r>
            <a:r>
              <a:rPr lang="zh-CN" altLang="en-US" dirty="0"/>
              <a:t>元素。</a:t>
            </a:r>
            <a:endParaRPr lang="zh-CN" altLang="en-US" b="1" dirty="0"/>
          </a:p>
          <a:p>
            <a:pPr marL="285750" indent="-285750">
              <a:lnSpc>
                <a:spcPct val="150000"/>
              </a:lnSpc>
              <a:buFont typeface="Wingdings" pitchFamily="2" charset="2"/>
              <a:buChar char="Ø"/>
            </a:pPr>
            <a:r>
              <a:rPr lang="zh-CN" altLang="en-US" b="1" dirty="0"/>
              <a:t>向列表组添加自定义</a:t>
            </a:r>
            <a:r>
              <a:rPr lang="zh-CN" altLang="en-US" b="1" dirty="0" smtClean="0"/>
              <a:t>内容</a:t>
            </a:r>
            <a:r>
              <a:rPr lang="zh-CN" altLang="en-US" dirty="0" smtClean="0"/>
              <a:t>：</a:t>
            </a:r>
            <a:r>
              <a:rPr lang="zh-CN" altLang="en-US" dirty="0"/>
              <a:t>可以向上面已添加链接的列表组添加任意的 </a:t>
            </a:r>
            <a:r>
              <a:rPr lang="en-US" altLang="zh-CN" dirty="0"/>
              <a:t>HTML </a:t>
            </a:r>
            <a:r>
              <a:rPr lang="zh-CN" altLang="en-US" dirty="0" smtClean="0"/>
              <a:t>内容。</a:t>
            </a:r>
            <a:endParaRPr lang="zh-CN" altLang="en-US" b="1" dirty="0"/>
          </a:p>
          <a:p>
            <a:pPr marL="285750" indent="-285750">
              <a:lnSpc>
                <a:spcPct val="150000"/>
              </a:lnSpc>
              <a:buFont typeface="Wingdings" pitchFamily="2" charset="2"/>
              <a:buChar char="Ø"/>
            </a:pPr>
            <a:endParaRPr lang="zh-CN" altLang="en-US" dirty="0"/>
          </a:p>
          <a:p>
            <a:pPr marL="285750" indent="-285750">
              <a:lnSpc>
                <a:spcPct val="150000"/>
              </a:lnSpc>
              <a:buFont typeface="Wingdings" pitchFamily="2" charset="2"/>
              <a:buChar char="Ø"/>
              <a:defRPr/>
            </a:pPr>
            <a:endParaRPr lang="en-US" altLang="zh-CN" dirty="0"/>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3.19</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面板</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面板组件用于把 </a:t>
            </a:r>
            <a:r>
              <a:rPr lang="en-US" altLang="zh-CN" dirty="0"/>
              <a:t>DOM </a:t>
            </a:r>
            <a:r>
              <a:rPr lang="zh-CN" altLang="en-US" dirty="0"/>
              <a:t>组件插入到一个盒子中。创建一个基本的面板，只需要向 </a:t>
            </a:r>
            <a:r>
              <a:rPr lang="en-US" altLang="zh-CN" dirty="0"/>
              <a:t>&lt;div&gt; </a:t>
            </a:r>
            <a:r>
              <a:rPr lang="zh-CN" altLang="en-US" dirty="0"/>
              <a:t>元素添加 </a:t>
            </a:r>
            <a:r>
              <a:rPr lang="en-US" altLang="zh-CN" dirty="0"/>
              <a:t>class </a:t>
            </a:r>
            <a:r>
              <a:rPr lang="en-US" altLang="zh-CN" b="1" dirty="0"/>
              <a:t>.panel</a:t>
            </a:r>
            <a:r>
              <a:rPr lang="en-US" altLang="zh-CN" dirty="0"/>
              <a:t> </a:t>
            </a:r>
            <a:r>
              <a:rPr lang="zh-CN" altLang="en-US" dirty="0"/>
              <a:t>和 </a:t>
            </a:r>
            <a:r>
              <a:rPr lang="en-US" altLang="zh-CN" dirty="0"/>
              <a:t>class </a:t>
            </a:r>
            <a:r>
              <a:rPr lang="en-US" altLang="zh-CN" b="1" dirty="0"/>
              <a:t>.panel-default</a:t>
            </a:r>
            <a:r>
              <a:rPr lang="en-US" altLang="zh-CN" dirty="0"/>
              <a:t> </a:t>
            </a:r>
            <a:r>
              <a:rPr lang="zh-CN" altLang="en-US" dirty="0"/>
              <a:t>即</a:t>
            </a:r>
            <a:r>
              <a:rPr lang="zh-CN" altLang="en-US" dirty="0" smtClean="0"/>
              <a:t>可。</a:t>
            </a:r>
            <a:endParaRPr lang="en-US" altLang="zh-CN" dirty="0" smtClean="0"/>
          </a:p>
          <a:p>
            <a:pPr marL="285750" indent="-285750">
              <a:lnSpc>
                <a:spcPct val="150000"/>
              </a:lnSpc>
              <a:buFont typeface="Wingdings" pitchFamily="2" charset="2"/>
              <a:buChar char="Ø"/>
            </a:pPr>
            <a:r>
              <a:rPr lang="zh-CN" altLang="en-US" b="1" dirty="0"/>
              <a:t>面板</a:t>
            </a:r>
            <a:r>
              <a:rPr lang="zh-CN" altLang="en-US" b="1" dirty="0" smtClean="0"/>
              <a:t>标题</a:t>
            </a:r>
            <a:r>
              <a:rPr lang="zh-CN" altLang="en-US" dirty="0" smtClean="0"/>
              <a:t>：</a:t>
            </a:r>
            <a:r>
              <a:rPr lang="zh-CN" altLang="en-US" dirty="0"/>
              <a:t>使用 </a:t>
            </a:r>
            <a:r>
              <a:rPr lang="en-US" altLang="zh-CN" b="1" dirty="0"/>
              <a:t>.panel-heading</a:t>
            </a:r>
            <a:r>
              <a:rPr lang="en-US" altLang="zh-CN" dirty="0"/>
              <a:t> class </a:t>
            </a:r>
            <a:r>
              <a:rPr lang="zh-CN" altLang="en-US" dirty="0"/>
              <a:t>可以很简单地向面板添加标题容器</a:t>
            </a:r>
            <a:r>
              <a:rPr lang="zh-CN" altLang="en-US" dirty="0" smtClean="0"/>
              <a:t>。</a:t>
            </a:r>
            <a:r>
              <a:rPr lang="zh-CN" altLang="en-US" dirty="0"/>
              <a:t>使用带有 </a:t>
            </a:r>
            <a:r>
              <a:rPr lang="en-US" altLang="zh-CN" b="1" dirty="0"/>
              <a:t>.panel-title</a:t>
            </a:r>
            <a:r>
              <a:rPr lang="en-US" altLang="zh-CN" dirty="0"/>
              <a:t> class </a:t>
            </a:r>
            <a:r>
              <a:rPr lang="zh-CN" altLang="en-US" dirty="0"/>
              <a:t>的 </a:t>
            </a:r>
            <a:r>
              <a:rPr lang="en-US" altLang="zh-CN" dirty="0"/>
              <a:t>&lt;h1&gt;-&lt;h6&gt; </a:t>
            </a:r>
            <a:r>
              <a:rPr lang="zh-CN" altLang="en-US" dirty="0"/>
              <a:t>来添加预定义样式的标题。</a:t>
            </a:r>
          </a:p>
          <a:p>
            <a:pPr marL="285750" indent="-285750">
              <a:lnSpc>
                <a:spcPct val="150000"/>
              </a:lnSpc>
              <a:buFont typeface="Wingdings" pitchFamily="2" charset="2"/>
              <a:buChar char="Ø"/>
            </a:pPr>
            <a:r>
              <a:rPr lang="zh-CN" altLang="en-US" b="1" dirty="0"/>
              <a:t>面板</a:t>
            </a:r>
            <a:r>
              <a:rPr lang="zh-CN" altLang="en-US" b="1" dirty="0" smtClean="0"/>
              <a:t>脚注</a:t>
            </a:r>
            <a:r>
              <a:rPr lang="zh-CN" altLang="en-US" dirty="0" smtClean="0"/>
              <a:t>：</a:t>
            </a:r>
            <a:r>
              <a:rPr lang="zh-CN" altLang="en-US" dirty="0"/>
              <a:t>只需要把按钮或者副文本放在带有 </a:t>
            </a:r>
            <a:r>
              <a:rPr lang="en-US" altLang="zh-CN" dirty="0"/>
              <a:t>class </a:t>
            </a:r>
            <a:r>
              <a:rPr lang="en-US" altLang="zh-CN" b="1" dirty="0"/>
              <a:t>.panel-footer</a:t>
            </a:r>
            <a:r>
              <a:rPr lang="en-US" altLang="zh-CN" dirty="0"/>
              <a:t> </a:t>
            </a:r>
            <a:r>
              <a:rPr lang="zh-CN" altLang="en-US" dirty="0"/>
              <a:t>的 </a:t>
            </a:r>
            <a:r>
              <a:rPr lang="en-US" altLang="zh-CN" dirty="0"/>
              <a:t>&lt;div&gt; </a:t>
            </a:r>
            <a:r>
              <a:rPr lang="zh-CN" altLang="en-US" dirty="0"/>
              <a:t>中即</a:t>
            </a:r>
            <a:r>
              <a:rPr lang="zh-CN" altLang="en-US" dirty="0" smtClean="0"/>
              <a:t>可。</a:t>
            </a:r>
            <a:endParaRPr lang="en-US" altLang="zh-CN" dirty="0" smtClean="0"/>
          </a:p>
          <a:p>
            <a:pPr marL="285750" indent="-285750">
              <a:lnSpc>
                <a:spcPct val="150000"/>
              </a:lnSpc>
              <a:buFont typeface="Wingdings" pitchFamily="2" charset="2"/>
              <a:buChar char="Ø"/>
            </a:pPr>
            <a:r>
              <a:rPr lang="zh-CN" altLang="en-US" b="1" dirty="0"/>
              <a:t>带语境色彩的面</a:t>
            </a:r>
            <a:r>
              <a:rPr lang="zh-CN" altLang="en-US" b="1" dirty="0" smtClean="0"/>
              <a:t>板</a:t>
            </a:r>
            <a:r>
              <a:rPr lang="zh-CN" altLang="en-US" dirty="0" smtClean="0"/>
              <a:t>：</a:t>
            </a:r>
            <a:r>
              <a:rPr lang="zh-CN" altLang="en-US" dirty="0"/>
              <a:t>使用语境状态类 </a:t>
            </a:r>
            <a:r>
              <a:rPr lang="en-US" altLang="zh-CN" b="1" dirty="0"/>
              <a:t>panel-primary</a:t>
            </a:r>
            <a:r>
              <a:rPr lang="zh-CN" altLang="en-US" b="1" dirty="0"/>
              <a:t>、</a:t>
            </a:r>
            <a:r>
              <a:rPr lang="en-US" altLang="zh-CN" b="1" dirty="0"/>
              <a:t>panel-success</a:t>
            </a:r>
            <a:r>
              <a:rPr lang="zh-CN" altLang="en-US" b="1" dirty="0"/>
              <a:t>、</a:t>
            </a:r>
            <a:r>
              <a:rPr lang="en-US" altLang="zh-CN" b="1" dirty="0"/>
              <a:t>panel-info</a:t>
            </a:r>
            <a:r>
              <a:rPr lang="zh-CN" altLang="en-US" b="1" dirty="0"/>
              <a:t>、</a:t>
            </a:r>
            <a:r>
              <a:rPr lang="en-US" altLang="zh-CN" b="1" dirty="0"/>
              <a:t>panel-warning</a:t>
            </a:r>
            <a:r>
              <a:rPr lang="zh-CN" altLang="en-US" b="1" dirty="0"/>
              <a:t>、</a:t>
            </a:r>
            <a:r>
              <a:rPr lang="en-US" altLang="zh-CN" b="1" dirty="0"/>
              <a:t>panel-danger</a:t>
            </a:r>
            <a:r>
              <a:rPr lang="zh-CN" altLang="en-US" dirty="0"/>
              <a:t>，来设置带语境色彩的面</a:t>
            </a:r>
            <a:r>
              <a:rPr lang="zh-CN" altLang="en-US" dirty="0" smtClean="0"/>
              <a:t>板。</a:t>
            </a:r>
            <a:endParaRPr lang="en-US" altLang="zh-CN" dirty="0" smtClean="0"/>
          </a:p>
          <a:p>
            <a:pPr marL="285750" indent="-285750">
              <a:lnSpc>
                <a:spcPct val="150000"/>
              </a:lnSpc>
              <a:buFont typeface="Wingdings" pitchFamily="2" charset="2"/>
              <a:buChar char="Ø"/>
            </a:pPr>
            <a:r>
              <a:rPr lang="zh-CN" altLang="en-US" b="1" dirty="0"/>
              <a:t>带表格的面</a:t>
            </a:r>
            <a:r>
              <a:rPr lang="zh-CN" altLang="en-US" b="1" dirty="0" smtClean="0"/>
              <a:t>板</a:t>
            </a:r>
            <a:r>
              <a:rPr lang="zh-CN" altLang="en-US" dirty="0" smtClean="0"/>
              <a:t>：</a:t>
            </a:r>
            <a:r>
              <a:rPr lang="zh-CN" altLang="en-US" dirty="0"/>
              <a:t>为了在面板中创建一个无边框的表格，我们可以在面板中使用 </a:t>
            </a:r>
            <a:r>
              <a:rPr lang="en-US" altLang="zh-CN" dirty="0"/>
              <a:t>class </a:t>
            </a:r>
            <a:r>
              <a:rPr lang="en-US" altLang="zh-CN" b="1" dirty="0"/>
              <a:t>.table</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带</a:t>
            </a:r>
            <a:r>
              <a:rPr lang="zh-CN" altLang="en-US" b="1" dirty="0"/>
              <a:t>列表组的面</a:t>
            </a:r>
            <a:r>
              <a:rPr lang="zh-CN" altLang="en-US" b="1" dirty="0" smtClean="0"/>
              <a:t>板</a:t>
            </a:r>
            <a:r>
              <a:rPr lang="zh-CN" altLang="en-US" dirty="0" smtClean="0"/>
              <a:t>：可以</a:t>
            </a:r>
            <a:r>
              <a:rPr lang="zh-CN" altLang="en-US" dirty="0"/>
              <a:t>在任何面板中包含列表组，通过在 </a:t>
            </a:r>
            <a:r>
              <a:rPr lang="en-US" altLang="zh-CN" dirty="0"/>
              <a:t>&lt;div&gt; </a:t>
            </a:r>
            <a:r>
              <a:rPr lang="zh-CN" altLang="en-US" dirty="0"/>
              <a:t>元素中添加 </a:t>
            </a:r>
            <a:r>
              <a:rPr lang="en-US" altLang="zh-CN" b="1" dirty="0"/>
              <a:t>.panel</a:t>
            </a:r>
            <a:r>
              <a:rPr lang="zh-CN" altLang="en-US" dirty="0"/>
              <a:t> 和 </a:t>
            </a:r>
            <a:r>
              <a:rPr lang="en-US" altLang="zh-CN" b="1" dirty="0"/>
              <a:t>.panel-default</a:t>
            </a:r>
            <a:r>
              <a:rPr lang="zh-CN" altLang="en-US" dirty="0"/>
              <a:t> 类来创建面板，并在面板中添加列表</a:t>
            </a:r>
            <a:r>
              <a:rPr lang="zh-CN" altLang="en-US"/>
              <a:t>组</a:t>
            </a:r>
            <a:r>
              <a:rPr lang="zh-CN" altLang="en-US" smtClean="0"/>
              <a:t>。可以</a:t>
            </a:r>
            <a:r>
              <a:rPr lang="zh-CN" altLang="en-US" dirty="0"/>
              <a:t>从 </a:t>
            </a:r>
            <a:r>
              <a:rPr lang="zh-CN" altLang="en-US" dirty="0">
                <a:hlinkClick r:id="rId2" action="ppaction://hlinksldjump"/>
              </a:rPr>
              <a:t>列表组</a:t>
            </a:r>
            <a:r>
              <a:rPr lang="zh-CN" altLang="en-US" dirty="0"/>
              <a:t> 一章中学习如何创建列表</a:t>
            </a:r>
            <a:r>
              <a:rPr lang="zh-CN" altLang="en-US" dirty="0" smtClean="0"/>
              <a:t>组。</a:t>
            </a:r>
            <a:endParaRPr lang="zh-CN" altLang="en-US" b="1" dirty="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dirty="0"/>
          </a:p>
          <a:p>
            <a:pPr marL="285750" indent="-285750">
              <a:lnSpc>
                <a:spcPct val="150000"/>
              </a:lnSpc>
              <a:buFont typeface="Wingdings" pitchFamily="2" charset="2"/>
              <a:buChar char="Ø"/>
              <a:defRPr/>
            </a:pPr>
            <a:endParaRPr lang="en-US" altLang="zh-CN" dirty="0"/>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3.20</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Well</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dirty="0"/>
              <a:t>Well </a:t>
            </a:r>
            <a:r>
              <a:rPr lang="zh-CN" altLang="en-US" dirty="0"/>
              <a:t>是一种会引起内容凹陷显示或插图效果的容器 </a:t>
            </a:r>
            <a:r>
              <a:rPr lang="en-US" altLang="zh-CN" dirty="0"/>
              <a:t>&lt;div&gt;</a:t>
            </a:r>
            <a:r>
              <a:rPr lang="zh-CN" altLang="en-US" dirty="0"/>
              <a:t>。为了创建 </a:t>
            </a:r>
            <a:r>
              <a:rPr lang="en-US" altLang="zh-CN" dirty="0"/>
              <a:t>Well</a:t>
            </a:r>
            <a:r>
              <a:rPr lang="zh-CN" altLang="en-US" dirty="0"/>
              <a:t>，只需要简单地把内容放在带有 </a:t>
            </a:r>
            <a:r>
              <a:rPr lang="en-US" altLang="zh-CN" dirty="0"/>
              <a:t>class </a:t>
            </a:r>
            <a:r>
              <a:rPr lang="en-US" altLang="zh-CN" b="1" dirty="0"/>
              <a:t>.well</a:t>
            </a:r>
            <a:r>
              <a:rPr lang="en-US" altLang="zh-CN" dirty="0"/>
              <a:t> </a:t>
            </a:r>
            <a:r>
              <a:rPr lang="zh-CN" altLang="en-US" dirty="0"/>
              <a:t>的 </a:t>
            </a:r>
            <a:r>
              <a:rPr lang="en-US" altLang="zh-CN" dirty="0"/>
              <a:t>&lt;div&gt; </a:t>
            </a:r>
            <a:r>
              <a:rPr lang="zh-CN" altLang="en-US" dirty="0"/>
              <a:t>中即可</a:t>
            </a:r>
            <a:r>
              <a:rPr lang="zh-CN" altLang="en-US" dirty="0" smtClean="0"/>
              <a:t>。</a:t>
            </a:r>
            <a:endParaRPr lang="zh-CN" altLang="en-US" b="1" dirty="0"/>
          </a:p>
          <a:p>
            <a:pPr marL="285750" indent="-285750">
              <a:lnSpc>
                <a:spcPct val="150000"/>
              </a:lnSpc>
              <a:buFont typeface="Wingdings" pitchFamily="2" charset="2"/>
              <a:buChar char="Ø"/>
            </a:pPr>
            <a:r>
              <a:rPr lang="zh-CN" altLang="en-US" b="1" dirty="0"/>
              <a:t>尺寸</a:t>
            </a:r>
            <a:r>
              <a:rPr lang="zh-CN" altLang="en-US" b="1" dirty="0" smtClean="0"/>
              <a:t>大小</a:t>
            </a:r>
            <a:r>
              <a:rPr lang="zh-CN" altLang="en-US" dirty="0" smtClean="0"/>
              <a:t>：</a:t>
            </a:r>
            <a:r>
              <a:rPr lang="zh-CN" altLang="en-US" dirty="0"/>
              <a:t>使用可选类 </a:t>
            </a:r>
            <a:r>
              <a:rPr lang="en-US" altLang="zh-CN" b="1" dirty="0"/>
              <a:t>well-</a:t>
            </a:r>
            <a:r>
              <a:rPr lang="en-US" altLang="zh-CN" b="1" dirty="0" err="1"/>
              <a:t>lg</a:t>
            </a:r>
            <a:r>
              <a:rPr lang="zh-CN" altLang="en-US" dirty="0"/>
              <a:t> 或 </a:t>
            </a:r>
            <a:r>
              <a:rPr lang="en-US" altLang="zh-CN" b="1" dirty="0"/>
              <a:t>well-</a:t>
            </a:r>
            <a:r>
              <a:rPr lang="en-US" altLang="zh-CN" b="1" dirty="0" err="1"/>
              <a:t>sm</a:t>
            </a:r>
            <a:r>
              <a:rPr lang="zh-CN" altLang="en-US" dirty="0"/>
              <a:t> 来改变 </a:t>
            </a:r>
            <a:r>
              <a:rPr lang="en-US" altLang="zh-CN" dirty="0"/>
              <a:t>Well </a:t>
            </a:r>
            <a:r>
              <a:rPr lang="zh-CN" altLang="en-US" dirty="0"/>
              <a:t>的尺寸大小。这两个类是与 </a:t>
            </a:r>
            <a:r>
              <a:rPr lang="en-US" altLang="zh-CN" b="1" dirty="0"/>
              <a:t>.well</a:t>
            </a:r>
            <a:r>
              <a:rPr lang="zh-CN" altLang="en-US" dirty="0"/>
              <a:t> 类结合使用的。这两个类会影响内边距（</a:t>
            </a:r>
            <a:r>
              <a:rPr lang="en-US" altLang="zh-CN" dirty="0"/>
              <a:t>padding</a:t>
            </a:r>
            <a:r>
              <a:rPr lang="zh-CN" altLang="en-US" dirty="0"/>
              <a:t>），根据使用的类，</a:t>
            </a:r>
            <a:r>
              <a:rPr lang="en-US" altLang="zh-CN" dirty="0"/>
              <a:t>Well </a:t>
            </a:r>
            <a:r>
              <a:rPr lang="zh-CN" altLang="en-US" dirty="0"/>
              <a:t>会显示得更大或者更小</a:t>
            </a:r>
            <a:r>
              <a:rPr lang="zh-CN" altLang="en-US" dirty="0" smtClean="0"/>
              <a:t>。</a:t>
            </a:r>
            <a:endParaRPr lang="en-US" altLang="zh-CN" dirty="0" smtClean="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b="1" dirty="0"/>
          </a:p>
          <a:p>
            <a:pPr marL="285750" indent="-285750">
              <a:lnSpc>
                <a:spcPct val="150000"/>
              </a:lnSpc>
              <a:buFont typeface="Wingdings" pitchFamily="2" charset="2"/>
              <a:buChar char="Ø"/>
            </a:pPr>
            <a:endParaRPr lang="zh-CN" altLang="en-US" dirty="0"/>
          </a:p>
          <a:p>
            <a:pPr marL="285750" indent="-285750">
              <a:lnSpc>
                <a:spcPct val="150000"/>
              </a:lnSpc>
              <a:buFont typeface="Wingdings" pitchFamily="2" charset="2"/>
              <a:buChar char="Ø"/>
              <a:defRPr/>
            </a:pPr>
            <a:endParaRPr lang="en-US" altLang="zh-CN" dirty="0"/>
          </a:p>
        </p:txBody>
      </p:sp>
    </p:spTree>
    <p:extLst>
      <p:ext uri="{BB962C8B-B14F-4D97-AF65-F5344CB8AC3E}">
        <p14:creationId xmlns:p14="http://schemas.microsoft.com/office/powerpoint/2010/main" val="349145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068601" y="828365"/>
            <a:ext cx="4048118" cy="773037"/>
            <a:chOff x="1167472" y="1105694"/>
            <a:chExt cx="4048118" cy="773037"/>
          </a:xfrm>
        </p:grpSpPr>
        <p:sp>
          <p:nvSpPr>
            <p:cNvPr id="44"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简介</a:t>
              </a:r>
            </a:p>
          </p:txBody>
        </p:sp>
        <p:sp>
          <p:nvSpPr>
            <p:cNvPr id="45" name="椭圆 4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1</a:t>
              </a:r>
              <a:endParaRPr lang="zh-CN" altLang="en-US" sz="3200" b="1" smtClean="0">
                <a:solidFill>
                  <a:schemeClr val="bg1">
                    <a:alpha val="99000"/>
                  </a:schemeClr>
                </a:solidFill>
                <a:latin typeface="Arial Black" pitchFamily="34" charset="0"/>
                <a:cs typeface="Arial" pitchFamily="34" charset="0"/>
              </a:endParaRPr>
            </a:p>
          </p:txBody>
        </p:sp>
      </p:grpSp>
      <p:grpSp>
        <p:nvGrpSpPr>
          <p:cNvPr id="46" name="组合 45"/>
          <p:cNvGrpSpPr/>
          <p:nvPr/>
        </p:nvGrpSpPr>
        <p:grpSpPr>
          <a:xfrm>
            <a:off x="7068601" y="1841089"/>
            <a:ext cx="4046330" cy="811138"/>
            <a:chOff x="1169260" y="2041798"/>
            <a:chExt cx="4046330" cy="811138"/>
          </a:xfrm>
        </p:grpSpPr>
        <p:sp>
          <p:nvSpPr>
            <p:cNvPr id="47"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smtClean="0">
                  <a:solidFill>
                    <a:schemeClr val="tx1">
                      <a:lumMod val="50000"/>
                      <a:lumOff val="50000"/>
                    </a:schemeClr>
                  </a:solidFill>
                  <a:latin typeface="微软雅黑" pitchFamily="34" charset="-122"/>
                  <a:ea typeface="微软雅黑" pitchFamily="34" charset="-122"/>
                </a:rPr>
                <a:t>Bootstrap CSS</a:t>
              </a:r>
              <a:endParaRPr lang="zh-CN" altLang="en-US" sz="2400" b="1">
                <a:solidFill>
                  <a:schemeClr val="tx1">
                    <a:lumMod val="50000"/>
                    <a:lumOff val="50000"/>
                  </a:schemeClr>
                </a:solidFill>
                <a:latin typeface="微软雅黑" pitchFamily="34" charset="-122"/>
                <a:ea typeface="微软雅黑" pitchFamily="34" charset="-122"/>
              </a:endParaRPr>
            </a:p>
          </p:txBody>
        </p:sp>
        <p:sp>
          <p:nvSpPr>
            <p:cNvPr id="48" name="椭圆 47"/>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2</a:t>
              </a:r>
              <a:endParaRPr lang="zh-CN" altLang="en-US" sz="3200" b="1">
                <a:solidFill>
                  <a:schemeClr val="bg1">
                    <a:alpha val="99000"/>
                  </a:schemeClr>
                </a:solidFill>
                <a:latin typeface="Arial Black" pitchFamily="34" charset="0"/>
                <a:cs typeface="Arial" pitchFamily="34" charset="0"/>
              </a:endParaRPr>
            </a:p>
          </p:txBody>
        </p:sp>
      </p:grpSp>
      <p:sp>
        <p:nvSpPr>
          <p:cNvPr id="4" name="圆角矩形 3"/>
          <p:cNvSpPr/>
          <p:nvPr/>
        </p:nvSpPr>
        <p:spPr>
          <a:xfrm>
            <a:off x="704600" y="1587448"/>
            <a:ext cx="5681018" cy="4001792"/>
          </a:xfrm>
          <a:prstGeom prst="roundRect">
            <a:avLst>
              <a:gd name="adj" fmla="val 1387"/>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descr="商务信息图表与商务男士图片"/>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8995" y="1659456"/>
            <a:ext cx="5567564" cy="3857776"/>
          </a:xfrm>
          <a:prstGeom prst="rect">
            <a:avLst/>
          </a:prstGeom>
          <a:noFill/>
          <a:ln w="19050">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068601" y="2906287"/>
            <a:ext cx="4046330" cy="811138"/>
            <a:chOff x="1169260" y="2041798"/>
            <a:chExt cx="4046330" cy="811138"/>
          </a:xfrm>
        </p:grpSpPr>
        <p:sp>
          <p:nvSpPr>
            <p:cNvPr id="18" name="TextBox 29"/>
            <p:cNvSpPr txBox="1"/>
            <p:nvPr/>
          </p:nvSpPr>
          <p:spPr>
            <a:xfrm>
              <a:off x="1403648" y="2247475"/>
              <a:ext cx="3811942"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布局组件</a:t>
              </a:r>
            </a:p>
          </p:txBody>
        </p:sp>
        <p:sp>
          <p:nvSpPr>
            <p:cNvPr id="19" name="椭圆 18"/>
            <p:cNvSpPr/>
            <p:nvPr/>
          </p:nvSpPr>
          <p:spPr bwMode="auto">
            <a:xfrm>
              <a:off x="1169260" y="2041798"/>
              <a:ext cx="502269" cy="502269"/>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a:solidFill>
                    <a:schemeClr val="bg1">
                      <a:alpha val="99000"/>
                    </a:schemeClr>
                  </a:solidFill>
                  <a:latin typeface="Arial Black" pitchFamily="34" charset="0"/>
                  <a:cs typeface="Arial" pitchFamily="34" charset="0"/>
                </a:rPr>
                <a:t>3</a:t>
              </a:r>
              <a:endParaRPr lang="zh-CN" altLang="en-US" sz="3200" b="1">
                <a:solidFill>
                  <a:schemeClr val="bg1">
                    <a:alpha val="99000"/>
                  </a:schemeClr>
                </a:solidFill>
                <a:latin typeface="Arial Black" pitchFamily="34" charset="0"/>
                <a:cs typeface="Arial" pitchFamily="34" charset="0"/>
              </a:endParaRPr>
            </a:p>
          </p:txBody>
        </p:sp>
      </p:grpSp>
      <p:grpSp>
        <p:nvGrpSpPr>
          <p:cNvPr id="13" name="组合 12"/>
          <p:cNvGrpSpPr/>
          <p:nvPr/>
        </p:nvGrpSpPr>
        <p:grpSpPr>
          <a:xfrm>
            <a:off x="7068601" y="3964570"/>
            <a:ext cx="4048118" cy="773037"/>
            <a:chOff x="1167472" y="1105694"/>
            <a:chExt cx="4048118" cy="773037"/>
          </a:xfrm>
        </p:grpSpPr>
        <p:sp>
          <p:nvSpPr>
            <p:cNvPr id="14" name="TextBox 25"/>
            <p:cNvSpPr txBox="1"/>
            <p:nvPr/>
          </p:nvSpPr>
          <p:spPr>
            <a:xfrm>
              <a:off x="1379265" y="1273270"/>
              <a:ext cx="3836325" cy="605461"/>
            </a:xfrm>
            <a:prstGeom prst="roundRect">
              <a:avLst>
                <a:gd name="adj" fmla="val 8176"/>
              </a:avLst>
            </a:prstGeom>
            <a:solidFill>
              <a:srgbClr val="AFF452"/>
            </a:solidFill>
            <a:ln w="19050">
              <a:solidFill>
                <a:schemeClr val="bg1">
                  <a:lumMod val="65000"/>
                </a:schemeClr>
              </a:solidFill>
            </a:ln>
          </p:spPr>
          <p:txBody>
            <a:bodyPr wrap="none" rtlCol="0" anchor="ctr">
              <a:noAutofit/>
            </a:bodyPr>
            <a:lstStyle/>
            <a:p>
              <a:pPr algn="ctr"/>
              <a:r>
                <a:rPr lang="zh-CN" altLang="en-US" sz="2400" b="1">
                  <a:solidFill>
                    <a:schemeClr val="tx1">
                      <a:lumMod val="50000"/>
                      <a:lumOff val="50000"/>
                    </a:schemeClr>
                  </a:solidFill>
                  <a:latin typeface="微软雅黑" pitchFamily="34" charset="-122"/>
                  <a:ea typeface="微软雅黑" pitchFamily="34" charset="-122"/>
                </a:rPr>
                <a:t>插件</a:t>
              </a:r>
            </a:p>
          </p:txBody>
        </p:sp>
        <p:sp>
          <p:nvSpPr>
            <p:cNvPr id="15" name="椭圆 14"/>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grpSp>
        <p:nvGrpSpPr>
          <p:cNvPr id="20" name="组合 19"/>
          <p:cNvGrpSpPr/>
          <p:nvPr/>
        </p:nvGrpSpPr>
        <p:grpSpPr>
          <a:xfrm>
            <a:off x="7060464" y="5024156"/>
            <a:ext cx="4048118" cy="773037"/>
            <a:chOff x="1167472" y="1105694"/>
            <a:chExt cx="4048118" cy="773037"/>
          </a:xfrm>
        </p:grpSpPr>
        <p:sp>
          <p:nvSpPr>
            <p:cNvPr id="21" name="TextBox 25"/>
            <p:cNvSpPr txBox="1"/>
            <p:nvPr/>
          </p:nvSpPr>
          <p:spPr>
            <a:xfrm>
              <a:off x="1379265" y="1273270"/>
              <a:ext cx="3836325" cy="605461"/>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tx1">
                      <a:lumMod val="50000"/>
                      <a:lumOff val="50000"/>
                    </a:schemeClr>
                  </a:solidFill>
                  <a:latin typeface="微软雅黑" pitchFamily="34" charset="-122"/>
                  <a:ea typeface="微软雅黑" pitchFamily="34" charset="-122"/>
                </a:rPr>
                <a:t>Bootstrap</a:t>
              </a:r>
              <a:r>
                <a:rPr lang="zh-CN" altLang="en-US" sz="2400" b="1" dirty="0">
                  <a:solidFill>
                    <a:schemeClr val="tx1">
                      <a:lumMod val="50000"/>
                      <a:lumOff val="50000"/>
                    </a:schemeClr>
                  </a:solidFill>
                  <a:latin typeface="微软雅黑" pitchFamily="34" charset="-122"/>
                  <a:ea typeface="微软雅黑" pitchFamily="34" charset="-122"/>
                </a:rPr>
                <a:t>定制</a:t>
              </a:r>
            </a:p>
          </p:txBody>
        </p:sp>
        <p:sp>
          <p:nvSpPr>
            <p:cNvPr id="22" name="椭圆 21"/>
            <p:cNvSpPr/>
            <p:nvPr/>
          </p:nvSpPr>
          <p:spPr bwMode="auto">
            <a:xfrm>
              <a:off x="1167472" y="1105694"/>
              <a:ext cx="504056" cy="504056"/>
            </a:xfrm>
            <a:prstGeom prst="ellipse">
              <a:avLst/>
            </a:prstGeom>
            <a:solidFill>
              <a:srgbClr val="88E70F"/>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3200" b="1" smtClean="0">
                  <a:solidFill>
                    <a:schemeClr val="bg1">
                      <a:alpha val="99000"/>
                    </a:schemeClr>
                  </a:solidFill>
                  <a:latin typeface="Arial Black" pitchFamily="34" charset="0"/>
                  <a:cs typeface="Arial" pitchFamily="34" charset="0"/>
                </a:rPr>
                <a:t>4</a:t>
              </a:r>
              <a:endParaRPr lang="zh-CN" altLang="en-US" sz="3200" b="1" smtClean="0">
                <a:solidFill>
                  <a:schemeClr val="bg1">
                    <a:alpha val="99000"/>
                  </a:schemeClr>
                </a:solidFill>
                <a:latin typeface="Arial Black" pitchFamily="34" charset="0"/>
                <a:cs typeface="Arial" pitchFamily="34" charset="0"/>
              </a:endParaRPr>
            </a:p>
          </p:txBody>
        </p:sp>
      </p:grpSp>
    </p:spTree>
    <p:extLst>
      <p:ext uri="{BB962C8B-B14F-4D97-AF65-F5344CB8AC3E}">
        <p14:creationId xmlns:p14="http://schemas.microsoft.com/office/powerpoint/2010/main" val="1918419228"/>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插件概览</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在前面 </a:t>
            </a:r>
            <a:r>
              <a:rPr lang="zh-CN" altLang="en-US" b="1" dirty="0"/>
              <a:t>布局组件</a:t>
            </a:r>
            <a:r>
              <a:rPr lang="zh-CN" altLang="en-US" dirty="0"/>
              <a:t> 章节中所讨论到的组件仅仅是个开始。</a:t>
            </a:r>
            <a:r>
              <a:rPr lang="en-US" altLang="zh-CN" dirty="0"/>
              <a:t>Bootstrap </a:t>
            </a:r>
            <a:r>
              <a:rPr lang="zh-CN" altLang="en-US" dirty="0"/>
              <a:t>自带 </a:t>
            </a:r>
            <a:r>
              <a:rPr lang="en-US" altLang="zh-CN" dirty="0"/>
              <a:t>12 </a:t>
            </a:r>
            <a:r>
              <a:rPr lang="zh-CN" altLang="en-US" dirty="0"/>
              <a:t>种 </a:t>
            </a:r>
            <a:r>
              <a:rPr lang="en-US" altLang="zh-CN" dirty="0" err="1"/>
              <a:t>jQuery</a:t>
            </a:r>
            <a:r>
              <a:rPr lang="en-US" altLang="zh-CN" dirty="0"/>
              <a:t> </a:t>
            </a:r>
            <a:r>
              <a:rPr lang="zh-CN" altLang="en-US" dirty="0"/>
              <a:t>插件，扩展了功能，可以给站点添加更多的互动</a:t>
            </a:r>
            <a:r>
              <a:rPr lang="zh-CN" altLang="en-US"/>
              <a:t>。</a:t>
            </a:r>
            <a:r>
              <a:rPr lang="zh-CN" altLang="en-US" smtClean="0"/>
              <a:t>即使不是</a:t>
            </a:r>
            <a:r>
              <a:rPr lang="zh-CN" altLang="en-US" dirty="0"/>
              <a:t>一名高级的 </a:t>
            </a:r>
            <a:r>
              <a:rPr lang="en-US" altLang="zh-CN" dirty="0"/>
              <a:t>JavaScript </a:t>
            </a:r>
            <a:r>
              <a:rPr lang="zh-CN" altLang="en-US" dirty="0"/>
              <a:t>开发</a:t>
            </a:r>
            <a:r>
              <a:rPr lang="zh-CN" altLang="en-US"/>
              <a:t>人员</a:t>
            </a:r>
            <a:r>
              <a:rPr lang="zh-CN" altLang="en-US" smtClean="0"/>
              <a:t>，也</a:t>
            </a:r>
            <a:r>
              <a:rPr lang="zh-CN" altLang="en-US" dirty="0"/>
              <a:t>可以着手学习 </a:t>
            </a:r>
            <a:r>
              <a:rPr lang="en-US" altLang="zh-CN" dirty="0"/>
              <a:t>Bootstrap </a:t>
            </a:r>
            <a:r>
              <a:rPr lang="zh-CN" altLang="en-US" dirty="0"/>
              <a:t>的 </a:t>
            </a:r>
            <a:r>
              <a:rPr lang="en-US" altLang="zh-CN" dirty="0"/>
              <a:t>JavaScript </a:t>
            </a:r>
            <a:r>
              <a:rPr lang="zh-CN" altLang="en-US" dirty="0"/>
              <a:t>插件。利用 </a:t>
            </a:r>
            <a:r>
              <a:rPr lang="en-US" altLang="zh-CN" dirty="0"/>
              <a:t>Bootstrap </a:t>
            </a:r>
            <a:r>
              <a:rPr lang="zh-CN" altLang="en-US" dirty="0"/>
              <a:t>数据 </a:t>
            </a:r>
            <a:r>
              <a:rPr lang="en-US" altLang="zh-CN" dirty="0"/>
              <a:t>API</a:t>
            </a:r>
            <a:r>
              <a:rPr lang="zh-CN" altLang="en-US" dirty="0"/>
              <a:t>（</a:t>
            </a:r>
            <a:r>
              <a:rPr lang="en-US" altLang="zh-CN" dirty="0"/>
              <a:t>Bootstrap Data API</a:t>
            </a:r>
            <a:r>
              <a:rPr lang="zh-CN" altLang="en-US" dirty="0"/>
              <a:t>），大部分的插件可以在不编写任何代码的情况被触发</a:t>
            </a:r>
            <a:r>
              <a:rPr lang="zh-CN" altLang="en-US" dirty="0" smtClean="0"/>
              <a:t>。</a:t>
            </a:r>
            <a:endParaRPr lang="en-US" altLang="zh-CN" dirty="0" smtClean="0"/>
          </a:p>
          <a:p>
            <a:pPr>
              <a:lnSpc>
                <a:spcPct val="150000"/>
              </a:lnSpc>
            </a:pPr>
            <a:r>
              <a:rPr lang="zh-CN" altLang="en-US" b="1" i="1" dirty="0"/>
              <a:t>所有的插件依赖于 </a:t>
            </a:r>
            <a:r>
              <a:rPr lang="en-US" altLang="zh-CN" b="1" i="1" dirty="0" err="1"/>
              <a:t>jQuery</a:t>
            </a:r>
            <a:r>
              <a:rPr lang="zh-CN" altLang="en-US" b="1" i="1" dirty="0"/>
              <a:t>。所以必须在插件文件之前引用 </a:t>
            </a:r>
            <a:r>
              <a:rPr lang="en-US" altLang="zh-CN" b="1" i="1" dirty="0" err="1" smtClean="0"/>
              <a:t>jQuery</a:t>
            </a:r>
            <a:r>
              <a:rPr lang="zh-CN" altLang="en-US" b="1" i="1" dirty="0" smtClean="0"/>
              <a:t>。</a:t>
            </a:r>
            <a:endParaRPr lang="en-US" altLang="zh-CN" b="1" i="1" dirty="0" smtClean="0"/>
          </a:p>
          <a:p>
            <a:pPr marL="285750" indent="-285750">
              <a:lnSpc>
                <a:spcPct val="150000"/>
              </a:lnSpc>
              <a:buFont typeface="Wingdings" pitchFamily="2" charset="2"/>
              <a:buChar char="Ø"/>
            </a:pPr>
            <a:r>
              <a:rPr lang="en-US" altLang="zh-CN" dirty="0"/>
              <a:t>d</a:t>
            </a:r>
            <a:r>
              <a:rPr lang="en-US" altLang="zh-CN" dirty="0" smtClean="0"/>
              <a:t>ata</a:t>
            </a:r>
            <a:r>
              <a:rPr lang="zh-CN" altLang="en-US" dirty="0" smtClean="0"/>
              <a:t>属性：</a:t>
            </a:r>
            <a:r>
              <a:rPr lang="zh-CN" altLang="en-US" dirty="0"/>
              <a:t>可以仅仅通过 </a:t>
            </a:r>
            <a:r>
              <a:rPr lang="en-US" altLang="zh-CN" dirty="0"/>
              <a:t>data </a:t>
            </a:r>
            <a:r>
              <a:rPr lang="zh-CN" altLang="en-US" dirty="0"/>
              <a:t>属性 </a:t>
            </a:r>
            <a:r>
              <a:rPr lang="en-US" altLang="zh-CN" dirty="0"/>
              <a:t>API </a:t>
            </a:r>
            <a:r>
              <a:rPr lang="zh-CN" altLang="en-US" dirty="0"/>
              <a:t>就能使用所有的 </a:t>
            </a:r>
            <a:r>
              <a:rPr lang="en-US" altLang="zh-CN" dirty="0"/>
              <a:t>Bootstrap </a:t>
            </a:r>
            <a:r>
              <a:rPr lang="zh-CN" altLang="en-US" dirty="0"/>
              <a:t>插件，无需写一行 </a:t>
            </a:r>
            <a:r>
              <a:rPr lang="en-US" altLang="zh-CN" dirty="0"/>
              <a:t>JavaScript </a:t>
            </a:r>
            <a:r>
              <a:rPr lang="zh-CN" altLang="en-US" dirty="0"/>
              <a:t>代码。这是 </a:t>
            </a:r>
            <a:r>
              <a:rPr lang="en-US" altLang="zh-CN" dirty="0"/>
              <a:t>Bootstrap </a:t>
            </a:r>
            <a:r>
              <a:rPr lang="zh-CN" altLang="en-US" dirty="0"/>
              <a:t>中的一等 </a:t>
            </a:r>
            <a:r>
              <a:rPr lang="en-US" altLang="zh-CN" dirty="0"/>
              <a:t>API</a:t>
            </a:r>
            <a:r>
              <a:rPr lang="zh-CN" altLang="en-US" dirty="0"/>
              <a:t>，也应该是你的首选方式</a:t>
            </a:r>
            <a:r>
              <a:rPr lang="zh-CN" altLang="en-US" dirty="0" smtClean="0"/>
              <a:t>。</a:t>
            </a:r>
            <a:r>
              <a:rPr lang="zh-CN" altLang="en-US" dirty="0"/>
              <a:t>在某些情况下可能需要将此功能关闭。因此，我们还提供了关闭 </a:t>
            </a:r>
            <a:r>
              <a:rPr lang="en-US" altLang="zh-CN" dirty="0"/>
              <a:t>data </a:t>
            </a:r>
            <a:r>
              <a:rPr lang="zh-CN" altLang="en-US" dirty="0"/>
              <a:t>属性 </a:t>
            </a:r>
            <a:r>
              <a:rPr lang="en-US" altLang="zh-CN" dirty="0"/>
              <a:t>API </a:t>
            </a:r>
            <a:r>
              <a:rPr lang="zh-CN" altLang="en-US" dirty="0"/>
              <a:t>的方法，即解除以 </a:t>
            </a:r>
            <a:r>
              <a:rPr lang="en-US" altLang="zh-CN" i="1" dirty="0"/>
              <a:t>data-</a:t>
            </a:r>
            <a:r>
              <a:rPr lang="en-US" altLang="zh-CN" i="1" dirty="0" err="1"/>
              <a:t>api</a:t>
            </a:r>
            <a:r>
              <a:rPr lang="zh-CN" altLang="en-US" dirty="0"/>
              <a:t> 为命名空间并绑定在文档上的事件</a:t>
            </a:r>
            <a:r>
              <a:rPr lang="zh-CN" altLang="en-US" dirty="0" smtClean="0"/>
              <a:t>。</a:t>
            </a:r>
            <a:endParaRPr lang="en-US" altLang="zh-CN" dirty="0" smtClean="0"/>
          </a:p>
          <a:p>
            <a:pPr marL="285750" indent="-285750">
              <a:lnSpc>
                <a:spcPct val="150000"/>
              </a:lnSpc>
              <a:buFont typeface="Wingdings" pitchFamily="2" charset="2"/>
              <a:buChar char="Ø"/>
            </a:pPr>
            <a:r>
              <a:rPr lang="zh-CN" altLang="en-US" dirty="0"/>
              <a:t>编程</a:t>
            </a:r>
            <a:r>
              <a:rPr lang="zh-CN" altLang="en-US" dirty="0" smtClean="0"/>
              <a:t>方式的</a:t>
            </a:r>
            <a:r>
              <a:rPr lang="en-US" altLang="zh-CN" dirty="0" smtClean="0"/>
              <a:t>API</a:t>
            </a:r>
            <a:r>
              <a:rPr lang="zh-CN" altLang="en-US" dirty="0" smtClean="0"/>
              <a:t>：</a:t>
            </a:r>
            <a:r>
              <a:rPr lang="zh-CN" altLang="en-US" dirty="0"/>
              <a:t>所有公开的 </a:t>
            </a:r>
            <a:r>
              <a:rPr lang="en-US" altLang="zh-CN" dirty="0"/>
              <a:t>API </a:t>
            </a:r>
            <a:r>
              <a:rPr lang="zh-CN" altLang="en-US" dirty="0"/>
              <a:t>都是支持单独或链式调用方式，并且返回其所操作的元素集合（注：和</a:t>
            </a:r>
            <a:r>
              <a:rPr lang="en-US" altLang="zh-CN" dirty="0" err="1"/>
              <a:t>jQuery</a:t>
            </a:r>
            <a:r>
              <a:rPr lang="zh-CN" altLang="en-US" dirty="0"/>
              <a:t>的调用形式一致）。</a:t>
            </a:r>
          </a:p>
          <a:p>
            <a:pPr marL="285750" indent="-285750">
              <a:lnSpc>
                <a:spcPct val="150000"/>
              </a:lnSpc>
              <a:buFont typeface="Wingdings" pitchFamily="2" charset="2"/>
              <a:buChar char="Ø"/>
              <a:defRPr/>
            </a:pPr>
            <a:endParaRPr lang="en-US" altLang="zh-CN" dirty="0"/>
          </a:p>
        </p:txBody>
      </p:sp>
    </p:spTree>
    <p:extLst>
      <p:ext uri="{BB962C8B-B14F-4D97-AF65-F5344CB8AC3E}">
        <p14:creationId xmlns:p14="http://schemas.microsoft.com/office/powerpoint/2010/main" val="100661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4.1</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插件概览</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dirty="0"/>
              <a:t>避免命名空间的冲突</a:t>
            </a:r>
            <a:r>
              <a:rPr lang="zh-CN" altLang="en-US" dirty="0" smtClean="0"/>
              <a:t>：</a:t>
            </a:r>
            <a:r>
              <a:rPr lang="zh-CN" altLang="en-US" dirty="0"/>
              <a:t>某些时候 </a:t>
            </a:r>
            <a:r>
              <a:rPr lang="en-US" altLang="zh-CN" dirty="0"/>
              <a:t>Bootstrap </a:t>
            </a:r>
            <a:r>
              <a:rPr lang="zh-CN" altLang="en-US" dirty="0"/>
              <a:t>插件可能需要与其他 </a:t>
            </a:r>
            <a:r>
              <a:rPr lang="en-US" altLang="zh-CN" dirty="0"/>
              <a:t>UI </a:t>
            </a:r>
            <a:r>
              <a:rPr lang="zh-CN" altLang="en-US" dirty="0"/>
              <a:t>框架一起使用。在这种情况下，可能会发生命名空间冲突。如果不幸发生了这种情况，你可以通过调用插件的 </a:t>
            </a:r>
            <a:r>
              <a:rPr lang="en-US" altLang="zh-CN" b="1" dirty="0"/>
              <a:t>.</a:t>
            </a:r>
            <a:r>
              <a:rPr lang="en-US" altLang="zh-CN" b="1" dirty="0" err="1"/>
              <a:t>noConflict</a:t>
            </a:r>
            <a:r>
              <a:rPr lang="zh-CN" altLang="en-US" dirty="0"/>
              <a:t> 方法恢复其原始</a:t>
            </a:r>
            <a:r>
              <a:rPr lang="zh-CN" altLang="en-US" dirty="0" smtClean="0"/>
              <a:t>值 。</a:t>
            </a:r>
            <a:endParaRPr lang="en-US" altLang="zh-CN" dirty="0" smtClean="0"/>
          </a:p>
          <a:p>
            <a:pPr marL="285750" indent="-285750">
              <a:lnSpc>
                <a:spcPct val="150000"/>
              </a:lnSpc>
              <a:buFont typeface="Wingdings" pitchFamily="2" charset="2"/>
              <a:buChar char="Ø"/>
            </a:pPr>
            <a:r>
              <a:rPr lang="zh-CN" altLang="en-US" dirty="0" smtClean="0"/>
              <a:t>事件：</a:t>
            </a:r>
            <a:r>
              <a:rPr lang="en-US" altLang="zh-CN" dirty="0"/>
              <a:t>Bootstrap </a:t>
            </a:r>
            <a:r>
              <a:rPr lang="zh-CN" altLang="en-US" dirty="0"/>
              <a:t>为大多数插件的独特行为提供了自定义事件。一般来说，这些事件有两种</a:t>
            </a:r>
            <a:r>
              <a:rPr lang="zh-CN" altLang="en-US" dirty="0" smtClean="0"/>
              <a:t>形式：</a:t>
            </a:r>
            <a:endParaRPr lang="en-US" altLang="zh-CN" dirty="0" smtClean="0"/>
          </a:p>
          <a:p>
            <a:pPr marL="742950" lvl="1" indent="-285750">
              <a:lnSpc>
                <a:spcPct val="150000"/>
              </a:lnSpc>
              <a:buFont typeface="Arial" pitchFamily="34" charset="0"/>
              <a:buChar char="•"/>
            </a:pPr>
            <a:r>
              <a:rPr lang="zh-CN" altLang="en-US" dirty="0"/>
              <a:t>动词不定式：这会在事件开始时被触发。例如 </a:t>
            </a:r>
            <a:r>
              <a:rPr lang="en-US" altLang="zh-CN" i="1" dirty="0"/>
              <a:t>ex: show</a:t>
            </a:r>
            <a:r>
              <a:rPr lang="zh-CN" altLang="en-US" dirty="0"/>
              <a:t>。动词不定式事件提供了 </a:t>
            </a:r>
            <a:r>
              <a:rPr lang="en-US" altLang="zh-CN" i="1" dirty="0" err="1"/>
              <a:t>preventDefault</a:t>
            </a:r>
            <a:r>
              <a:rPr lang="zh-CN" altLang="en-US" dirty="0"/>
              <a:t> 功能。这使得在事件开始前可以停止操作的执行</a:t>
            </a:r>
            <a:r>
              <a:rPr lang="zh-CN" altLang="en-US" dirty="0" smtClean="0"/>
              <a:t>。</a:t>
            </a:r>
            <a:endParaRPr lang="en-US" altLang="zh-CN" dirty="0" smtClean="0"/>
          </a:p>
          <a:p>
            <a:pPr marL="742950" lvl="1" indent="-285750">
              <a:lnSpc>
                <a:spcPct val="150000"/>
              </a:lnSpc>
              <a:buFont typeface="Arial" pitchFamily="34" charset="0"/>
              <a:buChar char="•"/>
            </a:pPr>
            <a:r>
              <a:rPr lang="zh-CN" altLang="en-US" dirty="0"/>
              <a:t>过去分词形式：这会在动作执行完毕之后被触发。例如 </a:t>
            </a:r>
            <a:r>
              <a:rPr lang="en-US" altLang="zh-CN" i="1" dirty="0"/>
              <a:t>ex: shown</a:t>
            </a:r>
            <a:r>
              <a:rPr lang="zh-CN" altLang="en-US" dirty="0"/>
              <a:t>。</a:t>
            </a:r>
          </a:p>
          <a:p>
            <a:pPr marL="742950" lvl="1" indent="-285750">
              <a:lnSpc>
                <a:spcPct val="150000"/>
              </a:lnSpc>
              <a:buFont typeface="Arial" pitchFamily="34" charset="0"/>
              <a:buChar char="•"/>
            </a:pP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3744417"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2.1</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CSS</a:t>
            </a:r>
            <a:r>
              <a:rPr lang="zh-CN" altLang="en-US" sz="20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概览</a:t>
            </a:r>
            <a:endParaRPr lang="zh-CN" altLang="en-US" sz="200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61082" y="836712"/>
            <a:ext cx="9289032" cy="4896544"/>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defRPr/>
            </a:pPr>
            <a:r>
              <a:rPr lang="zh-CN" altLang="en-US" sz="2000" b="1"/>
              <a:t>响应式图像</a:t>
            </a:r>
            <a:r>
              <a:rPr lang="zh-CN" altLang="en-US" sz="2000" smtClean="0"/>
              <a:t>：</a:t>
            </a:r>
            <a:r>
              <a:rPr lang="zh-CN" altLang="en-US" sz="2000"/>
              <a:t>通过添加 </a:t>
            </a:r>
            <a:r>
              <a:rPr lang="en-US" altLang="zh-CN" sz="2000" i="1"/>
              <a:t>img-responsive</a:t>
            </a:r>
            <a:r>
              <a:rPr lang="en-US" altLang="zh-CN" sz="2000"/>
              <a:t> class </a:t>
            </a:r>
            <a:r>
              <a:rPr lang="zh-CN" altLang="en-US" sz="2000"/>
              <a:t>可以让 </a:t>
            </a:r>
            <a:r>
              <a:rPr lang="en-US" altLang="zh-CN" sz="2000"/>
              <a:t>Bootstrap 3 </a:t>
            </a:r>
            <a:r>
              <a:rPr lang="zh-CN" altLang="en-US" sz="2000"/>
              <a:t>中的图像对响应式布局的支持更友好</a:t>
            </a:r>
            <a:r>
              <a:rPr lang="zh-CN" altLang="en-US" sz="2000" smtClean="0"/>
              <a:t>。</a:t>
            </a:r>
            <a:endParaRPr lang="en-US" altLang="zh-CN" sz="2000" smtClean="0"/>
          </a:p>
          <a:p>
            <a:pPr marL="285750" indent="-285750">
              <a:lnSpc>
                <a:spcPct val="150000"/>
              </a:lnSpc>
              <a:buFont typeface="Wingdings" pitchFamily="2" charset="2"/>
              <a:buChar char="Ø"/>
              <a:defRPr/>
            </a:pPr>
            <a:endParaRPr lang="en-US" altLang="zh-CN" sz="2000"/>
          </a:p>
          <a:p>
            <a:pPr>
              <a:lnSpc>
                <a:spcPct val="150000"/>
              </a:lnSpc>
              <a:defRPr/>
            </a:pPr>
            <a:r>
              <a:rPr lang="en-US" altLang="zh-CN" sz="2000"/>
              <a:t> </a:t>
            </a:r>
            <a:r>
              <a:rPr lang="en-US" altLang="zh-CN" sz="2000" smtClean="0"/>
              <a:t>    </a:t>
            </a:r>
            <a:endParaRPr lang="en-US" altLang="zh-CN" sz="2000" smtClean="0"/>
          </a:p>
          <a:p>
            <a:pPr>
              <a:lnSpc>
                <a:spcPct val="150000"/>
              </a:lnSpc>
              <a:defRPr/>
            </a:pPr>
            <a:r>
              <a:rPr lang="zh-CN" altLang="en-US" sz="2000" smtClean="0"/>
              <a:t>其中</a:t>
            </a:r>
            <a:r>
              <a:rPr lang="zh-CN" altLang="en-US" sz="2000"/>
              <a:t> </a:t>
            </a:r>
            <a:r>
              <a:rPr lang="en-US" altLang="zh-CN" sz="2000" i="1"/>
              <a:t>img-responsive</a:t>
            </a:r>
            <a:r>
              <a:rPr lang="en-US" altLang="zh-CN" sz="2000"/>
              <a:t> class </a:t>
            </a:r>
            <a:r>
              <a:rPr lang="zh-CN" altLang="en-US" sz="2000" smtClean="0"/>
              <a:t>包含了如下属性：</a:t>
            </a:r>
            <a:endParaRPr lang="en-US" altLang="zh-CN" sz="2000" smtClean="0"/>
          </a:p>
        </p:txBody>
      </p:sp>
      <p:sp>
        <p:nvSpPr>
          <p:cNvPr id="4" name="矩形 3"/>
          <p:cNvSpPr/>
          <p:nvPr/>
        </p:nvSpPr>
        <p:spPr>
          <a:xfrm>
            <a:off x="2187998" y="2060848"/>
            <a:ext cx="8136904"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&lt;img src="..." class="img-responsive" alt="</a:t>
            </a:r>
            <a:r>
              <a:rPr lang="zh-CN" altLang="en-US"/>
              <a:t>响应式图像</a:t>
            </a:r>
            <a:r>
              <a:rPr lang="en-US" altLang="zh-CN"/>
              <a:t>"&gt;</a:t>
            </a:r>
          </a:p>
        </p:txBody>
      </p:sp>
      <p:sp>
        <p:nvSpPr>
          <p:cNvPr id="5" name="矩形 4"/>
          <p:cNvSpPr/>
          <p:nvPr/>
        </p:nvSpPr>
        <p:spPr>
          <a:xfrm>
            <a:off x="2187998" y="3429000"/>
            <a:ext cx="8136904" cy="19802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nSpc>
                <a:spcPct val="150000"/>
              </a:lnSpc>
              <a:defRPr/>
            </a:pPr>
            <a:r>
              <a:rPr lang="en-US" altLang="zh-CN"/>
              <a:t>.img-responsive { </a:t>
            </a:r>
            <a:endParaRPr lang="en-US" altLang="zh-CN" smtClean="0"/>
          </a:p>
          <a:p>
            <a:pPr>
              <a:lnSpc>
                <a:spcPct val="150000"/>
              </a:lnSpc>
              <a:defRPr/>
            </a:pPr>
            <a:r>
              <a:rPr lang="en-US" altLang="zh-CN"/>
              <a:t>	</a:t>
            </a:r>
            <a:r>
              <a:rPr lang="en-US" altLang="zh-CN" smtClean="0"/>
              <a:t>display</a:t>
            </a:r>
            <a:r>
              <a:rPr lang="en-US" altLang="zh-CN"/>
              <a:t>: inline-block</a:t>
            </a:r>
            <a:r>
              <a:rPr lang="en-US" altLang="zh-CN" smtClean="0"/>
              <a:t>;</a:t>
            </a:r>
          </a:p>
          <a:p>
            <a:pPr>
              <a:lnSpc>
                <a:spcPct val="150000"/>
              </a:lnSpc>
              <a:defRPr/>
            </a:pPr>
            <a:r>
              <a:rPr lang="en-US" altLang="zh-CN"/>
              <a:t>	</a:t>
            </a:r>
            <a:r>
              <a:rPr lang="en-US" altLang="zh-CN" smtClean="0"/>
              <a:t> </a:t>
            </a:r>
            <a:r>
              <a:rPr lang="en-US" altLang="zh-CN"/>
              <a:t>height: auto; </a:t>
            </a:r>
            <a:endParaRPr lang="en-US" altLang="zh-CN" smtClean="0"/>
          </a:p>
          <a:p>
            <a:pPr>
              <a:lnSpc>
                <a:spcPct val="150000"/>
              </a:lnSpc>
              <a:defRPr/>
            </a:pPr>
            <a:r>
              <a:rPr lang="en-US" altLang="zh-CN"/>
              <a:t>	</a:t>
            </a:r>
            <a:r>
              <a:rPr lang="en-US" altLang="zh-CN" smtClean="0"/>
              <a:t>max-width</a:t>
            </a:r>
            <a:r>
              <a:rPr lang="en-US" altLang="zh-CN"/>
              <a:t>: 100%; </a:t>
            </a:r>
            <a:endParaRPr lang="en-US" altLang="zh-CN" smtClean="0"/>
          </a:p>
          <a:p>
            <a:pPr>
              <a:lnSpc>
                <a:spcPct val="150000"/>
              </a:lnSpc>
              <a:defRPr/>
            </a:pPr>
            <a:r>
              <a:rPr lang="en-US" altLang="zh-CN" smtClean="0"/>
              <a:t>}</a:t>
            </a:r>
            <a:endParaRPr lang="en-US" altLang="zh-CN"/>
          </a:p>
        </p:txBody>
      </p:sp>
    </p:spTree>
    <p:extLst>
      <p:ext uri="{BB962C8B-B14F-4D97-AF65-F5344CB8AC3E}">
        <p14:creationId xmlns:p14="http://schemas.microsoft.com/office/powerpoint/2010/main" val="153911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4.2 </a:t>
            </a:r>
            <a:r>
              <a:rPr lang="zh-CN" altLang="en-US"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过渡</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效果（</a:t>
            </a:r>
            <a:r>
              <a:rPr lang="en-US" altLang="zh-CN"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Transition</a:t>
            </a:r>
            <a:r>
              <a:rPr lang="zh-CN" altLang="en-US" sz="20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）插件</a:t>
            </a:r>
            <a:endParaRPr lang="zh-CN" altLang="en-US" sz="2000" dirty="0">
              <a:solidFill>
                <a:schemeClr val="bg1"/>
              </a:solidFill>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对于简单的过渡效果，只需将 </a:t>
            </a:r>
            <a:r>
              <a:rPr lang="en-US" altLang="zh-CN" dirty="0"/>
              <a:t>transition.js</a:t>
            </a:r>
            <a:r>
              <a:rPr lang="zh-CN" altLang="en-US" dirty="0"/>
              <a:t> 和其它 </a:t>
            </a:r>
            <a:r>
              <a:rPr lang="en-US" altLang="zh-CN" dirty="0"/>
              <a:t>JS </a:t>
            </a:r>
            <a:r>
              <a:rPr lang="zh-CN" altLang="en-US" dirty="0"/>
              <a:t>文件一起引入即可。如果你使用的是编译（或压缩）版的</a:t>
            </a:r>
            <a:r>
              <a:rPr lang="en-US" altLang="zh-CN" dirty="0"/>
              <a:t>bootstrap.js</a:t>
            </a:r>
            <a:r>
              <a:rPr lang="zh-CN" altLang="en-US" dirty="0"/>
              <a:t> 文件，就无需再单独将其引入了</a:t>
            </a:r>
            <a:r>
              <a:rPr lang="zh-CN" altLang="en-US" dirty="0" smtClean="0"/>
              <a:t>。</a:t>
            </a:r>
            <a:endParaRPr lang="en-US" altLang="zh-CN" dirty="0" smtClean="0"/>
          </a:p>
          <a:p>
            <a:pPr>
              <a:lnSpc>
                <a:spcPct val="150000"/>
              </a:lnSpc>
            </a:pPr>
            <a:r>
              <a:rPr lang="en-US" altLang="zh-CN" i="1" dirty="0"/>
              <a:t>Transition.js</a:t>
            </a:r>
            <a:r>
              <a:rPr lang="en-US" altLang="zh-CN" dirty="0"/>
              <a:t> </a:t>
            </a:r>
            <a:r>
              <a:rPr lang="zh-CN" altLang="en-US" dirty="0"/>
              <a:t>是 </a:t>
            </a:r>
            <a:r>
              <a:rPr lang="en-US" altLang="zh-CN" dirty="0" err="1"/>
              <a:t>transitionEnd</a:t>
            </a:r>
            <a:r>
              <a:rPr lang="en-US" altLang="zh-CN" dirty="0"/>
              <a:t> </a:t>
            </a:r>
            <a:r>
              <a:rPr lang="zh-CN" altLang="en-US" dirty="0"/>
              <a:t>事件和 </a:t>
            </a:r>
            <a:r>
              <a:rPr lang="en-US" altLang="zh-CN" dirty="0"/>
              <a:t>CSS </a:t>
            </a:r>
            <a:r>
              <a:rPr lang="zh-CN" altLang="en-US" dirty="0"/>
              <a:t>过渡效果模拟器的基本帮助器类。它被其他插件用来检查 </a:t>
            </a:r>
            <a:r>
              <a:rPr lang="en-US" altLang="zh-CN" dirty="0"/>
              <a:t>CSS </a:t>
            </a:r>
            <a:r>
              <a:rPr lang="zh-CN" altLang="en-US" dirty="0"/>
              <a:t>过渡效果支持，并用来获取过渡效果。</a:t>
            </a: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4.3 </a:t>
            </a:r>
            <a:r>
              <a:rPr lang="zh-CN" altLang="en-US" sz="2000" b="1" dirty="0" smtClean="0">
                <a:solidFill>
                  <a:schemeClr val="bg1"/>
                </a:solidFill>
              </a:rPr>
              <a:t>模态</a:t>
            </a:r>
            <a:r>
              <a:rPr lang="zh-CN" altLang="en-US" sz="2000" b="1" dirty="0">
                <a:solidFill>
                  <a:schemeClr val="bg1"/>
                </a:solidFill>
              </a:rPr>
              <a:t>框（</a:t>
            </a:r>
            <a:r>
              <a:rPr lang="en-US" altLang="zh-CN" sz="2000" b="1" dirty="0">
                <a:solidFill>
                  <a:schemeClr val="bg1"/>
                </a:solidFill>
              </a:rPr>
              <a:t>Modal</a:t>
            </a:r>
            <a:r>
              <a:rPr lang="zh-CN" altLang="en-US" sz="2000" b="1" dirty="0">
                <a:solidFill>
                  <a:schemeClr val="bg1"/>
                </a:solidFill>
              </a:rPr>
              <a:t>）</a:t>
            </a:r>
            <a:r>
              <a:rPr lang="zh-CN" altLang="en-US" sz="2000" b="1" dirty="0" smtClean="0">
                <a:solidFill>
                  <a:schemeClr val="bg1"/>
                </a:solidFill>
              </a:rPr>
              <a:t>插件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模态框（</a:t>
            </a:r>
            <a:r>
              <a:rPr lang="en-US" altLang="zh-CN" dirty="0"/>
              <a:t>Modal</a:t>
            </a:r>
            <a:r>
              <a:rPr lang="zh-CN" altLang="en-US" dirty="0"/>
              <a:t>）是覆盖在父窗体上的子窗体。通常，目的是显示来自一个单独的源的内容，可以在不离开父窗体的情况下有一些互动。子窗体可提供信息、交互等</a:t>
            </a:r>
            <a:r>
              <a:rPr lang="zh-CN" altLang="en-US" dirty="0" smtClean="0"/>
              <a:t>。</a:t>
            </a:r>
            <a:endParaRPr lang="en-US" altLang="zh-CN" dirty="0" smtClean="0"/>
          </a:p>
          <a:p>
            <a:pPr marL="742950" lvl="1" indent="-285750">
              <a:lnSpc>
                <a:spcPct val="150000"/>
              </a:lnSpc>
              <a:buFont typeface="Arial" pitchFamily="34" charset="0"/>
              <a:buChar char="•"/>
            </a:pPr>
            <a:r>
              <a:rPr lang="zh-CN" altLang="en-US" dirty="0"/>
              <a:t>千万不要在一个模态框上重叠另一个模态框。要想同时支持多个模态框，需要自己写额外的代码来实现</a:t>
            </a:r>
            <a:r>
              <a:rPr lang="zh-CN" altLang="en-US" dirty="0" smtClean="0"/>
              <a:t>。</a:t>
            </a:r>
            <a:endParaRPr lang="en-US" altLang="zh-CN" dirty="0" smtClean="0"/>
          </a:p>
          <a:p>
            <a:pPr marL="742950" lvl="1" indent="-285750">
              <a:lnSpc>
                <a:spcPct val="150000"/>
              </a:lnSpc>
              <a:buFont typeface="Arial" pitchFamily="34" charset="0"/>
              <a:buChar char="•"/>
            </a:pPr>
            <a:r>
              <a:rPr lang="zh-CN" altLang="en-US" dirty="0"/>
              <a:t>务必将模态框的 </a:t>
            </a:r>
            <a:r>
              <a:rPr lang="en-US" altLang="zh-CN" dirty="0"/>
              <a:t>HTML </a:t>
            </a:r>
            <a:r>
              <a:rPr lang="zh-CN" altLang="en-US" dirty="0"/>
              <a:t>代码放在文档的最高层级内（也就是说，尽量作为 </a:t>
            </a:r>
            <a:r>
              <a:rPr lang="en-US" altLang="zh-CN" dirty="0"/>
              <a:t>body </a:t>
            </a:r>
            <a:r>
              <a:rPr lang="zh-CN" altLang="en-US" dirty="0"/>
              <a:t>标签的直接子元素），以避免其他组件影响模态框的展现和</a:t>
            </a:r>
            <a:r>
              <a:rPr lang="en-US" altLang="zh-CN" dirty="0"/>
              <a:t>/</a:t>
            </a:r>
            <a:r>
              <a:rPr lang="zh-CN" altLang="en-US" dirty="0"/>
              <a:t>或功能</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可以切换模态框（</a:t>
            </a:r>
            <a:r>
              <a:rPr lang="en-US" altLang="zh-CN" dirty="0"/>
              <a:t>Modal</a:t>
            </a:r>
            <a:r>
              <a:rPr lang="zh-CN" altLang="en-US" dirty="0"/>
              <a:t>）插件的隐藏内容</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a:t>：在控制器元素（比如按钮或者链接）上设置属性 </a:t>
            </a:r>
            <a:r>
              <a:rPr lang="en-US" altLang="zh-CN" b="1" dirty="0"/>
              <a:t>data-toggle="modal"</a:t>
            </a:r>
            <a:r>
              <a:rPr lang="zh-CN" altLang="en-US" dirty="0"/>
              <a:t>，同时设置 </a:t>
            </a:r>
            <a:r>
              <a:rPr lang="en-US" altLang="zh-CN" b="1" dirty="0"/>
              <a:t>data-target="#identifier"</a:t>
            </a:r>
            <a:r>
              <a:rPr lang="en-US" altLang="zh-CN" dirty="0"/>
              <a:t> </a:t>
            </a:r>
            <a:r>
              <a:rPr lang="zh-CN" altLang="en-US" dirty="0"/>
              <a:t>或 </a:t>
            </a:r>
            <a:r>
              <a:rPr lang="en-US" altLang="zh-CN" b="1" dirty="0" err="1"/>
              <a:t>href</a:t>
            </a:r>
            <a:r>
              <a:rPr lang="en-US" altLang="zh-CN" b="1" dirty="0"/>
              <a:t>="#identifier"</a:t>
            </a:r>
            <a:r>
              <a:rPr lang="en-US" altLang="zh-CN" dirty="0"/>
              <a:t> </a:t>
            </a:r>
            <a:r>
              <a:rPr lang="zh-CN" altLang="en-US" dirty="0"/>
              <a:t>来指定要切换的特定的模态框（带有 </a:t>
            </a:r>
            <a:r>
              <a:rPr lang="en-US" altLang="zh-CN" dirty="0"/>
              <a:t>id="identifier"</a:t>
            </a:r>
            <a:r>
              <a:rPr lang="zh-CN" altLang="en-US" dirty="0"/>
              <a:t>）。</a:t>
            </a:r>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a:t>：使用这种技术</a:t>
            </a:r>
            <a:r>
              <a:rPr lang="zh-CN" altLang="en-US" dirty="0" smtClean="0"/>
              <a:t>，可以</a:t>
            </a:r>
            <a:r>
              <a:rPr lang="zh-CN" altLang="en-US" dirty="0"/>
              <a:t>通过简单的一行 </a:t>
            </a:r>
            <a:r>
              <a:rPr lang="en-US" altLang="zh-CN" dirty="0"/>
              <a:t>JavaScript </a:t>
            </a:r>
            <a:r>
              <a:rPr lang="zh-CN" altLang="en-US" dirty="0"/>
              <a:t>来调用带有 </a:t>
            </a:r>
            <a:r>
              <a:rPr lang="en-US" altLang="zh-CN" dirty="0"/>
              <a:t>id="identifier" </a:t>
            </a:r>
            <a:r>
              <a:rPr lang="zh-CN" altLang="en-US" dirty="0"/>
              <a:t>的模态</a:t>
            </a:r>
            <a:r>
              <a:rPr lang="zh-CN" altLang="en-US" dirty="0" smtClean="0"/>
              <a:t>框</a:t>
            </a: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4.3 </a:t>
            </a:r>
            <a:r>
              <a:rPr lang="zh-CN" altLang="en-US" sz="2000" b="1" dirty="0" smtClean="0">
                <a:solidFill>
                  <a:schemeClr val="bg1"/>
                </a:solidFill>
              </a:rPr>
              <a:t>模态</a:t>
            </a:r>
            <a:r>
              <a:rPr lang="zh-CN" altLang="en-US" sz="2000" b="1" dirty="0">
                <a:solidFill>
                  <a:schemeClr val="bg1"/>
                </a:solidFill>
              </a:rPr>
              <a:t>框（</a:t>
            </a:r>
            <a:r>
              <a:rPr lang="en-US" altLang="zh-CN" sz="2000" b="1" dirty="0">
                <a:solidFill>
                  <a:schemeClr val="bg1"/>
                </a:solidFill>
              </a:rPr>
              <a:t>Modal</a:t>
            </a:r>
            <a:r>
              <a:rPr lang="zh-CN" altLang="en-US" sz="2000" b="1" dirty="0">
                <a:solidFill>
                  <a:schemeClr val="bg1"/>
                </a:solidFill>
              </a:rPr>
              <a:t>）</a:t>
            </a:r>
            <a:r>
              <a:rPr lang="zh-CN" altLang="en-US" sz="2000" b="1" dirty="0" smtClean="0">
                <a:solidFill>
                  <a:schemeClr val="bg1"/>
                </a:solidFill>
              </a:rPr>
              <a:t>插件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选项</a:t>
            </a:r>
            <a:r>
              <a:rPr lang="zh-CN" altLang="en-US" dirty="0" smtClean="0"/>
              <a:t>：</a:t>
            </a:r>
            <a:r>
              <a:rPr lang="zh-CN" altLang="en-US" dirty="0"/>
              <a:t>有一些选项可以用来定制模态窗口（</a:t>
            </a:r>
            <a:r>
              <a:rPr lang="en-US" altLang="zh-CN" dirty="0"/>
              <a:t>Modal Window</a:t>
            </a:r>
            <a:r>
              <a:rPr lang="zh-CN" altLang="en-US" dirty="0"/>
              <a:t>）的外观和感观，它们是通过 </a:t>
            </a:r>
            <a:r>
              <a:rPr lang="en-US" altLang="zh-CN" dirty="0"/>
              <a:t>data </a:t>
            </a:r>
            <a:r>
              <a:rPr lang="zh-CN" altLang="en-US" dirty="0"/>
              <a:t>属性或 </a:t>
            </a:r>
            <a:r>
              <a:rPr lang="en-US" altLang="zh-CN" dirty="0"/>
              <a:t>JavaScript </a:t>
            </a:r>
            <a:r>
              <a:rPr lang="zh-CN" altLang="en-US" dirty="0"/>
              <a:t>来传递的。下表列出了这些选项</a:t>
            </a:r>
            <a:r>
              <a:rPr lang="zh-CN" altLang="en-US" dirty="0" smtClean="0"/>
              <a:t>：</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55819682"/>
              </p:ext>
            </p:extLst>
          </p:nvPr>
        </p:nvGraphicFramePr>
        <p:xfrm>
          <a:off x="2196386" y="1844824"/>
          <a:ext cx="8064896" cy="3736896"/>
        </p:xfrm>
        <a:graphic>
          <a:graphicData uri="http://schemas.openxmlformats.org/drawingml/2006/table">
            <a:tbl>
              <a:tblPr/>
              <a:tblGrid>
                <a:gridCol w="1440159"/>
                <a:gridCol w="2520280"/>
                <a:gridCol w="1728192"/>
                <a:gridCol w="2376265"/>
              </a:tblGrid>
              <a:tr h="252828">
                <a:tc>
                  <a:txBody>
                    <a:bodyPr/>
                    <a:lstStyle/>
                    <a:p>
                      <a:pPr algn="l" fontAlgn="t"/>
                      <a:r>
                        <a:rPr lang="zh-CN" altLang="en-US" sz="1600">
                          <a:solidFill>
                            <a:srgbClr val="FFFFFF"/>
                          </a:solidFill>
                          <a:effectLst/>
                          <a:latin typeface="Microsoft Yahei"/>
                        </a:rPr>
                        <a:t>选项名称</a:t>
                      </a:r>
                    </a:p>
                  </a:txBody>
                  <a:tcPr marL="15636" marR="15636" marT="15636" marB="1563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15636" marR="15636" marT="15636" marB="1563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15636" marR="15636" marT="15636" marB="1563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15636" marR="15636" marT="15636" marB="1563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592114">
                <a:tc>
                  <a:txBody>
                    <a:bodyPr/>
                    <a:lstStyle/>
                    <a:p>
                      <a:pPr fontAlgn="t"/>
                      <a:r>
                        <a:rPr lang="en-US" sz="1600">
                          <a:effectLst/>
                          <a:latin typeface="Microsoft Yahei"/>
                        </a:rPr>
                        <a:t>backdrop</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boolean </a:t>
                      </a:r>
                      <a:r>
                        <a:rPr lang="zh-CN" altLang="en-US" sz="1600">
                          <a:effectLst/>
                          <a:latin typeface="Microsoft Yahei"/>
                        </a:rPr>
                        <a:t>或 </a:t>
                      </a:r>
                      <a:r>
                        <a:rPr lang="en-US" sz="1600">
                          <a:effectLst/>
                          <a:latin typeface="Microsoft Yahei"/>
                        </a:rPr>
                        <a:t>string 'static'</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data-backdrop</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指定一个静态的背景，当用户点击模态框外部时不会关闭模态框。</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64805">
                <a:tc>
                  <a:txBody>
                    <a:bodyPr/>
                    <a:lstStyle/>
                    <a:p>
                      <a:pPr fontAlgn="t"/>
                      <a:r>
                        <a:rPr lang="en-US" sz="1600">
                          <a:effectLst/>
                          <a:latin typeface="Microsoft Yahei"/>
                        </a:rPr>
                        <a:t>keyboard</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data-keyboard</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当按下 </a:t>
                      </a:r>
                      <a:r>
                        <a:rPr lang="en-US" altLang="zh-CN" sz="1600">
                          <a:effectLst/>
                          <a:latin typeface="Microsoft Yahei"/>
                        </a:rPr>
                        <a:t>escape </a:t>
                      </a:r>
                      <a:r>
                        <a:rPr lang="zh-CN" altLang="en-US" sz="1600">
                          <a:effectLst/>
                          <a:latin typeface="Microsoft Yahei"/>
                        </a:rPr>
                        <a:t>键时关闭模态框，设置为 </a:t>
                      </a:r>
                      <a:r>
                        <a:rPr lang="en-US" altLang="zh-CN" sz="1600">
                          <a:effectLst/>
                          <a:latin typeface="Microsoft Yahei"/>
                        </a:rPr>
                        <a:t>false </a:t>
                      </a:r>
                      <a:r>
                        <a:rPr lang="zh-CN" altLang="en-US" sz="1600">
                          <a:effectLst/>
                          <a:latin typeface="Microsoft Yahei"/>
                        </a:rPr>
                        <a:t>时则按键无效。</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15234">
                <a:tc>
                  <a:txBody>
                    <a:bodyPr/>
                    <a:lstStyle/>
                    <a:p>
                      <a:pPr fontAlgn="t"/>
                      <a:r>
                        <a:rPr lang="en-US" sz="1600">
                          <a:effectLst/>
                          <a:latin typeface="Microsoft Yahei"/>
                        </a:rPr>
                        <a:t>show</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boolean</a:t>
                      </a:r>
                      <a:br>
                        <a:rPr lang="en-US" sz="1600">
                          <a:effectLst/>
                          <a:latin typeface="Microsoft Yahei"/>
                        </a:rPr>
                      </a:br>
                      <a:r>
                        <a:rPr lang="zh-CN" altLang="en-US" sz="1600" i="1">
                          <a:effectLst/>
                          <a:latin typeface="Microsoft Yahei"/>
                        </a:rPr>
                        <a:t>默认值：</a:t>
                      </a:r>
                      <a:r>
                        <a:rPr lang="en-US" sz="1600" i="1">
                          <a:effectLst/>
                          <a:latin typeface="Microsoft Yahei"/>
                        </a:rPr>
                        <a:t>true</a:t>
                      </a:r>
                      <a:endParaRPr lang="en-US" sz="1600">
                        <a:effectLst/>
                        <a:latin typeface="Microsoft Yahei"/>
                      </a:endParaRP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data-show</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当初始化时显示模态框。</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227678">
                <a:tc>
                  <a:txBody>
                    <a:bodyPr/>
                    <a:lstStyle/>
                    <a:p>
                      <a:pPr fontAlgn="t"/>
                      <a:r>
                        <a:rPr lang="en-US" sz="1600">
                          <a:effectLst/>
                          <a:latin typeface="Microsoft Yahei"/>
                        </a:rPr>
                        <a:t>remote</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path</a:t>
                      </a:r>
                      <a:br>
                        <a:rPr lang="en-US" sz="1600">
                          <a:effectLst/>
                          <a:latin typeface="Microsoft Yahei"/>
                        </a:rPr>
                      </a:br>
                      <a:r>
                        <a:rPr lang="zh-CN" altLang="en-US" sz="1600" i="1">
                          <a:effectLst/>
                          <a:latin typeface="Microsoft Yahei"/>
                        </a:rPr>
                        <a:t>默认值：</a:t>
                      </a:r>
                      <a:r>
                        <a:rPr lang="en-US" sz="1600" i="1">
                          <a:effectLst/>
                          <a:latin typeface="Microsoft Yahei"/>
                        </a:rPr>
                        <a:t>false</a:t>
                      </a:r>
                      <a:endParaRPr lang="en-US" sz="1600">
                        <a:effectLst/>
                        <a:latin typeface="Microsoft Yahei"/>
                      </a:endParaRP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data-remote</a:t>
                      </a: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dirty="0">
                          <a:effectLst/>
                          <a:latin typeface="Microsoft Yahei"/>
                        </a:rPr>
                        <a:t>使用 </a:t>
                      </a:r>
                      <a:r>
                        <a:rPr lang="en-US" sz="1600" dirty="0" err="1">
                          <a:effectLst/>
                          <a:latin typeface="Microsoft Yahei"/>
                        </a:rPr>
                        <a:t>jQuery</a:t>
                      </a:r>
                      <a:r>
                        <a:rPr lang="en-US" sz="1600" dirty="0">
                          <a:effectLst/>
                          <a:latin typeface="Microsoft Yahei"/>
                        </a:rPr>
                        <a:t> </a:t>
                      </a:r>
                      <a:r>
                        <a:rPr lang="en-US" sz="1600" i="1" dirty="0">
                          <a:effectLst/>
                          <a:latin typeface="Microsoft Yahei"/>
                        </a:rPr>
                        <a:t>.load</a:t>
                      </a:r>
                      <a:r>
                        <a:rPr lang="en-US" sz="1600" dirty="0">
                          <a:effectLst/>
                          <a:latin typeface="Microsoft Yahei"/>
                        </a:rPr>
                        <a:t> </a:t>
                      </a:r>
                      <a:r>
                        <a:rPr lang="zh-CN" altLang="en-US" sz="1600" dirty="0">
                          <a:effectLst/>
                          <a:latin typeface="Microsoft Yahei"/>
                        </a:rPr>
                        <a:t>方法，为模态框的主体注入内容。如果添加了一个带有有效 </a:t>
                      </a:r>
                      <a:r>
                        <a:rPr lang="en-US" sz="1600" dirty="0">
                          <a:effectLst/>
                          <a:latin typeface="Microsoft Yahei"/>
                        </a:rPr>
                        <a:t>URL </a:t>
                      </a:r>
                      <a:r>
                        <a:rPr lang="zh-CN" altLang="en-US" sz="1600" dirty="0">
                          <a:effectLst/>
                          <a:latin typeface="Microsoft Yahei"/>
                        </a:rPr>
                        <a:t>的 </a:t>
                      </a:r>
                      <a:r>
                        <a:rPr lang="en-US" sz="1600" dirty="0" err="1">
                          <a:effectLst/>
                          <a:latin typeface="Microsoft Yahei"/>
                        </a:rPr>
                        <a:t>href</a:t>
                      </a:r>
                      <a:r>
                        <a:rPr lang="en-US" sz="1600" dirty="0">
                          <a:effectLst/>
                          <a:latin typeface="Microsoft Yahei"/>
                        </a:rPr>
                        <a:t>，</a:t>
                      </a:r>
                      <a:r>
                        <a:rPr lang="zh-CN" altLang="en-US" sz="1600" dirty="0">
                          <a:effectLst/>
                          <a:latin typeface="Microsoft Yahei"/>
                        </a:rPr>
                        <a:t>则会加载其中的内容</a:t>
                      </a:r>
                      <a:r>
                        <a:rPr lang="zh-CN" altLang="en-US" sz="1600" dirty="0" smtClean="0">
                          <a:effectLst/>
                          <a:latin typeface="Microsoft Yahei"/>
                        </a:rPr>
                        <a:t>。</a:t>
                      </a:r>
                      <a:endParaRPr lang="en-US" sz="1600" dirty="0">
                        <a:effectLst/>
                        <a:latin typeface="Microsoft Yahei"/>
                      </a:endParaRPr>
                    </a:p>
                  </a:txBody>
                  <a:tcPr marL="26059" marR="26059" marT="36483" marB="3648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4.3 </a:t>
            </a:r>
            <a:r>
              <a:rPr lang="zh-CN" altLang="en-US" sz="2000" b="1" dirty="0" smtClean="0">
                <a:solidFill>
                  <a:schemeClr val="bg1"/>
                </a:solidFill>
              </a:rPr>
              <a:t>模态</a:t>
            </a:r>
            <a:r>
              <a:rPr lang="zh-CN" altLang="en-US" sz="2000" b="1" dirty="0">
                <a:solidFill>
                  <a:schemeClr val="bg1"/>
                </a:solidFill>
              </a:rPr>
              <a:t>框（</a:t>
            </a:r>
            <a:r>
              <a:rPr lang="en-US" altLang="zh-CN" sz="2000" b="1" dirty="0">
                <a:solidFill>
                  <a:schemeClr val="bg1"/>
                </a:solidFill>
              </a:rPr>
              <a:t>Modal</a:t>
            </a:r>
            <a:r>
              <a:rPr lang="zh-CN" altLang="en-US" sz="2000" b="1" dirty="0">
                <a:solidFill>
                  <a:schemeClr val="bg1"/>
                </a:solidFill>
              </a:rPr>
              <a:t>）</a:t>
            </a:r>
            <a:r>
              <a:rPr lang="zh-CN" altLang="en-US" sz="2000" b="1" dirty="0" smtClean="0">
                <a:solidFill>
                  <a:schemeClr val="bg1"/>
                </a:solidFill>
              </a:rPr>
              <a:t>插件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方法</a:t>
            </a:r>
            <a:r>
              <a:rPr lang="zh-CN" altLang="en-US" dirty="0" smtClean="0"/>
              <a:t>：</a:t>
            </a:r>
            <a:r>
              <a:rPr lang="zh-CN" altLang="en-US" dirty="0"/>
              <a:t>下面是一些可与 </a:t>
            </a:r>
            <a:r>
              <a:rPr lang="en-US" altLang="zh-CN" dirty="0"/>
              <a:t>modal() </a:t>
            </a:r>
            <a:r>
              <a:rPr lang="zh-CN" altLang="en-US" dirty="0"/>
              <a:t>一起使用的有用的方法。</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982806515"/>
              </p:ext>
            </p:extLst>
          </p:nvPr>
        </p:nvGraphicFramePr>
        <p:xfrm>
          <a:off x="2569195" y="1484784"/>
          <a:ext cx="6877050" cy="3028950"/>
        </p:xfrm>
        <a:graphic>
          <a:graphicData uri="http://schemas.openxmlformats.org/drawingml/2006/table">
            <a:tbl>
              <a:tblPr/>
              <a:tblGrid>
                <a:gridCol w="2292350"/>
                <a:gridCol w="2292350"/>
                <a:gridCol w="2292350"/>
              </a:tblGrid>
              <a:tr h="0">
                <a:tc>
                  <a:txBody>
                    <a:bodyPr/>
                    <a:lstStyle/>
                    <a:p>
                      <a:pPr algn="l" fontAlgn="t"/>
                      <a:r>
                        <a:rPr lang="zh-CN" altLang="en-US" sz="1600">
                          <a:solidFill>
                            <a:srgbClr val="FFFFFF"/>
                          </a:solidFill>
                          <a:effectLst/>
                          <a:latin typeface="Microsoft Yahei"/>
                        </a:rPr>
                        <a:t>方法</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b="1">
                          <a:effectLst/>
                          <a:latin typeface="Microsoft Yahei"/>
                        </a:rPr>
                        <a:t>Options:</a:t>
                      </a:r>
                      <a:r>
                        <a:rPr lang="en-US" sz="1600">
                          <a:effectLst/>
                          <a:latin typeface="Microsoft Yahei"/>
                        </a:rPr>
                        <a:t> .modal(options)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把内容作为模态框激活。接受一个可选的选项对象。</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$('#identifier').modal({ keyboard: false })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b="1">
                          <a:effectLst/>
                          <a:latin typeface="Microsoft Yahei"/>
                        </a:rPr>
                        <a:t>Toggle:</a:t>
                      </a:r>
                      <a:r>
                        <a:rPr lang="en-US" sz="1600">
                          <a:effectLst/>
                          <a:latin typeface="Microsoft Yahei"/>
                        </a:rPr>
                        <a:t> .modal('toggle')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手动切换模态框。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$('#identifier').modal('toggle')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sz="1600" b="1">
                          <a:effectLst/>
                          <a:latin typeface="Microsoft Yahei"/>
                        </a:rPr>
                        <a:t>Show:</a:t>
                      </a:r>
                      <a:r>
                        <a:rPr lang="en-US" sz="1600">
                          <a:effectLst/>
                          <a:latin typeface="Microsoft Yahei"/>
                        </a:rPr>
                        <a:t> .modal('show')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手动打开模态框。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$('#identifier').modal('show')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b="1">
                          <a:effectLst/>
                          <a:latin typeface="Microsoft Yahei"/>
                        </a:rPr>
                        <a:t>Hide:</a:t>
                      </a:r>
                      <a:r>
                        <a:rPr lang="en-US" sz="1600">
                          <a:effectLst/>
                          <a:latin typeface="Microsoft Yahei"/>
                        </a:rPr>
                        <a:t> .modal('hide')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手动隐藏模态框。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$('#identifier').modal('hide')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4.3 </a:t>
            </a:r>
            <a:r>
              <a:rPr lang="zh-CN" altLang="en-US" sz="2000" b="1" dirty="0" smtClean="0">
                <a:solidFill>
                  <a:schemeClr val="bg1"/>
                </a:solidFill>
              </a:rPr>
              <a:t>模态</a:t>
            </a:r>
            <a:r>
              <a:rPr lang="zh-CN" altLang="en-US" sz="2000" b="1" dirty="0">
                <a:solidFill>
                  <a:schemeClr val="bg1"/>
                </a:solidFill>
              </a:rPr>
              <a:t>框（</a:t>
            </a:r>
            <a:r>
              <a:rPr lang="en-US" altLang="zh-CN" sz="2000" b="1" dirty="0">
                <a:solidFill>
                  <a:schemeClr val="bg1"/>
                </a:solidFill>
              </a:rPr>
              <a:t>Modal</a:t>
            </a:r>
            <a:r>
              <a:rPr lang="zh-CN" altLang="en-US" sz="2000" b="1" dirty="0">
                <a:solidFill>
                  <a:schemeClr val="bg1"/>
                </a:solidFill>
              </a:rPr>
              <a:t>）</a:t>
            </a:r>
            <a:r>
              <a:rPr lang="zh-CN" altLang="en-US" sz="2000" b="1" dirty="0" smtClean="0">
                <a:solidFill>
                  <a:schemeClr val="bg1"/>
                </a:solidFill>
              </a:rPr>
              <a:t>插件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下表列出了模态框中要用到事件。这些事件可在函数中当钩子</a:t>
            </a:r>
            <a:r>
              <a:rPr lang="zh-CN" altLang="en-US" dirty="0" smtClean="0"/>
              <a:t>使用。</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319856931"/>
              </p:ext>
            </p:extLst>
          </p:nvPr>
        </p:nvGraphicFramePr>
        <p:xfrm>
          <a:off x="2641202" y="1536183"/>
          <a:ext cx="7344816" cy="4084114"/>
        </p:xfrm>
        <a:graphic>
          <a:graphicData uri="http://schemas.openxmlformats.org/drawingml/2006/table">
            <a:tbl>
              <a:tblPr/>
              <a:tblGrid>
                <a:gridCol w="1728193"/>
                <a:gridCol w="2592288"/>
                <a:gridCol w="3024335"/>
              </a:tblGrid>
              <a:tr h="262012">
                <a:tc>
                  <a:txBody>
                    <a:bodyPr/>
                    <a:lstStyle/>
                    <a:p>
                      <a:pPr algn="l" fontAlgn="t"/>
                      <a:r>
                        <a:rPr lang="zh-CN" altLang="en-US" sz="1600">
                          <a:solidFill>
                            <a:srgbClr val="FFFFFF"/>
                          </a:solidFill>
                          <a:effectLst/>
                          <a:latin typeface="Microsoft Yahei"/>
                        </a:rPr>
                        <a:t>事件</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dirty="0">
                          <a:solidFill>
                            <a:srgbClr val="FFFFFF"/>
                          </a:solidFill>
                          <a:effectLst/>
                          <a:latin typeface="Microsoft Yahei"/>
                        </a:rPr>
                        <a:t>实例</a:t>
                      </a:r>
                    </a:p>
                  </a:txBody>
                  <a:tcPr marL="24615" marR="24615" marT="24615" marB="2461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947761">
                <a:tc>
                  <a:txBody>
                    <a:bodyPr/>
                    <a:lstStyle/>
                    <a:p>
                      <a:pPr fontAlgn="t"/>
                      <a:r>
                        <a:rPr lang="en-US" sz="1600">
                          <a:effectLst/>
                          <a:latin typeface="Microsoft Yahei"/>
                        </a:rPr>
                        <a:t>show.bs.modal</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在调用 </a:t>
                      </a:r>
                      <a:r>
                        <a:rPr lang="en-US" sz="1600">
                          <a:effectLst/>
                          <a:latin typeface="Microsoft Yahei"/>
                        </a:rPr>
                        <a:t>show </a:t>
                      </a:r>
                      <a:r>
                        <a:rPr lang="zh-CN" altLang="en-US" sz="1600">
                          <a:effectLst/>
                          <a:latin typeface="Microsoft Yahei"/>
                        </a:rPr>
                        <a:t>方法后触发。</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$('#identifier').on('show.bs.modal',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947761">
                <a:tc>
                  <a:txBody>
                    <a:bodyPr/>
                    <a:lstStyle/>
                    <a:p>
                      <a:pPr fontAlgn="t"/>
                      <a:r>
                        <a:rPr lang="en-US" sz="1600" dirty="0" err="1">
                          <a:effectLst/>
                          <a:latin typeface="Microsoft Yahei"/>
                        </a:rPr>
                        <a:t>shown.bs.modal</a:t>
                      </a:r>
                      <a:endParaRPr lang="en-US" sz="1600" dirty="0">
                        <a:effectLst/>
                        <a:latin typeface="Microsoft Yahei"/>
                      </a:endParaRP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当模态框对用户可见时触发（将等待 </a:t>
                      </a:r>
                      <a:r>
                        <a:rPr lang="en-US" altLang="zh-CN" sz="1600">
                          <a:effectLst/>
                          <a:latin typeface="Microsoft Yahei"/>
                        </a:rPr>
                        <a:t>CSS </a:t>
                      </a:r>
                      <a:r>
                        <a:rPr lang="zh-CN" altLang="en-US" sz="1600">
                          <a:effectLst/>
                          <a:latin typeface="Microsoft Yahei"/>
                        </a:rPr>
                        <a:t>过渡效果完成）。</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a:effectLst/>
                          <a:latin typeface="Microsoft Yahei"/>
                        </a:rPr>
                        <a:t>$('#identifier').on('shown.bs.modal',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947761">
                <a:tc>
                  <a:txBody>
                    <a:bodyPr/>
                    <a:lstStyle/>
                    <a:p>
                      <a:pPr fontAlgn="t"/>
                      <a:r>
                        <a:rPr lang="en-US" sz="1600">
                          <a:effectLst/>
                          <a:latin typeface="Microsoft Yahei"/>
                        </a:rPr>
                        <a:t>hide.bs.modal</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当调用 </a:t>
                      </a:r>
                      <a:r>
                        <a:rPr lang="en-US" altLang="zh-CN" sz="1600">
                          <a:effectLst/>
                          <a:latin typeface="Microsoft Yahei"/>
                        </a:rPr>
                        <a:t>hide </a:t>
                      </a:r>
                      <a:r>
                        <a:rPr lang="zh-CN" altLang="en-US" sz="1600">
                          <a:effectLst/>
                          <a:latin typeface="Microsoft Yahei"/>
                        </a:rPr>
                        <a:t>实例方法时触发。</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$('#identifier').on('hide.bs.modal', function () { // </a:t>
                      </a:r>
                      <a:r>
                        <a:rPr lang="zh-CN" altLang="en-US" sz="1600">
                          <a:effectLst/>
                          <a:latin typeface="Microsoft Yahei"/>
                        </a:rPr>
                        <a:t>执行一些动作</a:t>
                      </a:r>
                      <a:r>
                        <a:rPr lang="en-US" altLang="zh-CN" sz="1600">
                          <a:effectLst/>
                          <a:latin typeface="Microsoft Yahei"/>
                        </a:rPr>
                        <a:t>... })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947761">
                <a:tc>
                  <a:txBody>
                    <a:bodyPr/>
                    <a:lstStyle/>
                    <a:p>
                      <a:pPr fontAlgn="t"/>
                      <a:r>
                        <a:rPr lang="en-US" sz="1600">
                          <a:effectLst/>
                          <a:latin typeface="Microsoft Yahei"/>
                        </a:rPr>
                        <a:t>hidden.bs.modal</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latin typeface="Microsoft Yahei"/>
                        </a:rPr>
                        <a:t>当模态框完全对用户隐藏时触发。</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600" dirty="0">
                          <a:effectLst/>
                          <a:latin typeface="Microsoft Yahei"/>
                        </a:rPr>
                        <a:t>$('#identifier').on('</a:t>
                      </a:r>
                      <a:r>
                        <a:rPr lang="en-US" sz="1600" dirty="0" err="1">
                          <a:effectLst/>
                          <a:latin typeface="Microsoft Yahei"/>
                        </a:rPr>
                        <a:t>hidden.bs.modal</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1026" marR="41026" marT="57436" marB="5743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4.4 </a:t>
            </a:r>
            <a:r>
              <a:rPr lang="zh-CN" altLang="en-US" sz="2000" b="1" dirty="0" smtClean="0">
                <a:solidFill>
                  <a:schemeClr val="bg1"/>
                </a:solidFill>
              </a:rPr>
              <a:t>下</a:t>
            </a:r>
            <a:r>
              <a:rPr lang="zh-CN" altLang="en-US" sz="2000" b="1" dirty="0">
                <a:solidFill>
                  <a:schemeClr val="bg1"/>
                </a:solidFill>
              </a:rPr>
              <a:t>拉菜单（</a:t>
            </a:r>
            <a:r>
              <a:rPr lang="en-US" altLang="zh-CN" sz="2000" b="1" dirty="0">
                <a:solidFill>
                  <a:schemeClr val="bg1"/>
                </a:solidFill>
              </a:rPr>
              <a:t>Dropdown</a:t>
            </a:r>
            <a:r>
              <a:rPr lang="zh-CN" altLang="en-US" sz="2000" b="1" dirty="0">
                <a:solidFill>
                  <a:schemeClr val="bg1"/>
                </a:solidFill>
              </a:rPr>
              <a:t>）</a:t>
            </a:r>
            <a:r>
              <a:rPr lang="zh-CN" altLang="en-US" sz="2000" b="1" dirty="0" smtClean="0">
                <a:solidFill>
                  <a:schemeClr val="bg1"/>
                </a:solidFill>
              </a:rPr>
              <a:t>插件</a:t>
            </a:r>
            <a:endParaRPr lang="zh-CN" altLang="en-US" sz="2000" b="1" dirty="0">
              <a:solidFill>
                <a:schemeClr val="bg1"/>
              </a:solidFill>
            </a:endParaRP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en-US" altLang="zh-CN" dirty="0">
                <a:hlinkClick r:id="rId2" action="ppaction://hlinksldjump"/>
              </a:rPr>
              <a:t>Bootstrap </a:t>
            </a:r>
            <a:r>
              <a:rPr lang="zh-CN" altLang="en-US" dirty="0">
                <a:hlinkClick r:id="rId2" action="ppaction://hlinksldjump"/>
              </a:rPr>
              <a:t>下拉菜单</a:t>
            </a:r>
            <a:r>
              <a:rPr lang="zh-CN" altLang="en-US" dirty="0"/>
              <a:t> 这一章讲解了下拉菜单，但是没有涉及到交互部分，本章将具体讲解下拉菜单的交互。</a:t>
            </a:r>
            <a:r>
              <a:rPr lang="zh-CN" altLang="en-US" dirty="0" smtClean="0"/>
              <a:t>使用</a:t>
            </a:r>
            <a:r>
              <a:rPr lang="zh-CN" altLang="en-US" dirty="0"/>
              <a:t>下拉菜单（</a:t>
            </a:r>
            <a:r>
              <a:rPr lang="en-US" altLang="zh-CN" dirty="0"/>
              <a:t>Dropdown</a:t>
            </a:r>
            <a:r>
              <a:rPr lang="zh-CN" altLang="en-US" dirty="0"/>
              <a:t>）</a:t>
            </a:r>
            <a:r>
              <a:rPr lang="zh-CN" altLang="en-US"/>
              <a:t>插件</a:t>
            </a:r>
            <a:r>
              <a:rPr lang="zh-CN" altLang="en-US" smtClean="0"/>
              <a:t>，可以</a:t>
            </a:r>
            <a:r>
              <a:rPr lang="zh-CN" altLang="en-US" dirty="0"/>
              <a:t>向任何组件（比如导航栏、标签页、胶囊式导航菜单、按钮等）添加下拉菜单</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可以切换下拉菜单（</a:t>
            </a:r>
            <a:r>
              <a:rPr lang="en-US" altLang="zh-CN" dirty="0"/>
              <a:t>Dropdown</a:t>
            </a:r>
            <a:r>
              <a:rPr lang="zh-CN" altLang="en-US" dirty="0"/>
              <a:t>）插件的隐藏内容</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a:t>：向链接或按钮添加 </a:t>
            </a:r>
            <a:r>
              <a:rPr lang="en-US" altLang="zh-CN" b="1" dirty="0"/>
              <a:t>data-toggle</a:t>
            </a:r>
            <a:r>
              <a:rPr lang="en-US" altLang="zh-CN" b="1" dirty="0" smtClean="0"/>
              <a:t>=“dropdown”</a:t>
            </a:r>
            <a:r>
              <a:rPr lang="en-US" altLang="zh-CN" dirty="0"/>
              <a:t> </a:t>
            </a:r>
            <a:r>
              <a:rPr lang="zh-CN" altLang="en-US" dirty="0"/>
              <a:t>来切换下拉</a:t>
            </a:r>
            <a:r>
              <a:rPr lang="zh-CN" altLang="en-US" dirty="0" smtClean="0"/>
              <a:t>菜单。</a:t>
            </a:r>
            <a:endParaRPr lang="en-US" altLang="zh-CN" dirty="0" smtClean="0"/>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a:t>：通过 </a:t>
            </a:r>
            <a:r>
              <a:rPr lang="en-US" altLang="zh-CN" dirty="0"/>
              <a:t>JavaScript </a:t>
            </a:r>
            <a:r>
              <a:rPr lang="zh-CN" altLang="en-US" dirty="0"/>
              <a:t>调用下拉菜单</a:t>
            </a:r>
            <a:r>
              <a:rPr lang="zh-CN" altLang="en-US" dirty="0" smtClean="0"/>
              <a:t>切换。</a:t>
            </a:r>
            <a:endParaRPr lang="en-US" altLang="zh-CN" dirty="0"/>
          </a:p>
          <a:p>
            <a:pPr marL="285750" indent="-285750">
              <a:lnSpc>
                <a:spcPct val="150000"/>
              </a:lnSpc>
              <a:buFont typeface="Wingdings" pitchFamily="2" charset="2"/>
              <a:buChar char="Ø"/>
            </a:pPr>
            <a:endParaRPr lang="en-US" altLang="zh-CN" b="1" dirty="0" smtClean="0"/>
          </a:p>
          <a:p>
            <a:pPr marL="285750" indent="-285750">
              <a:lnSpc>
                <a:spcPct val="150000"/>
              </a:lnSpc>
              <a:buFont typeface="Wingdings" pitchFamily="2" charset="2"/>
              <a:buChar char="Ø"/>
            </a:pPr>
            <a:r>
              <a:rPr lang="zh-CN" altLang="en-US" b="1" dirty="0" smtClean="0"/>
              <a:t>方法</a:t>
            </a:r>
            <a:r>
              <a:rPr lang="zh-CN" altLang="en-US" dirty="0" smtClean="0"/>
              <a:t>：</a:t>
            </a:r>
            <a:r>
              <a:rPr lang="zh-CN" altLang="en-US" dirty="0"/>
              <a:t>下拉菜单切换有一个简单的方法用来显示或隐藏下拉</a:t>
            </a:r>
            <a:r>
              <a:rPr lang="zh-CN" altLang="en-US" dirty="0" smtClean="0"/>
              <a:t>菜单。</a:t>
            </a: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975430" y="4362939"/>
            <a:ext cx="4464496" cy="3600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$().dropdown('toggle</a:t>
            </a:r>
            <a:r>
              <a:rPr lang="en-US" altLang="zh-CN" dirty="0" smtClean="0"/>
              <a:t>')</a:t>
            </a:r>
            <a:endParaRPr lang="en-US" altLang="zh-CN" dirty="0"/>
          </a:p>
        </p:txBody>
      </p:sp>
      <p:sp>
        <p:nvSpPr>
          <p:cNvPr id="5" name="矩形 4"/>
          <p:cNvSpPr/>
          <p:nvPr/>
        </p:nvSpPr>
        <p:spPr>
          <a:xfrm>
            <a:off x="3001243" y="3475416"/>
            <a:ext cx="4104456" cy="38563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$('.dropdown-toggle').dropdown()</a:t>
            </a:r>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4.5 </a:t>
            </a:r>
            <a:r>
              <a:rPr lang="zh-CN" altLang="en-US" sz="2000" b="1" dirty="0" smtClean="0">
                <a:solidFill>
                  <a:schemeClr val="bg1"/>
                </a:solidFill>
              </a:rPr>
              <a:t>滚动</a:t>
            </a:r>
            <a:r>
              <a:rPr lang="zh-CN" altLang="en-US" sz="2000" b="1" dirty="0">
                <a:solidFill>
                  <a:schemeClr val="bg1"/>
                </a:solidFill>
              </a:rPr>
              <a:t>监听（</a:t>
            </a:r>
            <a:r>
              <a:rPr lang="en-US" altLang="zh-CN" sz="2000" b="1" dirty="0" err="1">
                <a:solidFill>
                  <a:schemeClr val="bg1"/>
                </a:solidFill>
              </a:rPr>
              <a:t>Scrollspy</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滚动监听（</a:t>
            </a:r>
            <a:r>
              <a:rPr lang="en-US" altLang="zh-CN" dirty="0" err="1"/>
              <a:t>Scrollspy</a:t>
            </a:r>
            <a:r>
              <a:rPr lang="zh-CN" altLang="en-US" dirty="0"/>
              <a:t>）插件，即自动更新导航插件，会根据滚动条的位置自动更新对应的导航目标。其基本的实现</a:t>
            </a:r>
            <a:r>
              <a:rPr lang="zh-CN" altLang="en-US"/>
              <a:t>是</a:t>
            </a:r>
            <a:r>
              <a:rPr lang="zh-CN" altLang="en-US" smtClean="0"/>
              <a:t>随着的</a:t>
            </a:r>
            <a:r>
              <a:rPr lang="zh-CN" altLang="en-US" dirty="0"/>
              <a:t>滚动，基于滚动条的位置向导航栏添加 </a:t>
            </a:r>
            <a:r>
              <a:rPr lang="en-US" altLang="zh-CN" b="1" dirty="0"/>
              <a:t>.active</a:t>
            </a:r>
            <a:r>
              <a:rPr lang="zh-CN" altLang="en-US" dirty="0"/>
              <a:t> </a:t>
            </a:r>
            <a:r>
              <a:rPr lang="en-US" altLang="zh-CN" dirty="0"/>
              <a:t>class</a:t>
            </a:r>
            <a:r>
              <a:rPr lang="zh-CN" altLang="en-US" dirty="0"/>
              <a:t>。</a:t>
            </a:r>
            <a:endParaRPr lang="en-US" altLang="zh-CN" dirty="0" smtClean="0"/>
          </a:p>
          <a:p>
            <a:pPr marL="285750" indent="-285750">
              <a:lnSpc>
                <a:spcPct val="150000"/>
              </a:lnSpc>
              <a:buFont typeface="Wingdings" pitchFamily="2" charset="2"/>
              <a:buChar char="Ø"/>
            </a:pPr>
            <a:r>
              <a:rPr lang="zh-CN" altLang="en-US" b="1" dirty="0" smtClean="0"/>
              <a:t>用法</a:t>
            </a:r>
            <a:r>
              <a:rPr lang="zh-CN" altLang="en-US" dirty="0" smtClean="0"/>
              <a:t>：</a:t>
            </a:r>
            <a:r>
              <a:rPr lang="zh-CN" altLang="en-US" dirty="0"/>
              <a:t>可以向顶部导航添加滚动监听行为</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smtClean="0"/>
              <a:t>：向想</a:t>
            </a:r>
            <a:r>
              <a:rPr lang="zh-CN" altLang="en-US" dirty="0"/>
              <a:t>要监听的元素（通常是 </a:t>
            </a:r>
            <a:r>
              <a:rPr lang="en-US" altLang="zh-CN" dirty="0"/>
              <a:t>body</a:t>
            </a:r>
            <a:r>
              <a:rPr lang="zh-CN" altLang="en-US" dirty="0"/>
              <a:t>）添加 </a:t>
            </a:r>
            <a:r>
              <a:rPr lang="en-US" altLang="zh-CN" b="1" dirty="0"/>
              <a:t>data-spy="scroll"</a:t>
            </a:r>
            <a:r>
              <a:rPr lang="zh-CN" altLang="en-US" dirty="0"/>
              <a:t>。然后添加带有 </a:t>
            </a:r>
            <a:r>
              <a:rPr lang="en-US" altLang="zh-CN" dirty="0"/>
              <a:t>Bootstrap </a:t>
            </a:r>
            <a:r>
              <a:rPr lang="en-US" altLang="zh-CN" b="1" dirty="0"/>
              <a:t>.</a:t>
            </a:r>
            <a:r>
              <a:rPr lang="en-US" altLang="zh-CN" b="1" dirty="0" err="1"/>
              <a:t>nav</a:t>
            </a:r>
            <a:r>
              <a:rPr lang="en-US" altLang="zh-CN" dirty="0"/>
              <a:t> </a:t>
            </a:r>
            <a:r>
              <a:rPr lang="zh-CN" altLang="en-US" dirty="0"/>
              <a:t>组件的父元素的 </a:t>
            </a:r>
            <a:r>
              <a:rPr lang="en-US" altLang="zh-CN" dirty="0"/>
              <a:t>ID </a:t>
            </a:r>
            <a:r>
              <a:rPr lang="zh-CN" altLang="en-US" dirty="0"/>
              <a:t>或 </a:t>
            </a:r>
            <a:r>
              <a:rPr lang="en-US" altLang="zh-CN" dirty="0"/>
              <a:t>class </a:t>
            </a:r>
            <a:r>
              <a:rPr lang="zh-CN" altLang="en-US" dirty="0"/>
              <a:t>的属性 </a:t>
            </a:r>
            <a:r>
              <a:rPr lang="en-US" altLang="zh-CN" b="1" dirty="0"/>
              <a:t>data-target</a:t>
            </a:r>
            <a:r>
              <a:rPr lang="zh-CN" altLang="en-US" dirty="0"/>
              <a:t>。为了它能正常工作</a:t>
            </a:r>
            <a:r>
              <a:rPr lang="zh-CN" altLang="en-US" dirty="0" smtClean="0"/>
              <a:t>，必须</a:t>
            </a:r>
            <a:r>
              <a:rPr lang="zh-CN" altLang="en-US" dirty="0"/>
              <a:t>确保页面主体中</a:t>
            </a:r>
            <a:r>
              <a:rPr lang="zh-CN" altLang="en-US"/>
              <a:t>有</a:t>
            </a:r>
            <a:r>
              <a:rPr lang="zh-CN" altLang="en-US" smtClean="0"/>
              <a:t>匹配所</a:t>
            </a:r>
            <a:r>
              <a:rPr lang="zh-CN" altLang="en-US" dirty="0"/>
              <a:t>要监听链接的 </a:t>
            </a:r>
            <a:r>
              <a:rPr lang="en-US" altLang="zh-CN" dirty="0"/>
              <a:t>ID </a:t>
            </a:r>
            <a:r>
              <a:rPr lang="zh-CN" altLang="en-US" dirty="0"/>
              <a:t>的元素存在</a:t>
            </a:r>
            <a:r>
              <a:rPr lang="zh-CN" altLang="en-US" dirty="0" smtClean="0"/>
              <a:t>。</a:t>
            </a:r>
            <a:endParaRPr lang="en-US" altLang="zh-CN" dirty="0" smtClean="0"/>
          </a:p>
          <a:p>
            <a:pPr marL="742950" lvl="1" indent="-285750">
              <a:lnSpc>
                <a:spcPct val="150000"/>
              </a:lnSpc>
              <a:buFont typeface="Arial" pitchFamily="34" charset="0"/>
              <a:buChar char="•"/>
            </a:pPr>
            <a:r>
              <a:rPr lang="zh-CN" altLang="en-US" b="1" dirty="0" smtClean="0"/>
              <a:t>通过 </a:t>
            </a:r>
            <a:r>
              <a:rPr lang="en-US" altLang="zh-CN" b="1" dirty="0"/>
              <a:t>JavaScript</a:t>
            </a:r>
            <a:r>
              <a:rPr lang="zh-CN" altLang="en-US" dirty="0" smtClean="0"/>
              <a:t>：</a:t>
            </a:r>
            <a:r>
              <a:rPr lang="zh-CN" altLang="en-US" dirty="0"/>
              <a:t>可以通过 </a:t>
            </a:r>
            <a:r>
              <a:rPr lang="en-US" altLang="zh-CN" dirty="0"/>
              <a:t>JavaScript </a:t>
            </a:r>
            <a:r>
              <a:rPr lang="zh-CN" altLang="en-US" dirty="0"/>
              <a:t>调用滚动监听，选取要监听的元素，然后调用 </a:t>
            </a:r>
            <a:r>
              <a:rPr lang="en-US" altLang="zh-CN" b="1" dirty="0"/>
              <a:t>.</a:t>
            </a:r>
            <a:r>
              <a:rPr lang="en-US" altLang="zh-CN" b="1" dirty="0" err="1"/>
              <a:t>scrollspy</a:t>
            </a:r>
            <a:r>
              <a:rPr lang="en-US" altLang="zh-CN" b="1" dirty="0"/>
              <a:t>()</a:t>
            </a:r>
            <a:r>
              <a:rPr lang="zh-CN" altLang="en-US" dirty="0"/>
              <a:t> 函数</a:t>
            </a:r>
            <a:r>
              <a:rPr lang="zh-CN" altLang="en-US" dirty="0" smtClean="0"/>
              <a:t>。</a:t>
            </a: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4.5 </a:t>
            </a:r>
            <a:r>
              <a:rPr lang="zh-CN" altLang="en-US" sz="2000" b="1" dirty="0" smtClean="0">
                <a:solidFill>
                  <a:schemeClr val="bg1"/>
                </a:solidFill>
              </a:rPr>
              <a:t>滚动</a:t>
            </a:r>
            <a:r>
              <a:rPr lang="zh-CN" altLang="en-US" sz="2000" b="1" dirty="0">
                <a:solidFill>
                  <a:schemeClr val="bg1"/>
                </a:solidFill>
              </a:rPr>
              <a:t>监听（</a:t>
            </a:r>
            <a:r>
              <a:rPr lang="en-US" altLang="zh-CN" sz="2000" b="1" dirty="0" err="1">
                <a:solidFill>
                  <a:schemeClr val="bg1"/>
                </a:solidFill>
              </a:rPr>
              <a:t>Scrollspy</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选项</a:t>
            </a:r>
            <a:r>
              <a:rPr lang="zh-CN" altLang="en-US" dirty="0" smtClean="0"/>
              <a:t>：</a:t>
            </a:r>
            <a:r>
              <a:rPr lang="zh-CN" altLang="en-US" dirty="0"/>
              <a:t>通过 </a:t>
            </a:r>
            <a:r>
              <a:rPr lang="en-US" altLang="zh-CN" dirty="0"/>
              <a:t>data </a:t>
            </a:r>
            <a:r>
              <a:rPr lang="zh-CN" altLang="en-US" dirty="0"/>
              <a:t>属性或 </a:t>
            </a:r>
            <a:r>
              <a:rPr lang="en-US" altLang="zh-CN" dirty="0"/>
              <a:t>JavaScript </a:t>
            </a:r>
            <a:r>
              <a:rPr lang="zh-CN" altLang="en-US" dirty="0"/>
              <a:t>来传递。下表列出了这些选项</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a:p>
          <a:p>
            <a:pPr marL="285750" indent="-285750">
              <a:lnSpc>
                <a:spcPct val="150000"/>
              </a:lnSpc>
              <a:buFont typeface="Wingdings" pitchFamily="2" charset="2"/>
              <a:buChar char="Ø"/>
            </a:pPr>
            <a:r>
              <a:rPr lang="zh-CN" altLang="en-US" b="1" dirty="0" smtClean="0"/>
              <a:t>方法</a:t>
            </a:r>
            <a:r>
              <a:rPr lang="zh-CN" altLang="en-US" dirty="0" smtClean="0"/>
              <a:t>：</a:t>
            </a:r>
            <a:r>
              <a:rPr lang="zh-CN" altLang="en-US" dirty="0"/>
              <a:t>通过 </a:t>
            </a:r>
            <a:r>
              <a:rPr lang="en-US" altLang="zh-CN" dirty="0"/>
              <a:t>JavaScript </a:t>
            </a:r>
            <a:r>
              <a:rPr lang="zh-CN" altLang="en-US" dirty="0"/>
              <a:t>调用 </a:t>
            </a:r>
            <a:r>
              <a:rPr lang="en-US" altLang="zh-CN" dirty="0" err="1"/>
              <a:t>scrollspy</a:t>
            </a:r>
            <a:r>
              <a:rPr lang="en-US" altLang="zh-CN" dirty="0"/>
              <a:t> </a:t>
            </a:r>
            <a:r>
              <a:rPr lang="zh-CN" altLang="en-US" dirty="0"/>
              <a:t>方法</a:t>
            </a:r>
            <a:r>
              <a:rPr lang="zh-CN" altLang="en-US"/>
              <a:t>时</a:t>
            </a:r>
            <a:r>
              <a:rPr lang="zh-CN" altLang="en-US" smtClean="0"/>
              <a:t>，需要</a:t>
            </a:r>
            <a:r>
              <a:rPr lang="zh-CN" altLang="en-US" dirty="0"/>
              <a:t>调用 </a:t>
            </a:r>
            <a:r>
              <a:rPr lang="en-US" altLang="zh-CN" b="1" dirty="0"/>
              <a:t>.refresh</a:t>
            </a:r>
            <a:r>
              <a:rPr lang="zh-CN" altLang="en-US" dirty="0"/>
              <a:t> 方法来更新 </a:t>
            </a:r>
            <a:r>
              <a:rPr lang="en-US" altLang="zh-CN" dirty="0"/>
              <a:t>DOM</a:t>
            </a:r>
            <a:r>
              <a:rPr lang="zh-CN" altLang="en-US" dirty="0"/>
              <a:t>。这在 </a:t>
            </a:r>
            <a:r>
              <a:rPr lang="en-US" altLang="zh-CN" dirty="0"/>
              <a:t>DOM </a:t>
            </a:r>
            <a:r>
              <a:rPr lang="zh-CN" altLang="en-US" dirty="0"/>
              <a:t>的任意元素发生变更（</a:t>
            </a:r>
            <a:r>
              <a:rPr lang="zh-CN" altLang="en-US"/>
              <a:t>即</a:t>
            </a:r>
            <a:r>
              <a:rPr lang="zh-CN" altLang="en-US" smtClean="0"/>
              <a:t>，添加</a:t>
            </a:r>
            <a:r>
              <a:rPr lang="zh-CN" altLang="en-US" dirty="0"/>
              <a:t>或移除了某些元素）时非常</a:t>
            </a:r>
            <a:r>
              <a:rPr lang="zh-CN" altLang="en-US" dirty="0" smtClean="0"/>
              <a:t>有用。</a:t>
            </a:r>
            <a:endParaRPr lang="zh-CN" altLang="en-US" b="1" dirty="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533329323"/>
              </p:ext>
            </p:extLst>
          </p:nvPr>
        </p:nvGraphicFramePr>
        <p:xfrm>
          <a:off x="2281163" y="1484784"/>
          <a:ext cx="8064896" cy="922020"/>
        </p:xfrm>
        <a:graphic>
          <a:graphicData uri="http://schemas.openxmlformats.org/drawingml/2006/table">
            <a:tbl>
              <a:tblPr/>
              <a:tblGrid>
                <a:gridCol w="2016224"/>
                <a:gridCol w="2016224"/>
                <a:gridCol w="2016224"/>
                <a:gridCol w="2016224"/>
              </a:tblGrid>
              <a:tr h="0">
                <a:tc>
                  <a:txBody>
                    <a:bodyPr/>
                    <a:lstStyle/>
                    <a:p>
                      <a:pPr algn="l" fontAlgn="t"/>
                      <a:r>
                        <a:rPr lang="zh-CN" altLang="en-US" sz="1600">
                          <a:solidFill>
                            <a:srgbClr val="FFFFFF"/>
                          </a:solidFill>
                          <a:effectLst/>
                          <a:latin typeface="Microsoft Yahei"/>
                        </a:rPr>
                        <a:t>选项名称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类型</a:t>
                      </a:r>
                      <a:r>
                        <a:rPr lang="en-US" altLang="zh-CN" sz="1600">
                          <a:solidFill>
                            <a:srgbClr val="FFFFFF"/>
                          </a:solidFill>
                          <a:effectLst/>
                          <a:latin typeface="Microsoft Yahei"/>
                        </a:rPr>
                        <a:t>/</a:t>
                      </a:r>
                      <a:r>
                        <a:rPr lang="zh-CN" altLang="en-US" sz="1600">
                          <a:solidFill>
                            <a:srgbClr val="FFFFFF"/>
                          </a:solidFill>
                          <a:effectLst/>
                          <a:latin typeface="Microsoft Yahei"/>
                        </a:rPr>
                        <a:t>默认值</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600">
                          <a:solidFill>
                            <a:srgbClr val="FFFFFF"/>
                          </a:solidFill>
                          <a:effectLst/>
                          <a:latin typeface="Microsoft Yahei"/>
                        </a:rPr>
                        <a:t>Data </a:t>
                      </a:r>
                      <a:r>
                        <a:rPr lang="zh-CN" altLang="en-US" sz="1600">
                          <a:solidFill>
                            <a:srgbClr val="FFFFFF"/>
                          </a:solidFill>
                          <a:effectLst/>
                          <a:latin typeface="Microsoft Yahei"/>
                        </a:rPr>
                        <a:t>属性名称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a:effectLst/>
                          <a:latin typeface="Microsoft Yahei"/>
                        </a:rPr>
                        <a:t>offset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number</a:t>
                      </a:r>
                      <a:br>
                        <a:rPr lang="en-US" sz="1600">
                          <a:effectLst/>
                          <a:latin typeface="Microsoft Yahei"/>
                        </a:rPr>
                      </a:br>
                      <a:r>
                        <a:rPr lang="zh-CN" altLang="en-US" sz="1600" i="1">
                          <a:effectLst/>
                          <a:latin typeface="Microsoft Yahei"/>
                        </a:rPr>
                        <a:t>默认值：</a:t>
                      </a:r>
                      <a:r>
                        <a:rPr lang="en-US" altLang="zh-CN" sz="1600" i="1">
                          <a:effectLst/>
                          <a:latin typeface="Microsoft Yahei"/>
                        </a:rPr>
                        <a:t>10</a:t>
                      </a:r>
                      <a:endParaRPr lang="zh-CN" altLang="en-US" sz="1600">
                        <a:effectLst/>
                        <a:latin typeface="Microsoft Yahei"/>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latin typeface="Microsoft Yahei"/>
                        </a:rPr>
                        <a:t>data-offset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latin typeface="Microsoft Yahei"/>
                        </a:rPr>
                        <a:t>当计算滚动位置时，距离顶部的偏移像素。</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5" name="矩形 4"/>
          <p:cNvSpPr/>
          <p:nvPr/>
        </p:nvSpPr>
        <p:spPr>
          <a:xfrm>
            <a:off x="3001243" y="3475416"/>
            <a:ext cx="6480720" cy="88968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$('[data-spy="scroll"]').each(function () { </a:t>
            </a:r>
            <a:endParaRPr lang="en-US" altLang="zh-CN" dirty="0" smtClean="0"/>
          </a:p>
          <a:p>
            <a:pPr>
              <a:defRPr/>
            </a:pPr>
            <a:r>
              <a:rPr lang="en-US" altLang="zh-CN" dirty="0"/>
              <a:t> </a:t>
            </a:r>
            <a:r>
              <a:rPr lang="en-US" altLang="zh-CN" dirty="0" smtClean="0"/>
              <a:t>   </a:t>
            </a:r>
            <a:r>
              <a:rPr lang="en-US" altLang="zh-CN" dirty="0" err="1" smtClean="0"/>
              <a:t>var</a:t>
            </a:r>
            <a:r>
              <a:rPr lang="en-US" altLang="zh-CN" dirty="0" smtClean="0"/>
              <a:t> </a:t>
            </a:r>
            <a:r>
              <a:rPr lang="en-US" altLang="zh-CN" dirty="0"/>
              <a:t>$spy = $(this).</a:t>
            </a:r>
            <a:r>
              <a:rPr lang="en-US" altLang="zh-CN" dirty="0" err="1"/>
              <a:t>scrollspy</a:t>
            </a:r>
            <a:r>
              <a:rPr lang="en-US" altLang="zh-CN" dirty="0"/>
              <a:t>('refresh') </a:t>
            </a:r>
            <a:endParaRPr lang="en-US" altLang="zh-CN" dirty="0" smtClean="0"/>
          </a:p>
          <a:p>
            <a:pPr>
              <a:defRPr/>
            </a:pPr>
            <a:r>
              <a:rPr lang="en-US" altLang="zh-CN" dirty="0" smtClean="0"/>
              <a:t>})</a:t>
            </a: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4.5 </a:t>
            </a:r>
            <a:r>
              <a:rPr lang="zh-CN" altLang="en-US" sz="2000" b="1" dirty="0" smtClean="0">
                <a:solidFill>
                  <a:schemeClr val="bg1"/>
                </a:solidFill>
              </a:rPr>
              <a:t>滚动</a:t>
            </a:r>
            <a:r>
              <a:rPr lang="zh-CN" altLang="en-US" sz="2000" b="1" dirty="0">
                <a:solidFill>
                  <a:schemeClr val="bg1"/>
                </a:solidFill>
              </a:rPr>
              <a:t>监听（</a:t>
            </a:r>
            <a:r>
              <a:rPr lang="en-US" altLang="zh-CN" sz="2000" b="1" dirty="0" err="1">
                <a:solidFill>
                  <a:schemeClr val="bg1"/>
                </a:solidFill>
              </a:rPr>
              <a:t>Scrollspy</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marL="285750" indent="-285750">
              <a:lnSpc>
                <a:spcPct val="150000"/>
              </a:lnSpc>
              <a:buFont typeface="Wingdings" pitchFamily="2" charset="2"/>
              <a:buChar char="Ø"/>
            </a:pPr>
            <a:r>
              <a:rPr lang="zh-CN" altLang="en-US" b="1" dirty="0"/>
              <a:t>事件</a:t>
            </a:r>
            <a:r>
              <a:rPr lang="zh-CN" altLang="en-US" dirty="0" smtClean="0"/>
              <a:t>：</a:t>
            </a:r>
            <a:r>
              <a:rPr lang="zh-CN" altLang="en-US" dirty="0"/>
              <a:t>下表列出了滚动监听中要用到事件。这些事件可在函数中当钩子使用</a:t>
            </a:r>
            <a:r>
              <a:rPr lang="zh-CN" altLang="en-US" dirty="0" smtClean="0"/>
              <a:t>。</a:t>
            </a:r>
            <a:endParaRPr lang="en-US" altLang="zh-CN" dirty="0" smtClean="0"/>
          </a:p>
          <a:p>
            <a:pPr marL="285750" indent="-285750">
              <a:lnSpc>
                <a:spcPct val="150000"/>
              </a:lnSpc>
              <a:buFont typeface="Wingdings" pitchFamily="2" charset="2"/>
              <a:buChar char="Ø"/>
            </a:pPr>
            <a:endParaRPr lang="en-US" altLang="zh-CN" dirty="0" smtClean="0"/>
          </a:p>
          <a:p>
            <a:pPr marL="285750" indent="-285750">
              <a:lnSpc>
                <a:spcPct val="150000"/>
              </a:lnSpc>
              <a:buFont typeface="Wingdings" pitchFamily="2" charset="2"/>
              <a:buChar char="Ø"/>
            </a:pP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205627191"/>
              </p:ext>
            </p:extLst>
          </p:nvPr>
        </p:nvGraphicFramePr>
        <p:xfrm>
          <a:off x="2281163" y="1484784"/>
          <a:ext cx="7704855" cy="1409700"/>
        </p:xfrm>
        <a:graphic>
          <a:graphicData uri="http://schemas.openxmlformats.org/drawingml/2006/table">
            <a:tbl>
              <a:tblPr/>
              <a:tblGrid>
                <a:gridCol w="2568285"/>
                <a:gridCol w="2568285"/>
                <a:gridCol w="2568285"/>
              </a:tblGrid>
              <a:tr h="0">
                <a:tc>
                  <a:txBody>
                    <a:bodyPr/>
                    <a:lstStyle/>
                    <a:p>
                      <a:pPr algn="l" fontAlgn="t"/>
                      <a:r>
                        <a:rPr lang="zh-CN" altLang="en-US" sz="1600">
                          <a:solidFill>
                            <a:srgbClr val="FFFFFF"/>
                          </a:solidFill>
                          <a:effectLst/>
                          <a:latin typeface="Microsoft Yahei"/>
                        </a:rPr>
                        <a:t>事件</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latin typeface="Microsoft Yahei"/>
                        </a:rPr>
                        <a:t>实例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a:effectLst/>
                          <a:latin typeface="Microsoft Yahei"/>
                        </a:rPr>
                        <a:t>activate.bs.scrollspy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latin typeface="Microsoft Yahei"/>
                        </a:rPr>
                        <a:t>每当一个新项目被滚动监听激活时，触发该事件。</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latin typeface="Microsoft Yahei"/>
                        </a:rPr>
                        <a:t>$('#</a:t>
                      </a:r>
                      <a:r>
                        <a:rPr lang="en-US" sz="1600" dirty="0" err="1">
                          <a:effectLst/>
                          <a:latin typeface="Microsoft Yahei"/>
                        </a:rPr>
                        <a:t>myScrollspy</a:t>
                      </a:r>
                      <a:r>
                        <a:rPr lang="en-US" sz="1600" dirty="0">
                          <a:effectLst/>
                          <a:latin typeface="Microsoft Yahei"/>
                        </a:rPr>
                        <a:t>').on('</a:t>
                      </a:r>
                      <a:r>
                        <a:rPr lang="en-US" sz="1600" dirty="0" err="1">
                          <a:effectLst/>
                          <a:latin typeface="Microsoft Yahei"/>
                        </a:rPr>
                        <a:t>activate.bs.scrollspy</a:t>
                      </a:r>
                      <a:r>
                        <a:rPr lang="en-US" sz="1600" dirty="0">
                          <a:effectLst/>
                          <a:latin typeface="Microsoft Yahei"/>
                        </a:rPr>
                        <a:t>', function () { // </a:t>
                      </a:r>
                      <a:r>
                        <a:rPr lang="zh-CN" altLang="en-US" sz="1600" dirty="0">
                          <a:effectLst/>
                          <a:latin typeface="Microsoft Yahei"/>
                        </a:rPr>
                        <a:t>执行一些动作</a:t>
                      </a:r>
                      <a:r>
                        <a:rPr lang="en-US" altLang="zh-CN" sz="1600" dirty="0">
                          <a:effectLst/>
                          <a:latin typeface="Microsoft Yahei"/>
                        </a:rPr>
                        <a:t>...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61082" y="168148"/>
            <a:ext cx="4320481"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4.6 </a:t>
            </a:r>
            <a:r>
              <a:rPr lang="zh-CN" altLang="en-US" sz="2000" b="1" dirty="0" smtClean="0">
                <a:solidFill>
                  <a:schemeClr val="bg1"/>
                </a:solidFill>
              </a:rPr>
              <a:t>标签</a:t>
            </a:r>
            <a:r>
              <a:rPr lang="zh-CN" altLang="en-US" sz="2000" b="1" dirty="0">
                <a:solidFill>
                  <a:schemeClr val="bg1"/>
                </a:solidFill>
              </a:rPr>
              <a:t>页（</a:t>
            </a:r>
            <a:r>
              <a:rPr lang="en-US" altLang="zh-CN" sz="2000" b="1" dirty="0">
                <a:solidFill>
                  <a:schemeClr val="bg1"/>
                </a:solidFill>
              </a:rPr>
              <a:t>Tab</a:t>
            </a:r>
            <a:r>
              <a:rPr lang="zh-CN" altLang="en-US" sz="2000" b="1" dirty="0">
                <a:solidFill>
                  <a:schemeClr val="bg1"/>
                </a:solidFill>
              </a:rPr>
              <a:t>）插件</a:t>
            </a:r>
          </a:p>
        </p:txBody>
      </p:sp>
      <p:sp>
        <p:nvSpPr>
          <p:cNvPr id="3" name="流程图: 可选过程 2"/>
          <p:cNvSpPr/>
          <p:nvPr/>
        </p:nvSpPr>
        <p:spPr>
          <a:xfrm>
            <a:off x="1584318" y="692694"/>
            <a:ext cx="9289032" cy="5256585"/>
          </a:xfrm>
          <a:prstGeom prst="flowChartAlternateProcess">
            <a:avLst/>
          </a:prstGeom>
        </p:spPr>
        <p:style>
          <a:lnRef idx="1">
            <a:schemeClr val="dk1"/>
          </a:lnRef>
          <a:fillRef idx="2">
            <a:schemeClr val="dk1"/>
          </a:fillRef>
          <a:effectRef idx="1">
            <a:schemeClr val="dk1"/>
          </a:effectRef>
          <a:fontRef idx="minor">
            <a:schemeClr val="dk1"/>
          </a:fontRef>
        </p:style>
        <p:txBody>
          <a:bodyPr/>
          <a:lstStyle/>
          <a:p>
            <a:pPr>
              <a:lnSpc>
                <a:spcPct val="150000"/>
              </a:lnSpc>
            </a:pPr>
            <a:r>
              <a:rPr lang="zh-CN" altLang="en-US" dirty="0"/>
              <a:t>标签页（</a:t>
            </a:r>
            <a:r>
              <a:rPr lang="en-US" altLang="zh-CN" dirty="0"/>
              <a:t>Tab</a:t>
            </a:r>
            <a:r>
              <a:rPr lang="zh-CN" altLang="en-US" dirty="0"/>
              <a:t>）在 </a:t>
            </a:r>
            <a:r>
              <a:rPr lang="en-US" altLang="zh-CN" dirty="0">
                <a:hlinkClick r:id="rId2" action="ppaction://hlinksldjump"/>
              </a:rPr>
              <a:t>Bootstrap </a:t>
            </a:r>
            <a:r>
              <a:rPr lang="zh-CN" altLang="en-US" dirty="0">
                <a:hlinkClick r:id="rId2" action="ppaction://hlinksldjump"/>
              </a:rPr>
              <a:t>导航元素</a:t>
            </a:r>
            <a:r>
              <a:rPr lang="zh-CN" altLang="en-US" dirty="0"/>
              <a:t> 一章中介绍过。通过结合一些 </a:t>
            </a:r>
            <a:r>
              <a:rPr lang="en-US" altLang="zh-CN" dirty="0"/>
              <a:t>data </a:t>
            </a:r>
            <a:r>
              <a:rPr lang="zh-CN" altLang="en-US"/>
              <a:t>属性</a:t>
            </a:r>
            <a:r>
              <a:rPr lang="zh-CN" altLang="en-US" smtClean="0"/>
              <a:t>，可以</a:t>
            </a:r>
            <a:r>
              <a:rPr lang="zh-CN" altLang="en-US" dirty="0"/>
              <a:t>轻松地创建一个标签页界面。通过</a:t>
            </a:r>
            <a:r>
              <a:rPr lang="zh-CN" altLang="en-US"/>
              <a:t>这个</a:t>
            </a:r>
            <a:r>
              <a:rPr lang="zh-CN" altLang="en-US" smtClean="0"/>
              <a:t>插件可以</a:t>
            </a:r>
            <a:r>
              <a:rPr lang="zh-CN" altLang="en-US" dirty="0"/>
              <a:t>把内容放置在标签页或者是胶囊式标签页甚至是下拉菜单标签页中</a:t>
            </a:r>
            <a:r>
              <a:rPr lang="zh-CN" altLang="en-US" dirty="0" smtClean="0"/>
              <a:t>。</a:t>
            </a:r>
            <a:endParaRPr lang="en-US" altLang="zh-CN" dirty="0" smtClean="0"/>
          </a:p>
          <a:p>
            <a:pPr marL="285750" indent="-285750">
              <a:lnSpc>
                <a:spcPct val="150000"/>
              </a:lnSpc>
              <a:buFont typeface="Wingdings" pitchFamily="2" charset="2"/>
              <a:buChar char="Ø"/>
            </a:pPr>
            <a:r>
              <a:rPr lang="zh-CN" altLang="en-US" b="1" dirty="0"/>
              <a:t>用法</a:t>
            </a:r>
            <a:r>
              <a:rPr lang="zh-CN" altLang="en-US" dirty="0" smtClean="0"/>
              <a:t>：</a:t>
            </a:r>
            <a:r>
              <a:rPr lang="zh-CN" altLang="en-US" dirty="0"/>
              <a:t>以通过以下两种方式启用标签</a:t>
            </a:r>
            <a:r>
              <a:rPr lang="zh-CN" altLang="en-US" dirty="0" smtClean="0"/>
              <a:t>页：</a:t>
            </a:r>
            <a:endParaRPr lang="en-US" altLang="zh-CN" dirty="0"/>
          </a:p>
          <a:p>
            <a:pPr marL="742950" lvl="1" indent="-285750">
              <a:lnSpc>
                <a:spcPct val="150000"/>
              </a:lnSpc>
              <a:buFont typeface="Arial" pitchFamily="34" charset="0"/>
              <a:buChar char="•"/>
            </a:pPr>
            <a:r>
              <a:rPr lang="zh-CN" altLang="en-US" b="1" dirty="0"/>
              <a:t>通过 </a:t>
            </a:r>
            <a:r>
              <a:rPr lang="en-US" altLang="zh-CN" b="1" dirty="0"/>
              <a:t>data </a:t>
            </a:r>
            <a:r>
              <a:rPr lang="zh-CN" altLang="en-US" b="1" dirty="0"/>
              <a:t>属性</a:t>
            </a:r>
            <a:r>
              <a:rPr lang="zh-CN" altLang="en-US" dirty="0" smtClean="0"/>
              <a:t>：需要</a:t>
            </a:r>
            <a:r>
              <a:rPr lang="zh-CN" altLang="en-US" dirty="0"/>
              <a:t>添加 </a:t>
            </a:r>
            <a:r>
              <a:rPr lang="en-US" altLang="zh-CN" b="1" dirty="0"/>
              <a:t>data-toggle="tab"</a:t>
            </a:r>
            <a:r>
              <a:rPr lang="en-US" altLang="zh-CN" dirty="0"/>
              <a:t> </a:t>
            </a:r>
            <a:r>
              <a:rPr lang="zh-CN" altLang="en-US" dirty="0"/>
              <a:t>或 </a:t>
            </a:r>
            <a:r>
              <a:rPr lang="en-US" altLang="zh-CN" b="1" dirty="0"/>
              <a:t>data-toggle="pill"</a:t>
            </a:r>
            <a:r>
              <a:rPr lang="en-US" altLang="zh-CN" dirty="0"/>
              <a:t> </a:t>
            </a:r>
            <a:r>
              <a:rPr lang="zh-CN" altLang="en-US" dirty="0"/>
              <a:t>到锚文本链接</a:t>
            </a:r>
            <a:r>
              <a:rPr lang="zh-CN" altLang="en-US" dirty="0" smtClean="0"/>
              <a:t>中。添加</a:t>
            </a:r>
            <a:r>
              <a:rPr lang="zh-CN" altLang="en-US" dirty="0"/>
              <a:t> </a:t>
            </a:r>
            <a:r>
              <a:rPr lang="en-US" altLang="zh-CN" b="1" dirty="0" err="1"/>
              <a:t>nav</a:t>
            </a:r>
            <a:r>
              <a:rPr lang="en-US" altLang="zh-CN" dirty="0"/>
              <a:t> </a:t>
            </a:r>
            <a:r>
              <a:rPr lang="zh-CN" altLang="en-US" dirty="0"/>
              <a:t>和 </a:t>
            </a:r>
            <a:r>
              <a:rPr lang="en-US" altLang="zh-CN" b="1" dirty="0" err="1"/>
              <a:t>nav</a:t>
            </a:r>
            <a:r>
              <a:rPr lang="en-US" altLang="zh-CN" b="1" dirty="0"/>
              <a:t>-tabs</a:t>
            </a:r>
            <a:r>
              <a:rPr lang="en-US" altLang="zh-CN" dirty="0"/>
              <a:t> </a:t>
            </a:r>
            <a:r>
              <a:rPr lang="zh-CN" altLang="en-US" dirty="0"/>
              <a:t>类到 </a:t>
            </a:r>
            <a:r>
              <a:rPr lang="en-US" altLang="zh-CN" b="1" dirty="0" err="1"/>
              <a:t>ul</a:t>
            </a:r>
            <a:r>
              <a:rPr lang="en-US" altLang="zh-CN" dirty="0"/>
              <a:t> </a:t>
            </a:r>
            <a:r>
              <a:rPr lang="zh-CN" altLang="en-US" dirty="0"/>
              <a:t>中，将会应用 </a:t>
            </a:r>
            <a:r>
              <a:rPr lang="en-US" altLang="zh-CN" dirty="0"/>
              <a:t>Bootstrap </a:t>
            </a:r>
            <a:r>
              <a:rPr lang="zh-CN" altLang="en-US" dirty="0">
                <a:hlinkClick r:id="rId2" action="ppaction://hlinksldjump"/>
              </a:rPr>
              <a:t>标签样式</a:t>
            </a:r>
            <a:r>
              <a:rPr lang="zh-CN" altLang="en-US" dirty="0"/>
              <a:t>，添加 </a:t>
            </a:r>
            <a:r>
              <a:rPr lang="en-US" altLang="zh-CN" b="1" dirty="0" err="1"/>
              <a:t>nav</a:t>
            </a:r>
            <a:r>
              <a:rPr lang="en-US" altLang="zh-CN" dirty="0"/>
              <a:t> </a:t>
            </a:r>
            <a:r>
              <a:rPr lang="zh-CN" altLang="en-US" dirty="0"/>
              <a:t>和 </a:t>
            </a:r>
            <a:r>
              <a:rPr lang="en-US" altLang="zh-CN" b="1" dirty="0" err="1"/>
              <a:t>nav</a:t>
            </a:r>
            <a:r>
              <a:rPr lang="en-US" altLang="zh-CN" b="1" dirty="0"/>
              <a:t>-pills</a:t>
            </a:r>
            <a:r>
              <a:rPr lang="en-US" altLang="zh-CN" dirty="0"/>
              <a:t> </a:t>
            </a:r>
            <a:r>
              <a:rPr lang="zh-CN" altLang="en-US" dirty="0"/>
              <a:t>类到 </a:t>
            </a:r>
            <a:r>
              <a:rPr lang="en-US" altLang="zh-CN" b="1" dirty="0" err="1"/>
              <a:t>ul</a:t>
            </a:r>
            <a:r>
              <a:rPr lang="en-US" altLang="zh-CN" dirty="0"/>
              <a:t> </a:t>
            </a:r>
            <a:r>
              <a:rPr lang="zh-CN" altLang="en-US" dirty="0"/>
              <a:t>中，将会应用 </a:t>
            </a:r>
            <a:r>
              <a:rPr lang="en-US" altLang="zh-CN" dirty="0"/>
              <a:t>Bootstrap</a:t>
            </a:r>
            <a:r>
              <a:rPr lang="zh-CN" altLang="en-US" dirty="0">
                <a:hlinkClick r:id="rId3" action="ppaction://hlinksldjump"/>
              </a:rPr>
              <a:t>胶囊式样式</a:t>
            </a:r>
            <a:r>
              <a:rPr lang="zh-CN" altLang="en-US" dirty="0"/>
              <a:t>。</a:t>
            </a:r>
            <a:endParaRPr lang="en-US" altLang="zh-CN" dirty="0"/>
          </a:p>
          <a:p>
            <a:pPr marL="742950" lvl="1" indent="-285750">
              <a:lnSpc>
                <a:spcPct val="150000"/>
              </a:lnSpc>
              <a:buFont typeface="Arial" pitchFamily="34" charset="0"/>
              <a:buChar char="•"/>
            </a:pPr>
            <a:r>
              <a:rPr lang="zh-CN" altLang="en-US" b="1" dirty="0"/>
              <a:t>通过 </a:t>
            </a:r>
            <a:r>
              <a:rPr lang="en-US" altLang="zh-CN" b="1" dirty="0"/>
              <a:t>JavaScript</a:t>
            </a:r>
            <a:r>
              <a:rPr lang="zh-CN" altLang="en-US" dirty="0" smtClean="0"/>
              <a:t>：</a:t>
            </a:r>
            <a:r>
              <a:rPr lang="zh-CN" altLang="en-US" dirty="0"/>
              <a:t>可以使用 </a:t>
            </a:r>
            <a:r>
              <a:rPr lang="en-US" altLang="zh-CN" dirty="0" err="1"/>
              <a:t>Javscript</a:t>
            </a:r>
            <a:r>
              <a:rPr lang="en-US" altLang="zh-CN" dirty="0"/>
              <a:t> </a:t>
            </a:r>
            <a:r>
              <a:rPr lang="zh-CN" altLang="en-US" dirty="0"/>
              <a:t>来启用标签</a:t>
            </a:r>
            <a:r>
              <a:rPr lang="zh-CN" altLang="en-US" dirty="0" smtClean="0"/>
              <a:t>页：</a:t>
            </a:r>
            <a:endParaRPr lang="en-US" altLang="zh-CN" dirty="0" smtClean="0"/>
          </a:p>
          <a:p>
            <a:pPr marL="742950" lvl="1" indent="-285750">
              <a:lnSpc>
                <a:spcPct val="150000"/>
              </a:lnSpc>
              <a:buFont typeface="Arial" pitchFamily="34" charset="0"/>
              <a:buChar char="•"/>
            </a:pPr>
            <a:endParaRPr lang="en-US" altLang="zh-CN" dirty="0" smtClean="0"/>
          </a:p>
          <a:p>
            <a:pPr marL="285750" indent="-285750">
              <a:lnSpc>
                <a:spcPct val="150000"/>
              </a:lnSpc>
              <a:buFont typeface="Wingdings" pitchFamily="2" charset="2"/>
              <a:buChar char="Ø"/>
            </a:pPr>
            <a:endParaRPr lang="en-US" altLang="zh-CN" dirty="0" smtClean="0"/>
          </a:p>
        </p:txBody>
      </p:sp>
      <p:sp>
        <p:nvSpPr>
          <p:cNvPr id="4" name="矩形 3"/>
          <p:cNvSpPr/>
          <p:nvPr/>
        </p:nvSpPr>
        <p:spPr>
          <a:xfrm>
            <a:off x="2785219" y="4365104"/>
            <a:ext cx="6480720" cy="115212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CN" dirty="0"/>
              <a:t>$('#</a:t>
            </a:r>
            <a:r>
              <a:rPr lang="en-US" altLang="zh-CN" dirty="0" err="1"/>
              <a:t>myTab</a:t>
            </a:r>
            <a:r>
              <a:rPr lang="en-US" altLang="zh-CN" dirty="0"/>
              <a:t> a').click(function (e) </a:t>
            </a:r>
            <a:r>
              <a:rPr lang="en-US" altLang="zh-CN" dirty="0" smtClean="0"/>
              <a:t>{</a:t>
            </a:r>
          </a:p>
          <a:p>
            <a:pPr>
              <a:defRPr/>
            </a:pPr>
            <a:r>
              <a:rPr lang="en-US" altLang="zh-CN" dirty="0" smtClean="0"/>
              <a:t>    </a:t>
            </a:r>
            <a:r>
              <a:rPr lang="en-US" altLang="zh-CN" dirty="0" err="1" smtClean="0"/>
              <a:t>e.preventDefault</a:t>
            </a:r>
            <a:r>
              <a:rPr lang="en-US" altLang="zh-CN" dirty="0"/>
              <a:t>() </a:t>
            </a:r>
            <a:endParaRPr lang="en-US" altLang="zh-CN" dirty="0" smtClean="0"/>
          </a:p>
          <a:p>
            <a:pPr>
              <a:defRPr/>
            </a:pPr>
            <a:r>
              <a:rPr lang="en-US" altLang="zh-CN" dirty="0"/>
              <a:t> </a:t>
            </a:r>
            <a:r>
              <a:rPr lang="en-US" altLang="zh-CN" dirty="0" smtClean="0"/>
              <a:t>   $(</a:t>
            </a:r>
            <a:r>
              <a:rPr lang="en-US" altLang="zh-CN" dirty="0"/>
              <a:t>this).tab('show') </a:t>
            </a:r>
            <a:endParaRPr lang="en-US" altLang="zh-CN" dirty="0" smtClean="0"/>
          </a:p>
          <a:p>
            <a:pPr>
              <a:defRPr/>
            </a:pPr>
            <a:r>
              <a:rPr lang="en-US" altLang="zh-CN" dirty="0" smtClean="0"/>
              <a:t>})</a:t>
            </a:r>
            <a:endParaRPr lang="en-US" altLang="zh-CN" dirty="0"/>
          </a:p>
        </p:txBody>
      </p:sp>
    </p:spTree>
    <p:extLst>
      <p:ext uri="{BB962C8B-B14F-4D97-AF65-F5344CB8AC3E}">
        <p14:creationId xmlns:p14="http://schemas.microsoft.com/office/powerpoint/2010/main" val="156359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33320</TotalTime>
  <Words>12028</Words>
  <Application>Microsoft Office PowerPoint</Application>
  <PresentationFormat>自定义</PresentationFormat>
  <Paragraphs>1651</Paragraphs>
  <Slides>135</Slides>
  <Notes>5</Notes>
  <HiddenSlides>0</HiddenSlides>
  <MMClips>0</MMClips>
  <ScaleCrop>false</ScaleCrop>
  <HeadingPairs>
    <vt:vector size="4" baseType="variant">
      <vt:variant>
        <vt:lpstr>主题</vt:lpstr>
      </vt:variant>
      <vt:variant>
        <vt:i4>1</vt:i4>
      </vt:variant>
      <vt:variant>
        <vt:lpstr>幻灯片标题</vt:lpstr>
      </vt:variant>
      <vt:variant>
        <vt:i4>135</vt:i4>
      </vt:variant>
    </vt:vector>
  </HeadingPairs>
  <TitlesOfParts>
    <vt:vector size="13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chuxiang</dc:creator>
  <cp:lastModifiedBy>chuxiang</cp:lastModifiedBy>
  <cp:revision>2267</cp:revision>
  <dcterms:created xsi:type="dcterms:W3CDTF">2012-10-07T00:28:30Z</dcterms:created>
  <dcterms:modified xsi:type="dcterms:W3CDTF">2014-12-26T03:30:00Z</dcterms:modified>
</cp:coreProperties>
</file>