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460" r:id="rId1"/>
  </p:sldMasterIdLst>
  <p:notesMasterIdLst>
    <p:notesMasterId r:id="rId33"/>
  </p:notesMasterIdLst>
  <p:handoutMasterIdLst>
    <p:handoutMasterId r:id="rId34"/>
  </p:handoutMasterIdLst>
  <p:sldIdLst>
    <p:sldId id="434" r:id="rId2"/>
    <p:sldId id="435" r:id="rId3"/>
    <p:sldId id="693" r:id="rId4"/>
    <p:sldId id="712" r:id="rId5"/>
    <p:sldId id="713" r:id="rId6"/>
    <p:sldId id="714" r:id="rId7"/>
    <p:sldId id="709" r:id="rId8"/>
    <p:sldId id="716" r:id="rId9"/>
    <p:sldId id="715" r:id="rId10"/>
    <p:sldId id="710" r:id="rId11"/>
    <p:sldId id="717" r:id="rId12"/>
    <p:sldId id="718" r:id="rId13"/>
    <p:sldId id="719" r:id="rId14"/>
    <p:sldId id="720" r:id="rId15"/>
    <p:sldId id="721" r:id="rId16"/>
    <p:sldId id="722" r:id="rId17"/>
    <p:sldId id="723" r:id="rId18"/>
    <p:sldId id="724" r:id="rId19"/>
    <p:sldId id="725" r:id="rId20"/>
    <p:sldId id="726" r:id="rId21"/>
    <p:sldId id="727" r:id="rId22"/>
    <p:sldId id="728" r:id="rId23"/>
    <p:sldId id="729" r:id="rId24"/>
    <p:sldId id="730" r:id="rId25"/>
    <p:sldId id="731" r:id="rId26"/>
    <p:sldId id="732" r:id="rId27"/>
    <p:sldId id="733" r:id="rId28"/>
    <p:sldId id="734" r:id="rId29"/>
    <p:sldId id="736" r:id="rId30"/>
    <p:sldId id="737" r:id="rId31"/>
    <p:sldId id="447" r:id="rId32"/>
  </p:sldIdLst>
  <p:sldSz cx="972185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8B9398"/>
    <a:srgbClr val="E6AF00"/>
    <a:srgbClr val="272F34"/>
    <a:srgbClr val="636262"/>
    <a:srgbClr val="7F7F7F"/>
    <a:srgbClr val="404040"/>
    <a:srgbClr val="595959"/>
  </p:clrMru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44" autoAdjust="0"/>
    <p:restoredTop sz="86632" autoAdjust="0"/>
  </p:normalViewPr>
  <p:slideViewPr>
    <p:cSldViewPr>
      <p:cViewPr>
        <p:scale>
          <a:sx n="60" d="100"/>
          <a:sy n="60" d="100"/>
        </p:scale>
        <p:origin x="-1416" y="-120"/>
      </p:cViewPr>
      <p:guideLst>
        <p:guide orient="horz" pos="2160"/>
        <p:guide pos="30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8"/>
    </p:cViewPr>
  </p:sorterViewPr>
  <p:notesViewPr>
    <p:cSldViewPr>
      <p:cViewPr varScale="1">
        <p:scale>
          <a:sx n="65" d="100"/>
          <a:sy n="65" d="100"/>
        </p:scale>
        <p:origin x="-2928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30948-6BEB-4FCC-99C4-77FFBB92B04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01470E-73B1-46F0-B990-CEDAA344DA40}">
      <dgm:prSet phldrT="[文本]"/>
      <dgm:spPr/>
      <dgm:t>
        <a:bodyPr/>
        <a:lstStyle/>
        <a:p>
          <a:r>
            <a:rPr lang="zh-CN" altLang="en-US" dirty="0" smtClean="0"/>
            <a:t>人民币清算</a:t>
          </a:r>
          <a:endParaRPr lang="zh-CN" altLang="en-US" dirty="0"/>
        </a:p>
      </dgm:t>
    </dgm:pt>
    <dgm:pt modelId="{3FB46912-EF03-4706-8038-FCBB82A956DD}" type="parTrans" cxnId="{535B97EF-F1D0-4F54-B29F-0A73996FD29C}">
      <dgm:prSet/>
      <dgm:spPr/>
      <dgm:t>
        <a:bodyPr/>
        <a:lstStyle/>
        <a:p>
          <a:endParaRPr lang="zh-CN" altLang="en-US"/>
        </a:p>
      </dgm:t>
    </dgm:pt>
    <dgm:pt modelId="{1C323F5E-D541-40FD-B6BE-D4CD7FE5573F}" type="sibTrans" cxnId="{535B97EF-F1D0-4F54-B29F-0A73996FD29C}">
      <dgm:prSet/>
      <dgm:spPr/>
      <dgm:t>
        <a:bodyPr/>
        <a:lstStyle/>
        <a:p>
          <a:endParaRPr lang="zh-CN" altLang="en-US"/>
        </a:p>
      </dgm:t>
    </dgm:pt>
    <dgm:pt modelId="{9402CB63-3453-478B-812E-D229D17A13EC}">
      <dgm:prSet phldrT="[文本]"/>
      <dgm:spPr/>
      <dgm:t>
        <a:bodyPr/>
        <a:lstStyle/>
        <a:p>
          <a:r>
            <a:rPr lang="zh-CN" altLang="en-US" dirty="0" smtClean="0"/>
            <a:t>同城清算</a:t>
          </a:r>
          <a:endParaRPr lang="zh-CN" altLang="en-US" dirty="0"/>
        </a:p>
      </dgm:t>
    </dgm:pt>
    <dgm:pt modelId="{58099302-FA41-4288-899D-B128D67489F6}" type="parTrans" cxnId="{14959DFE-B3AA-4615-87B9-46A5D0DC3750}">
      <dgm:prSet/>
      <dgm:spPr/>
      <dgm:t>
        <a:bodyPr/>
        <a:lstStyle/>
        <a:p>
          <a:endParaRPr lang="zh-CN" altLang="en-US"/>
        </a:p>
      </dgm:t>
    </dgm:pt>
    <dgm:pt modelId="{ECCC0875-72C7-4F75-9371-48B2CE653BFA}" type="sibTrans" cxnId="{14959DFE-B3AA-4615-87B9-46A5D0DC3750}">
      <dgm:prSet/>
      <dgm:spPr/>
      <dgm:t>
        <a:bodyPr/>
        <a:lstStyle/>
        <a:p>
          <a:endParaRPr lang="zh-CN" altLang="en-US"/>
        </a:p>
      </dgm:t>
    </dgm:pt>
    <dgm:pt modelId="{3F4174A2-851E-4B62-9EEA-AF31FCE1C84F}">
      <dgm:prSet phldrT="[文本]"/>
      <dgm:spPr/>
      <dgm:t>
        <a:bodyPr/>
        <a:lstStyle/>
        <a:p>
          <a:r>
            <a:rPr lang="zh-CN" altLang="en-US" dirty="0" smtClean="0"/>
            <a:t>天地对接</a:t>
          </a:r>
          <a:endParaRPr lang="zh-CN" altLang="en-US" dirty="0"/>
        </a:p>
      </dgm:t>
    </dgm:pt>
    <dgm:pt modelId="{B73B7EFC-7138-4D3F-9F7F-14D2A1ABB54E}" type="parTrans" cxnId="{35D52717-07BF-47C9-A616-ECFC43140787}">
      <dgm:prSet/>
      <dgm:spPr/>
      <dgm:t>
        <a:bodyPr/>
        <a:lstStyle/>
        <a:p>
          <a:endParaRPr lang="zh-CN" altLang="en-US"/>
        </a:p>
      </dgm:t>
    </dgm:pt>
    <dgm:pt modelId="{77309015-02CF-41CE-9D6E-0481DF10038D}" type="sibTrans" cxnId="{35D52717-07BF-47C9-A616-ECFC43140787}">
      <dgm:prSet/>
      <dgm:spPr/>
      <dgm:t>
        <a:bodyPr/>
        <a:lstStyle/>
        <a:p>
          <a:endParaRPr lang="zh-CN" altLang="en-US"/>
        </a:p>
      </dgm:t>
    </dgm:pt>
    <dgm:pt modelId="{9E0B5A3D-AD21-4C81-9991-56755393A58C}">
      <dgm:prSet phldrT="[文本]"/>
      <dgm:spPr/>
      <dgm:t>
        <a:bodyPr/>
        <a:lstStyle/>
        <a:p>
          <a:r>
            <a:rPr lang="zh-CN" altLang="en-US" dirty="0" smtClean="0"/>
            <a:t>外币清算（</a:t>
          </a:r>
          <a:r>
            <a:rPr lang="en-US" altLang="zh-CN" dirty="0" smtClean="0"/>
            <a:t>Swift</a:t>
          </a:r>
          <a:r>
            <a:rPr lang="zh-CN" altLang="en-US" dirty="0" smtClean="0"/>
            <a:t>组织）</a:t>
          </a:r>
          <a:endParaRPr lang="zh-CN" altLang="en-US" dirty="0"/>
        </a:p>
      </dgm:t>
    </dgm:pt>
    <dgm:pt modelId="{4B09BC33-D7B1-4831-85C2-03AE200A3862}" type="parTrans" cxnId="{FEA5CDC6-6088-44F6-B8DF-49CB78719B23}">
      <dgm:prSet/>
      <dgm:spPr/>
      <dgm:t>
        <a:bodyPr/>
        <a:lstStyle/>
        <a:p>
          <a:endParaRPr lang="zh-CN" altLang="en-US"/>
        </a:p>
      </dgm:t>
    </dgm:pt>
    <dgm:pt modelId="{2A09B9F8-1733-48BB-97A4-15C479BE437F}" type="sibTrans" cxnId="{FEA5CDC6-6088-44F6-B8DF-49CB78719B23}">
      <dgm:prSet/>
      <dgm:spPr/>
      <dgm:t>
        <a:bodyPr/>
        <a:lstStyle/>
        <a:p>
          <a:endParaRPr lang="zh-CN" altLang="en-US"/>
        </a:p>
      </dgm:t>
    </dgm:pt>
    <dgm:pt modelId="{FC4FCB70-14B4-4A90-84C4-1F8E83A6D9FE}">
      <dgm:prSet phldrT="[文本]"/>
      <dgm:spPr/>
      <dgm:t>
        <a:bodyPr/>
        <a:lstStyle/>
        <a:p>
          <a:r>
            <a:rPr lang="zh-CN" altLang="en-US" dirty="0" smtClean="0"/>
            <a:t>清算银行</a:t>
          </a:r>
          <a:endParaRPr lang="zh-CN" altLang="en-US" dirty="0"/>
        </a:p>
      </dgm:t>
    </dgm:pt>
    <dgm:pt modelId="{45F39C62-C656-4B28-BF13-E5D10C4CF4DB}" type="parTrans" cxnId="{146DFD0F-8AB7-4BE3-AE9F-B27127991F27}">
      <dgm:prSet/>
      <dgm:spPr/>
      <dgm:t>
        <a:bodyPr/>
        <a:lstStyle/>
        <a:p>
          <a:endParaRPr lang="zh-CN" altLang="en-US"/>
        </a:p>
      </dgm:t>
    </dgm:pt>
    <dgm:pt modelId="{148ACDE7-951D-4065-AA4A-A9E8530A5A73}" type="sibTrans" cxnId="{146DFD0F-8AB7-4BE3-AE9F-B27127991F27}">
      <dgm:prSet/>
      <dgm:spPr/>
      <dgm:t>
        <a:bodyPr/>
        <a:lstStyle/>
        <a:p>
          <a:endParaRPr lang="zh-CN" altLang="en-US"/>
        </a:p>
      </dgm:t>
    </dgm:pt>
    <dgm:pt modelId="{E951FA44-AFE2-4940-98DA-D20741F89928}">
      <dgm:prSet phldrT="[文本]" phldr="1"/>
      <dgm:spPr/>
      <dgm:t>
        <a:bodyPr/>
        <a:lstStyle/>
        <a:p>
          <a:endParaRPr lang="zh-CN" altLang="en-US" dirty="0"/>
        </a:p>
      </dgm:t>
    </dgm:pt>
    <dgm:pt modelId="{30780F27-903B-481D-AE7E-8A43F4C53C06}" type="parTrans" cxnId="{CDCD9E43-F371-4F35-AF29-DD19DB21BE81}">
      <dgm:prSet/>
      <dgm:spPr/>
      <dgm:t>
        <a:bodyPr/>
        <a:lstStyle/>
        <a:p>
          <a:endParaRPr lang="zh-CN" altLang="en-US"/>
        </a:p>
      </dgm:t>
    </dgm:pt>
    <dgm:pt modelId="{C2F68C45-7611-438C-87E2-CD1087C5D553}" type="sibTrans" cxnId="{CDCD9E43-F371-4F35-AF29-DD19DB21BE81}">
      <dgm:prSet/>
      <dgm:spPr/>
      <dgm:t>
        <a:bodyPr/>
        <a:lstStyle/>
        <a:p>
          <a:endParaRPr lang="zh-CN" altLang="en-US"/>
        </a:p>
      </dgm:t>
    </dgm:pt>
    <dgm:pt modelId="{B87A1DA1-C100-44FD-8CE3-5436ABE2753B}">
      <dgm:prSet phldrT="[文本]"/>
      <dgm:spPr/>
      <dgm:t>
        <a:bodyPr/>
        <a:lstStyle/>
        <a:p>
          <a:r>
            <a:rPr lang="zh-CN" altLang="en-US" dirty="0" smtClean="0"/>
            <a:t>卡清算（</a:t>
          </a:r>
          <a:r>
            <a:rPr lang="en-US" altLang="zh-CN" dirty="0" smtClean="0"/>
            <a:t>Master/Visa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0DBAA00C-EA53-44F0-A1CF-EC03CA4D5470}" type="parTrans" cxnId="{70BBB5B6-4C44-437B-91C1-9AD83C4B50B5}">
      <dgm:prSet/>
      <dgm:spPr/>
      <dgm:t>
        <a:bodyPr/>
        <a:lstStyle/>
        <a:p>
          <a:endParaRPr lang="zh-CN" altLang="en-US"/>
        </a:p>
      </dgm:t>
    </dgm:pt>
    <dgm:pt modelId="{6E490B01-9F2E-4364-8F9B-505C42217E17}" type="sibTrans" cxnId="{70BBB5B6-4C44-437B-91C1-9AD83C4B50B5}">
      <dgm:prSet/>
      <dgm:spPr/>
      <dgm:t>
        <a:bodyPr/>
        <a:lstStyle/>
        <a:p>
          <a:endParaRPr lang="zh-CN" altLang="en-US"/>
        </a:p>
      </dgm:t>
    </dgm:pt>
    <dgm:pt modelId="{18459F15-0267-4D18-A0CD-C98382DC4B66}">
      <dgm:prSet phldrT="[文本]"/>
      <dgm:spPr/>
      <dgm:t>
        <a:bodyPr/>
        <a:lstStyle/>
        <a:p>
          <a:r>
            <a:rPr lang="zh-CN" altLang="en-US" dirty="0" smtClean="0"/>
            <a:t>银联</a:t>
          </a:r>
          <a:endParaRPr lang="zh-CN" altLang="en-US" dirty="0"/>
        </a:p>
      </dgm:t>
    </dgm:pt>
    <dgm:pt modelId="{F748A1E1-4455-4046-AF67-CFC5ECA63057}" type="parTrans" cxnId="{61BB9E7B-B703-437D-824F-66CF531902E1}">
      <dgm:prSet/>
      <dgm:spPr/>
      <dgm:t>
        <a:bodyPr/>
        <a:lstStyle/>
        <a:p>
          <a:endParaRPr lang="zh-CN" altLang="en-US"/>
        </a:p>
      </dgm:t>
    </dgm:pt>
    <dgm:pt modelId="{189B2D67-73F6-499A-95BB-5C5253DACE7F}" type="sibTrans" cxnId="{61BB9E7B-B703-437D-824F-66CF531902E1}">
      <dgm:prSet/>
      <dgm:spPr/>
      <dgm:t>
        <a:bodyPr/>
        <a:lstStyle/>
        <a:p>
          <a:endParaRPr lang="zh-CN" altLang="en-US"/>
        </a:p>
      </dgm:t>
    </dgm:pt>
    <dgm:pt modelId="{334010B1-07A6-4792-BC10-135D79E85768}">
      <dgm:prSet phldrT="[文本]" phldr="1"/>
      <dgm:spPr/>
      <dgm:t>
        <a:bodyPr/>
        <a:lstStyle/>
        <a:p>
          <a:endParaRPr lang="zh-CN" altLang="en-US" dirty="0"/>
        </a:p>
      </dgm:t>
    </dgm:pt>
    <dgm:pt modelId="{DE2FF3AA-E625-492B-A8F0-98A877401407}" type="parTrans" cxnId="{C626EACC-47C9-4F57-8069-440EF77319F3}">
      <dgm:prSet/>
      <dgm:spPr/>
      <dgm:t>
        <a:bodyPr/>
        <a:lstStyle/>
        <a:p>
          <a:endParaRPr lang="zh-CN" altLang="en-US"/>
        </a:p>
      </dgm:t>
    </dgm:pt>
    <dgm:pt modelId="{9CBDE921-F6BC-4E58-83B9-8CFB15554B03}" type="sibTrans" cxnId="{C626EACC-47C9-4F57-8069-440EF77319F3}">
      <dgm:prSet/>
      <dgm:spPr/>
      <dgm:t>
        <a:bodyPr/>
        <a:lstStyle/>
        <a:p>
          <a:endParaRPr lang="zh-CN" altLang="en-US"/>
        </a:p>
      </dgm:t>
    </dgm:pt>
    <dgm:pt modelId="{934B24F7-F012-4554-8E47-9D60961CF56B}">
      <dgm:prSet phldrT="[文本]"/>
      <dgm:spPr/>
      <dgm:t>
        <a:bodyPr/>
        <a:lstStyle/>
        <a:p>
          <a:r>
            <a:rPr lang="zh-CN" altLang="en-US" dirty="0" smtClean="0"/>
            <a:t>大额支付系统</a:t>
          </a:r>
          <a:endParaRPr lang="zh-CN" altLang="en-US" dirty="0"/>
        </a:p>
      </dgm:t>
    </dgm:pt>
    <dgm:pt modelId="{56BA8F96-07B5-4EEB-9BFF-07B636AF40F3}" type="parTrans" cxnId="{547ED64A-F911-4506-9DE0-2BC060BB2176}">
      <dgm:prSet/>
      <dgm:spPr/>
      <dgm:t>
        <a:bodyPr/>
        <a:lstStyle/>
        <a:p>
          <a:endParaRPr lang="zh-CN" altLang="en-US"/>
        </a:p>
      </dgm:t>
    </dgm:pt>
    <dgm:pt modelId="{75C43BCC-D54D-42B5-9AD0-37EB72633B1F}" type="sibTrans" cxnId="{547ED64A-F911-4506-9DE0-2BC060BB2176}">
      <dgm:prSet/>
      <dgm:spPr/>
      <dgm:t>
        <a:bodyPr/>
        <a:lstStyle/>
        <a:p>
          <a:endParaRPr lang="zh-CN" altLang="en-US"/>
        </a:p>
      </dgm:t>
    </dgm:pt>
    <dgm:pt modelId="{7AF35239-B0C6-4D8E-9A4F-055A3E702082}">
      <dgm:prSet phldrT="[文本]"/>
      <dgm:spPr/>
      <dgm:t>
        <a:bodyPr/>
        <a:lstStyle/>
        <a:p>
          <a:r>
            <a:rPr lang="zh-CN" altLang="en-US" dirty="0" smtClean="0"/>
            <a:t>小额支付系统</a:t>
          </a:r>
          <a:endParaRPr lang="zh-CN" altLang="en-US" dirty="0"/>
        </a:p>
      </dgm:t>
    </dgm:pt>
    <dgm:pt modelId="{F2F05E42-6D64-4F19-838F-1F296B1279BD}" type="parTrans" cxnId="{BA059D39-FF01-4450-973B-B4D414283850}">
      <dgm:prSet/>
      <dgm:spPr/>
      <dgm:t>
        <a:bodyPr/>
        <a:lstStyle/>
        <a:p>
          <a:endParaRPr lang="zh-CN" altLang="en-US"/>
        </a:p>
      </dgm:t>
    </dgm:pt>
    <dgm:pt modelId="{0FC0BA79-F862-47C3-B6E3-86371A32A6E6}" type="sibTrans" cxnId="{BA059D39-FF01-4450-973B-B4D414283850}">
      <dgm:prSet/>
      <dgm:spPr/>
      <dgm:t>
        <a:bodyPr/>
        <a:lstStyle/>
        <a:p>
          <a:endParaRPr lang="zh-CN" altLang="en-US"/>
        </a:p>
      </dgm:t>
    </dgm:pt>
    <dgm:pt modelId="{5F5268BC-573E-4532-8563-AB3FDBF3E11E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33847D0-CEEA-4C5A-8557-BCEED39988E5}" type="parTrans" cxnId="{7E13AB28-2C1F-4146-B93C-A4A9456E205D}">
      <dgm:prSet/>
      <dgm:spPr/>
      <dgm:t>
        <a:bodyPr/>
        <a:lstStyle/>
        <a:p>
          <a:endParaRPr lang="zh-CN" altLang="en-US"/>
        </a:p>
      </dgm:t>
    </dgm:pt>
    <dgm:pt modelId="{D52033ED-A0D6-4F58-AF3C-1547883F0D86}" type="sibTrans" cxnId="{7E13AB28-2C1F-4146-B93C-A4A9456E205D}">
      <dgm:prSet/>
      <dgm:spPr/>
      <dgm:t>
        <a:bodyPr/>
        <a:lstStyle/>
        <a:p>
          <a:endParaRPr lang="zh-CN" altLang="en-US"/>
        </a:p>
      </dgm:t>
    </dgm:pt>
    <dgm:pt modelId="{20760F97-CB5E-4649-8E6D-5AE64112E608}">
      <dgm:prSet phldrT="[文本]"/>
      <dgm:spPr/>
      <dgm:t>
        <a:bodyPr/>
        <a:lstStyle/>
        <a:p>
          <a:r>
            <a:rPr lang="en-US" altLang="zh-CN" dirty="0" smtClean="0"/>
            <a:t>EFT\</a:t>
          </a:r>
          <a:r>
            <a:rPr lang="zh-CN" altLang="en-US" dirty="0" smtClean="0"/>
            <a:t>柜面通</a:t>
          </a:r>
          <a:endParaRPr lang="zh-CN" altLang="en-US" dirty="0"/>
        </a:p>
      </dgm:t>
    </dgm:pt>
    <dgm:pt modelId="{137779DA-5FA8-439D-8612-B1E9E83C0534}" type="parTrans" cxnId="{0CDAF27E-933D-4E98-AC00-278AE2C92B0B}">
      <dgm:prSet/>
      <dgm:spPr/>
      <dgm:t>
        <a:bodyPr/>
        <a:lstStyle/>
        <a:p>
          <a:endParaRPr lang="zh-CN" altLang="en-US"/>
        </a:p>
      </dgm:t>
    </dgm:pt>
    <dgm:pt modelId="{B5A6990B-B303-4A8C-AD55-337C8E27BE64}" type="sibTrans" cxnId="{0CDAF27E-933D-4E98-AC00-278AE2C92B0B}">
      <dgm:prSet/>
      <dgm:spPr/>
      <dgm:t>
        <a:bodyPr/>
        <a:lstStyle/>
        <a:p>
          <a:endParaRPr lang="zh-CN" altLang="en-US"/>
        </a:p>
      </dgm:t>
    </dgm:pt>
    <dgm:pt modelId="{D9B4C4AF-B731-4FF6-90B7-38BB3A45548C}" type="pres">
      <dgm:prSet presAssocID="{56930948-6BEB-4FCC-99C4-77FFBB92B0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FFA268-9176-41A5-A1FD-5A60F1767C3B}" type="pres">
      <dgm:prSet presAssocID="{5F01470E-73B1-46F0-B990-CEDAA344DA40}" presName="composite" presStyleCnt="0"/>
      <dgm:spPr/>
    </dgm:pt>
    <dgm:pt modelId="{E4F8EF68-0A0E-40BB-B160-E48EE0D3A886}" type="pres">
      <dgm:prSet presAssocID="{5F01470E-73B1-46F0-B990-CEDAA344DA4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F523B5-87DF-48D3-8CC7-BC12D9DD0D46}" type="pres">
      <dgm:prSet presAssocID="{5F01470E-73B1-46F0-B990-CEDAA344DA4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E434C9-6580-44E4-94CE-202589028E1B}" type="pres">
      <dgm:prSet presAssocID="{1C323F5E-D541-40FD-B6BE-D4CD7FE5573F}" presName="space" presStyleCnt="0"/>
      <dgm:spPr/>
    </dgm:pt>
    <dgm:pt modelId="{EF86BEE8-F658-4B04-8BC5-D3DE7274DAB0}" type="pres">
      <dgm:prSet presAssocID="{9E0B5A3D-AD21-4C81-9991-56755393A58C}" presName="composite" presStyleCnt="0"/>
      <dgm:spPr/>
    </dgm:pt>
    <dgm:pt modelId="{EB11080F-B204-4125-AE9A-5C788BA80500}" type="pres">
      <dgm:prSet presAssocID="{9E0B5A3D-AD21-4C81-9991-56755393A58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10B17A-FBF6-42F6-89B6-B05182C630E6}" type="pres">
      <dgm:prSet presAssocID="{9E0B5A3D-AD21-4C81-9991-56755393A58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F1CE4A-40FD-48D1-A254-E90A10848BB6}" type="pres">
      <dgm:prSet presAssocID="{2A09B9F8-1733-48BB-97A4-15C479BE437F}" presName="space" presStyleCnt="0"/>
      <dgm:spPr/>
    </dgm:pt>
    <dgm:pt modelId="{82F923DD-83D3-40FD-8F4C-96D5A5C3A05D}" type="pres">
      <dgm:prSet presAssocID="{B87A1DA1-C100-44FD-8CE3-5436ABE2753B}" presName="composite" presStyleCnt="0"/>
      <dgm:spPr/>
    </dgm:pt>
    <dgm:pt modelId="{E8C2DAD6-0FD0-4461-8778-55BFFFE0137E}" type="pres">
      <dgm:prSet presAssocID="{B87A1DA1-C100-44FD-8CE3-5436ABE2753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F07568-E206-4A07-9B45-ED2021437F6A}" type="pres">
      <dgm:prSet presAssocID="{B87A1DA1-C100-44FD-8CE3-5436ABE2753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5B97EF-F1D0-4F54-B29F-0A73996FD29C}" srcId="{56930948-6BEB-4FCC-99C4-77FFBB92B045}" destId="{5F01470E-73B1-46F0-B990-CEDAA344DA40}" srcOrd="0" destOrd="0" parTransId="{3FB46912-EF03-4706-8038-FCBB82A956DD}" sibTransId="{1C323F5E-D541-40FD-B6BE-D4CD7FE5573F}"/>
    <dgm:cxn modelId="{C626EACC-47C9-4F57-8069-440EF77319F3}" srcId="{B87A1DA1-C100-44FD-8CE3-5436ABE2753B}" destId="{334010B1-07A6-4792-BC10-135D79E85768}" srcOrd="2" destOrd="0" parTransId="{DE2FF3AA-E625-492B-A8F0-98A877401407}" sibTransId="{9CBDE921-F6BC-4E58-83B9-8CFB15554B03}"/>
    <dgm:cxn modelId="{547ED64A-F911-4506-9DE0-2BC060BB2176}" srcId="{5F01470E-73B1-46F0-B990-CEDAA344DA40}" destId="{934B24F7-F012-4554-8E47-9D60961CF56B}" srcOrd="2" destOrd="0" parTransId="{56BA8F96-07B5-4EEB-9BFF-07B636AF40F3}" sibTransId="{75C43BCC-D54D-42B5-9AD0-37EB72633B1F}"/>
    <dgm:cxn modelId="{02531B0E-3A5E-4F6E-8F5C-5FC44763B822}" type="presOf" srcId="{934B24F7-F012-4554-8E47-9D60961CF56B}" destId="{4EF523B5-87DF-48D3-8CC7-BC12D9DD0D46}" srcOrd="0" destOrd="2" presId="urn:microsoft.com/office/officeart/2005/8/layout/hList1"/>
    <dgm:cxn modelId="{CDCD9E43-F371-4F35-AF29-DD19DB21BE81}" srcId="{9E0B5A3D-AD21-4C81-9991-56755393A58C}" destId="{E951FA44-AFE2-4940-98DA-D20741F89928}" srcOrd="1" destOrd="0" parTransId="{30780F27-903B-481D-AE7E-8A43F4C53C06}" sibTransId="{C2F68C45-7611-438C-87E2-CD1087C5D553}"/>
    <dgm:cxn modelId="{7E13AB28-2C1F-4146-B93C-A4A9456E205D}" srcId="{B87A1DA1-C100-44FD-8CE3-5436ABE2753B}" destId="{5F5268BC-573E-4532-8563-AB3FDBF3E11E}" srcOrd="1" destOrd="0" parTransId="{533847D0-CEEA-4C5A-8557-BCEED39988E5}" sibTransId="{D52033ED-A0D6-4F58-AF3C-1547883F0D86}"/>
    <dgm:cxn modelId="{68E49B9A-E811-4DA5-9CBA-70B61C5EC386}" type="presOf" srcId="{20760F97-CB5E-4649-8E6D-5AE64112E608}" destId="{4EF523B5-87DF-48D3-8CC7-BC12D9DD0D46}" srcOrd="0" destOrd="4" presId="urn:microsoft.com/office/officeart/2005/8/layout/hList1"/>
    <dgm:cxn modelId="{35D52717-07BF-47C9-A616-ECFC43140787}" srcId="{5F01470E-73B1-46F0-B990-CEDAA344DA40}" destId="{3F4174A2-851E-4B62-9EEA-AF31FCE1C84F}" srcOrd="1" destOrd="0" parTransId="{B73B7EFC-7138-4D3F-9F7F-14D2A1ABB54E}" sibTransId="{77309015-02CF-41CE-9D6E-0481DF10038D}"/>
    <dgm:cxn modelId="{043F0882-2C76-459B-A87C-362C82FE17E7}" type="presOf" srcId="{B87A1DA1-C100-44FD-8CE3-5436ABE2753B}" destId="{E8C2DAD6-0FD0-4461-8778-55BFFFE0137E}" srcOrd="0" destOrd="0" presId="urn:microsoft.com/office/officeart/2005/8/layout/hList1"/>
    <dgm:cxn modelId="{FEA5CDC6-6088-44F6-B8DF-49CB78719B23}" srcId="{56930948-6BEB-4FCC-99C4-77FFBB92B045}" destId="{9E0B5A3D-AD21-4C81-9991-56755393A58C}" srcOrd="1" destOrd="0" parTransId="{4B09BC33-D7B1-4831-85C2-03AE200A3862}" sibTransId="{2A09B9F8-1733-48BB-97A4-15C479BE437F}"/>
    <dgm:cxn modelId="{70BBB5B6-4C44-437B-91C1-9AD83C4B50B5}" srcId="{56930948-6BEB-4FCC-99C4-77FFBB92B045}" destId="{B87A1DA1-C100-44FD-8CE3-5436ABE2753B}" srcOrd="2" destOrd="0" parTransId="{0DBAA00C-EA53-44F0-A1CF-EC03CA4D5470}" sibTransId="{6E490B01-9F2E-4364-8F9B-505C42217E17}"/>
    <dgm:cxn modelId="{BBC6DD42-C14C-4CF6-ACDD-B5685C152595}" type="presOf" srcId="{3F4174A2-851E-4B62-9EEA-AF31FCE1C84F}" destId="{4EF523B5-87DF-48D3-8CC7-BC12D9DD0D46}" srcOrd="0" destOrd="1" presId="urn:microsoft.com/office/officeart/2005/8/layout/hList1"/>
    <dgm:cxn modelId="{1CAFAD90-F155-459E-A13F-7E4FA33A5BA7}" type="presOf" srcId="{9402CB63-3453-478B-812E-D229D17A13EC}" destId="{4EF523B5-87DF-48D3-8CC7-BC12D9DD0D46}" srcOrd="0" destOrd="0" presId="urn:microsoft.com/office/officeart/2005/8/layout/hList1"/>
    <dgm:cxn modelId="{6EEB51BD-57CD-4A35-9460-5E4FE05400E7}" type="presOf" srcId="{E951FA44-AFE2-4940-98DA-D20741F89928}" destId="{7E10B17A-FBF6-42F6-89B6-B05182C630E6}" srcOrd="0" destOrd="1" presId="urn:microsoft.com/office/officeart/2005/8/layout/hList1"/>
    <dgm:cxn modelId="{BA059D39-FF01-4450-973B-B4D414283850}" srcId="{5F01470E-73B1-46F0-B990-CEDAA344DA40}" destId="{7AF35239-B0C6-4D8E-9A4F-055A3E702082}" srcOrd="3" destOrd="0" parTransId="{F2F05E42-6D64-4F19-838F-1F296B1279BD}" sibTransId="{0FC0BA79-F862-47C3-B6E3-86371A32A6E6}"/>
    <dgm:cxn modelId="{61BB9E7B-B703-437D-824F-66CF531902E1}" srcId="{B87A1DA1-C100-44FD-8CE3-5436ABE2753B}" destId="{18459F15-0267-4D18-A0CD-C98382DC4B66}" srcOrd="0" destOrd="0" parTransId="{F748A1E1-4455-4046-AF67-CFC5ECA63057}" sibTransId="{189B2D67-73F6-499A-95BB-5C5253DACE7F}"/>
    <dgm:cxn modelId="{5C920D88-76B0-4950-AE68-E11711302FF2}" type="presOf" srcId="{FC4FCB70-14B4-4A90-84C4-1F8E83A6D9FE}" destId="{7E10B17A-FBF6-42F6-89B6-B05182C630E6}" srcOrd="0" destOrd="0" presId="urn:microsoft.com/office/officeart/2005/8/layout/hList1"/>
    <dgm:cxn modelId="{0CDAF27E-933D-4E98-AC00-278AE2C92B0B}" srcId="{5F01470E-73B1-46F0-B990-CEDAA344DA40}" destId="{20760F97-CB5E-4649-8E6D-5AE64112E608}" srcOrd="4" destOrd="0" parTransId="{137779DA-5FA8-439D-8612-B1E9E83C0534}" sibTransId="{B5A6990B-B303-4A8C-AD55-337C8E27BE64}"/>
    <dgm:cxn modelId="{356C9036-4AEC-4A1E-A597-2601C59B8924}" type="presOf" srcId="{334010B1-07A6-4792-BC10-135D79E85768}" destId="{96F07568-E206-4A07-9B45-ED2021437F6A}" srcOrd="0" destOrd="2" presId="urn:microsoft.com/office/officeart/2005/8/layout/hList1"/>
    <dgm:cxn modelId="{7A90C68D-ED36-4265-9DDA-AB6E66252645}" type="presOf" srcId="{5F01470E-73B1-46F0-B990-CEDAA344DA40}" destId="{E4F8EF68-0A0E-40BB-B160-E48EE0D3A886}" srcOrd="0" destOrd="0" presId="urn:microsoft.com/office/officeart/2005/8/layout/hList1"/>
    <dgm:cxn modelId="{ADBD9A92-5F64-4B0C-AE64-2E1B82E578DC}" type="presOf" srcId="{7AF35239-B0C6-4D8E-9A4F-055A3E702082}" destId="{4EF523B5-87DF-48D3-8CC7-BC12D9DD0D46}" srcOrd="0" destOrd="3" presId="urn:microsoft.com/office/officeart/2005/8/layout/hList1"/>
    <dgm:cxn modelId="{D1919DA9-060A-4312-AB4F-6E0F77AC2716}" type="presOf" srcId="{5F5268BC-573E-4532-8563-AB3FDBF3E11E}" destId="{96F07568-E206-4A07-9B45-ED2021437F6A}" srcOrd="0" destOrd="1" presId="urn:microsoft.com/office/officeart/2005/8/layout/hList1"/>
    <dgm:cxn modelId="{14959DFE-B3AA-4615-87B9-46A5D0DC3750}" srcId="{5F01470E-73B1-46F0-B990-CEDAA344DA40}" destId="{9402CB63-3453-478B-812E-D229D17A13EC}" srcOrd="0" destOrd="0" parTransId="{58099302-FA41-4288-899D-B128D67489F6}" sibTransId="{ECCC0875-72C7-4F75-9371-48B2CE653BFA}"/>
    <dgm:cxn modelId="{146DFD0F-8AB7-4BE3-AE9F-B27127991F27}" srcId="{9E0B5A3D-AD21-4C81-9991-56755393A58C}" destId="{FC4FCB70-14B4-4A90-84C4-1F8E83A6D9FE}" srcOrd="0" destOrd="0" parTransId="{45F39C62-C656-4B28-BF13-E5D10C4CF4DB}" sibTransId="{148ACDE7-951D-4065-AA4A-A9E8530A5A73}"/>
    <dgm:cxn modelId="{45655801-20D8-4CE3-8180-A5037271F797}" type="presOf" srcId="{56930948-6BEB-4FCC-99C4-77FFBB92B045}" destId="{D9B4C4AF-B731-4FF6-90B7-38BB3A45548C}" srcOrd="0" destOrd="0" presId="urn:microsoft.com/office/officeart/2005/8/layout/hList1"/>
    <dgm:cxn modelId="{6913D0C6-C1CF-40FB-8F8D-E96C68135E7F}" type="presOf" srcId="{18459F15-0267-4D18-A0CD-C98382DC4B66}" destId="{96F07568-E206-4A07-9B45-ED2021437F6A}" srcOrd="0" destOrd="0" presId="urn:microsoft.com/office/officeart/2005/8/layout/hList1"/>
    <dgm:cxn modelId="{EA9EC411-6824-47F8-A7EE-477FD754F646}" type="presOf" srcId="{9E0B5A3D-AD21-4C81-9991-56755393A58C}" destId="{EB11080F-B204-4125-AE9A-5C788BA80500}" srcOrd="0" destOrd="0" presId="urn:microsoft.com/office/officeart/2005/8/layout/hList1"/>
    <dgm:cxn modelId="{04B834E9-97E1-47DD-A552-91E5F5830BB0}" type="presParOf" srcId="{D9B4C4AF-B731-4FF6-90B7-38BB3A45548C}" destId="{41FFA268-9176-41A5-A1FD-5A60F1767C3B}" srcOrd="0" destOrd="0" presId="urn:microsoft.com/office/officeart/2005/8/layout/hList1"/>
    <dgm:cxn modelId="{A8F7B0A8-2F71-433D-A7D2-22CC1C904C42}" type="presParOf" srcId="{41FFA268-9176-41A5-A1FD-5A60F1767C3B}" destId="{E4F8EF68-0A0E-40BB-B160-E48EE0D3A886}" srcOrd="0" destOrd="0" presId="urn:microsoft.com/office/officeart/2005/8/layout/hList1"/>
    <dgm:cxn modelId="{3457D7E6-3C49-431B-8C31-73D2AFF8A28C}" type="presParOf" srcId="{41FFA268-9176-41A5-A1FD-5A60F1767C3B}" destId="{4EF523B5-87DF-48D3-8CC7-BC12D9DD0D46}" srcOrd="1" destOrd="0" presId="urn:microsoft.com/office/officeart/2005/8/layout/hList1"/>
    <dgm:cxn modelId="{D094C887-CD82-4B6A-B076-C4D7D0BB61B4}" type="presParOf" srcId="{D9B4C4AF-B731-4FF6-90B7-38BB3A45548C}" destId="{F3E434C9-6580-44E4-94CE-202589028E1B}" srcOrd="1" destOrd="0" presId="urn:microsoft.com/office/officeart/2005/8/layout/hList1"/>
    <dgm:cxn modelId="{30EBB345-C49B-4669-B499-69B4AB753574}" type="presParOf" srcId="{D9B4C4AF-B731-4FF6-90B7-38BB3A45548C}" destId="{EF86BEE8-F658-4B04-8BC5-D3DE7274DAB0}" srcOrd="2" destOrd="0" presId="urn:microsoft.com/office/officeart/2005/8/layout/hList1"/>
    <dgm:cxn modelId="{B8827887-56A4-4068-9DC0-BDEEE8C7A957}" type="presParOf" srcId="{EF86BEE8-F658-4B04-8BC5-D3DE7274DAB0}" destId="{EB11080F-B204-4125-AE9A-5C788BA80500}" srcOrd="0" destOrd="0" presId="urn:microsoft.com/office/officeart/2005/8/layout/hList1"/>
    <dgm:cxn modelId="{AE4FBD30-1195-4B42-A092-2CFFC2BDF0FA}" type="presParOf" srcId="{EF86BEE8-F658-4B04-8BC5-D3DE7274DAB0}" destId="{7E10B17A-FBF6-42F6-89B6-B05182C630E6}" srcOrd="1" destOrd="0" presId="urn:microsoft.com/office/officeart/2005/8/layout/hList1"/>
    <dgm:cxn modelId="{28901019-FBB6-4866-8FDC-EEC38626F34E}" type="presParOf" srcId="{D9B4C4AF-B731-4FF6-90B7-38BB3A45548C}" destId="{B3F1CE4A-40FD-48D1-A254-E90A10848BB6}" srcOrd="3" destOrd="0" presId="urn:microsoft.com/office/officeart/2005/8/layout/hList1"/>
    <dgm:cxn modelId="{F0F10D77-C571-41C7-BADE-03E9F9482633}" type="presParOf" srcId="{D9B4C4AF-B731-4FF6-90B7-38BB3A45548C}" destId="{82F923DD-83D3-40FD-8F4C-96D5A5C3A05D}" srcOrd="4" destOrd="0" presId="urn:microsoft.com/office/officeart/2005/8/layout/hList1"/>
    <dgm:cxn modelId="{4E3D196A-64E6-4DDF-B6E3-59F192B30DFB}" type="presParOf" srcId="{82F923DD-83D3-40FD-8F4C-96D5A5C3A05D}" destId="{E8C2DAD6-0FD0-4461-8778-55BFFFE0137E}" srcOrd="0" destOrd="0" presId="urn:microsoft.com/office/officeart/2005/8/layout/hList1"/>
    <dgm:cxn modelId="{A8317DB8-3C3C-4523-9CC4-4D34EEC51D3C}" type="presParOf" srcId="{82F923DD-83D3-40FD-8F4C-96D5A5C3A05D}" destId="{96F07568-E206-4A07-9B45-ED2021437F6A}" srcOrd="1" destOrd="0" presId="urn:microsoft.com/office/officeart/2005/8/layout/h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6D040B-473D-4236-9014-25D2759D6E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A65DA9-2BED-43CA-99B1-F75489884647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联机实时清算</a:t>
          </a:r>
          <a:endParaRPr lang="zh-CN" altLang="en-US" b="1" dirty="0">
            <a:solidFill>
              <a:schemeClr val="tx1"/>
            </a:solidFill>
          </a:endParaRPr>
        </a:p>
      </dgm:t>
    </dgm:pt>
    <dgm:pt modelId="{27D16BCD-D04A-432B-8259-434AFCD7B87A}" type="parTrans" cxnId="{D952E476-C5E6-40A7-96BA-18CC4596A76B}">
      <dgm:prSet/>
      <dgm:spPr/>
      <dgm:t>
        <a:bodyPr/>
        <a:lstStyle/>
        <a:p>
          <a:endParaRPr lang="zh-CN" altLang="en-US"/>
        </a:p>
      </dgm:t>
    </dgm:pt>
    <dgm:pt modelId="{426437D5-929B-4F41-B631-18A8F51444D9}" type="sibTrans" cxnId="{D952E476-C5E6-40A7-96BA-18CC4596A76B}">
      <dgm:prSet/>
      <dgm:spPr/>
      <dgm:t>
        <a:bodyPr/>
        <a:lstStyle/>
        <a:p>
          <a:endParaRPr lang="zh-CN" altLang="en-US"/>
        </a:p>
      </dgm:t>
    </dgm:pt>
    <dgm:pt modelId="{F0D7C810-B4E9-4F2A-B48D-B2C776F17BA3}">
      <dgm:prSet phldrT="[文本]"/>
      <dgm:spPr/>
      <dgm:t>
        <a:bodyPr/>
        <a:lstStyle/>
        <a:p>
          <a:r>
            <a:rPr lang="zh-CN" altLang="en-US" dirty="0" smtClean="0"/>
            <a:t>往来账科目余额为零</a:t>
          </a:r>
          <a:endParaRPr lang="zh-CN" altLang="en-US" dirty="0"/>
        </a:p>
      </dgm:t>
    </dgm:pt>
    <dgm:pt modelId="{D42ABF48-3673-48D2-B6D6-0854024CB35C}" type="parTrans" cxnId="{CD5F7E43-EE72-4329-876B-D439378A3B2C}">
      <dgm:prSet/>
      <dgm:spPr/>
      <dgm:t>
        <a:bodyPr/>
        <a:lstStyle/>
        <a:p>
          <a:endParaRPr lang="zh-CN" altLang="en-US"/>
        </a:p>
      </dgm:t>
    </dgm:pt>
    <dgm:pt modelId="{5BACFE40-B404-4B97-832E-F1D27B800C05}" type="sibTrans" cxnId="{CD5F7E43-EE72-4329-876B-D439378A3B2C}">
      <dgm:prSet/>
      <dgm:spPr/>
      <dgm:t>
        <a:bodyPr/>
        <a:lstStyle/>
        <a:p>
          <a:endParaRPr lang="zh-CN" altLang="en-US"/>
        </a:p>
      </dgm:t>
    </dgm:pt>
    <dgm:pt modelId="{9A2F45BA-A32F-4808-B86C-A60DEF055F2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联机批量轧差清算</a:t>
          </a:r>
          <a:endParaRPr lang="zh-CN" altLang="en-US" b="1" dirty="0">
            <a:solidFill>
              <a:schemeClr val="tx1"/>
            </a:solidFill>
          </a:endParaRPr>
        </a:p>
      </dgm:t>
    </dgm:pt>
    <dgm:pt modelId="{23973857-7EC5-409B-8E1B-4C1DD9F24708}" type="parTrans" cxnId="{99A0DC7B-5775-488C-8679-89F4BF984C03}">
      <dgm:prSet/>
      <dgm:spPr/>
      <dgm:t>
        <a:bodyPr/>
        <a:lstStyle/>
        <a:p>
          <a:endParaRPr lang="zh-CN" altLang="en-US"/>
        </a:p>
      </dgm:t>
    </dgm:pt>
    <dgm:pt modelId="{8EB3FD0F-DBFF-4FDD-BBC1-D8BEB8C43F06}" type="sibTrans" cxnId="{99A0DC7B-5775-488C-8679-89F4BF984C03}">
      <dgm:prSet/>
      <dgm:spPr/>
      <dgm:t>
        <a:bodyPr/>
        <a:lstStyle/>
        <a:p>
          <a:endParaRPr lang="zh-CN" altLang="en-US"/>
        </a:p>
      </dgm:t>
    </dgm:pt>
    <dgm:pt modelId="{70713992-3356-40FC-8D2A-308449AFADDA}">
      <dgm:prSet phldrT="[文本]"/>
      <dgm:spPr/>
      <dgm:t>
        <a:bodyPr/>
        <a:lstStyle/>
        <a:p>
          <a:r>
            <a:rPr lang="zh-CN" altLang="en-US" dirty="0" smtClean="0"/>
            <a:t>一定笔数、一定时间间隔</a:t>
          </a:r>
          <a:endParaRPr lang="zh-CN" altLang="en-US" dirty="0"/>
        </a:p>
      </dgm:t>
    </dgm:pt>
    <dgm:pt modelId="{E43832FE-599C-4292-9A16-EAB629677120}" type="parTrans" cxnId="{886EE7B4-C3C4-4F15-9EC4-BB138FE6C327}">
      <dgm:prSet/>
      <dgm:spPr/>
      <dgm:t>
        <a:bodyPr/>
        <a:lstStyle/>
        <a:p>
          <a:endParaRPr lang="zh-CN" altLang="en-US"/>
        </a:p>
      </dgm:t>
    </dgm:pt>
    <dgm:pt modelId="{2F7E8A5E-CD0C-4281-9E2C-1147AB265BB9}" type="sibTrans" cxnId="{886EE7B4-C3C4-4F15-9EC4-BB138FE6C327}">
      <dgm:prSet/>
      <dgm:spPr/>
      <dgm:t>
        <a:bodyPr/>
        <a:lstStyle/>
        <a:p>
          <a:endParaRPr lang="zh-CN" altLang="en-US"/>
        </a:p>
      </dgm:t>
    </dgm:pt>
    <dgm:pt modelId="{78BB2500-BBD2-43F5-8B45-999F96816644}">
      <dgm:prSet phldrT="[文本]"/>
      <dgm:spPr/>
      <dgm:t>
        <a:bodyPr/>
        <a:lstStyle/>
        <a:p>
          <a:r>
            <a:rPr lang="zh-CN" altLang="en-US" dirty="0" smtClean="0"/>
            <a:t>资金头寸实时到帐（透支）</a:t>
          </a:r>
          <a:endParaRPr lang="zh-CN" altLang="en-US" dirty="0"/>
        </a:p>
      </dgm:t>
    </dgm:pt>
    <dgm:pt modelId="{2BD3EBEE-7117-4650-87EA-24D48C75A845}" type="parTrans" cxnId="{3F75293C-AFE1-4CBF-BAFE-2A0B1615A8FA}">
      <dgm:prSet/>
      <dgm:spPr/>
      <dgm:t>
        <a:bodyPr/>
        <a:lstStyle/>
        <a:p>
          <a:endParaRPr lang="zh-CN" altLang="en-US"/>
        </a:p>
      </dgm:t>
    </dgm:pt>
    <dgm:pt modelId="{6467CBB2-30DB-49B1-83EC-18B5E29E75A4}" type="sibTrans" cxnId="{3F75293C-AFE1-4CBF-BAFE-2A0B1615A8FA}">
      <dgm:prSet/>
      <dgm:spPr/>
      <dgm:t>
        <a:bodyPr/>
        <a:lstStyle/>
        <a:p>
          <a:endParaRPr lang="zh-CN" altLang="en-US"/>
        </a:p>
      </dgm:t>
    </dgm:pt>
    <dgm:pt modelId="{F32DA51A-9A8F-42DB-A0FC-184E8A9AFB39}">
      <dgm:prSet phldrT="[文本]"/>
      <dgm:spPr/>
      <dgm:t>
        <a:bodyPr/>
        <a:lstStyle/>
        <a:p>
          <a:r>
            <a:rPr lang="zh-CN" altLang="en-US" dirty="0" smtClean="0"/>
            <a:t>借贷轧差清算</a:t>
          </a:r>
          <a:endParaRPr lang="zh-CN" altLang="en-US" dirty="0"/>
        </a:p>
      </dgm:t>
    </dgm:pt>
    <dgm:pt modelId="{7F64A4A6-949B-4212-93B8-1926BCF0A124}" type="parTrans" cxnId="{73A11B72-B247-4361-BEA3-4C20E9A880BC}">
      <dgm:prSet/>
      <dgm:spPr/>
      <dgm:t>
        <a:bodyPr/>
        <a:lstStyle/>
        <a:p>
          <a:endParaRPr lang="zh-CN" altLang="en-US"/>
        </a:p>
      </dgm:t>
    </dgm:pt>
    <dgm:pt modelId="{20DDC3EF-9353-4EB4-95C5-CF56130449AF}" type="sibTrans" cxnId="{73A11B72-B247-4361-BEA3-4C20E9A880BC}">
      <dgm:prSet/>
      <dgm:spPr/>
      <dgm:t>
        <a:bodyPr/>
        <a:lstStyle/>
        <a:p>
          <a:endParaRPr lang="zh-CN" altLang="en-US"/>
        </a:p>
      </dgm:t>
    </dgm:pt>
    <dgm:pt modelId="{6DB5FF81-EEC9-4712-8AFE-3991299B5B49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日终批量轧差清算</a:t>
          </a:r>
          <a:endParaRPr lang="zh-CN" altLang="en-US" b="1" dirty="0">
            <a:solidFill>
              <a:schemeClr val="tx1"/>
            </a:solidFill>
          </a:endParaRPr>
        </a:p>
      </dgm:t>
    </dgm:pt>
    <dgm:pt modelId="{A6E7B4F9-F11A-4523-898A-D16CB3E747B5}" type="parTrans" cxnId="{A3A71A0C-7631-4EBE-A7D6-E9E520CACE4B}">
      <dgm:prSet/>
      <dgm:spPr/>
      <dgm:t>
        <a:bodyPr/>
        <a:lstStyle/>
        <a:p>
          <a:endParaRPr lang="zh-CN" altLang="en-US"/>
        </a:p>
      </dgm:t>
    </dgm:pt>
    <dgm:pt modelId="{6851FCBC-29FC-4F2A-BA17-34B5E104C614}" type="sibTrans" cxnId="{A3A71A0C-7631-4EBE-A7D6-E9E520CACE4B}">
      <dgm:prSet/>
      <dgm:spPr/>
      <dgm:t>
        <a:bodyPr/>
        <a:lstStyle/>
        <a:p>
          <a:endParaRPr lang="zh-CN" altLang="en-US"/>
        </a:p>
      </dgm:t>
    </dgm:pt>
    <dgm:pt modelId="{528B3DD8-94CA-4619-8114-4B1A6015B633}">
      <dgm:prSet phldrT="[文本]"/>
      <dgm:spPr/>
      <dgm:t>
        <a:bodyPr/>
        <a:lstStyle/>
        <a:p>
          <a:r>
            <a:rPr lang="zh-CN" altLang="en-US" dirty="0" smtClean="0"/>
            <a:t>日切</a:t>
          </a:r>
          <a:endParaRPr lang="zh-CN" altLang="en-US" dirty="0"/>
        </a:p>
      </dgm:t>
    </dgm:pt>
    <dgm:pt modelId="{EAB50619-5332-4CDB-BF04-CA2B0365CA5D}" type="parTrans" cxnId="{1B31064A-8827-45A7-84C2-1F09E41A9ED9}">
      <dgm:prSet/>
      <dgm:spPr/>
      <dgm:t>
        <a:bodyPr/>
        <a:lstStyle/>
        <a:p>
          <a:endParaRPr lang="zh-CN" altLang="en-US"/>
        </a:p>
      </dgm:t>
    </dgm:pt>
    <dgm:pt modelId="{8D3C2E47-6ADF-43DC-ACDE-3D13E66C84A4}" type="sibTrans" cxnId="{1B31064A-8827-45A7-84C2-1F09E41A9ED9}">
      <dgm:prSet/>
      <dgm:spPr/>
      <dgm:t>
        <a:bodyPr/>
        <a:lstStyle/>
        <a:p>
          <a:endParaRPr lang="zh-CN" altLang="en-US"/>
        </a:p>
      </dgm:t>
    </dgm:pt>
    <dgm:pt modelId="{97876BC0-9D11-41A5-B01F-5BBA4B49DEB8}">
      <dgm:prSet phldrT="[文本]"/>
      <dgm:spPr/>
      <dgm:t>
        <a:bodyPr/>
        <a:lstStyle/>
        <a:p>
          <a:r>
            <a:rPr lang="zh-CN" altLang="en-US" dirty="0" smtClean="0"/>
            <a:t>清分</a:t>
          </a:r>
          <a:endParaRPr lang="zh-CN" altLang="en-US" dirty="0"/>
        </a:p>
      </dgm:t>
    </dgm:pt>
    <dgm:pt modelId="{276B2A39-1380-415F-88E3-86FC6D20AC3A}" type="parTrans" cxnId="{D4002D93-9564-4E58-BD10-AF97F5C0E423}">
      <dgm:prSet/>
      <dgm:spPr/>
      <dgm:t>
        <a:bodyPr/>
        <a:lstStyle/>
        <a:p>
          <a:endParaRPr lang="zh-CN" altLang="en-US"/>
        </a:p>
      </dgm:t>
    </dgm:pt>
    <dgm:pt modelId="{B5726124-4D6D-4EEC-A4E9-B057013D802F}" type="sibTrans" cxnId="{D4002D93-9564-4E58-BD10-AF97F5C0E423}">
      <dgm:prSet/>
      <dgm:spPr/>
      <dgm:t>
        <a:bodyPr/>
        <a:lstStyle/>
        <a:p>
          <a:endParaRPr lang="zh-CN" altLang="en-US"/>
        </a:p>
      </dgm:t>
    </dgm:pt>
    <dgm:pt modelId="{587D1FDB-32FA-4D12-9138-FA8AF3FD14CD}">
      <dgm:prSet phldrT="[文本]"/>
      <dgm:spPr/>
      <dgm:t>
        <a:bodyPr/>
        <a:lstStyle/>
        <a:p>
          <a:r>
            <a:rPr lang="zh-CN" altLang="en-US" dirty="0" smtClean="0"/>
            <a:t>对账</a:t>
          </a:r>
          <a:endParaRPr lang="zh-CN" altLang="en-US" dirty="0"/>
        </a:p>
      </dgm:t>
    </dgm:pt>
    <dgm:pt modelId="{F6DB40B3-8163-4C67-ADEB-6568111B4655}" type="parTrans" cxnId="{E4631228-A767-4907-9618-BBF6469A23F5}">
      <dgm:prSet/>
      <dgm:spPr/>
      <dgm:t>
        <a:bodyPr/>
        <a:lstStyle/>
        <a:p>
          <a:endParaRPr lang="zh-CN" altLang="en-US"/>
        </a:p>
      </dgm:t>
    </dgm:pt>
    <dgm:pt modelId="{92AEBB0C-21F4-446F-8D44-11235144A9E8}" type="sibTrans" cxnId="{E4631228-A767-4907-9618-BBF6469A23F5}">
      <dgm:prSet/>
      <dgm:spPr/>
      <dgm:t>
        <a:bodyPr/>
        <a:lstStyle/>
        <a:p>
          <a:endParaRPr lang="zh-CN" altLang="en-US"/>
        </a:p>
      </dgm:t>
    </dgm:pt>
    <dgm:pt modelId="{373B9D99-D4DA-41E6-B393-750824A986B3}">
      <dgm:prSet phldrT="[文本]"/>
      <dgm:spPr/>
      <dgm:t>
        <a:bodyPr/>
        <a:lstStyle/>
        <a:p>
          <a:r>
            <a:rPr lang="zh-CN" altLang="en-US" dirty="0" smtClean="0"/>
            <a:t>差错调整</a:t>
          </a:r>
          <a:endParaRPr lang="zh-CN" altLang="en-US" dirty="0"/>
        </a:p>
      </dgm:t>
    </dgm:pt>
    <dgm:pt modelId="{9D3C043A-3E49-4699-AE4B-9FC777ED3578}" type="parTrans" cxnId="{4E38EFFC-C7BE-44A2-98B1-867C00AAB808}">
      <dgm:prSet/>
      <dgm:spPr/>
      <dgm:t>
        <a:bodyPr/>
        <a:lstStyle/>
        <a:p>
          <a:endParaRPr lang="zh-CN" altLang="en-US"/>
        </a:p>
      </dgm:t>
    </dgm:pt>
    <dgm:pt modelId="{B9546049-491E-4409-867F-209E62F98164}" type="sibTrans" cxnId="{4E38EFFC-C7BE-44A2-98B1-867C00AAB808}">
      <dgm:prSet/>
      <dgm:spPr/>
      <dgm:t>
        <a:bodyPr/>
        <a:lstStyle/>
        <a:p>
          <a:endParaRPr lang="zh-CN" altLang="en-US"/>
        </a:p>
      </dgm:t>
    </dgm:pt>
    <dgm:pt modelId="{27001AAC-CBEC-4EF7-B911-D2585BB3524C}">
      <dgm:prSet phldrT="[文本]"/>
      <dgm:spPr/>
      <dgm:t>
        <a:bodyPr/>
        <a:lstStyle/>
        <a:p>
          <a:r>
            <a:rPr lang="zh-CN" altLang="en-US" dirty="0" smtClean="0"/>
            <a:t>清帐</a:t>
          </a:r>
          <a:endParaRPr lang="zh-CN" altLang="en-US" dirty="0"/>
        </a:p>
      </dgm:t>
    </dgm:pt>
    <dgm:pt modelId="{EFD43BC3-7999-4228-9E2E-C8DF2C962370}" type="parTrans" cxnId="{FD40D9E7-3B24-40C9-9EFE-CA2787086958}">
      <dgm:prSet/>
      <dgm:spPr/>
      <dgm:t>
        <a:bodyPr/>
        <a:lstStyle/>
        <a:p>
          <a:endParaRPr lang="zh-CN" altLang="en-US"/>
        </a:p>
      </dgm:t>
    </dgm:pt>
    <dgm:pt modelId="{3790CC0A-1C80-4AE3-8A24-941FF8900C04}" type="sibTrans" cxnId="{FD40D9E7-3B24-40C9-9EFE-CA2787086958}">
      <dgm:prSet/>
      <dgm:spPr/>
      <dgm:t>
        <a:bodyPr/>
        <a:lstStyle/>
        <a:p>
          <a:endParaRPr lang="zh-CN" altLang="en-US"/>
        </a:p>
      </dgm:t>
    </dgm:pt>
    <dgm:pt modelId="{936D42D9-9B09-4E4A-90E6-8F963617727C}" type="pres">
      <dgm:prSet presAssocID="{376D040B-473D-4236-9014-25D2759D6E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12CF72-8198-4C71-B491-649D0F80A5EE}" type="pres">
      <dgm:prSet presAssocID="{87A65DA9-2BED-43CA-99B1-F7548988464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F3B079-187B-4629-8DB9-3EA4E0B61B46}" type="pres">
      <dgm:prSet presAssocID="{87A65DA9-2BED-43CA-99B1-F7548988464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F38FB3-F73A-4749-935F-EA008FCC054A}" type="pres">
      <dgm:prSet presAssocID="{9A2F45BA-A32F-4808-B86C-A60DEF055F2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8795C0-4596-4196-9F4E-896C042CC57A}" type="pres">
      <dgm:prSet presAssocID="{9A2F45BA-A32F-4808-B86C-A60DEF055F2A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73F807-4264-4479-98F6-B5E1262B32C1}" type="pres">
      <dgm:prSet presAssocID="{6DB5FF81-EEC9-4712-8AFE-3991299B5B4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966688-0E22-48A2-96D7-7E6EDF0042E3}" type="pres">
      <dgm:prSet presAssocID="{6DB5FF81-EEC9-4712-8AFE-3991299B5B4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9CE6947-C335-469F-8B22-66DB28EEB01A}" type="presOf" srcId="{373B9D99-D4DA-41E6-B393-750824A986B3}" destId="{4C966688-0E22-48A2-96D7-7E6EDF0042E3}" srcOrd="0" destOrd="3" presId="urn:microsoft.com/office/officeart/2005/8/layout/vList2"/>
    <dgm:cxn modelId="{F5A70642-D6DD-450A-ADD3-8AC8E320F54D}" type="presOf" srcId="{F32DA51A-9A8F-42DB-A0FC-184E8A9AFB39}" destId="{2B8795C0-4596-4196-9F4E-896C042CC57A}" srcOrd="0" destOrd="1" presId="urn:microsoft.com/office/officeart/2005/8/layout/vList2"/>
    <dgm:cxn modelId="{0E3E7668-96A5-4EF7-8327-57D2A3534E8F}" type="presOf" srcId="{27001AAC-CBEC-4EF7-B911-D2585BB3524C}" destId="{4C966688-0E22-48A2-96D7-7E6EDF0042E3}" srcOrd="0" destOrd="4" presId="urn:microsoft.com/office/officeart/2005/8/layout/vList2"/>
    <dgm:cxn modelId="{C913E511-EFEF-4C17-87AB-D2ABA378A187}" type="presOf" srcId="{97876BC0-9D11-41A5-B01F-5BBA4B49DEB8}" destId="{4C966688-0E22-48A2-96D7-7E6EDF0042E3}" srcOrd="0" destOrd="1" presId="urn:microsoft.com/office/officeart/2005/8/layout/vList2"/>
    <dgm:cxn modelId="{CD5F7E43-EE72-4329-876B-D439378A3B2C}" srcId="{87A65DA9-2BED-43CA-99B1-F75489884647}" destId="{F0D7C810-B4E9-4F2A-B48D-B2C776F17BA3}" srcOrd="0" destOrd="0" parTransId="{D42ABF48-3673-48D2-B6D6-0854024CB35C}" sibTransId="{5BACFE40-B404-4B97-832E-F1D27B800C05}"/>
    <dgm:cxn modelId="{E704558E-3A63-4C2C-A025-ED8E9066A8CB}" type="presOf" srcId="{9A2F45BA-A32F-4808-B86C-A60DEF055F2A}" destId="{1EF38FB3-F73A-4749-935F-EA008FCC054A}" srcOrd="0" destOrd="0" presId="urn:microsoft.com/office/officeart/2005/8/layout/vList2"/>
    <dgm:cxn modelId="{886EE7B4-C3C4-4F15-9EC4-BB138FE6C327}" srcId="{9A2F45BA-A32F-4808-B86C-A60DEF055F2A}" destId="{70713992-3356-40FC-8D2A-308449AFADDA}" srcOrd="0" destOrd="0" parTransId="{E43832FE-599C-4292-9A16-EAB629677120}" sibTransId="{2F7E8A5E-CD0C-4281-9E2C-1147AB265BB9}"/>
    <dgm:cxn modelId="{44DF8D5D-196C-4CA5-B140-1DE304EB3F1A}" type="presOf" srcId="{6DB5FF81-EEC9-4712-8AFE-3991299B5B49}" destId="{F573F807-4264-4479-98F6-B5E1262B32C1}" srcOrd="0" destOrd="0" presId="urn:microsoft.com/office/officeart/2005/8/layout/vList2"/>
    <dgm:cxn modelId="{D952E476-C5E6-40A7-96BA-18CC4596A76B}" srcId="{376D040B-473D-4236-9014-25D2759D6E10}" destId="{87A65DA9-2BED-43CA-99B1-F75489884647}" srcOrd="0" destOrd="0" parTransId="{27D16BCD-D04A-432B-8259-434AFCD7B87A}" sibTransId="{426437D5-929B-4F41-B631-18A8F51444D9}"/>
    <dgm:cxn modelId="{2CCE943E-B8E8-4DE8-BB48-039E5CB105AB}" type="presOf" srcId="{F0D7C810-B4E9-4F2A-B48D-B2C776F17BA3}" destId="{C0F3B079-187B-4629-8DB9-3EA4E0B61B46}" srcOrd="0" destOrd="0" presId="urn:microsoft.com/office/officeart/2005/8/layout/vList2"/>
    <dgm:cxn modelId="{BC3D6513-8880-4E90-826C-F9C2B8FFDB6A}" type="presOf" srcId="{587D1FDB-32FA-4D12-9138-FA8AF3FD14CD}" destId="{4C966688-0E22-48A2-96D7-7E6EDF0042E3}" srcOrd="0" destOrd="2" presId="urn:microsoft.com/office/officeart/2005/8/layout/vList2"/>
    <dgm:cxn modelId="{D4002D93-9564-4E58-BD10-AF97F5C0E423}" srcId="{6DB5FF81-EEC9-4712-8AFE-3991299B5B49}" destId="{97876BC0-9D11-41A5-B01F-5BBA4B49DEB8}" srcOrd="1" destOrd="0" parTransId="{276B2A39-1380-415F-88E3-86FC6D20AC3A}" sibTransId="{B5726124-4D6D-4EEC-A4E9-B057013D802F}"/>
    <dgm:cxn modelId="{1B31064A-8827-45A7-84C2-1F09E41A9ED9}" srcId="{6DB5FF81-EEC9-4712-8AFE-3991299B5B49}" destId="{528B3DD8-94CA-4619-8114-4B1A6015B633}" srcOrd="0" destOrd="0" parTransId="{EAB50619-5332-4CDB-BF04-CA2B0365CA5D}" sibTransId="{8D3C2E47-6ADF-43DC-ACDE-3D13E66C84A4}"/>
    <dgm:cxn modelId="{FD40D9E7-3B24-40C9-9EFE-CA2787086958}" srcId="{6DB5FF81-EEC9-4712-8AFE-3991299B5B49}" destId="{27001AAC-CBEC-4EF7-B911-D2585BB3524C}" srcOrd="4" destOrd="0" parTransId="{EFD43BC3-7999-4228-9E2E-C8DF2C962370}" sibTransId="{3790CC0A-1C80-4AE3-8A24-941FF8900C04}"/>
    <dgm:cxn modelId="{3F75293C-AFE1-4CBF-BAFE-2A0B1615A8FA}" srcId="{87A65DA9-2BED-43CA-99B1-F75489884647}" destId="{78BB2500-BBD2-43F5-8B45-999F96816644}" srcOrd="1" destOrd="0" parTransId="{2BD3EBEE-7117-4650-87EA-24D48C75A845}" sibTransId="{6467CBB2-30DB-49B1-83EC-18B5E29E75A4}"/>
    <dgm:cxn modelId="{4E38EFFC-C7BE-44A2-98B1-867C00AAB808}" srcId="{6DB5FF81-EEC9-4712-8AFE-3991299B5B49}" destId="{373B9D99-D4DA-41E6-B393-750824A986B3}" srcOrd="3" destOrd="0" parTransId="{9D3C043A-3E49-4699-AE4B-9FC777ED3578}" sibTransId="{B9546049-491E-4409-867F-209E62F98164}"/>
    <dgm:cxn modelId="{1910AC70-A5B2-4C2D-A26B-DD9A26BD17C9}" type="presOf" srcId="{87A65DA9-2BED-43CA-99B1-F75489884647}" destId="{D212CF72-8198-4C71-B491-649D0F80A5EE}" srcOrd="0" destOrd="0" presId="urn:microsoft.com/office/officeart/2005/8/layout/vList2"/>
    <dgm:cxn modelId="{7A5894D4-76DB-4EF8-A62C-63084E8848D9}" type="presOf" srcId="{78BB2500-BBD2-43F5-8B45-999F96816644}" destId="{C0F3B079-187B-4629-8DB9-3EA4E0B61B46}" srcOrd="0" destOrd="1" presId="urn:microsoft.com/office/officeart/2005/8/layout/vList2"/>
    <dgm:cxn modelId="{A3A71A0C-7631-4EBE-A7D6-E9E520CACE4B}" srcId="{376D040B-473D-4236-9014-25D2759D6E10}" destId="{6DB5FF81-EEC9-4712-8AFE-3991299B5B49}" srcOrd="2" destOrd="0" parTransId="{A6E7B4F9-F11A-4523-898A-D16CB3E747B5}" sibTransId="{6851FCBC-29FC-4F2A-BA17-34B5E104C614}"/>
    <dgm:cxn modelId="{99A0DC7B-5775-488C-8679-89F4BF984C03}" srcId="{376D040B-473D-4236-9014-25D2759D6E10}" destId="{9A2F45BA-A32F-4808-B86C-A60DEF055F2A}" srcOrd="1" destOrd="0" parTransId="{23973857-7EC5-409B-8E1B-4C1DD9F24708}" sibTransId="{8EB3FD0F-DBFF-4FDD-BBC1-D8BEB8C43F06}"/>
    <dgm:cxn modelId="{63F88665-592F-439E-A7C0-82F5EB7B716C}" type="presOf" srcId="{528B3DD8-94CA-4619-8114-4B1A6015B633}" destId="{4C966688-0E22-48A2-96D7-7E6EDF0042E3}" srcOrd="0" destOrd="0" presId="urn:microsoft.com/office/officeart/2005/8/layout/vList2"/>
    <dgm:cxn modelId="{E4631228-A767-4907-9618-BBF6469A23F5}" srcId="{6DB5FF81-EEC9-4712-8AFE-3991299B5B49}" destId="{587D1FDB-32FA-4D12-9138-FA8AF3FD14CD}" srcOrd="2" destOrd="0" parTransId="{F6DB40B3-8163-4C67-ADEB-6568111B4655}" sibTransId="{92AEBB0C-21F4-446F-8D44-11235144A9E8}"/>
    <dgm:cxn modelId="{96857FCC-E7FE-4150-84F8-F26A27E984FF}" type="presOf" srcId="{70713992-3356-40FC-8D2A-308449AFADDA}" destId="{2B8795C0-4596-4196-9F4E-896C042CC57A}" srcOrd="0" destOrd="0" presId="urn:microsoft.com/office/officeart/2005/8/layout/vList2"/>
    <dgm:cxn modelId="{43F858B6-E2FD-48BC-9437-806200576ACE}" type="presOf" srcId="{376D040B-473D-4236-9014-25D2759D6E10}" destId="{936D42D9-9B09-4E4A-90E6-8F963617727C}" srcOrd="0" destOrd="0" presId="urn:microsoft.com/office/officeart/2005/8/layout/vList2"/>
    <dgm:cxn modelId="{73A11B72-B247-4361-BEA3-4C20E9A880BC}" srcId="{9A2F45BA-A32F-4808-B86C-A60DEF055F2A}" destId="{F32DA51A-9A8F-42DB-A0FC-184E8A9AFB39}" srcOrd="1" destOrd="0" parTransId="{7F64A4A6-949B-4212-93B8-1926BCF0A124}" sibTransId="{20DDC3EF-9353-4EB4-95C5-CF56130449AF}"/>
    <dgm:cxn modelId="{8AAEC68A-EF04-4C11-BC10-BFC11B6BD9AC}" type="presParOf" srcId="{936D42D9-9B09-4E4A-90E6-8F963617727C}" destId="{D212CF72-8198-4C71-B491-649D0F80A5EE}" srcOrd="0" destOrd="0" presId="urn:microsoft.com/office/officeart/2005/8/layout/vList2"/>
    <dgm:cxn modelId="{BE65212D-6FE3-4BB8-875C-D278FD94E4E8}" type="presParOf" srcId="{936D42D9-9B09-4E4A-90E6-8F963617727C}" destId="{C0F3B079-187B-4629-8DB9-3EA4E0B61B46}" srcOrd="1" destOrd="0" presId="urn:microsoft.com/office/officeart/2005/8/layout/vList2"/>
    <dgm:cxn modelId="{B4B0CAA1-E81C-4C58-B358-6F856D6169FC}" type="presParOf" srcId="{936D42D9-9B09-4E4A-90E6-8F963617727C}" destId="{1EF38FB3-F73A-4749-935F-EA008FCC054A}" srcOrd="2" destOrd="0" presId="urn:microsoft.com/office/officeart/2005/8/layout/vList2"/>
    <dgm:cxn modelId="{55E0C0DD-1B44-4105-A8B5-6ACDDE4C2352}" type="presParOf" srcId="{936D42D9-9B09-4E4A-90E6-8F963617727C}" destId="{2B8795C0-4596-4196-9F4E-896C042CC57A}" srcOrd="3" destOrd="0" presId="urn:microsoft.com/office/officeart/2005/8/layout/vList2"/>
    <dgm:cxn modelId="{6DC40566-3572-4FE5-9101-3335E4454F02}" type="presParOf" srcId="{936D42D9-9B09-4E4A-90E6-8F963617727C}" destId="{F573F807-4264-4479-98F6-B5E1262B32C1}" srcOrd="4" destOrd="0" presId="urn:microsoft.com/office/officeart/2005/8/layout/vList2"/>
    <dgm:cxn modelId="{5D8839E1-67BE-4596-8459-8D6FFFFBBD45}" type="presParOf" srcId="{936D42D9-9B09-4E4A-90E6-8F963617727C}" destId="{4C966688-0E22-48A2-96D7-7E6EDF0042E3}" srcOrd="5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6D040B-473D-4236-9014-25D2759D6E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A65DA9-2BED-43CA-99B1-F75489884647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核算体系（帐务体系）</a:t>
          </a:r>
          <a:endParaRPr lang="zh-CN" altLang="en-US" b="1" dirty="0">
            <a:solidFill>
              <a:schemeClr val="tx1"/>
            </a:solidFill>
          </a:endParaRPr>
        </a:p>
      </dgm:t>
    </dgm:pt>
    <dgm:pt modelId="{27D16BCD-D04A-432B-8259-434AFCD7B87A}" type="parTrans" cxnId="{D952E476-C5E6-40A7-96BA-18CC4596A76B}">
      <dgm:prSet/>
      <dgm:spPr/>
      <dgm:t>
        <a:bodyPr/>
        <a:lstStyle/>
        <a:p>
          <a:endParaRPr lang="zh-CN" altLang="en-US"/>
        </a:p>
      </dgm:t>
    </dgm:pt>
    <dgm:pt modelId="{426437D5-929B-4F41-B631-18A8F51444D9}" type="sibTrans" cxnId="{D952E476-C5E6-40A7-96BA-18CC4596A76B}">
      <dgm:prSet/>
      <dgm:spPr/>
      <dgm:t>
        <a:bodyPr/>
        <a:lstStyle/>
        <a:p>
          <a:endParaRPr lang="zh-CN" altLang="en-US"/>
        </a:p>
      </dgm:t>
    </dgm:pt>
    <dgm:pt modelId="{F0D7C810-B4E9-4F2A-B48D-B2C776F17BA3}">
      <dgm:prSet phldrT="[文本]"/>
      <dgm:spPr/>
      <dgm:t>
        <a:bodyPr/>
        <a:lstStyle/>
        <a:p>
          <a:r>
            <a:rPr lang="zh-CN" altLang="en-US" dirty="0" smtClean="0"/>
            <a:t>核算主体：机构、核算机构、汇总机构</a:t>
          </a:r>
          <a:endParaRPr lang="zh-CN" altLang="en-US" dirty="0"/>
        </a:p>
      </dgm:t>
    </dgm:pt>
    <dgm:pt modelId="{D42ABF48-3673-48D2-B6D6-0854024CB35C}" type="parTrans" cxnId="{CD5F7E43-EE72-4329-876B-D439378A3B2C}">
      <dgm:prSet/>
      <dgm:spPr/>
      <dgm:t>
        <a:bodyPr/>
        <a:lstStyle/>
        <a:p>
          <a:endParaRPr lang="zh-CN" altLang="en-US"/>
        </a:p>
      </dgm:t>
    </dgm:pt>
    <dgm:pt modelId="{5BACFE40-B404-4B97-832E-F1D27B800C05}" type="sibTrans" cxnId="{CD5F7E43-EE72-4329-876B-D439378A3B2C}">
      <dgm:prSet/>
      <dgm:spPr/>
      <dgm:t>
        <a:bodyPr/>
        <a:lstStyle/>
        <a:p>
          <a:endParaRPr lang="zh-CN" altLang="en-US"/>
        </a:p>
      </dgm:t>
    </dgm:pt>
    <dgm:pt modelId="{9A2F45BA-A32F-4808-B86C-A60DEF055F2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清算体系</a:t>
          </a:r>
          <a:endParaRPr lang="zh-CN" altLang="en-US" b="1" dirty="0">
            <a:solidFill>
              <a:schemeClr val="tx1"/>
            </a:solidFill>
          </a:endParaRPr>
        </a:p>
      </dgm:t>
    </dgm:pt>
    <dgm:pt modelId="{23973857-7EC5-409B-8E1B-4C1DD9F24708}" type="parTrans" cxnId="{99A0DC7B-5775-488C-8679-89F4BF984C03}">
      <dgm:prSet/>
      <dgm:spPr/>
      <dgm:t>
        <a:bodyPr/>
        <a:lstStyle/>
        <a:p>
          <a:endParaRPr lang="zh-CN" altLang="en-US"/>
        </a:p>
      </dgm:t>
    </dgm:pt>
    <dgm:pt modelId="{8EB3FD0F-DBFF-4FDD-BBC1-D8BEB8C43F06}" type="sibTrans" cxnId="{99A0DC7B-5775-488C-8679-89F4BF984C03}">
      <dgm:prSet/>
      <dgm:spPr/>
      <dgm:t>
        <a:bodyPr/>
        <a:lstStyle/>
        <a:p>
          <a:endParaRPr lang="zh-CN" altLang="en-US"/>
        </a:p>
      </dgm:t>
    </dgm:pt>
    <dgm:pt modelId="{70713992-3356-40FC-8D2A-308449AFADDA}">
      <dgm:prSet phldrT="[文本]"/>
      <dgm:spPr/>
      <dgm:t>
        <a:bodyPr/>
        <a:lstStyle/>
        <a:p>
          <a:r>
            <a:rPr lang="zh-CN" altLang="en-US" dirty="0" smtClean="0"/>
            <a:t>清算种类，清算层次，清算账户</a:t>
          </a:r>
          <a:endParaRPr lang="zh-CN" altLang="en-US" dirty="0"/>
        </a:p>
      </dgm:t>
    </dgm:pt>
    <dgm:pt modelId="{E43832FE-599C-4292-9A16-EAB629677120}" type="parTrans" cxnId="{886EE7B4-C3C4-4F15-9EC4-BB138FE6C327}">
      <dgm:prSet/>
      <dgm:spPr/>
      <dgm:t>
        <a:bodyPr/>
        <a:lstStyle/>
        <a:p>
          <a:endParaRPr lang="zh-CN" altLang="en-US"/>
        </a:p>
      </dgm:t>
    </dgm:pt>
    <dgm:pt modelId="{2F7E8A5E-CD0C-4281-9E2C-1147AB265BB9}" type="sibTrans" cxnId="{886EE7B4-C3C4-4F15-9EC4-BB138FE6C327}">
      <dgm:prSet/>
      <dgm:spPr/>
      <dgm:t>
        <a:bodyPr/>
        <a:lstStyle/>
        <a:p>
          <a:endParaRPr lang="zh-CN" altLang="en-US"/>
        </a:p>
      </dgm:t>
    </dgm:pt>
    <dgm:pt modelId="{78BB2500-BBD2-43F5-8B45-999F96816644}">
      <dgm:prSet phldrT="[文本]"/>
      <dgm:spPr/>
      <dgm:t>
        <a:bodyPr/>
        <a:lstStyle/>
        <a:p>
          <a:r>
            <a:rPr lang="zh-CN" altLang="en-US" dirty="0" smtClean="0"/>
            <a:t>会计科目：联行往来、存放上级、待汇出、专项清算资金</a:t>
          </a:r>
          <a:endParaRPr lang="zh-CN" altLang="en-US" dirty="0"/>
        </a:p>
      </dgm:t>
    </dgm:pt>
    <dgm:pt modelId="{2BD3EBEE-7117-4650-87EA-24D48C75A845}" type="parTrans" cxnId="{3F75293C-AFE1-4CBF-BAFE-2A0B1615A8FA}">
      <dgm:prSet/>
      <dgm:spPr/>
      <dgm:t>
        <a:bodyPr/>
        <a:lstStyle/>
        <a:p>
          <a:endParaRPr lang="zh-CN" altLang="en-US"/>
        </a:p>
      </dgm:t>
    </dgm:pt>
    <dgm:pt modelId="{6467CBB2-30DB-49B1-83EC-18B5E29E75A4}" type="sibTrans" cxnId="{3F75293C-AFE1-4CBF-BAFE-2A0B1615A8FA}">
      <dgm:prSet/>
      <dgm:spPr/>
      <dgm:t>
        <a:bodyPr/>
        <a:lstStyle/>
        <a:p>
          <a:endParaRPr lang="zh-CN" altLang="en-US"/>
        </a:p>
      </dgm:t>
    </dgm:pt>
    <dgm:pt modelId="{F32DA51A-9A8F-42DB-A0FC-184E8A9AFB39}">
      <dgm:prSet phldrT="[文本]"/>
      <dgm:spPr/>
      <dgm:t>
        <a:bodyPr/>
        <a:lstStyle/>
        <a:p>
          <a:r>
            <a:rPr lang="zh-CN" altLang="en-US" dirty="0" smtClean="0"/>
            <a:t>清算明细（各类登记簿）</a:t>
          </a:r>
          <a:endParaRPr lang="zh-CN" altLang="en-US" dirty="0"/>
        </a:p>
      </dgm:t>
    </dgm:pt>
    <dgm:pt modelId="{7F64A4A6-949B-4212-93B8-1926BCF0A124}" type="parTrans" cxnId="{73A11B72-B247-4361-BEA3-4C20E9A880BC}">
      <dgm:prSet/>
      <dgm:spPr/>
      <dgm:t>
        <a:bodyPr/>
        <a:lstStyle/>
        <a:p>
          <a:endParaRPr lang="zh-CN" altLang="en-US"/>
        </a:p>
      </dgm:t>
    </dgm:pt>
    <dgm:pt modelId="{20DDC3EF-9353-4EB4-95C5-CF56130449AF}" type="sibTrans" cxnId="{73A11B72-B247-4361-BEA3-4C20E9A880BC}">
      <dgm:prSet/>
      <dgm:spPr/>
      <dgm:t>
        <a:bodyPr/>
        <a:lstStyle/>
        <a:p>
          <a:endParaRPr lang="zh-CN" altLang="en-US"/>
        </a:p>
      </dgm:t>
    </dgm:pt>
    <dgm:pt modelId="{6DB5FF81-EEC9-4712-8AFE-3991299B5B49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清算处理</a:t>
          </a:r>
          <a:endParaRPr lang="zh-CN" altLang="en-US" b="1" dirty="0">
            <a:solidFill>
              <a:schemeClr val="tx1"/>
            </a:solidFill>
          </a:endParaRPr>
        </a:p>
      </dgm:t>
    </dgm:pt>
    <dgm:pt modelId="{A6E7B4F9-F11A-4523-898A-D16CB3E747B5}" type="parTrans" cxnId="{A3A71A0C-7631-4EBE-A7D6-E9E520CACE4B}">
      <dgm:prSet/>
      <dgm:spPr/>
      <dgm:t>
        <a:bodyPr/>
        <a:lstStyle/>
        <a:p>
          <a:endParaRPr lang="zh-CN" altLang="en-US"/>
        </a:p>
      </dgm:t>
    </dgm:pt>
    <dgm:pt modelId="{6851FCBC-29FC-4F2A-BA17-34B5E104C614}" type="sibTrans" cxnId="{A3A71A0C-7631-4EBE-A7D6-E9E520CACE4B}">
      <dgm:prSet/>
      <dgm:spPr/>
      <dgm:t>
        <a:bodyPr/>
        <a:lstStyle/>
        <a:p>
          <a:endParaRPr lang="zh-CN" altLang="en-US"/>
        </a:p>
      </dgm:t>
    </dgm:pt>
    <dgm:pt modelId="{528B3DD8-94CA-4619-8114-4B1A6015B633}">
      <dgm:prSet phldrT="[文本]"/>
      <dgm:spPr/>
      <dgm:t>
        <a:bodyPr/>
        <a:lstStyle/>
        <a:p>
          <a:r>
            <a:rPr lang="zh-CN" altLang="en-US" dirty="0" smtClean="0"/>
            <a:t>日切</a:t>
          </a:r>
          <a:endParaRPr lang="zh-CN" altLang="en-US" dirty="0"/>
        </a:p>
      </dgm:t>
    </dgm:pt>
    <dgm:pt modelId="{EAB50619-5332-4CDB-BF04-CA2B0365CA5D}" type="parTrans" cxnId="{1B31064A-8827-45A7-84C2-1F09E41A9ED9}">
      <dgm:prSet/>
      <dgm:spPr/>
      <dgm:t>
        <a:bodyPr/>
        <a:lstStyle/>
        <a:p>
          <a:endParaRPr lang="zh-CN" altLang="en-US"/>
        </a:p>
      </dgm:t>
    </dgm:pt>
    <dgm:pt modelId="{8D3C2E47-6ADF-43DC-ACDE-3D13E66C84A4}" type="sibTrans" cxnId="{1B31064A-8827-45A7-84C2-1F09E41A9ED9}">
      <dgm:prSet/>
      <dgm:spPr/>
      <dgm:t>
        <a:bodyPr/>
        <a:lstStyle/>
        <a:p>
          <a:endParaRPr lang="zh-CN" altLang="en-US"/>
        </a:p>
      </dgm:t>
    </dgm:pt>
    <dgm:pt modelId="{97876BC0-9D11-41A5-B01F-5BBA4B49DEB8}">
      <dgm:prSet phldrT="[文本]"/>
      <dgm:spPr/>
      <dgm:t>
        <a:bodyPr/>
        <a:lstStyle/>
        <a:p>
          <a:r>
            <a:rPr lang="zh-CN" altLang="en-US" dirty="0" smtClean="0"/>
            <a:t>清分</a:t>
          </a:r>
          <a:endParaRPr lang="zh-CN" altLang="en-US" dirty="0"/>
        </a:p>
      </dgm:t>
    </dgm:pt>
    <dgm:pt modelId="{276B2A39-1380-415F-88E3-86FC6D20AC3A}" type="parTrans" cxnId="{D4002D93-9564-4E58-BD10-AF97F5C0E423}">
      <dgm:prSet/>
      <dgm:spPr/>
      <dgm:t>
        <a:bodyPr/>
        <a:lstStyle/>
        <a:p>
          <a:endParaRPr lang="zh-CN" altLang="en-US"/>
        </a:p>
      </dgm:t>
    </dgm:pt>
    <dgm:pt modelId="{B5726124-4D6D-4EEC-A4E9-B057013D802F}" type="sibTrans" cxnId="{D4002D93-9564-4E58-BD10-AF97F5C0E423}">
      <dgm:prSet/>
      <dgm:spPr/>
      <dgm:t>
        <a:bodyPr/>
        <a:lstStyle/>
        <a:p>
          <a:endParaRPr lang="zh-CN" altLang="en-US"/>
        </a:p>
      </dgm:t>
    </dgm:pt>
    <dgm:pt modelId="{587D1FDB-32FA-4D12-9138-FA8AF3FD14CD}">
      <dgm:prSet phldrT="[文本]"/>
      <dgm:spPr/>
      <dgm:t>
        <a:bodyPr/>
        <a:lstStyle/>
        <a:p>
          <a:r>
            <a:rPr lang="zh-CN" altLang="en-US" dirty="0" smtClean="0"/>
            <a:t>对账</a:t>
          </a:r>
          <a:endParaRPr lang="zh-CN" altLang="en-US" dirty="0"/>
        </a:p>
      </dgm:t>
    </dgm:pt>
    <dgm:pt modelId="{F6DB40B3-8163-4C67-ADEB-6568111B4655}" type="parTrans" cxnId="{E4631228-A767-4907-9618-BBF6469A23F5}">
      <dgm:prSet/>
      <dgm:spPr/>
      <dgm:t>
        <a:bodyPr/>
        <a:lstStyle/>
        <a:p>
          <a:endParaRPr lang="zh-CN" altLang="en-US"/>
        </a:p>
      </dgm:t>
    </dgm:pt>
    <dgm:pt modelId="{92AEBB0C-21F4-446F-8D44-11235144A9E8}" type="sibTrans" cxnId="{E4631228-A767-4907-9618-BBF6469A23F5}">
      <dgm:prSet/>
      <dgm:spPr/>
      <dgm:t>
        <a:bodyPr/>
        <a:lstStyle/>
        <a:p>
          <a:endParaRPr lang="zh-CN" altLang="en-US"/>
        </a:p>
      </dgm:t>
    </dgm:pt>
    <dgm:pt modelId="{373B9D99-D4DA-41E6-B393-750824A986B3}">
      <dgm:prSet phldrT="[文本]"/>
      <dgm:spPr/>
      <dgm:t>
        <a:bodyPr/>
        <a:lstStyle/>
        <a:p>
          <a:r>
            <a:rPr lang="zh-CN" altLang="en-US" dirty="0" smtClean="0"/>
            <a:t>差错调整</a:t>
          </a:r>
          <a:endParaRPr lang="zh-CN" altLang="en-US" dirty="0"/>
        </a:p>
      </dgm:t>
    </dgm:pt>
    <dgm:pt modelId="{9D3C043A-3E49-4699-AE4B-9FC777ED3578}" type="parTrans" cxnId="{4E38EFFC-C7BE-44A2-98B1-867C00AAB808}">
      <dgm:prSet/>
      <dgm:spPr/>
      <dgm:t>
        <a:bodyPr/>
        <a:lstStyle/>
        <a:p>
          <a:endParaRPr lang="zh-CN" altLang="en-US"/>
        </a:p>
      </dgm:t>
    </dgm:pt>
    <dgm:pt modelId="{B9546049-491E-4409-867F-209E62F98164}" type="sibTrans" cxnId="{4E38EFFC-C7BE-44A2-98B1-867C00AAB808}">
      <dgm:prSet/>
      <dgm:spPr/>
      <dgm:t>
        <a:bodyPr/>
        <a:lstStyle/>
        <a:p>
          <a:endParaRPr lang="zh-CN" altLang="en-US"/>
        </a:p>
      </dgm:t>
    </dgm:pt>
    <dgm:pt modelId="{27001AAC-CBEC-4EF7-B911-D2585BB3524C}">
      <dgm:prSet phldrT="[文本]"/>
      <dgm:spPr/>
      <dgm:t>
        <a:bodyPr/>
        <a:lstStyle/>
        <a:p>
          <a:r>
            <a:rPr lang="zh-CN" altLang="en-US" dirty="0" smtClean="0"/>
            <a:t>清帐</a:t>
          </a:r>
          <a:endParaRPr lang="zh-CN" altLang="en-US" dirty="0"/>
        </a:p>
      </dgm:t>
    </dgm:pt>
    <dgm:pt modelId="{EFD43BC3-7999-4228-9E2E-C8DF2C962370}" type="parTrans" cxnId="{FD40D9E7-3B24-40C9-9EFE-CA2787086958}">
      <dgm:prSet/>
      <dgm:spPr/>
      <dgm:t>
        <a:bodyPr/>
        <a:lstStyle/>
        <a:p>
          <a:endParaRPr lang="zh-CN" altLang="en-US"/>
        </a:p>
      </dgm:t>
    </dgm:pt>
    <dgm:pt modelId="{3790CC0A-1C80-4AE3-8A24-941FF8900C04}" type="sibTrans" cxnId="{FD40D9E7-3B24-40C9-9EFE-CA2787086958}">
      <dgm:prSet/>
      <dgm:spPr/>
      <dgm:t>
        <a:bodyPr/>
        <a:lstStyle/>
        <a:p>
          <a:endParaRPr lang="zh-CN" altLang="en-US"/>
        </a:p>
      </dgm:t>
    </dgm:pt>
    <dgm:pt modelId="{936D42D9-9B09-4E4A-90E6-8F963617727C}" type="pres">
      <dgm:prSet presAssocID="{376D040B-473D-4236-9014-25D2759D6E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12CF72-8198-4C71-B491-649D0F80A5EE}" type="pres">
      <dgm:prSet presAssocID="{87A65DA9-2BED-43CA-99B1-F7548988464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F3B079-187B-4629-8DB9-3EA4E0B61B46}" type="pres">
      <dgm:prSet presAssocID="{87A65DA9-2BED-43CA-99B1-F7548988464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F38FB3-F73A-4749-935F-EA008FCC054A}" type="pres">
      <dgm:prSet presAssocID="{9A2F45BA-A32F-4808-B86C-A60DEF055F2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8795C0-4596-4196-9F4E-896C042CC57A}" type="pres">
      <dgm:prSet presAssocID="{9A2F45BA-A32F-4808-B86C-A60DEF055F2A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73F807-4264-4479-98F6-B5E1262B32C1}" type="pres">
      <dgm:prSet presAssocID="{6DB5FF81-EEC9-4712-8AFE-3991299B5B4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966688-0E22-48A2-96D7-7E6EDF0042E3}" type="pres">
      <dgm:prSet presAssocID="{6DB5FF81-EEC9-4712-8AFE-3991299B5B4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61ED3B-F9CE-4D3B-8F53-542B177ABDDC}" type="presOf" srcId="{F32DA51A-9A8F-42DB-A0FC-184E8A9AFB39}" destId="{2B8795C0-4596-4196-9F4E-896C042CC57A}" srcOrd="0" destOrd="1" presId="urn:microsoft.com/office/officeart/2005/8/layout/vList2"/>
    <dgm:cxn modelId="{CD5F7E43-EE72-4329-876B-D439378A3B2C}" srcId="{87A65DA9-2BED-43CA-99B1-F75489884647}" destId="{F0D7C810-B4E9-4F2A-B48D-B2C776F17BA3}" srcOrd="0" destOrd="0" parTransId="{D42ABF48-3673-48D2-B6D6-0854024CB35C}" sibTransId="{5BACFE40-B404-4B97-832E-F1D27B800C05}"/>
    <dgm:cxn modelId="{6BCE627A-2D7D-4BBC-8F4A-AD1E6CD432C6}" type="presOf" srcId="{97876BC0-9D11-41A5-B01F-5BBA4B49DEB8}" destId="{4C966688-0E22-48A2-96D7-7E6EDF0042E3}" srcOrd="0" destOrd="1" presId="urn:microsoft.com/office/officeart/2005/8/layout/vList2"/>
    <dgm:cxn modelId="{886EE7B4-C3C4-4F15-9EC4-BB138FE6C327}" srcId="{9A2F45BA-A32F-4808-B86C-A60DEF055F2A}" destId="{70713992-3356-40FC-8D2A-308449AFADDA}" srcOrd="0" destOrd="0" parTransId="{E43832FE-599C-4292-9A16-EAB629677120}" sibTransId="{2F7E8A5E-CD0C-4281-9E2C-1147AB265BB9}"/>
    <dgm:cxn modelId="{6E3D003C-58B6-4040-8F97-C3463D3F8C92}" type="presOf" srcId="{9A2F45BA-A32F-4808-B86C-A60DEF055F2A}" destId="{1EF38FB3-F73A-4749-935F-EA008FCC054A}" srcOrd="0" destOrd="0" presId="urn:microsoft.com/office/officeart/2005/8/layout/vList2"/>
    <dgm:cxn modelId="{D952E476-C5E6-40A7-96BA-18CC4596A76B}" srcId="{376D040B-473D-4236-9014-25D2759D6E10}" destId="{87A65DA9-2BED-43CA-99B1-F75489884647}" srcOrd="0" destOrd="0" parTransId="{27D16BCD-D04A-432B-8259-434AFCD7B87A}" sibTransId="{426437D5-929B-4F41-B631-18A8F51444D9}"/>
    <dgm:cxn modelId="{D4002D93-9564-4E58-BD10-AF97F5C0E423}" srcId="{6DB5FF81-EEC9-4712-8AFE-3991299B5B49}" destId="{97876BC0-9D11-41A5-B01F-5BBA4B49DEB8}" srcOrd="1" destOrd="0" parTransId="{276B2A39-1380-415F-88E3-86FC6D20AC3A}" sibTransId="{B5726124-4D6D-4EEC-A4E9-B057013D802F}"/>
    <dgm:cxn modelId="{1B31064A-8827-45A7-84C2-1F09E41A9ED9}" srcId="{6DB5FF81-EEC9-4712-8AFE-3991299B5B49}" destId="{528B3DD8-94CA-4619-8114-4B1A6015B633}" srcOrd="0" destOrd="0" parTransId="{EAB50619-5332-4CDB-BF04-CA2B0365CA5D}" sibTransId="{8D3C2E47-6ADF-43DC-ACDE-3D13E66C84A4}"/>
    <dgm:cxn modelId="{13A68260-18F2-4187-8E8A-B011C85F013B}" type="presOf" srcId="{528B3DD8-94CA-4619-8114-4B1A6015B633}" destId="{4C966688-0E22-48A2-96D7-7E6EDF0042E3}" srcOrd="0" destOrd="0" presId="urn:microsoft.com/office/officeart/2005/8/layout/vList2"/>
    <dgm:cxn modelId="{FD40D9E7-3B24-40C9-9EFE-CA2787086958}" srcId="{6DB5FF81-EEC9-4712-8AFE-3991299B5B49}" destId="{27001AAC-CBEC-4EF7-B911-D2585BB3524C}" srcOrd="4" destOrd="0" parTransId="{EFD43BC3-7999-4228-9E2E-C8DF2C962370}" sibTransId="{3790CC0A-1C80-4AE3-8A24-941FF8900C04}"/>
    <dgm:cxn modelId="{6FBECD96-BE63-4CEE-80B4-0122BF091AF9}" type="presOf" srcId="{78BB2500-BBD2-43F5-8B45-999F96816644}" destId="{C0F3B079-187B-4629-8DB9-3EA4E0B61B46}" srcOrd="0" destOrd="1" presId="urn:microsoft.com/office/officeart/2005/8/layout/vList2"/>
    <dgm:cxn modelId="{9D222A27-80CE-41F0-AC93-342382B46339}" type="presOf" srcId="{376D040B-473D-4236-9014-25D2759D6E10}" destId="{936D42D9-9B09-4E4A-90E6-8F963617727C}" srcOrd="0" destOrd="0" presId="urn:microsoft.com/office/officeart/2005/8/layout/vList2"/>
    <dgm:cxn modelId="{3F75293C-AFE1-4CBF-BAFE-2A0B1615A8FA}" srcId="{87A65DA9-2BED-43CA-99B1-F75489884647}" destId="{78BB2500-BBD2-43F5-8B45-999F96816644}" srcOrd="1" destOrd="0" parTransId="{2BD3EBEE-7117-4650-87EA-24D48C75A845}" sibTransId="{6467CBB2-30DB-49B1-83EC-18B5E29E75A4}"/>
    <dgm:cxn modelId="{97DE1CAE-0681-41AE-AC1B-05A0ABF7B74D}" type="presOf" srcId="{87A65DA9-2BED-43CA-99B1-F75489884647}" destId="{D212CF72-8198-4C71-B491-649D0F80A5EE}" srcOrd="0" destOrd="0" presId="urn:microsoft.com/office/officeart/2005/8/layout/vList2"/>
    <dgm:cxn modelId="{4E38EFFC-C7BE-44A2-98B1-867C00AAB808}" srcId="{6DB5FF81-EEC9-4712-8AFE-3991299B5B49}" destId="{373B9D99-D4DA-41E6-B393-750824A986B3}" srcOrd="3" destOrd="0" parTransId="{9D3C043A-3E49-4699-AE4B-9FC777ED3578}" sibTransId="{B9546049-491E-4409-867F-209E62F98164}"/>
    <dgm:cxn modelId="{A3A71A0C-7631-4EBE-A7D6-E9E520CACE4B}" srcId="{376D040B-473D-4236-9014-25D2759D6E10}" destId="{6DB5FF81-EEC9-4712-8AFE-3991299B5B49}" srcOrd="2" destOrd="0" parTransId="{A6E7B4F9-F11A-4523-898A-D16CB3E747B5}" sibTransId="{6851FCBC-29FC-4F2A-BA17-34B5E104C614}"/>
    <dgm:cxn modelId="{2E19AD64-2DC3-4CC4-8885-35823A21364B}" type="presOf" srcId="{6DB5FF81-EEC9-4712-8AFE-3991299B5B49}" destId="{F573F807-4264-4479-98F6-B5E1262B32C1}" srcOrd="0" destOrd="0" presId="urn:microsoft.com/office/officeart/2005/8/layout/vList2"/>
    <dgm:cxn modelId="{35B8B6EC-0E17-4E34-A451-9C14AA101CFF}" type="presOf" srcId="{587D1FDB-32FA-4D12-9138-FA8AF3FD14CD}" destId="{4C966688-0E22-48A2-96D7-7E6EDF0042E3}" srcOrd="0" destOrd="2" presId="urn:microsoft.com/office/officeart/2005/8/layout/vList2"/>
    <dgm:cxn modelId="{99A0DC7B-5775-488C-8679-89F4BF984C03}" srcId="{376D040B-473D-4236-9014-25D2759D6E10}" destId="{9A2F45BA-A32F-4808-B86C-A60DEF055F2A}" srcOrd="1" destOrd="0" parTransId="{23973857-7EC5-409B-8E1B-4C1DD9F24708}" sibTransId="{8EB3FD0F-DBFF-4FDD-BBC1-D8BEB8C43F06}"/>
    <dgm:cxn modelId="{2B5BD4FF-DEB0-46F2-BF9A-A6DA5B064A51}" type="presOf" srcId="{F0D7C810-B4E9-4F2A-B48D-B2C776F17BA3}" destId="{C0F3B079-187B-4629-8DB9-3EA4E0B61B46}" srcOrd="0" destOrd="0" presId="urn:microsoft.com/office/officeart/2005/8/layout/vList2"/>
    <dgm:cxn modelId="{B4463EE9-36EF-4F6B-904D-C61823033C52}" type="presOf" srcId="{27001AAC-CBEC-4EF7-B911-D2585BB3524C}" destId="{4C966688-0E22-48A2-96D7-7E6EDF0042E3}" srcOrd="0" destOrd="4" presId="urn:microsoft.com/office/officeart/2005/8/layout/vList2"/>
    <dgm:cxn modelId="{E4631228-A767-4907-9618-BBF6469A23F5}" srcId="{6DB5FF81-EEC9-4712-8AFE-3991299B5B49}" destId="{587D1FDB-32FA-4D12-9138-FA8AF3FD14CD}" srcOrd="2" destOrd="0" parTransId="{F6DB40B3-8163-4C67-ADEB-6568111B4655}" sibTransId="{92AEBB0C-21F4-446F-8D44-11235144A9E8}"/>
    <dgm:cxn modelId="{A34F6500-5A9C-4687-869A-428DC0C5D5F2}" type="presOf" srcId="{70713992-3356-40FC-8D2A-308449AFADDA}" destId="{2B8795C0-4596-4196-9F4E-896C042CC57A}" srcOrd="0" destOrd="0" presId="urn:microsoft.com/office/officeart/2005/8/layout/vList2"/>
    <dgm:cxn modelId="{73A11B72-B247-4361-BEA3-4C20E9A880BC}" srcId="{9A2F45BA-A32F-4808-B86C-A60DEF055F2A}" destId="{F32DA51A-9A8F-42DB-A0FC-184E8A9AFB39}" srcOrd="1" destOrd="0" parTransId="{7F64A4A6-949B-4212-93B8-1926BCF0A124}" sibTransId="{20DDC3EF-9353-4EB4-95C5-CF56130449AF}"/>
    <dgm:cxn modelId="{4FBACE84-9F68-47E1-ACA3-0285BBF9BA8B}" type="presOf" srcId="{373B9D99-D4DA-41E6-B393-750824A986B3}" destId="{4C966688-0E22-48A2-96D7-7E6EDF0042E3}" srcOrd="0" destOrd="3" presId="urn:microsoft.com/office/officeart/2005/8/layout/vList2"/>
    <dgm:cxn modelId="{541A2D61-9A78-473F-B937-FCDD69BE4BB6}" type="presParOf" srcId="{936D42D9-9B09-4E4A-90E6-8F963617727C}" destId="{D212CF72-8198-4C71-B491-649D0F80A5EE}" srcOrd="0" destOrd="0" presId="urn:microsoft.com/office/officeart/2005/8/layout/vList2"/>
    <dgm:cxn modelId="{9BBD0E7C-CEB6-4356-A3C3-561E381CF392}" type="presParOf" srcId="{936D42D9-9B09-4E4A-90E6-8F963617727C}" destId="{C0F3B079-187B-4629-8DB9-3EA4E0B61B46}" srcOrd="1" destOrd="0" presId="urn:microsoft.com/office/officeart/2005/8/layout/vList2"/>
    <dgm:cxn modelId="{58BCFCCD-F3D0-48C1-A83B-61BF9C6E7C6B}" type="presParOf" srcId="{936D42D9-9B09-4E4A-90E6-8F963617727C}" destId="{1EF38FB3-F73A-4749-935F-EA008FCC054A}" srcOrd="2" destOrd="0" presId="urn:microsoft.com/office/officeart/2005/8/layout/vList2"/>
    <dgm:cxn modelId="{CFA8EBD6-36C0-4D3F-B477-89E0600182BA}" type="presParOf" srcId="{936D42D9-9B09-4E4A-90E6-8F963617727C}" destId="{2B8795C0-4596-4196-9F4E-896C042CC57A}" srcOrd="3" destOrd="0" presId="urn:microsoft.com/office/officeart/2005/8/layout/vList2"/>
    <dgm:cxn modelId="{32609A0E-5214-4CE3-9DB0-75D1F3003EDE}" type="presParOf" srcId="{936D42D9-9B09-4E4A-90E6-8F963617727C}" destId="{F573F807-4264-4479-98F6-B5E1262B32C1}" srcOrd="4" destOrd="0" presId="urn:microsoft.com/office/officeart/2005/8/layout/vList2"/>
    <dgm:cxn modelId="{66208C21-C541-44D1-8FBB-276B264810FF}" type="presParOf" srcId="{936D42D9-9B09-4E4A-90E6-8F963617727C}" destId="{4C966688-0E22-48A2-96D7-7E6EDF0042E3}" srcOrd="5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927C2328-94C7-4F09-AE0F-94A013818BF8}" type="datetimeFigureOut">
              <a:rPr lang="zh-CN" altLang="en-US"/>
              <a:pPr>
                <a:defRPr/>
              </a:pPr>
              <a:t>2012/6/25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64191CE-7B88-4BEE-B5DC-082341113D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69557E7B-47E5-482B-A550-268912E130DA}" type="datetimeFigureOut">
              <a:rPr lang="zh-CN" altLang="en-US"/>
              <a:pPr>
                <a:defRPr/>
              </a:pPr>
              <a:t>2012/6/25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685800"/>
            <a:ext cx="4860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3858C2A-C5CE-4673-BE6D-642D01612E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8538" y="685800"/>
            <a:ext cx="48609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6C1B8-8CBD-4BBB-BD4D-ACE2269FB44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685800"/>
            <a:ext cx="4860925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685800"/>
            <a:ext cx="4860925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685800"/>
            <a:ext cx="4860925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685800"/>
            <a:ext cx="4860925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685800"/>
            <a:ext cx="4860925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685800"/>
            <a:ext cx="4860925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685800"/>
            <a:ext cx="4860925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685800"/>
            <a:ext cx="4860925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8538" y="685800"/>
            <a:ext cx="48609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6C1B8-8CBD-4BBB-BD4D-ACE2269FB44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8538" y="685800"/>
            <a:ext cx="48609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6C1B8-8CBD-4BBB-BD4D-ACE2269FB44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4EE126-7DDD-43D6-B7C6-77E4E6BFC854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4EE126-7DDD-43D6-B7C6-77E4E6BFC854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4EE126-7DDD-43D6-B7C6-77E4E6BFC854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4EE126-7DDD-43D6-B7C6-77E4E6BFC854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685800"/>
            <a:ext cx="4860925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685800"/>
            <a:ext cx="4860925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685800"/>
            <a:ext cx="4860925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21850" cy="6858000"/>
          </a:xfrm>
          <a:prstGeom prst="rect">
            <a:avLst/>
          </a:prstGeom>
          <a:noFill/>
        </p:spPr>
      </p:pic>
      <p:pic>
        <p:nvPicPr>
          <p:cNvPr id="8" name="Picture 1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1192" y="6453188"/>
            <a:ext cx="1913989" cy="215900"/>
          </a:xfrm>
          <a:prstGeom prst="rect">
            <a:avLst/>
          </a:prstGeom>
          <a:noFill/>
        </p:spPr>
      </p:pic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4707334" y="242893"/>
            <a:ext cx="4737714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altLang="zh-CN" sz="1400" baseline="0">
                <a:solidFill>
                  <a:srgbClr val="B2B2B2"/>
                </a:solidFill>
                <a:ea typeface="微软雅黑" pitchFamily="34" charset="-122"/>
                <a:cs typeface="宋体" charset="-122"/>
              </a:rPr>
              <a:t>www.primeton.com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05210" y="2130438"/>
            <a:ext cx="4587501" cy="1470025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10273" y="3886200"/>
            <a:ext cx="3934315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969755" y="6248400"/>
            <a:ext cx="2268432" cy="476250"/>
          </a:xfrm>
        </p:spPr>
        <p:txBody>
          <a:bodyPr/>
          <a:lstStyle>
            <a:lvl1pPr algn="ctr">
              <a:defRPr/>
            </a:lvl1pPr>
          </a:lstStyle>
          <a:p>
            <a:fld id="{9A5AAD7A-F13C-4131-844C-224DED481B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062" y="352434"/>
            <a:ext cx="9154742" cy="561975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62" y="1125538"/>
            <a:ext cx="8911696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645694" y="6245225"/>
            <a:ext cx="2268432" cy="476250"/>
          </a:xfrm>
        </p:spPr>
        <p:txBody>
          <a:bodyPr/>
          <a:lstStyle>
            <a:lvl1pPr algn="ctr">
              <a:defRPr/>
            </a:lvl1pPr>
          </a:lstStyle>
          <a:p>
            <a:fld id="{BD61978C-FD3D-4268-8D6C-034E9AD544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05078" y="352434"/>
            <a:ext cx="9073727" cy="561975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05077" y="1125538"/>
            <a:ext cx="883068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86092" y="6245225"/>
            <a:ext cx="2268432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645694" y="6245225"/>
            <a:ext cx="2268432" cy="476250"/>
          </a:xfrm>
        </p:spPr>
        <p:txBody>
          <a:bodyPr/>
          <a:lstStyle>
            <a:lvl1pPr algn="ctr">
              <a:defRPr/>
            </a:lvl1pPr>
          </a:lstStyle>
          <a:p>
            <a:fld id="{BD61978C-FD3D-4268-8D6C-034E9AD544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374" y="188915"/>
            <a:ext cx="874966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099" y="1125538"/>
            <a:ext cx="874966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6092" y="6245225"/>
            <a:ext cx="226843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baseline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21632" y="6245225"/>
            <a:ext cx="307858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7326" y="6245225"/>
            <a:ext cx="226843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/>
            </a:lvl1pPr>
          </a:lstStyle>
          <a:p>
            <a:fld id="{6ADA428C-E881-4D3D-8851-5C8254E5F61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1192" y="6453188"/>
            <a:ext cx="1913989" cy="2159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61" r:id="rId1"/>
    <p:sldLayoutId id="2147485462" r:id="rId2"/>
    <p:sldLayoutId id="214748546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4729" y="5638808"/>
            <a:ext cx="3939375" cy="649287"/>
          </a:xfrm>
        </p:spPr>
        <p:txBody>
          <a:bodyPr/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</a:rPr>
              <a:t>沈培林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969755" y="1905000"/>
            <a:ext cx="5347018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36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银行资金</a:t>
            </a:r>
            <a:endParaRPr lang="en-US" altLang="zh-CN" sz="36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0" hangingPunct="0"/>
            <a:endParaRPr lang="en-US" altLang="zh-CN" sz="36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0" hangingPunct="0"/>
            <a:r>
              <a:rPr lang="zh-CN" altLang="en-US" sz="36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清算与结算</a:t>
            </a:r>
            <a:endParaRPr lang="en-US" altLang="zh-CN" sz="36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0" hangingPunct="0"/>
            <a:endParaRPr lang="en-US" altLang="zh-CN" sz="20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0" hangingPunct="0"/>
            <a:endParaRPr lang="en-US" altLang="zh-CN" sz="20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0" hangingPunct="0"/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普元：领先的平台软件解决方案商</a:t>
            </a:r>
            <a:endParaRPr lang="en-US" altLang="zh-CN" sz="24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24068" y="274638"/>
            <a:ext cx="907372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清算业务的处理模式</a:t>
            </a:r>
            <a:endParaRPr kumimoji="0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898525" y="1828800"/>
          <a:ext cx="4343400" cy="4320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五边形 6"/>
          <p:cNvSpPr/>
          <p:nvPr/>
        </p:nvSpPr>
        <p:spPr bwMode="auto">
          <a:xfrm>
            <a:off x="6080125" y="1905000"/>
            <a:ext cx="3200400" cy="4267200"/>
          </a:xfrm>
          <a:prstGeom prst="homePlat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不同结算业务</a:t>
            </a:r>
            <a:endParaRPr kumimoji="0" lang="en-US" altLang="zh-CN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baseline="-25000" dirty="0" smtClean="0">
                <a:latin typeface="Arial" charset="0"/>
                <a:ea typeface="宋体" charset="-122"/>
              </a:rPr>
              <a:t>要求不同的清算模式</a:t>
            </a:r>
            <a:endParaRPr kumimoji="0" lang="en-US" altLang="zh-CN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24068" y="274638"/>
            <a:ext cx="907372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例：金融</a:t>
            </a:r>
            <a:r>
              <a:rPr kumimoji="0" lang="en-US" altLang="zh-CN" sz="2800" dirty="0" smtClean="0">
                <a:latin typeface="微软雅黑" pitchFamily="34" charset="-122"/>
                <a:ea typeface="微软雅黑" pitchFamily="34" charset="-122"/>
              </a:rPr>
              <a:t>IC</a:t>
            </a:r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卡业务清算</a:t>
            </a:r>
            <a:endParaRPr kumimoji="0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611268" y="1858941"/>
            <a:ext cx="1606572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总行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625417" y="3465513"/>
            <a:ext cx="1387494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发卡机构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2670145" y="3465513"/>
            <a:ext cx="1387494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发卡机构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6540523" y="1858941"/>
            <a:ext cx="1606572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银联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627698" y="3465513"/>
            <a:ext cx="1387494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收单行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7854991" y="3465513"/>
            <a:ext cx="1387494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收单行</a:t>
            </a:r>
          </a:p>
        </p:txBody>
      </p:sp>
      <p:cxnSp>
        <p:nvCxnSpPr>
          <p:cNvPr id="14" name="肘形连接符 13"/>
          <p:cNvCxnSpPr>
            <a:stCxn id="5" idx="2"/>
            <a:endCxn id="9" idx="0"/>
          </p:cNvCxnSpPr>
          <p:nvPr/>
        </p:nvCxnSpPr>
        <p:spPr>
          <a:xfrm rot="5400000">
            <a:off x="1355677" y="2406636"/>
            <a:ext cx="1022364" cy="1095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2"/>
            <a:endCxn id="10" idx="0"/>
          </p:cNvCxnSpPr>
          <p:nvPr/>
        </p:nvCxnSpPr>
        <p:spPr>
          <a:xfrm rot="16200000" flipH="1">
            <a:off x="2378041" y="2479662"/>
            <a:ext cx="1022364" cy="9493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1" idx="2"/>
            <a:endCxn id="12" idx="0"/>
          </p:cNvCxnSpPr>
          <p:nvPr/>
        </p:nvCxnSpPr>
        <p:spPr>
          <a:xfrm rot="5400000">
            <a:off x="6321445" y="2443149"/>
            <a:ext cx="1022364" cy="10223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1" idx="2"/>
            <a:endCxn id="13" idx="0"/>
          </p:cNvCxnSpPr>
          <p:nvPr/>
        </p:nvCxnSpPr>
        <p:spPr>
          <a:xfrm rot="16200000" flipH="1">
            <a:off x="7435091" y="2351866"/>
            <a:ext cx="1022364" cy="12049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 bwMode="auto">
          <a:xfrm>
            <a:off x="2305015" y="4889520"/>
            <a:ext cx="511182" cy="113190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自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有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商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户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3108301" y="4889520"/>
            <a:ext cx="511182" cy="113190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自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有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商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户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3984613" y="4889520"/>
            <a:ext cx="511182" cy="113190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自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有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商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户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8804329" y="4889520"/>
            <a:ext cx="511182" cy="113190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他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商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户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7928017" y="4889520"/>
            <a:ext cx="511182" cy="113190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他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商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户</a:t>
            </a:r>
          </a:p>
        </p:txBody>
      </p:sp>
      <p:cxnSp>
        <p:nvCxnSpPr>
          <p:cNvPr id="23" name="肘形连接符 22"/>
          <p:cNvCxnSpPr>
            <a:stCxn id="10" idx="2"/>
            <a:endCxn id="18" idx="0"/>
          </p:cNvCxnSpPr>
          <p:nvPr/>
        </p:nvCxnSpPr>
        <p:spPr>
          <a:xfrm rot="5400000">
            <a:off x="2542350" y="4067977"/>
            <a:ext cx="839799" cy="8032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0" idx="2"/>
            <a:endCxn id="20" idx="0"/>
          </p:cNvCxnSpPr>
          <p:nvPr/>
        </p:nvCxnSpPr>
        <p:spPr>
          <a:xfrm rot="16200000" flipH="1">
            <a:off x="3382149" y="4031464"/>
            <a:ext cx="839799" cy="8763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0" idx="2"/>
            <a:endCxn id="19" idx="0"/>
          </p:cNvCxnSpPr>
          <p:nvPr/>
        </p:nvCxnSpPr>
        <p:spPr>
          <a:xfrm rot="5400000">
            <a:off x="2943993" y="4469620"/>
            <a:ext cx="839799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3" idx="2"/>
            <a:endCxn id="21" idx="0"/>
          </p:cNvCxnSpPr>
          <p:nvPr/>
        </p:nvCxnSpPr>
        <p:spPr>
          <a:xfrm rot="16200000" flipH="1">
            <a:off x="8384430" y="4214029"/>
            <a:ext cx="839799" cy="5111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2"/>
            <a:endCxn id="22" idx="0"/>
          </p:cNvCxnSpPr>
          <p:nvPr/>
        </p:nvCxnSpPr>
        <p:spPr>
          <a:xfrm rot="5400000">
            <a:off x="7946274" y="4287055"/>
            <a:ext cx="839799" cy="3651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771469" y="5145111"/>
            <a:ext cx="1058877" cy="80328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自有渠道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（圈存、补登）</a:t>
            </a:r>
          </a:p>
        </p:txBody>
      </p:sp>
      <p:sp>
        <p:nvSpPr>
          <p:cNvPr id="29" name="上箭头 28"/>
          <p:cNvSpPr/>
          <p:nvPr/>
        </p:nvSpPr>
        <p:spPr bwMode="auto">
          <a:xfrm>
            <a:off x="1209626" y="4049721"/>
            <a:ext cx="219078" cy="1095390"/>
          </a:xfrm>
          <a:prstGeom prst="up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773750" y="5145111"/>
            <a:ext cx="1058877" cy="80328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他行渠道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（圈存、补登）</a:t>
            </a:r>
          </a:p>
        </p:txBody>
      </p:sp>
      <p:sp>
        <p:nvSpPr>
          <p:cNvPr id="31" name="上箭头 30"/>
          <p:cNvSpPr/>
          <p:nvPr/>
        </p:nvSpPr>
        <p:spPr bwMode="auto">
          <a:xfrm>
            <a:off x="6211906" y="4049721"/>
            <a:ext cx="219078" cy="1095390"/>
          </a:xfrm>
          <a:prstGeom prst="up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上箭头 31"/>
          <p:cNvSpPr/>
          <p:nvPr/>
        </p:nvSpPr>
        <p:spPr bwMode="auto">
          <a:xfrm>
            <a:off x="4313230" y="3757617"/>
            <a:ext cx="219078" cy="1095390"/>
          </a:xfrm>
          <a:prstGeom prst="up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22769" y="4232286"/>
            <a:ext cx="10182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圈存、补登</a:t>
            </a:r>
            <a:endParaRPr lang="en-US" altLang="zh-CN" dirty="0" smtClean="0"/>
          </a:p>
          <a:p>
            <a:r>
              <a:rPr lang="zh-CN" altLang="en-US" dirty="0" smtClean="0"/>
              <a:t>脱机消费</a:t>
            </a:r>
            <a:endParaRPr lang="zh-CN" altLang="en-US" dirty="0"/>
          </a:p>
        </p:txBody>
      </p:sp>
      <p:sp>
        <p:nvSpPr>
          <p:cNvPr id="34" name="上箭头 33"/>
          <p:cNvSpPr/>
          <p:nvPr/>
        </p:nvSpPr>
        <p:spPr bwMode="auto">
          <a:xfrm>
            <a:off x="7635913" y="3867156"/>
            <a:ext cx="219078" cy="1095390"/>
          </a:xfrm>
          <a:prstGeom prst="up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88218" y="4232286"/>
            <a:ext cx="10182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圈存、补登</a:t>
            </a:r>
            <a:endParaRPr lang="en-US" altLang="zh-CN" dirty="0" smtClean="0"/>
          </a:p>
          <a:p>
            <a:r>
              <a:rPr lang="zh-CN" altLang="en-US" dirty="0" smtClean="0"/>
              <a:t>脱机消费</a:t>
            </a:r>
            <a:endParaRPr lang="zh-CN" altLang="en-US" dirty="0"/>
          </a:p>
        </p:txBody>
      </p:sp>
      <p:sp>
        <p:nvSpPr>
          <p:cNvPr id="36" name="左箭头 35"/>
          <p:cNvSpPr/>
          <p:nvPr/>
        </p:nvSpPr>
        <p:spPr bwMode="auto">
          <a:xfrm>
            <a:off x="3254353" y="1931967"/>
            <a:ext cx="3176631" cy="219078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9743" y="1493811"/>
            <a:ext cx="10182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圈存、补登</a:t>
            </a:r>
            <a:endParaRPr lang="en-US" altLang="zh-CN" dirty="0" smtClean="0"/>
          </a:p>
          <a:p>
            <a:r>
              <a:rPr lang="zh-CN" altLang="en-US" dirty="0" smtClean="0"/>
              <a:t>脱机消费</a:t>
            </a:r>
            <a:endParaRPr lang="zh-CN" altLang="en-US" dirty="0"/>
          </a:p>
        </p:txBody>
      </p:sp>
      <p:sp>
        <p:nvSpPr>
          <p:cNvPr id="38" name="右箭头 37"/>
          <p:cNvSpPr/>
          <p:nvPr/>
        </p:nvSpPr>
        <p:spPr bwMode="auto">
          <a:xfrm>
            <a:off x="3327379" y="2260585"/>
            <a:ext cx="3103605" cy="21907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2769" y="2406352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清算划拨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60287" y="94764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清算体系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24068" y="274638"/>
            <a:ext cx="907372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例：金融</a:t>
            </a:r>
            <a:r>
              <a:rPr kumimoji="0" lang="en-US" altLang="zh-CN" sz="2800" dirty="0" smtClean="0">
                <a:latin typeface="微软雅黑" pitchFamily="34" charset="-122"/>
                <a:ea typeface="微软雅黑" pitchFamily="34" charset="-122"/>
              </a:rPr>
              <a:t>IC</a:t>
            </a:r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卡业务清算</a:t>
            </a:r>
            <a:endParaRPr kumimoji="0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8970" y="128656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圈存资金清算（非指定账户）</a:t>
            </a:r>
            <a:endParaRPr lang="zh-CN" altLang="en-US" sz="2800" dirty="0"/>
          </a:p>
        </p:txBody>
      </p:sp>
      <p:sp>
        <p:nvSpPr>
          <p:cNvPr id="42" name="矩形 41"/>
          <p:cNvSpPr/>
          <p:nvPr/>
        </p:nvSpPr>
        <p:spPr bwMode="auto">
          <a:xfrm>
            <a:off x="3678166" y="3479832"/>
            <a:ext cx="1716111" cy="76677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银联中心</a:t>
            </a:r>
          </a:p>
        </p:txBody>
      </p:sp>
      <p:sp>
        <p:nvSpPr>
          <p:cNvPr id="43" name="圆角矩形 42"/>
          <p:cNvSpPr/>
          <p:nvPr/>
        </p:nvSpPr>
        <p:spPr bwMode="auto">
          <a:xfrm>
            <a:off x="6745258" y="2165364"/>
            <a:ext cx="1789137" cy="80328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非指定账户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账户行</a:t>
            </a:r>
          </a:p>
        </p:txBody>
      </p:sp>
      <p:sp>
        <p:nvSpPr>
          <p:cNvPr id="44" name="圆角矩形 43"/>
          <p:cNvSpPr/>
          <p:nvPr/>
        </p:nvSpPr>
        <p:spPr bwMode="auto">
          <a:xfrm>
            <a:off x="6745258" y="4757787"/>
            <a:ext cx="1789137" cy="80328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IC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卡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开户行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1049230" y="3479832"/>
            <a:ext cx="1716111" cy="76677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圈存渠道</a:t>
            </a:r>
          </a:p>
        </p:txBody>
      </p:sp>
      <p:cxnSp>
        <p:nvCxnSpPr>
          <p:cNvPr id="46" name="肘形连接符 45"/>
          <p:cNvCxnSpPr>
            <a:stCxn id="45" idx="3"/>
            <a:endCxn id="42" idx="1"/>
          </p:cNvCxnSpPr>
          <p:nvPr/>
        </p:nvCxnSpPr>
        <p:spPr>
          <a:xfrm>
            <a:off x="2765341" y="3863219"/>
            <a:ext cx="91282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42" idx="3"/>
            <a:endCxn id="43" idx="1"/>
          </p:cNvCxnSpPr>
          <p:nvPr/>
        </p:nvCxnSpPr>
        <p:spPr>
          <a:xfrm flipV="1">
            <a:off x="5394277" y="2567007"/>
            <a:ext cx="1350981" cy="12962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2" idx="3"/>
            <a:endCxn id="44" idx="1"/>
          </p:cNvCxnSpPr>
          <p:nvPr/>
        </p:nvCxnSpPr>
        <p:spPr>
          <a:xfrm>
            <a:off x="5394277" y="3863219"/>
            <a:ext cx="1350981" cy="12962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7627" y="2238390"/>
            <a:ext cx="5180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转账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44601" y="4794016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预圈存</a:t>
            </a:r>
            <a:endParaRPr lang="zh-CN" altLang="en-US" dirty="0"/>
          </a:p>
        </p:txBody>
      </p:sp>
      <p:sp>
        <p:nvSpPr>
          <p:cNvPr id="51" name="圆角矩形标注 50"/>
          <p:cNvSpPr/>
          <p:nvPr/>
        </p:nvSpPr>
        <p:spPr bwMode="auto">
          <a:xfrm>
            <a:off x="7037362" y="1143000"/>
            <a:ext cx="1862163" cy="693747"/>
          </a:xfrm>
          <a:prstGeom prst="wedgeRoundRectCallout">
            <a:avLst>
              <a:gd name="adj1" fmla="val 21178"/>
              <a:gd name="adj2" fmla="val 89198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借：存款账户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     贷：银联往来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圆角矩形标注 51"/>
          <p:cNvSpPr/>
          <p:nvPr/>
        </p:nvSpPr>
        <p:spPr bwMode="auto">
          <a:xfrm>
            <a:off x="7037362" y="5889690"/>
            <a:ext cx="1862163" cy="693747"/>
          </a:xfrm>
          <a:prstGeom prst="wedgeRoundRectCallout">
            <a:avLst>
              <a:gd name="adj1" fmla="val 2552"/>
              <a:gd name="adj2" fmla="val -94876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借：银联往来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     贷：电子现金 补登户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标注 52"/>
          <p:cNvSpPr/>
          <p:nvPr/>
        </p:nvSpPr>
        <p:spPr bwMode="auto">
          <a:xfrm>
            <a:off x="3605140" y="2530494"/>
            <a:ext cx="2373345" cy="693747"/>
          </a:xfrm>
          <a:prstGeom prst="wedgeRoundRectCallout">
            <a:avLst>
              <a:gd name="adj1" fmla="val -19304"/>
              <a:gd name="adj2" fmla="val 89198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借：清算资金 非指定账户行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     贷：清算资金 发卡行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9809" y="2165364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轧差清算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24068" y="274638"/>
            <a:ext cx="907372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例：金融</a:t>
            </a:r>
            <a:r>
              <a:rPr kumimoji="0" lang="en-US" altLang="zh-CN" sz="2800" dirty="0" smtClean="0">
                <a:latin typeface="微软雅黑" pitchFamily="34" charset="-122"/>
                <a:ea typeface="微软雅黑" pitchFamily="34" charset="-122"/>
              </a:rPr>
              <a:t>IC</a:t>
            </a:r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卡业务清算</a:t>
            </a:r>
            <a:endParaRPr kumimoji="0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660" y="93019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脱机消费清算（收单行）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 bwMode="auto">
          <a:xfrm>
            <a:off x="2524093" y="3814725"/>
            <a:ext cx="693747" cy="5842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清分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7589" y="19890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商户</a:t>
            </a:r>
            <a:endParaRPr lang="zh-CN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51067" y="198907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收单行</a:t>
            </a:r>
            <a:endParaRPr lang="zh-CN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171512" y="198907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银联</a:t>
            </a:r>
            <a:endParaRPr lang="zh-CN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8069299" y="1952562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发卡行</a:t>
            </a:r>
            <a:endParaRPr lang="zh-CN" altLang="en-US" sz="2000" dirty="0"/>
          </a:p>
        </p:txBody>
      </p:sp>
      <p:sp>
        <p:nvSpPr>
          <p:cNvPr id="23" name="流程图: 资料带 22"/>
          <p:cNvSpPr/>
          <p:nvPr/>
        </p:nvSpPr>
        <p:spPr bwMode="auto">
          <a:xfrm>
            <a:off x="807982" y="3741699"/>
            <a:ext cx="839799" cy="766773"/>
          </a:xfrm>
          <a:prstGeom prst="flowChartPunchedTape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脱机消费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24" name="流程图: 资料带 23"/>
          <p:cNvSpPr/>
          <p:nvPr/>
        </p:nvSpPr>
        <p:spPr bwMode="auto">
          <a:xfrm>
            <a:off x="3802047" y="2828874"/>
            <a:ext cx="1497033" cy="1168416"/>
          </a:xfrm>
          <a:prstGeom prst="flowChartPunchedTape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脱机消费文件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（本代他：外行卡）</a:t>
            </a:r>
          </a:p>
        </p:txBody>
      </p:sp>
      <p:sp>
        <p:nvSpPr>
          <p:cNvPr id="25" name="流程图: 资料带 24"/>
          <p:cNvSpPr/>
          <p:nvPr/>
        </p:nvSpPr>
        <p:spPr bwMode="auto">
          <a:xfrm>
            <a:off x="3838561" y="4398934"/>
            <a:ext cx="1460520" cy="1022364"/>
          </a:xfrm>
          <a:prstGeom prst="flowChartPunchedTape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脱机消费文件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（本行卡）</a:t>
            </a:r>
          </a:p>
        </p:txBody>
      </p:sp>
      <p:sp>
        <p:nvSpPr>
          <p:cNvPr id="26" name="圆角矩形标注 25"/>
          <p:cNvSpPr/>
          <p:nvPr/>
        </p:nvSpPr>
        <p:spPr bwMode="auto">
          <a:xfrm>
            <a:off x="2597119" y="5640375"/>
            <a:ext cx="1862163" cy="912825"/>
          </a:xfrm>
          <a:prstGeom prst="wedgeRoundRectCallout">
            <a:avLst>
              <a:gd name="adj1" fmla="val 21178"/>
              <a:gd name="adj2" fmla="val -8869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借：电子现金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     贷：商户存款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     贷：手续费收入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6175393" y="2974926"/>
            <a:ext cx="693747" cy="7302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汇总</a:t>
            </a:r>
          </a:p>
        </p:txBody>
      </p:sp>
      <p:sp>
        <p:nvSpPr>
          <p:cNvPr id="28" name="流程图: 资料带 27"/>
          <p:cNvSpPr/>
          <p:nvPr/>
        </p:nvSpPr>
        <p:spPr bwMode="auto">
          <a:xfrm>
            <a:off x="7818478" y="2719335"/>
            <a:ext cx="1497033" cy="1168416"/>
          </a:xfrm>
          <a:prstGeom prst="flowChartPunchedTape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脱机消费文件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（他代本：外行卡）</a:t>
            </a:r>
          </a:p>
        </p:txBody>
      </p:sp>
      <p:sp>
        <p:nvSpPr>
          <p:cNvPr id="29" name="圆角矩形标注 28"/>
          <p:cNvSpPr/>
          <p:nvPr/>
        </p:nvSpPr>
        <p:spPr bwMode="auto">
          <a:xfrm>
            <a:off x="7708939" y="4070316"/>
            <a:ext cx="1862163" cy="912825"/>
          </a:xfrm>
          <a:prstGeom prst="wedgeRoundRectCallout">
            <a:avLst>
              <a:gd name="adj1" fmla="val 21178"/>
              <a:gd name="adj2" fmla="val -8869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借：电子现金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     贷：银联往来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肘形连接符 29"/>
          <p:cNvCxnSpPr>
            <a:stCxn id="18" idx="3"/>
            <a:endCxn id="24" idx="1"/>
          </p:cNvCxnSpPr>
          <p:nvPr/>
        </p:nvCxnSpPr>
        <p:spPr>
          <a:xfrm flipV="1">
            <a:off x="3217840" y="3413082"/>
            <a:ext cx="584207" cy="6937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8" idx="3"/>
            <a:endCxn id="25" idx="1"/>
          </p:cNvCxnSpPr>
          <p:nvPr/>
        </p:nvCxnSpPr>
        <p:spPr>
          <a:xfrm>
            <a:off x="3217840" y="4106829"/>
            <a:ext cx="620721" cy="8032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标注 31"/>
          <p:cNvSpPr/>
          <p:nvPr/>
        </p:nvSpPr>
        <p:spPr bwMode="auto">
          <a:xfrm>
            <a:off x="3509944" y="1550919"/>
            <a:ext cx="1862163" cy="912825"/>
          </a:xfrm>
          <a:prstGeom prst="wedgeRoundRectCallout">
            <a:avLst>
              <a:gd name="adj1" fmla="val 6785"/>
              <a:gd name="adj2" fmla="val 9092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借： 银联往来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     贷：商户存款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     贷：手续费收入</a:t>
            </a:r>
          </a:p>
        </p:txBody>
      </p:sp>
      <p:sp>
        <p:nvSpPr>
          <p:cNvPr id="33" name="右箭头 32"/>
          <p:cNvSpPr/>
          <p:nvPr/>
        </p:nvSpPr>
        <p:spPr bwMode="auto">
          <a:xfrm>
            <a:off x="1647781" y="3997290"/>
            <a:ext cx="839799" cy="25559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5335594" y="3194004"/>
            <a:ext cx="839799" cy="25559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右箭头 34"/>
          <p:cNvSpPr/>
          <p:nvPr/>
        </p:nvSpPr>
        <p:spPr bwMode="auto">
          <a:xfrm>
            <a:off x="6942166" y="3194004"/>
            <a:ext cx="839799" cy="25559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标注 35"/>
          <p:cNvSpPr/>
          <p:nvPr/>
        </p:nvSpPr>
        <p:spPr bwMode="auto">
          <a:xfrm>
            <a:off x="5445133" y="4033803"/>
            <a:ext cx="2008215" cy="912825"/>
          </a:xfrm>
          <a:prstGeom prst="wedgeRoundRectCallout">
            <a:avLst>
              <a:gd name="adj1" fmla="val 5092"/>
              <a:gd name="adj2" fmla="val -97331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借：清算资金：发卡行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     贷：清算资金：收单行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24068" y="274638"/>
            <a:ext cx="907372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例：金融</a:t>
            </a:r>
            <a:r>
              <a:rPr kumimoji="0" lang="en-US" altLang="zh-CN" sz="2800" dirty="0" smtClean="0">
                <a:latin typeface="微软雅黑" pitchFamily="34" charset="-122"/>
                <a:ea typeface="微软雅黑" pitchFamily="34" charset="-122"/>
              </a:rPr>
              <a:t>IC</a:t>
            </a:r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卡业务清算</a:t>
            </a:r>
            <a:endParaRPr kumimoji="0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0287" y="1001583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脱机消费清算（发卡行：银联脱机消费清单）</a:t>
            </a:r>
            <a:endParaRPr lang="zh-CN" altLang="en-US" sz="2800" dirty="0"/>
          </a:p>
        </p:txBody>
      </p:sp>
      <p:sp>
        <p:nvSpPr>
          <p:cNvPr id="38" name="流程图: 资料带 37"/>
          <p:cNvSpPr/>
          <p:nvPr/>
        </p:nvSpPr>
        <p:spPr bwMode="auto">
          <a:xfrm>
            <a:off x="844495" y="3702012"/>
            <a:ext cx="839799" cy="766773"/>
          </a:xfrm>
          <a:prstGeom prst="flowChartPunchedTape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脱机消费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1008" y="17668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银联</a:t>
            </a:r>
            <a:endParaRPr lang="zh-CN" alt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914653" y="1779827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总行</a:t>
            </a:r>
            <a:endParaRPr lang="zh-CN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6825188" y="191287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发卡行机构</a:t>
            </a:r>
            <a:endParaRPr lang="en-US" altLang="zh-CN" sz="1800" dirty="0" smtClean="0"/>
          </a:p>
          <a:p>
            <a:r>
              <a:rPr lang="zh-CN" altLang="en-US" sz="1800" dirty="0" smtClean="0"/>
              <a:t>（逐笔记账）</a:t>
            </a:r>
            <a:endParaRPr lang="zh-CN" altLang="en-US" sz="1800" dirty="0"/>
          </a:p>
        </p:txBody>
      </p:sp>
      <p:sp>
        <p:nvSpPr>
          <p:cNvPr id="42" name="矩形 41"/>
          <p:cNvSpPr/>
          <p:nvPr/>
        </p:nvSpPr>
        <p:spPr bwMode="auto">
          <a:xfrm>
            <a:off x="2706658" y="3738525"/>
            <a:ext cx="1497033" cy="5842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与银联对账无误后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入账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4678360" y="3738525"/>
            <a:ext cx="1095390" cy="5842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清分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6978679" y="2862213"/>
            <a:ext cx="1387494" cy="5111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发卡行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4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978679" y="4870428"/>
            <a:ext cx="1387494" cy="5111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发卡行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4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肘形连接符 45"/>
          <p:cNvCxnSpPr>
            <a:stCxn id="43" idx="3"/>
            <a:endCxn id="44" idx="1"/>
          </p:cNvCxnSpPr>
          <p:nvPr/>
        </p:nvCxnSpPr>
        <p:spPr>
          <a:xfrm flipV="1">
            <a:off x="5773750" y="3117804"/>
            <a:ext cx="1204929" cy="9128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43" idx="3"/>
            <a:endCxn id="45" idx="1"/>
          </p:cNvCxnSpPr>
          <p:nvPr/>
        </p:nvCxnSpPr>
        <p:spPr>
          <a:xfrm>
            <a:off x="5773750" y="4030629"/>
            <a:ext cx="1204929" cy="10953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2" idx="3"/>
            <a:endCxn id="43" idx="1"/>
          </p:cNvCxnSpPr>
          <p:nvPr/>
        </p:nvCxnSpPr>
        <p:spPr>
          <a:xfrm>
            <a:off x="4203691" y="4030629"/>
            <a:ext cx="47466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标注 48"/>
          <p:cNvSpPr/>
          <p:nvPr/>
        </p:nvSpPr>
        <p:spPr bwMode="auto">
          <a:xfrm>
            <a:off x="7015192" y="5564175"/>
            <a:ext cx="1862163" cy="912825"/>
          </a:xfrm>
          <a:prstGeom prst="wedgeRoundRectCallout">
            <a:avLst>
              <a:gd name="adj1" fmla="val 4245"/>
              <a:gd name="adj2" fmla="val -95604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借：电子现金  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     贷：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IC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卡清算资金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     贷：手续费收入</a:t>
            </a:r>
          </a:p>
        </p:txBody>
      </p:sp>
      <p:sp>
        <p:nvSpPr>
          <p:cNvPr id="50" name="圆角矩形标注 49"/>
          <p:cNvSpPr/>
          <p:nvPr/>
        </p:nvSpPr>
        <p:spPr bwMode="auto">
          <a:xfrm>
            <a:off x="6978679" y="3482934"/>
            <a:ext cx="1862163" cy="912825"/>
          </a:xfrm>
          <a:prstGeom prst="wedgeRoundRectCallout">
            <a:avLst>
              <a:gd name="adj1" fmla="val 4245"/>
              <a:gd name="adj2" fmla="val -95604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借：电子现金  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     贷：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IC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卡清算资金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     贷：手续费收入</a:t>
            </a:r>
          </a:p>
        </p:txBody>
      </p:sp>
      <p:sp>
        <p:nvSpPr>
          <p:cNvPr id="51" name="圆角矩形标注 50"/>
          <p:cNvSpPr/>
          <p:nvPr/>
        </p:nvSpPr>
        <p:spPr bwMode="auto">
          <a:xfrm>
            <a:off x="4422769" y="2606623"/>
            <a:ext cx="1862163" cy="730260"/>
          </a:xfrm>
          <a:prstGeom prst="wedgeRoundRectCallout">
            <a:avLst>
              <a:gd name="adj1" fmla="val 3399"/>
              <a:gd name="adj2" fmla="val 94810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借：下级存放  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     贷：银联往来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95795" y="22007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（逐机构记账）</a:t>
            </a:r>
            <a:endParaRPr lang="zh-CN" altLang="en-US" sz="1800" dirty="0"/>
          </a:p>
        </p:txBody>
      </p:sp>
      <p:sp>
        <p:nvSpPr>
          <p:cNvPr id="53" name="圆角矩形标注 52"/>
          <p:cNvSpPr/>
          <p:nvPr/>
        </p:nvSpPr>
        <p:spPr bwMode="auto">
          <a:xfrm>
            <a:off x="2414554" y="2570109"/>
            <a:ext cx="1862163" cy="730260"/>
          </a:xfrm>
          <a:prstGeom prst="wedgeRoundRectCallout">
            <a:avLst>
              <a:gd name="adj1" fmla="val 3399"/>
              <a:gd name="adj2" fmla="val 94810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借：银联往来 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     贷：银联清算资金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87580" y="2204979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（汇总记账）</a:t>
            </a:r>
            <a:endParaRPr lang="zh-CN" altLang="en-US" sz="1800" dirty="0"/>
          </a:p>
        </p:txBody>
      </p:sp>
      <p:sp>
        <p:nvSpPr>
          <p:cNvPr id="55" name="右箭头 54"/>
          <p:cNvSpPr/>
          <p:nvPr/>
        </p:nvSpPr>
        <p:spPr bwMode="auto">
          <a:xfrm>
            <a:off x="1720807" y="3921090"/>
            <a:ext cx="949338" cy="21907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24068" y="274638"/>
            <a:ext cx="907372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例：金融</a:t>
            </a:r>
            <a:r>
              <a:rPr kumimoji="0" lang="en-US" altLang="zh-CN" sz="2800" dirty="0" smtClean="0">
                <a:latin typeface="微软雅黑" pitchFamily="34" charset="-122"/>
                <a:ea typeface="微软雅黑" pitchFamily="34" charset="-122"/>
              </a:rPr>
              <a:t>IC</a:t>
            </a:r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卡业务清算（对账）</a:t>
            </a:r>
            <a:endParaRPr kumimoji="0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195476" y="1384272"/>
            <a:ext cx="1935189" cy="620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核心系统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5335594" y="1384272"/>
            <a:ext cx="1935189" cy="620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信用卡系统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3692509" y="3209922"/>
            <a:ext cx="1935189" cy="620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IC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卡系统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7197757" y="3209922"/>
            <a:ext cx="1935189" cy="62072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银联中心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2122450" y="5583267"/>
            <a:ext cx="1935189" cy="65723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商户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4824412" y="5619780"/>
            <a:ext cx="1935189" cy="65723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行业应用系统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（社保系统）</a:t>
            </a:r>
          </a:p>
        </p:txBody>
      </p:sp>
      <p:cxnSp>
        <p:nvCxnSpPr>
          <p:cNvPr id="28" name="肘形连接符 27"/>
          <p:cNvCxnSpPr>
            <a:stCxn id="22" idx="1"/>
            <a:endCxn id="24" idx="1"/>
          </p:cNvCxnSpPr>
          <p:nvPr/>
        </p:nvCxnSpPr>
        <p:spPr>
          <a:xfrm rot="10800000" flipH="1" flipV="1">
            <a:off x="2195475" y="1694633"/>
            <a:ext cx="1497033" cy="1825650"/>
          </a:xfrm>
          <a:prstGeom prst="bentConnector3">
            <a:avLst>
              <a:gd name="adj1" fmla="val -1527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0086" y="2516175"/>
            <a:ext cx="30059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总分核对：归集户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电子现金</a:t>
            </a:r>
            <a:r>
              <a:rPr lang="en-US" altLang="zh-CN" dirty="0" smtClean="0"/>
              <a:t>+</a:t>
            </a:r>
            <a:r>
              <a:rPr lang="zh-CN" altLang="en-US" dirty="0" smtClean="0"/>
              <a:t>未登户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交易核对：圈存交易流水</a:t>
            </a:r>
            <a:endParaRPr lang="zh-CN" altLang="en-US" dirty="0"/>
          </a:p>
        </p:txBody>
      </p:sp>
      <p:cxnSp>
        <p:nvCxnSpPr>
          <p:cNvPr id="30" name="肘形连接符 29"/>
          <p:cNvCxnSpPr>
            <a:stCxn id="23" idx="2"/>
            <a:endCxn id="24" idx="0"/>
          </p:cNvCxnSpPr>
          <p:nvPr/>
        </p:nvCxnSpPr>
        <p:spPr>
          <a:xfrm rot="5400000">
            <a:off x="4879183" y="1785915"/>
            <a:ext cx="1204929" cy="164308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14873" y="2187274"/>
            <a:ext cx="20185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交易核对：圈存交易流水</a:t>
            </a:r>
            <a:endParaRPr lang="zh-CN" altLang="en-US" dirty="0"/>
          </a:p>
        </p:txBody>
      </p:sp>
      <p:cxnSp>
        <p:nvCxnSpPr>
          <p:cNvPr id="32" name="肘形连接符 31"/>
          <p:cNvCxnSpPr>
            <a:stCxn id="25" idx="1"/>
            <a:endCxn id="24" idx="3"/>
          </p:cNvCxnSpPr>
          <p:nvPr/>
        </p:nvCxnSpPr>
        <p:spPr>
          <a:xfrm rot="10800000">
            <a:off x="5627699" y="3520283"/>
            <a:ext cx="1570059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45133" y="2990844"/>
            <a:ext cx="20185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交易核对：圈存交易流水</a:t>
            </a:r>
            <a:endParaRPr lang="zh-CN" altLang="en-US" dirty="0"/>
          </a:p>
        </p:txBody>
      </p:sp>
      <p:cxnSp>
        <p:nvCxnSpPr>
          <p:cNvPr id="34" name="肘形连接符 33"/>
          <p:cNvCxnSpPr>
            <a:stCxn id="26" idx="0"/>
            <a:endCxn id="24" idx="2"/>
          </p:cNvCxnSpPr>
          <p:nvPr/>
        </p:nvCxnSpPr>
        <p:spPr>
          <a:xfrm rot="5400000" flipH="1" flipV="1">
            <a:off x="2998762" y="3921926"/>
            <a:ext cx="1752624" cy="157005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24093" y="4378338"/>
            <a:ext cx="20185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交易核对：圈存交易流水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脱机交易核对</a:t>
            </a:r>
            <a:endParaRPr lang="en-US" altLang="zh-CN" dirty="0" smtClean="0"/>
          </a:p>
        </p:txBody>
      </p:sp>
      <p:cxnSp>
        <p:nvCxnSpPr>
          <p:cNvPr id="36" name="肘形连接符 35"/>
          <p:cNvCxnSpPr>
            <a:stCxn id="27" idx="0"/>
            <a:endCxn id="24" idx="2"/>
          </p:cNvCxnSpPr>
          <p:nvPr/>
        </p:nvCxnSpPr>
        <p:spPr>
          <a:xfrm rot="16200000" flipV="1">
            <a:off x="4331488" y="4159260"/>
            <a:ext cx="1789137" cy="113190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19802" y="4743468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脱机交易核对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应用框架：日切、清分、对账、调帐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2278541" y="2625713"/>
            <a:ext cx="5392626" cy="2738475"/>
          </a:xfrm>
          <a:prstGeom prst="roundRect">
            <a:avLst>
              <a:gd name="adj" fmla="val 815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228070" y="4061002"/>
            <a:ext cx="1304510" cy="857256"/>
          </a:xfrm>
          <a:prstGeom prst="roundRect">
            <a:avLst>
              <a:gd name="adj" fmla="val 1165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949495" y="3110974"/>
            <a:ext cx="987382" cy="20717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506398" y="1393448"/>
            <a:ext cx="1139287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核心系统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53305" y="1393448"/>
            <a:ext cx="1139287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中间业务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平台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076165" y="1393448"/>
            <a:ext cx="1139287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贷记卡系统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柱形 35"/>
          <p:cNvSpPr/>
          <p:nvPr/>
        </p:nvSpPr>
        <p:spPr>
          <a:xfrm>
            <a:off x="2747573" y="3005676"/>
            <a:ext cx="683572" cy="57150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IC</a:t>
            </a:r>
            <a:r>
              <a:rPr lang="zh-CN" altLang="en-US" sz="1200" dirty="0" smtClean="0">
                <a:solidFill>
                  <a:schemeClr val="tx1"/>
                </a:solidFill>
              </a:rPr>
              <a:t>卡交易流水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34255" y="3968230"/>
            <a:ext cx="759525" cy="3108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清分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圆柱形 37"/>
          <p:cNvSpPr/>
          <p:nvPr/>
        </p:nvSpPr>
        <p:spPr>
          <a:xfrm>
            <a:off x="5240688" y="3468164"/>
            <a:ext cx="683572" cy="57150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服务交易流水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2998113" y="3611040"/>
            <a:ext cx="205175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文档 39"/>
          <p:cNvSpPr/>
          <p:nvPr/>
        </p:nvSpPr>
        <p:spPr>
          <a:xfrm>
            <a:off x="2506398" y="4682610"/>
            <a:ext cx="607620" cy="357190"/>
          </a:xfrm>
          <a:prstGeom prst="flowChartDocumen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商家对账文件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074765" y="3943178"/>
            <a:ext cx="759525" cy="310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对账处理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肘形连接符 41"/>
          <p:cNvCxnSpPr>
            <a:stCxn id="36" idx="4"/>
            <a:endCxn id="41" idx="1"/>
          </p:cNvCxnSpPr>
          <p:nvPr/>
        </p:nvCxnSpPr>
        <p:spPr>
          <a:xfrm>
            <a:off x="3431145" y="3291428"/>
            <a:ext cx="643620" cy="8071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8" idx="2"/>
            <a:endCxn id="41" idx="3"/>
          </p:cNvCxnSpPr>
          <p:nvPr/>
        </p:nvCxnSpPr>
        <p:spPr>
          <a:xfrm rot="10800000" flipV="1">
            <a:off x="4834290" y="3753916"/>
            <a:ext cx="406398" cy="3446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052083" y="3232516"/>
            <a:ext cx="759525" cy="310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对账申请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59491" y="4111106"/>
            <a:ext cx="759525" cy="28575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商户</a:t>
            </a:r>
            <a:r>
              <a:rPr lang="en-US" altLang="zh-CN" sz="1200" dirty="0" smtClean="0">
                <a:solidFill>
                  <a:schemeClr val="tx1"/>
                </a:solidFill>
              </a:rPr>
              <a:t>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59491" y="4720188"/>
            <a:ext cx="759525" cy="28575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商户</a:t>
            </a:r>
            <a:r>
              <a:rPr lang="en-US" altLang="zh-CN" sz="1200" dirty="0" smtClean="0">
                <a:solidFill>
                  <a:schemeClr val="tx1"/>
                </a:solidFill>
              </a:rPr>
              <a:t>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流程图: 文档 46"/>
          <p:cNvSpPr/>
          <p:nvPr/>
        </p:nvSpPr>
        <p:spPr>
          <a:xfrm>
            <a:off x="3189970" y="4682610"/>
            <a:ext cx="607620" cy="357190"/>
          </a:xfrm>
          <a:prstGeom prst="flowChartDocumen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渠道对账文件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59491" y="5325552"/>
            <a:ext cx="759525" cy="28575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商户</a:t>
            </a:r>
            <a:r>
              <a:rPr lang="en-US" altLang="zh-CN" sz="1200" dirty="0" smtClean="0">
                <a:solidFill>
                  <a:schemeClr val="tx1"/>
                </a:solidFill>
              </a:rPr>
              <a:t>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流程图: 文档 49"/>
          <p:cNvSpPr/>
          <p:nvPr/>
        </p:nvSpPr>
        <p:spPr>
          <a:xfrm>
            <a:off x="5164735" y="2825222"/>
            <a:ext cx="607620" cy="357190"/>
          </a:xfrm>
          <a:prstGeom prst="flowChartDocumen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服务对账文件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流程图: 文档 50"/>
          <p:cNvSpPr/>
          <p:nvPr/>
        </p:nvSpPr>
        <p:spPr>
          <a:xfrm>
            <a:off x="5924260" y="2825222"/>
            <a:ext cx="607620" cy="357190"/>
          </a:xfrm>
          <a:prstGeom prst="flowChartDocumen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服务对账文件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圆柱形 56"/>
          <p:cNvSpPr/>
          <p:nvPr/>
        </p:nvSpPr>
        <p:spPr>
          <a:xfrm>
            <a:off x="5240688" y="4182544"/>
            <a:ext cx="683572" cy="57150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不一致登记薄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肘形连接符 28"/>
          <p:cNvCxnSpPr>
            <a:stCxn id="41" idx="2"/>
            <a:endCxn id="57" idx="2"/>
          </p:cNvCxnSpPr>
          <p:nvPr/>
        </p:nvCxnSpPr>
        <p:spPr>
          <a:xfrm rot="16200000" flipH="1">
            <a:off x="4740450" y="3968059"/>
            <a:ext cx="214314" cy="7861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2582351" y="6029363"/>
            <a:ext cx="835477" cy="35719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渠道</a:t>
            </a:r>
            <a:r>
              <a:rPr lang="en-US" altLang="zh-CN" sz="1200" dirty="0" smtClean="0">
                <a:solidFill>
                  <a:schemeClr val="tx1"/>
                </a:solidFill>
              </a:rPr>
              <a:t>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3645685" y="6029363"/>
            <a:ext cx="835477" cy="35719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渠道</a:t>
            </a:r>
            <a:r>
              <a:rPr lang="en-US" altLang="zh-CN" sz="1200" dirty="0" smtClean="0">
                <a:solidFill>
                  <a:schemeClr val="tx1"/>
                </a:solidFill>
              </a:rPr>
              <a:t>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074765" y="4754048"/>
            <a:ext cx="759525" cy="310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对账反馈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40" idx="1"/>
            <a:endCxn id="45" idx="3"/>
          </p:cNvCxnSpPr>
          <p:nvPr/>
        </p:nvCxnSpPr>
        <p:spPr>
          <a:xfrm rot="10800000">
            <a:off x="1519016" y="4253984"/>
            <a:ext cx="987382" cy="607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0" idx="1"/>
            <a:endCxn id="46" idx="3"/>
          </p:cNvCxnSpPr>
          <p:nvPr/>
        </p:nvCxnSpPr>
        <p:spPr>
          <a:xfrm rot="10800000" flipV="1">
            <a:off x="1519016" y="4861205"/>
            <a:ext cx="987382" cy="18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0" idx="1"/>
            <a:endCxn id="49" idx="3"/>
          </p:cNvCxnSpPr>
          <p:nvPr/>
        </p:nvCxnSpPr>
        <p:spPr>
          <a:xfrm rot="10800000" flipV="1">
            <a:off x="1519016" y="4861205"/>
            <a:ext cx="987382" cy="607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7" idx="2"/>
            <a:endCxn id="63" idx="0"/>
          </p:cNvCxnSpPr>
          <p:nvPr/>
        </p:nvCxnSpPr>
        <p:spPr>
          <a:xfrm rot="5400000">
            <a:off x="2740347" y="5275929"/>
            <a:ext cx="1013177" cy="4936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47" idx="2"/>
            <a:endCxn id="64" idx="0"/>
          </p:cNvCxnSpPr>
          <p:nvPr/>
        </p:nvCxnSpPr>
        <p:spPr>
          <a:xfrm rot="16200000" flipH="1">
            <a:off x="3272014" y="5237952"/>
            <a:ext cx="1013177" cy="5696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肘形连接符 28"/>
          <p:cNvCxnSpPr>
            <a:stCxn id="65" idx="3"/>
            <a:endCxn id="57" idx="3"/>
          </p:cNvCxnSpPr>
          <p:nvPr/>
        </p:nvCxnSpPr>
        <p:spPr>
          <a:xfrm flipV="1">
            <a:off x="4834290" y="4754048"/>
            <a:ext cx="748184" cy="1554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肘形连接符 28"/>
          <p:cNvCxnSpPr>
            <a:stCxn id="37" idx="2"/>
            <a:endCxn id="40" idx="0"/>
          </p:cNvCxnSpPr>
          <p:nvPr/>
        </p:nvCxnSpPr>
        <p:spPr>
          <a:xfrm rot="5400000">
            <a:off x="2760325" y="4328917"/>
            <a:ext cx="403576" cy="30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肘形连接符 28"/>
          <p:cNvCxnSpPr>
            <a:stCxn id="37" idx="2"/>
            <a:endCxn id="47" idx="0"/>
          </p:cNvCxnSpPr>
          <p:nvPr/>
        </p:nvCxnSpPr>
        <p:spPr>
          <a:xfrm rot="16200000" flipH="1">
            <a:off x="3102111" y="4290941"/>
            <a:ext cx="403576" cy="3797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290705" y="4132440"/>
            <a:ext cx="330445" cy="739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差错调整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693149" y="4132440"/>
            <a:ext cx="330445" cy="739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调整统计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126182" y="4132440"/>
            <a:ext cx="330445" cy="739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差错稽核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5924260" y="4396858"/>
            <a:ext cx="30381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肘形连接符 72"/>
          <p:cNvCxnSpPr>
            <a:stCxn id="64" idx="3"/>
            <a:endCxn id="65" idx="2"/>
          </p:cNvCxnSpPr>
          <p:nvPr/>
        </p:nvCxnSpPr>
        <p:spPr>
          <a:xfrm flipH="1" flipV="1">
            <a:off x="4454528" y="5064852"/>
            <a:ext cx="26634" cy="1143106"/>
          </a:xfrm>
          <a:prstGeom prst="bentConnector4">
            <a:avLst>
              <a:gd name="adj1" fmla="val -858301"/>
              <a:gd name="adj2" fmla="val 578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>
          <a:xfrm>
            <a:off x="2278541" y="1165194"/>
            <a:ext cx="5392626" cy="83979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上箭头 83"/>
          <p:cNvSpPr/>
          <p:nvPr/>
        </p:nvSpPr>
        <p:spPr>
          <a:xfrm>
            <a:off x="4349743" y="1968480"/>
            <a:ext cx="204948" cy="12853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/>
          <p:cNvCxnSpPr>
            <a:stCxn id="34" idx="2"/>
            <a:endCxn id="50" idx="0"/>
          </p:cNvCxnSpPr>
          <p:nvPr/>
        </p:nvCxnSpPr>
        <p:spPr>
          <a:xfrm rot="16200000" flipH="1">
            <a:off x="4644174" y="2000851"/>
            <a:ext cx="1003146" cy="645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35" idx="2"/>
            <a:endCxn id="51" idx="0"/>
          </p:cNvCxnSpPr>
          <p:nvPr/>
        </p:nvCxnSpPr>
        <p:spPr>
          <a:xfrm rot="5400000">
            <a:off x="5935367" y="2114780"/>
            <a:ext cx="1003146" cy="417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44" idx="3"/>
            <a:endCxn id="50" idx="1"/>
          </p:cNvCxnSpPr>
          <p:nvPr/>
        </p:nvCxnSpPr>
        <p:spPr>
          <a:xfrm flipV="1">
            <a:off x="4811608" y="3003818"/>
            <a:ext cx="353127" cy="3841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50" idx="2"/>
            <a:endCxn id="38" idx="0"/>
          </p:cNvCxnSpPr>
          <p:nvPr/>
        </p:nvCxnSpPr>
        <p:spPr>
          <a:xfrm rot="16200000" flipH="1">
            <a:off x="5299388" y="3327955"/>
            <a:ext cx="452242" cy="1139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51" idx="2"/>
            <a:endCxn id="38" idx="0"/>
          </p:cNvCxnSpPr>
          <p:nvPr/>
        </p:nvCxnSpPr>
        <p:spPr>
          <a:xfrm rot="5400000">
            <a:off x="5679151" y="3062122"/>
            <a:ext cx="452242" cy="6455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圆角矩形标注 89"/>
          <p:cNvSpPr/>
          <p:nvPr/>
        </p:nvSpPr>
        <p:spPr>
          <a:xfrm>
            <a:off x="759491" y="3374496"/>
            <a:ext cx="1291192" cy="450858"/>
          </a:xfrm>
          <a:prstGeom prst="wedgeRoundRectCallout">
            <a:avLst>
              <a:gd name="adj1" fmla="val 98327"/>
              <a:gd name="adj2" fmla="val 6420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清分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圆角矩形标注 90"/>
          <p:cNvSpPr/>
          <p:nvPr/>
        </p:nvSpPr>
        <p:spPr>
          <a:xfrm>
            <a:off x="5164735" y="5611304"/>
            <a:ext cx="1291192" cy="427488"/>
          </a:xfrm>
          <a:prstGeom prst="wedgeRoundRectCallout">
            <a:avLst>
              <a:gd name="adj1" fmla="val -74951"/>
              <a:gd name="adj2" fmla="val -20537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对账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圆角矩形标注 91"/>
          <p:cNvSpPr/>
          <p:nvPr/>
        </p:nvSpPr>
        <p:spPr>
          <a:xfrm>
            <a:off x="6683785" y="5611304"/>
            <a:ext cx="1291192" cy="427488"/>
          </a:xfrm>
          <a:prstGeom prst="wedgeRoundRectCallout">
            <a:avLst>
              <a:gd name="adj1" fmla="val -59480"/>
              <a:gd name="adj2" fmla="val -17469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差错管理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圆柱形 92"/>
          <p:cNvSpPr/>
          <p:nvPr/>
        </p:nvSpPr>
        <p:spPr>
          <a:xfrm>
            <a:off x="6531880" y="3396726"/>
            <a:ext cx="683572" cy="50006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差错处理登记表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上箭头 93"/>
          <p:cNvSpPr/>
          <p:nvPr/>
        </p:nvSpPr>
        <p:spPr>
          <a:xfrm>
            <a:off x="6835690" y="3896792"/>
            <a:ext cx="151905" cy="1428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箭头 94"/>
          <p:cNvSpPr/>
          <p:nvPr/>
        </p:nvSpPr>
        <p:spPr>
          <a:xfrm>
            <a:off x="7228769" y="3539602"/>
            <a:ext cx="974065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流程图: 文档 95"/>
          <p:cNvSpPr/>
          <p:nvPr/>
        </p:nvSpPr>
        <p:spPr>
          <a:xfrm>
            <a:off x="8202834" y="3253850"/>
            <a:ext cx="911430" cy="714380"/>
          </a:xfrm>
          <a:prstGeom prst="flowChartDocumen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服务质量统计表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allAtOnce" animBg="1"/>
      <p:bldP spid="91" grpId="0" build="allAtOnce" animBg="1"/>
      <p:bldP spid="92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应用框架：差错管理</a:t>
            </a:r>
            <a:endParaRPr lang="zh-CN" altLang="en-US" dirty="0"/>
          </a:p>
        </p:txBody>
      </p:sp>
      <p:sp>
        <p:nvSpPr>
          <p:cNvPr id="81" name="Rectangle 41"/>
          <p:cNvSpPr>
            <a:spLocks noChangeArrowheads="1"/>
          </p:cNvSpPr>
          <p:nvPr/>
        </p:nvSpPr>
        <p:spPr bwMode="auto">
          <a:xfrm>
            <a:off x="726765" y="1968478"/>
            <a:ext cx="1990522" cy="3455988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877669" y="2184378"/>
            <a:ext cx="1684446" cy="431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/>
              <a:t>差错收集、整理、</a:t>
            </a:r>
            <a:r>
              <a:rPr lang="zh-CN" altLang="en-US" sz="1200" dirty="0" smtClean="0"/>
              <a:t>分类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（对账结果、冲正流水）</a:t>
            </a:r>
            <a:endParaRPr lang="zh-CN" altLang="en-US" sz="1200" dirty="0"/>
          </a:p>
        </p:txBody>
      </p:sp>
      <p:sp>
        <p:nvSpPr>
          <p:cNvPr id="83" name="Rectangle 38"/>
          <p:cNvSpPr>
            <a:spLocks noChangeArrowheads="1"/>
          </p:cNvSpPr>
          <p:nvPr/>
        </p:nvSpPr>
        <p:spPr bwMode="auto">
          <a:xfrm>
            <a:off x="877669" y="3119416"/>
            <a:ext cx="1684446" cy="431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/>
              <a:t>差错调整分发</a:t>
            </a:r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877669" y="3913166"/>
            <a:ext cx="1684446" cy="431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/>
              <a:t>差错处理结果</a:t>
            </a:r>
          </a:p>
          <a:p>
            <a:pPr algn="ctr"/>
            <a:r>
              <a:rPr lang="zh-CN" altLang="en-US" sz="1200" dirty="0"/>
              <a:t>管理</a:t>
            </a:r>
          </a:p>
        </p:txBody>
      </p:sp>
      <p:sp>
        <p:nvSpPr>
          <p:cNvPr id="98" name="Rectangle 40"/>
          <p:cNvSpPr>
            <a:spLocks noChangeArrowheads="1"/>
          </p:cNvSpPr>
          <p:nvPr/>
        </p:nvSpPr>
        <p:spPr bwMode="auto">
          <a:xfrm>
            <a:off x="877669" y="4632303"/>
            <a:ext cx="1684446" cy="431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/>
              <a:t>查询统计</a:t>
            </a:r>
          </a:p>
        </p:txBody>
      </p:sp>
      <p:sp>
        <p:nvSpPr>
          <p:cNvPr id="99" name="Rectangle 42"/>
          <p:cNvSpPr>
            <a:spLocks noChangeArrowheads="1"/>
          </p:cNvSpPr>
          <p:nvPr/>
        </p:nvSpPr>
        <p:spPr bwMode="auto">
          <a:xfrm>
            <a:off x="4092970" y="1966892"/>
            <a:ext cx="2143533" cy="3455987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Rectangle 43"/>
          <p:cNvSpPr>
            <a:spLocks noChangeArrowheads="1"/>
          </p:cNvSpPr>
          <p:nvPr/>
        </p:nvSpPr>
        <p:spPr bwMode="auto">
          <a:xfrm>
            <a:off x="4322513" y="2398691"/>
            <a:ext cx="1684446" cy="431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 smtClean="0"/>
              <a:t>核心记账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冲正</a:t>
            </a:r>
            <a:endParaRPr lang="zh-CN" altLang="en-US" sz="1200" dirty="0"/>
          </a:p>
        </p:txBody>
      </p:sp>
      <p:sp>
        <p:nvSpPr>
          <p:cNvPr id="101" name="Text Box 47"/>
          <p:cNvSpPr txBox="1">
            <a:spLocks noChangeArrowheads="1"/>
          </p:cNvSpPr>
          <p:nvPr/>
        </p:nvSpPr>
        <p:spPr bwMode="auto">
          <a:xfrm>
            <a:off x="911396" y="5725117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 dirty="0"/>
              <a:t>差错子系统</a:t>
            </a:r>
          </a:p>
        </p:txBody>
      </p:sp>
      <p:sp>
        <p:nvSpPr>
          <p:cNvPr id="102" name="Text Box 48"/>
          <p:cNvSpPr txBox="1">
            <a:spLocks noChangeArrowheads="1"/>
          </p:cNvSpPr>
          <p:nvPr/>
        </p:nvSpPr>
        <p:spPr bwMode="auto">
          <a:xfrm>
            <a:off x="4525053" y="5783687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 dirty="0" smtClean="0"/>
              <a:t>交易处理</a:t>
            </a:r>
            <a:endParaRPr lang="zh-CN" altLang="en-US" sz="1800" dirty="0"/>
          </a:p>
        </p:txBody>
      </p:sp>
      <p:sp>
        <p:nvSpPr>
          <p:cNvPr id="103" name="Rectangle 49"/>
          <p:cNvSpPr>
            <a:spLocks noChangeArrowheads="1"/>
          </p:cNvSpPr>
          <p:nvPr/>
        </p:nvSpPr>
        <p:spPr bwMode="auto">
          <a:xfrm>
            <a:off x="7291404" y="1966892"/>
            <a:ext cx="1822860" cy="3455987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Rectangle 50"/>
          <p:cNvSpPr>
            <a:spLocks noChangeArrowheads="1"/>
          </p:cNvSpPr>
          <p:nvPr/>
        </p:nvSpPr>
        <p:spPr bwMode="auto">
          <a:xfrm>
            <a:off x="7519262" y="2398691"/>
            <a:ext cx="1367145" cy="431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/>
              <a:t>发送差错</a:t>
            </a:r>
            <a:r>
              <a:rPr lang="zh-CN" altLang="en-US" sz="1200" dirty="0" smtClean="0"/>
              <a:t>文件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批量调整</a:t>
            </a:r>
            <a:endParaRPr lang="zh-CN" altLang="en-US" sz="1200" dirty="0"/>
          </a:p>
        </p:txBody>
      </p:sp>
      <p:sp>
        <p:nvSpPr>
          <p:cNvPr id="105" name="Rectangle 51"/>
          <p:cNvSpPr>
            <a:spLocks noChangeArrowheads="1"/>
          </p:cNvSpPr>
          <p:nvPr/>
        </p:nvSpPr>
        <p:spPr bwMode="auto">
          <a:xfrm>
            <a:off x="7519262" y="3117828"/>
            <a:ext cx="1367145" cy="431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/>
              <a:t>冲正交易发送</a:t>
            </a:r>
          </a:p>
        </p:txBody>
      </p:sp>
      <p:sp>
        <p:nvSpPr>
          <p:cNvPr id="106" name="Rectangle 52"/>
          <p:cNvSpPr>
            <a:spLocks noChangeArrowheads="1"/>
          </p:cNvSpPr>
          <p:nvPr/>
        </p:nvSpPr>
        <p:spPr bwMode="auto">
          <a:xfrm>
            <a:off x="7519262" y="3911578"/>
            <a:ext cx="1367145" cy="431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/>
              <a:t>。。。</a:t>
            </a:r>
          </a:p>
        </p:txBody>
      </p:sp>
      <p:sp>
        <p:nvSpPr>
          <p:cNvPr id="107" name="Text Box 54"/>
          <p:cNvSpPr txBox="1">
            <a:spLocks noChangeArrowheads="1"/>
          </p:cNvSpPr>
          <p:nvPr/>
        </p:nvSpPr>
        <p:spPr bwMode="auto">
          <a:xfrm>
            <a:off x="7428103" y="5576956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 dirty="0"/>
              <a:t>接口子系统</a:t>
            </a:r>
          </a:p>
        </p:txBody>
      </p:sp>
      <p:sp>
        <p:nvSpPr>
          <p:cNvPr id="108" name="Rectangle 55"/>
          <p:cNvSpPr>
            <a:spLocks noChangeArrowheads="1"/>
          </p:cNvSpPr>
          <p:nvPr/>
        </p:nvSpPr>
        <p:spPr bwMode="auto">
          <a:xfrm>
            <a:off x="4322513" y="3119416"/>
            <a:ext cx="1684446" cy="431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smtClean="0"/>
              <a:t>IC</a:t>
            </a:r>
            <a:r>
              <a:rPr lang="zh-CN" altLang="en-US" sz="1200" dirty="0" smtClean="0"/>
              <a:t>电子现金</a:t>
            </a:r>
            <a:endParaRPr lang="zh-CN" altLang="en-US" sz="1200" dirty="0"/>
          </a:p>
          <a:p>
            <a:pPr algn="ctr"/>
            <a:r>
              <a:rPr lang="zh-CN" altLang="en-US" sz="1200" dirty="0" smtClean="0"/>
              <a:t>交易冲正、交易补帐</a:t>
            </a:r>
            <a:endParaRPr lang="zh-CN" altLang="en-US" sz="1200" dirty="0"/>
          </a:p>
        </p:txBody>
      </p:sp>
      <p:sp>
        <p:nvSpPr>
          <p:cNvPr id="109" name="Rectangle 56"/>
          <p:cNvSpPr>
            <a:spLocks noChangeArrowheads="1"/>
          </p:cNvSpPr>
          <p:nvPr/>
        </p:nvSpPr>
        <p:spPr bwMode="auto">
          <a:xfrm>
            <a:off x="4322513" y="3911578"/>
            <a:ext cx="1684446" cy="431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 smtClean="0"/>
              <a:t>借记卡业务</a:t>
            </a:r>
            <a:endParaRPr lang="zh-CN" altLang="en-US" sz="1200" dirty="0"/>
          </a:p>
          <a:p>
            <a:pPr algn="ctr"/>
            <a:r>
              <a:rPr lang="zh-CN" altLang="en-US" sz="1200" dirty="0" smtClean="0"/>
              <a:t>交易冲正、交易补帐</a:t>
            </a:r>
            <a:endParaRPr lang="zh-CN" altLang="en-US" sz="1200" dirty="0"/>
          </a:p>
        </p:txBody>
      </p:sp>
      <p:sp>
        <p:nvSpPr>
          <p:cNvPr id="110" name="Rectangle 57"/>
          <p:cNvSpPr>
            <a:spLocks noChangeArrowheads="1"/>
          </p:cNvSpPr>
          <p:nvPr/>
        </p:nvSpPr>
        <p:spPr bwMode="auto">
          <a:xfrm>
            <a:off x="4322513" y="4632303"/>
            <a:ext cx="1684446" cy="431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 smtClean="0"/>
              <a:t>贷记卡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交易冲正、交易补帐</a:t>
            </a:r>
            <a:endParaRPr lang="zh-CN" altLang="en-US" sz="1200" dirty="0"/>
          </a:p>
        </p:txBody>
      </p:sp>
      <p:sp>
        <p:nvSpPr>
          <p:cNvPr id="111" name="AutoShape 58"/>
          <p:cNvSpPr>
            <a:spLocks noChangeArrowheads="1"/>
          </p:cNvSpPr>
          <p:nvPr/>
        </p:nvSpPr>
        <p:spPr bwMode="auto">
          <a:xfrm>
            <a:off x="3097155" y="1895454"/>
            <a:ext cx="766271" cy="574675"/>
          </a:xfrm>
          <a:prstGeom prst="can">
            <a:avLst>
              <a:gd name="adj" fmla="val 25000"/>
            </a:avLst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/>
              <a:t>差错</a:t>
            </a:r>
          </a:p>
          <a:p>
            <a:pPr algn="ctr"/>
            <a:r>
              <a:rPr lang="zh-CN" altLang="en-US" sz="1200"/>
              <a:t>登记簿</a:t>
            </a:r>
          </a:p>
        </p:txBody>
      </p:sp>
      <p:sp>
        <p:nvSpPr>
          <p:cNvPr id="112" name="AutoShape 60"/>
          <p:cNvSpPr>
            <a:spLocks noChangeArrowheads="1"/>
          </p:cNvSpPr>
          <p:nvPr/>
        </p:nvSpPr>
        <p:spPr bwMode="auto">
          <a:xfrm>
            <a:off x="3097155" y="4921229"/>
            <a:ext cx="766271" cy="574675"/>
          </a:xfrm>
          <a:prstGeom prst="can">
            <a:avLst>
              <a:gd name="adj" fmla="val 25000"/>
            </a:avLst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/>
              <a:t>差错处理</a:t>
            </a:r>
          </a:p>
          <a:p>
            <a:pPr algn="ctr"/>
            <a:r>
              <a:rPr lang="zh-CN" altLang="en-US" sz="1200"/>
              <a:t>登记簿</a:t>
            </a:r>
          </a:p>
        </p:txBody>
      </p:sp>
      <p:cxnSp>
        <p:nvCxnSpPr>
          <p:cNvPr id="113" name="AutoShape 61"/>
          <p:cNvCxnSpPr>
            <a:cxnSpLocks noChangeShapeType="1"/>
            <a:stCxn id="83" idx="3"/>
            <a:endCxn id="100" idx="1"/>
          </p:cNvCxnSpPr>
          <p:nvPr/>
        </p:nvCxnSpPr>
        <p:spPr bwMode="auto">
          <a:xfrm flipV="1">
            <a:off x="2572242" y="2614591"/>
            <a:ext cx="1740144" cy="720725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" name="AutoShape 62"/>
          <p:cNvCxnSpPr>
            <a:cxnSpLocks noChangeShapeType="1"/>
            <a:stCxn id="83" idx="3"/>
            <a:endCxn id="108" idx="1"/>
          </p:cNvCxnSpPr>
          <p:nvPr/>
        </p:nvCxnSpPr>
        <p:spPr bwMode="auto">
          <a:xfrm>
            <a:off x="2572242" y="3335316"/>
            <a:ext cx="174014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" name="AutoShape 63"/>
          <p:cNvCxnSpPr>
            <a:cxnSpLocks noChangeShapeType="1"/>
            <a:stCxn id="83" idx="3"/>
            <a:endCxn id="109" idx="1"/>
          </p:cNvCxnSpPr>
          <p:nvPr/>
        </p:nvCxnSpPr>
        <p:spPr bwMode="auto">
          <a:xfrm>
            <a:off x="2572242" y="3335316"/>
            <a:ext cx="1740144" cy="792162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6" name="AutoShape 64"/>
          <p:cNvCxnSpPr>
            <a:cxnSpLocks noChangeShapeType="1"/>
            <a:stCxn id="83" idx="3"/>
            <a:endCxn id="110" idx="1"/>
          </p:cNvCxnSpPr>
          <p:nvPr/>
        </p:nvCxnSpPr>
        <p:spPr bwMode="auto">
          <a:xfrm>
            <a:off x="2572242" y="3335317"/>
            <a:ext cx="1740144" cy="1512887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7" name="AutoShape 65"/>
          <p:cNvCxnSpPr>
            <a:cxnSpLocks noChangeShapeType="1"/>
            <a:stCxn id="82" idx="3"/>
            <a:endCxn id="111" idx="2"/>
          </p:cNvCxnSpPr>
          <p:nvPr/>
        </p:nvCxnSpPr>
        <p:spPr bwMode="auto">
          <a:xfrm flipV="1">
            <a:off x="2572242" y="2182792"/>
            <a:ext cx="524913" cy="217487"/>
          </a:xfrm>
          <a:prstGeom prst="bentConnector3">
            <a:avLst>
              <a:gd name="adj1" fmla="val 48875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9" name="AutoShape 67"/>
          <p:cNvCxnSpPr>
            <a:cxnSpLocks noChangeShapeType="1"/>
            <a:stCxn id="99" idx="2"/>
            <a:endCxn id="112" idx="3"/>
          </p:cNvCxnSpPr>
          <p:nvPr/>
        </p:nvCxnSpPr>
        <p:spPr bwMode="auto">
          <a:xfrm rot="5400000">
            <a:off x="4286000" y="4617168"/>
            <a:ext cx="73025" cy="1684446"/>
          </a:xfrm>
          <a:prstGeom prst="bentConnector3">
            <a:avLst>
              <a:gd name="adj1" fmla="val 413042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0" name="AutoShape 68"/>
          <p:cNvCxnSpPr>
            <a:cxnSpLocks noChangeShapeType="1"/>
            <a:stCxn id="112" idx="2"/>
            <a:endCxn id="97" idx="3"/>
          </p:cNvCxnSpPr>
          <p:nvPr/>
        </p:nvCxnSpPr>
        <p:spPr bwMode="auto">
          <a:xfrm rot="10800000">
            <a:off x="2572242" y="4129066"/>
            <a:ext cx="524913" cy="1079500"/>
          </a:xfrm>
          <a:prstGeom prst="bentConnector3">
            <a:avLst>
              <a:gd name="adj1" fmla="val 50806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1" name="AutoShape 69"/>
          <p:cNvCxnSpPr>
            <a:cxnSpLocks noChangeShapeType="1"/>
            <a:stCxn id="112" idx="2"/>
            <a:endCxn id="98" idx="3"/>
          </p:cNvCxnSpPr>
          <p:nvPr/>
        </p:nvCxnSpPr>
        <p:spPr bwMode="auto">
          <a:xfrm rot="10800000">
            <a:off x="2572242" y="4848204"/>
            <a:ext cx="524913" cy="360363"/>
          </a:xfrm>
          <a:prstGeom prst="bentConnector3">
            <a:avLst>
              <a:gd name="adj1" fmla="val 50806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2" name="Line 70"/>
          <p:cNvSpPr>
            <a:spLocks noChangeShapeType="1"/>
          </p:cNvSpPr>
          <p:nvPr/>
        </p:nvSpPr>
        <p:spPr bwMode="auto">
          <a:xfrm>
            <a:off x="6297277" y="3622654"/>
            <a:ext cx="8422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77"/>
          <p:cNvSpPr>
            <a:spLocks noChangeArrowheads="1"/>
          </p:cNvSpPr>
          <p:nvPr/>
        </p:nvSpPr>
        <p:spPr bwMode="auto">
          <a:xfrm>
            <a:off x="152400" y="1066800"/>
            <a:ext cx="3260725" cy="554355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zh-CN" altLang="en-US" dirty="0" smtClean="0"/>
              <a:t>结算业务</a:t>
            </a:r>
            <a:endParaRPr lang="zh-CN" altLang="en-US" dirty="0"/>
          </a:p>
        </p:txBody>
      </p:sp>
      <p:sp>
        <p:nvSpPr>
          <p:cNvPr id="125" name="圆角矩形 124"/>
          <p:cNvSpPr/>
          <p:nvPr/>
        </p:nvSpPr>
        <p:spPr bwMode="auto">
          <a:xfrm>
            <a:off x="1889125" y="1524000"/>
            <a:ext cx="1371600" cy="4953000"/>
          </a:xfrm>
          <a:prstGeom prst="roundRect">
            <a:avLst>
              <a:gd name="adj" fmla="val 1321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baseline="-25000" dirty="0" smtClean="0">
                <a:latin typeface="Arial" charset="0"/>
                <a:ea typeface="宋体" charset="-122"/>
              </a:rPr>
              <a:t>清算</a:t>
            </a:r>
            <a:r>
              <a:rPr kumimoji="0" lang="zh-CN" altLang="en-US" sz="1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渠道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应用软件架构</a:t>
            </a:r>
            <a:endParaRPr lang="zh-CN" altLang="en-US" dirty="0"/>
          </a:p>
        </p:txBody>
      </p:sp>
      <p:sp>
        <p:nvSpPr>
          <p:cNvPr id="36" name="Rectangle 177"/>
          <p:cNvSpPr>
            <a:spLocks noChangeArrowheads="1"/>
          </p:cNvSpPr>
          <p:nvPr/>
        </p:nvSpPr>
        <p:spPr bwMode="auto">
          <a:xfrm>
            <a:off x="6384925" y="1085850"/>
            <a:ext cx="2524124" cy="554355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zh-CN" altLang="en-US" dirty="0" smtClean="0"/>
              <a:t>会计核算</a:t>
            </a:r>
            <a:endParaRPr lang="zh-CN" altLang="en-US" dirty="0"/>
          </a:p>
        </p:txBody>
      </p:sp>
      <p:sp>
        <p:nvSpPr>
          <p:cNvPr id="37" name="AutoShape 145"/>
          <p:cNvSpPr>
            <a:spLocks noChangeArrowheads="1"/>
          </p:cNvSpPr>
          <p:nvPr/>
        </p:nvSpPr>
        <p:spPr bwMode="auto">
          <a:xfrm>
            <a:off x="7454900" y="2930525"/>
            <a:ext cx="1139825" cy="433387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/>
              <a:t>日  记  帐</a:t>
            </a:r>
          </a:p>
        </p:txBody>
      </p:sp>
      <p:sp>
        <p:nvSpPr>
          <p:cNvPr id="38" name="AutoShape 147"/>
          <p:cNvSpPr>
            <a:spLocks noChangeArrowheads="1"/>
          </p:cNvSpPr>
          <p:nvPr/>
        </p:nvSpPr>
        <p:spPr bwMode="auto">
          <a:xfrm>
            <a:off x="7454900" y="3756025"/>
            <a:ext cx="1139825" cy="433387"/>
          </a:xfrm>
          <a:prstGeom prst="roundRect">
            <a:avLst>
              <a:gd name="adj" fmla="val 10620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/>
              <a:t>总     帐</a:t>
            </a:r>
          </a:p>
        </p:txBody>
      </p:sp>
      <p:sp>
        <p:nvSpPr>
          <p:cNvPr id="39" name="AutoShape 148"/>
          <p:cNvSpPr>
            <a:spLocks noChangeArrowheads="1"/>
          </p:cNvSpPr>
          <p:nvPr/>
        </p:nvSpPr>
        <p:spPr bwMode="auto">
          <a:xfrm>
            <a:off x="7454900" y="4657725"/>
            <a:ext cx="1139825" cy="433387"/>
          </a:xfrm>
          <a:prstGeom prst="roundRect">
            <a:avLst>
              <a:gd name="adj" fmla="val 10620"/>
            </a:avLst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/>
              <a:t>明  细  帐</a:t>
            </a:r>
          </a:p>
        </p:txBody>
      </p:sp>
      <p:sp>
        <p:nvSpPr>
          <p:cNvPr id="41" name="AutoShape 151"/>
          <p:cNvSpPr>
            <a:spLocks noChangeArrowheads="1"/>
          </p:cNvSpPr>
          <p:nvPr/>
        </p:nvSpPr>
        <p:spPr bwMode="auto">
          <a:xfrm>
            <a:off x="6689725" y="5378450"/>
            <a:ext cx="1904999" cy="793750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/>
              <a:t>各类重要凭证</a:t>
            </a:r>
          </a:p>
          <a:p>
            <a:pPr algn="ctr"/>
            <a:r>
              <a:rPr lang="zh-CN" altLang="en-US" sz="1600"/>
              <a:t>登记簿</a:t>
            </a:r>
          </a:p>
        </p:txBody>
      </p:sp>
      <p:sp>
        <p:nvSpPr>
          <p:cNvPr id="42" name="AutoShape 152"/>
          <p:cNvSpPr>
            <a:spLocks noChangeArrowheads="1"/>
          </p:cNvSpPr>
          <p:nvPr/>
        </p:nvSpPr>
        <p:spPr bwMode="auto">
          <a:xfrm>
            <a:off x="9128125" y="3060264"/>
            <a:ext cx="503238" cy="1828800"/>
          </a:xfrm>
          <a:prstGeom prst="roundRect">
            <a:avLst>
              <a:gd name="adj" fmla="val 10620"/>
            </a:avLst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dirty="0" smtClean="0"/>
              <a:t>会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计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报</a:t>
            </a:r>
            <a:endParaRPr lang="zh-CN" altLang="en-US" sz="1600" dirty="0"/>
          </a:p>
          <a:p>
            <a:pPr algn="ctr"/>
            <a:r>
              <a:rPr lang="zh-CN" altLang="en-US" sz="1600" dirty="0"/>
              <a:t>表</a:t>
            </a:r>
          </a:p>
        </p:txBody>
      </p:sp>
      <p:sp>
        <p:nvSpPr>
          <p:cNvPr id="44" name="AutoShape 154"/>
          <p:cNvSpPr>
            <a:spLocks noChangeArrowheads="1"/>
          </p:cNvSpPr>
          <p:nvPr/>
        </p:nvSpPr>
        <p:spPr bwMode="auto">
          <a:xfrm>
            <a:off x="6537325" y="3074987"/>
            <a:ext cx="574675" cy="1801813"/>
          </a:xfrm>
          <a:prstGeom prst="roundRect">
            <a:avLst>
              <a:gd name="adj" fmla="val 10620"/>
            </a:avLst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/>
              <a:t>记</a:t>
            </a:r>
          </a:p>
          <a:p>
            <a:pPr algn="ctr"/>
            <a:r>
              <a:rPr lang="zh-CN" altLang="en-US" sz="1600"/>
              <a:t>帐</a:t>
            </a:r>
          </a:p>
          <a:p>
            <a:pPr algn="ctr"/>
            <a:r>
              <a:rPr lang="zh-CN" altLang="en-US" sz="1600"/>
              <a:t>凭</a:t>
            </a:r>
          </a:p>
          <a:p>
            <a:pPr algn="ctr"/>
            <a:r>
              <a:rPr lang="zh-CN" altLang="en-US" sz="1600"/>
              <a:t>证</a:t>
            </a:r>
          </a:p>
        </p:txBody>
      </p:sp>
      <p:cxnSp>
        <p:nvCxnSpPr>
          <p:cNvPr id="54" name="AutoShape 164"/>
          <p:cNvCxnSpPr>
            <a:cxnSpLocks noChangeShapeType="1"/>
            <a:stCxn id="44" idx="3"/>
            <a:endCxn id="37" idx="1"/>
          </p:cNvCxnSpPr>
          <p:nvPr/>
        </p:nvCxnSpPr>
        <p:spPr bwMode="auto">
          <a:xfrm flipV="1">
            <a:off x="7112000" y="3147219"/>
            <a:ext cx="342900" cy="8286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5" name="AutoShape 165"/>
          <p:cNvCxnSpPr>
            <a:cxnSpLocks noChangeShapeType="1"/>
            <a:stCxn id="44" idx="3"/>
            <a:endCxn id="38" idx="1"/>
          </p:cNvCxnSpPr>
          <p:nvPr/>
        </p:nvCxnSpPr>
        <p:spPr bwMode="auto">
          <a:xfrm flipV="1">
            <a:off x="7112000" y="3972719"/>
            <a:ext cx="342900" cy="31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6" name="AutoShape 166"/>
          <p:cNvCxnSpPr>
            <a:cxnSpLocks noChangeShapeType="1"/>
            <a:stCxn id="44" idx="3"/>
            <a:endCxn id="39" idx="1"/>
          </p:cNvCxnSpPr>
          <p:nvPr/>
        </p:nvCxnSpPr>
        <p:spPr bwMode="auto">
          <a:xfrm>
            <a:off x="7112000" y="3975894"/>
            <a:ext cx="342900" cy="89852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7" name="AutoShape 167"/>
          <p:cNvCxnSpPr>
            <a:cxnSpLocks noChangeShapeType="1"/>
            <a:stCxn id="37" idx="3"/>
            <a:endCxn id="42" idx="1"/>
          </p:cNvCxnSpPr>
          <p:nvPr/>
        </p:nvCxnSpPr>
        <p:spPr bwMode="auto">
          <a:xfrm>
            <a:off x="8594725" y="3147219"/>
            <a:ext cx="533400" cy="82744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8" name="AutoShape 168"/>
          <p:cNvCxnSpPr>
            <a:cxnSpLocks noChangeShapeType="1"/>
            <a:stCxn id="38" idx="3"/>
            <a:endCxn id="42" idx="1"/>
          </p:cNvCxnSpPr>
          <p:nvPr/>
        </p:nvCxnSpPr>
        <p:spPr bwMode="auto">
          <a:xfrm>
            <a:off x="8594725" y="3972719"/>
            <a:ext cx="533400" cy="194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9" name="AutoShape 169"/>
          <p:cNvCxnSpPr>
            <a:cxnSpLocks noChangeShapeType="1"/>
            <a:stCxn id="39" idx="3"/>
            <a:endCxn id="42" idx="1"/>
          </p:cNvCxnSpPr>
          <p:nvPr/>
        </p:nvCxnSpPr>
        <p:spPr bwMode="auto">
          <a:xfrm flipV="1">
            <a:off x="8594725" y="3974664"/>
            <a:ext cx="533400" cy="89975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9" name="Rectangle 177"/>
          <p:cNvSpPr>
            <a:spLocks noChangeArrowheads="1"/>
          </p:cNvSpPr>
          <p:nvPr/>
        </p:nvSpPr>
        <p:spPr bwMode="auto">
          <a:xfrm>
            <a:off x="3717925" y="1085850"/>
            <a:ext cx="2438400" cy="554355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zh-CN" altLang="en-US" dirty="0" smtClean="0"/>
              <a:t>资金清算</a:t>
            </a:r>
            <a:endParaRPr lang="zh-CN" altLang="en-US" dirty="0"/>
          </a:p>
        </p:txBody>
      </p:sp>
      <p:sp>
        <p:nvSpPr>
          <p:cNvPr id="80" name="右箭头 79"/>
          <p:cNvSpPr/>
          <p:nvPr/>
        </p:nvSpPr>
        <p:spPr bwMode="auto">
          <a:xfrm>
            <a:off x="6080125" y="3810000"/>
            <a:ext cx="5334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6" name="AutoShape 145"/>
          <p:cNvSpPr>
            <a:spLocks noChangeArrowheads="1"/>
          </p:cNvSpPr>
          <p:nvPr/>
        </p:nvSpPr>
        <p:spPr bwMode="auto">
          <a:xfrm>
            <a:off x="3946525" y="1447800"/>
            <a:ext cx="1981200" cy="825500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清算账户管理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（往来账登记簿）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（清算账户登记簿）</a:t>
            </a:r>
          </a:p>
          <a:p>
            <a:pPr algn="ctr"/>
            <a:r>
              <a:rPr lang="zh-CN" altLang="en-US" sz="1400" dirty="0" smtClean="0"/>
              <a:t>（待汇出登记簿）</a:t>
            </a:r>
          </a:p>
        </p:txBody>
      </p:sp>
      <p:sp>
        <p:nvSpPr>
          <p:cNvPr id="89" name="AutoShape 145"/>
          <p:cNvSpPr>
            <a:spLocks noChangeArrowheads="1"/>
          </p:cNvSpPr>
          <p:nvPr/>
        </p:nvSpPr>
        <p:spPr bwMode="auto">
          <a:xfrm>
            <a:off x="3946525" y="2514600"/>
            <a:ext cx="1981200" cy="952500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帐务清分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（联机实时清算）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（定时轧差清分）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（日中批量清分）</a:t>
            </a:r>
            <a:endParaRPr lang="en-US" altLang="zh-CN" sz="1400" dirty="0" smtClean="0"/>
          </a:p>
        </p:txBody>
      </p:sp>
      <p:sp>
        <p:nvSpPr>
          <p:cNvPr id="90" name="AutoShape 145"/>
          <p:cNvSpPr>
            <a:spLocks noChangeArrowheads="1"/>
          </p:cNvSpPr>
          <p:nvPr/>
        </p:nvSpPr>
        <p:spPr bwMode="auto">
          <a:xfrm>
            <a:off x="3946525" y="3657600"/>
            <a:ext cx="1981200" cy="762000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帐务核对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（总数核对）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（流水核对）</a:t>
            </a:r>
            <a:endParaRPr lang="en-US" altLang="zh-CN" sz="1400" dirty="0" smtClean="0"/>
          </a:p>
        </p:txBody>
      </p:sp>
      <p:sp>
        <p:nvSpPr>
          <p:cNvPr id="91" name="AutoShape 145"/>
          <p:cNvSpPr>
            <a:spLocks noChangeArrowheads="1"/>
          </p:cNvSpPr>
          <p:nvPr/>
        </p:nvSpPr>
        <p:spPr bwMode="auto">
          <a:xfrm>
            <a:off x="3946525" y="4648200"/>
            <a:ext cx="1981200" cy="762000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差错调整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（我方调整）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（他方调整）</a:t>
            </a:r>
            <a:endParaRPr lang="en-US" altLang="zh-CN" sz="1400" dirty="0" smtClean="0"/>
          </a:p>
        </p:txBody>
      </p:sp>
      <p:sp>
        <p:nvSpPr>
          <p:cNvPr id="92" name="AutoShape 145"/>
          <p:cNvSpPr>
            <a:spLocks noChangeArrowheads="1"/>
          </p:cNvSpPr>
          <p:nvPr/>
        </p:nvSpPr>
        <p:spPr bwMode="auto">
          <a:xfrm>
            <a:off x="3946525" y="5638800"/>
            <a:ext cx="1981200" cy="762000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核销结清</a:t>
            </a:r>
            <a:endParaRPr lang="en-US" altLang="zh-CN" sz="1400" dirty="0" smtClean="0"/>
          </a:p>
        </p:txBody>
      </p:sp>
      <p:sp>
        <p:nvSpPr>
          <p:cNvPr id="94" name="AutoShape 145"/>
          <p:cNvSpPr>
            <a:spLocks noChangeArrowheads="1"/>
          </p:cNvSpPr>
          <p:nvPr/>
        </p:nvSpPr>
        <p:spPr bwMode="auto">
          <a:xfrm>
            <a:off x="2041525" y="2157413"/>
            <a:ext cx="1066800" cy="433387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同城票据交换</a:t>
            </a:r>
            <a:endParaRPr lang="zh-CN" altLang="en-US" sz="1400" dirty="0"/>
          </a:p>
        </p:txBody>
      </p:sp>
      <p:sp>
        <p:nvSpPr>
          <p:cNvPr id="95" name="AutoShape 145"/>
          <p:cNvSpPr>
            <a:spLocks noChangeArrowheads="1"/>
          </p:cNvSpPr>
          <p:nvPr/>
        </p:nvSpPr>
        <p:spPr bwMode="auto">
          <a:xfrm>
            <a:off x="2041525" y="2919413"/>
            <a:ext cx="1066800" cy="433387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现代化支付</a:t>
            </a:r>
            <a:endParaRPr lang="zh-CN" altLang="en-US" sz="1400" dirty="0"/>
          </a:p>
        </p:txBody>
      </p:sp>
      <p:sp>
        <p:nvSpPr>
          <p:cNvPr id="96" name="AutoShape 145"/>
          <p:cNvSpPr>
            <a:spLocks noChangeArrowheads="1"/>
          </p:cNvSpPr>
          <p:nvPr/>
        </p:nvSpPr>
        <p:spPr bwMode="auto">
          <a:xfrm>
            <a:off x="2041525" y="3757613"/>
            <a:ext cx="1066800" cy="433387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天地对接</a:t>
            </a:r>
            <a:endParaRPr lang="zh-CN" altLang="en-US" sz="1400" dirty="0"/>
          </a:p>
        </p:txBody>
      </p:sp>
      <p:sp>
        <p:nvSpPr>
          <p:cNvPr id="118" name="AutoShape 145"/>
          <p:cNvSpPr>
            <a:spLocks noChangeArrowheads="1"/>
          </p:cNvSpPr>
          <p:nvPr/>
        </p:nvSpPr>
        <p:spPr bwMode="auto">
          <a:xfrm>
            <a:off x="2041525" y="4443413"/>
            <a:ext cx="1066800" cy="433387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兴业柜面通</a:t>
            </a:r>
            <a:endParaRPr lang="zh-CN" altLang="en-US" sz="1400" dirty="0"/>
          </a:p>
        </p:txBody>
      </p:sp>
      <p:sp>
        <p:nvSpPr>
          <p:cNvPr id="123" name="AutoShape 145"/>
          <p:cNvSpPr>
            <a:spLocks noChangeArrowheads="1"/>
          </p:cNvSpPr>
          <p:nvPr/>
        </p:nvSpPr>
        <p:spPr bwMode="auto">
          <a:xfrm>
            <a:off x="2041525" y="5129213"/>
            <a:ext cx="1066800" cy="433387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银联卡</a:t>
            </a:r>
            <a:endParaRPr lang="zh-CN" altLang="en-US" sz="1400" dirty="0"/>
          </a:p>
        </p:txBody>
      </p:sp>
      <p:sp>
        <p:nvSpPr>
          <p:cNvPr id="124" name="AutoShape 145"/>
          <p:cNvSpPr>
            <a:spLocks noChangeArrowheads="1"/>
          </p:cNvSpPr>
          <p:nvPr/>
        </p:nvSpPr>
        <p:spPr bwMode="auto">
          <a:xfrm>
            <a:off x="2041525" y="5791200"/>
            <a:ext cx="1066800" cy="433387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通存通兑</a:t>
            </a:r>
            <a:endParaRPr lang="zh-CN" altLang="en-US" sz="1400" dirty="0"/>
          </a:p>
        </p:txBody>
      </p:sp>
      <p:sp>
        <p:nvSpPr>
          <p:cNvPr id="126" name="圆角矩形 125"/>
          <p:cNvSpPr/>
          <p:nvPr/>
        </p:nvSpPr>
        <p:spPr bwMode="auto">
          <a:xfrm>
            <a:off x="288925" y="1524000"/>
            <a:ext cx="1371600" cy="4953000"/>
          </a:xfrm>
          <a:prstGeom prst="roundRect">
            <a:avLst>
              <a:gd name="adj" fmla="val 1321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结算业务</a:t>
            </a:r>
          </a:p>
        </p:txBody>
      </p:sp>
      <p:sp>
        <p:nvSpPr>
          <p:cNvPr id="127" name="AutoShape 145"/>
          <p:cNvSpPr>
            <a:spLocks noChangeArrowheads="1"/>
          </p:cNvSpPr>
          <p:nvPr/>
        </p:nvSpPr>
        <p:spPr bwMode="auto">
          <a:xfrm>
            <a:off x="441325" y="2157413"/>
            <a:ext cx="1066800" cy="433387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现金汇款</a:t>
            </a:r>
            <a:endParaRPr lang="zh-CN" altLang="en-US" sz="1400" dirty="0"/>
          </a:p>
        </p:txBody>
      </p:sp>
      <p:sp>
        <p:nvSpPr>
          <p:cNvPr id="128" name="AutoShape 145"/>
          <p:cNvSpPr>
            <a:spLocks noChangeArrowheads="1"/>
          </p:cNvSpPr>
          <p:nvPr/>
        </p:nvSpPr>
        <p:spPr bwMode="auto">
          <a:xfrm>
            <a:off x="441325" y="2919413"/>
            <a:ext cx="1066800" cy="433387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支票结算</a:t>
            </a:r>
            <a:endParaRPr lang="zh-CN" altLang="en-US" sz="1400" dirty="0"/>
          </a:p>
        </p:txBody>
      </p:sp>
      <p:sp>
        <p:nvSpPr>
          <p:cNvPr id="129" name="AutoShape 145"/>
          <p:cNvSpPr>
            <a:spLocks noChangeArrowheads="1"/>
          </p:cNvSpPr>
          <p:nvPr/>
        </p:nvSpPr>
        <p:spPr bwMode="auto">
          <a:xfrm>
            <a:off x="441325" y="3757613"/>
            <a:ext cx="1066800" cy="433387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委托收款</a:t>
            </a:r>
            <a:endParaRPr lang="zh-CN" altLang="en-US" sz="1400" dirty="0"/>
          </a:p>
        </p:txBody>
      </p:sp>
      <p:sp>
        <p:nvSpPr>
          <p:cNvPr id="130" name="AutoShape 145"/>
          <p:cNvSpPr>
            <a:spLocks noChangeArrowheads="1"/>
          </p:cNvSpPr>
          <p:nvPr/>
        </p:nvSpPr>
        <p:spPr bwMode="auto">
          <a:xfrm>
            <a:off x="441325" y="4443413"/>
            <a:ext cx="1066800" cy="433387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托收承付</a:t>
            </a:r>
            <a:endParaRPr lang="zh-CN" altLang="en-US" sz="1400" dirty="0"/>
          </a:p>
        </p:txBody>
      </p:sp>
      <p:sp>
        <p:nvSpPr>
          <p:cNvPr id="131" name="AutoShape 145"/>
          <p:cNvSpPr>
            <a:spLocks noChangeArrowheads="1"/>
          </p:cNvSpPr>
          <p:nvPr/>
        </p:nvSpPr>
        <p:spPr bwMode="auto">
          <a:xfrm>
            <a:off x="441325" y="5129213"/>
            <a:ext cx="1066800" cy="433387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票据贴现</a:t>
            </a:r>
            <a:endParaRPr lang="zh-CN" altLang="en-US" sz="1400" dirty="0"/>
          </a:p>
        </p:txBody>
      </p:sp>
      <p:sp>
        <p:nvSpPr>
          <p:cNvPr id="132" name="AutoShape 145"/>
          <p:cNvSpPr>
            <a:spLocks noChangeArrowheads="1"/>
          </p:cNvSpPr>
          <p:nvPr/>
        </p:nvSpPr>
        <p:spPr bwMode="auto">
          <a:xfrm>
            <a:off x="441325" y="5791200"/>
            <a:ext cx="1066800" cy="433387"/>
          </a:xfrm>
          <a:prstGeom prst="roundRect">
            <a:avLst>
              <a:gd name="adj" fmla="val 769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转账</a:t>
            </a:r>
            <a:endParaRPr lang="zh-CN" altLang="en-US" sz="1400" dirty="0"/>
          </a:p>
        </p:txBody>
      </p:sp>
      <p:sp>
        <p:nvSpPr>
          <p:cNvPr id="133" name="右箭头 132"/>
          <p:cNvSpPr/>
          <p:nvPr/>
        </p:nvSpPr>
        <p:spPr bwMode="auto">
          <a:xfrm>
            <a:off x="3260725" y="3657600"/>
            <a:ext cx="6096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135" name="肘形连接符 134"/>
          <p:cNvCxnSpPr>
            <a:stCxn id="84" idx="0"/>
            <a:endCxn id="36" idx="0"/>
          </p:cNvCxnSpPr>
          <p:nvPr/>
        </p:nvCxnSpPr>
        <p:spPr bwMode="auto">
          <a:xfrm rot="16200000" flipH="1">
            <a:off x="4705350" y="-1855787"/>
            <a:ext cx="19050" cy="5864224"/>
          </a:xfrm>
          <a:prstGeom prst="bentConnector3">
            <a:avLst>
              <a:gd name="adj1" fmla="val -12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应用软件架构</a:t>
            </a:r>
            <a:endParaRPr lang="zh-CN" altLang="en-US" dirty="0"/>
          </a:p>
        </p:txBody>
      </p:sp>
      <p:graphicFrame>
        <p:nvGraphicFramePr>
          <p:cNvPr id="40" name="图示 39"/>
          <p:cNvGraphicFramePr/>
          <p:nvPr/>
        </p:nvGraphicFramePr>
        <p:xfrm>
          <a:off x="4403725" y="1828800"/>
          <a:ext cx="4343400" cy="4320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五边形 42"/>
          <p:cNvSpPr/>
          <p:nvPr/>
        </p:nvSpPr>
        <p:spPr bwMode="auto">
          <a:xfrm>
            <a:off x="288925" y="1752600"/>
            <a:ext cx="3505200" cy="4267200"/>
          </a:xfrm>
          <a:prstGeom prst="homePlat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baseline="-25000" dirty="0" smtClean="0">
                <a:latin typeface="Arial" charset="0"/>
                <a:ea typeface="宋体" charset="-122"/>
              </a:rPr>
              <a:t>资金清算模块主要特性</a:t>
            </a:r>
            <a:endParaRPr lang="en-US" altLang="zh-CN" sz="2800" b="1" baseline="-25000" dirty="0" smtClean="0">
              <a:latin typeface="Arial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b="1" baseline="-25000" dirty="0" smtClean="0">
              <a:latin typeface="Arial" charset="0"/>
              <a:ea typeface="宋体" charset="-122"/>
            </a:endParaRPr>
          </a:p>
          <a:p>
            <a:pPr lvl="1">
              <a:buFontTx/>
              <a:buChar char="-"/>
            </a:pPr>
            <a:r>
              <a:rPr kumimoji="0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 透明性</a:t>
            </a:r>
            <a:endParaRPr kumimoji="0" lang="en-US" altLang="zh-CN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lvl="1">
              <a:buFontTx/>
              <a:buChar char="-"/>
            </a:pPr>
            <a:r>
              <a:rPr lang="en-US" altLang="zh-CN" sz="2800" b="1" baseline="-25000" dirty="0" smtClean="0">
                <a:latin typeface="Arial" charset="0"/>
                <a:ea typeface="宋体" charset="-122"/>
              </a:rPr>
              <a:t> </a:t>
            </a:r>
            <a:r>
              <a:rPr lang="zh-CN" altLang="en-US" sz="2800" b="1" baseline="-25000" dirty="0" smtClean="0">
                <a:latin typeface="Arial" charset="0"/>
                <a:ea typeface="宋体" charset="-122"/>
              </a:rPr>
              <a:t>扩展性</a:t>
            </a:r>
            <a:endParaRPr lang="en-US" altLang="zh-CN" sz="2800" b="1" baseline="-25000" dirty="0" smtClean="0">
              <a:latin typeface="Arial" charset="0"/>
              <a:ea typeface="宋体" charset="-122"/>
            </a:endParaRPr>
          </a:p>
          <a:p>
            <a:pPr lvl="1">
              <a:buFontTx/>
              <a:buChar char="-"/>
            </a:pPr>
            <a:r>
              <a:rPr kumimoji="0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 </a:t>
            </a:r>
            <a:r>
              <a:rPr kumimoji="0" lang="zh-CN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易查错</a:t>
            </a:r>
            <a:endParaRPr kumimoji="0" lang="en-US" altLang="zh-CN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lvl="1">
              <a:buFontTx/>
              <a:buChar char="-"/>
            </a:pPr>
            <a:r>
              <a:rPr lang="en-US" altLang="zh-CN" sz="2800" b="1" baseline="-25000" dirty="0" smtClean="0">
                <a:latin typeface="Arial" charset="0"/>
                <a:ea typeface="宋体" charset="-122"/>
              </a:rPr>
              <a:t> </a:t>
            </a:r>
            <a:r>
              <a:rPr lang="zh-CN" altLang="en-US" sz="2800" b="1" baseline="-25000" dirty="0" smtClean="0">
                <a:latin typeface="Arial" charset="0"/>
                <a:ea typeface="宋体" charset="-122"/>
              </a:rPr>
              <a:t>独立性</a:t>
            </a:r>
            <a:endParaRPr kumimoji="0" lang="en-US" altLang="zh-CN" sz="2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41525" y="11430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严格的会计核算体系，结合软件处理特点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3" name="Picture 13" descr="目录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721850" cy="6858000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0268" y="1712915"/>
            <a:ext cx="8815489" cy="4452937"/>
          </a:xfrm>
          <a:noFill/>
          <a:ln/>
        </p:spPr>
        <p:txBody>
          <a:bodyPr/>
          <a:lstStyle/>
          <a:p>
            <a:pPr marL="457200" indent="-4572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清算业务描述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清算体系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清算与会计核算的关系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业务清算流程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应用软件体系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第三方清算业务举例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90731" y="279412"/>
            <a:ext cx="1913989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 baseline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707334" y="242893"/>
            <a:ext cx="4737714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en-US" altLang="zh-CN" sz="1400" baseline="0">
                <a:solidFill>
                  <a:srgbClr val="B2B2B2"/>
                </a:solidFill>
                <a:ea typeface="微软雅黑" pitchFamily="34" charset="-122"/>
                <a:cs typeface="宋体" charset="-122"/>
              </a:rPr>
              <a:t>www.primeton.com</a:t>
            </a:r>
          </a:p>
        </p:txBody>
      </p:sp>
      <p:pic>
        <p:nvPicPr>
          <p:cNvPr id="5134" name="Picture 14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1192" y="6453188"/>
            <a:ext cx="1913989" cy="21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3100529" y="3571875"/>
            <a:ext cx="3979882" cy="11525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1122" y="188913"/>
            <a:ext cx="6201055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>
                <a:ea typeface="黑体" pitchFamily="2" charset="-122"/>
              </a:rPr>
              <a:t>清算</a:t>
            </a:r>
            <a:r>
              <a:rPr lang="zh-CN" altLang="en-US" sz="3600" b="1" dirty="0" smtClean="0">
                <a:ea typeface="黑体" pitchFamily="2" charset="-122"/>
              </a:rPr>
              <a:t>系统：第三方清算</a:t>
            </a:r>
            <a:endParaRPr lang="zh-CN" altLang="en-US" sz="2800" b="1" dirty="0">
              <a:ea typeface="黑体" pitchFamily="2" charset="-122"/>
            </a:endParaRPr>
          </a:p>
        </p:txBody>
      </p:sp>
      <p:sp>
        <p:nvSpPr>
          <p:cNvPr id="52253" name="AutoShape 29"/>
          <p:cNvSpPr>
            <a:spLocks noChangeArrowheads="1"/>
          </p:cNvSpPr>
          <p:nvPr/>
        </p:nvSpPr>
        <p:spPr bwMode="auto">
          <a:xfrm>
            <a:off x="3252433" y="1771650"/>
            <a:ext cx="1225358" cy="576263"/>
          </a:xfrm>
          <a:prstGeom prst="flowChartAlternateProcess">
            <a:avLst/>
          </a:prstGeom>
          <a:solidFill>
            <a:srgbClr val="DDDDDD"/>
          </a:solidFill>
          <a:ln w="1905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商业银行</a:t>
            </a:r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114772" y="4953000"/>
            <a:ext cx="4224215" cy="1785096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b="1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代理业务资金清算类型</a:t>
            </a:r>
          </a:p>
          <a:p>
            <a:pPr>
              <a:spcAft>
                <a:spcPts val="600"/>
              </a:spcAft>
            </a:pPr>
            <a:r>
              <a:rPr kumimoji="1" lang="en-US" altLang="zh-CN" sz="1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1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、市县局和省中心之间的资金清算</a:t>
            </a:r>
          </a:p>
          <a:p>
            <a:pPr>
              <a:spcAft>
                <a:spcPts val="600"/>
              </a:spcAft>
            </a:pPr>
            <a:r>
              <a:rPr kumimoji="1" lang="en-US" altLang="zh-CN" sz="1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US" sz="1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、同邮政储蓄业务系统之间的资金清算</a:t>
            </a:r>
          </a:p>
          <a:p>
            <a:pPr>
              <a:spcAft>
                <a:spcPts val="600"/>
              </a:spcAft>
            </a:pPr>
            <a:r>
              <a:rPr kumimoji="1" lang="en-US" altLang="zh-CN" sz="1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1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、同商家之间的资金清算</a:t>
            </a:r>
          </a:p>
          <a:p>
            <a:pPr>
              <a:spcAft>
                <a:spcPts val="600"/>
              </a:spcAft>
            </a:pPr>
            <a:r>
              <a:rPr kumimoji="1" lang="en-US" altLang="zh-CN" sz="1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4</a:t>
            </a:r>
            <a:r>
              <a:rPr kumimoji="1" lang="zh-CN" altLang="en-US" sz="1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、中间业务手续费分配</a:t>
            </a:r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259925" y="981075"/>
            <a:ext cx="2509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仿宋_GB2312" pitchFamily="49" charset="-122"/>
              </a:rPr>
              <a:t>中间业务资金清算体系</a:t>
            </a:r>
          </a:p>
        </p:txBody>
      </p:sp>
      <p:sp>
        <p:nvSpPr>
          <p:cNvPr id="52267" name="AutoShape 43"/>
          <p:cNvSpPr>
            <a:spLocks noChangeArrowheads="1"/>
          </p:cNvSpPr>
          <p:nvPr/>
        </p:nvSpPr>
        <p:spPr bwMode="auto">
          <a:xfrm>
            <a:off x="7922633" y="1771650"/>
            <a:ext cx="1225358" cy="576263"/>
          </a:xfrm>
          <a:prstGeom prst="flowChartAlternateProcess">
            <a:avLst/>
          </a:prstGeom>
          <a:solidFill>
            <a:srgbClr val="DDDDDD"/>
          </a:solidFill>
          <a:ln w="1905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人民银行</a:t>
            </a:r>
          </a:p>
        </p:txBody>
      </p:sp>
      <p:sp>
        <p:nvSpPr>
          <p:cNvPr id="52268" name="AutoShape 44"/>
          <p:cNvSpPr>
            <a:spLocks noChangeArrowheads="1"/>
          </p:cNvSpPr>
          <p:nvPr/>
        </p:nvSpPr>
        <p:spPr bwMode="auto">
          <a:xfrm>
            <a:off x="5549557" y="3859213"/>
            <a:ext cx="1225358" cy="576262"/>
          </a:xfrm>
          <a:prstGeom prst="flowChartAlternateProcess">
            <a:avLst/>
          </a:prstGeom>
          <a:solidFill>
            <a:srgbClr val="DDDDDD"/>
          </a:solidFill>
          <a:ln w="1905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中间业务</a:t>
            </a:r>
          </a:p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省中心</a:t>
            </a:r>
          </a:p>
        </p:txBody>
      </p:sp>
      <p:sp>
        <p:nvSpPr>
          <p:cNvPr id="52269" name="AutoShape 45"/>
          <p:cNvSpPr>
            <a:spLocks noChangeArrowheads="1"/>
          </p:cNvSpPr>
          <p:nvPr/>
        </p:nvSpPr>
        <p:spPr bwMode="auto">
          <a:xfrm>
            <a:off x="3252433" y="3859213"/>
            <a:ext cx="1225358" cy="576262"/>
          </a:xfrm>
          <a:prstGeom prst="flowChartAlternateProcess">
            <a:avLst/>
          </a:prstGeom>
          <a:solidFill>
            <a:srgbClr val="DDDDDD"/>
          </a:solidFill>
          <a:ln w="1905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中间业务</a:t>
            </a:r>
          </a:p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市县</a:t>
            </a:r>
          </a:p>
        </p:txBody>
      </p:sp>
      <p:sp>
        <p:nvSpPr>
          <p:cNvPr id="52270" name="AutoShape 46"/>
          <p:cNvSpPr>
            <a:spLocks noChangeArrowheads="1"/>
          </p:cNvSpPr>
          <p:nvPr/>
        </p:nvSpPr>
        <p:spPr bwMode="auto">
          <a:xfrm>
            <a:off x="7922633" y="3859213"/>
            <a:ext cx="1225358" cy="576262"/>
          </a:xfrm>
          <a:prstGeom prst="flowChartAlternateProcess">
            <a:avLst/>
          </a:prstGeom>
          <a:solidFill>
            <a:srgbClr val="DDDDDD"/>
          </a:solidFill>
          <a:ln w="1905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邮政储蓄</a:t>
            </a:r>
          </a:p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绿卡系统</a:t>
            </a:r>
          </a:p>
        </p:txBody>
      </p:sp>
      <p:sp>
        <p:nvSpPr>
          <p:cNvPr id="52271" name="AutoShape 47"/>
          <p:cNvSpPr>
            <a:spLocks noChangeArrowheads="1"/>
          </p:cNvSpPr>
          <p:nvPr/>
        </p:nvSpPr>
        <p:spPr bwMode="auto">
          <a:xfrm>
            <a:off x="1113963" y="3787775"/>
            <a:ext cx="1225358" cy="576263"/>
          </a:xfrm>
          <a:prstGeom prst="flowChartAlternateProcess">
            <a:avLst/>
          </a:prstGeom>
          <a:solidFill>
            <a:srgbClr val="DDDDDD"/>
          </a:solidFill>
          <a:ln w="1905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中间业务</a:t>
            </a:r>
          </a:p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商家</a:t>
            </a:r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>
            <a:off x="344316" y="2924175"/>
            <a:ext cx="9033219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>
            <a:off x="4477791" y="4148138"/>
            <a:ext cx="9958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52274" name="AutoShape 50"/>
          <p:cNvCxnSpPr>
            <a:cxnSpLocks noChangeShapeType="1"/>
            <a:stCxn id="52271" idx="0"/>
            <a:endCxn id="52282" idx="2"/>
          </p:cNvCxnSpPr>
          <p:nvPr/>
        </p:nvCxnSpPr>
        <p:spPr bwMode="auto">
          <a:xfrm rot="5400000" flipH="1">
            <a:off x="1013704" y="3065312"/>
            <a:ext cx="1420812" cy="5064"/>
          </a:xfrm>
          <a:prstGeom prst="bentConnector3">
            <a:avLst>
              <a:gd name="adj1" fmla="val 499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2275" name="AutoShape 51"/>
          <p:cNvCxnSpPr>
            <a:cxnSpLocks noChangeShapeType="1"/>
            <a:stCxn id="52269" idx="0"/>
            <a:endCxn id="52253" idx="2"/>
          </p:cNvCxnSpPr>
          <p:nvPr/>
        </p:nvCxnSpPr>
        <p:spPr bwMode="auto">
          <a:xfrm rot="16200000">
            <a:off x="3118986" y="3103563"/>
            <a:ext cx="1492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76" name="AutoShape 52"/>
          <p:cNvCxnSpPr>
            <a:cxnSpLocks noChangeShapeType="1"/>
            <a:stCxn id="52270" idx="0"/>
            <a:endCxn id="52267" idx="2"/>
          </p:cNvCxnSpPr>
          <p:nvPr/>
        </p:nvCxnSpPr>
        <p:spPr bwMode="auto">
          <a:xfrm rot="16200000">
            <a:off x="7789187" y="3103563"/>
            <a:ext cx="1492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77" name="AutoShape 53"/>
          <p:cNvCxnSpPr>
            <a:cxnSpLocks noChangeShapeType="1"/>
            <a:stCxn id="52268" idx="0"/>
            <a:endCxn id="52253" idx="3"/>
          </p:cNvCxnSpPr>
          <p:nvPr/>
        </p:nvCxnSpPr>
        <p:spPr bwMode="auto">
          <a:xfrm rot="5400000" flipH="1">
            <a:off x="4430520" y="2117973"/>
            <a:ext cx="1789113" cy="167431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2278" name="AutoShape 54"/>
          <p:cNvSpPr>
            <a:spLocks noChangeArrowheads="1"/>
          </p:cNvSpPr>
          <p:nvPr/>
        </p:nvSpPr>
        <p:spPr bwMode="auto">
          <a:xfrm>
            <a:off x="4477791" y="1843088"/>
            <a:ext cx="3444842" cy="144462"/>
          </a:xfrm>
          <a:prstGeom prst="leftRightArrow">
            <a:avLst>
              <a:gd name="adj1" fmla="val 50000"/>
              <a:gd name="adj2" fmla="val 4485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4555430" y="3873500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/>
              <a:t>清算帐户</a:t>
            </a:r>
          </a:p>
        </p:txBody>
      </p:sp>
      <p:sp>
        <p:nvSpPr>
          <p:cNvPr id="52281" name="Text Box 57"/>
          <p:cNvSpPr txBox="1">
            <a:spLocks noChangeArrowheads="1"/>
          </p:cNvSpPr>
          <p:nvPr/>
        </p:nvSpPr>
        <p:spPr bwMode="auto">
          <a:xfrm>
            <a:off x="5264315" y="1557339"/>
            <a:ext cx="17235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/>
              <a:t>商业银行资金清算渠道</a:t>
            </a:r>
          </a:p>
        </p:txBody>
      </p:sp>
      <p:sp>
        <p:nvSpPr>
          <p:cNvPr id="52282" name="AutoShape 58"/>
          <p:cNvSpPr>
            <a:spLocks noChangeArrowheads="1"/>
          </p:cNvSpPr>
          <p:nvPr/>
        </p:nvSpPr>
        <p:spPr bwMode="auto">
          <a:xfrm>
            <a:off x="1108900" y="1771650"/>
            <a:ext cx="1225358" cy="576263"/>
          </a:xfrm>
          <a:prstGeom prst="flowChartAlternateProcess">
            <a:avLst/>
          </a:prstGeom>
          <a:solidFill>
            <a:srgbClr val="DDDDDD"/>
          </a:solidFill>
          <a:ln w="1905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商业银行</a:t>
            </a:r>
          </a:p>
        </p:txBody>
      </p:sp>
      <p:sp>
        <p:nvSpPr>
          <p:cNvPr id="52283" name="AutoShape 59"/>
          <p:cNvSpPr>
            <a:spLocks noChangeArrowheads="1"/>
          </p:cNvSpPr>
          <p:nvPr/>
        </p:nvSpPr>
        <p:spPr bwMode="auto">
          <a:xfrm>
            <a:off x="2334257" y="1844675"/>
            <a:ext cx="918175" cy="146050"/>
          </a:xfrm>
          <a:prstGeom prst="leftRightArrow">
            <a:avLst>
              <a:gd name="adj1" fmla="val 50000"/>
              <a:gd name="adj2" fmla="val 1182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4" name="Text Box 60"/>
          <p:cNvSpPr txBox="1">
            <a:spLocks noChangeArrowheads="1"/>
          </p:cNvSpPr>
          <p:nvPr/>
        </p:nvSpPr>
        <p:spPr bwMode="auto">
          <a:xfrm>
            <a:off x="1701324" y="2924175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/>
              <a:t>结算帐户</a:t>
            </a:r>
          </a:p>
        </p:txBody>
      </p:sp>
      <p:sp>
        <p:nvSpPr>
          <p:cNvPr id="52285" name="Text Box 61"/>
          <p:cNvSpPr txBox="1">
            <a:spLocks noChangeArrowheads="1"/>
          </p:cNvSpPr>
          <p:nvPr/>
        </p:nvSpPr>
        <p:spPr bwMode="auto">
          <a:xfrm>
            <a:off x="3863423" y="2924175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/>
              <a:t>结算帐户</a:t>
            </a:r>
          </a:p>
        </p:txBody>
      </p:sp>
      <p:sp>
        <p:nvSpPr>
          <p:cNvPr id="52286" name="Text Box 62"/>
          <p:cNvSpPr txBox="1">
            <a:spLocks noChangeArrowheads="1"/>
          </p:cNvSpPr>
          <p:nvPr/>
        </p:nvSpPr>
        <p:spPr bwMode="auto">
          <a:xfrm>
            <a:off x="6086283" y="2924175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/>
              <a:t>结算帐户</a:t>
            </a:r>
          </a:p>
        </p:txBody>
      </p:sp>
      <p:sp>
        <p:nvSpPr>
          <p:cNvPr id="52287" name="Text Box 63"/>
          <p:cNvSpPr txBox="1">
            <a:spLocks noChangeArrowheads="1"/>
          </p:cNvSpPr>
          <p:nvPr/>
        </p:nvSpPr>
        <p:spPr bwMode="auto">
          <a:xfrm>
            <a:off x="8457672" y="2938464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/>
              <a:t>结算帐户</a:t>
            </a:r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 flipH="1">
            <a:off x="2334258" y="4076700"/>
            <a:ext cx="7662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9" name="Text Box 65"/>
          <p:cNvSpPr txBox="1">
            <a:spLocks noChangeArrowheads="1"/>
          </p:cNvSpPr>
          <p:nvPr/>
        </p:nvSpPr>
        <p:spPr bwMode="auto">
          <a:xfrm>
            <a:off x="2334257" y="3716339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/>
              <a:t>应收应付</a:t>
            </a:r>
          </a:p>
        </p:txBody>
      </p:sp>
      <p:sp>
        <p:nvSpPr>
          <p:cNvPr id="52290" name="Text Box 66"/>
          <p:cNvSpPr txBox="1">
            <a:spLocks noChangeArrowheads="1"/>
          </p:cNvSpPr>
          <p:nvPr/>
        </p:nvSpPr>
        <p:spPr bwMode="auto">
          <a:xfrm>
            <a:off x="7002770" y="3802064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/>
              <a:t>应收应付</a:t>
            </a:r>
          </a:p>
        </p:txBody>
      </p:sp>
      <p:sp>
        <p:nvSpPr>
          <p:cNvPr id="52291" name="Line 67"/>
          <p:cNvSpPr>
            <a:spLocks noChangeShapeType="1"/>
          </p:cNvSpPr>
          <p:nvPr/>
        </p:nvSpPr>
        <p:spPr bwMode="auto">
          <a:xfrm>
            <a:off x="6926819" y="4149725"/>
            <a:ext cx="9958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1122" y="188913"/>
            <a:ext cx="6201055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>
                <a:ea typeface="黑体" pitchFamily="2" charset="-122"/>
              </a:rPr>
              <a:t>清算系统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344315" y="981075"/>
            <a:ext cx="2044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仿宋_GB2312" pitchFamily="49" charset="-122"/>
              </a:rPr>
              <a:t>代缴款项清算流程</a:t>
            </a:r>
          </a:p>
        </p:txBody>
      </p:sp>
      <p:sp>
        <p:nvSpPr>
          <p:cNvPr id="87058" name="AutoShape 18"/>
          <p:cNvSpPr>
            <a:spLocks noChangeArrowheads="1"/>
          </p:cNvSpPr>
          <p:nvPr/>
        </p:nvSpPr>
        <p:spPr bwMode="auto">
          <a:xfrm>
            <a:off x="3252432" y="2311400"/>
            <a:ext cx="1124089" cy="374562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现金帐户</a:t>
            </a:r>
          </a:p>
        </p:txBody>
      </p:sp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3252432" y="3273425"/>
            <a:ext cx="1289495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应收绿卡资金帐户</a:t>
            </a:r>
          </a:p>
        </p:txBody>
      </p:sp>
      <p:sp>
        <p:nvSpPr>
          <p:cNvPr id="87060" name="AutoShape 20"/>
          <p:cNvSpPr>
            <a:spLocks noChangeArrowheads="1"/>
          </p:cNvSpPr>
          <p:nvPr/>
        </p:nvSpPr>
        <p:spPr bwMode="auto">
          <a:xfrm>
            <a:off x="1005942" y="4497388"/>
            <a:ext cx="1124089" cy="374562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存款账户</a:t>
            </a:r>
          </a:p>
        </p:txBody>
      </p:sp>
      <p:sp>
        <p:nvSpPr>
          <p:cNvPr id="87061" name="AutoShape 21"/>
          <p:cNvSpPr>
            <a:spLocks noChangeArrowheads="1"/>
          </p:cNvSpPr>
          <p:nvPr/>
        </p:nvSpPr>
        <p:spPr bwMode="auto">
          <a:xfrm>
            <a:off x="3238930" y="4456113"/>
            <a:ext cx="1299622" cy="74295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应付款</a:t>
            </a:r>
          </a:p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中间业务</a:t>
            </a:r>
          </a:p>
        </p:txBody>
      </p:sp>
      <p:sp>
        <p:nvSpPr>
          <p:cNvPr id="87063" name="Line 23"/>
          <p:cNvSpPr>
            <a:spLocks noChangeShapeType="1"/>
          </p:cNvSpPr>
          <p:nvPr/>
        </p:nvSpPr>
        <p:spPr bwMode="auto">
          <a:xfrm>
            <a:off x="344316" y="4149725"/>
            <a:ext cx="8957268" cy="0"/>
          </a:xfrm>
          <a:prstGeom prst="line">
            <a:avLst/>
          </a:prstGeom>
          <a:noFill/>
          <a:ln w="12700">
            <a:solidFill>
              <a:srgbClr val="000099"/>
            </a:solidFill>
            <a:prstDash val="sysDot"/>
            <a:round/>
            <a:headEnd/>
            <a:tailEnd/>
          </a:ln>
          <a:effectLst/>
        </p:spPr>
        <p:txBody>
          <a:bodyPr lIns="91431" tIns="45716" rIns="91431" bIns="45716">
            <a:spAutoFit/>
          </a:bodyPr>
          <a:lstStyle/>
          <a:p>
            <a:endParaRPr lang="zh-CN" altLang="en-US"/>
          </a:p>
        </p:txBody>
      </p:sp>
      <p:sp>
        <p:nvSpPr>
          <p:cNvPr id="87070" name="Line 30"/>
          <p:cNvSpPr>
            <a:spLocks noChangeShapeType="1"/>
          </p:cNvSpPr>
          <p:nvPr/>
        </p:nvSpPr>
        <p:spPr bwMode="auto">
          <a:xfrm flipV="1">
            <a:off x="266676" y="2636839"/>
            <a:ext cx="460776" cy="1587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arrow" w="med" len="med"/>
          </a:ln>
          <a:effectLst/>
        </p:spPr>
        <p:txBody>
          <a:bodyPr lIns="91431" tIns="45716" rIns="91431" bIns="45716">
            <a:spAutoFit/>
          </a:bodyPr>
          <a:lstStyle/>
          <a:p>
            <a:endParaRPr lang="zh-CN" altLang="en-US"/>
          </a:p>
        </p:txBody>
      </p:sp>
      <p:sp>
        <p:nvSpPr>
          <p:cNvPr id="87071" name="Text Box 31"/>
          <p:cNvSpPr txBox="1">
            <a:spLocks noChangeArrowheads="1"/>
          </p:cNvSpPr>
          <p:nvPr/>
        </p:nvSpPr>
        <p:spPr bwMode="auto">
          <a:xfrm>
            <a:off x="497908" y="1700213"/>
            <a:ext cx="1425372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 b="1">
                <a:solidFill>
                  <a:srgbClr val="003399"/>
                </a:solidFill>
                <a:latin typeface="Arial" charset="0"/>
              </a:rPr>
              <a:t>中间业务系统</a:t>
            </a:r>
          </a:p>
        </p:txBody>
      </p:sp>
      <p:sp>
        <p:nvSpPr>
          <p:cNvPr id="87072" name="Text Box 32"/>
          <p:cNvSpPr txBox="1">
            <a:spLocks noChangeArrowheads="1"/>
          </p:cNvSpPr>
          <p:nvPr/>
        </p:nvSpPr>
        <p:spPr bwMode="auto">
          <a:xfrm>
            <a:off x="487781" y="5589588"/>
            <a:ext cx="1838947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 b="1">
                <a:solidFill>
                  <a:srgbClr val="003399"/>
                </a:solidFill>
                <a:latin typeface="Arial" charset="0"/>
              </a:rPr>
              <a:t>邮政储蓄业务系统</a:t>
            </a:r>
          </a:p>
        </p:txBody>
      </p: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2258305" y="2278063"/>
            <a:ext cx="100763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4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现金</a:t>
            </a:r>
          </a:p>
        </p:txBody>
      </p:sp>
      <p:sp>
        <p:nvSpPr>
          <p:cNvPr id="87074" name="Text Box 34"/>
          <p:cNvSpPr txBox="1">
            <a:spLocks noChangeArrowheads="1"/>
          </p:cNvSpPr>
          <p:nvPr/>
        </p:nvSpPr>
        <p:spPr bwMode="auto">
          <a:xfrm>
            <a:off x="1492035" y="3213100"/>
            <a:ext cx="842223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卡折</a:t>
            </a:r>
          </a:p>
        </p:txBody>
      </p:sp>
      <p:sp>
        <p:nvSpPr>
          <p:cNvPr id="87075" name="AutoShape 35"/>
          <p:cNvSpPr>
            <a:spLocks noChangeArrowheads="1"/>
          </p:cNvSpPr>
          <p:nvPr/>
        </p:nvSpPr>
        <p:spPr bwMode="auto">
          <a:xfrm>
            <a:off x="801715" y="2390775"/>
            <a:ext cx="1589567" cy="550231"/>
          </a:xfrm>
          <a:prstGeom prst="flowChartDecision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>
                <a:solidFill>
                  <a:srgbClr val="003399"/>
                </a:solidFill>
                <a:latin typeface="Arial" charset="0"/>
              </a:rPr>
              <a:t>支付方式</a:t>
            </a:r>
          </a:p>
        </p:txBody>
      </p:sp>
      <p:sp>
        <p:nvSpPr>
          <p:cNvPr id="87076" name="Line 36"/>
          <p:cNvSpPr>
            <a:spLocks noChangeShapeType="1"/>
          </p:cNvSpPr>
          <p:nvPr/>
        </p:nvSpPr>
        <p:spPr bwMode="auto">
          <a:xfrm>
            <a:off x="6698963" y="1270000"/>
            <a:ext cx="0" cy="5327650"/>
          </a:xfrm>
          <a:prstGeom prst="line">
            <a:avLst/>
          </a:prstGeom>
          <a:noFill/>
          <a:ln w="3175">
            <a:solidFill>
              <a:srgbClr val="000099"/>
            </a:solidFill>
            <a:prstDash val="dashDot"/>
            <a:round/>
            <a:headEnd/>
            <a:tailEnd/>
          </a:ln>
          <a:effectLst/>
        </p:spPr>
        <p:txBody>
          <a:bodyPr lIns="91431" tIns="45716" rIns="91431" bIns="45716">
            <a:spAutoFit/>
          </a:bodyPr>
          <a:lstStyle/>
          <a:p>
            <a:endParaRPr lang="zh-CN" altLang="en-US"/>
          </a:p>
        </p:txBody>
      </p:sp>
      <p:sp>
        <p:nvSpPr>
          <p:cNvPr id="87078" name="AutoShape 38"/>
          <p:cNvSpPr>
            <a:spLocks noChangeArrowheads="1"/>
          </p:cNvSpPr>
          <p:nvPr/>
        </p:nvSpPr>
        <p:spPr bwMode="auto">
          <a:xfrm>
            <a:off x="5095533" y="2270125"/>
            <a:ext cx="1296247" cy="74295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应付款</a:t>
            </a:r>
          </a:p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商家</a:t>
            </a:r>
          </a:p>
        </p:txBody>
      </p:sp>
      <p:sp>
        <p:nvSpPr>
          <p:cNvPr id="87079" name="Rectangle 39"/>
          <p:cNvSpPr>
            <a:spLocks noChangeArrowheads="1"/>
          </p:cNvSpPr>
          <p:nvPr/>
        </p:nvSpPr>
        <p:spPr bwMode="auto">
          <a:xfrm>
            <a:off x="8152177" y="1498600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保险公司</a:t>
            </a:r>
          </a:p>
        </p:txBody>
      </p:sp>
      <p:sp>
        <p:nvSpPr>
          <p:cNvPr id="87080" name="Rectangle 40"/>
          <p:cNvSpPr>
            <a:spLocks noChangeArrowheads="1"/>
          </p:cNvSpPr>
          <p:nvPr/>
        </p:nvSpPr>
        <p:spPr bwMode="auto">
          <a:xfrm>
            <a:off x="8152177" y="2117725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证券公司</a:t>
            </a:r>
          </a:p>
        </p:txBody>
      </p:sp>
      <p:sp>
        <p:nvSpPr>
          <p:cNvPr id="87081" name="Rectangle 41"/>
          <p:cNvSpPr>
            <a:spLocks noChangeArrowheads="1"/>
          </p:cNvSpPr>
          <p:nvPr/>
        </p:nvSpPr>
        <p:spPr bwMode="auto">
          <a:xfrm>
            <a:off x="8152177" y="2767013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中国移动</a:t>
            </a:r>
          </a:p>
        </p:txBody>
      </p:sp>
      <p:sp>
        <p:nvSpPr>
          <p:cNvPr id="87082" name="Rectangle 42"/>
          <p:cNvSpPr>
            <a:spLocks noChangeArrowheads="1"/>
          </p:cNvSpPr>
          <p:nvPr/>
        </p:nvSpPr>
        <p:spPr bwMode="auto">
          <a:xfrm>
            <a:off x="8152177" y="3341688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其他商家</a:t>
            </a:r>
          </a:p>
        </p:txBody>
      </p:sp>
      <p:sp>
        <p:nvSpPr>
          <p:cNvPr id="87087" name="AutoShape 47"/>
          <p:cNvSpPr>
            <a:spLocks noChangeArrowheads="1"/>
          </p:cNvSpPr>
          <p:nvPr/>
        </p:nvSpPr>
        <p:spPr bwMode="auto">
          <a:xfrm>
            <a:off x="7017961" y="1516064"/>
            <a:ext cx="523225" cy="2232025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资金清算系统</a:t>
            </a:r>
          </a:p>
        </p:txBody>
      </p:sp>
      <p:cxnSp>
        <p:nvCxnSpPr>
          <p:cNvPr id="87089" name="AutoShape 49"/>
          <p:cNvCxnSpPr>
            <a:cxnSpLocks noChangeShapeType="1"/>
            <a:stCxn id="87075" idx="2"/>
            <a:endCxn id="87060" idx="0"/>
          </p:cNvCxnSpPr>
          <p:nvPr/>
        </p:nvCxnSpPr>
        <p:spPr bwMode="auto">
          <a:xfrm rot="5400000">
            <a:off x="804052" y="3704941"/>
            <a:ext cx="1556382" cy="2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7090" name="AutoShape 50"/>
          <p:cNvCxnSpPr>
            <a:cxnSpLocks noChangeShapeType="1"/>
            <a:stCxn id="87075" idx="2"/>
            <a:endCxn id="87059" idx="1"/>
          </p:cNvCxnSpPr>
          <p:nvPr/>
        </p:nvCxnSpPr>
        <p:spPr bwMode="auto">
          <a:xfrm rot="16200000" flipH="1">
            <a:off x="2093156" y="2444348"/>
            <a:ext cx="662619" cy="165593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7091" name="AutoShape 51"/>
          <p:cNvCxnSpPr>
            <a:cxnSpLocks noChangeShapeType="1"/>
            <a:stCxn id="87060" idx="3"/>
            <a:endCxn id="87061" idx="1"/>
          </p:cNvCxnSpPr>
          <p:nvPr/>
        </p:nvCxnSpPr>
        <p:spPr bwMode="auto">
          <a:xfrm>
            <a:off x="2130031" y="4684669"/>
            <a:ext cx="1108899" cy="142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7092" name="AutoShape 52"/>
          <p:cNvCxnSpPr>
            <a:cxnSpLocks noChangeShapeType="1"/>
            <a:stCxn id="87075" idx="3"/>
            <a:endCxn id="87058" idx="1"/>
          </p:cNvCxnSpPr>
          <p:nvPr/>
        </p:nvCxnSpPr>
        <p:spPr bwMode="auto">
          <a:xfrm flipV="1">
            <a:off x="2391282" y="2498681"/>
            <a:ext cx="861150" cy="1672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7093" name="AutoShape 53"/>
          <p:cNvCxnSpPr>
            <a:cxnSpLocks noChangeShapeType="1"/>
            <a:stCxn id="87061" idx="0"/>
            <a:endCxn id="87059" idx="2"/>
          </p:cNvCxnSpPr>
          <p:nvPr/>
        </p:nvCxnSpPr>
        <p:spPr bwMode="auto">
          <a:xfrm rot="16200000">
            <a:off x="3650866" y="4190749"/>
            <a:ext cx="484188" cy="8440"/>
          </a:xfrm>
          <a:prstGeom prst="bentConnector3">
            <a:avLst>
              <a:gd name="adj1" fmla="val 4983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7094" name="AutoShape 54"/>
          <p:cNvCxnSpPr>
            <a:cxnSpLocks noChangeShapeType="1"/>
            <a:stCxn id="87058" idx="3"/>
            <a:endCxn id="87078" idx="1"/>
          </p:cNvCxnSpPr>
          <p:nvPr/>
        </p:nvCxnSpPr>
        <p:spPr bwMode="auto">
          <a:xfrm>
            <a:off x="4376521" y="2498681"/>
            <a:ext cx="719012" cy="142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7095" name="AutoShape 55"/>
          <p:cNvCxnSpPr>
            <a:cxnSpLocks noChangeShapeType="1"/>
            <a:stCxn id="87078" idx="3"/>
            <a:endCxn id="87087" idx="1"/>
          </p:cNvCxnSpPr>
          <p:nvPr/>
        </p:nvCxnSpPr>
        <p:spPr bwMode="auto">
          <a:xfrm flipV="1">
            <a:off x="6412033" y="2632076"/>
            <a:ext cx="585673" cy="9525"/>
          </a:xfrm>
          <a:prstGeom prst="bentConnector3">
            <a:avLst>
              <a:gd name="adj1" fmla="val 49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7096" name="AutoShape 56"/>
          <p:cNvCxnSpPr>
            <a:cxnSpLocks noChangeShapeType="1"/>
            <a:stCxn id="87087" idx="3"/>
            <a:endCxn id="87079" idx="1"/>
          </p:cNvCxnSpPr>
          <p:nvPr/>
        </p:nvCxnSpPr>
        <p:spPr bwMode="auto">
          <a:xfrm flipV="1">
            <a:off x="7541186" y="1667873"/>
            <a:ext cx="610991" cy="96420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7097" name="AutoShape 57"/>
          <p:cNvCxnSpPr>
            <a:cxnSpLocks noChangeShapeType="1"/>
            <a:stCxn id="87087" idx="3"/>
            <a:endCxn id="87080" idx="1"/>
          </p:cNvCxnSpPr>
          <p:nvPr/>
        </p:nvCxnSpPr>
        <p:spPr bwMode="auto">
          <a:xfrm flipV="1">
            <a:off x="7541186" y="2286998"/>
            <a:ext cx="610991" cy="34507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7098" name="AutoShape 58"/>
          <p:cNvCxnSpPr>
            <a:cxnSpLocks noChangeShapeType="1"/>
            <a:stCxn id="87087" idx="3"/>
            <a:endCxn id="87081" idx="1"/>
          </p:cNvCxnSpPr>
          <p:nvPr/>
        </p:nvCxnSpPr>
        <p:spPr bwMode="auto">
          <a:xfrm>
            <a:off x="7541186" y="2632077"/>
            <a:ext cx="610991" cy="30420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7099" name="AutoShape 59"/>
          <p:cNvCxnSpPr>
            <a:cxnSpLocks noChangeShapeType="1"/>
            <a:stCxn id="87087" idx="3"/>
            <a:endCxn id="87082" idx="1"/>
          </p:cNvCxnSpPr>
          <p:nvPr/>
        </p:nvCxnSpPr>
        <p:spPr bwMode="auto">
          <a:xfrm>
            <a:off x="7541186" y="2632077"/>
            <a:ext cx="610991" cy="87888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7100" name="AutoShape 60"/>
          <p:cNvCxnSpPr>
            <a:cxnSpLocks noChangeShapeType="1"/>
            <a:stCxn id="87059" idx="3"/>
            <a:endCxn id="87078" idx="2"/>
          </p:cNvCxnSpPr>
          <p:nvPr/>
        </p:nvCxnSpPr>
        <p:spPr bwMode="auto">
          <a:xfrm flipV="1">
            <a:off x="4562181" y="3032125"/>
            <a:ext cx="1181475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1" name="Rectangle 57"/>
          <p:cNvSpPr>
            <a:spLocks noChangeArrowheads="1"/>
          </p:cNvSpPr>
          <p:nvPr/>
        </p:nvSpPr>
        <p:spPr bwMode="auto">
          <a:xfrm>
            <a:off x="5748720" y="1916113"/>
            <a:ext cx="1562922" cy="35290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20" name="Rectangle 56"/>
          <p:cNvSpPr>
            <a:spLocks noChangeArrowheads="1"/>
          </p:cNvSpPr>
          <p:nvPr/>
        </p:nvSpPr>
        <p:spPr bwMode="auto">
          <a:xfrm>
            <a:off x="1996694" y="1916113"/>
            <a:ext cx="3552863" cy="35290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19" name="Rectangle 55"/>
          <p:cNvSpPr>
            <a:spLocks noChangeArrowheads="1"/>
          </p:cNvSpPr>
          <p:nvPr/>
        </p:nvSpPr>
        <p:spPr bwMode="auto">
          <a:xfrm>
            <a:off x="236295" y="1916113"/>
            <a:ext cx="1532542" cy="35290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1122" y="188913"/>
            <a:ext cx="6201055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>
                <a:ea typeface="黑体" pitchFamily="2" charset="-122"/>
              </a:rPr>
              <a:t>清算系统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59925" y="1027113"/>
            <a:ext cx="41360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仿宋_GB2312" pitchFamily="49" charset="-122"/>
              </a:rPr>
              <a:t>中间业务内部资金清算：异地中间业务</a:t>
            </a:r>
          </a:p>
        </p:txBody>
      </p:sp>
      <p:sp>
        <p:nvSpPr>
          <p:cNvPr id="88098" name="AutoShape 34"/>
          <p:cNvSpPr>
            <a:spLocks noChangeArrowheads="1"/>
          </p:cNvSpPr>
          <p:nvPr/>
        </p:nvSpPr>
        <p:spPr bwMode="auto">
          <a:xfrm>
            <a:off x="325751" y="3141664"/>
            <a:ext cx="1225358" cy="374562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现金帐户</a:t>
            </a:r>
          </a:p>
        </p:txBody>
      </p:sp>
      <p:sp>
        <p:nvSpPr>
          <p:cNvPr id="88099" name="AutoShape 35"/>
          <p:cNvSpPr>
            <a:spLocks noChangeArrowheads="1"/>
          </p:cNvSpPr>
          <p:nvPr/>
        </p:nvSpPr>
        <p:spPr bwMode="auto">
          <a:xfrm>
            <a:off x="313935" y="4270375"/>
            <a:ext cx="1248988" cy="74295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存放</a:t>
            </a:r>
          </a:p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上级资金</a:t>
            </a:r>
          </a:p>
        </p:txBody>
      </p:sp>
      <p:sp>
        <p:nvSpPr>
          <p:cNvPr id="88101" name="AutoShape 37"/>
          <p:cNvSpPr>
            <a:spLocks noChangeArrowheads="1"/>
          </p:cNvSpPr>
          <p:nvPr/>
        </p:nvSpPr>
        <p:spPr bwMode="auto">
          <a:xfrm>
            <a:off x="2097963" y="3141664"/>
            <a:ext cx="1245612" cy="374562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下级存放</a:t>
            </a:r>
          </a:p>
        </p:txBody>
      </p:sp>
      <p:sp>
        <p:nvSpPr>
          <p:cNvPr id="88102" name="AutoShape 38"/>
          <p:cNvSpPr>
            <a:spLocks noChangeArrowheads="1"/>
          </p:cNvSpPr>
          <p:nvPr/>
        </p:nvSpPr>
        <p:spPr bwMode="auto">
          <a:xfrm>
            <a:off x="2383204" y="4437064"/>
            <a:ext cx="1245612" cy="374562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清算往来</a:t>
            </a:r>
          </a:p>
        </p:txBody>
      </p:sp>
      <p:sp>
        <p:nvSpPr>
          <p:cNvPr id="88103" name="AutoShape 39"/>
          <p:cNvSpPr>
            <a:spLocks noChangeArrowheads="1"/>
          </p:cNvSpPr>
          <p:nvPr/>
        </p:nvSpPr>
        <p:spPr bwMode="auto">
          <a:xfrm>
            <a:off x="3858359" y="4437064"/>
            <a:ext cx="1169661" cy="374562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清算往来</a:t>
            </a:r>
          </a:p>
        </p:txBody>
      </p:sp>
      <p:sp>
        <p:nvSpPr>
          <p:cNvPr id="88104" name="AutoShape 40"/>
          <p:cNvSpPr>
            <a:spLocks noChangeArrowheads="1"/>
          </p:cNvSpPr>
          <p:nvPr/>
        </p:nvSpPr>
        <p:spPr bwMode="auto">
          <a:xfrm>
            <a:off x="4165543" y="3141664"/>
            <a:ext cx="1245612" cy="374562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下级存放</a:t>
            </a:r>
          </a:p>
        </p:txBody>
      </p:sp>
      <p:sp>
        <p:nvSpPr>
          <p:cNvPr id="88106" name="AutoShape 42"/>
          <p:cNvSpPr>
            <a:spLocks noChangeArrowheads="1"/>
          </p:cNvSpPr>
          <p:nvPr/>
        </p:nvSpPr>
        <p:spPr bwMode="auto">
          <a:xfrm>
            <a:off x="5902311" y="4408488"/>
            <a:ext cx="1248988" cy="74295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应付款</a:t>
            </a:r>
          </a:p>
          <a:p>
            <a:pPr algn="ctr">
              <a:spcAft>
                <a:spcPts val="600"/>
              </a:spcAft>
            </a:pPr>
            <a:r>
              <a:rPr kumimoji="1" lang="en-US" altLang="zh-CN" sz="1600">
                <a:solidFill>
                  <a:srgbClr val="003399"/>
                </a:solidFill>
                <a:latin typeface="Arial" charset="0"/>
              </a:rPr>
              <a:t>XX</a:t>
            </a: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商家</a:t>
            </a:r>
          </a:p>
        </p:txBody>
      </p:sp>
      <p:sp>
        <p:nvSpPr>
          <p:cNvPr id="88107" name="AutoShape 43"/>
          <p:cNvSpPr>
            <a:spLocks noChangeArrowheads="1"/>
          </p:cNvSpPr>
          <p:nvPr/>
        </p:nvSpPr>
        <p:spPr bwMode="auto">
          <a:xfrm>
            <a:off x="5902311" y="2973388"/>
            <a:ext cx="1248988" cy="74295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存放</a:t>
            </a:r>
          </a:p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上级资金</a:t>
            </a:r>
          </a:p>
        </p:txBody>
      </p:sp>
      <p:sp>
        <p:nvSpPr>
          <p:cNvPr id="88108" name="Line 44"/>
          <p:cNvSpPr>
            <a:spLocks noChangeShapeType="1"/>
          </p:cNvSpPr>
          <p:nvPr/>
        </p:nvSpPr>
        <p:spPr bwMode="auto">
          <a:xfrm>
            <a:off x="950244" y="2422525"/>
            <a:ext cx="0" cy="7191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109" name="Oval 45"/>
          <p:cNvSpPr>
            <a:spLocks noChangeArrowheads="1"/>
          </p:cNvSpPr>
          <p:nvPr/>
        </p:nvSpPr>
        <p:spPr bwMode="auto">
          <a:xfrm>
            <a:off x="344316" y="1989138"/>
            <a:ext cx="1147718" cy="360362"/>
          </a:xfrm>
          <a:prstGeom prst="ellipse">
            <a:avLst/>
          </a:prstGeom>
          <a:solidFill>
            <a:srgbClr val="FF9933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400"/>
              <a:t>异地缴费</a:t>
            </a:r>
          </a:p>
        </p:txBody>
      </p:sp>
      <p:cxnSp>
        <p:nvCxnSpPr>
          <p:cNvPr id="88111" name="AutoShape 47"/>
          <p:cNvCxnSpPr>
            <a:cxnSpLocks noChangeShapeType="1"/>
            <a:stCxn id="88098" idx="2"/>
            <a:endCxn id="88099" idx="0"/>
          </p:cNvCxnSpPr>
          <p:nvPr/>
        </p:nvCxnSpPr>
        <p:spPr bwMode="auto">
          <a:xfrm rot="5400000">
            <a:off x="561356" y="3893300"/>
            <a:ext cx="754149" cy="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8112" name="AutoShape 48"/>
          <p:cNvCxnSpPr>
            <a:cxnSpLocks noChangeShapeType="1"/>
            <a:stCxn id="88099" idx="3"/>
            <a:endCxn id="88101" idx="1"/>
          </p:cNvCxnSpPr>
          <p:nvPr/>
        </p:nvCxnSpPr>
        <p:spPr bwMode="auto">
          <a:xfrm flipV="1">
            <a:off x="1562923" y="3328945"/>
            <a:ext cx="535040" cy="131290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8113" name="AutoShape 49"/>
          <p:cNvCxnSpPr>
            <a:cxnSpLocks noChangeShapeType="1"/>
            <a:stCxn id="88101" idx="3"/>
            <a:endCxn id="88102" idx="1"/>
          </p:cNvCxnSpPr>
          <p:nvPr/>
        </p:nvCxnSpPr>
        <p:spPr bwMode="auto">
          <a:xfrm flipH="1">
            <a:off x="2383204" y="3328945"/>
            <a:ext cx="960371" cy="1295400"/>
          </a:xfrm>
          <a:prstGeom prst="bentConnector5">
            <a:avLst>
              <a:gd name="adj1" fmla="val -23803"/>
              <a:gd name="adj2" fmla="val 50000"/>
              <a:gd name="adj3" fmla="val 123803"/>
            </a:avLst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8114" name="AutoShape 50"/>
          <p:cNvCxnSpPr>
            <a:cxnSpLocks noChangeShapeType="1"/>
            <a:stCxn id="88102" idx="3"/>
            <a:endCxn id="88103" idx="1"/>
          </p:cNvCxnSpPr>
          <p:nvPr/>
        </p:nvCxnSpPr>
        <p:spPr bwMode="auto">
          <a:xfrm>
            <a:off x="3628816" y="4624345"/>
            <a:ext cx="229543" cy="158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88115" name="AutoShape 51"/>
          <p:cNvCxnSpPr>
            <a:cxnSpLocks noChangeShapeType="1"/>
            <a:stCxn id="88103" idx="3"/>
            <a:endCxn id="88104" idx="1"/>
          </p:cNvCxnSpPr>
          <p:nvPr/>
        </p:nvCxnSpPr>
        <p:spPr bwMode="auto">
          <a:xfrm flipH="1" flipV="1">
            <a:off x="4165543" y="3328945"/>
            <a:ext cx="862477" cy="1295400"/>
          </a:xfrm>
          <a:prstGeom prst="bentConnector5">
            <a:avLst>
              <a:gd name="adj1" fmla="val -26505"/>
              <a:gd name="adj2" fmla="val 50000"/>
              <a:gd name="adj3" fmla="val 126505"/>
            </a:avLst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8116" name="AutoShape 52"/>
          <p:cNvCxnSpPr>
            <a:cxnSpLocks noChangeShapeType="1"/>
            <a:stCxn id="88104" idx="3"/>
            <a:endCxn id="88107" idx="1"/>
          </p:cNvCxnSpPr>
          <p:nvPr/>
        </p:nvCxnSpPr>
        <p:spPr bwMode="auto">
          <a:xfrm>
            <a:off x="5411155" y="3328945"/>
            <a:ext cx="491156" cy="1591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8117" name="AutoShape 53"/>
          <p:cNvCxnSpPr>
            <a:cxnSpLocks noChangeShapeType="1"/>
            <a:stCxn id="88107" idx="2"/>
            <a:endCxn id="88106" idx="0"/>
          </p:cNvCxnSpPr>
          <p:nvPr/>
        </p:nvCxnSpPr>
        <p:spPr bwMode="auto">
          <a:xfrm rot="5400000">
            <a:off x="6199780" y="4062413"/>
            <a:ext cx="654050" cy="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88122" name="Text Box 58"/>
          <p:cNvSpPr txBox="1">
            <a:spLocks noChangeArrowheads="1"/>
          </p:cNvSpPr>
          <p:nvPr/>
        </p:nvSpPr>
        <p:spPr bwMode="auto">
          <a:xfrm>
            <a:off x="536727" y="5510213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>
                <a:ea typeface="仿宋_GB2312" pitchFamily="49" charset="-122"/>
              </a:rPr>
              <a:t>交易局</a:t>
            </a:r>
          </a:p>
        </p:txBody>
      </p:sp>
      <p:sp>
        <p:nvSpPr>
          <p:cNvPr id="88123" name="Text Box 59"/>
          <p:cNvSpPr txBox="1">
            <a:spLocks noChangeArrowheads="1"/>
          </p:cNvSpPr>
          <p:nvPr/>
        </p:nvSpPr>
        <p:spPr bwMode="auto">
          <a:xfrm>
            <a:off x="3068459" y="5516563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>
                <a:ea typeface="仿宋_GB2312" pitchFamily="49" charset="-122"/>
              </a:rPr>
              <a:t>清算局（省局）</a:t>
            </a:r>
          </a:p>
        </p:txBody>
      </p:sp>
      <p:sp>
        <p:nvSpPr>
          <p:cNvPr id="88124" name="Text Box 60"/>
          <p:cNvSpPr txBox="1">
            <a:spLocks noChangeArrowheads="1"/>
          </p:cNvSpPr>
          <p:nvPr/>
        </p:nvSpPr>
        <p:spPr bwMode="auto">
          <a:xfrm>
            <a:off x="6113288" y="5516563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>
                <a:ea typeface="仿宋_GB2312" pitchFamily="49" charset="-122"/>
              </a:rPr>
              <a:t>结算局</a:t>
            </a:r>
          </a:p>
        </p:txBody>
      </p:sp>
      <p:sp>
        <p:nvSpPr>
          <p:cNvPr id="88125" name="Rectangle 61"/>
          <p:cNvSpPr>
            <a:spLocks noChangeArrowheads="1"/>
          </p:cNvSpPr>
          <p:nvPr/>
        </p:nvSpPr>
        <p:spPr bwMode="auto">
          <a:xfrm>
            <a:off x="8430668" y="3600450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保险公司</a:t>
            </a:r>
          </a:p>
        </p:txBody>
      </p:sp>
      <p:sp>
        <p:nvSpPr>
          <p:cNvPr id="88126" name="Rectangle 62"/>
          <p:cNvSpPr>
            <a:spLocks noChangeArrowheads="1"/>
          </p:cNvSpPr>
          <p:nvPr/>
        </p:nvSpPr>
        <p:spPr bwMode="auto">
          <a:xfrm>
            <a:off x="8430668" y="4219575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证券公司</a:t>
            </a:r>
          </a:p>
        </p:txBody>
      </p:sp>
      <p:sp>
        <p:nvSpPr>
          <p:cNvPr id="88127" name="Rectangle 63"/>
          <p:cNvSpPr>
            <a:spLocks noChangeArrowheads="1"/>
          </p:cNvSpPr>
          <p:nvPr/>
        </p:nvSpPr>
        <p:spPr bwMode="auto">
          <a:xfrm>
            <a:off x="8430668" y="4868863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中国移动</a:t>
            </a:r>
          </a:p>
        </p:txBody>
      </p:sp>
      <p:sp>
        <p:nvSpPr>
          <p:cNvPr id="88128" name="Rectangle 64"/>
          <p:cNvSpPr>
            <a:spLocks noChangeArrowheads="1"/>
          </p:cNvSpPr>
          <p:nvPr/>
        </p:nvSpPr>
        <p:spPr bwMode="auto">
          <a:xfrm>
            <a:off x="8430668" y="5443538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其他商家</a:t>
            </a:r>
          </a:p>
        </p:txBody>
      </p:sp>
      <p:sp>
        <p:nvSpPr>
          <p:cNvPr id="88129" name="AutoShape 65"/>
          <p:cNvSpPr>
            <a:spLocks noChangeArrowheads="1"/>
          </p:cNvSpPr>
          <p:nvPr/>
        </p:nvSpPr>
        <p:spPr bwMode="auto">
          <a:xfrm>
            <a:off x="7588444" y="3802064"/>
            <a:ext cx="523225" cy="1944687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资金清算系统</a:t>
            </a:r>
          </a:p>
        </p:txBody>
      </p:sp>
      <p:cxnSp>
        <p:nvCxnSpPr>
          <p:cNvPr id="88130" name="AutoShape 66"/>
          <p:cNvCxnSpPr>
            <a:cxnSpLocks noChangeShapeType="1"/>
            <a:stCxn id="88129" idx="3"/>
            <a:endCxn id="88125" idx="1"/>
          </p:cNvCxnSpPr>
          <p:nvPr/>
        </p:nvCxnSpPr>
        <p:spPr bwMode="auto">
          <a:xfrm flipV="1">
            <a:off x="8111669" y="3769723"/>
            <a:ext cx="318999" cy="100468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8131" name="AutoShape 67"/>
          <p:cNvCxnSpPr>
            <a:cxnSpLocks noChangeShapeType="1"/>
            <a:stCxn id="88129" idx="3"/>
            <a:endCxn id="88126" idx="1"/>
          </p:cNvCxnSpPr>
          <p:nvPr/>
        </p:nvCxnSpPr>
        <p:spPr bwMode="auto">
          <a:xfrm flipV="1">
            <a:off x="8111669" y="4388848"/>
            <a:ext cx="318999" cy="38556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8132" name="AutoShape 68"/>
          <p:cNvCxnSpPr>
            <a:cxnSpLocks noChangeShapeType="1"/>
            <a:stCxn id="88129" idx="3"/>
            <a:endCxn id="88127" idx="1"/>
          </p:cNvCxnSpPr>
          <p:nvPr/>
        </p:nvCxnSpPr>
        <p:spPr bwMode="auto">
          <a:xfrm>
            <a:off x="8111669" y="4774408"/>
            <a:ext cx="318999" cy="26372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8133" name="AutoShape 69"/>
          <p:cNvCxnSpPr>
            <a:cxnSpLocks noChangeShapeType="1"/>
            <a:stCxn id="88129" idx="3"/>
            <a:endCxn id="88128" idx="1"/>
          </p:cNvCxnSpPr>
          <p:nvPr/>
        </p:nvCxnSpPr>
        <p:spPr bwMode="auto">
          <a:xfrm>
            <a:off x="8111669" y="4774408"/>
            <a:ext cx="318999" cy="83840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8134" name="AutoShape 70"/>
          <p:cNvCxnSpPr>
            <a:cxnSpLocks noChangeShapeType="1"/>
            <a:stCxn id="88106" idx="3"/>
            <a:endCxn id="88129" idx="1"/>
          </p:cNvCxnSpPr>
          <p:nvPr/>
        </p:nvCxnSpPr>
        <p:spPr bwMode="auto">
          <a:xfrm flipV="1">
            <a:off x="7171553" y="4775201"/>
            <a:ext cx="396637" cy="4763"/>
          </a:xfrm>
          <a:prstGeom prst="bentConnector3">
            <a:avLst>
              <a:gd name="adj1" fmla="val 49787"/>
            </a:avLst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51122" y="188913"/>
            <a:ext cx="6201055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>
                <a:ea typeface="黑体" pitchFamily="2" charset="-122"/>
              </a:rPr>
              <a:t>清算系统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259925" y="1027113"/>
            <a:ext cx="2044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仿宋_GB2312" pitchFamily="49" charset="-122"/>
              </a:rPr>
              <a:t>批量代收资金清算</a:t>
            </a:r>
          </a:p>
        </p:txBody>
      </p:sp>
      <p:sp>
        <p:nvSpPr>
          <p:cNvPr id="89151" name="AutoShape 63"/>
          <p:cNvSpPr>
            <a:spLocks noChangeArrowheads="1"/>
          </p:cNvSpPr>
          <p:nvPr/>
        </p:nvSpPr>
        <p:spPr bwMode="auto">
          <a:xfrm>
            <a:off x="1621997" y="4843463"/>
            <a:ext cx="1248988" cy="74295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卡、折</a:t>
            </a:r>
          </a:p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存款帐户</a:t>
            </a:r>
          </a:p>
        </p:txBody>
      </p:sp>
      <p:sp>
        <p:nvSpPr>
          <p:cNvPr id="89152" name="AutoShape 64"/>
          <p:cNvSpPr>
            <a:spLocks noChangeArrowheads="1"/>
          </p:cNvSpPr>
          <p:nvPr/>
        </p:nvSpPr>
        <p:spPr bwMode="auto">
          <a:xfrm>
            <a:off x="3438092" y="4846638"/>
            <a:ext cx="1269242" cy="74295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应付款</a:t>
            </a:r>
          </a:p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中间业务</a:t>
            </a:r>
          </a:p>
        </p:txBody>
      </p:sp>
      <p:cxnSp>
        <p:nvCxnSpPr>
          <p:cNvPr id="89156" name="AutoShape 68"/>
          <p:cNvCxnSpPr>
            <a:cxnSpLocks noChangeShapeType="1"/>
            <a:stCxn id="89176" idx="4"/>
            <a:endCxn id="89151" idx="0"/>
          </p:cNvCxnSpPr>
          <p:nvPr/>
        </p:nvCxnSpPr>
        <p:spPr bwMode="auto">
          <a:xfrm rot="5400000">
            <a:off x="1245572" y="3823494"/>
            <a:ext cx="20018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9157" name="AutoShape 69"/>
          <p:cNvCxnSpPr>
            <a:cxnSpLocks noChangeShapeType="1"/>
            <a:stCxn id="89151" idx="3"/>
            <a:endCxn id="89152" idx="1"/>
          </p:cNvCxnSpPr>
          <p:nvPr/>
        </p:nvCxnSpPr>
        <p:spPr bwMode="auto">
          <a:xfrm>
            <a:off x="2891238" y="5214939"/>
            <a:ext cx="526600" cy="31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9162" name="AutoShape 74"/>
          <p:cNvSpPr>
            <a:spLocks noChangeArrowheads="1"/>
          </p:cNvSpPr>
          <p:nvPr/>
        </p:nvSpPr>
        <p:spPr bwMode="auto">
          <a:xfrm>
            <a:off x="5090468" y="3262313"/>
            <a:ext cx="1269242" cy="74295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应收款</a:t>
            </a:r>
          </a:p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储蓄系统</a:t>
            </a:r>
          </a:p>
        </p:txBody>
      </p:sp>
      <p:sp>
        <p:nvSpPr>
          <p:cNvPr id="89163" name="AutoShape 75"/>
          <p:cNvSpPr>
            <a:spLocks noChangeArrowheads="1"/>
          </p:cNvSpPr>
          <p:nvPr/>
        </p:nvSpPr>
        <p:spPr bwMode="auto">
          <a:xfrm>
            <a:off x="5090468" y="1989138"/>
            <a:ext cx="1269242" cy="74295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应付款</a:t>
            </a:r>
          </a:p>
          <a:p>
            <a:pPr algn="ctr">
              <a:spcAft>
                <a:spcPts val="600"/>
              </a:spcAft>
            </a:pPr>
            <a:r>
              <a:rPr kumimoji="1" lang="en-US" altLang="zh-CN" sz="1600">
                <a:solidFill>
                  <a:srgbClr val="003399"/>
                </a:solidFill>
                <a:latin typeface="Arial" charset="0"/>
              </a:rPr>
              <a:t>XX</a:t>
            </a: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商家</a:t>
            </a:r>
          </a:p>
        </p:txBody>
      </p:sp>
      <p:cxnSp>
        <p:nvCxnSpPr>
          <p:cNvPr id="89164" name="AutoShape 76"/>
          <p:cNvCxnSpPr>
            <a:cxnSpLocks noChangeShapeType="1"/>
            <a:stCxn id="89152" idx="3"/>
            <a:endCxn id="89162" idx="2"/>
          </p:cNvCxnSpPr>
          <p:nvPr/>
        </p:nvCxnSpPr>
        <p:spPr bwMode="auto">
          <a:xfrm flipV="1">
            <a:off x="4727588" y="4024313"/>
            <a:ext cx="997502" cy="11938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9165" name="AutoShape 77"/>
          <p:cNvCxnSpPr>
            <a:cxnSpLocks noChangeShapeType="1"/>
            <a:stCxn id="89162" idx="0"/>
            <a:endCxn id="89163" idx="2"/>
          </p:cNvCxnSpPr>
          <p:nvPr/>
        </p:nvCxnSpPr>
        <p:spPr bwMode="auto">
          <a:xfrm rot="16200000">
            <a:off x="5479027" y="2997201"/>
            <a:ext cx="4921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9166" name="Rectangle 78"/>
          <p:cNvSpPr>
            <a:spLocks noChangeArrowheads="1"/>
          </p:cNvSpPr>
          <p:nvPr/>
        </p:nvSpPr>
        <p:spPr bwMode="auto">
          <a:xfrm>
            <a:off x="8229816" y="1844675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保险公司</a:t>
            </a:r>
          </a:p>
        </p:txBody>
      </p:sp>
      <p:sp>
        <p:nvSpPr>
          <p:cNvPr id="89167" name="Rectangle 79"/>
          <p:cNvSpPr>
            <a:spLocks noChangeArrowheads="1"/>
          </p:cNvSpPr>
          <p:nvPr/>
        </p:nvSpPr>
        <p:spPr bwMode="auto">
          <a:xfrm>
            <a:off x="8229816" y="2463800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证券公司</a:t>
            </a:r>
          </a:p>
        </p:txBody>
      </p:sp>
      <p:sp>
        <p:nvSpPr>
          <p:cNvPr id="89168" name="Rectangle 80"/>
          <p:cNvSpPr>
            <a:spLocks noChangeArrowheads="1"/>
          </p:cNvSpPr>
          <p:nvPr/>
        </p:nvSpPr>
        <p:spPr bwMode="auto">
          <a:xfrm>
            <a:off x="8229816" y="3113088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中国移动</a:t>
            </a:r>
          </a:p>
        </p:txBody>
      </p:sp>
      <p:sp>
        <p:nvSpPr>
          <p:cNvPr id="89169" name="Rectangle 81"/>
          <p:cNvSpPr>
            <a:spLocks noChangeArrowheads="1"/>
          </p:cNvSpPr>
          <p:nvPr/>
        </p:nvSpPr>
        <p:spPr bwMode="auto">
          <a:xfrm>
            <a:off x="8229816" y="3687763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其他商家</a:t>
            </a:r>
          </a:p>
        </p:txBody>
      </p:sp>
      <p:sp>
        <p:nvSpPr>
          <p:cNvPr id="89170" name="AutoShape 82"/>
          <p:cNvSpPr>
            <a:spLocks noChangeArrowheads="1"/>
          </p:cNvSpPr>
          <p:nvPr/>
        </p:nvSpPr>
        <p:spPr bwMode="auto">
          <a:xfrm>
            <a:off x="7387594" y="2046289"/>
            <a:ext cx="523225" cy="1944687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资金清算系统</a:t>
            </a:r>
          </a:p>
        </p:txBody>
      </p:sp>
      <p:cxnSp>
        <p:nvCxnSpPr>
          <p:cNvPr id="89171" name="AutoShape 83"/>
          <p:cNvCxnSpPr>
            <a:cxnSpLocks noChangeShapeType="1"/>
            <a:stCxn id="89170" idx="3"/>
            <a:endCxn id="89166" idx="1"/>
          </p:cNvCxnSpPr>
          <p:nvPr/>
        </p:nvCxnSpPr>
        <p:spPr bwMode="auto">
          <a:xfrm flipV="1">
            <a:off x="7910819" y="2013948"/>
            <a:ext cx="318997" cy="100468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9172" name="AutoShape 84"/>
          <p:cNvCxnSpPr>
            <a:cxnSpLocks noChangeShapeType="1"/>
            <a:stCxn id="89170" idx="3"/>
            <a:endCxn id="89167" idx="1"/>
          </p:cNvCxnSpPr>
          <p:nvPr/>
        </p:nvCxnSpPr>
        <p:spPr bwMode="auto">
          <a:xfrm flipV="1">
            <a:off x="7910819" y="2633073"/>
            <a:ext cx="318997" cy="38556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9173" name="AutoShape 85"/>
          <p:cNvCxnSpPr>
            <a:cxnSpLocks noChangeShapeType="1"/>
            <a:stCxn id="89170" idx="3"/>
            <a:endCxn id="89168" idx="1"/>
          </p:cNvCxnSpPr>
          <p:nvPr/>
        </p:nvCxnSpPr>
        <p:spPr bwMode="auto">
          <a:xfrm>
            <a:off x="7910819" y="3018633"/>
            <a:ext cx="318997" cy="26372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9174" name="AutoShape 86"/>
          <p:cNvCxnSpPr>
            <a:cxnSpLocks noChangeShapeType="1"/>
            <a:stCxn id="89170" idx="3"/>
            <a:endCxn id="89169" idx="1"/>
          </p:cNvCxnSpPr>
          <p:nvPr/>
        </p:nvCxnSpPr>
        <p:spPr bwMode="auto">
          <a:xfrm>
            <a:off x="7910819" y="3018633"/>
            <a:ext cx="318997" cy="83840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9175" name="Line 87"/>
          <p:cNvSpPr>
            <a:spLocks noChangeShapeType="1"/>
          </p:cNvSpPr>
          <p:nvPr/>
        </p:nvSpPr>
        <p:spPr bwMode="auto">
          <a:xfrm>
            <a:off x="266676" y="4292600"/>
            <a:ext cx="922394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9176" name="AutoShape 88"/>
          <p:cNvSpPr>
            <a:spLocks noChangeArrowheads="1"/>
          </p:cNvSpPr>
          <p:nvPr/>
        </p:nvSpPr>
        <p:spPr bwMode="auto">
          <a:xfrm>
            <a:off x="1519039" y="2030413"/>
            <a:ext cx="1453215" cy="792162"/>
          </a:xfrm>
          <a:prstGeom prst="parallelogram">
            <a:avLst>
              <a:gd name="adj" fmla="val 4313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/>
              <a:t>批量代扣</a:t>
            </a:r>
          </a:p>
          <a:p>
            <a:pPr algn="ctr"/>
            <a:r>
              <a:rPr lang="zh-CN" altLang="en-US" sz="1600"/>
              <a:t>清单</a:t>
            </a:r>
          </a:p>
        </p:txBody>
      </p:sp>
      <p:sp>
        <p:nvSpPr>
          <p:cNvPr id="89178" name="AutoShape 90"/>
          <p:cNvSpPr>
            <a:spLocks noChangeArrowheads="1"/>
          </p:cNvSpPr>
          <p:nvPr/>
        </p:nvSpPr>
        <p:spPr bwMode="auto">
          <a:xfrm>
            <a:off x="5780788" y="4437063"/>
            <a:ext cx="1147718" cy="576262"/>
          </a:xfrm>
          <a:prstGeom prst="parallelogram">
            <a:avLst>
              <a:gd name="adj" fmla="val 4683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/>
              <a:t>入帐清单</a:t>
            </a:r>
          </a:p>
        </p:txBody>
      </p:sp>
      <p:sp>
        <p:nvSpPr>
          <p:cNvPr id="89179" name="AutoShape 91"/>
          <p:cNvSpPr>
            <a:spLocks/>
          </p:cNvSpPr>
          <p:nvPr/>
        </p:nvSpPr>
        <p:spPr bwMode="auto">
          <a:xfrm>
            <a:off x="6469420" y="2132014"/>
            <a:ext cx="305495" cy="1728787"/>
          </a:xfrm>
          <a:prstGeom prst="rightBrace">
            <a:avLst>
              <a:gd name="adj1" fmla="val 50138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80" name="AutoShape 92"/>
          <p:cNvSpPr>
            <a:spLocks noChangeArrowheads="1"/>
          </p:cNvSpPr>
          <p:nvPr/>
        </p:nvSpPr>
        <p:spPr bwMode="auto">
          <a:xfrm>
            <a:off x="6850867" y="2852739"/>
            <a:ext cx="460775" cy="288925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82" name="Text Box 94"/>
          <p:cNvSpPr txBox="1">
            <a:spLocks noChangeArrowheads="1"/>
          </p:cNvSpPr>
          <p:nvPr/>
        </p:nvSpPr>
        <p:spPr bwMode="auto">
          <a:xfrm>
            <a:off x="724875" y="2036764"/>
            <a:ext cx="46166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zh-CN" altLang="en-US" sz="1800"/>
              <a:t>中间业务系统</a:t>
            </a:r>
          </a:p>
        </p:txBody>
      </p:sp>
      <p:sp>
        <p:nvSpPr>
          <p:cNvPr id="89183" name="Text Box 95"/>
          <p:cNvSpPr txBox="1">
            <a:spLocks noChangeArrowheads="1"/>
          </p:cNvSpPr>
          <p:nvPr/>
        </p:nvSpPr>
        <p:spPr bwMode="auto">
          <a:xfrm>
            <a:off x="724875" y="4727576"/>
            <a:ext cx="46166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zh-CN" altLang="en-US" sz="1800"/>
              <a:t>绿卡系统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1122" y="188913"/>
            <a:ext cx="6201055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>
                <a:ea typeface="黑体" pitchFamily="2" charset="-122"/>
              </a:rPr>
              <a:t>清算系统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66676" y="981075"/>
            <a:ext cx="2044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仿宋_GB2312" pitchFamily="49" charset="-122"/>
              </a:rPr>
              <a:t>批量代付资金清算</a:t>
            </a:r>
          </a:p>
        </p:txBody>
      </p:sp>
      <p:sp>
        <p:nvSpPr>
          <p:cNvPr id="90141" name="AutoShape 29"/>
          <p:cNvSpPr>
            <a:spLocks noChangeArrowheads="1"/>
          </p:cNvSpPr>
          <p:nvPr/>
        </p:nvSpPr>
        <p:spPr bwMode="auto">
          <a:xfrm>
            <a:off x="433771" y="4365625"/>
            <a:ext cx="1284431" cy="74295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卡、折</a:t>
            </a:r>
          </a:p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存款帐户</a:t>
            </a:r>
          </a:p>
        </p:txBody>
      </p:sp>
      <p:sp>
        <p:nvSpPr>
          <p:cNvPr id="90143" name="Line 31"/>
          <p:cNvSpPr>
            <a:spLocks noChangeShapeType="1"/>
          </p:cNvSpPr>
          <p:nvPr/>
        </p:nvSpPr>
        <p:spPr bwMode="auto">
          <a:xfrm>
            <a:off x="497908" y="4243388"/>
            <a:ext cx="9033219" cy="0"/>
          </a:xfrm>
          <a:prstGeom prst="line">
            <a:avLst/>
          </a:prstGeom>
          <a:noFill/>
          <a:ln w="12700">
            <a:solidFill>
              <a:srgbClr val="000099"/>
            </a:solidFill>
            <a:prstDash val="sysDot"/>
            <a:round/>
            <a:headEnd/>
            <a:tailEnd/>
          </a:ln>
          <a:effectLst/>
        </p:spPr>
        <p:txBody>
          <a:bodyPr lIns="91431" tIns="45716" rIns="91431" bIns="45716">
            <a:spAutoFit/>
          </a:bodyPr>
          <a:lstStyle/>
          <a:p>
            <a:endParaRPr lang="zh-CN" altLang="en-US"/>
          </a:p>
        </p:txBody>
      </p:sp>
      <p:sp>
        <p:nvSpPr>
          <p:cNvPr id="90147" name="Line 35"/>
          <p:cNvSpPr>
            <a:spLocks noChangeShapeType="1"/>
          </p:cNvSpPr>
          <p:nvPr/>
        </p:nvSpPr>
        <p:spPr bwMode="auto">
          <a:xfrm>
            <a:off x="3022888" y="1700213"/>
            <a:ext cx="0" cy="6715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arrow" w="med" len="med"/>
          </a:ln>
          <a:effectLst/>
        </p:spPr>
        <p:txBody>
          <a:bodyPr lIns="91431" tIns="45716" rIns="91431" bIns="45716">
            <a:spAutoFit/>
          </a:bodyPr>
          <a:lstStyle/>
          <a:p>
            <a:endParaRPr lang="zh-CN" altLang="en-US"/>
          </a:p>
        </p:txBody>
      </p:sp>
      <p:sp>
        <p:nvSpPr>
          <p:cNvPr id="90150" name="Text Box 38"/>
          <p:cNvSpPr txBox="1">
            <a:spLocks noChangeArrowheads="1"/>
          </p:cNvSpPr>
          <p:nvPr/>
        </p:nvSpPr>
        <p:spPr bwMode="auto">
          <a:xfrm>
            <a:off x="497908" y="6261100"/>
            <a:ext cx="1838947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 b="1">
                <a:solidFill>
                  <a:srgbClr val="003399"/>
                </a:solidFill>
                <a:latin typeface="Arial" charset="0"/>
              </a:rPr>
              <a:t>邮政储蓄业务系统</a:t>
            </a: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5473605" y="2768600"/>
            <a:ext cx="1237172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应付保险公司帐户</a:t>
            </a: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430395" y="5494338"/>
            <a:ext cx="1291183" cy="74295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应收款</a:t>
            </a:r>
          </a:p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中间业务</a:t>
            </a:r>
          </a:p>
        </p:txBody>
      </p:sp>
      <p:sp>
        <p:nvSpPr>
          <p:cNvPr id="90156" name="Line 44"/>
          <p:cNvSpPr>
            <a:spLocks noChangeShapeType="1"/>
          </p:cNvSpPr>
          <p:nvPr/>
        </p:nvSpPr>
        <p:spPr bwMode="auto">
          <a:xfrm>
            <a:off x="6928506" y="1435100"/>
            <a:ext cx="0" cy="5041900"/>
          </a:xfrm>
          <a:prstGeom prst="line">
            <a:avLst/>
          </a:prstGeom>
          <a:noFill/>
          <a:ln w="6350">
            <a:solidFill>
              <a:srgbClr val="000099"/>
            </a:solidFill>
            <a:prstDash val="dash"/>
            <a:round/>
            <a:headEnd/>
            <a:tailEnd/>
          </a:ln>
          <a:effectLst/>
        </p:spPr>
        <p:txBody>
          <a:bodyPr lIns="91431" tIns="45716" rIns="91431" bIns="45716">
            <a:spAutoFit/>
          </a:bodyPr>
          <a:lstStyle/>
          <a:p>
            <a:endParaRPr lang="zh-CN" altLang="en-US"/>
          </a:p>
        </p:txBody>
      </p:sp>
      <p:sp>
        <p:nvSpPr>
          <p:cNvPr id="90159" name="Text Box 47"/>
          <p:cNvSpPr txBox="1">
            <a:spLocks noChangeArrowheads="1"/>
          </p:cNvSpPr>
          <p:nvPr/>
        </p:nvSpPr>
        <p:spPr bwMode="auto">
          <a:xfrm>
            <a:off x="6359711" y="1268413"/>
            <a:ext cx="2712329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给付款发放清单、资金</a:t>
            </a:r>
          </a:p>
        </p:txBody>
      </p:sp>
      <p:sp>
        <p:nvSpPr>
          <p:cNvPr id="90160" name="AutoShape 48"/>
          <p:cNvSpPr>
            <a:spLocks noChangeArrowheads="1"/>
          </p:cNvSpPr>
          <p:nvPr/>
        </p:nvSpPr>
        <p:spPr bwMode="auto">
          <a:xfrm>
            <a:off x="2411897" y="3163888"/>
            <a:ext cx="1289495" cy="374562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应付给付款</a:t>
            </a:r>
          </a:p>
        </p:txBody>
      </p:sp>
      <p:sp>
        <p:nvSpPr>
          <p:cNvPr id="90161" name="AutoShape 49"/>
          <p:cNvSpPr>
            <a:spLocks noChangeArrowheads="1"/>
          </p:cNvSpPr>
          <p:nvPr/>
        </p:nvSpPr>
        <p:spPr bwMode="auto">
          <a:xfrm>
            <a:off x="2411898" y="2371726"/>
            <a:ext cx="1272617" cy="374562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银行存款</a:t>
            </a:r>
          </a:p>
        </p:txBody>
      </p:sp>
      <p:sp>
        <p:nvSpPr>
          <p:cNvPr id="90162" name="AutoShape 50"/>
          <p:cNvSpPr>
            <a:spLocks noChangeArrowheads="1"/>
          </p:cNvSpPr>
          <p:nvPr/>
        </p:nvSpPr>
        <p:spPr bwMode="auto">
          <a:xfrm>
            <a:off x="4033893" y="5661026"/>
            <a:ext cx="1272617" cy="374562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银行存款</a:t>
            </a:r>
          </a:p>
        </p:txBody>
      </p:sp>
      <p:sp>
        <p:nvSpPr>
          <p:cNvPr id="90163" name="Line 51"/>
          <p:cNvSpPr>
            <a:spLocks noChangeShapeType="1"/>
          </p:cNvSpPr>
          <p:nvPr/>
        </p:nvSpPr>
        <p:spPr bwMode="auto">
          <a:xfrm>
            <a:off x="2793345" y="2803526"/>
            <a:ext cx="0" cy="360363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arrow" w="med" len="med"/>
          </a:ln>
          <a:effectLst/>
        </p:spPr>
        <p:txBody>
          <a:bodyPr lIns="91431" tIns="45716" rIns="91431" bIns="45716">
            <a:spAutoFit/>
          </a:bodyPr>
          <a:lstStyle/>
          <a:p>
            <a:endParaRPr lang="zh-CN" altLang="en-US"/>
          </a:p>
        </p:txBody>
      </p:sp>
      <p:sp>
        <p:nvSpPr>
          <p:cNvPr id="90170" name="Line 58"/>
          <p:cNvSpPr>
            <a:spLocks noChangeShapeType="1"/>
          </p:cNvSpPr>
          <p:nvPr/>
        </p:nvSpPr>
        <p:spPr bwMode="auto">
          <a:xfrm flipV="1">
            <a:off x="3252432" y="2803526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lIns="91431" tIns="45716" rIns="91431" bIns="45716">
            <a:spAutoFit/>
          </a:bodyPr>
          <a:lstStyle/>
          <a:p>
            <a:endParaRPr lang="zh-CN" altLang="en-US"/>
          </a:p>
        </p:txBody>
      </p:sp>
      <p:sp>
        <p:nvSpPr>
          <p:cNvPr id="90171" name="AutoShape 59"/>
          <p:cNvSpPr>
            <a:spLocks noChangeArrowheads="1"/>
          </p:cNvSpPr>
          <p:nvPr/>
        </p:nvSpPr>
        <p:spPr bwMode="auto">
          <a:xfrm>
            <a:off x="344315" y="2349500"/>
            <a:ext cx="1453215" cy="503238"/>
          </a:xfrm>
          <a:prstGeom prst="parallelogram">
            <a:avLst>
              <a:gd name="adj" fmla="val 6790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/>
              <a:t>发放清单</a:t>
            </a:r>
          </a:p>
        </p:txBody>
      </p:sp>
      <p:cxnSp>
        <p:nvCxnSpPr>
          <p:cNvPr id="90172" name="AutoShape 60"/>
          <p:cNvCxnSpPr>
            <a:cxnSpLocks noChangeShapeType="1"/>
            <a:stCxn id="90141" idx="2"/>
            <a:endCxn id="90152" idx="0"/>
          </p:cNvCxnSpPr>
          <p:nvPr/>
        </p:nvCxnSpPr>
        <p:spPr bwMode="auto">
          <a:xfrm rot="5400000">
            <a:off x="902998" y="5301457"/>
            <a:ext cx="3476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0173" name="AutoShape 61"/>
          <p:cNvCxnSpPr>
            <a:cxnSpLocks noChangeShapeType="1"/>
            <a:stCxn id="90171" idx="4"/>
            <a:endCxn id="90141" idx="0"/>
          </p:cNvCxnSpPr>
          <p:nvPr/>
        </p:nvCxnSpPr>
        <p:spPr bwMode="auto">
          <a:xfrm rot="16200000" flipH="1">
            <a:off x="327380" y="3597126"/>
            <a:ext cx="1493837" cy="5063"/>
          </a:xfrm>
          <a:prstGeom prst="bentConnector3">
            <a:avLst>
              <a:gd name="adj1" fmla="val 5058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0174" name="AutoShape 62"/>
          <p:cNvCxnSpPr>
            <a:cxnSpLocks noChangeShapeType="1"/>
            <a:stCxn id="90152" idx="3"/>
            <a:endCxn id="90160" idx="1"/>
          </p:cNvCxnSpPr>
          <p:nvPr/>
        </p:nvCxnSpPr>
        <p:spPr bwMode="auto">
          <a:xfrm flipV="1">
            <a:off x="1721578" y="3351169"/>
            <a:ext cx="690319" cy="251464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0175" name="Rectangle 63"/>
          <p:cNvSpPr>
            <a:spLocks noChangeArrowheads="1"/>
          </p:cNvSpPr>
          <p:nvPr/>
        </p:nvSpPr>
        <p:spPr bwMode="auto">
          <a:xfrm>
            <a:off x="8153865" y="1931988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保险公司</a:t>
            </a:r>
          </a:p>
        </p:txBody>
      </p:sp>
      <p:sp>
        <p:nvSpPr>
          <p:cNvPr id="90176" name="Rectangle 64"/>
          <p:cNvSpPr>
            <a:spLocks noChangeArrowheads="1"/>
          </p:cNvSpPr>
          <p:nvPr/>
        </p:nvSpPr>
        <p:spPr bwMode="auto">
          <a:xfrm>
            <a:off x="8153865" y="2551113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证券公司</a:t>
            </a:r>
          </a:p>
        </p:txBody>
      </p:sp>
      <p:sp>
        <p:nvSpPr>
          <p:cNvPr id="90177" name="Rectangle 65"/>
          <p:cNvSpPr>
            <a:spLocks noChangeArrowheads="1"/>
          </p:cNvSpPr>
          <p:nvPr/>
        </p:nvSpPr>
        <p:spPr bwMode="auto">
          <a:xfrm>
            <a:off x="8153865" y="3200400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中国移动</a:t>
            </a:r>
          </a:p>
        </p:txBody>
      </p:sp>
      <p:sp>
        <p:nvSpPr>
          <p:cNvPr id="90178" name="Rectangle 66"/>
          <p:cNvSpPr>
            <a:spLocks noChangeArrowheads="1"/>
          </p:cNvSpPr>
          <p:nvPr/>
        </p:nvSpPr>
        <p:spPr bwMode="auto">
          <a:xfrm>
            <a:off x="8153865" y="3775075"/>
            <a:ext cx="1005385" cy="338546"/>
          </a:xfrm>
          <a:prstGeom prst="rect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其他商家</a:t>
            </a:r>
          </a:p>
        </p:txBody>
      </p:sp>
      <p:sp>
        <p:nvSpPr>
          <p:cNvPr id="90179" name="AutoShape 67"/>
          <p:cNvSpPr>
            <a:spLocks noChangeArrowheads="1"/>
          </p:cNvSpPr>
          <p:nvPr/>
        </p:nvSpPr>
        <p:spPr bwMode="auto">
          <a:xfrm>
            <a:off x="7311642" y="2133600"/>
            <a:ext cx="523225" cy="1944688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资金清算系统</a:t>
            </a:r>
          </a:p>
        </p:txBody>
      </p:sp>
      <p:cxnSp>
        <p:nvCxnSpPr>
          <p:cNvPr id="90180" name="AutoShape 68"/>
          <p:cNvCxnSpPr>
            <a:cxnSpLocks noChangeShapeType="1"/>
            <a:stCxn id="90179" idx="3"/>
            <a:endCxn id="90175" idx="1"/>
          </p:cNvCxnSpPr>
          <p:nvPr/>
        </p:nvCxnSpPr>
        <p:spPr bwMode="auto">
          <a:xfrm flipV="1">
            <a:off x="7834867" y="2101261"/>
            <a:ext cx="318998" cy="100468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0181" name="AutoShape 69"/>
          <p:cNvCxnSpPr>
            <a:cxnSpLocks noChangeShapeType="1"/>
            <a:stCxn id="90179" idx="3"/>
            <a:endCxn id="90176" idx="1"/>
          </p:cNvCxnSpPr>
          <p:nvPr/>
        </p:nvCxnSpPr>
        <p:spPr bwMode="auto">
          <a:xfrm flipV="1">
            <a:off x="7834867" y="2720386"/>
            <a:ext cx="318998" cy="38555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0182" name="AutoShape 70"/>
          <p:cNvCxnSpPr>
            <a:cxnSpLocks noChangeShapeType="1"/>
            <a:stCxn id="90179" idx="3"/>
            <a:endCxn id="90177" idx="1"/>
          </p:cNvCxnSpPr>
          <p:nvPr/>
        </p:nvCxnSpPr>
        <p:spPr bwMode="auto">
          <a:xfrm>
            <a:off x="7834867" y="3105944"/>
            <a:ext cx="318998" cy="26372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0183" name="AutoShape 71"/>
          <p:cNvCxnSpPr>
            <a:cxnSpLocks noChangeShapeType="1"/>
            <a:stCxn id="90179" idx="3"/>
            <a:endCxn id="90178" idx="1"/>
          </p:cNvCxnSpPr>
          <p:nvPr/>
        </p:nvCxnSpPr>
        <p:spPr bwMode="auto">
          <a:xfrm>
            <a:off x="7834867" y="3105944"/>
            <a:ext cx="318998" cy="83840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0184" name="AutoShape 72"/>
          <p:cNvCxnSpPr>
            <a:cxnSpLocks noChangeShapeType="1"/>
            <a:stCxn id="90175" idx="0"/>
            <a:endCxn id="90171" idx="0"/>
          </p:cNvCxnSpPr>
          <p:nvPr/>
        </p:nvCxnSpPr>
        <p:spPr bwMode="auto">
          <a:xfrm rot="16200000" flipH="1" flipV="1">
            <a:off x="4654985" y="-1652074"/>
            <a:ext cx="417512" cy="7585635"/>
          </a:xfrm>
          <a:prstGeom prst="bentConnector3">
            <a:avLst>
              <a:gd name="adj1" fmla="val -5475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0185" name="AutoShape 73"/>
          <p:cNvCxnSpPr>
            <a:cxnSpLocks noChangeShapeType="1"/>
            <a:stCxn id="90162" idx="1"/>
            <a:endCxn id="90152" idx="3"/>
          </p:cNvCxnSpPr>
          <p:nvPr/>
        </p:nvCxnSpPr>
        <p:spPr bwMode="auto">
          <a:xfrm rot="10800000" flipV="1">
            <a:off x="1721579" y="5848307"/>
            <a:ext cx="2312315" cy="1750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0186" name="Text Box 74"/>
          <p:cNvSpPr txBox="1">
            <a:spLocks noChangeArrowheads="1"/>
          </p:cNvSpPr>
          <p:nvPr/>
        </p:nvSpPr>
        <p:spPr bwMode="auto">
          <a:xfrm>
            <a:off x="2870984" y="553085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/>
              <a:t>核销</a:t>
            </a:r>
          </a:p>
        </p:txBody>
      </p:sp>
      <p:sp>
        <p:nvSpPr>
          <p:cNvPr id="90187" name="AutoShape 75"/>
          <p:cNvSpPr>
            <a:spLocks noChangeArrowheads="1"/>
          </p:cNvSpPr>
          <p:nvPr/>
        </p:nvSpPr>
        <p:spPr bwMode="auto">
          <a:xfrm>
            <a:off x="2104714" y="4006851"/>
            <a:ext cx="1225358" cy="358775"/>
          </a:xfrm>
          <a:prstGeom prst="parallelogram">
            <a:avLst>
              <a:gd name="adj" fmla="val 8031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/>
              <a:t>扣帐清单</a:t>
            </a:r>
          </a:p>
        </p:txBody>
      </p:sp>
      <p:sp>
        <p:nvSpPr>
          <p:cNvPr id="90188" name="AutoShape 76"/>
          <p:cNvSpPr>
            <a:spLocks noChangeArrowheads="1"/>
          </p:cNvSpPr>
          <p:nvPr/>
        </p:nvSpPr>
        <p:spPr bwMode="auto">
          <a:xfrm>
            <a:off x="4172294" y="2708275"/>
            <a:ext cx="994127" cy="50323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/>
              <a:t>入帐金额</a:t>
            </a:r>
          </a:p>
        </p:txBody>
      </p:sp>
      <p:sp>
        <p:nvSpPr>
          <p:cNvPr id="90190" name="AutoShape 78"/>
          <p:cNvSpPr>
            <a:spLocks noChangeArrowheads="1"/>
          </p:cNvSpPr>
          <p:nvPr/>
        </p:nvSpPr>
        <p:spPr bwMode="auto">
          <a:xfrm>
            <a:off x="4172294" y="1916114"/>
            <a:ext cx="994127" cy="50323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/>
              <a:t>未入帐</a:t>
            </a:r>
          </a:p>
          <a:p>
            <a:pPr algn="ctr"/>
            <a:r>
              <a:rPr lang="zh-CN" altLang="en-US" sz="1200"/>
              <a:t>部分</a:t>
            </a:r>
          </a:p>
        </p:txBody>
      </p:sp>
      <p:cxnSp>
        <p:nvCxnSpPr>
          <p:cNvPr id="90191" name="AutoShape 79"/>
          <p:cNvCxnSpPr>
            <a:cxnSpLocks noChangeShapeType="1"/>
            <a:stCxn id="90161" idx="3"/>
            <a:endCxn id="90188" idx="1"/>
          </p:cNvCxnSpPr>
          <p:nvPr/>
        </p:nvCxnSpPr>
        <p:spPr bwMode="auto">
          <a:xfrm>
            <a:off x="3684515" y="2559007"/>
            <a:ext cx="487779" cy="40088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0192" name="AutoShape 80"/>
          <p:cNvCxnSpPr>
            <a:cxnSpLocks noChangeShapeType="1"/>
            <a:stCxn id="90188" idx="2"/>
            <a:endCxn id="90162" idx="0"/>
          </p:cNvCxnSpPr>
          <p:nvPr/>
        </p:nvCxnSpPr>
        <p:spPr bwMode="auto">
          <a:xfrm rot="16200000" flipH="1">
            <a:off x="3445024" y="4435847"/>
            <a:ext cx="2449513" cy="8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0193" name="AutoShape 81"/>
          <p:cNvCxnSpPr>
            <a:cxnSpLocks noChangeShapeType="1"/>
            <a:stCxn id="90161" idx="3"/>
            <a:endCxn id="90190" idx="1"/>
          </p:cNvCxnSpPr>
          <p:nvPr/>
        </p:nvCxnSpPr>
        <p:spPr bwMode="auto">
          <a:xfrm flipV="1">
            <a:off x="3684515" y="2167733"/>
            <a:ext cx="487779" cy="39127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0194" name="AutoShape 82"/>
          <p:cNvCxnSpPr>
            <a:cxnSpLocks noChangeShapeType="1"/>
            <a:stCxn id="90190" idx="3"/>
            <a:endCxn id="90151" idx="1"/>
          </p:cNvCxnSpPr>
          <p:nvPr/>
        </p:nvCxnSpPr>
        <p:spPr bwMode="auto">
          <a:xfrm>
            <a:off x="5166421" y="2168526"/>
            <a:ext cx="286930" cy="930275"/>
          </a:xfrm>
          <a:prstGeom prst="bentConnector3">
            <a:avLst>
              <a:gd name="adj1" fmla="val 53528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0195" name="Text Box 83"/>
          <p:cNvSpPr txBox="1">
            <a:spLocks noChangeArrowheads="1"/>
          </p:cNvSpPr>
          <p:nvPr/>
        </p:nvSpPr>
        <p:spPr bwMode="auto">
          <a:xfrm>
            <a:off x="3252432" y="2852739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/>
              <a:t>核销</a:t>
            </a:r>
          </a:p>
        </p:txBody>
      </p:sp>
      <p:sp>
        <p:nvSpPr>
          <p:cNvPr id="90196" name="Text Box 84"/>
          <p:cNvSpPr txBox="1">
            <a:spLocks noChangeArrowheads="1"/>
          </p:cNvSpPr>
          <p:nvPr/>
        </p:nvSpPr>
        <p:spPr bwMode="auto">
          <a:xfrm>
            <a:off x="2273496" y="2867025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/>
              <a:t>产生</a:t>
            </a:r>
          </a:p>
        </p:txBody>
      </p:sp>
      <p:cxnSp>
        <p:nvCxnSpPr>
          <p:cNvPr id="90197" name="AutoShape 85"/>
          <p:cNvCxnSpPr>
            <a:cxnSpLocks noChangeShapeType="1"/>
            <a:stCxn id="90151" idx="3"/>
            <a:endCxn id="90179" idx="1"/>
          </p:cNvCxnSpPr>
          <p:nvPr/>
        </p:nvCxnSpPr>
        <p:spPr bwMode="auto">
          <a:xfrm>
            <a:off x="6731031" y="3098800"/>
            <a:ext cx="560357" cy="793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0198" name="Text Box 86"/>
          <p:cNvSpPr txBox="1">
            <a:spLocks noChangeArrowheads="1"/>
          </p:cNvSpPr>
          <p:nvPr/>
        </p:nvSpPr>
        <p:spPr bwMode="auto">
          <a:xfrm>
            <a:off x="1108899" y="5170489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/>
              <a:t>产生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1122" y="188913"/>
            <a:ext cx="6201055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>
                <a:ea typeface="黑体" pitchFamily="2" charset="-122"/>
              </a:rPr>
              <a:t>清算系统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266676" y="981075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仿宋_GB2312" pitchFamily="49" charset="-122"/>
              </a:rPr>
              <a:t>收付费资金清算</a:t>
            </a:r>
          </a:p>
        </p:txBody>
      </p:sp>
      <p:sp>
        <p:nvSpPr>
          <p:cNvPr id="155694" name="AutoShape 46"/>
          <p:cNvSpPr>
            <a:spLocks noChangeArrowheads="1"/>
          </p:cNvSpPr>
          <p:nvPr/>
        </p:nvSpPr>
        <p:spPr bwMode="auto">
          <a:xfrm>
            <a:off x="2717392" y="1773238"/>
            <a:ext cx="1377262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/>
              <a:t>发起收费通知</a:t>
            </a:r>
          </a:p>
        </p:txBody>
      </p:sp>
      <p:sp>
        <p:nvSpPr>
          <p:cNvPr id="155697" name="Rectangle 49"/>
          <p:cNvSpPr>
            <a:spLocks noChangeArrowheads="1"/>
          </p:cNvSpPr>
          <p:nvPr/>
        </p:nvSpPr>
        <p:spPr bwMode="auto">
          <a:xfrm>
            <a:off x="266676" y="1773238"/>
            <a:ext cx="1673838" cy="538601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借：  应收款 </a:t>
            </a:r>
            <a:r>
              <a:rPr kumimoji="1" lang="en-US" altLang="zh-CN" sz="1200" b="1">
                <a:solidFill>
                  <a:srgbClr val="003399"/>
                </a:solidFill>
                <a:latin typeface="Arial" charset="0"/>
              </a:rPr>
              <a:t>– </a:t>
            </a: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储蓄款</a:t>
            </a:r>
          </a:p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贷：  下级存放款 </a:t>
            </a:r>
          </a:p>
        </p:txBody>
      </p:sp>
      <p:sp>
        <p:nvSpPr>
          <p:cNvPr id="155699" name="Rectangle 51"/>
          <p:cNvSpPr>
            <a:spLocks noChangeArrowheads="1"/>
          </p:cNvSpPr>
          <p:nvPr/>
        </p:nvSpPr>
        <p:spPr bwMode="auto">
          <a:xfrm>
            <a:off x="266676" y="4365625"/>
            <a:ext cx="1762085" cy="538601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借： 存放款上级款</a:t>
            </a:r>
          </a:p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贷： 应付款 </a:t>
            </a:r>
            <a:r>
              <a:rPr kumimoji="1" lang="en-US" altLang="zh-CN" sz="1200" b="1">
                <a:solidFill>
                  <a:srgbClr val="003399"/>
                </a:solidFill>
                <a:latin typeface="Arial" charset="0"/>
              </a:rPr>
              <a:t>– </a:t>
            </a: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储蓄款 </a:t>
            </a:r>
          </a:p>
        </p:txBody>
      </p:sp>
      <p:sp>
        <p:nvSpPr>
          <p:cNvPr id="155701" name="Line 53"/>
          <p:cNvSpPr>
            <a:spLocks noChangeShapeType="1"/>
          </p:cNvSpPr>
          <p:nvPr/>
        </p:nvSpPr>
        <p:spPr bwMode="auto">
          <a:xfrm>
            <a:off x="4707334" y="1341438"/>
            <a:ext cx="0" cy="51847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703" name="AutoShape 55"/>
          <p:cNvSpPr>
            <a:spLocks noChangeArrowheads="1"/>
          </p:cNvSpPr>
          <p:nvPr/>
        </p:nvSpPr>
        <p:spPr bwMode="auto">
          <a:xfrm>
            <a:off x="5244061" y="1773238"/>
            <a:ext cx="1377262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/>
              <a:t>接到收费通知</a:t>
            </a:r>
          </a:p>
        </p:txBody>
      </p:sp>
      <p:sp>
        <p:nvSpPr>
          <p:cNvPr id="155704" name="Rectangle 56"/>
          <p:cNvSpPr>
            <a:spLocks noChangeArrowheads="1"/>
          </p:cNvSpPr>
          <p:nvPr/>
        </p:nvSpPr>
        <p:spPr bwMode="auto">
          <a:xfrm>
            <a:off x="7365652" y="1704975"/>
            <a:ext cx="1871007" cy="538601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借：  下级存放</a:t>
            </a:r>
          </a:p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贷：  应付款 </a:t>
            </a:r>
            <a:r>
              <a:rPr kumimoji="1" lang="en-US" altLang="zh-CN" sz="1200" b="1">
                <a:solidFill>
                  <a:srgbClr val="003399"/>
                </a:solidFill>
                <a:latin typeface="Arial" charset="0"/>
              </a:rPr>
              <a:t>– </a:t>
            </a: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中间业务 </a:t>
            </a:r>
          </a:p>
        </p:txBody>
      </p:sp>
      <p:sp>
        <p:nvSpPr>
          <p:cNvPr id="155705" name="Line 57"/>
          <p:cNvSpPr>
            <a:spLocks noChangeShapeType="1"/>
          </p:cNvSpPr>
          <p:nvPr/>
        </p:nvSpPr>
        <p:spPr bwMode="auto">
          <a:xfrm>
            <a:off x="4094654" y="2027238"/>
            <a:ext cx="11494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706" name="AutoShape 58"/>
          <p:cNvSpPr>
            <a:spLocks noChangeArrowheads="1"/>
          </p:cNvSpPr>
          <p:nvPr/>
        </p:nvSpPr>
        <p:spPr bwMode="auto">
          <a:xfrm>
            <a:off x="5244061" y="2636839"/>
            <a:ext cx="1377262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/>
              <a:t>付款</a:t>
            </a:r>
          </a:p>
        </p:txBody>
      </p:sp>
      <p:sp>
        <p:nvSpPr>
          <p:cNvPr id="155707" name="Rectangle 59"/>
          <p:cNvSpPr>
            <a:spLocks noChangeArrowheads="1"/>
          </p:cNvSpPr>
          <p:nvPr/>
        </p:nvSpPr>
        <p:spPr bwMode="auto">
          <a:xfrm>
            <a:off x="7365652" y="2641600"/>
            <a:ext cx="1871007" cy="538601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借：   应付款 </a:t>
            </a:r>
            <a:r>
              <a:rPr kumimoji="1" lang="en-US" altLang="zh-CN" sz="1200" b="1">
                <a:solidFill>
                  <a:srgbClr val="003399"/>
                </a:solidFill>
                <a:latin typeface="Arial" charset="0"/>
              </a:rPr>
              <a:t>– </a:t>
            </a: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中间业务</a:t>
            </a:r>
          </a:p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贷：   银行存款 </a:t>
            </a:r>
          </a:p>
        </p:txBody>
      </p:sp>
      <p:sp>
        <p:nvSpPr>
          <p:cNvPr id="155708" name="AutoShape 60"/>
          <p:cNvSpPr>
            <a:spLocks noChangeArrowheads="1"/>
          </p:cNvSpPr>
          <p:nvPr/>
        </p:nvSpPr>
        <p:spPr bwMode="auto">
          <a:xfrm>
            <a:off x="2717392" y="2636839"/>
            <a:ext cx="1377262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/>
              <a:t>收到储蓄划款</a:t>
            </a:r>
          </a:p>
        </p:txBody>
      </p:sp>
      <p:sp>
        <p:nvSpPr>
          <p:cNvPr id="155709" name="Line 61"/>
          <p:cNvSpPr>
            <a:spLocks noChangeShapeType="1"/>
          </p:cNvSpPr>
          <p:nvPr/>
        </p:nvSpPr>
        <p:spPr bwMode="auto">
          <a:xfrm>
            <a:off x="5932692" y="227647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710" name="Line 62"/>
          <p:cNvSpPr>
            <a:spLocks noChangeShapeType="1"/>
          </p:cNvSpPr>
          <p:nvPr/>
        </p:nvSpPr>
        <p:spPr bwMode="auto">
          <a:xfrm flipH="1">
            <a:off x="4094654" y="2924175"/>
            <a:ext cx="11494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711" name="Rectangle 63"/>
          <p:cNvSpPr>
            <a:spLocks noChangeArrowheads="1"/>
          </p:cNvSpPr>
          <p:nvPr/>
        </p:nvSpPr>
        <p:spPr bwMode="auto">
          <a:xfrm>
            <a:off x="266676" y="2565400"/>
            <a:ext cx="1717119" cy="538601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借：  银行存款</a:t>
            </a:r>
          </a:p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贷：  应收款 </a:t>
            </a:r>
            <a:r>
              <a:rPr kumimoji="1" lang="en-US" altLang="zh-CN" sz="1200" b="1">
                <a:solidFill>
                  <a:srgbClr val="003399"/>
                </a:solidFill>
                <a:latin typeface="Arial" charset="0"/>
              </a:rPr>
              <a:t>– </a:t>
            </a: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储蓄款 </a:t>
            </a:r>
          </a:p>
        </p:txBody>
      </p:sp>
      <p:sp>
        <p:nvSpPr>
          <p:cNvPr id="155712" name="Rectangle 64"/>
          <p:cNvSpPr>
            <a:spLocks noChangeArrowheads="1"/>
          </p:cNvSpPr>
          <p:nvPr/>
        </p:nvSpPr>
        <p:spPr bwMode="auto">
          <a:xfrm>
            <a:off x="7365652" y="4152900"/>
            <a:ext cx="1827726" cy="538601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借：  应付款 </a:t>
            </a:r>
            <a:r>
              <a:rPr kumimoji="1" lang="en-US" altLang="zh-CN" sz="1200" b="1">
                <a:solidFill>
                  <a:srgbClr val="003399"/>
                </a:solidFill>
                <a:latin typeface="Arial" charset="0"/>
              </a:rPr>
              <a:t>– </a:t>
            </a: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中间业务</a:t>
            </a:r>
          </a:p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贷： 存放上级款 </a:t>
            </a:r>
          </a:p>
        </p:txBody>
      </p:sp>
      <p:sp>
        <p:nvSpPr>
          <p:cNvPr id="155713" name="Line 65"/>
          <p:cNvSpPr>
            <a:spLocks noChangeShapeType="1"/>
          </p:cNvSpPr>
          <p:nvPr/>
        </p:nvSpPr>
        <p:spPr bwMode="auto">
          <a:xfrm>
            <a:off x="266676" y="3860800"/>
            <a:ext cx="918849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714" name="Rectangle 66"/>
          <p:cNvSpPr>
            <a:spLocks noChangeArrowheads="1"/>
          </p:cNvSpPr>
          <p:nvPr/>
        </p:nvSpPr>
        <p:spPr bwMode="auto">
          <a:xfrm>
            <a:off x="266676" y="5305425"/>
            <a:ext cx="1762085" cy="538601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借： 应付款 </a:t>
            </a:r>
            <a:r>
              <a:rPr kumimoji="1" lang="en-US" altLang="zh-CN" sz="1200" b="1">
                <a:solidFill>
                  <a:srgbClr val="003399"/>
                </a:solidFill>
                <a:latin typeface="Arial" charset="0"/>
              </a:rPr>
              <a:t>– </a:t>
            </a: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储蓄款</a:t>
            </a:r>
          </a:p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贷： 银行存款 </a:t>
            </a:r>
          </a:p>
        </p:txBody>
      </p:sp>
      <p:sp>
        <p:nvSpPr>
          <p:cNvPr id="155715" name="AutoShape 67"/>
          <p:cNvSpPr>
            <a:spLocks noChangeArrowheads="1"/>
          </p:cNvSpPr>
          <p:nvPr/>
        </p:nvSpPr>
        <p:spPr bwMode="auto">
          <a:xfrm>
            <a:off x="2717392" y="5373689"/>
            <a:ext cx="1377262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/>
              <a:t>付款</a:t>
            </a:r>
          </a:p>
        </p:txBody>
      </p:sp>
      <p:sp>
        <p:nvSpPr>
          <p:cNvPr id="155716" name="AutoShape 68"/>
          <p:cNvSpPr>
            <a:spLocks noChangeArrowheads="1"/>
          </p:cNvSpPr>
          <p:nvPr/>
        </p:nvSpPr>
        <p:spPr bwMode="auto">
          <a:xfrm>
            <a:off x="5168108" y="5373689"/>
            <a:ext cx="1377262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/>
              <a:t>收到中间业务划款</a:t>
            </a:r>
          </a:p>
        </p:txBody>
      </p:sp>
      <p:sp>
        <p:nvSpPr>
          <p:cNvPr id="155717" name="Rectangle 69"/>
          <p:cNvSpPr>
            <a:spLocks noChangeArrowheads="1"/>
          </p:cNvSpPr>
          <p:nvPr/>
        </p:nvSpPr>
        <p:spPr bwMode="auto">
          <a:xfrm>
            <a:off x="7365652" y="5300663"/>
            <a:ext cx="1871007" cy="538601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借：  银行存款</a:t>
            </a:r>
          </a:p>
          <a:p>
            <a:pPr>
              <a:spcAft>
                <a:spcPts val="600"/>
              </a:spcAft>
            </a:pP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贷：  应付款 </a:t>
            </a:r>
            <a:r>
              <a:rPr kumimoji="1" lang="en-US" altLang="zh-CN" sz="1200" b="1">
                <a:solidFill>
                  <a:srgbClr val="003399"/>
                </a:solidFill>
                <a:latin typeface="Arial" charset="0"/>
              </a:rPr>
              <a:t>– </a:t>
            </a:r>
            <a:r>
              <a:rPr kumimoji="1" lang="zh-CN" altLang="en-US" sz="1200" b="1">
                <a:solidFill>
                  <a:srgbClr val="003399"/>
                </a:solidFill>
                <a:latin typeface="Arial" charset="0"/>
              </a:rPr>
              <a:t>中间业务 </a:t>
            </a:r>
          </a:p>
        </p:txBody>
      </p:sp>
      <p:sp>
        <p:nvSpPr>
          <p:cNvPr id="155718" name="Line 70"/>
          <p:cNvSpPr>
            <a:spLocks noChangeShapeType="1"/>
          </p:cNvSpPr>
          <p:nvPr/>
        </p:nvSpPr>
        <p:spPr bwMode="auto">
          <a:xfrm>
            <a:off x="4094655" y="5589588"/>
            <a:ext cx="1071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720" name="Text Box 72"/>
          <p:cNvSpPr txBox="1">
            <a:spLocks noChangeArrowheads="1"/>
          </p:cNvSpPr>
          <p:nvPr/>
        </p:nvSpPr>
        <p:spPr bwMode="auto">
          <a:xfrm>
            <a:off x="2923306" y="3460750"/>
            <a:ext cx="16209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/>
              <a:t>中间业务省中心</a:t>
            </a:r>
          </a:p>
        </p:txBody>
      </p:sp>
      <p:sp>
        <p:nvSpPr>
          <p:cNvPr id="155721" name="Text Box 73"/>
          <p:cNvSpPr txBox="1">
            <a:spLocks noChangeArrowheads="1"/>
          </p:cNvSpPr>
          <p:nvPr/>
        </p:nvSpPr>
        <p:spPr bwMode="auto">
          <a:xfrm>
            <a:off x="2923306" y="3884613"/>
            <a:ext cx="16209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/>
              <a:t>中间业务市县局</a:t>
            </a:r>
          </a:p>
        </p:txBody>
      </p:sp>
      <p:sp>
        <p:nvSpPr>
          <p:cNvPr id="155722" name="Text Box 74"/>
          <p:cNvSpPr txBox="1">
            <a:spLocks noChangeArrowheads="1"/>
          </p:cNvSpPr>
          <p:nvPr/>
        </p:nvSpPr>
        <p:spPr bwMode="auto">
          <a:xfrm>
            <a:off x="4761344" y="3460750"/>
            <a:ext cx="121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/>
              <a:t>储蓄省中心</a:t>
            </a:r>
          </a:p>
        </p:txBody>
      </p:sp>
      <p:sp>
        <p:nvSpPr>
          <p:cNvPr id="155723" name="Text Box 75"/>
          <p:cNvSpPr txBox="1">
            <a:spLocks noChangeArrowheads="1"/>
          </p:cNvSpPr>
          <p:nvPr/>
        </p:nvSpPr>
        <p:spPr bwMode="auto">
          <a:xfrm>
            <a:off x="4761344" y="3884613"/>
            <a:ext cx="121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/>
              <a:t>储蓄市县局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7" grpId="0" animBg="1"/>
      <p:bldP spid="155699" grpId="0" animBg="1"/>
      <p:bldP spid="155704" grpId="0" animBg="1"/>
      <p:bldP spid="155707" grpId="0" animBg="1"/>
      <p:bldP spid="155711" grpId="0" animBg="1"/>
      <p:bldP spid="155712" grpId="0" animBg="1"/>
      <p:bldP spid="155714" grpId="0" animBg="1"/>
      <p:bldP spid="1557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1122" y="188913"/>
            <a:ext cx="6201055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>
                <a:ea typeface="黑体" pitchFamily="2" charset="-122"/>
              </a:rPr>
              <a:t>清算系统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66676" y="981075"/>
            <a:ext cx="3671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仿宋_GB2312" pitchFamily="49" charset="-122"/>
              </a:rPr>
              <a:t>代理资金上划：通过绿卡清算体系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156676" name="AutoShape 4"/>
          <p:cNvSpPr>
            <a:spLocks noChangeArrowheads="1"/>
          </p:cNvSpPr>
          <p:nvPr/>
        </p:nvSpPr>
        <p:spPr bwMode="auto">
          <a:xfrm>
            <a:off x="2894614" y="2149475"/>
            <a:ext cx="1124089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商业银行存款</a:t>
            </a:r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>
            <a:off x="420268" y="4076700"/>
            <a:ext cx="8957266" cy="0"/>
          </a:xfrm>
          <a:prstGeom prst="line">
            <a:avLst/>
          </a:prstGeom>
          <a:noFill/>
          <a:ln w="19050">
            <a:solidFill>
              <a:srgbClr val="000099"/>
            </a:solidFill>
            <a:prstDash val="sysDot"/>
            <a:round/>
            <a:headEnd/>
            <a:tailEnd/>
          </a:ln>
          <a:effectLst/>
        </p:spPr>
        <p:txBody>
          <a:bodyPr lIns="91431" tIns="45716" rIns="91431" bIns="45716">
            <a:spAutoFit/>
          </a:bodyPr>
          <a:lstStyle/>
          <a:p>
            <a:endParaRPr lang="zh-CN" altLang="en-US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4784974" y="6165850"/>
            <a:ext cx="1838947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 b="1">
                <a:solidFill>
                  <a:srgbClr val="003399"/>
                </a:solidFill>
                <a:latin typeface="Arial" charset="0"/>
              </a:rPr>
              <a:t>邮政储蓄业务系统</a:t>
            </a:r>
          </a:p>
        </p:txBody>
      </p:sp>
      <p:sp>
        <p:nvSpPr>
          <p:cNvPr id="156680" name="Line 8"/>
          <p:cNvSpPr>
            <a:spLocks noChangeShapeType="1"/>
          </p:cNvSpPr>
          <p:nvPr/>
        </p:nvSpPr>
        <p:spPr bwMode="auto">
          <a:xfrm>
            <a:off x="4707334" y="981075"/>
            <a:ext cx="0" cy="5616575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/>
          </a:ln>
          <a:effectLst/>
        </p:spPr>
        <p:txBody>
          <a:bodyPr lIns="91431" tIns="45716" rIns="91431" bIns="45716">
            <a:spAutoFit/>
          </a:bodyPr>
          <a:lstStyle/>
          <a:p>
            <a:endParaRPr lang="zh-CN" altLang="en-US"/>
          </a:p>
        </p:txBody>
      </p:sp>
      <p:sp>
        <p:nvSpPr>
          <p:cNvPr id="156681" name="AutoShape 9"/>
          <p:cNvSpPr>
            <a:spLocks noChangeArrowheads="1"/>
          </p:cNvSpPr>
          <p:nvPr/>
        </p:nvSpPr>
        <p:spPr bwMode="auto">
          <a:xfrm>
            <a:off x="4936878" y="2149475"/>
            <a:ext cx="1309749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人行</a:t>
            </a:r>
            <a:r>
              <a:rPr kumimoji="1" lang="en-US" altLang="zh-CN" sz="1600">
                <a:solidFill>
                  <a:srgbClr val="003399"/>
                </a:solidFill>
                <a:latin typeface="Arial" charset="0"/>
              </a:rPr>
              <a:t>/</a:t>
            </a: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商业银行存款</a:t>
            </a:r>
          </a:p>
        </p:txBody>
      </p:sp>
      <p:sp>
        <p:nvSpPr>
          <p:cNvPr id="156682" name="AutoShape 10"/>
          <p:cNvSpPr>
            <a:spLocks noChangeArrowheads="1"/>
          </p:cNvSpPr>
          <p:nvPr/>
        </p:nvSpPr>
        <p:spPr bwMode="auto">
          <a:xfrm>
            <a:off x="1032947" y="2143125"/>
            <a:ext cx="1289495" cy="6731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400">
                <a:solidFill>
                  <a:srgbClr val="003399"/>
                </a:solidFill>
                <a:latin typeface="Arial" charset="0"/>
              </a:rPr>
              <a:t>应付款</a:t>
            </a:r>
          </a:p>
          <a:p>
            <a:pPr algn="ctr">
              <a:spcAft>
                <a:spcPts val="600"/>
              </a:spcAft>
            </a:pPr>
            <a:r>
              <a:rPr kumimoji="1" lang="zh-CN" altLang="en-US" sz="1400">
                <a:solidFill>
                  <a:srgbClr val="003399"/>
                </a:solidFill>
                <a:latin typeface="Arial" charset="0"/>
              </a:rPr>
              <a:t>商家 </a:t>
            </a:r>
            <a:r>
              <a:rPr kumimoji="1" lang="en-US" altLang="zh-CN" sz="1400">
                <a:solidFill>
                  <a:srgbClr val="003399"/>
                </a:solidFill>
                <a:latin typeface="Arial" charset="0"/>
              </a:rPr>
              <a:t>+ </a:t>
            </a:r>
            <a:r>
              <a:rPr kumimoji="1" lang="zh-CN" altLang="en-US" sz="1400">
                <a:solidFill>
                  <a:srgbClr val="003399"/>
                </a:solidFill>
                <a:latin typeface="Arial" charset="0"/>
              </a:rPr>
              <a:t>产品</a:t>
            </a:r>
          </a:p>
        </p:txBody>
      </p:sp>
      <p:sp>
        <p:nvSpPr>
          <p:cNvPr id="156683" name="AutoShape 11"/>
          <p:cNvSpPr>
            <a:spLocks noChangeArrowheads="1"/>
          </p:cNvSpPr>
          <p:nvPr/>
        </p:nvSpPr>
        <p:spPr bwMode="auto">
          <a:xfrm>
            <a:off x="1032947" y="4376738"/>
            <a:ext cx="1289495" cy="6731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400">
                <a:solidFill>
                  <a:srgbClr val="003399"/>
                </a:solidFill>
                <a:latin typeface="Arial" charset="0"/>
              </a:rPr>
              <a:t>应付款</a:t>
            </a:r>
          </a:p>
          <a:p>
            <a:pPr algn="ctr">
              <a:spcAft>
                <a:spcPts val="600"/>
              </a:spcAft>
            </a:pPr>
            <a:r>
              <a:rPr kumimoji="1" lang="zh-CN" altLang="en-US" sz="1400">
                <a:solidFill>
                  <a:srgbClr val="003399"/>
                </a:solidFill>
                <a:latin typeface="Arial" charset="0"/>
              </a:rPr>
              <a:t>商家 </a:t>
            </a:r>
            <a:r>
              <a:rPr kumimoji="1" lang="en-US" altLang="zh-CN" sz="1400">
                <a:solidFill>
                  <a:srgbClr val="003399"/>
                </a:solidFill>
                <a:latin typeface="Arial" charset="0"/>
              </a:rPr>
              <a:t>+ </a:t>
            </a:r>
            <a:r>
              <a:rPr kumimoji="1" lang="zh-CN" altLang="en-US" sz="1400">
                <a:solidFill>
                  <a:srgbClr val="003399"/>
                </a:solidFill>
                <a:latin typeface="Arial" charset="0"/>
              </a:rPr>
              <a:t>产品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344316" y="1484313"/>
            <a:ext cx="598223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 b="1">
                <a:solidFill>
                  <a:srgbClr val="003399"/>
                </a:solidFill>
                <a:latin typeface="Arial" charset="0"/>
              </a:rPr>
              <a:t>省局</a:t>
            </a: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266676" y="5661025"/>
            <a:ext cx="80501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 b="1">
                <a:solidFill>
                  <a:srgbClr val="003399"/>
                </a:solidFill>
                <a:latin typeface="Arial" charset="0"/>
              </a:rPr>
              <a:t>市县局</a:t>
            </a:r>
          </a:p>
        </p:txBody>
      </p:sp>
      <p:sp>
        <p:nvSpPr>
          <p:cNvPr id="156686" name="AutoShape 14"/>
          <p:cNvSpPr>
            <a:spLocks noChangeArrowheads="1"/>
          </p:cNvSpPr>
          <p:nvPr/>
        </p:nvSpPr>
        <p:spPr bwMode="auto">
          <a:xfrm>
            <a:off x="5090469" y="4383088"/>
            <a:ext cx="1124089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商业银行存款</a:t>
            </a:r>
          </a:p>
        </p:txBody>
      </p:sp>
      <p:cxnSp>
        <p:nvCxnSpPr>
          <p:cNvPr id="156687" name="AutoShape 15"/>
          <p:cNvCxnSpPr>
            <a:cxnSpLocks noChangeShapeType="1"/>
            <a:stCxn id="156683" idx="0"/>
            <a:endCxn id="156682" idx="2"/>
          </p:cNvCxnSpPr>
          <p:nvPr/>
        </p:nvCxnSpPr>
        <p:spPr bwMode="auto">
          <a:xfrm flipV="1">
            <a:off x="1677694" y="2835276"/>
            <a:ext cx="0" cy="15224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sp>
        <p:nvSpPr>
          <p:cNvPr id="156688" name="AutoShape 16"/>
          <p:cNvSpPr>
            <a:spLocks noChangeArrowheads="1"/>
          </p:cNvSpPr>
          <p:nvPr/>
        </p:nvSpPr>
        <p:spPr bwMode="auto">
          <a:xfrm>
            <a:off x="8229817" y="2149475"/>
            <a:ext cx="1124089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下级存放款项</a:t>
            </a:r>
          </a:p>
        </p:txBody>
      </p:sp>
      <p:sp>
        <p:nvSpPr>
          <p:cNvPr id="156689" name="AutoShape 17"/>
          <p:cNvSpPr>
            <a:spLocks noChangeArrowheads="1"/>
          </p:cNvSpPr>
          <p:nvPr/>
        </p:nvSpPr>
        <p:spPr bwMode="auto">
          <a:xfrm>
            <a:off x="8229817" y="4383088"/>
            <a:ext cx="1124089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存放上级款项</a:t>
            </a:r>
          </a:p>
        </p:txBody>
      </p:sp>
      <p:sp>
        <p:nvSpPr>
          <p:cNvPr id="156690" name="AutoShape 18"/>
          <p:cNvSpPr>
            <a:spLocks noChangeArrowheads="1"/>
          </p:cNvSpPr>
          <p:nvPr/>
        </p:nvSpPr>
        <p:spPr bwMode="auto">
          <a:xfrm>
            <a:off x="2946936" y="4383088"/>
            <a:ext cx="1124089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商业银行存款</a:t>
            </a:r>
          </a:p>
        </p:txBody>
      </p:sp>
      <p:sp>
        <p:nvSpPr>
          <p:cNvPr id="156691" name="AutoShape 19"/>
          <p:cNvSpPr>
            <a:spLocks noChangeArrowheads="1"/>
          </p:cNvSpPr>
          <p:nvPr/>
        </p:nvSpPr>
        <p:spPr bwMode="auto">
          <a:xfrm>
            <a:off x="6621323" y="2149475"/>
            <a:ext cx="1120713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储蓄应付款</a:t>
            </a:r>
            <a:endParaRPr lang="zh-CN" altLang="en-US" sz="160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156692" name="AutoShape 20"/>
          <p:cNvSpPr>
            <a:spLocks noChangeArrowheads="1"/>
          </p:cNvSpPr>
          <p:nvPr/>
        </p:nvSpPr>
        <p:spPr bwMode="auto">
          <a:xfrm>
            <a:off x="6697275" y="4383088"/>
            <a:ext cx="1120713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储蓄应付款</a:t>
            </a:r>
            <a:endParaRPr lang="zh-CN" altLang="en-US" sz="1600">
              <a:solidFill>
                <a:srgbClr val="003399"/>
              </a:solidFill>
              <a:latin typeface="Arial" charset="0"/>
            </a:endParaRPr>
          </a:p>
        </p:txBody>
      </p:sp>
      <p:cxnSp>
        <p:nvCxnSpPr>
          <p:cNvPr id="156693" name="AutoShape 21"/>
          <p:cNvCxnSpPr>
            <a:cxnSpLocks noChangeShapeType="1"/>
            <a:stCxn id="156683" idx="3"/>
            <a:endCxn id="156690" idx="1"/>
          </p:cNvCxnSpPr>
          <p:nvPr/>
        </p:nvCxnSpPr>
        <p:spPr bwMode="auto">
          <a:xfrm>
            <a:off x="2342696" y="4713288"/>
            <a:ext cx="58398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6694" name="AutoShape 22"/>
          <p:cNvCxnSpPr>
            <a:cxnSpLocks noChangeShapeType="1"/>
            <a:stCxn id="156690" idx="3"/>
            <a:endCxn id="156686" idx="1"/>
          </p:cNvCxnSpPr>
          <p:nvPr/>
        </p:nvCxnSpPr>
        <p:spPr bwMode="auto">
          <a:xfrm>
            <a:off x="4091279" y="4713288"/>
            <a:ext cx="97893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6695" name="AutoShape 23"/>
          <p:cNvCxnSpPr>
            <a:cxnSpLocks noChangeShapeType="1"/>
            <a:stCxn id="156686" idx="3"/>
            <a:endCxn id="156692" idx="1"/>
          </p:cNvCxnSpPr>
          <p:nvPr/>
        </p:nvCxnSpPr>
        <p:spPr bwMode="auto">
          <a:xfrm>
            <a:off x="6234812" y="4713288"/>
            <a:ext cx="442209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6696" name="AutoShape 24"/>
          <p:cNvCxnSpPr>
            <a:cxnSpLocks noChangeShapeType="1"/>
            <a:stCxn id="156692" idx="3"/>
            <a:endCxn id="156689" idx="1"/>
          </p:cNvCxnSpPr>
          <p:nvPr/>
        </p:nvCxnSpPr>
        <p:spPr bwMode="auto">
          <a:xfrm>
            <a:off x="7838241" y="4713288"/>
            <a:ext cx="37132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6697" name="AutoShape 25"/>
          <p:cNvCxnSpPr>
            <a:cxnSpLocks noChangeShapeType="1"/>
            <a:stCxn id="156689" idx="0"/>
            <a:endCxn id="156688" idx="2"/>
          </p:cNvCxnSpPr>
          <p:nvPr/>
        </p:nvCxnSpPr>
        <p:spPr bwMode="auto">
          <a:xfrm flipV="1">
            <a:off x="8791861" y="2828926"/>
            <a:ext cx="0" cy="1535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6698" name="AutoShape 26"/>
          <p:cNvCxnSpPr>
            <a:cxnSpLocks noChangeShapeType="1"/>
            <a:stCxn id="156688" idx="1"/>
            <a:endCxn id="156691" idx="3"/>
          </p:cNvCxnSpPr>
          <p:nvPr/>
        </p:nvCxnSpPr>
        <p:spPr bwMode="auto">
          <a:xfrm flipH="1">
            <a:off x="7762291" y="2479675"/>
            <a:ext cx="44727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6699" name="AutoShape 27"/>
          <p:cNvCxnSpPr>
            <a:cxnSpLocks noChangeShapeType="1"/>
            <a:stCxn id="156691" idx="1"/>
            <a:endCxn id="156681" idx="3"/>
          </p:cNvCxnSpPr>
          <p:nvPr/>
        </p:nvCxnSpPr>
        <p:spPr bwMode="auto">
          <a:xfrm flipH="1">
            <a:off x="6266881" y="2479675"/>
            <a:ext cx="334189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6700" name="AutoShape 28"/>
          <p:cNvCxnSpPr>
            <a:cxnSpLocks noChangeShapeType="1"/>
            <a:stCxn id="156681" idx="1"/>
            <a:endCxn id="156676" idx="3"/>
          </p:cNvCxnSpPr>
          <p:nvPr/>
        </p:nvCxnSpPr>
        <p:spPr bwMode="auto">
          <a:xfrm flipH="1">
            <a:off x="4038957" y="2479675"/>
            <a:ext cx="87766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sp>
        <p:nvSpPr>
          <p:cNvPr id="156701" name="AutoShape 29"/>
          <p:cNvSpPr>
            <a:spLocks noChangeArrowheads="1"/>
          </p:cNvSpPr>
          <p:nvPr/>
        </p:nvSpPr>
        <p:spPr bwMode="auto">
          <a:xfrm>
            <a:off x="2894614" y="3157538"/>
            <a:ext cx="1124089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应收款</a:t>
            </a:r>
            <a:r>
              <a:rPr kumimoji="1" lang="en-US" altLang="zh-CN" sz="1600">
                <a:solidFill>
                  <a:srgbClr val="003399"/>
                </a:solidFill>
                <a:latin typeface="Arial" charset="0"/>
              </a:rPr>
              <a:t>-</a:t>
            </a: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省储蓄</a:t>
            </a:r>
          </a:p>
        </p:txBody>
      </p:sp>
      <p:cxnSp>
        <p:nvCxnSpPr>
          <p:cNvPr id="156702" name="AutoShape 30"/>
          <p:cNvCxnSpPr>
            <a:cxnSpLocks noChangeShapeType="1"/>
            <a:stCxn id="156676" idx="2"/>
            <a:endCxn id="156701" idx="0"/>
          </p:cNvCxnSpPr>
          <p:nvPr/>
        </p:nvCxnSpPr>
        <p:spPr bwMode="auto">
          <a:xfrm>
            <a:off x="3456658" y="2828926"/>
            <a:ext cx="0" cy="3095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6703" name="AutoShape 31"/>
          <p:cNvCxnSpPr>
            <a:cxnSpLocks noChangeShapeType="1"/>
            <a:stCxn id="156682" idx="3"/>
            <a:endCxn id="156701" idx="1"/>
          </p:cNvCxnSpPr>
          <p:nvPr/>
        </p:nvCxnSpPr>
        <p:spPr bwMode="auto">
          <a:xfrm>
            <a:off x="2342696" y="2479676"/>
            <a:ext cx="531664" cy="1008063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</p:cxn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1186539" y="3446463"/>
            <a:ext cx="36739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</a:t>
            </a:r>
          </a:p>
        </p:txBody>
      </p:sp>
      <p:sp>
        <p:nvSpPr>
          <p:cNvPr id="156705" name="Text Box 33"/>
          <p:cNvSpPr txBox="1">
            <a:spLocks noChangeArrowheads="1"/>
          </p:cNvSpPr>
          <p:nvPr/>
        </p:nvSpPr>
        <p:spPr bwMode="auto">
          <a:xfrm>
            <a:off x="2411897" y="4814888"/>
            <a:ext cx="36739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</a:t>
            </a:r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2180665" y="3014663"/>
            <a:ext cx="36739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</a:t>
            </a:r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6238188" y="4670425"/>
            <a:ext cx="36739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</a:t>
            </a:r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7841618" y="4383088"/>
            <a:ext cx="36739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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8383409" y="3375025"/>
            <a:ext cx="36739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</a:t>
            </a:r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7770729" y="2149475"/>
            <a:ext cx="36739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</a:t>
            </a:r>
          </a:p>
        </p:txBody>
      </p:sp>
      <p:sp>
        <p:nvSpPr>
          <p:cNvPr id="156711" name="Text Box 39"/>
          <p:cNvSpPr txBox="1">
            <a:spLocks noChangeArrowheads="1"/>
          </p:cNvSpPr>
          <p:nvPr/>
        </p:nvSpPr>
        <p:spPr bwMode="auto">
          <a:xfrm>
            <a:off x="6238188" y="2149475"/>
            <a:ext cx="36739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</a:t>
            </a:r>
          </a:p>
        </p:txBody>
      </p: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3483663" y="2798763"/>
            <a:ext cx="36739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</a:t>
            </a:r>
          </a:p>
        </p:txBody>
      </p:sp>
      <p:sp>
        <p:nvSpPr>
          <p:cNvPr id="156713" name="Rectangle 41"/>
          <p:cNvSpPr>
            <a:spLocks noChangeArrowheads="1"/>
          </p:cNvSpPr>
          <p:nvPr/>
        </p:nvSpPr>
        <p:spPr bwMode="auto">
          <a:xfrm>
            <a:off x="1875170" y="5102226"/>
            <a:ext cx="1980011" cy="600156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借：  应付款 </a:t>
            </a:r>
            <a:r>
              <a:rPr kumimoji="1" lang="en-US" altLang="zh-CN" sz="1400" b="1">
                <a:solidFill>
                  <a:srgbClr val="003399"/>
                </a:solidFill>
                <a:latin typeface="Arial" charset="0"/>
              </a:rPr>
              <a:t>– XX</a:t>
            </a: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商家</a:t>
            </a:r>
          </a:p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贷：  商业银行存款 </a:t>
            </a:r>
          </a:p>
        </p:txBody>
      </p:sp>
      <p:sp>
        <p:nvSpPr>
          <p:cNvPr id="156714" name="Rectangle 42"/>
          <p:cNvSpPr>
            <a:spLocks noChangeArrowheads="1"/>
          </p:cNvSpPr>
          <p:nvPr/>
        </p:nvSpPr>
        <p:spPr bwMode="auto">
          <a:xfrm>
            <a:off x="727451" y="3101976"/>
            <a:ext cx="1980011" cy="600156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借：  应收款</a:t>
            </a:r>
            <a:r>
              <a:rPr kumimoji="1" lang="en-US" altLang="zh-CN" sz="1400" b="1">
                <a:solidFill>
                  <a:srgbClr val="003399"/>
                </a:solidFill>
                <a:latin typeface="Arial" charset="0"/>
              </a:rPr>
              <a:t>-</a:t>
            </a: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省储蓄</a:t>
            </a:r>
          </a:p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贷：  应付款 </a:t>
            </a:r>
            <a:r>
              <a:rPr kumimoji="1" lang="en-US" altLang="zh-CN" sz="1400" b="1">
                <a:solidFill>
                  <a:srgbClr val="003399"/>
                </a:solidFill>
                <a:latin typeface="Arial" charset="0"/>
              </a:rPr>
              <a:t>– XX</a:t>
            </a: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商家</a:t>
            </a:r>
          </a:p>
        </p:txBody>
      </p:sp>
      <p:sp>
        <p:nvSpPr>
          <p:cNvPr id="156715" name="Rectangle 43"/>
          <p:cNvSpPr>
            <a:spLocks noChangeArrowheads="1"/>
          </p:cNvSpPr>
          <p:nvPr/>
        </p:nvSpPr>
        <p:spPr bwMode="auto">
          <a:xfrm>
            <a:off x="5549556" y="5102226"/>
            <a:ext cx="1720325" cy="600156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借：  商业银行存款</a:t>
            </a:r>
          </a:p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贷：  储蓄应付款</a:t>
            </a:r>
          </a:p>
        </p:txBody>
      </p:sp>
      <p:sp>
        <p:nvSpPr>
          <p:cNvPr id="156716" name="Rectangle 44"/>
          <p:cNvSpPr>
            <a:spLocks noChangeArrowheads="1"/>
          </p:cNvSpPr>
          <p:nvPr/>
        </p:nvSpPr>
        <p:spPr bwMode="auto">
          <a:xfrm>
            <a:off x="7541185" y="5102226"/>
            <a:ext cx="1720325" cy="600156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借：  储蓄应付款</a:t>
            </a:r>
          </a:p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贷：  存放上级款项</a:t>
            </a:r>
          </a:p>
        </p:txBody>
      </p:sp>
      <p:sp>
        <p:nvSpPr>
          <p:cNvPr id="156717" name="Rectangle 45"/>
          <p:cNvSpPr>
            <a:spLocks noChangeArrowheads="1"/>
          </p:cNvSpPr>
          <p:nvPr/>
        </p:nvSpPr>
        <p:spPr bwMode="auto">
          <a:xfrm>
            <a:off x="7387594" y="3230563"/>
            <a:ext cx="1720325" cy="600156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借：  下级存放款项</a:t>
            </a:r>
          </a:p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贷：  储蓄应付款</a:t>
            </a:r>
          </a:p>
        </p:txBody>
      </p:sp>
      <p:sp>
        <p:nvSpPr>
          <p:cNvPr id="156718" name="Rectangle 46"/>
          <p:cNvSpPr>
            <a:spLocks noChangeArrowheads="1"/>
          </p:cNvSpPr>
          <p:nvPr/>
        </p:nvSpPr>
        <p:spPr bwMode="auto">
          <a:xfrm>
            <a:off x="5627196" y="1428751"/>
            <a:ext cx="1540788" cy="600156"/>
          </a:xfrm>
          <a:prstGeom prst="rect">
            <a:avLst/>
          </a:prstGeom>
          <a:solidFill>
            <a:srgbClr val="FFFFCC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借：  储蓄应付款</a:t>
            </a:r>
          </a:p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贷：  人行存款</a:t>
            </a:r>
          </a:p>
        </p:txBody>
      </p:sp>
      <p:sp>
        <p:nvSpPr>
          <p:cNvPr id="156719" name="Rectangle 47"/>
          <p:cNvSpPr>
            <a:spLocks noChangeArrowheads="1"/>
          </p:cNvSpPr>
          <p:nvPr/>
        </p:nvSpPr>
        <p:spPr bwMode="auto">
          <a:xfrm>
            <a:off x="2945248" y="1428751"/>
            <a:ext cx="1779636" cy="600156"/>
          </a:xfrm>
          <a:prstGeom prst="rect">
            <a:avLst/>
          </a:prstGeom>
          <a:solidFill>
            <a:srgbClr val="FFFFCC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借：  商业银行存款</a:t>
            </a:r>
          </a:p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贷：  应收款</a:t>
            </a:r>
            <a:r>
              <a:rPr kumimoji="1" lang="en-US" altLang="zh-CN" sz="1400" b="1">
                <a:solidFill>
                  <a:srgbClr val="003399"/>
                </a:solidFill>
                <a:latin typeface="Arial" charset="0"/>
              </a:rPr>
              <a:t>-</a:t>
            </a: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省储蓄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3" grpId="0" animBg="1"/>
      <p:bldP spid="156714" grpId="0" animBg="1"/>
      <p:bldP spid="156715" grpId="0" animBg="1"/>
      <p:bldP spid="156716" grpId="0" animBg="1"/>
      <p:bldP spid="156717" grpId="0" animBg="1"/>
      <p:bldP spid="156718" grpId="0" animBg="1"/>
      <p:bldP spid="1567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1122" y="188913"/>
            <a:ext cx="6201055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>
                <a:ea typeface="黑体" pitchFamily="2" charset="-122"/>
              </a:rPr>
              <a:t>清算系统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66676" y="981075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仿宋_GB2312" pitchFamily="49" charset="-122"/>
              </a:rPr>
              <a:t>代理手续费下拨</a:t>
            </a:r>
          </a:p>
        </p:txBody>
      </p:sp>
      <p:sp>
        <p:nvSpPr>
          <p:cNvPr id="157700" name="AutoShape 4"/>
          <p:cNvSpPr>
            <a:spLocks noChangeArrowheads="1"/>
          </p:cNvSpPr>
          <p:nvPr/>
        </p:nvSpPr>
        <p:spPr bwMode="auto">
          <a:xfrm>
            <a:off x="2894614" y="2060575"/>
            <a:ext cx="1124089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商业银行存款</a:t>
            </a:r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>
            <a:off x="420268" y="4076700"/>
            <a:ext cx="8957266" cy="0"/>
          </a:xfrm>
          <a:prstGeom prst="line">
            <a:avLst/>
          </a:prstGeom>
          <a:noFill/>
          <a:ln w="12700">
            <a:solidFill>
              <a:srgbClr val="000099"/>
            </a:solidFill>
            <a:prstDash val="sysDot"/>
            <a:round/>
            <a:headEnd/>
            <a:tailEnd/>
          </a:ln>
          <a:effectLst/>
        </p:spPr>
        <p:txBody>
          <a:bodyPr lIns="91431" tIns="45716" rIns="91431" bIns="45716">
            <a:spAutoFit/>
          </a:bodyPr>
          <a:lstStyle/>
          <a:p>
            <a:endParaRPr lang="zh-CN" altLang="en-US"/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923306" y="3716338"/>
            <a:ext cx="163216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 b="1">
                <a:solidFill>
                  <a:srgbClr val="003399"/>
                </a:solidFill>
                <a:latin typeface="Arial" charset="0"/>
              </a:rPr>
              <a:t>中间业务省中心</a:t>
            </a:r>
          </a:p>
        </p:txBody>
      </p:sp>
      <p:sp>
        <p:nvSpPr>
          <p:cNvPr id="157704" name="AutoShape 8"/>
          <p:cNvSpPr>
            <a:spLocks noChangeArrowheads="1"/>
          </p:cNvSpPr>
          <p:nvPr/>
        </p:nvSpPr>
        <p:spPr bwMode="auto">
          <a:xfrm>
            <a:off x="4936878" y="2060575"/>
            <a:ext cx="1309749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商业银行存款</a:t>
            </a:r>
          </a:p>
        </p:txBody>
      </p:sp>
      <p:sp>
        <p:nvSpPr>
          <p:cNvPr id="157705" name="AutoShape 9"/>
          <p:cNvSpPr>
            <a:spLocks noChangeArrowheads="1"/>
          </p:cNvSpPr>
          <p:nvPr/>
        </p:nvSpPr>
        <p:spPr bwMode="auto">
          <a:xfrm>
            <a:off x="1032947" y="2060575"/>
            <a:ext cx="1289495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应付</a:t>
            </a:r>
            <a:r>
              <a:rPr kumimoji="1" lang="en-US" altLang="zh-CN" sz="1600">
                <a:solidFill>
                  <a:srgbClr val="003399"/>
                </a:solidFill>
                <a:latin typeface="Arial" charset="0"/>
              </a:rPr>
              <a:t>XX</a:t>
            </a: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市县手续费</a:t>
            </a:r>
          </a:p>
        </p:txBody>
      </p:sp>
      <p:sp>
        <p:nvSpPr>
          <p:cNvPr id="157706" name="AutoShape 10"/>
          <p:cNvSpPr>
            <a:spLocks noChangeArrowheads="1"/>
          </p:cNvSpPr>
          <p:nvPr/>
        </p:nvSpPr>
        <p:spPr bwMode="auto">
          <a:xfrm>
            <a:off x="1032947" y="4741863"/>
            <a:ext cx="1289495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应收省中心手续费</a:t>
            </a:r>
          </a:p>
        </p:txBody>
      </p:sp>
      <p:sp>
        <p:nvSpPr>
          <p:cNvPr id="157708" name="AutoShape 12"/>
          <p:cNvSpPr>
            <a:spLocks noChangeArrowheads="1"/>
          </p:cNvSpPr>
          <p:nvPr/>
        </p:nvSpPr>
        <p:spPr bwMode="auto">
          <a:xfrm>
            <a:off x="5090469" y="4741863"/>
            <a:ext cx="1124089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商业银行存款</a:t>
            </a:r>
          </a:p>
        </p:txBody>
      </p:sp>
      <p:sp>
        <p:nvSpPr>
          <p:cNvPr id="157709" name="AutoShape 13"/>
          <p:cNvSpPr>
            <a:spLocks noChangeArrowheads="1"/>
          </p:cNvSpPr>
          <p:nvPr/>
        </p:nvSpPr>
        <p:spPr bwMode="auto">
          <a:xfrm>
            <a:off x="8229817" y="2060575"/>
            <a:ext cx="1124089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下级存放款项</a:t>
            </a:r>
          </a:p>
        </p:txBody>
      </p:sp>
      <p:sp>
        <p:nvSpPr>
          <p:cNvPr id="157710" name="AutoShape 14"/>
          <p:cNvSpPr>
            <a:spLocks noChangeArrowheads="1"/>
          </p:cNvSpPr>
          <p:nvPr/>
        </p:nvSpPr>
        <p:spPr bwMode="auto">
          <a:xfrm>
            <a:off x="8229817" y="4741863"/>
            <a:ext cx="1124089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存放上级款项</a:t>
            </a:r>
          </a:p>
        </p:txBody>
      </p:sp>
      <p:sp>
        <p:nvSpPr>
          <p:cNvPr id="157711" name="AutoShape 15"/>
          <p:cNvSpPr>
            <a:spLocks noChangeArrowheads="1"/>
          </p:cNvSpPr>
          <p:nvPr/>
        </p:nvSpPr>
        <p:spPr bwMode="auto">
          <a:xfrm>
            <a:off x="2946936" y="4741863"/>
            <a:ext cx="1124089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商业银行存款</a:t>
            </a:r>
          </a:p>
        </p:txBody>
      </p:sp>
      <p:sp>
        <p:nvSpPr>
          <p:cNvPr id="157712" name="AutoShape 16"/>
          <p:cNvSpPr>
            <a:spLocks noChangeArrowheads="1"/>
          </p:cNvSpPr>
          <p:nvPr/>
        </p:nvSpPr>
        <p:spPr bwMode="auto">
          <a:xfrm>
            <a:off x="6621323" y="2060575"/>
            <a:ext cx="1120713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储蓄应付款</a:t>
            </a:r>
            <a:endParaRPr lang="zh-CN" altLang="en-US" sz="160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157713" name="AutoShape 17"/>
          <p:cNvSpPr>
            <a:spLocks noChangeArrowheads="1"/>
          </p:cNvSpPr>
          <p:nvPr/>
        </p:nvSpPr>
        <p:spPr bwMode="auto">
          <a:xfrm>
            <a:off x="6697275" y="4741863"/>
            <a:ext cx="1120713" cy="660400"/>
          </a:xfrm>
          <a:prstGeom prst="flowChartAlternateProcess">
            <a:avLst/>
          </a:prstGeom>
          <a:solidFill>
            <a:srgbClr val="DDDDDD"/>
          </a:solidFill>
          <a:ln w="38100">
            <a:solidFill>
              <a:srgbClr val="E7331B"/>
            </a:solidFill>
            <a:miter lim="800000"/>
            <a:headEnd/>
            <a:tailEnd/>
          </a:ln>
          <a:effectLst/>
        </p:spPr>
        <p:txBody>
          <a:bodyPr lIns="91431" tIns="45716" rIns="91431" bIns="45716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</a:rPr>
              <a:t>储蓄应付款</a:t>
            </a:r>
            <a:endParaRPr lang="zh-CN" altLang="en-US" sz="1600">
              <a:solidFill>
                <a:srgbClr val="003399"/>
              </a:solidFill>
              <a:latin typeface="Arial" charset="0"/>
            </a:endParaRPr>
          </a:p>
        </p:txBody>
      </p:sp>
      <p:cxnSp>
        <p:nvCxnSpPr>
          <p:cNvPr id="157714" name="AutoShape 18"/>
          <p:cNvCxnSpPr>
            <a:cxnSpLocks noChangeShapeType="1"/>
            <a:stCxn id="157711" idx="1"/>
            <a:endCxn id="157706" idx="3"/>
          </p:cNvCxnSpPr>
          <p:nvPr/>
        </p:nvCxnSpPr>
        <p:spPr bwMode="auto">
          <a:xfrm flipH="1">
            <a:off x="2342696" y="5072063"/>
            <a:ext cx="58398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7715" name="AutoShape 19"/>
          <p:cNvCxnSpPr>
            <a:cxnSpLocks noChangeShapeType="1"/>
            <a:stCxn id="157708" idx="1"/>
            <a:endCxn id="157711" idx="3"/>
          </p:cNvCxnSpPr>
          <p:nvPr/>
        </p:nvCxnSpPr>
        <p:spPr bwMode="auto">
          <a:xfrm flipH="1">
            <a:off x="4091279" y="5072063"/>
            <a:ext cx="97893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7716" name="AutoShape 20"/>
          <p:cNvCxnSpPr>
            <a:cxnSpLocks noChangeShapeType="1"/>
            <a:stCxn id="157713" idx="1"/>
            <a:endCxn id="157708" idx="3"/>
          </p:cNvCxnSpPr>
          <p:nvPr/>
        </p:nvCxnSpPr>
        <p:spPr bwMode="auto">
          <a:xfrm flipH="1">
            <a:off x="6234812" y="5072063"/>
            <a:ext cx="442209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7717" name="AutoShape 21"/>
          <p:cNvCxnSpPr>
            <a:cxnSpLocks noChangeShapeType="1"/>
            <a:stCxn id="157710" idx="1"/>
            <a:endCxn id="157713" idx="3"/>
          </p:cNvCxnSpPr>
          <p:nvPr/>
        </p:nvCxnSpPr>
        <p:spPr bwMode="auto">
          <a:xfrm flipH="1">
            <a:off x="7838241" y="5072063"/>
            <a:ext cx="37132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7718" name="AutoShape 22"/>
          <p:cNvCxnSpPr>
            <a:cxnSpLocks noChangeShapeType="1"/>
            <a:stCxn id="157709" idx="2"/>
            <a:endCxn id="157710" idx="0"/>
          </p:cNvCxnSpPr>
          <p:nvPr/>
        </p:nvCxnSpPr>
        <p:spPr bwMode="auto">
          <a:xfrm>
            <a:off x="8791861" y="2740025"/>
            <a:ext cx="0" cy="19827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7719" name="AutoShape 23"/>
          <p:cNvCxnSpPr>
            <a:cxnSpLocks noChangeShapeType="1"/>
            <a:stCxn id="157712" idx="3"/>
            <a:endCxn id="157709" idx="1"/>
          </p:cNvCxnSpPr>
          <p:nvPr/>
        </p:nvCxnSpPr>
        <p:spPr bwMode="auto">
          <a:xfrm>
            <a:off x="7762291" y="2390775"/>
            <a:ext cx="44727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7720" name="AutoShape 24"/>
          <p:cNvCxnSpPr>
            <a:cxnSpLocks noChangeShapeType="1"/>
            <a:stCxn id="157704" idx="3"/>
            <a:endCxn id="157712" idx="1"/>
          </p:cNvCxnSpPr>
          <p:nvPr/>
        </p:nvCxnSpPr>
        <p:spPr bwMode="auto">
          <a:xfrm>
            <a:off x="6266881" y="2390775"/>
            <a:ext cx="334189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7721" name="AutoShape 25"/>
          <p:cNvCxnSpPr>
            <a:cxnSpLocks noChangeShapeType="1"/>
            <a:stCxn id="157700" idx="3"/>
            <a:endCxn id="157704" idx="1"/>
          </p:cNvCxnSpPr>
          <p:nvPr/>
        </p:nvCxnSpPr>
        <p:spPr bwMode="auto">
          <a:xfrm>
            <a:off x="4038957" y="2390775"/>
            <a:ext cx="87766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57722" name="AutoShape 26"/>
          <p:cNvCxnSpPr>
            <a:cxnSpLocks noChangeShapeType="1"/>
            <a:stCxn id="157705" idx="3"/>
            <a:endCxn id="157700" idx="1"/>
          </p:cNvCxnSpPr>
          <p:nvPr/>
        </p:nvCxnSpPr>
        <p:spPr bwMode="auto">
          <a:xfrm>
            <a:off x="2342696" y="2390775"/>
            <a:ext cx="531664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238188" y="1989138"/>
            <a:ext cx="36739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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2411897" y="2060575"/>
            <a:ext cx="36739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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7841618" y="4741863"/>
            <a:ext cx="36739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</a:t>
            </a:r>
          </a:p>
        </p:txBody>
      </p:sp>
      <p:sp>
        <p:nvSpPr>
          <p:cNvPr id="157726" name="Text Box 30"/>
          <p:cNvSpPr txBox="1">
            <a:spLocks noChangeArrowheads="1"/>
          </p:cNvSpPr>
          <p:nvPr/>
        </p:nvSpPr>
        <p:spPr bwMode="auto">
          <a:xfrm>
            <a:off x="7770729" y="2060575"/>
            <a:ext cx="36739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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6238188" y="4668838"/>
            <a:ext cx="36739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</a:t>
            </a:r>
          </a:p>
        </p:txBody>
      </p:sp>
      <p:sp>
        <p:nvSpPr>
          <p:cNvPr id="157728" name="Text Box 32"/>
          <p:cNvSpPr txBox="1">
            <a:spLocks noChangeArrowheads="1"/>
          </p:cNvSpPr>
          <p:nvPr/>
        </p:nvSpPr>
        <p:spPr bwMode="auto">
          <a:xfrm>
            <a:off x="2487849" y="4668838"/>
            <a:ext cx="36739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>
                <a:solidFill>
                  <a:srgbClr val="003399"/>
                </a:solidFill>
                <a:latin typeface="Arial" charset="0"/>
                <a:sym typeface="Wingdings" pitchFamily="2" charset="2"/>
              </a:rPr>
              <a:t></a:t>
            </a:r>
          </a:p>
        </p:txBody>
      </p:sp>
      <p:sp>
        <p:nvSpPr>
          <p:cNvPr id="157729" name="Line 33"/>
          <p:cNvSpPr>
            <a:spLocks noChangeShapeType="1"/>
          </p:cNvSpPr>
          <p:nvPr/>
        </p:nvSpPr>
        <p:spPr bwMode="auto">
          <a:xfrm>
            <a:off x="4555430" y="1125538"/>
            <a:ext cx="0" cy="5616575"/>
          </a:xfrm>
          <a:prstGeom prst="line">
            <a:avLst/>
          </a:prstGeom>
          <a:noFill/>
          <a:ln w="6350">
            <a:solidFill>
              <a:srgbClr val="000099"/>
            </a:solidFill>
            <a:prstDash val="dash"/>
            <a:round/>
            <a:headEnd/>
            <a:tailEnd/>
          </a:ln>
          <a:effectLst/>
        </p:spPr>
        <p:txBody>
          <a:bodyPr lIns="91431" tIns="45716" rIns="91431" bIns="45716">
            <a:spAutoFit/>
          </a:bodyPr>
          <a:lstStyle/>
          <a:p>
            <a:endParaRPr lang="zh-CN" altLang="en-US"/>
          </a:p>
        </p:txBody>
      </p:sp>
      <p:sp>
        <p:nvSpPr>
          <p:cNvPr id="157730" name="Rectangle 34"/>
          <p:cNvSpPr>
            <a:spLocks noChangeArrowheads="1"/>
          </p:cNvSpPr>
          <p:nvPr/>
        </p:nvSpPr>
        <p:spPr bwMode="auto">
          <a:xfrm>
            <a:off x="1721578" y="2781301"/>
            <a:ext cx="2140311" cy="600156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借：  应付</a:t>
            </a:r>
            <a:r>
              <a:rPr kumimoji="1" lang="en-US" altLang="zh-CN" sz="1400" b="1">
                <a:solidFill>
                  <a:srgbClr val="003399"/>
                </a:solidFill>
                <a:latin typeface="Arial" charset="0"/>
              </a:rPr>
              <a:t>XX</a:t>
            </a: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市县手续费</a:t>
            </a:r>
          </a:p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贷：  商业银行存款 </a:t>
            </a:r>
          </a:p>
        </p:txBody>
      </p:sp>
      <p:sp>
        <p:nvSpPr>
          <p:cNvPr id="157731" name="Rectangle 35"/>
          <p:cNvSpPr>
            <a:spLocks noChangeArrowheads="1"/>
          </p:cNvSpPr>
          <p:nvPr/>
        </p:nvSpPr>
        <p:spPr bwMode="auto">
          <a:xfrm>
            <a:off x="5320013" y="2781301"/>
            <a:ext cx="1720325" cy="600156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借：  商业银行存款</a:t>
            </a:r>
          </a:p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贷：  储蓄应付款 </a:t>
            </a:r>
          </a:p>
        </p:txBody>
      </p:sp>
      <p:sp>
        <p:nvSpPr>
          <p:cNvPr id="157732" name="Rectangle 36"/>
          <p:cNvSpPr>
            <a:spLocks noChangeArrowheads="1"/>
          </p:cNvSpPr>
          <p:nvPr/>
        </p:nvSpPr>
        <p:spPr bwMode="auto">
          <a:xfrm>
            <a:off x="7004458" y="1341439"/>
            <a:ext cx="1770018" cy="600156"/>
          </a:xfrm>
          <a:prstGeom prst="rect">
            <a:avLst/>
          </a:prstGeom>
          <a:solidFill>
            <a:srgbClr val="FFFFCC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借：  储蓄应付款</a:t>
            </a:r>
            <a:r>
              <a:rPr kumimoji="1" lang="zh-CN" altLang="en-US" sz="1400">
                <a:solidFill>
                  <a:srgbClr val="003399"/>
                </a:solidFill>
                <a:latin typeface="Arial" charset="0"/>
              </a:rPr>
              <a:t> </a:t>
            </a:r>
            <a:endParaRPr kumimoji="1" lang="zh-CN" altLang="en-US" sz="1400" b="1">
              <a:solidFill>
                <a:srgbClr val="003399"/>
              </a:solidFill>
              <a:latin typeface="Arial" charset="0"/>
            </a:endParaRPr>
          </a:p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贷：  下级存放款项 </a:t>
            </a:r>
          </a:p>
        </p:txBody>
      </p:sp>
      <p:sp>
        <p:nvSpPr>
          <p:cNvPr id="157733" name="Rectangle 37"/>
          <p:cNvSpPr>
            <a:spLocks noChangeArrowheads="1"/>
          </p:cNvSpPr>
          <p:nvPr/>
        </p:nvSpPr>
        <p:spPr bwMode="auto">
          <a:xfrm>
            <a:off x="7311642" y="5534026"/>
            <a:ext cx="1720325" cy="600156"/>
          </a:xfrm>
          <a:prstGeom prst="rect">
            <a:avLst/>
          </a:prstGeom>
          <a:solidFill>
            <a:srgbClr val="FFFFCC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借： 存放上级款项</a:t>
            </a:r>
            <a:r>
              <a:rPr kumimoji="1" lang="zh-CN" altLang="en-US" sz="1400">
                <a:solidFill>
                  <a:srgbClr val="003399"/>
                </a:solidFill>
                <a:latin typeface="Arial" charset="0"/>
              </a:rPr>
              <a:t> </a:t>
            </a:r>
            <a:endParaRPr kumimoji="1" lang="zh-CN" altLang="en-US" sz="1400" b="1">
              <a:solidFill>
                <a:srgbClr val="003399"/>
              </a:solidFill>
              <a:latin typeface="Arial" charset="0"/>
            </a:endParaRPr>
          </a:p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贷： 储蓄应付款</a:t>
            </a:r>
          </a:p>
        </p:txBody>
      </p:sp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5179924" y="5534026"/>
            <a:ext cx="1620938" cy="600156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借：储蓄应付款</a:t>
            </a:r>
          </a:p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贷：商业银行存款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1951121" y="5534026"/>
            <a:ext cx="1980011" cy="600156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431" tIns="45716" rIns="91431" bIns="45716" anchor="ctr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借：商业银行存款</a:t>
            </a:r>
          </a:p>
          <a:p>
            <a:pPr>
              <a:spcAft>
                <a:spcPts val="600"/>
              </a:spcAft>
            </a:pPr>
            <a:r>
              <a:rPr kumimoji="1" lang="zh-CN" altLang="en-US" sz="1400" b="1">
                <a:solidFill>
                  <a:srgbClr val="003399"/>
                </a:solidFill>
                <a:latin typeface="Arial" charset="0"/>
              </a:rPr>
              <a:t>贷：应收省中心手续费</a:t>
            </a:r>
          </a:p>
        </p:txBody>
      </p:sp>
      <p:sp>
        <p:nvSpPr>
          <p:cNvPr id="157737" name="Text Box 41"/>
          <p:cNvSpPr txBox="1">
            <a:spLocks noChangeArrowheads="1"/>
          </p:cNvSpPr>
          <p:nvPr/>
        </p:nvSpPr>
        <p:spPr bwMode="auto">
          <a:xfrm>
            <a:off x="2923306" y="4076700"/>
            <a:ext cx="1632160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 b="1">
                <a:solidFill>
                  <a:srgbClr val="003399"/>
                </a:solidFill>
                <a:latin typeface="Arial" charset="0"/>
              </a:rPr>
              <a:t>中间业务市县局</a:t>
            </a:r>
          </a:p>
        </p:txBody>
      </p:sp>
      <p:sp>
        <p:nvSpPr>
          <p:cNvPr id="157738" name="Text Box 42"/>
          <p:cNvSpPr txBox="1">
            <a:spLocks noChangeArrowheads="1"/>
          </p:cNvSpPr>
          <p:nvPr/>
        </p:nvSpPr>
        <p:spPr bwMode="auto">
          <a:xfrm>
            <a:off x="4555430" y="3740150"/>
            <a:ext cx="1218584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 b="1">
                <a:solidFill>
                  <a:srgbClr val="003399"/>
                </a:solidFill>
                <a:latin typeface="Arial" charset="0"/>
              </a:rPr>
              <a:t>储蓄省中心</a:t>
            </a:r>
          </a:p>
        </p:txBody>
      </p:sp>
      <p:sp>
        <p:nvSpPr>
          <p:cNvPr id="157739" name="Text Box 43"/>
          <p:cNvSpPr txBox="1">
            <a:spLocks noChangeArrowheads="1"/>
          </p:cNvSpPr>
          <p:nvPr/>
        </p:nvSpPr>
        <p:spPr bwMode="auto">
          <a:xfrm>
            <a:off x="4555430" y="4100513"/>
            <a:ext cx="1218584" cy="3385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31" tIns="45716" rIns="91431" bIns="45716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600" b="1">
                <a:solidFill>
                  <a:srgbClr val="003399"/>
                </a:solidFill>
                <a:latin typeface="Arial" charset="0"/>
              </a:rPr>
              <a:t>储蓄市县局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0" grpId="0" animBg="1"/>
      <p:bldP spid="157731" grpId="0" animBg="1"/>
      <p:bldP spid="157732" grpId="0" animBg="1"/>
      <p:bldP spid="157733" grpId="0" animBg="1"/>
      <p:bldP spid="157734" grpId="0" animBg="1"/>
      <p:bldP spid="1577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85" name="Rectangle 69"/>
          <p:cNvSpPr>
            <a:spLocks noChangeArrowheads="1"/>
          </p:cNvSpPr>
          <p:nvPr/>
        </p:nvSpPr>
        <p:spPr bwMode="auto">
          <a:xfrm>
            <a:off x="5320012" y="1916114"/>
            <a:ext cx="3674387" cy="42497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6066" name="Rectangle 50"/>
          <p:cNvSpPr>
            <a:spLocks noChangeArrowheads="1"/>
          </p:cNvSpPr>
          <p:nvPr/>
        </p:nvSpPr>
        <p:spPr bwMode="auto">
          <a:xfrm>
            <a:off x="1032946" y="1916114"/>
            <a:ext cx="3444844" cy="4249737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1122" y="188913"/>
            <a:ext cx="6201055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>
                <a:ea typeface="黑体" pitchFamily="2" charset="-122"/>
              </a:rPr>
              <a:t>清算系统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266676" y="981075"/>
            <a:ext cx="1114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仿宋_GB2312" pitchFamily="49" charset="-122"/>
              </a:rPr>
              <a:t>帐簿设置</a:t>
            </a:r>
          </a:p>
        </p:txBody>
      </p:sp>
      <p:sp>
        <p:nvSpPr>
          <p:cNvPr id="86042" name="Rectangle 26"/>
          <p:cNvSpPr>
            <a:spLocks noChangeArrowheads="1"/>
          </p:cNvSpPr>
          <p:nvPr/>
        </p:nvSpPr>
        <p:spPr bwMode="auto">
          <a:xfrm>
            <a:off x="2104714" y="2205038"/>
            <a:ext cx="1913989" cy="952500"/>
          </a:xfrm>
          <a:prstGeom prst="rect">
            <a:avLst/>
          </a:prstGeom>
          <a:solidFill>
            <a:schemeClr val="bg1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- </a:t>
            </a:r>
            <a:r>
              <a:rPr kumimoji="1"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应收款项</a:t>
            </a:r>
          </a:p>
          <a:p>
            <a:pPr algn="ctr">
              <a:buFontTx/>
              <a:buChar char="-"/>
            </a:pPr>
            <a:r>
              <a:rPr kumimoji="1"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应付款项</a:t>
            </a:r>
          </a:p>
          <a:p>
            <a:pPr algn="ctr">
              <a:buFontTx/>
              <a:buChar char="-"/>
            </a:pPr>
            <a:r>
              <a:rPr kumimoji="1"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代理款项</a:t>
            </a:r>
          </a:p>
        </p:txBody>
      </p:sp>
      <p:sp>
        <p:nvSpPr>
          <p:cNvPr id="86063" name="Text Box 47"/>
          <p:cNvSpPr txBox="1">
            <a:spLocks noChangeArrowheads="1"/>
          </p:cNvSpPr>
          <p:nvPr/>
        </p:nvSpPr>
        <p:spPr bwMode="auto">
          <a:xfrm>
            <a:off x="1492034" y="2293939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总</a:t>
            </a:r>
          </a:p>
          <a:p>
            <a:r>
              <a:rPr lang="zh-CN" altLang="en-US" sz="2000"/>
              <a:t>帐</a:t>
            </a:r>
          </a:p>
        </p:txBody>
      </p:sp>
      <p:sp>
        <p:nvSpPr>
          <p:cNvPr id="86064" name="Text Box 48"/>
          <p:cNvSpPr txBox="1">
            <a:spLocks noChangeArrowheads="1"/>
          </p:cNvSpPr>
          <p:nvPr/>
        </p:nvSpPr>
        <p:spPr bwMode="auto">
          <a:xfrm>
            <a:off x="1416082" y="3679826"/>
            <a:ext cx="4411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分</a:t>
            </a:r>
          </a:p>
          <a:p>
            <a:r>
              <a:rPr lang="zh-CN" altLang="en-US" sz="2000"/>
              <a:t>户</a:t>
            </a:r>
          </a:p>
          <a:p>
            <a:r>
              <a:rPr lang="zh-CN" altLang="en-US" sz="2000"/>
              <a:t>帐</a:t>
            </a:r>
          </a:p>
        </p:txBody>
      </p:sp>
      <p:sp>
        <p:nvSpPr>
          <p:cNvPr id="86065" name="Rectangle 49"/>
          <p:cNvSpPr>
            <a:spLocks noChangeArrowheads="1"/>
          </p:cNvSpPr>
          <p:nvPr/>
        </p:nvSpPr>
        <p:spPr bwMode="auto">
          <a:xfrm>
            <a:off x="2104714" y="3717925"/>
            <a:ext cx="1913989" cy="952500"/>
          </a:xfrm>
          <a:prstGeom prst="rect">
            <a:avLst/>
          </a:prstGeom>
          <a:solidFill>
            <a:schemeClr val="bg1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- </a:t>
            </a:r>
            <a:r>
              <a:rPr kumimoji="1" lang="zh-CN" altLang="en-US" sz="12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应收款项：商家 </a:t>
            </a:r>
            <a:r>
              <a:rPr kumimoji="1"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+ </a:t>
            </a:r>
            <a:r>
              <a:rPr kumimoji="1" lang="zh-CN" altLang="en-US" sz="12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产品</a:t>
            </a:r>
          </a:p>
          <a:p>
            <a:pPr algn="ctr">
              <a:buFontTx/>
              <a:buChar char="-"/>
            </a:pPr>
            <a:r>
              <a:rPr kumimoji="1" lang="zh-CN" altLang="en-US" sz="12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应付款项：商家 </a:t>
            </a:r>
            <a:r>
              <a:rPr kumimoji="1"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+ </a:t>
            </a:r>
            <a:r>
              <a:rPr kumimoji="1" lang="zh-CN" altLang="en-US" sz="12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产品</a:t>
            </a:r>
          </a:p>
          <a:p>
            <a:pPr algn="ctr">
              <a:buFontTx/>
              <a:buChar char="-"/>
            </a:pPr>
            <a:r>
              <a:rPr kumimoji="1" lang="zh-CN" altLang="en-US" sz="12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代理款项：商家 </a:t>
            </a:r>
            <a:r>
              <a:rPr kumimoji="1"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+ </a:t>
            </a:r>
            <a:r>
              <a:rPr kumimoji="1" lang="zh-CN" altLang="en-US" sz="12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产品</a:t>
            </a:r>
          </a:p>
        </p:txBody>
      </p:sp>
      <p:sp>
        <p:nvSpPr>
          <p:cNvPr id="86067" name="Rectangle 51"/>
          <p:cNvSpPr>
            <a:spLocks noChangeArrowheads="1"/>
          </p:cNvSpPr>
          <p:nvPr/>
        </p:nvSpPr>
        <p:spPr bwMode="auto">
          <a:xfrm>
            <a:off x="5549556" y="2333625"/>
            <a:ext cx="1149407" cy="808038"/>
          </a:xfrm>
          <a:prstGeom prst="rect">
            <a:avLst/>
          </a:prstGeom>
          <a:solidFill>
            <a:schemeClr val="bg1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应收应付</a:t>
            </a:r>
          </a:p>
          <a:p>
            <a:pPr algn="ctr"/>
            <a:r>
              <a:rPr kumimoji="1"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台帐</a:t>
            </a:r>
          </a:p>
        </p:txBody>
      </p:sp>
      <p:sp>
        <p:nvSpPr>
          <p:cNvPr id="86068" name="Rectangle 52"/>
          <p:cNvSpPr>
            <a:spLocks noChangeArrowheads="1"/>
          </p:cNvSpPr>
          <p:nvPr/>
        </p:nvSpPr>
        <p:spPr bwMode="auto">
          <a:xfrm>
            <a:off x="5473604" y="5141914"/>
            <a:ext cx="1301310" cy="808037"/>
          </a:xfrm>
          <a:prstGeom prst="rect">
            <a:avLst/>
          </a:prstGeom>
          <a:solidFill>
            <a:schemeClr val="bg1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手续费</a:t>
            </a:r>
          </a:p>
          <a:p>
            <a:pPr algn="ctr"/>
            <a:r>
              <a:rPr kumimoji="1"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明细登记簿</a:t>
            </a:r>
          </a:p>
        </p:txBody>
      </p:sp>
      <p:cxnSp>
        <p:nvCxnSpPr>
          <p:cNvPr id="86070" name="AutoShape 54"/>
          <p:cNvCxnSpPr>
            <a:cxnSpLocks noChangeShapeType="1"/>
            <a:stCxn id="86065" idx="3"/>
            <a:endCxn id="86067" idx="1"/>
          </p:cNvCxnSpPr>
          <p:nvPr/>
        </p:nvCxnSpPr>
        <p:spPr bwMode="auto">
          <a:xfrm flipV="1">
            <a:off x="4033892" y="2738439"/>
            <a:ext cx="1500474" cy="1455737"/>
          </a:xfrm>
          <a:prstGeom prst="bentConnector3">
            <a:avLst>
              <a:gd name="adj1" fmla="val 49944"/>
            </a:avLst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86071" name="Text Box 55"/>
          <p:cNvSpPr txBox="1">
            <a:spLocks noChangeArrowheads="1"/>
          </p:cNvSpPr>
          <p:nvPr/>
        </p:nvSpPr>
        <p:spPr bwMode="auto">
          <a:xfrm>
            <a:off x="4769783" y="2316163"/>
            <a:ext cx="5950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/>
              <a:t>产生</a:t>
            </a:r>
          </a:p>
          <a:p>
            <a:endParaRPr lang="zh-CN" altLang="en-US" sz="1600"/>
          </a:p>
          <a:p>
            <a:r>
              <a:rPr lang="zh-CN" altLang="en-US" sz="1600"/>
              <a:t>核对</a:t>
            </a:r>
          </a:p>
        </p:txBody>
      </p:sp>
      <p:sp>
        <p:nvSpPr>
          <p:cNvPr id="86072" name="Rectangle 56"/>
          <p:cNvSpPr>
            <a:spLocks noChangeArrowheads="1"/>
          </p:cNvSpPr>
          <p:nvPr/>
        </p:nvSpPr>
        <p:spPr bwMode="auto">
          <a:xfrm>
            <a:off x="2104714" y="5157789"/>
            <a:ext cx="1913989" cy="719137"/>
          </a:xfrm>
          <a:prstGeom prst="rect">
            <a:avLst/>
          </a:prstGeom>
          <a:solidFill>
            <a:schemeClr val="bg1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交易流水</a:t>
            </a:r>
          </a:p>
          <a:p>
            <a:pPr algn="ctr"/>
            <a:r>
              <a:rPr kumimoji="1"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传票流水</a:t>
            </a:r>
          </a:p>
        </p:txBody>
      </p:sp>
      <p:sp>
        <p:nvSpPr>
          <p:cNvPr id="86073" name="AutoShape 57"/>
          <p:cNvSpPr>
            <a:spLocks noChangeArrowheads="1"/>
          </p:cNvSpPr>
          <p:nvPr/>
        </p:nvSpPr>
        <p:spPr bwMode="auto">
          <a:xfrm>
            <a:off x="4094654" y="5445126"/>
            <a:ext cx="1302998" cy="144463"/>
          </a:xfrm>
          <a:prstGeom prst="rightArrow">
            <a:avLst>
              <a:gd name="adj1" fmla="val 50000"/>
              <a:gd name="adj2" fmla="val 21208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74" name="Rectangle 58"/>
          <p:cNvSpPr>
            <a:spLocks noChangeArrowheads="1"/>
          </p:cNvSpPr>
          <p:nvPr/>
        </p:nvSpPr>
        <p:spPr bwMode="auto">
          <a:xfrm>
            <a:off x="7387594" y="5141914"/>
            <a:ext cx="1301310" cy="808037"/>
          </a:xfrm>
          <a:prstGeom prst="rect">
            <a:avLst/>
          </a:prstGeom>
          <a:solidFill>
            <a:schemeClr val="bg1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手续费</a:t>
            </a:r>
          </a:p>
          <a:p>
            <a:pPr algn="ctr"/>
            <a:r>
              <a:rPr kumimoji="1"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台帐</a:t>
            </a:r>
          </a:p>
        </p:txBody>
      </p:sp>
      <p:sp>
        <p:nvSpPr>
          <p:cNvPr id="86075" name="Rectangle 59"/>
          <p:cNvSpPr>
            <a:spLocks noChangeArrowheads="1"/>
          </p:cNvSpPr>
          <p:nvPr/>
        </p:nvSpPr>
        <p:spPr bwMode="auto">
          <a:xfrm>
            <a:off x="7387594" y="3716339"/>
            <a:ext cx="1377262" cy="808037"/>
          </a:xfrm>
          <a:prstGeom prst="rect">
            <a:avLst/>
          </a:prstGeom>
          <a:solidFill>
            <a:schemeClr val="bg1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已分配手续费</a:t>
            </a:r>
          </a:p>
          <a:p>
            <a:pPr algn="ctr"/>
            <a:r>
              <a:rPr kumimoji="1"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台帐</a:t>
            </a:r>
          </a:p>
        </p:txBody>
      </p:sp>
      <p:sp>
        <p:nvSpPr>
          <p:cNvPr id="86076" name="AutoShape 60"/>
          <p:cNvSpPr>
            <a:spLocks noChangeArrowheads="1"/>
          </p:cNvSpPr>
          <p:nvPr/>
        </p:nvSpPr>
        <p:spPr bwMode="auto">
          <a:xfrm>
            <a:off x="6773227" y="5445126"/>
            <a:ext cx="614367" cy="144463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6078" name="AutoShape 62"/>
          <p:cNvCxnSpPr>
            <a:cxnSpLocks noChangeShapeType="1"/>
            <a:stCxn id="86068" idx="0"/>
            <a:endCxn id="86075" idx="1"/>
          </p:cNvCxnSpPr>
          <p:nvPr/>
        </p:nvCxnSpPr>
        <p:spPr bwMode="auto">
          <a:xfrm rot="16200000">
            <a:off x="6245516" y="4000739"/>
            <a:ext cx="1006475" cy="1247299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6079" name="Line 63"/>
          <p:cNvSpPr>
            <a:spLocks noChangeShapeType="1"/>
          </p:cNvSpPr>
          <p:nvPr/>
        </p:nvSpPr>
        <p:spPr bwMode="auto">
          <a:xfrm>
            <a:off x="8076225" y="45815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080" name="Text Box 64"/>
          <p:cNvSpPr txBox="1">
            <a:spLocks noChangeArrowheads="1"/>
          </p:cNvSpPr>
          <p:nvPr/>
        </p:nvSpPr>
        <p:spPr bwMode="auto">
          <a:xfrm>
            <a:off x="8054283" y="466725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200"/>
              <a:t>核对</a:t>
            </a:r>
          </a:p>
        </p:txBody>
      </p:sp>
      <p:sp>
        <p:nvSpPr>
          <p:cNvPr id="86081" name="Rectangle 65"/>
          <p:cNvSpPr>
            <a:spLocks noChangeArrowheads="1"/>
          </p:cNvSpPr>
          <p:nvPr/>
        </p:nvSpPr>
        <p:spPr bwMode="auto">
          <a:xfrm>
            <a:off x="7463546" y="2333625"/>
            <a:ext cx="1301311" cy="808038"/>
          </a:xfrm>
          <a:prstGeom prst="rect">
            <a:avLst/>
          </a:prstGeom>
          <a:solidFill>
            <a:schemeClr val="bg1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应收应付</a:t>
            </a:r>
          </a:p>
          <a:p>
            <a:pPr algn="ctr"/>
            <a:r>
              <a:rPr kumimoji="1"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核销登记簿</a:t>
            </a:r>
          </a:p>
        </p:txBody>
      </p:sp>
      <p:sp>
        <p:nvSpPr>
          <p:cNvPr id="86083" name="Line 67"/>
          <p:cNvSpPr>
            <a:spLocks noChangeShapeType="1"/>
          </p:cNvSpPr>
          <p:nvPr/>
        </p:nvSpPr>
        <p:spPr bwMode="auto">
          <a:xfrm flipH="1">
            <a:off x="6712465" y="2746375"/>
            <a:ext cx="6886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084" name="Text Box 68"/>
          <p:cNvSpPr txBox="1">
            <a:spLocks noChangeArrowheads="1"/>
          </p:cNvSpPr>
          <p:nvPr/>
        </p:nvSpPr>
        <p:spPr bwMode="auto">
          <a:xfrm>
            <a:off x="2214421" y="1341438"/>
            <a:ext cx="1114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仿宋_GB2312" pitchFamily="49" charset="-122"/>
              </a:rPr>
              <a:t>会计核算</a:t>
            </a:r>
          </a:p>
        </p:txBody>
      </p:sp>
      <p:sp>
        <p:nvSpPr>
          <p:cNvPr id="86086" name="Text Box 70"/>
          <p:cNvSpPr txBox="1">
            <a:spLocks noChangeArrowheads="1"/>
          </p:cNvSpPr>
          <p:nvPr/>
        </p:nvSpPr>
        <p:spPr bwMode="auto">
          <a:xfrm>
            <a:off x="6347896" y="1341438"/>
            <a:ext cx="1114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仿宋_GB2312" pitchFamily="49" charset="-122"/>
              </a:rPr>
              <a:t>资金清算</a:t>
            </a:r>
          </a:p>
        </p:txBody>
      </p:sp>
      <p:sp>
        <p:nvSpPr>
          <p:cNvPr id="86087" name="Text Box 71"/>
          <p:cNvSpPr txBox="1">
            <a:spLocks noChangeArrowheads="1"/>
          </p:cNvSpPr>
          <p:nvPr/>
        </p:nvSpPr>
        <p:spPr bwMode="auto">
          <a:xfrm>
            <a:off x="4477790" y="510857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/>
              <a:t>产生</a:t>
            </a:r>
          </a:p>
        </p:txBody>
      </p:sp>
      <p:sp>
        <p:nvSpPr>
          <p:cNvPr id="86089" name="Text Box 73"/>
          <p:cNvSpPr txBox="1">
            <a:spLocks noChangeArrowheads="1"/>
          </p:cNvSpPr>
          <p:nvPr/>
        </p:nvSpPr>
        <p:spPr bwMode="auto">
          <a:xfrm>
            <a:off x="6830613" y="2444750"/>
            <a:ext cx="51984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/>
              <a:t>1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24068" y="274638"/>
            <a:ext cx="907372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资金清算在银行系统中的位置</a:t>
            </a:r>
            <a:endParaRPr kumimoji="0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1150846" y="990600"/>
            <a:ext cx="1497033" cy="484111"/>
          </a:xfrm>
          <a:prstGeom prst="rect">
            <a:avLst/>
          </a:prstGeom>
          <a:solidFill>
            <a:schemeClr val="accent2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核心系统</a:t>
            </a:r>
          </a:p>
        </p:txBody>
      </p:sp>
      <p:sp>
        <p:nvSpPr>
          <p:cNvPr id="223" name="矩形 222"/>
          <p:cNvSpPr/>
          <p:nvPr/>
        </p:nvSpPr>
        <p:spPr bwMode="auto">
          <a:xfrm>
            <a:off x="2982892" y="990600"/>
            <a:ext cx="1497033" cy="484111"/>
          </a:xfrm>
          <a:prstGeom prst="rect">
            <a:avLst/>
          </a:prstGeom>
          <a:solidFill>
            <a:schemeClr val="accent2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贷记卡系统</a:t>
            </a:r>
          </a:p>
        </p:txBody>
      </p:sp>
      <p:sp>
        <p:nvSpPr>
          <p:cNvPr id="224" name="矩形 223"/>
          <p:cNvSpPr/>
          <p:nvPr/>
        </p:nvSpPr>
        <p:spPr bwMode="auto">
          <a:xfrm>
            <a:off x="4735492" y="990600"/>
            <a:ext cx="1497033" cy="484111"/>
          </a:xfrm>
          <a:prstGeom prst="rect">
            <a:avLst/>
          </a:prstGeom>
          <a:solidFill>
            <a:schemeClr val="accent2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中间业务平台</a:t>
            </a:r>
          </a:p>
        </p:txBody>
      </p:sp>
      <p:sp>
        <p:nvSpPr>
          <p:cNvPr id="225" name="矩形 224"/>
          <p:cNvSpPr/>
          <p:nvPr/>
        </p:nvSpPr>
        <p:spPr bwMode="auto">
          <a:xfrm>
            <a:off x="6640492" y="990600"/>
            <a:ext cx="1497033" cy="484111"/>
          </a:xfrm>
          <a:prstGeom prst="rect">
            <a:avLst/>
          </a:prstGeom>
          <a:solidFill>
            <a:schemeClr val="accent2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理财交易系统</a:t>
            </a:r>
            <a:endParaRPr lang="en-US" altLang="zh-CN" sz="16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6" name="圆角矩形 225"/>
          <p:cNvSpPr/>
          <p:nvPr/>
        </p:nvSpPr>
        <p:spPr>
          <a:xfrm>
            <a:off x="3870325" y="2073166"/>
            <a:ext cx="2133600" cy="849345"/>
          </a:xfrm>
          <a:prstGeom prst="roundRect">
            <a:avLst>
              <a:gd name="adj" fmla="val 11978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大前置（</a:t>
            </a:r>
            <a:r>
              <a:rPr lang="en-US" altLang="zh-CN" sz="1400" dirty="0" smtClean="0">
                <a:solidFill>
                  <a:schemeClr val="bg1"/>
                </a:solidFill>
              </a:rPr>
              <a:t>ESB</a:t>
            </a:r>
            <a:r>
              <a:rPr lang="zh-CN" altLang="en-US" sz="1400" dirty="0" smtClean="0">
                <a:solidFill>
                  <a:schemeClr val="bg1"/>
                </a:solidFill>
              </a:rPr>
              <a:t>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7" name="圆角矩形 226"/>
          <p:cNvSpPr/>
          <p:nvPr/>
        </p:nvSpPr>
        <p:spPr>
          <a:xfrm>
            <a:off x="2041525" y="3592544"/>
            <a:ext cx="1524000" cy="903256"/>
          </a:xfrm>
          <a:prstGeom prst="roundRect">
            <a:avLst>
              <a:gd name="adj" fmla="val 11978"/>
            </a:avLst>
          </a:prstGeom>
          <a:solidFill>
            <a:srgbClr val="E6AF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电子渠道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应用整合平台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8" name="圆角矩形 227"/>
          <p:cNvSpPr/>
          <p:nvPr/>
        </p:nvSpPr>
        <p:spPr>
          <a:xfrm>
            <a:off x="7680325" y="3592544"/>
            <a:ext cx="1676400" cy="903255"/>
          </a:xfrm>
          <a:prstGeom prst="roundRect">
            <a:avLst>
              <a:gd name="adj" fmla="val 11978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网点遗留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老系统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31" name="肘形连接符 230"/>
          <p:cNvCxnSpPr>
            <a:stCxn id="226" idx="0"/>
            <a:endCxn id="222" idx="2"/>
          </p:cNvCxnSpPr>
          <p:nvPr/>
        </p:nvCxnSpPr>
        <p:spPr bwMode="auto">
          <a:xfrm rot="16200000" flipV="1">
            <a:off x="3119017" y="255058"/>
            <a:ext cx="598455" cy="30377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2" name="肘形连接符 231"/>
          <p:cNvCxnSpPr>
            <a:stCxn id="226" idx="0"/>
            <a:endCxn id="225" idx="2"/>
          </p:cNvCxnSpPr>
          <p:nvPr/>
        </p:nvCxnSpPr>
        <p:spPr bwMode="auto">
          <a:xfrm rot="5400000" flipH="1" flipV="1">
            <a:off x="5863840" y="547997"/>
            <a:ext cx="598455" cy="24518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3" name="肘形连接符 232"/>
          <p:cNvCxnSpPr>
            <a:stCxn id="226" idx="0"/>
            <a:endCxn id="224" idx="2"/>
          </p:cNvCxnSpPr>
          <p:nvPr/>
        </p:nvCxnSpPr>
        <p:spPr bwMode="auto">
          <a:xfrm rot="5400000" flipH="1" flipV="1">
            <a:off x="4911340" y="1500497"/>
            <a:ext cx="598455" cy="5468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4" name="肘形连接符 233"/>
          <p:cNvCxnSpPr>
            <a:stCxn id="226" idx="0"/>
            <a:endCxn id="223" idx="2"/>
          </p:cNvCxnSpPr>
          <p:nvPr/>
        </p:nvCxnSpPr>
        <p:spPr bwMode="auto">
          <a:xfrm rot="16200000" flipV="1">
            <a:off x="4035040" y="1171081"/>
            <a:ext cx="598455" cy="12057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5" name="左右箭头 234"/>
          <p:cNvSpPr/>
          <p:nvPr/>
        </p:nvSpPr>
        <p:spPr bwMode="auto">
          <a:xfrm>
            <a:off x="3336925" y="2377966"/>
            <a:ext cx="533400" cy="141255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36" name="左右箭头 235"/>
          <p:cNvSpPr/>
          <p:nvPr/>
        </p:nvSpPr>
        <p:spPr bwMode="auto">
          <a:xfrm>
            <a:off x="6003925" y="2465311"/>
            <a:ext cx="457200" cy="141255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237" name="肘形连接符 236"/>
          <p:cNvCxnSpPr>
            <a:stCxn id="227" idx="0"/>
            <a:endCxn id="226" idx="2"/>
          </p:cNvCxnSpPr>
          <p:nvPr/>
        </p:nvCxnSpPr>
        <p:spPr bwMode="auto">
          <a:xfrm rot="5400000" flipH="1" flipV="1">
            <a:off x="3535309" y="2190728"/>
            <a:ext cx="670033" cy="21336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8" name="圆角矩形 237"/>
          <p:cNvSpPr/>
          <p:nvPr/>
        </p:nvSpPr>
        <p:spPr bwMode="auto">
          <a:xfrm>
            <a:off x="8169265" y="5715000"/>
            <a:ext cx="730260" cy="77157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CRM</a:t>
            </a:r>
            <a:endParaRPr lang="zh-CN" altLang="en-US" sz="12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9" name="圆角矩形 238"/>
          <p:cNvSpPr/>
          <p:nvPr/>
        </p:nvSpPr>
        <p:spPr bwMode="auto">
          <a:xfrm>
            <a:off x="8975725" y="5738841"/>
            <a:ext cx="730260" cy="77157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身份核查</a:t>
            </a:r>
            <a:endParaRPr lang="en-US" altLang="zh-CN" sz="12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。。。</a:t>
            </a:r>
          </a:p>
        </p:txBody>
      </p:sp>
      <p:sp>
        <p:nvSpPr>
          <p:cNvPr id="240" name="圆角矩形 239"/>
          <p:cNvSpPr/>
          <p:nvPr/>
        </p:nvSpPr>
        <p:spPr bwMode="auto">
          <a:xfrm>
            <a:off x="7391499" y="5716575"/>
            <a:ext cx="730260" cy="77157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endParaRPr lang="en-US" altLang="zh-CN" sz="12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保险</a:t>
            </a:r>
          </a:p>
        </p:txBody>
      </p:sp>
      <p:cxnSp>
        <p:nvCxnSpPr>
          <p:cNvPr id="241" name="肘形连接符 240"/>
          <p:cNvCxnSpPr>
            <a:stCxn id="228" idx="2"/>
            <a:endCxn id="240" idx="0"/>
          </p:cNvCxnSpPr>
          <p:nvPr/>
        </p:nvCxnSpPr>
        <p:spPr bwMode="auto">
          <a:xfrm rot="5400000">
            <a:off x="7527189" y="4725239"/>
            <a:ext cx="1220776" cy="7618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2" name="肘形连接符 241"/>
          <p:cNvCxnSpPr>
            <a:stCxn id="228" idx="2"/>
            <a:endCxn id="238" idx="0"/>
          </p:cNvCxnSpPr>
          <p:nvPr/>
        </p:nvCxnSpPr>
        <p:spPr bwMode="auto">
          <a:xfrm rot="16200000" flipH="1">
            <a:off x="7916860" y="5097464"/>
            <a:ext cx="1219201" cy="158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3" name="肘形连接符 242"/>
          <p:cNvCxnSpPr>
            <a:stCxn id="228" idx="2"/>
            <a:endCxn id="239" idx="0"/>
          </p:cNvCxnSpPr>
          <p:nvPr/>
        </p:nvCxnSpPr>
        <p:spPr bwMode="auto">
          <a:xfrm rot="16200000" flipH="1">
            <a:off x="8308169" y="4706155"/>
            <a:ext cx="1243042" cy="8223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45" name="矩形 244"/>
          <p:cNvSpPr/>
          <p:nvPr/>
        </p:nvSpPr>
        <p:spPr bwMode="auto">
          <a:xfrm>
            <a:off x="60325" y="5058102"/>
            <a:ext cx="1004455" cy="4282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ATM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60325" y="5820102"/>
            <a:ext cx="1004455" cy="4282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POS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8" name="肘形连接符 247"/>
          <p:cNvCxnSpPr>
            <a:stCxn id="246" idx="3"/>
            <a:endCxn id="227" idx="1"/>
          </p:cNvCxnSpPr>
          <p:nvPr/>
        </p:nvCxnSpPr>
        <p:spPr bwMode="auto">
          <a:xfrm flipV="1">
            <a:off x="1064780" y="4044172"/>
            <a:ext cx="976745" cy="19900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9" name="肘形连接符 248"/>
          <p:cNvCxnSpPr>
            <a:stCxn id="245" idx="3"/>
            <a:endCxn id="227" idx="1"/>
          </p:cNvCxnSpPr>
          <p:nvPr/>
        </p:nvCxnSpPr>
        <p:spPr bwMode="auto">
          <a:xfrm flipV="1">
            <a:off x="1064780" y="4044172"/>
            <a:ext cx="976745" cy="12280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0" name="矩形 249"/>
          <p:cNvSpPr/>
          <p:nvPr/>
        </p:nvSpPr>
        <p:spPr bwMode="auto">
          <a:xfrm>
            <a:off x="76371" y="3581400"/>
            <a:ext cx="992911" cy="32122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网上银行</a:t>
            </a:r>
          </a:p>
        </p:txBody>
      </p:sp>
      <p:sp>
        <p:nvSpPr>
          <p:cNvPr id="251" name="矩形 250"/>
          <p:cNvSpPr/>
          <p:nvPr/>
        </p:nvSpPr>
        <p:spPr bwMode="auto">
          <a:xfrm>
            <a:off x="76371" y="4296102"/>
            <a:ext cx="990600" cy="4282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呼叫中心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手机银行</a:t>
            </a:r>
          </a:p>
        </p:txBody>
      </p:sp>
      <p:cxnSp>
        <p:nvCxnSpPr>
          <p:cNvPr id="252" name="肘形连接符 251"/>
          <p:cNvCxnSpPr>
            <a:stCxn id="251" idx="3"/>
            <a:endCxn id="227" idx="1"/>
          </p:cNvCxnSpPr>
          <p:nvPr/>
        </p:nvCxnSpPr>
        <p:spPr bwMode="auto">
          <a:xfrm flipV="1">
            <a:off x="1066971" y="4044172"/>
            <a:ext cx="974554" cy="4660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3" name="肘形连接符 252"/>
          <p:cNvCxnSpPr>
            <a:stCxn id="250" idx="3"/>
            <a:endCxn id="227" idx="1"/>
          </p:cNvCxnSpPr>
          <p:nvPr/>
        </p:nvCxnSpPr>
        <p:spPr bwMode="auto">
          <a:xfrm>
            <a:off x="1069282" y="3742012"/>
            <a:ext cx="972243" cy="3021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5" name="肘形连接符 254"/>
          <p:cNvCxnSpPr>
            <a:stCxn id="226" idx="2"/>
            <a:endCxn id="261" idx="0"/>
          </p:cNvCxnSpPr>
          <p:nvPr/>
        </p:nvCxnSpPr>
        <p:spPr bwMode="auto">
          <a:xfrm rot="16200000" flipH="1">
            <a:off x="4961748" y="2897888"/>
            <a:ext cx="674655" cy="7239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6" name="肘形连接符 255"/>
          <p:cNvCxnSpPr>
            <a:stCxn id="226" idx="2"/>
            <a:endCxn id="228" idx="0"/>
          </p:cNvCxnSpPr>
          <p:nvPr/>
        </p:nvCxnSpPr>
        <p:spPr bwMode="auto">
          <a:xfrm rot="16200000" flipH="1">
            <a:off x="6392809" y="1466827"/>
            <a:ext cx="670033" cy="35814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61" name="圆角矩形 260"/>
          <p:cNvSpPr/>
          <p:nvPr/>
        </p:nvSpPr>
        <p:spPr>
          <a:xfrm>
            <a:off x="4860925" y="3597166"/>
            <a:ext cx="1600200" cy="898634"/>
          </a:xfrm>
          <a:prstGeom prst="roundRect">
            <a:avLst>
              <a:gd name="adj" fmla="val 11978"/>
            </a:avLst>
          </a:prstGeom>
          <a:solidFill>
            <a:srgbClr val="E6AF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BranchServer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网点服务平台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4" name="圆角矩形 263"/>
          <p:cNvSpPr/>
          <p:nvPr/>
        </p:nvSpPr>
        <p:spPr bwMode="auto">
          <a:xfrm>
            <a:off x="4403725" y="5793831"/>
            <a:ext cx="609600" cy="685800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高柜</a:t>
            </a:r>
          </a:p>
        </p:txBody>
      </p:sp>
      <p:sp>
        <p:nvSpPr>
          <p:cNvPr id="265" name="圆角矩形 264"/>
          <p:cNvSpPr/>
          <p:nvPr/>
        </p:nvSpPr>
        <p:spPr bwMode="auto">
          <a:xfrm>
            <a:off x="5089525" y="5791200"/>
            <a:ext cx="609600" cy="685800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低柜</a:t>
            </a:r>
          </a:p>
        </p:txBody>
      </p:sp>
      <p:sp>
        <p:nvSpPr>
          <p:cNvPr id="269" name="圆角矩形 268"/>
          <p:cNvSpPr/>
          <p:nvPr/>
        </p:nvSpPr>
        <p:spPr bwMode="auto">
          <a:xfrm>
            <a:off x="5775325" y="5791200"/>
            <a:ext cx="609600" cy="685800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大堂</a:t>
            </a:r>
            <a:endParaRPr lang="en-US" altLang="zh-CN" sz="12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经理</a:t>
            </a:r>
          </a:p>
        </p:txBody>
      </p:sp>
      <p:sp>
        <p:nvSpPr>
          <p:cNvPr id="270" name="圆角矩形 269"/>
          <p:cNvSpPr/>
          <p:nvPr/>
        </p:nvSpPr>
        <p:spPr bwMode="auto">
          <a:xfrm>
            <a:off x="6461125" y="5791200"/>
            <a:ext cx="609600" cy="685800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排队机</a:t>
            </a:r>
            <a:endParaRPr lang="en-US" altLang="zh-CN" sz="12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预填单</a:t>
            </a:r>
            <a:endParaRPr lang="en-US" altLang="zh-CN" sz="12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信息亭</a:t>
            </a:r>
          </a:p>
        </p:txBody>
      </p:sp>
      <p:sp>
        <p:nvSpPr>
          <p:cNvPr id="312" name="圆角矩形 311"/>
          <p:cNvSpPr/>
          <p:nvPr/>
        </p:nvSpPr>
        <p:spPr>
          <a:xfrm>
            <a:off x="6384925" y="2073166"/>
            <a:ext cx="1295400" cy="898634"/>
          </a:xfrm>
          <a:prstGeom prst="roundRect">
            <a:avLst>
              <a:gd name="adj" fmla="val 11978"/>
            </a:avLst>
          </a:prstGeom>
          <a:solidFill>
            <a:srgbClr val="E6AF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金融创新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平台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3" name="圆角矩形 312"/>
          <p:cNvSpPr/>
          <p:nvPr/>
        </p:nvSpPr>
        <p:spPr>
          <a:xfrm>
            <a:off x="2041525" y="1996966"/>
            <a:ext cx="1295400" cy="898634"/>
          </a:xfrm>
          <a:prstGeom prst="roundRect">
            <a:avLst>
              <a:gd name="adj" fmla="val 11978"/>
            </a:avLst>
          </a:prstGeom>
          <a:solidFill>
            <a:srgbClr val="E6AF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金融开放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平台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8" name="圆角矩形 317"/>
          <p:cNvSpPr/>
          <p:nvPr/>
        </p:nvSpPr>
        <p:spPr bwMode="auto">
          <a:xfrm>
            <a:off x="1812925" y="5791200"/>
            <a:ext cx="990600" cy="685800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账户中心</a:t>
            </a:r>
          </a:p>
        </p:txBody>
      </p:sp>
      <p:sp>
        <p:nvSpPr>
          <p:cNvPr id="319" name="圆角矩形 318"/>
          <p:cNvSpPr/>
          <p:nvPr/>
        </p:nvSpPr>
        <p:spPr bwMode="auto">
          <a:xfrm>
            <a:off x="2879725" y="5791200"/>
            <a:ext cx="990600" cy="685800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远程授权</a:t>
            </a:r>
            <a:endParaRPr lang="en-US" altLang="zh-CN" sz="12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在线专家</a:t>
            </a:r>
          </a:p>
        </p:txBody>
      </p:sp>
      <p:sp>
        <p:nvSpPr>
          <p:cNvPr id="320" name="圆角矩形 319"/>
          <p:cNvSpPr/>
          <p:nvPr/>
        </p:nvSpPr>
        <p:spPr bwMode="auto">
          <a:xfrm>
            <a:off x="4251325" y="5562600"/>
            <a:ext cx="2971800" cy="1066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21" name="云形 320"/>
          <p:cNvSpPr/>
          <p:nvPr/>
        </p:nvSpPr>
        <p:spPr bwMode="auto">
          <a:xfrm>
            <a:off x="1508125" y="1981200"/>
            <a:ext cx="304800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26" name="圆角矩形 325"/>
          <p:cNvSpPr/>
          <p:nvPr/>
        </p:nvSpPr>
        <p:spPr bwMode="auto">
          <a:xfrm>
            <a:off x="1736725" y="5562600"/>
            <a:ext cx="2286000" cy="1066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345" name="肘形连接符 344"/>
          <p:cNvCxnSpPr>
            <a:stCxn id="261" idx="2"/>
            <a:endCxn id="320" idx="0"/>
          </p:cNvCxnSpPr>
          <p:nvPr/>
        </p:nvCxnSpPr>
        <p:spPr bwMode="auto">
          <a:xfrm rot="16200000" flipH="1">
            <a:off x="5165725" y="4991100"/>
            <a:ext cx="1066800" cy="76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46" name="肘形连接符 345"/>
          <p:cNvCxnSpPr>
            <a:stCxn id="261" idx="2"/>
            <a:endCxn id="326" idx="0"/>
          </p:cNvCxnSpPr>
          <p:nvPr/>
        </p:nvCxnSpPr>
        <p:spPr bwMode="auto">
          <a:xfrm rot="5400000">
            <a:off x="3736975" y="3638550"/>
            <a:ext cx="1066800" cy="27813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49" name="TextBox 348"/>
          <p:cNvSpPr txBox="1"/>
          <p:nvPr/>
        </p:nvSpPr>
        <p:spPr>
          <a:xfrm>
            <a:off x="3336925" y="48163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服务访问</a:t>
            </a:r>
            <a:endParaRPr lang="en-US" altLang="zh-CN" sz="1200" dirty="0" smtClean="0"/>
          </a:p>
          <a:p>
            <a:r>
              <a:rPr lang="zh-CN" altLang="en-US" sz="1200" dirty="0" smtClean="0"/>
              <a:t>任务推送</a:t>
            </a:r>
            <a:endParaRPr lang="zh-CN" altLang="en-US" sz="1200" dirty="0"/>
          </a:p>
        </p:txBody>
      </p:sp>
      <p:sp>
        <p:nvSpPr>
          <p:cNvPr id="350" name="TextBox 349"/>
          <p:cNvSpPr txBox="1"/>
          <p:nvPr/>
        </p:nvSpPr>
        <p:spPr>
          <a:xfrm>
            <a:off x="5737106" y="48006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服务访问</a:t>
            </a:r>
            <a:endParaRPr lang="en-US" altLang="zh-CN" sz="1200" dirty="0" smtClean="0"/>
          </a:p>
          <a:p>
            <a:r>
              <a:rPr lang="zh-CN" altLang="en-US" sz="1200" dirty="0" smtClean="0"/>
              <a:t>任务推送</a:t>
            </a:r>
            <a:endParaRPr lang="zh-CN" altLang="en-US" sz="1200" dirty="0"/>
          </a:p>
        </p:txBody>
      </p:sp>
      <p:sp>
        <p:nvSpPr>
          <p:cNvPr id="359" name="右箭头 358"/>
          <p:cNvSpPr/>
          <p:nvPr/>
        </p:nvSpPr>
        <p:spPr bwMode="auto">
          <a:xfrm>
            <a:off x="6461125" y="3810000"/>
            <a:ext cx="12192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6613525" y="35814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单点登录</a:t>
            </a:r>
            <a:endParaRPr lang="zh-CN" altLang="en-US" sz="1200" dirty="0"/>
          </a:p>
        </p:txBody>
      </p:sp>
      <p:sp>
        <p:nvSpPr>
          <p:cNvPr id="361" name="TextBox 360"/>
          <p:cNvSpPr txBox="1"/>
          <p:nvPr/>
        </p:nvSpPr>
        <p:spPr>
          <a:xfrm>
            <a:off x="6461125" y="399020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UI</a:t>
            </a:r>
            <a:r>
              <a:rPr lang="zh-CN" altLang="en-US" sz="1200" dirty="0" smtClean="0"/>
              <a:t>服务、</a:t>
            </a:r>
            <a:r>
              <a:rPr lang="en-US" altLang="zh-CN" sz="1200" dirty="0" smtClean="0"/>
              <a:t>UI</a:t>
            </a:r>
            <a:r>
              <a:rPr lang="zh-CN" altLang="en-US" sz="1200" dirty="0" smtClean="0"/>
              <a:t>互动</a:t>
            </a:r>
            <a:endParaRPr lang="zh-CN" altLang="en-US" sz="1200" dirty="0"/>
          </a:p>
        </p:txBody>
      </p:sp>
      <p:sp>
        <p:nvSpPr>
          <p:cNvPr id="362" name="右箭头 361"/>
          <p:cNvSpPr/>
          <p:nvPr/>
        </p:nvSpPr>
        <p:spPr bwMode="auto">
          <a:xfrm>
            <a:off x="3565525" y="3962400"/>
            <a:ext cx="1295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3641725" y="35052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预约、状态</a:t>
            </a:r>
            <a:endParaRPr lang="en-US" altLang="zh-CN" sz="1200" dirty="0" smtClean="0"/>
          </a:p>
          <a:p>
            <a:r>
              <a:rPr lang="zh-CN" altLang="en-US" sz="1200" dirty="0" smtClean="0"/>
              <a:t>事件通知</a:t>
            </a:r>
            <a:endParaRPr lang="zh-CN" altLang="en-US" sz="1200" dirty="0"/>
          </a:p>
        </p:txBody>
      </p:sp>
      <p:sp>
        <p:nvSpPr>
          <p:cNvPr id="364" name="右箭头 363"/>
          <p:cNvSpPr/>
          <p:nvPr/>
        </p:nvSpPr>
        <p:spPr bwMode="auto">
          <a:xfrm>
            <a:off x="1812925" y="2362200"/>
            <a:ext cx="228600" cy="76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65" name="矩形 364"/>
          <p:cNvSpPr/>
          <p:nvPr/>
        </p:nvSpPr>
        <p:spPr bwMode="auto">
          <a:xfrm>
            <a:off x="8518525" y="1447800"/>
            <a:ext cx="1022364" cy="15240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电子银行部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公司业务部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产品管理部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合作方管理</a:t>
            </a:r>
          </a:p>
        </p:txBody>
      </p:sp>
      <p:pic>
        <p:nvPicPr>
          <p:cNvPr id="36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1865" y="1447800"/>
            <a:ext cx="463860" cy="46805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3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7256" y="1436948"/>
            <a:ext cx="533401" cy="46805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368" name="TextBox 367"/>
          <p:cNvSpPr txBox="1"/>
          <p:nvPr/>
        </p:nvSpPr>
        <p:spPr>
          <a:xfrm>
            <a:off x="8632706" y="10946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后台管理</a:t>
            </a:r>
            <a:endParaRPr lang="zh-CN" altLang="en-US" sz="1200" dirty="0"/>
          </a:p>
        </p:txBody>
      </p:sp>
      <p:sp>
        <p:nvSpPr>
          <p:cNvPr id="369" name="左箭头 368"/>
          <p:cNvSpPr/>
          <p:nvPr/>
        </p:nvSpPr>
        <p:spPr bwMode="auto">
          <a:xfrm>
            <a:off x="7680325" y="2377966"/>
            <a:ext cx="762000" cy="152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70" name="矩形 369"/>
          <p:cNvSpPr/>
          <p:nvPr/>
        </p:nvSpPr>
        <p:spPr bwMode="auto">
          <a:xfrm>
            <a:off x="66985" y="1752600"/>
            <a:ext cx="1022364" cy="1247001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支付宝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高校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医保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25" y="1752600"/>
            <a:ext cx="463860" cy="46805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3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716" y="1741748"/>
            <a:ext cx="533401" cy="46805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373" name="TextBox 372"/>
          <p:cNvSpPr txBox="1"/>
          <p:nvPr/>
        </p:nvSpPr>
        <p:spPr>
          <a:xfrm>
            <a:off x="-15875" y="147560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第三方科技部</a:t>
            </a:r>
            <a:endParaRPr lang="zh-CN" altLang="en-US" sz="1200" dirty="0"/>
          </a:p>
        </p:txBody>
      </p:sp>
      <p:sp>
        <p:nvSpPr>
          <p:cNvPr id="374" name="TextBox 373"/>
          <p:cNvSpPr txBox="1"/>
          <p:nvPr/>
        </p:nvSpPr>
        <p:spPr>
          <a:xfrm>
            <a:off x="-15875" y="299960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第三方客户</a:t>
            </a:r>
            <a:endParaRPr lang="zh-CN" altLang="en-US" sz="1200" dirty="0"/>
          </a:p>
        </p:txBody>
      </p:sp>
      <p:sp>
        <p:nvSpPr>
          <p:cNvPr id="375" name="右箭头 374"/>
          <p:cNvSpPr/>
          <p:nvPr/>
        </p:nvSpPr>
        <p:spPr bwMode="auto">
          <a:xfrm>
            <a:off x="1050925" y="2362200"/>
            <a:ext cx="4572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6" name="圆角矩形标注 65"/>
          <p:cNvSpPr/>
          <p:nvPr/>
        </p:nvSpPr>
        <p:spPr bwMode="auto">
          <a:xfrm>
            <a:off x="212725" y="1981200"/>
            <a:ext cx="1676400" cy="1143000"/>
          </a:xfrm>
          <a:prstGeom prst="wedgeRoundRectCallout">
            <a:avLst>
              <a:gd name="adj1" fmla="val 49465"/>
              <a:gd name="adj2" fmla="val -97845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rgbClr val="E2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会计核算</a:t>
            </a:r>
            <a:endParaRPr kumimoji="0" lang="en-US" altLang="zh-CN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baseline="-25000" dirty="0" smtClean="0">
                <a:latin typeface="+mj-ea"/>
                <a:ea typeface="+mj-ea"/>
              </a:rPr>
              <a:t>清算账户管理</a:t>
            </a:r>
            <a:endParaRPr lang="en-US" altLang="zh-CN" sz="2000" b="1" baseline="-25000" dirty="0" smtClean="0">
              <a:latin typeface="+mj-ea"/>
              <a:ea typeface="+mj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应收应付账户</a:t>
            </a:r>
            <a:endParaRPr kumimoji="0" lang="en-US" altLang="zh-CN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baseline="-25000" dirty="0" smtClean="0">
                <a:latin typeface="+mj-ea"/>
                <a:ea typeface="+mj-ea"/>
              </a:rPr>
              <a:t>辖内清算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7" name="圆角矩形标注 66"/>
          <p:cNvSpPr/>
          <p:nvPr/>
        </p:nvSpPr>
        <p:spPr bwMode="auto">
          <a:xfrm>
            <a:off x="3641725" y="1981200"/>
            <a:ext cx="1676400" cy="1143000"/>
          </a:xfrm>
          <a:prstGeom prst="wedgeRoundRectCallout">
            <a:avLst>
              <a:gd name="adj1" fmla="val -23889"/>
              <a:gd name="adj2" fmla="val -95086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rgbClr val="E2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baseline="-25000" dirty="0" smtClean="0">
                <a:latin typeface="+mj-ea"/>
                <a:ea typeface="+mj-ea"/>
              </a:rPr>
              <a:t>清分、对账、差错</a:t>
            </a:r>
            <a:endParaRPr lang="en-US" altLang="zh-CN" sz="2000" b="1" baseline="-25000" dirty="0" smtClean="0">
              <a:latin typeface="+mj-ea"/>
              <a:ea typeface="+mj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baseline="-25000" dirty="0" smtClean="0">
              <a:latin typeface="+mj-ea"/>
              <a:ea typeface="+mj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baseline="-25000" dirty="0" smtClean="0">
                <a:latin typeface="+mj-ea"/>
                <a:ea typeface="+mj-ea"/>
              </a:rPr>
              <a:t>核销发起</a:t>
            </a:r>
            <a:endParaRPr lang="en-US" altLang="zh-CN" sz="2000" b="1" baseline="-250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allAtOnce" animBg="1"/>
      <p:bldP spid="67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清算业务概述</a:t>
            </a:r>
            <a:endParaRPr lang="zh-CN" altLang="en-US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517525" y="1100504"/>
            <a:ext cx="8839200" cy="202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清算就是银行之间把相互业务往来所产生的资金进行结清核算，一般各银行之间通过人民银行进行差额清算，也有通过逐笔实时清算的。 比如：农行的一个客户办理电子汇划业务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100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元，将款项汇往工行（其实是清算信息报文到达工行，工行就可以记账了），这时候你办理的业务叫结算；然后人民银行将农行的备付金存款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100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元划到工行，这时候就是资金清算了。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1889125" y="3505200"/>
            <a:ext cx="2133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金融机构</a:t>
            </a:r>
            <a:endParaRPr kumimoji="0" lang="en-US" altLang="zh-CN" sz="1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080125" y="3505200"/>
            <a:ext cx="2133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baseline="-25000" dirty="0" smtClean="0">
                <a:latin typeface="Arial" charset="0"/>
                <a:ea typeface="宋体" charset="-122"/>
              </a:rPr>
              <a:t>B</a:t>
            </a:r>
            <a:endParaRPr kumimoji="0" lang="en-US" altLang="zh-CN" sz="1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金融机构</a:t>
            </a:r>
            <a:endParaRPr kumimoji="0" lang="en-US" altLang="zh-CN" sz="1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25" y="5334000"/>
            <a:ext cx="121722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5925" y="5334000"/>
            <a:ext cx="121722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3505" y="5334000"/>
            <a:ext cx="121722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705" y="5334000"/>
            <a:ext cx="121722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连接符 10"/>
          <p:cNvCxnSpPr>
            <a:stCxn id="6" idx="0"/>
            <a:endCxn id="4" idx="4"/>
          </p:cNvCxnSpPr>
          <p:nvPr/>
        </p:nvCxnSpPr>
        <p:spPr bwMode="auto">
          <a:xfrm rot="5400000" flipH="1" flipV="1">
            <a:off x="2041030" y="4419105"/>
            <a:ext cx="990600" cy="839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7" idx="0"/>
            <a:endCxn id="4" idx="4"/>
          </p:cNvCxnSpPr>
          <p:nvPr/>
        </p:nvCxnSpPr>
        <p:spPr bwMode="auto">
          <a:xfrm rot="16200000" flipV="1">
            <a:off x="2764930" y="4534395"/>
            <a:ext cx="990600" cy="608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9" idx="0"/>
            <a:endCxn id="5" idx="4"/>
          </p:cNvCxnSpPr>
          <p:nvPr/>
        </p:nvCxnSpPr>
        <p:spPr bwMode="auto">
          <a:xfrm rot="16200000" flipV="1">
            <a:off x="6918820" y="4571505"/>
            <a:ext cx="990600" cy="534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8" idx="0"/>
            <a:endCxn id="5" idx="4"/>
          </p:cNvCxnSpPr>
          <p:nvPr/>
        </p:nvCxnSpPr>
        <p:spPr bwMode="auto">
          <a:xfrm rot="5400000" flipH="1" flipV="1">
            <a:off x="6309220" y="4496295"/>
            <a:ext cx="990600" cy="6848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右箭头 20"/>
          <p:cNvSpPr/>
          <p:nvPr/>
        </p:nvSpPr>
        <p:spPr bwMode="auto">
          <a:xfrm>
            <a:off x="4403725" y="5105400"/>
            <a:ext cx="1219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2" name="左箭头 21"/>
          <p:cNvSpPr/>
          <p:nvPr/>
        </p:nvSpPr>
        <p:spPr bwMode="auto">
          <a:xfrm>
            <a:off x="4327525" y="5486400"/>
            <a:ext cx="1219200" cy="228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1794" y="4800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结算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 bwMode="auto">
          <a:xfrm>
            <a:off x="4098925" y="3657600"/>
            <a:ext cx="1828800" cy="685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垫付产生存欠关系</a:t>
            </a:r>
          </a:p>
        </p:txBody>
      </p:sp>
      <p:sp>
        <p:nvSpPr>
          <p:cNvPr id="30" name="上弧形箭头 29"/>
          <p:cNvSpPr/>
          <p:nvPr/>
        </p:nvSpPr>
        <p:spPr bwMode="auto">
          <a:xfrm>
            <a:off x="3794125" y="2895600"/>
            <a:ext cx="2286000" cy="53340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27525" y="3048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偿还欠款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24068" y="274638"/>
            <a:ext cx="907372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资金清算在银行系统中的位置</a:t>
            </a:r>
            <a:endParaRPr kumimoji="0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195476" y="1384272"/>
            <a:ext cx="1935189" cy="6207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E2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核心系统</a:t>
            </a:r>
          </a:p>
        </p:txBody>
      </p:sp>
      <p:sp>
        <p:nvSpPr>
          <p:cNvPr id="69" name="矩形 68"/>
          <p:cNvSpPr/>
          <p:nvPr/>
        </p:nvSpPr>
        <p:spPr bwMode="auto">
          <a:xfrm>
            <a:off x="5335594" y="1384272"/>
            <a:ext cx="1935189" cy="620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信用卡系统</a:t>
            </a:r>
          </a:p>
        </p:txBody>
      </p:sp>
      <p:sp>
        <p:nvSpPr>
          <p:cNvPr id="70" name="矩形 69"/>
          <p:cNvSpPr/>
          <p:nvPr/>
        </p:nvSpPr>
        <p:spPr bwMode="auto">
          <a:xfrm>
            <a:off x="3692509" y="3209922"/>
            <a:ext cx="1935189" cy="6207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E2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IC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卡系统</a:t>
            </a:r>
          </a:p>
        </p:txBody>
      </p:sp>
      <p:sp>
        <p:nvSpPr>
          <p:cNvPr id="71" name="矩形 70"/>
          <p:cNvSpPr/>
          <p:nvPr/>
        </p:nvSpPr>
        <p:spPr bwMode="auto">
          <a:xfrm>
            <a:off x="7375525" y="3209922"/>
            <a:ext cx="1935189" cy="6207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银联中心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2122450" y="5583267"/>
            <a:ext cx="1935189" cy="65723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商户</a:t>
            </a:r>
          </a:p>
        </p:txBody>
      </p:sp>
      <p:sp>
        <p:nvSpPr>
          <p:cNvPr id="73" name="矩形 72"/>
          <p:cNvSpPr/>
          <p:nvPr/>
        </p:nvSpPr>
        <p:spPr bwMode="auto">
          <a:xfrm>
            <a:off x="4824412" y="5619780"/>
            <a:ext cx="1935189" cy="65723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rgbClr val="E2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行业应用系统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（社保系统）</a:t>
            </a:r>
          </a:p>
        </p:txBody>
      </p:sp>
      <p:cxnSp>
        <p:nvCxnSpPr>
          <p:cNvPr id="74" name="肘形连接符 73"/>
          <p:cNvCxnSpPr>
            <a:stCxn id="68" idx="1"/>
            <a:endCxn id="70" idx="1"/>
          </p:cNvCxnSpPr>
          <p:nvPr/>
        </p:nvCxnSpPr>
        <p:spPr>
          <a:xfrm rot="10800000" flipH="1" flipV="1">
            <a:off x="2195475" y="1694633"/>
            <a:ext cx="1497033" cy="1825650"/>
          </a:xfrm>
          <a:prstGeom prst="bentConnector3">
            <a:avLst>
              <a:gd name="adj1" fmla="val -1527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00086" y="2516175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/>
              <a:t>总分核对：归集户 </a:t>
            </a:r>
            <a:r>
              <a:rPr lang="en-US" altLang="zh-CN" sz="1400" dirty="0" smtClean="0"/>
              <a:t>= </a:t>
            </a:r>
            <a:r>
              <a:rPr lang="zh-CN" altLang="en-US" sz="1400" dirty="0" smtClean="0"/>
              <a:t>电子现金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未登户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交易核对：圈存交易流水</a:t>
            </a:r>
            <a:endParaRPr lang="zh-CN" altLang="en-US" sz="1400" dirty="0"/>
          </a:p>
        </p:txBody>
      </p:sp>
      <p:cxnSp>
        <p:nvCxnSpPr>
          <p:cNvPr id="78" name="肘形连接符 77"/>
          <p:cNvCxnSpPr>
            <a:stCxn id="71" idx="1"/>
            <a:endCxn id="70" idx="3"/>
          </p:cNvCxnSpPr>
          <p:nvPr/>
        </p:nvCxnSpPr>
        <p:spPr>
          <a:xfrm rot="10800000">
            <a:off x="5627699" y="3520283"/>
            <a:ext cx="1747827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45133" y="299084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/>
              <a:t>交易核对：圈存交易流水</a:t>
            </a:r>
            <a:endParaRPr lang="zh-CN" altLang="en-US" sz="1400" dirty="0"/>
          </a:p>
        </p:txBody>
      </p:sp>
      <p:cxnSp>
        <p:nvCxnSpPr>
          <p:cNvPr id="80" name="肘形连接符 79"/>
          <p:cNvCxnSpPr>
            <a:stCxn id="72" idx="0"/>
            <a:endCxn id="70" idx="2"/>
          </p:cNvCxnSpPr>
          <p:nvPr/>
        </p:nvCxnSpPr>
        <p:spPr>
          <a:xfrm rot="5400000" flipH="1" flipV="1">
            <a:off x="2998762" y="3921926"/>
            <a:ext cx="1752624" cy="15700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24093" y="4378338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/>
              <a:t>交易核对：圈存交易流水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脱机交易核对</a:t>
            </a:r>
            <a:endParaRPr lang="en-US" altLang="zh-CN" sz="1400" dirty="0" smtClean="0"/>
          </a:p>
        </p:txBody>
      </p:sp>
      <p:cxnSp>
        <p:nvCxnSpPr>
          <p:cNvPr id="82" name="肘形连接符 81"/>
          <p:cNvCxnSpPr>
            <a:stCxn id="73" idx="0"/>
            <a:endCxn id="70" idx="2"/>
          </p:cNvCxnSpPr>
          <p:nvPr/>
        </p:nvCxnSpPr>
        <p:spPr>
          <a:xfrm rot="16200000" flipV="1">
            <a:off x="4331488" y="4159260"/>
            <a:ext cx="1789137" cy="11319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919802" y="474346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 smtClean="0"/>
              <a:t>脱机交易核对</a:t>
            </a:r>
            <a:endParaRPr lang="en-US" altLang="zh-CN" sz="1400" dirty="0" smtClean="0"/>
          </a:p>
        </p:txBody>
      </p:sp>
      <p:sp>
        <p:nvSpPr>
          <p:cNvPr id="84" name="圆角矩形标注 83"/>
          <p:cNvSpPr/>
          <p:nvPr/>
        </p:nvSpPr>
        <p:spPr bwMode="auto">
          <a:xfrm>
            <a:off x="441325" y="1905000"/>
            <a:ext cx="1676400" cy="1143000"/>
          </a:xfrm>
          <a:prstGeom prst="wedgeRoundRectCallout">
            <a:avLst>
              <a:gd name="adj1" fmla="val 63572"/>
              <a:gd name="adj2" fmla="val -77155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rgbClr val="E2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会计核算</a:t>
            </a:r>
            <a:endParaRPr kumimoji="0" lang="en-US" altLang="zh-CN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baseline="-25000" dirty="0" smtClean="0">
                <a:latin typeface="+mj-ea"/>
                <a:ea typeface="+mj-ea"/>
              </a:rPr>
              <a:t>清算账户管理</a:t>
            </a:r>
            <a:endParaRPr lang="en-US" altLang="zh-CN" sz="2000" b="1" baseline="-25000" dirty="0" smtClean="0">
              <a:latin typeface="+mj-ea"/>
              <a:ea typeface="+mj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应收应付账户</a:t>
            </a:r>
            <a:endParaRPr kumimoji="0" lang="en-US" altLang="zh-CN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baseline="-25000" dirty="0" smtClean="0">
                <a:latin typeface="+mj-ea"/>
                <a:ea typeface="+mj-ea"/>
              </a:rPr>
              <a:t>辖内清算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5" name="圆角矩形标注 84"/>
          <p:cNvSpPr/>
          <p:nvPr/>
        </p:nvSpPr>
        <p:spPr bwMode="auto">
          <a:xfrm>
            <a:off x="4937125" y="4114800"/>
            <a:ext cx="1676400" cy="1143000"/>
          </a:xfrm>
          <a:prstGeom prst="wedgeRoundRectCallout">
            <a:avLst>
              <a:gd name="adj1" fmla="val -43638"/>
              <a:gd name="adj2" fmla="val -78534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rgbClr val="E2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baseline="-25000" dirty="0" smtClean="0">
                <a:latin typeface="+mj-ea"/>
                <a:ea typeface="+mj-ea"/>
              </a:rPr>
              <a:t>清分、对账、差错</a:t>
            </a:r>
            <a:endParaRPr lang="en-US" altLang="zh-CN" sz="1400" b="1" baseline="-25000" dirty="0" smtClean="0">
              <a:latin typeface="+mj-ea"/>
              <a:ea typeface="+mj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b="1" baseline="-25000" dirty="0" smtClean="0">
              <a:latin typeface="+mj-ea"/>
              <a:ea typeface="+mj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baseline="-25000" dirty="0" smtClean="0">
                <a:latin typeface="+mj-ea"/>
                <a:ea typeface="+mj-ea"/>
              </a:rPr>
              <a:t>核销发起</a:t>
            </a:r>
            <a:endParaRPr lang="en-US" altLang="zh-CN" sz="1400" b="1" baseline="-25000" dirty="0" smtClean="0">
              <a:latin typeface="+mj-ea"/>
              <a:ea typeface="+mj-ea"/>
            </a:endParaRPr>
          </a:p>
        </p:txBody>
      </p:sp>
      <p:sp>
        <p:nvSpPr>
          <p:cNvPr id="86" name="左箭头 85"/>
          <p:cNvSpPr/>
          <p:nvPr/>
        </p:nvSpPr>
        <p:spPr bwMode="auto">
          <a:xfrm>
            <a:off x="4175125" y="1600200"/>
            <a:ext cx="990600" cy="152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allAtOnce" animBg="1"/>
      <p:bldP spid="85" grpId="0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22" name="Picture 18" descr="than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721850" cy="6858000"/>
          </a:xfrm>
          <a:prstGeom prst="rect">
            <a:avLst/>
          </a:prstGeom>
          <a:noFill/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9913" y="2311400"/>
            <a:ext cx="4516609" cy="1727200"/>
          </a:xfrm>
        </p:spPr>
        <p:txBody>
          <a:bodyPr/>
          <a:lstStyle/>
          <a:p>
            <a:r>
              <a:rPr lang="en-US" altLang="zh-CN" sz="6000">
                <a:solidFill>
                  <a:srgbClr val="FF6600"/>
                </a:solidFill>
              </a:rPr>
              <a:t>Thanks!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4860932" y="6381763"/>
            <a:ext cx="473771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en-US" altLang="zh-CN" sz="1400" baseline="0">
                <a:solidFill>
                  <a:srgbClr val="B2B2B2"/>
                </a:solidFill>
                <a:ea typeface="微软雅黑" pitchFamily="34" charset="-122"/>
                <a:cs typeface="宋体" charset="-122"/>
              </a:rPr>
              <a:t>www.primeton.com</a:t>
            </a:r>
          </a:p>
        </p:txBody>
      </p:sp>
      <p:pic>
        <p:nvPicPr>
          <p:cNvPr id="21519" name="Picture 15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115" y="1981200"/>
            <a:ext cx="2602620" cy="293688"/>
          </a:xfrm>
          <a:prstGeom prst="rect">
            <a:avLst/>
          </a:prstGeom>
          <a:noFill/>
        </p:spPr>
      </p:pic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486092" y="2743208"/>
            <a:ext cx="421280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400-120-8005</a:t>
            </a:r>
          </a:p>
          <a:p>
            <a:pPr algn="l"/>
            <a:endParaRPr lang="en-US" altLang="zh-CN" sz="110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新浪微博：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普元软件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weibo.com/primetonsoftware</a:t>
            </a:r>
          </a:p>
          <a:p>
            <a:pPr algn="l"/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产品服务在线社区：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gocom.cc</a:t>
            </a:r>
          </a:p>
          <a:p>
            <a:pPr algn="l"/>
            <a:endParaRPr lang="en-US" altLang="zh-CN" sz="110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10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10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10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北京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上海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广州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深圳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长沙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西安</a:t>
            </a:r>
            <a:endParaRPr lang="en-US" altLang="zh-CN" sz="1100" b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银行清算种类：银行清算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1611268" y="1858941"/>
            <a:ext cx="1606572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总行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625417" y="3465513"/>
            <a:ext cx="1387494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发卡机构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2670145" y="3465513"/>
            <a:ext cx="1387494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发卡机构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6540523" y="1858941"/>
            <a:ext cx="1606572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银联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627698" y="3465513"/>
            <a:ext cx="1387494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收单行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7854991" y="3465513"/>
            <a:ext cx="1387494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收单行</a:t>
            </a:r>
          </a:p>
        </p:txBody>
      </p:sp>
      <p:cxnSp>
        <p:nvCxnSpPr>
          <p:cNvPr id="9" name="肘形连接符 8"/>
          <p:cNvCxnSpPr>
            <a:stCxn id="3" idx="2"/>
            <a:endCxn id="4" idx="0"/>
          </p:cNvCxnSpPr>
          <p:nvPr/>
        </p:nvCxnSpPr>
        <p:spPr>
          <a:xfrm rot="5400000">
            <a:off x="1355677" y="2406636"/>
            <a:ext cx="1022364" cy="1095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2"/>
            <a:endCxn id="5" idx="0"/>
          </p:cNvCxnSpPr>
          <p:nvPr/>
        </p:nvCxnSpPr>
        <p:spPr>
          <a:xfrm rot="16200000" flipH="1">
            <a:off x="2378041" y="2479662"/>
            <a:ext cx="1022364" cy="9493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2"/>
            <a:endCxn id="7" idx="0"/>
          </p:cNvCxnSpPr>
          <p:nvPr/>
        </p:nvCxnSpPr>
        <p:spPr>
          <a:xfrm rot="5400000">
            <a:off x="6321445" y="2443149"/>
            <a:ext cx="1022364" cy="10223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" idx="2"/>
            <a:endCxn id="8" idx="0"/>
          </p:cNvCxnSpPr>
          <p:nvPr/>
        </p:nvCxnSpPr>
        <p:spPr>
          <a:xfrm rot="16200000" flipH="1">
            <a:off x="7435091" y="2351866"/>
            <a:ext cx="1022364" cy="12049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 bwMode="auto">
          <a:xfrm>
            <a:off x="2305015" y="4889520"/>
            <a:ext cx="511182" cy="113190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自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有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商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户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3108301" y="4889520"/>
            <a:ext cx="511182" cy="113190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自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有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商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户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3984613" y="4889520"/>
            <a:ext cx="511182" cy="113190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自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有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商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户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8804329" y="4889520"/>
            <a:ext cx="511182" cy="113190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他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商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户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7928017" y="4889520"/>
            <a:ext cx="511182" cy="113190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他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商</a:t>
            </a:r>
            <a:endParaRPr lang="en-US" altLang="zh-CN" sz="14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户</a:t>
            </a:r>
          </a:p>
        </p:txBody>
      </p:sp>
      <p:cxnSp>
        <p:nvCxnSpPr>
          <p:cNvPr id="18" name="肘形连接符 17"/>
          <p:cNvCxnSpPr>
            <a:stCxn id="5" idx="2"/>
            <a:endCxn id="13" idx="0"/>
          </p:cNvCxnSpPr>
          <p:nvPr/>
        </p:nvCxnSpPr>
        <p:spPr>
          <a:xfrm rot="5400000">
            <a:off x="2542350" y="4067977"/>
            <a:ext cx="839799" cy="8032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15" idx="0"/>
          </p:cNvCxnSpPr>
          <p:nvPr/>
        </p:nvCxnSpPr>
        <p:spPr>
          <a:xfrm rot="16200000" flipH="1">
            <a:off x="3382149" y="4031464"/>
            <a:ext cx="839799" cy="8763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2"/>
            <a:endCxn id="14" idx="0"/>
          </p:cNvCxnSpPr>
          <p:nvPr/>
        </p:nvCxnSpPr>
        <p:spPr>
          <a:xfrm rot="5400000">
            <a:off x="2943993" y="4469620"/>
            <a:ext cx="839799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8" idx="2"/>
            <a:endCxn id="16" idx="0"/>
          </p:cNvCxnSpPr>
          <p:nvPr/>
        </p:nvCxnSpPr>
        <p:spPr>
          <a:xfrm rot="16200000" flipH="1">
            <a:off x="8384430" y="4214029"/>
            <a:ext cx="839799" cy="5111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8" idx="2"/>
            <a:endCxn id="17" idx="0"/>
          </p:cNvCxnSpPr>
          <p:nvPr/>
        </p:nvCxnSpPr>
        <p:spPr>
          <a:xfrm rot="5400000">
            <a:off x="7946274" y="4287055"/>
            <a:ext cx="839799" cy="3651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 bwMode="auto">
          <a:xfrm>
            <a:off x="771469" y="5145111"/>
            <a:ext cx="1058877" cy="80328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自有渠道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（圈存、补登）</a:t>
            </a:r>
          </a:p>
        </p:txBody>
      </p:sp>
      <p:sp>
        <p:nvSpPr>
          <p:cNvPr id="24" name="上箭头 23"/>
          <p:cNvSpPr/>
          <p:nvPr/>
        </p:nvSpPr>
        <p:spPr bwMode="auto">
          <a:xfrm>
            <a:off x="1209626" y="4049721"/>
            <a:ext cx="219078" cy="1095390"/>
          </a:xfrm>
          <a:prstGeom prst="up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773750" y="5145111"/>
            <a:ext cx="1058877" cy="80328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他行渠道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（圈存、补登）</a:t>
            </a:r>
          </a:p>
        </p:txBody>
      </p:sp>
      <p:sp>
        <p:nvSpPr>
          <p:cNvPr id="26" name="上箭头 25"/>
          <p:cNvSpPr/>
          <p:nvPr/>
        </p:nvSpPr>
        <p:spPr bwMode="auto">
          <a:xfrm>
            <a:off x="6211906" y="4049721"/>
            <a:ext cx="219078" cy="1095390"/>
          </a:xfrm>
          <a:prstGeom prst="up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上箭头 26"/>
          <p:cNvSpPr/>
          <p:nvPr/>
        </p:nvSpPr>
        <p:spPr bwMode="auto">
          <a:xfrm>
            <a:off x="4313230" y="3757617"/>
            <a:ext cx="219078" cy="1095390"/>
          </a:xfrm>
          <a:prstGeom prst="up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22769" y="4232286"/>
            <a:ext cx="10182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圈存、补登</a:t>
            </a:r>
            <a:endParaRPr lang="en-US" altLang="zh-CN" dirty="0" smtClean="0"/>
          </a:p>
          <a:p>
            <a:r>
              <a:rPr lang="zh-CN" altLang="en-US" dirty="0" smtClean="0"/>
              <a:t>脱机消费</a:t>
            </a:r>
            <a:endParaRPr lang="zh-CN" altLang="en-US" dirty="0"/>
          </a:p>
        </p:txBody>
      </p:sp>
      <p:sp>
        <p:nvSpPr>
          <p:cNvPr id="29" name="上箭头 28"/>
          <p:cNvSpPr/>
          <p:nvPr/>
        </p:nvSpPr>
        <p:spPr bwMode="auto">
          <a:xfrm>
            <a:off x="7635913" y="3867156"/>
            <a:ext cx="219078" cy="1095390"/>
          </a:xfrm>
          <a:prstGeom prst="up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88218" y="4232286"/>
            <a:ext cx="10182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圈存、补登</a:t>
            </a:r>
            <a:endParaRPr lang="en-US" altLang="zh-CN" dirty="0" smtClean="0"/>
          </a:p>
          <a:p>
            <a:r>
              <a:rPr lang="zh-CN" altLang="en-US" dirty="0" smtClean="0"/>
              <a:t>脱机消费</a:t>
            </a:r>
            <a:endParaRPr lang="zh-CN" altLang="en-US" dirty="0"/>
          </a:p>
        </p:txBody>
      </p:sp>
      <p:sp>
        <p:nvSpPr>
          <p:cNvPr id="31" name="左箭头 30"/>
          <p:cNvSpPr/>
          <p:nvPr/>
        </p:nvSpPr>
        <p:spPr bwMode="auto">
          <a:xfrm>
            <a:off x="3254353" y="1931967"/>
            <a:ext cx="3176631" cy="219078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9743" y="1493811"/>
            <a:ext cx="10182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圈存、补登</a:t>
            </a:r>
            <a:endParaRPr lang="en-US" altLang="zh-CN" dirty="0" smtClean="0"/>
          </a:p>
          <a:p>
            <a:r>
              <a:rPr lang="zh-CN" altLang="en-US" dirty="0" smtClean="0"/>
              <a:t>脱机消费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 bwMode="auto">
          <a:xfrm>
            <a:off x="3327379" y="2260585"/>
            <a:ext cx="3103605" cy="21907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zh-CN" altLang="en-US" sz="14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22769" y="2406352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清算划拨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441325" y="914400"/>
            <a:ext cx="3886200" cy="3352800"/>
            <a:chOff x="441325" y="914400"/>
            <a:chExt cx="3886200" cy="3352800"/>
          </a:xfrm>
        </p:grpSpPr>
        <p:sp>
          <p:nvSpPr>
            <p:cNvPr id="37" name="圆角矩形 36"/>
            <p:cNvSpPr/>
            <p:nvPr/>
          </p:nvSpPr>
          <p:spPr bwMode="auto">
            <a:xfrm>
              <a:off x="441325" y="1752600"/>
              <a:ext cx="3886200" cy="2514600"/>
            </a:xfrm>
            <a:prstGeom prst="roundRect">
              <a:avLst>
                <a:gd name="adj" fmla="val 11222"/>
              </a:avLst>
            </a:prstGeom>
            <a:noFill/>
            <a:ln w="28575" cap="flat" cmpd="sng" algn="ctr">
              <a:solidFill>
                <a:srgbClr val="E2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8" name="线形标注 1 37"/>
            <p:cNvSpPr/>
            <p:nvPr/>
          </p:nvSpPr>
          <p:spPr bwMode="auto">
            <a:xfrm>
              <a:off x="1584325" y="914400"/>
              <a:ext cx="2286000" cy="609600"/>
            </a:xfrm>
            <a:prstGeom prst="borderCallout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辖内清算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346325" y="1295400"/>
            <a:ext cx="5791200" cy="2895600"/>
            <a:chOff x="-1463675" y="914400"/>
            <a:chExt cx="5791200" cy="3352800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-1463675" y="3208421"/>
              <a:ext cx="5791200" cy="1058779"/>
            </a:xfrm>
            <a:prstGeom prst="roundRect">
              <a:avLst>
                <a:gd name="adj" fmla="val 11222"/>
              </a:avLst>
            </a:prstGeom>
            <a:noFill/>
            <a:ln w="28575" cap="flat" cmpd="sng" algn="ctr">
              <a:solidFill>
                <a:srgbClr val="E2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2" name="线形标注 1 41"/>
            <p:cNvSpPr/>
            <p:nvPr/>
          </p:nvSpPr>
          <p:spPr bwMode="auto">
            <a:xfrm>
              <a:off x="1584325" y="914400"/>
              <a:ext cx="2286000" cy="609600"/>
            </a:xfrm>
            <a:prstGeom prst="borderCallout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baseline="-25000" dirty="0" smtClean="0">
                  <a:latin typeface="+mn-ea"/>
                  <a:ea typeface="+mn-ea"/>
                </a:rPr>
                <a:t>跨行</a:t>
              </a:r>
              <a:r>
                <a:rPr kumimoji="0" lang="zh-CN" altLang="en-US" sz="18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清算</a:t>
              </a:r>
              <a:endParaRPr kumimoji="0" lang="en-US" altLang="zh-CN" sz="1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baseline="-25000" dirty="0" smtClean="0">
                  <a:latin typeface="+mn-ea"/>
                  <a:ea typeface="+mn-ea"/>
                </a:rPr>
                <a:t>（联行清算）</a:t>
              </a:r>
              <a:endParaRPr kumimoji="0" lang="zh-CN" altLang="en-US" sz="1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银行清算种类：代理清算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 bwMode="auto">
          <a:xfrm>
            <a:off x="1234321" y="2895600"/>
            <a:ext cx="2209800" cy="838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帐务核算系统</a:t>
            </a:r>
          </a:p>
        </p:txBody>
      </p:sp>
      <p:sp>
        <p:nvSpPr>
          <p:cNvPr id="44" name="圆角矩形 43"/>
          <p:cNvSpPr/>
          <p:nvPr/>
        </p:nvSpPr>
        <p:spPr bwMode="auto">
          <a:xfrm>
            <a:off x="6080125" y="3200400"/>
            <a:ext cx="2209800" cy="838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航空公司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售票系统</a:t>
            </a:r>
          </a:p>
        </p:txBody>
      </p:sp>
      <p:sp>
        <p:nvSpPr>
          <p:cNvPr id="45" name="圆角矩形 44"/>
          <p:cNvSpPr/>
          <p:nvPr/>
        </p:nvSpPr>
        <p:spPr bwMode="auto">
          <a:xfrm>
            <a:off x="1386721" y="4419600"/>
            <a:ext cx="2057400" cy="838200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代理民航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票款清算系统</a:t>
            </a:r>
          </a:p>
        </p:txBody>
      </p:sp>
      <p:cxnSp>
        <p:nvCxnSpPr>
          <p:cNvPr id="47" name="肘形连接符 24"/>
          <p:cNvCxnSpPr>
            <a:stCxn id="45" idx="1"/>
            <a:endCxn id="43" idx="2"/>
          </p:cNvCxnSpPr>
          <p:nvPr/>
        </p:nvCxnSpPr>
        <p:spPr bwMode="auto">
          <a:xfrm rot="10800000" flipH="1">
            <a:off x="1386721" y="3733800"/>
            <a:ext cx="952500" cy="1104900"/>
          </a:xfrm>
          <a:prstGeom prst="bentConnector4">
            <a:avLst>
              <a:gd name="adj1" fmla="val -24000"/>
              <a:gd name="adj2" fmla="val 689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圆角矩形 47"/>
          <p:cNvSpPr/>
          <p:nvPr/>
        </p:nvSpPr>
        <p:spPr bwMode="auto">
          <a:xfrm>
            <a:off x="6111121" y="1447800"/>
            <a:ext cx="2133600" cy="773121"/>
          </a:xfrm>
          <a:prstGeom prst="round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售票代理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1280815" y="1447800"/>
            <a:ext cx="2133600" cy="773121"/>
          </a:xfrm>
          <a:prstGeom prst="round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代理人开户行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6111121" y="4876800"/>
            <a:ext cx="2133600" cy="773121"/>
          </a:xfrm>
          <a:prstGeom prst="round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航空公司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肘形连接符 50"/>
          <p:cNvCxnSpPr>
            <a:stCxn id="50" idx="0"/>
            <a:endCxn id="44" idx="2"/>
          </p:cNvCxnSpPr>
          <p:nvPr/>
        </p:nvCxnSpPr>
        <p:spPr bwMode="auto">
          <a:xfrm rot="5400000" flipH="1" flipV="1">
            <a:off x="6762373" y="4454148"/>
            <a:ext cx="838200" cy="71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177921" y="44958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出票</a:t>
            </a:r>
            <a:endParaRPr lang="zh-CN" altLang="en-US" sz="1600" dirty="0"/>
          </a:p>
        </p:txBody>
      </p:sp>
      <p:cxnSp>
        <p:nvCxnSpPr>
          <p:cNvPr id="53" name="肘形连接符 52"/>
          <p:cNvCxnSpPr>
            <a:stCxn id="48" idx="2"/>
            <a:endCxn id="44" idx="0"/>
          </p:cNvCxnSpPr>
          <p:nvPr/>
        </p:nvCxnSpPr>
        <p:spPr bwMode="auto">
          <a:xfrm rot="16200000" flipH="1">
            <a:off x="6691734" y="2707108"/>
            <a:ext cx="979479" cy="71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254121" y="25908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卖票</a:t>
            </a:r>
            <a:endParaRPr lang="zh-CN" altLang="en-US" sz="1600" dirty="0"/>
          </a:p>
        </p:txBody>
      </p:sp>
      <p:cxnSp>
        <p:nvCxnSpPr>
          <p:cNvPr id="55" name="肘形连接符 54"/>
          <p:cNvCxnSpPr>
            <a:stCxn id="48" idx="1"/>
            <a:endCxn id="49" idx="3"/>
          </p:cNvCxnSpPr>
          <p:nvPr/>
        </p:nvCxnSpPr>
        <p:spPr bwMode="auto">
          <a:xfrm rot="10800000">
            <a:off x="3414415" y="1834361"/>
            <a:ext cx="269670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891921" y="14478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收款</a:t>
            </a:r>
            <a:endParaRPr lang="zh-CN" altLang="en-US" sz="1600" dirty="0"/>
          </a:p>
        </p:txBody>
      </p:sp>
      <p:cxnSp>
        <p:nvCxnSpPr>
          <p:cNvPr id="57" name="直接箭头连接符 56"/>
          <p:cNvCxnSpPr>
            <a:stCxn id="44" idx="1"/>
            <a:endCxn id="45" idx="3"/>
          </p:cNvCxnSpPr>
          <p:nvPr/>
        </p:nvCxnSpPr>
        <p:spPr bwMode="auto">
          <a:xfrm rot="10800000" flipV="1">
            <a:off x="3444121" y="3619500"/>
            <a:ext cx="2636004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206121" y="3810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售票信息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402983" y="5288340"/>
            <a:ext cx="248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zh-CN" altLang="en-US" sz="1600" b="1" dirty="0" smtClean="0"/>
              <a:t>清分、清算</a:t>
            </a:r>
            <a:endParaRPr lang="en-US" altLang="zh-CN" sz="1600" b="1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zh-CN" altLang="en-US" sz="1600" b="1" dirty="0" smtClean="0"/>
              <a:t>应收应付管理</a:t>
            </a:r>
            <a:endParaRPr lang="en-US" altLang="zh-CN" sz="1600" b="1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zh-CN" altLang="en-US" sz="1600" b="1" dirty="0" smtClean="0"/>
              <a:t>收款、影子账户管理</a:t>
            </a:r>
            <a:endParaRPr lang="en-US" altLang="zh-CN" sz="1600" b="1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zh-CN" altLang="en-US" sz="1600" b="1" dirty="0" smtClean="0"/>
              <a:t>对账、差错管理、调帐</a:t>
            </a:r>
            <a:endParaRPr lang="en-US" altLang="zh-CN" sz="1600" b="1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zh-CN" altLang="en-US" sz="1600" b="1" dirty="0" smtClean="0"/>
              <a:t>手续费、税款计算</a:t>
            </a:r>
            <a:endParaRPr lang="en-US" altLang="zh-CN" sz="1600" b="1" dirty="0" smtClean="0"/>
          </a:p>
        </p:txBody>
      </p:sp>
      <p:cxnSp>
        <p:nvCxnSpPr>
          <p:cNvPr id="60" name="肘形连接符 24"/>
          <p:cNvCxnSpPr>
            <a:stCxn id="43" idx="0"/>
            <a:endCxn id="49" idx="2"/>
          </p:cNvCxnSpPr>
          <p:nvPr/>
        </p:nvCxnSpPr>
        <p:spPr bwMode="auto">
          <a:xfrm rot="5400000" flipH="1" flipV="1">
            <a:off x="2006079" y="2554064"/>
            <a:ext cx="674679" cy="83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377321" y="240464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收款（支付贷记）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银行清算种类：按业务划分</a:t>
            </a:r>
            <a:endParaRPr lang="zh-CN" altLang="en-US" dirty="0"/>
          </a:p>
        </p:txBody>
      </p:sp>
      <p:graphicFrame>
        <p:nvGraphicFramePr>
          <p:cNvPr id="23" name="图示 22"/>
          <p:cNvGraphicFramePr/>
          <p:nvPr/>
        </p:nvGraphicFramePr>
        <p:xfrm>
          <a:off x="1620308" y="1470378"/>
          <a:ext cx="6481233" cy="4320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24068" y="274638"/>
            <a:ext cx="907372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清算体系：组织机构</a:t>
            </a:r>
            <a:endParaRPr kumimoji="0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1660525" y="3317758"/>
            <a:ext cx="1606572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清算分中心</a:t>
            </a:r>
          </a:p>
        </p:txBody>
      </p:sp>
      <p:sp>
        <p:nvSpPr>
          <p:cNvPr id="33" name="圆角矩形 32"/>
          <p:cNvSpPr/>
          <p:nvPr/>
        </p:nvSpPr>
        <p:spPr bwMode="auto">
          <a:xfrm>
            <a:off x="1203325" y="4613158"/>
            <a:ext cx="1387494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核算主体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3260725" y="4613158"/>
            <a:ext cx="1387494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核算主体</a:t>
            </a:r>
          </a:p>
        </p:txBody>
      </p:sp>
      <p:cxnSp>
        <p:nvCxnSpPr>
          <p:cNvPr id="35" name="肘形连接符 34"/>
          <p:cNvCxnSpPr>
            <a:stCxn id="32" idx="2"/>
            <a:endCxn id="33" idx="0"/>
          </p:cNvCxnSpPr>
          <p:nvPr/>
        </p:nvCxnSpPr>
        <p:spPr>
          <a:xfrm rot="5400000">
            <a:off x="1824846" y="3974193"/>
            <a:ext cx="711192" cy="56673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2" idx="2"/>
            <a:endCxn id="34" idx="0"/>
          </p:cNvCxnSpPr>
          <p:nvPr/>
        </p:nvCxnSpPr>
        <p:spPr>
          <a:xfrm rot="16200000" flipH="1">
            <a:off x="2853545" y="3512231"/>
            <a:ext cx="711192" cy="149066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 bwMode="auto">
          <a:xfrm>
            <a:off x="441325" y="5816592"/>
            <a:ext cx="1219200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营业机构</a:t>
            </a:r>
          </a:p>
        </p:txBody>
      </p:sp>
      <p:sp>
        <p:nvSpPr>
          <p:cNvPr id="38" name="圆角矩形 37"/>
          <p:cNvSpPr/>
          <p:nvPr/>
        </p:nvSpPr>
        <p:spPr bwMode="auto">
          <a:xfrm>
            <a:off x="2574925" y="5806966"/>
            <a:ext cx="1219200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营业机构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3794125" y="3317758"/>
            <a:ext cx="1606572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清算分中心</a:t>
            </a:r>
          </a:p>
        </p:txBody>
      </p:sp>
      <p:cxnSp>
        <p:nvCxnSpPr>
          <p:cNvPr id="41" name="肘形连接符 40"/>
          <p:cNvCxnSpPr>
            <a:stCxn id="37" idx="0"/>
            <a:endCxn id="33" idx="2"/>
          </p:cNvCxnSpPr>
          <p:nvPr/>
        </p:nvCxnSpPr>
        <p:spPr bwMode="auto">
          <a:xfrm rot="5400000" flipH="1" flipV="1">
            <a:off x="1164385" y="5083906"/>
            <a:ext cx="619226" cy="8461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肘形连接符 42"/>
          <p:cNvCxnSpPr>
            <a:stCxn id="38" idx="0"/>
            <a:endCxn id="33" idx="2"/>
          </p:cNvCxnSpPr>
          <p:nvPr/>
        </p:nvCxnSpPr>
        <p:spPr bwMode="auto">
          <a:xfrm rot="16200000" flipV="1">
            <a:off x="2235999" y="4858439"/>
            <a:ext cx="609600" cy="128745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圆角矩形 45"/>
          <p:cNvSpPr/>
          <p:nvPr/>
        </p:nvSpPr>
        <p:spPr bwMode="auto">
          <a:xfrm>
            <a:off x="2955925" y="1946158"/>
            <a:ext cx="1606572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清算中心</a:t>
            </a:r>
          </a:p>
        </p:txBody>
      </p:sp>
      <p:cxnSp>
        <p:nvCxnSpPr>
          <p:cNvPr id="47" name="肘形连接符 46"/>
          <p:cNvCxnSpPr>
            <a:stCxn id="46" idx="2"/>
            <a:endCxn id="39" idx="0"/>
          </p:cNvCxnSpPr>
          <p:nvPr/>
        </p:nvCxnSpPr>
        <p:spPr>
          <a:xfrm rot="16200000" flipH="1">
            <a:off x="3784615" y="2504962"/>
            <a:ext cx="787392" cy="83820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6" idx="2"/>
            <a:endCxn id="32" idx="0"/>
          </p:cNvCxnSpPr>
          <p:nvPr/>
        </p:nvCxnSpPr>
        <p:spPr>
          <a:xfrm rot="5400000">
            <a:off x="2717815" y="2276362"/>
            <a:ext cx="787392" cy="129540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 bwMode="auto">
          <a:xfrm>
            <a:off x="5013325" y="762000"/>
            <a:ext cx="1606572" cy="83820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人民银行</a:t>
            </a:r>
          </a:p>
        </p:txBody>
      </p:sp>
      <p:sp>
        <p:nvSpPr>
          <p:cNvPr id="55" name="圆角矩形 54"/>
          <p:cNvSpPr/>
          <p:nvPr/>
        </p:nvSpPr>
        <p:spPr bwMode="auto">
          <a:xfrm>
            <a:off x="288925" y="1828800"/>
            <a:ext cx="5334000" cy="4800600"/>
          </a:xfrm>
          <a:prstGeom prst="roundRect">
            <a:avLst>
              <a:gd name="adj" fmla="val 565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1325" y="1981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建设银行</a:t>
            </a:r>
            <a:endParaRPr lang="zh-CN" altLang="en-US" dirty="0"/>
          </a:p>
        </p:txBody>
      </p:sp>
      <p:cxnSp>
        <p:nvCxnSpPr>
          <p:cNvPr id="58" name="肘形连接符 57"/>
          <p:cNvCxnSpPr>
            <a:stCxn id="46" idx="0"/>
            <a:endCxn id="54" idx="1"/>
          </p:cNvCxnSpPr>
          <p:nvPr/>
        </p:nvCxnSpPr>
        <p:spPr bwMode="auto">
          <a:xfrm rot="5400000" flipH="1" flipV="1">
            <a:off x="4003739" y="936572"/>
            <a:ext cx="765058" cy="12541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圆角矩形 59"/>
          <p:cNvSpPr/>
          <p:nvPr/>
        </p:nvSpPr>
        <p:spPr bwMode="auto">
          <a:xfrm>
            <a:off x="6232525" y="1828800"/>
            <a:ext cx="3200400" cy="4800600"/>
          </a:xfrm>
          <a:prstGeom prst="roundRect">
            <a:avLst>
              <a:gd name="adj" fmla="val 565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13725" y="6096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其他银行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 bwMode="auto">
          <a:xfrm>
            <a:off x="7070725" y="2590800"/>
            <a:ext cx="1606572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工行</a:t>
            </a:r>
          </a:p>
        </p:txBody>
      </p:sp>
      <p:sp>
        <p:nvSpPr>
          <p:cNvPr id="63" name="圆角矩形 62"/>
          <p:cNvSpPr/>
          <p:nvPr/>
        </p:nvSpPr>
        <p:spPr bwMode="auto">
          <a:xfrm>
            <a:off x="7070725" y="3530592"/>
            <a:ext cx="1606572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长沙银行</a:t>
            </a:r>
          </a:p>
        </p:txBody>
      </p:sp>
      <p:cxnSp>
        <p:nvCxnSpPr>
          <p:cNvPr id="64" name="肘形连接符 57"/>
          <p:cNvCxnSpPr>
            <a:stCxn id="62" idx="0"/>
            <a:endCxn id="54" idx="3"/>
          </p:cNvCxnSpPr>
          <p:nvPr/>
        </p:nvCxnSpPr>
        <p:spPr bwMode="auto">
          <a:xfrm rot="16200000" flipV="1">
            <a:off x="6542104" y="1258893"/>
            <a:ext cx="1409700" cy="12541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肘形连接符 57"/>
          <p:cNvCxnSpPr>
            <a:stCxn id="63" idx="3"/>
            <a:endCxn id="54" idx="3"/>
          </p:cNvCxnSpPr>
          <p:nvPr/>
        </p:nvCxnSpPr>
        <p:spPr bwMode="auto">
          <a:xfrm flipH="1" flipV="1">
            <a:off x="6619897" y="1181100"/>
            <a:ext cx="2057400" cy="2641596"/>
          </a:xfrm>
          <a:prstGeom prst="bentConnector3">
            <a:avLst>
              <a:gd name="adj1" fmla="val -111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右箭头 69"/>
          <p:cNvSpPr/>
          <p:nvPr/>
        </p:nvSpPr>
        <p:spPr bwMode="auto">
          <a:xfrm>
            <a:off x="5241925" y="5334000"/>
            <a:ext cx="15240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61125" y="5040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来帐行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784725" y="5029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往帐行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394325" y="453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清算行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24068" y="274638"/>
            <a:ext cx="907372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清算体系：帐务设置</a:t>
            </a:r>
            <a:endParaRPr kumimoji="0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1660525" y="3317758"/>
            <a:ext cx="1606572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清算分中心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1203325" y="4613158"/>
            <a:ext cx="1387494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核算主体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a1</a:t>
            </a:r>
            <a:endParaRPr lang="zh-CN" altLang="en-US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260725" y="4613158"/>
            <a:ext cx="1387494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核算主体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a2</a:t>
            </a:r>
            <a:endParaRPr lang="zh-CN" altLang="en-US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肘形连接符 34"/>
          <p:cNvCxnSpPr>
            <a:stCxn id="32" idx="2"/>
            <a:endCxn id="33" idx="0"/>
          </p:cNvCxnSpPr>
          <p:nvPr/>
        </p:nvCxnSpPr>
        <p:spPr>
          <a:xfrm rot="5400000">
            <a:off x="1824846" y="3974193"/>
            <a:ext cx="711192" cy="56673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2" idx="2"/>
            <a:endCxn id="34" idx="0"/>
          </p:cNvCxnSpPr>
          <p:nvPr/>
        </p:nvCxnSpPr>
        <p:spPr>
          <a:xfrm rot="16200000" flipH="1">
            <a:off x="2853545" y="3512231"/>
            <a:ext cx="711192" cy="149066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 bwMode="auto">
          <a:xfrm>
            <a:off x="441325" y="5816592"/>
            <a:ext cx="1219200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营业机构</a:t>
            </a:r>
          </a:p>
        </p:txBody>
      </p:sp>
      <p:sp>
        <p:nvSpPr>
          <p:cNvPr id="38" name="圆角矩形 37"/>
          <p:cNvSpPr/>
          <p:nvPr/>
        </p:nvSpPr>
        <p:spPr bwMode="auto">
          <a:xfrm>
            <a:off x="2574925" y="5806966"/>
            <a:ext cx="1219200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营业机构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3794125" y="3317758"/>
            <a:ext cx="1606572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清算分中心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肘形连接符 40"/>
          <p:cNvCxnSpPr>
            <a:stCxn id="37" idx="0"/>
            <a:endCxn id="33" idx="2"/>
          </p:cNvCxnSpPr>
          <p:nvPr/>
        </p:nvCxnSpPr>
        <p:spPr bwMode="auto">
          <a:xfrm rot="5400000" flipH="1" flipV="1">
            <a:off x="1164385" y="5083906"/>
            <a:ext cx="619226" cy="8461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肘形连接符 42"/>
          <p:cNvCxnSpPr>
            <a:stCxn id="38" idx="0"/>
            <a:endCxn id="33" idx="2"/>
          </p:cNvCxnSpPr>
          <p:nvPr/>
        </p:nvCxnSpPr>
        <p:spPr bwMode="auto">
          <a:xfrm rot="16200000" flipV="1">
            <a:off x="2235999" y="4858439"/>
            <a:ext cx="609600" cy="128745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圆角矩形 45"/>
          <p:cNvSpPr/>
          <p:nvPr/>
        </p:nvSpPr>
        <p:spPr bwMode="auto">
          <a:xfrm>
            <a:off x="2955925" y="1946158"/>
            <a:ext cx="1606572" cy="58420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清算中心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肘形连接符 46"/>
          <p:cNvCxnSpPr>
            <a:stCxn id="46" idx="2"/>
            <a:endCxn id="39" idx="0"/>
          </p:cNvCxnSpPr>
          <p:nvPr/>
        </p:nvCxnSpPr>
        <p:spPr>
          <a:xfrm rot="16200000" flipH="1">
            <a:off x="3784615" y="2504962"/>
            <a:ext cx="787392" cy="83820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6" idx="2"/>
            <a:endCxn id="32" idx="0"/>
          </p:cNvCxnSpPr>
          <p:nvPr/>
        </p:nvCxnSpPr>
        <p:spPr>
          <a:xfrm rot="5400000">
            <a:off x="2717815" y="2276362"/>
            <a:ext cx="787392" cy="129540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 bwMode="auto">
          <a:xfrm>
            <a:off x="5013325" y="762000"/>
            <a:ext cx="1606572" cy="83820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人民银行</a:t>
            </a:r>
          </a:p>
        </p:txBody>
      </p:sp>
      <p:sp>
        <p:nvSpPr>
          <p:cNvPr id="55" name="圆角矩形 54"/>
          <p:cNvSpPr/>
          <p:nvPr/>
        </p:nvSpPr>
        <p:spPr bwMode="auto">
          <a:xfrm>
            <a:off x="288925" y="1828800"/>
            <a:ext cx="5334000" cy="4800600"/>
          </a:xfrm>
          <a:prstGeom prst="roundRect">
            <a:avLst>
              <a:gd name="adj" fmla="val 565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1325" y="1981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建设银行</a:t>
            </a:r>
            <a:endParaRPr lang="zh-CN" altLang="en-US" dirty="0"/>
          </a:p>
        </p:txBody>
      </p:sp>
      <p:cxnSp>
        <p:nvCxnSpPr>
          <p:cNvPr id="58" name="肘形连接符 57"/>
          <p:cNvCxnSpPr>
            <a:stCxn id="46" idx="0"/>
            <a:endCxn id="54" idx="1"/>
          </p:cNvCxnSpPr>
          <p:nvPr/>
        </p:nvCxnSpPr>
        <p:spPr bwMode="auto">
          <a:xfrm rot="5400000" flipH="1" flipV="1">
            <a:off x="4003739" y="936572"/>
            <a:ext cx="765058" cy="12541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394325" y="453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清算行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58265" y="4724400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存放上级款项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联行往来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03925" y="3316069"/>
            <a:ext cx="3252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存放上级款项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下级存放款项   </a:t>
            </a:r>
            <a:r>
              <a:rPr lang="en-US" altLang="zh-CN" dirty="0" smtClean="0"/>
              <a:t>a</a:t>
            </a:r>
            <a:r>
              <a:rPr lang="zh-CN" altLang="en-US" dirty="0" smtClean="0"/>
              <a:t>分户，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分户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联行往来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27725" y="1896070"/>
            <a:ext cx="3291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存放人行清算资金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下级存放款项   </a:t>
            </a:r>
            <a:r>
              <a:rPr lang="en-US" altLang="zh-CN" dirty="0" smtClean="0"/>
              <a:t>A</a:t>
            </a:r>
            <a:r>
              <a:rPr lang="zh-CN" altLang="en-US" dirty="0" smtClean="0"/>
              <a:t>分户，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分户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待汇出汇款</a:t>
            </a:r>
            <a:endParaRPr lang="en-US" altLang="zh-CN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755125" y="801469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商业银行清算资金：</a:t>
            </a:r>
            <a:r>
              <a:rPr lang="en-US" altLang="zh-CN" dirty="0" smtClean="0"/>
              <a:t>JH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GH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商业银行往来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24068" y="274638"/>
            <a:ext cx="907372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2800" dirty="0" smtClean="0">
                <a:latin typeface="微软雅黑" pitchFamily="34" charset="-122"/>
                <a:ea typeface="微软雅黑" pitchFamily="34" charset="-122"/>
              </a:rPr>
              <a:t>清算体系</a:t>
            </a:r>
            <a:endParaRPr kumimoji="0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37"/>
          <p:cNvSpPr>
            <a:spLocks noChangeArrowheads="1"/>
          </p:cNvSpPr>
          <p:nvPr/>
        </p:nvSpPr>
        <p:spPr bwMode="auto">
          <a:xfrm>
            <a:off x="5364163" y="4797425"/>
            <a:ext cx="1008062" cy="431800"/>
          </a:xfrm>
          <a:prstGeom prst="roundRect">
            <a:avLst>
              <a:gd name="adj" fmla="val 19116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200" b="1">
                <a:latin typeface="Arial" charset="0"/>
                <a:ea typeface="宋体" charset="-122"/>
              </a:rPr>
              <a:t>兴业柜面通</a:t>
            </a:r>
          </a:p>
        </p:txBody>
      </p:sp>
      <p:sp>
        <p:nvSpPr>
          <p:cNvPr id="31" name="AutoShape 38"/>
          <p:cNvSpPr>
            <a:spLocks noChangeArrowheads="1"/>
          </p:cNvSpPr>
          <p:nvPr/>
        </p:nvSpPr>
        <p:spPr bwMode="auto">
          <a:xfrm>
            <a:off x="6550025" y="4797425"/>
            <a:ext cx="1008063" cy="431800"/>
          </a:xfrm>
          <a:prstGeom prst="roundRect">
            <a:avLst>
              <a:gd name="adj" fmla="val 19116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200" b="1">
                <a:latin typeface="Arial" charset="0"/>
                <a:ea typeface="宋体" charset="-122"/>
              </a:rPr>
              <a:t>银联柜面通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11149" y="1339850"/>
            <a:ext cx="4397375" cy="49149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kumimoji="0" lang="zh-CN" altLang="en-US" sz="1600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每种清算种类可以定义自己的清算层次，设置自己的清算日期，清算日期与记账日期分离。</a:t>
            </a: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kumimoji="0" lang="zh-CN" altLang="en-US" sz="1600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清算层次中每条记录代表一个清算节点，该记录中定义该节点的清算分录和清算费率以及费用的会计分录。</a:t>
            </a: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kumimoji="0" lang="zh-CN" altLang="en-US" sz="1600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在交易定义中只需定义交易的正常分录，会计核心根据清算种类自动产生清算分录，清算分录和交易分录合并形成一个完整的会计分录并进行平衡检查。</a:t>
            </a: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kumimoji="0" lang="zh-CN" altLang="en-US" sz="1600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增加新的清算渠道时，不需进行任何修改原有的交易和服务自动支持新的清算渠道；清算模块自动统计往来登记薄、实现日切、清分、生成对帐统计表。</a:t>
            </a:r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>
            <a:off x="5221288" y="1628775"/>
            <a:ext cx="3529012" cy="2520950"/>
          </a:xfrm>
          <a:prstGeom prst="roundRect">
            <a:avLst>
              <a:gd name="adj" fmla="val 5574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1200" b="1">
              <a:latin typeface="Arial" charset="0"/>
              <a:ea typeface="宋体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5507038" y="3571875"/>
            <a:ext cx="865187" cy="28733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200" b="1">
                <a:latin typeface="Arial" charset="0"/>
                <a:ea typeface="宋体" charset="-122"/>
              </a:rPr>
              <a:t>清分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659563" y="3573463"/>
            <a:ext cx="865187" cy="2873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200" b="1">
                <a:latin typeface="Arial" charset="0"/>
                <a:ea typeface="宋体" charset="-122"/>
              </a:rPr>
              <a:t>日切</a:t>
            </a:r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7812088" y="3573463"/>
            <a:ext cx="792162" cy="2873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200" b="1">
                <a:latin typeface="Arial" charset="0"/>
                <a:ea typeface="宋体" charset="-122"/>
              </a:rPr>
              <a:t>对帐</a:t>
            </a:r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5508625" y="2636838"/>
            <a:ext cx="865188" cy="287337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200" b="1">
                <a:latin typeface="Arial" charset="0"/>
                <a:ea typeface="宋体" charset="-122"/>
              </a:rPr>
              <a:t>调用会计核心</a:t>
            </a:r>
          </a:p>
        </p:txBody>
      </p: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5508625" y="2062163"/>
            <a:ext cx="865188" cy="287337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200" b="1">
                <a:latin typeface="Arial" charset="0"/>
                <a:ea typeface="宋体" charset="-122"/>
              </a:rPr>
              <a:t>记录往来登记</a:t>
            </a:r>
          </a:p>
        </p:txBody>
      </p:sp>
      <p:sp>
        <p:nvSpPr>
          <p:cNvPr id="52" name="AutoShape 46"/>
          <p:cNvSpPr>
            <a:spLocks noChangeArrowheads="1"/>
          </p:cNvSpPr>
          <p:nvPr/>
        </p:nvSpPr>
        <p:spPr bwMode="auto">
          <a:xfrm>
            <a:off x="6156325" y="3154363"/>
            <a:ext cx="647700" cy="287337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000" b="1">
                <a:latin typeface="Arial" charset="0"/>
                <a:ea typeface="宋体" charset="-122"/>
              </a:rPr>
              <a:t>清算层次</a:t>
            </a:r>
          </a:p>
        </p:txBody>
      </p:sp>
      <p:sp>
        <p:nvSpPr>
          <p:cNvPr id="53" name="AutoShape 47"/>
          <p:cNvSpPr>
            <a:spLocks noChangeArrowheads="1"/>
          </p:cNvSpPr>
          <p:nvPr/>
        </p:nvSpPr>
        <p:spPr bwMode="auto">
          <a:xfrm>
            <a:off x="6732588" y="2636838"/>
            <a:ext cx="647700" cy="287337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000" b="1">
                <a:latin typeface="Arial" charset="0"/>
                <a:ea typeface="宋体" charset="-122"/>
              </a:rPr>
              <a:t>清算日期</a:t>
            </a:r>
          </a:p>
        </p:txBody>
      </p:sp>
      <p:sp>
        <p:nvSpPr>
          <p:cNvPr id="57" name="AutoShape 48"/>
          <p:cNvSpPr>
            <a:spLocks noChangeArrowheads="1"/>
          </p:cNvSpPr>
          <p:nvPr/>
        </p:nvSpPr>
        <p:spPr bwMode="auto">
          <a:xfrm>
            <a:off x="7740650" y="2060575"/>
            <a:ext cx="647700" cy="287338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000" b="1">
                <a:latin typeface="Arial" charset="0"/>
                <a:ea typeface="宋体" charset="-122"/>
              </a:rPr>
              <a:t>往来登记</a:t>
            </a:r>
          </a:p>
        </p:txBody>
      </p:sp>
      <p:sp>
        <p:nvSpPr>
          <p:cNvPr id="59" name="Line 49"/>
          <p:cNvSpPr>
            <a:spLocks noChangeShapeType="1"/>
          </p:cNvSpPr>
          <p:nvPr/>
        </p:nvSpPr>
        <p:spPr bwMode="auto">
          <a:xfrm flipV="1">
            <a:off x="5940425" y="2924175"/>
            <a:ext cx="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" name="Line 50"/>
          <p:cNvSpPr>
            <a:spLocks noChangeShapeType="1"/>
          </p:cNvSpPr>
          <p:nvPr/>
        </p:nvSpPr>
        <p:spPr bwMode="auto">
          <a:xfrm flipV="1">
            <a:off x="5940425" y="2349500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" name="Line 51"/>
          <p:cNvSpPr>
            <a:spLocks noChangeShapeType="1"/>
          </p:cNvSpPr>
          <p:nvPr/>
        </p:nvSpPr>
        <p:spPr bwMode="auto">
          <a:xfrm flipH="1">
            <a:off x="5940425" y="32845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" name="Line 52"/>
          <p:cNvSpPr>
            <a:spLocks noChangeShapeType="1"/>
          </p:cNvSpPr>
          <p:nvPr/>
        </p:nvSpPr>
        <p:spPr bwMode="auto">
          <a:xfrm>
            <a:off x="6372225" y="3716338"/>
            <a:ext cx="288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" name="Line 53"/>
          <p:cNvSpPr>
            <a:spLocks noChangeShapeType="1"/>
          </p:cNvSpPr>
          <p:nvPr/>
        </p:nvSpPr>
        <p:spPr bwMode="auto">
          <a:xfrm>
            <a:off x="7523163" y="3716338"/>
            <a:ext cx="288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" name="Line 54"/>
          <p:cNvSpPr>
            <a:spLocks noChangeShapeType="1"/>
          </p:cNvSpPr>
          <p:nvPr/>
        </p:nvSpPr>
        <p:spPr bwMode="auto">
          <a:xfrm>
            <a:off x="6372225" y="2205038"/>
            <a:ext cx="1296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" name="Line 55"/>
          <p:cNvSpPr>
            <a:spLocks noChangeShapeType="1"/>
          </p:cNvSpPr>
          <p:nvPr/>
        </p:nvSpPr>
        <p:spPr bwMode="auto">
          <a:xfrm flipV="1">
            <a:off x="7021513" y="22050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" name="Line 56"/>
          <p:cNvSpPr>
            <a:spLocks noChangeShapeType="1"/>
          </p:cNvSpPr>
          <p:nvPr/>
        </p:nvSpPr>
        <p:spPr bwMode="auto">
          <a:xfrm flipV="1">
            <a:off x="7021513" y="2924175"/>
            <a:ext cx="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" name="Line 57"/>
          <p:cNvSpPr>
            <a:spLocks noChangeShapeType="1"/>
          </p:cNvSpPr>
          <p:nvPr/>
        </p:nvSpPr>
        <p:spPr bwMode="auto">
          <a:xfrm>
            <a:off x="8101013" y="2349500"/>
            <a:ext cx="0" cy="1223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" name="Rectangle 58"/>
          <p:cNvSpPr>
            <a:spLocks noChangeArrowheads="1"/>
          </p:cNvSpPr>
          <p:nvPr/>
        </p:nvSpPr>
        <p:spPr bwMode="auto">
          <a:xfrm>
            <a:off x="5292725" y="5661025"/>
            <a:ext cx="3527425" cy="5048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 b="1">
                <a:latin typeface="Arial" charset="0"/>
                <a:ea typeface="宋体" charset="-122"/>
              </a:rPr>
              <a:t>结算</a:t>
            </a:r>
          </a:p>
        </p:txBody>
      </p:sp>
      <p:sp>
        <p:nvSpPr>
          <p:cNvPr id="78" name="AutoShape 59"/>
          <p:cNvSpPr>
            <a:spLocks noChangeArrowheads="1"/>
          </p:cNvSpPr>
          <p:nvPr/>
        </p:nvSpPr>
        <p:spPr bwMode="auto">
          <a:xfrm>
            <a:off x="7740650" y="4797425"/>
            <a:ext cx="1008063" cy="431800"/>
          </a:xfrm>
          <a:prstGeom prst="roundRect">
            <a:avLst>
              <a:gd name="adj" fmla="val 19116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200" b="1">
                <a:latin typeface="Arial" charset="0"/>
                <a:ea typeface="宋体" charset="-122"/>
              </a:rPr>
              <a:t>存款子系统</a:t>
            </a:r>
          </a:p>
        </p:txBody>
      </p:sp>
      <p:cxnSp>
        <p:nvCxnSpPr>
          <p:cNvPr id="80" name="AutoShape 60"/>
          <p:cNvCxnSpPr>
            <a:cxnSpLocks noChangeShapeType="1"/>
            <a:stCxn id="77" idx="0"/>
            <a:endCxn id="30" idx="2"/>
          </p:cNvCxnSpPr>
          <p:nvPr/>
        </p:nvCxnSpPr>
        <p:spPr bwMode="auto">
          <a:xfrm rot="5400000" flipH="1">
            <a:off x="6256338" y="4851400"/>
            <a:ext cx="412750" cy="11874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1" name="AutoShape 61"/>
          <p:cNvCxnSpPr>
            <a:cxnSpLocks noChangeShapeType="1"/>
            <a:stCxn id="77" idx="0"/>
            <a:endCxn id="31" idx="2"/>
          </p:cNvCxnSpPr>
          <p:nvPr/>
        </p:nvCxnSpPr>
        <p:spPr bwMode="auto">
          <a:xfrm rot="5400000" flipH="1">
            <a:off x="6849269" y="5444331"/>
            <a:ext cx="4127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6280150" y="5243513"/>
            <a:ext cx="7937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200" b="1">
                <a:latin typeface="Arial" charset="0"/>
                <a:ea typeface="宋体" charset="-122"/>
              </a:rPr>
              <a:t>结算渠道</a:t>
            </a:r>
          </a:p>
        </p:txBody>
      </p:sp>
      <p:sp>
        <p:nvSpPr>
          <p:cNvPr id="83" name="Line 63"/>
          <p:cNvSpPr>
            <a:spLocks noChangeShapeType="1"/>
          </p:cNvSpPr>
          <p:nvPr/>
        </p:nvSpPr>
        <p:spPr bwMode="auto">
          <a:xfrm flipV="1">
            <a:off x="5894388" y="3860800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4" name="Line 64"/>
          <p:cNvSpPr>
            <a:spLocks noChangeShapeType="1"/>
          </p:cNvSpPr>
          <p:nvPr/>
        </p:nvSpPr>
        <p:spPr bwMode="auto">
          <a:xfrm flipV="1">
            <a:off x="7021513" y="4581525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5" name="Line 65"/>
          <p:cNvSpPr>
            <a:spLocks noChangeShapeType="1"/>
          </p:cNvSpPr>
          <p:nvPr/>
        </p:nvSpPr>
        <p:spPr bwMode="auto">
          <a:xfrm flipH="1">
            <a:off x="5940425" y="4581525"/>
            <a:ext cx="1081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" name="Text Box 66"/>
          <p:cNvSpPr txBox="1">
            <a:spLocks noChangeArrowheads="1"/>
          </p:cNvSpPr>
          <p:nvPr/>
        </p:nvSpPr>
        <p:spPr bwMode="auto">
          <a:xfrm>
            <a:off x="5919788" y="4306888"/>
            <a:ext cx="7937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200" b="1">
                <a:latin typeface="Arial" charset="0"/>
                <a:ea typeface="宋体" charset="-122"/>
              </a:rPr>
              <a:t>清算渠道</a:t>
            </a:r>
          </a:p>
        </p:txBody>
      </p:sp>
      <p:sp>
        <p:nvSpPr>
          <p:cNvPr id="87" name="Line 67"/>
          <p:cNvSpPr>
            <a:spLocks noChangeShapeType="1"/>
          </p:cNvSpPr>
          <p:nvPr/>
        </p:nvSpPr>
        <p:spPr bwMode="auto">
          <a:xfrm flipV="1">
            <a:off x="8245475" y="52292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13518</TotalTime>
  <Words>2545</Words>
  <Application>Microsoft Office PowerPoint</Application>
  <PresentationFormat>自定义</PresentationFormat>
  <Paragraphs>769</Paragraphs>
  <Slides>31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主题2</vt:lpstr>
      <vt:lpstr>幻灯片 1</vt:lpstr>
      <vt:lpstr>幻灯片 2</vt:lpstr>
      <vt:lpstr>清算业务概述</vt:lpstr>
      <vt:lpstr>银行清算种类：银行清算</vt:lpstr>
      <vt:lpstr>银行清算种类：代理清算</vt:lpstr>
      <vt:lpstr>银行清算种类：按业务划分</vt:lpstr>
      <vt:lpstr>清算体系：组织机构</vt:lpstr>
      <vt:lpstr>清算体系：帐务设置</vt:lpstr>
      <vt:lpstr>清算体系</vt:lpstr>
      <vt:lpstr>清算业务的处理模式</vt:lpstr>
      <vt:lpstr>例：金融IC卡业务清算</vt:lpstr>
      <vt:lpstr>例：金融IC卡业务清算</vt:lpstr>
      <vt:lpstr>例：金融IC卡业务清算</vt:lpstr>
      <vt:lpstr>例：金融IC卡业务清算</vt:lpstr>
      <vt:lpstr>例：金融IC卡业务清算（对账）</vt:lpstr>
      <vt:lpstr>应用框架：日切、清分、对账、调帐</vt:lpstr>
      <vt:lpstr>应用框架：差错管理</vt:lpstr>
      <vt:lpstr>应用软件架构</vt:lpstr>
      <vt:lpstr>应用软件架构</vt:lpstr>
      <vt:lpstr>清算系统：第三方清算</vt:lpstr>
      <vt:lpstr>清算系统</vt:lpstr>
      <vt:lpstr>清算系统</vt:lpstr>
      <vt:lpstr>清算系统</vt:lpstr>
      <vt:lpstr>清算系统</vt:lpstr>
      <vt:lpstr>清算系统</vt:lpstr>
      <vt:lpstr>清算系统</vt:lpstr>
      <vt:lpstr>清算系统</vt:lpstr>
      <vt:lpstr>清算系统</vt:lpstr>
      <vt:lpstr>资金清算在银行系统中的位置</vt:lpstr>
      <vt:lpstr>资金清算在银行系统中的位置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陈曦（品推 北京）</dc:creator>
  <cp:lastModifiedBy>Windows7</cp:lastModifiedBy>
  <cp:revision>1755</cp:revision>
  <cp:lastPrinted>1601-01-01T00:00:00Z</cp:lastPrinted>
  <dcterms:created xsi:type="dcterms:W3CDTF">1601-01-01T00:00:00Z</dcterms:created>
  <dcterms:modified xsi:type="dcterms:W3CDTF">2012-06-25T02:29:11Z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