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446" r:id="rId2"/>
    <p:sldId id="310" r:id="rId3"/>
    <p:sldId id="466" r:id="rId4"/>
    <p:sldId id="588" r:id="rId5"/>
    <p:sldId id="474" r:id="rId6"/>
    <p:sldId id="475" r:id="rId7"/>
    <p:sldId id="529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476" r:id="rId16"/>
    <p:sldId id="477" r:id="rId17"/>
    <p:sldId id="483" r:id="rId18"/>
    <p:sldId id="485" r:id="rId19"/>
    <p:sldId id="530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560" r:id="rId29"/>
    <p:sldId id="561" r:id="rId30"/>
    <p:sldId id="562" r:id="rId31"/>
    <p:sldId id="495" r:id="rId32"/>
    <p:sldId id="580" r:id="rId33"/>
    <p:sldId id="581" r:id="rId34"/>
    <p:sldId id="496" r:id="rId35"/>
    <p:sldId id="563" r:id="rId36"/>
    <p:sldId id="564" r:id="rId37"/>
    <p:sldId id="565" r:id="rId38"/>
    <p:sldId id="566" r:id="rId39"/>
    <p:sldId id="567" r:id="rId40"/>
    <p:sldId id="569" r:id="rId41"/>
    <p:sldId id="570" r:id="rId42"/>
    <p:sldId id="571" r:id="rId43"/>
    <p:sldId id="572" r:id="rId44"/>
    <p:sldId id="573" r:id="rId45"/>
    <p:sldId id="574" r:id="rId46"/>
    <p:sldId id="575" r:id="rId47"/>
    <p:sldId id="576" r:id="rId48"/>
    <p:sldId id="577" r:id="rId49"/>
    <p:sldId id="587" r:id="rId50"/>
    <p:sldId id="578" r:id="rId51"/>
    <p:sldId id="582" r:id="rId52"/>
    <p:sldId id="583" r:id="rId53"/>
    <p:sldId id="584" r:id="rId54"/>
    <p:sldId id="382" r:id="rId55"/>
  </p:sldIdLst>
  <p:sldSz cx="1219517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F452"/>
    <a:srgbClr val="F5F5F5"/>
    <a:srgbClr val="E0EBFF"/>
    <a:srgbClr val="4F81BD"/>
    <a:srgbClr val="A3F23A"/>
    <a:srgbClr val="00B050"/>
    <a:srgbClr val="95B7DD"/>
    <a:srgbClr val="94B7DD"/>
    <a:srgbClr val="31859C"/>
    <a:srgbClr val="88E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6" autoAdjust="0"/>
    <p:restoredTop sz="86396" autoAdjust="0"/>
  </p:normalViewPr>
  <p:slideViewPr>
    <p:cSldViewPr>
      <p:cViewPr varScale="1">
        <p:scale>
          <a:sx n="61" d="100"/>
          <a:sy n="61" d="100"/>
        </p:scale>
        <p:origin x="-816" y="-78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480"/>
    </p:cViewPr>
  </p:sorterViewPr>
  <p:notesViewPr>
    <p:cSldViewPr>
      <p:cViewPr varScale="1">
        <p:scale>
          <a:sx n="80" d="100"/>
          <a:sy n="80" d="100"/>
        </p:scale>
        <p:origin x="-20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E4F5-AFD9-452D-978C-A65E37BD2A75}" type="datetimeFigureOut">
              <a:rPr lang="en-US" smtClean="0"/>
              <a:pPr/>
              <a:t>12/26/2014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C2A1-C45C-4D11-8087-34234E5428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10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79D53-1687-4629-A7C4-5F633C48289A}" type="datetimeFigureOut">
              <a:rPr lang="en-US" smtClean="0"/>
              <a:pPr/>
              <a:t>12/26/2014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8F07-6AC5-47AF-9B36-9B4E83AB26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0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0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48F07-6AC5-47AF-9B36-9B4E83AB260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5175" cy="6858000"/>
          </a:xfrm>
          <a:prstGeom prst="rect">
            <a:avLst/>
          </a:prstGeom>
          <a:gradFill>
            <a:gsLst>
              <a:gs pos="0">
                <a:srgbClr val="F1F1E5"/>
              </a:gs>
              <a:gs pos="74000">
                <a:srgbClr val="F7F7ED"/>
              </a:gs>
              <a:gs pos="83000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144000" y="0"/>
            <a:ext cx="3051175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2" descr="F:\360云盘\04-待整理ing\pic\绿色封面.PNG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" y="0"/>
            <a:ext cx="1219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60039" y="0"/>
            <a:ext cx="336947" cy="908720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3"/>
          <p:cNvSpPr txBox="1"/>
          <p:nvPr userDrawn="1"/>
        </p:nvSpPr>
        <p:spPr>
          <a:xfrm>
            <a:off x="829311" y="404664"/>
            <a:ext cx="1451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目录页</a:t>
            </a:r>
            <a:endParaRPr lang="zh-CN" altLang="en-US" sz="2800" b="1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4"/>
          <p:cNvSpPr>
            <a:spLocks noChangeArrowheads="1"/>
          </p:cNvSpPr>
          <p:nvPr userDrawn="1"/>
        </p:nvSpPr>
        <p:spPr bwMode="auto">
          <a:xfrm>
            <a:off x="2137147" y="558552"/>
            <a:ext cx="2448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C000"/>
                </a:solidFill>
                <a:ea typeface="微软雅黑" pitchFamily="34" charset="-122"/>
                <a:cs typeface="Arial Unicode MS" pitchFamily="34" charset="-122"/>
              </a:rPr>
              <a:t>CONTENTS PAGE</a:t>
            </a:r>
            <a:endParaRPr lang="en-US" altLang="zh-CN" b="1" dirty="0">
              <a:solidFill>
                <a:srgbClr val="FFC000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60039" y="908720"/>
            <a:ext cx="43693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5"/>
          <p:cNvSpPr txBox="1"/>
          <p:nvPr userDrawn="1"/>
        </p:nvSpPr>
        <p:spPr>
          <a:xfrm>
            <a:off x="11091290" y="61843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951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360039" y="0"/>
            <a:ext cx="336947" cy="908720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829311" y="404664"/>
            <a:ext cx="1451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666666"/>
                </a:solidFill>
                <a:latin typeface="微软雅黑" pitchFamily="34" charset="-122"/>
                <a:ea typeface="微软雅黑" pitchFamily="34" charset="-122"/>
              </a:rPr>
              <a:t>过渡页</a:t>
            </a:r>
            <a:endParaRPr lang="zh-CN" altLang="en-US" sz="2800" b="1" dirty="0">
              <a:solidFill>
                <a:srgbClr val="6666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24"/>
          <p:cNvSpPr>
            <a:spLocks noChangeArrowheads="1"/>
          </p:cNvSpPr>
          <p:nvPr userDrawn="1"/>
        </p:nvSpPr>
        <p:spPr bwMode="auto">
          <a:xfrm>
            <a:off x="2137147" y="558552"/>
            <a:ext cx="24482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ea typeface="微软雅黑" pitchFamily="34" charset="-122"/>
                <a:cs typeface="Arial Unicode MS" pitchFamily="34" charset="-122"/>
              </a:rPr>
              <a:t>TRANSITION PAGE</a:t>
            </a:r>
            <a:endParaRPr lang="zh-CN" altLang="en-US" b="1" dirty="0">
              <a:solidFill>
                <a:srgbClr val="FFC000"/>
              </a:solidFill>
              <a:ea typeface="微软雅黑" pitchFamily="34" charset="-122"/>
              <a:cs typeface="Arial Unicode MS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60039" y="908720"/>
            <a:ext cx="436939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11091290" y="61843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2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 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 userDrawn="1"/>
        </p:nvSpPr>
        <p:spPr>
          <a:xfrm>
            <a:off x="11091290" y="61843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" y="0"/>
            <a:ext cx="1417067" cy="620712"/>
          </a:xfrm>
          <a:prstGeom prst="rect">
            <a:avLst/>
          </a:prstGeom>
          <a:solidFill>
            <a:srgbClr val="88E70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417067" y="0"/>
            <a:ext cx="10778108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76484" y="6231103"/>
            <a:ext cx="432048" cy="216024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48699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TextBox 3"/>
          <p:cNvSpPr txBox="1"/>
          <p:nvPr userDrawn="1"/>
        </p:nvSpPr>
        <p:spPr>
          <a:xfrm>
            <a:off x="1633091" y="6109158"/>
            <a:ext cx="39001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2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3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章 核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 userDrawn="1"/>
        </p:nvSpPr>
        <p:spPr>
          <a:xfrm>
            <a:off x="11091290" y="61843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-1" y="0"/>
            <a:ext cx="1417067" cy="620712"/>
          </a:xfrm>
          <a:prstGeom prst="rect">
            <a:avLst/>
          </a:prstGeom>
          <a:solidFill>
            <a:srgbClr val="88E70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417067" y="0"/>
            <a:ext cx="10778108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76484" y="6231103"/>
            <a:ext cx="432048" cy="216024"/>
          </a:xfrm>
          <a:prstGeom prst="rect">
            <a:avLst/>
          </a:prstGeom>
          <a:solidFill>
            <a:schemeClr val="bg1">
              <a:lumMod val="65000"/>
            </a:schemeClr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48699" y="6231103"/>
            <a:ext cx="432048" cy="216024"/>
          </a:xfrm>
          <a:prstGeom prst="rect">
            <a:avLst/>
          </a:prstGeom>
          <a:solidFill>
            <a:srgbClr val="88E70F"/>
          </a:solidFill>
          <a:ln w="1524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TextBox 3"/>
          <p:cNvSpPr txBox="1"/>
          <p:nvPr userDrawn="1"/>
        </p:nvSpPr>
        <p:spPr>
          <a:xfrm>
            <a:off x="1633091" y="6109158"/>
            <a:ext cx="39001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2200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</a:t>
            </a:r>
            <a:endParaRPr lang="zh-CN" altLang="en-US" sz="22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5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1" y="0"/>
            <a:ext cx="1417067" cy="620712"/>
          </a:xfrm>
          <a:prstGeom prst="rect">
            <a:avLst/>
          </a:prstGeom>
          <a:solidFill>
            <a:srgbClr val="88E70F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417067" y="0"/>
            <a:ext cx="10778108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5"/>
          <p:cNvSpPr txBox="1"/>
          <p:nvPr userDrawn="1"/>
        </p:nvSpPr>
        <p:spPr>
          <a:xfrm>
            <a:off x="11091290" y="6184352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  </a:t>
            </a:r>
            <a:fld id="{2EEF1883-7A0E-4F66-9932-E581691AD397}" type="slidenum">
              <a:rPr lang="zh-CN" altLang="en-US" sz="1600" smtClean="0">
                <a:solidFill>
                  <a:schemeClr val="bg1">
                    <a:lumMod val="75000"/>
                  </a:schemeClr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75000"/>
                  </a:schemeClr>
                </a:solidFill>
              </a:rPr>
              <a:t>—</a:t>
            </a:r>
            <a:r>
              <a:rPr lang="zh-CN" alt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zh-CN" altLang="en-US" sz="1600" b="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9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45024"/>
            <a:ext cx="12195175" cy="3024336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5175" cy="6021288"/>
          </a:xfrm>
          <a:prstGeom prst="rect">
            <a:avLst/>
          </a:prstGeom>
          <a:gradFill>
            <a:gsLst>
              <a:gs pos="0">
                <a:srgbClr val="F1F1E5"/>
              </a:gs>
              <a:gs pos="74000">
                <a:srgbClr val="F7F7ED"/>
              </a:gs>
              <a:gs pos="83000">
                <a:srgbClr val="F8F8EE"/>
              </a:gs>
              <a:gs pos="100000">
                <a:srgbClr val="F9F9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642000"/>
            <a:ext cx="12195175" cy="216000"/>
          </a:xfrm>
          <a:prstGeom prst="rect">
            <a:avLst/>
          </a:prstGeom>
          <a:solidFill>
            <a:srgbClr val="88E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021288"/>
            <a:ext cx="12195175" cy="620712"/>
          </a:xfrm>
          <a:prstGeom prst="rect">
            <a:avLst/>
          </a:prstGeom>
          <a:gradFill>
            <a:gsLst>
              <a:gs pos="0">
                <a:srgbClr val="333134"/>
              </a:gs>
              <a:gs pos="74000">
                <a:srgbClr val="39373A"/>
              </a:gs>
              <a:gs pos="83000">
                <a:srgbClr val="373538"/>
              </a:gs>
              <a:gs pos="100000">
                <a:srgbClr val="36343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6" r:id="rId3"/>
    <p:sldLayoutId id="2147483661" r:id="rId4"/>
    <p:sldLayoutId id="2147483671" r:id="rId5"/>
    <p:sldLayoutId id="2147483670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02" descr="D:\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75" y="2868768"/>
            <a:ext cx="4464496" cy="3699429"/>
          </a:xfrm>
          <a:prstGeom prst="rect">
            <a:avLst/>
          </a:prstGeom>
          <a:noFill/>
        </p:spPr>
      </p:pic>
      <p:sp>
        <p:nvSpPr>
          <p:cNvPr id="18" name="TextBox 3"/>
          <p:cNvSpPr txBox="1"/>
          <p:nvPr/>
        </p:nvSpPr>
        <p:spPr>
          <a:xfrm>
            <a:off x="2912294" y="1700808"/>
            <a:ext cx="871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5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AngularJS</a:t>
            </a:r>
            <a:r>
              <a:rPr lang="zh-CN" altLang="en-US" sz="54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介绍</a:t>
            </a:r>
            <a:endParaRPr lang="zh-CN" alt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66382" y="6207056"/>
            <a:ext cx="713038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US" altLang="zh-CN" sz="24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康俪金黑W8(P)" pitchFamily="34" charset="-122"/>
                <a:ea typeface="华康俪金黑W8(P)" pitchFamily="34" charset="-122"/>
                <a:cs typeface="经典繁仿黑" pitchFamily="49" charset="-122"/>
              </a:rPr>
              <a:t>2014/12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康俪金黑W8(P)" pitchFamily="34" charset="-122"/>
              <a:ea typeface="华康俪金黑W8(P)" pitchFamily="34" charset="-122"/>
              <a:cs typeface="经典繁仿黑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9161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2.4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作用域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smtClean="0"/>
              <a:t>	</a:t>
            </a:r>
            <a:r>
              <a:rPr lang="zh-CN" altLang="en-US" sz="2000"/>
              <a:t>我们可以不将变量设置在</a:t>
            </a:r>
            <a:r>
              <a:rPr lang="en-US" altLang="zh-CN" sz="2000"/>
              <a:t>$rootScope</a:t>
            </a:r>
            <a:r>
              <a:rPr lang="zh-CN" altLang="en-US" sz="2000"/>
              <a:t>上，而是用控制器显式创建一个隔离的子</a:t>
            </a:r>
            <a:r>
              <a:rPr lang="en-US" altLang="zh-CN" sz="2000"/>
              <a:t>$scope</a:t>
            </a:r>
            <a:r>
              <a:rPr lang="zh-CN" altLang="en-US" sz="2000"/>
              <a:t>对象</a:t>
            </a:r>
            <a:r>
              <a:rPr lang="zh-CN" altLang="en-US" sz="2000" smtClean="0"/>
              <a:t>，把</a:t>
            </a:r>
            <a:r>
              <a:rPr lang="zh-CN" altLang="en-US" sz="2000"/>
              <a:t>它设置到这个子对象上。使用</a:t>
            </a:r>
            <a:r>
              <a:rPr lang="en-US" altLang="zh-CN" sz="2000"/>
              <a:t>ng-controller</a:t>
            </a:r>
            <a:r>
              <a:rPr lang="zh-CN" altLang="en-US" sz="2000"/>
              <a:t>指令可以将一个控制器对象附加到</a:t>
            </a:r>
            <a:r>
              <a:rPr lang="en-US" altLang="zh-CN" sz="2000"/>
              <a:t>DOM</a:t>
            </a:r>
            <a:r>
              <a:rPr lang="zh-CN" altLang="en-US" sz="2000"/>
              <a:t>元素上</a:t>
            </a:r>
            <a:r>
              <a:rPr lang="zh-CN" altLang="en-US" sz="2000" smtClean="0"/>
              <a:t>，如下</a:t>
            </a:r>
            <a:r>
              <a:rPr lang="zh-CN" altLang="en-US" sz="2000"/>
              <a:t>所示：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endParaRPr lang="en-US" altLang="zh-CN" sz="2000" smtClean="0"/>
          </a:p>
        </p:txBody>
      </p:sp>
      <p:sp>
        <p:nvSpPr>
          <p:cNvPr id="4" name="流程图: 过程 3"/>
          <p:cNvSpPr/>
          <p:nvPr/>
        </p:nvSpPr>
        <p:spPr>
          <a:xfrm>
            <a:off x="1777670" y="2492896"/>
            <a:ext cx="8640960" cy="144016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&lt;div ng-app="myApp"&gt;</a:t>
            </a:r>
          </a:p>
          <a:p>
            <a:r>
              <a:rPr lang="en-US" altLang="zh-CN" smtClean="0"/>
              <a:t>    &lt;</a:t>
            </a:r>
            <a:r>
              <a:rPr lang="en-US" altLang="zh-CN"/>
              <a:t>div ng-controller="MyController"&gt;</a:t>
            </a:r>
          </a:p>
          <a:p>
            <a:r>
              <a:rPr lang="en-US" altLang="zh-CN" smtClean="0"/>
              <a:t>        &lt;</a:t>
            </a:r>
            <a:r>
              <a:rPr lang="en-US" altLang="zh-CN"/>
              <a:t>h1&gt;Hello {{ name }}&lt;/h1&gt;</a:t>
            </a:r>
          </a:p>
          <a:p>
            <a:r>
              <a:rPr lang="en-US" altLang="zh-CN" smtClean="0"/>
              <a:t>    &lt;/</a:t>
            </a:r>
            <a:r>
              <a:rPr lang="en-US" altLang="zh-CN"/>
              <a:t>div&gt;</a:t>
            </a:r>
          </a:p>
          <a:p>
            <a:r>
              <a:rPr lang="en-US" altLang="zh-CN"/>
              <a:t>&lt;/div&gt;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802318" y="4100270"/>
            <a:ext cx="8640960" cy="136815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angular.module("myApp", [])</a:t>
            </a:r>
          </a:p>
          <a:p>
            <a:r>
              <a:rPr lang="en-US" altLang="zh-CN"/>
              <a:t>.controller('MyController',</a:t>
            </a:r>
          </a:p>
          <a:p>
            <a:r>
              <a:rPr lang="en-US" altLang="zh-CN" smtClean="0"/>
              <a:t>function</a:t>
            </a:r>
            <a:r>
              <a:rPr lang="en-US" altLang="zh-CN"/>
              <a:t>($scope) {</a:t>
            </a:r>
          </a:p>
          <a:p>
            <a:r>
              <a:rPr lang="en-US" altLang="zh-CN" smtClean="0"/>
              <a:t>    $</a:t>
            </a:r>
            <a:r>
              <a:rPr lang="en-US" altLang="zh-CN"/>
              <a:t>scope.name = "Ari";</a:t>
            </a:r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2.5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控制器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smtClean="0"/>
              <a:t>AngularJS</a:t>
            </a:r>
            <a:r>
              <a:rPr lang="zh-CN" altLang="en-US" sz="2000"/>
              <a:t>中的控制器是一个函数，用来向视图的作用域中添加额外的功能。我们用它来</a:t>
            </a:r>
            <a:r>
              <a:rPr lang="zh-CN" altLang="en-US" sz="2000" smtClean="0"/>
              <a:t>给作用域</a:t>
            </a:r>
            <a:r>
              <a:rPr lang="zh-CN" altLang="en-US" sz="2000"/>
              <a:t>对象设置初始状态，并添加自定义</a:t>
            </a:r>
            <a:r>
              <a:rPr lang="zh-CN" altLang="en-US" sz="2000" smtClean="0"/>
              <a:t>行为。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b="1"/>
              <a:t>ng-controller</a:t>
            </a:r>
            <a:r>
              <a:rPr lang="en-US" altLang="zh-CN" sz="2000"/>
              <a:t> </a:t>
            </a:r>
            <a:r>
              <a:rPr lang="zh-CN" altLang="en-US" sz="2000"/>
              <a:t>指令定义了应用程序控制器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/>
              <a:t>控制器是 </a:t>
            </a:r>
            <a:r>
              <a:rPr lang="en-US" altLang="zh-CN" sz="2000" b="1"/>
              <a:t>JavaScript </a:t>
            </a:r>
            <a:r>
              <a:rPr lang="zh-CN" altLang="en-US" sz="2000" b="1"/>
              <a:t>对象</a:t>
            </a:r>
            <a:r>
              <a:rPr lang="zh-CN" altLang="en-US" sz="2000"/>
              <a:t>，由标准的 </a:t>
            </a:r>
            <a:r>
              <a:rPr lang="en-US" altLang="zh-CN" sz="2000"/>
              <a:t>JavaScript </a:t>
            </a:r>
            <a:r>
              <a:rPr lang="zh-CN" altLang="en-US" sz="2000" b="1"/>
              <a:t>对象的构造函数</a:t>
            </a:r>
            <a:r>
              <a:rPr lang="zh-CN" altLang="en-US" sz="2000"/>
              <a:t> 创建。控制器</a:t>
            </a:r>
            <a:r>
              <a:rPr lang="zh-CN" altLang="en-US" sz="2000" smtClean="0"/>
              <a:t>的</a:t>
            </a:r>
            <a:r>
              <a:rPr lang="en-US" altLang="zh-CN" sz="2000" smtClean="0"/>
              <a:t>$</a:t>
            </a:r>
            <a:r>
              <a:rPr lang="en-US" altLang="zh-CN" sz="2000"/>
              <a:t>scope </a:t>
            </a:r>
            <a:r>
              <a:rPr lang="zh-CN" altLang="en-US" sz="2000"/>
              <a:t>是控制器所指向的应用程序 </a:t>
            </a:r>
            <a:r>
              <a:rPr lang="en-US" altLang="zh-CN" sz="2000"/>
              <a:t>HTML </a:t>
            </a:r>
            <a:r>
              <a:rPr lang="zh-CN" altLang="en-US" sz="2000"/>
              <a:t>元素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AngularJS</a:t>
            </a:r>
            <a:r>
              <a:rPr lang="zh-CN" altLang="en-US" sz="2000"/>
              <a:t>同其他</a:t>
            </a:r>
            <a:r>
              <a:rPr lang="en-US" altLang="zh-CN" sz="2000"/>
              <a:t>JavaScript</a:t>
            </a:r>
            <a:r>
              <a:rPr lang="zh-CN" altLang="en-US" sz="2000"/>
              <a:t>框架最主要的一个区别就是，控制器并不适合用来执行</a:t>
            </a:r>
            <a:r>
              <a:rPr lang="en-US" altLang="zh-CN" sz="2000"/>
              <a:t>DOM</a:t>
            </a:r>
            <a:r>
              <a:rPr lang="zh-CN" altLang="en-US" sz="2000" smtClean="0"/>
              <a:t>操作</a:t>
            </a:r>
            <a:r>
              <a:rPr lang="zh-CN" altLang="en-US" sz="2000"/>
              <a:t>、格式化或数据操作，以及除存储数据模型之外的状态维护操作。它只是</a:t>
            </a:r>
            <a:r>
              <a:rPr lang="zh-CN" altLang="en-US" sz="2000" smtClean="0"/>
              <a:t>视图和</a:t>
            </a:r>
            <a:r>
              <a:rPr lang="en-US" altLang="zh-CN" sz="2000" smtClean="0"/>
              <a:t>$</a:t>
            </a:r>
            <a:r>
              <a:rPr lang="en-US" altLang="zh-CN" sz="2000"/>
              <a:t>scope</a:t>
            </a:r>
            <a:r>
              <a:rPr lang="zh-CN" altLang="en-US" sz="2000"/>
              <a:t>之间</a:t>
            </a:r>
            <a:r>
              <a:rPr lang="zh-CN" altLang="en-US" sz="2000" smtClean="0"/>
              <a:t>的桥梁</a:t>
            </a:r>
            <a:r>
              <a:rPr lang="zh-CN" altLang="en-US" sz="2000"/>
              <a:t>。</a:t>
            </a:r>
            <a:r>
              <a:rPr lang="en-US" altLang="zh-CN" sz="20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408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2.5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控制器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/>
              <a:t>AngularJS</a:t>
            </a:r>
            <a:r>
              <a:rPr lang="zh-CN" altLang="en-US" sz="2000"/>
              <a:t>允许在</a:t>
            </a:r>
            <a:r>
              <a:rPr lang="en-US" altLang="zh-CN" sz="2000"/>
              <a:t>$scope</a:t>
            </a:r>
            <a:r>
              <a:rPr lang="zh-CN" altLang="en-US" sz="2000"/>
              <a:t>上设置包括对象在内的任何类型的数据，并且在视图中还可以</a:t>
            </a:r>
            <a:r>
              <a:rPr lang="zh-CN" altLang="en-US" sz="2000" smtClean="0"/>
              <a:t>展示对象</a:t>
            </a:r>
            <a:r>
              <a:rPr lang="zh-CN" altLang="en-US" sz="2000"/>
              <a:t>的属性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/>
              <a:t>例如，我们在</a:t>
            </a:r>
            <a:r>
              <a:rPr lang="en-US" altLang="zh-CN" sz="2000"/>
              <a:t>MyController</a:t>
            </a:r>
            <a:r>
              <a:rPr lang="zh-CN" altLang="en-US" sz="2000"/>
              <a:t>上创建一个</a:t>
            </a:r>
            <a:r>
              <a:rPr lang="en-US" altLang="zh-CN" sz="2000"/>
              <a:t>person</a:t>
            </a:r>
            <a:r>
              <a:rPr lang="zh-CN" altLang="en-US" sz="2000"/>
              <a:t>对象，这个对象只有</a:t>
            </a:r>
            <a:r>
              <a:rPr lang="en-US" altLang="zh-CN" sz="2000"/>
              <a:t>name</a:t>
            </a:r>
            <a:r>
              <a:rPr lang="zh-CN" altLang="en-US" sz="2000"/>
              <a:t>这一个属性：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1417067" y="2600908"/>
            <a:ext cx="9001000" cy="183620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var app = angular.module('app', []);</a:t>
            </a:r>
            <a:endParaRPr lang="en-US" altLang="zh-CN" smtClean="0"/>
          </a:p>
          <a:p>
            <a:r>
              <a:rPr lang="en-US" altLang="zh-CN" smtClean="0"/>
              <a:t>app.controller</a:t>
            </a:r>
            <a:r>
              <a:rPr lang="en-US" altLang="zh-CN"/>
              <a:t>('MyController', function($scope) {</a:t>
            </a:r>
          </a:p>
          <a:p>
            <a:r>
              <a:rPr lang="en-US" altLang="zh-CN" smtClean="0"/>
              <a:t>    $</a:t>
            </a:r>
            <a:r>
              <a:rPr lang="en-US" altLang="zh-CN"/>
              <a:t>scope.person = {</a:t>
            </a:r>
          </a:p>
          <a:p>
            <a:r>
              <a:rPr lang="en-US" altLang="zh-CN" smtClean="0"/>
              <a:t>        name</a:t>
            </a:r>
            <a:r>
              <a:rPr lang="en-US" altLang="zh-CN"/>
              <a:t>: 'Ari Lerner'</a:t>
            </a:r>
          </a:p>
          <a:p>
            <a:r>
              <a:rPr lang="en-US" altLang="zh-CN" smtClean="0"/>
              <a:t>    };</a:t>
            </a:r>
            <a:endParaRPr lang="en-US" altLang="zh-CN"/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2.6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过滤器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过滤器用来格式化需要展示给用户的</a:t>
            </a:r>
            <a:r>
              <a:rPr lang="zh-CN" altLang="en-US" sz="2000" smtClean="0"/>
              <a:t>数据，过滤器</a:t>
            </a:r>
            <a:r>
              <a:rPr lang="zh-CN" altLang="en-US" sz="2000"/>
              <a:t>可以使用一个管道字符（</a:t>
            </a:r>
            <a:r>
              <a:rPr lang="en-US" altLang="zh-CN" sz="2000"/>
              <a:t>|</a:t>
            </a:r>
            <a:r>
              <a:rPr lang="zh-CN" altLang="en-US" sz="2000"/>
              <a:t>）添加到表达式和指令中</a:t>
            </a:r>
            <a:r>
              <a:rPr lang="zh-CN" altLang="en-US" sz="2000" smtClean="0"/>
              <a:t>。</a:t>
            </a:r>
            <a:r>
              <a:rPr lang="en-US" altLang="zh-CN" sz="2000"/>
              <a:t>AngularJS</a:t>
            </a:r>
            <a:r>
              <a:rPr lang="zh-CN" altLang="en-US" sz="2000"/>
              <a:t>有很多实用的内置</a:t>
            </a:r>
            <a:r>
              <a:rPr lang="zh-CN" altLang="en-US" sz="2000" smtClean="0"/>
              <a:t>过滤器：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09409"/>
              </p:ext>
            </p:extLst>
          </p:nvPr>
        </p:nvGraphicFramePr>
        <p:xfrm>
          <a:off x="2137147" y="2191514"/>
          <a:ext cx="6877050" cy="2186940"/>
        </p:xfrm>
        <a:graphic>
          <a:graphicData uri="http://schemas.openxmlformats.org/drawingml/2006/table">
            <a:tbl>
              <a:tblPr/>
              <a:tblGrid>
                <a:gridCol w="1304925"/>
                <a:gridCol w="5572125"/>
              </a:tblGrid>
              <a:tr h="24960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  <a:latin typeface="Microsoft Yahei"/>
                        </a:rPr>
                        <a:t>过滤器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600">
                          <a:solidFill>
                            <a:srgbClr val="FFFFFF"/>
                          </a:solidFill>
                          <a:effectLst/>
                          <a:latin typeface="Microsoft Yahei"/>
                        </a:rPr>
                        <a:t>描述</a:t>
                      </a:r>
                    </a:p>
                  </a:txBody>
                  <a:tcPr marL="28575" marR="28575" marT="28575" marB="28575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</a:tr>
              <a:tr h="3127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Microsoft Yahei"/>
                        </a:rPr>
                        <a:t>currency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Microsoft Yahei"/>
                        </a:rPr>
                        <a:t>格式化数字为货币格式。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Microsoft Yahei"/>
                        </a:rPr>
                        <a:t>filter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Microsoft Yahei"/>
                        </a:rPr>
                        <a:t>从数组项中选择一个子集。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127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Microsoft Yahei"/>
                        </a:rPr>
                        <a:t>lowercase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Microsoft Yahei"/>
                        </a:rPr>
                        <a:t>格式化字符串为小写。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27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Microsoft Yahei"/>
                        </a:rPr>
                        <a:t>orderBy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Microsoft Yahei"/>
                        </a:rPr>
                        <a:t>根据某个表达式排列数组。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</a:tr>
              <a:tr h="31279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Microsoft Yahei"/>
                        </a:rPr>
                        <a:t>uppercase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600">
                          <a:effectLst/>
                          <a:latin typeface="Microsoft Yahei"/>
                        </a:rPr>
                        <a:t>格式化字符串为大写。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流程图: 过程 4"/>
          <p:cNvSpPr/>
          <p:nvPr/>
        </p:nvSpPr>
        <p:spPr>
          <a:xfrm>
            <a:off x="1431208" y="4797152"/>
            <a:ext cx="9001000" cy="50405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{{ name | uppercase }}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2.6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过滤器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/>
              <a:t>同时也</a:t>
            </a:r>
            <a:r>
              <a:rPr lang="zh-CN" altLang="en-US" sz="2000" smtClean="0"/>
              <a:t>提供</a:t>
            </a:r>
            <a:r>
              <a:rPr lang="zh-CN" altLang="en-US" sz="2000"/>
              <a:t>了方便的途径可以自己创建过滤器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1393054" y="1456218"/>
            <a:ext cx="9001000" cy="125270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var app = angular.module('app', []);</a:t>
            </a:r>
            <a:endParaRPr lang="en-US" altLang="zh-CN" smtClean="0"/>
          </a:p>
          <a:p>
            <a:r>
              <a:rPr lang="en-US" altLang="zh-CN" smtClean="0"/>
              <a:t>app</a:t>
            </a:r>
            <a:r>
              <a:rPr lang="en-US" altLang="zh-CN"/>
              <a:t>.filter('capitalize', function() {</a:t>
            </a:r>
          </a:p>
          <a:p>
            <a:r>
              <a:rPr lang="en-US" altLang="zh-CN" smtClean="0"/>
              <a:t>    return </a:t>
            </a:r>
            <a:r>
              <a:rPr lang="en-US" altLang="zh-CN"/>
              <a:t>function(input) {};</a:t>
            </a:r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84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>
              <a:lnSpc>
                <a:spcPct val="150000"/>
              </a:lnSpc>
              <a:defRPr/>
            </a:pPr>
            <a:r>
              <a:rPr lang="en-US" altLang="zh-CN" sz="2000"/>
              <a:t>AngularJS </a:t>
            </a:r>
            <a:r>
              <a:rPr lang="zh-CN" altLang="en-US" sz="2000"/>
              <a:t>通过 </a:t>
            </a:r>
            <a:r>
              <a:rPr lang="zh-CN" altLang="en-US" sz="2000" b="1" smtClean="0"/>
              <a:t>指令</a:t>
            </a:r>
            <a:r>
              <a:rPr lang="zh-CN" altLang="en-US" sz="2000"/>
              <a:t>来</a:t>
            </a:r>
            <a:r>
              <a:rPr lang="zh-CN" altLang="en-US" sz="2000" smtClean="0"/>
              <a:t>扩展 </a:t>
            </a:r>
            <a:r>
              <a:rPr lang="en-US" altLang="zh-CN" sz="2000"/>
              <a:t>HTML</a:t>
            </a:r>
            <a:r>
              <a:rPr lang="zh-CN" altLang="en-US" sz="2000" smtClean="0"/>
              <a:t>。</a:t>
            </a:r>
            <a:r>
              <a:rPr lang="zh-CN" altLang="en-US" sz="2000" b="1" smtClean="0"/>
              <a:t>指令</a:t>
            </a:r>
            <a:r>
              <a:rPr lang="zh-CN" altLang="en-US" sz="2000" smtClean="0"/>
              <a:t>又分为内置指定和自定义指令。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smtClean="0"/>
              <a:t>内置指令：一系列带有</a:t>
            </a:r>
            <a:r>
              <a:rPr lang="en-US" altLang="zh-CN" sz="2000" b="1" smtClean="0"/>
              <a:t>ng</a:t>
            </a:r>
            <a:r>
              <a:rPr lang="zh-CN" altLang="en-US" sz="2000" smtClean="0"/>
              <a:t>前缀的，可作为元素名、属性名、类名或者注释，例如，</a:t>
            </a:r>
            <a:r>
              <a:rPr lang="en-US" altLang="zh-CN" sz="2000" smtClean="0"/>
              <a:t>ng-app</a:t>
            </a:r>
            <a:r>
              <a:rPr lang="zh-CN" altLang="en-US" sz="2000" smtClean="0"/>
              <a:t>、</a:t>
            </a:r>
            <a:r>
              <a:rPr lang="en-US" altLang="zh-CN" sz="2000" smtClean="0"/>
              <a:t>ng-init</a:t>
            </a:r>
            <a:r>
              <a:rPr lang="zh-CN" altLang="en-US" sz="2000" smtClean="0"/>
              <a:t>、</a:t>
            </a:r>
            <a:r>
              <a:rPr lang="en-US" altLang="zh-CN" sz="2000" smtClean="0"/>
              <a:t>ng-model</a:t>
            </a:r>
            <a:r>
              <a:rPr lang="zh-CN" altLang="en-US" sz="2000" smtClean="0"/>
              <a:t>、</a:t>
            </a:r>
            <a:r>
              <a:rPr lang="en-US" altLang="zh-CN" sz="2000" smtClean="0"/>
              <a:t>ng-repeat</a:t>
            </a:r>
            <a:r>
              <a:rPr lang="zh-CN" altLang="en-US" sz="2000" smtClean="0"/>
              <a:t>，也有仅仅是在原生标签名前加上</a:t>
            </a:r>
            <a:r>
              <a:rPr lang="en-US" altLang="zh-CN" sz="2000" b="1" smtClean="0"/>
              <a:t>ng</a:t>
            </a:r>
            <a:r>
              <a:rPr lang="zh-CN" altLang="en-US" sz="2000" smtClean="0"/>
              <a:t>前缀，如</a:t>
            </a:r>
            <a:r>
              <a:rPr lang="en-US" altLang="zh-CN" sz="2000" smtClean="0"/>
              <a:t>ng-src</a:t>
            </a:r>
            <a:r>
              <a:rPr lang="zh-CN" altLang="en-US" sz="2000" smtClean="0"/>
              <a:t>、</a:t>
            </a:r>
            <a:r>
              <a:rPr lang="en-US" altLang="zh-CN" sz="2000" smtClean="0"/>
              <a:t>ng-class</a:t>
            </a:r>
            <a:r>
              <a:rPr lang="zh-CN" altLang="en-US" sz="2000" smtClean="0"/>
              <a:t>、</a:t>
            </a:r>
            <a:r>
              <a:rPr lang="en-US" altLang="zh-CN" sz="2000" smtClean="0"/>
              <a:t>ng-style</a:t>
            </a:r>
            <a:r>
              <a:rPr lang="zh-CN" altLang="en-US" sz="2000" smtClean="0"/>
              <a:t>等。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smtClean="0"/>
              <a:t>ng-app</a:t>
            </a:r>
            <a:r>
              <a:rPr lang="zh-CN" altLang="en-US" sz="2000" smtClean="0"/>
              <a:t>：</a:t>
            </a:r>
            <a:r>
              <a:rPr lang="zh-CN" altLang="en-US" sz="2000"/>
              <a:t>初始化一个 </a:t>
            </a:r>
            <a:r>
              <a:rPr lang="en-US" altLang="zh-CN" sz="2000"/>
              <a:t>AngularJS </a:t>
            </a:r>
            <a:r>
              <a:rPr lang="zh-CN" altLang="en-US" sz="2000" smtClean="0"/>
              <a:t>应用程序。如下，</a:t>
            </a:r>
            <a:r>
              <a:rPr lang="en-US" altLang="zh-CN" sz="2000" smtClean="0"/>
              <a:t>ng-app</a:t>
            </a:r>
            <a:r>
              <a:rPr lang="zh-CN" altLang="en-US" sz="2000" smtClean="0"/>
              <a:t>告诉</a:t>
            </a:r>
            <a:r>
              <a:rPr lang="en-US" altLang="zh-CN" sz="2000" smtClean="0"/>
              <a:t>AngularJS</a:t>
            </a:r>
            <a:r>
              <a:rPr lang="zh-CN" altLang="en-US" sz="2000" smtClean="0"/>
              <a:t>，这个</a:t>
            </a:r>
            <a:r>
              <a:rPr lang="en-US" altLang="zh-CN" sz="2000" smtClean="0"/>
              <a:t>div</a:t>
            </a:r>
            <a:r>
              <a:rPr lang="zh-CN" altLang="en-US" sz="2000" smtClean="0"/>
              <a:t>元素是</a:t>
            </a:r>
            <a:r>
              <a:rPr lang="en-US" altLang="zh-CN" sz="2000" smtClean="0"/>
              <a:t>AngularJS</a:t>
            </a:r>
            <a:r>
              <a:rPr lang="zh-CN" altLang="en-US" sz="2000" smtClean="0"/>
              <a:t>应用程序的所有者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smtClean="0"/>
              <a:t>ng-model</a:t>
            </a:r>
            <a:r>
              <a:rPr lang="zh-CN" altLang="en-US" sz="2000" smtClean="0"/>
              <a:t>：</a:t>
            </a:r>
            <a:r>
              <a:rPr lang="zh-CN" altLang="en-US" sz="2000"/>
              <a:t>把应用程序数据绑定到 </a:t>
            </a:r>
            <a:r>
              <a:rPr lang="en-US" altLang="zh-CN" sz="2000"/>
              <a:t>HTML </a:t>
            </a:r>
            <a:r>
              <a:rPr lang="zh-CN" altLang="en-US" sz="2000" smtClean="0"/>
              <a:t>元素。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</p:txBody>
      </p:sp>
      <p:sp>
        <p:nvSpPr>
          <p:cNvPr id="4" name="流程图: 过程 3"/>
          <p:cNvSpPr/>
          <p:nvPr/>
        </p:nvSpPr>
        <p:spPr>
          <a:xfrm>
            <a:off x="2569195" y="3867042"/>
            <a:ext cx="6120680" cy="43285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&lt;div ng-app</a:t>
            </a:r>
            <a:r>
              <a:rPr lang="en-US" altLang="zh-CN" smtClean="0"/>
              <a:t>=“myApp" &gt;…&lt;/</a:t>
            </a:r>
            <a:r>
              <a:rPr lang="en-US" altLang="zh-CN"/>
              <a:t>div</a:t>
            </a:r>
            <a:r>
              <a:rPr lang="en-US" altLang="zh-CN" smtClean="0"/>
              <a:t>&gt;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2569195" y="4797152"/>
            <a:ext cx="6120680" cy="79208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&lt;p&gt;</a:t>
            </a:r>
            <a:r>
              <a:rPr lang="zh-CN" altLang="en-US"/>
              <a:t>姓名：</a:t>
            </a:r>
            <a:r>
              <a:rPr lang="en-US" altLang="zh-CN"/>
              <a:t>&lt;input type="text" ng-model="firstName"&gt;&lt;/p&gt;</a:t>
            </a:r>
            <a:br>
              <a:rPr lang="en-US" altLang="zh-CN"/>
            </a:br>
            <a:r>
              <a:rPr lang="en-US" altLang="zh-CN" smtClean="0"/>
              <a:t>&lt;</a:t>
            </a:r>
            <a:r>
              <a:rPr lang="en-US" altLang="zh-CN"/>
              <a:t>p&gt;</a:t>
            </a:r>
            <a:r>
              <a:rPr lang="zh-CN" altLang="en-US"/>
              <a:t>你输入的为： </a:t>
            </a:r>
            <a:r>
              <a:rPr lang="en-US" altLang="zh-CN"/>
              <a:t>{{ firstName }}&lt;/p&gt;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smtClean="0"/>
              <a:t>ng-init</a:t>
            </a:r>
            <a:r>
              <a:rPr lang="zh-CN" altLang="en-US" sz="2000" smtClean="0"/>
              <a:t>：</a:t>
            </a:r>
            <a:r>
              <a:rPr lang="zh-CN" altLang="en-US" sz="2000"/>
              <a:t>初始化应用程序</a:t>
            </a:r>
            <a:r>
              <a:rPr lang="zh-CN" altLang="en-US" sz="2000" smtClean="0"/>
              <a:t>数据。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smtClean="0"/>
              <a:t>ng-repeat</a:t>
            </a:r>
            <a:r>
              <a:rPr lang="zh-CN" altLang="en-US" sz="2000" smtClean="0"/>
              <a:t>：</a:t>
            </a:r>
            <a:r>
              <a:rPr lang="zh-CN" altLang="en-US" sz="2000"/>
              <a:t>会重复一个 </a:t>
            </a:r>
            <a:r>
              <a:rPr lang="en-US" altLang="zh-CN" sz="2000"/>
              <a:t>HTML </a:t>
            </a:r>
            <a:r>
              <a:rPr lang="zh-CN" altLang="en-US" sz="2000" smtClean="0"/>
              <a:t>元素。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</p:txBody>
      </p:sp>
      <p:sp>
        <p:nvSpPr>
          <p:cNvPr id="4" name="流程图: 过程 3"/>
          <p:cNvSpPr/>
          <p:nvPr/>
        </p:nvSpPr>
        <p:spPr>
          <a:xfrm>
            <a:off x="2569195" y="1628800"/>
            <a:ext cx="6120680" cy="86409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&lt;div ng-app="" ng-init="quantity=1;cost=5"&gt;</a:t>
            </a:r>
            <a:br>
              <a:rPr lang="en-US" altLang="zh-CN"/>
            </a:br>
            <a:r>
              <a:rPr lang="en-US" altLang="zh-CN"/>
              <a:t>    &lt;p&gt;</a:t>
            </a:r>
            <a:r>
              <a:rPr lang="zh-CN" altLang="en-US"/>
              <a:t>总价： </a:t>
            </a:r>
            <a:r>
              <a:rPr lang="en-US" altLang="zh-CN"/>
              <a:t>&lt;span ng-bind="quantity * cost"&gt;&lt;/span&gt;&lt;/p&gt;</a:t>
            </a:r>
            <a:br>
              <a:rPr lang="en-US" altLang="zh-CN"/>
            </a:br>
            <a:r>
              <a:rPr lang="en-US" altLang="zh-CN"/>
              <a:t>&lt;/div&gt;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2569195" y="2996952"/>
            <a:ext cx="6120680" cy="230425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&lt;div ng-app="" ng-init="names=['Jani','Hege','Kai']"&gt;</a:t>
            </a:r>
            <a:br>
              <a:rPr lang="en-US" altLang="zh-CN"/>
            </a:br>
            <a:r>
              <a:rPr lang="en-US" altLang="zh-CN"/>
              <a:t>  &lt;p&gt;</a:t>
            </a:r>
            <a:r>
              <a:rPr lang="zh-CN" altLang="en-US"/>
              <a:t>使用 </a:t>
            </a:r>
            <a:r>
              <a:rPr lang="en-US" altLang="zh-CN"/>
              <a:t>ng-repeat </a:t>
            </a:r>
            <a:r>
              <a:rPr lang="zh-CN" altLang="en-US"/>
              <a:t>来循环数组</a:t>
            </a:r>
            <a:r>
              <a:rPr lang="en-US" altLang="zh-CN"/>
              <a:t>&lt;/p&gt;</a:t>
            </a:r>
            <a:br>
              <a:rPr lang="en-US" altLang="zh-CN"/>
            </a:br>
            <a:r>
              <a:rPr lang="en-US" altLang="zh-CN"/>
              <a:t>  &lt;ul&gt;</a:t>
            </a:r>
            <a:br>
              <a:rPr lang="en-US" altLang="zh-CN"/>
            </a:br>
            <a:r>
              <a:rPr lang="en-US" altLang="zh-CN"/>
              <a:t>    &lt;li ng-repeat="x in names"&gt;</a:t>
            </a:r>
            <a:br>
              <a:rPr lang="en-US" altLang="zh-CN"/>
            </a:br>
            <a:r>
              <a:rPr lang="en-US" altLang="zh-CN"/>
              <a:t>      {{ x }}</a:t>
            </a:r>
            <a:br>
              <a:rPr lang="en-US" altLang="zh-CN"/>
            </a:br>
            <a:r>
              <a:rPr lang="en-US" altLang="zh-CN"/>
              <a:t>    &lt;/li&gt;</a:t>
            </a:r>
            <a:br>
              <a:rPr lang="en-US" altLang="zh-CN"/>
            </a:br>
            <a:r>
              <a:rPr lang="en-US" altLang="zh-CN"/>
              <a:t>  &lt;/ul&gt;</a:t>
            </a:r>
            <a:br>
              <a:rPr lang="en-US" altLang="zh-CN"/>
            </a:br>
            <a:r>
              <a:rPr lang="en-US" altLang="zh-CN"/>
              <a:t>&lt;div&gt;</a:t>
            </a:r>
          </a:p>
        </p:txBody>
      </p:sp>
    </p:spTree>
    <p:extLst>
      <p:ext uri="{BB962C8B-B14F-4D97-AF65-F5344CB8AC3E}">
        <p14:creationId xmlns:p14="http://schemas.microsoft.com/office/powerpoint/2010/main" val="14940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smtClean="0"/>
              <a:t>ng-bind</a:t>
            </a:r>
            <a:r>
              <a:rPr lang="zh-CN" altLang="en-US" sz="2000" smtClean="0"/>
              <a:t>：</a:t>
            </a:r>
            <a:r>
              <a:rPr lang="zh-CN" altLang="en-US" sz="2000"/>
              <a:t>绑定 </a:t>
            </a:r>
            <a:r>
              <a:rPr lang="en-US" altLang="zh-CN" sz="2000"/>
              <a:t>HTML </a:t>
            </a:r>
            <a:r>
              <a:rPr lang="zh-CN" altLang="en-US" sz="2000"/>
              <a:t>元素到应用程序数据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smtClean="0"/>
              <a:t>ng-controller</a:t>
            </a:r>
            <a:r>
              <a:rPr lang="zh-CN" altLang="en-US" sz="2000" smtClean="0"/>
              <a:t>：</a:t>
            </a:r>
            <a:r>
              <a:rPr lang="zh-CN" altLang="en-US" sz="2000"/>
              <a:t>为应用程序定义控制器</a:t>
            </a:r>
            <a:r>
              <a:rPr lang="zh-CN" altLang="en-US" sz="2000" smtClean="0"/>
              <a:t>对象。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smtClean="0"/>
              <a:t>ng-show</a:t>
            </a:r>
            <a:r>
              <a:rPr lang="zh-CN" altLang="en-US" sz="2000" smtClean="0"/>
              <a:t>：显示或隐藏 </a:t>
            </a:r>
            <a:r>
              <a:rPr lang="en-US" altLang="zh-CN" sz="2000" smtClean="0"/>
              <a:t>HTML </a:t>
            </a:r>
            <a:r>
              <a:rPr lang="zh-CN" altLang="en-US" sz="2000" smtClean="0"/>
              <a:t>元素。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smtClean="0"/>
              <a:t>自定义指令：</a:t>
            </a:r>
            <a:r>
              <a:rPr lang="en-US" altLang="zh-CN" sz="2000" smtClean="0"/>
              <a:t>AngularJS</a:t>
            </a:r>
            <a:r>
              <a:rPr lang="zh-CN" altLang="en-US" sz="2000" smtClean="0"/>
              <a:t>应用的模块中有很多方法可以使用，其中</a:t>
            </a:r>
            <a:r>
              <a:rPr lang="en-US" altLang="zh-CN" sz="2000" smtClean="0"/>
              <a:t>directive()</a:t>
            </a:r>
            <a:r>
              <a:rPr lang="zh-CN" altLang="en-US" sz="2000" smtClean="0"/>
              <a:t>这个方法是用来定义指令的：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</p:txBody>
      </p:sp>
      <p:sp>
        <p:nvSpPr>
          <p:cNvPr id="4" name="流程图: 过程 3"/>
          <p:cNvSpPr/>
          <p:nvPr/>
        </p:nvSpPr>
        <p:spPr>
          <a:xfrm>
            <a:off x="2222820" y="3429000"/>
            <a:ext cx="7884876" cy="216024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angular.module('myApp', [])</a:t>
            </a:r>
          </a:p>
          <a:p>
            <a:r>
              <a:rPr lang="en-US" altLang="zh-CN"/>
              <a:t>.directive('myDirective', function </a:t>
            </a:r>
            <a:r>
              <a:rPr lang="en-US" altLang="zh-CN" smtClean="0"/>
              <a:t>() </a:t>
            </a:r>
            <a:r>
              <a:rPr lang="en-US" altLang="zh-CN"/>
              <a:t>{</a:t>
            </a:r>
          </a:p>
          <a:p>
            <a:r>
              <a:rPr lang="en-US" altLang="zh-CN" smtClean="0"/>
              <a:t>    // </a:t>
            </a:r>
            <a:r>
              <a:rPr lang="zh-CN" altLang="en-US"/>
              <a:t>一</a:t>
            </a:r>
            <a:r>
              <a:rPr lang="zh-CN" altLang="en-US" smtClean="0"/>
              <a:t>个指令定义对象</a:t>
            </a:r>
            <a:endParaRPr lang="en-US" altLang="zh-CN" smtClean="0"/>
          </a:p>
          <a:p>
            <a:r>
              <a:rPr lang="en-US" altLang="zh-CN" smtClean="0"/>
              <a:t>    return </a:t>
            </a:r>
            <a:r>
              <a:rPr lang="en-US" altLang="zh-CN"/>
              <a:t>{</a:t>
            </a:r>
          </a:p>
          <a:p>
            <a:r>
              <a:rPr lang="en-US" altLang="zh-CN" smtClean="0"/>
              <a:t>        // </a:t>
            </a:r>
            <a:r>
              <a:rPr lang="zh-CN" altLang="en-US"/>
              <a:t>通过设置项来定义指令，在这里进行覆</a:t>
            </a:r>
            <a:r>
              <a:rPr lang="zh-CN" altLang="en-US" smtClean="0"/>
              <a:t>写</a:t>
            </a:r>
            <a:endParaRPr lang="en-US" altLang="zh-CN" smtClean="0"/>
          </a:p>
          <a:p>
            <a:r>
              <a:rPr lang="en-US" altLang="zh-CN" smtClean="0"/>
              <a:t>        restrict</a:t>
            </a:r>
            <a:r>
              <a:rPr lang="en-US" altLang="zh-CN"/>
              <a:t>: String</a:t>
            </a:r>
            <a:r>
              <a:rPr lang="en-US" altLang="zh-CN" smtClean="0"/>
              <a:t>,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};</a:t>
            </a:r>
            <a:endParaRPr lang="zh-CN" altLang="en-US"/>
          </a:p>
          <a:p>
            <a:r>
              <a:rPr lang="en-US" altLang="zh-CN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05911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2">
              <a:lnSpc>
                <a:spcPct val="150000"/>
              </a:lnSpc>
              <a:defRPr/>
            </a:pPr>
            <a:r>
              <a:rPr lang="zh-CN" altLang="en-US" sz="2000" smtClean="0"/>
              <a:t>定义一个指令时可以使用的全部选项设置：</a:t>
            </a:r>
            <a:endParaRPr lang="en-US" altLang="zh-CN" sz="2000" smtClean="0"/>
          </a:p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/>
              <a:t>restrict</a:t>
            </a:r>
            <a:r>
              <a:rPr lang="zh-CN" altLang="en-US" sz="2000" smtClean="0"/>
              <a:t>（字符串）：一个可选的参数。它告诉</a:t>
            </a:r>
            <a:r>
              <a:rPr lang="en-US" altLang="zh-CN" sz="2000" smtClean="0"/>
              <a:t>AngularJS</a:t>
            </a:r>
            <a:r>
              <a:rPr lang="zh-CN" altLang="en-US" sz="2000" smtClean="0"/>
              <a:t>这个指令在</a:t>
            </a:r>
            <a:r>
              <a:rPr lang="en-US" altLang="zh-CN" sz="2000" smtClean="0"/>
              <a:t>DOM</a:t>
            </a:r>
            <a:r>
              <a:rPr lang="zh-CN" altLang="en-US" sz="2000" smtClean="0"/>
              <a:t>中可以何种形式被声明。默认</a:t>
            </a:r>
            <a:r>
              <a:rPr lang="en-US" altLang="zh-CN" sz="2000" smtClean="0"/>
              <a:t>AngularJS</a:t>
            </a:r>
            <a:r>
              <a:rPr lang="zh-CN" altLang="en-US" sz="2000" smtClean="0"/>
              <a:t>认为</a:t>
            </a:r>
            <a:r>
              <a:rPr lang="en-US" altLang="zh-CN" sz="2000" smtClean="0"/>
              <a:t>restrict</a:t>
            </a:r>
            <a:r>
              <a:rPr lang="zh-CN" altLang="en-US" sz="2000" smtClean="0"/>
              <a:t>的值是</a:t>
            </a:r>
            <a:r>
              <a:rPr lang="en-US" altLang="zh-CN" sz="2000" smtClean="0"/>
              <a:t>A</a:t>
            </a:r>
            <a:r>
              <a:rPr lang="zh-CN" altLang="en-US" sz="2000" smtClean="0"/>
              <a:t>，即以属性的形式来进行声明。可选值如下：</a:t>
            </a:r>
            <a:endParaRPr lang="en-US" altLang="zh-CN" sz="2000" smtClean="0"/>
          </a:p>
          <a:p>
            <a:pPr marL="2171700" lvl="4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sz="2000" smtClean="0"/>
              <a:t>E</a:t>
            </a:r>
            <a:r>
              <a:rPr lang="zh-CN" altLang="en-US" sz="2000" smtClean="0"/>
              <a:t>（元素）：</a:t>
            </a:r>
            <a:r>
              <a:rPr lang="en-US" altLang="zh-CN" sz="2000" smtClean="0"/>
              <a:t>&lt;my-directive&gt;&lt;/my-directive&gt;</a:t>
            </a:r>
          </a:p>
          <a:p>
            <a:pPr marL="2171700" lvl="4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sz="2000" smtClean="0"/>
              <a:t>A</a:t>
            </a:r>
            <a:r>
              <a:rPr lang="zh-CN" altLang="en-US" sz="2000" smtClean="0"/>
              <a:t>（属性）：</a:t>
            </a:r>
            <a:r>
              <a:rPr lang="en-US" altLang="zh-CN" sz="2000" smtClean="0"/>
              <a:t>&lt;div my-directive="expression"&gt;&lt;/div&gt;</a:t>
            </a:r>
          </a:p>
          <a:p>
            <a:pPr marL="2171700" lvl="4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sz="2000" smtClean="0"/>
              <a:t>C</a:t>
            </a:r>
            <a:r>
              <a:rPr lang="zh-CN" altLang="en-US" sz="2000" smtClean="0"/>
              <a:t>（类名）：</a:t>
            </a:r>
            <a:r>
              <a:rPr lang="en-US" altLang="zh-CN" sz="2000" smtClean="0"/>
              <a:t> &lt;div class="my-directive:expression;"&gt;&lt;/div&gt;</a:t>
            </a:r>
          </a:p>
          <a:p>
            <a:pPr marL="2171700" lvl="4" indent="-342900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altLang="zh-CN" sz="2000" smtClean="0"/>
              <a:t>M</a:t>
            </a:r>
            <a:r>
              <a:rPr lang="zh-CN" altLang="en-US" sz="2000" smtClean="0"/>
              <a:t>（注释）：</a:t>
            </a:r>
            <a:r>
              <a:rPr lang="en-US" altLang="zh-CN" sz="2000" smtClean="0"/>
              <a:t> &lt;--directive:my-directive expression--&gt;</a:t>
            </a:r>
          </a:p>
          <a:p>
            <a:pPr lvl="2">
              <a:lnSpc>
                <a:spcPct val="150000"/>
              </a:lnSpc>
              <a:defRPr/>
            </a:pPr>
            <a:endParaRPr lang="en-US" altLang="zh-CN" sz="2000" smtClean="0"/>
          </a:p>
          <a:p>
            <a:pPr lvl="2">
              <a:lnSpc>
                <a:spcPct val="150000"/>
              </a:lnSpc>
              <a:defRPr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95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3">
              <a:lnSpc>
                <a:spcPct val="150000"/>
              </a:lnSpc>
              <a:defRPr/>
            </a:pPr>
            <a:r>
              <a:rPr lang="en-US" altLang="zh-CN" sz="2000" smtClean="0"/>
              <a:t>	</a:t>
            </a:r>
            <a:r>
              <a:rPr lang="zh-CN" altLang="en-US" sz="2000" smtClean="0"/>
              <a:t>这些选项可以单独使用，也可以混合在一起使用</a:t>
            </a:r>
            <a:endParaRPr lang="en-US" altLang="zh-CN" sz="2000" smtClean="0"/>
          </a:p>
          <a:p>
            <a:pPr lvl="3">
              <a:lnSpc>
                <a:spcPct val="150000"/>
              </a:lnSpc>
              <a:defRPr/>
            </a:pPr>
            <a:endParaRPr lang="en-US" altLang="zh-CN" sz="2000"/>
          </a:p>
          <a:p>
            <a:pPr lvl="3">
              <a:lnSpc>
                <a:spcPct val="150000"/>
              </a:lnSpc>
              <a:defRPr/>
            </a:pPr>
            <a:endParaRPr lang="en-US" altLang="zh-CN" sz="2000" smtClean="0"/>
          </a:p>
          <a:p>
            <a:pPr lvl="3">
              <a:lnSpc>
                <a:spcPct val="150000"/>
              </a:lnSpc>
              <a:defRPr/>
            </a:pPr>
            <a:endParaRPr lang="en-US" altLang="zh-CN" sz="2000"/>
          </a:p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/>
              <a:t>priority</a:t>
            </a:r>
            <a:r>
              <a:rPr lang="zh-CN" altLang="en-US" sz="2000" smtClean="0"/>
              <a:t>（优先级）：优先级参数可以被设置为一个数值。大多数指令会忽略这个参数，使用默认值</a:t>
            </a:r>
            <a:r>
              <a:rPr lang="en-US" altLang="zh-CN" sz="2000" smtClean="0"/>
              <a:t>0</a:t>
            </a:r>
            <a:r>
              <a:rPr lang="zh-CN" altLang="en-US" sz="2000" smtClean="0"/>
              <a:t>，但也有些场景设置高优先级是非常重要甚至是必须的。例如，</a:t>
            </a:r>
            <a:r>
              <a:rPr lang="en-US" altLang="zh-CN" sz="2000" smtClean="0"/>
              <a:t>ngRepeat</a:t>
            </a:r>
            <a:r>
              <a:rPr lang="zh-CN" altLang="en-US" sz="2000" smtClean="0"/>
              <a:t>将这个参数设置为</a:t>
            </a:r>
            <a:r>
              <a:rPr lang="en-US" altLang="zh-CN" sz="2000" smtClean="0"/>
              <a:t>1000</a:t>
            </a:r>
            <a:r>
              <a:rPr lang="zh-CN" altLang="en-US" sz="2000"/>
              <a:t>，这样就可以保证在同一元素上，它总是在其他指令之前被调用。如果一个元素上具有两个优先级相同的指令，声明在前面的那个会被优先调用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2">
              <a:lnSpc>
                <a:spcPct val="150000"/>
              </a:lnSpc>
              <a:defRPr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</p:txBody>
      </p:sp>
      <p:sp>
        <p:nvSpPr>
          <p:cNvPr id="4" name="流程图: 过程 3"/>
          <p:cNvSpPr/>
          <p:nvPr/>
        </p:nvSpPr>
        <p:spPr>
          <a:xfrm>
            <a:off x="3214235" y="1628800"/>
            <a:ext cx="5544616" cy="129614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angular.module('myDirective', function(){</a:t>
            </a:r>
          </a:p>
          <a:p>
            <a:r>
              <a:rPr lang="en-US" altLang="zh-CN" smtClean="0"/>
              <a:t>    return </a:t>
            </a:r>
            <a:r>
              <a:rPr lang="en-US" altLang="zh-CN"/>
              <a:t>{</a:t>
            </a:r>
          </a:p>
          <a:p>
            <a:r>
              <a:rPr lang="en-US" altLang="zh-CN" smtClean="0"/>
              <a:t>        restrict</a:t>
            </a:r>
            <a:r>
              <a:rPr lang="en-US" altLang="zh-CN"/>
              <a:t>: 'EA' // </a:t>
            </a:r>
            <a:r>
              <a:rPr lang="zh-CN" altLang="en-US"/>
              <a:t>输入元素或属性</a:t>
            </a:r>
          </a:p>
          <a:p>
            <a:r>
              <a:rPr lang="en-US" altLang="zh-CN" smtClean="0"/>
              <a:t>    };</a:t>
            </a:r>
            <a:endParaRPr lang="en-US" altLang="zh-CN"/>
          </a:p>
          <a:p>
            <a:r>
              <a:rPr lang="en-US" altLang="zh-CN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8700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7203615" y="2592423"/>
            <a:ext cx="4048118" cy="773037"/>
            <a:chOff x="1167472" y="1105694"/>
            <a:chExt cx="4048118" cy="773037"/>
          </a:xfrm>
        </p:grpSpPr>
        <p:sp>
          <p:nvSpPr>
            <p:cNvPr id="44" name="TextBox 25"/>
            <p:cNvSpPr txBox="1"/>
            <p:nvPr/>
          </p:nvSpPr>
          <p:spPr>
            <a:xfrm>
              <a:off x="1379265" y="1273270"/>
              <a:ext cx="3836325" cy="605461"/>
            </a:xfrm>
            <a:prstGeom prst="roundRect">
              <a:avLst>
                <a:gd name="adj" fmla="val 8176"/>
              </a:avLst>
            </a:prstGeom>
            <a:solidFill>
              <a:srgbClr val="AFF45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1167472" y="1105694"/>
              <a:ext cx="504056" cy="504056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1</a:t>
              </a:r>
              <a:endParaRPr lang="zh-CN" altLang="en-US" sz="32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203615" y="3592555"/>
            <a:ext cx="4046330" cy="811138"/>
            <a:chOff x="1169260" y="2041798"/>
            <a:chExt cx="4046330" cy="811138"/>
          </a:xfrm>
        </p:grpSpPr>
        <p:sp>
          <p:nvSpPr>
            <p:cNvPr id="47" name="TextBox 29"/>
            <p:cNvSpPr txBox="1"/>
            <p:nvPr/>
          </p:nvSpPr>
          <p:spPr>
            <a:xfrm>
              <a:off x="1403648" y="2247475"/>
              <a:ext cx="3811942" cy="605461"/>
            </a:xfrm>
            <a:prstGeom prst="roundRect">
              <a:avLst>
                <a:gd name="adj" fmla="val 8176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核心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1169260" y="2041798"/>
              <a:ext cx="502269" cy="502269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2</a:t>
              </a: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704600" y="1587448"/>
            <a:ext cx="5681018" cy="4001792"/>
          </a:xfrm>
          <a:prstGeom prst="roundRect">
            <a:avLst>
              <a:gd name="adj" fmla="val 1387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商务信息图表与商务男士图片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5" y="1659456"/>
            <a:ext cx="5567564" cy="385777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377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/>
              <a:t>terminal</a:t>
            </a:r>
            <a:r>
              <a:rPr lang="zh-CN" altLang="en-US" sz="2000" smtClean="0"/>
              <a:t>（布尔型）：这个参数用来告诉</a:t>
            </a:r>
            <a:r>
              <a:rPr lang="en-US" altLang="zh-CN" sz="2000" smtClean="0"/>
              <a:t>AngularJS</a:t>
            </a:r>
            <a:r>
              <a:rPr lang="zh-CN" altLang="en-US" sz="2000" smtClean="0"/>
              <a:t>停止运行当前元素上比本指令优先级低的指令。但同当前指令优先级相同的指令还是会被执行。如果元素上某个指令设置了</a:t>
            </a:r>
            <a:r>
              <a:rPr lang="en-US" altLang="zh-CN" sz="2000" smtClean="0"/>
              <a:t>terminal</a:t>
            </a:r>
            <a:r>
              <a:rPr lang="zh-CN" altLang="en-US" sz="2000"/>
              <a:t>参数并具有较高的优先级，就不要再用其他低优先级的指令对其进行修饰了，因为不会被调用。但是具有相同优先级的指令还是会被继续调用。使用了</a:t>
            </a:r>
            <a:r>
              <a:rPr lang="en-US" altLang="zh-CN" sz="2000"/>
              <a:t>terminal</a:t>
            </a:r>
            <a:r>
              <a:rPr lang="zh-CN" altLang="en-US" sz="2000"/>
              <a:t>参数的例子是</a:t>
            </a:r>
            <a:r>
              <a:rPr lang="en-US" altLang="zh-CN" sz="2000"/>
              <a:t>ngView</a:t>
            </a:r>
            <a:r>
              <a:rPr lang="zh-CN" altLang="en-US" sz="2000"/>
              <a:t>和</a:t>
            </a:r>
            <a:r>
              <a:rPr lang="en-US" altLang="zh-CN" sz="2000"/>
              <a:t>ngIf</a:t>
            </a:r>
            <a:r>
              <a:rPr lang="zh-CN" altLang="en-US" sz="2000"/>
              <a:t>。</a:t>
            </a:r>
            <a:r>
              <a:rPr lang="en-US" altLang="zh-CN" sz="2000"/>
              <a:t>ngIf</a:t>
            </a:r>
            <a:r>
              <a:rPr lang="zh-CN" altLang="en-US" sz="2000"/>
              <a:t>的优先级略高于</a:t>
            </a:r>
            <a:r>
              <a:rPr lang="en-US" altLang="zh-CN" sz="2000"/>
              <a:t>ngView</a:t>
            </a:r>
            <a:r>
              <a:rPr lang="zh-CN" altLang="en-US" sz="2000"/>
              <a:t>，如果</a:t>
            </a:r>
            <a:r>
              <a:rPr lang="en-US" altLang="zh-CN" sz="2000"/>
              <a:t>ngIf</a:t>
            </a:r>
            <a:r>
              <a:rPr lang="zh-CN" altLang="en-US" sz="2000"/>
              <a:t>的</a:t>
            </a:r>
            <a:r>
              <a:rPr lang="zh-CN" altLang="en-US" sz="2000" smtClean="0"/>
              <a:t>表达式</a:t>
            </a:r>
            <a:r>
              <a:rPr lang="zh-CN" altLang="en-US" sz="2000"/>
              <a:t>值为</a:t>
            </a:r>
            <a:r>
              <a:rPr lang="en-US" altLang="zh-CN" sz="2000"/>
              <a:t>true</a:t>
            </a:r>
            <a:r>
              <a:rPr lang="zh-CN" altLang="en-US" sz="2000"/>
              <a:t>，</a:t>
            </a:r>
            <a:r>
              <a:rPr lang="en-US" altLang="zh-CN" sz="2000"/>
              <a:t>ngView</a:t>
            </a:r>
            <a:r>
              <a:rPr lang="zh-CN" altLang="en-US" sz="2000"/>
              <a:t>就可以被正常执行，但如果</a:t>
            </a:r>
            <a:r>
              <a:rPr lang="en-US" altLang="zh-CN" sz="2000"/>
              <a:t>ngIf</a:t>
            </a:r>
            <a:r>
              <a:rPr lang="zh-CN" altLang="en-US" sz="2000"/>
              <a:t>表达式的值为</a:t>
            </a:r>
            <a:r>
              <a:rPr lang="en-US" altLang="zh-CN" sz="2000"/>
              <a:t>false</a:t>
            </a:r>
            <a:r>
              <a:rPr lang="zh-CN" altLang="en-US" sz="2000"/>
              <a:t>，由于</a:t>
            </a:r>
            <a:r>
              <a:rPr lang="en-US" altLang="zh-CN" sz="2000"/>
              <a:t>ngView</a:t>
            </a:r>
            <a:r>
              <a:rPr lang="zh-CN" altLang="en-US" sz="2000"/>
              <a:t>的</a:t>
            </a:r>
            <a:r>
              <a:rPr lang="zh-CN" altLang="en-US" sz="2000" smtClean="0"/>
              <a:t>优先级</a:t>
            </a:r>
            <a:r>
              <a:rPr lang="zh-CN" altLang="en-US" sz="2000"/>
              <a:t>较低就不会被执行。</a:t>
            </a:r>
            <a:endParaRPr lang="en-US" altLang="zh-CN" sz="2000" smtClean="0"/>
          </a:p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  <a:p>
            <a:pPr lvl="2">
              <a:lnSpc>
                <a:spcPct val="150000"/>
              </a:lnSpc>
              <a:defRPr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95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/>
              <a:t>template</a:t>
            </a:r>
            <a:r>
              <a:rPr lang="zh-CN" altLang="en-US" sz="2000"/>
              <a:t>（字符串或函数）</a:t>
            </a:r>
            <a:r>
              <a:rPr lang="zh-CN" altLang="en-US" sz="2000" smtClean="0"/>
              <a:t>：</a:t>
            </a:r>
            <a:r>
              <a:rPr lang="en-US" altLang="zh-CN" sz="2000"/>
              <a:t>template</a:t>
            </a:r>
            <a:r>
              <a:rPr lang="zh-CN" altLang="en-US" sz="2000"/>
              <a:t>参数是可选的，必须被设置为以下两种形式之一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2171700" lvl="4" indent="-342900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2000"/>
              <a:t>一段</a:t>
            </a:r>
            <a:r>
              <a:rPr lang="en-US" altLang="zh-CN" sz="2000"/>
              <a:t>HTML</a:t>
            </a:r>
            <a:r>
              <a:rPr lang="zh-CN" altLang="en-US" sz="2000" smtClean="0"/>
              <a:t>文本；</a:t>
            </a:r>
            <a:endParaRPr lang="en-US" altLang="zh-CN" sz="2000" smtClean="0"/>
          </a:p>
          <a:p>
            <a:pPr marL="2171700" lvl="4" indent="-342900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2000"/>
              <a:t>一个可以接受两个参数的函数，参数为</a:t>
            </a:r>
            <a:r>
              <a:rPr lang="en-US" altLang="zh-CN" sz="2000"/>
              <a:t>tElement</a:t>
            </a:r>
            <a:r>
              <a:rPr lang="zh-CN" altLang="en-US" sz="2000"/>
              <a:t>和</a:t>
            </a:r>
            <a:r>
              <a:rPr lang="en-US" altLang="zh-CN" sz="2000"/>
              <a:t>tAttrs</a:t>
            </a:r>
            <a:r>
              <a:rPr lang="zh-CN" altLang="en-US" sz="2000"/>
              <a:t>，并返回一个代表模板的</a:t>
            </a:r>
            <a:r>
              <a:rPr lang="zh-CN" altLang="en-US" sz="2000" smtClean="0"/>
              <a:t>字符串</a:t>
            </a:r>
            <a:r>
              <a:rPr lang="zh-CN" altLang="en-US" sz="2000"/>
              <a:t>。</a:t>
            </a:r>
            <a:r>
              <a:rPr lang="en-US" altLang="zh-CN" sz="2000"/>
              <a:t>tElement</a:t>
            </a:r>
            <a:r>
              <a:rPr lang="zh-CN" altLang="en-US" sz="2000"/>
              <a:t>和</a:t>
            </a:r>
            <a:r>
              <a:rPr lang="en-US" altLang="zh-CN" sz="2000"/>
              <a:t>tAttrs</a:t>
            </a:r>
            <a:r>
              <a:rPr lang="zh-CN" altLang="en-US" sz="2000"/>
              <a:t>中的</a:t>
            </a:r>
            <a:r>
              <a:rPr lang="en-US" altLang="zh-CN" sz="2000"/>
              <a:t>t</a:t>
            </a:r>
            <a:r>
              <a:rPr lang="zh-CN" altLang="en-US" sz="2000"/>
              <a:t>代表</a:t>
            </a:r>
            <a:r>
              <a:rPr lang="en-US" altLang="zh-CN" sz="2000"/>
              <a:t>template</a:t>
            </a:r>
            <a:r>
              <a:rPr lang="zh-CN" altLang="en-US" sz="2000"/>
              <a:t>，是相对于</a:t>
            </a:r>
            <a:r>
              <a:rPr lang="en-US" altLang="zh-CN" sz="2000"/>
              <a:t>instance</a:t>
            </a:r>
            <a:r>
              <a:rPr lang="zh-CN" altLang="en-US" sz="2000" smtClean="0"/>
              <a:t>的。</a:t>
            </a:r>
            <a:endParaRPr lang="en-US" altLang="zh-CN" sz="2000" smtClean="0"/>
          </a:p>
          <a:p>
            <a:pPr lvl="4">
              <a:lnSpc>
                <a:spcPct val="150000"/>
              </a:lnSpc>
              <a:defRPr/>
            </a:pPr>
            <a:r>
              <a:rPr lang="en-US" altLang="zh-CN" sz="2000"/>
              <a:t>AngularJS</a:t>
            </a:r>
            <a:r>
              <a:rPr lang="zh-CN" altLang="en-US" sz="2000"/>
              <a:t>会同处理</a:t>
            </a:r>
            <a:r>
              <a:rPr lang="en-US" altLang="zh-CN" sz="2000"/>
              <a:t>HTML</a:t>
            </a:r>
            <a:r>
              <a:rPr lang="zh-CN" altLang="en-US" sz="2000"/>
              <a:t>一样处理模板字符串。模板中可以通过大括号标记来访问作用域</a:t>
            </a:r>
            <a:r>
              <a:rPr lang="zh-CN" altLang="en-US" sz="2000" smtClean="0"/>
              <a:t>，例如</a:t>
            </a:r>
            <a:r>
              <a:rPr lang="en-US" altLang="zh-CN" sz="2000"/>
              <a:t>{{ expression }}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2">
              <a:lnSpc>
                <a:spcPct val="150000"/>
              </a:lnSpc>
              <a:defRPr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95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4">
              <a:lnSpc>
                <a:spcPct val="150000"/>
              </a:lnSpc>
              <a:defRPr/>
            </a:pPr>
            <a:r>
              <a:rPr lang="zh-CN" altLang="en-US" sz="2000" smtClean="0"/>
              <a:t>如果</a:t>
            </a:r>
            <a:r>
              <a:rPr lang="zh-CN" altLang="en-US" sz="2000"/>
              <a:t>模板字符串中含有多个</a:t>
            </a:r>
            <a:r>
              <a:rPr lang="en-US" altLang="zh-CN" sz="2000"/>
              <a:t>DOM</a:t>
            </a:r>
            <a:r>
              <a:rPr lang="zh-CN" altLang="en-US" sz="2000"/>
              <a:t>元素，或者只由一个单独的文本节点构成，那它必须被</a:t>
            </a:r>
            <a:r>
              <a:rPr lang="zh-CN" altLang="en-US" sz="2000" smtClean="0"/>
              <a:t>包含</a:t>
            </a:r>
            <a:r>
              <a:rPr lang="zh-CN" altLang="en-US" sz="2000"/>
              <a:t>在一个父元素内。换句话说，必须存在一个根</a:t>
            </a:r>
            <a:r>
              <a:rPr lang="en-US" altLang="zh-CN" sz="2000"/>
              <a:t>DOM</a:t>
            </a:r>
            <a:r>
              <a:rPr lang="zh-CN" altLang="en-US" sz="2000"/>
              <a:t>元素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lvl="4">
              <a:lnSpc>
                <a:spcPct val="150000"/>
              </a:lnSpc>
              <a:defRPr/>
            </a:pPr>
            <a:endParaRPr lang="en-US" altLang="zh-CN" sz="2000"/>
          </a:p>
          <a:p>
            <a:pPr lvl="4">
              <a:lnSpc>
                <a:spcPct val="150000"/>
              </a:lnSpc>
              <a:defRPr/>
            </a:pPr>
            <a:endParaRPr lang="en-US" altLang="zh-CN" sz="2000" smtClean="0"/>
          </a:p>
          <a:p>
            <a:pPr lvl="4">
              <a:lnSpc>
                <a:spcPct val="150000"/>
              </a:lnSpc>
              <a:defRPr/>
            </a:pPr>
            <a:endParaRPr lang="en-US" altLang="zh-CN" sz="2000"/>
          </a:p>
          <a:p>
            <a:pPr lvl="4">
              <a:lnSpc>
                <a:spcPct val="150000"/>
              </a:lnSpc>
              <a:defRPr/>
            </a:pPr>
            <a:endParaRPr lang="en-US" altLang="zh-CN" sz="2000" smtClean="0"/>
          </a:p>
          <a:p>
            <a:pPr lvl="4">
              <a:lnSpc>
                <a:spcPct val="150000"/>
              </a:lnSpc>
              <a:defRPr/>
            </a:pPr>
            <a:r>
              <a:rPr lang="zh-CN" altLang="en-US" sz="2000"/>
              <a:t>另外，注意每一行末尾的反斜线，这样</a:t>
            </a:r>
            <a:r>
              <a:rPr lang="en-US" altLang="zh-CN" sz="2000"/>
              <a:t>AngularJS</a:t>
            </a:r>
            <a:r>
              <a:rPr lang="zh-CN" altLang="en-US" sz="2000"/>
              <a:t>才能正确解析多行字符串。在实际生产中</a:t>
            </a:r>
            <a:r>
              <a:rPr lang="zh-CN" altLang="en-US" sz="2000" smtClean="0"/>
              <a:t>，更好</a:t>
            </a:r>
            <a:r>
              <a:rPr lang="zh-CN" altLang="en-US" sz="2000"/>
              <a:t>的选择是使用</a:t>
            </a:r>
            <a:r>
              <a:rPr lang="en-US" altLang="zh-CN" sz="2000"/>
              <a:t>templateUrl</a:t>
            </a:r>
            <a:r>
              <a:rPr lang="zh-CN" altLang="en-US" sz="2000"/>
              <a:t>参数引用外部模板，因为多行文本阅读和维护起来都是</a:t>
            </a:r>
            <a:r>
              <a:rPr lang="zh-CN" altLang="en-US" sz="2000" smtClean="0"/>
              <a:t>一场噩梦</a:t>
            </a:r>
            <a:r>
              <a:rPr lang="zh-CN" altLang="en-US" sz="2000"/>
              <a:t>。</a:t>
            </a:r>
            <a:endParaRPr lang="en-US" altLang="zh-CN" sz="2000" smtClean="0"/>
          </a:p>
          <a:p>
            <a:pPr lvl="2">
              <a:lnSpc>
                <a:spcPct val="150000"/>
              </a:lnSpc>
              <a:defRPr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</p:txBody>
      </p:sp>
      <p:sp>
        <p:nvSpPr>
          <p:cNvPr id="4" name="流程图: 过程 3"/>
          <p:cNvSpPr/>
          <p:nvPr/>
        </p:nvSpPr>
        <p:spPr>
          <a:xfrm>
            <a:off x="3237756" y="2456892"/>
            <a:ext cx="7288164" cy="165618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template: '\</a:t>
            </a:r>
          </a:p>
          <a:p>
            <a:r>
              <a:rPr lang="en-US" altLang="zh-CN" smtClean="0"/>
              <a:t>    &lt;</a:t>
            </a:r>
            <a:r>
              <a:rPr lang="en-US" altLang="zh-CN"/>
              <a:t>div&gt; &lt;-- single root element --&gt;\</a:t>
            </a:r>
          </a:p>
          <a:p>
            <a:r>
              <a:rPr lang="pt-BR" altLang="zh-CN" smtClean="0"/>
              <a:t>        &lt;</a:t>
            </a:r>
            <a:r>
              <a:rPr lang="pt-BR" altLang="zh-CN"/>
              <a:t>a href="http://google.com"&gt;Click me&lt;/a&gt;\</a:t>
            </a:r>
          </a:p>
          <a:p>
            <a:r>
              <a:rPr lang="en-US" altLang="zh-CN" smtClean="0"/>
              <a:t>        &lt;</a:t>
            </a:r>
            <a:r>
              <a:rPr lang="en-US" altLang="zh-CN"/>
              <a:t>h1&gt;When using two elements, wrap them in a parent element&lt;/h1&gt;\</a:t>
            </a:r>
          </a:p>
          <a:p>
            <a:r>
              <a:rPr lang="en-US" altLang="zh-CN" smtClean="0"/>
              <a:t>    &lt;/</a:t>
            </a:r>
            <a:r>
              <a:rPr lang="en-US" altLang="zh-CN"/>
              <a:t>div&gt;\</a:t>
            </a:r>
          </a:p>
        </p:txBody>
      </p:sp>
    </p:spTree>
    <p:extLst>
      <p:ext uri="{BB962C8B-B14F-4D97-AF65-F5344CB8AC3E}">
        <p14:creationId xmlns:p14="http://schemas.microsoft.com/office/powerpoint/2010/main" val="3195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/>
              <a:t>templateUrl</a:t>
            </a:r>
            <a:r>
              <a:rPr lang="zh-CN" altLang="en-US" sz="2000"/>
              <a:t>（字符串或函数）</a:t>
            </a:r>
            <a:r>
              <a:rPr lang="zh-CN" altLang="en-US" sz="2000" smtClean="0"/>
              <a:t>：</a:t>
            </a:r>
            <a:r>
              <a:rPr lang="zh-CN" altLang="en-US" sz="2000"/>
              <a:t>可选的参数，可以是以下类型：</a:t>
            </a:r>
            <a:endParaRPr lang="en-US" altLang="zh-CN" sz="2000" smtClean="0"/>
          </a:p>
          <a:p>
            <a:pPr marL="2171700" lvl="4" indent="-342900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2000"/>
              <a:t>一个代表外部</a:t>
            </a:r>
            <a:r>
              <a:rPr lang="en-US" altLang="zh-CN" sz="2000"/>
              <a:t>HTML</a:t>
            </a:r>
            <a:r>
              <a:rPr lang="zh-CN" altLang="en-US" sz="2000"/>
              <a:t>文件路径的字符串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 marL="2171700" lvl="4" indent="-342900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2000"/>
              <a:t>一个可以接受两个参数的函数，参数为</a:t>
            </a:r>
            <a:r>
              <a:rPr lang="en-US" altLang="zh-CN" sz="2000"/>
              <a:t>tElement</a:t>
            </a:r>
            <a:r>
              <a:rPr lang="zh-CN" altLang="en-US" sz="2000"/>
              <a:t>和</a:t>
            </a:r>
            <a:r>
              <a:rPr lang="en-US" altLang="zh-CN" sz="2000"/>
              <a:t>tAttrs</a:t>
            </a:r>
            <a:r>
              <a:rPr lang="zh-CN" altLang="en-US" sz="2000"/>
              <a:t>，并返回一个外部</a:t>
            </a:r>
            <a:r>
              <a:rPr lang="en-US" altLang="zh-CN" sz="2000"/>
              <a:t>HTML</a:t>
            </a:r>
            <a:r>
              <a:rPr lang="zh-CN" altLang="en-US" sz="2000" smtClean="0"/>
              <a:t>文件路径</a:t>
            </a:r>
            <a:r>
              <a:rPr lang="zh-CN" altLang="en-US" sz="2000"/>
              <a:t>的字符串。</a:t>
            </a:r>
            <a:endParaRPr lang="en-US" altLang="zh-CN" sz="2000" smtClean="0"/>
          </a:p>
          <a:p>
            <a:pPr lvl="4">
              <a:lnSpc>
                <a:spcPct val="150000"/>
              </a:lnSpc>
              <a:defRPr/>
            </a:pPr>
            <a:r>
              <a:rPr lang="zh-CN" altLang="en-US" sz="2000"/>
              <a:t>无论哪种方式， 模板的</a:t>
            </a:r>
            <a:r>
              <a:rPr lang="en-US" altLang="zh-CN" sz="2000"/>
              <a:t>URL</a:t>
            </a:r>
            <a:r>
              <a:rPr lang="zh-CN" altLang="en-US" sz="2000"/>
              <a:t>都将通过</a:t>
            </a:r>
            <a:r>
              <a:rPr lang="en-US" altLang="zh-CN" sz="2000"/>
              <a:t>AngularJS</a:t>
            </a:r>
            <a:r>
              <a:rPr lang="zh-CN" altLang="en-US" sz="2000"/>
              <a:t>内置的安全层， 特别是</a:t>
            </a:r>
            <a:r>
              <a:rPr lang="en-US" altLang="zh-CN" sz="2000"/>
              <a:t>$</a:t>
            </a:r>
            <a:r>
              <a:rPr lang="en-US" altLang="zh-CN" sz="2000" smtClean="0"/>
              <a:t>getTrustedResourceUrl</a:t>
            </a:r>
            <a:r>
              <a:rPr lang="zh-CN" altLang="en-US" sz="2000"/>
              <a:t>，这样可以保护模板不会被不信任的源加载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95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4">
              <a:lnSpc>
                <a:spcPct val="150000"/>
              </a:lnSpc>
              <a:defRPr/>
            </a:pPr>
            <a:r>
              <a:rPr lang="zh-CN" altLang="en-US" sz="2000" smtClean="0"/>
              <a:t>默认</a:t>
            </a:r>
            <a:r>
              <a:rPr lang="zh-CN" altLang="en-US" sz="2000"/>
              <a:t>情况下，调用指令时会在后台通过</a:t>
            </a:r>
            <a:r>
              <a:rPr lang="en-US" altLang="zh-CN" sz="2000"/>
              <a:t>Ajax</a:t>
            </a:r>
            <a:r>
              <a:rPr lang="zh-CN" altLang="en-US" sz="2000"/>
              <a:t>来请求</a:t>
            </a:r>
            <a:r>
              <a:rPr lang="en-US" altLang="zh-CN" sz="2000"/>
              <a:t>HTML</a:t>
            </a:r>
            <a:r>
              <a:rPr lang="zh-CN" altLang="en-US" sz="2000"/>
              <a:t>模板文件。有两件事情需要知道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2628900" lvl="5" indent="-342900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en-US" altLang="zh-CN" sz="2000" smtClean="0"/>
              <a:t>	</a:t>
            </a:r>
            <a:r>
              <a:rPr lang="zh-CN" altLang="en-US" sz="2000"/>
              <a:t>在本地开发时，需要在后台运行一个本地服务器，用以从文件系统加载</a:t>
            </a:r>
            <a:r>
              <a:rPr lang="en-US" altLang="zh-CN" sz="2000"/>
              <a:t>HTML</a:t>
            </a:r>
            <a:r>
              <a:rPr lang="zh-CN" altLang="en-US" sz="2000"/>
              <a:t>模板，</a:t>
            </a:r>
            <a:r>
              <a:rPr lang="zh-CN" altLang="en-US" sz="2000" smtClean="0"/>
              <a:t>否则会</a:t>
            </a:r>
            <a:r>
              <a:rPr lang="zh-CN" altLang="en-US" sz="2000"/>
              <a:t>导致</a:t>
            </a:r>
            <a:r>
              <a:rPr lang="en-US" altLang="zh-CN" sz="2000"/>
              <a:t>Cross Origin Request Script</a:t>
            </a:r>
            <a:r>
              <a:rPr lang="zh-CN" altLang="en-US" sz="2000"/>
              <a:t>（</a:t>
            </a:r>
            <a:r>
              <a:rPr lang="en-US" altLang="zh-CN" sz="2000"/>
              <a:t>CORS</a:t>
            </a:r>
            <a:r>
              <a:rPr lang="zh-CN" altLang="en-US" sz="2000"/>
              <a:t>）错误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2628900" lvl="5" indent="-342900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 sz="2000"/>
              <a:t>模板加载是异步的，意味着编译和链接要暂停，等待模板加载</a:t>
            </a:r>
            <a:r>
              <a:rPr lang="zh-CN" altLang="en-US" sz="2000" smtClean="0"/>
              <a:t>完成。</a:t>
            </a:r>
            <a:endParaRPr lang="en-US" altLang="zh-CN" sz="2000"/>
          </a:p>
          <a:p>
            <a:pPr lvl="4">
              <a:lnSpc>
                <a:spcPct val="150000"/>
              </a:lnSpc>
              <a:defRPr/>
            </a:pPr>
            <a:r>
              <a:rPr lang="zh-CN" altLang="en-US" sz="2000"/>
              <a:t>通过</a:t>
            </a:r>
            <a:r>
              <a:rPr lang="en-US" altLang="zh-CN" sz="2000"/>
              <a:t>Ajax</a:t>
            </a:r>
            <a:r>
              <a:rPr lang="zh-CN" altLang="en-US" sz="2000"/>
              <a:t>异步加载大量的模板将严重拖</a:t>
            </a:r>
            <a:r>
              <a:rPr lang="zh-CN" altLang="en-US" sz="2000" smtClean="0"/>
              <a:t>慢客户端</a:t>
            </a:r>
            <a:r>
              <a:rPr lang="zh-CN" altLang="en-US" sz="2000"/>
              <a:t>应用的速度。为了避免延迟，可以在</a:t>
            </a:r>
            <a:r>
              <a:rPr lang="zh-CN" altLang="en-US" sz="2000" smtClean="0"/>
              <a:t>部署</a:t>
            </a:r>
            <a:r>
              <a:rPr lang="zh-CN" altLang="en-US" sz="2000"/>
              <a:t>应用之前对</a:t>
            </a:r>
            <a:r>
              <a:rPr lang="en-US" altLang="zh-CN" sz="2000"/>
              <a:t>HTML</a:t>
            </a:r>
            <a:r>
              <a:rPr lang="zh-CN" altLang="en-US" sz="2000"/>
              <a:t>模板进行</a:t>
            </a:r>
            <a:r>
              <a:rPr lang="zh-CN" altLang="en-US" sz="2000" smtClean="0"/>
              <a:t>缓存。</a:t>
            </a:r>
            <a:endParaRPr lang="en-US" altLang="zh-CN" sz="2000" smtClean="0"/>
          </a:p>
          <a:p>
            <a:pPr lvl="2">
              <a:lnSpc>
                <a:spcPct val="150000"/>
              </a:lnSpc>
              <a:defRPr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95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/>
              <a:t>replace</a:t>
            </a:r>
            <a:r>
              <a:rPr lang="zh-CN" altLang="en-US" sz="2000"/>
              <a:t>（布尔型）：可选的参数，如果设置了这个参数，值必须为</a:t>
            </a:r>
            <a:r>
              <a:rPr lang="en-US" altLang="zh-CN" sz="2000"/>
              <a:t>true</a:t>
            </a:r>
            <a:r>
              <a:rPr lang="zh-CN" altLang="en-US" sz="2000"/>
              <a:t>，因为默认值为</a:t>
            </a:r>
            <a:r>
              <a:rPr lang="en-US" altLang="zh-CN" sz="2000"/>
              <a:t>false</a:t>
            </a:r>
            <a:r>
              <a:rPr lang="zh-CN" altLang="en-US" sz="2000"/>
              <a:t>。</a:t>
            </a:r>
            <a:r>
              <a:rPr lang="zh-CN" altLang="en-US" sz="2000" smtClean="0"/>
              <a:t>默认</a:t>
            </a:r>
            <a:r>
              <a:rPr lang="zh-CN" altLang="en-US" sz="2000"/>
              <a:t>值意味着模板会被当作子元素插入到调用此指令的元素</a:t>
            </a:r>
            <a:r>
              <a:rPr lang="zh-CN" altLang="en-US" sz="2000" smtClean="0"/>
              <a:t>内部。</a:t>
            </a:r>
            <a:endParaRPr lang="en-US" altLang="zh-CN" sz="2000" smtClean="0"/>
          </a:p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/>
              <a:t>scope</a:t>
            </a:r>
            <a:r>
              <a:rPr lang="zh-CN" altLang="en-US" sz="2000" smtClean="0"/>
              <a:t>参数（布尔型或对象）：</a:t>
            </a:r>
            <a:r>
              <a:rPr lang="en-US" altLang="zh-CN" sz="2000" smtClean="0"/>
              <a:t>scope</a:t>
            </a:r>
            <a:r>
              <a:rPr lang="zh-CN" altLang="en-US" sz="2000" smtClean="0"/>
              <a:t>参数是可选的，可以被设置为</a:t>
            </a:r>
            <a:r>
              <a:rPr lang="en-US" altLang="zh-CN" sz="2000" smtClean="0"/>
              <a:t>true</a:t>
            </a:r>
            <a:r>
              <a:rPr lang="zh-CN" altLang="en-US" sz="2000" smtClean="0"/>
              <a:t>或一个对象。默认值是</a:t>
            </a:r>
            <a:r>
              <a:rPr lang="en-US" altLang="zh-CN" sz="2000" smtClean="0"/>
              <a:t>false</a:t>
            </a:r>
            <a:r>
              <a:rPr lang="zh-CN" altLang="en-US" sz="2000" smtClean="0"/>
              <a:t>。当</a:t>
            </a:r>
            <a:r>
              <a:rPr lang="en-US" altLang="zh-CN" sz="2000" smtClean="0"/>
              <a:t>scope</a:t>
            </a:r>
            <a:r>
              <a:rPr lang="zh-CN" altLang="en-US" sz="2000" smtClean="0"/>
              <a:t>设置为</a:t>
            </a:r>
            <a:r>
              <a:rPr lang="en-US" altLang="zh-CN" sz="2000" smtClean="0"/>
              <a:t>true</a:t>
            </a:r>
            <a:r>
              <a:rPr lang="zh-CN" altLang="en-US" sz="2000"/>
              <a:t>时，会从父作用域继承并创建一个新的作用域对象。如果一个元素上有多个指令使用了隔离作用域，其中只有一个可以生效。只有指令模板中</a:t>
            </a:r>
            <a:r>
              <a:rPr lang="zh-CN" altLang="en-US" sz="2000" smtClean="0"/>
              <a:t>的根</a:t>
            </a:r>
            <a:r>
              <a:rPr lang="zh-CN" altLang="en-US" sz="2000"/>
              <a:t>元素可以获得一个新的作用域。因此，对于这些对象来说</a:t>
            </a:r>
            <a:r>
              <a:rPr lang="en-US" altLang="zh-CN" sz="2000"/>
              <a:t>scope</a:t>
            </a:r>
            <a:r>
              <a:rPr lang="zh-CN" altLang="en-US" sz="2000"/>
              <a:t>默认被设置为</a:t>
            </a:r>
            <a:r>
              <a:rPr lang="en-US" altLang="zh-CN" sz="2000"/>
              <a:t>true</a:t>
            </a:r>
            <a:r>
              <a:rPr lang="zh-CN" altLang="en-US" sz="2000"/>
              <a:t>。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95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/>
              <a:t>transclude</a:t>
            </a:r>
            <a:r>
              <a:rPr lang="zh-CN" altLang="en-US" sz="2000" smtClean="0"/>
              <a:t>：</a:t>
            </a:r>
            <a:r>
              <a:rPr lang="zh-CN" altLang="en-US" sz="2000"/>
              <a:t>可选的参数，如果设置了这个参数，值必须为</a:t>
            </a:r>
            <a:r>
              <a:rPr lang="en-US" altLang="zh-CN" sz="2000" smtClean="0"/>
              <a:t>true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/>
              <a:t>controller</a:t>
            </a:r>
            <a:r>
              <a:rPr lang="zh-CN" altLang="en-US" sz="2000"/>
              <a:t>（字符串或函数）：可以是一个字符串或一个函数。当设置为字符串时，会以字符串的值为名字</a:t>
            </a:r>
            <a:r>
              <a:rPr lang="zh-CN" altLang="en-US" sz="2000" smtClean="0"/>
              <a:t>，来</a:t>
            </a:r>
            <a:r>
              <a:rPr lang="zh-CN" altLang="en-US" sz="2000"/>
              <a:t>查找注册在应用中的控制器的构造函数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/>
              <a:t>controllerAs</a:t>
            </a:r>
            <a:r>
              <a:rPr lang="zh-CN" altLang="en-US" sz="2000"/>
              <a:t>（字符串）：用来设置控制器的别名，可以以此为名来发布控制器，并且作用域可以</a:t>
            </a:r>
            <a:r>
              <a:rPr lang="zh-CN" altLang="en-US" sz="2000" smtClean="0"/>
              <a:t>访问</a:t>
            </a:r>
            <a:r>
              <a:rPr lang="en-US" altLang="zh-CN" sz="2000"/>
              <a:t>controllerAs</a:t>
            </a:r>
            <a:r>
              <a:rPr lang="zh-CN" altLang="en-US" sz="2000"/>
              <a:t>。这样就可以在视图中引用控制器，甚至无需注入</a:t>
            </a:r>
            <a:r>
              <a:rPr lang="en-US" altLang="zh-CN" sz="2000"/>
              <a:t>$scope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/>
              <a:t>require</a:t>
            </a:r>
            <a:r>
              <a:rPr lang="zh-CN" altLang="en-US" sz="2000"/>
              <a:t>（字符串或数组）：可以被设置为字符串或数组，字符串代表另外一个指令的名字。</a:t>
            </a:r>
            <a:r>
              <a:rPr lang="en-US" altLang="zh-CN" sz="2000"/>
              <a:t>require</a:t>
            </a:r>
            <a:r>
              <a:rPr lang="zh-CN" altLang="en-US" sz="2000"/>
              <a:t>会将</a:t>
            </a:r>
            <a:r>
              <a:rPr lang="zh-CN" altLang="en-US" sz="2000" smtClean="0"/>
              <a:t>控制器</a:t>
            </a:r>
            <a:r>
              <a:rPr lang="zh-CN" altLang="en-US" sz="2000"/>
              <a:t>注入到其值所指定的指令中，并作为当前指令的链接函数的第四个参数。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95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2.7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指令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714500" lvl="3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 smtClean="0"/>
              <a:t>compile</a:t>
            </a:r>
            <a:r>
              <a:rPr lang="zh-CN" altLang="en-US" sz="2000" smtClean="0"/>
              <a:t>（对象或函数）：可以返回一个对象或函数。</a:t>
            </a:r>
            <a:r>
              <a:rPr lang="en-US" altLang="zh-CN" sz="2000" smtClean="0"/>
              <a:t>compile</a:t>
            </a:r>
            <a:r>
              <a:rPr lang="zh-CN" altLang="en-US" sz="2000" smtClean="0"/>
              <a:t>和</a:t>
            </a:r>
            <a:r>
              <a:rPr lang="en-US" altLang="zh-CN" sz="2000" smtClean="0"/>
              <a:t>link</a:t>
            </a:r>
            <a:r>
              <a:rPr lang="zh-CN" altLang="en-US" sz="2000" smtClean="0"/>
              <a:t>选项是互斥的。如果同时设置了这两个选项，那么会把</a:t>
            </a:r>
            <a:r>
              <a:rPr lang="en-US" altLang="zh-CN" sz="2000" smtClean="0"/>
              <a:t>compile</a:t>
            </a:r>
            <a:r>
              <a:rPr lang="zh-CN" altLang="en-US" sz="2000" smtClean="0"/>
              <a:t>所返回的函数当作链接函数，而</a:t>
            </a:r>
            <a:r>
              <a:rPr lang="en-US" altLang="zh-CN" sz="2000" smtClean="0"/>
              <a:t>link</a:t>
            </a:r>
            <a:r>
              <a:rPr lang="zh-CN" altLang="en-US" sz="2000"/>
              <a:t>选项本身则会被忽略。通常情况下，如果设置了</a:t>
            </a:r>
            <a:r>
              <a:rPr lang="en-US" altLang="zh-CN" sz="2000"/>
              <a:t>compile</a:t>
            </a:r>
            <a:r>
              <a:rPr lang="zh-CN" altLang="en-US" sz="2000"/>
              <a:t>函数，说明我们希望在指令和实时数据被放到</a:t>
            </a:r>
            <a:r>
              <a:rPr lang="en-US" altLang="zh-CN" sz="2000"/>
              <a:t>DOM</a:t>
            </a:r>
            <a:r>
              <a:rPr lang="zh-CN" altLang="en-US" sz="2000"/>
              <a:t>中</a:t>
            </a:r>
            <a:r>
              <a:rPr lang="zh-CN" altLang="en-US" sz="2000" smtClean="0"/>
              <a:t>之前进行</a:t>
            </a:r>
            <a:r>
              <a:rPr lang="en-US" altLang="zh-CN" sz="2000"/>
              <a:t>DOM</a:t>
            </a:r>
            <a:r>
              <a:rPr lang="zh-CN" altLang="en-US" sz="2000"/>
              <a:t>操作，在这个函数中进行诸如添加和删除节点等</a:t>
            </a:r>
            <a:r>
              <a:rPr lang="en-US" altLang="zh-CN" sz="2000"/>
              <a:t>DOM</a:t>
            </a:r>
            <a:r>
              <a:rPr lang="zh-CN" altLang="en-US" sz="2000"/>
              <a:t>操作是安全的</a:t>
            </a:r>
            <a:r>
              <a:rPr lang="zh-CN" altLang="en-US" sz="2000" smtClean="0"/>
              <a:t>。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3195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2.8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表单验证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/>
              <a:t>AngularJS</a:t>
            </a:r>
            <a:r>
              <a:rPr lang="zh-CN" altLang="en-US" sz="2000"/>
              <a:t>能够将</a:t>
            </a:r>
            <a:r>
              <a:rPr lang="en-US" altLang="zh-CN" sz="2000"/>
              <a:t>HTML5</a:t>
            </a:r>
            <a:r>
              <a:rPr lang="zh-CN" altLang="en-US" sz="2000"/>
              <a:t>表单验证功能同它自己的验证指令结合起来使用，并且非常</a:t>
            </a:r>
            <a:r>
              <a:rPr lang="zh-CN" altLang="en-US" sz="2000" smtClean="0"/>
              <a:t>方便。首先创建一个表单：</a:t>
            </a:r>
            <a:r>
              <a:rPr lang="en-US" altLang="zh-CN" sz="2000" smtClean="0"/>
              <a:t>AngularJS</a:t>
            </a:r>
            <a:r>
              <a:rPr lang="zh-CN" altLang="en-US" sz="2000"/>
              <a:t>提供了很多表单验证</a:t>
            </a:r>
            <a:r>
              <a:rPr lang="zh-CN" altLang="en-US" sz="2000" smtClean="0"/>
              <a:t>指令：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mtClean="0"/>
              <a:t>必填项：</a:t>
            </a:r>
            <a:r>
              <a:rPr lang="zh-CN" altLang="en-US" sz="2000"/>
              <a:t>验证某个表单输入是否已填写，只要在输入字段元素上添加</a:t>
            </a:r>
            <a:r>
              <a:rPr lang="en-US" altLang="zh-CN" sz="2000"/>
              <a:t>HTML5</a:t>
            </a:r>
            <a:r>
              <a:rPr lang="zh-CN" altLang="en-US" sz="2000"/>
              <a:t>标记</a:t>
            </a:r>
            <a:r>
              <a:rPr lang="en-US" altLang="zh-CN" sz="2000"/>
              <a:t>required</a:t>
            </a:r>
            <a:r>
              <a:rPr lang="zh-CN" altLang="en-US" sz="2000"/>
              <a:t>即</a:t>
            </a:r>
            <a:r>
              <a:rPr lang="zh-CN" altLang="en-US" sz="2000" smtClean="0"/>
              <a:t>可：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mtClean="0"/>
              <a:t>最小长度</a:t>
            </a:r>
            <a:r>
              <a:rPr lang="zh-CN" altLang="en-US" sz="2000"/>
              <a:t>：验证表单输入的文本长度是否大于某个最小值，在输入字段上使用</a:t>
            </a:r>
            <a:r>
              <a:rPr lang="en-US" altLang="zh-CN" sz="2000"/>
              <a:t>AngularJS</a:t>
            </a:r>
            <a:r>
              <a:rPr lang="zh-CN" altLang="en-US" sz="2000"/>
              <a:t>指令</a:t>
            </a:r>
            <a:r>
              <a:rPr lang="en-US" altLang="zh-CN" sz="2000"/>
              <a:t>ng-minleng</a:t>
            </a:r>
            <a:r>
              <a:rPr lang="en-US" altLang="zh-CN" sz="2000" smtClean="0"/>
              <a:t>=“{</a:t>
            </a:r>
            <a:r>
              <a:rPr lang="en-US" altLang="zh-CN" sz="2000"/>
              <a:t>number</a:t>
            </a:r>
            <a:r>
              <a:rPr lang="en-US" altLang="zh-CN" sz="2000" smtClean="0"/>
              <a:t>}”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mtClean="0"/>
              <a:t>最大长度：类似最小长度：</a:t>
            </a: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209155" y="2888726"/>
            <a:ext cx="7488832" cy="42173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&lt;input type="text" required /&gt;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2203989" y="4365104"/>
            <a:ext cx="7488832" cy="42173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&lt;input type="text" ng-minlength="5" /&gt;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2203989" y="5311518"/>
            <a:ext cx="7488832" cy="42173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&lt;input type="text" </a:t>
            </a:r>
            <a:r>
              <a:rPr lang="en-US" altLang="zh-CN" smtClean="0"/>
              <a:t>ng-maxlength</a:t>
            </a:r>
            <a:r>
              <a:rPr lang="en-US" altLang="zh-CN"/>
              <a:t>="5" /&gt;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2.8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表单验证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模式匹配</a:t>
            </a:r>
            <a:r>
              <a:rPr lang="zh-CN" altLang="en-US" sz="2000" smtClean="0"/>
              <a:t>：</a:t>
            </a:r>
            <a:r>
              <a:rPr lang="zh-CN" altLang="en-US" sz="2000"/>
              <a:t>使用</a:t>
            </a:r>
            <a:r>
              <a:rPr lang="en-US" altLang="zh-CN" sz="2000"/>
              <a:t>ng-pattern="/PATTERN/"</a:t>
            </a:r>
            <a:r>
              <a:rPr lang="zh-CN" altLang="en-US" sz="2000"/>
              <a:t>来确保输入能够匹配指定的</a:t>
            </a:r>
            <a:r>
              <a:rPr lang="zh-CN" altLang="en-US" sz="2000" smtClean="0"/>
              <a:t>正则表达式：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电子邮件：验证输入内容是否是电子邮件，只要像下面这样将</a:t>
            </a:r>
            <a:r>
              <a:rPr lang="en-US" altLang="zh-CN" sz="2000"/>
              <a:t>input</a:t>
            </a:r>
            <a:r>
              <a:rPr lang="zh-CN" altLang="en-US" sz="2000"/>
              <a:t>的类型</a:t>
            </a:r>
            <a:r>
              <a:rPr lang="zh-CN" altLang="en-US" sz="2000" smtClean="0"/>
              <a:t>设置为</a:t>
            </a:r>
            <a:r>
              <a:rPr lang="en-US" altLang="zh-CN" sz="2000"/>
              <a:t>email</a:t>
            </a:r>
            <a:r>
              <a:rPr lang="zh-CN" altLang="en-US" sz="2000"/>
              <a:t>即可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数字：验证输入内容是否是数字，将</a:t>
            </a:r>
            <a:r>
              <a:rPr lang="en-US" altLang="zh-CN" sz="2000"/>
              <a:t>input</a:t>
            </a:r>
            <a:r>
              <a:rPr lang="zh-CN" altLang="en-US" sz="2000"/>
              <a:t>的类型设置为</a:t>
            </a:r>
            <a:r>
              <a:rPr lang="en-US" altLang="zh-CN" sz="2000"/>
              <a:t>number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smtClean="0"/>
              <a:t>URL</a:t>
            </a:r>
            <a:r>
              <a:rPr lang="zh-CN" altLang="en-US" sz="2000" smtClean="0"/>
              <a:t>：</a:t>
            </a:r>
            <a:r>
              <a:rPr lang="zh-CN" altLang="en-US" sz="2000"/>
              <a:t>验证输入内容是否是</a:t>
            </a:r>
            <a:r>
              <a:rPr lang="en-US" altLang="zh-CN" sz="2000"/>
              <a:t>URL</a:t>
            </a:r>
            <a:r>
              <a:rPr lang="zh-CN" altLang="en-US" sz="2000"/>
              <a:t>，将</a:t>
            </a:r>
            <a:r>
              <a:rPr lang="en-US" altLang="zh-CN" sz="2000"/>
              <a:t>input</a:t>
            </a:r>
            <a:r>
              <a:rPr lang="zh-CN" altLang="en-US" sz="2000"/>
              <a:t>的类型设置为 </a:t>
            </a:r>
            <a:r>
              <a:rPr lang="en-US" altLang="zh-CN" sz="2000"/>
              <a:t>url</a:t>
            </a:r>
            <a:r>
              <a:rPr lang="zh-CN" altLang="en-US" sz="2000"/>
              <a:t>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185951" y="1557318"/>
            <a:ext cx="7488832" cy="42173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&lt;input type="text" ng-pattern="[a-zA-Z]" /&gt;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2185951" y="2907060"/>
            <a:ext cx="7488832" cy="42173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&lt;input type="email" name="email" ng-model="user.email" /&gt;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2185951" y="3861048"/>
            <a:ext cx="7488832" cy="42173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&lt;input type="number" name="age" ng-model="user.age" /&gt;</a:t>
            </a:r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2161247" y="4797152"/>
            <a:ext cx="7488832" cy="42173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&lt;input type="url" name="homepage" ng-model="user.facebook_url" /&gt;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1.1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AngularJS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是什么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流程图: 可选过程 4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b="1"/>
              <a:t>AngularJS </a:t>
            </a:r>
            <a:r>
              <a:rPr lang="zh-CN" altLang="en-US" sz="2000" b="1"/>
              <a:t>是一个 </a:t>
            </a:r>
            <a:r>
              <a:rPr lang="en-US" altLang="zh-CN" sz="2000" b="1"/>
              <a:t>JavaScript </a:t>
            </a:r>
            <a:r>
              <a:rPr lang="zh-CN" altLang="en-US" sz="2000" b="1"/>
              <a:t>框架，是一个以 </a:t>
            </a:r>
            <a:r>
              <a:rPr lang="en-US" altLang="zh-CN" sz="2000" b="1"/>
              <a:t>JavaScript </a:t>
            </a:r>
            <a:r>
              <a:rPr lang="zh-CN" altLang="en-US" sz="2000" b="1"/>
              <a:t>编写的</a:t>
            </a:r>
            <a:r>
              <a:rPr lang="zh-CN" altLang="en-US" sz="2000" b="1" smtClean="0"/>
              <a:t>库，是</a:t>
            </a:r>
            <a:r>
              <a:rPr lang="zh-CN" altLang="en-US" sz="2000" b="1"/>
              <a:t>以一个 </a:t>
            </a:r>
            <a:r>
              <a:rPr lang="en-US" altLang="zh-CN" sz="2000" b="1"/>
              <a:t>JavaScript </a:t>
            </a:r>
            <a:r>
              <a:rPr lang="zh-CN" altLang="en-US" sz="2000" b="1"/>
              <a:t>文件形式发布的，可通过 </a:t>
            </a:r>
            <a:r>
              <a:rPr lang="en-US" altLang="zh-CN" sz="2000" b="1"/>
              <a:t>script </a:t>
            </a:r>
            <a:r>
              <a:rPr lang="zh-CN" altLang="en-US" sz="2000" b="1"/>
              <a:t>标签添加到网页中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b="1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b="1"/>
              <a:t>AngularJS </a:t>
            </a:r>
            <a:r>
              <a:rPr lang="zh-CN" altLang="en-US" sz="2000" b="1"/>
              <a:t>通过 </a:t>
            </a:r>
            <a:r>
              <a:rPr lang="en-US" altLang="zh-CN" sz="2000" b="1"/>
              <a:t>ng-directives </a:t>
            </a:r>
            <a:r>
              <a:rPr lang="zh-CN" altLang="en-US" sz="2000" b="1"/>
              <a:t>扩展了 </a:t>
            </a:r>
            <a:r>
              <a:rPr lang="en-US" altLang="zh-CN" sz="2000" b="1" smtClean="0"/>
              <a:t>HTML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US" altLang="zh-CN" sz="2000" b="1" smtClean="0"/>
              <a:t>AngularJS</a:t>
            </a:r>
            <a:r>
              <a:rPr lang="zh-CN" altLang="en-US" sz="2000" b="1" smtClean="0"/>
              <a:t>使</a:t>
            </a:r>
            <a:r>
              <a:rPr lang="zh-CN" altLang="en-US" sz="2000" b="1"/>
              <a:t>开发</a:t>
            </a:r>
            <a:r>
              <a:rPr lang="en-US" altLang="zh-CN" sz="2000" b="1"/>
              <a:t>Web</a:t>
            </a:r>
            <a:r>
              <a:rPr lang="zh-CN" altLang="en-US" sz="2000" b="1"/>
              <a:t>应用变得非常简单，同时也降低了构建复杂应用的难度。它提供了开发者在现代</a:t>
            </a:r>
            <a:r>
              <a:rPr lang="en-US" altLang="zh-CN" sz="2000" b="1"/>
              <a:t>Web</a:t>
            </a:r>
            <a:r>
              <a:rPr lang="zh-CN" altLang="en-US" sz="2000" b="1"/>
              <a:t>应用中经常要用到的一系列高级</a:t>
            </a:r>
            <a:r>
              <a:rPr lang="zh-CN" altLang="en-US" sz="2000" b="1" smtClean="0"/>
              <a:t>功能，例如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/>
              <a:t>解耦应用逻辑、数据模型和</a:t>
            </a:r>
            <a:r>
              <a:rPr lang="zh-CN" altLang="en-US" smtClean="0"/>
              <a:t>视图</a:t>
            </a:r>
            <a:endParaRPr lang="en-US" altLang="zh-CN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en-US" altLang="zh-CN"/>
              <a:t>Ajax</a:t>
            </a:r>
            <a:r>
              <a:rPr lang="zh-CN" altLang="en-US" smtClean="0"/>
              <a:t>服务</a:t>
            </a:r>
            <a:endParaRPr lang="en-US" altLang="zh-CN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/>
              <a:t>依赖</a:t>
            </a:r>
            <a:r>
              <a:rPr lang="zh-CN" altLang="en-US" smtClean="0"/>
              <a:t>注入</a:t>
            </a:r>
            <a:endParaRPr lang="en-US" altLang="zh-CN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  <a:defRPr/>
            </a:pPr>
            <a:r>
              <a:rPr lang="zh-CN" altLang="en-US"/>
              <a:t>浏览历史（使书签和前进、后退按钮能够像在普通</a:t>
            </a:r>
            <a:r>
              <a:rPr lang="en-US" altLang="zh-CN"/>
              <a:t>Web</a:t>
            </a:r>
            <a:r>
              <a:rPr lang="zh-CN" altLang="en-US"/>
              <a:t>应用中一样工作）</a:t>
            </a:r>
            <a:endParaRPr lang="zh-CN" altLang="en-US" b="1"/>
          </a:p>
        </p:txBody>
      </p:sp>
      <p:sp>
        <p:nvSpPr>
          <p:cNvPr id="2" name="流程图: 过程 1"/>
          <p:cNvSpPr/>
          <p:nvPr/>
        </p:nvSpPr>
        <p:spPr>
          <a:xfrm>
            <a:off x="1697306" y="2065839"/>
            <a:ext cx="8640960" cy="46274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&lt;script src="//www.w3cschool.cc/try/angularjs/1.2.5/angular.min.js"&gt;&lt;/script&gt;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7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2.8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表单验证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自定义验证：使用</a:t>
            </a:r>
            <a:r>
              <a:rPr lang="en-US" altLang="zh-CN" sz="2000"/>
              <a:t>AngularJS</a:t>
            </a:r>
            <a:r>
              <a:rPr lang="zh-CN" altLang="en-US" sz="2000"/>
              <a:t>可以方便地通过指令</a:t>
            </a:r>
            <a:r>
              <a:rPr lang="zh-CN" altLang="en-US" sz="2000" smtClean="0"/>
              <a:t>添加</a:t>
            </a:r>
            <a:r>
              <a:rPr lang="zh-CN" altLang="en-US" sz="2000"/>
              <a:t>自定义验证。例如，我们需要验证</a:t>
            </a:r>
            <a:r>
              <a:rPr lang="en-US" altLang="zh-CN" sz="2000"/>
              <a:t>username</a:t>
            </a:r>
            <a:r>
              <a:rPr lang="zh-CN" altLang="en-US" sz="2000"/>
              <a:t>在数据库中是否合法，可以实现一个指令，用来</a:t>
            </a:r>
            <a:r>
              <a:rPr lang="zh-CN" altLang="en-US" sz="2000" smtClean="0"/>
              <a:t>在表</a:t>
            </a:r>
            <a:r>
              <a:rPr lang="zh-CN" altLang="en-US" sz="2000"/>
              <a:t>单发生变化时发送</a:t>
            </a:r>
            <a:r>
              <a:rPr lang="en-US" altLang="zh-CN" sz="2000"/>
              <a:t>Ajax</a:t>
            </a:r>
            <a:r>
              <a:rPr lang="zh-CN" altLang="en-US" sz="2000"/>
              <a:t>请求：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 lvl="1">
              <a:lnSpc>
                <a:spcPct val="150000"/>
              </a:lnSpc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185951" y="2492896"/>
            <a:ext cx="7488832" cy="100811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&lt;input type="</a:t>
            </a:r>
            <a:r>
              <a:rPr lang="en-US" altLang="zh-CN" smtClean="0"/>
              <a:t>text“ placeholder</a:t>
            </a:r>
            <a:r>
              <a:rPr lang="en-US" altLang="zh-CN"/>
              <a:t>="Desired </a:t>
            </a:r>
            <a:r>
              <a:rPr lang="en-US" altLang="zh-CN" smtClean="0"/>
              <a:t>username“ name</a:t>
            </a:r>
            <a:r>
              <a:rPr lang="en-US" altLang="zh-CN"/>
              <a:t>="</a:t>
            </a:r>
            <a:r>
              <a:rPr lang="en-US" altLang="zh-CN" smtClean="0"/>
              <a:t>username“      ng-model</a:t>
            </a:r>
            <a:r>
              <a:rPr lang="en-US" altLang="zh-CN"/>
              <a:t>="</a:t>
            </a:r>
            <a:r>
              <a:rPr lang="en-US" altLang="zh-CN" smtClean="0"/>
              <a:t>signup.username“ ng-minlength</a:t>
            </a:r>
            <a:r>
              <a:rPr lang="en-US" altLang="zh-CN"/>
              <a:t>="</a:t>
            </a:r>
            <a:r>
              <a:rPr lang="en-US" altLang="zh-CN" smtClean="0"/>
              <a:t>3“ ng-maxlength</a:t>
            </a:r>
            <a:r>
              <a:rPr lang="en-US" altLang="zh-CN"/>
              <a:t>="</a:t>
            </a:r>
            <a:r>
              <a:rPr lang="en-US" altLang="zh-CN" smtClean="0"/>
              <a:t>20“ ensure-unique</a:t>
            </a:r>
            <a:r>
              <a:rPr lang="en-US" altLang="zh-CN"/>
              <a:t>="username" required /&gt;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5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2.8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表单验证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88373" y="788994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1">
              <a:lnSpc>
                <a:spcPct val="150000"/>
              </a:lnSpc>
            </a:pPr>
            <a:endParaRPr lang="en-US" altLang="zh-CN" sz="2000"/>
          </a:p>
          <a:p>
            <a:pPr lvl="1">
              <a:lnSpc>
                <a:spcPct val="150000"/>
              </a:lnSpc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2185951" y="885292"/>
            <a:ext cx="8376132" cy="484796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angular.module('validationExample', </a:t>
            </a:r>
            <a:r>
              <a:rPr lang="en-US" altLang="zh-CN" smtClean="0"/>
              <a:t>[])</a:t>
            </a:r>
            <a:r>
              <a:rPr lang="en-US" altLang="zh-CN"/>
              <a:t> .directive('ensureUnique',function($http) </a:t>
            </a:r>
            <a:r>
              <a:rPr lang="en-US" altLang="zh-CN" smtClean="0"/>
              <a:t>{</a:t>
            </a:r>
          </a:p>
          <a:p>
            <a:r>
              <a:rPr lang="en-US" altLang="zh-CN" smtClean="0"/>
              <a:t>    return {</a:t>
            </a:r>
          </a:p>
          <a:p>
            <a:r>
              <a:rPr lang="en-US" altLang="zh-CN" smtClean="0"/>
              <a:t>        require</a:t>
            </a:r>
            <a:r>
              <a:rPr lang="en-US" altLang="zh-CN"/>
              <a:t>: </a:t>
            </a:r>
            <a:r>
              <a:rPr lang="en-US" altLang="zh-CN" smtClean="0"/>
              <a:t>'ng-model',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</a:t>
            </a:r>
            <a:r>
              <a:rPr lang="en-US" altLang="zh-CN"/>
              <a:t>link: function(scope, ele, attrs, c) </a:t>
            </a:r>
            <a:r>
              <a:rPr lang="en-US" altLang="zh-CN" smtClean="0"/>
              <a:t>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 </a:t>
            </a:r>
            <a:r>
              <a:rPr lang="en-US" altLang="zh-CN"/>
              <a:t>scope.$watch(attrs.ngModel, function() </a:t>
            </a:r>
            <a:r>
              <a:rPr lang="en-US" altLang="zh-CN" smtClean="0"/>
              <a:t>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        </a:t>
            </a:r>
            <a:r>
              <a:rPr lang="en-US" altLang="zh-CN"/>
              <a:t>$http({</a:t>
            </a:r>
          </a:p>
          <a:p>
            <a:r>
              <a:rPr lang="en-US" altLang="zh-CN" smtClean="0"/>
              <a:t>                    method</a:t>
            </a:r>
            <a:r>
              <a:rPr lang="en-US" altLang="zh-CN"/>
              <a:t>: 'POST',</a:t>
            </a:r>
          </a:p>
          <a:p>
            <a:r>
              <a:rPr lang="en-US" altLang="zh-CN" smtClean="0"/>
              <a:t>                    url</a:t>
            </a:r>
            <a:r>
              <a:rPr lang="en-US" altLang="zh-CN"/>
              <a:t>: '/api/check/' + attrs.ensureUnique,</a:t>
            </a:r>
          </a:p>
          <a:p>
            <a:r>
              <a:rPr lang="en-US" altLang="zh-CN" smtClean="0"/>
              <a:t>                    data</a:t>
            </a:r>
            <a:r>
              <a:rPr lang="en-US" altLang="zh-CN"/>
              <a:t>: {field: attrs.ensureUnique, valud:scope.ngModel</a:t>
            </a:r>
          </a:p>
          <a:p>
            <a:r>
              <a:rPr lang="en-US" altLang="zh-CN" smtClean="0"/>
              <a:t>                }).</a:t>
            </a:r>
            <a:r>
              <a:rPr lang="en-US" altLang="zh-CN"/>
              <a:t>success(function(data,status,headers,cfg) {</a:t>
            </a:r>
          </a:p>
          <a:p>
            <a:r>
              <a:rPr lang="en-US" altLang="zh-CN" smtClean="0"/>
              <a:t>                    c</a:t>
            </a:r>
            <a:r>
              <a:rPr lang="en-US" altLang="zh-CN"/>
              <a:t>.$setValidity('unique', data.isUnique);</a:t>
            </a:r>
          </a:p>
          <a:p>
            <a:r>
              <a:rPr lang="en-US" altLang="zh-CN" smtClean="0"/>
              <a:t>                }).</a:t>
            </a:r>
            <a:r>
              <a:rPr lang="en-US" altLang="zh-CN"/>
              <a:t>error(function(data,status,headers,cfg) {</a:t>
            </a:r>
          </a:p>
          <a:p>
            <a:r>
              <a:rPr lang="en-US" altLang="zh-CN" smtClean="0"/>
              <a:t>                    c</a:t>
            </a:r>
            <a:r>
              <a:rPr lang="en-US" altLang="zh-CN"/>
              <a:t>.$setValidity('unique', false);</a:t>
            </a:r>
          </a:p>
          <a:p>
            <a:r>
              <a:rPr lang="en-US" altLang="zh-CN" smtClean="0"/>
              <a:t>                });</a:t>
            </a:r>
          </a:p>
          <a:p>
            <a:r>
              <a:rPr lang="en-US" altLang="zh-CN" smtClean="0"/>
              <a:t>            });</a:t>
            </a:r>
            <a:endParaRPr lang="en-US" altLang="zh-CN"/>
          </a:p>
          <a:p>
            <a:r>
              <a:rPr lang="en-US" altLang="zh-CN" smtClean="0"/>
              <a:t>        }</a:t>
            </a:r>
            <a:endParaRPr lang="en-US" altLang="zh-CN"/>
          </a:p>
          <a:p>
            <a:r>
              <a:rPr lang="en-US" altLang="zh-CN" smtClean="0"/>
              <a:t>    };</a:t>
            </a:r>
            <a:endParaRPr lang="en-US" altLang="zh-CN"/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2.9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模块加载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/>
              <a:t>AngularJS</a:t>
            </a:r>
            <a:r>
              <a:rPr lang="zh-CN" altLang="en-US" sz="2000"/>
              <a:t>模块可以在被加载和执行之前对其自身进行配置。我们可以在应用的加载阶段</a:t>
            </a:r>
            <a:r>
              <a:rPr lang="zh-CN" altLang="en-US" sz="2000" smtClean="0"/>
              <a:t>应用</a:t>
            </a:r>
            <a:r>
              <a:rPr lang="zh-CN" altLang="en-US" sz="2000"/>
              <a:t>不同的逻辑组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配置：在模块的加载阶段，</a:t>
            </a:r>
            <a:r>
              <a:rPr lang="en-US" altLang="zh-CN" sz="2000"/>
              <a:t>AngularJS</a:t>
            </a:r>
            <a:r>
              <a:rPr lang="zh-CN" altLang="en-US" sz="2000"/>
              <a:t>会在提供者注册和配置的过程中对模块进行配置。在</a:t>
            </a:r>
            <a:r>
              <a:rPr lang="zh-CN" altLang="en-US" sz="2000" smtClean="0"/>
              <a:t>整个</a:t>
            </a:r>
            <a:r>
              <a:rPr lang="en-US" altLang="zh-CN" sz="2000" smtClean="0"/>
              <a:t>AngularJS</a:t>
            </a:r>
            <a:r>
              <a:rPr lang="zh-CN" altLang="en-US" sz="2000"/>
              <a:t>的工作流中，这个阶段是唯一能够在应用启动前进行修改的</a:t>
            </a:r>
            <a:r>
              <a:rPr lang="zh-CN" altLang="en-US" sz="2000" smtClean="0"/>
              <a:t>部分。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mtClean="0"/>
          </a:p>
          <a:p>
            <a:pPr lvl="2">
              <a:lnSpc>
                <a:spcPct val="150000"/>
              </a:lnSpc>
            </a:pPr>
            <a:r>
              <a:rPr lang="zh-CN" altLang="en-US" sz="2000" smtClean="0"/>
              <a:t>在</a:t>
            </a:r>
            <a:r>
              <a:rPr lang="en-US" altLang="zh-CN" sz="2000" smtClean="0"/>
              <a:t>config()</a:t>
            </a:r>
            <a:r>
              <a:rPr lang="zh-CN" altLang="en-US" sz="2000" smtClean="0"/>
              <a:t>中只能注入</a:t>
            </a:r>
            <a:r>
              <a:rPr lang="en-US" altLang="zh-CN" sz="2000" smtClean="0"/>
              <a:t>provider()</a:t>
            </a:r>
            <a:r>
              <a:rPr lang="zh-CN" altLang="en-US" sz="2000" smtClean="0"/>
              <a:t>服务和常量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137147" y="3356992"/>
            <a:ext cx="8568952" cy="945019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angular.module('myApp', [])</a:t>
            </a:r>
          </a:p>
          <a:p>
            <a:r>
              <a:rPr lang="en-US" altLang="zh-CN" smtClean="0"/>
              <a:t>    .</a:t>
            </a:r>
            <a:r>
              <a:rPr lang="en-US" altLang="zh-CN"/>
              <a:t>config(function($provide) {</a:t>
            </a:r>
          </a:p>
          <a:p>
            <a:r>
              <a:rPr lang="en-US" altLang="zh-CN" smtClean="0"/>
              <a:t>    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28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2.9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模块加载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mtClean="0"/>
              <a:t>运行块：和配置块不同，运行块</a:t>
            </a:r>
            <a:r>
              <a:rPr lang="en-US" altLang="zh-CN" sz="2000" smtClean="0"/>
              <a:t>run()</a:t>
            </a:r>
            <a:r>
              <a:rPr lang="zh-CN" altLang="en-US" sz="2000" smtClean="0"/>
              <a:t>在注入器创建之后被执行，它是所有</a:t>
            </a:r>
            <a:r>
              <a:rPr lang="en-US" altLang="zh-CN" sz="2000" smtClean="0"/>
              <a:t>AngularJS</a:t>
            </a:r>
            <a:r>
              <a:rPr lang="zh-CN" altLang="en-US" sz="2000"/>
              <a:t>应用中第一个被执行的方法。运行块是</a:t>
            </a:r>
            <a:r>
              <a:rPr lang="en-US" altLang="zh-CN" sz="2000"/>
              <a:t>AngularJS</a:t>
            </a:r>
            <a:r>
              <a:rPr lang="zh-CN" altLang="en-US" sz="2000"/>
              <a:t>中与</a:t>
            </a:r>
            <a:r>
              <a:rPr lang="en-US" altLang="zh-CN" sz="2000"/>
              <a:t>main</a:t>
            </a:r>
            <a:r>
              <a:rPr lang="zh-CN" altLang="en-US" sz="2000"/>
              <a:t>方法最接近的概念。运行块中的代码块通常很难进行单元测试</a:t>
            </a:r>
            <a:r>
              <a:rPr lang="zh-CN" altLang="en-US" sz="2000" smtClean="0"/>
              <a:t>，它</a:t>
            </a:r>
            <a:r>
              <a:rPr lang="zh-CN" altLang="en-US" sz="2000"/>
              <a:t>是和应用本身高度耦合的</a:t>
            </a:r>
            <a:r>
              <a:rPr lang="zh-CN" altLang="en-US" sz="2000" smtClean="0"/>
              <a:t>。</a:t>
            </a:r>
            <a:r>
              <a:rPr lang="zh-CN" altLang="en-US" sz="2000"/>
              <a:t>运行块通常用来注册全局的事件</a:t>
            </a:r>
            <a:r>
              <a:rPr lang="zh-CN" altLang="en-US" sz="2000" smtClean="0"/>
              <a:t>监听器。</a:t>
            </a:r>
            <a:r>
              <a:rPr lang="en-US" altLang="zh-CN" sz="2000"/>
              <a:t>run()</a:t>
            </a:r>
            <a:r>
              <a:rPr lang="zh-CN" altLang="en-US" sz="2000"/>
              <a:t>函数</a:t>
            </a:r>
            <a:r>
              <a:rPr lang="zh-CN" altLang="en-US" sz="2000" smtClean="0"/>
              <a:t>接受</a:t>
            </a:r>
            <a:r>
              <a:rPr lang="zh-CN" altLang="en-US" sz="2000"/>
              <a:t>一</a:t>
            </a:r>
            <a:r>
              <a:rPr lang="zh-CN" altLang="en-US" sz="2000" smtClean="0"/>
              <a:t>个参数：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/>
              <a:t>initializeFn</a:t>
            </a:r>
            <a:r>
              <a:rPr lang="zh-CN" altLang="en-US" sz="2000"/>
              <a:t>（函数</a:t>
            </a:r>
            <a:r>
              <a:rPr lang="zh-CN" altLang="en-US" sz="2000" smtClean="0"/>
              <a:t>）</a:t>
            </a:r>
            <a:r>
              <a:rPr lang="zh-CN" altLang="en-US" sz="2000"/>
              <a:t>：</a:t>
            </a:r>
            <a:r>
              <a:rPr lang="en-US" altLang="zh-CN" sz="2000" smtClean="0"/>
              <a:t>AngularJS</a:t>
            </a:r>
            <a:r>
              <a:rPr lang="zh-CN" altLang="en-US" sz="2000"/>
              <a:t>在注入器创建后会执行这个</a:t>
            </a:r>
            <a:r>
              <a:rPr lang="zh-CN" altLang="en-US" sz="2000" smtClean="0"/>
              <a:t>函数</a:t>
            </a:r>
            <a:r>
              <a:rPr lang="en-US" altLang="zh-CN" sz="2000" smtClean="0"/>
              <a:t>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5" name="流程图: 过程 4"/>
          <p:cNvSpPr/>
          <p:nvPr/>
        </p:nvSpPr>
        <p:spPr>
          <a:xfrm>
            <a:off x="2137147" y="3501008"/>
            <a:ext cx="8568952" cy="122413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angular.module('myApp', [])</a:t>
            </a:r>
          </a:p>
          <a:p>
            <a:r>
              <a:rPr lang="en-US" altLang="zh-CN"/>
              <a:t>.run(function($rootScope, AuthService) </a:t>
            </a:r>
            <a:r>
              <a:rPr lang="en-US" altLang="zh-CN" smtClean="0"/>
              <a:t>{</a:t>
            </a:r>
          </a:p>
          <a:p>
            <a:r>
              <a:rPr lang="en-US" altLang="zh-CN" smtClean="0"/>
              <a:t>    ….</a:t>
            </a:r>
            <a:endParaRPr lang="en-US" altLang="zh-CN"/>
          </a:p>
          <a:p>
            <a:r>
              <a:rPr lang="en-US" altLang="zh-CN" smtClean="0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26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2.10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服务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服务提供了一种能在应用的整个生命周期内保持数据的方法，它能够在控制器之间进行</a:t>
            </a:r>
            <a:r>
              <a:rPr lang="zh-CN" altLang="en-US" sz="2000" smtClean="0"/>
              <a:t>通信</a:t>
            </a:r>
            <a:r>
              <a:rPr lang="zh-CN" altLang="en-US" sz="2000"/>
              <a:t>，并且能保证数据的一致性</a:t>
            </a:r>
            <a:r>
              <a:rPr lang="zh-CN" altLang="en-US" sz="2000" smtClean="0"/>
              <a:t>。服务</a:t>
            </a:r>
            <a:r>
              <a:rPr lang="zh-CN" altLang="en-US" sz="2000"/>
              <a:t>是一个单例对象，在每个应用中只会被实例化一次（被</a:t>
            </a:r>
            <a:r>
              <a:rPr lang="en-US" altLang="zh-CN" sz="2000"/>
              <a:t>$injector</a:t>
            </a:r>
            <a:r>
              <a:rPr lang="zh-CN" altLang="en-US" sz="2000"/>
              <a:t>实例化），并且是</a:t>
            </a:r>
            <a:r>
              <a:rPr lang="zh-CN" altLang="en-US" sz="2000" smtClean="0"/>
              <a:t>延迟加载</a:t>
            </a:r>
            <a:r>
              <a:rPr lang="zh-CN" altLang="en-US" sz="2000"/>
              <a:t>的（需要时才会被创建）。服务提供了把与特定功能相关联的方法</a:t>
            </a:r>
            <a:r>
              <a:rPr lang="zh-CN" altLang="en-US" sz="2000" smtClean="0"/>
              <a:t>集中在一起</a:t>
            </a:r>
            <a:r>
              <a:rPr lang="zh-CN" altLang="en-US" sz="2000"/>
              <a:t>的接口</a:t>
            </a:r>
            <a:r>
              <a:rPr lang="zh-CN" altLang="en-US" sz="2000" smtClean="0"/>
              <a:t>。以</a:t>
            </a:r>
            <a:r>
              <a:rPr lang="en-US" altLang="zh-CN" sz="2000"/>
              <a:t>AngularJS</a:t>
            </a:r>
            <a:r>
              <a:rPr lang="zh-CN" altLang="en-US" sz="2000"/>
              <a:t>的</a:t>
            </a:r>
            <a:r>
              <a:rPr lang="en-US" altLang="zh-CN" sz="2000"/>
              <a:t>$http</a:t>
            </a:r>
            <a:r>
              <a:rPr lang="zh-CN" altLang="en-US" sz="2000"/>
              <a:t>服务为例，它提供了对浏览器的</a:t>
            </a:r>
            <a:r>
              <a:rPr lang="en-US" altLang="zh-CN" sz="2000"/>
              <a:t>XMLHttpRequest</a:t>
            </a:r>
            <a:r>
              <a:rPr lang="zh-CN" altLang="en-US" sz="2000"/>
              <a:t>对象的底层访问功能</a:t>
            </a:r>
            <a:r>
              <a:rPr lang="zh-CN" altLang="en-US" sz="2000" smtClean="0"/>
              <a:t>，我们</a:t>
            </a:r>
            <a:r>
              <a:rPr lang="zh-CN" altLang="en-US" sz="2000"/>
              <a:t>可以通过</a:t>
            </a:r>
            <a:r>
              <a:rPr lang="en-US" altLang="zh-CN" sz="2000"/>
              <a:t>$http</a:t>
            </a:r>
            <a:r>
              <a:rPr lang="zh-CN" altLang="en-US" sz="2000"/>
              <a:t>的</a:t>
            </a:r>
            <a:r>
              <a:rPr lang="en-US" altLang="zh-CN" sz="2000"/>
              <a:t>API</a:t>
            </a:r>
            <a:r>
              <a:rPr lang="zh-CN" altLang="en-US" sz="2000"/>
              <a:t>同</a:t>
            </a:r>
            <a:r>
              <a:rPr lang="en-US" altLang="zh-CN" sz="2000"/>
              <a:t>XMLHttpRequest</a:t>
            </a:r>
            <a:r>
              <a:rPr lang="zh-CN" altLang="en-US" sz="2000"/>
              <a:t>进行交互，而不需要因为调用</a:t>
            </a:r>
            <a:r>
              <a:rPr lang="zh-CN" altLang="en-US" sz="2000" smtClean="0"/>
              <a:t>这些底层代码</a:t>
            </a:r>
            <a:r>
              <a:rPr lang="zh-CN" altLang="en-US" sz="2000"/>
              <a:t>而</a:t>
            </a:r>
            <a:r>
              <a:rPr lang="zh-CN" altLang="en-US" sz="2000" smtClean="0"/>
              <a:t>污染应用</a:t>
            </a:r>
            <a:r>
              <a:rPr lang="zh-CN" altLang="en-US" sz="2000"/>
              <a:t>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1849115" y="3843218"/>
            <a:ext cx="8568952" cy="189003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// </a:t>
            </a:r>
            <a:r>
              <a:rPr lang="zh-CN" altLang="en-US"/>
              <a:t>示例服务，在应用的整个生命周期内保存</a:t>
            </a:r>
            <a:r>
              <a:rPr lang="en-US" altLang="zh-CN" smtClean="0"/>
              <a:t>current_user</a:t>
            </a:r>
          </a:p>
          <a:p>
            <a:r>
              <a:rPr lang="en-US" altLang="zh-CN"/>
              <a:t>angular.module</a:t>
            </a:r>
            <a:r>
              <a:rPr lang="en-US" altLang="zh-CN" smtClean="0"/>
              <a:t>(‘myApp’, [])</a:t>
            </a:r>
            <a:r>
              <a:rPr lang="en-US" altLang="zh-CN"/>
              <a:t> .factory('UserService', function($http) </a:t>
            </a:r>
            <a:r>
              <a:rPr lang="en-US" altLang="zh-CN" smtClean="0"/>
              <a:t>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en-US" altLang="zh-CN"/>
              <a:t>var current_user</a:t>
            </a:r>
            <a:r>
              <a:rPr lang="en-US" altLang="zh-CN" smtClean="0"/>
              <a:t>;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</a:t>
            </a:r>
            <a:r>
              <a:rPr lang="en-US" altLang="zh-CN"/>
              <a:t>return </a:t>
            </a:r>
            <a:r>
              <a:rPr lang="en-US" altLang="zh-CN" smtClean="0"/>
              <a:t>{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</a:t>
            </a:r>
            <a:r>
              <a:rPr lang="en-US" altLang="zh-CN"/>
              <a:t>getCurrentUser: function() </a:t>
            </a:r>
            <a:r>
              <a:rPr lang="en-US" altLang="zh-CN" smtClean="0"/>
              <a:t>{return </a:t>
            </a:r>
            <a:r>
              <a:rPr lang="en-US" altLang="zh-CN"/>
              <a:t>current_user</a:t>
            </a:r>
            <a:r>
              <a:rPr lang="en-US" altLang="zh-CN" smtClean="0"/>
              <a:t>;},</a:t>
            </a:r>
          </a:p>
          <a:p>
            <a:r>
              <a:rPr lang="en-US" altLang="zh-CN"/>
              <a:t> </a:t>
            </a:r>
            <a:r>
              <a:rPr lang="en-US" altLang="zh-CN" smtClean="0"/>
              <a:t>       </a:t>
            </a:r>
            <a:r>
              <a:rPr lang="en-US" altLang="zh-CN"/>
              <a:t>setCurrentUser: function(user) </a:t>
            </a:r>
            <a:r>
              <a:rPr lang="en-US" altLang="zh-CN" smtClean="0"/>
              <a:t>{current_user </a:t>
            </a:r>
            <a:r>
              <a:rPr lang="en-US" altLang="zh-CN"/>
              <a:t>= user</a:t>
            </a:r>
            <a:r>
              <a:rPr lang="en-US" altLang="zh-CN" smtClean="0"/>
              <a:t>;}</a:t>
            </a:r>
            <a:r>
              <a:rPr lang="en-US" altLang="zh-CN"/>
              <a:t> };</a:t>
            </a:r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8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2.10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服务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smtClean="0"/>
              <a:t>创建服务时的设置项：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factory()</a:t>
            </a:r>
            <a:r>
              <a:rPr lang="zh-CN" altLang="en-US" sz="2000" smtClean="0"/>
              <a:t>：</a:t>
            </a:r>
            <a:r>
              <a:rPr lang="zh-CN" altLang="en-US" sz="2000"/>
              <a:t>创建和配置服务的最快捷方式。</a:t>
            </a:r>
            <a:r>
              <a:rPr lang="en-US" altLang="zh-CN" sz="2000"/>
              <a:t>factory()</a:t>
            </a:r>
            <a:r>
              <a:rPr lang="zh-CN" altLang="en-US" sz="2000"/>
              <a:t>函数可以接受两个</a:t>
            </a:r>
            <a:r>
              <a:rPr lang="zh-CN" altLang="en-US" sz="2000" smtClean="0"/>
              <a:t>参数：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/>
              <a:t>name</a:t>
            </a:r>
            <a:r>
              <a:rPr lang="zh-CN" altLang="en-US" sz="2000"/>
              <a:t>（字符串</a:t>
            </a:r>
            <a:r>
              <a:rPr lang="zh-CN" altLang="en-US" sz="2000" smtClean="0"/>
              <a:t>）：</a:t>
            </a:r>
            <a:r>
              <a:rPr lang="zh-CN" altLang="en-US" sz="2000"/>
              <a:t>需要注册的服务名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/>
              <a:t>getFn</a:t>
            </a:r>
            <a:r>
              <a:rPr lang="zh-CN" altLang="en-US" sz="2000"/>
              <a:t>（函数</a:t>
            </a:r>
            <a:r>
              <a:rPr lang="zh-CN" altLang="en-US" sz="2000" smtClean="0"/>
              <a:t>）：</a:t>
            </a:r>
            <a:r>
              <a:rPr lang="zh-CN" altLang="en-US" sz="2000"/>
              <a:t>这个函数会在</a:t>
            </a:r>
            <a:r>
              <a:rPr lang="en-US" altLang="zh-CN" sz="2000"/>
              <a:t>AngularJS</a:t>
            </a:r>
            <a:r>
              <a:rPr lang="zh-CN" altLang="en-US" sz="2000"/>
              <a:t>创建服务实例时被调用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/>
          </a:p>
          <a:p>
            <a:pPr lvl="3">
              <a:lnSpc>
                <a:spcPct val="150000"/>
              </a:lnSpc>
            </a:pPr>
            <a:r>
              <a:rPr lang="zh-CN" altLang="en-US" sz="2000" smtClean="0"/>
              <a:t>因为</a:t>
            </a:r>
            <a:r>
              <a:rPr lang="zh-CN" altLang="en-US" sz="2000"/>
              <a:t>服务是单例对象，</a:t>
            </a:r>
            <a:r>
              <a:rPr lang="en-US" altLang="zh-CN" sz="2000"/>
              <a:t>getFn</a:t>
            </a:r>
            <a:r>
              <a:rPr lang="zh-CN" altLang="en-US" sz="2000"/>
              <a:t>在应用的生命周期内只会被调用一次。同其他</a:t>
            </a:r>
            <a:r>
              <a:rPr lang="en-US" altLang="zh-CN" sz="2000"/>
              <a:t>AngularJS</a:t>
            </a:r>
            <a:r>
              <a:rPr lang="zh-CN" altLang="en-US" sz="2000"/>
              <a:t>的</a:t>
            </a:r>
            <a:r>
              <a:rPr lang="zh-CN" altLang="en-US" sz="2000" smtClean="0"/>
              <a:t>服务一样</a:t>
            </a:r>
            <a:r>
              <a:rPr lang="zh-CN" altLang="en-US" sz="2000"/>
              <a:t>，在定义服务时，</a:t>
            </a:r>
            <a:r>
              <a:rPr lang="en-US" altLang="zh-CN" sz="2000"/>
              <a:t>getFn</a:t>
            </a:r>
            <a:r>
              <a:rPr lang="zh-CN" altLang="en-US" sz="2000"/>
              <a:t>可以接受一个包含可被注入对象的数组或函数。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641203" y="2996952"/>
            <a:ext cx="6696744" cy="144016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angular.module('myApp</a:t>
            </a:r>
            <a:r>
              <a:rPr lang="en-US" altLang="zh-CN" smtClean="0"/>
              <a:t>').</a:t>
            </a:r>
            <a:r>
              <a:rPr lang="en-US" altLang="zh-CN"/>
              <a:t>factory('myService', function() {</a:t>
            </a:r>
          </a:p>
          <a:p>
            <a:r>
              <a:rPr lang="en-US" altLang="zh-CN" smtClean="0"/>
              <a:t>    return </a:t>
            </a:r>
            <a:r>
              <a:rPr lang="en-US" altLang="zh-CN"/>
              <a:t>{</a:t>
            </a:r>
          </a:p>
          <a:p>
            <a:r>
              <a:rPr lang="en-US" altLang="zh-CN" smtClean="0"/>
              <a:t>        'username</a:t>
            </a:r>
            <a:r>
              <a:rPr lang="en-US" altLang="zh-CN"/>
              <a:t>': 'auser'</a:t>
            </a:r>
          </a:p>
          <a:p>
            <a:r>
              <a:rPr lang="en-US" altLang="zh-CN" smtClean="0"/>
              <a:t>    };</a:t>
            </a:r>
            <a:endParaRPr lang="en-US" altLang="zh-CN"/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2.10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服务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service()</a:t>
            </a:r>
            <a:r>
              <a:rPr lang="zh-CN" altLang="en-US" sz="2000"/>
              <a:t>：使用</a:t>
            </a:r>
            <a:r>
              <a:rPr lang="en-US" altLang="zh-CN" sz="2000"/>
              <a:t>service()</a:t>
            </a:r>
            <a:r>
              <a:rPr lang="zh-CN" altLang="en-US" sz="2000"/>
              <a:t>可以注册一个支持构造函数的服务，它允许我们为服务对象注册一个</a:t>
            </a:r>
            <a:r>
              <a:rPr lang="zh-CN" altLang="en-US" sz="2000" smtClean="0"/>
              <a:t>构造函数。</a:t>
            </a:r>
            <a:r>
              <a:rPr lang="en-US" altLang="zh-CN" sz="2000"/>
              <a:t>service()</a:t>
            </a:r>
            <a:r>
              <a:rPr lang="zh-CN" altLang="en-US" sz="2000"/>
              <a:t>方法接受两个参数。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smtClean="0"/>
              <a:t>name</a:t>
            </a:r>
            <a:r>
              <a:rPr lang="zh-CN" altLang="en-US" sz="2000"/>
              <a:t>（字符串</a:t>
            </a:r>
            <a:r>
              <a:rPr lang="zh-CN" altLang="en-US" sz="2000" smtClean="0"/>
              <a:t>）：</a:t>
            </a:r>
            <a:r>
              <a:rPr lang="zh-CN" altLang="en-US" sz="2000"/>
              <a:t>需要注册的服务名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/>
              <a:t>constructor</a:t>
            </a:r>
            <a:r>
              <a:rPr lang="zh-CN" altLang="en-US" sz="2000"/>
              <a:t>（函数）</a:t>
            </a:r>
            <a:r>
              <a:rPr lang="zh-CN" altLang="en-US" sz="2000" smtClean="0"/>
              <a:t>：</a:t>
            </a:r>
            <a:r>
              <a:rPr lang="zh-CN" altLang="en-US" sz="2000"/>
              <a:t>构造函数，我们调用它来实例化服务</a:t>
            </a:r>
            <a:r>
              <a:rPr lang="zh-CN" altLang="en-US" sz="2000" smtClean="0"/>
              <a:t>对象。</a:t>
            </a:r>
            <a:r>
              <a:rPr lang="en-US" altLang="zh-CN" sz="2000"/>
              <a:t>service()</a:t>
            </a:r>
            <a:r>
              <a:rPr lang="zh-CN" altLang="en-US" sz="2000"/>
              <a:t>函数会在创建实例时通过</a:t>
            </a:r>
            <a:r>
              <a:rPr lang="en-US" altLang="zh-CN" sz="2000"/>
              <a:t>new</a:t>
            </a:r>
            <a:r>
              <a:rPr lang="zh-CN" altLang="en-US" sz="2000"/>
              <a:t>关键字来实例化服务对象。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649631" y="3501008"/>
            <a:ext cx="6696744" cy="172819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var Person = function($http) {</a:t>
            </a:r>
          </a:p>
          <a:p>
            <a:r>
              <a:rPr lang="en-US" altLang="zh-CN" smtClean="0"/>
              <a:t>    this.getName </a:t>
            </a:r>
            <a:r>
              <a:rPr lang="en-US" altLang="zh-CN"/>
              <a:t>= function() {</a:t>
            </a:r>
          </a:p>
          <a:p>
            <a:r>
              <a:rPr lang="en-US" altLang="zh-CN" smtClean="0"/>
              <a:t>        return </a:t>
            </a:r>
            <a:r>
              <a:rPr lang="en-US" altLang="zh-CN"/>
              <a:t>$http({ method: 'GET', url: '/api/user'});</a:t>
            </a:r>
          </a:p>
          <a:p>
            <a:r>
              <a:rPr lang="en-US" altLang="zh-CN" smtClean="0"/>
              <a:t>    };</a:t>
            </a:r>
            <a:endParaRPr lang="en-US" altLang="zh-CN"/>
          </a:p>
          <a:p>
            <a:r>
              <a:rPr lang="en-US" altLang="zh-CN"/>
              <a:t>};</a:t>
            </a:r>
          </a:p>
          <a:p>
            <a:r>
              <a:rPr lang="en-US" altLang="zh-CN"/>
              <a:t>angular.service('personService', Person);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2.10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服务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provider()</a:t>
            </a:r>
            <a:r>
              <a:rPr lang="zh-CN" altLang="en-US" sz="2000" smtClean="0"/>
              <a:t>：所有服务工厂都是由</a:t>
            </a:r>
            <a:r>
              <a:rPr lang="en-US" altLang="zh-CN" sz="2000" smtClean="0"/>
              <a:t>$provide</a:t>
            </a:r>
            <a:r>
              <a:rPr lang="zh-CN" altLang="en-US" sz="2000" smtClean="0"/>
              <a:t>服务创建的，</a:t>
            </a:r>
            <a:r>
              <a:rPr lang="en-US" altLang="zh-CN" sz="2000" smtClean="0"/>
              <a:t>$provide</a:t>
            </a:r>
            <a:r>
              <a:rPr lang="zh-CN" altLang="en-US" sz="2000"/>
              <a:t>服务负责在运行时初始化这些提供者。提供者是一个具有</a:t>
            </a:r>
            <a:r>
              <a:rPr lang="en-US" altLang="zh-CN" sz="2000"/>
              <a:t>$get()</a:t>
            </a:r>
            <a:r>
              <a:rPr lang="zh-CN" altLang="en-US" sz="2000"/>
              <a:t>方法的对象，</a:t>
            </a:r>
            <a:r>
              <a:rPr lang="en-US" altLang="zh-CN" sz="2000"/>
              <a:t>$injector</a:t>
            </a:r>
            <a:r>
              <a:rPr lang="zh-CN" altLang="en-US" sz="2000"/>
              <a:t>通过调用</a:t>
            </a:r>
            <a:r>
              <a:rPr lang="en-US" altLang="zh-CN" sz="2000"/>
              <a:t>$get</a:t>
            </a:r>
            <a:r>
              <a:rPr lang="zh-CN" altLang="en-US" sz="2000"/>
              <a:t>方法创建服务实例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000" smtClean="0"/>
          </a:p>
          <a:p>
            <a:pPr lvl="1">
              <a:lnSpc>
                <a:spcPct val="150000"/>
              </a:lnSpc>
            </a:pPr>
            <a:r>
              <a:rPr lang="zh-CN" altLang="en-US" sz="2000"/>
              <a:t>如果希望在</a:t>
            </a:r>
            <a:r>
              <a:rPr lang="en-US" altLang="zh-CN" sz="2000" b="1"/>
              <a:t>config()</a:t>
            </a:r>
            <a:r>
              <a:rPr lang="zh-CN" altLang="en-US" sz="2000"/>
              <a:t>函数中可以对服务进行配置，必须用</a:t>
            </a:r>
            <a:r>
              <a:rPr lang="en-US" altLang="zh-CN" sz="2000" b="1"/>
              <a:t>provider()</a:t>
            </a:r>
            <a:r>
              <a:rPr lang="zh-CN" altLang="en-US" sz="2000"/>
              <a:t>来定义服务。</a:t>
            </a:r>
            <a:endParaRPr lang="en-US" altLang="zh-CN" sz="200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649631" y="2564904"/>
            <a:ext cx="6696744" cy="2520280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angular.module('myApp</a:t>
            </a:r>
            <a:r>
              <a:rPr lang="en-US" altLang="zh-CN" smtClean="0"/>
              <a:t>').</a:t>
            </a:r>
            <a:r>
              <a:rPr lang="en-US" altLang="zh-CN"/>
              <a:t>factory('myService', function() {</a:t>
            </a:r>
          </a:p>
          <a:p>
            <a:r>
              <a:rPr lang="en-US" altLang="zh-CN" smtClean="0"/>
              <a:t>    return { 'username</a:t>
            </a:r>
            <a:r>
              <a:rPr lang="en-US" altLang="zh-CN"/>
              <a:t>': 'auser</a:t>
            </a:r>
            <a:r>
              <a:rPr lang="en-US" altLang="zh-CN" smtClean="0"/>
              <a:t>'};</a:t>
            </a:r>
            <a:endParaRPr lang="en-US" altLang="zh-CN"/>
          </a:p>
          <a:p>
            <a:r>
              <a:rPr lang="en-US" altLang="zh-CN"/>
              <a:t>})</a:t>
            </a:r>
          </a:p>
          <a:p>
            <a:r>
              <a:rPr lang="en-US" altLang="zh-CN"/>
              <a:t>// </a:t>
            </a:r>
            <a:r>
              <a:rPr lang="zh-CN" altLang="en-US"/>
              <a:t>这与上面工厂的用法等价</a:t>
            </a:r>
          </a:p>
          <a:p>
            <a:r>
              <a:rPr lang="en-US" altLang="zh-CN"/>
              <a:t>angular.module('myApp'). </a:t>
            </a:r>
            <a:r>
              <a:rPr lang="en-US" altLang="zh-CN" smtClean="0"/>
              <a:t>provider</a:t>
            </a:r>
            <a:r>
              <a:rPr lang="en-US" altLang="zh-CN"/>
              <a:t>('myService', {</a:t>
            </a:r>
          </a:p>
          <a:p>
            <a:r>
              <a:rPr lang="en-US" altLang="zh-CN" smtClean="0"/>
              <a:t>    $</a:t>
            </a:r>
            <a:r>
              <a:rPr lang="en-US" altLang="zh-CN"/>
              <a:t>get: function() {</a:t>
            </a:r>
          </a:p>
          <a:p>
            <a:r>
              <a:rPr lang="en-US" altLang="zh-CN" smtClean="0"/>
              <a:t>        return { 'username</a:t>
            </a:r>
            <a:r>
              <a:rPr lang="en-US" altLang="zh-CN"/>
              <a:t>': 'auser</a:t>
            </a:r>
            <a:r>
              <a:rPr lang="en-US" altLang="zh-CN" smtClean="0"/>
              <a:t>'};</a:t>
            </a:r>
            <a:endParaRPr lang="en-US" altLang="zh-CN"/>
          </a:p>
          <a:p>
            <a:r>
              <a:rPr lang="en-US" altLang="zh-CN" smtClean="0"/>
              <a:t>    }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2.10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服务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constant()</a:t>
            </a:r>
            <a:r>
              <a:rPr lang="zh-CN" altLang="en-US" sz="2000"/>
              <a:t>：可以将一个已经存在的变量值注册为服务，并将其注入到应用的其他部分当中。例如，</a:t>
            </a:r>
            <a:r>
              <a:rPr lang="zh-CN" altLang="en-US" sz="2000" smtClean="0"/>
              <a:t>假设我们</a:t>
            </a:r>
            <a:r>
              <a:rPr lang="zh-CN" altLang="en-US" sz="2000"/>
              <a:t>需要给后端服务一个</a:t>
            </a:r>
            <a:r>
              <a:rPr lang="en-US" altLang="zh-CN" sz="2000"/>
              <a:t>apiKey</a:t>
            </a:r>
            <a:r>
              <a:rPr lang="zh-CN" altLang="en-US" sz="2000"/>
              <a:t>，可以用</a:t>
            </a:r>
            <a:r>
              <a:rPr lang="en-US" altLang="zh-CN" sz="2000"/>
              <a:t>constant()</a:t>
            </a:r>
            <a:r>
              <a:rPr lang="zh-CN" altLang="en-US" sz="2000"/>
              <a:t>将其当作常量保存下来</a:t>
            </a:r>
            <a:r>
              <a:rPr lang="zh-CN" altLang="en-US" sz="2000" smtClean="0"/>
              <a:t>。</a:t>
            </a:r>
            <a:r>
              <a:rPr lang="en-US" altLang="zh-CN" sz="2000"/>
              <a:t>constant()</a:t>
            </a:r>
            <a:r>
              <a:rPr lang="zh-CN" altLang="en-US" sz="2000"/>
              <a:t>函数可以接受两个</a:t>
            </a:r>
            <a:r>
              <a:rPr lang="zh-CN" altLang="en-US" sz="2000" smtClean="0"/>
              <a:t>参数。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/>
              <a:t>name</a:t>
            </a:r>
            <a:r>
              <a:rPr lang="zh-CN" altLang="en-US" sz="2000"/>
              <a:t>（字符串</a:t>
            </a:r>
            <a:r>
              <a:rPr lang="zh-CN" altLang="en-US" sz="2000" smtClean="0"/>
              <a:t>）：</a:t>
            </a:r>
            <a:r>
              <a:rPr lang="zh-CN" altLang="en-US" sz="2000"/>
              <a:t>需要注册的常量的</a:t>
            </a:r>
            <a:r>
              <a:rPr lang="zh-CN" altLang="en-US" sz="2000" smtClean="0"/>
              <a:t>名字。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/>
              <a:t>value</a:t>
            </a:r>
            <a:r>
              <a:rPr lang="zh-CN" altLang="en-US" sz="2000"/>
              <a:t>（常量</a:t>
            </a:r>
            <a:r>
              <a:rPr lang="zh-CN" altLang="en-US" sz="2000" smtClean="0"/>
              <a:t>）：</a:t>
            </a:r>
            <a:r>
              <a:rPr lang="zh-CN" altLang="en-US" sz="2000"/>
              <a:t>需要注册的常量的值（值或者对象）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2">
              <a:lnSpc>
                <a:spcPct val="150000"/>
              </a:lnSpc>
            </a:pPr>
            <a:r>
              <a:rPr lang="en-US" altLang="zh-CN" sz="2000"/>
              <a:t>constant()</a:t>
            </a:r>
            <a:r>
              <a:rPr lang="zh-CN" altLang="en-US" sz="2000"/>
              <a:t>方法返回一个注册后的服务实例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2">
              <a:lnSpc>
                <a:spcPct val="150000"/>
              </a:lnSpc>
            </a:pPr>
            <a:endParaRPr lang="en-US" altLang="zh-CN" sz="2000"/>
          </a:p>
          <a:p>
            <a:pPr lvl="2">
              <a:lnSpc>
                <a:spcPct val="150000"/>
              </a:lnSpc>
            </a:pPr>
            <a:r>
              <a:rPr lang="zh-CN" altLang="en-US" sz="2000"/>
              <a:t>这个常量服务可以像其他服务一样被注入到配置函数中：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649631" y="3933056"/>
            <a:ext cx="6696744" cy="4320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angular.module('myApp') .constant('apiKey','123123123')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2667121" y="4725144"/>
            <a:ext cx="7750946" cy="115212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angular.module('myApp</a:t>
            </a:r>
            <a:r>
              <a:rPr lang="en-US" altLang="zh-CN" smtClean="0"/>
              <a:t>').</a:t>
            </a:r>
            <a:r>
              <a:rPr lang="en-US" altLang="zh-CN"/>
              <a:t>controller('MyController', function($scope, apiKey) {</a:t>
            </a:r>
          </a:p>
          <a:p>
            <a:r>
              <a:rPr lang="en-US" altLang="zh-CN" smtClean="0"/>
              <a:t>    // </a:t>
            </a:r>
            <a:r>
              <a:rPr lang="zh-CN" altLang="en-US"/>
              <a:t>用</a:t>
            </a:r>
            <a:r>
              <a:rPr lang="en-US" altLang="zh-CN"/>
              <a:t>123123123</a:t>
            </a:r>
            <a:r>
              <a:rPr lang="zh-CN" altLang="en-US"/>
              <a:t>作为字符串的值</a:t>
            </a:r>
          </a:p>
          <a:p>
            <a:r>
              <a:rPr lang="en-US" altLang="zh-CN" smtClean="0"/>
              <a:t>    $</a:t>
            </a:r>
            <a:r>
              <a:rPr lang="en-US" altLang="zh-CN"/>
              <a:t>scope.apiKey = apiKey;</a:t>
            </a:r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2.10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服务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value()</a:t>
            </a:r>
            <a:r>
              <a:rPr lang="zh-CN" altLang="en-US" sz="2000"/>
              <a:t>：如果服务的</a:t>
            </a:r>
            <a:r>
              <a:rPr lang="en-US" altLang="zh-CN" sz="2000"/>
              <a:t>$get</a:t>
            </a:r>
            <a:r>
              <a:rPr lang="zh-CN" altLang="en-US" sz="2000"/>
              <a:t>方法返回的是一个常量，那就没要必要定义一个包含复杂功能的完整服务</a:t>
            </a:r>
            <a:r>
              <a:rPr lang="zh-CN" altLang="en-US" sz="2000" smtClean="0"/>
              <a:t>，可以</a:t>
            </a:r>
            <a:r>
              <a:rPr lang="zh-CN" altLang="en-US" sz="2000"/>
              <a:t>通过</a:t>
            </a:r>
            <a:r>
              <a:rPr lang="en-US" altLang="zh-CN" sz="2000"/>
              <a:t>value()</a:t>
            </a:r>
            <a:r>
              <a:rPr lang="zh-CN" altLang="en-US" sz="2000"/>
              <a:t>函数方便地注册服务</a:t>
            </a:r>
            <a:r>
              <a:rPr lang="zh-CN" altLang="en-US" sz="2000" smtClean="0"/>
              <a:t>。</a:t>
            </a:r>
            <a:r>
              <a:rPr lang="en-US" altLang="zh-CN" sz="2000" smtClean="0"/>
              <a:t>value()</a:t>
            </a:r>
            <a:r>
              <a:rPr lang="zh-CN" altLang="en-US" sz="2000" smtClean="0"/>
              <a:t>函数可以接受两个参数。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smtClean="0"/>
              <a:t>name</a:t>
            </a:r>
            <a:r>
              <a:rPr lang="zh-CN" altLang="en-US" sz="2000"/>
              <a:t>（字符串</a:t>
            </a:r>
            <a:r>
              <a:rPr lang="zh-CN" altLang="en-US" sz="2000" smtClean="0"/>
              <a:t>）：</a:t>
            </a:r>
            <a:r>
              <a:rPr lang="zh-CN" altLang="en-US" sz="2000"/>
              <a:t>需要注册</a:t>
            </a:r>
            <a:r>
              <a:rPr lang="zh-CN" altLang="en-US" sz="2000" smtClean="0"/>
              <a:t>的</a:t>
            </a:r>
            <a:r>
              <a:rPr lang="zh-CN" altLang="en-US" sz="2000"/>
              <a:t>服务</a:t>
            </a:r>
            <a:r>
              <a:rPr lang="zh-CN" altLang="en-US" sz="2000" smtClean="0"/>
              <a:t>名。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/>
              <a:t>value</a:t>
            </a:r>
            <a:r>
              <a:rPr lang="zh-CN" altLang="en-US" sz="2000" smtClean="0"/>
              <a:t>（</a:t>
            </a:r>
            <a:r>
              <a:rPr lang="zh-CN" altLang="en-US" sz="2000"/>
              <a:t>值</a:t>
            </a:r>
            <a:r>
              <a:rPr lang="zh-CN" altLang="en-US" sz="2000" smtClean="0"/>
              <a:t>）：</a:t>
            </a:r>
            <a:r>
              <a:rPr lang="zh-CN" altLang="en-US" sz="2000"/>
              <a:t>将这个值将作为可以注入的实例</a:t>
            </a:r>
            <a:r>
              <a:rPr lang="zh-CN" altLang="en-US" sz="2000" smtClean="0"/>
              <a:t>返回。</a:t>
            </a:r>
            <a:endParaRPr lang="en-US" altLang="zh-CN" sz="2000" smtClean="0"/>
          </a:p>
          <a:p>
            <a:pPr lvl="2">
              <a:lnSpc>
                <a:spcPct val="150000"/>
              </a:lnSpc>
            </a:pPr>
            <a:r>
              <a:rPr lang="en-US" altLang="zh-CN" sz="2000"/>
              <a:t>value()</a:t>
            </a:r>
            <a:r>
              <a:rPr lang="zh-CN" altLang="en-US" sz="2000"/>
              <a:t>方法返回以</a:t>
            </a:r>
            <a:r>
              <a:rPr lang="en-US" altLang="zh-CN" sz="2000"/>
              <a:t>name</a:t>
            </a:r>
            <a:r>
              <a:rPr lang="zh-CN" altLang="en-US" sz="2000"/>
              <a:t>参数的值为名称的注册后的服务实例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lvl="2">
              <a:lnSpc>
                <a:spcPct val="150000"/>
              </a:lnSpc>
            </a:pPr>
            <a:endParaRPr lang="en-US" altLang="zh-CN" sz="2000"/>
          </a:p>
          <a:p>
            <a:pPr lvl="2">
              <a:lnSpc>
                <a:spcPct val="150000"/>
              </a:lnSpc>
            </a:pPr>
            <a:r>
              <a:rPr lang="en-US" altLang="zh-CN" sz="2000"/>
              <a:t>value()</a:t>
            </a:r>
            <a:r>
              <a:rPr lang="zh-CN" altLang="en-US" sz="2000"/>
              <a:t>方法和</a:t>
            </a:r>
            <a:r>
              <a:rPr lang="en-US" altLang="zh-CN" sz="2000"/>
              <a:t>constant()</a:t>
            </a:r>
            <a:r>
              <a:rPr lang="zh-CN" altLang="en-US" sz="2000"/>
              <a:t>方法之间最主要的区别是，常量可以注入到配置函数中，而值</a:t>
            </a:r>
            <a:r>
              <a:rPr lang="zh-CN" altLang="en-US" sz="2000" smtClean="0"/>
              <a:t>不行。通常</a:t>
            </a:r>
            <a:r>
              <a:rPr lang="zh-CN" altLang="en-US" sz="2000"/>
              <a:t>情况下，可以通过</a:t>
            </a:r>
            <a:r>
              <a:rPr lang="en-US" altLang="zh-CN" sz="2000"/>
              <a:t>value()</a:t>
            </a:r>
            <a:r>
              <a:rPr lang="zh-CN" altLang="en-US" sz="2000"/>
              <a:t>来注册服务对象或函数，用</a:t>
            </a:r>
            <a:r>
              <a:rPr lang="en-US" altLang="zh-CN" sz="2000"/>
              <a:t>constant()</a:t>
            </a:r>
            <a:r>
              <a:rPr lang="zh-CN" altLang="en-US" sz="2000"/>
              <a:t>来配置</a:t>
            </a:r>
            <a:r>
              <a:rPr lang="zh-CN" altLang="en-US" sz="2000" smtClean="0"/>
              <a:t>数据。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649631" y="3933056"/>
            <a:ext cx="6696744" cy="4320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angular.module('myApp</a:t>
            </a:r>
            <a:r>
              <a:rPr lang="en-US" altLang="zh-CN" smtClean="0"/>
              <a:t>').</a:t>
            </a:r>
            <a:r>
              <a:rPr lang="en-US" altLang="zh-CN"/>
              <a:t>value('apiKey','123123123');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7203615" y="2592423"/>
            <a:ext cx="4048118" cy="773037"/>
            <a:chOff x="1167472" y="1105694"/>
            <a:chExt cx="4048118" cy="773037"/>
          </a:xfrm>
        </p:grpSpPr>
        <p:sp>
          <p:nvSpPr>
            <p:cNvPr id="44" name="TextBox 25"/>
            <p:cNvSpPr txBox="1"/>
            <p:nvPr/>
          </p:nvSpPr>
          <p:spPr>
            <a:xfrm>
              <a:off x="1379265" y="1273270"/>
              <a:ext cx="3836325" cy="605461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介绍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椭圆 44"/>
            <p:cNvSpPr/>
            <p:nvPr/>
          </p:nvSpPr>
          <p:spPr bwMode="auto">
            <a:xfrm>
              <a:off x="1167472" y="1105694"/>
              <a:ext cx="504056" cy="504056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1</a:t>
              </a:r>
              <a:endParaRPr lang="zh-CN" altLang="en-US" sz="3200" b="1" dirty="0" smtClean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203615" y="3592555"/>
            <a:ext cx="4046330" cy="811138"/>
            <a:chOff x="1169260" y="2041798"/>
            <a:chExt cx="4046330" cy="811138"/>
          </a:xfrm>
        </p:grpSpPr>
        <p:sp>
          <p:nvSpPr>
            <p:cNvPr id="47" name="TextBox 29"/>
            <p:cNvSpPr txBox="1"/>
            <p:nvPr/>
          </p:nvSpPr>
          <p:spPr>
            <a:xfrm>
              <a:off x="1403648" y="2247475"/>
              <a:ext cx="3811942" cy="605461"/>
            </a:xfrm>
            <a:prstGeom prst="roundRect">
              <a:avLst>
                <a:gd name="adj" fmla="val 8176"/>
              </a:avLst>
            </a:prstGeom>
            <a:solidFill>
              <a:srgbClr val="AFF452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zh-CN" altLang="en-US" sz="2400" b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核心</a:t>
              </a:r>
              <a:endPara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1169260" y="2041798"/>
              <a:ext cx="502269" cy="502269"/>
            </a:xfrm>
            <a:prstGeom prst="ellipse">
              <a:avLst/>
            </a:prstGeom>
            <a:solidFill>
              <a:srgbClr val="88E70F"/>
            </a:solidFill>
            <a:ln w="76200">
              <a:solidFill>
                <a:srgbClr val="D9D9D9">
                  <a:alpha val="63922"/>
                </a:srgbClr>
              </a:solidFill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r>
                <a:rPr lang="en-US" altLang="zh-CN" sz="3200" b="1" dirty="0">
                  <a:solidFill>
                    <a:schemeClr val="bg1">
                      <a:alpha val="99000"/>
                    </a:schemeClr>
                  </a:solidFill>
                  <a:latin typeface="Arial Black" pitchFamily="34" charset="0"/>
                  <a:cs typeface="Arial" pitchFamily="34" charset="0"/>
                </a:rPr>
                <a:t>2</a:t>
              </a:r>
              <a:endParaRPr lang="zh-CN" altLang="en-US" sz="3200" b="1" dirty="0">
                <a:solidFill>
                  <a:schemeClr val="bg1">
                    <a:alpha val="99000"/>
                  </a:schemeClr>
                </a:solidFill>
                <a:latin typeface="Arial Black" pitchFamily="34" charset="0"/>
                <a:cs typeface="Arial" pitchFamily="34" charset="0"/>
              </a:endParaRPr>
            </a:p>
          </p:txBody>
        </p:sp>
      </p:grpSp>
      <p:sp>
        <p:nvSpPr>
          <p:cNvPr id="4" name="圆角矩形 3"/>
          <p:cNvSpPr/>
          <p:nvPr/>
        </p:nvSpPr>
        <p:spPr>
          <a:xfrm>
            <a:off x="704600" y="1587448"/>
            <a:ext cx="5681018" cy="4001792"/>
          </a:xfrm>
          <a:prstGeom prst="roundRect">
            <a:avLst>
              <a:gd name="adj" fmla="val 1387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 descr="商务信息图表与商务男士图片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95" y="1659456"/>
            <a:ext cx="5567564" cy="3857776"/>
          </a:xfrm>
          <a:prstGeom prst="rect">
            <a:avLst/>
          </a:prstGeom>
          <a:noFill/>
          <a:ln w="19050">
            <a:solidFill>
              <a:schemeClr val="bg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894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/>
              <a:t>AngularJS</a:t>
            </a:r>
            <a:r>
              <a:rPr lang="zh-CN" altLang="en-US" sz="2000"/>
              <a:t>应用是完全运行在客户端的应用。我们已经看到，可以构建一个完全不依赖</a:t>
            </a:r>
            <a:r>
              <a:rPr lang="zh-CN" altLang="en-US" sz="2000" smtClean="0"/>
              <a:t>任何后端</a:t>
            </a:r>
            <a:r>
              <a:rPr lang="zh-CN" altLang="en-US" sz="2000"/>
              <a:t>，同时也能实现动态内容和响应的</a:t>
            </a:r>
            <a:r>
              <a:rPr lang="en-US" altLang="zh-CN" sz="2000"/>
              <a:t>Web</a:t>
            </a:r>
            <a:r>
              <a:rPr lang="zh-CN" altLang="en-US" sz="2000"/>
              <a:t>应用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/>
              <a:t>没有后端的支持，我们只能展示随页面一起加载进来的数据。</a:t>
            </a:r>
            <a:r>
              <a:rPr lang="en-US" altLang="zh-CN" sz="2000"/>
              <a:t>AngularJS</a:t>
            </a:r>
            <a:r>
              <a:rPr lang="zh-CN" altLang="en-US" sz="2000"/>
              <a:t>提供了几种方式</a:t>
            </a:r>
            <a:r>
              <a:rPr lang="zh-CN" altLang="en-US" sz="2000" smtClean="0"/>
              <a:t>将应用</a:t>
            </a:r>
            <a:r>
              <a:rPr lang="zh-CN" altLang="en-US" sz="2000"/>
              <a:t>同来自远程服务器的信息集成在一起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mtClean="0"/>
              <a:t>使用</a:t>
            </a:r>
            <a:r>
              <a:rPr lang="en-US" altLang="zh-CN" sz="2000" smtClean="0"/>
              <a:t>$http</a:t>
            </a:r>
            <a:r>
              <a:rPr lang="zh-CN" altLang="en-US" sz="2000" smtClean="0"/>
              <a:t>：可以使用内置的</a:t>
            </a:r>
            <a:r>
              <a:rPr lang="en-US" altLang="zh-CN" sz="2000" smtClean="0"/>
              <a:t>$http</a:t>
            </a:r>
            <a:r>
              <a:rPr lang="zh-CN" altLang="en-US" sz="2000" smtClean="0"/>
              <a:t>服务直接同外部进行通信。</a:t>
            </a:r>
            <a:r>
              <a:rPr lang="en-US" altLang="zh-CN" sz="2000" smtClean="0"/>
              <a:t>$http</a:t>
            </a:r>
            <a:r>
              <a:rPr lang="zh-CN" altLang="en-US" sz="2000" smtClean="0"/>
              <a:t>服务只是简单的封装了浏览器原生的</a:t>
            </a:r>
            <a:r>
              <a:rPr lang="en-US" altLang="zh-CN" sz="2000" smtClean="0"/>
              <a:t>XMLHttpRequest</a:t>
            </a:r>
            <a:r>
              <a:rPr lang="zh-CN" altLang="en-US" sz="2000" smtClean="0"/>
              <a:t>对象。</a:t>
            </a:r>
            <a:r>
              <a:rPr lang="en-US" altLang="zh-CN" sz="2000"/>
              <a:t>$http</a:t>
            </a:r>
            <a:r>
              <a:rPr lang="zh-CN" altLang="en-US" sz="2000"/>
              <a:t>服务是只能接受一个参数的函数，这个参数是一个对象，包含了用来生成</a:t>
            </a:r>
            <a:r>
              <a:rPr lang="en-US" altLang="zh-CN" sz="2000"/>
              <a:t>HTTP</a:t>
            </a:r>
            <a:r>
              <a:rPr lang="zh-CN" altLang="en-US" sz="2000"/>
              <a:t>请求</a:t>
            </a:r>
            <a:r>
              <a:rPr lang="zh-CN" altLang="en-US" sz="2000" smtClean="0"/>
              <a:t>的配置</a:t>
            </a:r>
            <a:r>
              <a:rPr lang="zh-CN" altLang="en-US" sz="2000"/>
              <a:t>内容。这个函数返回一个</a:t>
            </a:r>
            <a:r>
              <a:rPr lang="en-US" altLang="zh-CN" sz="2000"/>
              <a:t>promise</a:t>
            </a:r>
            <a:r>
              <a:rPr lang="zh-CN" altLang="en-US" sz="2000"/>
              <a:t>对象，具有</a:t>
            </a:r>
            <a:r>
              <a:rPr lang="en-US" altLang="zh-CN" sz="2000"/>
              <a:t>success</a:t>
            </a:r>
            <a:r>
              <a:rPr lang="zh-CN" altLang="en-US" sz="2000"/>
              <a:t>和</a:t>
            </a:r>
            <a:r>
              <a:rPr lang="en-US" altLang="zh-CN" sz="2000"/>
              <a:t>error</a:t>
            </a:r>
            <a:r>
              <a:rPr lang="zh-CN" altLang="en-US" sz="2000"/>
              <a:t>两个方法。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1849115" y="2924944"/>
            <a:ext cx="9001000" cy="266429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$http({</a:t>
            </a:r>
          </a:p>
          <a:p>
            <a:r>
              <a:rPr lang="en-US" altLang="zh-CN" smtClean="0"/>
              <a:t>    method</a:t>
            </a:r>
            <a:r>
              <a:rPr lang="en-US" altLang="zh-CN"/>
              <a:t>: 'GET',</a:t>
            </a:r>
          </a:p>
          <a:p>
            <a:r>
              <a:rPr lang="en-US" altLang="zh-CN" smtClean="0"/>
              <a:t>    url</a:t>
            </a:r>
            <a:r>
              <a:rPr lang="en-US" altLang="zh-CN"/>
              <a:t>: '/api/users.json'</a:t>
            </a:r>
          </a:p>
          <a:p>
            <a:r>
              <a:rPr lang="en-US" altLang="zh-CN"/>
              <a:t>}).success(function(data,status,headers,config) {</a:t>
            </a:r>
          </a:p>
          <a:p>
            <a:r>
              <a:rPr lang="en-US" altLang="zh-CN" smtClean="0"/>
              <a:t>    // </a:t>
            </a:r>
            <a:r>
              <a:rPr lang="zh-CN" altLang="en-US"/>
              <a:t>当相应准备就绪时调用</a:t>
            </a:r>
          </a:p>
          <a:p>
            <a:r>
              <a:rPr lang="en-US" altLang="zh-CN"/>
              <a:t>}).error(function(data,status,headers,config) {</a:t>
            </a:r>
          </a:p>
          <a:p>
            <a:r>
              <a:rPr lang="en-US" altLang="zh-CN" smtClean="0"/>
              <a:t>    // </a:t>
            </a:r>
            <a:r>
              <a:rPr lang="zh-CN" altLang="en-US"/>
              <a:t>当响应以错误状态返回时调用</a:t>
            </a:r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smtClean="0"/>
              <a:t>快捷方法：</a:t>
            </a:r>
            <a:r>
              <a:rPr lang="en-US" altLang="zh-CN" sz="2000"/>
              <a:t>$http</a:t>
            </a:r>
            <a:r>
              <a:rPr lang="zh-CN" altLang="en-US" sz="2000"/>
              <a:t>服务提供了一些顺手的快捷方法供我们使用，这些方法简化了复杂设置，只需要</a:t>
            </a:r>
            <a:r>
              <a:rPr lang="zh-CN" altLang="en-US" sz="2000" smtClean="0"/>
              <a:t>提供</a:t>
            </a:r>
            <a:r>
              <a:rPr lang="en-US" altLang="zh-CN" sz="2000" smtClean="0"/>
              <a:t>URL</a:t>
            </a:r>
            <a:r>
              <a:rPr lang="zh-CN" altLang="en-US" sz="2000"/>
              <a:t>和</a:t>
            </a:r>
            <a:r>
              <a:rPr lang="en-US" altLang="zh-CN" sz="2000"/>
              <a:t>HTTP</a:t>
            </a:r>
            <a:r>
              <a:rPr lang="zh-CN" altLang="en-US" sz="2000"/>
              <a:t>方法（或者</a:t>
            </a:r>
            <a:r>
              <a:rPr lang="en-US" altLang="zh-CN" sz="2000"/>
              <a:t>POST</a:t>
            </a:r>
            <a:r>
              <a:rPr lang="zh-CN" altLang="en-US" sz="2000"/>
              <a:t>或</a:t>
            </a:r>
            <a:r>
              <a:rPr lang="en-US" altLang="zh-CN" sz="2000"/>
              <a:t>PUT</a:t>
            </a:r>
            <a:r>
              <a:rPr lang="zh-CN" altLang="en-US" sz="2000"/>
              <a:t>请求中包含的数据）即</a:t>
            </a:r>
            <a:r>
              <a:rPr lang="zh-CN" altLang="en-US" sz="2000" smtClean="0"/>
              <a:t>可。</a:t>
            </a:r>
            <a:endParaRPr lang="en-US" altLang="zh-CN" sz="2000" smtClean="0"/>
          </a:p>
          <a:p>
            <a:pPr marL="1828800" lvl="3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smtClean="0"/>
              <a:t>get()</a:t>
            </a:r>
            <a:r>
              <a:rPr lang="zh-CN" altLang="en-US" sz="2000" smtClean="0"/>
              <a:t>：</a:t>
            </a:r>
            <a:r>
              <a:rPr lang="zh-CN" altLang="en-US" sz="2000"/>
              <a:t>这个方法是发送</a:t>
            </a:r>
            <a:r>
              <a:rPr lang="en-US" altLang="zh-CN" sz="2000"/>
              <a:t>GET</a:t>
            </a:r>
            <a:r>
              <a:rPr lang="zh-CN" altLang="en-US" sz="2000"/>
              <a:t>请求的快捷方式</a:t>
            </a:r>
            <a:r>
              <a:rPr lang="zh-CN" altLang="en-US" sz="2000" smtClean="0"/>
              <a:t>。</a:t>
            </a:r>
            <a:r>
              <a:rPr lang="en-US" altLang="zh-CN" sz="2000"/>
              <a:t>get()</a:t>
            </a:r>
            <a:r>
              <a:rPr lang="zh-CN" altLang="en-US" sz="2000"/>
              <a:t>函数可以接受两个</a:t>
            </a:r>
            <a:r>
              <a:rPr lang="zh-CN" altLang="en-US" sz="2000" smtClean="0"/>
              <a:t>参数：</a:t>
            </a:r>
            <a:endParaRPr lang="en-US" altLang="zh-CN" sz="2000" smtClean="0"/>
          </a:p>
          <a:p>
            <a:pPr marL="2286000" lvl="4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url(</a:t>
            </a:r>
            <a:r>
              <a:rPr lang="zh-CN" altLang="en-US" sz="2000" smtClean="0"/>
              <a:t>字符串</a:t>
            </a:r>
            <a:r>
              <a:rPr lang="en-US" altLang="zh-CN" sz="2000" smtClean="0"/>
              <a:t>)</a:t>
            </a:r>
            <a:r>
              <a:rPr lang="zh-CN" altLang="en-US" sz="2000" smtClean="0"/>
              <a:t>：</a:t>
            </a:r>
            <a:r>
              <a:rPr lang="zh-CN" altLang="en-US" sz="2000"/>
              <a:t>一个绝对或相对路径的</a:t>
            </a:r>
            <a:r>
              <a:rPr lang="en-US" altLang="zh-CN" sz="2000"/>
              <a:t>URL</a:t>
            </a:r>
            <a:r>
              <a:rPr lang="zh-CN" altLang="en-US" sz="2000"/>
              <a:t>，代表请求的</a:t>
            </a:r>
            <a:r>
              <a:rPr lang="zh-CN" altLang="en-US" sz="2000" smtClean="0"/>
              <a:t>目的地。</a:t>
            </a:r>
            <a:endParaRPr lang="en-US" altLang="zh-CN" sz="2000" smtClean="0"/>
          </a:p>
          <a:p>
            <a:pPr marL="2286000" lvl="4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/>
              <a:t>config</a:t>
            </a:r>
            <a:r>
              <a:rPr lang="zh-CN" altLang="en-US" sz="2000"/>
              <a:t>（可选，对象</a:t>
            </a:r>
            <a:r>
              <a:rPr lang="zh-CN" altLang="en-US" sz="2000" smtClean="0"/>
              <a:t>）：</a:t>
            </a:r>
            <a:r>
              <a:rPr lang="zh-CN" altLang="en-US" sz="2000"/>
              <a:t>这是一个可选的设置</a:t>
            </a:r>
            <a:r>
              <a:rPr lang="zh-CN" altLang="en-US" sz="2000" smtClean="0"/>
              <a:t>对象。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828800" lvl="3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000" smtClean="0"/>
              <a:t>delete()</a:t>
            </a:r>
            <a:r>
              <a:rPr lang="zh-CN" altLang="en-US" sz="2000" smtClean="0"/>
              <a:t>：</a:t>
            </a:r>
            <a:r>
              <a:rPr lang="zh-CN" altLang="en-US" sz="2000"/>
              <a:t>这是用来发送</a:t>
            </a:r>
            <a:r>
              <a:rPr lang="en-US" altLang="zh-CN" sz="2000"/>
              <a:t>DELETE</a:t>
            </a:r>
            <a:r>
              <a:rPr lang="zh-CN" altLang="en-US" sz="2000"/>
              <a:t>请求的</a:t>
            </a:r>
            <a:r>
              <a:rPr lang="zh-CN" altLang="en-US" sz="2000" smtClean="0"/>
              <a:t>快捷方式。</a:t>
            </a:r>
            <a:r>
              <a:rPr lang="en-US" altLang="zh-CN" sz="2000"/>
              <a:t>delete()</a:t>
            </a:r>
            <a:r>
              <a:rPr lang="zh-CN" altLang="en-US" sz="2000"/>
              <a:t>函数可以接受两个</a:t>
            </a:r>
            <a:r>
              <a:rPr lang="zh-CN" altLang="en-US" sz="2000" smtClean="0"/>
              <a:t>参数</a:t>
            </a:r>
            <a:r>
              <a:rPr lang="en-US" altLang="zh-CN" sz="2000" smtClean="0"/>
              <a:t>(</a:t>
            </a:r>
            <a:r>
              <a:rPr lang="zh-CN" altLang="en-US" sz="2000" smtClean="0"/>
              <a:t>同</a:t>
            </a:r>
            <a:r>
              <a:rPr lang="en-US" altLang="zh-CN" sz="2000" smtClean="0"/>
              <a:t>get())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828800" lvl="3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000" smtClean="0"/>
              <a:t>head()</a:t>
            </a:r>
            <a:r>
              <a:rPr lang="zh-CN" altLang="en-US" sz="2000" smtClean="0"/>
              <a:t>：</a:t>
            </a:r>
            <a:r>
              <a:rPr lang="zh-CN" altLang="en-US" sz="2000"/>
              <a:t>这是用来发送</a:t>
            </a:r>
            <a:r>
              <a:rPr lang="en-US" altLang="zh-CN" sz="2000"/>
              <a:t>HEAD</a:t>
            </a:r>
            <a:r>
              <a:rPr lang="zh-CN" altLang="en-US" sz="2000"/>
              <a:t>请求的</a:t>
            </a:r>
            <a:r>
              <a:rPr lang="zh-CN" altLang="en-US" sz="2000" smtClean="0"/>
              <a:t>快捷方式。</a:t>
            </a:r>
            <a:r>
              <a:rPr lang="en-US" altLang="zh-CN" sz="2000" smtClean="0"/>
              <a:t>head()</a:t>
            </a:r>
            <a:r>
              <a:rPr lang="zh-CN" altLang="en-US" sz="2000"/>
              <a:t>函数可以接受两个参数</a:t>
            </a:r>
            <a:r>
              <a:rPr lang="en-US" altLang="zh-CN" sz="2000"/>
              <a:t>(</a:t>
            </a:r>
            <a:r>
              <a:rPr lang="zh-CN" altLang="en-US" sz="2000"/>
              <a:t>同</a:t>
            </a:r>
            <a:r>
              <a:rPr lang="en-US" altLang="zh-CN" sz="2000"/>
              <a:t>get())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828800" lvl="3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000"/>
              <a:t>jsonp</a:t>
            </a:r>
            <a:r>
              <a:rPr lang="en-US" altLang="zh-CN" sz="2000" smtClean="0"/>
              <a:t>()</a:t>
            </a:r>
            <a:r>
              <a:rPr lang="zh-CN" altLang="en-US" sz="2000" smtClean="0"/>
              <a:t>：</a:t>
            </a:r>
            <a:r>
              <a:rPr lang="zh-CN" altLang="en-US" sz="2000"/>
              <a:t>这是用来发送</a:t>
            </a:r>
            <a:r>
              <a:rPr lang="en-US" altLang="zh-CN" sz="2000"/>
              <a:t>JSONP</a:t>
            </a:r>
            <a:r>
              <a:rPr lang="zh-CN" altLang="en-US" sz="2000"/>
              <a:t>请求的快捷方式</a:t>
            </a:r>
            <a:r>
              <a:rPr lang="zh-CN" altLang="en-US" sz="2000" smtClean="0"/>
              <a:t>。</a:t>
            </a:r>
            <a:r>
              <a:rPr lang="en-US" altLang="zh-CN" sz="2000"/>
              <a:t> jsonp()</a:t>
            </a:r>
            <a:r>
              <a:rPr lang="zh-CN" altLang="en-US" sz="2000"/>
              <a:t>函数可以接受两个</a:t>
            </a:r>
            <a:r>
              <a:rPr lang="zh-CN" altLang="en-US" sz="2000" smtClean="0"/>
              <a:t>参数：</a:t>
            </a:r>
            <a:endParaRPr lang="en-US" altLang="zh-CN" sz="2000" smtClean="0"/>
          </a:p>
          <a:p>
            <a:pPr marL="2286000" lvl="4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url</a:t>
            </a:r>
            <a:r>
              <a:rPr lang="zh-CN" altLang="en-US" sz="2000"/>
              <a:t>（字符串）：一个绝对或相对路径的</a:t>
            </a:r>
            <a:r>
              <a:rPr lang="en-US" altLang="zh-CN" sz="2000"/>
              <a:t>URL</a:t>
            </a:r>
            <a:r>
              <a:rPr lang="zh-CN" altLang="en-US" sz="2000"/>
              <a:t>，代表请求的目的地。为了发送</a:t>
            </a:r>
            <a:r>
              <a:rPr lang="en-US" altLang="zh-CN" sz="2000"/>
              <a:t>JSONP</a:t>
            </a:r>
            <a:r>
              <a:rPr lang="zh-CN" altLang="en-US" sz="2000"/>
              <a:t>请求，其中必须</a:t>
            </a:r>
            <a:r>
              <a:rPr lang="zh-CN" altLang="en-US" sz="2000" smtClean="0"/>
              <a:t>包含</a:t>
            </a:r>
            <a:r>
              <a:rPr lang="en-US" altLang="zh-CN" sz="2000" smtClean="0"/>
              <a:t>JSON_CALLBACK</a:t>
            </a:r>
            <a:r>
              <a:rPr lang="zh-CN" altLang="en-US" sz="2000"/>
              <a:t>字样。例如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2286000" lvl="4" indent="-4572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000"/>
          </a:p>
          <a:p>
            <a:pPr marL="2286000" lvl="4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/>
              <a:t>config</a:t>
            </a:r>
            <a:r>
              <a:rPr lang="zh-CN" altLang="en-US" sz="2000"/>
              <a:t>（可选，对象）：这是一个可选的设置</a:t>
            </a:r>
            <a:r>
              <a:rPr lang="zh-CN" altLang="en-US" sz="2000" smtClean="0"/>
              <a:t>对象。</a:t>
            </a:r>
            <a:endParaRPr lang="en-US" altLang="zh-CN" sz="2000" smtClean="0"/>
          </a:p>
          <a:p>
            <a:pPr marL="2286000" lvl="4" indent="-457200">
              <a:lnSpc>
                <a:spcPct val="150000"/>
              </a:lnSpc>
              <a:buFont typeface="Wingdings" pitchFamily="2" charset="2"/>
              <a:buChar char="p"/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3721323" y="4869160"/>
            <a:ext cx="5832648" cy="4320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$</a:t>
            </a:r>
            <a:r>
              <a:rPr lang="en-US" altLang="zh-CN" smtClean="0"/>
              <a:t>http.jsonp</a:t>
            </a:r>
            <a:r>
              <a:rPr lang="en-US" altLang="zh-CN"/>
              <a:t>("/api/users.json?callback=JSON_CALLBACK");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828800" lvl="3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CN" sz="2000"/>
              <a:t>post()</a:t>
            </a:r>
            <a:r>
              <a:rPr lang="zh-CN" altLang="en-US" sz="2000" smtClean="0"/>
              <a:t>：</a:t>
            </a:r>
            <a:r>
              <a:rPr lang="zh-CN" altLang="en-US" sz="2000"/>
              <a:t>这是用来发送</a:t>
            </a:r>
            <a:r>
              <a:rPr lang="en-US" altLang="zh-CN" sz="2000"/>
              <a:t>POST</a:t>
            </a:r>
            <a:r>
              <a:rPr lang="zh-CN" altLang="en-US" sz="2000"/>
              <a:t>请求的</a:t>
            </a:r>
            <a:r>
              <a:rPr lang="zh-CN" altLang="en-US" sz="2000" smtClean="0"/>
              <a:t>快捷方式。</a:t>
            </a:r>
            <a:r>
              <a:rPr lang="en-US" altLang="zh-CN" sz="2000"/>
              <a:t> post()</a:t>
            </a:r>
            <a:r>
              <a:rPr lang="zh-CN" altLang="en-US" sz="2000"/>
              <a:t>函数可以接受三个</a:t>
            </a:r>
            <a:r>
              <a:rPr lang="zh-CN" altLang="en-US" sz="2000" smtClean="0"/>
              <a:t>参数：</a:t>
            </a:r>
            <a:endParaRPr lang="en-US" altLang="zh-CN" sz="2000" smtClean="0"/>
          </a:p>
          <a:p>
            <a:pPr marL="2286000" lvl="4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/>
              <a:t>url</a:t>
            </a:r>
            <a:r>
              <a:rPr lang="zh-CN" altLang="en-US" sz="2000"/>
              <a:t>（字符串</a:t>
            </a:r>
            <a:r>
              <a:rPr lang="zh-CN" altLang="en-US" sz="2000" smtClean="0"/>
              <a:t>）：一</a:t>
            </a:r>
            <a:r>
              <a:rPr lang="zh-CN" altLang="en-US" sz="2000"/>
              <a:t>个绝对或相对路径的</a:t>
            </a:r>
            <a:r>
              <a:rPr lang="en-US" altLang="zh-CN" sz="2000"/>
              <a:t>URL</a:t>
            </a:r>
            <a:r>
              <a:rPr lang="zh-CN" altLang="en-US" sz="2000"/>
              <a:t>，代表请求的目的地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2286000" lvl="4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/>
              <a:t>data</a:t>
            </a:r>
            <a:r>
              <a:rPr lang="zh-CN" altLang="en-US" sz="2000"/>
              <a:t>（对象或字符串</a:t>
            </a:r>
            <a:r>
              <a:rPr lang="zh-CN" altLang="en-US" sz="2000" smtClean="0"/>
              <a:t>）：这个</a:t>
            </a:r>
            <a:r>
              <a:rPr lang="zh-CN" altLang="en-US" sz="2000"/>
              <a:t>对象包含请求的数据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2286000" lvl="4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/>
              <a:t>config</a:t>
            </a:r>
            <a:r>
              <a:rPr lang="zh-CN" altLang="en-US" sz="2000"/>
              <a:t>（可选，对象</a:t>
            </a:r>
            <a:r>
              <a:rPr lang="zh-CN" altLang="en-US" sz="2000" smtClean="0"/>
              <a:t>）：这</a:t>
            </a:r>
            <a:r>
              <a:rPr lang="zh-CN" altLang="en-US" sz="2000"/>
              <a:t>是一个可选的设置对象。</a:t>
            </a:r>
            <a:endParaRPr lang="en-US" altLang="zh-CN" sz="2000" smtClean="0"/>
          </a:p>
          <a:p>
            <a:pPr marL="1828800" lvl="3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CN" sz="2000"/>
              <a:t>put()</a:t>
            </a:r>
            <a:r>
              <a:rPr lang="zh-CN" altLang="en-US" sz="2000" smtClean="0"/>
              <a:t>：</a:t>
            </a:r>
            <a:r>
              <a:rPr lang="zh-CN" altLang="en-US" sz="2000"/>
              <a:t>这是用来发送</a:t>
            </a:r>
            <a:r>
              <a:rPr lang="en-US" altLang="zh-CN" sz="2000"/>
              <a:t>PUT</a:t>
            </a:r>
            <a:r>
              <a:rPr lang="zh-CN" altLang="en-US" sz="2000"/>
              <a:t>请求的</a:t>
            </a:r>
            <a:r>
              <a:rPr lang="zh-CN" altLang="en-US" sz="2000" smtClean="0"/>
              <a:t>快捷方式。</a:t>
            </a:r>
            <a:r>
              <a:rPr lang="en-US" altLang="zh-CN" sz="2000" smtClean="0"/>
              <a:t>put()</a:t>
            </a:r>
            <a:r>
              <a:rPr lang="zh-CN" altLang="en-US" sz="2000"/>
              <a:t>函数可以</a:t>
            </a:r>
            <a:r>
              <a:rPr lang="zh-CN" altLang="en-US" sz="2000" smtClean="0"/>
              <a:t>接受</a:t>
            </a:r>
            <a:r>
              <a:rPr lang="zh-CN" altLang="en-US" sz="2000"/>
              <a:t>三</a:t>
            </a:r>
            <a:r>
              <a:rPr lang="zh-CN" altLang="en-US" sz="2000" smtClean="0"/>
              <a:t>个</a:t>
            </a:r>
            <a:r>
              <a:rPr lang="zh-CN" altLang="en-US" sz="2000"/>
              <a:t>参数</a:t>
            </a:r>
            <a:r>
              <a:rPr lang="en-US" altLang="zh-CN" sz="2000"/>
              <a:t>(</a:t>
            </a:r>
            <a:r>
              <a:rPr lang="zh-CN" altLang="en-US" sz="2000" smtClean="0"/>
              <a:t>同</a:t>
            </a:r>
            <a:r>
              <a:rPr lang="en-US" altLang="zh-CN" sz="2000" smtClean="0"/>
              <a:t>post())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设置对象：当我们将</a:t>
            </a:r>
            <a:r>
              <a:rPr lang="en-US" altLang="zh-CN" sz="2000"/>
              <a:t>$http</a:t>
            </a:r>
            <a:r>
              <a:rPr lang="zh-CN" altLang="en-US" sz="2000"/>
              <a:t>当作函数来调用时，需要传入一个设置对象，用来说明如何构造</a:t>
            </a:r>
            <a:r>
              <a:rPr lang="en-US" altLang="zh-CN" sz="2000"/>
              <a:t>XHR</a:t>
            </a:r>
            <a:r>
              <a:rPr lang="zh-CN" altLang="en-US" sz="2000"/>
              <a:t>对象</a:t>
            </a:r>
            <a:r>
              <a:rPr lang="zh-CN" altLang="en-US" sz="2000" smtClean="0"/>
              <a:t>。例如</a:t>
            </a:r>
            <a:r>
              <a:rPr lang="zh-CN" altLang="en-US" sz="2000"/>
              <a:t>，可以像下面这样将</a:t>
            </a:r>
            <a:r>
              <a:rPr lang="en-US" altLang="zh-CN" sz="2000"/>
              <a:t>$http</a:t>
            </a:r>
            <a:r>
              <a:rPr lang="zh-CN" altLang="en-US" sz="2000"/>
              <a:t>当作函数来调用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smtClean="0"/>
              <a:t>method</a:t>
            </a:r>
            <a:r>
              <a:rPr lang="zh-CN" altLang="en-US" sz="2000"/>
              <a:t>（字符串）：这个键是我们希望发送的请求的</a:t>
            </a:r>
            <a:r>
              <a:rPr lang="en-US" altLang="zh-CN" sz="2000"/>
              <a:t>HTTP</a:t>
            </a:r>
            <a:r>
              <a:rPr lang="zh-CN" altLang="en-US" sz="2000"/>
              <a:t>方法。它的值是下列各项其中之一：‘</a:t>
            </a:r>
            <a:r>
              <a:rPr lang="en-US" altLang="zh-CN" sz="2000"/>
              <a:t>GET’</a:t>
            </a:r>
            <a:r>
              <a:rPr lang="zh-CN" altLang="en-US" sz="2000"/>
              <a:t>、‘</a:t>
            </a:r>
            <a:r>
              <a:rPr lang="en-US" altLang="zh-CN" sz="2000"/>
              <a:t>DELETE’</a:t>
            </a:r>
            <a:r>
              <a:rPr lang="zh-CN" altLang="en-US" sz="2000" smtClean="0"/>
              <a:t>、‘</a:t>
            </a:r>
            <a:r>
              <a:rPr lang="en-US" altLang="zh-CN" sz="2000" smtClean="0"/>
              <a:t>HEAD’</a:t>
            </a:r>
            <a:r>
              <a:rPr lang="zh-CN" altLang="en-US" sz="2000"/>
              <a:t>、‘</a:t>
            </a:r>
            <a:r>
              <a:rPr lang="en-US" altLang="zh-CN" sz="2000"/>
              <a:t>JSONP</a:t>
            </a:r>
            <a:r>
              <a:rPr lang="en-US" altLang="zh-CN" sz="2000" smtClean="0"/>
              <a:t>’</a:t>
            </a:r>
            <a:r>
              <a:rPr lang="zh-CN" altLang="en-US" sz="2000" smtClean="0"/>
              <a:t>、‘</a:t>
            </a:r>
            <a:r>
              <a:rPr lang="en-US" altLang="zh-CN" sz="2000" smtClean="0"/>
              <a:t>POST’</a:t>
            </a:r>
            <a:r>
              <a:rPr lang="zh-CN" altLang="en-US" sz="2000"/>
              <a:t>、‘</a:t>
            </a:r>
            <a:r>
              <a:rPr lang="en-US" altLang="zh-CN" sz="2000"/>
              <a:t>PUT’</a:t>
            </a:r>
            <a:r>
              <a:rPr lang="zh-CN" altLang="en-US" sz="200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209155" y="2132856"/>
            <a:ext cx="7992888" cy="2016224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$http</a:t>
            </a:r>
            <a:r>
              <a:rPr lang="en-US" altLang="zh-CN" smtClean="0"/>
              <a:t>({</a:t>
            </a:r>
          </a:p>
          <a:p>
            <a:r>
              <a:rPr lang="en-US" altLang="zh-CN" smtClean="0"/>
              <a:t>    method</a:t>
            </a:r>
            <a:r>
              <a:rPr lang="en-US" altLang="zh-CN"/>
              <a:t>: 'GET',</a:t>
            </a:r>
          </a:p>
          <a:p>
            <a:r>
              <a:rPr lang="en-US" altLang="zh-CN" smtClean="0"/>
              <a:t>    url</a:t>
            </a:r>
            <a:r>
              <a:rPr lang="en-US" altLang="zh-CN"/>
              <a:t>: '/api/users.json',</a:t>
            </a:r>
          </a:p>
          <a:p>
            <a:r>
              <a:rPr lang="en-US" altLang="zh-CN" smtClean="0"/>
              <a:t>    params</a:t>
            </a:r>
            <a:r>
              <a:rPr lang="en-US" altLang="zh-CN"/>
              <a:t>: {</a:t>
            </a:r>
          </a:p>
          <a:p>
            <a:r>
              <a:rPr lang="en-US" altLang="zh-CN" smtClean="0"/>
              <a:t>        'username</a:t>
            </a:r>
            <a:r>
              <a:rPr lang="en-US" altLang="zh-CN"/>
              <a:t>': 'auser'</a:t>
            </a:r>
          </a:p>
          <a:p>
            <a:r>
              <a:rPr lang="en-US" altLang="zh-CN" smtClean="0"/>
              <a:t>    }</a:t>
            </a:r>
            <a:endParaRPr lang="en-US" altLang="zh-CN"/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000"/>
              <a:t>url</a:t>
            </a:r>
            <a:r>
              <a:rPr lang="zh-CN" altLang="en-US" sz="2000"/>
              <a:t>（字符串）</a:t>
            </a:r>
            <a:r>
              <a:rPr lang="zh-CN" altLang="en-US" sz="2000" smtClean="0"/>
              <a:t>：</a:t>
            </a:r>
            <a:r>
              <a:rPr lang="zh-CN" altLang="en-US" sz="2000"/>
              <a:t>绝对或相对的</a:t>
            </a:r>
            <a:r>
              <a:rPr lang="en-US" altLang="zh-CN" sz="2000"/>
              <a:t>URL</a:t>
            </a:r>
            <a:r>
              <a:rPr lang="zh-CN" altLang="en-US" sz="2000"/>
              <a:t>，是请求的目标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000" smtClean="0"/>
              <a:t>params</a:t>
            </a:r>
            <a:r>
              <a:rPr lang="zh-CN" altLang="en-US" sz="2000" smtClean="0"/>
              <a:t>（字符串</a:t>
            </a:r>
            <a:r>
              <a:rPr lang="en-US" altLang="zh-CN" sz="2000" smtClean="0"/>
              <a:t>map</a:t>
            </a:r>
            <a:r>
              <a:rPr lang="zh-CN" altLang="en-US" sz="2000"/>
              <a:t>或对象）：这个键的值是一个字符串</a:t>
            </a:r>
            <a:r>
              <a:rPr lang="en-US" altLang="zh-CN" sz="2000"/>
              <a:t>map</a:t>
            </a:r>
            <a:r>
              <a:rPr lang="zh-CN" altLang="en-US" sz="2000"/>
              <a:t>或对象，会被转换成查询字符串追加在</a:t>
            </a:r>
            <a:r>
              <a:rPr lang="en-US" altLang="zh-CN" sz="2000"/>
              <a:t>URL</a:t>
            </a:r>
            <a:r>
              <a:rPr lang="zh-CN" altLang="en-US" sz="2000"/>
              <a:t>后面。如果值</a:t>
            </a:r>
            <a:r>
              <a:rPr lang="zh-CN" altLang="en-US" sz="2000" smtClean="0"/>
              <a:t>不是字符串</a:t>
            </a:r>
            <a:r>
              <a:rPr lang="zh-CN" altLang="en-US" sz="2000"/>
              <a:t>，会被</a:t>
            </a:r>
            <a:r>
              <a:rPr lang="en-US" altLang="zh-CN" sz="2000"/>
              <a:t>JSON</a:t>
            </a:r>
            <a:r>
              <a:rPr lang="zh-CN" altLang="en-US" sz="2000"/>
              <a:t>序列化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sz="200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sz="200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738565" y="2924944"/>
            <a:ext cx="7992888" cy="122413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// </a:t>
            </a:r>
            <a:r>
              <a:rPr lang="zh-CN" altLang="en-US"/>
              <a:t>参数会转化为</a:t>
            </a:r>
            <a:r>
              <a:rPr lang="en-US" altLang="zh-CN"/>
              <a:t>?name=ari</a:t>
            </a:r>
            <a:r>
              <a:rPr lang="zh-CN" altLang="en-US"/>
              <a:t>的形式</a:t>
            </a:r>
          </a:p>
          <a:p>
            <a:r>
              <a:rPr lang="en-US" altLang="zh-CN"/>
              <a:t>$http({</a:t>
            </a:r>
          </a:p>
          <a:p>
            <a:r>
              <a:rPr lang="en-US" altLang="zh-CN" smtClean="0"/>
              <a:t>    params</a:t>
            </a:r>
            <a:r>
              <a:rPr lang="en-US" altLang="zh-CN"/>
              <a:t>: {'name': 'ari'}</a:t>
            </a:r>
          </a:p>
          <a:p>
            <a:r>
              <a:rPr lang="en-US" altLang="zh-CN"/>
              <a:t>})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371600" lvl="2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2000" smtClean="0"/>
              <a:t>data</a:t>
            </a:r>
            <a:r>
              <a:rPr lang="zh-CN" altLang="en-US" sz="2000" smtClean="0"/>
              <a:t>（字符串或对象）：这个对象中包含了将会被当作消息体发送给服务器的数据。通常在发送</a:t>
            </a:r>
            <a:r>
              <a:rPr lang="en-US" altLang="zh-CN" sz="2000" smtClean="0"/>
              <a:t>POST</a:t>
            </a:r>
            <a:r>
              <a:rPr lang="zh-CN" altLang="en-US" sz="2000"/>
              <a:t>请求时使用。从</a:t>
            </a:r>
            <a:r>
              <a:rPr lang="en-US" altLang="zh-CN" sz="2000"/>
              <a:t>AngularJS 1.3</a:t>
            </a:r>
            <a:r>
              <a:rPr lang="zh-CN" altLang="en-US" sz="2000"/>
              <a:t>开始，它还可以在</a:t>
            </a:r>
            <a:r>
              <a:rPr lang="en-US" altLang="zh-CN" sz="2000"/>
              <a:t>POST</a:t>
            </a:r>
            <a:r>
              <a:rPr lang="zh-CN" altLang="en-US" sz="2000"/>
              <a:t>请求里发送二进制数据。要发送一个</a:t>
            </a:r>
            <a:r>
              <a:rPr lang="en-US" altLang="zh-CN" sz="2000"/>
              <a:t>blob</a:t>
            </a:r>
            <a:r>
              <a:rPr lang="zh-CN" altLang="en-US" sz="2000"/>
              <a:t>对象，</a:t>
            </a:r>
            <a:r>
              <a:rPr lang="zh-CN" altLang="en-US" sz="2000" smtClean="0"/>
              <a:t>你可以</a:t>
            </a:r>
            <a:r>
              <a:rPr lang="zh-CN" altLang="en-US" sz="2000"/>
              <a:t>简单地通过使用</a:t>
            </a:r>
            <a:r>
              <a:rPr lang="en-US" altLang="zh-CN" sz="2000"/>
              <a:t>data</a:t>
            </a:r>
            <a:r>
              <a:rPr lang="zh-CN" altLang="en-US" sz="2000"/>
              <a:t>参数来传递它。例如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200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200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200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zh-CN" sz="200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2000" smtClean="0"/>
              <a:t>headers</a:t>
            </a:r>
            <a:r>
              <a:rPr lang="zh-CN" altLang="en-US" sz="2000"/>
              <a:t>（对象）：一个列表，每一个元素都是一个函数，它会返回代表随请求发送的</a:t>
            </a:r>
            <a:r>
              <a:rPr lang="en-US" altLang="zh-CN" sz="2000"/>
              <a:t>HTTP</a:t>
            </a:r>
            <a:r>
              <a:rPr lang="zh-CN" altLang="en-US" sz="2000"/>
              <a:t>头。如果函数的</a:t>
            </a:r>
            <a:r>
              <a:rPr lang="zh-CN" altLang="en-US" sz="2000" smtClean="0"/>
              <a:t>返回</a:t>
            </a:r>
            <a:r>
              <a:rPr lang="zh-CN" altLang="en-US" sz="2000"/>
              <a:t>值是</a:t>
            </a:r>
            <a:r>
              <a:rPr lang="en-US" altLang="zh-CN" sz="2000"/>
              <a:t>null</a:t>
            </a:r>
            <a:r>
              <a:rPr lang="zh-CN" altLang="en-US" sz="2000"/>
              <a:t>，对应的头不会被发送。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738565" y="2924944"/>
            <a:ext cx="7992888" cy="1728192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var blob = new Blob(['Hello World'], {type: 'text/plain'});</a:t>
            </a:r>
          </a:p>
          <a:p>
            <a:r>
              <a:rPr lang="en-US" altLang="zh-CN"/>
              <a:t>$http({</a:t>
            </a:r>
          </a:p>
          <a:p>
            <a:r>
              <a:rPr lang="en-US" altLang="zh-CN" smtClean="0"/>
              <a:t>    method</a:t>
            </a:r>
            <a:r>
              <a:rPr lang="en-US" altLang="zh-CN"/>
              <a:t>: 'POST',</a:t>
            </a:r>
          </a:p>
          <a:p>
            <a:r>
              <a:rPr lang="en-US" altLang="zh-CN" smtClean="0"/>
              <a:t>    url</a:t>
            </a:r>
            <a:r>
              <a:rPr lang="en-US" altLang="zh-CN"/>
              <a:t>: '/',</a:t>
            </a:r>
          </a:p>
          <a:p>
            <a:r>
              <a:rPr lang="en-US" altLang="zh-CN" smtClean="0"/>
              <a:t>    data</a:t>
            </a:r>
            <a:r>
              <a:rPr lang="en-US" altLang="zh-CN"/>
              <a:t>: blob</a:t>
            </a:r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371600" lvl="2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sz="2000"/>
              <a:t>xsrfHeaderName</a:t>
            </a:r>
            <a:r>
              <a:rPr lang="zh-CN" altLang="en-US" sz="2000"/>
              <a:t>（字符串）</a:t>
            </a:r>
            <a:r>
              <a:rPr lang="zh-CN" altLang="en-US" sz="2000" smtClean="0"/>
              <a:t>：</a:t>
            </a:r>
            <a:r>
              <a:rPr lang="zh-CN" altLang="en-US" sz="2000"/>
              <a:t>保存</a:t>
            </a:r>
            <a:r>
              <a:rPr lang="en-US" altLang="zh-CN" sz="2000"/>
              <a:t>XSFR</a:t>
            </a:r>
            <a:r>
              <a:rPr lang="zh-CN" altLang="en-US" sz="2000"/>
              <a:t>令牌的</a:t>
            </a:r>
            <a:r>
              <a:rPr lang="en-US" altLang="zh-CN" sz="2000"/>
              <a:t>HTTP</a:t>
            </a:r>
            <a:r>
              <a:rPr lang="zh-CN" altLang="en-US" sz="2000"/>
              <a:t>头的名称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sz="2000"/>
              <a:t>xsrfCookieName</a:t>
            </a:r>
            <a:r>
              <a:rPr lang="zh-CN" altLang="en-US" sz="2000"/>
              <a:t>（字符串</a:t>
            </a:r>
            <a:r>
              <a:rPr lang="zh-CN" altLang="en-US" sz="2000" smtClean="0"/>
              <a:t>）：保存</a:t>
            </a:r>
            <a:r>
              <a:rPr lang="en-US" altLang="zh-CN" sz="2000"/>
              <a:t>XSFR</a:t>
            </a:r>
            <a:r>
              <a:rPr lang="zh-CN" altLang="en-US" sz="2000"/>
              <a:t>令牌的</a:t>
            </a:r>
            <a:r>
              <a:rPr lang="en-US" altLang="zh-CN" sz="2000"/>
              <a:t>cookie</a:t>
            </a:r>
            <a:r>
              <a:rPr lang="zh-CN" altLang="en-US" sz="2000"/>
              <a:t>的名称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sz="2000"/>
              <a:t>transformRequest</a:t>
            </a:r>
            <a:r>
              <a:rPr lang="zh-CN" altLang="en-US" sz="2000"/>
              <a:t>（函数或函数数组</a:t>
            </a:r>
            <a:r>
              <a:rPr lang="zh-CN" altLang="en-US" sz="2000" smtClean="0"/>
              <a:t>）：这</a:t>
            </a:r>
            <a:r>
              <a:rPr lang="zh-CN" altLang="en-US" sz="2000"/>
              <a:t>是一个函数或函数数组，用来对</a:t>
            </a:r>
            <a:r>
              <a:rPr lang="en-US" altLang="zh-CN" sz="2000"/>
              <a:t>HTTP</a:t>
            </a:r>
            <a:r>
              <a:rPr lang="zh-CN" altLang="en-US" sz="2000"/>
              <a:t>请求的请求体和头信息进行转换，并返回转换后</a:t>
            </a:r>
            <a:r>
              <a:rPr lang="zh-CN" altLang="en-US" sz="2000" smtClean="0"/>
              <a:t>的</a:t>
            </a:r>
            <a:r>
              <a:rPr lang="zh-CN" altLang="en-US" sz="2000"/>
              <a:t>版本。通常用于在请求发送给服务器之前对其进行序列化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sz="2000"/>
              <a:t>transformResponse</a:t>
            </a:r>
            <a:r>
              <a:rPr lang="zh-CN" altLang="en-US" sz="2000"/>
              <a:t>（函数或函数数组</a:t>
            </a:r>
            <a:r>
              <a:rPr lang="zh-CN" altLang="en-US" sz="2000" smtClean="0"/>
              <a:t>）：这</a:t>
            </a:r>
            <a:r>
              <a:rPr lang="zh-CN" altLang="en-US" sz="2000"/>
              <a:t>是一个函数或函数数组，用来对</a:t>
            </a:r>
            <a:r>
              <a:rPr lang="en-US" altLang="zh-CN" sz="2000"/>
              <a:t>HTTP</a:t>
            </a:r>
            <a:r>
              <a:rPr lang="zh-CN" altLang="en-US" sz="2000"/>
              <a:t>响应的响应体和头信息进行转换，并返回转换后</a:t>
            </a:r>
            <a:r>
              <a:rPr lang="zh-CN" altLang="en-US" sz="2000" smtClean="0"/>
              <a:t>的版本</a:t>
            </a:r>
            <a:r>
              <a:rPr lang="zh-CN" altLang="en-US" sz="2000"/>
              <a:t>。通常用来进行反序列化</a:t>
            </a:r>
            <a:r>
              <a:rPr lang="zh-CN" altLang="en-US" sz="2000" smtClean="0"/>
              <a:t>。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371600" lvl="2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zh-CN" sz="2000" smtClean="0"/>
              <a:t>cache</a:t>
            </a:r>
            <a:r>
              <a:rPr lang="zh-CN" altLang="en-US" sz="2000"/>
              <a:t>（布尔型或缓存对象</a:t>
            </a:r>
            <a:r>
              <a:rPr lang="zh-CN" altLang="en-US" sz="2000" smtClean="0"/>
              <a:t>）：如果</a:t>
            </a:r>
            <a:r>
              <a:rPr lang="en-US" altLang="zh-CN" sz="2000"/>
              <a:t>cache</a:t>
            </a:r>
            <a:r>
              <a:rPr lang="zh-CN" altLang="en-US" sz="2000"/>
              <a:t>属性被设置为</a:t>
            </a:r>
            <a:r>
              <a:rPr lang="en-US" altLang="zh-CN" sz="2000"/>
              <a:t>true</a:t>
            </a:r>
            <a:r>
              <a:rPr lang="zh-CN" altLang="en-US" sz="2000"/>
              <a:t>，那么</a:t>
            </a:r>
            <a:r>
              <a:rPr lang="en-US" altLang="zh-CN" sz="2000"/>
              <a:t>AngularJS</a:t>
            </a:r>
            <a:r>
              <a:rPr lang="zh-CN" altLang="en-US" sz="2000"/>
              <a:t>会用默认的</a:t>
            </a:r>
            <a:r>
              <a:rPr lang="en-US" altLang="zh-CN" sz="2000"/>
              <a:t>$http</a:t>
            </a:r>
            <a:r>
              <a:rPr lang="zh-CN" altLang="en-US" sz="2000"/>
              <a:t>缓存来对</a:t>
            </a:r>
            <a:r>
              <a:rPr lang="en-US" altLang="zh-CN" sz="2000"/>
              <a:t>GET</a:t>
            </a:r>
            <a:r>
              <a:rPr lang="zh-CN" altLang="en-US" sz="2000"/>
              <a:t>请求进行缓存</a:t>
            </a:r>
            <a:r>
              <a:rPr lang="zh-CN" altLang="en-US" sz="2000" smtClean="0"/>
              <a:t>。：如果</a:t>
            </a:r>
            <a:r>
              <a:rPr lang="en-US" altLang="zh-CN" sz="2000"/>
              <a:t>cache</a:t>
            </a:r>
            <a:r>
              <a:rPr lang="zh-CN" altLang="en-US" sz="2000"/>
              <a:t>属性被设置为一个</a:t>
            </a:r>
            <a:r>
              <a:rPr lang="en-US" altLang="zh-CN" sz="2000"/>
              <a:t>$cacheFactory</a:t>
            </a:r>
            <a:r>
              <a:rPr lang="zh-CN" altLang="en-US" sz="2000"/>
              <a:t>对象的实例，那么这个对象会被用来对</a:t>
            </a:r>
            <a:r>
              <a:rPr lang="en-US" altLang="zh-CN" sz="2000"/>
              <a:t>GET</a:t>
            </a:r>
            <a:r>
              <a:rPr lang="zh-CN" altLang="en-US" sz="2000"/>
              <a:t>请求</a:t>
            </a:r>
            <a:r>
              <a:rPr lang="zh-CN" altLang="en-US" sz="2000" smtClean="0"/>
              <a:t>进行</a:t>
            </a:r>
            <a:r>
              <a:rPr lang="zh-CN" altLang="en-US" sz="2000"/>
              <a:t>缓存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10"/>
            </a:pPr>
            <a:r>
              <a:rPr lang="en-US" altLang="zh-CN" sz="2000"/>
              <a:t>timeout</a:t>
            </a:r>
            <a:r>
              <a:rPr lang="zh-CN" altLang="en-US" sz="2000"/>
              <a:t>（数值型或</a:t>
            </a:r>
            <a:r>
              <a:rPr lang="en-US" altLang="zh-CN" sz="2000"/>
              <a:t>promise</a:t>
            </a:r>
            <a:r>
              <a:rPr lang="zh-CN" altLang="en-US" sz="2000"/>
              <a:t>对象</a:t>
            </a:r>
            <a:r>
              <a:rPr lang="zh-CN" altLang="en-US" sz="2000" smtClean="0"/>
              <a:t>）：如果</a:t>
            </a:r>
            <a:r>
              <a:rPr lang="en-US" altLang="zh-CN" sz="2000"/>
              <a:t>timeout</a:t>
            </a:r>
            <a:r>
              <a:rPr lang="zh-CN" altLang="en-US" sz="2000"/>
              <a:t>被设置为一个数值，那么请求将会在推迟</a:t>
            </a:r>
            <a:r>
              <a:rPr lang="en-US" altLang="zh-CN" sz="2000"/>
              <a:t>timeout</a:t>
            </a:r>
            <a:r>
              <a:rPr lang="zh-CN" altLang="en-US" sz="2000"/>
              <a:t>指定的毫秒数后再发送。</a:t>
            </a:r>
            <a:r>
              <a:rPr lang="zh-CN" altLang="en-US" sz="2000" smtClean="0"/>
              <a:t>如：果</a:t>
            </a:r>
            <a:r>
              <a:rPr lang="zh-CN" altLang="en-US" sz="2000"/>
              <a:t>被设置为一个</a:t>
            </a:r>
            <a:r>
              <a:rPr lang="en-US" altLang="zh-CN" sz="2000"/>
              <a:t>promise</a:t>
            </a:r>
            <a:r>
              <a:rPr lang="zh-CN" altLang="en-US" sz="2000"/>
              <a:t>对象，那么当该</a:t>
            </a:r>
            <a:r>
              <a:rPr lang="en-US" altLang="zh-CN" sz="2000"/>
              <a:t>promise</a:t>
            </a:r>
            <a:r>
              <a:rPr lang="zh-CN" altLang="en-US" sz="2000"/>
              <a:t>对象被</a:t>
            </a:r>
            <a:r>
              <a:rPr lang="en-US" altLang="zh-CN" sz="2000"/>
              <a:t>resolve</a:t>
            </a:r>
            <a:r>
              <a:rPr lang="zh-CN" altLang="en-US" sz="2000"/>
              <a:t>时请求会被中止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371600" lvl="2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zh-CN" sz="2000" smtClean="0"/>
              <a:t>withCredentials</a:t>
            </a:r>
            <a:r>
              <a:rPr lang="zh-CN" altLang="en-US" sz="2000" smtClean="0"/>
              <a:t>（布尔型）：如果该属性被设置为</a:t>
            </a:r>
            <a:r>
              <a:rPr lang="en-US" altLang="zh-CN" sz="2000" smtClean="0"/>
              <a:t>true</a:t>
            </a:r>
            <a:r>
              <a:rPr lang="zh-CN" altLang="en-US" sz="2000" smtClean="0"/>
              <a:t>，那么</a:t>
            </a:r>
            <a:r>
              <a:rPr lang="en-US" altLang="zh-CN" sz="2000" smtClean="0"/>
              <a:t>XHR</a:t>
            </a:r>
            <a:r>
              <a:rPr lang="zh-CN" altLang="en-US" sz="2000" smtClean="0"/>
              <a:t>请求对象中会设置</a:t>
            </a:r>
            <a:r>
              <a:rPr lang="en-US" altLang="zh-CN" sz="2000" smtClean="0"/>
              <a:t>withCredentials</a:t>
            </a:r>
            <a:r>
              <a:rPr lang="zh-CN" altLang="en-US" sz="2000" smtClean="0"/>
              <a:t>标记。默认情况下，</a:t>
            </a:r>
            <a:r>
              <a:rPr lang="en-US" altLang="zh-CN" sz="2000" smtClean="0"/>
              <a:t>CORS</a:t>
            </a:r>
            <a:r>
              <a:rPr lang="zh-CN" altLang="en-US" sz="2000" smtClean="0"/>
              <a:t>请求不会发送</a:t>
            </a:r>
            <a:r>
              <a:rPr lang="en-US" altLang="zh-CN" sz="2000" smtClean="0"/>
              <a:t>cookie</a:t>
            </a:r>
            <a:r>
              <a:rPr lang="zh-CN" altLang="en-US" sz="2000" smtClean="0"/>
              <a:t>， 而</a:t>
            </a:r>
            <a:r>
              <a:rPr lang="en-US" altLang="zh-CN" sz="2000" smtClean="0"/>
              <a:t>withCredentials</a:t>
            </a:r>
            <a:r>
              <a:rPr lang="zh-CN" altLang="en-US" sz="2000" smtClean="0"/>
              <a:t>标记会在请求中加入</a:t>
            </a:r>
            <a:r>
              <a:rPr lang="en-US" altLang="zh-CN" sz="2000" smtClean="0"/>
              <a:t>Access-Control-Allow-Credentials</a:t>
            </a:r>
            <a:r>
              <a:rPr lang="zh-CN" altLang="en-US" sz="2000" smtClean="0"/>
              <a:t>头，这样请求就会将目标域的</a:t>
            </a:r>
            <a:r>
              <a:rPr lang="en-US" altLang="zh-CN" sz="2000" smtClean="0"/>
              <a:t>cookie</a:t>
            </a:r>
            <a:r>
              <a:rPr lang="zh-CN" altLang="en-US" sz="2000" smtClean="0"/>
              <a:t>包含在请求中。</a:t>
            </a:r>
            <a:endParaRPr lang="en-US" altLang="zh-CN" sz="2000" smtClean="0"/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12"/>
            </a:pPr>
            <a:r>
              <a:rPr lang="en-US" altLang="zh-CN" sz="2000" smtClean="0"/>
              <a:t>responseType</a:t>
            </a:r>
            <a:r>
              <a:rPr lang="zh-CN" altLang="en-US" sz="2000"/>
              <a:t>（字符串</a:t>
            </a:r>
            <a:r>
              <a:rPr lang="zh-CN" altLang="en-US" sz="2000" smtClean="0"/>
              <a:t>）：</a:t>
            </a:r>
            <a:r>
              <a:rPr lang="en-US" altLang="zh-CN" sz="2000" smtClean="0"/>
              <a:t>responseType</a:t>
            </a:r>
            <a:r>
              <a:rPr lang="zh-CN" altLang="en-US" sz="2000"/>
              <a:t>选项会在请求中</a:t>
            </a:r>
            <a:r>
              <a:rPr lang="zh-CN" altLang="en-US" sz="2000" smtClean="0"/>
              <a:t>设置</a:t>
            </a:r>
            <a:r>
              <a:rPr lang="en-US" altLang="zh-CN" sz="2000" smtClean="0"/>
              <a:t>XMLHttpRequestResponseType</a:t>
            </a:r>
            <a:r>
              <a:rPr lang="zh-CN" altLang="en-US" sz="2000"/>
              <a:t>属性。我们可以使用</a:t>
            </a:r>
            <a:r>
              <a:rPr lang="zh-CN" altLang="en-US" sz="2000" smtClean="0"/>
              <a:t>以下</a:t>
            </a:r>
            <a:r>
              <a:rPr lang="en-US" altLang="zh-CN" sz="2000" smtClean="0"/>
              <a:t>HTTP</a:t>
            </a:r>
            <a:r>
              <a:rPr lang="zh-CN" altLang="en-US" sz="2000"/>
              <a:t>请求类型其中之一</a:t>
            </a:r>
            <a:r>
              <a:rPr lang="zh-CN" altLang="en-US" sz="2000" smtClean="0"/>
              <a:t>：</a:t>
            </a:r>
            <a:endParaRPr lang="en-US" altLang="zh-CN" sz="2000" smtClean="0"/>
          </a:p>
          <a:p>
            <a:pPr marL="1828800" lvl="3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/>
              <a:t>""</a:t>
            </a:r>
            <a:r>
              <a:rPr lang="zh-CN" altLang="en-US" sz="2000"/>
              <a:t>（字符串，默认）；</a:t>
            </a:r>
          </a:p>
          <a:p>
            <a:pPr marL="1828800" lvl="3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"</a:t>
            </a:r>
            <a:r>
              <a:rPr lang="en-US" altLang="zh-CN" sz="2000"/>
              <a:t>arraybuffer"</a:t>
            </a:r>
            <a:r>
              <a:rPr lang="zh-CN" altLang="en-US" sz="2000"/>
              <a:t>（</a:t>
            </a:r>
            <a:r>
              <a:rPr lang="en-US" altLang="zh-CN" sz="2000"/>
              <a:t>ArrayBuffer</a:t>
            </a:r>
            <a:r>
              <a:rPr lang="zh-CN" altLang="en-US" sz="2000"/>
              <a:t>）；</a:t>
            </a:r>
          </a:p>
          <a:p>
            <a:pPr marL="1828800" lvl="3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"</a:t>
            </a:r>
            <a:r>
              <a:rPr lang="en-US" altLang="zh-CN" sz="2000"/>
              <a:t>blob"</a:t>
            </a:r>
            <a:r>
              <a:rPr lang="zh-CN" altLang="en-US" sz="2000"/>
              <a:t>（</a:t>
            </a:r>
            <a:r>
              <a:rPr lang="en-US" altLang="zh-CN" sz="2000"/>
              <a:t>blob</a:t>
            </a:r>
            <a:r>
              <a:rPr lang="zh-CN" altLang="en-US" sz="2000"/>
              <a:t>对象）</a:t>
            </a:r>
            <a:r>
              <a:rPr lang="zh-CN" altLang="en-US" sz="2000" smtClean="0"/>
              <a:t>；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63913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核心概览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/>
          <a:lstStyle/>
          <a:p>
            <a:pPr>
              <a:lnSpc>
                <a:spcPct val="150000"/>
              </a:lnSpc>
              <a:defRPr/>
            </a:pPr>
            <a:r>
              <a:rPr lang="en-US" altLang="zh-CN" sz="2000" b="1" smtClean="0"/>
              <a:t>AngularJS</a:t>
            </a:r>
            <a:r>
              <a:rPr lang="zh-CN" altLang="en-US" sz="2000" b="1" smtClean="0"/>
              <a:t>核心组成部分包括以下几个部分：</a:t>
            </a:r>
            <a:endParaRPr lang="en-US" altLang="zh-CN" sz="2000" b="1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smtClean="0"/>
              <a:t>表达式</a:t>
            </a:r>
            <a:endParaRPr lang="en-US" altLang="zh-CN" sz="200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smtClean="0"/>
              <a:t>模块</a:t>
            </a:r>
            <a:endParaRPr lang="en-US" altLang="zh-CN" sz="200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/>
              <a:t>作用域</a:t>
            </a:r>
            <a:endParaRPr lang="en-US" altLang="zh-CN" sz="200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smtClean="0"/>
              <a:t>控制器</a:t>
            </a:r>
            <a:endParaRPr lang="en-US" altLang="zh-CN" sz="200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smtClean="0"/>
              <a:t>过滤器</a:t>
            </a:r>
            <a:endParaRPr lang="en-US" altLang="zh-CN" sz="200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smtClean="0"/>
              <a:t>指令</a:t>
            </a:r>
            <a:endParaRPr lang="en-US" altLang="zh-CN" sz="200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/>
              <a:t>表单</a:t>
            </a:r>
            <a:r>
              <a:rPr lang="zh-CN" altLang="en-US" sz="2000" smtClean="0"/>
              <a:t>验证</a:t>
            </a:r>
            <a:endParaRPr lang="en-US" altLang="zh-CN" sz="200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endParaRPr lang="en-US" altLang="zh-CN" sz="200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smtClean="0"/>
              <a:t>模块</a:t>
            </a:r>
            <a:r>
              <a:rPr lang="zh-CN" altLang="en-US" sz="2000"/>
              <a:t>加载</a:t>
            </a:r>
            <a:endParaRPr lang="en-US" altLang="zh-CN" sz="200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 smtClean="0"/>
              <a:t>服务</a:t>
            </a:r>
            <a:endParaRPr lang="en-US" altLang="zh-CN" sz="2000" smtClean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zh-CN" altLang="en-US" sz="2000"/>
              <a:t>通信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213573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828800" lvl="3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"document"</a:t>
            </a:r>
            <a:r>
              <a:rPr lang="zh-CN" altLang="en-US" sz="2000" smtClean="0"/>
              <a:t>（</a:t>
            </a:r>
            <a:r>
              <a:rPr lang="en-US" altLang="zh-CN" sz="2000" smtClean="0"/>
              <a:t>HTTP</a:t>
            </a:r>
            <a:r>
              <a:rPr lang="zh-CN" altLang="en-US" sz="2000" smtClean="0"/>
              <a:t>文档）；</a:t>
            </a:r>
          </a:p>
          <a:p>
            <a:pPr marL="1828800" lvl="3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"json"</a:t>
            </a:r>
            <a:r>
              <a:rPr lang="zh-CN" altLang="en-US" sz="2000" smtClean="0"/>
              <a:t>（从</a:t>
            </a:r>
            <a:r>
              <a:rPr lang="en-US" altLang="zh-CN" sz="2000" smtClean="0"/>
              <a:t>JSON</a:t>
            </a:r>
            <a:r>
              <a:rPr lang="zh-CN" altLang="en-US" sz="2000" smtClean="0"/>
              <a:t>对象解析而来的</a:t>
            </a:r>
            <a:r>
              <a:rPr lang="en-US" altLang="zh-CN" sz="2000" smtClean="0"/>
              <a:t>JSON</a:t>
            </a:r>
            <a:r>
              <a:rPr lang="zh-CN" altLang="en-US" sz="2000" smtClean="0"/>
              <a:t>字符串）；</a:t>
            </a:r>
          </a:p>
          <a:p>
            <a:pPr marL="1828800" lvl="3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"text"</a:t>
            </a:r>
            <a:r>
              <a:rPr lang="zh-CN" altLang="en-US" sz="2000" smtClean="0"/>
              <a:t>（字符串）；</a:t>
            </a:r>
          </a:p>
          <a:p>
            <a:pPr marL="1828800" lvl="3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"moz-blob"</a:t>
            </a:r>
            <a:r>
              <a:rPr lang="zh-CN" altLang="en-US" sz="2000" smtClean="0"/>
              <a:t>（</a:t>
            </a:r>
            <a:r>
              <a:rPr lang="en-US" altLang="zh-CN" sz="2000" smtClean="0"/>
              <a:t>Firefox</a:t>
            </a:r>
            <a:r>
              <a:rPr lang="zh-CN" altLang="en-US" sz="2000" smtClean="0"/>
              <a:t>的接收进度事件）；</a:t>
            </a:r>
          </a:p>
          <a:p>
            <a:pPr marL="1828800" lvl="3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"moz-chunked-text"</a:t>
            </a:r>
            <a:r>
              <a:rPr lang="zh-CN" altLang="en-US" sz="2000" smtClean="0"/>
              <a:t>（文本流）；</a:t>
            </a:r>
          </a:p>
          <a:p>
            <a:pPr marL="1828800" lvl="3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"moz-chunked-arraybuffer"</a:t>
            </a:r>
            <a:r>
              <a:rPr lang="zh-CN" altLang="en-US" sz="2000" smtClean="0"/>
              <a:t>（</a:t>
            </a:r>
            <a:r>
              <a:rPr lang="en-US" altLang="zh-CN" sz="2000" smtClean="0"/>
              <a:t>ArrayBuffer</a:t>
            </a:r>
            <a:r>
              <a:rPr lang="zh-CN" altLang="en-US" sz="2000" smtClean="0"/>
              <a:t>流）。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6141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/>
              <a:t>响应</a:t>
            </a:r>
            <a:r>
              <a:rPr lang="zh-CN" altLang="en-US" sz="2000" smtClean="0"/>
              <a:t>对象：</a:t>
            </a:r>
            <a:r>
              <a:rPr lang="en-US" altLang="zh-CN" sz="2000"/>
              <a:t>AngularJS</a:t>
            </a:r>
            <a:r>
              <a:rPr lang="zh-CN" altLang="en-US" sz="2000"/>
              <a:t>传递给</a:t>
            </a:r>
            <a:r>
              <a:rPr lang="en-US" altLang="zh-CN" sz="2000"/>
              <a:t>then()</a:t>
            </a:r>
            <a:r>
              <a:rPr lang="zh-CN" altLang="en-US" sz="2000"/>
              <a:t>方法的响应对象包含四个</a:t>
            </a:r>
            <a:r>
              <a:rPr lang="zh-CN" altLang="en-US" sz="2000" smtClean="0"/>
              <a:t>属性：</a:t>
            </a:r>
            <a:endParaRPr lang="en-US" altLang="zh-CN" sz="200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/>
              <a:t>data</a:t>
            </a:r>
            <a:r>
              <a:rPr lang="zh-CN" altLang="en-US" sz="2000"/>
              <a:t>（字符串或对象</a:t>
            </a:r>
            <a:r>
              <a:rPr lang="zh-CN" altLang="en-US" sz="2000" smtClean="0"/>
              <a:t>）：这个</a:t>
            </a:r>
            <a:r>
              <a:rPr lang="zh-CN" altLang="en-US" sz="2000"/>
              <a:t>数据代表转换过后的响应</a:t>
            </a:r>
            <a:r>
              <a:rPr lang="zh-CN" altLang="en-US" sz="2000" smtClean="0"/>
              <a:t>体。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/>
              <a:t>status</a:t>
            </a:r>
            <a:r>
              <a:rPr lang="zh-CN" altLang="en-US" sz="2000"/>
              <a:t>（数值型</a:t>
            </a:r>
            <a:r>
              <a:rPr lang="zh-CN" altLang="en-US" sz="2000" smtClean="0"/>
              <a:t>）：响应</a:t>
            </a:r>
            <a:r>
              <a:rPr lang="zh-CN" altLang="en-US" sz="2000"/>
              <a:t>的</a:t>
            </a:r>
            <a:r>
              <a:rPr lang="en-US" altLang="zh-CN" sz="2000"/>
              <a:t>HTTP</a:t>
            </a:r>
            <a:r>
              <a:rPr lang="zh-CN" altLang="en-US" sz="2000"/>
              <a:t>状态码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/>
              <a:t>headers</a:t>
            </a:r>
            <a:r>
              <a:rPr lang="zh-CN" altLang="en-US" sz="2000"/>
              <a:t>（函数</a:t>
            </a:r>
            <a:r>
              <a:rPr lang="zh-CN" altLang="en-US" sz="2000" smtClean="0"/>
              <a:t>）：这个</a:t>
            </a:r>
            <a:r>
              <a:rPr lang="zh-CN" altLang="en-US" sz="2000"/>
              <a:t>函数是头信息的</a:t>
            </a:r>
            <a:r>
              <a:rPr lang="en-US" altLang="zh-CN" sz="2000"/>
              <a:t>getter</a:t>
            </a:r>
            <a:r>
              <a:rPr lang="zh-CN" altLang="en-US" sz="2000"/>
              <a:t>函数，可以接受一个参数，用来获取对应名字的值。例如，用</a:t>
            </a:r>
            <a:r>
              <a:rPr lang="zh-CN" altLang="en-US" sz="2000" smtClean="0"/>
              <a:t>如：下</a:t>
            </a:r>
            <a:r>
              <a:rPr lang="zh-CN" altLang="en-US" sz="2000"/>
              <a:t>代码获取</a:t>
            </a:r>
            <a:r>
              <a:rPr lang="en-US" altLang="zh-CN" sz="2000"/>
              <a:t>X-Auth-ID</a:t>
            </a:r>
            <a:r>
              <a:rPr lang="zh-CN" altLang="en-US" sz="2000"/>
              <a:t>的值：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641203" y="3501008"/>
            <a:ext cx="7344816" cy="194421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$http({</a:t>
            </a:r>
          </a:p>
          <a:p>
            <a:r>
              <a:rPr lang="en-US" altLang="zh-CN" smtClean="0"/>
              <a:t>    method</a:t>
            </a:r>
            <a:r>
              <a:rPr lang="en-US" altLang="zh-CN"/>
              <a:t>: 'GET',</a:t>
            </a:r>
          </a:p>
          <a:p>
            <a:r>
              <a:rPr lang="en-US" altLang="zh-CN" smtClean="0"/>
              <a:t>    url</a:t>
            </a:r>
            <a:r>
              <a:rPr lang="en-US" altLang="zh-CN"/>
              <a:t>: '/api/users.json'</a:t>
            </a:r>
          </a:p>
          <a:p>
            <a:r>
              <a:rPr lang="en-US" altLang="zh-CN"/>
              <a:t>}).then (resp) {</a:t>
            </a:r>
          </a:p>
          <a:p>
            <a:r>
              <a:rPr lang="en-US" altLang="zh-CN" smtClean="0"/>
              <a:t>    // </a:t>
            </a:r>
            <a:r>
              <a:rPr lang="zh-CN" altLang="en-US"/>
              <a:t>读取</a:t>
            </a:r>
            <a:r>
              <a:rPr lang="en-US" altLang="zh-CN"/>
              <a:t>X-Auth-ID</a:t>
            </a:r>
          </a:p>
          <a:p>
            <a:r>
              <a:rPr lang="en-US" altLang="zh-CN" smtClean="0"/>
              <a:t>    resp.headers</a:t>
            </a:r>
            <a:r>
              <a:rPr lang="en-US" altLang="zh-CN"/>
              <a:t>('X-Auth-ID');</a:t>
            </a:r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1257300" lvl="2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config</a:t>
            </a:r>
            <a:r>
              <a:rPr lang="zh-CN" altLang="en-US" sz="2000"/>
              <a:t>（对象</a:t>
            </a:r>
            <a:r>
              <a:rPr lang="zh-CN" altLang="en-US" sz="2000" smtClean="0"/>
              <a:t>）：这个</a:t>
            </a:r>
            <a:r>
              <a:rPr lang="zh-CN" altLang="en-US" sz="2000"/>
              <a:t>对象是用来生成原始请求的完整设置对象。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000" smtClean="0"/>
              <a:t>statusText</a:t>
            </a:r>
            <a:r>
              <a:rPr lang="zh-CN" altLang="en-US" sz="2000"/>
              <a:t>（字符串</a:t>
            </a:r>
            <a:r>
              <a:rPr lang="zh-CN" altLang="en-US" sz="2000" smtClean="0"/>
              <a:t>）：这个</a:t>
            </a:r>
            <a:r>
              <a:rPr lang="zh-CN" altLang="en-US" sz="2000"/>
              <a:t>字符串是响应的</a:t>
            </a:r>
            <a:r>
              <a:rPr lang="en-US" altLang="zh-CN" sz="2000"/>
              <a:t>HTTP</a:t>
            </a:r>
            <a:r>
              <a:rPr lang="zh-CN" altLang="en-US" sz="2000"/>
              <a:t>状态文本。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68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2.11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通信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5040560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smtClean="0"/>
              <a:t>缓存</a:t>
            </a:r>
            <a:r>
              <a:rPr lang="en-US" altLang="zh-CN" sz="2000" smtClean="0"/>
              <a:t>HTTP </a:t>
            </a:r>
            <a:r>
              <a:rPr lang="zh-CN" altLang="en-US" sz="2000"/>
              <a:t>请求：默认情况下，</a:t>
            </a:r>
            <a:r>
              <a:rPr lang="en-US" altLang="zh-CN" sz="2000"/>
              <a:t>$http</a:t>
            </a:r>
            <a:r>
              <a:rPr lang="zh-CN" altLang="en-US" sz="2000"/>
              <a:t>服务不会对请求进行本地缓存。在发送单独的请求时，我们可以通过</a:t>
            </a:r>
            <a:r>
              <a:rPr lang="zh-CN" altLang="en-US" sz="2000" smtClean="0"/>
              <a:t>向</a:t>
            </a:r>
            <a:r>
              <a:rPr lang="en-US" altLang="zh-CN" sz="2000" smtClean="0"/>
              <a:t>$</a:t>
            </a:r>
            <a:r>
              <a:rPr lang="en-US" altLang="zh-CN" sz="2000"/>
              <a:t>http</a:t>
            </a:r>
            <a:r>
              <a:rPr lang="zh-CN" altLang="en-US" sz="2000"/>
              <a:t>请求传入一个布尔值或者一个缓存实例来启用缓存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2000" smtClean="0"/>
          </a:p>
          <a:p>
            <a:pPr lvl="2">
              <a:lnSpc>
                <a:spcPct val="150000"/>
              </a:lnSpc>
            </a:pPr>
            <a:endParaRPr lang="en-US" altLang="zh-CN" sz="2000" smtClean="0"/>
          </a:p>
          <a:p>
            <a:pPr lvl="2">
              <a:lnSpc>
                <a:spcPct val="150000"/>
              </a:lnSpc>
            </a:pPr>
            <a:r>
              <a:rPr lang="zh-CN" altLang="en-US" sz="2000" smtClean="0"/>
              <a:t>第一次</a:t>
            </a:r>
            <a:r>
              <a:rPr lang="zh-CN" altLang="en-US" sz="2000"/>
              <a:t>发送请求时，</a:t>
            </a:r>
            <a:r>
              <a:rPr lang="en-US" altLang="zh-CN" sz="2000"/>
              <a:t>$http</a:t>
            </a:r>
            <a:r>
              <a:rPr lang="zh-CN" altLang="en-US" sz="2000"/>
              <a:t>服务会向</a:t>
            </a:r>
            <a:r>
              <a:rPr lang="en-US" altLang="zh-CN" sz="2000"/>
              <a:t>/api/users.json</a:t>
            </a:r>
            <a:r>
              <a:rPr lang="zh-CN" altLang="en-US" sz="2000"/>
              <a:t>发送一个</a:t>
            </a:r>
            <a:r>
              <a:rPr lang="en-US" altLang="zh-CN" sz="2000"/>
              <a:t>GET</a:t>
            </a:r>
            <a:r>
              <a:rPr lang="zh-CN" altLang="en-US" sz="2000"/>
              <a:t>请求。第二次发送同一个</a:t>
            </a:r>
            <a:r>
              <a:rPr lang="en-US" altLang="zh-CN" sz="2000" smtClean="0"/>
              <a:t>GET</a:t>
            </a:r>
            <a:r>
              <a:rPr lang="zh-CN" altLang="en-US" sz="2000" smtClean="0"/>
              <a:t>请求</a:t>
            </a:r>
            <a:r>
              <a:rPr lang="zh-CN" altLang="en-US" sz="2000"/>
              <a:t>时，</a:t>
            </a:r>
            <a:r>
              <a:rPr lang="en-US" altLang="zh-CN" sz="2000"/>
              <a:t>$http</a:t>
            </a:r>
            <a:r>
              <a:rPr lang="zh-CN" altLang="en-US" sz="2000"/>
              <a:t>服务会从缓存中取回请求的结果，而不会真的发送一个</a:t>
            </a:r>
            <a:r>
              <a:rPr lang="en-US" altLang="zh-CN" sz="2000"/>
              <a:t>HTTP GET</a:t>
            </a:r>
            <a:r>
              <a:rPr lang="zh-CN" altLang="en-US" sz="2000"/>
              <a:t>请求。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</a:t>
            </a:r>
            <a:r>
              <a:rPr lang="en-US" altLang="zh-CN" sz="2000" smtClean="0"/>
              <a:t>	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2209155" y="2528900"/>
            <a:ext cx="7344816" cy="97210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$http.get('/api/users.json',{ cache: true })</a:t>
            </a:r>
          </a:p>
          <a:p>
            <a:r>
              <a:rPr lang="en-US" altLang="zh-CN"/>
              <a:t>.success(function(data) {})</a:t>
            </a:r>
          </a:p>
          <a:p>
            <a:r>
              <a:rPr lang="en-US" altLang="zh-CN"/>
              <a:t>.error(function(data) {});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4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 noChangeArrowheads="1"/>
          </p:cNvSpPr>
          <p:nvPr/>
        </p:nvSpPr>
        <p:spPr>
          <a:xfrm>
            <a:off x="2353172" y="2102991"/>
            <a:ext cx="7560839" cy="147002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Thank</a:t>
            </a:r>
            <a:r>
              <a:rPr lang="en-US" sz="7200" dirty="0" smtClean="0">
                <a:solidFill>
                  <a:srgbClr val="88E70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 </a:t>
            </a:r>
            <a:r>
              <a:rPr lang="en-US" altLang="zh-CN" sz="7200" dirty="0" smtClean="0">
                <a:solidFill>
                  <a:srgbClr val="88E70F"/>
                </a:solidFill>
                <a:effectLst>
                  <a:reflection blurRad="6350" stA="55000" endA="300" endPos="45500" dir="5400000" sy="-100000" algn="bl" rotWithShape="0"/>
                </a:effectLst>
                <a:latin typeface="Broadway" pitchFamily="82" charset="0"/>
                <a:sym typeface="Impact" pitchFamily="34" charset="0"/>
              </a:rPr>
              <a:t>You</a:t>
            </a:r>
            <a:endParaRPr lang="zh-CN" altLang="en-US" sz="3200" dirty="0">
              <a:solidFill>
                <a:srgbClr val="88E70F"/>
              </a:solidFill>
              <a:effectLst>
                <a:reflection blurRad="6350" stA="55000" endA="300" endPos="45500" dir="5400000" sy="-100000" algn="bl" rotWithShape="0"/>
              </a:effectLst>
              <a:latin typeface="Broadway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85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3754E-6 -1.19861 L -3.83754E-6 1.11111E-6 L 0.00039 -0.12153 L -3.83754E-6 1.11111E-6 " pathEditMode="relative" rAng="0" ptsTypes="AAAA">
                                      <p:cBhvr>
                                        <p:cTn id="8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2.2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表达式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CN" sz="2000" smtClean="0"/>
              <a:t>AngularJS </a:t>
            </a:r>
            <a:r>
              <a:rPr lang="zh-CN" altLang="en-US" sz="2000"/>
              <a:t>使用 </a:t>
            </a:r>
            <a:r>
              <a:rPr lang="zh-CN" altLang="en-US" sz="2000" b="1"/>
              <a:t>表达式</a:t>
            </a:r>
            <a:r>
              <a:rPr lang="zh-CN" altLang="en-US" sz="2000"/>
              <a:t> 把数据绑定到 </a:t>
            </a:r>
            <a:r>
              <a:rPr lang="en-US" altLang="zh-CN" sz="2000"/>
              <a:t>HTML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/>
              <a:t>AngularJS </a:t>
            </a:r>
            <a:r>
              <a:rPr lang="zh-CN" altLang="en-US" sz="2000"/>
              <a:t>表达式写在双大括号内：</a:t>
            </a:r>
            <a:r>
              <a:rPr lang="en-US" altLang="zh-CN" sz="2000" b="1"/>
              <a:t>{{ expression }}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/>
              <a:t>AngularJS </a:t>
            </a:r>
            <a:r>
              <a:rPr lang="zh-CN" altLang="en-US" sz="2000"/>
              <a:t>表达式把数据绑定到 </a:t>
            </a:r>
            <a:r>
              <a:rPr lang="en-US" altLang="zh-CN" sz="2000"/>
              <a:t>HTML</a:t>
            </a:r>
            <a:r>
              <a:rPr lang="zh-CN" altLang="en-US" sz="2000"/>
              <a:t>，这与 </a:t>
            </a:r>
            <a:r>
              <a:rPr lang="en-US" altLang="zh-CN" sz="2000" b="1"/>
              <a:t>ng-bind</a:t>
            </a:r>
            <a:r>
              <a:rPr lang="en-US" altLang="zh-CN" sz="2000"/>
              <a:t> </a:t>
            </a:r>
            <a:r>
              <a:rPr lang="zh-CN" altLang="en-US" sz="2000"/>
              <a:t>指令有异曲同工之妙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/>
              <a:t>AngularJS </a:t>
            </a:r>
            <a:r>
              <a:rPr lang="zh-CN" altLang="en-US" sz="2000"/>
              <a:t>将在表达式书写的位置</a:t>
            </a:r>
            <a:r>
              <a:rPr lang="en-US" altLang="zh-CN" sz="2000"/>
              <a:t>"</a:t>
            </a:r>
            <a:r>
              <a:rPr lang="zh-CN" altLang="en-US" sz="2000"/>
              <a:t>输出</a:t>
            </a:r>
            <a:r>
              <a:rPr lang="en-US" altLang="zh-CN" sz="2000"/>
              <a:t>"</a:t>
            </a:r>
            <a:r>
              <a:rPr lang="zh-CN" altLang="en-US" sz="2000"/>
              <a:t>数据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altLang="zh-CN" sz="2000" b="1"/>
              <a:t>AngularJS </a:t>
            </a:r>
            <a:r>
              <a:rPr lang="zh-CN" altLang="en-US" sz="2000" b="1"/>
              <a:t>表达式</a:t>
            </a:r>
            <a:r>
              <a:rPr lang="zh-CN" altLang="en-US" sz="2000"/>
              <a:t> 很像 </a:t>
            </a:r>
            <a:r>
              <a:rPr lang="en-US" altLang="zh-CN" sz="2000" b="1"/>
              <a:t>JavaScript </a:t>
            </a:r>
            <a:r>
              <a:rPr lang="zh-CN" altLang="en-US" sz="2000" b="1"/>
              <a:t>表达式</a:t>
            </a:r>
            <a:r>
              <a:rPr lang="zh-CN" altLang="en-US" sz="2000"/>
              <a:t>：它们可以包含文字、运算符和变量</a:t>
            </a:r>
            <a:r>
              <a:rPr lang="zh-CN" altLang="en-US" sz="2000" smtClean="0"/>
              <a:t>。</a:t>
            </a:r>
            <a:endParaRPr lang="en-US" altLang="zh-CN" sz="2000" smtClean="0"/>
          </a:p>
        </p:txBody>
      </p:sp>
      <p:sp>
        <p:nvSpPr>
          <p:cNvPr id="4" name="流程图: 过程 3"/>
          <p:cNvSpPr/>
          <p:nvPr/>
        </p:nvSpPr>
        <p:spPr>
          <a:xfrm>
            <a:off x="1921123" y="3501008"/>
            <a:ext cx="8640960" cy="115212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&lt;div ng-app="" ng-init="quantity=1;cost=5</a:t>
            </a:r>
            <a:r>
              <a:rPr lang="en-US" altLang="zh-CN" smtClean="0"/>
              <a:t>"&gt;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    &lt;</a:t>
            </a:r>
            <a:r>
              <a:rPr lang="en-US" altLang="zh-CN"/>
              <a:t>p&gt;</a:t>
            </a:r>
            <a:r>
              <a:rPr lang="zh-CN" altLang="en-US"/>
              <a:t>总价： </a:t>
            </a:r>
            <a:r>
              <a:rPr lang="en-US" altLang="zh-CN"/>
              <a:t>&lt;span ng-bind="quantity * cost"&gt;&lt;/span&gt;&lt;/p</a:t>
            </a:r>
            <a:r>
              <a:rPr lang="en-US" altLang="zh-CN" smtClean="0"/>
              <a:t>&gt;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&lt;/div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输出结果：总价：</a:t>
            </a:r>
            <a:r>
              <a:rPr lang="en-US" altLang="zh-CN" smtClean="0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2.3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模块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smtClean="0"/>
              <a:t>AngularJS </a:t>
            </a:r>
            <a:r>
              <a:rPr lang="zh-CN" altLang="en-US" sz="2000" b="1" smtClean="0"/>
              <a:t>模块</a:t>
            </a:r>
            <a:r>
              <a:rPr lang="zh-CN" altLang="en-US" sz="2000"/>
              <a:t>是定义应用的最主要方式。模块包含了主要的应用代码。一个应用</a:t>
            </a:r>
            <a:r>
              <a:rPr lang="zh-CN" altLang="en-US" sz="2000" smtClean="0"/>
              <a:t>可以</a:t>
            </a:r>
            <a:r>
              <a:rPr lang="zh-CN" altLang="en-US" sz="2000"/>
              <a:t>包含多个模块，每一个模块都包含了定义具体功能的</a:t>
            </a:r>
            <a:r>
              <a:rPr lang="zh-CN" altLang="en-US" sz="2000" smtClean="0"/>
              <a:t>代码。使用模块有如下好处：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/>
              <a:t>保持全局命名空间的</a:t>
            </a:r>
            <a:r>
              <a:rPr lang="zh-CN" altLang="en-US" sz="2000" smtClean="0"/>
              <a:t>清洁；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/>
              <a:t>编写测试代码更容易，并能保持其清洁，以便更容易找到互相隔离的</a:t>
            </a:r>
            <a:r>
              <a:rPr lang="zh-CN" altLang="en-US" sz="2000" smtClean="0"/>
              <a:t>功能；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/>
              <a:t>易于在不同应用间复用代码</a:t>
            </a:r>
            <a:r>
              <a:rPr lang="zh-CN" altLang="en-US" sz="2000" smtClean="0"/>
              <a:t>；</a:t>
            </a:r>
            <a:endParaRPr lang="en-US" altLang="zh-CN" sz="2000" smtClean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/>
              <a:t>使应用能够以任意顺序加载代码的各个部分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AngularJS</a:t>
            </a:r>
            <a:r>
              <a:rPr lang="zh-CN" altLang="en-US" sz="2000"/>
              <a:t>允许我们使用</a:t>
            </a:r>
            <a:r>
              <a:rPr lang="en-US" altLang="zh-CN" sz="2000" b="1"/>
              <a:t>angular.module()</a:t>
            </a:r>
            <a:r>
              <a:rPr lang="zh-CN" altLang="en-US" sz="2000"/>
              <a:t>方法来声明模块，这个方法能够接受两个参数，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第一个是模块的名称，第二个是依赖列表，也就是可以被注入到模块中的对象列表。</a:t>
            </a:r>
            <a:endParaRPr lang="en-US" altLang="zh-CN" sz="2000" smtClean="0"/>
          </a:p>
        </p:txBody>
      </p:sp>
      <p:sp>
        <p:nvSpPr>
          <p:cNvPr id="4" name="流程图: 过程 3"/>
          <p:cNvSpPr/>
          <p:nvPr/>
        </p:nvSpPr>
        <p:spPr>
          <a:xfrm>
            <a:off x="1813111" y="4941168"/>
            <a:ext cx="8640960" cy="43204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angular.module('myApp', []);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2.4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作用域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smtClean="0"/>
              <a:t>	</a:t>
            </a:r>
            <a:r>
              <a:rPr lang="zh-CN" altLang="en-US" sz="2000" b="1" smtClean="0"/>
              <a:t>作用域</a:t>
            </a:r>
            <a:r>
              <a:rPr lang="zh-CN" altLang="en-US" sz="2000"/>
              <a:t>（</a:t>
            </a:r>
            <a:r>
              <a:rPr lang="en-US" altLang="zh-CN" sz="2000"/>
              <a:t>scope</a:t>
            </a:r>
            <a:r>
              <a:rPr lang="zh-CN" altLang="en-US" sz="2000" smtClean="0"/>
              <a:t>）是</a:t>
            </a:r>
            <a:r>
              <a:rPr lang="zh-CN" altLang="en-US" sz="2000"/>
              <a:t>构成</a:t>
            </a:r>
            <a:r>
              <a:rPr lang="en-US" altLang="zh-CN" sz="2000"/>
              <a:t>AngularJS</a:t>
            </a:r>
            <a:r>
              <a:rPr lang="zh-CN" altLang="en-US" sz="2000"/>
              <a:t>应用的核心基础，在整个框架中都被广泛</a:t>
            </a:r>
            <a:r>
              <a:rPr lang="zh-CN" altLang="en-US" sz="2000" smtClean="0"/>
              <a:t>使用。应用</a:t>
            </a:r>
            <a:r>
              <a:rPr lang="zh-CN" altLang="en-US" sz="2000"/>
              <a:t>的作用域是和应用的数据模型相关联的，同时作用域也是表达式执行的上下文</a:t>
            </a:r>
            <a:r>
              <a:rPr lang="zh-CN" altLang="en-US" sz="2000" smtClean="0"/>
              <a:t>。</a:t>
            </a:r>
            <a:r>
              <a:rPr lang="en-US" altLang="zh-CN" sz="2000" smtClean="0"/>
              <a:t>$scope</a:t>
            </a:r>
            <a:r>
              <a:rPr lang="zh-CN" altLang="en-US" sz="2000" smtClean="0"/>
              <a:t>对象</a:t>
            </a:r>
            <a:r>
              <a:rPr lang="zh-CN" altLang="en-US" sz="2000"/>
              <a:t>是定义应用业务逻辑、控制器方法和视图属性的地方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	</a:t>
            </a:r>
            <a:r>
              <a:rPr lang="zh-CN" altLang="en-US" sz="2000" smtClean="0"/>
              <a:t>作用域</a:t>
            </a:r>
            <a:r>
              <a:rPr lang="zh-CN" altLang="en-US" sz="2000"/>
              <a:t>是视图和控制器之间的胶水。在应用将视图渲染并呈献给用户之前，视图中的模板</a:t>
            </a:r>
            <a:r>
              <a:rPr lang="zh-CN" altLang="en-US" sz="2000" smtClean="0"/>
              <a:t>会和</a:t>
            </a:r>
            <a:r>
              <a:rPr lang="zh-CN" altLang="en-US" sz="2000"/>
              <a:t>作用域进行连接，然后应用会对</a:t>
            </a:r>
            <a:r>
              <a:rPr lang="en-US" altLang="zh-CN" sz="2000"/>
              <a:t>DOM</a:t>
            </a:r>
            <a:r>
              <a:rPr lang="zh-CN" altLang="en-US" sz="2000"/>
              <a:t>进行设置以便将属性变化通知给</a:t>
            </a:r>
            <a:r>
              <a:rPr lang="en-US" altLang="zh-CN" sz="2000"/>
              <a:t>AngularJS</a:t>
            </a:r>
            <a:r>
              <a:rPr lang="zh-CN" altLang="en-US" sz="2000"/>
              <a:t>。这个功能</a:t>
            </a:r>
            <a:r>
              <a:rPr lang="zh-CN" altLang="en-US" sz="2000" smtClean="0"/>
              <a:t>让</a:t>
            </a:r>
            <a:r>
              <a:rPr lang="en-US" altLang="zh-CN" sz="2000" smtClean="0"/>
              <a:t>XHR</a:t>
            </a:r>
            <a:r>
              <a:rPr lang="zh-CN" altLang="en-US" sz="2000"/>
              <a:t>请求等</a:t>
            </a:r>
            <a:r>
              <a:rPr lang="en-US" altLang="zh-CN" sz="2000"/>
              <a:t>promise</a:t>
            </a:r>
            <a:r>
              <a:rPr lang="zh-CN" altLang="en-US" sz="2000"/>
              <a:t>对象的实现变得非常</a:t>
            </a:r>
            <a:r>
              <a:rPr lang="zh-CN" altLang="en-US" sz="2000" smtClean="0"/>
              <a:t>容易。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 smtClean="0"/>
              <a:t>	</a:t>
            </a:r>
            <a:r>
              <a:rPr lang="zh-CN" altLang="en-US" sz="2000" smtClean="0"/>
              <a:t>作用域</a:t>
            </a:r>
            <a:r>
              <a:rPr lang="zh-CN" altLang="en-US" sz="2000"/>
              <a:t>是应用状态的基础。基于动态绑定，我们可以依赖视图在修改数据时立刻更新</a:t>
            </a:r>
            <a:r>
              <a:rPr lang="en-US" altLang="zh-CN" sz="2000"/>
              <a:t>$scope</a:t>
            </a:r>
            <a:r>
              <a:rPr lang="zh-CN" altLang="en-US" sz="2000" smtClean="0"/>
              <a:t>，也</a:t>
            </a:r>
            <a:r>
              <a:rPr lang="zh-CN" altLang="en-US" sz="2000"/>
              <a:t>可以依赖</a:t>
            </a:r>
            <a:r>
              <a:rPr lang="en-US" altLang="zh-CN" sz="2000"/>
              <a:t>$scope</a:t>
            </a:r>
            <a:r>
              <a:rPr lang="zh-CN" altLang="en-US" sz="2000"/>
              <a:t>在其发生变化时立刻重新渲染</a:t>
            </a:r>
            <a:r>
              <a:rPr lang="zh-CN" altLang="en-US" sz="2000" smtClean="0"/>
              <a:t>视图。</a:t>
            </a:r>
            <a:endParaRPr lang="en-US" altLang="zh-CN" sz="2000" smtClean="0"/>
          </a:p>
        </p:txBody>
      </p:sp>
    </p:spTree>
    <p:extLst>
      <p:ext uri="{BB962C8B-B14F-4D97-AF65-F5344CB8AC3E}">
        <p14:creationId xmlns:p14="http://schemas.microsoft.com/office/powerpoint/2010/main" val="8527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1561082" y="168148"/>
            <a:ext cx="3744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2.4</a:t>
            </a:r>
            <a:r>
              <a:rPr lang="zh-CN" altLang="en-US" sz="20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 作用域</a:t>
            </a:r>
            <a:endParaRPr lang="zh-CN" altLang="en-US" sz="20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" name="流程图: 可选过程 2"/>
          <p:cNvSpPr/>
          <p:nvPr/>
        </p:nvSpPr>
        <p:spPr>
          <a:xfrm>
            <a:off x="1057027" y="836712"/>
            <a:ext cx="10153128" cy="4896544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smtClean="0"/>
              <a:t>	</a:t>
            </a:r>
            <a:r>
              <a:rPr lang="en-US" altLang="zh-CN" sz="2000"/>
              <a:t>$scope</a:t>
            </a:r>
            <a:r>
              <a:rPr lang="zh-CN" altLang="en-US" sz="2000"/>
              <a:t>对象就是一个普通的</a:t>
            </a:r>
            <a:r>
              <a:rPr lang="en-US" altLang="zh-CN" sz="2000"/>
              <a:t>JavaScript</a:t>
            </a:r>
            <a:r>
              <a:rPr lang="zh-CN" altLang="en-US" sz="2000"/>
              <a:t>对象，我们可以在其上随意修改或添加属性</a:t>
            </a:r>
            <a:r>
              <a:rPr lang="zh-CN" altLang="en-US" sz="2000" smtClean="0"/>
              <a:t>。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en-US" altLang="zh-CN" sz="2000"/>
              <a:t>	$scope</a:t>
            </a:r>
            <a:r>
              <a:rPr lang="zh-CN" altLang="en-US" sz="2000"/>
              <a:t>对象在</a:t>
            </a:r>
            <a:r>
              <a:rPr lang="en-US" altLang="zh-CN" sz="2000"/>
              <a:t>AngularJS</a:t>
            </a:r>
            <a:r>
              <a:rPr lang="zh-CN" altLang="en-US" sz="2000"/>
              <a:t>中充当数据模型，但与传统的数据模型不一样，</a:t>
            </a:r>
            <a:r>
              <a:rPr lang="en-US" altLang="zh-CN" sz="2000"/>
              <a:t>$scope</a:t>
            </a:r>
            <a:r>
              <a:rPr lang="zh-CN" altLang="en-US" sz="2000"/>
              <a:t>并不负责</a:t>
            </a:r>
            <a:r>
              <a:rPr lang="zh-CN" altLang="en-US" sz="2000" smtClean="0"/>
              <a:t>处理</a:t>
            </a:r>
            <a:r>
              <a:rPr lang="zh-CN" altLang="en-US" sz="2000"/>
              <a:t>和操作数据，它只是视图和</a:t>
            </a:r>
            <a:r>
              <a:rPr lang="en-US" altLang="zh-CN" sz="2000"/>
              <a:t>HTML</a:t>
            </a:r>
            <a:r>
              <a:rPr lang="zh-CN" altLang="en-US" sz="2000"/>
              <a:t>之间的桥梁，它是视图和控制器之间的</a:t>
            </a:r>
            <a:r>
              <a:rPr lang="zh-CN" altLang="en-US" sz="2000" smtClean="0"/>
              <a:t>胶水。</a:t>
            </a:r>
            <a:endParaRPr lang="en-US" altLang="zh-CN" sz="2000" smtClean="0"/>
          </a:p>
        </p:txBody>
      </p:sp>
      <p:sp>
        <p:nvSpPr>
          <p:cNvPr id="4" name="流程图: 过程 3"/>
          <p:cNvSpPr/>
          <p:nvPr/>
        </p:nvSpPr>
        <p:spPr>
          <a:xfrm>
            <a:off x="1813111" y="3429000"/>
            <a:ext cx="8640960" cy="792088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&lt;div ng-app="myApp"&gt;</a:t>
            </a:r>
          </a:p>
          <a:p>
            <a:r>
              <a:rPr lang="en-US" altLang="zh-CN" smtClean="0"/>
              <a:t>    &lt;</a:t>
            </a:r>
            <a:r>
              <a:rPr lang="en-US" altLang="zh-CN"/>
              <a:t>h1&gt;Hello {{ name }}&lt;/h1&gt;</a:t>
            </a:r>
          </a:p>
          <a:p>
            <a:r>
              <a:rPr lang="en-US" altLang="zh-CN"/>
              <a:t>&lt;/div&gt;</a:t>
            </a:r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1813111" y="4416946"/>
            <a:ext cx="8640960" cy="1100286"/>
          </a:xfrm>
          <a:prstGeom prst="flowChartProcess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angular.module('myApp', [])</a:t>
            </a:r>
          </a:p>
          <a:p>
            <a:r>
              <a:rPr lang="en-US" altLang="zh-CN" smtClean="0"/>
              <a:t>.</a:t>
            </a:r>
            <a:r>
              <a:rPr lang="en-US" altLang="zh-CN"/>
              <a:t>run(function($rootScope) {</a:t>
            </a:r>
          </a:p>
          <a:p>
            <a:r>
              <a:rPr lang="en-US" altLang="zh-CN" smtClean="0"/>
              <a:t>    $</a:t>
            </a:r>
            <a:r>
              <a:rPr lang="en-US" altLang="zh-CN"/>
              <a:t>rootScope.name = "World";</a:t>
            </a:r>
          </a:p>
          <a:p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4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31791</TotalTime>
  <Words>4805</Words>
  <Application>Microsoft Office PowerPoint</Application>
  <PresentationFormat>自定义</PresentationFormat>
  <Paragraphs>640</Paragraphs>
  <Slides>54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5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chuxiang</dc:creator>
  <cp:lastModifiedBy>chuxiang</cp:lastModifiedBy>
  <cp:revision>2162</cp:revision>
  <dcterms:created xsi:type="dcterms:W3CDTF">2012-10-07T00:28:30Z</dcterms:created>
  <dcterms:modified xsi:type="dcterms:W3CDTF">2014-12-26T05:57:08Z</dcterms:modified>
</cp:coreProperties>
</file>