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Default Extension="vml" ContentType="application/vnd.openxmlformats-officedocument.vmlDrawing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357" r:id="rId3"/>
    <p:sldId id="361" r:id="rId4"/>
    <p:sldId id="358" r:id="rId5"/>
    <p:sldId id="359" r:id="rId6"/>
    <p:sldId id="328" r:id="rId7"/>
    <p:sldId id="364" r:id="rId8"/>
    <p:sldId id="329" r:id="rId9"/>
    <p:sldId id="330" r:id="rId10"/>
    <p:sldId id="362" r:id="rId11"/>
    <p:sldId id="334" r:id="rId12"/>
    <p:sldId id="336" r:id="rId13"/>
    <p:sldId id="367" r:id="rId14"/>
    <p:sldId id="337" r:id="rId15"/>
    <p:sldId id="369" r:id="rId16"/>
    <p:sldId id="338" r:id="rId17"/>
    <p:sldId id="368" r:id="rId18"/>
    <p:sldId id="339" r:id="rId19"/>
    <p:sldId id="370" r:id="rId20"/>
    <p:sldId id="340" r:id="rId21"/>
    <p:sldId id="371" r:id="rId22"/>
    <p:sldId id="341" r:id="rId23"/>
    <p:sldId id="374" r:id="rId24"/>
    <p:sldId id="375" r:id="rId25"/>
    <p:sldId id="373" r:id="rId26"/>
    <p:sldId id="372" r:id="rId27"/>
    <p:sldId id="342" r:id="rId28"/>
    <p:sldId id="376" r:id="rId29"/>
    <p:sldId id="343" r:id="rId30"/>
    <p:sldId id="344" r:id="rId31"/>
    <p:sldId id="345" r:id="rId32"/>
    <p:sldId id="346" r:id="rId33"/>
    <p:sldId id="347" r:id="rId34"/>
    <p:sldId id="350" r:id="rId35"/>
    <p:sldId id="351" r:id="rId36"/>
    <p:sldId id="352" r:id="rId37"/>
    <p:sldId id="354" r:id="rId38"/>
    <p:sldId id="355" r:id="rId39"/>
    <p:sldId id="356" r:id="rId40"/>
    <p:sldId id="261" r:id="rId4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6600"/>
    <a:srgbClr val="FFFF00"/>
    <a:srgbClr val="FF99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824" y="-282"/>
      </p:cViewPr>
      <p:guideLst>
        <p:guide orient="horz" pos="569"/>
        <p:guide pos="15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6ABBB4F9-52EA-4185-9E67-0A9C93BBC492}" type="datetimeFigureOut">
              <a:rPr lang="zh-CN" altLang="en-US"/>
              <a:pPr>
                <a:defRPr/>
              </a:pPr>
              <a:t>2013/10/16</a:t>
            </a:fld>
            <a:endParaRPr lang="en-US"/>
          </a:p>
        </p:txBody>
      </p:sp>
      <p:sp>
        <p:nvSpPr>
          <p:cNvPr id="3789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sp>
      <p:sp>
        <p:nvSpPr>
          <p:cNvPr id="2053" name="Rectangle 5"/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0CDD8920-0B60-4333-86F2-73DA850E45D4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96C21B0-908D-418F-BE20-E8FBACABEDF6}" type="slidenum">
              <a:rPr lang="en-US" altLang="zh-CN" smtClean="0">
                <a:latin typeface="Arial" charset="0"/>
              </a:rPr>
              <a:pPr/>
              <a:t>6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96C21B0-908D-418F-BE20-E8FBACABEDF6}" type="slidenum">
              <a:rPr lang="en-US" altLang="zh-CN" smtClean="0">
                <a:latin typeface="Arial" charset="0"/>
              </a:rPr>
              <a:pPr/>
              <a:t>15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16D37C9-E50A-41D0-AA3C-441D2C1098F0}" type="slidenum">
              <a:rPr lang="en-US" altLang="zh-CN" smtClean="0">
                <a:latin typeface="Arial" charset="0"/>
              </a:rPr>
              <a:pPr/>
              <a:t>16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96C21B0-908D-418F-BE20-E8FBACABEDF6}" type="slidenum">
              <a:rPr lang="en-US" altLang="zh-CN" smtClean="0">
                <a:latin typeface="Arial" charset="0"/>
              </a:rPr>
              <a:pPr/>
              <a:t>17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F4DA099-3D21-48D2-AAF7-A926F1C08F54}" type="slidenum">
              <a:rPr lang="en-US" altLang="zh-CN" smtClean="0">
                <a:latin typeface="Arial" charset="0"/>
              </a:rPr>
              <a:pPr/>
              <a:t>18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96C21B0-908D-418F-BE20-E8FBACABEDF6}" type="slidenum">
              <a:rPr lang="en-US" altLang="zh-CN" smtClean="0">
                <a:latin typeface="Arial" charset="0"/>
              </a:rPr>
              <a:pPr/>
              <a:t>19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21474D9-3810-40CD-989D-8C81442459AE}" type="slidenum">
              <a:rPr lang="en-US" altLang="zh-CN" smtClean="0">
                <a:latin typeface="Arial" charset="0"/>
              </a:rPr>
              <a:pPr/>
              <a:t>20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96C21B0-908D-418F-BE20-E8FBACABEDF6}" type="slidenum">
              <a:rPr lang="en-US" altLang="zh-CN" smtClean="0">
                <a:latin typeface="Arial" charset="0"/>
              </a:rPr>
              <a:pPr/>
              <a:t>21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4624797-B6E7-42AD-8CB6-9568ED2AD68E}" type="slidenum">
              <a:rPr lang="en-US" altLang="zh-CN" smtClean="0">
                <a:latin typeface="Arial" charset="0"/>
              </a:rPr>
              <a:pPr/>
              <a:t>22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4624797-B6E7-42AD-8CB6-9568ED2AD68E}" type="slidenum">
              <a:rPr lang="en-US" altLang="zh-CN" smtClean="0">
                <a:latin typeface="Arial" charset="0"/>
              </a:rPr>
              <a:pPr/>
              <a:t>23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96C21B0-908D-418F-BE20-E8FBACABEDF6}" type="slidenum">
              <a:rPr lang="en-US" altLang="zh-CN" smtClean="0">
                <a:latin typeface="Arial" charset="0"/>
              </a:rPr>
              <a:pPr/>
              <a:t>24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96C21B0-908D-418F-BE20-E8FBACABEDF6}" type="slidenum">
              <a:rPr lang="en-US" altLang="zh-CN" smtClean="0">
                <a:latin typeface="Arial" charset="0"/>
              </a:rPr>
              <a:pPr/>
              <a:t>7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4624797-B6E7-42AD-8CB6-9568ED2AD68E}" type="slidenum">
              <a:rPr lang="en-US" altLang="zh-CN" smtClean="0">
                <a:latin typeface="Arial" charset="0"/>
              </a:rPr>
              <a:pPr/>
              <a:t>25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96C21B0-908D-418F-BE20-E8FBACABEDF6}" type="slidenum">
              <a:rPr lang="en-US" altLang="zh-CN" smtClean="0">
                <a:latin typeface="Arial" charset="0"/>
              </a:rPr>
              <a:pPr/>
              <a:t>26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3858A45-0C5D-4163-9A8E-8E4FDCF5C8F9}" type="slidenum">
              <a:rPr lang="en-US" altLang="zh-CN" smtClean="0">
                <a:latin typeface="Arial" charset="0"/>
              </a:rPr>
              <a:pPr/>
              <a:t>27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3858A45-0C5D-4163-9A8E-8E4FDCF5C8F9}" type="slidenum">
              <a:rPr lang="en-US" altLang="zh-CN" smtClean="0">
                <a:latin typeface="Arial" charset="0"/>
              </a:rPr>
              <a:pPr/>
              <a:t>28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7C8BBF1-9BE1-4275-88AA-64325816C6D8}" type="slidenum">
              <a:rPr lang="en-US" altLang="zh-CN" smtClean="0">
                <a:latin typeface="Arial" charset="0"/>
              </a:rPr>
              <a:pPr/>
              <a:t>29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44BBA28-5730-4C42-9637-4F324C421048}" type="slidenum">
              <a:rPr lang="en-US" altLang="zh-CN" smtClean="0">
                <a:latin typeface="Arial" charset="0"/>
              </a:rPr>
              <a:pPr/>
              <a:t>30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9523E29-F0C6-4F33-9B0D-819FEE9B99C0}" type="slidenum">
              <a:rPr lang="en-US" altLang="zh-CN" smtClean="0">
                <a:latin typeface="Arial" charset="0"/>
              </a:rPr>
              <a:pPr/>
              <a:t>31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8B097ED-1C9D-4933-8C7B-5335B7AD61F8}" type="slidenum">
              <a:rPr lang="en-US" altLang="zh-CN" smtClean="0">
                <a:latin typeface="Arial" charset="0"/>
              </a:rPr>
              <a:pPr/>
              <a:t>32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0455E2B-797D-419C-B6CF-06FE701F8DC8}" type="slidenum">
              <a:rPr lang="en-US" altLang="zh-CN" smtClean="0">
                <a:latin typeface="Arial" charset="0"/>
              </a:rPr>
              <a:pPr/>
              <a:t>33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25C1A78-81F7-4FEE-A24D-6520B7D13881}" type="slidenum">
              <a:rPr lang="en-US" altLang="zh-CN" smtClean="0">
                <a:latin typeface="Arial" charset="0"/>
              </a:rPr>
              <a:pPr/>
              <a:t>34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A7B4C52-F31B-4298-B88C-0219B85D2A1F}" type="slidenum">
              <a:rPr lang="en-US" altLang="zh-CN" smtClean="0">
                <a:latin typeface="Arial" charset="0"/>
              </a:rPr>
              <a:pPr/>
              <a:t>8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2AD83DD-E315-4F96-B57E-7287AB789AE9}" type="slidenum">
              <a:rPr lang="en-US" altLang="zh-CN" smtClean="0">
                <a:latin typeface="Arial" charset="0"/>
              </a:rPr>
              <a:pPr/>
              <a:t>35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353BABE-C02A-483C-886E-025B10213C12}" type="slidenum">
              <a:rPr lang="en-US" altLang="zh-CN" smtClean="0">
                <a:latin typeface="Arial" charset="0"/>
              </a:rPr>
              <a:pPr/>
              <a:t>36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34C80C1-6BDF-4175-BB10-45477DF84348}" type="slidenum">
              <a:rPr lang="en-US" altLang="zh-CN" smtClean="0">
                <a:latin typeface="Arial" charset="0"/>
              </a:rPr>
              <a:pPr/>
              <a:t>9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9A1FB35-AED5-4C0E-BF67-E013B39E0384}" type="slidenum">
              <a:rPr lang="en-US" altLang="zh-CN" smtClean="0">
                <a:latin typeface="Arial" charset="0"/>
              </a:rPr>
              <a:pPr/>
              <a:t>10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FA533AD-A592-465F-999E-DE3FE6885850}" type="slidenum">
              <a:rPr lang="en-US" altLang="zh-CN" smtClean="0">
                <a:latin typeface="Arial" charset="0"/>
              </a:rPr>
              <a:pPr/>
              <a:t>11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52025D9-6D65-4F52-8B1D-6D506E70AA15}" type="slidenum">
              <a:rPr lang="en-US" altLang="zh-CN" smtClean="0">
                <a:latin typeface="Arial" charset="0"/>
              </a:rPr>
              <a:pPr/>
              <a:t>12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96C21B0-908D-418F-BE20-E8FBACABEDF6}" type="slidenum">
              <a:rPr lang="en-US" altLang="zh-CN" smtClean="0">
                <a:latin typeface="Arial" charset="0"/>
              </a:rPr>
              <a:pPr/>
              <a:t>13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647BC6F-E0DD-4031-A2F9-045CF9A1AC10}" type="slidenum">
              <a:rPr lang="en-US" altLang="zh-CN" smtClean="0">
                <a:latin typeface="Arial" charset="0"/>
              </a:rPr>
              <a:pPr/>
              <a:t>14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8DC332-EF0A-4E59-8B90-FDA2D710AA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49E6B5-30D7-43FD-B593-48C31AA188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4638" y="115888"/>
            <a:ext cx="2051050" cy="6121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115888"/>
            <a:ext cx="6003925" cy="6121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7C3DFB-8A17-495A-AC26-F9EC76E730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115888"/>
            <a:ext cx="8207375" cy="64928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68313" y="1052513"/>
            <a:ext cx="4027487" cy="51847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052513"/>
            <a:ext cx="4027488" cy="2516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721100"/>
            <a:ext cx="4027488" cy="25161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204063-3FE1-4A92-8492-7E6BC35C53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115888"/>
            <a:ext cx="8207375" cy="64928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68313" y="1052513"/>
            <a:ext cx="4027487" cy="51847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027488" cy="51847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E90954-CE80-4BA8-B7E9-799B57FDE8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68313" y="115888"/>
            <a:ext cx="8207375" cy="64928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68313" y="1052513"/>
            <a:ext cx="4027487" cy="2516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052513"/>
            <a:ext cx="4027488" cy="2516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8313" y="3721100"/>
            <a:ext cx="4027487" cy="25161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721100"/>
            <a:ext cx="4027488" cy="25161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2E7B90-1EB1-4CD0-86E9-D09D555E2D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A9F13D-DA1F-45B9-BB0A-E1CFA0EC59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29AD34-EABF-41F8-ADC9-65C6D6F2DF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27487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027488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895625-936F-449E-A2F6-4CB459C453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4E74D4-BBF1-4208-86FD-83E7F59CAB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DFF7D2-768B-40C8-A0D4-7FC1867FB1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3969D5-646D-4D9F-8A54-7BD1889AC1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373B32-092C-466B-9CAD-090720904A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033857-1EE9-40F1-ACEE-3486146F89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115888"/>
            <a:ext cx="8207375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文章标题华文细黑</a:t>
            </a:r>
            <a:r>
              <a:rPr lang="zh-CN" altLang="zh-CN" smtClean="0"/>
              <a:t>32</a:t>
            </a:r>
            <a:r>
              <a:rPr lang="zh-CN" smtClean="0"/>
              <a:t>号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07375" cy="51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  <a:r>
              <a:rPr lang="zh-CN" altLang="zh-CN" smtClean="0"/>
              <a:t>(</a:t>
            </a:r>
            <a:r>
              <a:rPr lang="zh-CN" altLang="en-US" smtClean="0"/>
              <a:t>华文细黑</a:t>
            </a:r>
            <a:r>
              <a:rPr lang="zh-CN" altLang="zh-CN" smtClean="0"/>
              <a:t>28</a:t>
            </a:r>
            <a:r>
              <a:rPr lang="zh-CN" altLang="en-US" smtClean="0"/>
              <a:t>号</a:t>
            </a:r>
            <a:r>
              <a:rPr lang="zh-CN" altLang="zh-CN" smtClean="0"/>
              <a:t>)</a:t>
            </a:r>
          </a:p>
          <a:p>
            <a:pPr lvl="1"/>
            <a:r>
              <a:rPr lang="zh-CN" altLang="en-US" smtClean="0"/>
              <a:t>华文细黑</a:t>
            </a:r>
            <a:r>
              <a:rPr lang="zh-CN" altLang="zh-CN" smtClean="0"/>
              <a:t>24</a:t>
            </a:r>
            <a:r>
              <a:rPr lang="zh-CN" altLang="en-US" smtClean="0"/>
              <a:t>号</a:t>
            </a:r>
          </a:p>
          <a:p>
            <a:pPr lvl="2"/>
            <a:r>
              <a:rPr lang="zh-CN" altLang="en-US" smtClean="0"/>
              <a:t>花文细黑</a:t>
            </a:r>
            <a:r>
              <a:rPr lang="zh-CN" altLang="zh-CN" smtClean="0"/>
              <a:t>20</a:t>
            </a:r>
            <a:r>
              <a:rPr lang="zh-CN" altLang="en-US" smtClean="0"/>
              <a:t>号</a:t>
            </a:r>
          </a:p>
          <a:p>
            <a:pPr lvl="3"/>
            <a:r>
              <a:rPr lang="zh-CN" altLang="en-US" smtClean="0"/>
              <a:t>华文细黑</a:t>
            </a:r>
            <a:r>
              <a:rPr lang="zh-CN" altLang="zh-CN" smtClean="0"/>
              <a:t>20</a:t>
            </a:r>
            <a:r>
              <a:rPr lang="zh-CN" altLang="en-US" smtClean="0"/>
              <a:t>号</a:t>
            </a:r>
          </a:p>
          <a:p>
            <a:pPr lvl="4"/>
            <a:r>
              <a:rPr lang="zh-CN" altLang="en-US" smtClean="0"/>
              <a:t>华文细黑</a:t>
            </a:r>
            <a:r>
              <a:rPr lang="zh-CN" altLang="zh-CN" smtClean="0"/>
              <a:t>20</a:t>
            </a:r>
            <a:r>
              <a:rPr lang="zh-CN" altLang="en-US" smtClean="0"/>
              <a:t>号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fld id="{698614EA-C346-45C2-9A9B-633A324D64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0" r:id="rId3"/>
    <p:sldLayoutId id="2147483659" r:id="rId4"/>
    <p:sldLayoutId id="2147483658" r:id="rId5"/>
    <p:sldLayoutId id="2147483657" r:id="rId6"/>
    <p:sldLayoutId id="2147483656" r:id="rId7"/>
    <p:sldLayoutId id="2147483655" r:id="rId8"/>
    <p:sldLayoutId id="2147483654" r:id="rId9"/>
    <p:sldLayoutId id="2147483653" r:id="rId10"/>
    <p:sldLayoutId id="2147483652" r:id="rId11"/>
    <p:sldLayoutId id="2147483651" r:id="rId12"/>
    <p:sldLayoutId id="2147483650" r:id="rId13"/>
    <p:sldLayoutId id="2147483649" r:id="rId1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华文细黑" pitchFamily="2" charset="-122"/>
          <a:ea typeface="华文细黑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华文细黑" pitchFamily="2" charset="-122"/>
          <a:ea typeface="华文细黑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华文细黑" pitchFamily="2" charset="-122"/>
          <a:ea typeface="华文细黑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华文细黑" pitchFamily="2" charset="-122"/>
          <a:ea typeface="华文细黑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华文细黑" pitchFamily="2" charset="-122"/>
          <a:ea typeface="华文细黑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华文细黑" pitchFamily="2" charset="-122"/>
          <a:ea typeface="华文细黑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华文细黑" pitchFamily="2" charset="-122"/>
          <a:ea typeface="华文细黑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华文细黑" pitchFamily="2" charset="-122"/>
          <a:ea typeface="华文细黑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gle.com.hk/url?q=http://eclipse.org/swt/&amp;sa=U&amp;ei=MvL2Ts2VDMOdiAeV-oC6AQ&amp;ved=0CBUQFjAC&amp;usg=AFQjCNFsnA5V7TS1vrlJ82t7ABqoRRq4Aw" TargetMode="Externa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zh.wikipedia.org/zh-cn/Java" TargetMode="External"/><Relationship Id="rId2" Type="http://schemas.openxmlformats.org/officeDocument/2006/relationships/hyperlink" Target="http://zh.wikipedia.org/zh-cn/IBM" TargetMode="Externa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zh.wikipedia.org/zh-cn/GUI" TargetMode="External"/><Relationship Id="rId4" Type="http://schemas.openxmlformats.org/officeDocument/2006/relationships/hyperlink" Target="http://zh.wikipedia.org/zh-cn/%E5%9B%BE%E5%BD%A2%E7%94%A8%E6%88%B7%E7%95%8C%E9%9D%A2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csdn.net/pcboyer/article/details/6595135" TargetMode="Externa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349375" y="4724400"/>
            <a:ext cx="6443663" cy="1441450"/>
          </a:xfrm>
        </p:spPr>
        <p:txBody>
          <a:bodyPr/>
          <a:lstStyle/>
          <a:p>
            <a:pPr algn="ctr" eaLnBrk="1" hangingPunct="1">
              <a:lnSpc>
                <a:spcPct val="140000"/>
              </a:lnSpc>
              <a:defRPr/>
            </a:pPr>
            <a:r>
              <a:rPr lang="zh-CN" altLang="en-US" sz="2800" dirty="0" smtClean="0">
                <a:solidFill>
                  <a:schemeClr val="tx1"/>
                </a:solidFill>
              </a:rPr>
              <a:t>钟实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38163" y="2336800"/>
            <a:ext cx="8135937" cy="2028825"/>
          </a:xfrm>
        </p:spPr>
        <p:txBody>
          <a:bodyPr/>
          <a:lstStyle/>
          <a:p>
            <a:pPr marL="0" indent="0" algn="ctr" eaLnBrk="1" hangingPunct="1">
              <a:buFontTx/>
              <a:buNone/>
            </a:pPr>
            <a:r>
              <a:rPr lang="en-US" altLang="zh-CN" dirty="0" smtClean="0"/>
              <a:t>Studio</a:t>
            </a:r>
            <a:r>
              <a:rPr lang="zh-CN" altLang="en-US" dirty="0" smtClean="0"/>
              <a:t>开发基础</a:t>
            </a:r>
            <a:r>
              <a:rPr lang="en-US" altLang="zh-CN" dirty="0" smtClean="0"/>
              <a:t>-SWT/</a:t>
            </a:r>
            <a:r>
              <a:rPr lang="en-US" altLang="zh-CN" smtClean="0"/>
              <a:t>JFace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58" y="214290"/>
            <a:ext cx="8467725" cy="695325"/>
          </a:xfrm>
        </p:spPr>
        <p:txBody>
          <a:bodyPr/>
          <a:lstStyle/>
          <a:p>
            <a:pPr>
              <a:defRPr/>
            </a:pPr>
            <a:r>
              <a:rPr lang="en-US" altLang="zh-CN" sz="4400" b="0" dirty="0" err="1"/>
              <a:t>SWTUtil</a:t>
            </a:r>
            <a:endParaRPr lang="en-US" altLang="zh-CN" sz="4400" b="0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85850" y="1776413"/>
            <a:ext cx="7548563" cy="52832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zh-CN" sz="1400" dirty="0" smtClean="0"/>
              <a:t>public class </a:t>
            </a:r>
            <a:r>
              <a:rPr lang="en-US" altLang="zh-CN" sz="1400" dirty="0" err="1" smtClean="0"/>
              <a:t>SWTUtil</a:t>
            </a:r>
            <a:r>
              <a:rPr lang="en-US" altLang="zh-CN" sz="1400" dirty="0" smtClean="0"/>
              <a:t>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400" dirty="0" smtClean="0"/>
              <a:t>    private static Display </a:t>
            </a:r>
            <a:r>
              <a:rPr lang="en-US" altLang="zh-CN" sz="1400" dirty="0" err="1" smtClean="0"/>
              <a:t>display</a:t>
            </a:r>
            <a:r>
              <a:rPr lang="en-US" altLang="zh-CN" sz="1400" dirty="0" smtClean="0"/>
              <a:t> = new Display();	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zh-CN" sz="900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900" dirty="0" smtClean="0"/>
              <a:t>      </a:t>
            </a:r>
            <a:r>
              <a:rPr lang="en-US" altLang="zh-CN" sz="1400" dirty="0" smtClean="0"/>
              <a:t>public static Shell </a:t>
            </a:r>
            <a:r>
              <a:rPr lang="en-US" altLang="zh-CN" sz="1400" dirty="0" err="1" smtClean="0"/>
              <a:t>getShell</a:t>
            </a:r>
            <a:r>
              <a:rPr lang="en-US" altLang="zh-CN" sz="1400" dirty="0" smtClean="0"/>
              <a:t>()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400" dirty="0" smtClean="0"/>
              <a:t>         Shell </a:t>
            </a:r>
            <a:r>
              <a:rPr lang="en-US" altLang="zh-CN" sz="1400" dirty="0" err="1" smtClean="0"/>
              <a:t>shell</a:t>
            </a:r>
            <a:r>
              <a:rPr lang="en-US" altLang="zh-CN" sz="1400" dirty="0" smtClean="0"/>
              <a:t> = new Shell(display);	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400" dirty="0" smtClean="0"/>
              <a:t>         return shell;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400" dirty="0" smtClean="0"/>
              <a:t>   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400" dirty="0" smtClean="0"/>
              <a:t>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400" dirty="0" smtClean="0"/>
              <a:t>   public static void </a:t>
            </a:r>
            <a:r>
              <a:rPr lang="en-US" altLang="zh-CN" sz="1400" dirty="0" err="1" smtClean="0"/>
              <a:t>openShell</a:t>
            </a:r>
            <a:r>
              <a:rPr lang="en-US" altLang="zh-CN" sz="1400" dirty="0" smtClean="0"/>
              <a:t>(Shell </a:t>
            </a:r>
            <a:r>
              <a:rPr lang="en-US" altLang="zh-CN" sz="1400" dirty="0" err="1" smtClean="0"/>
              <a:t>shell</a:t>
            </a:r>
            <a:r>
              <a:rPr lang="en-US" altLang="zh-CN" sz="1400" dirty="0" smtClean="0"/>
              <a:t>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400" dirty="0" smtClean="0"/>
              <a:t>        </a:t>
            </a:r>
            <a:r>
              <a:rPr lang="en-US" altLang="zh-CN" sz="1400" dirty="0" err="1" smtClean="0"/>
              <a:t>shell.open</a:t>
            </a:r>
            <a:r>
              <a:rPr lang="en-US" altLang="zh-CN" sz="1400" dirty="0" smtClean="0"/>
              <a:t>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400" dirty="0" smtClean="0"/>
              <a:t>	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400" dirty="0" smtClean="0"/>
              <a:t>        // This loop keeps the shell open constantly listening for events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400" dirty="0" smtClean="0"/>
              <a:t>       while (!</a:t>
            </a:r>
            <a:r>
              <a:rPr lang="en-US" altLang="zh-CN" sz="1400" dirty="0" err="1" smtClean="0"/>
              <a:t>shell.isDisposed</a:t>
            </a:r>
            <a:r>
              <a:rPr lang="en-US" altLang="zh-CN" sz="1400" dirty="0" smtClean="0"/>
              <a:t>())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400" dirty="0" smtClean="0"/>
              <a:t>	    if (!</a:t>
            </a:r>
            <a:r>
              <a:rPr lang="en-US" altLang="zh-CN" sz="1400" dirty="0" err="1" smtClean="0"/>
              <a:t>display.readAndDispatch</a:t>
            </a:r>
            <a:r>
              <a:rPr lang="en-US" altLang="zh-CN" sz="1400" dirty="0" smtClean="0"/>
              <a:t>())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400" dirty="0" smtClean="0"/>
              <a:t>	        </a:t>
            </a:r>
            <a:r>
              <a:rPr lang="en-US" altLang="zh-CN" sz="1400" dirty="0" err="1" smtClean="0"/>
              <a:t>display.sleep</a:t>
            </a:r>
            <a:r>
              <a:rPr lang="en-US" altLang="zh-CN" sz="1400" dirty="0" smtClean="0"/>
              <a:t>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400" dirty="0" smtClean="0"/>
              <a:t>	   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400" dirty="0" smtClean="0"/>
              <a:t>       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400" dirty="0" smtClean="0"/>
              <a:t>       </a:t>
            </a:r>
            <a:r>
              <a:rPr lang="en-US" altLang="zh-CN" sz="1400" dirty="0" err="1" smtClean="0"/>
              <a:t>display.dispose</a:t>
            </a:r>
            <a:r>
              <a:rPr lang="en-US" altLang="zh-CN" sz="1400" dirty="0" smtClean="0"/>
              <a:t>();	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400" dirty="0" smtClean="0"/>
              <a:t>   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400" dirty="0" smtClean="0"/>
              <a:t>}</a:t>
            </a:r>
          </a:p>
          <a:p>
            <a:pPr>
              <a:lnSpc>
                <a:spcPct val="80000"/>
              </a:lnSpc>
            </a:pPr>
            <a:endParaRPr lang="en-US" altLang="zh-CN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7224" y="1776413"/>
            <a:ext cx="7777189" cy="3824287"/>
          </a:xfrm>
        </p:spPr>
        <p:txBody>
          <a:bodyPr/>
          <a:lstStyle/>
          <a:p>
            <a:pPr>
              <a:buNone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常用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Widget:</a:t>
            </a:r>
          </a:p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Label</a:t>
            </a:r>
          </a:p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Button--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Button,CheckBox,RadioButton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Text--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Text,PasswordText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Combo</a:t>
            </a:r>
          </a:p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List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68313" y="115888"/>
            <a:ext cx="8207375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b="1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Widget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776413"/>
            <a:ext cx="8239125" cy="478631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1600" dirty="0" smtClean="0"/>
              <a:t>不可选择、不可编辑的文本</a:t>
            </a:r>
          </a:p>
          <a:p>
            <a:pPr>
              <a:lnSpc>
                <a:spcPct val="80000"/>
              </a:lnSpc>
            </a:pPr>
            <a:r>
              <a:rPr lang="zh-CN" altLang="en-US" sz="1600" dirty="0" smtClean="0"/>
              <a:t>可用样式</a:t>
            </a:r>
            <a:r>
              <a:rPr lang="en-US" altLang="zh-CN" sz="1600" dirty="0" smtClean="0"/>
              <a:t>SWT.VERTICAL 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SWT.HORIZONTAL 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SWT.SEPARATOR LabelWorld.java</a:t>
            </a:r>
            <a:endParaRPr lang="en-US" altLang="zh-CN" sz="1800" dirty="0" smtClean="0"/>
          </a:p>
          <a:p>
            <a:pPr lvl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zh-CN" sz="1200" dirty="0" smtClean="0"/>
              <a:t>import </a:t>
            </a:r>
            <a:r>
              <a:rPr lang="en-US" altLang="zh-CN" sz="1200" dirty="0" err="1" smtClean="0"/>
              <a:t>org.eclipse.swt.SWT</a:t>
            </a:r>
            <a:r>
              <a:rPr lang="en-US" altLang="zh-CN" sz="1200" dirty="0" smtClean="0"/>
              <a:t>;</a:t>
            </a:r>
          </a:p>
          <a:p>
            <a:pPr lvl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zh-CN" sz="1200" dirty="0" smtClean="0"/>
              <a:t>import </a:t>
            </a:r>
            <a:r>
              <a:rPr lang="en-US" altLang="zh-CN" sz="1200" dirty="0" err="1" smtClean="0"/>
              <a:t>org.eclipse.swt.layout.GridLayout</a:t>
            </a:r>
            <a:r>
              <a:rPr lang="en-US" altLang="zh-CN" sz="1200" dirty="0" smtClean="0"/>
              <a:t>;</a:t>
            </a:r>
          </a:p>
          <a:p>
            <a:pPr lvl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zh-CN" sz="1200" dirty="0" smtClean="0"/>
              <a:t>import </a:t>
            </a:r>
            <a:r>
              <a:rPr lang="en-US" altLang="zh-CN" sz="1200" dirty="0" err="1" smtClean="0"/>
              <a:t>org.eclipse.swt.widgets</a:t>
            </a:r>
            <a:r>
              <a:rPr lang="en-US" altLang="zh-CN" sz="1200" dirty="0" smtClean="0"/>
              <a:t>.*;</a:t>
            </a:r>
          </a:p>
          <a:p>
            <a:pPr lvl="1">
              <a:lnSpc>
                <a:spcPct val="80000"/>
              </a:lnSpc>
              <a:buFont typeface="Wingdings" pitchFamily="2" charset="2"/>
              <a:buAutoNum type="arabicPeriod"/>
            </a:pPr>
            <a:endParaRPr lang="en-US" altLang="zh-CN" sz="1200" dirty="0" smtClean="0"/>
          </a:p>
          <a:p>
            <a:pPr lvl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zh-CN" sz="1200" dirty="0" smtClean="0"/>
              <a:t>public class </a:t>
            </a:r>
            <a:r>
              <a:rPr lang="en-US" altLang="zh-CN" sz="1200" dirty="0" err="1" smtClean="0"/>
              <a:t>LabelWorld</a:t>
            </a:r>
            <a:r>
              <a:rPr lang="en-US" altLang="zh-CN" sz="1200" dirty="0" smtClean="0"/>
              <a:t> {</a:t>
            </a:r>
          </a:p>
          <a:p>
            <a:pPr lvl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zh-CN" sz="1200" dirty="0" smtClean="0"/>
              <a:t>    public static void main(String[] </a:t>
            </a:r>
            <a:r>
              <a:rPr lang="en-US" altLang="zh-CN" sz="1200" dirty="0" err="1" smtClean="0"/>
              <a:t>args</a:t>
            </a:r>
            <a:r>
              <a:rPr lang="en-US" altLang="zh-CN" sz="1200" dirty="0" smtClean="0"/>
              <a:t>) {</a:t>
            </a:r>
          </a:p>
          <a:p>
            <a:pPr lvl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zh-CN" sz="1200" dirty="0" smtClean="0"/>
              <a:t>	Shell </a:t>
            </a:r>
            <a:r>
              <a:rPr lang="en-US" altLang="zh-CN" sz="1200" dirty="0" err="1" smtClean="0"/>
              <a:t>shell</a:t>
            </a:r>
            <a:r>
              <a:rPr lang="en-US" altLang="zh-CN" sz="1200" dirty="0" smtClean="0"/>
              <a:t> = </a:t>
            </a:r>
            <a:r>
              <a:rPr lang="en-US" altLang="zh-CN" sz="1200" dirty="0" err="1" smtClean="0"/>
              <a:t>SWTUtil.getShell</a:t>
            </a:r>
            <a:r>
              <a:rPr lang="en-US" altLang="zh-CN" sz="1200" dirty="0" smtClean="0"/>
              <a:t>();</a:t>
            </a:r>
          </a:p>
          <a:p>
            <a:pPr lvl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zh-CN" sz="1200" dirty="0" smtClean="0"/>
              <a:t>	</a:t>
            </a:r>
            <a:r>
              <a:rPr lang="en-US" altLang="zh-CN" sz="1200" dirty="0" err="1" smtClean="0"/>
              <a:t>shell.setText</a:t>
            </a:r>
            <a:r>
              <a:rPr lang="en-US" altLang="zh-CN" sz="1200" dirty="0" smtClean="0"/>
              <a:t>("Label World");</a:t>
            </a:r>
          </a:p>
          <a:p>
            <a:pPr lvl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zh-CN" sz="1200" dirty="0" smtClean="0"/>
              <a:t>	</a:t>
            </a:r>
            <a:r>
              <a:rPr lang="en-US" altLang="zh-CN" sz="1200" dirty="0" err="1" smtClean="0"/>
              <a:t>shell.setLayout</a:t>
            </a:r>
            <a:r>
              <a:rPr lang="en-US" altLang="zh-CN" sz="1200" dirty="0" smtClean="0"/>
              <a:t>(new </a:t>
            </a:r>
            <a:r>
              <a:rPr lang="en-US" altLang="zh-CN" sz="1200" dirty="0" err="1" smtClean="0"/>
              <a:t>GridLayout</a:t>
            </a:r>
            <a:r>
              <a:rPr lang="en-US" altLang="zh-CN" sz="1200" smtClean="0"/>
              <a:t>()); // </a:t>
            </a:r>
            <a:r>
              <a:rPr lang="en-US" altLang="zh-CN" sz="1200" dirty="0" smtClean="0"/>
              <a:t>layouts are explained later </a:t>
            </a:r>
          </a:p>
          <a:p>
            <a:pPr lvl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zh-CN" sz="1200" dirty="0" smtClean="0"/>
              <a:t>		</a:t>
            </a:r>
          </a:p>
          <a:p>
            <a:pPr lvl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zh-CN" sz="1200" smtClean="0"/>
              <a:t>	// </a:t>
            </a:r>
            <a:r>
              <a:rPr lang="en-US" altLang="zh-CN" sz="1200" dirty="0" smtClean="0"/>
              <a:t>Create labels</a:t>
            </a:r>
          </a:p>
          <a:p>
            <a:pPr lvl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zh-CN" sz="1200" dirty="0" smtClean="0"/>
              <a:t>	new Label(shell, SWT.NONE).</a:t>
            </a:r>
            <a:r>
              <a:rPr lang="en-US" altLang="zh-CN" sz="1200" dirty="0" err="1" smtClean="0"/>
              <a:t>setText</a:t>
            </a:r>
            <a:r>
              <a:rPr lang="en-US" altLang="zh-CN" sz="1200" dirty="0" smtClean="0"/>
              <a:t>("Regular label");</a:t>
            </a:r>
          </a:p>
          <a:p>
            <a:pPr lvl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zh-CN" sz="1200" dirty="0" smtClean="0"/>
              <a:t>	new Label(shell, SWT.SEPARATOR);		</a:t>
            </a:r>
          </a:p>
          <a:p>
            <a:pPr lvl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zh-CN" sz="1200" dirty="0" smtClean="0"/>
              <a:t>	new Label(shell, SWT.SEPARATOR|SWT.HORIZONTAL);</a:t>
            </a:r>
          </a:p>
          <a:p>
            <a:pPr lvl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zh-CN" sz="1200" dirty="0" smtClean="0"/>
              <a:t>		</a:t>
            </a:r>
          </a:p>
          <a:p>
            <a:pPr lvl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zh-CN" sz="1200" smtClean="0"/>
              <a:t>	// </a:t>
            </a:r>
            <a:r>
              <a:rPr lang="en-US" altLang="zh-CN" sz="1200" dirty="0" smtClean="0"/>
              <a:t>pack and show</a:t>
            </a:r>
          </a:p>
          <a:p>
            <a:pPr lvl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zh-CN" sz="1200" dirty="0" smtClean="0"/>
              <a:t>	</a:t>
            </a:r>
            <a:r>
              <a:rPr lang="en-US" altLang="zh-CN" sz="1200" dirty="0" err="1" smtClean="0"/>
              <a:t>shell.pack</a:t>
            </a:r>
            <a:r>
              <a:rPr lang="en-US" altLang="zh-CN" sz="1200" dirty="0" smtClean="0"/>
              <a:t>();</a:t>
            </a:r>
          </a:p>
          <a:p>
            <a:pPr lvl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zh-CN" sz="1200" dirty="0" smtClean="0"/>
              <a:t>	</a:t>
            </a:r>
            <a:r>
              <a:rPr lang="en-US" altLang="zh-CN" sz="1200" dirty="0" err="1" smtClean="0"/>
              <a:t>SWTUtil.openShell</a:t>
            </a:r>
            <a:r>
              <a:rPr lang="en-US" altLang="zh-CN" sz="1200" dirty="0" smtClean="0"/>
              <a:t>(shell);	</a:t>
            </a:r>
          </a:p>
          <a:p>
            <a:pPr lvl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zh-CN" sz="1200" dirty="0" smtClean="0"/>
              <a:t>     }</a:t>
            </a:r>
          </a:p>
          <a:p>
            <a:pPr lvl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zh-CN" sz="1200" dirty="0" smtClean="0"/>
              <a:t>}</a:t>
            </a:r>
          </a:p>
        </p:txBody>
      </p:sp>
      <p:pic>
        <p:nvPicPr>
          <p:cNvPr id="15364" name="Picture 4" descr="LabelWorld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57950" y="2428868"/>
            <a:ext cx="1381125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68313" y="115888"/>
            <a:ext cx="8207375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Label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Label</a:t>
            </a:r>
            <a:r>
              <a:rPr lang="zh-CN" altLang="en-US" dirty="0" smtClean="0"/>
              <a:t>样式（</a:t>
            </a:r>
            <a:r>
              <a:rPr lang="en-US" altLang="zh-CN" dirty="0" smtClean="0"/>
              <a:t>Style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5786" y="1357298"/>
            <a:ext cx="7548563" cy="5057775"/>
          </a:xfrm>
        </p:spPr>
        <p:txBody>
          <a:bodyPr/>
          <a:lstStyle/>
          <a:p>
            <a:pPr marL="533400" indent="-533400">
              <a:buNone/>
            </a:pPr>
            <a:r>
              <a:rPr lang="en-US" sz="1200" dirty="0" smtClean="0"/>
              <a:t>	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SEPERATOR :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该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Label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作为一个分隔符，此时不能向该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Label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对象设定文本或图片</a:t>
            </a:r>
            <a:b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HORIZONTAL :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当作为分隔符时，该分隔符为水平</a:t>
            </a:r>
            <a:b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VERTICAL :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当作为分隔符时，该分隔符为垂直</a:t>
            </a:r>
            <a:b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SHADOW_IN :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当作为分隔符时，该分隔符凹陷</a:t>
            </a:r>
            <a:b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SHADOW_OUT :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当作为分隔符时，该分隔符凸出</a:t>
            </a:r>
            <a:b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SHADOW_NONE :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当作为分隔符时，该分隔符无阴影</a:t>
            </a:r>
            <a:b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CENTER :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文本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图片在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Label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组件中居中</a:t>
            </a:r>
            <a:b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LEFT :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文本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图片在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Label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组件中居左</a:t>
            </a:r>
            <a:b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RIGHT :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文本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图片在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Label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组件中居右</a:t>
            </a:r>
            <a:b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WRAP :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该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Label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组件支持“包装”功能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776413"/>
            <a:ext cx="8239125" cy="5111750"/>
          </a:xfrm>
        </p:spPr>
        <p:txBody>
          <a:bodyPr/>
          <a:lstStyle/>
          <a:p>
            <a:pPr>
              <a:lnSpc>
                <a:spcPct val="80000"/>
              </a:lnSpc>
              <a:buClr>
                <a:schemeClr val="tx1"/>
              </a:buClr>
            </a:pPr>
            <a:r>
              <a:rPr lang="en-US" altLang="zh-CN" sz="1400" dirty="0" smtClean="0"/>
              <a:t>Push buttons, radio buttons, check buttons, toggle buttons and even flat buttons.</a:t>
            </a:r>
          </a:p>
          <a:p>
            <a:pPr>
              <a:lnSpc>
                <a:spcPct val="80000"/>
              </a:lnSpc>
              <a:buClr>
                <a:schemeClr val="tx1"/>
              </a:buClr>
              <a:buFontTx/>
              <a:buNone/>
            </a:pPr>
            <a:endParaRPr lang="en-US" altLang="zh-CN" sz="1400" dirty="0" smtClean="0"/>
          </a:p>
          <a:p>
            <a:pPr>
              <a:lnSpc>
                <a:spcPct val="80000"/>
              </a:lnSpc>
              <a:buClr>
                <a:schemeClr val="tx1"/>
              </a:buClr>
            </a:pPr>
            <a:r>
              <a:rPr lang="en-US" altLang="zh-CN" sz="1400" dirty="0" smtClean="0"/>
              <a:t>ButtonWorld.java</a:t>
            </a:r>
          </a:p>
          <a:p>
            <a:pPr lvl="2">
              <a:lnSpc>
                <a:spcPct val="80000"/>
              </a:lnSpc>
              <a:buClr>
                <a:schemeClr val="tx1"/>
              </a:buClr>
              <a:buFontTx/>
              <a:buNone/>
            </a:pPr>
            <a:endParaRPr lang="en-US" altLang="zh-CN" sz="500" dirty="0" smtClean="0"/>
          </a:p>
          <a:p>
            <a:pPr lvl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zh-CN" sz="1200" dirty="0" smtClean="0"/>
              <a:t>import </a:t>
            </a:r>
            <a:r>
              <a:rPr lang="en-US" altLang="zh-CN" sz="1200" dirty="0" err="1" smtClean="0"/>
              <a:t>org.eclipse.swt.SWT</a:t>
            </a:r>
            <a:r>
              <a:rPr lang="en-US" altLang="zh-CN" sz="1200" dirty="0" smtClean="0"/>
              <a:t>;</a:t>
            </a:r>
          </a:p>
          <a:p>
            <a:pPr lvl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zh-CN" sz="1200" dirty="0" smtClean="0"/>
              <a:t>import </a:t>
            </a:r>
            <a:r>
              <a:rPr lang="en-US" altLang="zh-CN" sz="1200" dirty="0" err="1" smtClean="0"/>
              <a:t>org.eclipse.swt.layout.GridLayout</a:t>
            </a:r>
            <a:r>
              <a:rPr lang="en-US" altLang="zh-CN" sz="1200" dirty="0" smtClean="0"/>
              <a:t>;</a:t>
            </a:r>
          </a:p>
          <a:p>
            <a:pPr lvl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zh-CN" sz="1200" dirty="0" smtClean="0"/>
              <a:t>import </a:t>
            </a:r>
            <a:r>
              <a:rPr lang="en-US" altLang="zh-CN" sz="1200" dirty="0" err="1" smtClean="0"/>
              <a:t>org.eclipse.swt.widgets</a:t>
            </a:r>
            <a:r>
              <a:rPr lang="en-US" altLang="zh-CN" sz="1200" dirty="0" smtClean="0"/>
              <a:t>.*;</a:t>
            </a:r>
          </a:p>
          <a:p>
            <a:pPr lvl="1">
              <a:lnSpc>
                <a:spcPct val="80000"/>
              </a:lnSpc>
              <a:buFont typeface="Wingdings" pitchFamily="2" charset="2"/>
              <a:buAutoNum type="arabicPeriod"/>
            </a:pPr>
            <a:endParaRPr lang="en-US" altLang="zh-CN" sz="1200" dirty="0" smtClean="0"/>
          </a:p>
          <a:p>
            <a:pPr lvl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zh-CN" sz="1200" dirty="0" smtClean="0"/>
              <a:t>public class </a:t>
            </a:r>
            <a:r>
              <a:rPr lang="en-US" altLang="zh-CN" sz="1200" dirty="0" err="1" smtClean="0"/>
              <a:t>ButtonWorld</a:t>
            </a:r>
            <a:r>
              <a:rPr lang="en-US" altLang="zh-CN" sz="1200" dirty="0" smtClean="0"/>
              <a:t> {</a:t>
            </a:r>
          </a:p>
          <a:p>
            <a:pPr lvl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zh-CN" sz="1200" dirty="0" smtClean="0"/>
              <a:t>    public static void main(String[] </a:t>
            </a:r>
            <a:r>
              <a:rPr lang="en-US" altLang="zh-CN" sz="1200" dirty="0" err="1" smtClean="0"/>
              <a:t>args</a:t>
            </a:r>
            <a:r>
              <a:rPr lang="en-US" altLang="zh-CN" sz="1200" dirty="0" smtClean="0"/>
              <a:t>) {</a:t>
            </a:r>
          </a:p>
          <a:p>
            <a:pPr lvl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zh-CN" sz="1200" dirty="0" smtClean="0"/>
              <a:t>	Shell </a:t>
            </a:r>
            <a:r>
              <a:rPr lang="en-US" altLang="zh-CN" sz="1200" dirty="0" err="1" smtClean="0"/>
              <a:t>shell</a:t>
            </a:r>
            <a:r>
              <a:rPr lang="en-US" altLang="zh-CN" sz="1200" dirty="0" smtClean="0"/>
              <a:t> = </a:t>
            </a:r>
            <a:r>
              <a:rPr lang="en-US" altLang="zh-CN" sz="1200" dirty="0" err="1" smtClean="0"/>
              <a:t>SWTUtil.getShell</a:t>
            </a:r>
            <a:r>
              <a:rPr lang="en-US" altLang="zh-CN" sz="1200" dirty="0" smtClean="0"/>
              <a:t>();</a:t>
            </a:r>
          </a:p>
          <a:p>
            <a:pPr lvl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zh-CN" sz="1200" dirty="0" smtClean="0"/>
              <a:t>	</a:t>
            </a:r>
            <a:r>
              <a:rPr lang="en-US" altLang="zh-CN" sz="1200" dirty="0" err="1" smtClean="0"/>
              <a:t>shell.setText</a:t>
            </a:r>
            <a:r>
              <a:rPr lang="en-US" altLang="zh-CN" sz="1200" dirty="0" smtClean="0"/>
              <a:t>("Button World");</a:t>
            </a:r>
          </a:p>
          <a:p>
            <a:pPr lvl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zh-CN" sz="1200" dirty="0" smtClean="0"/>
              <a:t>	</a:t>
            </a:r>
            <a:r>
              <a:rPr lang="en-US" altLang="zh-CN" sz="1200" dirty="0" err="1" smtClean="0"/>
              <a:t>shell.setLayout</a:t>
            </a:r>
            <a:r>
              <a:rPr lang="en-US" altLang="zh-CN" sz="1200" dirty="0" smtClean="0"/>
              <a:t>(new </a:t>
            </a:r>
            <a:r>
              <a:rPr lang="en-US" altLang="zh-CN" sz="1200" dirty="0" err="1" smtClean="0"/>
              <a:t>GridLayout</a:t>
            </a:r>
            <a:r>
              <a:rPr lang="en-US" altLang="zh-CN" sz="1200" dirty="0" smtClean="0"/>
              <a:t>(2, true)); // layouts are explained later </a:t>
            </a:r>
          </a:p>
          <a:p>
            <a:pPr lvl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zh-CN" sz="1200" dirty="0" smtClean="0"/>
              <a:t>		</a:t>
            </a:r>
          </a:p>
          <a:p>
            <a:pPr lvl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zh-CN" sz="1200" dirty="0" smtClean="0"/>
              <a:t>	new Button(shell, SWT.PUSH | SWT.FLAT).</a:t>
            </a:r>
            <a:r>
              <a:rPr lang="en-US" altLang="zh-CN" sz="1200" dirty="0" err="1" smtClean="0"/>
              <a:t>setText</a:t>
            </a:r>
            <a:r>
              <a:rPr lang="en-US" altLang="zh-CN" sz="1200" dirty="0" smtClean="0"/>
              <a:t>("Flat Push Button");</a:t>
            </a:r>
          </a:p>
          <a:p>
            <a:pPr lvl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zh-CN" sz="1200" dirty="0" smtClean="0"/>
              <a:t>	new Button(shell, SWT.CHECK).</a:t>
            </a:r>
            <a:r>
              <a:rPr lang="en-US" altLang="zh-CN" sz="1200" dirty="0" err="1" smtClean="0"/>
              <a:t>setText</a:t>
            </a:r>
            <a:r>
              <a:rPr lang="en-US" altLang="zh-CN" sz="1200" dirty="0" smtClean="0"/>
              <a:t>("Check Button");</a:t>
            </a:r>
          </a:p>
          <a:p>
            <a:pPr lvl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zh-CN" sz="1200" dirty="0" smtClean="0"/>
              <a:t>	new Button(shell, SWT.TOGGLE).</a:t>
            </a:r>
            <a:r>
              <a:rPr lang="en-US" altLang="zh-CN" sz="1200" dirty="0" err="1" smtClean="0"/>
              <a:t>setText</a:t>
            </a:r>
            <a:r>
              <a:rPr lang="en-US" altLang="zh-CN" sz="1200" dirty="0" smtClean="0"/>
              <a:t>("Toggle Button");</a:t>
            </a:r>
          </a:p>
          <a:p>
            <a:pPr lvl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zh-CN" sz="1200" dirty="0" smtClean="0"/>
              <a:t>	new Button(shell, SWT.RADIO).</a:t>
            </a:r>
            <a:r>
              <a:rPr lang="en-US" altLang="zh-CN" sz="1200" dirty="0" err="1" smtClean="0"/>
              <a:t>setText</a:t>
            </a:r>
            <a:r>
              <a:rPr lang="en-US" altLang="zh-CN" sz="1200" dirty="0" smtClean="0"/>
              <a:t>("Radio Button");</a:t>
            </a:r>
          </a:p>
          <a:p>
            <a:pPr lvl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zh-CN" sz="1200" dirty="0" smtClean="0"/>
              <a:t>		</a:t>
            </a:r>
          </a:p>
          <a:p>
            <a:pPr lvl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zh-CN" sz="1200" dirty="0" smtClean="0"/>
              <a:t>	// pack and show</a:t>
            </a:r>
          </a:p>
          <a:p>
            <a:pPr lvl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zh-CN" sz="1200" dirty="0" smtClean="0"/>
              <a:t>	</a:t>
            </a:r>
            <a:r>
              <a:rPr lang="en-US" altLang="zh-CN" sz="1200" dirty="0" err="1" smtClean="0"/>
              <a:t>shell.pack</a:t>
            </a:r>
            <a:r>
              <a:rPr lang="en-US" altLang="zh-CN" sz="1200" dirty="0" smtClean="0"/>
              <a:t>();</a:t>
            </a:r>
          </a:p>
          <a:p>
            <a:pPr lvl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zh-CN" sz="1200" dirty="0" smtClean="0"/>
              <a:t>	</a:t>
            </a:r>
            <a:r>
              <a:rPr lang="en-US" altLang="zh-CN" sz="1200" dirty="0" err="1" smtClean="0"/>
              <a:t>SWTUtil.openShell</a:t>
            </a:r>
            <a:r>
              <a:rPr lang="en-US" altLang="zh-CN" sz="1200" dirty="0" smtClean="0"/>
              <a:t>(shell);	</a:t>
            </a:r>
          </a:p>
          <a:p>
            <a:pPr lvl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zh-CN" sz="1200" dirty="0" smtClean="0"/>
              <a:t>    }</a:t>
            </a:r>
          </a:p>
          <a:p>
            <a:pPr lvl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zh-CN" sz="1200" dirty="0" smtClean="0"/>
              <a:t>}</a:t>
            </a:r>
          </a:p>
          <a:p>
            <a:pPr>
              <a:lnSpc>
                <a:spcPct val="80000"/>
              </a:lnSpc>
            </a:pPr>
            <a:endParaRPr lang="en-US" altLang="zh-CN" sz="1400" dirty="0" smtClean="0"/>
          </a:p>
        </p:txBody>
      </p:sp>
      <p:pic>
        <p:nvPicPr>
          <p:cNvPr id="16388" name="Picture 4" descr="ButtonWorld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3438" y="2492375"/>
            <a:ext cx="24765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68313" y="115888"/>
            <a:ext cx="8207375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Button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142852"/>
            <a:ext cx="8207375" cy="649287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Button</a:t>
            </a:r>
            <a:r>
              <a:rPr lang="zh-CN" altLang="en-US" dirty="0" smtClean="0"/>
              <a:t>样式（</a:t>
            </a:r>
            <a:r>
              <a:rPr lang="en-US" altLang="zh-CN" dirty="0" smtClean="0"/>
              <a:t>Style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5786" y="1357298"/>
            <a:ext cx="7548563" cy="5057775"/>
          </a:xfrm>
        </p:spPr>
        <p:txBody>
          <a:bodyPr/>
          <a:lstStyle/>
          <a:p>
            <a:pPr marL="533400" indent="-533400">
              <a:buNone/>
            </a:pPr>
            <a:r>
              <a:rPr lang="en-US" sz="1600" dirty="0" smtClean="0">
                <a:latin typeface="微软雅黑" pitchFamily="34" charset="-122"/>
                <a:ea typeface="微软雅黑" pitchFamily="34" charset="-122"/>
              </a:rPr>
              <a:t>ARROW :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该</a:t>
            </a:r>
            <a:r>
              <a:rPr lang="en-US" sz="1600" dirty="0" smtClean="0">
                <a:latin typeface="微软雅黑" pitchFamily="34" charset="-122"/>
                <a:ea typeface="微软雅黑" pitchFamily="34" charset="-122"/>
              </a:rPr>
              <a:t>Button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为箭头样式</a:t>
            </a:r>
          </a:p>
          <a:p>
            <a:pPr marL="533400" indent="-533400">
              <a:buNone/>
            </a:pPr>
            <a:r>
              <a:rPr lang="en-US" sz="1600" dirty="0" smtClean="0">
                <a:latin typeface="微软雅黑" pitchFamily="34" charset="-122"/>
                <a:ea typeface="微软雅黑" pitchFamily="34" charset="-122"/>
              </a:rPr>
              <a:t>CHECK :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创建一个</a:t>
            </a:r>
            <a:r>
              <a:rPr lang="en-US" sz="1600" dirty="0" smtClean="0">
                <a:latin typeface="微软雅黑" pitchFamily="34" charset="-122"/>
                <a:ea typeface="微软雅黑" pitchFamily="34" charset="-122"/>
              </a:rPr>
              <a:t>Checkbox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勾选框</a:t>
            </a:r>
          </a:p>
          <a:p>
            <a:pPr marL="533400" indent="-533400">
              <a:buNone/>
            </a:pPr>
            <a:r>
              <a:rPr lang="en-US" sz="1600" dirty="0" smtClean="0">
                <a:latin typeface="微软雅黑" pitchFamily="34" charset="-122"/>
                <a:ea typeface="微软雅黑" pitchFamily="34" charset="-122"/>
              </a:rPr>
              <a:t>PUSH :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创建一个</a:t>
            </a:r>
            <a:r>
              <a:rPr lang="en-US" sz="1600" dirty="0" smtClean="0">
                <a:latin typeface="微软雅黑" pitchFamily="34" charset="-122"/>
                <a:ea typeface="微软雅黑" pitchFamily="34" charset="-122"/>
              </a:rPr>
              <a:t>Push Button</a:t>
            </a:r>
          </a:p>
          <a:p>
            <a:pPr marL="533400" indent="-533400">
              <a:buNone/>
            </a:pPr>
            <a:r>
              <a:rPr lang="en-US" sz="1600" dirty="0" smtClean="0">
                <a:latin typeface="微软雅黑" pitchFamily="34" charset="-122"/>
                <a:ea typeface="微软雅黑" pitchFamily="34" charset="-122"/>
              </a:rPr>
              <a:t>RADIO :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创建一个</a:t>
            </a:r>
            <a:r>
              <a:rPr lang="en-US" sz="1600" dirty="0" smtClean="0">
                <a:latin typeface="微软雅黑" pitchFamily="34" charset="-122"/>
                <a:ea typeface="微软雅黑" pitchFamily="34" charset="-122"/>
              </a:rPr>
              <a:t>Radio Button，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一组</a:t>
            </a:r>
            <a:r>
              <a:rPr lang="en-US" sz="1600" dirty="0" smtClean="0">
                <a:latin typeface="微软雅黑" pitchFamily="34" charset="-122"/>
                <a:ea typeface="微软雅黑" pitchFamily="34" charset="-122"/>
              </a:rPr>
              <a:t>Radio Button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中只能有一个被选中</a:t>
            </a:r>
          </a:p>
          <a:p>
            <a:pPr marL="533400" indent="-533400">
              <a:buNone/>
            </a:pPr>
            <a:r>
              <a:rPr lang="en-US" sz="1600" dirty="0" smtClean="0">
                <a:latin typeface="微软雅黑" pitchFamily="34" charset="-122"/>
                <a:ea typeface="微软雅黑" pitchFamily="34" charset="-122"/>
              </a:rPr>
              <a:t>TOGGLE :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创建一个</a:t>
            </a:r>
            <a:r>
              <a:rPr lang="en-US" sz="1600" dirty="0" smtClean="0">
                <a:latin typeface="微软雅黑" pitchFamily="34" charset="-122"/>
                <a:ea typeface="微软雅黑" pitchFamily="34" charset="-122"/>
              </a:rPr>
              <a:t>Toggle Button，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它能够保存当前该</a:t>
            </a:r>
            <a:r>
              <a:rPr lang="en-US" sz="1600" dirty="0" smtClean="0">
                <a:latin typeface="微软雅黑" pitchFamily="34" charset="-122"/>
                <a:ea typeface="微软雅黑" pitchFamily="34" charset="-122"/>
              </a:rPr>
              <a:t>Button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是否是按下的状态</a:t>
            </a:r>
          </a:p>
          <a:p>
            <a:pPr marL="533400" indent="-533400">
              <a:buNone/>
            </a:pPr>
            <a:r>
              <a:rPr lang="en-US" sz="1600" dirty="0" smtClean="0">
                <a:latin typeface="微软雅黑" pitchFamily="34" charset="-122"/>
                <a:ea typeface="微软雅黑" pitchFamily="34" charset="-122"/>
              </a:rPr>
              <a:t>FLAT :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该</a:t>
            </a:r>
            <a:r>
              <a:rPr lang="en-US" sz="1600" dirty="0" smtClean="0">
                <a:latin typeface="微软雅黑" pitchFamily="34" charset="-122"/>
                <a:ea typeface="微软雅黑" pitchFamily="34" charset="-122"/>
              </a:rPr>
              <a:t>Push Button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的样式为扁平状</a:t>
            </a:r>
          </a:p>
          <a:p>
            <a:pPr marL="533400" indent="-533400">
              <a:buNone/>
            </a:pPr>
            <a:r>
              <a:rPr lang="en-US" sz="1600" dirty="0" smtClean="0">
                <a:latin typeface="微软雅黑" pitchFamily="34" charset="-122"/>
                <a:ea typeface="微软雅黑" pitchFamily="34" charset="-122"/>
              </a:rPr>
              <a:t>UP :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向上的箭头</a:t>
            </a:r>
          </a:p>
          <a:p>
            <a:pPr marL="533400" indent="-533400">
              <a:buNone/>
            </a:pPr>
            <a:r>
              <a:rPr lang="en-US" sz="1600" dirty="0" smtClean="0">
                <a:latin typeface="微软雅黑" pitchFamily="34" charset="-122"/>
                <a:ea typeface="微软雅黑" pitchFamily="34" charset="-122"/>
              </a:rPr>
              <a:t>DOWN :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向下的箭头</a:t>
            </a:r>
          </a:p>
          <a:p>
            <a:pPr marL="533400" indent="-533400">
              <a:buNone/>
            </a:pPr>
            <a:r>
              <a:rPr lang="en-US" sz="1600" dirty="0" smtClean="0">
                <a:latin typeface="微软雅黑" pitchFamily="34" charset="-122"/>
                <a:ea typeface="微软雅黑" pitchFamily="34" charset="-122"/>
              </a:rPr>
              <a:t>CENTER :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该</a:t>
            </a:r>
            <a:r>
              <a:rPr lang="en-US" sz="1600" dirty="0" smtClean="0">
                <a:latin typeface="微软雅黑" pitchFamily="34" charset="-122"/>
                <a:ea typeface="微软雅黑" pitchFamily="34" charset="-122"/>
              </a:rPr>
              <a:t>Button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上显示的文字居中</a:t>
            </a:r>
          </a:p>
          <a:p>
            <a:pPr marL="533400" indent="-533400">
              <a:buNone/>
            </a:pPr>
            <a:r>
              <a:rPr lang="en-US" sz="1600" dirty="0" smtClean="0">
                <a:latin typeface="微软雅黑" pitchFamily="34" charset="-122"/>
                <a:ea typeface="微软雅黑" pitchFamily="34" charset="-122"/>
              </a:rPr>
              <a:t>LEFT :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该</a:t>
            </a:r>
            <a:r>
              <a:rPr lang="en-US" sz="1600" dirty="0" smtClean="0">
                <a:latin typeface="微软雅黑" pitchFamily="34" charset="-122"/>
                <a:ea typeface="微软雅黑" pitchFamily="34" charset="-122"/>
              </a:rPr>
              <a:t>Button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上显示的文字居左，如果与</a:t>
            </a:r>
            <a:r>
              <a:rPr lang="en-US" sz="1600" dirty="0" smtClean="0">
                <a:latin typeface="微软雅黑" pitchFamily="34" charset="-122"/>
                <a:ea typeface="微软雅黑" pitchFamily="34" charset="-122"/>
              </a:rPr>
              <a:t>ARROW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样式同时使用，则表示向左指的箭头</a:t>
            </a:r>
          </a:p>
          <a:p>
            <a:pPr marL="533400" indent="-533400">
              <a:buNone/>
            </a:pPr>
            <a:r>
              <a:rPr lang="en-US" sz="1600" dirty="0" smtClean="0">
                <a:latin typeface="微软雅黑" pitchFamily="34" charset="-122"/>
                <a:ea typeface="微软雅黑" pitchFamily="34" charset="-122"/>
              </a:rPr>
              <a:t>RIGHT :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该</a:t>
            </a:r>
            <a:r>
              <a:rPr lang="en-US" sz="1600" dirty="0" smtClean="0">
                <a:latin typeface="微软雅黑" pitchFamily="34" charset="-122"/>
                <a:ea typeface="微软雅黑" pitchFamily="34" charset="-122"/>
              </a:rPr>
              <a:t>Button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上显示的文字居右，如果与</a:t>
            </a:r>
            <a:r>
              <a:rPr lang="en-US" sz="1600" dirty="0" smtClean="0">
                <a:latin typeface="微软雅黑" pitchFamily="34" charset="-122"/>
                <a:ea typeface="微软雅黑" pitchFamily="34" charset="-122"/>
              </a:rPr>
              <a:t>ARROW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样式同时使用，则表示向右指的箭头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776413"/>
            <a:ext cx="8166100" cy="491807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1400" dirty="0" smtClean="0"/>
              <a:t>TextWorld.java</a:t>
            </a:r>
            <a:endParaRPr lang="en-US" altLang="zh-CN" sz="1800" dirty="0" smtClean="0"/>
          </a:p>
          <a:p>
            <a:pPr lvl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zh-CN" sz="1200" dirty="0" smtClean="0"/>
              <a:t>import </a:t>
            </a:r>
            <a:r>
              <a:rPr lang="en-US" altLang="zh-CN" sz="1200" dirty="0" err="1" smtClean="0"/>
              <a:t>org.eclipse.swt.SWT</a:t>
            </a:r>
            <a:r>
              <a:rPr lang="en-US" altLang="zh-CN" sz="1200" dirty="0" smtClean="0"/>
              <a:t>;</a:t>
            </a:r>
          </a:p>
          <a:p>
            <a:pPr lvl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zh-CN" sz="1200" dirty="0" smtClean="0"/>
              <a:t>import </a:t>
            </a:r>
            <a:r>
              <a:rPr lang="en-US" altLang="zh-CN" sz="1200" dirty="0" err="1" smtClean="0"/>
              <a:t>org.eclipse.swt.layout.GridLayout</a:t>
            </a:r>
            <a:r>
              <a:rPr lang="en-US" altLang="zh-CN" sz="1200" dirty="0" smtClean="0"/>
              <a:t>;</a:t>
            </a:r>
          </a:p>
          <a:p>
            <a:pPr lvl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zh-CN" sz="1200" dirty="0" smtClean="0"/>
              <a:t>import </a:t>
            </a:r>
            <a:r>
              <a:rPr lang="en-US" altLang="zh-CN" sz="1200" dirty="0" err="1" smtClean="0"/>
              <a:t>org.eclipse.swt.widgets</a:t>
            </a:r>
            <a:r>
              <a:rPr lang="en-US" altLang="zh-CN" sz="1200" dirty="0" smtClean="0"/>
              <a:t>.*;</a:t>
            </a:r>
          </a:p>
          <a:p>
            <a:pPr lvl="1">
              <a:lnSpc>
                <a:spcPct val="80000"/>
              </a:lnSpc>
              <a:buFont typeface="Wingdings" pitchFamily="2" charset="2"/>
              <a:buAutoNum type="arabicPeriod"/>
            </a:pPr>
            <a:endParaRPr lang="en-US" altLang="zh-CN" sz="1200" dirty="0" smtClean="0"/>
          </a:p>
          <a:p>
            <a:pPr lvl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zh-CN" sz="1200" dirty="0" smtClean="0"/>
              <a:t>public class </a:t>
            </a:r>
            <a:r>
              <a:rPr lang="en-US" altLang="zh-CN" sz="1200" dirty="0" err="1" smtClean="0"/>
              <a:t>TextWorld</a:t>
            </a:r>
            <a:r>
              <a:rPr lang="en-US" altLang="zh-CN" sz="1200" dirty="0" smtClean="0"/>
              <a:t> {</a:t>
            </a:r>
          </a:p>
          <a:p>
            <a:pPr lvl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zh-CN" sz="1200" dirty="0" smtClean="0"/>
              <a:t>	public static void main(String[] </a:t>
            </a:r>
            <a:r>
              <a:rPr lang="en-US" altLang="zh-CN" sz="1200" dirty="0" err="1" smtClean="0"/>
              <a:t>args</a:t>
            </a:r>
            <a:r>
              <a:rPr lang="en-US" altLang="zh-CN" sz="1200" dirty="0" smtClean="0"/>
              <a:t>) {</a:t>
            </a:r>
          </a:p>
          <a:p>
            <a:pPr lvl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zh-CN" sz="1200" dirty="0" smtClean="0"/>
              <a:t>	    Shell </a:t>
            </a:r>
            <a:r>
              <a:rPr lang="en-US" altLang="zh-CN" sz="1200" dirty="0" err="1" smtClean="0"/>
              <a:t>shell</a:t>
            </a:r>
            <a:r>
              <a:rPr lang="en-US" altLang="zh-CN" sz="1200" dirty="0" smtClean="0"/>
              <a:t> = </a:t>
            </a:r>
            <a:r>
              <a:rPr lang="en-US" altLang="zh-CN" sz="1200" dirty="0" err="1" smtClean="0"/>
              <a:t>SWTUtil.getShell</a:t>
            </a:r>
            <a:r>
              <a:rPr lang="en-US" altLang="zh-CN" sz="1200" dirty="0" smtClean="0"/>
              <a:t>();</a:t>
            </a:r>
          </a:p>
          <a:p>
            <a:pPr lvl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zh-CN" sz="1200" dirty="0" smtClean="0"/>
              <a:t>	    </a:t>
            </a:r>
            <a:r>
              <a:rPr lang="en-US" altLang="zh-CN" sz="1200" dirty="0" err="1" smtClean="0"/>
              <a:t>shell.setText</a:t>
            </a:r>
            <a:r>
              <a:rPr lang="en-US" altLang="zh-CN" sz="1200" dirty="0" smtClean="0"/>
              <a:t>("Text World");</a:t>
            </a:r>
          </a:p>
          <a:p>
            <a:pPr lvl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zh-CN" sz="1200" dirty="0" smtClean="0"/>
              <a:t>	    </a:t>
            </a:r>
            <a:r>
              <a:rPr lang="en-US" altLang="zh-CN" sz="1200" dirty="0" err="1" smtClean="0"/>
              <a:t>shell.setLayout</a:t>
            </a:r>
            <a:r>
              <a:rPr lang="en-US" altLang="zh-CN" sz="1200" dirty="0" smtClean="0"/>
              <a:t>(new </a:t>
            </a:r>
            <a:r>
              <a:rPr lang="en-US" altLang="zh-CN" sz="1200" dirty="0" err="1" smtClean="0"/>
              <a:t>GridLayout</a:t>
            </a:r>
            <a:r>
              <a:rPr lang="en-US" altLang="zh-CN" sz="1200" dirty="0" smtClean="0"/>
              <a:t>()); // layouts are explained later </a:t>
            </a:r>
          </a:p>
          <a:p>
            <a:pPr lvl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zh-CN" sz="1200" dirty="0" smtClean="0"/>
              <a:t>		</a:t>
            </a:r>
          </a:p>
          <a:p>
            <a:pPr lvl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zh-CN" sz="1200" dirty="0" smtClean="0"/>
              <a:t>	    new Text(shell, SWT.NONE).</a:t>
            </a:r>
            <a:r>
              <a:rPr lang="en-US" altLang="zh-CN" sz="1200" dirty="0" err="1" smtClean="0"/>
              <a:t>setText</a:t>
            </a:r>
            <a:r>
              <a:rPr lang="en-US" altLang="zh-CN" sz="1200" dirty="0" smtClean="0"/>
              <a:t>("Missing something ...");</a:t>
            </a:r>
          </a:p>
          <a:p>
            <a:pPr lvl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zh-CN" sz="1200" dirty="0" smtClean="0"/>
              <a:t>	    new Text(shell, SWT.BORDER); // regular </a:t>
            </a:r>
            <a:r>
              <a:rPr lang="en-US" altLang="zh-CN" sz="1200" dirty="0" err="1" smtClean="0"/>
              <a:t>textfield</a:t>
            </a:r>
            <a:endParaRPr lang="en-US" altLang="zh-CN" sz="1200" dirty="0" smtClean="0"/>
          </a:p>
          <a:p>
            <a:pPr lvl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zh-CN" sz="1200" dirty="0" smtClean="0"/>
              <a:t>	    new Text(shell, SWT.PASSWORD | SWT.BORDER).</a:t>
            </a:r>
            <a:r>
              <a:rPr lang="en-US" altLang="zh-CN" sz="1200" dirty="0" err="1" smtClean="0"/>
              <a:t>setText</a:t>
            </a:r>
            <a:r>
              <a:rPr lang="en-US" altLang="zh-CN" sz="1200" dirty="0" smtClean="0"/>
              <a:t>("password");</a:t>
            </a:r>
          </a:p>
          <a:p>
            <a:pPr lvl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zh-CN" sz="1200" dirty="0" smtClean="0"/>
              <a:t>	    new Text(shell, SWT.READ_ONLY | SWT.BORDER).</a:t>
            </a:r>
            <a:r>
              <a:rPr lang="en-US" altLang="zh-CN" sz="1200" dirty="0" err="1" smtClean="0"/>
              <a:t>setText</a:t>
            </a:r>
            <a:r>
              <a:rPr lang="en-US" altLang="zh-CN" sz="1200" dirty="0" smtClean="0"/>
              <a:t>("Can't type inside");</a:t>
            </a:r>
          </a:p>
          <a:p>
            <a:pPr lvl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zh-CN" sz="1200" dirty="0" smtClean="0"/>
              <a:t>	    new Text(shell, SWT.MULTI | SWT.V_SCROLL | SWT.WRAP </a:t>
            </a:r>
          </a:p>
          <a:p>
            <a:pPr lvl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zh-CN" sz="1200" dirty="0" smtClean="0"/>
              <a:t>                         | SWT.BORDER).</a:t>
            </a:r>
            <a:r>
              <a:rPr lang="en-US" altLang="zh-CN" sz="1200" dirty="0" err="1" smtClean="0"/>
              <a:t>setText</a:t>
            </a:r>
            <a:r>
              <a:rPr lang="en-US" altLang="zh-CN" sz="1200" dirty="0" smtClean="0"/>
              <a:t>("\n\n\n");</a:t>
            </a:r>
          </a:p>
          <a:p>
            <a:pPr lvl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zh-CN" sz="1200" dirty="0" smtClean="0"/>
              <a:t>		</a:t>
            </a:r>
          </a:p>
          <a:p>
            <a:pPr lvl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zh-CN" sz="1200" dirty="0" smtClean="0"/>
              <a:t>	    // pack and show</a:t>
            </a:r>
          </a:p>
          <a:p>
            <a:pPr lvl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zh-CN" sz="1200" dirty="0" smtClean="0"/>
              <a:t>	    </a:t>
            </a:r>
            <a:r>
              <a:rPr lang="en-US" altLang="zh-CN" sz="1200" dirty="0" err="1" smtClean="0"/>
              <a:t>shell.pack</a:t>
            </a:r>
            <a:r>
              <a:rPr lang="en-US" altLang="zh-CN" sz="1200" dirty="0" smtClean="0"/>
              <a:t>();</a:t>
            </a:r>
          </a:p>
          <a:p>
            <a:pPr lvl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zh-CN" sz="1200" dirty="0" smtClean="0"/>
              <a:t>	    </a:t>
            </a:r>
            <a:r>
              <a:rPr lang="en-US" altLang="zh-CN" sz="1200" dirty="0" err="1" smtClean="0"/>
              <a:t>SWTUtil.openShell</a:t>
            </a:r>
            <a:r>
              <a:rPr lang="en-US" altLang="zh-CN" sz="1200" dirty="0" smtClean="0"/>
              <a:t>(shell);	</a:t>
            </a:r>
          </a:p>
          <a:p>
            <a:pPr lvl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zh-CN" sz="1200" dirty="0" smtClean="0"/>
              <a:t>	}</a:t>
            </a:r>
          </a:p>
          <a:p>
            <a:pPr lvl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zh-CN" sz="1200" dirty="0" smtClean="0"/>
              <a:t>}</a:t>
            </a:r>
          </a:p>
          <a:p>
            <a:pPr>
              <a:lnSpc>
                <a:spcPct val="80000"/>
              </a:lnSpc>
            </a:pPr>
            <a:endParaRPr lang="en-US" altLang="zh-CN" sz="1400" dirty="0" smtClean="0"/>
          </a:p>
        </p:txBody>
      </p:sp>
      <p:pic>
        <p:nvPicPr>
          <p:cNvPr id="17412" name="Picture 4" descr="TextWorld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76825" y="1412875"/>
            <a:ext cx="1457325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68313" y="115888"/>
            <a:ext cx="8207375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Text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Text</a:t>
            </a:r>
            <a:r>
              <a:rPr lang="zh-CN" altLang="en-US" dirty="0" smtClean="0"/>
              <a:t>样式（</a:t>
            </a:r>
            <a:r>
              <a:rPr lang="en-US" altLang="zh-CN" dirty="0" smtClean="0"/>
              <a:t>Style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5786" y="1357298"/>
            <a:ext cx="7548563" cy="5057775"/>
          </a:xfrm>
        </p:spPr>
        <p:txBody>
          <a:bodyPr/>
          <a:lstStyle/>
          <a:p>
            <a:pPr marL="533400" indent="-533400">
              <a:buNone/>
            </a:pP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MULTI :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该</a:t>
            </a: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Text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可以有多行</a:t>
            </a:r>
          </a:p>
          <a:p>
            <a:pPr marL="533400" indent="-533400">
              <a:buNone/>
            </a:pP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SINGLE :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该</a:t>
            </a: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Text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只包含一行，默认值</a:t>
            </a:r>
          </a:p>
          <a:p>
            <a:pPr marL="533400" indent="-533400">
              <a:buNone/>
            </a:pP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READ_ONLY :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该</a:t>
            </a: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Text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不可编辑</a:t>
            </a:r>
          </a:p>
          <a:p>
            <a:pPr marL="533400" indent="-533400">
              <a:buNone/>
            </a:pP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WRAP :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支持自动换行功能</a:t>
            </a:r>
          </a:p>
          <a:p>
            <a:pPr marL="533400" indent="-533400">
              <a:buNone/>
            </a:pP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BORDER :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该</a:t>
            </a: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Text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包括边框</a:t>
            </a:r>
          </a:p>
          <a:p>
            <a:pPr marL="533400" indent="-533400">
              <a:buNone/>
            </a:pP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CENTER :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该</a:t>
            </a: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Text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中的文字居中</a:t>
            </a:r>
          </a:p>
          <a:p>
            <a:pPr marL="533400" indent="-533400">
              <a:buNone/>
            </a:pP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LEFT :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该</a:t>
            </a: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Text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中的文字居左，默认值</a:t>
            </a:r>
          </a:p>
          <a:p>
            <a:pPr marL="533400" indent="-533400">
              <a:buNone/>
            </a:pP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RIGHT :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该</a:t>
            </a: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Text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中的文字居右</a:t>
            </a:r>
          </a:p>
          <a:p>
            <a:pPr marL="533400" indent="-533400">
              <a:buNone/>
            </a:pP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PASSWORD  :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该</a:t>
            </a: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Text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中的文字以密码形式显示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776413"/>
            <a:ext cx="8383588" cy="51181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1400" dirty="0" smtClean="0"/>
              <a:t>ListWorld.java</a:t>
            </a:r>
          </a:p>
          <a:p>
            <a:pPr lvl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zh-CN" sz="1200" dirty="0" smtClean="0"/>
              <a:t>import </a:t>
            </a:r>
            <a:r>
              <a:rPr lang="en-US" altLang="zh-CN" sz="1200" dirty="0" err="1" smtClean="0"/>
              <a:t>org.eclipse.swt.SWT</a:t>
            </a:r>
            <a:r>
              <a:rPr lang="en-US" altLang="zh-CN" sz="1200" dirty="0" smtClean="0"/>
              <a:t>;</a:t>
            </a:r>
          </a:p>
          <a:p>
            <a:pPr lvl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zh-CN" sz="1200" dirty="0" smtClean="0"/>
              <a:t>import </a:t>
            </a:r>
            <a:r>
              <a:rPr lang="en-US" altLang="zh-CN" sz="1200" dirty="0" err="1" smtClean="0"/>
              <a:t>org.eclipse.swt.layout.GridLayout</a:t>
            </a:r>
            <a:r>
              <a:rPr lang="en-US" altLang="zh-CN" sz="1200" dirty="0" smtClean="0"/>
              <a:t>;</a:t>
            </a:r>
          </a:p>
          <a:p>
            <a:pPr lvl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zh-CN" sz="1200" dirty="0" smtClean="0"/>
              <a:t>import </a:t>
            </a:r>
            <a:r>
              <a:rPr lang="en-US" altLang="zh-CN" sz="1200" dirty="0" err="1" smtClean="0"/>
              <a:t>org.eclipse.swt.widgets</a:t>
            </a:r>
            <a:r>
              <a:rPr lang="en-US" altLang="zh-CN" sz="1200" dirty="0" smtClean="0"/>
              <a:t>.*;</a:t>
            </a:r>
          </a:p>
          <a:p>
            <a:pPr lvl="1">
              <a:lnSpc>
                <a:spcPct val="80000"/>
              </a:lnSpc>
              <a:buFont typeface="Wingdings" pitchFamily="2" charset="2"/>
              <a:buAutoNum type="arabicPeriod"/>
            </a:pPr>
            <a:endParaRPr lang="en-US" altLang="zh-CN" sz="1200" dirty="0" smtClean="0"/>
          </a:p>
          <a:p>
            <a:pPr lvl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zh-CN" sz="1200" dirty="0" smtClean="0"/>
              <a:t>public class </a:t>
            </a:r>
            <a:r>
              <a:rPr lang="en-US" altLang="zh-CN" sz="1200" dirty="0" err="1" smtClean="0"/>
              <a:t>ListWorld</a:t>
            </a:r>
            <a:r>
              <a:rPr lang="en-US" altLang="zh-CN" sz="1200" dirty="0" smtClean="0"/>
              <a:t> {</a:t>
            </a:r>
          </a:p>
          <a:p>
            <a:pPr lvl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zh-CN" sz="1200" dirty="0" smtClean="0"/>
              <a:t>	public static void main(String[] </a:t>
            </a:r>
            <a:r>
              <a:rPr lang="en-US" altLang="zh-CN" sz="1200" dirty="0" err="1" smtClean="0"/>
              <a:t>args</a:t>
            </a:r>
            <a:r>
              <a:rPr lang="en-US" altLang="zh-CN" sz="1200" dirty="0" smtClean="0"/>
              <a:t>) {</a:t>
            </a:r>
          </a:p>
          <a:p>
            <a:pPr lvl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zh-CN" sz="1200" dirty="0" smtClean="0"/>
              <a:t>	    Shell </a:t>
            </a:r>
            <a:r>
              <a:rPr lang="en-US" altLang="zh-CN" sz="1200" dirty="0" err="1" smtClean="0"/>
              <a:t>shell</a:t>
            </a:r>
            <a:r>
              <a:rPr lang="en-US" altLang="zh-CN" sz="1200" dirty="0" smtClean="0"/>
              <a:t> = </a:t>
            </a:r>
            <a:r>
              <a:rPr lang="en-US" altLang="zh-CN" sz="1200" dirty="0" err="1" smtClean="0"/>
              <a:t>SWTUtil.getShell</a:t>
            </a:r>
            <a:r>
              <a:rPr lang="en-US" altLang="zh-CN" sz="1200" dirty="0" smtClean="0"/>
              <a:t>();</a:t>
            </a:r>
          </a:p>
          <a:p>
            <a:pPr lvl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zh-CN" sz="1200" dirty="0" smtClean="0"/>
              <a:t>	    </a:t>
            </a:r>
            <a:r>
              <a:rPr lang="en-US" altLang="zh-CN" sz="1200" dirty="0" err="1" smtClean="0"/>
              <a:t>shell.setText</a:t>
            </a:r>
            <a:r>
              <a:rPr lang="en-US" altLang="zh-CN" sz="1200" dirty="0" smtClean="0"/>
              <a:t>("List World");</a:t>
            </a:r>
          </a:p>
          <a:p>
            <a:pPr lvl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zh-CN" sz="1200" dirty="0" smtClean="0"/>
              <a:t>	    </a:t>
            </a:r>
            <a:r>
              <a:rPr lang="en-US" altLang="zh-CN" sz="1200" dirty="0" err="1" smtClean="0"/>
              <a:t>shell.setLayout</a:t>
            </a:r>
            <a:r>
              <a:rPr lang="en-US" altLang="zh-CN" sz="1200" dirty="0" smtClean="0"/>
              <a:t>(new </a:t>
            </a:r>
            <a:r>
              <a:rPr lang="en-US" altLang="zh-CN" sz="1200" dirty="0" err="1" smtClean="0"/>
              <a:t>GridLayout</a:t>
            </a:r>
            <a:r>
              <a:rPr lang="en-US" altLang="zh-CN" sz="1200" dirty="0" smtClean="0"/>
              <a:t>(2, true)); // layouts are explained later </a:t>
            </a:r>
          </a:p>
          <a:p>
            <a:pPr lvl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zh-CN" sz="1200" dirty="0" smtClean="0"/>
              <a:t>		</a:t>
            </a:r>
          </a:p>
          <a:p>
            <a:pPr lvl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zh-CN" sz="1200" dirty="0" smtClean="0"/>
              <a:t>	    String[] items = "One Two Three Four Five </a:t>
            </a:r>
            <a:r>
              <a:rPr lang="en-US" altLang="zh-CN" sz="1200" dirty="0" err="1" smtClean="0"/>
              <a:t>Six".split</a:t>
            </a:r>
            <a:r>
              <a:rPr lang="en-US" altLang="zh-CN" sz="1200" dirty="0" smtClean="0"/>
              <a:t>(" ");</a:t>
            </a:r>
          </a:p>
          <a:p>
            <a:pPr lvl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zh-CN" sz="1200" dirty="0" smtClean="0"/>
              <a:t>	    List one = new List(shell, SWT.SINGLE | SWT.BORDER);</a:t>
            </a:r>
          </a:p>
          <a:p>
            <a:pPr lvl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zh-CN" sz="1200" dirty="0" smtClean="0"/>
              <a:t>	    </a:t>
            </a:r>
            <a:r>
              <a:rPr lang="en-US" altLang="zh-CN" sz="1200" dirty="0" err="1" smtClean="0"/>
              <a:t>one.setItems</a:t>
            </a:r>
            <a:r>
              <a:rPr lang="en-US" altLang="zh-CN" sz="1200" dirty="0" smtClean="0"/>
              <a:t>(items);</a:t>
            </a:r>
          </a:p>
          <a:p>
            <a:pPr lvl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zh-CN" sz="1200" dirty="0" smtClean="0"/>
              <a:t>	    </a:t>
            </a:r>
            <a:r>
              <a:rPr lang="en-US" altLang="zh-CN" sz="1200" dirty="0" err="1" smtClean="0"/>
              <a:t>one.select</a:t>
            </a:r>
            <a:r>
              <a:rPr lang="en-US" altLang="zh-CN" sz="1200" dirty="0" smtClean="0"/>
              <a:t>(2);</a:t>
            </a:r>
          </a:p>
          <a:p>
            <a:pPr lvl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zh-CN" sz="1200" dirty="0" smtClean="0"/>
              <a:t>	    List two = new List(shell, SWT.MULTI | SWT.BORDER);</a:t>
            </a:r>
          </a:p>
          <a:p>
            <a:pPr lvl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zh-CN" sz="1200" dirty="0" smtClean="0"/>
              <a:t>	    </a:t>
            </a:r>
            <a:r>
              <a:rPr lang="en-US" altLang="zh-CN" sz="1200" dirty="0" err="1" smtClean="0"/>
              <a:t>two.setItems</a:t>
            </a:r>
            <a:r>
              <a:rPr lang="en-US" altLang="zh-CN" sz="1200" dirty="0" smtClean="0"/>
              <a:t>(items);</a:t>
            </a:r>
          </a:p>
          <a:p>
            <a:pPr lvl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zh-CN" sz="1200" dirty="0" smtClean="0"/>
              <a:t>	    </a:t>
            </a:r>
            <a:r>
              <a:rPr lang="en-US" altLang="zh-CN" sz="1200" dirty="0" err="1" smtClean="0"/>
              <a:t>two.setSelection</a:t>
            </a:r>
            <a:r>
              <a:rPr lang="en-US" altLang="zh-CN" sz="1200" dirty="0" smtClean="0"/>
              <a:t>(items);</a:t>
            </a:r>
          </a:p>
          <a:p>
            <a:pPr lvl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zh-CN" sz="1200" dirty="0" smtClean="0"/>
              <a:t>		</a:t>
            </a:r>
          </a:p>
          <a:p>
            <a:pPr lvl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zh-CN" sz="1200" dirty="0" smtClean="0"/>
              <a:t>	    // pack and show</a:t>
            </a:r>
          </a:p>
          <a:p>
            <a:pPr lvl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zh-CN" sz="1200" dirty="0" smtClean="0"/>
              <a:t>	    </a:t>
            </a:r>
            <a:r>
              <a:rPr lang="en-US" altLang="zh-CN" sz="1200" dirty="0" err="1" smtClean="0"/>
              <a:t>shell.pack</a:t>
            </a:r>
            <a:r>
              <a:rPr lang="en-US" altLang="zh-CN" sz="1200" dirty="0" smtClean="0"/>
              <a:t>();</a:t>
            </a:r>
          </a:p>
          <a:p>
            <a:pPr lvl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zh-CN" sz="1200" dirty="0" smtClean="0"/>
              <a:t>	    </a:t>
            </a:r>
            <a:r>
              <a:rPr lang="en-US" altLang="zh-CN" sz="1200" dirty="0" err="1" smtClean="0"/>
              <a:t>SWTUtil.openShell</a:t>
            </a:r>
            <a:r>
              <a:rPr lang="en-US" altLang="zh-CN" sz="1200" dirty="0" smtClean="0"/>
              <a:t>(shell);	</a:t>
            </a:r>
          </a:p>
          <a:p>
            <a:pPr lvl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zh-CN" sz="1200" dirty="0" smtClean="0"/>
              <a:t>	}</a:t>
            </a:r>
          </a:p>
          <a:p>
            <a:pPr lvl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zh-CN" sz="1200" dirty="0" smtClean="0"/>
              <a:t>}</a:t>
            </a:r>
          </a:p>
          <a:p>
            <a:pPr>
              <a:lnSpc>
                <a:spcPct val="80000"/>
              </a:lnSpc>
            </a:pPr>
            <a:endParaRPr lang="en-US" altLang="zh-CN" sz="1400" dirty="0" smtClean="0"/>
          </a:p>
        </p:txBody>
      </p:sp>
      <p:pic>
        <p:nvPicPr>
          <p:cNvPr id="18436" name="Picture 4" descr="ListWorld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48263" y="1557338"/>
            <a:ext cx="1381125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68313" y="115888"/>
            <a:ext cx="8207375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List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List</a:t>
            </a:r>
            <a:r>
              <a:rPr lang="zh-CN" altLang="en-US" dirty="0" smtClean="0"/>
              <a:t>样式（</a:t>
            </a:r>
            <a:r>
              <a:rPr lang="en-US" altLang="zh-CN" dirty="0" smtClean="0"/>
              <a:t>Style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5786" y="1357298"/>
            <a:ext cx="7548563" cy="5057775"/>
          </a:xfrm>
        </p:spPr>
        <p:txBody>
          <a:bodyPr/>
          <a:lstStyle/>
          <a:p>
            <a:pPr marL="533400" indent="-533400">
              <a:buNone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BORDER :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该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List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控件包含边框</a:t>
            </a:r>
          </a:p>
          <a:p>
            <a:pPr marL="533400" indent="-533400">
              <a:buNone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SINGLE :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该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List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控件中的元素，只能有一个处于选中状态</a:t>
            </a:r>
          </a:p>
          <a:p>
            <a:pPr marL="533400" indent="-533400">
              <a:buNone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MULTI :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该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List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控件中的元素，允许多个被同时选中 </a:t>
            </a:r>
          </a:p>
          <a:p>
            <a:pPr marL="533400" indent="-533400">
              <a:buNone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H_SCROLL :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该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List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控件包含水平滚动条</a:t>
            </a:r>
          </a:p>
          <a:p>
            <a:pPr marL="533400" indent="-533400">
              <a:buNone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V_SCROLL :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该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List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控件包含垂直滚动条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oShape 4"/>
          <p:cNvSpPr>
            <a:spLocks noChangeArrowheads="1"/>
          </p:cNvSpPr>
          <p:nvPr/>
        </p:nvSpPr>
        <p:spPr bwMode="ltGray">
          <a:xfrm>
            <a:off x="2876550" y="2420938"/>
            <a:ext cx="4826000" cy="53022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1"/>
              </a:gs>
              <a:gs pos="100000">
                <a:schemeClr val="bg1">
                  <a:alpha val="0"/>
                </a:schemeClr>
              </a:gs>
            </a:gsLst>
            <a:lin ang="0" scaled="1"/>
          </a:gra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black">
          <a:xfrm>
            <a:off x="3159125" y="2506663"/>
            <a:ext cx="447198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atinLnBrk="1">
              <a:lnSpc>
                <a:spcPct val="90000"/>
              </a:lnSpc>
              <a:spcBef>
                <a:spcPct val="20000"/>
              </a:spcBef>
            </a:pPr>
            <a:r>
              <a:rPr lang="zh-CN" altLang="en-US" dirty="0" smtClean="0"/>
              <a:t>随</a:t>
            </a:r>
            <a:r>
              <a:rPr lang="en-US" altLang="zh-CN" dirty="0" smtClean="0"/>
              <a:t>JDK</a:t>
            </a:r>
            <a:r>
              <a:rPr lang="zh-CN" altLang="en-US" dirty="0" smtClean="0"/>
              <a:t>一起发布</a:t>
            </a:r>
            <a:endParaRPr kumimoji="1" lang="zh-CN" altLang="en-US" dirty="0">
              <a:solidFill>
                <a:srgbClr val="000000"/>
              </a:solidFill>
              <a:latin typeface="Gulim" pitchFamily="34" charset="-127"/>
            </a:endParaRP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ltGray">
          <a:xfrm>
            <a:off x="4140200" y="3500438"/>
            <a:ext cx="4608513" cy="53022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1"/>
              </a:gs>
              <a:gs pos="100000">
                <a:schemeClr val="bg1">
                  <a:alpha val="0"/>
                </a:schemeClr>
              </a:gs>
            </a:gsLst>
            <a:lin ang="0" scaled="1"/>
          </a:gra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ltGray">
          <a:xfrm>
            <a:off x="2484438" y="4581525"/>
            <a:ext cx="4826000" cy="53022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1"/>
              </a:gs>
              <a:gs pos="100000">
                <a:schemeClr val="bg1">
                  <a:alpha val="0"/>
                </a:schemeClr>
              </a:gs>
            </a:gsLst>
            <a:lin ang="0" scaled="1"/>
          </a:gra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black">
          <a:xfrm>
            <a:off x="2767013" y="4667250"/>
            <a:ext cx="616270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atinLnBrk="1">
              <a:lnSpc>
                <a:spcPct val="90000"/>
              </a:lnSpc>
              <a:spcBef>
                <a:spcPct val="20000"/>
              </a:spcBef>
            </a:pPr>
            <a:r>
              <a:rPr lang="en-US" altLang="zh-CN" dirty="0" smtClean="0"/>
              <a:t>IBM</a:t>
            </a:r>
            <a:r>
              <a:rPr lang="zh-CN" altLang="en-US" dirty="0" smtClean="0"/>
              <a:t>领导的开源项目，</a:t>
            </a:r>
            <a:r>
              <a:rPr lang="en-US" altLang="zh-CN" dirty="0" smtClean="0">
                <a:hlinkClick r:id="rId2" action="ppaction://hlinkfile"/>
              </a:rPr>
              <a:t> The Standard Widget Toolkit</a:t>
            </a:r>
            <a:endParaRPr lang="en-US" altLang="zh-CN" dirty="0" smtClean="0"/>
          </a:p>
        </p:txBody>
      </p:sp>
      <p:sp>
        <p:nvSpPr>
          <p:cNvPr id="15" name="Text Box 9"/>
          <p:cNvSpPr txBox="1">
            <a:spLocks noChangeArrowheads="1"/>
          </p:cNvSpPr>
          <p:nvPr/>
        </p:nvSpPr>
        <p:spPr bwMode="black">
          <a:xfrm>
            <a:off x="4422775" y="3586163"/>
            <a:ext cx="447198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atinLnBrk="1">
              <a:lnSpc>
                <a:spcPct val="90000"/>
              </a:lnSpc>
              <a:spcBef>
                <a:spcPct val="20000"/>
              </a:spcBef>
            </a:pPr>
            <a:r>
              <a:rPr lang="zh-CN" altLang="en-US" dirty="0" smtClean="0"/>
              <a:t>随</a:t>
            </a:r>
            <a:r>
              <a:rPr lang="en-US" altLang="zh-CN" dirty="0" smtClean="0"/>
              <a:t>JDK</a:t>
            </a:r>
            <a:r>
              <a:rPr lang="zh-CN" altLang="en-US" dirty="0" smtClean="0"/>
              <a:t>一起发布</a:t>
            </a:r>
            <a:endParaRPr kumimoji="1" lang="zh-CN" altLang="en-US" dirty="0">
              <a:solidFill>
                <a:srgbClr val="000000"/>
              </a:solidFill>
              <a:latin typeface="Gulim" pitchFamily="34" charset="-127"/>
            </a:endParaRPr>
          </a:p>
        </p:txBody>
      </p:sp>
      <p:sp>
        <p:nvSpPr>
          <p:cNvPr id="17" name="Oval 11"/>
          <p:cNvSpPr>
            <a:spLocks noChangeArrowheads="1"/>
          </p:cNvSpPr>
          <p:nvPr/>
        </p:nvSpPr>
        <p:spPr bwMode="auto">
          <a:xfrm>
            <a:off x="1498600" y="2667000"/>
            <a:ext cx="2362200" cy="2362200"/>
          </a:xfrm>
          <a:prstGeom prst="ellipse">
            <a:avLst/>
          </a:prstGeom>
          <a:noFill/>
          <a:ln w="50800">
            <a:solidFill>
              <a:schemeClr val="folHlink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grpSp>
        <p:nvGrpSpPr>
          <p:cNvPr id="18" name="Group 12"/>
          <p:cNvGrpSpPr>
            <a:grpSpLocks/>
          </p:cNvGrpSpPr>
          <p:nvPr/>
        </p:nvGrpSpPr>
        <p:grpSpPr bwMode="auto">
          <a:xfrm>
            <a:off x="1763713" y="1905000"/>
            <a:ext cx="1447800" cy="1447800"/>
            <a:chOff x="2373" y="1200"/>
            <a:chExt cx="912" cy="912"/>
          </a:xfrm>
        </p:grpSpPr>
        <p:sp>
          <p:nvSpPr>
            <p:cNvPr id="19" name="Oval 13"/>
            <p:cNvSpPr>
              <a:spLocks noChangeArrowheads="1"/>
            </p:cNvSpPr>
            <p:nvPr/>
          </p:nvSpPr>
          <p:spPr bwMode="gray">
            <a:xfrm>
              <a:off x="2373" y="1200"/>
              <a:ext cx="912" cy="91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path path="rect">
                <a:fillToRect r="100000" b="100000"/>
              </a:path>
            </a:gradFill>
            <a:ln w="9525">
              <a:round/>
              <a:headEnd/>
              <a:tailEnd/>
            </a:ln>
            <a:scene3d>
              <a:camera prst="legacyPerspectiveFront">
                <a:rot lat="20099980" lon="20099980" rev="0"/>
              </a:camera>
              <a:lightRig rig="legacyFlat2" dir="t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bg1"/>
              </a:extrusionClr>
            </a:sp3d>
          </p:spPr>
          <p:txBody>
            <a:bodyPr wrap="none" anchor="ctr">
              <a:flatTx/>
            </a:bodyPr>
            <a:lstStyle/>
            <a:p>
              <a:pPr algn="ctr" latinLnBrk="1"/>
              <a:endParaRPr kumimoji="1" lang="ko-KR" altLang="en-US" sz="2400">
                <a:solidFill>
                  <a:srgbClr val="000000"/>
                </a:solidFill>
                <a:latin typeface="Times New Roman" pitchFamily="18" charset="0"/>
                <a:ea typeface="Gulim" pitchFamily="34" charset="-127"/>
              </a:endParaRPr>
            </a:p>
          </p:txBody>
        </p:sp>
        <p:sp>
          <p:nvSpPr>
            <p:cNvPr id="20" name="Text Box 14"/>
            <p:cNvSpPr txBox="1">
              <a:spLocks noChangeArrowheads="1"/>
            </p:cNvSpPr>
            <p:nvPr/>
          </p:nvSpPr>
          <p:spPr bwMode="auto">
            <a:xfrm>
              <a:off x="2628" y="1442"/>
              <a:ext cx="41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latinLnBrk="1"/>
              <a:r>
                <a:rPr kumimoji="1" lang="en-US" altLang="zh-CN" sz="2400" b="1" dirty="0" smtClean="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AWT</a:t>
              </a:r>
              <a:endParaRPr kumimoji="1" lang="en-US" altLang="ko-KR" sz="2400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endParaRPr>
            </a:p>
          </p:txBody>
        </p:sp>
      </p:grpSp>
      <p:grpSp>
        <p:nvGrpSpPr>
          <p:cNvPr id="21" name="Group 15"/>
          <p:cNvGrpSpPr>
            <a:grpSpLocks/>
          </p:cNvGrpSpPr>
          <p:nvPr/>
        </p:nvGrpSpPr>
        <p:grpSpPr bwMode="auto">
          <a:xfrm>
            <a:off x="1476375" y="3781425"/>
            <a:ext cx="1447800" cy="1447800"/>
            <a:chOff x="1713" y="2193"/>
            <a:chExt cx="912" cy="912"/>
          </a:xfrm>
        </p:grpSpPr>
        <p:sp>
          <p:nvSpPr>
            <p:cNvPr id="22" name="Oval 16"/>
            <p:cNvSpPr>
              <a:spLocks noChangeArrowheads="1"/>
            </p:cNvSpPr>
            <p:nvPr/>
          </p:nvSpPr>
          <p:spPr bwMode="gray">
            <a:xfrm>
              <a:off x="1713" y="2193"/>
              <a:ext cx="912" cy="91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path path="rect">
                <a:fillToRect r="100000" b="100000"/>
              </a:path>
            </a:gradFill>
            <a:ln w="9525">
              <a:round/>
              <a:headEnd/>
              <a:tailEnd/>
            </a:ln>
            <a:scene3d>
              <a:camera prst="legacyPerspectiveFront">
                <a:rot lat="20099980" lon="20099980" rev="0"/>
              </a:camera>
              <a:lightRig rig="legacyFlat2" dir="t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bg1"/>
              </a:extrusionClr>
            </a:sp3d>
          </p:spPr>
          <p:txBody>
            <a:bodyPr wrap="none" anchor="ctr">
              <a:flatTx/>
            </a:bodyPr>
            <a:lstStyle/>
            <a:p>
              <a:pPr algn="ctr" latinLnBrk="1"/>
              <a:endParaRPr kumimoji="1" lang="ko-KR" altLang="en-US" sz="2400">
                <a:solidFill>
                  <a:srgbClr val="000000"/>
                </a:solidFill>
                <a:latin typeface="Times New Roman" pitchFamily="18" charset="0"/>
                <a:ea typeface="Gulim" pitchFamily="34" charset="-127"/>
              </a:endParaRPr>
            </a:p>
          </p:txBody>
        </p:sp>
        <p:sp>
          <p:nvSpPr>
            <p:cNvPr id="23" name="Text Box 17"/>
            <p:cNvSpPr txBox="1">
              <a:spLocks noChangeArrowheads="1"/>
            </p:cNvSpPr>
            <p:nvPr/>
          </p:nvSpPr>
          <p:spPr bwMode="auto">
            <a:xfrm>
              <a:off x="1985" y="2561"/>
              <a:ext cx="41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latinLnBrk="1"/>
              <a:r>
                <a:rPr kumimoji="1" lang="en-US" altLang="zh-CN" sz="2400" b="1" dirty="0" smtClean="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SWT</a:t>
              </a:r>
              <a:endParaRPr kumimoji="1" lang="en-US" altLang="zh-CN" sz="2400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endParaRPr>
            </a:p>
          </p:txBody>
        </p:sp>
      </p:grpSp>
      <p:grpSp>
        <p:nvGrpSpPr>
          <p:cNvPr id="24" name="Group 18"/>
          <p:cNvGrpSpPr>
            <a:grpSpLocks/>
          </p:cNvGrpSpPr>
          <p:nvPr/>
        </p:nvGrpSpPr>
        <p:grpSpPr bwMode="auto">
          <a:xfrm>
            <a:off x="3136900" y="3068638"/>
            <a:ext cx="1447800" cy="1447800"/>
            <a:chOff x="1713" y="2193"/>
            <a:chExt cx="912" cy="912"/>
          </a:xfrm>
        </p:grpSpPr>
        <p:sp>
          <p:nvSpPr>
            <p:cNvPr id="25" name="Oval 19"/>
            <p:cNvSpPr>
              <a:spLocks noChangeArrowheads="1"/>
            </p:cNvSpPr>
            <p:nvPr/>
          </p:nvSpPr>
          <p:spPr bwMode="gray">
            <a:xfrm>
              <a:off x="1713" y="2193"/>
              <a:ext cx="912" cy="91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path path="rect">
                <a:fillToRect r="100000" b="100000"/>
              </a:path>
            </a:gradFill>
            <a:ln w="9525">
              <a:round/>
              <a:headEnd/>
              <a:tailEnd/>
            </a:ln>
            <a:scene3d>
              <a:camera prst="legacyPerspectiveFront">
                <a:rot lat="20099980" lon="20099980" rev="0"/>
              </a:camera>
              <a:lightRig rig="legacyFlat2" dir="t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bg1"/>
              </a:extrusionClr>
            </a:sp3d>
          </p:spPr>
          <p:txBody>
            <a:bodyPr wrap="none" anchor="ctr">
              <a:flatTx/>
            </a:bodyPr>
            <a:lstStyle/>
            <a:p>
              <a:pPr algn="ctr" latinLnBrk="1"/>
              <a:endParaRPr kumimoji="1" lang="ko-KR" altLang="en-US" sz="2400">
                <a:solidFill>
                  <a:srgbClr val="000000"/>
                </a:solidFill>
                <a:latin typeface="Times New Roman" pitchFamily="18" charset="0"/>
                <a:ea typeface="Gulim" pitchFamily="34" charset="-127"/>
              </a:endParaRPr>
            </a:p>
          </p:txBody>
        </p:sp>
        <p:sp>
          <p:nvSpPr>
            <p:cNvPr id="26" name="Text Box 20"/>
            <p:cNvSpPr txBox="1">
              <a:spLocks noChangeArrowheads="1"/>
            </p:cNvSpPr>
            <p:nvPr/>
          </p:nvSpPr>
          <p:spPr bwMode="auto">
            <a:xfrm>
              <a:off x="1891" y="2465"/>
              <a:ext cx="60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latinLnBrk="1"/>
              <a:r>
                <a:rPr kumimoji="1" lang="en-US" altLang="zh-CN" sz="2400" b="1" dirty="0" smtClean="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Swing</a:t>
              </a:r>
              <a:endParaRPr kumimoji="1" lang="en-US" altLang="zh-CN" sz="2400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endParaRPr>
            </a:p>
          </p:txBody>
        </p:sp>
      </p:grp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15888"/>
            <a:ext cx="8207375" cy="649287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JAVA</a:t>
            </a:r>
            <a:r>
              <a:rPr lang="zh-CN" altLang="en-US" dirty="0" smtClean="0"/>
              <a:t>图形开发工具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596" y="1785926"/>
            <a:ext cx="8166100" cy="48069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1200" dirty="0" smtClean="0"/>
              <a:t>ComboWorld.java</a:t>
            </a:r>
          </a:p>
          <a:p>
            <a:pPr>
              <a:lnSpc>
                <a:spcPct val="80000"/>
              </a:lnSpc>
              <a:buClr>
                <a:schemeClr val="tx2"/>
              </a:buClr>
              <a:buSzPct val="50000"/>
              <a:buFont typeface="Wingdings" pitchFamily="2" charset="2"/>
              <a:buAutoNum type="arabicPeriod"/>
            </a:pPr>
            <a:r>
              <a:rPr lang="en-US" altLang="zh-CN" sz="1000" dirty="0" smtClean="0"/>
              <a:t>import </a:t>
            </a:r>
            <a:r>
              <a:rPr lang="en-US" altLang="zh-CN" sz="1000" dirty="0" err="1" smtClean="0"/>
              <a:t>org.eclipse.swt.SWT</a:t>
            </a:r>
            <a:r>
              <a:rPr lang="en-US" altLang="zh-CN" sz="1000" dirty="0" smtClean="0"/>
              <a:t>;</a:t>
            </a:r>
          </a:p>
          <a:p>
            <a:pPr>
              <a:lnSpc>
                <a:spcPct val="80000"/>
              </a:lnSpc>
              <a:buClr>
                <a:schemeClr val="tx2"/>
              </a:buClr>
              <a:buSzPct val="50000"/>
              <a:buFont typeface="Wingdings" pitchFamily="2" charset="2"/>
              <a:buAutoNum type="arabicPeriod"/>
            </a:pPr>
            <a:r>
              <a:rPr lang="en-US" altLang="zh-CN" sz="1000" dirty="0" smtClean="0"/>
              <a:t>import </a:t>
            </a:r>
            <a:r>
              <a:rPr lang="en-US" altLang="zh-CN" sz="1000" dirty="0" err="1" smtClean="0"/>
              <a:t>org.eclipse.swt.layout.GridLayout</a:t>
            </a:r>
            <a:r>
              <a:rPr lang="en-US" altLang="zh-CN" sz="1000" dirty="0" smtClean="0"/>
              <a:t>;</a:t>
            </a:r>
          </a:p>
          <a:p>
            <a:pPr>
              <a:lnSpc>
                <a:spcPct val="80000"/>
              </a:lnSpc>
              <a:buClr>
                <a:schemeClr val="tx2"/>
              </a:buClr>
              <a:buSzPct val="50000"/>
              <a:buFont typeface="Wingdings" pitchFamily="2" charset="2"/>
              <a:buAutoNum type="arabicPeriod"/>
            </a:pPr>
            <a:r>
              <a:rPr lang="en-US" altLang="zh-CN" sz="1000" dirty="0" smtClean="0"/>
              <a:t>import </a:t>
            </a:r>
            <a:r>
              <a:rPr lang="en-US" altLang="zh-CN" sz="1000" dirty="0" err="1" smtClean="0"/>
              <a:t>org.eclipse.swt.widgets</a:t>
            </a:r>
            <a:r>
              <a:rPr lang="en-US" altLang="zh-CN" sz="1000" dirty="0" smtClean="0"/>
              <a:t>.*;</a:t>
            </a:r>
          </a:p>
          <a:p>
            <a:pPr>
              <a:lnSpc>
                <a:spcPct val="80000"/>
              </a:lnSpc>
              <a:buClr>
                <a:schemeClr val="tx2"/>
              </a:buClr>
              <a:buSzPct val="50000"/>
              <a:buFont typeface="Wingdings" pitchFamily="2" charset="2"/>
              <a:buAutoNum type="arabicPeriod"/>
            </a:pPr>
            <a:endParaRPr lang="en-US" altLang="zh-CN" sz="1000" dirty="0" smtClean="0"/>
          </a:p>
          <a:p>
            <a:pPr>
              <a:lnSpc>
                <a:spcPct val="80000"/>
              </a:lnSpc>
              <a:buClr>
                <a:schemeClr val="tx2"/>
              </a:buClr>
              <a:buSzPct val="50000"/>
              <a:buFont typeface="Wingdings" pitchFamily="2" charset="2"/>
              <a:buAutoNum type="arabicPeriod"/>
            </a:pPr>
            <a:r>
              <a:rPr lang="en-US" altLang="zh-CN" sz="1000" dirty="0" smtClean="0"/>
              <a:t>public class </a:t>
            </a:r>
            <a:r>
              <a:rPr lang="en-US" altLang="zh-CN" sz="1000" dirty="0" err="1" smtClean="0"/>
              <a:t>ComboWorld</a:t>
            </a:r>
            <a:r>
              <a:rPr lang="en-US" altLang="zh-CN" sz="1000" dirty="0" smtClean="0"/>
              <a:t> {</a:t>
            </a:r>
          </a:p>
          <a:p>
            <a:pPr>
              <a:lnSpc>
                <a:spcPct val="80000"/>
              </a:lnSpc>
              <a:buClr>
                <a:schemeClr val="tx2"/>
              </a:buClr>
              <a:buSzPct val="50000"/>
              <a:buFont typeface="Wingdings" pitchFamily="2" charset="2"/>
              <a:buAutoNum type="arabicPeriod"/>
            </a:pPr>
            <a:r>
              <a:rPr lang="en-US" altLang="zh-CN" sz="1000" dirty="0" smtClean="0"/>
              <a:t>	public static void main(String[] </a:t>
            </a:r>
            <a:r>
              <a:rPr lang="en-US" altLang="zh-CN" sz="1000" dirty="0" err="1" smtClean="0"/>
              <a:t>args</a:t>
            </a:r>
            <a:r>
              <a:rPr lang="en-US" altLang="zh-CN" sz="1000" dirty="0" smtClean="0"/>
              <a:t>) {</a:t>
            </a:r>
          </a:p>
          <a:p>
            <a:pPr>
              <a:lnSpc>
                <a:spcPct val="80000"/>
              </a:lnSpc>
              <a:buClr>
                <a:schemeClr val="tx2"/>
              </a:buClr>
              <a:buSzPct val="50000"/>
              <a:buFont typeface="Wingdings" pitchFamily="2" charset="2"/>
              <a:buAutoNum type="arabicPeriod"/>
            </a:pPr>
            <a:r>
              <a:rPr lang="en-US" altLang="zh-CN" sz="1000" dirty="0" smtClean="0"/>
              <a:t>	    Shell </a:t>
            </a:r>
            <a:r>
              <a:rPr lang="en-US" altLang="zh-CN" sz="1000" dirty="0" err="1" smtClean="0"/>
              <a:t>shell</a:t>
            </a:r>
            <a:r>
              <a:rPr lang="en-US" altLang="zh-CN" sz="1000" dirty="0" smtClean="0"/>
              <a:t> = </a:t>
            </a:r>
            <a:r>
              <a:rPr lang="en-US" altLang="zh-CN" sz="1000" dirty="0" err="1" smtClean="0"/>
              <a:t>SWTUtil.getShell</a:t>
            </a:r>
            <a:r>
              <a:rPr lang="en-US" altLang="zh-CN" sz="1000" dirty="0" smtClean="0"/>
              <a:t>();</a:t>
            </a:r>
          </a:p>
          <a:p>
            <a:pPr>
              <a:lnSpc>
                <a:spcPct val="80000"/>
              </a:lnSpc>
              <a:buClr>
                <a:schemeClr val="tx2"/>
              </a:buClr>
              <a:buSzPct val="50000"/>
              <a:buFont typeface="Wingdings" pitchFamily="2" charset="2"/>
              <a:buAutoNum type="arabicPeriod"/>
            </a:pPr>
            <a:r>
              <a:rPr lang="en-US" altLang="zh-CN" sz="1000" dirty="0" smtClean="0"/>
              <a:t>	    </a:t>
            </a:r>
            <a:r>
              <a:rPr lang="en-US" altLang="zh-CN" sz="1000" dirty="0" err="1" smtClean="0"/>
              <a:t>shell.setText</a:t>
            </a:r>
            <a:r>
              <a:rPr lang="en-US" altLang="zh-CN" sz="1000" dirty="0" smtClean="0"/>
              <a:t>("Combo World");</a:t>
            </a:r>
          </a:p>
          <a:p>
            <a:pPr>
              <a:lnSpc>
                <a:spcPct val="80000"/>
              </a:lnSpc>
              <a:buClr>
                <a:schemeClr val="tx2"/>
              </a:buClr>
              <a:buSzPct val="50000"/>
              <a:buFont typeface="Wingdings" pitchFamily="2" charset="2"/>
              <a:buAutoNum type="arabicPeriod"/>
            </a:pPr>
            <a:r>
              <a:rPr lang="en-US" altLang="zh-CN" sz="1000" dirty="0" smtClean="0"/>
              <a:t>	    </a:t>
            </a:r>
            <a:r>
              <a:rPr lang="en-US" altLang="zh-CN" sz="1000" dirty="0" err="1" smtClean="0"/>
              <a:t>shell.setLayout</a:t>
            </a:r>
            <a:r>
              <a:rPr lang="en-US" altLang="zh-CN" sz="1000" dirty="0" smtClean="0"/>
              <a:t>(new </a:t>
            </a:r>
            <a:r>
              <a:rPr lang="en-US" altLang="zh-CN" sz="1000" dirty="0" err="1" smtClean="0"/>
              <a:t>GridLayout</a:t>
            </a:r>
            <a:r>
              <a:rPr lang="en-US" altLang="zh-CN" sz="1000" dirty="0" smtClean="0"/>
              <a:t>(3, true)); // layouts are explained later </a:t>
            </a:r>
          </a:p>
          <a:p>
            <a:pPr>
              <a:lnSpc>
                <a:spcPct val="80000"/>
              </a:lnSpc>
              <a:buClr>
                <a:schemeClr val="tx2"/>
              </a:buClr>
              <a:buSzPct val="50000"/>
              <a:buFont typeface="Wingdings" pitchFamily="2" charset="2"/>
              <a:buAutoNum type="arabicPeriod"/>
            </a:pPr>
            <a:r>
              <a:rPr lang="en-US" altLang="zh-CN" sz="1000" dirty="0" smtClean="0"/>
              <a:t>		</a:t>
            </a:r>
          </a:p>
          <a:p>
            <a:pPr>
              <a:lnSpc>
                <a:spcPct val="80000"/>
              </a:lnSpc>
              <a:buClr>
                <a:schemeClr val="tx2"/>
              </a:buClr>
              <a:buSzPct val="50000"/>
              <a:buFont typeface="Wingdings" pitchFamily="2" charset="2"/>
              <a:buAutoNum type="arabicPeriod"/>
            </a:pPr>
            <a:r>
              <a:rPr lang="en-US" altLang="zh-CN" sz="1000" dirty="0" smtClean="0"/>
              <a:t>	    String[] items = "One Two Three Four Five </a:t>
            </a:r>
            <a:r>
              <a:rPr lang="en-US" altLang="zh-CN" sz="1000" dirty="0" err="1" smtClean="0"/>
              <a:t>Six".split</a:t>
            </a:r>
            <a:r>
              <a:rPr lang="en-US" altLang="zh-CN" sz="1000" dirty="0" smtClean="0"/>
              <a:t>(" ");</a:t>
            </a:r>
          </a:p>
          <a:p>
            <a:pPr>
              <a:lnSpc>
                <a:spcPct val="80000"/>
              </a:lnSpc>
              <a:buClr>
                <a:schemeClr val="tx2"/>
              </a:buClr>
              <a:buSzPct val="50000"/>
              <a:buFont typeface="Wingdings" pitchFamily="2" charset="2"/>
              <a:buAutoNum type="arabicPeriod"/>
            </a:pPr>
            <a:r>
              <a:rPr lang="en-US" altLang="zh-CN" sz="1000" dirty="0" smtClean="0"/>
              <a:t>	    Combo one = new Combo(shell, SWT.DROP_DOWN);</a:t>
            </a:r>
          </a:p>
          <a:p>
            <a:pPr>
              <a:lnSpc>
                <a:spcPct val="80000"/>
              </a:lnSpc>
              <a:buClr>
                <a:schemeClr val="tx2"/>
              </a:buClr>
              <a:buSzPct val="50000"/>
              <a:buFont typeface="Wingdings" pitchFamily="2" charset="2"/>
              <a:buAutoNum type="arabicPeriod"/>
            </a:pPr>
            <a:r>
              <a:rPr lang="en-US" altLang="zh-CN" sz="1000" dirty="0" smtClean="0"/>
              <a:t>	    </a:t>
            </a:r>
            <a:r>
              <a:rPr lang="en-US" altLang="zh-CN" sz="1000" dirty="0" err="1" smtClean="0"/>
              <a:t>one.setItems</a:t>
            </a:r>
            <a:r>
              <a:rPr lang="en-US" altLang="zh-CN" sz="1000" dirty="0" smtClean="0"/>
              <a:t>(items);</a:t>
            </a:r>
          </a:p>
          <a:p>
            <a:pPr>
              <a:lnSpc>
                <a:spcPct val="80000"/>
              </a:lnSpc>
              <a:buClr>
                <a:schemeClr val="tx2"/>
              </a:buClr>
              <a:buSzPct val="50000"/>
              <a:buFont typeface="Wingdings" pitchFamily="2" charset="2"/>
              <a:buAutoNum type="arabicPeriod"/>
            </a:pPr>
            <a:r>
              <a:rPr lang="en-US" altLang="zh-CN" sz="1000" dirty="0" smtClean="0"/>
              <a:t>	    Combo two = new Combo(shell, SWT.DROP_DOWN | SWT.READ_ONLY);</a:t>
            </a:r>
          </a:p>
          <a:p>
            <a:pPr>
              <a:lnSpc>
                <a:spcPct val="80000"/>
              </a:lnSpc>
              <a:buClr>
                <a:schemeClr val="tx2"/>
              </a:buClr>
              <a:buSzPct val="50000"/>
              <a:buFont typeface="Wingdings" pitchFamily="2" charset="2"/>
              <a:buAutoNum type="arabicPeriod"/>
            </a:pPr>
            <a:r>
              <a:rPr lang="en-US" altLang="zh-CN" sz="1000" dirty="0" smtClean="0"/>
              <a:t>	    </a:t>
            </a:r>
            <a:r>
              <a:rPr lang="en-US" altLang="zh-CN" sz="1000" dirty="0" err="1" smtClean="0"/>
              <a:t>two.setItems</a:t>
            </a:r>
            <a:r>
              <a:rPr lang="en-US" altLang="zh-CN" sz="1000" dirty="0" smtClean="0"/>
              <a:t>(items);</a:t>
            </a:r>
          </a:p>
          <a:p>
            <a:pPr>
              <a:lnSpc>
                <a:spcPct val="80000"/>
              </a:lnSpc>
              <a:buClr>
                <a:schemeClr val="tx2"/>
              </a:buClr>
              <a:buSzPct val="50000"/>
              <a:buFont typeface="Wingdings" pitchFamily="2" charset="2"/>
              <a:buAutoNum type="arabicPeriod"/>
            </a:pPr>
            <a:r>
              <a:rPr lang="en-US" altLang="zh-CN" sz="1000" dirty="0" smtClean="0"/>
              <a:t>	    Combo three = new Combo(shell, SWT.SIMPLE);</a:t>
            </a:r>
          </a:p>
          <a:p>
            <a:pPr>
              <a:lnSpc>
                <a:spcPct val="80000"/>
              </a:lnSpc>
              <a:buClr>
                <a:schemeClr val="tx2"/>
              </a:buClr>
              <a:buSzPct val="50000"/>
              <a:buFont typeface="Wingdings" pitchFamily="2" charset="2"/>
              <a:buAutoNum type="arabicPeriod"/>
            </a:pPr>
            <a:r>
              <a:rPr lang="en-US" altLang="zh-CN" sz="1000" dirty="0" smtClean="0"/>
              <a:t>	    </a:t>
            </a:r>
            <a:r>
              <a:rPr lang="en-US" altLang="zh-CN" sz="1000" dirty="0" err="1" smtClean="0"/>
              <a:t>three.setItems</a:t>
            </a:r>
            <a:r>
              <a:rPr lang="en-US" altLang="zh-CN" sz="1000" dirty="0" smtClean="0"/>
              <a:t>(items);</a:t>
            </a:r>
          </a:p>
          <a:p>
            <a:pPr>
              <a:lnSpc>
                <a:spcPct val="80000"/>
              </a:lnSpc>
              <a:buClr>
                <a:schemeClr val="tx2"/>
              </a:buClr>
              <a:buSzPct val="50000"/>
              <a:buFont typeface="Wingdings" pitchFamily="2" charset="2"/>
              <a:buAutoNum type="arabicPeriod"/>
            </a:pPr>
            <a:r>
              <a:rPr lang="en-US" altLang="zh-CN" sz="1000" dirty="0" smtClean="0"/>
              <a:t>		</a:t>
            </a:r>
          </a:p>
          <a:p>
            <a:pPr>
              <a:lnSpc>
                <a:spcPct val="80000"/>
              </a:lnSpc>
              <a:buClr>
                <a:schemeClr val="tx2"/>
              </a:buClr>
              <a:buSzPct val="50000"/>
              <a:buFont typeface="Wingdings" pitchFamily="2" charset="2"/>
              <a:buAutoNum type="arabicPeriod"/>
            </a:pPr>
            <a:r>
              <a:rPr lang="en-US" altLang="zh-CN" sz="1000" dirty="0" smtClean="0"/>
              <a:t>	    // pack and show</a:t>
            </a:r>
          </a:p>
          <a:p>
            <a:pPr>
              <a:lnSpc>
                <a:spcPct val="80000"/>
              </a:lnSpc>
              <a:buClr>
                <a:schemeClr val="tx2"/>
              </a:buClr>
              <a:buSzPct val="50000"/>
              <a:buFont typeface="Wingdings" pitchFamily="2" charset="2"/>
              <a:buAutoNum type="arabicPeriod"/>
            </a:pPr>
            <a:r>
              <a:rPr lang="en-US" altLang="zh-CN" sz="1000" dirty="0" smtClean="0"/>
              <a:t>	    </a:t>
            </a:r>
            <a:r>
              <a:rPr lang="en-US" altLang="zh-CN" sz="1000" dirty="0" err="1" smtClean="0"/>
              <a:t>shell.pack</a:t>
            </a:r>
            <a:r>
              <a:rPr lang="en-US" altLang="zh-CN" sz="1000" dirty="0" smtClean="0"/>
              <a:t>();</a:t>
            </a:r>
          </a:p>
          <a:p>
            <a:pPr>
              <a:lnSpc>
                <a:spcPct val="80000"/>
              </a:lnSpc>
              <a:buClr>
                <a:schemeClr val="tx2"/>
              </a:buClr>
              <a:buSzPct val="50000"/>
              <a:buFont typeface="Wingdings" pitchFamily="2" charset="2"/>
              <a:buAutoNum type="arabicPeriod"/>
            </a:pPr>
            <a:r>
              <a:rPr lang="en-US" altLang="zh-CN" sz="1000" dirty="0" smtClean="0"/>
              <a:t>	    </a:t>
            </a:r>
            <a:r>
              <a:rPr lang="en-US" altLang="zh-CN" sz="1000" dirty="0" err="1" smtClean="0"/>
              <a:t>SWTUtil.openShell</a:t>
            </a:r>
            <a:r>
              <a:rPr lang="en-US" altLang="zh-CN" sz="1000" dirty="0" smtClean="0"/>
              <a:t>(shell);	</a:t>
            </a:r>
          </a:p>
          <a:p>
            <a:pPr>
              <a:lnSpc>
                <a:spcPct val="80000"/>
              </a:lnSpc>
              <a:buClr>
                <a:schemeClr val="tx2"/>
              </a:buClr>
              <a:buSzPct val="50000"/>
              <a:buFont typeface="Wingdings" pitchFamily="2" charset="2"/>
              <a:buAutoNum type="arabicPeriod"/>
            </a:pPr>
            <a:r>
              <a:rPr lang="en-US" altLang="zh-CN" sz="1000" dirty="0" smtClean="0"/>
              <a:t>	}</a:t>
            </a:r>
          </a:p>
          <a:p>
            <a:pPr>
              <a:lnSpc>
                <a:spcPct val="80000"/>
              </a:lnSpc>
              <a:buClr>
                <a:schemeClr val="tx2"/>
              </a:buClr>
              <a:buSzPct val="50000"/>
              <a:buFont typeface="Wingdings" pitchFamily="2" charset="2"/>
              <a:buAutoNum type="arabicPeriod"/>
            </a:pPr>
            <a:r>
              <a:rPr lang="en-US" altLang="zh-CN" sz="1000" dirty="0" smtClean="0"/>
              <a:t>}</a:t>
            </a:r>
          </a:p>
          <a:p>
            <a:pPr>
              <a:lnSpc>
                <a:spcPct val="80000"/>
              </a:lnSpc>
            </a:pPr>
            <a:endParaRPr lang="en-US" altLang="zh-CN" sz="1000" dirty="0" smtClean="0"/>
          </a:p>
          <a:p>
            <a:pPr>
              <a:lnSpc>
                <a:spcPct val="80000"/>
              </a:lnSpc>
            </a:pPr>
            <a:endParaRPr lang="en-US" altLang="zh-CN" sz="1000" dirty="0" smtClean="0"/>
          </a:p>
        </p:txBody>
      </p:sp>
      <p:pic>
        <p:nvPicPr>
          <p:cNvPr id="19460" name="Picture 4" descr="ComboWorld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76800" y="1524000"/>
            <a:ext cx="2419350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68313" y="115888"/>
            <a:ext cx="8207375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Combo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Combo</a:t>
            </a:r>
            <a:r>
              <a:rPr lang="zh-CN" altLang="en-US" dirty="0" smtClean="0"/>
              <a:t>样式（</a:t>
            </a:r>
            <a:r>
              <a:rPr lang="en-US" altLang="zh-CN" dirty="0" smtClean="0"/>
              <a:t>Style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5786" y="1357298"/>
            <a:ext cx="7548563" cy="5057775"/>
          </a:xfrm>
        </p:spPr>
        <p:txBody>
          <a:bodyPr/>
          <a:lstStyle/>
          <a:p>
            <a:pPr marL="533400" indent="-533400">
              <a:buNone/>
            </a:pP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DROP_DOWN :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创建一个下拉列表框</a:t>
            </a:r>
          </a:p>
          <a:p>
            <a:pPr marL="533400" indent="-533400">
              <a:buNone/>
            </a:pP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READ_ONLY :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下拉列表框只读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533400" indent="-533400">
              <a:buNone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SIMPLE: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简单列表框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SWT</a:t>
            </a:r>
            <a:r>
              <a:rPr lang="zh-CN" altLang="en-US" dirty="0" smtClean="0"/>
              <a:t>容器</a:t>
            </a:r>
            <a:endParaRPr lang="zh-CN" altLang="en-US" dirty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467544" y="1330890"/>
            <a:ext cx="8176422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zh-CN" altLang="zh-CN" sz="2400" dirty="0" smtClean="0">
                <a:latin typeface="微软雅黑" pitchFamily="34" charset="-122"/>
                <a:ea typeface="微软雅黑" pitchFamily="34" charset="-122"/>
              </a:rPr>
              <a:t>通常，组件构建在容器类中，容器构建在主窗体（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shell</a:t>
            </a:r>
            <a:r>
              <a:rPr lang="zh-CN" altLang="zh-CN" sz="2400" dirty="0" smtClean="0">
                <a:latin typeface="微软雅黑" pitchFamily="34" charset="-122"/>
                <a:ea typeface="微软雅黑" pitchFamily="34" charset="-122"/>
              </a:rPr>
              <a:t>）中，主窗体也是容器，也就是说，容器不仅可以容纳组件，也可以容纳容器。有了容器，就可以通过它来对组件进行集体操作。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zh-CN" altLang="zh-CN" sz="2400" dirty="0" smtClean="0">
                <a:latin typeface="微软雅黑" pitchFamily="34" charset="-122"/>
                <a:ea typeface="微软雅黑" pitchFamily="34" charset="-122"/>
              </a:rPr>
              <a:t>例如，容器在界面上移动时，其上的组件也会随着容器移动，容器隐藏，其组件也会被隐藏，容器销毁 （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dispose</a:t>
            </a:r>
            <a:r>
              <a:rPr lang="zh-CN" altLang="zh-CN" sz="2400" dirty="0" smtClean="0">
                <a:latin typeface="微软雅黑" pitchFamily="34" charset="-122"/>
                <a:ea typeface="微软雅黑" pitchFamily="34" charset="-122"/>
              </a:rPr>
              <a:t>），其组件也会被销毁。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       SWT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常用容器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:</a:t>
            </a:r>
          </a:p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	-</a:t>
            </a:r>
            <a:r>
              <a:rPr lang="en-US" altLang="zh-CN" sz="2400" b="1" noProof="1" smtClean="0">
                <a:solidFill>
                  <a:srgbClr val="000000"/>
                </a:solidFill>
                <a:latin typeface="Calibri" pitchFamily="-108" charset="0"/>
                <a:ea typeface="ＭＳ Ｐゴシック" pitchFamily="-108" charset="-128"/>
              </a:rPr>
              <a:t>Composite</a:t>
            </a:r>
            <a:endParaRPr lang="da-DK" sz="2400" dirty="0" smtClean="0">
              <a:solidFill>
                <a:prstClr val="black"/>
              </a:solidFill>
              <a:ea typeface="ＭＳ Ｐゴシック" pitchFamily="-108" charset="-128"/>
            </a:endParaRPr>
          </a:p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	-</a:t>
            </a:r>
            <a:r>
              <a:rPr lang="en-US" altLang="zh-CN" sz="2400" b="1" noProof="1" smtClean="0">
                <a:solidFill>
                  <a:srgbClr val="000000"/>
                </a:solidFill>
                <a:latin typeface="Calibri" pitchFamily="-108" charset="0"/>
                <a:ea typeface="ＭＳ Ｐゴシック" pitchFamily="-108" charset="-128"/>
              </a:rPr>
              <a:t>Group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	</a:t>
            </a:r>
          </a:p>
          <a:p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773238"/>
            <a:ext cx="8310563" cy="491807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1400" dirty="0" smtClean="0"/>
              <a:t>CompositeExample.java</a:t>
            </a:r>
            <a:endParaRPr lang="en-US" altLang="zh-CN" sz="1200" dirty="0" smtClean="0"/>
          </a:p>
          <a:p>
            <a:r>
              <a:rPr lang="en-US" altLang="zh-CN" sz="1200" dirty="0" smtClean="0"/>
              <a:t>public class </a:t>
            </a:r>
            <a:r>
              <a:rPr lang="en-US" altLang="zh-CN" sz="1200" dirty="0" err="1" smtClean="0"/>
              <a:t>CompositeExample</a:t>
            </a:r>
            <a:r>
              <a:rPr lang="en-US" altLang="zh-CN" sz="1200" dirty="0" smtClean="0"/>
              <a:t> {</a:t>
            </a:r>
          </a:p>
          <a:p>
            <a:endParaRPr lang="zh-CN" altLang="en-US" sz="1200" dirty="0" smtClean="0"/>
          </a:p>
          <a:p>
            <a:r>
              <a:rPr lang="en-US" altLang="zh-CN" sz="1200" dirty="0" smtClean="0"/>
              <a:t>public static void main(String[] </a:t>
            </a:r>
            <a:r>
              <a:rPr lang="en-US" altLang="zh-CN" sz="1200" dirty="0" err="1" smtClean="0"/>
              <a:t>args</a:t>
            </a:r>
            <a:r>
              <a:rPr lang="en-US" altLang="zh-CN" sz="1200" dirty="0" smtClean="0"/>
              <a:t>) {</a:t>
            </a:r>
          </a:p>
          <a:p>
            <a:r>
              <a:rPr lang="en-US" altLang="zh-CN" sz="1200" dirty="0" smtClean="0"/>
              <a:t>    Shell </a:t>
            </a:r>
            <a:r>
              <a:rPr lang="en-US" altLang="zh-CN" sz="1200" dirty="0" err="1" smtClean="0"/>
              <a:t>shell</a:t>
            </a:r>
            <a:r>
              <a:rPr lang="en-US" altLang="zh-CN" sz="1200" dirty="0" smtClean="0"/>
              <a:t> = </a:t>
            </a:r>
            <a:r>
              <a:rPr lang="en-US" altLang="zh-CN" sz="1200" dirty="0" err="1" smtClean="0"/>
              <a:t>SWTUtil.</a:t>
            </a:r>
            <a:r>
              <a:rPr lang="en-US" altLang="zh-CN" sz="1200" i="1" dirty="0" err="1" smtClean="0"/>
              <a:t>getShell</a:t>
            </a:r>
            <a:r>
              <a:rPr lang="en-US" altLang="zh-CN" sz="1200" i="1" dirty="0" smtClean="0"/>
              <a:t>();</a:t>
            </a:r>
          </a:p>
          <a:p>
            <a:r>
              <a:rPr lang="en-US" altLang="zh-CN" sz="1200" dirty="0" smtClean="0"/>
              <a:t>    </a:t>
            </a:r>
            <a:r>
              <a:rPr lang="en-US" altLang="zh-CN" sz="1200" dirty="0" err="1" smtClean="0"/>
              <a:t>shell.setText</a:t>
            </a:r>
            <a:r>
              <a:rPr lang="en-US" altLang="zh-CN" sz="1200" dirty="0" smtClean="0"/>
              <a:t>("Group Example");</a:t>
            </a:r>
          </a:p>
          <a:p>
            <a:r>
              <a:rPr lang="en-US" altLang="zh-CN" sz="1200" dirty="0" smtClean="0"/>
              <a:t>    </a:t>
            </a:r>
            <a:r>
              <a:rPr lang="en-US" altLang="zh-CN" sz="1200" dirty="0" err="1" smtClean="0"/>
              <a:t>shell.setLayout</a:t>
            </a:r>
            <a:r>
              <a:rPr lang="en-US" altLang="zh-CN" sz="1200" dirty="0" smtClean="0"/>
              <a:t>(new </a:t>
            </a:r>
            <a:r>
              <a:rPr lang="en-US" altLang="zh-CN" sz="1200" dirty="0" err="1" smtClean="0"/>
              <a:t>GridLayout</a:t>
            </a:r>
            <a:r>
              <a:rPr lang="en-US" altLang="zh-CN" sz="1200" dirty="0" smtClean="0"/>
              <a:t>()); // layouts are explained later </a:t>
            </a:r>
          </a:p>
          <a:p>
            <a:endParaRPr lang="zh-CN" altLang="en-US" sz="1200" dirty="0" smtClean="0"/>
          </a:p>
          <a:p>
            <a:r>
              <a:rPr lang="en-US" altLang="zh-CN" sz="1200" dirty="0" smtClean="0"/>
              <a:t>    Composite </a:t>
            </a:r>
            <a:r>
              <a:rPr lang="en-US" altLang="zh-CN" sz="1200" dirty="0" err="1" smtClean="0"/>
              <a:t>composite</a:t>
            </a:r>
            <a:r>
              <a:rPr lang="en-US" altLang="zh-CN" sz="1200" dirty="0" smtClean="0"/>
              <a:t> = new Composite(shell, SWT.</a:t>
            </a:r>
            <a:r>
              <a:rPr lang="en-US" altLang="zh-CN" sz="1200" i="1" dirty="0" smtClean="0"/>
              <a:t>SHADOW_OUT);</a:t>
            </a:r>
          </a:p>
          <a:p>
            <a:r>
              <a:rPr lang="en-US" altLang="zh-CN" sz="1200" dirty="0" smtClean="0"/>
              <a:t>    </a:t>
            </a:r>
            <a:r>
              <a:rPr lang="en-US" altLang="zh-CN" sz="1200" dirty="0" err="1" smtClean="0"/>
              <a:t>composite.setLayout</a:t>
            </a:r>
            <a:r>
              <a:rPr lang="en-US" altLang="zh-CN" sz="1200" dirty="0" smtClean="0"/>
              <a:t>(new </a:t>
            </a:r>
            <a:r>
              <a:rPr lang="en-US" altLang="zh-CN" sz="1200" dirty="0" err="1" smtClean="0"/>
              <a:t>GridLayout</a:t>
            </a:r>
            <a:r>
              <a:rPr lang="en-US" altLang="zh-CN" sz="1200" dirty="0" smtClean="0"/>
              <a:t>(3, true));</a:t>
            </a:r>
          </a:p>
          <a:p>
            <a:r>
              <a:rPr lang="nn-NO" altLang="zh-CN" sz="1200" dirty="0" smtClean="0"/>
              <a:t>    for(int i = 0; i &lt; 6; i++) {</a:t>
            </a:r>
          </a:p>
          <a:p>
            <a:r>
              <a:rPr lang="en-US" altLang="zh-CN" sz="1200" dirty="0" smtClean="0"/>
              <a:t>       new Button(composite, SWT.</a:t>
            </a:r>
            <a:r>
              <a:rPr lang="en-US" altLang="zh-CN" sz="1200" i="1" dirty="0" smtClean="0"/>
              <a:t>RADIO).</a:t>
            </a:r>
            <a:r>
              <a:rPr lang="en-US" altLang="zh-CN" sz="1200" i="1" dirty="0" err="1" smtClean="0"/>
              <a:t>setText</a:t>
            </a:r>
            <a:r>
              <a:rPr lang="en-US" altLang="zh-CN" sz="1200" i="1" dirty="0" smtClean="0"/>
              <a:t>("Bottle " + (</a:t>
            </a:r>
            <a:r>
              <a:rPr lang="en-US" altLang="zh-CN" sz="1200" i="1" dirty="0" err="1" smtClean="0"/>
              <a:t>i</a:t>
            </a:r>
            <a:r>
              <a:rPr lang="en-US" altLang="zh-CN" sz="1200" i="1" dirty="0" smtClean="0"/>
              <a:t> + 1));</a:t>
            </a:r>
          </a:p>
          <a:p>
            <a:r>
              <a:rPr lang="zh-CN" altLang="en-US" sz="1200" dirty="0" smtClean="0"/>
              <a:t>    </a:t>
            </a:r>
            <a:r>
              <a:rPr lang="en-US" altLang="zh-CN" sz="1200" dirty="0" smtClean="0"/>
              <a:t>}</a:t>
            </a:r>
          </a:p>
          <a:p>
            <a:r>
              <a:rPr lang="zh-CN" altLang="en-US" sz="1200" dirty="0" smtClean="0"/>
              <a:t>    </a:t>
            </a:r>
          </a:p>
          <a:p>
            <a:r>
              <a:rPr lang="en-US" altLang="zh-CN" sz="1200" dirty="0" smtClean="0"/>
              <a:t>    // pack and show</a:t>
            </a:r>
          </a:p>
          <a:p>
            <a:r>
              <a:rPr lang="en-US" altLang="zh-CN" sz="1200" dirty="0" smtClean="0"/>
              <a:t>    </a:t>
            </a:r>
            <a:r>
              <a:rPr lang="en-US" altLang="zh-CN" sz="1200" dirty="0" err="1" smtClean="0"/>
              <a:t>shell.pack</a:t>
            </a:r>
            <a:r>
              <a:rPr lang="en-US" altLang="zh-CN" sz="1200" dirty="0" smtClean="0"/>
              <a:t>();</a:t>
            </a:r>
          </a:p>
          <a:p>
            <a:r>
              <a:rPr lang="en-US" altLang="zh-CN" sz="1200" dirty="0" smtClean="0"/>
              <a:t>    </a:t>
            </a:r>
            <a:r>
              <a:rPr lang="en-US" altLang="zh-CN" sz="1200" dirty="0" err="1" smtClean="0"/>
              <a:t>SWTUtil.</a:t>
            </a:r>
            <a:r>
              <a:rPr lang="en-US" altLang="zh-CN" sz="1200" i="1" dirty="0" err="1" smtClean="0"/>
              <a:t>openShell</a:t>
            </a:r>
            <a:r>
              <a:rPr lang="en-US" altLang="zh-CN" sz="1200" i="1" dirty="0" smtClean="0"/>
              <a:t>(shell);</a:t>
            </a:r>
          </a:p>
          <a:p>
            <a:r>
              <a:rPr lang="en-US" altLang="zh-CN" sz="1200" dirty="0" smtClean="0"/>
              <a:t>}</a:t>
            </a:r>
          </a:p>
          <a:p>
            <a:r>
              <a:rPr lang="en-US" altLang="zh-CN" sz="1200" dirty="0" smtClean="0"/>
              <a:t>}</a:t>
            </a:r>
          </a:p>
        </p:txBody>
      </p:sp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628" y="1857364"/>
            <a:ext cx="23241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68313" y="115888"/>
            <a:ext cx="8207375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Composite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Composite</a:t>
            </a:r>
            <a:endParaRPr lang="en-US" altLang="zh-CN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5786" y="1357298"/>
            <a:ext cx="7548563" cy="5057775"/>
          </a:xfrm>
        </p:spPr>
        <p:txBody>
          <a:bodyPr/>
          <a:lstStyle/>
          <a:p>
            <a:pPr>
              <a:buNone/>
            </a:pPr>
            <a:r>
              <a:rPr lang="en-US" altLang="zh-CN" sz="1200" dirty="0" smtClean="0">
                <a:latin typeface="Calibri" pitchFamily="-108" charset="0"/>
                <a:ea typeface="ＭＳ Ｐゴシック" pitchFamily="-108" charset="-128"/>
              </a:rPr>
              <a:t>	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buNone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zh-CN" altLang="zh-CN" sz="2000" dirty="0" smtClean="0">
                <a:latin typeface="微软雅黑" pitchFamily="34" charset="-122"/>
                <a:ea typeface="微软雅黑" pitchFamily="34" charset="-122"/>
              </a:rPr>
              <a:t>面板 （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Composite </a:t>
            </a:r>
            <a:r>
              <a:rPr lang="zh-CN" altLang="zh-CN" sz="2000" dirty="0" smtClean="0">
                <a:latin typeface="微软雅黑" pitchFamily="34" charset="-122"/>
                <a:ea typeface="微软雅黑" pitchFamily="34" charset="-122"/>
              </a:rPr>
              <a:t>类）是最常用的容器。主窗体 （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shell</a:t>
            </a:r>
            <a:r>
              <a:rPr lang="zh-CN" altLang="zh-CN" sz="2000" dirty="0" smtClean="0">
                <a:latin typeface="微软雅黑" pitchFamily="34" charset="-122"/>
                <a:ea typeface="微软雅黑" pitchFamily="34" charset="-122"/>
              </a:rPr>
              <a:t>）是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面</a:t>
            </a:r>
            <a:r>
              <a:rPr lang="zh-CN" altLang="zh-CN" sz="2000" dirty="0" smtClean="0">
                <a:latin typeface="微软雅黑" pitchFamily="34" charset="-122"/>
                <a:ea typeface="微软雅黑" pitchFamily="34" charset="-122"/>
              </a:rPr>
              <a:t>板 （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Composite</a:t>
            </a:r>
            <a:r>
              <a:rPr lang="zh-CN" altLang="zh-CN" sz="2000" dirty="0" smtClean="0">
                <a:latin typeface="微软雅黑" pitchFamily="34" charset="-122"/>
                <a:ea typeface="微软雅黑" pitchFamily="34" charset="-122"/>
              </a:rPr>
              <a:t>）的子类</a:t>
            </a:r>
            <a:r>
              <a:rPr lang="zh-CN" altLang="zh-CN" sz="1800" dirty="0" smtClean="0">
                <a:latin typeface="微软雅黑" pitchFamily="34" charset="-122"/>
                <a:ea typeface="微软雅黑" pitchFamily="34" charset="-122"/>
              </a:rPr>
              <a:t>。 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buNone/>
            </a:pP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样式如下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pPr marL="914400" lvl="3">
              <a:buFont typeface="Arial" charset="0"/>
              <a:buChar char="•"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SWT.NONE</a:t>
            </a:r>
            <a:r>
              <a:rPr lang="zh-CN" altLang="zh-CN" sz="1800" dirty="0" smtClean="0">
                <a:latin typeface="微软雅黑" pitchFamily="34" charset="-122"/>
                <a:ea typeface="微软雅黑" pitchFamily="34" charset="-122"/>
              </a:rPr>
              <a:t>：默认式样</a:t>
            </a:r>
          </a:p>
          <a:p>
            <a:pPr marL="914400" lvl="3">
              <a:buFont typeface="Arial" charset="0"/>
              <a:buChar char="•"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SWT.BORDER</a:t>
            </a:r>
            <a:r>
              <a:rPr lang="zh-CN" altLang="zh-CN" sz="1800" dirty="0" smtClean="0">
                <a:latin typeface="微软雅黑" pitchFamily="34" charset="-122"/>
                <a:ea typeface="微软雅黑" pitchFamily="34" charset="-122"/>
              </a:rPr>
              <a:t>：深陷型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773238"/>
            <a:ext cx="8310563" cy="491807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1400" dirty="0" smtClean="0"/>
              <a:t>GroupWorld.java</a:t>
            </a:r>
            <a:endParaRPr lang="en-US" altLang="zh-CN" sz="1200" dirty="0" smtClean="0"/>
          </a:p>
          <a:p>
            <a:pPr lvl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zh-CN" sz="1200" dirty="0" smtClean="0"/>
              <a:t>import </a:t>
            </a:r>
            <a:r>
              <a:rPr lang="en-US" altLang="zh-CN" sz="1200" dirty="0" err="1" smtClean="0"/>
              <a:t>org.eclipse.swt.SWT</a:t>
            </a:r>
            <a:r>
              <a:rPr lang="en-US" altLang="zh-CN" sz="1200" dirty="0" smtClean="0"/>
              <a:t>;</a:t>
            </a:r>
          </a:p>
          <a:p>
            <a:pPr lvl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zh-CN" sz="1200" dirty="0" smtClean="0"/>
              <a:t>import </a:t>
            </a:r>
            <a:r>
              <a:rPr lang="en-US" altLang="zh-CN" sz="1200" dirty="0" err="1" smtClean="0"/>
              <a:t>org.eclipse.swt.layout.GridLayout</a:t>
            </a:r>
            <a:r>
              <a:rPr lang="en-US" altLang="zh-CN" sz="1200" dirty="0" smtClean="0"/>
              <a:t>;</a:t>
            </a:r>
          </a:p>
          <a:p>
            <a:pPr lvl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zh-CN" sz="1200" dirty="0" smtClean="0"/>
              <a:t>import </a:t>
            </a:r>
            <a:r>
              <a:rPr lang="en-US" altLang="zh-CN" sz="1200" dirty="0" err="1" smtClean="0"/>
              <a:t>org.eclipse.swt.widgets</a:t>
            </a:r>
            <a:r>
              <a:rPr lang="en-US" altLang="zh-CN" sz="1200" dirty="0" smtClean="0"/>
              <a:t>.*;</a:t>
            </a:r>
          </a:p>
          <a:p>
            <a:pPr lvl="1">
              <a:lnSpc>
                <a:spcPct val="80000"/>
              </a:lnSpc>
              <a:buFont typeface="Wingdings" pitchFamily="2" charset="2"/>
              <a:buAutoNum type="arabicPeriod"/>
            </a:pPr>
            <a:endParaRPr lang="en-US" altLang="zh-CN" sz="1200" dirty="0" smtClean="0"/>
          </a:p>
          <a:p>
            <a:pPr lvl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zh-CN" sz="1200" dirty="0" smtClean="0"/>
              <a:t>public class </a:t>
            </a:r>
            <a:r>
              <a:rPr lang="en-US" altLang="zh-CN" sz="1200" dirty="0" err="1" smtClean="0"/>
              <a:t>GroupWorld</a:t>
            </a:r>
            <a:r>
              <a:rPr lang="en-US" altLang="zh-CN" sz="1200" dirty="0" smtClean="0"/>
              <a:t> {</a:t>
            </a:r>
          </a:p>
          <a:p>
            <a:pPr lvl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zh-CN" sz="1200" dirty="0" smtClean="0"/>
              <a:t>	public static void main(String[] </a:t>
            </a:r>
            <a:r>
              <a:rPr lang="en-US" altLang="zh-CN" sz="1200" dirty="0" err="1" smtClean="0"/>
              <a:t>args</a:t>
            </a:r>
            <a:r>
              <a:rPr lang="en-US" altLang="zh-CN" sz="1200" dirty="0" smtClean="0"/>
              <a:t>) {</a:t>
            </a:r>
          </a:p>
          <a:p>
            <a:pPr lvl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zh-CN" sz="1200" dirty="0" smtClean="0"/>
              <a:t>	    Shell </a:t>
            </a:r>
            <a:r>
              <a:rPr lang="en-US" altLang="zh-CN" sz="1200" dirty="0" err="1" smtClean="0"/>
              <a:t>shell</a:t>
            </a:r>
            <a:r>
              <a:rPr lang="en-US" altLang="zh-CN" sz="1200" dirty="0" smtClean="0"/>
              <a:t> = </a:t>
            </a:r>
            <a:r>
              <a:rPr lang="en-US" altLang="zh-CN" sz="1200" dirty="0" err="1" smtClean="0"/>
              <a:t>SWTUtil.getShell</a:t>
            </a:r>
            <a:r>
              <a:rPr lang="en-US" altLang="zh-CN" sz="1200" dirty="0" smtClean="0"/>
              <a:t>();</a:t>
            </a:r>
          </a:p>
          <a:p>
            <a:pPr lvl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zh-CN" sz="1200" dirty="0" smtClean="0"/>
              <a:t>	    </a:t>
            </a:r>
            <a:r>
              <a:rPr lang="en-US" altLang="zh-CN" sz="1200" dirty="0" err="1" smtClean="0"/>
              <a:t>shell.setText</a:t>
            </a:r>
            <a:r>
              <a:rPr lang="en-US" altLang="zh-CN" sz="1200" dirty="0" smtClean="0"/>
              <a:t>("Group World");</a:t>
            </a:r>
          </a:p>
          <a:p>
            <a:pPr lvl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zh-CN" sz="1200" dirty="0" smtClean="0"/>
              <a:t>	    </a:t>
            </a:r>
            <a:r>
              <a:rPr lang="en-US" altLang="zh-CN" sz="1200" dirty="0" err="1" smtClean="0"/>
              <a:t>shell.setLayout</a:t>
            </a:r>
            <a:r>
              <a:rPr lang="en-US" altLang="zh-CN" sz="1200" dirty="0" smtClean="0"/>
              <a:t>(new </a:t>
            </a:r>
            <a:r>
              <a:rPr lang="en-US" altLang="zh-CN" sz="1200" dirty="0" err="1" smtClean="0"/>
              <a:t>GridLayout</a:t>
            </a:r>
            <a:r>
              <a:rPr lang="en-US" altLang="zh-CN" sz="1200" smtClean="0"/>
              <a:t>()); // </a:t>
            </a:r>
            <a:r>
              <a:rPr lang="en-US" altLang="zh-CN" sz="1200" dirty="0" smtClean="0"/>
              <a:t>layouts are explained later </a:t>
            </a:r>
          </a:p>
          <a:p>
            <a:pPr lvl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zh-CN" sz="1200" dirty="0" smtClean="0"/>
              <a:t>		</a:t>
            </a:r>
          </a:p>
          <a:p>
            <a:pPr lvl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zh-CN" sz="1200" dirty="0" smtClean="0"/>
              <a:t>	    Group </a:t>
            </a:r>
            <a:r>
              <a:rPr lang="en-US" altLang="zh-CN" sz="1200" dirty="0" err="1" smtClean="0"/>
              <a:t>buttonGroup</a:t>
            </a:r>
            <a:r>
              <a:rPr lang="en-US" altLang="zh-CN" sz="1200" dirty="0" smtClean="0"/>
              <a:t> = new Group(shell, SWT.SHADOW_OUT);</a:t>
            </a:r>
          </a:p>
          <a:p>
            <a:pPr lvl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zh-CN" sz="1200" dirty="0" smtClean="0"/>
              <a:t>	    </a:t>
            </a:r>
            <a:r>
              <a:rPr lang="en-US" altLang="zh-CN" sz="1200" dirty="0" err="1" smtClean="0"/>
              <a:t>buttonGroup.setText</a:t>
            </a:r>
            <a:r>
              <a:rPr lang="en-US" altLang="zh-CN" sz="1200" dirty="0" smtClean="0"/>
              <a:t>("Six buttons");</a:t>
            </a:r>
          </a:p>
          <a:p>
            <a:pPr lvl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zh-CN" sz="1200" dirty="0" smtClean="0"/>
              <a:t>	    </a:t>
            </a:r>
            <a:r>
              <a:rPr lang="en-US" altLang="zh-CN" sz="1200" dirty="0" err="1" smtClean="0"/>
              <a:t>buttonGroup.setLayout</a:t>
            </a:r>
            <a:r>
              <a:rPr lang="en-US" altLang="zh-CN" sz="1200" dirty="0" smtClean="0"/>
              <a:t>(new </a:t>
            </a:r>
            <a:r>
              <a:rPr lang="en-US" altLang="zh-CN" sz="1200" dirty="0" err="1" smtClean="0"/>
              <a:t>GridLayout</a:t>
            </a:r>
            <a:r>
              <a:rPr lang="en-US" altLang="zh-CN" sz="1200" dirty="0" smtClean="0"/>
              <a:t>(3, true));</a:t>
            </a:r>
          </a:p>
          <a:p>
            <a:pPr lvl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zh-CN" sz="1200" dirty="0" smtClean="0"/>
              <a:t>	    for(</a:t>
            </a:r>
            <a:r>
              <a:rPr lang="en-US" altLang="zh-CN" sz="1200" dirty="0" err="1" smtClean="0"/>
              <a:t>int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i</a:t>
            </a:r>
            <a:r>
              <a:rPr lang="en-US" altLang="zh-CN" sz="1200" dirty="0" smtClean="0"/>
              <a:t> = 0; </a:t>
            </a:r>
            <a:r>
              <a:rPr lang="en-US" altLang="zh-CN" sz="1200" dirty="0" err="1" smtClean="0"/>
              <a:t>i</a:t>
            </a:r>
            <a:r>
              <a:rPr lang="en-US" altLang="zh-CN" sz="1200" dirty="0" smtClean="0"/>
              <a:t> &lt; 6; </a:t>
            </a:r>
            <a:r>
              <a:rPr lang="en-US" altLang="zh-CN" sz="1200" dirty="0" err="1" smtClean="0"/>
              <a:t>i</a:t>
            </a:r>
            <a:r>
              <a:rPr lang="en-US" altLang="zh-CN" sz="1200" dirty="0" smtClean="0"/>
              <a:t>++) {</a:t>
            </a:r>
          </a:p>
          <a:p>
            <a:pPr lvl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zh-CN" sz="1200" dirty="0" smtClean="0"/>
              <a:t>	       new Button(</a:t>
            </a:r>
            <a:r>
              <a:rPr lang="en-US" altLang="zh-CN" sz="1200" dirty="0" err="1" smtClean="0"/>
              <a:t>buttonGroup</a:t>
            </a:r>
            <a:r>
              <a:rPr lang="en-US" altLang="zh-CN" sz="1200" dirty="0" smtClean="0"/>
              <a:t>, SWT.RADIO).</a:t>
            </a:r>
            <a:r>
              <a:rPr lang="en-US" altLang="zh-CN" sz="1200" dirty="0" err="1" smtClean="0"/>
              <a:t>setText</a:t>
            </a:r>
            <a:r>
              <a:rPr lang="en-US" altLang="zh-CN" sz="1200" dirty="0" smtClean="0"/>
              <a:t>("Bottle " + (</a:t>
            </a:r>
            <a:r>
              <a:rPr lang="en-US" altLang="zh-CN" sz="1200" dirty="0" err="1" smtClean="0"/>
              <a:t>i</a:t>
            </a:r>
            <a:r>
              <a:rPr lang="en-US" altLang="zh-CN" sz="1200" dirty="0" smtClean="0"/>
              <a:t> + 1));</a:t>
            </a:r>
          </a:p>
          <a:p>
            <a:pPr lvl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zh-CN" sz="1200" dirty="0" smtClean="0"/>
              <a:t>	    }</a:t>
            </a:r>
          </a:p>
          <a:p>
            <a:pPr lvl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zh-CN" sz="1200" dirty="0" smtClean="0"/>
              <a:t>		</a:t>
            </a:r>
          </a:p>
          <a:p>
            <a:pPr lvl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zh-CN" sz="1200" dirty="0" smtClean="0"/>
              <a:t>	</a:t>
            </a:r>
            <a:r>
              <a:rPr lang="en-US" altLang="zh-CN" sz="1200" smtClean="0"/>
              <a:t>    // </a:t>
            </a:r>
            <a:r>
              <a:rPr lang="en-US" altLang="zh-CN" sz="1200" dirty="0" smtClean="0"/>
              <a:t>pack and show</a:t>
            </a:r>
          </a:p>
          <a:p>
            <a:pPr lvl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zh-CN" sz="1200" dirty="0" smtClean="0"/>
              <a:t>	    </a:t>
            </a:r>
            <a:r>
              <a:rPr lang="en-US" altLang="zh-CN" sz="1200" dirty="0" err="1" smtClean="0"/>
              <a:t>shell.pack</a:t>
            </a:r>
            <a:r>
              <a:rPr lang="en-US" altLang="zh-CN" sz="1200" dirty="0" smtClean="0"/>
              <a:t>();</a:t>
            </a:r>
          </a:p>
          <a:p>
            <a:pPr lvl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zh-CN" sz="1200" dirty="0" smtClean="0"/>
              <a:t>	    </a:t>
            </a:r>
            <a:r>
              <a:rPr lang="en-US" altLang="zh-CN" sz="1200" dirty="0" err="1" smtClean="0"/>
              <a:t>SWTUtil.openShell</a:t>
            </a:r>
            <a:r>
              <a:rPr lang="en-US" altLang="zh-CN" sz="1200" dirty="0" smtClean="0"/>
              <a:t>(shell);	</a:t>
            </a:r>
          </a:p>
          <a:p>
            <a:pPr lvl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zh-CN" sz="1200" dirty="0" smtClean="0"/>
              <a:t>	}</a:t>
            </a:r>
          </a:p>
          <a:p>
            <a:pPr lvl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zh-CN" sz="1200" dirty="0" smtClean="0"/>
              <a:t>}</a:t>
            </a:r>
          </a:p>
          <a:p>
            <a:pPr>
              <a:lnSpc>
                <a:spcPct val="80000"/>
              </a:lnSpc>
            </a:pPr>
            <a:endParaRPr lang="en-US" altLang="zh-CN" sz="1400" dirty="0" smtClean="0"/>
          </a:p>
        </p:txBody>
      </p:sp>
      <p:pic>
        <p:nvPicPr>
          <p:cNvPr id="20484" name="Picture 4" descr="GroupWorld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87900" y="1773238"/>
            <a:ext cx="2581275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620713" y="268288"/>
            <a:ext cx="8207375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Group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571472" y="285728"/>
            <a:ext cx="8207375" cy="649287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Group</a:t>
            </a:r>
            <a:endParaRPr lang="en-US" altLang="zh-CN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5786" y="1357298"/>
            <a:ext cx="7548563" cy="5057775"/>
          </a:xfrm>
        </p:spPr>
        <p:txBody>
          <a:bodyPr/>
          <a:lstStyle/>
          <a:p>
            <a:pPr>
              <a:buNone/>
            </a:pPr>
            <a:r>
              <a:rPr lang="en-US" altLang="zh-CN" sz="1200" dirty="0" smtClean="0">
                <a:latin typeface="Calibri" pitchFamily="-108" charset="0"/>
                <a:ea typeface="ＭＳ Ｐゴシック" pitchFamily="-108" charset="-128"/>
              </a:rPr>
              <a:t>	</a:t>
            </a:r>
          </a:p>
          <a:p>
            <a:pPr marL="342900" lvl="1" indent="-342900">
              <a:buNone/>
            </a:pPr>
            <a:r>
              <a:rPr lang="en-US" altLang="zh-CN" sz="1400" dirty="0" smtClean="0">
                <a:latin typeface="Calibri" pitchFamily="-108" charset="0"/>
                <a:ea typeface="ＭＳ Ｐゴシック" pitchFamily="-108" charset="-128"/>
              </a:rPr>
              <a:t>		</a:t>
            </a:r>
            <a:r>
              <a:rPr lang="zh-CN" altLang="zh-CN" sz="1800" dirty="0" smtClean="0">
                <a:latin typeface="微软雅黑" pitchFamily="34" charset="-122"/>
                <a:ea typeface="微软雅黑" pitchFamily="34" charset="-122"/>
              </a:rPr>
              <a:t>分组框 （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Group </a:t>
            </a:r>
            <a:r>
              <a:rPr lang="zh-CN" altLang="zh-CN" sz="1800" dirty="0" smtClean="0">
                <a:latin typeface="微软雅黑" pitchFamily="34" charset="-122"/>
                <a:ea typeface="微软雅黑" pitchFamily="34" charset="-122"/>
              </a:rPr>
              <a:t>类）是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面</a:t>
            </a:r>
            <a:r>
              <a:rPr lang="zh-CN" altLang="zh-CN" sz="1800" dirty="0" smtClean="0">
                <a:latin typeface="微软雅黑" pitchFamily="34" charset="-122"/>
                <a:ea typeface="微软雅黑" pitchFamily="34" charset="-122"/>
              </a:rPr>
              <a:t>板 （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Composite </a:t>
            </a:r>
            <a:r>
              <a:rPr lang="zh-CN" altLang="zh-CN" sz="1800" dirty="0" smtClean="0">
                <a:latin typeface="微软雅黑" pitchFamily="34" charset="-122"/>
                <a:ea typeface="微软雅黑" pitchFamily="34" charset="-122"/>
              </a:rPr>
              <a:t>类）的子类，所以两者用法基本相同。主要区别是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Group </a:t>
            </a:r>
            <a:r>
              <a:rPr lang="zh-CN" altLang="zh-CN" sz="1800" dirty="0" smtClean="0">
                <a:latin typeface="微软雅黑" pitchFamily="34" charset="-122"/>
                <a:ea typeface="微软雅黑" pitchFamily="34" charset="-122"/>
              </a:rPr>
              <a:t>显示有一个方框，且方框线上还可以显示说明文字。 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buNone/>
            </a:pP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样式如下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pPr marL="914400" lvl="3">
              <a:buFont typeface="Arial" charset="0"/>
              <a:buChar char="•"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SWT.NONE</a:t>
            </a:r>
            <a:r>
              <a:rPr lang="zh-CN" altLang="zh-CN" sz="1800" dirty="0" smtClean="0">
                <a:latin typeface="微软雅黑" pitchFamily="34" charset="-122"/>
                <a:ea typeface="微软雅黑" pitchFamily="34" charset="-122"/>
              </a:rPr>
              <a:t>：默认式样</a:t>
            </a:r>
          </a:p>
          <a:p>
            <a:pPr marL="914400" lvl="3">
              <a:buFont typeface="Arial" charset="0"/>
              <a:buChar char="•"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SWT.BORDER</a:t>
            </a:r>
            <a:r>
              <a:rPr lang="zh-CN" altLang="zh-CN" sz="1800" dirty="0" smtClean="0">
                <a:latin typeface="微软雅黑" pitchFamily="34" charset="-122"/>
                <a:ea typeface="微软雅黑" pitchFamily="34" charset="-122"/>
              </a:rPr>
              <a:t>：深陷型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布局</a:t>
            </a:r>
          </a:p>
        </p:txBody>
      </p:sp>
      <p:sp>
        <p:nvSpPr>
          <p:cNvPr id="5" name="矩形 4"/>
          <p:cNvSpPr/>
          <p:nvPr/>
        </p:nvSpPr>
        <p:spPr>
          <a:xfrm>
            <a:off x="611560" y="1279788"/>
            <a:ext cx="803240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       SWT 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中采用了布局方式，用户可使用布局来控制组件中元素的位置和大小等信息。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endParaRPr lang="zh-CN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组件可以用方法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setBounds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(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x,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y,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width,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height) 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来指定该组件相对于父组件的位置和组件的大小。组件的这种定位方式称为绝对定位。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当组件数量较多，布局较复杂时，则要使用布局管理器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LayoutManager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来进行定位，这时，每个控件的坐标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Y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、宽度和高度都是通过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LayoutManager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设置的，这种定位方式称为托管定位。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       SWT 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提供了一些常用的布局管理器供用户使用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布局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85850" y="1776413"/>
            <a:ext cx="7548563" cy="3289300"/>
          </a:xfrm>
        </p:spPr>
        <p:txBody>
          <a:bodyPr/>
          <a:lstStyle/>
          <a:p>
            <a:pPr marL="533400" indent="-533400"/>
            <a:r>
              <a:rPr lang="en-US" altLang="zh-CN" dirty="0" smtClean="0"/>
              <a:t>SWT</a:t>
            </a:r>
            <a:r>
              <a:rPr lang="zh-CN" altLang="en-US" smtClean="0"/>
              <a:t>中</a:t>
            </a:r>
            <a:r>
              <a:rPr lang="zh-CN" altLang="en-US" smtClean="0"/>
              <a:t>常用</a:t>
            </a:r>
            <a:r>
              <a:rPr lang="zh-CN" altLang="en-US" smtClean="0"/>
              <a:t>布局</a:t>
            </a:r>
            <a:r>
              <a:rPr lang="zh-CN" altLang="en-US" dirty="0" smtClean="0"/>
              <a:t>方式</a:t>
            </a:r>
          </a:p>
          <a:p>
            <a:pPr marL="915988" lvl="2" indent="-457200">
              <a:buClr>
                <a:schemeClr val="tx1"/>
              </a:buClr>
              <a:buFont typeface="Wingdings" pitchFamily="2" charset="2"/>
              <a:buAutoNum type="arabicPeriod"/>
            </a:pPr>
            <a:r>
              <a:rPr lang="en-US" altLang="zh-CN" sz="2800" dirty="0" err="1" smtClean="0"/>
              <a:t>FillLayout</a:t>
            </a:r>
            <a:endParaRPr lang="en-US" altLang="zh-CN" sz="2800" dirty="0" smtClean="0"/>
          </a:p>
          <a:p>
            <a:pPr marL="915988" lvl="2" indent="-457200">
              <a:buClr>
                <a:schemeClr val="tx1"/>
              </a:buClr>
              <a:buFont typeface="Wingdings" pitchFamily="2" charset="2"/>
              <a:buAutoNum type="arabicPeriod"/>
            </a:pPr>
            <a:r>
              <a:rPr lang="en-US" altLang="zh-CN" sz="2800" dirty="0" err="1" smtClean="0"/>
              <a:t>RowLayout</a:t>
            </a:r>
            <a:endParaRPr lang="en-US" altLang="zh-CN" sz="2800" dirty="0" smtClean="0"/>
          </a:p>
          <a:p>
            <a:pPr marL="915988" lvl="2" indent="-457200">
              <a:buClr>
                <a:schemeClr val="tx1"/>
              </a:buClr>
              <a:buFont typeface="Wingdings" pitchFamily="2" charset="2"/>
              <a:buAutoNum type="arabicPeriod"/>
            </a:pPr>
            <a:r>
              <a:rPr lang="en-US" altLang="zh-CN" sz="2800" dirty="0" err="1" smtClean="0"/>
              <a:t>StackLayout</a:t>
            </a:r>
            <a:endParaRPr lang="en-US" altLang="zh-CN" sz="2800" dirty="0" smtClean="0"/>
          </a:p>
          <a:p>
            <a:pPr marL="915988" lvl="2" indent="-457200">
              <a:buClr>
                <a:schemeClr val="tx1"/>
              </a:buClr>
              <a:buFont typeface="Wingdings" pitchFamily="2" charset="2"/>
              <a:buAutoNum type="arabicPeriod"/>
            </a:pPr>
            <a:r>
              <a:rPr lang="en-US" altLang="zh-CN" sz="2800" dirty="0" err="1" smtClean="0"/>
              <a:t>GridLayout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34" y="1714488"/>
            <a:ext cx="8072494" cy="3857652"/>
          </a:xfrm>
        </p:spPr>
        <p:txBody>
          <a:bodyPr/>
          <a:lstStyle/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Calibri" pitchFamily="34" charset="0"/>
              </a:rPr>
              <a:t>	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Calibri" pitchFamily="34" charset="0"/>
              </a:rPr>
              <a:t>充满式布局（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  <a:cs typeface="Calibri" pitchFamily="34" charset="0"/>
              </a:rPr>
              <a:t>FillLayout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Calibri" pitchFamily="34" charset="0"/>
              </a:rPr>
              <a:t>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Calibri" pitchFamily="34" charset="0"/>
              </a:rPr>
              <a:t>类）是最简单的布局管理器。它把组件按一行或一列充满整个容器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Calibri" pitchFamily="34" charset="0"/>
              </a:rPr>
              <a:t>(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取决于布局样式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SWT.VERTICAL or SWT.HORIZONTAL ).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Calibri" pitchFamily="34" charset="0"/>
              </a:rPr>
              <a:t>，并强制组件的大小一致。一般，组件的高度与最高组件相同，宽度与最宽组件相同。 </a:t>
            </a:r>
            <a:endParaRPr lang="zh-CN" altLang="en-US" sz="2400" dirty="0" smtClean="0"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Calibri" pitchFamily="34" charset="0"/>
              </a:rPr>
              <a:t>         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  <a:cs typeface="Calibri" pitchFamily="34" charset="0"/>
              </a:rPr>
              <a:t>FillLayout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Calibri" pitchFamily="34" charset="0"/>
              </a:rPr>
              <a:t>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Calibri" pitchFamily="34" charset="0"/>
              </a:rPr>
              <a:t>不能折行，不能设置边界距离和间距。如果容器中只有一个组件，则该组件会充 满整个容器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  <a:cs typeface="Calibri" pitchFamily="34" charset="0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Calibri" pitchFamily="34" charset="0"/>
              </a:rPr>
              <a:t>例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Calibri" pitchFamily="34" charset="0"/>
              </a:rPr>
              <a:t>:</a:t>
            </a:r>
          </a:p>
          <a:p>
            <a:pPr marL="0" lvl="0" indent="0">
              <a:spcBef>
                <a:spcPct val="0"/>
              </a:spcBef>
              <a:buNone/>
            </a:pPr>
            <a:r>
              <a:rPr lang="zh-CN" altLang="en-US" sz="2400" dirty="0" smtClean="0">
                <a:latin typeface="Calibri" pitchFamily="34" charset="0"/>
                <a:ea typeface="宋体" pitchFamily="2" charset="-122"/>
                <a:cs typeface="Calibri" pitchFamily="34" charset="0"/>
              </a:rPr>
              <a:t> </a:t>
            </a:r>
            <a:r>
              <a:rPr lang="en-US" altLang="zh-CN" sz="2400" dirty="0" err="1" smtClean="0">
                <a:latin typeface="Calibri" pitchFamily="34" charset="0"/>
                <a:ea typeface="宋体" pitchFamily="2" charset="-122"/>
                <a:cs typeface="Calibri" pitchFamily="34" charset="0"/>
              </a:rPr>
              <a:t>FillLayout</a:t>
            </a:r>
            <a:r>
              <a:rPr lang="en-US" altLang="zh-CN" sz="2400" dirty="0" smtClean="0">
                <a:latin typeface="Calibri" pitchFamily="34" charset="0"/>
                <a:ea typeface="宋体" pitchFamily="2" charset="-122"/>
                <a:cs typeface="Calibri" pitchFamily="34" charset="0"/>
              </a:rPr>
              <a:t> </a:t>
            </a:r>
            <a:r>
              <a:rPr lang="en-US" altLang="zh-CN" sz="2400" dirty="0" err="1" smtClean="0">
                <a:latin typeface="Calibri" pitchFamily="34" charset="0"/>
                <a:ea typeface="宋体" pitchFamily="2" charset="-122"/>
                <a:cs typeface="Calibri" pitchFamily="34" charset="0"/>
              </a:rPr>
              <a:t>filllayout</a:t>
            </a:r>
            <a:r>
              <a:rPr lang="en-US" altLang="zh-CN" sz="2400" dirty="0" smtClean="0">
                <a:latin typeface="Calibri" pitchFamily="34" charset="0"/>
                <a:ea typeface="宋体" pitchFamily="2" charset="-122"/>
                <a:cs typeface="Calibri" pitchFamily="34" charset="0"/>
              </a:rPr>
              <a:t>=new </a:t>
            </a:r>
            <a:r>
              <a:rPr lang="en-US" altLang="zh-CN" sz="2400" dirty="0" err="1" smtClean="0">
                <a:latin typeface="Calibri" pitchFamily="34" charset="0"/>
                <a:ea typeface="宋体" pitchFamily="2" charset="-122"/>
                <a:cs typeface="Calibri" pitchFamily="34" charset="0"/>
              </a:rPr>
              <a:t>FillLayout</a:t>
            </a:r>
            <a:r>
              <a:rPr lang="en-US" altLang="zh-CN" sz="2400" dirty="0" smtClean="0">
                <a:latin typeface="Calibri" pitchFamily="34" charset="0"/>
                <a:ea typeface="宋体" pitchFamily="2" charset="-122"/>
                <a:cs typeface="Calibri" pitchFamily="34" charset="0"/>
              </a:rPr>
              <a:t>();  //</a:t>
            </a:r>
            <a:r>
              <a:rPr lang="zh-CN" altLang="en-US" sz="2400" dirty="0" smtClean="0">
                <a:latin typeface="Calibri" pitchFamily="34" charset="0"/>
                <a:ea typeface="宋体" pitchFamily="2" charset="-122"/>
                <a:cs typeface="Calibri" pitchFamily="34" charset="0"/>
              </a:rPr>
              <a:t>创建</a:t>
            </a:r>
            <a:r>
              <a:rPr lang="en-US" altLang="zh-CN" sz="2400" dirty="0" err="1" smtClean="0">
                <a:latin typeface="Calibri" pitchFamily="34" charset="0"/>
                <a:ea typeface="宋体" pitchFamily="2" charset="-122"/>
                <a:cs typeface="Calibri" pitchFamily="34" charset="0"/>
              </a:rPr>
              <a:t>FillLayout</a:t>
            </a:r>
            <a:r>
              <a:rPr lang="zh-CN" altLang="en-US" sz="2400" dirty="0" smtClean="0">
                <a:latin typeface="Calibri" pitchFamily="34" charset="0"/>
                <a:ea typeface="宋体" pitchFamily="2" charset="-122"/>
                <a:cs typeface="Calibri" pitchFamily="34" charset="0"/>
              </a:rPr>
              <a:t>对象 </a:t>
            </a:r>
            <a:endParaRPr lang="zh-CN" altLang="en-US" sz="2400" dirty="0" smtClean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zh-CN" altLang="en-US" sz="2400" dirty="0" smtClean="0">
                <a:latin typeface="Calibri" pitchFamily="34" charset="0"/>
                <a:ea typeface="宋体" pitchFamily="2" charset="-122"/>
                <a:cs typeface="Calibri" pitchFamily="34" charset="0"/>
              </a:rPr>
              <a:t> </a:t>
            </a:r>
            <a:r>
              <a:rPr lang="en-US" altLang="zh-CN" sz="2400" dirty="0" err="1" smtClean="0">
                <a:latin typeface="Calibri" pitchFamily="34" charset="0"/>
                <a:ea typeface="宋体" pitchFamily="2" charset="-122"/>
                <a:cs typeface="Calibri" pitchFamily="34" charset="0"/>
              </a:rPr>
              <a:t>filllayout.type</a:t>
            </a:r>
            <a:r>
              <a:rPr lang="en-US" altLang="zh-CN" sz="2400" dirty="0" smtClean="0">
                <a:latin typeface="Calibri" pitchFamily="34" charset="0"/>
                <a:ea typeface="宋体" pitchFamily="2" charset="-122"/>
                <a:cs typeface="Calibri" pitchFamily="34" charset="0"/>
              </a:rPr>
              <a:t>=SWT.VERTICAL;    //</a:t>
            </a:r>
            <a:r>
              <a:rPr lang="zh-CN" altLang="en-US" sz="2400" dirty="0" smtClean="0">
                <a:latin typeface="Calibri" pitchFamily="34" charset="0"/>
                <a:ea typeface="宋体" pitchFamily="2" charset="-122"/>
                <a:cs typeface="Times New Roman" pitchFamily="18" charset="0"/>
              </a:rPr>
              <a:t>设置</a:t>
            </a:r>
            <a:r>
              <a:rPr lang="en-US" altLang="zh-CN" sz="2400" dirty="0" smtClean="0">
                <a:latin typeface="Calibri" pitchFamily="34" charset="0"/>
                <a:ea typeface="宋体" pitchFamily="2" charset="-122"/>
                <a:cs typeface="Calibri" pitchFamily="34" charset="0"/>
              </a:rPr>
              <a:t>type</a:t>
            </a:r>
            <a:r>
              <a:rPr lang="zh-CN" altLang="en-US" sz="2400" dirty="0" smtClean="0">
                <a:latin typeface="Calibri" pitchFamily="34" charset="0"/>
                <a:ea typeface="宋体" pitchFamily="2" charset="-122"/>
                <a:cs typeface="Times New Roman" pitchFamily="18" charset="0"/>
              </a:rPr>
              <a:t>的值</a:t>
            </a:r>
            <a:r>
              <a:rPr lang="zh-CN" altLang="en-US" sz="2400" dirty="0" smtClean="0"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  <a:endParaRPr lang="zh-CN" altLang="en-US" sz="2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68313" y="115888"/>
            <a:ext cx="8207375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b="1" kern="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FillLayout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SWT</a:t>
            </a:r>
            <a:endParaRPr lang="zh-CN" altLang="en-US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052513"/>
            <a:ext cx="8064500" cy="5329237"/>
          </a:xfrm>
        </p:spPr>
        <p:txBody>
          <a:bodyPr/>
          <a:lstStyle/>
          <a:p>
            <a:r>
              <a:rPr lang="zh-CN" altLang="en-US" b="1" smtClean="0">
                <a:latin typeface="宋体" pitchFamily="2" charset="-122"/>
                <a:ea typeface="宋体" pitchFamily="2" charset="-122"/>
              </a:rPr>
              <a:t>SWT即是Standard Widget Toolkit。Standard Widget Toolkit最初由</a:t>
            </a:r>
            <a:r>
              <a:rPr lang="zh-CN" altLang="en-US" b="1" smtClean="0">
                <a:latin typeface="宋体" pitchFamily="2" charset="-122"/>
                <a:ea typeface="宋体" pitchFamily="2" charset="-122"/>
                <a:hlinkClick r:id="rId2" tooltip="IBM"/>
              </a:rPr>
              <a:t>IBM</a:t>
            </a:r>
            <a:r>
              <a:rPr lang="zh-CN" altLang="en-US" b="1" smtClean="0">
                <a:latin typeface="宋体" pitchFamily="2" charset="-122"/>
                <a:ea typeface="宋体" pitchFamily="2" charset="-122"/>
              </a:rPr>
              <a:t>开发的一套用于</a:t>
            </a:r>
            <a:r>
              <a:rPr lang="zh-CN" altLang="en-US" b="1" smtClean="0">
                <a:latin typeface="宋体" pitchFamily="2" charset="-122"/>
                <a:ea typeface="宋体" pitchFamily="2" charset="-122"/>
                <a:hlinkClick r:id="rId3"/>
              </a:rPr>
              <a:t>Java</a:t>
            </a:r>
            <a:r>
              <a:rPr lang="zh-CN" altLang="en-US" b="1" smtClean="0">
                <a:latin typeface="宋体" pitchFamily="2" charset="-122"/>
                <a:ea typeface="宋体" pitchFamily="2" charset="-122"/>
              </a:rPr>
              <a:t>的</a:t>
            </a:r>
            <a:r>
              <a:rPr lang="zh-CN" altLang="en-US" b="1" smtClean="0">
                <a:latin typeface="宋体" pitchFamily="2" charset="-122"/>
                <a:ea typeface="宋体" pitchFamily="2" charset="-122"/>
                <a:hlinkClick r:id="rId4"/>
              </a:rPr>
              <a:t>图形用户界面</a:t>
            </a:r>
            <a:r>
              <a:rPr lang="zh-CN" altLang="en-US" b="1" smtClean="0">
                <a:latin typeface="宋体" pitchFamily="2" charset="-122"/>
                <a:ea typeface="宋体" pitchFamily="2" charset="-122"/>
              </a:rPr>
              <a:t>（</a:t>
            </a:r>
            <a:r>
              <a:rPr lang="zh-CN" altLang="en-US" b="1" smtClean="0">
                <a:latin typeface="宋体" pitchFamily="2" charset="-122"/>
                <a:ea typeface="宋体" pitchFamily="2" charset="-122"/>
                <a:hlinkClick r:id="rId5"/>
              </a:rPr>
              <a:t>GUI</a:t>
            </a:r>
            <a:r>
              <a:rPr lang="zh-CN" altLang="en-US" b="1" smtClean="0">
                <a:latin typeface="宋体" pitchFamily="2" charset="-122"/>
                <a:ea typeface="宋体" pitchFamily="2" charset="-122"/>
              </a:rPr>
              <a:t>）系统, 解决Sun公司GUI框架 AWT ,SWING的不足. 如下图是SWT与Swing 结构的比较</a:t>
            </a:r>
          </a:p>
        </p:txBody>
      </p:sp>
      <p:graphicFrame>
        <p:nvGraphicFramePr>
          <p:cNvPr id="4100" name="Group 4"/>
          <p:cNvGraphicFramePr>
            <a:graphicFrameLocks noGrp="1"/>
          </p:cNvGraphicFramePr>
          <p:nvPr>
            <p:ph sz="quarter" idx="2"/>
          </p:nvPr>
        </p:nvGraphicFramePr>
        <p:xfrm>
          <a:off x="1187450" y="3286125"/>
          <a:ext cx="3040063" cy="2663825"/>
        </p:xfrm>
        <a:graphic>
          <a:graphicData uri="http://schemas.openxmlformats.org/drawingml/2006/table">
            <a:tbl>
              <a:tblPr/>
              <a:tblGrid>
                <a:gridCol w="3040063"/>
              </a:tblGrid>
              <a:tr h="623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       Swing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88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     java.awt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738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     sun.awt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373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 Operating System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112" name="Group 16"/>
          <p:cNvGraphicFramePr>
            <a:graphicFrameLocks noGrp="1"/>
          </p:cNvGraphicFramePr>
          <p:nvPr>
            <p:ph sz="quarter" idx="3"/>
          </p:nvPr>
        </p:nvGraphicFramePr>
        <p:xfrm>
          <a:off x="4645025" y="3286125"/>
          <a:ext cx="3668713" cy="2590801"/>
        </p:xfrm>
        <a:graphic>
          <a:graphicData uri="http://schemas.openxmlformats.org/drawingml/2006/table">
            <a:tbl>
              <a:tblPr/>
              <a:tblGrid>
                <a:gridCol w="3668713"/>
              </a:tblGrid>
              <a:tr h="6635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         JFace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65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          SWT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65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          JNI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40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   Operating System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776413"/>
            <a:ext cx="8310563" cy="3760787"/>
          </a:xfrm>
        </p:spPr>
        <p:txBody>
          <a:bodyPr/>
          <a:lstStyle/>
          <a:p>
            <a:r>
              <a:rPr lang="zh-CN" altLang="en-US" dirty="0" smtClean="0"/>
              <a:t>与 </a:t>
            </a:r>
            <a:r>
              <a:rPr lang="en-US" altLang="zh-CN" dirty="0" err="1" smtClean="0"/>
              <a:t>FillLayout</a:t>
            </a:r>
            <a:r>
              <a:rPr lang="zh-CN" altLang="en-US" dirty="0" smtClean="0"/>
              <a:t>相似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将所有的</a:t>
            </a:r>
            <a:r>
              <a:rPr lang="en-US" altLang="zh-CN" dirty="0" smtClean="0"/>
              <a:t>widgets</a:t>
            </a:r>
            <a:r>
              <a:rPr lang="zh-CN" altLang="en-US" dirty="0" smtClean="0"/>
              <a:t>放在单行或者单列，取决于布局样式</a:t>
            </a:r>
            <a:r>
              <a:rPr lang="en-US" altLang="zh-CN" dirty="0" smtClean="0"/>
              <a:t>( SWT.VERTICAL or SWT.HORIZONTAL )</a:t>
            </a:r>
            <a:r>
              <a:rPr lang="zh-CN" altLang="en-US" dirty="0" smtClean="0"/>
              <a:t>。</a:t>
            </a:r>
          </a:p>
          <a:p>
            <a:r>
              <a:rPr lang="en-US" altLang="zh-CN" dirty="0" smtClean="0"/>
              <a:t>Widgets</a:t>
            </a:r>
            <a:r>
              <a:rPr lang="zh-CN" altLang="en-US" dirty="0" smtClean="0"/>
              <a:t>不必同样大小。</a:t>
            </a:r>
          </a:p>
          <a:p>
            <a:r>
              <a:rPr lang="zh-CN" altLang="en-US" dirty="0" smtClean="0"/>
              <a:t>可以自动折行。</a:t>
            </a:r>
          </a:p>
          <a:p>
            <a:r>
              <a:rPr lang="zh-CN" altLang="en-US" dirty="0" smtClean="0"/>
              <a:t>可以使用 </a:t>
            </a:r>
            <a:r>
              <a:rPr lang="en-US" altLang="zh-CN" dirty="0" err="1" smtClean="0"/>
              <a:t>RowData</a:t>
            </a:r>
            <a:r>
              <a:rPr lang="en-US" altLang="zh-CN" dirty="0" smtClean="0"/>
              <a:t> </a:t>
            </a:r>
            <a:r>
              <a:rPr lang="zh-CN" altLang="en-US" dirty="0" smtClean="0"/>
              <a:t>设置控件的初始宽、高。</a:t>
            </a:r>
          </a:p>
          <a:p>
            <a:endParaRPr lang="en-US" altLang="zh-CN" dirty="0" smtClean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68313" y="115888"/>
            <a:ext cx="8207375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b="1" kern="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RowLayout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776413"/>
            <a:ext cx="8239125" cy="4013200"/>
          </a:xfrm>
        </p:spPr>
        <p:txBody>
          <a:bodyPr/>
          <a:lstStyle/>
          <a:p>
            <a:r>
              <a:rPr lang="zh-CN" altLang="en-US" sz="3200" smtClean="0"/>
              <a:t>和</a:t>
            </a:r>
            <a:r>
              <a:rPr lang="en-US" altLang="zh-CN" sz="3200" smtClean="0"/>
              <a:t>Swing</a:t>
            </a:r>
            <a:r>
              <a:rPr lang="zh-CN" altLang="en-US" sz="3200" smtClean="0"/>
              <a:t>的</a:t>
            </a:r>
            <a:r>
              <a:rPr lang="en-US" altLang="zh-CN" sz="3200" smtClean="0"/>
              <a:t>CardLayout</a:t>
            </a:r>
            <a:r>
              <a:rPr lang="zh-CN" altLang="en-US" sz="3200" smtClean="0"/>
              <a:t>相似</a:t>
            </a:r>
            <a:r>
              <a:rPr lang="en-US" altLang="zh-CN" sz="3200" smtClean="0"/>
              <a:t>. </a:t>
            </a:r>
            <a:r>
              <a:rPr lang="zh-CN" altLang="en-US" sz="3200" smtClean="0"/>
              <a:t>所有控件重叠在一起，同一时间只能看到一个控件。</a:t>
            </a:r>
          </a:p>
          <a:p>
            <a:r>
              <a:rPr lang="zh-CN" altLang="en-US" sz="3200" smtClean="0"/>
              <a:t>需要设置</a:t>
            </a:r>
            <a:r>
              <a:rPr lang="en-US" altLang="zh-CN" sz="3200" smtClean="0"/>
              <a:t>StackLayout</a:t>
            </a:r>
            <a:r>
              <a:rPr lang="zh-CN" altLang="en-US" sz="3200" smtClean="0"/>
              <a:t>对象的</a:t>
            </a:r>
            <a:r>
              <a:rPr lang="en-US" altLang="zh-CN" sz="3200" smtClean="0"/>
              <a:t>topControl</a:t>
            </a:r>
            <a:r>
              <a:rPr lang="zh-CN" altLang="en-US" sz="3200" smtClean="0"/>
              <a:t>属性来显示顶层的控件。</a:t>
            </a:r>
          </a:p>
          <a:p>
            <a:r>
              <a:rPr lang="zh-CN" altLang="en-US" sz="3200" smtClean="0"/>
              <a:t>在设置完</a:t>
            </a:r>
            <a:r>
              <a:rPr lang="en-US" altLang="zh-CN" sz="3200" smtClean="0"/>
              <a:t>topControl</a:t>
            </a:r>
            <a:r>
              <a:rPr lang="zh-CN" altLang="en-US" sz="3200" smtClean="0"/>
              <a:t>属性后，需要调用</a:t>
            </a:r>
            <a:r>
              <a:rPr lang="en-US" altLang="zh-CN" sz="3200" smtClean="0"/>
              <a:t>layout()</a:t>
            </a:r>
            <a:r>
              <a:rPr lang="zh-CN" altLang="en-US" sz="3200" smtClean="0"/>
              <a:t>方法。</a:t>
            </a:r>
          </a:p>
          <a:p>
            <a:endParaRPr lang="en-US" altLang="zh-CN" smtClean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68313" y="115888"/>
            <a:ext cx="8207375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b="1" kern="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StackLayout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776413"/>
            <a:ext cx="8239125" cy="50403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1800" smtClean="0"/>
              <a:t>按表格的方式排列控件</a:t>
            </a:r>
            <a:r>
              <a:rPr lang="en-US" altLang="zh-CN" sz="1800" smtClean="0"/>
              <a:t>.</a:t>
            </a:r>
          </a:p>
          <a:p>
            <a:pPr>
              <a:lnSpc>
                <a:spcPct val="90000"/>
              </a:lnSpc>
            </a:pPr>
            <a:r>
              <a:rPr lang="zh-CN" altLang="en-US" sz="1800" smtClean="0"/>
              <a:t>最常使用的布局方式</a:t>
            </a:r>
            <a:r>
              <a:rPr lang="en-US" altLang="zh-CN" sz="1800" smtClean="0"/>
              <a:t>.</a:t>
            </a:r>
          </a:p>
          <a:p>
            <a:pPr>
              <a:lnSpc>
                <a:spcPct val="90000"/>
              </a:lnSpc>
            </a:pPr>
            <a:r>
              <a:rPr lang="zh-CN" altLang="en-US" sz="1800" smtClean="0"/>
              <a:t>可以容易的指定控件容器</a:t>
            </a:r>
            <a:r>
              <a:rPr lang="en-US" altLang="zh-CN" sz="1800" smtClean="0"/>
              <a:t>resize</a:t>
            </a:r>
            <a:r>
              <a:rPr lang="zh-CN" altLang="en-US" sz="1800" smtClean="0"/>
              <a:t>时的重新排列行为方式。</a:t>
            </a:r>
          </a:p>
          <a:p>
            <a:pPr>
              <a:lnSpc>
                <a:spcPct val="90000"/>
              </a:lnSpc>
            </a:pPr>
            <a:r>
              <a:rPr lang="en-US" altLang="zh-CN" sz="1800" smtClean="0"/>
              <a:t>6 </a:t>
            </a:r>
            <a:r>
              <a:rPr lang="zh-CN" altLang="en-US" sz="1800" smtClean="0"/>
              <a:t>个默认的属性 </a:t>
            </a:r>
            <a:r>
              <a:rPr lang="en-US" altLang="zh-CN" sz="1800" smtClean="0"/>
              <a:t>(defaults are preset):</a:t>
            </a:r>
          </a:p>
          <a:p>
            <a:pPr lvl="2">
              <a:lnSpc>
                <a:spcPct val="90000"/>
              </a:lnSpc>
              <a:buClr>
                <a:schemeClr val="tx1"/>
              </a:buClr>
              <a:buFont typeface="Wingdings" pitchFamily="2" charset="2"/>
              <a:buAutoNum type="arabicPeriod"/>
            </a:pPr>
            <a:r>
              <a:rPr lang="en-US" altLang="zh-CN" smtClean="0"/>
              <a:t>int horizontalSpacing – </a:t>
            </a:r>
            <a:r>
              <a:rPr lang="zh-CN" altLang="en-US" smtClean="0"/>
              <a:t>相邻控件之间的水平间隔</a:t>
            </a:r>
          </a:p>
          <a:p>
            <a:pPr lvl="2">
              <a:lnSpc>
                <a:spcPct val="90000"/>
              </a:lnSpc>
              <a:buClr>
                <a:schemeClr val="tx1"/>
              </a:buClr>
              <a:buFont typeface="Wingdings" pitchFamily="2" charset="2"/>
              <a:buAutoNum type="arabicPeriod"/>
            </a:pPr>
            <a:r>
              <a:rPr lang="en-US" altLang="zh-CN" smtClean="0"/>
              <a:t>int verticalSpacing – </a:t>
            </a:r>
            <a:r>
              <a:rPr lang="zh-CN" altLang="en-US" smtClean="0"/>
              <a:t>相邻控件之间的垂直间隔</a:t>
            </a:r>
          </a:p>
          <a:p>
            <a:pPr lvl="2">
              <a:lnSpc>
                <a:spcPct val="90000"/>
              </a:lnSpc>
              <a:buClr>
                <a:schemeClr val="tx1"/>
              </a:buClr>
              <a:buFont typeface="Wingdings" pitchFamily="2" charset="2"/>
              <a:buAutoNum type="arabicPeriod"/>
            </a:pPr>
            <a:r>
              <a:rPr lang="en-US" altLang="zh-CN" smtClean="0"/>
              <a:t>boolean makeColumnsEqualWidth – </a:t>
            </a:r>
            <a:r>
              <a:rPr lang="zh-CN" altLang="en-US" smtClean="0"/>
              <a:t>强制所有列等宽</a:t>
            </a:r>
          </a:p>
          <a:p>
            <a:pPr lvl="2">
              <a:lnSpc>
                <a:spcPct val="90000"/>
              </a:lnSpc>
              <a:buClr>
                <a:schemeClr val="tx1"/>
              </a:buClr>
              <a:buFont typeface="Wingdings" pitchFamily="2" charset="2"/>
              <a:buAutoNum type="arabicPeriod"/>
            </a:pPr>
            <a:r>
              <a:rPr lang="en-US" altLang="zh-CN" smtClean="0"/>
              <a:t>int marginWidth – </a:t>
            </a:r>
            <a:r>
              <a:rPr lang="zh-CN" altLang="en-US" smtClean="0"/>
              <a:t>左右空白边距</a:t>
            </a:r>
          </a:p>
          <a:p>
            <a:pPr lvl="2">
              <a:lnSpc>
                <a:spcPct val="90000"/>
              </a:lnSpc>
              <a:buClr>
                <a:schemeClr val="tx1"/>
              </a:buClr>
              <a:buFont typeface="Wingdings" pitchFamily="2" charset="2"/>
              <a:buAutoNum type="arabicPeriod"/>
            </a:pPr>
            <a:r>
              <a:rPr lang="en-US" altLang="zh-CN" smtClean="0"/>
              <a:t>int marginHeight – </a:t>
            </a:r>
            <a:r>
              <a:rPr lang="zh-CN" altLang="en-US" smtClean="0"/>
              <a:t>上下空白边距</a:t>
            </a:r>
          </a:p>
          <a:p>
            <a:pPr lvl="2">
              <a:lnSpc>
                <a:spcPct val="90000"/>
              </a:lnSpc>
              <a:buClr>
                <a:schemeClr val="tx1"/>
              </a:buClr>
              <a:buFont typeface="Wingdings" pitchFamily="2" charset="2"/>
              <a:buAutoNum type="arabicPeriod"/>
            </a:pPr>
            <a:r>
              <a:rPr lang="en-US" altLang="zh-CN" smtClean="0"/>
              <a:t>int numColumns – </a:t>
            </a:r>
            <a:r>
              <a:rPr lang="zh-CN" altLang="en-US" smtClean="0"/>
              <a:t>布局的列数 		</a:t>
            </a:r>
          </a:p>
          <a:p>
            <a:pPr>
              <a:lnSpc>
                <a:spcPct val="90000"/>
              </a:lnSpc>
            </a:pPr>
            <a:r>
              <a:rPr lang="en-US" altLang="zh-CN" sz="1800" smtClean="0"/>
              <a:t>GridLayout(int numColumns, boolean makeColumnsEqualWidth)</a:t>
            </a:r>
          </a:p>
          <a:p>
            <a:pPr>
              <a:lnSpc>
                <a:spcPct val="90000"/>
              </a:lnSpc>
            </a:pPr>
            <a:r>
              <a:rPr lang="zh-CN" altLang="en-US" sz="1800" smtClean="0"/>
              <a:t>使用</a:t>
            </a:r>
            <a:r>
              <a:rPr lang="en-US" altLang="zh-CN" sz="1800" smtClean="0"/>
              <a:t>GridData</a:t>
            </a:r>
            <a:r>
              <a:rPr lang="zh-CN" altLang="en-US" sz="1800" smtClean="0"/>
              <a:t>对象，使布局更漂亮。</a:t>
            </a:r>
          </a:p>
          <a:p>
            <a:pPr>
              <a:lnSpc>
                <a:spcPct val="90000"/>
              </a:lnSpc>
            </a:pPr>
            <a:r>
              <a:rPr lang="en-US" altLang="zh-CN" sz="1800" smtClean="0"/>
              <a:t>Too many options to list …</a:t>
            </a:r>
          </a:p>
          <a:p>
            <a:pPr>
              <a:lnSpc>
                <a:spcPct val="90000"/>
              </a:lnSpc>
            </a:pPr>
            <a:r>
              <a:rPr lang="zh-CN" altLang="en-US" sz="1800" smtClean="0"/>
              <a:t>不要重复使用</a:t>
            </a:r>
            <a:r>
              <a:rPr lang="en-US" altLang="zh-CN" sz="1800" smtClean="0"/>
              <a:t>GridData</a:t>
            </a:r>
            <a:r>
              <a:rPr lang="zh-CN" altLang="en-US" sz="1800" smtClean="0"/>
              <a:t>对象，为每个控件都创建一个新的</a:t>
            </a:r>
            <a:r>
              <a:rPr lang="en-US" altLang="zh-CN" sz="1800" smtClean="0"/>
              <a:t>GridData</a:t>
            </a:r>
            <a:r>
              <a:rPr lang="zh-CN" altLang="en-US" sz="1800" smtClean="0"/>
              <a:t>。</a:t>
            </a:r>
            <a:endParaRPr lang="zh-CN" altLang="en-US" sz="2000" smtClean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68313" y="115888"/>
            <a:ext cx="8207375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GridLayout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776413"/>
            <a:ext cx="8239125" cy="5062537"/>
          </a:xfrm>
        </p:spPr>
        <p:txBody>
          <a:bodyPr/>
          <a:lstStyle/>
          <a:p>
            <a:pPr marL="533400" indent="-533400">
              <a:lnSpc>
                <a:spcPct val="80000"/>
              </a:lnSpc>
              <a:buClr>
                <a:schemeClr val="tx1"/>
              </a:buClr>
              <a:buSzPct val="50000"/>
              <a:buFont typeface="Wingdings" pitchFamily="2" charset="2"/>
              <a:buAutoNum type="arabicPeriod"/>
            </a:pPr>
            <a:r>
              <a:rPr lang="en-US" altLang="zh-CN" sz="800" dirty="0" smtClean="0"/>
              <a:t>import </a:t>
            </a:r>
            <a:r>
              <a:rPr lang="en-US" altLang="zh-CN" sz="800" dirty="0" err="1" smtClean="0"/>
              <a:t>org.eclipse.swt.SWT</a:t>
            </a:r>
            <a:r>
              <a:rPr lang="en-US" altLang="zh-CN" sz="800" dirty="0" smtClean="0"/>
              <a:t>;</a:t>
            </a:r>
          </a:p>
          <a:p>
            <a:pPr marL="533400" indent="-533400">
              <a:lnSpc>
                <a:spcPct val="80000"/>
              </a:lnSpc>
              <a:buClr>
                <a:schemeClr val="tx1"/>
              </a:buClr>
              <a:buSzPct val="50000"/>
              <a:buFont typeface="Wingdings" pitchFamily="2" charset="2"/>
              <a:buAutoNum type="arabicPeriod"/>
            </a:pPr>
            <a:r>
              <a:rPr lang="en-US" altLang="zh-CN" sz="800" dirty="0" smtClean="0"/>
              <a:t>import </a:t>
            </a:r>
            <a:r>
              <a:rPr lang="en-US" altLang="zh-CN" sz="800" dirty="0" err="1" smtClean="0"/>
              <a:t>org.eclipse.swt.layout</a:t>
            </a:r>
            <a:r>
              <a:rPr lang="en-US" altLang="zh-CN" sz="800" dirty="0" smtClean="0"/>
              <a:t>.*;</a:t>
            </a:r>
          </a:p>
          <a:p>
            <a:pPr marL="533400" indent="-533400">
              <a:lnSpc>
                <a:spcPct val="80000"/>
              </a:lnSpc>
              <a:buClr>
                <a:schemeClr val="tx1"/>
              </a:buClr>
              <a:buSzPct val="50000"/>
              <a:buFont typeface="Wingdings" pitchFamily="2" charset="2"/>
              <a:buAutoNum type="arabicPeriod"/>
            </a:pPr>
            <a:r>
              <a:rPr lang="en-US" altLang="zh-CN" sz="800" dirty="0" smtClean="0"/>
              <a:t>import </a:t>
            </a:r>
            <a:r>
              <a:rPr lang="en-US" altLang="zh-CN" sz="800" dirty="0" err="1" smtClean="0"/>
              <a:t>org.eclipse.swt.widgets</a:t>
            </a:r>
            <a:r>
              <a:rPr lang="en-US" altLang="zh-CN" sz="800" dirty="0" smtClean="0"/>
              <a:t>.*;</a:t>
            </a:r>
          </a:p>
          <a:p>
            <a:pPr marL="533400" indent="-533400">
              <a:lnSpc>
                <a:spcPct val="80000"/>
              </a:lnSpc>
              <a:buClr>
                <a:schemeClr val="tx1"/>
              </a:buClr>
              <a:buSzPct val="50000"/>
              <a:buFont typeface="Wingdings" pitchFamily="2" charset="2"/>
              <a:buAutoNum type="arabicPeriod"/>
            </a:pPr>
            <a:endParaRPr lang="en-US" altLang="zh-CN" sz="800" dirty="0" smtClean="0"/>
          </a:p>
          <a:p>
            <a:pPr marL="533400" indent="-533400">
              <a:lnSpc>
                <a:spcPct val="80000"/>
              </a:lnSpc>
              <a:buClr>
                <a:schemeClr val="tx1"/>
              </a:buClr>
              <a:buSzPct val="50000"/>
              <a:buFont typeface="Wingdings" pitchFamily="2" charset="2"/>
              <a:buAutoNum type="arabicPeriod"/>
            </a:pPr>
            <a:r>
              <a:rPr lang="en-US" altLang="zh-CN" sz="800" dirty="0" smtClean="0"/>
              <a:t>public class </a:t>
            </a:r>
            <a:r>
              <a:rPr lang="en-US" altLang="zh-CN" sz="800" dirty="0" err="1" smtClean="0"/>
              <a:t>GridLayoutExample</a:t>
            </a:r>
            <a:r>
              <a:rPr lang="en-US" altLang="zh-CN" sz="800" dirty="0" smtClean="0"/>
              <a:t> {</a:t>
            </a:r>
          </a:p>
          <a:p>
            <a:pPr marL="533400" indent="-533400">
              <a:lnSpc>
                <a:spcPct val="80000"/>
              </a:lnSpc>
              <a:buClr>
                <a:schemeClr val="tx1"/>
              </a:buClr>
              <a:buSzPct val="50000"/>
              <a:buFont typeface="Wingdings" pitchFamily="2" charset="2"/>
              <a:buAutoNum type="arabicPeriod"/>
            </a:pPr>
            <a:r>
              <a:rPr lang="en-US" altLang="zh-CN" sz="800" dirty="0" smtClean="0"/>
              <a:t>	public static void main(String[] </a:t>
            </a:r>
            <a:r>
              <a:rPr lang="en-US" altLang="zh-CN" sz="800" dirty="0" err="1" smtClean="0"/>
              <a:t>args</a:t>
            </a:r>
            <a:r>
              <a:rPr lang="en-US" altLang="zh-CN" sz="800" dirty="0" smtClean="0"/>
              <a:t>) {</a:t>
            </a:r>
          </a:p>
          <a:p>
            <a:pPr marL="533400" indent="-533400">
              <a:lnSpc>
                <a:spcPct val="80000"/>
              </a:lnSpc>
              <a:buClr>
                <a:schemeClr val="tx1"/>
              </a:buClr>
              <a:buSzPct val="50000"/>
              <a:buFont typeface="Wingdings" pitchFamily="2" charset="2"/>
              <a:buAutoNum type="arabicPeriod"/>
            </a:pPr>
            <a:r>
              <a:rPr lang="en-US" altLang="zh-CN" sz="800" dirty="0" smtClean="0"/>
              <a:t>	   Shell </a:t>
            </a:r>
            <a:r>
              <a:rPr lang="en-US" altLang="zh-CN" sz="800" dirty="0" err="1" smtClean="0"/>
              <a:t>shell</a:t>
            </a:r>
            <a:r>
              <a:rPr lang="en-US" altLang="zh-CN" sz="800" dirty="0" smtClean="0"/>
              <a:t> = </a:t>
            </a:r>
            <a:r>
              <a:rPr lang="en-US" altLang="zh-CN" sz="800" dirty="0" err="1" smtClean="0"/>
              <a:t>SWTUtil.getShell</a:t>
            </a:r>
            <a:r>
              <a:rPr lang="en-US" altLang="zh-CN" sz="800" dirty="0" smtClean="0"/>
              <a:t>();</a:t>
            </a:r>
          </a:p>
          <a:p>
            <a:pPr marL="533400" indent="-533400">
              <a:lnSpc>
                <a:spcPct val="80000"/>
              </a:lnSpc>
              <a:buClr>
                <a:schemeClr val="tx1"/>
              </a:buClr>
              <a:buSzPct val="50000"/>
              <a:buFont typeface="Wingdings" pitchFamily="2" charset="2"/>
              <a:buAutoNum type="arabicPeriod"/>
            </a:pPr>
            <a:r>
              <a:rPr lang="en-US" altLang="zh-CN" sz="800" dirty="0" smtClean="0"/>
              <a:t>	   </a:t>
            </a:r>
            <a:r>
              <a:rPr lang="en-US" altLang="zh-CN" sz="800" dirty="0" err="1" smtClean="0"/>
              <a:t>shell.setText</a:t>
            </a:r>
            <a:r>
              <a:rPr lang="en-US" altLang="zh-CN" sz="800" dirty="0" smtClean="0"/>
              <a:t>("</a:t>
            </a:r>
            <a:r>
              <a:rPr lang="en-US" altLang="zh-CN" sz="800" dirty="0" err="1" smtClean="0"/>
              <a:t>GridLayoutExample</a:t>
            </a:r>
            <a:r>
              <a:rPr lang="en-US" altLang="zh-CN" sz="800" dirty="0" smtClean="0"/>
              <a:t>");</a:t>
            </a:r>
          </a:p>
          <a:p>
            <a:pPr marL="533400" indent="-533400">
              <a:lnSpc>
                <a:spcPct val="80000"/>
              </a:lnSpc>
              <a:buClr>
                <a:schemeClr val="tx1"/>
              </a:buClr>
              <a:buSzPct val="50000"/>
              <a:buFont typeface="Wingdings" pitchFamily="2" charset="2"/>
              <a:buAutoNum type="arabicPeriod"/>
            </a:pPr>
            <a:r>
              <a:rPr lang="en-US" altLang="zh-CN" sz="800" dirty="0" smtClean="0"/>
              <a:t>	   </a:t>
            </a:r>
            <a:r>
              <a:rPr lang="en-US" altLang="zh-CN" sz="800" dirty="0" err="1" smtClean="0"/>
              <a:t>shell.setLayout</a:t>
            </a:r>
            <a:r>
              <a:rPr lang="en-US" altLang="zh-CN" sz="800" dirty="0" smtClean="0"/>
              <a:t>(new </a:t>
            </a:r>
            <a:r>
              <a:rPr lang="en-US" altLang="zh-CN" sz="800" dirty="0" err="1" smtClean="0"/>
              <a:t>GridLayout</a:t>
            </a:r>
            <a:r>
              <a:rPr lang="en-US" altLang="zh-CN" sz="800" dirty="0" smtClean="0"/>
              <a:t>(2, false)); // 2 columns, same width</a:t>
            </a:r>
          </a:p>
          <a:p>
            <a:pPr marL="533400" indent="-533400">
              <a:lnSpc>
                <a:spcPct val="80000"/>
              </a:lnSpc>
              <a:buClr>
                <a:schemeClr val="tx1"/>
              </a:buClr>
              <a:buSzPct val="50000"/>
              <a:buFont typeface="Wingdings" pitchFamily="2" charset="2"/>
              <a:buAutoNum type="arabicPeriod"/>
            </a:pPr>
            <a:r>
              <a:rPr lang="en-US" altLang="zh-CN" sz="800" dirty="0" smtClean="0"/>
              <a:t>		</a:t>
            </a:r>
          </a:p>
          <a:p>
            <a:pPr marL="533400" indent="-533400">
              <a:lnSpc>
                <a:spcPct val="80000"/>
              </a:lnSpc>
              <a:buClr>
                <a:schemeClr val="tx1"/>
              </a:buClr>
              <a:buSzPct val="50000"/>
              <a:buFont typeface="Wingdings" pitchFamily="2" charset="2"/>
              <a:buAutoNum type="arabicPeriod"/>
            </a:pPr>
            <a:r>
              <a:rPr lang="en-US" altLang="zh-CN" sz="800" dirty="0" smtClean="0"/>
              <a:t>	   // Username</a:t>
            </a:r>
          </a:p>
          <a:p>
            <a:pPr marL="533400" indent="-533400">
              <a:lnSpc>
                <a:spcPct val="80000"/>
              </a:lnSpc>
              <a:buClr>
                <a:schemeClr val="tx1"/>
              </a:buClr>
              <a:buSzPct val="50000"/>
              <a:buFont typeface="Wingdings" pitchFamily="2" charset="2"/>
              <a:buAutoNum type="arabicPeriod"/>
            </a:pPr>
            <a:r>
              <a:rPr lang="en-US" altLang="zh-CN" sz="800" dirty="0" smtClean="0"/>
              <a:t>	   new Label(shell, SWT.RIGHT).</a:t>
            </a:r>
            <a:r>
              <a:rPr lang="en-US" altLang="zh-CN" sz="800" dirty="0" err="1" smtClean="0"/>
              <a:t>setText</a:t>
            </a:r>
            <a:r>
              <a:rPr lang="en-US" altLang="zh-CN" sz="800" dirty="0" smtClean="0"/>
              <a:t>("Username:");</a:t>
            </a:r>
          </a:p>
          <a:p>
            <a:pPr marL="533400" indent="-533400">
              <a:lnSpc>
                <a:spcPct val="80000"/>
              </a:lnSpc>
              <a:buClr>
                <a:schemeClr val="tx1"/>
              </a:buClr>
              <a:buSzPct val="50000"/>
              <a:buFont typeface="Wingdings" pitchFamily="2" charset="2"/>
              <a:buAutoNum type="arabicPeriod"/>
            </a:pPr>
            <a:r>
              <a:rPr lang="en-US" altLang="zh-CN" sz="800" dirty="0" smtClean="0"/>
              <a:t>	   Combo </a:t>
            </a:r>
            <a:r>
              <a:rPr lang="en-US" altLang="zh-CN" sz="800" dirty="0" err="1" smtClean="0"/>
              <a:t>cmbUsername</a:t>
            </a:r>
            <a:r>
              <a:rPr lang="en-US" altLang="zh-CN" sz="800" dirty="0" smtClean="0"/>
              <a:t> = new Combo(shell, SWT.DROP_DOWN);</a:t>
            </a:r>
          </a:p>
          <a:p>
            <a:pPr marL="533400" indent="-533400">
              <a:lnSpc>
                <a:spcPct val="80000"/>
              </a:lnSpc>
              <a:buClr>
                <a:schemeClr val="tx1"/>
              </a:buClr>
              <a:buSzPct val="50000"/>
              <a:buFont typeface="Wingdings" pitchFamily="2" charset="2"/>
              <a:buAutoNum type="arabicPeriod"/>
            </a:pPr>
            <a:r>
              <a:rPr lang="en-US" altLang="zh-CN" sz="800" dirty="0" smtClean="0"/>
              <a:t>	   </a:t>
            </a:r>
            <a:r>
              <a:rPr lang="en-US" altLang="zh-CN" sz="800" dirty="0" err="1" smtClean="0"/>
              <a:t>cmbUsername.setLayoutData</a:t>
            </a:r>
            <a:r>
              <a:rPr lang="en-US" altLang="zh-CN" sz="800" dirty="0" smtClean="0"/>
              <a:t>(new </a:t>
            </a:r>
            <a:r>
              <a:rPr lang="en-US" altLang="zh-CN" sz="800" dirty="0" err="1" smtClean="0"/>
              <a:t>GridData</a:t>
            </a:r>
            <a:r>
              <a:rPr lang="en-US" altLang="zh-CN" sz="800" dirty="0" smtClean="0"/>
              <a:t>(</a:t>
            </a:r>
            <a:r>
              <a:rPr lang="en-US" altLang="zh-CN" sz="800" dirty="0" err="1" smtClean="0"/>
              <a:t>GridData.FILL_HORIZONTAL</a:t>
            </a:r>
            <a:r>
              <a:rPr lang="en-US" altLang="zh-CN" sz="800" dirty="0" smtClean="0"/>
              <a:t>));</a:t>
            </a:r>
          </a:p>
          <a:p>
            <a:pPr marL="533400" indent="-533400">
              <a:lnSpc>
                <a:spcPct val="80000"/>
              </a:lnSpc>
              <a:buClr>
                <a:schemeClr val="tx1"/>
              </a:buClr>
              <a:buSzPct val="50000"/>
              <a:buFont typeface="Wingdings" pitchFamily="2" charset="2"/>
              <a:buAutoNum type="arabicPeriod"/>
            </a:pPr>
            <a:r>
              <a:rPr lang="en-US" altLang="zh-CN" sz="800" dirty="0" smtClean="0"/>
              <a:t>	   </a:t>
            </a:r>
            <a:r>
              <a:rPr lang="en-US" altLang="zh-CN" sz="800" dirty="0" err="1" smtClean="0"/>
              <a:t>cmbUsername.setItems</a:t>
            </a:r>
            <a:r>
              <a:rPr lang="en-US" altLang="zh-CN" sz="800" dirty="0" smtClean="0"/>
              <a:t>(new String[]{"Howard", "Admin", "</a:t>
            </a:r>
            <a:r>
              <a:rPr lang="en-US" altLang="zh-CN" sz="800" dirty="0" err="1" smtClean="0"/>
              <a:t>Kalman</a:t>
            </a:r>
            <a:r>
              <a:rPr lang="en-US" altLang="zh-CN" sz="800" dirty="0" smtClean="0"/>
              <a:t>"});</a:t>
            </a:r>
          </a:p>
          <a:p>
            <a:pPr marL="533400" indent="-533400">
              <a:lnSpc>
                <a:spcPct val="80000"/>
              </a:lnSpc>
              <a:buClr>
                <a:schemeClr val="tx1"/>
              </a:buClr>
              <a:buSzPct val="50000"/>
              <a:buFont typeface="Wingdings" pitchFamily="2" charset="2"/>
              <a:buAutoNum type="arabicPeriod"/>
            </a:pPr>
            <a:r>
              <a:rPr lang="en-US" altLang="zh-CN" sz="800" dirty="0" smtClean="0"/>
              <a:t>	   </a:t>
            </a:r>
            <a:r>
              <a:rPr lang="en-US" altLang="zh-CN" sz="800" dirty="0" err="1" smtClean="0"/>
              <a:t>cmbUsername.setText</a:t>
            </a:r>
            <a:r>
              <a:rPr lang="en-US" altLang="zh-CN" sz="800" dirty="0" smtClean="0"/>
              <a:t>("Admin");</a:t>
            </a:r>
          </a:p>
          <a:p>
            <a:pPr marL="533400" indent="-533400">
              <a:lnSpc>
                <a:spcPct val="80000"/>
              </a:lnSpc>
              <a:buClr>
                <a:schemeClr val="tx1"/>
              </a:buClr>
              <a:buSzPct val="50000"/>
              <a:buFont typeface="Wingdings" pitchFamily="2" charset="2"/>
              <a:buAutoNum type="arabicPeriod"/>
            </a:pPr>
            <a:r>
              <a:rPr lang="en-US" altLang="zh-CN" sz="800" dirty="0" smtClean="0"/>
              <a:t>		</a:t>
            </a:r>
          </a:p>
          <a:p>
            <a:pPr marL="533400" indent="-533400">
              <a:lnSpc>
                <a:spcPct val="80000"/>
              </a:lnSpc>
              <a:buClr>
                <a:schemeClr val="tx1"/>
              </a:buClr>
              <a:buSzPct val="50000"/>
              <a:buFont typeface="Wingdings" pitchFamily="2" charset="2"/>
              <a:buAutoNum type="arabicPeriod"/>
            </a:pPr>
            <a:r>
              <a:rPr lang="en-US" altLang="zh-CN" sz="800" dirty="0" smtClean="0"/>
              <a:t>	   // Password</a:t>
            </a:r>
          </a:p>
          <a:p>
            <a:pPr marL="533400" indent="-533400">
              <a:lnSpc>
                <a:spcPct val="80000"/>
              </a:lnSpc>
              <a:buClr>
                <a:schemeClr val="tx1"/>
              </a:buClr>
              <a:buSzPct val="50000"/>
              <a:buFont typeface="Wingdings" pitchFamily="2" charset="2"/>
              <a:buAutoNum type="arabicPeriod"/>
            </a:pPr>
            <a:r>
              <a:rPr lang="en-US" altLang="zh-CN" sz="800" dirty="0" smtClean="0"/>
              <a:t>	   new Label(shell, SWT.RIGHT).</a:t>
            </a:r>
            <a:r>
              <a:rPr lang="en-US" altLang="zh-CN" sz="800" dirty="0" err="1" smtClean="0"/>
              <a:t>setText</a:t>
            </a:r>
            <a:r>
              <a:rPr lang="en-US" altLang="zh-CN" sz="800" dirty="0" smtClean="0"/>
              <a:t>("Password:");</a:t>
            </a:r>
          </a:p>
          <a:p>
            <a:pPr marL="533400" indent="-533400">
              <a:lnSpc>
                <a:spcPct val="80000"/>
              </a:lnSpc>
              <a:buClr>
                <a:schemeClr val="tx1"/>
              </a:buClr>
              <a:buSzPct val="50000"/>
              <a:buFont typeface="Wingdings" pitchFamily="2" charset="2"/>
              <a:buAutoNum type="arabicPeriod"/>
            </a:pPr>
            <a:r>
              <a:rPr lang="en-US" altLang="zh-CN" sz="800" dirty="0" smtClean="0"/>
              <a:t>	   Text </a:t>
            </a:r>
            <a:r>
              <a:rPr lang="en-US" altLang="zh-CN" sz="800" dirty="0" err="1" smtClean="0"/>
              <a:t>txtPassword</a:t>
            </a:r>
            <a:r>
              <a:rPr lang="en-US" altLang="zh-CN" sz="800" dirty="0" smtClean="0"/>
              <a:t> = new Text(shell, SWT.BORDER | SWT.PASSWORD);</a:t>
            </a:r>
          </a:p>
          <a:p>
            <a:pPr marL="533400" indent="-533400">
              <a:lnSpc>
                <a:spcPct val="80000"/>
              </a:lnSpc>
              <a:buClr>
                <a:schemeClr val="tx1"/>
              </a:buClr>
              <a:buSzPct val="50000"/>
              <a:buFont typeface="Wingdings" pitchFamily="2" charset="2"/>
              <a:buAutoNum type="arabicPeriod"/>
            </a:pPr>
            <a:r>
              <a:rPr lang="en-US" altLang="zh-CN" sz="800" dirty="0" smtClean="0"/>
              <a:t>                </a:t>
            </a:r>
            <a:r>
              <a:rPr lang="en-US" altLang="zh-CN" sz="800" dirty="0" err="1" smtClean="0"/>
              <a:t>txtPassword.setLayoutData</a:t>
            </a:r>
            <a:r>
              <a:rPr lang="en-US" altLang="zh-CN" sz="800" dirty="0" smtClean="0"/>
              <a:t>(new </a:t>
            </a:r>
            <a:r>
              <a:rPr lang="en-US" altLang="zh-CN" sz="800" dirty="0" err="1" smtClean="0"/>
              <a:t>GridData</a:t>
            </a:r>
            <a:r>
              <a:rPr lang="en-US" altLang="zh-CN" sz="800" dirty="0" smtClean="0"/>
              <a:t>(</a:t>
            </a:r>
            <a:r>
              <a:rPr lang="en-US" altLang="zh-CN" sz="800" dirty="0" err="1" smtClean="0"/>
              <a:t>GridData.FILL_HORIZONTAL</a:t>
            </a:r>
            <a:r>
              <a:rPr lang="en-US" altLang="zh-CN" sz="800" dirty="0" smtClean="0"/>
              <a:t>));                </a:t>
            </a:r>
          </a:p>
          <a:p>
            <a:pPr marL="533400" indent="-533400">
              <a:lnSpc>
                <a:spcPct val="80000"/>
              </a:lnSpc>
              <a:buClr>
                <a:schemeClr val="tx1"/>
              </a:buClr>
              <a:buSzPct val="50000"/>
              <a:buFont typeface="Wingdings" pitchFamily="2" charset="2"/>
              <a:buAutoNum type="arabicPeriod"/>
            </a:pPr>
            <a:r>
              <a:rPr lang="en-US" altLang="zh-CN" sz="800" dirty="0" smtClean="0"/>
              <a:t>		</a:t>
            </a:r>
          </a:p>
          <a:p>
            <a:pPr marL="533400" indent="-533400">
              <a:lnSpc>
                <a:spcPct val="80000"/>
              </a:lnSpc>
              <a:buClr>
                <a:schemeClr val="tx1"/>
              </a:buClr>
              <a:buSzPct val="50000"/>
              <a:buFont typeface="Wingdings" pitchFamily="2" charset="2"/>
              <a:buAutoNum type="arabicPeriod"/>
            </a:pPr>
            <a:r>
              <a:rPr lang="en-US" altLang="zh-CN" sz="800" dirty="0" smtClean="0"/>
              <a:t>	   // Login Button</a:t>
            </a:r>
          </a:p>
          <a:p>
            <a:pPr marL="533400" indent="-533400">
              <a:lnSpc>
                <a:spcPct val="80000"/>
              </a:lnSpc>
              <a:buClr>
                <a:schemeClr val="tx1"/>
              </a:buClr>
              <a:buSzPct val="50000"/>
              <a:buFont typeface="Wingdings" pitchFamily="2" charset="2"/>
              <a:buAutoNum type="arabicPeriod"/>
            </a:pPr>
            <a:r>
              <a:rPr lang="en-US" altLang="zh-CN" sz="800" dirty="0" smtClean="0"/>
              <a:t>	   Button </a:t>
            </a:r>
            <a:r>
              <a:rPr lang="en-US" altLang="zh-CN" sz="800" dirty="0" err="1" smtClean="0"/>
              <a:t>loginButton</a:t>
            </a:r>
            <a:r>
              <a:rPr lang="en-US" altLang="zh-CN" sz="800" dirty="0" smtClean="0"/>
              <a:t> = new Button(shell, SWT.PUSH | SWT.FLAT);</a:t>
            </a:r>
          </a:p>
          <a:p>
            <a:pPr marL="533400" indent="-533400">
              <a:lnSpc>
                <a:spcPct val="80000"/>
              </a:lnSpc>
              <a:buClr>
                <a:schemeClr val="tx1"/>
              </a:buClr>
              <a:buSzPct val="50000"/>
              <a:buFont typeface="Wingdings" pitchFamily="2" charset="2"/>
              <a:buAutoNum type="arabicPeriod"/>
            </a:pPr>
            <a:r>
              <a:rPr lang="en-US" altLang="zh-CN" sz="800" dirty="0" smtClean="0"/>
              <a:t>	   </a:t>
            </a:r>
            <a:r>
              <a:rPr lang="en-US" altLang="zh-CN" sz="800" dirty="0" err="1" smtClean="0"/>
              <a:t>loginButton.setText</a:t>
            </a:r>
            <a:r>
              <a:rPr lang="en-US" altLang="zh-CN" sz="800" dirty="0" smtClean="0"/>
              <a:t>("Proceed to your account");</a:t>
            </a:r>
          </a:p>
          <a:p>
            <a:pPr marL="533400" indent="-533400">
              <a:lnSpc>
                <a:spcPct val="80000"/>
              </a:lnSpc>
              <a:buClr>
                <a:schemeClr val="tx1"/>
              </a:buClr>
              <a:buSzPct val="50000"/>
              <a:buFont typeface="Wingdings" pitchFamily="2" charset="2"/>
              <a:buAutoNum type="arabicPeriod"/>
            </a:pPr>
            <a:r>
              <a:rPr lang="en-US" altLang="zh-CN" sz="800" dirty="0" smtClean="0"/>
              <a:t>	   </a:t>
            </a:r>
            <a:r>
              <a:rPr lang="en-US" altLang="zh-CN" sz="800" dirty="0" err="1" smtClean="0"/>
              <a:t>GridData</a:t>
            </a:r>
            <a:r>
              <a:rPr lang="en-US" altLang="zh-CN" sz="800" dirty="0" smtClean="0"/>
              <a:t> data = new </a:t>
            </a:r>
            <a:r>
              <a:rPr lang="en-US" altLang="zh-CN" sz="800" dirty="0" err="1" smtClean="0"/>
              <a:t>GridData</a:t>
            </a:r>
            <a:r>
              <a:rPr lang="en-US" altLang="zh-CN" sz="800" dirty="0" smtClean="0"/>
              <a:t>(</a:t>
            </a:r>
            <a:r>
              <a:rPr lang="en-US" altLang="zh-CN" sz="800" dirty="0" err="1" smtClean="0"/>
              <a:t>GridData.FILL_HORIZONTAL</a:t>
            </a:r>
            <a:r>
              <a:rPr lang="en-US" altLang="zh-CN" sz="800" dirty="0" smtClean="0"/>
              <a:t>);</a:t>
            </a:r>
          </a:p>
          <a:p>
            <a:pPr marL="533400" indent="-533400">
              <a:lnSpc>
                <a:spcPct val="80000"/>
              </a:lnSpc>
              <a:buClr>
                <a:schemeClr val="tx1"/>
              </a:buClr>
              <a:buSzPct val="50000"/>
              <a:buFont typeface="Wingdings" pitchFamily="2" charset="2"/>
              <a:buAutoNum type="arabicPeriod"/>
            </a:pPr>
            <a:r>
              <a:rPr lang="en-US" altLang="zh-CN" sz="800" dirty="0" smtClean="0"/>
              <a:t>	   </a:t>
            </a:r>
            <a:r>
              <a:rPr lang="en-US" altLang="zh-CN" sz="800" dirty="0" err="1" smtClean="0"/>
              <a:t>data.horizontalSpan</a:t>
            </a:r>
            <a:r>
              <a:rPr lang="en-US" altLang="zh-CN" sz="800" dirty="0" smtClean="0"/>
              <a:t> = 2; // span 2 columns</a:t>
            </a:r>
          </a:p>
          <a:p>
            <a:pPr marL="533400" indent="-533400">
              <a:lnSpc>
                <a:spcPct val="80000"/>
              </a:lnSpc>
              <a:buClr>
                <a:schemeClr val="tx1"/>
              </a:buClr>
              <a:buSzPct val="50000"/>
              <a:buFont typeface="Wingdings" pitchFamily="2" charset="2"/>
              <a:buAutoNum type="arabicPeriod"/>
            </a:pPr>
            <a:r>
              <a:rPr lang="en-US" altLang="zh-CN" sz="800" dirty="0" smtClean="0"/>
              <a:t>	   </a:t>
            </a:r>
            <a:r>
              <a:rPr lang="en-US" altLang="zh-CN" sz="800" dirty="0" err="1" smtClean="0"/>
              <a:t>loginButton.setLayoutData</a:t>
            </a:r>
            <a:r>
              <a:rPr lang="en-US" altLang="zh-CN" sz="800" dirty="0" smtClean="0"/>
              <a:t>(data);</a:t>
            </a:r>
          </a:p>
          <a:p>
            <a:pPr marL="533400" indent="-533400">
              <a:lnSpc>
                <a:spcPct val="80000"/>
              </a:lnSpc>
              <a:buClr>
                <a:schemeClr val="tx1"/>
              </a:buClr>
              <a:buSzPct val="50000"/>
              <a:buFont typeface="Wingdings" pitchFamily="2" charset="2"/>
              <a:buAutoNum type="arabicPeriod"/>
            </a:pPr>
            <a:endParaRPr lang="en-US" altLang="zh-CN" sz="800" dirty="0" smtClean="0"/>
          </a:p>
          <a:p>
            <a:pPr marL="533400" indent="-533400">
              <a:lnSpc>
                <a:spcPct val="80000"/>
              </a:lnSpc>
              <a:buClr>
                <a:schemeClr val="tx1"/>
              </a:buClr>
              <a:buSzPct val="50000"/>
              <a:buFont typeface="Wingdings" pitchFamily="2" charset="2"/>
              <a:buAutoNum type="arabicPeriod"/>
            </a:pPr>
            <a:r>
              <a:rPr lang="en-US" altLang="zh-CN" sz="800" dirty="0" smtClean="0"/>
              <a:t>	   </a:t>
            </a:r>
            <a:r>
              <a:rPr lang="en-US" altLang="zh-CN" sz="800" dirty="0" err="1" smtClean="0"/>
              <a:t>shell.pack</a:t>
            </a:r>
            <a:r>
              <a:rPr lang="en-US" altLang="zh-CN" sz="800" dirty="0" smtClean="0"/>
              <a:t>();</a:t>
            </a:r>
          </a:p>
          <a:p>
            <a:pPr marL="533400" indent="-533400">
              <a:lnSpc>
                <a:spcPct val="80000"/>
              </a:lnSpc>
              <a:buClr>
                <a:schemeClr val="tx1"/>
              </a:buClr>
              <a:buSzPct val="50000"/>
              <a:buFont typeface="Wingdings" pitchFamily="2" charset="2"/>
              <a:buAutoNum type="arabicPeriod"/>
            </a:pPr>
            <a:r>
              <a:rPr lang="en-US" altLang="zh-CN" sz="800" dirty="0" smtClean="0"/>
              <a:t>	   </a:t>
            </a:r>
            <a:r>
              <a:rPr lang="en-US" altLang="zh-CN" sz="800" dirty="0" err="1" smtClean="0"/>
              <a:t>SWTUtil.openShell</a:t>
            </a:r>
            <a:r>
              <a:rPr lang="en-US" altLang="zh-CN" sz="800" dirty="0" smtClean="0"/>
              <a:t>(shell);	</a:t>
            </a:r>
          </a:p>
          <a:p>
            <a:pPr marL="533400" indent="-533400">
              <a:lnSpc>
                <a:spcPct val="80000"/>
              </a:lnSpc>
              <a:buClr>
                <a:schemeClr val="tx1"/>
              </a:buClr>
              <a:buSzPct val="50000"/>
              <a:buFont typeface="Wingdings" pitchFamily="2" charset="2"/>
              <a:buAutoNum type="arabicPeriod"/>
            </a:pPr>
            <a:r>
              <a:rPr lang="en-US" altLang="zh-CN" sz="800" dirty="0" smtClean="0"/>
              <a:t>	}</a:t>
            </a:r>
          </a:p>
          <a:p>
            <a:pPr marL="533400" indent="-533400">
              <a:lnSpc>
                <a:spcPct val="80000"/>
              </a:lnSpc>
              <a:buClr>
                <a:schemeClr val="tx1"/>
              </a:buClr>
              <a:buSzPct val="50000"/>
              <a:buFont typeface="Wingdings" pitchFamily="2" charset="2"/>
              <a:buAutoNum type="arabicPeriod"/>
            </a:pPr>
            <a:r>
              <a:rPr lang="en-US" altLang="zh-CN" sz="800" dirty="0" smtClean="0"/>
              <a:t>}</a:t>
            </a:r>
          </a:p>
          <a:p>
            <a:pPr marL="533400" indent="-533400">
              <a:lnSpc>
                <a:spcPct val="80000"/>
              </a:lnSpc>
            </a:pPr>
            <a:endParaRPr lang="en-US" altLang="zh-CN" sz="800" dirty="0" smtClean="0"/>
          </a:p>
        </p:txBody>
      </p:sp>
      <p:pic>
        <p:nvPicPr>
          <p:cNvPr id="26628" name="Picture 4" descr="GridLayoutExampl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43663" y="1773238"/>
            <a:ext cx="1401762" cy="104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68313" y="115888"/>
            <a:ext cx="8207375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b="1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GridLayoutExample.java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事件处理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776413"/>
            <a:ext cx="8239125" cy="46783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000" dirty="0" smtClean="0"/>
              <a:t>SWT</a:t>
            </a:r>
            <a:r>
              <a:rPr lang="zh-CN" altLang="en-US" sz="2000" dirty="0" smtClean="0"/>
              <a:t>事件处理机制同</a:t>
            </a:r>
            <a:r>
              <a:rPr lang="en-US" altLang="zh-CN" sz="2000" dirty="0" smtClean="0"/>
              <a:t>Swing</a:t>
            </a:r>
            <a:r>
              <a:rPr lang="zh-CN" altLang="en-US" sz="2000" dirty="0" smtClean="0"/>
              <a:t>的事件处理机制相似。</a:t>
            </a:r>
          </a:p>
          <a:p>
            <a:pPr>
              <a:lnSpc>
                <a:spcPct val="90000"/>
              </a:lnSpc>
            </a:pPr>
            <a:r>
              <a:rPr lang="en-US" altLang="zh-CN" sz="2000" dirty="0" smtClean="0"/>
              <a:t>SWT widgets </a:t>
            </a:r>
            <a:r>
              <a:rPr lang="zh-CN" altLang="en-US" sz="2000" dirty="0" smtClean="0"/>
              <a:t>监听发生的事件。</a:t>
            </a:r>
          </a:p>
          <a:p>
            <a:pPr>
              <a:lnSpc>
                <a:spcPct val="90000"/>
              </a:lnSpc>
            </a:pPr>
            <a:r>
              <a:rPr lang="zh-CN" altLang="en-US" sz="2000" dirty="0" smtClean="0"/>
              <a:t>给</a:t>
            </a:r>
            <a:r>
              <a:rPr lang="en-US" altLang="zh-CN" sz="2000" dirty="0" smtClean="0"/>
              <a:t>SWT widgets</a:t>
            </a:r>
            <a:r>
              <a:rPr lang="zh-CN" altLang="en-US" sz="2000" dirty="0" smtClean="0"/>
              <a:t>添加监听器。</a:t>
            </a:r>
          </a:p>
          <a:p>
            <a:pPr>
              <a:lnSpc>
                <a:spcPct val="90000"/>
              </a:lnSpc>
            </a:pPr>
            <a:r>
              <a:rPr lang="zh-CN" altLang="en-US" sz="2000" dirty="0" smtClean="0"/>
              <a:t>常见的监听器</a:t>
            </a:r>
          </a:p>
          <a:p>
            <a:pPr lvl="1">
              <a:lnSpc>
                <a:spcPct val="90000"/>
              </a:lnSpc>
            </a:pPr>
            <a:r>
              <a:rPr lang="en-US" altLang="zh-CN" sz="1800" i="1" dirty="0" err="1" smtClean="0">
                <a:latin typeface="微软雅黑" pitchFamily="34" charset="-122"/>
                <a:ea typeface="微软雅黑" pitchFamily="34" charset="-122"/>
              </a:rPr>
              <a:t>FocusListener</a:t>
            </a:r>
            <a:r>
              <a:rPr lang="en-US" altLang="zh-CN" sz="1800" i="1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sz="1800" i="1" dirty="0" err="1" smtClean="0">
                <a:latin typeface="微软雅黑" pitchFamily="34" charset="-122"/>
                <a:ea typeface="微软雅黑" pitchFamily="34" charset="-122"/>
              </a:rPr>
              <a:t>FocusAdapter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sz="1800" i="1" dirty="0" err="1" smtClean="0">
                <a:latin typeface="微软雅黑" pitchFamily="34" charset="-122"/>
                <a:ea typeface="微软雅黑" pitchFamily="34" charset="-122"/>
              </a:rPr>
              <a:t>KeyListener</a:t>
            </a:r>
            <a:r>
              <a:rPr lang="en-US" altLang="zh-CN" sz="1800" i="1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sz="1800" i="1" dirty="0" err="1" smtClean="0">
                <a:latin typeface="微软雅黑" pitchFamily="34" charset="-122"/>
                <a:ea typeface="微软雅黑" pitchFamily="34" charset="-122"/>
              </a:rPr>
              <a:t>KeyAdapter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sz="1800" i="1" dirty="0" err="1" smtClean="0">
                <a:latin typeface="微软雅黑" pitchFamily="34" charset="-122"/>
                <a:ea typeface="微软雅黑" pitchFamily="34" charset="-122"/>
              </a:rPr>
              <a:t>ModifyListener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sz="1800" i="1" dirty="0" err="1" smtClean="0">
                <a:latin typeface="微软雅黑" pitchFamily="34" charset="-122"/>
                <a:ea typeface="微软雅黑" pitchFamily="34" charset="-122"/>
              </a:rPr>
              <a:t>VerifyListener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sz="1800" i="1" dirty="0" err="1" smtClean="0">
                <a:latin typeface="微软雅黑" pitchFamily="34" charset="-122"/>
                <a:ea typeface="微软雅黑" pitchFamily="34" charset="-122"/>
              </a:rPr>
              <a:t>MouseListener</a:t>
            </a:r>
            <a:r>
              <a:rPr lang="en-US" altLang="zh-CN" sz="1800" i="1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sz="1800" i="1" dirty="0" err="1" smtClean="0">
                <a:latin typeface="微软雅黑" pitchFamily="34" charset="-122"/>
                <a:ea typeface="微软雅黑" pitchFamily="34" charset="-122"/>
              </a:rPr>
              <a:t>MouseAdapter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90000"/>
              </a:lnSpc>
              <a:buNone/>
            </a:pP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90000"/>
              </a:lnSpc>
            </a:pPr>
            <a:endParaRPr lang="en-US" altLang="zh-CN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776413"/>
            <a:ext cx="8383588" cy="5154612"/>
          </a:xfrm>
        </p:spPr>
        <p:txBody>
          <a:bodyPr/>
          <a:lstStyle/>
          <a:p>
            <a:r>
              <a:rPr lang="en-US" altLang="zh-CN" sz="1200" dirty="0" smtClean="0"/>
              <a:t>public class </a:t>
            </a:r>
            <a:r>
              <a:rPr lang="en-US" altLang="zh-CN" sz="1200" dirty="0" err="1" smtClean="0"/>
              <a:t>EventExample</a:t>
            </a:r>
            <a:r>
              <a:rPr lang="en-US" altLang="zh-CN" sz="1200" dirty="0" smtClean="0"/>
              <a:t> {</a:t>
            </a:r>
          </a:p>
          <a:p>
            <a:endParaRPr lang="zh-CN" altLang="en-US" sz="1200" dirty="0" smtClean="0"/>
          </a:p>
          <a:p>
            <a:r>
              <a:rPr lang="en-US" altLang="zh-CN" sz="1200" dirty="0" smtClean="0"/>
              <a:t>private static </a:t>
            </a:r>
            <a:r>
              <a:rPr lang="en-US" altLang="zh-CN" sz="1200" dirty="0" err="1" smtClean="0"/>
              <a:t>boolean</a:t>
            </a:r>
            <a:r>
              <a:rPr lang="en-US" altLang="zh-CN" sz="1200" dirty="0" smtClean="0"/>
              <a:t> </a:t>
            </a:r>
            <a:r>
              <a:rPr lang="en-US" altLang="zh-CN" sz="1200" i="1" dirty="0" err="1" smtClean="0"/>
              <a:t>numbersOnly</a:t>
            </a:r>
            <a:r>
              <a:rPr lang="en-US" altLang="zh-CN" sz="1200" i="1" dirty="0" smtClean="0"/>
              <a:t>;</a:t>
            </a:r>
          </a:p>
          <a:p>
            <a:endParaRPr lang="zh-CN" altLang="en-US" sz="1200" dirty="0" smtClean="0"/>
          </a:p>
          <a:p>
            <a:r>
              <a:rPr lang="en-US" altLang="zh-CN" sz="1200" dirty="0" smtClean="0"/>
              <a:t>public static void main(String[] </a:t>
            </a:r>
            <a:r>
              <a:rPr lang="en-US" altLang="zh-CN" sz="1200" dirty="0" err="1" smtClean="0"/>
              <a:t>args</a:t>
            </a:r>
            <a:r>
              <a:rPr lang="en-US" altLang="zh-CN" sz="1200" dirty="0" smtClean="0"/>
              <a:t>) {</a:t>
            </a:r>
          </a:p>
          <a:p>
            <a:r>
              <a:rPr lang="en-US" altLang="zh-CN" sz="1200" dirty="0" smtClean="0"/>
              <a:t>Shell </a:t>
            </a:r>
            <a:r>
              <a:rPr lang="en-US" altLang="zh-CN" sz="1200" dirty="0" err="1" smtClean="0"/>
              <a:t>shell</a:t>
            </a:r>
            <a:r>
              <a:rPr lang="en-US" altLang="zh-CN" sz="1200" dirty="0" smtClean="0"/>
              <a:t> = </a:t>
            </a:r>
            <a:r>
              <a:rPr lang="en-US" altLang="zh-CN" sz="1200" dirty="0" err="1" smtClean="0"/>
              <a:t>SWTUtil.</a:t>
            </a:r>
            <a:r>
              <a:rPr lang="en-US" altLang="zh-CN" sz="1200" i="1" dirty="0" err="1" smtClean="0"/>
              <a:t>getShell</a:t>
            </a:r>
            <a:r>
              <a:rPr lang="en-US" altLang="zh-CN" sz="1200" i="1" dirty="0" smtClean="0"/>
              <a:t>();</a:t>
            </a:r>
          </a:p>
          <a:p>
            <a:r>
              <a:rPr lang="en-US" altLang="zh-CN" sz="1200" dirty="0" err="1" smtClean="0"/>
              <a:t>shell.setText</a:t>
            </a:r>
            <a:r>
              <a:rPr lang="en-US" altLang="zh-CN" sz="1200" dirty="0" smtClean="0"/>
              <a:t>("</a:t>
            </a:r>
            <a:r>
              <a:rPr lang="en-US" altLang="zh-CN" sz="1200" dirty="0" err="1" smtClean="0"/>
              <a:t>EventExample</a:t>
            </a:r>
            <a:r>
              <a:rPr lang="en-US" altLang="zh-CN" sz="1200" dirty="0" smtClean="0"/>
              <a:t>");</a:t>
            </a:r>
          </a:p>
          <a:p>
            <a:r>
              <a:rPr lang="en-US" altLang="zh-CN" sz="1200" dirty="0" err="1" smtClean="0"/>
              <a:t>shell.setLayout</a:t>
            </a:r>
            <a:r>
              <a:rPr lang="en-US" altLang="zh-CN" sz="1200" dirty="0" smtClean="0"/>
              <a:t>(new </a:t>
            </a:r>
            <a:r>
              <a:rPr lang="en-US" altLang="zh-CN" sz="1200" dirty="0" err="1" smtClean="0"/>
              <a:t>GridLayout</a:t>
            </a:r>
            <a:r>
              <a:rPr lang="en-US" altLang="zh-CN" sz="1200" dirty="0" smtClean="0"/>
              <a:t>(2, false));</a:t>
            </a:r>
          </a:p>
          <a:p>
            <a:endParaRPr lang="zh-CN" altLang="en-US" sz="1200" dirty="0" smtClean="0"/>
          </a:p>
          <a:p>
            <a:endParaRPr lang="zh-CN" altLang="en-US" sz="1200" dirty="0" smtClean="0"/>
          </a:p>
          <a:p>
            <a:r>
              <a:rPr lang="en-US" altLang="zh-CN" sz="1200" dirty="0" smtClean="0"/>
              <a:t>Button </a:t>
            </a:r>
            <a:r>
              <a:rPr lang="en-US" altLang="zh-CN" sz="1200" dirty="0" err="1" smtClean="0"/>
              <a:t>btnAllow</a:t>
            </a:r>
            <a:r>
              <a:rPr lang="en-US" altLang="zh-CN" sz="1200" dirty="0" smtClean="0"/>
              <a:t> = new Button(shell, SWT.</a:t>
            </a:r>
            <a:r>
              <a:rPr lang="en-US" altLang="zh-CN" sz="1200" i="1" dirty="0" smtClean="0"/>
              <a:t>CHECK);</a:t>
            </a:r>
          </a:p>
          <a:p>
            <a:r>
              <a:rPr lang="en-US" altLang="zh-CN" sz="1200" dirty="0" err="1" smtClean="0"/>
              <a:t>btnAllow.setText</a:t>
            </a:r>
            <a:r>
              <a:rPr lang="en-US" altLang="zh-CN" sz="1200" dirty="0" smtClean="0"/>
              <a:t>("</a:t>
            </a:r>
            <a:r>
              <a:rPr lang="zh-CN" altLang="en-US" sz="1200" dirty="0" smtClean="0"/>
              <a:t>仅支持数字输入</a:t>
            </a:r>
            <a:r>
              <a:rPr lang="en-US" altLang="zh-CN" sz="1200" dirty="0" smtClean="0"/>
              <a:t>");</a:t>
            </a:r>
          </a:p>
          <a:p>
            <a:r>
              <a:rPr lang="en-US" altLang="zh-CN" sz="1200" dirty="0" err="1" smtClean="0"/>
              <a:t>GridData</a:t>
            </a:r>
            <a:r>
              <a:rPr lang="en-US" altLang="zh-CN" sz="1200" dirty="0" smtClean="0"/>
              <a:t> data = new </a:t>
            </a:r>
            <a:r>
              <a:rPr lang="en-US" altLang="zh-CN" sz="1200" dirty="0" err="1" smtClean="0"/>
              <a:t>GridData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GridData.</a:t>
            </a:r>
            <a:r>
              <a:rPr lang="en-US" altLang="zh-CN" sz="1200" i="1" dirty="0" err="1" smtClean="0"/>
              <a:t>HORIZONTAL_ALIGN_CENTER</a:t>
            </a:r>
            <a:r>
              <a:rPr lang="en-US" altLang="zh-CN" sz="1200" i="1" dirty="0" smtClean="0"/>
              <a:t>);</a:t>
            </a:r>
          </a:p>
          <a:p>
            <a:r>
              <a:rPr lang="en-US" altLang="zh-CN" sz="1200" dirty="0" err="1" smtClean="0"/>
              <a:t>data.horizontalSpan</a:t>
            </a:r>
            <a:r>
              <a:rPr lang="en-US" altLang="zh-CN" sz="1200" dirty="0" smtClean="0"/>
              <a:t> = 2;</a:t>
            </a:r>
          </a:p>
          <a:p>
            <a:r>
              <a:rPr lang="en-US" altLang="zh-CN" sz="1200" dirty="0" err="1" smtClean="0"/>
              <a:t>btnAllow.setLayoutData</a:t>
            </a:r>
            <a:r>
              <a:rPr lang="en-US" altLang="zh-CN" sz="1200" dirty="0" smtClean="0"/>
              <a:t>(data);</a:t>
            </a:r>
          </a:p>
          <a:p>
            <a:r>
              <a:rPr lang="en-US" altLang="zh-CN" sz="1200" dirty="0" err="1" smtClean="0"/>
              <a:t>btnAllow.addSelectionListener</a:t>
            </a:r>
            <a:r>
              <a:rPr lang="en-US" altLang="zh-CN" sz="1200" dirty="0" smtClean="0"/>
              <a:t>(new </a:t>
            </a:r>
            <a:r>
              <a:rPr lang="en-US" altLang="zh-CN" sz="1200" dirty="0" err="1" smtClean="0"/>
              <a:t>SelectionAdapter</a:t>
            </a:r>
            <a:r>
              <a:rPr lang="en-US" altLang="zh-CN" sz="1200" dirty="0" smtClean="0"/>
              <a:t>() {</a:t>
            </a:r>
          </a:p>
          <a:p>
            <a:r>
              <a:rPr lang="en-US" altLang="zh-CN" sz="1200" dirty="0" smtClean="0"/>
              <a:t>public void </a:t>
            </a:r>
            <a:r>
              <a:rPr lang="en-US" altLang="zh-CN" sz="1200" dirty="0" err="1" smtClean="0"/>
              <a:t>widgetSelected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SelectionEvent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selectionEvent</a:t>
            </a:r>
            <a:r>
              <a:rPr lang="en-US" altLang="zh-CN" sz="1200" dirty="0" smtClean="0"/>
              <a:t>) {</a:t>
            </a:r>
          </a:p>
          <a:p>
            <a:r>
              <a:rPr lang="en-US" altLang="zh-CN" sz="1200" i="1" dirty="0" err="1" smtClean="0"/>
              <a:t>numbersOnly</a:t>
            </a:r>
            <a:r>
              <a:rPr lang="en-US" altLang="zh-CN" sz="1200" i="1" dirty="0" smtClean="0"/>
              <a:t> = ((Button) (</a:t>
            </a:r>
            <a:r>
              <a:rPr lang="en-US" altLang="zh-CN" sz="1200" i="1" dirty="0" err="1" smtClean="0"/>
              <a:t>selectionEvent.widget</a:t>
            </a:r>
            <a:r>
              <a:rPr lang="en-US" altLang="zh-CN" sz="1200" i="1" dirty="0" smtClean="0"/>
              <a:t>)).</a:t>
            </a:r>
            <a:r>
              <a:rPr lang="en-US" altLang="zh-CN" sz="1200" i="1" dirty="0" err="1" smtClean="0"/>
              <a:t>getSelection</a:t>
            </a:r>
            <a:r>
              <a:rPr lang="en-US" altLang="zh-CN" sz="1200" i="1" dirty="0" smtClean="0"/>
              <a:t>();</a:t>
            </a:r>
          </a:p>
          <a:p>
            <a:r>
              <a:rPr lang="en-US" altLang="zh-CN" sz="1200" dirty="0" smtClean="0"/>
              <a:t>}</a:t>
            </a:r>
          </a:p>
          <a:p>
            <a:r>
              <a:rPr lang="en-US" altLang="zh-CN" sz="1200" dirty="0" smtClean="0"/>
              <a:t>});</a:t>
            </a:r>
          </a:p>
          <a:p>
            <a:endParaRPr lang="zh-CN" altLang="en-US" sz="1200" dirty="0" smtClean="0"/>
          </a:p>
          <a:p>
            <a:pPr marL="533400" indent="-533400">
              <a:lnSpc>
                <a:spcPct val="80000"/>
              </a:lnSpc>
              <a:buFontTx/>
              <a:buNone/>
            </a:pPr>
            <a:endParaRPr lang="en-US" altLang="zh-CN" sz="900" dirty="0" smtClean="0"/>
          </a:p>
          <a:p>
            <a:pPr marL="533400" indent="-533400">
              <a:lnSpc>
                <a:spcPct val="80000"/>
              </a:lnSpc>
            </a:pPr>
            <a:endParaRPr lang="en-US" altLang="zh-CN" sz="900" dirty="0" smtClean="0"/>
          </a:p>
        </p:txBody>
      </p:sp>
      <p:pic>
        <p:nvPicPr>
          <p:cNvPr id="30724" name="Picture 4" descr="EventHandli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86380" y="2357430"/>
            <a:ext cx="173355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68313" y="115888"/>
            <a:ext cx="8207375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b="1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EventHandling.java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776413"/>
            <a:ext cx="8239125" cy="5240337"/>
          </a:xfrm>
        </p:spPr>
        <p:txBody>
          <a:bodyPr/>
          <a:lstStyle/>
          <a:p>
            <a:r>
              <a:rPr lang="en-US" altLang="zh-CN" sz="1200" dirty="0" smtClean="0"/>
              <a:t>// input</a:t>
            </a:r>
          </a:p>
          <a:p>
            <a:r>
              <a:rPr lang="en-US" altLang="zh-CN" sz="1200" dirty="0" smtClean="0"/>
              <a:t>Label </a:t>
            </a:r>
            <a:r>
              <a:rPr lang="en-US" altLang="zh-CN" sz="1200" dirty="0" err="1" smtClean="0"/>
              <a:t>lblInput</a:t>
            </a:r>
            <a:r>
              <a:rPr lang="en-US" altLang="zh-CN" sz="1200" dirty="0" smtClean="0"/>
              <a:t> = new Label(shell, SWT.</a:t>
            </a:r>
            <a:r>
              <a:rPr lang="en-US" altLang="zh-CN" sz="1200" i="1" dirty="0" smtClean="0"/>
              <a:t>RIGHT);</a:t>
            </a:r>
          </a:p>
          <a:p>
            <a:r>
              <a:rPr lang="en-US" altLang="zh-CN" sz="1200" dirty="0" err="1" smtClean="0"/>
              <a:t>lblInput.setText</a:t>
            </a:r>
            <a:r>
              <a:rPr lang="en-US" altLang="zh-CN" sz="1200" dirty="0" smtClean="0"/>
              <a:t>("Type in here:");</a:t>
            </a:r>
          </a:p>
          <a:p>
            <a:r>
              <a:rPr lang="en-US" altLang="zh-CN" sz="1200" dirty="0" smtClean="0"/>
              <a:t>data = new </a:t>
            </a:r>
            <a:r>
              <a:rPr lang="en-US" altLang="zh-CN" sz="1200" dirty="0" err="1" smtClean="0"/>
              <a:t>GridData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GridData.</a:t>
            </a:r>
            <a:r>
              <a:rPr lang="en-US" altLang="zh-CN" sz="1200" i="1" dirty="0" err="1" smtClean="0"/>
              <a:t>HORIZONTAL_ALIGN_END</a:t>
            </a:r>
            <a:r>
              <a:rPr lang="en-US" altLang="zh-CN" sz="1200" i="1" dirty="0" smtClean="0"/>
              <a:t>);</a:t>
            </a:r>
          </a:p>
          <a:p>
            <a:r>
              <a:rPr lang="en-US" altLang="zh-CN" sz="1200" dirty="0" err="1" smtClean="0"/>
              <a:t>lblInput.setLayoutData</a:t>
            </a:r>
            <a:r>
              <a:rPr lang="en-US" altLang="zh-CN" sz="1200" dirty="0" smtClean="0"/>
              <a:t>(data);</a:t>
            </a:r>
          </a:p>
          <a:p>
            <a:r>
              <a:rPr lang="en-US" altLang="zh-CN" sz="1200" dirty="0" smtClean="0"/>
              <a:t>Text input = new Text(shell, SWT.</a:t>
            </a:r>
            <a:r>
              <a:rPr lang="en-US" altLang="zh-CN" sz="1200" i="1" dirty="0" smtClean="0"/>
              <a:t>BORDER);</a:t>
            </a:r>
          </a:p>
          <a:p>
            <a:r>
              <a:rPr lang="en-US" altLang="zh-CN" sz="1200" dirty="0" smtClean="0"/>
              <a:t>// </a:t>
            </a:r>
            <a:r>
              <a:rPr lang="zh-CN" altLang="en-US" sz="1200" dirty="0" smtClean="0"/>
              <a:t>添加监听</a:t>
            </a:r>
          </a:p>
          <a:p>
            <a:r>
              <a:rPr lang="en-US" altLang="zh-CN" sz="1200" dirty="0" err="1" smtClean="0"/>
              <a:t>input.addVerifyListener</a:t>
            </a:r>
            <a:r>
              <a:rPr lang="en-US" altLang="zh-CN" sz="1200" dirty="0" smtClean="0"/>
              <a:t>(new </a:t>
            </a:r>
            <a:r>
              <a:rPr lang="en-US" altLang="zh-CN" sz="1200" dirty="0" err="1" smtClean="0"/>
              <a:t>VerifyListener</a:t>
            </a:r>
            <a:r>
              <a:rPr lang="en-US" altLang="zh-CN" sz="1200" dirty="0" smtClean="0"/>
              <a:t>() {</a:t>
            </a:r>
          </a:p>
          <a:p>
            <a:r>
              <a:rPr lang="en-US" altLang="zh-CN" sz="1200" dirty="0" smtClean="0"/>
              <a:t>public void </a:t>
            </a:r>
            <a:r>
              <a:rPr lang="en-US" altLang="zh-CN" sz="1200" dirty="0" err="1" smtClean="0"/>
              <a:t>verifyText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VerifyEvent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vEvent</a:t>
            </a:r>
            <a:r>
              <a:rPr lang="en-US" altLang="zh-CN" sz="1200" dirty="0" smtClean="0"/>
              <a:t>) {</a:t>
            </a:r>
          </a:p>
          <a:p>
            <a:r>
              <a:rPr lang="en-US" altLang="zh-CN" sz="1200" dirty="0" err="1" smtClean="0"/>
              <a:t>vEvent.doit</a:t>
            </a:r>
            <a:r>
              <a:rPr lang="en-US" altLang="zh-CN" sz="1200" dirty="0" smtClean="0"/>
              <a:t> = false; // don't allow anything but numbers</a:t>
            </a:r>
          </a:p>
          <a:p>
            <a:r>
              <a:rPr lang="en-US" altLang="zh-CN" sz="1200" dirty="0" smtClean="0"/>
              <a:t>if (!</a:t>
            </a:r>
            <a:r>
              <a:rPr lang="en-US" altLang="zh-CN" sz="1200" i="1" dirty="0" err="1" smtClean="0"/>
              <a:t>numbersOnly</a:t>
            </a:r>
            <a:r>
              <a:rPr lang="en-US" altLang="zh-CN" sz="1200" i="1" dirty="0" smtClean="0"/>
              <a:t> || </a:t>
            </a:r>
            <a:r>
              <a:rPr lang="en-US" altLang="zh-CN" sz="1200" i="1" dirty="0" err="1" smtClean="0"/>
              <a:t>vEvent.character</a:t>
            </a:r>
            <a:r>
              <a:rPr lang="en-US" altLang="zh-CN" sz="1200" i="1" dirty="0" smtClean="0"/>
              <a:t> == '\b') {</a:t>
            </a:r>
          </a:p>
          <a:p>
            <a:r>
              <a:rPr lang="en-US" altLang="zh-CN" sz="1200" dirty="0" err="1" smtClean="0"/>
              <a:t>vEvent.doit</a:t>
            </a:r>
            <a:r>
              <a:rPr lang="en-US" altLang="zh-CN" sz="1200" dirty="0" smtClean="0"/>
              <a:t> = true;</a:t>
            </a:r>
          </a:p>
          <a:p>
            <a:r>
              <a:rPr lang="en-US" altLang="zh-CN" sz="1200" dirty="0" smtClean="0"/>
              <a:t>} else if (</a:t>
            </a:r>
            <a:r>
              <a:rPr lang="en-US" altLang="zh-CN" sz="1200" dirty="0" err="1" smtClean="0"/>
              <a:t>Character.</a:t>
            </a:r>
            <a:r>
              <a:rPr lang="en-US" altLang="zh-CN" sz="1200" i="1" dirty="0" err="1" smtClean="0"/>
              <a:t>isDigit</a:t>
            </a:r>
            <a:r>
              <a:rPr lang="en-US" altLang="zh-CN" sz="1200" i="1" dirty="0" smtClean="0"/>
              <a:t>(</a:t>
            </a:r>
            <a:r>
              <a:rPr lang="en-US" altLang="zh-CN" sz="1200" i="1" dirty="0" err="1" smtClean="0"/>
              <a:t>vEvent.character</a:t>
            </a:r>
            <a:r>
              <a:rPr lang="en-US" altLang="zh-CN" sz="1200" i="1" dirty="0" smtClean="0"/>
              <a:t>) &amp;&amp; </a:t>
            </a:r>
            <a:r>
              <a:rPr lang="en-US" altLang="zh-CN" sz="1200" i="1" dirty="0" err="1" smtClean="0"/>
              <a:t>numbersOnly</a:t>
            </a:r>
            <a:r>
              <a:rPr lang="en-US" altLang="zh-CN" sz="1200" i="1" dirty="0" smtClean="0"/>
              <a:t>) {</a:t>
            </a:r>
          </a:p>
          <a:p>
            <a:r>
              <a:rPr lang="en-US" altLang="zh-CN" sz="1200" dirty="0" err="1" smtClean="0"/>
              <a:t>vEvent.doit</a:t>
            </a:r>
            <a:r>
              <a:rPr lang="en-US" altLang="zh-CN" sz="1200" dirty="0" smtClean="0"/>
              <a:t> = true;</a:t>
            </a:r>
          </a:p>
          <a:p>
            <a:r>
              <a:rPr lang="en-US" altLang="zh-CN" sz="1200" dirty="0" smtClean="0"/>
              <a:t>}</a:t>
            </a:r>
          </a:p>
          <a:p>
            <a:r>
              <a:rPr lang="en-US" altLang="zh-CN" sz="1200" dirty="0" smtClean="0"/>
              <a:t>}</a:t>
            </a:r>
          </a:p>
          <a:p>
            <a:r>
              <a:rPr lang="en-US" altLang="zh-CN" sz="1200" dirty="0" smtClean="0"/>
              <a:t>});</a:t>
            </a:r>
            <a:endParaRPr lang="zh-CN" altLang="en-US" sz="1200" dirty="0" smtClean="0"/>
          </a:p>
          <a:p>
            <a:r>
              <a:rPr lang="en-US" altLang="zh-CN" sz="1200" dirty="0" err="1" smtClean="0"/>
              <a:t>shell.pack</a:t>
            </a:r>
            <a:r>
              <a:rPr lang="en-US" altLang="zh-CN" sz="1200" dirty="0" smtClean="0"/>
              <a:t>();</a:t>
            </a:r>
          </a:p>
          <a:p>
            <a:r>
              <a:rPr lang="en-US" altLang="zh-CN" sz="1200" dirty="0" err="1" smtClean="0"/>
              <a:t>SWTUtil.</a:t>
            </a:r>
            <a:r>
              <a:rPr lang="en-US" altLang="zh-CN" sz="1200" i="1" dirty="0" err="1" smtClean="0"/>
              <a:t>openShell</a:t>
            </a:r>
            <a:r>
              <a:rPr lang="en-US" altLang="zh-CN" sz="1200" i="1" dirty="0" smtClean="0"/>
              <a:t>(shell);</a:t>
            </a:r>
          </a:p>
          <a:p>
            <a:r>
              <a:rPr lang="en-US" altLang="zh-CN" sz="1200" dirty="0" smtClean="0"/>
              <a:t>}</a:t>
            </a:r>
          </a:p>
          <a:p>
            <a:r>
              <a:rPr lang="en-US" altLang="zh-CN" sz="1200" dirty="0" smtClean="0"/>
              <a:t>}        });</a:t>
            </a:r>
          </a:p>
          <a:p>
            <a:pPr marL="533400" indent="-533400">
              <a:lnSpc>
                <a:spcPct val="80000"/>
              </a:lnSpc>
              <a:buClr>
                <a:schemeClr val="tx1"/>
              </a:buClr>
              <a:buSzPct val="50000"/>
              <a:buFont typeface="Wingdings" pitchFamily="2" charset="2"/>
              <a:buAutoNum type="arabicPeriod" startAt="29"/>
            </a:pPr>
            <a:r>
              <a:rPr lang="en-US" altLang="zh-CN" sz="1800" dirty="0" smtClean="0"/>
              <a:t>	</a:t>
            </a:r>
          </a:p>
          <a:p>
            <a:pPr marL="533400" indent="-533400">
              <a:lnSpc>
                <a:spcPct val="80000"/>
              </a:lnSpc>
            </a:pPr>
            <a:endParaRPr lang="en-US" altLang="zh-CN" sz="1800" dirty="0" smtClean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20713" y="268288"/>
            <a:ext cx="8207375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b="1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EventHandling.java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err="1"/>
              <a:t>JFace</a:t>
            </a:r>
            <a:endParaRPr lang="en-US" altLang="zh-CN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85850" y="1776413"/>
            <a:ext cx="7548563" cy="2686050"/>
          </a:xfrm>
        </p:spPr>
        <p:txBody>
          <a:bodyPr/>
          <a:lstStyle/>
          <a:p>
            <a:r>
              <a:rPr lang="en-US" altLang="zh-CN" dirty="0" err="1" smtClean="0"/>
              <a:t>JFace</a:t>
            </a:r>
            <a:r>
              <a:rPr lang="zh-CN" altLang="en-US" dirty="0" smtClean="0"/>
              <a:t>是一个结构，</a:t>
            </a:r>
            <a:r>
              <a:rPr lang="en-US" altLang="zh-CN" dirty="0" smtClean="0"/>
              <a:t>MVC</a:t>
            </a:r>
            <a:r>
              <a:rPr lang="zh-CN" altLang="en-US" dirty="0" smtClean="0"/>
              <a:t>的结构体</a:t>
            </a:r>
          </a:p>
          <a:p>
            <a:pPr lvl="1"/>
            <a:r>
              <a:rPr lang="en-US" altLang="zh-CN" dirty="0" smtClean="0"/>
              <a:t>Viewer</a:t>
            </a:r>
            <a:r>
              <a:rPr lang="zh-CN" altLang="en-US" dirty="0" smtClean="0"/>
              <a:t>是</a:t>
            </a:r>
            <a:r>
              <a:rPr lang="en-US" altLang="zh-CN" dirty="0" err="1" smtClean="0"/>
              <a:t>JFace</a:t>
            </a:r>
            <a:r>
              <a:rPr lang="zh-CN" altLang="en-US" dirty="0" smtClean="0"/>
              <a:t>的基础，它是一个控件类，也就是</a:t>
            </a:r>
            <a:r>
              <a:rPr lang="en-US" altLang="zh-CN" dirty="0" smtClean="0"/>
              <a:t>C</a:t>
            </a:r>
          </a:p>
          <a:p>
            <a:pPr lvl="1"/>
            <a:r>
              <a:rPr lang="en-US" altLang="zh-CN" dirty="0" err="1" smtClean="0"/>
              <a:t>ILabelProvider</a:t>
            </a:r>
            <a:r>
              <a:rPr lang="zh-CN" altLang="en-US" dirty="0" smtClean="0"/>
              <a:t>，算是半个控制类，实现数据到字符串或者图片</a:t>
            </a:r>
          </a:p>
          <a:p>
            <a:pPr lvl="1"/>
            <a:r>
              <a:rPr lang="en-US" altLang="zh-CN" dirty="0" err="1" smtClean="0"/>
              <a:t>IContentProvider</a:t>
            </a:r>
            <a:r>
              <a:rPr lang="zh-CN" altLang="en-US" dirty="0" smtClean="0"/>
              <a:t>，作为</a:t>
            </a:r>
            <a:r>
              <a:rPr lang="en-US" altLang="zh-CN" dirty="0" smtClean="0"/>
              <a:t>Model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Tree </a:t>
            </a:r>
            <a:r>
              <a:rPr lang="zh-CN" altLang="en-US"/>
              <a:t>示例</a:t>
            </a:r>
          </a:p>
        </p:txBody>
      </p:sp>
      <p:graphicFrame>
        <p:nvGraphicFramePr>
          <p:cNvPr id="34819" name="Object 14"/>
          <p:cNvGraphicFramePr>
            <a:graphicFrameLocks noChangeAspect="1"/>
          </p:cNvGraphicFramePr>
          <p:nvPr>
            <p:ph idx="1"/>
          </p:nvPr>
        </p:nvGraphicFramePr>
        <p:xfrm>
          <a:off x="755650" y="1989138"/>
          <a:ext cx="7561263" cy="2814637"/>
        </p:xfrm>
        <a:graphic>
          <a:graphicData uri="http://schemas.openxmlformats.org/presentationml/2006/ole">
            <p:oleObj spid="_x0000_s34819" name="Visio" r:id="rId3" imgW="7378598" imgH="2719566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课后练习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85850" y="1776413"/>
            <a:ext cx="6294438" cy="457200"/>
          </a:xfrm>
        </p:spPr>
        <p:txBody>
          <a:bodyPr/>
          <a:lstStyle/>
          <a:p>
            <a:r>
              <a:rPr lang="zh-CN" altLang="en-US" sz="2400" smtClean="0"/>
              <a:t>用 </a:t>
            </a:r>
            <a:r>
              <a:rPr lang="en-US" altLang="zh-CN" sz="2400" smtClean="0"/>
              <a:t>gridlayout </a:t>
            </a:r>
            <a:r>
              <a:rPr lang="zh-CN" altLang="en-US" sz="2400" smtClean="0"/>
              <a:t>写一个录入界面</a:t>
            </a:r>
          </a:p>
        </p:txBody>
      </p:sp>
      <p:pic>
        <p:nvPicPr>
          <p:cNvPr id="35846" name="Picture 6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19313" y="2586038"/>
            <a:ext cx="47625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SWT</a:t>
            </a:r>
            <a:r>
              <a:rPr lang="zh-CN" altLang="en-US" smtClean="0"/>
              <a:t>的优势与不足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4800" smtClean="0"/>
              <a:t>SWT长处在于:</a:t>
            </a:r>
          </a:p>
          <a:p>
            <a:pPr lvl="1">
              <a:lnSpc>
                <a:spcPct val="80000"/>
              </a:lnSpc>
            </a:pPr>
            <a:r>
              <a:rPr lang="zh-CN" altLang="en-US" sz="2900" smtClean="0"/>
              <a:t>本地操作系统对应．</a:t>
            </a:r>
          </a:p>
          <a:p>
            <a:pPr lvl="1">
              <a:lnSpc>
                <a:spcPct val="80000"/>
              </a:lnSpc>
            </a:pPr>
            <a:r>
              <a:rPr lang="zh-CN" altLang="en-US" sz="2900" smtClean="0"/>
              <a:t>开发人员快速上手．</a:t>
            </a:r>
          </a:p>
          <a:p>
            <a:pPr lvl="1">
              <a:lnSpc>
                <a:spcPct val="80000"/>
              </a:lnSpc>
            </a:pPr>
            <a:r>
              <a:rPr lang="zh-CN" altLang="en-US" sz="2900" smtClean="0"/>
              <a:t>JNI调用机制．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zh-CN" altLang="en-US" sz="2900" smtClean="0"/>
          </a:p>
          <a:p>
            <a:pPr>
              <a:lnSpc>
                <a:spcPct val="80000"/>
              </a:lnSpc>
            </a:pPr>
            <a:r>
              <a:rPr lang="zh-CN" altLang="en-US" sz="4800" smtClean="0"/>
              <a:t>SWT不足在于：</a:t>
            </a:r>
          </a:p>
          <a:p>
            <a:pPr lvl="1">
              <a:lnSpc>
                <a:spcPct val="80000"/>
              </a:lnSpc>
            </a:pPr>
            <a:r>
              <a:rPr lang="zh-CN" altLang="en-US" sz="3000" smtClean="0"/>
              <a:t>每一种操作系统都需要匹配的JNI程序提供SWT 调用</a:t>
            </a:r>
          </a:p>
          <a:p>
            <a:pPr lvl="1">
              <a:lnSpc>
                <a:spcPct val="80000"/>
              </a:lnSpc>
            </a:pPr>
            <a:r>
              <a:rPr lang="zh-CN" altLang="en-US" sz="3000" smtClean="0"/>
              <a:t>没有Swing那样灵活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4"/>
          <p:cNvSpPr txBox="1">
            <a:spLocks noChangeArrowheads="1"/>
          </p:cNvSpPr>
          <p:nvPr/>
        </p:nvSpPr>
        <p:spPr bwMode="auto">
          <a:xfrm>
            <a:off x="3095625" y="2782888"/>
            <a:ext cx="295275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6000" b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Thanks!</a:t>
            </a:r>
          </a:p>
        </p:txBody>
      </p:sp>
      <p:sp>
        <p:nvSpPr>
          <p:cNvPr id="30723" name="Text Box 5"/>
          <p:cNvSpPr txBox="1">
            <a:spLocks noChangeArrowheads="1"/>
          </p:cNvSpPr>
          <p:nvPr/>
        </p:nvSpPr>
        <p:spPr bwMode="auto">
          <a:xfrm>
            <a:off x="3473450" y="3716338"/>
            <a:ext cx="21971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3600" b="1" smtClean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Q&amp;A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SWT</a:t>
            </a:r>
            <a:r>
              <a:rPr lang="zh-CN" altLang="en-US" smtClean="0"/>
              <a:t>控件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9900" y="1054100"/>
            <a:ext cx="7631113" cy="5184775"/>
          </a:xfrm>
        </p:spPr>
        <p:txBody>
          <a:bodyPr/>
          <a:lstStyle/>
          <a:p>
            <a:r>
              <a:rPr lang="en-US" dirty="0" smtClean="0"/>
              <a:t>Display</a:t>
            </a:r>
          </a:p>
          <a:p>
            <a:pPr>
              <a:buNone/>
            </a:pPr>
            <a:r>
              <a:rPr lang="en-US" altLang="zh-CN" dirty="0" smtClean="0"/>
              <a:t>	 -SWT</a:t>
            </a:r>
            <a:r>
              <a:rPr lang="zh-CN" altLang="en-US" dirty="0" smtClean="0"/>
              <a:t>与操作系统沟通的桥梁</a:t>
            </a:r>
            <a:endParaRPr lang="en-US" altLang="zh-CN" dirty="0" smtClean="0"/>
          </a:p>
          <a:p>
            <a:r>
              <a:rPr lang="zh-CN" altLang="en-US" dirty="0" smtClean="0"/>
              <a:t>SWT的控件体系:</a:t>
            </a:r>
          </a:p>
          <a:p>
            <a:pPr lvl="1"/>
            <a:r>
              <a:rPr lang="zh-CN" altLang="en-US" sz="2300" dirty="0" smtClean="0"/>
              <a:t>Shell</a:t>
            </a:r>
            <a:r>
              <a:rPr lang="en-US" altLang="zh-CN" sz="2300" dirty="0" smtClean="0"/>
              <a:t> </a:t>
            </a:r>
            <a:endParaRPr lang="zh-CN" altLang="en-US" sz="2300" dirty="0" smtClean="0"/>
          </a:p>
          <a:p>
            <a:pPr lvl="1"/>
            <a:r>
              <a:rPr lang="zh-CN" altLang="en-US" sz="2300" dirty="0" smtClean="0"/>
              <a:t>Widget，Composite</a:t>
            </a:r>
          </a:p>
          <a:p>
            <a:r>
              <a:rPr lang="zh-CN" altLang="en-US" sz="2700" dirty="0" smtClean="0"/>
              <a:t>SWT的资源管理</a:t>
            </a:r>
          </a:p>
          <a:p>
            <a:pPr lvl="1"/>
            <a:r>
              <a:rPr lang="zh-CN" altLang="en-US" sz="2300" dirty="0" smtClean="0"/>
              <a:t>Shell是根本</a:t>
            </a:r>
          </a:p>
          <a:p>
            <a:pPr lvl="1"/>
            <a:r>
              <a:rPr lang="zh-CN" altLang="en-US" sz="2300" dirty="0" smtClean="0"/>
              <a:t>创建一个Widget需要指定parent和style</a:t>
            </a:r>
          </a:p>
          <a:p>
            <a:pPr lvl="1"/>
            <a:r>
              <a:rPr lang="zh-CN" altLang="en-US" sz="2300" dirty="0" smtClean="0"/>
              <a:t>在SWT中，字体，控件，颜色都是资源，要创建和销毁。</a:t>
            </a:r>
            <a:endParaRPr lang="en-US" altLang="zh-CN" sz="2300" dirty="0" smtClean="0"/>
          </a:p>
          <a:p>
            <a:pPr lvl="1">
              <a:buNone/>
            </a:pPr>
            <a:endParaRPr lang="en-US" altLang="zh-CN" sz="2300" dirty="0" smtClean="0"/>
          </a:p>
          <a:p>
            <a:pPr lvl="1">
              <a:buNone/>
            </a:pPr>
            <a:r>
              <a:rPr lang="zh-CN" altLang="en-US" sz="1400" i="1" dirty="0" smtClean="0">
                <a:latin typeface="微软雅黑" pitchFamily="34" charset="-122"/>
                <a:ea typeface="微软雅黑" pitchFamily="34" charset="-122"/>
              </a:rPr>
              <a:t>注</a:t>
            </a:r>
            <a:r>
              <a:rPr lang="en-US" altLang="zh-CN" sz="1400" i="1" dirty="0" smtClean="0">
                <a:latin typeface="微软雅黑" pitchFamily="34" charset="-122"/>
                <a:ea typeface="微软雅黑" pitchFamily="34" charset="-122"/>
              </a:rPr>
              <a:t>:display</a:t>
            </a:r>
            <a:r>
              <a:rPr lang="zh-CN" altLang="en-US" sz="1400" i="1" dirty="0" smtClean="0"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1400" i="1" dirty="0" smtClean="0">
                <a:latin typeface="微软雅黑" pitchFamily="34" charset="-122"/>
                <a:ea typeface="微软雅黑" pitchFamily="34" charset="-122"/>
              </a:rPr>
              <a:t>shell</a:t>
            </a:r>
            <a:r>
              <a:rPr lang="zh-CN" altLang="en-US" sz="1400" i="1" dirty="0" smtClean="0">
                <a:latin typeface="微软雅黑" pitchFamily="34" charset="-122"/>
                <a:ea typeface="微软雅黑" pitchFamily="34" charset="-122"/>
              </a:rPr>
              <a:t>详细</a:t>
            </a:r>
            <a:r>
              <a:rPr lang="en-US" altLang="zh-CN" sz="1400" i="1" dirty="0" smtClean="0">
                <a:latin typeface="微软雅黑" pitchFamily="34" charset="-122"/>
                <a:ea typeface="微软雅黑" pitchFamily="34" charset="-122"/>
              </a:rPr>
              <a:t>:</a:t>
            </a:r>
            <a:r>
              <a:rPr lang="en-US" sz="1400" smtClean="0">
                <a:latin typeface="微软雅黑" pitchFamily="34" charset="-122"/>
                <a:ea typeface="微软雅黑" pitchFamily="34" charset="-122"/>
                <a:hlinkClick r:id="rId2"/>
              </a:rPr>
              <a:t>http://blog.csdn.net/pcboyer/article/details/6595135</a:t>
            </a:r>
            <a:endParaRPr lang="zh-CN" altLang="en-US" sz="1400" i="1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Shell</a:t>
            </a:r>
            <a:r>
              <a:rPr lang="zh-CN" altLang="en-US" dirty="0" smtClean="0"/>
              <a:t>使用</a:t>
            </a:r>
            <a:endParaRPr lang="en-US" altLang="zh-CN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85850" y="1776413"/>
            <a:ext cx="7548563" cy="5057775"/>
          </a:xfrm>
        </p:spPr>
        <p:txBody>
          <a:bodyPr/>
          <a:lstStyle/>
          <a:p>
            <a:pPr marL="533400" indent="-5334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zh-CN" sz="1200" dirty="0" smtClean="0"/>
              <a:t>import </a:t>
            </a:r>
            <a:r>
              <a:rPr lang="en-US" altLang="zh-CN" sz="1200" dirty="0" err="1" smtClean="0"/>
              <a:t>org.eclipse.swt.widgets</a:t>
            </a:r>
            <a:r>
              <a:rPr lang="en-US" altLang="zh-CN" sz="1200" dirty="0" smtClean="0"/>
              <a:t>.*;</a:t>
            </a:r>
          </a:p>
          <a:p>
            <a:pPr marL="533400" indent="-5334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zh-CN" sz="1200" dirty="0" smtClean="0"/>
              <a:t>import </a:t>
            </a:r>
            <a:r>
              <a:rPr lang="en-US" altLang="zh-CN" sz="1200" dirty="0" err="1" smtClean="0"/>
              <a:t>org.eclipse.swt.widgets.Shell</a:t>
            </a:r>
            <a:r>
              <a:rPr lang="en-US" altLang="zh-CN" sz="1200" dirty="0" smtClean="0"/>
              <a:t>;</a:t>
            </a:r>
          </a:p>
          <a:p>
            <a:pPr marL="533400" indent="-533400">
              <a:lnSpc>
                <a:spcPct val="80000"/>
              </a:lnSpc>
              <a:buFont typeface="Wingdings" pitchFamily="2" charset="2"/>
              <a:buAutoNum type="arabicPeriod"/>
            </a:pPr>
            <a:endParaRPr lang="en-US" altLang="zh-CN" sz="1200" dirty="0" smtClean="0"/>
          </a:p>
          <a:p>
            <a:pPr marL="533400" indent="-5334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zh-CN" sz="1200" dirty="0" smtClean="0"/>
              <a:t>public class </a:t>
            </a:r>
            <a:r>
              <a:rPr lang="en-US" altLang="zh-CN" sz="1200" dirty="0" err="1" smtClean="0"/>
              <a:t>HelloWorld</a:t>
            </a:r>
            <a:r>
              <a:rPr lang="en-US" altLang="zh-CN" sz="1200" dirty="0" smtClean="0"/>
              <a:t> {</a:t>
            </a:r>
          </a:p>
          <a:p>
            <a:pPr marL="533400" indent="-5334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zh-CN" sz="1200" dirty="0" smtClean="0"/>
              <a:t>	public static void main(String[] </a:t>
            </a:r>
            <a:r>
              <a:rPr lang="en-US" altLang="zh-CN" sz="1200" dirty="0" err="1" smtClean="0"/>
              <a:t>args</a:t>
            </a:r>
            <a:r>
              <a:rPr lang="en-US" altLang="zh-CN" sz="1200" dirty="0" smtClean="0"/>
              <a:t>) {</a:t>
            </a:r>
          </a:p>
          <a:p>
            <a:pPr marL="533400" indent="-5334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zh-CN" sz="1200" dirty="0" smtClean="0"/>
              <a:t>	     Display </a:t>
            </a:r>
            <a:r>
              <a:rPr lang="en-US" altLang="zh-CN" sz="1200" dirty="0" err="1" smtClean="0"/>
              <a:t>display</a:t>
            </a:r>
            <a:r>
              <a:rPr lang="en-US" altLang="zh-CN" sz="1200" dirty="0" smtClean="0"/>
              <a:t> = new Display();</a:t>
            </a:r>
          </a:p>
          <a:p>
            <a:pPr marL="533400" indent="-5334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zh-CN" sz="1200" dirty="0" smtClean="0"/>
              <a:t>	     Shell </a:t>
            </a:r>
            <a:r>
              <a:rPr lang="en-US" altLang="zh-CN" sz="1200" dirty="0" err="1" smtClean="0"/>
              <a:t>shell</a:t>
            </a:r>
            <a:r>
              <a:rPr lang="en-US" altLang="zh-CN" sz="1200" dirty="0" smtClean="0"/>
              <a:t> = new Shell(display);</a:t>
            </a:r>
          </a:p>
          <a:p>
            <a:pPr marL="533400" indent="-5334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zh-CN" sz="1200" dirty="0" smtClean="0"/>
              <a:t>	     </a:t>
            </a:r>
            <a:r>
              <a:rPr lang="en-US" altLang="zh-CN" sz="1200" dirty="0" err="1" smtClean="0"/>
              <a:t>shell.setText</a:t>
            </a:r>
            <a:r>
              <a:rPr lang="en-US" altLang="zh-CN" sz="1200" dirty="0" smtClean="0"/>
              <a:t>("Hello World");</a:t>
            </a:r>
          </a:p>
          <a:p>
            <a:pPr marL="533400" indent="-5334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zh-CN" sz="1200" dirty="0" smtClean="0"/>
              <a:t>	     </a:t>
            </a:r>
            <a:r>
              <a:rPr lang="en-US" altLang="zh-CN" sz="1200" dirty="0" err="1" smtClean="0"/>
              <a:t>shell.setSize</a:t>
            </a:r>
            <a:r>
              <a:rPr lang="en-US" altLang="zh-CN" sz="1200" dirty="0" smtClean="0"/>
              <a:t>(250, 100);</a:t>
            </a:r>
          </a:p>
          <a:p>
            <a:pPr marL="533400" indent="-5334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zh-CN" sz="1200" dirty="0" smtClean="0"/>
              <a:t>		</a:t>
            </a:r>
          </a:p>
          <a:p>
            <a:pPr marL="533400" indent="-5334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zh-CN" sz="1200" dirty="0" smtClean="0"/>
              <a:t>	     </a:t>
            </a:r>
            <a:r>
              <a:rPr lang="en-US" altLang="zh-CN" sz="1200" dirty="0" err="1" smtClean="0"/>
              <a:t>shell.open</a:t>
            </a:r>
            <a:r>
              <a:rPr lang="en-US" altLang="zh-CN" sz="1200" dirty="0" smtClean="0"/>
              <a:t>();</a:t>
            </a:r>
          </a:p>
          <a:p>
            <a:pPr marL="533400" indent="-5334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zh-CN" sz="1200" dirty="0" smtClean="0"/>
              <a:t>	</a:t>
            </a:r>
          </a:p>
          <a:p>
            <a:pPr marL="533400" indent="-5334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zh-CN" sz="1200" dirty="0" smtClean="0"/>
              <a:t>	     while (!</a:t>
            </a:r>
            <a:r>
              <a:rPr lang="en-US" altLang="zh-CN" sz="1200" dirty="0" err="1" smtClean="0"/>
              <a:t>shell.isDisposed</a:t>
            </a:r>
            <a:r>
              <a:rPr lang="en-US" altLang="zh-CN" sz="1200" dirty="0" smtClean="0"/>
              <a:t>()) {</a:t>
            </a:r>
          </a:p>
          <a:p>
            <a:pPr marL="533400" indent="-5334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zh-CN" sz="1200" dirty="0" smtClean="0"/>
              <a:t>	          if (!</a:t>
            </a:r>
            <a:r>
              <a:rPr lang="en-US" altLang="zh-CN" sz="1200" dirty="0" err="1" smtClean="0"/>
              <a:t>display.readAndDispatch</a:t>
            </a:r>
            <a:r>
              <a:rPr lang="en-US" altLang="zh-CN" sz="1200" dirty="0" smtClean="0"/>
              <a:t>()) {</a:t>
            </a:r>
          </a:p>
          <a:p>
            <a:pPr marL="533400" indent="-5334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zh-CN" sz="1200" dirty="0" smtClean="0"/>
              <a:t>	                      </a:t>
            </a:r>
            <a:r>
              <a:rPr lang="en-US" altLang="zh-CN" sz="1200" dirty="0" err="1" smtClean="0"/>
              <a:t>display.sleep</a:t>
            </a:r>
            <a:r>
              <a:rPr lang="en-US" altLang="zh-CN" sz="1200" dirty="0" smtClean="0"/>
              <a:t>();</a:t>
            </a:r>
          </a:p>
          <a:p>
            <a:pPr marL="533400" indent="-5334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zh-CN" sz="1200" dirty="0" smtClean="0"/>
              <a:t>	          }</a:t>
            </a:r>
          </a:p>
          <a:p>
            <a:pPr marL="533400" indent="-5334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zh-CN" sz="1200" dirty="0" smtClean="0"/>
              <a:t>	      }</a:t>
            </a:r>
          </a:p>
          <a:p>
            <a:pPr marL="533400" indent="-5334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zh-CN" sz="1200" dirty="0" smtClean="0"/>
              <a:t>	      </a:t>
            </a:r>
            <a:r>
              <a:rPr lang="en-US" altLang="zh-CN" sz="1200" dirty="0" err="1" smtClean="0"/>
              <a:t>display.dispose</a:t>
            </a:r>
            <a:r>
              <a:rPr lang="en-US" altLang="zh-CN" sz="1200" dirty="0" smtClean="0"/>
              <a:t>();</a:t>
            </a:r>
          </a:p>
          <a:p>
            <a:pPr marL="533400" indent="-5334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zh-CN" sz="1200" dirty="0" smtClean="0"/>
              <a:t>	}</a:t>
            </a:r>
          </a:p>
          <a:p>
            <a:pPr marL="533400" indent="-5334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zh-CN" sz="1200" dirty="0" smtClean="0"/>
              <a:t>}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endParaRPr lang="en-US" altLang="zh-CN" sz="1200" dirty="0" smtClean="0"/>
          </a:p>
          <a:p>
            <a:pPr marL="533400" indent="-533400">
              <a:lnSpc>
                <a:spcPct val="80000"/>
              </a:lnSpc>
              <a:buFontTx/>
              <a:buNone/>
            </a:pPr>
            <a:endParaRPr lang="en-US" altLang="zh-CN" sz="1200" dirty="0" smtClean="0"/>
          </a:p>
          <a:p>
            <a:pPr marL="533400" indent="-533400">
              <a:lnSpc>
                <a:spcPct val="80000"/>
              </a:lnSpc>
            </a:pPr>
            <a:endParaRPr lang="en-US" altLang="zh-CN" sz="1200" dirty="0" smtClean="0"/>
          </a:p>
        </p:txBody>
      </p:sp>
      <p:pic>
        <p:nvPicPr>
          <p:cNvPr id="7172" name="Picture 4" descr="SimplestProgram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51500" y="3213100"/>
            <a:ext cx="2362200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Shell</a:t>
            </a:r>
            <a:r>
              <a:rPr lang="zh-CN" altLang="en-US" dirty="0" smtClean="0"/>
              <a:t>样式（</a:t>
            </a:r>
            <a:r>
              <a:rPr lang="en-US" altLang="zh-CN" dirty="0" smtClean="0"/>
              <a:t>Style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5786" y="1357298"/>
            <a:ext cx="7548563" cy="5057775"/>
          </a:xfrm>
        </p:spPr>
        <p:txBody>
          <a:bodyPr/>
          <a:lstStyle/>
          <a:p>
            <a:pPr marL="533400" indent="-533400">
              <a:buNone/>
            </a:pPr>
            <a:r>
              <a:rPr lang="en-US" sz="1600" dirty="0" smtClean="0">
                <a:latin typeface="微软雅黑" pitchFamily="34" charset="-122"/>
                <a:ea typeface="微软雅黑" pitchFamily="34" charset="-122"/>
              </a:rPr>
              <a:t>	SWT.BORDER :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建立一个有边框但没有标题栏的窗口</a:t>
            </a:r>
            <a:b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sz="1600" dirty="0" smtClean="0">
                <a:latin typeface="微软雅黑" pitchFamily="34" charset="-122"/>
                <a:ea typeface="微软雅黑" pitchFamily="34" charset="-122"/>
              </a:rPr>
              <a:t>SWT.CLOSE :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建立一个只有关闭按钮的窗口</a:t>
            </a:r>
            <a:b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sz="1600" dirty="0" smtClean="0">
                <a:latin typeface="微软雅黑" pitchFamily="34" charset="-122"/>
                <a:ea typeface="微软雅黑" pitchFamily="34" charset="-122"/>
              </a:rPr>
              <a:t>SWT.MIN  :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建立一个不能最大化的窗口</a:t>
            </a:r>
            <a:b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sz="1600" dirty="0" smtClean="0">
                <a:latin typeface="微软雅黑" pitchFamily="34" charset="-122"/>
                <a:ea typeface="微软雅黑" pitchFamily="34" charset="-122"/>
              </a:rPr>
              <a:t>SWT.MAX, :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建立一个可以最大化还原的窗口</a:t>
            </a:r>
            <a:b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sz="1600" dirty="0" smtClean="0">
                <a:latin typeface="微软雅黑" pitchFamily="34" charset="-122"/>
                <a:ea typeface="微软雅黑" pitchFamily="34" charset="-122"/>
              </a:rPr>
              <a:t>SWT.NO_TRIM :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建立一个没有任何边界和标题栏的窗口</a:t>
            </a:r>
            <a:b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sz="1600" dirty="0" smtClean="0">
                <a:latin typeface="微软雅黑" pitchFamily="34" charset="-122"/>
                <a:ea typeface="微软雅黑" pitchFamily="34" charset="-122"/>
              </a:rPr>
              <a:t>SWT.RESIZE :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建立一个可以改变大小的窗口</a:t>
            </a:r>
            <a:b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sz="1600" dirty="0" smtClean="0">
                <a:latin typeface="微软雅黑" pitchFamily="34" charset="-122"/>
                <a:ea typeface="微软雅黑" pitchFamily="34" charset="-122"/>
              </a:rPr>
              <a:t>SWT.TITLE :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建立一个没有标题栏图标，没有关闭按钮的窗口</a:t>
            </a:r>
            <a:b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sz="1600" dirty="0" smtClean="0">
                <a:latin typeface="微软雅黑" pitchFamily="34" charset="-122"/>
                <a:ea typeface="微软雅黑" pitchFamily="34" charset="-122"/>
              </a:rPr>
              <a:t>SWT.ON_TOP :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建立一个总是在上的窗口，</a:t>
            </a:r>
            <a:b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sz="1600" dirty="0" smtClean="0">
                <a:latin typeface="微软雅黑" pitchFamily="34" charset="-122"/>
                <a:ea typeface="微软雅黑" pitchFamily="34" charset="-122"/>
              </a:rPr>
              <a:t>SWT.TOOL  :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建立一个类似工具栏的窗口</a:t>
            </a:r>
            <a:b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sz="1600" dirty="0" smtClean="0">
                <a:latin typeface="微软雅黑" pitchFamily="34" charset="-122"/>
                <a:ea typeface="微软雅黑" pitchFamily="34" charset="-122"/>
              </a:rPr>
              <a:t>SWT.APPLICATION_MODAL :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建立一个</a:t>
            </a:r>
            <a:r>
              <a:rPr lang="en-US" sz="1600" dirty="0" smtClean="0">
                <a:latin typeface="微软雅黑" pitchFamily="34" charset="-122"/>
                <a:ea typeface="微软雅黑" pitchFamily="34" charset="-122"/>
              </a:rPr>
              <a:t>APPLICATION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模态窗口</a:t>
            </a:r>
            <a:b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sz="1600" dirty="0" smtClean="0">
                <a:latin typeface="微软雅黑" pitchFamily="34" charset="-122"/>
                <a:ea typeface="微软雅黑" pitchFamily="34" charset="-122"/>
              </a:rPr>
              <a:t>SWT.MODELESS :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建立一个非模态窗口</a:t>
            </a:r>
            <a:b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sz="1600" dirty="0" smtClean="0">
                <a:latin typeface="微软雅黑" pitchFamily="34" charset="-122"/>
                <a:ea typeface="微软雅黑" pitchFamily="34" charset="-122"/>
              </a:rPr>
              <a:t>SWT.PRIMARY_MODAL :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建立一个</a:t>
            </a:r>
            <a:r>
              <a:rPr lang="en-US" sz="1600" dirty="0" smtClean="0">
                <a:latin typeface="微软雅黑" pitchFamily="34" charset="-122"/>
                <a:ea typeface="微软雅黑" pitchFamily="34" charset="-122"/>
              </a:rPr>
              <a:t>PRIMARY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模态窗口</a:t>
            </a:r>
            <a:b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sz="1600" dirty="0" smtClean="0">
                <a:latin typeface="微软雅黑" pitchFamily="34" charset="-122"/>
                <a:ea typeface="微软雅黑" pitchFamily="34" charset="-122"/>
              </a:rPr>
              <a:t>SWT.SYSTEM_MODAL  :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建立一个</a:t>
            </a:r>
            <a:r>
              <a:rPr lang="en-US" sz="1600" dirty="0" smtClean="0">
                <a:latin typeface="微软雅黑" pitchFamily="34" charset="-122"/>
                <a:ea typeface="微软雅黑" pitchFamily="34" charset="-122"/>
              </a:rPr>
              <a:t>SYSTEM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模态窗口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533400" indent="-533400">
              <a:buNone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还有两个快捷属性来建立窗口</a:t>
            </a:r>
            <a:b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sz="1600" dirty="0" smtClean="0">
                <a:latin typeface="微软雅黑" pitchFamily="34" charset="-122"/>
                <a:ea typeface="微软雅黑" pitchFamily="34" charset="-122"/>
              </a:rPr>
              <a:t>SHELL_TRIM :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建立一个标准模式的窗口，相当于属性设置为</a:t>
            </a:r>
            <a:r>
              <a:rPr lang="en-US" sz="1600" dirty="0" smtClean="0">
                <a:latin typeface="微软雅黑" pitchFamily="34" charset="-122"/>
                <a:ea typeface="微软雅黑" pitchFamily="34" charset="-122"/>
              </a:rPr>
              <a:t>CLOSE | TITLE | MIN | MAX | RESIZE</a:t>
            </a:r>
            <a:br>
              <a:rPr lang="en-US" sz="1600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sz="1600" dirty="0" smtClean="0">
                <a:latin typeface="微软雅黑" pitchFamily="34" charset="-122"/>
                <a:ea typeface="微软雅黑" pitchFamily="34" charset="-122"/>
              </a:rPr>
              <a:t>DIALOG_TRIM :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建立一个对话框模式的窗口，相当于属性设置为</a:t>
            </a:r>
            <a:r>
              <a:rPr lang="en-US" sz="1600" dirty="0" smtClean="0">
                <a:latin typeface="微软雅黑" pitchFamily="34" charset="-122"/>
                <a:ea typeface="微软雅黑" pitchFamily="34" charset="-122"/>
              </a:rPr>
              <a:t>TITLE | CLOSE | BORDER</a:t>
            </a:r>
            <a:br>
              <a:rPr lang="en-US" sz="1600" dirty="0" smtClean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多选的时候使用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|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来分隔。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同</a:t>
            </a:r>
            <a:r>
              <a:rPr lang="en-US" altLang="zh-CN"/>
              <a:t>Swing</a:t>
            </a:r>
            <a:r>
              <a:rPr lang="zh-CN" altLang="en-US"/>
              <a:t>的比较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85850" y="1776413"/>
            <a:ext cx="7548563" cy="4124325"/>
          </a:xfrm>
        </p:spPr>
        <p:txBody>
          <a:bodyPr/>
          <a:lstStyle/>
          <a:p>
            <a:r>
              <a:rPr lang="zh-CN" altLang="en-US" dirty="0" smtClean="0"/>
              <a:t>同</a:t>
            </a:r>
            <a:r>
              <a:rPr lang="en-US" altLang="zh-CN" dirty="0" smtClean="0"/>
              <a:t>swing</a:t>
            </a:r>
            <a:r>
              <a:rPr lang="zh-CN" altLang="en-US" dirty="0" smtClean="0"/>
              <a:t>类似之处</a:t>
            </a:r>
            <a:r>
              <a:rPr lang="en-US" altLang="zh-CN" dirty="0" smtClean="0"/>
              <a:t>(Shell</a:t>
            </a:r>
            <a:r>
              <a:rPr lang="zh-CN" altLang="en-US" dirty="0" smtClean="0"/>
              <a:t>对象</a:t>
            </a:r>
            <a:r>
              <a:rPr lang="en-US" altLang="zh-CN" dirty="0" smtClean="0"/>
              <a:t>)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/>
              <a:t>类似于</a:t>
            </a:r>
            <a:r>
              <a:rPr lang="en-US" altLang="zh-CN" dirty="0" smtClean="0"/>
              <a:t>Swing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JFrame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/>
              <a:t>最顶层容器</a:t>
            </a:r>
          </a:p>
          <a:p>
            <a:r>
              <a:rPr lang="zh-CN" altLang="en-US" dirty="0" smtClean="0"/>
              <a:t>同</a:t>
            </a:r>
            <a:r>
              <a:rPr lang="en-US" altLang="zh-CN" dirty="0" smtClean="0"/>
              <a:t>Swing</a:t>
            </a:r>
            <a:r>
              <a:rPr lang="zh-CN" altLang="en-US" dirty="0" smtClean="0"/>
              <a:t>不同之处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dirty="0" smtClean="0"/>
              <a:t>Swing </a:t>
            </a:r>
            <a:r>
              <a:rPr lang="zh-CN" altLang="en-US" dirty="0" smtClean="0"/>
              <a:t>通过 </a:t>
            </a:r>
            <a:r>
              <a:rPr lang="en-US" altLang="zh-CN" dirty="0" smtClean="0"/>
              <a:t>JVM </a:t>
            </a:r>
            <a:r>
              <a:rPr lang="zh-CN" altLang="en-US" dirty="0" smtClean="0"/>
              <a:t>屏蔽不同平台之间的差异，在不同平台上使用相同的 </a:t>
            </a:r>
            <a:r>
              <a:rPr lang="en-US" altLang="zh-CN" dirty="0" smtClean="0"/>
              <a:t>Java </a:t>
            </a:r>
            <a:r>
              <a:rPr lang="zh-CN" altLang="en-US" dirty="0" smtClean="0"/>
              <a:t>代码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dirty="0" smtClean="0"/>
              <a:t>SWT </a:t>
            </a:r>
            <a:r>
              <a:rPr lang="zh-CN" altLang="en-US" dirty="0" smtClean="0"/>
              <a:t>在不同平台使用不同的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代码，通过</a:t>
            </a:r>
            <a:r>
              <a:rPr lang="en-US" altLang="zh-CN" dirty="0" smtClean="0"/>
              <a:t>JNI</a:t>
            </a:r>
            <a:r>
              <a:rPr lang="zh-CN" altLang="en-US" dirty="0" smtClean="0"/>
              <a:t>，直接调用本地的显示接口</a:t>
            </a:r>
            <a:r>
              <a:rPr lang="en-US" altLang="zh-CN" dirty="0" smtClean="0"/>
              <a:t>,</a:t>
            </a:r>
            <a:r>
              <a:rPr lang="zh-CN" altLang="en-US" dirty="0" smtClean="0"/>
              <a:t>对窗体和控件进行展现</a:t>
            </a:r>
            <a:r>
              <a:rPr lang="en-US" altLang="zh-CN" dirty="0" smtClean="0"/>
              <a:t>.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同</a:t>
            </a:r>
            <a:r>
              <a:rPr lang="en-US" altLang="zh-CN" dirty="0"/>
              <a:t>Swing</a:t>
            </a:r>
            <a:r>
              <a:rPr lang="zh-CN" altLang="en-US" dirty="0"/>
              <a:t>的比较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85850" y="1776413"/>
            <a:ext cx="7548563" cy="3751262"/>
          </a:xfrm>
        </p:spPr>
        <p:txBody>
          <a:bodyPr/>
          <a:lstStyle/>
          <a:p>
            <a:r>
              <a:rPr lang="zh-CN" altLang="en-US" dirty="0" smtClean="0"/>
              <a:t>同</a:t>
            </a:r>
            <a:r>
              <a:rPr lang="en-US" altLang="zh-CN" dirty="0" smtClean="0"/>
              <a:t>Swing</a:t>
            </a:r>
            <a:r>
              <a:rPr lang="zh-CN" altLang="en-US" dirty="0" smtClean="0"/>
              <a:t>不同之处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/>
              <a:t>需要创建</a:t>
            </a:r>
            <a:r>
              <a:rPr lang="en-US" altLang="zh-CN" dirty="0" smtClean="0"/>
              <a:t>Display</a:t>
            </a:r>
            <a:r>
              <a:rPr lang="zh-CN" altLang="en-US" dirty="0" smtClean="0"/>
              <a:t>对象</a:t>
            </a:r>
            <a:r>
              <a:rPr lang="en-US" altLang="zh-CN" dirty="0" smtClean="0"/>
              <a:t>(line 5),</a:t>
            </a:r>
            <a:r>
              <a:rPr lang="zh-CN" altLang="en-US" dirty="0" smtClean="0"/>
              <a:t>在</a:t>
            </a:r>
            <a:r>
              <a:rPr lang="en-US" altLang="zh-CN" dirty="0" smtClean="0"/>
              <a:t>SWT</a:t>
            </a:r>
            <a:r>
              <a:rPr lang="zh-CN" altLang="en-US" dirty="0" smtClean="0"/>
              <a:t>和操作系统之间建立联系。是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的</a:t>
            </a:r>
            <a:r>
              <a:rPr lang="en-US" altLang="zh-CN" dirty="0" smtClean="0"/>
              <a:t>Parent.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/>
              <a:t>需要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在一个循环中监听事件</a:t>
            </a:r>
            <a:r>
              <a:rPr lang="en-US" altLang="zh-CN" dirty="0" smtClean="0"/>
              <a:t>. (lines 12-16). </a:t>
            </a:r>
            <a:r>
              <a:rPr lang="zh-CN" altLang="en-US" dirty="0" smtClean="0"/>
              <a:t>否则，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会立即关闭</a:t>
            </a:r>
            <a:r>
              <a:rPr lang="en-US" altLang="zh-CN" dirty="0" smtClean="0"/>
              <a:t>.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/>
              <a:t>和操作系统相关的资源需要自己释放。</a:t>
            </a:r>
            <a:r>
              <a:rPr lang="en-US" altLang="zh-CN" dirty="0" smtClean="0"/>
              <a:t>(line 17)</a:t>
            </a:r>
          </a:p>
          <a:p>
            <a:pPr lvl="1">
              <a:buFont typeface="Wingdings" pitchFamily="2" charset="2"/>
              <a:buChar char="Ø"/>
            </a:pPr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华文细黑"/>
        <a:ea typeface="华文细黑"/>
        <a:cs typeface=""/>
      </a:majorFont>
      <a:minorFont>
        <a:latin typeface="华文细黑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740</TotalTime>
  <Pages>0</Pages>
  <Words>1589</Words>
  <Characters>0</Characters>
  <Application>Microsoft Office PowerPoint</Application>
  <DocSecurity>0</DocSecurity>
  <PresentationFormat>全屏显示(4:3)</PresentationFormat>
  <Lines>0</Lines>
  <Paragraphs>498</Paragraphs>
  <Slides>40</Slides>
  <Notes>31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2" baseType="lpstr">
      <vt:lpstr>默认设计模板</vt:lpstr>
      <vt:lpstr>Visio</vt:lpstr>
      <vt:lpstr>钟实</vt:lpstr>
      <vt:lpstr>JAVA图形开发工具</vt:lpstr>
      <vt:lpstr>SWT</vt:lpstr>
      <vt:lpstr>SWT的优势与不足</vt:lpstr>
      <vt:lpstr>SWT控件</vt:lpstr>
      <vt:lpstr>Shell使用</vt:lpstr>
      <vt:lpstr>Shell样式（Style）</vt:lpstr>
      <vt:lpstr>同Swing的比较</vt:lpstr>
      <vt:lpstr>同Swing的比较</vt:lpstr>
      <vt:lpstr>SWTUtil</vt:lpstr>
      <vt:lpstr>幻灯片 11</vt:lpstr>
      <vt:lpstr>幻灯片 12</vt:lpstr>
      <vt:lpstr>Label样式（Style）</vt:lpstr>
      <vt:lpstr>幻灯片 14</vt:lpstr>
      <vt:lpstr>Button样式（Style）</vt:lpstr>
      <vt:lpstr>幻灯片 16</vt:lpstr>
      <vt:lpstr>Text样式（Style）</vt:lpstr>
      <vt:lpstr>幻灯片 18</vt:lpstr>
      <vt:lpstr>List样式（Style）</vt:lpstr>
      <vt:lpstr>幻灯片 20</vt:lpstr>
      <vt:lpstr>Combo样式（Style）</vt:lpstr>
      <vt:lpstr>SWT容器</vt:lpstr>
      <vt:lpstr>幻灯片 23</vt:lpstr>
      <vt:lpstr>Composite</vt:lpstr>
      <vt:lpstr>幻灯片 25</vt:lpstr>
      <vt:lpstr>Group</vt:lpstr>
      <vt:lpstr>布局</vt:lpstr>
      <vt:lpstr>布局</vt:lpstr>
      <vt:lpstr>幻灯片 29</vt:lpstr>
      <vt:lpstr>幻灯片 30</vt:lpstr>
      <vt:lpstr>幻灯片 31</vt:lpstr>
      <vt:lpstr>幻灯片 32</vt:lpstr>
      <vt:lpstr>幻灯片 33</vt:lpstr>
      <vt:lpstr>事件处理</vt:lpstr>
      <vt:lpstr>幻灯片 35</vt:lpstr>
      <vt:lpstr>幻灯片 36</vt:lpstr>
      <vt:lpstr>JFace</vt:lpstr>
      <vt:lpstr>Tree 示例</vt:lpstr>
      <vt:lpstr>课后练习</vt:lpstr>
      <vt:lpstr>幻灯片 40</vt:lpstr>
    </vt:vector>
  </TitlesOfParts>
  <Company>Microsoft</Company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SOA从应用开始  暨SOA新平台发布</dc:title>
  <dc:creator>User</dc:creator>
  <cp:lastModifiedBy>lucky</cp:lastModifiedBy>
  <cp:revision>266</cp:revision>
  <cp:lastPrinted>1899-12-30T00:00:00Z</cp:lastPrinted>
  <dcterms:created xsi:type="dcterms:W3CDTF">2009-02-25T06:00:43Z</dcterms:created>
  <dcterms:modified xsi:type="dcterms:W3CDTF">2013-10-16T05:11:12Z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2052-6.6.0.2330</vt:lpwstr>
  </property>
</Properties>
</file>