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460" r:id="rId1"/>
  </p:sldMasterIdLst>
  <p:notesMasterIdLst>
    <p:notesMasterId r:id="rId25"/>
  </p:notesMasterIdLst>
  <p:handoutMasterIdLst>
    <p:handoutMasterId r:id="rId26"/>
  </p:handoutMasterIdLst>
  <p:sldIdLst>
    <p:sldId id="434" r:id="rId2"/>
    <p:sldId id="581" r:id="rId3"/>
    <p:sldId id="580" r:id="rId4"/>
    <p:sldId id="565" r:id="rId5"/>
    <p:sldId id="602" r:id="rId6"/>
    <p:sldId id="592" r:id="rId7"/>
    <p:sldId id="584" r:id="rId8"/>
    <p:sldId id="603" r:id="rId9"/>
    <p:sldId id="585" r:id="rId10"/>
    <p:sldId id="586" r:id="rId11"/>
    <p:sldId id="593" r:id="rId12"/>
    <p:sldId id="587" r:id="rId13"/>
    <p:sldId id="588" r:id="rId14"/>
    <p:sldId id="589" r:id="rId15"/>
    <p:sldId id="604" r:id="rId16"/>
    <p:sldId id="594" r:id="rId17"/>
    <p:sldId id="597" r:id="rId18"/>
    <p:sldId id="598" r:id="rId19"/>
    <p:sldId id="599" r:id="rId20"/>
    <p:sldId id="601" r:id="rId21"/>
    <p:sldId id="578" r:id="rId22"/>
    <p:sldId id="605" r:id="rId23"/>
    <p:sldId id="447"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CAF"/>
    <a:srgbClr val="9752CA"/>
    <a:srgbClr val="316B73"/>
    <a:srgbClr val="75BBC5"/>
    <a:srgbClr val="4CA8B4"/>
    <a:srgbClr val="3BFF94"/>
    <a:srgbClr val="692E96"/>
    <a:srgbClr val="D5B8EA"/>
    <a:srgbClr val="B07BD7"/>
    <a:srgbClr val="43949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060" autoAdjust="0"/>
    <p:restoredTop sz="86632" autoAdjust="0"/>
  </p:normalViewPr>
  <p:slideViewPr>
    <p:cSldViewPr>
      <p:cViewPr varScale="1">
        <p:scale>
          <a:sx n="70" d="100"/>
          <a:sy n="70" d="100"/>
        </p:scale>
        <p:origin x="-61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08"/>
    </p:cViewPr>
  </p:sorterViewPr>
  <p:notesViewPr>
    <p:cSldViewPr>
      <p:cViewPr varScale="1">
        <p:scale>
          <a:sx n="65" d="100"/>
          <a:sy n="65" d="100"/>
        </p:scale>
        <p:origin x="-2928" y="-12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16F89-8151-42E1-87A4-48AECF18345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7F457565-9863-4565-9084-39BD5BDA91D5}">
      <dgm:prSet phldrT="[文本]"/>
      <dgm:spPr>
        <a:noFill/>
        <a:ln>
          <a:solidFill>
            <a:srgbClr val="FFC000"/>
          </a:solidFill>
        </a:ln>
      </dgm:spPr>
      <dgm:t>
        <a:bodyPr/>
        <a:lstStyle/>
        <a:p>
          <a:r>
            <a:rPr lang="en-US" altLang="zh-CN" dirty="0" err="1" smtClean="0">
              <a:solidFill>
                <a:schemeClr val="tx1"/>
              </a:solidFill>
            </a:rPr>
            <a:t>Jface</a:t>
          </a:r>
          <a:r>
            <a:rPr lang="zh-CN" altLang="en-US" dirty="0" smtClean="0">
              <a:solidFill>
                <a:schemeClr val="tx1"/>
              </a:solidFill>
            </a:rPr>
            <a:t>介绍</a:t>
          </a:r>
          <a:endParaRPr lang="en-US" altLang="zh-CN" dirty="0" smtClean="0">
            <a:solidFill>
              <a:schemeClr val="tx1"/>
            </a:solidFill>
          </a:endParaRPr>
        </a:p>
      </dgm:t>
    </dgm:pt>
    <dgm:pt modelId="{41126403-9F37-49D9-B497-30BCA5B9FD2C}" type="parTrans" cxnId="{240B6801-C898-4AE2-917B-7591201F8D0A}">
      <dgm:prSet/>
      <dgm:spPr/>
      <dgm:t>
        <a:bodyPr/>
        <a:lstStyle/>
        <a:p>
          <a:endParaRPr lang="zh-CN" altLang="en-US"/>
        </a:p>
      </dgm:t>
    </dgm:pt>
    <dgm:pt modelId="{4B834153-FAF2-4161-A1B9-AA8D92EC03E0}" type="sibTrans" cxnId="{240B6801-C898-4AE2-917B-7591201F8D0A}">
      <dgm:prSet/>
      <dgm:spPr>
        <a:ln>
          <a:solidFill>
            <a:srgbClr val="FFC000"/>
          </a:solidFill>
        </a:ln>
      </dgm:spPr>
      <dgm:t>
        <a:bodyPr/>
        <a:lstStyle/>
        <a:p>
          <a:endParaRPr lang="zh-CN" altLang="en-US"/>
        </a:p>
      </dgm:t>
    </dgm:pt>
    <dgm:pt modelId="{106BFBF1-C5B0-4731-9D80-7B8510343D37}">
      <dgm:prSet phldrT="[文本]"/>
      <dgm:spPr>
        <a:noFill/>
        <a:ln>
          <a:solidFill>
            <a:srgbClr val="FFC000"/>
          </a:solidFill>
        </a:ln>
      </dgm:spPr>
      <dgm:t>
        <a:bodyPr/>
        <a:lstStyle/>
        <a:p>
          <a:r>
            <a:rPr lang="zh-CN" altLang="en-US" dirty="0" smtClean="0">
              <a:solidFill>
                <a:schemeClr val="tx1"/>
              </a:solidFill>
            </a:rPr>
            <a:t>常用对话框</a:t>
          </a:r>
          <a:endParaRPr lang="en-US" altLang="zh-CN" dirty="0" smtClean="0">
            <a:solidFill>
              <a:schemeClr val="tx1"/>
            </a:solidFill>
          </a:endParaRPr>
        </a:p>
      </dgm:t>
    </dgm:pt>
    <dgm:pt modelId="{4F77454B-94CD-4351-B840-5DF149DFCB35}" type="parTrans" cxnId="{9DF7785F-D0E0-45FF-8AD6-5BF17A7A554E}">
      <dgm:prSet/>
      <dgm:spPr/>
      <dgm:t>
        <a:bodyPr/>
        <a:lstStyle/>
        <a:p>
          <a:endParaRPr lang="zh-CN" altLang="en-US"/>
        </a:p>
      </dgm:t>
    </dgm:pt>
    <dgm:pt modelId="{B24FB979-276F-40DE-A501-400D8D2A6A7C}" type="sibTrans" cxnId="{9DF7785F-D0E0-45FF-8AD6-5BF17A7A554E}">
      <dgm:prSet/>
      <dgm:spPr/>
      <dgm:t>
        <a:bodyPr/>
        <a:lstStyle/>
        <a:p>
          <a:endParaRPr lang="zh-CN" altLang="en-US"/>
        </a:p>
      </dgm:t>
    </dgm:pt>
    <dgm:pt modelId="{9B2E187C-829C-4C37-AB3E-26167CE90C0A}">
      <dgm:prSet phldrT="[文本]"/>
      <dgm:spPr>
        <a:noFill/>
        <a:ln>
          <a:solidFill>
            <a:srgbClr val="FFC000"/>
          </a:solidFill>
        </a:ln>
      </dgm:spPr>
      <dgm:t>
        <a:bodyPr/>
        <a:lstStyle/>
        <a:p>
          <a:r>
            <a:rPr lang="zh-CN" altLang="en-US" dirty="0" smtClean="0">
              <a:solidFill>
                <a:schemeClr val="tx1"/>
              </a:solidFill>
            </a:rPr>
            <a:t>高级组件</a:t>
          </a:r>
          <a:endParaRPr lang="en-US" altLang="zh-CN" dirty="0" smtClean="0">
            <a:solidFill>
              <a:schemeClr val="tx1"/>
            </a:solidFill>
          </a:endParaRPr>
        </a:p>
      </dgm:t>
    </dgm:pt>
    <dgm:pt modelId="{EE2FBD83-D5AE-4CEC-AC31-378F413F457A}" type="parTrans" cxnId="{19B34DD7-0EC6-40F2-BC42-0DA990C14A31}">
      <dgm:prSet/>
      <dgm:spPr/>
      <dgm:t>
        <a:bodyPr/>
        <a:lstStyle/>
        <a:p>
          <a:endParaRPr lang="zh-CN" altLang="en-US"/>
        </a:p>
      </dgm:t>
    </dgm:pt>
    <dgm:pt modelId="{CA52D3E9-A657-4EC4-95D1-E9EF72B3783C}" type="sibTrans" cxnId="{19B34DD7-0EC6-40F2-BC42-0DA990C14A31}">
      <dgm:prSet/>
      <dgm:spPr/>
      <dgm:t>
        <a:bodyPr/>
        <a:lstStyle/>
        <a:p>
          <a:endParaRPr lang="zh-CN" altLang="en-US"/>
        </a:p>
      </dgm:t>
    </dgm:pt>
    <dgm:pt modelId="{1E581AE2-7EA5-4D43-9A4D-66D094F1E61F}">
      <dgm:prSet phldrT="[文本]"/>
      <dgm:spPr>
        <a:noFill/>
        <a:ln>
          <a:solidFill>
            <a:srgbClr val="FFC000"/>
          </a:solidFill>
        </a:ln>
      </dgm:spPr>
      <dgm:t>
        <a:bodyPr/>
        <a:lstStyle/>
        <a:p>
          <a:r>
            <a:rPr lang="en-US" altLang="zh-CN" dirty="0" err="1" smtClean="0">
              <a:solidFill>
                <a:schemeClr val="tx1"/>
              </a:solidFill>
            </a:rPr>
            <a:t>Jface</a:t>
          </a:r>
          <a:r>
            <a:rPr lang="en-US" altLang="zh-CN" dirty="0" smtClean="0">
              <a:solidFill>
                <a:schemeClr val="tx1"/>
              </a:solidFill>
            </a:rPr>
            <a:t> Window</a:t>
          </a:r>
          <a:r>
            <a:rPr lang="zh-CN" altLang="en-US" dirty="0" smtClean="0">
              <a:solidFill>
                <a:schemeClr val="tx1"/>
              </a:solidFill>
            </a:rPr>
            <a:t>类</a:t>
          </a:r>
          <a:endParaRPr lang="en-US" altLang="zh-CN" dirty="0" smtClean="0">
            <a:solidFill>
              <a:schemeClr val="tx1"/>
            </a:solidFill>
          </a:endParaRPr>
        </a:p>
      </dgm:t>
    </dgm:pt>
    <dgm:pt modelId="{76408BAE-EB99-471E-B52B-5D92EA51E815}" type="parTrans" cxnId="{E81E46F5-086D-4671-B850-22E55F659648}">
      <dgm:prSet/>
      <dgm:spPr/>
      <dgm:t>
        <a:bodyPr/>
        <a:lstStyle/>
        <a:p>
          <a:endParaRPr lang="zh-CN" altLang="en-US"/>
        </a:p>
      </dgm:t>
    </dgm:pt>
    <dgm:pt modelId="{D280CAA9-21A6-4A63-8FBD-0DFFC24B0510}" type="sibTrans" cxnId="{E81E46F5-086D-4671-B850-22E55F659648}">
      <dgm:prSet/>
      <dgm:spPr/>
      <dgm:t>
        <a:bodyPr/>
        <a:lstStyle/>
        <a:p>
          <a:endParaRPr lang="zh-CN" altLang="en-US"/>
        </a:p>
      </dgm:t>
    </dgm:pt>
    <dgm:pt modelId="{BCA503FC-0C3B-4849-BB48-07F02F809435}" type="pres">
      <dgm:prSet presAssocID="{4B016F89-8151-42E1-87A4-48AECF18345A}" presName="Name0" presStyleCnt="0">
        <dgm:presLayoutVars>
          <dgm:chMax val="7"/>
          <dgm:chPref val="7"/>
          <dgm:dir/>
        </dgm:presLayoutVars>
      </dgm:prSet>
      <dgm:spPr/>
      <dgm:t>
        <a:bodyPr/>
        <a:lstStyle/>
        <a:p>
          <a:endParaRPr lang="zh-CN" altLang="en-US"/>
        </a:p>
      </dgm:t>
    </dgm:pt>
    <dgm:pt modelId="{16E265F7-34B3-4E19-935C-AD466D800D92}" type="pres">
      <dgm:prSet presAssocID="{4B016F89-8151-42E1-87A4-48AECF18345A}" presName="Name1" presStyleCnt="0"/>
      <dgm:spPr/>
    </dgm:pt>
    <dgm:pt modelId="{6EBB7C3C-008B-4D10-8922-04498C91DCC7}" type="pres">
      <dgm:prSet presAssocID="{4B016F89-8151-42E1-87A4-48AECF18345A}" presName="cycle" presStyleCnt="0"/>
      <dgm:spPr/>
    </dgm:pt>
    <dgm:pt modelId="{F20932EC-A7E5-446B-9181-5870CACB6F84}" type="pres">
      <dgm:prSet presAssocID="{4B016F89-8151-42E1-87A4-48AECF18345A}" presName="srcNode" presStyleLbl="node1" presStyleIdx="0" presStyleCnt="4"/>
      <dgm:spPr/>
    </dgm:pt>
    <dgm:pt modelId="{808C057C-88D3-41CC-A471-767C89285C1B}" type="pres">
      <dgm:prSet presAssocID="{4B016F89-8151-42E1-87A4-48AECF18345A}" presName="conn" presStyleLbl="parChTrans1D2" presStyleIdx="0" presStyleCnt="1"/>
      <dgm:spPr/>
      <dgm:t>
        <a:bodyPr/>
        <a:lstStyle/>
        <a:p>
          <a:endParaRPr lang="zh-CN" altLang="en-US"/>
        </a:p>
      </dgm:t>
    </dgm:pt>
    <dgm:pt modelId="{CC46AD7E-6520-43A7-9C2D-3B8797855190}" type="pres">
      <dgm:prSet presAssocID="{4B016F89-8151-42E1-87A4-48AECF18345A}" presName="extraNode" presStyleLbl="node1" presStyleIdx="0" presStyleCnt="4"/>
      <dgm:spPr/>
    </dgm:pt>
    <dgm:pt modelId="{0496EB0C-2882-4DF5-8EC8-45A20FA2EAD7}" type="pres">
      <dgm:prSet presAssocID="{4B016F89-8151-42E1-87A4-48AECF18345A}" presName="dstNode" presStyleLbl="node1" presStyleIdx="0" presStyleCnt="4"/>
      <dgm:spPr/>
    </dgm:pt>
    <dgm:pt modelId="{F6A61579-B287-4016-A18B-294EABD01FBB}" type="pres">
      <dgm:prSet presAssocID="{7F457565-9863-4565-9084-39BD5BDA91D5}" presName="text_1" presStyleLbl="node1" presStyleIdx="0" presStyleCnt="4" custLinFactNeighborX="2300">
        <dgm:presLayoutVars>
          <dgm:bulletEnabled val="1"/>
        </dgm:presLayoutVars>
      </dgm:prSet>
      <dgm:spPr/>
      <dgm:t>
        <a:bodyPr/>
        <a:lstStyle/>
        <a:p>
          <a:endParaRPr lang="zh-CN" altLang="en-US"/>
        </a:p>
      </dgm:t>
    </dgm:pt>
    <dgm:pt modelId="{C29C84B3-58A4-4FD6-8C62-D1170D8927F5}" type="pres">
      <dgm:prSet presAssocID="{7F457565-9863-4565-9084-39BD5BDA91D5}" presName="accent_1" presStyleCnt="0"/>
      <dgm:spPr/>
    </dgm:pt>
    <dgm:pt modelId="{3BB20805-D474-41ED-9929-AEE287F4C554}" type="pres">
      <dgm:prSet presAssocID="{7F457565-9863-4565-9084-39BD5BDA91D5}" presName="accentRepeatNode" presStyleLbl="solidFgAcc1" presStyleIdx="0" presStyleCnt="4"/>
      <dgm:spPr>
        <a:solidFill>
          <a:srgbClr val="FFECAF"/>
        </a:solidFill>
        <a:ln>
          <a:solidFill>
            <a:srgbClr val="FFC000"/>
          </a:solidFill>
        </a:ln>
      </dgm:spPr>
    </dgm:pt>
    <dgm:pt modelId="{9BA8459D-8D45-472D-BE03-16881D90DB93}" type="pres">
      <dgm:prSet presAssocID="{1E581AE2-7EA5-4D43-9A4D-66D094F1E61F}" presName="text_2" presStyleLbl="node1" presStyleIdx="1" presStyleCnt="4">
        <dgm:presLayoutVars>
          <dgm:bulletEnabled val="1"/>
        </dgm:presLayoutVars>
      </dgm:prSet>
      <dgm:spPr/>
      <dgm:t>
        <a:bodyPr/>
        <a:lstStyle/>
        <a:p>
          <a:endParaRPr lang="zh-CN" altLang="en-US"/>
        </a:p>
      </dgm:t>
    </dgm:pt>
    <dgm:pt modelId="{1D601699-E852-4751-A772-0547DF1FB6C5}" type="pres">
      <dgm:prSet presAssocID="{1E581AE2-7EA5-4D43-9A4D-66D094F1E61F}" presName="accent_2" presStyleCnt="0"/>
      <dgm:spPr/>
    </dgm:pt>
    <dgm:pt modelId="{4B2C99E7-5075-458A-8491-82B62A23748A}" type="pres">
      <dgm:prSet presAssocID="{1E581AE2-7EA5-4D43-9A4D-66D094F1E61F}" presName="accentRepeatNode" presStyleLbl="solidFgAcc1" presStyleIdx="1" presStyleCnt="4"/>
      <dgm:spPr/>
    </dgm:pt>
    <dgm:pt modelId="{E1F58C7E-BFD8-4152-9D56-DAB4BFC84F19}" type="pres">
      <dgm:prSet presAssocID="{106BFBF1-C5B0-4731-9D80-7B8510343D37}" presName="text_3" presStyleLbl="node1" presStyleIdx="2" presStyleCnt="4">
        <dgm:presLayoutVars>
          <dgm:bulletEnabled val="1"/>
        </dgm:presLayoutVars>
      </dgm:prSet>
      <dgm:spPr/>
      <dgm:t>
        <a:bodyPr/>
        <a:lstStyle/>
        <a:p>
          <a:endParaRPr lang="zh-CN" altLang="en-US"/>
        </a:p>
      </dgm:t>
    </dgm:pt>
    <dgm:pt modelId="{D93BCFF8-611B-4D39-AEE7-63A9C8864F76}" type="pres">
      <dgm:prSet presAssocID="{106BFBF1-C5B0-4731-9D80-7B8510343D37}" presName="accent_3" presStyleCnt="0"/>
      <dgm:spPr/>
    </dgm:pt>
    <dgm:pt modelId="{C7BC0A97-18B4-42BB-B552-88227DF29B8F}" type="pres">
      <dgm:prSet presAssocID="{106BFBF1-C5B0-4731-9D80-7B8510343D37}" presName="accentRepeatNode" presStyleLbl="solidFgAcc1" presStyleIdx="2" presStyleCnt="4"/>
      <dgm:spPr/>
    </dgm:pt>
    <dgm:pt modelId="{CA6008E3-B3F0-4360-A161-03B9B0A6DECB}" type="pres">
      <dgm:prSet presAssocID="{9B2E187C-829C-4C37-AB3E-26167CE90C0A}" presName="text_4" presStyleLbl="node1" presStyleIdx="3" presStyleCnt="4">
        <dgm:presLayoutVars>
          <dgm:bulletEnabled val="1"/>
        </dgm:presLayoutVars>
      </dgm:prSet>
      <dgm:spPr/>
      <dgm:t>
        <a:bodyPr/>
        <a:lstStyle/>
        <a:p>
          <a:endParaRPr lang="zh-CN" altLang="en-US"/>
        </a:p>
      </dgm:t>
    </dgm:pt>
    <dgm:pt modelId="{3405EA14-8063-40D0-97F2-B9211595DEC0}" type="pres">
      <dgm:prSet presAssocID="{9B2E187C-829C-4C37-AB3E-26167CE90C0A}" presName="accent_4" presStyleCnt="0"/>
      <dgm:spPr/>
    </dgm:pt>
    <dgm:pt modelId="{5E4B25A3-0813-4758-BC17-B7DCD84E0F6F}" type="pres">
      <dgm:prSet presAssocID="{9B2E187C-829C-4C37-AB3E-26167CE90C0A}" presName="accentRepeatNode" presStyleLbl="solidFgAcc1" presStyleIdx="3" presStyleCnt="4"/>
      <dgm:spPr/>
    </dgm:pt>
  </dgm:ptLst>
  <dgm:cxnLst>
    <dgm:cxn modelId="{6844B425-051C-482B-9312-1421E1FDB01B}" type="presOf" srcId="{7F457565-9863-4565-9084-39BD5BDA91D5}" destId="{F6A61579-B287-4016-A18B-294EABD01FBB}" srcOrd="0" destOrd="0" presId="urn:microsoft.com/office/officeart/2008/layout/VerticalCurvedList"/>
    <dgm:cxn modelId="{240B6801-C898-4AE2-917B-7591201F8D0A}" srcId="{4B016F89-8151-42E1-87A4-48AECF18345A}" destId="{7F457565-9863-4565-9084-39BD5BDA91D5}" srcOrd="0" destOrd="0" parTransId="{41126403-9F37-49D9-B497-30BCA5B9FD2C}" sibTransId="{4B834153-FAF2-4161-A1B9-AA8D92EC03E0}"/>
    <dgm:cxn modelId="{9DF7785F-D0E0-45FF-8AD6-5BF17A7A554E}" srcId="{4B016F89-8151-42E1-87A4-48AECF18345A}" destId="{106BFBF1-C5B0-4731-9D80-7B8510343D37}" srcOrd="2" destOrd="0" parTransId="{4F77454B-94CD-4351-B840-5DF149DFCB35}" sibTransId="{B24FB979-276F-40DE-A501-400D8D2A6A7C}"/>
    <dgm:cxn modelId="{7DBF2B08-9325-4286-9F17-803B89FB6785}" type="presOf" srcId="{4B016F89-8151-42E1-87A4-48AECF18345A}" destId="{BCA503FC-0C3B-4849-BB48-07F02F809435}" srcOrd="0" destOrd="0" presId="urn:microsoft.com/office/officeart/2008/layout/VerticalCurvedList"/>
    <dgm:cxn modelId="{19B34DD7-0EC6-40F2-BC42-0DA990C14A31}" srcId="{4B016F89-8151-42E1-87A4-48AECF18345A}" destId="{9B2E187C-829C-4C37-AB3E-26167CE90C0A}" srcOrd="3" destOrd="0" parTransId="{EE2FBD83-D5AE-4CEC-AC31-378F413F457A}" sibTransId="{CA52D3E9-A657-4EC4-95D1-E9EF72B3783C}"/>
    <dgm:cxn modelId="{EE8DA72D-DC7C-49FC-90DE-C1BD8CA86194}" type="presOf" srcId="{106BFBF1-C5B0-4731-9D80-7B8510343D37}" destId="{E1F58C7E-BFD8-4152-9D56-DAB4BFC84F19}" srcOrd="0" destOrd="0" presId="urn:microsoft.com/office/officeart/2008/layout/VerticalCurvedList"/>
    <dgm:cxn modelId="{B084C6EC-7F3B-4D92-A62D-B4E9C45F86DB}" type="presOf" srcId="{4B834153-FAF2-4161-A1B9-AA8D92EC03E0}" destId="{808C057C-88D3-41CC-A471-767C89285C1B}" srcOrd="0" destOrd="0" presId="urn:microsoft.com/office/officeart/2008/layout/VerticalCurvedList"/>
    <dgm:cxn modelId="{E81E46F5-086D-4671-B850-22E55F659648}" srcId="{4B016F89-8151-42E1-87A4-48AECF18345A}" destId="{1E581AE2-7EA5-4D43-9A4D-66D094F1E61F}" srcOrd="1" destOrd="0" parTransId="{76408BAE-EB99-471E-B52B-5D92EA51E815}" sibTransId="{D280CAA9-21A6-4A63-8FBD-0DFFC24B0510}"/>
    <dgm:cxn modelId="{50E1A940-6A25-4A12-B953-4E643A22C79C}" type="presOf" srcId="{9B2E187C-829C-4C37-AB3E-26167CE90C0A}" destId="{CA6008E3-B3F0-4360-A161-03B9B0A6DECB}" srcOrd="0" destOrd="0" presId="urn:microsoft.com/office/officeart/2008/layout/VerticalCurvedList"/>
    <dgm:cxn modelId="{C7B0F55C-D33E-4EAF-B495-122D54DFE882}" type="presOf" srcId="{1E581AE2-7EA5-4D43-9A4D-66D094F1E61F}" destId="{9BA8459D-8D45-472D-BE03-16881D90DB93}" srcOrd="0" destOrd="0" presId="urn:microsoft.com/office/officeart/2008/layout/VerticalCurvedList"/>
    <dgm:cxn modelId="{B421757B-B81A-43D8-AB59-51F88925B182}" type="presParOf" srcId="{BCA503FC-0C3B-4849-BB48-07F02F809435}" destId="{16E265F7-34B3-4E19-935C-AD466D800D92}" srcOrd="0" destOrd="0" presId="urn:microsoft.com/office/officeart/2008/layout/VerticalCurvedList"/>
    <dgm:cxn modelId="{C858DA8F-AF5B-4C4F-964C-884FDED28A5C}" type="presParOf" srcId="{16E265F7-34B3-4E19-935C-AD466D800D92}" destId="{6EBB7C3C-008B-4D10-8922-04498C91DCC7}" srcOrd="0" destOrd="0" presId="urn:microsoft.com/office/officeart/2008/layout/VerticalCurvedList"/>
    <dgm:cxn modelId="{0C0322D6-1C26-4226-83C2-3D738510296A}" type="presParOf" srcId="{6EBB7C3C-008B-4D10-8922-04498C91DCC7}" destId="{F20932EC-A7E5-446B-9181-5870CACB6F84}" srcOrd="0" destOrd="0" presId="urn:microsoft.com/office/officeart/2008/layout/VerticalCurvedList"/>
    <dgm:cxn modelId="{BF304148-B8BB-4477-AA26-45928AF61B49}" type="presParOf" srcId="{6EBB7C3C-008B-4D10-8922-04498C91DCC7}" destId="{808C057C-88D3-41CC-A471-767C89285C1B}" srcOrd="1" destOrd="0" presId="urn:microsoft.com/office/officeart/2008/layout/VerticalCurvedList"/>
    <dgm:cxn modelId="{5725124D-5CB2-4A90-9A0E-96AD894C4096}" type="presParOf" srcId="{6EBB7C3C-008B-4D10-8922-04498C91DCC7}" destId="{CC46AD7E-6520-43A7-9C2D-3B8797855190}" srcOrd="2" destOrd="0" presId="urn:microsoft.com/office/officeart/2008/layout/VerticalCurvedList"/>
    <dgm:cxn modelId="{A89F140E-F798-4AB6-82BE-9E75BA3187EF}" type="presParOf" srcId="{6EBB7C3C-008B-4D10-8922-04498C91DCC7}" destId="{0496EB0C-2882-4DF5-8EC8-45A20FA2EAD7}" srcOrd="3" destOrd="0" presId="urn:microsoft.com/office/officeart/2008/layout/VerticalCurvedList"/>
    <dgm:cxn modelId="{8D1AB2DB-49FE-455A-ACB4-83067812DC31}" type="presParOf" srcId="{16E265F7-34B3-4E19-935C-AD466D800D92}" destId="{F6A61579-B287-4016-A18B-294EABD01FBB}" srcOrd="1" destOrd="0" presId="urn:microsoft.com/office/officeart/2008/layout/VerticalCurvedList"/>
    <dgm:cxn modelId="{727A1CB4-A659-44E4-8002-5C2F8E0EBCAE}" type="presParOf" srcId="{16E265F7-34B3-4E19-935C-AD466D800D92}" destId="{C29C84B3-58A4-4FD6-8C62-D1170D8927F5}" srcOrd="2" destOrd="0" presId="urn:microsoft.com/office/officeart/2008/layout/VerticalCurvedList"/>
    <dgm:cxn modelId="{A313649D-251F-4E81-AD61-8D75DC2ED698}" type="presParOf" srcId="{C29C84B3-58A4-4FD6-8C62-D1170D8927F5}" destId="{3BB20805-D474-41ED-9929-AEE287F4C554}" srcOrd="0" destOrd="0" presId="urn:microsoft.com/office/officeart/2008/layout/VerticalCurvedList"/>
    <dgm:cxn modelId="{7503427D-B36A-41BC-BAA0-7A9EE48324AE}" type="presParOf" srcId="{16E265F7-34B3-4E19-935C-AD466D800D92}" destId="{9BA8459D-8D45-472D-BE03-16881D90DB93}" srcOrd="3" destOrd="0" presId="urn:microsoft.com/office/officeart/2008/layout/VerticalCurvedList"/>
    <dgm:cxn modelId="{EBBA3EFE-C8F4-43AB-86DE-22BDBC0759BE}" type="presParOf" srcId="{16E265F7-34B3-4E19-935C-AD466D800D92}" destId="{1D601699-E852-4751-A772-0547DF1FB6C5}" srcOrd="4" destOrd="0" presId="urn:microsoft.com/office/officeart/2008/layout/VerticalCurvedList"/>
    <dgm:cxn modelId="{5AE880D1-A18A-4B8B-94B5-8CB7FFF6B1B0}" type="presParOf" srcId="{1D601699-E852-4751-A772-0547DF1FB6C5}" destId="{4B2C99E7-5075-458A-8491-82B62A23748A}" srcOrd="0" destOrd="0" presId="urn:microsoft.com/office/officeart/2008/layout/VerticalCurvedList"/>
    <dgm:cxn modelId="{B008180A-C726-43F2-BE6E-4ED01CCC023D}" type="presParOf" srcId="{16E265F7-34B3-4E19-935C-AD466D800D92}" destId="{E1F58C7E-BFD8-4152-9D56-DAB4BFC84F19}" srcOrd="5" destOrd="0" presId="urn:microsoft.com/office/officeart/2008/layout/VerticalCurvedList"/>
    <dgm:cxn modelId="{9FFF44CA-DDC4-4F49-9565-9104BE6F3114}" type="presParOf" srcId="{16E265F7-34B3-4E19-935C-AD466D800D92}" destId="{D93BCFF8-611B-4D39-AEE7-63A9C8864F76}" srcOrd="6" destOrd="0" presId="urn:microsoft.com/office/officeart/2008/layout/VerticalCurvedList"/>
    <dgm:cxn modelId="{B32FEC71-7197-472A-957E-CFB5BC2BB621}" type="presParOf" srcId="{D93BCFF8-611B-4D39-AEE7-63A9C8864F76}" destId="{C7BC0A97-18B4-42BB-B552-88227DF29B8F}" srcOrd="0" destOrd="0" presId="urn:microsoft.com/office/officeart/2008/layout/VerticalCurvedList"/>
    <dgm:cxn modelId="{696CC939-3184-4684-8ED0-2FD449B91B06}" type="presParOf" srcId="{16E265F7-34B3-4E19-935C-AD466D800D92}" destId="{CA6008E3-B3F0-4360-A161-03B9B0A6DECB}" srcOrd="7" destOrd="0" presId="urn:microsoft.com/office/officeart/2008/layout/VerticalCurvedList"/>
    <dgm:cxn modelId="{D967FA46-5068-4CD2-875F-38978DBA0186}" type="presParOf" srcId="{16E265F7-34B3-4E19-935C-AD466D800D92}" destId="{3405EA14-8063-40D0-97F2-B9211595DEC0}" srcOrd="8" destOrd="0" presId="urn:microsoft.com/office/officeart/2008/layout/VerticalCurvedList"/>
    <dgm:cxn modelId="{E57307B4-B866-4C70-B574-49CA2F8DEA23}" type="presParOf" srcId="{3405EA14-8063-40D0-97F2-B9211595DEC0}" destId="{5E4B25A3-0813-4758-BC17-B7DCD84E0F6F}"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C057C-88D3-41CC-A471-767C89285C1B}">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rgbClr val="FFC000"/>
          </a:solidFill>
          <a:prstDash val="solid"/>
        </a:ln>
        <a:effectLst/>
      </dsp:spPr>
      <dsp:style>
        <a:lnRef idx="2">
          <a:scrgbClr r="0" g="0" b="0"/>
        </a:lnRef>
        <a:fillRef idx="0">
          <a:scrgbClr r="0" g="0" b="0"/>
        </a:fillRef>
        <a:effectRef idx="0">
          <a:scrgbClr r="0" g="0" b="0"/>
        </a:effectRef>
        <a:fontRef idx="minor"/>
      </dsp:style>
    </dsp:sp>
    <dsp:sp modelId="{F6A61579-B287-4016-A18B-294EABD01FBB}">
      <dsp:nvSpPr>
        <dsp:cNvPr id="0" name=""/>
        <dsp:cNvSpPr/>
      </dsp:nvSpPr>
      <dsp:spPr>
        <a:xfrm>
          <a:off x="383235" y="214010"/>
          <a:ext cx="5712764"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总体结构</a:t>
          </a:r>
          <a:endParaRPr lang="en-US" altLang="zh-CN" sz="1600" kern="1200" dirty="0" smtClean="0">
            <a:solidFill>
              <a:schemeClr val="tx1"/>
            </a:solidFill>
          </a:endParaRPr>
        </a:p>
      </dsp:txBody>
      <dsp:txXfrm>
        <a:off x="383235" y="214010"/>
        <a:ext cx="5712764" cy="427857"/>
      </dsp:txXfrm>
    </dsp:sp>
    <dsp:sp modelId="{3BB20805-D474-41ED-9929-AEE287F4C554}">
      <dsp:nvSpPr>
        <dsp:cNvPr id="0" name=""/>
        <dsp:cNvSpPr/>
      </dsp:nvSpPr>
      <dsp:spPr>
        <a:xfrm>
          <a:off x="60637" y="160528"/>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3EA47454-DFAB-4C53-A358-E40558533E9B}">
      <dsp:nvSpPr>
        <dsp:cNvPr id="0" name=""/>
        <dsp:cNvSpPr/>
      </dsp:nvSpPr>
      <dsp:spPr>
        <a:xfrm>
          <a:off x="735153" y="855715"/>
          <a:ext cx="5360822"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系统关系</a:t>
          </a:r>
          <a:endParaRPr lang="zh-CN" altLang="en-US" sz="1600" kern="1200" dirty="0">
            <a:solidFill>
              <a:schemeClr val="tx1"/>
            </a:solidFill>
          </a:endParaRPr>
        </a:p>
      </dsp:txBody>
      <dsp:txXfrm>
        <a:off x="735153" y="855715"/>
        <a:ext cx="5360822" cy="427857"/>
      </dsp:txXfrm>
    </dsp:sp>
    <dsp:sp modelId="{A3E5DB4F-8A98-43C5-BF8C-0192DFA474BA}">
      <dsp:nvSpPr>
        <dsp:cNvPr id="0" name=""/>
        <dsp:cNvSpPr/>
      </dsp:nvSpPr>
      <dsp:spPr>
        <a:xfrm>
          <a:off x="412579" y="802233"/>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3565C0F8-724B-4567-AF7B-328E70CEB384}">
      <dsp:nvSpPr>
        <dsp:cNvPr id="0" name=""/>
        <dsp:cNvSpPr/>
      </dsp:nvSpPr>
      <dsp:spPr>
        <a:xfrm>
          <a:off x="896096" y="1497421"/>
          <a:ext cx="5199888"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部署视图</a:t>
          </a:r>
          <a:endParaRPr lang="zh-CN" altLang="en-US" sz="1600" kern="1200" dirty="0">
            <a:solidFill>
              <a:schemeClr val="tx1"/>
            </a:solidFill>
          </a:endParaRPr>
        </a:p>
      </dsp:txBody>
      <dsp:txXfrm>
        <a:off x="896096" y="1497421"/>
        <a:ext cx="5199888" cy="427857"/>
      </dsp:txXfrm>
    </dsp:sp>
    <dsp:sp modelId="{8DDC52A2-59F2-4FA0-9B8A-4B80FDFEAD6C}">
      <dsp:nvSpPr>
        <dsp:cNvPr id="0" name=""/>
        <dsp:cNvSpPr/>
      </dsp:nvSpPr>
      <dsp:spPr>
        <a:xfrm>
          <a:off x="573514" y="1443939"/>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A1DF391E-D2C1-408F-8C81-7E7687B55E37}">
      <dsp:nvSpPr>
        <dsp:cNvPr id="0" name=""/>
        <dsp:cNvSpPr/>
      </dsp:nvSpPr>
      <dsp:spPr>
        <a:xfrm>
          <a:off x="896096" y="2138720"/>
          <a:ext cx="5199888"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子系统视图</a:t>
          </a:r>
          <a:endParaRPr lang="en-US" altLang="zh-CN" sz="1600" kern="1200" dirty="0" smtClean="0">
            <a:solidFill>
              <a:schemeClr val="tx1"/>
            </a:solidFill>
          </a:endParaRPr>
        </a:p>
      </dsp:txBody>
      <dsp:txXfrm>
        <a:off x="896096" y="2138720"/>
        <a:ext cx="5199888" cy="427857"/>
      </dsp:txXfrm>
    </dsp:sp>
    <dsp:sp modelId="{2218DEAC-1EE6-4FA6-88C8-C6919C04FB46}">
      <dsp:nvSpPr>
        <dsp:cNvPr id="0" name=""/>
        <dsp:cNvSpPr/>
      </dsp:nvSpPr>
      <dsp:spPr>
        <a:xfrm>
          <a:off x="573514" y="2085238"/>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14FEE6F2-E22D-42DD-A855-6255E0326B21}">
      <dsp:nvSpPr>
        <dsp:cNvPr id="0" name=""/>
        <dsp:cNvSpPr/>
      </dsp:nvSpPr>
      <dsp:spPr>
        <a:xfrm>
          <a:off x="735153" y="2780426"/>
          <a:ext cx="5360822"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功能模块视图</a:t>
          </a:r>
          <a:endParaRPr lang="en-US" altLang="zh-CN" sz="1600" kern="1200" dirty="0" smtClean="0">
            <a:solidFill>
              <a:schemeClr val="tx1"/>
            </a:solidFill>
          </a:endParaRPr>
        </a:p>
      </dsp:txBody>
      <dsp:txXfrm>
        <a:off x="735153" y="2780426"/>
        <a:ext cx="5360822" cy="427857"/>
      </dsp:txXfrm>
    </dsp:sp>
    <dsp:sp modelId="{543B557F-C1A8-4318-952E-F3BE30539871}">
      <dsp:nvSpPr>
        <dsp:cNvPr id="0" name=""/>
        <dsp:cNvSpPr/>
      </dsp:nvSpPr>
      <dsp:spPr>
        <a:xfrm>
          <a:off x="412579" y="2726944"/>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 modelId="{A46D0594-25F9-4CBF-B5ED-59580247EA9B}">
      <dsp:nvSpPr>
        <dsp:cNvPr id="0" name=""/>
        <dsp:cNvSpPr/>
      </dsp:nvSpPr>
      <dsp:spPr>
        <a:xfrm>
          <a:off x="383233" y="3422131"/>
          <a:ext cx="5712764" cy="427857"/>
        </a:xfrm>
        <a:prstGeom prst="rect">
          <a:avLst/>
        </a:prstGeom>
        <a:noFill/>
        <a:ln w="25400" cap="flat" cmpd="sng" algn="ctr">
          <a:solidFill>
            <a:srgbClr val="FFC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9612"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solidFill>
                <a:schemeClr val="tx1"/>
              </a:solidFill>
            </a:rPr>
            <a:t>开发视图</a:t>
          </a:r>
          <a:endParaRPr lang="en-US" altLang="zh-CN" sz="1600" kern="1200" dirty="0" smtClean="0">
            <a:solidFill>
              <a:schemeClr val="tx1"/>
            </a:solidFill>
          </a:endParaRPr>
        </a:p>
      </dsp:txBody>
      <dsp:txXfrm>
        <a:off x="383233" y="3422131"/>
        <a:ext cx="5712764" cy="427857"/>
      </dsp:txXfrm>
    </dsp:sp>
    <dsp:sp modelId="{8E55604D-7846-49A0-B8BE-9C5FFF2DAEA0}">
      <dsp:nvSpPr>
        <dsp:cNvPr id="0" name=""/>
        <dsp:cNvSpPr/>
      </dsp:nvSpPr>
      <dsp:spPr>
        <a:xfrm>
          <a:off x="60637" y="3368649"/>
          <a:ext cx="534822" cy="534822"/>
        </a:xfrm>
        <a:prstGeom prst="ellipse">
          <a:avLst/>
        </a:prstGeom>
        <a:solidFill>
          <a:srgbClr val="FFECAF"/>
        </a:solidFill>
        <a:ln w="25400" cap="flat" cmpd="sng" algn="ctr">
          <a:solidFill>
            <a:srgbClr val="FFC000"/>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927C2328-94C7-4F09-AE0F-94A013818BF8}" type="datetimeFigureOut">
              <a:rPr lang="zh-CN" altLang="en-US"/>
              <a:pPr>
                <a:defRPr/>
              </a:pPr>
              <a:t>2013/10/22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A64191CE-7B88-4BEE-B5DC-082341113D45}" type="slidenum">
              <a:rPr lang="zh-CN" altLang="en-US"/>
              <a:pPr>
                <a:defRPr/>
              </a:pPr>
              <a:t>‹#›</a:t>
            </a:fld>
            <a:endParaRPr lang="zh-CN" altLang="en-US"/>
          </a:p>
        </p:txBody>
      </p:sp>
    </p:spTree>
    <p:extLst>
      <p:ext uri="{BB962C8B-B14F-4D97-AF65-F5344CB8AC3E}">
        <p14:creationId xmlns:p14="http://schemas.microsoft.com/office/powerpoint/2010/main" xmlns="" val="2289066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latin typeface="Arial" charset="0"/>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0" hangingPunct="0">
              <a:defRPr sz="1200">
                <a:latin typeface="Arial" charset="0"/>
                <a:ea typeface="+mn-ea"/>
              </a:defRPr>
            </a:lvl1pPr>
          </a:lstStyle>
          <a:p>
            <a:pPr>
              <a:defRPr/>
            </a:pPr>
            <a:fld id="{69557E7B-47E5-482B-A550-268912E130DA}" type="datetimeFigureOut">
              <a:rPr lang="zh-CN" altLang="en-US"/>
              <a:pPr>
                <a:defRPr/>
              </a:pPr>
              <a:t>2013/10/22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0" hangingPunct="0">
              <a:defRPr sz="1200">
                <a:latin typeface="Arial" charset="0"/>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0" hangingPunct="0">
              <a:defRPr sz="1200">
                <a:latin typeface="Arial" charset="0"/>
                <a:ea typeface="+mn-ea"/>
              </a:defRPr>
            </a:lvl1pPr>
          </a:lstStyle>
          <a:p>
            <a:pPr>
              <a:defRPr/>
            </a:pPr>
            <a:fld id="{83858C2A-C5CE-4673-BE6D-642D01612E5E}" type="slidenum">
              <a:rPr lang="zh-CN" altLang="en-US"/>
              <a:pPr>
                <a:defRPr/>
              </a:pPr>
              <a:t>‹#›</a:t>
            </a:fld>
            <a:endParaRPr lang="zh-CN" altLang="en-US"/>
          </a:p>
        </p:txBody>
      </p:sp>
    </p:spTree>
    <p:extLst>
      <p:ext uri="{BB962C8B-B14F-4D97-AF65-F5344CB8AC3E}">
        <p14:creationId xmlns:p14="http://schemas.microsoft.com/office/powerpoint/2010/main" xmlns="" val="1251101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a:t>
            </a:fld>
            <a:endParaRPr lang="zh-CN" altLang="en-US"/>
          </a:p>
        </p:txBody>
      </p:sp>
    </p:spTree>
    <p:extLst>
      <p:ext uri="{BB962C8B-B14F-4D97-AF65-F5344CB8AC3E}">
        <p14:creationId xmlns:p14="http://schemas.microsoft.com/office/powerpoint/2010/main" xmlns="" val="985320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11</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12</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13</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14</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15</a:t>
            </a:fld>
            <a:endParaRPr lang="zh-CN" altLang="en-US"/>
          </a:p>
        </p:txBody>
      </p:sp>
    </p:spTree>
    <p:extLst>
      <p:ext uri="{BB962C8B-B14F-4D97-AF65-F5344CB8AC3E}">
        <p14:creationId xmlns:p14="http://schemas.microsoft.com/office/powerpoint/2010/main" xmlns="" val="2095152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16</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17</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18</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19</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20</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3</a:t>
            </a:fld>
            <a:endParaRPr lang="zh-CN" altLang="en-US"/>
          </a:p>
        </p:txBody>
      </p:sp>
    </p:spTree>
    <p:extLst>
      <p:ext uri="{BB962C8B-B14F-4D97-AF65-F5344CB8AC3E}">
        <p14:creationId xmlns:p14="http://schemas.microsoft.com/office/powerpoint/2010/main" xmlns="" val="2095152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21</a:t>
            </a:fld>
            <a:endParaRPr lang="zh-CN" altLang="en-US"/>
          </a:p>
        </p:txBody>
      </p:sp>
    </p:spTree>
    <p:extLst>
      <p:ext uri="{BB962C8B-B14F-4D97-AF65-F5344CB8AC3E}">
        <p14:creationId xmlns:p14="http://schemas.microsoft.com/office/powerpoint/2010/main" xmlns="" val="2875467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22</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23</a:t>
            </a:fld>
            <a:endParaRPr lang="zh-CN" altLang="en-US"/>
          </a:p>
        </p:txBody>
      </p:sp>
    </p:spTree>
    <p:extLst>
      <p:ext uri="{BB962C8B-B14F-4D97-AF65-F5344CB8AC3E}">
        <p14:creationId xmlns:p14="http://schemas.microsoft.com/office/powerpoint/2010/main" xmlns="" val="1173884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4</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5</a:t>
            </a:fld>
            <a:endParaRPr lang="zh-CN" altLang="en-US"/>
          </a:p>
        </p:txBody>
      </p:sp>
    </p:spTree>
    <p:extLst>
      <p:ext uri="{BB962C8B-B14F-4D97-AF65-F5344CB8AC3E}">
        <p14:creationId xmlns:p14="http://schemas.microsoft.com/office/powerpoint/2010/main" xmlns="" val="20951527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6</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7</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7686C1B8-8CBD-4BBB-BD4D-ACE2269FB443}" type="slidenum">
              <a:rPr lang="zh-CN" altLang="en-US" smtClean="0"/>
              <a:pPr/>
              <a:t>8</a:t>
            </a:fld>
            <a:endParaRPr lang="zh-CN" altLang="en-US"/>
          </a:p>
        </p:txBody>
      </p:sp>
    </p:spTree>
    <p:extLst>
      <p:ext uri="{BB962C8B-B14F-4D97-AF65-F5344CB8AC3E}">
        <p14:creationId xmlns:p14="http://schemas.microsoft.com/office/powerpoint/2010/main" xmlns="" val="209515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9</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3858C2A-C5CE-4673-BE6D-642D01612E5E}" type="slidenum">
              <a:rPr lang="zh-CN" altLang="en-US" smtClean="0"/>
              <a:pPr>
                <a:defRPr/>
              </a:pPr>
              <a:t>10</a:t>
            </a:fld>
            <a:endParaRPr lang="zh-CN" altLang="en-US"/>
          </a:p>
        </p:txBody>
      </p:sp>
    </p:spTree>
    <p:extLst>
      <p:ext uri="{BB962C8B-B14F-4D97-AF65-F5344CB8AC3E}">
        <p14:creationId xmlns:p14="http://schemas.microsoft.com/office/powerpoint/2010/main" xmlns="" val="3735961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22" descr="封面"/>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pic>
        <p:nvPicPr>
          <p:cNvPr id="8" name="Picture 19" descr="logo"/>
          <p:cNvPicPr>
            <a:picLocks noChangeAspect="1" noChangeArrowheads="1"/>
          </p:cNvPicPr>
          <p:nvPr/>
        </p:nvPicPr>
        <p:blipFill>
          <a:blip r:embed="rId3" cstate="print"/>
          <a:srcRect/>
          <a:stretch>
            <a:fillRect/>
          </a:stretch>
        </p:blipFill>
        <p:spPr bwMode="auto">
          <a:xfrm>
            <a:off x="7092952" y="6453188"/>
            <a:ext cx="1800225" cy="215900"/>
          </a:xfrm>
          <a:prstGeom prst="rect">
            <a:avLst/>
          </a:prstGeom>
          <a:noFill/>
        </p:spPr>
      </p:pic>
      <p:sp>
        <p:nvSpPr>
          <p:cNvPr id="9" name="Rectangle 20"/>
          <p:cNvSpPr>
            <a:spLocks noChangeArrowheads="1"/>
          </p:cNvSpPr>
          <p:nvPr/>
        </p:nvSpPr>
        <p:spPr bwMode="auto">
          <a:xfrm>
            <a:off x="4427538" y="242892"/>
            <a:ext cx="4456112" cy="377825"/>
          </a:xfrm>
          <a:prstGeom prst="rect">
            <a:avLst/>
          </a:prstGeom>
          <a:noFill/>
          <a:ln w="9525">
            <a:noFill/>
            <a:miter lim="800000"/>
            <a:headEnd/>
            <a:tailEnd/>
          </a:ln>
          <a:effectLst/>
        </p:spPr>
        <p:txBody>
          <a:bodyPr/>
          <a:lstStyle/>
          <a:p>
            <a:pPr algn="r">
              <a:spcBef>
                <a:spcPct val="20000"/>
              </a:spcBef>
            </a:pPr>
            <a:r>
              <a:rPr lang="en-US" altLang="zh-CN" sz="1400" baseline="0">
                <a:solidFill>
                  <a:srgbClr val="B2B2B2"/>
                </a:solidFill>
                <a:ea typeface="微软雅黑" pitchFamily="34" charset="-122"/>
                <a:cs typeface="宋体" charset="-122"/>
              </a:rPr>
              <a:t>www.primeton.com</a:t>
            </a:r>
          </a:p>
        </p:txBody>
      </p:sp>
      <p:sp>
        <p:nvSpPr>
          <p:cNvPr id="2" name="标题 1"/>
          <p:cNvSpPr>
            <a:spLocks noGrp="1"/>
          </p:cNvSpPr>
          <p:nvPr>
            <p:ph type="ctrTitle"/>
          </p:nvPr>
        </p:nvSpPr>
        <p:spPr>
          <a:xfrm>
            <a:off x="4143372" y="2130429"/>
            <a:ext cx="4314828" cy="1470025"/>
          </a:xfrm>
        </p:spPr>
        <p:txBody>
          <a:bodyPr/>
          <a:lstStyle>
            <a:lvl1pPr>
              <a:defRPr sz="3600">
                <a:solidFill>
                  <a:schemeClr val="tx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4148134" y="3886200"/>
            <a:ext cx="3700466"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733800" y="6248400"/>
            <a:ext cx="2133600" cy="476250"/>
          </a:xfrm>
        </p:spPr>
        <p:txBody>
          <a:bodyPr/>
          <a:lstStyle>
            <a:lvl1pPr algn="ctr">
              <a:defRPr/>
            </a:lvl1pPr>
          </a:lstStyle>
          <a:p>
            <a:fld id="{9A5AAD7A-F13C-4131-844C-224DED481B2D}" type="slidenum">
              <a:rPr lang="en-US" altLang="zh-CN" smtClean="0"/>
              <a:pPr/>
              <a:t>‹#›</a:t>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352429"/>
            <a:ext cx="8610600" cy="561975"/>
          </a:xfrm>
        </p:spPr>
        <p:txBody>
          <a:bodyPr/>
          <a:lstStyle>
            <a:lvl1pPr>
              <a:defRPr sz="2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04800" y="1125538"/>
            <a:ext cx="83820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2"/>
          </p:nvPr>
        </p:nvSpPr>
        <p:spPr>
          <a:xfrm>
            <a:off x="3429000" y="6245225"/>
            <a:ext cx="2133600" cy="476250"/>
          </a:xfrm>
        </p:spPr>
        <p:txBody>
          <a:bodyPr/>
          <a:lstStyle>
            <a:lvl1pPr algn="ctr">
              <a:defRPr/>
            </a:lvl1pPr>
          </a:lstStyle>
          <a:p>
            <a:fld id="{BD61978C-FD3D-4268-8D6C-034E9AD544A3}"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D365F16-B9A6-48E6-88D3-A7A2E40A8F43}" type="slidenum">
              <a:rPr lang="zh-CN" altLang="en-US"/>
              <a:pPr/>
              <a:t>‹#›</a:t>
            </a:fld>
            <a:endParaRPr lang="en-US" sz="1800" b="0"/>
          </a:p>
        </p:txBody>
      </p:sp>
    </p:spTree>
    <p:extLst>
      <p:ext uri="{BB962C8B-B14F-4D97-AF65-F5344CB8AC3E}">
        <p14:creationId xmlns:p14="http://schemas.microsoft.com/office/powerpoint/2010/main" xmlns="" val="37353982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188915"/>
            <a:ext cx="8229600" cy="5619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2" y="1125538"/>
            <a:ext cx="82296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baseline="0"/>
            </a:lvl1pPr>
          </a:lstStyle>
          <a:p>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baseline="0"/>
            </a:lvl1pPr>
          </a:lstStyle>
          <a:p>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baseline="0"/>
            </a:lvl1pPr>
          </a:lstStyle>
          <a:p>
            <a:fld id="{6ADA428C-E881-4D3D-8851-5C8254E5F61C}" type="slidenum">
              <a:rPr lang="en-US" altLang="zh-CN"/>
              <a:pPr/>
              <a:t>‹#›</a:t>
            </a:fld>
            <a:endParaRPr lang="en-US" altLang="zh-CN"/>
          </a:p>
        </p:txBody>
      </p:sp>
      <p:pic>
        <p:nvPicPr>
          <p:cNvPr id="1034" name="Picture 10" descr="logo"/>
          <p:cNvPicPr>
            <a:picLocks noChangeAspect="1" noChangeArrowheads="1"/>
          </p:cNvPicPr>
          <p:nvPr/>
        </p:nvPicPr>
        <p:blipFill>
          <a:blip r:embed="rId6" cstate="print"/>
          <a:srcRect/>
          <a:stretch>
            <a:fillRect/>
          </a:stretch>
        </p:blipFill>
        <p:spPr bwMode="auto">
          <a:xfrm>
            <a:off x="7092952" y="6453188"/>
            <a:ext cx="1800225" cy="215900"/>
          </a:xfrm>
          <a:prstGeom prst="rect">
            <a:avLst/>
          </a:prstGeom>
          <a:noFill/>
        </p:spPr>
      </p:pic>
    </p:spTree>
  </p:cSld>
  <p:clrMap bg1="lt1" tx1="dk1" bg2="lt2" tx2="dk2" accent1="accent1" accent2="accent2" accent3="accent3" accent4="accent4" accent5="accent5" accent6="accent6" hlink="hlink" folHlink="folHlink"/>
  <p:sldLayoutIdLst>
    <p:sldLayoutId id="2147485461" r:id="rId1"/>
    <p:sldLayoutId id="2147485462" r:id="rId2"/>
    <p:sldLayoutId id="2147485463" r:id="rId3"/>
  </p:sldLayoutIdLst>
  <p:hf hdr="0" ftr="0" dt="0"/>
  <p:txStyles>
    <p:titleStyle>
      <a:lvl1pPr algn="l" rtl="0" eaLnBrk="1" fontAlgn="base" hangingPunct="1">
        <a:spcBef>
          <a:spcPct val="0"/>
        </a:spcBef>
        <a:spcAft>
          <a:spcPct val="0"/>
        </a:spcAft>
        <a:defRPr sz="2400" b="1">
          <a:solidFill>
            <a:srgbClr val="FF9933"/>
          </a:solidFill>
          <a:latin typeface="+mj-lt"/>
          <a:ea typeface="+mj-ea"/>
          <a:cs typeface="+mj-cs"/>
        </a:defRPr>
      </a:lvl1pPr>
      <a:lvl2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2pPr>
      <a:lvl3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3pPr>
      <a:lvl4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4pPr>
      <a:lvl5pPr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5pPr>
      <a:lvl6pPr marL="4572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6pPr>
      <a:lvl7pPr marL="9144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7pPr>
      <a:lvl8pPr marL="13716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8pPr>
      <a:lvl9pPr marL="1828800" algn="l" rtl="0" eaLnBrk="1" fontAlgn="base" hangingPunct="1">
        <a:spcBef>
          <a:spcPct val="0"/>
        </a:spcBef>
        <a:spcAft>
          <a:spcPct val="0"/>
        </a:spcAft>
        <a:defRPr sz="2400" b="1">
          <a:solidFill>
            <a:srgbClr val="FF9933"/>
          </a:solidFill>
          <a:latin typeface="Arial" charset="0"/>
          <a:ea typeface="微软雅黑" pitchFamily="34" charset="-122"/>
          <a:cs typeface="宋体" charset="-122"/>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3938587" y="2514600"/>
            <a:ext cx="5053013" cy="646331"/>
          </a:xfrm>
          <a:prstGeom prst="rect">
            <a:avLst/>
          </a:prstGeom>
          <a:noFill/>
          <a:ln w="9525">
            <a:noFill/>
            <a:miter lim="800000"/>
            <a:headEnd/>
            <a:tailEnd/>
          </a:ln>
          <a:effectLst/>
        </p:spPr>
        <p:txBody>
          <a:bodyPr wrap="square">
            <a:spAutoFit/>
          </a:bodyPr>
          <a:lstStyle/>
          <a:p>
            <a:pPr algn="ctr" eaLnBrk="0" hangingPunct="0"/>
            <a:r>
              <a:rPr lang="en-US" altLang="zh-CN" sz="3600" b="1" dirty="0" smtClean="0">
                <a:solidFill>
                  <a:srgbClr val="E20000"/>
                </a:solidFill>
                <a:latin typeface="微软雅黑" pitchFamily="34" charset="-122"/>
                <a:ea typeface="微软雅黑" pitchFamily="34" charset="-122"/>
                <a:cs typeface="Arial" pitchFamily="34" charset="0"/>
              </a:rPr>
              <a:t>Studio</a:t>
            </a:r>
            <a:r>
              <a:rPr lang="zh-CN" altLang="en-US" sz="3600" b="1" dirty="0" smtClean="0">
                <a:solidFill>
                  <a:srgbClr val="E20000"/>
                </a:solidFill>
                <a:latin typeface="微软雅黑" pitchFamily="34" charset="-122"/>
                <a:ea typeface="微软雅黑" pitchFamily="34" charset="-122"/>
                <a:cs typeface="Arial" pitchFamily="34" charset="0"/>
              </a:rPr>
              <a:t>开发基础</a:t>
            </a:r>
            <a:r>
              <a:rPr lang="en-US" altLang="zh-CN" sz="3600" b="1" dirty="0" smtClean="0">
                <a:solidFill>
                  <a:srgbClr val="E20000"/>
                </a:solidFill>
                <a:latin typeface="微软雅黑" pitchFamily="34" charset="-122"/>
                <a:ea typeface="微软雅黑" pitchFamily="34" charset="-122"/>
                <a:cs typeface="Arial" pitchFamily="34" charset="0"/>
              </a:rPr>
              <a:t>-</a:t>
            </a:r>
            <a:r>
              <a:rPr lang="en-US" altLang="zh-CN" sz="3600" b="1" dirty="0" err="1" smtClean="0">
                <a:solidFill>
                  <a:srgbClr val="E20000"/>
                </a:solidFill>
                <a:latin typeface="微软雅黑" pitchFamily="34" charset="-122"/>
                <a:ea typeface="微软雅黑" pitchFamily="34" charset="-122"/>
                <a:cs typeface="Arial" pitchFamily="34" charset="0"/>
              </a:rPr>
              <a:t>JFace</a:t>
            </a:r>
            <a:endParaRPr lang="en-US" altLang="zh-CN" sz="3600" b="1" dirty="0" smtClean="0">
              <a:solidFill>
                <a:srgbClr val="E20000"/>
              </a:solidFill>
              <a:latin typeface="微软雅黑" pitchFamily="34" charset="-122"/>
              <a:ea typeface="微软雅黑" pitchFamily="34" charset="-122"/>
              <a:cs typeface="Arial" pitchFamily="34" charset="0"/>
            </a:endParaRPr>
          </a:p>
        </p:txBody>
      </p:sp>
      <p:sp>
        <p:nvSpPr>
          <p:cNvPr id="4" name="Rectangle 3"/>
          <p:cNvSpPr txBox="1">
            <a:spLocks noChangeArrowheads="1"/>
          </p:cNvSpPr>
          <p:nvPr/>
        </p:nvSpPr>
        <p:spPr bwMode="auto">
          <a:xfrm>
            <a:off x="5362575" y="5257800"/>
            <a:ext cx="3705225" cy="649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1600">
                <a:solidFill>
                  <a:schemeClr val="tx1"/>
                </a:solidFill>
                <a:latin typeface="+mn-lt"/>
                <a:ea typeface="+mn-ea"/>
                <a:cs typeface="+mn-cs"/>
              </a:defRPr>
            </a:lvl9pPr>
          </a:lstStyle>
          <a:p>
            <a:pPr marL="0" indent="0" algn="ctr">
              <a:buFont typeface="Arial" pitchFamily="34" charset="0"/>
              <a:buNone/>
            </a:pPr>
            <a:r>
              <a:rPr lang="zh-CN" altLang="en-US" sz="2000" kern="0" dirty="0" smtClean="0">
                <a:solidFill>
                  <a:srgbClr val="C00000"/>
                </a:solidFill>
              </a:rPr>
              <a:t>普元信息技术股份有限公司</a:t>
            </a:r>
            <a:endParaRPr lang="en-US" altLang="zh-CN" sz="2000" kern="0" dirty="0" smtClean="0">
              <a:solidFill>
                <a:srgbClr val="C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ErrorDialog</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错误对话框</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000" dirty="0" smtClean="0">
                <a:latin typeface="+mn-ea"/>
                <a:ea typeface="+mn-ea"/>
              </a:rPr>
              <a:t>消息对话框（</a:t>
            </a:r>
            <a:r>
              <a:rPr lang="en-US" sz="2000" dirty="0" err="1" smtClean="0">
                <a:latin typeface="+mn-ea"/>
                <a:ea typeface="+mn-ea"/>
              </a:rPr>
              <a:t>MessageDialog）openError</a:t>
            </a:r>
            <a:r>
              <a:rPr lang="zh-CN" altLang="en-US" sz="2000" dirty="0" smtClean="0">
                <a:latin typeface="+mn-ea"/>
                <a:ea typeface="+mn-ea"/>
              </a:rPr>
              <a:t>方法打开错误对话框</a:t>
            </a:r>
            <a:r>
              <a:rPr lang="en-US" altLang="zh-CN" sz="2000" dirty="0" smtClean="0">
                <a:latin typeface="+mn-ea"/>
                <a:ea typeface="+mn-ea"/>
              </a:rPr>
              <a:t>.</a:t>
            </a:r>
            <a:r>
              <a:rPr lang="zh-CN" altLang="en-US" sz="2000" dirty="0" smtClean="0">
                <a:latin typeface="+mn-ea"/>
                <a:ea typeface="+mn-ea"/>
              </a:rPr>
              <a:t>但它仅能显示错误信息</a:t>
            </a:r>
            <a:r>
              <a:rPr lang="en-US" altLang="zh-CN" sz="2000" dirty="0" smtClean="0">
                <a:latin typeface="+mn-ea"/>
                <a:ea typeface="+mn-ea"/>
              </a:rPr>
              <a:t>,</a:t>
            </a:r>
            <a:r>
              <a:rPr lang="zh-CN" altLang="en-US" sz="2000" dirty="0" smtClean="0">
                <a:latin typeface="+mn-ea"/>
                <a:ea typeface="+mn-ea"/>
              </a:rPr>
              <a:t>当发生严重异常时</a:t>
            </a:r>
            <a:r>
              <a:rPr lang="en-US" altLang="zh-CN" sz="2000" dirty="0" smtClean="0">
                <a:latin typeface="+mn-ea"/>
                <a:ea typeface="+mn-ea"/>
              </a:rPr>
              <a:t>,</a:t>
            </a:r>
            <a:r>
              <a:rPr lang="zh-CN" altLang="en-US" sz="2000" dirty="0" smtClean="0">
                <a:latin typeface="+mn-ea"/>
                <a:ea typeface="+mn-ea"/>
              </a:rPr>
              <a:t>无法将异常信息详尽的进行展示</a:t>
            </a:r>
            <a:r>
              <a:rPr lang="en-US" altLang="zh-CN" sz="2000" dirty="0" smtClean="0">
                <a:latin typeface="+mn-ea"/>
                <a:ea typeface="+mn-ea"/>
              </a:rPr>
              <a:t>,</a:t>
            </a:r>
            <a:r>
              <a:rPr lang="zh-CN" altLang="en-US" sz="2000" dirty="0" smtClean="0">
                <a:latin typeface="+mn-ea"/>
                <a:ea typeface="+mn-ea"/>
              </a:rPr>
              <a:t>也不能根据错误信息的级别来进行分类显示</a:t>
            </a:r>
            <a:r>
              <a:rPr lang="en-US" altLang="zh-CN" sz="2000" dirty="0" smtClean="0">
                <a:latin typeface="+mn-ea"/>
                <a:ea typeface="+mn-ea"/>
              </a:rPr>
              <a:t>.</a:t>
            </a:r>
            <a:r>
              <a:rPr lang="en-US" altLang="zh-CN" sz="2000" dirty="0" err="1" smtClean="0">
                <a:latin typeface="+mn-ea"/>
                <a:ea typeface="+mn-ea"/>
              </a:rPr>
              <a:t>Jface</a:t>
            </a:r>
            <a:r>
              <a:rPr lang="zh-CN" altLang="en-US" sz="2000" dirty="0" smtClean="0">
                <a:latin typeface="+mn-ea"/>
                <a:ea typeface="+mn-ea"/>
              </a:rPr>
              <a:t>提供了</a:t>
            </a:r>
            <a:r>
              <a:rPr lang="en-US" altLang="zh-CN" sz="2000" dirty="0" err="1" smtClean="0">
                <a:latin typeface="+mn-ea"/>
                <a:ea typeface="+mn-ea"/>
              </a:rPr>
              <a:t>ErrorDailog</a:t>
            </a:r>
            <a:r>
              <a:rPr lang="zh-CN" altLang="en-US" sz="2000" dirty="0" smtClean="0">
                <a:latin typeface="+mn-ea"/>
                <a:ea typeface="+mn-ea"/>
              </a:rPr>
              <a:t>类对话框来弥补</a:t>
            </a:r>
            <a:r>
              <a:rPr lang="en-US" altLang="zh-CN" sz="2000" dirty="0" err="1" smtClean="0">
                <a:latin typeface="+mn-ea"/>
                <a:ea typeface="+mn-ea"/>
              </a:rPr>
              <a:t>MessageDialog</a:t>
            </a:r>
            <a:r>
              <a:rPr lang="zh-CN" altLang="en-US" sz="2000" dirty="0" smtClean="0">
                <a:latin typeface="+mn-ea"/>
                <a:ea typeface="+mn-ea"/>
              </a:rPr>
              <a:t>对话框的这一不足</a:t>
            </a:r>
            <a:r>
              <a:rPr lang="en-US" altLang="zh-CN" sz="2000" dirty="0" smtClean="0">
                <a:latin typeface="+mn-ea"/>
                <a:ea typeface="+mn-ea"/>
              </a:rPr>
              <a:t>.</a:t>
            </a:r>
            <a:r>
              <a:rPr lang="en-US" altLang="zh-CN" sz="2000" dirty="0" err="1" smtClean="0">
                <a:latin typeface="+mn-ea"/>
                <a:ea typeface="+mn-ea"/>
              </a:rPr>
              <a:t>ErrorDialog</a:t>
            </a:r>
            <a:r>
              <a:rPr lang="zh-CN" altLang="en-US" sz="2000" dirty="0" smtClean="0">
                <a:latin typeface="+mn-ea"/>
                <a:ea typeface="+mn-ea"/>
              </a:rPr>
              <a:t>构造方法如下</a:t>
            </a:r>
            <a:r>
              <a:rPr lang="en-US" altLang="zh-CN" sz="2000" dirty="0" smtClean="0">
                <a:latin typeface="+mn-ea"/>
                <a:ea typeface="+mn-ea"/>
              </a:rPr>
              <a:t>:</a:t>
            </a:r>
          </a:p>
          <a:p>
            <a:pPr indent="457200"/>
            <a:endParaRPr lang="en-US" altLang="zh-CN" sz="2000" dirty="0" smtClean="0">
              <a:latin typeface="+mn-ea"/>
              <a:ea typeface="+mn-ea"/>
            </a:endParaRPr>
          </a:p>
          <a:p>
            <a:pPr indent="457200"/>
            <a:r>
              <a:rPr lang="en-US" altLang="zh-CN" sz="2000" dirty="0" err="1" smtClean="0">
                <a:latin typeface="+mn-ea"/>
                <a:ea typeface="+mn-ea"/>
              </a:rPr>
              <a:t>ErrorDialog</a:t>
            </a:r>
            <a:r>
              <a:rPr lang="en-US" altLang="zh-CN" sz="2000" dirty="0" smtClean="0">
                <a:latin typeface="+mn-ea"/>
                <a:ea typeface="+mn-ea"/>
              </a:rPr>
              <a:t>(Shell </a:t>
            </a:r>
            <a:r>
              <a:rPr lang="en-US" altLang="zh-CN" sz="2000" dirty="0" err="1" smtClean="0">
                <a:latin typeface="+mn-ea"/>
                <a:ea typeface="+mn-ea"/>
              </a:rPr>
              <a:t>parentShell</a:t>
            </a:r>
            <a:r>
              <a:rPr lang="en-US" altLang="zh-CN" sz="2000" dirty="0" smtClean="0">
                <a:latin typeface="+mn-ea"/>
                <a:ea typeface="+mn-ea"/>
              </a:rPr>
              <a:t>, String </a:t>
            </a:r>
            <a:r>
              <a:rPr lang="en-US" altLang="zh-CN" sz="2000" dirty="0" err="1" smtClean="0">
                <a:latin typeface="+mn-ea"/>
                <a:ea typeface="+mn-ea"/>
              </a:rPr>
              <a:t>dialogTitle</a:t>
            </a:r>
            <a:r>
              <a:rPr lang="en-US" altLang="zh-CN" sz="2000" dirty="0" smtClean="0">
                <a:latin typeface="+mn-ea"/>
                <a:ea typeface="+mn-ea"/>
              </a:rPr>
              <a:t>, String </a:t>
            </a:r>
            <a:r>
              <a:rPr lang="en-US" altLang="zh-CN" sz="2000" dirty="0" err="1" smtClean="0">
                <a:latin typeface="+mn-ea"/>
                <a:ea typeface="+mn-ea"/>
              </a:rPr>
              <a:t>message,IStatus</a:t>
            </a:r>
            <a:r>
              <a:rPr lang="en-US" altLang="zh-CN" sz="2000" dirty="0" smtClean="0">
                <a:latin typeface="+mn-ea"/>
                <a:ea typeface="+mn-ea"/>
              </a:rPr>
              <a:t> status, </a:t>
            </a:r>
            <a:r>
              <a:rPr lang="en-US" altLang="zh-CN" sz="2000" dirty="0" err="1" smtClean="0">
                <a:latin typeface="+mn-ea"/>
                <a:ea typeface="+mn-ea"/>
              </a:rPr>
              <a:t>int</a:t>
            </a:r>
            <a:r>
              <a:rPr lang="en-US" altLang="zh-CN" sz="2000" dirty="0" smtClean="0">
                <a:latin typeface="+mn-ea"/>
                <a:ea typeface="+mn-ea"/>
              </a:rPr>
              <a:t> </a:t>
            </a:r>
            <a:r>
              <a:rPr lang="en-US" altLang="zh-CN" sz="2000" dirty="0" err="1" smtClean="0">
                <a:latin typeface="+mn-ea"/>
                <a:ea typeface="+mn-ea"/>
              </a:rPr>
              <a:t>displayMask</a:t>
            </a:r>
            <a:r>
              <a:rPr lang="en-US" altLang="zh-CN" sz="2000" dirty="0" smtClean="0">
                <a:latin typeface="+mn-ea"/>
                <a:ea typeface="+mn-ea"/>
              </a:rPr>
              <a:t>)</a:t>
            </a:r>
          </a:p>
          <a:p>
            <a:pPr indent="457200"/>
            <a:endParaRPr lang="en-US" altLang="zh-CN" sz="2000" dirty="0" smtClean="0">
              <a:latin typeface="+mn-ea"/>
              <a:ea typeface="+mn-ea"/>
            </a:endParaRPr>
          </a:p>
          <a:p>
            <a:pPr indent="457200"/>
            <a:r>
              <a:rPr lang="zh-CN" altLang="en-US" sz="2000" dirty="0" smtClean="0">
                <a:latin typeface="+mn-ea"/>
                <a:ea typeface="+mn-ea"/>
              </a:rPr>
              <a:t>要完成多个异常信息的的展示</a:t>
            </a:r>
            <a:r>
              <a:rPr lang="en-US" altLang="zh-CN" sz="2000" dirty="0" smtClean="0">
                <a:latin typeface="+mn-ea"/>
                <a:ea typeface="+mn-ea"/>
              </a:rPr>
              <a:t>,</a:t>
            </a:r>
            <a:r>
              <a:rPr lang="zh-CN" altLang="en-US" sz="2000" dirty="0" smtClean="0">
                <a:latin typeface="+mn-ea"/>
                <a:ea typeface="+mn-ea"/>
              </a:rPr>
              <a:t>在传入的参数</a:t>
            </a:r>
            <a:r>
              <a:rPr lang="en-US" altLang="zh-CN" sz="2000" dirty="0" err="1" smtClean="0">
                <a:latin typeface="+mn-ea"/>
                <a:ea typeface="+mn-ea"/>
              </a:rPr>
              <a:t>Istatus</a:t>
            </a:r>
            <a:r>
              <a:rPr lang="zh-CN" altLang="en-US" sz="2000" dirty="0" smtClean="0">
                <a:latin typeface="+mn-ea"/>
                <a:ea typeface="+mn-ea"/>
              </a:rPr>
              <a:t>中传入</a:t>
            </a:r>
            <a:r>
              <a:rPr lang="en-US" altLang="zh-CN" sz="2000" dirty="0" err="1" smtClean="0">
                <a:latin typeface="+mn-ea"/>
                <a:ea typeface="+mn-ea"/>
              </a:rPr>
              <a:t>MultiStatus</a:t>
            </a:r>
            <a:r>
              <a:rPr lang="zh-CN" altLang="en-US" sz="2000" dirty="0" smtClean="0">
                <a:latin typeface="+mn-ea"/>
                <a:ea typeface="+mn-ea"/>
              </a:rPr>
              <a:t>这个对象来设置错误状态即可</a:t>
            </a:r>
            <a:r>
              <a:rPr lang="en-US" altLang="zh-CN" sz="2000" dirty="0" smtClean="0">
                <a:latin typeface="+mn-ea"/>
                <a:ea typeface="+mn-ea"/>
              </a:rPr>
              <a:t>.</a:t>
            </a:r>
            <a:endParaRPr lang="en-US" sz="2000" dirty="0" smtClean="0">
              <a:latin typeface="+mn-ea"/>
              <a:ea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InputDialog</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输入</a:t>
            </a:r>
            <a:r>
              <a:rPr lang="zh-CN" altLang="en-US" sz="2400" b="1" dirty="0" smtClean="0">
                <a:solidFill>
                  <a:srgbClr val="FF9933"/>
                </a:solidFill>
                <a:latin typeface="微软雅黑" pitchFamily="34" charset="-122"/>
                <a:ea typeface="微软雅黑" pitchFamily="34" charset="-122"/>
                <a:cs typeface="+mj-cs"/>
              </a:rPr>
              <a:t>对话框</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dirty="0" smtClean="0">
                <a:latin typeface="+mn-ea"/>
                <a:ea typeface="+mn-ea"/>
              </a:rPr>
              <a:t>输入对话框可以实现用户和应用程度的交互</a:t>
            </a:r>
            <a:r>
              <a:rPr lang="en-US" altLang="zh-CN" dirty="0" smtClean="0">
                <a:latin typeface="+mn-ea"/>
                <a:ea typeface="+mn-ea"/>
              </a:rPr>
              <a:t>,</a:t>
            </a:r>
            <a:r>
              <a:rPr lang="zh-CN" altLang="en-US" dirty="0" smtClean="0">
                <a:latin typeface="+mn-ea"/>
                <a:ea typeface="+mn-ea"/>
              </a:rPr>
              <a:t>应用程序会打开对话框让用户输入一些相关信息</a:t>
            </a:r>
            <a:r>
              <a:rPr lang="en-US" altLang="zh-CN" dirty="0" smtClean="0">
                <a:latin typeface="+mn-ea"/>
                <a:ea typeface="+mn-ea"/>
              </a:rPr>
              <a:t>,</a:t>
            </a:r>
            <a:r>
              <a:rPr lang="zh-CN" altLang="en-US" dirty="0" smtClean="0">
                <a:latin typeface="+mn-ea"/>
                <a:ea typeface="+mn-ea"/>
              </a:rPr>
              <a:t>并且根据这些信息进行操作</a:t>
            </a:r>
            <a:endParaRPr lang="en-US" altLang="zh-CN" dirty="0" smtClean="0">
              <a:latin typeface="+mn-ea"/>
              <a:ea typeface="+mn-ea"/>
            </a:endParaRPr>
          </a:p>
          <a:p>
            <a:pPr indent="457200"/>
            <a:r>
              <a:rPr lang="zh-CN" altLang="en-US" dirty="0" smtClean="0">
                <a:latin typeface="+mn-ea"/>
                <a:ea typeface="+mn-ea"/>
              </a:rPr>
              <a:t>在</a:t>
            </a:r>
            <a:r>
              <a:rPr lang="en-US" altLang="zh-CN" dirty="0" err="1" smtClean="0">
                <a:latin typeface="+mn-ea"/>
                <a:ea typeface="+mn-ea"/>
              </a:rPr>
              <a:t>Jface</a:t>
            </a:r>
            <a:r>
              <a:rPr lang="zh-CN" altLang="en-US" dirty="0" smtClean="0">
                <a:latin typeface="+mn-ea"/>
                <a:ea typeface="+mn-ea"/>
              </a:rPr>
              <a:t>中通过</a:t>
            </a:r>
            <a:r>
              <a:rPr lang="en-US" altLang="zh-CN" dirty="0" err="1" smtClean="0">
                <a:latin typeface="+mn-ea"/>
                <a:ea typeface="+mn-ea"/>
              </a:rPr>
              <a:t>InputDialog</a:t>
            </a:r>
            <a:r>
              <a:rPr lang="zh-CN" altLang="en-US" dirty="0" smtClean="0">
                <a:latin typeface="+mn-ea"/>
                <a:ea typeface="+mn-ea"/>
              </a:rPr>
              <a:t>实现输入对话框的功能</a:t>
            </a:r>
            <a:r>
              <a:rPr lang="en-US" altLang="zh-CN" dirty="0" smtClean="0">
                <a:latin typeface="+mn-ea"/>
                <a:ea typeface="+mn-ea"/>
              </a:rPr>
              <a:t>,</a:t>
            </a:r>
            <a:r>
              <a:rPr lang="zh-CN" altLang="en-US" dirty="0" smtClean="0">
                <a:latin typeface="+mn-ea"/>
                <a:ea typeface="+mn-ea"/>
              </a:rPr>
              <a:t>该对话框支持用户输入文本信息</a:t>
            </a:r>
            <a:r>
              <a:rPr lang="en-US" altLang="zh-CN" dirty="0" smtClean="0">
                <a:latin typeface="+mn-ea"/>
                <a:ea typeface="+mn-ea"/>
              </a:rPr>
              <a:t>,</a:t>
            </a:r>
            <a:r>
              <a:rPr lang="zh-CN" altLang="en-US" dirty="0" smtClean="0">
                <a:latin typeface="+mn-ea"/>
                <a:ea typeface="+mn-ea"/>
              </a:rPr>
              <a:t>并可以对用户输入的信息进行校验</a:t>
            </a:r>
            <a:r>
              <a:rPr lang="en-US" altLang="zh-CN" dirty="0" smtClean="0">
                <a:latin typeface="+mn-ea"/>
                <a:ea typeface="+mn-ea"/>
              </a:rPr>
              <a:t>.</a:t>
            </a:r>
          </a:p>
          <a:p>
            <a:pPr indent="457200"/>
            <a:r>
              <a:rPr lang="en-US" altLang="zh-CN" dirty="0" err="1" smtClean="0">
                <a:latin typeface="+mn-ea"/>
                <a:ea typeface="+mn-ea"/>
              </a:rPr>
              <a:t>InputDialog</a:t>
            </a:r>
            <a:r>
              <a:rPr lang="zh-CN" altLang="en-US" dirty="0" smtClean="0">
                <a:latin typeface="+mn-ea"/>
                <a:ea typeface="+mn-ea"/>
              </a:rPr>
              <a:t>的构造函数如下</a:t>
            </a:r>
            <a:r>
              <a:rPr lang="en-US" altLang="zh-CN" dirty="0" smtClean="0">
                <a:latin typeface="+mn-ea"/>
                <a:ea typeface="+mn-ea"/>
              </a:rPr>
              <a:t>:</a:t>
            </a:r>
          </a:p>
          <a:p>
            <a:pPr indent="457200"/>
            <a:endParaRPr lang="en-US" altLang="zh-CN" dirty="0" smtClean="0">
              <a:latin typeface="+mn-ea"/>
              <a:ea typeface="+mn-ea"/>
            </a:endParaRPr>
          </a:p>
          <a:p>
            <a:r>
              <a:rPr lang="nn-NO" altLang="zh-CN" dirty="0" smtClean="0">
                <a:latin typeface="+mn-ea"/>
                <a:ea typeface="+mn-ea"/>
              </a:rPr>
              <a:t>public InputDialog(Shell parentShell, String dialogTitle,</a:t>
            </a:r>
          </a:p>
          <a:p>
            <a:r>
              <a:rPr lang="en-US" altLang="zh-CN" dirty="0" smtClean="0">
                <a:latin typeface="+mn-ea"/>
                <a:ea typeface="+mn-ea"/>
              </a:rPr>
              <a:t>            String </a:t>
            </a:r>
            <a:r>
              <a:rPr lang="en-US" altLang="zh-CN" dirty="0" err="1" smtClean="0">
                <a:latin typeface="+mn-ea"/>
                <a:ea typeface="+mn-ea"/>
              </a:rPr>
              <a:t>dialogMessage</a:t>
            </a:r>
            <a:r>
              <a:rPr lang="en-US" altLang="zh-CN" dirty="0" smtClean="0">
                <a:latin typeface="+mn-ea"/>
                <a:ea typeface="+mn-ea"/>
              </a:rPr>
              <a:t>, String </a:t>
            </a:r>
            <a:r>
              <a:rPr lang="en-US" altLang="zh-CN" dirty="0" err="1" smtClean="0">
                <a:latin typeface="+mn-ea"/>
                <a:ea typeface="+mn-ea"/>
              </a:rPr>
              <a:t>initialValue</a:t>
            </a:r>
            <a:r>
              <a:rPr lang="en-US" altLang="zh-CN" dirty="0" smtClean="0">
                <a:latin typeface="+mn-ea"/>
                <a:ea typeface="+mn-ea"/>
              </a:rPr>
              <a:t>, </a:t>
            </a:r>
            <a:r>
              <a:rPr lang="en-US" altLang="zh-CN" dirty="0" err="1" smtClean="0">
                <a:latin typeface="+mn-ea"/>
                <a:ea typeface="+mn-ea"/>
              </a:rPr>
              <a:t>IInputValidator</a:t>
            </a:r>
            <a:r>
              <a:rPr lang="en-US" altLang="zh-CN" dirty="0" smtClean="0">
                <a:latin typeface="+mn-ea"/>
                <a:ea typeface="+mn-ea"/>
              </a:rPr>
              <a:t> </a:t>
            </a:r>
            <a:r>
              <a:rPr lang="en-US" altLang="zh-CN" dirty="0" err="1" smtClean="0">
                <a:latin typeface="+mn-ea"/>
                <a:ea typeface="+mn-ea"/>
              </a:rPr>
              <a:t>validator</a:t>
            </a:r>
            <a:r>
              <a:rPr lang="en-US" altLang="zh-CN" dirty="0" smtClean="0">
                <a:latin typeface="+mn-ea"/>
                <a:ea typeface="+mn-ea"/>
              </a:rPr>
              <a:t>)</a:t>
            </a:r>
          </a:p>
          <a:p>
            <a:endParaRPr lang="en-US" dirty="0" smtClean="0">
              <a:latin typeface="+mn-ea"/>
              <a:ea typeface="+mn-ea"/>
            </a:endParaRPr>
          </a:p>
          <a:p>
            <a:r>
              <a:rPr lang="en-US" altLang="zh-CN" dirty="0" err="1" smtClean="0">
                <a:latin typeface="+mn-ea"/>
                <a:ea typeface="+mn-ea"/>
              </a:rPr>
              <a:t>dialogTitle</a:t>
            </a:r>
            <a:r>
              <a:rPr lang="zh-CN" altLang="en-US" dirty="0" smtClean="0">
                <a:latin typeface="+mn-ea"/>
                <a:ea typeface="+mn-ea"/>
              </a:rPr>
              <a:t>为输入框标题</a:t>
            </a:r>
            <a:r>
              <a:rPr lang="en-US" altLang="zh-CN" dirty="0" smtClean="0">
                <a:latin typeface="+mn-ea"/>
                <a:ea typeface="+mn-ea"/>
              </a:rPr>
              <a:t>;</a:t>
            </a:r>
          </a:p>
          <a:p>
            <a:r>
              <a:rPr lang="en-US" altLang="zh-CN" dirty="0" err="1" smtClean="0">
                <a:latin typeface="+mn-ea"/>
                <a:ea typeface="+mn-ea"/>
              </a:rPr>
              <a:t>dialogMessage</a:t>
            </a:r>
            <a:r>
              <a:rPr lang="zh-CN" altLang="en-US" dirty="0" smtClean="0">
                <a:latin typeface="+mn-ea"/>
                <a:ea typeface="+mn-ea"/>
              </a:rPr>
              <a:t>为输入框提示信息</a:t>
            </a:r>
            <a:endParaRPr lang="en-US" altLang="zh-CN" dirty="0" smtClean="0">
              <a:latin typeface="+mn-ea"/>
              <a:ea typeface="+mn-ea"/>
            </a:endParaRPr>
          </a:p>
          <a:p>
            <a:r>
              <a:rPr lang="en-US" altLang="zh-CN" dirty="0" err="1" smtClean="0">
                <a:latin typeface="+mn-ea"/>
                <a:ea typeface="+mn-ea"/>
              </a:rPr>
              <a:t>initialValue</a:t>
            </a:r>
            <a:r>
              <a:rPr lang="zh-CN" altLang="en-US" dirty="0" smtClean="0">
                <a:latin typeface="+mn-ea"/>
                <a:ea typeface="+mn-ea"/>
              </a:rPr>
              <a:t>为输入框初始值</a:t>
            </a:r>
            <a:endParaRPr lang="en-US" altLang="zh-CN" dirty="0" smtClean="0">
              <a:latin typeface="+mn-ea"/>
              <a:ea typeface="+mn-ea"/>
            </a:endParaRPr>
          </a:p>
          <a:p>
            <a:r>
              <a:rPr lang="en-US" altLang="zh-CN" dirty="0" err="1" smtClean="0">
                <a:latin typeface="+mn-ea"/>
                <a:ea typeface="+mn-ea"/>
              </a:rPr>
              <a:t>Validator</a:t>
            </a:r>
            <a:r>
              <a:rPr lang="zh-CN" altLang="en-US" dirty="0" smtClean="0">
                <a:latin typeface="+mn-ea"/>
                <a:ea typeface="+mn-ea"/>
              </a:rPr>
              <a:t>为输入框的校验器，如果为</a:t>
            </a:r>
            <a:r>
              <a:rPr lang="en-US" altLang="zh-CN" dirty="0" smtClean="0">
                <a:latin typeface="+mn-ea"/>
                <a:ea typeface="+mn-ea"/>
              </a:rPr>
              <a:t>null</a:t>
            </a:r>
            <a:r>
              <a:rPr lang="zh-CN" altLang="en-US" dirty="0" smtClean="0">
                <a:latin typeface="+mn-ea"/>
                <a:ea typeface="+mn-ea"/>
              </a:rPr>
              <a:t>时表示不需要验证，校验器是的</a:t>
            </a:r>
            <a:r>
              <a:rPr lang="en-US" altLang="zh-CN" dirty="0" err="1" smtClean="0">
                <a:latin typeface="+mn-ea"/>
                <a:ea typeface="+mn-ea"/>
              </a:rPr>
              <a:t>InputValidator</a:t>
            </a:r>
            <a:r>
              <a:rPr lang="zh-CN" altLang="en-US" dirty="0" smtClean="0">
                <a:latin typeface="+mn-ea"/>
                <a:ea typeface="+mn-ea"/>
              </a:rPr>
              <a:t>类型的对象，用户 在自定义校验器中必须实现</a:t>
            </a:r>
            <a:r>
              <a:rPr lang="en-US" altLang="zh-CN" dirty="0" err="1" smtClean="0">
                <a:latin typeface="+mn-ea"/>
                <a:ea typeface="+mn-ea"/>
              </a:rPr>
              <a:t>isValid</a:t>
            </a:r>
            <a:r>
              <a:rPr lang="zh-CN" altLang="en-US" dirty="0" smtClean="0">
                <a:latin typeface="+mn-ea"/>
                <a:ea typeface="+mn-ea"/>
              </a:rPr>
              <a:t>（）方法，该方法返回</a:t>
            </a:r>
            <a:r>
              <a:rPr lang="en-US" altLang="zh-CN" dirty="0" smtClean="0">
                <a:latin typeface="+mn-ea"/>
                <a:ea typeface="+mn-ea"/>
              </a:rPr>
              <a:t>null</a:t>
            </a:r>
            <a:r>
              <a:rPr lang="zh-CN" altLang="en-US" dirty="0" smtClean="0">
                <a:latin typeface="+mn-ea"/>
                <a:ea typeface="+mn-ea"/>
              </a:rPr>
              <a:t>时，表示校验正确，返回</a:t>
            </a:r>
            <a:r>
              <a:rPr lang="en-US" altLang="zh-CN" dirty="0" smtClean="0">
                <a:latin typeface="+mn-ea"/>
                <a:ea typeface="+mn-ea"/>
              </a:rPr>
              <a:t>String</a:t>
            </a:r>
            <a:r>
              <a:rPr lang="zh-CN" altLang="en-US" dirty="0" smtClean="0">
                <a:latin typeface="+mn-ea"/>
                <a:ea typeface="+mn-ea"/>
              </a:rPr>
              <a:t>类型时，作为提示信息</a:t>
            </a:r>
            <a:r>
              <a:rPr lang="en-US" altLang="zh-CN" dirty="0" smtClean="0">
                <a:latin typeface="+mn-ea"/>
                <a:ea typeface="+mn-ea"/>
              </a:rPr>
              <a:t>.</a:t>
            </a:r>
          </a:p>
          <a:p>
            <a:endParaRPr lang="en-US" sz="2000" dirty="0" smtClean="0">
              <a:latin typeface="+mn-ea"/>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ProgressMonitorDialog</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进程监视对话框</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000" dirty="0" smtClean="0">
                <a:latin typeface="+mn-ea"/>
                <a:ea typeface="+mn-ea"/>
              </a:rPr>
              <a:t>进程监视对话框</a:t>
            </a:r>
            <a:r>
              <a:rPr lang="en-US" altLang="zh-CN" sz="2000" dirty="0" smtClean="0">
                <a:latin typeface="+mn-ea"/>
                <a:ea typeface="+mn-ea"/>
              </a:rPr>
              <a:t>(</a:t>
            </a:r>
            <a:r>
              <a:rPr lang="en-US" altLang="zh-CN" sz="2000" dirty="0" err="1" smtClean="0">
                <a:latin typeface="+mn-ea"/>
                <a:ea typeface="+mn-ea"/>
              </a:rPr>
              <a:t>ProgressMonitorDialog</a:t>
            </a:r>
            <a:r>
              <a:rPr lang="en-US" altLang="zh-CN" sz="2000" dirty="0" smtClean="0">
                <a:latin typeface="+mn-ea"/>
                <a:ea typeface="+mn-ea"/>
              </a:rPr>
              <a:t>)</a:t>
            </a:r>
            <a:r>
              <a:rPr lang="zh-CN" altLang="en-US" sz="2000" dirty="0" smtClean="0">
                <a:latin typeface="+mn-ea"/>
                <a:ea typeface="+mn-ea"/>
              </a:rPr>
              <a:t>实现进度监视对话框的功能</a:t>
            </a:r>
            <a:r>
              <a:rPr lang="en-US" altLang="zh-CN" sz="2000" dirty="0" smtClean="0">
                <a:latin typeface="+mn-ea"/>
                <a:ea typeface="+mn-ea"/>
              </a:rPr>
              <a:t>,</a:t>
            </a:r>
            <a:r>
              <a:rPr lang="zh-CN" altLang="en-US" sz="2000" dirty="0" smtClean="0">
                <a:latin typeface="+mn-ea"/>
                <a:ea typeface="+mn-ea"/>
              </a:rPr>
              <a:t>该对话框在用户进行长任务操作时</a:t>
            </a:r>
            <a:r>
              <a:rPr lang="en-US" altLang="zh-CN" sz="2000" dirty="0" smtClean="0">
                <a:latin typeface="+mn-ea"/>
                <a:ea typeface="+mn-ea"/>
              </a:rPr>
              <a:t>,</a:t>
            </a:r>
            <a:r>
              <a:rPr lang="zh-CN" altLang="en-US" sz="2000" dirty="0" smtClean="0">
                <a:latin typeface="+mn-ea"/>
                <a:ea typeface="+mn-ea"/>
              </a:rPr>
              <a:t>向用户提供进度显示功能</a:t>
            </a:r>
            <a:r>
              <a:rPr lang="en-US" altLang="zh-CN" sz="2000" dirty="0" smtClean="0">
                <a:latin typeface="+mn-ea"/>
                <a:ea typeface="+mn-ea"/>
              </a:rPr>
              <a:t>.</a:t>
            </a:r>
          </a:p>
          <a:p>
            <a:pPr indent="457200"/>
            <a:r>
              <a:rPr lang="zh-CN" altLang="en-US" sz="2000" dirty="0" smtClean="0">
                <a:latin typeface="+mn-ea"/>
                <a:ea typeface="+mn-ea"/>
              </a:rPr>
              <a:t>与其他类型的对话框不同</a:t>
            </a:r>
            <a:r>
              <a:rPr lang="en-US" altLang="zh-CN" sz="2000" dirty="0" smtClean="0">
                <a:latin typeface="+mn-ea"/>
                <a:ea typeface="+mn-ea"/>
              </a:rPr>
              <a:t>,</a:t>
            </a:r>
            <a:r>
              <a:rPr lang="zh-CN" altLang="en-US" sz="2000" dirty="0" smtClean="0">
                <a:latin typeface="+mn-ea"/>
                <a:ea typeface="+mn-ea"/>
              </a:rPr>
              <a:t>要运行</a:t>
            </a:r>
            <a:r>
              <a:rPr lang="en-US" altLang="zh-CN" sz="2000" dirty="0" err="1" smtClean="0">
                <a:latin typeface="+mn-ea"/>
                <a:ea typeface="+mn-ea"/>
              </a:rPr>
              <a:t>ProgressMonitorDialog</a:t>
            </a:r>
            <a:r>
              <a:rPr lang="zh-CN" altLang="en-US" sz="2000" dirty="0" smtClean="0">
                <a:latin typeface="+mn-ea"/>
                <a:ea typeface="+mn-ea"/>
              </a:rPr>
              <a:t>对话框</a:t>
            </a:r>
            <a:r>
              <a:rPr lang="en-US" altLang="zh-CN" sz="2000" dirty="0" smtClean="0">
                <a:latin typeface="+mn-ea"/>
                <a:ea typeface="+mn-ea"/>
              </a:rPr>
              <a:t>,</a:t>
            </a:r>
            <a:r>
              <a:rPr lang="zh-CN" altLang="en-US" sz="2000" dirty="0" smtClean="0">
                <a:latin typeface="+mn-ea"/>
                <a:ea typeface="+mn-ea"/>
              </a:rPr>
              <a:t>需要调用</a:t>
            </a:r>
            <a:r>
              <a:rPr lang="en-US" altLang="zh-CN" sz="2000" dirty="0" err="1" smtClean="0">
                <a:latin typeface="+mn-ea"/>
                <a:ea typeface="+mn-ea"/>
              </a:rPr>
              <a:t>ProgressMonitorDialog</a:t>
            </a:r>
            <a:r>
              <a:rPr lang="zh-CN" altLang="en-US" sz="2000" dirty="0" smtClean="0">
                <a:latin typeface="+mn-ea"/>
                <a:ea typeface="+mn-ea"/>
              </a:rPr>
              <a:t>的</a:t>
            </a:r>
            <a:r>
              <a:rPr lang="en-US" altLang="zh-CN" sz="2000" dirty="0" smtClean="0">
                <a:latin typeface="+mn-ea"/>
                <a:ea typeface="+mn-ea"/>
              </a:rPr>
              <a:t>run</a:t>
            </a:r>
            <a:r>
              <a:rPr lang="zh-CN" altLang="en-US" sz="2000" dirty="0" smtClean="0">
                <a:latin typeface="+mn-ea"/>
                <a:ea typeface="+mn-ea"/>
              </a:rPr>
              <a:t>方法</a:t>
            </a:r>
            <a:r>
              <a:rPr lang="en-US" altLang="zh-CN" sz="2000" dirty="0" smtClean="0">
                <a:latin typeface="+mn-ea"/>
                <a:ea typeface="+mn-ea"/>
              </a:rPr>
              <a:t>,</a:t>
            </a:r>
            <a:r>
              <a:rPr lang="zh-CN" altLang="en-US" sz="2000" dirty="0" smtClean="0">
                <a:latin typeface="+mn-ea"/>
                <a:ea typeface="+mn-ea"/>
              </a:rPr>
              <a:t>如下</a:t>
            </a:r>
            <a:r>
              <a:rPr lang="en-US" altLang="zh-CN" sz="2000" dirty="0" smtClean="0">
                <a:latin typeface="+mn-ea"/>
                <a:ea typeface="+mn-ea"/>
              </a:rPr>
              <a:t>:</a:t>
            </a:r>
          </a:p>
          <a:p>
            <a:pPr indent="457200"/>
            <a:endParaRPr lang="en-US" altLang="zh-CN" sz="2000" dirty="0" smtClean="0">
              <a:latin typeface="+mn-ea"/>
              <a:ea typeface="+mn-ea"/>
            </a:endParaRPr>
          </a:p>
          <a:p>
            <a:pPr indent="457200"/>
            <a:r>
              <a:rPr lang="en-US" altLang="zh-CN" sz="2000" dirty="0" smtClean="0">
                <a:latin typeface="+mn-ea"/>
                <a:ea typeface="+mn-ea"/>
              </a:rPr>
              <a:t>public void run(</a:t>
            </a:r>
            <a:r>
              <a:rPr lang="en-US" altLang="zh-CN" sz="2000" dirty="0" err="1" smtClean="0">
                <a:latin typeface="+mn-ea"/>
                <a:ea typeface="+mn-ea"/>
              </a:rPr>
              <a:t>boolean</a:t>
            </a:r>
            <a:r>
              <a:rPr lang="en-US" altLang="zh-CN" sz="2000" dirty="0" smtClean="0">
                <a:latin typeface="+mn-ea"/>
                <a:ea typeface="+mn-ea"/>
              </a:rPr>
              <a:t> fork, </a:t>
            </a:r>
            <a:r>
              <a:rPr lang="en-US" altLang="zh-CN" sz="2000" dirty="0" err="1" smtClean="0">
                <a:latin typeface="+mn-ea"/>
                <a:ea typeface="+mn-ea"/>
              </a:rPr>
              <a:t>boolean</a:t>
            </a:r>
            <a:r>
              <a:rPr lang="en-US" altLang="zh-CN" sz="2000" dirty="0" smtClean="0">
                <a:latin typeface="+mn-ea"/>
                <a:ea typeface="+mn-ea"/>
              </a:rPr>
              <a:t> cancelable,</a:t>
            </a:r>
          </a:p>
          <a:p>
            <a:pPr indent="457200"/>
            <a:r>
              <a:rPr lang="en-US" altLang="zh-CN" sz="2000" dirty="0" err="1" smtClean="0">
                <a:latin typeface="+mn-ea"/>
                <a:ea typeface="+mn-ea"/>
              </a:rPr>
              <a:t>IRunnableWithProgress</a:t>
            </a:r>
            <a:r>
              <a:rPr lang="en-US" altLang="zh-CN" sz="2000" dirty="0" smtClean="0">
                <a:latin typeface="+mn-ea"/>
                <a:ea typeface="+mn-ea"/>
              </a:rPr>
              <a:t> </a:t>
            </a:r>
            <a:r>
              <a:rPr lang="en-US" altLang="zh-CN" sz="2000" dirty="0" err="1" smtClean="0">
                <a:latin typeface="+mn-ea"/>
                <a:ea typeface="+mn-ea"/>
              </a:rPr>
              <a:t>runnable</a:t>
            </a:r>
            <a:r>
              <a:rPr lang="en-US" altLang="zh-CN" sz="2000" dirty="0" smtClean="0">
                <a:latin typeface="+mn-ea"/>
                <a:ea typeface="+mn-ea"/>
              </a:rPr>
              <a:t>)</a:t>
            </a:r>
          </a:p>
          <a:p>
            <a:pPr indent="457200"/>
            <a:endParaRPr lang="en-US" altLang="zh-CN" sz="2000" dirty="0" smtClean="0">
              <a:latin typeface="+mn-ea"/>
              <a:ea typeface="+mn-ea"/>
            </a:endParaRPr>
          </a:p>
          <a:p>
            <a:pPr indent="457200"/>
            <a:r>
              <a:rPr lang="zh-CN" altLang="en-US" sz="2000" dirty="0" smtClean="0">
                <a:latin typeface="+mn-ea"/>
                <a:ea typeface="+mn-ea"/>
              </a:rPr>
              <a:t>参数</a:t>
            </a:r>
            <a:r>
              <a:rPr lang="en-US" altLang="zh-CN" sz="2000" dirty="0" smtClean="0">
                <a:latin typeface="+mn-ea"/>
                <a:ea typeface="+mn-ea"/>
              </a:rPr>
              <a:t>fork</a:t>
            </a:r>
            <a:r>
              <a:rPr lang="zh-CN" altLang="en-US" sz="2000" dirty="0" smtClean="0">
                <a:latin typeface="+mn-ea"/>
                <a:ea typeface="+mn-ea"/>
              </a:rPr>
              <a:t>表示当进度对话框进行时</a:t>
            </a:r>
            <a:r>
              <a:rPr lang="en-US" altLang="zh-CN" sz="2000" dirty="0" smtClean="0">
                <a:latin typeface="+mn-ea"/>
                <a:ea typeface="+mn-ea"/>
              </a:rPr>
              <a:t>,</a:t>
            </a:r>
            <a:r>
              <a:rPr lang="zh-CN" altLang="en-US" sz="2000" dirty="0" smtClean="0">
                <a:latin typeface="+mn-ea"/>
                <a:ea typeface="+mn-ea"/>
              </a:rPr>
              <a:t>是否刷新界面</a:t>
            </a:r>
            <a:r>
              <a:rPr lang="en-US" altLang="zh-CN" sz="2000" dirty="0" smtClean="0">
                <a:latin typeface="+mn-ea"/>
                <a:ea typeface="+mn-ea"/>
              </a:rPr>
              <a:t>:</a:t>
            </a:r>
            <a:r>
              <a:rPr lang="zh-CN" altLang="en-US" sz="2000" dirty="0" smtClean="0">
                <a:latin typeface="+mn-ea"/>
                <a:ea typeface="+mn-ea"/>
              </a:rPr>
              <a:t>参数</a:t>
            </a:r>
            <a:r>
              <a:rPr lang="en-US" altLang="zh-CN" sz="2000" dirty="0" smtClean="0">
                <a:latin typeface="+mn-ea"/>
                <a:ea typeface="+mn-ea"/>
              </a:rPr>
              <a:t>cancelable</a:t>
            </a:r>
            <a:r>
              <a:rPr lang="zh-CN" altLang="en-US" sz="2000" dirty="0" smtClean="0">
                <a:latin typeface="+mn-ea"/>
                <a:ea typeface="+mn-ea"/>
              </a:rPr>
              <a:t>设置对话框是否可以被取消</a:t>
            </a:r>
            <a:r>
              <a:rPr lang="en-US" altLang="zh-CN" sz="2000" dirty="0" smtClean="0">
                <a:latin typeface="+mn-ea"/>
                <a:ea typeface="+mn-ea"/>
              </a:rPr>
              <a:t>,</a:t>
            </a:r>
            <a:r>
              <a:rPr lang="zh-CN" altLang="en-US" sz="2000" dirty="0" smtClean="0">
                <a:latin typeface="+mn-ea"/>
                <a:ea typeface="+mn-ea"/>
              </a:rPr>
              <a:t>参数</a:t>
            </a:r>
            <a:r>
              <a:rPr lang="en-US" altLang="zh-CN" sz="2000" dirty="0" err="1" smtClean="0">
                <a:latin typeface="+mn-ea"/>
                <a:ea typeface="+mn-ea"/>
              </a:rPr>
              <a:t>runnable</a:t>
            </a:r>
            <a:r>
              <a:rPr lang="zh-CN" altLang="en-US" sz="2000" dirty="0" smtClean="0">
                <a:latin typeface="+mn-ea"/>
                <a:ea typeface="+mn-ea"/>
              </a:rPr>
              <a:t>为进度处理线程</a:t>
            </a:r>
            <a:r>
              <a:rPr lang="en-US" altLang="zh-CN" sz="2000" dirty="0" smtClean="0">
                <a:latin typeface="+mn-ea"/>
                <a:ea typeface="+mn-ea"/>
              </a:rPr>
              <a:t>,</a:t>
            </a:r>
            <a:r>
              <a:rPr lang="zh-CN" altLang="en-US" sz="2000" dirty="0" smtClean="0">
                <a:latin typeface="+mn-ea"/>
                <a:ea typeface="+mn-ea"/>
              </a:rPr>
              <a:t>用户可以通过</a:t>
            </a:r>
            <a:r>
              <a:rPr lang="en-US" altLang="zh-CN" sz="2000" dirty="0" err="1" smtClean="0">
                <a:latin typeface="+mn-ea"/>
                <a:ea typeface="+mn-ea"/>
              </a:rPr>
              <a:t>IRunnableWithProgress</a:t>
            </a:r>
            <a:r>
              <a:rPr lang="en-US" altLang="zh-CN" sz="2000" dirty="0" smtClean="0">
                <a:latin typeface="+mn-ea"/>
                <a:ea typeface="+mn-ea"/>
              </a:rPr>
              <a:t> </a:t>
            </a:r>
            <a:r>
              <a:rPr lang="zh-CN" altLang="en-US" sz="2000" dirty="0" smtClean="0">
                <a:latin typeface="+mn-ea"/>
                <a:ea typeface="+mn-ea"/>
              </a:rPr>
              <a:t>接口实现对进度监视对话框中的进度条的控制</a:t>
            </a:r>
            <a:r>
              <a:rPr lang="en-US" altLang="zh-CN" sz="2000" dirty="0" smtClean="0">
                <a:latin typeface="+mn-ea"/>
                <a:ea typeface="+mn-ea"/>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自定义对话框</a:t>
            </a: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000" dirty="0" smtClean="0">
                <a:latin typeface="+mn-ea"/>
                <a:ea typeface="+mn-ea"/>
              </a:rPr>
              <a:t>当</a:t>
            </a:r>
            <a:r>
              <a:rPr lang="en-US" altLang="zh-CN" sz="2000" dirty="0" err="1" smtClean="0">
                <a:latin typeface="+mn-ea"/>
                <a:ea typeface="+mn-ea"/>
              </a:rPr>
              <a:t>Jface</a:t>
            </a:r>
            <a:r>
              <a:rPr lang="zh-CN" altLang="en-US" sz="2000" dirty="0" smtClean="0">
                <a:latin typeface="+mn-ea"/>
                <a:ea typeface="+mn-ea"/>
              </a:rPr>
              <a:t>提供的一些对话框不足以满足开发需要时，还可以基于</a:t>
            </a:r>
            <a:r>
              <a:rPr lang="en-US" altLang="zh-CN" sz="2000" dirty="0" err="1" smtClean="0">
                <a:latin typeface="+mn-ea"/>
                <a:ea typeface="+mn-ea"/>
              </a:rPr>
              <a:t>JFace</a:t>
            </a:r>
            <a:r>
              <a:rPr lang="zh-CN" altLang="en-US" sz="2000" dirty="0" smtClean="0">
                <a:latin typeface="+mn-ea"/>
                <a:ea typeface="+mn-ea"/>
              </a:rPr>
              <a:t>的</a:t>
            </a:r>
            <a:r>
              <a:rPr lang="en-US" altLang="zh-CN" sz="2000" dirty="0" smtClean="0">
                <a:latin typeface="+mn-ea"/>
                <a:ea typeface="+mn-ea"/>
              </a:rPr>
              <a:t>Dialog</a:t>
            </a:r>
            <a:r>
              <a:rPr lang="zh-CN" altLang="en-US" sz="2000" dirty="0" smtClean="0">
                <a:latin typeface="+mn-ea"/>
                <a:ea typeface="+mn-ea"/>
              </a:rPr>
              <a:t>开发自己的对话框，</a:t>
            </a:r>
            <a:r>
              <a:rPr lang="en-US" altLang="zh-CN" sz="2000" dirty="0" smtClean="0">
                <a:latin typeface="+mn-ea"/>
                <a:ea typeface="+mn-ea"/>
              </a:rPr>
              <a:t>Dialog</a:t>
            </a:r>
            <a:r>
              <a:rPr lang="zh-CN" altLang="en-US" sz="2000" dirty="0" smtClean="0">
                <a:latin typeface="+mn-ea"/>
                <a:ea typeface="+mn-ea"/>
              </a:rPr>
              <a:t>对象将一个对话框分为对话框区域和按钮条两部分，对话框区域是放置对话框各控件的区域，按钮条是放置对话框按钮区域，实现自定义对话框需要子类中重写以下几个方法：</a:t>
            </a:r>
            <a:endParaRPr lang="en-US" altLang="zh-CN" sz="2000" dirty="0" smtClean="0">
              <a:latin typeface="+mn-ea"/>
              <a:ea typeface="+mn-ea"/>
            </a:endParaRPr>
          </a:p>
          <a:p>
            <a:pPr indent="457200"/>
            <a:r>
              <a:rPr lang="en-US" altLang="zh-CN" sz="2000" dirty="0" smtClean="0">
                <a:latin typeface="+mn-ea"/>
                <a:ea typeface="+mn-ea"/>
              </a:rPr>
              <a:t>Control </a:t>
            </a:r>
            <a:r>
              <a:rPr lang="en-US" altLang="zh-CN" sz="2000" dirty="0" err="1" smtClean="0">
                <a:latin typeface="+mn-ea"/>
                <a:ea typeface="+mn-ea"/>
              </a:rPr>
              <a:t>createDialogArea</a:t>
            </a:r>
            <a:r>
              <a:rPr lang="en-US" altLang="zh-CN" sz="2000" dirty="0" smtClean="0">
                <a:latin typeface="+mn-ea"/>
                <a:ea typeface="+mn-ea"/>
              </a:rPr>
              <a:t>(</a:t>
            </a:r>
            <a:r>
              <a:rPr lang="en-US" altLang="zh-CN" sz="2000" dirty="0" err="1" smtClean="0">
                <a:latin typeface="+mn-ea"/>
                <a:ea typeface="+mn-ea"/>
              </a:rPr>
              <a:t>Compsite</a:t>
            </a:r>
            <a:r>
              <a:rPr lang="en-US" altLang="zh-CN" sz="2000" dirty="0" smtClean="0">
                <a:latin typeface="+mn-ea"/>
                <a:ea typeface="+mn-ea"/>
              </a:rPr>
              <a:t> parent)</a:t>
            </a:r>
            <a:r>
              <a:rPr lang="zh-CN" altLang="en-US" sz="2000" dirty="0" smtClean="0">
                <a:latin typeface="+mn-ea"/>
                <a:ea typeface="+mn-ea"/>
              </a:rPr>
              <a:t>创建对话框区域内容控件</a:t>
            </a:r>
            <a:endParaRPr lang="en-US" altLang="zh-CN" sz="2000" dirty="0" smtClean="0">
              <a:latin typeface="+mn-ea"/>
              <a:ea typeface="+mn-ea"/>
            </a:endParaRPr>
          </a:p>
          <a:p>
            <a:pPr indent="457200"/>
            <a:r>
              <a:rPr lang="en-US" altLang="zh-CN" sz="2000" dirty="0" smtClean="0">
                <a:latin typeface="+mn-ea"/>
                <a:ea typeface="+mn-ea"/>
              </a:rPr>
              <a:t>Void </a:t>
            </a:r>
            <a:r>
              <a:rPr lang="en-US" altLang="zh-CN" sz="2000" dirty="0" err="1" smtClean="0">
                <a:latin typeface="+mn-ea"/>
                <a:ea typeface="+mn-ea"/>
              </a:rPr>
              <a:t>createButtonsForButtonBar</a:t>
            </a:r>
            <a:r>
              <a:rPr lang="zh-CN" altLang="en-US" sz="2000" dirty="0" smtClean="0">
                <a:latin typeface="+mn-ea"/>
                <a:ea typeface="+mn-ea"/>
              </a:rPr>
              <a:t>（</a:t>
            </a:r>
            <a:r>
              <a:rPr lang="en-US" altLang="zh-CN" sz="2000" dirty="0" smtClean="0">
                <a:latin typeface="+mn-ea"/>
                <a:ea typeface="+mn-ea"/>
              </a:rPr>
              <a:t>Composite parent</a:t>
            </a:r>
            <a:r>
              <a:rPr lang="zh-CN" altLang="en-US" sz="2000" dirty="0" smtClean="0">
                <a:latin typeface="+mn-ea"/>
                <a:ea typeface="+mn-ea"/>
              </a:rPr>
              <a:t>）创建对话框的按钮控件</a:t>
            </a:r>
            <a:endParaRPr lang="en-US" altLang="zh-CN" sz="2000" dirty="0" smtClean="0">
              <a:latin typeface="+mn-ea"/>
              <a:ea typeface="+mn-ea"/>
            </a:endParaRPr>
          </a:p>
          <a:p>
            <a:pPr indent="457200"/>
            <a:r>
              <a:rPr lang="en-US" altLang="zh-CN" sz="2000" dirty="0" smtClean="0">
                <a:latin typeface="+mn-ea"/>
                <a:ea typeface="+mn-ea"/>
              </a:rPr>
              <a:t>Void </a:t>
            </a:r>
            <a:r>
              <a:rPr lang="en-US" altLang="zh-CN" sz="2000" dirty="0" err="1" smtClean="0">
                <a:latin typeface="+mn-ea"/>
                <a:ea typeface="+mn-ea"/>
              </a:rPr>
              <a:t>buttonPressed</a:t>
            </a:r>
            <a:r>
              <a:rPr lang="zh-CN" altLang="en-US" sz="2000" dirty="0" smtClean="0">
                <a:latin typeface="+mn-ea"/>
                <a:ea typeface="+mn-ea"/>
              </a:rPr>
              <a:t>（</a:t>
            </a:r>
            <a:r>
              <a:rPr lang="en-US" altLang="zh-CN" sz="2000" dirty="0" err="1" smtClean="0">
                <a:latin typeface="+mn-ea"/>
                <a:ea typeface="+mn-ea"/>
              </a:rPr>
              <a:t>int</a:t>
            </a:r>
            <a:r>
              <a:rPr lang="en-US" altLang="zh-CN" sz="2000" dirty="0" smtClean="0">
                <a:latin typeface="+mn-ea"/>
                <a:ea typeface="+mn-ea"/>
              </a:rPr>
              <a:t> </a:t>
            </a:r>
            <a:r>
              <a:rPr lang="en-US" altLang="zh-CN" sz="2000" dirty="0" err="1" smtClean="0">
                <a:latin typeface="+mn-ea"/>
                <a:ea typeface="+mn-ea"/>
              </a:rPr>
              <a:t>buttonId</a:t>
            </a:r>
            <a:r>
              <a:rPr lang="zh-CN" altLang="en-US" sz="2000" dirty="0" smtClean="0">
                <a:latin typeface="+mn-ea"/>
                <a:ea typeface="+mn-ea"/>
              </a:rPr>
              <a:t>）处理按钮单击事件</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向导式对话框</a:t>
            </a: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000" dirty="0" smtClean="0">
                <a:latin typeface="+mn-ea"/>
                <a:ea typeface="+mn-ea"/>
              </a:rPr>
              <a:t>向导式对话框是通过一组对话框来引导用户分步骤的来完成某个任务</a:t>
            </a:r>
            <a:r>
              <a:rPr lang="en-US" altLang="zh-CN" sz="2000" dirty="0" smtClean="0">
                <a:latin typeface="+mn-ea"/>
                <a:ea typeface="+mn-ea"/>
              </a:rPr>
              <a:t>	</a:t>
            </a:r>
            <a:r>
              <a:rPr lang="zh-CN" altLang="en-US" sz="2000" dirty="0" smtClean="0">
                <a:latin typeface="+mn-ea"/>
                <a:ea typeface="+mn-ea"/>
              </a:rPr>
              <a:t>，实现向导式对话框，需要使用到</a:t>
            </a:r>
            <a:r>
              <a:rPr lang="en-US" altLang="zh-CN" sz="2000" dirty="0" err="1" smtClean="0">
                <a:latin typeface="+mn-ea"/>
                <a:ea typeface="+mn-ea"/>
              </a:rPr>
              <a:t>org.eclipse.jface.wizard</a:t>
            </a:r>
            <a:r>
              <a:rPr lang="zh-CN" altLang="en-US" sz="2000" dirty="0" smtClean="0">
                <a:latin typeface="+mn-ea"/>
                <a:ea typeface="+mn-ea"/>
              </a:rPr>
              <a:t>中提供的以下四个类</a:t>
            </a:r>
            <a:r>
              <a:rPr lang="en-US" altLang="zh-CN" sz="2000" dirty="0" smtClean="0">
                <a:latin typeface="+mn-ea"/>
                <a:ea typeface="+mn-ea"/>
              </a:rPr>
              <a:t>,</a:t>
            </a:r>
            <a:r>
              <a:rPr lang="zh-CN" altLang="en-US" sz="2000" dirty="0" smtClean="0">
                <a:latin typeface="+mn-ea"/>
                <a:ea typeface="+mn-ea"/>
              </a:rPr>
              <a:t>如下</a:t>
            </a:r>
            <a:r>
              <a:rPr lang="en-US" altLang="zh-CN" sz="2000" dirty="0" smtClean="0">
                <a:latin typeface="+mn-ea"/>
                <a:ea typeface="+mn-ea"/>
              </a:rPr>
              <a:t>:</a:t>
            </a:r>
          </a:p>
          <a:p>
            <a:pPr indent="457200">
              <a:buFont typeface="Wingdings" pitchFamily="2" charset="2"/>
              <a:buChar char="Ø"/>
            </a:pPr>
            <a:r>
              <a:rPr lang="en-US" altLang="zh-CN" sz="2000" dirty="0" smtClean="0">
                <a:latin typeface="+mn-ea"/>
                <a:ea typeface="+mn-ea"/>
              </a:rPr>
              <a:t>Wizard </a:t>
            </a:r>
            <a:r>
              <a:rPr lang="zh-CN" altLang="en-US" sz="2000" dirty="0" smtClean="0">
                <a:latin typeface="+mn-ea"/>
                <a:ea typeface="+mn-ea"/>
              </a:rPr>
              <a:t>所有向导式对话框的基类</a:t>
            </a:r>
            <a:r>
              <a:rPr lang="en-US" altLang="zh-CN" sz="2000" dirty="0" smtClean="0">
                <a:latin typeface="+mn-ea"/>
                <a:ea typeface="+mn-ea"/>
              </a:rPr>
              <a:t>,</a:t>
            </a:r>
            <a:r>
              <a:rPr lang="zh-CN" altLang="en-US" sz="2000" dirty="0" smtClean="0">
                <a:latin typeface="+mn-ea"/>
                <a:ea typeface="+mn-ea"/>
              </a:rPr>
              <a:t>该类是</a:t>
            </a:r>
            <a:r>
              <a:rPr lang="en-US" altLang="zh-CN" sz="2000" dirty="0" err="1" smtClean="0">
                <a:latin typeface="+mn-ea"/>
                <a:ea typeface="+mn-ea"/>
              </a:rPr>
              <a:t>Iwizard</a:t>
            </a:r>
            <a:r>
              <a:rPr lang="zh-CN" altLang="en-US" sz="2000" dirty="0" smtClean="0">
                <a:latin typeface="+mn-ea"/>
                <a:ea typeface="+mn-ea"/>
              </a:rPr>
              <a:t>接口的标准实现</a:t>
            </a:r>
            <a:endParaRPr lang="en-US" altLang="zh-CN" sz="2000" dirty="0" smtClean="0">
              <a:latin typeface="+mn-ea"/>
              <a:ea typeface="+mn-ea"/>
            </a:endParaRPr>
          </a:p>
          <a:p>
            <a:pPr indent="457200">
              <a:buFont typeface="Wingdings" pitchFamily="2" charset="2"/>
              <a:buChar char="Ø"/>
            </a:pPr>
            <a:r>
              <a:rPr lang="en-US" altLang="zh-CN" sz="2000" dirty="0" err="1" smtClean="0">
                <a:latin typeface="+mn-ea"/>
                <a:ea typeface="+mn-ea"/>
              </a:rPr>
              <a:t>WizardDialog</a:t>
            </a:r>
            <a:r>
              <a:rPr lang="en-US" altLang="zh-CN" sz="2000" dirty="0" smtClean="0">
                <a:latin typeface="+mn-ea"/>
                <a:ea typeface="+mn-ea"/>
              </a:rPr>
              <a:t> </a:t>
            </a:r>
            <a:r>
              <a:rPr lang="zh-CN" altLang="en-US" sz="2000" dirty="0" smtClean="0">
                <a:latin typeface="+mn-ea"/>
                <a:ea typeface="+mn-ea"/>
              </a:rPr>
              <a:t>实现了用户最终提交向导者的对话框</a:t>
            </a:r>
            <a:endParaRPr lang="en-US" altLang="zh-CN" sz="2000" dirty="0" smtClean="0">
              <a:latin typeface="+mn-ea"/>
              <a:ea typeface="+mn-ea"/>
            </a:endParaRPr>
          </a:p>
          <a:p>
            <a:pPr indent="457200">
              <a:buFont typeface="Wingdings" pitchFamily="2" charset="2"/>
              <a:buChar char="Ø"/>
            </a:pPr>
            <a:r>
              <a:rPr lang="en-US" altLang="zh-CN" sz="2000" dirty="0" err="1" smtClean="0">
                <a:latin typeface="+mn-ea"/>
                <a:ea typeface="+mn-ea"/>
              </a:rPr>
              <a:t>WizardPage</a:t>
            </a:r>
            <a:r>
              <a:rPr lang="en-US" altLang="zh-CN" sz="2000" dirty="0" smtClean="0">
                <a:latin typeface="+mn-ea"/>
                <a:ea typeface="+mn-ea"/>
              </a:rPr>
              <a:t> </a:t>
            </a:r>
            <a:r>
              <a:rPr lang="zh-CN" altLang="en-US" sz="2000" dirty="0" smtClean="0">
                <a:latin typeface="+mn-ea"/>
                <a:ea typeface="+mn-ea"/>
              </a:rPr>
              <a:t>所有向导页面实现基类</a:t>
            </a:r>
            <a:endParaRPr lang="en-US" altLang="zh-CN" sz="2000" dirty="0" smtClean="0">
              <a:latin typeface="+mn-ea"/>
              <a:ea typeface="+mn-ea"/>
            </a:endParaRPr>
          </a:p>
          <a:p>
            <a:pPr indent="457200">
              <a:buFont typeface="Wingdings" pitchFamily="2" charset="2"/>
              <a:buChar char="Ø"/>
            </a:pPr>
            <a:r>
              <a:rPr lang="en-US" altLang="zh-CN" sz="2000" dirty="0" err="1" smtClean="0">
                <a:latin typeface="+mn-ea"/>
                <a:ea typeface="+mn-ea"/>
              </a:rPr>
              <a:t>WizardSelectionPage</a:t>
            </a:r>
            <a:r>
              <a:rPr lang="en-US" altLang="zh-CN" sz="2000" dirty="0" smtClean="0">
                <a:latin typeface="+mn-ea"/>
                <a:ea typeface="+mn-ea"/>
              </a:rPr>
              <a:t> </a:t>
            </a:r>
            <a:r>
              <a:rPr lang="zh-CN" altLang="en-US" sz="2000" dirty="0" smtClean="0">
                <a:latin typeface="+mn-ea"/>
                <a:ea typeface="+mn-ea"/>
              </a:rPr>
              <a:t>通过该类</a:t>
            </a:r>
            <a:r>
              <a:rPr lang="en-US" altLang="zh-CN" sz="2000" dirty="0" smtClean="0">
                <a:latin typeface="+mn-ea"/>
                <a:ea typeface="+mn-ea"/>
              </a:rPr>
              <a:t>,</a:t>
            </a:r>
            <a:r>
              <a:rPr lang="zh-CN" altLang="en-US" sz="2000" dirty="0" smtClean="0">
                <a:latin typeface="+mn-ea"/>
                <a:ea typeface="+mn-ea"/>
              </a:rPr>
              <a:t>最终用户可以从向导列表中选择特定 向导</a:t>
            </a:r>
            <a:r>
              <a:rPr lang="en-US" altLang="zh-CN" sz="2000" dirty="0" smtClean="0">
                <a:latin typeface="+mn-ea"/>
                <a:ea typeface="+mn-ea"/>
              </a:rPr>
              <a:t>.</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191000" y="3048000"/>
            <a:ext cx="4176044" cy="461665"/>
          </a:xfrm>
          <a:prstGeom prst="rect">
            <a:avLst/>
          </a:prstGeom>
          <a:noFill/>
          <a:ln w="9525">
            <a:noFill/>
            <a:miter lim="800000"/>
            <a:headEnd/>
            <a:tailEnd/>
          </a:ln>
          <a:effectLst/>
        </p:spPr>
        <p:txBody>
          <a:bodyPr wrap="square">
            <a:spAutoFit/>
          </a:bodyPr>
          <a:lstStyle/>
          <a:p>
            <a:pPr algn="ctr" eaLnBrk="0" hangingPunct="0"/>
            <a:r>
              <a:rPr lang="zh-CN" altLang="en-US" sz="2400" b="1" dirty="0" smtClean="0">
                <a:solidFill>
                  <a:srgbClr val="E20000"/>
                </a:solidFill>
                <a:latin typeface="微软雅黑" pitchFamily="34" charset="-122"/>
                <a:ea typeface="微软雅黑" pitchFamily="34" charset="-122"/>
                <a:cs typeface="Arial" pitchFamily="34" charset="0"/>
              </a:rPr>
              <a:t>高级组件</a:t>
            </a:r>
            <a:r>
              <a:rPr lang="en-US" altLang="zh-CN" sz="2400" b="1" dirty="0" smtClean="0">
                <a:solidFill>
                  <a:srgbClr val="E20000"/>
                </a:solidFill>
                <a:latin typeface="微软雅黑" pitchFamily="34" charset="-122"/>
                <a:ea typeface="微软雅黑" pitchFamily="34" charset="-122"/>
                <a:cs typeface="Arial" pitchFamily="34" charset="0"/>
              </a:rPr>
              <a:t>(</a:t>
            </a:r>
            <a:r>
              <a:rPr lang="zh-CN" altLang="en-US" sz="2400" b="1" dirty="0" smtClean="0">
                <a:solidFill>
                  <a:srgbClr val="E20000"/>
                </a:solidFill>
                <a:latin typeface="微软雅黑" pitchFamily="34" charset="-122"/>
                <a:ea typeface="微软雅黑" pitchFamily="34" charset="-122"/>
                <a:cs typeface="Arial" pitchFamily="34" charset="0"/>
              </a:rPr>
              <a:t>表格</a:t>
            </a:r>
            <a:r>
              <a:rPr lang="en-US" altLang="zh-CN" sz="2400" b="1" dirty="0" smtClean="0">
                <a:solidFill>
                  <a:srgbClr val="E20000"/>
                </a:solidFill>
                <a:latin typeface="微软雅黑" pitchFamily="34" charset="-122"/>
                <a:ea typeface="微软雅黑" pitchFamily="34" charset="-122"/>
                <a:cs typeface="Arial" pitchFamily="34" charset="0"/>
              </a:rPr>
              <a:t>,</a:t>
            </a:r>
            <a:r>
              <a:rPr lang="zh-CN" altLang="en-US" sz="2400" b="1" dirty="0" smtClean="0">
                <a:solidFill>
                  <a:srgbClr val="E20000"/>
                </a:solidFill>
                <a:latin typeface="微软雅黑" pitchFamily="34" charset="-122"/>
                <a:ea typeface="微软雅黑" pitchFamily="34" charset="-122"/>
                <a:cs typeface="Arial" pitchFamily="34" charset="0"/>
              </a:rPr>
              <a:t>树</a:t>
            </a:r>
            <a:r>
              <a:rPr lang="en-US" altLang="zh-CN" sz="2400" b="1" dirty="0" smtClean="0">
                <a:solidFill>
                  <a:srgbClr val="E20000"/>
                </a:solidFill>
                <a:latin typeface="微软雅黑" pitchFamily="34" charset="-122"/>
                <a:ea typeface="微软雅黑" pitchFamily="34" charset="-122"/>
                <a:cs typeface="Arial" pitchFamily="34" charset="0"/>
              </a:rPr>
              <a:t>)</a:t>
            </a:r>
          </a:p>
        </p:txBody>
      </p:sp>
    </p:spTree>
    <p:extLst>
      <p:ext uri="{BB962C8B-B14F-4D97-AF65-F5344CB8AC3E}">
        <p14:creationId xmlns:p14="http://schemas.microsoft.com/office/powerpoint/2010/main" xmlns="" val="2237129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Jface</a:t>
            </a:r>
            <a:r>
              <a:rPr lang="zh-CN" altLang="en-US" sz="2400" b="1" dirty="0" smtClean="0">
                <a:solidFill>
                  <a:srgbClr val="FF9933"/>
                </a:solidFill>
                <a:latin typeface="微软雅黑" pitchFamily="34" charset="-122"/>
                <a:ea typeface="微软雅黑" pitchFamily="34" charset="-122"/>
                <a:cs typeface="+mj-cs"/>
              </a:rPr>
              <a:t>的表格</a:t>
            </a:r>
            <a:r>
              <a:rPr lang="en-US" altLang="zh-CN" sz="2400" b="1" dirty="0" smtClean="0">
                <a:solidFill>
                  <a:srgbClr val="FF9933"/>
                </a:solidFill>
                <a:latin typeface="微软雅黑" pitchFamily="34" charset="-122"/>
                <a:ea typeface="微软雅黑" pitchFamily="34" charset="-122"/>
                <a:cs typeface="+mj-cs"/>
              </a:rPr>
              <a:t>(</a:t>
            </a:r>
            <a:r>
              <a:rPr lang="en-US" altLang="zh-CN" sz="2400" b="1" dirty="0" err="1" smtClean="0">
                <a:solidFill>
                  <a:srgbClr val="FF9933"/>
                </a:solidFill>
                <a:latin typeface="微软雅黑" pitchFamily="34" charset="-122"/>
                <a:ea typeface="微软雅黑" pitchFamily="34" charset="-122"/>
                <a:cs typeface="+mj-cs"/>
              </a:rPr>
              <a:t>TableViewer</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en-US" altLang="zh-CN" sz="2000" dirty="0" err="1" smtClean="0">
                <a:latin typeface="+mn-ea"/>
                <a:ea typeface="+mn-ea"/>
              </a:rPr>
              <a:t>Jface</a:t>
            </a:r>
            <a:r>
              <a:rPr lang="zh-CN" altLang="en-US" sz="2000" dirty="0" smtClean="0">
                <a:latin typeface="+mn-ea"/>
                <a:ea typeface="+mn-ea"/>
              </a:rPr>
              <a:t>的表格组件</a:t>
            </a:r>
            <a:r>
              <a:rPr lang="en-US" altLang="zh-CN" sz="2000" dirty="0" err="1" smtClean="0">
                <a:latin typeface="+mn-ea"/>
                <a:ea typeface="+mn-ea"/>
              </a:rPr>
              <a:t>TableViewer</a:t>
            </a:r>
            <a:r>
              <a:rPr lang="en-US" altLang="zh-CN" sz="2000" dirty="0" smtClean="0">
                <a:latin typeface="+mn-ea"/>
                <a:ea typeface="+mn-ea"/>
              </a:rPr>
              <a:t>,</a:t>
            </a:r>
            <a:r>
              <a:rPr lang="zh-CN" altLang="en-US" sz="2000" dirty="0" smtClean="0">
                <a:latin typeface="+mn-ea"/>
                <a:ea typeface="+mn-ea"/>
              </a:rPr>
              <a:t>该组件是在</a:t>
            </a:r>
            <a:r>
              <a:rPr lang="en-US" altLang="zh-CN" sz="2000" dirty="0" smtClean="0">
                <a:latin typeface="+mn-ea"/>
                <a:ea typeface="+mn-ea"/>
              </a:rPr>
              <a:t>SWT</a:t>
            </a:r>
            <a:r>
              <a:rPr lang="zh-CN" altLang="en-US" sz="2000" dirty="0" smtClean="0">
                <a:latin typeface="+mn-ea"/>
                <a:ea typeface="+mn-ea"/>
              </a:rPr>
              <a:t>的</a:t>
            </a:r>
            <a:r>
              <a:rPr lang="en-US" altLang="zh-CN" sz="2000" dirty="0" smtClean="0">
                <a:latin typeface="+mn-ea"/>
                <a:ea typeface="+mn-ea"/>
              </a:rPr>
              <a:t>Table</a:t>
            </a:r>
            <a:r>
              <a:rPr lang="zh-CN" altLang="en-US" sz="2000" dirty="0" smtClean="0">
                <a:latin typeface="+mn-ea"/>
                <a:ea typeface="+mn-ea"/>
              </a:rPr>
              <a:t>组件的基础上受用</a:t>
            </a:r>
            <a:r>
              <a:rPr lang="en-US" altLang="zh-CN" sz="2000" dirty="0" smtClean="0">
                <a:latin typeface="+mn-ea"/>
                <a:ea typeface="+mn-ea"/>
              </a:rPr>
              <a:t>MVC</a:t>
            </a:r>
            <a:r>
              <a:rPr lang="zh-CN" altLang="en-US" sz="2000" dirty="0" smtClean="0">
                <a:latin typeface="+mn-ea"/>
                <a:ea typeface="+mn-ea"/>
              </a:rPr>
              <a:t>模式进行了扩展</a:t>
            </a:r>
            <a:r>
              <a:rPr lang="en-US" altLang="zh-CN" sz="2000" dirty="0" smtClean="0">
                <a:latin typeface="+mn-ea"/>
                <a:ea typeface="+mn-ea"/>
              </a:rPr>
              <a:t>,</a:t>
            </a:r>
            <a:r>
              <a:rPr lang="zh-CN" altLang="en-US" sz="2000" dirty="0" smtClean="0">
                <a:latin typeface="+mn-ea"/>
                <a:ea typeface="+mn-ea"/>
              </a:rPr>
              <a:t>从而实现了对</a:t>
            </a:r>
            <a:r>
              <a:rPr lang="en-US" altLang="zh-CN" sz="2000" dirty="0" smtClean="0">
                <a:latin typeface="+mn-ea"/>
                <a:ea typeface="+mn-ea"/>
              </a:rPr>
              <a:t>Table</a:t>
            </a:r>
            <a:r>
              <a:rPr lang="zh-CN" altLang="en-US" sz="2000" dirty="0" smtClean="0">
                <a:latin typeface="+mn-ea"/>
                <a:ea typeface="+mn-ea"/>
              </a:rPr>
              <a:t>功能的扩展</a:t>
            </a:r>
            <a:r>
              <a:rPr lang="en-US" altLang="zh-CN" sz="2000" dirty="0" smtClean="0">
                <a:latin typeface="+mn-ea"/>
                <a:ea typeface="+mn-ea"/>
              </a:rPr>
              <a:t>,</a:t>
            </a:r>
            <a:r>
              <a:rPr lang="zh-CN" altLang="en-US" sz="2000" dirty="0" smtClean="0">
                <a:latin typeface="+mn-ea"/>
                <a:ea typeface="+mn-ea"/>
              </a:rPr>
              <a:t>使用</a:t>
            </a:r>
            <a:r>
              <a:rPr lang="en-US" altLang="zh-CN" sz="2000" dirty="0" err="1" smtClean="0">
                <a:latin typeface="+mn-ea"/>
                <a:ea typeface="+mn-ea"/>
              </a:rPr>
              <a:t>TableViewer</a:t>
            </a:r>
            <a:r>
              <a:rPr lang="zh-CN" altLang="en-US" sz="2000" dirty="0" smtClean="0">
                <a:latin typeface="+mn-ea"/>
                <a:ea typeface="+mn-ea"/>
              </a:rPr>
              <a:t>显示数据的一般步骤如下</a:t>
            </a:r>
            <a:r>
              <a:rPr lang="en-US" altLang="zh-CN" sz="2000" dirty="0" smtClean="0">
                <a:latin typeface="+mn-ea"/>
                <a:ea typeface="+mn-ea"/>
              </a:rPr>
              <a:t>:</a:t>
            </a:r>
          </a:p>
          <a:p>
            <a:pPr indent="457200"/>
            <a:r>
              <a:rPr lang="zh-CN" altLang="en-US" sz="2000" dirty="0" smtClean="0">
                <a:latin typeface="+mn-ea"/>
                <a:ea typeface="+mn-ea"/>
              </a:rPr>
              <a:t>创建一个</a:t>
            </a:r>
            <a:r>
              <a:rPr lang="en-US" altLang="zh-CN" sz="2000" dirty="0" err="1" smtClean="0">
                <a:latin typeface="+mn-ea"/>
                <a:ea typeface="+mn-ea"/>
              </a:rPr>
              <a:t>TableViewer</a:t>
            </a:r>
            <a:r>
              <a:rPr lang="zh-CN" altLang="en-US" sz="2000" dirty="0" smtClean="0">
                <a:latin typeface="+mn-ea"/>
                <a:ea typeface="+mn-ea"/>
              </a:rPr>
              <a:t>对象</a:t>
            </a:r>
            <a:r>
              <a:rPr lang="en-US" altLang="zh-CN" sz="2000" dirty="0" smtClean="0">
                <a:latin typeface="+mn-ea"/>
                <a:ea typeface="+mn-ea"/>
              </a:rPr>
              <a:t>,</a:t>
            </a:r>
            <a:r>
              <a:rPr lang="zh-CN" altLang="en-US" sz="2000" dirty="0" smtClean="0">
                <a:latin typeface="+mn-ea"/>
                <a:ea typeface="+mn-ea"/>
              </a:rPr>
              <a:t>并设置其外观</a:t>
            </a:r>
            <a:r>
              <a:rPr lang="en-US" altLang="zh-CN" sz="2000" dirty="0" smtClean="0">
                <a:latin typeface="+mn-ea"/>
                <a:ea typeface="+mn-ea"/>
              </a:rPr>
              <a:t>.</a:t>
            </a:r>
          </a:p>
          <a:p>
            <a:pPr indent="457200"/>
            <a:r>
              <a:rPr lang="zh-CN" altLang="en-US" sz="2000" dirty="0" smtClean="0">
                <a:latin typeface="+mn-ea"/>
                <a:ea typeface="+mn-ea"/>
              </a:rPr>
              <a:t>通过表格内含的</a:t>
            </a:r>
            <a:r>
              <a:rPr lang="en-US" altLang="zh-CN" sz="2000" dirty="0" smtClean="0">
                <a:latin typeface="+mn-ea"/>
                <a:ea typeface="+mn-ea"/>
              </a:rPr>
              <a:t>Table</a:t>
            </a:r>
            <a:r>
              <a:rPr lang="zh-CN" altLang="en-US" sz="2000" dirty="0" smtClean="0">
                <a:latin typeface="+mn-ea"/>
                <a:ea typeface="+mn-ea"/>
              </a:rPr>
              <a:t>对象设置布局方式</a:t>
            </a:r>
            <a:r>
              <a:rPr lang="en-US" altLang="zh-CN" sz="2000" dirty="0" smtClean="0">
                <a:latin typeface="+mn-ea"/>
                <a:ea typeface="+mn-ea"/>
              </a:rPr>
              <a:t>,</a:t>
            </a:r>
            <a:r>
              <a:rPr lang="zh-CN" altLang="en-US" sz="2000" dirty="0" smtClean="0">
                <a:latin typeface="+mn-ea"/>
                <a:ea typeface="+mn-ea"/>
              </a:rPr>
              <a:t>一般情况下使用</a:t>
            </a:r>
            <a:r>
              <a:rPr lang="en-US" altLang="zh-CN" sz="2000" dirty="0" err="1" smtClean="0">
                <a:latin typeface="+mn-ea"/>
                <a:ea typeface="+mn-ea"/>
              </a:rPr>
              <a:t>TableViewer</a:t>
            </a:r>
            <a:r>
              <a:rPr lang="zh-CN" altLang="en-US" sz="2000" dirty="0" smtClean="0">
                <a:latin typeface="+mn-ea"/>
                <a:ea typeface="+mn-ea"/>
              </a:rPr>
              <a:t>的专用布局管理器</a:t>
            </a:r>
            <a:r>
              <a:rPr lang="en-US" altLang="zh-CN" sz="2000" dirty="0" err="1" smtClean="0">
                <a:latin typeface="+mn-ea"/>
                <a:ea typeface="+mn-ea"/>
              </a:rPr>
              <a:t>TableLayout</a:t>
            </a:r>
            <a:endParaRPr lang="en-US" altLang="zh-CN" sz="2000" dirty="0" smtClean="0">
              <a:latin typeface="+mn-ea"/>
              <a:ea typeface="+mn-ea"/>
            </a:endParaRPr>
          </a:p>
          <a:p>
            <a:pPr indent="457200"/>
            <a:r>
              <a:rPr lang="zh-CN" altLang="en-US" sz="2000" dirty="0" smtClean="0">
                <a:latin typeface="+mn-ea"/>
                <a:ea typeface="+mn-ea"/>
              </a:rPr>
              <a:t>用</a:t>
            </a:r>
            <a:r>
              <a:rPr lang="en-US" altLang="zh-CN" sz="2000" dirty="0" err="1" smtClean="0">
                <a:latin typeface="+mn-ea"/>
                <a:ea typeface="+mn-ea"/>
              </a:rPr>
              <a:t>TableColumn</a:t>
            </a:r>
            <a:r>
              <a:rPr lang="zh-CN" altLang="en-US" sz="2000" dirty="0" smtClean="0">
                <a:latin typeface="+mn-ea"/>
                <a:ea typeface="+mn-ea"/>
              </a:rPr>
              <a:t>类添加表格列</a:t>
            </a:r>
            <a:endParaRPr lang="en-US" altLang="zh-CN" sz="2000" dirty="0" smtClean="0">
              <a:latin typeface="+mn-ea"/>
              <a:ea typeface="+mn-ea"/>
            </a:endParaRPr>
          </a:p>
          <a:p>
            <a:pPr indent="457200"/>
            <a:r>
              <a:rPr lang="zh-CN" altLang="en-US" sz="2000" dirty="0" smtClean="0">
                <a:latin typeface="+mn-ea"/>
                <a:ea typeface="+mn-ea"/>
              </a:rPr>
              <a:t>设置内容提供器和标签提供器</a:t>
            </a:r>
            <a:r>
              <a:rPr lang="en-US" altLang="zh-CN" sz="2000" dirty="0" smtClean="0">
                <a:latin typeface="+mn-ea"/>
                <a:ea typeface="+mn-ea"/>
              </a:rPr>
              <a:t>,</a:t>
            </a:r>
            <a:r>
              <a:rPr lang="zh-CN" altLang="en-US" sz="2000" dirty="0" smtClean="0">
                <a:latin typeface="+mn-ea"/>
                <a:ea typeface="+mn-ea"/>
              </a:rPr>
              <a:t>它们分别是</a:t>
            </a:r>
            <a:r>
              <a:rPr lang="en-US" altLang="zh-CN" sz="2000" dirty="0" err="1" smtClean="0">
                <a:latin typeface="+mn-ea"/>
                <a:ea typeface="+mn-ea"/>
              </a:rPr>
              <a:t>IStructuredContentProvider,ITableLabelProvider</a:t>
            </a:r>
            <a:r>
              <a:rPr lang="zh-CN" altLang="en-US" sz="2000" dirty="0" smtClean="0">
                <a:latin typeface="+mn-ea"/>
                <a:ea typeface="+mn-ea"/>
              </a:rPr>
              <a:t>两个接口的实现类</a:t>
            </a:r>
            <a:endParaRPr lang="en-US" altLang="zh-CN" sz="2000" dirty="0" smtClean="0">
              <a:latin typeface="+mn-ea"/>
              <a:ea typeface="+mn-ea"/>
            </a:endParaRPr>
          </a:p>
          <a:p>
            <a:pPr indent="457200"/>
            <a:r>
              <a:rPr lang="zh-CN" altLang="en-US" sz="2000" dirty="0" smtClean="0">
                <a:latin typeface="+mn-ea"/>
                <a:ea typeface="+mn-ea"/>
              </a:rPr>
              <a:t>调用</a:t>
            </a:r>
            <a:r>
              <a:rPr lang="en-US" altLang="zh-CN" sz="2000" dirty="0" err="1" smtClean="0">
                <a:latin typeface="+mn-ea"/>
                <a:ea typeface="+mn-ea"/>
              </a:rPr>
              <a:t>TableViewer</a:t>
            </a:r>
            <a:r>
              <a:rPr lang="zh-CN" altLang="en-US" sz="2000" dirty="0" smtClean="0">
                <a:latin typeface="+mn-ea"/>
                <a:ea typeface="+mn-ea"/>
              </a:rPr>
              <a:t>的</a:t>
            </a:r>
            <a:r>
              <a:rPr lang="en-US" altLang="zh-CN" sz="2000" dirty="0" err="1" smtClean="0">
                <a:latin typeface="+mn-ea"/>
                <a:ea typeface="+mn-ea"/>
              </a:rPr>
              <a:t>setInput</a:t>
            </a:r>
            <a:r>
              <a:rPr lang="en-US" altLang="zh-CN" sz="2000" dirty="0" smtClean="0">
                <a:latin typeface="+mn-ea"/>
                <a:ea typeface="+mn-ea"/>
              </a:rPr>
              <a:t>()</a:t>
            </a:r>
            <a:r>
              <a:rPr lang="zh-CN" altLang="en-US" sz="2000" dirty="0" smtClean="0">
                <a:latin typeface="+mn-ea"/>
                <a:ea typeface="+mn-ea"/>
              </a:rPr>
              <a:t>方法将数据输入表格中</a:t>
            </a:r>
            <a:r>
              <a:rPr lang="en-US" altLang="zh-CN" sz="2000" dirty="0" smtClean="0">
                <a:latin typeface="+mn-ea"/>
                <a:ea typeface="+mn-ea"/>
              </a:rPr>
              <a:t>.</a:t>
            </a:r>
          </a:p>
          <a:p>
            <a:pPr indent="457200"/>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表格的内容提供器</a:t>
            </a: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400" dirty="0" smtClean="0">
                <a:latin typeface="+mn-ea"/>
                <a:ea typeface="+mn-ea"/>
              </a:rPr>
              <a:t>内容提供器负责表对输入以表格的数据进行筛选 转化</a:t>
            </a:r>
            <a:r>
              <a:rPr lang="en-US" altLang="zh-CN" sz="2400" dirty="0" smtClean="0">
                <a:latin typeface="+mn-ea"/>
                <a:ea typeface="+mn-ea"/>
              </a:rPr>
              <a:t>,</a:t>
            </a:r>
            <a:r>
              <a:rPr lang="zh-CN" altLang="en-US" sz="2400" dirty="0" smtClean="0">
                <a:latin typeface="+mn-ea"/>
                <a:ea typeface="+mn-ea"/>
              </a:rPr>
              <a:t>此类要实现接口 </a:t>
            </a:r>
            <a:r>
              <a:rPr lang="en-US" altLang="zh-CN" sz="2400" dirty="0" smtClean="0">
                <a:latin typeface="+mn-ea"/>
                <a:ea typeface="+mn-ea"/>
              </a:rPr>
              <a:t>3</a:t>
            </a:r>
            <a:r>
              <a:rPr lang="zh-CN" altLang="en-US" sz="2400" dirty="0" smtClean="0">
                <a:latin typeface="+mn-ea"/>
                <a:ea typeface="+mn-ea"/>
              </a:rPr>
              <a:t>个方法</a:t>
            </a:r>
            <a:r>
              <a:rPr lang="en-US" altLang="zh-CN" sz="2400" dirty="0" smtClean="0">
                <a:latin typeface="+mn-ea"/>
                <a:ea typeface="+mn-ea"/>
              </a:rPr>
              <a:t>,</a:t>
            </a:r>
            <a:r>
              <a:rPr lang="zh-CN" altLang="en-US" sz="2400" dirty="0" smtClean="0">
                <a:latin typeface="+mn-ea"/>
                <a:ea typeface="+mn-ea"/>
              </a:rPr>
              <a:t>其中</a:t>
            </a:r>
            <a:r>
              <a:rPr lang="en-US" altLang="zh-CN" sz="2400" dirty="0" err="1" smtClean="0">
                <a:latin typeface="+mn-ea"/>
                <a:ea typeface="+mn-ea"/>
              </a:rPr>
              <a:t>getElements</a:t>
            </a:r>
            <a:r>
              <a:rPr lang="en-US" altLang="zh-CN" sz="2400" dirty="0" smtClean="0">
                <a:latin typeface="+mn-ea"/>
                <a:ea typeface="+mn-ea"/>
              </a:rPr>
              <a:t>()</a:t>
            </a:r>
            <a:r>
              <a:rPr lang="zh-CN" altLang="en-US" sz="2400" dirty="0" smtClean="0">
                <a:latin typeface="+mn-ea"/>
                <a:ea typeface="+mn-ea"/>
              </a:rPr>
              <a:t>是主要方法</a:t>
            </a:r>
            <a:r>
              <a:rPr lang="en-US" altLang="zh-CN" sz="2400" dirty="0" smtClean="0">
                <a:latin typeface="+mn-ea"/>
                <a:ea typeface="+mn-ea"/>
              </a:rPr>
              <a:t>,</a:t>
            </a:r>
            <a:r>
              <a:rPr lang="zh-CN" altLang="en-US" sz="2400" dirty="0" smtClean="0">
                <a:latin typeface="+mn-ea"/>
                <a:ea typeface="+mn-ea"/>
              </a:rPr>
              <a:t>用户可以通过实现</a:t>
            </a:r>
            <a:r>
              <a:rPr lang="en-US" altLang="zh-CN" sz="2400" dirty="0" err="1" smtClean="0">
                <a:latin typeface="+mn-ea"/>
                <a:ea typeface="+mn-ea"/>
              </a:rPr>
              <a:t>getElements</a:t>
            </a:r>
            <a:r>
              <a:rPr lang="en-US" altLang="zh-CN" sz="2400" dirty="0" smtClean="0">
                <a:latin typeface="+mn-ea"/>
                <a:ea typeface="+mn-ea"/>
              </a:rPr>
              <a:t>()</a:t>
            </a:r>
            <a:r>
              <a:rPr lang="zh-CN" altLang="en-US" sz="2400" dirty="0" smtClean="0">
                <a:latin typeface="+mn-ea"/>
                <a:ea typeface="+mn-ea"/>
              </a:rPr>
              <a:t>方法返回表格 所有数据</a:t>
            </a:r>
            <a:r>
              <a:rPr lang="en-US" altLang="zh-CN" sz="2400" dirty="0" smtClean="0">
                <a:latin typeface="+mn-ea"/>
                <a:ea typeface="+mn-ea"/>
              </a:rPr>
              <a:t>,</a:t>
            </a:r>
            <a:r>
              <a:rPr lang="zh-CN" altLang="en-US" sz="2400" dirty="0" smtClean="0">
                <a:latin typeface="+mn-ea"/>
                <a:ea typeface="+mn-ea"/>
              </a:rPr>
              <a:t>该方法的声明如下</a:t>
            </a:r>
            <a:r>
              <a:rPr lang="en-US" altLang="zh-CN" sz="2400" dirty="0" smtClean="0">
                <a:latin typeface="+mn-ea"/>
                <a:ea typeface="+mn-ea"/>
              </a:rPr>
              <a:t>:</a:t>
            </a:r>
          </a:p>
          <a:p>
            <a:pPr indent="457200"/>
            <a:r>
              <a:rPr lang="en-US" altLang="zh-CN" sz="2400" dirty="0" smtClean="0">
                <a:latin typeface="+mn-ea"/>
                <a:ea typeface="+mn-ea"/>
              </a:rPr>
              <a:t>public Object[] </a:t>
            </a:r>
            <a:r>
              <a:rPr lang="en-US" altLang="zh-CN" sz="2400" dirty="0" err="1" smtClean="0">
                <a:latin typeface="+mn-ea"/>
                <a:ea typeface="+mn-ea"/>
              </a:rPr>
              <a:t>getElements</a:t>
            </a:r>
            <a:r>
              <a:rPr lang="en-US" altLang="zh-CN" sz="2400" dirty="0" smtClean="0">
                <a:latin typeface="+mn-ea"/>
                <a:ea typeface="+mn-ea"/>
              </a:rPr>
              <a:t>(Object </a:t>
            </a:r>
            <a:r>
              <a:rPr lang="en-US" altLang="zh-CN" sz="2400" dirty="0" err="1" smtClean="0">
                <a:latin typeface="+mn-ea"/>
                <a:ea typeface="+mn-ea"/>
              </a:rPr>
              <a:t>inputElement</a:t>
            </a:r>
            <a:r>
              <a:rPr lang="en-US" altLang="zh-CN" sz="2400" dirty="0" smtClean="0">
                <a:latin typeface="+mn-ea"/>
                <a:ea typeface="+mn-ea"/>
              </a:rPr>
              <a:t>);</a:t>
            </a:r>
          </a:p>
          <a:p>
            <a:pPr indent="457200"/>
            <a:r>
              <a:rPr lang="zh-CN" altLang="en-US" sz="2400" dirty="0" smtClean="0">
                <a:latin typeface="+mn-ea"/>
                <a:ea typeface="+mn-ea"/>
              </a:rPr>
              <a:t>该方法返回</a:t>
            </a:r>
            <a:r>
              <a:rPr lang="en-US" altLang="zh-CN" sz="2400" dirty="0" smtClean="0">
                <a:latin typeface="+mn-ea"/>
                <a:ea typeface="+mn-ea"/>
              </a:rPr>
              <a:t>Object[]</a:t>
            </a:r>
            <a:r>
              <a:rPr lang="zh-CN" altLang="en-US" sz="2400" dirty="0" smtClean="0">
                <a:latin typeface="+mn-ea"/>
                <a:ea typeface="+mn-ea"/>
              </a:rPr>
              <a:t>对象数组</a:t>
            </a:r>
            <a:r>
              <a:rPr lang="en-US" altLang="zh-CN" sz="2400" dirty="0" smtClean="0">
                <a:latin typeface="+mn-ea"/>
                <a:ea typeface="+mn-ea"/>
              </a:rPr>
              <a:t>,</a:t>
            </a:r>
            <a:r>
              <a:rPr lang="zh-CN" altLang="en-US" sz="2400" smtClean="0">
                <a:latin typeface="+mn-ea"/>
                <a:ea typeface="+mn-ea"/>
              </a:rPr>
              <a:t>其中</a:t>
            </a:r>
            <a:r>
              <a:rPr lang="zh-CN" altLang="en-US" sz="2400" smtClean="0">
                <a:latin typeface="+mn-ea"/>
                <a:ea typeface="+mn-ea"/>
              </a:rPr>
              <a:t>每个</a:t>
            </a:r>
            <a:r>
              <a:rPr lang="zh-CN" altLang="en-US" sz="2400" dirty="0" smtClean="0">
                <a:latin typeface="+mn-ea"/>
                <a:ea typeface="+mn-ea"/>
              </a:rPr>
              <a:t>对象代表表格的一列</a:t>
            </a:r>
            <a:r>
              <a:rPr lang="en-US" altLang="zh-CN" sz="2400" dirty="0" smtClean="0">
                <a:latin typeface="+mn-ea"/>
                <a:ea typeface="+mn-ea"/>
              </a:rPr>
              <a:t>,</a:t>
            </a:r>
            <a:r>
              <a:rPr lang="zh-CN" altLang="en-US" sz="2400" dirty="0" smtClean="0">
                <a:latin typeface="+mn-ea"/>
                <a:ea typeface="+mn-ea"/>
              </a:rPr>
              <a:t>当</a:t>
            </a:r>
            <a:r>
              <a:rPr lang="en-US" altLang="zh-CN" sz="2400" dirty="0" err="1" smtClean="0">
                <a:latin typeface="+mn-ea"/>
                <a:ea typeface="+mn-ea"/>
              </a:rPr>
              <a:t>TableViewer</a:t>
            </a:r>
            <a:r>
              <a:rPr lang="zh-CN" altLang="en-US" sz="2400" dirty="0" smtClean="0">
                <a:latin typeface="+mn-ea"/>
                <a:ea typeface="+mn-ea"/>
              </a:rPr>
              <a:t>输入数据后</a:t>
            </a:r>
            <a:r>
              <a:rPr lang="en-US" altLang="zh-CN" sz="2400" dirty="0" smtClean="0">
                <a:latin typeface="+mn-ea"/>
                <a:ea typeface="+mn-ea"/>
              </a:rPr>
              <a:t>,</a:t>
            </a:r>
            <a:r>
              <a:rPr lang="zh-CN" altLang="en-US" sz="2400" dirty="0" smtClean="0">
                <a:latin typeface="+mn-ea"/>
                <a:ea typeface="+mn-ea"/>
              </a:rPr>
              <a:t>内容管理器将根据输入的数据构造表格对象数据</a:t>
            </a:r>
            <a:endParaRPr lang="en-US" altLang="zh-CN" sz="2400" dirty="0" smtClean="0">
              <a:latin typeface="+mn-ea"/>
              <a:ea typeface="+mn-ea"/>
            </a:endParaRPr>
          </a:p>
          <a:p>
            <a:pPr indent="457200"/>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表格的标签提供器</a:t>
            </a: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000" dirty="0" smtClean="0">
                <a:latin typeface="+mn-ea"/>
                <a:ea typeface="+mn-ea"/>
              </a:rPr>
              <a:t>标签提供器主要负责每个单元格中文本和图标的显示</a:t>
            </a:r>
            <a:r>
              <a:rPr lang="en-US" altLang="zh-CN" sz="2000" dirty="0" smtClean="0">
                <a:latin typeface="+mn-ea"/>
                <a:ea typeface="+mn-ea"/>
              </a:rPr>
              <a:t>,</a:t>
            </a:r>
            <a:r>
              <a:rPr lang="zh-CN" altLang="en-US" sz="2000" dirty="0" smtClean="0">
                <a:latin typeface="+mn-ea"/>
                <a:ea typeface="+mn-ea"/>
              </a:rPr>
              <a:t>标签提供器必须实现</a:t>
            </a:r>
            <a:r>
              <a:rPr lang="en-US" altLang="zh-CN" sz="2000" dirty="0" err="1" smtClean="0">
                <a:latin typeface="+mn-ea"/>
                <a:ea typeface="+mn-ea"/>
              </a:rPr>
              <a:t>ITableLabelProvider</a:t>
            </a:r>
            <a:r>
              <a:rPr lang="zh-CN" altLang="en-US" sz="2000" dirty="0" smtClean="0">
                <a:latin typeface="+mn-ea"/>
                <a:ea typeface="+mn-ea"/>
              </a:rPr>
              <a:t>接口</a:t>
            </a:r>
            <a:r>
              <a:rPr lang="en-US" altLang="zh-CN" sz="2000" dirty="0" smtClean="0">
                <a:latin typeface="+mn-ea"/>
                <a:ea typeface="+mn-ea"/>
              </a:rPr>
              <a:t>,</a:t>
            </a:r>
            <a:r>
              <a:rPr lang="zh-CN" altLang="en-US" sz="2000" dirty="0" smtClean="0">
                <a:latin typeface="+mn-ea"/>
                <a:ea typeface="+mn-ea"/>
              </a:rPr>
              <a:t>该接口要求实现</a:t>
            </a:r>
            <a:r>
              <a:rPr lang="en-US" altLang="zh-CN" sz="2000" dirty="0" err="1" smtClean="0">
                <a:latin typeface="+mn-ea"/>
                <a:ea typeface="+mn-ea"/>
              </a:rPr>
              <a:t>getColumnText</a:t>
            </a:r>
            <a:r>
              <a:rPr lang="en-US" altLang="zh-CN" sz="2000" dirty="0" smtClean="0">
                <a:latin typeface="+mn-ea"/>
                <a:ea typeface="+mn-ea"/>
              </a:rPr>
              <a:t>(),</a:t>
            </a:r>
            <a:r>
              <a:rPr lang="en-US" altLang="zh-CN" sz="2000" dirty="0" err="1" smtClean="0">
                <a:latin typeface="+mn-ea"/>
                <a:ea typeface="+mn-ea"/>
              </a:rPr>
              <a:t>getColumnImage</a:t>
            </a:r>
            <a:r>
              <a:rPr lang="en-US" altLang="zh-CN" sz="2000" dirty="0" smtClean="0">
                <a:latin typeface="+mn-ea"/>
                <a:ea typeface="+mn-ea"/>
              </a:rPr>
              <a:t>()</a:t>
            </a:r>
            <a:r>
              <a:rPr lang="zh-CN" altLang="en-US" sz="2000" dirty="0" smtClean="0">
                <a:latin typeface="+mn-ea"/>
                <a:ea typeface="+mn-ea"/>
              </a:rPr>
              <a:t>两个主要方法</a:t>
            </a:r>
            <a:r>
              <a:rPr lang="en-US" altLang="zh-CN" sz="2000" dirty="0" smtClean="0">
                <a:latin typeface="+mn-ea"/>
                <a:ea typeface="+mn-ea"/>
              </a:rPr>
              <a:t>,</a:t>
            </a:r>
            <a:r>
              <a:rPr lang="en-US" altLang="zh-CN" sz="2000" dirty="0" err="1" smtClean="0">
                <a:latin typeface="+mn-ea"/>
                <a:ea typeface="+mn-ea"/>
              </a:rPr>
              <a:t>getColumnText</a:t>
            </a:r>
            <a:r>
              <a:rPr lang="en-US" altLang="zh-CN" sz="2000" dirty="0" smtClean="0">
                <a:latin typeface="+mn-ea"/>
                <a:ea typeface="+mn-ea"/>
              </a:rPr>
              <a:t>()</a:t>
            </a:r>
            <a:r>
              <a:rPr lang="zh-CN" altLang="en-US" sz="2000" dirty="0" smtClean="0">
                <a:latin typeface="+mn-ea"/>
                <a:ea typeface="+mn-ea"/>
              </a:rPr>
              <a:t>返回指定单元格显示文本</a:t>
            </a:r>
            <a:r>
              <a:rPr lang="en-US" altLang="zh-CN" sz="2000" dirty="0" smtClean="0">
                <a:latin typeface="+mn-ea"/>
                <a:ea typeface="+mn-ea"/>
              </a:rPr>
              <a:t>,</a:t>
            </a:r>
            <a:r>
              <a:rPr lang="en-US" altLang="zh-CN" sz="2000" dirty="0" err="1" smtClean="0">
                <a:latin typeface="+mn-ea"/>
                <a:ea typeface="+mn-ea"/>
              </a:rPr>
              <a:t>getColumnImage</a:t>
            </a:r>
            <a:r>
              <a:rPr lang="en-US" altLang="zh-CN" sz="2000" dirty="0" smtClean="0">
                <a:latin typeface="+mn-ea"/>
                <a:ea typeface="+mn-ea"/>
              </a:rPr>
              <a:t>()</a:t>
            </a:r>
            <a:r>
              <a:rPr lang="zh-CN" altLang="en-US" sz="2000" dirty="0" smtClean="0">
                <a:latin typeface="+mn-ea"/>
                <a:ea typeface="+mn-ea"/>
              </a:rPr>
              <a:t>返回指定单元格的显示图标</a:t>
            </a:r>
            <a:r>
              <a:rPr lang="en-US" altLang="zh-CN" sz="2000" dirty="0" smtClean="0">
                <a:latin typeface="+mn-ea"/>
                <a:ea typeface="+mn-ea"/>
              </a:rPr>
              <a:t>,</a:t>
            </a:r>
            <a:r>
              <a:rPr lang="zh-CN" altLang="en-US" sz="2000" dirty="0" smtClean="0">
                <a:latin typeface="+mn-ea"/>
                <a:ea typeface="+mn-ea"/>
              </a:rPr>
              <a:t>这两个方法声明如下</a:t>
            </a:r>
            <a:r>
              <a:rPr lang="en-US" altLang="zh-CN" sz="2000" dirty="0" smtClean="0">
                <a:latin typeface="+mn-ea"/>
                <a:ea typeface="+mn-ea"/>
              </a:rPr>
              <a:t>:</a:t>
            </a:r>
          </a:p>
          <a:p>
            <a:pPr indent="457200"/>
            <a:r>
              <a:rPr lang="en-US" altLang="zh-CN" sz="2000" dirty="0" smtClean="0">
                <a:latin typeface="+mn-ea"/>
                <a:ea typeface="+mn-ea"/>
              </a:rPr>
              <a:t>public String </a:t>
            </a:r>
            <a:r>
              <a:rPr lang="en-US" altLang="zh-CN" sz="2000" dirty="0" err="1" smtClean="0">
                <a:latin typeface="+mn-ea"/>
                <a:ea typeface="+mn-ea"/>
              </a:rPr>
              <a:t>getColumnText</a:t>
            </a:r>
            <a:r>
              <a:rPr lang="en-US" altLang="zh-CN" sz="2000" dirty="0" smtClean="0">
                <a:latin typeface="+mn-ea"/>
                <a:ea typeface="+mn-ea"/>
              </a:rPr>
              <a:t>(Object element, </a:t>
            </a:r>
            <a:r>
              <a:rPr lang="en-US" altLang="zh-CN" sz="2000" dirty="0" err="1" smtClean="0">
                <a:latin typeface="+mn-ea"/>
                <a:ea typeface="+mn-ea"/>
              </a:rPr>
              <a:t>int</a:t>
            </a:r>
            <a:r>
              <a:rPr lang="en-US" altLang="zh-CN" sz="2000" dirty="0" smtClean="0">
                <a:latin typeface="+mn-ea"/>
                <a:ea typeface="+mn-ea"/>
              </a:rPr>
              <a:t> </a:t>
            </a:r>
            <a:r>
              <a:rPr lang="en-US" altLang="zh-CN" sz="2000" dirty="0" err="1" smtClean="0">
                <a:latin typeface="+mn-ea"/>
                <a:ea typeface="+mn-ea"/>
              </a:rPr>
              <a:t>columnIndex</a:t>
            </a:r>
            <a:r>
              <a:rPr lang="en-US" altLang="zh-CN" sz="2000" dirty="0" smtClean="0">
                <a:latin typeface="+mn-ea"/>
                <a:ea typeface="+mn-ea"/>
              </a:rPr>
              <a:t>);</a:t>
            </a:r>
          </a:p>
          <a:p>
            <a:pPr indent="457200"/>
            <a:r>
              <a:rPr lang="zh-CN" altLang="en-US" sz="2000" dirty="0" smtClean="0">
                <a:latin typeface="+mn-ea"/>
                <a:ea typeface="+mn-ea"/>
              </a:rPr>
              <a:t>参数</a:t>
            </a:r>
            <a:r>
              <a:rPr lang="en-US" altLang="zh-CN" sz="2000" dirty="0" smtClean="0">
                <a:latin typeface="+mn-ea"/>
                <a:ea typeface="+mn-ea"/>
              </a:rPr>
              <a:t>element</a:t>
            </a:r>
            <a:r>
              <a:rPr lang="zh-CN" altLang="en-US" sz="2000" dirty="0" smtClean="0">
                <a:latin typeface="+mn-ea"/>
                <a:ea typeface="+mn-ea"/>
              </a:rPr>
              <a:t>表示与单元格所在行对应的数据对象</a:t>
            </a:r>
            <a:r>
              <a:rPr lang="en-US" altLang="zh-CN" sz="2000" dirty="0" smtClean="0">
                <a:latin typeface="+mn-ea"/>
                <a:ea typeface="+mn-ea"/>
              </a:rPr>
              <a:t>,</a:t>
            </a:r>
            <a:r>
              <a:rPr lang="en-US" altLang="zh-CN" sz="2000" dirty="0" err="1" smtClean="0">
                <a:latin typeface="+mn-ea"/>
                <a:ea typeface="+mn-ea"/>
              </a:rPr>
              <a:t>columnIndex</a:t>
            </a:r>
            <a:r>
              <a:rPr lang="zh-CN" altLang="en-US" sz="2000" dirty="0" smtClean="0">
                <a:latin typeface="+mn-ea"/>
                <a:ea typeface="+mn-ea"/>
              </a:rPr>
              <a:t>表示单元格所在的列</a:t>
            </a:r>
            <a:r>
              <a:rPr lang="en-US" altLang="zh-CN" sz="2000" dirty="0" smtClean="0">
                <a:latin typeface="+mn-ea"/>
                <a:ea typeface="+mn-ea"/>
              </a:rPr>
              <a:t>,</a:t>
            </a:r>
            <a:r>
              <a:rPr lang="zh-CN" altLang="en-US" sz="2000" dirty="0" smtClean="0">
                <a:latin typeface="+mn-ea"/>
                <a:ea typeface="+mn-ea"/>
              </a:rPr>
              <a:t>返回显示文本</a:t>
            </a:r>
            <a:r>
              <a:rPr lang="en-US" altLang="zh-CN" sz="2000" dirty="0" smtClean="0">
                <a:latin typeface="+mn-ea"/>
                <a:ea typeface="+mn-ea"/>
              </a:rPr>
              <a:t>.</a:t>
            </a:r>
          </a:p>
          <a:p>
            <a:pPr indent="457200"/>
            <a:r>
              <a:rPr lang="en-US" altLang="zh-CN" sz="2000" dirty="0" smtClean="0">
                <a:latin typeface="+mn-ea"/>
                <a:ea typeface="+mn-ea"/>
              </a:rPr>
              <a:t>public Image </a:t>
            </a:r>
            <a:r>
              <a:rPr lang="en-US" altLang="zh-CN" sz="2000" dirty="0" err="1" smtClean="0">
                <a:latin typeface="+mn-ea"/>
                <a:ea typeface="+mn-ea"/>
              </a:rPr>
              <a:t>getColumnImage</a:t>
            </a:r>
            <a:r>
              <a:rPr lang="en-US" altLang="zh-CN" sz="2000" dirty="0" smtClean="0">
                <a:latin typeface="+mn-ea"/>
                <a:ea typeface="+mn-ea"/>
              </a:rPr>
              <a:t>(Object element, </a:t>
            </a:r>
            <a:r>
              <a:rPr lang="en-US" altLang="zh-CN" sz="2000" dirty="0" err="1" smtClean="0">
                <a:latin typeface="+mn-ea"/>
                <a:ea typeface="+mn-ea"/>
              </a:rPr>
              <a:t>int</a:t>
            </a:r>
            <a:r>
              <a:rPr lang="en-US" altLang="zh-CN" sz="2000" dirty="0" smtClean="0">
                <a:latin typeface="+mn-ea"/>
                <a:ea typeface="+mn-ea"/>
              </a:rPr>
              <a:t> </a:t>
            </a:r>
            <a:r>
              <a:rPr lang="en-US" altLang="zh-CN" sz="2000" dirty="0" err="1" smtClean="0">
                <a:latin typeface="+mn-ea"/>
                <a:ea typeface="+mn-ea"/>
              </a:rPr>
              <a:t>columnIndex</a:t>
            </a:r>
            <a:r>
              <a:rPr lang="en-US" altLang="zh-CN" sz="2000" dirty="0" smtClean="0">
                <a:latin typeface="+mn-ea"/>
                <a:ea typeface="+mn-ea"/>
              </a:rPr>
              <a:t>);</a:t>
            </a:r>
          </a:p>
          <a:p>
            <a:pPr indent="457200"/>
            <a:r>
              <a:rPr lang="zh-CN" altLang="en-US" sz="2000" dirty="0" smtClean="0">
                <a:latin typeface="+mn-ea"/>
                <a:ea typeface="+mn-ea"/>
              </a:rPr>
              <a:t>参数</a:t>
            </a:r>
            <a:r>
              <a:rPr lang="en-US" altLang="zh-CN" sz="2000" dirty="0" smtClean="0">
                <a:latin typeface="+mn-ea"/>
                <a:ea typeface="+mn-ea"/>
              </a:rPr>
              <a:t>element</a:t>
            </a:r>
            <a:r>
              <a:rPr lang="zh-CN" altLang="en-US" sz="2000" dirty="0" smtClean="0">
                <a:latin typeface="+mn-ea"/>
                <a:ea typeface="+mn-ea"/>
              </a:rPr>
              <a:t>表示与单元格所在行对应的数据对象</a:t>
            </a:r>
            <a:r>
              <a:rPr lang="en-US" altLang="zh-CN" sz="2000" dirty="0" smtClean="0">
                <a:latin typeface="+mn-ea"/>
                <a:ea typeface="+mn-ea"/>
              </a:rPr>
              <a:t>,</a:t>
            </a:r>
            <a:r>
              <a:rPr lang="en-US" altLang="zh-CN" sz="2000" dirty="0" err="1" smtClean="0">
                <a:latin typeface="+mn-ea"/>
                <a:ea typeface="+mn-ea"/>
              </a:rPr>
              <a:t>columnIndex</a:t>
            </a:r>
            <a:r>
              <a:rPr lang="zh-CN" altLang="en-US" sz="2000" dirty="0" smtClean="0">
                <a:latin typeface="+mn-ea"/>
                <a:ea typeface="+mn-ea"/>
              </a:rPr>
              <a:t>表示单元格所在的列</a:t>
            </a:r>
            <a:r>
              <a:rPr lang="en-US" altLang="zh-CN" sz="2000" dirty="0" smtClean="0">
                <a:latin typeface="+mn-ea"/>
                <a:ea typeface="+mn-ea"/>
              </a:rPr>
              <a:t>,</a:t>
            </a:r>
            <a:r>
              <a:rPr lang="zh-CN" altLang="en-US" sz="2000" dirty="0" smtClean="0">
                <a:latin typeface="+mn-ea"/>
                <a:ea typeface="+mn-ea"/>
              </a:rPr>
              <a:t>返回此单元格显示的图标</a:t>
            </a:r>
            <a:r>
              <a:rPr lang="en-US" altLang="zh-CN" sz="2000" dirty="0" smtClean="0">
                <a:latin typeface="+mn-ea"/>
                <a:ea typeface="+mn-ea"/>
              </a:rPr>
              <a:t>.</a:t>
            </a:r>
          </a:p>
          <a:p>
            <a:pPr indent="457200"/>
            <a:endParaRPr lang="en-US" altLang="zh-CN" sz="2000" dirty="0" smtClean="0">
              <a:latin typeface="+mn-ea"/>
              <a:ea typeface="+mn-ea"/>
            </a:endParaRPr>
          </a:p>
          <a:p>
            <a:pPr indent="457200"/>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表格排序</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编辑</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操作菜单</a:t>
            </a: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2400" dirty="0" smtClean="0">
                <a:latin typeface="+mn-ea"/>
                <a:ea typeface="+mn-ea"/>
              </a:rPr>
              <a:t>排序</a:t>
            </a:r>
            <a:r>
              <a:rPr lang="en-US" altLang="zh-CN" sz="2400" dirty="0" smtClean="0">
                <a:latin typeface="+mn-ea"/>
                <a:ea typeface="+mn-ea"/>
              </a:rPr>
              <a:t>:</a:t>
            </a:r>
          </a:p>
          <a:p>
            <a:pPr indent="457200"/>
            <a:r>
              <a:rPr lang="zh-CN" altLang="en-US" sz="2400" dirty="0" smtClean="0">
                <a:latin typeface="+mn-ea"/>
                <a:ea typeface="+mn-ea"/>
              </a:rPr>
              <a:t>实际项目中为了方便在表格中查找数据</a:t>
            </a:r>
            <a:r>
              <a:rPr lang="en-US" altLang="zh-CN" sz="2400" dirty="0" smtClean="0">
                <a:latin typeface="+mn-ea"/>
                <a:ea typeface="+mn-ea"/>
              </a:rPr>
              <a:t>,</a:t>
            </a:r>
            <a:r>
              <a:rPr lang="zh-CN" altLang="en-US" sz="2400" dirty="0" smtClean="0">
                <a:latin typeface="+mn-ea"/>
                <a:ea typeface="+mn-ea"/>
              </a:rPr>
              <a:t>表格的表头一般都是有排序功能的</a:t>
            </a:r>
            <a:r>
              <a:rPr lang="en-US" altLang="zh-CN" sz="2400" dirty="0" smtClean="0">
                <a:latin typeface="+mn-ea"/>
                <a:ea typeface="+mn-ea"/>
              </a:rPr>
              <a:t>,</a:t>
            </a:r>
            <a:r>
              <a:rPr lang="zh-CN" altLang="en-US" sz="2400" dirty="0" smtClean="0">
                <a:latin typeface="+mn-ea"/>
                <a:ea typeface="+mn-ea"/>
              </a:rPr>
              <a:t>要实现</a:t>
            </a:r>
            <a:r>
              <a:rPr lang="en-US" altLang="zh-CN" sz="2400" dirty="0" err="1" smtClean="0">
                <a:latin typeface="+mn-ea"/>
                <a:ea typeface="+mn-ea"/>
              </a:rPr>
              <a:t>Jface</a:t>
            </a:r>
            <a:r>
              <a:rPr lang="zh-CN" altLang="en-US" sz="2400" dirty="0" smtClean="0">
                <a:latin typeface="+mn-ea"/>
                <a:ea typeface="+mn-ea"/>
              </a:rPr>
              <a:t>表格 排序功能</a:t>
            </a:r>
            <a:r>
              <a:rPr lang="en-US" altLang="zh-CN" sz="2400" dirty="0" smtClean="0">
                <a:latin typeface="+mn-ea"/>
                <a:ea typeface="+mn-ea"/>
              </a:rPr>
              <a:t>,</a:t>
            </a:r>
            <a:r>
              <a:rPr lang="zh-CN" altLang="en-US" sz="2400" dirty="0" smtClean="0">
                <a:latin typeface="+mn-ea"/>
                <a:ea typeface="+mn-ea"/>
              </a:rPr>
              <a:t>就需要编写排序器</a:t>
            </a:r>
            <a:r>
              <a:rPr lang="en-US" altLang="zh-CN" sz="2400" dirty="0" err="1" smtClean="0">
                <a:latin typeface="+mn-ea"/>
                <a:ea typeface="+mn-ea"/>
              </a:rPr>
              <a:t>ViewerSorter</a:t>
            </a:r>
            <a:r>
              <a:rPr lang="zh-CN" altLang="en-US" sz="2400" dirty="0" smtClean="0">
                <a:latin typeface="+mn-ea"/>
                <a:ea typeface="+mn-ea"/>
              </a:rPr>
              <a:t>类</a:t>
            </a:r>
            <a:endParaRPr lang="en-US" altLang="zh-CN" sz="2400" dirty="0" smtClean="0">
              <a:latin typeface="+mn-ea"/>
              <a:ea typeface="+mn-ea"/>
            </a:endParaRPr>
          </a:p>
          <a:p>
            <a:pPr indent="457200"/>
            <a:r>
              <a:rPr lang="zh-CN" altLang="en-US" sz="2400" dirty="0" smtClean="0">
                <a:latin typeface="+mn-ea"/>
                <a:ea typeface="+mn-ea"/>
              </a:rPr>
              <a:t>编辑</a:t>
            </a:r>
            <a:r>
              <a:rPr lang="en-US" altLang="zh-CN" sz="2400" dirty="0" smtClean="0">
                <a:latin typeface="+mn-ea"/>
                <a:ea typeface="+mn-ea"/>
              </a:rPr>
              <a:t>:</a:t>
            </a:r>
          </a:p>
          <a:p>
            <a:pPr indent="457200"/>
            <a:r>
              <a:rPr lang="zh-CN" altLang="en-US" sz="2400" dirty="0" smtClean="0">
                <a:latin typeface="+mn-ea"/>
                <a:ea typeface="+mn-ea"/>
              </a:rPr>
              <a:t>如何编辑表格中的数据</a:t>
            </a:r>
            <a:r>
              <a:rPr lang="en-US" altLang="zh-CN" sz="2400" dirty="0" smtClean="0">
                <a:latin typeface="+mn-ea"/>
                <a:ea typeface="+mn-ea"/>
              </a:rPr>
              <a:t>,</a:t>
            </a:r>
            <a:r>
              <a:rPr lang="zh-CN" altLang="en-US" sz="2400" dirty="0" smtClean="0">
                <a:latin typeface="+mn-ea"/>
                <a:ea typeface="+mn-ea"/>
              </a:rPr>
              <a:t>也就是编辑单元格</a:t>
            </a:r>
            <a:r>
              <a:rPr lang="en-US" altLang="zh-CN" sz="2400" dirty="0" smtClean="0">
                <a:latin typeface="+mn-ea"/>
                <a:ea typeface="+mn-ea"/>
              </a:rPr>
              <a:t>,</a:t>
            </a:r>
            <a:r>
              <a:rPr lang="zh-CN" altLang="en-US" sz="2400" dirty="0" smtClean="0">
                <a:latin typeface="+mn-ea"/>
                <a:ea typeface="+mn-ea"/>
              </a:rPr>
              <a:t>首先设置表格的各个单元格的编辑组件</a:t>
            </a:r>
            <a:r>
              <a:rPr lang="en-US" altLang="zh-CN" sz="2400" dirty="0" err="1" smtClean="0">
                <a:latin typeface="+mn-ea"/>
                <a:ea typeface="+mn-ea"/>
              </a:rPr>
              <a:t>CellEditor</a:t>
            </a:r>
            <a:r>
              <a:rPr lang="en-US" altLang="zh-CN" sz="2400" dirty="0" smtClean="0">
                <a:latin typeface="+mn-ea"/>
                <a:ea typeface="+mn-ea"/>
              </a:rPr>
              <a:t>,</a:t>
            </a:r>
            <a:r>
              <a:rPr lang="zh-CN" altLang="en-US" sz="2400" dirty="0" smtClean="0">
                <a:latin typeface="+mn-ea"/>
                <a:ea typeface="+mn-ea"/>
              </a:rPr>
              <a:t>以及单元格的修改器</a:t>
            </a:r>
            <a:r>
              <a:rPr lang="en-US" altLang="zh-CN" sz="2400" dirty="0" smtClean="0">
                <a:latin typeface="+mn-ea"/>
                <a:ea typeface="+mn-ea"/>
              </a:rPr>
              <a:t>,</a:t>
            </a:r>
            <a:r>
              <a:rPr lang="zh-CN" altLang="en-US" sz="2400" dirty="0" smtClean="0">
                <a:latin typeface="+mn-ea"/>
                <a:ea typeface="+mn-ea"/>
              </a:rPr>
              <a:t>然后实现修改器即可</a:t>
            </a:r>
            <a:r>
              <a:rPr lang="en-US" altLang="zh-CN" sz="2400" dirty="0" smtClean="0">
                <a:latin typeface="+mn-ea"/>
                <a:ea typeface="+mn-ea"/>
              </a:rPr>
              <a:t>.</a:t>
            </a:r>
          </a:p>
          <a:p>
            <a:pPr indent="457200"/>
            <a:r>
              <a:rPr lang="zh-CN" altLang="en-US" sz="2400" dirty="0" smtClean="0">
                <a:latin typeface="+mn-ea"/>
                <a:ea typeface="+mn-ea"/>
              </a:rPr>
              <a:t>操作菜单</a:t>
            </a:r>
            <a:r>
              <a:rPr lang="en-US" altLang="zh-CN" sz="2400" dirty="0" smtClean="0">
                <a:latin typeface="+mn-ea"/>
                <a:ea typeface="+mn-ea"/>
              </a:rPr>
              <a:t>:</a:t>
            </a:r>
          </a:p>
          <a:p>
            <a:pPr indent="457200"/>
            <a:r>
              <a:rPr lang="zh-CN" altLang="en-US" sz="2400" dirty="0" smtClean="0">
                <a:latin typeface="+mn-ea"/>
                <a:ea typeface="+mn-ea"/>
              </a:rPr>
              <a:t>为表格添加相应的操作菜单</a:t>
            </a:r>
            <a:r>
              <a:rPr lang="en-US" altLang="zh-CN" sz="2400" dirty="0" smtClean="0">
                <a:latin typeface="+mn-ea"/>
                <a:ea typeface="+mn-ea"/>
              </a:rPr>
              <a:t>,</a:t>
            </a:r>
            <a:r>
              <a:rPr lang="zh-CN" altLang="en-US" sz="2400" dirty="0" smtClean="0">
                <a:latin typeface="+mn-ea"/>
                <a:ea typeface="+mn-ea"/>
              </a:rPr>
              <a:t>以便修改表格中的数据</a:t>
            </a:r>
            <a:r>
              <a:rPr lang="en-US" altLang="zh-CN" sz="2400" dirty="0" smtClean="0">
                <a:latin typeface="+mn-ea"/>
                <a:ea typeface="+mn-ea"/>
              </a:rPr>
              <a:t>.</a:t>
            </a:r>
          </a:p>
          <a:p>
            <a:pPr indent="457200"/>
            <a:r>
              <a:rPr lang="zh-CN" altLang="en-US" sz="2000" dirty="0" smtClean="0">
                <a:latin typeface="+mn-ea"/>
                <a:ea typeface="+mn-ea"/>
              </a:rPr>
              <a:t> </a:t>
            </a:r>
            <a:endParaRPr lang="en-US" altLang="zh-CN" sz="2000" dirty="0" smtClean="0">
              <a:latin typeface="+mn-ea"/>
              <a:ea typeface="+mn-ea"/>
            </a:endParaRPr>
          </a:p>
          <a:p>
            <a:pPr indent="457200"/>
            <a:endParaRPr lang="zh-CN" altLang="en-US" sz="1600" dirty="0">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标题 1"/>
          <p:cNvSpPr txBox="1">
            <a:spLocks/>
          </p:cNvSpPr>
          <p:nvPr/>
        </p:nvSpPr>
        <p:spPr>
          <a:xfrm>
            <a:off x="303213" y="188913"/>
            <a:ext cx="8229600" cy="561975"/>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FF9933"/>
                </a:solidFill>
                <a:effectLst/>
                <a:uLnTx/>
                <a:uFillTx/>
                <a:latin typeface="+mj-lt"/>
                <a:ea typeface="+mj-ea"/>
                <a:cs typeface="+mj-cs"/>
                <a:sym typeface="宋体" pitchFamily="2" charset="-122"/>
              </a:rPr>
              <a:t>大纲</a:t>
            </a:r>
            <a:endParaRPr kumimoji="0" lang="zh-CN" altLang="en-US" sz="2400" b="1" i="0" u="none" strike="noStrike" kern="0" cap="none" spc="0" normalizeH="0" baseline="0" noProof="0" dirty="0">
              <a:ln>
                <a:noFill/>
              </a:ln>
              <a:solidFill>
                <a:srgbClr val="FF9933"/>
              </a:solidFill>
              <a:effectLst/>
              <a:uLnTx/>
              <a:uFillTx/>
              <a:latin typeface="+mj-lt"/>
              <a:ea typeface="+mj-ea"/>
              <a:cs typeface="+mj-cs"/>
              <a:sym typeface="宋体" pitchFamily="2" charset="-122"/>
            </a:endParaRPr>
          </a:p>
        </p:txBody>
      </p:sp>
      <p:graphicFrame>
        <p:nvGraphicFramePr>
          <p:cNvPr id="2" name="图示 1"/>
          <p:cNvGraphicFramePr/>
          <p:nvPr>
            <p:extLst>
              <p:ext uri="{D42A27DB-BD31-4B8C-83A1-F6EECF244321}">
                <p14:modId xmlns:p14="http://schemas.microsoft.com/office/powerpoint/2010/main" xmlns="" val="97639120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6986612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Jface</a:t>
            </a:r>
            <a:r>
              <a:rPr lang="zh-CN" altLang="en-US" sz="2400" b="1" dirty="0" smtClean="0">
                <a:solidFill>
                  <a:srgbClr val="FF9933"/>
                </a:solidFill>
                <a:latin typeface="微软雅黑" pitchFamily="34" charset="-122"/>
                <a:ea typeface="微软雅黑" pitchFamily="34" charset="-122"/>
                <a:cs typeface="+mj-cs"/>
              </a:rPr>
              <a:t>的树</a:t>
            </a:r>
            <a:r>
              <a:rPr lang="en-US" altLang="zh-CN" sz="2400" b="1" dirty="0" smtClean="0">
                <a:solidFill>
                  <a:srgbClr val="FF9933"/>
                </a:solidFill>
                <a:latin typeface="微软雅黑" pitchFamily="34" charset="-122"/>
                <a:ea typeface="微软雅黑" pitchFamily="34" charset="-122"/>
                <a:cs typeface="+mj-cs"/>
              </a:rPr>
              <a:t>(</a:t>
            </a:r>
            <a:r>
              <a:rPr lang="en-US" altLang="zh-CN" sz="2400" b="1" dirty="0" err="1" smtClean="0">
                <a:solidFill>
                  <a:srgbClr val="FF9933"/>
                </a:solidFill>
                <a:latin typeface="微软雅黑" pitchFamily="34" charset="-122"/>
                <a:ea typeface="微软雅黑" pitchFamily="34" charset="-122"/>
                <a:cs typeface="+mj-cs"/>
              </a:rPr>
              <a:t>TreeViewer</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en-US" altLang="zh-CN" sz="2400" dirty="0" err="1" smtClean="0">
                <a:latin typeface="+mn-ea"/>
                <a:ea typeface="+mn-ea"/>
              </a:rPr>
              <a:t>Jface</a:t>
            </a:r>
            <a:r>
              <a:rPr lang="zh-CN" altLang="en-US" sz="2400" dirty="0" smtClean="0">
                <a:latin typeface="+mn-ea"/>
                <a:ea typeface="+mn-ea"/>
              </a:rPr>
              <a:t>的树组件</a:t>
            </a:r>
            <a:r>
              <a:rPr lang="en-US" altLang="zh-CN" sz="2400" dirty="0" err="1" smtClean="0">
                <a:latin typeface="+mn-ea"/>
                <a:ea typeface="+mn-ea"/>
              </a:rPr>
              <a:t>TreeViewer</a:t>
            </a:r>
            <a:r>
              <a:rPr lang="en-US" altLang="zh-CN" sz="2400" dirty="0" smtClean="0">
                <a:latin typeface="+mn-ea"/>
                <a:ea typeface="+mn-ea"/>
              </a:rPr>
              <a:t>,</a:t>
            </a:r>
            <a:r>
              <a:rPr lang="zh-CN" altLang="en-US" sz="2400" dirty="0" smtClean="0">
                <a:latin typeface="+mn-ea"/>
                <a:ea typeface="+mn-ea"/>
              </a:rPr>
              <a:t>和</a:t>
            </a:r>
            <a:r>
              <a:rPr lang="en-US" altLang="zh-CN" sz="2400" dirty="0" err="1" smtClean="0">
                <a:latin typeface="+mn-ea"/>
                <a:ea typeface="+mn-ea"/>
              </a:rPr>
              <a:t>TableViewer</a:t>
            </a:r>
            <a:r>
              <a:rPr lang="zh-CN" altLang="en-US" sz="2400" dirty="0" smtClean="0">
                <a:latin typeface="+mn-ea"/>
                <a:ea typeface="+mn-ea"/>
              </a:rPr>
              <a:t>一样</a:t>
            </a:r>
            <a:r>
              <a:rPr lang="en-US" altLang="zh-CN" sz="2400" dirty="0" smtClean="0">
                <a:latin typeface="+mn-ea"/>
                <a:ea typeface="+mn-ea"/>
              </a:rPr>
              <a:t>,</a:t>
            </a:r>
            <a:r>
              <a:rPr lang="en-US" altLang="zh-CN" sz="2400" dirty="0" err="1" smtClean="0">
                <a:latin typeface="+mn-ea"/>
                <a:ea typeface="+mn-ea"/>
              </a:rPr>
              <a:t>TreeViewer</a:t>
            </a:r>
            <a:r>
              <a:rPr lang="zh-CN" altLang="en-US" sz="2400" dirty="0" smtClean="0">
                <a:latin typeface="+mn-ea"/>
                <a:ea typeface="+mn-ea"/>
              </a:rPr>
              <a:t>同样继承了</a:t>
            </a:r>
            <a:r>
              <a:rPr lang="en-US" altLang="zh-CN" sz="2400" dirty="0" err="1" smtClean="0">
                <a:latin typeface="+mn-ea"/>
                <a:ea typeface="+mn-ea"/>
              </a:rPr>
              <a:t>StructuredViewer</a:t>
            </a:r>
            <a:r>
              <a:rPr lang="en-US" altLang="zh-CN" sz="2400" dirty="0" smtClean="0">
                <a:latin typeface="+mn-ea"/>
                <a:ea typeface="+mn-ea"/>
              </a:rPr>
              <a:t>,</a:t>
            </a:r>
            <a:r>
              <a:rPr lang="zh-CN" altLang="en-US" sz="2400" dirty="0" smtClean="0">
                <a:latin typeface="+mn-ea"/>
                <a:ea typeface="+mn-ea"/>
              </a:rPr>
              <a:t>使得两者很多方法的使用都是一样</a:t>
            </a:r>
            <a:r>
              <a:rPr lang="en-US" altLang="zh-CN" sz="2400" dirty="0" smtClean="0">
                <a:latin typeface="+mn-ea"/>
                <a:ea typeface="+mn-ea"/>
              </a:rPr>
              <a:t>,</a:t>
            </a:r>
            <a:r>
              <a:rPr lang="zh-CN" altLang="en-US" sz="2400" dirty="0" smtClean="0">
                <a:latin typeface="+mn-ea"/>
                <a:ea typeface="+mn-ea"/>
              </a:rPr>
              <a:t>比如都有内容提供器</a:t>
            </a:r>
            <a:r>
              <a:rPr lang="en-US" altLang="zh-CN" sz="2400" dirty="0" smtClean="0">
                <a:latin typeface="+mn-ea"/>
                <a:ea typeface="+mn-ea"/>
              </a:rPr>
              <a:t>,</a:t>
            </a:r>
            <a:r>
              <a:rPr lang="zh-CN" altLang="en-US" sz="2400" dirty="0" smtClean="0">
                <a:latin typeface="+mn-ea"/>
                <a:ea typeface="+mn-ea"/>
              </a:rPr>
              <a:t>标签提供器以及排序器</a:t>
            </a:r>
            <a:r>
              <a:rPr lang="en-US" altLang="zh-CN" sz="2400" dirty="0" smtClean="0">
                <a:latin typeface="+mn-ea"/>
                <a:ea typeface="+mn-ea"/>
              </a:rPr>
              <a:t>,</a:t>
            </a:r>
            <a:r>
              <a:rPr lang="zh-CN" altLang="en-US" sz="2400" dirty="0" smtClean="0">
                <a:latin typeface="+mn-ea"/>
                <a:ea typeface="+mn-ea"/>
              </a:rPr>
              <a:t>过滤器等</a:t>
            </a:r>
            <a:r>
              <a:rPr lang="en-US" altLang="zh-CN" sz="2400" dirty="0" smtClean="0">
                <a:latin typeface="+mn-ea"/>
                <a:ea typeface="+mn-ea"/>
              </a:rPr>
              <a:t>.</a:t>
            </a:r>
          </a:p>
          <a:p>
            <a:pPr indent="457200"/>
            <a:r>
              <a:rPr lang="zh-CN" altLang="en-US" sz="2400" dirty="0" smtClean="0">
                <a:latin typeface="+mn-ea"/>
                <a:ea typeface="+mn-ea"/>
              </a:rPr>
              <a:t>与</a:t>
            </a:r>
            <a:r>
              <a:rPr lang="en-US" altLang="zh-CN" sz="2400" dirty="0" err="1" smtClean="0">
                <a:latin typeface="+mn-ea"/>
                <a:ea typeface="+mn-ea"/>
              </a:rPr>
              <a:t>TableViewer</a:t>
            </a:r>
            <a:r>
              <a:rPr lang="zh-CN" altLang="en-US" sz="2400" dirty="0" smtClean="0">
                <a:latin typeface="+mn-ea"/>
                <a:ea typeface="+mn-ea"/>
              </a:rPr>
              <a:t>相对就</a:t>
            </a:r>
            <a:r>
              <a:rPr lang="en-US" altLang="zh-CN" sz="2400" dirty="0" smtClean="0">
                <a:latin typeface="+mn-ea"/>
                <a:ea typeface="+mn-ea"/>
              </a:rPr>
              <a:t>,</a:t>
            </a:r>
            <a:r>
              <a:rPr lang="en-US" altLang="zh-CN" sz="2400" dirty="0" err="1" smtClean="0">
                <a:latin typeface="+mn-ea"/>
                <a:ea typeface="+mn-ea"/>
              </a:rPr>
              <a:t>TreeViewer</a:t>
            </a:r>
            <a:r>
              <a:rPr lang="zh-CN" altLang="en-US" sz="2400" dirty="0" smtClean="0">
                <a:latin typeface="+mn-ea"/>
                <a:ea typeface="+mn-ea"/>
              </a:rPr>
              <a:t>中使用的内容提供器需要实现</a:t>
            </a:r>
            <a:r>
              <a:rPr lang="en-US" altLang="zh-CN" sz="2400" dirty="0" err="1" smtClean="0">
                <a:latin typeface="+mn-ea"/>
                <a:ea typeface="+mn-ea"/>
              </a:rPr>
              <a:t>ITreeContentProvider</a:t>
            </a:r>
            <a:r>
              <a:rPr lang="zh-CN" altLang="en-US" sz="2400" dirty="0" smtClean="0">
                <a:latin typeface="+mn-ea"/>
                <a:ea typeface="+mn-ea"/>
              </a:rPr>
              <a:t>接口</a:t>
            </a:r>
            <a:r>
              <a:rPr lang="en-US" altLang="zh-CN" sz="2400" dirty="0" smtClean="0">
                <a:latin typeface="+mn-ea"/>
                <a:ea typeface="+mn-ea"/>
              </a:rPr>
              <a:t>,</a:t>
            </a:r>
            <a:r>
              <a:rPr lang="zh-CN" altLang="en-US" sz="2400" dirty="0" smtClean="0">
                <a:latin typeface="+mn-ea"/>
                <a:ea typeface="+mn-ea"/>
              </a:rPr>
              <a:t>标签提供器需要实现</a:t>
            </a:r>
            <a:r>
              <a:rPr lang="en-US" altLang="zh-CN" sz="2400" dirty="0" err="1" smtClean="0">
                <a:latin typeface="+mn-ea"/>
                <a:ea typeface="+mn-ea"/>
              </a:rPr>
              <a:t>ILabelProvider</a:t>
            </a:r>
            <a:r>
              <a:rPr lang="zh-CN" altLang="en-US" sz="2400" dirty="0" smtClean="0">
                <a:latin typeface="+mn-ea"/>
                <a:ea typeface="+mn-ea"/>
              </a:rPr>
              <a:t>接口</a:t>
            </a:r>
            <a:r>
              <a:rPr lang="en-US" altLang="zh-CN" sz="2400" dirty="0" smtClean="0">
                <a:latin typeface="+mn-ea"/>
                <a:ea typeface="+mn-ea"/>
              </a:rPr>
              <a:t>,</a:t>
            </a:r>
            <a:r>
              <a:rPr lang="en-US" altLang="zh-CN" sz="2400" dirty="0" err="1" smtClean="0">
                <a:latin typeface="+mn-ea"/>
                <a:ea typeface="+mn-ea"/>
              </a:rPr>
              <a:t>TreeViewer</a:t>
            </a:r>
            <a:r>
              <a:rPr lang="zh-CN" altLang="en-US" sz="2400" dirty="0" smtClean="0">
                <a:latin typeface="+mn-ea"/>
                <a:ea typeface="+mn-ea"/>
              </a:rPr>
              <a:t>的构造步骤与</a:t>
            </a:r>
            <a:r>
              <a:rPr lang="en-US" altLang="zh-CN" sz="2400" dirty="0" err="1" smtClean="0">
                <a:latin typeface="+mn-ea"/>
                <a:ea typeface="+mn-ea"/>
              </a:rPr>
              <a:t>TableViewer</a:t>
            </a:r>
            <a:r>
              <a:rPr lang="zh-CN" altLang="en-US" sz="2400" dirty="0" smtClean="0">
                <a:latin typeface="+mn-ea"/>
                <a:ea typeface="+mn-ea"/>
              </a:rPr>
              <a:t>也类似</a:t>
            </a:r>
            <a:r>
              <a:rPr lang="en-US" altLang="zh-CN" sz="2400" dirty="0" smtClean="0">
                <a:latin typeface="+mn-ea"/>
                <a:ea typeface="+mn-ea"/>
              </a:rPr>
              <a:t>,</a:t>
            </a:r>
            <a:r>
              <a:rPr lang="zh-CN" altLang="en-US" sz="2400" dirty="0" smtClean="0">
                <a:latin typeface="+mn-ea"/>
                <a:ea typeface="+mn-ea"/>
              </a:rPr>
              <a:t>创建</a:t>
            </a:r>
            <a:r>
              <a:rPr lang="en-US" altLang="zh-CN" sz="2400" dirty="0" err="1" smtClean="0">
                <a:latin typeface="+mn-ea"/>
                <a:ea typeface="+mn-ea"/>
              </a:rPr>
              <a:t>TreeViewer</a:t>
            </a:r>
            <a:r>
              <a:rPr lang="zh-CN" altLang="en-US" sz="2400" dirty="0" smtClean="0">
                <a:latin typeface="+mn-ea"/>
                <a:ea typeface="+mn-ea"/>
              </a:rPr>
              <a:t>对象</a:t>
            </a:r>
            <a:r>
              <a:rPr lang="en-US" altLang="zh-CN" sz="2400" dirty="0" smtClean="0">
                <a:latin typeface="+mn-ea"/>
                <a:ea typeface="+mn-ea"/>
              </a:rPr>
              <a:t>,</a:t>
            </a:r>
            <a:r>
              <a:rPr lang="zh-CN" altLang="en-US" sz="2400" dirty="0" smtClean="0">
                <a:latin typeface="+mn-ea"/>
                <a:ea typeface="+mn-ea"/>
              </a:rPr>
              <a:t>设置内容管理器</a:t>
            </a:r>
            <a:r>
              <a:rPr lang="en-US" altLang="zh-CN" sz="2400" dirty="0" smtClean="0">
                <a:latin typeface="+mn-ea"/>
                <a:ea typeface="+mn-ea"/>
              </a:rPr>
              <a:t>,</a:t>
            </a:r>
            <a:r>
              <a:rPr lang="zh-CN" altLang="en-US" sz="2400" dirty="0" smtClean="0">
                <a:latin typeface="+mn-ea"/>
                <a:ea typeface="+mn-ea"/>
              </a:rPr>
              <a:t>设置标签管理器</a:t>
            </a:r>
            <a:r>
              <a:rPr lang="en-US" altLang="zh-CN" sz="2400" dirty="0" smtClean="0">
                <a:latin typeface="+mn-ea"/>
                <a:ea typeface="+mn-ea"/>
              </a:rPr>
              <a:t>,</a:t>
            </a:r>
            <a:r>
              <a:rPr lang="zh-CN" altLang="en-US" sz="2400" dirty="0" smtClean="0">
                <a:latin typeface="+mn-ea"/>
                <a:ea typeface="+mn-ea"/>
              </a:rPr>
              <a:t>最后设置</a:t>
            </a:r>
            <a:r>
              <a:rPr lang="en-US" altLang="zh-CN" sz="2400" dirty="0" err="1" smtClean="0">
                <a:latin typeface="+mn-ea"/>
                <a:ea typeface="+mn-ea"/>
              </a:rPr>
              <a:t>TreeViewer</a:t>
            </a:r>
            <a:r>
              <a:rPr lang="zh-CN" altLang="en-US" sz="2400" dirty="0" smtClean="0">
                <a:latin typeface="+mn-ea"/>
                <a:ea typeface="+mn-ea"/>
              </a:rPr>
              <a:t>的输入数据</a:t>
            </a:r>
            <a:r>
              <a:rPr lang="en-US" altLang="zh-CN" sz="2400" dirty="0" smtClean="0">
                <a:latin typeface="+mn-ea"/>
                <a:ea typeface="+mn-ea"/>
              </a:rPr>
              <a:t>.</a:t>
            </a:r>
            <a:endParaRPr lang="zh-CN" altLang="en-US" sz="2400" dirty="0">
              <a:latin typeface="+mn-ea"/>
              <a:ea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125623" y="3352800"/>
            <a:ext cx="5053013" cy="461665"/>
          </a:xfrm>
          <a:prstGeom prst="rect">
            <a:avLst/>
          </a:prstGeom>
          <a:noFill/>
          <a:ln w="9525">
            <a:noFill/>
            <a:miter lim="800000"/>
            <a:headEnd/>
            <a:tailEnd/>
          </a:ln>
          <a:effectLst/>
        </p:spPr>
        <p:txBody>
          <a:bodyPr wrap="square">
            <a:spAutoFit/>
          </a:bodyPr>
          <a:lstStyle/>
          <a:p>
            <a:pPr eaLnBrk="0" hangingPunct="0"/>
            <a:r>
              <a:rPr lang="zh-CN" altLang="en-US" sz="2400" b="1" dirty="0" smtClean="0">
                <a:solidFill>
                  <a:srgbClr val="E20000"/>
                </a:solidFill>
                <a:latin typeface="微软雅黑" pitchFamily="34" charset="-122"/>
                <a:ea typeface="微软雅黑" pitchFamily="34" charset="-122"/>
                <a:cs typeface="Arial" pitchFamily="34" charset="0"/>
              </a:rPr>
              <a:t>作业</a:t>
            </a:r>
            <a:endParaRPr lang="en-US" altLang="zh-CN" sz="2400" b="1" dirty="0" smtClean="0">
              <a:solidFill>
                <a:srgbClr val="E2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1575557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zh-CN" altLang="en-US" sz="2400" b="1" dirty="0" smtClean="0">
                <a:solidFill>
                  <a:srgbClr val="FF9933"/>
                </a:solidFill>
                <a:latin typeface="微软雅黑" pitchFamily="34" charset="-122"/>
                <a:ea typeface="微软雅黑" pitchFamily="34" charset="-122"/>
                <a:cs typeface="+mj-cs"/>
              </a:rPr>
              <a:t>作业</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500034" y="1214422"/>
            <a:ext cx="7834315"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457200">
              <a:lnSpc>
                <a:spcPct val="150000"/>
              </a:lnSpc>
            </a:pPr>
            <a:r>
              <a:rPr lang="zh-CN" altLang="en-US" sz="2000" dirty="0" smtClean="0">
                <a:latin typeface="+mn-ea"/>
                <a:ea typeface="+mn-ea"/>
              </a:rPr>
              <a:t>通过</a:t>
            </a:r>
            <a:r>
              <a:rPr lang="en-US" altLang="zh-CN" sz="2000" dirty="0" err="1" smtClean="0">
                <a:latin typeface="+mn-ea"/>
                <a:ea typeface="+mn-ea"/>
              </a:rPr>
              <a:t>PersonFileManager</a:t>
            </a:r>
            <a:r>
              <a:rPr lang="zh-CN" altLang="en-US" sz="2000" dirty="0" smtClean="0">
                <a:latin typeface="+mn-ea"/>
                <a:ea typeface="+mn-ea"/>
              </a:rPr>
              <a:t>支持多个</a:t>
            </a:r>
            <a:r>
              <a:rPr lang="en-US" altLang="zh-CN" sz="2000" dirty="0" smtClean="0">
                <a:latin typeface="+mn-ea"/>
                <a:ea typeface="+mn-ea"/>
              </a:rPr>
              <a:t>Person</a:t>
            </a:r>
            <a:r>
              <a:rPr lang="zh-CN" altLang="en-US" sz="2000" dirty="0" smtClean="0">
                <a:latin typeface="+mn-ea"/>
                <a:ea typeface="+mn-ea"/>
              </a:rPr>
              <a:t>信息的加载和保存</a:t>
            </a:r>
            <a:r>
              <a:rPr lang="en-US" altLang="zh-CN" sz="2000" dirty="0" smtClean="0">
                <a:latin typeface="+mn-ea"/>
                <a:ea typeface="+mn-ea"/>
              </a:rPr>
              <a:t>,</a:t>
            </a:r>
            <a:r>
              <a:rPr lang="zh-CN" altLang="en-US" sz="2000" dirty="0" smtClean="0">
                <a:latin typeface="+mn-ea"/>
                <a:ea typeface="+mn-ea"/>
              </a:rPr>
              <a:t>创建表格展示多个</a:t>
            </a:r>
            <a:r>
              <a:rPr lang="en-US" altLang="zh-CN" sz="2000" dirty="0" smtClean="0">
                <a:latin typeface="+mn-ea"/>
                <a:ea typeface="+mn-ea"/>
              </a:rPr>
              <a:t>Person</a:t>
            </a:r>
            <a:r>
              <a:rPr lang="zh-CN" altLang="en-US" sz="2000" dirty="0" smtClean="0">
                <a:latin typeface="+mn-ea"/>
                <a:ea typeface="+mn-ea"/>
              </a:rPr>
              <a:t>的信息</a:t>
            </a:r>
            <a:r>
              <a:rPr lang="en-US" altLang="zh-CN" sz="2000" dirty="0" smtClean="0">
                <a:latin typeface="+mn-ea"/>
                <a:ea typeface="+mn-ea"/>
              </a:rPr>
              <a:t>,</a:t>
            </a:r>
            <a:r>
              <a:rPr lang="zh-CN" altLang="en-US" sz="2000" dirty="0" smtClean="0">
                <a:latin typeface="+mn-ea"/>
                <a:ea typeface="+mn-ea"/>
              </a:rPr>
              <a:t>表格上提供</a:t>
            </a:r>
            <a:r>
              <a:rPr lang="en-US" altLang="zh-CN" sz="2000" dirty="0" smtClean="0">
                <a:latin typeface="+mn-ea"/>
                <a:ea typeface="+mn-ea"/>
              </a:rPr>
              <a:t>Person</a:t>
            </a:r>
            <a:r>
              <a:rPr lang="zh-CN" altLang="en-US" sz="2000" dirty="0" smtClean="0">
                <a:latin typeface="+mn-ea"/>
                <a:ea typeface="+mn-ea"/>
              </a:rPr>
              <a:t>信息的增</a:t>
            </a:r>
            <a:r>
              <a:rPr lang="en-US" altLang="zh-CN" sz="2000" dirty="0" smtClean="0">
                <a:latin typeface="+mn-ea"/>
                <a:ea typeface="+mn-ea"/>
              </a:rPr>
              <a:t>,</a:t>
            </a:r>
            <a:r>
              <a:rPr lang="zh-CN" altLang="en-US" sz="2000" dirty="0" smtClean="0">
                <a:latin typeface="+mn-ea"/>
                <a:ea typeface="+mn-ea"/>
              </a:rPr>
              <a:t>删</a:t>
            </a:r>
            <a:r>
              <a:rPr lang="en-US" altLang="zh-CN" sz="2000" dirty="0" smtClean="0">
                <a:latin typeface="+mn-ea"/>
                <a:ea typeface="+mn-ea"/>
              </a:rPr>
              <a:t>,</a:t>
            </a:r>
            <a:r>
              <a:rPr lang="zh-CN" altLang="en-US" sz="2000" dirty="0" smtClean="0">
                <a:latin typeface="+mn-ea"/>
                <a:ea typeface="+mn-ea"/>
              </a:rPr>
              <a:t>改</a:t>
            </a:r>
            <a:r>
              <a:rPr lang="en-US" altLang="zh-CN" sz="2000" dirty="0" smtClean="0">
                <a:latin typeface="+mn-ea"/>
                <a:ea typeface="+mn-ea"/>
              </a:rPr>
              <a:t>,</a:t>
            </a:r>
            <a:r>
              <a:rPr lang="zh-CN" altLang="en-US" sz="2000" dirty="0" smtClean="0">
                <a:latin typeface="+mn-ea"/>
                <a:ea typeface="+mn-ea"/>
              </a:rPr>
              <a:t>保存操作及编辑</a:t>
            </a:r>
            <a:r>
              <a:rPr lang="en-US" altLang="zh-CN" sz="2000" dirty="0" smtClean="0">
                <a:latin typeface="+mn-ea"/>
                <a:ea typeface="+mn-ea"/>
              </a:rPr>
              <a:t>,</a:t>
            </a:r>
            <a:r>
              <a:rPr lang="zh-CN" altLang="en-US" sz="2000" smtClean="0">
                <a:latin typeface="+mn-ea"/>
                <a:ea typeface="+mn-ea"/>
              </a:rPr>
              <a:t>排序功能</a:t>
            </a:r>
            <a:r>
              <a:rPr lang="en-US" altLang="zh-CN" sz="2000" dirty="0" smtClean="0">
                <a:latin typeface="+mn-ea"/>
                <a:ea typeface="+mn-ea"/>
              </a:rPr>
              <a:t>.</a:t>
            </a:r>
            <a:endParaRPr lang="zh-CN" altLang="en-US" dirty="0">
              <a:latin typeface="+mn-ea"/>
              <a:ea typeface="+mn-ea"/>
            </a:endParaRPr>
          </a:p>
        </p:txBody>
      </p:sp>
      <p:pic>
        <p:nvPicPr>
          <p:cNvPr id="1026" name="Picture 2"/>
          <p:cNvPicPr>
            <a:picLocks noChangeAspect="1" noChangeArrowheads="1"/>
          </p:cNvPicPr>
          <p:nvPr/>
        </p:nvPicPr>
        <p:blipFill>
          <a:blip r:embed="rId3"/>
          <a:srcRect/>
          <a:stretch>
            <a:fillRect/>
          </a:stretch>
        </p:blipFill>
        <p:spPr bwMode="auto">
          <a:xfrm>
            <a:off x="2143108" y="2714620"/>
            <a:ext cx="4772025" cy="2857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22" name="Picture 18" descr="thank"/>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
        <p:nvSpPr>
          <p:cNvPr id="21506" name="Rectangle 2"/>
          <p:cNvSpPr>
            <a:spLocks noGrp="1" noChangeArrowheads="1"/>
          </p:cNvSpPr>
          <p:nvPr>
            <p:ph type="title"/>
          </p:nvPr>
        </p:nvSpPr>
        <p:spPr>
          <a:xfrm>
            <a:off x="4495802" y="2311400"/>
            <a:ext cx="4248150" cy="1727200"/>
          </a:xfrm>
        </p:spPr>
        <p:txBody>
          <a:bodyPr/>
          <a:lstStyle/>
          <a:p>
            <a:r>
              <a:rPr lang="en-US" altLang="zh-CN" sz="6000" dirty="0">
                <a:solidFill>
                  <a:srgbClr val="FF6600"/>
                </a:solidFill>
              </a:rPr>
              <a:t>Thanks!</a:t>
            </a:r>
          </a:p>
        </p:txBody>
      </p:sp>
      <p:sp>
        <p:nvSpPr>
          <p:cNvPr id="21518" name="Rectangle 14"/>
          <p:cNvSpPr>
            <a:spLocks noChangeArrowheads="1"/>
          </p:cNvSpPr>
          <p:nvPr/>
        </p:nvSpPr>
        <p:spPr bwMode="auto">
          <a:xfrm>
            <a:off x="4572002" y="6381754"/>
            <a:ext cx="4456113" cy="377825"/>
          </a:xfrm>
          <a:prstGeom prst="rect">
            <a:avLst/>
          </a:prstGeom>
          <a:noFill/>
          <a:ln w="9525">
            <a:noFill/>
            <a:miter lim="800000"/>
            <a:headEnd/>
            <a:tailEnd/>
          </a:ln>
          <a:effectLst/>
        </p:spPr>
        <p:txBody>
          <a:bodyPr/>
          <a:lstStyle/>
          <a:p>
            <a:pPr marL="342900" indent="-342900" algn="r">
              <a:spcBef>
                <a:spcPct val="20000"/>
              </a:spcBef>
            </a:pPr>
            <a:r>
              <a:rPr lang="en-US" altLang="zh-CN" sz="1400" baseline="0">
                <a:solidFill>
                  <a:srgbClr val="B2B2B2"/>
                </a:solidFill>
                <a:ea typeface="微软雅黑" pitchFamily="34" charset="-122"/>
                <a:cs typeface="宋体" charset="-122"/>
              </a:rPr>
              <a:t>www.primeton.com</a:t>
            </a:r>
          </a:p>
        </p:txBody>
      </p:sp>
      <p:pic>
        <p:nvPicPr>
          <p:cNvPr id="21519" name="Picture 15" descr="logo"/>
          <p:cNvPicPr>
            <a:picLocks noChangeAspect="1" noChangeArrowheads="1"/>
          </p:cNvPicPr>
          <p:nvPr/>
        </p:nvPicPr>
        <p:blipFill>
          <a:blip r:embed="rId4" cstate="print"/>
          <a:srcRect/>
          <a:stretch>
            <a:fillRect/>
          </a:stretch>
        </p:blipFill>
        <p:spPr bwMode="auto">
          <a:xfrm>
            <a:off x="533402" y="1981200"/>
            <a:ext cx="2447925" cy="293688"/>
          </a:xfrm>
          <a:prstGeom prst="rect">
            <a:avLst/>
          </a:prstGeom>
          <a:noFill/>
        </p:spPr>
      </p:pic>
      <p:sp>
        <p:nvSpPr>
          <p:cNvPr id="21520" name="Text Box 16"/>
          <p:cNvSpPr txBox="1">
            <a:spLocks noChangeArrowheads="1"/>
          </p:cNvSpPr>
          <p:nvPr/>
        </p:nvSpPr>
        <p:spPr bwMode="auto">
          <a:xfrm>
            <a:off x="457200" y="2743204"/>
            <a:ext cx="3962400" cy="2400657"/>
          </a:xfrm>
          <a:prstGeom prst="rect">
            <a:avLst/>
          </a:prstGeom>
          <a:noFill/>
          <a:ln w="9525">
            <a:noFill/>
            <a:miter lim="800000"/>
            <a:headEnd/>
            <a:tailEnd/>
          </a:ln>
          <a:effectLst/>
        </p:spPr>
        <p:txBody>
          <a:bodyPr wrap="square">
            <a:spAutoFit/>
          </a:bodyPr>
          <a:lstStyle/>
          <a:p>
            <a:pPr algn="l"/>
            <a:r>
              <a:rPr lang="en-US" altLang="zh-CN" sz="2800" dirty="0" smtClean="0">
                <a:latin typeface="微软雅黑" pitchFamily="34" charset="-122"/>
                <a:ea typeface="微软雅黑" pitchFamily="34" charset="-122"/>
              </a:rPr>
              <a:t>400-120-8005</a:t>
            </a:r>
          </a:p>
          <a:p>
            <a:pPr algn="l"/>
            <a:endParaRPr lang="en-US" altLang="zh-CN" sz="11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新浪微博：</a:t>
            </a:r>
            <a:r>
              <a:rPr lang="en-US" altLang="zh-CN" sz="1400" dirty="0" smtClean="0">
                <a:latin typeface="微软雅黑" pitchFamily="34" charset="-122"/>
                <a:ea typeface="微软雅黑" pitchFamily="34" charset="-122"/>
              </a:rPr>
              <a:t>@</a:t>
            </a:r>
            <a:r>
              <a:rPr lang="zh-CN" altLang="en-US" sz="1400" dirty="0" smtClean="0">
                <a:latin typeface="微软雅黑" pitchFamily="34" charset="-122"/>
                <a:ea typeface="微软雅黑" pitchFamily="34" charset="-122"/>
              </a:rPr>
              <a:t>普元软件</a:t>
            </a:r>
            <a:endParaRPr lang="en-US" altLang="zh-CN" sz="1400" dirty="0" smtClean="0">
              <a:latin typeface="微软雅黑" pitchFamily="34" charset="-122"/>
              <a:ea typeface="微软雅黑" pitchFamily="34" charset="-122"/>
            </a:endParaRPr>
          </a:p>
          <a:p>
            <a:pPr algn="l"/>
            <a:r>
              <a:rPr lang="en-US" altLang="zh-CN" sz="1400" dirty="0" smtClean="0">
                <a:latin typeface="微软雅黑" pitchFamily="34" charset="-122"/>
                <a:ea typeface="微软雅黑" pitchFamily="34" charset="-122"/>
              </a:rPr>
              <a:t>weibo.com/</a:t>
            </a:r>
            <a:r>
              <a:rPr lang="en-US" altLang="zh-CN" sz="1400" dirty="0" err="1" smtClean="0">
                <a:latin typeface="微软雅黑" pitchFamily="34" charset="-122"/>
                <a:ea typeface="微软雅黑" pitchFamily="34" charset="-122"/>
              </a:rPr>
              <a:t>primetonsoftware</a:t>
            </a:r>
            <a:endParaRPr lang="en-US" altLang="zh-CN" sz="1400" dirty="0" smtClean="0">
              <a:latin typeface="微软雅黑" pitchFamily="34" charset="-122"/>
              <a:ea typeface="微软雅黑" pitchFamily="34" charset="-122"/>
            </a:endParaRPr>
          </a:p>
          <a:p>
            <a:pPr algn="l"/>
            <a:endParaRPr lang="en-US" altLang="zh-CN" sz="1400" dirty="0" smtClean="0">
              <a:latin typeface="微软雅黑" pitchFamily="34" charset="-122"/>
              <a:ea typeface="微软雅黑" pitchFamily="34" charset="-122"/>
            </a:endParaRPr>
          </a:p>
          <a:p>
            <a:pPr algn="l"/>
            <a:r>
              <a:rPr lang="zh-CN" altLang="en-US" sz="1400" dirty="0" smtClean="0">
                <a:latin typeface="微软雅黑" pitchFamily="34" charset="-122"/>
                <a:ea typeface="微软雅黑" pitchFamily="34" charset="-122"/>
              </a:rPr>
              <a:t>产品服务在线社区：</a:t>
            </a:r>
            <a:r>
              <a:rPr lang="en-US" altLang="zh-CN" sz="1400" dirty="0" smtClean="0">
                <a:latin typeface="微软雅黑" pitchFamily="34" charset="-122"/>
                <a:ea typeface="微软雅黑" pitchFamily="34" charset="-122"/>
              </a:rPr>
              <a:t>gocom.cc</a:t>
            </a: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endParaRPr lang="en-US" altLang="zh-CN" sz="1100" dirty="0" smtClean="0">
              <a:latin typeface="微软雅黑" pitchFamily="34" charset="-122"/>
              <a:ea typeface="微软雅黑" pitchFamily="34" charset="-122"/>
            </a:endParaRPr>
          </a:p>
          <a:p>
            <a:pPr algn="l"/>
            <a:r>
              <a:rPr lang="zh-CN" altLang="en-US" sz="1100" dirty="0" smtClean="0">
                <a:latin typeface="微软雅黑" pitchFamily="34" charset="-122"/>
                <a:ea typeface="微软雅黑" pitchFamily="34" charset="-122"/>
              </a:rPr>
              <a:t>北京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上海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广州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深圳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长沙 </a:t>
            </a:r>
            <a:r>
              <a:rPr lang="en-US" altLang="zh-CN" sz="1100" dirty="0" smtClean="0">
                <a:latin typeface="微软雅黑" pitchFamily="34" charset="-122"/>
                <a:ea typeface="微软雅黑" pitchFamily="34" charset="-122"/>
              </a:rPr>
              <a:t>| </a:t>
            </a:r>
            <a:r>
              <a:rPr lang="zh-CN" altLang="en-US" sz="1100" dirty="0" smtClean="0">
                <a:latin typeface="微软雅黑" pitchFamily="34" charset="-122"/>
                <a:ea typeface="微软雅黑" pitchFamily="34" charset="-122"/>
              </a:rPr>
              <a:t>西安</a:t>
            </a:r>
            <a:endParaRPr lang="en-US" altLang="zh-CN" sz="1100" b="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191000" y="3048000"/>
            <a:ext cx="4176044" cy="461665"/>
          </a:xfrm>
          <a:prstGeom prst="rect">
            <a:avLst/>
          </a:prstGeom>
          <a:noFill/>
          <a:ln w="9525">
            <a:noFill/>
            <a:miter lim="800000"/>
            <a:headEnd/>
            <a:tailEnd/>
          </a:ln>
          <a:effectLst/>
        </p:spPr>
        <p:txBody>
          <a:bodyPr wrap="square">
            <a:spAutoFit/>
          </a:bodyPr>
          <a:lstStyle/>
          <a:p>
            <a:pPr algn="ctr" eaLnBrk="0" hangingPunct="0"/>
            <a:r>
              <a:rPr lang="en-US" altLang="zh-CN" sz="2400" b="1" dirty="0" err="1" smtClean="0">
                <a:solidFill>
                  <a:srgbClr val="E20000"/>
                </a:solidFill>
                <a:latin typeface="微软雅黑" pitchFamily="34" charset="-122"/>
                <a:ea typeface="微软雅黑" pitchFamily="34" charset="-122"/>
                <a:cs typeface="Arial" pitchFamily="34" charset="0"/>
              </a:rPr>
              <a:t>Jface</a:t>
            </a:r>
            <a:r>
              <a:rPr lang="zh-CN" altLang="en-US" sz="2400" b="1" dirty="0" smtClean="0">
                <a:solidFill>
                  <a:srgbClr val="E20000"/>
                </a:solidFill>
                <a:latin typeface="微软雅黑" pitchFamily="34" charset="-122"/>
                <a:ea typeface="微软雅黑" pitchFamily="34" charset="-122"/>
                <a:cs typeface="Arial" pitchFamily="34" charset="0"/>
              </a:rPr>
              <a:t>介绍</a:t>
            </a:r>
            <a:endParaRPr lang="en-US" altLang="zh-CN" sz="2400" b="1" dirty="0" smtClean="0">
              <a:solidFill>
                <a:srgbClr val="E2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2237129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JFace</a:t>
            </a:r>
            <a:r>
              <a:rPr lang="zh-CN" altLang="en-US" sz="2400" b="1" dirty="0" smtClean="0">
                <a:solidFill>
                  <a:srgbClr val="FF9933"/>
                </a:solidFill>
                <a:latin typeface="微软雅黑" pitchFamily="34" charset="-122"/>
                <a:ea typeface="微软雅黑" pitchFamily="34" charset="-122"/>
                <a:cs typeface="+mj-cs"/>
              </a:rPr>
              <a:t>是什么</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500034" y="1214422"/>
            <a:ext cx="7834315"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457200">
              <a:lnSpc>
                <a:spcPct val="150000"/>
              </a:lnSpc>
            </a:pPr>
            <a:r>
              <a:rPr lang="en-US" altLang="zh-CN" sz="2000" dirty="0" err="1" smtClean="0">
                <a:latin typeface="+mn-ea"/>
                <a:ea typeface="+mn-ea"/>
              </a:rPr>
              <a:t>JFace</a:t>
            </a:r>
            <a:r>
              <a:rPr lang="zh-CN" altLang="en-US" sz="2000" dirty="0" smtClean="0">
                <a:latin typeface="+mn-ea"/>
                <a:ea typeface="+mn-ea"/>
              </a:rPr>
              <a:t>是建立在</a:t>
            </a:r>
            <a:r>
              <a:rPr lang="en-US" altLang="zh-CN" sz="2000" dirty="0" smtClean="0">
                <a:latin typeface="+mn-ea"/>
                <a:ea typeface="+mn-ea"/>
              </a:rPr>
              <a:t>SWT</a:t>
            </a:r>
            <a:r>
              <a:rPr lang="zh-CN" altLang="en-US" sz="2000" dirty="0" smtClean="0">
                <a:latin typeface="+mn-ea"/>
                <a:ea typeface="+mn-ea"/>
              </a:rPr>
              <a:t>之上的</a:t>
            </a:r>
            <a:r>
              <a:rPr lang="en-US" altLang="zh-CN" sz="2000" dirty="0" smtClean="0">
                <a:latin typeface="+mn-ea"/>
                <a:ea typeface="+mn-ea"/>
              </a:rPr>
              <a:t>UI</a:t>
            </a:r>
            <a:r>
              <a:rPr lang="zh-CN" altLang="en-US" sz="2000" dirty="0" smtClean="0">
                <a:latin typeface="+mn-ea"/>
                <a:ea typeface="+mn-ea"/>
              </a:rPr>
              <a:t>部件，是</a:t>
            </a:r>
            <a:r>
              <a:rPr lang="en-US" altLang="zh-CN" sz="2000" dirty="0" smtClean="0">
                <a:latin typeface="+mn-ea"/>
                <a:ea typeface="+mn-ea"/>
              </a:rPr>
              <a:t>Eclipse</a:t>
            </a:r>
            <a:r>
              <a:rPr lang="zh-CN" altLang="en-US" sz="2000" dirty="0" smtClean="0">
                <a:latin typeface="+mn-ea"/>
                <a:ea typeface="+mn-ea"/>
              </a:rPr>
              <a:t>组织为了开发</a:t>
            </a:r>
            <a:r>
              <a:rPr lang="en-US" altLang="zh-CN" sz="2000" dirty="0" smtClean="0">
                <a:latin typeface="+mn-ea"/>
                <a:ea typeface="+mn-ea"/>
              </a:rPr>
              <a:t>Eclipse IDE</a:t>
            </a:r>
            <a:r>
              <a:rPr lang="zh-CN" altLang="en-US" sz="2000" dirty="0" smtClean="0">
                <a:latin typeface="+mn-ea"/>
                <a:ea typeface="+mn-ea"/>
              </a:rPr>
              <a:t>环境所编写的一组底层图形界面 </a:t>
            </a:r>
            <a:r>
              <a:rPr lang="en-US" altLang="zh-CN" sz="2000" dirty="0" smtClean="0">
                <a:latin typeface="+mn-ea"/>
                <a:ea typeface="+mn-ea"/>
              </a:rPr>
              <a:t>API,</a:t>
            </a:r>
            <a:r>
              <a:rPr lang="zh-CN" altLang="en-US" sz="2000" dirty="0" smtClean="0">
                <a:latin typeface="+mn-ea"/>
                <a:ea typeface="+mn-ea"/>
              </a:rPr>
              <a:t>其底层实现为</a:t>
            </a:r>
            <a:r>
              <a:rPr lang="en-US" altLang="zh-CN" sz="2000" dirty="0" smtClean="0">
                <a:latin typeface="+mn-ea"/>
                <a:ea typeface="+mn-ea"/>
              </a:rPr>
              <a:t>SWT</a:t>
            </a:r>
            <a:r>
              <a:rPr lang="zh-CN" altLang="en-US" sz="2000" dirty="0" smtClean="0">
                <a:latin typeface="+mn-ea"/>
                <a:ea typeface="+mn-ea"/>
              </a:rPr>
              <a:t>。它扩展了 </a:t>
            </a:r>
            <a:r>
              <a:rPr lang="en-US" altLang="zh-CN" sz="2000" dirty="0" smtClean="0">
                <a:latin typeface="+mn-ea"/>
                <a:ea typeface="+mn-ea"/>
              </a:rPr>
              <a:t>SWT</a:t>
            </a:r>
            <a:r>
              <a:rPr lang="zh-CN" altLang="en-US" sz="2000" dirty="0" smtClean="0">
                <a:latin typeface="+mn-ea"/>
                <a:ea typeface="+mn-ea"/>
              </a:rPr>
              <a:t>并能与 </a:t>
            </a:r>
            <a:r>
              <a:rPr lang="en-US" altLang="zh-CN" sz="2000" dirty="0" smtClean="0">
                <a:latin typeface="+mn-ea"/>
                <a:ea typeface="+mn-ea"/>
              </a:rPr>
              <a:t>SWT </a:t>
            </a:r>
            <a:r>
              <a:rPr lang="zh-CN" altLang="en-US" sz="2000" dirty="0" smtClean="0">
                <a:latin typeface="+mn-ea"/>
                <a:ea typeface="+mn-ea"/>
              </a:rPr>
              <a:t>交互操作。</a:t>
            </a:r>
            <a:endParaRPr lang="en-US" altLang="zh-CN" sz="2000" dirty="0" smtClean="0">
              <a:latin typeface="+mn-ea"/>
              <a:ea typeface="+mn-ea"/>
            </a:endParaRPr>
          </a:p>
          <a:p>
            <a:pPr lvl="1" indent="457200">
              <a:lnSpc>
                <a:spcPct val="150000"/>
              </a:lnSpc>
            </a:pPr>
            <a:r>
              <a:rPr lang="en-US" altLang="zh-CN" sz="2000" dirty="0" err="1" smtClean="0">
                <a:latin typeface="+mn-ea"/>
                <a:ea typeface="+mn-ea"/>
              </a:rPr>
              <a:t>JFace</a:t>
            </a:r>
            <a:r>
              <a:rPr lang="zh-CN" altLang="en-US" sz="2000" dirty="0" smtClean="0">
                <a:latin typeface="+mn-ea"/>
                <a:ea typeface="+mn-ea"/>
              </a:rPr>
              <a:t>工具箱提供了一组功能强大的用户界面组件，开发人员可以轻松地在独立应用程序中利用这些组件，以简化常见的</a:t>
            </a:r>
            <a:r>
              <a:rPr lang="en-US" altLang="zh-CN" sz="2000" dirty="0" smtClean="0">
                <a:latin typeface="+mn-ea"/>
                <a:ea typeface="+mn-ea"/>
              </a:rPr>
              <a:t>UI</a:t>
            </a:r>
            <a:r>
              <a:rPr lang="zh-CN" altLang="en-US" sz="2000" dirty="0" smtClean="0">
                <a:latin typeface="+mn-ea"/>
                <a:ea typeface="+mn-ea"/>
              </a:rPr>
              <a:t>编程任务。</a:t>
            </a:r>
          </a:p>
          <a:p>
            <a:pPr lvl="1" indent="457200">
              <a:lnSpc>
                <a:spcPct val="150000"/>
              </a:lnSpc>
            </a:pPr>
            <a:r>
              <a:rPr lang="en-US" altLang="zh-CN" sz="2000" dirty="0" smtClean="0">
                <a:latin typeface="+mn-ea"/>
                <a:ea typeface="+mn-ea"/>
              </a:rPr>
              <a:t>SWT</a:t>
            </a:r>
            <a:r>
              <a:rPr lang="zh-CN" altLang="en-US" sz="2000" dirty="0" smtClean="0">
                <a:latin typeface="+mn-ea"/>
                <a:ea typeface="+mn-ea"/>
              </a:rPr>
              <a:t>是一个窗口构件集和图形库，它集成于本机操作系统提供的</a:t>
            </a:r>
            <a:r>
              <a:rPr lang="en-US" altLang="zh-CN" sz="2000" dirty="0" smtClean="0">
                <a:latin typeface="+mn-ea"/>
                <a:ea typeface="+mn-ea"/>
              </a:rPr>
              <a:t>GUI API</a:t>
            </a:r>
            <a:r>
              <a:rPr lang="zh-CN" altLang="en-US" sz="2000" dirty="0" smtClean="0">
                <a:latin typeface="+mn-ea"/>
                <a:ea typeface="+mn-ea"/>
              </a:rPr>
              <a:t>。而</a:t>
            </a:r>
            <a:r>
              <a:rPr lang="en-US" altLang="zh-CN" sz="2000" dirty="0" err="1" smtClean="0">
                <a:latin typeface="+mn-ea"/>
                <a:ea typeface="+mn-ea"/>
              </a:rPr>
              <a:t>JFace</a:t>
            </a:r>
            <a:r>
              <a:rPr lang="zh-CN" altLang="en-US" sz="2000" dirty="0" smtClean="0">
                <a:latin typeface="+mn-ea"/>
                <a:ea typeface="+mn-ea"/>
              </a:rPr>
              <a:t>是用</a:t>
            </a:r>
            <a:r>
              <a:rPr lang="en-US" altLang="zh-CN" sz="2000" dirty="0" smtClean="0">
                <a:latin typeface="+mn-ea"/>
                <a:ea typeface="+mn-ea"/>
              </a:rPr>
              <a:t>SWT</a:t>
            </a:r>
            <a:r>
              <a:rPr lang="zh-CN" altLang="en-US" sz="2000" dirty="0" smtClean="0">
                <a:latin typeface="+mn-ea"/>
                <a:ea typeface="+mn-ea"/>
              </a:rPr>
              <a:t>实现的</a:t>
            </a:r>
            <a:r>
              <a:rPr lang="en-US" altLang="zh-CN" sz="2000" dirty="0" smtClean="0">
                <a:latin typeface="+mn-ea"/>
                <a:ea typeface="+mn-ea"/>
              </a:rPr>
              <a:t>UI</a:t>
            </a:r>
            <a:r>
              <a:rPr lang="zh-CN" altLang="en-US" sz="2000" dirty="0" smtClean="0">
                <a:latin typeface="+mn-ea"/>
                <a:ea typeface="+mn-ea"/>
              </a:rPr>
              <a:t>工具箱，它简化了常见的</a:t>
            </a:r>
            <a:r>
              <a:rPr lang="en-US" altLang="zh-CN" sz="2000" dirty="0" smtClean="0">
                <a:latin typeface="+mn-ea"/>
                <a:ea typeface="+mn-ea"/>
              </a:rPr>
              <a:t>UI</a:t>
            </a:r>
            <a:r>
              <a:rPr lang="zh-CN" altLang="en-US" sz="2000" dirty="0" smtClean="0">
                <a:latin typeface="+mn-ea"/>
                <a:ea typeface="+mn-ea"/>
              </a:rPr>
              <a:t>编程任务</a:t>
            </a:r>
            <a:r>
              <a:rPr lang="en-US" altLang="zh-CN" dirty="0" smtClean="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191000" y="3048000"/>
            <a:ext cx="4176044" cy="461665"/>
          </a:xfrm>
          <a:prstGeom prst="rect">
            <a:avLst/>
          </a:prstGeom>
          <a:noFill/>
          <a:ln w="9525">
            <a:noFill/>
            <a:miter lim="800000"/>
            <a:headEnd/>
            <a:tailEnd/>
          </a:ln>
          <a:effectLst/>
        </p:spPr>
        <p:txBody>
          <a:bodyPr wrap="square">
            <a:spAutoFit/>
          </a:bodyPr>
          <a:lstStyle/>
          <a:p>
            <a:pPr algn="ctr" eaLnBrk="0" hangingPunct="0"/>
            <a:r>
              <a:rPr lang="en-US" altLang="zh-CN" sz="2400" b="1" dirty="0" err="1" smtClean="0">
                <a:solidFill>
                  <a:srgbClr val="E20000"/>
                </a:solidFill>
                <a:latin typeface="微软雅黑" pitchFamily="34" charset="-122"/>
                <a:ea typeface="微软雅黑" pitchFamily="34" charset="-122"/>
                <a:cs typeface="Arial" pitchFamily="34" charset="0"/>
              </a:rPr>
              <a:t>Jface</a:t>
            </a:r>
            <a:r>
              <a:rPr lang="zh-CN" altLang="en-US" sz="2400" b="1" dirty="0" smtClean="0">
                <a:solidFill>
                  <a:srgbClr val="E20000"/>
                </a:solidFill>
                <a:latin typeface="微软雅黑" pitchFamily="34" charset="-122"/>
                <a:ea typeface="微软雅黑" pitchFamily="34" charset="-122"/>
                <a:cs typeface="Arial" pitchFamily="34" charset="0"/>
              </a:rPr>
              <a:t> </a:t>
            </a:r>
            <a:r>
              <a:rPr lang="en-US" altLang="zh-CN" sz="2400" b="1" dirty="0" smtClean="0">
                <a:solidFill>
                  <a:srgbClr val="E20000"/>
                </a:solidFill>
                <a:latin typeface="微软雅黑" pitchFamily="34" charset="-122"/>
                <a:ea typeface="微软雅黑" pitchFamily="34" charset="-122"/>
                <a:cs typeface="Arial" pitchFamily="34" charset="0"/>
              </a:rPr>
              <a:t>Window</a:t>
            </a:r>
            <a:r>
              <a:rPr lang="zh-CN" altLang="en-US" sz="2400" b="1" dirty="0" smtClean="0">
                <a:solidFill>
                  <a:srgbClr val="E20000"/>
                </a:solidFill>
                <a:latin typeface="微软雅黑" pitchFamily="34" charset="-122"/>
                <a:ea typeface="微软雅黑" pitchFamily="34" charset="-122"/>
                <a:cs typeface="Arial" pitchFamily="34" charset="0"/>
              </a:rPr>
              <a:t>类</a:t>
            </a:r>
            <a:endParaRPr lang="en-US" altLang="zh-CN" sz="2400" b="1" dirty="0" smtClean="0">
              <a:solidFill>
                <a:srgbClr val="E2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22371295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Jface</a:t>
            </a:r>
            <a:r>
              <a:rPr lang="zh-CN" altLang="en-US" sz="2400" b="1" dirty="0" smtClean="0">
                <a:solidFill>
                  <a:srgbClr val="FF9933"/>
                </a:solidFill>
                <a:latin typeface="微软雅黑" pitchFamily="34" charset="-122"/>
                <a:ea typeface="微软雅黑" pitchFamily="34" charset="-122"/>
                <a:cs typeface="+mj-cs"/>
              </a:rPr>
              <a:t>的</a:t>
            </a:r>
            <a:r>
              <a:rPr lang="en-US" altLang="zh-CN" sz="2400" b="1" dirty="0" smtClean="0">
                <a:solidFill>
                  <a:srgbClr val="FF9933"/>
                </a:solidFill>
                <a:latin typeface="微软雅黑" pitchFamily="34" charset="-122"/>
                <a:ea typeface="微软雅黑" pitchFamily="34" charset="-122"/>
                <a:cs typeface="+mj-cs"/>
              </a:rPr>
              <a:t>Window</a:t>
            </a:r>
            <a:r>
              <a:rPr lang="zh-CN" altLang="en-US" sz="2400" b="1" dirty="0" smtClean="0">
                <a:solidFill>
                  <a:srgbClr val="FF9933"/>
                </a:solidFill>
                <a:latin typeface="微软雅黑" pitchFamily="34" charset="-122"/>
                <a:ea typeface="微软雅黑" pitchFamily="34" charset="-122"/>
                <a:cs typeface="+mj-cs"/>
              </a:rPr>
              <a:t>类</a:t>
            </a:r>
          </a:p>
        </p:txBody>
      </p:sp>
      <p:sp>
        <p:nvSpPr>
          <p:cNvPr id="4" name="Rectangle 3"/>
          <p:cNvSpPr txBox="1">
            <a:spLocks noChangeArrowheads="1"/>
          </p:cNvSpPr>
          <p:nvPr/>
        </p:nvSpPr>
        <p:spPr bwMode="auto">
          <a:xfrm>
            <a:off x="500034" y="1214422"/>
            <a:ext cx="7834315"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457200">
              <a:lnSpc>
                <a:spcPct val="150000"/>
              </a:lnSpc>
            </a:pPr>
            <a:r>
              <a:rPr lang="zh-CN" altLang="en-US" dirty="0" smtClean="0">
                <a:latin typeface="+mn-ea"/>
                <a:ea typeface="+mn-ea"/>
              </a:rPr>
              <a:t>无论是</a:t>
            </a:r>
            <a:r>
              <a:rPr lang="en-US" altLang="zh-CN" dirty="0" smtClean="0">
                <a:latin typeface="+mn-ea"/>
                <a:ea typeface="+mn-ea"/>
              </a:rPr>
              <a:t>AWT/Swing,</a:t>
            </a:r>
            <a:r>
              <a:rPr lang="zh-CN" altLang="en-US" dirty="0" smtClean="0">
                <a:latin typeface="+mn-ea"/>
                <a:ea typeface="+mn-ea"/>
              </a:rPr>
              <a:t>还是</a:t>
            </a:r>
            <a:r>
              <a:rPr lang="en-US" altLang="zh-CN" dirty="0" smtClean="0">
                <a:latin typeface="+mn-ea"/>
                <a:ea typeface="+mn-ea"/>
              </a:rPr>
              <a:t>SWT</a:t>
            </a:r>
            <a:r>
              <a:rPr lang="zh-CN" altLang="en-US" dirty="0" smtClean="0">
                <a:latin typeface="+mn-ea"/>
                <a:ea typeface="+mn-ea"/>
              </a:rPr>
              <a:t>通常都会有一个主窗口</a:t>
            </a:r>
            <a:r>
              <a:rPr lang="en-US" altLang="zh-CN" dirty="0" smtClean="0">
                <a:latin typeface="+mn-ea"/>
                <a:ea typeface="+mn-ea"/>
              </a:rPr>
              <a:t>,</a:t>
            </a:r>
            <a:r>
              <a:rPr lang="en-US" altLang="zh-CN" dirty="0" err="1" smtClean="0">
                <a:latin typeface="+mn-ea"/>
                <a:ea typeface="+mn-ea"/>
              </a:rPr>
              <a:t>Jface</a:t>
            </a:r>
            <a:r>
              <a:rPr lang="zh-CN" altLang="en-US" dirty="0" smtClean="0">
                <a:latin typeface="+mn-ea"/>
                <a:ea typeface="+mn-ea"/>
              </a:rPr>
              <a:t>也有自己的主窗口</a:t>
            </a:r>
            <a:r>
              <a:rPr lang="en-US" altLang="zh-CN" dirty="0" smtClean="0">
                <a:latin typeface="+mn-ea"/>
                <a:ea typeface="+mn-ea"/>
              </a:rPr>
              <a:t>,</a:t>
            </a:r>
            <a:r>
              <a:rPr lang="zh-CN" altLang="en-US" dirty="0" smtClean="0">
                <a:latin typeface="+mn-ea"/>
                <a:ea typeface="+mn-ea"/>
              </a:rPr>
              <a:t>可以通过继承</a:t>
            </a:r>
            <a:r>
              <a:rPr lang="en-US" altLang="zh-CN" dirty="0" smtClean="0">
                <a:latin typeface="+mn-ea"/>
                <a:ea typeface="+mn-ea"/>
              </a:rPr>
              <a:t>Window</a:t>
            </a:r>
            <a:r>
              <a:rPr lang="zh-CN" altLang="en-US" dirty="0" smtClean="0">
                <a:latin typeface="+mn-ea"/>
                <a:ea typeface="+mn-ea"/>
              </a:rPr>
              <a:t>类或</a:t>
            </a:r>
            <a:r>
              <a:rPr lang="en-US" altLang="zh-CN" dirty="0" err="1" smtClean="0">
                <a:latin typeface="+mn-ea"/>
                <a:ea typeface="+mn-ea"/>
              </a:rPr>
              <a:t>ApplicationWindow</a:t>
            </a:r>
            <a:r>
              <a:rPr lang="zh-CN" altLang="en-US" dirty="0" smtClean="0">
                <a:latin typeface="+mn-ea"/>
                <a:ea typeface="+mn-ea"/>
              </a:rPr>
              <a:t>类来实现</a:t>
            </a:r>
            <a:r>
              <a:rPr lang="en-US" altLang="zh-CN" dirty="0" smtClean="0">
                <a:latin typeface="+mn-ea"/>
                <a:ea typeface="+mn-ea"/>
              </a:rPr>
              <a:t>,</a:t>
            </a:r>
            <a:r>
              <a:rPr lang="zh-CN" altLang="en-US" dirty="0" smtClean="0">
                <a:latin typeface="+mn-ea"/>
                <a:ea typeface="+mn-ea"/>
              </a:rPr>
              <a:t>在前面 </a:t>
            </a:r>
            <a:r>
              <a:rPr lang="en-US" altLang="zh-CN" dirty="0" err="1" smtClean="0">
                <a:latin typeface="+mn-ea"/>
                <a:ea typeface="+mn-ea"/>
              </a:rPr>
              <a:t>HelloJFace</a:t>
            </a:r>
            <a:r>
              <a:rPr lang="zh-CN" altLang="en-US" dirty="0" smtClean="0">
                <a:latin typeface="+mn-ea"/>
                <a:ea typeface="+mn-ea"/>
              </a:rPr>
              <a:t>实例中</a:t>
            </a:r>
            <a:r>
              <a:rPr lang="en-US" altLang="zh-CN" dirty="0" smtClean="0">
                <a:latin typeface="+mn-ea"/>
                <a:ea typeface="+mn-ea"/>
              </a:rPr>
              <a:t>,</a:t>
            </a:r>
            <a:r>
              <a:rPr lang="zh-CN" altLang="en-US" dirty="0" smtClean="0">
                <a:latin typeface="+mn-ea"/>
                <a:ea typeface="+mn-ea"/>
              </a:rPr>
              <a:t>使用的是一个窗口类</a:t>
            </a:r>
            <a:r>
              <a:rPr lang="en-US" altLang="zh-CN" dirty="0" err="1" smtClean="0">
                <a:latin typeface="+mn-ea"/>
                <a:ea typeface="+mn-ea"/>
              </a:rPr>
              <a:t>ApplicationWindow</a:t>
            </a:r>
            <a:r>
              <a:rPr lang="en-US" altLang="zh-CN" dirty="0" smtClean="0">
                <a:latin typeface="+mn-ea"/>
                <a:ea typeface="+mn-ea"/>
              </a:rPr>
              <a:t>,</a:t>
            </a:r>
            <a:r>
              <a:rPr lang="zh-CN" altLang="en-US" dirty="0" smtClean="0">
                <a:latin typeface="+mn-ea"/>
                <a:ea typeface="+mn-ea"/>
              </a:rPr>
              <a:t>其实该类继承自</a:t>
            </a:r>
            <a:r>
              <a:rPr lang="en-US" altLang="zh-CN" dirty="0" smtClean="0">
                <a:latin typeface="+mn-ea"/>
                <a:ea typeface="+mn-ea"/>
              </a:rPr>
              <a:t>Window</a:t>
            </a:r>
            <a:r>
              <a:rPr lang="zh-CN" altLang="en-US" dirty="0" smtClean="0">
                <a:latin typeface="+mn-ea"/>
                <a:ea typeface="+mn-ea"/>
              </a:rPr>
              <a:t>类</a:t>
            </a:r>
            <a:r>
              <a:rPr lang="en-US" altLang="zh-CN" dirty="0" smtClean="0">
                <a:latin typeface="+mn-ea"/>
                <a:ea typeface="+mn-ea"/>
              </a:rPr>
              <a:t>.Window</a:t>
            </a:r>
            <a:r>
              <a:rPr lang="zh-CN" altLang="en-US" dirty="0" smtClean="0">
                <a:latin typeface="+mn-ea"/>
                <a:ea typeface="+mn-ea"/>
              </a:rPr>
              <a:t>类在</a:t>
            </a:r>
            <a:r>
              <a:rPr lang="en-US" altLang="zh-CN" dirty="0" err="1" smtClean="0">
                <a:latin typeface="+mn-ea"/>
                <a:ea typeface="+mn-ea"/>
              </a:rPr>
              <a:t>Jface</a:t>
            </a:r>
            <a:r>
              <a:rPr lang="zh-CN" altLang="en-US" dirty="0" smtClean="0">
                <a:latin typeface="+mn-ea"/>
                <a:ea typeface="+mn-ea"/>
              </a:rPr>
              <a:t>中是对</a:t>
            </a:r>
            <a:r>
              <a:rPr lang="en-US" altLang="zh-CN" dirty="0" smtClean="0">
                <a:latin typeface="+mn-ea"/>
                <a:ea typeface="+mn-ea"/>
              </a:rPr>
              <a:t>Shell</a:t>
            </a:r>
            <a:r>
              <a:rPr lang="zh-CN" altLang="en-US" dirty="0" smtClean="0">
                <a:latin typeface="+mn-ea"/>
                <a:ea typeface="+mn-ea"/>
              </a:rPr>
              <a:t>对象的第一层封装</a:t>
            </a:r>
            <a:r>
              <a:rPr lang="en-US" altLang="zh-CN" dirty="0" smtClean="0">
                <a:latin typeface="+mn-ea"/>
                <a:ea typeface="+mn-ea"/>
              </a:rPr>
              <a:t>,</a:t>
            </a:r>
            <a:r>
              <a:rPr lang="zh-CN" altLang="en-US" dirty="0" smtClean="0">
                <a:latin typeface="+mn-ea"/>
                <a:ea typeface="+mn-ea"/>
              </a:rPr>
              <a:t>它提供一人抽象的窗口</a:t>
            </a:r>
            <a:r>
              <a:rPr lang="en-US" altLang="zh-CN" dirty="0" smtClean="0">
                <a:latin typeface="+mn-ea"/>
                <a:ea typeface="+mn-ea"/>
              </a:rPr>
              <a:t>,</a:t>
            </a:r>
            <a:r>
              <a:rPr lang="zh-CN" altLang="en-US" dirty="0" smtClean="0">
                <a:latin typeface="+mn-ea"/>
                <a:ea typeface="+mn-ea"/>
              </a:rPr>
              <a:t>包括对底层窗口的事件处理和创建窗口的一些方法</a:t>
            </a:r>
            <a:r>
              <a:rPr lang="en-US" altLang="zh-CN" dirty="0" smtClean="0">
                <a:latin typeface="+mn-ea"/>
                <a:ea typeface="+mn-ea"/>
              </a:rPr>
              <a:t>.</a:t>
            </a:r>
            <a:endParaRPr lang="zh-CN" altLang="en-US" dirty="0">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rPr>
              <a:t>ApplicationWindow</a:t>
            </a:r>
            <a:endParaRPr lang="zh-CN" altLang="en-US" sz="2400" b="1" dirty="0" smtClean="0">
              <a:solidFill>
                <a:srgbClr val="FF9933"/>
              </a:solidFill>
              <a:latin typeface="微软雅黑" pitchFamily="34" charset="-122"/>
              <a:ea typeface="微软雅黑" pitchFamily="34" charset="-122"/>
            </a:endParaRPr>
          </a:p>
        </p:txBody>
      </p:sp>
      <p:sp>
        <p:nvSpPr>
          <p:cNvPr id="69" name="Rectangle 3"/>
          <p:cNvSpPr txBox="1">
            <a:spLocks noChangeArrowheads="1"/>
          </p:cNvSpPr>
          <p:nvPr/>
        </p:nvSpPr>
        <p:spPr bwMode="auto">
          <a:xfrm>
            <a:off x="357158" y="1214422"/>
            <a:ext cx="7977191"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1" indent="457200">
              <a:lnSpc>
                <a:spcPct val="150000"/>
              </a:lnSpc>
            </a:pPr>
            <a:r>
              <a:rPr lang="zh-CN" altLang="en-US" sz="2000" dirty="0" smtClean="0">
                <a:latin typeface="+mn-ea"/>
                <a:ea typeface="+mn-ea"/>
              </a:rPr>
              <a:t>在创建</a:t>
            </a:r>
            <a:r>
              <a:rPr lang="en-US" altLang="zh-CN" sz="2000" dirty="0" err="1" smtClean="0">
                <a:latin typeface="+mn-ea"/>
                <a:ea typeface="+mn-ea"/>
              </a:rPr>
              <a:t>Jface</a:t>
            </a:r>
            <a:r>
              <a:rPr lang="zh-CN" altLang="en-US" sz="2000" dirty="0" smtClean="0">
                <a:latin typeface="+mn-ea"/>
                <a:ea typeface="+mn-ea"/>
              </a:rPr>
              <a:t>窗口时一般不直接从</a:t>
            </a:r>
            <a:r>
              <a:rPr lang="en-US" altLang="zh-CN" sz="2000" dirty="0" smtClean="0">
                <a:latin typeface="+mn-ea"/>
                <a:ea typeface="+mn-ea"/>
              </a:rPr>
              <a:t>Window</a:t>
            </a:r>
            <a:r>
              <a:rPr lang="zh-CN" altLang="en-US" sz="2000" dirty="0" smtClean="0">
                <a:latin typeface="+mn-ea"/>
                <a:ea typeface="+mn-ea"/>
              </a:rPr>
              <a:t>类继承</a:t>
            </a:r>
            <a:r>
              <a:rPr lang="en-US" altLang="zh-CN" sz="2000" dirty="0" smtClean="0">
                <a:latin typeface="+mn-ea"/>
                <a:ea typeface="+mn-ea"/>
              </a:rPr>
              <a:t>,</a:t>
            </a:r>
            <a:r>
              <a:rPr lang="zh-CN" altLang="en-US" sz="2000" dirty="0" smtClean="0">
                <a:latin typeface="+mn-ea"/>
                <a:ea typeface="+mn-ea"/>
              </a:rPr>
              <a:t>面是从其子类</a:t>
            </a:r>
            <a:r>
              <a:rPr lang="en-US" altLang="zh-CN" sz="2000" dirty="0" err="1" smtClean="0">
                <a:latin typeface="+mn-ea"/>
                <a:ea typeface="+mn-ea"/>
              </a:rPr>
              <a:t>ApplicationWindow</a:t>
            </a:r>
            <a:r>
              <a:rPr lang="zh-CN" altLang="en-US" sz="2000" dirty="0" smtClean="0">
                <a:latin typeface="+mn-ea"/>
                <a:ea typeface="+mn-ea"/>
              </a:rPr>
              <a:t>继承</a:t>
            </a:r>
            <a:r>
              <a:rPr lang="en-US" altLang="zh-CN" sz="2000" dirty="0" smtClean="0">
                <a:latin typeface="+mn-ea"/>
                <a:ea typeface="+mn-ea"/>
              </a:rPr>
              <a:t>,</a:t>
            </a:r>
            <a:r>
              <a:rPr lang="zh-CN" altLang="en-US" sz="2000" dirty="0" smtClean="0">
                <a:latin typeface="+mn-ea"/>
                <a:ea typeface="+mn-ea"/>
              </a:rPr>
              <a:t>与</a:t>
            </a:r>
            <a:r>
              <a:rPr lang="en-US" altLang="zh-CN" sz="2000" dirty="0" smtClean="0">
                <a:latin typeface="+mn-ea"/>
                <a:ea typeface="+mn-ea"/>
              </a:rPr>
              <a:t>Window</a:t>
            </a:r>
            <a:r>
              <a:rPr lang="zh-CN" altLang="en-US" sz="2000" dirty="0" smtClean="0">
                <a:latin typeface="+mn-ea"/>
                <a:ea typeface="+mn-ea"/>
              </a:rPr>
              <a:t>类相比</a:t>
            </a:r>
            <a:r>
              <a:rPr lang="en-US" altLang="zh-CN" sz="2000" dirty="0" smtClean="0">
                <a:latin typeface="+mn-ea"/>
                <a:ea typeface="+mn-ea"/>
              </a:rPr>
              <a:t>,</a:t>
            </a:r>
            <a:r>
              <a:rPr lang="en-US" altLang="zh-CN" sz="2000" dirty="0" err="1" smtClean="0">
                <a:latin typeface="+mn-ea"/>
                <a:ea typeface="+mn-ea"/>
              </a:rPr>
              <a:t>ApplicationWindow</a:t>
            </a:r>
            <a:r>
              <a:rPr lang="zh-CN" altLang="en-US" sz="2000" dirty="0" smtClean="0">
                <a:latin typeface="+mn-ea"/>
                <a:ea typeface="+mn-ea"/>
              </a:rPr>
              <a:t>类除了从</a:t>
            </a:r>
            <a:r>
              <a:rPr lang="en-US" altLang="zh-CN" sz="2000" dirty="0" smtClean="0">
                <a:latin typeface="+mn-ea"/>
                <a:ea typeface="+mn-ea"/>
              </a:rPr>
              <a:t>Window</a:t>
            </a:r>
            <a:r>
              <a:rPr lang="zh-CN" altLang="en-US" sz="2000" dirty="0" smtClean="0">
                <a:latin typeface="+mn-ea"/>
                <a:ea typeface="+mn-ea"/>
              </a:rPr>
              <a:t>类继承的方法外</a:t>
            </a:r>
            <a:r>
              <a:rPr lang="en-US" altLang="zh-CN" sz="2000" dirty="0" smtClean="0">
                <a:latin typeface="+mn-ea"/>
                <a:ea typeface="+mn-ea"/>
              </a:rPr>
              <a:t>,</a:t>
            </a:r>
            <a:r>
              <a:rPr lang="zh-CN" altLang="en-US" sz="2000" dirty="0" smtClean="0">
                <a:latin typeface="+mn-ea"/>
                <a:ea typeface="+mn-ea"/>
              </a:rPr>
              <a:t>还添加了设置菜单栏</a:t>
            </a:r>
            <a:r>
              <a:rPr lang="en-US" altLang="zh-CN" sz="2000" dirty="0" smtClean="0">
                <a:latin typeface="+mn-ea"/>
                <a:ea typeface="+mn-ea"/>
              </a:rPr>
              <a:t>,</a:t>
            </a:r>
            <a:r>
              <a:rPr lang="zh-CN" altLang="en-US" sz="2000" dirty="0" smtClean="0">
                <a:latin typeface="+mn-ea"/>
                <a:ea typeface="+mn-ea"/>
              </a:rPr>
              <a:t>工具栏</a:t>
            </a:r>
            <a:r>
              <a:rPr lang="en-US" altLang="zh-CN" sz="2000" dirty="0" smtClean="0">
                <a:latin typeface="+mn-ea"/>
                <a:ea typeface="+mn-ea"/>
              </a:rPr>
              <a:t>,</a:t>
            </a:r>
            <a:r>
              <a:rPr lang="zh-CN" altLang="en-US" sz="2000" dirty="0" smtClean="0">
                <a:latin typeface="+mn-ea"/>
                <a:ea typeface="+mn-ea"/>
              </a:rPr>
              <a:t>状态栏等方法</a:t>
            </a:r>
            <a:r>
              <a:rPr lang="en-US" altLang="zh-CN" sz="2000" dirty="0" smtClean="0">
                <a:latin typeface="+mn-ea"/>
                <a:ea typeface="+mn-ea"/>
              </a:rPr>
              <a:t>.</a:t>
            </a:r>
          </a:p>
          <a:p>
            <a:pPr lvl="1" indent="457200">
              <a:lnSpc>
                <a:spcPct val="150000"/>
              </a:lnSpc>
            </a:pPr>
            <a:r>
              <a:rPr lang="en-US" altLang="zh-CN" sz="2000" dirty="0" err="1" smtClean="0">
                <a:latin typeface="+mn-ea"/>
                <a:ea typeface="+mn-ea"/>
              </a:rPr>
              <a:t>Jface</a:t>
            </a:r>
            <a:r>
              <a:rPr lang="zh-CN" altLang="en-US" sz="2000" dirty="0" smtClean="0">
                <a:latin typeface="+mn-ea"/>
                <a:ea typeface="+mn-ea"/>
              </a:rPr>
              <a:t>提供了一个</a:t>
            </a:r>
            <a:r>
              <a:rPr lang="en-US" altLang="zh-CN" sz="2000" dirty="0" smtClean="0">
                <a:latin typeface="+mn-ea"/>
                <a:ea typeface="+mn-ea"/>
              </a:rPr>
              <a:t>Action</a:t>
            </a:r>
            <a:r>
              <a:rPr lang="zh-CN" altLang="en-US" sz="2000" dirty="0" smtClean="0">
                <a:latin typeface="+mn-ea"/>
                <a:ea typeface="+mn-ea"/>
              </a:rPr>
              <a:t>类</a:t>
            </a:r>
            <a:r>
              <a:rPr lang="en-US" altLang="zh-CN" sz="2000" dirty="0" smtClean="0">
                <a:latin typeface="+mn-ea"/>
                <a:ea typeface="+mn-ea"/>
              </a:rPr>
              <a:t>,</a:t>
            </a:r>
            <a:r>
              <a:rPr lang="zh-CN" altLang="en-US" sz="2000" dirty="0" smtClean="0">
                <a:latin typeface="+mn-ea"/>
                <a:ea typeface="+mn-ea"/>
              </a:rPr>
              <a:t>它将名称</a:t>
            </a:r>
            <a:r>
              <a:rPr lang="en-US" altLang="zh-CN" sz="2000" dirty="0" smtClean="0">
                <a:latin typeface="+mn-ea"/>
                <a:ea typeface="+mn-ea"/>
              </a:rPr>
              <a:t>,</a:t>
            </a:r>
            <a:r>
              <a:rPr lang="zh-CN" altLang="en-US" sz="2000" dirty="0" smtClean="0">
                <a:latin typeface="+mn-ea"/>
                <a:ea typeface="+mn-ea"/>
              </a:rPr>
              <a:t>图像</a:t>
            </a:r>
            <a:r>
              <a:rPr lang="en-US" altLang="zh-CN" sz="2000" dirty="0" smtClean="0">
                <a:latin typeface="+mn-ea"/>
                <a:ea typeface="+mn-ea"/>
              </a:rPr>
              <a:t>,</a:t>
            </a:r>
            <a:r>
              <a:rPr lang="zh-CN" altLang="en-US" sz="2000" dirty="0" smtClean="0">
                <a:latin typeface="+mn-ea"/>
                <a:ea typeface="+mn-ea"/>
              </a:rPr>
              <a:t>动作处理程序等集成在其中</a:t>
            </a:r>
            <a:r>
              <a:rPr lang="en-US" altLang="zh-CN" sz="2000" dirty="0" smtClean="0">
                <a:latin typeface="+mn-ea"/>
                <a:ea typeface="+mn-ea"/>
              </a:rPr>
              <a:t>,</a:t>
            </a:r>
            <a:r>
              <a:rPr lang="zh-CN" altLang="en-US" sz="2000" dirty="0" smtClean="0">
                <a:latin typeface="+mn-ea"/>
                <a:ea typeface="+mn-ea"/>
              </a:rPr>
              <a:t>就可以共享这些</a:t>
            </a:r>
            <a:r>
              <a:rPr lang="en-US" altLang="zh-CN" sz="2000" dirty="0" smtClean="0">
                <a:latin typeface="+mn-ea"/>
                <a:ea typeface="+mn-ea"/>
              </a:rPr>
              <a:t>Action</a:t>
            </a:r>
            <a:r>
              <a:rPr lang="zh-CN" altLang="en-US" sz="2000" dirty="0" smtClean="0">
                <a:latin typeface="+mn-ea"/>
                <a:ea typeface="+mn-ea"/>
              </a:rPr>
              <a:t>来形成的菜单项</a:t>
            </a:r>
            <a:r>
              <a:rPr lang="en-US" altLang="zh-CN" sz="2000" dirty="0" smtClean="0">
                <a:latin typeface="+mn-ea"/>
                <a:ea typeface="+mn-ea"/>
              </a:rPr>
              <a:t>,</a:t>
            </a:r>
            <a:r>
              <a:rPr lang="zh-CN" altLang="en-US" sz="2000" dirty="0" smtClean="0">
                <a:latin typeface="+mn-ea"/>
                <a:ea typeface="+mn-ea"/>
              </a:rPr>
              <a:t>工具栏按钮等</a:t>
            </a:r>
            <a:r>
              <a:rPr lang="en-US" altLang="zh-CN" sz="2000" dirty="0" smtClean="0">
                <a:latin typeface="+mn-ea"/>
                <a:ea typeface="+mn-ea"/>
              </a:rPr>
              <a:t>.</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ext Box 4"/>
          <p:cNvSpPr txBox="1">
            <a:spLocks noChangeArrowheads="1"/>
          </p:cNvSpPr>
          <p:nvPr/>
        </p:nvSpPr>
        <p:spPr bwMode="auto">
          <a:xfrm>
            <a:off x="4191000" y="3048000"/>
            <a:ext cx="4176044" cy="461665"/>
          </a:xfrm>
          <a:prstGeom prst="rect">
            <a:avLst/>
          </a:prstGeom>
          <a:noFill/>
          <a:ln w="9525">
            <a:noFill/>
            <a:miter lim="800000"/>
            <a:headEnd/>
            <a:tailEnd/>
          </a:ln>
          <a:effectLst/>
        </p:spPr>
        <p:txBody>
          <a:bodyPr wrap="square">
            <a:spAutoFit/>
          </a:bodyPr>
          <a:lstStyle/>
          <a:p>
            <a:pPr algn="ctr" eaLnBrk="0" hangingPunct="0"/>
            <a:r>
              <a:rPr lang="zh-CN" altLang="en-US" sz="2400" b="1" dirty="0" smtClean="0">
                <a:solidFill>
                  <a:srgbClr val="E20000"/>
                </a:solidFill>
                <a:latin typeface="微软雅黑" pitchFamily="34" charset="-122"/>
                <a:ea typeface="微软雅黑" pitchFamily="34" charset="-122"/>
                <a:cs typeface="Arial" pitchFamily="34" charset="0"/>
              </a:rPr>
              <a:t>常用对话框</a:t>
            </a:r>
            <a:endParaRPr lang="en-US" altLang="zh-CN" sz="2400" b="1" dirty="0" smtClean="0">
              <a:solidFill>
                <a:srgbClr val="E20000"/>
              </a:solidFill>
              <a:latin typeface="微软雅黑" pitchFamily="34" charset="-122"/>
              <a:ea typeface="微软雅黑" pitchFamily="34" charset="-122"/>
              <a:cs typeface="Arial" pitchFamily="34" charset="0"/>
            </a:endParaRPr>
          </a:p>
        </p:txBody>
      </p:sp>
    </p:spTree>
    <p:extLst>
      <p:ext uri="{BB962C8B-B14F-4D97-AF65-F5344CB8AC3E}">
        <p14:creationId xmlns:p14="http://schemas.microsoft.com/office/powerpoint/2010/main" xmlns="" val="2237129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28"/>
          <p:cNvSpPr txBox="1">
            <a:spLocks noChangeArrowheads="1"/>
          </p:cNvSpPr>
          <p:nvPr/>
        </p:nvSpPr>
        <p:spPr bwMode="auto">
          <a:xfrm>
            <a:off x="56739" y="152403"/>
            <a:ext cx="8858661" cy="461665"/>
          </a:xfrm>
          <a:prstGeom prst="rect">
            <a:avLst/>
          </a:prstGeom>
          <a:noFill/>
          <a:ln w="9525">
            <a:noFill/>
            <a:miter lim="800000"/>
            <a:headEnd/>
            <a:tailEnd/>
          </a:ln>
          <a:effectLst/>
        </p:spPr>
        <p:txBody>
          <a:bodyPr wrap="square">
            <a:spAutoFit/>
          </a:bodyPr>
          <a:lstStyle/>
          <a:p>
            <a:r>
              <a:rPr lang="en-US" altLang="zh-CN" sz="2400" b="1" dirty="0" err="1" smtClean="0">
                <a:solidFill>
                  <a:srgbClr val="FF9933"/>
                </a:solidFill>
                <a:latin typeface="微软雅黑" pitchFamily="34" charset="-122"/>
                <a:ea typeface="微软雅黑" pitchFamily="34" charset="-122"/>
                <a:cs typeface="+mj-cs"/>
              </a:rPr>
              <a:t>MessageDialog</a:t>
            </a:r>
            <a:r>
              <a:rPr lang="en-US" altLang="zh-CN" sz="2400" b="1" dirty="0" smtClean="0">
                <a:solidFill>
                  <a:srgbClr val="FF9933"/>
                </a:solidFill>
                <a:latin typeface="微软雅黑" pitchFamily="34" charset="-122"/>
                <a:ea typeface="微软雅黑" pitchFamily="34" charset="-122"/>
                <a:cs typeface="+mj-cs"/>
              </a:rPr>
              <a:t>(</a:t>
            </a:r>
            <a:r>
              <a:rPr lang="zh-CN" altLang="en-US" sz="2400" b="1" dirty="0" smtClean="0">
                <a:solidFill>
                  <a:srgbClr val="FF9933"/>
                </a:solidFill>
                <a:latin typeface="微软雅黑" pitchFamily="34" charset="-122"/>
                <a:ea typeface="微软雅黑" pitchFamily="34" charset="-122"/>
                <a:cs typeface="+mj-cs"/>
              </a:rPr>
              <a:t>消息对话框</a:t>
            </a:r>
            <a:r>
              <a:rPr lang="en-US" altLang="zh-CN" sz="2400" b="1" dirty="0" smtClean="0">
                <a:solidFill>
                  <a:srgbClr val="FF9933"/>
                </a:solidFill>
                <a:latin typeface="微软雅黑" pitchFamily="34" charset="-122"/>
                <a:ea typeface="微软雅黑" pitchFamily="34" charset="-122"/>
                <a:cs typeface="+mj-cs"/>
              </a:rPr>
              <a:t>)</a:t>
            </a:r>
            <a:endParaRPr lang="zh-CN" altLang="en-US" sz="2400" b="1" dirty="0" smtClean="0">
              <a:solidFill>
                <a:srgbClr val="FF9933"/>
              </a:solidFill>
              <a:latin typeface="微软雅黑" pitchFamily="34" charset="-122"/>
              <a:ea typeface="微软雅黑" pitchFamily="34" charset="-122"/>
              <a:cs typeface="+mj-cs"/>
            </a:endParaRPr>
          </a:p>
        </p:txBody>
      </p:sp>
      <p:sp>
        <p:nvSpPr>
          <p:cNvPr id="69" name="Rectangle 3"/>
          <p:cNvSpPr txBox="1">
            <a:spLocks noChangeArrowheads="1"/>
          </p:cNvSpPr>
          <p:nvPr/>
        </p:nvSpPr>
        <p:spPr bwMode="auto">
          <a:xfrm>
            <a:off x="785786" y="1214422"/>
            <a:ext cx="7548563" cy="5057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indent="457200"/>
            <a:r>
              <a:rPr lang="zh-CN" altLang="en-US" sz="1600" dirty="0" smtClean="0">
                <a:latin typeface="+mn-ea"/>
                <a:ea typeface="+mn-ea"/>
              </a:rPr>
              <a:t>消息对话框（</a:t>
            </a:r>
            <a:r>
              <a:rPr lang="en-US" sz="1600" dirty="0" err="1" smtClean="0">
                <a:latin typeface="+mn-ea"/>
                <a:ea typeface="+mn-ea"/>
              </a:rPr>
              <a:t>MessageDialog</a:t>
            </a:r>
            <a:r>
              <a:rPr lang="en-US" sz="1600" dirty="0" smtClean="0">
                <a:latin typeface="+mn-ea"/>
                <a:ea typeface="+mn-ea"/>
              </a:rPr>
              <a:t>）</a:t>
            </a:r>
            <a:r>
              <a:rPr lang="zh-CN" altLang="en-US" sz="1600" dirty="0" smtClean="0">
                <a:latin typeface="+mn-ea"/>
                <a:ea typeface="+mn-ea"/>
              </a:rPr>
              <a:t>是比较常用的对话框，它能够提供便捷的人机交互功能。</a:t>
            </a:r>
            <a:r>
              <a:rPr lang="en-US" sz="1600" dirty="0" err="1" smtClean="0">
                <a:latin typeface="+mn-ea"/>
                <a:ea typeface="+mn-ea"/>
              </a:rPr>
              <a:t>JFace</a:t>
            </a:r>
            <a:r>
              <a:rPr lang="zh-CN" altLang="en-US" sz="1600" dirty="0" smtClean="0">
                <a:latin typeface="+mn-ea"/>
                <a:ea typeface="+mn-ea"/>
              </a:rPr>
              <a:t>中提供了</a:t>
            </a:r>
            <a:r>
              <a:rPr lang="en-US" sz="1600" dirty="0" err="1" smtClean="0">
                <a:latin typeface="+mn-ea"/>
                <a:ea typeface="+mn-ea"/>
              </a:rPr>
              <a:t>MessageDialog</a:t>
            </a:r>
            <a:r>
              <a:rPr lang="zh-CN" altLang="en-US" sz="1600" dirty="0" smtClean="0">
                <a:latin typeface="+mn-ea"/>
                <a:ea typeface="+mn-ea"/>
              </a:rPr>
              <a:t>来实现消息对话框，它能够提供几种风格的显示。</a:t>
            </a:r>
          </a:p>
          <a:p>
            <a:pPr indent="457200">
              <a:buFont typeface="Wingdings" pitchFamily="2" charset="2"/>
              <a:buChar char="Ø"/>
            </a:pPr>
            <a:r>
              <a:rPr lang="zh-CN" altLang="en-US" sz="1600" dirty="0" smtClean="0">
                <a:latin typeface="+mn-ea"/>
                <a:ea typeface="+mn-ea"/>
              </a:rPr>
              <a:t>确认对话框：</a:t>
            </a:r>
            <a:r>
              <a:rPr lang="en-US" sz="1600" dirty="0" err="1" smtClean="0">
                <a:latin typeface="+mn-ea"/>
                <a:ea typeface="+mn-ea"/>
              </a:rPr>
              <a:t>MessageDialog</a:t>
            </a:r>
            <a:r>
              <a:rPr lang="zh-CN" altLang="en-US" sz="1600" dirty="0" smtClean="0">
                <a:latin typeface="+mn-ea"/>
                <a:ea typeface="+mn-ea"/>
              </a:rPr>
              <a:t>通过</a:t>
            </a:r>
            <a:r>
              <a:rPr lang="en-US" sz="1600" dirty="0" err="1" smtClean="0">
                <a:latin typeface="+mn-ea"/>
                <a:ea typeface="+mn-ea"/>
              </a:rPr>
              <a:t>openConfirm</a:t>
            </a:r>
            <a:r>
              <a:rPr lang="zh-CN" altLang="en-US" sz="1600" dirty="0" smtClean="0">
                <a:latin typeface="+mn-ea"/>
                <a:ea typeface="+mn-ea"/>
              </a:rPr>
              <a:t>方法打开确认对话框</a:t>
            </a:r>
            <a:r>
              <a:rPr lang="en-US" altLang="zh-CN" sz="1600" dirty="0" smtClean="0">
                <a:latin typeface="+mn-ea"/>
                <a:ea typeface="+mn-ea"/>
              </a:rPr>
              <a:t>.</a:t>
            </a:r>
          </a:p>
          <a:p>
            <a:pPr indent="457200">
              <a:buFont typeface="Wingdings" pitchFamily="2" charset="2"/>
              <a:buChar char="Ø"/>
            </a:pPr>
            <a:endParaRPr lang="en-US" sz="1600" dirty="0" smtClean="0">
              <a:latin typeface="+mn-ea"/>
              <a:ea typeface="+mn-ea"/>
            </a:endParaRPr>
          </a:p>
          <a:p>
            <a:pPr indent="457200">
              <a:buFont typeface="Wingdings" pitchFamily="2" charset="2"/>
              <a:buChar char="Ø"/>
            </a:pPr>
            <a:r>
              <a:rPr lang="zh-CN" altLang="en-US" sz="1600" dirty="0" smtClean="0">
                <a:latin typeface="+mn-ea"/>
                <a:ea typeface="+mn-ea"/>
              </a:rPr>
              <a:t>错误对话框：</a:t>
            </a:r>
            <a:r>
              <a:rPr lang="en-US" sz="1600" dirty="0" err="1" smtClean="0">
                <a:latin typeface="+mn-ea"/>
                <a:ea typeface="+mn-ea"/>
              </a:rPr>
              <a:t>MessageDialog</a:t>
            </a:r>
            <a:r>
              <a:rPr lang="zh-CN" altLang="en-US" sz="1600" dirty="0" smtClean="0">
                <a:latin typeface="+mn-ea"/>
                <a:ea typeface="+mn-ea"/>
              </a:rPr>
              <a:t>通过</a:t>
            </a:r>
            <a:r>
              <a:rPr lang="en-US" sz="1600" dirty="0" err="1" smtClean="0">
                <a:latin typeface="+mn-ea"/>
                <a:ea typeface="+mn-ea"/>
              </a:rPr>
              <a:t>openError</a:t>
            </a:r>
            <a:r>
              <a:rPr lang="zh-CN" altLang="en-US" sz="1600" dirty="0" smtClean="0">
                <a:latin typeface="+mn-ea"/>
                <a:ea typeface="+mn-ea"/>
              </a:rPr>
              <a:t>方法打开错误对话框</a:t>
            </a:r>
            <a:r>
              <a:rPr lang="en-US" altLang="zh-CN" sz="1600" dirty="0" smtClean="0">
                <a:latin typeface="+mn-ea"/>
                <a:ea typeface="+mn-ea"/>
              </a:rPr>
              <a:t>.</a:t>
            </a:r>
          </a:p>
          <a:p>
            <a:pPr indent="457200">
              <a:buFont typeface="Wingdings" pitchFamily="2" charset="2"/>
              <a:buChar char="Ø"/>
            </a:pPr>
            <a:endParaRPr lang="en-US" sz="1600" dirty="0" smtClean="0">
              <a:latin typeface="+mn-ea"/>
              <a:ea typeface="+mn-ea"/>
            </a:endParaRPr>
          </a:p>
          <a:p>
            <a:pPr indent="457200">
              <a:buFont typeface="Wingdings" pitchFamily="2" charset="2"/>
              <a:buChar char="Ø"/>
            </a:pPr>
            <a:r>
              <a:rPr lang="zh-CN" altLang="en-US" sz="1600" dirty="0" smtClean="0">
                <a:latin typeface="+mn-ea"/>
                <a:ea typeface="+mn-ea"/>
              </a:rPr>
              <a:t>提示信息对话框：</a:t>
            </a:r>
            <a:r>
              <a:rPr lang="en-US" sz="1600" dirty="0" err="1" smtClean="0">
                <a:latin typeface="+mn-ea"/>
                <a:ea typeface="+mn-ea"/>
              </a:rPr>
              <a:t>MessageDialog</a:t>
            </a:r>
            <a:r>
              <a:rPr lang="zh-CN" altLang="en-US" sz="1600" dirty="0" smtClean="0">
                <a:latin typeface="+mn-ea"/>
                <a:ea typeface="+mn-ea"/>
              </a:rPr>
              <a:t>通过</a:t>
            </a:r>
            <a:r>
              <a:rPr lang="en-US" sz="1600" dirty="0" err="1" smtClean="0">
                <a:latin typeface="+mn-ea"/>
                <a:ea typeface="+mn-ea"/>
              </a:rPr>
              <a:t>openInformation</a:t>
            </a:r>
            <a:r>
              <a:rPr lang="zh-CN" altLang="en-US" sz="1600" dirty="0" smtClean="0">
                <a:latin typeface="+mn-ea"/>
                <a:ea typeface="+mn-ea"/>
              </a:rPr>
              <a:t>方法打开提示信息对话框</a:t>
            </a:r>
            <a:r>
              <a:rPr lang="en-US" altLang="zh-CN" sz="1600" dirty="0" smtClean="0">
                <a:latin typeface="+mn-ea"/>
                <a:ea typeface="+mn-ea"/>
              </a:rPr>
              <a:t>.</a:t>
            </a:r>
          </a:p>
          <a:p>
            <a:pPr indent="457200">
              <a:buFont typeface="Wingdings" pitchFamily="2" charset="2"/>
              <a:buChar char="Ø"/>
            </a:pPr>
            <a:endParaRPr lang="en-US" sz="1600" dirty="0" smtClean="0">
              <a:latin typeface="+mn-ea"/>
              <a:ea typeface="+mn-ea"/>
            </a:endParaRPr>
          </a:p>
          <a:p>
            <a:pPr indent="457200">
              <a:buFont typeface="Wingdings" pitchFamily="2" charset="2"/>
              <a:buChar char="Ø"/>
            </a:pPr>
            <a:r>
              <a:rPr lang="zh-CN" altLang="en-US" sz="1600" dirty="0" smtClean="0">
                <a:latin typeface="+mn-ea"/>
                <a:ea typeface="+mn-ea"/>
              </a:rPr>
              <a:t>提问对话框：</a:t>
            </a:r>
            <a:r>
              <a:rPr lang="en-US" sz="1600" dirty="0" err="1" smtClean="0">
                <a:latin typeface="+mn-ea"/>
                <a:ea typeface="+mn-ea"/>
              </a:rPr>
              <a:t>MessageDialog</a:t>
            </a:r>
            <a:r>
              <a:rPr lang="zh-CN" altLang="en-US" sz="1600" dirty="0" smtClean="0">
                <a:latin typeface="+mn-ea"/>
                <a:ea typeface="+mn-ea"/>
              </a:rPr>
              <a:t>通过</a:t>
            </a:r>
            <a:r>
              <a:rPr lang="en-US" sz="1600" dirty="0" err="1" smtClean="0">
                <a:latin typeface="+mn-ea"/>
                <a:ea typeface="+mn-ea"/>
              </a:rPr>
              <a:t>openQuestion</a:t>
            </a:r>
            <a:r>
              <a:rPr lang="zh-CN" altLang="en-US" sz="1600" dirty="0" smtClean="0">
                <a:latin typeface="+mn-ea"/>
                <a:ea typeface="+mn-ea"/>
              </a:rPr>
              <a:t>方法打开提问对话框</a:t>
            </a:r>
            <a:r>
              <a:rPr lang="en-US" altLang="zh-CN" sz="1600" dirty="0" smtClean="0">
                <a:latin typeface="+mn-ea"/>
                <a:ea typeface="+mn-ea"/>
              </a:rPr>
              <a:t>.</a:t>
            </a:r>
          </a:p>
          <a:p>
            <a:pPr indent="457200">
              <a:buFont typeface="Wingdings" pitchFamily="2" charset="2"/>
              <a:buChar char="Ø"/>
            </a:pPr>
            <a:endParaRPr lang="en-US" sz="1600" dirty="0" smtClean="0">
              <a:latin typeface="+mn-ea"/>
              <a:ea typeface="+mn-ea"/>
            </a:endParaRPr>
          </a:p>
          <a:p>
            <a:pPr indent="457200">
              <a:buFont typeface="Wingdings" pitchFamily="2" charset="2"/>
              <a:buChar char="Ø"/>
            </a:pPr>
            <a:r>
              <a:rPr lang="zh-CN" altLang="en-US" sz="1600" dirty="0" smtClean="0">
                <a:latin typeface="+mn-ea"/>
                <a:ea typeface="+mn-ea"/>
              </a:rPr>
              <a:t>警告对话框：</a:t>
            </a:r>
            <a:r>
              <a:rPr lang="en-US" sz="1600" dirty="0" err="1" smtClean="0">
                <a:latin typeface="+mn-ea"/>
                <a:ea typeface="+mn-ea"/>
              </a:rPr>
              <a:t>MessageDialog</a:t>
            </a:r>
            <a:r>
              <a:rPr lang="zh-CN" altLang="en-US" sz="1600" dirty="0" smtClean="0">
                <a:latin typeface="+mn-ea"/>
                <a:ea typeface="+mn-ea"/>
              </a:rPr>
              <a:t>通过</a:t>
            </a:r>
            <a:r>
              <a:rPr lang="en-US" sz="1600" dirty="0" err="1" smtClean="0">
                <a:latin typeface="+mn-ea"/>
                <a:ea typeface="+mn-ea"/>
              </a:rPr>
              <a:t>openWarning</a:t>
            </a:r>
            <a:r>
              <a:rPr lang="zh-CN" altLang="en-US" sz="1600" dirty="0" smtClean="0">
                <a:latin typeface="+mn-ea"/>
                <a:ea typeface="+mn-ea"/>
              </a:rPr>
              <a:t>方法打开警告对话框</a:t>
            </a:r>
            <a:r>
              <a:rPr lang="en-US" altLang="zh-CN" sz="1600" dirty="0" smtClean="0">
                <a:latin typeface="+mn-ea"/>
                <a:ea typeface="+mn-ea"/>
              </a:rPr>
              <a:t>.</a:t>
            </a:r>
          </a:p>
          <a:p>
            <a:pPr indent="457200">
              <a:buFont typeface="Wingdings" pitchFamily="2" charset="2"/>
              <a:buChar char="Ø"/>
            </a:pPr>
            <a:endParaRPr lang="en-US" sz="1600" dirty="0" smtClean="0">
              <a:latin typeface="+mn-ea"/>
              <a:ea typeface="+mn-ea"/>
            </a:endParaRPr>
          </a:p>
          <a:p>
            <a:pPr indent="457200">
              <a:buFont typeface="Wingdings" pitchFamily="2" charset="2"/>
              <a:buChar char="Ø"/>
            </a:pPr>
            <a:r>
              <a:rPr lang="zh-CN" altLang="en-US" sz="1600" dirty="0" smtClean="0">
                <a:latin typeface="+mn-ea"/>
                <a:ea typeface="+mn-ea"/>
              </a:rPr>
              <a:t>自定义消息对话框</a:t>
            </a:r>
            <a:r>
              <a:rPr lang="en-US" altLang="zh-CN" sz="1600" dirty="0" smtClean="0">
                <a:latin typeface="+mn-ea"/>
                <a:ea typeface="+mn-ea"/>
              </a:rPr>
              <a:t>,</a:t>
            </a:r>
            <a:r>
              <a:rPr lang="zh-CN" altLang="en-US" sz="1600" dirty="0" smtClean="0">
                <a:latin typeface="+mn-ea"/>
                <a:ea typeface="+mn-ea"/>
              </a:rPr>
              <a:t>用户通过</a:t>
            </a:r>
            <a:r>
              <a:rPr lang="en-US" altLang="zh-CN" sz="1600" dirty="0" err="1" smtClean="0">
                <a:latin typeface="+mn-ea"/>
                <a:ea typeface="+mn-ea"/>
              </a:rPr>
              <a:t>MessageDialog</a:t>
            </a:r>
            <a:r>
              <a:rPr lang="zh-CN" altLang="en-US" sz="1600" dirty="0" smtClean="0">
                <a:latin typeface="+mn-ea"/>
                <a:ea typeface="+mn-ea"/>
              </a:rPr>
              <a:t>的构造方法定义的对话框</a:t>
            </a:r>
            <a:r>
              <a:rPr lang="en-US" altLang="zh-CN" sz="1600" dirty="0" smtClean="0">
                <a:latin typeface="+mn-ea"/>
                <a:ea typeface="+mn-ea"/>
              </a:rPr>
              <a:t>.</a:t>
            </a:r>
            <a:endParaRPr lang="en-US" sz="1600" dirty="0" smtClean="0">
              <a:latin typeface="+mn-ea"/>
              <a:ea typeface="+mn-ea"/>
            </a:endParaRPr>
          </a:p>
          <a:p>
            <a:pPr indent="457200">
              <a:buFont typeface="Wingdings" pitchFamily="2" charset="2"/>
              <a:buChar char="Ø"/>
            </a:pPr>
            <a:endParaRPr lang="en-US" sz="1600" dirty="0" smtClean="0">
              <a:latin typeface="+mn-ea"/>
              <a:ea typeface="+mn-ea"/>
            </a:endParaRPr>
          </a:p>
          <a:p>
            <a:pPr indent="457200"/>
            <a:r>
              <a:rPr lang="zh-CN" altLang="en-US" sz="1600" dirty="0" smtClean="0">
                <a:latin typeface="+mn-ea"/>
                <a:ea typeface="+mn-ea"/>
              </a:rPr>
              <a:t>其中，这几个方法都是静态的方法，且参数都是一样的，第一个参数表示父窗口组件，第二个参数表示标题信息，第三个参数表示显示的信息。</a:t>
            </a:r>
            <a:endParaRPr lang="zh-CN" altLang="en-US" sz="1600" dirty="0">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sz="1800" b="1" i="0" u="none" strike="noStrike" cap="none" normalizeH="0" baseline="-2500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25000" smtClean="0">
            <a:ln>
              <a:noFill/>
            </a:ln>
            <a:solidFill>
              <a:schemeClr val="tx1"/>
            </a:solidFill>
            <a:effectLst/>
            <a:latin typeface="Arial" charset="0"/>
            <a:ea typeface="宋体" charset="-122"/>
          </a:defRPr>
        </a:defPPr>
      </a:lstStyle>
    </a:lnDef>
    <a:txDef>
      <a:spPr bwMode="auto">
        <a:noFill/>
        <a:ln w="9525">
          <a:noFill/>
          <a:miter lim="800000"/>
          <a:headEnd/>
          <a:tailEnd/>
        </a:ln>
        <a:effectLst/>
      </a:spPr>
      <a:bodyPr vert="horz" wrap="square" lIns="91440" tIns="45720" rIns="91440" bIns="45720" numCol="1" anchor="t" anchorCtr="0" compatLnSpc="1">
        <a:prstTxWarp prst="textNoShape">
          <a:avLst/>
        </a:prstTxWarp>
      </a:bodyPr>
      <a:lstStyle>
        <a:defPPr indent="457200">
          <a:lnSpc>
            <a:spcPct val="150000"/>
          </a:lnSpc>
          <a:defRPr dirty="0">
            <a:latin typeface="+mn-ea"/>
            <a:ea typeface="+mn-ea"/>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33387</TotalTime>
  <Words>1630</Words>
  <Application>Microsoft Office PowerPoint</Application>
  <PresentationFormat>全屏显示(4:3)</PresentationFormat>
  <Paragraphs>138</Paragraphs>
  <Slides>23</Slides>
  <Notes>22</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主题2</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陈曦（品推 北京）</dc:creator>
  <cp:lastModifiedBy>zhongshi</cp:lastModifiedBy>
  <cp:revision>2427</cp:revision>
  <cp:lastPrinted>1601-01-01T00:00:00Z</cp:lastPrinted>
  <dcterms:created xsi:type="dcterms:W3CDTF">1601-01-01T00:00:00Z</dcterms:created>
  <dcterms:modified xsi:type="dcterms:W3CDTF">2013-10-22T02:58:40Z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