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4"/>
    <p:sldMasterId id="2147483753" r:id="rId5"/>
  </p:sldMasterIdLst>
  <p:notesMasterIdLst>
    <p:notesMasterId r:id="rId19"/>
  </p:notesMasterIdLst>
  <p:handoutMasterIdLst>
    <p:handoutMasterId r:id="rId20"/>
  </p:handoutMasterIdLst>
  <p:sldIdLst>
    <p:sldId id="403" r:id="rId6"/>
    <p:sldId id="399" r:id="rId7"/>
    <p:sldId id="391" r:id="rId8"/>
    <p:sldId id="400" r:id="rId9"/>
    <p:sldId id="404" r:id="rId10"/>
    <p:sldId id="405" r:id="rId11"/>
    <p:sldId id="401" r:id="rId12"/>
    <p:sldId id="406" r:id="rId13"/>
    <p:sldId id="402" r:id="rId14"/>
    <p:sldId id="407" r:id="rId15"/>
    <p:sldId id="408" r:id="rId16"/>
    <p:sldId id="409" r:id="rId17"/>
    <p:sldId id="410" r:id="rId18"/>
  </p:sldIdLst>
  <p:sldSz cx="12192000" cy="6858000"/>
  <p:notesSz cx="6858000" cy="9144000"/>
  <p:embeddedFontLst>
    <p:embeddedFont>
      <p:font typeface="Segoe UI Semilight" panose="020B0402040204020203" pitchFamily="34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66"/>
    <a:srgbClr val="3A3A3A"/>
    <a:srgbClr val="4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2" autoAdjust="0"/>
    <p:restoredTop sz="94249" autoAdjust="0"/>
  </p:normalViewPr>
  <p:slideViewPr>
    <p:cSldViewPr snapToGrid="0">
      <p:cViewPr varScale="1">
        <p:scale>
          <a:sx n="88" d="100"/>
          <a:sy n="88" d="100"/>
        </p:scale>
        <p:origin x="900" y="96"/>
      </p:cViewPr>
      <p:guideLst>
        <p:guide orient="horz" pos="34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1221052 (Aguilar Carrera, Victor Javier)" userId="S::u201221052@upc.edu.pe::c6e2ac0d-76ca-42dc-adf1-12e481044b57" providerId="AD" clId="Web-{D8217B3D-DAF3-403F-900F-7966645FA4CD}"/>
    <pc:docChg chg="modSld">
      <pc:chgData name="u201221052 (Aguilar Carrera, Victor Javier)" userId="S::u201221052@upc.edu.pe::c6e2ac0d-76ca-42dc-adf1-12e481044b57" providerId="AD" clId="Web-{D8217B3D-DAF3-403F-900F-7966645FA4CD}" dt="2018-04-02T18:55:13.619" v="5"/>
      <pc:docMkLst>
        <pc:docMk/>
      </pc:docMkLst>
      <pc:sldChg chg="modSp">
        <pc:chgData name="u201221052 (Aguilar Carrera, Victor Javier)" userId="S::u201221052@upc.edu.pe::c6e2ac0d-76ca-42dc-adf1-12e481044b57" providerId="AD" clId="Web-{D8217B3D-DAF3-403F-900F-7966645FA4CD}" dt="2018-04-02T18:55:13.619" v="5"/>
        <pc:sldMkLst>
          <pc:docMk/>
          <pc:sldMk cId="3254968774" sldId="401"/>
        </pc:sldMkLst>
        <pc:spChg chg="mod">
          <ac:chgData name="u201221052 (Aguilar Carrera, Victor Javier)" userId="S::u201221052@upc.edu.pe::c6e2ac0d-76ca-42dc-adf1-12e481044b57" providerId="AD" clId="Web-{D8217B3D-DAF3-403F-900F-7966645FA4CD}" dt="2018-04-02T18:55:13.619" v="5"/>
          <ac:spMkLst>
            <pc:docMk/>
            <pc:sldMk cId="3254968774" sldId="401"/>
            <ac:spMk id="7" creationId="{00000000-0000-0000-0000-000000000000}"/>
          </ac:spMkLst>
        </pc:spChg>
      </pc:sldChg>
      <pc:sldChg chg="modSp">
        <pc:chgData name="u201221052 (Aguilar Carrera, Victor Javier)" userId="S::u201221052@upc.edu.pe::c6e2ac0d-76ca-42dc-adf1-12e481044b57" providerId="AD" clId="Web-{D8217B3D-DAF3-403F-900F-7966645FA4CD}" dt="2018-04-02T18:52:27.335" v="2"/>
        <pc:sldMkLst>
          <pc:docMk/>
          <pc:sldMk cId="4034787260" sldId="403"/>
        </pc:sldMkLst>
        <pc:spChg chg="mod">
          <ac:chgData name="u201221052 (Aguilar Carrera, Victor Javier)" userId="S::u201221052@upc.edu.pe::c6e2ac0d-76ca-42dc-adf1-12e481044b57" providerId="AD" clId="Web-{D8217B3D-DAF3-403F-900F-7966645FA4CD}" dt="2018-04-02T18:52:27.335" v="2"/>
          <ac:spMkLst>
            <pc:docMk/>
            <pc:sldMk cId="4034787260" sldId="40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F488-58FE-4BB7-AA20-026109C9556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F81C0-6F5E-4033-AC5F-580F4FFB7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2D9A7-FCBA-4FBD-8DE5-CE4090460838}" type="datetimeFigureOut">
              <a:rPr lang="es-ES"/>
              <a:t>30/06/2018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591B-AD80-4873-91ED-8A035BF141C2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3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E591B-AD80-4873-91ED-8A035BF141C2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24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E591B-AD80-4873-91ED-8A035BF141C2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19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-1702" y="0"/>
            <a:ext cx="12193702" cy="6858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1872" y="758952"/>
            <a:ext cx="9418320" cy="4041648"/>
          </a:xfrm>
          <a:noFill/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rgbClr val="3A3A3A"/>
                </a:solidFill>
              </a:defRPr>
            </a:lvl1pPr>
          </a:lstStyle>
          <a:p>
            <a:r>
              <a:rPr lang="x-none" dirty="0"/>
              <a:t/>
            </a:r>
            <a:br>
              <a:rPr lang="x-none" dirty="0"/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400" b="1" spc="30" baseline="0">
                <a:solidFill>
                  <a:schemeClr val="bg2"/>
                </a:solidFill>
                <a:latin typeface="Solano Gothic MVB Rg" panose="02000606030000020004" pitchFamily="50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11" y="342097"/>
            <a:ext cx="818428" cy="839002"/>
          </a:xfrm>
          <a:prstGeom prst="rect">
            <a:avLst/>
          </a:prstGeom>
        </p:spPr>
      </p:pic>
      <p:sp>
        <p:nvSpPr>
          <p:cNvPr id="16" name="Rectangle 6"/>
          <p:cNvSpPr/>
          <p:nvPr userDrawn="1"/>
        </p:nvSpPr>
        <p:spPr>
          <a:xfrm>
            <a:off x="590550" y="0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6"/>
          <p:cNvSpPr/>
          <p:nvPr userDrawn="1"/>
        </p:nvSpPr>
        <p:spPr>
          <a:xfrm>
            <a:off x="11125200" y="2058357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0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Autofit/>
          </a:bodyPr>
          <a:lstStyle>
            <a:lvl1pPr>
              <a:defRPr sz="3200" b="1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2207240" cy="1752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Solano Gothic MVB Rg" panose="02000606030000020004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6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-1702" y="0"/>
            <a:ext cx="12193702" cy="6858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400" b="1" spc="30" baseline="0">
                <a:solidFill>
                  <a:schemeClr val="tx1">
                    <a:lumMod val="50000"/>
                    <a:lumOff val="50000"/>
                  </a:schemeClr>
                </a:solidFill>
                <a:latin typeface="Solano Gothic MVB Rg" panose="02000606030000020004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5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3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4198"/>
            <a:ext cx="10058400" cy="1397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 userDrawn="1"/>
        </p:nvSpPr>
        <p:spPr>
          <a:xfrm>
            <a:off x="1181100" y="1632711"/>
            <a:ext cx="457200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8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Autofit/>
          </a:bodyPr>
          <a:lstStyle>
            <a:lvl1pPr>
              <a:defRPr sz="3200" b="1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9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4198"/>
            <a:ext cx="10058400" cy="1397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 userDrawn="1"/>
        </p:nvSpPr>
        <p:spPr>
          <a:xfrm>
            <a:off x="1181100" y="1632711"/>
            <a:ext cx="457200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8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" userDrawn="1">
          <p15:clr>
            <a:srgbClr val="FBAE40"/>
          </p15:clr>
        </p15:guide>
        <p15:guide id="2" pos="700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 userDrawn="1"/>
        </p:nvSpPr>
        <p:spPr>
          <a:xfrm>
            <a:off x="1181100" y="1632711"/>
            <a:ext cx="457200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Solano Gothic MVB Rg" panose="020006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Solano Gothic MVB Rg" panose="02000606030000020004" pitchFamily="50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 userDrawn="1"/>
        </p:nvSpPr>
        <p:spPr>
          <a:xfrm>
            <a:off x="1181100" y="1632711"/>
            <a:ext cx="457200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 userDrawn="1"/>
        </p:nvSpPr>
        <p:spPr>
          <a:xfrm>
            <a:off x="1181100" y="1632711"/>
            <a:ext cx="457200" cy="6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Jonathan De La Cruz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9A1B785-D06B-4AF2-870D-96AE9A36D1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54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44" r:id="rId2"/>
    <p:sldLayoutId id="2147483727" r:id="rId3"/>
    <p:sldLayoutId id="2147483772" r:id="rId4"/>
    <p:sldLayoutId id="21474837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Solano Gothic MVB MdCap" panose="02000606030000020004" pitchFamily="50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8633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1B1F488-BA00-4165-B704-6E341C43FB03}" type="datetimeFigureOut">
              <a:rPr lang="es-PE" smtClean="0"/>
              <a:t>30/06/2018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9A1B785-D06B-4AF2-870D-96AE9A36D10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8" name="Imagen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11" y="342097"/>
            <a:ext cx="818428" cy="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Solano Gothic MVB MdCap" panose="02000606030000020004" pitchFamily="50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rgbClr val="3A3A3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rgbClr val="3A3A3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rgbClr val="3A3A3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3A3A3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3A3A3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PRESENTACIÓN DE TRABAJO </a:t>
            </a:r>
            <a:r>
              <a:rPr lang="en-US" sz="5300" dirty="0" smtClean="0"/>
              <a:t>Final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sz="4400" b="0" dirty="0" err="1"/>
              <a:t>Aplicaciones</a:t>
            </a:r>
            <a:r>
              <a:rPr lang="en-US" sz="4400" b="0" dirty="0"/>
              <a:t> para </a:t>
            </a:r>
            <a:r>
              <a:rPr lang="en-US" sz="4400" b="0" dirty="0" err="1"/>
              <a:t>Dispositivos</a:t>
            </a:r>
            <a:r>
              <a:rPr lang="en-US" sz="4400" b="0" dirty="0"/>
              <a:t> </a:t>
            </a:r>
            <a:r>
              <a:rPr lang="en-US" sz="4400" b="0" dirty="0" err="1"/>
              <a:t>mòviles</a:t>
            </a:r>
            <a:endParaRPr lang="en-US" b="0" dirty="0">
              <a:solidFill>
                <a:schemeClr val="accent1"/>
              </a:solidFill>
              <a:latin typeface="Solano Gothic MVB Lt" pitchFamily="50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61872" y="4800599"/>
            <a:ext cx="9418320" cy="1865671"/>
          </a:xfrm>
        </p:spPr>
        <p:txBody>
          <a:bodyPr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Integrantes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Renato Mercado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 err="1"/>
              <a:t>Edù</a:t>
            </a:r>
            <a:r>
              <a:rPr lang="es-ES" sz="2600" dirty="0"/>
              <a:t> Moreno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Miguel Manrique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 err="1"/>
              <a:t>Anthonhy</a:t>
            </a:r>
            <a:r>
              <a:rPr lang="es-ES" sz="2600" dirty="0"/>
              <a:t> </a:t>
            </a:r>
            <a:r>
              <a:rPr lang="es-ES" sz="2600" dirty="0" err="1"/>
              <a:t>Retto</a:t>
            </a:r>
            <a:endParaRPr lang="es-ES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Cristian Trigo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Victor Aguilar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CICLO 2018-01</a:t>
            </a:r>
            <a:endParaRPr lang="es-PE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8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r>
              <a:rPr lang="es-ES" sz="5400" dirty="0"/>
              <a:t>5.Api’s</a:t>
            </a:r>
            <a:endParaRPr lang="es-PE" sz="4800" dirty="0"/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B106F757-6D1D-46F6-87E9-43424E3BF3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15" y="506368"/>
            <a:ext cx="9289086" cy="6097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9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r>
              <a:rPr lang="es-ES" sz="5400" dirty="0"/>
              <a:t>6.Prototipos</a:t>
            </a:r>
            <a:endParaRPr lang="es-PE" sz="4800" dirty="0"/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82981" y="1240806"/>
            <a:ext cx="10826038" cy="3681661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2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r>
              <a:rPr lang="es-ES" sz="5400" dirty="0"/>
              <a:t>7.Android</a:t>
            </a:r>
            <a:endParaRPr lang="es-PE" sz="4800" dirty="0"/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82981" y="1240806"/>
            <a:ext cx="10826038" cy="3681661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Solano Gothic MVB Lt" panose="02000606030000020004" pitchFamily="50" charset="0"/>
              </a:rPr>
              <a:t>Se presentara la aplicación en Android.</a:t>
            </a:r>
            <a:endParaRPr lang="es-PE" sz="2400" b="1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3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PRESENTACIÓN DE TRABAJO PARCIAL </a:t>
            </a:r>
            <a:br>
              <a:rPr lang="en-US" sz="5300" dirty="0"/>
            </a:br>
            <a:r>
              <a:rPr lang="en-US" sz="4400" b="0" dirty="0" err="1"/>
              <a:t>Aplicaciones</a:t>
            </a:r>
            <a:r>
              <a:rPr lang="en-US" sz="4400" b="0" dirty="0"/>
              <a:t> para </a:t>
            </a:r>
            <a:r>
              <a:rPr lang="en-US" sz="4400" b="0" dirty="0" err="1"/>
              <a:t>Dispositivos</a:t>
            </a:r>
            <a:r>
              <a:rPr lang="en-US" sz="4400" b="0" dirty="0"/>
              <a:t> </a:t>
            </a:r>
            <a:r>
              <a:rPr lang="en-US" sz="4400" b="0" dirty="0" err="1"/>
              <a:t>mòviles</a:t>
            </a:r>
            <a:endParaRPr lang="en-US" b="0" dirty="0">
              <a:solidFill>
                <a:schemeClr val="accent1"/>
              </a:solidFill>
              <a:latin typeface="Solano Gothic MVB Lt" pitchFamily="50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61872" y="4800599"/>
            <a:ext cx="9418320" cy="1865671"/>
          </a:xfrm>
        </p:spPr>
        <p:txBody>
          <a:bodyPr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Integrantes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Renato Mercado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 err="1"/>
              <a:t>Edù</a:t>
            </a:r>
            <a:r>
              <a:rPr lang="es-ES" sz="2600" dirty="0"/>
              <a:t> Moreno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Miguel Manrique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 err="1"/>
              <a:t>Anthonhy</a:t>
            </a:r>
            <a:r>
              <a:rPr lang="es-ES" sz="2600" dirty="0"/>
              <a:t> </a:t>
            </a:r>
            <a:r>
              <a:rPr lang="es-ES" sz="2600" dirty="0" err="1"/>
              <a:t>Retto</a:t>
            </a:r>
            <a:endParaRPr lang="es-ES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Cristian Trigo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Victor Aguilar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600" dirty="0"/>
              <a:t>CICLO 2018-01</a:t>
            </a:r>
            <a:endParaRPr lang="es-PE" sz="2600" dirty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200" y="445169"/>
            <a:ext cx="3200400" cy="673765"/>
          </a:xfrm>
        </p:spPr>
        <p:txBody>
          <a:bodyPr/>
          <a:lstStyle/>
          <a:p>
            <a:r>
              <a:rPr lang="es-PE" sz="4800" dirty="0"/>
              <a:t>ÍNDICE</a:t>
            </a:r>
            <a:endParaRPr lang="en-US" sz="48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53199" y="1407698"/>
            <a:ext cx="7047011" cy="3681661"/>
          </a:xfrm>
        </p:spPr>
        <p:txBody>
          <a:bodyPr>
            <a:noAutofit/>
          </a:bodyPr>
          <a:lstStyle/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>
                <a:latin typeface="+mj-lt"/>
              </a:rPr>
              <a:t>Personas</a:t>
            </a: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>
                <a:latin typeface="+mj-lt"/>
              </a:rPr>
              <a:t>Requerimientos</a:t>
            </a: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 err="1">
                <a:latin typeface="+mj-lt"/>
              </a:rPr>
              <a:t>Journey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map</a:t>
            </a:r>
            <a:endParaRPr lang="es-ES" dirty="0">
              <a:latin typeface="+mj-lt"/>
            </a:endParaRP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>
                <a:latin typeface="+mj-lt"/>
              </a:rPr>
              <a:t>Base de datos</a:t>
            </a: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 err="1">
                <a:latin typeface="+mj-lt"/>
              </a:rPr>
              <a:t>API’s</a:t>
            </a:r>
            <a:endParaRPr lang="es-ES" dirty="0">
              <a:latin typeface="+mj-lt"/>
            </a:endParaRP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>
                <a:latin typeface="+mj-lt"/>
              </a:rPr>
              <a:t>Prototipo</a:t>
            </a:r>
          </a:p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dirty="0" err="1">
                <a:latin typeface="+mj-lt"/>
              </a:rPr>
              <a:t>ANdroid</a:t>
            </a:r>
            <a:endParaRPr lang="es-PE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8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pPr marL="261938" indent="-261938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5400" dirty="0"/>
              <a:t>Personas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0" indent="0">
              <a:buNone/>
            </a:pPr>
            <a:r>
              <a:rPr lang="es-ES" sz="2400" b="1" dirty="0">
                <a:latin typeface="Solano Gothic MVB Lt" panose="02000606030000020004" pitchFamily="50" charset="0"/>
              </a:rPr>
              <a:t>Persona Padre o tutor: </a:t>
            </a:r>
            <a:r>
              <a:rPr lang="es-ES" sz="2400" dirty="0">
                <a:latin typeface="Solano Gothic MVB Lt" panose="02000606030000020004" pitchFamily="50" charset="0"/>
              </a:rPr>
              <a:t>Encargado del alumno que recibirá la clase, tiene como objetivo la educación de su hijo/a. Su principal frustración que su hijo/a no muestre un buen desempeño en la escuela.</a:t>
            </a:r>
          </a:p>
          <a:p>
            <a:pPr marL="0" indent="0">
              <a:buNone/>
            </a:pPr>
            <a:r>
              <a:rPr lang="es-ES" sz="2400" b="1" dirty="0">
                <a:latin typeface="Solano Gothic MVB Lt" panose="02000606030000020004" pitchFamily="50" charset="0"/>
              </a:rPr>
              <a:t>Persona Profesor: </a:t>
            </a:r>
            <a:r>
              <a:rPr lang="es-ES" sz="2400" dirty="0">
                <a:latin typeface="Solano Gothic MVB Lt" panose="02000606030000020004" pitchFamily="50" charset="0"/>
              </a:rPr>
              <a:t>Encargado de dictar las clases a los alumnos, tiene como objetivo mejorar y ampliar su servicio. Su principal frustración es la dificultad para encontrar clientes para poder dictar clases.</a:t>
            </a:r>
          </a:p>
          <a:p>
            <a:pPr marL="0" indent="0">
              <a:buNone/>
            </a:pPr>
            <a:r>
              <a:rPr lang="es-ES" sz="2400" b="1" dirty="0">
                <a:latin typeface="Solano Gothic MVB Lt" panose="02000606030000020004" pitchFamily="50" charset="0"/>
              </a:rPr>
              <a:t>Persona Alumno: </a:t>
            </a:r>
            <a:r>
              <a:rPr lang="es-ES" sz="2400" dirty="0">
                <a:latin typeface="Solano Gothic MVB Lt" panose="02000606030000020004" pitchFamily="50" charset="0"/>
              </a:rPr>
              <a:t>Persona que recibe clases de los profesores, tiene como objetivo ampliar sus conocimientos y mejorar sus habilidades para comprender mejor los temas y mejorar sus calificaciones. Su principal frustración es no comprender los temas dictados en su centro de estudios.</a:t>
            </a:r>
            <a:endParaRPr lang="es-PE" sz="24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Resultado de imagen para padre alumno y profesor">
            <a:extLst>
              <a:ext uri="{FF2B5EF4-FFF2-40B4-BE49-F238E27FC236}">
                <a16:creationId xmlns:a16="http://schemas.microsoft.com/office/drawing/2014/main" xmlns="" id="{8C620F45-6FA7-4D5B-97A2-7550D2717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8"/>
          <a:stretch/>
        </p:blipFill>
        <p:spPr bwMode="auto">
          <a:xfrm>
            <a:off x="8568812" y="4289938"/>
            <a:ext cx="3137566" cy="21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5400" dirty="0"/>
              <a:t>2.Requerimientos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274320" lvl="1" indent="0">
              <a:buNone/>
            </a:pPr>
            <a:endParaRPr lang="es-PE" sz="20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4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945D59C-B1AD-4692-8403-3E949E29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97550"/>
              </p:ext>
            </p:extLst>
          </p:nvPr>
        </p:nvGraphicFramePr>
        <p:xfrm>
          <a:off x="1675263" y="2325112"/>
          <a:ext cx="94597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34">
                  <a:extLst>
                    <a:ext uri="{9D8B030D-6E8A-4147-A177-3AD203B41FA5}">
                      <a16:colId xmlns:a16="http://schemas.microsoft.com/office/drawing/2014/main" xmlns="" val="2132729597"/>
                    </a:ext>
                  </a:extLst>
                </a:gridCol>
                <a:gridCol w="7736235">
                  <a:extLst>
                    <a:ext uri="{9D8B030D-6E8A-4147-A177-3AD203B41FA5}">
                      <a16:colId xmlns:a16="http://schemas.microsoft.com/office/drawing/2014/main" xmlns="" val="2802763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4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y profesor crear una cuenta.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02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y profesor gestionar su cuenta.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08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buscar una clase mediante filtros.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21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consultar el perfil del profesor.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36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consultar el horario del profesor.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0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consultar las calificaciones del profesor.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0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solicitar una clase desde cualquier ubicación.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546858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xmlns="" id="{01FC4AC8-2768-410F-8D10-C011DC2F9832}"/>
              </a:ext>
            </a:extLst>
          </p:cNvPr>
          <p:cNvSpPr txBox="1">
            <a:spLocks/>
          </p:cNvSpPr>
          <p:nvPr/>
        </p:nvSpPr>
        <p:spPr>
          <a:xfrm>
            <a:off x="1347554" y="1219708"/>
            <a:ext cx="10019797" cy="67376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50" baseline="0">
                <a:solidFill>
                  <a:schemeClr val="accent1"/>
                </a:solidFill>
                <a:latin typeface="Solano Gothic MVB MdCap" panose="02000606030000020004" pitchFamily="50" charset="0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Funcionales</a:t>
            </a:r>
          </a:p>
        </p:txBody>
      </p:sp>
    </p:spTree>
    <p:extLst>
      <p:ext uri="{BB962C8B-B14F-4D97-AF65-F5344CB8AC3E}">
        <p14:creationId xmlns:p14="http://schemas.microsoft.com/office/powerpoint/2010/main" val="35091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5400" dirty="0"/>
              <a:t>2.Requerimientos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274320" lvl="1" indent="0">
              <a:buNone/>
            </a:pPr>
            <a:endParaRPr lang="es-PE" sz="20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4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945D59C-B1AD-4692-8403-3E949E29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88236"/>
              </p:ext>
            </p:extLst>
          </p:nvPr>
        </p:nvGraphicFramePr>
        <p:xfrm>
          <a:off x="1675263" y="2325112"/>
          <a:ext cx="94597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34">
                  <a:extLst>
                    <a:ext uri="{9D8B030D-6E8A-4147-A177-3AD203B41FA5}">
                      <a16:colId xmlns:a16="http://schemas.microsoft.com/office/drawing/2014/main" xmlns="" val="2132729597"/>
                    </a:ext>
                  </a:extLst>
                </a:gridCol>
                <a:gridCol w="7736235">
                  <a:extLst>
                    <a:ext uri="{9D8B030D-6E8A-4147-A177-3AD203B41FA5}">
                      <a16:colId xmlns:a16="http://schemas.microsoft.com/office/drawing/2014/main" xmlns="" val="2802763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4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cancelar una solicitud de clase.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02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RF-009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calificar el servicio solo una vez.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08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usuario gestionar su lista de profesores favoritos.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21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profesor especificar su perfil.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36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RF-012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profesor indicar su área geográfica de enseñanza.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0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RF-013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profesor especificar su disponibilidad de horarios.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0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RF-014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permite al profesor especificar los cursos a dictar.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546858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xmlns="" id="{01FC4AC8-2768-410F-8D10-C011DC2F9832}"/>
              </a:ext>
            </a:extLst>
          </p:cNvPr>
          <p:cNvSpPr txBox="1">
            <a:spLocks/>
          </p:cNvSpPr>
          <p:nvPr/>
        </p:nvSpPr>
        <p:spPr>
          <a:xfrm>
            <a:off x="1347554" y="1219708"/>
            <a:ext cx="10019797" cy="67376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50" baseline="0">
                <a:solidFill>
                  <a:schemeClr val="accent1"/>
                </a:solidFill>
                <a:latin typeface="Solano Gothic MVB MdCap" panose="02000606030000020004" pitchFamily="50" charset="0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Funcionales</a:t>
            </a:r>
          </a:p>
        </p:txBody>
      </p:sp>
    </p:spTree>
    <p:extLst>
      <p:ext uri="{BB962C8B-B14F-4D97-AF65-F5344CB8AC3E}">
        <p14:creationId xmlns:p14="http://schemas.microsoft.com/office/powerpoint/2010/main" val="30133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5400" dirty="0"/>
              <a:t>2.Requerimientos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274320" lvl="1" indent="0">
              <a:buNone/>
            </a:pPr>
            <a:endParaRPr lang="es-PE" sz="20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4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945D59C-B1AD-4692-8403-3E949E29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87398"/>
              </p:ext>
            </p:extLst>
          </p:nvPr>
        </p:nvGraphicFramePr>
        <p:xfrm>
          <a:off x="1681316" y="2325112"/>
          <a:ext cx="9453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81">
                  <a:extLst>
                    <a:ext uri="{9D8B030D-6E8A-4147-A177-3AD203B41FA5}">
                      <a16:colId xmlns:a16="http://schemas.microsoft.com/office/drawing/2014/main" xmlns="" val="2132729597"/>
                    </a:ext>
                  </a:extLst>
                </a:gridCol>
                <a:gridCol w="7736235">
                  <a:extLst>
                    <a:ext uri="{9D8B030D-6E8A-4147-A177-3AD203B41FA5}">
                      <a16:colId xmlns:a16="http://schemas.microsoft.com/office/drawing/2014/main" xmlns="" val="2802763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4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RNF-001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deberá ser escalable.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02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RNF-002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tendrá conexión a una base de datos.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08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RNF-003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funcionara con conexión a internet.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21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RNF-004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contara con una interfaz fácil de usar.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36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RNF-005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deberá tardar en responder no mas de 10 segundos.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600543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xmlns="" id="{01FC4AC8-2768-410F-8D10-C011DC2F9832}"/>
              </a:ext>
            </a:extLst>
          </p:cNvPr>
          <p:cNvSpPr txBox="1">
            <a:spLocks/>
          </p:cNvSpPr>
          <p:nvPr/>
        </p:nvSpPr>
        <p:spPr>
          <a:xfrm>
            <a:off x="1347554" y="1219708"/>
            <a:ext cx="10019797" cy="673765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50" baseline="0">
                <a:solidFill>
                  <a:schemeClr val="accent1"/>
                </a:solidFill>
                <a:latin typeface="Solano Gothic MVB MdCap" panose="02000606030000020004" pitchFamily="50" charset="0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NO Funcionales</a:t>
            </a:r>
          </a:p>
        </p:txBody>
      </p:sp>
    </p:spTree>
    <p:extLst>
      <p:ext uri="{BB962C8B-B14F-4D97-AF65-F5344CB8AC3E}">
        <p14:creationId xmlns:p14="http://schemas.microsoft.com/office/powerpoint/2010/main" val="40661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r>
              <a:rPr lang="es-ES" sz="5400" dirty="0"/>
              <a:t>3.Journey </a:t>
            </a:r>
            <a:r>
              <a:rPr lang="es-ES" sz="5400" dirty="0" err="1"/>
              <a:t>map</a:t>
            </a:r>
            <a:endParaRPr lang="es-PE" sz="4800" dirty="0"/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Solano Gothic MVB Lt" panose="02000606030000020004" pitchFamily="50" charset="0"/>
              </a:rPr>
              <a:t>En base a las entrevistas realizadas y los </a:t>
            </a:r>
            <a:r>
              <a:rPr lang="es-ES" sz="2400" b="1" dirty="0" err="1"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latin typeface="Solano Gothic MVB Lt" panose="02000606030000020004" pitchFamily="50" charset="0"/>
              </a:rPr>
              <a:t> persona </a:t>
            </a:r>
            <a:r>
              <a:rPr lang="es-ES" sz="2400" dirty="0">
                <a:latin typeface="Solano Gothic MVB Lt" panose="02000606030000020004" pitchFamily="50" charset="0"/>
              </a:rPr>
              <a:t>creados se estableció los </a:t>
            </a:r>
            <a:r>
              <a:rPr lang="es-ES" sz="2400" b="1" dirty="0" err="1"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latin typeface="Solano Gothic MVB Lt" panose="02000606030000020004" pitchFamily="50" charset="0"/>
              </a:rPr>
              <a:t>journey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latin typeface="Solano Gothic MVB Lt" panose="02000606030000020004" pitchFamily="50" charset="0"/>
              </a:rPr>
              <a:t>map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dirty="0">
                <a:latin typeface="Solano Gothic MVB Lt" panose="02000606030000020004" pitchFamily="50" charset="0"/>
              </a:rPr>
              <a:t>para cada usuario.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solidFill>
                  <a:schemeClr val="tx1"/>
                </a:solidFill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Solano Gothic MVB Lt" panose="02000606030000020004" pitchFamily="50" charset="0"/>
              </a:rPr>
              <a:t>journey</a:t>
            </a:r>
            <a:r>
              <a:rPr lang="es-ES" sz="2400" b="1" dirty="0">
                <a:solidFill>
                  <a:schemeClr val="tx1"/>
                </a:solidFill>
                <a:latin typeface="Solano Gothic MVB Lt" panose="02000606030000020004" pitchFamily="50" charset="0"/>
              </a:rPr>
              <a:t> Padre</a:t>
            </a:r>
            <a:endParaRPr lang="es-PE" sz="2400" b="1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AA8B7DF-59D1-4BE8-A5CA-392FC408B8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9" y="2597726"/>
            <a:ext cx="10322322" cy="4093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199" y="445169"/>
            <a:ext cx="10019797" cy="673765"/>
          </a:xfrm>
        </p:spPr>
        <p:txBody>
          <a:bodyPr/>
          <a:lstStyle/>
          <a:p>
            <a:r>
              <a:rPr lang="es-ES" sz="5400" dirty="0"/>
              <a:t>3.Journey </a:t>
            </a:r>
            <a:r>
              <a:rPr lang="es-ES" sz="5400" dirty="0" err="1"/>
              <a:t>map</a:t>
            </a:r>
            <a:endParaRPr lang="es-PE" sz="4800" dirty="0"/>
          </a:p>
        </p:txBody>
      </p:sp>
      <p:sp>
        <p:nvSpPr>
          <p:cNvPr id="5" name="Rectángulo 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82981" y="1240806"/>
            <a:ext cx="10826038" cy="3681661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Solano Gothic MVB Lt" panose="02000606030000020004" pitchFamily="50" charset="0"/>
              </a:rPr>
              <a:t>En base a las entrevistas realizadas y los </a:t>
            </a:r>
            <a:r>
              <a:rPr lang="es-ES" sz="2400" b="1" dirty="0" err="1"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latin typeface="Solano Gothic MVB Lt" panose="02000606030000020004" pitchFamily="50" charset="0"/>
              </a:rPr>
              <a:t> persona </a:t>
            </a:r>
            <a:r>
              <a:rPr lang="es-ES" sz="2400" dirty="0">
                <a:latin typeface="Solano Gothic MVB Lt" panose="02000606030000020004" pitchFamily="50" charset="0"/>
              </a:rPr>
              <a:t>creados se estableció los </a:t>
            </a:r>
            <a:r>
              <a:rPr lang="es-ES" sz="2400" b="1" dirty="0" err="1"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latin typeface="Solano Gothic MVB Lt" panose="02000606030000020004" pitchFamily="50" charset="0"/>
              </a:rPr>
              <a:t>journey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latin typeface="Solano Gothic MVB Lt" panose="02000606030000020004" pitchFamily="50" charset="0"/>
              </a:rPr>
              <a:t>map</a:t>
            </a:r>
            <a:r>
              <a:rPr lang="es-ES" sz="2400" b="1" dirty="0">
                <a:latin typeface="Solano Gothic MVB Lt" panose="02000606030000020004" pitchFamily="50" charset="0"/>
              </a:rPr>
              <a:t> </a:t>
            </a:r>
            <a:r>
              <a:rPr lang="es-ES" sz="2400" dirty="0">
                <a:latin typeface="Solano Gothic MVB Lt" panose="02000606030000020004" pitchFamily="50" charset="0"/>
              </a:rPr>
              <a:t>para cada usuario.</a:t>
            </a:r>
          </a:p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Solano Gothic MVB Lt" panose="02000606030000020004" pitchFamily="50" charset="0"/>
              </a:rPr>
              <a:t>User</a:t>
            </a:r>
            <a:r>
              <a:rPr lang="es-ES" sz="2400" b="1" dirty="0">
                <a:solidFill>
                  <a:schemeClr val="tx1"/>
                </a:solidFill>
                <a:latin typeface="Solano Gothic MVB Lt" panose="02000606030000020004" pitchFamily="50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Solano Gothic MVB Lt" panose="02000606030000020004" pitchFamily="50" charset="0"/>
              </a:rPr>
              <a:t>journey</a:t>
            </a:r>
            <a:r>
              <a:rPr lang="es-ES" sz="2400" b="1" dirty="0">
                <a:solidFill>
                  <a:schemeClr val="tx1"/>
                </a:solidFill>
                <a:latin typeface="Solano Gothic MVB Lt" panose="02000606030000020004" pitchFamily="50" charset="0"/>
              </a:rPr>
              <a:t> Profesor</a:t>
            </a:r>
            <a:endParaRPr lang="es-PE" sz="2400" b="1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50473B3B-3501-4AEA-B9DD-9D62F65EE7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2249714"/>
            <a:ext cx="11412125" cy="43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3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9B37AAB-2878-4925-BCFE-2EF7010E5A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97" y="195943"/>
            <a:ext cx="9855200" cy="648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200" y="175610"/>
            <a:ext cx="10019797" cy="673765"/>
          </a:xfrm>
        </p:spPr>
        <p:txBody>
          <a:bodyPr/>
          <a:lstStyle/>
          <a:p>
            <a:r>
              <a:rPr lang="es-PE" sz="4800" dirty="0"/>
              <a:t>4.Base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53200" y="892354"/>
            <a:ext cx="456648" cy="6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5"/>
          <p:cNvSpPr>
            <a:spLocks noGrp="1"/>
          </p:cNvSpPr>
          <p:nvPr>
            <p:ph idx="1"/>
          </p:nvPr>
        </p:nvSpPr>
        <p:spPr>
          <a:xfrm>
            <a:off x="653200" y="1550573"/>
            <a:ext cx="10826038" cy="3681661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0" indent="0">
              <a:buNone/>
            </a:pPr>
            <a:endParaRPr lang="es-PE" sz="2400" dirty="0">
              <a:solidFill>
                <a:schemeClr val="tx1"/>
              </a:solidFill>
              <a:latin typeface="Solano Gothic MVB Lt" panose="02000606030000020004" pitchFamily="50" charset="0"/>
            </a:endParaRPr>
          </a:p>
          <a:p>
            <a:pPr marL="0" indent="0">
              <a:buNone/>
            </a:pPr>
            <a:endParaRPr lang="es-PE" sz="2000" dirty="0">
              <a:latin typeface="Solano Gothic MVB Lt" panose="02000606030000020004" pitchFamily="50" charset="0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824649" y="1893473"/>
            <a:ext cx="5766651" cy="2278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3A3A3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PE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5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ITULOS">
  <a:themeElements>
    <a:clrScheme name="UPC">
      <a:dk1>
        <a:srgbClr val="000000"/>
      </a:dk1>
      <a:lt1>
        <a:sysClr val="window" lastClr="FFFFFF"/>
      </a:lt1>
      <a:dk2>
        <a:srgbClr val="3D3D3D"/>
      </a:dk2>
      <a:lt2>
        <a:srgbClr val="EAEAEA"/>
      </a:lt2>
      <a:accent1>
        <a:srgbClr val="E3091E"/>
      </a:accent1>
      <a:accent2>
        <a:srgbClr val="9B2D1F"/>
      </a:accent2>
      <a:accent3>
        <a:srgbClr val="0070C0"/>
      </a:accent3>
      <a:accent4>
        <a:srgbClr val="7030A0"/>
      </a:accent4>
      <a:accent5>
        <a:srgbClr val="FFC000"/>
      </a:accent5>
      <a:accent6>
        <a:srgbClr val="7030A0"/>
      </a:accent6>
      <a:hlink>
        <a:srgbClr val="CC9900"/>
      </a:hlink>
      <a:folHlink>
        <a:srgbClr val="DC2629"/>
      </a:folHlink>
    </a:clrScheme>
    <a:fontScheme name="upc">
      <a:majorFont>
        <a:latin typeface="Solano Gothic MVB MdCap"/>
        <a:ea typeface=""/>
        <a:cs typeface=""/>
      </a:majorFont>
      <a:minorFont>
        <a:latin typeface="Segoe UI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Cv4" id="{9879D928-E239-4BAF-A5AE-4AC797CBCF7F}" vid="{8BBEC00B-AFC2-4838-9512-273F4929A083}"/>
    </a:ext>
  </a:extLst>
</a:theme>
</file>

<file path=ppt/theme/theme2.xml><?xml version="1.0" encoding="utf-8"?>
<a:theme xmlns:a="http://schemas.openxmlformats.org/drawingml/2006/main" name="1_CONTENIDO">
  <a:themeElements>
    <a:clrScheme name="upc">
      <a:dk1>
        <a:srgbClr val="000000"/>
      </a:dk1>
      <a:lt1>
        <a:sysClr val="window" lastClr="FFFFFF"/>
      </a:lt1>
      <a:dk2>
        <a:srgbClr val="3D3D3D"/>
      </a:dk2>
      <a:lt2>
        <a:srgbClr val="EAEAEA"/>
      </a:lt2>
      <a:accent1>
        <a:srgbClr val="FD17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pc">
      <a:majorFont>
        <a:latin typeface="Solano Gothic MVB MdCap"/>
        <a:ea typeface=""/>
        <a:cs typeface=""/>
      </a:majorFont>
      <a:minorFont>
        <a:latin typeface="Segoe UI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Cv4" id="{9879D928-E239-4BAF-A5AE-4AC797CBCF7F}" vid="{496A0064-F4C5-4934-8B63-FFA4A0E50E4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PC">
    <a:dk1>
      <a:srgbClr val="000000"/>
    </a:dk1>
    <a:lt1>
      <a:sysClr val="window" lastClr="FFFFFF"/>
    </a:lt1>
    <a:dk2>
      <a:srgbClr val="3D3D3D"/>
    </a:dk2>
    <a:lt2>
      <a:srgbClr val="EAEAEA"/>
    </a:lt2>
    <a:accent1>
      <a:srgbClr val="E3091E"/>
    </a:accent1>
    <a:accent2>
      <a:srgbClr val="9B2D1F"/>
    </a:accent2>
    <a:accent3>
      <a:srgbClr val="0070C0"/>
    </a:accent3>
    <a:accent4>
      <a:srgbClr val="7030A0"/>
    </a:accent4>
    <a:accent5>
      <a:srgbClr val="FFC000"/>
    </a:accent5>
    <a:accent6>
      <a:srgbClr val="7030A0"/>
    </a:accent6>
    <a:hlink>
      <a:srgbClr val="CC9900"/>
    </a:hlink>
    <a:folHlink>
      <a:srgbClr val="DC262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1A961457767647B6E3C3A121DC3D5A" ma:contentTypeVersion="" ma:contentTypeDescription="Create a new document." ma:contentTypeScope="" ma:versionID="4987edf3b810e66de4392b98a60b5c35">
  <xsd:schema xmlns:xsd="http://www.w3.org/2001/XMLSchema" xmlns:xs="http://www.w3.org/2001/XMLSchema" xmlns:p="http://schemas.microsoft.com/office/2006/metadata/properties" xmlns:ns2="69c5f3ce-7ae5-44c9-87f9-c1c1d8e9c1bc" targetNamespace="http://schemas.microsoft.com/office/2006/metadata/properties" ma:root="true" ma:fieldsID="df3a94b2c4d6894a3df5e2e89da68d2a" ns2:_="">
    <xsd:import namespace="69c5f3ce-7ae5-44c9-87f9-c1c1d8e9c1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5f3ce-7ae5-44c9-87f9-c1c1d8e9c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0D7B2-0248-4404-85B4-5B2CEDEE54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AE0AA-4535-4B85-A2C4-8C0E82030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c5f3ce-7ae5-44c9-87f9-c1c1d8e9c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0C6D25-DE31-42A9-BB5E-3E3300225168}">
  <ds:schemaRefs>
    <ds:schemaRef ds:uri="http://schemas.microsoft.com/office/2006/documentManagement/types"/>
    <ds:schemaRef ds:uri="69c5f3ce-7ae5-44c9-87f9-c1c1d8e9c1bc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UPCv4</Template>
  <TotalTime>4315</TotalTime>
  <Words>469</Words>
  <Application>Microsoft Office PowerPoint</Application>
  <PresentationFormat>Panorámica</PresentationFormat>
  <Paragraphs>98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Segoe UI Semilight</vt:lpstr>
      <vt:lpstr>Segoe UI</vt:lpstr>
      <vt:lpstr>Open Sans Light</vt:lpstr>
      <vt:lpstr>Solano Gothic MVB MdCap</vt:lpstr>
      <vt:lpstr>Calibri</vt:lpstr>
      <vt:lpstr>Wingdings 2</vt:lpstr>
      <vt:lpstr>Solano Gothic MVB Rg</vt:lpstr>
      <vt:lpstr>Solano Gothic MVB Lt</vt:lpstr>
      <vt:lpstr>TITULOS</vt:lpstr>
      <vt:lpstr>1_CONTENIDO</vt:lpstr>
      <vt:lpstr>PRESENTACIÓN DE TRABAJO Final Aplicaciones para Dispositivos mòviles</vt:lpstr>
      <vt:lpstr>ÍNDICE</vt:lpstr>
      <vt:lpstr>Personas</vt:lpstr>
      <vt:lpstr>2.Requerimientos</vt:lpstr>
      <vt:lpstr>2.Requerimientos</vt:lpstr>
      <vt:lpstr>2.Requerimientos</vt:lpstr>
      <vt:lpstr>3.Journey map</vt:lpstr>
      <vt:lpstr>3.Journey map</vt:lpstr>
      <vt:lpstr>4.Base de datos</vt:lpstr>
      <vt:lpstr>5.Api’s</vt:lpstr>
      <vt:lpstr>6.Prototipos</vt:lpstr>
      <vt:lpstr>7.Android</vt:lpstr>
      <vt:lpstr>PRESENTACIÓN DE TRABAJO PARCIAL  Aplicaciones para Dispositivos mòviles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Proyecto - Formato de PPT</dc:title>
  <dc:creator>seb</dc:creator>
  <cp:lastModifiedBy>administrator</cp:lastModifiedBy>
  <cp:revision>205</cp:revision>
  <dcterms:created xsi:type="dcterms:W3CDTF">2015-03-05T17:32:54Z</dcterms:created>
  <dcterms:modified xsi:type="dcterms:W3CDTF">2018-06-30T14:17:37Z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0x0101005B1A961457767647B6E3C3A121DC3D5A</vt:lpwstr>
  </property>
</Properties>
</file>