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91" r:id="rId16"/>
    <p:sldId id="276" r:id="rId17"/>
    <p:sldId id="292" r:id="rId18"/>
    <p:sldId id="275" r:id="rId19"/>
    <p:sldId id="293" r:id="rId20"/>
    <p:sldId id="274" r:id="rId21"/>
    <p:sldId id="269" r:id="rId22"/>
    <p:sldId id="270" r:id="rId23"/>
    <p:sldId id="278" r:id="rId24"/>
    <p:sldId id="272" r:id="rId25"/>
    <p:sldId id="279" r:id="rId26"/>
    <p:sldId id="280" r:id="rId27"/>
    <p:sldId id="281" r:id="rId28"/>
    <p:sldId id="282" r:id="rId29"/>
    <p:sldId id="283" r:id="rId30"/>
    <p:sldId id="271" r:id="rId31"/>
    <p:sldId id="284" r:id="rId32"/>
    <p:sldId id="285" r:id="rId33"/>
    <p:sldId id="286" r:id="rId34"/>
    <p:sldId id="287" r:id="rId35"/>
    <p:sldId id="288" r:id="rId36"/>
    <p:sldId id="290" r:id="rId37"/>
    <p:sldId id="273" r:id="rId38"/>
    <p:sldId id="289" r:id="rId3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71231" autoAdjust="0"/>
  </p:normalViewPr>
  <p:slideViewPr>
    <p:cSldViewPr snapToGrid="0">
      <p:cViewPr varScale="1">
        <p:scale>
          <a:sx n="83" d="100"/>
          <a:sy n="83" d="100"/>
        </p:scale>
        <p:origin x="24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A30A0-B249-4D51-BD98-B9AFABDC78FB}" type="datetimeFigureOut">
              <a:rPr lang="es-CO" smtClean="0"/>
              <a:t>04/03/2016</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9A946-A545-4EC6-B34E-81B80B1AA40A}" type="slidenum">
              <a:rPr lang="es-CO" smtClean="0"/>
              <a:t>‹Nº›</a:t>
            </a:fld>
            <a:endParaRPr lang="es-CO"/>
          </a:p>
        </p:txBody>
      </p:sp>
    </p:spTree>
    <p:extLst>
      <p:ext uri="{BB962C8B-B14F-4D97-AF65-F5344CB8AC3E}">
        <p14:creationId xmlns:p14="http://schemas.microsoft.com/office/powerpoint/2010/main" val="186479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dirty="0" smtClean="0">
                <a:solidFill>
                  <a:schemeClr val="tx1"/>
                </a:solidFill>
                <a:effectLst/>
                <a:latin typeface="+mn-lt"/>
                <a:ea typeface="+mn-ea"/>
                <a:cs typeface="+mn-cs"/>
              </a:rPr>
              <a:t>¿Qué es la </a:t>
            </a:r>
            <a:r>
              <a:rPr lang="es-CO" sz="1200" b="0" i="0" u="none" strike="noStrike" kern="1200" dirty="0" err="1" smtClean="0">
                <a:solidFill>
                  <a:schemeClr val="tx1"/>
                </a:solidFill>
                <a:effectLst/>
                <a:latin typeface="+mn-lt"/>
                <a:ea typeface="+mn-ea"/>
                <a:cs typeface="+mn-cs"/>
              </a:rPr>
              <a:t>cloud</a:t>
            </a:r>
            <a:r>
              <a:rPr lang="es-CO" sz="1200" b="0" i="0" u="none" strike="noStrike" kern="1200" dirty="0" smtClean="0">
                <a:solidFill>
                  <a:schemeClr val="tx1"/>
                </a:solidFill>
                <a:effectLst/>
                <a:latin typeface="+mn-lt"/>
                <a:ea typeface="+mn-ea"/>
                <a:cs typeface="+mn-cs"/>
              </a:rPr>
              <a:t> </a:t>
            </a:r>
            <a:r>
              <a:rPr lang="es-CO" sz="1200" b="0" i="0" u="none" strike="noStrike" kern="1200" dirty="0" err="1" smtClean="0">
                <a:solidFill>
                  <a:schemeClr val="tx1"/>
                </a:solidFill>
                <a:effectLst/>
                <a:latin typeface="+mn-lt"/>
                <a:ea typeface="+mn-ea"/>
                <a:cs typeface="+mn-cs"/>
              </a:rPr>
              <a:t>computing</a:t>
            </a:r>
            <a:r>
              <a:rPr lang="es-CO" sz="1200" b="0" i="0" u="none" strike="noStrike"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Por definición, el “Cloud Computing“ se refiere a la entrega bajo demanda de recursos informáticos y aplicaciones a través de Internet con un sistema de precios basado en el consumo realizado.</a:t>
            </a:r>
          </a:p>
        </p:txBody>
      </p:sp>
      <p:sp>
        <p:nvSpPr>
          <p:cNvPr id="4" name="Marcador de número de diapositiva 3"/>
          <p:cNvSpPr>
            <a:spLocks noGrp="1"/>
          </p:cNvSpPr>
          <p:nvPr>
            <p:ph type="sldNum" sz="quarter" idx="10"/>
          </p:nvPr>
        </p:nvSpPr>
        <p:spPr/>
        <p:txBody>
          <a:bodyPr/>
          <a:lstStyle/>
          <a:p>
            <a:fld id="{8EE9A946-A545-4EC6-B34E-81B80B1AA40A}" type="slidenum">
              <a:rPr lang="es-CO" smtClean="0"/>
              <a:t>2</a:t>
            </a:fld>
            <a:endParaRPr lang="es-CO"/>
          </a:p>
        </p:txBody>
      </p:sp>
    </p:spTree>
    <p:extLst>
      <p:ext uri="{BB962C8B-B14F-4D97-AF65-F5344CB8AC3E}">
        <p14:creationId xmlns:p14="http://schemas.microsoft.com/office/powerpoint/2010/main" val="408419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Una implementación híbrida es una manera de conectar la infraestructura y las aplicaciones entre los recursos basados en la </a:t>
            </a:r>
            <a:r>
              <a:rPr lang="es-CO" dirty="0" err="1" smtClean="0"/>
              <a:t>cloud</a:t>
            </a:r>
            <a:r>
              <a:rPr lang="es-CO" dirty="0" smtClean="0"/>
              <a:t> y los recursos existentes situados fuera de la </a:t>
            </a:r>
            <a:r>
              <a:rPr lang="es-CO" dirty="0" err="1" smtClean="0"/>
              <a:t>cloud</a:t>
            </a:r>
            <a:r>
              <a:rPr lang="es-CO" dirty="0" smtClean="0"/>
              <a:t>. </a:t>
            </a:r>
          </a:p>
          <a:p>
            <a:endParaRPr lang="es-CO" dirty="0" smtClean="0"/>
          </a:p>
          <a:p>
            <a:r>
              <a:rPr lang="es-CO" dirty="0" smtClean="0"/>
              <a:t>El método más común de implementación híbrida consiste en conectar la </a:t>
            </a:r>
            <a:r>
              <a:rPr lang="es-CO" dirty="0" err="1" smtClean="0"/>
              <a:t>cloud</a:t>
            </a:r>
            <a:r>
              <a:rPr lang="es-CO" dirty="0" smtClean="0"/>
              <a:t> y la infraestructura existente </a:t>
            </a:r>
            <a:r>
              <a:rPr lang="es-CO" dirty="0" err="1" smtClean="0"/>
              <a:t>on-premise</a:t>
            </a:r>
            <a:r>
              <a:rPr lang="es-CO" dirty="0" smtClean="0"/>
              <a:t> para ampliar e incrementar la infraestructura de la empresa en la </a:t>
            </a:r>
            <a:r>
              <a:rPr lang="es-CO" dirty="0" err="1" smtClean="0"/>
              <a:t>cloud</a:t>
            </a:r>
            <a:r>
              <a:rPr lang="es-CO" dirty="0" smtClean="0"/>
              <a:t> al mismo tiempo que se conectan estos recursos en la </a:t>
            </a:r>
            <a:r>
              <a:rPr lang="es-CO" dirty="0" err="1" smtClean="0"/>
              <a:t>cloud</a:t>
            </a:r>
            <a:r>
              <a:rPr lang="es-CO" dirty="0" smtClean="0"/>
              <a:t> con el sistema interno. </a:t>
            </a:r>
          </a:p>
        </p:txBody>
      </p:sp>
      <p:sp>
        <p:nvSpPr>
          <p:cNvPr id="4" name="Marcador de número de diapositiva 3"/>
          <p:cNvSpPr>
            <a:spLocks noGrp="1"/>
          </p:cNvSpPr>
          <p:nvPr>
            <p:ph type="sldNum" sz="quarter" idx="10"/>
          </p:nvPr>
        </p:nvSpPr>
        <p:spPr/>
        <p:txBody>
          <a:bodyPr/>
          <a:lstStyle/>
          <a:p>
            <a:fld id="{8EE9A946-A545-4EC6-B34E-81B80B1AA40A}" type="slidenum">
              <a:rPr lang="es-CO" smtClean="0"/>
              <a:t>12</a:t>
            </a:fld>
            <a:endParaRPr lang="es-CO"/>
          </a:p>
        </p:txBody>
      </p:sp>
    </p:spTree>
    <p:extLst>
      <p:ext uri="{BB962C8B-B14F-4D97-AF65-F5344CB8AC3E}">
        <p14:creationId xmlns:p14="http://schemas.microsoft.com/office/powerpoint/2010/main" val="345583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La implementación de recursos privada mediante herramientas de administración de recursos y virtualización se denomina </a:t>
            </a:r>
            <a:r>
              <a:rPr lang="es-CO" dirty="0" err="1" smtClean="0"/>
              <a:t>cloud</a:t>
            </a:r>
            <a:r>
              <a:rPr lang="es-CO" dirty="0" smtClean="0"/>
              <a:t> privada”. </a:t>
            </a:r>
          </a:p>
          <a:p>
            <a:endParaRPr lang="es-CO" dirty="0" smtClean="0"/>
          </a:p>
          <a:p>
            <a:r>
              <a:rPr lang="es-CO" dirty="0" smtClean="0"/>
              <a:t>La implementación no aporta muchos de los beneficios de la </a:t>
            </a:r>
            <a:r>
              <a:rPr lang="es-CO" dirty="0" err="1" smtClean="0"/>
              <a:t>cloud</a:t>
            </a:r>
            <a:r>
              <a:rPr lang="es-CO" dirty="0" smtClean="0"/>
              <a:t> </a:t>
            </a:r>
            <a:r>
              <a:rPr lang="es-CO" dirty="0" err="1" smtClean="0"/>
              <a:t>computing</a:t>
            </a:r>
            <a:r>
              <a:rPr lang="es-CO" dirty="0" smtClean="0"/>
              <a:t>, pero a veces se utiliza por su capacidad de proporcionar recursos dedicados.  </a:t>
            </a:r>
          </a:p>
          <a:p>
            <a:endParaRPr lang="es-CO" dirty="0" smtClean="0"/>
          </a:p>
          <a:p>
            <a:r>
              <a:rPr lang="es-CO" dirty="0" smtClean="0"/>
              <a:t>En la mayoría de los casos, este modelo de implementación es idéntico al de la infraestructura de TI antigua, mientras que utiliza tecnologías de virtualización y administración de aplicaciones para </a:t>
            </a:r>
            <a:r>
              <a:rPr lang="es-CO" b="1" dirty="0" smtClean="0">
                <a:solidFill>
                  <a:srgbClr val="FF0000"/>
                </a:solidFill>
                <a:effectLst>
                  <a:outerShdw blurRad="38100" dist="38100" dir="2700000" algn="tl">
                    <a:srgbClr val="000000">
                      <a:alpha val="43137"/>
                    </a:srgbClr>
                  </a:outerShdw>
                </a:effectLst>
              </a:rPr>
              <a:t>intentar incrementar el uso de los recursos</a:t>
            </a:r>
            <a:r>
              <a:rPr lang="es-CO" dirty="0" smtClean="0">
                <a:solidFill>
                  <a:srgbClr val="FF0000"/>
                </a:solidFill>
              </a:rPr>
              <a:t>.</a:t>
            </a:r>
            <a:endParaRPr lang="es-CO" dirty="0">
              <a:solidFill>
                <a:srgbClr val="FF0000"/>
              </a:solidFill>
            </a:endParaRPr>
          </a:p>
        </p:txBody>
      </p:sp>
      <p:sp>
        <p:nvSpPr>
          <p:cNvPr id="4" name="Marcador de número de diapositiva 3"/>
          <p:cNvSpPr>
            <a:spLocks noGrp="1"/>
          </p:cNvSpPr>
          <p:nvPr>
            <p:ph type="sldNum" sz="quarter" idx="10"/>
          </p:nvPr>
        </p:nvSpPr>
        <p:spPr/>
        <p:txBody>
          <a:bodyPr/>
          <a:lstStyle/>
          <a:p>
            <a:fld id="{8EE9A946-A545-4EC6-B34E-81B80B1AA40A}" type="slidenum">
              <a:rPr lang="es-CO" smtClean="0"/>
              <a:t>13</a:t>
            </a:fld>
            <a:endParaRPr lang="es-CO"/>
          </a:p>
        </p:txBody>
      </p:sp>
    </p:spTree>
    <p:extLst>
      <p:ext uri="{BB962C8B-B14F-4D97-AF65-F5344CB8AC3E}">
        <p14:creationId xmlns:p14="http://schemas.microsoft.com/office/powerpoint/2010/main" val="17560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1. </a:t>
            </a:r>
            <a:r>
              <a:rPr lang="es-CO" sz="1200" b="0" i="0" u="none" strike="noStrike" kern="1200" dirty="0" smtClean="0">
                <a:solidFill>
                  <a:schemeClr val="tx1"/>
                </a:solidFill>
                <a:effectLst/>
                <a:latin typeface="+mn-lt"/>
                <a:ea typeface="+mn-ea"/>
                <a:cs typeface="+mn-cs"/>
              </a:rPr>
              <a:t>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le permite conectar dispositivos a la nube y a otros dispositivos con facilidad. 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admite HTTP y MQTT, un protocolo de comunicación ligero especialmente diseñado para tolerar conexiones intermitentes, minimizar la huella de código en los dispositivos y reducir los requisitos de ancho de banda de la red. 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también admite otros protocolos personalizados y propios del sector, y los dispositivos pueden comunicarse entre sí incluso si utilizan protocolos distintos.</a:t>
            </a:r>
            <a:endParaRPr lang="es-CO" sz="1200" b="0" i="0" kern="1200" dirty="0" smtClean="0">
              <a:solidFill>
                <a:schemeClr val="tx1"/>
              </a:solidFill>
              <a:effectLst/>
              <a:latin typeface="+mn-lt"/>
              <a:ea typeface="+mn-ea"/>
              <a:cs typeface="+mn-cs"/>
            </a:endParaRP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25</a:t>
            </a:fld>
            <a:endParaRPr lang="es-CO"/>
          </a:p>
        </p:txBody>
      </p:sp>
    </p:spTree>
    <p:extLst>
      <p:ext uri="{BB962C8B-B14F-4D97-AF65-F5344CB8AC3E}">
        <p14:creationId xmlns:p14="http://schemas.microsoft.com/office/powerpoint/2010/main" val="158847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dirty="0" smtClean="0">
                <a:solidFill>
                  <a:schemeClr val="tx1"/>
                </a:solidFill>
                <a:effectLst/>
                <a:latin typeface="+mn-lt"/>
                <a:ea typeface="+mn-ea"/>
                <a:cs typeface="+mn-cs"/>
              </a:rPr>
              <a:t>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ofrece autenticación y cifrado integral en todos los puntos de conexión, a fin de que los datos nunca se intercambien entre dispositivos y 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sin una identidad probada. Asimismo, puede proteger el acceso a dispositivos y aplicaciones mediante la aplicación de políticas con permisos granulares.</a:t>
            </a:r>
            <a:endParaRPr lang="es-CO" sz="1200" b="0" i="0" kern="1200" dirty="0" smtClean="0">
              <a:solidFill>
                <a:schemeClr val="tx1"/>
              </a:solidFill>
              <a:effectLst/>
              <a:latin typeface="+mn-lt"/>
              <a:ea typeface="+mn-ea"/>
              <a:cs typeface="+mn-cs"/>
            </a:endParaRP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26</a:t>
            </a:fld>
            <a:endParaRPr lang="es-CO"/>
          </a:p>
        </p:txBody>
      </p:sp>
    </p:spTree>
    <p:extLst>
      <p:ext uri="{BB962C8B-B14F-4D97-AF65-F5344CB8AC3E}">
        <p14:creationId xmlns:p14="http://schemas.microsoft.com/office/powerpoint/2010/main" val="4277723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dirty="0" smtClean="0">
                <a:solidFill>
                  <a:schemeClr val="tx1"/>
                </a:solidFill>
                <a:effectLst/>
                <a:latin typeface="+mn-lt"/>
                <a:ea typeface="+mn-ea"/>
                <a:cs typeface="+mn-cs"/>
              </a:rPr>
              <a:t>Con 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puede filtrar, transformar y utilizar datos de dispositivos sobre la marcha, conforme a las reglas empresariales establecidas. Puede actualizar las reglas para implementar nuevas características de dispositivos y aplicaciones cuando lo desee. 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facilita la utilización de servicios de AWS, como AWS Lambda, Amazon </a:t>
            </a:r>
            <a:r>
              <a:rPr lang="es-CO" sz="1200" b="0" i="0" u="none" strike="noStrike" kern="1200" dirty="0" err="1" smtClean="0">
                <a:solidFill>
                  <a:schemeClr val="tx1"/>
                </a:solidFill>
                <a:effectLst/>
                <a:latin typeface="+mn-lt"/>
                <a:ea typeface="+mn-ea"/>
                <a:cs typeface="+mn-cs"/>
              </a:rPr>
              <a:t>Kinesis</a:t>
            </a:r>
            <a:r>
              <a:rPr lang="es-CO" sz="1200" b="0" i="0" u="none" strike="noStrike" kern="1200" dirty="0" smtClean="0">
                <a:solidFill>
                  <a:schemeClr val="tx1"/>
                </a:solidFill>
                <a:effectLst/>
                <a:latin typeface="+mn-lt"/>
                <a:ea typeface="+mn-ea"/>
                <a:cs typeface="+mn-cs"/>
              </a:rPr>
              <a:t>, Amazon S3, Amazon Machine </a:t>
            </a:r>
            <a:r>
              <a:rPr lang="es-CO" sz="1200" b="0" i="0" u="none" strike="noStrike" kern="1200" dirty="0" err="1" smtClean="0">
                <a:solidFill>
                  <a:schemeClr val="tx1"/>
                </a:solidFill>
                <a:effectLst/>
                <a:latin typeface="+mn-lt"/>
                <a:ea typeface="+mn-ea"/>
                <a:cs typeface="+mn-cs"/>
              </a:rPr>
              <a:t>Learning</a:t>
            </a:r>
            <a:r>
              <a:rPr lang="es-CO" sz="1200" b="0" i="0" u="none" strike="noStrike" kern="1200" dirty="0" smtClean="0">
                <a:solidFill>
                  <a:schemeClr val="tx1"/>
                </a:solidFill>
                <a:effectLst/>
                <a:latin typeface="+mn-lt"/>
                <a:ea typeface="+mn-ea"/>
                <a:cs typeface="+mn-cs"/>
              </a:rPr>
              <a:t> y Amazon </a:t>
            </a:r>
            <a:r>
              <a:rPr lang="es-CO" sz="1200" b="0" i="0" u="none" strike="noStrike" kern="1200" dirty="0" err="1" smtClean="0">
                <a:solidFill>
                  <a:schemeClr val="tx1"/>
                </a:solidFill>
                <a:effectLst/>
                <a:latin typeface="+mn-lt"/>
                <a:ea typeface="+mn-ea"/>
                <a:cs typeface="+mn-cs"/>
              </a:rPr>
              <a:t>DynamoDB</a:t>
            </a:r>
            <a:r>
              <a:rPr lang="es-CO" sz="1200" b="0" i="0" u="none" strike="noStrike" kern="1200" dirty="0" smtClean="0">
                <a:solidFill>
                  <a:schemeClr val="tx1"/>
                </a:solidFill>
                <a:effectLst/>
                <a:latin typeface="+mn-lt"/>
                <a:ea typeface="+mn-ea"/>
                <a:cs typeface="+mn-cs"/>
              </a:rPr>
              <a:t>, para aplicaciones de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incluso más potentes.</a:t>
            </a:r>
            <a:endParaRPr lang="es-CO" sz="1200" b="0" i="0" kern="1200" dirty="0" smtClean="0">
              <a:solidFill>
                <a:schemeClr val="tx1"/>
              </a:solidFill>
              <a:effectLst/>
              <a:latin typeface="+mn-lt"/>
              <a:ea typeface="+mn-ea"/>
              <a:cs typeface="+mn-cs"/>
            </a:endParaRP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27</a:t>
            </a:fld>
            <a:endParaRPr lang="es-CO"/>
          </a:p>
        </p:txBody>
      </p:sp>
    </p:spTree>
    <p:extLst>
      <p:ext uri="{BB962C8B-B14F-4D97-AF65-F5344CB8AC3E}">
        <p14:creationId xmlns:p14="http://schemas.microsoft.com/office/powerpoint/2010/main" val="2915090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2400" b="0" i="0" u="none" strike="noStrike" kern="1200" dirty="0" smtClean="0">
                <a:solidFill>
                  <a:schemeClr val="tx1"/>
                </a:solidFill>
                <a:effectLst/>
                <a:latin typeface="+mn-lt"/>
                <a:ea typeface="+mn-ea"/>
                <a:cs typeface="+mn-cs"/>
              </a:rPr>
              <a:t>AWS </a:t>
            </a:r>
            <a:r>
              <a:rPr lang="es-CO" sz="2400" b="0" i="0" u="none" strike="noStrike" kern="1200" dirty="0" err="1" smtClean="0">
                <a:solidFill>
                  <a:schemeClr val="tx1"/>
                </a:solidFill>
                <a:effectLst/>
                <a:latin typeface="+mn-lt"/>
                <a:ea typeface="+mn-ea"/>
                <a:cs typeface="+mn-cs"/>
              </a:rPr>
              <a:t>IoT</a:t>
            </a:r>
            <a:r>
              <a:rPr lang="es-CO" sz="2400" b="0" i="0" u="none" strike="noStrike" kern="1200" dirty="0" smtClean="0">
                <a:solidFill>
                  <a:schemeClr val="tx1"/>
                </a:solidFill>
                <a:effectLst/>
                <a:latin typeface="+mn-lt"/>
                <a:ea typeface="+mn-ea"/>
                <a:cs typeface="+mn-cs"/>
              </a:rPr>
              <a:t> almacena el último estado de un dispositivo, para que pueda leerse o definirse en cualquier momento, haciendo que el dispositivo aparezca en las aplicaciones como si estuviera conectado en todo momento. Esto supone que una aplicación puede leer el estado de un dispositivo incluso si está desconectado, y también permite definir el estado de un dispositivo e implementarlo cuando el dispositivo se vuelve a conectar.</a:t>
            </a:r>
            <a:endParaRPr lang="es-CO" sz="2400" b="0" i="0" kern="1200" dirty="0" smtClean="0">
              <a:solidFill>
                <a:schemeClr val="tx1"/>
              </a:solidFill>
              <a:effectLst/>
              <a:latin typeface="+mn-lt"/>
              <a:ea typeface="+mn-ea"/>
              <a:cs typeface="+mn-cs"/>
            </a:endParaRP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28</a:t>
            </a:fld>
            <a:endParaRPr lang="es-CO"/>
          </a:p>
        </p:txBody>
      </p:sp>
    </p:spTree>
    <p:extLst>
      <p:ext uri="{BB962C8B-B14F-4D97-AF65-F5344CB8AC3E}">
        <p14:creationId xmlns:p14="http://schemas.microsoft.com/office/powerpoint/2010/main" val="2101434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b="0" i="0" u="none" strike="noStrike" kern="1200" dirty="0" smtClean="0">
                <a:solidFill>
                  <a:schemeClr val="tx1"/>
                </a:solidFill>
                <a:effectLst/>
                <a:latin typeface="+mn-lt"/>
                <a:ea typeface="+mn-ea"/>
                <a:cs typeface="+mn-cs"/>
              </a:rPr>
              <a:t>AWS </a:t>
            </a:r>
            <a:r>
              <a:rPr lang="es-CO" sz="1200" b="0" i="0" u="none" strike="noStrike" kern="1200" dirty="0" err="1" smtClean="0">
                <a:solidFill>
                  <a:schemeClr val="tx1"/>
                </a:solidFill>
                <a:effectLst/>
                <a:latin typeface="+mn-lt"/>
                <a:ea typeface="+mn-ea"/>
                <a:cs typeface="+mn-cs"/>
              </a:rPr>
              <a:t>IoT</a:t>
            </a:r>
            <a:r>
              <a:rPr lang="es-CO" sz="1200" b="0" i="0" u="none" strike="noStrike" kern="1200" dirty="0" smtClean="0">
                <a:solidFill>
                  <a:schemeClr val="tx1"/>
                </a:solidFill>
                <a:effectLst/>
                <a:latin typeface="+mn-lt"/>
                <a:ea typeface="+mn-ea"/>
                <a:cs typeface="+mn-cs"/>
              </a:rPr>
              <a:t> es una plataforma que permite conectar dispositivos a servicios de AWS y a otros dispositivos, proteger datos e interacciones, procesar y utilizar datos de dispositivos y habilitar aplicaciones para que interactúen con dispositivos incluso cuando no están conectados.</a:t>
            </a:r>
            <a:endParaRPr lang="es-CO" sz="1200" b="0" i="0" kern="1200" dirty="0" smtClean="0">
              <a:solidFill>
                <a:schemeClr val="tx1"/>
              </a:solidFill>
              <a:effectLst/>
              <a:latin typeface="+mn-lt"/>
              <a:ea typeface="+mn-ea"/>
              <a:cs typeface="+mn-cs"/>
            </a:endParaRPr>
          </a:p>
          <a:p>
            <a:endParaRPr lang="es-CO"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CO" sz="1200" b="0" i="0" u="none" strike="noStrike" kern="1200" dirty="0" smtClean="0">
                <a:solidFill>
                  <a:schemeClr val="tx1"/>
                </a:solidFill>
                <a:effectLst/>
                <a:latin typeface="+mn-lt"/>
                <a:ea typeface="+mn-ea"/>
                <a:cs typeface="+mn-cs"/>
              </a:rPr>
              <a:t>SDK para dispositivos con AWS </a:t>
            </a:r>
            <a:r>
              <a:rPr lang="es-CO" sz="1200" b="0" i="0" u="none" strike="noStrike" kern="1200" dirty="0" err="1" smtClean="0">
                <a:solidFill>
                  <a:schemeClr val="tx1"/>
                </a:solidFill>
                <a:effectLst/>
                <a:latin typeface="+mn-lt"/>
                <a:ea typeface="+mn-ea"/>
                <a:cs typeface="+mn-cs"/>
              </a:rPr>
              <a:t>IoT</a:t>
            </a:r>
            <a:endParaRPr lang="es-CO" sz="1200" b="0" i="0" kern="1200" dirty="0" smtClean="0">
              <a:solidFill>
                <a:schemeClr val="tx1"/>
              </a:solidFill>
              <a:effectLst/>
              <a:latin typeface="+mn-lt"/>
              <a:ea typeface="+mn-ea"/>
              <a:cs typeface="+mn-cs"/>
            </a:endParaRPr>
          </a:p>
          <a:p>
            <a:pPr marL="0" indent="0">
              <a:buNone/>
            </a:pPr>
            <a:r>
              <a:rPr lang="es-CO" sz="1200" b="0" i="0" kern="1200" dirty="0" smtClean="0">
                <a:solidFill>
                  <a:schemeClr val="tx1"/>
                </a:solidFill>
                <a:effectLst/>
                <a:latin typeface="+mn-lt"/>
                <a:ea typeface="+mn-ea"/>
                <a:cs typeface="+mn-cs"/>
              </a:rPr>
              <a:t>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ofrece un SDK para poder conectar con facilidad y rapidez los dispositivos de hardware o las aplicaciones móviles. El SDK para dispositivos con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permite a los dispositivos conectarse, autenticarse e intercambiar mensajes con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mediante los protocolos MQTT o HTTP. El SDK para dispositivos admite C, JavaScript y </a:t>
            </a:r>
            <a:r>
              <a:rPr lang="es-CO" sz="1200" b="0" i="0" kern="1200" dirty="0" err="1" smtClean="0">
                <a:solidFill>
                  <a:schemeClr val="tx1"/>
                </a:solidFill>
                <a:effectLst/>
                <a:latin typeface="+mn-lt"/>
                <a:ea typeface="+mn-ea"/>
                <a:cs typeface="+mn-cs"/>
              </a:rPr>
              <a:t>Arduino</a:t>
            </a:r>
            <a:r>
              <a:rPr lang="es-CO" sz="1200" b="0" i="0" kern="1200" dirty="0" smtClean="0">
                <a:solidFill>
                  <a:schemeClr val="tx1"/>
                </a:solidFill>
                <a:effectLst/>
                <a:latin typeface="+mn-lt"/>
                <a:ea typeface="+mn-ea"/>
                <a:cs typeface="+mn-cs"/>
              </a:rPr>
              <a:t>, además de incluir bibliotecas cliente, la guía para desarrolladores y la guía de portabilidad para fabricantes. También puede usar una alternativa de código abierto o escribir su propio SDK.</a:t>
            </a:r>
          </a:p>
          <a:p>
            <a:r>
              <a:rPr lang="es-CO" sz="1200" b="0" i="0" u="none" strike="noStrike" kern="1200" dirty="0" smtClean="0">
                <a:solidFill>
                  <a:schemeClr val="tx1"/>
                </a:solidFill>
                <a:effectLst/>
                <a:latin typeface="+mn-lt"/>
                <a:ea typeface="+mn-ea"/>
                <a:cs typeface="+mn-cs"/>
              </a:rPr>
              <a:t>2.   Autenticación y autorización</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ofrece autenticación y cifrado mutuos en todos los puntos de conexión, a fin de que los datos nunca se intercambien entre dispositivos y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sin una identidad probada.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admite el método de autenticación de AWS (denominado "SigV4"), así como la autenticación basada en el certificado X.509. Las conexiones que usan HTTP pueden utilizar cualquiera de estos métodos, mientras que las conexiones que usan MQTT utilizan la autenticación basada en certificados.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también admite conexiones desde aplicaciones móviles de usuarios mediante Amazon </a:t>
            </a:r>
            <a:r>
              <a:rPr lang="es-CO" sz="1200" b="0" i="0" kern="1200" dirty="0" err="1" smtClean="0">
                <a:solidFill>
                  <a:schemeClr val="tx1"/>
                </a:solidFill>
                <a:effectLst/>
                <a:latin typeface="+mn-lt"/>
                <a:ea typeface="+mn-ea"/>
                <a:cs typeface="+mn-cs"/>
              </a:rPr>
              <a:t>Cognito</a:t>
            </a:r>
            <a:r>
              <a:rPr lang="es-CO" sz="1200" b="0" i="0" kern="1200" dirty="0" smtClean="0">
                <a:solidFill>
                  <a:schemeClr val="tx1"/>
                </a:solidFill>
                <a:effectLst/>
                <a:latin typeface="+mn-lt"/>
                <a:ea typeface="+mn-ea"/>
                <a:cs typeface="+mn-cs"/>
              </a:rPr>
              <a:t>, que lleva a cabo todos los pasos necesarios para crear un identificador único para los usuarios de aplicaciones y recuperar credenciales de AWS temporales con privilegios limitados.</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smtClean="0">
                <a:solidFill>
                  <a:schemeClr val="tx1"/>
                </a:solidFill>
                <a:effectLst/>
                <a:latin typeface="+mn-lt"/>
                <a:ea typeface="+mn-ea"/>
                <a:cs typeface="+mn-cs"/>
              </a:rPr>
              <a:t>3. </a:t>
            </a:r>
            <a:r>
              <a:rPr lang="es-CO" sz="1200" b="0" i="0" u="none" strike="noStrike" kern="1200" dirty="0" smtClean="0">
                <a:solidFill>
                  <a:schemeClr val="tx1"/>
                </a:solidFill>
                <a:effectLst/>
                <a:latin typeface="+mn-lt"/>
                <a:ea typeface="+mn-ea"/>
                <a:cs typeface="+mn-cs"/>
              </a:rPr>
              <a:t>Puerta de enlace de dispositivos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puerta de enlace de los dispositivos con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permite a los dispositivos comunicarse con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de manera segura y eficaz. La puerta de enlace de los dispositivos puede intercambiar mensajes con el modelo de publicación/suscripción, que permite comunicaciones individuales y colectivas. Con este modelo de comunicación colectiva,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permite a un dispositivo conectado difundir datos a varios suscriptores sobre un tema determinado. La puerta de enlace de los dispositivos escala automáticamente para admitir más de miles de millones de dispositivos sin necesidad de aprovisionar infraestructura.</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smtClean="0">
                <a:solidFill>
                  <a:schemeClr val="tx1"/>
                </a:solidFill>
                <a:effectLst/>
                <a:latin typeface="+mn-lt"/>
                <a:ea typeface="+mn-ea"/>
                <a:cs typeface="+mn-cs"/>
              </a:rPr>
              <a:t>4. </a:t>
            </a:r>
            <a:r>
              <a:rPr lang="es-CO" sz="1200" b="0" i="0" u="none" strike="noStrike" kern="1200" dirty="0" smtClean="0">
                <a:solidFill>
                  <a:schemeClr val="tx1"/>
                </a:solidFill>
                <a:effectLst/>
                <a:latin typeface="+mn-lt"/>
                <a:ea typeface="+mn-ea"/>
                <a:cs typeface="+mn-cs"/>
              </a:rPr>
              <a:t>Registro</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El registro establece una identidad para los dispositivos y realiza un seguimiento de los metadatos, como los atributos y las capacidades de los dispositivos. El registro asigna una identidad exclusiva a cada dispositivo formateado de manera coherente, con independencia del tipo de dispositivo o de la forma en que se conecte. También admite metadatos que describen las capacidades de un dispositivo, si un sensor informa de la temperatura y si los datos son Fahrenheit o Celsius.</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smtClean="0">
                <a:solidFill>
                  <a:schemeClr val="tx1"/>
                </a:solidFill>
                <a:effectLst/>
                <a:latin typeface="+mn-lt"/>
                <a:ea typeface="+mn-ea"/>
                <a:cs typeface="+mn-cs"/>
              </a:rPr>
              <a:t>5. </a:t>
            </a:r>
            <a:r>
              <a:rPr lang="es-CO" sz="1200" b="0" i="0" u="none" strike="noStrike" kern="1200" dirty="0" smtClean="0">
                <a:solidFill>
                  <a:schemeClr val="tx1"/>
                </a:solidFill>
                <a:effectLst/>
                <a:latin typeface="+mn-lt"/>
                <a:ea typeface="+mn-ea"/>
                <a:cs typeface="+mn-cs"/>
              </a:rPr>
              <a:t>Motor de reglas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El motor de reglas permite compilar aplicaciones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para recabar, procesar, analizar y utilizar datos generados por dispositivos conectados a escala global sin tener que administrar ninguna infraestructura. El motor de reglas evalúa los mensajes entrantes publicados en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y los transforma y entrega en otro dispositivo o en un servicio de la nube, conforme a las reglas empresariales establecidas. Una regla se puede aplicar a los datos de uno o varios dispositivos, y puede ejecutar una o varias acciones en paralelo.</a:t>
            </a:r>
          </a:p>
          <a:p>
            <a:r>
              <a:rPr lang="es-CO" sz="1200" b="0" i="0" kern="1200" dirty="0" smtClean="0">
                <a:solidFill>
                  <a:schemeClr val="tx1"/>
                </a:solidFill>
                <a:effectLst/>
                <a:latin typeface="+mn-lt"/>
                <a:ea typeface="+mn-ea"/>
                <a:cs typeface="+mn-cs"/>
              </a:rPr>
              <a:t>El motor de reglas también puede </a:t>
            </a:r>
            <a:r>
              <a:rPr lang="es-CO" sz="1200" b="0" i="0" kern="1200" dirty="0" err="1" smtClean="0">
                <a:solidFill>
                  <a:schemeClr val="tx1"/>
                </a:solidFill>
                <a:effectLst/>
                <a:latin typeface="+mn-lt"/>
                <a:ea typeface="+mn-ea"/>
                <a:cs typeface="+mn-cs"/>
              </a:rPr>
              <a:t>enrutar</a:t>
            </a:r>
            <a:r>
              <a:rPr lang="es-CO" sz="1200" b="0" i="0" kern="1200" dirty="0" smtClean="0">
                <a:solidFill>
                  <a:schemeClr val="tx1"/>
                </a:solidFill>
                <a:effectLst/>
                <a:latin typeface="+mn-lt"/>
                <a:ea typeface="+mn-ea"/>
                <a:cs typeface="+mn-cs"/>
              </a:rPr>
              <a:t> los mensajes a puntos de enlace de AWS, entre otros, AWS Lambda, Amazon </a:t>
            </a:r>
            <a:r>
              <a:rPr lang="es-CO" sz="1200" b="0" i="0" kern="1200" dirty="0" err="1" smtClean="0">
                <a:solidFill>
                  <a:schemeClr val="tx1"/>
                </a:solidFill>
                <a:effectLst/>
                <a:latin typeface="+mn-lt"/>
                <a:ea typeface="+mn-ea"/>
                <a:cs typeface="+mn-cs"/>
              </a:rPr>
              <a:t>Kinesis</a:t>
            </a:r>
            <a:r>
              <a:rPr lang="es-CO" sz="1200" b="0" i="0" kern="1200" dirty="0" smtClean="0">
                <a:solidFill>
                  <a:schemeClr val="tx1"/>
                </a:solidFill>
                <a:effectLst/>
                <a:latin typeface="+mn-lt"/>
                <a:ea typeface="+mn-ea"/>
                <a:cs typeface="+mn-cs"/>
              </a:rPr>
              <a:t>, Amazon S3, Amazon Machine </a:t>
            </a:r>
            <a:r>
              <a:rPr lang="es-CO" sz="1200" b="0" i="0" kern="1200" dirty="0" err="1" smtClean="0">
                <a:solidFill>
                  <a:schemeClr val="tx1"/>
                </a:solidFill>
                <a:effectLst/>
                <a:latin typeface="+mn-lt"/>
                <a:ea typeface="+mn-ea"/>
                <a:cs typeface="+mn-cs"/>
              </a:rPr>
              <a:t>Learning</a:t>
            </a:r>
            <a:r>
              <a:rPr lang="es-CO" sz="1200" b="0" i="0" kern="1200" dirty="0" smtClean="0">
                <a:solidFill>
                  <a:schemeClr val="tx1"/>
                </a:solidFill>
                <a:effectLst/>
                <a:latin typeface="+mn-lt"/>
                <a:ea typeface="+mn-ea"/>
                <a:cs typeface="+mn-cs"/>
              </a:rPr>
              <a:t>, y Amazon </a:t>
            </a:r>
            <a:r>
              <a:rPr lang="es-CO" sz="1200" b="0" i="0" kern="1200" dirty="0" err="1" smtClean="0">
                <a:solidFill>
                  <a:schemeClr val="tx1"/>
                </a:solidFill>
                <a:effectLst/>
                <a:latin typeface="+mn-lt"/>
                <a:ea typeface="+mn-ea"/>
                <a:cs typeface="+mn-cs"/>
              </a:rPr>
              <a:t>DynamoDB</a:t>
            </a:r>
            <a:r>
              <a:rPr lang="es-CO" sz="1200" b="0" i="0" kern="1200" dirty="0" smtClean="0">
                <a:solidFill>
                  <a:schemeClr val="tx1"/>
                </a:solidFill>
                <a:effectLst/>
                <a:latin typeface="+mn-lt"/>
                <a:ea typeface="+mn-ea"/>
                <a:cs typeface="+mn-cs"/>
              </a:rPr>
              <a:t>. Es posible llegar a puntos de enlace externos a través de AWS Lambda, Amazon </a:t>
            </a:r>
            <a:r>
              <a:rPr lang="es-CO" sz="1200" b="0" i="0" kern="1200" dirty="0" err="1" smtClean="0">
                <a:solidFill>
                  <a:schemeClr val="tx1"/>
                </a:solidFill>
                <a:effectLst/>
                <a:latin typeface="+mn-lt"/>
                <a:ea typeface="+mn-ea"/>
                <a:cs typeface="+mn-cs"/>
              </a:rPr>
              <a:t>Kinesis</a:t>
            </a:r>
            <a:r>
              <a:rPr lang="es-CO" sz="1200" b="0" i="0" kern="1200" dirty="0" smtClean="0">
                <a:solidFill>
                  <a:schemeClr val="tx1"/>
                </a:solidFill>
                <a:effectLst/>
                <a:latin typeface="+mn-lt"/>
                <a:ea typeface="+mn-ea"/>
                <a:cs typeface="+mn-cs"/>
              </a:rPr>
              <a:t> y Amazon Simple </a:t>
            </a:r>
            <a:r>
              <a:rPr lang="es-CO" sz="1200" b="0" i="0" kern="1200" dirty="0" err="1" smtClean="0">
                <a:solidFill>
                  <a:schemeClr val="tx1"/>
                </a:solidFill>
                <a:effectLst/>
                <a:latin typeface="+mn-lt"/>
                <a:ea typeface="+mn-ea"/>
                <a:cs typeface="+mn-cs"/>
              </a:rPr>
              <a:t>Notification</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Service</a:t>
            </a:r>
            <a:r>
              <a:rPr lang="es-CO" sz="1200" b="0" i="0" kern="1200" dirty="0" smtClean="0">
                <a:solidFill>
                  <a:schemeClr val="tx1"/>
                </a:solidFill>
                <a:effectLst/>
                <a:latin typeface="+mn-lt"/>
                <a:ea typeface="+mn-ea"/>
                <a:cs typeface="+mn-cs"/>
              </a:rPr>
              <a:t> (SNS).</a:t>
            </a:r>
          </a:p>
          <a:p>
            <a:r>
              <a:rPr lang="es-CO" sz="1200" b="0" i="0" kern="1200" dirty="0" smtClean="0">
                <a:solidFill>
                  <a:schemeClr val="tx1"/>
                </a:solidFill>
                <a:effectLst/>
                <a:latin typeface="+mn-lt"/>
                <a:ea typeface="+mn-ea"/>
                <a:cs typeface="+mn-cs"/>
              </a:rPr>
              <a:t>Puede crear reglas en la consola de administración o escribirlas con una sintaxis tipo SQL. </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smtClean="0">
                <a:solidFill>
                  <a:schemeClr val="tx1"/>
                </a:solidFill>
                <a:effectLst/>
                <a:latin typeface="+mn-lt"/>
                <a:ea typeface="+mn-ea"/>
                <a:cs typeface="+mn-cs"/>
              </a:rPr>
              <a:t>6. </a:t>
            </a:r>
            <a:r>
              <a:rPr lang="es-CO" sz="1200" b="0" i="0" u="none" strike="noStrike" kern="1200" dirty="0" smtClean="0">
                <a:solidFill>
                  <a:schemeClr val="tx1"/>
                </a:solidFill>
                <a:effectLst/>
                <a:latin typeface="+mn-lt"/>
                <a:ea typeface="+mn-ea"/>
                <a:cs typeface="+mn-cs"/>
              </a:rPr>
              <a:t>Alternativas de dispositivos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Con AWS </a:t>
            </a:r>
            <a:r>
              <a:rPr lang="es-CO" sz="1200" b="0" i="0" kern="1200" dirty="0" err="1" smtClean="0">
                <a:solidFill>
                  <a:schemeClr val="tx1"/>
                </a:solidFill>
                <a:effectLst/>
                <a:latin typeface="+mn-lt"/>
                <a:ea typeface="+mn-ea"/>
                <a:cs typeface="+mn-cs"/>
              </a:rPr>
              <a:t>IoT</a:t>
            </a:r>
            <a:r>
              <a:rPr lang="es-CO" sz="1200" b="0" i="0" kern="1200" dirty="0" smtClean="0">
                <a:solidFill>
                  <a:schemeClr val="tx1"/>
                </a:solidFill>
                <a:effectLst/>
                <a:latin typeface="+mn-lt"/>
                <a:ea typeface="+mn-ea"/>
                <a:cs typeface="+mn-cs"/>
              </a:rPr>
              <a:t>, puede crear una versión virtual persistente, o una "alternativa", de cada dispositivo que incluya el estado más reciente del dispositivo, a fin de que las aplicaciones u otros dispositivos puedan leer mensajes e interactuar con el dispositivo. Las alternativas de dispositivos persisten el último estado registrado y el futuro estado deseado de cada dispositivo, incluso aunque esté desconectado. Puede recuperar el último estado registrado de un dispositivo o definir un futuro estado deseado a través de la API o con el motor de reglas.</a:t>
            </a:r>
          </a:p>
          <a:p>
            <a:pPr marL="228600" indent="-228600">
              <a:buAutoNum type="arabicPeriod"/>
            </a:pPr>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29</a:t>
            </a:fld>
            <a:endParaRPr lang="es-CO"/>
          </a:p>
        </p:txBody>
      </p:sp>
    </p:spTree>
    <p:extLst>
      <p:ext uri="{BB962C8B-B14F-4D97-AF65-F5344CB8AC3E}">
        <p14:creationId xmlns:p14="http://schemas.microsoft.com/office/powerpoint/2010/main" val="17640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37</a:t>
            </a:fld>
            <a:endParaRPr lang="es-CO"/>
          </a:p>
        </p:txBody>
      </p:sp>
    </p:spTree>
    <p:extLst>
      <p:ext uri="{BB962C8B-B14F-4D97-AF65-F5344CB8AC3E}">
        <p14:creationId xmlns:p14="http://schemas.microsoft.com/office/powerpoint/2010/main" val="9717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dirty="0" smtClean="0">
                <a:solidFill>
                  <a:schemeClr val="tx1"/>
                </a:solidFill>
                <a:effectLst/>
                <a:latin typeface="+mn-lt"/>
                <a:ea typeface="+mn-ea"/>
                <a:cs typeface="+mn-cs"/>
              </a:rPr>
              <a:t>Conceptos básicos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Tanto si utiliza aplicaciones que comparten fotos con millones de usuarios móviles, como si su tarea es hacer posibles las operaciones de vital importancia de su empresa,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proporciona acceso rápido y flexible a recursos informáticos de bajo costo. Gracias a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no necesitará realizar grandes inversiones iniciales para la adquisición de equipos ni tendrá que dedicar mucho tiempo a la formidable tarea de administrar dichos equipos. En lugar de todo eso, podrá aprovisionar exactamente el tipo y el tamaño de recursos informáticos que necesite para hacer realidad su nueva y genial idea, o para operar su entorno de TI. Puede obtener acceso a tantos recursos como necesite, prácticamente al instante, y pagar únicamente por los recursos que llegue a utilizar.</a:t>
            </a: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3</a:t>
            </a:fld>
            <a:endParaRPr lang="es-CO"/>
          </a:p>
        </p:txBody>
      </p:sp>
    </p:spTree>
    <p:extLst>
      <p:ext uri="{BB962C8B-B14F-4D97-AF65-F5344CB8AC3E}">
        <p14:creationId xmlns:p14="http://schemas.microsoft.com/office/powerpoint/2010/main" val="241936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dirty="0" smtClean="0">
                <a:solidFill>
                  <a:schemeClr val="tx1"/>
                </a:solidFill>
                <a:effectLst/>
                <a:latin typeface="+mn-lt"/>
                <a:ea typeface="+mn-ea"/>
                <a:cs typeface="+mn-cs"/>
              </a:rPr>
              <a:t>¿Cómo funciona?</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ofrece un método sencillo de obtener acceso a servidores, almacenamiento, bases de datos y una amplia gama de servicios de aplicaciones a través de Internet. Los proveedores de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como Amazon Web </a:t>
            </a:r>
            <a:r>
              <a:rPr lang="es-CO" sz="1200" b="0" i="0" kern="1200" dirty="0" err="1" smtClean="0">
                <a:solidFill>
                  <a:schemeClr val="tx1"/>
                </a:solidFill>
                <a:effectLst/>
                <a:latin typeface="+mn-lt"/>
                <a:ea typeface="+mn-ea"/>
                <a:cs typeface="+mn-cs"/>
              </a:rPr>
              <a:t>Services</a:t>
            </a:r>
            <a:r>
              <a:rPr lang="es-CO" sz="1200" b="0" i="0" kern="1200" dirty="0" smtClean="0">
                <a:solidFill>
                  <a:schemeClr val="tx1"/>
                </a:solidFill>
                <a:effectLst/>
                <a:latin typeface="+mn-lt"/>
                <a:ea typeface="+mn-ea"/>
                <a:cs typeface="+mn-cs"/>
              </a:rPr>
              <a:t>, son propietarios y responsables del mantenimiento de los equipos conectados en red que son necesarios para dichos servicios de aplicaciones, mientras que usted se dedica a aprovisionar lo que necesite por medio de una aplicación web.</a:t>
            </a: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4</a:t>
            </a:fld>
            <a:endParaRPr lang="es-CO"/>
          </a:p>
        </p:txBody>
      </p:sp>
    </p:spTree>
    <p:extLst>
      <p:ext uri="{BB962C8B-B14F-4D97-AF65-F5344CB8AC3E}">
        <p14:creationId xmlns:p14="http://schemas.microsoft.com/office/powerpoint/2010/main" val="3211801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dirty="0" smtClean="0">
                <a:solidFill>
                  <a:schemeClr val="tx1"/>
                </a:solidFill>
                <a:effectLst/>
                <a:latin typeface="+mn-lt"/>
                <a:ea typeface="+mn-ea"/>
                <a:cs typeface="+mn-cs"/>
              </a:rPr>
              <a:t>1. Cambie los gastos de inversiones en capital por gastos variables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En lugar de tener que realizar una cuantiosa inversión en centros de datos y servidores antes de saber qué uso les va a dar, puede utilizar la informática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y pagar únicamente cuando consuma recursos informáticos, y solamente en función del consumo realizado.</a:t>
            </a:r>
          </a:p>
          <a:p>
            <a:endParaRPr lang="es-CO" dirty="0" smtClean="0"/>
          </a:p>
          <a:p>
            <a:r>
              <a:rPr lang="es-CO" dirty="0" smtClean="0"/>
              <a:t>2. </a:t>
            </a:r>
            <a:r>
              <a:rPr lang="es-CO" sz="1200" b="0" i="0" u="none" strike="noStrike" kern="1200" dirty="0" smtClean="0">
                <a:solidFill>
                  <a:schemeClr val="tx1"/>
                </a:solidFill>
                <a:effectLst/>
                <a:latin typeface="+mn-lt"/>
                <a:ea typeface="+mn-ea"/>
                <a:cs typeface="+mn-cs"/>
              </a:rPr>
              <a:t>Benefíciese de la economía de escala masiva</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Mediante el uso de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podrá reducir los costos variables que tendría por sus propios recursos.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se suman los consumos realizados por cientos de miles de usuarios. De esta forma, los proveedores, como Amazon Web </a:t>
            </a:r>
            <a:r>
              <a:rPr lang="es-CO" sz="1200" b="0" i="0" kern="1200" dirty="0" err="1" smtClean="0">
                <a:solidFill>
                  <a:schemeClr val="tx1"/>
                </a:solidFill>
                <a:effectLst/>
                <a:latin typeface="+mn-lt"/>
                <a:ea typeface="+mn-ea"/>
                <a:cs typeface="+mn-cs"/>
              </a:rPr>
              <a:t>Services</a:t>
            </a:r>
            <a:r>
              <a:rPr lang="es-CO" sz="1200" b="0" i="0" kern="1200" dirty="0" smtClean="0">
                <a:solidFill>
                  <a:schemeClr val="tx1"/>
                </a:solidFill>
                <a:effectLst/>
                <a:latin typeface="+mn-lt"/>
                <a:ea typeface="+mn-ea"/>
                <a:cs typeface="+mn-cs"/>
              </a:rPr>
              <a:t>, pueden aplicar mayores economías de escala que se traducen en precios más bajos por el consumo realizado.</a:t>
            </a:r>
          </a:p>
          <a:p>
            <a:endParaRPr lang="es-CO" dirty="0" smtClean="0"/>
          </a:p>
          <a:p>
            <a:r>
              <a:rPr lang="es-CO" dirty="0" smtClean="0"/>
              <a:t>3. </a:t>
            </a:r>
            <a:r>
              <a:rPr lang="es-CO" sz="1200" b="0" i="0" u="none" strike="noStrike" kern="1200" dirty="0" smtClean="0">
                <a:solidFill>
                  <a:schemeClr val="tx1"/>
                </a:solidFill>
                <a:effectLst/>
                <a:latin typeface="+mn-lt"/>
                <a:ea typeface="+mn-ea"/>
                <a:cs typeface="+mn-cs"/>
              </a:rPr>
              <a:t>Deje de adivinar capacidades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Olvídese de tener que adivinar las necesidades de capacidad de la infraestructura. Al tomar una decisión respecto a la capacidad antes de implementar una aplicación, a menudo se acaba por acumular recursos caros y ociosos o se descubre que se dispone de una capacidad limitada. Con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estos problemas desaparecen. Podrá obtener acceso a los recursos que necesite y aumentar o reducir la capacidad con unos pocos minutos de aviso.</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4. </a:t>
            </a:r>
            <a:r>
              <a:rPr lang="es-CO" sz="1200" b="0" i="0" u="none" strike="noStrike" kern="1200" dirty="0" smtClean="0">
                <a:solidFill>
                  <a:schemeClr val="tx1"/>
                </a:solidFill>
                <a:effectLst/>
                <a:latin typeface="+mn-lt"/>
                <a:ea typeface="+mn-ea"/>
                <a:cs typeface="+mn-cs"/>
              </a:rPr>
              <a:t>Aumente la velocidad y la agilidad</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En un entorno de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la disponibilidad de nuevos recursos está en todo momento a un simple clic del mouse. Esto significa que puede reducir el tiempo que dichos recursos tardan en estar disponibles para los desarrolladores de semanas a cuestión de minutos. El resultado es un aumento espectacular de la agilidad de la organización, ya que se reduce notablemente el tiempo y los costos necesarios para hacer experimentos y desarrollar aplicaciones.</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5. </a:t>
            </a:r>
            <a:r>
              <a:rPr lang="es-CO" sz="1200" b="0" i="0" u="none" strike="noStrike" kern="1200" baseline="0" dirty="0" smtClean="0">
                <a:solidFill>
                  <a:schemeClr val="tx1"/>
                </a:solidFill>
                <a:effectLst/>
                <a:latin typeface="+mn-lt"/>
                <a:ea typeface="+mn-ea"/>
                <a:cs typeface="+mn-cs"/>
              </a:rPr>
              <a:t> </a:t>
            </a:r>
            <a:r>
              <a:rPr lang="es-CO" sz="1200" b="0" i="0" u="none" strike="noStrike" kern="1200" dirty="0" smtClean="0">
                <a:solidFill>
                  <a:schemeClr val="tx1"/>
                </a:solidFill>
                <a:effectLst/>
                <a:latin typeface="+mn-lt"/>
                <a:ea typeface="+mn-ea"/>
                <a:cs typeface="+mn-cs"/>
              </a:rPr>
              <a:t>Deje de gastar dinero en operar y mantener centros de datos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Céntrese en proyectos que hagan destacar su negocio, en lugar de hacerlo en la infraestructura.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le permite centrarse en sus propios clientes, en lugar de la formidable tarea de instalar servidores en bastidores, apilarlos y proporcionarles electricidad.</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6. </a:t>
            </a:r>
            <a:r>
              <a:rPr lang="es-CO" sz="1200" b="0" i="0" u="none" strike="noStrike" kern="1200" dirty="0" smtClean="0">
                <a:solidFill>
                  <a:schemeClr val="tx1"/>
                </a:solidFill>
                <a:effectLst/>
                <a:latin typeface="+mn-lt"/>
                <a:ea typeface="+mn-ea"/>
                <a:cs typeface="+mn-cs"/>
              </a:rPr>
              <a:t>Sea mundial en minutos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Implemente su aplicación de forma sencilla en múltiples regiones alrededor del mundo con solo unos clics. De esta forma, puede ofrecer una menor latencia y una mejor experiencia a sus clientes de forma sencilla y con un costo mínimo.</a:t>
            </a:r>
          </a:p>
          <a:p>
            <a:endParaRPr lang="es-CO" sz="1200" b="0" i="0" kern="1200" dirty="0" smtClean="0">
              <a:solidFill>
                <a:schemeClr val="tx1"/>
              </a:solidFill>
              <a:effectLst/>
              <a:latin typeface="+mn-lt"/>
              <a:ea typeface="+mn-ea"/>
              <a:cs typeface="+mn-cs"/>
            </a:endParaRP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5</a:t>
            </a:fld>
            <a:endParaRPr lang="es-CO"/>
          </a:p>
        </p:txBody>
      </p:sp>
    </p:spTree>
    <p:extLst>
      <p:ext uri="{BB962C8B-B14F-4D97-AF65-F5344CB8AC3E}">
        <p14:creationId xmlns:p14="http://schemas.microsoft.com/office/powerpoint/2010/main" val="129315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smtClean="0">
                <a:solidFill>
                  <a:schemeClr val="tx1"/>
                </a:solidFill>
                <a:effectLst/>
                <a:latin typeface="+mn-lt"/>
                <a:ea typeface="+mn-ea"/>
                <a:cs typeface="+mn-cs"/>
              </a:rPr>
              <a:t>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se compone de tres tipos principales, que se denominan comúnmente infraestructura como servicio (</a:t>
            </a:r>
            <a:r>
              <a:rPr lang="es-CO" sz="1200" b="0" i="0" kern="1200" dirty="0" err="1" smtClean="0">
                <a:solidFill>
                  <a:schemeClr val="tx1"/>
                </a:solidFill>
                <a:effectLst/>
                <a:latin typeface="+mn-lt"/>
                <a:ea typeface="+mn-ea"/>
                <a:cs typeface="+mn-cs"/>
              </a:rPr>
              <a:t>IaaS</a:t>
            </a:r>
            <a:r>
              <a:rPr lang="es-CO" sz="1200" b="0" i="0" kern="1200" dirty="0" smtClean="0">
                <a:solidFill>
                  <a:schemeClr val="tx1"/>
                </a:solidFill>
                <a:effectLst/>
                <a:latin typeface="+mn-lt"/>
                <a:ea typeface="+mn-ea"/>
                <a:cs typeface="+mn-cs"/>
              </a:rPr>
              <a:t>), plataforma como servicio (</a:t>
            </a:r>
            <a:r>
              <a:rPr lang="es-CO" sz="1200" b="0" i="0" kern="1200" dirty="0" err="1" smtClean="0">
                <a:solidFill>
                  <a:schemeClr val="tx1"/>
                </a:solidFill>
                <a:effectLst/>
                <a:latin typeface="+mn-lt"/>
                <a:ea typeface="+mn-ea"/>
                <a:cs typeface="+mn-cs"/>
              </a:rPr>
              <a:t>PaaS</a:t>
            </a:r>
            <a:r>
              <a:rPr lang="es-CO" sz="1200" b="0" i="0" kern="1200" dirty="0" smtClean="0">
                <a:solidFill>
                  <a:schemeClr val="tx1"/>
                </a:solidFill>
                <a:effectLst/>
                <a:latin typeface="+mn-lt"/>
                <a:ea typeface="+mn-ea"/>
                <a:cs typeface="+mn-cs"/>
              </a:rPr>
              <a:t>) y software como servicio (</a:t>
            </a:r>
            <a:r>
              <a:rPr lang="es-CO" sz="1200" b="0" i="0" kern="1200" dirty="0" err="1" smtClean="0">
                <a:solidFill>
                  <a:schemeClr val="tx1"/>
                </a:solidFill>
                <a:effectLst/>
                <a:latin typeface="+mn-lt"/>
                <a:ea typeface="+mn-ea"/>
                <a:cs typeface="+mn-cs"/>
              </a:rPr>
              <a:t>SaaS</a:t>
            </a:r>
            <a:r>
              <a:rPr lang="es-CO" sz="1200" b="0" i="0" kern="1200" dirty="0" smtClean="0">
                <a:solidFill>
                  <a:schemeClr val="tx1"/>
                </a:solidFill>
                <a:effectLst/>
                <a:latin typeface="+mn-lt"/>
                <a:ea typeface="+mn-ea"/>
                <a:cs typeface="+mn-cs"/>
              </a:rPr>
              <a:t>). Seleccionar el tipo adecuado de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para sus necesidades puede ayudarle a alcanzar el equilibrio adecuado entre el control y la evitación de arduas tareas manuales.</a:t>
            </a:r>
          </a:p>
          <a:p>
            <a:endParaRPr lang="es-CO" sz="1200" b="0" i="0" kern="1200" dirty="0" smtClean="0">
              <a:solidFill>
                <a:schemeClr val="tx1"/>
              </a:solidFill>
              <a:effectLst/>
              <a:latin typeface="+mn-lt"/>
              <a:ea typeface="+mn-ea"/>
              <a:cs typeface="+mn-cs"/>
            </a:endParaRPr>
          </a:p>
          <a:p>
            <a:r>
              <a:rPr lang="es-CO" sz="1200" b="0" i="0" u="none" strike="noStrike" kern="1200" dirty="0" smtClean="0">
                <a:solidFill>
                  <a:schemeClr val="tx1"/>
                </a:solidFill>
                <a:effectLst/>
                <a:latin typeface="+mn-lt"/>
                <a:ea typeface="+mn-ea"/>
                <a:cs typeface="+mn-cs"/>
              </a:rPr>
              <a:t>Tipos de </a:t>
            </a:r>
            <a:r>
              <a:rPr lang="es-CO" sz="1200" b="0" i="0" u="none" strike="noStrike" kern="1200" dirty="0" err="1" smtClean="0">
                <a:solidFill>
                  <a:schemeClr val="tx1"/>
                </a:solidFill>
                <a:effectLst/>
                <a:latin typeface="+mn-lt"/>
                <a:ea typeface="+mn-ea"/>
                <a:cs typeface="+mn-cs"/>
              </a:rPr>
              <a:t>cloud</a:t>
            </a:r>
            <a:r>
              <a:rPr lang="es-CO" sz="1200" b="0" i="0" u="none" strike="noStrike" kern="1200" dirty="0" smtClean="0">
                <a:solidFill>
                  <a:schemeClr val="tx1"/>
                </a:solidFill>
                <a:effectLst/>
                <a:latin typeface="+mn-lt"/>
                <a:ea typeface="+mn-ea"/>
                <a:cs typeface="+mn-cs"/>
              </a:rPr>
              <a:t> </a:t>
            </a:r>
            <a:r>
              <a:rPr lang="es-CO" sz="1200" b="0" i="0" u="none" strike="noStrike" kern="1200" dirty="0" err="1" smtClean="0">
                <a:solidFill>
                  <a:schemeClr val="tx1"/>
                </a:solidFill>
                <a:effectLst/>
                <a:latin typeface="+mn-lt"/>
                <a:ea typeface="+mn-ea"/>
                <a:cs typeface="+mn-cs"/>
              </a:rPr>
              <a:t>computing</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proporciona a los desarrolladores y departamentos de TI la capacidad de concentrarse en lo que más importa y evitar arduas tareas como el aprovisionamiento, el mantenimiento y la planificación de capacidad. A medida que ha incrementado la popularidad de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se han desarrollado varios modelos y estrategias de implementación para satisfacer las necesidades de los distintos usuarios. Cada tipo de servicio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y método de implementación le aporta distintos niveles de control, flexibilidad y administración. Entender la diferencia entre la Infraestructura como servicio, la Plataforma como servicio y el Software como servicio, además de las estrategias de implementación disponibles, puede ayudarle a determinar el conjunto de servicios que más se adapta a sus necesidades.</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Existen tres modelos principales de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Cada modelo representa una parte distinta de la pila de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a:t>
            </a:r>
          </a:p>
          <a:p>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6</a:t>
            </a:fld>
            <a:endParaRPr lang="es-CO"/>
          </a:p>
        </p:txBody>
      </p:sp>
    </p:spTree>
    <p:extLst>
      <p:ext uri="{BB962C8B-B14F-4D97-AF65-F5344CB8AC3E}">
        <p14:creationId xmlns:p14="http://schemas.microsoft.com/office/powerpoint/2010/main" val="408456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smtClean="0">
                <a:solidFill>
                  <a:schemeClr val="tx1"/>
                </a:solidFill>
                <a:effectLst/>
                <a:latin typeface="+mn-lt"/>
                <a:ea typeface="+mn-ea"/>
                <a:cs typeface="+mn-cs"/>
              </a:rPr>
              <a:t>La Infraestructura como servicio, que a veces se abrevia a </a:t>
            </a:r>
            <a:r>
              <a:rPr lang="es-CO" sz="1200" b="0" i="0" kern="1200" dirty="0" err="1" smtClean="0">
                <a:solidFill>
                  <a:schemeClr val="tx1"/>
                </a:solidFill>
                <a:effectLst/>
                <a:latin typeface="+mn-lt"/>
                <a:ea typeface="+mn-ea"/>
                <a:cs typeface="+mn-cs"/>
              </a:rPr>
              <a:t>IaaS</a:t>
            </a:r>
            <a:r>
              <a:rPr lang="es-CO" sz="1200" b="0" i="0" kern="1200" dirty="0" smtClean="0">
                <a:solidFill>
                  <a:schemeClr val="tx1"/>
                </a:solidFill>
                <a:effectLst/>
                <a:latin typeface="+mn-lt"/>
                <a:ea typeface="+mn-ea"/>
                <a:cs typeface="+mn-cs"/>
              </a:rPr>
              <a:t>, contiene los bloques de creación fundamentales para la TI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Por lo general, proporciona acceso a las características de redes, a los equipos (virtuales o en software dedicado) y al espacio de almacenamiento de datos.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Infraestructura como servicio le proporciona el mayor nivel de flexibilidad y control de la administración en torno a sus recursos de TI y guarda el mayor parecido con los recursos de TI existentes con los que muchos departamentos de TI y desarrolladores están familiarizados. </a:t>
            </a:r>
          </a:p>
        </p:txBody>
      </p:sp>
      <p:sp>
        <p:nvSpPr>
          <p:cNvPr id="4" name="Marcador de número de diapositiva 3"/>
          <p:cNvSpPr>
            <a:spLocks noGrp="1"/>
          </p:cNvSpPr>
          <p:nvPr>
            <p:ph type="sldNum" sz="quarter" idx="10"/>
          </p:nvPr>
        </p:nvSpPr>
        <p:spPr/>
        <p:txBody>
          <a:bodyPr/>
          <a:lstStyle/>
          <a:p>
            <a:fld id="{8EE9A946-A545-4EC6-B34E-81B80B1AA40A}" type="slidenum">
              <a:rPr lang="es-CO" smtClean="0"/>
              <a:t>7</a:t>
            </a:fld>
            <a:endParaRPr lang="es-CO"/>
          </a:p>
        </p:txBody>
      </p:sp>
    </p:spTree>
    <p:extLst>
      <p:ext uri="{BB962C8B-B14F-4D97-AF65-F5344CB8AC3E}">
        <p14:creationId xmlns:p14="http://schemas.microsoft.com/office/powerpoint/2010/main" val="415535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smtClean="0">
                <a:solidFill>
                  <a:schemeClr val="tx1"/>
                </a:solidFill>
                <a:effectLst/>
                <a:latin typeface="+mn-lt"/>
                <a:ea typeface="+mn-ea"/>
                <a:cs typeface="+mn-cs"/>
              </a:rPr>
              <a:t>Las Plataformas como servicio eliminan la necesidad de las compañías de administrar la infraestructura subyacente (normalmente hardware y sistemas operativos) y le permiten centrarse en la implementación y la administración de sus aplicaciones.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Esto contribuye a mejorar su eficacia, pues no tiene que preocuparse del aprovisionamiento de recursos, la planificación de la capacidad, el mantenimiento de software, los parches ni ninguna de las demás arduas tareas que conlleva la ejecución de su aplicación. </a:t>
            </a:r>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8</a:t>
            </a:fld>
            <a:endParaRPr lang="es-CO"/>
          </a:p>
        </p:txBody>
      </p:sp>
    </p:spTree>
    <p:extLst>
      <p:ext uri="{BB962C8B-B14F-4D97-AF65-F5344CB8AC3E}">
        <p14:creationId xmlns:p14="http://schemas.microsoft.com/office/powerpoint/2010/main" val="143513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smtClean="0">
                <a:solidFill>
                  <a:schemeClr val="tx1"/>
                </a:solidFill>
                <a:effectLst/>
                <a:latin typeface="+mn-lt"/>
                <a:ea typeface="+mn-ea"/>
                <a:cs typeface="+mn-cs"/>
              </a:rPr>
              <a:t>El Software como servicio le proporciona un producto completo que el proveedor del servicio ejecuta y administra.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En la mayoría de los casos, quienes hablan de Software como servicio en realidad se refieren a aplicaciones de usuario final. Con una oferta de </a:t>
            </a:r>
            <a:r>
              <a:rPr lang="es-CO" sz="1200" b="0" i="0" kern="1200" dirty="0" err="1" smtClean="0">
                <a:solidFill>
                  <a:schemeClr val="tx1"/>
                </a:solidFill>
                <a:effectLst/>
                <a:latin typeface="+mn-lt"/>
                <a:ea typeface="+mn-ea"/>
                <a:cs typeface="+mn-cs"/>
              </a:rPr>
              <a:t>SaaS</a:t>
            </a:r>
            <a:r>
              <a:rPr lang="es-CO" sz="1200" b="0" i="0" kern="1200" dirty="0" smtClean="0">
                <a:solidFill>
                  <a:schemeClr val="tx1"/>
                </a:solidFill>
                <a:effectLst/>
                <a:latin typeface="+mn-lt"/>
                <a:ea typeface="+mn-ea"/>
                <a:cs typeface="+mn-cs"/>
              </a:rPr>
              <a:t>, no tiene que pensar en cómo se mantiene el servicio ni en cómo se administra la infraestructura subyacente.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Solo tiene que preocuparse de cómo utilizar el software concreto.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GMAIL es</a:t>
            </a:r>
            <a:r>
              <a:rPr lang="es-CO" sz="1200" b="0" i="0" kern="1200" baseline="0" dirty="0" smtClean="0">
                <a:solidFill>
                  <a:schemeClr val="tx1"/>
                </a:solidFill>
                <a:effectLst/>
                <a:latin typeface="+mn-lt"/>
                <a:ea typeface="+mn-ea"/>
                <a:cs typeface="+mn-cs"/>
              </a:rPr>
              <a:t> </a:t>
            </a:r>
            <a:r>
              <a:rPr lang="es-CO" sz="1200" b="0" i="0" kern="1200" dirty="0" smtClean="0">
                <a:solidFill>
                  <a:schemeClr val="tx1"/>
                </a:solidFill>
                <a:effectLst/>
                <a:latin typeface="+mn-lt"/>
                <a:ea typeface="+mn-ea"/>
                <a:cs typeface="+mn-cs"/>
              </a:rPr>
              <a:t>un ejemplo común de una aplicación de </a:t>
            </a:r>
            <a:r>
              <a:rPr lang="es-CO" sz="1200" b="0" i="0" kern="1200" dirty="0" err="1" smtClean="0">
                <a:solidFill>
                  <a:schemeClr val="tx1"/>
                </a:solidFill>
                <a:effectLst/>
                <a:latin typeface="+mn-lt"/>
                <a:ea typeface="+mn-ea"/>
                <a:cs typeface="+mn-cs"/>
              </a:rPr>
              <a:t>SaaS</a:t>
            </a:r>
            <a:r>
              <a:rPr lang="es-CO" sz="1200" b="0" i="0" kern="1200" dirty="0" smtClean="0">
                <a:solidFill>
                  <a:schemeClr val="tx1"/>
                </a:solidFill>
                <a:effectLst/>
                <a:latin typeface="+mn-lt"/>
                <a:ea typeface="+mn-ea"/>
                <a:cs typeface="+mn-cs"/>
              </a:rPr>
              <a:t> es un programa de email en la Web que le permite enviar y recibir mensajes sin tener que administrar la agregación de características ni mantener los servidores y los sistemas operativos en los que se ejecuta el programa de email.</a:t>
            </a:r>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9</a:t>
            </a:fld>
            <a:endParaRPr lang="es-CO"/>
          </a:p>
        </p:txBody>
      </p:sp>
    </p:spTree>
    <p:extLst>
      <p:ext uri="{BB962C8B-B14F-4D97-AF65-F5344CB8AC3E}">
        <p14:creationId xmlns:p14="http://schemas.microsoft.com/office/powerpoint/2010/main" val="74159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smtClean="0">
                <a:solidFill>
                  <a:schemeClr val="tx1"/>
                </a:solidFill>
                <a:effectLst/>
                <a:latin typeface="+mn-lt"/>
                <a:ea typeface="+mn-ea"/>
                <a:cs typeface="+mn-cs"/>
              </a:rPr>
              <a:t>Una aplicación basada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se encuentra implementada totalmente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de modo que todas las partes de la aplicación se ejecutan en esta.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Las aplicaciones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se han creado directamente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o se han transferido de la infraestructura existente para aprovechar los beneficios de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computing</a:t>
            </a:r>
            <a:r>
              <a:rPr lang="es-CO" sz="1200" b="0" i="0" kern="1200" dirty="0" smtClean="0">
                <a:solidFill>
                  <a:schemeClr val="tx1"/>
                </a:solidFill>
                <a:effectLst/>
                <a:latin typeface="+mn-lt"/>
                <a:ea typeface="+mn-ea"/>
                <a:cs typeface="+mn-cs"/>
              </a:rPr>
              <a:t>. </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Las aplicaciones basadas en la </a:t>
            </a:r>
            <a:r>
              <a:rPr lang="es-CO" sz="1200" b="0" i="0" kern="1200" dirty="0" err="1" smtClean="0">
                <a:solidFill>
                  <a:schemeClr val="tx1"/>
                </a:solidFill>
                <a:effectLst/>
                <a:latin typeface="+mn-lt"/>
                <a:ea typeface="+mn-ea"/>
                <a:cs typeface="+mn-cs"/>
              </a:rPr>
              <a:t>cloud</a:t>
            </a:r>
            <a:r>
              <a:rPr lang="es-CO" sz="1200" b="0" i="0" kern="1200" dirty="0" smtClean="0">
                <a:solidFill>
                  <a:schemeClr val="tx1"/>
                </a:solidFill>
                <a:effectLst/>
                <a:latin typeface="+mn-lt"/>
                <a:ea typeface="+mn-ea"/>
                <a:cs typeface="+mn-cs"/>
              </a:rPr>
              <a:t> se pueden construir en partes de infraestructura de bajo nivel o pueden utilizar servicios de nivel superior que proporcionan abstracción de los requisitos de administración, arquitectura y escalado de la infraestructura principal.</a:t>
            </a:r>
            <a:endParaRPr lang="es-CO" dirty="0"/>
          </a:p>
        </p:txBody>
      </p:sp>
      <p:sp>
        <p:nvSpPr>
          <p:cNvPr id="4" name="Marcador de número de diapositiva 3"/>
          <p:cNvSpPr>
            <a:spLocks noGrp="1"/>
          </p:cNvSpPr>
          <p:nvPr>
            <p:ph type="sldNum" sz="quarter" idx="10"/>
          </p:nvPr>
        </p:nvSpPr>
        <p:spPr/>
        <p:txBody>
          <a:bodyPr/>
          <a:lstStyle/>
          <a:p>
            <a:fld id="{8EE9A946-A545-4EC6-B34E-81B80B1AA40A}" type="slidenum">
              <a:rPr lang="es-CO" smtClean="0"/>
              <a:t>11</a:t>
            </a:fld>
            <a:endParaRPr lang="es-CO"/>
          </a:p>
        </p:txBody>
      </p:sp>
    </p:spTree>
    <p:extLst>
      <p:ext uri="{BB962C8B-B14F-4D97-AF65-F5344CB8AC3E}">
        <p14:creationId xmlns:p14="http://schemas.microsoft.com/office/powerpoint/2010/main" val="71400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a:xfrm>
            <a:off x="3623733" y="6117336"/>
            <a:ext cx="3609438" cy="365125"/>
          </a:xfrm>
        </p:spPr>
        <p:txBody>
          <a:bodyPr/>
          <a:lstStyle/>
          <a:p>
            <a:endParaRPr lang="es-CO"/>
          </a:p>
        </p:txBody>
      </p:sp>
      <p:sp>
        <p:nvSpPr>
          <p:cNvPr id="6" name="Slide Number Placeholder 5"/>
          <p:cNvSpPr>
            <a:spLocks noGrp="1"/>
          </p:cNvSpPr>
          <p:nvPr>
            <p:ph type="sldNum" sz="quarter" idx="12"/>
          </p:nvPr>
        </p:nvSpPr>
        <p:spPr>
          <a:xfrm>
            <a:off x="8275320" y="6117336"/>
            <a:ext cx="411480" cy="365125"/>
          </a:xfrm>
        </p:spPr>
        <p:txBody>
          <a:bodyPr/>
          <a:lstStyle/>
          <a:p>
            <a:fld id="{570C90E7-D584-4ECD-82F6-4EBB50D9D27F}" type="slidenum">
              <a:rPr lang="es-CO" smtClean="0"/>
              <a:t>‹Nº›</a:t>
            </a:fld>
            <a:endParaRPr lang="es-CO"/>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449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D6C87C-6B94-465A-A3B6-53A6822E66F9}" type="datetimeFigureOut">
              <a:rPr lang="es-CO" smtClean="0"/>
              <a:t>04/03/2016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70396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2393826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120937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4235929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2318948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3044526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749531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33460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a:xfrm>
            <a:off x="1972647" y="6108173"/>
            <a:ext cx="5314517" cy="365125"/>
          </a:xfrm>
        </p:spPr>
        <p:txBody>
          <a:bodyPr/>
          <a:lstStyle/>
          <a:p>
            <a:endParaRPr lang="es-CO"/>
          </a:p>
        </p:txBody>
      </p:sp>
      <p:sp>
        <p:nvSpPr>
          <p:cNvPr id="6" name="Slide Number Placeholder 5"/>
          <p:cNvSpPr>
            <a:spLocks noGrp="1"/>
          </p:cNvSpPr>
          <p:nvPr>
            <p:ph type="sldNum" sz="quarter" idx="12"/>
          </p:nvPr>
        </p:nvSpPr>
        <p:spPr>
          <a:xfrm>
            <a:off x="8258967" y="6108173"/>
            <a:ext cx="427833" cy="365125"/>
          </a:xfrm>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316888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D6C87C-6B94-465A-A3B6-53A6822E66F9}" type="datetimeFigureOut">
              <a:rPr lang="es-CO" smtClean="0"/>
              <a:t>04/03/2016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8273317" y="6116070"/>
            <a:ext cx="413483" cy="365125"/>
          </a:xfrm>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142529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BD6C87C-6B94-465A-A3B6-53A6822E66F9}" type="datetimeFigureOut">
              <a:rPr lang="es-CO" smtClean="0"/>
              <a:t>04/03/2016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291156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BD6C87C-6B94-465A-A3B6-53A6822E66F9}" type="datetimeFigureOut">
              <a:rPr lang="es-CO" smtClean="0"/>
              <a:t>04/03/2016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71618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BD6C87C-6B94-465A-A3B6-53A6822E66F9}" type="datetimeFigureOut">
              <a:rPr lang="es-CO" smtClean="0"/>
              <a:t>04/03/2016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329653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6C87C-6B94-465A-A3B6-53A6822E66F9}" type="datetimeFigureOut">
              <a:rPr lang="es-CO" smtClean="0"/>
              <a:t>04/03/2016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304105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D6C87C-6B94-465A-A3B6-53A6822E66F9}" type="datetimeFigureOut">
              <a:rPr lang="es-CO" smtClean="0"/>
              <a:t>04/03/2016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255666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D6C87C-6B94-465A-A3B6-53A6822E66F9}" type="datetimeFigureOut">
              <a:rPr lang="es-CO" smtClean="0"/>
              <a:t>04/03/2016</a:t>
            </a:fld>
            <a:endParaRPr lang="es-C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C90E7-D584-4ECD-82F6-4EBB50D9D27F}" type="slidenum">
              <a:rPr lang="es-CO" smtClean="0"/>
              <a:t>‹Nº›</a:t>
            </a:fld>
            <a:endParaRPr lang="es-CO"/>
          </a:p>
        </p:txBody>
      </p:sp>
    </p:spTree>
    <p:extLst>
      <p:ext uri="{BB962C8B-B14F-4D97-AF65-F5344CB8AC3E}">
        <p14:creationId xmlns:p14="http://schemas.microsoft.com/office/powerpoint/2010/main" val="145852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D6C87C-6B94-465A-A3B6-53A6822E66F9}" type="datetimeFigureOut">
              <a:rPr lang="es-CO" smtClean="0"/>
              <a:t>04/03/2016</a:t>
            </a:fld>
            <a:endParaRPr lang="es-CO"/>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0C90E7-D584-4ECD-82F6-4EBB50D9D27F}" type="slidenum">
              <a:rPr lang="es-CO" smtClean="0"/>
              <a:t>‹Nº›</a:t>
            </a:fld>
            <a:endParaRPr lang="es-CO"/>
          </a:p>
        </p:txBody>
      </p:sp>
    </p:spTree>
    <p:extLst>
      <p:ext uri="{BB962C8B-B14F-4D97-AF65-F5344CB8AC3E}">
        <p14:creationId xmlns:p14="http://schemas.microsoft.com/office/powerpoint/2010/main" val="27692027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console.aws.amazon.com/iot/home?region=us-east-1#/tutorial/help?step=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Cloud Computing</a:t>
            </a:r>
            <a:endParaRPr lang="es-CO" dirty="0"/>
          </a:p>
        </p:txBody>
      </p:sp>
      <p:sp>
        <p:nvSpPr>
          <p:cNvPr id="3" name="Subtítulo 2"/>
          <p:cNvSpPr>
            <a:spLocks noGrp="1"/>
          </p:cNvSpPr>
          <p:nvPr>
            <p:ph type="subTitle" idx="1"/>
          </p:nvPr>
        </p:nvSpPr>
        <p:spPr/>
        <p:txBody>
          <a:bodyPr/>
          <a:lstStyle/>
          <a:p>
            <a:r>
              <a:rPr lang="es-CO" dirty="0" smtClean="0"/>
              <a:t>26-02-2016</a:t>
            </a:r>
            <a:endParaRPr lang="es-CO" dirty="0"/>
          </a:p>
        </p:txBody>
      </p:sp>
      <p:sp>
        <p:nvSpPr>
          <p:cNvPr id="4" name="CuadroTexto 3"/>
          <p:cNvSpPr txBox="1"/>
          <p:nvPr/>
        </p:nvSpPr>
        <p:spPr>
          <a:xfrm>
            <a:off x="3794760" y="5612130"/>
            <a:ext cx="4812030" cy="646331"/>
          </a:xfrm>
          <a:prstGeom prst="rect">
            <a:avLst/>
          </a:prstGeom>
          <a:noFill/>
        </p:spPr>
        <p:txBody>
          <a:bodyPr wrap="square" rtlCol="0">
            <a:spAutoFit/>
          </a:bodyPr>
          <a:lstStyle/>
          <a:p>
            <a:r>
              <a:rPr lang="es-CO" dirty="0" smtClean="0"/>
              <a:t>Pedro Fabián Pérez</a:t>
            </a:r>
          </a:p>
          <a:p>
            <a:r>
              <a:rPr lang="es-CO" dirty="0" smtClean="0"/>
              <a:t>pperezcolombia@gmail.com</a:t>
            </a:r>
            <a:endParaRPr lang="es-CO" dirty="0"/>
          </a:p>
        </p:txBody>
      </p:sp>
    </p:spTree>
    <p:extLst>
      <p:ext uri="{BB962C8B-B14F-4D97-AF65-F5344CB8AC3E}">
        <p14:creationId xmlns:p14="http://schemas.microsoft.com/office/powerpoint/2010/main" val="1961944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Modelos de implementación de </a:t>
            </a:r>
            <a:r>
              <a:rPr lang="es-CO" dirty="0" err="1"/>
              <a:t>cloud</a:t>
            </a:r>
            <a:r>
              <a:rPr lang="es-CO" dirty="0"/>
              <a:t> </a:t>
            </a:r>
            <a:r>
              <a:rPr lang="es-CO" dirty="0" err="1" smtClean="0"/>
              <a:t>computing</a:t>
            </a:r>
            <a:endParaRPr lang="es-CO" dirty="0"/>
          </a:p>
        </p:txBody>
      </p:sp>
      <p:sp>
        <p:nvSpPr>
          <p:cNvPr id="3" name="Marcador de contenido 2"/>
          <p:cNvSpPr>
            <a:spLocks noGrp="1"/>
          </p:cNvSpPr>
          <p:nvPr>
            <p:ph idx="1"/>
          </p:nvPr>
        </p:nvSpPr>
        <p:spPr/>
        <p:txBody>
          <a:bodyPr/>
          <a:lstStyle/>
          <a:p>
            <a:r>
              <a:rPr lang="es-CO" dirty="0" smtClean="0"/>
              <a:t>Cloud Pública</a:t>
            </a:r>
          </a:p>
          <a:p>
            <a:r>
              <a:rPr lang="es-CO" dirty="0" smtClean="0"/>
              <a:t>Híbrida</a:t>
            </a:r>
          </a:p>
          <a:p>
            <a:r>
              <a:rPr lang="es-CO" dirty="0" smtClean="0"/>
              <a:t>Cloud Privada</a:t>
            </a:r>
          </a:p>
          <a:p>
            <a:endParaRPr lang="es-CO" dirty="0"/>
          </a:p>
        </p:txBody>
      </p:sp>
    </p:spTree>
    <p:extLst>
      <p:ext uri="{BB962C8B-B14F-4D97-AF65-F5344CB8AC3E}">
        <p14:creationId xmlns:p14="http://schemas.microsoft.com/office/powerpoint/2010/main" val="114180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Cloud privada</a:t>
            </a:r>
            <a:endParaRPr lang="es-CO" dirty="0"/>
          </a:p>
        </p:txBody>
      </p:sp>
      <p:sp>
        <p:nvSpPr>
          <p:cNvPr id="4" name="Subtítulo 3"/>
          <p:cNvSpPr>
            <a:spLocks noGrp="1"/>
          </p:cNvSpPr>
          <p:nvPr>
            <p:ph type="subTitle" idx="1"/>
          </p:nvPr>
        </p:nvSpPr>
        <p:spPr/>
        <p:txBody>
          <a:bodyPr/>
          <a:lstStyle/>
          <a:p>
            <a:endParaRPr lang="es-CO"/>
          </a:p>
        </p:txBody>
      </p:sp>
      <p:pic>
        <p:nvPicPr>
          <p:cNvPr id="4098" name="Picture 2" descr="Clou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4132432"/>
            <a:ext cx="2390775"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982133" y="457201"/>
            <a:ext cx="7704667" cy="1981200"/>
          </a:xfrm>
          <a:prstGeom prst="rect">
            <a:avLst/>
          </a:prstGeom>
          <a:effectLst/>
        </p:spPr>
        <p:txBody>
          <a:bodyPr vert="horz" lIns="91440" tIns="45720" rIns="91440" bIns="45720" rtlCol="0" anchor="b">
            <a:normAutofit fontScale="92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mtClean="0"/>
              <a:t>Modelos de implementación de cloud computing</a:t>
            </a:r>
            <a:endParaRPr lang="es-CO" dirty="0"/>
          </a:p>
        </p:txBody>
      </p:sp>
    </p:spTree>
    <p:extLst>
      <p:ext uri="{BB962C8B-B14F-4D97-AF65-F5344CB8AC3E}">
        <p14:creationId xmlns:p14="http://schemas.microsoft.com/office/powerpoint/2010/main" val="3852160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O" dirty="0"/>
              <a:t>Híbrida</a:t>
            </a:r>
          </a:p>
        </p:txBody>
      </p:sp>
      <p:sp>
        <p:nvSpPr>
          <p:cNvPr id="5" name="Subtítulo 4"/>
          <p:cNvSpPr>
            <a:spLocks noGrp="1"/>
          </p:cNvSpPr>
          <p:nvPr>
            <p:ph type="subTitle" idx="1"/>
          </p:nvPr>
        </p:nvSpPr>
        <p:spPr/>
        <p:txBody>
          <a:bodyPr/>
          <a:lstStyle/>
          <a:p>
            <a:endParaRPr lang="es-CO"/>
          </a:p>
        </p:txBody>
      </p:sp>
      <p:pic>
        <p:nvPicPr>
          <p:cNvPr id="5122" name="Picture 2" descr="Cloud híbri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4132432"/>
            <a:ext cx="2390775"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txBox="1">
            <a:spLocks/>
          </p:cNvSpPr>
          <p:nvPr/>
        </p:nvSpPr>
        <p:spPr>
          <a:xfrm>
            <a:off x="982133" y="457201"/>
            <a:ext cx="7704667" cy="1981200"/>
          </a:xfrm>
          <a:prstGeom prst="rect">
            <a:avLst/>
          </a:prstGeom>
          <a:effectLst/>
        </p:spPr>
        <p:txBody>
          <a:bodyPr vert="horz" lIns="91440" tIns="45720" rIns="91440" bIns="45720" rtlCol="0" anchor="b">
            <a:normAutofit fontScale="92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mtClean="0"/>
              <a:t>Modelos de implementación de cloud computing</a:t>
            </a:r>
            <a:endParaRPr lang="es-CO" dirty="0"/>
          </a:p>
        </p:txBody>
      </p:sp>
    </p:spTree>
    <p:extLst>
      <p:ext uri="{BB962C8B-B14F-4D97-AF65-F5344CB8AC3E}">
        <p14:creationId xmlns:p14="http://schemas.microsoft.com/office/powerpoint/2010/main" val="3608225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p:txBody>
          <a:bodyPr/>
          <a:lstStyle/>
          <a:p>
            <a:r>
              <a:rPr lang="es-CO" dirty="0" smtClean="0"/>
              <a:t>Cloud privada</a:t>
            </a:r>
            <a:endParaRPr lang="es-CO" dirty="0"/>
          </a:p>
        </p:txBody>
      </p:sp>
      <p:sp>
        <p:nvSpPr>
          <p:cNvPr id="8" name="Subtítulo 7"/>
          <p:cNvSpPr>
            <a:spLocks noGrp="1"/>
          </p:cNvSpPr>
          <p:nvPr>
            <p:ph type="subTitle" idx="1"/>
          </p:nvPr>
        </p:nvSpPr>
        <p:spPr/>
        <p:txBody>
          <a:bodyPr/>
          <a:lstStyle/>
          <a:p>
            <a:endParaRPr lang="es-CO" dirty="0"/>
          </a:p>
        </p:txBody>
      </p:sp>
      <p:sp>
        <p:nvSpPr>
          <p:cNvPr id="6" name="Título 1"/>
          <p:cNvSpPr txBox="1">
            <a:spLocks/>
          </p:cNvSpPr>
          <p:nvPr/>
        </p:nvSpPr>
        <p:spPr>
          <a:xfrm>
            <a:off x="982133" y="457201"/>
            <a:ext cx="7704667" cy="1981200"/>
          </a:xfrm>
          <a:prstGeom prst="rect">
            <a:avLst/>
          </a:prstGeom>
          <a:effectLst/>
        </p:spPr>
        <p:txBody>
          <a:bodyPr vert="horz" lIns="91440" tIns="45720" rIns="91440" bIns="45720" rtlCol="0" anchor="b">
            <a:normAutofit fontScale="92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mtClean="0"/>
              <a:t>Modelos de implementación de cloud computing</a:t>
            </a:r>
            <a:endParaRPr lang="es-CO" dirty="0"/>
          </a:p>
        </p:txBody>
      </p:sp>
      <p:pic>
        <p:nvPicPr>
          <p:cNvPr id="6146" name="Picture 2" descr="Implementación on-prem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51" y="4132432"/>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592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CO" dirty="0" smtClean="0"/>
              <a:t>ARQUITECTURAS CLOUD PÚBLICAS</a:t>
            </a:r>
            <a:endParaRPr lang="es-CO" dirty="0"/>
          </a:p>
        </p:txBody>
      </p:sp>
      <p:sp>
        <p:nvSpPr>
          <p:cNvPr id="7" name="Marcador de texto 6"/>
          <p:cNvSpPr>
            <a:spLocks noGrp="1"/>
          </p:cNvSpPr>
          <p:nvPr>
            <p:ph type="body" idx="1"/>
          </p:nvPr>
        </p:nvSpPr>
        <p:spPr/>
        <p:txBody>
          <a:bodyPr/>
          <a:lstStyle/>
          <a:p>
            <a:r>
              <a:rPr lang="es-CO" dirty="0" err="1" smtClean="0"/>
              <a:t>Azure</a:t>
            </a:r>
            <a:r>
              <a:rPr lang="es-CO" dirty="0" smtClean="0"/>
              <a:t>, </a:t>
            </a:r>
            <a:r>
              <a:rPr lang="es-CO" dirty="0" err="1" smtClean="0"/>
              <a:t>Cloud.google</a:t>
            </a:r>
            <a:r>
              <a:rPr lang="es-CO" dirty="0" smtClean="0"/>
              <a:t>, AWS</a:t>
            </a:r>
            <a:endParaRPr lang="es-CO" dirty="0"/>
          </a:p>
        </p:txBody>
      </p:sp>
    </p:spTree>
    <p:extLst>
      <p:ext uri="{BB962C8B-B14F-4D97-AF65-F5344CB8AC3E}">
        <p14:creationId xmlns:p14="http://schemas.microsoft.com/office/powerpoint/2010/main" val="967416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Interface de entrada </a:t>
            </a:r>
            <a:r>
              <a:rPr lang="es-CO" dirty="0" err="1" smtClean="0"/>
              <a:t>Azure</a:t>
            </a:r>
            <a:endParaRPr lang="es-CO" dirty="0"/>
          </a:p>
        </p:txBody>
      </p:sp>
      <p:sp>
        <p:nvSpPr>
          <p:cNvPr id="3" name="Marcador de texto 2"/>
          <p:cNvSpPr>
            <a:spLocks noGrp="1"/>
          </p:cNvSpPr>
          <p:nvPr>
            <p:ph type="body" idx="1"/>
          </p:nvPr>
        </p:nvSpPr>
        <p:spPr/>
        <p:txBody>
          <a:bodyPr/>
          <a:lstStyle/>
          <a:p>
            <a:endParaRPr lang="es-CO"/>
          </a:p>
        </p:txBody>
      </p:sp>
    </p:spTree>
    <p:extLst>
      <p:ext uri="{BB962C8B-B14F-4D97-AF65-F5344CB8AC3E}">
        <p14:creationId xmlns:p14="http://schemas.microsoft.com/office/powerpoint/2010/main" val="2977958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Arquitectura </a:t>
            </a:r>
            <a:r>
              <a:rPr lang="es-CO" dirty="0" err="1" smtClean="0"/>
              <a:t>Azure</a:t>
            </a:r>
            <a:endParaRPr lang="es-CO" dirty="0"/>
          </a:p>
        </p:txBody>
      </p:sp>
      <p:pic>
        <p:nvPicPr>
          <p:cNvPr id="10242" name="Picture 2" descr="http://blogs.msdn.com/cfs-file.ashx/__key/communityserver-blogs-components-weblogfiles/00-00-01-72-22-metablogapi/6574.103015_5F00_0303_5F00_EventHubsS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5148" y="1969475"/>
            <a:ext cx="6438635" cy="4498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592548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Interface de entrada </a:t>
            </a:r>
            <a:r>
              <a:rPr lang="es-CO" dirty="0" err="1" smtClean="0"/>
              <a:t>Cloud.Google</a:t>
            </a:r>
            <a:endParaRPr lang="es-CO" dirty="0"/>
          </a:p>
        </p:txBody>
      </p:sp>
      <p:sp>
        <p:nvSpPr>
          <p:cNvPr id="3" name="Marcador de texto 2"/>
          <p:cNvSpPr>
            <a:spLocks noGrp="1"/>
          </p:cNvSpPr>
          <p:nvPr>
            <p:ph type="body" idx="1"/>
          </p:nvPr>
        </p:nvSpPr>
        <p:spPr/>
        <p:txBody>
          <a:bodyPr/>
          <a:lstStyle/>
          <a:p>
            <a:endParaRPr lang="es-CO"/>
          </a:p>
        </p:txBody>
      </p:sp>
    </p:spTree>
    <p:extLst>
      <p:ext uri="{BB962C8B-B14F-4D97-AF65-F5344CB8AC3E}">
        <p14:creationId xmlns:p14="http://schemas.microsoft.com/office/powerpoint/2010/main" val="4041084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Arquitectura Cloud google</a:t>
            </a:r>
            <a:endParaRPr lang="es-CO" dirty="0"/>
          </a:p>
        </p:txBody>
      </p:sp>
      <p:pic>
        <p:nvPicPr>
          <p:cNvPr id="9218" name="Picture 2" descr="http://siningychan.com/portfolio/wp-content/uploads/2013/03/Dedicated-Server-Gaming-Solution-Diagram-16x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6134" y="1946030"/>
            <a:ext cx="7450666" cy="4191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706136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O" dirty="0" smtClean="0"/>
              <a:t>Interface de entrada AWS</a:t>
            </a:r>
            <a:endParaRPr lang="es-CO" dirty="0"/>
          </a:p>
        </p:txBody>
      </p:sp>
      <p:sp>
        <p:nvSpPr>
          <p:cNvPr id="5" name="Subtítulo 4"/>
          <p:cNvSpPr>
            <a:spLocks noGrp="1"/>
          </p:cNvSpPr>
          <p:nvPr>
            <p:ph type="subTitle" idx="1"/>
          </p:nvPr>
        </p:nvSpPr>
        <p:spPr/>
        <p:txBody>
          <a:bodyPr/>
          <a:lstStyle/>
          <a:p>
            <a:endParaRPr lang="es-CO"/>
          </a:p>
        </p:txBody>
      </p:sp>
    </p:spTree>
    <p:extLst>
      <p:ext uri="{BB962C8B-B14F-4D97-AF65-F5344CB8AC3E}">
        <p14:creationId xmlns:p14="http://schemas.microsoft.com/office/powerpoint/2010/main" val="3142983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CO" dirty="0" smtClean="0"/>
              <a:t>¿Qué es Cloud Computing?</a:t>
            </a:r>
            <a:endParaRPr lang="es-CO" dirty="0"/>
          </a:p>
        </p:txBody>
      </p:sp>
      <p:sp>
        <p:nvSpPr>
          <p:cNvPr id="7" name="Marcador de contenido 6"/>
          <p:cNvSpPr>
            <a:spLocks noGrp="1"/>
          </p:cNvSpPr>
          <p:nvPr>
            <p:ph idx="1"/>
          </p:nvPr>
        </p:nvSpPr>
        <p:spPr/>
        <p:txBody>
          <a:bodyPr>
            <a:normAutofit fontScale="92500" lnSpcReduction="10000"/>
          </a:bodyPr>
          <a:lstStyle/>
          <a:p>
            <a:r>
              <a:rPr lang="es-CO" dirty="0" smtClean="0"/>
              <a:t>Qué</a:t>
            </a:r>
          </a:p>
          <a:p>
            <a:pPr lvl="1"/>
            <a:r>
              <a:rPr lang="es-CO" dirty="0" smtClean="0"/>
              <a:t>Entrega bajo demanda</a:t>
            </a:r>
          </a:p>
          <a:p>
            <a:pPr lvl="2"/>
            <a:r>
              <a:rPr lang="es-CO" dirty="0" smtClean="0"/>
              <a:t>Recursos Informáticos</a:t>
            </a:r>
          </a:p>
          <a:p>
            <a:pPr lvl="2"/>
            <a:r>
              <a:rPr lang="es-CO" dirty="0" smtClean="0"/>
              <a:t>Aplicaciones</a:t>
            </a:r>
          </a:p>
          <a:p>
            <a:r>
              <a:rPr lang="es-CO" dirty="0" smtClean="0"/>
              <a:t>Cómo</a:t>
            </a:r>
          </a:p>
          <a:p>
            <a:pPr lvl="1"/>
            <a:r>
              <a:rPr lang="es-CO" dirty="0" smtClean="0"/>
              <a:t> A través de internet / redes de alta velocidad</a:t>
            </a:r>
          </a:p>
          <a:p>
            <a:r>
              <a:rPr lang="es-CO" dirty="0" smtClean="0"/>
              <a:t>Cuanto</a:t>
            </a:r>
          </a:p>
          <a:p>
            <a:pPr lvl="1"/>
            <a:r>
              <a:rPr lang="es-CO" dirty="0" smtClean="0"/>
              <a:t>Precio : Consumo realizado</a:t>
            </a:r>
          </a:p>
          <a:p>
            <a:endParaRPr lang="es-CO" dirty="0"/>
          </a:p>
        </p:txBody>
      </p:sp>
    </p:spTree>
    <p:extLst>
      <p:ext uri="{BB962C8B-B14F-4D97-AF65-F5344CB8AC3E}">
        <p14:creationId xmlns:p14="http://schemas.microsoft.com/office/powerpoint/2010/main" val="71940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3872" y="369277"/>
            <a:ext cx="7704667" cy="926124"/>
          </a:xfrm>
        </p:spPr>
        <p:txBody>
          <a:bodyPr/>
          <a:lstStyle/>
          <a:p>
            <a:r>
              <a:rPr lang="es-CO" dirty="0" smtClean="0"/>
              <a:t>Arquitecturas (AWS)</a:t>
            </a:r>
            <a:endParaRPr lang="es-CO" dirty="0"/>
          </a:p>
        </p:txBody>
      </p:sp>
      <p:pic>
        <p:nvPicPr>
          <p:cNvPr id="4" name="Imagen 3"/>
          <p:cNvPicPr>
            <a:picLocks noChangeAspect="1"/>
          </p:cNvPicPr>
          <p:nvPr/>
        </p:nvPicPr>
        <p:blipFill>
          <a:blip r:embed="rId2"/>
          <a:stretch>
            <a:fillRect/>
          </a:stretch>
        </p:blipFill>
        <p:spPr>
          <a:xfrm>
            <a:off x="1193340" y="1437392"/>
            <a:ext cx="7335199" cy="5134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ángulo 4"/>
          <p:cNvSpPr/>
          <p:nvPr/>
        </p:nvSpPr>
        <p:spPr>
          <a:xfrm>
            <a:off x="4422928" y="1068060"/>
            <a:ext cx="4105611" cy="369332"/>
          </a:xfrm>
          <a:prstGeom prst="rect">
            <a:avLst/>
          </a:prstGeom>
        </p:spPr>
        <p:txBody>
          <a:bodyPr wrap="none">
            <a:spAutoFit/>
          </a:bodyPr>
          <a:lstStyle/>
          <a:p>
            <a:r>
              <a:rPr lang="es-CO" dirty="0" smtClean="0"/>
              <a:t>https://aws.amazon.com/es/architecture/</a:t>
            </a:r>
            <a:endParaRPr lang="es-CO" dirty="0"/>
          </a:p>
        </p:txBody>
      </p:sp>
    </p:spTree>
    <p:extLst>
      <p:ext uri="{BB962C8B-B14F-4D97-AF65-F5344CB8AC3E}">
        <p14:creationId xmlns:p14="http://schemas.microsoft.com/office/powerpoint/2010/main" val="3729329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eTransfer Architecture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599" y="404446"/>
            <a:ext cx="7473462" cy="5605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639858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Autofit/>
          </a:bodyPr>
          <a:lstStyle/>
          <a:p>
            <a:pPr algn="just"/>
            <a:r>
              <a:rPr lang="en-US" sz="1200" dirty="0"/>
              <a:t>Airbnb has grown significantly over the last 3 years. To support demand, the company </a:t>
            </a:r>
            <a:r>
              <a:rPr lang="en-US" sz="1200" dirty="0">
                <a:solidFill>
                  <a:srgbClr val="FF0000"/>
                </a:solidFill>
                <a:effectLst>
                  <a:outerShdw blurRad="38100" dist="38100" dir="2700000" algn="tl">
                    <a:srgbClr val="000000">
                      <a:alpha val="43137"/>
                    </a:srgbClr>
                  </a:outerShdw>
                </a:effectLst>
              </a:rPr>
              <a:t>uses 200 Amazon Elastic Compute Cloud (Amazon EC2</a:t>
            </a:r>
            <a:r>
              <a:rPr lang="en-US" sz="1200" dirty="0"/>
              <a:t>) instances for its application, </a:t>
            </a:r>
            <a:r>
              <a:rPr lang="en-US" sz="1200" dirty="0" err="1">
                <a:solidFill>
                  <a:srgbClr val="FF0000"/>
                </a:solidFill>
                <a:effectLst>
                  <a:outerShdw blurRad="38100" dist="38100" dir="2700000" algn="tl">
                    <a:srgbClr val="000000">
                      <a:alpha val="43137"/>
                    </a:srgbClr>
                  </a:outerShdw>
                </a:effectLst>
              </a:rPr>
              <a:t>memcache</a:t>
            </a:r>
            <a:r>
              <a:rPr lang="en-US" sz="1200" dirty="0"/>
              <a:t>, and search servers. Within Amazon EC2, Airbnb is using </a:t>
            </a:r>
            <a:r>
              <a:rPr lang="en-US" sz="1200" dirty="0">
                <a:solidFill>
                  <a:srgbClr val="FF0000"/>
                </a:solidFill>
                <a:effectLst>
                  <a:outerShdw blurRad="38100" dist="38100" dir="2700000" algn="tl">
                    <a:srgbClr val="000000">
                      <a:alpha val="43137"/>
                    </a:srgbClr>
                  </a:outerShdw>
                </a:effectLst>
              </a:rPr>
              <a:t>Elastic Load Balancing</a:t>
            </a:r>
            <a:r>
              <a:rPr lang="en-US" sz="1200" dirty="0"/>
              <a:t>, which automatically distributes incoming traffic between multiple Amazon EC2 instances. </a:t>
            </a:r>
            <a:r>
              <a:rPr lang="en-US" sz="1200" dirty="0">
                <a:solidFill>
                  <a:srgbClr val="FF0000"/>
                </a:solidFill>
                <a:effectLst>
                  <a:outerShdw blurRad="38100" dist="38100" dir="2700000" algn="tl">
                    <a:srgbClr val="000000">
                      <a:alpha val="43137"/>
                    </a:srgbClr>
                  </a:outerShdw>
                </a:effectLst>
              </a:rPr>
              <a:t>To easily process and analyze 50 Gigabytes of data daily, Airbnb uses Amazon Elastic MapReduce (Amazon EMR)</a:t>
            </a:r>
            <a:r>
              <a:rPr lang="en-US" sz="1200" dirty="0"/>
              <a:t>. Airbnb is also using Amazon</a:t>
            </a:r>
            <a:r>
              <a:rPr lang="en-US" sz="1200" dirty="0">
                <a:solidFill>
                  <a:srgbClr val="FF0000"/>
                </a:solidFill>
                <a:effectLst>
                  <a:outerShdw blurRad="38100" dist="38100" dir="2700000" algn="tl">
                    <a:srgbClr val="000000">
                      <a:alpha val="43137"/>
                    </a:srgbClr>
                  </a:outerShdw>
                </a:effectLst>
              </a:rPr>
              <a:t> Simple Storage Service (Amazon S3) to house backups and static files, including 10 terabytes of user pictures</a:t>
            </a:r>
            <a:r>
              <a:rPr lang="en-US" sz="1200" dirty="0"/>
              <a:t>. To monitor all of its server resources, Airbnb </a:t>
            </a:r>
            <a:r>
              <a:rPr lang="en-US" sz="1200" dirty="0">
                <a:solidFill>
                  <a:srgbClr val="FF0000"/>
                </a:solidFill>
                <a:effectLst>
                  <a:outerShdw blurRad="38100" dist="38100" dir="2700000" algn="tl">
                    <a:srgbClr val="000000">
                      <a:alpha val="43137"/>
                    </a:srgbClr>
                  </a:outerShdw>
                </a:effectLst>
              </a:rPr>
              <a:t>uses Amazon </a:t>
            </a:r>
            <a:r>
              <a:rPr lang="en-US" sz="1200" dirty="0" err="1">
                <a:solidFill>
                  <a:srgbClr val="FF0000"/>
                </a:solidFill>
                <a:effectLst>
                  <a:outerShdw blurRad="38100" dist="38100" dir="2700000" algn="tl">
                    <a:srgbClr val="000000">
                      <a:alpha val="43137"/>
                    </a:srgbClr>
                  </a:outerShdw>
                </a:effectLst>
              </a:rPr>
              <a:t>CloudWatch</a:t>
            </a:r>
            <a:r>
              <a:rPr lang="en-US" sz="1200" dirty="0"/>
              <a:t>, which allows the company to easily supervise all of its Amazon EC2 assets through the AWS Management Console, Command Line Tools, or a Web services API.</a:t>
            </a:r>
          </a:p>
          <a:p>
            <a:endParaRPr lang="en-US" sz="1200" dirty="0"/>
          </a:p>
          <a:p>
            <a:pPr algn="just"/>
            <a:r>
              <a:rPr lang="en-US" sz="1200" dirty="0"/>
              <a:t>In addition, Airbnb moved its main MySQL database to Amazon Relational Database Service (Amazon RDS). Airbnb chose Amazon RDS because it simplifies much of the time-consuming administrative tasks typically associated with databases. Amazon RDS allows difficult procedures, such as replication and scaling, to be completed with a basic API call or through the AWS Management Console. Airbnb currently uses Multi-Availability Zone (Multi-AZ) deployment to further automate its database replication and augment data durability.</a:t>
            </a:r>
          </a:p>
          <a:p>
            <a:endParaRPr lang="en-US" sz="1200" dirty="0"/>
          </a:p>
          <a:p>
            <a:pPr algn="just"/>
            <a:r>
              <a:rPr lang="en-US" sz="1200" u="sng" dirty="0">
                <a:solidFill>
                  <a:srgbClr val="FF0000"/>
                </a:solidFill>
                <a:effectLst>
                  <a:outerShdw blurRad="38100" dist="38100" dir="2700000" algn="tl">
                    <a:srgbClr val="000000">
                      <a:alpha val="43137"/>
                    </a:srgbClr>
                  </a:outerShdw>
                </a:effectLst>
              </a:rPr>
              <a:t>Airbnb was able to complete its entire database migration to Amazon RDS with only 15 minutes of downtime</a:t>
            </a:r>
            <a:r>
              <a:rPr lang="en-US" sz="1200" dirty="0"/>
              <a:t>. This quick transition was very important to the fast-growing Airbnb because it did not want its community of users to be shut out of its marketplace for an extended period of time. Tobi </a:t>
            </a:r>
            <a:r>
              <a:rPr lang="en-US" sz="1200" dirty="0" err="1"/>
              <a:t>Knaup</a:t>
            </a:r>
            <a:r>
              <a:rPr lang="en-US" sz="1200" dirty="0"/>
              <a:t>, an engineer at Airbnb says, “Because of AWS, there has always been an easy answer (in terms of time required and cost) to scale our site</a:t>
            </a:r>
            <a:r>
              <a:rPr lang="en-US" sz="1200" dirty="0" smtClean="0"/>
              <a:t>.” </a:t>
            </a:r>
          </a:p>
          <a:p>
            <a:pPr algn="just"/>
            <a:r>
              <a:rPr lang="en-US" sz="1200" dirty="0" smtClean="0"/>
              <a:t>Fuente: AWS.com</a:t>
            </a:r>
            <a:endParaRPr lang="es-CO" sz="1200" dirty="0"/>
          </a:p>
        </p:txBody>
      </p:sp>
      <p:pic>
        <p:nvPicPr>
          <p:cNvPr id="8194" name="Picture 2" descr="airbnb_horizontal_lockup_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207" y="403149"/>
            <a:ext cx="5014302" cy="2058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815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2133" y="457201"/>
            <a:ext cx="7704667" cy="826476"/>
          </a:xfrm>
        </p:spPr>
        <p:txBody>
          <a:bodyPr/>
          <a:lstStyle/>
          <a:p>
            <a:r>
              <a:rPr lang="es-CO" dirty="0" smtClean="0"/>
              <a:t>Para Moodle es correcta esta AWS?</a:t>
            </a:r>
            <a:endParaRPr lang="es-CO" dirty="0"/>
          </a:p>
        </p:txBody>
      </p:sp>
      <p:pic>
        <p:nvPicPr>
          <p:cNvPr id="12290" name="Picture 2" descr="http://www.moodlenews.com/wp-content/uploads/MoodleOnAW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4016" y="1283676"/>
            <a:ext cx="7033846" cy="5472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979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Proyecto de Curso</a:t>
            </a:r>
            <a:endParaRPr lang="es-CO" dirty="0"/>
          </a:p>
        </p:txBody>
      </p:sp>
      <p:pic>
        <p:nvPicPr>
          <p:cNvPr id="4" name="Imagen 3"/>
          <p:cNvPicPr>
            <a:picLocks noChangeAspect="1"/>
          </p:cNvPicPr>
          <p:nvPr/>
        </p:nvPicPr>
        <p:blipFill>
          <a:blip r:embed="rId2"/>
          <a:stretch>
            <a:fillRect/>
          </a:stretch>
        </p:blipFill>
        <p:spPr>
          <a:xfrm>
            <a:off x="2608363" y="2438401"/>
            <a:ext cx="4452205" cy="3306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7587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2133" y="457201"/>
            <a:ext cx="7704667" cy="676274"/>
          </a:xfrm>
        </p:spPr>
        <p:txBody>
          <a:bodyPr>
            <a:normAutofit fontScale="90000"/>
          </a:bodyPr>
          <a:lstStyle/>
          <a:p>
            <a:r>
              <a:rPr lang="es-CO" dirty="0" smtClean="0"/>
              <a:t>Facilidades AWS </a:t>
            </a:r>
            <a:r>
              <a:rPr lang="es-CO" dirty="0" err="1" smtClean="0"/>
              <a:t>IoT</a:t>
            </a:r>
            <a:endParaRPr lang="es-CO" dirty="0"/>
          </a:p>
        </p:txBody>
      </p:sp>
      <p:sp>
        <p:nvSpPr>
          <p:cNvPr id="3" name="Marcador de contenido 2"/>
          <p:cNvSpPr>
            <a:spLocks noGrp="1"/>
          </p:cNvSpPr>
          <p:nvPr>
            <p:ph idx="1"/>
          </p:nvPr>
        </p:nvSpPr>
        <p:spPr>
          <a:xfrm>
            <a:off x="982133" y="3905250"/>
            <a:ext cx="7704667" cy="1695450"/>
          </a:xfrm>
        </p:spPr>
        <p:txBody>
          <a:bodyPr/>
          <a:lstStyle/>
          <a:p>
            <a:r>
              <a:rPr lang="es-CO" dirty="0"/>
              <a:t>Conexión y gestión de dispositivos</a:t>
            </a:r>
          </a:p>
          <a:p>
            <a:endParaRPr lang="es-CO" dirty="0"/>
          </a:p>
        </p:txBody>
      </p:sp>
      <p:pic>
        <p:nvPicPr>
          <p:cNvPr id="13314" name="Picture 2" descr="Conexión de un disposi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893" y="1231929"/>
            <a:ext cx="6609558" cy="257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164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2133" y="457201"/>
            <a:ext cx="7704667" cy="676274"/>
          </a:xfrm>
        </p:spPr>
        <p:txBody>
          <a:bodyPr>
            <a:normAutofit fontScale="90000"/>
          </a:bodyPr>
          <a:lstStyle/>
          <a:p>
            <a:r>
              <a:rPr lang="es-CO" dirty="0" smtClean="0"/>
              <a:t>Facilidades AWS </a:t>
            </a:r>
            <a:r>
              <a:rPr lang="es-CO" dirty="0" err="1" smtClean="0"/>
              <a:t>IoT</a:t>
            </a:r>
            <a:endParaRPr lang="es-CO" dirty="0"/>
          </a:p>
        </p:txBody>
      </p:sp>
      <p:sp>
        <p:nvSpPr>
          <p:cNvPr id="3" name="Marcador de contenido 2"/>
          <p:cNvSpPr>
            <a:spLocks noGrp="1"/>
          </p:cNvSpPr>
          <p:nvPr>
            <p:ph idx="1"/>
          </p:nvPr>
        </p:nvSpPr>
        <p:spPr>
          <a:xfrm>
            <a:off x="982133" y="3905250"/>
            <a:ext cx="7704667" cy="1695450"/>
          </a:xfrm>
        </p:spPr>
        <p:txBody>
          <a:bodyPr/>
          <a:lstStyle/>
          <a:p>
            <a:r>
              <a:rPr lang="es-CO" dirty="0"/>
              <a:t>Protección de datos y conexiones de dispositivos</a:t>
            </a:r>
          </a:p>
          <a:p>
            <a:endParaRPr lang="es-CO" dirty="0"/>
          </a:p>
        </p:txBody>
      </p:sp>
      <p:pic>
        <p:nvPicPr>
          <p:cNvPr id="14338" name="Picture 2" descr="Protección de conexiones de dispositiv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591" y="926782"/>
            <a:ext cx="6635750" cy="3185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24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2133" y="457201"/>
            <a:ext cx="7704667" cy="676274"/>
          </a:xfrm>
        </p:spPr>
        <p:txBody>
          <a:bodyPr>
            <a:normAutofit fontScale="90000"/>
          </a:bodyPr>
          <a:lstStyle/>
          <a:p>
            <a:r>
              <a:rPr lang="es-CO" dirty="0" smtClean="0"/>
              <a:t>Facilidades AWS </a:t>
            </a:r>
            <a:r>
              <a:rPr lang="es-CO" dirty="0" err="1" smtClean="0"/>
              <a:t>IoT</a:t>
            </a:r>
            <a:endParaRPr lang="es-CO" dirty="0"/>
          </a:p>
        </p:txBody>
      </p:sp>
      <p:sp>
        <p:nvSpPr>
          <p:cNvPr id="3" name="Marcador de contenido 2"/>
          <p:cNvSpPr>
            <a:spLocks noGrp="1"/>
          </p:cNvSpPr>
          <p:nvPr>
            <p:ph idx="1"/>
          </p:nvPr>
        </p:nvSpPr>
        <p:spPr>
          <a:xfrm>
            <a:off x="982133" y="3905250"/>
            <a:ext cx="7704667" cy="1695450"/>
          </a:xfrm>
        </p:spPr>
        <p:txBody>
          <a:bodyPr/>
          <a:lstStyle/>
          <a:p>
            <a:r>
              <a:rPr lang="es-CO" dirty="0"/>
              <a:t>Procesamiento y utilización de datos de dispositivos</a:t>
            </a:r>
          </a:p>
          <a:p>
            <a:endParaRPr lang="es-CO" dirty="0"/>
          </a:p>
        </p:txBody>
      </p:sp>
      <p:pic>
        <p:nvPicPr>
          <p:cNvPr id="15362" name="Picture 2" descr="Procesamiento y utiliz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678" y="1143001"/>
            <a:ext cx="6759575" cy="316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368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2133" y="457201"/>
            <a:ext cx="7704667" cy="676274"/>
          </a:xfrm>
        </p:spPr>
        <p:txBody>
          <a:bodyPr>
            <a:normAutofit fontScale="90000"/>
          </a:bodyPr>
          <a:lstStyle/>
          <a:p>
            <a:r>
              <a:rPr lang="es-CO" dirty="0" smtClean="0"/>
              <a:t>Facilidades AWS </a:t>
            </a:r>
            <a:r>
              <a:rPr lang="es-CO" dirty="0" err="1" smtClean="0"/>
              <a:t>IoT</a:t>
            </a:r>
            <a:endParaRPr lang="es-CO" dirty="0"/>
          </a:p>
        </p:txBody>
      </p:sp>
      <p:sp>
        <p:nvSpPr>
          <p:cNvPr id="3" name="Marcador de contenido 2"/>
          <p:cNvSpPr>
            <a:spLocks noGrp="1"/>
          </p:cNvSpPr>
          <p:nvPr>
            <p:ph idx="1"/>
          </p:nvPr>
        </p:nvSpPr>
        <p:spPr>
          <a:xfrm>
            <a:off x="982133" y="3905250"/>
            <a:ext cx="7704667" cy="1695450"/>
          </a:xfrm>
        </p:spPr>
        <p:txBody>
          <a:bodyPr/>
          <a:lstStyle/>
          <a:p>
            <a:r>
              <a:rPr lang="es-CO" dirty="0"/>
              <a:t>Lectura y definición de estados de dispositivos en cualquier momento</a:t>
            </a:r>
          </a:p>
          <a:p>
            <a:endParaRPr lang="es-CO" dirty="0"/>
          </a:p>
        </p:txBody>
      </p:sp>
      <p:pic>
        <p:nvPicPr>
          <p:cNvPr id="16386" name="Picture 2" descr="Lectura y definición del estado de un disposi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942975"/>
            <a:ext cx="85725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090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2133" y="457201"/>
            <a:ext cx="7704667" cy="714374"/>
          </a:xfrm>
        </p:spPr>
        <p:txBody>
          <a:bodyPr/>
          <a:lstStyle/>
          <a:p>
            <a:r>
              <a:rPr lang="es-CO" dirty="0"/>
              <a:t>Características de AWS </a:t>
            </a:r>
            <a:r>
              <a:rPr lang="es-CO" dirty="0" err="1" smtClean="0"/>
              <a:t>IoT</a:t>
            </a:r>
            <a:endParaRPr lang="es-CO" dirty="0"/>
          </a:p>
        </p:txBody>
      </p:sp>
      <p:pic>
        <p:nvPicPr>
          <p:cNvPr id="17410" name="Picture 2" descr="Cómo funciona AWS Io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2663" y="1331909"/>
            <a:ext cx="7704137" cy="450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83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Conceptos </a:t>
            </a:r>
            <a:r>
              <a:rPr lang="es-CO" dirty="0" smtClean="0"/>
              <a:t>básicos</a:t>
            </a:r>
            <a:endParaRPr lang="es-CO" dirty="0"/>
          </a:p>
        </p:txBody>
      </p:sp>
      <p:sp>
        <p:nvSpPr>
          <p:cNvPr id="3" name="Marcador de contenido 2"/>
          <p:cNvSpPr>
            <a:spLocks noGrp="1"/>
          </p:cNvSpPr>
          <p:nvPr>
            <p:ph idx="1"/>
          </p:nvPr>
        </p:nvSpPr>
        <p:spPr/>
        <p:txBody>
          <a:bodyPr/>
          <a:lstStyle/>
          <a:p>
            <a:r>
              <a:rPr lang="es-CO" dirty="0" smtClean="0"/>
              <a:t>Promesa</a:t>
            </a:r>
          </a:p>
          <a:p>
            <a:pPr lvl="1"/>
            <a:r>
              <a:rPr lang="es-CO" dirty="0" smtClean="0"/>
              <a:t>Acceso </a:t>
            </a:r>
            <a:r>
              <a:rPr lang="es-CO" dirty="0"/>
              <a:t>rápido y flexible a recursos </a:t>
            </a:r>
            <a:r>
              <a:rPr lang="es-CO" dirty="0" smtClean="0"/>
              <a:t>informáticos </a:t>
            </a:r>
            <a:r>
              <a:rPr lang="es-CO" dirty="0"/>
              <a:t>de bajo </a:t>
            </a:r>
            <a:r>
              <a:rPr lang="es-CO" dirty="0" smtClean="0"/>
              <a:t>costo y al instante*</a:t>
            </a:r>
          </a:p>
          <a:p>
            <a:pPr lvl="1"/>
            <a:r>
              <a:rPr lang="es-CO" dirty="0" smtClean="0"/>
              <a:t>Cero inversiones en adquisición/administración</a:t>
            </a:r>
          </a:p>
          <a:p>
            <a:pPr lvl="1"/>
            <a:r>
              <a:rPr lang="es-CO" dirty="0" smtClean="0"/>
              <a:t>Aprovisionamiento justo a la medida*</a:t>
            </a:r>
          </a:p>
          <a:p>
            <a:pPr lvl="1"/>
            <a:r>
              <a:rPr lang="es-CO" dirty="0" smtClean="0"/>
              <a:t>Pagar únicamente por los recursos que se utilizan</a:t>
            </a:r>
          </a:p>
          <a:p>
            <a:pPr lvl="1"/>
            <a:endParaRPr lang="es-CO" dirty="0"/>
          </a:p>
        </p:txBody>
      </p:sp>
    </p:spTree>
    <p:extLst>
      <p:ext uri="{BB962C8B-B14F-4D97-AF65-F5344CB8AC3E}">
        <p14:creationId xmlns:p14="http://schemas.microsoft.com/office/powerpoint/2010/main" val="2490724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Precios </a:t>
            </a:r>
            <a:r>
              <a:rPr lang="es-CO" dirty="0" err="1" smtClean="0"/>
              <a:t>IoT</a:t>
            </a:r>
            <a:r>
              <a:rPr lang="es-CO" dirty="0" smtClean="0"/>
              <a:t> (AWS)</a:t>
            </a:r>
            <a:endParaRPr lang="es-CO" dirty="0"/>
          </a:p>
        </p:txBody>
      </p:sp>
      <p:sp>
        <p:nvSpPr>
          <p:cNvPr id="3" name="Marcador de contenido 2"/>
          <p:cNvSpPr>
            <a:spLocks noGrp="1"/>
          </p:cNvSpPr>
          <p:nvPr>
            <p:ph idx="1"/>
          </p:nvPr>
        </p:nvSpPr>
        <p:spPr/>
        <p:txBody>
          <a:bodyPr/>
          <a:lstStyle/>
          <a:p>
            <a:r>
              <a:rPr lang="es-CO" dirty="0"/>
              <a:t>La capa gratuita de AWS </a:t>
            </a:r>
            <a:r>
              <a:rPr lang="es-CO" dirty="0" err="1"/>
              <a:t>IoT</a:t>
            </a:r>
            <a:r>
              <a:rPr lang="es-CO" dirty="0"/>
              <a:t> le permite comenzar con 250 000 mensajes gratuitos (publicados o enviados) al mes durante 12 meses</a:t>
            </a:r>
            <a:r>
              <a:rPr lang="es-CO" dirty="0" smtClean="0"/>
              <a:t>.</a:t>
            </a:r>
          </a:p>
          <a:p>
            <a:r>
              <a:rPr lang="es-CO" dirty="0"/>
              <a:t>Precios por </a:t>
            </a:r>
            <a:r>
              <a:rPr lang="es-CO" dirty="0" smtClean="0"/>
              <a:t>región*</a:t>
            </a:r>
            <a:endParaRPr lang="es-CO" dirty="0"/>
          </a:p>
          <a:p>
            <a:r>
              <a:rPr lang="es-CO" dirty="0"/>
              <a:t>Un mensaje es un bloque de datos de 512 bytes procesado por AWS </a:t>
            </a:r>
            <a:r>
              <a:rPr lang="es-CO" dirty="0" err="1"/>
              <a:t>IoT</a:t>
            </a:r>
            <a:r>
              <a:rPr lang="es-CO" dirty="0"/>
              <a:t>, ya sea publicado o enviado por el servicio. Por ejemplo, una carga de 900 bytes se factura como dos mensajes.</a:t>
            </a:r>
          </a:p>
        </p:txBody>
      </p:sp>
    </p:spTree>
    <p:extLst>
      <p:ext uri="{BB962C8B-B14F-4D97-AF65-F5344CB8AC3E}">
        <p14:creationId xmlns:p14="http://schemas.microsoft.com/office/powerpoint/2010/main" val="616445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de Precios 1</a:t>
            </a:r>
            <a:endParaRPr lang="es-CO" dirty="0"/>
          </a:p>
        </p:txBody>
      </p:sp>
      <p:sp>
        <p:nvSpPr>
          <p:cNvPr id="3" name="Marcador de contenido 2"/>
          <p:cNvSpPr>
            <a:spLocks noGrp="1"/>
          </p:cNvSpPr>
          <p:nvPr>
            <p:ph idx="1"/>
          </p:nvPr>
        </p:nvSpPr>
        <p:spPr/>
        <p:txBody>
          <a:bodyPr>
            <a:normAutofit fontScale="62500" lnSpcReduction="20000"/>
          </a:bodyPr>
          <a:lstStyle/>
          <a:p>
            <a:pPr marL="0" indent="0">
              <a:buNone/>
            </a:pPr>
            <a:r>
              <a:rPr lang="es-CO" dirty="0"/>
              <a:t>En el primer ejemplo, un dispositivo publica un mensaje de 500 bytes cada hora en AWS </a:t>
            </a:r>
            <a:r>
              <a:rPr lang="es-CO" dirty="0" err="1"/>
              <a:t>IoT</a:t>
            </a:r>
            <a:r>
              <a:rPr lang="es-CO" dirty="0"/>
              <a:t> y, a continuación, AWS </a:t>
            </a:r>
            <a:r>
              <a:rPr lang="es-CO" dirty="0" err="1"/>
              <a:t>IoT</a:t>
            </a:r>
            <a:r>
              <a:rPr lang="es-CO" dirty="0"/>
              <a:t> envía el mensaje a otros 5 dispositivos.</a:t>
            </a:r>
          </a:p>
          <a:p>
            <a:pPr marL="0" indent="0">
              <a:buNone/>
            </a:pPr>
            <a:r>
              <a:rPr lang="es-CO" dirty="0"/>
              <a:t>Coste de publicación en AWS </a:t>
            </a:r>
            <a:r>
              <a:rPr lang="es-CO" dirty="0" err="1"/>
              <a:t>IoT</a:t>
            </a:r>
            <a:r>
              <a:rPr lang="es-CO" dirty="0"/>
              <a:t>: En este ejemplo, el dispositivo publica 1 mensaje * 24 horas * 30 días = 720 mensajes al mes, lo que incurre en un coste de AWS </a:t>
            </a:r>
            <a:r>
              <a:rPr lang="es-CO" dirty="0" err="1"/>
              <a:t>IoT</a:t>
            </a:r>
            <a:r>
              <a:rPr lang="es-CO" dirty="0"/>
              <a:t> igual a: 720 * (5 USD/1 millón de mensajes) = 0,004 USD al mes por la publicación de mensajes.</a:t>
            </a:r>
          </a:p>
          <a:p>
            <a:pPr marL="0" indent="0">
              <a:buNone/>
            </a:pPr>
            <a:r>
              <a:rPr lang="es-CO" dirty="0"/>
              <a:t>Coste del envío a los dispositivos: Los 5 dispositivos, que reciben cada uno un mensaje cada hora de AWS </a:t>
            </a:r>
            <a:r>
              <a:rPr lang="es-CO" dirty="0" err="1"/>
              <a:t>IoT</a:t>
            </a:r>
            <a:r>
              <a:rPr lang="es-CO" dirty="0"/>
              <a:t>, recibirían 5 * 1 mensaje * 24 horas * 30 días = 3 600 mensajes al ms, lo que incurre en un coste de AWS </a:t>
            </a:r>
            <a:r>
              <a:rPr lang="es-CO" dirty="0" err="1"/>
              <a:t>IoT</a:t>
            </a:r>
            <a:r>
              <a:rPr lang="es-CO" dirty="0"/>
              <a:t> igual a: 3 600 * (5 USD/1 millón de mensajes) = 0,018 USD al mes por el envío de mensajes.</a:t>
            </a:r>
          </a:p>
          <a:p>
            <a:pPr marL="0" indent="0">
              <a:buNone/>
            </a:pPr>
            <a:r>
              <a:rPr lang="es-CO" dirty="0"/>
              <a:t>Coste total: Los dispositivos de este ejemplo incurrirían en un coste mensual de AWS </a:t>
            </a:r>
            <a:r>
              <a:rPr lang="es-CO" dirty="0" err="1"/>
              <a:t>IoT</a:t>
            </a:r>
            <a:r>
              <a:rPr lang="es-CO" dirty="0"/>
              <a:t> de 0,004 USD al mes por la publicación de mensajes, más un coste mensual de AWS </a:t>
            </a:r>
            <a:r>
              <a:rPr lang="es-CO" dirty="0" err="1"/>
              <a:t>IoT</a:t>
            </a:r>
            <a:r>
              <a:rPr lang="es-CO" dirty="0"/>
              <a:t> de 0,018 USD al mes por el envío de mensajes, lo que equivale a un total de AWS </a:t>
            </a:r>
            <a:r>
              <a:rPr lang="es-CO" dirty="0" err="1"/>
              <a:t>IoT</a:t>
            </a:r>
            <a:r>
              <a:rPr lang="es-CO" dirty="0"/>
              <a:t> de 0,022 USD.</a:t>
            </a:r>
          </a:p>
          <a:p>
            <a:pPr marL="0" indent="0">
              <a:buNone/>
            </a:pPr>
            <a:endParaRPr lang="es-CO" dirty="0"/>
          </a:p>
        </p:txBody>
      </p:sp>
    </p:spTree>
    <p:extLst>
      <p:ext uri="{BB962C8B-B14F-4D97-AF65-F5344CB8AC3E}">
        <p14:creationId xmlns:p14="http://schemas.microsoft.com/office/powerpoint/2010/main" val="886700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de Precios 2</a:t>
            </a:r>
            <a:endParaRPr lang="es-CO" dirty="0"/>
          </a:p>
        </p:txBody>
      </p:sp>
      <p:sp>
        <p:nvSpPr>
          <p:cNvPr id="3" name="Marcador de contenido 2"/>
          <p:cNvSpPr>
            <a:spLocks noGrp="1"/>
          </p:cNvSpPr>
          <p:nvPr>
            <p:ph idx="1"/>
          </p:nvPr>
        </p:nvSpPr>
        <p:spPr>
          <a:xfrm>
            <a:off x="982133" y="2314575"/>
            <a:ext cx="7704667" cy="3685241"/>
          </a:xfrm>
        </p:spPr>
        <p:txBody>
          <a:bodyPr>
            <a:normAutofit fontScale="62500" lnSpcReduction="20000"/>
          </a:bodyPr>
          <a:lstStyle/>
          <a:p>
            <a:r>
              <a:rPr lang="es-CO" dirty="0"/>
              <a:t>En el segundo ejemplo, un dispositivo publica un mensaje de 1 024 bytes por minuto en AWS </a:t>
            </a:r>
            <a:r>
              <a:rPr lang="es-CO" dirty="0" err="1"/>
              <a:t>IoT</a:t>
            </a:r>
            <a:r>
              <a:rPr lang="es-CO" dirty="0"/>
              <a:t>. A continuación, AWS </a:t>
            </a:r>
            <a:r>
              <a:rPr lang="es-CO" dirty="0" err="1"/>
              <a:t>IoT</a:t>
            </a:r>
            <a:r>
              <a:rPr lang="es-CO" dirty="0"/>
              <a:t> envía cada uno de los mensajes a Amazon S3.</a:t>
            </a:r>
          </a:p>
          <a:p>
            <a:r>
              <a:rPr lang="es-CO" dirty="0"/>
              <a:t>Coste de publicación en AWS </a:t>
            </a:r>
            <a:r>
              <a:rPr lang="es-CO" dirty="0" err="1"/>
              <a:t>IoT</a:t>
            </a:r>
            <a:r>
              <a:rPr lang="es-CO" dirty="0"/>
              <a:t>: Cada publicación de un mensaje de 1 024 bytes se facturará como dos mensajes (AWS </a:t>
            </a:r>
            <a:r>
              <a:rPr lang="es-CO" dirty="0" err="1"/>
              <a:t>IoT</a:t>
            </a:r>
            <a:r>
              <a:rPr lang="es-CO" dirty="0"/>
              <a:t> define un mensaje como un bloque de datos de 512 bytes). El dispositivo de este ejemplo generaría 2 mensajes * 60 minutos * 24 horas * 30 días = 86 400 mensajes al mes, lo que incurriría en un coste de AWS </a:t>
            </a:r>
            <a:r>
              <a:rPr lang="es-CO" dirty="0" err="1"/>
              <a:t>IoT</a:t>
            </a:r>
            <a:r>
              <a:rPr lang="es-CO" dirty="0"/>
              <a:t> igual a: 86 400 * (5 USD/1 millón de mensajes) = 0,432 USD al mes por la publicación de mensajes.</a:t>
            </a:r>
          </a:p>
          <a:p>
            <a:r>
              <a:rPr lang="es-CO" dirty="0"/>
              <a:t>Coste del envío a S3: AWS </a:t>
            </a:r>
            <a:r>
              <a:rPr lang="es-CO" dirty="0" err="1"/>
              <a:t>IoT</a:t>
            </a:r>
            <a:r>
              <a:rPr lang="es-CO" dirty="0"/>
              <a:t> no cobra las entregas a los siguientes extremos de AWS: Lambda, </a:t>
            </a:r>
            <a:r>
              <a:rPr lang="es-CO" dirty="0" err="1"/>
              <a:t>DynamoDB</a:t>
            </a:r>
            <a:r>
              <a:rPr lang="es-CO" dirty="0"/>
              <a:t>, S3, </a:t>
            </a:r>
            <a:r>
              <a:rPr lang="es-CO" dirty="0" err="1"/>
              <a:t>Kinesis</a:t>
            </a:r>
            <a:r>
              <a:rPr lang="es-CO" dirty="0"/>
              <a:t>, SNS y SQS. Como los mensajes de este ejemplo se envían de AWS </a:t>
            </a:r>
            <a:r>
              <a:rPr lang="es-CO" dirty="0" err="1"/>
              <a:t>IoT</a:t>
            </a:r>
            <a:r>
              <a:rPr lang="es-CO" dirty="0"/>
              <a:t> a Amazon S3, no se incurre en ningún coste de AWS </a:t>
            </a:r>
            <a:r>
              <a:rPr lang="es-CO" dirty="0" err="1"/>
              <a:t>IoT</a:t>
            </a:r>
            <a:r>
              <a:rPr lang="es-CO" dirty="0"/>
              <a:t> por el envío de mensajes. Sin embargo, se sigue incurriendo en los costes estándar de Amazon S3.</a:t>
            </a:r>
          </a:p>
          <a:p>
            <a:r>
              <a:rPr lang="es-CO" dirty="0"/>
              <a:t>Coste total: El dispositivo de este ejemplo incurriría en un coste mensual de AWS </a:t>
            </a:r>
            <a:r>
              <a:rPr lang="es-CO" dirty="0" err="1"/>
              <a:t>IoT</a:t>
            </a:r>
            <a:r>
              <a:rPr lang="es-CO" dirty="0"/>
              <a:t> de 0,432 USD por la publicación de mensajes, pero ningún coste por el envío de mensajes (porque AWS </a:t>
            </a:r>
            <a:r>
              <a:rPr lang="es-CO" dirty="0" err="1"/>
              <a:t>IoT</a:t>
            </a:r>
            <a:r>
              <a:rPr lang="es-CO" dirty="0"/>
              <a:t> no cobra los envíos a S3), con lo que el coste total de AWS </a:t>
            </a:r>
            <a:r>
              <a:rPr lang="es-CO" dirty="0" err="1"/>
              <a:t>IoT</a:t>
            </a:r>
            <a:r>
              <a:rPr lang="es-CO" dirty="0"/>
              <a:t> sería de 0,432 USD.</a:t>
            </a:r>
          </a:p>
          <a:p>
            <a:pPr marL="0" indent="0">
              <a:buNone/>
            </a:pPr>
            <a:endParaRPr lang="es-CO" dirty="0"/>
          </a:p>
        </p:txBody>
      </p:sp>
    </p:spTree>
    <p:extLst>
      <p:ext uri="{BB962C8B-B14F-4D97-AF65-F5344CB8AC3E}">
        <p14:creationId xmlns:p14="http://schemas.microsoft.com/office/powerpoint/2010/main" val="632720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Ejemplo de Precios </a:t>
            </a:r>
            <a:r>
              <a:rPr lang="es-CO" dirty="0" smtClean="0"/>
              <a:t>3</a:t>
            </a:r>
            <a:endParaRPr lang="es-CO" dirty="0"/>
          </a:p>
        </p:txBody>
      </p:sp>
      <p:sp>
        <p:nvSpPr>
          <p:cNvPr id="3" name="Marcador de contenido 2"/>
          <p:cNvSpPr>
            <a:spLocks noGrp="1"/>
          </p:cNvSpPr>
          <p:nvPr>
            <p:ph idx="1"/>
          </p:nvPr>
        </p:nvSpPr>
        <p:spPr/>
        <p:txBody>
          <a:bodyPr>
            <a:normAutofit fontScale="55000" lnSpcReduction="20000"/>
          </a:bodyPr>
          <a:lstStyle/>
          <a:p>
            <a:r>
              <a:rPr lang="es-CO" dirty="0"/>
              <a:t>En el tercer ejemplo, 100 sensores publican cada uno un mensaje de 400 bytes en AWS </a:t>
            </a:r>
            <a:r>
              <a:rPr lang="es-CO" dirty="0" err="1"/>
              <a:t>IoT</a:t>
            </a:r>
            <a:r>
              <a:rPr lang="es-CO" dirty="0"/>
              <a:t> cada minuto. A continuación, AWS </a:t>
            </a:r>
            <a:r>
              <a:rPr lang="es-CO" dirty="0" err="1"/>
              <a:t>IoT</a:t>
            </a:r>
            <a:r>
              <a:rPr lang="es-CO" dirty="0"/>
              <a:t> envía todos los mensajes a otro dispositivo y a </a:t>
            </a:r>
            <a:r>
              <a:rPr lang="es-CO" dirty="0" err="1"/>
              <a:t>DynamoDB</a:t>
            </a:r>
            <a:r>
              <a:rPr lang="es-CO" dirty="0"/>
              <a:t>.</a:t>
            </a:r>
          </a:p>
          <a:p>
            <a:r>
              <a:rPr lang="es-CO" dirty="0"/>
              <a:t>Coste de publicación en AWS </a:t>
            </a:r>
            <a:r>
              <a:rPr lang="es-CO" dirty="0" err="1"/>
              <a:t>IoT</a:t>
            </a:r>
            <a:r>
              <a:rPr lang="es-CO" dirty="0"/>
              <a:t>: Los 100 sensores generarían 100 dispositivos * 1 mensaje * 60 minutos * 24 horas * 30 días = 4,3 millón de mensajes al mes, lo que incurriría en un coste de AWS </a:t>
            </a:r>
            <a:r>
              <a:rPr lang="es-CO" dirty="0" err="1"/>
              <a:t>IoT</a:t>
            </a:r>
            <a:r>
              <a:rPr lang="es-CO" dirty="0"/>
              <a:t> igual a: 4,3 * (5 USD/1 millón de mensajes) = 21,50 USD al mes por la publicación de mensajes en AWS </a:t>
            </a:r>
            <a:r>
              <a:rPr lang="es-CO" dirty="0" err="1"/>
              <a:t>IoT</a:t>
            </a:r>
            <a:r>
              <a:rPr lang="es-CO" dirty="0"/>
              <a:t>.</a:t>
            </a:r>
          </a:p>
          <a:p>
            <a:r>
              <a:rPr lang="es-CO" dirty="0"/>
              <a:t>Coste del envío a los dispositivos: El dispositivo de medición recibe 100 mensajes por minuto de AWS </a:t>
            </a:r>
            <a:r>
              <a:rPr lang="es-CO" dirty="0" err="1"/>
              <a:t>IoT</a:t>
            </a:r>
            <a:r>
              <a:rPr lang="es-CO" dirty="0"/>
              <a:t>, lo que incurriría en un coste de AWS </a:t>
            </a:r>
            <a:r>
              <a:rPr lang="es-CO" dirty="0" err="1"/>
              <a:t>IoT</a:t>
            </a:r>
            <a:r>
              <a:rPr lang="es-CO" dirty="0"/>
              <a:t> igual a: 1 dispositivo * 100 mensajes * 60 minutos * 24 horas * 30 días = 4,3 millones de mensajes al mes, lo que incurriría en 4,3 * (5 USD/1 millón de mensajes) = 21,50 USD al mes por el envío de mensajes en AWS </a:t>
            </a:r>
            <a:r>
              <a:rPr lang="es-CO" dirty="0" err="1"/>
              <a:t>IoT</a:t>
            </a:r>
            <a:r>
              <a:rPr lang="es-CO" dirty="0"/>
              <a:t>.</a:t>
            </a:r>
          </a:p>
          <a:p>
            <a:r>
              <a:rPr lang="es-CO" dirty="0"/>
              <a:t>Coste del envío a </a:t>
            </a:r>
            <a:r>
              <a:rPr lang="es-CO" dirty="0" err="1"/>
              <a:t>DynamoDB</a:t>
            </a:r>
            <a:r>
              <a:rPr lang="es-CO" dirty="0"/>
              <a:t>: AWS </a:t>
            </a:r>
            <a:r>
              <a:rPr lang="es-CO" dirty="0" err="1"/>
              <a:t>IoT</a:t>
            </a:r>
            <a:r>
              <a:rPr lang="es-CO" dirty="0"/>
              <a:t> no cobra las entregas a los siguientes extremos de AWS: Lambda, </a:t>
            </a:r>
            <a:r>
              <a:rPr lang="es-CO" dirty="0" err="1"/>
              <a:t>DynamoDB</a:t>
            </a:r>
            <a:r>
              <a:rPr lang="es-CO" dirty="0"/>
              <a:t>, S3, </a:t>
            </a:r>
            <a:r>
              <a:rPr lang="es-CO" dirty="0" err="1"/>
              <a:t>Kinesis</a:t>
            </a:r>
            <a:r>
              <a:rPr lang="es-CO" dirty="0"/>
              <a:t>, SNS y SQS. En este ejemplo, no se incurre en ningún coste de AWS </a:t>
            </a:r>
            <a:r>
              <a:rPr lang="es-CO" dirty="0" err="1"/>
              <a:t>IoT</a:t>
            </a:r>
            <a:r>
              <a:rPr lang="es-CO" dirty="0"/>
              <a:t> por el envío de mensajes a </a:t>
            </a:r>
            <a:r>
              <a:rPr lang="es-CO" dirty="0" err="1"/>
              <a:t>DynamoDB</a:t>
            </a:r>
            <a:r>
              <a:rPr lang="es-CO" dirty="0"/>
              <a:t>. Sin embargo, se sigue incurriendo en los costes estándar de Amazon </a:t>
            </a:r>
            <a:r>
              <a:rPr lang="es-CO" dirty="0" err="1"/>
              <a:t>DynamoDB</a:t>
            </a:r>
            <a:r>
              <a:rPr lang="es-CO" dirty="0"/>
              <a:t>.</a:t>
            </a:r>
          </a:p>
          <a:p>
            <a:r>
              <a:rPr lang="es-CO" dirty="0"/>
              <a:t>Coste total: Este ejemplo incurriría en un coste mensual de AWS </a:t>
            </a:r>
            <a:r>
              <a:rPr lang="es-CO" dirty="0" err="1"/>
              <a:t>IoT</a:t>
            </a:r>
            <a:r>
              <a:rPr lang="es-CO" dirty="0"/>
              <a:t> de 21,50 USD al mes por la publicación de mensajes, más un coste mensual de AWS </a:t>
            </a:r>
            <a:r>
              <a:rPr lang="es-CO" dirty="0" err="1"/>
              <a:t>IoT</a:t>
            </a:r>
            <a:r>
              <a:rPr lang="es-CO" dirty="0"/>
              <a:t> de 21,50 USD al mes por el envío de mensajes, lo que equivale a un total de AWS </a:t>
            </a:r>
            <a:r>
              <a:rPr lang="es-CO" dirty="0" err="1"/>
              <a:t>IoT</a:t>
            </a:r>
            <a:r>
              <a:rPr lang="es-CO" dirty="0"/>
              <a:t> de 43,00 USD.</a:t>
            </a:r>
          </a:p>
          <a:p>
            <a:endParaRPr lang="es-CO" dirty="0"/>
          </a:p>
        </p:txBody>
      </p:sp>
    </p:spTree>
    <p:extLst>
      <p:ext uri="{BB962C8B-B14F-4D97-AF65-F5344CB8AC3E}">
        <p14:creationId xmlns:p14="http://schemas.microsoft.com/office/powerpoint/2010/main" val="483630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TALLERES</a:t>
            </a:r>
            <a:endParaRPr lang="es-CO" dirty="0"/>
          </a:p>
        </p:txBody>
      </p:sp>
      <p:sp>
        <p:nvSpPr>
          <p:cNvPr id="5" name="Marcador de texto 4"/>
          <p:cNvSpPr>
            <a:spLocks noGrp="1"/>
          </p:cNvSpPr>
          <p:nvPr>
            <p:ph type="body" idx="1"/>
          </p:nvPr>
        </p:nvSpPr>
        <p:spPr/>
        <p:txBody>
          <a:bodyPr/>
          <a:lstStyle/>
          <a:p>
            <a:endParaRPr lang="es-CO"/>
          </a:p>
        </p:txBody>
      </p:sp>
    </p:spTree>
    <p:extLst>
      <p:ext uri="{BB962C8B-B14F-4D97-AF65-F5344CB8AC3E}">
        <p14:creationId xmlns:p14="http://schemas.microsoft.com/office/powerpoint/2010/main" val="3202060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3200" dirty="0" smtClean="0"/>
              <a:t>1. Creación de la cuenta AWS</a:t>
            </a:r>
            <a:br>
              <a:rPr lang="es-CO" sz="3200" dirty="0" smtClean="0"/>
            </a:br>
            <a:r>
              <a:rPr lang="es-CO" sz="3200" dirty="0" smtClean="0"/>
              <a:t>2. Creación cuenta cloud.google.com</a:t>
            </a:r>
            <a:br>
              <a:rPr lang="es-CO" sz="3200" dirty="0" smtClean="0"/>
            </a:br>
            <a:r>
              <a:rPr lang="es-CO" sz="3200" dirty="0" smtClean="0"/>
              <a:t>3. Creación cuenta </a:t>
            </a:r>
            <a:r>
              <a:rPr lang="es-CO" sz="3200" dirty="0" err="1" smtClean="0"/>
              <a:t>azure</a:t>
            </a:r>
            <a:r>
              <a:rPr lang="es-CO" sz="3200" dirty="0" smtClean="0"/>
              <a:t> y </a:t>
            </a:r>
            <a:r>
              <a:rPr lang="es-CO" sz="3200" dirty="0" err="1" smtClean="0"/>
              <a:t>azureml</a:t>
            </a:r>
            <a:r>
              <a:rPr lang="es-CO" sz="3200" dirty="0" smtClean="0"/>
              <a:t/>
            </a:r>
            <a:br>
              <a:rPr lang="es-CO" sz="3200" dirty="0" smtClean="0"/>
            </a:br>
            <a:r>
              <a:rPr lang="es-CO" sz="3200" dirty="0" smtClean="0"/>
              <a:t>4. Creación cuenta </a:t>
            </a:r>
            <a:r>
              <a:rPr lang="es-CO" sz="3200" dirty="0" err="1" smtClean="0"/>
              <a:t>BlazeMeter</a:t>
            </a:r>
            <a:r>
              <a:rPr lang="es-CO" sz="3200" dirty="0" smtClean="0"/>
              <a:t/>
            </a:r>
            <a:br>
              <a:rPr lang="es-CO" sz="3200" dirty="0" smtClean="0"/>
            </a:br>
            <a:r>
              <a:rPr lang="es-CO" sz="3200" dirty="0" smtClean="0"/>
              <a:t>Creación cuenta new </a:t>
            </a:r>
            <a:r>
              <a:rPr lang="es-CO" sz="3200" dirty="0" err="1" smtClean="0"/>
              <a:t>relic</a:t>
            </a:r>
            <a:endParaRPr lang="es-CO" sz="3200" dirty="0"/>
          </a:p>
        </p:txBody>
      </p:sp>
      <p:sp>
        <p:nvSpPr>
          <p:cNvPr id="3" name="Marcador de texto 2"/>
          <p:cNvSpPr>
            <a:spLocks noGrp="1"/>
          </p:cNvSpPr>
          <p:nvPr>
            <p:ph type="body" idx="1"/>
          </p:nvPr>
        </p:nvSpPr>
        <p:spPr/>
        <p:txBody>
          <a:bodyPr/>
          <a:lstStyle/>
          <a:p>
            <a:endParaRPr lang="es-CO"/>
          </a:p>
        </p:txBody>
      </p:sp>
    </p:spTree>
    <p:extLst>
      <p:ext uri="{BB962C8B-B14F-4D97-AF65-F5344CB8AC3E}">
        <p14:creationId xmlns:p14="http://schemas.microsoft.com/office/powerpoint/2010/main" val="3832459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1. Ejemplos Reales SED, Ciénaga, BIM </a:t>
            </a:r>
            <a:endParaRPr lang="es-CO" dirty="0"/>
          </a:p>
        </p:txBody>
      </p:sp>
      <p:sp>
        <p:nvSpPr>
          <p:cNvPr id="3" name="Marcador de texto 2"/>
          <p:cNvSpPr>
            <a:spLocks noGrp="1"/>
          </p:cNvSpPr>
          <p:nvPr>
            <p:ph type="body" idx="1"/>
          </p:nvPr>
        </p:nvSpPr>
        <p:spPr/>
        <p:txBody>
          <a:bodyPr/>
          <a:lstStyle/>
          <a:p>
            <a:endParaRPr lang="es-CO"/>
          </a:p>
        </p:txBody>
      </p:sp>
    </p:spTree>
    <p:extLst>
      <p:ext uri="{BB962C8B-B14F-4D97-AF65-F5344CB8AC3E}">
        <p14:creationId xmlns:p14="http://schemas.microsoft.com/office/powerpoint/2010/main" val="2801691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Ejercicio AWS </a:t>
            </a:r>
            <a:r>
              <a:rPr lang="es-CO" dirty="0" err="1" smtClean="0"/>
              <a:t>IoT</a:t>
            </a:r>
            <a:endParaRPr lang="es-CO" dirty="0"/>
          </a:p>
        </p:txBody>
      </p:sp>
      <p:sp>
        <p:nvSpPr>
          <p:cNvPr id="3" name="Marcador de contenido 2"/>
          <p:cNvSpPr>
            <a:spLocks noGrp="1"/>
          </p:cNvSpPr>
          <p:nvPr>
            <p:ph idx="1"/>
          </p:nvPr>
        </p:nvSpPr>
        <p:spPr/>
        <p:txBody>
          <a:bodyPr/>
          <a:lstStyle/>
          <a:p>
            <a:r>
              <a:rPr lang="en-US" b="1" dirty="0"/>
              <a:t>Learn how AWS </a:t>
            </a:r>
            <a:r>
              <a:rPr lang="en-US" b="1" dirty="0" err="1"/>
              <a:t>IoT</a:t>
            </a:r>
            <a:r>
              <a:rPr lang="en-US" b="1" dirty="0"/>
              <a:t> works with this interactive tutorial</a:t>
            </a:r>
          </a:p>
          <a:p>
            <a:pPr marL="0" indent="0" algn="ctr">
              <a:buNone/>
            </a:pPr>
            <a:r>
              <a:rPr lang="es-CO" sz="3200" dirty="0" smtClean="0">
                <a:hlinkClick r:id="rId3"/>
              </a:rPr>
              <a:t>https</a:t>
            </a:r>
            <a:r>
              <a:rPr lang="es-CO" sz="3200" dirty="0">
                <a:hlinkClick r:id="rId3"/>
              </a:rPr>
              <a:t>://console.aws.amazon.com/iot/home?region=us-east-1#/</a:t>
            </a:r>
            <a:r>
              <a:rPr lang="es-CO" sz="3200" dirty="0" smtClean="0">
                <a:hlinkClick r:id="rId3"/>
              </a:rPr>
              <a:t>tutorial/help?step=1</a:t>
            </a:r>
            <a:endParaRPr lang="es-CO" sz="3200" dirty="0" smtClean="0"/>
          </a:p>
          <a:p>
            <a:pPr marL="0" indent="0">
              <a:buNone/>
            </a:pPr>
            <a:endParaRPr lang="es-CO" dirty="0"/>
          </a:p>
        </p:txBody>
      </p:sp>
    </p:spTree>
    <p:extLst>
      <p:ext uri="{BB962C8B-B14F-4D97-AF65-F5344CB8AC3E}">
        <p14:creationId xmlns:p14="http://schemas.microsoft.com/office/powerpoint/2010/main" val="614079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Talleres básicos</a:t>
            </a:r>
            <a:endParaRPr lang="es-CO" dirty="0"/>
          </a:p>
        </p:txBody>
      </p:sp>
      <p:sp>
        <p:nvSpPr>
          <p:cNvPr id="3" name="Marcador de contenido 2"/>
          <p:cNvSpPr>
            <a:spLocks noGrp="1"/>
          </p:cNvSpPr>
          <p:nvPr>
            <p:ph idx="1"/>
          </p:nvPr>
        </p:nvSpPr>
        <p:spPr/>
        <p:txBody>
          <a:bodyPr>
            <a:normAutofit/>
          </a:bodyPr>
          <a:lstStyle/>
          <a:p>
            <a:r>
              <a:rPr lang="es-CO" sz="5400" dirty="0"/>
              <a:t>https://run.qwiklabs.com</a:t>
            </a:r>
          </a:p>
        </p:txBody>
      </p:sp>
    </p:spTree>
    <p:extLst>
      <p:ext uri="{BB962C8B-B14F-4D97-AF65-F5344CB8AC3E}">
        <p14:creationId xmlns:p14="http://schemas.microsoft.com/office/powerpoint/2010/main" val="2613690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¿Cómo funciona</a:t>
            </a:r>
            <a:r>
              <a:rPr lang="es-CO" dirty="0" smtClean="0"/>
              <a:t>?</a:t>
            </a:r>
            <a:endParaRPr lang="es-CO" dirty="0"/>
          </a:p>
        </p:txBody>
      </p:sp>
      <p:sp>
        <p:nvSpPr>
          <p:cNvPr id="3" name="Marcador de contenido 2"/>
          <p:cNvSpPr>
            <a:spLocks noGrp="1"/>
          </p:cNvSpPr>
          <p:nvPr>
            <p:ph idx="1"/>
          </p:nvPr>
        </p:nvSpPr>
        <p:spPr/>
        <p:txBody>
          <a:bodyPr/>
          <a:lstStyle/>
          <a:p>
            <a:r>
              <a:rPr lang="es-CO" dirty="0" smtClean="0"/>
              <a:t>Método sencillo </a:t>
            </a:r>
            <a:r>
              <a:rPr lang="es-CO" dirty="0"/>
              <a:t>acceso (servidores, almacenamiento, bases de </a:t>
            </a:r>
            <a:r>
              <a:rPr lang="es-CO" dirty="0" smtClean="0"/>
              <a:t>datos)</a:t>
            </a:r>
          </a:p>
          <a:p>
            <a:r>
              <a:rPr lang="es-CO" dirty="0" smtClean="0"/>
              <a:t>Amplia gama de servicios de aplicaciones</a:t>
            </a:r>
          </a:p>
          <a:p>
            <a:r>
              <a:rPr lang="es-CO" dirty="0" smtClean="0"/>
              <a:t>Proveedor son dueños y responsables del mantenimiento*</a:t>
            </a:r>
            <a:endParaRPr lang="es-CO" dirty="0"/>
          </a:p>
        </p:txBody>
      </p:sp>
    </p:spTree>
    <p:extLst>
      <p:ext uri="{BB962C8B-B14F-4D97-AF65-F5344CB8AC3E}">
        <p14:creationId xmlns:p14="http://schemas.microsoft.com/office/powerpoint/2010/main" val="638993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Beneficios (</a:t>
            </a:r>
            <a:r>
              <a:rPr lang="es-CO" i="1" dirty="0" smtClean="0"/>
              <a:t>Promesa</a:t>
            </a:r>
            <a:r>
              <a:rPr lang="es-CO" dirty="0" smtClean="0"/>
              <a:t>)</a:t>
            </a:r>
            <a:endParaRPr lang="es-CO" dirty="0"/>
          </a:p>
        </p:txBody>
      </p:sp>
      <p:sp>
        <p:nvSpPr>
          <p:cNvPr id="3" name="Marcador de contenido 2"/>
          <p:cNvSpPr>
            <a:spLocks noGrp="1"/>
          </p:cNvSpPr>
          <p:nvPr>
            <p:ph idx="1"/>
          </p:nvPr>
        </p:nvSpPr>
        <p:spPr/>
        <p:txBody>
          <a:bodyPr>
            <a:normAutofit fontScale="92500"/>
          </a:bodyPr>
          <a:lstStyle/>
          <a:p>
            <a:r>
              <a:rPr lang="es-CO" dirty="0"/>
              <a:t>Cambie los gastos de inversiones en capital por gastos </a:t>
            </a:r>
            <a:r>
              <a:rPr lang="es-CO" dirty="0" smtClean="0"/>
              <a:t>variables</a:t>
            </a:r>
          </a:p>
          <a:p>
            <a:r>
              <a:rPr lang="es-CO" dirty="0"/>
              <a:t>Benefíciese de la economía de escala </a:t>
            </a:r>
            <a:r>
              <a:rPr lang="es-CO" dirty="0" smtClean="0"/>
              <a:t>masiva</a:t>
            </a:r>
          </a:p>
          <a:p>
            <a:r>
              <a:rPr lang="es-CO" dirty="0" smtClean="0"/>
              <a:t>No adivine las capacidades</a:t>
            </a:r>
          </a:p>
          <a:p>
            <a:r>
              <a:rPr lang="es-CO" dirty="0"/>
              <a:t>Aumente la velocidad y la </a:t>
            </a:r>
            <a:r>
              <a:rPr lang="es-CO" dirty="0" smtClean="0"/>
              <a:t>agilidad</a:t>
            </a:r>
          </a:p>
          <a:p>
            <a:r>
              <a:rPr lang="es-CO" dirty="0"/>
              <a:t>Deje de gastar dinero en operar y mantener centros de </a:t>
            </a:r>
            <a:r>
              <a:rPr lang="es-CO" dirty="0" smtClean="0"/>
              <a:t>datos</a:t>
            </a:r>
          </a:p>
          <a:p>
            <a:r>
              <a:rPr lang="es-CO" dirty="0" smtClean="0"/>
              <a:t>Cobertura mundial al instante</a:t>
            </a:r>
            <a:endParaRPr lang="es-CO" dirty="0"/>
          </a:p>
        </p:txBody>
      </p:sp>
    </p:spTree>
    <p:extLst>
      <p:ext uri="{BB962C8B-B14F-4D97-AF65-F5344CB8AC3E}">
        <p14:creationId xmlns:p14="http://schemas.microsoft.com/office/powerpoint/2010/main" val="580058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Tipos de </a:t>
            </a:r>
            <a:r>
              <a:rPr lang="es-CO" dirty="0" err="1"/>
              <a:t>cloud</a:t>
            </a:r>
            <a:r>
              <a:rPr lang="es-CO" dirty="0"/>
              <a:t> </a:t>
            </a:r>
            <a:r>
              <a:rPr lang="es-CO" dirty="0" err="1"/>
              <a:t>computing</a:t>
            </a:r>
            <a:endParaRPr lang="es-CO" dirty="0"/>
          </a:p>
        </p:txBody>
      </p:sp>
      <p:sp>
        <p:nvSpPr>
          <p:cNvPr id="3" name="Marcador de contenido 2"/>
          <p:cNvSpPr>
            <a:spLocks noGrp="1"/>
          </p:cNvSpPr>
          <p:nvPr>
            <p:ph idx="1"/>
          </p:nvPr>
        </p:nvSpPr>
        <p:spPr/>
        <p:txBody>
          <a:bodyPr/>
          <a:lstStyle/>
          <a:p>
            <a:r>
              <a:rPr lang="es-CO" dirty="0" smtClean="0"/>
              <a:t>Infraestructura </a:t>
            </a:r>
            <a:r>
              <a:rPr lang="es-CO" dirty="0"/>
              <a:t>como servicio (</a:t>
            </a:r>
            <a:r>
              <a:rPr lang="es-CO" dirty="0" err="1"/>
              <a:t>IaaS</a:t>
            </a:r>
            <a:r>
              <a:rPr lang="es-CO" dirty="0" smtClean="0"/>
              <a:t>)</a:t>
            </a:r>
          </a:p>
          <a:p>
            <a:r>
              <a:rPr lang="es-CO" dirty="0" smtClean="0"/>
              <a:t>Plataforma </a:t>
            </a:r>
            <a:r>
              <a:rPr lang="es-CO" dirty="0"/>
              <a:t>como servicio (</a:t>
            </a:r>
            <a:r>
              <a:rPr lang="es-CO" dirty="0" err="1"/>
              <a:t>PaaS</a:t>
            </a:r>
            <a:r>
              <a:rPr lang="es-CO" dirty="0" smtClean="0"/>
              <a:t>)</a:t>
            </a:r>
          </a:p>
          <a:p>
            <a:r>
              <a:rPr lang="es-CO" dirty="0"/>
              <a:t>S</a:t>
            </a:r>
            <a:r>
              <a:rPr lang="es-CO" dirty="0" smtClean="0"/>
              <a:t>oftware </a:t>
            </a:r>
            <a:r>
              <a:rPr lang="es-CO" dirty="0"/>
              <a:t>como servicio (</a:t>
            </a:r>
            <a:r>
              <a:rPr lang="es-CO" dirty="0" err="1"/>
              <a:t>SaaS</a:t>
            </a:r>
            <a:r>
              <a:rPr lang="es-CO" dirty="0"/>
              <a:t>)</a:t>
            </a:r>
          </a:p>
        </p:txBody>
      </p:sp>
    </p:spTree>
    <p:extLst>
      <p:ext uri="{BB962C8B-B14F-4D97-AF65-F5344CB8AC3E}">
        <p14:creationId xmlns:p14="http://schemas.microsoft.com/office/powerpoint/2010/main" val="3732522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Infraestructura como servicio (</a:t>
            </a:r>
            <a:r>
              <a:rPr lang="es-CO" dirty="0" err="1"/>
              <a:t>IaaS</a:t>
            </a:r>
            <a:r>
              <a:rPr lang="es-CO" dirty="0" smtClean="0"/>
              <a:t>)</a:t>
            </a:r>
            <a:endParaRPr lang="es-CO" dirty="0"/>
          </a:p>
        </p:txBody>
      </p:sp>
      <p:sp>
        <p:nvSpPr>
          <p:cNvPr id="4" name="Subtítulo 3"/>
          <p:cNvSpPr>
            <a:spLocks noGrp="1"/>
          </p:cNvSpPr>
          <p:nvPr>
            <p:ph type="subTitle" idx="1"/>
          </p:nvPr>
        </p:nvSpPr>
        <p:spPr/>
        <p:txBody>
          <a:bodyPr/>
          <a:lstStyle/>
          <a:p>
            <a:endParaRPr lang="es-CO"/>
          </a:p>
        </p:txBody>
      </p:sp>
      <p:pic>
        <p:nvPicPr>
          <p:cNvPr id="1026" name="Picture 2" descr="Infraestructura como serv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238" y="4790492"/>
            <a:ext cx="5762562" cy="97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602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O" dirty="0"/>
              <a:t>Plataforma como servicio (</a:t>
            </a:r>
            <a:r>
              <a:rPr lang="es-CO" dirty="0" err="1"/>
              <a:t>PaaS</a:t>
            </a:r>
            <a:r>
              <a:rPr lang="es-CO" dirty="0"/>
              <a:t>)</a:t>
            </a:r>
          </a:p>
        </p:txBody>
      </p:sp>
      <p:sp>
        <p:nvSpPr>
          <p:cNvPr id="5" name="Subtítulo 4"/>
          <p:cNvSpPr>
            <a:spLocks noGrp="1"/>
          </p:cNvSpPr>
          <p:nvPr>
            <p:ph type="subTitle" idx="1"/>
          </p:nvPr>
        </p:nvSpPr>
        <p:spPr/>
        <p:txBody>
          <a:bodyPr/>
          <a:lstStyle/>
          <a:p>
            <a:endParaRPr lang="es-CO"/>
          </a:p>
        </p:txBody>
      </p:sp>
      <p:pic>
        <p:nvPicPr>
          <p:cNvPr id="2050" name="Picture 2" descr="Plataforma como serv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238" y="4790491"/>
            <a:ext cx="5762562" cy="97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911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O" dirty="0"/>
              <a:t>Software como servicio (</a:t>
            </a:r>
            <a:r>
              <a:rPr lang="es-CO" dirty="0" err="1"/>
              <a:t>SaaS</a:t>
            </a:r>
            <a:r>
              <a:rPr lang="es-CO" dirty="0" smtClean="0"/>
              <a:t>)</a:t>
            </a:r>
            <a:endParaRPr lang="es-CO" dirty="0"/>
          </a:p>
        </p:txBody>
      </p:sp>
      <p:sp>
        <p:nvSpPr>
          <p:cNvPr id="5" name="Subtítulo 4"/>
          <p:cNvSpPr>
            <a:spLocks noGrp="1"/>
          </p:cNvSpPr>
          <p:nvPr>
            <p:ph type="subTitle" idx="1"/>
          </p:nvPr>
        </p:nvSpPr>
        <p:spPr/>
        <p:txBody>
          <a:bodyPr/>
          <a:lstStyle/>
          <a:p>
            <a:endParaRPr lang="es-CO"/>
          </a:p>
        </p:txBody>
      </p:sp>
      <p:pic>
        <p:nvPicPr>
          <p:cNvPr id="3074" name="Picture 2" descr="Software como serv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238" y="4790491"/>
            <a:ext cx="5762562" cy="97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573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4203</TotalTime>
  <Words>3219</Words>
  <Application>Microsoft Office PowerPoint</Application>
  <PresentationFormat>Presentación en pantalla (4:3)</PresentationFormat>
  <Paragraphs>195</Paragraphs>
  <Slides>38</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Arial</vt:lpstr>
      <vt:lpstr>Calibri</vt:lpstr>
      <vt:lpstr>Corbel</vt:lpstr>
      <vt:lpstr>Parallax</vt:lpstr>
      <vt:lpstr>Cloud Computing</vt:lpstr>
      <vt:lpstr>¿Qué es Cloud Computing?</vt:lpstr>
      <vt:lpstr>Conceptos básicos</vt:lpstr>
      <vt:lpstr>¿Cómo funciona?</vt:lpstr>
      <vt:lpstr>Beneficios (Promesa)</vt:lpstr>
      <vt:lpstr>Tipos de cloud computing</vt:lpstr>
      <vt:lpstr>Infraestructura como servicio (IaaS)</vt:lpstr>
      <vt:lpstr>Plataforma como servicio (PaaS)</vt:lpstr>
      <vt:lpstr>Software como servicio (SaaS)</vt:lpstr>
      <vt:lpstr>Modelos de implementación de cloud computing</vt:lpstr>
      <vt:lpstr>Cloud privada</vt:lpstr>
      <vt:lpstr>Híbrida</vt:lpstr>
      <vt:lpstr>Cloud privada</vt:lpstr>
      <vt:lpstr>ARQUITECTURAS CLOUD PÚBLICAS</vt:lpstr>
      <vt:lpstr>Interface de entrada Azure</vt:lpstr>
      <vt:lpstr>Arquitectura Azure</vt:lpstr>
      <vt:lpstr>Interface de entrada Cloud.Google</vt:lpstr>
      <vt:lpstr>Arquitectura Cloud google</vt:lpstr>
      <vt:lpstr>Interface de entrada AWS</vt:lpstr>
      <vt:lpstr>Arquitecturas (AWS)</vt:lpstr>
      <vt:lpstr>Presentación de PowerPoint</vt:lpstr>
      <vt:lpstr>Presentación de PowerPoint</vt:lpstr>
      <vt:lpstr>Para Moodle es correcta esta AWS?</vt:lpstr>
      <vt:lpstr>Proyecto de Curso</vt:lpstr>
      <vt:lpstr>Facilidades AWS IoT</vt:lpstr>
      <vt:lpstr>Facilidades AWS IoT</vt:lpstr>
      <vt:lpstr>Facilidades AWS IoT</vt:lpstr>
      <vt:lpstr>Facilidades AWS IoT</vt:lpstr>
      <vt:lpstr>Características de AWS IoT</vt:lpstr>
      <vt:lpstr>Precios IoT (AWS)</vt:lpstr>
      <vt:lpstr>Ejemplo de Precios 1</vt:lpstr>
      <vt:lpstr>Ejemplo de Precios 2</vt:lpstr>
      <vt:lpstr>Ejemplo de Precios 3</vt:lpstr>
      <vt:lpstr>TALLERES</vt:lpstr>
      <vt:lpstr>1. Creación de la cuenta AWS 2. Creación cuenta cloud.google.com 3. Creación cuenta azure y azureml 4. Creación cuenta BlazeMeter Creación cuenta new relic</vt:lpstr>
      <vt:lpstr>1. Ejemplos Reales SED, Ciénaga, BIM </vt:lpstr>
      <vt:lpstr>Ejercicio AWS IoT</vt:lpstr>
      <vt:lpstr>Talleres básicos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Pedro F Pérez</dc:creator>
  <cp:lastModifiedBy>estudiantes</cp:lastModifiedBy>
  <cp:revision>17</cp:revision>
  <dcterms:created xsi:type="dcterms:W3CDTF">2016-02-24T01:04:50Z</dcterms:created>
  <dcterms:modified xsi:type="dcterms:W3CDTF">2016-03-05T00:08:44Z</dcterms:modified>
</cp:coreProperties>
</file>