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5"/>
  </p:notesMasterIdLst>
  <p:sldIdLst>
    <p:sldId id="262" r:id="rId2"/>
    <p:sldId id="283" r:id="rId3"/>
    <p:sldId id="393" r:id="rId4"/>
    <p:sldId id="421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2" r:id="rId22"/>
    <p:sldId id="411" r:id="rId23"/>
    <p:sldId id="413" r:id="rId24"/>
    <p:sldId id="414" r:id="rId25"/>
    <p:sldId id="415" r:id="rId26"/>
    <p:sldId id="420" r:id="rId27"/>
    <p:sldId id="416" r:id="rId28"/>
    <p:sldId id="417" r:id="rId29"/>
    <p:sldId id="418" r:id="rId30"/>
    <p:sldId id="419" r:id="rId31"/>
    <p:sldId id="422" r:id="rId32"/>
    <p:sldId id="423" r:id="rId33"/>
    <p:sldId id="431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2" r:id="rId42"/>
    <p:sldId id="433" r:id="rId43"/>
    <p:sldId id="392" r:id="rId4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30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2901-9CCC-4CC7-949F-6C02DC0CE9F0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F5E37-FF8F-4DBE-8B58-7B7A215682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55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F5E37-FF8F-4DBE-8B58-7B7A2156828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95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14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6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0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4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6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99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7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6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78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3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85A0-61D3-4DF1-A422-C7B7E7DF5285}" type="datetimeFigureOut">
              <a:rPr lang="es-CO" smtClean="0"/>
              <a:t>02/03/2016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049B-1163-4408-A3A5-FC1E157D6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33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Autofit/>
          </a:bodyPr>
          <a:lstStyle/>
          <a:p>
            <a:r>
              <a:rPr lang="es-CO" sz="28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Infraestructura como Servicio (</a:t>
            </a:r>
            <a:r>
              <a:rPr lang="es-CO" sz="2800" b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r>
              <a:rPr lang="es-CO" sz="28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  <a:endParaRPr lang="es-CO" sz="2800" b="1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854696" cy="1752600"/>
          </a:xfrm>
        </p:spPr>
        <p:txBody>
          <a:bodyPr>
            <a:noAutofit/>
          </a:bodyPr>
          <a:lstStyle/>
          <a:p>
            <a:pPr algn="ctr"/>
            <a:r>
              <a:rPr lang="es-CO" sz="18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Rodolfo Cáliz Ospino, </a:t>
            </a:r>
            <a:r>
              <a:rPr lang="es-CO" sz="1800" b="1" dirty="0" err="1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M.Sc</a:t>
            </a:r>
            <a:endParaRPr lang="es-CO" sz="1800" b="1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s-CO" sz="1800" b="1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s-CO" sz="18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Bogotá, 04 de Marzo 2016</a:t>
            </a:r>
            <a:endParaRPr lang="es-CO" sz="1800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97" y="0"/>
            <a:ext cx="1892703" cy="18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Características claves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Medición del servicio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Tiempo de uso, ancho de banda, datos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Habilita el “pagar por lo usado”.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muy importante (en nube 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pública sobretodo) 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entender qué es lo que se está pagando</a:t>
            </a:r>
          </a:p>
        </p:txBody>
      </p:sp>
    </p:spTree>
    <p:extLst>
      <p:ext uri="{BB962C8B-B14F-4D97-AF65-F5344CB8AC3E}">
        <p14:creationId xmlns:p14="http://schemas.microsoft.com/office/powerpoint/2010/main" val="21892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despliegue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Público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Privado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Comunidad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Híbrida</a:t>
            </a:r>
          </a:p>
        </p:txBody>
      </p:sp>
    </p:spTree>
    <p:extLst>
      <p:ext uri="{BB962C8B-B14F-4D97-AF65-F5344CB8AC3E}">
        <p14:creationId xmlns:p14="http://schemas.microsoft.com/office/powerpoint/2010/main" val="26647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servicio</a:t>
            </a: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servicio</a:t>
            </a: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básica a usuarios (máquinas, redes, almacenamiento)</a:t>
            </a: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SO, plataforma de desarrolla, plataforma de DB</a:t>
            </a:r>
          </a:p>
          <a:p>
            <a:pPr lvl="1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Servicios de aplicaciones y datos</a:t>
            </a:r>
          </a:p>
        </p:txBody>
      </p:sp>
    </p:spTree>
    <p:extLst>
      <p:ext uri="{BB962C8B-B14F-4D97-AF65-F5344CB8AC3E}">
        <p14:creationId xmlns:p14="http://schemas.microsoft.com/office/powerpoint/2010/main" val="33846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Ventajas (a evaluar) de computación en la nube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Agilidad y niveles de utilización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Confiabilidad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DR, locaciones múltiples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Escalabilidad y elasticidad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Desempeño</a:t>
            </a:r>
            <a:endParaRPr lang="es-MX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Garantías mediante SLA</a:t>
            </a:r>
          </a:p>
        </p:txBody>
      </p:sp>
    </p:spTree>
    <p:extLst>
      <p:ext uri="{BB962C8B-B14F-4D97-AF65-F5344CB8AC3E}">
        <p14:creationId xmlns:p14="http://schemas.microsoft.com/office/powerpoint/2010/main" val="5990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Ventajas (a evaluar) de computación en la nube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Facilidad de mantenimiento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Tercerización de la administración y el mantenimiento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Evitar acuerdos de mantenimiento con múltiples vendedores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Seguridad y conformidad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Ventajas (a evaluar) de computación en la nube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Menor tiempo de despliegue de aplicaciones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Administración de costos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Activos vs pagar por servicio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Flexibilidad para soportar múltiples aplicaciones a múltiples usuarios</a:t>
            </a:r>
          </a:p>
        </p:txBody>
      </p:sp>
    </p:spTree>
    <p:extLst>
      <p:ext uri="{BB962C8B-B14F-4D97-AF65-F5344CB8AC3E}">
        <p14:creationId xmlns:p14="http://schemas.microsoft.com/office/powerpoint/2010/main" val="14124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¿Porqué no se había logrado antes?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Tecnologías habilitadoras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Virtualización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Arquitectura de aplicaciones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Estandarización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Accesos con mayor ancho de banda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Transferencia de datos entre diferentes lugares</a:t>
            </a:r>
          </a:p>
        </p:txBody>
      </p:sp>
    </p:spTree>
    <p:extLst>
      <p:ext uri="{BB962C8B-B14F-4D97-AF65-F5344CB8AC3E}">
        <p14:creationId xmlns:p14="http://schemas.microsoft.com/office/powerpoint/2010/main" val="23125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¿Porqué se ha disparado el número de proveedores?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Economías de escala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costo es tal que el proveedor tiene ganancias y aún así es menor que hacerlo “in-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house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negocio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MX" i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Pay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-as-</a:t>
            </a:r>
            <a:r>
              <a:rPr lang="es-MX" i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s-MX" i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Por suscripción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Estabilidad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 estimación presupuestal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8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Costos ocultos, falta de control, aspectos de integración, seguridad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Estos miedos se puede disipar con buen entendimiento del modelo de nube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Dudas sobre madurez y robustez de los servicios, soporte y SLA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Integración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¡Entender las interfaces!</a:t>
            </a:r>
          </a:p>
        </p:txBody>
      </p:sp>
    </p:spTree>
    <p:extLst>
      <p:ext uri="{BB962C8B-B14F-4D97-AF65-F5344CB8AC3E}">
        <p14:creationId xmlns:p14="http://schemas.microsoft.com/office/powerpoint/2010/main" val="20050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Objetivos</a:t>
            </a:r>
            <a:endParaRPr lang="es-CO" sz="3600" b="1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</a:p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 (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s-CO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Costos ocultos, falta de control, aspectos de integración, seguridad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Estos miedos se puede disipar con buen entendimiento del modelo de nube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Dudas sobre madurez y robustez de los servicios, soporte y SLA</a:t>
            </a:r>
          </a:p>
        </p:txBody>
      </p:sp>
    </p:spTree>
    <p:extLst>
      <p:ext uri="{BB962C8B-B14F-4D97-AF65-F5344CB8AC3E}">
        <p14:creationId xmlns:p14="http://schemas.microsoft.com/office/powerpoint/2010/main" val="21921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Integración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¡Entender las interfaces!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Hacerlo de forma segura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Entender el costo de mover datos</a:t>
            </a:r>
            <a:endParaRPr lang="es-MX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0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Seguridad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Hay que confiar en lo que el proveedor ofrece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¿Quién es el dueño de los datos?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Auditoría de datos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Aspectos legales de privacidad y conformidad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¿Cuál legislación aplicar?</a:t>
            </a:r>
          </a:p>
        </p:txBody>
      </p:sp>
    </p:spTree>
    <p:extLst>
      <p:ext uri="{BB962C8B-B14F-4D97-AF65-F5344CB8AC3E}">
        <p14:creationId xmlns:p14="http://schemas.microsoft.com/office/powerpoint/2010/main" val="33311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</a:t>
            </a:r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Multiusuario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Diferentes organizaciones/usuarios usan el mismo sistema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¿Si son mi competencia?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¡Hackers también pueden comprar espacio!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Problemas con la personalización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Puede afectar productividad</a:t>
            </a:r>
          </a:p>
        </p:txBody>
      </p:sp>
    </p:spTree>
    <p:extLst>
      <p:ext uri="{BB962C8B-B14F-4D97-AF65-F5344CB8AC3E}">
        <p14:creationId xmlns:p14="http://schemas.microsoft.com/office/powerpoint/2010/main" val="40139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</a:t>
            </a:r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Falta de estandarización en tecnologías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Dificulta compatibilidad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Ejemplo crítico: Autenticación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MX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caling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vs “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Scaling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up”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Más potencia, espacio y necesidades de refrigeración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Actualización de políticas corporativas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se puede mover a la nube y qué no?</a:t>
            </a:r>
          </a:p>
        </p:txBody>
      </p:sp>
    </p:spTree>
    <p:extLst>
      <p:ext uri="{BB962C8B-B14F-4D97-AF65-F5344CB8AC3E}">
        <p14:creationId xmlns:p14="http://schemas.microsoft.com/office/powerpoint/2010/main" val="12504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</a:t>
            </a:r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todo es perfecto …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Flexibilidad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pasa si deseo cambiarme de proveedor?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muevo mis datos y aplicaciones?</a:t>
            </a:r>
          </a:p>
        </p:txBody>
      </p:sp>
    </p:spTree>
    <p:extLst>
      <p:ext uri="{BB962C8B-B14F-4D97-AF65-F5344CB8AC3E}">
        <p14:creationId xmlns:p14="http://schemas.microsoft.com/office/powerpoint/2010/main" val="123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Objetivos</a:t>
            </a:r>
            <a:endParaRPr lang="es-CO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</a:p>
          <a:p>
            <a:r>
              <a:rPr lang="es-MX" sz="36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 (</a:t>
            </a:r>
            <a:r>
              <a:rPr lang="es-MX" sz="3600" b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r>
              <a:rPr lang="es-MX" sz="36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s-CO" sz="3600" b="1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pila de servicios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251" y="2132856"/>
            <a:ext cx="5256584" cy="45148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17565" y="64015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[1]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8164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5" y="-16932"/>
            <a:ext cx="9144000" cy="69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28592" cy="456843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16316" y="64355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[1]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014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Objetivos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Describir los fundamentos de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sus tecnologías habilitadoras, beneficios y desventajas</a:t>
            </a:r>
          </a:p>
          <a:p>
            <a:pPr algn="just"/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Utilizar tecnologías de automatización para proveer entornos y aplicaciones bajo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Describir problemáticas asociadas a la implementación de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6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620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Brinda servicios básicos: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Cómputo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 cualquier cosa que se desee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Almacenamiento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Todo se ubica en el proveedor del servicio</a:t>
            </a:r>
          </a:p>
          <a:p>
            <a:pPr lvl="1" algn="just"/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proveedor del servicio suele utilizar virtualización para soportar “</a:t>
            </a:r>
            <a:r>
              <a:rPr lang="es-MX" i="1" dirty="0" err="1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multi-tenancy</a:t>
            </a:r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lvl="1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53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620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Distribución de responsabilidades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61628"/>
            <a:ext cx="3181274" cy="40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86067"/>
            <a:ext cx="5328592" cy="67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620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Distribución de responsabilidades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7" y="2681272"/>
            <a:ext cx="77724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620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Caso de uso típico: expandir capacidad instalada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Rentar sistemas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Muy útil en soluciones “de pico” (de base temporal)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Desafíos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Pérdida de control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Costo total</a:t>
            </a:r>
          </a:p>
          <a:p>
            <a:pPr lvl="3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cuentas se suelen salir de control</a:t>
            </a:r>
          </a:p>
        </p:txBody>
      </p:sp>
    </p:spTree>
    <p:extLst>
      <p:ext uri="{BB962C8B-B14F-4D97-AF65-F5344CB8AC3E}">
        <p14:creationId xmlns:p14="http://schemas.microsoft.com/office/powerpoint/2010/main" val="32621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Proveedores públicos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35" y="2932149"/>
            <a:ext cx="2522956" cy="14624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39576"/>
            <a:ext cx="1713309" cy="980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959288"/>
            <a:ext cx="1972444" cy="7455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83" y="4091705"/>
            <a:ext cx="1701897" cy="12764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9" y="5976765"/>
            <a:ext cx="2648055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¿Y para las privadas?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Pagas</a:t>
            </a:r>
          </a:p>
          <a:p>
            <a:pPr lvl="2" algn="just"/>
            <a:endParaRPr lang="es-MX" dirty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914400" lvl="2" indent="0" algn="just">
              <a:buNone/>
            </a:pP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FOSS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00" y="4598444"/>
            <a:ext cx="3572732" cy="217093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13" y="2928031"/>
            <a:ext cx="1401486" cy="9292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19" y="2928031"/>
            <a:ext cx="1064894" cy="10648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98" y="3091013"/>
            <a:ext cx="1179027" cy="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Componentes fundamentales (Cómputo y Red)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Listado de tamaños disponibles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Imágenes de un sistema operativo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Regiones (Zonas) de disponibilidad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 de instancia 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 elástica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Grupos de seguridad</a:t>
            </a: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4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Componentes opcionales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DNS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Redes privadas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Balanceadores de carga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Firewall As A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Contenedores</a:t>
            </a: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Componentes fundamentales (Almacenamiento)</a:t>
            </a:r>
          </a:p>
          <a:p>
            <a:pPr lvl="2" algn="just"/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Almacenamiento de instancia</a:t>
            </a:r>
          </a:p>
          <a:p>
            <a:pPr lvl="2" algn="just"/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Almacenamiento elástico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Almacenamiento de objetos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Componentes opcionales almacenamiento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 Relacional</a:t>
            </a:r>
          </a:p>
          <a:p>
            <a:pPr lvl="2"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NoSQL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DB</a:t>
            </a: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9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Objetivos</a:t>
            </a:r>
            <a:endParaRPr lang="es-CO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CO" sz="3600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</a:p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 (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s-CO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¿Ir a la nube o no?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seleccionar proveedor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me van a cobrar?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¿Provee todos los componentes de infraestructura que necesito?¿Hay que complementarlos de alguna forma?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sé que está pasando entre la aplicación y la infraestructura?¿Cómo es el monitoreo, las métricas y los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DR?</a:t>
            </a: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4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¿Ir a la nube o no?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seleccionar proveedor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maneja el proveedor su tiempo fuera?¿Cuál es su disponibilidad?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es su SLA?¿Desempeño?¿Qué pasa si no se cumple el SLA?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otro software y servicios se incluyen como parte del plan?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manejan las migraciones de datos?</a:t>
            </a:r>
          </a:p>
        </p:txBody>
      </p:sp>
    </p:spTree>
    <p:extLst>
      <p:ext uri="{BB962C8B-B14F-4D97-AF65-F5344CB8AC3E}">
        <p14:creationId xmlns:p14="http://schemas.microsoft.com/office/powerpoint/2010/main" val="7667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Infraestructura como Servicio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¿Ir a la nube o no?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seleccionar proveedor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IaaS</a:t>
            </a:r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es la seguridad?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es la experiencia general de usuario?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puedo orquestar/automatizar mi infraestructura?</a:t>
            </a:r>
          </a:p>
          <a:p>
            <a:pPr lvl="2" algn="just"/>
            <a:endParaRPr lang="es-MX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9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s-CO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Referencias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[1] ROUNTREE,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Derrick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CASTRILLO, Ileana. “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Cloud Computing”.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Syngress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Elsevier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Inc. 2014.</a:t>
            </a:r>
          </a:p>
        </p:txBody>
      </p:sp>
    </p:spTree>
    <p:extLst>
      <p:ext uri="{BB962C8B-B14F-4D97-AF65-F5344CB8AC3E}">
        <p14:creationId xmlns:p14="http://schemas.microsoft.com/office/powerpoint/2010/main" val="3472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es </a:t>
            </a:r>
            <a:r>
              <a:rPr lang="es-MX" b="1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computación en la nube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92896"/>
            <a:ext cx="5686425" cy="3371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22310" y="59292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[1]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3278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es </a:t>
            </a:r>
            <a:r>
              <a:rPr lang="es-MX" b="1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computación en la nube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</p:txBody>
      </p:sp>
      <p:sp>
        <p:nvSpPr>
          <p:cNvPr id="2" name="Elipse 1"/>
          <p:cNvSpPr/>
          <p:nvPr/>
        </p:nvSpPr>
        <p:spPr>
          <a:xfrm>
            <a:off x="1591612" y="2507196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bg1"/>
                </a:solidFill>
              </a:rPr>
              <a:t>5</a:t>
            </a:r>
            <a:endParaRPr lang="es-CO" sz="4400" b="1" dirty="0">
              <a:solidFill>
                <a:schemeClr val="bg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591612" y="3893602"/>
            <a:ext cx="1440160" cy="12961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bg1"/>
                </a:solidFill>
              </a:rPr>
              <a:t>4</a:t>
            </a:r>
            <a:endParaRPr lang="es-CO" sz="4400" b="1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591612" y="5299614"/>
            <a:ext cx="1440160" cy="12961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bg1"/>
                </a:solidFill>
              </a:rPr>
              <a:t>3</a:t>
            </a:r>
            <a:endParaRPr lang="es-CO" sz="4400" b="1" dirty="0">
              <a:solidFill>
                <a:schemeClr val="bg1"/>
              </a:solidFill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529573" y="2852936"/>
            <a:ext cx="496855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Características clave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529573" y="4239342"/>
            <a:ext cx="496855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despliegue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556462" y="5625748"/>
            <a:ext cx="496855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Modelos de servicio</a:t>
            </a:r>
          </a:p>
        </p:txBody>
      </p:sp>
    </p:spTree>
    <p:extLst>
      <p:ext uri="{BB962C8B-B14F-4D97-AF65-F5344CB8AC3E}">
        <p14:creationId xmlns:p14="http://schemas.microsoft.com/office/powerpoint/2010/main" val="40600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Características claves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Auto-servicio bajo demanda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Acceso por red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MX" i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Pooling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de recursos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Elasticidad rápida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Medición del servicio</a:t>
            </a:r>
          </a:p>
        </p:txBody>
      </p:sp>
    </p:spTree>
    <p:extLst>
      <p:ext uri="{BB962C8B-B14F-4D97-AF65-F5344CB8AC3E}">
        <p14:creationId xmlns:p14="http://schemas.microsoft.com/office/powerpoint/2010/main" val="17749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Características claves</a:t>
            </a:r>
          </a:p>
          <a:p>
            <a:pPr lvl="1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Auto-servicio bajo demanda</a:t>
            </a:r>
          </a:p>
          <a:p>
            <a:pPr lvl="2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hay un administrador que se encargue de las solicitudes</a:t>
            </a:r>
          </a:p>
          <a:p>
            <a:pPr lvl="1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Acceso por red</a:t>
            </a:r>
          </a:p>
          <a:p>
            <a:pPr lvl="2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Multitud de dispositivos</a:t>
            </a:r>
          </a:p>
          <a:p>
            <a:pPr lvl="2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Multitud de plataformas</a:t>
            </a:r>
          </a:p>
          <a:p>
            <a:pPr lvl="2"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Minimizar el uso de ancho de banda</a:t>
            </a:r>
          </a:p>
        </p:txBody>
      </p:sp>
    </p:spTree>
    <p:extLst>
      <p:ext uri="{BB962C8B-B14F-4D97-AF65-F5344CB8AC3E}">
        <p14:creationId xmlns:p14="http://schemas.microsoft.com/office/powerpoint/2010/main" val="13157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-2913" y="0"/>
            <a:ext cx="9146913" cy="1143000"/>
          </a:xfrm>
          <a:gradFill>
            <a:gsLst>
              <a:gs pos="0">
                <a:srgbClr val="000082"/>
              </a:gs>
              <a:gs pos="26000">
                <a:srgbClr val="000082"/>
              </a:gs>
              <a:gs pos="89000">
                <a:srgbClr val="0047FF"/>
              </a:gs>
              <a:gs pos="100000">
                <a:srgbClr val="0047FF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Fundamentos de Computación en la Nube</a:t>
            </a:r>
            <a:endParaRPr lang="es-CO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699281"/>
            <a:ext cx="1088682" cy="1088682"/>
          </a:xfrm>
          <a:prstGeom prst="rect">
            <a:avLst/>
          </a:prstGeom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Características claves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MX" i="1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Pooling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de recursos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Recursos compartidos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logra mediante 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virtualización</a:t>
            </a:r>
          </a:p>
          <a:p>
            <a:pPr lvl="1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Elasticidad rápida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Crecer/</a:t>
            </a:r>
            <a:r>
              <a:rPr lang="es-MX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decrecer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satisfacer las demandas de los usuarios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 recursos no se utilizan antes de ser necesarios</a:t>
            </a:r>
          </a:p>
          <a:p>
            <a:pPr lvl="2" algn="just"/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logra mediante 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orquestación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 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3979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1237</Words>
  <Application>Microsoft Office PowerPoint</Application>
  <PresentationFormat>Presentación en pantalla (4:3)</PresentationFormat>
  <Paragraphs>258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 Unicode MS</vt:lpstr>
      <vt:lpstr>Arial</vt:lpstr>
      <vt:lpstr>Calibri</vt:lpstr>
      <vt:lpstr>Tema de Office</vt:lpstr>
      <vt:lpstr>Fundamentos de Infraestructura como Servicio (IaaS).</vt:lpstr>
      <vt:lpstr>Agenda</vt:lpstr>
      <vt:lpstr>Objetivos</vt:lpstr>
      <vt:lpstr>Agenda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Fundamentos de Computación en la Nube</vt:lpstr>
      <vt:lpstr>Agenda</vt:lpstr>
      <vt:lpstr>Infraestructura como Servicio</vt:lpstr>
      <vt:lpstr>Presentación de PowerPoint</vt:lpstr>
      <vt:lpstr>Infraestructura como Servicio</vt:lpstr>
      <vt:lpstr>Infraestructura como Servicio</vt:lpstr>
      <vt:lpstr>Infraestructura como Servicio</vt:lpstr>
      <vt:lpstr>Presentación de PowerPoint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Infraestructura como Servicio</vt:lpstr>
      <vt:lpstr>Referencias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Nube Privada CECAD</dc:title>
  <dc:creator>Rodolfo</dc:creator>
  <cp:lastModifiedBy>Administrador-CECAD</cp:lastModifiedBy>
  <cp:revision>375</cp:revision>
  <dcterms:created xsi:type="dcterms:W3CDTF">2015-05-29T00:05:58Z</dcterms:created>
  <dcterms:modified xsi:type="dcterms:W3CDTF">2016-03-03T00:38:54Z</dcterms:modified>
</cp:coreProperties>
</file>