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7" r:id="rId2"/>
    <p:sldId id="272" r:id="rId3"/>
    <p:sldId id="292" r:id="rId4"/>
    <p:sldId id="325" r:id="rId5"/>
    <p:sldId id="344" r:id="rId6"/>
    <p:sldId id="271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70" r:id="rId16"/>
    <p:sldId id="288" r:id="rId17"/>
    <p:sldId id="289" r:id="rId18"/>
    <p:sldId id="290" r:id="rId19"/>
    <p:sldId id="291" r:id="rId20"/>
    <p:sldId id="293" r:id="rId21"/>
    <p:sldId id="294" r:id="rId22"/>
    <p:sldId id="295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2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4" r:id="rId61"/>
    <p:sldId id="355" r:id="rId62"/>
    <p:sldId id="356" r:id="rId63"/>
    <p:sldId id="358" r:id="rId64"/>
    <p:sldId id="359" r:id="rId65"/>
    <p:sldId id="360" r:id="rId66"/>
    <p:sldId id="361" r:id="rId67"/>
    <p:sldId id="362" r:id="rId68"/>
    <p:sldId id="384" r:id="rId69"/>
    <p:sldId id="287" r:id="rId70"/>
    <p:sldId id="324" r:id="rId71"/>
    <p:sldId id="263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D536E-9CAB-4612-881C-E9B4DA51FD15}" type="datetimeFigureOut">
              <a:rPr lang="es-CO" smtClean="0"/>
              <a:t>18/03/2016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00135-F0FE-49C7-8882-CF3DA0B0F3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073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D2E0F-6F4A-476F-8323-D26BC3287765}" type="slidenum">
              <a:rPr lang="es-CO" smtClean="0"/>
              <a:t>50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72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D2E0F-6F4A-476F-8323-D26BC3287765}" type="slidenum">
              <a:rPr lang="es-CO" smtClean="0"/>
              <a:t>51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123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D2E0F-6F4A-476F-8323-D26BC3287765}" type="slidenum">
              <a:rPr lang="es-CO" smtClean="0"/>
              <a:t>52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99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D2E0F-6F4A-476F-8323-D26BC3287765}" type="slidenum">
              <a:rPr lang="es-CO" smtClean="0"/>
              <a:t>61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536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cd/E19957-01/820-2981/ipv6-ref-2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9957-01/820-2981/ipv6-overview-170/index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2308238" y="5113865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b="1" i="1" dirty="0" smtClean="0"/>
              <a:t>Ing. Víctor Daniel Angulo </a:t>
            </a:r>
          </a:p>
          <a:p>
            <a:pPr marL="0" indent="0" algn="r">
              <a:buNone/>
            </a:pPr>
            <a:r>
              <a:rPr lang="es-CO" b="1" i="1" dirty="0" smtClean="0"/>
              <a:t>Universidad Distrital Francisco José de Caldas</a:t>
            </a:r>
            <a:endParaRPr lang="es-CO" b="1" i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127924" y="1810838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4800" dirty="0" smtClean="0">
                <a:solidFill>
                  <a:srgbClr val="002060"/>
                </a:solidFill>
              </a:rPr>
              <a:t>Aplicaciones Sobre Internet /La Nube</a:t>
            </a:r>
          </a:p>
          <a:p>
            <a:pPr algn="ctr"/>
            <a:r>
              <a:rPr lang="es-CO" sz="4800" dirty="0" smtClean="0">
                <a:solidFill>
                  <a:srgbClr val="002060"/>
                </a:solidFill>
              </a:rPr>
              <a:t>IPv6</a:t>
            </a:r>
            <a:endParaRPr lang="es-CO" sz="4800" dirty="0">
              <a:solidFill>
                <a:srgbClr val="002060"/>
              </a:solidFill>
            </a:endParaRPr>
          </a:p>
        </p:txBody>
      </p:sp>
      <p:pic>
        <p:nvPicPr>
          <p:cNvPr id="7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984" y="3780661"/>
            <a:ext cx="856254" cy="10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3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Direcciones IP</a:t>
            </a:r>
            <a:endParaRPr lang="es-CO" b="1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Etiqueta numérica</a:t>
            </a:r>
          </a:p>
          <a:p>
            <a:pPr lvl="1"/>
            <a:r>
              <a:rPr lang="es-CO" dirty="0"/>
              <a:t>Decimal: IPv4</a:t>
            </a:r>
          </a:p>
          <a:p>
            <a:pPr lvl="1"/>
            <a:r>
              <a:rPr lang="es-CO" dirty="0"/>
              <a:t>Hexadecimal: IPv6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/>
              <a:t>Identifica de manera lógica y jerárquica una interfaz de un dispositivo</a:t>
            </a:r>
          </a:p>
          <a:p>
            <a:endParaRPr lang="es-CO" dirty="0" smtClean="0"/>
          </a:p>
          <a:p>
            <a:r>
              <a:rPr lang="es-CO" dirty="0"/>
              <a:t>Usada dentro de redes que manejen el protocolo IP (Capa de red)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6148" name="Picture 4" descr="https://pixabay.com/static/uploads/photo/2014/09/10/19/58/name-441078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75" y="-218282"/>
            <a:ext cx="6934198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148" y="2463597"/>
            <a:ext cx="856254" cy="10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8823016" y="2463597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s-CO" b="1" i="1" dirty="0" smtClean="0"/>
              <a:t>2001:0:c18:1</a:t>
            </a:r>
            <a:r>
              <a:rPr lang="es-CO" b="1" i="1" dirty="0"/>
              <a:t>::10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874498" y="1981200"/>
            <a:ext cx="2200296" cy="368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CO" b="1" i="1" dirty="0" smtClean="0"/>
              <a:t>Dirección 3</a:t>
            </a:r>
            <a:endParaRPr lang="es-CO" b="1" i="1" dirty="0"/>
          </a:p>
        </p:txBody>
      </p:sp>
      <p:sp>
        <p:nvSpPr>
          <p:cNvPr id="9" name="Rectángulo 8"/>
          <p:cNvSpPr/>
          <p:nvPr/>
        </p:nvSpPr>
        <p:spPr>
          <a:xfrm>
            <a:off x="6811422" y="1981200"/>
            <a:ext cx="2200296" cy="368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CO" b="1" i="1" dirty="0" smtClean="0"/>
              <a:t>Dirección 2</a:t>
            </a:r>
            <a:endParaRPr lang="es-CO" b="1" i="1" dirty="0"/>
          </a:p>
        </p:txBody>
      </p:sp>
      <p:sp>
        <p:nvSpPr>
          <p:cNvPr id="5" name="Rectángulo 4"/>
          <p:cNvSpPr/>
          <p:nvPr/>
        </p:nvSpPr>
        <p:spPr>
          <a:xfrm>
            <a:off x="6788182" y="2514883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s-CO" b="1" i="1" dirty="0" smtClean="0"/>
              <a:t>10.21.160.1</a:t>
            </a:r>
            <a:endParaRPr lang="es-CO" b="1" i="1" dirty="0"/>
          </a:p>
        </p:txBody>
      </p:sp>
      <p:sp>
        <p:nvSpPr>
          <p:cNvPr id="11" name="Rectángulo 10"/>
          <p:cNvSpPr/>
          <p:nvPr/>
        </p:nvSpPr>
        <p:spPr>
          <a:xfrm>
            <a:off x="4383764" y="2495323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s-CO" b="1" i="1" dirty="0" smtClean="0"/>
              <a:t>192.168.0.1</a:t>
            </a:r>
            <a:endParaRPr lang="es-CO" b="1" i="1" dirty="0"/>
          </a:p>
        </p:txBody>
      </p:sp>
      <p:sp>
        <p:nvSpPr>
          <p:cNvPr id="12" name="Rectángulo 11"/>
          <p:cNvSpPr/>
          <p:nvPr/>
        </p:nvSpPr>
        <p:spPr>
          <a:xfrm>
            <a:off x="4397062" y="1995278"/>
            <a:ext cx="2200296" cy="368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CO" b="1" i="1" dirty="0" smtClean="0"/>
              <a:t>Dirección 1</a:t>
            </a:r>
            <a:endParaRPr lang="es-CO" b="1" i="1" dirty="0"/>
          </a:p>
        </p:txBody>
      </p:sp>
    </p:spTree>
    <p:extLst>
      <p:ext uri="{BB962C8B-B14F-4D97-AF65-F5344CB8AC3E}">
        <p14:creationId xmlns:p14="http://schemas.microsoft.com/office/powerpoint/2010/main" val="7845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redondeado 15"/>
          <p:cNvSpPr/>
          <p:nvPr/>
        </p:nvSpPr>
        <p:spPr>
          <a:xfrm>
            <a:off x="2114550" y="3983037"/>
            <a:ext cx="6667500" cy="277697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Estructura Direcciones IPv4 (I)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2475"/>
          </a:xfrm>
        </p:spPr>
        <p:txBody>
          <a:bodyPr/>
          <a:lstStyle/>
          <a:p>
            <a:r>
              <a:rPr lang="es-CO" dirty="0" smtClean="0"/>
              <a:t>Numero binario </a:t>
            </a:r>
            <a:r>
              <a:rPr lang="es-CO" dirty="0"/>
              <a:t>de 32 bits</a:t>
            </a:r>
          </a:p>
          <a:p>
            <a:r>
              <a:rPr lang="es-CO" dirty="0" smtClean="0"/>
              <a:t>Permite 2</a:t>
            </a:r>
            <a:r>
              <a:rPr lang="es-CO" baseline="30000" dirty="0" smtClean="0"/>
              <a:t>32</a:t>
            </a:r>
            <a:r>
              <a:rPr lang="es-CO" dirty="0" smtClean="0"/>
              <a:t> posibles direcciones. </a:t>
            </a:r>
            <a:r>
              <a:rPr lang="es-CO" dirty="0" smtClean="0">
                <a:sym typeface="Wingdings" panose="05000000000000000000" pitchFamily="2" charset="2"/>
              </a:rPr>
              <a:t> </a:t>
            </a:r>
            <a:r>
              <a:rPr lang="es-CO" dirty="0" smtClean="0"/>
              <a:t>4.294.967.296 direcciones</a:t>
            </a:r>
          </a:p>
          <a:p>
            <a:r>
              <a:rPr lang="es-CO" dirty="0" smtClean="0"/>
              <a:t>Divididos en 4 octetos </a:t>
            </a:r>
            <a:r>
              <a:rPr lang="es-CO" dirty="0" smtClean="0">
                <a:sym typeface="Wingdings" panose="05000000000000000000" pitchFamily="2" charset="2"/>
              </a:rPr>
              <a:t> intervalos de 0 a 255 (Decimal)</a:t>
            </a:r>
          </a:p>
          <a:p>
            <a:r>
              <a:rPr lang="es-CO" dirty="0" smtClean="0">
                <a:sym typeface="Wingdings" panose="05000000000000000000" pitchFamily="2" charset="2"/>
              </a:rPr>
              <a:t>Separados por “.”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045117" y="3983037"/>
            <a:ext cx="4996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150 . 60 . 80 . 90 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171718" y="54864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10010110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4422738" y="546735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00111100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5657854" y="54864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01010000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6892970" y="546735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01011010</a:t>
            </a:r>
            <a:endParaRPr lang="es-CO" dirty="0"/>
          </a:p>
        </p:txBody>
      </p:sp>
      <p:sp>
        <p:nvSpPr>
          <p:cNvPr id="9" name="Flecha abajo 8"/>
          <p:cNvSpPr/>
          <p:nvPr/>
        </p:nvSpPr>
        <p:spPr>
          <a:xfrm>
            <a:off x="3524250" y="4906367"/>
            <a:ext cx="457200" cy="5609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 abajo 9"/>
          <p:cNvSpPr/>
          <p:nvPr/>
        </p:nvSpPr>
        <p:spPr>
          <a:xfrm>
            <a:off x="4873662" y="4906367"/>
            <a:ext cx="457200" cy="5609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 abajo 10"/>
          <p:cNvSpPr/>
          <p:nvPr/>
        </p:nvSpPr>
        <p:spPr>
          <a:xfrm>
            <a:off x="6076950" y="4906367"/>
            <a:ext cx="457200" cy="5609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 abajo 11"/>
          <p:cNvSpPr/>
          <p:nvPr/>
        </p:nvSpPr>
        <p:spPr>
          <a:xfrm>
            <a:off x="7224780" y="4906367"/>
            <a:ext cx="457200" cy="56098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errar llave 13"/>
          <p:cNvSpPr/>
          <p:nvPr/>
        </p:nvSpPr>
        <p:spPr>
          <a:xfrm rot="5400000">
            <a:off x="5090345" y="3345361"/>
            <a:ext cx="916332" cy="49686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5137035" y="639068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37706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redondeado 53"/>
          <p:cNvSpPr/>
          <p:nvPr/>
        </p:nvSpPr>
        <p:spPr>
          <a:xfrm>
            <a:off x="9083080" y="4991441"/>
            <a:ext cx="1855074" cy="1435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redondeado 52"/>
          <p:cNvSpPr/>
          <p:nvPr/>
        </p:nvSpPr>
        <p:spPr>
          <a:xfrm>
            <a:off x="9036554" y="3431246"/>
            <a:ext cx="1855074" cy="1435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 redondeado 51"/>
          <p:cNvSpPr/>
          <p:nvPr/>
        </p:nvSpPr>
        <p:spPr>
          <a:xfrm>
            <a:off x="9036554" y="1811900"/>
            <a:ext cx="1855074" cy="1435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Estructura Direcciones IPv4 (II)</a:t>
            </a:r>
            <a:endParaRPr lang="es-CO" b="1" dirty="0"/>
          </a:p>
        </p:txBody>
      </p:sp>
      <p:sp>
        <p:nvSpPr>
          <p:cNvPr id="5" name="Rectángulo 4"/>
          <p:cNvSpPr/>
          <p:nvPr/>
        </p:nvSpPr>
        <p:spPr>
          <a:xfrm>
            <a:off x="304800" y="2105026"/>
            <a:ext cx="1981200" cy="6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329786" y="3740946"/>
            <a:ext cx="4000500" cy="6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2286000" y="2102896"/>
            <a:ext cx="5905500" cy="666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4330286" y="3740946"/>
            <a:ext cx="3886200" cy="6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 rot="10800000">
            <a:off x="6210300" y="5381626"/>
            <a:ext cx="1981200" cy="66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 rot="10800000">
            <a:off x="304800" y="5386389"/>
            <a:ext cx="5905500" cy="661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498448" y="2626519"/>
            <a:ext cx="6295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517139" y="4262439"/>
            <a:ext cx="6295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 flipV="1">
            <a:off x="704492" y="4262438"/>
            <a:ext cx="6295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485858" y="5903121"/>
            <a:ext cx="6295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 flipV="1">
            <a:off x="673211" y="5903120"/>
            <a:ext cx="6295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854269" y="5912646"/>
            <a:ext cx="6295" cy="29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344457" y="228802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366296" y="3881440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1 0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349526" y="5569389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1 1 0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2566579" y="5412207"/>
            <a:ext cx="2084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Identificador de Red</a:t>
            </a:r>
            <a:endParaRPr lang="es-CO" dirty="0"/>
          </a:p>
        </p:txBody>
      </p:sp>
      <p:sp>
        <p:nvSpPr>
          <p:cNvPr id="25" name="Rectángulo 24"/>
          <p:cNvSpPr/>
          <p:nvPr/>
        </p:nvSpPr>
        <p:spPr>
          <a:xfrm>
            <a:off x="1320386" y="3758687"/>
            <a:ext cx="2084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Identificador de Red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240474" y="2062996"/>
            <a:ext cx="2058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smtClean="0"/>
              <a:t>Identificador de Red</a:t>
            </a:r>
            <a:endParaRPr lang="es-CO" sz="1600" dirty="0"/>
          </a:p>
        </p:txBody>
      </p:sp>
      <p:sp>
        <p:nvSpPr>
          <p:cNvPr id="27" name="Rectángulo 26"/>
          <p:cNvSpPr/>
          <p:nvPr/>
        </p:nvSpPr>
        <p:spPr>
          <a:xfrm>
            <a:off x="6122816" y="5384723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smtClean="0"/>
              <a:t>Identificador de Host</a:t>
            </a:r>
            <a:endParaRPr lang="es-CO" sz="1600" dirty="0"/>
          </a:p>
        </p:txBody>
      </p:sp>
      <p:sp>
        <p:nvSpPr>
          <p:cNvPr id="28" name="Rectángulo 27"/>
          <p:cNvSpPr/>
          <p:nvPr/>
        </p:nvSpPr>
        <p:spPr>
          <a:xfrm>
            <a:off x="5263736" y="3740946"/>
            <a:ext cx="2156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Identificador de Host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4164163" y="2053104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600" dirty="0" smtClean="0"/>
              <a:t>Identificador de Host</a:t>
            </a:r>
            <a:endParaRPr lang="es-CO" sz="1600" dirty="0"/>
          </a:p>
        </p:txBody>
      </p:sp>
      <p:sp>
        <p:nvSpPr>
          <p:cNvPr id="30" name="Rectángulo 29"/>
          <p:cNvSpPr/>
          <p:nvPr/>
        </p:nvSpPr>
        <p:spPr>
          <a:xfrm>
            <a:off x="947388" y="2472691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8 bits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6852888" y="572798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8 bits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1982024" y="406686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16 bits</a:t>
            </a:r>
            <a:endParaRPr lang="es-CO" dirty="0"/>
          </a:p>
        </p:txBody>
      </p:sp>
      <p:sp>
        <p:nvSpPr>
          <p:cNvPr id="33" name="Rectángulo 32"/>
          <p:cNvSpPr/>
          <p:nvPr/>
        </p:nvSpPr>
        <p:spPr>
          <a:xfrm>
            <a:off x="3379560" y="568857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24 bits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4870862" y="243709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24 bits</a:t>
            </a:r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>
            <a:off x="5982524" y="407349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16 bits</a:t>
            </a:r>
            <a:endParaRPr lang="es-CO" dirty="0"/>
          </a:p>
        </p:txBody>
      </p:sp>
      <p:sp>
        <p:nvSpPr>
          <p:cNvPr id="37" name="Flecha derecha 36"/>
          <p:cNvSpPr/>
          <p:nvPr/>
        </p:nvSpPr>
        <p:spPr>
          <a:xfrm>
            <a:off x="8278984" y="2288025"/>
            <a:ext cx="541166" cy="33849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Flecha derecha 37"/>
          <p:cNvSpPr/>
          <p:nvPr/>
        </p:nvSpPr>
        <p:spPr>
          <a:xfrm>
            <a:off x="8330786" y="3925612"/>
            <a:ext cx="541166" cy="33849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Flecha derecha 38"/>
          <p:cNvSpPr/>
          <p:nvPr/>
        </p:nvSpPr>
        <p:spPr>
          <a:xfrm>
            <a:off x="8292922" y="5584808"/>
            <a:ext cx="541166" cy="33849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/>
          <p:cNvSpPr/>
          <p:nvPr/>
        </p:nvSpPr>
        <p:spPr>
          <a:xfrm>
            <a:off x="9504632" y="193715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0.0.0.0</a:t>
            </a:r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9036554" y="2755340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127.255.255.255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9807600" y="2155176"/>
            <a:ext cx="21993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 smtClean="0"/>
              <a:t>.</a:t>
            </a:r>
          </a:p>
          <a:p>
            <a:r>
              <a:rPr lang="es-CO" sz="1100" dirty="0" smtClean="0"/>
              <a:t>.</a:t>
            </a:r>
          </a:p>
          <a:p>
            <a:r>
              <a:rPr lang="es-CO" sz="1100" dirty="0"/>
              <a:t>.</a:t>
            </a:r>
            <a:endParaRPr lang="es-CO" sz="1100" dirty="0" smtClean="0"/>
          </a:p>
        </p:txBody>
      </p:sp>
      <p:sp>
        <p:nvSpPr>
          <p:cNvPr id="43" name="Rectángulo 42"/>
          <p:cNvSpPr/>
          <p:nvPr/>
        </p:nvSpPr>
        <p:spPr>
          <a:xfrm>
            <a:off x="9431634" y="3556280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128.0.0.0</a:t>
            </a:r>
            <a:endParaRPr lang="es-CO" dirty="0"/>
          </a:p>
        </p:txBody>
      </p:sp>
      <p:sp>
        <p:nvSpPr>
          <p:cNvPr id="44" name="Rectángulo 43"/>
          <p:cNvSpPr/>
          <p:nvPr/>
        </p:nvSpPr>
        <p:spPr>
          <a:xfrm>
            <a:off x="9146520" y="4392207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191.255.255.255</a:t>
            </a:r>
            <a:endParaRPr lang="es-CO" dirty="0"/>
          </a:p>
        </p:txBody>
      </p:sp>
      <p:sp>
        <p:nvSpPr>
          <p:cNvPr id="45" name="Rectángulo 44"/>
          <p:cNvSpPr/>
          <p:nvPr/>
        </p:nvSpPr>
        <p:spPr>
          <a:xfrm>
            <a:off x="9917566" y="3792043"/>
            <a:ext cx="21993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 smtClean="0"/>
              <a:t>.</a:t>
            </a:r>
          </a:p>
          <a:p>
            <a:r>
              <a:rPr lang="es-CO" sz="1100" dirty="0" smtClean="0"/>
              <a:t>.</a:t>
            </a:r>
          </a:p>
          <a:p>
            <a:r>
              <a:rPr lang="es-CO" sz="1100" dirty="0"/>
              <a:t>.</a:t>
            </a:r>
            <a:endParaRPr lang="es-CO" sz="1100" dirty="0" smtClean="0"/>
          </a:p>
        </p:txBody>
      </p:sp>
      <p:sp>
        <p:nvSpPr>
          <p:cNvPr id="46" name="Rectángulo 45"/>
          <p:cNvSpPr/>
          <p:nvPr/>
        </p:nvSpPr>
        <p:spPr>
          <a:xfrm>
            <a:off x="9431634" y="5048591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192.0.0.0</a:t>
            </a:r>
            <a:endParaRPr lang="es-CO" dirty="0"/>
          </a:p>
        </p:txBody>
      </p:sp>
      <p:sp>
        <p:nvSpPr>
          <p:cNvPr id="47" name="Rectángulo 46"/>
          <p:cNvSpPr/>
          <p:nvPr/>
        </p:nvSpPr>
        <p:spPr>
          <a:xfrm>
            <a:off x="9129607" y="5905713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223.255.255.255</a:t>
            </a:r>
            <a:endParaRPr lang="es-CO" dirty="0"/>
          </a:p>
        </p:txBody>
      </p:sp>
      <p:sp>
        <p:nvSpPr>
          <p:cNvPr id="48" name="Rectángulo 47"/>
          <p:cNvSpPr/>
          <p:nvPr/>
        </p:nvSpPr>
        <p:spPr>
          <a:xfrm>
            <a:off x="9969533" y="5302956"/>
            <a:ext cx="21993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100" dirty="0" smtClean="0"/>
              <a:t>.</a:t>
            </a:r>
          </a:p>
          <a:p>
            <a:r>
              <a:rPr lang="es-CO" sz="1100" dirty="0" smtClean="0"/>
              <a:t>.</a:t>
            </a:r>
          </a:p>
          <a:p>
            <a:r>
              <a:rPr lang="es-CO" sz="1100" dirty="0"/>
              <a:t>.</a:t>
            </a:r>
            <a:endParaRPr lang="es-CO" sz="1100" dirty="0" smtClean="0"/>
          </a:p>
        </p:txBody>
      </p:sp>
      <p:sp>
        <p:nvSpPr>
          <p:cNvPr id="49" name="Rectángulo 48"/>
          <p:cNvSpPr/>
          <p:nvPr/>
        </p:nvSpPr>
        <p:spPr>
          <a:xfrm>
            <a:off x="240474" y="162723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CO" b="1" i="1" dirty="0" smtClean="0"/>
              <a:t>Clase A</a:t>
            </a:r>
            <a:endParaRPr lang="es-MX" altLang="es-CO" b="1" i="1" dirty="0"/>
          </a:p>
        </p:txBody>
      </p:sp>
      <p:sp>
        <p:nvSpPr>
          <p:cNvPr id="50" name="Rectángulo 49"/>
          <p:cNvSpPr/>
          <p:nvPr/>
        </p:nvSpPr>
        <p:spPr>
          <a:xfrm>
            <a:off x="230102" y="3247727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CO" b="1" i="1" dirty="0" smtClean="0"/>
              <a:t>Clase B</a:t>
            </a:r>
            <a:endParaRPr lang="es-MX" altLang="es-CO" b="1" i="1" dirty="0"/>
          </a:p>
        </p:txBody>
      </p:sp>
      <p:sp>
        <p:nvSpPr>
          <p:cNvPr id="51" name="Rectángulo 50"/>
          <p:cNvSpPr/>
          <p:nvPr/>
        </p:nvSpPr>
        <p:spPr>
          <a:xfrm>
            <a:off x="269116" y="4886682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CO" b="1" i="1" dirty="0" smtClean="0"/>
              <a:t>Clase C</a:t>
            </a:r>
            <a:endParaRPr lang="es-MX" altLang="es-CO" b="1" i="1" dirty="0"/>
          </a:p>
        </p:txBody>
      </p:sp>
    </p:spTree>
    <p:extLst>
      <p:ext uri="{BB962C8B-B14F-4D97-AF65-F5344CB8AC3E}">
        <p14:creationId xmlns:p14="http://schemas.microsoft.com/office/powerpoint/2010/main" val="352216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Estructura Direcciones IPv4 (II)</a:t>
            </a:r>
            <a:endParaRPr lang="es-CO" b="1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838200" y="2095498"/>
          <a:ext cx="9645650" cy="20383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0350"/>
                <a:gridCol w="2886178"/>
                <a:gridCol w="2512211"/>
                <a:gridCol w="2716911"/>
              </a:tblGrid>
              <a:tr h="330912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Numero de redes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Numero de Host por red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Rango</a:t>
                      </a:r>
                      <a:r>
                        <a:rPr lang="es-CO" baseline="0" dirty="0" smtClean="0"/>
                        <a:t> del ID de red</a:t>
                      </a:r>
                      <a:endParaRPr lang="es-CO" dirty="0"/>
                    </a:p>
                  </a:txBody>
                  <a:tcPr/>
                </a:tc>
              </a:tr>
              <a:tr h="453392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Clase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16,777,214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 – 126</a:t>
                      </a:r>
                      <a:endParaRPr lang="es-CO" dirty="0"/>
                    </a:p>
                  </a:txBody>
                  <a:tcPr/>
                </a:tc>
              </a:tr>
              <a:tr h="430532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Clase</a:t>
                      </a:r>
                      <a:r>
                        <a:rPr lang="es-CO" baseline="0" dirty="0" smtClean="0"/>
                        <a:t> B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16,384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65,534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128 – 191</a:t>
                      </a:r>
                      <a:endParaRPr lang="es-CO" dirty="0"/>
                    </a:p>
                  </a:txBody>
                  <a:tcPr/>
                </a:tc>
              </a:tr>
              <a:tr h="514395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Clase C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2,097,152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254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192 – 223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Marcador de contenido 2"/>
          <p:cNvSpPr>
            <a:spLocks noGrp="1"/>
          </p:cNvSpPr>
          <p:nvPr>
            <p:ph idx="1"/>
          </p:nvPr>
        </p:nvSpPr>
        <p:spPr>
          <a:xfrm>
            <a:off x="838200" y="4107225"/>
            <a:ext cx="10515600" cy="2022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b="1" i="1" dirty="0" smtClean="0"/>
              <a:t>Importante:</a:t>
            </a:r>
            <a:endParaRPr lang="es-CO" b="1" i="1" dirty="0"/>
          </a:p>
          <a:p>
            <a:r>
              <a:rPr lang="es-CO" dirty="0" smtClean="0"/>
              <a:t>Existen direcciones especiales en IPv4</a:t>
            </a:r>
          </a:p>
          <a:p>
            <a:r>
              <a:rPr lang="es-CO" dirty="0" smtClean="0"/>
              <a:t>Existen normas y restricciones de direccionamiento</a:t>
            </a:r>
          </a:p>
          <a:p>
            <a:r>
              <a:rPr lang="es-CO" dirty="0" smtClean="0">
                <a:sym typeface="Wingdings" panose="05000000000000000000" pitchFamily="2" charset="2"/>
              </a:rPr>
              <a:t>Existen la 2 clases mas</a:t>
            </a:r>
          </a:p>
          <a:p>
            <a:pPr lvl="1"/>
            <a:r>
              <a:rPr lang="es-CO" dirty="0" smtClean="0">
                <a:sym typeface="Wingdings" panose="05000000000000000000" pitchFamily="2" charset="2"/>
              </a:rPr>
              <a:t>Clase D  224.0.0.0 – 239.255.255.255 (Multicast)</a:t>
            </a:r>
          </a:p>
          <a:p>
            <a:pPr lvl="1"/>
            <a:r>
              <a:rPr lang="es-CO" dirty="0" smtClean="0">
                <a:sym typeface="Wingdings" panose="05000000000000000000" pitchFamily="2" charset="2"/>
              </a:rPr>
              <a:t>Clase E  240.0.0.0 – 255.255.255.255 (Experimental)</a:t>
            </a:r>
          </a:p>
          <a:p>
            <a:pPr marL="0" indent="0">
              <a:buNone/>
            </a:pPr>
            <a:endParaRPr lang="es-CO" dirty="0"/>
          </a:p>
        </p:txBody>
      </p:sp>
      <p:cxnSp>
        <p:nvCxnSpPr>
          <p:cNvPr id="56" name="Conector recto 55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541821" y="6390795"/>
            <a:ext cx="1638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[6]</a:t>
            </a:r>
          </a:p>
        </p:txBody>
      </p:sp>
    </p:spTree>
    <p:extLst>
      <p:ext uri="{BB962C8B-B14F-4D97-AF65-F5344CB8AC3E}">
        <p14:creationId xmlns:p14="http://schemas.microsoft.com/office/powerpoint/2010/main" val="15028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CIDR</a:t>
            </a:r>
          </a:p>
          <a:p>
            <a:pPr lvl="1"/>
            <a:r>
              <a:rPr lang="es-CO" dirty="0" smtClean="0"/>
              <a:t>Acaba el uso de las clases dentro del direccionamiento</a:t>
            </a:r>
          </a:p>
          <a:p>
            <a:pPr lvl="1"/>
            <a:r>
              <a:rPr lang="es-CO" dirty="0" smtClean="0"/>
              <a:t>Uso de pequeños prefijos según la necesidad</a:t>
            </a:r>
          </a:p>
          <a:p>
            <a:pPr lvl="1"/>
            <a:r>
              <a:rPr lang="es-CO" dirty="0" smtClean="0"/>
              <a:t>RFC 4632</a:t>
            </a:r>
          </a:p>
          <a:p>
            <a:r>
              <a:rPr lang="es-CO" dirty="0" smtClean="0"/>
              <a:t>DHCP</a:t>
            </a:r>
          </a:p>
          <a:p>
            <a:pPr lvl="1"/>
            <a:r>
              <a:rPr lang="es-CO" dirty="0" smtClean="0"/>
              <a:t>Reutilización de direcciones sin uso</a:t>
            </a:r>
          </a:p>
          <a:p>
            <a:r>
              <a:rPr lang="es-CO" dirty="0" smtClean="0"/>
              <a:t>NAT + (RFC 1918)</a:t>
            </a:r>
          </a:p>
          <a:p>
            <a:pPr lvl="1"/>
            <a:r>
              <a:rPr lang="es-CO" dirty="0" smtClean="0"/>
              <a:t>Una dirección Publica da salida a internet a un grupo de direcciones privadas.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Soluciones provisionales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715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304800" y="1641718"/>
            <a:ext cx="10481388" cy="1020105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Objetivo y Características de IPv6</a:t>
            </a:r>
            <a:endParaRPr lang="es-C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478" y="3013318"/>
            <a:ext cx="856254" cy="10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Objetivo de IPv6</a:t>
            </a:r>
            <a:endParaRPr lang="es-CO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1240189" y="3201639"/>
            <a:ext cx="2371532" cy="69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Direccionamiento</a:t>
            </a:r>
            <a:endParaRPr lang="es-CO" dirty="0"/>
          </a:p>
        </p:txBody>
      </p:sp>
      <p:sp>
        <p:nvSpPr>
          <p:cNvPr id="7" name="Rectángulo redondeado 6"/>
          <p:cNvSpPr/>
          <p:nvPr/>
        </p:nvSpPr>
        <p:spPr>
          <a:xfrm>
            <a:off x="2425955" y="4109779"/>
            <a:ext cx="2371532" cy="69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Enrutamiento</a:t>
            </a:r>
            <a:endParaRPr lang="es-CO" dirty="0"/>
          </a:p>
        </p:txBody>
      </p:sp>
      <p:sp>
        <p:nvSpPr>
          <p:cNvPr id="8" name="Rectángulo redondeado 7"/>
          <p:cNvSpPr/>
          <p:nvPr/>
        </p:nvSpPr>
        <p:spPr>
          <a:xfrm>
            <a:off x="3415003" y="5045051"/>
            <a:ext cx="2371532" cy="69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Vulnerabilidad</a:t>
            </a:r>
            <a:endParaRPr lang="es-CO" dirty="0"/>
          </a:p>
        </p:txBody>
      </p:sp>
      <p:sp>
        <p:nvSpPr>
          <p:cNvPr id="9" name="Rectángulo redondeado 8"/>
          <p:cNvSpPr/>
          <p:nvPr/>
        </p:nvSpPr>
        <p:spPr>
          <a:xfrm>
            <a:off x="8584934" y="3218071"/>
            <a:ext cx="2371532" cy="69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Desempeño</a:t>
            </a:r>
            <a:endParaRPr lang="es-CO" dirty="0"/>
          </a:p>
        </p:txBody>
      </p:sp>
      <p:sp>
        <p:nvSpPr>
          <p:cNvPr id="10" name="Rectángulo redondeado 9"/>
          <p:cNvSpPr/>
          <p:nvPr/>
        </p:nvSpPr>
        <p:spPr>
          <a:xfrm>
            <a:off x="7428722" y="4153342"/>
            <a:ext cx="2371532" cy="69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Administración</a:t>
            </a:r>
            <a:endParaRPr lang="es-CO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057190" y="5936758"/>
            <a:ext cx="2371532" cy="69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Embotellamiento</a:t>
            </a:r>
            <a:endParaRPr lang="es-CO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6403132" y="5045050"/>
            <a:ext cx="2371532" cy="69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Congestión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4003010" y="1555435"/>
            <a:ext cx="41906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Resolver </a:t>
            </a:r>
          </a:p>
          <a:p>
            <a:pPr algn="ctr"/>
            <a:r>
              <a:rPr lang="es-E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problemas de 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36" y="5174742"/>
            <a:ext cx="1781219" cy="152403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/>
              <a:t>¿</a:t>
            </a:r>
            <a:r>
              <a:rPr lang="es-CO" b="1" dirty="0" smtClean="0"/>
              <a:t>Qué es         ?</a:t>
            </a:r>
            <a:endParaRPr lang="es-CO" b="1" dirty="0"/>
          </a:p>
        </p:txBody>
      </p: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es-CO" dirty="0" smtClean="0"/>
              <a:t>Es la nueva versión del protocolo de internet (IP)</a:t>
            </a:r>
          </a:p>
          <a:p>
            <a:r>
              <a:rPr lang="es-CO" dirty="0" smtClean="0"/>
              <a:t>Busca ser el sucesor de IPv4</a:t>
            </a:r>
          </a:p>
          <a:p>
            <a:r>
              <a:rPr lang="es-CO" dirty="0" smtClean="0"/>
              <a:t>Protocolo de direccionamiento para las interfaces de un dispositivo.</a:t>
            </a:r>
          </a:p>
          <a:p>
            <a:r>
              <a:rPr lang="es-CO" dirty="0" smtClean="0"/>
              <a:t>Permite identificar una interfaz para que un dispositivo dentro de una red se pueda conectar.</a:t>
            </a:r>
          </a:p>
          <a:p>
            <a:r>
              <a:rPr lang="es-CO" dirty="0" smtClean="0"/>
              <a:t>Denominado </a:t>
            </a:r>
            <a:r>
              <a:rPr lang="es-CO" dirty="0" err="1" smtClean="0"/>
              <a:t>IPng</a:t>
            </a:r>
            <a:r>
              <a:rPr lang="es-CO" dirty="0" smtClean="0"/>
              <a:t> (Siguiente Generación del Protocolo de internet )</a:t>
            </a:r>
          </a:p>
          <a:p>
            <a:endParaRPr lang="es-CO" dirty="0"/>
          </a:p>
        </p:txBody>
      </p:sp>
      <p:pic>
        <p:nvPicPr>
          <p:cNvPr id="16" name="Picture 2" descr="http://www.allthingsdistributed.com/images/IPv6-badge-blue-512-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00" y="0"/>
            <a:ext cx="1535150" cy="15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63" b="97500" l="6250" r="100000">
                        <a14:foregroundMark x1="65417" y1="15000" x2="73333" y2="38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6300" y="304854"/>
            <a:ext cx="4157500" cy="27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Características de IPv6 (I)</a:t>
            </a:r>
            <a:endParaRPr lang="es-CO" b="1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8200" y="2269185"/>
            <a:ext cx="10018713" cy="3124201"/>
          </a:xfrm>
        </p:spPr>
        <p:txBody>
          <a:bodyPr>
            <a:noAutofit/>
          </a:bodyPr>
          <a:lstStyle/>
          <a:p>
            <a:r>
              <a:rPr lang="es-CO" dirty="0" smtClean="0"/>
              <a:t>Direcciones de 128 bits (16 bytes)</a:t>
            </a:r>
          </a:p>
          <a:p>
            <a:pPr lvl="1"/>
            <a:r>
              <a:rPr lang="es-CO" dirty="0" smtClean="0"/>
              <a:t>Estructuración Jerárquica </a:t>
            </a:r>
          </a:p>
          <a:p>
            <a:pPr lvl="1"/>
            <a:r>
              <a:rPr lang="es-CO" dirty="0" smtClean="0"/>
              <a:t>Simplifica la delegación de direcciones y de enrutamiento</a:t>
            </a:r>
          </a:p>
          <a:p>
            <a:r>
              <a:rPr lang="es-CO" dirty="0" smtClean="0"/>
              <a:t>Encabezado simplificado </a:t>
            </a:r>
          </a:p>
          <a:p>
            <a:r>
              <a:rPr lang="es-CO" dirty="0" smtClean="0"/>
              <a:t>Define cabeceras de extensión.</a:t>
            </a:r>
          </a:p>
          <a:p>
            <a:pPr lvl="1"/>
            <a:r>
              <a:rPr lang="es-CO" dirty="0" smtClean="0"/>
              <a:t>Posibilita nuevas funciones de red </a:t>
            </a:r>
          </a:p>
          <a:p>
            <a:r>
              <a:rPr lang="es-CO" dirty="0" smtClean="0"/>
              <a:t>Soporte de autenticación</a:t>
            </a:r>
          </a:p>
          <a:p>
            <a:r>
              <a:rPr lang="es-CO" dirty="0" smtClean="0"/>
              <a:t>Integridad de datos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61" y="365125"/>
            <a:ext cx="2500604" cy="19293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3621" y1="25651" x2="36207" y2="36431"/>
                        <a14:foregroundMark x1="5603" y1="72119" x2="36638" y2="29368"/>
                        <a14:foregroundMark x1="4310" y1="75465" x2="89224" y2="54275"/>
                        <a14:foregroundMark x1="31897" y1="73234" x2="78017" y2="62454"/>
                        <a14:foregroundMark x1="40517" y1="73978" x2="69397" y2="68030"/>
                        <a14:foregroundMark x1="34483" y1="75093" x2="50431" y2="68401"/>
                        <a14:foregroundMark x1="30172" y1="76208" x2="54310" y2="69888"/>
                        <a14:foregroundMark x1="61207" y1="63941" x2="73707" y2="60223"/>
                        <a14:foregroundMark x1="65517" y1="68401" x2="77586" y2="65056"/>
                        <a14:foregroundMark x1="72414" y1="59480" x2="74569" y2="62825"/>
                        <a14:foregroundMark x1="95259" y1="59480" x2="84914" y2="40149"/>
                        <a14:foregroundMark x1="84914" y1="44238" x2="37069" y2="20074"/>
                        <a14:foregroundMark x1="37931" y1="21561" x2="37931" y2="26766"/>
                        <a14:foregroundMark x1="37931" y1="26394" x2="83621" y2="47584"/>
                        <a14:foregroundMark x1="78017" y1="49814" x2="46552" y2="37918"/>
                        <a14:foregroundMark x1="27586" y1="34572" x2="40086" y2="34572"/>
                        <a14:foregroundMark x1="26724" y1="21190" x2="3448" y2="54647"/>
                        <a14:foregroundMark x1="9914" y1="55390" x2="29741" y2="22677"/>
                        <a14:foregroundMark x1="25862" y1="21561" x2="27155" y2="21561"/>
                        <a14:foregroundMark x1="4741" y1="53160" x2="9052" y2="54275"/>
                        <a14:backgroundMark x1="46121" y1="32714" x2="53017" y2="35688"/>
                        <a14:backgroundMark x1="59483" y1="39405" x2="80603" y2="47212"/>
                        <a14:backgroundMark x1="77586" y1="60595" x2="80172" y2="65056"/>
                        <a14:backgroundMark x1="28879" y1="27509" x2="11207" y2="576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3542" y="3351226"/>
            <a:ext cx="4417138" cy="40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Características de IPv6 (II)</a:t>
            </a:r>
            <a:endParaRPr lang="es-CO" b="1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939212"/>
            <a:ext cx="10018713" cy="3124201"/>
          </a:xfrm>
        </p:spPr>
        <p:txBody>
          <a:bodyPr>
            <a:normAutofit/>
          </a:bodyPr>
          <a:lstStyle/>
          <a:p>
            <a:r>
              <a:rPr lang="es-CO" dirty="0" smtClean="0"/>
              <a:t>Introduce flujos</a:t>
            </a:r>
          </a:p>
          <a:p>
            <a:pPr lvl="1"/>
            <a:r>
              <a:rPr lang="es-CO" dirty="0" smtClean="0"/>
              <a:t>Usados para requerimientos de transmisión </a:t>
            </a:r>
          </a:p>
          <a:p>
            <a:r>
              <a:rPr lang="es-CO" dirty="0" smtClean="0"/>
              <a:t>Fácil encapsulamiento </a:t>
            </a:r>
          </a:p>
          <a:p>
            <a:r>
              <a:rPr lang="es-CO" dirty="0" smtClean="0"/>
              <a:t>Mecánica de control de congestión cuando hay protocolos externos</a:t>
            </a:r>
          </a:p>
          <a:p>
            <a:r>
              <a:rPr lang="es-CO" dirty="0" smtClean="0"/>
              <a:t>Método de autoconfiguración de direcciones</a:t>
            </a:r>
          </a:p>
          <a:p>
            <a:r>
              <a:rPr lang="es-CO" dirty="0" smtClean="0"/>
              <a:t>Mejora el descubrimiento de enrutadores</a:t>
            </a:r>
          </a:p>
          <a:p>
            <a:r>
              <a:rPr lang="es-CO" dirty="0" smtClean="0"/>
              <a:t>No necesita el uso de NAT</a:t>
            </a:r>
          </a:p>
          <a:p>
            <a:endParaRPr lang="es-CO" dirty="0" smtClean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201" y="862546"/>
            <a:ext cx="2968712" cy="1716892"/>
          </a:xfrm>
          <a:prstGeom prst="roundRect">
            <a:avLst/>
          </a:prstGeom>
        </p:spPr>
      </p:pic>
      <p:pic>
        <p:nvPicPr>
          <p:cNvPr id="14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965" y="1663365"/>
            <a:ext cx="434435" cy="51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657" y="1772424"/>
            <a:ext cx="399525" cy="47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979" y="1986187"/>
            <a:ext cx="326930" cy="3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928" y="2023509"/>
            <a:ext cx="326930" cy="3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19" y="1874220"/>
            <a:ext cx="326930" cy="3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2" y="1594300"/>
            <a:ext cx="326930" cy="3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188" y="2023509"/>
            <a:ext cx="326930" cy="3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495" y="1724931"/>
            <a:ext cx="326930" cy="3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1965" y="4192121"/>
            <a:ext cx="3299357" cy="2665879"/>
          </a:xfrm>
          <a:prstGeom prst="rect">
            <a:avLst/>
          </a:prstGeom>
        </p:spPr>
      </p:pic>
      <p:pic>
        <p:nvPicPr>
          <p:cNvPr id="23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723" y="4115317"/>
            <a:ext cx="326930" cy="3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78" y="4115316"/>
            <a:ext cx="326930" cy="3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335" y="4115316"/>
            <a:ext cx="326930" cy="3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335087" y="1257299"/>
            <a:ext cx="10018713" cy="5448301"/>
          </a:xfrm>
        </p:spPr>
        <p:txBody>
          <a:bodyPr>
            <a:normAutofit/>
          </a:bodyPr>
          <a:lstStyle/>
          <a:p>
            <a:r>
              <a:rPr lang="es-CO" b="1" dirty="0" smtClean="0"/>
              <a:t>INTRODUCCIÓN IPv6</a:t>
            </a:r>
          </a:p>
          <a:p>
            <a:pPr lvl="1"/>
            <a:r>
              <a:rPr lang="es-CO" b="1" dirty="0" smtClean="0"/>
              <a:t>Introducción</a:t>
            </a:r>
          </a:p>
          <a:p>
            <a:pPr lvl="1"/>
            <a:r>
              <a:rPr lang="es-CO" b="1" dirty="0" smtClean="0"/>
              <a:t>Protocolo de internet</a:t>
            </a:r>
          </a:p>
          <a:p>
            <a:pPr lvl="1"/>
            <a:r>
              <a:rPr lang="es-CO" b="1" dirty="0" smtClean="0"/>
              <a:t>Direcciones IP</a:t>
            </a:r>
          </a:p>
          <a:p>
            <a:pPr lvl="1"/>
            <a:r>
              <a:rPr lang="es-CO" b="1" dirty="0" smtClean="0"/>
              <a:t>Estructuras direcciones IPv4</a:t>
            </a:r>
          </a:p>
          <a:p>
            <a:pPr lvl="1"/>
            <a:r>
              <a:rPr lang="es-CO" b="1" dirty="0" smtClean="0"/>
              <a:t>Soluciones provisionales</a:t>
            </a:r>
          </a:p>
          <a:p>
            <a:pPr lvl="1"/>
            <a:endParaRPr lang="es-CO" b="1" dirty="0" smtClean="0"/>
          </a:p>
          <a:p>
            <a:r>
              <a:rPr lang="es-CO" b="1" dirty="0" smtClean="0"/>
              <a:t>OBJETIVOS Y CARACTERÍSTICAS IPv6</a:t>
            </a:r>
          </a:p>
          <a:p>
            <a:pPr lvl="1"/>
            <a:r>
              <a:rPr lang="es-CO" b="1" dirty="0"/>
              <a:t>Objetivo de IPv6</a:t>
            </a:r>
          </a:p>
          <a:p>
            <a:pPr lvl="1"/>
            <a:r>
              <a:rPr lang="es-CO" b="1" dirty="0"/>
              <a:t>¿Qué es IPv6?</a:t>
            </a:r>
          </a:p>
          <a:p>
            <a:pPr lvl="1"/>
            <a:r>
              <a:rPr lang="es-CO" b="1" dirty="0"/>
              <a:t>Características de IPv6</a:t>
            </a:r>
          </a:p>
          <a:p>
            <a:endParaRPr lang="es-CO" b="1" dirty="0" smtClean="0"/>
          </a:p>
          <a:p>
            <a:endParaRPr lang="es-CO" b="1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Agenda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9416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403549" y="1641717"/>
            <a:ext cx="9125339" cy="1020105"/>
          </a:xfrm>
        </p:spPr>
        <p:txBody>
          <a:bodyPr/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IPv6 vs IPv4</a:t>
            </a:r>
          </a:p>
        </p:txBody>
      </p:sp>
      <p:pic>
        <p:nvPicPr>
          <p:cNvPr id="6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43" y="1641718"/>
            <a:ext cx="856254" cy="10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4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Direccionamiento (I)</a:t>
            </a:r>
            <a:endParaRPr lang="es-CO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838200" y="1736667"/>
            <a:ext cx="2349936" cy="6158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Tamaño de las direcciones</a:t>
            </a:r>
            <a:endParaRPr lang="es-CO" dirty="0"/>
          </a:p>
        </p:txBody>
      </p:sp>
      <p:sp>
        <p:nvSpPr>
          <p:cNvPr id="12" name="Flecha derecha 11"/>
          <p:cNvSpPr/>
          <p:nvPr/>
        </p:nvSpPr>
        <p:spPr>
          <a:xfrm>
            <a:off x="3359020" y="1684513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Flecha derecha 51"/>
          <p:cNvSpPr/>
          <p:nvPr/>
        </p:nvSpPr>
        <p:spPr>
          <a:xfrm>
            <a:off x="3359020" y="2164702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3267837" y="196501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IPv4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3267837" y="142912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IPv6</a:t>
            </a:r>
            <a:endParaRPr lang="es-CO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4457909" y="1609255"/>
            <a:ext cx="1047152" cy="299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128 bits</a:t>
            </a:r>
            <a:endParaRPr lang="es-CO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4457909" y="2071676"/>
            <a:ext cx="1047152" cy="299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32 bits</a:t>
            </a:r>
            <a:endParaRPr lang="es-CO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838200" y="3327852"/>
            <a:ext cx="2349936" cy="6158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División de las direcciones</a:t>
            </a:r>
            <a:endParaRPr lang="es-CO" dirty="0"/>
          </a:p>
        </p:txBody>
      </p:sp>
      <p:sp>
        <p:nvSpPr>
          <p:cNvPr id="76" name="Flecha derecha 75"/>
          <p:cNvSpPr/>
          <p:nvPr/>
        </p:nvSpPr>
        <p:spPr>
          <a:xfrm>
            <a:off x="3415004" y="3293836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Flecha derecha 76"/>
          <p:cNvSpPr/>
          <p:nvPr/>
        </p:nvSpPr>
        <p:spPr>
          <a:xfrm>
            <a:off x="3415004" y="3774025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ángulo 78"/>
          <p:cNvSpPr/>
          <p:nvPr/>
        </p:nvSpPr>
        <p:spPr>
          <a:xfrm>
            <a:off x="3323821" y="35743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IPv4</a:t>
            </a:r>
            <a:endParaRPr lang="es-CO" dirty="0"/>
          </a:p>
        </p:txBody>
      </p:sp>
      <p:sp>
        <p:nvSpPr>
          <p:cNvPr id="80" name="Rectángulo 79"/>
          <p:cNvSpPr/>
          <p:nvPr/>
        </p:nvSpPr>
        <p:spPr>
          <a:xfrm>
            <a:off x="3323821" y="303844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IPv6</a:t>
            </a:r>
            <a:endParaRPr lang="es-CO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4513892" y="3255413"/>
            <a:ext cx="2267908" cy="299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8 bloques/16 bits</a:t>
            </a:r>
            <a:endParaRPr lang="es-CO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4513893" y="3717834"/>
            <a:ext cx="1942890" cy="299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 bloques/8 bits</a:t>
            </a:r>
            <a:endParaRPr lang="es-CO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838200" y="4864518"/>
            <a:ext cx="2349936" cy="6158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Alcance por bloque</a:t>
            </a:r>
            <a:endParaRPr lang="es-CO" dirty="0"/>
          </a:p>
        </p:txBody>
      </p:sp>
      <p:sp>
        <p:nvSpPr>
          <p:cNvPr id="86" name="Flecha derecha 85"/>
          <p:cNvSpPr/>
          <p:nvPr/>
        </p:nvSpPr>
        <p:spPr>
          <a:xfrm>
            <a:off x="3359020" y="4812364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Flecha derecha 87"/>
          <p:cNvSpPr/>
          <p:nvPr/>
        </p:nvSpPr>
        <p:spPr>
          <a:xfrm>
            <a:off x="3359020" y="5292553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Rectángulo 88"/>
          <p:cNvSpPr/>
          <p:nvPr/>
        </p:nvSpPr>
        <p:spPr>
          <a:xfrm>
            <a:off x="3267837" y="509286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IPv4</a:t>
            </a:r>
            <a:endParaRPr lang="es-CO" dirty="0"/>
          </a:p>
        </p:txBody>
      </p:sp>
      <p:sp>
        <p:nvSpPr>
          <p:cNvPr id="91" name="Rectángulo 90"/>
          <p:cNvSpPr/>
          <p:nvPr/>
        </p:nvSpPr>
        <p:spPr>
          <a:xfrm>
            <a:off x="3267837" y="455697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IPv6</a:t>
            </a:r>
            <a:endParaRPr lang="es-CO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4457908" y="4773941"/>
            <a:ext cx="1942891" cy="299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0000 - FFFF</a:t>
            </a:r>
            <a:endParaRPr lang="es-CO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4457909" y="5236362"/>
            <a:ext cx="1942890" cy="299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000 - 255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10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Direccionamiento (II)</a:t>
            </a:r>
            <a:endParaRPr lang="es-CO" b="1" dirty="0"/>
          </a:p>
        </p:txBody>
      </p:sp>
      <p:sp>
        <p:nvSpPr>
          <p:cNvPr id="9" name="Rectángulo redondeado 8"/>
          <p:cNvSpPr/>
          <p:nvPr/>
        </p:nvSpPr>
        <p:spPr>
          <a:xfrm>
            <a:off x="838200" y="1736667"/>
            <a:ext cx="2349936" cy="6158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Separación por bloque</a:t>
            </a:r>
            <a:endParaRPr lang="es-CO" dirty="0"/>
          </a:p>
        </p:txBody>
      </p:sp>
      <p:sp>
        <p:nvSpPr>
          <p:cNvPr id="12" name="Flecha derecha 11"/>
          <p:cNvSpPr/>
          <p:nvPr/>
        </p:nvSpPr>
        <p:spPr>
          <a:xfrm>
            <a:off x="3359020" y="1684513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Flecha derecha 51"/>
          <p:cNvSpPr/>
          <p:nvPr/>
        </p:nvSpPr>
        <p:spPr>
          <a:xfrm>
            <a:off x="3359020" y="2164702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3267837" y="196501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IPv4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3267837" y="142912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IPv6</a:t>
            </a:r>
            <a:endParaRPr lang="es-CO" dirty="0"/>
          </a:p>
        </p:txBody>
      </p:sp>
      <p:sp>
        <p:nvSpPr>
          <p:cNvPr id="68" name="Rectángulo redondeado 67"/>
          <p:cNvSpPr/>
          <p:nvPr/>
        </p:nvSpPr>
        <p:spPr>
          <a:xfrm>
            <a:off x="4440309" y="1647191"/>
            <a:ext cx="2129503" cy="2805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Dos puntos “:”</a:t>
            </a:r>
            <a:endParaRPr lang="es-CO" dirty="0"/>
          </a:p>
        </p:txBody>
      </p:sp>
      <p:sp>
        <p:nvSpPr>
          <p:cNvPr id="70" name="Rectángulo redondeado 69"/>
          <p:cNvSpPr/>
          <p:nvPr/>
        </p:nvSpPr>
        <p:spPr>
          <a:xfrm>
            <a:off x="4457908" y="2090924"/>
            <a:ext cx="2111903" cy="2799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Punto “.”</a:t>
            </a:r>
            <a:endParaRPr lang="es-CO" dirty="0"/>
          </a:p>
        </p:txBody>
      </p:sp>
      <p:sp>
        <p:nvSpPr>
          <p:cNvPr id="74" name="Rectángulo redondeado 73"/>
          <p:cNvSpPr/>
          <p:nvPr/>
        </p:nvSpPr>
        <p:spPr>
          <a:xfrm>
            <a:off x="838200" y="3327852"/>
            <a:ext cx="2349936" cy="6158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Numeración</a:t>
            </a:r>
            <a:endParaRPr lang="es-CO" dirty="0"/>
          </a:p>
        </p:txBody>
      </p:sp>
      <p:sp>
        <p:nvSpPr>
          <p:cNvPr id="76" name="Flecha derecha 75"/>
          <p:cNvSpPr/>
          <p:nvPr/>
        </p:nvSpPr>
        <p:spPr>
          <a:xfrm>
            <a:off x="3415004" y="3293836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Flecha derecha 76"/>
          <p:cNvSpPr/>
          <p:nvPr/>
        </p:nvSpPr>
        <p:spPr>
          <a:xfrm>
            <a:off x="3415004" y="3774025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ángulo 78"/>
          <p:cNvSpPr/>
          <p:nvPr/>
        </p:nvSpPr>
        <p:spPr>
          <a:xfrm>
            <a:off x="3323821" y="357434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IPv4</a:t>
            </a:r>
            <a:endParaRPr lang="es-CO" dirty="0"/>
          </a:p>
        </p:txBody>
      </p:sp>
      <p:sp>
        <p:nvSpPr>
          <p:cNvPr id="80" name="Rectángulo 79"/>
          <p:cNvSpPr/>
          <p:nvPr/>
        </p:nvSpPr>
        <p:spPr>
          <a:xfrm>
            <a:off x="3323821" y="303844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IPv6</a:t>
            </a:r>
            <a:endParaRPr lang="es-CO" dirty="0"/>
          </a:p>
        </p:txBody>
      </p:sp>
      <p:sp>
        <p:nvSpPr>
          <p:cNvPr id="82" name="Rectángulo redondeado 81"/>
          <p:cNvSpPr/>
          <p:nvPr/>
        </p:nvSpPr>
        <p:spPr>
          <a:xfrm>
            <a:off x="4513892" y="3255413"/>
            <a:ext cx="1942891" cy="299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Hexadecimal</a:t>
            </a:r>
            <a:endParaRPr lang="es-CO" dirty="0"/>
          </a:p>
        </p:txBody>
      </p:sp>
      <p:sp>
        <p:nvSpPr>
          <p:cNvPr id="83" name="Rectángulo redondeado 82"/>
          <p:cNvSpPr/>
          <p:nvPr/>
        </p:nvSpPr>
        <p:spPr>
          <a:xfrm>
            <a:off x="4513893" y="3717834"/>
            <a:ext cx="1942890" cy="299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Decimal</a:t>
            </a:r>
            <a:endParaRPr lang="es-CO" dirty="0"/>
          </a:p>
        </p:txBody>
      </p:sp>
      <p:sp>
        <p:nvSpPr>
          <p:cNvPr id="85" name="Rectángulo redondeado 84"/>
          <p:cNvSpPr/>
          <p:nvPr/>
        </p:nvSpPr>
        <p:spPr>
          <a:xfrm>
            <a:off x="838200" y="4864518"/>
            <a:ext cx="2349936" cy="6158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Cantidad de direcciones</a:t>
            </a:r>
            <a:endParaRPr lang="es-CO" dirty="0"/>
          </a:p>
        </p:txBody>
      </p:sp>
      <p:sp>
        <p:nvSpPr>
          <p:cNvPr id="86" name="Flecha derecha 85"/>
          <p:cNvSpPr/>
          <p:nvPr/>
        </p:nvSpPr>
        <p:spPr>
          <a:xfrm>
            <a:off x="3359020" y="4812364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Flecha derecha 87"/>
          <p:cNvSpPr/>
          <p:nvPr/>
        </p:nvSpPr>
        <p:spPr>
          <a:xfrm>
            <a:off x="3359020" y="5292553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Rectángulo 88"/>
          <p:cNvSpPr/>
          <p:nvPr/>
        </p:nvSpPr>
        <p:spPr>
          <a:xfrm>
            <a:off x="3267837" y="509286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IPv4</a:t>
            </a:r>
            <a:endParaRPr lang="es-CO" dirty="0"/>
          </a:p>
        </p:txBody>
      </p:sp>
      <p:sp>
        <p:nvSpPr>
          <p:cNvPr id="91" name="Rectángulo 90"/>
          <p:cNvSpPr/>
          <p:nvPr/>
        </p:nvSpPr>
        <p:spPr>
          <a:xfrm>
            <a:off x="3267837" y="455697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IPv6</a:t>
            </a:r>
            <a:endParaRPr lang="es-CO" dirty="0"/>
          </a:p>
        </p:txBody>
      </p:sp>
      <p:sp>
        <p:nvSpPr>
          <p:cNvPr id="92" name="Rectángulo redondeado 91"/>
          <p:cNvSpPr/>
          <p:nvPr/>
        </p:nvSpPr>
        <p:spPr>
          <a:xfrm>
            <a:off x="4457909" y="4772229"/>
            <a:ext cx="1177782" cy="3009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2^128</a:t>
            </a:r>
            <a:endParaRPr lang="es-CO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4457909" y="5234650"/>
            <a:ext cx="1177782" cy="3009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2^32</a:t>
            </a:r>
            <a:endParaRPr lang="es-CO" dirty="0"/>
          </a:p>
        </p:txBody>
      </p:sp>
      <p:sp>
        <p:nvSpPr>
          <p:cNvPr id="26" name="Flecha derecha 25"/>
          <p:cNvSpPr/>
          <p:nvPr/>
        </p:nvSpPr>
        <p:spPr>
          <a:xfrm>
            <a:off x="5710335" y="4812364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 derecha 26"/>
          <p:cNvSpPr/>
          <p:nvPr/>
        </p:nvSpPr>
        <p:spPr>
          <a:xfrm>
            <a:off x="5710335" y="5292553"/>
            <a:ext cx="1007706" cy="18778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redondeado 27"/>
          <p:cNvSpPr/>
          <p:nvPr/>
        </p:nvSpPr>
        <p:spPr>
          <a:xfrm>
            <a:off x="6792684" y="4768417"/>
            <a:ext cx="1942891" cy="299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340 Sextilones</a:t>
            </a:r>
            <a:endParaRPr lang="es-CO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6792685" y="5230838"/>
            <a:ext cx="1942890" cy="299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4300 millones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03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Actividades</a:t>
            </a:r>
            <a:endParaRPr lang="es-CO" b="1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08380"/>
              </p:ext>
            </p:extLst>
          </p:nvPr>
        </p:nvGraphicFramePr>
        <p:xfrm>
          <a:off x="1438989" y="2121201"/>
          <a:ext cx="8127999" cy="431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Actividad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IPv6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IPv4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Fragmentación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Equipo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Router y equipos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Resolución</a:t>
                      </a:r>
                      <a:r>
                        <a:rPr lang="es-CO" baseline="0" dirty="0" smtClean="0"/>
                        <a:t> de direcciones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Multicast </a:t>
                      </a:r>
                      <a:r>
                        <a:rPr lang="es-CO" dirty="0" err="1" smtClean="0"/>
                        <a:t>Neighbor</a:t>
                      </a:r>
                      <a:endParaRPr lang="es-CO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 smtClean="0"/>
                        <a:t>Broadcast</a:t>
                      </a:r>
                      <a:r>
                        <a:rPr lang="es-CO" dirty="0" smtClean="0"/>
                        <a:t> ARP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Admin</a:t>
                      </a:r>
                      <a:r>
                        <a:rPr lang="es-CO" dirty="0" smtClean="0"/>
                        <a:t>.</a:t>
                      </a:r>
                      <a:r>
                        <a:rPr lang="es-CO" baseline="0" dirty="0" smtClean="0"/>
                        <a:t> Grupos Multicast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Descubrimiento de </a:t>
                      </a:r>
                      <a:r>
                        <a:rPr lang="es-CO" dirty="0" err="1" smtClean="0"/>
                        <a:t>listener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multicast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 IGMP</a:t>
                      </a:r>
                    </a:p>
                    <a:p>
                      <a:pPr algn="ctr"/>
                      <a:endParaRPr lang="es-CO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Descubrimiento</a:t>
                      </a:r>
                      <a:r>
                        <a:rPr lang="es-CO" baseline="0" dirty="0" smtClean="0"/>
                        <a:t> de </a:t>
                      </a:r>
                      <a:r>
                        <a:rPr lang="es-CO" baseline="0" dirty="0" err="1" smtClean="0"/>
                        <a:t>Routers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ICMPv6 solicitud</a:t>
                      </a:r>
                      <a:r>
                        <a:rPr lang="es-CO" baseline="0" dirty="0" smtClean="0"/>
                        <a:t> de router y anuncio de router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ICMP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Registros de host DNS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Registro</a:t>
                      </a:r>
                      <a:r>
                        <a:rPr lang="es-CO" baseline="0" dirty="0" smtClean="0"/>
                        <a:t> AAAA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Registro</a:t>
                      </a:r>
                      <a:r>
                        <a:rPr lang="es-CO" baseline="0" dirty="0" smtClean="0"/>
                        <a:t> 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Zonas</a:t>
                      </a:r>
                      <a:r>
                        <a:rPr lang="es-CO" baseline="0" dirty="0" smtClean="0"/>
                        <a:t> inversas DNS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IP6.ARPA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IN-ADDR.ARPA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Tamaño</a:t>
                      </a:r>
                      <a:r>
                        <a:rPr lang="es-CO" baseline="0" dirty="0" smtClean="0"/>
                        <a:t> mínimo de paquete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1280 bytes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576 bytes</a:t>
                      </a:r>
                    </a:p>
                    <a:p>
                      <a:pPr algn="ctr"/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http://i.blogs.es/333a79/ipv6-post/650_12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94" y="804669"/>
            <a:ext cx="3990506" cy="122784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660849" y="1641718"/>
            <a:ext cx="9125339" cy="1020105"/>
          </a:xfrm>
        </p:spPr>
        <p:txBody>
          <a:bodyPr/>
          <a:lstStyle/>
          <a:p>
            <a:r>
              <a:rPr lang="es-CO" b="1" dirty="0">
                <a:solidFill>
                  <a:schemeClr val="accent2">
                    <a:lumMod val="75000"/>
                  </a:schemeClr>
                </a:solidFill>
              </a:rPr>
              <a:t>Características del Encabezado IPv6</a:t>
            </a:r>
          </a:p>
        </p:txBody>
      </p:sp>
      <p:pic>
        <p:nvPicPr>
          <p:cNvPr id="6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43" y="1641718"/>
            <a:ext cx="856254" cy="10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Características del Encabezado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s-CO" dirty="0" smtClean="0"/>
              <a:t>Es mas sencilla que el encabezado del paquete IPv4</a:t>
            </a:r>
          </a:p>
          <a:p>
            <a:r>
              <a:rPr lang="es-CO" dirty="0" smtClean="0"/>
              <a:t>Hace su funcionalidad aun mayor</a:t>
            </a:r>
          </a:p>
          <a:p>
            <a:r>
              <a:rPr lang="es-CO" dirty="0" smtClean="0"/>
              <a:t>Tiene un tamaño de cabecera fijo (40 bytes)</a:t>
            </a:r>
          </a:p>
          <a:p>
            <a:r>
              <a:rPr lang="es-CO" dirty="0" smtClean="0"/>
              <a:t>Contiene 8 campos 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[7]</a:t>
            </a:r>
          </a:p>
        </p:txBody>
      </p:sp>
    </p:spTree>
    <p:extLst>
      <p:ext uri="{BB962C8B-B14F-4D97-AF65-F5344CB8AC3E}">
        <p14:creationId xmlns:p14="http://schemas.microsoft.com/office/powerpoint/2010/main" val="332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759" y="102405"/>
            <a:ext cx="10515600" cy="1325563"/>
          </a:xfrm>
        </p:spPr>
        <p:txBody>
          <a:bodyPr/>
          <a:lstStyle/>
          <a:p>
            <a:r>
              <a:rPr lang="es-CO" b="1" dirty="0" smtClean="0"/>
              <a:t>Encabezado IPv4 </a:t>
            </a:r>
            <a:r>
              <a:rPr lang="es-CO" b="1" dirty="0" smtClean="0">
                <a:sym typeface="Wingdings" panose="05000000000000000000" pitchFamily="2" charset="2"/>
              </a:rPr>
              <a:t> Mejoras a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842352" y="2153833"/>
            <a:ext cx="1082352" cy="399369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924704" y="2153832"/>
            <a:ext cx="1082352" cy="39936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IHL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3007055" y="2153831"/>
            <a:ext cx="1550437" cy="399369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ToS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4557492" y="2153829"/>
            <a:ext cx="3021563" cy="399371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Total </a:t>
            </a:r>
            <a:r>
              <a:rPr lang="es-CO" dirty="0" err="1" smtClean="0"/>
              <a:t>Length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835354" y="2553200"/>
            <a:ext cx="3722138" cy="39936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Identifier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4557492" y="2553199"/>
            <a:ext cx="763555" cy="3993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Flags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5325712" y="2553199"/>
            <a:ext cx="2253343" cy="3993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Fragment</a:t>
            </a:r>
            <a:r>
              <a:rPr lang="es-CO" dirty="0" smtClean="0"/>
              <a:t> Offset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842352" y="2952567"/>
            <a:ext cx="1884784" cy="399369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TTL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734134" y="2952566"/>
            <a:ext cx="1828023" cy="399368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Protocol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550494" y="2952566"/>
            <a:ext cx="3028561" cy="3993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Header</a:t>
            </a:r>
            <a:r>
              <a:rPr lang="es-CO" dirty="0" smtClean="0"/>
              <a:t> </a:t>
            </a:r>
            <a:r>
              <a:rPr lang="es-CO" dirty="0" err="1" smtClean="0"/>
              <a:t>Checksum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842352" y="3351931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Source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42352" y="3747596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Destination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842352" y="4143256"/>
            <a:ext cx="6736703" cy="19929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Options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8544508" y="3555376"/>
            <a:ext cx="541176" cy="38444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8553451" y="4018279"/>
            <a:ext cx="541176" cy="38444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chemeClr val="bg1">
                  <a:lumMod val="50000"/>
                </a:schemeClr>
              </a:gs>
            </a:gsLst>
          </a:gra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9164998" y="3546390"/>
            <a:ext cx="183043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O" b="1" dirty="0" smtClean="0">
                <a:sym typeface="Wingdings" panose="05000000000000000000" pitchFamily="2" charset="2"/>
              </a:rPr>
              <a:t> Se mantienen 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9164998" y="3969764"/>
            <a:ext cx="15696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O" b="1" dirty="0">
                <a:sym typeface="Wingdings" panose="05000000000000000000" pitchFamily="2" charset="2"/>
              </a:rPr>
              <a:t> Se </a:t>
            </a:r>
            <a:r>
              <a:rPr lang="es-CO" b="1" dirty="0" smtClean="0">
                <a:sym typeface="Wingdings" panose="05000000000000000000" pitchFamily="2" charset="2"/>
              </a:rPr>
              <a:t>Eliminan</a:t>
            </a:r>
            <a:endParaRPr lang="es-CO" dirty="0"/>
          </a:p>
        </p:txBody>
      </p:sp>
      <p:sp>
        <p:nvSpPr>
          <p:cNvPr id="23" name="Marcador de contenido 2"/>
          <p:cNvSpPr>
            <a:spLocks noGrp="1"/>
          </p:cNvSpPr>
          <p:nvPr>
            <p:ph idx="1"/>
          </p:nvPr>
        </p:nvSpPr>
        <p:spPr>
          <a:xfrm>
            <a:off x="835354" y="1220684"/>
            <a:ext cx="3062032" cy="460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Encabezado IPv4</a:t>
            </a:r>
            <a:endParaRPr lang="es-CO" b="1" dirty="0"/>
          </a:p>
        </p:txBody>
      </p:sp>
      <p:sp>
        <p:nvSpPr>
          <p:cNvPr id="24" name="Rectángulo 23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O" dirty="0" smtClean="0"/>
              <a:t>Referencias: [7]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842352" y="1921891"/>
            <a:ext cx="6736703" cy="7759"/>
          </a:xfrm>
          <a:prstGeom prst="straightConnector1">
            <a:avLst/>
          </a:prstGeom>
          <a:ln>
            <a:noFil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/>
          <p:cNvSpPr txBox="1">
            <a:spLocks/>
          </p:cNvSpPr>
          <p:nvPr/>
        </p:nvSpPr>
        <p:spPr>
          <a:xfrm>
            <a:off x="3648145" y="1729076"/>
            <a:ext cx="878368" cy="258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 smtClean="0"/>
              <a:t>32 bits</a:t>
            </a:r>
            <a:endParaRPr lang="es-CO" sz="1600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760259" y="1987836"/>
            <a:ext cx="0" cy="2145745"/>
          </a:xfrm>
          <a:prstGeom prst="straightConnector1">
            <a:avLst/>
          </a:prstGeom>
          <a:ln>
            <a:noFil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contenido 2"/>
          <p:cNvSpPr txBox="1">
            <a:spLocks/>
          </p:cNvSpPr>
          <p:nvPr/>
        </p:nvSpPr>
        <p:spPr>
          <a:xfrm>
            <a:off x="7827732" y="3022870"/>
            <a:ext cx="878368" cy="258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 smtClean="0"/>
              <a:t>20 Bytes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55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759" y="102405"/>
            <a:ext cx="10515600" cy="1325563"/>
          </a:xfrm>
        </p:spPr>
        <p:txBody>
          <a:bodyPr/>
          <a:lstStyle/>
          <a:p>
            <a:r>
              <a:rPr lang="es-CO" b="1" dirty="0" smtClean="0"/>
              <a:t>Encabezado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842352" y="2153833"/>
            <a:ext cx="1082352" cy="46272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924704" y="2149709"/>
            <a:ext cx="1583606" cy="407221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Traffic</a:t>
            </a:r>
            <a:r>
              <a:rPr lang="es-CO" dirty="0" smtClean="0"/>
              <a:t> </a:t>
            </a:r>
            <a:r>
              <a:rPr lang="es-CO" dirty="0" err="1" smtClean="0"/>
              <a:t>Class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3508310" y="2157360"/>
            <a:ext cx="4070745" cy="433552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Flow</a:t>
            </a:r>
            <a:r>
              <a:rPr lang="es-CO" dirty="0" smtClean="0"/>
              <a:t> </a:t>
            </a:r>
            <a:r>
              <a:rPr lang="es-CO" dirty="0" err="1" smtClean="0"/>
              <a:t>Label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854792" y="2570994"/>
            <a:ext cx="3326099" cy="400507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Payload</a:t>
            </a:r>
            <a:r>
              <a:rPr lang="es-CO" dirty="0" smtClean="0"/>
              <a:t> </a:t>
            </a:r>
            <a:r>
              <a:rPr lang="es-CO" dirty="0" err="1" smtClean="0"/>
              <a:t>Length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4168451" y="2571862"/>
            <a:ext cx="1639855" cy="38070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Next</a:t>
            </a:r>
            <a:r>
              <a:rPr lang="es-CO" dirty="0" smtClean="0"/>
              <a:t> </a:t>
            </a:r>
            <a:r>
              <a:rPr lang="es-CO" dirty="0" err="1" smtClean="0"/>
              <a:t>Header</a:t>
            </a:r>
            <a:endParaRPr lang="es-CO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5815304" y="2570578"/>
            <a:ext cx="1775414" cy="38070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Hop </a:t>
            </a:r>
            <a:r>
              <a:rPr lang="es-CO" dirty="0" err="1" smtClean="0"/>
              <a:t>Limiti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842352" y="2944731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Sourse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842352" y="3337400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Destination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[8]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842352" y="1921891"/>
            <a:ext cx="6736703" cy="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contenido 2"/>
          <p:cNvSpPr txBox="1">
            <a:spLocks/>
          </p:cNvSpPr>
          <p:nvPr/>
        </p:nvSpPr>
        <p:spPr>
          <a:xfrm>
            <a:off x="3648145" y="1729076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 smtClean="0"/>
              <a:t>32 bits</a:t>
            </a:r>
            <a:endParaRPr lang="es-CO" sz="1600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827732" y="1987836"/>
            <a:ext cx="0" cy="177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arcador de contenido 2"/>
          <p:cNvSpPr txBox="1">
            <a:spLocks/>
          </p:cNvSpPr>
          <p:nvPr/>
        </p:nvSpPr>
        <p:spPr>
          <a:xfrm>
            <a:off x="7827732" y="3022870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/>
              <a:t>4</a:t>
            </a:r>
            <a:r>
              <a:rPr lang="es-CO" sz="1600" dirty="0" smtClean="0"/>
              <a:t>0 Bytes</a:t>
            </a:r>
            <a:endParaRPr lang="es-CO" sz="1600" dirty="0"/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854792" y="4359631"/>
            <a:ext cx="4002090" cy="151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smtClean="0"/>
              <a:t>Estructura simplificada</a:t>
            </a:r>
          </a:p>
          <a:p>
            <a:r>
              <a:rPr lang="es-CO" sz="1800" dirty="0" smtClean="0"/>
              <a:t>Longitud fija (40 Bytes)</a:t>
            </a:r>
          </a:p>
          <a:p>
            <a:r>
              <a:rPr lang="es-CO" sz="1800" dirty="0" smtClean="0"/>
              <a:t>Alienados a 64 bits</a:t>
            </a:r>
          </a:p>
        </p:txBody>
      </p:sp>
    </p:spTree>
    <p:extLst>
      <p:ext uri="{BB962C8B-B14F-4D97-AF65-F5344CB8AC3E}">
        <p14:creationId xmlns:p14="http://schemas.microsoft.com/office/powerpoint/2010/main" val="16038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759" y="102405"/>
            <a:ext cx="10515600" cy="1325563"/>
          </a:xfrm>
        </p:spPr>
        <p:txBody>
          <a:bodyPr/>
          <a:lstStyle/>
          <a:p>
            <a:r>
              <a:rPr lang="es-CO" b="1" dirty="0" smtClean="0"/>
              <a:t>Encabezado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[8]</a:t>
            </a:r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838199" y="4643003"/>
            <a:ext cx="7538581" cy="516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/>
              <a:t>Versión</a:t>
            </a:r>
            <a:r>
              <a:rPr lang="es-ES" sz="1800" dirty="0" smtClean="0"/>
              <a:t>: (4 bits) Identifica la versión del protocolo. Su valor es 6 (0110).</a:t>
            </a:r>
            <a:endParaRPr lang="es-CO" sz="1800" dirty="0"/>
          </a:p>
        </p:txBody>
      </p:sp>
      <p:sp>
        <p:nvSpPr>
          <p:cNvPr id="19" name="Rectángulo 18"/>
          <p:cNvSpPr/>
          <p:nvPr/>
        </p:nvSpPr>
        <p:spPr>
          <a:xfrm>
            <a:off x="842352" y="2153833"/>
            <a:ext cx="1082352" cy="4627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1924704" y="2149709"/>
            <a:ext cx="1583606" cy="407221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Traffic</a:t>
            </a:r>
            <a:r>
              <a:rPr lang="es-CO" dirty="0" smtClean="0"/>
              <a:t> </a:t>
            </a:r>
            <a:r>
              <a:rPr lang="es-CO" dirty="0" err="1" smtClean="0"/>
              <a:t>Class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3508310" y="2157360"/>
            <a:ext cx="4070745" cy="433552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Flow</a:t>
            </a:r>
            <a:r>
              <a:rPr lang="es-CO" dirty="0" smtClean="0"/>
              <a:t> </a:t>
            </a:r>
            <a:r>
              <a:rPr lang="es-CO" dirty="0" err="1" smtClean="0"/>
              <a:t>Label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54792" y="2570994"/>
            <a:ext cx="3326099" cy="400507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Payload</a:t>
            </a:r>
            <a:r>
              <a:rPr lang="es-CO" dirty="0" smtClean="0"/>
              <a:t> </a:t>
            </a:r>
            <a:r>
              <a:rPr lang="es-CO" dirty="0" err="1" smtClean="0"/>
              <a:t>Length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4168451" y="2571862"/>
            <a:ext cx="1639855" cy="38070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Next</a:t>
            </a:r>
            <a:r>
              <a:rPr lang="es-CO" dirty="0" smtClean="0"/>
              <a:t> </a:t>
            </a:r>
            <a:r>
              <a:rPr lang="es-CO" dirty="0" err="1" smtClean="0"/>
              <a:t>Header</a:t>
            </a:r>
            <a:endParaRPr lang="es-CO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5815304" y="2570578"/>
            <a:ext cx="1775414" cy="38070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Hop </a:t>
            </a:r>
            <a:r>
              <a:rPr lang="es-CO" dirty="0" err="1" smtClean="0"/>
              <a:t>Limiti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842352" y="2944731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Sourse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842352" y="3337400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Destination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842352" y="1921891"/>
            <a:ext cx="6736703" cy="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contenido 2"/>
          <p:cNvSpPr txBox="1">
            <a:spLocks/>
          </p:cNvSpPr>
          <p:nvPr/>
        </p:nvSpPr>
        <p:spPr>
          <a:xfrm>
            <a:off x="3648145" y="1729076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 smtClean="0"/>
              <a:t>32 bits</a:t>
            </a:r>
            <a:endParaRPr lang="es-CO" sz="16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7827732" y="1987836"/>
            <a:ext cx="0" cy="177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contenido 2"/>
          <p:cNvSpPr txBox="1">
            <a:spLocks/>
          </p:cNvSpPr>
          <p:nvPr/>
        </p:nvSpPr>
        <p:spPr>
          <a:xfrm>
            <a:off x="7827732" y="3022870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/>
              <a:t>4</a:t>
            </a:r>
            <a:r>
              <a:rPr lang="es-CO" sz="1600" dirty="0" smtClean="0"/>
              <a:t>0 Bytes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9999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759" y="102405"/>
            <a:ext cx="10515600" cy="1325563"/>
          </a:xfrm>
        </p:spPr>
        <p:txBody>
          <a:bodyPr/>
          <a:lstStyle/>
          <a:p>
            <a:r>
              <a:rPr lang="es-CO" b="1" dirty="0" smtClean="0"/>
              <a:t>Encabezado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[8]</a:t>
            </a:r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838199" y="4643003"/>
            <a:ext cx="7538581" cy="516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Clase de tráfico</a:t>
            </a:r>
            <a:r>
              <a:rPr lang="es-ES" sz="1800" dirty="0"/>
              <a:t>: (8 bits) distingue entre clases o prioridades de paquetes IPv6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42352" y="2153833"/>
            <a:ext cx="1082352" cy="46272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1924704" y="2149709"/>
            <a:ext cx="1583606" cy="407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Traffic</a:t>
            </a:r>
            <a:r>
              <a:rPr lang="es-CO" dirty="0" smtClean="0"/>
              <a:t> </a:t>
            </a:r>
            <a:r>
              <a:rPr lang="es-CO" dirty="0" err="1" smtClean="0"/>
              <a:t>Class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3508310" y="2157360"/>
            <a:ext cx="4070745" cy="433552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Flow</a:t>
            </a:r>
            <a:r>
              <a:rPr lang="es-CO" dirty="0" smtClean="0"/>
              <a:t> </a:t>
            </a:r>
            <a:r>
              <a:rPr lang="es-CO" dirty="0" err="1" smtClean="0"/>
              <a:t>Label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54792" y="2570994"/>
            <a:ext cx="3326099" cy="400507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Payload</a:t>
            </a:r>
            <a:r>
              <a:rPr lang="es-CO" dirty="0" smtClean="0"/>
              <a:t> </a:t>
            </a:r>
            <a:r>
              <a:rPr lang="es-CO" dirty="0" err="1" smtClean="0"/>
              <a:t>Length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4168451" y="2571862"/>
            <a:ext cx="1639855" cy="38070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Next</a:t>
            </a:r>
            <a:r>
              <a:rPr lang="es-CO" dirty="0" smtClean="0"/>
              <a:t> </a:t>
            </a:r>
            <a:r>
              <a:rPr lang="es-CO" dirty="0" err="1" smtClean="0"/>
              <a:t>Header</a:t>
            </a:r>
            <a:endParaRPr lang="es-CO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5815304" y="2570578"/>
            <a:ext cx="1775414" cy="38070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Hop </a:t>
            </a:r>
            <a:r>
              <a:rPr lang="es-CO" dirty="0" err="1" smtClean="0"/>
              <a:t>Limiti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842352" y="2944731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Sourse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842352" y="3337400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Destination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842352" y="1921891"/>
            <a:ext cx="6736703" cy="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contenido 2"/>
          <p:cNvSpPr txBox="1">
            <a:spLocks/>
          </p:cNvSpPr>
          <p:nvPr/>
        </p:nvSpPr>
        <p:spPr>
          <a:xfrm>
            <a:off x="3648145" y="1729076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 smtClean="0"/>
              <a:t>32 bits</a:t>
            </a:r>
            <a:endParaRPr lang="es-CO" sz="16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7827732" y="1987836"/>
            <a:ext cx="0" cy="177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contenido 2"/>
          <p:cNvSpPr txBox="1">
            <a:spLocks/>
          </p:cNvSpPr>
          <p:nvPr/>
        </p:nvSpPr>
        <p:spPr>
          <a:xfrm>
            <a:off x="7827732" y="3022870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/>
              <a:t>4</a:t>
            </a:r>
            <a:r>
              <a:rPr lang="es-CO" sz="1600" dirty="0" smtClean="0"/>
              <a:t>0 Bytes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9651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335087" y="1257299"/>
            <a:ext cx="10018713" cy="5448301"/>
          </a:xfrm>
        </p:spPr>
        <p:txBody>
          <a:bodyPr>
            <a:normAutofit/>
          </a:bodyPr>
          <a:lstStyle/>
          <a:p>
            <a:r>
              <a:rPr lang="es-CO" b="1" dirty="0" smtClean="0"/>
              <a:t>IPv6 </a:t>
            </a:r>
            <a:r>
              <a:rPr lang="es-CO" b="1" dirty="0"/>
              <a:t>vs </a:t>
            </a:r>
            <a:r>
              <a:rPr lang="es-CO" b="1" dirty="0" smtClean="0"/>
              <a:t>IPv4</a:t>
            </a:r>
          </a:p>
          <a:p>
            <a:pPr lvl="1"/>
            <a:r>
              <a:rPr lang="es-CO" b="1" dirty="0"/>
              <a:t>Direccionamiento</a:t>
            </a:r>
          </a:p>
          <a:p>
            <a:pPr lvl="1"/>
            <a:r>
              <a:rPr lang="es-CO" b="1" dirty="0" smtClean="0"/>
              <a:t>Actividades</a:t>
            </a:r>
            <a:endParaRPr lang="es-CO" b="1" dirty="0"/>
          </a:p>
          <a:p>
            <a:pPr lvl="1"/>
            <a:endParaRPr lang="es-CO" b="1" dirty="0" smtClean="0"/>
          </a:p>
          <a:p>
            <a:r>
              <a:rPr lang="es-CO" b="1" dirty="0" smtClean="0"/>
              <a:t>ENCABEZADO IPv6</a:t>
            </a:r>
          </a:p>
          <a:p>
            <a:pPr lvl="1"/>
            <a:r>
              <a:rPr lang="es-CO" b="1" dirty="0"/>
              <a:t>Características del Encabezado IPv6</a:t>
            </a:r>
          </a:p>
          <a:p>
            <a:pPr lvl="1"/>
            <a:r>
              <a:rPr lang="es-CO" b="1" dirty="0"/>
              <a:t>Encabezado IPv4 </a:t>
            </a:r>
            <a:r>
              <a:rPr lang="es-CO" b="1" dirty="0">
                <a:sym typeface="Wingdings" panose="05000000000000000000" pitchFamily="2" charset="2"/>
              </a:rPr>
              <a:t> Mejoras a IPv6</a:t>
            </a:r>
          </a:p>
          <a:p>
            <a:pPr lvl="1"/>
            <a:r>
              <a:rPr lang="es-CO" b="1" dirty="0">
                <a:sym typeface="Wingdings" panose="05000000000000000000" pitchFamily="2" charset="2"/>
              </a:rPr>
              <a:t>Encabezado </a:t>
            </a:r>
            <a:r>
              <a:rPr lang="es-CO" b="1" dirty="0" smtClean="0">
                <a:sym typeface="Wingdings" panose="05000000000000000000" pitchFamily="2" charset="2"/>
              </a:rPr>
              <a:t>IPv6</a:t>
            </a:r>
            <a:endParaRPr lang="es-CO" b="1" dirty="0"/>
          </a:p>
          <a:p>
            <a:pPr lvl="1"/>
            <a:r>
              <a:rPr lang="es-CO" b="1" dirty="0"/>
              <a:t>Encabezados de </a:t>
            </a:r>
            <a:r>
              <a:rPr lang="es-CO" b="1" dirty="0" smtClean="0"/>
              <a:t>Extensión</a:t>
            </a:r>
          </a:p>
          <a:p>
            <a:pPr marL="457200" lvl="1" indent="0">
              <a:buNone/>
            </a:pPr>
            <a:endParaRPr lang="es-CO" b="1" dirty="0"/>
          </a:p>
          <a:p>
            <a:endParaRPr lang="es-CO" b="1" dirty="0" smtClean="0"/>
          </a:p>
          <a:p>
            <a:endParaRPr lang="es-CO" b="1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Agenda (II)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25774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759" y="102405"/>
            <a:ext cx="10515600" cy="1325563"/>
          </a:xfrm>
        </p:spPr>
        <p:txBody>
          <a:bodyPr/>
          <a:lstStyle/>
          <a:p>
            <a:r>
              <a:rPr lang="es-CO" b="1" dirty="0" smtClean="0"/>
              <a:t>Encabezado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[8]</a:t>
            </a:r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838199" y="4643003"/>
            <a:ext cx="7538581" cy="516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 smtClean="0"/>
              <a:t>Identificador </a:t>
            </a:r>
            <a:r>
              <a:rPr lang="es-ES" sz="1800" b="1" dirty="0"/>
              <a:t>de flujo</a:t>
            </a:r>
            <a:r>
              <a:rPr lang="es-ES" sz="1800" dirty="0"/>
              <a:t>: (20 bits) </a:t>
            </a:r>
            <a:r>
              <a:rPr lang="es-ES" sz="1800" dirty="0" smtClean="0"/>
              <a:t>Servicio especial para aplicaciones en tiempo real.</a:t>
            </a:r>
            <a:endParaRPr lang="es-CO" sz="1800" dirty="0"/>
          </a:p>
        </p:txBody>
      </p:sp>
      <p:sp>
        <p:nvSpPr>
          <p:cNvPr id="19" name="Rectángulo 18"/>
          <p:cNvSpPr/>
          <p:nvPr/>
        </p:nvSpPr>
        <p:spPr>
          <a:xfrm>
            <a:off x="842352" y="2153833"/>
            <a:ext cx="1082352" cy="46272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1924704" y="2149709"/>
            <a:ext cx="1583606" cy="407221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Traffic</a:t>
            </a:r>
            <a:r>
              <a:rPr lang="es-CO" dirty="0" smtClean="0"/>
              <a:t> </a:t>
            </a:r>
            <a:r>
              <a:rPr lang="es-CO" dirty="0" err="1" smtClean="0"/>
              <a:t>Class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3508310" y="2157360"/>
            <a:ext cx="4070745" cy="43355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Flow</a:t>
            </a:r>
            <a:r>
              <a:rPr lang="es-CO" dirty="0" smtClean="0"/>
              <a:t> </a:t>
            </a:r>
            <a:r>
              <a:rPr lang="es-CO" dirty="0" err="1" smtClean="0"/>
              <a:t>Label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54792" y="2570994"/>
            <a:ext cx="3326099" cy="400507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Payload</a:t>
            </a:r>
            <a:r>
              <a:rPr lang="es-CO" dirty="0" smtClean="0"/>
              <a:t> </a:t>
            </a:r>
            <a:r>
              <a:rPr lang="es-CO" dirty="0" err="1" smtClean="0"/>
              <a:t>Length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4168451" y="2571862"/>
            <a:ext cx="1639855" cy="38070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Next</a:t>
            </a:r>
            <a:r>
              <a:rPr lang="es-CO" dirty="0" smtClean="0"/>
              <a:t> </a:t>
            </a:r>
            <a:r>
              <a:rPr lang="es-CO" dirty="0" err="1" smtClean="0"/>
              <a:t>Header</a:t>
            </a:r>
            <a:endParaRPr lang="es-CO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5815304" y="2570578"/>
            <a:ext cx="1775414" cy="38070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Hop </a:t>
            </a:r>
            <a:r>
              <a:rPr lang="es-CO" dirty="0" err="1" smtClean="0"/>
              <a:t>Limiti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842352" y="2944731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Sourse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842352" y="3337400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Destination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842352" y="1921891"/>
            <a:ext cx="6736703" cy="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contenido 2"/>
          <p:cNvSpPr txBox="1">
            <a:spLocks/>
          </p:cNvSpPr>
          <p:nvPr/>
        </p:nvSpPr>
        <p:spPr>
          <a:xfrm>
            <a:off x="3648145" y="1729076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 smtClean="0"/>
              <a:t>32 bits</a:t>
            </a:r>
            <a:endParaRPr lang="es-CO" sz="16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7827732" y="1987836"/>
            <a:ext cx="0" cy="177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contenido 2"/>
          <p:cNvSpPr txBox="1">
            <a:spLocks/>
          </p:cNvSpPr>
          <p:nvPr/>
        </p:nvSpPr>
        <p:spPr>
          <a:xfrm>
            <a:off x="7827732" y="3022870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/>
              <a:t>4</a:t>
            </a:r>
            <a:r>
              <a:rPr lang="es-CO" sz="1600" dirty="0" smtClean="0"/>
              <a:t>0 Bytes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2035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759" y="102405"/>
            <a:ext cx="10515600" cy="1325563"/>
          </a:xfrm>
        </p:spPr>
        <p:txBody>
          <a:bodyPr/>
          <a:lstStyle/>
          <a:p>
            <a:r>
              <a:rPr lang="es-CO" b="1" dirty="0" smtClean="0"/>
              <a:t>Encabezado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[8]</a:t>
            </a:r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838199" y="4643003"/>
            <a:ext cx="7538581" cy="516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Longitud de carga útil: </a:t>
            </a:r>
            <a:r>
              <a:rPr lang="es-ES" sz="1800" dirty="0"/>
              <a:t>(16 bits) </a:t>
            </a:r>
            <a:r>
              <a:rPr lang="es-ES" sz="1800" dirty="0" smtClean="0"/>
              <a:t>Define el tamaño total del paquete (Fragmento) incluido encabezado y extensiones</a:t>
            </a:r>
            <a:endParaRPr lang="es-ES" sz="1800" dirty="0"/>
          </a:p>
        </p:txBody>
      </p:sp>
      <p:sp>
        <p:nvSpPr>
          <p:cNvPr id="19" name="Rectángulo 18"/>
          <p:cNvSpPr/>
          <p:nvPr/>
        </p:nvSpPr>
        <p:spPr>
          <a:xfrm>
            <a:off x="842352" y="2153833"/>
            <a:ext cx="1082352" cy="46272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1924704" y="2149709"/>
            <a:ext cx="1583606" cy="407221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Traffic</a:t>
            </a:r>
            <a:r>
              <a:rPr lang="es-CO" dirty="0" smtClean="0"/>
              <a:t> </a:t>
            </a:r>
            <a:r>
              <a:rPr lang="es-CO" dirty="0" err="1" smtClean="0"/>
              <a:t>Class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3508310" y="2157360"/>
            <a:ext cx="4070745" cy="433552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Flow</a:t>
            </a:r>
            <a:r>
              <a:rPr lang="es-CO" dirty="0" smtClean="0"/>
              <a:t> </a:t>
            </a:r>
            <a:r>
              <a:rPr lang="es-CO" dirty="0" err="1" smtClean="0"/>
              <a:t>Label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54792" y="2570994"/>
            <a:ext cx="3326099" cy="4005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Payload</a:t>
            </a:r>
            <a:r>
              <a:rPr lang="es-CO" dirty="0" smtClean="0"/>
              <a:t> </a:t>
            </a:r>
            <a:r>
              <a:rPr lang="es-CO" dirty="0" err="1" smtClean="0"/>
              <a:t>Length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4168451" y="2571862"/>
            <a:ext cx="1639855" cy="38070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Next</a:t>
            </a:r>
            <a:r>
              <a:rPr lang="es-CO" dirty="0" smtClean="0"/>
              <a:t> </a:t>
            </a:r>
            <a:r>
              <a:rPr lang="es-CO" dirty="0" err="1" smtClean="0"/>
              <a:t>Header</a:t>
            </a:r>
            <a:endParaRPr lang="es-CO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5815304" y="2570578"/>
            <a:ext cx="1775414" cy="38070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Hop </a:t>
            </a:r>
            <a:r>
              <a:rPr lang="es-CO" dirty="0" err="1" smtClean="0"/>
              <a:t>Limiti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842352" y="2944731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Sourse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842352" y="3337400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Destination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842352" y="1921891"/>
            <a:ext cx="6736703" cy="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contenido 2"/>
          <p:cNvSpPr txBox="1">
            <a:spLocks/>
          </p:cNvSpPr>
          <p:nvPr/>
        </p:nvSpPr>
        <p:spPr>
          <a:xfrm>
            <a:off x="3648145" y="1729076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 smtClean="0"/>
              <a:t>32 bits</a:t>
            </a:r>
            <a:endParaRPr lang="es-CO" sz="16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7827732" y="1987836"/>
            <a:ext cx="0" cy="177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contenido 2"/>
          <p:cNvSpPr txBox="1">
            <a:spLocks/>
          </p:cNvSpPr>
          <p:nvPr/>
        </p:nvSpPr>
        <p:spPr>
          <a:xfrm>
            <a:off x="7827732" y="3022870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/>
              <a:t>4</a:t>
            </a:r>
            <a:r>
              <a:rPr lang="es-CO" sz="1600" dirty="0" smtClean="0"/>
              <a:t>0 Bytes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4579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759" y="102405"/>
            <a:ext cx="10515600" cy="1325563"/>
          </a:xfrm>
        </p:spPr>
        <p:txBody>
          <a:bodyPr/>
          <a:lstStyle/>
          <a:p>
            <a:r>
              <a:rPr lang="es-CO" b="1" dirty="0" smtClean="0"/>
              <a:t>Encabezado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[8]</a:t>
            </a:r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838199" y="4643003"/>
            <a:ext cx="7538581" cy="516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Siguiente cabecera</a:t>
            </a:r>
            <a:r>
              <a:rPr lang="es-ES" sz="1800" dirty="0"/>
              <a:t>: (8 bits). Identifica el tipo de cabecera que sigue inmediatamente a la cabecera IPv6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42352" y="2153833"/>
            <a:ext cx="1082352" cy="46272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1924704" y="2149709"/>
            <a:ext cx="1583606" cy="407221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Traffic</a:t>
            </a:r>
            <a:r>
              <a:rPr lang="es-CO" dirty="0" smtClean="0"/>
              <a:t> </a:t>
            </a:r>
            <a:r>
              <a:rPr lang="es-CO" dirty="0" err="1" smtClean="0"/>
              <a:t>Class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3508310" y="2157360"/>
            <a:ext cx="4070745" cy="433552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Flow</a:t>
            </a:r>
            <a:r>
              <a:rPr lang="es-CO" dirty="0" smtClean="0"/>
              <a:t> </a:t>
            </a:r>
            <a:r>
              <a:rPr lang="es-CO" dirty="0" err="1" smtClean="0"/>
              <a:t>Label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54792" y="2570994"/>
            <a:ext cx="3326099" cy="400507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Payload</a:t>
            </a:r>
            <a:r>
              <a:rPr lang="es-CO" dirty="0" smtClean="0"/>
              <a:t> </a:t>
            </a:r>
            <a:r>
              <a:rPr lang="es-CO" dirty="0" err="1" smtClean="0"/>
              <a:t>Length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4168451" y="2571862"/>
            <a:ext cx="1639855" cy="38070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Next</a:t>
            </a:r>
            <a:r>
              <a:rPr lang="es-CO" dirty="0" smtClean="0"/>
              <a:t> </a:t>
            </a:r>
            <a:r>
              <a:rPr lang="es-CO" dirty="0" err="1" smtClean="0"/>
              <a:t>Header</a:t>
            </a:r>
            <a:endParaRPr lang="es-CO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5815304" y="2570578"/>
            <a:ext cx="1775414" cy="38070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Hop </a:t>
            </a:r>
            <a:r>
              <a:rPr lang="es-CO" dirty="0" err="1" smtClean="0"/>
              <a:t>Limiti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842352" y="2944731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Sourse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842352" y="3337400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Destination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842352" y="1921891"/>
            <a:ext cx="6736703" cy="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contenido 2"/>
          <p:cNvSpPr txBox="1">
            <a:spLocks/>
          </p:cNvSpPr>
          <p:nvPr/>
        </p:nvSpPr>
        <p:spPr>
          <a:xfrm>
            <a:off x="3648145" y="1729076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 smtClean="0"/>
              <a:t>32 bits</a:t>
            </a:r>
            <a:endParaRPr lang="es-CO" sz="16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7827732" y="1987836"/>
            <a:ext cx="0" cy="177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contenido 2"/>
          <p:cNvSpPr txBox="1">
            <a:spLocks/>
          </p:cNvSpPr>
          <p:nvPr/>
        </p:nvSpPr>
        <p:spPr>
          <a:xfrm>
            <a:off x="7827732" y="3022870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/>
              <a:t>4</a:t>
            </a:r>
            <a:r>
              <a:rPr lang="es-CO" sz="1600" dirty="0" smtClean="0"/>
              <a:t>0 Bytes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7988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759" y="102405"/>
            <a:ext cx="10515600" cy="1325563"/>
          </a:xfrm>
        </p:spPr>
        <p:txBody>
          <a:bodyPr/>
          <a:lstStyle/>
          <a:p>
            <a:r>
              <a:rPr lang="es-CO" b="1" dirty="0" smtClean="0"/>
              <a:t>Encabezado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[8]</a:t>
            </a:r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933734" y="4643003"/>
            <a:ext cx="7538581" cy="123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Límite de saltos: </a:t>
            </a:r>
            <a:r>
              <a:rPr lang="es-ES" sz="1800" dirty="0"/>
              <a:t>(8 bits). </a:t>
            </a:r>
            <a:r>
              <a:rPr lang="es-ES" sz="1800" dirty="0" smtClean="0"/>
              <a:t>Decremento </a:t>
            </a:r>
            <a:r>
              <a:rPr lang="es-ES" sz="1800" dirty="0"/>
              <a:t>en 1 por cada nodo que reenvía el paquete. </a:t>
            </a:r>
            <a:r>
              <a:rPr lang="es-ES" sz="1800" dirty="0" smtClean="0"/>
              <a:t> </a:t>
            </a:r>
            <a:r>
              <a:rPr lang="es-CO" sz="1800" dirty="0" smtClean="0"/>
              <a:t>Cuando </a:t>
            </a:r>
            <a:r>
              <a:rPr lang="es-CO" sz="1800" dirty="0"/>
              <a:t>el contador llega a 0, el paquete se descarta y se reenvía un mensaje de ICMPv6 al host emisor en el que se indica que el paquete no llegó a destino.</a:t>
            </a:r>
            <a:endParaRPr lang="es-ES" sz="1800" dirty="0"/>
          </a:p>
        </p:txBody>
      </p:sp>
      <p:sp>
        <p:nvSpPr>
          <p:cNvPr id="19" name="Rectángulo 18"/>
          <p:cNvSpPr/>
          <p:nvPr/>
        </p:nvSpPr>
        <p:spPr>
          <a:xfrm>
            <a:off x="842352" y="2153833"/>
            <a:ext cx="1082352" cy="46272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1924704" y="2149709"/>
            <a:ext cx="1583606" cy="407221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Traffic</a:t>
            </a:r>
            <a:r>
              <a:rPr lang="es-CO" dirty="0" smtClean="0"/>
              <a:t> </a:t>
            </a:r>
            <a:r>
              <a:rPr lang="es-CO" dirty="0" err="1" smtClean="0"/>
              <a:t>Class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3508310" y="2157360"/>
            <a:ext cx="4070745" cy="433552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Flow</a:t>
            </a:r>
            <a:r>
              <a:rPr lang="es-CO" dirty="0" smtClean="0"/>
              <a:t> </a:t>
            </a:r>
            <a:r>
              <a:rPr lang="es-CO" dirty="0" err="1" smtClean="0"/>
              <a:t>Label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54792" y="2570994"/>
            <a:ext cx="3326099" cy="400507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Payload</a:t>
            </a:r>
            <a:r>
              <a:rPr lang="es-CO" dirty="0" smtClean="0"/>
              <a:t> </a:t>
            </a:r>
            <a:r>
              <a:rPr lang="es-CO" dirty="0" err="1" smtClean="0"/>
              <a:t>Length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4168451" y="2571862"/>
            <a:ext cx="1639855" cy="38070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Next</a:t>
            </a:r>
            <a:r>
              <a:rPr lang="es-CO" dirty="0" smtClean="0"/>
              <a:t> </a:t>
            </a:r>
            <a:r>
              <a:rPr lang="es-CO" dirty="0" err="1" smtClean="0"/>
              <a:t>Header</a:t>
            </a:r>
            <a:endParaRPr lang="es-CO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5815304" y="2570578"/>
            <a:ext cx="1775414" cy="38070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Hop </a:t>
            </a:r>
            <a:r>
              <a:rPr lang="es-CO" dirty="0" err="1" smtClean="0"/>
              <a:t>Limit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842352" y="2944731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Sourse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842352" y="3337400"/>
            <a:ext cx="6736703" cy="39566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Destination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842352" y="1921891"/>
            <a:ext cx="6736703" cy="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contenido 2"/>
          <p:cNvSpPr txBox="1">
            <a:spLocks/>
          </p:cNvSpPr>
          <p:nvPr/>
        </p:nvSpPr>
        <p:spPr>
          <a:xfrm>
            <a:off x="3648145" y="1729076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 smtClean="0"/>
              <a:t>32 bits</a:t>
            </a:r>
            <a:endParaRPr lang="es-CO" sz="16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7827732" y="1987836"/>
            <a:ext cx="0" cy="177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contenido 2"/>
          <p:cNvSpPr txBox="1">
            <a:spLocks/>
          </p:cNvSpPr>
          <p:nvPr/>
        </p:nvSpPr>
        <p:spPr>
          <a:xfrm>
            <a:off x="7827732" y="3022870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/>
              <a:t>4</a:t>
            </a:r>
            <a:r>
              <a:rPr lang="es-CO" sz="1600" dirty="0" smtClean="0"/>
              <a:t>0 Bytes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3715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759" y="102405"/>
            <a:ext cx="10515600" cy="1325563"/>
          </a:xfrm>
        </p:spPr>
        <p:txBody>
          <a:bodyPr/>
          <a:lstStyle/>
          <a:p>
            <a:r>
              <a:rPr lang="es-CO" b="1" dirty="0" smtClean="0"/>
              <a:t>Encabezado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[8]</a:t>
            </a:r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933734" y="4643003"/>
            <a:ext cx="7538581" cy="123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900" dirty="0"/>
          </a:p>
        </p:txBody>
      </p:sp>
      <p:sp>
        <p:nvSpPr>
          <p:cNvPr id="3" name="Rectángulo 2"/>
          <p:cNvSpPr/>
          <p:nvPr/>
        </p:nvSpPr>
        <p:spPr>
          <a:xfrm>
            <a:off x="825759" y="4452936"/>
            <a:ext cx="7863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Dirección Origen: </a:t>
            </a:r>
            <a:r>
              <a:rPr lang="es-CO" dirty="0"/>
              <a:t>Dirección de 128 bits del </a:t>
            </a:r>
            <a:r>
              <a:rPr lang="es-CO" dirty="0" smtClean="0"/>
              <a:t>emisor.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Dirección Destino: </a:t>
            </a:r>
            <a:r>
              <a:rPr lang="es-ES" dirty="0"/>
              <a:t>Dirección de 128 bits del </a:t>
            </a:r>
            <a:r>
              <a:rPr lang="es-ES" dirty="0" smtClean="0"/>
              <a:t>receptor.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842352" y="2153833"/>
            <a:ext cx="1082352" cy="46272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Ver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1924704" y="2149709"/>
            <a:ext cx="1583606" cy="407221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Traffic</a:t>
            </a:r>
            <a:r>
              <a:rPr lang="es-CO" dirty="0" smtClean="0"/>
              <a:t> </a:t>
            </a:r>
            <a:r>
              <a:rPr lang="es-CO" dirty="0" err="1" smtClean="0"/>
              <a:t>Class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3508310" y="2157360"/>
            <a:ext cx="4070745" cy="433552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Flow</a:t>
            </a:r>
            <a:r>
              <a:rPr lang="es-CO" dirty="0" smtClean="0"/>
              <a:t> </a:t>
            </a:r>
            <a:r>
              <a:rPr lang="es-CO" dirty="0" err="1" smtClean="0"/>
              <a:t>Label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854792" y="2570994"/>
            <a:ext cx="3326099" cy="400507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Payload</a:t>
            </a:r>
            <a:r>
              <a:rPr lang="es-CO" dirty="0" smtClean="0"/>
              <a:t> </a:t>
            </a:r>
            <a:r>
              <a:rPr lang="es-CO" dirty="0" err="1" smtClean="0"/>
              <a:t>Length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4168451" y="2571862"/>
            <a:ext cx="1639855" cy="380704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Next</a:t>
            </a:r>
            <a:r>
              <a:rPr lang="es-CO" dirty="0" smtClean="0"/>
              <a:t> </a:t>
            </a:r>
            <a:r>
              <a:rPr lang="es-CO" dirty="0" err="1" smtClean="0"/>
              <a:t>Header</a:t>
            </a:r>
            <a:endParaRPr lang="es-CO" dirty="0" smtClean="0"/>
          </a:p>
        </p:txBody>
      </p:sp>
      <p:sp>
        <p:nvSpPr>
          <p:cNvPr id="25" name="Rectángulo 24"/>
          <p:cNvSpPr/>
          <p:nvPr/>
        </p:nvSpPr>
        <p:spPr>
          <a:xfrm>
            <a:off x="5815304" y="2570578"/>
            <a:ext cx="1775414" cy="380705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chemeClr val="accent2">
                  <a:lumMod val="5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Hop </a:t>
            </a:r>
            <a:r>
              <a:rPr lang="es-CO" dirty="0" err="1" smtClean="0"/>
              <a:t>Limiti</a:t>
            </a:r>
            <a:endParaRPr lang="es-CO" dirty="0"/>
          </a:p>
        </p:txBody>
      </p:sp>
      <p:sp>
        <p:nvSpPr>
          <p:cNvPr id="31" name="Rectángulo 30"/>
          <p:cNvSpPr/>
          <p:nvPr/>
        </p:nvSpPr>
        <p:spPr>
          <a:xfrm>
            <a:off x="842352" y="2944731"/>
            <a:ext cx="6736703" cy="395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Sourse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842352" y="3337400"/>
            <a:ext cx="6736703" cy="395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Destination</a:t>
            </a:r>
            <a:r>
              <a:rPr lang="es-CO" dirty="0" smtClean="0"/>
              <a:t> </a:t>
            </a:r>
            <a:r>
              <a:rPr lang="es-CO" dirty="0" err="1" smtClean="0"/>
              <a:t>Address</a:t>
            </a:r>
            <a:endParaRPr lang="es-CO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842352" y="1921891"/>
            <a:ext cx="6736703" cy="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contenido 2"/>
          <p:cNvSpPr txBox="1">
            <a:spLocks/>
          </p:cNvSpPr>
          <p:nvPr/>
        </p:nvSpPr>
        <p:spPr>
          <a:xfrm>
            <a:off x="3648145" y="1729076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 smtClean="0"/>
              <a:t>32 bits</a:t>
            </a:r>
            <a:endParaRPr lang="es-CO" sz="1600" dirty="0"/>
          </a:p>
        </p:txBody>
      </p:sp>
      <p:cxnSp>
        <p:nvCxnSpPr>
          <p:cNvPr id="35" name="Conector recto de flecha 34"/>
          <p:cNvCxnSpPr/>
          <p:nvPr/>
        </p:nvCxnSpPr>
        <p:spPr>
          <a:xfrm>
            <a:off x="7827732" y="1987836"/>
            <a:ext cx="0" cy="177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contenido 2"/>
          <p:cNvSpPr txBox="1">
            <a:spLocks/>
          </p:cNvSpPr>
          <p:nvPr/>
        </p:nvSpPr>
        <p:spPr>
          <a:xfrm>
            <a:off x="7827732" y="3022870"/>
            <a:ext cx="878368" cy="25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dirty="0"/>
              <a:t>4</a:t>
            </a:r>
            <a:r>
              <a:rPr lang="es-CO" sz="1600" dirty="0" smtClean="0"/>
              <a:t>0 Bytes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6605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759" y="102405"/>
            <a:ext cx="10515600" cy="1325563"/>
          </a:xfrm>
        </p:spPr>
        <p:txBody>
          <a:bodyPr/>
          <a:lstStyle/>
          <a:p>
            <a:r>
              <a:rPr lang="es-CO" b="1" dirty="0" smtClean="0"/>
              <a:t>Encabezado de Extensión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[9]</a:t>
            </a:r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988342" y="4571419"/>
            <a:ext cx="7538581" cy="123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900" dirty="0"/>
          </a:p>
        </p:txBody>
      </p:sp>
      <p:sp>
        <p:nvSpPr>
          <p:cNvPr id="3" name="Rectángulo 2"/>
          <p:cNvSpPr/>
          <p:nvPr/>
        </p:nvSpPr>
        <p:spPr>
          <a:xfrm>
            <a:off x="988342" y="2323163"/>
            <a:ext cx="7863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Ofrece otras funcionalidades no incluidas en el encabezado básico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Solo se pueden usar una vez, excepto “</a:t>
            </a:r>
            <a:r>
              <a:rPr lang="es-ES" dirty="0" err="1" smtClean="0"/>
              <a:t>Destination</a:t>
            </a:r>
            <a:r>
              <a:rPr lang="es-ES" dirty="0" smtClean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Tienen una longitud múltiplo de 8 bits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88342" y="3657323"/>
            <a:ext cx="1354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Número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Orden</a:t>
            </a:r>
            <a:endParaRPr lang="es-CO" dirty="0"/>
          </a:p>
        </p:txBody>
      </p:sp>
      <p:sp>
        <p:nvSpPr>
          <p:cNvPr id="5" name="Cerrar llave 4"/>
          <p:cNvSpPr/>
          <p:nvPr/>
        </p:nvSpPr>
        <p:spPr>
          <a:xfrm>
            <a:off x="2108693" y="3636441"/>
            <a:ext cx="467704" cy="923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/>
          <p:cNvSpPr/>
          <p:nvPr/>
        </p:nvSpPr>
        <p:spPr>
          <a:xfrm>
            <a:off x="2785794" y="3910106"/>
            <a:ext cx="3286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i="1" dirty="0" smtClean="0"/>
              <a:t>Limitados y de orden definido</a:t>
            </a:r>
            <a:endParaRPr lang="es-CO" b="1" i="1" dirty="0"/>
          </a:p>
        </p:txBody>
      </p:sp>
      <p:pic>
        <p:nvPicPr>
          <p:cNvPr id="1026" name="Picture 2" descr="http://icons.iconarchive.com/icons/franksouza183/fs/512/Mimetypes-extens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286175" y="3657323"/>
            <a:ext cx="2565915" cy="256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ás 5"/>
          <p:cNvSpPr/>
          <p:nvPr/>
        </p:nvSpPr>
        <p:spPr>
          <a:xfrm>
            <a:off x="6127424" y="3787347"/>
            <a:ext cx="785205" cy="708681"/>
          </a:xfrm>
          <a:prstGeom prst="mathPlu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0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5759" y="102405"/>
            <a:ext cx="10515600" cy="1325563"/>
          </a:xfrm>
        </p:spPr>
        <p:txBody>
          <a:bodyPr/>
          <a:lstStyle/>
          <a:p>
            <a:r>
              <a:rPr lang="es-CO" b="1" dirty="0" smtClean="0"/>
              <a:t>Encabezado de Extensión IPv6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541821" y="6390795"/>
            <a:ext cx="1831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[9]</a:t>
            </a:r>
          </a:p>
        </p:txBody>
      </p:sp>
      <p:sp>
        <p:nvSpPr>
          <p:cNvPr id="29" name="Marcador de contenido 2"/>
          <p:cNvSpPr txBox="1">
            <a:spLocks/>
          </p:cNvSpPr>
          <p:nvPr/>
        </p:nvSpPr>
        <p:spPr>
          <a:xfrm>
            <a:off x="988341" y="4571419"/>
            <a:ext cx="7538581" cy="123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900" dirty="0"/>
          </a:p>
        </p:txBody>
      </p:sp>
      <p:sp>
        <p:nvSpPr>
          <p:cNvPr id="4" name="Rectángulo redondeado 3"/>
          <p:cNvSpPr/>
          <p:nvPr/>
        </p:nvSpPr>
        <p:spPr>
          <a:xfrm>
            <a:off x="988341" y="1380441"/>
            <a:ext cx="1864040" cy="4503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IPv6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988341" y="1861656"/>
            <a:ext cx="1864040" cy="4503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Nodo a nodo</a:t>
            </a:r>
            <a:endParaRPr lang="es-CO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88341" y="2337389"/>
            <a:ext cx="1864040" cy="4503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Destino</a:t>
            </a:r>
            <a:endParaRPr lang="es-CO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988341" y="2813117"/>
            <a:ext cx="1864040" cy="4503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Encaminamiento</a:t>
            </a:r>
            <a:endParaRPr lang="es-CO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988341" y="3288845"/>
            <a:ext cx="1864040" cy="4503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Fragmentación</a:t>
            </a:r>
            <a:endParaRPr lang="es-CO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988341" y="3768281"/>
            <a:ext cx="1864040" cy="4503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Autenticación</a:t>
            </a:r>
            <a:endParaRPr lang="es-CO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988341" y="4246710"/>
            <a:ext cx="1864040" cy="4503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ESP</a:t>
            </a:r>
            <a:endParaRPr lang="es-CO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988341" y="4725139"/>
            <a:ext cx="1864040" cy="45037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Destino</a:t>
            </a:r>
            <a:endParaRPr lang="es-CO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988341" y="5420859"/>
            <a:ext cx="1864040" cy="45037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Capa Superior</a:t>
            </a:r>
            <a:endParaRPr lang="es-CO" dirty="0"/>
          </a:p>
        </p:txBody>
      </p:sp>
      <p:sp>
        <p:nvSpPr>
          <p:cNvPr id="8" name="Flecha abajo 7"/>
          <p:cNvSpPr/>
          <p:nvPr/>
        </p:nvSpPr>
        <p:spPr>
          <a:xfrm>
            <a:off x="988341" y="1679721"/>
            <a:ext cx="259307" cy="32754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 abajo 22"/>
          <p:cNvSpPr/>
          <p:nvPr/>
        </p:nvSpPr>
        <p:spPr>
          <a:xfrm>
            <a:off x="988341" y="2172923"/>
            <a:ext cx="259307" cy="32754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lecha abajo 24"/>
          <p:cNvSpPr/>
          <p:nvPr/>
        </p:nvSpPr>
        <p:spPr>
          <a:xfrm>
            <a:off x="992887" y="2666914"/>
            <a:ext cx="259307" cy="32754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Flecha abajo 25"/>
          <p:cNvSpPr/>
          <p:nvPr/>
        </p:nvSpPr>
        <p:spPr>
          <a:xfrm>
            <a:off x="975839" y="3160616"/>
            <a:ext cx="259307" cy="32754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 abajo 26"/>
          <p:cNvSpPr/>
          <p:nvPr/>
        </p:nvSpPr>
        <p:spPr>
          <a:xfrm>
            <a:off x="975839" y="3627217"/>
            <a:ext cx="259307" cy="32754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Flecha abajo 27"/>
          <p:cNvSpPr/>
          <p:nvPr/>
        </p:nvSpPr>
        <p:spPr>
          <a:xfrm>
            <a:off x="988341" y="4081579"/>
            <a:ext cx="259307" cy="32754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Flecha abajo 29"/>
          <p:cNvSpPr/>
          <p:nvPr/>
        </p:nvSpPr>
        <p:spPr>
          <a:xfrm>
            <a:off x="975839" y="4577722"/>
            <a:ext cx="259307" cy="32754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Flecha abajo 30"/>
          <p:cNvSpPr/>
          <p:nvPr/>
        </p:nvSpPr>
        <p:spPr>
          <a:xfrm>
            <a:off x="988341" y="5045793"/>
            <a:ext cx="246804" cy="55067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 derecha 8"/>
          <p:cNvSpPr/>
          <p:nvPr/>
        </p:nvSpPr>
        <p:spPr>
          <a:xfrm>
            <a:off x="2975212" y="2007267"/>
            <a:ext cx="696036" cy="1656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3788641" y="1902885"/>
            <a:ext cx="786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Procesado por cada </a:t>
            </a:r>
            <a:r>
              <a:rPr lang="es-CO" b="1" dirty="0" err="1" smtClean="0"/>
              <a:t>router</a:t>
            </a:r>
            <a:endParaRPr lang="es-CO" dirty="0"/>
          </a:p>
        </p:txBody>
      </p:sp>
      <p:sp>
        <p:nvSpPr>
          <p:cNvPr id="33" name="Rectángulo 32"/>
          <p:cNvSpPr/>
          <p:nvPr/>
        </p:nvSpPr>
        <p:spPr>
          <a:xfrm>
            <a:off x="3788641" y="2396318"/>
            <a:ext cx="786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Procesado por cada </a:t>
            </a:r>
            <a:r>
              <a:rPr lang="es-CO" b="1" dirty="0" err="1" smtClean="0"/>
              <a:t>router</a:t>
            </a:r>
            <a:r>
              <a:rPr lang="es-CO" b="1" dirty="0" smtClean="0"/>
              <a:t> en la lista de enrutamiento</a:t>
            </a: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3788641" y="2821572"/>
            <a:ext cx="786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Indica la lista de </a:t>
            </a:r>
            <a:r>
              <a:rPr lang="es-CO" b="1" dirty="0" err="1" smtClean="0"/>
              <a:t>router</a:t>
            </a:r>
            <a:r>
              <a:rPr lang="es-CO" b="1" dirty="0" smtClean="0"/>
              <a:t> por donde pasará el paquete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3788641" y="3288609"/>
            <a:ext cx="786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Ofrece el servicio de fragmentación y se procesa en el destino</a:t>
            </a:r>
            <a:endParaRPr lang="es-CO" dirty="0"/>
          </a:p>
        </p:txBody>
      </p:sp>
      <p:sp>
        <p:nvSpPr>
          <p:cNvPr id="36" name="Rectángulo 35"/>
          <p:cNvSpPr/>
          <p:nvPr/>
        </p:nvSpPr>
        <p:spPr>
          <a:xfrm>
            <a:off x="3794079" y="3790990"/>
            <a:ext cx="786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Integridad, autenticación y seguridad</a:t>
            </a:r>
            <a:endParaRPr lang="es-CO" dirty="0"/>
          </a:p>
        </p:txBody>
      </p:sp>
      <p:sp>
        <p:nvSpPr>
          <p:cNvPr id="37" name="Rectángulo 36"/>
          <p:cNvSpPr/>
          <p:nvPr/>
        </p:nvSpPr>
        <p:spPr>
          <a:xfrm>
            <a:off x="3788641" y="4234004"/>
            <a:ext cx="786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(</a:t>
            </a:r>
            <a:r>
              <a:rPr lang="es-CO" b="1" dirty="0"/>
              <a:t>Encapsulado de carga </a:t>
            </a:r>
            <a:r>
              <a:rPr lang="es-CO" b="1" dirty="0" smtClean="0"/>
              <a:t>útil) Cifra el contenido de la información</a:t>
            </a:r>
            <a:endParaRPr lang="es-CO" dirty="0"/>
          </a:p>
        </p:txBody>
      </p:sp>
      <p:sp>
        <p:nvSpPr>
          <p:cNvPr id="38" name="Rectángulo 37"/>
          <p:cNvSpPr/>
          <p:nvPr/>
        </p:nvSpPr>
        <p:spPr>
          <a:xfrm>
            <a:off x="3794079" y="4792211"/>
            <a:ext cx="786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Procesado en el destino final del paquete</a:t>
            </a:r>
            <a:endParaRPr lang="es-CO" dirty="0"/>
          </a:p>
        </p:txBody>
      </p:sp>
      <p:sp>
        <p:nvSpPr>
          <p:cNvPr id="39" name="Flecha derecha 38"/>
          <p:cNvSpPr/>
          <p:nvPr/>
        </p:nvSpPr>
        <p:spPr>
          <a:xfrm>
            <a:off x="2975212" y="2515296"/>
            <a:ext cx="696036" cy="1656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 derecha 39"/>
          <p:cNvSpPr/>
          <p:nvPr/>
        </p:nvSpPr>
        <p:spPr>
          <a:xfrm>
            <a:off x="2975212" y="2930038"/>
            <a:ext cx="696036" cy="1656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Flecha derecha 40"/>
          <p:cNvSpPr/>
          <p:nvPr/>
        </p:nvSpPr>
        <p:spPr>
          <a:xfrm>
            <a:off x="2975212" y="3398020"/>
            <a:ext cx="696036" cy="1656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Flecha derecha 41"/>
          <p:cNvSpPr/>
          <p:nvPr/>
        </p:nvSpPr>
        <p:spPr>
          <a:xfrm>
            <a:off x="2975212" y="3915923"/>
            <a:ext cx="696036" cy="1656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Flecha derecha 42"/>
          <p:cNvSpPr/>
          <p:nvPr/>
        </p:nvSpPr>
        <p:spPr>
          <a:xfrm>
            <a:off x="2975212" y="4380616"/>
            <a:ext cx="696036" cy="1656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lecha derecha 43"/>
          <p:cNvSpPr/>
          <p:nvPr/>
        </p:nvSpPr>
        <p:spPr>
          <a:xfrm>
            <a:off x="2975212" y="4886688"/>
            <a:ext cx="696036" cy="16565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22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Importante</a:t>
            </a:r>
            <a:endParaRPr lang="es-CO" b="1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contenido 2"/>
          <p:cNvSpPr>
            <a:spLocks noGrp="1"/>
          </p:cNvSpPr>
          <p:nvPr>
            <p:ph idx="1"/>
          </p:nvPr>
        </p:nvSpPr>
        <p:spPr>
          <a:xfrm>
            <a:off x="1360891" y="1736668"/>
            <a:ext cx="10018713" cy="1197602"/>
          </a:xfrm>
        </p:spPr>
        <p:txBody>
          <a:bodyPr>
            <a:normAutofit/>
          </a:bodyPr>
          <a:lstStyle/>
          <a:p>
            <a:r>
              <a:rPr lang="es-CO" dirty="0" smtClean="0"/>
              <a:t>El encabezado básico se procesa en todos los saltos (</a:t>
            </a:r>
            <a:r>
              <a:rPr lang="es-CO" dirty="0" err="1" smtClean="0"/>
              <a:t>Routers</a:t>
            </a:r>
            <a:r>
              <a:rPr lang="es-CO" dirty="0" smtClean="0"/>
              <a:t>)</a:t>
            </a:r>
          </a:p>
          <a:p>
            <a:r>
              <a:rPr lang="es-CO" dirty="0" smtClean="0"/>
              <a:t>Los encabezados de extensión se procesan en el origen y el destino (Excepto el Hop </a:t>
            </a:r>
            <a:r>
              <a:rPr lang="es-CO" dirty="0" err="1" smtClean="0"/>
              <a:t>by</a:t>
            </a:r>
            <a:r>
              <a:rPr lang="es-CO" dirty="0" smtClean="0"/>
              <a:t> hop)</a:t>
            </a:r>
            <a:endParaRPr lang="es-CO" dirty="0"/>
          </a:p>
        </p:txBody>
      </p:sp>
      <p:sp>
        <p:nvSpPr>
          <p:cNvPr id="3" name="Rectángulo redondeado 2"/>
          <p:cNvSpPr/>
          <p:nvPr/>
        </p:nvSpPr>
        <p:spPr>
          <a:xfrm>
            <a:off x="1733265" y="3562066"/>
            <a:ext cx="2483893" cy="66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Cabecera básica</a:t>
            </a:r>
            <a:endParaRPr lang="es-CO" dirty="0"/>
          </a:p>
        </p:txBody>
      </p:sp>
      <p:sp>
        <p:nvSpPr>
          <p:cNvPr id="8" name="Rectángulo redondeado 7"/>
          <p:cNvSpPr/>
          <p:nvPr/>
        </p:nvSpPr>
        <p:spPr>
          <a:xfrm>
            <a:off x="5882186" y="3562066"/>
            <a:ext cx="2483893" cy="66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Cabeceras de Extensión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5675196" y="4046980"/>
            <a:ext cx="589130" cy="49131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 err="1" smtClean="0"/>
              <a:t>Org</a:t>
            </a:r>
            <a:endParaRPr lang="es-CO" sz="1050" dirty="0"/>
          </a:p>
        </p:txBody>
      </p:sp>
      <p:sp>
        <p:nvSpPr>
          <p:cNvPr id="9" name="Elipse 8"/>
          <p:cNvSpPr/>
          <p:nvPr/>
        </p:nvSpPr>
        <p:spPr>
          <a:xfrm>
            <a:off x="7926012" y="4046979"/>
            <a:ext cx="589130" cy="49131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 smtClean="0"/>
              <a:t>Des</a:t>
            </a:r>
            <a:endParaRPr lang="es-CO" sz="1050" dirty="0"/>
          </a:p>
        </p:txBody>
      </p:sp>
      <p:sp>
        <p:nvSpPr>
          <p:cNvPr id="10" name="Elipse 9"/>
          <p:cNvSpPr/>
          <p:nvPr/>
        </p:nvSpPr>
        <p:spPr>
          <a:xfrm>
            <a:off x="3736073" y="4046978"/>
            <a:ext cx="688075" cy="49131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 err="1" smtClean="0"/>
              <a:t>Rout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8292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660849" y="1641718"/>
            <a:ext cx="9125339" cy="1020105"/>
          </a:xfrm>
        </p:spPr>
        <p:txBody>
          <a:bodyPr/>
          <a:lstStyle/>
          <a:p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Direccionamiento IPv6</a:t>
            </a:r>
            <a:endParaRPr lang="es-C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22" y="1641718"/>
            <a:ext cx="856254" cy="10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Direccionamiento IPv6 (I)</a:t>
            </a:r>
            <a:endParaRPr lang="es-CO" b="1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838200" y="1971432"/>
            <a:ext cx="10018713" cy="4392046"/>
          </a:xfrm>
        </p:spPr>
        <p:txBody>
          <a:bodyPr/>
          <a:lstStyle/>
          <a:p>
            <a:r>
              <a:rPr lang="es-ES" dirty="0" smtClean="0"/>
              <a:t>Arquitectura </a:t>
            </a:r>
            <a:r>
              <a:rPr lang="es-ES" dirty="0"/>
              <a:t>de direccionamiento </a:t>
            </a:r>
            <a:r>
              <a:rPr lang="es-ES" dirty="0" smtClean="0"/>
              <a:t>descrita </a:t>
            </a:r>
            <a:r>
              <a:rPr lang="es-ES" dirty="0"/>
              <a:t>en </a:t>
            </a:r>
            <a:r>
              <a:rPr lang="es-ES" dirty="0" smtClean="0"/>
              <a:t>la </a:t>
            </a:r>
            <a:r>
              <a:rPr lang="es-ES" dirty="0"/>
              <a:t>RFC </a:t>
            </a:r>
            <a:r>
              <a:rPr lang="es-ES" dirty="0" smtClean="0"/>
              <a:t>4291.</a:t>
            </a:r>
          </a:p>
          <a:p>
            <a:r>
              <a:rPr lang="es-ES" dirty="0"/>
              <a:t>L</a:t>
            </a:r>
            <a:r>
              <a:rPr lang="es-ES" dirty="0" smtClean="0"/>
              <a:t>ongitud </a:t>
            </a:r>
            <a:r>
              <a:rPr lang="es-ES" dirty="0"/>
              <a:t>de 128 bits de </a:t>
            </a:r>
            <a:r>
              <a:rPr lang="es-ES" dirty="0" smtClean="0"/>
              <a:t>largo.</a:t>
            </a:r>
          </a:p>
          <a:p>
            <a:r>
              <a:rPr lang="es-ES" dirty="0" smtClean="0"/>
              <a:t>Escrita </a:t>
            </a:r>
            <a:r>
              <a:rPr lang="es-ES" dirty="0"/>
              <a:t>en notación </a:t>
            </a:r>
            <a:r>
              <a:rPr lang="es-ES" dirty="0" smtClean="0"/>
              <a:t>hexadecimal.</a:t>
            </a:r>
          </a:p>
          <a:p>
            <a:r>
              <a:rPr lang="es-ES" dirty="0" smtClean="0"/>
              <a:t>8 Bloques de 16 bits separadas </a:t>
            </a:r>
            <a:r>
              <a:rPr lang="es-ES" dirty="0"/>
              <a:t>por dos puntos </a:t>
            </a:r>
            <a:r>
              <a:rPr lang="es-ES" dirty="0" smtClean="0"/>
              <a:t>(:) </a:t>
            </a:r>
          </a:p>
          <a:p>
            <a:r>
              <a:rPr lang="es-CO" dirty="0" smtClean="0"/>
              <a:t>Aporta </a:t>
            </a:r>
            <a:r>
              <a:rPr lang="es-CO" dirty="0"/>
              <a:t>2^128 direcciones, lo que equivale a 3.4x10^38</a:t>
            </a:r>
            <a:r>
              <a:rPr lang="es-CO" dirty="0" smtClean="0"/>
              <a:t>.</a:t>
            </a:r>
          </a:p>
          <a:p>
            <a:r>
              <a:rPr lang="es-CO" dirty="0" smtClean="0"/>
              <a:t>Se asignan a interfaces</a:t>
            </a:r>
          </a:p>
          <a:p>
            <a:r>
              <a:rPr lang="es-ES" dirty="0" smtClean="0"/>
              <a:t>Una interface puede tener múltiples direcciones</a:t>
            </a:r>
          </a:p>
          <a:p>
            <a:endParaRPr lang="es-ES" dirty="0" smtClean="0"/>
          </a:p>
          <a:p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758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335087" y="1257299"/>
            <a:ext cx="10018713" cy="5448301"/>
          </a:xfrm>
        </p:spPr>
        <p:txBody>
          <a:bodyPr>
            <a:normAutofit/>
          </a:bodyPr>
          <a:lstStyle/>
          <a:p>
            <a:r>
              <a:rPr lang="es-CO" b="1" dirty="0" smtClean="0"/>
              <a:t>DIRECCIONAMIENTO</a:t>
            </a:r>
          </a:p>
          <a:p>
            <a:pPr lvl="1"/>
            <a:r>
              <a:rPr lang="es-CO" b="1" dirty="0"/>
              <a:t>Direccionamiento</a:t>
            </a:r>
          </a:p>
          <a:p>
            <a:pPr lvl="1"/>
            <a:r>
              <a:rPr lang="es-CO" b="1" dirty="0"/>
              <a:t>Ejemplo de direccionamiento</a:t>
            </a:r>
          </a:p>
          <a:p>
            <a:pPr lvl="1"/>
            <a:r>
              <a:rPr lang="es-CO" b="1" dirty="0"/>
              <a:t>Reglas de representación</a:t>
            </a:r>
          </a:p>
          <a:p>
            <a:pPr lvl="1"/>
            <a:r>
              <a:rPr lang="es-CO" b="1" dirty="0"/>
              <a:t>Segmentación de la red</a:t>
            </a:r>
          </a:p>
          <a:p>
            <a:pPr lvl="1"/>
            <a:r>
              <a:rPr lang="es-CO" b="1" dirty="0" smtClean="0"/>
              <a:t>Prefijos</a:t>
            </a:r>
            <a:endParaRPr lang="es-CO" b="1" dirty="0"/>
          </a:p>
          <a:p>
            <a:pPr lvl="1"/>
            <a:r>
              <a:rPr lang="es-CO" b="1" dirty="0"/>
              <a:t>Prefijos reservados</a:t>
            </a:r>
          </a:p>
          <a:p>
            <a:pPr lvl="1"/>
            <a:r>
              <a:rPr lang="es-CO" b="1" dirty="0"/>
              <a:t>Prefijos: Asignación de </a:t>
            </a:r>
            <a:r>
              <a:rPr lang="es-CO" b="1" dirty="0" smtClean="0"/>
              <a:t>bloques</a:t>
            </a:r>
          </a:p>
          <a:p>
            <a:pPr marL="457200" lvl="1" indent="0">
              <a:buNone/>
            </a:pPr>
            <a:endParaRPr lang="es-CO" b="1" dirty="0"/>
          </a:p>
          <a:p>
            <a:pPr lvl="1"/>
            <a:endParaRPr lang="es-CO" b="1" dirty="0"/>
          </a:p>
          <a:p>
            <a:endParaRPr lang="es-CO" b="1" dirty="0" smtClean="0"/>
          </a:p>
          <a:p>
            <a:endParaRPr lang="es-CO" b="1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Agenda (III)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974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Direccionamiento IPv6 (II)</a:t>
            </a:r>
            <a:endParaRPr lang="es-CO" b="1" dirty="0"/>
          </a:p>
        </p:txBody>
      </p:sp>
      <p:sp>
        <p:nvSpPr>
          <p:cNvPr id="9" name="Llaves 8"/>
          <p:cNvSpPr/>
          <p:nvPr/>
        </p:nvSpPr>
        <p:spPr>
          <a:xfrm rot="16200000">
            <a:off x="5927848" y="1747454"/>
            <a:ext cx="888643" cy="1506829"/>
          </a:xfrm>
          <a:prstGeom prst="brace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5563692" y="1953530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1111</a:t>
            </a:r>
            <a:endParaRPr lang="es-E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84873" y="2002641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0100</a:t>
            </a:r>
            <a:endParaRPr lang="es-E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Llaves 12"/>
          <p:cNvSpPr/>
          <p:nvPr/>
        </p:nvSpPr>
        <p:spPr>
          <a:xfrm rot="16200000">
            <a:off x="3876034" y="1754547"/>
            <a:ext cx="888643" cy="1506829"/>
          </a:xfrm>
          <a:prstGeom prst="bracePair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6170030" y="3011990"/>
            <a:ext cx="404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011459" y="301328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/>
          </p:nvPr>
        </p:nvGraphicFramePr>
        <p:xfrm>
          <a:off x="1193330" y="436056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0000 :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0000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0000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0000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0000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0000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0000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0000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/>
          </p:nvPr>
        </p:nvGraphicFramePr>
        <p:xfrm>
          <a:off x="1178305" y="497098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FFFF: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FFFF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FFFF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FFFF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FFFF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FFFF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FFFF 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FFFF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9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44693"/>
              </p:ext>
            </p:extLst>
          </p:nvPr>
        </p:nvGraphicFramePr>
        <p:xfrm>
          <a:off x="6979298" y="238526"/>
          <a:ext cx="4012164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388"/>
                <a:gridCol w="1154035"/>
                <a:gridCol w="1520741"/>
              </a:tblGrid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Binario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Decimal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Hexadecimal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0000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0001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0010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0100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0101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0110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0111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1000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8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1001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9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1010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1011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B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1100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1101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1110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</a:t>
                      </a:r>
                      <a:endParaRPr lang="es-CO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s-CO" dirty="0" smtClean="0"/>
                        <a:t>1111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259702" y="2821865"/>
            <a:ext cx="10515600" cy="1325563"/>
          </a:xfrm>
        </p:spPr>
        <p:txBody>
          <a:bodyPr/>
          <a:lstStyle/>
          <a:p>
            <a:r>
              <a:rPr lang="es-CO" b="1" dirty="0" smtClean="0"/>
              <a:t>Direccionamiento IPv6 (III)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078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Ejemplo de direccionamiento</a:t>
            </a:r>
            <a:endParaRPr lang="es-CO" b="1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838200" y="1583674"/>
            <a:ext cx="10515600" cy="4849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CO" sz="2800" dirty="0" smtClean="0"/>
          </a:p>
          <a:p>
            <a:pPr lvl="1"/>
            <a:r>
              <a:rPr lang="es-ES" sz="2600" dirty="0" smtClean="0"/>
              <a:t>2001:0db8:ab12:cf34:78dd:342e:ffaa:2312</a:t>
            </a:r>
          </a:p>
          <a:p>
            <a:pPr lvl="1"/>
            <a:endParaRPr lang="es-CO" sz="2600" dirty="0" smtClean="0"/>
          </a:p>
          <a:p>
            <a:pPr lvl="1"/>
            <a:r>
              <a:rPr lang="es-ES" sz="2600" dirty="0" smtClean="0"/>
              <a:t>ABCD:EF01:2345:6789:ABCD:EF01:2345:6789</a:t>
            </a:r>
          </a:p>
          <a:p>
            <a:pPr lvl="1"/>
            <a:endParaRPr lang="es-CO" sz="2600" dirty="0" smtClean="0"/>
          </a:p>
          <a:p>
            <a:pPr lvl="1"/>
            <a:r>
              <a:rPr lang="es-CO" sz="2600" dirty="0" smtClean="0"/>
              <a:t>41BC:0:0:0:5:DDE1:8006:2334</a:t>
            </a:r>
          </a:p>
          <a:p>
            <a:pPr lvl="2"/>
            <a:r>
              <a:rPr lang="es-CO" sz="2300" dirty="0" smtClean="0"/>
              <a:t>41BC::5:DDE1:8006:2334</a:t>
            </a:r>
          </a:p>
          <a:p>
            <a:pPr lvl="2"/>
            <a:endParaRPr lang="es-CO" sz="2300" dirty="0" smtClean="0"/>
          </a:p>
          <a:p>
            <a:pPr lvl="1"/>
            <a:r>
              <a:rPr lang="es-CO" sz="2600" dirty="0" smtClean="0"/>
              <a:t>3ffe:0b00:0c18:0001:0000:0000:0000:0010</a:t>
            </a:r>
          </a:p>
          <a:p>
            <a:pPr lvl="2"/>
            <a:r>
              <a:rPr lang="es-CO" sz="2300" dirty="0" smtClean="0"/>
              <a:t>3ffe:b00:c18:1::10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568750" y="3750043"/>
            <a:ext cx="5343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100" dirty="0" smtClean="0">
                <a:solidFill>
                  <a:srgbClr val="FF0000"/>
                </a:solidFill>
              </a:rPr>
              <a:t>La notación  :: representa :0:0:0:</a:t>
            </a:r>
          </a:p>
          <a:p>
            <a:pPr lvl="1"/>
            <a:r>
              <a:rPr lang="es-CO" sz="2100" dirty="0" smtClean="0">
                <a:solidFill>
                  <a:srgbClr val="FF0000"/>
                </a:solidFill>
              </a:rPr>
              <a:t>El símbolo “::” solo se puede usar una vez</a:t>
            </a:r>
          </a:p>
          <a:p>
            <a:pPr lvl="1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Flecha derecha 2"/>
          <p:cNvSpPr/>
          <p:nvPr/>
        </p:nvSpPr>
        <p:spPr>
          <a:xfrm>
            <a:off x="6214186" y="3857057"/>
            <a:ext cx="709127" cy="48479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16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9700735" y="3738656"/>
            <a:ext cx="2331098" cy="1025718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/>
          <p:cNvSpPr/>
          <p:nvPr/>
        </p:nvSpPr>
        <p:spPr>
          <a:xfrm>
            <a:off x="609600" y="3522293"/>
            <a:ext cx="4690187" cy="151155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Reglas de representación (II)</a:t>
            </a:r>
            <a:endParaRPr lang="es-CO" b="1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8200" y="2336136"/>
            <a:ext cx="10515600" cy="583519"/>
          </a:xfrm>
        </p:spPr>
        <p:txBody>
          <a:bodyPr>
            <a:normAutofit/>
          </a:bodyPr>
          <a:lstStyle/>
          <a:p>
            <a:r>
              <a:rPr lang="es-ES" dirty="0" smtClean="0"/>
              <a:t>Reglas de representación de direcciones: RFC </a:t>
            </a:r>
            <a:r>
              <a:rPr lang="es-ES" dirty="0"/>
              <a:t>5952</a:t>
            </a:r>
            <a:endParaRPr lang="es-ES" dirty="0" smtClean="0"/>
          </a:p>
          <a:p>
            <a:endParaRPr lang="es-CO" dirty="0"/>
          </a:p>
        </p:txBody>
      </p:sp>
      <p:sp>
        <p:nvSpPr>
          <p:cNvPr id="5" name="Rectángulo redondeado 4"/>
          <p:cNvSpPr/>
          <p:nvPr/>
        </p:nvSpPr>
        <p:spPr>
          <a:xfrm>
            <a:off x="609600" y="3998157"/>
            <a:ext cx="2332653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 digito Hexadecimal</a:t>
            </a:r>
            <a:endParaRPr lang="es-CO" dirty="0"/>
          </a:p>
        </p:txBody>
      </p:sp>
      <p:sp>
        <p:nvSpPr>
          <p:cNvPr id="9" name="Flecha derecha 8"/>
          <p:cNvSpPr/>
          <p:nvPr/>
        </p:nvSpPr>
        <p:spPr>
          <a:xfrm>
            <a:off x="3110204" y="4035677"/>
            <a:ext cx="709127" cy="48479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3912636" y="3998155"/>
            <a:ext cx="1387151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4 Bits</a:t>
            </a:r>
            <a:endParaRPr lang="es-CO" dirty="0"/>
          </a:p>
        </p:txBody>
      </p:sp>
      <p:sp>
        <p:nvSpPr>
          <p:cNvPr id="12" name="Flecha derecha 11"/>
          <p:cNvSpPr/>
          <p:nvPr/>
        </p:nvSpPr>
        <p:spPr>
          <a:xfrm>
            <a:off x="5561043" y="3522293"/>
            <a:ext cx="709127" cy="4847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 derecha 12"/>
          <p:cNvSpPr/>
          <p:nvPr/>
        </p:nvSpPr>
        <p:spPr>
          <a:xfrm>
            <a:off x="5557932" y="4084245"/>
            <a:ext cx="709127" cy="4847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Flecha derecha 13"/>
          <p:cNvSpPr/>
          <p:nvPr/>
        </p:nvSpPr>
        <p:spPr>
          <a:xfrm>
            <a:off x="5557931" y="4727051"/>
            <a:ext cx="709127" cy="4847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redondeado 14"/>
          <p:cNvSpPr/>
          <p:nvPr/>
        </p:nvSpPr>
        <p:spPr>
          <a:xfrm>
            <a:off x="6439677" y="4035677"/>
            <a:ext cx="2331098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1 dirección (128 bits)</a:t>
            </a:r>
            <a:endParaRPr lang="es-CO" dirty="0"/>
          </a:p>
        </p:txBody>
      </p:sp>
      <p:sp>
        <p:nvSpPr>
          <p:cNvPr id="16" name="Flecha derecha 15"/>
          <p:cNvSpPr/>
          <p:nvPr/>
        </p:nvSpPr>
        <p:spPr>
          <a:xfrm>
            <a:off x="8881191" y="4054536"/>
            <a:ext cx="709127" cy="48479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redondeado 16"/>
          <p:cNvSpPr/>
          <p:nvPr/>
        </p:nvSpPr>
        <p:spPr>
          <a:xfrm>
            <a:off x="9700734" y="3998155"/>
            <a:ext cx="2331098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32 dígitos hexadecimales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45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Reglas de representación (II)</a:t>
            </a:r>
            <a:endParaRPr lang="es-CO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3736902" y="3341535"/>
            <a:ext cx="4948331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b="1" dirty="0" smtClean="0"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2001:0db8:0000:0000:0000:0000:0000:0001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424190" y="5899675"/>
            <a:ext cx="1573764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b="1" dirty="0" smtClean="0">
                <a:latin typeface="LM Roman 10"/>
                <a:ea typeface="Calibri" panose="020F0502020204030204" pitchFamily="34" charset="0"/>
                <a:cs typeface="HelveticaNeue-Bold"/>
              </a:rPr>
              <a:t>2001:db8::1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echa derecha 11"/>
          <p:cNvSpPr/>
          <p:nvPr/>
        </p:nvSpPr>
        <p:spPr>
          <a:xfrm rot="5400000">
            <a:off x="5856505" y="5477035"/>
            <a:ext cx="709127" cy="4847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redondeado 14"/>
          <p:cNvSpPr/>
          <p:nvPr/>
        </p:nvSpPr>
        <p:spPr>
          <a:xfrm>
            <a:off x="4978649" y="4741603"/>
            <a:ext cx="2464841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b="1" dirty="0" smtClean="0"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2001:db8:0:0:0:0:0:1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852948" y="2172570"/>
            <a:ext cx="10515600" cy="967002"/>
          </a:xfrm>
        </p:spPr>
        <p:txBody>
          <a:bodyPr/>
          <a:lstStyle/>
          <a:p>
            <a:r>
              <a:rPr lang="es-ES" dirty="0"/>
              <a:t>Una (y sólo una) serie de ceros y los dos puntos se puede abreviar con dos puntos</a:t>
            </a:r>
            <a:r>
              <a:rPr lang="es-ES" dirty="0" smtClean="0"/>
              <a:t>.</a:t>
            </a:r>
            <a:endParaRPr lang="es-CO" dirty="0"/>
          </a:p>
        </p:txBody>
      </p:sp>
      <p:sp>
        <p:nvSpPr>
          <p:cNvPr id="14" name="Flecha derecha 13"/>
          <p:cNvSpPr/>
          <p:nvPr/>
        </p:nvSpPr>
        <p:spPr>
          <a:xfrm rot="5400000">
            <a:off x="5856505" y="4237154"/>
            <a:ext cx="709127" cy="4847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9" name="Grupo 18"/>
          <p:cNvGrpSpPr/>
          <p:nvPr/>
        </p:nvGrpSpPr>
        <p:grpSpPr>
          <a:xfrm>
            <a:off x="2686804" y="4210827"/>
            <a:ext cx="2242375" cy="2181225"/>
            <a:chOff x="9178769" y="3594262"/>
            <a:chExt cx="2242375" cy="2181225"/>
          </a:xfrm>
        </p:grpSpPr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5644" y="3594262"/>
              <a:ext cx="2095500" cy="2181225"/>
            </a:xfrm>
            <a:prstGeom prst="rect">
              <a:avLst/>
            </a:prstGeom>
          </p:spPr>
        </p:pic>
        <p:pic>
          <p:nvPicPr>
            <p:cNvPr id="21" name="Picture 2" descr="http://www.siliconweek.com/wp-content/uploads/2012/01/ipv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8769" y="3704903"/>
              <a:ext cx="1487317" cy="1548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upo 24"/>
          <p:cNvGrpSpPr/>
          <p:nvPr/>
        </p:nvGrpSpPr>
        <p:grpSpPr>
          <a:xfrm>
            <a:off x="7308870" y="4210826"/>
            <a:ext cx="2249284" cy="2181225"/>
            <a:chOff x="9325644" y="3594262"/>
            <a:chExt cx="2249284" cy="2181225"/>
          </a:xfrm>
        </p:grpSpPr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9325644" y="3594262"/>
              <a:ext cx="2095500" cy="2181225"/>
            </a:xfrm>
            <a:prstGeom prst="rect">
              <a:avLst/>
            </a:prstGeom>
          </p:spPr>
        </p:pic>
        <p:pic>
          <p:nvPicPr>
            <p:cNvPr id="27" name="Picture 2" descr="http://www.siliconweek.com/wp-content/uploads/2012/01/ipv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7611" y="3728959"/>
              <a:ext cx="1487317" cy="1548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508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Segmentación de las direcciones (I)</a:t>
            </a:r>
            <a:endParaRPr lang="es-CO" b="1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1080796" y="3739770"/>
            <a:ext cx="10515600" cy="1736054"/>
          </a:xfrm>
        </p:spPr>
        <p:txBody>
          <a:bodyPr/>
          <a:lstStyle/>
          <a:p>
            <a:r>
              <a:rPr lang="es-CO" dirty="0" smtClean="0"/>
              <a:t>Prefijo de red</a:t>
            </a:r>
          </a:p>
          <a:p>
            <a:r>
              <a:rPr lang="es-CO" dirty="0" smtClean="0"/>
              <a:t>Identificador de subred</a:t>
            </a:r>
          </a:p>
          <a:p>
            <a:r>
              <a:rPr lang="es-CO" dirty="0" smtClean="0"/>
              <a:t>Identificador de Host</a:t>
            </a:r>
            <a:endParaRPr lang="es-CO" dirty="0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/>
          </p:nvPr>
        </p:nvGraphicFramePr>
        <p:xfrm>
          <a:off x="1770256" y="2364709"/>
          <a:ext cx="6720840" cy="35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9550"/>
                <a:gridCol w="1669083"/>
                <a:gridCol w="2292207"/>
              </a:tblGrid>
              <a:tr h="123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bg1"/>
                          </a:solidFill>
                          <a:effectLst/>
                        </a:rPr>
                        <a:t>Prefijo de red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Subnet ID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Host ID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Segmentación de las direcciones (II)</a:t>
            </a:r>
            <a:endParaRPr lang="es-CO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428135" y="3437420"/>
            <a:ext cx="10515600" cy="173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sz="1800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690552" y="2388794"/>
          <a:ext cx="6720840" cy="35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9550"/>
                <a:gridCol w="1669083"/>
                <a:gridCol w="2292207"/>
              </a:tblGrid>
              <a:tr h="123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bg1"/>
                          </a:solidFill>
                          <a:effectLst/>
                        </a:rPr>
                        <a:t>Prefijo de red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Subnet ID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Host ID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77100" y="3818518"/>
            <a:ext cx="10515600" cy="1736054"/>
          </a:xfrm>
        </p:spPr>
        <p:txBody>
          <a:bodyPr/>
          <a:lstStyle/>
          <a:p>
            <a:r>
              <a:rPr lang="es-CO" dirty="0" smtClean="0"/>
              <a:t>Bits </a:t>
            </a:r>
            <a:r>
              <a:rPr lang="es-CO" dirty="0"/>
              <a:t>de orden superior de la </a:t>
            </a:r>
            <a:r>
              <a:rPr lang="es-CO" dirty="0" smtClean="0"/>
              <a:t>dirección</a:t>
            </a:r>
          </a:p>
          <a:p>
            <a:r>
              <a:rPr lang="es-CO" dirty="0" smtClean="0"/>
              <a:t>Identifica </a:t>
            </a:r>
            <a:r>
              <a:rPr lang="es-CO" dirty="0"/>
              <a:t>una red </a:t>
            </a:r>
            <a:r>
              <a:rPr lang="es-CO" dirty="0" smtClean="0"/>
              <a:t>especifica</a:t>
            </a:r>
          </a:p>
          <a:p>
            <a:r>
              <a:rPr lang="es-CO" dirty="0" smtClean="0"/>
              <a:t>Son </a:t>
            </a:r>
            <a:r>
              <a:rPr lang="es-CO" dirty="0"/>
              <a:t>análogos a la mascara de subred (No existe en IPV6)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9717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Segmentación de las direcciones (III)</a:t>
            </a:r>
            <a:endParaRPr lang="es-CO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977100" y="688854"/>
            <a:ext cx="10515600" cy="173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727874" y="2388794"/>
          <a:ext cx="6720840" cy="35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9550"/>
                <a:gridCol w="1669083"/>
                <a:gridCol w="2292207"/>
              </a:tblGrid>
              <a:tr h="123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bg1"/>
                          </a:solidFill>
                          <a:effectLst/>
                        </a:rPr>
                        <a:t>Prefijo de red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Subnet ID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Host ID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77100" y="3818518"/>
            <a:ext cx="10515600" cy="1736054"/>
          </a:xfrm>
        </p:spPr>
        <p:txBody>
          <a:bodyPr>
            <a:normAutofit/>
          </a:bodyPr>
          <a:lstStyle/>
          <a:p>
            <a:r>
              <a:rPr lang="es-CO" dirty="0" smtClean="0"/>
              <a:t>Identifica </a:t>
            </a:r>
            <a:r>
              <a:rPr lang="es-CO" dirty="0"/>
              <a:t>a un sitio o red</a:t>
            </a:r>
          </a:p>
          <a:p>
            <a:r>
              <a:rPr lang="es-CO" dirty="0"/>
              <a:t>Permite a los administradores de red definir subredes dentro de la red disponible. </a:t>
            </a:r>
          </a:p>
          <a:p>
            <a:r>
              <a:rPr lang="es-CO" dirty="0"/>
              <a:t>El ID es asignado por el administrador local del sitio.</a:t>
            </a:r>
          </a:p>
          <a:p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6823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Segmentación de las direcciones (IV)</a:t>
            </a:r>
            <a:endParaRPr lang="es-CO" b="1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1746535" y="2388794"/>
          <a:ext cx="6720840" cy="35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9550"/>
                <a:gridCol w="1669083"/>
                <a:gridCol w="2292207"/>
              </a:tblGrid>
              <a:tr h="123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 smtClean="0">
                          <a:solidFill>
                            <a:schemeClr val="bg1"/>
                          </a:solidFill>
                          <a:effectLst/>
                        </a:rPr>
                        <a:t>Prefijo de red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Subnet ID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Host ID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977100" y="3818518"/>
            <a:ext cx="10515600" cy="1736054"/>
          </a:xfrm>
        </p:spPr>
        <p:txBody>
          <a:bodyPr>
            <a:normAutofit/>
          </a:bodyPr>
          <a:lstStyle/>
          <a:p>
            <a:r>
              <a:rPr lang="es-ES" dirty="0"/>
              <a:t>Es un identificador único para un nodo de red.</a:t>
            </a:r>
          </a:p>
          <a:p>
            <a:r>
              <a:rPr lang="es-ES" dirty="0"/>
              <a:t>Puede identificar una interface específica de un host. </a:t>
            </a:r>
          </a:p>
          <a:p>
            <a:r>
              <a:rPr lang="es-ES" dirty="0"/>
              <a:t>Este identificador generalmente es de 64 bits.</a:t>
            </a:r>
            <a:endParaRPr lang="es-CO" dirty="0"/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0356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Segmentación de las direcciones (V)</a:t>
            </a:r>
            <a:endParaRPr lang="es-CO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073572" y="1851959"/>
            <a:ext cx="10515600" cy="1731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smtClean="0"/>
              <a:t>Ejemplo</a:t>
            </a:r>
            <a:endParaRPr lang="es-CO" dirty="0"/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770259" y="3744969"/>
          <a:ext cx="6720840" cy="17441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9550"/>
                <a:gridCol w="1669083"/>
                <a:gridCol w="2292207"/>
              </a:tblGrid>
              <a:tr h="5215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48 bits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solidFill>
                            <a:schemeClr val="bg1"/>
                          </a:solidFill>
                          <a:effectLst/>
                        </a:rPr>
                        <a:t>16 bits</a:t>
                      </a:r>
                      <a:endParaRPr lang="es-CO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>
                          <a:solidFill>
                            <a:schemeClr val="bg1"/>
                          </a:solidFill>
                          <a:effectLst/>
                        </a:rPr>
                        <a:t>64 bits</a:t>
                      </a:r>
                      <a:endParaRPr lang="es-CO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5215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Network </a:t>
                      </a:r>
                      <a:r>
                        <a:rPr lang="es-CO" sz="2000" dirty="0" err="1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Subnet ID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bg1"/>
                          </a:solidFill>
                          <a:effectLst/>
                        </a:rPr>
                        <a:t>Host ID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476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bg1"/>
                          </a:solidFill>
                          <a:effectLst/>
                        </a:rPr>
                        <a:t>2001:0db8:ab12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bg1"/>
                          </a:solidFill>
                          <a:effectLst/>
                        </a:rPr>
                        <a:t>cf34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2000" dirty="0">
                          <a:solidFill>
                            <a:schemeClr val="bg1"/>
                          </a:solidFill>
                          <a:effectLst/>
                        </a:rPr>
                        <a:t>78dd:342e:ffaa:2312</a:t>
                      </a:r>
                      <a:endParaRPr lang="es-CO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30910" y="2990887"/>
            <a:ext cx="6692858" cy="489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2400" b="1" dirty="0">
                <a:solidFill>
                  <a:srgbClr val="FF0000"/>
                </a:solidFill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2001:0db8:ab12</a:t>
            </a:r>
            <a:r>
              <a:rPr lang="es-ES" sz="2400" b="1" dirty="0"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2400" b="1" dirty="0">
                <a:solidFill>
                  <a:srgbClr val="FFC000"/>
                </a:solidFill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cf34</a:t>
            </a:r>
            <a:r>
              <a:rPr lang="es-ES" sz="2400" b="1" dirty="0"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78dd:342e:ffaa:2312</a:t>
            </a:r>
            <a:r>
              <a:rPr lang="es-ES" sz="2400" b="1" dirty="0"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/48</a:t>
            </a:r>
            <a:endParaRPr lang="es-CO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335087" y="1257299"/>
            <a:ext cx="10018713" cy="5448301"/>
          </a:xfrm>
        </p:spPr>
        <p:txBody>
          <a:bodyPr>
            <a:normAutofit/>
          </a:bodyPr>
          <a:lstStyle/>
          <a:p>
            <a:r>
              <a:rPr lang="es-CO" b="1" dirty="0" smtClean="0"/>
              <a:t>TIPOS DE DIRECCIONES</a:t>
            </a:r>
          </a:p>
          <a:p>
            <a:pPr lvl="1"/>
            <a:r>
              <a:rPr lang="es-CO" b="1" dirty="0"/>
              <a:t>Tipos de direcciones IPv6</a:t>
            </a:r>
          </a:p>
          <a:p>
            <a:pPr lvl="1"/>
            <a:r>
              <a:rPr lang="es-CO" b="1" dirty="0"/>
              <a:t>Direcciones descartadas o desaprobadas</a:t>
            </a:r>
          </a:p>
          <a:p>
            <a:pPr lvl="1"/>
            <a:r>
              <a:rPr lang="es-CO" b="1" dirty="0"/>
              <a:t>Unicast</a:t>
            </a:r>
          </a:p>
          <a:p>
            <a:pPr lvl="2"/>
            <a:r>
              <a:rPr lang="es-CO" b="1" dirty="0"/>
              <a:t>Link-local</a:t>
            </a:r>
          </a:p>
          <a:p>
            <a:pPr lvl="2"/>
            <a:r>
              <a:rPr lang="es-CO" b="1" dirty="0"/>
              <a:t>LUA</a:t>
            </a:r>
          </a:p>
          <a:p>
            <a:pPr lvl="2"/>
            <a:r>
              <a:rPr lang="es-CO" b="1" dirty="0"/>
              <a:t>GUA</a:t>
            </a:r>
          </a:p>
          <a:p>
            <a:pPr lvl="1"/>
            <a:r>
              <a:rPr lang="es-CO" b="1" dirty="0"/>
              <a:t>Multicast</a:t>
            </a:r>
          </a:p>
          <a:p>
            <a:pPr lvl="1"/>
            <a:r>
              <a:rPr lang="es-CO" b="1" dirty="0" err="1"/>
              <a:t>Anycast</a:t>
            </a:r>
            <a:endParaRPr lang="es-CO" b="1" dirty="0"/>
          </a:p>
          <a:p>
            <a:pPr marL="457200" lvl="1" indent="0">
              <a:buNone/>
            </a:pPr>
            <a:endParaRPr lang="es-CO" b="1" dirty="0"/>
          </a:p>
          <a:p>
            <a:pPr marL="457200" lvl="1" indent="0">
              <a:buNone/>
            </a:pPr>
            <a:endParaRPr lang="es-CO" b="1" dirty="0"/>
          </a:p>
          <a:p>
            <a:endParaRPr lang="es-CO" b="1" dirty="0" smtClean="0"/>
          </a:p>
          <a:p>
            <a:endParaRPr lang="es-CO" b="1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Agenda (IV)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5044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Prefijos (I) </a:t>
            </a:r>
            <a:endParaRPr lang="es-CO" b="1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494368" y="2143280"/>
            <a:ext cx="10896600" cy="2380668"/>
          </a:xfrm>
        </p:spPr>
        <p:txBody>
          <a:bodyPr/>
          <a:lstStyle/>
          <a:p>
            <a:r>
              <a:rPr lang="es-CO" dirty="0" smtClean="0"/>
              <a:t>Campos mas a la izquierda de una dirección IPv6</a:t>
            </a:r>
          </a:p>
          <a:p>
            <a:r>
              <a:rPr lang="es-CO" dirty="0" smtClean="0"/>
              <a:t>Tamaño </a:t>
            </a:r>
            <a:r>
              <a:rPr lang="es-CO" dirty="0" smtClean="0">
                <a:sym typeface="Wingdings" panose="05000000000000000000" pitchFamily="2" charset="2"/>
              </a:rPr>
              <a:t> Notación CIDR (Enrutamiento entre dominios sin clase)</a:t>
            </a:r>
          </a:p>
          <a:p>
            <a:pPr lvl="1"/>
            <a:r>
              <a:rPr lang="es-CO" dirty="0" smtClean="0">
                <a:sym typeface="Wingdings" panose="05000000000000000000" pitchFamily="2" charset="2"/>
              </a:rPr>
              <a:t>Barra inclinada al final de la dirección “/” seguido del tamaño del prefijo (bits) </a:t>
            </a:r>
          </a:p>
          <a:p>
            <a:r>
              <a:rPr lang="es-CO" dirty="0"/>
              <a:t>Permite agrupar las direcciones</a:t>
            </a:r>
          </a:p>
          <a:p>
            <a:r>
              <a:rPr lang="es-ES" dirty="0"/>
              <a:t>Son todas las direcciones que comienzan con la misma serie de bits</a:t>
            </a:r>
          </a:p>
          <a:p>
            <a:pPr lvl="1"/>
            <a:endParaRPr lang="es-CO" dirty="0" smtClean="0">
              <a:sym typeface="Wingdings" panose="05000000000000000000" pitchFamily="2" charset="2"/>
            </a:endParaRPr>
          </a:p>
          <a:p>
            <a:endParaRPr lang="es-CO" dirty="0" smtClean="0"/>
          </a:p>
        </p:txBody>
      </p:sp>
      <p:sp>
        <p:nvSpPr>
          <p:cNvPr id="28" name="Marcador de contenido 2"/>
          <p:cNvSpPr txBox="1">
            <a:spLocks/>
          </p:cNvSpPr>
          <p:nvPr/>
        </p:nvSpPr>
        <p:spPr>
          <a:xfrm>
            <a:off x="838200" y="3404873"/>
            <a:ext cx="10515600" cy="123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/>
          </a:p>
        </p:txBody>
      </p:sp>
      <p:sp>
        <p:nvSpPr>
          <p:cNvPr id="29" name="Rectángulo 28"/>
          <p:cNvSpPr/>
          <p:nvPr/>
        </p:nvSpPr>
        <p:spPr>
          <a:xfrm>
            <a:off x="1108087" y="5131260"/>
            <a:ext cx="2891481" cy="4911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2001:db8::/ </a:t>
            </a:r>
            <a:r>
              <a:rPr lang="es-ES" dirty="0" smtClean="0"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endParaRPr lang="es-C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Flecha derecha 29"/>
          <p:cNvSpPr/>
          <p:nvPr/>
        </p:nvSpPr>
        <p:spPr>
          <a:xfrm>
            <a:off x="4233336" y="5131260"/>
            <a:ext cx="709127" cy="4847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5176231" y="49119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Con el prefijo /32 quiere decir los primeros 32 bits binarios más significativos o los primeros 8 dígitos hexadecimales siempre serán iguales para este grupo de direcciones.</a:t>
            </a:r>
            <a:endParaRPr lang="es-CO" dirty="0"/>
          </a:p>
        </p:txBody>
      </p:sp>
      <p:sp>
        <p:nvSpPr>
          <p:cNvPr id="4" name="Flecha doblada hacia arriba 3"/>
          <p:cNvSpPr/>
          <p:nvPr/>
        </p:nvSpPr>
        <p:spPr>
          <a:xfrm rot="5400000">
            <a:off x="1245462" y="5886814"/>
            <a:ext cx="840103" cy="737117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2128231" y="63573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/32 </a:t>
            </a: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Prefijo Especial para Ejemplos de Documentación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70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Prefijos (II) </a:t>
            </a:r>
            <a:endParaRPr lang="es-CO" b="1" dirty="0"/>
          </a:p>
        </p:txBody>
      </p:sp>
      <p:sp>
        <p:nvSpPr>
          <p:cNvPr id="9" name="Rectángulo 8"/>
          <p:cNvSpPr/>
          <p:nvPr/>
        </p:nvSpPr>
        <p:spPr>
          <a:xfrm>
            <a:off x="1787611" y="2700202"/>
            <a:ext cx="485261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b="1" dirty="0" smtClean="0">
                <a:latin typeface="LM Roman 10"/>
                <a:ea typeface="Calibri" panose="020F0502020204030204" pitchFamily="34" charset="0"/>
                <a:cs typeface="HelveticaNeue-Bold"/>
              </a:rPr>
              <a:t>2001:0db8:0000:0000:0000:0000:0000:0000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232573" y="3142184"/>
            <a:ext cx="362150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2001:0db8:ffff:ffff:ffff:ffff:ffff:ffff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818254" y="2022543"/>
            <a:ext cx="1723549" cy="390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b="1" i="1" dirty="0"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2001:db8::/ 32</a:t>
            </a:r>
            <a:endParaRPr lang="es-CO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echa curvada hacia la derecha 11"/>
          <p:cNvSpPr/>
          <p:nvPr/>
        </p:nvSpPr>
        <p:spPr>
          <a:xfrm rot="17554269">
            <a:off x="6610452" y="2940277"/>
            <a:ext cx="694147" cy="1577445"/>
          </a:xfrm>
          <a:prstGeom prst="curvedRightArrow">
            <a:avLst>
              <a:gd name="adj1" fmla="val 34957"/>
              <a:gd name="adj2" fmla="val 83590"/>
              <a:gd name="adj3" fmla="val 4497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1542535" y="1886557"/>
            <a:ext cx="9811265" cy="23057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/>
          <p:cNvSpPr/>
          <p:nvPr/>
        </p:nvSpPr>
        <p:spPr>
          <a:xfrm>
            <a:off x="1837101" y="4983767"/>
            <a:ext cx="4852610" cy="822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latin typeface="LM Roman 10"/>
              </a:rPr>
              <a:t>2001:0db8:1234:0000:0000:0000:0000:0000</a:t>
            </a:r>
            <a:endParaRPr lang="es-CO" dirty="0">
              <a:latin typeface="LM Roman 1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027389" y="5583931"/>
            <a:ext cx="4031873" cy="390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LM Roman 10"/>
                <a:ea typeface="Calibri" panose="020F0502020204030204" pitchFamily="34" charset="0"/>
                <a:cs typeface="Times New Roman" panose="02020603050405020304" pitchFamily="18" charset="0"/>
              </a:rPr>
              <a:t>2001:0db8:1234:0000:ffff:ffff:ffff:ffff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818254" y="446429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LM Roman 10"/>
              </a:rPr>
              <a:t>2001:db8:1234::/64</a:t>
            </a:r>
            <a:endParaRPr lang="es-CO" dirty="0">
              <a:latin typeface="LM Roman 1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542535" y="4328304"/>
            <a:ext cx="9811265" cy="23057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 curvada hacia la derecha 19"/>
          <p:cNvSpPr/>
          <p:nvPr/>
        </p:nvSpPr>
        <p:spPr>
          <a:xfrm rot="17554269">
            <a:off x="6511476" y="5282447"/>
            <a:ext cx="694147" cy="1577445"/>
          </a:xfrm>
          <a:prstGeom prst="curvedRightArrow">
            <a:avLst>
              <a:gd name="adj1" fmla="val 34957"/>
              <a:gd name="adj2" fmla="val 83590"/>
              <a:gd name="adj3" fmla="val 4497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7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Prefijos Reservados</a:t>
            </a:r>
            <a:endParaRPr lang="es-CO" b="1" dirty="0"/>
          </a:p>
        </p:txBody>
      </p:sp>
      <p:sp>
        <p:nvSpPr>
          <p:cNvPr id="24" name="Elipse 23"/>
          <p:cNvSpPr/>
          <p:nvPr/>
        </p:nvSpPr>
        <p:spPr>
          <a:xfrm>
            <a:off x="838200" y="2107403"/>
            <a:ext cx="4690187" cy="151155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redondeado 25"/>
          <p:cNvSpPr/>
          <p:nvPr/>
        </p:nvSpPr>
        <p:spPr>
          <a:xfrm>
            <a:off x="838200" y="2583267"/>
            <a:ext cx="2332653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2002::/16</a:t>
            </a:r>
            <a:endParaRPr lang="es-CO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4141236" y="2583265"/>
            <a:ext cx="1387151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Enrutamiento 6to4</a:t>
            </a:r>
            <a:endParaRPr lang="es-CO" dirty="0"/>
          </a:p>
        </p:txBody>
      </p:sp>
      <p:sp>
        <p:nvSpPr>
          <p:cNvPr id="30" name="Flecha derecha 29"/>
          <p:cNvSpPr/>
          <p:nvPr/>
        </p:nvSpPr>
        <p:spPr>
          <a:xfrm>
            <a:off x="3301481" y="2583265"/>
            <a:ext cx="709127" cy="4847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Elipse 35"/>
          <p:cNvSpPr/>
          <p:nvPr/>
        </p:nvSpPr>
        <p:spPr>
          <a:xfrm>
            <a:off x="838200" y="4035677"/>
            <a:ext cx="4690187" cy="151155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redondeado 36"/>
          <p:cNvSpPr/>
          <p:nvPr/>
        </p:nvSpPr>
        <p:spPr>
          <a:xfrm>
            <a:off x="838200" y="4511541"/>
            <a:ext cx="2332653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FE80::/10</a:t>
            </a:r>
            <a:endParaRPr lang="es-CO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4141236" y="4511539"/>
            <a:ext cx="2030964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Dirección local de vinculo</a:t>
            </a:r>
            <a:endParaRPr lang="es-CO" dirty="0"/>
          </a:p>
        </p:txBody>
      </p:sp>
      <p:sp>
        <p:nvSpPr>
          <p:cNvPr id="39" name="Flecha derecha 38"/>
          <p:cNvSpPr/>
          <p:nvPr/>
        </p:nvSpPr>
        <p:spPr>
          <a:xfrm>
            <a:off x="3301481" y="4511539"/>
            <a:ext cx="709127" cy="4847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Elipse 39"/>
          <p:cNvSpPr/>
          <p:nvPr/>
        </p:nvSpPr>
        <p:spPr>
          <a:xfrm>
            <a:off x="6473889" y="2107403"/>
            <a:ext cx="4690187" cy="1511559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redondeado 40"/>
          <p:cNvSpPr/>
          <p:nvPr/>
        </p:nvSpPr>
        <p:spPr>
          <a:xfrm>
            <a:off x="6473889" y="2583267"/>
            <a:ext cx="2332653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FE00::/8</a:t>
            </a:r>
            <a:endParaRPr lang="es-CO" dirty="0"/>
          </a:p>
        </p:txBody>
      </p:sp>
      <p:sp>
        <p:nvSpPr>
          <p:cNvPr id="42" name="Rectángulo redondeado 41"/>
          <p:cNvSpPr/>
          <p:nvPr/>
        </p:nvSpPr>
        <p:spPr>
          <a:xfrm>
            <a:off x="9776925" y="2583265"/>
            <a:ext cx="1699727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Dirección de multidifusión</a:t>
            </a:r>
            <a:endParaRPr lang="es-CO" dirty="0"/>
          </a:p>
        </p:txBody>
      </p:sp>
      <p:sp>
        <p:nvSpPr>
          <p:cNvPr id="43" name="Flecha derecha 42"/>
          <p:cNvSpPr/>
          <p:nvPr/>
        </p:nvSpPr>
        <p:spPr>
          <a:xfrm>
            <a:off x="8937170" y="2583265"/>
            <a:ext cx="709127" cy="48479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1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660849" y="1641718"/>
            <a:ext cx="9125339" cy="1020105"/>
          </a:xfrm>
        </p:spPr>
        <p:txBody>
          <a:bodyPr/>
          <a:lstStyle/>
          <a:p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Tipos de Direcciones</a:t>
            </a:r>
            <a:endParaRPr lang="es-C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22" y="1641718"/>
            <a:ext cx="856254" cy="10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584441" y="457200"/>
            <a:ext cx="2332653" cy="9097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i="1" dirty="0" smtClean="0"/>
              <a:t>Tipos de Direcciones IPv6</a:t>
            </a:r>
            <a:endParaRPr lang="es-CO" sz="2400" b="1" i="1" dirty="0"/>
          </a:p>
        </p:txBody>
      </p:sp>
      <p:sp>
        <p:nvSpPr>
          <p:cNvPr id="7" name="Rectángulo redondeado 6"/>
          <p:cNvSpPr/>
          <p:nvPr/>
        </p:nvSpPr>
        <p:spPr>
          <a:xfrm>
            <a:off x="553615" y="2295287"/>
            <a:ext cx="2332653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Unicast</a:t>
            </a:r>
            <a:endParaRPr lang="es-CO" dirty="0"/>
          </a:p>
        </p:txBody>
      </p:sp>
      <p:sp>
        <p:nvSpPr>
          <p:cNvPr id="9" name="Rectángulo redondeado 8"/>
          <p:cNvSpPr/>
          <p:nvPr/>
        </p:nvSpPr>
        <p:spPr>
          <a:xfrm>
            <a:off x="3250163" y="2255985"/>
            <a:ext cx="2332653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Multicast</a:t>
            </a:r>
            <a:endParaRPr lang="es-CO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8615267" y="2285933"/>
            <a:ext cx="2332653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Reservados</a:t>
            </a:r>
            <a:endParaRPr lang="es-CO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553615" y="3399410"/>
            <a:ext cx="2332653" cy="5598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Uno a Uno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250163" y="3372964"/>
            <a:ext cx="2332653" cy="5598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Uno a Varios</a:t>
            </a:r>
            <a:endParaRPr lang="es-CO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8615265" y="3394277"/>
            <a:ext cx="2332653" cy="13829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dirty="0" smtClean="0"/>
              <a:t>Transición.</a:t>
            </a:r>
          </a:p>
          <a:p>
            <a:r>
              <a:rPr lang="es-CO" dirty="0" smtClean="0"/>
              <a:t>Documentación</a:t>
            </a:r>
          </a:p>
          <a:p>
            <a:r>
              <a:rPr lang="es-CO" dirty="0" err="1" smtClean="0"/>
              <a:t>Loopback</a:t>
            </a:r>
            <a:endParaRPr lang="es-CO" dirty="0" smtClean="0"/>
          </a:p>
          <a:p>
            <a:r>
              <a:rPr lang="es-CO" dirty="0" smtClean="0"/>
              <a:t>No especificadas</a:t>
            </a:r>
            <a:endParaRPr lang="es-CO" dirty="0"/>
          </a:p>
        </p:txBody>
      </p:sp>
      <p:sp>
        <p:nvSpPr>
          <p:cNvPr id="4" name="Flecha abajo 3"/>
          <p:cNvSpPr/>
          <p:nvPr/>
        </p:nvSpPr>
        <p:spPr>
          <a:xfrm>
            <a:off x="4652865" y="1522206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 doblada 5"/>
          <p:cNvSpPr/>
          <p:nvPr/>
        </p:nvSpPr>
        <p:spPr>
          <a:xfrm rot="5400000">
            <a:off x="7829939" y="264315"/>
            <a:ext cx="1175657" cy="2727649"/>
          </a:xfrm>
          <a:prstGeom prst="bentArrow">
            <a:avLst>
              <a:gd name="adj1" fmla="val 13889"/>
              <a:gd name="adj2" fmla="val 15476"/>
              <a:gd name="adj3" fmla="val 17064"/>
              <a:gd name="adj4" fmla="val 4533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5" name="Flecha doblada 14"/>
          <p:cNvSpPr/>
          <p:nvPr/>
        </p:nvSpPr>
        <p:spPr>
          <a:xfrm rot="16200000" flipH="1">
            <a:off x="2564363" y="264315"/>
            <a:ext cx="1175657" cy="2727649"/>
          </a:xfrm>
          <a:prstGeom prst="bentArrow">
            <a:avLst>
              <a:gd name="adj1" fmla="val 13889"/>
              <a:gd name="adj2" fmla="val 15476"/>
              <a:gd name="adj3" fmla="val 17064"/>
              <a:gd name="adj4" fmla="val 4533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6" name="Flecha abajo 15"/>
          <p:cNvSpPr/>
          <p:nvPr/>
        </p:nvSpPr>
        <p:spPr>
          <a:xfrm>
            <a:off x="866966" y="2838018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abajo 16"/>
          <p:cNvSpPr/>
          <p:nvPr/>
        </p:nvSpPr>
        <p:spPr>
          <a:xfrm>
            <a:off x="3560017" y="2815779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lecha abajo 17"/>
          <p:cNvSpPr/>
          <p:nvPr/>
        </p:nvSpPr>
        <p:spPr>
          <a:xfrm>
            <a:off x="10336374" y="2838018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redondeado 18"/>
          <p:cNvSpPr/>
          <p:nvPr/>
        </p:nvSpPr>
        <p:spPr>
          <a:xfrm>
            <a:off x="6033796" y="2278181"/>
            <a:ext cx="2332653" cy="5598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Anycast</a:t>
            </a:r>
            <a:endParaRPr lang="es-CO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6033795" y="3416516"/>
            <a:ext cx="2332653" cy="5598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Uno al mas cercano</a:t>
            </a:r>
          </a:p>
        </p:txBody>
      </p:sp>
      <p:sp>
        <p:nvSpPr>
          <p:cNvPr id="21" name="Flecha abajo 20"/>
          <p:cNvSpPr/>
          <p:nvPr/>
        </p:nvSpPr>
        <p:spPr>
          <a:xfrm>
            <a:off x="6581192" y="1522206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lecha abajo 21"/>
          <p:cNvSpPr/>
          <p:nvPr/>
        </p:nvSpPr>
        <p:spPr>
          <a:xfrm>
            <a:off x="7775508" y="2794466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redondeado 22"/>
          <p:cNvSpPr/>
          <p:nvPr/>
        </p:nvSpPr>
        <p:spPr>
          <a:xfrm>
            <a:off x="1329323" y="4197168"/>
            <a:ext cx="2066730" cy="5598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Link-Local</a:t>
            </a:r>
            <a:endParaRPr lang="es-CO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1329323" y="4842491"/>
            <a:ext cx="2066730" cy="5598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Unique Local</a:t>
            </a:r>
            <a:endParaRPr lang="es-CO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1329323" y="5470119"/>
            <a:ext cx="2066730" cy="5598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Mapeadas IPv4</a:t>
            </a:r>
            <a:endParaRPr lang="es-CO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1329323" y="6127317"/>
            <a:ext cx="2066730" cy="5598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Globales</a:t>
            </a:r>
            <a:endParaRPr lang="es-CO" dirty="0"/>
          </a:p>
        </p:txBody>
      </p:sp>
      <p:sp>
        <p:nvSpPr>
          <p:cNvPr id="27" name="Flecha doblada 26"/>
          <p:cNvSpPr/>
          <p:nvPr/>
        </p:nvSpPr>
        <p:spPr>
          <a:xfrm rot="10800000" flipH="1">
            <a:off x="508144" y="3932800"/>
            <a:ext cx="705627" cy="2626584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Flecha abajo 27"/>
          <p:cNvSpPr/>
          <p:nvPr/>
        </p:nvSpPr>
        <p:spPr>
          <a:xfrm rot="16200000">
            <a:off x="847382" y="5482189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Flecha abajo 28"/>
          <p:cNvSpPr/>
          <p:nvPr/>
        </p:nvSpPr>
        <p:spPr>
          <a:xfrm rot="16200000">
            <a:off x="848695" y="4836422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Flecha abajo 29"/>
          <p:cNvSpPr/>
          <p:nvPr/>
        </p:nvSpPr>
        <p:spPr>
          <a:xfrm rot="16200000">
            <a:off x="844601" y="4190655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6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Direcciones descartadas o desaprobadas</a:t>
            </a:r>
            <a:endParaRPr lang="es-CO" b="1" dirty="0"/>
          </a:p>
        </p:txBody>
      </p:sp>
      <p:pic>
        <p:nvPicPr>
          <p:cNvPr id="18" name="Picture 6" descr="http://assets.adstream.com.s3.amazonaws.com/10b86e8af324114ab13765f7d99c67ab/broadcas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8"/>
          <a:stretch/>
        </p:blipFill>
        <p:spPr bwMode="auto">
          <a:xfrm>
            <a:off x="838200" y="1981200"/>
            <a:ext cx="3566419" cy="11753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www.ccvfloresta.com/images/actividades/cacela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81" y="1970057"/>
            <a:ext cx="2751828" cy="14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6096000" y="21018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Se reemplaza el </a:t>
            </a:r>
            <a:r>
              <a:rPr lang="es-CO" b="1" dirty="0" err="1" smtClean="0"/>
              <a:t>broadcasts</a:t>
            </a:r>
            <a:r>
              <a:rPr lang="es-CO" b="1" dirty="0" smtClean="0"/>
              <a:t> (IPv4)</a:t>
            </a:r>
            <a:r>
              <a:rPr lang="es-CO" dirty="0" smtClean="0"/>
              <a:t> </a:t>
            </a:r>
            <a:r>
              <a:rPr lang="es-CO" dirty="0"/>
              <a:t>con </a:t>
            </a:r>
            <a:r>
              <a:rPr lang="es-CO" b="1" dirty="0" err="1"/>
              <a:t>multicasts</a:t>
            </a:r>
            <a:r>
              <a:rPr lang="es-CO" dirty="0"/>
              <a:t> para funciones control como resolución de dirección y arranque (</a:t>
            </a:r>
            <a:r>
              <a:rPr lang="es-CO" dirty="0" err="1"/>
              <a:t>booting</a:t>
            </a:r>
            <a:r>
              <a:rPr lang="es-CO" dirty="0"/>
              <a:t>).</a:t>
            </a:r>
          </a:p>
        </p:txBody>
      </p:sp>
      <p:sp>
        <p:nvSpPr>
          <p:cNvPr id="20" name="Flecha abajo 19"/>
          <p:cNvSpPr/>
          <p:nvPr/>
        </p:nvSpPr>
        <p:spPr>
          <a:xfrm rot="16200000">
            <a:off x="5220656" y="1851453"/>
            <a:ext cx="326497" cy="1424189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redondeado 20"/>
          <p:cNvSpPr/>
          <p:nvPr/>
        </p:nvSpPr>
        <p:spPr>
          <a:xfrm>
            <a:off x="3816986" y="4802412"/>
            <a:ext cx="2542204" cy="77839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i="1" dirty="0" smtClean="0"/>
              <a:t>Unicast</a:t>
            </a:r>
            <a:endParaRPr lang="es-CO" sz="2800" b="1" i="1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7204723" y="4431597"/>
            <a:ext cx="2066730" cy="5598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Site</a:t>
            </a:r>
            <a:r>
              <a:rPr lang="es-CO" dirty="0" smtClean="0"/>
              <a:t>-Local (FEC0::/10)</a:t>
            </a:r>
            <a:endParaRPr lang="es-CO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7204723" y="5443328"/>
            <a:ext cx="2066730" cy="5598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IPv4-Compatible</a:t>
            </a:r>
          </a:p>
          <a:p>
            <a:pPr algn="ctr"/>
            <a:r>
              <a:rPr lang="es-CO" dirty="0" smtClean="0"/>
              <a:t>::IPv4/128</a:t>
            </a:r>
            <a:endParaRPr lang="es-CO" dirty="0"/>
          </a:p>
        </p:txBody>
      </p:sp>
      <p:sp>
        <p:nvSpPr>
          <p:cNvPr id="24" name="Flecha abajo 23"/>
          <p:cNvSpPr/>
          <p:nvPr/>
        </p:nvSpPr>
        <p:spPr>
          <a:xfrm rot="16200000">
            <a:off x="6537194" y="3804614"/>
            <a:ext cx="348699" cy="1424189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lecha abajo 24"/>
          <p:cNvSpPr/>
          <p:nvPr/>
        </p:nvSpPr>
        <p:spPr>
          <a:xfrm rot="16200000">
            <a:off x="6569921" y="5246885"/>
            <a:ext cx="331520" cy="137591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10" y="4443448"/>
            <a:ext cx="856254" cy="10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pk-dl.com/detail/image/rodney.android.ipv4subnetcalculator-w25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9" y="1731260"/>
            <a:ext cx="703805" cy="62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7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ev.nublio.com/flowsmeweb/wp-content/uploads/2013/08/cloud-flows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551" y="2930647"/>
            <a:ext cx="6244049" cy="338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Unicast</a:t>
            </a:r>
            <a:endParaRPr lang="es-CO" b="1" dirty="0"/>
          </a:p>
        </p:txBody>
      </p:sp>
      <p:sp>
        <p:nvSpPr>
          <p:cNvPr id="11" name="Flecha a la derecha con bandas 10"/>
          <p:cNvSpPr/>
          <p:nvPr/>
        </p:nvSpPr>
        <p:spPr>
          <a:xfrm>
            <a:off x="7557570" y="5111560"/>
            <a:ext cx="2262602" cy="568178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6462571" y="5309705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000000"/>
                </a:solidFill>
                <a:latin typeface="Arial" panose="020B0604020202020204" pitchFamily="34" charset="0"/>
              </a:rPr>
              <a:t>Fuente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0200389" y="4778676"/>
            <a:ext cx="903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Destino</a:t>
            </a:r>
            <a:endParaRPr lang="es-CO" dirty="0"/>
          </a:p>
        </p:txBody>
      </p:sp>
      <p:pic>
        <p:nvPicPr>
          <p:cNvPr id="2052" name="Picture 4" descr="http://simpleicon.com/wp-content/uploads/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81" y="4731763"/>
            <a:ext cx="1327771" cy="13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simpleicon.com/wp-content/uploads/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172" y="4731763"/>
            <a:ext cx="1327771" cy="13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38200" y="2054806"/>
            <a:ext cx="54735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Identifica una única interfaz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Un datagrama enviado a este tipo de dirección será entregada exclusivamente a dicha dirección. </a:t>
            </a:r>
          </a:p>
        </p:txBody>
      </p:sp>
    </p:spTree>
    <p:extLst>
      <p:ext uri="{BB962C8B-B14F-4D97-AF65-F5344CB8AC3E}">
        <p14:creationId xmlns:p14="http://schemas.microsoft.com/office/powerpoint/2010/main" val="27322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/>
          <p:cNvSpPr/>
          <p:nvPr/>
        </p:nvSpPr>
        <p:spPr>
          <a:xfrm>
            <a:off x="2933700" y="495300"/>
            <a:ext cx="6305550" cy="819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i="1" dirty="0"/>
              <a:t>Dirección de enlace local (Link-Local)</a:t>
            </a:r>
            <a:endParaRPr lang="es-CO" sz="2800" i="1" dirty="0"/>
          </a:p>
        </p:txBody>
      </p:sp>
      <p:sp>
        <p:nvSpPr>
          <p:cNvPr id="22" name="Flecha abajo 21"/>
          <p:cNvSpPr/>
          <p:nvPr/>
        </p:nvSpPr>
        <p:spPr>
          <a:xfrm>
            <a:off x="4656369" y="1872290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 doblada 22"/>
          <p:cNvSpPr/>
          <p:nvPr/>
        </p:nvSpPr>
        <p:spPr>
          <a:xfrm rot="5400000">
            <a:off x="9480340" y="777977"/>
            <a:ext cx="1175657" cy="2727649"/>
          </a:xfrm>
          <a:prstGeom prst="bentArrow">
            <a:avLst>
              <a:gd name="adj1" fmla="val 13889"/>
              <a:gd name="adj2" fmla="val 15476"/>
              <a:gd name="adj3" fmla="val 17064"/>
              <a:gd name="adj4" fmla="val 4533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4" name="Flecha doblada 23"/>
          <p:cNvSpPr/>
          <p:nvPr/>
        </p:nvSpPr>
        <p:spPr>
          <a:xfrm rot="16200000" flipH="1">
            <a:off x="1644154" y="682451"/>
            <a:ext cx="1175657" cy="2727649"/>
          </a:xfrm>
          <a:prstGeom prst="bentArrow">
            <a:avLst>
              <a:gd name="adj1" fmla="val 13889"/>
              <a:gd name="adj2" fmla="val 15476"/>
              <a:gd name="adj3" fmla="val 17064"/>
              <a:gd name="adj4" fmla="val 4533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5" name="Flecha abajo 24"/>
          <p:cNvSpPr/>
          <p:nvPr/>
        </p:nvSpPr>
        <p:spPr>
          <a:xfrm>
            <a:off x="7323631" y="1872290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47397" y="2645464"/>
            <a:ext cx="2886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Valida solo dentro del enlace</a:t>
            </a:r>
            <a:endParaRPr lang="es-CO" dirty="0"/>
          </a:p>
        </p:txBody>
      </p:sp>
      <p:sp>
        <p:nvSpPr>
          <p:cNvPr id="27" name="Rectángulo 26"/>
          <p:cNvSpPr/>
          <p:nvPr/>
        </p:nvSpPr>
        <p:spPr>
          <a:xfrm>
            <a:off x="3503606" y="2717436"/>
            <a:ext cx="2641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Requiere configuración en</a:t>
            </a:r>
          </a:p>
          <a:p>
            <a:pPr algn="ctr"/>
            <a:r>
              <a:rPr lang="es-CO" dirty="0" smtClean="0"/>
              <a:t>La interface con IPv6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6853301" y="2717435"/>
            <a:ext cx="1667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Se usa el prefijo</a:t>
            </a:r>
          </a:p>
          <a:p>
            <a:pPr algn="ctr"/>
            <a:r>
              <a:rPr lang="es-CO" dirty="0" smtClean="0"/>
              <a:t>FE80::/64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9468128" y="2729630"/>
            <a:ext cx="2445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El interface ID se genera</a:t>
            </a:r>
          </a:p>
          <a:p>
            <a:pPr algn="ctr"/>
            <a:r>
              <a:rPr lang="es-CO" dirty="0" smtClean="0"/>
              <a:t>Localmente en el host</a:t>
            </a:r>
            <a:endParaRPr lang="es-CO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2231982" y="44276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FE80::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Identificador de Interface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Llaves 30"/>
          <p:cNvSpPr/>
          <p:nvPr/>
        </p:nvSpPr>
        <p:spPr>
          <a:xfrm rot="16200000">
            <a:off x="3849428" y="2646674"/>
            <a:ext cx="678163" cy="3913054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Llaves 31"/>
          <p:cNvSpPr/>
          <p:nvPr/>
        </p:nvSpPr>
        <p:spPr>
          <a:xfrm rot="16200000">
            <a:off x="8017476" y="2624222"/>
            <a:ext cx="678163" cy="3949610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843326" y="506816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64 bits</a:t>
            </a: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7950035" y="506319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64 bits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2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/>
          <p:cNvSpPr/>
          <p:nvPr/>
        </p:nvSpPr>
        <p:spPr>
          <a:xfrm>
            <a:off x="2933700" y="495300"/>
            <a:ext cx="6305550" cy="819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i="1" dirty="0"/>
              <a:t>Dirección </a:t>
            </a:r>
            <a:r>
              <a:rPr lang="es-CO" sz="2800" b="1" i="1" dirty="0" smtClean="0"/>
              <a:t>Unique-Local (ULA)</a:t>
            </a:r>
            <a:endParaRPr lang="es-CO" sz="2800" i="1" dirty="0"/>
          </a:p>
        </p:txBody>
      </p:sp>
      <p:sp>
        <p:nvSpPr>
          <p:cNvPr id="22" name="Flecha abajo 21"/>
          <p:cNvSpPr/>
          <p:nvPr/>
        </p:nvSpPr>
        <p:spPr>
          <a:xfrm>
            <a:off x="4656369" y="1872290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 doblada 22"/>
          <p:cNvSpPr/>
          <p:nvPr/>
        </p:nvSpPr>
        <p:spPr>
          <a:xfrm rot="5400000">
            <a:off x="9480340" y="777977"/>
            <a:ext cx="1175657" cy="2727649"/>
          </a:xfrm>
          <a:prstGeom prst="bentArrow">
            <a:avLst>
              <a:gd name="adj1" fmla="val 13889"/>
              <a:gd name="adj2" fmla="val 15476"/>
              <a:gd name="adj3" fmla="val 17064"/>
              <a:gd name="adj4" fmla="val 4533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4" name="Flecha doblada 23"/>
          <p:cNvSpPr/>
          <p:nvPr/>
        </p:nvSpPr>
        <p:spPr>
          <a:xfrm rot="16200000" flipH="1">
            <a:off x="1644154" y="682451"/>
            <a:ext cx="1175657" cy="2727649"/>
          </a:xfrm>
          <a:prstGeom prst="bentArrow">
            <a:avLst>
              <a:gd name="adj1" fmla="val 13889"/>
              <a:gd name="adj2" fmla="val 15476"/>
              <a:gd name="adj3" fmla="val 17064"/>
              <a:gd name="adj4" fmla="val 4533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5" name="Flecha abajo 24"/>
          <p:cNvSpPr/>
          <p:nvPr/>
        </p:nvSpPr>
        <p:spPr>
          <a:xfrm>
            <a:off x="7323631" y="1872290"/>
            <a:ext cx="335902" cy="57849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171634" y="2645464"/>
            <a:ext cx="2637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Se usan dentro de un Sitio</a:t>
            </a:r>
            <a:endParaRPr lang="es-CO" dirty="0"/>
          </a:p>
        </p:txBody>
      </p:sp>
      <p:sp>
        <p:nvSpPr>
          <p:cNvPr id="27" name="Rectángulo 26"/>
          <p:cNvSpPr/>
          <p:nvPr/>
        </p:nvSpPr>
        <p:spPr>
          <a:xfrm>
            <a:off x="6425180" y="2678884"/>
            <a:ext cx="2668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“L”: Bit que sigue el prefijo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3990726" y="2621299"/>
            <a:ext cx="1667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Se usa el prefijo</a:t>
            </a:r>
          </a:p>
          <a:p>
            <a:pPr algn="ctr"/>
            <a:r>
              <a:rPr lang="es-CO" dirty="0" smtClean="0"/>
              <a:t>FC00::/7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9860998" y="2729630"/>
            <a:ext cx="22443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Tiene un componente</a:t>
            </a:r>
          </a:p>
          <a:p>
            <a:pPr algn="ctr"/>
            <a:r>
              <a:rPr lang="es-CO" dirty="0" smtClean="0"/>
              <a:t>Pseudo aleatorio</a:t>
            </a:r>
          </a:p>
          <a:p>
            <a:pPr algn="ctr"/>
            <a:r>
              <a:rPr lang="es-CO" dirty="0" smtClean="0"/>
              <a:t>(Global ID)</a:t>
            </a:r>
            <a:endParaRPr lang="es-CO" dirty="0"/>
          </a:p>
        </p:txBody>
      </p:sp>
      <p:sp>
        <p:nvSpPr>
          <p:cNvPr id="31" name="Llaves 30"/>
          <p:cNvSpPr/>
          <p:nvPr/>
        </p:nvSpPr>
        <p:spPr>
          <a:xfrm rot="16200000">
            <a:off x="2215186" y="5385817"/>
            <a:ext cx="678163" cy="758868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Llaves 31"/>
          <p:cNvSpPr/>
          <p:nvPr/>
        </p:nvSpPr>
        <p:spPr>
          <a:xfrm rot="16200000">
            <a:off x="7960327" y="3786272"/>
            <a:ext cx="678163" cy="3949610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059472" y="622006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16 bits</a:t>
            </a:r>
            <a:endParaRPr lang="es-CO" dirty="0"/>
          </a:p>
        </p:txBody>
      </p:sp>
      <p:sp>
        <p:nvSpPr>
          <p:cNvPr id="34" name="Rectángulo 33"/>
          <p:cNvSpPr/>
          <p:nvPr/>
        </p:nvSpPr>
        <p:spPr>
          <a:xfrm>
            <a:off x="7892886" y="622524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64 bits</a:t>
            </a:r>
            <a:endParaRPr lang="es-CO" dirty="0"/>
          </a:p>
        </p:txBody>
      </p:sp>
      <p:sp>
        <p:nvSpPr>
          <p:cNvPr id="16" name="Flecha abajo 15"/>
          <p:cNvSpPr/>
          <p:nvPr/>
        </p:nvSpPr>
        <p:spPr>
          <a:xfrm>
            <a:off x="6676098" y="3083485"/>
            <a:ext cx="353352" cy="556053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abajo 16"/>
          <p:cNvSpPr/>
          <p:nvPr/>
        </p:nvSpPr>
        <p:spPr>
          <a:xfrm>
            <a:off x="8677602" y="3065851"/>
            <a:ext cx="416130" cy="57368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8129972" y="3762208"/>
            <a:ext cx="22185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L=0</a:t>
            </a:r>
          </a:p>
          <a:p>
            <a:pPr algn="ctr"/>
            <a:r>
              <a:rPr lang="es-CO" dirty="0" smtClean="0"/>
              <a:t>Si el prefijo se crea</a:t>
            </a:r>
          </a:p>
          <a:p>
            <a:pPr algn="ctr"/>
            <a:r>
              <a:rPr lang="es-CO" dirty="0" smtClean="0"/>
              <a:t>Globalmente (Futuro)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5657914" y="3671366"/>
            <a:ext cx="19414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L=1</a:t>
            </a:r>
          </a:p>
          <a:p>
            <a:pPr algn="ctr"/>
            <a:r>
              <a:rPr lang="es-CO" dirty="0" smtClean="0"/>
              <a:t>Si el prefijo se crea</a:t>
            </a:r>
          </a:p>
          <a:p>
            <a:pPr algn="ctr"/>
            <a:r>
              <a:rPr lang="es-CO" dirty="0" smtClean="0"/>
              <a:t>Localmente</a:t>
            </a:r>
            <a:endParaRPr lang="es-CO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/>
          </p:nvPr>
        </p:nvGraphicFramePr>
        <p:xfrm>
          <a:off x="2146214" y="5592718"/>
          <a:ext cx="815530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86"/>
                <a:gridCol w="332105"/>
                <a:gridCol w="1333500"/>
                <a:gridCol w="1600200"/>
                <a:gridCol w="40258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Prefijo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Global ID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Subnet</a:t>
                      </a:r>
                      <a:r>
                        <a:rPr lang="es-CO" dirty="0" smtClean="0"/>
                        <a:t> ID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Interface</a:t>
                      </a:r>
                      <a:r>
                        <a:rPr lang="es-CO" baseline="0" dirty="0" smtClean="0"/>
                        <a:t> ID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Llaves 34"/>
          <p:cNvSpPr/>
          <p:nvPr/>
        </p:nvSpPr>
        <p:spPr>
          <a:xfrm rot="16200000">
            <a:off x="2812875" y="5617380"/>
            <a:ext cx="678163" cy="287393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Llaves 35"/>
          <p:cNvSpPr/>
          <p:nvPr/>
        </p:nvSpPr>
        <p:spPr>
          <a:xfrm rot="16200000">
            <a:off x="3645634" y="5163632"/>
            <a:ext cx="678163" cy="1229009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Llaves 36"/>
          <p:cNvSpPr/>
          <p:nvPr/>
        </p:nvSpPr>
        <p:spPr>
          <a:xfrm rot="16200000">
            <a:off x="5126913" y="5035819"/>
            <a:ext cx="678163" cy="1450511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3642765" y="627088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40 bits</a:t>
            </a:r>
            <a:endParaRPr lang="es-CO" dirty="0"/>
          </a:p>
        </p:txBody>
      </p:sp>
      <p:sp>
        <p:nvSpPr>
          <p:cNvPr id="40" name="Rectángulo 39"/>
          <p:cNvSpPr/>
          <p:nvPr/>
        </p:nvSpPr>
        <p:spPr>
          <a:xfrm>
            <a:off x="2884265" y="495729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1 bit</a:t>
            </a:r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2233342" y="623121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7 bits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41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/>
          <p:cNvSpPr/>
          <p:nvPr/>
        </p:nvSpPr>
        <p:spPr>
          <a:xfrm>
            <a:off x="2876550" y="542897"/>
            <a:ext cx="6305550" cy="8191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i="1" dirty="0"/>
              <a:t>Dirección </a:t>
            </a:r>
            <a:r>
              <a:rPr lang="es-CO" sz="2800" b="1" i="1" dirty="0" smtClean="0"/>
              <a:t>Global (GUA) (I)</a:t>
            </a:r>
            <a:endParaRPr lang="es-CO" sz="2800" i="1" dirty="0"/>
          </a:p>
        </p:txBody>
      </p:sp>
      <p:sp>
        <p:nvSpPr>
          <p:cNvPr id="30" name="Rectángulo 29"/>
          <p:cNvSpPr/>
          <p:nvPr/>
        </p:nvSpPr>
        <p:spPr>
          <a:xfrm>
            <a:off x="2186742" y="2541473"/>
            <a:ext cx="2554203" cy="46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TLA</a:t>
            </a:r>
            <a:endParaRPr lang="es-CO" dirty="0"/>
          </a:p>
        </p:txBody>
      </p:sp>
      <p:sp>
        <p:nvSpPr>
          <p:cNvPr id="38" name="Rectángulo 37"/>
          <p:cNvSpPr/>
          <p:nvPr/>
        </p:nvSpPr>
        <p:spPr>
          <a:xfrm>
            <a:off x="4797342" y="2533924"/>
            <a:ext cx="2074143" cy="460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ISP</a:t>
            </a:r>
            <a:endParaRPr lang="es-CO" dirty="0"/>
          </a:p>
        </p:txBody>
      </p:sp>
      <p:sp>
        <p:nvSpPr>
          <p:cNvPr id="42" name="Rectángulo 41"/>
          <p:cNvSpPr/>
          <p:nvPr/>
        </p:nvSpPr>
        <p:spPr>
          <a:xfrm>
            <a:off x="6921267" y="2541474"/>
            <a:ext cx="2988543" cy="460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INTERFAZ ID</a:t>
            </a:r>
            <a:endParaRPr lang="es-CO" dirty="0"/>
          </a:p>
        </p:txBody>
      </p:sp>
      <p:sp>
        <p:nvSpPr>
          <p:cNvPr id="43" name="CuadroTexto 42"/>
          <p:cNvSpPr txBox="1"/>
          <p:nvPr/>
        </p:nvSpPr>
        <p:spPr>
          <a:xfrm>
            <a:off x="2429572" y="3047220"/>
            <a:ext cx="186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rgbClr val="002060"/>
                </a:solidFill>
              </a:rPr>
              <a:t>Topología publica</a:t>
            </a:r>
            <a:endParaRPr lang="es-CO" dirty="0">
              <a:solidFill>
                <a:srgbClr val="002060"/>
              </a:solidFill>
            </a:endParaRPr>
          </a:p>
          <a:p>
            <a:pPr algn="ctr"/>
            <a:r>
              <a:rPr lang="es-CO" dirty="0" smtClean="0">
                <a:solidFill>
                  <a:srgbClr val="002060"/>
                </a:solidFill>
              </a:rPr>
              <a:t>48 bits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4955981" y="3102623"/>
            <a:ext cx="1833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rgbClr val="002060"/>
                </a:solidFill>
              </a:rPr>
              <a:t>Topología de Site</a:t>
            </a:r>
            <a:endParaRPr lang="es-CO" dirty="0">
              <a:solidFill>
                <a:srgbClr val="002060"/>
              </a:solidFill>
            </a:endParaRPr>
          </a:p>
          <a:p>
            <a:pPr algn="ctr"/>
            <a:r>
              <a:rPr lang="es-CO" dirty="0" smtClean="0">
                <a:solidFill>
                  <a:srgbClr val="002060"/>
                </a:solidFill>
              </a:rPr>
              <a:t>16 bits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384032" y="3105600"/>
            <a:ext cx="248818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solidFill>
                  <a:srgbClr val="002060"/>
                </a:solidFill>
              </a:rPr>
              <a:t>Identificados de Interfaz</a:t>
            </a:r>
            <a:endParaRPr lang="es-CO" dirty="0">
              <a:solidFill>
                <a:srgbClr val="002060"/>
              </a:solidFill>
            </a:endParaRPr>
          </a:p>
          <a:p>
            <a:pPr algn="ctr"/>
            <a:r>
              <a:rPr lang="es-CO" dirty="0" smtClean="0">
                <a:solidFill>
                  <a:srgbClr val="002060"/>
                </a:solidFill>
              </a:rPr>
              <a:t>64 bits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46" name="Llaves 45"/>
          <p:cNvSpPr/>
          <p:nvPr/>
        </p:nvSpPr>
        <p:spPr>
          <a:xfrm rot="16200000">
            <a:off x="8079764" y="1280557"/>
            <a:ext cx="678163" cy="2981928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Llaves 46"/>
          <p:cNvSpPr/>
          <p:nvPr/>
        </p:nvSpPr>
        <p:spPr>
          <a:xfrm rot="16200000">
            <a:off x="5495332" y="1716031"/>
            <a:ext cx="678163" cy="2074146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Llaves 47"/>
          <p:cNvSpPr/>
          <p:nvPr/>
        </p:nvSpPr>
        <p:spPr>
          <a:xfrm rot="16200000">
            <a:off x="3124762" y="1476000"/>
            <a:ext cx="678163" cy="2554206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Marcador de contenido 2"/>
          <p:cNvSpPr>
            <a:spLocks noGrp="1"/>
          </p:cNvSpPr>
          <p:nvPr>
            <p:ph idx="1"/>
          </p:nvPr>
        </p:nvSpPr>
        <p:spPr>
          <a:xfrm>
            <a:off x="1492054" y="4180995"/>
            <a:ext cx="10018713" cy="1781656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Prefijo de enrutamiento Global (TLA</a:t>
            </a:r>
            <a:r>
              <a:rPr lang="es-CO" dirty="0" smtClean="0">
                <a:solidFill>
                  <a:schemeClr val="tx1"/>
                </a:solidFill>
              </a:rPr>
              <a:t>) </a:t>
            </a:r>
            <a:r>
              <a:rPr lang="es-CO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CO" sz="2400" i="1" dirty="0" smtClean="0">
                <a:solidFill>
                  <a:schemeClr val="tx1"/>
                </a:solidFill>
              </a:rPr>
              <a:t>Valor asignado a un Site</a:t>
            </a:r>
          </a:p>
          <a:p>
            <a:r>
              <a:rPr lang="es-CO" dirty="0">
                <a:solidFill>
                  <a:schemeClr val="tx1"/>
                </a:solidFill>
              </a:rPr>
              <a:t>ID de </a:t>
            </a:r>
            <a:r>
              <a:rPr lang="es-CO" dirty="0" smtClean="0">
                <a:solidFill>
                  <a:schemeClr val="tx1"/>
                </a:solidFill>
              </a:rPr>
              <a:t>Subred </a:t>
            </a:r>
            <a:r>
              <a:rPr lang="es-CO" dirty="0">
                <a:solidFill>
                  <a:schemeClr val="tx1"/>
                </a:solidFill>
              </a:rPr>
              <a:t>(ISP</a:t>
            </a:r>
            <a:r>
              <a:rPr lang="es-CO" dirty="0" smtClean="0">
                <a:solidFill>
                  <a:schemeClr val="tx1"/>
                </a:solidFill>
              </a:rPr>
              <a:t>) </a:t>
            </a:r>
            <a:r>
              <a:rPr lang="es-CO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CO" sz="2400" i="1" dirty="0" smtClean="0">
                <a:solidFill>
                  <a:schemeClr val="tx1"/>
                </a:solidFill>
              </a:rPr>
              <a:t>Valor de una subred dentro de un Site</a:t>
            </a:r>
          </a:p>
          <a:p>
            <a:r>
              <a:rPr lang="es-CO" dirty="0">
                <a:solidFill>
                  <a:schemeClr val="tx1"/>
                </a:solidFill>
              </a:rPr>
              <a:t>ID de Interface (Interface </a:t>
            </a:r>
            <a:r>
              <a:rPr lang="es-CO" dirty="0" smtClean="0">
                <a:solidFill>
                  <a:schemeClr val="tx1"/>
                </a:solidFill>
              </a:rPr>
              <a:t>ID) </a:t>
            </a:r>
            <a:r>
              <a:rPr lang="es-CO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CO" sz="2400" i="1" dirty="0" smtClean="0">
                <a:solidFill>
                  <a:schemeClr val="tx1"/>
                </a:solidFill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2861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660849" y="1641718"/>
            <a:ext cx="9125339" cy="1020105"/>
          </a:xfrm>
        </p:spPr>
        <p:txBody>
          <a:bodyPr/>
          <a:lstStyle/>
          <a:p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Introducción IPv6</a:t>
            </a:r>
            <a:endParaRPr lang="es-C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43" y="1641718"/>
            <a:ext cx="856254" cy="10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6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http://dev.nublio.com/flowsmeweb/wp-content/uploads/2013/08/cloud-flows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557" y="5651402"/>
            <a:ext cx="2209102" cy="119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/>
          <p:cNvGrpSpPr/>
          <p:nvPr/>
        </p:nvGrpSpPr>
        <p:grpSpPr>
          <a:xfrm>
            <a:off x="7595565" y="3806815"/>
            <a:ext cx="2554870" cy="1577466"/>
            <a:chOff x="5301365" y="5250198"/>
            <a:chExt cx="1889962" cy="1577466"/>
          </a:xfrm>
        </p:grpSpPr>
        <p:pic>
          <p:nvPicPr>
            <p:cNvPr id="21" name="Picture 2" descr="http://dev.nublio.com/flowsmeweb/wp-content/uploads/2013/08/cloud-flowsm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16"/>
            <a:stretch/>
          </p:blipFill>
          <p:spPr bwMode="auto">
            <a:xfrm rot="10800000">
              <a:off x="5301365" y="6020906"/>
              <a:ext cx="1859094" cy="80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dev.nublio.com/flowsmeweb/wp-content/uploads/2013/08/cloud-flowsme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90"/>
            <a:stretch/>
          </p:blipFill>
          <p:spPr bwMode="auto">
            <a:xfrm>
              <a:off x="5332233" y="5250198"/>
              <a:ext cx="1859094" cy="770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/>
          <p:cNvGrpSpPr/>
          <p:nvPr/>
        </p:nvGrpSpPr>
        <p:grpSpPr>
          <a:xfrm>
            <a:off x="2920990" y="4987471"/>
            <a:ext cx="1889962" cy="1577466"/>
            <a:chOff x="5301365" y="5250198"/>
            <a:chExt cx="1889962" cy="1577466"/>
          </a:xfrm>
        </p:grpSpPr>
        <p:pic>
          <p:nvPicPr>
            <p:cNvPr id="17" name="Picture 2" descr="http://dev.nublio.com/flowsmeweb/wp-content/uploads/2013/08/cloud-flowsm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16"/>
            <a:stretch/>
          </p:blipFill>
          <p:spPr bwMode="auto">
            <a:xfrm rot="10800000">
              <a:off x="5301365" y="6020906"/>
              <a:ext cx="1859094" cy="80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http://dev.nublio.com/flowsmeweb/wp-content/uploads/2013/08/cloud-flowsm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90"/>
            <a:stretch/>
          </p:blipFill>
          <p:spPr bwMode="auto">
            <a:xfrm>
              <a:off x="5332233" y="5250198"/>
              <a:ext cx="1859094" cy="770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Multicast (I)</a:t>
            </a:r>
            <a:endParaRPr lang="es-CO" b="1" dirty="0"/>
          </a:p>
        </p:txBody>
      </p:sp>
      <p:sp>
        <p:nvSpPr>
          <p:cNvPr id="11" name="Flecha a la derecha con bandas 10"/>
          <p:cNvSpPr/>
          <p:nvPr/>
        </p:nvSpPr>
        <p:spPr>
          <a:xfrm>
            <a:off x="1810040" y="5461881"/>
            <a:ext cx="847607" cy="568178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608261" y="6250677"/>
            <a:ext cx="2341822" cy="383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000000"/>
                </a:solidFill>
                <a:latin typeface="Arial" panose="020B0604020202020204" pitchFamily="34" charset="0"/>
              </a:rPr>
              <a:t>Fuente Multicast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205255" y="5159138"/>
            <a:ext cx="2159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Receptores Multicast</a:t>
            </a:r>
            <a:endParaRPr lang="es-CO" dirty="0"/>
          </a:p>
        </p:txBody>
      </p:sp>
      <p:pic>
        <p:nvPicPr>
          <p:cNvPr id="2052" name="Picture 4" descr="http://simpleicon.com/wp-content/uploads/p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09705"/>
            <a:ext cx="940972" cy="9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simpleicon.com/wp-content/uploads/p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42" y="3851651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38200" y="2054806"/>
            <a:ext cx="721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Agrupa un conjunto de 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Un datagrama enviado a una dirección de este tipo se entrega a todas las interfaces identificadas con dicha dirección.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Se usa para aplicaciones de transmisión múltiple.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166" y="5395648"/>
            <a:ext cx="891397" cy="76831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606" y="5034544"/>
            <a:ext cx="891397" cy="76831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2476" y="5797896"/>
            <a:ext cx="891397" cy="768317"/>
          </a:xfrm>
          <a:prstGeom prst="rect">
            <a:avLst/>
          </a:prstGeom>
        </p:spPr>
      </p:pic>
      <p:pic>
        <p:nvPicPr>
          <p:cNvPr id="18" name="Picture 4" descr="http://simpleicon.com/wp-content/uploads/p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42" y="4790989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simpleicon.com/wp-content/uploads/p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34" y="5929482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 a la derecha con bandas 23"/>
          <p:cNvSpPr/>
          <p:nvPr/>
        </p:nvSpPr>
        <p:spPr>
          <a:xfrm>
            <a:off x="3448950" y="5461881"/>
            <a:ext cx="847607" cy="568178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Flecha doblada 2"/>
          <p:cNvSpPr/>
          <p:nvPr/>
        </p:nvSpPr>
        <p:spPr>
          <a:xfrm>
            <a:off x="4926970" y="4389605"/>
            <a:ext cx="2743420" cy="842375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8" name="Flecha doblada 27"/>
          <p:cNvSpPr/>
          <p:nvPr/>
        </p:nvSpPr>
        <p:spPr>
          <a:xfrm flipV="1">
            <a:off x="4893872" y="5968006"/>
            <a:ext cx="3164277" cy="842375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9" name="Flecha a la derecha con bandas 28"/>
          <p:cNvSpPr/>
          <p:nvPr/>
        </p:nvSpPr>
        <p:spPr>
          <a:xfrm>
            <a:off x="4973014" y="5328755"/>
            <a:ext cx="2697376" cy="568178"/>
          </a:xfrm>
          <a:prstGeom prst="stripedRightArrow">
            <a:avLst>
              <a:gd name="adj1" fmla="val 43294"/>
              <a:gd name="adj2" fmla="val 5670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58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Multicast (II)</a:t>
            </a:r>
            <a:endParaRPr lang="es-CO" b="1" dirty="0"/>
          </a:p>
        </p:txBody>
      </p:sp>
      <p:sp>
        <p:nvSpPr>
          <p:cNvPr id="5" name="Rectángulo 4"/>
          <p:cNvSpPr/>
          <p:nvPr/>
        </p:nvSpPr>
        <p:spPr>
          <a:xfrm>
            <a:off x="83724" y="3587007"/>
            <a:ext cx="88126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Prefijo FF00::/8</a:t>
            </a: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Alcance (</a:t>
            </a:r>
            <a:r>
              <a:rPr lang="es-CO" dirty="0" err="1" smtClean="0"/>
              <a:t>Escope</a:t>
            </a:r>
            <a:r>
              <a:rPr lang="es-CO" dirty="0" smtClean="0"/>
              <a:t>) </a:t>
            </a:r>
            <a:r>
              <a:rPr lang="es-CO" dirty="0" smtClean="0">
                <a:sym typeface="Wingdings" panose="05000000000000000000" pitchFamily="2" charset="2"/>
              </a:rPr>
              <a:t> Lugar de la red donde es valida la dirección:</a:t>
            </a:r>
            <a:endParaRPr lang="es-CO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smtClean="0"/>
              <a:t>Interface-local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smtClean="0"/>
              <a:t>Link-Local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err="1" smtClean="0"/>
              <a:t>Admin</a:t>
            </a:r>
            <a:r>
              <a:rPr lang="es-CO" dirty="0" smtClean="0"/>
              <a:t>-Local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err="1" smtClean="0"/>
              <a:t>Site</a:t>
            </a:r>
            <a:r>
              <a:rPr lang="es-CO" dirty="0" smtClean="0"/>
              <a:t>-Local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err="1" smtClean="0"/>
              <a:t>Organitation</a:t>
            </a:r>
            <a:r>
              <a:rPr lang="es-CO" dirty="0" smtClean="0"/>
              <a:t>-Local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dirty="0" smtClean="0"/>
              <a:t>Global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err="1" smtClean="0"/>
              <a:t>Group</a:t>
            </a:r>
            <a:r>
              <a:rPr lang="es-CO" dirty="0" smtClean="0"/>
              <a:t> ID </a:t>
            </a:r>
            <a:r>
              <a:rPr lang="es-CO" dirty="0" smtClean="0">
                <a:sym typeface="Wingdings" panose="05000000000000000000" pitchFamily="2" charset="2"/>
              </a:rPr>
              <a:t> Identificador del grupo Multicast</a:t>
            </a:r>
            <a:endParaRPr lang="es-CO" dirty="0"/>
          </a:p>
        </p:txBody>
      </p:sp>
      <p:sp>
        <p:nvSpPr>
          <p:cNvPr id="25" name="Llaves 24"/>
          <p:cNvSpPr/>
          <p:nvPr/>
        </p:nvSpPr>
        <p:spPr>
          <a:xfrm rot="16200000">
            <a:off x="3327531" y="2098902"/>
            <a:ext cx="678163" cy="758868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Llaves 25"/>
          <p:cNvSpPr/>
          <p:nvPr/>
        </p:nvSpPr>
        <p:spPr>
          <a:xfrm rot="16200000">
            <a:off x="8440107" y="-133208"/>
            <a:ext cx="678163" cy="5214740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314157" y="2917078"/>
            <a:ext cx="930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112 bits</a:t>
            </a:r>
            <a:endParaRPr lang="es-CO" dirty="0"/>
          </a:p>
        </p:txBody>
      </p:sp>
      <p:graphicFrame>
        <p:nvGraphicFramePr>
          <p:cNvPr id="31" name="Tabla 30"/>
          <p:cNvGraphicFramePr>
            <a:graphicFrameLocks noGrp="1"/>
          </p:cNvGraphicFramePr>
          <p:nvPr>
            <p:extLst/>
          </p:nvPr>
        </p:nvGraphicFramePr>
        <p:xfrm>
          <a:off x="3258559" y="2265687"/>
          <a:ext cx="80679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86"/>
                <a:gridCol w="952500"/>
                <a:gridCol w="1066800"/>
                <a:gridCol w="5185006"/>
              </a:tblGrid>
              <a:tr h="402338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Prefijo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Flag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Escope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aseline="0" dirty="0" err="1" smtClean="0"/>
                        <a:t>Gropu</a:t>
                      </a:r>
                      <a:r>
                        <a:rPr lang="es-CO" baseline="0" dirty="0" smtClean="0"/>
                        <a:t> ID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Llaves 31"/>
          <p:cNvSpPr/>
          <p:nvPr/>
        </p:nvSpPr>
        <p:spPr>
          <a:xfrm rot="16200000">
            <a:off x="4084339" y="2159659"/>
            <a:ext cx="911310" cy="877940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Llaves 33"/>
          <p:cNvSpPr/>
          <p:nvPr/>
        </p:nvSpPr>
        <p:spPr>
          <a:xfrm rot="16200000">
            <a:off x="5141668" y="2024135"/>
            <a:ext cx="922421" cy="1137878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/>
          <p:cNvSpPr/>
          <p:nvPr/>
        </p:nvSpPr>
        <p:spPr>
          <a:xfrm>
            <a:off x="4256446" y="1708179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4 bit</a:t>
            </a:r>
            <a:endParaRPr lang="es-CO" dirty="0"/>
          </a:p>
        </p:txBody>
      </p:sp>
      <p:sp>
        <p:nvSpPr>
          <p:cNvPr id="37" name="Rectángulo 36"/>
          <p:cNvSpPr/>
          <p:nvPr/>
        </p:nvSpPr>
        <p:spPr>
          <a:xfrm>
            <a:off x="3345687" y="2944303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/>
              <a:t>8</a:t>
            </a:r>
            <a:r>
              <a:rPr lang="es-CO" dirty="0" smtClean="0"/>
              <a:t> bits</a:t>
            </a:r>
            <a:endParaRPr lang="es-CO" dirty="0"/>
          </a:p>
        </p:txBody>
      </p:sp>
      <p:sp>
        <p:nvSpPr>
          <p:cNvPr id="38" name="Rectángulo 37"/>
          <p:cNvSpPr/>
          <p:nvPr/>
        </p:nvSpPr>
        <p:spPr>
          <a:xfrm>
            <a:off x="5299750" y="169068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 smtClean="0"/>
              <a:t>4 bit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67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5035967" y="4011822"/>
            <a:ext cx="4147414" cy="2669015"/>
            <a:chOff x="5301365" y="5250198"/>
            <a:chExt cx="1889962" cy="1577466"/>
          </a:xfrm>
        </p:grpSpPr>
        <p:pic>
          <p:nvPicPr>
            <p:cNvPr id="21" name="Picture 2" descr="http://dev.nublio.com/flowsmeweb/wp-content/uploads/2013/08/cloud-flowsm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16"/>
            <a:stretch/>
          </p:blipFill>
          <p:spPr bwMode="auto">
            <a:xfrm rot="10800000">
              <a:off x="5301365" y="6020906"/>
              <a:ext cx="1859094" cy="80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http://dev.nublio.com/flowsmeweb/wp-content/uploads/2013/08/cloud-flowsme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90"/>
            <a:stretch/>
          </p:blipFill>
          <p:spPr bwMode="auto">
            <a:xfrm>
              <a:off x="5332233" y="5250198"/>
              <a:ext cx="1859094" cy="770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err="1" smtClean="0"/>
              <a:t>Anycast</a:t>
            </a:r>
            <a:endParaRPr lang="es-CO" b="1" dirty="0"/>
          </a:p>
        </p:txBody>
      </p:sp>
      <p:sp>
        <p:nvSpPr>
          <p:cNvPr id="11" name="Flecha a la derecha con bandas 10"/>
          <p:cNvSpPr/>
          <p:nvPr/>
        </p:nvSpPr>
        <p:spPr>
          <a:xfrm>
            <a:off x="1810040" y="5461881"/>
            <a:ext cx="847607" cy="568178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608261" y="6250677"/>
            <a:ext cx="2341822" cy="383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000000"/>
                </a:solidFill>
                <a:latin typeface="Arial" panose="020B0604020202020204" pitchFamily="34" charset="0"/>
              </a:rPr>
              <a:t>Fuente Multicast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7551629" y="6135480"/>
            <a:ext cx="1233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Receptores</a:t>
            </a:r>
            <a:endParaRPr lang="es-CO" dirty="0"/>
          </a:p>
        </p:txBody>
      </p:sp>
      <p:pic>
        <p:nvPicPr>
          <p:cNvPr id="2052" name="Picture 4" descr="http://simpleicon.com/wp-content/uploads/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09705"/>
            <a:ext cx="940972" cy="9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simpleicon.com/wp-content/uploads/p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35" y="4541907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838200" y="1805575"/>
            <a:ext cx="7219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Agrupa un conjunto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El sistema de entrega de paquetes es diferente a la Multicast</a:t>
            </a:r>
            <a:r>
              <a:rPr lang="es-CO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Un datagrama enviado a este tipo de dirección se entrega solo a una interfaz, la mas cercana al emisor del datagrama.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115" y="5482359"/>
            <a:ext cx="891397" cy="768317"/>
          </a:xfrm>
          <a:prstGeom prst="rect">
            <a:avLst/>
          </a:prstGeom>
        </p:spPr>
      </p:pic>
      <p:pic>
        <p:nvPicPr>
          <p:cNvPr id="18" name="Picture 4" descr="http://simpleicon.com/wp-content/uploads/p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972" y="5290116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simpleicon.com/wp-content/uploads/p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877" y="3953117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 doblada 2"/>
          <p:cNvSpPr/>
          <p:nvPr/>
        </p:nvSpPr>
        <p:spPr>
          <a:xfrm>
            <a:off x="3110153" y="4541907"/>
            <a:ext cx="2414347" cy="842375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5" name="Picture 4" descr="http://simpleicon.com/wp-content/uploads/p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929" y="5089899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3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Direcciones Especiales (I) </a:t>
            </a:r>
            <a:endParaRPr lang="es-CO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990530"/>
            <a:ext cx="10515600" cy="3157855"/>
          </a:xfrm>
        </p:spPr>
        <p:txBody>
          <a:bodyPr>
            <a:normAutofit/>
          </a:bodyPr>
          <a:lstStyle/>
          <a:p>
            <a:r>
              <a:rPr lang="es-CO" b="1" dirty="0" smtClean="0">
                <a:solidFill>
                  <a:schemeClr val="tx1"/>
                </a:solidFill>
              </a:rPr>
              <a:t>Dirección </a:t>
            </a:r>
            <a:r>
              <a:rPr lang="es-CO" b="1" dirty="0" err="1" smtClean="0">
                <a:solidFill>
                  <a:schemeClr val="tx1"/>
                </a:solidFill>
              </a:rPr>
              <a:t>Loopback</a:t>
            </a:r>
            <a:r>
              <a:rPr lang="es-CO" b="1" dirty="0" smtClean="0">
                <a:solidFill>
                  <a:schemeClr val="tx1"/>
                </a:solidFill>
              </a:rPr>
              <a:t> (0:0:0:0:0:0:0:1 </a:t>
            </a:r>
            <a:r>
              <a:rPr lang="es-CO" b="1" dirty="0" err="1" smtClean="0">
                <a:solidFill>
                  <a:schemeClr val="tx1"/>
                </a:solidFill>
              </a:rPr>
              <a:t>ó</a:t>
            </a:r>
            <a:r>
              <a:rPr lang="es-CO" b="1" dirty="0" smtClean="0">
                <a:solidFill>
                  <a:schemeClr val="tx1"/>
                </a:solidFill>
              </a:rPr>
              <a:t> ::1)</a:t>
            </a:r>
          </a:p>
          <a:p>
            <a:endParaRPr lang="es-CO" b="1" dirty="0" smtClean="0">
              <a:solidFill>
                <a:schemeClr val="tx1"/>
              </a:solidFill>
            </a:endParaRP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No </a:t>
            </a:r>
            <a:r>
              <a:rPr lang="es-ES" dirty="0">
                <a:solidFill>
                  <a:schemeClr val="tx1"/>
                </a:solidFill>
              </a:rPr>
              <a:t>se asigna a ninguna interface física </a:t>
            </a:r>
            <a:endParaRPr lang="es-ES" dirty="0" smtClean="0">
              <a:solidFill>
                <a:schemeClr val="tx1"/>
              </a:solidFill>
            </a:endParaRPr>
          </a:p>
          <a:p>
            <a:pPr lvl="1"/>
            <a:endParaRPr lang="es-ES" dirty="0" smtClean="0">
              <a:solidFill>
                <a:schemeClr val="tx1"/>
              </a:solidFill>
            </a:endParaRP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Se </a:t>
            </a:r>
            <a:r>
              <a:rPr lang="es-ES" dirty="0">
                <a:solidFill>
                  <a:schemeClr val="tx1"/>
                </a:solidFill>
              </a:rPr>
              <a:t>trata de una interface  </a:t>
            </a:r>
            <a:r>
              <a:rPr lang="es-ES" dirty="0" smtClean="0">
                <a:solidFill>
                  <a:schemeClr val="tx1"/>
                </a:solidFill>
              </a:rPr>
              <a:t>virtual.</a:t>
            </a:r>
          </a:p>
          <a:p>
            <a:pPr lvl="1"/>
            <a:endParaRPr lang="es-ES" dirty="0" smtClean="0">
              <a:solidFill>
                <a:schemeClr val="tx1"/>
              </a:solidFill>
            </a:endParaRP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Permite </a:t>
            </a:r>
            <a:r>
              <a:rPr lang="es-ES" dirty="0">
                <a:solidFill>
                  <a:schemeClr val="tx1"/>
                </a:solidFill>
              </a:rPr>
              <a:t>hace un bucle para verificar la </a:t>
            </a:r>
            <a:r>
              <a:rPr lang="es-ES" dirty="0" smtClean="0">
                <a:solidFill>
                  <a:schemeClr val="tx1"/>
                </a:solidFill>
              </a:rPr>
              <a:t>correcta inicialización del protocolo</a:t>
            </a:r>
            <a:r>
              <a:rPr lang="es-ES" dirty="0">
                <a:solidFill>
                  <a:schemeClr val="tx1"/>
                </a:solidFill>
              </a:rPr>
              <a:t>. </a:t>
            </a:r>
            <a:endParaRPr lang="es-CO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http://img.desmotivaciones.es/201105/encuestablogg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t="8785" r="10569" b="26215"/>
          <a:stretch/>
        </p:blipFill>
        <p:spPr bwMode="auto">
          <a:xfrm>
            <a:off x="7719673" y="2324794"/>
            <a:ext cx="3296991" cy="194374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8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Direcciones Especiales (II) </a:t>
            </a:r>
            <a:endParaRPr lang="es-CO" b="1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38200" y="1913248"/>
            <a:ext cx="10018713" cy="3124201"/>
          </a:xfrm>
        </p:spPr>
        <p:txBody>
          <a:bodyPr/>
          <a:lstStyle/>
          <a:p>
            <a:r>
              <a:rPr lang="es-CO" b="1" dirty="0">
                <a:solidFill>
                  <a:schemeClr val="tx1"/>
                </a:solidFill>
              </a:rPr>
              <a:t>Dirección </a:t>
            </a:r>
            <a:r>
              <a:rPr lang="es-CO" b="1" dirty="0" smtClean="0">
                <a:solidFill>
                  <a:schemeClr val="tx1"/>
                </a:solidFill>
              </a:rPr>
              <a:t>IPv4-compatible(0:0:0:0:0:0:w.c.x.z ó ::</a:t>
            </a:r>
            <a:r>
              <a:rPr lang="es-CO" b="1" dirty="0">
                <a:solidFill>
                  <a:schemeClr val="tx1"/>
                </a:solidFill>
              </a:rPr>
              <a:t>w.c.x.z</a:t>
            </a:r>
            <a:r>
              <a:rPr lang="es-CO" b="1" dirty="0" smtClean="0">
                <a:solidFill>
                  <a:schemeClr val="tx1"/>
                </a:solidFill>
              </a:rPr>
              <a:t>)</a:t>
            </a:r>
          </a:p>
          <a:p>
            <a:endParaRPr lang="es-CO" b="1" dirty="0">
              <a:solidFill>
                <a:schemeClr val="tx1"/>
              </a:solidFill>
            </a:endParaRP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Usada </a:t>
            </a:r>
            <a:r>
              <a:rPr lang="es-CO" dirty="0">
                <a:solidFill>
                  <a:schemeClr val="tx1"/>
                </a:solidFill>
              </a:rPr>
              <a:t>en nodos de pila </a:t>
            </a:r>
            <a:r>
              <a:rPr lang="es-CO" dirty="0" smtClean="0">
                <a:solidFill>
                  <a:schemeClr val="tx1"/>
                </a:solidFill>
              </a:rPr>
              <a:t>IP dual</a:t>
            </a:r>
          </a:p>
          <a:p>
            <a:pPr lvl="1"/>
            <a:endParaRPr lang="es-CO" dirty="0">
              <a:solidFill>
                <a:schemeClr val="tx1"/>
              </a:solidFill>
            </a:endParaRP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Tráfico </a:t>
            </a:r>
            <a:r>
              <a:rPr lang="es-CO" dirty="0">
                <a:solidFill>
                  <a:schemeClr val="tx1"/>
                </a:solidFill>
              </a:rPr>
              <a:t>IPv6 es automáticamente encapsulado con un </a:t>
            </a:r>
            <a:r>
              <a:rPr lang="es-CO" dirty="0" smtClean="0">
                <a:solidFill>
                  <a:schemeClr val="tx1"/>
                </a:solidFill>
              </a:rPr>
              <a:t>encabezado IPv4 </a:t>
            </a:r>
            <a:r>
              <a:rPr lang="es-CO" dirty="0">
                <a:solidFill>
                  <a:schemeClr val="tx1"/>
                </a:solidFill>
              </a:rPr>
              <a:t>y enviado al destino usando la infraestructura IPv4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700" l="4429" r="100000"/>
                    </a14:imgEffect>
                  </a14:imgLayer>
                </a14:imgProps>
              </a:ext>
            </a:extLst>
          </a:blip>
          <a:srcRect t="15794" r="16280"/>
          <a:stretch/>
        </p:blipFill>
        <p:spPr>
          <a:xfrm rot="1777019">
            <a:off x="1930652" y="3823079"/>
            <a:ext cx="5013226" cy="3356717"/>
          </a:xfrm>
          <a:prstGeom prst="rect">
            <a:avLst/>
          </a:prstGeom>
        </p:spPr>
      </p:pic>
      <p:pic>
        <p:nvPicPr>
          <p:cNvPr id="10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29" y="4777594"/>
            <a:ext cx="856254" cy="7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apk-dl.com/detail/image/rodney.android.ipv4subnetcalculator-w25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142" y="5675665"/>
            <a:ext cx="703805" cy="62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Direcciones Especiales (III) </a:t>
            </a:r>
            <a:endParaRPr lang="es-CO" b="1" dirty="0"/>
          </a:p>
        </p:txBody>
      </p:sp>
      <p:sp>
        <p:nvSpPr>
          <p:cNvPr id="12" name="Marcador de contenido 2"/>
          <p:cNvSpPr>
            <a:spLocks noGrp="1"/>
          </p:cNvSpPr>
          <p:nvPr>
            <p:ph idx="1"/>
          </p:nvPr>
        </p:nvSpPr>
        <p:spPr>
          <a:xfrm>
            <a:off x="1513806" y="2254044"/>
            <a:ext cx="10018713" cy="3124201"/>
          </a:xfrm>
        </p:spPr>
        <p:txBody>
          <a:bodyPr>
            <a:noAutofit/>
          </a:bodyPr>
          <a:lstStyle/>
          <a:p>
            <a:r>
              <a:rPr lang="es-CO" b="1" dirty="0">
                <a:solidFill>
                  <a:schemeClr val="tx1"/>
                </a:solidFill>
              </a:rPr>
              <a:t>Dirección IPv4 mapeada (</a:t>
            </a:r>
            <a:r>
              <a:rPr lang="es-CO" b="1" dirty="0" smtClean="0">
                <a:solidFill>
                  <a:schemeClr val="tx1"/>
                </a:solidFill>
              </a:rPr>
              <a:t>0:0:0:0:0:FFFF:w.c.x.z ó </a:t>
            </a:r>
            <a:r>
              <a:rPr lang="es-CO" b="1" dirty="0">
                <a:solidFill>
                  <a:schemeClr val="tx1"/>
                </a:solidFill>
              </a:rPr>
              <a:t>::FFFF:w.c.x.z</a:t>
            </a:r>
            <a:r>
              <a:rPr lang="es-CO" b="1" dirty="0" smtClean="0">
                <a:solidFill>
                  <a:schemeClr val="tx1"/>
                </a:solidFill>
              </a:rPr>
              <a:t>)</a:t>
            </a:r>
          </a:p>
          <a:p>
            <a:endParaRPr lang="es-CO" b="1" dirty="0" smtClean="0">
              <a:solidFill>
                <a:schemeClr val="tx1"/>
              </a:solidFill>
            </a:endParaRP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Representa </a:t>
            </a:r>
            <a:r>
              <a:rPr lang="es-CO" dirty="0">
                <a:solidFill>
                  <a:schemeClr val="tx1"/>
                </a:solidFill>
              </a:rPr>
              <a:t>un nodo solo-IPv4 como si fuera un nodo </a:t>
            </a:r>
            <a:r>
              <a:rPr lang="es-CO" dirty="0" smtClean="0">
                <a:solidFill>
                  <a:schemeClr val="tx1"/>
                </a:solidFill>
              </a:rPr>
              <a:t>IPv6</a:t>
            </a:r>
            <a:endParaRPr lang="es-CO" dirty="0">
              <a:solidFill>
                <a:schemeClr val="tx1"/>
              </a:solidFill>
            </a:endParaRP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Usa </a:t>
            </a:r>
            <a:r>
              <a:rPr lang="es-CO" dirty="0">
                <a:solidFill>
                  <a:schemeClr val="tx1"/>
                </a:solidFill>
              </a:rPr>
              <a:t>solo un socket de escucha para administrar conexiones </a:t>
            </a:r>
            <a:r>
              <a:rPr lang="es-CO" dirty="0" smtClean="0">
                <a:solidFill>
                  <a:schemeClr val="tx1"/>
                </a:solidFill>
              </a:rPr>
              <a:t>desde el </a:t>
            </a:r>
            <a:r>
              <a:rPr lang="es-CO" dirty="0">
                <a:solidFill>
                  <a:schemeClr val="tx1"/>
                </a:solidFill>
              </a:rPr>
              <a:t>cliente tanto para protocolos IPv6 como IPv4</a:t>
            </a:r>
            <a:r>
              <a:rPr lang="es-CO" dirty="0" smtClean="0">
                <a:solidFill>
                  <a:schemeClr val="tx1"/>
                </a:solidFill>
              </a:rPr>
              <a:t>.</a:t>
            </a:r>
            <a:endParaRPr lang="es-CO" dirty="0">
              <a:solidFill>
                <a:schemeClr val="tx1"/>
              </a:solidFill>
            </a:endParaRP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Nunca </a:t>
            </a:r>
            <a:r>
              <a:rPr lang="es-CO" dirty="0">
                <a:solidFill>
                  <a:schemeClr val="tx1"/>
                </a:solidFill>
              </a:rPr>
              <a:t>usada como dirección fuente o destino en un paquete </a:t>
            </a:r>
            <a:r>
              <a:rPr lang="es-CO" dirty="0" smtClean="0">
                <a:solidFill>
                  <a:schemeClr val="tx1"/>
                </a:solidFill>
              </a:rPr>
              <a:t>IPv6</a:t>
            </a:r>
            <a:endParaRPr lang="es-CO" dirty="0">
              <a:solidFill>
                <a:schemeClr val="tx1"/>
              </a:solidFill>
            </a:endParaRP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Raramente </a:t>
            </a:r>
            <a:r>
              <a:rPr lang="es-CO" dirty="0">
                <a:solidFill>
                  <a:schemeClr val="tx1"/>
                </a:solidFill>
              </a:rPr>
              <a:t>implementada</a:t>
            </a:r>
          </a:p>
        </p:txBody>
      </p:sp>
    </p:spTree>
    <p:extLst>
      <p:ext uri="{BB962C8B-B14F-4D97-AF65-F5344CB8AC3E}">
        <p14:creationId xmlns:p14="http://schemas.microsoft.com/office/powerpoint/2010/main" val="9520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Direcciones Especiales (IV) </a:t>
            </a:r>
            <a:endParaRPr lang="es-CO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chemeClr val="tx1"/>
                </a:solidFill>
              </a:rPr>
              <a:t>Dirección IPv6 mapeadas desde IPv4 (::FFFF:&lt;dirección IPv4&gt;) </a:t>
            </a:r>
            <a:endParaRPr lang="es-CO" b="1" dirty="0" smtClean="0">
              <a:solidFill>
                <a:schemeClr val="tx1"/>
              </a:solidFill>
            </a:endParaRPr>
          </a:p>
          <a:p>
            <a:endParaRPr lang="es-CO" b="1" dirty="0" smtClean="0">
              <a:solidFill>
                <a:schemeClr val="tx1"/>
              </a:solidFill>
            </a:endParaRP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 Permite </a:t>
            </a:r>
            <a:r>
              <a:rPr lang="es-CO" dirty="0">
                <a:solidFill>
                  <a:schemeClr val="tx1"/>
                </a:solidFill>
              </a:rPr>
              <a:t>que los nodos que solo soportan IPv4 puedan seguir trabajando en redes IPv6. </a:t>
            </a:r>
            <a:endParaRPr lang="es-CO" dirty="0" smtClean="0">
              <a:solidFill>
                <a:schemeClr val="tx1"/>
              </a:solidFill>
            </a:endParaRPr>
          </a:p>
          <a:p>
            <a:pPr lvl="1"/>
            <a:endParaRPr lang="es-CO" dirty="0" smtClean="0">
              <a:solidFill>
                <a:schemeClr val="tx1"/>
              </a:solidFill>
            </a:endParaRPr>
          </a:p>
          <a:p>
            <a:r>
              <a:rPr lang="es-CO" b="1" dirty="0">
                <a:solidFill>
                  <a:schemeClr val="tx1"/>
                </a:solidFill>
              </a:rPr>
              <a:t>Dirección no especificada </a:t>
            </a:r>
            <a:r>
              <a:rPr lang="es-CO" b="1" dirty="0" smtClean="0">
                <a:solidFill>
                  <a:schemeClr val="tx1"/>
                </a:solidFill>
              </a:rPr>
              <a:t>(::)</a:t>
            </a:r>
          </a:p>
          <a:p>
            <a:endParaRPr lang="es-CO" b="1" dirty="0" smtClean="0">
              <a:solidFill>
                <a:schemeClr val="tx1"/>
              </a:solidFill>
            </a:endParaRPr>
          </a:p>
          <a:p>
            <a:pPr lvl="1"/>
            <a:r>
              <a:rPr lang="es-CO" dirty="0" smtClean="0">
                <a:solidFill>
                  <a:schemeClr val="tx1"/>
                </a:solidFill>
              </a:rPr>
              <a:t> </a:t>
            </a:r>
            <a:r>
              <a:rPr lang="es-CO" dirty="0">
                <a:solidFill>
                  <a:schemeClr val="tx1"/>
                </a:solidFill>
              </a:rPr>
              <a:t>Indica ausencia de dirección.</a:t>
            </a:r>
          </a:p>
        </p:txBody>
      </p:sp>
    </p:spTree>
    <p:extLst>
      <p:ext uri="{BB962C8B-B14F-4D97-AF65-F5344CB8AC3E}">
        <p14:creationId xmlns:p14="http://schemas.microsoft.com/office/powerpoint/2010/main" val="25752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Resumen de direcciones</a:t>
            </a:r>
            <a:endParaRPr lang="es-CO" b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1835149" y="1971869"/>
          <a:ext cx="8521701" cy="4149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693"/>
                <a:gridCol w="1426889"/>
                <a:gridCol w="4558119"/>
              </a:tblGrid>
              <a:tr h="4099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Tipo de dirección 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Notación IPv6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Usos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90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Dirección IPv4 embebida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::FFFF/96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Direcciones IPv4 embebidas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90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Loopback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::1/128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Dirección loopback para cada interface (RFC2460)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90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Unicast Global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2000::/3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Globales Unicast y </a:t>
                      </a:r>
                      <a:r>
                        <a:rPr lang="es-CO" sz="1600" dirty="0" err="1" smtClean="0">
                          <a:effectLst/>
                        </a:rPr>
                        <a:t>anycast</a:t>
                      </a:r>
                      <a:r>
                        <a:rPr lang="es-CO" sz="1600" dirty="0" smtClean="0">
                          <a:effectLst/>
                        </a:rPr>
                        <a:t> </a:t>
                      </a:r>
                      <a:r>
                        <a:rPr lang="es-CO" sz="1600" dirty="0">
                          <a:effectLst/>
                        </a:rPr>
                        <a:t>asignadas (RFC4291)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90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Teredo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2001:0::/32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Teredo (RFC4380)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4453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No ruteable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2001:DB8::/32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Para documentación únicamente (RFC3849)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90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6to4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2002::/16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6to4 (RFC3056)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90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Link-Local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FE80::/10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Direcciones de enlace local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90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Dirección Local Única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FC00::/7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Dirección Local Única (ULA) (RFC4193)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904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Multicast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FF00::/8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>
                          <a:effectLst/>
                        </a:rPr>
                        <a:t>Direcciones Multicast (RFC4291)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8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pPr algn="r"/>
            <a:r>
              <a:rPr lang="es-CO" dirty="0" smtClean="0"/>
              <a:t>Ing. Víctor Daniel Angulo Morales</a:t>
            </a:r>
          </a:p>
          <a:p>
            <a:pPr algn="r"/>
            <a:r>
              <a:rPr lang="es-CO" dirty="0" smtClean="0"/>
              <a:t>Universidad Distrital Francisco Jose de Caldas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2034336" y="1622061"/>
            <a:ext cx="9125339" cy="1020105"/>
          </a:xfrm>
        </p:spPr>
        <p:txBody>
          <a:bodyPr/>
          <a:lstStyle/>
          <a:p>
            <a:pPr algn="just"/>
            <a:r>
              <a:rPr lang="es-CO" b="1" smtClean="0"/>
              <a:t>Práctica</a:t>
            </a:r>
            <a:endParaRPr lang="es-CO" b="1" dirty="0"/>
          </a:p>
        </p:txBody>
      </p:sp>
      <p:pic>
        <p:nvPicPr>
          <p:cNvPr id="6" name="Picture 2" descr="http://www.siliconweek.com/wp-content/uploads/2012/01/ipv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40" y="1641718"/>
            <a:ext cx="856254" cy="102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Referencias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6943" y="1862947"/>
            <a:ext cx="11353800" cy="4351338"/>
          </a:xfrm>
        </p:spPr>
        <p:txBody>
          <a:bodyPr>
            <a:normAutofit/>
          </a:bodyPr>
          <a:lstStyle/>
          <a:p>
            <a:r>
              <a:rPr lang="es-CO" sz="1800" dirty="0" smtClean="0">
                <a:solidFill>
                  <a:schemeClr val="tx1"/>
                </a:solidFill>
              </a:rPr>
              <a:t>[1]http://www.apolloidt.com/2010%20Senior%20Projects/Aaron%20Dahill/Research%20paper/Peopleinvolved.htm</a:t>
            </a:r>
          </a:p>
          <a:p>
            <a:r>
              <a:rPr lang="es-CO" sz="1800" dirty="0" smtClean="0">
                <a:solidFill>
                  <a:schemeClr val="tx1"/>
                </a:solidFill>
              </a:rPr>
              <a:t>[2] http://internethalloffame.org/inductees/vint-cerf</a:t>
            </a:r>
          </a:p>
          <a:p>
            <a:r>
              <a:rPr lang="es-CO" sz="1800" dirty="0" smtClean="0">
                <a:solidFill>
                  <a:schemeClr val="tx1"/>
                </a:solidFill>
              </a:rPr>
              <a:t>[3] http://docente.ucol.mx/al971977/</a:t>
            </a:r>
            <a:r>
              <a:rPr lang="es-CO" sz="1800" dirty="0" err="1" smtClean="0">
                <a:solidFill>
                  <a:schemeClr val="tx1"/>
                </a:solidFill>
              </a:rPr>
              <a:t>public_html</a:t>
            </a:r>
            <a:r>
              <a:rPr lang="es-CO" sz="1800" dirty="0" smtClean="0">
                <a:solidFill>
                  <a:schemeClr val="tx1"/>
                </a:solidFill>
              </a:rPr>
              <a:t>/tarea1s.o..htm</a:t>
            </a:r>
          </a:p>
          <a:p>
            <a:r>
              <a:rPr lang="es-CO" sz="1800" dirty="0">
                <a:solidFill>
                  <a:schemeClr val="tx1"/>
                </a:solidFill>
              </a:rPr>
              <a:t>[4] https://ars327.wordpress.com/2013/02/07/internet-pioneers/jcr-licklider</a:t>
            </a:r>
            <a:r>
              <a:rPr lang="es-CO" sz="1800" dirty="0" smtClean="0">
                <a:solidFill>
                  <a:schemeClr val="tx1"/>
                </a:solidFill>
              </a:rPr>
              <a:t>/</a:t>
            </a:r>
          </a:p>
          <a:p>
            <a:r>
              <a:rPr lang="es-CO" sz="1800" dirty="0">
                <a:solidFill>
                  <a:schemeClr val="tx1"/>
                </a:solidFill>
              </a:rPr>
              <a:t>[5] http://definicion.de/ip</a:t>
            </a:r>
            <a:r>
              <a:rPr lang="es-CO" sz="1800" dirty="0" smtClean="0">
                <a:solidFill>
                  <a:schemeClr val="tx1"/>
                </a:solidFill>
              </a:rPr>
              <a:t>/</a:t>
            </a:r>
            <a:endParaRPr lang="es-CO" sz="1800" dirty="0">
              <a:solidFill>
                <a:schemeClr val="tx1"/>
              </a:solidFill>
            </a:endParaRPr>
          </a:p>
          <a:p>
            <a:r>
              <a:rPr lang="es-CO" sz="1800" dirty="0">
                <a:solidFill>
                  <a:schemeClr val="tx1"/>
                </a:solidFill>
              </a:rPr>
              <a:t>[6] https://</a:t>
            </a:r>
            <a:r>
              <a:rPr lang="es-CO" sz="1800" dirty="0" smtClean="0">
                <a:solidFill>
                  <a:schemeClr val="tx1"/>
                </a:solidFill>
              </a:rPr>
              <a:t>juannava64.files.wordpress.com/2012/02/redes-direccionamiento-ipv4.pdf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[7] </a:t>
            </a:r>
            <a:r>
              <a:rPr lang="es-CO" dirty="0">
                <a:solidFill>
                  <a:schemeClr val="tx1"/>
                </a:solidFill>
              </a:rPr>
              <a:t>https://supportforums.cisco.com/es/blog/12241016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[8] </a:t>
            </a:r>
            <a:r>
              <a:rPr lang="es-CO" dirty="0">
                <a:solidFill>
                  <a:schemeClr val="tx1"/>
                </a:solidFill>
              </a:rPr>
              <a:t>http://www.itesa.edu.mx/netacad/introduccion/course/module6/6.1.4.4/6.1.4.4.html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[9] </a:t>
            </a:r>
            <a:r>
              <a:rPr lang="es-CO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s-CO" dirty="0" smtClean="0">
                <a:solidFill>
                  <a:schemeClr val="tx1"/>
                </a:solidFill>
                <a:hlinkClick r:id="rId2"/>
              </a:rPr>
              <a:t>docs.oracle.com/cd/E19957-01/820-2981/ipv6-ref-2/index.html</a:t>
            </a:r>
            <a:endParaRPr lang="es-CO" dirty="0" smtClean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877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es-CO" sz="2000" b="1" i="1" dirty="0" smtClean="0"/>
              <a:t>Protocolo:</a:t>
            </a:r>
          </a:p>
          <a:p>
            <a:r>
              <a:rPr lang="es-MX" dirty="0" smtClean="0"/>
              <a:t>Conjunto de reglas, normas y convenciones que gobiernan el modo en que se comunican los dispositivos de red.</a:t>
            </a:r>
          </a:p>
          <a:p>
            <a:pPr marL="0" indent="0">
              <a:buNone/>
            </a:pPr>
            <a:endParaRPr lang="es-MX" dirty="0" smtClean="0"/>
          </a:p>
          <a:p>
            <a:pPr lvl="1"/>
            <a:r>
              <a:rPr lang="es-MX" dirty="0" smtClean="0"/>
              <a:t>Quien habla</a:t>
            </a:r>
          </a:p>
          <a:p>
            <a:pPr lvl="1"/>
            <a:r>
              <a:rPr lang="es-MX" dirty="0" smtClean="0"/>
              <a:t>Cuando se termina la conexión</a:t>
            </a:r>
            <a:endParaRPr lang="es-MX" dirty="0"/>
          </a:p>
          <a:p>
            <a:pPr lvl="1"/>
            <a:r>
              <a:rPr lang="es-MX" dirty="0" smtClean="0"/>
              <a:t>Como se recupera la conexión </a:t>
            </a:r>
            <a:endParaRPr lang="es-CO" dirty="0"/>
          </a:p>
        </p:txBody>
      </p:sp>
      <p:pic>
        <p:nvPicPr>
          <p:cNvPr id="3078" name="Picture 6" descr="http://www.linared.com/images/articulos/servicios/acceso-a-inter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395" y="3492153"/>
            <a:ext cx="3516667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edegallosmexicana.org/images/nbim/ml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41168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Introducción(I)</a:t>
            </a:r>
            <a:endParaRPr lang="es-CO" b="1" dirty="0"/>
          </a:p>
        </p:txBody>
      </p:sp>
      <p:pic>
        <p:nvPicPr>
          <p:cNvPr id="8" name="Picture 8" descr="http://publicdomainvectors.org/photos/mono_terminals_sec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68" y="4685848"/>
            <a:ext cx="450686" cy="45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publicdomainvectors.org/photos/mono_terminals_sec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42" y="6117026"/>
            <a:ext cx="450686" cy="45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publicdomainvectors.org/photos/mono_terminals_sec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64" y="4683754"/>
            <a:ext cx="450686" cy="45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www.clickofertas.com.ar/static/images/sob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1" y="5888108"/>
            <a:ext cx="214030" cy="2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grupomarquesa.com/imagenes/cart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184" y="4910908"/>
            <a:ext cx="196887" cy="2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://hazlalucha.com/assets/images/sobre-roj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67" y="4935044"/>
            <a:ext cx="170274" cy="1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cliparts.co/cliparts/rTn/KnX/rTnKnXjkc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21" y="4935044"/>
            <a:ext cx="497697" cy="35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cliparts.co/cliparts/rTn/KnX/rTnKnXjkc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39" y="5888108"/>
            <a:ext cx="497697" cy="35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2462354" y="5111104"/>
            <a:ext cx="726767" cy="457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3686818" y="5111104"/>
            <a:ext cx="726767" cy="457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 rot="5400000">
            <a:off x="3077258" y="5679236"/>
            <a:ext cx="726767" cy="457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 rot="16200000">
            <a:off x="1891543" y="5462555"/>
            <a:ext cx="726767" cy="457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 rot="5400000">
            <a:off x="4417357" y="5474487"/>
            <a:ext cx="726767" cy="457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4" descr="https://www.clickofertas.com.ar/static/images/sob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577" y="5659652"/>
            <a:ext cx="214030" cy="2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www.clickofertas.com.ar/static/images/sob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18" y="5463825"/>
            <a:ext cx="214030" cy="2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://www.grupomarquesa.com/imagenes/cart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97" y="4914031"/>
            <a:ext cx="196887" cy="2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://www.grupomarquesa.com/imagenes/cart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76" y="5300376"/>
            <a:ext cx="196887" cy="2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www.grupomarquesa.com/imagenes/cart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676" y="5459857"/>
            <a:ext cx="196887" cy="2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hazlalucha.com/assets/images/sobre-roj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34" y="4938267"/>
            <a:ext cx="170274" cy="1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http://hazlalucha.com/assets/images/sobre-roj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916" y="5717794"/>
            <a:ext cx="170274" cy="1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s://www.clickofertas.com.ar/static/images/sob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719" y="5156823"/>
            <a:ext cx="214030" cy="2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s://www.clickofertas.com.ar/static/images/sob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00" y="5659197"/>
            <a:ext cx="214030" cy="2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grupomarquesa.com/imagenes/cart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7" y="5173129"/>
            <a:ext cx="196887" cy="21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http://clipartist.net/social/clipartist.net/R/red_router-999p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70" y="5740817"/>
            <a:ext cx="709945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6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Referencias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6943" y="1862947"/>
            <a:ext cx="11353800" cy="4351338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[</a:t>
            </a:r>
            <a:r>
              <a:rPr lang="es-CO" dirty="0" smtClean="0">
                <a:solidFill>
                  <a:schemeClr val="tx1"/>
                </a:solidFill>
              </a:rPr>
              <a:t>10] </a:t>
            </a:r>
            <a:r>
              <a:rPr lang="es-CO" dirty="0">
                <a:solidFill>
                  <a:schemeClr val="tx1"/>
                </a:solidFill>
              </a:rPr>
              <a:t>http://www.ipv6.mx/index.php/informacion/rfcs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[11] </a:t>
            </a:r>
            <a:r>
              <a:rPr lang="es-CO" dirty="0">
                <a:solidFill>
                  <a:schemeClr val="tx1"/>
                </a:solidFill>
              </a:rPr>
              <a:t>http://portalipv6.lacnic.net/mecanismos-de-transicion</a:t>
            </a:r>
            <a:r>
              <a:rPr lang="es-CO" dirty="0" smtClean="0">
                <a:solidFill>
                  <a:schemeClr val="tx1"/>
                </a:solidFill>
              </a:rPr>
              <a:t>/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[12] </a:t>
            </a:r>
            <a:r>
              <a:rPr lang="es-CO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s-CO" dirty="0" smtClean="0">
                <a:solidFill>
                  <a:schemeClr val="tx1"/>
                </a:solidFill>
                <a:hlinkClick r:id="rId2"/>
              </a:rPr>
              <a:t>docs.oracle.com/cd/E19957-01/820-2981/ipv6-overview-170/index.html</a:t>
            </a:r>
            <a:endParaRPr lang="es-CO" dirty="0" smtClean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[13] Curso </a:t>
            </a:r>
            <a:r>
              <a:rPr lang="es-CO" dirty="0" err="1" smtClean="0">
                <a:solidFill>
                  <a:schemeClr val="tx1"/>
                </a:solidFill>
              </a:rPr>
              <a:t>Intróducción</a:t>
            </a:r>
            <a:r>
              <a:rPr lang="es-CO" dirty="0" smtClean="0">
                <a:solidFill>
                  <a:schemeClr val="tx1"/>
                </a:solidFill>
              </a:rPr>
              <a:t> Ipv6, Red de Investigación de Tecnología Avanzada RITA –</a:t>
            </a:r>
            <a:r>
              <a:rPr lang="es-CO" dirty="0" err="1" smtClean="0">
                <a:solidFill>
                  <a:schemeClr val="tx1"/>
                </a:solidFill>
              </a:rPr>
              <a:t>Jose</a:t>
            </a:r>
            <a:r>
              <a:rPr lang="es-CO" dirty="0" smtClean="0">
                <a:solidFill>
                  <a:schemeClr val="tx1"/>
                </a:solidFill>
              </a:rPr>
              <a:t> Carlos Cruzado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[14] </a:t>
            </a:r>
            <a:r>
              <a:rPr lang="es-CO" dirty="0" err="1"/>
              <a:t>Migrating</a:t>
            </a:r>
            <a:r>
              <a:rPr lang="es-CO" dirty="0"/>
              <a:t> </a:t>
            </a:r>
            <a:r>
              <a:rPr lang="es-CO" dirty="0" err="1"/>
              <a:t>Applications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IPv6, Dan </a:t>
            </a:r>
            <a:r>
              <a:rPr lang="es-CO" dirty="0" smtClean="0"/>
              <a:t>York, 2011</a:t>
            </a:r>
          </a:p>
          <a:p>
            <a:r>
              <a:rPr lang="es-CO" dirty="0"/>
              <a:t>[15] </a:t>
            </a:r>
            <a:r>
              <a:rPr lang="es-CO" dirty="0" err="1"/>
              <a:t>Understanding</a:t>
            </a:r>
            <a:r>
              <a:rPr lang="es-CO" dirty="0"/>
              <a:t> IPv6, 3rd </a:t>
            </a:r>
            <a:r>
              <a:rPr lang="es-CO" dirty="0" err="1" smtClean="0"/>
              <a:t>Edition</a:t>
            </a:r>
            <a:r>
              <a:rPr lang="es-CO" dirty="0"/>
              <a:t>, Joseph </a:t>
            </a:r>
            <a:r>
              <a:rPr lang="es-CO" dirty="0" smtClean="0"/>
              <a:t>Davies, 2012</a:t>
            </a:r>
          </a:p>
          <a:p>
            <a:r>
              <a:rPr lang="es-CO" dirty="0"/>
              <a:t>[16] IPv6 Essentials, 3rd </a:t>
            </a:r>
            <a:r>
              <a:rPr lang="es-CO" dirty="0" err="1" smtClean="0"/>
              <a:t>Edition</a:t>
            </a:r>
            <a:r>
              <a:rPr lang="es-CO" dirty="0"/>
              <a:t>, </a:t>
            </a:r>
            <a:r>
              <a:rPr lang="es-CO" dirty="0" smtClean="0"/>
              <a:t>Silvia Hagen, 2014</a:t>
            </a:r>
            <a:endParaRPr lang="es-CO" dirty="0"/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endParaRPr lang="es-CO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ogo_rum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9" y="1939835"/>
            <a:ext cx="1054033" cy="154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</p:pic>
      <p:pic>
        <p:nvPicPr>
          <p:cNvPr id="6" name="Picture 3" descr="logo_ren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79" y="1802875"/>
            <a:ext cx="1261302" cy="18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</p:pic>
      <p:pic>
        <p:nvPicPr>
          <p:cNvPr id="7" name="Picture 4" descr="LOGO CLA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" t="3088" r="3821" b="7205"/>
          <a:stretch>
            <a:fillRect/>
          </a:stretch>
        </p:blipFill>
        <p:spPr bwMode="auto">
          <a:xfrm>
            <a:off x="8344338" y="2229078"/>
            <a:ext cx="1204949" cy="1167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EFEFE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</p:pic>
      <p:pic>
        <p:nvPicPr>
          <p:cNvPr id="8" name="Picture 5" descr="logo_doctorad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792" y="4401586"/>
            <a:ext cx="3614741" cy="100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19" y="3880864"/>
            <a:ext cx="1747139" cy="175238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00" y="1340068"/>
            <a:ext cx="2794138" cy="22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7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es-CO" sz="2000" b="1" i="1" dirty="0" smtClean="0"/>
              <a:t>Datagrama:</a:t>
            </a:r>
          </a:p>
          <a:p>
            <a:r>
              <a:rPr lang="es-MX" dirty="0" smtClean="0"/>
              <a:t>Paquete de datos que se transmite por internet</a:t>
            </a:r>
          </a:p>
          <a:p>
            <a:r>
              <a:rPr lang="es-MX" dirty="0" smtClean="0"/>
              <a:t>Van marcados con una dirección fuente y una dirección destino.</a:t>
            </a:r>
            <a:endParaRPr lang="es-CO" dirty="0"/>
          </a:p>
        </p:txBody>
      </p:sp>
      <p:pic>
        <p:nvPicPr>
          <p:cNvPr id="7" name="Picture 8" descr="http://publicdomainvectors.org/photos/mono_terminals_s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87" y="3963158"/>
            <a:ext cx="1829812" cy="185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publicdomainvectors.org/photos/mono_terminals_se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850" y="3963158"/>
            <a:ext cx="1829812" cy="185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 derecha 9"/>
          <p:cNvSpPr/>
          <p:nvPr/>
        </p:nvSpPr>
        <p:spPr>
          <a:xfrm>
            <a:off x="3999592" y="5135432"/>
            <a:ext cx="3333258" cy="32933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74" name="Picture 2" descr="http://www.socialgestalt.es/images/sobr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87" y="4046444"/>
            <a:ext cx="1418318" cy="14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526373" y="5829823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CO" b="1" i="1" dirty="0" smtClean="0"/>
              <a:t>Fuente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7830013" y="5829823"/>
            <a:ext cx="9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CO" b="1" i="1" dirty="0" smtClean="0"/>
              <a:t>Destino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 rot="20292284">
            <a:off x="4319323" y="4932727"/>
            <a:ext cx="12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CO" b="1" i="1" dirty="0" smtClean="0"/>
              <a:t>Datagrama</a:t>
            </a:r>
            <a:endParaRPr lang="es-MX" altLang="es-CO" b="1" i="1" dirty="0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Introducción(II)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1351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360891" y="1843088"/>
            <a:ext cx="94595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000000"/>
                </a:solidFill>
              </a:rPr>
              <a:t>Estándar</a:t>
            </a:r>
            <a:r>
              <a:rPr lang="es-CO" dirty="0">
                <a:solidFill>
                  <a:srgbClr val="000000"/>
                </a:solidFill>
              </a:rPr>
              <a:t> </a:t>
            </a:r>
            <a:r>
              <a:rPr lang="es-CO" dirty="0" smtClean="0">
                <a:solidFill>
                  <a:srgbClr val="000000"/>
                </a:solidFill>
              </a:rPr>
              <a:t>empleado en envío </a:t>
            </a:r>
            <a:r>
              <a:rPr lang="es-CO" dirty="0">
                <a:solidFill>
                  <a:srgbClr val="000000"/>
                </a:solidFill>
              </a:rPr>
              <a:t>y recepción de información </a:t>
            </a:r>
            <a:r>
              <a:rPr lang="es-CO" dirty="0" smtClean="0">
                <a:solidFill>
                  <a:srgbClr val="000000"/>
                </a:solidFill>
              </a:rPr>
              <a:t>en </a:t>
            </a:r>
            <a:r>
              <a:rPr lang="es-CO" dirty="0">
                <a:solidFill>
                  <a:srgbClr val="000000"/>
                </a:solidFill>
              </a:rPr>
              <a:t>una </a:t>
            </a:r>
            <a:r>
              <a:rPr lang="es-CO" dirty="0"/>
              <a:t>red</a:t>
            </a:r>
            <a:r>
              <a:rPr lang="es-CO" dirty="0">
                <a:solidFill>
                  <a:srgbClr val="000000"/>
                </a:solidFill>
              </a:rPr>
              <a:t> </a:t>
            </a:r>
            <a:r>
              <a:rPr lang="es-CO" dirty="0" smtClean="0">
                <a:solidFill>
                  <a:srgbClr val="000000"/>
                </a:solidFill>
              </a:rPr>
              <a:t>con </a:t>
            </a:r>
            <a:r>
              <a:rPr lang="es-CO" dirty="0">
                <a:solidFill>
                  <a:srgbClr val="000000"/>
                </a:solidFill>
              </a:rPr>
              <a:t>paquetes conmutados</a:t>
            </a:r>
            <a:r>
              <a:rPr lang="es-CO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000000"/>
                </a:solidFill>
              </a:rPr>
              <a:t>Permite la comunicación de por lo menos dos terminales (Host) mediante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000000"/>
                </a:solidFill>
              </a:rPr>
              <a:t>Trabaja sobre capa 3 del modelo OSI (Capa de red)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rgbClr val="000000"/>
                </a:solidFill>
              </a:rPr>
              <a:t>Se utiliza conjuntamente con el protocolo TCP para llevar el control de la transmisión de datos (Protocolo TCP/IP)</a:t>
            </a:r>
          </a:p>
          <a:p>
            <a:endParaRPr lang="es-CO" sz="2400" dirty="0">
              <a:solidFill>
                <a:srgbClr val="000000"/>
              </a:solidFill>
            </a:endParaRPr>
          </a:p>
          <a:p>
            <a:r>
              <a:rPr lang="es-CO" sz="2400" dirty="0">
                <a:solidFill>
                  <a:srgbClr val="000000"/>
                </a:solidFill>
              </a:rPr>
              <a:t/>
            </a:r>
            <a:br>
              <a:rPr lang="es-CO" sz="2400" dirty="0">
                <a:solidFill>
                  <a:srgbClr val="000000"/>
                </a:solidFill>
              </a:rPr>
            </a:br>
            <a:endParaRPr lang="es-CO" sz="24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354563" y="6326155"/>
            <a:ext cx="11457992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541821" y="6390795"/>
            <a:ext cx="1638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Referencias: [</a:t>
            </a:r>
            <a:r>
              <a:rPr lang="es-CO" dirty="0"/>
              <a:t>5</a:t>
            </a:r>
            <a:r>
              <a:rPr lang="es-CO" dirty="0" smtClean="0"/>
              <a:t>]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/>
              <a:t>Protocolo IP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4196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1110</TotalTime>
  <Words>2757</Words>
  <Application>Microsoft Office PowerPoint</Application>
  <PresentationFormat>Panorámica</PresentationFormat>
  <Paragraphs>795</Paragraphs>
  <Slides>71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80" baseType="lpstr">
      <vt:lpstr>Arial</vt:lpstr>
      <vt:lpstr>Calibri</vt:lpstr>
      <vt:lpstr>HelveticaNeue-Bold</vt:lpstr>
      <vt:lpstr>LM Roman 10</vt:lpstr>
      <vt:lpstr>Times New Roman</vt:lpstr>
      <vt:lpstr>Trebuchet MS</vt:lpstr>
      <vt:lpstr>Wingdings</vt:lpstr>
      <vt:lpstr>Wingdings 3</vt:lpstr>
      <vt:lpstr>Faceta</vt:lpstr>
      <vt:lpstr>Presentación de PowerPoint</vt:lpstr>
      <vt:lpstr>Agenda</vt:lpstr>
      <vt:lpstr>Agenda (II)</vt:lpstr>
      <vt:lpstr>Agenda (III)</vt:lpstr>
      <vt:lpstr>Agenda (IV)</vt:lpstr>
      <vt:lpstr>Introducción IPv6</vt:lpstr>
      <vt:lpstr>Introducción(I)</vt:lpstr>
      <vt:lpstr>Introducción(II)</vt:lpstr>
      <vt:lpstr>Protocolo IP</vt:lpstr>
      <vt:lpstr>Direcciones IP</vt:lpstr>
      <vt:lpstr>Estructura Direcciones IPv4 (I)</vt:lpstr>
      <vt:lpstr>Estructura Direcciones IPv4 (II)</vt:lpstr>
      <vt:lpstr>Estructura Direcciones IPv4 (II)</vt:lpstr>
      <vt:lpstr>Soluciones provisionales </vt:lpstr>
      <vt:lpstr>Objetivo y Características de IPv6</vt:lpstr>
      <vt:lpstr>Objetivo de IPv6</vt:lpstr>
      <vt:lpstr>¿Qué es         ?</vt:lpstr>
      <vt:lpstr>Características de IPv6 (I)</vt:lpstr>
      <vt:lpstr>Características de IPv6 (II)</vt:lpstr>
      <vt:lpstr>IPv6 vs IPv4</vt:lpstr>
      <vt:lpstr>Direccionamiento (I)</vt:lpstr>
      <vt:lpstr>Direccionamiento (II)</vt:lpstr>
      <vt:lpstr>Actividades</vt:lpstr>
      <vt:lpstr>Características del Encabezado IPv6</vt:lpstr>
      <vt:lpstr>Características del Encabezado IPv6</vt:lpstr>
      <vt:lpstr>Encabezado IPv4  Mejoras a IPv6</vt:lpstr>
      <vt:lpstr>Encabezado IPv6</vt:lpstr>
      <vt:lpstr>Encabezado IPv6</vt:lpstr>
      <vt:lpstr>Encabezado IPv6</vt:lpstr>
      <vt:lpstr>Encabezado IPv6</vt:lpstr>
      <vt:lpstr>Encabezado IPv6</vt:lpstr>
      <vt:lpstr>Encabezado IPv6</vt:lpstr>
      <vt:lpstr>Encabezado IPv6</vt:lpstr>
      <vt:lpstr>Encabezado IPv6</vt:lpstr>
      <vt:lpstr>Encabezado de Extensión IPv6</vt:lpstr>
      <vt:lpstr>Encabezado de Extensión IPv6</vt:lpstr>
      <vt:lpstr>Importante</vt:lpstr>
      <vt:lpstr>Direccionamiento IPv6</vt:lpstr>
      <vt:lpstr>Direccionamiento IPv6 (I)</vt:lpstr>
      <vt:lpstr>Direccionamiento IPv6 (II)</vt:lpstr>
      <vt:lpstr>Direccionamiento IPv6 (III)</vt:lpstr>
      <vt:lpstr>Ejemplo de direccionamiento</vt:lpstr>
      <vt:lpstr>Reglas de representación (II)</vt:lpstr>
      <vt:lpstr>Reglas de representación (II)</vt:lpstr>
      <vt:lpstr>Segmentación de las direcciones (I)</vt:lpstr>
      <vt:lpstr>Segmentación de las direcciones (II)</vt:lpstr>
      <vt:lpstr>Segmentación de las direcciones (III)</vt:lpstr>
      <vt:lpstr>Segmentación de las direcciones (IV)</vt:lpstr>
      <vt:lpstr>Segmentación de las direcciones (V)</vt:lpstr>
      <vt:lpstr>Prefijos (I) </vt:lpstr>
      <vt:lpstr>Prefijos (II) </vt:lpstr>
      <vt:lpstr>Prefijos Reservados</vt:lpstr>
      <vt:lpstr>Tipos de Direcciones</vt:lpstr>
      <vt:lpstr>Presentación de PowerPoint</vt:lpstr>
      <vt:lpstr>Direcciones descartadas o desaprobadas</vt:lpstr>
      <vt:lpstr>Unicast</vt:lpstr>
      <vt:lpstr>Presentación de PowerPoint</vt:lpstr>
      <vt:lpstr>Presentación de PowerPoint</vt:lpstr>
      <vt:lpstr>Presentación de PowerPoint</vt:lpstr>
      <vt:lpstr>Multicast (I)</vt:lpstr>
      <vt:lpstr>Multicast (II)</vt:lpstr>
      <vt:lpstr>Anycast</vt:lpstr>
      <vt:lpstr>Direcciones Especiales (I) </vt:lpstr>
      <vt:lpstr>Direcciones Especiales (II) </vt:lpstr>
      <vt:lpstr>Direcciones Especiales (III) </vt:lpstr>
      <vt:lpstr>Direcciones Especiales (IV) </vt:lpstr>
      <vt:lpstr>Resumen de direcciones</vt:lpstr>
      <vt:lpstr>Práctica</vt:lpstr>
      <vt:lpstr>Referencias</vt:lpstr>
      <vt:lpstr>Referencias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de Investigaciones de Tecnología Avanzada</dc:title>
  <dc:creator>admin</dc:creator>
  <cp:lastModifiedBy>Estudiantes</cp:lastModifiedBy>
  <cp:revision>122</cp:revision>
  <dcterms:created xsi:type="dcterms:W3CDTF">2015-05-11T21:47:51Z</dcterms:created>
  <dcterms:modified xsi:type="dcterms:W3CDTF">2016-03-18T23:26:12Z</dcterms:modified>
</cp:coreProperties>
</file>