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officeDocument/2006/relationships/extended-properties" Target="docProps/app.xml"/>
    <Relationship Id="rId2" Type="http://schemas.openxmlformats.org/package/2006/relationships/metadata/core-properties" Target="docProps/core.xml"/>
    <Relationship Id="rId1" Type="http://schemas.openxmlformats.org/officeDocument/2006/relationships/officeDocument" Target="ppt/presentation.xml"/>
  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93" r:id="rId3"/>
    <p:sldId id="294" r:id="rId4"/>
    <p:sldId id="301" r:id="rId5"/>
    <p:sldId id="297" r:id="rId6"/>
    <p:sldId id="295" r:id="rId7"/>
    <p:sldId id="263" r:id="rId8"/>
    <p:sldId id="268" r:id="rId9"/>
    <p:sldId id="257" r:id="rId10"/>
    <p:sldId id="258" r:id="rId11"/>
    <p:sldId id="259" r:id="rId12"/>
    <p:sldId id="260" r:id="rId13"/>
    <p:sldId id="264" r:id="rId14"/>
    <p:sldId id="269" r:id="rId15"/>
    <p:sldId id="299" r:id="rId16"/>
    <p:sldId id="270" r:id="rId17"/>
    <p:sldId id="265" r:id="rId18"/>
    <p:sldId id="266" r:id="rId19"/>
    <p:sldId id="272" r:id="rId20"/>
    <p:sldId id="271" r:id="rId21"/>
    <p:sldId id="267" r:id="rId22"/>
    <p:sldId id="273" r:id="rId23"/>
    <p:sldId id="274" r:id="rId24"/>
    <p:sldId id="275" r:id="rId25"/>
    <p:sldId id="276" r:id="rId26"/>
    <p:sldId id="300" r:id="rId27"/>
    <p:sldId id="277" r:id="rId28"/>
    <p:sldId id="278" r:id="rId29"/>
    <p:sldId id="285" r:id="rId30"/>
    <p:sldId id="286" r:id="rId31"/>
    <p:sldId id="279" r:id="rId32"/>
    <p:sldId id="298" r:id="rId33"/>
    <p:sldId id="289" r:id="rId34"/>
    <p:sldId id="290" r:id="rId35"/>
    <p:sldId id="291" r:id="rId36"/>
    <p:sldId id="281" r:id="rId37"/>
    <p:sldId id="282" r:id="rId38"/>
    <p:sldId id="283" r:id="rId39"/>
    <p:sldId id="296" r:id="rId40"/>
    <p:sldId id="28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84" autoAdjust="0"/>
    <p:restoredTop sz="78941" autoAdjust="0"/>
  </p:normalViewPr>
  <p:slideViewPr>
    <p:cSldViewPr snapToGrid="0" snapToObjects="1">
      <p:cViewPr varScale="1">
        <p:scale>
          <a:sx n="92" d="100"/>
          <a:sy n="92" d="100"/>
        </p:scale>
        <p:origin x="20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035F4-886F-D541-95B2-7074EADECCD2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AC2EF-AD74-BF44-8854-6BB4F6B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14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</a:t>
            </a:r>
            <a:r>
              <a:rPr lang="en-US" baseline="0" dirty="0" smtClean="0"/>
              <a:t> a survey before I begin (very important for me to </a:t>
            </a:r>
            <a:r>
              <a:rPr lang="en-US" baseline="0" dirty="0" err="1" smtClean="0"/>
              <a:t>guage</a:t>
            </a:r>
            <a:r>
              <a:rPr lang="en-US" baseline="0" dirty="0" smtClean="0"/>
              <a:t>):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How many of you have heard of </a:t>
            </a:r>
            <a:r>
              <a:rPr lang="en-US" baseline="0" dirty="0" err="1" smtClean="0"/>
              <a:t>BitCoin</a:t>
            </a:r>
            <a:r>
              <a:rPr lang="en-US" baseline="0" dirty="0" smtClean="0"/>
              <a:t>? Any investors?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Of </a:t>
            </a:r>
            <a:r>
              <a:rPr lang="en-US" baseline="0" dirty="0" err="1" smtClean="0"/>
              <a:t>Blockchain</a:t>
            </a:r>
            <a:r>
              <a:rPr lang="en-US" baseline="0" dirty="0" smtClean="0"/>
              <a:t>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Of </a:t>
            </a:r>
            <a:r>
              <a:rPr lang="en-US" baseline="0" dirty="0" err="1" smtClean="0"/>
              <a:t>Ethereum</a:t>
            </a:r>
            <a:endParaRPr lang="en-US" baseline="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Briefly</a:t>
            </a:r>
            <a:r>
              <a:rPr lang="en-US" baseline="0" dirty="0" smtClean="0"/>
              <a:t> introduce my stand: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Not an investor. Do not have any opinion on </a:t>
            </a:r>
            <a:r>
              <a:rPr lang="en-US" baseline="0" dirty="0" err="1" smtClean="0"/>
              <a:t>BitCoin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Have opinion on </a:t>
            </a:r>
            <a:r>
              <a:rPr lang="en-US" baseline="0" dirty="0" err="1" smtClean="0"/>
              <a:t>Blockchain</a:t>
            </a:r>
            <a:r>
              <a:rPr lang="en-US" baseline="0" dirty="0" smtClean="0"/>
              <a:t>/</a:t>
            </a:r>
            <a:r>
              <a:rPr lang="en-US" baseline="0" dirty="0" err="1" smtClean="0"/>
              <a:t>Ethereum</a:t>
            </a:r>
            <a:r>
              <a:rPr lang="en-US" baseline="0" dirty="0" smtClean="0"/>
              <a:t> though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C2EF-AD74-BF44-8854-6BB4F6B432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95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C2EF-AD74-BF44-8854-6BB4F6B432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05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Trust Disrupted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C2EF-AD74-BF44-8854-6BB4F6B432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20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C2EF-AD74-BF44-8854-6BB4F6B432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6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ckchain.inf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technical primer</a:t>
            </a:r>
          </a:p>
          <a:p>
            <a:endParaRPr lang="en-US" dirty="0"/>
          </a:p>
          <a:p>
            <a:r>
              <a:rPr lang="en-US" dirty="0" smtClean="0"/>
              <a:t>- Rahul </a:t>
            </a:r>
            <a:r>
              <a:rPr lang="en-US" dirty="0" err="1" smtClean="0"/>
              <a:t>Jadhav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7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CryptoCurrency</a:t>
            </a:r>
            <a:r>
              <a:rPr lang="en-US" dirty="0" smtClean="0"/>
              <a:t> -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issue new currency?</a:t>
            </a:r>
          </a:p>
          <a:p>
            <a:pPr lvl="1"/>
            <a:r>
              <a:rPr lang="en-US" dirty="0" smtClean="0"/>
              <a:t>No physical mint</a:t>
            </a:r>
          </a:p>
          <a:p>
            <a:r>
              <a:rPr lang="en-US" dirty="0" smtClean="0"/>
              <a:t>Where to store the transactions?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central authority</a:t>
            </a:r>
          </a:p>
          <a:p>
            <a:r>
              <a:rPr lang="en-US" dirty="0" smtClean="0"/>
              <a:t>How to ensure transactions cannot be tampered?</a:t>
            </a:r>
          </a:p>
          <a:p>
            <a:r>
              <a:rPr lang="en-US" dirty="0" smtClean="0"/>
              <a:t>Transaction initiation: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to ensure that the source account has enough funds?</a:t>
            </a:r>
          </a:p>
          <a:p>
            <a:r>
              <a:rPr lang="en-US" dirty="0" smtClean="0"/>
              <a:t>How would users identify each </a:t>
            </a:r>
            <a:r>
              <a:rPr lang="en-US" smtClean="0"/>
              <a:t>other?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450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it can be trivially solved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7" name="Picture 6" descr="73329588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29" y="1908825"/>
            <a:ext cx="1066081" cy="2619252"/>
          </a:xfrm>
          <a:prstGeom prst="rect">
            <a:avLst/>
          </a:prstGeom>
        </p:spPr>
      </p:pic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65" y="2068673"/>
            <a:ext cx="1163203" cy="2459404"/>
          </a:xfrm>
          <a:prstGeom prst="rect">
            <a:avLst/>
          </a:prstGeom>
        </p:spPr>
      </p:pic>
      <p:sp>
        <p:nvSpPr>
          <p:cNvPr id="9" name="Cloud 8"/>
          <p:cNvSpPr/>
          <p:nvPr/>
        </p:nvSpPr>
        <p:spPr>
          <a:xfrm>
            <a:off x="4135294" y="1804268"/>
            <a:ext cx="3632080" cy="2967548"/>
          </a:xfrm>
          <a:prstGeom prst="cloud">
            <a:avLst/>
          </a:prstGeom>
          <a:noFill/>
          <a:ln w="50800"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Notched Right Arrow 9"/>
          <p:cNvSpPr/>
          <p:nvPr/>
        </p:nvSpPr>
        <p:spPr>
          <a:xfrm>
            <a:off x="3043308" y="2706404"/>
            <a:ext cx="5738020" cy="1198889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[Announce Transaction: 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 act: Alice(pub key)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Dst</a:t>
            </a:r>
            <a:r>
              <a:rPr lang="en-US" dirty="0">
                <a:solidFill>
                  <a:schemeClr val="tx1"/>
                </a:solidFill>
              </a:rPr>
              <a:t> act: Bob(pub key)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Amt</a:t>
            </a:r>
            <a:r>
              <a:rPr lang="en-US" dirty="0">
                <a:solidFill>
                  <a:schemeClr val="tx1"/>
                </a:solidFill>
              </a:rPr>
              <a:t>: 20 units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Signed using Alice(</a:t>
            </a:r>
            <a:r>
              <a:rPr lang="en-US" dirty="0" err="1">
                <a:solidFill>
                  <a:schemeClr val="tx1"/>
                </a:solidFill>
              </a:rPr>
              <a:t>priv</a:t>
            </a:r>
            <a:r>
              <a:rPr lang="en-US" dirty="0">
                <a:solidFill>
                  <a:schemeClr val="tx1"/>
                </a:solidFill>
              </a:rPr>
              <a:t> key)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50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Ponder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has the right set of transactions?</a:t>
            </a:r>
          </a:p>
          <a:p>
            <a:pPr lvl="1"/>
            <a:r>
              <a:rPr lang="en-US" dirty="0"/>
              <a:t>How will “The Network” decide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Consensus problem</a:t>
            </a:r>
          </a:p>
          <a:p>
            <a:r>
              <a:rPr lang="en-US" dirty="0"/>
              <a:t>Where did Alice got her 20 units from in the first place?</a:t>
            </a:r>
          </a:p>
          <a:p>
            <a:pPr lvl="1"/>
            <a:r>
              <a:rPr lang="en-US" dirty="0"/>
              <a:t>Where is the mint</a:t>
            </a:r>
            <a:r>
              <a:rPr lang="en-US" dirty="0" smtClean="0"/>
              <a:t>?</a:t>
            </a:r>
          </a:p>
          <a:p>
            <a:r>
              <a:rPr lang="en-US" dirty="0" smtClean="0"/>
              <a:t>Even though the network can’t change the value, they can still delete the transaction at later point of time.</a:t>
            </a:r>
          </a:p>
        </p:txBody>
      </p:sp>
    </p:spTree>
    <p:extLst>
      <p:ext uri="{BB962C8B-B14F-4D97-AF65-F5344CB8AC3E}">
        <p14:creationId xmlns:p14="http://schemas.microsoft.com/office/powerpoint/2010/main" val="73450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lets talk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 truly open </a:t>
            </a:r>
            <a:r>
              <a:rPr lang="en-US" dirty="0" err="1" smtClean="0"/>
              <a:t>cryptocurrency</a:t>
            </a:r>
            <a:r>
              <a:rPr lang="en-US" dirty="0" smtClean="0"/>
              <a:t>, we need a backend: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smtClean="0"/>
              <a:t>A Distributed ledger which is</a:t>
            </a:r>
          </a:p>
          <a:p>
            <a:pPr lvl="1"/>
            <a:r>
              <a:rPr lang="en-US" dirty="0" smtClean="0"/>
              <a:t>Immutable, Tamperproof</a:t>
            </a:r>
          </a:p>
          <a:p>
            <a:pPr lvl="1"/>
            <a:r>
              <a:rPr lang="en-US" dirty="0" smtClean="0"/>
              <a:t>You can’t delete the transactions nor modify</a:t>
            </a:r>
          </a:p>
          <a:p>
            <a:pPr lvl="1"/>
            <a:r>
              <a:rPr lang="en-US" dirty="0" smtClean="0"/>
              <a:t>But everyone can see &amp; validate the transactions</a:t>
            </a:r>
          </a:p>
          <a:p>
            <a:pPr lvl="1"/>
            <a:r>
              <a:rPr lang="en-US" dirty="0" smtClean="0"/>
              <a:t>Network together decides which is the right set of transactions</a:t>
            </a:r>
          </a:p>
        </p:txBody>
      </p:sp>
    </p:spTree>
    <p:extLst>
      <p:ext uri="{BB962C8B-B14F-4D97-AF65-F5344CB8AC3E}">
        <p14:creationId xmlns:p14="http://schemas.microsoft.com/office/powerpoint/2010/main" val="6024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about </a:t>
            </a:r>
            <a:r>
              <a:rPr lang="en-US" dirty="0" err="1" smtClean="0"/>
              <a:t>blockchain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Trustless open network</a:t>
            </a:r>
          </a:p>
          <a:p>
            <a:pPr lvl="1"/>
            <a:r>
              <a:rPr lang="en-US" dirty="0" smtClean="0"/>
              <a:t>Anyone can participate. Does not need permission from any central authority or from the network itself for participating.</a:t>
            </a:r>
          </a:p>
          <a:p>
            <a:pPr lvl="1"/>
            <a:r>
              <a:rPr lang="en-US" dirty="0" smtClean="0"/>
              <a:t>All you have to do is play by the rules</a:t>
            </a:r>
          </a:p>
          <a:p>
            <a:pPr lvl="1"/>
            <a:r>
              <a:rPr lang="en-US" dirty="0" smtClean="0"/>
              <a:t>Most importantly the rules are part of the software which is open sourced.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3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460"/>
            <a:ext cx="12192000" cy="603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1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Blockchain</a:t>
            </a:r>
            <a:r>
              <a:rPr lang="en-US" dirty="0" smtClean="0"/>
              <a:t> get </a:t>
            </a:r>
            <a:r>
              <a:rPr lang="en-US" dirty="0" err="1" smtClean="0"/>
              <a:t>thEsE</a:t>
            </a:r>
            <a:r>
              <a:rPr lang="en-US" dirty="0" smtClean="0"/>
              <a:t> Characteristics?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Unraveling the mystery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076095"/>
            <a:ext cx="8229600" cy="20500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Any size input </a:t>
            </a:r>
            <a:r>
              <a:rPr lang="en-US" dirty="0" smtClean="0">
                <a:sym typeface="Wingdings"/>
              </a:rPr>
              <a:t> Fixed size output</a:t>
            </a:r>
          </a:p>
          <a:p>
            <a:r>
              <a:rPr lang="en-US" dirty="0" smtClean="0">
                <a:sym typeface="Wingdings"/>
              </a:rPr>
              <a:t>Same input  Same output</a:t>
            </a:r>
          </a:p>
          <a:p>
            <a:pPr lvl="1"/>
            <a:r>
              <a:rPr lang="en-US" dirty="0" smtClean="0">
                <a:sym typeface="Wingdings"/>
              </a:rPr>
              <a:t>Anyone can use the same input with the same hash function and get the same output</a:t>
            </a:r>
          </a:p>
          <a:p>
            <a:r>
              <a:rPr lang="en-US" dirty="0" smtClean="0">
                <a:sym typeface="Wingdings"/>
              </a:rPr>
              <a:t>Slight change in input  Complete change in output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855029" y="2056190"/>
            <a:ext cx="1422400" cy="11127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  <a:p>
            <a:pPr algn="ctr"/>
            <a:r>
              <a:rPr lang="en-US" dirty="0"/>
              <a:t>SHA256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876621" y="2358571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</a:t>
            </a:r>
          </a:p>
          <a:p>
            <a:pPr algn="ctr"/>
            <a:r>
              <a:rPr lang="en-US" dirty="0"/>
              <a:t>Sized</a:t>
            </a:r>
          </a:p>
          <a:p>
            <a:pPr algn="ctr"/>
            <a:r>
              <a:rPr lang="en-US" dirty="0"/>
              <a:t>Input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6277429" y="2358571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Fixed</a:t>
            </a:r>
          </a:p>
          <a:p>
            <a:pPr algn="ctr"/>
            <a:r>
              <a:rPr lang="en-US" dirty="0"/>
              <a:t>256b size</a:t>
            </a:r>
          </a:p>
          <a:p>
            <a:pPr algn="ctr"/>
            <a:r>
              <a:rPr lang="en-US" dirty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87188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</a:rPr>
              <a:t>~:</a:t>
            </a:r>
            <a:r>
              <a:rPr lang="en-US" dirty="0" err="1">
                <a:latin typeface="Consolas"/>
              </a:rPr>
              <a:t>rahuljadhav</a:t>
            </a:r>
            <a:r>
              <a:rPr lang="en-US" dirty="0">
                <a:latin typeface="Consolas"/>
              </a:rPr>
              <a:t>$ for((</a:t>
            </a:r>
            <a:r>
              <a:rPr lang="en-US" dirty="0" err="1">
                <a:latin typeface="Consolas"/>
              </a:rPr>
              <a:t>nounce</a:t>
            </a:r>
            <a:r>
              <a:rPr lang="en-US" dirty="0">
                <a:latin typeface="Consolas"/>
              </a:rPr>
              <a:t>=0;nounce&lt;10;nounce++)); do echo "</a:t>
            </a:r>
            <a:r>
              <a:rPr lang="en-US" dirty="0" err="1">
                <a:latin typeface="Consolas"/>
              </a:rPr>
              <a:t>rahularvindjadhav$nounce</a:t>
            </a:r>
            <a:r>
              <a:rPr lang="en-US" dirty="0">
                <a:latin typeface="Consolas"/>
              </a:rPr>
              <a:t>" | </a:t>
            </a:r>
            <a:r>
              <a:rPr lang="en-US" dirty="0" err="1">
                <a:latin typeface="Consolas"/>
              </a:rPr>
              <a:t>shasum</a:t>
            </a:r>
            <a:r>
              <a:rPr lang="en-US" dirty="0">
                <a:latin typeface="Consolas"/>
              </a:rPr>
              <a:t> -a 256; </a:t>
            </a:r>
            <a:r>
              <a:rPr lang="en-US" dirty="0" smtClean="0">
                <a:latin typeface="Consolas"/>
              </a:rPr>
              <a:t>done</a:t>
            </a:r>
          </a:p>
          <a:p>
            <a:pPr marL="0" indent="0">
              <a:buNone/>
            </a:pPr>
            <a:endParaRPr lang="en-US" dirty="0">
              <a:latin typeface="Consolas"/>
            </a:endParaRPr>
          </a:p>
          <a:p>
            <a:pPr marL="0" indent="0">
              <a:buNone/>
            </a:pPr>
            <a:r>
              <a:rPr lang="is-IS" dirty="0">
                <a:latin typeface="Consolas"/>
              </a:rPr>
              <a:t>50add82e952c0576d92b9f427fc08018654c948b4217be7deb6b7e404a05f368  -</a:t>
            </a:r>
          </a:p>
          <a:p>
            <a:pPr marL="0" indent="0">
              <a:buNone/>
            </a:pPr>
            <a:r>
              <a:rPr lang="is-IS" dirty="0">
                <a:latin typeface="Consolas"/>
              </a:rPr>
              <a:t>f100f16b5d61df9c66c0b5b6153ffc64563528a62bcb28305d02b35600f5726e  -</a:t>
            </a:r>
          </a:p>
          <a:p>
            <a:pPr marL="0" indent="0">
              <a:buNone/>
            </a:pPr>
            <a:r>
              <a:rPr lang="nl-NL" dirty="0">
                <a:latin typeface="Consolas"/>
              </a:rPr>
              <a:t>eacc0436420aab21881c81cac310bf14b5b6db3c532eddc93c68835dadd09571  -</a:t>
            </a:r>
          </a:p>
          <a:p>
            <a:pPr marL="0" indent="0">
              <a:buNone/>
            </a:pPr>
            <a:r>
              <a:rPr lang="nl-NL" dirty="0">
                <a:latin typeface="Consolas"/>
              </a:rPr>
              <a:t>74d1523faa9585a43246ff35d55f72f4495274307b1512866beba4454050f3fd  -</a:t>
            </a:r>
          </a:p>
          <a:p>
            <a:pPr marL="0" indent="0">
              <a:buNone/>
            </a:pPr>
            <a:r>
              <a:rPr lang="is-IS" dirty="0">
                <a:latin typeface="Consolas"/>
              </a:rPr>
              <a:t>5fe6d82026120c90598910c1db9d6f10b3140d75cf2db0f4b91d994ef6443723  -</a:t>
            </a:r>
          </a:p>
          <a:p>
            <a:pPr marL="0" indent="0">
              <a:buNone/>
            </a:pPr>
            <a:r>
              <a:rPr lang="cs-CZ" dirty="0">
                <a:latin typeface="Consolas"/>
              </a:rPr>
              <a:t>0d0d2bcbfab885864b8290e228ed81d1f52870c6f6f897f4152213a4e1c6909d  -</a:t>
            </a:r>
          </a:p>
          <a:p>
            <a:pPr marL="0" indent="0">
              <a:buNone/>
            </a:pPr>
            <a:r>
              <a:rPr lang="nl-NL" dirty="0">
                <a:latin typeface="Consolas"/>
              </a:rPr>
              <a:t>5c989d795d929617bc45acb590f00af8adb7caa0125fc8410f2de5fdd5db5a56  -</a:t>
            </a:r>
          </a:p>
          <a:p>
            <a:pPr marL="0" indent="0">
              <a:buNone/>
            </a:pPr>
            <a:r>
              <a:rPr lang="de-DE" dirty="0">
                <a:latin typeface="Consolas"/>
              </a:rPr>
              <a:t>10f24a6b4328f592576e7638802db4089178d6bf9ae617e769bf9e2725037c9e  -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d5e4dbe86edc500671efe92af27bfbae4f5abda494b004a0c671de087abb51ed  -</a:t>
            </a:r>
          </a:p>
          <a:p>
            <a:pPr marL="0" indent="0">
              <a:buNone/>
            </a:pPr>
            <a:r>
              <a:rPr lang="nl-NL" dirty="0">
                <a:latin typeface="Consolas"/>
              </a:rPr>
              <a:t>f5080d2391ff0bf6ad424f4acfc98846690d9938bd436aaa9d422e901ec3d586  -</a:t>
            </a:r>
            <a:endParaRPr lang="en-US" dirty="0" smtClean="0">
              <a:latin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9842" y="4892842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Collisions are possible but impossible to cause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806096"/>
            <a:ext cx="8229600" cy="1415143"/>
          </a:xfrm>
        </p:spPr>
        <p:txBody>
          <a:bodyPr>
            <a:noAutofit/>
          </a:bodyPr>
          <a:lstStyle/>
          <a:p>
            <a:r>
              <a:rPr lang="en-US" sz="4800" dirty="0" smtClean="0"/>
              <a:t>What is the probability that the first bit is zero for any HASH output?</a:t>
            </a:r>
          </a:p>
        </p:txBody>
      </p:sp>
    </p:spTree>
    <p:extLst>
      <p:ext uri="{BB962C8B-B14F-4D97-AF65-F5344CB8AC3E}">
        <p14:creationId xmlns:p14="http://schemas.microsoft.com/office/powerpoint/2010/main" val="28994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Quoting Dilbert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Picture 3" descr="Screen Shot 2018-02-10 at 11.04.18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748" y="2496989"/>
            <a:ext cx="8030503" cy="25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7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806095"/>
            <a:ext cx="8229600" cy="2540000"/>
          </a:xfrm>
        </p:spPr>
        <p:txBody>
          <a:bodyPr>
            <a:noAutofit/>
          </a:bodyPr>
          <a:lstStyle/>
          <a:p>
            <a:r>
              <a:rPr lang="en-US" sz="4400" dirty="0" smtClean="0"/>
              <a:t>What is the probability that the first 40 bits are zero for any HASH output?</a:t>
            </a:r>
          </a:p>
          <a:p>
            <a:r>
              <a:rPr lang="en-US" sz="4400" dirty="0" smtClean="0"/>
              <a:t>Introducing </a:t>
            </a:r>
            <a:r>
              <a:rPr lang="en-US" sz="4400" dirty="0" smtClean="0"/>
              <a:t>Difficulty Target</a:t>
            </a:r>
            <a:r>
              <a:rPr lang="mr-IN" sz="4400" dirty="0" smtClean="0"/>
              <a:t>…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64622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Mining or Proof of work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Miner assembles a set of transactions and starts mining with an objective</a:t>
            </a:r>
          </a:p>
          <a:p>
            <a:pPr lvl="1"/>
            <a:r>
              <a:rPr lang="en-US" dirty="0" smtClean="0"/>
              <a:t>To find a </a:t>
            </a:r>
            <a:r>
              <a:rPr lang="en-US" dirty="0" err="1" smtClean="0"/>
              <a:t>nounce</a:t>
            </a:r>
            <a:r>
              <a:rPr lang="en-US" dirty="0" smtClean="0"/>
              <a:t> which will satisfy the difficulty target.</a:t>
            </a:r>
          </a:p>
          <a:p>
            <a:r>
              <a:rPr lang="en-US" dirty="0" smtClean="0"/>
              <a:t>How does </a:t>
            </a:r>
            <a:r>
              <a:rPr lang="en-US" dirty="0" err="1" smtClean="0"/>
              <a:t>PoW</a:t>
            </a:r>
            <a:r>
              <a:rPr lang="en-US" dirty="0" smtClean="0"/>
              <a:t> map to </a:t>
            </a:r>
            <a:r>
              <a:rPr lang="en-US" dirty="0" err="1" smtClean="0"/>
              <a:t>approx</a:t>
            </a:r>
            <a:r>
              <a:rPr lang="en-US" dirty="0" smtClean="0"/>
              <a:t> time?</a:t>
            </a:r>
          </a:p>
          <a:p>
            <a:pPr lvl="1"/>
            <a:r>
              <a:rPr lang="en-US" dirty="0" err="1" smtClean="0"/>
              <a:t>PoW</a:t>
            </a:r>
            <a:r>
              <a:rPr lang="en-US" dirty="0" smtClean="0"/>
              <a:t>, a moving target because of advancements in computing platforms</a:t>
            </a:r>
          </a:p>
          <a:p>
            <a:pPr lvl="1"/>
            <a:r>
              <a:rPr lang="en-US" dirty="0" err="1" smtClean="0"/>
              <a:t>PoW</a:t>
            </a:r>
            <a:r>
              <a:rPr lang="en-US" dirty="0" smtClean="0"/>
              <a:t> of </a:t>
            </a:r>
            <a:r>
              <a:rPr lang="en-US" dirty="0" err="1" smtClean="0"/>
              <a:t>avg</a:t>
            </a:r>
            <a:r>
              <a:rPr lang="en-US" dirty="0"/>
              <a:t> </a:t>
            </a:r>
            <a:r>
              <a:rPr lang="en-US" dirty="0" smtClean="0"/>
              <a:t>10 minutes prevails on public </a:t>
            </a:r>
            <a:r>
              <a:rPr lang="en-US" dirty="0" err="1" smtClean="0"/>
              <a:t>blockchain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54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block contain?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Daisy-chained blocks</a:t>
            </a:r>
          </a:p>
          <a:p>
            <a:pPr lvl="1"/>
            <a:r>
              <a:rPr lang="en-US" dirty="0" smtClean="0"/>
              <a:t>Single bit change in any previous blocks will result in whole chain getting invalidated</a:t>
            </a:r>
          </a:p>
          <a:p>
            <a:r>
              <a:rPr lang="en-US" dirty="0" smtClean="0"/>
              <a:t>Genesis Block </a:t>
            </a:r>
            <a:r>
              <a:rPr lang="mr-IN" dirty="0" smtClean="0"/>
              <a:t>–</a:t>
            </a:r>
            <a:r>
              <a:rPr lang="en-US" dirty="0" smtClean="0"/>
              <a:t> First block mined</a:t>
            </a:r>
            <a:endParaRPr lang="en-US" dirty="0"/>
          </a:p>
        </p:txBody>
      </p:sp>
      <p:pic>
        <p:nvPicPr>
          <p:cNvPr id="4" name="Picture 3" descr="Screen Shot 2017-09-16 at 11.14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58" y="3916438"/>
            <a:ext cx="6540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Miner’s Fee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Concept of </a:t>
            </a:r>
            <a:r>
              <a:rPr lang="en-US" dirty="0" err="1" smtClean="0"/>
              <a:t>Coinbase</a:t>
            </a:r>
            <a:endParaRPr lang="en-US" dirty="0" smtClean="0"/>
          </a:p>
          <a:p>
            <a:pPr lvl="1"/>
            <a:r>
              <a:rPr lang="en-US" dirty="0" smtClean="0"/>
              <a:t>Value slashing of a </a:t>
            </a:r>
            <a:r>
              <a:rPr lang="en-US" dirty="0" err="1" smtClean="0"/>
              <a:t>coinbase</a:t>
            </a:r>
            <a:endParaRPr lang="en-US" dirty="0" smtClean="0"/>
          </a:p>
          <a:p>
            <a:pPr lvl="1"/>
            <a:r>
              <a:rPr lang="en-US" dirty="0" smtClean="0"/>
              <a:t>Incentive for validation</a:t>
            </a:r>
          </a:p>
          <a:p>
            <a:r>
              <a:rPr lang="en-US" dirty="0" smtClean="0"/>
              <a:t>Collecting transaction fees</a:t>
            </a:r>
          </a:p>
          <a:p>
            <a:pPr lvl="1"/>
            <a:r>
              <a:rPr lang="en-US" dirty="0" smtClean="0"/>
              <a:t>Implications of having transaction fees</a:t>
            </a:r>
          </a:p>
          <a:p>
            <a:r>
              <a:rPr lang="en-US" dirty="0" smtClean="0"/>
              <a:t>Electricity/Maintenance cost </a:t>
            </a:r>
            <a:r>
              <a:rPr lang="en-US" dirty="0" err="1" smtClean="0"/>
              <a:t>vis</a:t>
            </a:r>
            <a:r>
              <a:rPr lang="en-US" dirty="0" smtClean="0"/>
              <a:t>-</a:t>
            </a:r>
            <a:r>
              <a:rPr lang="fr-FR" dirty="0" smtClean="0"/>
              <a:t>à</a:t>
            </a:r>
            <a:r>
              <a:rPr lang="en-US" dirty="0" smtClean="0"/>
              <a:t>-</a:t>
            </a:r>
            <a:r>
              <a:rPr lang="en-US" dirty="0" err="1" smtClean="0"/>
              <a:t>vis</a:t>
            </a:r>
            <a:r>
              <a:rPr lang="en-US" dirty="0" smtClean="0"/>
              <a:t> </a:t>
            </a:r>
            <a:r>
              <a:rPr lang="en-US" dirty="0" err="1" smtClean="0"/>
              <a:t>coinbase</a:t>
            </a:r>
            <a:r>
              <a:rPr lang="en-US" dirty="0" smtClean="0"/>
              <a:t> earnings</a:t>
            </a:r>
          </a:p>
          <a:p>
            <a:pPr lvl="1"/>
            <a:r>
              <a:rPr lang="en-US" dirty="0" smtClean="0"/>
              <a:t>Mining bases shifting to China</a:t>
            </a:r>
          </a:p>
          <a:p>
            <a:pPr lvl="1"/>
            <a:r>
              <a:rPr lang="en-US" dirty="0" smtClean="0"/>
              <a:t>Shifting to colder places where heat dissipation is easier</a:t>
            </a:r>
          </a:p>
          <a:p>
            <a:pPr lvl="1"/>
            <a:r>
              <a:rPr lang="en-US" dirty="0" smtClean="0"/>
              <a:t>Tremendous improvements in hardware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having a difficulty target which maps to physical time so important?</a:t>
            </a:r>
          </a:p>
          <a:p>
            <a:r>
              <a:rPr lang="en-US" dirty="0" err="1" smtClean="0"/>
              <a:t>PoW</a:t>
            </a:r>
            <a:r>
              <a:rPr lang="en-US" dirty="0" smtClean="0"/>
              <a:t> is what provides immutability characteristic to </a:t>
            </a:r>
            <a:r>
              <a:rPr lang="en-US" dirty="0" err="1" smtClean="0"/>
              <a:t>Blockchain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03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two or more miners mine the same block number at relatively similar times?</a:t>
            </a:r>
          </a:p>
          <a:p>
            <a:pPr lvl="1"/>
            <a:r>
              <a:rPr lang="en-US" dirty="0" smtClean="0"/>
              <a:t>Note that miners decide which transactions to select by themselves.</a:t>
            </a:r>
          </a:p>
          <a:p>
            <a:r>
              <a:rPr lang="en-US" dirty="0" smtClean="0"/>
              <a:t>Did it ever happened that multiple branches kept on increasing at the same height? </a:t>
            </a:r>
          </a:p>
          <a:p>
            <a:pPr lvl="1"/>
            <a:r>
              <a:rPr lang="en-US" dirty="0" smtClean="0"/>
              <a:t>Highly improbable, but it happened.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7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in Ledger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4835" y="2757052"/>
            <a:ext cx="101822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Block_x1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01552" y="2760847"/>
            <a:ext cx="101822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Block_x2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023062" y="2941718"/>
            <a:ext cx="378490" cy="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8365" y="2758389"/>
            <a:ext cx="10695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Block_x3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3"/>
            <a:endCxn id="11" idx="1"/>
          </p:cNvCxnSpPr>
          <p:nvPr/>
        </p:nvCxnSpPr>
        <p:spPr>
          <a:xfrm flipV="1">
            <a:off x="3419779" y="2943055"/>
            <a:ext cx="398586" cy="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8364" y="3441677"/>
            <a:ext cx="106952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Block_x3’</a:t>
            </a:r>
            <a:endParaRPr lang="en-US" dirty="0"/>
          </a:p>
        </p:txBody>
      </p:sp>
      <p:cxnSp>
        <p:nvCxnSpPr>
          <p:cNvPr id="17" name="Elbow Connector 16"/>
          <p:cNvCxnSpPr>
            <a:stCxn id="5" idx="3"/>
            <a:endCxn id="15" idx="1"/>
          </p:cNvCxnSpPr>
          <p:nvPr/>
        </p:nvCxnSpPr>
        <p:spPr>
          <a:xfrm>
            <a:off x="3419779" y="2945513"/>
            <a:ext cx="398585" cy="6808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55273" y="2758389"/>
            <a:ext cx="106617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Block_x4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1" idx="3"/>
            <a:endCxn id="19" idx="1"/>
          </p:cNvCxnSpPr>
          <p:nvPr/>
        </p:nvCxnSpPr>
        <p:spPr>
          <a:xfrm>
            <a:off x="4887888" y="2943055"/>
            <a:ext cx="367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51926" y="3441677"/>
            <a:ext cx="106952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Block_x4’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5" idx="3"/>
            <a:endCxn id="23" idx="1"/>
          </p:cNvCxnSpPr>
          <p:nvPr/>
        </p:nvCxnSpPr>
        <p:spPr>
          <a:xfrm>
            <a:off x="4887888" y="3626343"/>
            <a:ext cx="364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85488" y="3441677"/>
            <a:ext cx="106617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Block_x5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3" idx="3"/>
            <a:endCxn id="30" idx="1"/>
          </p:cNvCxnSpPr>
          <p:nvPr/>
        </p:nvCxnSpPr>
        <p:spPr>
          <a:xfrm>
            <a:off x="6321450" y="3626343"/>
            <a:ext cx="364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115703" y="3436761"/>
            <a:ext cx="106617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Block_x6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0" idx="3"/>
            <a:endCxn id="34" idx="1"/>
          </p:cNvCxnSpPr>
          <p:nvPr/>
        </p:nvCxnSpPr>
        <p:spPr>
          <a:xfrm flipV="1">
            <a:off x="7751665" y="3621427"/>
            <a:ext cx="364038" cy="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616815" y="2218443"/>
            <a:ext cx="7697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FF0000"/>
                </a:solidFill>
              </a:rPr>
              <a:t>X</a:t>
            </a:r>
            <a:endParaRPr lang="en-US" sz="88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81880" y="2903068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endParaRPr lang="en-US" sz="8800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7593" y="4538079"/>
            <a:ext cx="112348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dirty="0" smtClean="0"/>
              <a:t>What happens to transactions in orphaned blocks ?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How do I know my transaction is accepted 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714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Achieving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chain branches</a:t>
            </a:r>
          </a:p>
          <a:p>
            <a:r>
              <a:rPr lang="en-US" dirty="0" smtClean="0"/>
              <a:t>Consensus: Maps to longest branch</a:t>
            </a:r>
          </a:p>
          <a:p>
            <a:r>
              <a:rPr lang="en-US" dirty="0" smtClean="0"/>
              <a:t>How to decide that the branch is long enough?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7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Fallout of Consensus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CONFIRMATION time</a:t>
            </a:r>
          </a:p>
          <a:p>
            <a:pPr lvl="1"/>
            <a:r>
              <a:rPr lang="en-US" dirty="0" smtClean="0"/>
              <a:t>Transactions from unaccepted branches are as good as not processed</a:t>
            </a:r>
          </a:p>
          <a:p>
            <a:r>
              <a:rPr lang="en-US" dirty="0" smtClean="0"/>
              <a:t>Different apps may choose to have different confirmation times</a:t>
            </a:r>
          </a:p>
        </p:txBody>
      </p:sp>
    </p:spTree>
    <p:extLst>
      <p:ext uri="{BB962C8B-B14F-4D97-AF65-F5344CB8AC3E}">
        <p14:creationId xmlns:p14="http://schemas.microsoft.com/office/powerpoint/2010/main" val="199497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Miner’s Computational 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does it makes sense for miners to abandon the current block if someone else solves it first?</a:t>
            </a:r>
          </a:p>
          <a:p>
            <a:r>
              <a:rPr lang="en-US" dirty="0" smtClean="0"/>
              <a:t>Mining future blocks in  advance: There is no way miners can start mining future blocks because of the dependency on previous block header.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: you may have heard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62944"/>
          </a:xfrm>
        </p:spPr>
        <p:txBody>
          <a:bodyPr>
            <a:normAutofit/>
          </a:bodyPr>
          <a:lstStyle/>
          <a:p>
            <a:r>
              <a:rPr lang="en-US" dirty="0" smtClean="0"/>
              <a:t>A Distributed ledger </a:t>
            </a:r>
            <a:r>
              <a:rPr lang="en-US" dirty="0" smtClean="0"/>
              <a:t>which</a:t>
            </a:r>
          </a:p>
          <a:p>
            <a:pPr lvl="1"/>
            <a:r>
              <a:rPr lang="en-US" dirty="0"/>
              <a:t>contains entries of (monetary) </a:t>
            </a:r>
            <a:r>
              <a:rPr lang="en-US" dirty="0" smtClean="0"/>
              <a:t>transactions</a:t>
            </a:r>
            <a:endParaRPr lang="en-US" dirty="0" smtClean="0"/>
          </a:p>
          <a:p>
            <a:pPr lvl="1"/>
            <a:r>
              <a:rPr lang="en-US" dirty="0" smtClean="0"/>
              <a:t>Is Tamperproof</a:t>
            </a:r>
            <a:endParaRPr lang="en-US" dirty="0" smtClean="0"/>
          </a:p>
          <a:p>
            <a:pPr lvl="1"/>
            <a:r>
              <a:rPr lang="en-US" dirty="0" smtClean="0"/>
              <a:t>Is Immutable</a:t>
            </a:r>
          </a:p>
          <a:p>
            <a:r>
              <a:rPr lang="en-US" dirty="0" smtClean="0"/>
              <a:t>Open/Trustless </a:t>
            </a:r>
            <a:r>
              <a:rPr lang="en-US" dirty="0" smtClean="0"/>
              <a:t>participation</a:t>
            </a:r>
          </a:p>
          <a:p>
            <a:r>
              <a:rPr lang="en-US" dirty="0" smtClean="0"/>
              <a:t>All this while been accessible to everyone on Internet (even Hackers</a:t>
            </a:r>
            <a:r>
              <a:rPr lang="en-US" dirty="0" smtClean="0"/>
              <a:t>)!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201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Block Mining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Miners can choose to mine a block with empty transactions</a:t>
            </a:r>
          </a:p>
          <a:p>
            <a:pPr lvl="1"/>
            <a:r>
              <a:rPr lang="en-US" dirty="0" smtClean="0"/>
              <a:t>Why would miners do that?</a:t>
            </a:r>
          </a:p>
          <a:p>
            <a:pPr lvl="2"/>
            <a:r>
              <a:rPr lang="en-US" dirty="0" smtClean="0"/>
              <a:t>Adding transaction to the block means validating them</a:t>
            </a:r>
          </a:p>
          <a:p>
            <a:pPr lvl="2"/>
            <a:r>
              <a:rPr lang="en-US" dirty="0" smtClean="0"/>
              <a:t>Checking if there are duplicates</a:t>
            </a:r>
          </a:p>
          <a:p>
            <a:pPr lvl="2"/>
            <a:r>
              <a:rPr lang="en-US" dirty="0" smtClean="0"/>
              <a:t>All this takes time</a:t>
            </a:r>
          </a:p>
          <a:p>
            <a:pPr lvl="1"/>
            <a:r>
              <a:rPr lang="en-US" dirty="0" smtClean="0"/>
              <a:t>Relation to </a:t>
            </a:r>
            <a:r>
              <a:rPr lang="en-US" dirty="0" err="1" smtClean="0"/>
              <a:t>coinbase</a:t>
            </a:r>
            <a:r>
              <a:rPr lang="en-US" dirty="0" smtClean="0"/>
              <a:t> value which will drop over a period of time.</a:t>
            </a:r>
          </a:p>
        </p:txBody>
      </p:sp>
    </p:spTree>
    <p:extLst>
      <p:ext uri="{BB962C8B-B14F-4D97-AF65-F5344CB8AC3E}">
        <p14:creationId xmlns:p14="http://schemas.microsoft.com/office/powerpoint/2010/main" val="166193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Spending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Double Spending?</a:t>
            </a:r>
          </a:p>
          <a:p>
            <a:r>
              <a:rPr lang="en-US" dirty="0" smtClean="0"/>
              <a:t>How is </a:t>
            </a:r>
            <a:r>
              <a:rPr lang="en-US" dirty="0"/>
              <a:t>D</a:t>
            </a:r>
            <a:r>
              <a:rPr lang="en-US" dirty="0" smtClean="0"/>
              <a:t>ouble Spending possible?</a:t>
            </a:r>
          </a:p>
          <a:p>
            <a:r>
              <a:rPr lang="en-US" dirty="0" smtClean="0"/>
              <a:t>Why Confirmation time so important?</a:t>
            </a:r>
          </a:p>
          <a:p>
            <a:pPr lvl="1"/>
            <a:r>
              <a:rPr lang="en-US" dirty="0" smtClean="0"/>
              <a:t>How does it tackle double spending issue?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on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Are really attacks on Wallet systems?</a:t>
            </a:r>
          </a:p>
          <a:p>
            <a:pPr lvl="1"/>
            <a:r>
              <a:rPr lang="en-US" dirty="0" smtClean="0"/>
              <a:t>Someone steals your wallet, you can’t blame the bank, can you?</a:t>
            </a:r>
          </a:p>
          <a:p>
            <a:r>
              <a:rPr lang="en-US" dirty="0" err="1" smtClean="0"/>
              <a:t>Blockchain</a:t>
            </a:r>
            <a:r>
              <a:rPr lang="en-US" dirty="0" smtClean="0"/>
              <a:t> ledger has never been compromised</a:t>
            </a:r>
          </a:p>
          <a:p>
            <a:pPr lvl="1"/>
            <a:r>
              <a:rPr lang="en-US" dirty="0" smtClean="0"/>
              <a:t>Been on open Internet for a decade now</a:t>
            </a:r>
          </a:p>
          <a:p>
            <a:pPr lvl="1"/>
            <a:r>
              <a:rPr lang="en-US" dirty="0" smtClean="0"/>
              <a:t>Bugs in the code, but it </a:t>
            </a:r>
            <a:r>
              <a:rPr lang="en-US" dirty="0" err="1" smtClean="0"/>
              <a:t>didn</a:t>
            </a:r>
            <a:r>
              <a:rPr lang="mr-IN" dirty="0" smtClean="0"/>
              <a:t>’</a:t>
            </a:r>
            <a:r>
              <a:rPr lang="en-US" dirty="0" smtClean="0"/>
              <a:t>t undermine the existing ledger’s security</a:t>
            </a:r>
          </a:p>
          <a:p>
            <a:r>
              <a:rPr lang="en-US" dirty="0" smtClean="0"/>
              <a:t>Attacks are possible though</a:t>
            </a:r>
          </a:p>
          <a:p>
            <a:pPr lvl="1"/>
            <a:r>
              <a:rPr lang="en-US" dirty="0" smtClean="0"/>
              <a:t>But practically infeasible to mount (51% attack)</a:t>
            </a:r>
          </a:p>
          <a:p>
            <a:pPr lvl="1"/>
            <a:r>
              <a:rPr lang="en-US" dirty="0" smtClean="0"/>
              <a:t>As more and more blocks get added, the security improves exponentially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3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 of Public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Ltd </a:t>
            </a:r>
            <a:r>
              <a:rPr lang="en-US" dirty="0" err="1" smtClean="0"/>
              <a:t>txn</a:t>
            </a:r>
            <a:r>
              <a:rPr lang="en-US" dirty="0" smtClean="0"/>
              <a:t> processing capability</a:t>
            </a:r>
          </a:p>
          <a:p>
            <a:pPr lvl="1"/>
            <a:r>
              <a:rPr lang="en-US" dirty="0" smtClean="0"/>
              <a:t>Resulting in longer confirmation wait time</a:t>
            </a:r>
          </a:p>
          <a:p>
            <a:pPr lvl="1"/>
            <a:r>
              <a:rPr lang="en-US" dirty="0" smtClean="0"/>
              <a:t>Increasing transaction fee</a:t>
            </a:r>
          </a:p>
          <a:p>
            <a:r>
              <a:rPr lang="en-US" dirty="0" smtClean="0"/>
              <a:t>Increase in ledger size over time</a:t>
            </a:r>
          </a:p>
          <a:p>
            <a:pPr lvl="1"/>
            <a:r>
              <a:rPr lang="en-US" dirty="0" smtClean="0"/>
              <a:t>With 1K </a:t>
            </a:r>
            <a:r>
              <a:rPr lang="en-US" dirty="0" err="1" smtClean="0"/>
              <a:t>txn</a:t>
            </a:r>
            <a:r>
              <a:rPr lang="en-US" dirty="0" smtClean="0"/>
              <a:t> size per block, we have 150 GB ledger size today.</a:t>
            </a:r>
          </a:p>
          <a:p>
            <a:r>
              <a:rPr lang="en-US" dirty="0" err="1" smtClean="0"/>
              <a:t>PoW</a:t>
            </a:r>
            <a:r>
              <a:rPr lang="en-US" dirty="0" smtClean="0"/>
              <a:t> burns </a:t>
            </a:r>
            <a:r>
              <a:rPr lang="en-US" dirty="0" smtClean="0"/>
              <a:t>electricity</a:t>
            </a:r>
          </a:p>
          <a:p>
            <a:r>
              <a:rPr lang="en-US" dirty="0" smtClean="0"/>
              <a:t>Anonymity</a:t>
            </a:r>
            <a:endParaRPr lang="en-US" dirty="0" smtClean="0"/>
          </a:p>
          <a:p>
            <a:r>
              <a:rPr lang="en-US" dirty="0" smtClean="0"/>
              <a:t>Privacy issue </a:t>
            </a:r>
            <a:r>
              <a:rPr lang="mr-IN" dirty="0" smtClean="0"/>
              <a:t>…</a:t>
            </a:r>
            <a:r>
              <a:rPr lang="en-US" dirty="0" smtClean="0"/>
              <a:t> anyone can track your spending</a:t>
            </a:r>
          </a:p>
          <a:p>
            <a:pPr lvl="1"/>
            <a:r>
              <a:rPr lang="en-US" dirty="0" smtClean="0"/>
              <a:t>Mapping a public key to an identity is non-trivial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Bitcoin</a:t>
            </a:r>
            <a:r>
              <a:rPr lang="en-US" dirty="0" smtClean="0"/>
              <a:t> is just one application of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smtClean="0"/>
              <a:t>Consider other applications</a:t>
            </a:r>
          </a:p>
          <a:p>
            <a:pPr lvl="1"/>
            <a:r>
              <a:rPr lang="en-US" dirty="0" smtClean="0"/>
              <a:t>Slock.it</a:t>
            </a:r>
          </a:p>
          <a:p>
            <a:pPr lvl="1"/>
            <a:r>
              <a:rPr lang="en-US" dirty="0" smtClean="0"/>
              <a:t>DAO (Decentralized Autonomous Organizations)</a:t>
            </a:r>
          </a:p>
          <a:p>
            <a:pPr lvl="1"/>
            <a:r>
              <a:rPr lang="en-US" dirty="0" smtClean="0"/>
              <a:t>International </a:t>
            </a:r>
            <a:r>
              <a:rPr lang="en-US" dirty="0" smtClean="0"/>
              <a:t>Trade</a:t>
            </a:r>
          </a:p>
          <a:p>
            <a:pPr lvl="1"/>
            <a:r>
              <a:rPr lang="en-US" dirty="0" smtClean="0"/>
              <a:t>Worldwide Freelancing</a:t>
            </a:r>
          </a:p>
          <a:p>
            <a:pPr lvl="1"/>
            <a:r>
              <a:rPr lang="en-US" dirty="0" smtClean="0"/>
              <a:t>Democratic: Content by the people, for the people</a:t>
            </a:r>
          </a:p>
        </p:txBody>
      </p:sp>
    </p:spTree>
    <p:extLst>
      <p:ext uri="{BB962C8B-B14F-4D97-AF65-F5344CB8AC3E}">
        <p14:creationId xmlns:p14="http://schemas.microsoft.com/office/powerpoint/2010/main" val="392651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Revamped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Blockchain</a:t>
            </a:r>
            <a:r>
              <a:rPr lang="en-US" dirty="0" smtClean="0"/>
              <a:t> 1.0/2.0/3.0?</a:t>
            </a:r>
          </a:p>
          <a:p>
            <a:r>
              <a:rPr lang="en-US" dirty="0" smtClean="0"/>
              <a:t>1.0 </a:t>
            </a:r>
            <a:r>
              <a:rPr lang="mr-IN" dirty="0" smtClean="0"/>
              <a:t>–</a:t>
            </a:r>
            <a:r>
              <a:rPr lang="en-US" dirty="0" smtClean="0"/>
              <a:t> Turing incomplete </a:t>
            </a:r>
            <a:r>
              <a:rPr lang="mr-IN" dirty="0" smtClean="0"/>
              <a:t>–</a:t>
            </a:r>
            <a:r>
              <a:rPr lang="en-US" dirty="0" smtClean="0"/>
              <a:t> Public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smtClean="0"/>
              <a:t>2.0 </a:t>
            </a:r>
            <a:r>
              <a:rPr lang="mr-IN" dirty="0" smtClean="0"/>
              <a:t>–</a:t>
            </a:r>
            <a:r>
              <a:rPr lang="en-US" dirty="0" smtClean="0"/>
              <a:t> Turing Complete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Ethereum</a:t>
            </a:r>
            <a:endParaRPr lang="en-US" dirty="0" smtClean="0"/>
          </a:p>
          <a:p>
            <a:r>
              <a:rPr lang="en-US" dirty="0" smtClean="0"/>
              <a:t>3.0 </a:t>
            </a:r>
            <a:r>
              <a:rPr lang="mr-IN" dirty="0" smtClean="0"/>
              <a:t>–</a:t>
            </a:r>
            <a:r>
              <a:rPr lang="en-US" dirty="0" smtClean="0"/>
              <a:t> External Data Oracles </a:t>
            </a:r>
            <a:r>
              <a:rPr lang="mr-IN" dirty="0" smtClean="0"/>
              <a:t>–</a:t>
            </a:r>
            <a:r>
              <a:rPr lang="en-US" dirty="0" smtClean="0"/>
              <a:t> MS </a:t>
            </a:r>
            <a:r>
              <a:rPr lang="en-US" dirty="0" err="1" smtClean="0"/>
              <a:t>Bletchely</a:t>
            </a:r>
            <a:endParaRPr lang="en-US" dirty="0" smtClean="0"/>
          </a:p>
          <a:p>
            <a:pPr lvl="1"/>
            <a:r>
              <a:rPr lang="en-US" dirty="0" smtClean="0"/>
              <a:t>Unfair to call versions</a:t>
            </a:r>
          </a:p>
          <a:p>
            <a:pPr lvl="1"/>
            <a:r>
              <a:rPr lang="en-US" dirty="0" smtClean="0"/>
              <a:t>1.0 is still applicable to lot of problem statements without adding the complexity of 2.0/3.0</a:t>
            </a:r>
          </a:p>
          <a:p>
            <a:pPr lvl="2"/>
            <a:r>
              <a:rPr lang="en-US" dirty="0" smtClean="0"/>
              <a:t>Note Complexity adds software issues</a:t>
            </a:r>
          </a:p>
        </p:txBody>
      </p:sp>
    </p:spTree>
    <p:extLst>
      <p:ext uri="{BB962C8B-B14F-4D97-AF65-F5344CB8AC3E}">
        <p14:creationId xmlns:p14="http://schemas.microsoft.com/office/powerpoint/2010/main" val="2986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Miscellaneous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5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public </a:t>
            </a:r>
            <a:r>
              <a:rPr lang="en-US" dirty="0" err="1" smtClean="0"/>
              <a:t>vs</a:t>
            </a:r>
            <a:r>
              <a:rPr lang="en-US" dirty="0"/>
              <a:t> </a:t>
            </a:r>
            <a:r>
              <a:rPr lang="en-US" dirty="0" smtClean="0"/>
              <a:t>private </a:t>
            </a:r>
            <a:r>
              <a:rPr lang="en-US" dirty="0" err="1" smtClean="0"/>
              <a:t>blockchain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Bitcoin</a:t>
            </a:r>
            <a:r>
              <a:rPr lang="en-US" dirty="0" smtClean="0"/>
              <a:t>-Cash fork?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HyperLedger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are ICOs?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Blockchain</a:t>
            </a:r>
            <a:r>
              <a:rPr lang="en-US" dirty="0" smtClean="0"/>
              <a:t>-As-A-Service (</a:t>
            </a:r>
            <a:r>
              <a:rPr lang="en-US" dirty="0" err="1" smtClean="0"/>
              <a:t>BaaS</a:t>
            </a:r>
            <a:r>
              <a:rPr lang="en-US" dirty="0" smtClean="0"/>
              <a:t>)?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Ethereum</a:t>
            </a:r>
            <a:r>
              <a:rPr lang="en-US" dirty="0"/>
              <a:t> </a:t>
            </a:r>
            <a:r>
              <a:rPr lang="en-US" dirty="0" smtClean="0"/>
              <a:t>and how is it different from </a:t>
            </a:r>
            <a:r>
              <a:rPr lang="en-US" dirty="0" err="1" smtClean="0"/>
              <a:t>Bitcoin</a:t>
            </a:r>
            <a:r>
              <a:rPr lang="en-US" dirty="0" smtClean="0"/>
              <a:t> network?</a:t>
            </a:r>
          </a:p>
          <a:p>
            <a:pPr lvl="1"/>
            <a:r>
              <a:rPr lang="en-US" dirty="0" smtClean="0"/>
              <a:t>What are Smart Contracts?</a:t>
            </a:r>
          </a:p>
          <a:p>
            <a:r>
              <a:rPr lang="en-US" dirty="0" smtClean="0"/>
              <a:t>Why does </a:t>
            </a:r>
            <a:r>
              <a:rPr lang="en-US" dirty="0" err="1" smtClean="0"/>
              <a:t>IoT</a:t>
            </a:r>
            <a:r>
              <a:rPr lang="en-US" dirty="0" smtClean="0"/>
              <a:t> and </a:t>
            </a:r>
            <a:r>
              <a:rPr lang="en-US" dirty="0" err="1" smtClean="0"/>
              <a:t>blockchain</a:t>
            </a:r>
            <a:r>
              <a:rPr lang="en-US" dirty="0" smtClean="0"/>
              <a:t> goes hand in hand?</a:t>
            </a:r>
          </a:p>
          <a:p>
            <a:r>
              <a:rPr lang="en-US" dirty="0" smtClean="0"/>
              <a:t>What is Proof-Of-Stake?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5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Microsoft </a:t>
            </a:r>
            <a:r>
              <a:rPr lang="en-US" dirty="0" err="1" smtClean="0"/>
              <a:t>Bletchely</a:t>
            </a:r>
            <a:r>
              <a:rPr lang="en-US" dirty="0" smtClean="0"/>
              <a:t> Project?</a:t>
            </a:r>
          </a:p>
          <a:p>
            <a:pPr lvl="1"/>
            <a:r>
              <a:rPr lang="en-US" dirty="0" smtClean="0"/>
              <a:t>Microsoft’s strategy for </a:t>
            </a:r>
            <a:r>
              <a:rPr lang="en-US" dirty="0" err="1" smtClean="0"/>
              <a:t>BaaS</a:t>
            </a:r>
            <a:endParaRPr lang="en-US" dirty="0" smtClean="0"/>
          </a:p>
          <a:p>
            <a:r>
              <a:rPr lang="en-US" dirty="0" smtClean="0"/>
              <a:t>What are governments doing about it?</a:t>
            </a:r>
          </a:p>
          <a:p>
            <a:pPr lvl="1"/>
            <a:r>
              <a:rPr lang="en-US" dirty="0" smtClean="0"/>
              <a:t>Taxation rules in India?</a:t>
            </a:r>
          </a:p>
          <a:p>
            <a:pPr lvl="1"/>
            <a:r>
              <a:rPr lang="en-US" dirty="0" smtClean="0"/>
              <a:t>ICO regulations?</a:t>
            </a:r>
          </a:p>
          <a:p>
            <a:r>
              <a:rPr lang="en-US" dirty="0" smtClean="0"/>
              <a:t>What are DAOs (Decentralized Autonomous Organizations)?</a:t>
            </a:r>
          </a:p>
          <a:p>
            <a:r>
              <a:rPr lang="en-US" dirty="0" smtClean="0"/>
              <a:t>What are DAPPS </a:t>
            </a:r>
            <a:r>
              <a:rPr lang="en-US" smtClean="0"/>
              <a:t>(Decentralized APPS)?</a:t>
            </a:r>
            <a:endParaRPr lang="en-US" dirty="0" smtClean="0"/>
          </a:p>
          <a:p>
            <a:r>
              <a:rPr lang="en-US" dirty="0" smtClean="0"/>
              <a:t>Was there a fraud in such systems?</a:t>
            </a:r>
          </a:p>
          <a:p>
            <a:pPr lvl="1"/>
            <a:r>
              <a:rPr lang="en-US" dirty="0" smtClean="0"/>
              <a:t>What steps were taken for recovery?</a:t>
            </a:r>
          </a:p>
          <a:p>
            <a:pPr lvl="1"/>
            <a:r>
              <a:rPr lang="en-US" dirty="0" smtClean="0"/>
              <a:t>50mn DAO virtual currency siphoned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5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 feel 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592" y="1647477"/>
            <a:ext cx="7610042" cy="25012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62519" y="994923"/>
            <a:ext cx="4930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hlinkClick r:id="rId3"/>
              </a:rPr>
              <a:t>http://blockchain.info/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263" y="4155786"/>
            <a:ext cx="8648700" cy="259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2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MindMap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Microsoft </a:t>
            </a:r>
            <a:r>
              <a:rPr lang="en-US" dirty="0" err="1" smtClean="0"/>
              <a:t>Bletchely</a:t>
            </a:r>
            <a:r>
              <a:rPr lang="en-US" dirty="0" smtClean="0"/>
              <a:t> Project?</a:t>
            </a:r>
          </a:p>
          <a:p>
            <a:pPr lvl="1"/>
            <a:r>
              <a:rPr lang="en-US" dirty="0" smtClean="0"/>
              <a:t>Microsoft’s strategy for </a:t>
            </a:r>
            <a:r>
              <a:rPr lang="en-US" dirty="0" err="1" smtClean="0"/>
              <a:t>BaaS</a:t>
            </a:r>
            <a:endParaRPr lang="en-US" dirty="0"/>
          </a:p>
        </p:txBody>
      </p:sp>
      <p:pic>
        <p:nvPicPr>
          <p:cNvPr id="4" name="Picture 3" descr="Distributed Ledger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40852"/>
            <a:ext cx="9144000" cy="510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2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, not a holy grail</a:t>
            </a:r>
            <a:endParaRPr lang="en-US" dirty="0"/>
          </a:p>
        </p:txBody>
      </p:sp>
      <p:pic>
        <p:nvPicPr>
          <p:cNvPr id="4" name="Picture 3" descr="Screen Shot 2018-02-11 at 12.55.09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15" y="1766793"/>
            <a:ext cx="6162842" cy="418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its not all about money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storage and computing</a:t>
            </a:r>
          </a:p>
          <a:p>
            <a:pPr lvl="1"/>
            <a:r>
              <a:rPr lang="en-US" dirty="0" smtClean="0"/>
              <a:t>Storage and computing is ubiquitous</a:t>
            </a:r>
          </a:p>
          <a:p>
            <a:pPr lvl="1"/>
            <a:r>
              <a:rPr lang="en-US" dirty="0" smtClean="0"/>
              <a:t>But not really distributed, under-utilized</a:t>
            </a:r>
          </a:p>
          <a:p>
            <a:r>
              <a:rPr lang="en-US" dirty="0" smtClean="0"/>
              <a:t>Trust Disrupted</a:t>
            </a:r>
          </a:p>
          <a:p>
            <a:pPr lvl="1"/>
            <a:r>
              <a:rPr lang="en-US" dirty="0" smtClean="0"/>
              <a:t>Today’s model: Intermediaries everywhere</a:t>
            </a:r>
          </a:p>
          <a:p>
            <a:pPr lvl="2"/>
            <a:r>
              <a:rPr lang="en-US" dirty="0" smtClean="0"/>
              <a:t>Government, Banks, Visa, MasterCard</a:t>
            </a:r>
          </a:p>
          <a:p>
            <a:pPr lvl="1"/>
            <a:r>
              <a:rPr lang="en-US" dirty="0" err="1" smtClean="0"/>
              <a:t>Blockchain’s</a:t>
            </a:r>
            <a:r>
              <a:rPr lang="en-US" dirty="0" smtClean="0"/>
              <a:t> model: Network is the intermediary</a:t>
            </a:r>
          </a:p>
        </p:txBody>
      </p:sp>
    </p:spTree>
    <p:extLst>
      <p:ext uri="{BB962C8B-B14F-4D97-AF65-F5344CB8AC3E}">
        <p14:creationId xmlns:p14="http://schemas.microsoft.com/office/powerpoint/2010/main" val="199254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 shalt know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Public/Private key</a:t>
            </a:r>
          </a:p>
          <a:p>
            <a:pPr lvl="1"/>
            <a:r>
              <a:rPr lang="en-US" dirty="0" smtClean="0"/>
              <a:t>You use it for </a:t>
            </a:r>
            <a:r>
              <a:rPr lang="en-US" dirty="0" err="1" smtClean="0"/>
              <a:t>auth</a:t>
            </a:r>
            <a:r>
              <a:rPr lang="en-US" dirty="0" smtClean="0"/>
              <a:t> when you access https://</a:t>
            </a:r>
          </a:p>
          <a:p>
            <a:r>
              <a:rPr lang="en-US" dirty="0" smtClean="0"/>
              <a:t>Hash Function (SHA256 in our case)</a:t>
            </a:r>
          </a:p>
          <a:p>
            <a:pPr lvl="1"/>
            <a:r>
              <a:rPr lang="en-US" dirty="0" smtClean="0"/>
              <a:t>Every programmer has used it</a:t>
            </a:r>
          </a:p>
          <a:p>
            <a:r>
              <a:rPr lang="en-US" dirty="0" smtClean="0"/>
              <a:t>Digital Signatures</a:t>
            </a:r>
          </a:p>
          <a:p>
            <a:pPr lvl="1"/>
            <a:r>
              <a:rPr lang="en-US" dirty="0" smtClean="0"/>
              <a:t>In Huawei, </a:t>
            </a:r>
            <a:r>
              <a:rPr lang="en-US" dirty="0"/>
              <a:t>y</a:t>
            </a:r>
            <a:r>
              <a:rPr lang="en-US" dirty="0" smtClean="0"/>
              <a:t>ou get your Form16 digitally signed</a:t>
            </a:r>
          </a:p>
          <a:p>
            <a:r>
              <a:rPr lang="en-US" dirty="0" smtClean="0"/>
              <a:t>Distributed P2P network</a:t>
            </a:r>
          </a:p>
          <a:p>
            <a:pPr lvl="1"/>
            <a:r>
              <a:rPr lang="en-US" dirty="0" err="1" smtClean="0"/>
              <a:t>BitTorrents</a:t>
            </a:r>
            <a:r>
              <a:rPr lang="en-US" dirty="0" smtClean="0"/>
              <a:t>? Yeah, </a:t>
            </a:r>
            <a:r>
              <a:rPr lang="en-US" dirty="0" smtClean="0">
                <a:sym typeface="Wingdings"/>
              </a:rPr>
              <a:t>They have much bigger purpose 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322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me the money!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435663"/>
          </a:xfrm>
        </p:spPr>
        <p:txBody>
          <a:bodyPr/>
          <a:lstStyle/>
          <a:p>
            <a:r>
              <a:rPr lang="en-US" dirty="0" smtClean="0"/>
              <a:t>It’s important to understand </a:t>
            </a:r>
          </a:p>
          <a:p>
            <a:pPr lvl="1"/>
            <a:r>
              <a:rPr lang="en-US" dirty="0" smtClean="0"/>
              <a:t>What’s a </a:t>
            </a:r>
            <a:r>
              <a:rPr lang="en-US" dirty="0" err="1" smtClean="0"/>
              <a:t>CryptoCurrency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At what point money became centralized?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Screen Shot 2017-09-16 at 10.15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439145"/>
            <a:ext cx="9144000" cy="173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8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background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7" name="Picture 6" descr="73329588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29" y="1908825"/>
            <a:ext cx="1066081" cy="2619252"/>
          </a:xfrm>
          <a:prstGeom prst="rect">
            <a:avLst/>
          </a:prstGeom>
        </p:spPr>
      </p:pic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65" y="2068673"/>
            <a:ext cx="1163203" cy="2459404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81200" y="4771816"/>
            <a:ext cx="8229600" cy="159060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Currency characteristics</a:t>
            </a:r>
          </a:p>
          <a:p>
            <a:pPr lvl="1"/>
            <a:r>
              <a:rPr lang="en-US" dirty="0" smtClean="0"/>
              <a:t>Universal acceptability </a:t>
            </a:r>
          </a:p>
          <a:p>
            <a:pPr lvl="1"/>
            <a:r>
              <a:rPr lang="en-US" dirty="0" smtClean="0"/>
              <a:t>Recognized Issuer - Government</a:t>
            </a:r>
          </a:p>
          <a:p>
            <a:pPr lvl="1"/>
            <a:r>
              <a:rPr lang="en-US" dirty="0" smtClean="0"/>
              <a:t>Account Management - </a:t>
            </a:r>
            <a:r>
              <a:rPr lang="en-US" dirty="0"/>
              <a:t>B</a:t>
            </a:r>
            <a:r>
              <a:rPr lang="en-US" dirty="0" smtClean="0"/>
              <a:t>anks</a:t>
            </a:r>
          </a:p>
          <a:p>
            <a:pPr lvl="1"/>
            <a:r>
              <a:rPr lang="en-US" dirty="0" smtClean="0"/>
              <a:t>Wallet Management  - Users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4135294" y="1804268"/>
            <a:ext cx="3632080" cy="2967548"/>
          </a:xfrm>
          <a:prstGeom prst="cloud">
            <a:avLst/>
          </a:prstGeom>
          <a:noFill/>
          <a:ln w="50800"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Notched Right Arrow 9"/>
          <p:cNvSpPr/>
          <p:nvPr/>
        </p:nvSpPr>
        <p:spPr>
          <a:xfrm>
            <a:off x="3043308" y="2706404"/>
            <a:ext cx="5738020" cy="1198889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Alice: Give Bob 20 units from my account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40950" y="2279077"/>
            <a:ext cx="1587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“The”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6292</TotalTime>
  <Words>1433</Words>
  <Application>Microsoft Office PowerPoint</Application>
  <PresentationFormat>Widescreen</PresentationFormat>
  <Paragraphs>252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Mangal</vt:lpstr>
      <vt:lpstr>Wingdings</vt:lpstr>
      <vt:lpstr> Black </vt:lpstr>
      <vt:lpstr>Blockchain</vt:lpstr>
      <vt:lpstr>Quoting Dilbert…</vt:lpstr>
      <vt:lpstr>Blockchain: you may have heard</vt:lpstr>
      <vt:lpstr>Get a feel …</vt:lpstr>
      <vt:lpstr>BlockChain, not a holy grail</vt:lpstr>
      <vt:lpstr>But its not all about money…</vt:lpstr>
      <vt:lpstr>Thou shalt know…</vt:lpstr>
      <vt:lpstr>Show me the money!</vt:lpstr>
      <vt:lpstr>Some background…</vt:lpstr>
      <vt:lpstr>CryptoCurrency - Challenges</vt:lpstr>
      <vt:lpstr>But it can be trivially solved…</vt:lpstr>
      <vt:lpstr>Ponder…</vt:lpstr>
      <vt:lpstr>Now lets talk blockchain</vt:lpstr>
      <vt:lpstr>Further about blockchain…</vt:lpstr>
      <vt:lpstr>PowerPoint Presentation</vt:lpstr>
      <vt:lpstr>How does Blockchain get thEsE Characteristics?</vt:lpstr>
      <vt:lpstr>Hash function Primer</vt:lpstr>
      <vt:lpstr>Hash Primer</vt:lpstr>
      <vt:lpstr>Hash Primer</vt:lpstr>
      <vt:lpstr>Hash Primer</vt:lpstr>
      <vt:lpstr>Introducing Mining or Proof of work…</vt:lpstr>
      <vt:lpstr>What does a block contain?</vt:lpstr>
      <vt:lpstr>Miner’s Fee</vt:lpstr>
      <vt:lpstr>Question</vt:lpstr>
      <vt:lpstr>Question</vt:lpstr>
      <vt:lpstr>Branching in Ledger</vt:lpstr>
      <vt:lpstr>Achieving Consensus</vt:lpstr>
      <vt:lpstr>Fallout of Consensus mechanism</vt:lpstr>
      <vt:lpstr>Miner’s Computational Race</vt:lpstr>
      <vt:lpstr>Empty Block Mining Issue</vt:lpstr>
      <vt:lpstr>Double Spending Issue</vt:lpstr>
      <vt:lpstr>Attacks on Blockchain</vt:lpstr>
      <vt:lpstr>Limitations of Public Blockchain</vt:lpstr>
      <vt:lpstr>Blockchain Applications</vt:lpstr>
      <vt:lpstr>Blockchain Revamped</vt:lpstr>
      <vt:lpstr>FAQs</vt:lpstr>
      <vt:lpstr>FAQs</vt:lpstr>
      <vt:lpstr>FAQs</vt:lpstr>
      <vt:lpstr>Thank You</vt:lpstr>
      <vt:lpstr>My MindMap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R</dc:creator>
  <cp:lastModifiedBy>Rahul Arvind Jadhav (Rahul Arvind Jadhav, 2012 Labs)</cp:lastModifiedBy>
  <cp:revision>135</cp:revision>
  <dcterms:created xsi:type="dcterms:W3CDTF">2017-09-15T13:37:58Z</dcterms:created>
  <dcterms:modified xsi:type="dcterms:W3CDTF">2018-02-16T04:19:37Z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(3)J4eQgd6M3k178BV9smRqWqDMukyJBtfAo+2zDbY3ybHxacGo71CeQYIdiaByuA+e44OeXC0K
tay24J7no7xM+qqt6I1Bj3IV9eI+lnk4/t8WmyWdoVzcIQRDxryC+IkrFJRH6RLC1dR1Z1GX
DO4JI8f0p3bkzu7eKJNpSK0UN0sSpMcHe55E+BDGeRotGJlTiA/QfuZdu7V3SkaRzRCFIsCk
G0hQMkPeyJnFruvjqb</vt:lpwstr>
  </property>
  <property fmtid="{D5CDD505-2E9C-101B-9397-08002B2CF9AE}" pid="3" name="_2015_ms_pID_7253431">
    <vt:lpwstr>2XlUNMZ6VX+RePYGLPj1L/lkHJ6Xp3gj4yBev1lREnVz9++4TfyfSw
v7DkAezyDsSOMaGln2FVb4PJj8+x/BWmoVyGXsnZVchM26WSTTTQNCe6R3RgS5aVQN59qytJ
XYzt628bEx3biVZvhzLZq/KS6FLFsz3EYAtqs/d2LGXeZ94GtYzKCpSE8kW78ZbrUrhqbbNG
o5BPlD7J75ngKMz3kWVcz69uhNxxpXcDpy+M</vt:lpwstr>
  </property>
  <property fmtid="{D5CDD505-2E9C-101B-9397-08002B2CF9AE}" pid="4" name="_2015_ms_pID_7253432">
    <vt:lpwstr>rw==</vt:lpwstr>
  </property>
</Properties>
</file>