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70" r:id="rId13"/>
    <p:sldId id="265" r:id="rId14"/>
    <p:sldId id="266" r:id="rId15"/>
    <p:sldId id="272" r:id="rId16"/>
    <p:sldId id="271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79" r:id="rId27"/>
    <p:sldId id="284" r:id="rId28"/>
    <p:sldId id="287" r:id="rId29"/>
    <p:sldId id="280" r:id="rId30"/>
    <p:sldId id="289" r:id="rId31"/>
    <p:sldId id="290" r:id="rId32"/>
    <p:sldId id="291" r:id="rId33"/>
    <p:sldId id="281" r:id="rId34"/>
    <p:sldId id="282" r:id="rId35"/>
    <p:sldId id="283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 snapToObjects="1">
      <p:cViewPr varScale="1">
        <p:scale>
          <a:sx n="107" d="100"/>
          <a:sy n="107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technical primer</a:t>
            </a:r>
          </a:p>
          <a:p>
            <a:endParaRPr lang="en-US" dirty="0"/>
          </a:p>
          <a:p>
            <a:r>
              <a:rPr lang="en-US" dirty="0" smtClean="0"/>
              <a:t>- Rahul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7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talk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truly open </a:t>
            </a:r>
            <a:r>
              <a:rPr lang="en-US" dirty="0" err="1" smtClean="0"/>
              <a:t>cryptocurrency</a:t>
            </a:r>
            <a:r>
              <a:rPr lang="en-US" dirty="0" smtClean="0"/>
              <a:t>, we need </a:t>
            </a:r>
            <a:r>
              <a:rPr lang="en-US" dirty="0" smtClean="0"/>
              <a:t>a </a:t>
            </a:r>
            <a:r>
              <a:rPr lang="en-US" dirty="0" smtClean="0"/>
              <a:t>backend: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A Distributed ledger which is</a:t>
            </a:r>
          </a:p>
          <a:p>
            <a:pPr lvl="1"/>
            <a:r>
              <a:rPr lang="en-US" dirty="0" smtClean="0"/>
              <a:t>Immutable, Tamperproof</a:t>
            </a:r>
          </a:p>
          <a:p>
            <a:pPr lvl="1"/>
            <a:r>
              <a:rPr lang="en-US" dirty="0" smtClean="0"/>
              <a:t>You can’t delete the transactions nor modify</a:t>
            </a:r>
          </a:p>
          <a:p>
            <a:pPr lvl="1"/>
            <a:r>
              <a:rPr lang="en-US" dirty="0" smtClean="0"/>
              <a:t>But everyone can see the transactions</a:t>
            </a:r>
          </a:p>
          <a:p>
            <a:pPr lvl="1"/>
            <a:r>
              <a:rPr lang="en-US" dirty="0" smtClean="0"/>
              <a:t>Network together decides which is the right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45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about </a:t>
            </a:r>
            <a:r>
              <a:rPr lang="en-US" dirty="0" err="1" smtClean="0"/>
              <a:t>blockchain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Trustless open network</a:t>
            </a:r>
          </a:p>
          <a:p>
            <a:pPr lvl="1"/>
            <a:r>
              <a:rPr lang="en-US" dirty="0" smtClean="0"/>
              <a:t>Anyone can participate. Does not need permission from any central authority or from the network itself for participating.</a:t>
            </a:r>
          </a:p>
          <a:p>
            <a:pPr lvl="1"/>
            <a:r>
              <a:rPr lang="en-US" dirty="0" smtClean="0"/>
              <a:t>All you have to do is play by the rules</a:t>
            </a:r>
          </a:p>
          <a:p>
            <a:pPr lvl="1"/>
            <a:r>
              <a:rPr lang="en-US" dirty="0" smtClean="0"/>
              <a:t>Most importantly the rules are part of the software which is open sourced.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3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Blockchain</a:t>
            </a:r>
            <a:r>
              <a:rPr lang="en-US" dirty="0" smtClean="0"/>
              <a:t> get </a:t>
            </a:r>
            <a:r>
              <a:rPr lang="en-US" dirty="0" err="1" smtClean="0"/>
              <a:t>thEsE</a:t>
            </a:r>
            <a:r>
              <a:rPr lang="en-US" dirty="0" smtClean="0"/>
              <a:t> Characteristics?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Unraveling the mystery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095"/>
            <a:ext cx="8229600" cy="2050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size input </a:t>
            </a:r>
            <a:r>
              <a:rPr lang="en-US" dirty="0" smtClean="0">
                <a:sym typeface="Wingdings"/>
              </a:rPr>
              <a:t> Fixed size output</a:t>
            </a:r>
          </a:p>
          <a:p>
            <a:r>
              <a:rPr lang="en-US" dirty="0" smtClean="0">
                <a:sym typeface="Wingdings"/>
              </a:rPr>
              <a:t>Same input  Same output</a:t>
            </a:r>
          </a:p>
          <a:p>
            <a:pPr lvl="1"/>
            <a:r>
              <a:rPr lang="en-US" dirty="0" smtClean="0">
                <a:sym typeface="Wingdings"/>
              </a:rPr>
              <a:t>Anyone can use the same input with the same hash function and get the same output</a:t>
            </a:r>
          </a:p>
          <a:p>
            <a:r>
              <a:rPr lang="en-US" dirty="0" smtClean="0">
                <a:sym typeface="Wingdings"/>
              </a:rPr>
              <a:t>Slight change in input  Complete change in 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31029" y="2056190"/>
            <a:ext cx="1422400" cy="1112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</a:p>
          <a:p>
            <a:pPr algn="ctr"/>
            <a:r>
              <a:rPr lang="en-US" dirty="0" smtClean="0"/>
              <a:t>SHA256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52621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</a:t>
            </a:r>
          </a:p>
          <a:p>
            <a:pPr algn="ctr"/>
            <a:r>
              <a:rPr lang="en-US" dirty="0" smtClean="0"/>
              <a:t>Sized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53429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</a:p>
          <a:p>
            <a:pPr algn="ctr"/>
            <a:r>
              <a:rPr lang="en-US" dirty="0" smtClean="0"/>
              <a:t>256b size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18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~:</a:t>
            </a:r>
            <a:r>
              <a:rPr lang="en-US" dirty="0" err="1">
                <a:latin typeface="Consolas"/>
              </a:rPr>
              <a:t>rahuljadhav</a:t>
            </a:r>
            <a:r>
              <a:rPr lang="en-US" dirty="0">
                <a:latin typeface="Consolas"/>
              </a:rPr>
              <a:t>$ for((</a:t>
            </a:r>
            <a:r>
              <a:rPr lang="en-US" dirty="0" err="1">
                <a:latin typeface="Consolas"/>
              </a:rPr>
              <a:t>nounce</a:t>
            </a:r>
            <a:r>
              <a:rPr lang="en-US" dirty="0">
                <a:latin typeface="Consolas"/>
              </a:rPr>
              <a:t>=0;nounce&lt;10;nounce++)); do echo "</a:t>
            </a:r>
            <a:r>
              <a:rPr lang="en-US" dirty="0" err="1">
                <a:latin typeface="Consolas"/>
              </a:rPr>
              <a:t>rahularvindjadhav$nounce</a:t>
            </a:r>
            <a:r>
              <a:rPr lang="en-US" dirty="0">
                <a:latin typeface="Consolas"/>
              </a:rPr>
              <a:t>" | </a:t>
            </a:r>
            <a:r>
              <a:rPr lang="en-US" dirty="0" err="1">
                <a:latin typeface="Consolas"/>
              </a:rPr>
              <a:t>shasum</a:t>
            </a:r>
            <a:r>
              <a:rPr lang="en-US" dirty="0">
                <a:latin typeface="Consolas"/>
              </a:rPr>
              <a:t> -a 256; </a:t>
            </a:r>
            <a:r>
              <a:rPr lang="en-US" dirty="0" smtClean="0">
                <a:latin typeface="Consolas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is-IS" dirty="0">
                <a:latin typeface="Consolas"/>
              </a:rPr>
              <a:t>50add82e952c0576d92b9f427fc08018654c948b4217be7deb6b7e404a05f368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f100f16b5d61df9c66c0b5b6153ffc64563528a62bcb28305d02b35600f5726e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eacc0436420aab21881c81cac310bf14b5b6db3c532eddc93c68835dadd09571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74d1523faa9585a43246ff35d55f72f4495274307b1512866beba4454050f3fd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5fe6d82026120c90598910c1db9d6f10b3140d75cf2db0f4b91d994ef6443723  -</a:t>
            </a:r>
          </a:p>
          <a:p>
            <a:pPr marL="0" indent="0">
              <a:buNone/>
            </a:pPr>
            <a:r>
              <a:rPr lang="cs-CZ" dirty="0">
                <a:latin typeface="Consolas"/>
              </a:rPr>
              <a:t>0d0d2bcbfab885864b8290e228ed81d1f52870c6f6f897f4152213a4e1c6909d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5c989d795d929617bc45acb590f00af8adb7caa0125fc8410f2de5fdd5db5a56  -</a:t>
            </a:r>
          </a:p>
          <a:p>
            <a:pPr marL="0" indent="0">
              <a:buNone/>
            </a:pPr>
            <a:r>
              <a:rPr lang="de-DE" dirty="0">
                <a:latin typeface="Consolas"/>
              </a:rPr>
              <a:t>10f24a6b4328f592576e7638802db4089178d6bf9ae617e769bf9e2725037c9e  -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d5e4dbe86edc500671efe92af27bfbae4f5abda494b004a0c671de087abb51ed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f5080d2391ff0bf6ad424f4acfc98846690d9938bd436aaa9d422e901ec3d586  -</a:t>
            </a:r>
            <a:endParaRPr lang="en-US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1415143"/>
          </a:xfrm>
        </p:spPr>
        <p:txBody>
          <a:bodyPr/>
          <a:lstStyle/>
          <a:p>
            <a:r>
              <a:rPr lang="en-US" dirty="0" smtClean="0"/>
              <a:t>What is the probability that the first bit is zero for any HASH output?</a:t>
            </a:r>
          </a:p>
        </p:txBody>
      </p:sp>
    </p:spTree>
    <p:extLst>
      <p:ext uri="{BB962C8B-B14F-4D97-AF65-F5344CB8AC3E}">
        <p14:creationId xmlns:p14="http://schemas.microsoft.com/office/powerpoint/2010/main" val="2899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probability that the first 40 bits are zero for any HASH output?</a:t>
            </a:r>
          </a:p>
          <a:p>
            <a:r>
              <a:rPr lang="en-US" dirty="0" smtClean="0"/>
              <a:t>Introduce Difficulty Target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2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Mining or Proof of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Miner assembles a set of transactions and starts mining with an objective</a:t>
            </a:r>
          </a:p>
          <a:p>
            <a:pPr lvl="1"/>
            <a:r>
              <a:rPr lang="en-US" dirty="0" smtClean="0"/>
              <a:t>To find a </a:t>
            </a:r>
            <a:r>
              <a:rPr lang="en-US" dirty="0" err="1" smtClean="0"/>
              <a:t>nounce</a:t>
            </a:r>
            <a:r>
              <a:rPr lang="en-US" dirty="0" smtClean="0"/>
              <a:t> which will satisfy the difficulty target.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PoW</a:t>
            </a:r>
            <a:r>
              <a:rPr lang="en-US" dirty="0" smtClean="0"/>
              <a:t> map to </a:t>
            </a:r>
            <a:r>
              <a:rPr lang="en-US" dirty="0" err="1" smtClean="0"/>
              <a:t>approx</a:t>
            </a:r>
            <a:r>
              <a:rPr lang="en-US" dirty="0" smtClean="0"/>
              <a:t> time?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, a moving target because of advancements in computing platforms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of </a:t>
            </a:r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10 minutes prevails on public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block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Daisy-chained blocks</a:t>
            </a:r>
          </a:p>
          <a:p>
            <a:pPr lvl="1"/>
            <a:r>
              <a:rPr lang="en-US" dirty="0" smtClean="0"/>
              <a:t>Single bit change in any previous blocks will result in whole chain getting invalidated</a:t>
            </a:r>
          </a:p>
          <a:p>
            <a:r>
              <a:rPr lang="en-US" dirty="0" smtClean="0"/>
              <a:t>Genesis Block </a:t>
            </a:r>
            <a:r>
              <a:rPr lang="mr-IN" dirty="0" smtClean="0"/>
              <a:t>–</a:t>
            </a:r>
            <a:r>
              <a:rPr lang="en-US" dirty="0" smtClean="0"/>
              <a:t> First block mined</a:t>
            </a:r>
            <a:endParaRPr lang="en-US" dirty="0"/>
          </a:p>
        </p:txBody>
      </p:sp>
      <p:pic>
        <p:nvPicPr>
          <p:cNvPr id="4" name="Picture 3" descr="Screen Shot 2017-09-16 at 11.1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8" y="3916438"/>
            <a:ext cx="654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 of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Value slashing of a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Incentive for validation</a:t>
            </a:r>
          </a:p>
          <a:p>
            <a:r>
              <a:rPr lang="en-US" dirty="0" smtClean="0"/>
              <a:t>Collecting transaction fees</a:t>
            </a:r>
          </a:p>
          <a:p>
            <a:pPr lvl="1"/>
            <a:r>
              <a:rPr lang="en-US" dirty="0" smtClean="0"/>
              <a:t>Implications of having transaction fees</a:t>
            </a:r>
          </a:p>
          <a:p>
            <a:r>
              <a:rPr lang="en-US" dirty="0" smtClean="0"/>
              <a:t>Electricity/Maintenance cost </a:t>
            </a:r>
            <a:r>
              <a:rPr lang="en-US" dirty="0" err="1" smtClean="0"/>
              <a:t>vis</a:t>
            </a:r>
            <a:r>
              <a:rPr lang="en-US" dirty="0" smtClean="0"/>
              <a:t>-</a:t>
            </a:r>
            <a:r>
              <a:rPr lang="fr-FR" dirty="0" smtClean="0"/>
              <a:t>à</a:t>
            </a:r>
            <a:r>
              <a:rPr lang="en-US" dirty="0" smtClean="0"/>
              <a:t>-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err="1" smtClean="0"/>
              <a:t>coinbase</a:t>
            </a:r>
            <a:r>
              <a:rPr lang="en-US" dirty="0" smtClean="0"/>
              <a:t> earnings</a:t>
            </a:r>
          </a:p>
          <a:p>
            <a:pPr lvl="1"/>
            <a:r>
              <a:rPr lang="en-US" dirty="0" smtClean="0"/>
              <a:t>Mining bases shifting to China</a:t>
            </a:r>
          </a:p>
          <a:p>
            <a:pPr lvl="1"/>
            <a:r>
              <a:rPr lang="en-US" dirty="0" smtClean="0"/>
              <a:t>Shifting to colder places where heat dissipation is easier</a:t>
            </a:r>
          </a:p>
          <a:p>
            <a:pPr lvl="1"/>
            <a:r>
              <a:rPr lang="en-US" dirty="0" smtClean="0"/>
              <a:t>Tremendous improvements in hardware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Public/Private key</a:t>
            </a:r>
          </a:p>
          <a:p>
            <a:r>
              <a:rPr lang="en-US" dirty="0" smtClean="0"/>
              <a:t>Hash Function (SHA256 in our case)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Distributed P2P network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2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having a difficulty target which maps to physical time so important?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is what provides immutability characteristic to </a:t>
            </a:r>
            <a:r>
              <a:rPr lang="en-US" dirty="0" err="1" smtClean="0"/>
              <a:t>Blockchain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two or more miners mine the same block number at relatively similar times?</a:t>
            </a:r>
          </a:p>
          <a:p>
            <a:pPr lvl="1"/>
            <a:r>
              <a:rPr lang="en-US" dirty="0" smtClean="0"/>
              <a:t>Note that miners decide which transactions to select by themselves.</a:t>
            </a:r>
          </a:p>
          <a:p>
            <a:r>
              <a:rPr lang="en-US" dirty="0" smtClean="0"/>
              <a:t>Did it ever happened that multiple branches kept on increasing at the same height? </a:t>
            </a:r>
          </a:p>
          <a:p>
            <a:pPr lvl="1"/>
            <a:r>
              <a:rPr lang="en-US" dirty="0" smtClean="0"/>
              <a:t>Highly improbable, but it happened.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chain branches</a:t>
            </a:r>
          </a:p>
          <a:p>
            <a:r>
              <a:rPr lang="en-US" dirty="0" smtClean="0"/>
              <a:t>Consensus: Maps to longest branch</a:t>
            </a:r>
          </a:p>
          <a:p>
            <a:r>
              <a:rPr lang="en-US" dirty="0" smtClean="0"/>
              <a:t>How to decide that the branch is long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Fallout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time</a:t>
            </a:r>
          </a:p>
          <a:p>
            <a:pPr lvl="1"/>
            <a:r>
              <a:rPr lang="en-US" dirty="0" smtClean="0"/>
              <a:t>Transactions from unaccepted branches are as good as not processed</a:t>
            </a:r>
          </a:p>
          <a:p>
            <a:r>
              <a:rPr lang="en-US" dirty="0" smtClean="0"/>
              <a:t>Different apps may choose to have different confirmation times</a:t>
            </a:r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Computational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makes sense for miners to abandon the current block if someone else solves it first?</a:t>
            </a:r>
          </a:p>
          <a:p>
            <a:r>
              <a:rPr lang="en-US" dirty="0" smtClean="0"/>
              <a:t>Mining future blocks in  advance: There is no way miners can start mining future blocks because of the dependency on previous block header.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Block Mining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can choose to mine a block with empty transactions</a:t>
            </a:r>
          </a:p>
          <a:p>
            <a:pPr lvl="1"/>
            <a:r>
              <a:rPr lang="en-US" dirty="0" smtClean="0"/>
              <a:t>Why would miners do that?</a:t>
            </a:r>
          </a:p>
          <a:p>
            <a:pPr lvl="2"/>
            <a:r>
              <a:rPr lang="en-US" dirty="0" smtClean="0"/>
              <a:t>Adding transaction to the block means validating them</a:t>
            </a:r>
          </a:p>
          <a:p>
            <a:pPr lvl="2"/>
            <a:r>
              <a:rPr lang="en-US" dirty="0" smtClean="0"/>
              <a:t>Checking if there are duplicates</a:t>
            </a:r>
          </a:p>
          <a:p>
            <a:pPr lvl="2"/>
            <a:r>
              <a:rPr lang="en-US" dirty="0" smtClean="0"/>
              <a:t>All this takes time</a:t>
            </a:r>
          </a:p>
          <a:p>
            <a:pPr lvl="1"/>
            <a:r>
              <a:rPr lang="en-US" dirty="0" smtClean="0"/>
              <a:t>Relation to </a:t>
            </a:r>
            <a:r>
              <a:rPr lang="en-US" dirty="0" err="1" smtClean="0"/>
              <a:t>coinbase</a:t>
            </a:r>
            <a:r>
              <a:rPr lang="en-US" dirty="0" smtClean="0"/>
              <a:t> value which will drop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66193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Double Spending?</a:t>
            </a:r>
          </a:p>
          <a:p>
            <a:r>
              <a:rPr lang="en-US" dirty="0" smtClean="0"/>
              <a:t>How is </a:t>
            </a:r>
            <a:r>
              <a:rPr lang="en-US" dirty="0"/>
              <a:t>D</a:t>
            </a:r>
            <a:r>
              <a:rPr lang="en-US" dirty="0" smtClean="0"/>
              <a:t>ouble Spending possible?</a:t>
            </a:r>
          </a:p>
          <a:p>
            <a:r>
              <a:rPr lang="en-US" dirty="0" smtClean="0"/>
              <a:t>Why Confirmation time so important?</a:t>
            </a:r>
          </a:p>
          <a:p>
            <a:pPr lvl="1"/>
            <a:r>
              <a:rPr lang="en-US" dirty="0" smtClean="0"/>
              <a:t>How does it tackle double spending issue?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Node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elements 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within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97371" cy="4525963"/>
          </a:xfrm>
        </p:spPr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Blockchain</a:t>
            </a:r>
            <a:r>
              <a:rPr lang="en-US" dirty="0" smtClean="0"/>
              <a:t> Ledger</a:t>
            </a:r>
          </a:p>
          <a:p>
            <a:r>
              <a:rPr lang="en-US" dirty="0" smtClean="0"/>
              <a:t>Mining function</a:t>
            </a:r>
          </a:p>
          <a:p>
            <a:r>
              <a:rPr lang="en-US" dirty="0" smtClean="0"/>
              <a:t>Network Routing Node</a:t>
            </a:r>
          </a:p>
          <a:p>
            <a:r>
              <a:rPr lang="en-US" dirty="0" smtClean="0"/>
              <a:t>Wallet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within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4" name="Picture 3" descr="Screen Shot 2017-09-17 at 12.2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0" y="1217350"/>
            <a:ext cx="7399866" cy="55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5663"/>
          </a:xfrm>
        </p:spPr>
        <p:txBody>
          <a:bodyPr/>
          <a:lstStyle/>
          <a:p>
            <a:r>
              <a:rPr lang="en-US" dirty="0" smtClean="0"/>
              <a:t>It’s important to understand </a:t>
            </a:r>
          </a:p>
          <a:p>
            <a:pPr lvl="1"/>
            <a:r>
              <a:rPr lang="en-US" dirty="0" smtClean="0"/>
              <a:t>What’s a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what point money became centralized?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7-09-16 at 10.1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9145"/>
            <a:ext cx="9144000" cy="1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8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Public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&lt;&lt;Talking about the </a:t>
            </a:r>
            <a:r>
              <a:rPr lang="en-US" dirty="0" err="1" smtClean="0"/>
              <a:t>blockchain</a:t>
            </a:r>
            <a:r>
              <a:rPr lang="en-US" dirty="0" smtClean="0"/>
              <a:t> which is utilized by </a:t>
            </a:r>
            <a:r>
              <a:rPr lang="en-US" dirty="0" err="1" smtClean="0"/>
              <a:t>BitCoin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Ltd </a:t>
            </a:r>
            <a:r>
              <a:rPr lang="en-US" dirty="0" err="1" smtClean="0"/>
              <a:t>txn</a:t>
            </a:r>
            <a:r>
              <a:rPr lang="en-US" dirty="0" smtClean="0"/>
              <a:t> processing capability</a:t>
            </a:r>
          </a:p>
          <a:p>
            <a:pPr lvl="2"/>
            <a:r>
              <a:rPr lang="en-US" dirty="0" smtClean="0"/>
              <a:t>Resulting in longer confirmation wait time</a:t>
            </a:r>
          </a:p>
          <a:p>
            <a:pPr lvl="2"/>
            <a:r>
              <a:rPr lang="en-US" dirty="0" smtClean="0"/>
              <a:t>Increasing transaction fee</a:t>
            </a:r>
          </a:p>
          <a:p>
            <a:pPr lvl="1"/>
            <a:r>
              <a:rPr lang="en-US" dirty="0" smtClean="0"/>
              <a:t>Increase in ledger size over time</a:t>
            </a:r>
          </a:p>
          <a:p>
            <a:pPr lvl="2"/>
            <a:r>
              <a:rPr lang="en-US" dirty="0" smtClean="0"/>
              <a:t>With 1K </a:t>
            </a:r>
            <a:r>
              <a:rPr lang="en-US" dirty="0" err="1" smtClean="0"/>
              <a:t>txn</a:t>
            </a:r>
            <a:r>
              <a:rPr lang="en-US" dirty="0" smtClean="0"/>
              <a:t> size per block, we have 150 GB ledger size today.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burns electricity</a:t>
            </a:r>
          </a:p>
          <a:p>
            <a:pPr lvl="1"/>
            <a:r>
              <a:rPr lang="en-US" dirty="0" smtClean="0"/>
              <a:t>Privacy issue </a:t>
            </a:r>
            <a:r>
              <a:rPr lang="mr-IN" dirty="0" smtClean="0"/>
              <a:t>…</a:t>
            </a:r>
            <a:r>
              <a:rPr lang="en-US" dirty="0" smtClean="0"/>
              <a:t> anyone can track your spending</a:t>
            </a:r>
          </a:p>
          <a:p>
            <a:pPr lvl="2"/>
            <a:r>
              <a:rPr lang="en-US" dirty="0" smtClean="0"/>
              <a:t>Mapping a public key to an identity is non-trivial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is just one application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Consider other applications</a:t>
            </a:r>
          </a:p>
          <a:p>
            <a:pPr lvl="1"/>
            <a:r>
              <a:rPr lang="en-US" dirty="0" err="1" smtClean="0"/>
              <a:t>Slock.it</a:t>
            </a:r>
            <a:endParaRPr lang="en-US" dirty="0" smtClean="0"/>
          </a:p>
          <a:p>
            <a:pPr lvl="1"/>
            <a:r>
              <a:rPr lang="en-US" dirty="0" smtClean="0"/>
              <a:t>International Trade</a:t>
            </a:r>
          </a:p>
          <a:p>
            <a:pPr lvl="1"/>
            <a:r>
              <a:rPr lang="en-US" dirty="0" smtClean="0"/>
              <a:t>Freelancing at worldwide</a:t>
            </a:r>
          </a:p>
          <a:p>
            <a:pPr lvl="1"/>
            <a:r>
              <a:rPr lang="en-US" dirty="0" smtClean="0"/>
              <a:t>Democratic: Content by the people, for the people</a:t>
            </a:r>
          </a:p>
          <a:p>
            <a:r>
              <a:rPr lang="en-US" dirty="0" smtClean="0"/>
              <a:t>What am I working towards?</a:t>
            </a:r>
          </a:p>
        </p:txBody>
      </p:sp>
    </p:spTree>
    <p:extLst>
      <p:ext uri="{BB962C8B-B14F-4D97-AF65-F5344CB8AC3E}">
        <p14:creationId xmlns:p14="http://schemas.microsoft.com/office/powerpoint/2010/main" val="3926512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Revamped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 1.0/2.0/3.0?</a:t>
            </a:r>
          </a:p>
          <a:p>
            <a:r>
              <a:rPr lang="en-US" dirty="0" smtClean="0"/>
              <a:t>1.0 </a:t>
            </a:r>
            <a:r>
              <a:rPr lang="mr-IN" dirty="0" smtClean="0"/>
              <a:t>–</a:t>
            </a:r>
            <a:r>
              <a:rPr lang="en-US" dirty="0" smtClean="0"/>
              <a:t> Turing incomplete </a:t>
            </a:r>
            <a:r>
              <a:rPr lang="mr-IN" dirty="0" smtClean="0"/>
              <a:t>–</a:t>
            </a:r>
            <a:r>
              <a:rPr lang="en-US" dirty="0" smtClean="0"/>
              <a:t> Public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2.0 </a:t>
            </a:r>
            <a:r>
              <a:rPr lang="mr-IN" dirty="0" smtClean="0"/>
              <a:t>–</a:t>
            </a:r>
            <a:r>
              <a:rPr lang="en-US" dirty="0" smtClean="0"/>
              <a:t> Turing Complete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3.0 </a:t>
            </a:r>
            <a:r>
              <a:rPr lang="mr-IN" dirty="0" smtClean="0"/>
              <a:t>–</a:t>
            </a:r>
            <a:r>
              <a:rPr lang="en-US" dirty="0" smtClean="0"/>
              <a:t> External Data Oracles </a:t>
            </a:r>
            <a:r>
              <a:rPr lang="mr-IN" dirty="0" smtClean="0"/>
              <a:t>–</a:t>
            </a:r>
            <a:r>
              <a:rPr lang="en-US" dirty="0" smtClean="0"/>
              <a:t> MS </a:t>
            </a:r>
            <a:r>
              <a:rPr lang="en-US" dirty="0" err="1" smtClean="0"/>
              <a:t>Bletchely</a:t>
            </a:r>
            <a:endParaRPr lang="en-US" dirty="0" smtClean="0"/>
          </a:p>
          <a:p>
            <a:pPr lvl="1"/>
            <a:r>
              <a:rPr lang="en-US" dirty="0" smtClean="0"/>
              <a:t>Unfair to call versions</a:t>
            </a:r>
          </a:p>
          <a:p>
            <a:pPr lvl="1"/>
            <a:r>
              <a:rPr lang="en-US" dirty="0" smtClean="0"/>
              <a:t>1.0 is still applicable to lot of problem statements without adding the complexity of 2.0/3.0</a:t>
            </a:r>
          </a:p>
          <a:p>
            <a:pPr lvl="2"/>
            <a:r>
              <a:rPr lang="en-US" dirty="0" smtClean="0"/>
              <a:t>Note Complexity adds software issues</a:t>
            </a:r>
          </a:p>
        </p:txBody>
      </p:sp>
    </p:spTree>
    <p:extLst>
      <p:ext uri="{BB962C8B-B14F-4D97-AF65-F5344CB8AC3E}">
        <p14:creationId xmlns:p14="http://schemas.microsoft.com/office/powerpoint/2010/main" val="29860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public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-Cash fork?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HyperLedger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ICOs?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-As-A-Service (</a:t>
            </a:r>
            <a:r>
              <a:rPr lang="en-US" dirty="0" err="1" smtClean="0"/>
              <a:t>BaaS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r>
              <a:rPr lang="en-US" dirty="0"/>
              <a:t> </a:t>
            </a:r>
            <a:r>
              <a:rPr lang="en-US" dirty="0" smtClean="0"/>
              <a:t>and how is it different from </a:t>
            </a:r>
            <a:r>
              <a:rPr lang="en-US" dirty="0" err="1" smtClean="0"/>
              <a:t>Bitcoin</a:t>
            </a:r>
            <a:r>
              <a:rPr lang="en-US" dirty="0" smtClean="0"/>
              <a:t> network?</a:t>
            </a:r>
          </a:p>
          <a:p>
            <a:pPr lvl="1"/>
            <a:r>
              <a:rPr lang="en-US" dirty="0" smtClean="0"/>
              <a:t>What are Smart Contracts?</a:t>
            </a:r>
          </a:p>
          <a:p>
            <a:r>
              <a:rPr lang="en-US" dirty="0" smtClean="0"/>
              <a:t>Why does </a:t>
            </a:r>
            <a:r>
              <a:rPr lang="en-US" dirty="0" err="1" smtClean="0"/>
              <a:t>IoT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r>
              <a:rPr lang="en-US" dirty="0" smtClean="0"/>
              <a:t> goes hand in hand?</a:t>
            </a:r>
          </a:p>
          <a:p>
            <a:r>
              <a:rPr lang="en-US" dirty="0" smtClean="0"/>
              <a:t>What is Proof-Of-Stake?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 smtClean="0"/>
          </a:p>
          <a:p>
            <a:r>
              <a:rPr lang="en-US" dirty="0" smtClean="0"/>
              <a:t>What are governments doing about it?</a:t>
            </a:r>
          </a:p>
          <a:p>
            <a:pPr lvl="1"/>
            <a:r>
              <a:rPr lang="en-US" dirty="0" smtClean="0"/>
              <a:t>Taxation rules in India?</a:t>
            </a:r>
          </a:p>
          <a:p>
            <a:pPr lvl="1"/>
            <a:r>
              <a:rPr lang="en-US" dirty="0" smtClean="0"/>
              <a:t>ICO regulations?</a:t>
            </a:r>
          </a:p>
          <a:p>
            <a:r>
              <a:rPr lang="en-US" dirty="0" smtClean="0"/>
              <a:t>What are DAOs (Decentralized Autonomous Organizations)?</a:t>
            </a:r>
          </a:p>
          <a:p>
            <a:r>
              <a:rPr lang="en-US" dirty="0" smtClean="0"/>
              <a:t>What are DAPPS </a:t>
            </a:r>
            <a:r>
              <a:rPr lang="en-US" smtClean="0"/>
              <a:t>(Decentralized APPS)?</a:t>
            </a:r>
            <a:endParaRPr lang="en-US" dirty="0" smtClean="0"/>
          </a:p>
          <a:p>
            <a:r>
              <a:rPr lang="en-US" dirty="0" smtClean="0"/>
              <a:t>Was there a fraud in such systems?</a:t>
            </a:r>
          </a:p>
          <a:p>
            <a:pPr lvl="1"/>
            <a:r>
              <a:rPr lang="en-US" dirty="0" smtClean="0"/>
              <a:t>What steps were taken for recovery?</a:t>
            </a:r>
          </a:p>
          <a:p>
            <a:pPr lvl="1"/>
            <a:r>
              <a:rPr lang="en-US" dirty="0" smtClean="0"/>
              <a:t>50mn DAO virtual currency siphoned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/>
          </a:p>
        </p:txBody>
      </p:sp>
      <p:pic>
        <p:nvPicPr>
          <p:cNvPr id="4" name="Picture 3" descr="Distributed Ledg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51"/>
            <a:ext cx="9144000" cy="51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71816"/>
            <a:ext cx="8229600" cy="15906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Currency characteristics</a:t>
            </a:r>
          </a:p>
          <a:p>
            <a:pPr lvl="1"/>
            <a:r>
              <a:rPr lang="en-US" dirty="0" smtClean="0"/>
              <a:t>Universal acceptability </a:t>
            </a:r>
          </a:p>
          <a:p>
            <a:pPr lvl="1"/>
            <a:r>
              <a:rPr lang="en-US" dirty="0" smtClean="0"/>
              <a:t>Recognized Issuer - Government</a:t>
            </a:r>
          </a:p>
          <a:p>
            <a:pPr lvl="1"/>
            <a:r>
              <a:rPr lang="en-US" dirty="0" smtClean="0"/>
              <a:t>Account Management -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 lvl="1"/>
            <a:r>
              <a:rPr lang="en-US" dirty="0" smtClean="0"/>
              <a:t>Wallet Management  - Users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Alice: Give Bob 20 units from my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6950" y="2279077"/>
            <a:ext cx="15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“The”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issue new currency?</a:t>
            </a:r>
          </a:p>
          <a:p>
            <a:pPr lvl="1"/>
            <a:r>
              <a:rPr lang="en-US" dirty="0" smtClean="0"/>
              <a:t>No physical mint</a:t>
            </a:r>
          </a:p>
          <a:p>
            <a:r>
              <a:rPr lang="en-US" dirty="0" smtClean="0"/>
              <a:t>Where to store the transactions?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central authority</a:t>
            </a:r>
          </a:p>
          <a:p>
            <a:r>
              <a:rPr lang="en-US" dirty="0" smtClean="0"/>
              <a:t>How to ensure transactions cannot be tampered?</a:t>
            </a:r>
          </a:p>
          <a:p>
            <a:r>
              <a:rPr lang="en-US" dirty="0" smtClean="0"/>
              <a:t>Transaction initiation: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ensure that the source account has enough funds?</a:t>
            </a:r>
          </a:p>
          <a:p>
            <a:r>
              <a:rPr lang="en-US" dirty="0" smtClean="0"/>
              <a:t>How would users identify each </a:t>
            </a:r>
            <a:r>
              <a:rPr lang="en-US" smtClean="0"/>
              <a:t>other?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can be trivially solved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[Announce Transaction: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act: Alice(pub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act: Bob(pub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Amt</a:t>
            </a:r>
            <a:r>
              <a:rPr lang="en-US" dirty="0">
                <a:solidFill>
                  <a:schemeClr val="tx1"/>
                </a:solidFill>
              </a:rPr>
              <a:t>: 20 units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Signed using Alice(</a:t>
            </a:r>
            <a:r>
              <a:rPr lang="en-US" dirty="0" err="1">
                <a:solidFill>
                  <a:schemeClr val="tx1"/>
                </a:solidFill>
              </a:rPr>
              <a:t>priv</a:t>
            </a:r>
            <a:r>
              <a:rPr lang="en-US" dirty="0">
                <a:solidFill>
                  <a:schemeClr val="tx1"/>
                </a:solidFill>
              </a:rPr>
              <a:t> key)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</a:t>
            </a:r>
            <a:r>
              <a:rPr lang="mr-IN" dirty="0" smtClean="0"/>
              <a:t>…</a:t>
            </a:r>
            <a:r>
              <a:rPr lang="en-US" dirty="0" smtClean="0"/>
              <a:t>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the network can’t change the value, they can still delete the transaction at later point of time.</a:t>
            </a:r>
          </a:p>
          <a:p>
            <a:pPr lvl="1"/>
            <a:r>
              <a:rPr lang="en-US" dirty="0" smtClean="0"/>
              <a:t>But you can use Merkel trees to make it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</a:t>
            </a:r>
            <a:r>
              <a:rPr lang="mr-IN" dirty="0" smtClean="0"/>
              <a:t>…</a:t>
            </a:r>
            <a:r>
              <a:rPr lang="en-US" dirty="0" smtClean="0"/>
              <a:t>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 the right set of transactions?</a:t>
            </a:r>
          </a:p>
          <a:p>
            <a:pPr lvl="1"/>
            <a:r>
              <a:rPr lang="en-US" dirty="0" smtClean="0"/>
              <a:t>How will “The Network” decide?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unanswered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did Alice got her 20 units from in the first place?</a:t>
            </a:r>
          </a:p>
          <a:p>
            <a:pPr lvl="1"/>
            <a:r>
              <a:rPr lang="en-US" dirty="0" smtClean="0"/>
              <a:t>Where is the mint?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1782</TotalTime>
  <Words>1224</Words>
  <Application>Microsoft Macintosh PowerPoint</Application>
  <PresentationFormat>On-screen Show (4:3)</PresentationFormat>
  <Paragraphs>201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 Black </vt:lpstr>
      <vt:lpstr>Blockchain</vt:lpstr>
      <vt:lpstr>Before we begin…</vt:lpstr>
      <vt:lpstr>Before we begin…</vt:lpstr>
      <vt:lpstr>Some background…</vt:lpstr>
      <vt:lpstr>CryptoCurrency - Challenges</vt:lpstr>
      <vt:lpstr>But it can be trivially solved…</vt:lpstr>
      <vt:lpstr>Ponder… Immutability</vt:lpstr>
      <vt:lpstr>Another Problem … Consensus</vt:lpstr>
      <vt:lpstr>Still unanswered…</vt:lpstr>
      <vt:lpstr>Now lets talk blockchain</vt:lpstr>
      <vt:lpstr>Further about blockchain…</vt:lpstr>
      <vt:lpstr>How does Blockchain get thEsE Characteristics?</vt:lpstr>
      <vt:lpstr>Hash function Primer</vt:lpstr>
      <vt:lpstr>Hash Primer</vt:lpstr>
      <vt:lpstr>Hash Primer</vt:lpstr>
      <vt:lpstr>Hash Primer</vt:lpstr>
      <vt:lpstr>Introducing Mining or Proof of work…</vt:lpstr>
      <vt:lpstr>What does a block contain?</vt:lpstr>
      <vt:lpstr>Miner’s Fee</vt:lpstr>
      <vt:lpstr>Question</vt:lpstr>
      <vt:lpstr>Question</vt:lpstr>
      <vt:lpstr>Achieving Consensus</vt:lpstr>
      <vt:lpstr>Fallout of Consensus mechanism</vt:lpstr>
      <vt:lpstr>Miner’s Computational Race</vt:lpstr>
      <vt:lpstr>Empty Block Mining Issue</vt:lpstr>
      <vt:lpstr>Double Spending Issue</vt:lpstr>
      <vt:lpstr>Blockchain Node TYPES</vt:lpstr>
      <vt:lpstr>Functions within blockchain network</vt:lpstr>
      <vt:lpstr>Nodes within blockchain network</vt:lpstr>
      <vt:lpstr>Limitations of Public Blockchain</vt:lpstr>
      <vt:lpstr>Blockchain Applications</vt:lpstr>
      <vt:lpstr>Blockchain Revamped</vt:lpstr>
      <vt:lpstr>FAQs</vt:lpstr>
      <vt:lpstr>FAQs</vt:lpstr>
      <vt:lpstr>FAQs</vt:lpstr>
      <vt:lpstr>My MindMap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</dc:creator>
  <cp:lastModifiedBy>R</cp:lastModifiedBy>
  <cp:revision>70</cp:revision>
  <dcterms:created xsi:type="dcterms:W3CDTF">2017-09-15T13:37:58Z</dcterms:created>
  <dcterms:modified xsi:type="dcterms:W3CDTF">2017-09-17T03:21:30Z</dcterms:modified>
</cp:coreProperties>
</file>