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AE3"/>
    <a:srgbClr val="FEB220"/>
    <a:srgbClr val="2B1E30"/>
    <a:srgbClr val="7DC1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30" d="100"/>
          <a:sy n="30" d="100"/>
        </p:scale>
        <p:origin x="1992" y="216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2F3828E-CD63-F91E-115B-CBA5DCB0C4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2A94A38-82E6-7B90-161B-EF3E9C7490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65916-ECC3-45DC-99DD-91022E9D1BD2}" type="datetimeFigureOut">
              <a:rPr lang="pt-BR" smtClean="0"/>
              <a:t>08/01/2025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F30FF-EC32-78BE-C025-EBA0F32085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3ABD743-F8E2-D34C-DBB6-EC9B2AB0AB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02CDC-CC8A-45FC-A0CE-A190A5667C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539987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9E10BC-B836-44D4-9277-24EB05EA09FC}" type="datetimeFigureOut">
              <a:rPr lang="pt-BR" smtClean="0"/>
              <a:t>08/01/2025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BA959D-824B-43B3-B0BD-DAD5C4A8DD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70210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A959D-824B-43B3-B0BD-DAD5C4A8DDE7}" type="slidenum">
              <a:rPr lang="pt-BR" smtClean="0"/>
              <a:t>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17AE85-6668-38BD-212A-6AB382607D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89476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6CFD55-A457-71D4-CFC5-0B1B2F118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D7CA0F9-B415-08B4-F49B-201EC37DA8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5C6259B-6448-09AA-15B1-3D173A9AFC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7C5167B-808D-4129-CA27-54C13D2BE8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A959D-824B-43B3-B0BD-DAD5C4A8DDE7}" type="slidenum">
              <a:rPr lang="pt-BR" smtClean="0"/>
              <a:t>10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696DD8-4DEE-8E9E-E1F5-63CF8EF5EB6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384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297BAD-B38F-FD87-ED74-41E631ADE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F1E20DD-38AF-7A71-2DE8-A1F91426EF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4A7FF0F-050C-5C49-D8DF-1F6FE2231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1ABCEEF-17D0-163F-E91B-B2B3DBCDE5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A959D-824B-43B3-B0BD-DAD5C4A8DDE7}" type="slidenum">
              <a:rPr lang="pt-BR" smtClean="0"/>
              <a:t>11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4BEEA8-0C87-C823-529F-394CF8F872C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3255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760D88-0386-AF74-65C2-02F16AB43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AF4DE96-7E18-2FFB-9987-11F2D6DF5C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2A20E2F-46ED-F6E8-3F53-77BA6D4E1B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A6573F3-B196-B0E9-E656-C35C1D9C72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A959D-824B-43B3-B0BD-DAD5C4A8DDE7}" type="slidenum">
              <a:rPr lang="pt-BR" smtClean="0"/>
              <a:t>12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F9410C-9432-0E97-D11A-52D6D4C0C9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10499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74D42F-FB8C-A1D2-C08A-309900D48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1358E1D-A7B2-9FDA-EE44-966E655727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529C1AA-CBC6-F115-ADF6-38636376E7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39F0E96-4BD6-E8C7-99D7-15463B121D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A959D-824B-43B3-B0BD-DAD5C4A8DDE7}" type="slidenum">
              <a:rPr lang="pt-BR" smtClean="0"/>
              <a:t>13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23C03A-E3EE-21B6-9163-8E4F525F0E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211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4A5EF9-A7E8-480E-22E1-FD802A53E1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E24C2CC-35A3-4C19-004E-264B321161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2AA16AB-95F0-CCD9-A9E8-0ED28DD3A0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6561E79-231B-EAAA-4C6E-CAF9C1E15F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A959D-824B-43B3-B0BD-DAD5C4A8DDE7}" type="slidenum">
              <a:rPr lang="pt-BR" smtClean="0"/>
              <a:t>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931479-B10C-8AFD-3A7C-9E1D7DF4A4C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0945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1EB945-EA07-93C1-E404-0EF173989F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BAC86A5-199D-648A-2549-E346D5E159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F1B1A5F-4A54-6775-AFB8-0EC15DD30D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D291B3C-B42F-7DE7-AA39-577EAAD33C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A959D-824B-43B3-B0BD-DAD5C4A8DDE7}" type="slidenum">
              <a:rPr lang="pt-BR" smtClean="0"/>
              <a:t>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68054B-005D-5EC7-2CBC-30C4A45ABC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171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8CE50F-A287-5940-3283-6309BD420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5728516-E381-293C-CA72-51F01AB097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924644E-C620-B659-3CB8-A71BFA245C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BA1C186-3488-51CE-02EA-F83C43B4B8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A959D-824B-43B3-B0BD-DAD5C4A8DDE7}" type="slidenum">
              <a:rPr lang="pt-BR" smtClean="0"/>
              <a:t>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97C7E9-6256-490E-CC2C-2152CEE3EC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1067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BA97B2-7410-54F6-BC91-22A8EABDD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2ABD7A6-7A5A-BD24-432E-FB4BBB435B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33DFC19-D070-4B0E-AA27-22761CCA7D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DD93868-A7BA-9B1A-4872-E5C53439E7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A959D-824B-43B3-B0BD-DAD5C4A8DDE7}" type="slidenum">
              <a:rPr lang="pt-BR" smtClean="0"/>
              <a:t>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1E2B9E-9AD6-77F2-EB0D-7568CC1CD8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5860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94D30-B599-8F74-3AD8-E47FC6D0B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E3FB3B7-C25F-368E-E2C4-BE6874C0A6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C3099D2-4A5B-7F09-8EDF-2215492DCE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65FEE48-7143-82FE-1633-0FA030CFC0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A959D-824B-43B3-B0BD-DAD5C4A8DDE7}" type="slidenum">
              <a:rPr lang="pt-BR" smtClean="0"/>
              <a:t>6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222161-062F-B060-3D27-0235CA2E4A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866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775FA-B5D4-D854-6A7D-0454580E5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C5A947E-B585-AFEB-4EEA-C84CB05045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99A05EF-82D4-1F31-3EF1-42BE1B7A97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8C785C2-1A3F-93AE-9BA4-E75745EEE6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A959D-824B-43B3-B0BD-DAD5C4A8DDE7}" type="slidenum">
              <a:rPr lang="pt-BR" smtClean="0"/>
              <a:t>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1E094C-9283-7FF2-12D2-1533EECACC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5344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A94273-DAD7-EB6E-852C-230503677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0E50AD0-84DD-E19C-60DF-2757F74CA9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8C1F276-D3DD-02E4-7156-7D3B35DBF4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1E510D0-5875-F698-DD30-887EDE642A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A959D-824B-43B3-B0BD-DAD5C4A8DDE7}" type="slidenum">
              <a:rPr lang="pt-BR" smtClean="0"/>
              <a:t>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65ECAA-0247-80E6-1AB0-8373E4AB54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898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AEFA28-35B4-8AB7-01F4-9B3DB1B47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55574EE-15CA-1404-14B6-CFE4578D6A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BD915AC-A629-FA5B-CBF4-EA1692AD78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11C757-4034-9E3D-AE70-77EC771514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A959D-824B-43B3-B0BD-DAD5C4A8DDE7}" type="slidenum">
              <a:rPr lang="pt-BR" smtClean="0"/>
              <a:t>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6D3290-CC3F-FB07-B02E-22DC3F31F8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627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2AD5-DCFB-4874-8503-89E9C6918C4A}" type="datetime1">
              <a:rPr lang="pt-BR" smtClean="0"/>
              <a:t>08/01/2025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F3DE1A8-394F-41F9-A378-0FFF1BC4632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rgbClr val="FCFAE3"/>
                </a:solidFill>
              </a:defRPr>
            </a:lvl1pPr>
          </a:lstStyle>
          <a:p>
            <a:r>
              <a:rPr lang="pt-BR"/>
              <a:t>Licitação para Leigos</a:t>
            </a:r>
          </a:p>
        </p:txBody>
      </p:sp>
    </p:spTree>
    <p:extLst>
      <p:ext uri="{BB962C8B-B14F-4D97-AF65-F5344CB8AC3E}">
        <p14:creationId xmlns:p14="http://schemas.microsoft.com/office/powerpoint/2010/main" val="31248699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32" userDrawn="1">
          <p15:clr>
            <a:srgbClr val="FBAE40"/>
          </p15:clr>
        </p15:guide>
        <p15:guide id="2" pos="302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3F48-DFEF-4F6B-BE5E-44318C21136E}" type="datetime1">
              <a:rPr lang="pt-BR" smtClean="0"/>
              <a:t>08/01/2025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Licitação para Leigos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E1A8-394F-41F9-A378-0FFF1BC463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0902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C37A-1088-436E-BCD0-4F76D98CA576}" type="datetime1">
              <a:rPr lang="pt-BR" smtClean="0"/>
              <a:t>08/01/2025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Licitação para Leigos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E1A8-394F-41F9-A378-0FFF1BC463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631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B0C2-141C-48B2-9581-B416547D6AAB}" type="datetime1">
              <a:rPr lang="pt-BR" smtClean="0"/>
              <a:t>08/01/2025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Licitação para Leigos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E1A8-394F-41F9-A378-0FFF1BC463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3675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4BB4-9E72-437A-95BD-53F0E863FE78}" type="datetime1">
              <a:rPr lang="pt-BR" smtClean="0"/>
              <a:t>08/01/2025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Licitação para Leigos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E1A8-394F-41F9-A378-0FFF1BC463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2396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AE9F-8440-4E8D-9582-9B8E3DC2C7F0}" type="datetime1">
              <a:rPr lang="pt-BR" smtClean="0"/>
              <a:t>08/01/2025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Licitação para Leigos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E1A8-394F-41F9-A378-0FFF1BC463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79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D8E7-D938-431F-A490-61CEA77813A6}" type="datetime1">
              <a:rPr lang="pt-BR" smtClean="0"/>
              <a:t>08/01/2025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Licitação para Leigos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E1A8-394F-41F9-A378-0FFF1BC463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99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EF1B-4C45-446D-B8A2-76EC3C9B8B50}" type="datetime1">
              <a:rPr lang="pt-BR" smtClean="0"/>
              <a:t>08/01/2025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Licitação para Leigos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E1A8-394F-41F9-A378-0FFF1BC463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77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A2275-4552-41F5-BD31-BF6B683146DE}" type="datetime1">
              <a:rPr lang="pt-BR" smtClean="0"/>
              <a:t>08/01/2025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Licitação para Leigos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E1A8-394F-41F9-A378-0FFF1BC463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088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05DB-91FF-45CF-BFDE-B6D360FA9B59}" type="datetime1">
              <a:rPr lang="pt-BR" smtClean="0"/>
              <a:t>08/01/2025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Licitação para Leigos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E1A8-394F-41F9-A378-0FFF1BC463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66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BE36-CFD2-4342-B13C-45E74D1B4931}" type="datetime1">
              <a:rPr lang="pt-BR" smtClean="0"/>
              <a:t>08/01/2025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Licitação para Leigos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E1A8-394F-41F9-A378-0FFF1BC463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01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DCD044-8EF8-4939-852E-DB41C822144B}" type="datetime1">
              <a:rPr lang="pt-BR" smtClean="0"/>
              <a:t>08/01/2025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pt-BR" dirty="0"/>
              <a:t>Licitação para Leigos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3DE1A8-394F-41F9-A378-0FFF1BC463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20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02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B2B5BDB-CF20-5192-EC73-EB0396518DB3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B1E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F3C57B0-0164-2D1A-FD74-3B985C7B336B}"/>
              </a:ext>
            </a:extLst>
          </p:cNvPr>
          <p:cNvSpPr txBox="1"/>
          <p:nvPr/>
        </p:nvSpPr>
        <p:spPr>
          <a:xfrm>
            <a:off x="667364" y="9881419"/>
            <a:ext cx="82664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spc="3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Licitação para Leigos: </a:t>
            </a:r>
          </a:p>
          <a:p>
            <a:pPr algn="ctr"/>
            <a:r>
              <a:rPr lang="pt-BR" sz="3200" b="1" spc="3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Um Guia </a:t>
            </a:r>
            <a:r>
              <a:rPr lang="pt-BR" sz="3200" b="1" spc="300" dirty="0">
                <a:solidFill>
                  <a:srgbClr val="FCFAE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Descomplicado</a:t>
            </a:r>
            <a:r>
              <a:rPr lang="pt-BR" sz="3200" b="1" spc="3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para Entender Compras Públicas</a:t>
            </a:r>
          </a:p>
        </p:txBody>
      </p:sp>
      <p:pic>
        <p:nvPicPr>
          <p:cNvPr id="3" name="Imagem 2" descr="Desenho de personagem de desenho animado">
            <a:extLst>
              <a:ext uri="{FF2B5EF4-FFF2-40B4-BE49-F238E27FC236}">
                <a16:creationId xmlns:a16="http://schemas.microsoft.com/office/drawing/2014/main" id="{9B792E9D-9436-B49A-070F-D72DC1E6E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601200" cy="96012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6E15A92-CEB4-EDE4-E392-34F0E0993F13}"/>
              </a:ext>
            </a:extLst>
          </p:cNvPr>
          <p:cNvSpPr txBox="1"/>
          <p:nvPr/>
        </p:nvSpPr>
        <p:spPr>
          <a:xfrm>
            <a:off x="-10382865" y="914400"/>
            <a:ext cx="5545394" cy="67403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5400" dirty="0"/>
              <a:t>Fontes x8:</a:t>
            </a:r>
          </a:p>
          <a:p>
            <a:r>
              <a:rPr lang="pt-BR" sz="5400" dirty="0" err="1"/>
              <a:t>Verdana</a:t>
            </a:r>
            <a:endParaRPr lang="pt-BR" sz="5400" dirty="0"/>
          </a:p>
          <a:p>
            <a:r>
              <a:rPr lang="pt-BR" sz="5400" dirty="0"/>
              <a:t>16x</a:t>
            </a:r>
          </a:p>
          <a:p>
            <a:r>
              <a:rPr lang="pt-BR" sz="5400" dirty="0"/>
              <a:t>32x</a:t>
            </a:r>
          </a:p>
          <a:p>
            <a:r>
              <a:rPr lang="pt-BR" sz="5400" dirty="0"/>
              <a:t>40x</a:t>
            </a:r>
          </a:p>
          <a:p>
            <a:r>
              <a:rPr lang="pt-BR" sz="5400" dirty="0"/>
              <a:t>48x</a:t>
            </a:r>
          </a:p>
          <a:p>
            <a:r>
              <a:rPr lang="pt-BR" sz="5400" dirty="0"/>
              <a:t>56x</a:t>
            </a:r>
          </a:p>
          <a:p>
            <a:r>
              <a:rPr lang="pt-BR" sz="5400" dirty="0"/>
              <a:t>64x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4238462-8167-FF05-3A26-BF958D0A28E1}"/>
              </a:ext>
            </a:extLst>
          </p:cNvPr>
          <p:cNvSpPr txBox="1"/>
          <p:nvPr/>
        </p:nvSpPr>
        <p:spPr>
          <a:xfrm>
            <a:off x="667364" y="11775837"/>
            <a:ext cx="8266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rgbClr val="FEB22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Ana Monteiro</a:t>
            </a:r>
          </a:p>
        </p:txBody>
      </p:sp>
    </p:spTree>
    <p:extLst>
      <p:ext uri="{BB962C8B-B14F-4D97-AF65-F5344CB8AC3E}">
        <p14:creationId xmlns:p14="http://schemas.microsoft.com/office/powerpoint/2010/main" val="532060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FF3F66-6BB3-EA88-E935-D55B97329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50817759-C050-D34E-9F5C-F5A25A193D6A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B1E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7C5B99C-B448-9A27-8DD3-B255FF0694BD}"/>
              </a:ext>
            </a:extLst>
          </p:cNvPr>
          <p:cNvSpPr txBox="1"/>
          <p:nvPr/>
        </p:nvSpPr>
        <p:spPr>
          <a:xfrm>
            <a:off x="-10382865" y="914400"/>
            <a:ext cx="5545394" cy="67403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5400" dirty="0"/>
              <a:t>Fontes x8:</a:t>
            </a:r>
          </a:p>
          <a:p>
            <a:r>
              <a:rPr lang="pt-BR" sz="5400" dirty="0" err="1"/>
              <a:t>Verdana</a:t>
            </a:r>
            <a:endParaRPr lang="pt-BR" sz="5400" dirty="0"/>
          </a:p>
          <a:p>
            <a:r>
              <a:rPr lang="pt-BR" sz="5400" dirty="0"/>
              <a:t>16x</a:t>
            </a:r>
          </a:p>
          <a:p>
            <a:r>
              <a:rPr lang="pt-BR" sz="5400" dirty="0"/>
              <a:t>32x</a:t>
            </a:r>
          </a:p>
          <a:p>
            <a:r>
              <a:rPr lang="pt-BR" sz="5400" dirty="0"/>
              <a:t>40x</a:t>
            </a:r>
          </a:p>
          <a:p>
            <a:r>
              <a:rPr lang="pt-BR" sz="5400" dirty="0"/>
              <a:t>48x</a:t>
            </a:r>
          </a:p>
          <a:p>
            <a:r>
              <a:rPr lang="pt-BR" sz="5400" dirty="0"/>
              <a:t>56x</a:t>
            </a:r>
          </a:p>
          <a:p>
            <a:r>
              <a:rPr lang="pt-BR" sz="5400" dirty="0"/>
              <a:t>64x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20911D6-15BB-D3F5-C594-4DD3E926355C}"/>
              </a:ext>
            </a:extLst>
          </p:cNvPr>
          <p:cNvSpPr txBox="1"/>
          <p:nvPr/>
        </p:nvSpPr>
        <p:spPr>
          <a:xfrm>
            <a:off x="398206" y="560457"/>
            <a:ext cx="87457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b="1" spc="-150" dirty="0">
                <a:solidFill>
                  <a:srgbClr val="FEB22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Capítulo 5: Conhecendo as Novas Leis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9C486FC-2885-4244-9200-859589C61534}"/>
              </a:ext>
            </a:extLst>
          </p:cNvPr>
          <p:cNvSpPr txBox="1"/>
          <p:nvPr/>
        </p:nvSpPr>
        <p:spPr>
          <a:xfrm>
            <a:off x="368709" y="2222801"/>
            <a:ext cx="9202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FCFAE3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5.1. Lei 13.303/2016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09B5428-DF94-90B8-913E-043576942597}"/>
              </a:ext>
            </a:extLst>
          </p:cNvPr>
          <p:cNvSpPr txBox="1"/>
          <p:nvPr/>
        </p:nvSpPr>
        <p:spPr>
          <a:xfrm>
            <a:off x="427703" y="2944141"/>
            <a:ext cx="8745794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rgbClr val="FCFAE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Conhecida como "Lei das Estatais", trouxe regras específicas para empresas públicas e sociedades de economia mista. Essa lei se aplica a entes como Petrobras, Banco do Brasil, Caixa Econômica Federal e Eletrobras.</a:t>
            </a:r>
          </a:p>
          <a:p>
            <a:pPr algn="just"/>
            <a:endParaRPr lang="pt-BR" sz="2400" dirty="0">
              <a:solidFill>
                <a:srgbClr val="FCFAE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r>
              <a:rPr lang="pt-BR" sz="2400" dirty="0">
                <a:solidFill>
                  <a:srgbClr val="FCFAE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Entre os pontos de destaque estão:</a:t>
            </a:r>
          </a:p>
          <a:p>
            <a:pPr algn="just"/>
            <a:endParaRPr lang="pt-BR" sz="2400" dirty="0">
              <a:solidFill>
                <a:srgbClr val="FCFAE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FCFAE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 obrigatoriedade de elaboração de planos de contratação anuais (art. 40);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FCFAE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FCFAE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Modalidades mais flexíveis, como o diálogo competitivo (art. 32);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FCFAE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FCFAE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Regras específicas para compras estratégicas e de inovação (art. 31).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FCFAE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r>
              <a:rPr lang="pt-BR" sz="2400" dirty="0">
                <a:solidFill>
                  <a:srgbClr val="FCFAE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 Lei 13.303 buscou modernizar e simplificar as contratações, respeitando a natureza híbrida dessas entidades, que operam com objetivos tanto públicos quanto de mercado.</a:t>
            </a:r>
          </a:p>
          <a:p>
            <a:pPr algn="just"/>
            <a:endParaRPr lang="pt-BR" sz="2400" dirty="0">
              <a:solidFill>
                <a:srgbClr val="FCFAE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r>
              <a:rPr lang="pt-BR" sz="2400" dirty="0">
                <a:solidFill>
                  <a:srgbClr val="FCFAE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Exemplo prático: A Petrobras, ao contratar serviços para exploração de petróleo, pode utilizar o diálogo</a:t>
            </a:r>
          </a:p>
        </p:txBody>
      </p:sp>
    </p:spTree>
    <p:extLst>
      <p:ext uri="{BB962C8B-B14F-4D97-AF65-F5344CB8AC3E}">
        <p14:creationId xmlns:p14="http://schemas.microsoft.com/office/powerpoint/2010/main" val="4177066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E6787-DBCF-496F-DB1F-B2305F4EC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E31D949A-0F13-7193-8D5C-209DD65062F2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B1E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1D25AF-F3EE-86AE-0164-6DFA9972908C}"/>
              </a:ext>
            </a:extLst>
          </p:cNvPr>
          <p:cNvSpPr txBox="1"/>
          <p:nvPr/>
        </p:nvSpPr>
        <p:spPr>
          <a:xfrm>
            <a:off x="-10382865" y="914400"/>
            <a:ext cx="5545394" cy="67403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5400" dirty="0"/>
              <a:t>Fontes x8:</a:t>
            </a:r>
          </a:p>
          <a:p>
            <a:r>
              <a:rPr lang="pt-BR" sz="5400" dirty="0" err="1"/>
              <a:t>Verdana</a:t>
            </a:r>
            <a:endParaRPr lang="pt-BR" sz="5400" dirty="0"/>
          </a:p>
          <a:p>
            <a:r>
              <a:rPr lang="pt-BR" sz="5400" dirty="0"/>
              <a:t>16x</a:t>
            </a:r>
          </a:p>
          <a:p>
            <a:r>
              <a:rPr lang="pt-BR" sz="5400" dirty="0"/>
              <a:t>32x</a:t>
            </a:r>
          </a:p>
          <a:p>
            <a:r>
              <a:rPr lang="pt-BR" sz="5400" dirty="0"/>
              <a:t>40x</a:t>
            </a:r>
          </a:p>
          <a:p>
            <a:r>
              <a:rPr lang="pt-BR" sz="5400" dirty="0"/>
              <a:t>48x</a:t>
            </a:r>
          </a:p>
          <a:p>
            <a:r>
              <a:rPr lang="pt-BR" sz="5400" dirty="0"/>
              <a:t>56x</a:t>
            </a:r>
          </a:p>
          <a:p>
            <a:r>
              <a:rPr lang="pt-BR" sz="5400" dirty="0"/>
              <a:t>64x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E141A1AC-EABB-17C4-0158-6D7772EDBCAD}"/>
              </a:ext>
            </a:extLst>
          </p:cNvPr>
          <p:cNvSpPr txBox="1"/>
          <p:nvPr/>
        </p:nvSpPr>
        <p:spPr>
          <a:xfrm>
            <a:off x="427703" y="914400"/>
            <a:ext cx="87457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rgbClr val="FCFAE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competitivo para negociar com empresas especializadas, garantindo maior eficiência e inovação.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66D419A-D979-C14B-703C-3347499D71E0}"/>
              </a:ext>
            </a:extLst>
          </p:cNvPr>
          <p:cNvSpPr txBox="1"/>
          <p:nvPr/>
        </p:nvSpPr>
        <p:spPr>
          <a:xfrm>
            <a:off x="427703" y="2075022"/>
            <a:ext cx="9202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FCFAE3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5.2. Lei 14.133/2021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4F6E14A-9A8B-E5C7-29E0-BD24061383CD}"/>
              </a:ext>
            </a:extLst>
          </p:cNvPr>
          <p:cNvSpPr txBox="1"/>
          <p:nvPr/>
        </p:nvSpPr>
        <p:spPr>
          <a:xfrm>
            <a:off x="486697" y="2796362"/>
            <a:ext cx="8745794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rgbClr val="FCFAE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 nova Lei de Licitações e Contratos substitui a antiga Lei 8.666, a Lei do Pregão (10.520/2002) e parte da Lei do RDC (12.462/2011). É aplicável a toda a administração direta e indireta da União, estados, municípios e DF, exceto onde a Lei 13.303/2016 se aplica.</a:t>
            </a:r>
          </a:p>
          <a:p>
            <a:pPr algn="just"/>
            <a:endParaRPr lang="pt-BR" sz="2400" dirty="0">
              <a:solidFill>
                <a:srgbClr val="FCFAE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r>
              <a:rPr lang="pt-BR" sz="2400" dirty="0">
                <a:solidFill>
                  <a:srgbClr val="FCFAE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Pontos principais: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FCFAE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Introdução do planejamento como etapa obrigatória (art. 18);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FCFAE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FCFAE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Previsão do uso de tecnologia para aumentar a transparência, como sistemas de gestão eletrônica de contratos (art. 174);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FCFAE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FCFAE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Novas modalidades, como o diálogo competitivo (art. 32).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FCFAE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r>
              <a:rPr lang="pt-BR" sz="2400" dirty="0">
                <a:solidFill>
                  <a:srgbClr val="FCFAE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 Lei 14.133 estabelece normas mais claras e integradas, visando aumentar a eficiência e a competitividade nas contratações.</a:t>
            </a:r>
          </a:p>
          <a:p>
            <a:pPr algn="just"/>
            <a:endParaRPr lang="pt-BR" sz="2400" dirty="0">
              <a:solidFill>
                <a:srgbClr val="FCFAE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r>
              <a:rPr lang="pt-BR" sz="2400" dirty="0">
                <a:solidFill>
                  <a:srgbClr val="FCFAE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Exemplo prático: Um município que precisa contratar uma empresa para construir uma escola pública pode</a:t>
            </a:r>
          </a:p>
        </p:txBody>
      </p:sp>
    </p:spTree>
    <p:extLst>
      <p:ext uri="{BB962C8B-B14F-4D97-AF65-F5344CB8AC3E}">
        <p14:creationId xmlns:p14="http://schemas.microsoft.com/office/powerpoint/2010/main" val="1921391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F2AF9D-2B70-2F8B-E096-48D9BFEAD1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3A2E7182-332C-7BAE-14EB-21369A79B359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B1E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BA27B94-1602-A795-5676-EE53CAAAE8BC}"/>
              </a:ext>
            </a:extLst>
          </p:cNvPr>
          <p:cNvSpPr txBox="1"/>
          <p:nvPr/>
        </p:nvSpPr>
        <p:spPr>
          <a:xfrm>
            <a:off x="-10382865" y="914400"/>
            <a:ext cx="5545394" cy="67403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5400" dirty="0"/>
              <a:t>Fontes x8:</a:t>
            </a:r>
          </a:p>
          <a:p>
            <a:r>
              <a:rPr lang="pt-BR" sz="5400" dirty="0" err="1"/>
              <a:t>Verdana</a:t>
            </a:r>
            <a:endParaRPr lang="pt-BR" sz="5400" dirty="0"/>
          </a:p>
          <a:p>
            <a:r>
              <a:rPr lang="pt-BR" sz="5400" dirty="0"/>
              <a:t>16x</a:t>
            </a:r>
          </a:p>
          <a:p>
            <a:r>
              <a:rPr lang="pt-BR" sz="5400" dirty="0"/>
              <a:t>32x</a:t>
            </a:r>
          </a:p>
          <a:p>
            <a:r>
              <a:rPr lang="pt-BR" sz="5400" dirty="0"/>
              <a:t>40x</a:t>
            </a:r>
          </a:p>
          <a:p>
            <a:r>
              <a:rPr lang="pt-BR" sz="5400" dirty="0"/>
              <a:t>48x</a:t>
            </a:r>
          </a:p>
          <a:p>
            <a:r>
              <a:rPr lang="pt-BR" sz="5400" dirty="0"/>
              <a:t>56x</a:t>
            </a:r>
          </a:p>
          <a:p>
            <a:r>
              <a:rPr lang="pt-BR" sz="5400" dirty="0"/>
              <a:t>64x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E4F8A91A-8B9B-CC53-AF74-97498693EA3B}"/>
              </a:ext>
            </a:extLst>
          </p:cNvPr>
          <p:cNvSpPr txBox="1"/>
          <p:nvPr/>
        </p:nvSpPr>
        <p:spPr>
          <a:xfrm>
            <a:off x="427703" y="914400"/>
            <a:ext cx="87457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rgbClr val="FCFAE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usar os sistemas eletrônicos previstos na nova lei, garantindo que o processo seja mais ágil e transparente.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A25F004-4C27-81AA-607B-1814EB655510}"/>
              </a:ext>
            </a:extLst>
          </p:cNvPr>
          <p:cNvSpPr txBox="1"/>
          <p:nvPr/>
        </p:nvSpPr>
        <p:spPr>
          <a:xfrm>
            <a:off x="1164510" y="2444354"/>
            <a:ext cx="80270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600" b="1" dirty="0">
                <a:solidFill>
                  <a:srgbClr val="FCFAE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Curiosidade:</a:t>
            </a:r>
            <a:r>
              <a:rPr lang="pt-BR" sz="1600" dirty="0">
                <a:solidFill>
                  <a:srgbClr val="FCFAE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 Lei 14.133/2021 é considerada um marco digital, pois prioriza o uso de plataformas eletrônicas.</a:t>
            </a:r>
          </a:p>
        </p:txBody>
      </p:sp>
      <p:pic>
        <p:nvPicPr>
          <p:cNvPr id="7" name="Gráfico 6" descr="Ideia com preenchimento sólido">
            <a:extLst>
              <a:ext uri="{FF2B5EF4-FFF2-40B4-BE49-F238E27FC236}">
                <a16:creationId xmlns:a16="http://schemas.microsoft.com/office/drawing/2014/main" id="{2951ABB3-D21E-6536-C400-F7234FA01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7703" y="2491450"/>
            <a:ext cx="736807" cy="73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527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547DA9-5476-8A5A-CF1C-3CE7FD67C0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53CCB453-3F23-4811-E20E-B675BEA1130C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B1E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E6F2C7B-2A0A-FB2C-3DBF-69E89FF0884C}"/>
              </a:ext>
            </a:extLst>
          </p:cNvPr>
          <p:cNvSpPr txBox="1"/>
          <p:nvPr/>
        </p:nvSpPr>
        <p:spPr>
          <a:xfrm>
            <a:off x="667364" y="622012"/>
            <a:ext cx="8266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spc="-150" dirty="0">
                <a:solidFill>
                  <a:srgbClr val="FEB22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Conclusão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9B4FC40-89D8-3C96-E2BB-B5DC6BE8D06D}"/>
              </a:ext>
            </a:extLst>
          </p:cNvPr>
          <p:cNvSpPr txBox="1"/>
          <p:nvPr/>
        </p:nvSpPr>
        <p:spPr>
          <a:xfrm>
            <a:off x="-10382865" y="914400"/>
            <a:ext cx="5545394" cy="67403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5400" dirty="0"/>
              <a:t>Fontes x8:</a:t>
            </a:r>
          </a:p>
          <a:p>
            <a:r>
              <a:rPr lang="pt-BR" sz="5400" dirty="0" err="1"/>
              <a:t>Verdana</a:t>
            </a:r>
            <a:endParaRPr lang="pt-BR" sz="5400" dirty="0"/>
          </a:p>
          <a:p>
            <a:r>
              <a:rPr lang="pt-BR" sz="5400" dirty="0"/>
              <a:t>16x</a:t>
            </a:r>
          </a:p>
          <a:p>
            <a:r>
              <a:rPr lang="pt-BR" sz="5400" dirty="0"/>
              <a:t>32x</a:t>
            </a:r>
          </a:p>
          <a:p>
            <a:r>
              <a:rPr lang="pt-BR" sz="5400" dirty="0"/>
              <a:t>40x</a:t>
            </a:r>
          </a:p>
          <a:p>
            <a:r>
              <a:rPr lang="pt-BR" sz="5400" dirty="0"/>
              <a:t>48x</a:t>
            </a:r>
          </a:p>
          <a:p>
            <a:r>
              <a:rPr lang="pt-BR" sz="5400" dirty="0"/>
              <a:t>56x</a:t>
            </a:r>
          </a:p>
          <a:p>
            <a:r>
              <a:rPr lang="pt-BR" sz="5400" dirty="0"/>
              <a:t>64x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6F7349F-A705-EE19-F414-2C58234C2E30}"/>
              </a:ext>
            </a:extLst>
          </p:cNvPr>
          <p:cNvSpPr txBox="1"/>
          <p:nvPr/>
        </p:nvSpPr>
        <p:spPr>
          <a:xfrm>
            <a:off x="667364" y="1388892"/>
            <a:ext cx="826647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rgbClr val="FCFAE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Chegamos ao fim da nossa viagem pelo mundo das licitações! Esperamos que agora você veja esse tema como algo essencial para o bom funcionamento da sociedade e que tenha percebido sua importância. As licitações não são apenas processos burocráticos; são instrumentos de transparência e desenvolvimento.</a:t>
            </a:r>
          </a:p>
          <a:p>
            <a:pPr algn="just"/>
            <a:endParaRPr lang="pt-BR" sz="2400" dirty="0">
              <a:solidFill>
                <a:srgbClr val="FCFAE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r>
              <a:rPr lang="pt-BR" sz="2400" dirty="0">
                <a:solidFill>
                  <a:srgbClr val="FCFAE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Gostou do que aprendeu aqui? Que tal continuar explorando esse universo? As licitações podem parecer complicadas no começo, mas com conhecimento, elas se tornam mais claras e até fascinantes. O futuro da administração pública passa por você, cidadão bem informado!</a:t>
            </a:r>
          </a:p>
          <a:p>
            <a:pPr algn="just"/>
            <a:endParaRPr lang="pt-BR" sz="2400" dirty="0">
              <a:solidFill>
                <a:srgbClr val="FCFAE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r>
              <a:rPr lang="pt-BR" sz="2400" b="1" dirty="0">
                <a:solidFill>
                  <a:srgbClr val="FEB22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Obrigado por ler e até a próxima!</a:t>
            </a:r>
          </a:p>
        </p:txBody>
      </p:sp>
    </p:spTree>
    <p:extLst>
      <p:ext uri="{BB962C8B-B14F-4D97-AF65-F5344CB8AC3E}">
        <p14:creationId xmlns:p14="http://schemas.microsoft.com/office/powerpoint/2010/main" val="2737732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F2002-837E-55AF-B318-9A32846F8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3E3C08E2-847B-654B-E806-10B49EFAF42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B1E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F57D14E-15B3-E68F-0954-CC9A3D04BE66}"/>
              </a:ext>
            </a:extLst>
          </p:cNvPr>
          <p:cNvSpPr txBox="1"/>
          <p:nvPr/>
        </p:nvSpPr>
        <p:spPr>
          <a:xfrm>
            <a:off x="667364" y="622012"/>
            <a:ext cx="8266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spc="-150" dirty="0">
                <a:solidFill>
                  <a:srgbClr val="FEB22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Introdução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A484034-16D8-169E-D556-3F54D21173F0}"/>
              </a:ext>
            </a:extLst>
          </p:cNvPr>
          <p:cNvSpPr txBox="1"/>
          <p:nvPr/>
        </p:nvSpPr>
        <p:spPr>
          <a:xfrm>
            <a:off x="-10382865" y="914400"/>
            <a:ext cx="5545394" cy="67403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5400" dirty="0"/>
              <a:t>Fontes x8:</a:t>
            </a:r>
          </a:p>
          <a:p>
            <a:r>
              <a:rPr lang="pt-BR" sz="5400" dirty="0" err="1"/>
              <a:t>Verdana</a:t>
            </a:r>
            <a:endParaRPr lang="pt-BR" sz="5400" dirty="0"/>
          </a:p>
          <a:p>
            <a:r>
              <a:rPr lang="pt-BR" sz="5400" dirty="0"/>
              <a:t>16x</a:t>
            </a:r>
          </a:p>
          <a:p>
            <a:r>
              <a:rPr lang="pt-BR" sz="5400" dirty="0"/>
              <a:t>32x</a:t>
            </a:r>
          </a:p>
          <a:p>
            <a:r>
              <a:rPr lang="pt-BR" sz="5400" dirty="0"/>
              <a:t>40x</a:t>
            </a:r>
          </a:p>
          <a:p>
            <a:r>
              <a:rPr lang="pt-BR" sz="5400" dirty="0"/>
              <a:t>48x</a:t>
            </a:r>
          </a:p>
          <a:p>
            <a:r>
              <a:rPr lang="pt-BR" sz="5400" dirty="0"/>
              <a:t>56x</a:t>
            </a:r>
          </a:p>
          <a:p>
            <a:r>
              <a:rPr lang="pt-BR" sz="5400" dirty="0"/>
              <a:t>64x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13AD8D7-7780-39D2-F318-03941872FD23}"/>
              </a:ext>
            </a:extLst>
          </p:cNvPr>
          <p:cNvSpPr txBox="1"/>
          <p:nvPr/>
        </p:nvSpPr>
        <p:spPr>
          <a:xfrm>
            <a:off x="667364" y="1388892"/>
            <a:ext cx="82664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rgbClr val="FCFAE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Você já se perguntou como o governo compra bens e contrata serviços? E mais: já imaginou como isso impacta a sua vida? Se essas perguntas nunca passaram pela sua cabeça, não se preocupe — você não está sozinho. O universo das licitações é cheio de detalhes e pode parecer complexo, mas neste </a:t>
            </a:r>
            <a:r>
              <a:rPr lang="pt-BR" sz="2400" dirty="0" err="1">
                <a:solidFill>
                  <a:srgbClr val="FCFAE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eBook</a:t>
            </a:r>
            <a:r>
              <a:rPr lang="pt-BR" sz="2400" dirty="0">
                <a:solidFill>
                  <a:srgbClr val="FCFAE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vamos destrinchá-lo de forma leve, acessível e até divertida.</a:t>
            </a:r>
          </a:p>
          <a:p>
            <a:pPr algn="just"/>
            <a:endParaRPr lang="pt-BR" sz="2400" dirty="0">
              <a:solidFill>
                <a:srgbClr val="FCFAE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r>
              <a:rPr lang="pt-BR" sz="2400" dirty="0">
                <a:solidFill>
                  <a:srgbClr val="FCFAE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Prepare-se para uma jornada pela história, os princípios e as leis que regem as compras públicas no Brasil. Vamos lá?</a:t>
            </a:r>
          </a:p>
        </p:txBody>
      </p:sp>
    </p:spTree>
    <p:extLst>
      <p:ext uri="{BB962C8B-B14F-4D97-AF65-F5344CB8AC3E}">
        <p14:creationId xmlns:p14="http://schemas.microsoft.com/office/powerpoint/2010/main" val="331458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FDDB94-7E73-3FA9-DA26-67259E49C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9F1EC83-728D-CE61-7D75-06CCD4ACBF2A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B1E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DA08BAC-577E-2709-FA2A-29E8A0E884C9}"/>
              </a:ext>
            </a:extLst>
          </p:cNvPr>
          <p:cNvSpPr txBox="1"/>
          <p:nvPr/>
        </p:nvSpPr>
        <p:spPr>
          <a:xfrm>
            <a:off x="-10382865" y="914400"/>
            <a:ext cx="5545394" cy="67403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5400" dirty="0"/>
              <a:t>Fontes x8:</a:t>
            </a:r>
          </a:p>
          <a:p>
            <a:r>
              <a:rPr lang="pt-BR" sz="5400" dirty="0" err="1"/>
              <a:t>Verdana</a:t>
            </a:r>
            <a:endParaRPr lang="pt-BR" sz="5400" dirty="0"/>
          </a:p>
          <a:p>
            <a:r>
              <a:rPr lang="pt-BR" sz="5400" dirty="0"/>
              <a:t>16x</a:t>
            </a:r>
          </a:p>
          <a:p>
            <a:r>
              <a:rPr lang="pt-BR" sz="5400" dirty="0"/>
              <a:t>32x</a:t>
            </a:r>
          </a:p>
          <a:p>
            <a:r>
              <a:rPr lang="pt-BR" sz="5400" dirty="0"/>
              <a:t>40x</a:t>
            </a:r>
          </a:p>
          <a:p>
            <a:r>
              <a:rPr lang="pt-BR" sz="5400" dirty="0"/>
              <a:t>48x</a:t>
            </a:r>
          </a:p>
          <a:p>
            <a:r>
              <a:rPr lang="pt-BR" sz="5400" dirty="0"/>
              <a:t>56x</a:t>
            </a:r>
          </a:p>
          <a:p>
            <a:r>
              <a:rPr lang="pt-BR" sz="5400" dirty="0"/>
              <a:t>64x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64CA1C4-281E-FB71-2ABF-5EC25E993FBF}"/>
              </a:ext>
            </a:extLst>
          </p:cNvPr>
          <p:cNvSpPr txBox="1"/>
          <p:nvPr/>
        </p:nvSpPr>
        <p:spPr>
          <a:xfrm>
            <a:off x="398206" y="560457"/>
            <a:ext cx="9202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spc="-150" dirty="0">
                <a:solidFill>
                  <a:srgbClr val="FEB22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Capítulo 1: O que é Licitação?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94D295A-B528-EFED-6D55-7F20D7CD12CA}"/>
              </a:ext>
            </a:extLst>
          </p:cNvPr>
          <p:cNvSpPr txBox="1"/>
          <p:nvPr/>
        </p:nvSpPr>
        <p:spPr>
          <a:xfrm>
            <a:off x="398206" y="1536412"/>
            <a:ext cx="9202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FCFAE3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1.1. Definição Simplificada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F7356BC-E103-743D-EBE0-8719917EE332}"/>
              </a:ext>
            </a:extLst>
          </p:cNvPr>
          <p:cNvSpPr txBox="1"/>
          <p:nvPr/>
        </p:nvSpPr>
        <p:spPr>
          <a:xfrm>
            <a:off x="398206" y="2386675"/>
            <a:ext cx="87457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rgbClr val="FCFAE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Licitação nada mais é do que um processo formal usado pelo governo para contratar serviços ou comprar produtos de forma transparente e competitiva. Imagine uma "disputa justa" entre fornecedores para oferecer o melhor produto ou serviço ao menor custo.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40C2B9F-14E1-C983-09DB-BC6E3AF6D6B1}"/>
              </a:ext>
            </a:extLst>
          </p:cNvPr>
          <p:cNvSpPr txBox="1"/>
          <p:nvPr/>
        </p:nvSpPr>
        <p:spPr>
          <a:xfrm>
            <a:off x="427703" y="4737106"/>
            <a:ext cx="9202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FCFAE3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1.2. Por que Licitar?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C40A248-4F43-B16B-2245-19A37B7104BC}"/>
              </a:ext>
            </a:extLst>
          </p:cNvPr>
          <p:cNvSpPr txBox="1"/>
          <p:nvPr/>
        </p:nvSpPr>
        <p:spPr>
          <a:xfrm>
            <a:off x="427703" y="5587369"/>
            <a:ext cx="8745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2400" dirty="0">
              <a:solidFill>
                <a:srgbClr val="FCFAE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331341C-2849-DB58-2B20-56DCEF1AEFC8}"/>
              </a:ext>
            </a:extLst>
          </p:cNvPr>
          <p:cNvSpPr txBox="1"/>
          <p:nvPr/>
        </p:nvSpPr>
        <p:spPr>
          <a:xfrm>
            <a:off x="398206" y="5629476"/>
            <a:ext cx="874579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rgbClr val="FCFAE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Sem licitação, haveria riscos de favoritismo, corrupção e mau uso do dinheiro público. Licitar é garantir que o dinheiro do contribuinte seja usado com responsabilidade. Autores como Marçal </a:t>
            </a:r>
            <a:r>
              <a:rPr lang="pt-BR" sz="2400" dirty="0" err="1">
                <a:solidFill>
                  <a:srgbClr val="FCFAE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Justen</a:t>
            </a:r>
            <a:r>
              <a:rPr lang="pt-BR" sz="2400" dirty="0">
                <a:solidFill>
                  <a:srgbClr val="FCFAE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Filho destacam que a licitação é um dos instrumentos mais eficazes de controle social e combate à corrupção.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A460201-B1B9-50C9-392D-FFBB84C4CD05}"/>
              </a:ext>
            </a:extLst>
          </p:cNvPr>
          <p:cNvSpPr txBox="1"/>
          <p:nvPr/>
        </p:nvSpPr>
        <p:spPr>
          <a:xfrm>
            <a:off x="427703" y="8206279"/>
            <a:ext cx="9202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FCFAE3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1.3. Origens da Licitação no Brasil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D6A896F-6910-7241-ABCF-173A5E9ECFD5}"/>
              </a:ext>
            </a:extLst>
          </p:cNvPr>
          <p:cNvSpPr txBox="1"/>
          <p:nvPr/>
        </p:nvSpPr>
        <p:spPr>
          <a:xfrm>
            <a:off x="398206" y="9098649"/>
            <a:ext cx="874579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rgbClr val="FCFAE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 prática de licitar no Brasil remonta ao período colonial, quando as primeiras normas sobre contratações públicas foram influenciadas pelo direito português. Durante o Brasil Império, a regulamentação começou a ganhar forma, mas foi no início do século XX que surgiram as primeiras leis específicas para compras governamentais.</a:t>
            </a:r>
          </a:p>
        </p:txBody>
      </p:sp>
    </p:spTree>
    <p:extLst>
      <p:ext uri="{BB962C8B-B14F-4D97-AF65-F5344CB8AC3E}">
        <p14:creationId xmlns:p14="http://schemas.microsoft.com/office/powerpoint/2010/main" val="2741524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DD9263-EE45-ACCC-3AB8-B7E02EF3B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0C0E0CDE-842B-EEE3-0D20-DC5B22E942EB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B1E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109B56B-D06D-D306-3315-633848E46765}"/>
              </a:ext>
            </a:extLst>
          </p:cNvPr>
          <p:cNvSpPr txBox="1"/>
          <p:nvPr/>
        </p:nvSpPr>
        <p:spPr>
          <a:xfrm>
            <a:off x="-10382865" y="914400"/>
            <a:ext cx="5545394" cy="67403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5400" dirty="0"/>
              <a:t>Fontes x8:</a:t>
            </a:r>
          </a:p>
          <a:p>
            <a:r>
              <a:rPr lang="pt-BR" sz="5400" dirty="0" err="1"/>
              <a:t>Verdana</a:t>
            </a:r>
            <a:endParaRPr lang="pt-BR" sz="5400" dirty="0"/>
          </a:p>
          <a:p>
            <a:r>
              <a:rPr lang="pt-BR" sz="5400" dirty="0"/>
              <a:t>16x</a:t>
            </a:r>
          </a:p>
          <a:p>
            <a:r>
              <a:rPr lang="pt-BR" sz="5400" dirty="0"/>
              <a:t>32x</a:t>
            </a:r>
          </a:p>
          <a:p>
            <a:r>
              <a:rPr lang="pt-BR" sz="5400" dirty="0"/>
              <a:t>40x</a:t>
            </a:r>
          </a:p>
          <a:p>
            <a:r>
              <a:rPr lang="pt-BR" sz="5400" dirty="0"/>
              <a:t>48x</a:t>
            </a:r>
          </a:p>
          <a:p>
            <a:r>
              <a:rPr lang="pt-BR" sz="5400" dirty="0"/>
              <a:t>56x</a:t>
            </a:r>
          </a:p>
          <a:p>
            <a:r>
              <a:rPr lang="pt-BR" sz="5400" dirty="0"/>
              <a:t>64x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8685C46-537A-8560-A42A-A0377FE89631}"/>
              </a:ext>
            </a:extLst>
          </p:cNvPr>
          <p:cNvSpPr txBox="1"/>
          <p:nvPr/>
        </p:nvSpPr>
        <p:spPr>
          <a:xfrm>
            <a:off x="427703" y="5587369"/>
            <a:ext cx="8745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2400" dirty="0">
              <a:solidFill>
                <a:srgbClr val="FCFAE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4D6ABB8-41AA-9D92-C28C-BB58E43D35E2}"/>
              </a:ext>
            </a:extLst>
          </p:cNvPr>
          <p:cNvSpPr txBox="1"/>
          <p:nvPr/>
        </p:nvSpPr>
        <p:spPr>
          <a:xfrm>
            <a:off x="427703" y="716193"/>
            <a:ext cx="874579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rgbClr val="FCFAE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Essas regras buscavam organizar e padronizar os processos, evitando abusos e desvios. Essa base histórica foi fundamental para o desenvolvimento das legislações mais modernas, como a Lei 8.666/1993 e suas sucessoras.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F3BF427-326A-A8EC-EFC2-FD8394BA5313}"/>
              </a:ext>
            </a:extLst>
          </p:cNvPr>
          <p:cNvSpPr txBox="1"/>
          <p:nvPr/>
        </p:nvSpPr>
        <p:spPr>
          <a:xfrm>
            <a:off x="1146411" y="2749314"/>
            <a:ext cx="80270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600" b="1" dirty="0">
                <a:solidFill>
                  <a:srgbClr val="FCFAE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Curiosidade:</a:t>
            </a:r>
            <a:r>
              <a:rPr lang="pt-BR" sz="1600" dirty="0">
                <a:solidFill>
                  <a:srgbClr val="FCFAE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 primeira regulamentação oficial sobre licitações no Brasil foi instituída pelo Decreto nº 2.926, de 14 de maio de 1862, que já previa procedimentos para compras públicas!</a:t>
            </a:r>
          </a:p>
        </p:txBody>
      </p:sp>
      <p:pic>
        <p:nvPicPr>
          <p:cNvPr id="12" name="Gráfico 11" descr="Ideia com preenchimento sólido">
            <a:extLst>
              <a:ext uri="{FF2B5EF4-FFF2-40B4-BE49-F238E27FC236}">
                <a16:creationId xmlns:a16="http://schemas.microsoft.com/office/drawing/2014/main" id="{3E74A066-797D-ECFA-99C3-FAB9C91ED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9604" y="2796410"/>
            <a:ext cx="736807" cy="73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488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22BD45-0C5F-2C1A-E5D4-352C3D245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FEFBD1AE-DC04-3C99-F46A-5DDFE7DE9518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B1E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09A5B34-922F-7482-D16E-3429326F252E}"/>
              </a:ext>
            </a:extLst>
          </p:cNvPr>
          <p:cNvSpPr txBox="1"/>
          <p:nvPr/>
        </p:nvSpPr>
        <p:spPr>
          <a:xfrm>
            <a:off x="-10382865" y="914400"/>
            <a:ext cx="5545394" cy="67403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5400" dirty="0"/>
              <a:t>Fontes x8:</a:t>
            </a:r>
          </a:p>
          <a:p>
            <a:r>
              <a:rPr lang="pt-BR" sz="5400" dirty="0" err="1"/>
              <a:t>Verdana</a:t>
            </a:r>
            <a:endParaRPr lang="pt-BR" sz="5400" dirty="0"/>
          </a:p>
          <a:p>
            <a:r>
              <a:rPr lang="pt-BR" sz="5400" dirty="0"/>
              <a:t>16x</a:t>
            </a:r>
          </a:p>
          <a:p>
            <a:r>
              <a:rPr lang="pt-BR" sz="5400" dirty="0"/>
              <a:t>32x</a:t>
            </a:r>
          </a:p>
          <a:p>
            <a:r>
              <a:rPr lang="pt-BR" sz="5400" dirty="0"/>
              <a:t>40x</a:t>
            </a:r>
          </a:p>
          <a:p>
            <a:r>
              <a:rPr lang="pt-BR" sz="5400" dirty="0"/>
              <a:t>48x</a:t>
            </a:r>
          </a:p>
          <a:p>
            <a:r>
              <a:rPr lang="pt-BR" sz="5400" dirty="0"/>
              <a:t>56x</a:t>
            </a:r>
          </a:p>
          <a:p>
            <a:r>
              <a:rPr lang="pt-BR" sz="5400" dirty="0"/>
              <a:t>64x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D6C2310-8A91-386F-9DFA-3A5ED7BC682D}"/>
              </a:ext>
            </a:extLst>
          </p:cNvPr>
          <p:cNvSpPr txBox="1"/>
          <p:nvPr/>
        </p:nvSpPr>
        <p:spPr>
          <a:xfrm>
            <a:off x="398206" y="560457"/>
            <a:ext cx="87457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b="1" spc="-150" dirty="0">
                <a:solidFill>
                  <a:srgbClr val="FEB22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Capítulo 2: Os Princípios das Licitações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F54D7E6-5340-2878-5D38-0AC14407A9E1}"/>
              </a:ext>
            </a:extLst>
          </p:cNvPr>
          <p:cNvSpPr txBox="1"/>
          <p:nvPr/>
        </p:nvSpPr>
        <p:spPr>
          <a:xfrm>
            <a:off x="368709" y="2222801"/>
            <a:ext cx="9202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FCFAE3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2.1. Legalidade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9DF1F01-84D3-B7E4-F482-94054F9EA417}"/>
              </a:ext>
            </a:extLst>
          </p:cNvPr>
          <p:cNvSpPr txBox="1"/>
          <p:nvPr/>
        </p:nvSpPr>
        <p:spPr>
          <a:xfrm>
            <a:off x="368709" y="3074407"/>
            <a:ext cx="87457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rgbClr val="FCFAE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Todo processo licitatório precisa seguir a lei, garantindo que ninguém crie regras arbitrárias. O artigo 3º da Lei 14.133/2021 enfatiza a necessidade de obedecer ao ordenamento jurídico vigente.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83FBEE1-455B-D832-38F6-C45C676C9BD5}"/>
              </a:ext>
            </a:extLst>
          </p:cNvPr>
          <p:cNvSpPr txBox="1"/>
          <p:nvPr/>
        </p:nvSpPr>
        <p:spPr>
          <a:xfrm>
            <a:off x="427703" y="5030377"/>
            <a:ext cx="9202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FCFAE3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2.2. Impessoalidade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EE0ABCC-C08C-069D-D722-5A580D796287}"/>
              </a:ext>
            </a:extLst>
          </p:cNvPr>
          <p:cNvSpPr txBox="1"/>
          <p:nvPr/>
        </p:nvSpPr>
        <p:spPr>
          <a:xfrm>
            <a:off x="368709" y="5922747"/>
            <a:ext cx="874579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rgbClr val="FCFAE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Não pode haver favoritismo. Todos os participantes têm os mesmos direitos. Segundo Celso Antônio Bandeira de Mello, a impessoalidade assegura a isonomia entre os participantes.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0979B8B-B4DD-257D-3ED3-E83952572AC9}"/>
              </a:ext>
            </a:extLst>
          </p:cNvPr>
          <p:cNvSpPr txBox="1"/>
          <p:nvPr/>
        </p:nvSpPr>
        <p:spPr>
          <a:xfrm>
            <a:off x="427703" y="7800002"/>
            <a:ext cx="9202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FCFAE3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2.3. Moralidade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3369023-7C3E-30F8-0F8B-84A5BF932103}"/>
              </a:ext>
            </a:extLst>
          </p:cNvPr>
          <p:cNvSpPr txBox="1"/>
          <p:nvPr/>
        </p:nvSpPr>
        <p:spPr>
          <a:xfrm>
            <a:off x="368709" y="8692372"/>
            <a:ext cx="874579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rgbClr val="FCFAE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Os agentes públicos devem agir com ética, evitando qualquer tipo de conduta inadequada. A moralidade administrativa está expressamente prevista no artigo 37 da Constituição Federal.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E4F5E2C-BFA8-A52C-B525-37056B02B8E4}"/>
              </a:ext>
            </a:extLst>
          </p:cNvPr>
          <p:cNvSpPr txBox="1"/>
          <p:nvPr/>
        </p:nvSpPr>
        <p:spPr>
          <a:xfrm>
            <a:off x="486697" y="10479345"/>
            <a:ext cx="9202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FCFAE3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2.4. Publicidade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BD9A540-0A58-A4F3-6565-5D0A330628E4}"/>
              </a:ext>
            </a:extLst>
          </p:cNvPr>
          <p:cNvSpPr txBox="1"/>
          <p:nvPr/>
        </p:nvSpPr>
        <p:spPr>
          <a:xfrm>
            <a:off x="427703" y="11371715"/>
            <a:ext cx="87457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rgbClr val="FCFAE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Os atos devem ser transparentes e acessíveis a todos os interessados. A Lei 14.133/2021 determina que os</a:t>
            </a:r>
          </a:p>
        </p:txBody>
      </p:sp>
    </p:spTree>
    <p:extLst>
      <p:ext uri="{BB962C8B-B14F-4D97-AF65-F5344CB8AC3E}">
        <p14:creationId xmlns:p14="http://schemas.microsoft.com/office/powerpoint/2010/main" val="4043313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EA04BF-F655-060D-4203-3853E86F43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48BF041-4317-91C7-1D0F-846DE8E014EE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B1E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71D4D5A-0916-44C3-590C-0454202EFC43}"/>
              </a:ext>
            </a:extLst>
          </p:cNvPr>
          <p:cNvSpPr txBox="1"/>
          <p:nvPr/>
        </p:nvSpPr>
        <p:spPr>
          <a:xfrm>
            <a:off x="-10382865" y="914400"/>
            <a:ext cx="5545394" cy="67403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5400" dirty="0"/>
              <a:t>Fontes x8:</a:t>
            </a:r>
          </a:p>
          <a:p>
            <a:r>
              <a:rPr lang="pt-BR" sz="5400" dirty="0" err="1"/>
              <a:t>Verdana</a:t>
            </a:r>
            <a:endParaRPr lang="pt-BR" sz="5400" dirty="0"/>
          </a:p>
          <a:p>
            <a:r>
              <a:rPr lang="pt-BR" sz="5400" dirty="0"/>
              <a:t>16x</a:t>
            </a:r>
          </a:p>
          <a:p>
            <a:r>
              <a:rPr lang="pt-BR" sz="5400" dirty="0"/>
              <a:t>32x</a:t>
            </a:r>
          </a:p>
          <a:p>
            <a:r>
              <a:rPr lang="pt-BR" sz="5400" dirty="0"/>
              <a:t>40x</a:t>
            </a:r>
          </a:p>
          <a:p>
            <a:r>
              <a:rPr lang="pt-BR" sz="5400" dirty="0"/>
              <a:t>48x</a:t>
            </a:r>
          </a:p>
          <a:p>
            <a:r>
              <a:rPr lang="pt-BR" sz="5400" dirty="0"/>
              <a:t>56x</a:t>
            </a:r>
          </a:p>
          <a:p>
            <a:r>
              <a:rPr lang="pt-BR" sz="5400" dirty="0"/>
              <a:t>64x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4DE6147-CB85-B928-2F0A-E6E09C6B46D3}"/>
              </a:ext>
            </a:extLst>
          </p:cNvPr>
          <p:cNvSpPr txBox="1"/>
          <p:nvPr/>
        </p:nvSpPr>
        <p:spPr>
          <a:xfrm>
            <a:off x="427703" y="914400"/>
            <a:ext cx="87457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rgbClr val="FCFAE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editais e contratos sejam amplamente divulgados em portais eletrônicos.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C04B659-2AF8-5583-0F08-1563E22F4AFF}"/>
              </a:ext>
            </a:extLst>
          </p:cNvPr>
          <p:cNvSpPr txBox="1"/>
          <p:nvPr/>
        </p:nvSpPr>
        <p:spPr>
          <a:xfrm>
            <a:off x="486697" y="2075022"/>
            <a:ext cx="9202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FCFAE3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2.5. Eficiência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7C0A949-211E-A604-411B-319065F7D8F7}"/>
              </a:ext>
            </a:extLst>
          </p:cNvPr>
          <p:cNvSpPr txBox="1"/>
          <p:nvPr/>
        </p:nvSpPr>
        <p:spPr>
          <a:xfrm>
            <a:off x="427703" y="2967392"/>
            <a:ext cx="874579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rgbClr val="FCFAE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Os recursos devem ser aplicados da melhor forma possível, alcançando o maior benefício ao menor custo. A eficiência é um dos pilares da administração pública moderna.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A05B493-46F9-E85E-4EB5-B84D29EB79C4}"/>
              </a:ext>
            </a:extLst>
          </p:cNvPr>
          <p:cNvSpPr txBox="1"/>
          <p:nvPr/>
        </p:nvSpPr>
        <p:spPr>
          <a:xfrm>
            <a:off x="1146412" y="4761606"/>
            <a:ext cx="80270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600" b="1" dirty="0">
                <a:solidFill>
                  <a:srgbClr val="FCFAE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Curiosidade:</a:t>
            </a:r>
            <a:r>
              <a:rPr lang="pt-BR" sz="1600" dirty="0">
                <a:solidFill>
                  <a:srgbClr val="FCFAE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Os princípios da administração pública estão previstos no artigo 37 da Constituição Federal. Memorize a palavra L.I.M.P.E. para lembrar deles!</a:t>
            </a:r>
          </a:p>
        </p:txBody>
      </p:sp>
      <p:pic>
        <p:nvPicPr>
          <p:cNvPr id="12" name="Gráfico 11" descr="Ideia com preenchimento sólido">
            <a:extLst>
              <a:ext uri="{FF2B5EF4-FFF2-40B4-BE49-F238E27FC236}">
                <a16:creationId xmlns:a16="http://schemas.microsoft.com/office/drawing/2014/main" id="{D66ABC17-949F-04BF-3DB8-795D0C9451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9605" y="4808702"/>
            <a:ext cx="736807" cy="73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852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C3AC3-18F6-2F25-A82C-755AB6E17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3043B90E-19E1-A335-C2A6-E6A0497E3B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B1E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D7AA0BF-E1D3-177E-8F0C-22C5C809E250}"/>
              </a:ext>
            </a:extLst>
          </p:cNvPr>
          <p:cNvSpPr txBox="1"/>
          <p:nvPr/>
        </p:nvSpPr>
        <p:spPr>
          <a:xfrm>
            <a:off x="-10382865" y="914400"/>
            <a:ext cx="5545394" cy="67403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5400" dirty="0"/>
              <a:t>Fontes x8:</a:t>
            </a:r>
          </a:p>
          <a:p>
            <a:r>
              <a:rPr lang="pt-BR" sz="5400" dirty="0" err="1"/>
              <a:t>Verdana</a:t>
            </a:r>
            <a:endParaRPr lang="pt-BR" sz="5400" dirty="0"/>
          </a:p>
          <a:p>
            <a:r>
              <a:rPr lang="pt-BR" sz="5400" dirty="0"/>
              <a:t>16x</a:t>
            </a:r>
          </a:p>
          <a:p>
            <a:r>
              <a:rPr lang="pt-BR" sz="5400" dirty="0"/>
              <a:t>32x</a:t>
            </a:r>
          </a:p>
          <a:p>
            <a:r>
              <a:rPr lang="pt-BR" sz="5400" dirty="0"/>
              <a:t>40x</a:t>
            </a:r>
          </a:p>
          <a:p>
            <a:r>
              <a:rPr lang="pt-BR" sz="5400" dirty="0"/>
              <a:t>48x</a:t>
            </a:r>
          </a:p>
          <a:p>
            <a:r>
              <a:rPr lang="pt-BR" sz="5400" dirty="0"/>
              <a:t>56x</a:t>
            </a:r>
          </a:p>
          <a:p>
            <a:r>
              <a:rPr lang="pt-BR" sz="5400" dirty="0"/>
              <a:t>64x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0D31DB4-196E-8F17-ED42-3B00EBFDF68C}"/>
              </a:ext>
            </a:extLst>
          </p:cNvPr>
          <p:cNvSpPr txBox="1"/>
          <p:nvPr/>
        </p:nvSpPr>
        <p:spPr>
          <a:xfrm>
            <a:off x="398206" y="560457"/>
            <a:ext cx="87457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b="1" spc="-150" dirty="0">
                <a:solidFill>
                  <a:srgbClr val="FEB22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Capítulo 3: Uma Breve História das Licitações no Brasil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238BC08-211F-2C81-27FD-562DEB5EF744}"/>
              </a:ext>
            </a:extLst>
          </p:cNvPr>
          <p:cNvSpPr txBox="1"/>
          <p:nvPr/>
        </p:nvSpPr>
        <p:spPr>
          <a:xfrm>
            <a:off x="368709" y="2222801"/>
            <a:ext cx="9202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FCFAE3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3.1. Os Primeiros Passos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CC3D8A8-36C9-2BB3-6351-34E087953E61}"/>
              </a:ext>
            </a:extLst>
          </p:cNvPr>
          <p:cNvSpPr txBox="1"/>
          <p:nvPr/>
        </p:nvSpPr>
        <p:spPr>
          <a:xfrm>
            <a:off x="398206" y="3075549"/>
            <a:ext cx="87457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rgbClr val="FCFAE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As licitações surgiram no Brasil Império, com as primeiras leis de contratação pública inspiradas no direito português.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4ADEA43-64DA-70BC-90EE-361DE185BE10}"/>
              </a:ext>
            </a:extLst>
          </p:cNvPr>
          <p:cNvSpPr txBox="1"/>
          <p:nvPr/>
        </p:nvSpPr>
        <p:spPr>
          <a:xfrm>
            <a:off x="427703" y="4510257"/>
            <a:ext cx="9202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FCFAE3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3.2. Evolução no Século XX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4CF8B58-C8EB-A73E-4962-D01B90E64D2E}"/>
              </a:ext>
            </a:extLst>
          </p:cNvPr>
          <p:cNvSpPr txBox="1"/>
          <p:nvPr/>
        </p:nvSpPr>
        <p:spPr>
          <a:xfrm>
            <a:off x="486697" y="5433335"/>
            <a:ext cx="874579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rgbClr val="FCFAE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 a industrialização, novas leis foram criadas para modernizar os processos, culminando na Lei 8.666/1993, que consolidou regras de forma mais abrangente.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F91E21D-7115-36A3-46D7-59D9A7D9ADB0}"/>
              </a:ext>
            </a:extLst>
          </p:cNvPr>
          <p:cNvSpPr txBox="1"/>
          <p:nvPr/>
        </p:nvSpPr>
        <p:spPr>
          <a:xfrm>
            <a:off x="486697" y="7310590"/>
            <a:ext cx="9202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FCFAE3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3.3. Marco de 1993: Lei 8.666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D798D1C-6049-B1C1-3C09-CC14B970A6F7}"/>
              </a:ext>
            </a:extLst>
          </p:cNvPr>
          <p:cNvSpPr txBox="1"/>
          <p:nvPr/>
        </p:nvSpPr>
        <p:spPr>
          <a:xfrm>
            <a:off x="427703" y="8239706"/>
            <a:ext cx="87457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rgbClr val="FCFAE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 Lei 8.666 trouxe regras detalhadas para licitações e contratações. Apesar de avançada à época, ela foi criticada por sua rigidez excessiva.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0402801-235E-072A-F627-3974BFD9F685}"/>
              </a:ext>
            </a:extLst>
          </p:cNvPr>
          <p:cNvSpPr txBox="1"/>
          <p:nvPr/>
        </p:nvSpPr>
        <p:spPr>
          <a:xfrm>
            <a:off x="486697" y="9763707"/>
            <a:ext cx="9202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FCFAE3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3.4. As Novas Leis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B96BD3D-7823-C0D0-8743-34423088EF13}"/>
              </a:ext>
            </a:extLst>
          </p:cNvPr>
          <p:cNvSpPr txBox="1"/>
          <p:nvPr/>
        </p:nvSpPr>
        <p:spPr>
          <a:xfrm>
            <a:off x="368709" y="10719845"/>
            <a:ext cx="87457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rgbClr val="FCFAE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Lei 13.303/2016: Voltada para empresas públicas e sociedades de economia mista, trouxe mais flexibilidade e autonomia a essas entidades, prevendo</a:t>
            </a:r>
          </a:p>
        </p:txBody>
      </p:sp>
    </p:spTree>
    <p:extLst>
      <p:ext uri="{BB962C8B-B14F-4D97-AF65-F5344CB8AC3E}">
        <p14:creationId xmlns:p14="http://schemas.microsoft.com/office/powerpoint/2010/main" val="2169546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71CF0E-576B-2AA2-EA93-1C13D7F4D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BDA2CB3A-F837-D83C-2AA9-69625AF1658D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B1E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EE1CBA8-F11C-E7C2-8CD6-1065230A2F65}"/>
              </a:ext>
            </a:extLst>
          </p:cNvPr>
          <p:cNvSpPr txBox="1"/>
          <p:nvPr/>
        </p:nvSpPr>
        <p:spPr>
          <a:xfrm>
            <a:off x="-10382865" y="914400"/>
            <a:ext cx="5545394" cy="67403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5400" dirty="0"/>
              <a:t>Fontes x8:</a:t>
            </a:r>
          </a:p>
          <a:p>
            <a:r>
              <a:rPr lang="pt-BR" sz="5400" dirty="0" err="1"/>
              <a:t>Verdana</a:t>
            </a:r>
            <a:endParaRPr lang="pt-BR" sz="5400" dirty="0"/>
          </a:p>
          <a:p>
            <a:r>
              <a:rPr lang="pt-BR" sz="5400" dirty="0"/>
              <a:t>16x</a:t>
            </a:r>
          </a:p>
          <a:p>
            <a:r>
              <a:rPr lang="pt-BR" sz="5400" dirty="0"/>
              <a:t>32x</a:t>
            </a:r>
          </a:p>
          <a:p>
            <a:r>
              <a:rPr lang="pt-BR" sz="5400" dirty="0"/>
              <a:t>40x</a:t>
            </a:r>
          </a:p>
          <a:p>
            <a:r>
              <a:rPr lang="pt-BR" sz="5400" dirty="0"/>
              <a:t>48x</a:t>
            </a:r>
          </a:p>
          <a:p>
            <a:r>
              <a:rPr lang="pt-BR" sz="5400" dirty="0"/>
              <a:t>56x</a:t>
            </a:r>
          </a:p>
          <a:p>
            <a:r>
              <a:rPr lang="pt-BR" sz="5400" dirty="0"/>
              <a:t>64x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5FC3384-7C93-BD86-D407-DE1E47AFA563}"/>
              </a:ext>
            </a:extLst>
          </p:cNvPr>
          <p:cNvSpPr txBox="1"/>
          <p:nvPr/>
        </p:nvSpPr>
        <p:spPr>
          <a:xfrm>
            <a:off x="427703" y="914400"/>
            <a:ext cx="874579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rgbClr val="FCFAE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modalidades como o diálogo competitivo (art. 32).</a:t>
            </a:r>
          </a:p>
          <a:p>
            <a:pPr algn="just"/>
            <a:endParaRPr lang="pt-BR" sz="2400" dirty="0">
              <a:solidFill>
                <a:srgbClr val="FCFAE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r>
              <a:rPr lang="pt-BR" sz="2400" dirty="0">
                <a:solidFill>
                  <a:srgbClr val="FCFAE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Lei 14.133/2021: Substitui a Lei 8.666 e incorpora avanços tecnológicos, como a obrigatoriedade de sistemas eletrônicos para maior transparência (art. 12).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24548EB-3924-5645-B883-8BBEBE4CC549}"/>
              </a:ext>
            </a:extLst>
          </p:cNvPr>
          <p:cNvSpPr txBox="1"/>
          <p:nvPr/>
        </p:nvSpPr>
        <p:spPr>
          <a:xfrm>
            <a:off x="1146412" y="3485256"/>
            <a:ext cx="80270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600" b="1" dirty="0">
                <a:solidFill>
                  <a:srgbClr val="FCFAE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Curiosidade:</a:t>
            </a:r>
            <a:r>
              <a:rPr lang="pt-BR" sz="1600" dirty="0">
                <a:solidFill>
                  <a:srgbClr val="FCFAE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 Lei 8.666 foi apelidada de "Lei do Diabo" por alguns gestores, devido à sua complexidade.</a:t>
            </a:r>
          </a:p>
        </p:txBody>
      </p:sp>
      <p:pic>
        <p:nvPicPr>
          <p:cNvPr id="7" name="Gráfico 6" descr="Ideia com preenchimento sólido">
            <a:extLst>
              <a:ext uri="{FF2B5EF4-FFF2-40B4-BE49-F238E27FC236}">
                <a16:creationId xmlns:a16="http://schemas.microsoft.com/office/drawing/2014/main" id="{432302D2-915D-0945-3E38-0C28AB1B7D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9605" y="3532352"/>
            <a:ext cx="736807" cy="73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075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994FC8-084D-1D5D-2D75-2188A04DD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72F71B48-F34B-A9ED-9529-55E65C7977F6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B1E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62A5598-9145-0A83-49F9-69A96F4DD71E}"/>
              </a:ext>
            </a:extLst>
          </p:cNvPr>
          <p:cNvSpPr txBox="1"/>
          <p:nvPr/>
        </p:nvSpPr>
        <p:spPr>
          <a:xfrm>
            <a:off x="-10382865" y="914400"/>
            <a:ext cx="5545394" cy="67403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5400" dirty="0"/>
              <a:t>Fontes x8:</a:t>
            </a:r>
          </a:p>
          <a:p>
            <a:r>
              <a:rPr lang="pt-BR" sz="5400" dirty="0" err="1"/>
              <a:t>Verdana</a:t>
            </a:r>
            <a:endParaRPr lang="pt-BR" sz="5400" dirty="0"/>
          </a:p>
          <a:p>
            <a:r>
              <a:rPr lang="pt-BR" sz="5400" dirty="0"/>
              <a:t>16x</a:t>
            </a:r>
          </a:p>
          <a:p>
            <a:r>
              <a:rPr lang="pt-BR" sz="5400" dirty="0"/>
              <a:t>32x</a:t>
            </a:r>
          </a:p>
          <a:p>
            <a:r>
              <a:rPr lang="pt-BR" sz="5400" dirty="0"/>
              <a:t>40x</a:t>
            </a:r>
          </a:p>
          <a:p>
            <a:r>
              <a:rPr lang="pt-BR" sz="5400" dirty="0"/>
              <a:t>48x</a:t>
            </a:r>
          </a:p>
          <a:p>
            <a:r>
              <a:rPr lang="pt-BR" sz="5400" dirty="0"/>
              <a:t>56x</a:t>
            </a:r>
          </a:p>
          <a:p>
            <a:r>
              <a:rPr lang="pt-BR" sz="5400" dirty="0"/>
              <a:t>64x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86B3F88-1A40-886A-38E4-0CF8B61FA691}"/>
              </a:ext>
            </a:extLst>
          </p:cNvPr>
          <p:cNvSpPr txBox="1"/>
          <p:nvPr/>
        </p:nvSpPr>
        <p:spPr>
          <a:xfrm>
            <a:off x="398206" y="560457"/>
            <a:ext cx="87457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b="1" spc="-150" dirty="0">
                <a:solidFill>
                  <a:srgbClr val="FEB22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Capítulo 4: Como as Licitações Impactam a Sociedade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01A387D-3FFE-AC03-7F34-D7DC2D5C917A}"/>
              </a:ext>
            </a:extLst>
          </p:cNvPr>
          <p:cNvSpPr txBox="1"/>
          <p:nvPr/>
        </p:nvSpPr>
        <p:spPr>
          <a:xfrm>
            <a:off x="368709" y="2222801"/>
            <a:ext cx="9202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FCFAE3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4.1. Transparência e Controle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10A4443-D81E-EFE1-6F5D-6645E477760C}"/>
              </a:ext>
            </a:extLst>
          </p:cNvPr>
          <p:cNvSpPr txBox="1"/>
          <p:nvPr/>
        </p:nvSpPr>
        <p:spPr>
          <a:xfrm>
            <a:off x="398206" y="3075549"/>
            <a:ext cx="87457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rgbClr val="FCFAE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 licitação permite que a população acompanhe onde o dinheiro público está sendo gasto. O Portal da Transparência é um exemplo de ferramenta que promove esse controle.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16660EA-17B4-96B7-3456-CE7B9EB6B13D}"/>
              </a:ext>
            </a:extLst>
          </p:cNvPr>
          <p:cNvSpPr txBox="1"/>
          <p:nvPr/>
        </p:nvSpPr>
        <p:spPr>
          <a:xfrm>
            <a:off x="427703" y="4913182"/>
            <a:ext cx="9202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FCFAE3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4.2. Desenvolvimento Econômico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492B59C-87C7-EB71-7D26-F4C5D2387FB8}"/>
              </a:ext>
            </a:extLst>
          </p:cNvPr>
          <p:cNvSpPr txBox="1"/>
          <p:nvPr/>
        </p:nvSpPr>
        <p:spPr>
          <a:xfrm>
            <a:off x="486697" y="5836260"/>
            <a:ext cx="874579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rgbClr val="FCFAE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Pequenas empresas têm a chance de fornecer para o governo, incentivando a economia local. A Lei Complementar 123/2006 estabelece tratamento diferenciado para micro e pequenas empresas.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941C70C-D453-8D32-A202-E90FB2930E09}"/>
              </a:ext>
            </a:extLst>
          </p:cNvPr>
          <p:cNvSpPr txBox="1"/>
          <p:nvPr/>
        </p:nvSpPr>
        <p:spPr>
          <a:xfrm>
            <a:off x="486697" y="7713515"/>
            <a:ext cx="9202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FCFAE3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4.3. Benefício Direto à População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BF1792F-CFFC-2BED-5E59-8F2D8A30F502}"/>
              </a:ext>
            </a:extLst>
          </p:cNvPr>
          <p:cNvSpPr txBox="1"/>
          <p:nvPr/>
        </p:nvSpPr>
        <p:spPr>
          <a:xfrm>
            <a:off x="427703" y="8642631"/>
            <a:ext cx="874579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rgbClr val="FCFAE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Mais hospitais, escolas, estradas e serviços de qualidade para todos. Segundo estudos do Banco Mundial, a eficiência nas compras públicas pode gerar economias significativas.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D71B0D0-6470-3D83-E5F2-C388EBF04DFE}"/>
              </a:ext>
            </a:extLst>
          </p:cNvPr>
          <p:cNvSpPr txBox="1"/>
          <p:nvPr/>
        </p:nvSpPr>
        <p:spPr>
          <a:xfrm>
            <a:off x="1249957" y="10513848"/>
            <a:ext cx="80270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600" b="1" dirty="0">
                <a:solidFill>
                  <a:srgbClr val="FCFAE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Curiosidade:</a:t>
            </a:r>
            <a:r>
              <a:rPr lang="pt-BR" sz="1600" dirty="0">
                <a:solidFill>
                  <a:srgbClr val="FCFAE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As compras governamentais representam até 15% do PIB em muitos países. Impressionante, não?</a:t>
            </a:r>
          </a:p>
        </p:txBody>
      </p:sp>
      <p:pic>
        <p:nvPicPr>
          <p:cNvPr id="7" name="Gráfico 6" descr="Ideia com preenchimento sólido">
            <a:extLst>
              <a:ext uri="{FF2B5EF4-FFF2-40B4-BE49-F238E27FC236}">
                <a16:creationId xmlns:a16="http://schemas.microsoft.com/office/drawing/2014/main" id="{50025DBD-0CD8-19BF-057A-FA337709A3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3150" y="10560944"/>
            <a:ext cx="736807" cy="73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7282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a 1">
      <a:dk1>
        <a:sysClr val="windowText" lastClr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</TotalTime>
  <Words>1446</Words>
  <Application>Microsoft Office PowerPoint</Application>
  <PresentationFormat>Papel A3 (297 x 420 mm)</PresentationFormat>
  <Paragraphs>204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</dc:creator>
  <cp:lastModifiedBy>Ana Monteiro</cp:lastModifiedBy>
  <cp:revision>5</cp:revision>
  <dcterms:created xsi:type="dcterms:W3CDTF">2025-01-07T18:26:33Z</dcterms:created>
  <dcterms:modified xsi:type="dcterms:W3CDTF">2025-01-08T20:17:40Z</dcterms:modified>
</cp:coreProperties>
</file>