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EAKWyvotoQEu5pp2swZKXnsb7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188723" y="5105400"/>
            <a:ext cx="8610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</a:t>
            </a:r>
            <a:r>
              <a:rPr b="0" i="0" lang="en-US" sz="2800" u="none" cap="none" strike="noStrik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Irreversible process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be understood only in terms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ENTROPY generation)</a:t>
            </a:r>
            <a:endParaRPr b="0" i="0" sz="28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419100" y="628701"/>
            <a:ext cx="8305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Thermodynamic Work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in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Free Expansion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0" i="0" lang="en-US" sz="2800" u="none" cap="none" strike="noStrike">
                <a:solidFill>
                  <a:srgbClr val="938953"/>
                </a:solidFill>
                <a:latin typeface="Calibri"/>
                <a:ea typeface="Calibri"/>
                <a:cs typeface="Calibri"/>
                <a:sym typeface="Calibri"/>
              </a:rPr>
              <a:t>ZERO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(Are we violating the definition of mechanical work) 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3" y="1895475"/>
            <a:ext cx="50958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3092038" y="157509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Quasi-static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066800" y="859349"/>
            <a:ext cx="7103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every instant System departs only infinitesimally from Equilibrium state.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52600"/>
            <a:ext cx="6361234" cy="375891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600200" y="5666098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Quasi-static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5029200" y="5638800"/>
            <a:ext cx="2494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Quasi-static process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905000"/>
            <a:ext cx="51435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6228" y="5715000"/>
            <a:ext cx="51816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036" y="4390159"/>
            <a:ext cx="16478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5034" y="5819775"/>
            <a:ext cx="44767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1"/>
          <p:cNvSpPr txBox="1"/>
          <p:nvPr/>
        </p:nvSpPr>
        <p:spPr>
          <a:xfrm>
            <a:off x="7543800" y="1905000"/>
            <a:ext cx="1535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(CET, YVC Rao)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152400" y="304800"/>
            <a:ext cx="11430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4688152" y="240268"/>
            <a:ext cx="793172" cy="2989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706300" y="233122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 70kJ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3325" y="-1"/>
            <a:ext cx="9147325" cy="1669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/>
        </p:nvSpPr>
        <p:spPr>
          <a:xfrm>
            <a:off x="1371600" y="762000"/>
            <a:ext cx="5605061" cy="4121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1165" l="0" r="0" t="-1323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12"/>
          <p:cNvSpPr/>
          <p:nvPr/>
        </p:nvSpPr>
        <p:spPr>
          <a:xfrm>
            <a:off x="1371600" y="1752600"/>
            <a:ext cx="3707746" cy="4116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907" l="0" r="-492" t="-29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>
            <a:off x="794657" y="2590800"/>
            <a:ext cx="8382000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equilibrium at each point, net force on piston is zero at any instant.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1066800"/>
            <a:ext cx="3276600" cy="343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/>
        </p:nvSpPr>
        <p:spPr>
          <a:xfrm>
            <a:off x="7321166" y="2633838"/>
            <a:ext cx="1535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(CET, YVC Rao)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2.13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7.4826kJ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2.4942 kJ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7" y="2819400"/>
            <a:ext cx="2102427" cy="35624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/>
          <p:nvPr/>
        </p:nvSpPr>
        <p:spPr>
          <a:xfrm>
            <a:off x="4191000" y="228600"/>
            <a:ext cx="4572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457200"/>
            <a:ext cx="8458200" cy="22102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4"/>
          <p:cNvSpPr txBox="1"/>
          <p:nvPr/>
        </p:nvSpPr>
        <p:spPr>
          <a:xfrm>
            <a:off x="304800" y="11605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 2: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/>
          <p:nvPr/>
        </p:nvSpPr>
        <p:spPr>
          <a:xfrm>
            <a:off x="457200" y="1028343"/>
            <a:ext cx="8382000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reversible process 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reversible both internally and externally, When reversed, retraces its forward path, and restores the initial state of system and surroundings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Is frictionless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Is never more than differentially removed from equilibrium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Traverses a succession of equilibrium states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Is driven by forces whose imbalance is differential in magnitude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Can be reversed at any point by a differential change in external conditions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075" y="181111"/>
            <a:ext cx="7848600" cy="303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4345" y="3326130"/>
            <a:ext cx="5244465" cy="307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0" y="1176700"/>
            <a:ext cx="9103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0" i="0" lang="en-US" sz="28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both are energy in </a:t>
            </a:r>
            <a:r>
              <a:rPr b="0" i="0" lang="en-US" sz="28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TRANSIT.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Once they cross the system boundary, they disappear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become the part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ENERGY of the system</a:t>
            </a:r>
            <a:r>
              <a:rPr b="0" i="0" lang="en-US" sz="2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764309"/>
            <a:ext cx="2667000" cy="28932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>
            <a:off x="2667000" y="304984"/>
            <a:ext cx="4127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Burning of a Candle in an Insulated Room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rot="10800000">
            <a:off x="2524991" y="3255818"/>
            <a:ext cx="190500" cy="685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" name="Google Shape;103;p3"/>
          <p:cNvSpPr/>
          <p:nvPr/>
        </p:nvSpPr>
        <p:spPr>
          <a:xfrm>
            <a:off x="1600200" y="3886200"/>
            <a:ext cx="1849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Boundary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841159" y="1219200"/>
            <a:ext cx="1037976" cy="17543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3592608" y="3229386"/>
            <a:ext cx="555139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6" l="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8" y="1295400"/>
            <a:ext cx="2762971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211" y="1142999"/>
            <a:ext cx="2694709" cy="2884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5181600" y="468203"/>
            <a:ext cx="3635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Heating of an Oven by Heat Transfer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457200" y="468203"/>
            <a:ext cx="36995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Heating of an Oven by Work Transfer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422564" y="555367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exists for every thermodynamic system a property called the energy. The change of energy of a system is proportional to the mechanical work done on the system in an adiabatic process. 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419" y="1219200"/>
            <a:ext cx="2514600" cy="284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990600" y="76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Joule’s Experiment (1848)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1246909"/>
            <a:ext cx="2819400" cy="26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3110318" y="3733800"/>
            <a:ext cx="888064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3845681" y="3733800"/>
            <a:ext cx="80054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3771301" y="4022823"/>
            <a:ext cx="94929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422564" y="555367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exists for every thermodynamic system a property called the energy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</a:t>
            </a:r>
            <a:r>
              <a:rPr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The change of energy of a system is proportional to the mechanical work done on the system in an adiabatic process. </a:t>
            </a:r>
            <a:endParaRPr i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8382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General version of Joule’s statement:</a:t>
            </a:r>
            <a:endParaRPr sz="4400">
              <a:solidFill>
                <a:srgbClr val="4944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246909"/>
            <a:ext cx="2819400" cy="26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 txBox="1"/>
          <p:nvPr/>
        </p:nvSpPr>
        <p:spPr>
          <a:xfrm>
            <a:off x="685800" y="1529097"/>
            <a:ext cx="1687578" cy="10958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457200" y="2485523"/>
            <a:ext cx="1984839" cy="8188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926916" y="3509017"/>
            <a:ext cx="881395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66" l="0" r="-4826" t="-8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713509" y="4191000"/>
            <a:ext cx="168802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/>
        </p:nvSpPr>
        <p:spPr>
          <a:xfrm>
            <a:off x="228600" y="615200"/>
            <a:ext cx="888640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Thermodynamic Work = Generalized force (intensive variable) × displacement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(extensive variable)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57629" y="1828800"/>
            <a:ext cx="46010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 Work = pressure × volume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Stretching Work = surface tension × length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Work = Voltage × charge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2438400" y="228600"/>
            <a:ext cx="47209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Thermodynamic Properties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96982" y="1066800"/>
            <a:ext cx="849870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distinguishing characteristics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system, basically </a:t>
            </a:r>
            <a:r>
              <a:rPr b="1" lang="en-US" sz="2000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quantities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Macroscopic Description/State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lang="en-US" sz="2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completely.</a:t>
            </a:r>
            <a:endParaRPr/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directly or indirectly measurable</a:t>
            </a:r>
            <a:endParaRPr/>
          </a:p>
          <a:p>
            <a:pPr indent="-342900" lvl="0" marL="3429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is independent, hence can be written as exact differential.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614157"/>
            <a:ext cx="6705600" cy="5749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2051014" y="148027"/>
            <a:ext cx="4911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Internally Reversible Process  (quasi static process)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2021-01-03T07:20:15Z</dcterms:created>
  <dc:creator>manish kaushal</dc:creator>
</cp:coreProperties>
</file>