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dBjY96ftmY4UrAs+t/2lm9gs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698790" y="367843"/>
            <a:ext cx="808765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                                                      Properties</a:t>
            </a:r>
            <a:endParaRPr b="1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76201" y="1452578"/>
            <a:ext cx="4419600" cy="4039805"/>
            <a:chOff x="76200" y="990600"/>
            <a:chExt cx="4810125" cy="4501784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" y="990600"/>
              <a:ext cx="4810125" cy="45017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"/>
            <p:cNvSpPr/>
            <p:nvPr/>
          </p:nvSpPr>
          <p:spPr>
            <a:xfrm rot="2334423">
              <a:off x="3225295" y="1496246"/>
              <a:ext cx="484632" cy="978408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 txBox="1"/>
          <p:nvPr/>
        </p:nvSpPr>
        <p:spPr>
          <a:xfrm>
            <a:off x="65744" y="5521404"/>
            <a:ext cx="869725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Exchange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0" lang="en-US" sz="2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Heat and Work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en-US" sz="22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material interacts with surrounding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452711" y="3580047"/>
            <a:ext cx="205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matter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452711" y="4953000"/>
            <a:ext cx="230467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(physical or imaginary)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826374" y="1219200"/>
            <a:ext cx="4352795" cy="1711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Distinguishing characteristics of a system</a:t>
            </a:r>
            <a:r>
              <a:rPr b="1"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Macroscopic description of a system.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Either directly or indirectly observable</a:t>
            </a:r>
            <a:endParaRPr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/>
        </p:nvSpPr>
        <p:spPr>
          <a:xfrm>
            <a:off x="228600" y="615200"/>
            <a:ext cx="88864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Thermodynamic Work = Generalized force (intensive variable) × displacement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(extensive variable)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257629" y="1828800"/>
            <a:ext cx="46010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Mechanical Work = pressure × volume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Stretching Work = surface tension × length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Work = Voltage × charge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2438400" y="228600"/>
            <a:ext cx="47209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Thermodynamic Properties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96982" y="1066800"/>
            <a:ext cx="849870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distinguishing characteristics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system, basically </a:t>
            </a:r>
            <a:r>
              <a:rPr b="1" lang="en-US" sz="2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quantities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needed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specify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Macroscopic Description/State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completely.</a:t>
            </a:r>
            <a:endParaRPr/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directly or indirectly measurable</a:t>
            </a:r>
            <a:endParaRPr/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is independent, hence can be written as exact differential.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614157"/>
            <a:ext cx="6705600" cy="57495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2"/>
          <p:cNvSpPr txBox="1"/>
          <p:nvPr/>
        </p:nvSpPr>
        <p:spPr>
          <a:xfrm>
            <a:off x="2051014" y="148027"/>
            <a:ext cx="4911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Internally Reversible Process  (quasi static process)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/>
        </p:nvSpPr>
        <p:spPr>
          <a:xfrm>
            <a:off x="3092038" y="157509"/>
            <a:ext cx="2101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Quasi-static 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1066800" y="859349"/>
            <a:ext cx="7103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every instant System departs only infinitesimally from Equilibrium state.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52600"/>
            <a:ext cx="6361234" cy="375891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3"/>
          <p:cNvSpPr txBox="1"/>
          <p:nvPr/>
        </p:nvSpPr>
        <p:spPr>
          <a:xfrm>
            <a:off x="1600200" y="5666098"/>
            <a:ext cx="2101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Quasi-static 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5029200" y="5638800"/>
            <a:ext cx="2494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Quasi-static 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915400" cy="150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905000"/>
            <a:ext cx="51435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6228" y="5715000"/>
            <a:ext cx="5181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036" y="4390159"/>
            <a:ext cx="16478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5034" y="5819775"/>
            <a:ext cx="4476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/>
        </p:nvSpPr>
        <p:spPr>
          <a:xfrm>
            <a:off x="7543800" y="1905000"/>
            <a:ext cx="1535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(CET, YVC Rao)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/>
        </p:nvSpPr>
        <p:spPr>
          <a:xfrm>
            <a:off x="1371600" y="735200"/>
            <a:ext cx="5605200" cy="41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1165" l="0" r="0" t="-13234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1371600" y="1752600"/>
            <a:ext cx="3707746" cy="4116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907" l="0" r="-492" t="-298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794657" y="2590800"/>
            <a:ext cx="8382000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equilibrium at each point, net force on piston is zero at any instant.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576875"/>
            <a:ext cx="8762999" cy="23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/>
        </p:nvSpPr>
        <p:spPr>
          <a:xfrm>
            <a:off x="7321166" y="2633838"/>
            <a:ext cx="15359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(CET, YVC Rao)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2.13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1066800"/>
            <a:ext cx="3276600" cy="343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/>
          <p:nvPr/>
        </p:nvSpPr>
        <p:spPr>
          <a:xfrm>
            <a:off x="457200" y="1028343"/>
            <a:ext cx="8382000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reversible process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reversible both internally and externally, When reversed, retraces its forward path, and restores the initial state of system and surroundings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Is frictionless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Is never more than differentially removed from equilibrium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Traverses a succession of equilibrium states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Is driven by forces whose imbalance is differential in magnitude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Can be reversed at any point by a differential change in external conditions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066800" y="1871990"/>
            <a:ext cx="803713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both are energy in </a:t>
            </a:r>
            <a:r>
              <a:rPr lang="en-US" sz="28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TRANSIT.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Once they cross the system boundary, they disappear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become the part of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ENERGY of the system</a:t>
            </a:r>
            <a:r>
              <a:rPr lang="en-US" sz="2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88723" y="5105400"/>
            <a:ext cx="8610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</a:t>
            </a:r>
            <a:r>
              <a:rPr lang="en-US" sz="280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Irreversible process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 be understood only in terms of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ENTROPY generation)</a:t>
            </a:r>
            <a:endParaRPr sz="28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19100" y="628701"/>
            <a:ext cx="8305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Thermodynamic Work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 in </a:t>
            </a:r>
            <a:r>
              <a:rPr lang="en-US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Free Expansion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ZERO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63" y="1895475"/>
            <a:ext cx="50958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665018" y="228601"/>
            <a:ext cx="8936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00CC"/>
                </a:solidFill>
              </a:rPr>
              <a:t>WORK (THERMODYNAMIC)</a:t>
            </a:r>
            <a:r>
              <a:rPr lang="en-US">
                <a:solidFill>
                  <a:srgbClr val="FF0000"/>
                </a:solidFill>
              </a:rPr>
              <a:t> INTERACTIONS</a:t>
            </a:r>
            <a:endParaRPr>
              <a:solidFill>
                <a:srgbClr val="494429"/>
              </a:solidFill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60218" y="1295400"/>
            <a:ext cx="84582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energy transfer which is not heat, it must be WORK.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Mechanical work: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System boundary movement by excess force (system  ̶  surrounding)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(*There must be a opposing force)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Work done by excess pressure on piston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done by elastic/restoring forces, such as spring force, elastic  force in solid, surface tension force in liquid thin films.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1751" y="2438400"/>
            <a:ext cx="8096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175" y="4038600"/>
            <a:ext cx="149542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0868" y="3930421"/>
            <a:ext cx="1149732" cy="125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1122" y="4111555"/>
            <a:ext cx="1657350" cy="164498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501564" y="5943600"/>
            <a:ext cx="1479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Shaft work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46686" y="5380553"/>
            <a:ext cx="20859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524000" y="228601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</a:pPr>
            <a:r>
              <a:rPr lang="en-US">
                <a:solidFill>
                  <a:srgbClr val="0000CC"/>
                </a:solidFill>
              </a:rPr>
              <a:t>WORK</a:t>
            </a:r>
            <a:r>
              <a:rPr lang="en-US">
                <a:solidFill>
                  <a:srgbClr val="FF0000"/>
                </a:solidFill>
              </a:rPr>
              <a:t> INTERACTIONS</a:t>
            </a:r>
            <a:endParaRPr>
              <a:solidFill>
                <a:srgbClr val="494429"/>
              </a:solidFill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228600" y="1295400"/>
            <a:ext cx="8458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Non-Mechanical work: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work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Magnetic Work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533400" y="5648980"/>
            <a:ext cx="84074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8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   (depends on the choice of the system)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1066800"/>
            <a:ext cx="2362200" cy="183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1705" y="3200400"/>
            <a:ext cx="5651989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64309"/>
            <a:ext cx="2667000" cy="289329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2667000" y="304984"/>
            <a:ext cx="4127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Burning of a Candle in an Insulated Room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6"/>
          <p:cNvCxnSpPr/>
          <p:nvPr/>
        </p:nvCxnSpPr>
        <p:spPr>
          <a:xfrm rot="10800000">
            <a:off x="2524991" y="3255818"/>
            <a:ext cx="1905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" name="Google Shape;138;p6"/>
          <p:cNvSpPr/>
          <p:nvPr/>
        </p:nvSpPr>
        <p:spPr>
          <a:xfrm>
            <a:off x="1600200" y="3886200"/>
            <a:ext cx="1849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Boundary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3841159" y="1219200"/>
            <a:ext cx="1037976" cy="17543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3592608" y="3229386"/>
            <a:ext cx="555139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6" l="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8" y="1295400"/>
            <a:ext cx="2762971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211" y="1142999"/>
            <a:ext cx="2694709" cy="28849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/>
          <p:nvPr/>
        </p:nvSpPr>
        <p:spPr>
          <a:xfrm>
            <a:off x="5181600" y="468203"/>
            <a:ext cx="3635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Heating of an Oven by Heat Transfer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457200" y="468203"/>
            <a:ext cx="36995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Heating of an Oven by Work Transfer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422564" y="5553670"/>
            <a:ext cx="838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 exists for every thermodynamic system a property called the energy. The change of energy of a system is proportional to the mechanical work done on the system in an adiabatic process. </a:t>
            </a:r>
            <a:endParaRPr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19" y="1219200"/>
            <a:ext cx="2514600" cy="284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990600" y="76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Joule’s Experiment (1848)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246909"/>
            <a:ext cx="2819400" cy="263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3110318" y="3733800"/>
            <a:ext cx="888064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3845681" y="3733800"/>
            <a:ext cx="8005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3771301" y="4022823"/>
            <a:ext cx="94929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/>
          <p:nvPr/>
        </p:nvSpPr>
        <p:spPr>
          <a:xfrm>
            <a:off x="422564" y="5553670"/>
            <a:ext cx="838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 exists for every thermodynamic system a property called the energy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</a:t>
            </a: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The change of energy of a system is proportional to the mechanical work done on the system in an adiabatic process. </a:t>
            </a:r>
            <a:endParaRPr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8382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Calibri"/>
              <a:buNone/>
            </a:pPr>
            <a:r>
              <a:rPr lang="en-US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General version of Joule’s statement:</a:t>
            </a:r>
            <a:endParaRPr sz="44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246909"/>
            <a:ext cx="2819400" cy="263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685800" y="1529097"/>
            <a:ext cx="1687578" cy="10958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375188" y="2523148"/>
            <a:ext cx="1984800" cy="819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926916" y="3509017"/>
            <a:ext cx="88139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6666" l="0" r="-4826" t="-83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713509" y="4191000"/>
            <a:ext cx="1688026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2021-01-03T07:20:15Z</dcterms:created>
  <dc:creator>manish kaushal</dc:creator>
</cp:coreProperties>
</file>