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60" r:id="rId4"/>
    <p:sldId id="279" r:id="rId5"/>
    <p:sldId id="263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1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2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1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14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5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74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0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0F3F-166E-4870-B257-D0DA7D44C9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5DE6-DC26-4C35-B334-E1DC6D789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700808"/>
            <a:ext cx="10448185" cy="3888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3280" y="1844824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9603" y="1860774"/>
            <a:ext cx="10472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uniform-flux wall is oriented as in cases </a:t>
            </a:r>
            <a:r>
              <a:rPr lang="en-US" sz="2400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81" y="2547898"/>
            <a:ext cx="5411688" cy="27462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91119" y="583112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water experiments (</a:t>
            </a:r>
            <a:r>
              <a:rPr lang="en-US" sz="240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∼= 6.5)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410" y="833933"/>
            <a:ext cx="414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laminar–turbulent transition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664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103" y="1986194"/>
            <a:ext cx="9445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wall inclination on transition </a:t>
            </a:r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an </a:t>
            </a:r>
            <a:r>
              <a:rPr lang="en-US" sz="2000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isothermal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 [37]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03" y="2870765"/>
            <a:ext cx="4227510" cy="33683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8103" y="927096"/>
            <a:ext cx="3988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laminar–turbulent transition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5173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134" y="901826"/>
            <a:ext cx="24079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Walls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8" y="1802928"/>
            <a:ext cx="7947390" cy="41498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84332" y="1700808"/>
            <a:ext cx="2735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348" y="2348880"/>
            <a:ext cx="1405011" cy="11357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00256" y="3885033"/>
            <a:ext cx="3187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area of the plane 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perimeter</a:t>
            </a:r>
          </a:p>
        </p:txBody>
      </p:sp>
    </p:spTree>
    <p:extLst>
      <p:ext uri="{BB962C8B-B14F-4D97-AF65-F5344CB8AC3E}">
        <p14:creationId xmlns:p14="http://schemas.microsoft.com/office/powerpoint/2010/main" val="173224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42" y="1696743"/>
            <a:ext cx="10935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hot surfaces facing upward or cold surfaces facing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 the </a:t>
            </a:r>
            <a:r>
              <a:rPr lang="en-US" sz="2400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Nusselt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varies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2" y="2582769"/>
            <a:ext cx="6310784" cy="1490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242" y="818113"/>
            <a:ext cx="2775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sothermal surfaces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242" y="4395984"/>
            <a:ext cx="103495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hot surfaces facing downward or cold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surfaces facing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 (Fig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bottom)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55" y="5549994"/>
            <a:ext cx="6166958" cy="7775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88353" y="2944705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8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8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2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8949" y="4600930"/>
            <a:ext cx="102745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Intermittent rise of heated fluid (thermals) from a horizontal surface facing </a:t>
            </a:r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upward in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colder pool of </a:t>
            </a:r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 </a:t>
            </a:r>
            <a:r>
              <a:rPr lang="nl-NL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Mechanics</a:t>
            </a:r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41, pp. 793–800, 1970.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93" y="1734289"/>
            <a:ext cx="4972542" cy="2478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49" y="1734289"/>
            <a:ext cx="5088404" cy="24781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0832" y="847531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8949" y="576925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0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difference is sufficiently large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7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76" y="51267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 solutions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376" y="1386229"/>
            <a:ext cx="11017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momentum equation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energy equation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wall (x = 0) to a far enough plane x = X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motionless isothermal cold reservoir, we obtain the integral boundary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 equations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momentum and energy,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1702" y="307780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1702" y="500364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9443" b="48592"/>
          <a:stretch/>
        </p:blipFill>
        <p:spPr>
          <a:xfrm>
            <a:off x="479376" y="2936891"/>
            <a:ext cx="7339998" cy="10983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5463" t="50126" r="39067"/>
          <a:stretch/>
        </p:blipFill>
        <p:spPr>
          <a:xfrm>
            <a:off x="479376" y="4735943"/>
            <a:ext cx="4729056" cy="9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1424" y="1304764"/>
            <a:ext cx="10477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suitable set of profiles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 fluids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4192" y="2744924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386" y="3740493"/>
            <a:ext cx="5732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limit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→∞, this solution reduces to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392" y="656692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Fluids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15744"/>
              </p:ext>
            </p:extLst>
          </p:nvPr>
        </p:nvGraphicFramePr>
        <p:xfrm>
          <a:off x="1739516" y="4633548"/>
          <a:ext cx="197643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3" imgW="901440" imgH="482400" progId="Equation.DSMT4">
                  <p:embed/>
                </p:oleObj>
              </mc:Choice>
              <mc:Fallback>
                <p:oleObj name="Equation" r:id="rId3" imgW="901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516" y="4633548"/>
                        <a:ext cx="1976438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322168"/>
            <a:ext cx="4590881" cy="12376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23892" y="486916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64211"/>
              </p:ext>
            </p:extLst>
          </p:nvPr>
        </p:nvGraphicFramePr>
        <p:xfrm>
          <a:off x="7068108" y="4869160"/>
          <a:ext cx="21161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6" imgW="965160" imgH="253800" progId="Equation.DSMT4">
                  <p:embed/>
                </p:oleObj>
              </mc:Choice>
              <mc:Fallback>
                <p:oleObj name="Equation" r:id="rId6" imgW="965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68108" y="4869160"/>
                        <a:ext cx="2116137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8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3392" y="656692"/>
            <a:ext cx="2916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Fluids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412" y="1304764"/>
            <a:ext cx="10909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 fluid,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profile is combined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velocity profile: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096852"/>
            <a:ext cx="4048200" cy="7560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51984" y="2244061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932" y="3183359"/>
            <a:ext cx="5059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limit Pr→0, these results become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18373"/>
              </p:ext>
            </p:extLst>
          </p:nvPr>
        </p:nvGraphicFramePr>
        <p:xfrm>
          <a:off x="1787525" y="4400550"/>
          <a:ext cx="19494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4" imgW="888840" imgH="482400" progId="Equation.DSMT4">
                  <p:embed/>
                </p:oleObj>
              </mc:Choice>
              <mc:Fallback>
                <p:oleObj name="Equation" r:id="rId4" imgW="888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7525" y="4400550"/>
                        <a:ext cx="1949450" cy="106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59896" y="46367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18735"/>
              </p:ext>
            </p:extLst>
          </p:nvPr>
        </p:nvGraphicFramePr>
        <p:xfrm>
          <a:off x="6888088" y="4636720"/>
          <a:ext cx="28670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6" imgW="1307880" imgH="253800" progId="Equation.DSMT4">
                  <p:embed/>
                </p:oleObj>
              </mc:Choice>
              <mc:Fallback>
                <p:oleObj name="Equation" r:id="rId6" imgW="1307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8088" y="4636720"/>
                        <a:ext cx="2867025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3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9396" y="692696"/>
            <a:ext cx="2739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solutions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870" y="1396382"/>
            <a:ext cx="9613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variable emerges as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559873"/>
              </p:ext>
            </p:extLst>
          </p:nvPr>
        </p:nvGraphicFramePr>
        <p:xfrm>
          <a:off x="2891644" y="1953624"/>
          <a:ext cx="15605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3" imgW="711000" imgH="419040" progId="Equation.DSMT4">
                  <p:embed/>
                </p:oleObj>
              </mc:Choice>
              <mc:Fallback>
                <p:oleObj name="Equation" r:id="rId3" imgW="711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1644" y="1953624"/>
                        <a:ext cx="1560513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59896" y="223941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49501"/>
              </p:ext>
            </p:extLst>
          </p:nvPr>
        </p:nvGraphicFramePr>
        <p:xfrm>
          <a:off x="6588105" y="1925049"/>
          <a:ext cx="245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5" imgW="1117440" imgH="431640" progId="Equation.DSMT4">
                  <p:embed/>
                </p:oleObj>
              </mc:Choice>
              <mc:Fallback>
                <p:oleObj name="Equation" r:id="rId5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8105" y="1925049"/>
                        <a:ext cx="24511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476" y="3265305"/>
            <a:ext cx="8563856" cy="1474284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86291"/>
              </p:ext>
            </p:extLst>
          </p:nvPr>
        </p:nvGraphicFramePr>
        <p:xfrm>
          <a:off x="1523492" y="5600576"/>
          <a:ext cx="47323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8" imgW="2158920" imgH="253800" progId="Equation.DSMT4">
                  <p:embed/>
                </p:oleObj>
              </mc:Choice>
              <mc:Fallback>
                <p:oleObj name="Equation" r:id="rId8" imgW="2158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23492" y="5600576"/>
                        <a:ext cx="4732337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06795"/>
              </p:ext>
            </p:extLst>
          </p:nvPr>
        </p:nvGraphicFramePr>
        <p:xfrm>
          <a:off x="1523492" y="5024414"/>
          <a:ext cx="4565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10" imgW="2082600" imgH="253800" progId="Equation.DSMT4">
                  <p:embed/>
                </p:oleObj>
              </mc:Choice>
              <mc:Fallback>
                <p:oleObj name="Equation" r:id="rId10" imgW="2082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3492" y="5024414"/>
                        <a:ext cx="45656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17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8188" y="2672916"/>
            <a:ext cx="39604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50845" y="2494981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B. Squire, in S. Goldstein, ed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i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Developments in Fluid Dynamics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II, Dover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 York, 1965, pp. 641–643.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03912" y="3681028"/>
            <a:ext cx="1545933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692696"/>
            <a:ext cx="5896364" cy="4248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85184"/>
            <a:ext cx="7408532" cy="16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1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356" y="591598"/>
            <a:ext cx="11413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RESULTS </a:t>
            </a:r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THE </a:t>
            </a:r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TURBULENCE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771731"/>
            <a:ext cx="4967157" cy="638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356992"/>
            <a:ext cx="5058387" cy="5987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3251" y="4185270"/>
            <a:ext cx="11127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empirical isothermal-wall correlation that reports the wall-averaged </a:t>
            </a:r>
            <a:r>
              <a:rPr lang="en-US" sz="2400" dirty="0" err="1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Nusselt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i="1" dirty="0" err="1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</a:t>
            </a:r>
            <a:r>
              <a:rPr lang="en-US" sz="2400" b="0" i="1" u="none" strike="noStrike" baseline="-25000" dirty="0" err="1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0" i="1" u="none" strike="noStrike" baseline="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entire Rayleigh number range—laminar,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transition, turbulent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648" y="5068546"/>
            <a:ext cx="7296298" cy="15249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02269" y="6268875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Churchill and Chu [33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2489" y="2206223"/>
            <a:ext cx="76328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lang="en-US" sz="2400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turbulent flow occurs at the y </a:t>
            </a:r>
            <a:r>
              <a:rPr lang="en-US" sz="2400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where </a:t>
            </a:r>
            <a:endParaRPr lang="en-IN" sz="2400" dirty="0">
              <a:solidFill>
                <a:srgbClr val="2925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380" y="1398910"/>
            <a:ext cx="2020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Walls</a:t>
            </a:r>
          </a:p>
        </p:txBody>
      </p:sp>
    </p:spTree>
    <p:extLst>
      <p:ext uri="{BB962C8B-B14F-4D97-AF65-F5344CB8AC3E}">
        <p14:creationId xmlns:p14="http://schemas.microsoft.com/office/powerpoint/2010/main" val="29853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6721" y="1148406"/>
            <a:ext cx="5772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vertical wall is heated uniformly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81" y="1935457"/>
            <a:ext cx="6785615" cy="2894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31961" y="6121098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92526"/>
                </a:solidFill>
                <a:latin typeface="TimesLTStd-Roman"/>
              </a:rPr>
              <a:t>Vliet</a:t>
            </a:r>
            <a:r>
              <a:rPr lang="en-US" dirty="0">
                <a:solidFill>
                  <a:srgbClr val="292526"/>
                </a:solidFill>
                <a:latin typeface="TimesLTStd-Roman"/>
              </a:rPr>
              <a:t> and </a:t>
            </a:r>
            <a:r>
              <a:rPr lang="en-US" dirty="0" smtClean="0">
                <a:solidFill>
                  <a:srgbClr val="292526"/>
                </a:solidFill>
                <a:latin typeface="TimesLTStd-Roman"/>
              </a:rPr>
              <a:t>Liu (34)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5974" y="675794"/>
            <a:ext cx="2068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Inclined Walls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2" y="1436977"/>
            <a:ext cx="4754560" cy="5247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23" y="1815105"/>
            <a:ext cx="4847798" cy="987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3841175"/>
            <a:ext cx="3827320" cy="12527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46031" y="1162637"/>
            <a:ext cx="224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Isothermal </a:t>
            </a:r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3323" y="3163088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lang="en-US" sz="2400" b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flux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7988" y="497717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92526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Times New Roman" panose="02020603050405020304" pitchFamily="18" charset="0"/>
              </a:rPr>
              <a:t>φ</a:t>
            </a:r>
            <a:r>
              <a:rPr lang="en-US" i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restricted to the range −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60̊ </a:t>
            </a:r>
            <a:r>
              <a:rPr lang="el-GR" i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i="1" dirty="0" smtClean="0">
                <a:solidFill>
                  <a:srgbClr val="292526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Times New Roman" panose="02020603050405020304" pitchFamily="18" charset="0"/>
              </a:rPr>
              <a:t>φ</a:t>
            </a:r>
            <a:r>
              <a:rPr lang="el-GR" i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−60̊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7571" y="5738355"/>
            <a:ext cx="6459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laminar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regime 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momentum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 is 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analogous,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 that </a:t>
            </a:r>
            <a:r>
              <a:rPr lang="en-US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 err="1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i="1" dirty="0" err="1" smtClean="0">
                <a:solidFill>
                  <a:srgbClr val="292526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Times New Roman" panose="02020603050405020304" pitchFamily="18" charset="0"/>
              </a:rPr>
              <a:t>φ</a:t>
            </a:r>
            <a:r>
              <a:rPr lang="en-US" i="1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replaces </a:t>
            </a:r>
            <a:r>
              <a:rPr lang="en-US" i="1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 smtClean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2925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buoyancy term.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5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CC9DFEA360840A74B7C29B1A27415" ma:contentTypeVersion="4" ma:contentTypeDescription="Create a new document." ma:contentTypeScope="" ma:versionID="49b43ebc8a0eaeed6d7c35fec6ac5ffe">
  <xsd:schema xmlns:xsd="http://www.w3.org/2001/XMLSchema" xmlns:xs="http://www.w3.org/2001/XMLSchema" xmlns:p="http://schemas.microsoft.com/office/2006/metadata/properties" xmlns:ns2="22441dc8-417f-4932-be27-e2d3cb746ae7" targetNamespace="http://schemas.microsoft.com/office/2006/metadata/properties" ma:root="true" ma:fieldsID="88a24ec892fe3f3f212779de88a0796d" ns2:_="">
    <xsd:import namespace="22441dc8-417f-4932-be27-e2d3cb746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41dc8-417f-4932-be27-e2d3cb746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7EF91-68AA-479C-A275-7CBB7E829771}"/>
</file>

<file path=customXml/itemProps2.xml><?xml version="1.0" encoding="utf-8"?>
<ds:datastoreItem xmlns:ds="http://schemas.openxmlformats.org/officeDocument/2006/customXml" ds:itemID="{22F69BA2-51DA-4211-A0E2-7208AA5E971E}"/>
</file>

<file path=customXml/itemProps3.xml><?xml version="1.0" encoding="utf-8"?>
<ds:datastoreItem xmlns:ds="http://schemas.openxmlformats.org/officeDocument/2006/customXml" ds:itemID="{CDE80DEC-1D2A-40BF-9493-01D4A9278886}"/>
</file>

<file path=docProps/app.xml><?xml version="1.0" encoding="utf-8"?>
<Properties xmlns="http://schemas.openxmlformats.org/officeDocument/2006/extended-properties" xmlns:vt="http://schemas.openxmlformats.org/officeDocument/2006/docPropsVTypes">
  <TotalTime>8432</TotalTime>
  <Words>394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Song Std L</vt:lpstr>
      <vt:lpstr>Arial</vt:lpstr>
      <vt:lpstr>Calibri</vt:lpstr>
      <vt:lpstr>Calibri Light</vt:lpstr>
      <vt:lpstr>Times New Roman</vt:lpstr>
      <vt:lpstr>TimesLTStd-Roman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Monojit Chakraborty</dc:creator>
  <cp:lastModifiedBy>Monojit</cp:lastModifiedBy>
  <cp:revision>68</cp:revision>
  <dcterms:created xsi:type="dcterms:W3CDTF">2020-01-27T13:09:14Z</dcterms:created>
  <dcterms:modified xsi:type="dcterms:W3CDTF">2025-03-25T04:59:52Z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0x010100B72CC9DFEA360840A74B7C29B1A27415</vt:lpwstr>
  </property>
</Properties>
</file>