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Layouts/slideLayout1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2.xml" ContentType="application/vnd.openxmlformats-officedocument.presentationml.slideMaster+xml"/>
  <Override PartName="/ppt/slideLayouts/slideLayout15.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256"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60" r:id="rId19"/>
    <p:sldId id="262" r:id="rId20"/>
    <p:sldId id="2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19" d="100"/>
          <a:sy n="119" d="100"/>
        </p:scale>
        <p:origin x="8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5" Type="http://schemas.openxmlformats.org/officeDocument/2006/relationships/image" Target="../media/image37.wmf"/><Relationship Id="rId4"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1C503D3-D583-4585-BC94-1797A6149379}" type="datetimeFigureOut">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AEF4E-63D2-4172-9A46-F25EF3E36C6F}" type="slidenum">
              <a:rPr lang="en-IN" smtClean="0"/>
              <a:t>‹#›</a:t>
            </a:fld>
            <a:endParaRPr lang="en-IN"/>
          </a:p>
        </p:txBody>
      </p:sp>
    </p:spTree>
    <p:extLst>
      <p:ext uri="{BB962C8B-B14F-4D97-AF65-F5344CB8AC3E}">
        <p14:creationId xmlns:p14="http://schemas.microsoft.com/office/powerpoint/2010/main" val="349765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C503D3-D583-4585-BC94-1797A6149379}" type="datetimeFigureOut">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AEF4E-63D2-4172-9A46-F25EF3E36C6F}" type="slidenum">
              <a:rPr lang="en-IN" smtClean="0"/>
              <a:t>‹#›</a:t>
            </a:fld>
            <a:endParaRPr lang="en-IN"/>
          </a:p>
        </p:txBody>
      </p:sp>
    </p:spTree>
    <p:extLst>
      <p:ext uri="{BB962C8B-B14F-4D97-AF65-F5344CB8AC3E}">
        <p14:creationId xmlns:p14="http://schemas.microsoft.com/office/powerpoint/2010/main" val="650974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C503D3-D583-4585-BC94-1797A6149379}" type="datetimeFigureOut">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AEF4E-63D2-4172-9A46-F25EF3E36C6F}" type="slidenum">
              <a:rPr lang="en-IN" smtClean="0"/>
              <a:t>‹#›</a:t>
            </a:fld>
            <a:endParaRPr lang="en-IN"/>
          </a:p>
        </p:txBody>
      </p:sp>
    </p:spTree>
    <p:extLst>
      <p:ext uri="{BB962C8B-B14F-4D97-AF65-F5344CB8AC3E}">
        <p14:creationId xmlns:p14="http://schemas.microsoft.com/office/powerpoint/2010/main" val="1484544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668000" y="6471807"/>
            <a:ext cx="2743200" cy="365125"/>
          </a:xfrm>
          <a:prstGeom prst="rect">
            <a:avLst/>
          </a:prstGeom>
        </p:spPr>
        <p:txBody>
          <a:bodyPr/>
          <a:lstStyle/>
          <a:p>
            <a:fld id="{C55500A9-FDA9-4E0D-99F3-1186C36F68FA}" type="slidenum">
              <a:rPr lang="en-US" smtClean="0"/>
              <a:t>‹#›</a:t>
            </a:fld>
            <a:endParaRPr lang="en-US"/>
          </a:p>
        </p:txBody>
      </p:sp>
    </p:spTree>
    <p:extLst>
      <p:ext uri="{BB962C8B-B14F-4D97-AF65-F5344CB8AC3E}">
        <p14:creationId xmlns:p14="http://schemas.microsoft.com/office/powerpoint/2010/main" val="998050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725727" y="6492875"/>
            <a:ext cx="2743200" cy="365125"/>
          </a:xfrm>
          <a:prstGeom prst="rect">
            <a:avLst/>
          </a:prstGeo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48852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820400" y="6490277"/>
            <a:ext cx="2743200" cy="365125"/>
          </a:xfrm>
          <a:prstGeom prst="rect">
            <a:avLst/>
          </a:prstGeo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03521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820400" y="6499514"/>
            <a:ext cx="2743200" cy="365125"/>
          </a:xfrm>
          <a:prstGeom prst="rect">
            <a:avLst/>
          </a:prstGeo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000978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10439400" y="6492875"/>
            <a:ext cx="2743200" cy="365125"/>
          </a:xfrm>
          <a:prstGeom prst="rect">
            <a:avLst/>
          </a:prstGeo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72759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0624128" y="6471805"/>
            <a:ext cx="2743200" cy="365125"/>
          </a:xfrm>
          <a:prstGeom prst="rect">
            <a:avLst/>
          </a:prstGeo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816449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0596418" y="6492875"/>
            <a:ext cx="2743200" cy="365125"/>
          </a:xfrm>
          <a:prstGeom prst="rect">
            <a:avLst/>
          </a:prstGeo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697416641"/>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633363" y="6453332"/>
            <a:ext cx="2743200" cy="365125"/>
          </a:xfrm>
          <a:prstGeom prst="rect">
            <a:avLst/>
          </a:prstGeo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77790961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C503D3-D583-4585-BC94-1797A6149379}" type="datetimeFigureOut">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AEF4E-63D2-4172-9A46-F25EF3E36C6F}" type="slidenum">
              <a:rPr lang="en-IN" smtClean="0"/>
              <a:t>‹#›</a:t>
            </a:fld>
            <a:endParaRPr lang="en-IN"/>
          </a:p>
        </p:txBody>
      </p:sp>
    </p:spTree>
    <p:extLst>
      <p:ext uri="{BB962C8B-B14F-4D97-AF65-F5344CB8AC3E}">
        <p14:creationId xmlns:p14="http://schemas.microsoft.com/office/powerpoint/2010/main" val="27405550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0291618" y="6481041"/>
            <a:ext cx="2743200" cy="365125"/>
          </a:xfrm>
          <a:prstGeom prst="rect">
            <a:avLst/>
          </a:prstGeo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86729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448637" y="6499369"/>
            <a:ext cx="2743200" cy="365125"/>
          </a:xfrm>
          <a:prstGeom prst="rect">
            <a:avLst/>
          </a:prstGeo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1541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0448636" y="6492875"/>
            <a:ext cx="2743200" cy="365125"/>
          </a:xfrm>
          <a:prstGeom prst="rect">
            <a:avLst/>
          </a:prstGeo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4271529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176629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C503D3-D583-4585-BC94-1797A6149379}" type="datetimeFigureOut">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0AEF4E-63D2-4172-9A46-F25EF3E36C6F}" type="slidenum">
              <a:rPr lang="en-IN" smtClean="0"/>
              <a:t>‹#›</a:t>
            </a:fld>
            <a:endParaRPr lang="en-IN"/>
          </a:p>
        </p:txBody>
      </p:sp>
    </p:spTree>
    <p:extLst>
      <p:ext uri="{BB962C8B-B14F-4D97-AF65-F5344CB8AC3E}">
        <p14:creationId xmlns:p14="http://schemas.microsoft.com/office/powerpoint/2010/main" val="993528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1C503D3-D583-4585-BC94-1797A6149379}" type="datetimeFigureOut">
              <a:rPr lang="en-IN" smtClean="0"/>
              <a:t>25-03-2025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AEF4E-63D2-4172-9A46-F25EF3E36C6F}" type="slidenum">
              <a:rPr lang="en-IN" smtClean="0"/>
              <a:t>‹#›</a:t>
            </a:fld>
            <a:endParaRPr lang="en-IN"/>
          </a:p>
        </p:txBody>
      </p:sp>
    </p:spTree>
    <p:extLst>
      <p:ext uri="{BB962C8B-B14F-4D97-AF65-F5344CB8AC3E}">
        <p14:creationId xmlns:p14="http://schemas.microsoft.com/office/powerpoint/2010/main" val="3020648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1C503D3-D583-4585-BC94-1797A6149379}" type="datetimeFigureOut">
              <a:rPr lang="en-IN" smtClean="0"/>
              <a:t>25-03-2025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0AEF4E-63D2-4172-9A46-F25EF3E36C6F}" type="slidenum">
              <a:rPr lang="en-IN" smtClean="0"/>
              <a:t>‹#›</a:t>
            </a:fld>
            <a:endParaRPr lang="en-IN"/>
          </a:p>
        </p:txBody>
      </p:sp>
    </p:spTree>
    <p:extLst>
      <p:ext uri="{BB962C8B-B14F-4D97-AF65-F5344CB8AC3E}">
        <p14:creationId xmlns:p14="http://schemas.microsoft.com/office/powerpoint/2010/main" val="316449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1C503D3-D583-4585-BC94-1797A6149379}" type="datetimeFigureOut">
              <a:rPr lang="en-IN" smtClean="0"/>
              <a:t>25-03-2025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0AEF4E-63D2-4172-9A46-F25EF3E36C6F}" type="slidenum">
              <a:rPr lang="en-IN" smtClean="0"/>
              <a:t>‹#›</a:t>
            </a:fld>
            <a:endParaRPr lang="en-IN"/>
          </a:p>
        </p:txBody>
      </p:sp>
    </p:spTree>
    <p:extLst>
      <p:ext uri="{BB962C8B-B14F-4D97-AF65-F5344CB8AC3E}">
        <p14:creationId xmlns:p14="http://schemas.microsoft.com/office/powerpoint/2010/main" val="863624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C503D3-D583-4585-BC94-1797A6149379}" type="datetimeFigureOut">
              <a:rPr lang="en-IN" smtClean="0"/>
              <a:t>25-03-2025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0AEF4E-63D2-4172-9A46-F25EF3E36C6F}" type="slidenum">
              <a:rPr lang="en-IN" smtClean="0"/>
              <a:t>‹#›</a:t>
            </a:fld>
            <a:endParaRPr lang="en-IN"/>
          </a:p>
        </p:txBody>
      </p:sp>
    </p:spTree>
    <p:extLst>
      <p:ext uri="{BB962C8B-B14F-4D97-AF65-F5344CB8AC3E}">
        <p14:creationId xmlns:p14="http://schemas.microsoft.com/office/powerpoint/2010/main" val="605666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C503D3-D583-4585-BC94-1797A6149379}" type="datetimeFigureOut">
              <a:rPr lang="en-IN" smtClean="0"/>
              <a:t>25-03-2025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AEF4E-63D2-4172-9A46-F25EF3E36C6F}" type="slidenum">
              <a:rPr lang="en-IN" smtClean="0"/>
              <a:t>‹#›</a:t>
            </a:fld>
            <a:endParaRPr lang="en-IN"/>
          </a:p>
        </p:txBody>
      </p:sp>
    </p:spTree>
    <p:extLst>
      <p:ext uri="{BB962C8B-B14F-4D97-AF65-F5344CB8AC3E}">
        <p14:creationId xmlns:p14="http://schemas.microsoft.com/office/powerpoint/2010/main" val="3120301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C503D3-D583-4585-BC94-1797A6149379}" type="datetimeFigureOut">
              <a:rPr lang="en-IN" smtClean="0"/>
              <a:t>25-03-2025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0AEF4E-63D2-4172-9A46-F25EF3E36C6F}" type="slidenum">
              <a:rPr lang="en-IN" smtClean="0"/>
              <a:t>‹#›</a:t>
            </a:fld>
            <a:endParaRPr lang="en-IN"/>
          </a:p>
        </p:txBody>
      </p:sp>
    </p:spTree>
    <p:extLst>
      <p:ext uri="{BB962C8B-B14F-4D97-AF65-F5344CB8AC3E}">
        <p14:creationId xmlns:p14="http://schemas.microsoft.com/office/powerpoint/2010/main" val="6704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C503D3-D583-4585-BC94-1797A6149379}" type="datetimeFigureOut">
              <a:rPr lang="en-IN" smtClean="0"/>
              <a:t>25-03-2025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AEF4E-63D2-4172-9A46-F25EF3E36C6F}" type="slidenum">
              <a:rPr lang="en-IN" smtClean="0"/>
              <a:t>‹#›</a:t>
            </a:fld>
            <a:endParaRPr lang="en-IN"/>
          </a:p>
        </p:txBody>
      </p:sp>
    </p:spTree>
    <p:extLst>
      <p:ext uri="{BB962C8B-B14F-4D97-AF65-F5344CB8AC3E}">
        <p14:creationId xmlns:p14="http://schemas.microsoft.com/office/powerpoint/2010/main" val="217833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Google Shape;246;p30"/>
          <p:cNvCxnSpPr/>
          <p:nvPr userDrawn="1"/>
        </p:nvCxnSpPr>
        <p:spPr>
          <a:xfrm>
            <a:off x="336100" y="998211"/>
            <a:ext cx="11668000" cy="0"/>
          </a:xfrm>
          <a:prstGeom prst="straightConnector1">
            <a:avLst/>
          </a:prstGeom>
          <a:noFill/>
          <a:ln w="28575" cap="flat" cmpd="sng">
            <a:solidFill>
              <a:schemeClr val="accent2">
                <a:lumMod val="75000"/>
              </a:schemeClr>
            </a:solidFill>
            <a:prstDash val="solid"/>
            <a:round/>
            <a:headEnd type="none" w="med" len="med"/>
            <a:tailEnd type="none" w="med" len="med"/>
          </a:ln>
        </p:spPr>
      </p:cxnSp>
      <p:cxnSp>
        <p:nvCxnSpPr>
          <p:cNvPr id="11" name="Straight Connector 10"/>
          <p:cNvCxnSpPr/>
          <p:nvPr userDrawn="1"/>
        </p:nvCxnSpPr>
        <p:spPr>
          <a:xfrm>
            <a:off x="277092" y="6447415"/>
            <a:ext cx="11600872" cy="0"/>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446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1.wmf"/><Relationship Id="rId5" Type="http://schemas.openxmlformats.org/officeDocument/2006/relationships/oleObject" Target="../embeddings/oleObject15.bin"/><Relationship Id="rId4" Type="http://schemas.openxmlformats.org/officeDocument/2006/relationships/image" Target="../media/image20.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4.wmf"/><Relationship Id="rId5" Type="http://schemas.openxmlformats.org/officeDocument/2006/relationships/oleObject" Target="../embeddings/oleObject18.bin"/><Relationship Id="rId4" Type="http://schemas.openxmlformats.org/officeDocument/2006/relationships/image" Target="../media/image2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4.wmf"/><Relationship Id="rId5" Type="http://schemas.openxmlformats.org/officeDocument/2006/relationships/oleObject" Target="../embeddings/oleObject20.bin"/><Relationship Id="rId4" Type="http://schemas.openxmlformats.org/officeDocument/2006/relationships/image" Target="../media/image25.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8.xml"/><Relationship Id="rId1" Type="http://schemas.openxmlformats.org/officeDocument/2006/relationships/vmlDrawing" Target="../drawings/vmlDrawing10.vml"/><Relationship Id="rId4" Type="http://schemas.openxmlformats.org/officeDocument/2006/relationships/image" Target="../media/image26.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28.wmf"/><Relationship Id="rId5" Type="http://schemas.openxmlformats.org/officeDocument/2006/relationships/oleObject" Target="../embeddings/oleObject23.bin"/><Relationship Id="rId4" Type="http://schemas.openxmlformats.org/officeDocument/2006/relationships/image" Target="../media/image27.wmf"/></Relationships>
</file>

<file path=ppt/slides/_rels/slide15.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30.wmf"/><Relationship Id="rId5" Type="http://schemas.openxmlformats.org/officeDocument/2006/relationships/oleObject" Target="../embeddings/oleObject25.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37.wmf"/><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34.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31.bin"/></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8.wmf"/><Relationship Id="rId4" Type="http://schemas.openxmlformats.org/officeDocument/2006/relationships/oleObject" Target="../embeddings/oleObject33.bin"/></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40.wmf"/><Relationship Id="rId4" Type="http://schemas.openxmlformats.org/officeDocument/2006/relationships/oleObject" Target="../embeddings/oleObject34.bin"/></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42.wmf"/><Relationship Id="rId4" Type="http://schemas.openxmlformats.org/officeDocument/2006/relationships/oleObject" Target="../embeddings/oleObject35.bin"/></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png"/><Relationship Id="rId7" Type="http://schemas.microsoft.com/office/2007/relationships/hdphoto" Target="../media/hdphoto1.wdp"/><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4.png"/><Relationship Id="rId5" Type="http://schemas.openxmlformats.org/officeDocument/2006/relationships/image" Target="../media/image12.emf"/><Relationship Id="rId10" Type="http://schemas.openxmlformats.org/officeDocument/2006/relationships/image" Target="../media/image17.png"/><Relationship Id="rId4" Type="http://schemas.openxmlformats.org/officeDocument/2006/relationships/oleObject" Target="../embeddings/oleObject11.bin"/><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3.bin"/><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1474" y="1504272"/>
            <a:ext cx="11317706" cy="2031325"/>
          </a:xfrm>
          <a:prstGeom prst="rect">
            <a:avLst/>
          </a:prstGeom>
        </p:spPr>
        <p:txBody>
          <a:bodyPr wrap="square">
            <a:spAutoFit/>
          </a:bodyPr>
          <a:lstStyle/>
          <a:p>
            <a:pPr algn="just"/>
            <a:r>
              <a:rPr lang="en-US" dirty="0">
                <a:latin typeface="Times New Roman" panose="02020603050405020304" pitchFamily="18" charset="0"/>
              </a:rPr>
              <a:t>Consider a vertical wall of height H in contact with an isothermal fluid reservoir. For the purpose of scale analysis, select the square flow region of height H and horizontal thickness H. Show that if in the momentum equation you invoke a balance between friction and buoyancy, the inertia/friction ratio comes out to be of order </a:t>
            </a:r>
            <a:r>
              <a:rPr lang="en-US" dirty="0" err="1">
                <a:latin typeface="Times New Roman" panose="02020603050405020304" pitchFamily="18" charset="0"/>
              </a:rPr>
              <a:t>Gr</a:t>
            </a:r>
            <a:r>
              <a:rPr lang="en-US" sz="1400" baseline="-25000" dirty="0" err="1">
                <a:latin typeface="Times New Roman" panose="02020603050405020304" pitchFamily="18" charset="0"/>
              </a:rPr>
              <a:t>H</a:t>
            </a:r>
            <a:r>
              <a:rPr lang="en-US" dirty="0">
                <a:latin typeface="Times New Roman" panose="02020603050405020304" pitchFamily="18" charset="0"/>
              </a:rPr>
              <a:t> = (gβ ΔT H</a:t>
            </a:r>
            <a:r>
              <a:rPr lang="en-US" sz="1400" baseline="30000" dirty="0">
                <a:latin typeface="Times New Roman" panose="02020603050405020304" pitchFamily="18" charset="0"/>
              </a:rPr>
              <a:t>3</a:t>
            </a:r>
            <a:r>
              <a:rPr lang="en-US" dirty="0">
                <a:latin typeface="Times New Roman" panose="02020603050405020304" pitchFamily="18" charset="0"/>
              </a:rPr>
              <a:t>)/ν</a:t>
            </a:r>
            <a:r>
              <a:rPr lang="en-US" sz="1400" baseline="30000" dirty="0">
                <a:latin typeface="Times New Roman" panose="02020603050405020304" pitchFamily="18" charset="0"/>
              </a:rPr>
              <a:t>2</a:t>
            </a:r>
            <a:r>
              <a:rPr lang="en-US" dirty="0">
                <a:latin typeface="Times New Roman" panose="02020603050405020304" pitchFamily="18" charset="0"/>
              </a:rPr>
              <a:t> (note that the H × H region is not the boundary layer region; hence, the conclusion ‘‘inertia/friction </a:t>
            </a:r>
            <a:r>
              <a:rPr lang="en-US" dirty="0">
                <a:latin typeface="Cambria Math" panose="02040503050406030204" pitchFamily="18" charset="0"/>
              </a:rPr>
              <a:t>∼</a:t>
            </a:r>
            <a:r>
              <a:rPr lang="en-US" dirty="0">
                <a:latin typeface="Times New Roman" panose="02020603050405020304" pitchFamily="18" charset="0"/>
              </a:rPr>
              <a:t> </a:t>
            </a:r>
            <a:r>
              <a:rPr lang="en-US" dirty="0" err="1">
                <a:latin typeface="Times New Roman" panose="02020603050405020304" pitchFamily="18" charset="0"/>
              </a:rPr>
              <a:t>Gr</a:t>
            </a:r>
            <a:r>
              <a:rPr lang="en-US" sz="1400" baseline="-25000" dirty="0" err="1">
                <a:latin typeface="Times New Roman" panose="02020603050405020304" pitchFamily="18" charset="0"/>
              </a:rPr>
              <a:t>H</a:t>
            </a:r>
            <a:r>
              <a:rPr lang="en-US" dirty="0">
                <a:latin typeface="Times New Roman" panose="02020603050405020304" pitchFamily="18" charset="0"/>
              </a:rPr>
              <a:t>’’ does not apply to the boundary layer region). Is the vertical velocity scale derived above compatible with the </a:t>
            </a:r>
            <a:r>
              <a:rPr lang="en-US" i="1" dirty="0">
                <a:latin typeface="Times New Roman" panose="02020603050405020304" pitchFamily="18" charset="0"/>
              </a:rPr>
              <a:t>v</a:t>
            </a:r>
            <a:r>
              <a:rPr lang="en-US" dirty="0">
                <a:latin typeface="Times New Roman" panose="02020603050405020304" pitchFamily="18" charset="0"/>
              </a:rPr>
              <a:t> scale recommended by the energy equation for the H × H region? In other words, is the invoked balance friction </a:t>
            </a:r>
            <a:r>
              <a:rPr lang="en-US" dirty="0">
                <a:latin typeface="Cambria Math" panose="02040503050406030204" pitchFamily="18" charset="0"/>
              </a:rPr>
              <a:t>∼</a:t>
            </a:r>
            <a:r>
              <a:rPr lang="en-US" dirty="0">
                <a:latin typeface="Times New Roman" panose="02020603050405020304" pitchFamily="18" charset="0"/>
              </a:rPr>
              <a:t> buoyancy in the H × H region realistic? </a:t>
            </a:r>
            <a:endParaRPr lang="en-IN" dirty="0"/>
          </a:p>
        </p:txBody>
      </p:sp>
      <p:sp>
        <p:nvSpPr>
          <p:cNvPr id="6" name="TextBox 5"/>
          <p:cNvSpPr txBox="1"/>
          <p:nvPr/>
        </p:nvSpPr>
        <p:spPr>
          <a:xfrm>
            <a:off x="561474" y="489284"/>
            <a:ext cx="3328737" cy="584775"/>
          </a:xfrm>
          <a:prstGeom prst="rect">
            <a:avLst/>
          </a:prstGeom>
          <a:noFill/>
        </p:spPr>
        <p:txBody>
          <a:bodyPr wrap="square" rtlCol="0">
            <a:spAutoFit/>
          </a:bodyPr>
          <a:lstStyle/>
          <a:p>
            <a:r>
              <a:rPr lang="en-US" sz="3200" b="1" dirty="0">
                <a:solidFill>
                  <a:srgbClr val="000000"/>
                </a:solidFill>
                <a:latin typeface="Times New Roman" panose="02020603050405020304" pitchFamily="18" charset="0"/>
              </a:rPr>
              <a:t>Problem 1</a:t>
            </a:r>
            <a:endParaRPr lang="en-IN" sz="3200" b="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12012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10</a:t>
            </a:fld>
            <a:endParaRPr lang="en-US"/>
          </a:p>
        </p:txBody>
      </p:sp>
      <p:sp>
        <p:nvSpPr>
          <p:cNvPr id="10" name="Rectangle 9"/>
          <p:cNvSpPr/>
          <p:nvPr/>
        </p:nvSpPr>
        <p:spPr>
          <a:xfrm>
            <a:off x="349563" y="1221571"/>
            <a:ext cx="2969083" cy="461665"/>
          </a:xfrm>
          <a:prstGeom prst="rect">
            <a:avLst/>
          </a:prstGeom>
        </p:spPr>
        <p:txBody>
          <a:bodyPr wrap="none">
            <a:spAutoFit/>
          </a:bodyPr>
          <a:lstStyle/>
          <a:p>
            <a:r>
              <a:rPr lang="en-US" sz="2400">
                <a:latin typeface="Times New Roman" panose="02020603050405020304" pitchFamily="18" charset="0"/>
                <a:ea typeface="Calibri" panose="020F0502020204030204" pitchFamily="34" charset="0"/>
              </a:rPr>
              <a:t>If we assume the same</a:t>
            </a:r>
            <a:endParaRPr lang="en-US" sz="2400"/>
          </a:p>
        </p:txBody>
      </p:sp>
      <p:graphicFrame>
        <p:nvGraphicFramePr>
          <p:cNvPr id="11" name="Object 10"/>
          <p:cNvGraphicFramePr>
            <a:graphicFrameLocks noChangeAspect="1"/>
          </p:cNvGraphicFramePr>
          <p:nvPr>
            <p:extLst/>
          </p:nvPr>
        </p:nvGraphicFramePr>
        <p:xfrm>
          <a:off x="3270993" y="1245341"/>
          <a:ext cx="3316288" cy="519112"/>
        </p:xfrm>
        <a:graphic>
          <a:graphicData uri="http://schemas.openxmlformats.org/presentationml/2006/ole">
            <mc:AlternateContent xmlns:mc="http://schemas.openxmlformats.org/markup-compatibility/2006">
              <mc:Choice xmlns:v="urn:schemas-microsoft-com:vml" Requires="v">
                <p:oleObj spid="_x0000_s12308" name="Equation" r:id="rId3" imgW="1625400" imgH="253800" progId="Equation.DSMT4">
                  <p:embed/>
                </p:oleObj>
              </mc:Choice>
              <mc:Fallback>
                <p:oleObj name="Equation" r:id="rId3" imgW="1625400" imgH="253800" progId="Equation.DSMT4">
                  <p:embed/>
                  <p:pic>
                    <p:nvPicPr>
                      <p:cNvPr id="11" name="Object 10"/>
                      <p:cNvPicPr/>
                      <p:nvPr/>
                    </p:nvPicPr>
                    <p:blipFill>
                      <a:blip r:embed="rId4"/>
                      <a:stretch>
                        <a:fillRect/>
                      </a:stretch>
                    </p:blipFill>
                    <p:spPr>
                      <a:xfrm>
                        <a:off x="3270993" y="1245341"/>
                        <a:ext cx="3316288" cy="519112"/>
                      </a:xfrm>
                      <a:prstGeom prst="rect">
                        <a:avLst/>
                      </a:prstGeom>
                    </p:spPr>
                  </p:pic>
                </p:oleObj>
              </mc:Fallback>
            </mc:AlternateContent>
          </a:graphicData>
        </a:graphic>
      </p:graphicFrame>
      <p:sp>
        <p:nvSpPr>
          <p:cNvPr id="13" name="Rectangle 12"/>
          <p:cNvSpPr/>
          <p:nvPr/>
        </p:nvSpPr>
        <p:spPr>
          <a:xfrm>
            <a:off x="6587281" y="1267275"/>
            <a:ext cx="3786614" cy="461665"/>
          </a:xfrm>
          <a:prstGeom prst="rect">
            <a:avLst/>
          </a:prstGeom>
        </p:spPr>
        <p:txBody>
          <a:bodyPr wrap="none">
            <a:spAutoFit/>
          </a:bodyPr>
          <a:lstStyle/>
          <a:p>
            <a:r>
              <a:rPr lang="en-US" sz="2400">
                <a:latin typeface="Times New Roman" panose="02020603050405020304" pitchFamily="18" charset="0"/>
                <a:ea typeface="Calibri" panose="020F0502020204030204" pitchFamily="34" charset="0"/>
              </a:rPr>
              <a:t>inside and outside the bottle, </a:t>
            </a:r>
            <a:endParaRPr lang="en-US" sz="2400"/>
          </a:p>
        </p:txBody>
      </p:sp>
      <p:graphicFrame>
        <p:nvGraphicFramePr>
          <p:cNvPr id="14" name="Object 13"/>
          <p:cNvGraphicFramePr>
            <a:graphicFrameLocks noChangeAspect="1"/>
          </p:cNvGraphicFramePr>
          <p:nvPr>
            <p:extLst/>
          </p:nvPr>
        </p:nvGraphicFramePr>
        <p:xfrm>
          <a:off x="639232" y="2423825"/>
          <a:ext cx="9698790" cy="2115849"/>
        </p:xfrm>
        <a:graphic>
          <a:graphicData uri="http://schemas.openxmlformats.org/presentationml/2006/ole">
            <mc:AlternateContent xmlns:mc="http://schemas.openxmlformats.org/markup-compatibility/2006">
              <mc:Choice xmlns:v="urn:schemas-microsoft-com:vml" Requires="v">
                <p:oleObj spid="_x0000_s12309" name="Equation" r:id="rId5" imgW="5067000" imgH="1104840" progId="Equation.DSMT4">
                  <p:embed/>
                </p:oleObj>
              </mc:Choice>
              <mc:Fallback>
                <p:oleObj name="Equation" r:id="rId5" imgW="5067000" imgH="1104840" progId="Equation.DSMT4">
                  <p:embed/>
                  <p:pic>
                    <p:nvPicPr>
                      <p:cNvPr id="14" name="Object 13"/>
                      <p:cNvPicPr/>
                      <p:nvPr/>
                    </p:nvPicPr>
                    <p:blipFill>
                      <a:blip r:embed="rId6"/>
                      <a:stretch>
                        <a:fillRect/>
                      </a:stretch>
                    </p:blipFill>
                    <p:spPr>
                      <a:xfrm>
                        <a:off x="639232" y="2423825"/>
                        <a:ext cx="9698790" cy="2115849"/>
                      </a:xfrm>
                      <a:prstGeom prst="rect">
                        <a:avLst/>
                      </a:prstGeom>
                    </p:spPr>
                  </p:pic>
                </p:oleObj>
              </mc:Fallback>
            </mc:AlternateContent>
          </a:graphicData>
        </a:graphic>
      </p:graphicFrame>
      <p:sp>
        <p:nvSpPr>
          <p:cNvPr id="4" name="Rectangle 3"/>
          <p:cNvSpPr/>
          <p:nvPr/>
        </p:nvSpPr>
        <p:spPr>
          <a:xfrm>
            <a:off x="435323" y="4697841"/>
            <a:ext cx="5918608" cy="487506"/>
          </a:xfrm>
          <a:prstGeom prst="rect">
            <a:avLst/>
          </a:prstGeom>
        </p:spPr>
        <p:txBody>
          <a:bodyPr wrap="none">
            <a:spAutoFit/>
          </a:bodyPr>
          <a:lstStyle/>
          <a:p>
            <a:pPr marL="228600" marR="0" algn="just">
              <a:lnSpc>
                <a:spcPct val="107000"/>
              </a:lnSpc>
              <a:spcBef>
                <a:spcPts val="0"/>
              </a:spcBef>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Since,  </a:t>
            </a:r>
            <a:r>
              <a:rPr lang="en-US" sz="2400" i="1" err="1">
                <a:latin typeface="Times New Roman" panose="02020603050405020304" pitchFamily="18" charset="0"/>
                <a:ea typeface="Calibri" panose="020F0502020204030204" pitchFamily="34" charset="0"/>
                <a:cs typeface="Times New Roman" panose="02020603050405020304" pitchFamily="18" charset="0"/>
              </a:rPr>
              <a:t>h</a:t>
            </a:r>
            <a:r>
              <a:rPr lang="en-US" sz="2400" i="1" baseline="-25000" err="1">
                <a:latin typeface="Times New Roman" panose="02020603050405020304" pitchFamily="18" charset="0"/>
                <a:ea typeface="Calibri" panose="020F0502020204030204" pitchFamily="34" charset="0"/>
                <a:cs typeface="Times New Roman" panose="02020603050405020304" pitchFamily="18" charset="0"/>
              </a:rPr>
              <a:t>cd</a:t>
            </a:r>
            <a:r>
              <a:rPr lang="en-US" sz="2400" i="1" baseline="-25000">
                <a:latin typeface="Times New Roman" panose="02020603050405020304" pitchFamily="18" charset="0"/>
                <a:ea typeface="Calibri" panose="020F0502020204030204" pitchFamily="34" charset="0"/>
                <a:cs typeface="Times New Roman" panose="02020603050405020304" pitchFamily="18" charset="0"/>
              </a:rPr>
              <a:t> </a:t>
            </a:r>
            <a:r>
              <a:rPr lang="en-US" sz="2400">
                <a:latin typeface="Times New Roman" panose="02020603050405020304" pitchFamily="18" charset="0"/>
                <a:ea typeface="Calibri" panose="020F0502020204030204" pitchFamily="34" charset="0"/>
                <a:cs typeface="Times New Roman" panose="02020603050405020304" pitchFamily="18" charset="0"/>
              </a:rPr>
              <a:t>&gt;&gt; </a:t>
            </a:r>
            <a:r>
              <a:rPr lang="en-US" sz="2400" i="1">
                <a:latin typeface="Times New Roman" panose="02020603050405020304" pitchFamily="18" charset="0"/>
                <a:ea typeface="Calibri" panose="020F0502020204030204" pitchFamily="34" charset="0"/>
                <a:cs typeface="Times New Roman" panose="02020603050405020304" pitchFamily="18" charset="0"/>
              </a:rPr>
              <a:t>h</a:t>
            </a:r>
            <a:r>
              <a:rPr lang="en-US" sz="2400" i="1" baseline="-25000">
                <a:latin typeface="Times New Roman" panose="02020603050405020304" pitchFamily="18" charset="0"/>
                <a:ea typeface="Calibri" panose="020F0502020204030204" pitchFamily="34" charset="0"/>
                <a:cs typeface="Times New Roman" panose="02020603050405020304" pitchFamily="18" charset="0"/>
              </a:rPr>
              <a:t>air </a:t>
            </a:r>
            <a:r>
              <a:rPr lang="en-US" sz="2400">
                <a:latin typeface="Times New Roman" panose="02020603050405020304" pitchFamily="18" charset="0"/>
                <a:ea typeface="Calibri" panose="020F0502020204030204" pitchFamily="34" charset="0"/>
                <a:cs typeface="Times New Roman" panose="02020603050405020304" pitchFamily="18" charset="0"/>
              </a:rPr>
              <a:t>we can say the overall </a:t>
            </a:r>
            <a:r>
              <a:rPr lang="en-US" sz="2400" i="1">
                <a:latin typeface="Times New Roman" panose="02020603050405020304" pitchFamily="18" charset="0"/>
                <a:ea typeface="Calibri" panose="020F0502020204030204" pitchFamily="34" charset="0"/>
                <a:cs typeface="Times New Roman" panose="02020603050405020304" pitchFamily="18" charset="0"/>
              </a:rPr>
              <a:t>h</a:t>
            </a:r>
            <a:r>
              <a:rPr lang="en-US" sz="2400">
                <a:latin typeface="Times New Roman" panose="02020603050405020304" pitchFamily="18" charset="0"/>
                <a:ea typeface="Calibri" panose="020F0502020204030204" pitchFamily="34" charset="0"/>
                <a:cs typeface="Times New Roman" panose="02020603050405020304" pitchFamily="18" charset="0"/>
              </a:rPr>
              <a:t> is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Object 4"/>
          <p:cNvGraphicFramePr>
            <a:graphicFrameLocks noChangeAspect="1"/>
          </p:cNvGraphicFramePr>
          <p:nvPr>
            <p:extLst/>
          </p:nvPr>
        </p:nvGraphicFramePr>
        <p:xfrm>
          <a:off x="815942" y="5280262"/>
          <a:ext cx="7625414" cy="1008823"/>
        </p:xfrm>
        <a:graphic>
          <a:graphicData uri="http://schemas.openxmlformats.org/presentationml/2006/ole">
            <mc:AlternateContent xmlns:mc="http://schemas.openxmlformats.org/markup-compatibility/2006">
              <mc:Choice xmlns:v="urn:schemas-microsoft-com:vml" Requires="v">
                <p:oleObj spid="_x0000_s12310" name="Equation" r:id="rId7" imgW="4317840" imgH="571320" progId="Equation.DSMT4">
                  <p:embed/>
                </p:oleObj>
              </mc:Choice>
              <mc:Fallback>
                <p:oleObj name="Equation" r:id="rId7" imgW="4317840" imgH="571320" progId="Equation.DSMT4">
                  <p:embed/>
                  <p:pic>
                    <p:nvPicPr>
                      <p:cNvPr id="5" name="Object 4"/>
                      <p:cNvPicPr/>
                      <p:nvPr/>
                    </p:nvPicPr>
                    <p:blipFill>
                      <a:blip r:embed="rId8"/>
                      <a:stretch>
                        <a:fillRect/>
                      </a:stretch>
                    </p:blipFill>
                    <p:spPr>
                      <a:xfrm>
                        <a:off x="815942" y="5280262"/>
                        <a:ext cx="7625414" cy="1008823"/>
                      </a:xfrm>
                      <a:prstGeom prst="rect">
                        <a:avLst/>
                      </a:prstGeom>
                    </p:spPr>
                  </p:pic>
                </p:oleObj>
              </mc:Fallback>
            </mc:AlternateContent>
          </a:graphicData>
        </a:graphic>
      </p:graphicFrame>
      <p:sp>
        <p:nvSpPr>
          <p:cNvPr id="12" name="TextBox 11"/>
          <p:cNvSpPr txBox="1"/>
          <p:nvPr/>
        </p:nvSpPr>
        <p:spPr>
          <a:xfrm>
            <a:off x="8858901" y="5557522"/>
            <a:ext cx="1237673" cy="461665"/>
          </a:xfrm>
          <a:prstGeom prst="rect">
            <a:avLst/>
          </a:prstGeom>
          <a:noFill/>
        </p:spPr>
        <p:txBody>
          <a:bodyPr wrap="square" rtlCol="0">
            <a:spAutoFit/>
          </a:bodyPr>
          <a:lstStyle/>
          <a:p>
            <a:r>
              <a:rPr lang="en-US" sz="2400"/>
              <a:t>…….(8)</a:t>
            </a:r>
          </a:p>
        </p:txBody>
      </p:sp>
      <p:sp>
        <p:nvSpPr>
          <p:cNvPr id="3" name="Rectangle 2"/>
          <p:cNvSpPr/>
          <p:nvPr/>
        </p:nvSpPr>
        <p:spPr>
          <a:xfrm>
            <a:off x="349563" y="1876481"/>
            <a:ext cx="2541080" cy="461665"/>
          </a:xfrm>
          <a:prstGeom prst="rect">
            <a:avLst/>
          </a:prstGeom>
        </p:spPr>
        <p:txBody>
          <a:bodyPr wrap="none">
            <a:spAutoFit/>
          </a:bodyPr>
          <a:lstStyle/>
          <a:p>
            <a:r>
              <a:rPr lang="en-US" sz="2400">
                <a:latin typeface="Times New Roman" panose="02020603050405020304" pitchFamily="18" charset="0"/>
                <a:ea typeface="Calibri" panose="020F0502020204030204" pitchFamily="34" charset="0"/>
              </a:rPr>
              <a:t>Then we can write </a:t>
            </a:r>
            <a:endParaRPr lang="en-US" sz="2400"/>
          </a:p>
        </p:txBody>
      </p:sp>
    </p:spTree>
    <p:extLst>
      <p:ext uri="{BB962C8B-B14F-4D97-AF65-F5344CB8AC3E}">
        <p14:creationId xmlns:p14="http://schemas.microsoft.com/office/powerpoint/2010/main" val="3932072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
        <p:nvSpPr>
          <p:cNvPr id="3" name="Rectangle 2"/>
          <p:cNvSpPr/>
          <p:nvPr/>
        </p:nvSpPr>
        <p:spPr>
          <a:xfrm>
            <a:off x="0" y="2496804"/>
            <a:ext cx="4378122" cy="468077"/>
          </a:xfrm>
          <a:prstGeom prst="rect">
            <a:avLst/>
          </a:prstGeom>
        </p:spPr>
        <p:txBody>
          <a:bodyPr wrap="none">
            <a:spAutoFit/>
          </a:bodyPr>
          <a:lstStyle/>
          <a:p>
            <a:pPr marL="228600" marR="0" algn="just">
              <a:lnSpc>
                <a:spcPct val="107000"/>
              </a:lnSpc>
              <a:spcBef>
                <a:spcPts val="0"/>
              </a:spcBef>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From equation (5) we can write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526552319"/>
              </p:ext>
            </p:extLst>
          </p:nvPr>
        </p:nvGraphicFramePr>
        <p:xfrm>
          <a:off x="312547" y="3209891"/>
          <a:ext cx="5713413" cy="1052513"/>
        </p:xfrm>
        <a:graphic>
          <a:graphicData uri="http://schemas.openxmlformats.org/presentationml/2006/ole">
            <mc:AlternateContent xmlns:mc="http://schemas.openxmlformats.org/markup-compatibility/2006">
              <mc:Choice xmlns:v="urn:schemas-microsoft-com:vml" Requires="v">
                <p:oleObj spid="_x0000_s13326" name="Equation" r:id="rId3" imgW="2616120" imgH="482400" progId="Equation.DSMT4">
                  <p:embed/>
                </p:oleObj>
              </mc:Choice>
              <mc:Fallback>
                <p:oleObj name="Equation" r:id="rId3" imgW="2616120" imgH="482400" progId="Equation.DSMT4">
                  <p:embed/>
                  <p:pic>
                    <p:nvPicPr>
                      <p:cNvPr id="4" name="Object 3"/>
                      <p:cNvPicPr/>
                      <p:nvPr/>
                    </p:nvPicPr>
                    <p:blipFill>
                      <a:blip r:embed="rId4"/>
                      <a:stretch>
                        <a:fillRect/>
                      </a:stretch>
                    </p:blipFill>
                    <p:spPr>
                      <a:xfrm>
                        <a:off x="312547" y="3209891"/>
                        <a:ext cx="5713413" cy="1052513"/>
                      </a:xfrm>
                      <a:prstGeom prst="rect">
                        <a:avLst/>
                      </a:prstGeom>
                    </p:spPr>
                  </p:pic>
                </p:oleObj>
              </mc:Fallback>
            </mc:AlternateContent>
          </a:graphicData>
        </a:graphic>
      </p:graphicFrame>
      <p:sp>
        <p:nvSpPr>
          <p:cNvPr id="6" name="Rectangle 5"/>
          <p:cNvSpPr/>
          <p:nvPr/>
        </p:nvSpPr>
        <p:spPr>
          <a:xfrm>
            <a:off x="312547" y="4523142"/>
            <a:ext cx="11655471" cy="1200329"/>
          </a:xfrm>
          <a:prstGeom prst="rect">
            <a:avLst/>
          </a:prstGeom>
        </p:spPr>
        <p:txBody>
          <a:bodyPr wrap="square">
            <a:spAutoFit/>
          </a:bodyPr>
          <a:lstStyle/>
          <a:p>
            <a:r>
              <a:rPr lang="en-US" sz="2400">
                <a:latin typeface="Times New Roman" panose="02020603050405020304" pitchFamily="18" charset="0"/>
                <a:ea typeface="Calibri" panose="020F0502020204030204" pitchFamily="34" charset="0"/>
                <a:cs typeface="Times New Roman" panose="02020603050405020304" pitchFamily="18" charset="0"/>
              </a:rPr>
              <a:t>So, the cooling the cold drink bottle by placing it vertically will take 50% more time compare to the horizontal position. So, if you want to have the cold drink as soon as possible place it horizontally</a:t>
            </a:r>
            <a:endParaRPr lang="en-US" sz="2400">
              <a:latin typeface="Times New Roman" panose="02020603050405020304" pitchFamily="18" charset="0"/>
              <a:cs typeface="Times New Roman" panose="02020603050405020304" pitchFamily="18" charset="0"/>
            </a:endParaRPr>
          </a:p>
        </p:txBody>
      </p:sp>
      <p:sp>
        <p:nvSpPr>
          <p:cNvPr id="7" name="TextBox 6"/>
          <p:cNvSpPr txBox="1"/>
          <p:nvPr/>
        </p:nvSpPr>
        <p:spPr>
          <a:xfrm>
            <a:off x="448396" y="1233239"/>
            <a:ext cx="2505146"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Position 2</a:t>
            </a:r>
          </a:p>
        </p:txBody>
      </p:sp>
      <p:sp>
        <p:nvSpPr>
          <p:cNvPr id="5" name="TextBox 4"/>
          <p:cNvSpPr txBox="1"/>
          <p:nvPr/>
        </p:nvSpPr>
        <p:spPr>
          <a:xfrm>
            <a:off x="405769" y="763604"/>
            <a:ext cx="2664690"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Similarly, </a:t>
            </a:r>
          </a:p>
        </p:txBody>
      </p:sp>
      <p:graphicFrame>
        <p:nvGraphicFramePr>
          <p:cNvPr id="8" name="Object 7"/>
          <p:cNvGraphicFramePr>
            <a:graphicFrameLocks noChangeAspect="1"/>
          </p:cNvGraphicFramePr>
          <p:nvPr>
            <p:extLst>
              <p:ext uri="{D42A27DB-BD31-4B8C-83A1-F6EECF244321}">
                <p14:modId xmlns:p14="http://schemas.microsoft.com/office/powerpoint/2010/main" val="1826216846"/>
              </p:ext>
            </p:extLst>
          </p:nvPr>
        </p:nvGraphicFramePr>
        <p:xfrm>
          <a:off x="448396" y="1646347"/>
          <a:ext cx="2910639" cy="761644"/>
        </p:xfrm>
        <a:graphic>
          <a:graphicData uri="http://schemas.openxmlformats.org/presentationml/2006/ole">
            <mc:AlternateContent xmlns:mc="http://schemas.openxmlformats.org/markup-compatibility/2006">
              <mc:Choice xmlns:v="urn:schemas-microsoft-com:vml" Requires="v">
                <p:oleObj spid="_x0000_s13327" name="Equation" r:id="rId5" imgW="1307880" imgH="342720" progId="Equation.DSMT4">
                  <p:embed/>
                </p:oleObj>
              </mc:Choice>
              <mc:Fallback>
                <p:oleObj name="Equation" r:id="rId5" imgW="1307880" imgH="342720" progId="Equation.DSMT4">
                  <p:embed/>
                  <p:pic>
                    <p:nvPicPr>
                      <p:cNvPr id="8" name="Object 7"/>
                      <p:cNvPicPr/>
                      <p:nvPr/>
                    </p:nvPicPr>
                    <p:blipFill>
                      <a:blip r:embed="rId6"/>
                      <a:stretch>
                        <a:fillRect/>
                      </a:stretch>
                    </p:blipFill>
                    <p:spPr>
                      <a:xfrm>
                        <a:off x="448396" y="1646347"/>
                        <a:ext cx="2910639" cy="761644"/>
                      </a:xfrm>
                      <a:prstGeom prst="rect">
                        <a:avLst/>
                      </a:prstGeom>
                    </p:spPr>
                  </p:pic>
                </p:oleObj>
              </mc:Fallback>
            </mc:AlternateContent>
          </a:graphicData>
        </a:graphic>
      </p:graphicFrame>
    </p:spTree>
    <p:extLst>
      <p:ext uri="{BB962C8B-B14F-4D97-AF65-F5344CB8AC3E}">
        <p14:creationId xmlns:p14="http://schemas.microsoft.com/office/powerpoint/2010/main" val="3756789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800" b="0" i="0" u="none" strike="noStrike" kern="1200" cap="none" spc="0" normalizeH="0" baseline="0" noProof="0" smtClean="0">
                <a:ln>
                  <a:noFill/>
                </a:ln>
                <a:solidFill>
                  <a:prstClr val="black"/>
                </a:solidFill>
                <a:effectLst/>
                <a:uLnTx/>
                <a:uFillTx/>
                <a:latin typeface="Times New Roman"/>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1200" cap="none" spc="0" normalizeH="0" baseline="0" noProof="0">
              <a:ln>
                <a:noFill/>
              </a:ln>
              <a:solidFill>
                <a:prstClr val="black"/>
              </a:solidFill>
              <a:effectLst/>
              <a:uLnTx/>
              <a:uFillTx/>
              <a:latin typeface="Times New Roman"/>
              <a:ea typeface="+mn-ea"/>
              <a:cs typeface="+mn-cs"/>
            </a:endParaRPr>
          </a:p>
        </p:txBody>
      </p:sp>
      <p:sp>
        <p:nvSpPr>
          <p:cNvPr id="3" name="Rectangle 2"/>
          <p:cNvSpPr/>
          <p:nvPr/>
        </p:nvSpPr>
        <p:spPr>
          <a:xfrm>
            <a:off x="364065" y="1191378"/>
            <a:ext cx="11159068" cy="1938992"/>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The ABC Evening News Report in a news segment on hypothermia research studies at the University of Minnesota claimed that heat loss from the body (at 25°C ) is faster in 10°C water than in air at the same temperature. Is that a realistic statement? If the statement is found to be true then how fast?  Person can be approximated as a vertical cylinder of diameter D = 0.3 m and length L = 1.8 m </a:t>
            </a:r>
            <a:endParaRPr kumimoji="0" lang="en-US" sz="2400" b="0" i="0" u="none" strike="noStrike" kern="1200" cap="none" spc="0" normalizeH="0" baseline="0" noProof="0">
              <a:ln>
                <a:noFill/>
              </a:ln>
              <a:solidFill>
                <a:prstClr val="black"/>
              </a:solidFill>
              <a:effectLst/>
              <a:uLnTx/>
              <a:uFillTx/>
              <a:latin typeface="Times New Roman"/>
              <a:ea typeface="+mn-ea"/>
              <a:cs typeface="+mn-cs"/>
            </a:endParaRPr>
          </a:p>
        </p:txBody>
      </p:sp>
      <p:sp>
        <p:nvSpPr>
          <p:cNvPr id="9" name="Rectangle 8"/>
          <p:cNvSpPr/>
          <p:nvPr/>
        </p:nvSpPr>
        <p:spPr>
          <a:xfrm>
            <a:off x="1546357" y="3942452"/>
            <a:ext cx="2904068" cy="224676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For air,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k = 0.0293 W/</a:t>
            </a:r>
            <a:r>
              <a:rPr kumimoji="0" lang="en-US" sz="2000" b="0" i="1" u="none" strike="noStrike" kern="1200" cap="none" spc="0" normalizeH="0" baseline="0" noProof="0" err="1">
                <a:ln>
                  <a:noFill/>
                </a:ln>
                <a:solidFill>
                  <a:prstClr val="black"/>
                </a:solidFill>
                <a:effectLst/>
                <a:uLnTx/>
                <a:uFillTx/>
                <a:latin typeface="Times New Roman" panose="02020603050405020304" pitchFamily="18" charset="0"/>
                <a:ea typeface="+mn-ea"/>
                <a:cs typeface="+mn-cs"/>
              </a:rPr>
              <a:t>m</a:t>
            </a:r>
            <a:r>
              <a:rPr kumimoji="0" lang="en-US" sz="2000" b="0" i="1" u="none" strike="noStrike" kern="1200" cap="none" spc="0" normalizeH="0" baseline="0" noProof="0" err="1">
                <a:ln>
                  <a:noFill/>
                </a:ln>
                <a:solidFill>
                  <a:prstClr val="black"/>
                </a:solidFill>
                <a:effectLst/>
                <a:uLnTx/>
                <a:uFillTx/>
                <a:latin typeface="Symbol" panose="05050102010706020507" pitchFamily="18" charset="2"/>
                <a:ea typeface="+mn-ea"/>
                <a:cs typeface="+mn-cs"/>
              </a:rPr>
              <a:t>×</a:t>
            </a:r>
            <a:r>
              <a:rPr kumimoji="0" lang="en-US" sz="2000" b="0" i="1" u="none" strike="noStrike" kern="1200" cap="none" spc="0" normalizeH="0" baseline="0" noProof="0" err="1">
                <a:ln>
                  <a:noFill/>
                </a:ln>
                <a:solidFill>
                  <a:prstClr val="black"/>
                </a:solidFill>
                <a:effectLst/>
                <a:uLnTx/>
                <a:uFillTx/>
                <a:latin typeface="Times New Roman" panose="02020603050405020304" pitchFamily="18" charset="0"/>
                <a:ea typeface="+mn-ea"/>
                <a:cs typeface="+mn-cs"/>
              </a:rPr>
              <a:t>K</a:t>
            </a: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ν = 19.91 </a:t>
            </a:r>
            <a:r>
              <a:rPr kumimoji="0" lang="en-US" sz="2000" b="0" i="1" u="none" strike="noStrike" kern="1200" cap="none" spc="0" normalizeH="0" baseline="0" noProof="0">
                <a:ln>
                  <a:noFill/>
                </a:ln>
                <a:solidFill>
                  <a:prstClr val="black"/>
                </a:solidFill>
                <a:effectLst/>
                <a:uLnTx/>
                <a:uFillTx/>
                <a:latin typeface="Symbol" panose="05050102010706020507" pitchFamily="18" charset="2"/>
                <a:ea typeface="+mn-ea"/>
                <a:cs typeface="+mn-cs"/>
              </a:rPr>
              <a:t>´ </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10</a:t>
            </a:r>
            <a:r>
              <a:rPr kumimoji="0" lang="en-US" sz="2000" b="0" i="1" u="none" strike="noStrike" kern="1200" cap="none" spc="0" normalizeH="0" baseline="30000" noProof="0">
                <a:ln>
                  <a:noFill/>
                </a:ln>
                <a:solidFill>
                  <a:prstClr val="black"/>
                </a:solidFill>
                <a:effectLst/>
                <a:uLnTx/>
                <a:uFillTx/>
                <a:latin typeface="Times New Roman" panose="02020603050405020304" pitchFamily="18" charset="0"/>
                <a:ea typeface="+mn-ea"/>
                <a:cs typeface="+mn-cs"/>
              </a:rPr>
              <a:t>-6</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m</a:t>
            </a:r>
            <a:r>
              <a:rPr kumimoji="0" lang="en-US" sz="2000" b="0" i="1" u="none" strike="noStrike" kern="1200" cap="none" spc="0" normalizeH="0" baseline="30000" noProof="0">
                <a:ln>
                  <a:noFill/>
                </a:ln>
                <a:solidFill>
                  <a:prstClr val="black"/>
                </a:solidFill>
                <a:effectLst/>
                <a:uLnTx/>
                <a:uFillTx/>
                <a:latin typeface="Times New Roman" panose="02020603050405020304" pitchFamily="18" charset="0"/>
                <a:ea typeface="+mn-ea"/>
                <a:cs typeface="+mn-cs"/>
              </a:rPr>
              <a:t>2</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/s</a:t>
            </a:r>
            <a:r>
              <a:rPr kumimoji="0" lang="en-US" sz="18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l-GR"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α</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 28.4 </a:t>
            </a:r>
            <a:r>
              <a:rPr kumimoji="0" lang="en-US" sz="2000" b="0" i="1" u="none" strike="noStrike" kern="1200" cap="none" spc="0" normalizeH="0" baseline="0" noProof="0">
                <a:ln>
                  <a:noFill/>
                </a:ln>
                <a:solidFill>
                  <a:prstClr val="black"/>
                </a:solidFill>
                <a:effectLst/>
                <a:uLnTx/>
                <a:uFillTx/>
                <a:latin typeface="Symbol" panose="05050102010706020507" pitchFamily="18" charset="2"/>
                <a:ea typeface="+mn-ea"/>
                <a:cs typeface="+mn-cs"/>
              </a:rPr>
              <a:t>´ </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10</a:t>
            </a:r>
            <a:r>
              <a:rPr kumimoji="0" lang="en-US" sz="2000" b="0" i="1" u="none" strike="noStrike" kern="1200" cap="none" spc="0" normalizeH="0" baseline="30000" noProof="0">
                <a:ln>
                  <a:noFill/>
                </a:ln>
                <a:solidFill>
                  <a:prstClr val="black"/>
                </a:solidFill>
                <a:effectLst/>
                <a:uLnTx/>
                <a:uFillTx/>
                <a:latin typeface="Times New Roman" panose="02020603050405020304" pitchFamily="18" charset="0"/>
                <a:ea typeface="+mn-ea"/>
                <a:cs typeface="+mn-cs"/>
              </a:rPr>
              <a:t>-6</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m</a:t>
            </a:r>
            <a:r>
              <a:rPr kumimoji="0" lang="en-US" sz="2000" b="0" i="1" u="none" strike="noStrike" kern="1200" cap="none" spc="0" normalizeH="0" baseline="30000" noProof="0">
                <a:ln>
                  <a:noFill/>
                </a:ln>
                <a:solidFill>
                  <a:prstClr val="black"/>
                </a:solidFill>
                <a:effectLst/>
                <a:uLnTx/>
                <a:uFillTx/>
                <a:latin typeface="Times New Roman" panose="02020603050405020304" pitchFamily="18" charset="0"/>
                <a:ea typeface="+mn-ea"/>
                <a:cs typeface="+mn-cs"/>
              </a:rPr>
              <a:t>2</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/s;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2000" b="0" i="1" u="none" strike="noStrike" kern="1200" cap="none" spc="0" normalizeH="0" baseline="0" noProof="0" err="1">
                <a:ln>
                  <a:noFill/>
                </a:ln>
                <a:solidFill>
                  <a:prstClr val="black"/>
                </a:solidFill>
                <a:effectLst/>
                <a:uLnTx/>
                <a:uFillTx/>
                <a:latin typeface="Symbol" panose="05050102010706020507" pitchFamily="18" charset="2"/>
                <a:ea typeface="+mn-ea"/>
                <a:cs typeface="+mn-cs"/>
              </a:rPr>
              <a:t>b</a:t>
            </a:r>
            <a:r>
              <a:rPr kumimoji="0" lang="en-US" sz="2000" b="0" i="1" u="none" strike="noStrike" kern="1200" cap="none" spc="0" normalizeH="0" baseline="-25000" noProof="0" err="1">
                <a:ln>
                  <a:noFill/>
                </a:ln>
                <a:solidFill>
                  <a:prstClr val="black"/>
                </a:solidFill>
                <a:effectLst/>
                <a:uLnTx/>
                <a:uFillTx/>
                <a:latin typeface="Times New Roman" panose="02020603050405020304" pitchFamily="18" charset="0"/>
                <a:ea typeface="+mn-ea"/>
                <a:cs typeface="+mn-cs"/>
              </a:rPr>
              <a:t>a</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 3.45</a:t>
            </a:r>
            <a:r>
              <a:rPr kumimoji="0" lang="en-US" sz="2000" b="0" i="1" u="none" strike="noStrike" kern="1200" cap="none" spc="0" normalizeH="0" baseline="0" noProof="0">
                <a:ln>
                  <a:noFill/>
                </a:ln>
                <a:solidFill>
                  <a:prstClr val="black"/>
                </a:solidFill>
                <a:effectLst/>
                <a:uLnTx/>
                <a:uFillTx/>
                <a:latin typeface="Symbol" panose="05050102010706020507" pitchFamily="18" charset="2"/>
                <a:ea typeface="+mn-ea"/>
                <a:cs typeface="+mn-cs"/>
              </a:rPr>
              <a:t>´</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10</a:t>
            </a:r>
            <a:r>
              <a:rPr kumimoji="0" lang="en-US" sz="2000" b="0" i="1" u="none" strike="noStrike" kern="1200" cap="none" spc="0" normalizeH="0" baseline="30000" noProof="0">
                <a:ln>
                  <a:noFill/>
                </a:ln>
                <a:solidFill>
                  <a:prstClr val="black"/>
                </a:solidFill>
                <a:effectLst/>
                <a:uLnTx/>
                <a:uFillTx/>
                <a:latin typeface="Times New Roman" panose="02020603050405020304" pitchFamily="18" charset="0"/>
                <a:ea typeface="+mn-ea"/>
                <a:cs typeface="+mn-cs"/>
              </a:rPr>
              <a:t>-3 </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K </a:t>
            </a:r>
            <a:r>
              <a:rPr kumimoji="0" lang="en-US" sz="2000" b="0" i="1" u="none" strike="noStrike" kern="1200" cap="none" spc="0" normalizeH="0" baseline="30000" noProof="0">
                <a:ln>
                  <a:noFill/>
                </a:ln>
                <a:solidFill>
                  <a:prstClr val="black"/>
                </a:solidFill>
                <a:effectLst/>
                <a:uLnTx/>
                <a:uFillTx/>
                <a:latin typeface="Times New Roman" panose="02020603050405020304" pitchFamily="18" charset="0"/>
                <a:ea typeface="+mn-ea"/>
                <a:cs typeface="+mn-cs"/>
              </a:rPr>
              <a:t>-1</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a:t>
            </a:r>
          </a:p>
        </p:txBody>
      </p:sp>
      <p:sp>
        <p:nvSpPr>
          <p:cNvPr id="11" name="Rectangle 10"/>
          <p:cNvSpPr/>
          <p:nvPr/>
        </p:nvSpPr>
        <p:spPr>
          <a:xfrm>
            <a:off x="364065" y="3742397"/>
            <a:ext cx="925253"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Data:  </a:t>
            </a:r>
          </a:p>
        </p:txBody>
      </p:sp>
      <p:sp>
        <p:nvSpPr>
          <p:cNvPr id="12" name="Rectangle 11"/>
          <p:cNvSpPr/>
          <p:nvPr/>
        </p:nvSpPr>
        <p:spPr>
          <a:xfrm>
            <a:off x="5006106" y="3942451"/>
            <a:ext cx="3911601" cy="224676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For water,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k = 0.598 W/</a:t>
            </a:r>
            <a:r>
              <a:rPr kumimoji="0" lang="en-US" sz="2000" b="0" i="1" u="none" strike="noStrike" kern="1200" cap="none" spc="0" normalizeH="0" baseline="0" noProof="0" err="1">
                <a:ln>
                  <a:noFill/>
                </a:ln>
                <a:solidFill>
                  <a:prstClr val="black"/>
                </a:solidFill>
                <a:effectLst/>
                <a:uLnTx/>
                <a:uFillTx/>
                <a:latin typeface="Times New Roman" panose="02020603050405020304" pitchFamily="18" charset="0"/>
                <a:ea typeface="+mn-ea"/>
                <a:cs typeface="+mn-cs"/>
              </a:rPr>
              <a:t>m</a:t>
            </a:r>
            <a:r>
              <a:rPr kumimoji="0" lang="en-US" sz="2000" b="0" i="1" u="none" strike="noStrike" kern="1200" cap="none" spc="0" normalizeH="0" baseline="0" noProof="0" err="1">
                <a:ln>
                  <a:noFill/>
                </a:ln>
                <a:solidFill>
                  <a:prstClr val="black"/>
                </a:solidFill>
                <a:effectLst/>
                <a:uLnTx/>
                <a:uFillTx/>
                <a:latin typeface="Symbol" panose="05050102010706020507" pitchFamily="18" charset="2"/>
                <a:ea typeface="+mn-ea"/>
                <a:cs typeface="+mn-cs"/>
              </a:rPr>
              <a:t>×</a:t>
            </a:r>
            <a:r>
              <a:rPr kumimoji="0" lang="en-US" sz="2000" b="0" i="1" u="none" strike="noStrike" kern="1200" cap="none" spc="0" normalizeH="0" baseline="0" noProof="0" err="1">
                <a:ln>
                  <a:noFill/>
                </a:ln>
                <a:solidFill>
                  <a:prstClr val="black"/>
                </a:solidFill>
                <a:effectLst/>
                <a:uLnTx/>
                <a:uFillTx/>
                <a:latin typeface="Times New Roman" panose="02020603050405020304" pitchFamily="18" charset="0"/>
                <a:ea typeface="+mn-ea"/>
                <a:cs typeface="+mn-cs"/>
              </a:rPr>
              <a:t>K</a:t>
            </a:r>
            <a:r>
              <a:rPr kumimoji="0" lang="en-US" sz="18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ν = 1.081 </a:t>
            </a:r>
            <a:r>
              <a:rPr kumimoji="0" lang="en-US" sz="2000" b="0" i="1" u="none" strike="noStrike" kern="1200" cap="none" spc="0" normalizeH="0" baseline="0" noProof="0">
                <a:ln>
                  <a:noFill/>
                </a:ln>
                <a:solidFill>
                  <a:prstClr val="black"/>
                </a:solidFill>
                <a:effectLst/>
                <a:uLnTx/>
                <a:uFillTx/>
                <a:latin typeface="Symbol" panose="05050102010706020507" pitchFamily="18" charset="2"/>
                <a:ea typeface="+mn-ea"/>
                <a:cs typeface="+mn-cs"/>
              </a:rPr>
              <a:t>´ </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10</a:t>
            </a:r>
            <a:r>
              <a:rPr kumimoji="0" lang="en-US" sz="2000" b="0" i="1" u="none" strike="noStrike" kern="1200" cap="none" spc="0" normalizeH="0" baseline="30000" noProof="0">
                <a:ln>
                  <a:noFill/>
                </a:ln>
                <a:solidFill>
                  <a:prstClr val="black"/>
                </a:solidFill>
                <a:effectLst/>
                <a:uLnTx/>
                <a:uFillTx/>
                <a:latin typeface="Times New Roman" panose="02020603050405020304" pitchFamily="18" charset="0"/>
                <a:ea typeface="+mn-ea"/>
                <a:cs typeface="+mn-cs"/>
              </a:rPr>
              <a:t>-6</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m</a:t>
            </a:r>
            <a:r>
              <a:rPr kumimoji="0" lang="en-US" sz="2000" b="0" i="1" u="none" strike="noStrike" kern="1200" cap="none" spc="0" normalizeH="0" baseline="30000" noProof="0">
                <a:ln>
                  <a:noFill/>
                </a:ln>
                <a:solidFill>
                  <a:prstClr val="black"/>
                </a:solidFill>
                <a:effectLst/>
                <a:uLnTx/>
                <a:uFillTx/>
                <a:latin typeface="Times New Roman" panose="02020603050405020304" pitchFamily="18" charset="0"/>
                <a:ea typeface="+mn-ea"/>
                <a:cs typeface="+mn-cs"/>
              </a:rPr>
              <a:t>2</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/s</a:t>
            </a:r>
            <a:r>
              <a:rPr kumimoji="0" lang="en-US" sz="18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l-GR"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α</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 1.431 </a:t>
            </a:r>
            <a:r>
              <a:rPr kumimoji="0" lang="en-US" sz="2000" b="0" i="1" u="none" strike="noStrike" kern="1200" cap="none" spc="0" normalizeH="0" baseline="0" noProof="0">
                <a:ln>
                  <a:noFill/>
                </a:ln>
                <a:solidFill>
                  <a:prstClr val="black"/>
                </a:solidFill>
                <a:effectLst/>
                <a:uLnTx/>
                <a:uFillTx/>
                <a:latin typeface="Symbol" panose="05050102010706020507" pitchFamily="18" charset="2"/>
                <a:ea typeface="+mn-ea"/>
                <a:cs typeface="+mn-cs"/>
              </a:rPr>
              <a:t>´ </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10</a:t>
            </a:r>
            <a:r>
              <a:rPr kumimoji="0" lang="en-US" sz="2000" b="0" i="1" u="none" strike="noStrike" kern="1200" cap="none" spc="0" normalizeH="0" baseline="30000" noProof="0">
                <a:ln>
                  <a:noFill/>
                </a:ln>
                <a:solidFill>
                  <a:prstClr val="black"/>
                </a:solidFill>
                <a:effectLst/>
                <a:uLnTx/>
                <a:uFillTx/>
                <a:latin typeface="Times New Roman" panose="02020603050405020304" pitchFamily="18" charset="0"/>
                <a:ea typeface="+mn-ea"/>
                <a:cs typeface="+mn-cs"/>
              </a:rPr>
              <a:t>-7</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m</a:t>
            </a:r>
            <a:r>
              <a:rPr kumimoji="0" lang="en-US" sz="2000" b="0" i="1" u="none" strike="noStrike" kern="1200" cap="none" spc="0" normalizeH="0" baseline="30000" noProof="0">
                <a:ln>
                  <a:noFill/>
                </a:ln>
                <a:solidFill>
                  <a:prstClr val="black"/>
                </a:solidFill>
                <a:effectLst/>
                <a:uLnTx/>
                <a:uFillTx/>
                <a:latin typeface="Times New Roman" panose="02020603050405020304" pitchFamily="18" charset="0"/>
                <a:ea typeface="+mn-ea"/>
                <a:cs typeface="+mn-cs"/>
              </a:rPr>
              <a:t>2</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/s, </a:t>
            </a: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2000" b="0" i="1" u="none" strike="noStrike" kern="1200" cap="none" spc="0" normalizeH="0" baseline="0" noProof="0" err="1">
                <a:ln>
                  <a:noFill/>
                </a:ln>
                <a:solidFill>
                  <a:prstClr val="black"/>
                </a:solidFill>
                <a:effectLst/>
                <a:uLnTx/>
                <a:uFillTx/>
                <a:latin typeface="Symbol" panose="05050102010706020507" pitchFamily="18" charset="2"/>
                <a:ea typeface="+mn-ea"/>
                <a:cs typeface="+mn-cs"/>
              </a:rPr>
              <a:t>b</a:t>
            </a:r>
            <a:r>
              <a:rPr kumimoji="0" lang="en-US" sz="2000" b="0" i="1" u="none" strike="noStrike" kern="1200" cap="none" spc="0" normalizeH="0" baseline="-25000" noProof="0" err="1">
                <a:ln>
                  <a:noFill/>
                </a:ln>
                <a:solidFill>
                  <a:prstClr val="black"/>
                </a:solidFill>
                <a:effectLst/>
                <a:uLnTx/>
                <a:uFillTx/>
                <a:latin typeface="Times New Roman" panose="02020603050405020304" pitchFamily="18" charset="0"/>
                <a:ea typeface="+mn-ea"/>
                <a:cs typeface="+mn-cs"/>
              </a:rPr>
              <a:t>w</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 174 </a:t>
            </a:r>
            <a:r>
              <a:rPr kumimoji="0" lang="en-US" sz="2000" b="0" i="1" u="none" strike="noStrike" kern="1200" cap="none" spc="0" normalizeH="0" baseline="0" noProof="0">
                <a:ln>
                  <a:noFill/>
                </a:ln>
                <a:solidFill>
                  <a:prstClr val="black"/>
                </a:solidFill>
                <a:effectLst/>
                <a:uLnTx/>
                <a:uFillTx/>
                <a:latin typeface="Symbol" panose="05050102010706020507" pitchFamily="18" charset="2"/>
                <a:ea typeface="+mn-ea"/>
                <a:cs typeface="+mn-cs"/>
              </a:rPr>
              <a:t>´</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10</a:t>
            </a:r>
            <a:r>
              <a:rPr kumimoji="0" lang="en-US" sz="2000" b="0" i="1" u="none" strike="noStrike" kern="1200" cap="none" spc="0" normalizeH="0" baseline="30000" noProof="0">
                <a:ln>
                  <a:noFill/>
                </a:ln>
                <a:solidFill>
                  <a:prstClr val="black"/>
                </a:solidFill>
                <a:effectLst/>
                <a:uLnTx/>
                <a:uFillTx/>
                <a:latin typeface="Times New Roman" panose="02020603050405020304" pitchFamily="18" charset="0"/>
                <a:ea typeface="+mn-ea"/>
                <a:cs typeface="+mn-cs"/>
              </a:rPr>
              <a:t>-6 </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K </a:t>
            </a:r>
            <a:r>
              <a:rPr kumimoji="0" lang="en-US" sz="2000" b="0" i="1" u="none" strike="noStrike" kern="1200" cap="none" spc="0" normalizeH="0" baseline="30000" noProof="0">
                <a:ln>
                  <a:noFill/>
                </a:ln>
                <a:solidFill>
                  <a:prstClr val="black"/>
                </a:solidFill>
                <a:effectLst/>
                <a:uLnTx/>
                <a:uFillTx/>
                <a:latin typeface="Times New Roman" panose="02020603050405020304" pitchFamily="18" charset="0"/>
                <a:ea typeface="+mn-ea"/>
                <a:cs typeface="+mn-cs"/>
              </a:rPr>
              <a:t>-1 </a:t>
            </a:r>
            <a:r>
              <a:rPr kumimoji="0" lang="en-US" sz="20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a:t>
            </a:r>
            <a:endParaRPr kumimoji="0" lang="en-US" sz="2000" b="0" i="1" u="none" strike="noStrike" kern="1200" cap="none" spc="0" normalizeH="0" baseline="0" noProof="0">
              <a:ln>
                <a:noFill/>
              </a:ln>
              <a:solidFill>
                <a:prstClr val="black"/>
              </a:solidFill>
              <a:effectLst/>
              <a:uLnTx/>
              <a:uFillTx/>
              <a:latin typeface="Times New Roman"/>
              <a:ea typeface="+mn-ea"/>
              <a:cs typeface="+mn-cs"/>
            </a:endParaRPr>
          </a:p>
        </p:txBody>
      </p:sp>
      <p:sp>
        <p:nvSpPr>
          <p:cNvPr id="13" name="TextBox 12"/>
          <p:cNvSpPr txBox="1"/>
          <p:nvPr/>
        </p:nvSpPr>
        <p:spPr>
          <a:xfrm>
            <a:off x="364065" y="3205551"/>
            <a:ext cx="547517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Times New Roman"/>
                <a:ea typeface="+mn-ea"/>
                <a:cs typeface="+mn-cs"/>
              </a:rPr>
              <a:t>The variation of </a:t>
            </a:r>
            <a:r>
              <a:rPr kumimoji="0" lang="en-US" sz="2400" b="0" i="1" u="none" strike="noStrike" kern="1200" cap="none" spc="0" normalizeH="0" baseline="0" noProof="0">
                <a:ln>
                  <a:noFill/>
                </a:ln>
                <a:solidFill>
                  <a:prstClr val="black"/>
                </a:solidFill>
                <a:effectLst/>
                <a:uLnTx/>
                <a:uFillTx/>
                <a:latin typeface="Times New Roman"/>
                <a:ea typeface="+mn-ea"/>
                <a:cs typeface="+mn-cs"/>
              </a:rPr>
              <a:t>Ra</a:t>
            </a:r>
            <a:r>
              <a:rPr kumimoji="0" lang="en-US" sz="2400" b="0" i="0" u="none" strike="noStrike" kern="1200" cap="none" spc="0" normalizeH="0" baseline="0" noProof="0">
                <a:ln>
                  <a:noFill/>
                </a:ln>
                <a:solidFill>
                  <a:prstClr val="black"/>
                </a:solidFill>
                <a:effectLst/>
                <a:uLnTx/>
                <a:uFillTx/>
                <a:latin typeface="Times New Roman"/>
                <a:ea typeface="+mn-ea"/>
                <a:cs typeface="+mn-cs"/>
              </a:rPr>
              <a:t> with the </a:t>
            </a:r>
            <a:r>
              <a:rPr kumimoji="0" lang="en-US" sz="2400" b="0" i="1" u="none" strike="noStrike" kern="1200" cap="none" spc="0" normalizeH="0" baseline="0" noProof="0">
                <a:ln>
                  <a:noFill/>
                </a:ln>
                <a:solidFill>
                  <a:prstClr val="black"/>
                </a:solidFill>
                <a:effectLst/>
                <a:uLnTx/>
                <a:uFillTx/>
                <a:latin typeface="Times New Roman"/>
                <a:ea typeface="+mn-ea"/>
                <a:cs typeface="+mn-cs"/>
              </a:rPr>
              <a:t>Nu</a:t>
            </a:r>
            <a:r>
              <a:rPr kumimoji="0" lang="en-US" sz="2400" b="0" i="0" u="none" strike="noStrike" kern="1200" cap="none" spc="0" normalizeH="0" baseline="0" noProof="0">
                <a:ln>
                  <a:noFill/>
                </a:ln>
                <a:solidFill>
                  <a:prstClr val="black"/>
                </a:solidFill>
                <a:effectLst/>
                <a:uLnTx/>
                <a:uFillTx/>
                <a:latin typeface="Times New Roman"/>
                <a:ea typeface="+mn-ea"/>
                <a:cs typeface="+mn-cs"/>
              </a:rPr>
              <a:t> is given as </a:t>
            </a:r>
          </a:p>
        </p:txBody>
      </p:sp>
      <p:graphicFrame>
        <p:nvGraphicFramePr>
          <p:cNvPr id="14" name="Object 13"/>
          <p:cNvGraphicFramePr>
            <a:graphicFrameLocks noChangeAspect="1"/>
          </p:cNvGraphicFramePr>
          <p:nvPr>
            <p:extLst/>
          </p:nvPr>
        </p:nvGraphicFramePr>
        <p:xfrm>
          <a:off x="5843588" y="3132138"/>
          <a:ext cx="2236787" cy="566737"/>
        </p:xfrm>
        <a:graphic>
          <a:graphicData uri="http://schemas.openxmlformats.org/presentationml/2006/ole">
            <mc:AlternateContent xmlns:mc="http://schemas.openxmlformats.org/markup-compatibility/2006">
              <mc:Choice xmlns:v="urn:schemas-microsoft-com:vml" Requires="v">
                <p:oleObj spid="_x0000_s14342" name="Equation" r:id="rId3" imgW="1054080" imgH="266400" progId="Equation.DSMT4">
                  <p:embed/>
                </p:oleObj>
              </mc:Choice>
              <mc:Fallback>
                <p:oleObj name="Equation" r:id="rId3" imgW="1054080" imgH="266400" progId="Equation.DSMT4">
                  <p:embed/>
                  <p:pic>
                    <p:nvPicPr>
                      <p:cNvPr id="14" name="Object 13"/>
                      <p:cNvPicPr/>
                      <p:nvPr/>
                    </p:nvPicPr>
                    <p:blipFill>
                      <a:blip r:embed="rId4"/>
                      <a:stretch>
                        <a:fillRect/>
                      </a:stretch>
                    </p:blipFill>
                    <p:spPr>
                      <a:xfrm>
                        <a:off x="5843588" y="3132138"/>
                        <a:ext cx="2236787" cy="566737"/>
                      </a:xfrm>
                      <a:prstGeom prst="rect">
                        <a:avLst/>
                      </a:prstGeom>
                    </p:spPr>
                  </p:pic>
                </p:oleObj>
              </mc:Fallback>
            </mc:AlternateContent>
          </a:graphicData>
        </a:graphic>
      </p:graphicFrame>
      <p:graphicFrame>
        <p:nvGraphicFramePr>
          <p:cNvPr id="10" name="Object 9"/>
          <p:cNvGraphicFramePr>
            <a:graphicFrameLocks noChangeAspect="1"/>
          </p:cNvGraphicFramePr>
          <p:nvPr>
            <p:extLst/>
          </p:nvPr>
        </p:nvGraphicFramePr>
        <p:xfrm>
          <a:off x="9139379" y="3010139"/>
          <a:ext cx="2147887" cy="852487"/>
        </p:xfrm>
        <a:graphic>
          <a:graphicData uri="http://schemas.openxmlformats.org/presentationml/2006/ole">
            <mc:AlternateContent xmlns:mc="http://schemas.openxmlformats.org/markup-compatibility/2006">
              <mc:Choice xmlns:v="urn:schemas-microsoft-com:vml" Requires="v">
                <p:oleObj spid="_x0000_s14343" name="Equation" r:id="rId5" imgW="1054080" imgH="419040" progId="Equation.DSMT4">
                  <p:embed/>
                </p:oleObj>
              </mc:Choice>
              <mc:Fallback>
                <p:oleObj name="Equation" r:id="rId5" imgW="1054080" imgH="419040" progId="Equation.DSMT4">
                  <p:embed/>
                  <p:pic>
                    <p:nvPicPr>
                      <p:cNvPr id="10" name="Object 9"/>
                      <p:cNvPicPr/>
                      <p:nvPr/>
                    </p:nvPicPr>
                    <p:blipFill>
                      <a:blip r:embed="rId6"/>
                      <a:stretch>
                        <a:fillRect/>
                      </a:stretch>
                    </p:blipFill>
                    <p:spPr>
                      <a:xfrm>
                        <a:off x="9139379" y="3010139"/>
                        <a:ext cx="2147887" cy="852487"/>
                      </a:xfrm>
                      <a:prstGeom prst="rect">
                        <a:avLst/>
                      </a:prstGeom>
                    </p:spPr>
                  </p:pic>
                </p:oleObj>
              </mc:Fallback>
            </mc:AlternateContent>
          </a:graphicData>
        </a:graphic>
      </p:graphicFrame>
      <p:sp>
        <p:nvSpPr>
          <p:cNvPr id="4" name="TextBox 3"/>
          <p:cNvSpPr txBox="1"/>
          <p:nvPr/>
        </p:nvSpPr>
        <p:spPr>
          <a:xfrm>
            <a:off x="8030729" y="3205551"/>
            <a:ext cx="118254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Times New Roman"/>
                <a:ea typeface="+mn-ea"/>
                <a:cs typeface="+mn-cs"/>
              </a:rPr>
              <a:t>Where,</a:t>
            </a:r>
          </a:p>
        </p:txBody>
      </p:sp>
      <p:sp>
        <p:nvSpPr>
          <p:cNvPr id="15" name="TextBox 14"/>
          <p:cNvSpPr txBox="1"/>
          <p:nvPr/>
        </p:nvSpPr>
        <p:spPr>
          <a:xfrm>
            <a:off x="364065" y="379297"/>
            <a:ext cx="3328737" cy="584775"/>
          </a:xfrm>
          <a:prstGeom prst="rect">
            <a:avLst/>
          </a:prstGeom>
          <a:noFill/>
        </p:spPr>
        <p:txBody>
          <a:bodyPr wrap="square" rtlCol="0">
            <a:spAutoFit/>
          </a:bodyPr>
          <a:lstStyle/>
          <a:p>
            <a:r>
              <a:rPr lang="en-US" sz="3200" b="1" dirty="0">
                <a:solidFill>
                  <a:srgbClr val="000000"/>
                </a:solidFill>
                <a:latin typeface="Times New Roman" panose="02020603050405020304" pitchFamily="18" charset="0"/>
              </a:rPr>
              <a:t>Problem </a:t>
            </a:r>
            <a:r>
              <a:rPr lang="en-US" sz="3200" b="1" dirty="0" smtClean="0">
                <a:solidFill>
                  <a:srgbClr val="000000"/>
                </a:solidFill>
                <a:latin typeface="Times New Roman" panose="02020603050405020304" pitchFamily="18" charset="0"/>
              </a:rPr>
              <a:t>4</a:t>
            </a:r>
            <a:endParaRPr lang="en-IN" sz="3200" b="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807354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800" b="0" i="0" u="none" strike="noStrike" kern="1200" cap="none" spc="0" normalizeH="0" baseline="0" noProof="0" smtClean="0">
                <a:ln>
                  <a:noFill/>
                </a:ln>
                <a:solidFill>
                  <a:prstClr val="black"/>
                </a:solidFill>
                <a:effectLst/>
                <a:uLnTx/>
                <a:uFillTx/>
                <a:latin typeface="Times New Roman"/>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1200" cap="none" spc="0" normalizeH="0" baseline="0" noProof="0">
              <a:ln>
                <a:noFill/>
              </a:ln>
              <a:solidFill>
                <a:prstClr val="black"/>
              </a:solidFill>
              <a:effectLst/>
              <a:uLnTx/>
              <a:uFillTx/>
              <a:latin typeface="Times New Roman"/>
              <a:ea typeface="+mn-ea"/>
              <a:cs typeface="+mn-cs"/>
            </a:endParaRPr>
          </a:p>
        </p:txBody>
      </p:sp>
      <p:sp>
        <p:nvSpPr>
          <p:cNvPr id="3" name="TextBox 2"/>
          <p:cNvSpPr txBox="1"/>
          <p:nvPr/>
        </p:nvSpPr>
        <p:spPr>
          <a:xfrm>
            <a:off x="380999" y="1231720"/>
            <a:ext cx="325645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Times New Roman"/>
                <a:ea typeface="+mn-ea"/>
                <a:cs typeface="+mn-cs"/>
              </a:rPr>
              <a:t>Solution:</a:t>
            </a:r>
          </a:p>
        </p:txBody>
      </p:sp>
      <p:sp>
        <p:nvSpPr>
          <p:cNvPr id="4" name="Rectangle 3"/>
          <p:cNvSpPr/>
          <p:nvPr/>
        </p:nvSpPr>
        <p:spPr>
          <a:xfrm>
            <a:off x="380999" y="1719876"/>
            <a:ext cx="10938933" cy="83099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Times New Roman"/>
                <a:ea typeface="+mn-ea"/>
                <a:cs typeface="+mn-cs"/>
              </a:rPr>
              <a:t>Known: </a:t>
            </a:r>
            <a:r>
              <a:rPr kumimoji="0" lang="en-US" sz="2400" b="0" i="0" u="none" strike="noStrike" kern="1200" cap="none" spc="0" normalizeH="0" baseline="0" noProof="0">
                <a:ln>
                  <a:noFill/>
                </a:ln>
                <a:solidFill>
                  <a:prstClr val="black"/>
                </a:solidFill>
                <a:effectLst/>
                <a:uLnTx/>
                <a:uFillTx/>
                <a:latin typeface="Times New Roman"/>
                <a:ea typeface="+mn-ea"/>
                <a:cs typeface="+mn-cs"/>
              </a:rPr>
              <a:t>Person, approximated as a cylinder, experiencing heat loss in water or air at 10°C.</a:t>
            </a:r>
          </a:p>
        </p:txBody>
      </p:sp>
      <p:sp>
        <p:nvSpPr>
          <p:cNvPr id="5" name="Rectangle 4"/>
          <p:cNvSpPr/>
          <p:nvPr/>
        </p:nvSpPr>
        <p:spPr>
          <a:xfrm>
            <a:off x="380998" y="2617161"/>
            <a:ext cx="11125199"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Find: </a:t>
            </a:r>
            <a:r>
              <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Whether heat loss from body in water is faster then that in air. If so then how fast?  </a:t>
            </a:r>
            <a:endParaRPr kumimoji="0" lang="en-US" sz="2400" b="0" i="0" u="none" strike="noStrike" kern="1200" cap="none" spc="0" normalizeH="0" baseline="0" noProof="0">
              <a:ln>
                <a:noFill/>
              </a:ln>
              <a:solidFill>
                <a:prstClr val="black"/>
              </a:solidFill>
              <a:effectLst/>
              <a:uLnTx/>
              <a:uFillTx/>
              <a:latin typeface="Times New Roman"/>
              <a:ea typeface="+mn-ea"/>
              <a:cs typeface="+mn-cs"/>
            </a:endParaRPr>
          </a:p>
        </p:txBody>
      </p:sp>
      <p:sp>
        <p:nvSpPr>
          <p:cNvPr id="6" name="Rectangle 5"/>
          <p:cNvSpPr/>
          <p:nvPr/>
        </p:nvSpPr>
        <p:spPr>
          <a:xfrm>
            <a:off x="380998" y="3258596"/>
            <a:ext cx="11260668" cy="120032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Assumptions: </a:t>
            </a:r>
            <a:r>
              <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(1) Person can be approximated as a vertical cylinder of diameter D = 0.3 m and height H = 1.8 m (2) Initially the outer surface of the body is kept at </a:t>
            </a:r>
            <a:r>
              <a:rPr kumimoji="0" lang="en-US" sz="24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25°C</a:t>
            </a:r>
            <a:r>
              <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(3) Loss is only from the lateral surface of the body.</a:t>
            </a:r>
            <a:endParaRPr kumimoji="0" lang="en-US" sz="2400" b="0" i="0" u="none" strike="noStrike" kern="1200" cap="none" spc="0" normalizeH="0" baseline="0" noProof="0">
              <a:ln>
                <a:noFill/>
              </a:ln>
              <a:solidFill>
                <a:prstClr val="black"/>
              </a:solidFill>
              <a:effectLst/>
              <a:uLnTx/>
              <a:uFillTx/>
              <a:latin typeface="Times New Roman"/>
              <a:ea typeface="+mn-ea"/>
              <a:cs typeface="+mn-cs"/>
            </a:endParaRPr>
          </a:p>
        </p:txBody>
      </p:sp>
      <p:sp>
        <p:nvSpPr>
          <p:cNvPr id="7" name="Rectangle 6"/>
          <p:cNvSpPr/>
          <p:nvPr/>
        </p:nvSpPr>
        <p:spPr>
          <a:xfrm>
            <a:off x="344053" y="4629584"/>
            <a:ext cx="11125199" cy="83099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Analysis: </a:t>
            </a:r>
            <a:r>
              <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In both water (w) and air (a), the heat loss from the lateral surface of the cylinder approximating the body is</a:t>
            </a:r>
            <a:endParaRPr kumimoji="0" lang="en-US" sz="2400" b="0" i="0" u="none" strike="noStrike" kern="1200" cap="none" spc="0" normalizeH="0" baseline="0" noProof="0">
              <a:ln>
                <a:noFill/>
              </a:ln>
              <a:solidFill>
                <a:prstClr val="black"/>
              </a:solidFill>
              <a:effectLst/>
              <a:uLnTx/>
              <a:uFillTx/>
              <a:latin typeface="Times New Roman"/>
              <a:ea typeface="+mn-ea"/>
              <a:cs typeface="+mn-cs"/>
            </a:endParaRPr>
          </a:p>
        </p:txBody>
      </p:sp>
      <p:graphicFrame>
        <p:nvGraphicFramePr>
          <p:cNvPr id="8" name="Object 7"/>
          <p:cNvGraphicFramePr>
            <a:graphicFrameLocks noChangeAspect="1"/>
          </p:cNvGraphicFramePr>
          <p:nvPr>
            <p:extLst/>
          </p:nvPr>
        </p:nvGraphicFramePr>
        <p:xfrm>
          <a:off x="702110" y="5731656"/>
          <a:ext cx="3525837" cy="566737"/>
        </p:xfrm>
        <a:graphic>
          <a:graphicData uri="http://schemas.openxmlformats.org/presentationml/2006/ole">
            <mc:AlternateContent xmlns:mc="http://schemas.openxmlformats.org/markup-compatibility/2006">
              <mc:Choice xmlns:v="urn:schemas-microsoft-com:vml" Requires="v">
                <p:oleObj spid="_x0000_s15364" name="Equation" r:id="rId3" imgW="1422360" imgH="228600" progId="Equation.DSMT4">
                  <p:embed/>
                </p:oleObj>
              </mc:Choice>
              <mc:Fallback>
                <p:oleObj name="Equation" r:id="rId3" imgW="1422360" imgH="228600" progId="Equation.DSMT4">
                  <p:embed/>
                  <p:pic>
                    <p:nvPicPr>
                      <p:cNvPr id="8" name="Object 7"/>
                      <p:cNvPicPr/>
                      <p:nvPr/>
                    </p:nvPicPr>
                    <p:blipFill>
                      <a:blip r:embed="rId4"/>
                      <a:stretch>
                        <a:fillRect/>
                      </a:stretch>
                    </p:blipFill>
                    <p:spPr>
                      <a:xfrm>
                        <a:off x="702110" y="5731656"/>
                        <a:ext cx="3525837" cy="566737"/>
                      </a:xfrm>
                      <a:prstGeom prst="rect">
                        <a:avLst/>
                      </a:prstGeom>
                    </p:spPr>
                  </p:pic>
                </p:oleObj>
              </mc:Fallback>
            </mc:AlternateContent>
          </a:graphicData>
        </a:graphic>
      </p:graphicFrame>
      <p:sp>
        <p:nvSpPr>
          <p:cNvPr id="9" name="TextBox 8"/>
          <p:cNvSpPr txBox="1"/>
          <p:nvPr/>
        </p:nvSpPr>
        <p:spPr>
          <a:xfrm>
            <a:off x="4575848" y="5784191"/>
            <a:ext cx="123767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Times New Roman"/>
                <a:ea typeface="+mn-ea"/>
                <a:cs typeface="+mn-cs"/>
              </a:rPr>
              <a:t>…….(9)</a:t>
            </a:r>
          </a:p>
        </p:txBody>
      </p:sp>
    </p:spTree>
    <p:extLst>
      <p:ext uri="{BB962C8B-B14F-4D97-AF65-F5344CB8AC3E}">
        <p14:creationId xmlns:p14="http://schemas.microsoft.com/office/powerpoint/2010/main" val="2548232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800" b="0" i="0" u="none" strike="noStrike" kern="1200" cap="none" spc="0" normalizeH="0" baseline="0" noProof="0" smtClean="0">
                <a:ln>
                  <a:noFill/>
                </a:ln>
                <a:solidFill>
                  <a:prstClr val="black"/>
                </a:solidFill>
                <a:effectLst/>
                <a:uLnTx/>
                <a:uFillTx/>
                <a:latin typeface="Times New Roman"/>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1200" cap="none" spc="0" normalizeH="0" baseline="0" noProof="0">
              <a:ln>
                <a:noFill/>
              </a:ln>
              <a:solidFill>
                <a:prstClr val="black"/>
              </a:solidFill>
              <a:effectLst/>
              <a:uLnTx/>
              <a:uFillTx/>
              <a:latin typeface="Times New Roman"/>
              <a:ea typeface="+mn-ea"/>
              <a:cs typeface="+mn-cs"/>
            </a:endParaRPr>
          </a:p>
        </p:txBody>
      </p:sp>
      <p:sp>
        <p:nvSpPr>
          <p:cNvPr id="3" name="Rectangle 2"/>
          <p:cNvSpPr/>
          <p:nvPr/>
        </p:nvSpPr>
        <p:spPr>
          <a:xfrm>
            <a:off x="325223" y="1258515"/>
            <a:ext cx="7014484"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here </a:t>
            </a:r>
            <a:r>
              <a:rPr kumimoji="0" lang="en-US" sz="2400" b="0" i="1" u="none" strike="noStrike" kern="1200" cap="none" spc="0" normalizeH="0" baseline="0" noProof="0" err="1">
                <a:ln>
                  <a:noFill/>
                </a:ln>
                <a:solidFill>
                  <a:prstClr val="black"/>
                </a:solidFill>
                <a:effectLst/>
                <a:uLnTx/>
                <a:uFillTx/>
                <a:latin typeface="Times New Roman" panose="02020603050405020304" pitchFamily="18" charset="0"/>
                <a:ea typeface="+mn-ea"/>
                <a:cs typeface="+mn-cs"/>
              </a:rPr>
              <a:t>T</a:t>
            </a:r>
            <a:r>
              <a:rPr kumimoji="0" lang="en-US" sz="2400" b="0" i="1" u="none" strike="noStrike" kern="1200" cap="none" spc="0" normalizeH="0" baseline="-25000" noProof="0" err="1">
                <a:ln>
                  <a:noFill/>
                </a:ln>
                <a:solidFill>
                  <a:prstClr val="black"/>
                </a:solidFill>
                <a:effectLst/>
                <a:uLnTx/>
                <a:uFillTx/>
                <a:latin typeface="Times New Roman" panose="02020603050405020304" pitchFamily="18" charset="0"/>
                <a:ea typeface="+mn-ea"/>
                <a:cs typeface="+mn-cs"/>
              </a:rPr>
              <a:t>s</a:t>
            </a:r>
            <a:r>
              <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and </a:t>
            </a:r>
            <a:r>
              <a:rPr kumimoji="0" lang="en-US" sz="24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T</a:t>
            </a:r>
            <a:r>
              <a:rPr kumimoji="0" lang="en-US" sz="2400" b="0" i="1" u="none" strike="noStrike" kern="1200" cap="none" spc="0" normalizeH="0" baseline="-25000" noProof="0">
                <a:ln>
                  <a:noFill/>
                </a:ln>
                <a:solidFill>
                  <a:prstClr val="black"/>
                </a:solidFill>
                <a:effectLst/>
                <a:uLnTx/>
                <a:uFillTx/>
                <a:latin typeface="Symbol" panose="05050102010706020507" pitchFamily="18" charset="2"/>
                <a:ea typeface="+mn-ea"/>
                <a:cs typeface="+mn-cs"/>
              </a:rPr>
              <a:t>¥</a:t>
            </a:r>
            <a:r>
              <a:rPr kumimoji="0" lang="en-US" sz="2400" b="0" i="0" u="none" strike="noStrike" kern="1200" cap="none" spc="0" normalizeH="0" baseline="0" noProof="0">
                <a:ln>
                  <a:noFill/>
                </a:ln>
                <a:solidFill>
                  <a:prstClr val="black"/>
                </a:solidFill>
                <a:effectLst/>
                <a:uLnTx/>
                <a:uFillTx/>
                <a:latin typeface="Symbol" panose="05050102010706020507" pitchFamily="18" charset="2"/>
                <a:ea typeface="+mn-ea"/>
                <a:cs typeface="+mn-cs"/>
              </a:rPr>
              <a:t> </a:t>
            </a:r>
            <a:r>
              <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are the same for both situations. Hence,</a:t>
            </a:r>
            <a:endParaRPr kumimoji="0" lang="en-US" sz="2400" b="0" i="0" u="none" strike="noStrike" kern="1200" cap="none" spc="0" normalizeH="0" baseline="0" noProof="0">
              <a:ln>
                <a:noFill/>
              </a:ln>
              <a:solidFill>
                <a:prstClr val="black"/>
              </a:solidFill>
              <a:effectLst/>
              <a:uLnTx/>
              <a:uFillTx/>
              <a:latin typeface="Times New Roman"/>
              <a:ea typeface="+mn-ea"/>
              <a:cs typeface="+mn-cs"/>
            </a:endParaRPr>
          </a:p>
        </p:txBody>
      </p:sp>
      <p:graphicFrame>
        <p:nvGraphicFramePr>
          <p:cNvPr id="4" name="Object 3"/>
          <p:cNvGraphicFramePr>
            <a:graphicFrameLocks noChangeAspect="1"/>
          </p:cNvGraphicFramePr>
          <p:nvPr>
            <p:extLst/>
          </p:nvPr>
        </p:nvGraphicFramePr>
        <p:xfrm>
          <a:off x="655204" y="1982352"/>
          <a:ext cx="1384300" cy="1101725"/>
        </p:xfrm>
        <a:graphic>
          <a:graphicData uri="http://schemas.openxmlformats.org/presentationml/2006/ole">
            <mc:AlternateContent xmlns:mc="http://schemas.openxmlformats.org/markup-compatibility/2006">
              <mc:Choice xmlns:v="urn:schemas-microsoft-com:vml" Requires="v">
                <p:oleObj spid="_x0000_s16390" name="Equation" r:id="rId3" imgW="558720" imgH="444240" progId="Equation.DSMT4">
                  <p:embed/>
                </p:oleObj>
              </mc:Choice>
              <mc:Fallback>
                <p:oleObj name="Equation" r:id="rId3" imgW="558720" imgH="444240" progId="Equation.DSMT4">
                  <p:embed/>
                  <p:pic>
                    <p:nvPicPr>
                      <p:cNvPr id="4" name="Object 3"/>
                      <p:cNvPicPr/>
                      <p:nvPr/>
                    </p:nvPicPr>
                    <p:blipFill>
                      <a:blip r:embed="rId4"/>
                      <a:stretch>
                        <a:fillRect/>
                      </a:stretch>
                    </p:blipFill>
                    <p:spPr>
                      <a:xfrm>
                        <a:off x="655204" y="1982352"/>
                        <a:ext cx="1384300" cy="1101725"/>
                      </a:xfrm>
                      <a:prstGeom prst="rect">
                        <a:avLst/>
                      </a:prstGeom>
                    </p:spPr>
                  </p:pic>
                </p:oleObj>
              </mc:Fallback>
            </mc:AlternateContent>
          </a:graphicData>
        </a:graphic>
      </p:graphicFrame>
      <p:sp>
        <p:nvSpPr>
          <p:cNvPr id="5" name="TextBox 4"/>
          <p:cNvSpPr txBox="1"/>
          <p:nvPr/>
        </p:nvSpPr>
        <p:spPr>
          <a:xfrm>
            <a:off x="2331410" y="2302383"/>
            <a:ext cx="1418554"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Times New Roman"/>
                <a:ea typeface="+mn-ea"/>
                <a:cs typeface="+mn-cs"/>
              </a:rPr>
              <a:t>…….(10)</a:t>
            </a:r>
          </a:p>
        </p:txBody>
      </p:sp>
      <p:sp>
        <p:nvSpPr>
          <p:cNvPr id="6" name="Rectangle 5"/>
          <p:cNvSpPr/>
          <p:nvPr/>
        </p:nvSpPr>
        <p:spPr>
          <a:xfrm>
            <a:off x="397392" y="3241772"/>
            <a:ext cx="3792898"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For Vertical cylinder in air:</a:t>
            </a:r>
            <a:endParaRPr kumimoji="0" lang="en-US" sz="2400" b="1" i="0" u="none" strike="noStrike" kern="1200" cap="none" spc="0" normalizeH="0" baseline="0" noProof="0">
              <a:ln>
                <a:noFill/>
              </a:ln>
              <a:solidFill>
                <a:srgbClr val="FF0000"/>
              </a:solidFill>
              <a:effectLst/>
              <a:uLnTx/>
              <a:uFillTx/>
              <a:latin typeface="Times New Roman"/>
              <a:ea typeface="+mn-ea"/>
              <a:cs typeface="+mn-cs"/>
            </a:endParaRPr>
          </a:p>
        </p:txBody>
      </p:sp>
      <p:graphicFrame>
        <p:nvGraphicFramePr>
          <p:cNvPr id="7" name="Object 6"/>
          <p:cNvGraphicFramePr>
            <a:graphicFrameLocks noChangeAspect="1"/>
          </p:cNvGraphicFramePr>
          <p:nvPr>
            <p:extLst/>
          </p:nvPr>
        </p:nvGraphicFramePr>
        <p:xfrm>
          <a:off x="552450" y="4043363"/>
          <a:ext cx="9520238" cy="1581150"/>
        </p:xfrm>
        <a:graphic>
          <a:graphicData uri="http://schemas.openxmlformats.org/presentationml/2006/ole">
            <mc:AlternateContent xmlns:mc="http://schemas.openxmlformats.org/markup-compatibility/2006">
              <mc:Choice xmlns:v="urn:schemas-microsoft-com:vml" Requires="v">
                <p:oleObj spid="_x0000_s16391" name="Equation" r:id="rId5" imgW="4660560" imgH="774360" progId="Equation.DSMT4">
                  <p:embed/>
                </p:oleObj>
              </mc:Choice>
              <mc:Fallback>
                <p:oleObj name="Equation" r:id="rId5" imgW="4660560" imgH="774360" progId="Equation.DSMT4">
                  <p:embed/>
                  <p:pic>
                    <p:nvPicPr>
                      <p:cNvPr id="7" name="Object 6"/>
                      <p:cNvPicPr/>
                      <p:nvPr/>
                    </p:nvPicPr>
                    <p:blipFill>
                      <a:blip r:embed="rId6"/>
                      <a:stretch>
                        <a:fillRect/>
                      </a:stretch>
                    </p:blipFill>
                    <p:spPr>
                      <a:xfrm>
                        <a:off x="552450" y="4043363"/>
                        <a:ext cx="9520238" cy="1581150"/>
                      </a:xfrm>
                      <a:prstGeom prst="rect">
                        <a:avLst/>
                      </a:prstGeom>
                    </p:spPr>
                  </p:pic>
                </p:oleObj>
              </mc:Fallback>
            </mc:AlternateContent>
          </a:graphicData>
        </a:graphic>
      </p:graphicFrame>
    </p:spTree>
    <p:extLst>
      <p:ext uri="{BB962C8B-B14F-4D97-AF65-F5344CB8AC3E}">
        <p14:creationId xmlns:p14="http://schemas.microsoft.com/office/powerpoint/2010/main" val="1533119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800" b="0" i="0" u="none" strike="noStrike" kern="1200" cap="none" spc="0" normalizeH="0" baseline="0" noProof="0" smtClean="0">
                <a:ln>
                  <a:noFill/>
                </a:ln>
                <a:solidFill>
                  <a:prstClr val="black"/>
                </a:solidFill>
                <a:effectLst/>
                <a:uLnTx/>
                <a:uFillTx/>
                <a:latin typeface="Times New Roman"/>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1200" cap="none" spc="0" normalizeH="0" baseline="0" noProof="0">
              <a:ln>
                <a:noFill/>
              </a:ln>
              <a:solidFill>
                <a:prstClr val="black"/>
              </a:solidFill>
              <a:effectLst/>
              <a:uLnTx/>
              <a:uFillTx/>
              <a:latin typeface="Times New Roman"/>
              <a:ea typeface="+mn-ea"/>
              <a:cs typeface="+mn-cs"/>
            </a:endParaRPr>
          </a:p>
        </p:txBody>
      </p:sp>
      <p:sp>
        <p:nvSpPr>
          <p:cNvPr id="3" name="TextBox 2"/>
          <p:cNvSpPr txBox="1"/>
          <p:nvPr/>
        </p:nvSpPr>
        <p:spPr>
          <a:xfrm>
            <a:off x="378691" y="1182259"/>
            <a:ext cx="733367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Times New Roman"/>
                <a:ea typeface="+mn-ea"/>
                <a:cs typeface="+mn-cs"/>
              </a:rPr>
              <a:t>So, from the relation with </a:t>
            </a:r>
            <a:r>
              <a:rPr kumimoji="0" lang="en-US" sz="2400" b="0" i="1" u="none" strike="noStrike" kern="1200" cap="none" spc="0" normalizeH="0" baseline="0" noProof="0">
                <a:ln>
                  <a:noFill/>
                </a:ln>
                <a:solidFill>
                  <a:prstClr val="black"/>
                </a:solidFill>
                <a:effectLst/>
                <a:uLnTx/>
                <a:uFillTx/>
                <a:latin typeface="Times New Roman"/>
                <a:ea typeface="+mn-ea"/>
                <a:cs typeface="+mn-cs"/>
              </a:rPr>
              <a:t>Nu</a:t>
            </a:r>
          </a:p>
        </p:txBody>
      </p:sp>
      <p:graphicFrame>
        <p:nvGraphicFramePr>
          <p:cNvPr id="4" name="Object 3"/>
          <p:cNvGraphicFramePr>
            <a:graphicFrameLocks noChangeAspect="1"/>
          </p:cNvGraphicFramePr>
          <p:nvPr>
            <p:extLst/>
          </p:nvPr>
        </p:nvGraphicFramePr>
        <p:xfrm>
          <a:off x="893763" y="1892300"/>
          <a:ext cx="5988050" cy="552450"/>
        </p:xfrm>
        <a:graphic>
          <a:graphicData uri="http://schemas.openxmlformats.org/presentationml/2006/ole">
            <mc:AlternateContent xmlns:mc="http://schemas.openxmlformats.org/markup-compatibility/2006">
              <mc:Choice xmlns:v="urn:schemas-microsoft-com:vml" Requires="v">
                <p:oleObj spid="_x0000_s17418" name="Equation" r:id="rId3" imgW="2895480" imgH="266400" progId="Equation.DSMT4">
                  <p:embed/>
                </p:oleObj>
              </mc:Choice>
              <mc:Fallback>
                <p:oleObj name="Equation" r:id="rId3" imgW="2895480" imgH="266400" progId="Equation.DSMT4">
                  <p:embed/>
                  <p:pic>
                    <p:nvPicPr>
                      <p:cNvPr id="4" name="Object 3"/>
                      <p:cNvPicPr/>
                      <p:nvPr/>
                    </p:nvPicPr>
                    <p:blipFill>
                      <a:blip r:embed="rId4"/>
                      <a:stretch>
                        <a:fillRect/>
                      </a:stretch>
                    </p:blipFill>
                    <p:spPr>
                      <a:xfrm>
                        <a:off x="893763" y="1892300"/>
                        <a:ext cx="5988050" cy="552450"/>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815682" y="2708866"/>
          <a:ext cx="2694136" cy="795412"/>
        </p:xfrm>
        <a:graphic>
          <a:graphicData uri="http://schemas.openxmlformats.org/presentationml/2006/ole">
            <mc:AlternateContent xmlns:mc="http://schemas.openxmlformats.org/markup-compatibility/2006">
              <mc:Choice xmlns:v="urn:schemas-microsoft-com:vml" Requires="v">
                <p:oleObj spid="_x0000_s17419" name="Equation" r:id="rId5" imgW="1333440" imgH="393480" progId="Equation.DSMT4">
                  <p:embed/>
                </p:oleObj>
              </mc:Choice>
              <mc:Fallback>
                <p:oleObj name="Equation" r:id="rId5" imgW="1333440" imgH="393480" progId="Equation.DSMT4">
                  <p:embed/>
                  <p:pic>
                    <p:nvPicPr>
                      <p:cNvPr id="5" name="Object 4"/>
                      <p:cNvPicPr/>
                      <p:nvPr/>
                    </p:nvPicPr>
                    <p:blipFill>
                      <a:blip r:embed="rId6"/>
                      <a:stretch>
                        <a:fillRect/>
                      </a:stretch>
                    </p:blipFill>
                    <p:spPr>
                      <a:xfrm>
                        <a:off x="815682" y="2708866"/>
                        <a:ext cx="2694136" cy="795412"/>
                      </a:xfrm>
                      <a:prstGeom prst="rect">
                        <a:avLst/>
                      </a:prstGeom>
                    </p:spPr>
                  </p:pic>
                </p:oleObj>
              </mc:Fallback>
            </mc:AlternateContent>
          </a:graphicData>
        </a:graphic>
      </p:graphicFrame>
      <p:sp>
        <p:nvSpPr>
          <p:cNvPr id="6" name="Rectangle 5"/>
          <p:cNvSpPr/>
          <p:nvPr/>
        </p:nvSpPr>
        <p:spPr>
          <a:xfrm>
            <a:off x="3905056" y="2736577"/>
            <a:ext cx="583814" cy="646331"/>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a:ln>
                  <a:noFill/>
                </a:ln>
                <a:solidFill>
                  <a:prstClr val="black"/>
                </a:solidFill>
                <a:effectLst/>
                <a:uLnTx/>
                <a:uFillTx/>
                <a:latin typeface="MTSYN"/>
                <a:ea typeface="+mn-ea"/>
                <a:cs typeface="+mn-cs"/>
              </a:rPr>
              <a:t>⇒</a:t>
            </a:r>
            <a:endParaRPr kumimoji="0" lang="en-IN" sz="3600" b="0" i="0" u="none" strike="noStrike" kern="1200" cap="none" spc="0" normalizeH="0" baseline="0" noProof="0">
              <a:ln>
                <a:noFill/>
              </a:ln>
              <a:solidFill>
                <a:prstClr val="black"/>
              </a:solidFill>
              <a:effectLst/>
              <a:uLnTx/>
              <a:uFillTx/>
              <a:latin typeface="Times New Roman"/>
              <a:ea typeface="+mn-ea"/>
              <a:cs typeface="+mn-cs"/>
            </a:endParaRPr>
          </a:p>
        </p:txBody>
      </p:sp>
      <p:graphicFrame>
        <p:nvGraphicFramePr>
          <p:cNvPr id="7" name="Object 6"/>
          <p:cNvGraphicFramePr>
            <a:graphicFrameLocks noChangeAspect="1"/>
          </p:cNvGraphicFramePr>
          <p:nvPr>
            <p:extLst/>
          </p:nvPr>
        </p:nvGraphicFramePr>
        <p:xfrm>
          <a:off x="4990520" y="2782758"/>
          <a:ext cx="2487379" cy="514630"/>
        </p:xfrm>
        <a:graphic>
          <a:graphicData uri="http://schemas.openxmlformats.org/presentationml/2006/ole">
            <mc:AlternateContent xmlns:mc="http://schemas.openxmlformats.org/markup-compatibility/2006">
              <mc:Choice xmlns:v="urn:schemas-microsoft-com:vml" Requires="v">
                <p:oleObj spid="_x0000_s17420" name="Equation" r:id="rId7" imgW="1104840" imgH="228600" progId="Equation.DSMT4">
                  <p:embed/>
                </p:oleObj>
              </mc:Choice>
              <mc:Fallback>
                <p:oleObj name="Equation" r:id="rId7" imgW="1104840" imgH="228600" progId="Equation.DSMT4">
                  <p:embed/>
                  <p:pic>
                    <p:nvPicPr>
                      <p:cNvPr id="7" name="Object 6"/>
                      <p:cNvPicPr/>
                      <p:nvPr/>
                    </p:nvPicPr>
                    <p:blipFill>
                      <a:blip r:embed="rId8"/>
                      <a:stretch>
                        <a:fillRect/>
                      </a:stretch>
                    </p:blipFill>
                    <p:spPr>
                      <a:xfrm>
                        <a:off x="4990520" y="2782758"/>
                        <a:ext cx="2487379" cy="514630"/>
                      </a:xfrm>
                      <a:prstGeom prst="rect">
                        <a:avLst/>
                      </a:prstGeom>
                    </p:spPr>
                  </p:pic>
                </p:oleObj>
              </mc:Fallback>
            </mc:AlternateContent>
          </a:graphicData>
        </a:graphic>
      </p:graphicFrame>
      <p:sp>
        <p:nvSpPr>
          <p:cNvPr id="8" name="Rectangle 7"/>
          <p:cNvSpPr/>
          <p:nvPr/>
        </p:nvSpPr>
        <p:spPr>
          <a:xfrm>
            <a:off x="518534" y="3688451"/>
            <a:ext cx="3626121"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Times New Roman" panose="02020603050405020304" pitchFamily="18" charset="0"/>
                <a:ea typeface="+mn-ea"/>
                <a:cs typeface="+mn-cs"/>
              </a:rPr>
              <a:t>Vertical cylinder in water:</a:t>
            </a:r>
            <a:endParaRPr kumimoji="0" lang="en-US" sz="2400" b="1" i="0" u="none" strike="noStrike" kern="1200" cap="none" spc="0" normalizeH="0" baseline="0" noProof="0">
              <a:ln>
                <a:noFill/>
              </a:ln>
              <a:solidFill>
                <a:srgbClr val="FF0000"/>
              </a:solidFill>
              <a:effectLst/>
              <a:uLnTx/>
              <a:uFillTx/>
              <a:latin typeface="Times New Roman"/>
              <a:ea typeface="+mn-ea"/>
              <a:cs typeface="+mn-cs"/>
            </a:endParaRPr>
          </a:p>
        </p:txBody>
      </p:sp>
      <p:graphicFrame>
        <p:nvGraphicFramePr>
          <p:cNvPr id="9" name="Object 8"/>
          <p:cNvGraphicFramePr>
            <a:graphicFrameLocks noChangeAspect="1"/>
          </p:cNvGraphicFramePr>
          <p:nvPr>
            <p:extLst/>
          </p:nvPr>
        </p:nvGraphicFramePr>
        <p:xfrm>
          <a:off x="738188" y="4319588"/>
          <a:ext cx="9517062" cy="1585912"/>
        </p:xfrm>
        <a:graphic>
          <a:graphicData uri="http://schemas.openxmlformats.org/presentationml/2006/ole">
            <mc:AlternateContent xmlns:mc="http://schemas.openxmlformats.org/markup-compatibility/2006">
              <mc:Choice xmlns:v="urn:schemas-microsoft-com:vml" Requires="v">
                <p:oleObj spid="_x0000_s17421" name="Equation" r:id="rId9" imgW="4647960" imgH="774360" progId="Equation.DSMT4">
                  <p:embed/>
                </p:oleObj>
              </mc:Choice>
              <mc:Fallback>
                <p:oleObj name="Equation" r:id="rId9" imgW="4647960" imgH="774360" progId="Equation.DSMT4">
                  <p:embed/>
                  <p:pic>
                    <p:nvPicPr>
                      <p:cNvPr id="9" name="Object 8"/>
                      <p:cNvPicPr/>
                      <p:nvPr/>
                    </p:nvPicPr>
                    <p:blipFill>
                      <a:blip r:embed="rId10"/>
                      <a:stretch>
                        <a:fillRect/>
                      </a:stretch>
                    </p:blipFill>
                    <p:spPr>
                      <a:xfrm>
                        <a:off x="738188" y="4319588"/>
                        <a:ext cx="9517062" cy="1585912"/>
                      </a:xfrm>
                      <a:prstGeom prst="rect">
                        <a:avLst/>
                      </a:prstGeom>
                    </p:spPr>
                  </p:pic>
                </p:oleObj>
              </mc:Fallback>
            </mc:AlternateContent>
          </a:graphicData>
        </a:graphic>
      </p:graphicFrame>
    </p:spTree>
    <p:extLst>
      <p:ext uri="{BB962C8B-B14F-4D97-AF65-F5344CB8AC3E}">
        <p14:creationId xmlns:p14="http://schemas.microsoft.com/office/powerpoint/2010/main" val="2722380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800" b="0" i="0" u="none" strike="noStrike" kern="1200" cap="none" spc="0" normalizeH="0" baseline="0" noProof="0" smtClean="0">
                <a:ln>
                  <a:noFill/>
                </a:ln>
                <a:solidFill>
                  <a:prstClr val="black"/>
                </a:solidFill>
                <a:effectLst/>
                <a:uLnTx/>
                <a:uFillTx/>
                <a:latin typeface="Times New Roman"/>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1200" cap="none" spc="0" normalizeH="0" baseline="0" noProof="0">
              <a:ln>
                <a:noFill/>
              </a:ln>
              <a:solidFill>
                <a:prstClr val="black"/>
              </a:solidFill>
              <a:effectLst/>
              <a:uLnTx/>
              <a:uFillTx/>
              <a:latin typeface="Times New Roman"/>
              <a:ea typeface="+mn-ea"/>
              <a:cs typeface="+mn-cs"/>
            </a:endParaRPr>
          </a:p>
        </p:txBody>
      </p:sp>
      <p:sp>
        <p:nvSpPr>
          <p:cNvPr id="3" name="TextBox 2"/>
          <p:cNvSpPr txBox="1"/>
          <p:nvPr/>
        </p:nvSpPr>
        <p:spPr>
          <a:xfrm>
            <a:off x="378691" y="997535"/>
            <a:ext cx="7333673"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Times New Roman"/>
                <a:ea typeface="+mn-ea"/>
                <a:cs typeface="+mn-cs"/>
              </a:rPr>
              <a:t>So, from the relation with </a:t>
            </a:r>
            <a:r>
              <a:rPr kumimoji="0" lang="en-US" sz="2400" b="0" i="1" u="none" strike="noStrike" kern="1200" cap="none" spc="0" normalizeH="0" baseline="0" noProof="0">
                <a:ln>
                  <a:noFill/>
                </a:ln>
                <a:solidFill>
                  <a:prstClr val="black"/>
                </a:solidFill>
                <a:effectLst/>
                <a:uLnTx/>
                <a:uFillTx/>
                <a:latin typeface="Times New Roman"/>
                <a:ea typeface="+mn-ea"/>
                <a:cs typeface="+mn-cs"/>
              </a:rPr>
              <a:t>Nu</a:t>
            </a:r>
          </a:p>
        </p:txBody>
      </p:sp>
      <p:graphicFrame>
        <p:nvGraphicFramePr>
          <p:cNvPr id="4" name="Object 3"/>
          <p:cNvGraphicFramePr>
            <a:graphicFrameLocks noChangeAspect="1"/>
          </p:cNvGraphicFramePr>
          <p:nvPr>
            <p:extLst/>
          </p:nvPr>
        </p:nvGraphicFramePr>
        <p:xfrm>
          <a:off x="800247" y="1633692"/>
          <a:ext cx="6067425" cy="552450"/>
        </p:xfrm>
        <a:graphic>
          <a:graphicData uri="http://schemas.openxmlformats.org/presentationml/2006/ole">
            <mc:AlternateContent xmlns:mc="http://schemas.openxmlformats.org/markup-compatibility/2006">
              <mc:Choice xmlns:v="urn:schemas-microsoft-com:vml" Requires="v">
                <p:oleObj spid="_x0000_s18444" name="Equation" r:id="rId3" imgW="2933640" imgH="266400" progId="Equation.DSMT4">
                  <p:embed/>
                </p:oleObj>
              </mc:Choice>
              <mc:Fallback>
                <p:oleObj name="Equation" r:id="rId3" imgW="2933640" imgH="266400" progId="Equation.DSMT4">
                  <p:embed/>
                  <p:pic>
                    <p:nvPicPr>
                      <p:cNvPr id="4" name="Object 3"/>
                      <p:cNvPicPr/>
                      <p:nvPr/>
                    </p:nvPicPr>
                    <p:blipFill>
                      <a:blip r:embed="rId4"/>
                      <a:stretch>
                        <a:fillRect/>
                      </a:stretch>
                    </p:blipFill>
                    <p:spPr>
                      <a:xfrm>
                        <a:off x="800247" y="1633692"/>
                        <a:ext cx="6067425" cy="552450"/>
                      </a:xfrm>
                      <a:prstGeom prst="rect">
                        <a:avLst/>
                      </a:prstGeom>
                    </p:spPr>
                  </p:pic>
                </p:oleObj>
              </mc:Fallback>
            </mc:AlternateContent>
          </a:graphicData>
        </a:graphic>
      </p:graphicFrame>
      <p:graphicFrame>
        <p:nvGraphicFramePr>
          <p:cNvPr id="5" name="Object 4"/>
          <p:cNvGraphicFramePr>
            <a:graphicFrameLocks noChangeAspect="1"/>
          </p:cNvGraphicFramePr>
          <p:nvPr>
            <p:extLst/>
          </p:nvPr>
        </p:nvGraphicFramePr>
        <p:xfrm>
          <a:off x="803275" y="2449667"/>
          <a:ext cx="2719388" cy="795338"/>
        </p:xfrm>
        <a:graphic>
          <a:graphicData uri="http://schemas.openxmlformats.org/presentationml/2006/ole">
            <mc:AlternateContent xmlns:mc="http://schemas.openxmlformats.org/markup-compatibility/2006">
              <mc:Choice xmlns:v="urn:schemas-microsoft-com:vml" Requires="v">
                <p:oleObj spid="_x0000_s18445" name="Equation" r:id="rId5" imgW="1346040" imgH="393480" progId="Equation.DSMT4">
                  <p:embed/>
                </p:oleObj>
              </mc:Choice>
              <mc:Fallback>
                <p:oleObj name="Equation" r:id="rId5" imgW="1346040" imgH="393480" progId="Equation.DSMT4">
                  <p:embed/>
                  <p:pic>
                    <p:nvPicPr>
                      <p:cNvPr id="5" name="Object 4"/>
                      <p:cNvPicPr/>
                      <p:nvPr/>
                    </p:nvPicPr>
                    <p:blipFill>
                      <a:blip r:embed="rId6"/>
                      <a:stretch>
                        <a:fillRect/>
                      </a:stretch>
                    </p:blipFill>
                    <p:spPr>
                      <a:xfrm>
                        <a:off x="803275" y="2449667"/>
                        <a:ext cx="2719388" cy="795338"/>
                      </a:xfrm>
                      <a:prstGeom prst="rect">
                        <a:avLst/>
                      </a:prstGeom>
                    </p:spPr>
                  </p:pic>
                </p:oleObj>
              </mc:Fallback>
            </mc:AlternateContent>
          </a:graphicData>
        </a:graphic>
      </p:graphicFrame>
      <p:sp>
        <p:nvSpPr>
          <p:cNvPr id="6" name="Rectangle 5"/>
          <p:cNvSpPr/>
          <p:nvPr/>
        </p:nvSpPr>
        <p:spPr>
          <a:xfrm>
            <a:off x="3905056" y="2477965"/>
            <a:ext cx="583814" cy="646331"/>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a:ln>
                  <a:noFill/>
                </a:ln>
                <a:solidFill>
                  <a:prstClr val="black"/>
                </a:solidFill>
                <a:effectLst/>
                <a:uLnTx/>
                <a:uFillTx/>
                <a:latin typeface="MTSYN"/>
                <a:ea typeface="+mn-ea"/>
                <a:cs typeface="+mn-cs"/>
              </a:rPr>
              <a:t>⇒</a:t>
            </a:r>
            <a:endParaRPr kumimoji="0" lang="en-IN" sz="3600" b="0" i="0" u="none" strike="noStrike" kern="1200" cap="none" spc="0" normalizeH="0" baseline="0" noProof="0">
              <a:ln>
                <a:noFill/>
              </a:ln>
              <a:solidFill>
                <a:prstClr val="black"/>
              </a:solidFill>
              <a:effectLst/>
              <a:uLnTx/>
              <a:uFillTx/>
              <a:latin typeface="Times New Roman"/>
              <a:ea typeface="+mn-ea"/>
              <a:cs typeface="+mn-cs"/>
            </a:endParaRPr>
          </a:p>
        </p:txBody>
      </p:sp>
      <p:graphicFrame>
        <p:nvGraphicFramePr>
          <p:cNvPr id="7" name="Object 6"/>
          <p:cNvGraphicFramePr>
            <a:graphicFrameLocks noChangeAspect="1"/>
          </p:cNvGraphicFramePr>
          <p:nvPr>
            <p:extLst/>
          </p:nvPr>
        </p:nvGraphicFramePr>
        <p:xfrm>
          <a:off x="5033963" y="2524280"/>
          <a:ext cx="2400300" cy="514350"/>
        </p:xfrm>
        <a:graphic>
          <a:graphicData uri="http://schemas.openxmlformats.org/presentationml/2006/ole">
            <mc:AlternateContent xmlns:mc="http://schemas.openxmlformats.org/markup-compatibility/2006">
              <mc:Choice xmlns:v="urn:schemas-microsoft-com:vml" Requires="v">
                <p:oleObj spid="_x0000_s18446" name="Equation" r:id="rId7" imgW="1066680" imgH="228600" progId="Equation.DSMT4">
                  <p:embed/>
                </p:oleObj>
              </mc:Choice>
              <mc:Fallback>
                <p:oleObj name="Equation" r:id="rId7" imgW="1066680" imgH="228600" progId="Equation.DSMT4">
                  <p:embed/>
                  <p:pic>
                    <p:nvPicPr>
                      <p:cNvPr id="7" name="Object 6"/>
                      <p:cNvPicPr/>
                      <p:nvPr/>
                    </p:nvPicPr>
                    <p:blipFill>
                      <a:blip r:embed="rId8"/>
                      <a:stretch>
                        <a:fillRect/>
                      </a:stretch>
                    </p:blipFill>
                    <p:spPr>
                      <a:xfrm>
                        <a:off x="5033963" y="2524280"/>
                        <a:ext cx="2400300" cy="514350"/>
                      </a:xfrm>
                      <a:prstGeom prst="rect">
                        <a:avLst/>
                      </a:prstGeom>
                    </p:spPr>
                  </p:pic>
                </p:oleObj>
              </mc:Fallback>
            </mc:AlternateContent>
          </a:graphicData>
        </a:graphic>
      </p:graphicFrame>
      <p:sp>
        <p:nvSpPr>
          <p:cNvPr id="8" name="Rectangle 7"/>
          <p:cNvSpPr/>
          <p:nvPr/>
        </p:nvSpPr>
        <p:spPr>
          <a:xfrm>
            <a:off x="445038" y="3397647"/>
            <a:ext cx="7948010"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Hence, from this analysis we find (substituting in equation 10 ) </a:t>
            </a:r>
            <a:endParaRPr kumimoji="0" lang="en-US" sz="2400" b="0" i="0" u="none" strike="noStrike" kern="1200" cap="none" spc="0" normalizeH="0" baseline="0" noProof="0">
              <a:ln>
                <a:noFill/>
              </a:ln>
              <a:solidFill>
                <a:prstClr val="black"/>
              </a:solidFill>
              <a:effectLst/>
              <a:uLnTx/>
              <a:uFillTx/>
              <a:latin typeface="Times New Roman"/>
              <a:ea typeface="+mn-ea"/>
              <a:cs typeface="+mn-cs"/>
            </a:endParaRPr>
          </a:p>
        </p:txBody>
      </p:sp>
      <p:graphicFrame>
        <p:nvGraphicFramePr>
          <p:cNvPr id="9" name="Object 8"/>
          <p:cNvGraphicFramePr>
            <a:graphicFrameLocks noChangeAspect="1"/>
          </p:cNvGraphicFramePr>
          <p:nvPr>
            <p:extLst/>
          </p:nvPr>
        </p:nvGraphicFramePr>
        <p:xfrm>
          <a:off x="957259" y="3870121"/>
          <a:ext cx="3593759" cy="1052911"/>
        </p:xfrm>
        <a:graphic>
          <a:graphicData uri="http://schemas.openxmlformats.org/presentationml/2006/ole">
            <mc:AlternateContent xmlns:mc="http://schemas.openxmlformats.org/markup-compatibility/2006">
              <mc:Choice xmlns:v="urn:schemas-microsoft-com:vml" Requires="v">
                <p:oleObj spid="_x0000_s18447" name="Equation" r:id="rId9" imgW="1562040" imgH="457200" progId="Equation.DSMT4">
                  <p:embed/>
                </p:oleObj>
              </mc:Choice>
              <mc:Fallback>
                <p:oleObj name="Equation" r:id="rId9" imgW="1562040" imgH="457200" progId="Equation.DSMT4">
                  <p:embed/>
                  <p:pic>
                    <p:nvPicPr>
                      <p:cNvPr id="9" name="Object 8"/>
                      <p:cNvPicPr/>
                      <p:nvPr/>
                    </p:nvPicPr>
                    <p:blipFill>
                      <a:blip r:embed="rId10"/>
                      <a:stretch>
                        <a:fillRect/>
                      </a:stretch>
                    </p:blipFill>
                    <p:spPr>
                      <a:xfrm>
                        <a:off x="957259" y="3870121"/>
                        <a:ext cx="3593759" cy="1052911"/>
                      </a:xfrm>
                      <a:prstGeom prst="rect">
                        <a:avLst/>
                      </a:prstGeom>
                    </p:spPr>
                  </p:pic>
                </p:oleObj>
              </mc:Fallback>
            </mc:AlternateContent>
          </a:graphicData>
        </a:graphic>
      </p:graphicFrame>
      <p:graphicFrame>
        <p:nvGraphicFramePr>
          <p:cNvPr id="10" name="Object 9"/>
          <p:cNvGraphicFramePr>
            <a:graphicFrameLocks noChangeAspect="1"/>
          </p:cNvGraphicFramePr>
          <p:nvPr>
            <p:extLst/>
          </p:nvPr>
        </p:nvGraphicFramePr>
        <p:xfrm>
          <a:off x="6401377" y="4153341"/>
          <a:ext cx="1915521" cy="538740"/>
        </p:xfrm>
        <a:graphic>
          <a:graphicData uri="http://schemas.openxmlformats.org/presentationml/2006/ole">
            <mc:AlternateContent xmlns:mc="http://schemas.openxmlformats.org/markup-compatibility/2006">
              <mc:Choice xmlns:v="urn:schemas-microsoft-com:vml" Requires="v">
                <p:oleObj spid="_x0000_s18448" name="Equation" r:id="rId11" imgW="812520" imgH="228600" progId="Equation.DSMT4">
                  <p:embed/>
                </p:oleObj>
              </mc:Choice>
              <mc:Fallback>
                <p:oleObj name="Equation" r:id="rId11" imgW="812520" imgH="228600" progId="Equation.DSMT4">
                  <p:embed/>
                  <p:pic>
                    <p:nvPicPr>
                      <p:cNvPr id="10" name="Object 9"/>
                      <p:cNvPicPr/>
                      <p:nvPr/>
                    </p:nvPicPr>
                    <p:blipFill>
                      <a:blip r:embed="rId12"/>
                      <a:stretch>
                        <a:fillRect/>
                      </a:stretch>
                    </p:blipFill>
                    <p:spPr>
                      <a:xfrm>
                        <a:off x="6401377" y="4153341"/>
                        <a:ext cx="1915521" cy="538740"/>
                      </a:xfrm>
                      <a:prstGeom prst="rect">
                        <a:avLst/>
                      </a:prstGeom>
                    </p:spPr>
                  </p:pic>
                </p:oleObj>
              </mc:Fallback>
            </mc:AlternateContent>
          </a:graphicData>
        </a:graphic>
      </p:graphicFrame>
      <p:sp>
        <p:nvSpPr>
          <p:cNvPr id="11" name="Rectangle 10"/>
          <p:cNvSpPr/>
          <p:nvPr/>
        </p:nvSpPr>
        <p:spPr>
          <a:xfrm>
            <a:off x="5258183" y="4082646"/>
            <a:ext cx="583814" cy="646331"/>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a:ln>
                  <a:noFill/>
                </a:ln>
                <a:solidFill>
                  <a:prstClr val="black"/>
                </a:solidFill>
                <a:effectLst/>
                <a:uLnTx/>
                <a:uFillTx/>
                <a:latin typeface="MTSYN"/>
                <a:ea typeface="+mn-ea"/>
                <a:cs typeface="+mn-cs"/>
              </a:rPr>
              <a:t>⇒</a:t>
            </a:r>
            <a:endParaRPr kumimoji="0" lang="en-IN" sz="3600" b="0" i="0" u="none" strike="noStrike" kern="1200" cap="none" spc="0" normalizeH="0" baseline="0" noProof="0">
              <a:ln>
                <a:noFill/>
              </a:ln>
              <a:solidFill>
                <a:prstClr val="black"/>
              </a:solidFill>
              <a:effectLst/>
              <a:uLnTx/>
              <a:uFillTx/>
              <a:latin typeface="Times New Roman"/>
              <a:ea typeface="+mn-ea"/>
              <a:cs typeface="+mn-cs"/>
            </a:endParaRPr>
          </a:p>
        </p:txBody>
      </p:sp>
      <p:sp>
        <p:nvSpPr>
          <p:cNvPr id="12" name="Rectangle 11"/>
          <p:cNvSpPr/>
          <p:nvPr/>
        </p:nvSpPr>
        <p:spPr>
          <a:xfrm>
            <a:off x="314746" y="5043104"/>
            <a:ext cx="183575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Conclusion: </a:t>
            </a:r>
            <a:endParaRPr kumimoji="0" lang="en-US" sz="2400" b="0" i="0" u="none" strike="noStrike" kern="1200" cap="none" spc="0" normalizeH="0" baseline="0" noProof="0">
              <a:ln>
                <a:noFill/>
              </a:ln>
              <a:solidFill>
                <a:prstClr val="black"/>
              </a:solidFill>
              <a:effectLst/>
              <a:uLnTx/>
              <a:uFillTx/>
              <a:latin typeface="Times New Roman"/>
              <a:ea typeface="+mn-ea"/>
              <a:cs typeface="+mn-cs"/>
            </a:endParaRPr>
          </a:p>
        </p:txBody>
      </p:sp>
      <p:sp>
        <p:nvSpPr>
          <p:cNvPr id="13" name="Rectangle 12"/>
          <p:cNvSpPr/>
          <p:nvPr/>
        </p:nvSpPr>
        <p:spPr>
          <a:xfrm>
            <a:off x="387504" y="5497243"/>
            <a:ext cx="11259551" cy="83099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Heat loss from the body is 117 times faster in </a:t>
            </a:r>
            <a:r>
              <a:rPr kumimoji="0" lang="en-US" sz="2400" b="0" i="1"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10°C</a:t>
            </a:r>
            <a:r>
              <a:rPr kumimoji="0" lang="en-US" sz="24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rPr>
              <a:t> water than in air at the same temperature. </a:t>
            </a:r>
            <a:endParaRPr kumimoji="0" lang="en-US" sz="2400" b="0" i="0" u="none" strike="noStrike" kern="1200" cap="none" spc="0" normalizeH="0" baseline="0" noProof="0">
              <a:ln>
                <a:noFill/>
              </a:ln>
              <a:solidFill>
                <a:prstClr val="black"/>
              </a:solidFill>
              <a:effectLst/>
              <a:uLnTx/>
              <a:uFillTx/>
              <a:latin typeface="Times New Roman"/>
              <a:ea typeface="+mn-ea"/>
              <a:cs typeface="+mn-cs"/>
            </a:endParaRPr>
          </a:p>
        </p:txBody>
      </p:sp>
    </p:spTree>
    <p:extLst>
      <p:ext uri="{BB962C8B-B14F-4D97-AF65-F5344CB8AC3E}">
        <p14:creationId xmlns:p14="http://schemas.microsoft.com/office/powerpoint/2010/main" val="3819878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5748" y="1252427"/>
            <a:ext cx="6729664" cy="1754326"/>
          </a:xfrm>
          <a:prstGeom prst="rect">
            <a:avLst/>
          </a:prstGeom>
        </p:spPr>
        <p:txBody>
          <a:bodyPr wrap="square">
            <a:spAutoFit/>
          </a:bodyPr>
          <a:lstStyle/>
          <a:p>
            <a:pPr algn="just"/>
            <a:r>
              <a:rPr lang="en-US" dirty="0">
                <a:solidFill>
                  <a:srgbClr val="292526"/>
                </a:solidFill>
                <a:latin typeface="Times New Roman" panose="02020603050405020304" pitchFamily="18" charset="0"/>
              </a:rPr>
              <a:t>The single-pane window problem consists of estimating the heat transfer rate through the vertical glass layer shown in Fig. The window separates two air reservoirs of temperatures </a:t>
            </a:r>
            <a:r>
              <a:rPr lang="en-US" i="1" dirty="0" err="1">
                <a:solidFill>
                  <a:srgbClr val="292526"/>
                </a:solidFill>
                <a:latin typeface="Times New Roman" panose="02020603050405020304" pitchFamily="18" charset="0"/>
              </a:rPr>
              <a:t>T</a:t>
            </a:r>
            <a:r>
              <a:rPr lang="en-US" sz="1400" i="1" baseline="-25000" dirty="0" err="1">
                <a:solidFill>
                  <a:srgbClr val="292526"/>
                </a:solidFill>
                <a:latin typeface="Times New Roman" panose="02020603050405020304" pitchFamily="18" charset="0"/>
              </a:rPr>
              <a:t>h</a:t>
            </a:r>
            <a:r>
              <a:rPr lang="en-US" i="1" dirty="0">
                <a:solidFill>
                  <a:srgbClr val="292526"/>
                </a:solidFill>
                <a:latin typeface="Times New Roman" panose="02020603050405020304" pitchFamily="18" charset="0"/>
              </a:rPr>
              <a:t> </a:t>
            </a:r>
            <a:r>
              <a:rPr lang="en-US" dirty="0">
                <a:solidFill>
                  <a:srgbClr val="292526"/>
                </a:solidFill>
                <a:latin typeface="Times New Roman" panose="02020603050405020304" pitchFamily="18" charset="0"/>
              </a:rPr>
              <a:t>and </a:t>
            </a:r>
            <a:r>
              <a:rPr lang="en-US" i="1" dirty="0">
                <a:solidFill>
                  <a:srgbClr val="292526"/>
                </a:solidFill>
                <a:latin typeface="Times New Roman" panose="02020603050405020304" pitchFamily="18" charset="0"/>
              </a:rPr>
              <a:t>T</a:t>
            </a:r>
            <a:r>
              <a:rPr lang="en-US" sz="1400" i="1" baseline="-25000" dirty="0">
                <a:solidFill>
                  <a:srgbClr val="292526"/>
                </a:solidFill>
                <a:latin typeface="Times New Roman" panose="02020603050405020304" pitchFamily="18" charset="0"/>
              </a:rPr>
              <a:t>c</a:t>
            </a:r>
            <a:r>
              <a:rPr lang="en-US" dirty="0">
                <a:solidFill>
                  <a:srgbClr val="292526"/>
                </a:solidFill>
                <a:latin typeface="Times New Roman" panose="02020603050405020304" pitchFamily="18" charset="0"/>
              </a:rPr>
              <a:t>. Assuming constant properties, laminar boundary layers on both sides of the glass, and a uniform glass temperature </a:t>
            </a:r>
            <a:r>
              <a:rPr lang="en-US" i="1" dirty="0">
                <a:solidFill>
                  <a:srgbClr val="292526"/>
                </a:solidFill>
                <a:latin typeface="Times New Roman" panose="02020603050405020304" pitchFamily="18" charset="0"/>
              </a:rPr>
              <a:t>T</a:t>
            </a:r>
            <a:r>
              <a:rPr lang="en-US" sz="1400" i="1" baseline="-25000" dirty="0">
                <a:solidFill>
                  <a:srgbClr val="292526"/>
                </a:solidFill>
                <a:latin typeface="Times New Roman" panose="02020603050405020304" pitchFamily="18" charset="0"/>
              </a:rPr>
              <a:t>w</a:t>
            </a:r>
            <a:r>
              <a:rPr lang="en-US" dirty="0">
                <a:solidFill>
                  <a:srgbClr val="292526"/>
                </a:solidFill>
                <a:latin typeface="Times New Roman" panose="02020603050405020304" pitchFamily="18" charset="0"/>
              </a:rPr>
              <a:t>. Find the relationship between the average heat flux </a:t>
            </a:r>
            <a:r>
              <a:rPr lang="en-US" i="1" dirty="0">
                <a:solidFill>
                  <a:srgbClr val="292526"/>
                </a:solidFill>
                <a:latin typeface="Times New Roman" panose="02020603050405020304" pitchFamily="18" charset="0"/>
              </a:rPr>
              <a:t>qʺ</a:t>
            </a:r>
            <a:r>
              <a:rPr lang="en-US" dirty="0">
                <a:solidFill>
                  <a:srgbClr val="292526"/>
                </a:solidFill>
                <a:latin typeface="Times New Roman" panose="02020603050405020304" pitchFamily="18" charset="0"/>
              </a:rPr>
              <a:t> with </a:t>
            </a:r>
            <a:r>
              <a:rPr lang="en-US" i="1" dirty="0" err="1">
                <a:solidFill>
                  <a:srgbClr val="292526"/>
                </a:solidFill>
                <a:latin typeface="Times New Roman" panose="02020603050405020304" pitchFamily="18" charset="0"/>
              </a:rPr>
              <a:t>T</a:t>
            </a:r>
            <a:r>
              <a:rPr lang="en-US" sz="1400" i="1" baseline="-25000" dirty="0" err="1">
                <a:solidFill>
                  <a:srgbClr val="292526"/>
                </a:solidFill>
                <a:latin typeface="Times New Roman" panose="02020603050405020304" pitchFamily="18" charset="0"/>
              </a:rPr>
              <a:t>h</a:t>
            </a:r>
            <a:r>
              <a:rPr lang="en-US" sz="1400" i="1" baseline="-25000" dirty="0">
                <a:solidFill>
                  <a:srgbClr val="292526"/>
                </a:solidFill>
                <a:latin typeface="Times New Roman" panose="02020603050405020304" pitchFamily="18" charset="0"/>
              </a:rPr>
              <a:t> </a:t>
            </a:r>
            <a:r>
              <a:rPr lang="en-US" dirty="0">
                <a:solidFill>
                  <a:srgbClr val="292526"/>
                </a:solidFill>
                <a:latin typeface="Times New Roman" panose="02020603050405020304" pitchFamily="18" charset="0"/>
              </a:rPr>
              <a:t>to </a:t>
            </a:r>
            <a:r>
              <a:rPr lang="en-US" i="1" dirty="0">
                <a:solidFill>
                  <a:srgbClr val="292526"/>
                </a:solidFill>
                <a:latin typeface="Times New Roman" panose="02020603050405020304" pitchFamily="18" charset="0"/>
              </a:rPr>
              <a:t>T</a:t>
            </a:r>
            <a:r>
              <a:rPr lang="en-US" sz="1400" i="1" baseline="-25000" dirty="0">
                <a:solidFill>
                  <a:srgbClr val="292526"/>
                </a:solidFill>
                <a:latin typeface="Times New Roman" panose="02020603050405020304" pitchFamily="18" charset="0"/>
              </a:rPr>
              <a:t>c </a:t>
            </a:r>
            <a:r>
              <a:rPr lang="en-US" dirty="0">
                <a:solidFill>
                  <a:srgbClr val="292526"/>
                </a:solidFill>
                <a:latin typeface="Times New Roman" panose="02020603050405020304" pitchFamily="18" charset="0"/>
              </a:rPr>
              <a:t>. </a:t>
            </a:r>
            <a:r>
              <a:rPr lang="en-US" dirty="0" smtClean="0">
                <a:solidFill>
                  <a:srgbClr val="292526"/>
                </a:solidFill>
                <a:latin typeface="Times New Roman" panose="02020603050405020304" pitchFamily="18" charset="0"/>
              </a:rPr>
              <a:t>Expression for the Nu is given as </a:t>
            </a:r>
            <a:endParaRPr lang="en-IN" dirty="0"/>
          </a:p>
        </p:txBody>
      </p:sp>
      <p:sp>
        <p:nvSpPr>
          <p:cNvPr id="5" name="TextBox 4"/>
          <p:cNvSpPr txBox="1"/>
          <p:nvPr/>
        </p:nvSpPr>
        <p:spPr>
          <a:xfrm>
            <a:off x="457200" y="537410"/>
            <a:ext cx="3328737" cy="584775"/>
          </a:xfrm>
          <a:prstGeom prst="rect">
            <a:avLst/>
          </a:prstGeom>
          <a:noFill/>
        </p:spPr>
        <p:txBody>
          <a:bodyPr wrap="square" rtlCol="0">
            <a:spAutoFit/>
          </a:bodyPr>
          <a:lstStyle/>
          <a:p>
            <a:r>
              <a:rPr lang="en-US" sz="3200" b="1" dirty="0">
                <a:solidFill>
                  <a:srgbClr val="000000"/>
                </a:solidFill>
                <a:latin typeface="Times New Roman" panose="02020603050405020304" pitchFamily="18" charset="0"/>
              </a:rPr>
              <a:t>Problem </a:t>
            </a:r>
            <a:r>
              <a:rPr lang="en-US" sz="3200" b="1" dirty="0" smtClean="0">
                <a:solidFill>
                  <a:srgbClr val="000000"/>
                </a:solidFill>
                <a:latin typeface="Times New Roman" panose="02020603050405020304" pitchFamily="18" charset="0"/>
              </a:rPr>
              <a:t>5</a:t>
            </a:r>
            <a:endParaRPr lang="en-IN" sz="3200" b="1" dirty="0">
              <a:solidFill>
                <a:srgbClr val="000000"/>
              </a:solidFill>
              <a:latin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1077" y="1122185"/>
            <a:ext cx="3876439" cy="5059921"/>
          </a:xfrm>
          <a:prstGeom prst="rect">
            <a:avLst/>
          </a:prstGeom>
        </p:spPr>
      </p:pic>
      <p:graphicFrame>
        <p:nvGraphicFramePr>
          <p:cNvPr id="2" name="Object 1"/>
          <p:cNvGraphicFramePr>
            <a:graphicFrameLocks noChangeAspect="1"/>
          </p:cNvGraphicFramePr>
          <p:nvPr>
            <p:extLst>
              <p:ext uri="{D42A27DB-BD31-4B8C-83A1-F6EECF244321}">
                <p14:modId xmlns:p14="http://schemas.microsoft.com/office/powerpoint/2010/main" val="1403571248"/>
              </p:ext>
            </p:extLst>
          </p:nvPr>
        </p:nvGraphicFramePr>
        <p:xfrm>
          <a:off x="665748" y="3136995"/>
          <a:ext cx="1574088" cy="383924"/>
        </p:xfrm>
        <a:graphic>
          <a:graphicData uri="http://schemas.openxmlformats.org/presentationml/2006/ole">
            <mc:AlternateContent xmlns:mc="http://schemas.openxmlformats.org/markup-compatibility/2006">
              <mc:Choice xmlns:v="urn:schemas-microsoft-com:vml" Requires="v">
                <p:oleObj spid="_x0000_s5131" name="Equation" r:id="rId4" imgW="1041120" imgH="253800" progId="Equation.DSMT4">
                  <p:embed/>
                </p:oleObj>
              </mc:Choice>
              <mc:Fallback>
                <p:oleObj name="Equation" r:id="rId4" imgW="1041120" imgH="253800" progId="Equation.DSMT4">
                  <p:embed/>
                  <p:pic>
                    <p:nvPicPr>
                      <p:cNvPr id="0" name=""/>
                      <p:cNvPicPr/>
                      <p:nvPr/>
                    </p:nvPicPr>
                    <p:blipFill>
                      <a:blip r:embed="rId5"/>
                      <a:stretch>
                        <a:fillRect/>
                      </a:stretch>
                    </p:blipFill>
                    <p:spPr>
                      <a:xfrm>
                        <a:off x="665748" y="3136995"/>
                        <a:ext cx="1574088" cy="383924"/>
                      </a:xfrm>
                      <a:prstGeom prst="rect">
                        <a:avLst/>
                      </a:prstGeom>
                    </p:spPr>
                  </p:pic>
                </p:oleObj>
              </mc:Fallback>
            </mc:AlternateContent>
          </a:graphicData>
        </a:graphic>
      </p:graphicFrame>
    </p:spTree>
    <p:extLst>
      <p:ext uri="{BB962C8B-B14F-4D97-AF65-F5344CB8AC3E}">
        <p14:creationId xmlns:p14="http://schemas.microsoft.com/office/powerpoint/2010/main" val="3583077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7620" y="1218126"/>
            <a:ext cx="10242885" cy="2308324"/>
          </a:xfrm>
          <a:prstGeom prst="rect">
            <a:avLst/>
          </a:prstGeom>
        </p:spPr>
        <p:txBody>
          <a:bodyPr wrap="square">
            <a:spAutoFit/>
          </a:bodyPr>
          <a:lstStyle/>
          <a:p>
            <a:pPr algn="just"/>
            <a:r>
              <a:rPr lang="en-US" dirty="0">
                <a:solidFill>
                  <a:srgbClr val="292526"/>
                </a:solidFill>
                <a:latin typeface="Times New Roman" panose="02020603050405020304" pitchFamily="18" charset="0"/>
                <a:cs typeface="Times New Roman" panose="02020603050405020304" pitchFamily="18" charset="0"/>
              </a:rPr>
              <a:t>Machined into a solid wall of temperature </a:t>
            </a:r>
            <a:r>
              <a:rPr lang="en-US" i="1" dirty="0">
                <a:solidFill>
                  <a:srgbClr val="292526"/>
                </a:solidFill>
                <a:latin typeface="Times New Roman" panose="02020603050405020304" pitchFamily="18" charset="0"/>
                <a:cs typeface="Times New Roman" panose="02020603050405020304" pitchFamily="18" charset="0"/>
              </a:rPr>
              <a:t>T </a:t>
            </a:r>
            <a:r>
              <a:rPr lang="en-US" dirty="0">
                <a:solidFill>
                  <a:srgbClr val="292526"/>
                </a:solidFill>
                <a:latin typeface="Times New Roman" panose="02020603050405020304" pitchFamily="18" charset="0"/>
                <a:cs typeface="Times New Roman" panose="02020603050405020304" pitchFamily="18" charset="0"/>
              </a:rPr>
              <a:t>is a slender </a:t>
            </a:r>
            <a:r>
              <a:rPr lang="en-US" dirty="0" smtClean="0">
                <a:solidFill>
                  <a:srgbClr val="292526"/>
                </a:solidFill>
                <a:latin typeface="Times New Roman" panose="02020603050405020304" pitchFamily="18" charset="0"/>
                <a:cs typeface="Times New Roman" panose="02020603050405020304" pitchFamily="18" charset="0"/>
              </a:rPr>
              <a:t>two-dimensional cavity </a:t>
            </a:r>
            <a:r>
              <a:rPr lang="en-US" dirty="0">
                <a:solidFill>
                  <a:srgbClr val="292526"/>
                </a:solidFill>
                <a:latin typeface="Times New Roman" panose="02020603050405020304" pitchFamily="18" charset="0"/>
                <a:cs typeface="Times New Roman" panose="02020603050405020304" pitchFamily="18" charset="0"/>
              </a:rPr>
              <a:t>of height </a:t>
            </a:r>
            <a:r>
              <a:rPr lang="en-US" i="1" dirty="0">
                <a:solidFill>
                  <a:srgbClr val="292526"/>
                </a:solidFill>
                <a:latin typeface="Times New Roman" panose="02020603050405020304" pitchFamily="18" charset="0"/>
                <a:cs typeface="Times New Roman" panose="02020603050405020304" pitchFamily="18" charset="0"/>
              </a:rPr>
              <a:t>H </a:t>
            </a:r>
            <a:r>
              <a:rPr lang="en-US" dirty="0">
                <a:solidFill>
                  <a:srgbClr val="292526"/>
                </a:solidFill>
                <a:latin typeface="Times New Roman" panose="02020603050405020304" pitchFamily="18" charset="0"/>
                <a:cs typeface="Times New Roman" panose="02020603050405020304" pitchFamily="18" charset="0"/>
              </a:rPr>
              <a:t>and length </a:t>
            </a:r>
            <a:r>
              <a:rPr lang="en-US" i="1" dirty="0">
                <a:solidFill>
                  <a:srgbClr val="292526"/>
                </a:solidFill>
                <a:latin typeface="Times New Roman" panose="02020603050405020304" pitchFamily="18" charset="0"/>
                <a:cs typeface="Times New Roman" panose="02020603050405020304" pitchFamily="18" charset="0"/>
              </a:rPr>
              <a:t>L </a:t>
            </a:r>
            <a:r>
              <a:rPr lang="en-US" dirty="0">
                <a:solidFill>
                  <a:srgbClr val="292526"/>
                </a:solidFill>
                <a:latin typeface="Times New Roman" panose="02020603050405020304" pitchFamily="18" charset="0"/>
                <a:cs typeface="Times New Roman" panose="02020603050405020304" pitchFamily="18" charset="0"/>
              </a:rPr>
              <a:t>(</a:t>
            </a:r>
            <a:r>
              <a:rPr lang="en-US" i="1" dirty="0" smtClean="0">
                <a:solidFill>
                  <a:srgbClr val="292526"/>
                </a:solidFill>
                <a:latin typeface="Times New Roman" panose="02020603050405020304" pitchFamily="18" charset="0"/>
                <a:cs typeface="Times New Roman" panose="02020603050405020304" pitchFamily="18" charset="0"/>
              </a:rPr>
              <a:t>H&lt;&lt;</a:t>
            </a:r>
            <a:r>
              <a:rPr lang="en-US" dirty="0" smtClean="0">
                <a:solidFill>
                  <a:srgbClr val="292526"/>
                </a:solidFill>
                <a:latin typeface="Times New Roman" panose="02020603050405020304" pitchFamily="18" charset="0"/>
                <a:cs typeface="Times New Roman" panose="02020603050405020304" pitchFamily="18" charset="0"/>
              </a:rPr>
              <a:t> </a:t>
            </a:r>
            <a:r>
              <a:rPr lang="en-US" i="1" dirty="0">
                <a:solidFill>
                  <a:srgbClr val="292526"/>
                </a:solidFill>
                <a:latin typeface="Times New Roman" panose="02020603050405020304" pitchFamily="18" charset="0"/>
                <a:cs typeface="Times New Roman" panose="02020603050405020304" pitchFamily="18" charset="0"/>
              </a:rPr>
              <a:t>L</a:t>
            </a:r>
            <a:r>
              <a:rPr lang="en-US" dirty="0">
                <a:solidFill>
                  <a:srgbClr val="292526"/>
                </a:solidFill>
                <a:latin typeface="Times New Roman" panose="02020603050405020304" pitchFamily="18" charset="0"/>
                <a:cs typeface="Times New Roman" panose="02020603050405020304" pitchFamily="18" charset="0"/>
              </a:rPr>
              <a:t>). The cavity </a:t>
            </a:r>
            <a:r>
              <a:rPr lang="en-US" dirty="0" smtClean="0">
                <a:solidFill>
                  <a:srgbClr val="292526"/>
                </a:solidFill>
                <a:latin typeface="Times New Roman" panose="02020603050405020304" pitchFamily="18" charset="0"/>
                <a:cs typeface="Times New Roman" panose="02020603050405020304" pitchFamily="18" charset="0"/>
              </a:rPr>
              <a:t>communicates laterally </a:t>
            </a:r>
            <a:r>
              <a:rPr lang="en-US" dirty="0">
                <a:solidFill>
                  <a:srgbClr val="292526"/>
                </a:solidFill>
                <a:latin typeface="Times New Roman" panose="02020603050405020304" pitchFamily="18" charset="0"/>
                <a:cs typeface="Times New Roman" panose="02020603050405020304" pitchFamily="18" charset="0"/>
              </a:rPr>
              <a:t>with an infinitely large fluid reservoir of temperature </a:t>
            </a:r>
            <a:r>
              <a:rPr lang="en-US" i="1" dirty="0">
                <a:solidFill>
                  <a:srgbClr val="292526"/>
                </a:solidFill>
                <a:latin typeface="Times New Roman" panose="02020603050405020304" pitchFamily="18" charset="0"/>
                <a:cs typeface="Times New Roman" panose="02020603050405020304" pitchFamily="18" charset="0"/>
              </a:rPr>
              <a:t>T </a:t>
            </a:r>
            <a:r>
              <a:rPr lang="en-US" dirty="0">
                <a:solidFill>
                  <a:srgbClr val="292526"/>
                </a:solidFill>
                <a:latin typeface="Times New Roman" panose="02020603050405020304" pitchFamily="18" charset="0"/>
                <a:cs typeface="Times New Roman" panose="02020603050405020304" pitchFamily="18" charset="0"/>
              </a:rPr>
              <a:t>+ </a:t>
            </a:r>
            <a:r>
              <a:rPr lang="en-US" i="1" dirty="0" smtClean="0">
                <a:solidFill>
                  <a:srgbClr val="292526"/>
                </a:solidFill>
                <a:latin typeface="Times New Roman" panose="02020603050405020304" pitchFamily="18" charset="0"/>
                <a:cs typeface="Times New Roman" panose="02020603050405020304" pitchFamily="18" charset="0"/>
              </a:rPr>
              <a:t>T</a:t>
            </a:r>
            <a:r>
              <a:rPr lang="en-US" dirty="0" smtClean="0">
                <a:solidFill>
                  <a:srgbClr val="292526"/>
                </a:solidFill>
                <a:latin typeface="Times New Roman" panose="02020603050405020304" pitchFamily="18" charset="0"/>
                <a:cs typeface="Times New Roman" panose="02020603050405020304" pitchFamily="18" charset="0"/>
              </a:rPr>
              <a:t>. The </a:t>
            </a:r>
            <a:r>
              <a:rPr lang="en-US" dirty="0">
                <a:solidFill>
                  <a:srgbClr val="292526"/>
                </a:solidFill>
                <a:latin typeface="Times New Roman" panose="02020603050405020304" pitchFamily="18" charset="0"/>
                <a:cs typeface="Times New Roman" panose="02020603050405020304" pitchFamily="18" charset="0"/>
              </a:rPr>
              <a:t>situation is shown schematically in </a:t>
            </a:r>
            <a:r>
              <a:rPr lang="en-US" dirty="0" smtClean="0">
                <a:solidFill>
                  <a:srgbClr val="292526"/>
                </a:solidFill>
                <a:latin typeface="Times New Roman" panose="02020603050405020304" pitchFamily="18" charset="0"/>
                <a:cs typeface="Times New Roman" panose="02020603050405020304" pitchFamily="18" charset="0"/>
              </a:rPr>
              <a:t>the Figure. </a:t>
            </a:r>
            <a:r>
              <a:rPr lang="en-US" dirty="0">
                <a:solidFill>
                  <a:srgbClr val="292526"/>
                </a:solidFill>
                <a:latin typeface="Times New Roman" panose="02020603050405020304" pitchFamily="18" charset="0"/>
                <a:cs typeface="Times New Roman" panose="02020603050405020304" pitchFamily="18" charset="0"/>
              </a:rPr>
              <a:t>Show that if the </a:t>
            </a:r>
            <a:r>
              <a:rPr lang="en-US" dirty="0" smtClean="0">
                <a:solidFill>
                  <a:srgbClr val="292526"/>
                </a:solidFill>
                <a:latin typeface="Times New Roman" panose="02020603050405020304" pitchFamily="18" charset="0"/>
                <a:cs typeface="Times New Roman" panose="02020603050405020304" pitchFamily="18" charset="0"/>
              </a:rPr>
              <a:t>cavity is </a:t>
            </a:r>
            <a:r>
              <a:rPr lang="en-US" dirty="0">
                <a:solidFill>
                  <a:srgbClr val="292526"/>
                </a:solidFill>
                <a:latin typeface="Times New Roman" panose="02020603050405020304" pitchFamily="18" charset="0"/>
                <a:cs typeface="Times New Roman" panose="02020603050405020304" pitchFamily="18" charset="0"/>
              </a:rPr>
              <a:t>slender enough, the buoyancy-driven flow will penetrate the cavity </a:t>
            </a:r>
            <a:r>
              <a:rPr lang="en-US" dirty="0" smtClean="0">
                <a:solidFill>
                  <a:srgbClr val="292526"/>
                </a:solidFill>
                <a:latin typeface="Times New Roman" panose="02020603050405020304" pitchFamily="18" charset="0"/>
                <a:cs typeface="Times New Roman" panose="02020603050405020304" pitchFamily="18" charset="0"/>
              </a:rPr>
              <a:t>only to </a:t>
            </a:r>
            <a:r>
              <a:rPr lang="en-US" dirty="0">
                <a:solidFill>
                  <a:srgbClr val="292526"/>
                </a:solidFill>
                <a:latin typeface="Times New Roman" panose="02020603050405020304" pitchFamily="18" charset="0"/>
                <a:cs typeface="Times New Roman" panose="02020603050405020304" pitchFamily="18" charset="0"/>
              </a:rPr>
              <a:t>a certain depth whose order of magnitude </a:t>
            </a:r>
            <a:r>
              <a:rPr lang="en-US" dirty="0" smtClean="0">
                <a:solidFill>
                  <a:srgbClr val="292526"/>
                </a:solidFill>
                <a:latin typeface="Times New Roman" panose="02020603050405020304" pitchFamily="18" charset="0"/>
                <a:cs typeface="Times New Roman" panose="02020603050405020304" pitchFamily="18" charset="0"/>
              </a:rPr>
              <a:t>is </a:t>
            </a:r>
            <a:endParaRPr lang="en-US" dirty="0">
              <a:solidFill>
                <a:srgbClr val="292526"/>
              </a:solidFill>
              <a:latin typeface="Times New Roman" panose="02020603050405020304" pitchFamily="18" charset="0"/>
              <a:cs typeface="Times New Roman" panose="02020603050405020304" pitchFamily="18" charset="0"/>
            </a:endParaRPr>
          </a:p>
          <a:p>
            <a:pPr algn="just"/>
            <a:endParaRPr lang="en-US" dirty="0" smtClean="0">
              <a:solidFill>
                <a:srgbClr val="292526"/>
              </a:solidFill>
              <a:latin typeface="Times New Roman" panose="02020603050405020304" pitchFamily="18" charset="0"/>
              <a:cs typeface="Times New Roman" panose="02020603050405020304" pitchFamily="18" charset="0"/>
            </a:endParaRPr>
          </a:p>
          <a:p>
            <a:pPr algn="just"/>
            <a:endParaRPr lang="en-US" dirty="0">
              <a:solidFill>
                <a:srgbClr val="292526"/>
              </a:solidFill>
              <a:latin typeface="Times New Roman" panose="02020603050405020304" pitchFamily="18" charset="0"/>
              <a:cs typeface="Times New Roman" panose="02020603050405020304" pitchFamily="18" charset="0"/>
            </a:endParaRPr>
          </a:p>
          <a:p>
            <a:pPr algn="just"/>
            <a:r>
              <a:rPr lang="en-US" dirty="0" smtClean="0">
                <a:solidFill>
                  <a:srgbClr val="292526"/>
                </a:solidFill>
                <a:latin typeface="Times New Roman" panose="02020603050405020304" pitchFamily="18" charset="0"/>
                <a:cs typeface="Times New Roman" panose="02020603050405020304" pitchFamily="18" charset="0"/>
              </a:rPr>
              <a:t>Determine </a:t>
            </a:r>
            <a:r>
              <a:rPr lang="en-US" dirty="0">
                <a:solidFill>
                  <a:srgbClr val="292526"/>
                </a:solidFill>
                <a:latin typeface="Times New Roman" panose="02020603050405020304" pitchFamily="18" charset="0"/>
                <a:cs typeface="Times New Roman" panose="02020603050405020304" pitchFamily="18" charset="0"/>
              </a:rPr>
              <a:t>the order of magnitude of the total heat transfer rate between the fluid reservoir and the walls of the cavity. </a:t>
            </a:r>
            <a:endParaRPr lang="en-IN" dirty="0">
              <a:latin typeface="Times New Roman" panose="02020603050405020304" pitchFamily="18" charset="0"/>
              <a:cs typeface="Times New Roman" panose="02020603050405020304" pitchFamily="18" charset="0"/>
            </a:endParaRPr>
          </a:p>
        </p:txBody>
      </p:sp>
      <p:sp>
        <p:nvSpPr>
          <p:cNvPr id="6" name="TextBox 5"/>
          <p:cNvSpPr txBox="1"/>
          <p:nvPr/>
        </p:nvSpPr>
        <p:spPr>
          <a:xfrm>
            <a:off x="513346" y="432826"/>
            <a:ext cx="3328737" cy="584775"/>
          </a:xfrm>
          <a:prstGeom prst="rect">
            <a:avLst/>
          </a:prstGeom>
          <a:noFill/>
        </p:spPr>
        <p:txBody>
          <a:bodyPr wrap="square" rtlCol="0">
            <a:spAutoFit/>
          </a:bodyPr>
          <a:lstStyle/>
          <a:p>
            <a:r>
              <a:rPr lang="en-US" sz="3200" b="1" dirty="0">
                <a:solidFill>
                  <a:srgbClr val="000000"/>
                </a:solidFill>
                <a:latin typeface="Times New Roman" panose="02020603050405020304" pitchFamily="18" charset="0"/>
              </a:rPr>
              <a:t>Problem </a:t>
            </a:r>
            <a:r>
              <a:rPr lang="en-US" sz="3200" b="1" dirty="0" smtClean="0">
                <a:solidFill>
                  <a:srgbClr val="000000"/>
                </a:solidFill>
                <a:latin typeface="Times New Roman" panose="02020603050405020304" pitchFamily="18" charset="0"/>
              </a:rPr>
              <a:t>6</a:t>
            </a:r>
            <a:endParaRPr lang="en-IN" sz="3200" b="1" dirty="0">
              <a:solidFill>
                <a:srgbClr val="000000"/>
              </a:solidFill>
              <a:latin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3350293" y="3742471"/>
            <a:ext cx="4033085" cy="1820650"/>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173324662"/>
              </p:ext>
            </p:extLst>
          </p:nvPr>
        </p:nvGraphicFramePr>
        <p:xfrm>
          <a:off x="723565" y="2472278"/>
          <a:ext cx="1193800" cy="373063"/>
        </p:xfrm>
        <a:graphic>
          <a:graphicData uri="http://schemas.openxmlformats.org/presentationml/2006/ole">
            <mc:AlternateContent xmlns:mc="http://schemas.openxmlformats.org/markup-compatibility/2006">
              <mc:Choice xmlns:v="urn:schemas-microsoft-com:vml" Requires="v">
                <p:oleObj spid="_x0000_s4112" name="Equation" r:id="rId4" imgW="812520" imgH="253800" progId="Equation.DSMT4">
                  <p:embed/>
                </p:oleObj>
              </mc:Choice>
              <mc:Fallback>
                <p:oleObj name="Equation" r:id="rId4" imgW="812520" imgH="253800" progId="Equation.DSMT4">
                  <p:embed/>
                  <p:pic>
                    <p:nvPicPr>
                      <p:cNvPr id="17" name="Object 16"/>
                      <p:cNvPicPr/>
                      <p:nvPr/>
                    </p:nvPicPr>
                    <p:blipFill>
                      <a:blip r:embed="rId5"/>
                      <a:stretch>
                        <a:fillRect/>
                      </a:stretch>
                    </p:blipFill>
                    <p:spPr>
                      <a:xfrm>
                        <a:off x="723565" y="2472278"/>
                        <a:ext cx="1193800" cy="373063"/>
                      </a:xfrm>
                      <a:prstGeom prst="rect">
                        <a:avLst/>
                      </a:prstGeom>
                    </p:spPr>
                  </p:pic>
                </p:oleObj>
              </mc:Fallback>
            </mc:AlternateContent>
          </a:graphicData>
        </a:graphic>
      </p:graphicFrame>
    </p:spTree>
    <p:extLst>
      <p:ext uri="{BB962C8B-B14F-4D97-AF65-F5344CB8AC3E}">
        <p14:creationId xmlns:p14="http://schemas.microsoft.com/office/powerpoint/2010/main" val="581201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9387" y="384699"/>
            <a:ext cx="3328737" cy="584775"/>
          </a:xfrm>
          <a:prstGeom prst="rect">
            <a:avLst/>
          </a:prstGeom>
          <a:noFill/>
        </p:spPr>
        <p:txBody>
          <a:bodyPr wrap="square" rtlCol="0">
            <a:spAutoFit/>
          </a:bodyPr>
          <a:lstStyle/>
          <a:p>
            <a:r>
              <a:rPr lang="en-US" sz="3200" b="1" dirty="0">
                <a:solidFill>
                  <a:srgbClr val="000000"/>
                </a:solidFill>
                <a:latin typeface="Times New Roman" panose="02020603050405020304" pitchFamily="18" charset="0"/>
              </a:rPr>
              <a:t>Problem </a:t>
            </a:r>
            <a:r>
              <a:rPr lang="en-US" sz="3200" b="1" dirty="0" smtClean="0">
                <a:solidFill>
                  <a:srgbClr val="000000"/>
                </a:solidFill>
                <a:latin typeface="Times New Roman" panose="02020603050405020304" pitchFamily="18" charset="0"/>
              </a:rPr>
              <a:t>7</a:t>
            </a:r>
            <a:endParaRPr lang="en-IN" sz="3200" b="1" dirty="0">
              <a:solidFill>
                <a:srgbClr val="000000"/>
              </a:solidFill>
              <a:latin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134497" y="3426494"/>
            <a:ext cx="2129944" cy="3295149"/>
          </a:xfrm>
          <a:prstGeom prst="rect">
            <a:avLst/>
          </a:prstGeom>
        </p:spPr>
      </p:pic>
      <p:sp>
        <p:nvSpPr>
          <p:cNvPr id="16" name="Rectangle 15"/>
          <p:cNvSpPr/>
          <p:nvPr/>
        </p:nvSpPr>
        <p:spPr>
          <a:xfrm>
            <a:off x="409072" y="1264673"/>
            <a:ext cx="10892591" cy="2308324"/>
          </a:xfrm>
          <a:prstGeom prst="rect">
            <a:avLst/>
          </a:prstGeom>
        </p:spPr>
        <p:txBody>
          <a:bodyPr wrap="square">
            <a:spAutoFit/>
          </a:bodyPr>
          <a:lstStyle/>
          <a:p>
            <a:pPr algn="just"/>
            <a:r>
              <a:rPr lang="en-US" dirty="0" smtClean="0">
                <a:latin typeface="Times New Roman" panose="02020603050405020304" pitchFamily="18" charset="0"/>
                <a:cs typeface="Times New Roman" panose="02020603050405020304" pitchFamily="18" charset="0"/>
              </a:rPr>
              <a:t>Consider the </a:t>
            </a:r>
            <a:r>
              <a:rPr lang="en-US" dirty="0">
                <a:latin typeface="Times New Roman" panose="02020603050405020304" pitchFamily="18" charset="0"/>
                <a:cs typeface="Times New Roman" panose="02020603050405020304" pitchFamily="18" charset="0"/>
              </a:rPr>
              <a:t>penetration of natural convection into a vertical slender cavity of height H and gap thickness L (H&gt;&gt;L). As is shown in the Figure, One end of the cavity is closed and the other communicates with a very large fluid reservoir. Rely on scaling arguments to show that when a temperature difference ΔT is established between the fluid reservoir and the walls of the cavity, the flow penetrates vertically to a depth that scales as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Estimate the order of magnitude of the heat transfer rate between the fluid reservoir and the walls of the cavity, assuming that </a:t>
            </a:r>
            <a:r>
              <a:rPr lang="en-US" i="1" dirty="0">
                <a:latin typeface="Times New Roman" panose="02020603050405020304" pitchFamily="18" charset="0"/>
                <a:cs typeface="Times New Roman" panose="02020603050405020304" pitchFamily="18" charset="0"/>
              </a:rPr>
              <a:t>L</a:t>
            </a:r>
            <a:r>
              <a:rPr lang="en-US" i="1" baseline="-25000" dirty="0">
                <a:latin typeface="Times New Roman" panose="02020603050405020304" pitchFamily="18" charset="0"/>
                <a:cs typeface="Times New Roman" panose="02020603050405020304" pitchFamily="18" charset="0"/>
              </a:rPr>
              <a:t>y</a:t>
            </a:r>
            <a:r>
              <a:rPr lang="en-US" i="1" dirty="0">
                <a:latin typeface="Times New Roman" panose="02020603050405020304" pitchFamily="18" charset="0"/>
                <a:cs typeface="Times New Roman" panose="02020603050405020304" pitchFamily="18" charset="0"/>
              </a:rPr>
              <a:t> &lt; H</a:t>
            </a:r>
            <a:r>
              <a:rPr lang="en-US" dirty="0">
                <a:latin typeface="Times New Roman" panose="02020603050405020304" pitchFamily="18" charset="0"/>
                <a:cs typeface="Times New Roman" panose="02020603050405020304" pitchFamily="18" charset="0"/>
              </a:rPr>
              <a:t>.</a:t>
            </a:r>
          </a:p>
        </p:txBody>
      </p:sp>
      <p:graphicFrame>
        <p:nvGraphicFramePr>
          <p:cNvPr id="17" name="Object 16"/>
          <p:cNvGraphicFramePr>
            <a:graphicFrameLocks noChangeAspect="1"/>
          </p:cNvGraphicFramePr>
          <p:nvPr>
            <p:extLst>
              <p:ext uri="{D42A27DB-BD31-4B8C-83A1-F6EECF244321}">
                <p14:modId xmlns:p14="http://schemas.microsoft.com/office/powerpoint/2010/main" val="3471501216"/>
              </p:ext>
            </p:extLst>
          </p:nvPr>
        </p:nvGraphicFramePr>
        <p:xfrm>
          <a:off x="501650" y="2544763"/>
          <a:ext cx="1044575" cy="354012"/>
        </p:xfrm>
        <a:graphic>
          <a:graphicData uri="http://schemas.openxmlformats.org/presentationml/2006/ole">
            <mc:AlternateContent xmlns:mc="http://schemas.openxmlformats.org/markup-compatibility/2006">
              <mc:Choice xmlns:v="urn:schemas-microsoft-com:vml" Requires="v">
                <p:oleObj spid="_x0000_s3095" name="Equation" r:id="rId4" imgW="711000" imgH="241200" progId="Equation.DSMT4">
                  <p:embed/>
                </p:oleObj>
              </mc:Choice>
              <mc:Fallback>
                <p:oleObj name="Equation" r:id="rId4" imgW="711000" imgH="241200" progId="Equation.DSMT4">
                  <p:embed/>
                  <p:pic>
                    <p:nvPicPr>
                      <p:cNvPr id="0" name=""/>
                      <p:cNvPicPr/>
                      <p:nvPr/>
                    </p:nvPicPr>
                    <p:blipFill>
                      <a:blip r:embed="rId5"/>
                      <a:stretch>
                        <a:fillRect/>
                      </a:stretch>
                    </p:blipFill>
                    <p:spPr>
                      <a:xfrm>
                        <a:off x="501650" y="2544763"/>
                        <a:ext cx="1044575" cy="354012"/>
                      </a:xfrm>
                      <a:prstGeom prst="rect">
                        <a:avLst/>
                      </a:prstGeom>
                    </p:spPr>
                  </p:pic>
                </p:oleObj>
              </mc:Fallback>
            </mc:AlternateContent>
          </a:graphicData>
        </a:graphic>
      </p:graphicFrame>
    </p:spTree>
    <p:extLst>
      <p:ext uri="{BB962C8B-B14F-4D97-AF65-F5344CB8AC3E}">
        <p14:creationId xmlns:p14="http://schemas.microsoft.com/office/powerpoint/2010/main" val="104848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1474" y="1131020"/>
            <a:ext cx="11373852" cy="2308324"/>
          </a:xfrm>
          <a:prstGeom prst="rect">
            <a:avLst/>
          </a:prstGeom>
        </p:spPr>
        <p:txBody>
          <a:bodyPr wrap="square">
            <a:spAutoFit/>
          </a:bodyPr>
          <a:lstStyle/>
          <a:p>
            <a:pPr algn="just" fontAlgn="base"/>
            <a:r>
              <a:rPr lang="en-US" dirty="0" smtClean="0">
                <a:solidFill>
                  <a:srgbClr val="000000"/>
                </a:solidFill>
                <a:latin typeface="Times New Roman" panose="02020603050405020304" pitchFamily="18" charset="0"/>
              </a:rPr>
              <a:t>Using natural flows, a solar chimney has to be designed to heat the air to a uniform temperature at a constant mass flow rate. </a:t>
            </a:r>
            <a:r>
              <a:rPr lang="en-US" dirty="0">
                <a:solidFill>
                  <a:srgbClr val="000000"/>
                </a:solidFill>
                <a:latin typeface="Times New Roman" panose="02020603050405020304" pitchFamily="18" charset="0"/>
              </a:rPr>
              <a:t>The chimney is planned to design using two parallel walls with the width of the wall significantly higher </a:t>
            </a:r>
            <a:r>
              <a:rPr lang="en-US" dirty="0" smtClean="0">
                <a:solidFill>
                  <a:srgbClr val="000000"/>
                </a:solidFill>
                <a:latin typeface="Times New Roman" panose="02020603050405020304" pitchFamily="18" charset="0"/>
              </a:rPr>
              <a:t>than </a:t>
            </a:r>
            <a:r>
              <a:rPr lang="en-US" dirty="0">
                <a:solidFill>
                  <a:srgbClr val="000000"/>
                </a:solidFill>
                <a:latin typeface="Times New Roman" panose="02020603050405020304" pitchFamily="18" charset="0"/>
              </a:rPr>
              <a:t>the height of the chimney.  Design the chimney by looking into the H/D. what is the condition for which the designed chimney will work and will be able to discharge fluid at a constant </a:t>
            </a:r>
            <a:r>
              <a:rPr lang="en-US" dirty="0" smtClean="0">
                <a:solidFill>
                  <a:srgbClr val="000000"/>
                </a:solidFill>
                <a:latin typeface="Times New Roman" panose="02020603050405020304" pitchFamily="18" charset="0"/>
              </a:rPr>
              <a:t>rate? </a:t>
            </a:r>
            <a:r>
              <a:rPr lang="en-US" dirty="0">
                <a:solidFill>
                  <a:srgbClr val="000000"/>
                </a:solidFill>
                <a:latin typeface="Times New Roman" panose="02020603050405020304" pitchFamily="18" charset="0"/>
              </a:rPr>
              <a:t>Assume any necessary conditions with proper justification.  </a:t>
            </a:r>
            <a:endParaRPr lang="en-US" b="0" i="0" dirty="0" smtClean="0">
              <a:solidFill>
                <a:srgbClr val="000000"/>
              </a:solidFill>
              <a:effectLst/>
              <a:latin typeface="Segoe UI" panose="020B0502040204020203" pitchFamily="34" charset="0"/>
            </a:endParaRPr>
          </a:p>
          <a:p>
            <a:pPr algn="just" fontAlgn="base"/>
            <a:r>
              <a:rPr lang="en-US" b="1" dirty="0">
                <a:solidFill>
                  <a:srgbClr val="000000"/>
                </a:solidFill>
                <a:latin typeface="Times New Roman" panose="02020603050405020304" pitchFamily="18" charset="0"/>
              </a:rPr>
              <a:t> </a:t>
            </a:r>
            <a:r>
              <a:rPr lang="en-US" b="1" dirty="0" smtClean="0">
                <a:solidFill>
                  <a:srgbClr val="000000"/>
                </a:solidFill>
                <a:latin typeface="Times New Roman" panose="02020603050405020304" pitchFamily="18" charset="0"/>
              </a:rPr>
              <a:t>Hint</a:t>
            </a:r>
            <a:r>
              <a:rPr lang="en-US" b="1"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Find the average heat flux between the two parallel walls facing each other as depicted in the figure. </a:t>
            </a:r>
            <a:endParaRPr lang="en-US" b="0" i="0" dirty="0" smtClean="0">
              <a:solidFill>
                <a:srgbClr val="000000"/>
              </a:solidFill>
              <a:effectLst/>
              <a:latin typeface="Segoe UI" panose="020B0502040204020203" pitchFamily="34" charset="0"/>
            </a:endParaRPr>
          </a:p>
          <a:p>
            <a:pPr algn="just" fontAlgn="base"/>
            <a:r>
              <a:rPr lang="en-US" dirty="0">
                <a:solidFill>
                  <a:srgbClr val="000000"/>
                </a:solidFill>
                <a:latin typeface="Times New Roman" panose="02020603050405020304" pitchFamily="18" charset="0"/>
              </a:rPr>
              <a:t>Assume </a:t>
            </a:r>
            <a:r>
              <a:rPr lang="en-US" dirty="0" smtClean="0">
                <a:solidFill>
                  <a:srgbClr val="000000"/>
                </a:solidFill>
                <a:latin typeface="Times New Roman" panose="02020603050405020304" pitchFamily="18" charset="0"/>
              </a:rPr>
              <a:t>the necessary </a:t>
            </a:r>
            <a:r>
              <a:rPr lang="en-US" dirty="0">
                <a:solidFill>
                  <a:srgbClr val="000000"/>
                </a:solidFill>
                <a:latin typeface="Times New Roman" panose="02020603050405020304" pitchFamily="18" charset="0"/>
              </a:rPr>
              <a:t>conditions for an analytical solution </a:t>
            </a:r>
            <a:r>
              <a:rPr lang="en-US" dirty="0" smtClean="0">
                <a:solidFill>
                  <a:srgbClr val="000000"/>
                </a:solidFill>
                <a:latin typeface="Times New Roman" panose="02020603050405020304" pitchFamily="18" charset="0"/>
              </a:rPr>
              <a:t>to </a:t>
            </a:r>
            <a:r>
              <a:rPr lang="en-US" dirty="0">
                <a:solidFill>
                  <a:srgbClr val="000000"/>
                </a:solidFill>
                <a:latin typeface="Times New Roman" panose="02020603050405020304" pitchFamily="18" charset="0"/>
              </a:rPr>
              <a:t>the problem. Validate your assumptions with the necessary condition</a:t>
            </a:r>
            <a:endParaRPr lang="en-US" b="0" i="0" dirty="0">
              <a:solidFill>
                <a:srgbClr val="000000"/>
              </a:solidFill>
              <a:effectLst/>
              <a:latin typeface="Segoe UI" panose="020B0502040204020203" pitchFamily="34" charset="0"/>
            </a:endParaRPr>
          </a:p>
        </p:txBody>
      </p:sp>
      <p:sp>
        <p:nvSpPr>
          <p:cNvPr id="5" name="TextBox 4"/>
          <p:cNvSpPr txBox="1"/>
          <p:nvPr/>
        </p:nvSpPr>
        <p:spPr>
          <a:xfrm>
            <a:off x="561474" y="489284"/>
            <a:ext cx="3328737" cy="584775"/>
          </a:xfrm>
          <a:prstGeom prst="rect">
            <a:avLst/>
          </a:prstGeom>
          <a:noFill/>
        </p:spPr>
        <p:txBody>
          <a:bodyPr wrap="square" rtlCol="0">
            <a:spAutoFit/>
          </a:bodyPr>
          <a:lstStyle/>
          <a:p>
            <a:r>
              <a:rPr lang="en-US" sz="3200" b="1" dirty="0">
                <a:solidFill>
                  <a:srgbClr val="000000"/>
                </a:solidFill>
                <a:latin typeface="Times New Roman" panose="02020603050405020304" pitchFamily="18" charset="0"/>
              </a:rPr>
              <a:t>Problem </a:t>
            </a:r>
            <a:r>
              <a:rPr lang="en-US" sz="3200" b="1" dirty="0" smtClean="0">
                <a:solidFill>
                  <a:srgbClr val="000000"/>
                </a:solidFill>
                <a:latin typeface="Times New Roman" panose="02020603050405020304" pitchFamily="18" charset="0"/>
              </a:rPr>
              <a:t>2</a:t>
            </a:r>
            <a:endParaRPr lang="en-IN" sz="3200" b="1" dirty="0">
              <a:solidFill>
                <a:srgbClr val="000000"/>
              </a:solidFill>
              <a:latin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211" y="3496305"/>
            <a:ext cx="3689540" cy="2711589"/>
          </a:xfrm>
          <a:prstGeom prst="rect">
            <a:avLst/>
          </a:prstGeom>
        </p:spPr>
      </p:pic>
    </p:spTree>
    <p:extLst>
      <p:ext uri="{BB962C8B-B14F-4D97-AF65-F5344CB8AC3E}">
        <p14:creationId xmlns:p14="http://schemas.microsoft.com/office/powerpoint/2010/main" val="3922405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5"/>
          <p:cNvSpPr>
            <a:spLocks noChangeArrowheads="1"/>
          </p:cNvSpPr>
          <p:nvPr/>
        </p:nvSpPr>
        <p:spPr bwMode="auto">
          <a:xfrm>
            <a:off x="228600" y="1416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3"/>
          <p:cNvSpPr/>
          <p:nvPr/>
        </p:nvSpPr>
        <p:spPr>
          <a:xfrm>
            <a:off x="230366" y="1528658"/>
            <a:ext cx="11296072" cy="3356303"/>
          </a:xfrm>
          <a:prstGeom prst="rect">
            <a:avLst/>
          </a:prstGeom>
        </p:spPr>
        <p:txBody>
          <a:bodyPr wrap="square" lIns="91440" tIns="45720" rIns="91440" bIns="45720" anchor="t">
            <a:spAutoFit/>
          </a:bodyPr>
          <a:lstStyle/>
          <a:p>
            <a:pPr marR="0" lvl="0" algn="just">
              <a:lnSpc>
                <a:spcPct val="107000"/>
              </a:lnSpc>
              <a:spcBef>
                <a:spcPts val="0"/>
              </a:spcBef>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You have a bottle of cold drink at room temperature, and you would like to drink it cold as soon as possible. You place the bottle in the refrigerator; however, you have the option of positioning the bottle (1) vertically or (2) horizontally. The refrigerator cools by natural convection (it does not employ forced circulation). </a:t>
            </a:r>
            <a:endParaRPr lang="en-US">
              <a:cs typeface="Times New Roman"/>
            </a:endParaRPr>
          </a:p>
          <a:p>
            <a:pPr algn="just">
              <a:lnSpc>
                <a:spcPct val="107000"/>
              </a:lnSpc>
              <a:spcAft>
                <a:spcPts val="800"/>
              </a:spcAft>
            </a:pPr>
            <a:r>
              <a:rPr lang="en-US" sz="2400">
                <a:latin typeface="Times New Roman"/>
                <a:ea typeface="Calibri" panose="020F0502020204030204" pitchFamily="34" charset="0"/>
                <a:cs typeface="Times New Roman"/>
              </a:rPr>
              <a:t>(a) Which way should you position the bottle? Describe the goodness of your decision by calculating the ratio t</a:t>
            </a:r>
            <a:r>
              <a:rPr lang="en-US" sz="2400" baseline="-25000">
                <a:latin typeface="Times New Roman"/>
                <a:ea typeface="Calibri" panose="020F0502020204030204" pitchFamily="34" charset="0"/>
                <a:cs typeface="Times New Roman"/>
              </a:rPr>
              <a:t>1</a:t>
            </a:r>
            <a:r>
              <a:rPr lang="en-US" sz="2400">
                <a:latin typeface="Times New Roman"/>
                <a:ea typeface="Calibri" panose="020F0502020204030204" pitchFamily="34" charset="0"/>
                <a:cs typeface="Times New Roman"/>
              </a:rPr>
              <a:t>/t</a:t>
            </a:r>
            <a:r>
              <a:rPr lang="en-US" sz="2400" baseline="-25000">
                <a:latin typeface="Times New Roman"/>
                <a:ea typeface="Calibri" panose="020F0502020204030204" pitchFamily="34" charset="0"/>
                <a:cs typeface="Times New Roman"/>
              </a:rPr>
              <a:t>2</a:t>
            </a:r>
            <a:r>
              <a:rPr lang="en-US" sz="2400">
                <a:latin typeface="Times New Roman"/>
                <a:ea typeface="Calibri" panose="020F0502020204030204" pitchFamily="34" charset="0"/>
                <a:cs typeface="Times New Roman"/>
              </a:rPr>
              <a:t>, where t represents the order of magnitude of the time needed for the bottle to reach thermal equilibrium with the refrigeration chamber (base this calculation on scale analysis).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p:cNvSpPr txBox="1"/>
          <p:nvPr/>
        </p:nvSpPr>
        <p:spPr>
          <a:xfrm>
            <a:off x="457200" y="537410"/>
            <a:ext cx="3328737" cy="584775"/>
          </a:xfrm>
          <a:prstGeom prst="rect">
            <a:avLst/>
          </a:prstGeom>
          <a:noFill/>
        </p:spPr>
        <p:txBody>
          <a:bodyPr wrap="square" rtlCol="0">
            <a:spAutoFit/>
          </a:bodyPr>
          <a:lstStyle/>
          <a:p>
            <a:r>
              <a:rPr lang="en-US" sz="3200" b="1" dirty="0">
                <a:solidFill>
                  <a:srgbClr val="000000"/>
                </a:solidFill>
                <a:latin typeface="Times New Roman" panose="02020603050405020304" pitchFamily="18" charset="0"/>
              </a:rPr>
              <a:t>Problem 3</a:t>
            </a:r>
            <a:endParaRPr lang="en-IN" sz="3200" b="1"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6294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
        <p:nvSpPr>
          <p:cNvPr id="9" name="Rectangle 8"/>
          <p:cNvSpPr/>
          <p:nvPr/>
        </p:nvSpPr>
        <p:spPr>
          <a:xfrm>
            <a:off x="293763" y="972194"/>
            <a:ext cx="997389" cy="461665"/>
          </a:xfrm>
          <a:prstGeom prst="rect">
            <a:avLst/>
          </a:prstGeom>
        </p:spPr>
        <p:txBody>
          <a:bodyPr wrap="none">
            <a:spAutoFit/>
          </a:bodyPr>
          <a:lstStyle/>
          <a:p>
            <a:r>
              <a:rPr lang="en-US" sz="2400" b="1">
                <a:latin typeface="Times New Roman" panose="02020603050405020304" pitchFamily="18" charset="0"/>
                <a:ea typeface="Calibri" panose="020F0502020204030204" pitchFamily="34" charset="0"/>
                <a:cs typeface="Times New Roman" panose="02020603050405020304" pitchFamily="18" charset="0"/>
              </a:rPr>
              <a:t>Data :</a:t>
            </a:r>
            <a:endParaRPr lang="en-US" sz="2400" b="1">
              <a:latin typeface="Times New Roman" panose="02020603050405020304" pitchFamily="18" charset="0"/>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1690882732"/>
              </p:ext>
            </p:extLst>
          </p:nvPr>
        </p:nvGraphicFramePr>
        <p:xfrm>
          <a:off x="792457" y="1516035"/>
          <a:ext cx="3786909" cy="808484"/>
        </p:xfrm>
        <a:graphic>
          <a:graphicData uri="http://schemas.openxmlformats.org/presentationml/2006/ole">
            <mc:AlternateContent xmlns:mc="http://schemas.openxmlformats.org/markup-compatibility/2006">
              <mc:Choice xmlns:v="urn:schemas-microsoft-com:vml" Requires="v">
                <p:oleObj spid="_x0000_s6176" name="Equation" r:id="rId3" imgW="2082600" imgH="444240" progId="Equation.DSMT4">
                  <p:embed/>
                </p:oleObj>
              </mc:Choice>
              <mc:Fallback>
                <p:oleObj name="Equation" r:id="rId3" imgW="2082600" imgH="444240" progId="Equation.DSMT4">
                  <p:embed/>
                  <p:pic>
                    <p:nvPicPr>
                      <p:cNvPr id="10" name="Object 9"/>
                      <p:cNvPicPr/>
                      <p:nvPr/>
                    </p:nvPicPr>
                    <p:blipFill>
                      <a:blip r:embed="rId4"/>
                      <a:stretch>
                        <a:fillRect/>
                      </a:stretch>
                    </p:blipFill>
                    <p:spPr>
                      <a:xfrm>
                        <a:off x="792457" y="1516035"/>
                        <a:ext cx="3786909" cy="808484"/>
                      </a:xfrm>
                      <a:prstGeom prst="rect">
                        <a:avLst/>
                      </a:prstGeom>
                    </p:spPr>
                  </p:pic>
                </p:oleObj>
              </mc:Fallback>
            </mc:AlternateContent>
          </a:graphicData>
        </a:graphic>
      </p:graphicFrame>
      <p:sp>
        <p:nvSpPr>
          <p:cNvPr id="12" name="Rectangle 11"/>
          <p:cNvSpPr/>
          <p:nvPr/>
        </p:nvSpPr>
        <p:spPr>
          <a:xfrm>
            <a:off x="4700337" y="1659532"/>
            <a:ext cx="2669320" cy="405367"/>
          </a:xfrm>
          <a:prstGeom prst="rect">
            <a:avLst/>
          </a:prstGeom>
        </p:spPr>
        <p:txBody>
          <a:bodyPr wrap="none">
            <a:spAutoFit/>
          </a:bodyPr>
          <a:lstStyle/>
          <a:p>
            <a:pPr marL="228600" marR="0" algn="just">
              <a:lnSpc>
                <a:spcPct val="107000"/>
              </a:lnSpc>
              <a:spcBef>
                <a:spcPts val="0"/>
              </a:spcBef>
              <a:spcAft>
                <a:spcPts val="800"/>
              </a:spcAft>
            </a:pPr>
            <a:r>
              <a:rPr lang="en-US" sz="2000">
                <a:latin typeface="Times New Roman" panose="02020603050405020304" pitchFamily="18" charset="0"/>
                <a:ea typeface="Calibri" panose="020F0502020204030204" pitchFamily="34" charset="0"/>
                <a:cs typeface="Times New Roman" panose="02020603050405020304" pitchFamily="18" charset="0"/>
              </a:rPr>
              <a:t>; both have same unit</a:t>
            </a:r>
            <a:r>
              <a:rPr lang="en-US" sz="2000">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ectangle 13"/>
          <p:cNvSpPr/>
          <p:nvPr/>
        </p:nvSpPr>
        <p:spPr>
          <a:xfrm>
            <a:off x="487003" y="2462207"/>
            <a:ext cx="5006499" cy="405367"/>
          </a:xfrm>
          <a:prstGeom prst="rect">
            <a:avLst/>
          </a:prstGeom>
        </p:spPr>
        <p:txBody>
          <a:bodyPr wrap="none">
            <a:spAutoFit/>
          </a:bodyPr>
          <a:lstStyle/>
          <a:p>
            <a:pPr marL="228600" marR="0" algn="just">
              <a:lnSpc>
                <a:spcPct val="107000"/>
              </a:lnSpc>
              <a:spcBef>
                <a:spcPts val="0"/>
              </a:spcBef>
              <a:spcAft>
                <a:spcPts val="800"/>
              </a:spcAft>
            </a:pPr>
            <a:r>
              <a:rPr lang="en-US" sz="2000" i="1" dirty="0" err="1">
                <a:latin typeface="Times New Roman" panose="02020603050405020304" pitchFamily="18" charset="0"/>
                <a:ea typeface="Calibri" panose="020F0502020204030204" pitchFamily="34" charset="0"/>
                <a:cs typeface="Times New Roman" panose="02020603050405020304" pitchFamily="18" charset="0"/>
              </a:rPr>
              <a:t>k</a:t>
            </a:r>
            <a:r>
              <a:rPr lang="en-US" sz="2000" i="1" baseline="-25000" dirty="0" err="1">
                <a:latin typeface="Times New Roman" panose="02020603050405020304" pitchFamily="18" charset="0"/>
                <a:ea typeface="Calibri" panose="020F0502020204030204" pitchFamily="34" charset="0"/>
                <a:cs typeface="Times New Roman" panose="02020603050405020304" pitchFamily="18" charset="0"/>
              </a:rPr>
              <a:t>air</a:t>
            </a:r>
            <a:r>
              <a:rPr lang="en-US" sz="2000" dirty="0">
                <a:latin typeface="Times New Roman" panose="02020603050405020304" pitchFamily="18" charset="0"/>
                <a:ea typeface="Calibri" panose="020F0502020204030204" pitchFamily="34" charset="0"/>
                <a:cs typeface="Times New Roman" panose="02020603050405020304" pitchFamily="18" charset="0"/>
              </a:rPr>
              <a:t>=0.025 and </a:t>
            </a:r>
            <a:r>
              <a:rPr lang="en-US" sz="2000" i="1" dirty="0" err="1">
                <a:latin typeface="Times New Roman" panose="02020603050405020304" pitchFamily="18" charset="0"/>
                <a:ea typeface="Calibri" panose="020F0502020204030204" pitchFamily="34" charset="0"/>
                <a:cs typeface="Times New Roman" panose="02020603050405020304" pitchFamily="18" charset="0"/>
              </a:rPr>
              <a:t>k</a:t>
            </a:r>
            <a:r>
              <a:rPr lang="en-US" sz="2000" i="1" baseline="-25000" dirty="0" err="1">
                <a:latin typeface="Times New Roman" panose="02020603050405020304" pitchFamily="18" charset="0"/>
                <a:ea typeface="Calibri" panose="020F0502020204030204" pitchFamily="34" charset="0"/>
                <a:cs typeface="Times New Roman" panose="02020603050405020304" pitchFamily="18" charset="0"/>
              </a:rPr>
              <a:t>cd</a:t>
            </a:r>
            <a:r>
              <a:rPr lang="en-US" sz="2000" dirty="0">
                <a:latin typeface="Times New Roman" panose="02020603050405020304" pitchFamily="18" charset="0"/>
                <a:ea typeface="Calibri" panose="020F0502020204030204" pitchFamily="34" charset="0"/>
                <a:cs typeface="Times New Roman" panose="02020603050405020304" pitchFamily="18" charset="0"/>
              </a:rPr>
              <a:t>=0.58; both have same unit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Rectangle 14"/>
          <p:cNvSpPr/>
          <p:nvPr/>
        </p:nvSpPr>
        <p:spPr>
          <a:xfrm>
            <a:off x="5630244" y="2467331"/>
            <a:ext cx="3863558" cy="421654"/>
          </a:xfrm>
          <a:prstGeom prst="rect">
            <a:avLst/>
          </a:prstGeom>
        </p:spPr>
        <p:txBody>
          <a:bodyPr wrap="none">
            <a:spAutoFit/>
          </a:bodyPr>
          <a:lstStyle/>
          <a:p>
            <a:pPr marL="228600" marR="0" algn="just">
              <a:lnSpc>
                <a:spcPct val="107000"/>
              </a:lnSpc>
              <a:spcBef>
                <a:spcPts val="0"/>
              </a:spcBef>
              <a:spcAft>
                <a:spcPts val="800"/>
              </a:spcAft>
            </a:pPr>
            <a:r>
              <a:rPr lang="en-US" sz="2000">
                <a:latin typeface="Times New Roman" panose="02020603050405020304" pitchFamily="18" charset="0"/>
                <a:ea typeface="Calibri" panose="020F0502020204030204" pitchFamily="34" charset="0"/>
                <a:cs typeface="Times New Roman" panose="02020603050405020304" pitchFamily="18" charset="0"/>
              </a:rPr>
              <a:t>Subscript </a:t>
            </a:r>
            <a:r>
              <a:rPr lang="en-US" sz="2000" i="1">
                <a:latin typeface="Times New Roman" panose="02020603050405020304" pitchFamily="18" charset="0"/>
                <a:ea typeface="Calibri" panose="020F0502020204030204" pitchFamily="34" charset="0"/>
                <a:cs typeface="Times New Roman" panose="02020603050405020304" pitchFamily="18" charset="0"/>
              </a:rPr>
              <a:t>cd</a:t>
            </a:r>
            <a:r>
              <a:rPr lang="en-US" sz="2000">
                <a:latin typeface="Times New Roman" panose="02020603050405020304" pitchFamily="18" charset="0"/>
                <a:ea typeface="Calibri" panose="020F0502020204030204" pitchFamily="34" charset="0"/>
                <a:cs typeface="Times New Roman" panose="02020603050405020304" pitchFamily="18" charset="0"/>
              </a:rPr>
              <a:t> stands for </a:t>
            </a:r>
            <a:r>
              <a:rPr lang="en-US" sz="2000" i="1">
                <a:latin typeface="Times New Roman" panose="02020603050405020304" pitchFamily="18" charset="0"/>
                <a:ea typeface="Calibri" panose="020F0502020204030204" pitchFamily="34" charset="0"/>
                <a:cs typeface="Times New Roman" panose="02020603050405020304" pitchFamily="18" charset="0"/>
              </a:rPr>
              <a:t>cold drink</a:t>
            </a:r>
            <a:endParaRPr lang="en-US" sz="2000" i="1">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6" name="TextBox 15"/>
          <p:cNvSpPr txBox="1"/>
          <p:nvPr/>
        </p:nvSpPr>
        <p:spPr>
          <a:xfrm>
            <a:off x="609695" y="3028112"/>
            <a:ext cx="10535977"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For high </a:t>
            </a:r>
            <a:r>
              <a:rPr lang="en-US" sz="2000" i="1" err="1">
                <a:latin typeface="Times New Roman" panose="02020603050405020304" pitchFamily="18" charset="0"/>
                <a:cs typeface="Times New Roman" panose="02020603050405020304" pitchFamily="18" charset="0"/>
              </a:rPr>
              <a:t>Pr</a:t>
            </a:r>
            <a:r>
              <a:rPr lang="en-US" sz="2000">
                <a:latin typeface="Times New Roman" panose="02020603050405020304" pitchFamily="18" charset="0"/>
                <a:cs typeface="Times New Roman" panose="02020603050405020304" pitchFamily="18" charset="0"/>
              </a:rPr>
              <a:t> number fluids (e.g. air, water </a:t>
            </a:r>
            <a:r>
              <a:rPr lang="en-US" sz="2000" i="1">
                <a:latin typeface="Times New Roman" panose="02020603050405020304" pitchFamily="18" charset="0"/>
                <a:cs typeface="Times New Roman" panose="02020603050405020304" pitchFamily="18" charset="0"/>
              </a:rPr>
              <a:t>etc.</a:t>
            </a:r>
            <a:r>
              <a:rPr lang="en-US" sz="2000">
                <a:latin typeface="Times New Roman" panose="02020603050405020304" pitchFamily="18" charset="0"/>
                <a:cs typeface="Times New Roman" panose="02020603050405020304" pitchFamily="18" charset="0"/>
              </a:rPr>
              <a:t>) the </a:t>
            </a:r>
            <a:r>
              <a:rPr lang="en-US" sz="2000" i="1">
                <a:latin typeface="Times New Roman" panose="02020603050405020304" pitchFamily="18" charset="0"/>
                <a:cs typeface="Times New Roman" panose="02020603050405020304" pitchFamily="18" charset="0"/>
              </a:rPr>
              <a:t>Nu</a:t>
            </a:r>
            <a:r>
              <a:rPr lang="en-US" sz="2000">
                <a:latin typeface="Times New Roman" panose="02020603050405020304" pitchFamily="18" charset="0"/>
                <a:cs typeface="Times New Roman" panose="02020603050405020304" pitchFamily="18" charset="0"/>
              </a:rPr>
              <a:t> scales as </a:t>
            </a:r>
          </a:p>
        </p:txBody>
      </p:sp>
      <p:graphicFrame>
        <p:nvGraphicFramePr>
          <p:cNvPr id="18" name="Object 17"/>
          <p:cNvGraphicFramePr>
            <a:graphicFrameLocks noChangeAspect="1"/>
          </p:cNvGraphicFramePr>
          <p:nvPr>
            <p:extLst>
              <p:ext uri="{D42A27DB-BD31-4B8C-83A1-F6EECF244321}">
                <p14:modId xmlns:p14="http://schemas.microsoft.com/office/powerpoint/2010/main" val="2936564843"/>
              </p:ext>
            </p:extLst>
          </p:nvPr>
        </p:nvGraphicFramePr>
        <p:xfrm>
          <a:off x="792457" y="3948242"/>
          <a:ext cx="2144049" cy="792723"/>
        </p:xfrm>
        <a:graphic>
          <a:graphicData uri="http://schemas.openxmlformats.org/presentationml/2006/ole">
            <mc:AlternateContent xmlns:mc="http://schemas.openxmlformats.org/markup-compatibility/2006">
              <mc:Choice xmlns:v="urn:schemas-microsoft-com:vml" Requires="v">
                <p:oleObj spid="_x0000_s6177" name="Equation" r:id="rId5" imgW="1066680" imgH="393480" progId="Equation.DSMT4">
                  <p:embed/>
                </p:oleObj>
              </mc:Choice>
              <mc:Fallback>
                <p:oleObj name="Equation" r:id="rId5" imgW="1066680" imgH="393480" progId="Equation.DSMT4">
                  <p:embed/>
                  <p:pic>
                    <p:nvPicPr>
                      <p:cNvPr id="18" name="Object 17"/>
                      <p:cNvPicPr/>
                      <p:nvPr/>
                    </p:nvPicPr>
                    <p:blipFill>
                      <a:blip r:embed="rId6"/>
                      <a:stretch>
                        <a:fillRect/>
                      </a:stretch>
                    </p:blipFill>
                    <p:spPr>
                      <a:xfrm>
                        <a:off x="792457" y="3948242"/>
                        <a:ext cx="2144049" cy="792723"/>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989674444"/>
              </p:ext>
            </p:extLst>
          </p:nvPr>
        </p:nvGraphicFramePr>
        <p:xfrm>
          <a:off x="7135907" y="3948242"/>
          <a:ext cx="2006255" cy="796274"/>
        </p:xfrm>
        <a:graphic>
          <a:graphicData uri="http://schemas.openxmlformats.org/presentationml/2006/ole">
            <mc:AlternateContent xmlns:mc="http://schemas.openxmlformats.org/markup-compatibility/2006">
              <mc:Choice xmlns:v="urn:schemas-microsoft-com:vml" Requires="v">
                <p:oleObj spid="_x0000_s6178" name="Equation" r:id="rId7" imgW="1054080" imgH="419040" progId="Equation.DSMT4">
                  <p:embed/>
                </p:oleObj>
              </mc:Choice>
              <mc:Fallback>
                <p:oleObj name="Equation" r:id="rId7" imgW="1054080" imgH="419040" progId="Equation.DSMT4">
                  <p:embed/>
                  <p:pic>
                    <p:nvPicPr>
                      <p:cNvPr id="20" name="Object 19"/>
                      <p:cNvPicPr/>
                      <p:nvPr/>
                    </p:nvPicPr>
                    <p:blipFill>
                      <a:blip r:embed="rId8"/>
                      <a:stretch>
                        <a:fillRect/>
                      </a:stretch>
                    </p:blipFill>
                    <p:spPr>
                      <a:xfrm>
                        <a:off x="7135907" y="3948242"/>
                        <a:ext cx="2006255" cy="796274"/>
                      </a:xfrm>
                      <a:prstGeom prst="rect">
                        <a:avLst/>
                      </a:prstGeom>
                    </p:spPr>
                  </p:pic>
                </p:oleObj>
              </mc:Fallback>
            </mc:AlternateContent>
          </a:graphicData>
        </a:graphic>
      </p:graphicFrame>
      <p:sp>
        <p:nvSpPr>
          <p:cNvPr id="21" name="Rectangle 20"/>
          <p:cNvSpPr/>
          <p:nvPr/>
        </p:nvSpPr>
        <p:spPr>
          <a:xfrm>
            <a:off x="3342753" y="4158710"/>
            <a:ext cx="3793154" cy="400110"/>
          </a:xfrm>
          <a:prstGeom prst="rect">
            <a:avLst/>
          </a:prstGeom>
        </p:spPr>
        <p:txBody>
          <a:bodyPr wrap="none">
            <a:spAutoFit/>
          </a:bodyPr>
          <a:lstStyle/>
          <a:p>
            <a:r>
              <a:rPr lang="en-US" sz="2000">
                <a:solidFill>
                  <a:srgbClr val="292526"/>
                </a:solidFill>
                <a:latin typeface="Times New Roman" panose="02020603050405020304" pitchFamily="18" charset="0"/>
                <a:cs typeface="Times New Roman" panose="02020603050405020304" pitchFamily="18" charset="0"/>
              </a:rPr>
              <a:t>Where,</a:t>
            </a:r>
            <a:r>
              <a:rPr lang="en-US" sz="2000" i="1">
                <a:solidFill>
                  <a:srgbClr val="292526"/>
                </a:solidFill>
                <a:latin typeface="Times New Roman" panose="02020603050405020304" pitchFamily="18" charset="0"/>
                <a:cs typeface="Times New Roman" panose="02020603050405020304" pitchFamily="18" charset="0"/>
              </a:rPr>
              <a:t> </a:t>
            </a:r>
            <a:r>
              <a:rPr lang="en-US" sz="2000" i="1" err="1">
                <a:solidFill>
                  <a:srgbClr val="292526"/>
                </a:solidFill>
                <a:latin typeface="Times New Roman" panose="02020603050405020304" pitchFamily="18" charset="0"/>
                <a:cs typeface="Times New Roman" panose="02020603050405020304" pitchFamily="18" charset="0"/>
              </a:rPr>
              <a:t>Ra</a:t>
            </a:r>
            <a:r>
              <a:rPr lang="en-US" sz="2000" i="1" baseline="-25000" err="1">
                <a:solidFill>
                  <a:srgbClr val="292526"/>
                </a:solidFill>
                <a:latin typeface="Times New Roman" panose="02020603050405020304" pitchFamily="18" charset="0"/>
                <a:cs typeface="Times New Roman" panose="02020603050405020304" pitchFamily="18" charset="0"/>
              </a:rPr>
              <a:t>H</a:t>
            </a:r>
            <a:r>
              <a:rPr lang="en-US" sz="2000" i="1" baseline="-25000">
                <a:solidFill>
                  <a:srgbClr val="292526"/>
                </a:solidFill>
                <a:latin typeface="Times New Roman" panose="02020603050405020304" pitchFamily="18" charset="0"/>
                <a:cs typeface="Times New Roman" panose="02020603050405020304" pitchFamily="18" charset="0"/>
              </a:rPr>
              <a:t> </a:t>
            </a:r>
            <a:r>
              <a:rPr lang="en-US" sz="2000">
                <a:solidFill>
                  <a:srgbClr val="292526"/>
                </a:solidFill>
                <a:latin typeface="Times New Roman" panose="02020603050405020304" pitchFamily="18" charset="0"/>
                <a:cs typeface="Times New Roman" panose="02020603050405020304" pitchFamily="18" charset="0"/>
              </a:rPr>
              <a:t>is the </a:t>
            </a:r>
            <a:r>
              <a:rPr lang="en-US" sz="2000" i="1">
                <a:solidFill>
                  <a:srgbClr val="292526"/>
                </a:solidFill>
                <a:latin typeface="Times New Roman" panose="02020603050405020304" pitchFamily="18" charset="0"/>
                <a:cs typeface="Times New Roman" panose="02020603050405020304" pitchFamily="18" charset="0"/>
              </a:rPr>
              <a:t>Rayleigh number</a:t>
            </a:r>
            <a:endParaRPr lang="en-US" sz="2000">
              <a:latin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57268156"/>
              </p:ext>
            </p:extLst>
          </p:nvPr>
        </p:nvGraphicFramePr>
        <p:xfrm>
          <a:off x="792457" y="5062741"/>
          <a:ext cx="2240114" cy="846872"/>
        </p:xfrm>
        <a:graphic>
          <a:graphicData uri="http://schemas.openxmlformats.org/presentationml/2006/ole">
            <mc:AlternateContent xmlns:mc="http://schemas.openxmlformats.org/markup-compatibility/2006">
              <mc:Choice xmlns:v="urn:schemas-microsoft-com:vml" Requires="v">
                <p:oleObj spid="_x0000_s6179" name="Equation" r:id="rId9" imgW="1041120" imgH="393480" progId="Equation.DSMT4">
                  <p:embed/>
                </p:oleObj>
              </mc:Choice>
              <mc:Fallback>
                <p:oleObj name="Equation" r:id="rId9" imgW="1041120" imgH="393480" progId="Equation.DSMT4">
                  <p:embed/>
                  <p:pic>
                    <p:nvPicPr>
                      <p:cNvPr id="3" name="Object 2"/>
                      <p:cNvPicPr/>
                      <p:nvPr/>
                    </p:nvPicPr>
                    <p:blipFill>
                      <a:blip r:embed="rId10"/>
                      <a:stretch>
                        <a:fillRect/>
                      </a:stretch>
                    </p:blipFill>
                    <p:spPr>
                      <a:xfrm>
                        <a:off x="792457" y="5062741"/>
                        <a:ext cx="2240114" cy="846872"/>
                      </a:xfrm>
                      <a:prstGeom prst="rect">
                        <a:avLst/>
                      </a:prstGeom>
                    </p:spPr>
                  </p:pic>
                </p:oleObj>
              </mc:Fallback>
            </mc:AlternateContent>
          </a:graphicData>
        </a:graphic>
      </p:graphicFrame>
      <p:sp>
        <p:nvSpPr>
          <p:cNvPr id="4" name="Rectangle 3"/>
          <p:cNvSpPr/>
          <p:nvPr/>
        </p:nvSpPr>
        <p:spPr>
          <a:xfrm>
            <a:off x="3342752" y="5255674"/>
            <a:ext cx="3815468" cy="400110"/>
          </a:xfrm>
          <a:prstGeom prst="rect">
            <a:avLst/>
          </a:prstGeom>
        </p:spPr>
        <p:txBody>
          <a:bodyPr wrap="none">
            <a:spAutoFit/>
          </a:bodyPr>
          <a:lstStyle/>
          <a:p>
            <a:r>
              <a:rPr lang="en-US" sz="2000">
                <a:latin typeface="Times New Roman" panose="02020603050405020304" pitchFamily="18" charset="0"/>
                <a:ea typeface="Calibri" panose="020F0502020204030204" pitchFamily="34" charset="0"/>
                <a:cs typeface="Times New Roman" panose="02020603050405020304" pitchFamily="18" charset="0"/>
              </a:rPr>
              <a:t>Where</a:t>
            </a:r>
            <a:r>
              <a:rPr lang="en-US" sz="2000" i="1">
                <a:latin typeface="Times New Roman" panose="02020603050405020304" pitchFamily="18" charset="0"/>
                <a:ea typeface="Calibri" panose="020F0502020204030204" pitchFamily="34" charset="0"/>
                <a:cs typeface="Times New Roman" panose="02020603050405020304" pitchFamily="18" charset="0"/>
              </a:rPr>
              <a:t> L</a:t>
            </a:r>
            <a:r>
              <a:rPr lang="en-US" sz="2000">
                <a:latin typeface="Times New Roman" panose="02020603050405020304" pitchFamily="18" charset="0"/>
                <a:ea typeface="Calibri" panose="020F0502020204030204" pitchFamily="34" charset="0"/>
                <a:cs typeface="Times New Roman" panose="02020603050405020304" pitchFamily="18" charset="0"/>
              </a:rPr>
              <a:t> is the characteristic length</a:t>
            </a:r>
            <a:endParaRPr lang="en-US" sz="2000" i="1">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p:cNvSpPr txBox="1"/>
          <p:nvPr/>
        </p:nvSpPr>
        <p:spPr>
          <a:xfrm>
            <a:off x="615698" y="4696280"/>
            <a:ext cx="5454109"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For heat transfer from horizontal walls</a:t>
            </a:r>
          </a:p>
        </p:txBody>
      </p:sp>
      <p:sp>
        <p:nvSpPr>
          <p:cNvPr id="23" name="TextBox 22"/>
          <p:cNvSpPr txBox="1"/>
          <p:nvPr/>
        </p:nvSpPr>
        <p:spPr>
          <a:xfrm>
            <a:off x="580888" y="3576456"/>
            <a:ext cx="5454109"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For heat transfer from vertical walls</a:t>
            </a:r>
          </a:p>
        </p:txBody>
      </p:sp>
      <p:sp>
        <p:nvSpPr>
          <p:cNvPr id="6" name="TextBox 5"/>
          <p:cNvSpPr txBox="1"/>
          <p:nvPr/>
        </p:nvSpPr>
        <p:spPr>
          <a:xfrm>
            <a:off x="687814" y="5879997"/>
            <a:ext cx="3066039" cy="400110"/>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Consider </a:t>
            </a:r>
            <a:r>
              <a:rPr lang="en-US" sz="2000" i="1">
                <a:latin typeface="Times New Roman" panose="02020603050405020304" pitchFamily="18" charset="0"/>
                <a:cs typeface="Times New Roman" panose="02020603050405020304" pitchFamily="18" charset="0"/>
              </a:rPr>
              <a:t>H=5L </a:t>
            </a:r>
            <a:r>
              <a:rPr lang="en-US" sz="2000">
                <a:latin typeface="Times New Roman" panose="02020603050405020304" pitchFamily="18" charset="0"/>
                <a:cs typeface="Times New Roman" panose="02020603050405020304" pitchFamily="18" charset="0"/>
              </a:rPr>
              <a:t>and assume </a:t>
            </a:r>
          </a:p>
        </p:txBody>
      </p:sp>
      <p:graphicFrame>
        <p:nvGraphicFramePr>
          <p:cNvPr id="7" name="Object 6"/>
          <p:cNvGraphicFramePr>
            <a:graphicFrameLocks noChangeAspect="1"/>
          </p:cNvGraphicFramePr>
          <p:nvPr>
            <p:extLst>
              <p:ext uri="{D42A27DB-BD31-4B8C-83A1-F6EECF244321}">
                <p14:modId xmlns:p14="http://schemas.microsoft.com/office/powerpoint/2010/main" val="819347829"/>
              </p:ext>
            </p:extLst>
          </p:nvPr>
        </p:nvGraphicFramePr>
        <p:xfrm>
          <a:off x="3716834" y="5837928"/>
          <a:ext cx="2679266" cy="484248"/>
        </p:xfrm>
        <a:graphic>
          <a:graphicData uri="http://schemas.openxmlformats.org/presentationml/2006/ole">
            <mc:AlternateContent xmlns:mc="http://schemas.openxmlformats.org/markup-compatibility/2006">
              <mc:Choice xmlns:v="urn:schemas-microsoft-com:vml" Requires="v">
                <p:oleObj spid="_x0000_s6180" name="Equation" r:id="rId11" imgW="1409400" imgH="253800" progId="Equation.DSMT4">
                  <p:embed/>
                </p:oleObj>
              </mc:Choice>
              <mc:Fallback>
                <p:oleObj name="Equation" r:id="rId11" imgW="1409400" imgH="253800" progId="Equation.DSMT4">
                  <p:embed/>
                  <p:pic>
                    <p:nvPicPr>
                      <p:cNvPr id="7" name="Object 6"/>
                      <p:cNvPicPr/>
                      <p:nvPr/>
                    </p:nvPicPr>
                    <p:blipFill>
                      <a:blip r:embed="rId12"/>
                      <a:stretch>
                        <a:fillRect/>
                      </a:stretch>
                    </p:blipFill>
                    <p:spPr>
                      <a:xfrm>
                        <a:off x="3716834" y="5837928"/>
                        <a:ext cx="2679266" cy="484248"/>
                      </a:xfrm>
                      <a:prstGeom prst="rect">
                        <a:avLst/>
                      </a:prstGeom>
                    </p:spPr>
                  </p:pic>
                </p:oleObj>
              </mc:Fallback>
            </mc:AlternateContent>
          </a:graphicData>
        </a:graphic>
      </p:graphicFrame>
      <p:sp>
        <p:nvSpPr>
          <p:cNvPr id="24" name="Rectangle 23"/>
          <p:cNvSpPr/>
          <p:nvPr/>
        </p:nvSpPr>
        <p:spPr>
          <a:xfrm>
            <a:off x="6396100" y="5885531"/>
            <a:ext cx="5117619" cy="400110"/>
          </a:xfrm>
          <a:prstGeom prst="rect">
            <a:avLst/>
          </a:prstGeom>
        </p:spPr>
        <p:txBody>
          <a:bodyPr wrap="none">
            <a:spAutoFit/>
          </a:bodyPr>
          <a:lstStyle/>
          <a:p>
            <a:r>
              <a:rPr lang="en-US" sz="2000">
                <a:latin typeface="Times New Roman" panose="02020603050405020304" pitchFamily="18" charset="0"/>
                <a:ea typeface="Calibri" panose="020F0502020204030204" pitchFamily="34" charset="0"/>
                <a:cs typeface="Times New Roman" panose="02020603050405020304" pitchFamily="18" charset="0"/>
              </a:rPr>
              <a:t>Where</a:t>
            </a:r>
            <a:r>
              <a:rPr lang="en-US" sz="2000" i="1">
                <a:latin typeface="Times New Roman" panose="02020603050405020304" pitchFamily="18" charset="0"/>
                <a:ea typeface="Calibri" panose="020F0502020204030204" pitchFamily="34" charset="0"/>
                <a:cs typeface="Times New Roman" panose="02020603050405020304" pitchFamily="18" charset="0"/>
              </a:rPr>
              <a:t> </a:t>
            </a:r>
            <a:r>
              <a:rPr lang="en-US" sz="2000" i="1" err="1">
                <a:latin typeface="Times New Roman" panose="02020603050405020304" pitchFamily="18" charset="0"/>
                <a:ea typeface="Calibri" panose="020F0502020204030204" pitchFamily="34" charset="0"/>
                <a:cs typeface="Times New Roman" panose="02020603050405020304" pitchFamily="18" charset="0"/>
              </a:rPr>
              <a:t>T</a:t>
            </a:r>
            <a:r>
              <a:rPr lang="en-US" sz="2000" i="1" baseline="-25000" err="1">
                <a:latin typeface="Times New Roman" panose="02020603050405020304" pitchFamily="18" charset="0"/>
                <a:ea typeface="Calibri" panose="020F0502020204030204" pitchFamily="34" charset="0"/>
                <a:cs typeface="Times New Roman" panose="02020603050405020304" pitchFamily="18" charset="0"/>
              </a:rPr>
              <a:t>s</a:t>
            </a:r>
            <a:r>
              <a:rPr lang="en-US" sz="2000">
                <a:latin typeface="Times New Roman" panose="02020603050405020304" pitchFamily="18" charset="0"/>
                <a:ea typeface="Calibri" panose="020F0502020204030204" pitchFamily="34" charset="0"/>
                <a:cs typeface="Times New Roman" panose="02020603050405020304" pitchFamily="18" charset="0"/>
              </a:rPr>
              <a:t> is the surface temperature of the bottle</a:t>
            </a:r>
            <a:endParaRPr lang="en-US" sz="2000" i="1">
              <a:latin typeface="Times New Roman" panose="02020603050405020304" pitchFamily="18" charset="0"/>
              <a:ea typeface="Calibri" panose="020F0502020204030204" pitchFamily="34" charset="0"/>
              <a:cs typeface="Times New Roman" panose="02020603050405020304" pitchFamily="18" charset="0"/>
            </a:endParaRPr>
          </a:p>
        </p:txBody>
      </p:sp>
      <p:sp>
        <p:nvSpPr>
          <p:cNvPr id="25" name="Rectangle 24"/>
          <p:cNvSpPr/>
          <p:nvPr/>
        </p:nvSpPr>
        <p:spPr>
          <a:xfrm>
            <a:off x="9493802" y="4033079"/>
            <a:ext cx="2555984" cy="707886"/>
          </a:xfrm>
          <a:prstGeom prst="rect">
            <a:avLst/>
          </a:prstGeom>
        </p:spPr>
        <p:txBody>
          <a:bodyPr wrap="square">
            <a:spAutoFit/>
          </a:bodyPr>
          <a:lstStyle/>
          <a:p>
            <a:r>
              <a:rPr lang="en-US" sz="2000">
                <a:latin typeface="Times New Roman" panose="02020603050405020304" pitchFamily="18" charset="0"/>
                <a:ea typeface="Calibri" panose="020F0502020204030204" pitchFamily="34" charset="0"/>
                <a:cs typeface="Times New Roman" panose="02020603050405020304" pitchFamily="18" charset="0"/>
              </a:rPr>
              <a:t>Where</a:t>
            </a:r>
            <a:r>
              <a:rPr lang="en-US" sz="2000" i="1">
                <a:latin typeface="Times New Roman" panose="02020603050405020304" pitchFamily="18" charset="0"/>
                <a:ea typeface="Calibri" panose="020F0502020204030204" pitchFamily="34" charset="0"/>
                <a:cs typeface="Times New Roman" panose="02020603050405020304" pitchFamily="18" charset="0"/>
              </a:rPr>
              <a:t> H</a:t>
            </a:r>
            <a:r>
              <a:rPr lang="en-US" sz="2000">
                <a:latin typeface="Times New Roman" panose="02020603050405020304" pitchFamily="18" charset="0"/>
                <a:ea typeface="Calibri" panose="020F0502020204030204" pitchFamily="34" charset="0"/>
                <a:cs typeface="Times New Roman" panose="02020603050405020304" pitchFamily="18" charset="0"/>
              </a:rPr>
              <a:t> is the height of the wall </a:t>
            </a:r>
            <a:endParaRPr lang="en-US" sz="2000" i="1">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2491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4318645"/>
            <a:ext cx="11125199" cy="461665"/>
          </a:xfrm>
          <a:prstGeom prst="rect">
            <a:avLst/>
          </a:prstGeom>
        </p:spPr>
        <p:txBody>
          <a:bodyPr wrap="square">
            <a:spAutoFit/>
          </a:bodyPr>
          <a:lstStyle/>
          <a:p>
            <a:r>
              <a:rPr lang="en-US" sz="2400" b="1">
                <a:latin typeface="Times New Roman" panose="02020603050405020304" pitchFamily="18" charset="0"/>
                <a:cs typeface="Times New Roman" panose="02020603050405020304" pitchFamily="18" charset="0"/>
              </a:rPr>
              <a:t>Find: </a:t>
            </a:r>
            <a:r>
              <a:rPr lang="en-US" sz="2400">
                <a:latin typeface="Times New Roman" panose="02020603050405020304" pitchFamily="18" charset="0"/>
                <a:cs typeface="Times New Roman" panose="02020603050405020304" pitchFamily="18" charset="0"/>
              </a:rPr>
              <a:t>Whether to place the bottle vertically or horizontally for faster cooling </a:t>
            </a:r>
          </a:p>
        </p:txBody>
      </p:sp>
      <p:sp>
        <p:nvSpPr>
          <p:cNvPr id="5" name="Rectangle 4"/>
          <p:cNvSpPr/>
          <p:nvPr/>
        </p:nvSpPr>
        <p:spPr>
          <a:xfrm>
            <a:off x="353289" y="924366"/>
            <a:ext cx="11260668" cy="2785378"/>
          </a:xfrm>
          <a:prstGeom prst="rect">
            <a:avLst/>
          </a:prstGeom>
        </p:spPr>
        <p:txBody>
          <a:bodyPr wrap="square">
            <a:spAutoFit/>
          </a:bodyPr>
          <a:lstStyle/>
          <a:p>
            <a:pPr algn="just">
              <a:lnSpc>
                <a:spcPts val="3500"/>
              </a:lnSpc>
            </a:pPr>
            <a:r>
              <a:rPr lang="en-US" sz="2400" b="1" dirty="0">
                <a:latin typeface="Times New Roman" panose="02020603050405020304" pitchFamily="18" charset="0"/>
                <a:cs typeface="Times New Roman" panose="02020603050405020304" pitchFamily="18" charset="0"/>
              </a:rPr>
              <a:t>Assumptions: </a:t>
            </a:r>
            <a:r>
              <a:rPr lang="en-US" sz="2400" dirty="0">
                <a:latin typeface="Times New Roman" panose="02020603050405020304" pitchFamily="18" charset="0"/>
                <a:cs typeface="Times New Roman" panose="02020603050405020304" pitchFamily="18" charset="0"/>
              </a:rPr>
              <a:t>(1) The bottle is cooled only by natural convection (2) </a:t>
            </a:r>
            <a:r>
              <a:rPr lang="en-US" sz="2400" dirty="0">
                <a:solidFill>
                  <a:srgbClr val="000000"/>
                </a:solidFill>
                <a:latin typeface="Times New Roman" panose="02020603050405020304" pitchFamily="18" charset="0"/>
                <a:cs typeface="Times New Roman" panose="02020603050405020304" pitchFamily="18" charset="0"/>
              </a:rPr>
              <a:t>N</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 spatial variation of temperature, the temperature of the surface of the bottle (</a:t>
            </a:r>
            <a:r>
              <a:rPr lang="en-US" sz="24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sz="2400" i="1"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s</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cold drink (</a:t>
            </a:r>
            <a:r>
              <a:rPr lang="en-US" sz="24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sz="2400" i="1"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cd</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a:t>
            </a:r>
            <a:r>
              <a:rPr lang="en-US" sz="2400" i="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sz="2400" i="1" baseline="-25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air</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will remain uniform everywhere and will only change with time </a:t>
            </a:r>
            <a:r>
              <a:rPr lang="en-US" sz="2400" dirty="0">
                <a:latin typeface="Times New Roman" panose="02020603050405020304" pitchFamily="18" charset="0"/>
                <a:cs typeface="Times New Roman" panose="02020603050405020304" pitchFamily="18" charset="0"/>
              </a:rPr>
              <a:t>(3) The cold drink does not contain any bubble or even if it contain bubbles those will have no effect in heat transfer (4) The time of cooling will be approximated by taking an order of magnitude of the time needed for heat transfer (5)  </a:t>
            </a:r>
          </a:p>
        </p:txBody>
      </p:sp>
      <p:graphicFrame>
        <p:nvGraphicFramePr>
          <p:cNvPr id="8" name="Object 7"/>
          <p:cNvGraphicFramePr>
            <a:graphicFrameLocks noChangeAspect="1"/>
          </p:cNvGraphicFramePr>
          <p:nvPr>
            <p:extLst>
              <p:ext uri="{D42A27DB-BD31-4B8C-83A1-F6EECF244321}">
                <p14:modId xmlns:p14="http://schemas.microsoft.com/office/powerpoint/2010/main" val="3978122384"/>
              </p:ext>
            </p:extLst>
          </p:nvPr>
        </p:nvGraphicFramePr>
        <p:xfrm>
          <a:off x="4889074" y="3228951"/>
          <a:ext cx="2679700" cy="482600"/>
        </p:xfrm>
        <a:graphic>
          <a:graphicData uri="http://schemas.openxmlformats.org/presentationml/2006/ole">
            <mc:AlternateContent xmlns:mc="http://schemas.openxmlformats.org/markup-compatibility/2006">
              <mc:Choice xmlns:v="urn:schemas-microsoft-com:vml" Requires="v">
                <p:oleObj spid="_x0000_s7176" name="Equation" r:id="rId3" imgW="2679319" imgH="483092" progId="Equation.DSMT4">
                  <p:embed/>
                </p:oleObj>
              </mc:Choice>
              <mc:Fallback>
                <p:oleObj name="Equation" r:id="rId3" imgW="2679319" imgH="483092" progId="Equation.DSMT4">
                  <p:embed/>
                  <p:pic>
                    <p:nvPicPr>
                      <p:cNvPr id="8" name="Object 7"/>
                      <p:cNvPicPr/>
                      <p:nvPr/>
                    </p:nvPicPr>
                    <p:blipFill>
                      <a:blip r:embed="rId4"/>
                      <a:stretch>
                        <a:fillRect/>
                      </a:stretch>
                    </p:blipFill>
                    <p:spPr>
                      <a:xfrm>
                        <a:off x="4889074" y="3228951"/>
                        <a:ext cx="2679700" cy="482600"/>
                      </a:xfrm>
                      <a:prstGeom prst="rect">
                        <a:avLst/>
                      </a:prstGeom>
                    </p:spPr>
                  </p:pic>
                </p:oleObj>
              </mc:Fallback>
            </mc:AlternateContent>
          </a:graphicData>
        </a:graphic>
      </p:graphicFrame>
    </p:spTree>
    <p:extLst>
      <p:ext uri="{BB962C8B-B14F-4D97-AF65-F5344CB8AC3E}">
        <p14:creationId xmlns:p14="http://schemas.microsoft.com/office/powerpoint/2010/main" val="1758468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t>6</a:t>
            </a:fld>
            <a:endParaRPr lang="en-US"/>
          </a:p>
        </p:txBody>
      </p:sp>
      <p:sp>
        <p:nvSpPr>
          <p:cNvPr id="3" name="TextBox 2"/>
          <p:cNvSpPr txBox="1"/>
          <p:nvPr/>
        </p:nvSpPr>
        <p:spPr>
          <a:xfrm>
            <a:off x="304800" y="756890"/>
            <a:ext cx="1302328" cy="461665"/>
          </a:xfrm>
          <a:prstGeom prst="rect">
            <a:avLst/>
          </a:prstGeom>
          <a:noFill/>
        </p:spPr>
        <p:txBody>
          <a:bodyPr wrap="square" rtlCol="0">
            <a:spAutoFit/>
          </a:bodyPr>
          <a:lstStyle/>
          <a:p>
            <a:r>
              <a:rPr lang="en-US" sz="2400">
                <a:solidFill>
                  <a:srgbClr val="FF0000"/>
                </a:solidFill>
                <a:latin typeface="Times New Roman" panose="02020603050405020304" pitchFamily="18" charset="0"/>
                <a:cs typeface="Times New Roman" panose="02020603050405020304" pitchFamily="18" charset="0"/>
              </a:rPr>
              <a:t>Solution:</a:t>
            </a:r>
          </a:p>
        </p:txBody>
      </p:sp>
      <p:sp>
        <p:nvSpPr>
          <p:cNvPr id="5" name="Rectangle 4"/>
          <p:cNvSpPr/>
          <p:nvPr/>
        </p:nvSpPr>
        <p:spPr>
          <a:xfrm>
            <a:off x="189298" y="1825412"/>
            <a:ext cx="11397672" cy="882678"/>
          </a:xfrm>
          <a:prstGeom prst="rect">
            <a:avLst/>
          </a:prstGeom>
        </p:spPr>
        <p:txBody>
          <a:bodyPr wrap="square">
            <a:spAutoFit/>
          </a:bodyPr>
          <a:lstStyle/>
          <a:p>
            <a:pPr marL="228600" marR="0" algn="just">
              <a:lnSpc>
                <a:spcPct val="107000"/>
              </a:lnSpc>
              <a:spcBef>
                <a:spcPts val="0"/>
              </a:spcBef>
              <a:spcAft>
                <a:spcPts val="800"/>
              </a:spcAft>
            </a:pPr>
            <a:r>
              <a:rPr lang="en-US" sz="24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rate of cooling down of the bottle (Q) will be (assuming no spatial variation of temperature and the cold drink temperature will be uniform and </a:t>
            </a:r>
            <a:r>
              <a:rPr lang="en-US" sz="2400" i="1"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US" sz="2400" i="1" baseline="-2500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cd</a:t>
            </a:r>
            <a:r>
              <a:rPr lang="en-US" sz="24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any time instant),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Object 5"/>
          <p:cNvGraphicFramePr>
            <a:graphicFrameLocks noChangeAspect="1"/>
          </p:cNvGraphicFramePr>
          <p:nvPr>
            <p:extLst/>
          </p:nvPr>
        </p:nvGraphicFramePr>
        <p:xfrm>
          <a:off x="552572" y="2873608"/>
          <a:ext cx="2556832" cy="1036212"/>
        </p:xfrm>
        <a:graphic>
          <a:graphicData uri="http://schemas.openxmlformats.org/presentationml/2006/ole">
            <mc:AlternateContent xmlns:mc="http://schemas.openxmlformats.org/markup-compatibility/2006">
              <mc:Choice xmlns:v="urn:schemas-microsoft-com:vml" Requires="v">
                <p:oleObj spid="_x0000_s8206" name="Equation" r:id="rId3" imgW="1002960" imgH="406080" progId="Equation.DSMT4">
                  <p:embed/>
                </p:oleObj>
              </mc:Choice>
              <mc:Fallback>
                <p:oleObj name="Equation" r:id="rId3" imgW="1002960" imgH="406080" progId="Equation.DSMT4">
                  <p:embed/>
                  <p:pic>
                    <p:nvPicPr>
                      <p:cNvPr id="6" name="Object 5"/>
                      <p:cNvPicPr/>
                      <p:nvPr/>
                    </p:nvPicPr>
                    <p:blipFill>
                      <a:blip r:embed="rId4"/>
                      <a:stretch>
                        <a:fillRect/>
                      </a:stretch>
                    </p:blipFill>
                    <p:spPr>
                      <a:xfrm>
                        <a:off x="552572" y="2873608"/>
                        <a:ext cx="2556832" cy="1036212"/>
                      </a:xfrm>
                      <a:prstGeom prst="rect">
                        <a:avLst/>
                      </a:prstGeom>
                    </p:spPr>
                  </p:pic>
                </p:oleObj>
              </mc:Fallback>
            </mc:AlternateContent>
          </a:graphicData>
        </a:graphic>
      </p:graphicFrame>
      <p:sp>
        <p:nvSpPr>
          <p:cNvPr id="8" name="Rectangle 7"/>
          <p:cNvSpPr/>
          <p:nvPr/>
        </p:nvSpPr>
        <p:spPr>
          <a:xfrm>
            <a:off x="4614427" y="3153415"/>
            <a:ext cx="3735318" cy="487506"/>
          </a:xfrm>
          <a:prstGeom prst="rect">
            <a:avLst/>
          </a:prstGeom>
        </p:spPr>
        <p:txBody>
          <a:bodyPr wrap="none">
            <a:spAutoFit/>
          </a:bodyPr>
          <a:lstStyle/>
          <a:p>
            <a:pPr marL="228600" marR="0" algn="just">
              <a:lnSpc>
                <a:spcPct val="107000"/>
              </a:lnSpc>
              <a:spcBef>
                <a:spcPts val="0"/>
              </a:spcBef>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where </a:t>
            </a:r>
            <a:r>
              <a:rPr lang="en-US" sz="2400" i="1">
                <a:latin typeface="Times New Roman" panose="02020603050405020304" pitchFamily="18" charset="0"/>
                <a:ea typeface="Calibri" panose="020F0502020204030204" pitchFamily="34" charset="0"/>
                <a:cs typeface="Times New Roman" panose="02020603050405020304" pitchFamily="18" charset="0"/>
              </a:rPr>
              <a:t>c</a:t>
            </a:r>
            <a:r>
              <a:rPr lang="en-US" sz="2400">
                <a:latin typeface="Times New Roman" panose="02020603050405020304" pitchFamily="18" charset="0"/>
                <a:ea typeface="Calibri" panose="020F0502020204030204" pitchFamily="34" charset="0"/>
                <a:cs typeface="Times New Roman" panose="02020603050405020304" pitchFamily="18" charset="0"/>
              </a:rPr>
              <a:t> is the specific heat</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p:cNvSpPr txBox="1"/>
          <p:nvPr/>
        </p:nvSpPr>
        <p:spPr>
          <a:xfrm>
            <a:off x="2972826" y="3153415"/>
            <a:ext cx="1237673" cy="461665"/>
          </a:xfrm>
          <a:prstGeom prst="rect">
            <a:avLst/>
          </a:prstGeom>
          <a:noFill/>
        </p:spPr>
        <p:txBody>
          <a:bodyPr wrap="square" rtlCol="0">
            <a:spAutoFit/>
          </a:bodyPr>
          <a:lstStyle/>
          <a:p>
            <a:r>
              <a:rPr lang="en-US" sz="2400"/>
              <a:t>…….(1)</a:t>
            </a:r>
          </a:p>
        </p:txBody>
      </p:sp>
      <p:sp>
        <p:nvSpPr>
          <p:cNvPr id="11" name="Rectangle 10"/>
          <p:cNvSpPr/>
          <p:nvPr/>
        </p:nvSpPr>
        <p:spPr>
          <a:xfrm>
            <a:off x="304800" y="4213248"/>
            <a:ext cx="4958409" cy="487506"/>
          </a:xfrm>
          <a:prstGeom prst="rect">
            <a:avLst/>
          </a:prstGeom>
        </p:spPr>
        <p:txBody>
          <a:bodyPr wrap="none">
            <a:spAutoFit/>
          </a:bodyPr>
          <a:lstStyle/>
          <a:p>
            <a:pPr marL="228600" marR="0" algn="just">
              <a:lnSpc>
                <a:spcPct val="107000"/>
              </a:lnSpc>
              <a:spcBef>
                <a:spcPts val="0"/>
              </a:spcBef>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Now this heat is dissipated in the air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653141" y="5064135"/>
            <a:ext cx="587020" cy="461665"/>
          </a:xfrm>
          <a:prstGeom prst="rect">
            <a:avLst/>
          </a:prstGeom>
        </p:spPr>
        <p:txBody>
          <a:bodyPr wrap="none">
            <a:spAutoFit/>
          </a:bodyPr>
          <a:lstStyle/>
          <a:p>
            <a:r>
              <a:rPr lang="en-US" sz="2400">
                <a:latin typeface="Times New Roman" panose="02020603050405020304" pitchFamily="18" charset="0"/>
                <a:ea typeface="Calibri" panose="020F0502020204030204" pitchFamily="34" charset="0"/>
              </a:rPr>
              <a:t>So,</a:t>
            </a:r>
            <a:endParaRPr lang="en-US" sz="2400"/>
          </a:p>
        </p:txBody>
      </p:sp>
      <p:graphicFrame>
        <p:nvGraphicFramePr>
          <p:cNvPr id="14" name="Object 13"/>
          <p:cNvGraphicFramePr>
            <a:graphicFrameLocks noChangeAspect="1"/>
          </p:cNvGraphicFramePr>
          <p:nvPr>
            <p:extLst/>
          </p:nvPr>
        </p:nvGraphicFramePr>
        <p:xfrm>
          <a:off x="1830988" y="5307611"/>
          <a:ext cx="2737717" cy="574346"/>
        </p:xfrm>
        <a:graphic>
          <a:graphicData uri="http://schemas.openxmlformats.org/presentationml/2006/ole">
            <mc:AlternateContent xmlns:mc="http://schemas.openxmlformats.org/markup-compatibility/2006">
              <mc:Choice xmlns:v="urn:schemas-microsoft-com:vml" Requires="v">
                <p:oleObj spid="_x0000_s8207" name="Equation" r:id="rId5" imgW="1091880" imgH="228600" progId="Equation.DSMT4">
                  <p:embed/>
                </p:oleObj>
              </mc:Choice>
              <mc:Fallback>
                <p:oleObj name="Equation" r:id="rId5" imgW="1091880" imgH="228600" progId="Equation.DSMT4">
                  <p:embed/>
                  <p:pic>
                    <p:nvPicPr>
                      <p:cNvPr id="14" name="Object 13"/>
                      <p:cNvPicPr/>
                      <p:nvPr/>
                    </p:nvPicPr>
                    <p:blipFill>
                      <a:blip r:embed="rId6"/>
                      <a:stretch>
                        <a:fillRect/>
                      </a:stretch>
                    </p:blipFill>
                    <p:spPr>
                      <a:xfrm>
                        <a:off x="1830988" y="5307611"/>
                        <a:ext cx="2737717" cy="574346"/>
                      </a:xfrm>
                      <a:prstGeom prst="rect">
                        <a:avLst/>
                      </a:prstGeom>
                    </p:spPr>
                  </p:pic>
                </p:oleObj>
              </mc:Fallback>
            </mc:AlternateContent>
          </a:graphicData>
        </a:graphic>
      </p:graphicFrame>
      <p:sp>
        <p:nvSpPr>
          <p:cNvPr id="15" name="TextBox 14"/>
          <p:cNvSpPr txBox="1"/>
          <p:nvPr/>
        </p:nvSpPr>
        <p:spPr>
          <a:xfrm>
            <a:off x="4568705" y="5307611"/>
            <a:ext cx="1237673" cy="461665"/>
          </a:xfrm>
          <a:prstGeom prst="rect">
            <a:avLst/>
          </a:prstGeom>
          <a:noFill/>
        </p:spPr>
        <p:txBody>
          <a:bodyPr wrap="square" rtlCol="0">
            <a:spAutoFit/>
          </a:bodyPr>
          <a:lstStyle/>
          <a:p>
            <a:r>
              <a:rPr lang="en-US" sz="2400"/>
              <a:t>…….(2)</a:t>
            </a:r>
          </a:p>
        </p:txBody>
      </p:sp>
      <p:sp>
        <p:nvSpPr>
          <p:cNvPr id="17" name="Rectangle 16"/>
          <p:cNvSpPr/>
          <p:nvPr/>
        </p:nvSpPr>
        <p:spPr>
          <a:xfrm>
            <a:off x="5736010" y="5276959"/>
            <a:ext cx="4300408" cy="487506"/>
          </a:xfrm>
          <a:prstGeom prst="rect">
            <a:avLst/>
          </a:prstGeom>
        </p:spPr>
        <p:txBody>
          <a:bodyPr wrap="none">
            <a:spAutoFit/>
          </a:bodyPr>
          <a:lstStyle/>
          <a:p>
            <a:pPr marL="228600" marR="0" algn="just">
              <a:lnSpc>
                <a:spcPct val="107000"/>
              </a:lnSpc>
              <a:spcBef>
                <a:spcPts val="0"/>
              </a:spcBef>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where </a:t>
            </a:r>
            <a:r>
              <a:rPr lang="en-US" sz="2400" i="1">
                <a:latin typeface="Times New Roman" panose="02020603050405020304" pitchFamily="18" charset="0"/>
                <a:ea typeface="Calibri" panose="020F0502020204030204" pitchFamily="34" charset="0"/>
                <a:cs typeface="Times New Roman" panose="02020603050405020304" pitchFamily="18" charset="0"/>
              </a:rPr>
              <a:t>A </a:t>
            </a:r>
            <a:r>
              <a:rPr lang="en-US" sz="2400">
                <a:latin typeface="Times New Roman" panose="02020603050405020304" pitchFamily="18" charset="0"/>
                <a:ea typeface="Calibri" panose="020F0502020204030204" pitchFamily="34" charset="0"/>
                <a:cs typeface="Times New Roman" panose="02020603050405020304" pitchFamily="18" charset="0"/>
              </a:rPr>
              <a:t>is the total bottle area.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5890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4" name="Rectangle 3"/>
          <p:cNvSpPr/>
          <p:nvPr/>
        </p:nvSpPr>
        <p:spPr>
          <a:xfrm>
            <a:off x="101786" y="1248833"/>
            <a:ext cx="5375189" cy="460895"/>
          </a:xfrm>
          <a:prstGeom prst="rect">
            <a:avLst/>
          </a:prstGeom>
        </p:spPr>
        <p:txBody>
          <a:bodyPr wrap="none">
            <a:spAutoFit/>
          </a:bodyPr>
          <a:lstStyle/>
          <a:p>
            <a:pPr marL="228600" marR="0" algn="just">
              <a:lnSpc>
                <a:spcPct val="107000"/>
              </a:lnSpc>
              <a:spcBef>
                <a:spcPts val="0"/>
              </a:spcBef>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Equating both the equations we will get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128495160"/>
              </p:ext>
            </p:extLst>
          </p:nvPr>
        </p:nvGraphicFramePr>
        <p:xfrm>
          <a:off x="484476" y="1828148"/>
          <a:ext cx="3967451" cy="969406"/>
        </p:xfrm>
        <a:graphic>
          <a:graphicData uri="http://schemas.openxmlformats.org/presentationml/2006/ole">
            <mc:AlternateContent xmlns:mc="http://schemas.openxmlformats.org/markup-compatibility/2006">
              <mc:Choice xmlns:v="urn:schemas-microsoft-com:vml" Requires="v">
                <p:oleObj spid="_x0000_s9230" name="Equation" r:id="rId3" imgW="1663560" imgH="406080" progId="Equation.DSMT4">
                  <p:embed/>
                </p:oleObj>
              </mc:Choice>
              <mc:Fallback>
                <p:oleObj name="Equation" r:id="rId3" imgW="1663560" imgH="406080" progId="Equation.DSMT4">
                  <p:embed/>
                  <p:pic>
                    <p:nvPicPr>
                      <p:cNvPr id="5" name="Object 4"/>
                      <p:cNvPicPr/>
                      <p:nvPr/>
                    </p:nvPicPr>
                    <p:blipFill>
                      <a:blip r:embed="rId4"/>
                      <a:stretch>
                        <a:fillRect/>
                      </a:stretch>
                    </p:blipFill>
                    <p:spPr>
                      <a:xfrm>
                        <a:off x="484476" y="1828148"/>
                        <a:ext cx="3967451" cy="969406"/>
                      </a:xfrm>
                      <a:prstGeom prst="rect">
                        <a:avLst/>
                      </a:prstGeom>
                    </p:spPr>
                  </p:pic>
                </p:oleObj>
              </mc:Fallback>
            </mc:AlternateContent>
          </a:graphicData>
        </a:graphic>
      </p:graphicFrame>
      <p:sp>
        <p:nvSpPr>
          <p:cNvPr id="7" name="TextBox 6"/>
          <p:cNvSpPr txBox="1"/>
          <p:nvPr/>
        </p:nvSpPr>
        <p:spPr>
          <a:xfrm>
            <a:off x="4858138" y="2174732"/>
            <a:ext cx="1237673"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…….(3)</a:t>
            </a:r>
          </a:p>
        </p:txBody>
      </p:sp>
      <p:sp>
        <p:nvSpPr>
          <p:cNvPr id="9" name="Rectangle 8"/>
          <p:cNvSpPr/>
          <p:nvPr/>
        </p:nvSpPr>
        <p:spPr>
          <a:xfrm>
            <a:off x="-209996" y="3074790"/>
            <a:ext cx="8603637" cy="460895"/>
          </a:xfrm>
          <a:prstGeom prst="rect">
            <a:avLst/>
          </a:prstGeom>
        </p:spPr>
        <p:txBody>
          <a:bodyPr wrap="none">
            <a:spAutoFit/>
          </a:bodyPr>
          <a:lstStyle/>
          <a:p>
            <a:pPr marL="228600" marR="0" algn="just">
              <a:lnSpc>
                <a:spcPct val="107000"/>
              </a:lnSpc>
              <a:spcBef>
                <a:spcPts val="0"/>
              </a:spcBef>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 So, the order of cooling down time for the cold dink bottle will be</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10" name="Object 9"/>
          <p:cNvGraphicFramePr>
            <a:graphicFrameLocks noChangeAspect="1"/>
          </p:cNvGraphicFramePr>
          <p:nvPr>
            <p:extLst>
              <p:ext uri="{D42A27DB-BD31-4B8C-83A1-F6EECF244321}">
                <p14:modId xmlns:p14="http://schemas.microsoft.com/office/powerpoint/2010/main" val="3151038407"/>
              </p:ext>
            </p:extLst>
          </p:nvPr>
        </p:nvGraphicFramePr>
        <p:xfrm>
          <a:off x="557356" y="3912609"/>
          <a:ext cx="1320780" cy="797935"/>
        </p:xfrm>
        <a:graphic>
          <a:graphicData uri="http://schemas.openxmlformats.org/presentationml/2006/ole">
            <mc:AlternateContent xmlns:mc="http://schemas.openxmlformats.org/markup-compatibility/2006">
              <mc:Choice xmlns:v="urn:schemas-microsoft-com:vml" Requires="v">
                <p:oleObj spid="_x0000_s9231" name="Equation" r:id="rId5" imgW="672840" imgH="406080" progId="Equation.DSMT4">
                  <p:embed/>
                </p:oleObj>
              </mc:Choice>
              <mc:Fallback>
                <p:oleObj name="Equation" r:id="rId5" imgW="672840" imgH="406080" progId="Equation.DSMT4">
                  <p:embed/>
                  <p:pic>
                    <p:nvPicPr>
                      <p:cNvPr id="10" name="Object 9"/>
                      <p:cNvPicPr/>
                      <p:nvPr/>
                    </p:nvPicPr>
                    <p:blipFill>
                      <a:blip r:embed="rId6"/>
                      <a:stretch>
                        <a:fillRect/>
                      </a:stretch>
                    </p:blipFill>
                    <p:spPr>
                      <a:xfrm>
                        <a:off x="557356" y="3912609"/>
                        <a:ext cx="1320780" cy="797935"/>
                      </a:xfrm>
                      <a:prstGeom prst="rect">
                        <a:avLst/>
                      </a:prstGeom>
                    </p:spPr>
                  </p:pic>
                </p:oleObj>
              </mc:Fallback>
            </mc:AlternateContent>
          </a:graphicData>
        </a:graphic>
      </p:graphicFrame>
      <p:sp>
        <p:nvSpPr>
          <p:cNvPr id="11" name="TextBox 10"/>
          <p:cNvSpPr txBox="1"/>
          <p:nvPr/>
        </p:nvSpPr>
        <p:spPr>
          <a:xfrm>
            <a:off x="2387411" y="4034606"/>
            <a:ext cx="1237673"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…….(4)</a:t>
            </a:r>
          </a:p>
        </p:txBody>
      </p:sp>
      <p:sp>
        <p:nvSpPr>
          <p:cNvPr id="13" name="Rectangle 12"/>
          <p:cNvSpPr/>
          <p:nvPr/>
        </p:nvSpPr>
        <p:spPr>
          <a:xfrm>
            <a:off x="221672" y="5060857"/>
            <a:ext cx="10954328" cy="882678"/>
          </a:xfrm>
          <a:prstGeom prst="rect">
            <a:avLst/>
          </a:prstGeom>
        </p:spPr>
        <p:txBody>
          <a:bodyPr wrap="square">
            <a:spAutoFit/>
          </a:bodyPr>
          <a:lstStyle/>
          <a:p>
            <a:pPr marL="228600" marR="0" algn="just">
              <a:lnSpc>
                <a:spcPct val="107000"/>
              </a:lnSpc>
              <a:spcBef>
                <a:spcPts val="0"/>
              </a:spcBef>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If we the above equation carefully only </a:t>
            </a:r>
            <a:r>
              <a:rPr lang="en-US" sz="2400" i="1">
                <a:latin typeface="Times New Roman" panose="02020603050405020304" pitchFamily="18" charset="0"/>
                <a:ea typeface="Calibri" panose="020F0502020204030204" pitchFamily="34" charset="0"/>
                <a:cs typeface="Times New Roman" panose="02020603050405020304" pitchFamily="18" charset="0"/>
              </a:rPr>
              <a:t>h</a:t>
            </a:r>
            <a:r>
              <a:rPr lang="en-US" sz="2400">
                <a:latin typeface="Times New Roman" panose="02020603050405020304" pitchFamily="18" charset="0"/>
                <a:ea typeface="Calibri" panose="020F0502020204030204" pitchFamily="34" charset="0"/>
                <a:cs typeface="Times New Roman" panose="02020603050405020304" pitchFamily="18" charset="0"/>
              </a:rPr>
              <a:t> (heat transfer coefficient) will be a function of the orientation of the bottle. Rest parameters are independent of the orientation.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0959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3"/>
          <a:srcRect t="22657"/>
          <a:stretch/>
        </p:blipFill>
        <p:spPr>
          <a:xfrm rot="5400000">
            <a:off x="2499377" y="2235432"/>
            <a:ext cx="2608799" cy="686591"/>
          </a:xfrm>
          <a:prstGeom prst="rect">
            <a:avLst/>
          </a:prstGeom>
        </p:spPr>
      </p:pic>
      <p:pic>
        <p:nvPicPr>
          <p:cNvPr id="15" name="Picture 14"/>
          <p:cNvPicPr>
            <a:picLocks noChangeAspect="1"/>
          </p:cNvPicPr>
          <p:nvPr/>
        </p:nvPicPr>
        <p:blipFill>
          <a:blip r:embed="rId3"/>
          <a:stretch>
            <a:fillRect/>
          </a:stretch>
        </p:blipFill>
        <p:spPr>
          <a:xfrm>
            <a:off x="5161188" y="2796326"/>
            <a:ext cx="2743200" cy="933450"/>
          </a:xfrm>
          <a:prstGeom prst="rect">
            <a:avLst/>
          </a:prstGeom>
        </p:spPr>
      </p:pic>
      <p:sp>
        <p:nvSpPr>
          <p:cNvPr id="2" name="Slide Number Placeholder 1"/>
          <p:cNvSpPr>
            <a:spLocks noGrp="1"/>
          </p:cNvSpPr>
          <p:nvPr>
            <p:ph type="sldNum" sz="quarter" idx="12"/>
          </p:nvPr>
        </p:nvSpPr>
        <p:spPr/>
        <p:txBody>
          <a:bodyPr/>
          <a:lstStyle/>
          <a:p>
            <a:fld id="{6D22F896-40B5-4ADD-8801-0D06FADFA095}" type="slidenum">
              <a:rPr lang="en-US" smtClean="0"/>
              <a:t>8</a:t>
            </a:fld>
            <a:endParaRPr lang="en-US"/>
          </a:p>
        </p:txBody>
      </p:sp>
      <p:sp>
        <p:nvSpPr>
          <p:cNvPr id="7" name="Rectangle 6"/>
          <p:cNvSpPr/>
          <p:nvPr/>
        </p:nvSpPr>
        <p:spPr>
          <a:xfrm>
            <a:off x="289604" y="4389198"/>
            <a:ext cx="2542684" cy="468077"/>
          </a:xfrm>
          <a:prstGeom prst="rect">
            <a:avLst/>
          </a:prstGeom>
        </p:spPr>
        <p:txBody>
          <a:bodyPr wrap="none">
            <a:spAutoFit/>
          </a:bodyPr>
          <a:lstStyle/>
          <a:p>
            <a:pPr marL="228600" marR="0" algn="just">
              <a:lnSpc>
                <a:spcPct val="107000"/>
              </a:lnSpc>
              <a:spcBef>
                <a:spcPts val="0"/>
              </a:spcBef>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So, we can write </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Object 7"/>
          <p:cNvGraphicFramePr>
            <a:graphicFrameLocks noChangeAspect="1"/>
          </p:cNvGraphicFramePr>
          <p:nvPr>
            <p:extLst/>
          </p:nvPr>
        </p:nvGraphicFramePr>
        <p:xfrm>
          <a:off x="1665217" y="4968107"/>
          <a:ext cx="1167071" cy="1046340"/>
        </p:xfrm>
        <a:graphic>
          <a:graphicData uri="http://schemas.openxmlformats.org/presentationml/2006/ole">
            <mc:AlternateContent xmlns:mc="http://schemas.openxmlformats.org/markup-compatibility/2006">
              <mc:Choice xmlns:v="urn:schemas-microsoft-com:vml" Requires="v">
                <p:oleObj spid="_x0000_s10248" name="Equation" r:id="rId4" imgW="552344" imgH="496070" progId="Equation.DSMT4">
                  <p:embed/>
                </p:oleObj>
              </mc:Choice>
              <mc:Fallback>
                <p:oleObj name="Equation" r:id="rId4" imgW="552344" imgH="496070" progId="Equation.DSMT4">
                  <p:embed/>
                  <p:pic>
                    <p:nvPicPr>
                      <p:cNvPr id="8" name="Object 7"/>
                      <p:cNvPicPr/>
                      <p:nvPr/>
                    </p:nvPicPr>
                    <p:blipFill>
                      <a:blip r:embed="rId5"/>
                      <a:stretch>
                        <a:fillRect/>
                      </a:stretch>
                    </p:blipFill>
                    <p:spPr>
                      <a:xfrm>
                        <a:off x="1665217" y="4968107"/>
                        <a:ext cx="1167071" cy="1046340"/>
                      </a:xfrm>
                      <a:prstGeom prst="rect">
                        <a:avLst/>
                      </a:prstGeom>
                    </p:spPr>
                  </p:pic>
                </p:oleObj>
              </mc:Fallback>
            </mc:AlternateContent>
          </a:graphicData>
        </a:graphic>
      </p:graphicFrame>
      <p:sp>
        <p:nvSpPr>
          <p:cNvPr id="9" name="TextBox 8"/>
          <p:cNvSpPr txBox="1"/>
          <p:nvPr/>
        </p:nvSpPr>
        <p:spPr>
          <a:xfrm>
            <a:off x="3080138" y="5115261"/>
            <a:ext cx="1237673" cy="461665"/>
          </a:xfrm>
          <a:prstGeom prst="rect">
            <a:avLst/>
          </a:prstGeom>
          <a:noFill/>
        </p:spPr>
        <p:txBody>
          <a:bodyPr wrap="square" rtlCol="0">
            <a:spAutoFit/>
          </a:bodyPr>
          <a:lstStyle/>
          <a:p>
            <a:r>
              <a:rPr lang="en-US" sz="2400"/>
              <a:t>…….(5)</a:t>
            </a:r>
          </a:p>
        </p:txBody>
      </p:sp>
      <p:sp>
        <p:nvSpPr>
          <p:cNvPr id="10" name="TextBox 9"/>
          <p:cNvSpPr txBox="1"/>
          <p:nvPr/>
        </p:nvSpPr>
        <p:spPr>
          <a:xfrm>
            <a:off x="4765964" y="4968107"/>
            <a:ext cx="6779491" cy="830997"/>
          </a:xfrm>
          <a:prstGeom prst="rect">
            <a:avLst/>
          </a:prstGeom>
          <a:noFill/>
        </p:spPr>
        <p:txBody>
          <a:bodyPr wrap="square" rtlCol="0">
            <a:spAutoFit/>
          </a:bodyPr>
          <a:lstStyle/>
          <a:p>
            <a:r>
              <a:rPr lang="en-US" sz="2400"/>
              <a:t>Subscript 1 and 2 stands for vertical and horizontal position respectively</a:t>
            </a:r>
          </a:p>
        </p:txBody>
      </p:sp>
      <p:sp>
        <p:nvSpPr>
          <p:cNvPr id="28" name="Rectangle 27"/>
          <p:cNvSpPr/>
          <p:nvPr/>
        </p:nvSpPr>
        <p:spPr>
          <a:xfrm rot="5400000">
            <a:off x="3240973" y="2838477"/>
            <a:ext cx="647700" cy="355460"/>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29" name="Picture 28"/>
          <p:cNvPicPr>
            <a:picLocks noChangeAspect="1"/>
          </p:cNvPicPr>
          <p:nvPr/>
        </p:nvPicPr>
        <p:blipFill>
          <a:blip r:embed="rId6">
            <a:clrChange>
              <a:clrFrom>
                <a:srgbClr val="FBFBFB"/>
              </a:clrFrom>
              <a:clrTo>
                <a:srgbClr val="FBFBFB">
                  <a:alpha val="0"/>
                </a:srgbClr>
              </a:clrTo>
            </a:clrChange>
            <a:extLst>
              <a:ext uri="{BEBA8EAE-BF5A-486C-A8C5-ECC9F3942E4B}">
                <a14:imgProps xmlns:a14="http://schemas.microsoft.com/office/drawing/2010/main">
                  <a14:imgLayer r:embed="rId7">
                    <a14:imgEffect>
                      <a14:sharpenSoften amount="83000"/>
                    </a14:imgEffect>
                    <a14:imgEffect>
                      <a14:brightnessContrast bright="-49000" contrast="98000"/>
                    </a14:imgEffect>
                  </a14:imgLayer>
                </a14:imgProps>
              </a:ext>
            </a:extLst>
          </a:blip>
          <a:stretch>
            <a:fillRect/>
          </a:stretch>
        </p:blipFill>
        <p:spPr>
          <a:xfrm rot="11386959" flipV="1">
            <a:off x="1818055" y="2545240"/>
            <a:ext cx="1611130" cy="883900"/>
          </a:xfrm>
          <a:prstGeom prst="rect">
            <a:avLst/>
          </a:prstGeom>
        </p:spPr>
      </p:pic>
      <p:grpSp>
        <p:nvGrpSpPr>
          <p:cNvPr id="13" name="Group 12"/>
          <p:cNvGrpSpPr/>
          <p:nvPr/>
        </p:nvGrpSpPr>
        <p:grpSpPr>
          <a:xfrm>
            <a:off x="656551" y="1924331"/>
            <a:ext cx="1307552" cy="1647583"/>
            <a:chOff x="656551" y="1924331"/>
            <a:chExt cx="1307552" cy="1647583"/>
          </a:xfrm>
        </p:grpSpPr>
        <p:pic>
          <p:nvPicPr>
            <p:cNvPr id="27" name="Picture 26"/>
            <p:cNvPicPr>
              <a:picLocks noChangeAspect="1"/>
            </p:cNvPicPr>
            <p:nvPr/>
          </p:nvPicPr>
          <p:blipFill rotWithShape="1">
            <a:blip r:embed="rId8"/>
            <a:srcRect l="17283" r="14404"/>
            <a:stretch/>
          </p:blipFill>
          <p:spPr>
            <a:xfrm rot="16200000">
              <a:off x="597876" y="2241096"/>
              <a:ext cx="1647583" cy="1014054"/>
            </a:xfrm>
            <a:prstGeom prst="rect">
              <a:avLst/>
            </a:prstGeom>
          </p:spPr>
        </p:pic>
        <p:cxnSp>
          <p:nvCxnSpPr>
            <p:cNvPr id="30" name="Straight Arrow Connector 29"/>
            <p:cNvCxnSpPr/>
            <p:nvPr/>
          </p:nvCxnSpPr>
          <p:spPr>
            <a:xfrm rot="16200000" flipV="1">
              <a:off x="1421667" y="2547311"/>
              <a:ext cx="0" cy="640080"/>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56551" y="2636519"/>
              <a:ext cx="521854" cy="461665"/>
            </a:xfrm>
            <a:prstGeom prst="rect">
              <a:avLst/>
            </a:prstGeom>
            <a:noFill/>
          </p:spPr>
          <p:txBody>
            <a:bodyPr wrap="square" rtlCol="0">
              <a:spAutoFit/>
            </a:bodyPr>
            <a:lstStyle/>
            <a:p>
              <a:r>
                <a:rPr lang="en-US" sz="2400" b="1" i="1">
                  <a:solidFill>
                    <a:srgbClr val="FF0000"/>
                  </a:solidFill>
                </a:rPr>
                <a:t>Q</a:t>
              </a:r>
            </a:p>
          </p:txBody>
        </p:sp>
        <p:sp>
          <p:nvSpPr>
            <p:cNvPr id="34" name="TextBox 33"/>
            <p:cNvSpPr txBox="1"/>
            <p:nvPr/>
          </p:nvSpPr>
          <p:spPr>
            <a:xfrm>
              <a:off x="838284" y="3102398"/>
              <a:ext cx="521854" cy="400110"/>
            </a:xfrm>
            <a:prstGeom prst="rect">
              <a:avLst/>
            </a:prstGeom>
            <a:noFill/>
          </p:spPr>
          <p:txBody>
            <a:bodyPr wrap="square" rtlCol="0">
              <a:spAutoFit/>
            </a:bodyPr>
            <a:lstStyle/>
            <a:p>
              <a:r>
                <a:rPr lang="en-US" sz="2000"/>
                <a:t>air</a:t>
              </a:r>
            </a:p>
          </p:txBody>
        </p:sp>
        <p:sp>
          <p:nvSpPr>
            <p:cNvPr id="35" name="TextBox 34"/>
            <p:cNvSpPr txBox="1"/>
            <p:nvPr/>
          </p:nvSpPr>
          <p:spPr>
            <a:xfrm>
              <a:off x="1442249" y="3090376"/>
              <a:ext cx="521854" cy="400110"/>
            </a:xfrm>
            <a:prstGeom prst="rect">
              <a:avLst/>
            </a:prstGeom>
            <a:noFill/>
          </p:spPr>
          <p:txBody>
            <a:bodyPr wrap="square" rtlCol="0">
              <a:spAutoFit/>
            </a:bodyPr>
            <a:lstStyle/>
            <a:p>
              <a:r>
                <a:rPr lang="en-US" sz="2000"/>
                <a:t>cd</a:t>
              </a:r>
            </a:p>
          </p:txBody>
        </p:sp>
      </p:grpSp>
      <p:pic>
        <p:nvPicPr>
          <p:cNvPr id="22" name="Picture 21"/>
          <p:cNvPicPr>
            <a:picLocks noChangeAspect="1"/>
          </p:cNvPicPr>
          <p:nvPr/>
        </p:nvPicPr>
        <p:blipFill rotWithShape="1">
          <a:blip r:embed="rId9"/>
          <a:srcRect l="34313" t="77025" r="17955"/>
          <a:stretch/>
        </p:blipFill>
        <p:spPr>
          <a:xfrm>
            <a:off x="6206965" y="3995931"/>
            <a:ext cx="1659467" cy="439866"/>
          </a:xfrm>
          <a:prstGeom prst="rect">
            <a:avLst/>
          </a:prstGeom>
        </p:spPr>
      </p:pic>
      <p:pic>
        <p:nvPicPr>
          <p:cNvPr id="11" name="Picture 10"/>
          <p:cNvPicPr>
            <a:picLocks noChangeAspect="1"/>
          </p:cNvPicPr>
          <p:nvPr/>
        </p:nvPicPr>
        <p:blipFill>
          <a:blip r:embed="rId6">
            <a:clrChange>
              <a:clrFrom>
                <a:srgbClr val="FBFBFB"/>
              </a:clrFrom>
              <a:clrTo>
                <a:srgbClr val="FBFBFB">
                  <a:alpha val="0"/>
                </a:srgbClr>
              </a:clrTo>
            </a:clrChange>
            <a:extLst>
              <a:ext uri="{BEBA8EAE-BF5A-486C-A8C5-ECC9F3942E4B}">
                <a14:imgProps xmlns:a14="http://schemas.microsoft.com/office/drawing/2010/main">
                  <a14:imgLayer r:embed="rId7">
                    <a14:imgEffect>
                      <a14:sharpenSoften amount="83000"/>
                    </a14:imgEffect>
                    <a14:imgEffect>
                      <a14:brightnessContrast bright="-49000" contrast="98000"/>
                    </a14:imgEffect>
                  </a14:imgLayer>
                </a14:imgProps>
              </a:ext>
            </a:extLst>
          </a:blip>
          <a:stretch>
            <a:fillRect/>
          </a:stretch>
        </p:blipFill>
        <p:spPr>
          <a:xfrm rot="20514468" flipV="1">
            <a:off x="7276717" y="2099242"/>
            <a:ext cx="2098671" cy="994286"/>
          </a:xfrm>
          <a:prstGeom prst="rect">
            <a:avLst/>
          </a:prstGeom>
        </p:spPr>
      </p:pic>
      <p:sp>
        <p:nvSpPr>
          <p:cNvPr id="12" name="Rectangle 11"/>
          <p:cNvSpPr/>
          <p:nvPr/>
        </p:nvSpPr>
        <p:spPr>
          <a:xfrm>
            <a:off x="6790528" y="2929350"/>
            <a:ext cx="605292" cy="322052"/>
          </a:xfrm>
          <a:prstGeom prst="rect">
            <a:avLst/>
          </a:prstGeom>
          <a:no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grpSp>
        <p:nvGrpSpPr>
          <p:cNvPr id="14" name="Group 13"/>
          <p:cNvGrpSpPr/>
          <p:nvPr/>
        </p:nvGrpSpPr>
        <p:grpSpPr>
          <a:xfrm>
            <a:off x="957106" y="1450180"/>
            <a:ext cx="1004878" cy="918878"/>
            <a:chOff x="5716781" y="1031147"/>
            <a:chExt cx="1004878" cy="918878"/>
          </a:xfrm>
        </p:grpSpPr>
        <p:sp>
          <p:nvSpPr>
            <p:cNvPr id="33" name="TextBox 32"/>
            <p:cNvSpPr txBox="1"/>
            <p:nvPr/>
          </p:nvSpPr>
          <p:spPr>
            <a:xfrm>
              <a:off x="5716781" y="1525639"/>
              <a:ext cx="526393" cy="400110"/>
            </a:xfrm>
            <a:prstGeom prst="rect">
              <a:avLst/>
            </a:prstGeom>
            <a:noFill/>
          </p:spPr>
          <p:txBody>
            <a:bodyPr wrap="square" rtlCol="0">
              <a:spAutoFit/>
            </a:bodyPr>
            <a:lstStyle/>
            <a:p>
              <a:r>
                <a:rPr lang="en-US" sz="2000" b="1" i="1"/>
                <a:t>h</a:t>
              </a:r>
              <a:r>
                <a:rPr lang="en-US" sz="2000" b="1" i="1" baseline="-25000"/>
                <a:t>air</a:t>
              </a:r>
            </a:p>
          </p:txBody>
        </p:sp>
        <p:grpSp>
          <p:nvGrpSpPr>
            <p:cNvPr id="6" name="Group 5"/>
            <p:cNvGrpSpPr/>
            <p:nvPr/>
          </p:nvGrpSpPr>
          <p:grpSpPr>
            <a:xfrm>
              <a:off x="5784683" y="1031147"/>
              <a:ext cx="936976" cy="918878"/>
              <a:chOff x="2253260" y="1363292"/>
              <a:chExt cx="936976" cy="918878"/>
            </a:xfrm>
          </p:grpSpPr>
          <p:sp>
            <p:nvSpPr>
              <p:cNvPr id="3" name="Right Brace 2"/>
              <p:cNvSpPr/>
              <p:nvPr/>
            </p:nvSpPr>
            <p:spPr>
              <a:xfrm rot="16200000">
                <a:off x="2522786" y="1430218"/>
                <a:ext cx="293807" cy="832859"/>
              </a:xfrm>
              <a:prstGeom prst="rightBrace">
                <a:avLst>
                  <a:gd name="adj1" fmla="val 41849"/>
                  <a:gd name="adj2" fmla="val 49259"/>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TextBox 31"/>
              <p:cNvSpPr txBox="1"/>
              <p:nvPr/>
            </p:nvSpPr>
            <p:spPr>
              <a:xfrm>
                <a:off x="2663843" y="1882060"/>
                <a:ext cx="526393" cy="400110"/>
              </a:xfrm>
              <a:prstGeom prst="rect">
                <a:avLst/>
              </a:prstGeom>
              <a:noFill/>
            </p:spPr>
            <p:txBody>
              <a:bodyPr wrap="square" rtlCol="0">
                <a:spAutoFit/>
              </a:bodyPr>
              <a:lstStyle/>
              <a:p>
                <a:r>
                  <a:rPr lang="en-US" sz="2000" b="1" i="1" err="1"/>
                  <a:t>h</a:t>
                </a:r>
                <a:r>
                  <a:rPr lang="en-US" sz="2000" b="1" i="1" baseline="-25000" err="1"/>
                  <a:t>cd</a:t>
                </a:r>
                <a:endParaRPr lang="en-US" sz="2000" b="1" i="1" baseline="-25000"/>
              </a:p>
            </p:txBody>
          </p:sp>
          <p:sp>
            <p:nvSpPr>
              <p:cNvPr id="36" name="TextBox 35"/>
              <p:cNvSpPr txBox="1"/>
              <p:nvPr/>
            </p:nvSpPr>
            <p:spPr>
              <a:xfrm>
                <a:off x="2340070" y="1363292"/>
                <a:ext cx="763753" cy="400110"/>
              </a:xfrm>
              <a:prstGeom prst="rect">
                <a:avLst/>
              </a:prstGeom>
              <a:noFill/>
            </p:spPr>
            <p:txBody>
              <a:bodyPr wrap="square" rtlCol="0">
                <a:spAutoFit/>
              </a:bodyPr>
              <a:lstStyle/>
              <a:p>
                <a:r>
                  <a:rPr lang="en-US" sz="2000" b="1" i="1"/>
                  <a:t>h=h</a:t>
                </a:r>
                <a:r>
                  <a:rPr lang="en-US" sz="2000" b="1" i="1" baseline="-25000"/>
                  <a:t>1</a:t>
                </a:r>
              </a:p>
            </p:txBody>
          </p:sp>
        </p:grpSp>
      </p:grpSp>
      <p:pic>
        <p:nvPicPr>
          <p:cNvPr id="41" name="Picture 40"/>
          <p:cNvPicPr>
            <a:picLocks noChangeAspect="1"/>
          </p:cNvPicPr>
          <p:nvPr/>
        </p:nvPicPr>
        <p:blipFill rotWithShape="1">
          <a:blip r:embed="rId8"/>
          <a:srcRect l="17283" r="14404"/>
          <a:stretch/>
        </p:blipFill>
        <p:spPr>
          <a:xfrm>
            <a:off x="9626017" y="1510080"/>
            <a:ext cx="1647583" cy="1014054"/>
          </a:xfrm>
          <a:prstGeom prst="rect">
            <a:avLst/>
          </a:prstGeom>
        </p:spPr>
      </p:pic>
      <p:cxnSp>
        <p:nvCxnSpPr>
          <p:cNvPr id="42" name="Straight Arrow Connector 41"/>
          <p:cNvCxnSpPr/>
          <p:nvPr/>
        </p:nvCxnSpPr>
        <p:spPr>
          <a:xfrm flipV="1">
            <a:off x="10449808" y="1710788"/>
            <a:ext cx="0" cy="640080"/>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0227522" y="1249123"/>
            <a:ext cx="521854" cy="461665"/>
          </a:xfrm>
          <a:prstGeom prst="rect">
            <a:avLst/>
          </a:prstGeom>
          <a:noFill/>
        </p:spPr>
        <p:txBody>
          <a:bodyPr wrap="square" rtlCol="0">
            <a:spAutoFit/>
          </a:bodyPr>
          <a:lstStyle/>
          <a:p>
            <a:r>
              <a:rPr lang="en-US" sz="2400" b="1" i="1">
                <a:solidFill>
                  <a:srgbClr val="FF0000"/>
                </a:solidFill>
              </a:rPr>
              <a:t>Q</a:t>
            </a:r>
          </a:p>
        </p:txBody>
      </p:sp>
      <p:sp>
        <p:nvSpPr>
          <p:cNvPr id="45" name="TextBox 44"/>
          <p:cNvSpPr txBox="1"/>
          <p:nvPr/>
        </p:nvSpPr>
        <p:spPr>
          <a:xfrm>
            <a:off x="10823437" y="1523597"/>
            <a:ext cx="521854" cy="400110"/>
          </a:xfrm>
          <a:prstGeom prst="rect">
            <a:avLst/>
          </a:prstGeom>
          <a:noFill/>
        </p:spPr>
        <p:txBody>
          <a:bodyPr wrap="square" rtlCol="0">
            <a:spAutoFit/>
          </a:bodyPr>
          <a:lstStyle/>
          <a:p>
            <a:r>
              <a:rPr lang="en-US" sz="2000"/>
              <a:t>air</a:t>
            </a:r>
          </a:p>
        </p:txBody>
      </p:sp>
      <p:sp>
        <p:nvSpPr>
          <p:cNvPr id="46" name="TextBox 45"/>
          <p:cNvSpPr txBox="1"/>
          <p:nvPr/>
        </p:nvSpPr>
        <p:spPr>
          <a:xfrm>
            <a:off x="10814974" y="2030828"/>
            <a:ext cx="521854" cy="400110"/>
          </a:xfrm>
          <a:prstGeom prst="rect">
            <a:avLst/>
          </a:prstGeom>
          <a:noFill/>
        </p:spPr>
        <p:txBody>
          <a:bodyPr wrap="square" rtlCol="0">
            <a:spAutoFit/>
          </a:bodyPr>
          <a:lstStyle/>
          <a:p>
            <a:r>
              <a:rPr lang="en-US" sz="2000"/>
              <a:t>cd</a:t>
            </a:r>
          </a:p>
        </p:txBody>
      </p:sp>
      <p:sp>
        <p:nvSpPr>
          <p:cNvPr id="38" name="TextBox 37"/>
          <p:cNvSpPr txBox="1"/>
          <p:nvPr/>
        </p:nvSpPr>
        <p:spPr>
          <a:xfrm>
            <a:off x="9625454" y="2023484"/>
            <a:ext cx="526393" cy="400110"/>
          </a:xfrm>
          <a:prstGeom prst="rect">
            <a:avLst/>
          </a:prstGeom>
          <a:noFill/>
        </p:spPr>
        <p:txBody>
          <a:bodyPr wrap="square" rtlCol="0">
            <a:spAutoFit/>
          </a:bodyPr>
          <a:lstStyle/>
          <a:p>
            <a:r>
              <a:rPr lang="en-US" sz="2000" b="1" i="1"/>
              <a:t>h</a:t>
            </a:r>
            <a:r>
              <a:rPr lang="en-US" sz="2000" b="1" i="1" baseline="-25000"/>
              <a:t>air</a:t>
            </a:r>
          </a:p>
        </p:txBody>
      </p:sp>
      <p:sp>
        <p:nvSpPr>
          <p:cNvPr id="48" name="Right Brace 47"/>
          <p:cNvSpPr/>
          <p:nvPr/>
        </p:nvSpPr>
        <p:spPr>
          <a:xfrm rot="10800000">
            <a:off x="9464077" y="1623374"/>
            <a:ext cx="293807" cy="832859"/>
          </a:xfrm>
          <a:prstGeom prst="rightBrace">
            <a:avLst>
              <a:gd name="adj1" fmla="val 41849"/>
              <a:gd name="adj2" fmla="val 49259"/>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p:cNvSpPr txBox="1"/>
          <p:nvPr/>
        </p:nvSpPr>
        <p:spPr>
          <a:xfrm>
            <a:off x="9656627" y="1597632"/>
            <a:ext cx="526393" cy="400110"/>
          </a:xfrm>
          <a:prstGeom prst="rect">
            <a:avLst/>
          </a:prstGeom>
          <a:noFill/>
        </p:spPr>
        <p:txBody>
          <a:bodyPr wrap="square" rtlCol="0">
            <a:spAutoFit/>
          </a:bodyPr>
          <a:lstStyle/>
          <a:p>
            <a:r>
              <a:rPr lang="en-US" sz="2000" b="1" i="1" err="1"/>
              <a:t>h</a:t>
            </a:r>
            <a:r>
              <a:rPr lang="en-US" sz="2000" b="1" i="1" baseline="-25000" err="1"/>
              <a:t>cd</a:t>
            </a:r>
            <a:endParaRPr lang="en-US" sz="2000" b="1" i="1" baseline="-25000"/>
          </a:p>
        </p:txBody>
      </p:sp>
      <p:sp>
        <p:nvSpPr>
          <p:cNvPr id="50" name="TextBox 49"/>
          <p:cNvSpPr txBox="1"/>
          <p:nvPr/>
        </p:nvSpPr>
        <p:spPr>
          <a:xfrm>
            <a:off x="8809568" y="1782453"/>
            <a:ext cx="763753" cy="400110"/>
          </a:xfrm>
          <a:prstGeom prst="rect">
            <a:avLst/>
          </a:prstGeom>
          <a:noFill/>
        </p:spPr>
        <p:txBody>
          <a:bodyPr wrap="square" rtlCol="0">
            <a:spAutoFit/>
          </a:bodyPr>
          <a:lstStyle/>
          <a:p>
            <a:r>
              <a:rPr lang="en-US" sz="2000" b="1" i="1"/>
              <a:t>h=h</a:t>
            </a:r>
            <a:r>
              <a:rPr lang="en-US" sz="2000" b="1" i="1" baseline="-25000"/>
              <a:t>2</a:t>
            </a:r>
          </a:p>
        </p:txBody>
      </p:sp>
      <p:pic>
        <p:nvPicPr>
          <p:cNvPr id="19" name="Picture 18"/>
          <p:cNvPicPr>
            <a:picLocks noChangeAspect="1"/>
          </p:cNvPicPr>
          <p:nvPr/>
        </p:nvPicPr>
        <p:blipFill rotWithShape="1">
          <a:blip r:embed="rId10"/>
          <a:srcRect t="85550" r="24033" b="-365"/>
          <a:stretch/>
        </p:blipFill>
        <p:spPr>
          <a:xfrm>
            <a:off x="3214054" y="3901584"/>
            <a:ext cx="1179446" cy="465668"/>
          </a:xfrm>
          <a:prstGeom prst="rect">
            <a:avLst/>
          </a:prstGeom>
        </p:spPr>
      </p:pic>
    </p:spTree>
    <p:extLst>
      <p:ext uri="{BB962C8B-B14F-4D97-AF65-F5344CB8AC3E}">
        <p14:creationId xmlns:p14="http://schemas.microsoft.com/office/powerpoint/2010/main" val="239725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fade">
                                      <p:cBhvr>
                                        <p:cTn id="27" dur="500"/>
                                        <p:tgtEl>
                                          <p:spTgt spid="41"/>
                                        </p:tgtEl>
                                      </p:cBhvr>
                                    </p:animEffect>
                                  </p:childTnLst>
                                </p:cTn>
                              </p:par>
                              <p:par>
                                <p:cTn id="28" presetID="10" presetClass="entr" presetSubtype="0" fill="hold" nodeType="with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fade">
                                      <p:cBhvr>
                                        <p:cTn id="30" dur="500"/>
                                        <p:tgtEl>
                                          <p:spTgt spid="4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8"/>
                                        </p:tgtEl>
                                        <p:attrNameLst>
                                          <p:attrName>style.visibility</p:attrName>
                                        </p:attrNameLst>
                                      </p:cBhvr>
                                      <p:to>
                                        <p:strVal val="visible"/>
                                      </p:to>
                                    </p:set>
                                    <p:animEffect transition="in" filter="fade">
                                      <p:cBhvr>
                                        <p:cTn id="42" dur="500"/>
                                        <p:tgtEl>
                                          <p:spTgt spid="4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2" grpId="0" animBg="1"/>
      <p:bldP spid="43" grpId="0"/>
      <p:bldP spid="45" grpId="0"/>
      <p:bldP spid="46" grpId="0"/>
      <p:bldP spid="38" grpId="0"/>
      <p:bldP spid="48" grpId="0" animBg="1"/>
      <p:bldP spid="49" grpId="0"/>
      <p:bldP spid="5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22F896-40B5-4ADD-8801-0D06FADFA095}"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
        <p:nvSpPr>
          <p:cNvPr id="4" name="Rectangle 3"/>
          <p:cNvSpPr/>
          <p:nvPr/>
        </p:nvSpPr>
        <p:spPr>
          <a:xfrm>
            <a:off x="129308" y="1294215"/>
            <a:ext cx="11240655" cy="863250"/>
          </a:xfrm>
          <a:prstGeom prst="rect">
            <a:avLst/>
          </a:prstGeom>
        </p:spPr>
        <p:txBody>
          <a:bodyPr wrap="square">
            <a:spAutoFit/>
          </a:bodyPr>
          <a:lstStyle/>
          <a:p>
            <a:pPr marL="228600" marR="0" algn="just">
              <a:lnSpc>
                <a:spcPct val="107000"/>
              </a:lnSpc>
              <a:spcBef>
                <a:spcPts val="0"/>
              </a:spcBef>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Now we have to estimate the overall heat transfer coefficient (</a:t>
            </a:r>
            <a:r>
              <a:rPr lang="en-US" sz="2400" i="1">
                <a:latin typeface="Times New Roman" panose="02020603050405020304" pitchFamily="18" charset="0"/>
                <a:ea typeface="Calibri" panose="020F0502020204030204" pitchFamily="34" charset="0"/>
                <a:cs typeface="Times New Roman" panose="02020603050405020304" pitchFamily="18" charset="0"/>
              </a:rPr>
              <a:t>h</a:t>
            </a:r>
            <a:r>
              <a:rPr lang="en-US" sz="2400">
                <a:latin typeface="Times New Roman" panose="02020603050405020304" pitchFamily="18" charset="0"/>
                <a:ea typeface="Calibri" panose="020F0502020204030204" pitchFamily="34" charset="0"/>
                <a:cs typeface="Times New Roman" panose="02020603050405020304" pitchFamily="18" charset="0"/>
              </a:rPr>
              <a:t>) for the horizontal and vertical position of the cold drink bottle respectively.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p:cNvSpPr/>
          <p:nvPr/>
        </p:nvSpPr>
        <p:spPr>
          <a:xfrm>
            <a:off x="129308" y="2264438"/>
            <a:ext cx="8672947" cy="460895"/>
          </a:xfrm>
          <a:prstGeom prst="rect">
            <a:avLst/>
          </a:prstGeom>
        </p:spPr>
        <p:txBody>
          <a:bodyPr wrap="square">
            <a:spAutoFit/>
          </a:bodyPr>
          <a:lstStyle/>
          <a:p>
            <a:pPr marL="228600" marR="0" algn="just">
              <a:lnSpc>
                <a:spcPct val="107000"/>
              </a:lnSpc>
              <a:spcBef>
                <a:spcPts val="0"/>
              </a:spcBef>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The overall heat transfer coefficient (</a:t>
            </a:r>
            <a:r>
              <a:rPr lang="en-US" sz="2400" i="1">
                <a:latin typeface="Times New Roman" panose="02020603050405020304" pitchFamily="18" charset="0"/>
                <a:ea typeface="Calibri" panose="020F0502020204030204" pitchFamily="34" charset="0"/>
                <a:cs typeface="Times New Roman" panose="02020603050405020304" pitchFamily="18" charset="0"/>
              </a:rPr>
              <a:t>h</a:t>
            </a:r>
            <a:r>
              <a:rPr lang="en-US" sz="2400">
                <a:latin typeface="Times New Roman" panose="02020603050405020304" pitchFamily="18" charset="0"/>
                <a:ea typeface="Calibri" panose="020F0502020204030204" pitchFamily="34" charset="0"/>
                <a:cs typeface="Times New Roman" panose="02020603050405020304" pitchFamily="18" charset="0"/>
              </a:rPr>
              <a:t>) for this problem will be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4163560323"/>
              </p:ext>
            </p:extLst>
          </p:nvPr>
        </p:nvGraphicFramePr>
        <p:xfrm>
          <a:off x="423863" y="2943439"/>
          <a:ext cx="3108325" cy="1143000"/>
        </p:xfrm>
        <a:graphic>
          <a:graphicData uri="http://schemas.openxmlformats.org/presentationml/2006/ole">
            <mc:AlternateContent xmlns:mc="http://schemas.openxmlformats.org/markup-compatibility/2006">
              <mc:Choice xmlns:v="urn:schemas-microsoft-com:vml" Requires="v">
                <p:oleObj spid="_x0000_s11278" name="Equation" r:id="rId3" imgW="1206360" imgH="444240" progId="Equation.DSMT4">
                  <p:embed/>
                </p:oleObj>
              </mc:Choice>
              <mc:Fallback>
                <p:oleObj name="Equation" r:id="rId3" imgW="1206360" imgH="444240" progId="Equation.DSMT4">
                  <p:embed/>
                  <p:pic>
                    <p:nvPicPr>
                      <p:cNvPr id="7" name="Object 6"/>
                      <p:cNvPicPr/>
                      <p:nvPr/>
                    </p:nvPicPr>
                    <p:blipFill>
                      <a:blip r:embed="rId4"/>
                      <a:stretch>
                        <a:fillRect/>
                      </a:stretch>
                    </p:blipFill>
                    <p:spPr>
                      <a:xfrm>
                        <a:off x="423863" y="2943439"/>
                        <a:ext cx="3108325" cy="1143000"/>
                      </a:xfrm>
                      <a:prstGeom prst="rect">
                        <a:avLst/>
                      </a:prstGeom>
                    </p:spPr>
                  </p:pic>
                </p:oleObj>
              </mc:Fallback>
            </mc:AlternateContent>
          </a:graphicData>
        </a:graphic>
      </p:graphicFrame>
      <p:sp>
        <p:nvSpPr>
          <p:cNvPr id="8" name="TextBox 7"/>
          <p:cNvSpPr txBox="1"/>
          <p:nvPr/>
        </p:nvSpPr>
        <p:spPr>
          <a:xfrm>
            <a:off x="3691926" y="3554988"/>
            <a:ext cx="1237673"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…….(6)</a:t>
            </a:r>
          </a:p>
        </p:txBody>
      </p:sp>
      <p:sp>
        <p:nvSpPr>
          <p:cNvPr id="10" name="Rectangle 9"/>
          <p:cNvSpPr/>
          <p:nvPr/>
        </p:nvSpPr>
        <p:spPr>
          <a:xfrm>
            <a:off x="129308" y="4805990"/>
            <a:ext cx="6986208" cy="468077"/>
          </a:xfrm>
          <a:prstGeom prst="rect">
            <a:avLst/>
          </a:prstGeom>
        </p:spPr>
        <p:txBody>
          <a:bodyPr wrap="none">
            <a:spAutoFit/>
          </a:bodyPr>
          <a:lstStyle/>
          <a:p>
            <a:pPr marL="228600" marR="0" algn="just">
              <a:lnSpc>
                <a:spcPct val="107000"/>
              </a:lnSpc>
              <a:spcBef>
                <a:spcPts val="0"/>
              </a:spcBef>
              <a:spcAft>
                <a:spcPts val="800"/>
              </a:spcAft>
            </a:pPr>
            <a:r>
              <a:rPr lang="en-US" sz="2400">
                <a:latin typeface="Times New Roman" panose="02020603050405020304" pitchFamily="18" charset="0"/>
                <a:ea typeface="Calibri" panose="020F0502020204030204" pitchFamily="34" charset="0"/>
                <a:cs typeface="Times New Roman" panose="02020603050405020304" pitchFamily="18" charset="0"/>
              </a:rPr>
              <a:t>From the scale analysis for </a:t>
            </a:r>
            <a:r>
              <a:rPr lang="en-US" sz="2400" err="1">
                <a:latin typeface="Times New Roman" panose="02020603050405020304" pitchFamily="18" charset="0"/>
                <a:ea typeface="Calibri" panose="020F0502020204030204" pitchFamily="34" charset="0"/>
                <a:cs typeface="Times New Roman" panose="02020603050405020304" pitchFamily="18" charset="0"/>
              </a:rPr>
              <a:t>Pr</a:t>
            </a:r>
            <a:r>
              <a:rPr lang="en-US" sz="2400">
                <a:latin typeface="Times New Roman" panose="02020603050405020304" pitchFamily="18" charset="0"/>
                <a:ea typeface="Calibri" panose="020F0502020204030204" pitchFamily="34" charset="0"/>
                <a:cs typeface="Times New Roman" panose="02020603050405020304" pitchFamily="18" charset="0"/>
              </a:rPr>
              <a:t> &gt;1 fluids we can write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3347678923"/>
              </p:ext>
            </p:extLst>
          </p:nvPr>
        </p:nvGraphicFramePr>
        <p:xfrm>
          <a:off x="576721" y="5343853"/>
          <a:ext cx="5705475" cy="800100"/>
        </p:xfrm>
        <a:graphic>
          <a:graphicData uri="http://schemas.openxmlformats.org/presentationml/2006/ole">
            <mc:AlternateContent xmlns:mc="http://schemas.openxmlformats.org/markup-compatibility/2006">
              <mc:Choice xmlns:v="urn:schemas-microsoft-com:vml" Requires="v">
                <p:oleObj spid="_x0000_s11279" name="Equation" r:id="rId5" imgW="2806560" imgH="393480" progId="Equation.DSMT4">
                  <p:embed/>
                </p:oleObj>
              </mc:Choice>
              <mc:Fallback>
                <p:oleObj name="Equation" r:id="rId5" imgW="2806560" imgH="393480" progId="Equation.DSMT4">
                  <p:embed/>
                  <p:pic>
                    <p:nvPicPr>
                      <p:cNvPr id="11" name="Object 10"/>
                      <p:cNvPicPr/>
                      <p:nvPr/>
                    </p:nvPicPr>
                    <p:blipFill>
                      <a:blip r:embed="rId6"/>
                      <a:stretch>
                        <a:fillRect/>
                      </a:stretch>
                    </p:blipFill>
                    <p:spPr>
                      <a:xfrm>
                        <a:off x="576721" y="5343853"/>
                        <a:ext cx="5705475" cy="800100"/>
                      </a:xfrm>
                      <a:prstGeom prst="rect">
                        <a:avLst/>
                      </a:prstGeom>
                    </p:spPr>
                  </p:pic>
                </p:oleObj>
              </mc:Fallback>
            </mc:AlternateContent>
          </a:graphicData>
        </a:graphic>
      </p:graphicFrame>
      <p:sp>
        <p:nvSpPr>
          <p:cNvPr id="12" name="TextBox 11"/>
          <p:cNvSpPr txBox="1"/>
          <p:nvPr/>
        </p:nvSpPr>
        <p:spPr>
          <a:xfrm>
            <a:off x="6657568" y="5535366"/>
            <a:ext cx="1237673" cy="461665"/>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…….(7)</a:t>
            </a:r>
          </a:p>
        </p:txBody>
      </p:sp>
      <p:sp>
        <p:nvSpPr>
          <p:cNvPr id="3" name="TextBox 2"/>
          <p:cNvSpPr txBox="1"/>
          <p:nvPr/>
        </p:nvSpPr>
        <p:spPr>
          <a:xfrm>
            <a:off x="305789" y="4274539"/>
            <a:ext cx="2505146"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Position 1</a:t>
            </a:r>
          </a:p>
        </p:txBody>
      </p:sp>
    </p:spTree>
    <p:extLst>
      <p:ext uri="{BB962C8B-B14F-4D97-AF65-F5344CB8AC3E}">
        <p14:creationId xmlns:p14="http://schemas.microsoft.com/office/powerpoint/2010/main" val="3785382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2CC9DFEA360840A74B7C29B1A27415" ma:contentTypeVersion="4" ma:contentTypeDescription="Create a new document." ma:contentTypeScope="" ma:versionID="49b43ebc8a0eaeed6d7c35fec6ac5ffe">
  <xsd:schema xmlns:xsd="http://www.w3.org/2001/XMLSchema" xmlns:xs="http://www.w3.org/2001/XMLSchema" xmlns:p="http://schemas.microsoft.com/office/2006/metadata/properties" xmlns:ns2="22441dc8-417f-4932-be27-e2d3cb746ae7" targetNamespace="http://schemas.microsoft.com/office/2006/metadata/properties" ma:root="true" ma:fieldsID="88a24ec892fe3f3f212779de88a0796d" ns2:_="">
    <xsd:import namespace="22441dc8-417f-4932-be27-e2d3cb746ae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41dc8-417f-4932-be27-e2d3cb746a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91F5BD-DBB0-47FD-A7EA-9DAC81C0815A}"/>
</file>

<file path=customXml/itemProps2.xml><?xml version="1.0" encoding="utf-8"?>
<ds:datastoreItem xmlns:ds="http://schemas.openxmlformats.org/officeDocument/2006/customXml" ds:itemID="{63CB6A5D-F9D0-4B06-8E68-44525039F9E6}"/>
</file>

<file path=customXml/itemProps3.xml><?xml version="1.0" encoding="utf-8"?>
<ds:datastoreItem xmlns:ds="http://schemas.openxmlformats.org/officeDocument/2006/customXml" ds:itemID="{8B1A6BEE-4FFF-4BED-9BB2-B955E7AA3A85}"/>
</file>

<file path=docProps/app.xml><?xml version="1.0" encoding="utf-8"?>
<Properties xmlns="http://schemas.openxmlformats.org/officeDocument/2006/extended-properties" xmlns:vt="http://schemas.openxmlformats.org/officeDocument/2006/docPropsVTypes">
  <TotalTime>1668</TotalTime>
  <Words>1590</Words>
  <Application>Microsoft Office PowerPoint</Application>
  <PresentationFormat>Widescreen</PresentationFormat>
  <Paragraphs>124</Paragraphs>
  <Slides>19</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30" baseType="lpstr">
      <vt:lpstr>Arial</vt:lpstr>
      <vt:lpstr>Calibri</vt:lpstr>
      <vt:lpstr>Calibri Light</vt:lpstr>
      <vt:lpstr>Cambria Math</vt:lpstr>
      <vt:lpstr>MTSYN</vt:lpstr>
      <vt:lpstr>Segoe UI</vt:lpstr>
      <vt:lpstr>Symbol</vt:lpstr>
      <vt:lpstr>Times New Roman</vt:lpstr>
      <vt:lpstr>Office Theme</vt:lpstr>
      <vt:lpstr>1_Office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Monojit</dc:creator>
  <cp:lastModifiedBy>Monojit</cp:lastModifiedBy>
  <cp:revision>25</cp:revision>
  <dcterms:created xsi:type="dcterms:W3CDTF">2023-03-20T12:52:55Z</dcterms:created>
  <dcterms:modified xsi:type="dcterms:W3CDTF">2025-03-25T06:08:44Z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0x010100B72CC9DFEA360840A74B7C29B1A27415</vt:lpwstr>
  </property>
</Properties>
</file>