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410" r:id="rId3"/>
    <p:sldId id="355" r:id="rId4"/>
    <p:sldId id="269" r:id="rId5"/>
    <p:sldId id="318" r:id="rId6"/>
    <p:sldId id="361" r:id="rId7"/>
    <p:sldId id="411" r:id="rId8"/>
    <p:sldId id="412" r:id="rId9"/>
    <p:sldId id="414" r:id="rId10"/>
    <p:sldId id="415" r:id="rId11"/>
    <p:sldId id="416" r:id="rId12"/>
    <p:sldId id="417" r:id="rId13"/>
    <p:sldId id="419" r:id="rId14"/>
    <p:sldId id="420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432" r:id="rId27"/>
    <p:sldId id="433" r:id="rId28"/>
    <p:sldId id="434" r:id="rId29"/>
    <p:sldId id="435" r:id="rId30"/>
    <p:sldId id="397" r:id="rId31"/>
    <p:sldId id="398" r:id="rId32"/>
    <p:sldId id="399" r:id="rId33"/>
    <p:sldId id="400" r:id="rId34"/>
  </p:sldIdLst>
  <p:sldSz cx="9144000" cy="6858000" type="screen4x3"/>
  <p:notesSz cx="7102475" cy="10231438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284" autoAdjust="0"/>
  </p:normalViewPr>
  <p:slideViewPr>
    <p:cSldViewPr snapToGrid="0" snapToObjects="1">
      <p:cViewPr varScale="1">
        <p:scale>
          <a:sx n="104" d="100"/>
          <a:sy n="104" d="100"/>
        </p:scale>
        <p:origin x="-1424" y="-104"/>
      </p:cViewPr>
      <p:guideLst>
        <p:guide orient="horz" pos="528"/>
        <p:guide pos="5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5" Type="http://schemas.openxmlformats.org/officeDocument/2006/relationships/image" Target="../media/image37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4" Type="http://schemas.openxmlformats.org/officeDocument/2006/relationships/image" Target="../media/image41.wmf"/><Relationship Id="rId5" Type="http://schemas.openxmlformats.org/officeDocument/2006/relationships/image" Target="../media/image42.wmf"/><Relationship Id="rId1" Type="http://schemas.openxmlformats.org/officeDocument/2006/relationships/image" Target="../media/image38.wmf"/><Relationship Id="rId2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4" Type="http://schemas.openxmlformats.org/officeDocument/2006/relationships/image" Target="../media/image46.wmf"/><Relationship Id="rId1" Type="http://schemas.openxmlformats.org/officeDocument/2006/relationships/image" Target="../media/image43.wmf"/><Relationship Id="rId2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Relationship Id="rId2" Type="http://schemas.openxmlformats.org/officeDocument/2006/relationships/image" Target="../media/image48.wmf"/><Relationship Id="rId3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4" Type="http://schemas.openxmlformats.org/officeDocument/2006/relationships/image" Target="../media/image54.wmf"/><Relationship Id="rId1" Type="http://schemas.openxmlformats.org/officeDocument/2006/relationships/image" Target="../media/image51.wmf"/><Relationship Id="rId2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4" Type="http://schemas.openxmlformats.org/officeDocument/2006/relationships/image" Target="../media/image12.wmf"/><Relationship Id="rId5" Type="http://schemas.openxmlformats.org/officeDocument/2006/relationships/image" Target="../media/image13.wmf"/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Relationship Id="rId2" Type="http://schemas.openxmlformats.org/officeDocument/2006/relationships/image" Target="../media/image21.wmf"/><Relationship Id="rId3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59390-9F1F-41CB-8021-593F91856250}" type="datetimeFigureOut">
              <a:rPr lang="en-US" smtClean="0"/>
              <a:pPr/>
              <a:t>12/13/14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C01CC2-7005-4AE2-8B8D-D1A703D4A6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BFF38C7-343B-664A-97A8-7DCB7159E756}" type="datetimeFigureOut">
              <a:rPr lang="sv-SE" smtClean="0"/>
              <a:pPr/>
              <a:t>12/13/14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710248" y="4859933"/>
            <a:ext cx="5681980" cy="4604147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4023092" y="9718090"/>
            <a:ext cx="3077739" cy="511572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2AC2B2-7C5A-EF4B-B4E9-199A54FD87B2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151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5783FC-F198-9947-BD7F-1FDE94E772A5}" type="slidenum">
              <a:rPr lang="en-US"/>
              <a:pPr/>
              <a:t>3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AC2B2-7C5A-EF4B-B4E9-199A54FD87B2}" type="slidenum">
              <a:rPr lang="sv-SE" smtClean="0"/>
              <a:pPr/>
              <a:t>25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AC2B2-7C5A-EF4B-B4E9-199A54FD87B2}" type="slidenum">
              <a:rPr lang="sv-SE" smtClean="0"/>
              <a:pPr/>
              <a:t>26</a:t>
            </a:fld>
            <a:endParaRPr lang="sv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ktangel med rundade hör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derrubri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v-SE" smtClean="0"/>
              <a:t>Klicka här för att ändra format på underrubrik i bakgrunden</a:t>
            </a:r>
            <a:endParaRPr kumimoji="0" lang="en-US"/>
          </a:p>
        </p:txBody>
      </p:sp>
      <p:sp>
        <p:nvSpPr>
          <p:cNvPr id="28" name="Platshållare fö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4DEC-83FB-4C4C-A9B1-3A82245F3CE3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17" name="Platshållare för sidfo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29" name="Platshållare för bildnumm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4C12D0D-8DFA-4C40-B1C2-BE686922E896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7" name="Rektangel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ktangel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ktangel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ubri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95728-D96B-4105-BA84-1190E1515B79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D28C-F770-489E-8039-9D0B379784DF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19B52-70A8-424C-A4C9-69FD3E641103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sv-S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7581-D58F-4E40-A28E-CBF38769AC34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8" name="Platshållare för innehåll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ktangel med rundade hör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4738-DF1B-4C02-AE8B-D08786DF5CC2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7" name="Rektangel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ktangel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ktangel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94AC-229C-4C52-9E75-D70D28EA8B43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678C-85A6-4755-B4E2-56AC18FBB6D1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  <p:sp>
        <p:nvSpPr>
          <p:cNvPr id="13" name="Platshållare för innehåll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AB65-3A79-41BE-901F-2934CFDED18E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BEBA-F698-4373-BC8C-2792B62626B9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ktangel med rundade hör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251-6CC8-4EDF-97F0-1E793D74318E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innehåll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sv-SE" smtClean="0"/>
              <a:t>Klicka här för att ändra format på bakgrundstexten</a:t>
            </a:r>
          </a:p>
          <a:p>
            <a:pPr lvl="1" eaLnBrk="1" latinLnBrk="0" hangingPunct="1"/>
            <a:r>
              <a:rPr lang="sv-SE" smtClean="0"/>
              <a:t>Nivå två</a:t>
            </a:r>
          </a:p>
          <a:p>
            <a:pPr lvl="2" eaLnBrk="1" latinLnBrk="0" hangingPunct="1"/>
            <a:r>
              <a:rPr lang="sv-SE" smtClean="0"/>
              <a:t>Nivå tre</a:t>
            </a:r>
          </a:p>
          <a:p>
            <a:pPr lvl="3" eaLnBrk="1" latinLnBrk="0" hangingPunct="1"/>
            <a:r>
              <a:rPr lang="sv-SE" smtClean="0"/>
              <a:t>Nivå fyra</a:t>
            </a:r>
          </a:p>
          <a:p>
            <a:pPr lvl="4" eaLnBrk="1" latinLnBrk="0" hangingPunct="1"/>
            <a:r>
              <a:rPr lang="sv-SE" smtClean="0"/>
              <a:t>Nivå fem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C3820-25BF-4165-A770-6D78C9B5E2CF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4C12D0D-8DFA-4C40-B1C2-BE686922E896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Rektangel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ktangel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ktangel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sv-SE" smtClean="0"/>
              <a:t>Klicka på ikonen för att lägga till en bild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ktangel med rundade hör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latshållare för rubrik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sv-SE" smtClean="0"/>
              <a:t>Klicka här för att ändra format</a:t>
            </a:r>
            <a:endParaRPr kumimoji="0" lang="en-US"/>
          </a:p>
        </p:txBody>
      </p:sp>
      <p:sp>
        <p:nvSpPr>
          <p:cNvPr id="13" name="Platshållare för text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sv-SE" smtClean="0"/>
              <a:t>Klicka här för att ändra format på bakgrundstexten</a:t>
            </a:r>
          </a:p>
          <a:p>
            <a:pPr lvl="1" eaLnBrk="1" latinLnBrk="0" hangingPunct="1"/>
            <a:r>
              <a:rPr kumimoji="0" lang="sv-SE" smtClean="0"/>
              <a:t>Nivå två</a:t>
            </a:r>
          </a:p>
          <a:p>
            <a:pPr lvl="2" eaLnBrk="1" latinLnBrk="0" hangingPunct="1"/>
            <a:r>
              <a:rPr kumimoji="0" lang="sv-SE" smtClean="0"/>
              <a:t>Nivå tre</a:t>
            </a:r>
          </a:p>
          <a:p>
            <a:pPr lvl="3" eaLnBrk="1" latinLnBrk="0" hangingPunct="1"/>
            <a:r>
              <a:rPr kumimoji="0" lang="sv-SE" smtClean="0"/>
              <a:t>Nivå fyra</a:t>
            </a:r>
          </a:p>
          <a:p>
            <a:pPr lvl="4" eaLnBrk="1" latinLnBrk="0" hangingPunct="1"/>
            <a:r>
              <a:rPr kumimoji="0" lang="sv-SE" smtClean="0"/>
              <a:t>Nivå fem</a:t>
            </a:r>
            <a:endParaRPr kumimoji="0" lang="en-US"/>
          </a:p>
        </p:txBody>
      </p: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7D1E30-2255-4553-AD5C-6907DEDD5BA3}" type="datetime1">
              <a:rPr lang="sv-SE" smtClean="0"/>
              <a:pPr/>
              <a:t>12/13/14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v-SE"/>
          </a:p>
        </p:txBody>
      </p:sp>
      <p:sp>
        <p:nvSpPr>
          <p:cNvPr id="23" name="Platshållare för bildnumm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noFill/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4C12D0D-8DFA-4C40-B1C2-BE686922E89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18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9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6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9.bin"/><Relationship Id="rId12" Type="http://schemas.openxmlformats.org/officeDocument/2006/relationships/image" Target="../media/image3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5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34.w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35.wmf"/><Relationship Id="rId9" Type="http://schemas.openxmlformats.org/officeDocument/2006/relationships/oleObject" Target="../embeddings/oleObject28.bin"/><Relationship Id="rId10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4.bin"/><Relationship Id="rId12" Type="http://schemas.openxmlformats.org/officeDocument/2006/relationships/image" Target="../media/image42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0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32.bin"/><Relationship Id="rId8" Type="http://schemas.openxmlformats.org/officeDocument/2006/relationships/image" Target="../media/image40.emf"/><Relationship Id="rId9" Type="http://schemas.openxmlformats.org/officeDocument/2006/relationships/oleObject" Target="../embeddings/oleObject33.bin"/><Relationship Id="rId10" Type="http://schemas.openxmlformats.org/officeDocument/2006/relationships/image" Target="../media/image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3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4.wmf"/><Relationship Id="rId7" Type="http://schemas.openxmlformats.org/officeDocument/2006/relationships/oleObject" Target="../embeddings/oleObject37.bin"/><Relationship Id="rId8" Type="http://schemas.openxmlformats.org/officeDocument/2006/relationships/image" Target="../media/image45.wmf"/><Relationship Id="rId9" Type="http://schemas.openxmlformats.org/officeDocument/2006/relationships/oleObject" Target="../embeddings/oleObject38.bin"/><Relationship Id="rId10" Type="http://schemas.openxmlformats.org/officeDocument/2006/relationships/image" Target="../media/image46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4" Type="http://schemas.openxmlformats.org/officeDocument/2006/relationships/image" Target="../media/image47.wmf"/><Relationship Id="rId5" Type="http://schemas.openxmlformats.org/officeDocument/2006/relationships/oleObject" Target="../embeddings/oleObject40.bin"/><Relationship Id="rId6" Type="http://schemas.openxmlformats.org/officeDocument/2006/relationships/image" Target="../media/image48.wmf"/><Relationship Id="rId7" Type="http://schemas.openxmlformats.org/officeDocument/2006/relationships/oleObject" Target="../embeddings/oleObject41.bin"/><Relationship Id="rId8" Type="http://schemas.openxmlformats.org/officeDocument/2006/relationships/image" Target="../media/image49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0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4" Type="http://schemas.openxmlformats.org/officeDocument/2006/relationships/image" Target="../media/image51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52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53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0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1.w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1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Perpetua"/>
                <a:cs typeface="Perpetua"/>
              </a:rPr>
              <a:t>Chemical Reaction Engineering</a:t>
            </a:r>
            <a:r>
              <a:rPr lang="en-US" dirty="0" smtClean="0">
                <a:latin typeface="Perpetua"/>
                <a:cs typeface="Perpetua"/>
              </a:rPr>
              <a:t> (CRE) is the field that studies the rates and mechanisms of chemical reactions and the design of the reactors in which they take place.</a:t>
            </a:r>
          </a:p>
          <a:p>
            <a:endParaRPr lang="sv-SE" dirty="0">
              <a:latin typeface="Perpetua"/>
              <a:cs typeface="Perpetua"/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 smtClean="0">
                <a:solidFill>
                  <a:srgbClr val="000000"/>
                </a:solidFill>
              </a:rPr>
              <a:t>Lecture</a:t>
            </a:r>
            <a:r>
              <a:rPr lang="sv-SE" dirty="0" smtClean="0">
                <a:solidFill>
                  <a:srgbClr val="000000"/>
                </a:solidFill>
              </a:rPr>
              <a:t> 12</a:t>
            </a:r>
            <a:endParaRPr lang="sv-SE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10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Mole Balances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972289"/>
              </p:ext>
            </p:extLst>
          </p:nvPr>
        </p:nvGraphicFramePr>
        <p:xfrm>
          <a:off x="1346922" y="1916113"/>
          <a:ext cx="164465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09" name="Equation" r:id="rId3" imgW="736370" imgH="1371324" progId="Equation.3">
                  <p:embed/>
                </p:oleObj>
              </mc:Choice>
              <mc:Fallback>
                <p:oleObj name="Equation" r:id="rId3" imgW="736370" imgH="13713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922" y="1916113"/>
                        <a:ext cx="164465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013832"/>
              </p:ext>
            </p:extLst>
          </p:nvPr>
        </p:nvGraphicFramePr>
        <p:xfrm>
          <a:off x="1334075" y="5703888"/>
          <a:ext cx="47434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210" name="Equation" r:id="rId5" imgW="2095018" imgH="393539" progId="Equation.3">
                  <p:embed/>
                </p:oleObj>
              </mc:Choice>
              <mc:Fallback>
                <p:oleObj name="Equation" r:id="rId5" imgW="2095018" imgH="3935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075" y="5703888"/>
                        <a:ext cx="4743450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305357" y="5070159"/>
            <a:ext cx="34544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V=V</a:t>
            </a:r>
            <a:r>
              <a:rPr lang="en-US" sz="2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(constant batch)</a:t>
            </a:r>
          </a:p>
        </p:txBody>
      </p:sp>
    </p:spTree>
    <p:extLst>
      <p:ext uri="{BB962C8B-B14F-4D97-AF65-F5344CB8AC3E}">
        <p14:creationId xmlns:p14="http://schemas.microsoft.com/office/powerpoint/2010/main" val="234484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11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en-US" b="1" dirty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 Laws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193221" y="1707979"/>
            <a:ext cx="5950779" cy="4453830"/>
            <a:chOff x="3124495" y="1471226"/>
            <a:chExt cx="5950779" cy="4453830"/>
          </a:xfrm>
        </p:grpSpPr>
        <p:grpSp>
          <p:nvGrpSpPr>
            <p:cNvPr id="8" name="Grupp 19"/>
            <p:cNvGrpSpPr/>
            <p:nvPr/>
          </p:nvGrpSpPr>
          <p:grpSpPr>
            <a:xfrm>
              <a:off x="3157701" y="1471226"/>
              <a:ext cx="5917573" cy="2377441"/>
              <a:chOff x="6379399" y="3874503"/>
              <a:chExt cx="3695933" cy="1484876"/>
            </a:xfrm>
          </p:grpSpPr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8077200" y="4038600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sv-SE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" name="Grupp 18"/>
              <p:cNvGrpSpPr/>
              <p:nvPr/>
            </p:nvGrpSpPr>
            <p:grpSpPr>
              <a:xfrm>
                <a:off x="6379399" y="3874503"/>
                <a:ext cx="3695933" cy="1484876"/>
                <a:chOff x="6379399" y="3874503"/>
                <a:chExt cx="3695933" cy="1484876"/>
              </a:xfrm>
            </p:grpSpPr>
            <p:graphicFrame>
              <p:nvGraphicFramePr>
                <p:cNvPr id="15" name="Object 5"/>
                <p:cNvGraphicFramePr>
                  <a:graphicFrameLocks noChangeAspect="1"/>
                </p:cNvGraphicFramePr>
                <p:nvPr/>
              </p:nvGraphicFramePr>
              <p:xfrm>
                <a:off x="6379399" y="3874503"/>
                <a:ext cx="1359916" cy="14848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1255" name="Equation" r:id="rId3" imgW="837787" imgH="914400" progId="Equation.3">
                        <p:embed/>
                      </p:oleObj>
                    </mc:Choice>
                    <mc:Fallback>
                      <p:oleObj name="Equation" r:id="rId3" imgW="837787" imgH="9144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379399" y="3874503"/>
                              <a:ext cx="1359916" cy="14848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6" name="Grupp 17"/>
                <p:cNvGrpSpPr/>
                <p:nvPr/>
              </p:nvGrpSpPr>
              <p:grpSpPr>
                <a:xfrm>
                  <a:off x="7848600" y="4038600"/>
                  <a:ext cx="2226732" cy="1221965"/>
                  <a:chOff x="7848600" y="4038600"/>
                  <a:chExt cx="2226732" cy="1221965"/>
                </a:xfrm>
              </p:grpSpPr>
              <p:sp>
                <p:nvSpPr>
                  <p:cNvPr id="1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848600" y="4038600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7848600" y="4419600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53399" y="4114800"/>
                    <a:ext cx="1330569" cy="3075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600" dirty="0">
                        <a:latin typeface="Arial" pitchFamily="34" charset="0"/>
                        <a:cs typeface="Arial" pitchFamily="34" charset="0"/>
                      </a:rPr>
                      <a:t>L</a:t>
                    </a:r>
                    <a:r>
                      <a:rPr lang="en-US" sz="2600" dirty="0" smtClean="0">
                        <a:latin typeface="Arial" pitchFamily="34" charset="0"/>
                        <a:cs typeface="Arial" pitchFamily="34" charset="0"/>
                      </a:rPr>
                      <a:t>aws</a:t>
                    </a:r>
                    <a:endParaRPr lang="en-US" sz="26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848600" y="4876800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7848600" y="5257800"/>
                    <a:ext cx="2286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8077200" y="4876800"/>
                    <a:ext cx="0" cy="381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53399" y="4953000"/>
                    <a:ext cx="1921933" cy="3075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600" dirty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r>
                      <a:rPr lang="en-US" sz="2600" dirty="0" smtClean="0">
                        <a:latin typeface="Arial" pitchFamily="34" charset="0"/>
                        <a:cs typeface="Arial" pitchFamily="34" charset="0"/>
                      </a:rPr>
                      <a:t>et </a:t>
                    </a:r>
                    <a:r>
                      <a:rPr lang="en-US" sz="2600" dirty="0">
                        <a:latin typeface="Arial" pitchFamily="34" charset="0"/>
                        <a:cs typeface="Arial" pitchFamily="34" charset="0"/>
                      </a:rPr>
                      <a:t>rates</a:t>
                    </a:r>
                  </a:p>
                </p:txBody>
              </p:sp>
            </p:grpSp>
          </p:grpSp>
        </p:grpSp>
        <p:grpSp>
          <p:nvGrpSpPr>
            <p:cNvPr id="24" name="Grupp 22"/>
            <p:cNvGrpSpPr/>
            <p:nvPr/>
          </p:nvGrpSpPr>
          <p:grpSpPr>
            <a:xfrm>
              <a:off x="3124495" y="3913376"/>
              <a:ext cx="5830259" cy="2011680"/>
              <a:chOff x="2429309" y="3837917"/>
              <a:chExt cx="5830259" cy="2011680"/>
            </a:xfrm>
          </p:grpSpPr>
          <p:graphicFrame>
            <p:nvGraphicFramePr>
              <p:cNvPr id="25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9404147"/>
                  </p:ext>
                </p:extLst>
              </p:nvPr>
            </p:nvGraphicFramePr>
            <p:xfrm>
              <a:off x="2429309" y="3837917"/>
              <a:ext cx="1479529" cy="20116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256" name="Equation" r:id="rId5" imgW="596923" imgH="812433" progId="Equation.3">
                      <p:embed/>
                    </p:oleObj>
                  </mc:Choice>
                  <mc:Fallback>
                    <p:oleObj name="Equation" r:id="rId5" imgW="596923" imgH="81243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9309" y="3837917"/>
                            <a:ext cx="1479529" cy="20116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4694339" y="4325693"/>
                <a:ext cx="3660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sv-SE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>
                <a:off x="4694339" y="5455800"/>
                <a:ext cx="3660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sv-SE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5060351" y="4325694"/>
                <a:ext cx="0" cy="1130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sv-SE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Text Box 18"/>
              <p:cNvSpPr txBox="1">
                <a:spLocks noChangeArrowheads="1"/>
              </p:cNvSpPr>
              <p:nvPr/>
            </p:nvSpPr>
            <p:spPr bwMode="auto">
              <a:xfrm>
                <a:off x="5182354" y="4664360"/>
                <a:ext cx="3077214" cy="492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600" dirty="0" smtClean="0">
                    <a:latin typeface="Arial" pitchFamily="34" charset="0"/>
                    <a:cs typeface="Arial" pitchFamily="34" charset="0"/>
                  </a:rPr>
                  <a:t>Relative </a:t>
                </a:r>
                <a:r>
                  <a:rPr lang="en-US" sz="2600" dirty="0">
                    <a:latin typeface="Arial" pitchFamily="34" charset="0"/>
                    <a:cs typeface="Arial" pitchFamily="34" charset="0"/>
                  </a:rPr>
                  <a:t>rates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181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12</a:t>
            </a:fld>
            <a:endParaRPr lang="sv-SE"/>
          </a:p>
        </p:txBody>
      </p:sp>
      <p:sp>
        <p:nvSpPr>
          <p:cNvPr id="30" name="Rektangel 7"/>
          <p:cNvSpPr/>
          <p:nvPr/>
        </p:nvSpPr>
        <p:spPr>
          <a:xfrm>
            <a:off x="914400" y="1509976"/>
            <a:ext cx="4572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600" dirty="0" smtClean="0">
                <a:latin typeface="Arial" pitchFamily="34" charset="0"/>
                <a:ea typeface="Arial" charset="0"/>
                <a:cs typeface="Arial" pitchFamily="34" charset="0"/>
              </a:rPr>
              <a:t>→ B → C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latin typeface="Arial" pitchFamily="34" charset="0"/>
                <a:ea typeface="Arial" charset="0"/>
                <a:cs typeface="Arial" pitchFamily="34" charset="0"/>
              </a:rPr>
              <a:t>(1) 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A → B </a:t>
            </a:r>
          </a:p>
          <a:p>
            <a:pPr lvl="1">
              <a:spcBef>
                <a:spcPct val="50000"/>
              </a:spcBef>
            </a:pPr>
            <a:r>
              <a:rPr lang="en-US" sz="2600" dirty="0" smtClean="0">
                <a:latin typeface="Arial" pitchFamily="34" charset="0"/>
                <a:cs typeface="Arial" pitchFamily="34" charset="0"/>
              </a:rPr>
              <a:t>(2) 	B → C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Grupp 11"/>
          <p:cNvGrpSpPr/>
          <p:nvPr/>
        </p:nvGrpSpPr>
        <p:grpSpPr>
          <a:xfrm>
            <a:off x="931863" y="4627243"/>
            <a:ext cx="5653293" cy="1621589"/>
            <a:chOff x="931863" y="3425106"/>
            <a:chExt cx="5653293" cy="1621589"/>
          </a:xfrm>
        </p:grpSpPr>
        <p:sp>
          <p:nvSpPr>
            <p:cNvPr id="32" name="Rektangel 8"/>
            <p:cNvSpPr/>
            <p:nvPr/>
          </p:nvSpPr>
          <p:spPr>
            <a:xfrm>
              <a:off x="931863" y="3425106"/>
              <a:ext cx="310373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Arial" pitchFamily="34" charset="0"/>
                  <a:cs typeface="Arial" pitchFamily="34" charset="0"/>
                </a:rPr>
                <a:t>1) </a:t>
              </a:r>
              <a:r>
                <a:rPr lang="en-US" sz="2800" b="1" dirty="0">
                  <a:solidFill>
                    <a:srgbClr val="FFC000"/>
                  </a:solidFill>
                  <a:latin typeface="Arial" pitchFamily="34" charset="0"/>
                  <a:cs typeface="Arial" pitchFamily="34" charset="0"/>
                </a:rPr>
                <a:t>Mole Balances</a:t>
              </a:r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0452883"/>
                </p:ext>
              </p:extLst>
            </p:nvPr>
          </p:nvGraphicFramePr>
          <p:xfrm>
            <a:off x="1369771" y="4223735"/>
            <a:ext cx="5215385" cy="822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81" name="Equation" r:id="rId3" imgW="2488557" imgH="393539" progId="Equation.3">
                    <p:embed/>
                  </p:oleObj>
                </mc:Choice>
                <mc:Fallback>
                  <p:oleObj name="Equation" r:id="rId3" imgW="2488557" imgH="3935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771" y="4223735"/>
                          <a:ext cx="5215385" cy="8229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Group 9"/>
          <p:cNvGrpSpPr/>
          <p:nvPr/>
        </p:nvGrpSpPr>
        <p:grpSpPr>
          <a:xfrm>
            <a:off x="4302315" y="1417638"/>
            <a:ext cx="4384485" cy="3364843"/>
            <a:chOff x="476457" y="2344131"/>
            <a:chExt cx="4384485" cy="3364843"/>
          </a:xfrm>
        </p:grpSpPr>
        <p:grpSp>
          <p:nvGrpSpPr>
            <p:cNvPr id="35" name="Grupp 27"/>
            <p:cNvGrpSpPr/>
            <p:nvPr/>
          </p:nvGrpSpPr>
          <p:grpSpPr>
            <a:xfrm>
              <a:off x="476457" y="2344131"/>
              <a:ext cx="4384485" cy="3364843"/>
              <a:chOff x="-245932" y="2318590"/>
              <a:chExt cx="4719092" cy="3621637"/>
            </a:xfrm>
          </p:grpSpPr>
          <p:grpSp>
            <p:nvGrpSpPr>
              <p:cNvPr id="39" name="Grupp 23"/>
              <p:cNvGrpSpPr/>
              <p:nvPr/>
            </p:nvGrpSpPr>
            <p:grpSpPr>
              <a:xfrm>
                <a:off x="499637" y="2479801"/>
                <a:ext cx="3973523" cy="2859834"/>
                <a:chOff x="499637" y="2479801"/>
                <a:chExt cx="3973523" cy="2859834"/>
              </a:xfrm>
            </p:grpSpPr>
            <p:grpSp>
              <p:nvGrpSpPr>
                <p:cNvPr id="43" name="Grupp 16"/>
                <p:cNvGrpSpPr/>
                <p:nvPr/>
              </p:nvGrpSpPr>
              <p:grpSpPr>
                <a:xfrm>
                  <a:off x="499637" y="2479801"/>
                  <a:ext cx="3973523" cy="2859834"/>
                  <a:chOff x="5277589" y="3718092"/>
                  <a:chExt cx="1005696" cy="723847"/>
                </a:xfrm>
              </p:grpSpPr>
              <p:cxnSp>
                <p:nvCxnSpPr>
                  <p:cNvPr id="45" name="Rak 9"/>
                  <p:cNvCxnSpPr/>
                  <p:nvPr/>
                </p:nvCxnSpPr>
                <p:spPr>
                  <a:xfrm rot="10800000" flipH="1">
                    <a:off x="5280631" y="4440350"/>
                    <a:ext cx="892552" cy="158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Rak 10"/>
                  <p:cNvCxnSpPr/>
                  <p:nvPr/>
                </p:nvCxnSpPr>
                <p:spPr>
                  <a:xfrm>
                    <a:off x="5279042" y="3718092"/>
                    <a:ext cx="1587" cy="723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Frihandsfigur 11"/>
                  <p:cNvSpPr/>
                  <p:nvPr/>
                </p:nvSpPr>
                <p:spPr>
                  <a:xfrm>
                    <a:off x="5277589" y="3894667"/>
                    <a:ext cx="889000" cy="482600"/>
                  </a:xfrm>
                  <a:custGeom>
                    <a:avLst/>
                    <a:gdLst>
                      <a:gd name="connsiteX0" fmla="*/ 0 w 889000"/>
                      <a:gd name="connsiteY0" fmla="*/ 0 h 482600"/>
                      <a:gd name="connsiteX1" fmla="*/ 372533 w 889000"/>
                      <a:gd name="connsiteY1" fmla="*/ 364066 h 482600"/>
                      <a:gd name="connsiteX2" fmla="*/ 889000 w 889000"/>
                      <a:gd name="connsiteY2" fmla="*/ 482600 h 48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89000" h="482600">
                        <a:moveTo>
                          <a:pt x="0" y="0"/>
                        </a:moveTo>
                        <a:cubicBezTo>
                          <a:pt x="112183" y="141816"/>
                          <a:pt x="224366" y="283633"/>
                          <a:pt x="372533" y="364066"/>
                        </a:cubicBezTo>
                        <a:cubicBezTo>
                          <a:pt x="520700" y="444499"/>
                          <a:pt x="704850" y="463549"/>
                          <a:pt x="889000" y="482600"/>
                        </a:cubicBezTo>
                      </a:path>
                    </a:pathLst>
                  </a:custGeom>
                  <a:ln>
                    <a:solidFill>
                      <a:srgbClr val="00009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8" name="Frihandsfigur 13"/>
                  <p:cNvSpPr/>
                  <p:nvPr/>
                </p:nvSpPr>
                <p:spPr>
                  <a:xfrm>
                    <a:off x="5283200" y="3900311"/>
                    <a:ext cx="778933" cy="493889"/>
                  </a:xfrm>
                  <a:custGeom>
                    <a:avLst/>
                    <a:gdLst>
                      <a:gd name="connsiteX0" fmla="*/ 0 w 778933"/>
                      <a:gd name="connsiteY0" fmla="*/ 493889 h 493889"/>
                      <a:gd name="connsiteX1" fmla="*/ 457200 w 778933"/>
                      <a:gd name="connsiteY1" fmla="*/ 28222 h 493889"/>
                      <a:gd name="connsiteX2" fmla="*/ 778933 w 778933"/>
                      <a:gd name="connsiteY2" fmla="*/ 324556 h 4938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78933" h="493889">
                        <a:moveTo>
                          <a:pt x="0" y="493889"/>
                        </a:moveTo>
                        <a:cubicBezTo>
                          <a:pt x="163689" y="275166"/>
                          <a:pt x="327378" y="56444"/>
                          <a:pt x="457200" y="28222"/>
                        </a:cubicBezTo>
                        <a:cubicBezTo>
                          <a:pt x="587022" y="0"/>
                          <a:pt x="778933" y="324556"/>
                          <a:pt x="778933" y="324556"/>
                        </a:cubicBezTo>
                      </a:path>
                    </a:pathLst>
                  </a:cu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9" name="Frihandsfigur 15"/>
                  <p:cNvSpPr/>
                  <p:nvPr/>
                </p:nvSpPr>
                <p:spPr>
                  <a:xfrm>
                    <a:off x="5436618" y="3860800"/>
                    <a:ext cx="846667" cy="575733"/>
                  </a:xfrm>
                  <a:custGeom>
                    <a:avLst/>
                    <a:gdLst>
                      <a:gd name="connsiteX0" fmla="*/ 0 w 846667"/>
                      <a:gd name="connsiteY0" fmla="*/ 575733 h 575733"/>
                      <a:gd name="connsiteX1" fmla="*/ 550333 w 846667"/>
                      <a:gd name="connsiteY1" fmla="*/ 389467 h 575733"/>
                      <a:gd name="connsiteX2" fmla="*/ 846667 w 846667"/>
                      <a:gd name="connsiteY2" fmla="*/ 0 h 575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846667" h="575733">
                        <a:moveTo>
                          <a:pt x="0" y="575733"/>
                        </a:moveTo>
                        <a:cubicBezTo>
                          <a:pt x="204611" y="530577"/>
                          <a:pt x="409222" y="485422"/>
                          <a:pt x="550333" y="389467"/>
                        </a:cubicBezTo>
                        <a:cubicBezTo>
                          <a:pt x="691444" y="293512"/>
                          <a:pt x="846667" y="0"/>
                          <a:pt x="846667" y="0"/>
                        </a:cubicBezTo>
                      </a:path>
                    </a:pathLst>
                  </a:cu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44" name="Rak 22"/>
                <p:cNvCxnSpPr/>
                <p:nvPr/>
              </p:nvCxnSpPr>
              <p:spPr>
                <a:xfrm>
                  <a:off x="2402790" y="3311773"/>
                  <a:ext cx="21272" cy="2007118"/>
                </a:xfrm>
                <a:prstGeom prst="line">
                  <a:avLst/>
                </a:prstGeom>
                <a:ln w="12700" cap="flat" cmpd="sng" algn="ctr">
                  <a:solidFill>
                    <a:schemeClr val="tx2"/>
                  </a:solidFill>
                  <a:prstDash val="sysDash"/>
                  <a:round/>
                  <a:headEnd type="none" w="med" len="med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ruta 24"/>
              <p:cNvSpPr txBox="1"/>
              <p:nvPr/>
            </p:nvSpPr>
            <p:spPr>
              <a:xfrm>
                <a:off x="3818782" y="5410202"/>
                <a:ext cx="438760" cy="530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600" dirty="0" smtClean="0">
                    <a:latin typeface="Arial" pitchFamily="34" charset="0"/>
                    <a:cs typeface="Arial" pitchFamily="34" charset="0"/>
                  </a:rPr>
                  <a:t>t</a:t>
                </a:r>
                <a:endParaRPr lang="sv-SE" sz="2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textruta 25"/>
              <p:cNvSpPr txBox="1"/>
              <p:nvPr/>
            </p:nvSpPr>
            <p:spPr>
              <a:xfrm>
                <a:off x="2108848" y="5401045"/>
                <a:ext cx="659752" cy="530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sv-SE" sz="2600" baseline="-25000" dirty="0" err="1" smtClean="0">
                    <a:latin typeface="Arial" pitchFamily="34" charset="0"/>
                    <a:cs typeface="Arial" pitchFamily="34" charset="0"/>
                  </a:rPr>
                  <a:t>opt</a:t>
                </a:r>
                <a:endParaRPr lang="sv-SE" sz="2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textruta 26"/>
              <p:cNvSpPr txBox="1"/>
              <p:nvPr/>
            </p:nvSpPr>
            <p:spPr>
              <a:xfrm>
                <a:off x="-245932" y="2318590"/>
                <a:ext cx="659752" cy="530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sv-SE" sz="2600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sv-SE" sz="2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6" name="textruta 26"/>
            <p:cNvSpPr txBox="1"/>
            <p:nvPr/>
          </p:nvSpPr>
          <p:spPr>
            <a:xfrm>
              <a:off x="1416453" y="3083626"/>
              <a:ext cx="6129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6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sv-SE" sz="26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ruta 26"/>
            <p:cNvSpPr txBox="1"/>
            <p:nvPr/>
          </p:nvSpPr>
          <p:spPr>
            <a:xfrm>
              <a:off x="2956371" y="2876048"/>
              <a:ext cx="6129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600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sv-SE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ruta 26"/>
            <p:cNvSpPr txBox="1"/>
            <p:nvPr/>
          </p:nvSpPr>
          <p:spPr>
            <a:xfrm>
              <a:off x="4252963" y="3017754"/>
              <a:ext cx="40660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600" dirty="0" smtClean="0">
                  <a:solidFill>
                    <a:srgbClr val="00B05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sv-SE" sz="2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559688"/>
              </p:ext>
            </p:extLst>
          </p:nvPr>
        </p:nvGraphicFramePr>
        <p:xfrm>
          <a:off x="4162425" y="4729163"/>
          <a:ext cx="8937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82" name="Equation" r:id="rId5" imgW="444240" imgH="228600" progId="Equation.3">
                  <p:embed/>
                </p:oleObj>
              </mc:Choice>
              <mc:Fallback>
                <p:oleObj name="Equation" r:id="rId5" imgW="444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4729163"/>
                        <a:ext cx="893763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445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13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en-US" b="1" dirty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 Laws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upp 13"/>
          <p:cNvGrpSpPr/>
          <p:nvPr/>
        </p:nvGrpSpPr>
        <p:grpSpPr>
          <a:xfrm>
            <a:off x="1274920" y="3641725"/>
            <a:ext cx="5032218" cy="885825"/>
            <a:chOff x="1443791" y="3855949"/>
            <a:chExt cx="5032218" cy="885825"/>
          </a:xfrm>
        </p:grpSpPr>
        <p:graphicFrame>
          <p:nvGraphicFramePr>
            <p:cNvPr id="31" name="Object 10"/>
            <p:cNvGraphicFramePr>
              <a:graphicFrameLocks noChangeAspect="1"/>
            </p:cNvGraphicFramePr>
            <p:nvPr/>
          </p:nvGraphicFramePr>
          <p:xfrm>
            <a:off x="3139084" y="3855949"/>
            <a:ext cx="33369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29" name="Equation" r:id="rId3" imgW="1485418" imgH="393539" progId="Equation.3">
                    <p:embed/>
                  </p:oleObj>
                </mc:Choice>
                <mc:Fallback>
                  <p:oleObj name="Equation" r:id="rId3" imgW="1485418" imgH="3935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084" y="3855949"/>
                          <a:ext cx="3336925" cy="885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Rektangel 15"/>
            <p:cNvSpPr/>
            <p:nvPr/>
          </p:nvSpPr>
          <p:spPr>
            <a:xfrm>
              <a:off x="1443791" y="3920754"/>
              <a:ext cx="14830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Relative: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 16"/>
          <p:cNvGrpSpPr/>
          <p:nvPr/>
        </p:nvGrpSpPr>
        <p:grpSpPr>
          <a:xfrm>
            <a:off x="1274920" y="2398258"/>
            <a:ext cx="3463768" cy="1108530"/>
            <a:chOff x="1443791" y="1103151"/>
            <a:chExt cx="3463768" cy="1108530"/>
          </a:xfrm>
        </p:grpSpPr>
        <p:graphicFrame>
          <p:nvGraphicFramePr>
            <p:cNvPr id="34" name="Object 8"/>
            <p:cNvGraphicFramePr>
              <a:graphicFrameLocks noChangeAspect="1"/>
            </p:cNvGraphicFramePr>
            <p:nvPr/>
          </p:nvGraphicFramePr>
          <p:xfrm>
            <a:off x="3110509" y="1132181"/>
            <a:ext cx="179705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30" name="Equation" r:id="rId5" imgW="761724" imgH="456924" progId="Equation.3">
                    <p:embed/>
                  </p:oleObj>
                </mc:Choice>
                <mc:Fallback>
                  <p:oleObj name="Equation" r:id="rId5" imgW="761724" imgH="4569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509" y="1132181"/>
                          <a:ext cx="1797050" cy="107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Rektangel 18"/>
            <p:cNvSpPr/>
            <p:nvPr/>
          </p:nvSpPr>
          <p:spPr>
            <a:xfrm>
              <a:off x="1443791" y="1103151"/>
              <a:ext cx="105670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Laws: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932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14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3) Combine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sz="2000" b="1" dirty="0">
              <a:solidFill>
                <a:srgbClr val="E818CA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Species A: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Species B: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58220"/>
              </p:ext>
            </p:extLst>
          </p:nvPr>
        </p:nvGraphicFramePr>
        <p:xfrm>
          <a:off x="3164682" y="2020918"/>
          <a:ext cx="248126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69" name="Equation" r:id="rId3" imgW="1269908" imgH="393539" progId="Equation.3">
                  <p:embed/>
                </p:oleObj>
              </mc:Choice>
              <mc:Fallback>
                <p:oleObj name="Equation" r:id="rId3" imgW="1269908" imgH="3935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682" y="2020918"/>
                        <a:ext cx="248126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625299"/>
              </p:ext>
            </p:extLst>
          </p:nvPr>
        </p:nvGraphicFramePr>
        <p:xfrm>
          <a:off x="3164682" y="2990850"/>
          <a:ext cx="25939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0" name="Equation" r:id="rId5" imgW="1270000" imgH="228600" progId="Equation.3">
                  <p:embed/>
                </p:oleObj>
              </mc:Choice>
              <mc:Fallback>
                <p:oleObj name="Equation" r:id="rId5" imgW="1270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682" y="2990850"/>
                        <a:ext cx="25939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566504"/>
              </p:ext>
            </p:extLst>
          </p:nvPr>
        </p:nvGraphicFramePr>
        <p:xfrm>
          <a:off x="3164682" y="3643439"/>
          <a:ext cx="12096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1" name="Equation" r:id="rId7" imgW="583894" imgH="393302" progId="Equation.3">
                  <p:embed/>
                </p:oleObj>
              </mc:Choice>
              <mc:Fallback>
                <p:oleObj name="Equation" r:id="rId7" imgW="583894" imgH="3933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682" y="3643439"/>
                        <a:ext cx="12096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81253"/>
              </p:ext>
            </p:extLst>
          </p:nvPr>
        </p:nvGraphicFramePr>
        <p:xfrm>
          <a:off x="3136972" y="4658878"/>
          <a:ext cx="55038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2" name="Equation" r:id="rId9" imgW="2159000" imgH="228600" progId="Equation.3">
                  <p:embed/>
                </p:oleObj>
              </mc:Choice>
              <mc:Fallback>
                <p:oleObj name="Equation" r:id="rId9" imgW="2159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72" y="4658878"/>
                        <a:ext cx="550386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697662"/>
              </p:ext>
            </p:extLst>
          </p:nvPr>
        </p:nvGraphicFramePr>
        <p:xfrm>
          <a:off x="3136975" y="5483225"/>
          <a:ext cx="4330627" cy="84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73" name="Equation" r:id="rId11" imgW="1917700" imgH="393700" progId="Equation.3">
                  <p:embed/>
                </p:oleObj>
              </mc:Choice>
              <mc:Fallback>
                <p:oleObj name="Equation" r:id="rId11" imgW="1917700" imgH="393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75" y="5483225"/>
                        <a:ext cx="4330627" cy="8425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835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Batch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15</a:t>
            </a:fld>
            <a:endParaRPr lang="sv-SE"/>
          </a:p>
        </p:txBody>
      </p:sp>
      <p:grpSp>
        <p:nvGrpSpPr>
          <p:cNvPr id="12" name="Grupp 9"/>
          <p:cNvGrpSpPr/>
          <p:nvPr/>
        </p:nvGrpSpPr>
        <p:grpSpPr>
          <a:xfrm>
            <a:off x="815731" y="1576600"/>
            <a:ext cx="8051177" cy="579226"/>
            <a:chOff x="-1221279" y="-1023992"/>
            <a:chExt cx="8051177" cy="579226"/>
          </a:xfrm>
        </p:grpSpPr>
        <p:sp>
          <p:nvSpPr>
            <p:cNvPr id="14" name="Rektangel 2"/>
            <p:cNvSpPr/>
            <p:nvPr/>
          </p:nvSpPr>
          <p:spPr>
            <a:xfrm>
              <a:off x="-1221279" y="-991612"/>
              <a:ext cx="4343690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sv-SE" sz="2600" dirty="0" smtClean="0">
                  <a:latin typeface="Arial" pitchFamily="34" charset="0"/>
                  <a:cs typeface="Arial" pitchFamily="34" charset="0"/>
                </a:rPr>
                <a:t>Using the integrating factor, 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3698600"/>
                </p:ext>
              </p:extLst>
            </p:nvPr>
          </p:nvGraphicFramePr>
          <p:xfrm>
            <a:off x="3006043" y="-1023992"/>
            <a:ext cx="3823855" cy="579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71" name="Equation" r:id="rId3" imgW="1714320" imgH="279360" progId="Equation.3">
                    <p:embed/>
                  </p:oleObj>
                </mc:Choice>
                <mc:Fallback>
                  <p:oleObj name="Equation" r:id="rId3" imgW="17143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043" y="-1023992"/>
                          <a:ext cx="3823855" cy="579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59048"/>
              </p:ext>
            </p:extLst>
          </p:nvPr>
        </p:nvGraphicFramePr>
        <p:xfrm>
          <a:off x="2773363" y="2266950"/>
          <a:ext cx="45402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2" name="Equation" r:id="rId5" imgW="2184120" imgH="393480" progId="Equation.3">
                  <p:embed/>
                </p:oleObj>
              </mc:Choice>
              <mc:Fallback>
                <p:oleObj name="Equation" r:id="rId5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266950"/>
                        <a:ext cx="45402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upp 7"/>
          <p:cNvGrpSpPr/>
          <p:nvPr/>
        </p:nvGrpSpPr>
        <p:grpSpPr>
          <a:xfrm>
            <a:off x="1349428" y="3082089"/>
            <a:ext cx="6219771" cy="1530496"/>
            <a:chOff x="21751" y="-917856"/>
            <a:chExt cx="6219771" cy="1530496"/>
          </a:xfrm>
        </p:grpSpPr>
        <p:sp>
          <p:nvSpPr>
            <p:cNvPr id="18" name="Rektangel 5"/>
            <p:cNvSpPr/>
            <p:nvPr/>
          </p:nvSpPr>
          <p:spPr>
            <a:xfrm>
              <a:off x="21751" y="-917856"/>
              <a:ext cx="2169184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sv-SE" sz="2600" dirty="0" smtClean="0">
                  <a:latin typeface="Arial" pitchFamily="34" charset="0"/>
                  <a:cs typeface="Arial" pitchFamily="34" charset="0"/>
                </a:rPr>
                <a:t>at t = 0, C</a:t>
              </a:r>
              <a:r>
                <a:rPr lang="sv-SE" sz="2600" baseline="-25000" dirty="0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sv-SE" sz="2600" dirty="0" smtClean="0">
                  <a:latin typeface="Arial" pitchFamily="34" charset="0"/>
                  <a:cs typeface="Arial" pitchFamily="34" charset="0"/>
                </a:rPr>
                <a:t>=0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1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412075"/>
                </p:ext>
              </p:extLst>
            </p:nvPr>
          </p:nvGraphicFramePr>
          <p:xfrm>
            <a:off x="1432984" y="-311285"/>
            <a:ext cx="4808538" cy="923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73" name="Equation" r:id="rId7" imgW="2221560" imgH="420480" progId="Equation.3">
                    <p:embed/>
                  </p:oleObj>
                </mc:Choice>
                <mc:Fallback>
                  <p:oleObj name="Equation" r:id="rId7" imgW="2221560" imgH="420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984" y="-311285"/>
                          <a:ext cx="4808538" cy="923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2774950" y="3553805"/>
            <a:ext cx="4794249" cy="1058780"/>
          </a:xfrm>
          <a:prstGeom prst="rect">
            <a:avLst/>
          </a:prstGeom>
          <a:noFill/>
          <a:ln w="127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sv-SE" sz="26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549378"/>
              </p:ext>
            </p:extLst>
          </p:nvPr>
        </p:nvGraphicFramePr>
        <p:xfrm>
          <a:off x="2760661" y="4949825"/>
          <a:ext cx="28940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4" name="Equation" r:id="rId9" imgW="1206360" imgH="228600" progId="Equation.3">
                  <p:embed/>
                </p:oleObj>
              </mc:Choice>
              <mc:Fallback>
                <p:oleObj name="Equation" r:id="rId9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661" y="4949825"/>
                        <a:ext cx="28940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560083"/>
              </p:ext>
            </p:extLst>
          </p:nvPr>
        </p:nvGraphicFramePr>
        <p:xfrm>
          <a:off x="2683233" y="5553074"/>
          <a:ext cx="4885965" cy="9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75" name="Equation" r:id="rId11" imgW="2273040" imgH="431640" progId="Equation.3">
                  <p:embed/>
                </p:oleObj>
              </mc:Choice>
              <mc:Fallback>
                <p:oleObj name="Equation" r:id="rId11" imgW="22730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233" y="5553074"/>
                        <a:ext cx="4885965" cy="953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27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74638"/>
            <a:ext cx="7772400" cy="1143000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CSTR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16</a:t>
            </a:fld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09959" y="1465257"/>
            <a:ext cx="2633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C</a:t>
            </a:r>
            <a:endParaRPr lang="sv-SE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upp 19"/>
          <p:cNvGrpSpPr>
            <a:grpSpLocks/>
          </p:cNvGrpSpPr>
          <p:nvPr/>
        </p:nvGrpSpPr>
        <p:grpSpPr bwMode="auto">
          <a:xfrm>
            <a:off x="1027227" y="2077742"/>
            <a:ext cx="6934200" cy="492125"/>
            <a:chOff x="914400" y="1930682"/>
            <a:chExt cx="6934200" cy="492443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914400" y="1930682"/>
              <a:ext cx="69342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What 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is the optimal  </a:t>
              </a:r>
              <a:r>
                <a:rPr lang="en-US" sz="2600" dirty="0">
                  <a:latin typeface="Arial" pitchFamily="34" charset="0"/>
                  <a:ea typeface="Arial" pitchFamily="34" charset="0"/>
                  <a:cs typeface="Arial" pitchFamily="34" charset="0"/>
                </a:rPr>
                <a:t>  	?</a:t>
              </a:r>
              <a:endParaRPr lang="en-US" sz="26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5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4679247"/>
                </p:ext>
              </p:extLst>
            </p:nvPr>
          </p:nvGraphicFramePr>
          <p:xfrm>
            <a:off x="3883889" y="1988797"/>
            <a:ext cx="393997" cy="434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7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3889" y="1988797"/>
                          <a:ext cx="393997" cy="4343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upp 12"/>
          <p:cNvGrpSpPr>
            <a:grpSpLocks/>
          </p:cNvGrpSpPr>
          <p:nvPr/>
        </p:nvGrpSpPr>
        <p:grpSpPr bwMode="auto">
          <a:xfrm>
            <a:off x="4949940" y="4161582"/>
            <a:ext cx="3011487" cy="817563"/>
            <a:chOff x="3486680" y="2938459"/>
            <a:chExt cx="3012391" cy="818093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486680" y="2938459"/>
              <a:ext cx="3012391" cy="818093"/>
            </a:xfrm>
            <a:prstGeom prst="rect">
              <a:avLst/>
            </a:prstGeom>
            <a:noFill/>
            <a:ln w="9525">
              <a:solidFill>
                <a:srgbClr val="C6491E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60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8" name="Object 5"/>
            <p:cNvGraphicFramePr>
              <a:graphicFrameLocks noChangeAspect="1"/>
            </p:cNvGraphicFramePr>
            <p:nvPr/>
          </p:nvGraphicFramePr>
          <p:xfrm>
            <a:off x="3553375" y="3022651"/>
            <a:ext cx="2886941" cy="582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8" name="Equation" r:id="rId5" imgW="1130040" imgH="228600" progId="Equation.3">
                    <p:embed/>
                  </p:oleObj>
                </mc:Choice>
                <mc:Fallback>
                  <p:oleObj name="Equation" r:id="rId5" imgW="1130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375" y="3022651"/>
                          <a:ext cx="2886941" cy="5829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upp 14"/>
          <p:cNvGrpSpPr>
            <a:grpSpLocks/>
          </p:cNvGrpSpPr>
          <p:nvPr/>
        </p:nvGrpSpPr>
        <p:grpSpPr bwMode="auto">
          <a:xfrm>
            <a:off x="4949940" y="5223060"/>
            <a:ext cx="2901097" cy="1096962"/>
            <a:chOff x="3486681" y="3787712"/>
            <a:chExt cx="2901969" cy="1096962"/>
          </a:xfrm>
        </p:grpSpPr>
        <p:graphicFrame>
          <p:nvGraphicFramePr>
            <p:cNvPr id="3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7824920"/>
                </p:ext>
              </p:extLst>
            </p:nvPr>
          </p:nvGraphicFramePr>
          <p:xfrm>
            <a:off x="3553375" y="3787712"/>
            <a:ext cx="2835275" cy="1096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89" name="Equation" r:id="rId7" imgW="1180800" imgH="457200" progId="Equation.3">
                    <p:embed/>
                  </p:oleObj>
                </mc:Choice>
                <mc:Fallback>
                  <p:oleObj name="Equation" r:id="rId7" imgW="1180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375" y="3787712"/>
                          <a:ext cx="2835275" cy="1096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3486681" y="4366155"/>
              <a:ext cx="2539744" cy="518198"/>
            </a:xfrm>
            <a:prstGeom prst="rect">
              <a:avLst/>
            </a:prstGeom>
            <a:noFill/>
            <a:ln w="9525">
              <a:solidFill>
                <a:srgbClr val="C6491E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60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3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06785"/>
              </p:ext>
            </p:extLst>
          </p:nvPr>
        </p:nvGraphicFramePr>
        <p:xfrm>
          <a:off x="4949941" y="3020282"/>
          <a:ext cx="3544630" cy="109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90" name="Equation" r:id="rId9" imgW="1473120" imgH="457200" progId="Equation.3">
                  <p:embed/>
                </p:oleObj>
              </mc:Choice>
              <mc:Fallback>
                <p:oleObj name="Equation" r:id="rId9" imgW="1473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941" y="3020282"/>
                        <a:ext cx="3544630" cy="10981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ktangel 16"/>
          <p:cNvSpPr>
            <a:spLocks noChangeArrowheads="1"/>
          </p:cNvSpPr>
          <p:nvPr/>
        </p:nvSpPr>
        <p:spPr bwMode="auto">
          <a:xfrm>
            <a:off x="1027227" y="2535107"/>
            <a:ext cx="352006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Mole Balances</a:t>
            </a:r>
          </a:p>
          <a:p>
            <a:endParaRPr lang="en-US" sz="2800" b="1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4666" y="3020282"/>
            <a:ext cx="5950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A: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B: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0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74638"/>
            <a:ext cx="7772400" cy="1143000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CSTR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17</a:t>
            </a:fld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09959" y="1465257"/>
            <a:ext cx="2633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C</a:t>
            </a:r>
            <a:endParaRPr lang="sv-SE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ktangel 16"/>
          <p:cNvSpPr>
            <a:spLocks noChangeArrowheads="1"/>
          </p:cNvSpPr>
          <p:nvPr/>
        </p:nvSpPr>
        <p:spPr bwMode="auto">
          <a:xfrm>
            <a:off x="1010363" y="2188807"/>
            <a:ext cx="3520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2) </a:t>
            </a:r>
            <a:r>
              <a:rPr lang="en-US" sz="2800" b="1" dirty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 Laws</a:t>
            </a:r>
          </a:p>
        </p:txBody>
      </p:sp>
      <p:grpSp>
        <p:nvGrpSpPr>
          <p:cNvPr id="17" name="Grupp 11"/>
          <p:cNvGrpSpPr/>
          <p:nvPr/>
        </p:nvGrpSpPr>
        <p:grpSpPr>
          <a:xfrm>
            <a:off x="1441180" y="2760298"/>
            <a:ext cx="3463768" cy="1097280"/>
            <a:chOff x="1443791" y="1103151"/>
            <a:chExt cx="3463768" cy="1109315"/>
          </a:xfrm>
        </p:grpSpPr>
        <p:graphicFrame>
          <p:nvGraphicFramePr>
            <p:cNvPr id="18" name="Object 8"/>
            <p:cNvGraphicFramePr>
              <a:graphicFrameLocks noChangeAspect="1"/>
            </p:cNvGraphicFramePr>
            <p:nvPr/>
          </p:nvGraphicFramePr>
          <p:xfrm>
            <a:off x="3110509" y="1131378"/>
            <a:ext cx="1797050" cy="108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03" name="Equation" r:id="rId3" imgW="761724" imgH="456924" progId="Equation.3">
                    <p:embed/>
                  </p:oleObj>
                </mc:Choice>
                <mc:Fallback>
                  <p:oleObj name="Equation" r:id="rId3" imgW="761724" imgH="4569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509" y="1131378"/>
                          <a:ext cx="1797050" cy="10810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ktangel 8"/>
            <p:cNvSpPr/>
            <p:nvPr/>
          </p:nvSpPr>
          <p:spPr>
            <a:xfrm>
              <a:off x="1443791" y="1103151"/>
              <a:ext cx="1056700" cy="4978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Laws: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upp 12"/>
          <p:cNvGrpSpPr/>
          <p:nvPr/>
        </p:nvGrpSpPr>
        <p:grpSpPr>
          <a:xfrm>
            <a:off x="1456257" y="5028363"/>
            <a:ext cx="5251438" cy="1096962"/>
            <a:chOff x="1515511" y="2432717"/>
            <a:chExt cx="5251438" cy="988726"/>
          </a:xfrm>
        </p:grpSpPr>
        <p:graphicFrame>
          <p:nvGraphicFramePr>
            <p:cNvPr id="2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292007"/>
                </p:ext>
              </p:extLst>
            </p:nvPr>
          </p:nvGraphicFramePr>
          <p:xfrm>
            <a:off x="3056961" y="2432717"/>
            <a:ext cx="3709988" cy="988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04" name="Equation" r:id="rId5" imgW="1714320" imgH="457200" progId="Equation.DSMT4">
                    <p:embed/>
                  </p:oleObj>
                </mc:Choice>
                <mc:Fallback>
                  <p:oleObj name="Equation" r:id="rId5" imgW="171432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961" y="2432717"/>
                          <a:ext cx="3709988" cy="988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ktangel 9"/>
            <p:cNvSpPr/>
            <p:nvPr/>
          </p:nvSpPr>
          <p:spPr>
            <a:xfrm>
              <a:off x="1515511" y="2438401"/>
              <a:ext cx="797013" cy="4438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Net: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Grupp 13"/>
          <p:cNvGrpSpPr/>
          <p:nvPr/>
        </p:nvGrpSpPr>
        <p:grpSpPr>
          <a:xfrm>
            <a:off x="1423250" y="3942569"/>
            <a:ext cx="4994728" cy="885825"/>
            <a:chOff x="1425861" y="3828351"/>
            <a:chExt cx="4994728" cy="885825"/>
          </a:xfrm>
        </p:grpSpPr>
        <p:graphicFrame>
          <p:nvGraphicFramePr>
            <p:cNvPr id="3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0251837"/>
                </p:ext>
              </p:extLst>
            </p:nvPr>
          </p:nvGraphicFramePr>
          <p:xfrm>
            <a:off x="3083664" y="3828351"/>
            <a:ext cx="3336925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405" name="Equation" r:id="rId7" imgW="1485418" imgH="393539" progId="Equation.3">
                    <p:embed/>
                  </p:oleObj>
                </mc:Choice>
                <mc:Fallback>
                  <p:oleObj name="Equation" r:id="rId7" imgW="1485418" imgH="3935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3664" y="3828351"/>
                          <a:ext cx="3336925" cy="885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ktangel 10"/>
            <p:cNvSpPr/>
            <p:nvPr/>
          </p:nvSpPr>
          <p:spPr>
            <a:xfrm>
              <a:off x="1425861" y="3920754"/>
              <a:ext cx="148309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600" dirty="0" smtClean="0">
                  <a:latin typeface="Arial" pitchFamily="34" charset="0"/>
                  <a:cs typeface="Arial" pitchFamily="34" charset="0"/>
                </a:rPr>
                <a:t>Relative:</a:t>
              </a:r>
              <a:endParaRPr lang="sv-SE" sz="26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0332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74638"/>
            <a:ext cx="7772400" cy="1143000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CSTR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18</a:t>
            </a:fld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09959" y="1465257"/>
            <a:ext cx="2633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C</a:t>
            </a:r>
            <a:endParaRPr lang="sv-SE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ktangel 16"/>
          <p:cNvSpPr>
            <a:spLocks noChangeArrowheads="1"/>
          </p:cNvSpPr>
          <p:nvPr/>
        </p:nvSpPr>
        <p:spPr bwMode="auto">
          <a:xfrm>
            <a:off x="1010363" y="2188807"/>
            <a:ext cx="3520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) Combine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889477"/>
              </p:ext>
            </p:extLst>
          </p:nvPr>
        </p:nvGraphicFramePr>
        <p:xfrm>
          <a:off x="3643743" y="2258082"/>
          <a:ext cx="3586163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11" name="Equation" r:id="rId3" imgW="1554120" imgH="1801080" progId="Equation.3">
                  <p:embed/>
                </p:oleObj>
              </mc:Choice>
              <mc:Fallback>
                <p:oleObj name="Equation" r:id="rId3" imgW="1554120" imgH="1801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743" y="2258082"/>
                        <a:ext cx="3586163" cy="416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219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327" y="274638"/>
            <a:ext cx="7772400" cy="1143000"/>
          </a:xfrm>
        </p:spPr>
        <p:txBody>
          <a:bodyPr/>
          <a:lstStyle/>
          <a:p>
            <a:r>
              <a:rPr lang="en-US" dirty="0"/>
              <a:t>Example: 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CSTR</a:t>
            </a:r>
            <a:r>
              <a:rPr lang="en-US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Series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4" name="Rectangle 3"/>
          <p:cNvSpPr/>
          <p:nvPr/>
        </p:nvSpPr>
        <p:spPr>
          <a:xfrm>
            <a:off x="1009959" y="1465257"/>
            <a:ext cx="2633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sv-SE" sz="3200" dirty="0">
                <a:solidFill>
                  <a:schemeClr val="tx2"/>
                </a:solidFill>
                <a:latin typeface="Arial" pitchFamily="34" charset="0"/>
                <a:cs typeface="Arial" pitchFamily="34" charset="0"/>
                <a:sym typeface="Wingdings"/>
              </a:rPr>
              <a:t>C</a:t>
            </a:r>
            <a:endParaRPr lang="sv-SE" sz="32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 10"/>
          <p:cNvGrpSpPr>
            <a:grpSpLocks/>
          </p:cNvGrpSpPr>
          <p:nvPr/>
        </p:nvGrpSpPr>
        <p:grpSpPr bwMode="auto">
          <a:xfrm>
            <a:off x="1024246" y="4437259"/>
            <a:ext cx="5124450" cy="1168400"/>
            <a:chOff x="1158875" y="5429060"/>
            <a:chExt cx="5124450" cy="1168400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1158875" y="5712357"/>
            <a:ext cx="1328738" cy="865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459" name="Equation" r:id="rId3" imgW="546100" imgH="355600" progId="Equation.3">
                    <p:embed/>
                  </p:oleObj>
                </mc:Choice>
                <mc:Fallback>
                  <p:oleObj name="Equation" r:id="rId3" imgW="546100" imgH="3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875" y="5712357"/>
                          <a:ext cx="1328738" cy="865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upp 11"/>
            <p:cNvGrpSpPr>
              <a:grpSpLocks/>
            </p:cNvGrpSpPr>
            <p:nvPr/>
          </p:nvGrpSpPr>
          <p:grpSpPr bwMode="auto">
            <a:xfrm>
              <a:off x="3654425" y="5429060"/>
              <a:ext cx="2628900" cy="1168400"/>
              <a:chOff x="2362200" y="5617114"/>
              <a:chExt cx="2057400" cy="914400"/>
            </a:xfrm>
          </p:grpSpPr>
          <p:sp>
            <p:nvSpPr>
              <p:cNvPr id="10" name="Rectangle 14"/>
              <p:cNvSpPr>
                <a:spLocks noChangeArrowheads="1"/>
              </p:cNvSpPr>
              <p:nvPr/>
            </p:nvSpPr>
            <p:spPr bwMode="auto">
              <a:xfrm>
                <a:off x="2362200" y="5617114"/>
                <a:ext cx="2057400" cy="914400"/>
              </a:xfrm>
              <a:prstGeom prst="rect">
                <a:avLst/>
              </a:prstGeom>
              <a:noFill/>
              <a:ln w="12700">
                <a:solidFill>
                  <a:srgbClr val="C6491E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  <p:graphicFrame>
            <p:nvGraphicFramePr>
              <p:cNvPr id="11" name="Object 3"/>
              <p:cNvGraphicFramePr>
                <a:graphicFrameLocks noChangeAspect="1"/>
              </p:cNvGraphicFramePr>
              <p:nvPr/>
            </p:nvGraphicFramePr>
            <p:xfrm>
              <a:off x="2614612" y="5666161"/>
              <a:ext cx="1449387" cy="747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9460" name="Equation" r:id="rId5" imgW="812800" imgH="419100" progId="Equation.3">
                      <p:embed/>
                    </p:oleObj>
                  </mc:Choice>
                  <mc:Fallback>
                    <p:oleObj name="Equation" r:id="rId5" imgW="812800" imgH="4191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4612" y="5666161"/>
                            <a:ext cx="1449387" cy="747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2" name="textruta 9"/>
          <p:cNvSpPr txBox="1">
            <a:spLocks noChangeArrowheads="1"/>
          </p:cNvSpPr>
          <p:nvPr/>
        </p:nvSpPr>
        <p:spPr bwMode="auto">
          <a:xfrm>
            <a:off x="1024246" y="2283204"/>
            <a:ext cx="798120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sv-SE" sz="2600" dirty="0" smtClean="0">
                <a:latin typeface="Arial" pitchFamily="34" charset="0"/>
                <a:cs typeface="Arial" pitchFamily="34" charset="0"/>
              </a:rPr>
              <a:t>Find     that gives maximum concentration </a:t>
            </a:r>
            <a:r>
              <a:rPr lang="sv-SE" sz="2600" dirty="0">
                <a:latin typeface="Arial" pitchFamily="34" charset="0"/>
                <a:cs typeface="Arial" pitchFamily="34" charset="0"/>
              </a:rPr>
              <a:t>of </a:t>
            </a:r>
            <a:r>
              <a:rPr lang="sv-SE" sz="2600" dirty="0" smtClean="0">
                <a:latin typeface="Arial" pitchFamily="34" charset="0"/>
                <a:cs typeface="Arial" pitchFamily="34" charset="0"/>
              </a:rPr>
              <a:t>B</a:t>
            </a:r>
            <a:endParaRPr lang="sv-SE" sz="26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79343"/>
              </p:ext>
            </p:extLst>
          </p:nvPr>
        </p:nvGraphicFramePr>
        <p:xfrm>
          <a:off x="1024246" y="3081643"/>
          <a:ext cx="33893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1" name="Equation" r:id="rId7" imgW="1333440" imgH="431640" progId="Equation.3">
                  <p:embed/>
                </p:oleObj>
              </mc:Choice>
              <mc:Fallback>
                <p:oleObj name="Equation" r:id="rId7" imgW="13334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246" y="3081643"/>
                        <a:ext cx="3389312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42877"/>
              </p:ext>
            </p:extLst>
          </p:nvPr>
        </p:nvGraphicFramePr>
        <p:xfrm>
          <a:off x="1833855" y="2315268"/>
          <a:ext cx="465286" cy="45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2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855" y="2315268"/>
                        <a:ext cx="465286" cy="45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692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b="1" dirty="0" smtClean="0"/>
              <a:t>Lecture 12 – Tuesday 2/19/2013</a:t>
            </a:r>
            <a:endParaRPr lang="sv-SE" b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Multiple Reactions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Selectivity and Yield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Series Reactions</a:t>
            </a:r>
          </a:p>
          <a:p>
            <a:pPr lvl="1"/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Complex Reactions</a:t>
            </a:r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>
                <a:solidFill>
                  <a:prstClr val="black"/>
                </a:solidFill>
              </a:rPr>
              <a:pPr/>
              <a:t>2</a:t>
            </a:fld>
            <a:endParaRPr lang="sv-SE">
              <a:solidFill>
                <a:prstClr val="black"/>
              </a:solidFill>
            </a:endParaRPr>
          </a:p>
        </p:txBody>
      </p:sp>
      <p:pic>
        <p:nvPicPr>
          <p:cNvPr id="1454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8405" y="2105891"/>
            <a:ext cx="10541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7405" y="3352800"/>
            <a:ext cx="18161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54084" name="Picture 4" descr="P:\PICS\Complex Reactions.pc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92205" y="3958940"/>
            <a:ext cx="1511300" cy="68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594" name="Picture 4"/>
          <p:cNvPicPr>
            <a:picLocks noChangeAspect="1" noChangeArrowheads="1"/>
          </p:cNvPicPr>
          <p:nvPr/>
        </p:nvPicPr>
        <p:blipFill>
          <a:blip r:embed="rId2">
            <a:lum bright="-4000" contrast="8000"/>
          </a:blip>
          <a:srcRect/>
          <a:stretch>
            <a:fillRect/>
          </a:stretch>
        </p:blipFill>
        <p:spPr bwMode="auto">
          <a:xfrm>
            <a:off x="250825" y="2103438"/>
            <a:ext cx="2516188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87650" y="231775"/>
            <a:ext cx="3906838" cy="6388100"/>
            <a:chOff x="2787651" y="95251"/>
            <a:chExt cx="3906161" cy="6656031"/>
          </a:xfrm>
        </p:grpSpPr>
        <p:pic>
          <p:nvPicPr>
            <p:cNvPr id="366597" name="Picture 5"/>
            <p:cNvPicPr>
              <a:picLocks noChangeAspect="1" noChangeArrowheads="1"/>
            </p:cNvPicPr>
            <p:nvPr/>
          </p:nvPicPr>
          <p:blipFill>
            <a:blip r:embed="rId3">
              <a:lum bright="-8000" contrast="14000"/>
            </a:blip>
            <a:srcRect/>
            <a:stretch>
              <a:fillRect/>
            </a:stretch>
          </p:blipFill>
          <p:spPr bwMode="auto">
            <a:xfrm>
              <a:off x="2792413" y="95251"/>
              <a:ext cx="3862387" cy="229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6598" name="Picture 6"/>
            <p:cNvPicPr>
              <a:picLocks noChangeAspect="1" noChangeArrowheads="1"/>
            </p:cNvPicPr>
            <p:nvPr/>
          </p:nvPicPr>
          <p:blipFill>
            <a:blip r:embed="rId4">
              <a:lum bright="-8000" contrast="14000"/>
            </a:blip>
            <a:srcRect/>
            <a:stretch>
              <a:fillRect/>
            </a:stretch>
          </p:blipFill>
          <p:spPr bwMode="auto">
            <a:xfrm>
              <a:off x="2787651" y="2349500"/>
              <a:ext cx="3906161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659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905887" y="3962362"/>
              <a:ext cx="3748913" cy="278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CF44A-D505-4F72-87F1-82652B2A31DE}" type="slidenum">
              <a:rPr lang="sv-SE"/>
              <a:pPr>
                <a:defRPr/>
              </a:pPr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302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End of Lecture 12</a:t>
            </a:r>
            <a:endParaRPr lang="sv-SE" dirty="0"/>
          </a:p>
        </p:txBody>
      </p:sp>
      <p:graphicFrame>
        <p:nvGraphicFramePr>
          <p:cNvPr id="19" name="Tabell 18"/>
          <p:cNvGraphicFramePr>
            <a:graphicFrameLocks noGrp="1"/>
          </p:cNvGraphicFramePr>
          <p:nvPr/>
        </p:nvGraphicFramePr>
        <p:xfrm>
          <a:off x="901700" y="6426200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47"/>
                <a:gridCol w="4406853"/>
              </a:tblGrid>
              <a:tr h="370840">
                <a:tc>
                  <a:txBody>
                    <a:bodyPr/>
                    <a:lstStyle/>
                    <a:p>
                      <a:endParaRPr lang="sv-S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276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22</a:t>
            </a:fld>
            <a:endParaRPr lang="sv-S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Supplementary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6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73385" y="866970"/>
            <a:ext cx="6321046" cy="5754469"/>
            <a:chOff x="738" y="192"/>
            <a:chExt cx="4284" cy="4176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" y="192"/>
              <a:ext cx="4284" cy="3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" y="3774"/>
              <a:ext cx="4146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Blood Coagulation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371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810718" y="382137"/>
            <a:ext cx="6186870" cy="6371265"/>
            <a:chOff x="642" y="22"/>
            <a:chExt cx="4350" cy="414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" y="1602"/>
              <a:ext cx="4350" cy="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" y="22"/>
              <a:ext cx="3870" cy="1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937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0439" y="1349908"/>
            <a:ext cx="5445452" cy="532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25</a:t>
            </a:fld>
            <a:endParaRPr lang="sv-SE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47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456259"/>
            <a:ext cx="6553200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26</a:t>
            </a:fld>
            <a:endParaRPr lang="sv-SE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19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Mole Balances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2525" y="1352550"/>
            <a:ext cx="683895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4083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354139"/>
            <a:ext cx="6705600" cy="517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28</a:t>
            </a:fld>
            <a:endParaRPr lang="sv-SE"/>
          </a:p>
        </p:txBody>
      </p:sp>
      <p:sp>
        <p:nvSpPr>
          <p:cNvPr id="6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Mole Balances</a:t>
            </a:r>
          </a:p>
        </p:txBody>
      </p:sp>
    </p:spTree>
    <p:extLst>
      <p:ext uri="{BB962C8B-B14F-4D97-AF65-F5344CB8AC3E}">
        <p14:creationId xmlns:p14="http://schemas.microsoft.com/office/powerpoint/2010/main" val="910195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397138"/>
            <a:ext cx="6464300" cy="5308936"/>
            <a:chOff x="768" y="537"/>
            <a:chExt cx="4432" cy="3795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84" y="537"/>
              <a:ext cx="4416" cy="2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/>
            <a:srcRect b="8553"/>
            <a:stretch>
              <a:fillRect/>
            </a:stretch>
          </p:blipFill>
          <p:spPr bwMode="auto">
            <a:xfrm>
              <a:off x="768" y="3147"/>
              <a:ext cx="4320" cy="1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29</a:t>
            </a:fld>
            <a:endParaRPr lang="sv-SE"/>
          </a:p>
        </p:txBody>
      </p:sp>
      <p:sp>
        <p:nvSpPr>
          <p:cNvPr id="11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Mole Balances</a:t>
            </a:r>
          </a:p>
        </p:txBody>
      </p:sp>
    </p:spTree>
    <p:extLst>
      <p:ext uri="{BB962C8B-B14F-4D97-AF65-F5344CB8AC3E}">
        <p14:creationId xmlns:p14="http://schemas.microsoft.com/office/powerpoint/2010/main" val="4055149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innehåll 8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Series: 	A </a:t>
            </a:r>
            <a:r>
              <a:rPr lang="en-US" dirty="0" smtClean="0">
                <a:latin typeface="Arial" pitchFamily="34" charset="0"/>
                <a:ea typeface="Arial" charset="0"/>
                <a:cs typeface="Arial" pitchFamily="34" charset="0"/>
              </a:rPr>
              <a:t>→ B → C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Parallel: 	A </a:t>
            </a:r>
            <a:r>
              <a:rPr lang="en-US" dirty="0" smtClean="0">
                <a:latin typeface="Arial" pitchFamily="34" charset="0"/>
                <a:ea typeface="Arial" charset="0"/>
                <a:cs typeface="Arial" pitchFamily="34" charset="0"/>
              </a:rPr>
              <a:t>→ D</a:t>
            </a:r>
          </a:p>
          <a:p>
            <a:pPr lvl="4">
              <a:spcBef>
                <a:spcPct val="50000"/>
              </a:spcBef>
              <a:buNone/>
            </a:pPr>
            <a:r>
              <a:rPr lang="en-US" dirty="0" smtClean="0">
                <a:latin typeface="Arial" pitchFamily="34" charset="0"/>
                <a:ea typeface="Arial" charset="0"/>
                <a:cs typeface="Arial" pitchFamily="34" charset="0"/>
              </a:rPr>
              <a:t>     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A → U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Independent: 	A </a:t>
            </a:r>
            <a:r>
              <a:rPr lang="en-US" dirty="0" smtClean="0">
                <a:latin typeface="Arial" pitchFamily="34" charset="0"/>
                <a:ea typeface="Arial" charset="0"/>
                <a:cs typeface="Arial" pitchFamily="34" charset="0"/>
              </a:rPr>
              <a:t>→ B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latin typeface="Arial" pitchFamily="34" charset="0"/>
                <a:ea typeface="Arial" charset="0"/>
                <a:cs typeface="Arial" pitchFamily="34" charset="0"/>
              </a:rPr>
              <a:t>		             	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→ D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Complex:	A + B →C + D</a:t>
            </a:r>
          </a:p>
          <a:p>
            <a:pPr>
              <a:spcBef>
                <a:spcPct val="5000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        	A + C → E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With multiple reactors, either molar flow or number of moles must be used (no conversion!)</a:t>
            </a:r>
          </a:p>
          <a:p>
            <a:endParaRPr lang="sv-S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84F1-5777-5349-B684-BD029FD8B21B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10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4 Types of Multiple Reactions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618" y="1396052"/>
            <a:ext cx="8461612" cy="516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30</a:t>
            </a:fld>
            <a:endParaRPr lang="sv-S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914400" y="874996"/>
            <a:ext cx="82296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Many metabolic reactions involve a large number of sequential reactions, such as those that occur in the coagulation of blood.</a:t>
            </a:r>
          </a:p>
          <a:p>
            <a:r>
              <a:rPr lang="en-US" sz="2600" dirty="0" smtClean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	Cut 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→ Blood → Clotting</a:t>
            </a:r>
          </a:p>
        </p:txBody>
      </p:sp>
      <p:grpSp>
        <p:nvGrpSpPr>
          <p:cNvPr id="2" name="Grupp 6"/>
          <p:cNvGrpSpPr/>
          <p:nvPr/>
        </p:nvGrpSpPr>
        <p:grpSpPr>
          <a:xfrm>
            <a:off x="1413164" y="5579875"/>
            <a:ext cx="7148945" cy="1014629"/>
            <a:chOff x="955964" y="5579533"/>
            <a:chExt cx="7148945" cy="1014629"/>
          </a:xfrm>
        </p:grpSpPr>
        <p:sp>
          <p:nvSpPr>
            <p:cNvPr id="3079" name="Rectangle 4"/>
            <p:cNvSpPr>
              <a:spLocks noChangeArrowheads="1"/>
            </p:cNvSpPr>
            <p:nvPr/>
          </p:nvSpPr>
          <p:spPr bwMode="auto">
            <a:xfrm>
              <a:off x="955964" y="5579533"/>
              <a:ext cx="6901103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600" dirty="0">
                  <a:latin typeface="Arial" pitchFamily="34" charset="0"/>
                  <a:cs typeface="Arial" pitchFamily="34" charset="0"/>
                </a:rPr>
                <a:t>Figure A. Normal Clot Coagulation of blood</a:t>
              </a:r>
            </a:p>
            <a:p>
              <a:endParaRPr lang="en-US" sz="26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81" name="Text Box 6"/>
            <p:cNvSpPr txBox="1">
              <a:spLocks noChangeArrowheads="1"/>
            </p:cNvSpPr>
            <p:nvPr/>
          </p:nvSpPr>
          <p:spPr bwMode="auto">
            <a:xfrm>
              <a:off x="2355273" y="5947831"/>
              <a:ext cx="574963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" pitchFamily="34" charset="0"/>
                  <a:cs typeface="Arial" pitchFamily="34" charset="0"/>
                </a:rPr>
                <a:t>(picture courtesy of: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Mebs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, Venomous and Poisonous Animals,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Medpharm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, </a:t>
              </a:r>
              <a:r>
                <a:rPr lang="en-US" dirty="0" err="1">
                  <a:latin typeface="Arial" pitchFamily="34" charset="0"/>
                  <a:cs typeface="Arial" pitchFamily="34" charset="0"/>
                </a:rPr>
                <a:t>Stugart</a:t>
              </a:r>
              <a:r>
                <a:rPr lang="en-US" dirty="0">
                  <a:latin typeface="Arial" pitchFamily="34" charset="0"/>
                  <a:cs typeface="Arial" pitchFamily="34" charset="0"/>
                </a:rPr>
                <a:t> 2002, Page 305</a:t>
              </a:r>
              <a:r>
                <a:rPr lang="en-US" dirty="0" smtClean="0">
                  <a:latin typeface="Arial" pitchFamily="34" charset="0"/>
                  <a:cs typeface="Arial" pitchFamily="34" charset="0"/>
                </a:rPr>
                <a:t>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8214" y="2567767"/>
            <a:ext cx="1913886" cy="2807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sv-SE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Blood Coagulation</a:t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ctr"/>
            <a:fld id="{574BD473-5CFF-1B4F-85E8-577640884FD6}" type="slidenum">
              <a:rPr lang="tr-TR"/>
              <a:pPr algn="ctr"/>
              <a:t>32</a:t>
            </a:fld>
            <a:endParaRPr lang="tr-TR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804" y="1637979"/>
            <a:ext cx="8769096" cy="473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Schematic of Blood Coagulation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94125" y="69275"/>
            <a:ext cx="1235075" cy="6616701"/>
            <a:chOff x="2390" y="0"/>
            <a:chExt cx="778" cy="4168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2390" y="0"/>
              <a:ext cx="778" cy="4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600" b="1" dirty="0">
                  <a:latin typeface="Arial" pitchFamily="34" charset="0"/>
                  <a:cs typeface="Arial" pitchFamily="34" charset="0"/>
                </a:rPr>
                <a:t>Cut</a:t>
              </a:r>
            </a:p>
            <a:p>
              <a:pPr algn="ctr"/>
              <a:endParaRPr lang="en-US" sz="32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200" b="1" dirty="0">
                  <a:latin typeface="Arial" pitchFamily="34" charset="0"/>
                  <a:cs typeface="Arial" pitchFamily="34" charset="0"/>
                </a:rPr>
                <a:t>A + B</a:t>
              </a:r>
            </a:p>
            <a:p>
              <a:pPr algn="ctr"/>
              <a:endParaRPr lang="en-US" sz="32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200" b="1" dirty="0">
                  <a:latin typeface="Arial" pitchFamily="34" charset="0"/>
                  <a:cs typeface="Arial" pitchFamily="34" charset="0"/>
                </a:rPr>
                <a:t>C</a:t>
              </a:r>
            </a:p>
            <a:p>
              <a:pPr algn="ctr"/>
              <a:endParaRPr lang="en-US" sz="32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200" b="1" dirty="0">
                  <a:latin typeface="Arial" pitchFamily="34" charset="0"/>
                  <a:cs typeface="Arial" pitchFamily="34" charset="0"/>
                </a:rPr>
                <a:t>D</a:t>
              </a:r>
            </a:p>
            <a:p>
              <a:pPr algn="ctr"/>
              <a:endParaRPr lang="en-US" sz="32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200" b="1" dirty="0">
                  <a:latin typeface="Arial" pitchFamily="34" charset="0"/>
                  <a:cs typeface="Arial" pitchFamily="34" charset="0"/>
                </a:rPr>
                <a:t>E</a:t>
              </a:r>
            </a:p>
            <a:p>
              <a:pPr algn="ctr"/>
              <a:endParaRPr lang="en-US" sz="32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200" b="1" dirty="0">
                  <a:latin typeface="Arial" pitchFamily="34" charset="0"/>
                  <a:cs typeface="Arial" pitchFamily="34" charset="0"/>
                </a:rPr>
                <a:t>F</a:t>
              </a:r>
            </a:p>
            <a:p>
              <a:pPr algn="ctr"/>
              <a:endParaRPr lang="en-US" sz="32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3600" b="1" dirty="0">
                  <a:latin typeface="Arial" pitchFamily="34" charset="0"/>
                  <a:cs typeface="Arial" pitchFamily="34" charset="0"/>
                </a:rPr>
                <a:t>Clot</a:t>
              </a:r>
            </a:p>
          </p:txBody>
        </p:sp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2784" y="33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784" y="96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784" y="158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784" y="22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84" y="2784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84" y="34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33</a:t>
            </a:fld>
            <a:endParaRPr lang="sv-S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39453"/>
              </p:ext>
            </p:extLst>
          </p:nvPr>
        </p:nvGraphicFramePr>
        <p:xfrm>
          <a:off x="914400" y="3186544"/>
          <a:ext cx="7162800" cy="2686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7600"/>
                <a:gridCol w="2387600"/>
                <a:gridCol w="2387600"/>
              </a:tblGrid>
              <a:tr h="389401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Instantaneous 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Overall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145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Selectivity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145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400" dirty="0" smtClean="0">
                          <a:latin typeface="Arial" pitchFamily="34" charset="0"/>
                          <a:cs typeface="Arial" pitchFamily="34" charset="0"/>
                        </a:rPr>
                        <a:t>Yield</a:t>
                      </a:r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ruta 9"/>
          <p:cNvSpPr txBox="1"/>
          <p:nvPr/>
        </p:nvSpPr>
        <p:spPr>
          <a:xfrm>
            <a:off x="914400" y="1544826"/>
            <a:ext cx="797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 smtClean="0">
                <a:latin typeface="Arial" pitchFamily="34" charset="0"/>
                <a:cs typeface="Arial" pitchFamily="34" charset="0"/>
              </a:rPr>
              <a:t>There are two types of selectivity and yield:  Instantaneous and Overall.</a:t>
            </a:r>
            <a:endParaRPr lang="sv-SE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 23"/>
          <p:cNvGrpSpPr/>
          <p:nvPr/>
        </p:nvGrpSpPr>
        <p:grpSpPr>
          <a:xfrm>
            <a:off x="3905971" y="3708400"/>
            <a:ext cx="3368675" cy="812800"/>
            <a:chOff x="2006601" y="2139950"/>
            <a:chExt cx="3368675" cy="812800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2006601" y="2165350"/>
            <a:ext cx="1033462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5" name="Equation" r:id="rId3" imgW="609480" imgH="431640" progId="Equation.3">
                    <p:embed/>
                  </p:oleObj>
                </mc:Choice>
                <mc:Fallback>
                  <p:oleObj name="Equation" r:id="rId3" imgW="609480" imgH="431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6601" y="2165350"/>
                          <a:ext cx="1033462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5"/>
            <p:cNvGraphicFramePr>
              <a:graphicFrameLocks noChangeAspect="1"/>
            </p:cNvGraphicFramePr>
            <p:nvPr/>
          </p:nvGraphicFramePr>
          <p:xfrm>
            <a:off x="4241801" y="2139950"/>
            <a:ext cx="1133475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6" name="Equation" r:id="rId5" imgW="647640" imgH="431640" progId="Equation.3">
                    <p:embed/>
                  </p:oleObj>
                </mc:Choice>
                <mc:Fallback>
                  <p:oleObj name="Equation" r:id="rId5" imgW="647640" imgH="431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801" y="2139950"/>
                          <a:ext cx="1133475" cy="812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upp 24"/>
          <p:cNvGrpSpPr/>
          <p:nvPr/>
        </p:nvGrpSpPr>
        <p:grpSpPr>
          <a:xfrm>
            <a:off x="3807113" y="4802909"/>
            <a:ext cx="3805238" cy="787400"/>
            <a:chOff x="2046288" y="3041650"/>
            <a:chExt cx="3805238" cy="787400"/>
          </a:xfrm>
        </p:grpSpPr>
        <p:graphicFrame>
          <p:nvGraphicFramePr>
            <p:cNvPr id="31749" name="Object 5"/>
            <p:cNvGraphicFramePr>
              <a:graphicFrameLocks noChangeAspect="1"/>
            </p:cNvGraphicFramePr>
            <p:nvPr/>
          </p:nvGraphicFramePr>
          <p:xfrm>
            <a:off x="2046288" y="3041650"/>
            <a:ext cx="1039813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7" name="Equation" r:id="rId7" imgW="609480" imgH="431640" progId="Equation.3">
                    <p:embed/>
                  </p:oleObj>
                </mc:Choice>
                <mc:Fallback>
                  <p:oleObj name="Equation" r:id="rId7" imgW="609480" imgH="43164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288" y="3041650"/>
                          <a:ext cx="1039813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5"/>
            <p:cNvGraphicFramePr>
              <a:graphicFrameLocks noChangeAspect="1"/>
            </p:cNvGraphicFramePr>
            <p:nvPr/>
          </p:nvGraphicFramePr>
          <p:xfrm>
            <a:off x="4286251" y="3041650"/>
            <a:ext cx="156527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8" name="Equation" r:id="rId9" imgW="888840" imgH="431640" progId="Equation.3">
                    <p:embed/>
                  </p:oleObj>
                </mc:Choice>
                <mc:Fallback>
                  <p:oleObj name="Equation" r:id="rId9" imgW="888840" imgH="43164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51" y="3041650"/>
                          <a:ext cx="1565275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16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Selectivity and Yield</a:t>
            </a:r>
            <a:endParaRPr lang="sv-S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663016"/>
              </p:ext>
            </p:extLst>
          </p:nvPr>
        </p:nvGraphicFramePr>
        <p:xfrm>
          <a:off x="2546350" y="2971800"/>
          <a:ext cx="3384722" cy="93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75" name="Equation" r:id="rId3" imgW="1777680" imgH="457200" progId="Equation.3">
                  <p:embed/>
                </p:oleObj>
              </mc:Choice>
              <mc:Fallback>
                <p:oleObj name="Equation" r:id="rId3" imgW="1777680" imgH="4572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971800"/>
                        <a:ext cx="3384722" cy="935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ruta 18"/>
          <p:cNvSpPr txBox="1"/>
          <p:nvPr/>
        </p:nvSpPr>
        <p:spPr>
          <a:xfrm>
            <a:off x="677023" y="4325561"/>
            <a:ext cx="7975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dirty="0" smtClean="0">
                <a:latin typeface="Arial" pitchFamily="34" charset="0"/>
                <a:cs typeface="Arial" pitchFamily="34" charset="0"/>
              </a:rPr>
              <a:t>To maximize the selectivity of D with respect to U run at high concentration of A and use </a:t>
            </a:r>
            <a:r>
              <a:rPr lang="en-US" sz="2600" dirty="0">
                <a:solidFill>
                  <a:srgbClr val="FF00FF"/>
                </a:solidFill>
                <a:latin typeface="Arial" pitchFamily="34" charset="0"/>
                <a:cs typeface="Arial" pitchFamily="34" charset="0"/>
              </a:rPr>
              <a:t>PFR</a:t>
            </a:r>
            <a:r>
              <a:rPr lang="sv-SE" sz="2600" dirty="0" smtClean="0">
                <a:latin typeface="Arial" pitchFamily="34" charset="0"/>
                <a:cs typeface="Arial" pitchFamily="34" charset="0"/>
              </a:rPr>
              <a:t>.</a:t>
            </a:r>
            <a:endParaRPr lang="sv-SE" sz="2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08940" y="1721730"/>
            <a:ext cx="8538078" cy="1076890"/>
            <a:chOff x="952300" y="1666310"/>
            <a:chExt cx="8538078" cy="1076890"/>
          </a:xfrm>
        </p:grpSpPr>
        <p:grpSp>
          <p:nvGrpSpPr>
            <p:cNvPr id="4" name="Grupp 27"/>
            <p:cNvGrpSpPr/>
            <p:nvPr/>
          </p:nvGrpSpPr>
          <p:grpSpPr>
            <a:xfrm>
              <a:off x="952300" y="1666310"/>
              <a:ext cx="8538078" cy="548110"/>
              <a:chOff x="414338" y="3929063"/>
              <a:chExt cx="8538078" cy="548110"/>
            </a:xfrm>
          </p:grpSpPr>
          <p:graphicFrame>
            <p:nvGraphicFramePr>
              <p:cNvPr id="31751" name="Object 7"/>
              <p:cNvGraphicFramePr>
                <a:graphicFrameLocks noChangeAspect="1"/>
              </p:cNvGraphicFramePr>
              <p:nvPr/>
            </p:nvGraphicFramePr>
            <p:xfrm>
              <a:off x="2020888" y="3929063"/>
              <a:ext cx="1835729" cy="514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376" name="Equation" r:id="rId5" imgW="951857" imgH="228600" progId="Equation.3">
                      <p:embed/>
                    </p:oleObj>
                  </mc:Choice>
                  <mc:Fallback>
                    <p:oleObj name="Equation" r:id="rId5" imgW="951857" imgH="228600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0888" y="3929063"/>
                            <a:ext cx="1835729" cy="514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5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9408698"/>
                  </p:ext>
                </p:extLst>
              </p:nvPr>
            </p:nvGraphicFramePr>
            <p:xfrm>
              <a:off x="7303494" y="3960813"/>
              <a:ext cx="1648922" cy="516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377" name="Equation" r:id="rId7" imgW="774360" imgH="228600" progId="Equation.3">
                      <p:embed/>
                    </p:oleObj>
                  </mc:Choice>
                  <mc:Fallback>
                    <p:oleObj name="Equation" r:id="rId7" imgW="774360" imgH="228600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3494" y="3960813"/>
                            <a:ext cx="1648922" cy="516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Rektangel 22"/>
              <p:cNvSpPr/>
              <p:nvPr/>
            </p:nvSpPr>
            <p:spPr>
              <a:xfrm>
                <a:off x="414338" y="3960813"/>
                <a:ext cx="157607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Example</a:t>
                </a:r>
                <a:r>
                  <a:rPr lang="sv-SE" sz="2600" dirty="0" smtClean="0">
                    <a:latin typeface="Arial" pitchFamily="34" charset="0"/>
                    <a:cs typeface="Arial" pitchFamily="34" charset="0"/>
                  </a:rPr>
                  <a:t>:</a:t>
                </a:r>
                <a:endParaRPr lang="sv-SE" sz="26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ktangel 25"/>
              <p:cNvSpPr/>
              <p:nvPr/>
            </p:nvSpPr>
            <p:spPr>
              <a:xfrm>
                <a:off x="4224138" y="3960813"/>
                <a:ext cx="267092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Desired</a:t>
                </a:r>
                <a:r>
                  <a:rPr lang="sv-SE" sz="26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Product</a:t>
                </a:r>
                <a:r>
                  <a:rPr lang="sv-SE" sz="2600" dirty="0" smtClean="0">
                    <a:latin typeface="Arial" pitchFamily="34" charset="0"/>
                    <a:cs typeface="Arial" pitchFamily="34" charset="0"/>
                  </a:rPr>
                  <a:t>:</a:t>
                </a:r>
                <a:endParaRPr lang="sv-SE" sz="2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upp 28"/>
            <p:cNvGrpSpPr/>
            <p:nvPr/>
          </p:nvGrpSpPr>
          <p:grpSpPr>
            <a:xfrm>
              <a:off x="2566788" y="2129860"/>
              <a:ext cx="6776762" cy="613340"/>
              <a:chOff x="2028826" y="4392613"/>
              <a:chExt cx="6776762" cy="613340"/>
            </a:xfrm>
          </p:grpSpPr>
          <p:graphicFrame>
            <p:nvGraphicFramePr>
              <p:cNvPr id="31752" name="Object 8"/>
              <p:cNvGraphicFramePr>
                <a:graphicFrameLocks noChangeAspect="1"/>
              </p:cNvGraphicFramePr>
              <p:nvPr/>
            </p:nvGraphicFramePr>
            <p:xfrm>
              <a:off x="2028826" y="4392613"/>
              <a:ext cx="1827791" cy="514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378" name="Equation" r:id="rId9" imgW="965108" imgH="228738" progId="Equation.3">
                      <p:embed/>
                    </p:oleObj>
                  </mc:Choice>
                  <mc:Fallback>
                    <p:oleObj name="Equation" r:id="rId9" imgW="965108" imgH="228738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8826" y="4392613"/>
                            <a:ext cx="1827791" cy="514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7391711"/>
                  </p:ext>
                </p:extLst>
              </p:nvPr>
            </p:nvGraphicFramePr>
            <p:xfrm>
              <a:off x="7305804" y="4497953"/>
              <a:ext cx="1499784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2379" name="Equation" r:id="rId11" imgW="787320" imgH="228600" progId="Equation.3">
                      <p:embed/>
                    </p:oleObj>
                  </mc:Choice>
                  <mc:Fallback>
                    <p:oleObj name="Equation" r:id="rId11" imgW="787320" imgH="228600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5804" y="4497953"/>
                            <a:ext cx="1499784" cy="508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Rektangel 26"/>
              <p:cNvSpPr/>
              <p:nvPr/>
            </p:nvSpPr>
            <p:spPr>
              <a:xfrm>
                <a:off x="4224138" y="4453256"/>
                <a:ext cx="304282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Undesired</a:t>
                </a:r>
                <a:r>
                  <a:rPr lang="sv-SE" sz="26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sv-SE" sz="2600" dirty="0" err="1" smtClean="0">
                    <a:latin typeface="Arial" pitchFamily="34" charset="0"/>
                    <a:cs typeface="Arial" pitchFamily="34" charset="0"/>
                  </a:rPr>
                  <a:t>Product</a:t>
                </a:r>
                <a:r>
                  <a:rPr lang="sv-SE" sz="2600" dirty="0" smtClean="0">
                    <a:latin typeface="Arial" pitchFamily="34" charset="0"/>
                    <a:cs typeface="Arial" pitchFamily="34" charset="0"/>
                  </a:rPr>
                  <a:t>:</a:t>
                </a:r>
                <a:endParaRPr lang="sv-SE" sz="26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Selectivity and Yield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sv-SE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>
            <a:lum bright="-4000" contrast="8000"/>
          </a:blip>
          <a:srcRect/>
          <a:stretch>
            <a:fillRect/>
          </a:stretch>
        </p:blipFill>
        <p:spPr bwMode="auto">
          <a:xfrm>
            <a:off x="947192" y="2949864"/>
            <a:ext cx="2516721" cy="15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2"/>
          <p:cNvGrpSpPr/>
          <p:nvPr/>
        </p:nvGrpSpPr>
        <p:grpSpPr>
          <a:xfrm>
            <a:off x="4628239" y="171669"/>
            <a:ext cx="3906161" cy="6495831"/>
            <a:chOff x="2787651" y="128539"/>
            <a:chExt cx="3906161" cy="6593437"/>
          </a:xfrm>
        </p:grpSpPr>
        <p:pic>
          <p:nvPicPr>
            <p:cNvPr id="87045" name="Picture 5"/>
            <p:cNvPicPr>
              <a:picLocks noChangeAspect="1" noChangeArrowheads="1"/>
            </p:cNvPicPr>
            <p:nvPr/>
          </p:nvPicPr>
          <p:blipFill>
            <a:blip r:embed="rId3">
              <a:lum bright="-8000" contrast="15000"/>
            </a:blip>
            <a:srcRect/>
            <a:stretch>
              <a:fillRect/>
            </a:stretch>
          </p:blipFill>
          <p:spPr bwMode="auto">
            <a:xfrm>
              <a:off x="2792413" y="128539"/>
              <a:ext cx="3862387" cy="2292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46" name="Picture 6"/>
            <p:cNvPicPr>
              <a:picLocks noChangeAspect="1" noChangeArrowheads="1"/>
            </p:cNvPicPr>
            <p:nvPr/>
          </p:nvPicPr>
          <p:blipFill>
            <a:blip r:embed="rId4">
              <a:lum bright="-8000" contrast="14000"/>
            </a:blip>
            <a:srcRect/>
            <a:stretch>
              <a:fillRect/>
            </a:stretch>
          </p:blipFill>
          <p:spPr bwMode="auto">
            <a:xfrm>
              <a:off x="2787651" y="2348880"/>
              <a:ext cx="3906161" cy="164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704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28497" y="3933056"/>
              <a:ext cx="3865315" cy="2788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ubrik 7"/>
          <p:cNvSpPr>
            <a:spLocks noGrp="1"/>
          </p:cNvSpPr>
          <p:nvPr>
            <p:ph type="title"/>
          </p:nvPr>
        </p:nvSpPr>
        <p:spPr>
          <a:xfrm>
            <a:off x="461875" y="357615"/>
            <a:ext cx="4166364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Gas Phase</a:t>
            </a: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Multiple Reactions</a:t>
            </a:r>
            <a:endParaRPr lang="sv-SE" sz="3600" b="1" dirty="0">
              <a:ln w="12700">
                <a:solidFill>
                  <a:srgbClr val="000000">
                    <a:satMod val="155000"/>
                  </a:srgb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Perpetu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078BA-47AF-BA4B-9ED3-ACB5F50E2099}" type="slidenum">
              <a:rPr lang="sv-SE" smtClean="0"/>
              <a:pPr/>
              <a:t>6</a:t>
            </a:fld>
            <a:endParaRPr lang="sv-S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7</a:t>
            </a:fld>
            <a:endParaRPr lang="sv-SE"/>
          </a:p>
        </p:txBody>
      </p:sp>
      <p:grpSp>
        <p:nvGrpSpPr>
          <p:cNvPr id="4" name="Grupp 11"/>
          <p:cNvGrpSpPr/>
          <p:nvPr/>
        </p:nvGrpSpPr>
        <p:grpSpPr>
          <a:xfrm>
            <a:off x="927100" y="2519669"/>
            <a:ext cx="7699376" cy="2526994"/>
            <a:chOff x="911224" y="1519236"/>
            <a:chExt cx="7699376" cy="252699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914400" y="1519236"/>
              <a:ext cx="769620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600" dirty="0">
                  <a:solidFill>
                    <a:srgbClr val="FF00FF"/>
                  </a:solidFill>
                  <a:latin typeface="Arial" pitchFamily="34" charset="0"/>
                  <a:cs typeface="Arial" pitchFamily="34" charset="0"/>
                </a:rPr>
                <a:t>Flow</a:t>
              </a:r>
              <a:r>
                <a:rPr lang="en-US" sz="2600" dirty="0">
                  <a:latin typeface="Arial" pitchFamily="34" charset="0"/>
                  <a:cs typeface="Arial" pitchFamily="34" charset="0"/>
                </a:rPr>
                <a:t>			</a:t>
              </a:r>
              <a:r>
                <a:rPr lang="en-US" sz="26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Batch </a:t>
              </a:r>
              <a:endParaRPr lang="en-US" sz="2600" dirty="0" smtClean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6" name="Object 2"/>
            <p:cNvGraphicFramePr>
              <a:graphicFrameLocks noChangeAspect="1"/>
            </p:cNvGraphicFramePr>
            <p:nvPr/>
          </p:nvGraphicFramePr>
          <p:xfrm>
            <a:off x="911224" y="2269817"/>
            <a:ext cx="1244600" cy="177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41" name="Equation" r:id="rId3" imgW="571320" imgH="812520" progId="Equation.3">
                    <p:embed/>
                  </p:oleObj>
                </mc:Choice>
                <mc:Fallback>
                  <p:oleObj name="Equation" r:id="rId3" imgW="571320" imgH="812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224" y="2269817"/>
                          <a:ext cx="1244600" cy="1776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2950274"/>
                </p:ext>
              </p:extLst>
            </p:nvPr>
          </p:nvGraphicFramePr>
          <p:xfrm>
            <a:off x="2894012" y="2269817"/>
            <a:ext cx="1557337" cy="177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142" name="Equation" r:id="rId5" imgW="711000" imgH="812520" progId="Equation.3">
                    <p:embed/>
                  </p:oleObj>
                </mc:Choice>
                <mc:Fallback>
                  <p:oleObj name="Equation" r:id="rId5" imgW="711000" imgH="8125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4012" y="2269817"/>
                          <a:ext cx="1557337" cy="1776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ruta 10"/>
          <p:cNvSpPr txBox="1"/>
          <p:nvPr/>
        </p:nvSpPr>
        <p:spPr>
          <a:xfrm>
            <a:off x="946151" y="1723818"/>
            <a:ext cx="7680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b="1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en-US" sz="28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Mole </a:t>
            </a:r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Balance</a:t>
            </a:r>
            <a:r>
              <a:rPr lang="sv-SE" sz="2600" dirty="0" smtClean="0">
                <a:latin typeface="Arial" pitchFamily="34" charset="0"/>
                <a:cs typeface="Arial" pitchFamily="34" charset="0"/>
              </a:rPr>
              <a:t> of each and every species</a:t>
            </a:r>
            <a:endParaRPr lang="sv-SE" sz="2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8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B)  </a:t>
            </a:r>
            <a:r>
              <a:rPr lang="en-US" b="1" dirty="0" smtClean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Rates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a) </a:t>
            </a:r>
            <a:r>
              <a:rPr lang="en-US" b="1" dirty="0" smtClean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 Law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for each reaction: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b) Net </a:t>
            </a:r>
            <a:r>
              <a:rPr lang="en-US" b="1" dirty="0" smtClean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c) Relative </a:t>
            </a:r>
            <a:r>
              <a:rPr lang="en-US" b="1" dirty="0" smtClean="0">
                <a:solidFill>
                  <a:srgbClr val="E818CA"/>
                </a:solidFill>
                <a:latin typeface="Arial" pitchFamily="34" charset="0"/>
                <a:cs typeface="Arial" pitchFamily="34" charset="0"/>
              </a:rPr>
              <a:t>Rates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9216"/>
              </p:ext>
            </p:extLst>
          </p:nvPr>
        </p:nvGraphicFramePr>
        <p:xfrm>
          <a:off x="5724381" y="2150775"/>
          <a:ext cx="23272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31" name="Equation" r:id="rId3" imgW="1016000" imgH="457200" progId="Equation.3">
                  <p:embed/>
                </p:oleObj>
              </mc:Choice>
              <mc:Fallback>
                <p:oleObj name="Equation" r:id="rId3" imgW="10160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381" y="2150775"/>
                        <a:ext cx="23272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931620"/>
              </p:ext>
            </p:extLst>
          </p:nvPr>
        </p:nvGraphicFramePr>
        <p:xfrm>
          <a:off x="3345297" y="3326395"/>
          <a:ext cx="28797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32" name="Equation" r:id="rId5" imgW="1257120" imgH="342720" progId="Equation.3">
                  <p:embed/>
                </p:oleObj>
              </mc:Choice>
              <mc:Fallback>
                <p:oleObj name="Equation" r:id="rId5" imgW="12571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297" y="3326395"/>
                        <a:ext cx="28797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120927"/>
              </p:ext>
            </p:extLst>
          </p:nvPr>
        </p:nvGraphicFramePr>
        <p:xfrm>
          <a:off x="4198780" y="4077862"/>
          <a:ext cx="339883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33" name="Equation" r:id="rId7" imgW="1279800" imgH="420480" progId="Equation.3">
                  <p:embed/>
                </p:oleObj>
              </mc:Choice>
              <mc:Fallback>
                <p:oleObj name="Equation" r:id="rId7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780" y="4077862"/>
                        <a:ext cx="3398837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614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Reactions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12D0D-8DFA-4C40-B1C2-BE686922E896}" type="slidenum">
              <a:rPr lang="sv-SE" smtClean="0"/>
              <a:pPr/>
              <a:t>9</a:t>
            </a:fld>
            <a:endParaRPr lang="sv-S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b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Stoichiometry</a:t>
            </a:r>
          </a:p>
          <a:p>
            <a:pPr marL="0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Gas:</a:t>
            </a:r>
          </a:p>
          <a:p>
            <a:pPr marL="0" indent="0">
              <a:buNone/>
            </a:pPr>
            <a:endParaRPr lang="en-US" sz="12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Liquid: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1567"/>
              </p:ext>
            </p:extLst>
          </p:nvPr>
        </p:nvGraphicFramePr>
        <p:xfrm>
          <a:off x="2497038" y="2098096"/>
          <a:ext cx="3070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4" name="Equation" r:id="rId3" imgW="1485720" imgH="482400" progId="Equation.3">
                  <p:embed/>
                </p:oleObj>
              </mc:Choice>
              <mc:Fallback>
                <p:oleObj name="Equation" r:id="rId3" imgW="14857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038" y="2098096"/>
                        <a:ext cx="30702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506328"/>
              </p:ext>
            </p:extLst>
          </p:nvPr>
        </p:nvGraphicFramePr>
        <p:xfrm>
          <a:off x="2505646" y="3585008"/>
          <a:ext cx="16922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165" name="Equation" r:id="rId5" imgW="749300" imgH="228600" progId="Equation.3">
                  <p:embed/>
                </p:oleObj>
              </mc:Choice>
              <mc:Fallback>
                <p:oleObj name="Equation" r:id="rId5" imgW="7493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646" y="3585008"/>
                        <a:ext cx="16922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ktangel 19"/>
          <p:cNvSpPr>
            <a:spLocks noChangeArrowheads="1"/>
          </p:cNvSpPr>
          <p:nvPr/>
        </p:nvSpPr>
        <p:spPr bwMode="auto">
          <a:xfrm>
            <a:off x="925936" y="4559590"/>
            <a:ext cx="63500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>
                <a:latin typeface="Arial" pitchFamily="34" charset="0"/>
                <a:ea typeface="Arial" pitchFamily="34" charset="0"/>
                <a:cs typeface="Arial" pitchFamily="34" charset="0"/>
              </a:rPr>
              <a:t>Example: 	A → B → C 	</a:t>
            </a:r>
          </a:p>
          <a:p>
            <a:pPr lvl="1">
              <a:spcBef>
                <a:spcPct val="50000"/>
              </a:spcBef>
            </a:pPr>
            <a:r>
              <a:rPr lang="en-US" sz="2600" dirty="0">
                <a:latin typeface="Arial" pitchFamily="34" charset="0"/>
                <a:ea typeface="Arial" pitchFamily="34" charset="0"/>
                <a:cs typeface="Arial" pitchFamily="34" charset="0"/>
              </a:rPr>
              <a:t>			(1) A → B    k</a:t>
            </a:r>
            <a:r>
              <a:rPr lang="en-US" sz="2600" baseline="-25000" dirty="0">
                <a:latin typeface="Arial" pitchFamily="34" charset="0"/>
                <a:ea typeface="Arial" pitchFamily="34" charset="0"/>
                <a:cs typeface="Arial" pitchFamily="34" charset="0"/>
              </a:rPr>
              <a:t>1</a:t>
            </a:r>
            <a:endParaRPr lang="en-US" sz="2600" dirty="0"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lvl="1">
              <a:spcBef>
                <a:spcPct val="50000"/>
              </a:spcBef>
            </a:pPr>
            <a:r>
              <a:rPr lang="en-US" sz="2600" dirty="0">
                <a:latin typeface="Arial" pitchFamily="34" charset="0"/>
                <a:ea typeface="Arial" pitchFamily="34" charset="0"/>
                <a:cs typeface="Arial" pitchFamily="34" charset="0"/>
              </a:rPr>
              <a:t>			(2) B → C    k</a:t>
            </a:r>
            <a:r>
              <a:rPr lang="en-US" sz="2600" baseline="-25000" dirty="0">
                <a:latin typeface="Arial" pitchFamily="34" charset="0"/>
                <a:ea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65823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cture_1_draft_yellow">
  <a:themeElements>
    <a:clrScheme name="Anpassad 9">
      <a:dk1>
        <a:sysClr val="windowText" lastClr="000000"/>
      </a:dk1>
      <a:lt1>
        <a:srgbClr val="FFFFFF"/>
      </a:lt1>
      <a:dk2>
        <a:srgbClr val="000000"/>
      </a:dk2>
      <a:lt2>
        <a:srgbClr val="FFF700"/>
      </a:lt2>
      <a:accent1>
        <a:srgbClr val="FFE600"/>
      </a:accent1>
      <a:accent2>
        <a:srgbClr val="FF9E1E"/>
      </a:accent2>
      <a:accent3>
        <a:srgbClr val="9BBB59"/>
      </a:accent3>
      <a:accent4>
        <a:srgbClr val="982F00"/>
      </a:accent4>
      <a:accent5>
        <a:srgbClr val="C6491E"/>
      </a:accent5>
      <a:accent6>
        <a:srgbClr val="F79646"/>
      </a:accent6>
      <a:hlink>
        <a:srgbClr val="0000FF"/>
      </a:hlink>
      <a:folHlink>
        <a:srgbClr val="800080"/>
      </a:folHlink>
    </a:clrScheme>
    <a:fontScheme name="Egendom">
      <a:majorFont>
        <a:latin typeface="Franklin Gothic Book"/>
        <a:ea typeface=""/>
        <a:cs typeface=""/>
        <a:font script="Grek" typeface="Calibri"/>
        <a:font script="Cyrl" typeface="Calibri"/>
        <a:font script="Jpan" typeface="ＭＳ ゴシック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ヒラギノ明朝 Pro W3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gendom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Lecture_1_draft_yellow.thmx</Template>
  <TotalTime>2620</TotalTime>
  <Words>439</Words>
  <Application>Microsoft Macintosh PowerPoint</Application>
  <PresentationFormat>On-screen Show (4:3)</PresentationFormat>
  <Paragraphs>172</Paragraphs>
  <Slides>33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Lecture_1_draft_yellow</vt:lpstr>
      <vt:lpstr>Equation</vt:lpstr>
      <vt:lpstr>Lecture 12</vt:lpstr>
      <vt:lpstr>Lecture 12 – Tuesday 2/19/2013</vt:lpstr>
      <vt:lpstr>4 Types of Multiple Reactions</vt:lpstr>
      <vt:lpstr>Selectivity and Yield</vt:lpstr>
      <vt:lpstr>Selectivity and Yield</vt:lpstr>
      <vt:lpstr>Gas Phase Multiple Reactions</vt:lpstr>
      <vt:lpstr>Multiple Reactions</vt:lpstr>
      <vt:lpstr>Multiple Reactions</vt:lpstr>
      <vt:lpstr>Multiple Reactions</vt:lpstr>
      <vt:lpstr>Batch Series Reactions</vt:lpstr>
      <vt:lpstr>Batch Series Reactions</vt:lpstr>
      <vt:lpstr>Example:  Batch Series Reactions</vt:lpstr>
      <vt:lpstr>Example:  Batch Series Reactions</vt:lpstr>
      <vt:lpstr>Example:  Batch Series Reactions</vt:lpstr>
      <vt:lpstr>Example:  Batch Series Reactions</vt:lpstr>
      <vt:lpstr>Example:  CSTR Series Reactions</vt:lpstr>
      <vt:lpstr>Example:  CSTR Series Reactions</vt:lpstr>
      <vt:lpstr>Example:  CSTR Series Reactions</vt:lpstr>
      <vt:lpstr>Example:  CSTR Series Reactions</vt:lpstr>
      <vt:lpstr>PowerPoint Presentation</vt:lpstr>
      <vt:lpstr>End of Lecture 12</vt:lpstr>
      <vt:lpstr>Supplementary Slides</vt:lpstr>
      <vt:lpstr>Blood Coagulation </vt:lpstr>
      <vt:lpstr>PowerPoint Presentation</vt:lpstr>
      <vt:lpstr>Notations</vt:lpstr>
      <vt:lpstr>Notations</vt:lpstr>
      <vt:lpstr>Mole Balances</vt:lpstr>
      <vt:lpstr>Mole Balances</vt:lpstr>
      <vt:lpstr>Mole Balances</vt:lpstr>
      <vt:lpstr>Results</vt:lpstr>
      <vt:lpstr>Blood Coagulation </vt:lpstr>
      <vt:lpstr>Schematic of Blood Coagulation</vt:lpstr>
      <vt:lpstr>PowerPoint Presentation</vt:lpstr>
    </vt:vector>
  </TitlesOfParts>
  <Company>KTH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Emma Sundin</dc:creator>
  <cp:lastModifiedBy>Benjamin Griessmann</cp:lastModifiedBy>
  <cp:revision>123</cp:revision>
  <dcterms:created xsi:type="dcterms:W3CDTF">2010-08-03T20:02:52Z</dcterms:created>
  <dcterms:modified xsi:type="dcterms:W3CDTF">2014-12-13T16:48:58Z</dcterms:modified>
</cp:coreProperties>
</file>