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7" r:id="rId2"/>
    <p:sldId id="510" r:id="rId3"/>
    <p:sldId id="508" r:id="rId4"/>
    <p:sldId id="509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4876-923B-4888-84A4-DBF1EA7E7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DD424-2373-4895-94AA-581E5AF80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49D8-9908-4492-A0DD-9D8C984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FBA9-9540-4655-B8C1-A677CB8F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FB4B-BEA6-493B-B590-B7AD9306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AEC3-D885-495E-AF71-83A4050B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3F1D-4588-4CDD-8214-75E79D55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8CE4D-E7FA-442C-A546-81752095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90E3-CD18-4156-8565-37631E70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D0A3-A3EB-4DD7-8C3A-A87C40F2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0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BE6BE-2489-43C4-812A-9C867D111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03493-6640-4246-90E9-A33A3090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6222A-EF55-43C4-B17F-5B8CB102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606B-B939-4D93-85DC-50104150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D4F1-2F29-4580-87E0-5B380BB7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4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2B6D-45E1-449D-9B83-B1870F15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3DEA-3A94-4E49-A92E-11B0517A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BB11-486F-42E8-9F2D-CFD0A7F6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60EF-A80C-403C-B2B9-C83AFA60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8891-9B57-4843-B186-4E67A277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2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2637-94FF-4EED-B5A9-5F60CA3E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73F7-96EC-4471-B14A-D457B2D0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8F45-57F3-4FE4-8DD3-E85B74C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12EC-1C61-4154-B2E9-3BEA3A8A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B89D-773B-4B31-BA80-6F6F63FA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3499-75EB-4A12-88AB-F60F9E1B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A967-4A5B-469D-8E6E-0A6DCF93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B408-5AEA-4B3C-AC1B-07F2530B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65384-FAE0-45E5-A644-41E67F37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1362-4DBE-46FE-ABB5-E63CD60E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C53CB-7E50-4328-AFFA-E66C2E4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6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C77A-8F72-46C9-9CE9-9B4327A1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365E4-5BB1-4064-A785-92AC1AF5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372C-56C1-44BC-9419-117FBC79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A8F8B-1087-4A2D-BE0F-D312CE360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4E177-ED9F-46E1-99F1-FF8D7F6DA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8CE0-0839-49D3-8A1A-E30DD7EF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50081-9477-4FEE-BCCF-D1F221DB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F3FFB-18B3-4557-90EA-E791D2B9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5550-BEB7-4521-A4F4-2878676D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128F6-143A-4C1C-B7D0-B67ED37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C7B99-BFE0-44F2-83E8-83A6B25A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18F96-30B7-4E7F-AC64-DAD3F882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9935A-A9F1-4EF1-ACFD-6228BE66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A8D70-A0C9-4CDC-92B4-EACF66EA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A15A3-B9B4-4633-9F4B-997A85A5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B1EB-31F7-4806-8D3C-CD160BB8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6BF7-9CF7-48C2-B0F6-35B5E337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499A-7765-4CE0-8319-7B8F1F292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B5CE-5EB7-4355-87F5-63A68FC1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2038-E6E1-4303-8181-8C8E37C3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6B5D-B626-40CA-90A8-A5C6A904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2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7BB5-778A-40D1-86B5-F139CEA7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6EC91-6AF4-4988-A97E-DBFB0AFC7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8A44E-E260-45D6-B48B-FEF419D1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E8FE-719B-464C-B66E-D2AC855F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45AA4-EC42-44A9-9776-4F156CA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8AB07-62A1-4377-907A-741BC3CF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6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3C672-351A-4125-B7B8-9143DF13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9494D-133B-444B-8A9B-E73BDFFD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75D1-3FD8-4CCA-948F-855971FF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7316-7205-42C5-B8BE-BDC1C5379EA4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A611-EBF5-4A4A-97CB-CD6CDF42F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68C8-45D7-4767-A248-40725EB0D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13F0-EF0D-4AA4-9591-9742A8690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5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ahul@che.iitkgp.ac.in" TargetMode="External"/><Relationship Id="rId4" Type="http://schemas.openxmlformats.org/officeDocument/2006/relationships/hyperlink" Target="mailto:joy@che.itkgp.ac.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49FDD40-C2FF-4A07-928C-D24FF4A8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4" y="108852"/>
            <a:ext cx="1158876" cy="1297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AE693-0898-4048-ADB7-2945CF0DA324}"/>
              </a:ext>
            </a:extLst>
          </p:cNvPr>
          <p:cNvSpPr txBox="1"/>
          <p:nvPr/>
        </p:nvSpPr>
        <p:spPr>
          <a:xfrm>
            <a:off x="1036638" y="1308055"/>
            <a:ext cx="10118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291973"/>
                </a:solidFill>
              </a:rPr>
              <a:t>CH 42010: PROCESS PLANT OPERATION &amp; SAFETY</a:t>
            </a:r>
            <a:endParaRPr lang="en-IN" sz="3600" dirty="0">
              <a:solidFill>
                <a:srgbClr val="29197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A2351-363F-4B1D-BD69-25CC5DFE7565}"/>
              </a:ext>
            </a:extLst>
          </p:cNvPr>
          <p:cNvSpPr txBox="1"/>
          <p:nvPr/>
        </p:nvSpPr>
        <p:spPr>
          <a:xfrm>
            <a:off x="3048000" y="1924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291973"/>
                </a:solidFill>
              </a:rPr>
              <a:t>LTP: 3-0-0, CRD: 3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0DC8B1A-53ED-4C4C-9229-A117AFB1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8CA-AEAF-4596-A6DB-E5D326FCEFD9}" type="datetime1">
              <a:rPr lang="en-IN" smtClean="0"/>
              <a:t>08-01-2025</a:t>
            </a:fld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A043A6A-01C8-44B3-BE19-0281F35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1</a:t>
            </a:fld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CA0BD6-AC74-4401-B0EA-735EA2B24846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C01E73-9F5D-4159-88AF-AB47E75EC258}"/>
              </a:ext>
            </a:extLst>
          </p:cNvPr>
          <p:cNvSpPr txBox="1"/>
          <p:nvPr/>
        </p:nvSpPr>
        <p:spPr>
          <a:xfrm>
            <a:off x="373856" y="2727328"/>
            <a:ext cx="1143952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Breadth Elective for Spring Semester 2024-25</a:t>
            </a:r>
          </a:p>
          <a:p>
            <a:pPr algn="ctr"/>
            <a:endParaRPr lang="en-US" sz="3600" b="1" dirty="0"/>
          </a:p>
          <a:p>
            <a:pPr algn="ctr"/>
            <a:r>
              <a:rPr lang="en-US" sz="2400" b="1" dirty="0"/>
              <a:t>Offered by Chemical Engineering Department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000" b="1" dirty="0"/>
              <a:t>Course Instructors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Dr. Joydip Chaudhuri &amp; Dr. Rahul Ranjan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14C0F-B249-465E-9983-A1C2D56AF0F4}"/>
              </a:ext>
            </a:extLst>
          </p:cNvPr>
          <p:cNvSpPr txBox="1"/>
          <p:nvPr/>
        </p:nvSpPr>
        <p:spPr>
          <a:xfrm>
            <a:off x="3043238" y="5605819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hlinkClick r:id="rId4"/>
              </a:rPr>
              <a:t>joy@che.itkgp.ac.in</a:t>
            </a:r>
            <a:endParaRPr lang="fr-FR" dirty="0"/>
          </a:p>
          <a:p>
            <a:pPr algn="ctr"/>
            <a:r>
              <a:rPr lang="fr-FR" dirty="0">
                <a:hlinkClick r:id="rId5"/>
              </a:rPr>
              <a:t>rahul@che.iitkgp.ac.in</a:t>
            </a:r>
            <a:r>
              <a:rPr lang="fr-FR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0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10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1E8FE-0814-4A9E-8AC3-B8F29A79935F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 OPERATION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B6F187-A0FD-4EAD-AF51-C2595B0197CA}"/>
              </a:ext>
            </a:extLst>
          </p:cNvPr>
          <p:cNvSpPr/>
          <p:nvPr/>
        </p:nvSpPr>
        <p:spPr>
          <a:xfrm>
            <a:off x="237065" y="855133"/>
            <a:ext cx="3886201" cy="5376334"/>
          </a:xfrm>
          <a:prstGeom prst="roundRect">
            <a:avLst>
              <a:gd name="adj" fmla="val 423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B8407-12C3-4762-9415-4D472E203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35" y="939059"/>
            <a:ext cx="880529" cy="88052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551719-EF0F-4F0E-8687-F33237C7EE81}"/>
              </a:ext>
            </a:extLst>
          </p:cNvPr>
          <p:cNvSpPr txBox="1"/>
          <p:nvPr/>
        </p:nvSpPr>
        <p:spPr>
          <a:xfrm>
            <a:off x="277509" y="951641"/>
            <a:ext cx="276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Plants &amp; Manufacturing</a:t>
            </a:r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C3E76F-73C8-462B-BAEC-B6D596AEAF8F}"/>
              </a:ext>
            </a:extLst>
          </p:cNvPr>
          <p:cNvSpPr txBox="1"/>
          <p:nvPr/>
        </p:nvSpPr>
        <p:spPr>
          <a:xfrm>
            <a:off x="275165" y="1650071"/>
            <a:ext cx="38269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Production </a:t>
            </a:r>
            <a:r>
              <a:rPr lang="en-US" sz="1600" b="1" dirty="0" err="1"/>
              <a:t>Equipments</a:t>
            </a:r>
            <a:r>
              <a:rPr lang="en-US" sz="16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Reactors, Mixers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Conveyors, Material Handling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Extruders, Crushers, Grinders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Heat Exchangers, Boilers, Furnaces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Pumps, Compressors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Utilities and Auxiliary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Water Treatment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Compressed Air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Power Generation, Distribution Systems, Cooling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Steam, Gas Supply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Storage and Material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Storage Tanks and Silos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Bulk Material Handling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Warehousing and Inventory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Piping and Plumbing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 Piping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Valves and Fittings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Drains and Sewer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C8B7D4-E5AB-4614-BA77-2647584E9C61}"/>
              </a:ext>
            </a:extLst>
          </p:cNvPr>
          <p:cNvSpPr txBox="1"/>
          <p:nvPr/>
        </p:nvSpPr>
        <p:spPr>
          <a:xfrm>
            <a:off x="4392082" y="939718"/>
            <a:ext cx="7522410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What?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Systematic management and control of equipment, machinery, and systems within a manufacturing or processing facility.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Commonly found in industries such as oil and gas, chemicals, pharmaceuticals, food and beverages, power generation, and water treatment.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Why?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Efficiently convert raw materials into desired products.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Ensure safe, efficient, and reliable production while maintaining product quality and minimizing environmental impact.</a:t>
            </a:r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How?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Will learn in this course: </a:t>
            </a:r>
            <a:r>
              <a:rPr lang="en-US" sz="1600" b="1" dirty="0"/>
              <a:t>CH42010 – Process Plant Operation </a:t>
            </a:r>
            <a:r>
              <a:rPr lang="en-US" sz="1600" dirty="0"/>
              <a:t>!!!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Prerequisites: </a:t>
            </a:r>
            <a:r>
              <a:rPr lang="en-IN" sz="1400" dirty="0"/>
              <a:t>Fluid Mechanics, Heat Transfer, Mass Transfer I &amp; II, Transport Phenomena, Reaction Engineering, Thermodynamics, Refinery Engineering, Equipment Design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1A6E6-5778-4819-88CF-94DF38676955}"/>
              </a:ext>
            </a:extLst>
          </p:cNvPr>
          <p:cNvSpPr txBox="1"/>
          <p:nvPr/>
        </p:nvSpPr>
        <p:spPr>
          <a:xfrm>
            <a:off x="5103171" y="500323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291973"/>
                </a:solidFill>
              </a:rPr>
              <a:t>Process Plant Operation</a:t>
            </a:r>
            <a:endParaRPr lang="en-IN" sz="2400" u="sng" dirty="0">
              <a:solidFill>
                <a:srgbClr val="291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5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11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1E8FE-0814-4A9E-8AC3-B8F29A79935F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86750-7B4F-4EFD-8FA4-FE577EA56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"/>
          <a:stretch/>
        </p:blipFill>
        <p:spPr>
          <a:xfrm>
            <a:off x="241717" y="598733"/>
            <a:ext cx="7379930" cy="38801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EE4B89-82F6-4CC4-9AD1-829C66FB03B6}"/>
              </a:ext>
            </a:extLst>
          </p:cNvPr>
          <p:cNvSpPr/>
          <p:nvPr/>
        </p:nvSpPr>
        <p:spPr>
          <a:xfrm>
            <a:off x="241717" y="846667"/>
            <a:ext cx="7319016" cy="1109133"/>
          </a:xfrm>
          <a:prstGeom prst="rect">
            <a:avLst/>
          </a:prstGeom>
          <a:solidFill>
            <a:srgbClr val="33CC33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57423-1D4D-43F2-85D8-AD63CDA4C44E}"/>
              </a:ext>
            </a:extLst>
          </p:cNvPr>
          <p:cNvSpPr/>
          <p:nvPr/>
        </p:nvSpPr>
        <p:spPr>
          <a:xfrm>
            <a:off x="241717" y="1954741"/>
            <a:ext cx="3830750" cy="247934"/>
          </a:xfrm>
          <a:prstGeom prst="rect">
            <a:avLst/>
          </a:prstGeom>
          <a:solidFill>
            <a:srgbClr val="33CC33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59DC0-2E31-4A63-AFAC-6018D9B21BE1}"/>
              </a:ext>
            </a:extLst>
          </p:cNvPr>
          <p:cNvSpPr/>
          <p:nvPr/>
        </p:nvSpPr>
        <p:spPr>
          <a:xfrm>
            <a:off x="4072467" y="1951566"/>
            <a:ext cx="3488266" cy="247934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A02CB7-DD42-4F34-8EC0-C7D78C4D2941}"/>
              </a:ext>
            </a:extLst>
          </p:cNvPr>
          <p:cNvSpPr/>
          <p:nvPr/>
        </p:nvSpPr>
        <p:spPr>
          <a:xfrm>
            <a:off x="241717" y="2199499"/>
            <a:ext cx="7319016" cy="88610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5F5ED-D9E4-4B4A-A361-454E0133444B}"/>
              </a:ext>
            </a:extLst>
          </p:cNvPr>
          <p:cNvSpPr/>
          <p:nvPr/>
        </p:nvSpPr>
        <p:spPr>
          <a:xfrm>
            <a:off x="241717" y="3304398"/>
            <a:ext cx="7319016" cy="1174468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BC104-DA82-46CE-AD14-FA84F4392514}"/>
              </a:ext>
            </a:extLst>
          </p:cNvPr>
          <p:cNvSpPr txBox="1"/>
          <p:nvPr/>
        </p:nvSpPr>
        <p:spPr>
          <a:xfrm>
            <a:off x="7702500" y="1293725"/>
            <a:ext cx="40215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Ian Sutton, Plant Design and Operations, Gulf Professional Publishing (2014)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 Equipment, Operation, Control, and Reliability, Edited By Michael D. Holloway,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Chikezie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Nwaoha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Oliver A.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Onyewuenyi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Stanley M.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Chemical process equipment selection and design, Butterworths (1990)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Martin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Killcross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Chemical and Process Plant Commissioning Handbook. A Practical Guide to Plant System and Equipment Installation and Commissioning, Elsevier (2021)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2CABC-851B-4494-8A9E-33BF6E0B0C52}"/>
              </a:ext>
            </a:extLst>
          </p:cNvPr>
          <p:cNvSpPr txBox="1"/>
          <p:nvPr/>
        </p:nvSpPr>
        <p:spPr>
          <a:xfrm>
            <a:off x="8890000" y="801937"/>
            <a:ext cx="1772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Textbooks</a:t>
            </a:r>
            <a:endParaRPr lang="en-IN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040F52-1BBC-4DCB-AF8F-4F09F0FA7101}"/>
              </a:ext>
            </a:extLst>
          </p:cNvPr>
          <p:cNvSpPr/>
          <p:nvPr/>
        </p:nvSpPr>
        <p:spPr>
          <a:xfrm>
            <a:off x="241717" y="4692597"/>
            <a:ext cx="596483" cy="247934"/>
          </a:xfrm>
          <a:prstGeom prst="rect">
            <a:avLst/>
          </a:prstGeom>
          <a:solidFill>
            <a:srgbClr val="33CC33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1478B-F7CC-4B28-AA9B-19B2AE6D3317}"/>
              </a:ext>
            </a:extLst>
          </p:cNvPr>
          <p:cNvSpPr/>
          <p:nvPr/>
        </p:nvSpPr>
        <p:spPr>
          <a:xfrm>
            <a:off x="241717" y="5117040"/>
            <a:ext cx="596483" cy="247934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F0CD5B-5B22-41D6-A3F4-B90325DF5E86}"/>
              </a:ext>
            </a:extLst>
          </p:cNvPr>
          <p:cNvSpPr/>
          <p:nvPr/>
        </p:nvSpPr>
        <p:spPr>
          <a:xfrm>
            <a:off x="241716" y="5583764"/>
            <a:ext cx="596483" cy="24793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457BE7-E196-4126-9060-AE504C818B5E}"/>
              </a:ext>
            </a:extLst>
          </p:cNvPr>
          <p:cNvSpPr txBox="1"/>
          <p:nvPr/>
        </p:nvSpPr>
        <p:spPr>
          <a:xfrm>
            <a:off x="838199" y="4647287"/>
            <a:ext cx="3166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Myself</a:t>
            </a:r>
            <a:endParaRPr lang="en-I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8D9CB-80AB-478D-92C3-8833A9E55141}"/>
              </a:ext>
            </a:extLst>
          </p:cNvPr>
          <p:cNvSpPr txBox="1"/>
          <p:nvPr/>
        </p:nvSpPr>
        <p:spPr>
          <a:xfrm>
            <a:off x="838199" y="5071730"/>
            <a:ext cx="31665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Prof. Rahul Ranjan</a:t>
            </a:r>
            <a:endParaRPr lang="en-IN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E56B28-7AFF-4439-8BD3-44448C7B436D}"/>
              </a:ext>
            </a:extLst>
          </p:cNvPr>
          <p:cNvSpPr txBox="1"/>
          <p:nvPr/>
        </p:nvSpPr>
        <p:spPr>
          <a:xfrm>
            <a:off x="838198" y="5556131"/>
            <a:ext cx="4394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List of Textbooks and Reference Books</a:t>
            </a:r>
            <a:endParaRPr lang="en-IN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03E4F4-0062-4EF4-8FA6-4E5D7A5AAB7F}"/>
              </a:ext>
            </a:extLst>
          </p:cNvPr>
          <p:cNvSpPr/>
          <p:nvPr/>
        </p:nvSpPr>
        <p:spPr>
          <a:xfrm>
            <a:off x="5083004" y="3090667"/>
            <a:ext cx="2477729" cy="217234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F7CEF2-0E2D-40EA-9C20-8AFA8C3A307F}"/>
              </a:ext>
            </a:extLst>
          </p:cNvPr>
          <p:cNvSpPr/>
          <p:nvPr/>
        </p:nvSpPr>
        <p:spPr>
          <a:xfrm>
            <a:off x="241716" y="3077788"/>
            <a:ext cx="4841288" cy="217234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3968F-17C0-4908-A928-9A9CAA3FC6D6}"/>
              </a:ext>
            </a:extLst>
          </p:cNvPr>
          <p:cNvSpPr txBox="1"/>
          <p:nvPr/>
        </p:nvSpPr>
        <p:spPr>
          <a:xfrm>
            <a:off x="160866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PLANTS – BATCH &amp; CONTINUOUS PROCESSES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C286-521B-4543-A88B-678A76BC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DC11-2F72-4E42-8538-C7E496EEC997}" type="datetime1">
              <a:rPr lang="en-IN" smtClean="0"/>
              <a:t>08-01-2025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309FB-3D06-41D5-B2C5-78395371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12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1DAD58-81C8-4A6B-B49B-49C1B1844E56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91257DD1-3DDA-49DC-B152-488E6198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5066" y="965961"/>
            <a:ext cx="2309863" cy="2781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052D03-3755-4264-B6AF-C2BD67C58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293" y="997494"/>
            <a:ext cx="2343707" cy="28209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52B842-DC22-4A8C-8867-14E783250BC8}"/>
              </a:ext>
            </a:extLst>
          </p:cNvPr>
          <p:cNvSpPr txBox="1"/>
          <p:nvPr/>
        </p:nvSpPr>
        <p:spPr>
          <a:xfrm>
            <a:off x="160868" y="486558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Processes</a:t>
            </a:r>
            <a:endParaRPr lang="en-IN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09A477-6196-4AD7-B6E7-8F91C1E4872D}"/>
              </a:ext>
            </a:extLst>
          </p:cNvPr>
          <p:cNvCxnSpPr/>
          <p:nvPr/>
        </p:nvCxnSpPr>
        <p:spPr>
          <a:xfrm>
            <a:off x="6265333" y="609593"/>
            <a:ext cx="0" cy="5688000"/>
          </a:xfrm>
          <a:prstGeom prst="line">
            <a:avLst/>
          </a:prstGeom>
          <a:ln w="34925" cmpd="tri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5BA6BC-E513-4D3E-83E7-F4466200EB49}"/>
              </a:ext>
            </a:extLst>
          </p:cNvPr>
          <p:cNvSpPr txBox="1"/>
          <p:nvPr/>
        </p:nvSpPr>
        <p:spPr>
          <a:xfrm>
            <a:off x="6358300" y="3893448"/>
            <a:ext cx="56726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efficiency and lower operational costs per unit of product.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product quality due to steady-state conditions.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labor costs due to automation.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initial investment and operating costs.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product flexibility.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steady-state operations (e.g., startup and shutdown).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74C2A-CE33-4E82-BCB4-8C17B25D0299}"/>
              </a:ext>
            </a:extLst>
          </p:cNvPr>
          <p:cNvSpPr txBox="1"/>
          <p:nvPr/>
        </p:nvSpPr>
        <p:spPr>
          <a:xfrm>
            <a:off x="254004" y="3893448"/>
            <a:ext cx="60070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Greater flexibility to produce a variety of products.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Easier to manage smaller production runs.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initial capital investment.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production costs per unit due to downtime and cleaning.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Variability in product quality between batches.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labor-intensive operations.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7389A4-1B8C-4C35-9D3D-CA84AA6030A4}"/>
              </a:ext>
            </a:extLst>
          </p:cNvPr>
          <p:cNvSpPr txBox="1"/>
          <p:nvPr/>
        </p:nvSpPr>
        <p:spPr>
          <a:xfrm>
            <a:off x="6418816" y="1788876"/>
            <a:ext cx="33998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Stirred Tank Reactor (CSTR)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Tubular reactors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bed reactors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Fluidized bed reactors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Oil Refining:  Distillation,  Cracking, Hydrotreating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Chemical Manufacturing: Ammonia, Methanol, Sulfuric Acid Production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BCC3F5-328A-4F96-A9DC-E959275B24FC}"/>
              </a:ext>
            </a:extLst>
          </p:cNvPr>
          <p:cNvSpPr txBox="1"/>
          <p:nvPr/>
        </p:nvSpPr>
        <p:spPr>
          <a:xfrm>
            <a:off x="6333094" y="518091"/>
            <a:ext cx="5604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Continuous Processes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CAFF1-017A-4846-BD39-E360C35E1DE3}"/>
              </a:ext>
            </a:extLst>
          </p:cNvPr>
          <p:cNvSpPr txBox="1"/>
          <p:nvPr/>
        </p:nvSpPr>
        <p:spPr>
          <a:xfrm>
            <a:off x="297309" y="1782486"/>
            <a:ext cx="38188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Reactor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 Production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Fermentation, Coagulation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Polymerization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Fermentation processes for producing antibiotics, enzymes, and biofuels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 treatment processes: metal components are heated and cooled in controlled batches for hardness and durability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C6EDA2-EFF5-4CD3-981C-7930B6E0710F}"/>
              </a:ext>
            </a:extLst>
          </p:cNvPr>
          <p:cNvSpPr txBox="1"/>
          <p:nvPr/>
        </p:nvSpPr>
        <p:spPr>
          <a:xfrm>
            <a:off x="4234214" y="3818466"/>
            <a:ext cx="16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Source: Google Images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E820D5-38C7-4FB7-A0EB-32540D58E515}"/>
              </a:ext>
            </a:extLst>
          </p:cNvPr>
          <p:cNvSpPr txBox="1"/>
          <p:nvPr/>
        </p:nvSpPr>
        <p:spPr>
          <a:xfrm>
            <a:off x="10485691" y="786029"/>
            <a:ext cx="16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Source: Google Images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E66393-DD9B-4C03-9F8B-D58DF84916E1}"/>
              </a:ext>
            </a:extLst>
          </p:cNvPr>
          <p:cNvSpPr txBox="1"/>
          <p:nvPr/>
        </p:nvSpPr>
        <p:spPr>
          <a:xfrm>
            <a:off x="6418816" y="831117"/>
            <a:ext cx="33998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b="1" dirty="0"/>
              <a:t>Processes where raw materials are continuously fed into the process, and products are continuously produced. </a:t>
            </a:r>
            <a:endParaRPr lang="en-IN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00807-64E5-4A9F-A2F8-9AB143FE6A2D}"/>
              </a:ext>
            </a:extLst>
          </p:cNvPr>
          <p:cNvSpPr txBox="1"/>
          <p:nvPr/>
        </p:nvSpPr>
        <p:spPr>
          <a:xfrm>
            <a:off x="297309" y="835345"/>
            <a:ext cx="34847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b="1" dirty="0"/>
              <a:t>Processes where materials are processed in discrete batches. Each batch goes through the entire production cycle before the next batch is started. 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2786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3968F-17C0-4908-A928-9A9CAA3FC6D6}"/>
              </a:ext>
            </a:extLst>
          </p:cNvPr>
          <p:cNvSpPr txBox="1"/>
          <p:nvPr/>
        </p:nvSpPr>
        <p:spPr>
          <a:xfrm>
            <a:off x="0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PLANTS – BATCH &amp; CONTINUOUS PROCESSES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C286-521B-4543-A88B-678A76BC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DC11-2F72-4E42-8538-C7E496EEC997}" type="datetime1">
              <a:rPr lang="en-IN" smtClean="0"/>
              <a:t>08-01-2025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309FB-3D06-41D5-B2C5-78395371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13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1DAD58-81C8-4A6B-B49B-49C1B1844E56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57A8E86-668B-4304-8B40-77B28A404700}"/>
              </a:ext>
            </a:extLst>
          </p:cNvPr>
          <p:cNvGraphicFramePr>
            <a:graphicFrameLocks noGrp="1"/>
          </p:cNvGraphicFramePr>
          <p:nvPr/>
        </p:nvGraphicFramePr>
        <p:xfrm>
          <a:off x="804331" y="829732"/>
          <a:ext cx="10964331" cy="53573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4594">
                  <a:extLst>
                    <a:ext uri="{9D8B030D-6E8A-4147-A177-3AD203B41FA5}">
                      <a16:colId xmlns:a16="http://schemas.microsoft.com/office/drawing/2014/main" val="3644810741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2254062028"/>
                    </a:ext>
                  </a:extLst>
                </a:gridCol>
                <a:gridCol w="4539187">
                  <a:extLst>
                    <a:ext uri="{9D8B030D-6E8A-4147-A177-3AD203B41FA5}">
                      <a16:colId xmlns:a16="http://schemas.microsoft.com/office/drawing/2014/main" val="3371114898"/>
                    </a:ext>
                  </a:extLst>
                </a:gridCol>
              </a:tblGrid>
              <a:tr h="3710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291973"/>
                          </a:solidFill>
                        </a:rPr>
                        <a:t>Characteristics</a:t>
                      </a:r>
                      <a:endParaRPr lang="en-IN" b="1" dirty="0">
                        <a:solidFill>
                          <a:srgbClr val="2919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91973"/>
                          </a:solidFill>
                        </a:rPr>
                        <a:t>Batch</a:t>
                      </a:r>
                      <a:endParaRPr lang="en-IN" dirty="0">
                        <a:solidFill>
                          <a:srgbClr val="2919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91973"/>
                          </a:solidFill>
                        </a:rPr>
                        <a:t>Continuous</a:t>
                      </a:r>
                      <a:endParaRPr lang="en-IN" dirty="0">
                        <a:solidFill>
                          <a:srgbClr val="29197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9783"/>
                  </a:ext>
                </a:extLst>
              </a:tr>
              <a:tr h="9378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Flow Process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Intermittent flow; materials are added, processed, and removed in distinct stages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Uninterrupted flow of materials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90582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Production Rate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Varies depending on the size and duration of each batch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Steady and consistent output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42693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 of Operation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Operates in cycles, with downtime between batches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Operates continuously, often 24/7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23057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Process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Easier to control on a per-batch basis, often requiring less sophisticated control systems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Requires complex control systems to monitor and maintain parameters (temperature, pressure, flow rates)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636473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Highly flexible; can produce various products by changing batch recipes and operating conditions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Less flexible; designed for a specific product and often requires extensive modification to switch products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24767"/>
                  </a:ext>
                </a:extLst>
              </a:tr>
              <a:tr h="7897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Equipment such as mixers, reactors, and tanks that can be cleaned and reused for different products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Typically involves large, capital-intensive equipment like reactors, heat exchangers, and distillation columns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4207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6A80AFE-7BF8-4B11-A2CA-ED02EAF16C41}"/>
              </a:ext>
            </a:extLst>
          </p:cNvPr>
          <p:cNvGrpSpPr/>
          <p:nvPr/>
        </p:nvGrpSpPr>
        <p:grpSpPr>
          <a:xfrm>
            <a:off x="362492" y="1193800"/>
            <a:ext cx="369333" cy="5004934"/>
            <a:chOff x="531827" y="1193800"/>
            <a:chExt cx="369333" cy="50049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C32218-3692-4819-8E7D-C14CA7EC4FBC}"/>
                </a:ext>
              </a:extLst>
            </p:cNvPr>
            <p:cNvSpPr txBox="1"/>
            <p:nvPr/>
          </p:nvSpPr>
          <p:spPr>
            <a:xfrm rot="16200000">
              <a:off x="24872" y="4757228"/>
              <a:ext cx="1383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/>
                <a:t>Operational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0F7864-BA95-4B0C-8EAD-9939BCC836C2}"/>
                </a:ext>
              </a:extLst>
            </p:cNvPr>
            <p:cNvSpPr txBox="1"/>
            <p:nvPr/>
          </p:nvSpPr>
          <p:spPr>
            <a:xfrm rot="16200000">
              <a:off x="-6607" y="2231774"/>
              <a:ext cx="14462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Fundamental</a:t>
              </a:r>
              <a:endParaRPr lang="en-IN" b="1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0D2F06-C906-4764-A050-F7F6A6B02189}"/>
                </a:ext>
              </a:extLst>
            </p:cNvPr>
            <p:cNvCxnSpPr/>
            <p:nvPr/>
          </p:nvCxnSpPr>
          <p:spPr>
            <a:xfrm>
              <a:off x="829733" y="1193800"/>
              <a:ext cx="0" cy="2556934"/>
            </a:xfrm>
            <a:prstGeom prst="straightConnector1">
              <a:avLst/>
            </a:prstGeom>
            <a:ln w="19050"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9E591-0620-4B36-8D4C-FBF5EB966F8A}"/>
                </a:ext>
              </a:extLst>
            </p:cNvPr>
            <p:cNvCxnSpPr/>
            <p:nvPr/>
          </p:nvCxnSpPr>
          <p:spPr>
            <a:xfrm>
              <a:off x="838200" y="3750734"/>
              <a:ext cx="0" cy="2448000"/>
            </a:xfrm>
            <a:prstGeom prst="straightConnector1">
              <a:avLst/>
            </a:prstGeom>
            <a:ln w="19050">
              <a:headEnd type="stealth"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7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2C5DAD-1698-4900-9013-637E76C4BAAE}"/>
              </a:ext>
            </a:extLst>
          </p:cNvPr>
          <p:cNvSpPr txBox="1"/>
          <p:nvPr/>
        </p:nvSpPr>
        <p:spPr>
          <a:xfrm>
            <a:off x="5465232" y="750292"/>
            <a:ext cx="654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CONTINUOUS PROCESSES</a:t>
            </a:r>
            <a:endParaRPr lang="en-US" dirty="0"/>
          </a:p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Chemical manufacturing (e.g., ammonia production, petrochemical processing).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Food production (e.g., juice extraction, syrup production).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Power generation (e.g., steam generation in power plants).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BDB595-681E-4728-9804-010767F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AF02-E715-4273-943A-A56DFB494572}" type="datetime1">
              <a:rPr lang="en-IN" smtClean="0"/>
              <a:t>08-01-2025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DFC0-1CDF-41AA-8538-2FFDD458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14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CB8297-0513-4644-A25E-87CFA71AC54D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DA54A-7296-4587-ACD9-B8C3B4267FC4}"/>
              </a:ext>
            </a:extLst>
          </p:cNvPr>
          <p:cNvSpPr txBox="1"/>
          <p:nvPr/>
        </p:nvSpPr>
        <p:spPr>
          <a:xfrm>
            <a:off x="186268" y="136525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OF BATCH AND CONTINUOUS PROCESSES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74833-C891-41C5-959F-A1D6EB8CD2E1}"/>
              </a:ext>
            </a:extLst>
          </p:cNvPr>
          <p:cNvSpPr txBox="1"/>
          <p:nvPr/>
        </p:nvSpPr>
        <p:spPr>
          <a:xfrm>
            <a:off x="186268" y="750292"/>
            <a:ext cx="61002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BATCH PROCESSES</a:t>
            </a: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Pharmaceutical production (e.g., vaccines)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Food industry (e.g., baked goods, sauces)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Specialty chemicals (e.g., perfumes, dyes)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018A0-401F-4428-838B-943AF4630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" b="7267"/>
          <a:stretch/>
        </p:blipFill>
        <p:spPr>
          <a:xfrm>
            <a:off x="373596" y="3891595"/>
            <a:ext cx="4558635" cy="236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F68D12-60C1-47FB-A530-2C5CEDA27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6" y="2379722"/>
            <a:ext cx="2991496" cy="135977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02850F-975D-45D4-9DA8-3CD68F2E6DA0}"/>
              </a:ext>
            </a:extLst>
          </p:cNvPr>
          <p:cNvCxnSpPr/>
          <p:nvPr/>
        </p:nvCxnSpPr>
        <p:spPr>
          <a:xfrm>
            <a:off x="5283200" y="668350"/>
            <a:ext cx="0" cy="5688000"/>
          </a:xfrm>
          <a:prstGeom prst="line">
            <a:avLst/>
          </a:prstGeom>
          <a:ln w="34925" cmpd="tri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A1D280E-B8C0-459C-8174-360EAB38F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82" y="2504618"/>
            <a:ext cx="2988000" cy="12786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CF6132-84E4-414D-9472-D74169D31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81" y="3429000"/>
            <a:ext cx="6379237" cy="3067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22E351-3B24-46A3-A246-E8A9A25CE567}"/>
              </a:ext>
            </a:extLst>
          </p:cNvPr>
          <p:cNvSpPr txBox="1"/>
          <p:nvPr/>
        </p:nvSpPr>
        <p:spPr>
          <a:xfrm>
            <a:off x="10547489" y="6060300"/>
            <a:ext cx="16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Source: Google Images</a:t>
            </a:r>
            <a:endParaRPr lang="en-IN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1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BDB595-681E-4728-9804-010767F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AF02-E715-4273-943A-A56DFB494572}" type="datetime1">
              <a:rPr lang="en-IN" smtClean="0"/>
              <a:t>08-01-2025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DFC0-1CDF-41AA-8538-2FFDD458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15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CB8297-0513-4644-A25E-87CFA71AC54D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DA54A-7296-4587-ACD9-B8C3B4267FC4}"/>
              </a:ext>
            </a:extLst>
          </p:cNvPr>
          <p:cNvSpPr txBox="1"/>
          <p:nvPr/>
        </p:nvSpPr>
        <p:spPr>
          <a:xfrm>
            <a:off x="186268" y="136525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SELECTION: BATCH AND CONTINUOUS PROCESSES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E5F9F-A886-4040-B2B6-73659AEE791F}"/>
              </a:ext>
            </a:extLst>
          </p:cNvPr>
          <p:cNvSpPr txBox="1"/>
          <p:nvPr/>
        </p:nvSpPr>
        <p:spPr>
          <a:xfrm>
            <a:off x="186268" y="678065"/>
            <a:ext cx="118025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Economic Considerations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Cost Analysis</a:t>
            </a:r>
            <a:r>
              <a:rPr lang="en-US" dirty="0"/>
              <a:t>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Fixed and variable costs in continuous vs. batch production.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Economies of scale in continuous operations.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Return on investment (ROI) for both types of processes in plants.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Market Demand</a:t>
            </a:r>
            <a:r>
              <a:rPr lang="en-US" dirty="0"/>
              <a:t>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How market demand influences the choice between continuous and batch production.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Trends in manufacturing practices and technology (e.g., shift toward more flexible manufacturing systems).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Safety and Environmental Considerations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Risk Assessment</a:t>
            </a:r>
            <a:r>
              <a:rPr lang="en-US" dirty="0"/>
              <a:t>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Different safety risks associated with continuous vs. batch processes (e.g., chemical spills, equipment failures).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of safety protocols and regulations in both types of plants.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Environmental Impact</a:t>
            </a:r>
            <a:r>
              <a:rPr lang="en-US" dirty="0"/>
              <a:t>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Waste management and emissions control strategies for continuous and batch plants.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Role of sustainability in plant design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89549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98D6C-2F7D-480F-B800-DCA6590942D2}"/>
              </a:ext>
            </a:extLst>
          </p:cNvPr>
          <p:cNvSpPr txBox="1"/>
          <p:nvPr/>
        </p:nvSpPr>
        <p:spPr>
          <a:xfrm>
            <a:off x="5123811" y="3685788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Lecture 1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F0ED3-806B-4C01-B6FC-EC14A5A87DED}"/>
              </a:ext>
            </a:extLst>
          </p:cNvPr>
          <p:cNvSpPr txBox="1"/>
          <p:nvPr/>
        </p:nvSpPr>
        <p:spPr>
          <a:xfrm>
            <a:off x="2200275" y="4348490"/>
            <a:ext cx="7791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u="none" strike="noStrike" baseline="0" dirty="0"/>
              <a:t>Process Plants</a:t>
            </a:r>
            <a:endParaRPr lang="en-IN" sz="3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9FDD40-C2FF-4A07-928C-D24FF4A8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4" y="108852"/>
            <a:ext cx="638175" cy="714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AE693-0898-4048-ADB7-2945CF0DA324}"/>
              </a:ext>
            </a:extLst>
          </p:cNvPr>
          <p:cNvSpPr txBox="1"/>
          <p:nvPr/>
        </p:nvSpPr>
        <p:spPr>
          <a:xfrm>
            <a:off x="1036638" y="929015"/>
            <a:ext cx="10118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rgbClr val="291973"/>
                </a:solidFill>
              </a:rPr>
              <a:t>CH 42010: PROCESS PLANT OPERATION &amp; SAFETY</a:t>
            </a:r>
            <a:endParaRPr lang="en-IN" sz="3600" dirty="0">
              <a:solidFill>
                <a:srgbClr val="29197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A2351-363F-4B1D-BD69-25CC5DFE7565}"/>
              </a:ext>
            </a:extLst>
          </p:cNvPr>
          <p:cNvSpPr txBox="1"/>
          <p:nvPr/>
        </p:nvSpPr>
        <p:spPr>
          <a:xfrm>
            <a:off x="3048000" y="1545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291973"/>
                </a:solidFill>
              </a:rPr>
              <a:t>LTP: 3-0-0, CRD: 3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0DC8B1A-53ED-4C4C-9229-A117AFB1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8CA-AEAF-4596-A6DB-E5D326FCEFD9}" type="datetime1">
              <a:rPr lang="en-IN" smtClean="0"/>
              <a:t>08-01-2025</a:t>
            </a:fld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A043A6A-01C8-44B3-BE19-0281F35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2</a:t>
            </a:fld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001F0C-A151-43A5-AE60-93EFA78A2F58}"/>
              </a:ext>
            </a:extLst>
          </p:cNvPr>
          <p:cNvCxnSpPr>
            <a:cxnSpLocks/>
          </p:cNvCxnSpPr>
          <p:nvPr/>
        </p:nvCxnSpPr>
        <p:spPr>
          <a:xfrm>
            <a:off x="2200275" y="4378409"/>
            <a:ext cx="7791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CA0BD6-AC74-4401-B0EA-735EA2B24846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2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3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B6BF84-F0CB-489A-AB11-548A8B075DDF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56615-DBA3-4322-9B8F-0C0AFF3E9675}"/>
              </a:ext>
            </a:extLst>
          </p:cNvPr>
          <p:cNvSpPr txBox="1"/>
          <p:nvPr/>
        </p:nvSpPr>
        <p:spPr>
          <a:xfrm>
            <a:off x="173566" y="608688"/>
            <a:ext cx="11844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A “process plant” (or more simply “plant”) is “a complete set of process units and direct supporting infrastructure required to provide a total operational function to produce a product or products…”.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C1B74B-63A9-4300-BF9B-D56B7EE2BCBD}"/>
              </a:ext>
            </a:extLst>
          </p:cNvPr>
          <p:cNvSpPr txBox="1"/>
          <p:nvPr/>
        </p:nvSpPr>
        <p:spPr>
          <a:xfrm>
            <a:off x="234613" y="2209497"/>
            <a:ext cx="912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What is the industrial procedure to produce ammonia called?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1C0BDF-A4B3-47E9-8AC6-46E904D3B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" b="85555"/>
          <a:stretch/>
        </p:blipFill>
        <p:spPr>
          <a:xfrm>
            <a:off x="2274000" y="2668176"/>
            <a:ext cx="7620000" cy="5232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AFF8F1-A260-49EF-B999-76E4AE365942}"/>
              </a:ext>
            </a:extLst>
          </p:cNvPr>
          <p:cNvSpPr txBox="1"/>
          <p:nvPr/>
        </p:nvSpPr>
        <p:spPr>
          <a:xfrm>
            <a:off x="234613" y="3276255"/>
            <a:ext cx="117838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German chemists </a:t>
            </a:r>
            <a:r>
              <a:rPr lang="en-US" b="1" dirty="0">
                <a:solidFill>
                  <a:srgbClr val="0000FF"/>
                </a:solidFill>
              </a:rPr>
              <a:t>Fritz Haber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Carl Bosch </a:t>
            </a:r>
            <a:r>
              <a:rPr lang="en-US" dirty="0"/>
              <a:t>developed the process in the first decade of the 20th century.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Its improved efficiency over existing methods such as the </a:t>
            </a:r>
            <a:r>
              <a:rPr lang="en-US" dirty="0" err="1"/>
              <a:t>Birkeland-Eyde</a:t>
            </a:r>
            <a:r>
              <a:rPr lang="en-US" dirty="0"/>
              <a:t> and Frank-Caro processes was a major advancement in the industrial production of ammonia.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Haber process can be combined with steam reforming to produce ammonia with just three chemical inputs: water, natural gas, and atmospheric nitrogen.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Two individual Nobel Prizes in Chemistry: </a:t>
            </a:r>
            <a:r>
              <a:rPr lang="en-US" dirty="0">
                <a:solidFill>
                  <a:srgbClr val="0000FF"/>
                </a:solidFill>
              </a:rPr>
              <a:t>Haber in 1918 for ammonia synthesis </a:t>
            </a:r>
            <a:r>
              <a:rPr lang="en-US" dirty="0"/>
              <a:t>specifically, and </a:t>
            </a:r>
            <a:r>
              <a:rPr lang="en-US" dirty="0">
                <a:solidFill>
                  <a:srgbClr val="0000FF"/>
                </a:solidFill>
              </a:rPr>
              <a:t>Bosch in 1931 for related contributions to high-pressure chemistry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4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B6BF84-F0CB-489A-AB11-548A8B075DDF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C1B74B-63A9-4300-BF9B-D56B7EE2BCBD}"/>
              </a:ext>
            </a:extLst>
          </p:cNvPr>
          <p:cNvSpPr txBox="1"/>
          <p:nvPr/>
        </p:nvSpPr>
        <p:spPr>
          <a:xfrm>
            <a:off x="160865" y="580155"/>
            <a:ext cx="912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What is the industrial procedure to produce ammonia called?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1C0BDF-A4B3-47E9-8AC6-46E904D3B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t="711" r="23732" b="85555"/>
          <a:stretch/>
        </p:blipFill>
        <p:spPr>
          <a:xfrm>
            <a:off x="6360919" y="573589"/>
            <a:ext cx="2921000" cy="382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5476A1-4E68-4197-B474-73EA39DBA92F}"/>
              </a:ext>
            </a:extLst>
          </p:cNvPr>
          <p:cNvSpPr txBox="1"/>
          <p:nvPr/>
        </p:nvSpPr>
        <p:spPr>
          <a:xfrm>
            <a:off x="160865" y="1035254"/>
            <a:ext cx="117838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 1905, Fritz Haber had published his book on </a:t>
            </a:r>
            <a:r>
              <a:rPr lang="en-US" b="1" dirty="0"/>
              <a:t>the thermodynamics of technical gas reactions</a:t>
            </a:r>
            <a:r>
              <a:rPr lang="en-US" dirty="0"/>
              <a:t>, in which he recorded the production of small amounts of ammonia from N</a:t>
            </a:r>
            <a:r>
              <a:rPr lang="en-US" baseline="-25000" dirty="0"/>
              <a:t>2</a:t>
            </a:r>
            <a:r>
              <a:rPr lang="en-US" dirty="0"/>
              <a:t> and H</a:t>
            </a:r>
            <a:r>
              <a:rPr lang="en-US" baseline="-25000" dirty="0"/>
              <a:t>2</a:t>
            </a:r>
            <a:r>
              <a:rPr lang="en-US" dirty="0"/>
              <a:t> at a temperature of 1000° C with the help of iron as a catalyst.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Later he decided to attempt the synthesis of ammonia and this he accomplished after searches for suitable catalysts, by circulating nitrogen and hydrogen over the catalyst at a pressure of 150-200 atmospheres at a temperature of about 500° C.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FB4D0-C34E-4D8B-AF4F-78A76891A397}"/>
              </a:ext>
            </a:extLst>
          </p:cNvPr>
          <p:cNvSpPr txBox="1"/>
          <p:nvPr/>
        </p:nvSpPr>
        <p:spPr>
          <a:xfrm>
            <a:off x="160865" y="2775768"/>
            <a:ext cx="1178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This enabled Germany to prolong World War I in 1914.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FB269-7662-40B7-988A-3CC9FC7C2C85}"/>
              </a:ext>
            </a:extLst>
          </p:cNvPr>
          <p:cNvSpPr txBox="1"/>
          <p:nvPr/>
        </p:nvSpPr>
        <p:spPr>
          <a:xfrm>
            <a:off x="160865" y="3172581"/>
            <a:ext cx="11783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Modifications of this Haber process also provided ammonium sulphate for use as a </a:t>
            </a:r>
            <a:r>
              <a:rPr lang="en-US" b="1" dirty="0"/>
              <a:t>fertilizer for the soil</a:t>
            </a:r>
            <a:r>
              <a:rPr lang="en-US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dirty="0"/>
              <a:t>Ammonium sulphate is made by treating ammonia with sulfuric acid: </a:t>
            </a:r>
            <a:r>
              <a:rPr lang="en-IN" b="1" dirty="0"/>
              <a:t>2 NH</a:t>
            </a:r>
            <a:r>
              <a:rPr lang="en-IN" b="1" baseline="-25000" dirty="0"/>
              <a:t>3</a:t>
            </a:r>
            <a:r>
              <a:rPr lang="en-IN" b="1" dirty="0"/>
              <a:t> + H</a:t>
            </a:r>
            <a:r>
              <a:rPr lang="en-IN" b="1" baseline="-25000" dirty="0"/>
              <a:t>2</a:t>
            </a:r>
            <a:r>
              <a:rPr lang="en-IN" b="1" dirty="0"/>
              <a:t>SO</a:t>
            </a:r>
            <a:r>
              <a:rPr lang="en-IN" b="1" baseline="-25000" dirty="0"/>
              <a:t>4</a:t>
            </a:r>
            <a:r>
              <a:rPr lang="en-IN" b="1" dirty="0"/>
              <a:t> → (NH</a:t>
            </a:r>
            <a:r>
              <a:rPr lang="en-IN" b="1" baseline="-25000" dirty="0"/>
              <a:t>4</a:t>
            </a:r>
            <a:r>
              <a:rPr lang="en-IN" b="1" dirty="0"/>
              <a:t>)</a:t>
            </a:r>
            <a:r>
              <a:rPr lang="en-IN" b="1" baseline="-25000" dirty="0"/>
              <a:t>2</a:t>
            </a:r>
            <a:r>
              <a:rPr lang="en-IN" b="1" dirty="0"/>
              <a:t>SO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F146E-AD8D-4569-A7A9-E714560CA27E}"/>
              </a:ext>
            </a:extLst>
          </p:cNvPr>
          <p:cNvSpPr txBox="1"/>
          <p:nvPr/>
        </p:nvSpPr>
        <p:spPr>
          <a:xfrm>
            <a:off x="160865" y="4044977"/>
            <a:ext cx="1178382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principle used for this process and the subsequent development of the control of catalytic reactions at high pressures and temperatures, led to the synthesis of methyl alcohol by Alwin </a:t>
            </a:r>
            <a:r>
              <a:rPr lang="en-US" dirty="0" err="1"/>
              <a:t>Mittasch</a:t>
            </a:r>
            <a:r>
              <a:rPr lang="en-US" dirty="0"/>
              <a:t> and to the hydrogenation of coal by the method of Bergius and the production of nitric acid.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Ammonia is very useful – Fertilizers, Explosives, Ostwald Process, etc.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Ostwald Process is </a:t>
            </a:r>
            <a:r>
              <a:rPr lang="en-IN" sz="1600" b="1" dirty="0"/>
              <a:t>a three-step process </a:t>
            </a:r>
            <a:r>
              <a:rPr lang="en-IN" sz="1600" dirty="0"/>
              <a:t>that starts with </a:t>
            </a:r>
            <a:r>
              <a:rPr lang="en-IN" sz="1600" b="1" dirty="0"/>
              <a:t>(</a:t>
            </a:r>
            <a:r>
              <a:rPr lang="en-IN" sz="1600" b="1" dirty="0" err="1"/>
              <a:t>i</a:t>
            </a:r>
            <a:r>
              <a:rPr lang="en-IN" sz="1600" b="1" dirty="0"/>
              <a:t>) oxidation of ammonia, (ii) ammonia is turned into nitric oxide </a:t>
            </a:r>
            <a:r>
              <a:rPr lang="en-IN" sz="1600" dirty="0"/>
              <a:t>and then </a:t>
            </a:r>
            <a:r>
              <a:rPr lang="en-IN" sz="1600" b="1" dirty="0"/>
              <a:t>nitrogen dioxide, (iii)</a:t>
            </a:r>
            <a:r>
              <a:rPr lang="en-IN" sz="1600" dirty="0"/>
              <a:t> </a:t>
            </a:r>
            <a:r>
              <a:rPr lang="en-IN" sz="1600" b="1" dirty="0"/>
              <a:t>finally, this nitrogen dioxide is turned into nitric acid</a:t>
            </a:r>
            <a:r>
              <a:rPr lang="en-IN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22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5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B6BF84-F0CB-489A-AB11-548A8B075DDF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PLANTS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615FD-5C82-4B53-A3D4-D433EB7F4A40}"/>
              </a:ext>
            </a:extLst>
          </p:cNvPr>
          <p:cNvSpPr txBox="1"/>
          <p:nvPr/>
        </p:nvSpPr>
        <p:spPr>
          <a:xfrm>
            <a:off x="31889" y="6069396"/>
            <a:ext cx="16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Source: Google Images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EAC1E-F607-4AE0-81EA-909007393852}"/>
              </a:ext>
            </a:extLst>
          </p:cNvPr>
          <p:cNvSpPr txBox="1"/>
          <p:nvPr/>
        </p:nvSpPr>
        <p:spPr>
          <a:xfrm>
            <a:off x="160865" y="580155"/>
            <a:ext cx="912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Q: What is the industrial procedure to produce ammonia called?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51DD07-1EFD-4CBC-91D9-8029246A1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t="711" r="23732" b="85555"/>
          <a:stretch/>
        </p:blipFill>
        <p:spPr>
          <a:xfrm>
            <a:off x="6360919" y="573589"/>
            <a:ext cx="2921000" cy="382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A9D04-72F2-4E6C-84D5-07C4DC1D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03" y="931454"/>
            <a:ext cx="3821257" cy="254650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F214EE0-D1FC-40CA-9E35-BAA47FBAC7A9}"/>
              </a:ext>
            </a:extLst>
          </p:cNvPr>
          <p:cNvGrpSpPr/>
          <p:nvPr/>
        </p:nvGrpSpPr>
        <p:grpSpPr>
          <a:xfrm>
            <a:off x="1602539" y="1022293"/>
            <a:ext cx="9028892" cy="5335335"/>
            <a:chOff x="1602539" y="1022293"/>
            <a:chExt cx="9028892" cy="53353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F454C1-8014-4E36-939F-EF078C2E9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539" y="1022293"/>
              <a:ext cx="4321747" cy="243098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007654-9BBC-4CF8-AA8E-9C9C3A5C63E9}"/>
                </a:ext>
              </a:extLst>
            </p:cNvPr>
            <p:cNvGrpSpPr/>
            <p:nvPr/>
          </p:nvGrpSpPr>
          <p:grpSpPr>
            <a:xfrm>
              <a:off x="1602539" y="1066923"/>
              <a:ext cx="9028892" cy="5290705"/>
              <a:chOff x="1602539" y="931454"/>
              <a:chExt cx="9028892" cy="529070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27DB76F-5076-49A0-A9DD-3E7B05FE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539" y="3526083"/>
                <a:ext cx="8986921" cy="269607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1E4887A-C9A7-4EC0-B06E-5E05E577F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0174" y="931454"/>
                <a:ext cx="3821257" cy="25465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181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6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9F3F3A-6672-4E09-9071-3358D259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1" y="1058294"/>
            <a:ext cx="3261361" cy="4462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B6BF84-F0CB-489A-AB11-548A8B075DDF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FACTORIES OF THE WORLD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2833E-CFF8-4851-8204-2D611B157B0F}"/>
              </a:ext>
            </a:extLst>
          </p:cNvPr>
          <p:cNvSpPr txBox="1"/>
          <p:nvPr/>
        </p:nvSpPr>
        <p:spPr>
          <a:xfrm>
            <a:off x="160864" y="596629"/>
            <a:ext cx="717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1721: John </a:t>
            </a:r>
            <a:r>
              <a:rPr lang="en-IN" dirty="0" err="1"/>
              <a:t>Lombe's</a:t>
            </a:r>
            <a:r>
              <a:rPr lang="en-IN" dirty="0"/>
              <a:t> water-powered silk mill at Derby, England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FC54F8-0511-4CB8-91D2-392D26D49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7"/>
          <a:stretch/>
        </p:blipFill>
        <p:spPr>
          <a:xfrm>
            <a:off x="6395185" y="3327683"/>
            <a:ext cx="5633095" cy="29717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1615FD-5C82-4B53-A3D4-D433EB7F4A40}"/>
              </a:ext>
            </a:extLst>
          </p:cNvPr>
          <p:cNvSpPr txBox="1"/>
          <p:nvPr/>
        </p:nvSpPr>
        <p:spPr>
          <a:xfrm>
            <a:off x="31889" y="6069396"/>
            <a:ext cx="16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Source: Google Images</a:t>
            </a:r>
            <a:endParaRPr lang="en-IN" sz="1200" dirty="0">
              <a:solidFill>
                <a:srgbClr val="00206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ABB2C8-13F7-45A9-AFB3-B9E954582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49" y="2058650"/>
            <a:ext cx="2577848" cy="32351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19B035A-7136-4E79-8335-744D130FA596}"/>
              </a:ext>
            </a:extLst>
          </p:cNvPr>
          <p:cNvSpPr txBox="1"/>
          <p:nvPr/>
        </p:nvSpPr>
        <p:spPr>
          <a:xfrm>
            <a:off x="6261097" y="1968469"/>
            <a:ext cx="4190763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James Watt</a:t>
            </a:r>
            <a:r>
              <a:rPr lang="en-US" dirty="0"/>
              <a:t>: Watt steam engine in 1776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Industrial Revolution (1760 –1840)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E4E2B8-ACD4-44D5-ADF3-6F136CDD2139}"/>
              </a:ext>
            </a:extLst>
          </p:cNvPr>
          <p:cNvSpPr txBox="1"/>
          <p:nvPr/>
        </p:nvSpPr>
        <p:spPr>
          <a:xfrm>
            <a:off x="3683249" y="1523348"/>
            <a:ext cx="828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Early period: most industrial power was supplied by water and wind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10D5FE-B174-4FCF-8851-19B8600EF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326" y="2067117"/>
            <a:ext cx="1547887" cy="11488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776C1A-A034-4A1E-9673-7C771F60F927}"/>
              </a:ext>
            </a:extLst>
          </p:cNvPr>
          <p:cNvSpPr txBox="1"/>
          <p:nvPr/>
        </p:nvSpPr>
        <p:spPr>
          <a:xfrm>
            <a:off x="-80224" y="5499606"/>
            <a:ext cx="3994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Derwent Valley Mills World Heritage Site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9539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9" grpId="0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7C2978-6474-4EB2-9569-22191AC4A1C7}"/>
              </a:ext>
            </a:extLst>
          </p:cNvPr>
          <p:cNvSpPr txBox="1"/>
          <p:nvPr/>
        </p:nvSpPr>
        <p:spPr>
          <a:xfrm>
            <a:off x="10465683" y="6094557"/>
            <a:ext cx="16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Source: Google Images</a:t>
            </a:r>
            <a:endParaRPr lang="en-IN" sz="1200" dirty="0">
              <a:solidFill>
                <a:srgbClr val="00206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B1ACB2-08A9-4469-B1D8-D4E8513E5388}"/>
              </a:ext>
            </a:extLst>
          </p:cNvPr>
          <p:cNvGrpSpPr/>
          <p:nvPr/>
        </p:nvGrpSpPr>
        <p:grpSpPr>
          <a:xfrm>
            <a:off x="4754349" y="2860521"/>
            <a:ext cx="7002816" cy="3039765"/>
            <a:chOff x="4374256" y="2860228"/>
            <a:chExt cx="7704048" cy="33441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5FB971-B2F3-4A18-B0CE-A575FB107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56" y="2860228"/>
              <a:ext cx="7704048" cy="31902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9EDE3-CF90-4990-87CF-6D1D6FAE0341}"/>
                </a:ext>
              </a:extLst>
            </p:cNvPr>
            <p:cNvSpPr txBox="1"/>
            <p:nvPr/>
          </p:nvSpPr>
          <p:spPr>
            <a:xfrm>
              <a:off x="4741335" y="5896605"/>
              <a:ext cx="1215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INDUSTRY 1.0</a:t>
              </a:r>
              <a:endParaRPr lang="en-IN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FF1F1C-59EF-4A93-A0F5-3E49652CC8A0}"/>
                </a:ext>
              </a:extLst>
            </p:cNvPr>
            <p:cNvSpPr txBox="1"/>
            <p:nvPr/>
          </p:nvSpPr>
          <p:spPr>
            <a:xfrm>
              <a:off x="6646335" y="5896604"/>
              <a:ext cx="1215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INDUSTRY 2.0</a:t>
              </a:r>
              <a:endParaRPr lang="en-IN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506AC-5B7E-42D5-BC17-BDAEFBA655B7}"/>
                </a:ext>
              </a:extLst>
            </p:cNvPr>
            <p:cNvSpPr txBox="1"/>
            <p:nvPr/>
          </p:nvSpPr>
          <p:spPr>
            <a:xfrm>
              <a:off x="8560683" y="5896604"/>
              <a:ext cx="1215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INDUSTRY 3.0</a:t>
              </a:r>
              <a:endParaRPr lang="en-IN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6C7082-CE7F-4EC8-8CD5-F96CE4498899}"/>
                </a:ext>
              </a:extLst>
            </p:cNvPr>
            <p:cNvSpPr txBox="1"/>
            <p:nvPr/>
          </p:nvSpPr>
          <p:spPr>
            <a:xfrm>
              <a:off x="10475031" y="5896603"/>
              <a:ext cx="1215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FF"/>
                  </a:solidFill>
                </a:rPr>
                <a:t>INDUSTRY 4.0</a:t>
              </a:r>
              <a:endParaRPr lang="en-IN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2A55AE-B768-4A60-940C-E24CFF8833F7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INDUSTRIES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1CB21B-2A1B-49C1-A784-32871E063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22" b="18613"/>
          <a:stretch/>
        </p:blipFill>
        <p:spPr>
          <a:xfrm>
            <a:off x="262467" y="618717"/>
            <a:ext cx="4258733" cy="23083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8B2C3F0-240A-4D4F-809E-8FCCC4A6A96D}"/>
              </a:ext>
            </a:extLst>
          </p:cNvPr>
          <p:cNvSpPr txBox="1"/>
          <p:nvPr/>
        </p:nvSpPr>
        <p:spPr>
          <a:xfrm>
            <a:off x="4567504" y="586331"/>
            <a:ext cx="73765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Some Important Timelines</a:t>
            </a:r>
          </a:p>
          <a:p>
            <a:endParaRPr lang="en-US" sz="1600" b="1" dirty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1870 onwards: Manufacturing Process: Interchangeable parts, Production lines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Early 1900: Automobile Industry Line: Henry Ford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1957: FORTRAN - </a:t>
            </a:r>
            <a:r>
              <a:rPr lang="en-US" sz="1600" dirty="0"/>
              <a:t>communicate to the newest technology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1971: Occupational Safety and Health Act (OSHA)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1973: Introduction of Industrial Robots - ABB Robotics and KUKA Robotics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1980: The Rise of Computers – Push towards Automation by </a:t>
            </a:r>
            <a:r>
              <a:rPr lang="en-IN" sz="1600" dirty="0" err="1"/>
              <a:t>Softwares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1748472-1024-4BEB-A6BE-BC186F7E92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r="8368" b="25638"/>
          <a:stretch/>
        </p:blipFill>
        <p:spPr>
          <a:xfrm>
            <a:off x="587473" y="2770936"/>
            <a:ext cx="3471706" cy="34621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5FFB12B-1047-42D8-A2FE-923CF48E3F7F}"/>
              </a:ext>
            </a:extLst>
          </p:cNvPr>
          <p:cNvSpPr txBox="1"/>
          <p:nvPr/>
        </p:nvSpPr>
        <p:spPr>
          <a:xfrm>
            <a:off x="2209800" y="4850618"/>
            <a:ext cx="121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INDUSTRY 4.0</a:t>
            </a:r>
            <a:endParaRPr lang="en-I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8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7C2978-6474-4EB2-9569-22191AC4A1C7}"/>
              </a:ext>
            </a:extLst>
          </p:cNvPr>
          <p:cNvSpPr txBox="1"/>
          <p:nvPr/>
        </p:nvSpPr>
        <p:spPr>
          <a:xfrm>
            <a:off x="10465683" y="6094557"/>
            <a:ext cx="161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Source: Google Images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A55AE-B768-4A60-940C-E24CFF8833F7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lang="en-IN" sz="2400" b="1" i="0" u="none" strike="noStrike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STANDARDS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5EFCA8-E5C5-404D-B50D-29249427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4" y="1151552"/>
            <a:ext cx="1190998" cy="10989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336827F-5FA5-4038-92F0-C84DC7906135}"/>
              </a:ext>
            </a:extLst>
          </p:cNvPr>
          <p:cNvSpPr txBox="1"/>
          <p:nvPr/>
        </p:nvSpPr>
        <p:spPr>
          <a:xfrm>
            <a:off x="2928608" y="1173300"/>
            <a:ext cx="763973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International Organization for Standardization (ISO)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23 February 1947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Earlier, </a:t>
            </a:r>
            <a:r>
              <a:rPr lang="en-US" sz="1600" dirty="0"/>
              <a:t>International Federation of the National Standardizing Associations (ISA)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ISA: 1926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C84E9A-40FD-434C-8B88-0F708DA1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3" t="15624" r="16881" b="10221"/>
          <a:stretch/>
        </p:blipFill>
        <p:spPr>
          <a:xfrm>
            <a:off x="1557005" y="4988259"/>
            <a:ext cx="1221147" cy="9427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00E4F26-7225-448C-AFF7-085317C7E637}"/>
              </a:ext>
            </a:extLst>
          </p:cNvPr>
          <p:cNvSpPr txBox="1"/>
          <p:nvPr/>
        </p:nvSpPr>
        <p:spPr>
          <a:xfrm>
            <a:off x="2928609" y="5167270"/>
            <a:ext cx="31673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6000" indent="-288000">
              <a:buFont typeface="Wingdings" panose="05000000000000000000" pitchFamily="2" charset="2"/>
              <a:buChar char="§"/>
            </a:pPr>
            <a:r>
              <a:rPr lang="en-IN" sz="1600" dirty="0"/>
              <a:t>Bureau of Indian Standards (BIS)</a:t>
            </a:r>
          </a:p>
          <a:p>
            <a:pPr marL="216000" indent="-288000">
              <a:buFont typeface="Wingdings" panose="05000000000000000000" pitchFamily="2" charset="2"/>
              <a:buChar char="§"/>
            </a:pPr>
            <a:r>
              <a:rPr lang="en-IN" sz="1600" dirty="0"/>
              <a:t>23 December 1986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562247-00D5-465C-8B06-23301D3F544E}"/>
              </a:ext>
            </a:extLst>
          </p:cNvPr>
          <p:cNvSpPr txBox="1"/>
          <p:nvPr/>
        </p:nvSpPr>
        <p:spPr>
          <a:xfrm>
            <a:off x="4242859" y="726553"/>
            <a:ext cx="3706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ISO 9001: 2015 Certified Company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B3E04-3B73-4F2D-81F3-5F09CE16A5ED}"/>
              </a:ext>
            </a:extLst>
          </p:cNvPr>
          <p:cNvSpPr txBox="1"/>
          <p:nvPr/>
        </p:nvSpPr>
        <p:spPr>
          <a:xfrm>
            <a:off x="1651543" y="4442958"/>
            <a:ext cx="8888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ISO 45001: Standard for management systems of occupational health and safety (OHS) - 2018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628BA-C89B-47E6-B989-F21623183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15" y="2293440"/>
            <a:ext cx="8564170" cy="2105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969AC-04A3-4686-A8F2-F83214280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21" y="5091540"/>
            <a:ext cx="972393" cy="743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AE68BE2-D331-404B-BBF8-C91B5D775731}"/>
              </a:ext>
            </a:extLst>
          </p:cNvPr>
          <p:cNvSpPr txBox="1"/>
          <p:nvPr/>
        </p:nvSpPr>
        <p:spPr>
          <a:xfrm>
            <a:off x="7233836" y="5179576"/>
            <a:ext cx="323184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6000" indent="-288000">
              <a:buFont typeface="Wingdings" panose="05000000000000000000" pitchFamily="2" charset="2"/>
              <a:buChar char="§"/>
            </a:pPr>
            <a:r>
              <a:rPr lang="en-IN" sz="1600" dirty="0"/>
              <a:t>Indian Standards Institution (ISI)</a:t>
            </a:r>
          </a:p>
          <a:p>
            <a:pPr marL="216000" indent="-288000">
              <a:buFont typeface="Wingdings" panose="05000000000000000000" pitchFamily="2" charset="2"/>
              <a:buChar char="§"/>
            </a:pPr>
            <a:r>
              <a:rPr lang="en-IN" sz="1600" dirty="0"/>
              <a:t>Effective from 1950s</a:t>
            </a:r>
          </a:p>
        </p:txBody>
      </p:sp>
    </p:spTree>
    <p:extLst>
      <p:ext uri="{BB962C8B-B14F-4D97-AF65-F5344CB8AC3E}">
        <p14:creationId xmlns:p14="http://schemas.microsoft.com/office/powerpoint/2010/main" val="23957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3" grpId="0"/>
      <p:bldP spid="38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5F82C-0A2D-4EE2-8349-DB32828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E60-A012-4206-A09A-EA1BAAE1FB74}" type="datetime1">
              <a:rPr lang="en-IN" smtClean="0"/>
              <a:t>08-01-2025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D425-2251-4B56-AE6D-92589FD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E14D-FC0C-444C-98A2-B7580AD0B3C0}" type="slidenum">
              <a:rPr lang="en-IN" smtClean="0"/>
              <a:t>9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DB6430-81A3-4465-AED4-F38FBD018607}"/>
              </a:ext>
            </a:extLst>
          </p:cNvPr>
          <p:cNvCxnSpPr>
            <a:cxnSpLocks/>
          </p:cNvCxnSpPr>
          <p:nvPr/>
        </p:nvCxnSpPr>
        <p:spPr>
          <a:xfrm>
            <a:off x="0" y="6356350"/>
            <a:ext cx="12168000" cy="0"/>
          </a:xfrm>
          <a:prstGeom prst="line">
            <a:avLst/>
          </a:prstGeom>
          <a:ln w="50800">
            <a:solidFill>
              <a:srgbClr val="29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1E8FE-0814-4A9E-8AC3-B8F29A79935F}"/>
              </a:ext>
            </a:extLst>
          </p:cNvPr>
          <p:cNvSpPr txBox="1"/>
          <p:nvPr/>
        </p:nvSpPr>
        <p:spPr>
          <a:xfrm>
            <a:off x="160865" y="137068"/>
            <a:ext cx="728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2919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OF AN INDUSTRIAL FACILITY</a:t>
            </a:r>
            <a:endParaRPr lang="en-IN" sz="2400" dirty="0">
              <a:solidFill>
                <a:srgbClr val="29197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B6F187-A0FD-4EAD-AF51-C2595B0197CA}"/>
              </a:ext>
            </a:extLst>
          </p:cNvPr>
          <p:cNvSpPr/>
          <p:nvPr/>
        </p:nvSpPr>
        <p:spPr>
          <a:xfrm>
            <a:off x="237065" y="855133"/>
            <a:ext cx="3886201" cy="5376334"/>
          </a:xfrm>
          <a:prstGeom prst="roundRect">
            <a:avLst>
              <a:gd name="adj" fmla="val 4238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249CAC-9B3D-45A0-A82F-3065E96FBC9B}"/>
              </a:ext>
            </a:extLst>
          </p:cNvPr>
          <p:cNvSpPr/>
          <p:nvPr/>
        </p:nvSpPr>
        <p:spPr>
          <a:xfrm>
            <a:off x="4190997" y="855132"/>
            <a:ext cx="3886201" cy="5376334"/>
          </a:xfrm>
          <a:prstGeom prst="roundRect">
            <a:avLst>
              <a:gd name="adj" fmla="val 423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FC41E1-BEEC-4C1E-818F-DD1E3BB05789}"/>
              </a:ext>
            </a:extLst>
          </p:cNvPr>
          <p:cNvSpPr/>
          <p:nvPr/>
        </p:nvSpPr>
        <p:spPr>
          <a:xfrm>
            <a:off x="8128000" y="857108"/>
            <a:ext cx="3886201" cy="5376334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5B8407-12C3-4762-9415-4D472E203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35" y="939059"/>
            <a:ext cx="880529" cy="8805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C54A88-DF88-4C7B-BFAF-D7441851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4398" y="878133"/>
            <a:ext cx="882000" cy="88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9F3E32-D493-4F8F-B2D2-C5A343F99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266" y="878133"/>
            <a:ext cx="882000" cy="88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495A74-2463-41D7-B092-D6B72DCC9F9B}"/>
              </a:ext>
            </a:extLst>
          </p:cNvPr>
          <p:cNvSpPr txBox="1"/>
          <p:nvPr/>
        </p:nvSpPr>
        <p:spPr>
          <a:xfrm>
            <a:off x="4274973" y="946782"/>
            <a:ext cx="17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1973"/>
                </a:solidFill>
              </a:rPr>
              <a:t>Control &amp; Safety</a:t>
            </a:r>
            <a:endParaRPr lang="en-IN" b="1" dirty="0">
              <a:solidFill>
                <a:srgbClr val="29197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551719-EF0F-4F0E-8687-F33237C7EE81}"/>
              </a:ext>
            </a:extLst>
          </p:cNvPr>
          <p:cNvSpPr txBox="1"/>
          <p:nvPr/>
        </p:nvSpPr>
        <p:spPr>
          <a:xfrm>
            <a:off x="277509" y="951641"/>
            <a:ext cx="276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91973"/>
                </a:solidFill>
              </a:rPr>
              <a:t>Process Plants &amp; Manufacturing</a:t>
            </a:r>
            <a:endParaRPr lang="en-IN" b="1" dirty="0">
              <a:solidFill>
                <a:srgbClr val="291973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9BADAE-1B5A-4A30-8573-A3D77BA1B8EB}"/>
              </a:ext>
            </a:extLst>
          </p:cNvPr>
          <p:cNvSpPr txBox="1"/>
          <p:nvPr/>
        </p:nvSpPr>
        <p:spPr>
          <a:xfrm>
            <a:off x="8230374" y="946782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1973"/>
                </a:solidFill>
              </a:rPr>
              <a:t>Others</a:t>
            </a:r>
            <a:endParaRPr lang="en-IN" b="1" dirty="0">
              <a:solidFill>
                <a:srgbClr val="291973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C3E76F-73C8-462B-BAEC-B6D596AEAF8F}"/>
              </a:ext>
            </a:extLst>
          </p:cNvPr>
          <p:cNvSpPr txBox="1"/>
          <p:nvPr/>
        </p:nvSpPr>
        <p:spPr>
          <a:xfrm>
            <a:off x="275165" y="1650071"/>
            <a:ext cx="382693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Production </a:t>
            </a:r>
            <a:r>
              <a:rPr lang="en-US" sz="1600" b="1" dirty="0" err="1"/>
              <a:t>Equipments</a:t>
            </a:r>
            <a:r>
              <a:rPr lang="en-US" sz="16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Reactors, Mixers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Conveyors, Material Handling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Extruders, Crushers, Grinders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Heat Exchangers, Boilers, Furnaces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Pumps, Compressors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Utilities and Auxiliary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Water Treatment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Compressed Air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Power Generation, Distribution Systems, Cooling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Steam, Gas Supply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Storage and Material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Storage Tanks and Silos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Bulk Material Handling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Warehousing and Inventory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Piping and Plumbing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 Piping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Valves and Fittings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Drains and Sewer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15039C-6391-49BA-8A87-F02821FA45A8}"/>
              </a:ext>
            </a:extLst>
          </p:cNvPr>
          <p:cNvSpPr txBox="1"/>
          <p:nvPr/>
        </p:nvSpPr>
        <p:spPr>
          <a:xfrm>
            <a:off x="4216396" y="1397675"/>
            <a:ext cx="383540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Control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Programmable Logic Controllers (PLCs)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Distributed Control Systems (DCS)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Supervisory Control and Data Acquisition (SCADA)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Human-Machine Interface (HMI)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Quality Control and Testing Facilities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Laboratories and Testing Equipment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Inspection and Monitoring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Non-Destructive Testing (NDT) </a:t>
            </a:r>
            <a:r>
              <a:rPr lang="en-US" sz="1400" dirty="0" err="1"/>
              <a:t>Equipments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Safety and Environmental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Fire and Explosion Protection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Pollution Control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Emergency Shutdown Systems (ESDS)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 Protective Equipment (PPE) and Safety Gears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FDBFCC-54A8-4B87-B202-9DE5A8AAE7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6"/>
          <a:stretch/>
        </p:blipFill>
        <p:spPr>
          <a:xfrm>
            <a:off x="4651683" y="2157342"/>
            <a:ext cx="2926729" cy="12716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359205-DDC9-4E52-AD92-2194FCA82A62}"/>
              </a:ext>
            </a:extLst>
          </p:cNvPr>
          <p:cNvSpPr txBox="1"/>
          <p:nvPr/>
        </p:nvSpPr>
        <p:spPr>
          <a:xfrm>
            <a:off x="8178800" y="1607924"/>
            <a:ext cx="383540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Data and Communication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Industrial Network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Logging and Analysis Systems Enterprise Resource Planning (ERP)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Buildings and Structural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Production Facilities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Warehouses and Storage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Administrative and Office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Structural Support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Logistics and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Loading and Unloading Docks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Packaging Systems, Transport Vehicles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Workforce Amenities and Facilities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Locker Rooms, Changing Areas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Medical &amp; First Aid Facilities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Administrative and Office Areas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Maintenance and Workshop Facilities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Workshops, Maintenance Equipment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Spare Parts Inventory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E79F4B4-825A-4FEB-AA11-2ACD6D02625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77" y="973590"/>
            <a:ext cx="537963" cy="53796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0A5FE6A-CF62-4ECE-85B8-5360E7C379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38" y="973590"/>
            <a:ext cx="537963" cy="5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C00623F0FAD489F7A3F226CF554D8" ma:contentTypeVersion="0" ma:contentTypeDescription="Create a new document." ma:contentTypeScope="" ma:versionID="8ae6d7d22e7b4ed75fd3f3cb4cdea46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40E877-D42E-418A-91CC-254BE0EA7D94}"/>
</file>

<file path=customXml/itemProps2.xml><?xml version="1.0" encoding="utf-8"?>
<ds:datastoreItem xmlns:ds="http://schemas.openxmlformats.org/officeDocument/2006/customXml" ds:itemID="{55F2D702-0554-4649-AC75-360E12E8C3FF}"/>
</file>

<file path=customXml/itemProps3.xml><?xml version="1.0" encoding="utf-8"?>
<ds:datastoreItem xmlns:ds="http://schemas.openxmlformats.org/officeDocument/2006/customXml" ds:itemID="{A7CB5438-6564-467F-8154-9A87F0CA3CBE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1895</Words>
  <Application>Microsoft Office PowerPoint</Application>
  <PresentationFormat>Widescreen</PresentationFormat>
  <Paragraphs>312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Joydip Chaudhuri</dc:creator>
  <cp:lastModifiedBy>Joydip Chaudhuri</cp:lastModifiedBy>
  <cp:revision>10</cp:revision>
  <dcterms:created xsi:type="dcterms:W3CDTF">2024-11-07T11:41:37Z</dcterms:created>
  <dcterms:modified xsi:type="dcterms:W3CDTF">2025-01-08T11:58:16Z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0x010100297C00623F0FAD489F7A3F226CF554D8</vt:lpwstr>
  </property>
</Properties>
</file>