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9" r:id="rId2"/>
    <p:sldId id="327" r:id="rId3"/>
    <p:sldId id="328" r:id="rId4"/>
    <p:sldId id="329" r:id="rId5"/>
    <p:sldId id="331" r:id="rId6"/>
    <p:sldId id="333" r:id="rId7"/>
    <p:sldId id="332" r:id="rId8"/>
    <p:sldId id="330" r:id="rId9"/>
    <p:sldId id="334" r:id="rId10"/>
    <p:sldId id="335" r:id="rId11"/>
    <p:sldId id="336" r:id="rId12"/>
    <p:sldId id="337" r:id="rId13"/>
    <p:sldId id="338" r:id="rId14"/>
    <p:sldId id="33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A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15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F8175E-B7A8-47E7-AC0C-A8D73B57AB03}" type="datetimeFigureOut">
              <a:rPr lang="en-IN" smtClean="0"/>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FF4476-79B3-46B3-B9D5-A7F0FD2BA946}" type="slidenum">
              <a:rPr lang="en-IN" smtClean="0"/>
              <a:t>‹#›</a:t>
            </a:fld>
            <a:endParaRPr lang="en-IN"/>
          </a:p>
        </p:txBody>
      </p:sp>
    </p:spTree>
    <p:extLst>
      <p:ext uri="{BB962C8B-B14F-4D97-AF65-F5344CB8AC3E}">
        <p14:creationId xmlns:p14="http://schemas.microsoft.com/office/powerpoint/2010/main" val="762695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F8175E-B7A8-47E7-AC0C-A8D73B57AB03}" type="datetimeFigureOut">
              <a:rPr lang="en-IN" smtClean="0"/>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FF4476-79B3-46B3-B9D5-A7F0FD2BA946}" type="slidenum">
              <a:rPr lang="en-IN" smtClean="0"/>
              <a:t>‹#›</a:t>
            </a:fld>
            <a:endParaRPr lang="en-IN"/>
          </a:p>
        </p:txBody>
      </p:sp>
    </p:spTree>
    <p:extLst>
      <p:ext uri="{BB962C8B-B14F-4D97-AF65-F5344CB8AC3E}">
        <p14:creationId xmlns:p14="http://schemas.microsoft.com/office/powerpoint/2010/main" val="207948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F8175E-B7A8-47E7-AC0C-A8D73B57AB03}" type="datetimeFigureOut">
              <a:rPr lang="en-IN" smtClean="0"/>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FF4476-79B3-46B3-B9D5-A7F0FD2BA946}" type="slidenum">
              <a:rPr lang="en-IN" smtClean="0"/>
              <a:t>‹#›</a:t>
            </a:fld>
            <a:endParaRPr lang="en-IN"/>
          </a:p>
        </p:txBody>
      </p:sp>
    </p:spTree>
    <p:extLst>
      <p:ext uri="{BB962C8B-B14F-4D97-AF65-F5344CB8AC3E}">
        <p14:creationId xmlns:p14="http://schemas.microsoft.com/office/powerpoint/2010/main" val="113546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F8175E-B7A8-47E7-AC0C-A8D73B57AB03}" type="datetimeFigureOut">
              <a:rPr lang="en-IN" smtClean="0"/>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FF4476-79B3-46B3-B9D5-A7F0FD2BA946}" type="slidenum">
              <a:rPr lang="en-IN" smtClean="0"/>
              <a:t>‹#›</a:t>
            </a:fld>
            <a:endParaRPr lang="en-IN"/>
          </a:p>
        </p:txBody>
      </p:sp>
    </p:spTree>
    <p:extLst>
      <p:ext uri="{BB962C8B-B14F-4D97-AF65-F5344CB8AC3E}">
        <p14:creationId xmlns:p14="http://schemas.microsoft.com/office/powerpoint/2010/main" val="12713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F8175E-B7A8-47E7-AC0C-A8D73B57AB03}" type="datetimeFigureOut">
              <a:rPr lang="en-IN" smtClean="0"/>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FF4476-79B3-46B3-B9D5-A7F0FD2BA946}" type="slidenum">
              <a:rPr lang="en-IN" smtClean="0"/>
              <a:t>‹#›</a:t>
            </a:fld>
            <a:endParaRPr lang="en-IN"/>
          </a:p>
        </p:txBody>
      </p:sp>
    </p:spTree>
    <p:extLst>
      <p:ext uri="{BB962C8B-B14F-4D97-AF65-F5344CB8AC3E}">
        <p14:creationId xmlns:p14="http://schemas.microsoft.com/office/powerpoint/2010/main" val="2032563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F8175E-B7A8-47E7-AC0C-A8D73B57AB03}" type="datetimeFigureOut">
              <a:rPr lang="en-IN" smtClean="0"/>
              <a:t>22-01-2025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FF4476-79B3-46B3-B9D5-A7F0FD2BA946}" type="slidenum">
              <a:rPr lang="en-IN" smtClean="0"/>
              <a:t>‹#›</a:t>
            </a:fld>
            <a:endParaRPr lang="en-IN"/>
          </a:p>
        </p:txBody>
      </p:sp>
    </p:spTree>
    <p:extLst>
      <p:ext uri="{BB962C8B-B14F-4D97-AF65-F5344CB8AC3E}">
        <p14:creationId xmlns:p14="http://schemas.microsoft.com/office/powerpoint/2010/main" val="3310095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F8175E-B7A8-47E7-AC0C-A8D73B57AB03}" type="datetimeFigureOut">
              <a:rPr lang="en-IN" smtClean="0"/>
              <a:t>22-01-2025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FF4476-79B3-46B3-B9D5-A7F0FD2BA946}" type="slidenum">
              <a:rPr lang="en-IN" smtClean="0"/>
              <a:t>‹#›</a:t>
            </a:fld>
            <a:endParaRPr lang="en-IN"/>
          </a:p>
        </p:txBody>
      </p:sp>
    </p:spTree>
    <p:extLst>
      <p:ext uri="{BB962C8B-B14F-4D97-AF65-F5344CB8AC3E}">
        <p14:creationId xmlns:p14="http://schemas.microsoft.com/office/powerpoint/2010/main" val="3704741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F8175E-B7A8-47E7-AC0C-A8D73B57AB03}" type="datetimeFigureOut">
              <a:rPr lang="en-IN" smtClean="0"/>
              <a:t>22-01-2025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FF4476-79B3-46B3-B9D5-A7F0FD2BA946}" type="slidenum">
              <a:rPr lang="en-IN" smtClean="0"/>
              <a:t>‹#›</a:t>
            </a:fld>
            <a:endParaRPr lang="en-IN"/>
          </a:p>
        </p:txBody>
      </p:sp>
    </p:spTree>
    <p:extLst>
      <p:ext uri="{BB962C8B-B14F-4D97-AF65-F5344CB8AC3E}">
        <p14:creationId xmlns:p14="http://schemas.microsoft.com/office/powerpoint/2010/main" val="2142226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F8175E-B7A8-47E7-AC0C-A8D73B57AB03}" type="datetimeFigureOut">
              <a:rPr lang="en-IN" smtClean="0"/>
              <a:t>22-01-2025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FF4476-79B3-46B3-B9D5-A7F0FD2BA946}" type="slidenum">
              <a:rPr lang="en-IN" smtClean="0"/>
              <a:t>‹#›</a:t>
            </a:fld>
            <a:endParaRPr lang="en-IN"/>
          </a:p>
        </p:txBody>
      </p:sp>
    </p:spTree>
    <p:extLst>
      <p:ext uri="{BB962C8B-B14F-4D97-AF65-F5344CB8AC3E}">
        <p14:creationId xmlns:p14="http://schemas.microsoft.com/office/powerpoint/2010/main" val="2533028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F8175E-B7A8-47E7-AC0C-A8D73B57AB03}" type="datetimeFigureOut">
              <a:rPr lang="en-IN" smtClean="0"/>
              <a:t>22-01-2025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FF4476-79B3-46B3-B9D5-A7F0FD2BA946}" type="slidenum">
              <a:rPr lang="en-IN" smtClean="0"/>
              <a:t>‹#›</a:t>
            </a:fld>
            <a:endParaRPr lang="en-IN"/>
          </a:p>
        </p:txBody>
      </p:sp>
    </p:spTree>
    <p:extLst>
      <p:ext uri="{BB962C8B-B14F-4D97-AF65-F5344CB8AC3E}">
        <p14:creationId xmlns:p14="http://schemas.microsoft.com/office/powerpoint/2010/main" val="3865760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F8175E-B7A8-47E7-AC0C-A8D73B57AB03}" type="datetimeFigureOut">
              <a:rPr lang="en-IN" smtClean="0"/>
              <a:t>22-01-2025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FF4476-79B3-46B3-B9D5-A7F0FD2BA946}" type="slidenum">
              <a:rPr lang="en-IN" smtClean="0"/>
              <a:t>‹#›</a:t>
            </a:fld>
            <a:endParaRPr lang="en-IN"/>
          </a:p>
        </p:txBody>
      </p:sp>
    </p:spTree>
    <p:extLst>
      <p:ext uri="{BB962C8B-B14F-4D97-AF65-F5344CB8AC3E}">
        <p14:creationId xmlns:p14="http://schemas.microsoft.com/office/powerpoint/2010/main" val="3402854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8175E-B7A8-47E7-AC0C-A8D73B57AB03}" type="datetimeFigureOut">
              <a:rPr lang="en-IN" smtClean="0"/>
              <a:t>22-01-2025</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F4476-79B3-46B3-B9D5-A7F0FD2BA946}" type="slidenum">
              <a:rPr lang="en-IN" smtClean="0"/>
              <a:t>‹#›</a:t>
            </a:fld>
            <a:endParaRPr lang="en-IN"/>
          </a:p>
        </p:txBody>
      </p:sp>
    </p:spTree>
    <p:extLst>
      <p:ext uri="{BB962C8B-B14F-4D97-AF65-F5344CB8AC3E}">
        <p14:creationId xmlns:p14="http://schemas.microsoft.com/office/powerpoint/2010/main" val="545443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098D6C-2F7D-480F-B800-DCA6590942D2}"/>
              </a:ext>
            </a:extLst>
          </p:cNvPr>
          <p:cNvSpPr txBox="1"/>
          <p:nvPr/>
        </p:nvSpPr>
        <p:spPr>
          <a:xfrm>
            <a:off x="3842858" y="3621592"/>
            <a:ext cx="1503232" cy="507831"/>
          </a:xfrm>
          <a:prstGeom prst="rect">
            <a:avLst/>
          </a:prstGeom>
          <a:noFill/>
        </p:spPr>
        <p:txBody>
          <a:bodyPr wrap="none" rtlCol="0">
            <a:spAutoFit/>
          </a:bodyPr>
          <a:lstStyle/>
          <a:p>
            <a:r>
              <a:rPr lang="en-US" sz="2700" b="1" dirty="0"/>
              <a:t>Lecture 3</a:t>
            </a:r>
            <a:endParaRPr lang="en-IN" sz="2700" b="1" dirty="0"/>
          </a:p>
        </p:txBody>
      </p:sp>
      <p:sp>
        <p:nvSpPr>
          <p:cNvPr id="5" name="TextBox 4">
            <a:extLst>
              <a:ext uri="{FF2B5EF4-FFF2-40B4-BE49-F238E27FC236}">
                <a16:creationId xmlns:a16="http://schemas.microsoft.com/office/drawing/2014/main" id="{709F0ED3-806B-4C01-B6FC-EC14A5A87DED}"/>
              </a:ext>
            </a:extLst>
          </p:cNvPr>
          <p:cNvSpPr txBox="1"/>
          <p:nvPr/>
        </p:nvSpPr>
        <p:spPr>
          <a:xfrm>
            <a:off x="1534500" y="4118618"/>
            <a:ext cx="6075000" cy="461665"/>
          </a:xfrm>
          <a:prstGeom prst="rect">
            <a:avLst/>
          </a:prstGeom>
          <a:noFill/>
        </p:spPr>
        <p:txBody>
          <a:bodyPr wrap="square">
            <a:spAutoFit/>
          </a:bodyPr>
          <a:lstStyle/>
          <a:p>
            <a:pPr algn="ctr"/>
            <a:r>
              <a:rPr lang="en-US" sz="2400" b="1" dirty="0"/>
              <a:t>Plant and Equipment Start Up &amp; Shut Downs</a:t>
            </a:r>
          </a:p>
        </p:txBody>
      </p:sp>
      <p:pic>
        <p:nvPicPr>
          <p:cNvPr id="7" name="Graphic 6">
            <a:extLst>
              <a:ext uri="{FF2B5EF4-FFF2-40B4-BE49-F238E27FC236}">
                <a16:creationId xmlns:a16="http://schemas.microsoft.com/office/drawing/2014/main" id="{349FDD40-C2FF-4A07-928C-D24FF4A8E0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27" y="75290"/>
            <a:ext cx="696252" cy="779387"/>
          </a:xfrm>
          <a:prstGeom prst="rect">
            <a:avLst/>
          </a:prstGeom>
        </p:spPr>
      </p:pic>
      <p:sp>
        <p:nvSpPr>
          <p:cNvPr id="12" name="TextBox 11">
            <a:extLst>
              <a:ext uri="{FF2B5EF4-FFF2-40B4-BE49-F238E27FC236}">
                <a16:creationId xmlns:a16="http://schemas.microsoft.com/office/drawing/2014/main" id="{587A2351-363F-4B1D-BD69-25CC5DFE7565}"/>
              </a:ext>
            </a:extLst>
          </p:cNvPr>
          <p:cNvSpPr txBox="1"/>
          <p:nvPr/>
        </p:nvSpPr>
        <p:spPr>
          <a:xfrm>
            <a:off x="2286000" y="2016412"/>
            <a:ext cx="4572000" cy="338554"/>
          </a:xfrm>
          <a:prstGeom prst="rect">
            <a:avLst/>
          </a:prstGeom>
          <a:noFill/>
        </p:spPr>
        <p:txBody>
          <a:bodyPr wrap="square">
            <a:spAutoFit/>
          </a:bodyPr>
          <a:lstStyle/>
          <a:p>
            <a:pPr algn="ctr"/>
            <a:r>
              <a:rPr lang="en-IN" sz="1600" b="1" dirty="0">
                <a:solidFill>
                  <a:srgbClr val="291973"/>
                </a:solidFill>
              </a:rPr>
              <a:t>LTP: 3-0-0, CRD: 3</a:t>
            </a:r>
          </a:p>
        </p:txBody>
      </p:sp>
      <p:sp>
        <p:nvSpPr>
          <p:cNvPr id="13" name="Date Placeholder 12">
            <a:extLst>
              <a:ext uri="{FF2B5EF4-FFF2-40B4-BE49-F238E27FC236}">
                <a16:creationId xmlns:a16="http://schemas.microsoft.com/office/drawing/2014/main" id="{70DC8B1A-53ED-4C4C-9229-A117AFB15B64}"/>
              </a:ext>
            </a:extLst>
          </p:cNvPr>
          <p:cNvSpPr>
            <a:spLocks noGrp="1"/>
          </p:cNvSpPr>
          <p:nvPr>
            <p:ph type="dt" sz="half" idx="10"/>
          </p:nvPr>
        </p:nvSpPr>
        <p:spPr/>
        <p:txBody>
          <a:bodyPr/>
          <a:lstStyle/>
          <a:p>
            <a:fld id="{E4C508CA-AEAF-4596-A6DB-E5D326FCEFD9}" type="datetime1">
              <a:rPr lang="en-IN" smtClean="0"/>
              <a:t>22-01-2025</a:t>
            </a:fld>
            <a:endParaRPr lang="en-IN"/>
          </a:p>
        </p:txBody>
      </p:sp>
      <p:sp>
        <p:nvSpPr>
          <p:cNvPr id="14" name="Slide Number Placeholder 13">
            <a:extLst>
              <a:ext uri="{FF2B5EF4-FFF2-40B4-BE49-F238E27FC236}">
                <a16:creationId xmlns:a16="http://schemas.microsoft.com/office/drawing/2014/main" id="{2A043A6A-01C8-44B3-BE19-0281F35EE580}"/>
              </a:ext>
            </a:extLst>
          </p:cNvPr>
          <p:cNvSpPr>
            <a:spLocks noGrp="1"/>
          </p:cNvSpPr>
          <p:nvPr>
            <p:ph type="sldNum" sz="quarter" idx="12"/>
          </p:nvPr>
        </p:nvSpPr>
        <p:spPr/>
        <p:txBody>
          <a:bodyPr/>
          <a:lstStyle/>
          <a:p>
            <a:fld id="{2E3AE14D-FC0C-444C-98A2-B7580AD0B3C0}" type="slidenum">
              <a:rPr lang="en-IN" smtClean="0"/>
              <a:t>1</a:t>
            </a:fld>
            <a:endParaRPr lang="en-IN"/>
          </a:p>
        </p:txBody>
      </p:sp>
      <p:cxnSp>
        <p:nvCxnSpPr>
          <p:cNvPr id="3" name="Straight Connector 2">
            <a:extLst>
              <a:ext uri="{FF2B5EF4-FFF2-40B4-BE49-F238E27FC236}">
                <a16:creationId xmlns:a16="http://schemas.microsoft.com/office/drawing/2014/main" id="{1E001F0C-A151-43A5-AE60-93EFA78A2F58}"/>
              </a:ext>
            </a:extLst>
          </p:cNvPr>
          <p:cNvCxnSpPr>
            <a:cxnSpLocks/>
          </p:cNvCxnSpPr>
          <p:nvPr/>
        </p:nvCxnSpPr>
        <p:spPr>
          <a:xfrm>
            <a:off x="1650206" y="4141057"/>
            <a:ext cx="58435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ECA0BD6-AC74-4401-B0EA-735EA2B24846}"/>
              </a:ext>
            </a:extLst>
          </p:cNvPr>
          <p:cNvCxnSpPr>
            <a:cxnSpLocks/>
          </p:cNvCxnSpPr>
          <p:nvPr/>
        </p:nvCxnSpPr>
        <p:spPr>
          <a:xfrm>
            <a:off x="0" y="6361115"/>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0D249BB-A490-4449-B9F8-C8CC59AB5438}"/>
              </a:ext>
            </a:extLst>
          </p:cNvPr>
          <p:cNvSpPr txBox="1"/>
          <p:nvPr/>
        </p:nvSpPr>
        <p:spPr>
          <a:xfrm>
            <a:off x="295605" y="1240744"/>
            <a:ext cx="8552790" cy="584775"/>
          </a:xfrm>
          <a:prstGeom prst="rect">
            <a:avLst/>
          </a:prstGeom>
          <a:noFill/>
        </p:spPr>
        <p:txBody>
          <a:bodyPr wrap="square">
            <a:spAutoFit/>
          </a:bodyPr>
          <a:lstStyle/>
          <a:p>
            <a:pPr algn="ctr"/>
            <a:r>
              <a:rPr lang="en-IN" sz="3200" b="1" dirty="0">
                <a:solidFill>
                  <a:srgbClr val="291973"/>
                </a:solidFill>
              </a:rPr>
              <a:t>CH 42010: PROCESS PLANT OPERATION &amp; SAFETY</a:t>
            </a:r>
            <a:endParaRPr lang="en-IN" sz="3200" dirty="0">
              <a:solidFill>
                <a:srgbClr val="291973"/>
              </a:solidFill>
            </a:endParaRPr>
          </a:p>
        </p:txBody>
      </p:sp>
    </p:spTree>
    <p:extLst>
      <p:ext uri="{BB962C8B-B14F-4D97-AF65-F5344CB8AC3E}">
        <p14:creationId xmlns:p14="http://schemas.microsoft.com/office/powerpoint/2010/main" val="248949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FBA4D5E-20A5-45A1-81FD-C04307EF92D5}"/>
              </a:ext>
            </a:extLst>
          </p:cNvPr>
          <p:cNvSpPr>
            <a:spLocks noGrp="1"/>
          </p:cNvSpPr>
          <p:nvPr>
            <p:ph type="dt" sz="half" idx="10"/>
          </p:nvPr>
        </p:nvSpPr>
        <p:spPr/>
        <p:txBody>
          <a:bodyPr/>
          <a:lstStyle/>
          <a:p>
            <a:fld id="{00CF6C28-9714-4872-A1BA-C1CE32775DD8}" type="datetime1">
              <a:rPr lang="en-IN" smtClean="0"/>
              <a:t>22-01-2025</a:t>
            </a:fld>
            <a:endParaRPr lang="en-IN"/>
          </a:p>
        </p:txBody>
      </p:sp>
      <p:sp>
        <p:nvSpPr>
          <p:cNvPr id="4" name="Slide Number Placeholder 3">
            <a:extLst>
              <a:ext uri="{FF2B5EF4-FFF2-40B4-BE49-F238E27FC236}">
                <a16:creationId xmlns:a16="http://schemas.microsoft.com/office/drawing/2014/main" id="{08C83714-D34D-45A4-A4DF-9361EA57B8D0}"/>
              </a:ext>
            </a:extLst>
          </p:cNvPr>
          <p:cNvSpPr>
            <a:spLocks noGrp="1"/>
          </p:cNvSpPr>
          <p:nvPr>
            <p:ph type="sldNum" sz="quarter" idx="12"/>
          </p:nvPr>
        </p:nvSpPr>
        <p:spPr/>
        <p:txBody>
          <a:bodyPr/>
          <a:lstStyle/>
          <a:p>
            <a:fld id="{2E3AE14D-FC0C-444C-98A2-B7580AD0B3C0}" type="slidenum">
              <a:rPr lang="en-IN" smtClean="0"/>
              <a:t>10</a:t>
            </a:fld>
            <a:endParaRPr lang="en-IN"/>
          </a:p>
        </p:txBody>
      </p:sp>
      <p:sp>
        <p:nvSpPr>
          <p:cNvPr id="12" name="TextBox 11">
            <a:extLst>
              <a:ext uri="{FF2B5EF4-FFF2-40B4-BE49-F238E27FC236}">
                <a16:creationId xmlns:a16="http://schemas.microsoft.com/office/drawing/2014/main" id="{8E3B4590-D3F6-42FA-AC56-E1B7E2496279}"/>
              </a:ext>
            </a:extLst>
          </p:cNvPr>
          <p:cNvSpPr txBox="1"/>
          <p:nvPr/>
        </p:nvSpPr>
        <p:spPr>
          <a:xfrm>
            <a:off x="3073401" y="589238"/>
            <a:ext cx="5930897" cy="5786199"/>
          </a:xfrm>
          <a:prstGeom prst="rect">
            <a:avLst/>
          </a:prstGeom>
          <a:noFill/>
        </p:spPr>
        <p:txBody>
          <a:bodyPr wrap="square">
            <a:spAutoFit/>
          </a:bodyPr>
          <a:lstStyle/>
          <a:p>
            <a:pPr algn="just"/>
            <a:r>
              <a:rPr lang="en-IN" sz="2000" b="1" dirty="0">
                <a:solidFill>
                  <a:srgbClr val="291973"/>
                </a:solidFill>
              </a:rPr>
              <a:t>Purging to Remove Residuals</a:t>
            </a:r>
          </a:p>
          <a:p>
            <a:pPr algn="just"/>
            <a:endParaRPr lang="en-IN" sz="1400" dirty="0"/>
          </a:p>
          <a:p>
            <a:pPr marL="214313" indent="-214313" algn="just">
              <a:buFont typeface="Wingdings" panose="05000000000000000000" pitchFamily="2" charset="2"/>
              <a:buChar char="§"/>
            </a:pPr>
            <a:r>
              <a:rPr lang="en-US" sz="1400" dirty="0"/>
              <a:t>When the process unit </a:t>
            </a:r>
            <a:r>
              <a:rPr lang="en-US" sz="1400" b="1" dirty="0"/>
              <a:t>separates combustible or hazardous materials</a:t>
            </a:r>
            <a:r>
              <a:rPr lang="en-US" sz="1400" dirty="0"/>
              <a:t>, they are usually </a:t>
            </a:r>
            <a:r>
              <a:rPr lang="en-US" sz="1400" b="1" dirty="0"/>
              <a:t>purged with an inert gas prior to start-up</a:t>
            </a:r>
            <a:r>
              <a:rPr lang="en-US" sz="1400" dirty="0"/>
              <a:t>, to remove air. Then the process unit may be </a:t>
            </a:r>
            <a:r>
              <a:rPr lang="en-US" sz="1400" b="1" dirty="0"/>
              <a:t>purged with the process gas to remove the inert gas</a:t>
            </a:r>
            <a:r>
              <a:rPr lang="en-US" sz="1400" dirty="0"/>
              <a:t>.</a:t>
            </a:r>
          </a:p>
          <a:p>
            <a:pPr marL="214313" indent="-214313" algn="just">
              <a:buFont typeface="Wingdings" panose="05000000000000000000" pitchFamily="2" charset="2"/>
              <a:buChar char="§"/>
            </a:pPr>
            <a:endParaRPr lang="en-US" sz="1400" dirty="0"/>
          </a:p>
          <a:p>
            <a:pPr marL="214313" indent="-214313" algn="just">
              <a:buFont typeface="Wingdings" panose="05000000000000000000" pitchFamily="2" charset="2"/>
              <a:buChar char="§"/>
            </a:pPr>
            <a:r>
              <a:rPr lang="en-US" sz="1400" dirty="0"/>
              <a:t>The </a:t>
            </a:r>
            <a:r>
              <a:rPr lang="en-US" sz="1400" b="1" dirty="0"/>
              <a:t>reverse steps are performed at shutdown</a:t>
            </a:r>
            <a:r>
              <a:rPr lang="en-US" sz="1400" dirty="0"/>
              <a:t>.</a:t>
            </a:r>
          </a:p>
          <a:p>
            <a:pPr marL="557213" lvl="1" indent="-214313" algn="just">
              <a:buFont typeface="Arial" panose="020B0604020202020204" pitchFamily="34" charset="0"/>
              <a:buChar char="•"/>
            </a:pPr>
            <a:r>
              <a:rPr lang="en-US" sz="1400" dirty="0"/>
              <a:t>The process unit type determines the appropriate purging substance (e.g., steam for distillation/coking units; inert gas for units with catalysts).</a:t>
            </a:r>
          </a:p>
          <a:p>
            <a:pPr marL="557213" lvl="1" indent="-214313" algn="just">
              <a:buFont typeface="Arial" panose="020B0604020202020204" pitchFamily="34" charset="0"/>
              <a:buChar char="•"/>
            </a:pPr>
            <a:endParaRPr lang="en-US" sz="1400" dirty="0"/>
          </a:p>
          <a:p>
            <a:pPr marL="557213" lvl="1" indent="-214313" algn="just">
              <a:buFont typeface="Arial" panose="020B0604020202020204" pitchFamily="34" charset="0"/>
              <a:buChar char="•"/>
            </a:pPr>
            <a:r>
              <a:rPr lang="en-US" sz="1400" dirty="0"/>
              <a:t>N</a:t>
            </a:r>
            <a:r>
              <a:rPr lang="en-US" sz="1400" baseline="-25000" dirty="0"/>
              <a:t>2</a:t>
            </a:r>
            <a:r>
              <a:rPr lang="en-US" sz="1400" dirty="0"/>
              <a:t> is the most common inert gas; steam and CO</a:t>
            </a:r>
            <a:r>
              <a:rPr lang="en-US" sz="1400" baseline="-25000" dirty="0"/>
              <a:t>2 </a:t>
            </a:r>
            <a:r>
              <a:rPr lang="en-US" sz="1400" dirty="0"/>
              <a:t>are also used. At shutdown, it is worth purging the column with nitrogen prior to steaming, to eliminate combustibles.</a:t>
            </a:r>
          </a:p>
          <a:p>
            <a:pPr marL="557213" lvl="1" indent="-214313" algn="just">
              <a:buFont typeface="Arial" panose="020B0604020202020204" pitchFamily="34" charset="0"/>
              <a:buChar char="•"/>
            </a:pPr>
            <a:endParaRPr lang="en-US" sz="1400" dirty="0"/>
          </a:p>
          <a:p>
            <a:pPr marL="557213" lvl="1" indent="-214313" algn="just">
              <a:buFont typeface="Arial" panose="020B0604020202020204" pitchFamily="34" charset="0"/>
              <a:buChar char="•"/>
            </a:pPr>
            <a:r>
              <a:rPr lang="en-US" sz="1400" dirty="0"/>
              <a:t>Purging often requires installation of special purge lines or purge connections. </a:t>
            </a:r>
            <a:r>
              <a:rPr lang="en-US" sz="1400" b="1" dirty="0"/>
              <a:t>One rule is to size them to deliver a purge gas volume four times the volume of equipment to be purged over 10 hours.</a:t>
            </a:r>
          </a:p>
          <a:p>
            <a:pPr marL="557213" lvl="1" indent="-214313" algn="just">
              <a:buFont typeface="Arial" panose="020B0604020202020204" pitchFamily="34" charset="0"/>
              <a:buChar char="•"/>
            </a:pPr>
            <a:endParaRPr lang="en-US" sz="1400" dirty="0"/>
          </a:p>
          <a:p>
            <a:pPr marL="557213" lvl="1" indent="-214313" algn="just">
              <a:buFont typeface="Arial" panose="020B0604020202020204" pitchFamily="34" charset="0"/>
              <a:buChar char="•"/>
            </a:pPr>
            <a:r>
              <a:rPr lang="en-US" sz="1400" dirty="0"/>
              <a:t>Isolation valves should be opened and remain open during the purge period to avoid trapping of liquids or undesirable components.</a:t>
            </a:r>
          </a:p>
          <a:p>
            <a:pPr marL="557213" lvl="1" indent="-214313" algn="just">
              <a:buFont typeface="Arial" panose="020B0604020202020204" pitchFamily="34" charset="0"/>
              <a:buChar char="•"/>
            </a:pPr>
            <a:endParaRPr lang="en-US" sz="1400" dirty="0"/>
          </a:p>
          <a:p>
            <a:pPr marL="557213" lvl="1" indent="-214313" algn="just">
              <a:buFont typeface="Arial" panose="020B0604020202020204" pitchFamily="34" charset="0"/>
              <a:buChar char="•"/>
            </a:pPr>
            <a:r>
              <a:rPr lang="en-US" sz="1400" b="1" dirty="0"/>
              <a:t>In case of very cold working conditions the use of steam or water for purging and washing purposes during shutdown, can introduce serious hazards.</a:t>
            </a:r>
            <a:endParaRPr lang="en-IN" sz="1400" b="1" dirty="0"/>
          </a:p>
        </p:txBody>
      </p:sp>
      <p:pic>
        <p:nvPicPr>
          <p:cNvPr id="6" name="Picture 5">
            <a:extLst>
              <a:ext uri="{FF2B5EF4-FFF2-40B4-BE49-F238E27FC236}">
                <a16:creationId xmlns:a16="http://schemas.microsoft.com/office/drawing/2014/main" id="{86CC71C7-0354-4FF4-A8DC-D0D1527F9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2" y="3973341"/>
            <a:ext cx="3213589" cy="2295421"/>
          </a:xfrm>
          <a:prstGeom prst="rect">
            <a:avLst/>
          </a:prstGeom>
        </p:spPr>
      </p:pic>
      <p:sp>
        <p:nvSpPr>
          <p:cNvPr id="10" name="TextBox 9">
            <a:extLst>
              <a:ext uri="{FF2B5EF4-FFF2-40B4-BE49-F238E27FC236}">
                <a16:creationId xmlns:a16="http://schemas.microsoft.com/office/drawing/2014/main" id="{8476DA49-E181-4120-BB93-D44A33C49AEA}"/>
              </a:ext>
            </a:extLst>
          </p:cNvPr>
          <p:cNvSpPr txBox="1"/>
          <p:nvPr/>
        </p:nvSpPr>
        <p:spPr>
          <a:xfrm>
            <a:off x="1030415" y="6037930"/>
            <a:ext cx="1253869" cy="230832"/>
          </a:xfrm>
          <a:prstGeom prst="rect">
            <a:avLst/>
          </a:prstGeom>
          <a:noFill/>
        </p:spPr>
        <p:txBody>
          <a:bodyPr wrap="none" rtlCol="0">
            <a:spAutoFit/>
          </a:bodyPr>
          <a:lstStyle/>
          <a:p>
            <a:r>
              <a:rPr lang="en-US" sz="900" dirty="0">
                <a:solidFill>
                  <a:srgbClr val="002060"/>
                </a:solidFill>
              </a:rPr>
              <a:t>Source: Google Images</a:t>
            </a:r>
            <a:endParaRPr lang="en-IN" sz="900" dirty="0">
              <a:solidFill>
                <a:srgbClr val="002060"/>
              </a:solidFill>
            </a:endParaRPr>
          </a:p>
        </p:txBody>
      </p:sp>
      <p:cxnSp>
        <p:nvCxnSpPr>
          <p:cNvPr id="13" name="Straight Connector 12">
            <a:extLst>
              <a:ext uri="{FF2B5EF4-FFF2-40B4-BE49-F238E27FC236}">
                <a16:creationId xmlns:a16="http://schemas.microsoft.com/office/drawing/2014/main" id="{FA95D16D-D6D8-4220-AFEE-9C0B99E2AC09}"/>
              </a:ext>
            </a:extLst>
          </p:cNvPr>
          <p:cNvCxnSpPr>
            <a:cxnSpLocks/>
          </p:cNvCxnSpPr>
          <p:nvPr/>
        </p:nvCxnSpPr>
        <p:spPr>
          <a:xfrm>
            <a:off x="0" y="6361115"/>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A50E9D5-A248-4E36-A55F-7D4AFC6D9D3D}"/>
              </a:ext>
            </a:extLst>
          </p:cNvPr>
          <p:cNvSpPr txBox="1"/>
          <p:nvPr/>
        </p:nvSpPr>
        <p:spPr>
          <a:xfrm>
            <a:off x="139702" y="1465042"/>
            <a:ext cx="2857498" cy="2308324"/>
          </a:xfrm>
          <a:prstGeom prst="rect">
            <a:avLst/>
          </a:prstGeom>
          <a:noFill/>
        </p:spPr>
        <p:txBody>
          <a:bodyPr wrap="square">
            <a:spAutoFit/>
          </a:bodyPr>
          <a:lstStyle/>
          <a:p>
            <a:pPr marL="214313" indent="-214313" algn="just">
              <a:buFont typeface="Wingdings" panose="05000000000000000000" pitchFamily="2" charset="2"/>
              <a:buChar char="§"/>
            </a:pPr>
            <a:r>
              <a:rPr lang="en-IN" sz="1600" dirty="0"/>
              <a:t>The </a:t>
            </a:r>
            <a:r>
              <a:rPr lang="en-IN" sz="1600" b="1" dirty="0"/>
              <a:t>shutdown procedures </a:t>
            </a:r>
            <a:r>
              <a:rPr lang="en-IN" sz="1600" dirty="0"/>
              <a:t>usually include the following operations:</a:t>
            </a:r>
          </a:p>
          <a:p>
            <a:pPr marL="214313" indent="-214313" algn="just">
              <a:buFont typeface="Wingdings" panose="05000000000000000000" pitchFamily="2" charset="2"/>
              <a:buChar char="§"/>
            </a:pPr>
            <a:endParaRPr lang="en-IN" sz="1600" dirty="0"/>
          </a:p>
          <a:p>
            <a:pPr marL="557213" lvl="1" indent="-214313" algn="just">
              <a:buFont typeface="Arial" panose="020B0604020202020204" pitchFamily="34" charset="0"/>
              <a:buChar char="•"/>
            </a:pPr>
            <a:r>
              <a:rPr lang="en-IN" sz="1600" dirty="0"/>
              <a:t>Cooling</a:t>
            </a:r>
          </a:p>
          <a:p>
            <a:pPr marL="557213" lvl="1" indent="-214313" algn="just">
              <a:buFont typeface="Arial" panose="020B0604020202020204" pitchFamily="34" charset="0"/>
              <a:buChar char="•"/>
            </a:pPr>
            <a:r>
              <a:rPr lang="en-IN" sz="1600" dirty="0"/>
              <a:t>Pumping out</a:t>
            </a:r>
          </a:p>
          <a:p>
            <a:pPr marL="557213" lvl="1" indent="-214313" algn="just">
              <a:buFont typeface="Arial" panose="020B0604020202020204" pitchFamily="34" charset="0"/>
              <a:buChar char="•"/>
            </a:pPr>
            <a:r>
              <a:rPr lang="en-IN" sz="1600" dirty="0"/>
              <a:t>Residuals removal</a:t>
            </a:r>
          </a:p>
          <a:p>
            <a:pPr marL="557213" lvl="1" indent="-214313" algn="just">
              <a:buFont typeface="Arial" panose="020B0604020202020204" pitchFamily="34" charset="0"/>
              <a:buChar char="•"/>
            </a:pPr>
            <a:r>
              <a:rPr lang="en-IN" sz="1600" dirty="0"/>
              <a:t>Blinding and opening</a:t>
            </a:r>
          </a:p>
          <a:p>
            <a:pPr marL="557213" lvl="1" indent="-214313" algn="just">
              <a:buFont typeface="Arial" panose="020B0604020202020204" pitchFamily="34" charset="0"/>
              <a:buChar char="•"/>
            </a:pPr>
            <a:r>
              <a:rPr lang="en-IN" sz="1600" dirty="0"/>
              <a:t>Inspection for entering</a:t>
            </a:r>
          </a:p>
        </p:txBody>
      </p:sp>
      <p:sp>
        <p:nvSpPr>
          <p:cNvPr id="15" name="TextBox 14">
            <a:extLst>
              <a:ext uri="{FF2B5EF4-FFF2-40B4-BE49-F238E27FC236}">
                <a16:creationId xmlns:a16="http://schemas.microsoft.com/office/drawing/2014/main" id="{7F33AADA-6792-4E32-B141-ADF577FAAF18}"/>
              </a:ext>
            </a:extLst>
          </p:cNvPr>
          <p:cNvSpPr txBox="1"/>
          <p:nvPr/>
        </p:nvSpPr>
        <p:spPr>
          <a:xfrm>
            <a:off x="183093" y="266051"/>
            <a:ext cx="6539440"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SHUTDOWN PROCEDURES</a:t>
            </a:r>
          </a:p>
        </p:txBody>
      </p:sp>
    </p:spTree>
    <p:extLst>
      <p:ext uri="{BB962C8B-B14F-4D97-AF65-F5344CB8AC3E}">
        <p14:creationId xmlns:p14="http://schemas.microsoft.com/office/powerpoint/2010/main" val="219864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4">
                                            <p:txEl>
                                              <p:pRg st="4" end="4"/>
                                            </p:txEl>
                                          </p:spTgt>
                                        </p:tgtEl>
                                        <p:attrNameLst>
                                          <p:attrName>style.color</p:attrName>
                                        </p:attrNameLst>
                                      </p:cBhvr>
                                      <p:to>
                                        <a:schemeClr val="accent2"/>
                                      </p:to>
                                    </p:animClr>
                                    <p:animClr clrSpc="rgb" dir="cw">
                                      <p:cBhvr>
                                        <p:cTn id="7" dur="500" fill="hold"/>
                                        <p:tgtEl>
                                          <p:spTgt spid="14">
                                            <p:txEl>
                                              <p:pRg st="4" end="4"/>
                                            </p:txEl>
                                          </p:spTgt>
                                        </p:tgtEl>
                                        <p:attrNameLst>
                                          <p:attrName>fillcolor</p:attrName>
                                        </p:attrNameLst>
                                      </p:cBhvr>
                                      <p:to>
                                        <a:schemeClr val="accent2"/>
                                      </p:to>
                                    </p:animClr>
                                    <p:set>
                                      <p:cBhvr>
                                        <p:cTn id="8" dur="500" fill="hold"/>
                                        <p:tgtEl>
                                          <p:spTgt spid="14">
                                            <p:txEl>
                                              <p:pRg st="4" end="4"/>
                                            </p:txEl>
                                          </p:spTgt>
                                        </p:tgtEl>
                                        <p:attrNameLst>
                                          <p:attrName>fill.type</p:attrName>
                                        </p:attrNameLst>
                                      </p:cBhvr>
                                      <p:to>
                                        <p:strVal val="solid"/>
                                      </p:to>
                                    </p:set>
                                    <p:set>
                                      <p:cBhvr>
                                        <p:cTn id="9" dur="500" fill="hold"/>
                                        <p:tgtEl>
                                          <p:spTgt spid="14">
                                            <p:txEl>
                                              <p:pRg st="4" end="4"/>
                                            </p:txEl>
                                          </p:spTgt>
                                        </p:tgtEl>
                                        <p:attrNameLst>
                                          <p:attrName>fill.on</p:attrName>
                                        </p:attrNameLst>
                                      </p:cBhvr>
                                      <p:to>
                                        <p:strVal val="true"/>
                                      </p:to>
                                    </p:set>
                                  </p:childTnLst>
                                </p:cTn>
                              </p:par>
                              <p:par>
                                <p:cTn id="10" presetID="1" presetClass="entr" presetSubtype="0" fill="hold" grpId="0" nodeType="withEffect">
                                  <p:stCondLst>
                                    <p:cond delay="50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nodeType="withEffect">
                                  <p:stCondLst>
                                    <p:cond delay="50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50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FBA4D5E-20A5-45A1-81FD-C04307EF92D5}"/>
              </a:ext>
            </a:extLst>
          </p:cNvPr>
          <p:cNvSpPr>
            <a:spLocks noGrp="1"/>
          </p:cNvSpPr>
          <p:nvPr>
            <p:ph type="dt" sz="half" idx="10"/>
          </p:nvPr>
        </p:nvSpPr>
        <p:spPr/>
        <p:txBody>
          <a:bodyPr/>
          <a:lstStyle/>
          <a:p>
            <a:fld id="{00CF6C28-9714-4872-A1BA-C1CE32775DD8}" type="datetime1">
              <a:rPr lang="en-IN" smtClean="0"/>
              <a:t>22-01-2025</a:t>
            </a:fld>
            <a:endParaRPr lang="en-IN"/>
          </a:p>
        </p:txBody>
      </p:sp>
      <p:sp>
        <p:nvSpPr>
          <p:cNvPr id="4" name="Slide Number Placeholder 3">
            <a:extLst>
              <a:ext uri="{FF2B5EF4-FFF2-40B4-BE49-F238E27FC236}">
                <a16:creationId xmlns:a16="http://schemas.microsoft.com/office/drawing/2014/main" id="{08C83714-D34D-45A4-A4DF-9361EA57B8D0}"/>
              </a:ext>
            </a:extLst>
          </p:cNvPr>
          <p:cNvSpPr>
            <a:spLocks noGrp="1"/>
          </p:cNvSpPr>
          <p:nvPr>
            <p:ph type="sldNum" sz="quarter" idx="12"/>
          </p:nvPr>
        </p:nvSpPr>
        <p:spPr/>
        <p:txBody>
          <a:bodyPr/>
          <a:lstStyle/>
          <a:p>
            <a:fld id="{2E3AE14D-FC0C-444C-98A2-B7580AD0B3C0}" type="slidenum">
              <a:rPr lang="en-IN" smtClean="0"/>
              <a:t>11</a:t>
            </a:fld>
            <a:endParaRPr lang="en-IN"/>
          </a:p>
        </p:txBody>
      </p:sp>
      <p:sp>
        <p:nvSpPr>
          <p:cNvPr id="12" name="TextBox 11">
            <a:extLst>
              <a:ext uri="{FF2B5EF4-FFF2-40B4-BE49-F238E27FC236}">
                <a16:creationId xmlns:a16="http://schemas.microsoft.com/office/drawing/2014/main" id="{8E3B4590-D3F6-42FA-AC56-E1B7E2496279}"/>
              </a:ext>
            </a:extLst>
          </p:cNvPr>
          <p:cNvSpPr txBox="1"/>
          <p:nvPr/>
        </p:nvSpPr>
        <p:spPr>
          <a:xfrm>
            <a:off x="3073401" y="982176"/>
            <a:ext cx="5777156" cy="4893647"/>
          </a:xfrm>
          <a:prstGeom prst="rect">
            <a:avLst/>
          </a:prstGeom>
          <a:noFill/>
        </p:spPr>
        <p:txBody>
          <a:bodyPr wrap="square">
            <a:spAutoFit/>
          </a:bodyPr>
          <a:lstStyle/>
          <a:p>
            <a:pPr algn="just"/>
            <a:r>
              <a:rPr lang="en-IN" sz="2000" b="1" dirty="0">
                <a:solidFill>
                  <a:srgbClr val="291973"/>
                </a:solidFill>
              </a:rPr>
              <a:t>Blinding and Opening</a:t>
            </a:r>
          </a:p>
          <a:p>
            <a:pPr algn="just"/>
            <a:endParaRPr lang="en-IN" sz="1600" dirty="0"/>
          </a:p>
          <a:p>
            <a:pPr marL="214313" indent="-214313" algn="just">
              <a:buFont typeface="Wingdings" panose="05000000000000000000" pitchFamily="2" charset="2"/>
              <a:buChar char="§"/>
            </a:pPr>
            <a:r>
              <a:rPr lang="en-US" sz="1600" b="1" dirty="0"/>
              <a:t>Shutdown blinds</a:t>
            </a:r>
            <a:r>
              <a:rPr lang="en-US" sz="1600" dirty="0"/>
              <a:t> and </a:t>
            </a:r>
            <a:r>
              <a:rPr lang="en-US" sz="1600" b="1" dirty="0"/>
              <a:t>slip plates </a:t>
            </a:r>
            <a:r>
              <a:rPr lang="en-US" sz="1600" dirty="0"/>
              <a:t>are usually installed in all lines which leave or enter the process units in order to </a:t>
            </a:r>
            <a:r>
              <a:rPr lang="en-US" sz="1600" b="1" dirty="0"/>
              <a:t>eliminate leakage </a:t>
            </a:r>
            <a:r>
              <a:rPr lang="en-US" sz="1600" dirty="0"/>
              <a:t>of material into the column when air is introduced.</a:t>
            </a:r>
          </a:p>
          <a:p>
            <a:pPr marL="214313" indent="-214313" algn="just">
              <a:buFont typeface="Wingdings" panose="05000000000000000000" pitchFamily="2" charset="2"/>
              <a:buChar char="§"/>
            </a:pPr>
            <a:endParaRPr lang="en-US" sz="1600" dirty="0"/>
          </a:p>
          <a:p>
            <a:pPr marL="557213" lvl="1" indent="-214313" algn="just">
              <a:buFont typeface="Arial" panose="020B0604020202020204" pitchFamily="34" charset="0"/>
              <a:buChar char="•"/>
            </a:pPr>
            <a:r>
              <a:rPr lang="en-US" sz="1600" b="1" dirty="0"/>
              <a:t>Extreme caution </a:t>
            </a:r>
            <a:r>
              <a:rPr lang="en-US" sz="1600" dirty="0"/>
              <a:t>must be exercised when flanges for blinding or opening are operative. Flanges should be </a:t>
            </a:r>
            <a:r>
              <a:rPr lang="en-US" sz="1600" b="1" dirty="0"/>
              <a:t>opened slowly </a:t>
            </a:r>
            <a:r>
              <a:rPr lang="en-US" sz="1600" dirty="0"/>
              <a:t>and valves should not be closed until the unit is empty.</a:t>
            </a:r>
          </a:p>
          <a:p>
            <a:pPr marL="557213" lvl="1" indent="-214313" algn="just">
              <a:buFont typeface="Arial" panose="020B0604020202020204" pitchFamily="34" charset="0"/>
              <a:buChar char="•"/>
            </a:pPr>
            <a:endParaRPr lang="en-US" sz="1600" dirty="0"/>
          </a:p>
          <a:p>
            <a:pPr marL="557213" lvl="1" indent="-214313" algn="just">
              <a:buFont typeface="Arial" panose="020B0604020202020204" pitchFamily="34" charset="0"/>
              <a:buChar char="•"/>
            </a:pPr>
            <a:r>
              <a:rPr lang="en-US" sz="1600" dirty="0"/>
              <a:t>Blinds should be properly tagged, a checklist of them should be made and the sequence of blinding must be planned and defined in the operating procedure.</a:t>
            </a:r>
          </a:p>
          <a:p>
            <a:pPr marL="557213" lvl="1" indent="-214313" algn="just">
              <a:buFont typeface="Arial" panose="020B0604020202020204" pitchFamily="34" charset="0"/>
              <a:buChar char="•"/>
            </a:pPr>
            <a:endParaRPr lang="en-US" sz="1600" dirty="0"/>
          </a:p>
          <a:p>
            <a:pPr marL="557213" lvl="1" indent="-214313" algn="just">
              <a:buFont typeface="Arial" panose="020B0604020202020204" pitchFamily="34" charset="0"/>
              <a:buChar char="•"/>
            </a:pPr>
            <a:r>
              <a:rPr lang="en-US" sz="1600" dirty="0"/>
              <a:t>It is mandatory to check the lines prior to start the sequence.</a:t>
            </a:r>
          </a:p>
          <a:p>
            <a:pPr marL="557213" lvl="1" indent="-214313" algn="just">
              <a:buFont typeface="Arial" panose="020B0604020202020204" pitchFamily="34" charset="0"/>
              <a:buChar char="•"/>
            </a:pPr>
            <a:endParaRPr lang="en-US" sz="1600" dirty="0"/>
          </a:p>
          <a:p>
            <a:pPr marL="557213" lvl="1" indent="-214313" algn="just">
              <a:buFont typeface="Arial" panose="020B0604020202020204" pitchFamily="34" charset="0"/>
              <a:buChar char="•"/>
            </a:pPr>
            <a:r>
              <a:rPr lang="en-US" sz="1600" dirty="0"/>
              <a:t>The </a:t>
            </a:r>
            <a:r>
              <a:rPr lang="en-US" sz="1600" b="1" dirty="0"/>
              <a:t>pressure, temperature, and material specifications of each blind </a:t>
            </a:r>
            <a:r>
              <a:rPr lang="en-US" sz="1600" dirty="0"/>
              <a:t>should be checked to avoid any inconsistencies with the process unit or the input/output lines.</a:t>
            </a:r>
            <a:endParaRPr lang="en-IN" sz="1600" dirty="0"/>
          </a:p>
        </p:txBody>
      </p:sp>
      <p:sp>
        <p:nvSpPr>
          <p:cNvPr id="10" name="TextBox 9">
            <a:extLst>
              <a:ext uri="{FF2B5EF4-FFF2-40B4-BE49-F238E27FC236}">
                <a16:creationId xmlns:a16="http://schemas.microsoft.com/office/drawing/2014/main" id="{8476DA49-E181-4120-BB93-D44A33C49AEA}"/>
              </a:ext>
            </a:extLst>
          </p:cNvPr>
          <p:cNvSpPr txBox="1"/>
          <p:nvPr/>
        </p:nvSpPr>
        <p:spPr>
          <a:xfrm>
            <a:off x="987957" y="5803959"/>
            <a:ext cx="1253869" cy="230832"/>
          </a:xfrm>
          <a:prstGeom prst="rect">
            <a:avLst/>
          </a:prstGeom>
          <a:noFill/>
        </p:spPr>
        <p:txBody>
          <a:bodyPr wrap="none" rtlCol="0">
            <a:spAutoFit/>
          </a:bodyPr>
          <a:lstStyle/>
          <a:p>
            <a:r>
              <a:rPr lang="en-US" sz="900" dirty="0">
                <a:solidFill>
                  <a:srgbClr val="002060"/>
                </a:solidFill>
              </a:rPr>
              <a:t>Source: Google Images</a:t>
            </a:r>
            <a:endParaRPr lang="en-IN" sz="900" dirty="0">
              <a:solidFill>
                <a:srgbClr val="002060"/>
              </a:solidFill>
            </a:endParaRPr>
          </a:p>
        </p:txBody>
      </p:sp>
      <p:pic>
        <p:nvPicPr>
          <p:cNvPr id="13" name="Picture 12">
            <a:extLst>
              <a:ext uri="{FF2B5EF4-FFF2-40B4-BE49-F238E27FC236}">
                <a16:creationId xmlns:a16="http://schemas.microsoft.com/office/drawing/2014/main" id="{4BDB57CB-09A2-44FC-95DF-3C0D6A4874F4}"/>
              </a:ext>
            </a:extLst>
          </p:cNvPr>
          <p:cNvPicPr>
            <a:picLocks noChangeAspect="1"/>
          </p:cNvPicPr>
          <p:nvPr/>
        </p:nvPicPr>
        <p:blipFill rotWithShape="1">
          <a:blip r:embed="rId2">
            <a:extLst>
              <a:ext uri="{28A0092B-C50C-407E-A947-70E740481C1C}">
                <a14:useLocalDpi xmlns:a14="http://schemas.microsoft.com/office/drawing/2010/main" val="0"/>
              </a:ext>
            </a:extLst>
          </a:blip>
          <a:srcRect l="18654" t="29615" r="19183" b="11154"/>
          <a:stretch/>
        </p:blipFill>
        <p:spPr>
          <a:xfrm>
            <a:off x="231287" y="3772934"/>
            <a:ext cx="2842114" cy="2031024"/>
          </a:xfrm>
          <a:prstGeom prst="rect">
            <a:avLst/>
          </a:prstGeom>
        </p:spPr>
      </p:pic>
      <p:cxnSp>
        <p:nvCxnSpPr>
          <p:cNvPr id="14" name="Straight Connector 13">
            <a:extLst>
              <a:ext uri="{FF2B5EF4-FFF2-40B4-BE49-F238E27FC236}">
                <a16:creationId xmlns:a16="http://schemas.microsoft.com/office/drawing/2014/main" id="{63ED44D1-94C9-4706-BF63-25E45E5BAE42}"/>
              </a:ext>
            </a:extLst>
          </p:cNvPr>
          <p:cNvCxnSpPr>
            <a:cxnSpLocks/>
          </p:cNvCxnSpPr>
          <p:nvPr/>
        </p:nvCxnSpPr>
        <p:spPr>
          <a:xfrm>
            <a:off x="0" y="6361115"/>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D6163CD-19F0-4E17-9BD7-BEABF68695F2}"/>
              </a:ext>
            </a:extLst>
          </p:cNvPr>
          <p:cNvSpPr txBox="1"/>
          <p:nvPr/>
        </p:nvSpPr>
        <p:spPr>
          <a:xfrm>
            <a:off x="183093" y="266051"/>
            <a:ext cx="6539440"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SHUTDOWN PROCEDURES</a:t>
            </a:r>
          </a:p>
        </p:txBody>
      </p:sp>
      <p:sp>
        <p:nvSpPr>
          <p:cNvPr id="16" name="TextBox 15">
            <a:extLst>
              <a:ext uri="{FF2B5EF4-FFF2-40B4-BE49-F238E27FC236}">
                <a16:creationId xmlns:a16="http://schemas.microsoft.com/office/drawing/2014/main" id="{3B442281-539A-45BA-A373-7CF2A332C517}"/>
              </a:ext>
            </a:extLst>
          </p:cNvPr>
          <p:cNvSpPr txBox="1"/>
          <p:nvPr/>
        </p:nvSpPr>
        <p:spPr>
          <a:xfrm>
            <a:off x="139702" y="1465042"/>
            <a:ext cx="2857498" cy="2308324"/>
          </a:xfrm>
          <a:prstGeom prst="rect">
            <a:avLst/>
          </a:prstGeom>
          <a:noFill/>
        </p:spPr>
        <p:txBody>
          <a:bodyPr wrap="square">
            <a:spAutoFit/>
          </a:bodyPr>
          <a:lstStyle/>
          <a:p>
            <a:pPr marL="214313" indent="-214313" algn="just">
              <a:buFont typeface="Wingdings" panose="05000000000000000000" pitchFamily="2" charset="2"/>
              <a:buChar char="§"/>
            </a:pPr>
            <a:r>
              <a:rPr lang="en-IN" sz="1600" dirty="0"/>
              <a:t>The </a:t>
            </a:r>
            <a:r>
              <a:rPr lang="en-IN" sz="1600" b="1" dirty="0"/>
              <a:t>shutdown procedures </a:t>
            </a:r>
            <a:r>
              <a:rPr lang="en-IN" sz="1600" dirty="0"/>
              <a:t>usually include the following operations:</a:t>
            </a:r>
          </a:p>
          <a:p>
            <a:pPr marL="214313" indent="-214313" algn="just">
              <a:buFont typeface="Wingdings" panose="05000000000000000000" pitchFamily="2" charset="2"/>
              <a:buChar char="§"/>
            </a:pPr>
            <a:endParaRPr lang="en-IN" sz="1600" dirty="0"/>
          </a:p>
          <a:p>
            <a:pPr marL="557213" lvl="1" indent="-214313" algn="just">
              <a:buFont typeface="Arial" panose="020B0604020202020204" pitchFamily="34" charset="0"/>
              <a:buChar char="•"/>
            </a:pPr>
            <a:r>
              <a:rPr lang="en-IN" sz="1600" dirty="0"/>
              <a:t>Cooling</a:t>
            </a:r>
          </a:p>
          <a:p>
            <a:pPr marL="557213" lvl="1" indent="-214313" algn="just">
              <a:buFont typeface="Arial" panose="020B0604020202020204" pitchFamily="34" charset="0"/>
              <a:buChar char="•"/>
            </a:pPr>
            <a:r>
              <a:rPr lang="en-IN" sz="1600" dirty="0"/>
              <a:t>Pumping out</a:t>
            </a:r>
          </a:p>
          <a:p>
            <a:pPr marL="557213" lvl="1" indent="-214313" algn="just">
              <a:buFont typeface="Arial" panose="020B0604020202020204" pitchFamily="34" charset="0"/>
              <a:buChar char="•"/>
            </a:pPr>
            <a:r>
              <a:rPr lang="en-IN" sz="1600" dirty="0"/>
              <a:t>Residuals removal</a:t>
            </a:r>
          </a:p>
          <a:p>
            <a:pPr marL="557213" lvl="1" indent="-214313" algn="just">
              <a:buFont typeface="Arial" panose="020B0604020202020204" pitchFamily="34" charset="0"/>
              <a:buChar char="•"/>
            </a:pPr>
            <a:r>
              <a:rPr lang="en-IN" sz="1600" dirty="0"/>
              <a:t>Blinding and opening</a:t>
            </a:r>
          </a:p>
          <a:p>
            <a:pPr marL="557213" lvl="1" indent="-214313" algn="just">
              <a:buFont typeface="Arial" panose="020B0604020202020204" pitchFamily="34" charset="0"/>
              <a:buChar char="•"/>
            </a:pPr>
            <a:r>
              <a:rPr lang="en-IN" sz="1600" dirty="0"/>
              <a:t>Inspection for entering</a:t>
            </a:r>
          </a:p>
        </p:txBody>
      </p:sp>
    </p:spTree>
    <p:extLst>
      <p:ext uri="{BB962C8B-B14F-4D97-AF65-F5344CB8AC3E}">
        <p14:creationId xmlns:p14="http://schemas.microsoft.com/office/powerpoint/2010/main" val="11659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6">
                                            <p:txEl>
                                              <p:pRg st="5" end="5"/>
                                            </p:txEl>
                                          </p:spTgt>
                                        </p:tgtEl>
                                        <p:attrNameLst>
                                          <p:attrName>style.color</p:attrName>
                                        </p:attrNameLst>
                                      </p:cBhvr>
                                      <p:to>
                                        <a:schemeClr val="accent2"/>
                                      </p:to>
                                    </p:animClr>
                                    <p:animClr clrSpc="rgb" dir="cw">
                                      <p:cBhvr>
                                        <p:cTn id="7" dur="500" fill="hold"/>
                                        <p:tgtEl>
                                          <p:spTgt spid="16">
                                            <p:txEl>
                                              <p:pRg st="5" end="5"/>
                                            </p:txEl>
                                          </p:spTgt>
                                        </p:tgtEl>
                                        <p:attrNameLst>
                                          <p:attrName>fillcolor</p:attrName>
                                        </p:attrNameLst>
                                      </p:cBhvr>
                                      <p:to>
                                        <a:schemeClr val="accent2"/>
                                      </p:to>
                                    </p:animClr>
                                    <p:set>
                                      <p:cBhvr>
                                        <p:cTn id="8" dur="500" fill="hold"/>
                                        <p:tgtEl>
                                          <p:spTgt spid="16">
                                            <p:txEl>
                                              <p:pRg st="5" end="5"/>
                                            </p:txEl>
                                          </p:spTgt>
                                        </p:tgtEl>
                                        <p:attrNameLst>
                                          <p:attrName>fill.type</p:attrName>
                                        </p:attrNameLst>
                                      </p:cBhvr>
                                      <p:to>
                                        <p:strVal val="solid"/>
                                      </p:to>
                                    </p:set>
                                    <p:set>
                                      <p:cBhvr>
                                        <p:cTn id="9" dur="500" fill="hold"/>
                                        <p:tgtEl>
                                          <p:spTgt spid="16">
                                            <p:txEl>
                                              <p:pRg st="5" end="5"/>
                                            </p:txEl>
                                          </p:spTgt>
                                        </p:tgtEl>
                                        <p:attrNameLst>
                                          <p:attrName>fill.on</p:attrName>
                                        </p:attrNameLst>
                                      </p:cBhvr>
                                      <p:to>
                                        <p:strVal val="true"/>
                                      </p:to>
                                    </p:set>
                                  </p:childTnLst>
                                </p:cTn>
                              </p:par>
                              <p:par>
                                <p:cTn id="10" presetID="1" presetClass="entr" presetSubtype="0" fill="hold" grpId="0" nodeType="withEffect">
                                  <p:stCondLst>
                                    <p:cond delay="500"/>
                                  </p:stCondLst>
                                  <p:childTnLst>
                                    <p:set>
                                      <p:cBhvr>
                                        <p:cTn id="11" dur="1" fill="hold">
                                          <p:stCondLst>
                                            <p:cond delay="0"/>
                                          </p:stCondLst>
                                        </p:cTn>
                                        <p:tgtEl>
                                          <p:spTgt spid="12"/>
                                        </p:tgtEl>
                                        <p:attrNameLst>
                                          <p:attrName>style.visibility</p:attrName>
                                        </p:attrNameLst>
                                      </p:cBhvr>
                                      <p:to>
                                        <p:strVal val="visible"/>
                                      </p:to>
                                    </p:set>
                                  </p:childTnLst>
                                </p:cTn>
                              </p:par>
                              <p:par>
                                <p:cTn id="12" presetID="1" presetClass="entr" presetSubtype="0" fill="hold" nodeType="withEffect">
                                  <p:stCondLst>
                                    <p:cond delay="500"/>
                                  </p:stCondLst>
                                  <p:childTnLst>
                                    <p:set>
                                      <p:cBhvr>
                                        <p:cTn id="13" dur="1" fill="hold">
                                          <p:stCondLst>
                                            <p:cond delay="0"/>
                                          </p:stCondLst>
                                        </p:cTn>
                                        <p:tgtEl>
                                          <p:spTgt spid="13"/>
                                        </p:tgtEl>
                                        <p:attrNameLst>
                                          <p:attrName>style.visibility</p:attrName>
                                        </p:attrNameLst>
                                      </p:cBhvr>
                                      <p:to>
                                        <p:strVal val="visible"/>
                                      </p:to>
                                    </p:set>
                                  </p:childTnLst>
                                </p:cTn>
                              </p:par>
                              <p:par>
                                <p:cTn id="14" presetID="1" presetClass="entr" presetSubtype="0" fill="hold" grpId="0" nodeType="withEffect">
                                  <p:stCondLst>
                                    <p:cond delay="50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FBA4D5E-20A5-45A1-81FD-C04307EF92D5}"/>
              </a:ext>
            </a:extLst>
          </p:cNvPr>
          <p:cNvSpPr>
            <a:spLocks noGrp="1"/>
          </p:cNvSpPr>
          <p:nvPr>
            <p:ph type="dt" sz="half" idx="10"/>
          </p:nvPr>
        </p:nvSpPr>
        <p:spPr/>
        <p:txBody>
          <a:bodyPr/>
          <a:lstStyle/>
          <a:p>
            <a:fld id="{00CF6C28-9714-4872-A1BA-C1CE32775DD8}" type="datetime1">
              <a:rPr lang="en-IN" smtClean="0"/>
              <a:t>22-01-2025</a:t>
            </a:fld>
            <a:endParaRPr lang="en-IN"/>
          </a:p>
        </p:txBody>
      </p:sp>
      <p:sp>
        <p:nvSpPr>
          <p:cNvPr id="4" name="Slide Number Placeholder 3">
            <a:extLst>
              <a:ext uri="{FF2B5EF4-FFF2-40B4-BE49-F238E27FC236}">
                <a16:creationId xmlns:a16="http://schemas.microsoft.com/office/drawing/2014/main" id="{08C83714-D34D-45A4-A4DF-9361EA57B8D0}"/>
              </a:ext>
            </a:extLst>
          </p:cNvPr>
          <p:cNvSpPr>
            <a:spLocks noGrp="1"/>
          </p:cNvSpPr>
          <p:nvPr>
            <p:ph type="sldNum" sz="quarter" idx="12"/>
          </p:nvPr>
        </p:nvSpPr>
        <p:spPr/>
        <p:txBody>
          <a:bodyPr/>
          <a:lstStyle/>
          <a:p>
            <a:fld id="{2E3AE14D-FC0C-444C-98A2-B7580AD0B3C0}" type="slidenum">
              <a:rPr lang="en-IN" smtClean="0"/>
              <a:t>12</a:t>
            </a:fld>
            <a:endParaRPr lang="en-IN"/>
          </a:p>
        </p:txBody>
      </p:sp>
      <p:sp>
        <p:nvSpPr>
          <p:cNvPr id="12" name="TextBox 11">
            <a:extLst>
              <a:ext uri="{FF2B5EF4-FFF2-40B4-BE49-F238E27FC236}">
                <a16:creationId xmlns:a16="http://schemas.microsoft.com/office/drawing/2014/main" id="{8E3B4590-D3F6-42FA-AC56-E1B7E2496279}"/>
              </a:ext>
            </a:extLst>
          </p:cNvPr>
          <p:cNvSpPr txBox="1"/>
          <p:nvPr/>
        </p:nvSpPr>
        <p:spPr>
          <a:xfrm>
            <a:off x="2819399" y="604667"/>
            <a:ext cx="6141507" cy="5693866"/>
          </a:xfrm>
          <a:prstGeom prst="rect">
            <a:avLst/>
          </a:prstGeom>
          <a:noFill/>
        </p:spPr>
        <p:txBody>
          <a:bodyPr wrap="square">
            <a:spAutoFit/>
          </a:bodyPr>
          <a:lstStyle/>
          <a:p>
            <a:pPr algn="just"/>
            <a:r>
              <a:rPr lang="en-IN" sz="2000" b="1" dirty="0">
                <a:solidFill>
                  <a:srgbClr val="291973"/>
                </a:solidFill>
              </a:rPr>
              <a:t>Inspection for Entering</a:t>
            </a:r>
          </a:p>
          <a:p>
            <a:pPr algn="just"/>
            <a:endParaRPr lang="en-IN" sz="1600" dirty="0"/>
          </a:p>
          <a:p>
            <a:pPr marL="214313" indent="-214313" algn="just">
              <a:buFont typeface="Wingdings" panose="05000000000000000000" pitchFamily="2" charset="2"/>
              <a:buChar char="§"/>
            </a:pPr>
            <a:r>
              <a:rPr lang="en-US" sz="1600" dirty="0"/>
              <a:t>Precautions recommended and </a:t>
            </a:r>
            <a:r>
              <a:rPr lang="en-US" sz="1600" b="1" dirty="0"/>
              <a:t>required by law </a:t>
            </a:r>
            <a:r>
              <a:rPr lang="en-US" sz="1600" dirty="0"/>
              <a:t>before entering the unit for inspection:</a:t>
            </a:r>
          </a:p>
          <a:p>
            <a:pPr marL="557213" lvl="1" indent="-214313" algn="just">
              <a:buFont typeface="Arial" panose="020B0604020202020204" pitchFamily="34" charset="0"/>
              <a:buChar char="•"/>
            </a:pPr>
            <a:endParaRPr lang="en-US" sz="1600" dirty="0"/>
          </a:p>
          <a:p>
            <a:pPr marL="557213" lvl="1" indent="-214313" algn="just">
              <a:buFont typeface="Arial" panose="020B0604020202020204" pitchFamily="34" charset="0"/>
              <a:buChar char="•"/>
            </a:pPr>
            <a:r>
              <a:rPr lang="en-US" sz="1600" dirty="0"/>
              <a:t>The officer responsible for safety, before allowing the personal to enter the process unit must:</a:t>
            </a:r>
          </a:p>
          <a:p>
            <a:pPr marL="557213" lvl="1" indent="-214313" algn="just">
              <a:buFont typeface="Arial" panose="020B0604020202020204" pitchFamily="34" charset="0"/>
              <a:buChar char="•"/>
            </a:pPr>
            <a:endParaRPr lang="en-US" sz="1600" dirty="0"/>
          </a:p>
          <a:p>
            <a:pPr marL="900113" lvl="2" indent="-214313" algn="just">
              <a:buFont typeface="Wingdings" panose="05000000000000000000" pitchFamily="2" charset="2"/>
              <a:buChar char="ü"/>
            </a:pPr>
            <a:r>
              <a:rPr lang="en-US" sz="1400" dirty="0"/>
              <a:t>Approve the work procedures and emergency plans</a:t>
            </a:r>
          </a:p>
          <a:p>
            <a:pPr marL="900113" lvl="2" indent="-214313" algn="just">
              <a:buFont typeface="Wingdings" panose="05000000000000000000" pitchFamily="2" charset="2"/>
              <a:buChar char="ü"/>
            </a:pPr>
            <a:r>
              <a:rPr lang="en-US" sz="1400" dirty="0"/>
              <a:t>Check that the process unit is safe</a:t>
            </a:r>
          </a:p>
          <a:p>
            <a:pPr marL="900113" lvl="2" indent="-214313" algn="just">
              <a:buFont typeface="Wingdings" panose="05000000000000000000" pitchFamily="2" charset="2"/>
              <a:buChar char="ü"/>
            </a:pPr>
            <a:r>
              <a:rPr lang="en-US" sz="1400" dirty="0"/>
              <a:t>Ensure that work will be performed under </a:t>
            </a:r>
            <a:r>
              <a:rPr lang="en-US" sz="1400" b="1" dirty="0"/>
              <a:t>qualified supervision</a:t>
            </a:r>
          </a:p>
          <a:p>
            <a:pPr marL="900113" lvl="2" indent="-214313" algn="just">
              <a:buFont typeface="Wingdings" panose="05000000000000000000" pitchFamily="2" charset="2"/>
              <a:buChar char="ü"/>
            </a:pPr>
            <a:r>
              <a:rPr lang="en-US" sz="1400" dirty="0"/>
              <a:t>Then can issue a written permit to inspect the process unit</a:t>
            </a:r>
          </a:p>
          <a:p>
            <a:pPr marL="900113" lvl="2" indent="-214313" algn="just">
              <a:buFont typeface="Wingdings" panose="05000000000000000000" pitchFamily="2" charset="2"/>
              <a:buChar char="ü"/>
            </a:pPr>
            <a:endParaRPr lang="en-US" sz="1600" dirty="0"/>
          </a:p>
          <a:p>
            <a:pPr marL="557213" lvl="1" indent="-214313" algn="just">
              <a:buFont typeface="Arial" panose="020B0604020202020204" pitchFamily="34" charset="0"/>
              <a:buChar char="•"/>
            </a:pPr>
            <a:r>
              <a:rPr lang="en-US" sz="1600" dirty="0"/>
              <a:t>The equipment must be </a:t>
            </a:r>
            <a:r>
              <a:rPr lang="en-US" sz="1600" b="1" dirty="0"/>
              <a:t>isolated from any chemicals or service lines </a:t>
            </a:r>
            <a:r>
              <a:rPr lang="en-US" sz="1600" dirty="0"/>
              <a:t>(using only valves may not be satisfactory as they can leak). </a:t>
            </a:r>
          </a:p>
          <a:p>
            <a:pPr marL="557213" lvl="1" indent="-214313" algn="just">
              <a:buFont typeface="Arial" panose="020B0604020202020204" pitchFamily="34" charset="0"/>
              <a:buChar char="•"/>
            </a:pPr>
            <a:endParaRPr lang="en-US" sz="1600" dirty="0"/>
          </a:p>
          <a:p>
            <a:pPr marL="557213" lvl="1" indent="-214313" algn="just">
              <a:buFont typeface="Arial" panose="020B0604020202020204" pitchFamily="34" charset="0"/>
              <a:buChar char="•"/>
            </a:pPr>
            <a:r>
              <a:rPr lang="en-US" sz="1600" dirty="0"/>
              <a:t>Any lines connected to the units must be blinded or fully disconnected. </a:t>
            </a:r>
          </a:p>
          <a:p>
            <a:pPr marL="557213" lvl="1" indent="-214313" algn="just">
              <a:buFont typeface="Arial" panose="020B0604020202020204" pitchFamily="34" charset="0"/>
              <a:buChar char="•"/>
            </a:pPr>
            <a:endParaRPr lang="en-US" sz="1600" dirty="0"/>
          </a:p>
          <a:p>
            <a:pPr marL="557213" lvl="1" indent="-214313" algn="just">
              <a:buFont typeface="Arial" panose="020B0604020202020204" pitchFamily="34" charset="0"/>
              <a:buChar char="•"/>
            </a:pPr>
            <a:r>
              <a:rPr lang="en-US" sz="1600" dirty="0"/>
              <a:t>It is a good practice to post a “danger: workers inside the unit” notice. </a:t>
            </a:r>
          </a:p>
          <a:p>
            <a:pPr marL="557213" lvl="1" indent="-214313" algn="just">
              <a:buFont typeface="Arial" panose="020B0604020202020204" pitchFamily="34" charset="0"/>
              <a:buChar char="•"/>
            </a:pPr>
            <a:endParaRPr lang="en-US" sz="1600" dirty="0"/>
          </a:p>
          <a:p>
            <a:pPr marL="557213" lvl="1" indent="-214313" algn="just">
              <a:buFont typeface="Arial" panose="020B0604020202020204" pitchFamily="34" charset="0"/>
              <a:buChar char="•"/>
            </a:pPr>
            <a:r>
              <a:rPr lang="en-US" sz="1600" dirty="0"/>
              <a:t>Any electrical device or any radiation sources should be removed.</a:t>
            </a:r>
          </a:p>
        </p:txBody>
      </p:sp>
      <p:sp>
        <p:nvSpPr>
          <p:cNvPr id="10" name="TextBox 9">
            <a:extLst>
              <a:ext uri="{FF2B5EF4-FFF2-40B4-BE49-F238E27FC236}">
                <a16:creationId xmlns:a16="http://schemas.microsoft.com/office/drawing/2014/main" id="{8476DA49-E181-4120-BB93-D44A33C49AEA}"/>
              </a:ext>
            </a:extLst>
          </p:cNvPr>
          <p:cNvSpPr txBox="1"/>
          <p:nvPr/>
        </p:nvSpPr>
        <p:spPr>
          <a:xfrm>
            <a:off x="1009900" y="5677063"/>
            <a:ext cx="1253869" cy="230832"/>
          </a:xfrm>
          <a:prstGeom prst="rect">
            <a:avLst/>
          </a:prstGeom>
          <a:noFill/>
        </p:spPr>
        <p:txBody>
          <a:bodyPr wrap="none" rtlCol="0">
            <a:spAutoFit/>
          </a:bodyPr>
          <a:lstStyle/>
          <a:p>
            <a:r>
              <a:rPr lang="en-US" sz="900" dirty="0">
                <a:solidFill>
                  <a:srgbClr val="002060"/>
                </a:solidFill>
              </a:rPr>
              <a:t>Source: Google Images</a:t>
            </a:r>
            <a:endParaRPr lang="en-IN" sz="900" dirty="0">
              <a:solidFill>
                <a:srgbClr val="002060"/>
              </a:solidFill>
            </a:endParaRPr>
          </a:p>
        </p:txBody>
      </p:sp>
      <p:grpSp>
        <p:nvGrpSpPr>
          <p:cNvPr id="14" name="Group 13">
            <a:extLst>
              <a:ext uri="{FF2B5EF4-FFF2-40B4-BE49-F238E27FC236}">
                <a16:creationId xmlns:a16="http://schemas.microsoft.com/office/drawing/2014/main" id="{C7F0F3A9-B94E-4803-9BEA-9B29ED638E94}"/>
              </a:ext>
            </a:extLst>
          </p:cNvPr>
          <p:cNvGrpSpPr/>
          <p:nvPr/>
        </p:nvGrpSpPr>
        <p:grpSpPr>
          <a:xfrm>
            <a:off x="306143" y="3773366"/>
            <a:ext cx="2702413" cy="1925589"/>
            <a:chOff x="186268" y="3429001"/>
            <a:chExt cx="3603217" cy="2567452"/>
          </a:xfrm>
        </p:grpSpPr>
        <p:pic>
          <p:nvPicPr>
            <p:cNvPr id="6" name="Picture 5">
              <a:extLst>
                <a:ext uri="{FF2B5EF4-FFF2-40B4-BE49-F238E27FC236}">
                  <a16:creationId xmlns:a16="http://schemas.microsoft.com/office/drawing/2014/main" id="{5DFD17BD-7AC3-4A62-878B-9F6F3C8C0701}"/>
                </a:ext>
              </a:extLst>
            </p:cNvPr>
            <p:cNvPicPr>
              <a:picLocks noChangeAspect="1"/>
            </p:cNvPicPr>
            <p:nvPr/>
          </p:nvPicPr>
          <p:blipFill>
            <a:blip r:embed="rId2"/>
            <a:stretch>
              <a:fillRect/>
            </a:stretch>
          </p:blipFill>
          <p:spPr>
            <a:xfrm>
              <a:off x="186268" y="3476275"/>
              <a:ext cx="1876687" cy="2514951"/>
            </a:xfrm>
            <a:prstGeom prst="rect">
              <a:avLst/>
            </a:prstGeom>
          </p:spPr>
        </p:pic>
        <p:pic>
          <p:nvPicPr>
            <p:cNvPr id="9" name="Picture 8">
              <a:extLst>
                <a:ext uri="{FF2B5EF4-FFF2-40B4-BE49-F238E27FC236}">
                  <a16:creationId xmlns:a16="http://schemas.microsoft.com/office/drawing/2014/main" id="{8AD3E09F-38EA-4DF3-8711-20B5EDF2771E}"/>
                </a:ext>
              </a:extLst>
            </p:cNvPr>
            <p:cNvPicPr>
              <a:picLocks noChangeAspect="1"/>
            </p:cNvPicPr>
            <p:nvPr/>
          </p:nvPicPr>
          <p:blipFill>
            <a:blip r:embed="rId3"/>
            <a:stretch>
              <a:fillRect/>
            </a:stretch>
          </p:blipFill>
          <p:spPr>
            <a:xfrm>
              <a:off x="2062955" y="3429001"/>
              <a:ext cx="1726530" cy="2567452"/>
            </a:xfrm>
            <a:prstGeom prst="rect">
              <a:avLst/>
            </a:prstGeom>
          </p:spPr>
        </p:pic>
      </p:grpSp>
      <p:cxnSp>
        <p:nvCxnSpPr>
          <p:cNvPr id="13" name="Straight Connector 12">
            <a:extLst>
              <a:ext uri="{FF2B5EF4-FFF2-40B4-BE49-F238E27FC236}">
                <a16:creationId xmlns:a16="http://schemas.microsoft.com/office/drawing/2014/main" id="{F1A3D377-C941-4F83-971E-A91E6335F431}"/>
              </a:ext>
            </a:extLst>
          </p:cNvPr>
          <p:cNvCxnSpPr>
            <a:cxnSpLocks/>
          </p:cNvCxnSpPr>
          <p:nvPr/>
        </p:nvCxnSpPr>
        <p:spPr>
          <a:xfrm>
            <a:off x="0" y="6361115"/>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9F5DFF5-0403-4E0E-9335-0956D58D292E}"/>
              </a:ext>
            </a:extLst>
          </p:cNvPr>
          <p:cNvSpPr txBox="1"/>
          <p:nvPr/>
        </p:nvSpPr>
        <p:spPr>
          <a:xfrm>
            <a:off x="139702" y="1465042"/>
            <a:ext cx="2679698" cy="2308324"/>
          </a:xfrm>
          <a:prstGeom prst="rect">
            <a:avLst/>
          </a:prstGeom>
          <a:noFill/>
        </p:spPr>
        <p:txBody>
          <a:bodyPr wrap="square">
            <a:spAutoFit/>
          </a:bodyPr>
          <a:lstStyle/>
          <a:p>
            <a:pPr marL="214313" indent="-214313" algn="just">
              <a:buFont typeface="Wingdings" panose="05000000000000000000" pitchFamily="2" charset="2"/>
              <a:buChar char="§"/>
            </a:pPr>
            <a:r>
              <a:rPr lang="en-IN" sz="1600" dirty="0"/>
              <a:t>The </a:t>
            </a:r>
            <a:r>
              <a:rPr lang="en-IN" sz="1600" b="1" dirty="0"/>
              <a:t>shutdown procedures </a:t>
            </a:r>
            <a:r>
              <a:rPr lang="en-IN" sz="1600" dirty="0"/>
              <a:t>usually include the following operations:</a:t>
            </a:r>
          </a:p>
          <a:p>
            <a:pPr marL="214313" indent="-214313" algn="just">
              <a:buFont typeface="Wingdings" panose="05000000000000000000" pitchFamily="2" charset="2"/>
              <a:buChar char="§"/>
            </a:pPr>
            <a:endParaRPr lang="en-IN" sz="1600" dirty="0"/>
          </a:p>
          <a:p>
            <a:pPr marL="557213" lvl="1" indent="-214313" algn="just">
              <a:buFont typeface="Arial" panose="020B0604020202020204" pitchFamily="34" charset="0"/>
              <a:buChar char="•"/>
            </a:pPr>
            <a:r>
              <a:rPr lang="en-IN" sz="1600" dirty="0"/>
              <a:t>Cooling</a:t>
            </a:r>
          </a:p>
          <a:p>
            <a:pPr marL="557213" lvl="1" indent="-214313" algn="just">
              <a:buFont typeface="Arial" panose="020B0604020202020204" pitchFamily="34" charset="0"/>
              <a:buChar char="•"/>
            </a:pPr>
            <a:r>
              <a:rPr lang="en-IN" sz="1600" dirty="0"/>
              <a:t>Pumping out</a:t>
            </a:r>
          </a:p>
          <a:p>
            <a:pPr marL="557213" lvl="1" indent="-214313" algn="just">
              <a:buFont typeface="Arial" panose="020B0604020202020204" pitchFamily="34" charset="0"/>
              <a:buChar char="•"/>
            </a:pPr>
            <a:r>
              <a:rPr lang="en-IN" sz="1600" dirty="0"/>
              <a:t>Residuals removal</a:t>
            </a:r>
          </a:p>
          <a:p>
            <a:pPr marL="557213" lvl="1" indent="-214313" algn="just">
              <a:buFont typeface="Arial" panose="020B0604020202020204" pitchFamily="34" charset="0"/>
              <a:buChar char="•"/>
            </a:pPr>
            <a:r>
              <a:rPr lang="en-IN" sz="1600" dirty="0"/>
              <a:t>Blinding and opening</a:t>
            </a:r>
          </a:p>
          <a:p>
            <a:pPr marL="557213" lvl="1" indent="-214313" algn="just">
              <a:buFont typeface="Arial" panose="020B0604020202020204" pitchFamily="34" charset="0"/>
              <a:buChar char="•"/>
            </a:pPr>
            <a:r>
              <a:rPr lang="en-IN" sz="1600" dirty="0"/>
              <a:t>Inspection for entering</a:t>
            </a:r>
          </a:p>
        </p:txBody>
      </p:sp>
      <p:sp>
        <p:nvSpPr>
          <p:cNvPr id="16" name="TextBox 15">
            <a:extLst>
              <a:ext uri="{FF2B5EF4-FFF2-40B4-BE49-F238E27FC236}">
                <a16:creationId xmlns:a16="http://schemas.microsoft.com/office/drawing/2014/main" id="{ACD7E1B6-D587-4021-98DB-BAAA5BBAF9A8}"/>
              </a:ext>
            </a:extLst>
          </p:cNvPr>
          <p:cNvSpPr txBox="1"/>
          <p:nvPr/>
        </p:nvSpPr>
        <p:spPr>
          <a:xfrm>
            <a:off x="183093" y="266051"/>
            <a:ext cx="6539440"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SHUTDOWN PROCEDURES</a:t>
            </a:r>
          </a:p>
        </p:txBody>
      </p:sp>
    </p:spTree>
    <p:extLst>
      <p:ext uri="{BB962C8B-B14F-4D97-AF65-F5344CB8AC3E}">
        <p14:creationId xmlns:p14="http://schemas.microsoft.com/office/powerpoint/2010/main" val="294114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5">
                                            <p:txEl>
                                              <p:pRg st="6" end="6"/>
                                            </p:txEl>
                                          </p:spTgt>
                                        </p:tgtEl>
                                        <p:attrNameLst>
                                          <p:attrName>style.color</p:attrName>
                                        </p:attrNameLst>
                                      </p:cBhvr>
                                      <p:to>
                                        <a:schemeClr val="accent2"/>
                                      </p:to>
                                    </p:animClr>
                                    <p:animClr clrSpc="rgb" dir="cw">
                                      <p:cBhvr>
                                        <p:cTn id="7" dur="500" fill="hold"/>
                                        <p:tgtEl>
                                          <p:spTgt spid="15">
                                            <p:txEl>
                                              <p:pRg st="6" end="6"/>
                                            </p:txEl>
                                          </p:spTgt>
                                        </p:tgtEl>
                                        <p:attrNameLst>
                                          <p:attrName>fillcolor</p:attrName>
                                        </p:attrNameLst>
                                      </p:cBhvr>
                                      <p:to>
                                        <a:schemeClr val="accent2"/>
                                      </p:to>
                                    </p:animClr>
                                    <p:set>
                                      <p:cBhvr>
                                        <p:cTn id="8" dur="500" fill="hold"/>
                                        <p:tgtEl>
                                          <p:spTgt spid="15">
                                            <p:txEl>
                                              <p:pRg st="6" end="6"/>
                                            </p:txEl>
                                          </p:spTgt>
                                        </p:tgtEl>
                                        <p:attrNameLst>
                                          <p:attrName>fill.type</p:attrName>
                                        </p:attrNameLst>
                                      </p:cBhvr>
                                      <p:to>
                                        <p:strVal val="solid"/>
                                      </p:to>
                                    </p:set>
                                    <p:set>
                                      <p:cBhvr>
                                        <p:cTn id="9" dur="500" fill="hold"/>
                                        <p:tgtEl>
                                          <p:spTgt spid="15">
                                            <p:txEl>
                                              <p:pRg st="6" end="6"/>
                                            </p:txEl>
                                          </p:spTgt>
                                        </p:tgtEl>
                                        <p:attrNameLst>
                                          <p:attrName>fill.on</p:attrName>
                                        </p:attrNameLst>
                                      </p:cBhvr>
                                      <p:to>
                                        <p:strVal val="true"/>
                                      </p:to>
                                    </p:set>
                                  </p:childTnLst>
                                </p:cTn>
                              </p:par>
                              <p:par>
                                <p:cTn id="10" presetID="1" presetClass="entr" presetSubtype="0" fill="hold" grpId="0" nodeType="withEffect">
                                  <p:stCondLst>
                                    <p:cond delay="500"/>
                                  </p:stCondLst>
                                  <p:childTnLst>
                                    <p:set>
                                      <p:cBhvr>
                                        <p:cTn id="11" dur="1" fill="hold">
                                          <p:stCondLst>
                                            <p:cond delay="0"/>
                                          </p:stCondLst>
                                        </p:cTn>
                                        <p:tgtEl>
                                          <p:spTgt spid="12"/>
                                        </p:tgtEl>
                                        <p:attrNameLst>
                                          <p:attrName>style.visibility</p:attrName>
                                        </p:attrNameLst>
                                      </p:cBhvr>
                                      <p:to>
                                        <p:strVal val="visible"/>
                                      </p:to>
                                    </p:set>
                                  </p:childTnLst>
                                </p:cTn>
                              </p:par>
                              <p:par>
                                <p:cTn id="12" presetID="1" presetClass="entr" presetSubtype="0" fill="hold" grpId="0" nodeType="withEffect">
                                  <p:stCondLst>
                                    <p:cond delay="50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nodeType="withEffect">
                                  <p:stCondLst>
                                    <p:cond delay="50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FBA4D5E-20A5-45A1-81FD-C04307EF92D5}"/>
              </a:ext>
            </a:extLst>
          </p:cNvPr>
          <p:cNvSpPr>
            <a:spLocks noGrp="1"/>
          </p:cNvSpPr>
          <p:nvPr>
            <p:ph type="dt" sz="half" idx="10"/>
          </p:nvPr>
        </p:nvSpPr>
        <p:spPr/>
        <p:txBody>
          <a:bodyPr/>
          <a:lstStyle/>
          <a:p>
            <a:fld id="{00CF6C28-9714-4872-A1BA-C1CE32775DD8}" type="datetime1">
              <a:rPr lang="en-IN" smtClean="0"/>
              <a:t>22-01-2025</a:t>
            </a:fld>
            <a:endParaRPr lang="en-IN"/>
          </a:p>
        </p:txBody>
      </p:sp>
      <p:sp>
        <p:nvSpPr>
          <p:cNvPr id="4" name="Slide Number Placeholder 3">
            <a:extLst>
              <a:ext uri="{FF2B5EF4-FFF2-40B4-BE49-F238E27FC236}">
                <a16:creationId xmlns:a16="http://schemas.microsoft.com/office/drawing/2014/main" id="{08C83714-D34D-45A4-A4DF-9361EA57B8D0}"/>
              </a:ext>
            </a:extLst>
          </p:cNvPr>
          <p:cNvSpPr>
            <a:spLocks noGrp="1"/>
          </p:cNvSpPr>
          <p:nvPr>
            <p:ph type="sldNum" sz="quarter" idx="12"/>
          </p:nvPr>
        </p:nvSpPr>
        <p:spPr/>
        <p:txBody>
          <a:bodyPr/>
          <a:lstStyle/>
          <a:p>
            <a:fld id="{2E3AE14D-FC0C-444C-98A2-B7580AD0B3C0}" type="slidenum">
              <a:rPr lang="en-IN" smtClean="0"/>
              <a:t>13</a:t>
            </a:fld>
            <a:endParaRPr lang="en-IN"/>
          </a:p>
        </p:txBody>
      </p:sp>
      <p:sp>
        <p:nvSpPr>
          <p:cNvPr id="12" name="TextBox 11">
            <a:extLst>
              <a:ext uri="{FF2B5EF4-FFF2-40B4-BE49-F238E27FC236}">
                <a16:creationId xmlns:a16="http://schemas.microsoft.com/office/drawing/2014/main" id="{8E3B4590-D3F6-42FA-AC56-E1B7E2496279}"/>
              </a:ext>
            </a:extLst>
          </p:cNvPr>
          <p:cNvSpPr txBox="1"/>
          <p:nvPr/>
        </p:nvSpPr>
        <p:spPr>
          <a:xfrm>
            <a:off x="3073401" y="835437"/>
            <a:ext cx="5777156" cy="4401205"/>
          </a:xfrm>
          <a:prstGeom prst="rect">
            <a:avLst/>
          </a:prstGeom>
          <a:noFill/>
        </p:spPr>
        <p:txBody>
          <a:bodyPr wrap="square">
            <a:spAutoFit/>
          </a:bodyPr>
          <a:lstStyle/>
          <a:p>
            <a:pPr algn="just"/>
            <a:r>
              <a:rPr lang="en-IN" sz="2000" b="1" dirty="0">
                <a:solidFill>
                  <a:srgbClr val="291973"/>
                </a:solidFill>
              </a:rPr>
              <a:t>Inspection for Entering</a:t>
            </a:r>
          </a:p>
          <a:p>
            <a:pPr algn="just"/>
            <a:endParaRPr lang="en-IN" sz="1600" dirty="0"/>
          </a:p>
          <a:p>
            <a:pPr marL="557213" lvl="1" indent="-214313" algn="just">
              <a:buFont typeface="Arial" panose="020B0604020202020204" pitchFamily="34" charset="0"/>
              <a:buChar char="•"/>
            </a:pPr>
            <a:r>
              <a:rPr lang="en-US" sz="1600" dirty="0"/>
              <a:t>Any materials (e.g., small amounts of solvent for weld-testing) should be critically examined. Their </a:t>
            </a:r>
            <a:r>
              <a:rPr lang="en-US" sz="1600" b="1" dirty="0"/>
              <a:t>evaporation</a:t>
            </a:r>
            <a:r>
              <a:rPr lang="en-US" sz="1600" dirty="0"/>
              <a:t> may generate an hazardous atmosphere inside.</a:t>
            </a:r>
          </a:p>
          <a:p>
            <a:pPr marL="557213" lvl="1" indent="-214313" algn="just">
              <a:buFont typeface="Arial" panose="020B0604020202020204" pitchFamily="34" charset="0"/>
              <a:buChar char="•"/>
            </a:pPr>
            <a:endParaRPr lang="en-US" sz="1600" dirty="0"/>
          </a:p>
          <a:p>
            <a:pPr marL="557213" lvl="1" indent="-214313" algn="just">
              <a:buFont typeface="Arial" panose="020B0604020202020204" pitchFamily="34" charset="0"/>
              <a:buChar char="•"/>
            </a:pPr>
            <a:r>
              <a:rPr lang="en-US" sz="1600" dirty="0"/>
              <a:t>The atmosphere inside the unit must be analyzed to </a:t>
            </a:r>
            <a:r>
              <a:rPr lang="en-US" sz="1600" b="1" dirty="0"/>
              <a:t>contain</a:t>
            </a:r>
            <a:r>
              <a:rPr lang="en-US" sz="1600" dirty="0"/>
              <a:t> </a:t>
            </a:r>
            <a:r>
              <a:rPr lang="en-US" sz="1600" b="1" dirty="0"/>
              <a:t>19.5 to 23.5 % of oxygen</a:t>
            </a:r>
            <a:r>
              <a:rPr lang="en-US" sz="1600" dirty="0"/>
              <a:t>. The test should be repeated at regular intervals.</a:t>
            </a:r>
          </a:p>
          <a:p>
            <a:pPr marL="557213" lvl="1" indent="-214313" algn="just">
              <a:buFont typeface="Arial" panose="020B0604020202020204" pitchFamily="34" charset="0"/>
              <a:buChar char="•"/>
            </a:pPr>
            <a:endParaRPr lang="en-US" sz="1600" dirty="0"/>
          </a:p>
          <a:p>
            <a:pPr marL="557213" lvl="1" indent="-214313" algn="just">
              <a:buFont typeface="Arial" panose="020B0604020202020204" pitchFamily="34" charset="0"/>
              <a:buChar char="•"/>
            </a:pPr>
            <a:r>
              <a:rPr lang="en-US" sz="1600" dirty="0"/>
              <a:t>The appropriate </a:t>
            </a:r>
            <a:r>
              <a:rPr lang="en-US" sz="1600" b="1" dirty="0"/>
              <a:t>Individual Protection Devices </a:t>
            </a:r>
            <a:r>
              <a:rPr lang="en-US" sz="1600" dirty="0"/>
              <a:t>must be worn inside the unit at all time to avoid injury.</a:t>
            </a:r>
          </a:p>
          <a:p>
            <a:pPr marL="557213" lvl="1" indent="-214313" algn="just">
              <a:buFont typeface="Arial" panose="020B0604020202020204" pitchFamily="34" charset="0"/>
              <a:buChar char="•"/>
            </a:pPr>
            <a:endParaRPr lang="en-US" sz="1600" dirty="0"/>
          </a:p>
          <a:p>
            <a:pPr marL="557213" lvl="1" indent="-214313" algn="just">
              <a:buFont typeface="Arial" panose="020B0604020202020204" pitchFamily="34" charset="0"/>
              <a:buChar char="•"/>
            </a:pPr>
            <a:r>
              <a:rPr lang="en-US" sz="1600" b="1" dirty="0"/>
              <a:t>Adequate and reliable lighting </a:t>
            </a:r>
            <a:r>
              <a:rPr lang="en-US" sz="1600" dirty="0"/>
              <a:t>must be provided inside the unit.</a:t>
            </a:r>
          </a:p>
          <a:p>
            <a:pPr marL="557213" lvl="1" indent="-214313" algn="just">
              <a:buFont typeface="Arial" panose="020B0604020202020204" pitchFamily="34" charset="0"/>
              <a:buChar char="•"/>
            </a:pPr>
            <a:endParaRPr lang="en-US" sz="1600" dirty="0"/>
          </a:p>
          <a:p>
            <a:pPr marL="557213" lvl="1" indent="-214313" algn="just">
              <a:buFont typeface="Arial" panose="020B0604020202020204" pitchFamily="34" charset="0"/>
              <a:buChar char="•"/>
            </a:pPr>
            <a:r>
              <a:rPr lang="en-US" sz="1600" dirty="0"/>
              <a:t>A </a:t>
            </a:r>
            <a:r>
              <a:rPr lang="en-US" sz="1600" b="1" dirty="0"/>
              <a:t>proper communication system </a:t>
            </a:r>
            <a:r>
              <a:rPr lang="en-US" sz="1600" dirty="0"/>
              <a:t>must be devised.</a:t>
            </a:r>
            <a:endParaRPr lang="en-IN" sz="1600" dirty="0"/>
          </a:p>
        </p:txBody>
      </p:sp>
      <p:sp>
        <p:nvSpPr>
          <p:cNvPr id="10" name="TextBox 9">
            <a:extLst>
              <a:ext uri="{FF2B5EF4-FFF2-40B4-BE49-F238E27FC236}">
                <a16:creationId xmlns:a16="http://schemas.microsoft.com/office/drawing/2014/main" id="{8476DA49-E181-4120-BB93-D44A33C49AEA}"/>
              </a:ext>
            </a:extLst>
          </p:cNvPr>
          <p:cNvSpPr txBox="1"/>
          <p:nvPr/>
        </p:nvSpPr>
        <p:spPr>
          <a:xfrm>
            <a:off x="1117462" y="5659223"/>
            <a:ext cx="1253869" cy="230832"/>
          </a:xfrm>
          <a:prstGeom prst="rect">
            <a:avLst/>
          </a:prstGeom>
          <a:noFill/>
        </p:spPr>
        <p:txBody>
          <a:bodyPr wrap="none" rtlCol="0">
            <a:spAutoFit/>
          </a:bodyPr>
          <a:lstStyle/>
          <a:p>
            <a:r>
              <a:rPr lang="en-US" sz="900" dirty="0">
                <a:solidFill>
                  <a:srgbClr val="002060"/>
                </a:solidFill>
              </a:rPr>
              <a:t>Source: Google Images</a:t>
            </a:r>
            <a:endParaRPr lang="en-IN" sz="900" dirty="0">
              <a:solidFill>
                <a:srgbClr val="002060"/>
              </a:solidFill>
            </a:endParaRPr>
          </a:p>
        </p:txBody>
      </p:sp>
      <p:grpSp>
        <p:nvGrpSpPr>
          <p:cNvPr id="14" name="Group 13">
            <a:extLst>
              <a:ext uri="{FF2B5EF4-FFF2-40B4-BE49-F238E27FC236}">
                <a16:creationId xmlns:a16="http://schemas.microsoft.com/office/drawing/2014/main" id="{C7F0F3A9-B94E-4803-9BEA-9B29ED638E94}"/>
              </a:ext>
            </a:extLst>
          </p:cNvPr>
          <p:cNvGrpSpPr/>
          <p:nvPr/>
        </p:nvGrpSpPr>
        <p:grpSpPr>
          <a:xfrm>
            <a:off x="370988" y="3773366"/>
            <a:ext cx="2702413" cy="1925589"/>
            <a:chOff x="186268" y="3429001"/>
            <a:chExt cx="3603217" cy="2567452"/>
          </a:xfrm>
        </p:grpSpPr>
        <p:pic>
          <p:nvPicPr>
            <p:cNvPr id="6" name="Picture 5">
              <a:extLst>
                <a:ext uri="{FF2B5EF4-FFF2-40B4-BE49-F238E27FC236}">
                  <a16:creationId xmlns:a16="http://schemas.microsoft.com/office/drawing/2014/main" id="{5DFD17BD-7AC3-4A62-878B-9F6F3C8C0701}"/>
                </a:ext>
              </a:extLst>
            </p:cNvPr>
            <p:cNvPicPr>
              <a:picLocks noChangeAspect="1"/>
            </p:cNvPicPr>
            <p:nvPr/>
          </p:nvPicPr>
          <p:blipFill>
            <a:blip r:embed="rId2"/>
            <a:stretch>
              <a:fillRect/>
            </a:stretch>
          </p:blipFill>
          <p:spPr>
            <a:xfrm>
              <a:off x="186268" y="3476275"/>
              <a:ext cx="1876687" cy="2514951"/>
            </a:xfrm>
            <a:prstGeom prst="rect">
              <a:avLst/>
            </a:prstGeom>
          </p:spPr>
        </p:pic>
        <p:pic>
          <p:nvPicPr>
            <p:cNvPr id="9" name="Picture 8">
              <a:extLst>
                <a:ext uri="{FF2B5EF4-FFF2-40B4-BE49-F238E27FC236}">
                  <a16:creationId xmlns:a16="http://schemas.microsoft.com/office/drawing/2014/main" id="{8AD3E09F-38EA-4DF3-8711-20B5EDF2771E}"/>
                </a:ext>
              </a:extLst>
            </p:cNvPr>
            <p:cNvPicPr>
              <a:picLocks noChangeAspect="1"/>
            </p:cNvPicPr>
            <p:nvPr/>
          </p:nvPicPr>
          <p:blipFill>
            <a:blip r:embed="rId3"/>
            <a:stretch>
              <a:fillRect/>
            </a:stretch>
          </p:blipFill>
          <p:spPr>
            <a:xfrm>
              <a:off x="2062955" y="3429001"/>
              <a:ext cx="1726530" cy="2567452"/>
            </a:xfrm>
            <a:prstGeom prst="rect">
              <a:avLst/>
            </a:prstGeom>
          </p:spPr>
        </p:pic>
      </p:grpSp>
      <p:cxnSp>
        <p:nvCxnSpPr>
          <p:cNvPr id="13" name="Straight Connector 12">
            <a:extLst>
              <a:ext uri="{FF2B5EF4-FFF2-40B4-BE49-F238E27FC236}">
                <a16:creationId xmlns:a16="http://schemas.microsoft.com/office/drawing/2014/main" id="{0A0E87CF-7F43-4947-8093-808984765ECC}"/>
              </a:ext>
            </a:extLst>
          </p:cNvPr>
          <p:cNvCxnSpPr>
            <a:cxnSpLocks/>
          </p:cNvCxnSpPr>
          <p:nvPr/>
        </p:nvCxnSpPr>
        <p:spPr>
          <a:xfrm>
            <a:off x="0" y="6361115"/>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9616E62-A3D8-44D6-A45A-7C74D590B390}"/>
              </a:ext>
            </a:extLst>
          </p:cNvPr>
          <p:cNvSpPr txBox="1"/>
          <p:nvPr/>
        </p:nvSpPr>
        <p:spPr>
          <a:xfrm>
            <a:off x="139702" y="1465042"/>
            <a:ext cx="2679698" cy="2308324"/>
          </a:xfrm>
          <a:prstGeom prst="rect">
            <a:avLst/>
          </a:prstGeom>
          <a:noFill/>
        </p:spPr>
        <p:txBody>
          <a:bodyPr wrap="square">
            <a:spAutoFit/>
          </a:bodyPr>
          <a:lstStyle/>
          <a:p>
            <a:pPr marL="214313" indent="-214313" algn="just">
              <a:buFont typeface="Wingdings" panose="05000000000000000000" pitchFamily="2" charset="2"/>
              <a:buChar char="§"/>
            </a:pPr>
            <a:r>
              <a:rPr lang="en-IN" sz="1600" dirty="0"/>
              <a:t>The </a:t>
            </a:r>
            <a:r>
              <a:rPr lang="en-IN" sz="1600" b="1" dirty="0"/>
              <a:t>shutdown procedures </a:t>
            </a:r>
            <a:r>
              <a:rPr lang="en-IN" sz="1600" dirty="0"/>
              <a:t>usually include the following operations:</a:t>
            </a:r>
          </a:p>
          <a:p>
            <a:pPr marL="214313" indent="-214313" algn="just">
              <a:buFont typeface="Wingdings" panose="05000000000000000000" pitchFamily="2" charset="2"/>
              <a:buChar char="§"/>
            </a:pPr>
            <a:endParaRPr lang="en-IN" sz="1600" dirty="0"/>
          </a:p>
          <a:p>
            <a:pPr marL="557213" lvl="1" indent="-214313" algn="just">
              <a:buFont typeface="Arial" panose="020B0604020202020204" pitchFamily="34" charset="0"/>
              <a:buChar char="•"/>
            </a:pPr>
            <a:r>
              <a:rPr lang="en-IN" sz="1600" dirty="0"/>
              <a:t>Cooling</a:t>
            </a:r>
          </a:p>
          <a:p>
            <a:pPr marL="557213" lvl="1" indent="-214313" algn="just">
              <a:buFont typeface="Arial" panose="020B0604020202020204" pitchFamily="34" charset="0"/>
              <a:buChar char="•"/>
            </a:pPr>
            <a:r>
              <a:rPr lang="en-IN" sz="1600" dirty="0"/>
              <a:t>Pumping out</a:t>
            </a:r>
          </a:p>
          <a:p>
            <a:pPr marL="557213" lvl="1" indent="-214313" algn="just">
              <a:buFont typeface="Arial" panose="020B0604020202020204" pitchFamily="34" charset="0"/>
              <a:buChar char="•"/>
            </a:pPr>
            <a:r>
              <a:rPr lang="en-IN" sz="1600" dirty="0"/>
              <a:t>Residuals removal</a:t>
            </a:r>
          </a:p>
          <a:p>
            <a:pPr marL="557213" lvl="1" indent="-214313" algn="just">
              <a:buFont typeface="Arial" panose="020B0604020202020204" pitchFamily="34" charset="0"/>
              <a:buChar char="•"/>
            </a:pPr>
            <a:r>
              <a:rPr lang="en-IN" sz="1600" dirty="0"/>
              <a:t>Blinding and opening</a:t>
            </a:r>
          </a:p>
          <a:p>
            <a:pPr marL="557213" lvl="1" indent="-214313" algn="just">
              <a:buFont typeface="Arial" panose="020B0604020202020204" pitchFamily="34" charset="0"/>
              <a:buChar char="•"/>
            </a:pPr>
            <a:r>
              <a:rPr lang="en-IN" sz="1600" dirty="0"/>
              <a:t>Inspection for entering</a:t>
            </a:r>
          </a:p>
        </p:txBody>
      </p:sp>
      <p:sp>
        <p:nvSpPr>
          <p:cNvPr id="16" name="TextBox 15">
            <a:extLst>
              <a:ext uri="{FF2B5EF4-FFF2-40B4-BE49-F238E27FC236}">
                <a16:creationId xmlns:a16="http://schemas.microsoft.com/office/drawing/2014/main" id="{9909F731-5A19-4005-A93C-0178E15795A4}"/>
              </a:ext>
            </a:extLst>
          </p:cNvPr>
          <p:cNvSpPr txBox="1"/>
          <p:nvPr/>
        </p:nvSpPr>
        <p:spPr>
          <a:xfrm>
            <a:off x="183093" y="266051"/>
            <a:ext cx="6539440"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SHUTDOWN PROCEDURES</a:t>
            </a:r>
          </a:p>
        </p:txBody>
      </p:sp>
    </p:spTree>
    <p:extLst>
      <p:ext uri="{BB962C8B-B14F-4D97-AF65-F5344CB8AC3E}">
        <p14:creationId xmlns:p14="http://schemas.microsoft.com/office/powerpoint/2010/main" val="287759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5">
                                            <p:txEl>
                                              <p:pRg st="6" end="6"/>
                                            </p:txEl>
                                          </p:spTgt>
                                        </p:tgtEl>
                                        <p:attrNameLst>
                                          <p:attrName>style.color</p:attrName>
                                        </p:attrNameLst>
                                      </p:cBhvr>
                                      <p:to>
                                        <a:schemeClr val="accent2"/>
                                      </p:to>
                                    </p:animClr>
                                    <p:animClr clrSpc="rgb" dir="cw">
                                      <p:cBhvr>
                                        <p:cTn id="7" dur="500" fill="hold"/>
                                        <p:tgtEl>
                                          <p:spTgt spid="15">
                                            <p:txEl>
                                              <p:pRg st="6" end="6"/>
                                            </p:txEl>
                                          </p:spTgt>
                                        </p:tgtEl>
                                        <p:attrNameLst>
                                          <p:attrName>fillcolor</p:attrName>
                                        </p:attrNameLst>
                                      </p:cBhvr>
                                      <p:to>
                                        <a:schemeClr val="accent2"/>
                                      </p:to>
                                    </p:animClr>
                                    <p:set>
                                      <p:cBhvr>
                                        <p:cTn id="8" dur="500" fill="hold"/>
                                        <p:tgtEl>
                                          <p:spTgt spid="15">
                                            <p:txEl>
                                              <p:pRg st="6" end="6"/>
                                            </p:txEl>
                                          </p:spTgt>
                                        </p:tgtEl>
                                        <p:attrNameLst>
                                          <p:attrName>fill.type</p:attrName>
                                        </p:attrNameLst>
                                      </p:cBhvr>
                                      <p:to>
                                        <p:strVal val="solid"/>
                                      </p:to>
                                    </p:set>
                                    <p:set>
                                      <p:cBhvr>
                                        <p:cTn id="9" dur="500" fill="hold"/>
                                        <p:tgtEl>
                                          <p:spTgt spid="15">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FBA4D5E-20A5-45A1-81FD-C04307EF92D5}"/>
              </a:ext>
            </a:extLst>
          </p:cNvPr>
          <p:cNvSpPr>
            <a:spLocks noGrp="1"/>
          </p:cNvSpPr>
          <p:nvPr>
            <p:ph type="dt" sz="half" idx="10"/>
          </p:nvPr>
        </p:nvSpPr>
        <p:spPr/>
        <p:txBody>
          <a:bodyPr/>
          <a:lstStyle/>
          <a:p>
            <a:fld id="{00CF6C28-9714-4872-A1BA-C1CE32775DD8}" type="datetime1">
              <a:rPr lang="en-IN" smtClean="0"/>
              <a:t>22-01-2025</a:t>
            </a:fld>
            <a:endParaRPr lang="en-IN"/>
          </a:p>
        </p:txBody>
      </p:sp>
      <p:sp>
        <p:nvSpPr>
          <p:cNvPr id="4" name="Slide Number Placeholder 3">
            <a:extLst>
              <a:ext uri="{FF2B5EF4-FFF2-40B4-BE49-F238E27FC236}">
                <a16:creationId xmlns:a16="http://schemas.microsoft.com/office/drawing/2014/main" id="{08C83714-D34D-45A4-A4DF-9361EA57B8D0}"/>
              </a:ext>
            </a:extLst>
          </p:cNvPr>
          <p:cNvSpPr>
            <a:spLocks noGrp="1"/>
          </p:cNvSpPr>
          <p:nvPr>
            <p:ph type="sldNum" sz="quarter" idx="12"/>
          </p:nvPr>
        </p:nvSpPr>
        <p:spPr/>
        <p:txBody>
          <a:bodyPr/>
          <a:lstStyle/>
          <a:p>
            <a:fld id="{2E3AE14D-FC0C-444C-98A2-B7580AD0B3C0}" type="slidenum">
              <a:rPr lang="en-IN" smtClean="0"/>
              <a:t>14</a:t>
            </a:fld>
            <a:endParaRPr lang="en-IN"/>
          </a:p>
        </p:txBody>
      </p:sp>
      <p:sp>
        <p:nvSpPr>
          <p:cNvPr id="13" name="TextBox 12">
            <a:extLst>
              <a:ext uri="{FF2B5EF4-FFF2-40B4-BE49-F238E27FC236}">
                <a16:creationId xmlns:a16="http://schemas.microsoft.com/office/drawing/2014/main" id="{0F170C9F-D781-4F61-A675-5A976B45C8FF}"/>
              </a:ext>
            </a:extLst>
          </p:cNvPr>
          <p:cNvSpPr txBox="1"/>
          <p:nvPr/>
        </p:nvSpPr>
        <p:spPr>
          <a:xfrm>
            <a:off x="127001" y="797510"/>
            <a:ext cx="8889999" cy="5262979"/>
          </a:xfrm>
          <a:prstGeom prst="rect">
            <a:avLst/>
          </a:prstGeom>
          <a:noFill/>
        </p:spPr>
        <p:txBody>
          <a:bodyPr wrap="square">
            <a:spAutoFit/>
          </a:bodyPr>
          <a:lstStyle/>
          <a:p>
            <a:pPr marL="214313" indent="-214313">
              <a:buFont typeface="Wingdings" panose="05000000000000000000" pitchFamily="2" charset="2"/>
              <a:buChar char="§"/>
            </a:pPr>
            <a:r>
              <a:rPr lang="en-IN" sz="1600" dirty="0"/>
              <a:t>These operations are performed during </a:t>
            </a:r>
            <a:r>
              <a:rPr lang="en-IN" sz="1600" b="1" dirty="0"/>
              <a:t>commissioning, start-up, and shutdown</a:t>
            </a:r>
            <a:r>
              <a:rPr lang="en-IN" sz="1600" dirty="0"/>
              <a:t>. They are used in order to:</a:t>
            </a:r>
          </a:p>
          <a:p>
            <a:pPr marL="557213" lvl="1" indent="-214313">
              <a:buFont typeface="Arial" panose="020B0604020202020204" pitchFamily="34" charset="0"/>
              <a:buChar char="•"/>
            </a:pPr>
            <a:r>
              <a:rPr lang="en-IN" sz="1600" dirty="0"/>
              <a:t>Reach the </a:t>
            </a:r>
            <a:r>
              <a:rPr lang="en-IN" sz="1600" b="1" dirty="0"/>
              <a:t>atmospheric </a:t>
            </a:r>
            <a:r>
              <a:rPr lang="en-IN" sz="1600" dirty="0"/>
              <a:t>or </a:t>
            </a:r>
            <a:r>
              <a:rPr lang="en-IN" sz="1600" b="1" dirty="0"/>
              <a:t>operative unit pressure</a:t>
            </a:r>
          </a:p>
          <a:p>
            <a:pPr marL="557213" lvl="1" indent="-214313">
              <a:buFont typeface="Arial" panose="020B0604020202020204" pitchFamily="34" charset="0"/>
              <a:buChar char="•"/>
            </a:pPr>
            <a:r>
              <a:rPr lang="en-IN" sz="1600" b="1" dirty="0"/>
              <a:t>Remove air </a:t>
            </a:r>
            <a:r>
              <a:rPr lang="en-IN" sz="1600" dirty="0"/>
              <a:t>or </a:t>
            </a:r>
            <a:r>
              <a:rPr lang="en-IN" sz="1600" b="1" dirty="0"/>
              <a:t>inert gas</a:t>
            </a:r>
          </a:p>
          <a:p>
            <a:pPr marL="557213" lvl="1" indent="-214313">
              <a:buFont typeface="Arial" panose="020B0604020202020204" pitchFamily="34" charset="0"/>
              <a:buChar char="•"/>
            </a:pPr>
            <a:r>
              <a:rPr lang="en-IN" sz="1600" dirty="0"/>
              <a:t>Prepare the unit for </a:t>
            </a:r>
            <a:r>
              <a:rPr lang="en-IN" sz="1600" b="1" dirty="0"/>
              <a:t>entry by personnel</a:t>
            </a:r>
          </a:p>
          <a:p>
            <a:pPr marL="557213" lvl="1" indent="-214313">
              <a:buFont typeface="Arial" panose="020B0604020202020204" pitchFamily="34" charset="0"/>
              <a:buChar char="•"/>
            </a:pPr>
            <a:endParaRPr lang="en-IN" sz="1600" dirty="0"/>
          </a:p>
          <a:p>
            <a:pPr marL="214313" indent="-214313">
              <a:buFont typeface="Wingdings" panose="05000000000000000000" pitchFamily="2" charset="2"/>
              <a:buChar char="§"/>
            </a:pPr>
            <a:r>
              <a:rPr lang="en-IN" sz="1600" dirty="0"/>
              <a:t>Pressurization and depressurization should be carried out at a controlled rate, sufficiently slow to </a:t>
            </a:r>
            <a:r>
              <a:rPr lang="en-IN" sz="1600" b="1" dirty="0"/>
              <a:t>avoid unit damages </a:t>
            </a:r>
            <a:r>
              <a:rPr lang="en-IN" sz="1600" dirty="0"/>
              <a:t>and</a:t>
            </a:r>
            <a:r>
              <a:rPr lang="en-IN" sz="1600" b="1" dirty="0"/>
              <a:t> breakdowns</a:t>
            </a:r>
            <a:r>
              <a:rPr lang="en-IN" sz="1600" dirty="0"/>
              <a:t>.</a:t>
            </a:r>
          </a:p>
          <a:p>
            <a:pPr marL="214313" indent="-214313">
              <a:buFont typeface="Wingdings" panose="05000000000000000000" pitchFamily="2" charset="2"/>
              <a:buChar char="§"/>
            </a:pPr>
            <a:endParaRPr lang="en-IN" sz="1600" dirty="0"/>
          </a:p>
          <a:p>
            <a:pPr marL="214313" indent="-214313">
              <a:buFont typeface="Wingdings" panose="05000000000000000000" pitchFamily="2" charset="2"/>
              <a:buChar char="§"/>
            </a:pPr>
            <a:r>
              <a:rPr lang="en-US" sz="1600" b="1" dirty="0"/>
              <a:t>Location of relief valves, bursting disks, </a:t>
            </a:r>
            <a:r>
              <a:rPr lang="en-US" sz="1600" dirty="0"/>
              <a:t>and </a:t>
            </a:r>
            <a:r>
              <a:rPr lang="en-US" sz="1600" b="1" dirty="0"/>
              <a:t>major vents should be carefully reviewed. </a:t>
            </a:r>
            <a:r>
              <a:rPr lang="en-US" sz="1600" dirty="0"/>
              <a:t>Usually, these should be at the top of super-atmospheric units and at the bottom of vacuum units.</a:t>
            </a:r>
          </a:p>
          <a:p>
            <a:pPr marL="214313" indent="-214313">
              <a:buFont typeface="Wingdings" panose="05000000000000000000" pitchFamily="2" charset="2"/>
              <a:buChar char="§"/>
            </a:pPr>
            <a:endParaRPr lang="en-US" sz="1600" dirty="0"/>
          </a:p>
          <a:p>
            <a:pPr marL="214313" indent="-214313">
              <a:buFont typeface="Wingdings" panose="05000000000000000000" pitchFamily="2" charset="2"/>
              <a:buChar char="§"/>
            </a:pPr>
            <a:r>
              <a:rPr lang="en-US" sz="1600" dirty="0"/>
              <a:t>Excessive vapor flow rates may cause </a:t>
            </a:r>
            <a:r>
              <a:rPr lang="en-US" sz="1600" b="1" dirty="0"/>
              <a:t>flooding </a:t>
            </a:r>
            <a:r>
              <a:rPr lang="en-US" sz="1600" dirty="0"/>
              <a:t>and </a:t>
            </a:r>
            <a:r>
              <a:rPr lang="en-US" sz="1600" b="1" dirty="0"/>
              <a:t>gas lifting </a:t>
            </a:r>
            <a:r>
              <a:rPr lang="en-US" sz="1600" dirty="0"/>
              <a:t>of the liquid, resulting in a liquid discharge into the relief valve (</a:t>
            </a:r>
            <a:r>
              <a:rPr lang="en-US" sz="1600" b="1" dirty="0"/>
              <a:t>champagne bottle effect</a:t>
            </a:r>
            <a:r>
              <a:rPr lang="en-US" sz="1600" dirty="0"/>
              <a:t>).</a:t>
            </a:r>
          </a:p>
          <a:p>
            <a:pPr marL="214313" indent="-214313">
              <a:buFont typeface="Wingdings" panose="05000000000000000000" pitchFamily="2" charset="2"/>
              <a:buChar char="§"/>
            </a:pPr>
            <a:endParaRPr lang="en-US" sz="1600" dirty="0"/>
          </a:p>
          <a:p>
            <a:pPr marL="214313" indent="-214313">
              <a:buFont typeface="Wingdings" panose="05000000000000000000" pitchFamily="2" charset="2"/>
              <a:buChar char="§"/>
            </a:pPr>
            <a:r>
              <a:rPr lang="en-US" sz="1600" dirty="0"/>
              <a:t>Pressurization and depressurization should be performed in </a:t>
            </a:r>
            <a:r>
              <a:rPr lang="en-US" sz="1600" b="1" dirty="0"/>
              <a:t>dry-units</a:t>
            </a:r>
            <a:r>
              <a:rPr lang="en-US" sz="1600" dirty="0"/>
              <a:t>, so it is recommended to </a:t>
            </a:r>
            <a:r>
              <a:rPr lang="en-US" sz="1600" b="1" dirty="0"/>
              <a:t>drain liquid</a:t>
            </a:r>
            <a:r>
              <a:rPr lang="en-US" sz="1600" dirty="0"/>
              <a:t> before these operations are carried out.</a:t>
            </a:r>
          </a:p>
          <a:p>
            <a:pPr marL="214313" indent="-214313">
              <a:buFont typeface="Wingdings" panose="05000000000000000000" pitchFamily="2" charset="2"/>
              <a:buChar char="§"/>
            </a:pPr>
            <a:endParaRPr lang="en-US" sz="1600" dirty="0"/>
          </a:p>
          <a:p>
            <a:pPr marL="214313" indent="-214313">
              <a:buFont typeface="Wingdings" panose="05000000000000000000" pitchFamily="2" charset="2"/>
              <a:buChar char="§"/>
            </a:pPr>
            <a:r>
              <a:rPr lang="en-US" sz="1600" dirty="0"/>
              <a:t>When the equipment is located between intermediate stages of a compression train, the effect of compressor surging on unit internals should be considered. Bypassing the column during compressor startup often overcomes this problem.</a:t>
            </a:r>
            <a:endParaRPr lang="en-IN" sz="1600" dirty="0"/>
          </a:p>
        </p:txBody>
      </p:sp>
      <p:cxnSp>
        <p:nvCxnSpPr>
          <p:cNvPr id="7" name="Straight Connector 6">
            <a:extLst>
              <a:ext uri="{FF2B5EF4-FFF2-40B4-BE49-F238E27FC236}">
                <a16:creationId xmlns:a16="http://schemas.microsoft.com/office/drawing/2014/main" id="{A66C01B6-18E3-4AB2-B2A1-7C60FE69E874}"/>
              </a:ext>
            </a:extLst>
          </p:cNvPr>
          <p:cNvCxnSpPr>
            <a:cxnSpLocks/>
          </p:cNvCxnSpPr>
          <p:nvPr/>
        </p:nvCxnSpPr>
        <p:spPr>
          <a:xfrm>
            <a:off x="0" y="6361115"/>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6F63A10-8FEA-46BE-B105-6CEC90C23AF4}"/>
              </a:ext>
            </a:extLst>
          </p:cNvPr>
          <p:cNvSpPr txBox="1"/>
          <p:nvPr/>
        </p:nvSpPr>
        <p:spPr>
          <a:xfrm>
            <a:off x="183093" y="266051"/>
            <a:ext cx="6539440"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PRESSURIZATION &amp; DE-PRESSURIZATION</a:t>
            </a:r>
          </a:p>
        </p:txBody>
      </p:sp>
    </p:spTree>
    <p:extLst>
      <p:ext uri="{BB962C8B-B14F-4D97-AF65-F5344CB8AC3E}">
        <p14:creationId xmlns:p14="http://schemas.microsoft.com/office/powerpoint/2010/main" val="297803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FBA4D5E-20A5-45A1-81FD-C04307EF92D5}"/>
              </a:ext>
            </a:extLst>
          </p:cNvPr>
          <p:cNvSpPr>
            <a:spLocks noGrp="1"/>
          </p:cNvSpPr>
          <p:nvPr>
            <p:ph type="dt" sz="half" idx="10"/>
          </p:nvPr>
        </p:nvSpPr>
        <p:spPr/>
        <p:txBody>
          <a:bodyPr/>
          <a:lstStyle/>
          <a:p>
            <a:fld id="{00CF6C28-9714-4872-A1BA-C1CE32775DD8}" type="datetime1">
              <a:rPr lang="en-IN" smtClean="0"/>
              <a:t>22-01-2025</a:t>
            </a:fld>
            <a:endParaRPr lang="en-IN"/>
          </a:p>
        </p:txBody>
      </p:sp>
      <p:sp>
        <p:nvSpPr>
          <p:cNvPr id="4" name="Slide Number Placeholder 3">
            <a:extLst>
              <a:ext uri="{FF2B5EF4-FFF2-40B4-BE49-F238E27FC236}">
                <a16:creationId xmlns:a16="http://schemas.microsoft.com/office/drawing/2014/main" id="{08C83714-D34D-45A4-A4DF-9361EA57B8D0}"/>
              </a:ext>
            </a:extLst>
          </p:cNvPr>
          <p:cNvSpPr>
            <a:spLocks noGrp="1"/>
          </p:cNvSpPr>
          <p:nvPr>
            <p:ph type="sldNum" sz="quarter" idx="12"/>
          </p:nvPr>
        </p:nvSpPr>
        <p:spPr/>
        <p:txBody>
          <a:bodyPr/>
          <a:lstStyle/>
          <a:p>
            <a:fld id="{2E3AE14D-FC0C-444C-98A2-B7580AD0B3C0}" type="slidenum">
              <a:rPr lang="en-IN" smtClean="0"/>
              <a:t>2</a:t>
            </a:fld>
            <a:endParaRPr lang="en-IN"/>
          </a:p>
        </p:txBody>
      </p:sp>
      <p:sp>
        <p:nvSpPr>
          <p:cNvPr id="6" name="TextBox 5">
            <a:extLst>
              <a:ext uri="{FF2B5EF4-FFF2-40B4-BE49-F238E27FC236}">
                <a16:creationId xmlns:a16="http://schemas.microsoft.com/office/drawing/2014/main" id="{BBE4A304-BBDE-44F9-87B0-25760C8740E6}"/>
              </a:ext>
            </a:extLst>
          </p:cNvPr>
          <p:cNvSpPr txBox="1"/>
          <p:nvPr/>
        </p:nvSpPr>
        <p:spPr>
          <a:xfrm>
            <a:off x="183093" y="266051"/>
            <a:ext cx="5467350"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START-UP &amp; SHUT DOWN</a:t>
            </a:r>
          </a:p>
        </p:txBody>
      </p:sp>
      <p:sp>
        <p:nvSpPr>
          <p:cNvPr id="12" name="TextBox 11">
            <a:extLst>
              <a:ext uri="{FF2B5EF4-FFF2-40B4-BE49-F238E27FC236}">
                <a16:creationId xmlns:a16="http://schemas.microsoft.com/office/drawing/2014/main" id="{912AF2AB-FA30-406C-8944-D79D4B78DDC1}"/>
              </a:ext>
            </a:extLst>
          </p:cNvPr>
          <p:cNvSpPr txBox="1"/>
          <p:nvPr/>
        </p:nvSpPr>
        <p:spPr>
          <a:xfrm>
            <a:off x="183158" y="785052"/>
            <a:ext cx="8777684" cy="5509200"/>
          </a:xfrm>
          <a:prstGeom prst="rect">
            <a:avLst/>
          </a:prstGeom>
          <a:noFill/>
        </p:spPr>
        <p:txBody>
          <a:bodyPr wrap="square">
            <a:spAutoFit/>
          </a:bodyPr>
          <a:lstStyle/>
          <a:p>
            <a:pPr marL="214313" indent="-214313" algn="just">
              <a:buFont typeface="Wingdings" panose="05000000000000000000" pitchFamily="2" charset="2"/>
              <a:buChar char="§"/>
            </a:pPr>
            <a:r>
              <a:rPr lang="en-IN" sz="1600" b="1" dirty="0"/>
              <a:t>START-UP</a:t>
            </a:r>
            <a:r>
              <a:rPr lang="en-IN" sz="1600" dirty="0"/>
              <a:t> is the initial procedure of a chemical plant that allows reaching the </a:t>
            </a:r>
            <a:r>
              <a:rPr lang="en-IN" sz="1600" b="1" dirty="0"/>
              <a:t>normal operating conditions</a:t>
            </a:r>
            <a:r>
              <a:rPr lang="en-IN" sz="1600" dirty="0"/>
              <a:t>. </a:t>
            </a:r>
          </a:p>
          <a:p>
            <a:pPr marL="214313" indent="-214313" algn="just">
              <a:buFont typeface="Wingdings" panose="05000000000000000000" pitchFamily="2" charset="2"/>
              <a:buChar char="§"/>
            </a:pPr>
            <a:endParaRPr lang="en-IN" sz="1600" dirty="0"/>
          </a:p>
          <a:p>
            <a:pPr marL="557213" lvl="1" indent="-214313" algn="just">
              <a:buFont typeface="Arial" panose="020B0604020202020204" pitchFamily="34" charset="0"/>
              <a:buChar char="•"/>
            </a:pPr>
            <a:r>
              <a:rPr lang="en-IN" sz="1600" b="1" dirty="0"/>
              <a:t>Dry start-up</a:t>
            </a:r>
            <a:r>
              <a:rPr lang="en-IN" sz="1600" dirty="0"/>
              <a:t> of the </a:t>
            </a:r>
            <a:r>
              <a:rPr lang="en-IN" sz="1600" b="1" dirty="0"/>
              <a:t>empty </a:t>
            </a:r>
            <a:r>
              <a:rPr lang="en-IN" sz="1600" dirty="0"/>
              <a:t>equipment.</a:t>
            </a:r>
          </a:p>
          <a:p>
            <a:pPr marL="557213" lvl="1" indent="-214313" algn="just">
              <a:buFont typeface="Arial" panose="020B0604020202020204" pitchFamily="34" charset="0"/>
              <a:buChar char="•"/>
            </a:pPr>
            <a:r>
              <a:rPr lang="en-IN" sz="1600" dirty="0"/>
              <a:t>Start-up of the plant </a:t>
            </a:r>
            <a:r>
              <a:rPr lang="en-IN" sz="1600" b="1" dirty="0"/>
              <a:t>after some maintenance </a:t>
            </a:r>
            <a:r>
              <a:rPr lang="en-IN" sz="1600" dirty="0"/>
              <a:t>due to a </a:t>
            </a:r>
            <a:r>
              <a:rPr lang="en-IN" sz="1600" b="1" dirty="0"/>
              <a:t>partial shutdown</a:t>
            </a:r>
            <a:r>
              <a:rPr lang="en-IN" sz="1600" dirty="0"/>
              <a:t>.</a:t>
            </a:r>
          </a:p>
          <a:p>
            <a:pPr marL="557213" lvl="1" indent="-214313" algn="just">
              <a:buFont typeface="Arial" panose="020B0604020202020204" pitchFamily="34" charset="0"/>
              <a:buChar char="•"/>
            </a:pPr>
            <a:endParaRPr lang="en-IN" sz="1600" dirty="0"/>
          </a:p>
          <a:p>
            <a:pPr marL="214313" indent="-214313" algn="just">
              <a:buFont typeface="Wingdings" panose="05000000000000000000" pitchFamily="2" charset="2"/>
              <a:buChar char="§"/>
            </a:pPr>
            <a:r>
              <a:rPr lang="en-IN" sz="1600" b="1" dirty="0"/>
              <a:t>SHUT DOWN</a:t>
            </a:r>
            <a:r>
              <a:rPr lang="en-IN" sz="1600" dirty="0"/>
              <a:t> is the </a:t>
            </a:r>
            <a:r>
              <a:rPr lang="en-IN" sz="1600" b="1" dirty="0"/>
              <a:t>final</a:t>
            </a:r>
            <a:r>
              <a:rPr lang="en-IN" sz="1600" dirty="0"/>
              <a:t> procedure of a chemical plant that shutdowns the </a:t>
            </a:r>
            <a:r>
              <a:rPr lang="en-IN" sz="1600" b="1" dirty="0"/>
              <a:t>production</a:t>
            </a:r>
            <a:r>
              <a:rPr lang="en-IN" sz="1600" dirty="0"/>
              <a:t> and takes the plant to the </a:t>
            </a:r>
            <a:r>
              <a:rPr lang="en-IN" sz="1600" b="1" dirty="0"/>
              <a:t>atmospheric conditions</a:t>
            </a:r>
            <a:r>
              <a:rPr lang="en-IN" sz="1600" dirty="0"/>
              <a:t> in order to inspect and maintain it. </a:t>
            </a:r>
          </a:p>
          <a:p>
            <a:pPr marL="214313" indent="-214313" algn="just">
              <a:buFont typeface="Wingdings" panose="05000000000000000000" pitchFamily="2" charset="2"/>
              <a:buChar char="§"/>
            </a:pPr>
            <a:endParaRPr lang="en-IN" sz="1600" dirty="0"/>
          </a:p>
          <a:p>
            <a:pPr marL="557213" lvl="1" indent="-214313" algn="just">
              <a:buFont typeface="Arial" panose="020B0604020202020204" pitchFamily="34" charset="0"/>
              <a:buChar char="•"/>
            </a:pPr>
            <a:r>
              <a:rPr lang="en-IN" sz="1600" b="1" dirty="0"/>
              <a:t>Total or partial shutdown </a:t>
            </a:r>
            <a:r>
              <a:rPr lang="en-IN" sz="1600" dirty="0"/>
              <a:t>to perform </a:t>
            </a:r>
            <a:r>
              <a:rPr lang="en-IN" sz="1600" b="1" dirty="0"/>
              <a:t>ordinary</a:t>
            </a:r>
            <a:r>
              <a:rPr lang="en-IN" sz="1600" dirty="0"/>
              <a:t> maintenance – </a:t>
            </a:r>
            <a:r>
              <a:rPr lang="en-IN" sz="1600" b="1" dirty="0"/>
              <a:t>Planned Shut Down</a:t>
            </a:r>
            <a:r>
              <a:rPr lang="en-IN" sz="1600" dirty="0"/>
              <a:t>.</a:t>
            </a:r>
          </a:p>
          <a:p>
            <a:pPr marL="557213" lvl="1" indent="-214313" algn="just">
              <a:buFont typeface="Arial" panose="020B0604020202020204" pitchFamily="34" charset="0"/>
              <a:buChar char="•"/>
            </a:pPr>
            <a:r>
              <a:rPr lang="en-IN" sz="1600" b="1" dirty="0"/>
              <a:t>Critical</a:t>
            </a:r>
            <a:r>
              <a:rPr lang="en-IN" sz="1600" dirty="0"/>
              <a:t>, also known as </a:t>
            </a:r>
            <a:r>
              <a:rPr lang="en-IN" sz="1600" b="1" dirty="0"/>
              <a:t>Emergency</a:t>
            </a:r>
            <a:r>
              <a:rPr lang="en-IN" sz="1600" dirty="0"/>
              <a:t> </a:t>
            </a:r>
            <a:r>
              <a:rPr lang="en-IN" sz="1600" b="1" dirty="0"/>
              <a:t>Shut Down </a:t>
            </a:r>
            <a:r>
              <a:rPr lang="en-IN" sz="1600" dirty="0"/>
              <a:t>due to malfunction, trouble, fault, abnormal situation, accident.</a:t>
            </a:r>
          </a:p>
          <a:p>
            <a:pPr marL="557213" lvl="1" indent="-214313" algn="just">
              <a:buFont typeface="Arial" panose="020B0604020202020204" pitchFamily="34" charset="0"/>
              <a:buChar char="•"/>
            </a:pPr>
            <a:endParaRPr lang="en-IN" sz="1600" dirty="0"/>
          </a:p>
          <a:p>
            <a:pPr marL="214313" indent="-214313" algn="just">
              <a:buFont typeface="Wingdings" panose="05000000000000000000" pitchFamily="2" charset="2"/>
              <a:buChar char="§"/>
            </a:pPr>
            <a:r>
              <a:rPr lang="en-US" sz="1600" b="1" dirty="0"/>
              <a:t>More than 20%</a:t>
            </a:r>
            <a:r>
              <a:rPr lang="en-US" sz="1600" dirty="0"/>
              <a:t> of accidents occur during the startup or shutdown procedures.</a:t>
            </a:r>
          </a:p>
          <a:p>
            <a:pPr marL="214313" indent="-214313" algn="just">
              <a:buFont typeface="Wingdings" panose="05000000000000000000" pitchFamily="2" charset="2"/>
              <a:buChar char="§"/>
            </a:pPr>
            <a:r>
              <a:rPr lang="en-US" sz="1600" dirty="0"/>
              <a:t>Several </a:t>
            </a:r>
            <a:r>
              <a:rPr lang="en-US" sz="1600" b="1" dirty="0"/>
              <a:t>accidents</a:t>
            </a:r>
            <a:r>
              <a:rPr lang="en-US" sz="1600" dirty="0"/>
              <a:t>, which occur during the </a:t>
            </a:r>
            <a:r>
              <a:rPr lang="en-US" sz="1600" b="1" dirty="0"/>
              <a:t>normal working conditions </a:t>
            </a:r>
            <a:r>
              <a:rPr lang="en-US" sz="1600" dirty="0"/>
              <a:t>of the plant, are caused by either </a:t>
            </a:r>
            <a:r>
              <a:rPr lang="en-US" sz="1600" b="1" dirty="0"/>
              <a:t>thermal or mechanical stresses </a:t>
            </a:r>
            <a:r>
              <a:rPr lang="en-US" sz="1600" dirty="0"/>
              <a:t>as a </a:t>
            </a:r>
            <a:r>
              <a:rPr lang="en-US" sz="1600" b="1" dirty="0"/>
              <a:t>consequence of these operations</a:t>
            </a:r>
            <a:r>
              <a:rPr lang="en-US" sz="1600" dirty="0"/>
              <a:t>.</a:t>
            </a:r>
          </a:p>
          <a:p>
            <a:pPr marL="214313" indent="-214313" algn="just">
              <a:buFont typeface="Wingdings" panose="05000000000000000000" pitchFamily="2" charset="2"/>
              <a:buChar char="§"/>
            </a:pPr>
            <a:endParaRPr lang="en-US" sz="1600" dirty="0"/>
          </a:p>
          <a:p>
            <a:pPr marL="214313" indent="-214313" algn="just">
              <a:buFont typeface="Wingdings" panose="05000000000000000000" pitchFamily="2" charset="2"/>
              <a:buChar char="§"/>
            </a:pPr>
            <a:r>
              <a:rPr lang="en-US" sz="1600" b="1" dirty="0"/>
              <a:t>Important </a:t>
            </a:r>
            <a:r>
              <a:rPr lang="en-US" sz="1600" dirty="0"/>
              <a:t>during startup/shutdown procedures:</a:t>
            </a:r>
          </a:p>
          <a:p>
            <a:pPr marL="557213" lvl="1" indent="-214313" algn="just">
              <a:buFont typeface="Arial" panose="020B0604020202020204" pitchFamily="34" charset="0"/>
              <a:buChar char="•"/>
            </a:pPr>
            <a:r>
              <a:rPr lang="en-US" sz="1600" dirty="0"/>
              <a:t>At the </a:t>
            </a:r>
            <a:r>
              <a:rPr lang="en-US" sz="1600" b="1" dirty="0"/>
              <a:t>design</a:t>
            </a:r>
            <a:r>
              <a:rPr lang="en-US" sz="1600" dirty="0"/>
              <a:t> stage, </a:t>
            </a:r>
            <a:r>
              <a:rPr lang="en-US" sz="1600" b="1" dirty="0"/>
              <a:t>to identify and define all the services and dedicated units</a:t>
            </a:r>
            <a:r>
              <a:rPr lang="en-US" sz="1600" dirty="0"/>
              <a:t> which are necessary to carry out those procedures</a:t>
            </a:r>
          </a:p>
          <a:p>
            <a:pPr marL="557213" lvl="1" indent="-214313" algn="just">
              <a:buFont typeface="Arial" panose="020B0604020202020204" pitchFamily="34" charset="0"/>
              <a:buChar char="•"/>
            </a:pPr>
            <a:r>
              <a:rPr lang="en-US" sz="1600" dirty="0"/>
              <a:t>To </a:t>
            </a:r>
            <a:r>
              <a:rPr lang="en-US" sz="1600" b="1" dirty="0"/>
              <a:t>train</a:t>
            </a:r>
            <a:r>
              <a:rPr lang="en-US" sz="1600" dirty="0"/>
              <a:t> both control-room and field operators</a:t>
            </a:r>
          </a:p>
          <a:p>
            <a:pPr marL="557213" lvl="1" indent="-214313" algn="just">
              <a:buFont typeface="Arial" panose="020B0604020202020204" pitchFamily="34" charset="0"/>
              <a:buChar char="•"/>
            </a:pPr>
            <a:r>
              <a:rPr lang="en-US" sz="1600" dirty="0"/>
              <a:t>To </a:t>
            </a:r>
            <a:r>
              <a:rPr lang="en-US" sz="1600" b="1" dirty="0"/>
              <a:t>save time and money </a:t>
            </a:r>
            <a:r>
              <a:rPr lang="en-US" sz="1600" dirty="0"/>
              <a:t>thanks to the </a:t>
            </a:r>
            <a:r>
              <a:rPr lang="en-US" sz="1600" b="1" dirty="0"/>
              <a:t>optimization</a:t>
            </a:r>
            <a:r>
              <a:rPr lang="en-US" sz="1600" dirty="0"/>
              <a:t> of the startup/shutdown procedures</a:t>
            </a:r>
            <a:endParaRPr lang="en-IN" sz="1600" dirty="0"/>
          </a:p>
        </p:txBody>
      </p:sp>
      <p:cxnSp>
        <p:nvCxnSpPr>
          <p:cNvPr id="7" name="Straight Connector 6">
            <a:extLst>
              <a:ext uri="{FF2B5EF4-FFF2-40B4-BE49-F238E27FC236}">
                <a16:creationId xmlns:a16="http://schemas.microsoft.com/office/drawing/2014/main" id="{9786A320-B334-4C20-B669-DD78BF7D0523}"/>
              </a:ext>
            </a:extLst>
          </p:cNvPr>
          <p:cNvCxnSpPr>
            <a:cxnSpLocks/>
          </p:cNvCxnSpPr>
          <p:nvPr/>
        </p:nvCxnSpPr>
        <p:spPr>
          <a:xfrm>
            <a:off x="0" y="6361115"/>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0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FBA4D5E-20A5-45A1-81FD-C04307EF92D5}"/>
              </a:ext>
            </a:extLst>
          </p:cNvPr>
          <p:cNvSpPr>
            <a:spLocks noGrp="1"/>
          </p:cNvSpPr>
          <p:nvPr>
            <p:ph type="dt" sz="half" idx="10"/>
          </p:nvPr>
        </p:nvSpPr>
        <p:spPr/>
        <p:txBody>
          <a:bodyPr/>
          <a:lstStyle/>
          <a:p>
            <a:fld id="{00CF6C28-9714-4872-A1BA-C1CE32775DD8}" type="datetime1">
              <a:rPr lang="en-IN" smtClean="0"/>
              <a:t>22-01-2025</a:t>
            </a:fld>
            <a:endParaRPr lang="en-IN"/>
          </a:p>
        </p:txBody>
      </p:sp>
      <p:sp>
        <p:nvSpPr>
          <p:cNvPr id="4" name="Slide Number Placeholder 3">
            <a:extLst>
              <a:ext uri="{FF2B5EF4-FFF2-40B4-BE49-F238E27FC236}">
                <a16:creationId xmlns:a16="http://schemas.microsoft.com/office/drawing/2014/main" id="{08C83714-D34D-45A4-A4DF-9361EA57B8D0}"/>
              </a:ext>
            </a:extLst>
          </p:cNvPr>
          <p:cNvSpPr>
            <a:spLocks noGrp="1"/>
          </p:cNvSpPr>
          <p:nvPr>
            <p:ph type="sldNum" sz="quarter" idx="12"/>
          </p:nvPr>
        </p:nvSpPr>
        <p:spPr/>
        <p:txBody>
          <a:bodyPr/>
          <a:lstStyle/>
          <a:p>
            <a:fld id="{2E3AE14D-FC0C-444C-98A2-B7580AD0B3C0}" type="slidenum">
              <a:rPr lang="en-IN" smtClean="0"/>
              <a:t>3</a:t>
            </a:fld>
            <a:endParaRPr lang="en-IN"/>
          </a:p>
        </p:txBody>
      </p:sp>
      <p:sp>
        <p:nvSpPr>
          <p:cNvPr id="12" name="TextBox 11">
            <a:extLst>
              <a:ext uri="{FF2B5EF4-FFF2-40B4-BE49-F238E27FC236}">
                <a16:creationId xmlns:a16="http://schemas.microsoft.com/office/drawing/2014/main" id="{912AF2AB-FA30-406C-8944-D79D4B78DDC1}"/>
              </a:ext>
            </a:extLst>
          </p:cNvPr>
          <p:cNvSpPr txBox="1"/>
          <p:nvPr/>
        </p:nvSpPr>
        <p:spPr>
          <a:xfrm>
            <a:off x="183158" y="1166842"/>
            <a:ext cx="8777684" cy="4524315"/>
          </a:xfrm>
          <a:prstGeom prst="rect">
            <a:avLst/>
          </a:prstGeom>
          <a:noFill/>
        </p:spPr>
        <p:txBody>
          <a:bodyPr wrap="square">
            <a:spAutoFit/>
          </a:bodyPr>
          <a:lstStyle/>
          <a:p>
            <a:pPr marL="214313" indent="-214313" algn="just">
              <a:buFont typeface="Wingdings" panose="05000000000000000000" pitchFamily="2" charset="2"/>
              <a:buChar char="§"/>
            </a:pPr>
            <a:r>
              <a:rPr lang="en-US" sz="1600" dirty="0"/>
              <a:t>The </a:t>
            </a:r>
            <a:r>
              <a:rPr lang="en-US" sz="1600" b="1" dirty="0"/>
              <a:t>hazards</a:t>
            </a:r>
            <a:r>
              <a:rPr lang="en-US" sz="1600" dirty="0"/>
              <a:t> that are most frequently encountered during the startup/shutdown procedures are:</a:t>
            </a:r>
          </a:p>
          <a:p>
            <a:pPr marL="214313" indent="-214313" algn="just">
              <a:buFont typeface="Wingdings" panose="05000000000000000000" pitchFamily="2" charset="2"/>
              <a:buChar char="§"/>
            </a:pPr>
            <a:endParaRPr lang="en-US" sz="1600" dirty="0"/>
          </a:p>
          <a:p>
            <a:pPr marL="557213" lvl="1" indent="-214313" algn="just">
              <a:buFont typeface="Arial" panose="020B0604020202020204" pitchFamily="34" charset="0"/>
              <a:buChar char="•"/>
            </a:pPr>
            <a:r>
              <a:rPr lang="en-US" sz="1600" dirty="0"/>
              <a:t>Mixing of air and hydrocarbons</a:t>
            </a:r>
          </a:p>
          <a:p>
            <a:pPr marL="557213" lvl="1" indent="-214313" algn="just">
              <a:buFont typeface="Arial" panose="020B0604020202020204" pitchFamily="34" charset="0"/>
              <a:buChar char="•"/>
            </a:pPr>
            <a:r>
              <a:rPr lang="en-US" sz="1600" dirty="0"/>
              <a:t>Contact of water with hot oil</a:t>
            </a:r>
          </a:p>
          <a:p>
            <a:pPr marL="557213" lvl="1" indent="-214313" algn="just">
              <a:buFont typeface="Arial" panose="020B0604020202020204" pitchFamily="34" charset="0"/>
              <a:buChar char="•"/>
            </a:pPr>
            <a:r>
              <a:rPr lang="en-US" sz="1600" dirty="0"/>
              <a:t>Freezing of residual water in equipment</a:t>
            </a:r>
          </a:p>
          <a:p>
            <a:pPr marL="557213" lvl="1" indent="-214313" algn="just">
              <a:buFont typeface="Arial" panose="020B0604020202020204" pitchFamily="34" charset="0"/>
              <a:buChar char="•"/>
            </a:pPr>
            <a:r>
              <a:rPr lang="en-US" sz="1600" dirty="0"/>
              <a:t>Corrosive and poisonous liquids and gases</a:t>
            </a:r>
          </a:p>
          <a:p>
            <a:pPr marL="557213" lvl="1" indent="-214313" algn="just">
              <a:buFont typeface="Arial" panose="020B0604020202020204" pitchFamily="34" charset="0"/>
              <a:buChar char="•"/>
            </a:pPr>
            <a:r>
              <a:rPr lang="en-US" sz="1600" dirty="0"/>
              <a:t>Thermal and mechanical stresses</a:t>
            </a:r>
          </a:p>
          <a:p>
            <a:pPr marL="557213" lvl="1" indent="-214313" algn="just">
              <a:buFont typeface="Arial" panose="020B0604020202020204" pitchFamily="34" charset="0"/>
              <a:buChar char="•"/>
            </a:pPr>
            <a:endParaRPr lang="en-US" sz="1600" dirty="0"/>
          </a:p>
          <a:p>
            <a:pPr marL="214313" indent="-214313" algn="just">
              <a:buFont typeface="Wingdings" panose="05000000000000000000" pitchFamily="2" charset="2"/>
              <a:buChar char="§"/>
            </a:pPr>
            <a:r>
              <a:rPr lang="en-US" sz="1600" dirty="0"/>
              <a:t>These hazards can result in </a:t>
            </a:r>
            <a:r>
              <a:rPr lang="en-US" sz="1600" b="1" dirty="0"/>
              <a:t>fires, explosions, destructive pressure surges, and other damages </a:t>
            </a:r>
            <a:r>
              <a:rPr lang="en-US" sz="1600" dirty="0"/>
              <a:t>to the units, as well as injuries to personnel.</a:t>
            </a:r>
          </a:p>
          <a:p>
            <a:pPr marL="214313" indent="-214313" algn="just">
              <a:buFont typeface="Wingdings" panose="05000000000000000000" pitchFamily="2" charset="2"/>
              <a:buChar char="§"/>
            </a:pPr>
            <a:endParaRPr lang="en-US" sz="1600" dirty="0"/>
          </a:p>
          <a:p>
            <a:pPr marL="214313" indent="-214313" algn="just">
              <a:buFont typeface="Wingdings" panose="05000000000000000000" pitchFamily="2" charset="2"/>
              <a:buChar char="§"/>
            </a:pPr>
            <a:r>
              <a:rPr lang="en-US" sz="1600" dirty="0"/>
              <a:t>The complete plan for a startup and shutdown should include </a:t>
            </a:r>
            <a:r>
              <a:rPr lang="en-US" sz="1600" b="1" dirty="0"/>
              <a:t>previous preparation of the process units together </a:t>
            </a:r>
            <a:r>
              <a:rPr lang="en-US" sz="1600" dirty="0"/>
              <a:t>with </a:t>
            </a:r>
            <a:r>
              <a:rPr lang="en-US" sz="1600" b="1" dirty="0"/>
              <a:t>piping, valves, instrumentation, utility lines, and storage vessels</a:t>
            </a:r>
            <a:r>
              <a:rPr lang="en-US" sz="1600" dirty="0"/>
              <a:t>.</a:t>
            </a:r>
          </a:p>
          <a:p>
            <a:pPr marL="214313" indent="-214313" algn="just">
              <a:buFont typeface="Wingdings" panose="05000000000000000000" pitchFamily="2" charset="2"/>
              <a:buChar char="§"/>
            </a:pPr>
            <a:endParaRPr lang="en-US" sz="1600" dirty="0"/>
          </a:p>
          <a:p>
            <a:pPr marL="214313" indent="-214313" algn="just">
              <a:buFont typeface="Wingdings" panose="05000000000000000000" pitchFamily="2" charset="2"/>
              <a:buChar char="§"/>
            </a:pPr>
            <a:r>
              <a:rPr lang="en-US" sz="1600" dirty="0"/>
              <a:t>The startup and shutdown procedures must be </a:t>
            </a:r>
            <a:r>
              <a:rPr lang="en-US" sz="1600" b="1" dirty="0"/>
              <a:t>written, formalized, agreed, and strictly followed</a:t>
            </a:r>
            <a:r>
              <a:rPr lang="en-US" sz="1600" dirty="0"/>
              <a:t>. These are called </a:t>
            </a:r>
            <a:r>
              <a:rPr lang="en-US" sz="1600" b="1" dirty="0"/>
              <a:t>Standard Operating Procedure (SOP).</a:t>
            </a:r>
          </a:p>
          <a:p>
            <a:pPr marL="214313" indent="-214313" algn="just">
              <a:buFont typeface="Wingdings" panose="05000000000000000000" pitchFamily="2" charset="2"/>
              <a:buChar char="§"/>
            </a:pPr>
            <a:endParaRPr lang="en-US" sz="1600" dirty="0"/>
          </a:p>
          <a:p>
            <a:pPr marL="214313" indent="-214313" algn="just">
              <a:buFont typeface="Wingdings" panose="05000000000000000000" pitchFamily="2" charset="2"/>
              <a:buChar char="§"/>
            </a:pPr>
            <a:r>
              <a:rPr lang="en-US" sz="1600" dirty="0"/>
              <a:t>The </a:t>
            </a:r>
            <a:r>
              <a:rPr lang="en-US" sz="1600" b="1" dirty="0"/>
              <a:t>critical path (arrow diagram) method </a:t>
            </a:r>
            <a:r>
              <a:rPr lang="en-US" sz="1600" dirty="0"/>
              <a:t>has been used in recent years for planning.</a:t>
            </a:r>
            <a:endParaRPr lang="en-IN" sz="1600" dirty="0"/>
          </a:p>
        </p:txBody>
      </p:sp>
      <p:pic>
        <p:nvPicPr>
          <p:cNvPr id="2" name="Picture 1">
            <a:extLst>
              <a:ext uri="{FF2B5EF4-FFF2-40B4-BE49-F238E27FC236}">
                <a16:creationId xmlns:a16="http://schemas.microsoft.com/office/drawing/2014/main" id="{926B5FD0-C36C-4442-894A-2379FEC13470}"/>
              </a:ext>
            </a:extLst>
          </p:cNvPr>
          <p:cNvPicPr>
            <a:picLocks noChangeAspect="1"/>
          </p:cNvPicPr>
          <p:nvPr/>
        </p:nvPicPr>
        <p:blipFill>
          <a:blip r:embed="rId2"/>
          <a:stretch>
            <a:fillRect/>
          </a:stretch>
        </p:blipFill>
        <p:spPr>
          <a:xfrm>
            <a:off x="6543592" y="1771651"/>
            <a:ext cx="2296610" cy="1356872"/>
          </a:xfrm>
          <a:prstGeom prst="rect">
            <a:avLst/>
          </a:prstGeom>
        </p:spPr>
      </p:pic>
      <p:sp>
        <p:nvSpPr>
          <p:cNvPr id="8" name="TextBox 7">
            <a:extLst>
              <a:ext uri="{FF2B5EF4-FFF2-40B4-BE49-F238E27FC236}">
                <a16:creationId xmlns:a16="http://schemas.microsoft.com/office/drawing/2014/main" id="{6BBFFB6D-6D27-46A8-801A-CB2CF36C76BB}"/>
              </a:ext>
            </a:extLst>
          </p:cNvPr>
          <p:cNvSpPr txBox="1"/>
          <p:nvPr/>
        </p:nvSpPr>
        <p:spPr>
          <a:xfrm>
            <a:off x="7706973" y="6065134"/>
            <a:ext cx="1253869" cy="230832"/>
          </a:xfrm>
          <a:prstGeom prst="rect">
            <a:avLst/>
          </a:prstGeom>
          <a:noFill/>
        </p:spPr>
        <p:txBody>
          <a:bodyPr wrap="none" rtlCol="0">
            <a:spAutoFit/>
          </a:bodyPr>
          <a:lstStyle/>
          <a:p>
            <a:r>
              <a:rPr lang="en-US" sz="900" dirty="0">
                <a:solidFill>
                  <a:srgbClr val="002060"/>
                </a:solidFill>
              </a:rPr>
              <a:t>Source: Google Images</a:t>
            </a:r>
            <a:endParaRPr lang="en-IN" sz="900" dirty="0">
              <a:solidFill>
                <a:srgbClr val="002060"/>
              </a:solidFill>
            </a:endParaRPr>
          </a:p>
        </p:txBody>
      </p:sp>
      <p:cxnSp>
        <p:nvCxnSpPr>
          <p:cNvPr id="9" name="Straight Connector 8">
            <a:extLst>
              <a:ext uri="{FF2B5EF4-FFF2-40B4-BE49-F238E27FC236}">
                <a16:creationId xmlns:a16="http://schemas.microsoft.com/office/drawing/2014/main" id="{9AA5603E-6A42-4C4E-B250-833711E48004}"/>
              </a:ext>
            </a:extLst>
          </p:cNvPr>
          <p:cNvCxnSpPr>
            <a:cxnSpLocks/>
          </p:cNvCxnSpPr>
          <p:nvPr/>
        </p:nvCxnSpPr>
        <p:spPr>
          <a:xfrm>
            <a:off x="0" y="6361115"/>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627B29E-2231-4B9D-9CD4-2BBD9E3F1C8F}"/>
              </a:ext>
            </a:extLst>
          </p:cNvPr>
          <p:cNvSpPr txBox="1"/>
          <p:nvPr/>
        </p:nvSpPr>
        <p:spPr>
          <a:xfrm>
            <a:off x="183093" y="266051"/>
            <a:ext cx="6539440"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START-UP &amp; SHUT DOWN PREPARATION</a:t>
            </a:r>
          </a:p>
        </p:txBody>
      </p:sp>
    </p:spTree>
    <p:extLst>
      <p:ext uri="{BB962C8B-B14F-4D97-AF65-F5344CB8AC3E}">
        <p14:creationId xmlns:p14="http://schemas.microsoft.com/office/powerpoint/2010/main" val="40204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FBA4D5E-20A5-45A1-81FD-C04307EF92D5}"/>
              </a:ext>
            </a:extLst>
          </p:cNvPr>
          <p:cNvSpPr>
            <a:spLocks noGrp="1"/>
          </p:cNvSpPr>
          <p:nvPr>
            <p:ph type="dt" sz="half" idx="10"/>
          </p:nvPr>
        </p:nvSpPr>
        <p:spPr/>
        <p:txBody>
          <a:bodyPr/>
          <a:lstStyle/>
          <a:p>
            <a:fld id="{00CF6C28-9714-4872-A1BA-C1CE32775DD8}" type="datetime1">
              <a:rPr lang="en-IN" smtClean="0"/>
              <a:t>22-01-2025</a:t>
            </a:fld>
            <a:endParaRPr lang="en-IN"/>
          </a:p>
        </p:txBody>
      </p:sp>
      <p:sp>
        <p:nvSpPr>
          <p:cNvPr id="4" name="Slide Number Placeholder 3">
            <a:extLst>
              <a:ext uri="{FF2B5EF4-FFF2-40B4-BE49-F238E27FC236}">
                <a16:creationId xmlns:a16="http://schemas.microsoft.com/office/drawing/2014/main" id="{08C83714-D34D-45A4-A4DF-9361EA57B8D0}"/>
              </a:ext>
            </a:extLst>
          </p:cNvPr>
          <p:cNvSpPr>
            <a:spLocks noGrp="1"/>
          </p:cNvSpPr>
          <p:nvPr>
            <p:ph type="sldNum" sz="quarter" idx="12"/>
          </p:nvPr>
        </p:nvSpPr>
        <p:spPr/>
        <p:txBody>
          <a:bodyPr/>
          <a:lstStyle/>
          <a:p>
            <a:fld id="{2E3AE14D-FC0C-444C-98A2-B7580AD0B3C0}" type="slidenum">
              <a:rPr lang="en-IN" smtClean="0"/>
              <a:t>4</a:t>
            </a:fld>
            <a:endParaRPr lang="en-IN"/>
          </a:p>
        </p:txBody>
      </p:sp>
      <p:sp>
        <p:nvSpPr>
          <p:cNvPr id="10" name="TextBox 9">
            <a:extLst>
              <a:ext uri="{FF2B5EF4-FFF2-40B4-BE49-F238E27FC236}">
                <a16:creationId xmlns:a16="http://schemas.microsoft.com/office/drawing/2014/main" id="{CC6E1F3D-94C5-4FD9-BD43-064C432A145D}"/>
              </a:ext>
            </a:extLst>
          </p:cNvPr>
          <p:cNvSpPr txBox="1"/>
          <p:nvPr/>
        </p:nvSpPr>
        <p:spPr>
          <a:xfrm>
            <a:off x="206375" y="874455"/>
            <a:ext cx="8731250" cy="2554545"/>
          </a:xfrm>
          <a:prstGeom prst="rect">
            <a:avLst/>
          </a:prstGeom>
          <a:noFill/>
        </p:spPr>
        <p:txBody>
          <a:bodyPr wrap="square">
            <a:spAutoFit/>
          </a:bodyPr>
          <a:lstStyle/>
          <a:p>
            <a:pPr marL="214313" indent="-214313">
              <a:buFont typeface="Wingdings" panose="05000000000000000000" pitchFamily="2" charset="2"/>
              <a:buChar char="§"/>
            </a:pPr>
            <a:r>
              <a:rPr lang="en-IN" sz="1600" dirty="0"/>
              <a:t>Start-up and shutdown procedures must incorporate several </a:t>
            </a:r>
            <a:r>
              <a:rPr lang="en-IN" sz="1600" b="1" dirty="0"/>
              <a:t>initial measures</a:t>
            </a:r>
            <a:r>
              <a:rPr lang="en-IN" sz="1600" dirty="0"/>
              <a:t>:</a:t>
            </a:r>
          </a:p>
          <a:p>
            <a:pPr marL="214313" indent="-214313">
              <a:buFont typeface="Wingdings" panose="05000000000000000000" pitchFamily="2" charset="2"/>
              <a:buChar char="§"/>
            </a:pPr>
            <a:endParaRPr lang="en-IN" sz="1600" dirty="0"/>
          </a:p>
          <a:p>
            <a:pPr marL="557213" lvl="1" indent="-214313">
              <a:buFont typeface="Arial" panose="020B0604020202020204" pitchFamily="34" charset="0"/>
              <a:buChar char="•"/>
            </a:pPr>
            <a:r>
              <a:rPr lang="en-IN" sz="1600" dirty="0"/>
              <a:t>Preparing </a:t>
            </a:r>
            <a:r>
              <a:rPr lang="en-IN" sz="1600" b="1" dirty="0"/>
              <a:t>adequate</a:t>
            </a:r>
            <a:r>
              <a:rPr lang="en-IN" sz="1600" dirty="0"/>
              <a:t> operating, start-up, shutdown and maintenance </a:t>
            </a:r>
            <a:r>
              <a:rPr lang="en-IN" sz="1600" b="1" dirty="0"/>
              <a:t>procedures</a:t>
            </a:r>
          </a:p>
          <a:p>
            <a:pPr marL="557213" lvl="1" indent="-214313">
              <a:buFont typeface="Arial" panose="020B0604020202020204" pitchFamily="34" charset="0"/>
              <a:buChar char="•"/>
            </a:pPr>
            <a:r>
              <a:rPr lang="en-IN" sz="1600" dirty="0"/>
              <a:t>Ensuring the </a:t>
            </a:r>
            <a:r>
              <a:rPr lang="en-IN" sz="1600" b="1" dirty="0"/>
              <a:t>operating team </a:t>
            </a:r>
            <a:r>
              <a:rPr lang="en-IN" sz="1600" dirty="0"/>
              <a:t>consists of workers who possess all the </a:t>
            </a:r>
            <a:r>
              <a:rPr lang="en-IN" sz="1600" b="1" dirty="0"/>
              <a:t>skills</a:t>
            </a:r>
            <a:r>
              <a:rPr lang="en-IN" sz="1600" dirty="0"/>
              <a:t> likely to be required</a:t>
            </a:r>
          </a:p>
          <a:p>
            <a:pPr marL="557213" lvl="1" indent="-214313">
              <a:buFont typeface="Arial" panose="020B0604020202020204" pitchFamily="34" charset="0"/>
              <a:buChar char="•"/>
            </a:pPr>
            <a:r>
              <a:rPr lang="en-IN" sz="1600" dirty="0"/>
              <a:t>Adequate </a:t>
            </a:r>
            <a:r>
              <a:rPr lang="en-IN" sz="1600" b="1" dirty="0"/>
              <a:t>training</a:t>
            </a:r>
            <a:r>
              <a:rPr lang="en-IN" sz="1600" dirty="0"/>
              <a:t> of the operating team, supervisors, and trainers</a:t>
            </a:r>
          </a:p>
          <a:p>
            <a:pPr marL="557213" lvl="1" indent="-214313">
              <a:buFont typeface="Arial" panose="020B0604020202020204" pitchFamily="34" charset="0"/>
              <a:buChar char="•"/>
            </a:pPr>
            <a:r>
              <a:rPr lang="en-IN" sz="1600" b="1" dirty="0"/>
              <a:t>Proper start-up planning</a:t>
            </a:r>
          </a:p>
          <a:p>
            <a:pPr marL="557213" lvl="1" indent="-214313">
              <a:buFont typeface="Arial" panose="020B0604020202020204" pitchFamily="34" charset="0"/>
              <a:buChar char="•"/>
            </a:pPr>
            <a:r>
              <a:rPr lang="en-IN" sz="1600" dirty="0"/>
              <a:t>Securing all the stuff required</a:t>
            </a:r>
          </a:p>
          <a:p>
            <a:pPr marL="557213" lvl="1" indent="-214313">
              <a:buFont typeface="Arial" panose="020B0604020202020204" pitchFamily="34" charset="0"/>
              <a:buChar char="•"/>
            </a:pPr>
            <a:r>
              <a:rPr lang="en-IN" sz="1600" dirty="0"/>
              <a:t>Developing adequate procedures for last-minute modifications</a:t>
            </a:r>
          </a:p>
          <a:p>
            <a:pPr marL="557213" lvl="1" indent="-214313">
              <a:buFont typeface="Arial" panose="020B0604020202020204" pitchFamily="34" charset="0"/>
              <a:buChar char="•"/>
            </a:pPr>
            <a:r>
              <a:rPr lang="en-IN" sz="1600" dirty="0"/>
              <a:t>Developing </a:t>
            </a:r>
            <a:r>
              <a:rPr lang="en-IN" sz="1600" b="1" dirty="0"/>
              <a:t>individual tasks </a:t>
            </a:r>
            <a:r>
              <a:rPr lang="en-IN" sz="1600" dirty="0"/>
              <a:t>by members of the procedures team</a:t>
            </a:r>
          </a:p>
          <a:p>
            <a:pPr marL="557213" lvl="1" indent="-214313">
              <a:buFont typeface="Arial" panose="020B0604020202020204" pitchFamily="34" charset="0"/>
              <a:buChar char="•"/>
            </a:pPr>
            <a:r>
              <a:rPr lang="en-IN" sz="1600" dirty="0"/>
              <a:t>Preparing a </a:t>
            </a:r>
            <a:r>
              <a:rPr lang="en-IN" sz="1600" b="1" dirty="0"/>
              <a:t>checklist</a:t>
            </a:r>
            <a:r>
              <a:rPr lang="en-IN" sz="1600" dirty="0"/>
              <a:t> for each phase of the start-up/shutdown procedure</a:t>
            </a:r>
          </a:p>
        </p:txBody>
      </p:sp>
      <p:sp>
        <p:nvSpPr>
          <p:cNvPr id="13" name="TextBox 12">
            <a:extLst>
              <a:ext uri="{FF2B5EF4-FFF2-40B4-BE49-F238E27FC236}">
                <a16:creationId xmlns:a16="http://schemas.microsoft.com/office/drawing/2014/main" id="{AE64B198-458E-4003-91CB-D815E267DEE9}"/>
              </a:ext>
            </a:extLst>
          </p:cNvPr>
          <p:cNvSpPr txBox="1"/>
          <p:nvPr/>
        </p:nvSpPr>
        <p:spPr>
          <a:xfrm>
            <a:off x="206375" y="3883200"/>
            <a:ext cx="8731250" cy="2308324"/>
          </a:xfrm>
          <a:prstGeom prst="rect">
            <a:avLst/>
          </a:prstGeom>
          <a:noFill/>
        </p:spPr>
        <p:txBody>
          <a:bodyPr wrap="square">
            <a:spAutoFit/>
          </a:bodyPr>
          <a:lstStyle/>
          <a:p>
            <a:pPr marL="214313" indent="-214313">
              <a:buFont typeface="Wingdings" panose="05000000000000000000" pitchFamily="2" charset="2"/>
              <a:buChar char="§"/>
            </a:pPr>
            <a:r>
              <a:rPr lang="en-IN" sz="1600" dirty="0"/>
              <a:t>Usually, commissioning operations are performed using </a:t>
            </a:r>
            <a:r>
              <a:rPr lang="en-IN" sz="1600" b="1" dirty="0"/>
              <a:t>available liquids and gases</a:t>
            </a:r>
            <a:r>
              <a:rPr lang="en-IN" sz="1600" dirty="0"/>
              <a:t>, such as air, nitrogen, steam, water, or oil. This may be problematic because process units are designed to work at nominal operating conditions.</a:t>
            </a:r>
          </a:p>
          <a:p>
            <a:pPr marL="214313" indent="-214313">
              <a:buFont typeface="Wingdings" panose="05000000000000000000" pitchFamily="2" charset="2"/>
              <a:buChar char="§"/>
            </a:pPr>
            <a:endParaRPr lang="en-IN" sz="1600" dirty="0"/>
          </a:p>
          <a:p>
            <a:pPr marL="214313" indent="-214313">
              <a:buFont typeface="Wingdings" panose="05000000000000000000" pitchFamily="2" charset="2"/>
              <a:buChar char="§"/>
            </a:pPr>
            <a:r>
              <a:rPr lang="en-IN" sz="1600" dirty="0"/>
              <a:t>Preliminary preparations are operations performed to prepare the process units to the start-up/shutdown procedure. The objectives are:</a:t>
            </a:r>
          </a:p>
          <a:p>
            <a:pPr marL="214313" indent="-214313">
              <a:buFont typeface="Wingdings" panose="05000000000000000000" pitchFamily="2" charset="2"/>
              <a:buChar char="§"/>
            </a:pPr>
            <a:endParaRPr lang="en-IN" sz="1600" dirty="0"/>
          </a:p>
          <a:p>
            <a:pPr marL="557213" lvl="1" indent="-214313">
              <a:buFont typeface="Arial" panose="020B0604020202020204" pitchFamily="34" charset="0"/>
              <a:buChar char="•"/>
            </a:pPr>
            <a:r>
              <a:rPr lang="en-IN" sz="1600" b="1" dirty="0"/>
              <a:t>to test the equipment and fix potential problems.</a:t>
            </a:r>
          </a:p>
          <a:p>
            <a:pPr marL="557213" lvl="1" indent="-214313">
              <a:buFont typeface="Arial" panose="020B0604020202020204" pitchFamily="34" charset="0"/>
              <a:buChar char="•"/>
            </a:pPr>
            <a:r>
              <a:rPr lang="en-IN" sz="1600" b="1" dirty="0"/>
              <a:t>to take preventive measures against performance deterioration.</a:t>
            </a:r>
          </a:p>
        </p:txBody>
      </p:sp>
      <p:sp>
        <p:nvSpPr>
          <p:cNvPr id="14" name="TextBox 13">
            <a:extLst>
              <a:ext uri="{FF2B5EF4-FFF2-40B4-BE49-F238E27FC236}">
                <a16:creationId xmlns:a16="http://schemas.microsoft.com/office/drawing/2014/main" id="{124B237F-901A-41ED-A29E-99F6243F76D5}"/>
              </a:ext>
            </a:extLst>
          </p:cNvPr>
          <p:cNvSpPr txBox="1"/>
          <p:nvPr/>
        </p:nvSpPr>
        <p:spPr>
          <a:xfrm>
            <a:off x="183093" y="3459851"/>
            <a:ext cx="5467350" cy="338554"/>
          </a:xfrm>
          <a:prstGeom prst="rect">
            <a:avLst/>
          </a:prstGeom>
          <a:noFill/>
        </p:spPr>
        <p:txBody>
          <a:bodyPr wrap="square">
            <a:spAutoFit/>
          </a:bodyPr>
          <a:lstStyle/>
          <a:p>
            <a:r>
              <a:rPr lang="en-US" sz="1600" b="1" dirty="0">
                <a:solidFill>
                  <a:srgbClr val="291973"/>
                </a:solidFill>
                <a:latin typeface="Calibri" panose="020F0502020204030204" pitchFamily="34" charset="0"/>
                <a:ea typeface="Calibri" panose="020F0502020204030204" pitchFamily="34" charset="0"/>
                <a:cs typeface="Calibri" panose="020F0502020204030204" pitchFamily="34" charset="0"/>
              </a:rPr>
              <a:t>Preliminary Preparations</a:t>
            </a:r>
          </a:p>
        </p:txBody>
      </p:sp>
      <p:cxnSp>
        <p:nvCxnSpPr>
          <p:cNvPr id="9" name="Straight Connector 8">
            <a:extLst>
              <a:ext uri="{FF2B5EF4-FFF2-40B4-BE49-F238E27FC236}">
                <a16:creationId xmlns:a16="http://schemas.microsoft.com/office/drawing/2014/main" id="{1ABDA773-9165-48D2-B9DA-38B82157AEF9}"/>
              </a:ext>
            </a:extLst>
          </p:cNvPr>
          <p:cNvCxnSpPr>
            <a:cxnSpLocks/>
          </p:cNvCxnSpPr>
          <p:nvPr/>
        </p:nvCxnSpPr>
        <p:spPr>
          <a:xfrm>
            <a:off x="0" y="6361115"/>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B161270-E5AC-44C2-9517-7F9F4BD781A3}"/>
              </a:ext>
            </a:extLst>
          </p:cNvPr>
          <p:cNvSpPr txBox="1"/>
          <p:nvPr/>
        </p:nvSpPr>
        <p:spPr>
          <a:xfrm>
            <a:off x="183093" y="266051"/>
            <a:ext cx="6539440"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START-UP &amp; SHUT DOWN PREPARATION</a:t>
            </a:r>
          </a:p>
        </p:txBody>
      </p:sp>
    </p:spTree>
    <p:extLst>
      <p:ext uri="{BB962C8B-B14F-4D97-AF65-F5344CB8AC3E}">
        <p14:creationId xmlns:p14="http://schemas.microsoft.com/office/powerpoint/2010/main" val="2863008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FF4588E6-8880-49B6-BD5D-722231A3FF14}"/>
              </a:ext>
            </a:extLst>
          </p:cNvPr>
          <p:cNvSpPr/>
          <p:nvPr/>
        </p:nvSpPr>
        <p:spPr>
          <a:xfrm>
            <a:off x="177799" y="834462"/>
            <a:ext cx="4279912" cy="5201424"/>
          </a:xfrm>
          <a:prstGeom prst="roundRect">
            <a:avLst>
              <a:gd name="adj" fmla="val 2978"/>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1" name="Rectangle: Rounded Corners 10">
            <a:extLst>
              <a:ext uri="{FF2B5EF4-FFF2-40B4-BE49-F238E27FC236}">
                <a16:creationId xmlns:a16="http://schemas.microsoft.com/office/drawing/2014/main" id="{FA8507D2-F627-4851-8FBC-8173B790B3E4}"/>
              </a:ext>
            </a:extLst>
          </p:cNvPr>
          <p:cNvSpPr/>
          <p:nvPr/>
        </p:nvSpPr>
        <p:spPr>
          <a:xfrm>
            <a:off x="4610097" y="834460"/>
            <a:ext cx="4394203" cy="5201424"/>
          </a:xfrm>
          <a:prstGeom prst="roundRect">
            <a:avLst>
              <a:gd name="adj" fmla="val 3293"/>
            </a:avLst>
          </a:prstGeom>
          <a:solidFill>
            <a:schemeClr val="accent6">
              <a:lumMod val="20000"/>
              <a:lumOff val="80000"/>
            </a:schemeClr>
          </a:solidFill>
          <a:ln w="19050">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3" name="Date Placeholder 2">
            <a:extLst>
              <a:ext uri="{FF2B5EF4-FFF2-40B4-BE49-F238E27FC236}">
                <a16:creationId xmlns:a16="http://schemas.microsoft.com/office/drawing/2014/main" id="{1FBA4D5E-20A5-45A1-81FD-C04307EF92D5}"/>
              </a:ext>
            </a:extLst>
          </p:cNvPr>
          <p:cNvSpPr>
            <a:spLocks noGrp="1"/>
          </p:cNvSpPr>
          <p:nvPr>
            <p:ph type="dt" sz="half" idx="10"/>
          </p:nvPr>
        </p:nvSpPr>
        <p:spPr/>
        <p:txBody>
          <a:bodyPr/>
          <a:lstStyle/>
          <a:p>
            <a:fld id="{00CF6C28-9714-4872-A1BA-C1CE32775DD8}" type="datetime1">
              <a:rPr lang="en-IN" smtClean="0"/>
              <a:t>22-01-2025</a:t>
            </a:fld>
            <a:endParaRPr lang="en-IN"/>
          </a:p>
        </p:txBody>
      </p:sp>
      <p:sp>
        <p:nvSpPr>
          <p:cNvPr id="4" name="Slide Number Placeholder 3">
            <a:extLst>
              <a:ext uri="{FF2B5EF4-FFF2-40B4-BE49-F238E27FC236}">
                <a16:creationId xmlns:a16="http://schemas.microsoft.com/office/drawing/2014/main" id="{08C83714-D34D-45A4-A4DF-9361EA57B8D0}"/>
              </a:ext>
            </a:extLst>
          </p:cNvPr>
          <p:cNvSpPr>
            <a:spLocks noGrp="1"/>
          </p:cNvSpPr>
          <p:nvPr>
            <p:ph type="sldNum" sz="quarter" idx="12"/>
          </p:nvPr>
        </p:nvSpPr>
        <p:spPr/>
        <p:txBody>
          <a:bodyPr/>
          <a:lstStyle/>
          <a:p>
            <a:fld id="{2E3AE14D-FC0C-444C-98A2-B7580AD0B3C0}" type="slidenum">
              <a:rPr lang="en-IN" smtClean="0"/>
              <a:t>5</a:t>
            </a:fld>
            <a:endParaRPr lang="en-IN"/>
          </a:p>
        </p:txBody>
      </p:sp>
      <p:sp>
        <p:nvSpPr>
          <p:cNvPr id="7" name="TextBox 6">
            <a:extLst>
              <a:ext uri="{FF2B5EF4-FFF2-40B4-BE49-F238E27FC236}">
                <a16:creationId xmlns:a16="http://schemas.microsoft.com/office/drawing/2014/main" id="{C7BB5008-1E08-48C6-BB84-AB1F09B5E2F9}"/>
              </a:ext>
            </a:extLst>
          </p:cNvPr>
          <p:cNvSpPr txBox="1"/>
          <p:nvPr/>
        </p:nvSpPr>
        <p:spPr>
          <a:xfrm>
            <a:off x="238129" y="883235"/>
            <a:ext cx="4159251" cy="4585871"/>
          </a:xfrm>
          <a:prstGeom prst="rect">
            <a:avLst/>
          </a:prstGeom>
          <a:noFill/>
        </p:spPr>
        <p:txBody>
          <a:bodyPr wrap="square">
            <a:spAutoFit/>
          </a:bodyPr>
          <a:lstStyle/>
          <a:p>
            <a:pPr marL="214313" indent="-214313" algn="just">
              <a:buFont typeface="Wingdings" panose="05000000000000000000" pitchFamily="2" charset="2"/>
              <a:buChar char="§"/>
            </a:pPr>
            <a:r>
              <a:rPr lang="en-IN" sz="1600" dirty="0"/>
              <a:t>A pre-start-up practise consists in the </a:t>
            </a:r>
            <a:r>
              <a:rPr lang="en-IN" sz="1600" b="1" dirty="0">
                <a:solidFill>
                  <a:srgbClr val="C00000"/>
                </a:solidFill>
              </a:rPr>
              <a:t>leak-testing</a:t>
            </a:r>
            <a:r>
              <a:rPr lang="en-IN" sz="1600" dirty="0"/>
              <a:t>, the most common technique is </a:t>
            </a:r>
            <a:r>
              <a:rPr lang="en-IN" sz="1600" b="1" dirty="0"/>
              <a:t>pressuring up the units with inert gas</a:t>
            </a:r>
            <a:r>
              <a:rPr lang="en-IN" sz="1600" dirty="0"/>
              <a:t>, with all vents and drains closed, and then monitor the rate of pressure loss.</a:t>
            </a:r>
          </a:p>
          <a:p>
            <a:pPr marL="214313" indent="-214313" algn="just">
              <a:buFont typeface="Wingdings" panose="05000000000000000000" pitchFamily="2" charset="2"/>
              <a:buChar char="§"/>
            </a:pPr>
            <a:endParaRPr lang="en-IN" sz="1600" dirty="0"/>
          </a:p>
          <a:p>
            <a:pPr marL="557213" lvl="1" indent="-214313" algn="just">
              <a:buFont typeface="Arial" panose="020B0604020202020204" pitchFamily="34" charset="0"/>
              <a:buChar char="•"/>
            </a:pPr>
            <a:r>
              <a:rPr lang="en-IN" sz="1400" dirty="0"/>
              <a:t>When leaks are detected, bolts are tightened, if the leak persists, it may be necessary to depressurize the system and correct the fault. The test continues until no more leaks are detected.</a:t>
            </a:r>
          </a:p>
          <a:p>
            <a:pPr marL="557213" lvl="1" indent="-214313" algn="just">
              <a:buFont typeface="Arial" panose="020B0604020202020204" pitchFamily="34" charset="0"/>
              <a:buChar char="•"/>
            </a:pPr>
            <a:endParaRPr lang="en-IN" sz="1400" dirty="0"/>
          </a:p>
          <a:p>
            <a:pPr marL="557213" lvl="1" indent="-214313" algn="just">
              <a:buFont typeface="Arial" panose="020B0604020202020204" pitchFamily="34" charset="0"/>
              <a:buChar char="•"/>
            </a:pPr>
            <a:r>
              <a:rPr lang="en-IN" sz="1400" dirty="0"/>
              <a:t>Alternative techniques, involve hydrostatic testing of the column or pressuring it up with steam. Water makes </a:t>
            </a:r>
            <a:r>
              <a:rPr lang="en-IN" sz="1400" b="1" dirty="0"/>
              <a:t>leak-detection easier</a:t>
            </a:r>
            <a:r>
              <a:rPr lang="en-IN" sz="1400" dirty="0"/>
              <a:t>, but is more troublesome to use than nitrogen (hydrostatic loads problem).</a:t>
            </a:r>
          </a:p>
          <a:p>
            <a:pPr marL="557213" lvl="1" indent="-214313" algn="just">
              <a:buFont typeface="Arial" panose="020B0604020202020204" pitchFamily="34" charset="0"/>
              <a:buChar char="•"/>
            </a:pPr>
            <a:endParaRPr lang="en-IN" sz="1400" dirty="0"/>
          </a:p>
          <a:p>
            <a:pPr marL="557213" lvl="1" indent="-214313" algn="just">
              <a:buFont typeface="Arial" panose="020B0604020202020204" pitchFamily="34" charset="0"/>
              <a:buChar char="•"/>
            </a:pPr>
            <a:r>
              <a:rPr lang="en-IN" sz="1400" dirty="0"/>
              <a:t>Other techniques use an easily </a:t>
            </a:r>
            <a:r>
              <a:rPr lang="en-IN" sz="1400" b="1" dirty="0"/>
              <a:t>detectable tracer gas</a:t>
            </a:r>
            <a:r>
              <a:rPr lang="en-IN" sz="1400" dirty="0"/>
              <a:t>.</a:t>
            </a:r>
          </a:p>
        </p:txBody>
      </p:sp>
      <p:sp>
        <p:nvSpPr>
          <p:cNvPr id="9" name="TextBox 8">
            <a:extLst>
              <a:ext uri="{FF2B5EF4-FFF2-40B4-BE49-F238E27FC236}">
                <a16:creationId xmlns:a16="http://schemas.microsoft.com/office/drawing/2014/main" id="{9F4E6B21-323C-4B22-B581-D5E23189BC24}"/>
              </a:ext>
            </a:extLst>
          </p:cNvPr>
          <p:cNvSpPr txBox="1"/>
          <p:nvPr/>
        </p:nvSpPr>
        <p:spPr>
          <a:xfrm>
            <a:off x="4631265" y="834462"/>
            <a:ext cx="4254491" cy="5201424"/>
          </a:xfrm>
          <a:prstGeom prst="rect">
            <a:avLst/>
          </a:prstGeom>
          <a:noFill/>
        </p:spPr>
        <p:txBody>
          <a:bodyPr wrap="square">
            <a:spAutoFit/>
          </a:bodyPr>
          <a:lstStyle/>
          <a:p>
            <a:pPr marL="214313" indent="-214313" algn="just">
              <a:buFont typeface="Wingdings" panose="05000000000000000000" pitchFamily="2" charset="2"/>
              <a:buChar char="§"/>
            </a:pPr>
            <a:r>
              <a:rPr lang="en-IN" sz="1600" dirty="0"/>
              <a:t>Another pre-start-up practise is </a:t>
            </a:r>
            <a:r>
              <a:rPr lang="en-IN" sz="1600" b="1" dirty="0">
                <a:solidFill>
                  <a:srgbClr val="C00000"/>
                </a:solidFill>
              </a:rPr>
              <a:t>solvent-testing</a:t>
            </a:r>
            <a:r>
              <a:rPr lang="en-IN" sz="1600" dirty="0"/>
              <a:t>. Its purpose is to run the unit with a solvent, a “safe” fluid, whose properties are close to those of the feed.</a:t>
            </a:r>
          </a:p>
          <a:p>
            <a:pPr marL="214313" indent="-214313" algn="just">
              <a:buFont typeface="Wingdings" panose="05000000000000000000" pitchFamily="2" charset="2"/>
              <a:buChar char="§"/>
            </a:pPr>
            <a:endParaRPr lang="en-IN" sz="1600" dirty="0"/>
          </a:p>
          <a:p>
            <a:pPr marL="557213" lvl="1" indent="-214313" algn="just">
              <a:buFont typeface="Arial" panose="020B0604020202020204" pitchFamily="34" charset="0"/>
              <a:buChar char="•"/>
            </a:pPr>
            <a:r>
              <a:rPr lang="en-IN" sz="1400" dirty="0"/>
              <a:t>Select the solvent </a:t>
            </a:r>
            <a:r>
              <a:rPr lang="en-IN" sz="1400" b="1" dirty="0"/>
              <a:t>closer to the process fluid </a:t>
            </a:r>
            <a:r>
              <a:rPr lang="en-IN" sz="1400" dirty="0"/>
              <a:t>to have a more meaningful test.</a:t>
            </a:r>
          </a:p>
          <a:p>
            <a:pPr marL="557213" lvl="1" indent="-214313" algn="just">
              <a:buFont typeface="Arial" panose="020B0604020202020204" pitchFamily="34" charset="0"/>
              <a:buChar char="•"/>
            </a:pPr>
            <a:endParaRPr lang="en-IN" sz="1400" dirty="0"/>
          </a:p>
          <a:p>
            <a:pPr marL="557213" lvl="1" indent="-214313" algn="just">
              <a:buFont typeface="Arial" panose="020B0604020202020204" pitchFamily="34" charset="0"/>
              <a:buChar char="•"/>
            </a:pPr>
            <a:r>
              <a:rPr lang="en-IN" sz="1400" dirty="0"/>
              <a:t>Pre-test checks must be carried out to ensure that operating capacity, relief capacity of the equipment, together with safe working temperature, and internal supports are adequate for the test.</a:t>
            </a:r>
          </a:p>
          <a:p>
            <a:pPr marL="557213" lvl="1" indent="-214313" algn="just">
              <a:buFont typeface="Arial" panose="020B0604020202020204" pitchFamily="34" charset="0"/>
              <a:buChar char="•"/>
            </a:pPr>
            <a:endParaRPr lang="en-IN" sz="1400" dirty="0"/>
          </a:p>
          <a:p>
            <a:pPr marL="557213" lvl="1" indent="-214313" algn="just">
              <a:buFont typeface="Arial" panose="020B0604020202020204" pitchFamily="34" charset="0"/>
              <a:buChar char="•"/>
            </a:pPr>
            <a:r>
              <a:rPr lang="en-IN" sz="1400" dirty="0"/>
              <a:t>Following the test, the </a:t>
            </a:r>
            <a:r>
              <a:rPr lang="en-IN" sz="1400" b="1" dirty="0"/>
              <a:t>solvent must be removed</a:t>
            </a:r>
            <a:r>
              <a:rPr lang="en-IN" sz="1400" dirty="0"/>
              <a:t>. However, if the solvent is acceptable/consistent with the final product(s), the removal is not necessary.</a:t>
            </a:r>
          </a:p>
          <a:p>
            <a:pPr marL="557213" lvl="1" indent="-214313" algn="just">
              <a:buFont typeface="Arial" panose="020B0604020202020204" pitchFamily="34" charset="0"/>
              <a:buChar char="•"/>
            </a:pPr>
            <a:endParaRPr lang="en-IN" sz="1400" dirty="0"/>
          </a:p>
          <a:p>
            <a:pPr marL="557213" lvl="1" indent="-214313" algn="just">
              <a:buFont typeface="Arial" panose="020B0604020202020204" pitchFamily="34" charset="0"/>
              <a:buChar char="•"/>
            </a:pPr>
            <a:r>
              <a:rPr lang="en-IN" sz="1400" b="1" dirty="0"/>
              <a:t>Advantage:</a:t>
            </a:r>
            <a:r>
              <a:rPr lang="en-IN" sz="1400" dirty="0"/>
              <a:t> allows testing the </a:t>
            </a:r>
            <a:r>
              <a:rPr lang="en-IN" sz="1400" b="1" dirty="0"/>
              <a:t>reliability of instrumentation, alarms, trips, and emergency systems</a:t>
            </a:r>
            <a:r>
              <a:rPr lang="en-IN" sz="1400" dirty="0"/>
              <a:t>. It is often beneficial for operator training.</a:t>
            </a:r>
          </a:p>
        </p:txBody>
      </p:sp>
      <p:cxnSp>
        <p:nvCxnSpPr>
          <p:cNvPr id="10" name="Straight Connector 9">
            <a:extLst>
              <a:ext uri="{FF2B5EF4-FFF2-40B4-BE49-F238E27FC236}">
                <a16:creationId xmlns:a16="http://schemas.microsoft.com/office/drawing/2014/main" id="{B8F2A721-1E73-471F-98AB-A81F9121A1B1}"/>
              </a:ext>
            </a:extLst>
          </p:cNvPr>
          <p:cNvCxnSpPr>
            <a:cxnSpLocks/>
          </p:cNvCxnSpPr>
          <p:nvPr/>
        </p:nvCxnSpPr>
        <p:spPr>
          <a:xfrm>
            <a:off x="4533904" y="834460"/>
            <a:ext cx="0" cy="5201424"/>
          </a:xfrm>
          <a:prstGeom prst="line">
            <a:avLst/>
          </a:prstGeom>
          <a:ln w="34925" cmpd="tri">
            <a:solidFill>
              <a:srgbClr val="29197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CC40F2B-4218-4CB1-BB19-00B12335F77A}"/>
              </a:ext>
            </a:extLst>
          </p:cNvPr>
          <p:cNvCxnSpPr>
            <a:cxnSpLocks/>
          </p:cNvCxnSpPr>
          <p:nvPr/>
        </p:nvCxnSpPr>
        <p:spPr>
          <a:xfrm>
            <a:off x="0" y="6361115"/>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326869-E163-48F5-A414-BAA125792789}"/>
              </a:ext>
            </a:extLst>
          </p:cNvPr>
          <p:cNvSpPr txBox="1"/>
          <p:nvPr/>
        </p:nvSpPr>
        <p:spPr>
          <a:xfrm>
            <a:off x="183093" y="266051"/>
            <a:ext cx="6539440"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PRELIMINARY PREPARATIONS FOR START-UP</a:t>
            </a:r>
          </a:p>
        </p:txBody>
      </p:sp>
    </p:spTree>
    <p:extLst>
      <p:ext uri="{BB962C8B-B14F-4D97-AF65-F5344CB8AC3E}">
        <p14:creationId xmlns:p14="http://schemas.microsoft.com/office/powerpoint/2010/main" val="139730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FBA4D5E-20A5-45A1-81FD-C04307EF92D5}"/>
              </a:ext>
            </a:extLst>
          </p:cNvPr>
          <p:cNvSpPr>
            <a:spLocks noGrp="1"/>
          </p:cNvSpPr>
          <p:nvPr>
            <p:ph type="dt" sz="half" idx="10"/>
          </p:nvPr>
        </p:nvSpPr>
        <p:spPr/>
        <p:txBody>
          <a:bodyPr/>
          <a:lstStyle/>
          <a:p>
            <a:fld id="{00CF6C28-9714-4872-A1BA-C1CE32775DD8}" type="datetime1">
              <a:rPr lang="en-IN" smtClean="0"/>
              <a:t>22-01-2025</a:t>
            </a:fld>
            <a:endParaRPr lang="en-IN"/>
          </a:p>
        </p:txBody>
      </p:sp>
      <p:sp>
        <p:nvSpPr>
          <p:cNvPr id="4" name="Slide Number Placeholder 3">
            <a:extLst>
              <a:ext uri="{FF2B5EF4-FFF2-40B4-BE49-F238E27FC236}">
                <a16:creationId xmlns:a16="http://schemas.microsoft.com/office/drawing/2014/main" id="{08C83714-D34D-45A4-A4DF-9361EA57B8D0}"/>
              </a:ext>
            </a:extLst>
          </p:cNvPr>
          <p:cNvSpPr>
            <a:spLocks noGrp="1"/>
          </p:cNvSpPr>
          <p:nvPr>
            <p:ph type="sldNum" sz="quarter" idx="12"/>
          </p:nvPr>
        </p:nvSpPr>
        <p:spPr/>
        <p:txBody>
          <a:bodyPr/>
          <a:lstStyle/>
          <a:p>
            <a:fld id="{2E3AE14D-FC0C-444C-98A2-B7580AD0B3C0}" type="slidenum">
              <a:rPr lang="en-IN" smtClean="0"/>
              <a:t>6</a:t>
            </a:fld>
            <a:endParaRPr lang="en-IN"/>
          </a:p>
        </p:txBody>
      </p:sp>
      <p:grpSp>
        <p:nvGrpSpPr>
          <p:cNvPr id="6" name="Group 5">
            <a:extLst>
              <a:ext uri="{FF2B5EF4-FFF2-40B4-BE49-F238E27FC236}">
                <a16:creationId xmlns:a16="http://schemas.microsoft.com/office/drawing/2014/main" id="{D9F76FCF-23B2-47AF-BF32-B32D7898484F}"/>
              </a:ext>
            </a:extLst>
          </p:cNvPr>
          <p:cNvGrpSpPr/>
          <p:nvPr/>
        </p:nvGrpSpPr>
        <p:grpSpPr>
          <a:xfrm>
            <a:off x="171116" y="767796"/>
            <a:ext cx="4383158" cy="2040557"/>
            <a:chOff x="685223" y="1092497"/>
            <a:chExt cx="5844210" cy="2720743"/>
          </a:xfrm>
        </p:grpSpPr>
        <p:pic>
          <p:nvPicPr>
            <p:cNvPr id="13" name="Content Placeholder 3">
              <a:extLst>
                <a:ext uri="{FF2B5EF4-FFF2-40B4-BE49-F238E27FC236}">
                  <a16:creationId xmlns:a16="http://schemas.microsoft.com/office/drawing/2014/main" id="{D5EDDDB8-4F69-4253-9DDD-A475B3BB8ED3}"/>
                </a:ext>
              </a:extLst>
            </p:cNvPr>
            <p:cNvPicPr>
              <a:picLocks noChangeAspect="1"/>
            </p:cNvPicPr>
            <p:nvPr/>
          </p:nvPicPr>
          <p:blipFill>
            <a:blip r:embed="rId2"/>
            <a:stretch>
              <a:fillRect/>
            </a:stretch>
          </p:blipFill>
          <p:spPr>
            <a:xfrm>
              <a:off x="1676080" y="1092497"/>
              <a:ext cx="4853353" cy="2720743"/>
            </a:xfrm>
            <a:prstGeom prst="rect">
              <a:avLst/>
            </a:prstGeom>
          </p:spPr>
        </p:pic>
        <p:cxnSp>
          <p:nvCxnSpPr>
            <p:cNvPr id="14" name="Straight Arrow Connector 13">
              <a:extLst>
                <a:ext uri="{FF2B5EF4-FFF2-40B4-BE49-F238E27FC236}">
                  <a16:creationId xmlns:a16="http://schemas.microsoft.com/office/drawing/2014/main" id="{38C1663F-E033-42CD-BF23-4653F85FD0AC}"/>
                </a:ext>
              </a:extLst>
            </p:cNvPr>
            <p:cNvCxnSpPr>
              <a:cxnSpLocks/>
            </p:cNvCxnSpPr>
            <p:nvPr/>
          </p:nvCxnSpPr>
          <p:spPr>
            <a:xfrm flipV="1">
              <a:off x="762159" y="2452869"/>
              <a:ext cx="1138687" cy="2587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F80DFBC-D113-443C-B3A2-B9E1065B6758}"/>
                </a:ext>
              </a:extLst>
            </p:cNvPr>
            <p:cNvSpPr/>
            <p:nvPr/>
          </p:nvSpPr>
          <p:spPr>
            <a:xfrm>
              <a:off x="685223" y="1691074"/>
              <a:ext cx="1067793" cy="1231107"/>
            </a:xfrm>
            <a:prstGeom prst="rect">
              <a:avLst/>
            </a:prstGeom>
          </p:spPr>
          <p:txBody>
            <a:bodyPr wrap="square">
              <a:spAutoFit/>
            </a:bodyPr>
            <a:lstStyle/>
            <a:p>
              <a:r>
                <a:rPr lang="en-US" sz="1350" dirty="0">
                  <a:latin typeface="Calibri" panose="020F0502020204030204" pitchFamily="34" charset="0"/>
                  <a:ea typeface="Calibri" panose="020F0502020204030204" pitchFamily="34" charset="0"/>
                  <a:cs typeface="Times New Roman" panose="02020603050405020304" pitchFamily="18" charset="0"/>
                </a:rPr>
                <a:t>1.72 </a:t>
              </a:r>
              <a:r>
                <a:rPr lang="en-US" sz="1350" dirty="0" err="1">
                  <a:latin typeface="Calibri" panose="020F0502020204030204" pitchFamily="34" charset="0"/>
                  <a:ea typeface="Calibri" panose="020F0502020204030204" pitchFamily="34" charset="0"/>
                  <a:cs typeface="Times New Roman" panose="02020603050405020304" pitchFamily="18" charset="0"/>
                </a:rPr>
                <a:t>Mpa</a:t>
              </a:r>
              <a:endParaRPr lang="en-US" sz="1350" dirty="0">
                <a:latin typeface="Calibri" panose="020F0502020204030204" pitchFamily="34" charset="0"/>
                <a:ea typeface="Calibri" panose="020F0502020204030204" pitchFamily="34" charset="0"/>
                <a:cs typeface="Times New Roman" panose="02020603050405020304" pitchFamily="18" charset="0"/>
              </a:endParaRPr>
            </a:p>
            <a:p>
              <a:endParaRPr lang="en-US" sz="1350" dirty="0">
                <a:latin typeface="Calibri" panose="020F0502020204030204" pitchFamily="34" charset="0"/>
                <a:ea typeface="Calibri" panose="020F0502020204030204" pitchFamily="34" charset="0"/>
                <a:cs typeface="Times New Roman" panose="02020603050405020304" pitchFamily="18" charset="0"/>
              </a:endParaRPr>
            </a:p>
            <a:p>
              <a:r>
                <a:rPr lang="en-US" sz="1350" dirty="0">
                  <a:latin typeface="Calibri" panose="020F0502020204030204" pitchFamily="34" charset="0"/>
                  <a:cs typeface="Times New Roman" panose="02020603050405020304" pitchFamily="18" charset="0"/>
                </a:rPr>
                <a:t>17 bar</a:t>
              </a:r>
              <a:endParaRPr lang="en-US" sz="1350" dirty="0"/>
            </a:p>
          </p:txBody>
        </p:sp>
      </p:grpSp>
      <p:sp>
        <p:nvSpPr>
          <p:cNvPr id="26" name="TextBox 25">
            <a:extLst>
              <a:ext uri="{FF2B5EF4-FFF2-40B4-BE49-F238E27FC236}">
                <a16:creationId xmlns:a16="http://schemas.microsoft.com/office/drawing/2014/main" id="{FFFF83FB-9D70-48C3-911A-728BF29BAA0F}"/>
              </a:ext>
            </a:extLst>
          </p:cNvPr>
          <p:cNvSpPr txBox="1"/>
          <p:nvPr/>
        </p:nvSpPr>
        <p:spPr>
          <a:xfrm>
            <a:off x="4572000" y="646222"/>
            <a:ext cx="4575174" cy="2246769"/>
          </a:xfrm>
          <a:prstGeom prst="rect">
            <a:avLst/>
          </a:prstGeom>
          <a:noFill/>
        </p:spPr>
        <p:txBody>
          <a:bodyPr wrap="square">
            <a:spAutoFit/>
          </a:bodyPr>
          <a:lstStyle/>
          <a:p>
            <a:pPr marL="257175" indent="-257175">
              <a:buAutoNum type="arabicPeriod"/>
            </a:pPr>
            <a:r>
              <a:rPr lang="en-US" sz="1400" b="1" dirty="0"/>
              <a:t>Before Startup, How do you assure there are no leaks?</a:t>
            </a:r>
          </a:p>
          <a:p>
            <a:pPr marL="685800" lvl="2"/>
            <a:endParaRPr lang="en-US" sz="1400" dirty="0"/>
          </a:p>
          <a:p>
            <a:pPr marL="600075" lvl="1" indent="-257175">
              <a:buFont typeface="Arial" panose="020B0604020202020204" pitchFamily="34" charset="0"/>
              <a:buChar char="•"/>
            </a:pPr>
            <a:r>
              <a:rPr lang="en-US" sz="1400" dirty="0"/>
              <a:t>Leak-testing / Solvent-testing</a:t>
            </a:r>
          </a:p>
          <a:p>
            <a:pPr marL="600075" lvl="1" indent="-257175">
              <a:buFont typeface="Arial" panose="020B0604020202020204" pitchFamily="34" charset="0"/>
              <a:buChar char="•"/>
            </a:pPr>
            <a:r>
              <a:rPr lang="en-US" sz="1400" dirty="0"/>
              <a:t>If yes, any Implications on design?</a:t>
            </a:r>
          </a:p>
          <a:p>
            <a:pPr marL="600075" lvl="1" indent="-257175">
              <a:buFont typeface="Arial" panose="020B0604020202020204" pitchFamily="34" charset="0"/>
              <a:buChar char="•"/>
            </a:pPr>
            <a:r>
              <a:rPr lang="en-US" sz="1400" dirty="0"/>
              <a:t>If no, go ahead… </a:t>
            </a:r>
          </a:p>
          <a:p>
            <a:pPr marL="257175" indent="-257175">
              <a:buFont typeface="Wingdings" panose="05000000000000000000" pitchFamily="2" charset="2"/>
              <a:buChar char="Ø"/>
            </a:pPr>
            <a:endParaRPr lang="en-US" sz="1400" dirty="0"/>
          </a:p>
          <a:p>
            <a:pPr marL="600075" lvl="1" indent="-257175">
              <a:buFont typeface="Wingdings" panose="05000000000000000000" pitchFamily="2" charset="2"/>
              <a:buChar char="Ø"/>
            </a:pPr>
            <a:r>
              <a:rPr lang="en-US" sz="1400" dirty="0"/>
              <a:t>Did you design in the Isolation valves?</a:t>
            </a:r>
          </a:p>
          <a:p>
            <a:pPr marL="600075" lvl="1" indent="-257175">
              <a:buFont typeface="Wingdings" panose="05000000000000000000" pitchFamily="2" charset="2"/>
              <a:buChar char="Ø"/>
            </a:pPr>
            <a:r>
              <a:rPr lang="en-US" sz="1400" dirty="0"/>
              <a:t>Do you have a pressure gage installed?</a:t>
            </a:r>
          </a:p>
          <a:p>
            <a:pPr marL="600075" lvl="1" indent="-257175">
              <a:buFont typeface="Wingdings" panose="05000000000000000000" pitchFamily="2" charset="2"/>
              <a:buChar char="Ø"/>
            </a:pPr>
            <a:r>
              <a:rPr lang="en-US" sz="1400" dirty="0"/>
              <a:t>What gas are you going to use?</a:t>
            </a:r>
          </a:p>
          <a:p>
            <a:pPr marL="600075" lvl="1" indent="-257175">
              <a:buFont typeface="Wingdings" panose="05000000000000000000" pitchFamily="2" charset="2"/>
              <a:buChar char="Ø"/>
            </a:pPr>
            <a:r>
              <a:rPr lang="en-US" sz="1400" dirty="0"/>
              <a:t>Do you have adequate onsite storage for this gas?</a:t>
            </a:r>
            <a:endParaRPr lang="en-US" sz="1400" b="1" dirty="0"/>
          </a:p>
        </p:txBody>
      </p:sp>
      <p:sp>
        <p:nvSpPr>
          <p:cNvPr id="22" name="TextBox 21">
            <a:extLst>
              <a:ext uri="{FF2B5EF4-FFF2-40B4-BE49-F238E27FC236}">
                <a16:creationId xmlns:a16="http://schemas.microsoft.com/office/drawing/2014/main" id="{6F98201C-DC0C-49D3-B497-4AD4C5A007AF}"/>
              </a:ext>
            </a:extLst>
          </p:cNvPr>
          <p:cNvSpPr txBox="1"/>
          <p:nvPr/>
        </p:nvSpPr>
        <p:spPr>
          <a:xfrm>
            <a:off x="3314700" y="3011108"/>
            <a:ext cx="5592494" cy="3293209"/>
          </a:xfrm>
          <a:prstGeom prst="rect">
            <a:avLst/>
          </a:prstGeom>
          <a:noFill/>
        </p:spPr>
        <p:txBody>
          <a:bodyPr wrap="square">
            <a:spAutoFit/>
          </a:bodyPr>
          <a:lstStyle/>
          <a:p>
            <a:pPr marL="214313" indent="-214313">
              <a:buFont typeface="Wingdings" panose="05000000000000000000" pitchFamily="2" charset="2"/>
              <a:buChar char="§"/>
            </a:pPr>
            <a:r>
              <a:rPr lang="en-US" sz="1600" dirty="0"/>
              <a:t>Air was in the columns when it was charged with a fuel</a:t>
            </a:r>
          </a:p>
          <a:p>
            <a:pPr marL="557213" lvl="1" indent="-214313">
              <a:buFont typeface="Arial" panose="020B0604020202020204" pitchFamily="34" charset="0"/>
              <a:buChar char="•"/>
            </a:pPr>
            <a:r>
              <a:rPr lang="en-US" sz="1600" dirty="0"/>
              <a:t>Fuel was then made hot in reboiler.</a:t>
            </a:r>
          </a:p>
          <a:p>
            <a:pPr marL="557213" lvl="1" indent="-214313">
              <a:buFont typeface="Arial" panose="020B0604020202020204" pitchFamily="34" charset="0"/>
              <a:buChar char="•"/>
            </a:pPr>
            <a:r>
              <a:rPr lang="en-US" sz="1600" dirty="0"/>
              <a:t>Fires take place inside the columns-Overheating the steel, welds &amp; melting gaskets.</a:t>
            </a:r>
          </a:p>
          <a:p>
            <a:pPr marL="214313" indent="-214313">
              <a:buFont typeface="Wingdings" panose="05000000000000000000" pitchFamily="2" charset="2"/>
              <a:buChar char="§"/>
            </a:pPr>
            <a:endParaRPr lang="en-US" sz="1600" dirty="0"/>
          </a:p>
          <a:p>
            <a:pPr marL="214313" indent="-214313">
              <a:buFont typeface="Wingdings" panose="05000000000000000000" pitchFamily="2" charset="2"/>
              <a:buChar char="§"/>
            </a:pPr>
            <a:r>
              <a:rPr lang="en-US" sz="1600" dirty="0"/>
              <a:t>How to you eliminate air from a vessel and then fill it to start up?</a:t>
            </a:r>
          </a:p>
          <a:p>
            <a:pPr marL="214313" indent="-214313">
              <a:buFont typeface="Wingdings" panose="05000000000000000000" pitchFamily="2" charset="2"/>
              <a:buChar char="§"/>
            </a:pPr>
            <a:endParaRPr lang="en-US" sz="1600" dirty="0"/>
          </a:p>
          <a:p>
            <a:pPr marL="214313" indent="-214313">
              <a:buFont typeface="Wingdings" panose="05000000000000000000" pitchFamily="2" charset="2"/>
              <a:buChar char="§"/>
            </a:pPr>
            <a:r>
              <a:rPr lang="en-US" sz="1600" dirty="0"/>
              <a:t>N</a:t>
            </a:r>
            <a:r>
              <a:rPr lang="en-US" sz="1600" baseline="-25000" dirty="0"/>
              <a:t>2</a:t>
            </a:r>
            <a:r>
              <a:rPr lang="en-US" sz="1600" dirty="0"/>
              <a:t>?  Do you have a storage tank with that much N</a:t>
            </a:r>
            <a:r>
              <a:rPr lang="en-US" sz="1600" baseline="-25000" dirty="0"/>
              <a:t>2</a:t>
            </a:r>
            <a:r>
              <a:rPr lang="en-US" sz="1600" dirty="0"/>
              <a:t>?</a:t>
            </a:r>
          </a:p>
          <a:p>
            <a:pPr marL="557213" lvl="1" indent="-214313">
              <a:buFont typeface="Arial" panose="020B0604020202020204" pitchFamily="34" charset="0"/>
              <a:buChar char="•"/>
            </a:pPr>
            <a:r>
              <a:rPr lang="en-US" sz="1600" dirty="0"/>
              <a:t>Are lines in place?  What Pressure?</a:t>
            </a:r>
          </a:p>
          <a:p>
            <a:pPr marL="557213" lvl="1" indent="-214313">
              <a:buFont typeface="Arial" panose="020B0604020202020204" pitchFamily="34" charset="0"/>
              <a:buChar char="•"/>
            </a:pPr>
            <a:r>
              <a:rPr lang="en-US" sz="1600" dirty="0"/>
              <a:t>Sufficient Pressure Relief Valves – are they set properly, are they the correct size?</a:t>
            </a:r>
          </a:p>
          <a:p>
            <a:pPr marL="214313" indent="-214313">
              <a:buFont typeface="Wingdings" panose="05000000000000000000" pitchFamily="2" charset="2"/>
              <a:buChar char="§"/>
            </a:pPr>
            <a:r>
              <a:rPr lang="en-US" sz="1600" dirty="0"/>
              <a:t>Other Options ?</a:t>
            </a:r>
          </a:p>
        </p:txBody>
      </p:sp>
      <p:grpSp>
        <p:nvGrpSpPr>
          <p:cNvPr id="12" name="Group 11">
            <a:extLst>
              <a:ext uri="{FF2B5EF4-FFF2-40B4-BE49-F238E27FC236}">
                <a16:creationId xmlns:a16="http://schemas.microsoft.com/office/drawing/2014/main" id="{E152E494-39D6-463A-B6EB-DCA4FAD16AA1}"/>
              </a:ext>
            </a:extLst>
          </p:cNvPr>
          <p:cNvGrpSpPr/>
          <p:nvPr/>
        </p:nvGrpSpPr>
        <p:grpSpPr>
          <a:xfrm>
            <a:off x="121887" y="3129219"/>
            <a:ext cx="3310727" cy="2715683"/>
            <a:chOff x="315742" y="3384952"/>
            <a:chExt cx="3515426" cy="3032038"/>
          </a:xfrm>
        </p:grpSpPr>
        <p:pic>
          <p:nvPicPr>
            <p:cNvPr id="9" name="Picture 8">
              <a:extLst>
                <a:ext uri="{FF2B5EF4-FFF2-40B4-BE49-F238E27FC236}">
                  <a16:creationId xmlns:a16="http://schemas.microsoft.com/office/drawing/2014/main" id="{06D7304F-13F7-47D7-BCA1-BD5B1F49D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42" y="3384952"/>
              <a:ext cx="3515426" cy="2224349"/>
            </a:xfrm>
            <a:prstGeom prst="rect">
              <a:avLst/>
            </a:prstGeom>
          </p:spPr>
        </p:pic>
        <p:sp>
          <p:nvSpPr>
            <p:cNvPr id="25" name="TextBox 24">
              <a:extLst>
                <a:ext uri="{FF2B5EF4-FFF2-40B4-BE49-F238E27FC236}">
                  <a16:creationId xmlns:a16="http://schemas.microsoft.com/office/drawing/2014/main" id="{211DAB0F-A12A-4DA0-90DC-520C4EE94D12}"/>
                </a:ext>
              </a:extLst>
            </p:cNvPr>
            <p:cNvSpPr txBox="1"/>
            <p:nvPr/>
          </p:nvSpPr>
          <p:spPr>
            <a:xfrm>
              <a:off x="1076505" y="5739882"/>
              <a:ext cx="1993900" cy="677108"/>
            </a:xfrm>
            <a:prstGeom prst="rect">
              <a:avLst/>
            </a:prstGeom>
            <a:noFill/>
          </p:spPr>
          <p:txBody>
            <a:bodyPr wrap="square">
              <a:spAutoFit/>
            </a:bodyPr>
            <a:lstStyle/>
            <a:p>
              <a:pPr algn="ctr"/>
              <a:r>
                <a:rPr lang="en-IN" sz="1350" b="1" dirty="0"/>
                <a:t>Distillation Column</a:t>
              </a:r>
            </a:p>
          </p:txBody>
        </p:sp>
      </p:grpSp>
      <p:sp>
        <p:nvSpPr>
          <p:cNvPr id="28" name="TextBox 27">
            <a:extLst>
              <a:ext uri="{FF2B5EF4-FFF2-40B4-BE49-F238E27FC236}">
                <a16:creationId xmlns:a16="http://schemas.microsoft.com/office/drawing/2014/main" id="{AC4CCE76-F60C-4722-B454-92BD28A2DD84}"/>
              </a:ext>
            </a:extLst>
          </p:cNvPr>
          <p:cNvSpPr txBox="1"/>
          <p:nvPr/>
        </p:nvSpPr>
        <p:spPr>
          <a:xfrm>
            <a:off x="965320" y="6035624"/>
            <a:ext cx="1253869" cy="230832"/>
          </a:xfrm>
          <a:prstGeom prst="rect">
            <a:avLst/>
          </a:prstGeom>
          <a:noFill/>
        </p:spPr>
        <p:txBody>
          <a:bodyPr wrap="none" rtlCol="0">
            <a:spAutoFit/>
          </a:bodyPr>
          <a:lstStyle/>
          <a:p>
            <a:r>
              <a:rPr lang="en-US" sz="900" dirty="0">
                <a:solidFill>
                  <a:srgbClr val="002060"/>
                </a:solidFill>
              </a:rPr>
              <a:t>Source: Google Images</a:t>
            </a:r>
            <a:endParaRPr lang="en-IN" sz="900" dirty="0">
              <a:solidFill>
                <a:srgbClr val="002060"/>
              </a:solidFill>
            </a:endParaRPr>
          </a:p>
        </p:txBody>
      </p:sp>
      <p:cxnSp>
        <p:nvCxnSpPr>
          <p:cNvPr id="16" name="Straight Connector 15">
            <a:extLst>
              <a:ext uri="{FF2B5EF4-FFF2-40B4-BE49-F238E27FC236}">
                <a16:creationId xmlns:a16="http://schemas.microsoft.com/office/drawing/2014/main" id="{6D46B21B-C28C-4DAE-AB2F-BBEBF3670F5A}"/>
              </a:ext>
            </a:extLst>
          </p:cNvPr>
          <p:cNvCxnSpPr>
            <a:cxnSpLocks/>
          </p:cNvCxnSpPr>
          <p:nvPr/>
        </p:nvCxnSpPr>
        <p:spPr>
          <a:xfrm>
            <a:off x="0" y="6361115"/>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D5FADF4-3BE9-4CB5-84B9-E472F89ED3B0}"/>
              </a:ext>
            </a:extLst>
          </p:cNvPr>
          <p:cNvSpPr txBox="1"/>
          <p:nvPr/>
        </p:nvSpPr>
        <p:spPr>
          <a:xfrm>
            <a:off x="183093" y="266051"/>
            <a:ext cx="6539440"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WHAT HAPPENS AT START-UP?</a:t>
            </a:r>
          </a:p>
        </p:txBody>
      </p:sp>
    </p:spTree>
    <p:extLst>
      <p:ext uri="{BB962C8B-B14F-4D97-AF65-F5344CB8AC3E}">
        <p14:creationId xmlns:p14="http://schemas.microsoft.com/office/powerpoint/2010/main" val="415562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FBA4D5E-20A5-45A1-81FD-C04307EF92D5}"/>
              </a:ext>
            </a:extLst>
          </p:cNvPr>
          <p:cNvSpPr>
            <a:spLocks noGrp="1"/>
          </p:cNvSpPr>
          <p:nvPr>
            <p:ph type="dt" sz="half" idx="10"/>
          </p:nvPr>
        </p:nvSpPr>
        <p:spPr/>
        <p:txBody>
          <a:bodyPr/>
          <a:lstStyle/>
          <a:p>
            <a:fld id="{00CF6C28-9714-4872-A1BA-C1CE32775DD8}" type="datetime1">
              <a:rPr lang="en-IN" smtClean="0"/>
              <a:t>22-01-2025</a:t>
            </a:fld>
            <a:endParaRPr lang="en-IN"/>
          </a:p>
        </p:txBody>
      </p:sp>
      <p:sp>
        <p:nvSpPr>
          <p:cNvPr id="4" name="Slide Number Placeholder 3">
            <a:extLst>
              <a:ext uri="{FF2B5EF4-FFF2-40B4-BE49-F238E27FC236}">
                <a16:creationId xmlns:a16="http://schemas.microsoft.com/office/drawing/2014/main" id="{08C83714-D34D-45A4-A4DF-9361EA57B8D0}"/>
              </a:ext>
            </a:extLst>
          </p:cNvPr>
          <p:cNvSpPr>
            <a:spLocks noGrp="1"/>
          </p:cNvSpPr>
          <p:nvPr>
            <p:ph type="sldNum" sz="quarter" idx="12"/>
          </p:nvPr>
        </p:nvSpPr>
        <p:spPr/>
        <p:txBody>
          <a:bodyPr/>
          <a:lstStyle/>
          <a:p>
            <a:fld id="{2E3AE14D-FC0C-444C-98A2-B7580AD0B3C0}" type="slidenum">
              <a:rPr lang="en-IN" smtClean="0"/>
              <a:t>7</a:t>
            </a:fld>
            <a:endParaRPr lang="en-IN"/>
          </a:p>
        </p:txBody>
      </p:sp>
      <p:grpSp>
        <p:nvGrpSpPr>
          <p:cNvPr id="21" name="Group 20">
            <a:extLst>
              <a:ext uri="{FF2B5EF4-FFF2-40B4-BE49-F238E27FC236}">
                <a16:creationId xmlns:a16="http://schemas.microsoft.com/office/drawing/2014/main" id="{EAEBD284-212D-4F47-90B4-EC5335DE7D70}"/>
              </a:ext>
            </a:extLst>
          </p:cNvPr>
          <p:cNvGrpSpPr/>
          <p:nvPr/>
        </p:nvGrpSpPr>
        <p:grpSpPr>
          <a:xfrm>
            <a:off x="183093" y="848692"/>
            <a:ext cx="4388908" cy="2040557"/>
            <a:chOff x="244123" y="598190"/>
            <a:chExt cx="5851877" cy="2720743"/>
          </a:xfrm>
        </p:grpSpPr>
        <p:grpSp>
          <p:nvGrpSpPr>
            <p:cNvPr id="6" name="Group 5">
              <a:extLst>
                <a:ext uri="{FF2B5EF4-FFF2-40B4-BE49-F238E27FC236}">
                  <a16:creationId xmlns:a16="http://schemas.microsoft.com/office/drawing/2014/main" id="{D9F76FCF-23B2-47AF-BF32-B32D7898484F}"/>
                </a:ext>
              </a:extLst>
            </p:cNvPr>
            <p:cNvGrpSpPr/>
            <p:nvPr/>
          </p:nvGrpSpPr>
          <p:grpSpPr>
            <a:xfrm>
              <a:off x="244123" y="598190"/>
              <a:ext cx="5851877" cy="2720743"/>
              <a:chOff x="677556" y="1092497"/>
              <a:chExt cx="5851877" cy="2720743"/>
            </a:xfrm>
          </p:grpSpPr>
          <p:pic>
            <p:nvPicPr>
              <p:cNvPr id="13" name="Content Placeholder 3">
                <a:extLst>
                  <a:ext uri="{FF2B5EF4-FFF2-40B4-BE49-F238E27FC236}">
                    <a16:creationId xmlns:a16="http://schemas.microsoft.com/office/drawing/2014/main" id="{D5EDDDB8-4F69-4253-9DDD-A475B3BB8ED3}"/>
                  </a:ext>
                </a:extLst>
              </p:cNvPr>
              <p:cNvPicPr>
                <a:picLocks noChangeAspect="1"/>
              </p:cNvPicPr>
              <p:nvPr/>
            </p:nvPicPr>
            <p:blipFill>
              <a:blip r:embed="rId2"/>
              <a:stretch>
                <a:fillRect/>
              </a:stretch>
            </p:blipFill>
            <p:spPr>
              <a:xfrm>
                <a:off x="1676080" y="1092497"/>
                <a:ext cx="4853353" cy="2720743"/>
              </a:xfrm>
              <a:prstGeom prst="rect">
                <a:avLst/>
              </a:prstGeom>
            </p:spPr>
          </p:pic>
          <p:cxnSp>
            <p:nvCxnSpPr>
              <p:cNvPr id="14" name="Straight Arrow Connector 13">
                <a:extLst>
                  <a:ext uri="{FF2B5EF4-FFF2-40B4-BE49-F238E27FC236}">
                    <a16:creationId xmlns:a16="http://schemas.microsoft.com/office/drawing/2014/main" id="{38C1663F-E033-42CD-BF23-4653F85FD0AC}"/>
                  </a:ext>
                </a:extLst>
              </p:cNvPr>
              <p:cNvCxnSpPr>
                <a:cxnSpLocks/>
              </p:cNvCxnSpPr>
              <p:nvPr/>
            </p:nvCxnSpPr>
            <p:spPr>
              <a:xfrm flipV="1">
                <a:off x="762159" y="2452869"/>
                <a:ext cx="1138687" cy="2587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F80DFBC-D113-443C-B3A2-B9E1065B6758}"/>
                  </a:ext>
                </a:extLst>
              </p:cNvPr>
              <p:cNvSpPr/>
              <p:nvPr/>
            </p:nvSpPr>
            <p:spPr>
              <a:xfrm>
                <a:off x="677556" y="1692670"/>
                <a:ext cx="1067793" cy="1231107"/>
              </a:xfrm>
              <a:prstGeom prst="rect">
                <a:avLst/>
              </a:prstGeom>
            </p:spPr>
            <p:txBody>
              <a:bodyPr wrap="square">
                <a:spAutoFit/>
              </a:bodyPr>
              <a:lstStyle/>
              <a:p>
                <a:r>
                  <a:rPr lang="en-US" sz="1350" dirty="0">
                    <a:latin typeface="Calibri" panose="020F0502020204030204" pitchFamily="34" charset="0"/>
                    <a:ea typeface="Calibri" panose="020F0502020204030204" pitchFamily="34" charset="0"/>
                    <a:cs typeface="Times New Roman" panose="02020603050405020304" pitchFamily="18" charset="0"/>
                  </a:rPr>
                  <a:t>1.72 </a:t>
                </a:r>
                <a:r>
                  <a:rPr lang="en-US" sz="1350" dirty="0" err="1">
                    <a:latin typeface="Calibri" panose="020F0502020204030204" pitchFamily="34" charset="0"/>
                    <a:ea typeface="Calibri" panose="020F0502020204030204" pitchFamily="34" charset="0"/>
                    <a:cs typeface="Times New Roman" panose="02020603050405020304" pitchFamily="18" charset="0"/>
                  </a:rPr>
                  <a:t>Mpa</a:t>
                </a:r>
                <a:endParaRPr lang="en-US" sz="1350" dirty="0">
                  <a:latin typeface="Calibri" panose="020F0502020204030204" pitchFamily="34" charset="0"/>
                  <a:ea typeface="Calibri" panose="020F0502020204030204" pitchFamily="34" charset="0"/>
                  <a:cs typeface="Times New Roman" panose="02020603050405020304" pitchFamily="18" charset="0"/>
                </a:endParaRPr>
              </a:p>
              <a:p>
                <a:endParaRPr lang="en-US" sz="1350" dirty="0">
                  <a:latin typeface="Calibri" panose="020F0502020204030204" pitchFamily="34" charset="0"/>
                  <a:ea typeface="Calibri" panose="020F0502020204030204" pitchFamily="34" charset="0"/>
                  <a:cs typeface="Times New Roman" panose="02020603050405020304" pitchFamily="18" charset="0"/>
                </a:endParaRPr>
              </a:p>
              <a:p>
                <a:r>
                  <a:rPr lang="en-US" sz="1350" dirty="0">
                    <a:latin typeface="Calibri" panose="020F0502020204030204" pitchFamily="34" charset="0"/>
                    <a:cs typeface="Times New Roman" panose="02020603050405020304" pitchFamily="18" charset="0"/>
                  </a:rPr>
                  <a:t>17 bar</a:t>
                </a:r>
                <a:endParaRPr lang="en-US" sz="1350" dirty="0"/>
              </a:p>
            </p:txBody>
          </p:sp>
        </p:grpSp>
        <p:cxnSp>
          <p:nvCxnSpPr>
            <p:cNvPr id="17" name="Straight Arrow Connector 16">
              <a:extLst>
                <a:ext uri="{FF2B5EF4-FFF2-40B4-BE49-F238E27FC236}">
                  <a16:creationId xmlns:a16="http://schemas.microsoft.com/office/drawing/2014/main" id="{1DDB7057-F862-4518-BD28-521CF23D0146}"/>
                </a:ext>
              </a:extLst>
            </p:cNvPr>
            <p:cNvCxnSpPr/>
            <p:nvPr/>
          </p:nvCxnSpPr>
          <p:spPr>
            <a:xfrm>
              <a:off x="1848308" y="2565400"/>
              <a:ext cx="0" cy="279400"/>
            </a:xfrm>
            <a:prstGeom prst="straightConnector1">
              <a:avLst/>
            </a:prstGeom>
            <a:ln w="1905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1B904E1-E236-4F77-A61E-066866C00B86}"/>
                </a:ext>
              </a:extLst>
            </p:cNvPr>
            <p:cNvCxnSpPr/>
            <p:nvPr/>
          </p:nvCxnSpPr>
          <p:spPr>
            <a:xfrm>
              <a:off x="3033642" y="1058663"/>
              <a:ext cx="0" cy="279400"/>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CBC95F2-358C-4541-AB44-230729AE4C56}"/>
                </a:ext>
              </a:extLst>
            </p:cNvPr>
            <p:cNvSpPr txBox="1"/>
            <p:nvPr/>
          </p:nvSpPr>
          <p:spPr>
            <a:xfrm>
              <a:off x="2708456" y="750885"/>
              <a:ext cx="718573" cy="338555"/>
            </a:xfrm>
            <a:prstGeom prst="rect">
              <a:avLst/>
            </a:prstGeom>
            <a:noFill/>
          </p:spPr>
          <p:txBody>
            <a:bodyPr wrap="none" rtlCol="0">
              <a:spAutoFit/>
            </a:bodyPr>
            <a:lstStyle/>
            <a:p>
              <a:r>
                <a:rPr lang="en-US" sz="1050" b="1" dirty="0">
                  <a:solidFill>
                    <a:srgbClr val="C00000"/>
                  </a:solidFill>
                </a:rPr>
                <a:t>Reflux</a:t>
              </a:r>
              <a:endParaRPr lang="en-IN" sz="1050" b="1" dirty="0">
                <a:solidFill>
                  <a:srgbClr val="C00000"/>
                </a:solidFill>
              </a:endParaRPr>
            </a:p>
          </p:txBody>
        </p:sp>
        <p:sp>
          <p:nvSpPr>
            <p:cNvPr id="20" name="TextBox 19">
              <a:extLst>
                <a:ext uri="{FF2B5EF4-FFF2-40B4-BE49-F238E27FC236}">
                  <a16:creationId xmlns:a16="http://schemas.microsoft.com/office/drawing/2014/main" id="{4983C0C0-20BB-4553-A3E9-75DEEC19A9AE}"/>
                </a:ext>
              </a:extLst>
            </p:cNvPr>
            <p:cNvSpPr txBox="1"/>
            <p:nvPr/>
          </p:nvSpPr>
          <p:spPr>
            <a:xfrm>
              <a:off x="1443902" y="2774089"/>
              <a:ext cx="872461" cy="338555"/>
            </a:xfrm>
            <a:prstGeom prst="rect">
              <a:avLst/>
            </a:prstGeom>
            <a:noFill/>
          </p:spPr>
          <p:txBody>
            <a:bodyPr wrap="none" rtlCol="0">
              <a:spAutoFit/>
            </a:bodyPr>
            <a:lstStyle/>
            <a:p>
              <a:r>
                <a:rPr lang="en-US" sz="1050" b="1" dirty="0">
                  <a:solidFill>
                    <a:srgbClr val="0000FF"/>
                  </a:solidFill>
                </a:rPr>
                <a:t>Reboiler</a:t>
              </a:r>
              <a:endParaRPr lang="en-IN" sz="1050" b="1" dirty="0">
                <a:solidFill>
                  <a:srgbClr val="0000FF"/>
                </a:solidFill>
              </a:endParaRPr>
            </a:p>
          </p:txBody>
        </p:sp>
      </p:grpSp>
      <p:sp>
        <p:nvSpPr>
          <p:cNvPr id="26" name="TextBox 25">
            <a:extLst>
              <a:ext uri="{FF2B5EF4-FFF2-40B4-BE49-F238E27FC236}">
                <a16:creationId xmlns:a16="http://schemas.microsoft.com/office/drawing/2014/main" id="{FFFF83FB-9D70-48C3-911A-728BF29BAA0F}"/>
              </a:ext>
            </a:extLst>
          </p:cNvPr>
          <p:cNvSpPr txBox="1"/>
          <p:nvPr/>
        </p:nvSpPr>
        <p:spPr>
          <a:xfrm>
            <a:off x="4550826" y="755864"/>
            <a:ext cx="4575174" cy="2462213"/>
          </a:xfrm>
          <a:prstGeom prst="rect">
            <a:avLst/>
          </a:prstGeom>
          <a:noFill/>
        </p:spPr>
        <p:txBody>
          <a:bodyPr wrap="square">
            <a:spAutoFit/>
          </a:bodyPr>
          <a:lstStyle/>
          <a:p>
            <a:pPr marL="257175" indent="-257175">
              <a:buAutoNum type="arabicPeriod"/>
            </a:pPr>
            <a:r>
              <a:rPr lang="en-US" sz="1400" b="1" dirty="0"/>
              <a:t>Before Startup, How do you assure there are no leaks?</a:t>
            </a:r>
          </a:p>
          <a:p>
            <a:pPr marL="600075" lvl="1" indent="-257175">
              <a:buFont typeface="Arial" panose="020B0604020202020204" pitchFamily="34" charset="0"/>
              <a:buChar char="•"/>
            </a:pPr>
            <a:endParaRPr lang="en-US" sz="1400" b="1" dirty="0"/>
          </a:p>
          <a:p>
            <a:pPr marL="942975" lvl="2" indent="-257175">
              <a:buAutoNum type="arabicPeriod"/>
            </a:pPr>
            <a:endParaRPr lang="en-US" sz="1400" dirty="0"/>
          </a:p>
          <a:p>
            <a:pPr marL="600075" lvl="1" indent="-257175">
              <a:buFont typeface="Arial" panose="020B0604020202020204" pitchFamily="34" charset="0"/>
              <a:buChar char="•"/>
            </a:pPr>
            <a:r>
              <a:rPr lang="en-US" sz="1400" dirty="0"/>
              <a:t>Leak-testing / Solvent-testing</a:t>
            </a:r>
          </a:p>
          <a:p>
            <a:pPr marL="600075" lvl="1" indent="-257175">
              <a:buFont typeface="Arial" panose="020B0604020202020204" pitchFamily="34" charset="0"/>
              <a:buChar char="•"/>
            </a:pPr>
            <a:r>
              <a:rPr lang="en-US" sz="1400" dirty="0"/>
              <a:t>If yes, any Implications on design?</a:t>
            </a:r>
          </a:p>
          <a:p>
            <a:pPr marL="600075" lvl="1" indent="-257175">
              <a:buFont typeface="Arial" panose="020B0604020202020204" pitchFamily="34" charset="0"/>
              <a:buChar char="•"/>
            </a:pPr>
            <a:r>
              <a:rPr lang="en-US" sz="1400" dirty="0"/>
              <a:t>If no, go ahead… </a:t>
            </a:r>
          </a:p>
          <a:p>
            <a:pPr marL="257175" indent="-257175">
              <a:buFont typeface="Wingdings" panose="05000000000000000000" pitchFamily="2" charset="2"/>
              <a:buChar char="Ø"/>
            </a:pPr>
            <a:endParaRPr lang="en-US" sz="1400" dirty="0"/>
          </a:p>
          <a:p>
            <a:pPr marL="600075" lvl="1" indent="-257175">
              <a:buFont typeface="Wingdings" panose="05000000000000000000" pitchFamily="2" charset="2"/>
              <a:buChar char="Ø"/>
            </a:pPr>
            <a:r>
              <a:rPr lang="en-US" sz="1400" dirty="0"/>
              <a:t>Did you design in the Isolation valves?</a:t>
            </a:r>
          </a:p>
          <a:p>
            <a:pPr marL="600075" lvl="1" indent="-257175">
              <a:buFont typeface="Wingdings" panose="05000000000000000000" pitchFamily="2" charset="2"/>
              <a:buChar char="Ø"/>
            </a:pPr>
            <a:r>
              <a:rPr lang="en-US" sz="1400" dirty="0"/>
              <a:t>Do you have a pressure gage installed?</a:t>
            </a:r>
          </a:p>
          <a:p>
            <a:pPr marL="600075" lvl="1" indent="-257175">
              <a:buFont typeface="Wingdings" panose="05000000000000000000" pitchFamily="2" charset="2"/>
              <a:buChar char="Ø"/>
            </a:pPr>
            <a:r>
              <a:rPr lang="en-US" sz="1400" dirty="0"/>
              <a:t>What gas are you going to use?</a:t>
            </a:r>
          </a:p>
          <a:p>
            <a:pPr marL="600075" lvl="1" indent="-257175">
              <a:buFont typeface="Wingdings" panose="05000000000000000000" pitchFamily="2" charset="2"/>
              <a:buChar char="Ø"/>
            </a:pPr>
            <a:r>
              <a:rPr lang="en-US" sz="1400" dirty="0"/>
              <a:t>Do you have adequate onsite storage for this gas?</a:t>
            </a:r>
            <a:endParaRPr lang="en-US" sz="1400" b="1" dirty="0"/>
          </a:p>
        </p:txBody>
      </p:sp>
      <p:sp>
        <p:nvSpPr>
          <p:cNvPr id="27" name="TextBox 26">
            <a:extLst>
              <a:ext uri="{FF2B5EF4-FFF2-40B4-BE49-F238E27FC236}">
                <a16:creationId xmlns:a16="http://schemas.microsoft.com/office/drawing/2014/main" id="{2B64CC83-19FC-4496-9F37-F688B0217134}"/>
              </a:ext>
            </a:extLst>
          </p:cNvPr>
          <p:cNvSpPr txBox="1"/>
          <p:nvPr/>
        </p:nvSpPr>
        <p:spPr>
          <a:xfrm>
            <a:off x="150455" y="2811356"/>
            <a:ext cx="4400367" cy="3323987"/>
          </a:xfrm>
          <a:prstGeom prst="rect">
            <a:avLst/>
          </a:prstGeom>
          <a:noFill/>
        </p:spPr>
        <p:txBody>
          <a:bodyPr wrap="square">
            <a:spAutoFit/>
          </a:bodyPr>
          <a:lstStyle/>
          <a:p>
            <a:pPr marL="257175" indent="-257175">
              <a:buFont typeface="Wingdings" panose="05000000000000000000" pitchFamily="2" charset="2"/>
              <a:buChar char="§"/>
            </a:pPr>
            <a:r>
              <a:rPr lang="en-US" sz="1400" b="1" dirty="0"/>
              <a:t>Start-Up Sequence</a:t>
            </a:r>
          </a:p>
          <a:p>
            <a:pPr marL="257175" indent="-257175">
              <a:buFont typeface="Wingdings" panose="05000000000000000000" pitchFamily="2" charset="2"/>
              <a:buChar char="§"/>
            </a:pPr>
            <a:endParaRPr lang="en-US" sz="1400" b="1" dirty="0"/>
          </a:p>
          <a:p>
            <a:pPr marL="557213" lvl="1" indent="-214313">
              <a:buFont typeface="Arial" panose="020B0604020202020204" pitchFamily="34" charset="0"/>
              <a:buChar char="•"/>
            </a:pPr>
            <a:r>
              <a:rPr lang="en-US" sz="1400" dirty="0"/>
              <a:t>Add mix to B1 (initial charge)</a:t>
            </a:r>
          </a:p>
          <a:p>
            <a:pPr marL="900113" lvl="2" indent="-214313">
              <a:buFont typeface="Wingdings" panose="05000000000000000000" pitchFamily="2" charset="2"/>
              <a:buChar char="Ø"/>
            </a:pPr>
            <a:r>
              <a:rPr lang="en-US" sz="1400" dirty="0"/>
              <a:t>Run at infinite recycle to warm up equipment</a:t>
            </a:r>
          </a:p>
          <a:p>
            <a:pPr marL="900113" lvl="2" indent="-214313">
              <a:buFont typeface="Wingdings" panose="05000000000000000000" pitchFamily="2" charset="2"/>
              <a:buChar char="Ø"/>
            </a:pPr>
            <a:r>
              <a:rPr lang="en-US" sz="1400" dirty="0"/>
              <a:t>Did you design valving to run at infinite recycle?</a:t>
            </a:r>
          </a:p>
          <a:p>
            <a:pPr marL="900113" lvl="2" indent="-214313">
              <a:buFont typeface="Wingdings" panose="05000000000000000000" pitchFamily="2" charset="2"/>
              <a:buChar char="Ø"/>
            </a:pPr>
            <a:r>
              <a:rPr lang="en-US" sz="1400" dirty="0"/>
              <a:t>Did you add a storage tank for this mixture?</a:t>
            </a:r>
          </a:p>
          <a:p>
            <a:pPr marL="557213" lvl="1" indent="-214313">
              <a:buFont typeface="Arial" panose="020B0604020202020204" pitchFamily="34" charset="0"/>
              <a:buChar char="•"/>
            </a:pPr>
            <a:r>
              <a:rPr lang="en-US" sz="1400" dirty="0"/>
              <a:t>Add mix to B2</a:t>
            </a:r>
          </a:p>
          <a:p>
            <a:pPr marL="900113" lvl="2" indent="-214313">
              <a:buFont typeface="Wingdings" panose="05000000000000000000" pitchFamily="2" charset="2"/>
              <a:buChar char="Ø"/>
            </a:pPr>
            <a:r>
              <a:rPr lang="en-US" sz="1400" dirty="0"/>
              <a:t>Run at infinite recycle to warm up equipment</a:t>
            </a:r>
          </a:p>
          <a:p>
            <a:pPr marL="557213" lvl="1" indent="-214313">
              <a:buFont typeface="Arial" panose="020B0604020202020204" pitchFamily="34" charset="0"/>
              <a:buChar char="•"/>
            </a:pPr>
            <a:r>
              <a:rPr lang="en-US" sz="1400" dirty="0"/>
              <a:t>Add mix to B3</a:t>
            </a:r>
          </a:p>
          <a:p>
            <a:pPr marL="900113" lvl="2" indent="-214313">
              <a:buFont typeface="Wingdings" panose="05000000000000000000" pitchFamily="2" charset="2"/>
              <a:buChar char="Ø"/>
            </a:pPr>
            <a:r>
              <a:rPr lang="en-US" sz="1400" dirty="0"/>
              <a:t>Run at infinite recycle to warm up equipment</a:t>
            </a:r>
          </a:p>
          <a:p>
            <a:pPr marL="557213" lvl="1" indent="-214313">
              <a:buFont typeface="Arial" panose="020B0604020202020204" pitchFamily="34" charset="0"/>
              <a:buChar char="•"/>
            </a:pPr>
            <a:r>
              <a:rPr lang="en-US" sz="1400" dirty="0"/>
              <a:t>Add mix to B4</a:t>
            </a:r>
          </a:p>
          <a:p>
            <a:pPr marL="900113" lvl="2" indent="-214313">
              <a:buFont typeface="Wingdings" panose="05000000000000000000" pitchFamily="2" charset="2"/>
              <a:buChar char="Ø"/>
            </a:pPr>
            <a:r>
              <a:rPr lang="en-US" sz="1400" dirty="0"/>
              <a:t>Run at infinite recycle to warm up equipment</a:t>
            </a:r>
            <a:endParaRPr lang="en-US" sz="1400" b="1" dirty="0"/>
          </a:p>
          <a:p>
            <a:pPr marL="600075" lvl="1" indent="-257175">
              <a:buFont typeface="Wingdings" panose="05000000000000000000" pitchFamily="2" charset="2"/>
              <a:buChar char="§"/>
            </a:pPr>
            <a:endParaRPr lang="en-US" sz="1400" b="1" dirty="0"/>
          </a:p>
          <a:p>
            <a:pPr marL="942975" lvl="2" indent="-257175">
              <a:buFont typeface="Wingdings" panose="05000000000000000000" pitchFamily="2" charset="2"/>
              <a:buChar char="§"/>
            </a:pPr>
            <a:endParaRPr lang="en-US" sz="1400" dirty="0"/>
          </a:p>
        </p:txBody>
      </p:sp>
      <p:sp>
        <p:nvSpPr>
          <p:cNvPr id="29" name="TextBox 28">
            <a:extLst>
              <a:ext uri="{FF2B5EF4-FFF2-40B4-BE49-F238E27FC236}">
                <a16:creationId xmlns:a16="http://schemas.microsoft.com/office/drawing/2014/main" id="{33B4E717-69CC-443B-9AB4-AE5EA323C580}"/>
              </a:ext>
            </a:extLst>
          </p:cNvPr>
          <p:cNvSpPr txBox="1"/>
          <p:nvPr/>
        </p:nvSpPr>
        <p:spPr>
          <a:xfrm>
            <a:off x="4550822" y="3230160"/>
            <a:ext cx="4411119" cy="2893100"/>
          </a:xfrm>
          <a:prstGeom prst="rect">
            <a:avLst/>
          </a:prstGeom>
          <a:noFill/>
        </p:spPr>
        <p:txBody>
          <a:bodyPr wrap="square">
            <a:spAutoFit/>
          </a:bodyPr>
          <a:lstStyle/>
          <a:p>
            <a:pPr marL="214313" indent="-214313" algn="just">
              <a:buFont typeface="Arial" panose="020B0604020202020204" pitchFamily="34" charset="0"/>
              <a:buChar char="•"/>
            </a:pPr>
            <a:r>
              <a:rPr lang="en-US" sz="1400" dirty="0"/>
              <a:t>Start Feed</a:t>
            </a:r>
          </a:p>
          <a:p>
            <a:pPr marL="557213" lvl="1" indent="-214313" algn="just">
              <a:buFont typeface="Wingdings" panose="05000000000000000000" pitchFamily="2" charset="2"/>
              <a:buChar char="Ø"/>
            </a:pPr>
            <a:r>
              <a:rPr lang="en-US" sz="1400" dirty="0"/>
              <a:t>Set boil-up ratio and reflux ratio in B1, B2, B3 and B4 one at a time</a:t>
            </a:r>
          </a:p>
          <a:p>
            <a:pPr marL="214313" indent="-214313" algn="just">
              <a:buFont typeface="Arial" panose="020B0604020202020204" pitchFamily="34" charset="0"/>
              <a:buChar char="•"/>
            </a:pPr>
            <a:endParaRPr lang="en-US" sz="1400" dirty="0"/>
          </a:p>
          <a:p>
            <a:pPr marL="214313" indent="-214313" algn="just">
              <a:buFont typeface="Arial" panose="020B0604020202020204" pitchFamily="34" charset="0"/>
              <a:buChar char="•"/>
            </a:pPr>
            <a:r>
              <a:rPr lang="en-US" sz="1400" dirty="0"/>
              <a:t>Open up the connection valves so that the feed can be separated from B1 to B3 and B4.</a:t>
            </a:r>
          </a:p>
          <a:p>
            <a:pPr marL="557213" lvl="1" indent="-214313" algn="just">
              <a:buFont typeface="Wingdings" panose="05000000000000000000" pitchFamily="2" charset="2"/>
              <a:buChar char="Ø"/>
            </a:pPr>
            <a:r>
              <a:rPr lang="en-US" sz="1400" dirty="0"/>
              <a:t>Initially product purity is not to specifications.</a:t>
            </a:r>
          </a:p>
          <a:p>
            <a:pPr marL="900113" lvl="2" indent="-214313" algn="just">
              <a:buFont typeface="Wingdings" panose="05000000000000000000" pitchFamily="2" charset="2"/>
              <a:buChar char="ü"/>
            </a:pPr>
            <a:r>
              <a:rPr lang="en-US" sz="1400" dirty="0"/>
              <a:t>Initial materials are reprocessed</a:t>
            </a:r>
          </a:p>
          <a:p>
            <a:pPr marL="900113" lvl="2" indent="-214313" algn="just">
              <a:buFont typeface="Wingdings" panose="05000000000000000000" pitchFamily="2" charset="2"/>
              <a:buChar char="ü"/>
            </a:pPr>
            <a:r>
              <a:rPr lang="en-US" sz="1400" dirty="0"/>
              <a:t>Do you have a tank that can handle all this off spec material?</a:t>
            </a:r>
          </a:p>
          <a:p>
            <a:pPr marL="900113" lvl="2" indent="-214313" algn="just">
              <a:buFont typeface="Wingdings" panose="05000000000000000000" pitchFamily="2" charset="2"/>
              <a:buChar char="ü"/>
            </a:pPr>
            <a:r>
              <a:rPr lang="en-US" sz="1400" dirty="0"/>
              <a:t>Would surge tanks between distillation columns be useful for these initial surging conditions?</a:t>
            </a:r>
          </a:p>
        </p:txBody>
      </p:sp>
      <p:cxnSp>
        <p:nvCxnSpPr>
          <p:cNvPr id="22" name="Straight Connector 21">
            <a:extLst>
              <a:ext uri="{FF2B5EF4-FFF2-40B4-BE49-F238E27FC236}">
                <a16:creationId xmlns:a16="http://schemas.microsoft.com/office/drawing/2014/main" id="{7C7523BD-5027-4DAB-A5AB-A89DF60E2628}"/>
              </a:ext>
            </a:extLst>
          </p:cNvPr>
          <p:cNvCxnSpPr>
            <a:cxnSpLocks/>
          </p:cNvCxnSpPr>
          <p:nvPr/>
        </p:nvCxnSpPr>
        <p:spPr>
          <a:xfrm>
            <a:off x="0" y="6361115"/>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90BE593-87A6-4850-8B71-B8E138380BC6}"/>
              </a:ext>
            </a:extLst>
          </p:cNvPr>
          <p:cNvSpPr txBox="1"/>
          <p:nvPr/>
        </p:nvSpPr>
        <p:spPr>
          <a:xfrm>
            <a:off x="183093" y="266051"/>
            <a:ext cx="6539440"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WHAT HAPPENS AT START-UP?</a:t>
            </a:r>
          </a:p>
        </p:txBody>
      </p:sp>
    </p:spTree>
    <p:extLst>
      <p:ext uri="{BB962C8B-B14F-4D97-AF65-F5344CB8AC3E}">
        <p14:creationId xmlns:p14="http://schemas.microsoft.com/office/powerpoint/2010/main" val="3001671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FBA4D5E-20A5-45A1-81FD-C04307EF92D5}"/>
              </a:ext>
            </a:extLst>
          </p:cNvPr>
          <p:cNvSpPr>
            <a:spLocks noGrp="1"/>
          </p:cNvSpPr>
          <p:nvPr>
            <p:ph type="dt" sz="half" idx="10"/>
          </p:nvPr>
        </p:nvSpPr>
        <p:spPr/>
        <p:txBody>
          <a:bodyPr/>
          <a:lstStyle/>
          <a:p>
            <a:fld id="{00CF6C28-9714-4872-A1BA-C1CE32775DD8}" type="datetime1">
              <a:rPr lang="en-IN" smtClean="0"/>
              <a:t>22-01-2025</a:t>
            </a:fld>
            <a:endParaRPr lang="en-IN"/>
          </a:p>
        </p:txBody>
      </p:sp>
      <p:sp>
        <p:nvSpPr>
          <p:cNvPr id="4" name="Slide Number Placeholder 3">
            <a:extLst>
              <a:ext uri="{FF2B5EF4-FFF2-40B4-BE49-F238E27FC236}">
                <a16:creationId xmlns:a16="http://schemas.microsoft.com/office/drawing/2014/main" id="{08C83714-D34D-45A4-A4DF-9361EA57B8D0}"/>
              </a:ext>
            </a:extLst>
          </p:cNvPr>
          <p:cNvSpPr>
            <a:spLocks noGrp="1"/>
          </p:cNvSpPr>
          <p:nvPr>
            <p:ph type="sldNum" sz="quarter" idx="12"/>
          </p:nvPr>
        </p:nvSpPr>
        <p:spPr/>
        <p:txBody>
          <a:bodyPr/>
          <a:lstStyle/>
          <a:p>
            <a:fld id="{2E3AE14D-FC0C-444C-98A2-B7580AD0B3C0}" type="slidenum">
              <a:rPr lang="en-IN" smtClean="0"/>
              <a:t>8</a:t>
            </a:fld>
            <a:endParaRPr lang="en-IN"/>
          </a:p>
        </p:txBody>
      </p:sp>
      <p:sp>
        <p:nvSpPr>
          <p:cNvPr id="11" name="TextBox 10">
            <a:extLst>
              <a:ext uri="{FF2B5EF4-FFF2-40B4-BE49-F238E27FC236}">
                <a16:creationId xmlns:a16="http://schemas.microsoft.com/office/drawing/2014/main" id="{C297BD44-5F08-478E-B9E2-6D513198CCBE}"/>
              </a:ext>
            </a:extLst>
          </p:cNvPr>
          <p:cNvSpPr txBox="1"/>
          <p:nvPr/>
        </p:nvSpPr>
        <p:spPr>
          <a:xfrm>
            <a:off x="139702" y="1318461"/>
            <a:ext cx="2933699" cy="2308324"/>
          </a:xfrm>
          <a:prstGeom prst="rect">
            <a:avLst/>
          </a:prstGeom>
          <a:noFill/>
        </p:spPr>
        <p:txBody>
          <a:bodyPr wrap="square">
            <a:spAutoFit/>
          </a:bodyPr>
          <a:lstStyle/>
          <a:p>
            <a:pPr marL="214313" indent="-214313" algn="just">
              <a:buFont typeface="Wingdings" panose="05000000000000000000" pitchFamily="2" charset="2"/>
              <a:buChar char="§"/>
            </a:pPr>
            <a:r>
              <a:rPr lang="en-IN" sz="1600" dirty="0"/>
              <a:t>The </a:t>
            </a:r>
            <a:r>
              <a:rPr lang="en-IN" sz="1600" b="1" dirty="0"/>
              <a:t>shutdown procedures </a:t>
            </a:r>
            <a:r>
              <a:rPr lang="en-IN" sz="1600" dirty="0"/>
              <a:t>usually include the following operations:</a:t>
            </a:r>
          </a:p>
          <a:p>
            <a:pPr marL="214313" indent="-214313" algn="just">
              <a:buFont typeface="Wingdings" panose="05000000000000000000" pitchFamily="2" charset="2"/>
              <a:buChar char="§"/>
            </a:pPr>
            <a:endParaRPr lang="en-IN" sz="1600" dirty="0"/>
          </a:p>
          <a:p>
            <a:pPr marL="557213" lvl="1" indent="-214313" algn="just">
              <a:buFont typeface="Arial" panose="020B0604020202020204" pitchFamily="34" charset="0"/>
              <a:buChar char="•"/>
            </a:pPr>
            <a:r>
              <a:rPr lang="en-IN" sz="1600" dirty="0"/>
              <a:t>Cooling</a:t>
            </a:r>
          </a:p>
          <a:p>
            <a:pPr marL="557213" lvl="1" indent="-214313" algn="just">
              <a:buFont typeface="Arial" panose="020B0604020202020204" pitchFamily="34" charset="0"/>
              <a:buChar char="•"/>
            </a:pPr>
            <a:r>
              <a:rPr lang="en-IN" sz="1600" dirty="0"/>
              <a:t>Pumping out</a:t>
            </a:r>
          </a:p>
          <a:p>
            <a:pPr marL="557213" lvl="1" indent="-214313" algn="just">
              <a:buFont typeface="Arial" panose="020B0604020202020204" pitchFamily="34" charset="0"/>
              <a:buChar char="•"/>
            </a:pPr>
            <a:r>
              <a:rPr lang="en-IN" sz="1600" dirty="0"/>
              <a:t>Residuals removal</a:t>
            </a:r>
          </a:p>
          <a:p>
            <a:pPr marL="557213" lvl="1" indent="-214313" algn="just">
              <a:buFont typeface="Arial" panose="020B0604020202020204" pitchFamily="34" charset="0"/>
              <a:buChar char="•"/>
            </a:pPr>
            <a:r>
              <a:rPr lang="en-IN" sz="1600" dirty="0"/>
              <a:t>Blinding and opening</a:t>
            </a:r>
          </a:p>
          <a:p>
            <a:pPr marL="557213" lvl="1" indent="-214313" algn="just">
              <a:buFont typeface="Arial" panose="020B0604020202020204" pitchFamily="34" charset="0"/>
              <a:buChar char="•"/>
            </a:pPr>
            <a:r>
              <a:rPr lang="en-IN" sz="1600" dirty="0"/>
              <a:t>Inspection for entering</a:t>
            </a:r>
          </a:p>
        </p:txBody>
      </p:sp>
      <p:sp>
        <p:nvSpPr>
          <p:cNvPr id="12" name="TextBox 11">
            <a:extLst>
              <a:ext uri="{FF2B5EF4-FFF2-40B4-BE49-F238E27FC236}">
                <a16:creationId xmlns:a16="http://schemas.microsoft.com/office/drawing/2014/main" id="{8E3B4590-D3F6-42FA-AC56-E1B7E2496279}"/>
              </a:ext>
            </a:extLst>
          </p:cNvPr>
          <p:cNvSpPr txBox="1"/>
          <p:nvPr/>
        </p:nvSpPr>
        <p:spPr>
          <a:xfrm>
            <a:off x="3073401" y="735955"/>
            <a:ext cx="5930897" cy="5386090"/>
          </a:xfrm>
          <a:prstGeom prst="rect">
            <a:avLst/>
          </a:prstGeom>
          <a:noFill/>
        </p:spPr>
        <p:txBody>
          <a:bodyPr wrap="square">
            <a:spAutoFit/>
          </a:bodyPr>
          <a:lstStyle/>
          <a:p>
            <a:pPr algn="just"/>
            <a:r>
              <a:rPr lang="en-IN" sz="2000" b="1" dirty="0">
                <a:solidFill>
                  <a:srgbClr val="291973"/>
                </a:solidFill>
              </a:rPr>
              <a:t>Cooling</a:t>
            </a:r>
          </a:p>
          <a:p>
            <a:pPr algn="just"/>
            <a:endParaRPr lang="en-IN" sz="1600" dirty="0"/>
          </a:p>
          <a:p>
            <a:pPr marL="214313" indent="-214313" algn="just">
              <a:buFont typeface="Wingdings" panose="05000000000000000000" pitchFamily="2" charset="2"/>
              <a:buChar char="§"/>
            </a:pPr>
            <a:r>
              <a:rPr lang="en-IN" sz="1600" b="1" dirty="0"/>
              <a:t>Cooling is performed at the initial phase of shutdown.</a:t>
            </a:r>
          </a:p>
          <a:p>
            <a:pPr marL="214313" indent="-214313" algn="just">
              <a:buFont typeface="Wingdings" panose="05000000000000000000" pitchFamily="2" charset="2"/>
              <a:buChar char="§"/>
            </a:pPr>
            <a:endParaRPr lang="en-IN" sz="1600" dirty="0"/>
          </a:p>
          <a:p>
            <a:pPr marL="214313" indent="-214313" algn="just">
              <a:buFont typeface="Wingdings" panose="05000000000000000000" pitchFamily="2" charset="2"/>
              <a:buChar char="§"/>
            </a:pPr>
            <a:r>
              <a:rPr lang="en-IN" sz="1600" dirty="0"/>
              <a:t>A possible way to </a:t>
            </a:r>
            <a:r>
              <a:rPr lang="en-IN" sz="1600" b="1" dirty="0"/>
              <a:t>cool </a:t>
            </a:r>
            <a:r>
              <a:rPr lang="en-IN" sz="1600" dirty="0"/>
              <a:t>the process units is to </a:t>
            </a:r>
            <a:r>
              <a:rPr lang="en-IN" sz="1600" b="1" dirty="0"/>
              <a:t>wash</a:t>
            </a:r>
            <a:r>
              <a:rPr lang="en-IN" sz="1600" dirty="0"/>
              <a:t> them.</a:t>
            </a:r>
          </a:p>
          <a:p>
            <a:pPr marL="214313" indent="-214313" algn="just">
              <a:buFont typeface="Wingdings" panose="05000000000000000000" pitchFamily="2" charset="2"/>
              <a:buChar char="§"/>
            </a:pPr>
            <a:r>
              <a:rPr lang="en-IN" sz="1600" dirty="0"/>
              <a:t>In addition, units are also </a:t>
            </a:r>
            <a:r>
              <a:rPr lang="en-IN" sz="1600" b="1" dirty="0"/>
              <a:t>washed</a:t>
            </a:r>
            <a:r>
              <a:rPr lang="en-IN" sz="1600" dirty="0"/>
              <a:t> for one of the following reasons:</a:t>
            </a:r>
          </a:p>
          <a:p>
            <a:pPr marL="214313" indent="-214313" algn="just">
              <a:buFont typeface="Wingdings" panose="05000000000000000000" pitchFamily="2" charset="2"/>
              <a:buChar char="§"/>
            </a:pPr>
            <a:endParaRPr lang="en-IN" sz="1600" dirty="0"/>
          </a:p>
          <a:p>
            <a:pPr lvl="1" algn="just"/>
            <a:r>
              <a:rPr lang="en-IN" sz="1600" dirty="0"/>
              <a:t>1. To remove </a:t>
            </a:r>
            <a:r>
              <a:rPr lang="en-IN" sz="1600" b="1" dirty="0"/>
              <a:t>solids</a:t>
            </a:r>
            <a:r>
              <a:rPr lang="en-IN" sz="1600" dirty="0"/>
              <a:t> and </a:t>
            </a:r>
            <a:r>
              <a:rPr lang="en-IN" sz="1600" b="1" dirty="0"/>
              <a:t>corrosive products</a:t>
            </a:r>
          </a:p>
          <a:p>
            <a:pPr lvl="1" algn="just"/>
            <a:r>
              <a:rPr lang="en-IN" sz="1600" dirty="0"/>
              <a:t>2. To uncover </a:t>
            </a:r>
            <a:r>
              <a:rPr lang="en-IN" sz="1600" b="1" dirty="0"/>
              <a:t>leaks</a:t>
            </a:r>
            <a:r>
              <a:rPr lang="en-IN" sz="1600" dirty="0"/>
              <a:t> and </a:t>
            </a:r>
            <a:r>
              <a:rPr lang="en-IN" sz="1600" b="1" dirty="0"/>
              <a:t>check the pumping operation</a:t>
            </a:r>
          </a:p>
          <a:p>
            <a:pPr lvl="1" algn="just"/>
            <a:r>
              <a:rPr lang="en-IN" sz="1600" dirty="0"/>
              <a:t>3. To dissolve </a:t>
            </a:r>
            <a:r>
              <a:rPr lang="en-IN" sz="1600" b="1" dirty="0"/>
              <a:t>undesirable materials</a:t>
            </a:r>
          </a:p>
          <a:p>
            <a:pPr lvl="1" algn="just"/>
            <a:r>
              <a:rPr lang="en-IN" sz="1600" dirty="0"/>
              <a:t>4. To wet </a:t>
            </a:r>
            <a:r>
              <a:rPr lang="en-IN" sz="1600" b="1" dirty="0"/>
              <a:t>column internals</a:t>
            </a:r>
          </a:p>
          <a:p>
            <a:pPr lvl="1" algn="just"/>
            <a:r>
              <a:rPr lang="en-IN" sz="1600" dirty="0"/>
              <a:t>5. To </a:t>
            </a:r>
            <a:r>
              <a:rPr lang="en-IN" sz="1600" b="1" dirty="0"/>
              <a:t>remove water</a:t>
            </a:r>
          </a:p>
          <a:p>
            <a:pPr marL="214313" indent="-214313" algn="just">
              <a:buFont typeface="Wingdings" panose="05000000000000000000" pitchFamily="2" charset="2"/>
              <a:buChar char="§"/>
            </a:pPr>
            <a:endParaRPr lang="en-IN" sz="1600" dirty="0"/>
          </a:p>
          <a:p>
            <a:pPr marL="214313" indent="-214313" algn="just">
              <a:buFont typeface="Wingdings" panose="05000000000000000000" pitchFamily="2" charset="2"/>
              <a:buChar char="§"/>
            </a:pPr>
            <a:r>
              <a:rPr lang="en-IN" sz="1600" dirty="0"/>
              <a:t>A water wash-up is effective for the first four reasons (1-4)</a:t>
            </a:r>
          </a:p>
          <a:p>
            <a:pPr marL="214313" indent="-214313" algn="just">
              <a:buFont typeface="Wingdings" panose="05000000000000000000" pitchFamily="2" charset="2"/>
              <a:buChar char="§"/>
            </a:pPr>
            <a:r>
              <a:rPr lang="en-IN" sz="1600" dirty="0"/>
              <a:t>A chemical wash-up is used for the last reason (5)</a:t>
            </a:r>
          </a:p>
          <a:p>
            <a:pPr marL="214313" indent="-214313" algn="just">
              <a:buFont typeface="Wingdings" panose="05000000000000000000" pitchFamily="2" charset="2"/>
              <a:buChar char="§"/>
            </a:pPr>
            <a:endParaRPr lang="en-IN" sz="1600" dirty="0"/>
          </a:p>
          <a:p>
            <a:pPr marL="214313" indent="-214313" algn="just">
              <a:buFont typeface="Wingdings" panose="05000000000000000000" pitchFamily="2" charset="2"/>
              <a:buChar char="§"/>
            </a:pPr>
            <a:r>
              <a:rPr lang="en-IN" sz="1600" dirty="0"/>
              <a:t>Washing may help against resisting debris, so it is recommended a </a:t>
            </a:r>
            <a:r>
              <a:rPr lang="en-IN" sz="1600" b="1" dirty="0"/>
              <a:t>water velocity of about 3.6 m/s.</a:t>
            </a:r>
          </a:p>
          <a:p>
            <a:pPr marL="214313" indent="-214313" algn="just">
              <a:buFont typeface="Wingdings" panose="05000000000000000000" pitchFamily="2" charset="2"/>
              <a:buChar char="§"/>
            </a:pPr>
            <a:endParaRPr lang="en-IN" sz="1600" b="1" dirty="0"/>
          </a:p>
          <a:p>
            <a:pPr marL="214313" indent="-214313" algn="just">
              <a:buFont typeface="Wingdings" panose="05000000000000000000" pitchFamily="2" charset="2"/>
              <a:buChar char="§"/>
            </a:pPr>
            <a:r>
              <a:rPr lang="en-IN" sz="1600" dirty="0"/>
              <a:t>Water washing should not be performed unless the unit is sufficiently cool, i.e. </a:t>
            </a:r>
            <a:r>
              <a:rPr lang="en-IN" sz="1600" b="1" dirty="0"/>
              <a:t>cooler than 90 °C</a:t>
            </a:r>
            <a:r>
              <a:rPr lang="en-IN" sz="1600" dirty="0"/>
              <a:t>.</a:t>
            </a:r>
          </a:p>
        </p:txBody>
      </p:sp>
      <p:pic>
        <p:nvPicPr>
          <p:cNvPr id="9" name="Picture 8">
            <a:extLst>
              <a:ext uri="{FF2B5EF4-FFF2-40B4-BE49-F238E27FC236}">
                <a16:creationId xmlns:a16="http://schemas.microsoft.com/office/drawing/2014/main" id="{DD824A3E-E560-4204-8808-5D9B4BF25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44" y="4194573"/>
            <a:ext cx="2271713" cy="1135856"/>
          </a:xfrm>
          <a:prstGeom prst="rect">
            <a:avLst/>
          </a:prstGeom>
        </p:spPr>
      </p:pic>
      <p:sp>
        <p:nvSpPr>
          <p:cNvPr id="15" name="TextBox 14">
            <a:extLst>
              <a:ext uri="{FF2B5EF4-FFF2-40B4-BE49-F238E27FC236}">
                <a16:creationId xmlns:a16="http://schemas.microsoft.com/office/drawing/2014/main" id="{B03942AA-66A1-402F-8737-FCE794BCD94B}"/>
              </a:ext>
            </a:extLst>
          </p:cNvPr>
          <p:cNvSpPr txBox="1"/>
          <p:nvPr/>
        </p:nvSpPr>
        <p:spPr>
          <a:xfrm>
            <a:off x="931968" y="5381173"/>
            <a:ext cx="1253869" cy="230832"/>
          </a:xfrm>
          <a:prstGeom prst="rect">
            <a:avLst/>
          </a:prstGeom>
          <a:noFill/>
        </p:spPr>
        <p:txBody>
          <a:bodyPr wrap="none" rtlCol="0">
            <a:spAutoFit/>
          </a:bodyPr>
          <a:lstStyle/>
          <a:p>
            <a:r>
              <a:rPr lang="en-US" sz="900" dirty="0">
                <a:solidFill>
                  <a:srgbClr val="002060"/>
                </a:solidFill>
              </a:rPr>
              <a:t>Source: Google Images</a:t>
            </a:r>
            <a:endParaRPr lang="en-IN" sz="900" dirty="0">
              <a:solidFill>
                <a:srgbClr val="002060"/>
              </a:solidFill>
            </a:endParaRPr>
          </a:p>
        </p:txBody>
      </p:sp>
      <p:cxnSp>
        <p:nvCxnSpPr>
          <p:cNvPr id="10" name="Straight Connector 9">
            <a:extLst>
              <a:ext uri="{FF2B5EF4-FFF2-40B4-BE49-F238E27FC236}">
                <a16:creationId xmlns:a16="http://schemas.microsoft.com/office/drawing/2014/main" id="{4F15E91F-BA32-4CA2-8F6A-1383B8D2A22A}"/>
              </a:ext>
            </a:extLst>
          </p:cNvPr>
          <p:cNvCxnSpPr>
            <a:cxnSpLocks/>
          </p:cNvCxnSpPr>
          <p:nvPr/>
        </p:nvCxnSpPr>
        <p:spPr>
          <a:xfrm>
            <a:off x="0" y="6361115"/>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31BC056-6E84-4D43-B093-89105086A257}"/>
              </a:ext>
            </a:extLst>
          </p:cNvPr>
          <p:cNvSpPr txBox="1"/>
          <p:nvPr/>
        </p:nvSpPr>
        <p:spPr>
          <a:xfrm>
            <a:off x="183093" y="266051"/>
            <a:ext cx="6539440"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SHUTDOWN PROCEDURES</a:t>
            </a:r>
          </a:p>
        </p:txBody>
      </p:sp>
    </p:spTree>
    <p:extLst>
      <p:ext uri="{BB962C8B-B14F-4D97-AF65-F5344CB8AC3E}">
        <p14:creationId xmlns:p14="http://schemas.microsoft.com/office/powerpoint/2010/main" val="237680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2" end="2"/>
                                            </p:txEl>
                                          </p:spTgt>
                                        </p:tgtEl>
                                        <p:attrNameLst>
                                          <p:attrName>style.color</p:attrName>
                                        </p:attrNameLst>
                                      </p:cBhvr>
                                      <p:to>
                                        <a:schemeClr val="accent2"/>
                                      </p:to>
                                    </p:animClr>
                                    <p:animClr clrSpc="rgb" dir="cw">
                                      <p:cBhvr>
                                        <p:cTn id="7" dur="500" fill="hold"/>
                                        <p:tgtEl>
                                          <p:spTgt spid="11">
                                            <p:txEl>
                                              <p:pRg st="2" end="2"/>
                                            </p:txEl>
                                          </p:spTgt>
                                        </p:tgtEl>
                                        <p:attrNameLst>
                                          <p:attrName>fillcolor</p:attrName>
                                        </p:attrNameLst>
                                      </p:cBhvr>
                                      <p:to>
                                        <a:schemeClr val="accent2"/>
                                      </p:to>
                                    </p:animClr>
                                    <p:set>
                                      <p:cBhvr>
                                        <p:cTn id="8" dur="500" fill="hold"/>
                                        <p:tgtEl>
                                          <p:spTgt spid="11">
                                            <p:txEl>
                                              <p:pRg st="2" end="2"/>
                                            </p:txEl>
                                          </p:spTgt>
                                        </p:tgtEl>
                                        <p:attrNameLst>
                                          <p:attrName>fill.type</p:attrName>
                                        </p:attrNameLst>
                                      </p:cBhvr>
                                      <p:to>
                                        <p:strVal val="solid"/>
                                      </p:to>
                                    </p:set>
                                    <p:set>
                                      <p:cBhvr>
                                        <p:cTn id="9" dur="500" fill="hold"/>
                                        <p:tgtEl>
                                          <p:spTgt spid="11">
                                            <p:txEl>
                                              <p:pRg st="2" end="2"/>
                                            </p:txEl>
                                          </p:spTgt>
                                        </p:tgtEl>
                                        <p:attrNameLst>
                                          <p:attrName>fill.on</p:attrName>
                                        </p:attrNameLst>
                                      </p:cBhvr>
                                      <p:to>
                                        <p:strVal val="true"/>
                                      </p:to>
                                    </p:set>
                                  </p:childTnLst>
                                </p:cTn>
                              </p:par>
                              <p:par>
                                <p:cTn id="10" presetID="1" presetClass="entr" presetSubtype="0" fill="hold" grpId="0" nodeType="withEffect">
                                  <p:stCondLst>
                                    <p:cond delay="500"/>
                                  </p:stCondLst>
                                  <p:childTnLst>
                                    <p:set>
                                      <p:cBhvr>
                                        <p:cTn id="11" dur="1" fill="hold">
                                          <p:stCondLst>
                                            <p:cond delay="0"/>
                                          </p:stCondLst>
                                        </p:cTn>
                                        <p:tgtEl>
                                          <p:spTgt spid="12"/>
                                        </p:tgtEl>
                                        <p:attrNameLst>
                                          <p:attrName>style.visibility</p:attrName>
                                        </p:attrNameLst>
                                      </p:cBhvr>
                                      <p:to>
                                        <p:strVal val="visible"/>
                                      </p:to>
                                    </p:set>
                                  </p:childTnLst>
                                </p:cTn>
                              </p:par>
                              <p:par>
                                <p:cTn id="12" presetID="1" presetClass="entr" presetSubtype="0" fill="hold" nodeType="withEffect">
                                  <p:stCondLst>
                                    <p:cond delay="50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grpId="0" nodeType="withEffect">
                                  <p:stCondLst>
                                    <p:cond delay="50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FBA4D5E-20A5-45A1-81FD-C04307EF92D5}"/>
              </a:ext>
            </a:extLst>
          </p:cNvPr>
          <p:cNvSpPr>
            <a:spLocks noGrp="1"/>
          </p:cNvSpPr>
          <p:nvPr>
            <p:ph type="dt" sz="half" idx="10"/>
          </p:nvPr>
        </p:nvSpPr>
        <p:spPr/>
        <p:txBody>
          <a:bodyPr/>
          <a:lstStyle/>
          <a:p>
            <a:fld id="{00CF6C28-9714-4872-A1BA-C1CE32775DD8}" type="datetime1">
              <a:rPr lang="en-IN" smtClean="0"/>
              <a:t>22-01-2025</a:t>
            </a:fld>
            <a:endParaRPr lang="en-IN"/>
          </a:p>
        </p:txBody>
      </p:sp>
      <p:sp>
        <p:nvSpPr>
          <p:cNvPr id="4" name="Slide Number Placeholder 3">
            <a:extLst>
              <a:ext uri="{FF2B5EF4-FFF2-40B4-BE49-F238E27FC236}">
                <a16:creationId xmlns:a16="http://schemas.microsoft.com/office/drawing/2014/main" id="{08C83714-D34D-45A4-A4DF-9361EA57B8D0}"/>
              </a:ext>
            </a:extLst>
          </p:cNvPr>
          <p:cNvSpPr>
            <a:spLocks noGrp="1"/>
          </p:cNvSpPr>
          <p:nvPr>
            <p:ph type="sldNum" sz="quarter" idx="12"/>
          </p:nvPr>
        </p:nvSpPr>
        <p:spPr/>
        <p:txBody>
          <a:bodyPr/>
          <a:lstStyle/>
          <a:p>
            <a:fld id="{2E3AE14D-FC0C-444C-98A2-B7580AD0B3C0}" type="slidenum">
              <a:rPr lang="en-IN" smtClean="0"/>
              <a:t>9</a:t>
            </a:fld>
            <a:endParaRPr lang="en-IN"/>
          </a:p>
        </p:txBody>
      </p:sp>
      <p:sp>
        <p:nvSpPr>
          <p:cNvPr id="11" name="TextBox 10">
            <a:extLst>
              <a:ext uri="{FF2B5EF4-FFF2-40B4-BE49-F238E27FC236}">
                <a16:creationId xmlns:a16="http://schemas.microsoft.com/office/drawing/2014/main" id="{C297BD44-5F08-478E-B9E2-6D513198CCBE}"/>
              </a:ext>
            </a:extLst>
          </p:cNvPr>
          <p:cNvSpPr txBox="1"/>
          <p:nvPr/>
        </p:nvSpPr>
        <p:spPr>
          <a:xfrm>
            <a:off x="139702" y="1318461"/>
            <a:ext cx="2857498" cy="2308324"/>
          </a:xfrm>
          <a:prstGeom prst="rect">
            <a:avLst/>
          </a:prstGeom>
          <a:noFill/>
        </p:spPr>
        <p:txBody>
          <a:bodyPr wrap="square">
            <a:spAutoFit/>
          </a:bodyPr>
          <a:lstStyle/>
          <a:p>
            <a:pPr marL="214313" indent="-214313" algn="just">
              <a:buFont typeface="Wingdings" panose="05000000000000000000" pitchFamily="2" charset="2"/>
              <a:buChar char="§"/>
            </a:pPr>
            <a:r>
              <a:rPr lang="en-IN" sz="1600" dirty="0"/>
              <a:t>The </a:t>
            </a:r>
            <a:r>
              <a:rPr lang="en-IN" sz="1600" b="1" dirty="0"/>
              <a:t>shutdown procedures </a:t>
            </a:r>
            <a:r>
              <a:rPr lang="en-IN" sz="1600" dirty="0"/>
              <a:t>usually include the following operations:</a:t>
            </a:r>
          </a:p>
          <a:p>
            <a:pPr marL="214313" indent="-214313" algn="just">
              <a:buFont typeface="Wingdings" panose="05000000000000000000" pitchFamily="2" charset="2"/>
              <a:buChar char="§"/>
            </a:pPr>
            <a:endParaRPr lang="en-IN" sz="1600" dirty="0"/>
          </a:p>
          <a:p>
            <a:pPr marL="557213" lvl="1" indent="-214313" algn="just">
              <a:buFont typeface="Arial" panose="020B0604020202020204" pitchFamily="34" charset="0"/>
              <a:buChar char="•"/>
            </a:pPr>
            <a:r>
              <a:rPr lang="en-IN" sz="1600" dirty="0"/>
              <a:t>Cooling</a:t>
            </a:r>
          </a:p>
          <a:p>
            <a:pPr marL="557213" lvl="1" indent="-214313" algn="just">
              <a:buFont typeface="Arial" panose="020B0604020202020204" pitchFamily="34" charset="0"/>
              <a:buChar char="•"/>
            </a:pPr>
            <a:r>
              <a:rPr lang="en-IN" sz="1600" dirty="0"/>
              <a:t>Pumping out</a:t>
            </a:r>
          </a:p>
          <a:p>
            <a:pPr marL="557213" lvl="1" indent="-214313" algn="just">
              <a:buFont typeface="Arial" panose="020B0604020202020204" pitchFamily="34" charset="0"/>
              <a:buChar char="•"/>
            </a:pPr>
            <a:r>
              <a:rPr lang="en-IN" sz="1600" dirty="0"/>
              <a:t>Residuals removal</a:t>
            </a:r>
          </a:p>
          <a:p>
            <a:pPr marL="557213" lvl="1" indent="-214313" algn="just">
              <a:buFont typeface="Arial" panose="020B0604020202020204" pitchFamily="34" charset="0"/>
              <a:buChar char="•"/>
            </a:pPr>
            <a:r>
              <a:rPr lang="en-IN" sz="1600" dirty="0"/>
              <a:t>Blinding and opening</a:t>
            </a:r>
          </a:p>
          <a:p>
            <a:pPr marL="557213" lvl="1" indent="-214313" algn="just">
              <a:buFont typeface="Arial" panose="020B0604020202020204" pitchFamily="34" charset="0"/>
              <a:buChar char="•"/>
            </a:pPr>
            <a:r>
              <a:rPr lang="en-IN" sz="1600" dirty="0"/>
              <a:t>Inspection for entering</a:t>
            </a:r>
          </a:p>
        </p:txBody>
      </p:sp>
      <p:sp>
        <p:nvSpPr>
          <p:cNvPr id="12" name="TextBox 11">
            <a:extLst>
              <a:ext uri="{FF2B5EF4-FFF2-40B4-BE49-F238E27FC236}">
                <a16:creationId xmlns:a16="http://schemas.microsoft.com/office/drawing/2014/main" id="{8E3B4590-D3F6-42FA-AC56-E1B7E2496279}"/>
              </a:ext>
            </a:extLst>
          </p:cNvPr>
          <p:cNvSpPr txBox="1"/>
          <p:nvPr/>
        </p:nvSpPr>
        <p:spPr>
          <a:xfrm>
            <a:off x="3059645" y="727716"/>
            <a:ext cx="5930897" cy="4339650"/>
          </a:xfrm>
          <a:prstGeom prst="rect">
            <a:avLst/>
          </a:prstGeom>
          <a:noFill/>
        </p:spPr>
        <p:txBody>
          <a:bodyPr wrap="square">
            <a:spAutoFit/>
          </a:bodyPr>
          <a:lstStyle/>
          <a:p>
            <a:pPr algn="just"/>
            <a:r>
              <a:rPr lang="en-IN" sz="2000" b="1" dirty="0">
                <a:solidFill>
                  <a:srgbClr val="291973"/>
                </a:solidFill>
              </a:rPr>
              <a:t>Pumping Out</a:t>
            </a:r>
          </a:p>
          <a:p>
            <a:pPr algn="just"/>
            <a:endParaRPr lang="en-IN" sz="1600" dirty="0"/>
          </a:p>
          <a:p>
            <a:pPr marL="214313" indent="-214313" algn="just">
              <a:buFont typeface="Wingdings" panose="05000000000000000000" pitchFamily="2" charset="2"/>
              <a:buChar char="§"/>
            </a:pPr>
            <a:r>
              <a:rPr lang="en-US" sz="1600" dirty="0"/>
              <a:t>The </a:t>
            </a:r>
            <a:r>
              <a:rPr lang="en-US" sz="1600" b="1" dirty="0"/>
              <a:t>liquid materials</a:t>
            </a:r>
            <a:r>
              <a:rPr lang="en-US" sz="1600" dirty="0"/>
              <a:t>, once cooled to the assigned temperature, should be pumped out of the units.</a:t>
            </a:r>
          </a:p>
          <a:p>
            <a:pPr marL="214313" indent="-214313" algn="just">
              <a:buFont typeface="Wingdings" panose="05000000000000000000" pitchFamily="2" charset="2"/>
              <a:buChar char="§"/>
            </a:pPr>
            <a:endParaRPr lang="en-US" sz="1600" dirty="0"/>
          </a:p>
          <a:p>
            <a:pPr marL="214313" indent="-214313" algn="just">
              <a:buFont typeface="Wingdings" panose="05000000000000000000" pitchFamily="2" charset="2"/>
              <a:buChar char="§"/>
            </a:pPr>
            <a:r>
              <a:rPr lang="en-US" sz="1600" dirty="0"/>
              <a:t>Materials should be </a:t>
            </a:r>
            <a:r>
              <a:rPr lang="en-US" sz="1600" b="1" dirty="0"/>
              <a:t>routed to some storage devices </a:t>
            </a:r>
            <a:r>
              <a:rPr lang="en-US" sz="1600" dirty="0"/>
              <a:t>(e.g., vessels, tanks, pools) according to </a:t>
            </a:r>
            <a:r>
              <a:rPr lang="en-US" sz="1600" b="1" dirty="0"/>
              <a:t>their composition/purity, by using dedicated lines/pipes</a:t>
            </a:r>
            <a:r>
              <a:rPr lang="en-US" sz="1600" dirty="0"/>
              <a:t>.</a:t>
            </a:r>
          </a:p>
          <a:p>
            <a:pPr marL="214313" indent="-214313" algn="just">
              <a:buFont typeface="Wingdings" panose="05000000000000000000" pitchFamily="2" charset="2"/>
              <a:buChar char="§"/>
            </a:pPr>
            <a:endParaRPr lang="en-US" sz="1600" dirty="0"/>
          </a:p>
          <a:p>
            <a:pPr marL="214313" indent="-214313" algn="just">
              <a:buFont typeface="Wingdings" panose="05000000000000000000" pitchFamily="2" charset="2"/>
              <a:buChar char="§"/>
            </a:pPr>
            <a:r>
              <a:rPr lang="en-US" sz="1600" b="1" dirty="0"/>
              <a:t>Inert gases or steam should fill in the unit during the pump out operation</a:t>
            </a:r>
            <a:r>
              <a:rPr lang="en-US" sz="1600" dirty="0"/>
              <a:t> for two reasons:</a:t>
            </a:r>
          </a:p>
          <a:p>
            <a:pPr marL="214313" indent="-214313" algn="just">
              <a:buFont typeface="Wingdings" panose="05000000000000000000" pitchFamily="2" charset="2"/>
              <a:buChar char="§"/>
            </a:pPr>
            <a:endParaRPr lang="en-US" sz="1600" dirty="0"/>
          </a:p>
          <a:p>
            <a:pPr marL="557213" lvl="1" indent="-214313" algn="just">
              <a:buFont typeface="Arial" panose="020B0604020202020204" pitchFamily="34" charset="0"/>
              <a:buChar char="•"/>
            </a:pPr>
            <a:r>
              <a:rPr lang="en-US" sz="1600" dirty="0"/>
              <a:t>To prevent </a:t>
            </a:r>
            <a:r>
              <a:rPr lang="en-US" sz="1600" b="1" dirty="0"/>
              <a:t>leakages of air </a:t>
            </a:r>
            <a:r>
              <a:rPr lang="en-US" sz="1600" dirty="0"/>
              <a:t>into the unit (and possibly enter the explosivity region)</a:t>
            </a:r>
          </a:p>
          <a:p>
            <a:pPr marL="557213" lvl="1" indent="-214313" algn="just">
              <a:buFont typeface="Arial" panose="020B0604020202020204" pitchFamily="34" charset="0"/>
              <a:buChar char="•"/>
            </a:pPr>
            <a:endParaRPr lang="en-US" sz="1600" dirty="0"/>
          </a:p>
          <a:p>
            <a:pPr marL="557213" lvl="1" indent="-214313" algn="just">
              <a:buFont typeface="Arial" panose="020B0604020202020204" pitchFamily="34" charset="0"/>
              <a:buChar char="•"/>
            </a:pPr>
            <a:r>
              <a:rPr lang="en-US" sz="1600" dirty="0"/>
              <a:t>To prevent the </a:t>
            </a:r>
            <a:r>
              <a:rPr lang="en-US" sz="1600" b="1" dirty="0"/>
              <a:t>collapse of those process units that were not designed to withstand vacuum conditions</a:t>
            </a:r>
            <a:r>
              <a:rPr lang="en-US" sz="1600" dirty="0"/>
              <a:t>.</a:t>
            </a:r>
            <a:endParaRPr lang="en-IN" sz="1600" dirty="0"/>
          </a:p>
        </p:txBody>
      </p:sp>
      <p:pic>
        <p:nvPicPr>
          <p:cNvPr id="6" name="Picture 5">
            <a:extLst>
              <a:ext uri="{FF2B5EF4-FFF2-40B4-BE49-F238E27FC236}">
                <a16:creationId xmlns:a16="http://schemas.microsoft.com/office/drawing/2014/main" id="{7CBD24B5-8CD3-44B5-987F-BEFE5D6B0FAA}"/>
              </a:ext>
            </a:extLst>
          </p:cNvPr>
          <p:cNvPicPr>
            <a:picLocks noChangeAspect="1"/>
          </p:cNvPicPr>
          <p:nvPr/>
        </p:nvPicPr>
        <p:blipFill>
          <a:blip r:embed="rId2"/>
          <a:stretch>
            <a:fillRect/>
          </a:stretch>
        </p:blipFill>
        <p:spPr>
          <a:xfrm>
            <a:off x="313352" y="3640597"/>
            <a:ext cx="2586398" cy="1700450"/>
          </a:xfrm>
          <a:prstGeom prst="rect">
            <a:avLst/>
          </a:prstGeom>
        </p:spPr>
      </p:pic>
      <p:sp>
        <p:nvSpPr>
          <p:cNvPr id="10" name="TextBox 9">
            <a:extLst>
              <a:ext uri="{FF2B5EF4-FFF2-40B4-BE49-F238E27FC236}">
                <a16:creationId xmlns:a16="http://schemas.microsoft.com/office/drawing/2014/main" id="{60D426DA-11A2-4FE7-ACA1-40796D53DE4B}"/>
              </a:ext>
            </a:extLst>
          </p:cNvPr>
          <p:cNvSpPr txBox="1"/>
          <p:nvPr/>
        </p:nvSpPr>
        <p:spPr>
          <a:xfrm>
            <a:off x="1001817" y="5380997"/>
            <a:ext cx="1253869" cy="230832"/>
          </a:xfrm>
          <a:prstGeom prst="rect">
            <a:avLst/>
          </a:prstGeom>
          <a:noFill/>
        </p:spPr>
        <p:txBody>
          <a:bodyPr wrap="none" rtlCol="0">
            <a:spAutoFit/>
          </a:bodyPr>
          <a:lstStyle/>
          <a:p>
            <a:r>
              <a:rPr lang="en-US" sz="900" dirty="0">
                <a:solidFill>
                  <a:srgbClr val="002060"/>
                </a:solidFill>
              </a:rPr>
              <a:t>Source: Google Images</a:t>
            </a:r>
            <a:endParaRPr lang="en-IN" sz="900" dirty="0">
              <a:solidFill>
                <a:srgbClr val="002060"/>
              </a:solidFill>
            </a:endParaRPr>
          </a:p>
        </p:txBody>
      </p:sp>
      <p:cxnSp>
        <p:nvCxnSpPr>
          <p:cNvPr id="13" name="Straight Connector 12">
            <a:extLst>
              <a:ext uri="{FF2B5EF4-FFF2-40B4-BE49-F238E27FC236}">
                <a16:creationId xmlns:a16="http://schemas.microsoft.com/office/drawing/2014/main" id="{755F0284-532E-43BA-8497-7E175CBFBFEF}"/>
              </a:ext>
            </a:extLst>
          </p:cNvPr>
          <p:cNvCxnSpPr>
            <a:cxnSpLocks/>
          </p:cNvCxnSpPr>
          <p:nvPr/>
        </p:nvCxnSpPr>
        <p:spPr>
          <a:xfrm>
            <a:off x="0" y="6361115"/>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C2CAD59-F208-4B03-B17B-BBE3220BA6BE}"/>
              </a:ext>
            </a:extLst>
          </p:cNvPr>
          <p:cNvSpPr txBox="1"/>
          <p:nvPr/>
        </p:nvSpPr>
        <p:spPr>
          <a:xfrm>
            <a:off x="183093" y="266051"/>
            <a:ext cx="6539440"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SHUTDOWN PROCEDURES</a:t>
            </a:r>
          </a:p>
        </p:txBody>
      </p:sp>
    </p:spTree>
    <p:extLst>
      <p:ext uri="{BB962C8B-B14F-4D97-AF65-F5344CB8AC3E}">
        <p14:creationId xmlns:p14="http://schemas.microsoft.com/office/powerpoint/2010/main" val="119072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3" end="3"/>
                                            </p:txEl>
                                          </p:spTgt>
                                        </p:tgtEl>
                                        <p:attrNameLst>
                                          <p:attrName>style.color</p:attrName>
                                        </p:attrNameLst>
                                      </p:cBhvr>
                                      <p:to>
                                        <a:schemeClr val="accent2"/>
                                      </p:to>
                                    </p:animClr>
                                    <p:animClr clrSpc="rgb" dir="cw">
                                      <p:cBhvr>
                                        <p:cTn id="7" dur="500" fill="hold"/>
                                        <p:tgtEl>
                                          <p:spTgt spid="11">
                                            <p:txEl>
                                              <p:pRg st="3" end="3"/>
                                            </p:txEl>
                                          </p:spTgt>
                                        </p:tgtEl>
                                        <p:attrNameLst>
                                          <p:attrName>fillcolor</p:attrName>
                                        </p:attrNameLst>
                                      </p:cBhvr>
                                      <p:to>
                                        <a:schemeClr val="accent2"/>
                                      </p:to>
                                    </p:animClr>
                                    <p:set>
                                      <p:cBhvr>
                                        <p:cTn id="8" dur="500" fill="hold"/>
                                        <p:tgtEl>
                                          <p:spTgt spid="11">
                                            <p:txEl>
                                              <p:pRg st="3" end="3"/>
                                            </p:txEl>
                                          </p:spTgt>
                                        </p:tgtEl>
                                        <p:attrNameLst>
                                          <p:attrName>fill.type</p:attrName>
                                        </p:attrNameLst>
                                      </p:cBhvr>
                                      <p:to>
                                        <p:strVal val="solid"/>
                                      </p:to>
                                    </p:set>
                                    <p:set>
                                      <p:cBhvr>
                                        <p:cTn id="9" dur="500" fill="hold"/>
                                        <p:tgtEl>
                                          <p:spTgt spid="11">
                                            <p:txEl>
                                              <p:pRg st="3" end="3"/>
                                            </p:txEl>
                                          </p:spTgt>
                                        </p:tgtEl>
                                        <p:attrNameLst>
                                          <p:attrName>fill.on</p:attrName>
                                        </p:attrNameLst>
                                      </p:cBhvr>
                                      <p:to>
                                        <p:strVal val="true"/>
                                      </p:to>
                                    </p:set>
                                  </p:childTnLst>
                                </p:cTn>
                              </p:par>
                              <p:par>
                                <p:cTn id="10" presetID="1" presetClass="entr" presetSubtype="0" fill="hold" grpId="0" nodeType="withEffect">
                                  <p:stCondLst>
                                    <p:cond delay="500"/>
                                  </p:stCondLst>
                                  <p:childTnLst>
                                    <p:set>
                                      <p:cBhvr>
                                        <p:cTn id="11" dur="1" fill="hold">
                                          <p:stCondLst>
                                            <p:cond delay="0"/>
                                          </p:stCondLst>
                                        </p:cTn>
                                        <p:tgtEl>
                                          <p:spTgt spid="12"/>
                                        </p:tgtEl>
                                        <p:attrNameLst>
                                          <p:attrName>style.visibility</p:attrName>
                                        </p:attrNameLst>
                                      </p:cBhvr>
                                      <p:to>
                                        <p:strVal val="visible"/>
                                      </p:to>
                                    </p:set>
                                  </p:childTnLst>
                                </p:cTn>
                              </p:par>
                              <p:par>
                                <p:cTn id="12" presetID="1" presetClass="entr" presetSubtype="0" fill="hold" nodeType="withEffect">
                                  <p:stCondLst>
                                    <p:cond delay="50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50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7C00623F0FAD489F7A3F226CF554D8" ma:contentTypeVersion="4" ma:contentTypeDescription="Create a new document." ma:contentTypeScope="" ma:versionID="89b095b8504aec260993bc99b17ced88">
  <xsd:schema xmlns:xsd="http://www.w3.org/2001/XMLSchema" xmlns:xs="http://www.w3.org/2001/XMLSchema" xmlns:p="http://schemas.microsoft.com/office/2006/metadata/properties" xmlns:ns2="d321180e-5e90-47ea-bfd3-5143d168c9c8" targetNamespace="http://schemas.microsoft.com/office/2006/metadata/properties" ma:root="true" ma:fieldsID="7ba0cdc44237aaeeb5b0e343b1712d77" ns2:_="">
    <xsd:import namespace="d321180e-5e90-47ea-bfd3-5143d168c9c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21180e-5e90-47ea-bfd3-5143d168c9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73A610-B571-435C-86D4-B41A9739FEB9}"/>
</file>

<file path=customXml/itemProps2.xml><?xml version="1.0" encoding="utf-8"?>
<ds:datastoreItem xmlns:ds="http://schemas.openxmlformats.org/officeDocument/2006/customXml" ds:itemID="{4E26D544-03FC-410F-8338-A7CF80D94D4E}"/>
</file>

<file path=customXml/itemProps3.xml><?xml version="1.0" encoding="utf-8"?>
<ds:datastoreItem xmlns:ds="http://schemas.openxmlformats.org/officeDocument/2006/customXml" ds:itemID="{DCEA7958-5ACF-4F69-BAB3-EAC5D6A5B843}"/>
</file>

<file path=docProps/app.xml><?xml version="1.0" encoding="utf-8"?>
<Properties xmlns="http://schemas.openxmlformats.org/officeDocument/2006/extended-properties" xmlns:vt="http://schemas.openxmlformats.org/officeDocument/2006/docPropsVTypes">
  <Template>Office Theme</Template>
  <TotalTime>389</TotalTime>
  <Words>2379</Words>
  <Application>Microsoft Office PowerPoint</Application>
  <PresentationFormat>On-screen Show (4:3)</PresentationFormat>
  <Paragraphs>318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Joydip Chaudhuri</dc:creator>
  <cp:lastModifiedBy>Joydip Chaudhuri</cp:lastModifiedBy>
  <cp:revision>19</cp:revision>
  <dcterms:created xsi:type="dcterms:W3CDTF">2024-11-09T06:39:04Z</dcterms:created>
  <dcterms:modified xsi:type="dcterms:W3CDTF">2025-01-22T12:43:38Z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0x010100297C00623F0FAD489F7A3F226CF554D8</vt:lpwstr>
  </property>
</Properties>
</file>