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320" r:id="rId5"/>
    <p:sldId id="261" r:id="rId6"/>
    <p:sldId id="468" r:id="rId7"/>
    <p:sldId id="469" r:id="rId8"/>
    <p:sldId id="470" r:id="rId9"/>
    <p:sldId id="471" r:id="rId10"/>
    <p:sldId id="473" r:id="rId11"/>
    <p:sldId id="472" r:id="rId12"/>
    <p:sldId id="474" r:id="rId13"/>
    <p:sldId id="476" r:id="rId14"/>
    <p:sldId id="475" r:id="rId15"/>
    <p:sldId id="477" r:id="rId16"/>
    <p:sldId id="479" r:id="rId17"/>
    <p:sldId id="480" r:id="rId18"/>
    <p:sldId id="481" r:id="rId19"/>
    <p:sldId id="482" r:id="rId20"/>
    <p:sldId id="484" r:id="rId21"/>
    <p:sldId id="486" r:id="rId22"/>
    <p:sldId id="485" r:id="rId23"/>
    <p:sldId id="487" r:id="rId24"/>
    <p:sldId id="488" r:id="rId25"/>
    <p:sldId id="489" r:id="rId26"/>
    <p:sldId id="490" r:id="rId27"/>
    <p:sldId id="491" r:id="rId28"/>
    <p:sldId id="492" r:id="rId29"/>
    <p:sldId id="493" r:id="rId30"/>
    <p:sldId id="494" r:id="rId31"/>
    <p:sldId id="503" r:id="rId32"/>
    <p:sldId id="505" r:id="rId33"/>
    <p:sldId id="504" r:id="rId34"/>
    <p:sldId id="495" r:id="rId35"/>
    <p:sldId id="496" r:id="rId36"/>
    <p:sldId id="497" r:id="rId37"/>
    <p:sldId id="498" r:id="rId38"/>
    <p:sldId id="499" r:id="rId39"/>
    <p:sldId id="500" r:id="rId40"/>
    <p:sldId id="509" r:id="rId41"/>
    <p:sldId id="508" r:id="rId42"/>
    <p:sldId id="502" r:id="rId43"/>
    <p:sldId id="507" r:id="rId44"/>
    <p:sldId id="506"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EF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autoAdjust="0"/>
    <p:restoredTop sz="94660"/>
  </p:normalViewPr>
  <p:slideViewPr>
    <p:cSldViewPr snapToGrid="0">
      <p:cViewPr varScale="1">
        <p:scale>
          <a:sx n="96" d="100"/>
          <a:sy n="96" d="100"/>
        </p:scale>
        <p:origin x="5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C6B368-1F6A-4353-92BB-23D1599BA61D}"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76C28-1271-4083-A505-DABB75CC9A6C}" type="slidenum">
              <a:rPr lang="en-IN" smtClean="0"/>
              <a:t>‹#›</a:t>
            </a:fld>
            <a:endParaRPr lang="en-IN"/>
          </a:p>
        </p:txBody>
      </p:sp>
    </p:spTree>
    <p:extLst>
      <p:ext uri="{BB962C8B-B14F-4D97-AF65-F5344CB8AC3E}">
        <p14:creationId xmlns:p14="http://schemas.microsoft.com/office/powerpoint/2010/main" val="410609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6B368-1F6A-4353-92BB-23D1599BA61D}"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76C28-1271-4083-A505-DABB75CC9A6C}" type="slidenum">
              <a:rPr lang="en-IN" smtClean="0"/>
              <a:t>‹#›</a:t>
            </a:fld>
            <a:endParaRPr lang="en-IN"/>
          </a:p>
        </p:txBody>
      </p:sp>
    </p:spTree>
    <p:extLst>
      <p:ext uri="{BB962C8B-B14F-4D97-AF65-F5344CB8AC3E}">
        <p14:creationId xmlns:p14="http://schemas.microsoft.com/office/powerpoint/2010/main" val="414919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6B368-1F6A-4353-92BB-23D1599BA61D}"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76C28-1271-4083-A505-DABB75CC9A6C}" type="slidenum">
              <a:rPr lang="en-IN" smtClean="0"/>
              <a:t>‹#›</a:t>
            </a:fld>
            <a:endParaRPr lang="en-IN"/>
          </a:p>
        </p:txBody>
      </p:sp>
    </p:spTree>
    <p:extLst>
      <p:ext uri="{BB962C8B-B14F-4D97-AF65-F5344CB8AC3E}">
        <p14:creationId xmlns:p14="http://schemas.microsoft.com/office/powerpoint/2010/main" val="3899107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6B368-1F6A-4353-92BB-23D1599BA61D}"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76C28-1271-4083-A505-DABB75CC9A6C}" type="slidenum">
              <a:rPr lang="en-IN" smtClean="0"/>
              <a:t>‹#›</a:t>
            </a:fld>
            <a:endParaRPr lang="en-IN"/>
          </a:p>
        </p:txBody>
      </p:sp>
    </p:spTree>
    <p:extLst>
      <p:ext uri="{BB962C8B-B14F-4D97-AF65-F5344CB8AC3E}">
        <p14:creationId xmlns:p14="http://schemas.microsoft.com/office/powerpoint/2010/main" val="374893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6B368-1F6A-4353-92BB-23D1599BA61D}"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76C28-1271-4083-A505-DABB75CC9A6C}" type="slidenum">
              <a:rPr lang="en-IN" smtClean="0"/>
              <a:t>‹#›</a:t>
            </a:fld>
            <a:endParaRPr lang="en-IN"/>
          </a:p>
        </p:txBody>
      </p:sp>
    </p:spTree>
    <p:extLst>
      <p:ext uri="{BB962C8B-B14F-4D97-AF65-F5344CB8AC3E}">
        <p14:creationId xmlns:p14="http://schemas.microsoft.com/office/powerpoint/2010/main" val="1391486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C6B368-1F6A-4353-92BB-23D1599BA61D}"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476C28-1271-4083-A505-DABB75CC9A6C}" type="slidenum">
              <a:rPr lang="en-IN" smtClean="0"/>
              <a:t>‹#›</a:t>
            </a:fld>
            <a:endParaRPr lang="en-IN"/>
          </a:p>
        </p:txBody>
      </p:sp>
    </p:spTree>
    <p:extLst>
      <p:ext uri="{BB962C8B-B14F-4D97-AF65-F5344CB8AC3E}">
        <p14:creationId xmlns:p14="http://schemas.microsoft.com/office/powerpoint/2010/main" val="338258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C6B368-1F6A-4353-92BB-23D1599BA61D}" type="datetimeFigureOut">
              <a:rPr lang="en-IN" smtClean="0"/>
              <a:t>17-02-2025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476C28-1271-4083-A505-DABB75CC9A6C}" type="slidenum">
              <a:rPr lang="en-IN" smtClean="0"/>
              <a:t>‹#›</a:t>
            </a:fld>
            <a:endParaRPr lang="en-IN"/>
          </a:p>
        </p:txBody>
      </p:sp>
    </p:spTree>
    <p:extLst>
      <p:ext uri="{BB962C8B-B14F-4D97-AF65-F5344CB8AC3E}">
        <p14:creationId xmlns:p14="http://schemas.microsoft.com/office/powerpoint/2010/main" val="408568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C6B368-1F6A-4353-92BB-23D1599BA61D}" type="datetimeFigureOut">
              <a:rPr lang="en-IN" smtClean="0"/>
              <a:t>17-02-2025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476C28-1271-4083-A505-DABB75CC9A6C}" type="slidenum">
              <a:rPr lang="en-IN" smtClean="0"/>
              <a:t>‹#›</a:t>
            </a:fld>
            <a:endParaRPr lang="en-IN"/>
          </a:p>
        </p:txBody>
      </p:sp>
    </p:spTree>
    <p:extLst>
      <p:ext uri="{BB962C8B-B14F-4D97-AF65-F5344CB8AC3E}">
        <p14:creationId xmlns:p14="http://schemas.microsoft.com/office/powerpoint/2010/main" val="4787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6B368-1F6A-4353-92BB-23D1599BA61D}" type="datetimeFigureOut">
              <a:rPr lang="en-IN" smtClean="0"/>
              <a:t>17-02-2025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476C28-1271-4083-A505-DABB75CC9A6C}" type="slidenum">
              <a:rPr lang="en-IN" smtClean="0"/>
              <a:t>‹#›</a:t>
            </a:fld>
            <a:endParaRPr lang="en-IN"/>
          </a:p>
        </p:txBody>
      </p:sp>
    </p:spTree>
    <p:extLst>
      <p:ext uri="{BB962C8B-B14F-4D97-AF65-F5344CB8AC3E}">
        <p14:creationId xmlns:p14="http://schemas.microsoft.com/office/powerpoint/2010/main" val="36259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C6B368-1F6A-4353-92BB-23D1599BA61D}"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476C28-1271-4083-A505-DABB75CC9A6C}" type="slidenum">
              <a:rPr lang="en-IN" smtClean="0"/>
              <a:t>‹#›</a:t>
            </a:fld>
            <a:endParaRPr lang="en-IN"/>
          </a:p>
        </p:txBody>
      </p:sp>
    </p:spTree>
    <p:extLst>
      <p:ext uri="{BB962C8B-B14F-4D97-AF65-F5344CB8AC3E}">
        <p14:creationId xmlns:p14="http://schemas.microsoft.com/office/powerpoint/2010/main" val="3287275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C6B368-1F6A-4353-92BB-23D1599BA61D}"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476C28-1271-4083-A505-DABB75CC9A6C}" type="slidenum">
              <a:rPr lang="en-IN" smtClean="0"/>
              <a:t>‹#›</a:t>
            </a:fld>
            <a:endParaRPr lang="en-IN"/>
          </a:p>
        </p:txBody>
      </p:sp>
    </p:spTree>
    <p:extLst>
      <p:ext uri="{BB962C8B-B14F-4D97-AF65-F5344CB8AC3E}">
        <p14:creationId xmlns:p14="http://schemas.microsoft.com/office/powerpoint/2010/main" val="157245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6B368-1F6A-4353-92BB-23D1599BA61D}" type="datetimeFigureOut">
              <a:rPr lang="en-IN" smtClean="0"/>
              <a:t>17-02-2025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76C28-1271-4083-A505-DABB75CC9A6C}" type="slidenum">
              <a:rPr lang="en-IN" smtClean="0"/>
              <a:t>‹#›</a:t>
            </a:fld>
            <a:endParaRPr lang="en-IN"/>
          </a:p>
        </p:txBody>
      </p:sp>
    </p:spTree>
    <p:extLst>
      <p:ext uri="{BB962C8B-B14F-4D97-AF65-F5344CB8AC3E}">
        <p14:creationId xmlns:p14="http://schemas.microsoft.com/office/powerpoint/2010/main" val="1957687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1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10.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098D6C-2F7D-480F-B800-DCA6590942D2}"/>
              </a:ext>
            </a:extLst>
          </p:cNvPr>
          <p:cNvSpPr txBox="1"/>
          <p:nvPr/>
        </p:nvSpPr>
        <p:spPr>
          <a:xfrm>
            <a:off x="3842858" y="3621592"/>
            <a:ext cx="1503232" cy="507831"/>
          </a:xfrm>
          <a:prstGeom prst="rect">
            <a:avLst/>
          </a:prstGeom>
          <a:noFill/>
        </p:spPr>
        <p:txBody>
          <a:bodyPr wrap="none" rtlCol="0">
            <a:spAutoFit/>
          </a:bodyPr>
          <a:lstStyle/>
          <a:p>
            <a:r>
              <a:rPr lang="en-US" sz="2700" b="1" dirty="0"/>
              <a:t>Lecture 4</a:t>
            </a:r>
            <a:endParaRPr lang="en-IN" sz="2700" b="1" dirty="0"/>
          </a:p>
        </p:txBody>
      </p:sp>
      <p:sp>
        <p:nvSpPr>
          <p:cNvPr id="5" name="TextBox 4">
            <a:extLst>
              <a:ext uri="{FF2B5EF4-FFF2-40B4-BE49-F238E27FC236}">
                <a16:creationId xmlns:a16="http://schemas.microsoft.com/office/drawing/2014/main" id="{709F0ED3-806B-4C01-B6FC-EC14A5A87DED}"/>
              </a:ext>
            </a:extLst>
          </p:cNvPr>
          <p:cNvSpPr txBox="1"/>
          <p:nvPr/>
        </p:nvSpPr>
        <p:spPr>
          <a:xfrm>
            <a:off x="1534500" y="4118618"/>
            <a:ext cx="6075000" cy="461665"/>
          </a:xfrm>
          <a:prstGeom prst="rect">
            <a:avLst/>
          </a:prstGeom>
          <a:noFill/>
        </p:spPr>
        <p:txBody>
          <a:bodyPr wrap="square">
            <a:spAutoFit/>
          </a:bodyPr>
          <a:lstStyle/>
          <a:p>
            <a:pPr algn="ctr"/>
            <a:r>
              <a:rPr lang="en-US" sz="2400" b="1" dirty="0"/>
              <a:t>Operations at Steady State</a:t>
            </a:r>
          </a:p>
        </p:txBody>
      </p:sp>
      <p:sp>
        <p:nvSpPr>
          <p:cNvPr id="13" name="Date Placeholder 12">
            <a:extLst>
              <a:ext uri="{FF2B5EF4-FFF2-40B4-BE49-F238E27FC236}">
                <a16:creationId xmlns:a16="http://schemas.microsoft.com/office/drawing/2014/main" id="{70DC8B1A-53ED-4C4C-9229-A117AFB15B64}"/>
              </a:ext>
            </a:extLst>
          </p:cNvPr>
          <p:cNvSpPr>
            <a:spLocks noGrp="1"/>
          </p:cNvSpPr>
          <p:nvPr>
            <p:ph type="dt" sz="half" idx="10"/>
          </p:nvPr>
        </p:nvSpPr>
        <p:spPr/>
        <p:txBody>
          <a:bodyPr/>
          <a:lstStyle/>
          <a:p>
            <a:fld id="{E4C508CA-AEAF-4596-A6DB-E5D326FCEFD9}" type="datetime1">
              <a:rPr lang="en-IN" smtClean="0"/>
              <a:t>17-02-2025</a:t>
            </a:fld>
            <a:endParaRPr lang="en-IN"/>
          </a:p>
        </p:txBody>
      </p:sp>
      <p:sp>
        <p:nvSpPr>
          <p:cNvPr id="14" name="Slide Number Placeholder 13">
            <a:extLst>
              <a:ext uri="{FF2B5EF4-FFF2-40B4-BE49-F238E27FC236}">
                <a16:creationId xmlns:a16="http://schemas.microsoft.com/office/drawing/2014/main" id="{2A043A6A-01C8-44B3-BE19-0281F35EE580}"/>
              </a:ext>
            </a:extLst>
          </p:cNvPr>
          <p:cNvSpPr>
            <a:spLocks noGrp="1"/>
          </p:cNvSpPr>
          <p:nvPr>
            <p:ph type="sldNum" sz="quarter" idx="12"/>
          </p:nvPr>
        </p:nvSpPr>
        <p:spPr/>
        <p:txBody>
          <a:bodyPr/>
          <a:lstStyle/>
          <a:p>
            <a:fld id="{2E3AE14D-FC0C-444C-98A2-B7580AD0B3C0}" type="slidenum">
              <a:rPr lang="en-IN" smtClean="0"/>
              <a:t>1</a:t>
            </a:fld>
            <a:endParaRPr lang="en-IN"/>
          </a:p>
        </p:txBody>
      </p:sp>
      <p:cxnSp>
        <p:nvCxnSpPr>
          <p:cNvPr id="3" name="Straight Connector 2">
            <a:extLst>
              <a:ext uri="{FF2B5EF4-FFF2-40B4-BE49-F238E27FC236}">
                <a16:creationId xmlns:a16="http://schemas.microsoft.com/office/drawing/2014/main" id="{1E001F0C-A151-43A5-AE60-93EFA78A2F58}"/>
              </a:ext>
            </a:extLst>
          </p:cNvPr>
          <p:cNvCxnSpPr>
            <a:cxnSpLocks/>
          </p:cNvCxnSpPr>
          <p:nvPr/>
        </p:nvCxnSpPr>
        <p:spPr>
          <a:xfrm>
            <a:off x="1650206" y="4141057"/>
            <a:ext cx="58435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ECA0BD6-AC74-4401-B0EA-735EA2B24846}"/>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0BBD653-4B7A-4C4E-93F7-4096AB071E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27" y="75290"/>
            <a:ext cx="696252" cy="779387"/>
          </a:xfrm>
          <a:prstGeom prst="rect">
            <a:avLst/>
          </a:prstGeom>
        </p:spPr>
      </p:pic>
      <p:sp>
        <p:nvSpPr>
          <p:cNvPr id="17" name="TextBox 16">
            <a:extLst>
              <a:ext uri="{FF2B5EF4-FFF2-40B4-BE49-F238E27FC236}">
                <a16:creationId xmlns:a16="http://schemas.microsoft.com/office/drawing/2014/main" id="{0CC11B27-69C1-4EB4-A2D4-CA2340CC286C}"/>
              </a:ext>
            </a:extLst>
          </p:cNvPr>
          <p:cNvSpPr txBox="1"/>
          <p:nvPr/>
        </p:nvSpPr>
        <p:spPr>
          <a:xfrm>
            <a:off x="2286000" y="2016412"/>
            <a:ext cx="4572000" cy="338554"/>
          </a:xfrm>
          <a:prstGeom prst="rect">
            <a:avLst/>
          </a:prstGeom>
          <a:noFill/>
        </p:spPr>
        <p:txBody>
          <a:bodyPr wrap="square">
            <a:spAutoFit/>
          </a:bodyPr>
          <a:lstStyle/>
          <a:p>
            <a:pPr algn="ctr"/>
            <a:r>
              <a:rPr lang="en-IN" sz="1600" b="1" dirty="0">
                <a:solidFill>
                  <a:srgbClr val="291973"/>
                </a:solidFill>
              </a:rPr>
              <a:t>LTP: 3-0-0, CRD: 3</a:t>
            </a:r>
          </a:p>
        </p:txBody>
      </p:sp>
      <p:sp>
        <p:nvSpPr>
          <p:cNvPr id="18" name="TextBox 17">
            <a:extLst>
              <a:ext uri="{FF2B5EF4-FFF2-40B4-BE49-F238E27FC236}">
                <a16:creationId xmlns:a16="http://schemas.microsoft.com/office/drawing/2014/main" id="{1BCA619E-C361-45D7-BC51-095F85FB590F}"/>
              </a:ext>
            </a:extLst>
          </p:cNvPr>
          <p:cNvSpPr txBox="1"/>
          <p:nvPr/>
        </p:nvSpPr>
        <p:spPr>
          <a:xfrm>
            <a:off x="295605" y="1240744"/>
            <a:ext cx="8552790" cy="584775"/>
          </a:xfrm>
          <a:prstGeom prst="rect">
            <a:avLst/>
          </a:prstGeom>
          <a:noFill/>
        </p:spPr>
        <p:txBody>
          <a:bodyPr wrap="square">
            <a:spAutoFit/>
          </a:bodyPr>
          <a:lstStyle/>
          <a:p>
            <a:pPr algn="ctr"/>
            <a:r>
              <a:rPr lang="en-IN" sz="3200" b="1" dirty="0">
                <a:solidFill>
                  <a:srgbClr val="291973"/>
                </a:solidFill>
              </a:rPr>
              <a:t>CH 42010: PROCESS PLANT OPERATION &amp; SAFETY</a:t>
            </a:r>
            <a:endParaRPr lang="en-IN" sz="3200" dirty="0">
              <a:solidFill>
                <a:srgbClr val="291973"/>
              </a:solidFill>
            </a:endParaRPr>
          </a:p>
        </p:txBody>
      </p:sp>
    </p:spTree>
    <p:extLst>
      <p:ext uri="{BB962C8B-B14F-4D97-AF65-F5344CB8AC3E}">
        <p14:creationId xmlns:p14="http://schemas.microsoft.com/office/powerpoint/2010/main" val="2920360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10</a:t>
            </a:fld>
            <a:endParaRPr lang="en-IN"/>
          </a:p>
        </p:txBody>
      </p:sp>
      <p:sp>
        <p:nvSpPr>
          <p:cNvPr id="9" name="TextBox 8">
            <a:extLst>
              <a:ext uri="{FF2B5EF4-FFF2-40B4-BE49-F238E27FC236}">
                <a16:creationId xmlns:a16="http://schemas.microsoft.com/office/drawing/2014/main" id="{832DC2FE-1351-4FFA-B75F-7A37FD59B43C}"/>
              </a:ext>
            </a:extLst>
          </p:cNvPr>
          <p:cNvSpPr txBox="1"/>
          <p:nvPr/>
        </p:nvSpPr>
        <p:spPr>
          <a:xfrm>
            <a:off x="139700" y="874625"/>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Mass Balances</a:t>
            </a:r>
          </a:p>
        </p:txBody>
      </p:sp>
      <p:sp>
        <p:nvSpPr>
          <p:cNvPr id="11" name="TextBox 10">
            <a:extLst>
              <a:ext uri="{FF2B5EF4-FFF2-40B4-BE49-F238E27FC236}">
                <a16:creationId xmlns:a16="http://schemas.microsoft.com/office/drawing/2014/main" id="{F0D84767-D715-44FB-8894-E8A232F72C53}"/>
              </a:ext>
            </a:extLst>
          </p:cNvPr>
          <p:cNvSpPr txBox="1"/>
          <p:nvPr/>
        </p:nvSpPr>
        <p:spPr>
          <a:xfrm>
            <a:off x="229586" y="1253900"/>
            <a:ext cx="5740619" cy="423449"/>
          </a:xfrm>
          <a:prstGeom prst="rect">
            <a:avLst/>
          </a:prstGeom>
          <a:noFill/>
        </p:spPr>
        <p:txBody>
          <a:bodyPr wrap="square">
            <a:spAutoFit/>
          </a:bodyPr>
          <a:lstStyle/>
          <a:p>
            <a:pPr marL="214313" indent="-214313">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Input − Output + Generation − Consumption = Accumulation</a:t>
            </a:r>
          </a:p>
        </p:txBody>
      </p:sp>
      <p:sp>
        <p:nvSpPr>
          <p:cNvPr id="14" name="TextBox 13">
            <a:extLst>
              <a:ext uri="{FF2B5EF4-FFF2-40B4-BE49-F238E27FC236}">
                <a16:creationId xmlns:a16="http://schemas.microsoft.com/office/drawing/2014/main" id="{630A0F92-D0C4-4F54-9DA9-39E3A5F20AA9}"/>
              </a:ext>
            </a:extLst>
          </p:cNvPr>
          <p:cNvSpPr txBox="1"/>
          <p:nvPr/>
        </p:nvSpPr>
        <p:spPr>
          <a:xfrm>
            <a:off x="229586" y="1658598"/>
            <a:ext cx="8684828" cy="4031873"/>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For fluids, it is difficult to analyze a system (or volume) from fluid by considering or tracking the same particle.</a:t>
            </a:r>
          </a:p>
          <a:p>
            <a:pPr marL="214313" indent="-214313" algn="just">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 system [also called a closed system] is a quantity of matter of fixed identity. No mass can cross a system boundary.</a:t>
            </a:r>
          </a:p>
          <a:p>
            <a:pPr marL="214313" indent="-214313" algn="just">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For fluids we assumed a definite volume in space that forms the required environment and we can apply mechanics principles on the volume. Such volumes are called </a:t>
            </a:r>
            <a:r>
              <a:rPr lang="en-US" sz="1600" b="1" dirty="0">
                <a:latin typeface="Calibri" panose="020F0502020204030204" pitchFamily="34" charset="0"/>
                <a:ea typeface="Calibri" panose="020F0502020204030204" pitchFamily="34" charset="0"/>
                <a:cs typeface="Calibri" panose="020F0502020204030204" pitchFamily="34" charset="0"/>
              </a:rPr>
              <a:t>control volumes</a:t>
            </a:r>
            <a:r>
              <a:rPr lang="en-US" sz="1600" dirty="0">
                <a:latin typeface="Calibri" panose="020F0502020204030204" pitchFamily="34" charset="0"/>
                <a:ea typeface="Calibri" panose="020F0502020204030204" pitchFamily="34" charset="0"/>
                <a:cs typeface="Calibri" panose="020F0502020204030204" pitchFamily="34" charset="0"/>
              </a:rPr>
              <a:t>.</a:t>
            </a:r>
          </a:p>
          <a:p>
            <a:pPr marL="214313" indent="-214313" algn="just">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 </a:t>
            </a:r>
            <a:r>
              <a:rPr lang="en-US" sz="1600" b="1" dirty="0">
                <a:latin typeface="Calibri" panose="020F0502020204030204" pitchFamily="34" charset="0"/>
                <a:ea typeface="Calibri" panose="020F0502020204030204" pitchFamily="34" charset="0"/>
                <a:cs typeface="Calibri" panose="020F0502020204030204" pitchFamily="34" charset="0"/>
              </a:rPr>
              <a:t>control volume </a:t>
            </a:r>
            <a:r>
              <a:rPr lang="en-US" sz="1600" dirty="0">
                <a:latin typeface="Calibri" panose="020F0502020204030204" pitchFamily="34" charset="0"/>
                <a:ea typeface="Calibri" panose="020F0502020204030204" pitchFamily="34" charset="0"/>
                <a:cs typeface="Calibri" panose="020F0502020204030204" pitchFamily="34" charset="0"/>
              </a:rPr>
              <a:t>[also called an open system] is a region in space chosen for study. Mass can cross a control surface (the surface of the control volume).</a:t>
            </a:r>
          </a:p>
          <a:p>
            <a:pPr marL="214313" indent="-214313" algn="just">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fundamental conservation laws (conservation of mass, energy, etc.) apply directly to systems.</a:t>
            </a:r>
          </a:p>
          <a:p>
            <a:pPr marL="214313" indent="-214313" algn="just">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a:t>
            </a:r>
            <a:r>
              <a:rPr lang="en-US" sz="1600" b="1" dirty="0">
                <a:latin typeface="Calibri" panose="020F0502020204030204" pitchFamily="34" charset="0"/>
                <a:ea typeface="Calibri" panose="020F0502020204030204" pitchFamily="34" charset="0"/>
                <a:cs typeface="Calibri" panose="020F0502020204030204" pitchFamily="34" charset="0"/>
              </a:rPr>
              <a:t>conversion from system analysis to control volume analysis </a:t>
            </a:r>
            <a:r>
              <a:rPr lang="en-US" sz="1600" dirty="0">
                <a:latin typeface="Calibri" panose="020F0502020204030204" pitchFamily="34" charset="0"/>
                <a:ea typeface="Calibri" panose="020F0502020204030204" pitchFamily="34" charset="0"/>
                <a:cs typeface="Calibri" panose="020F0502020204030204" pitchFamily="34" charset="0"/>
              </a:rPr>
              <a:t>is represented by </a:t>
            </a:r>
            <a:r>
              <a:rPr lang="en-US" sz="1600" b="1" dirty="0">
                <a:latin typeface="Calibri" panose="020F0502020204030204" pitchFamily="34" charset="0"/>
                <a:ea typeface="Calibri" panose="020F0502020204030204" pitchFamily="34" charset="0"/>
                <a:cs typeface="Calibri" panose="020F0502020204030204" pitchFamily="34" charset="0"/>
              </a:rPr>
              <a:t>Reynolds Transport Theorem (RTT)</a:t>
            </a:r>
            <a:r>
              <a:rPr lang="en-US" sz="1600" dirty="0">
                <a:latin typeface="Calibri" panose="020F0502020204030204" pitchFamily="34" charset="0"/>
                <a:ea typeface="Calibri" panose="020F0502020204030204" pitchFamily="34" charset="0"/>
                <a:cs typeface="Calibri" panose="020F0502020204030204" pitchFamily="34" charset="0"/>
              </a:rPr>
              <a:t>.</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0BFAA540-8D5B-4D8C-A046-3ADF72E62F6C}"/>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2611428" y="5711108"/>
            <a:ext cx="3921143" cy="470857"/>
          </a:xfrm>
          <a:prstGeom prst="rect">
            <a:avLst/>
          </a:prstGeom>
        </p:spPr>
      </p:pic>
      <p:cxnSp>
        <p:nvCxnSpPr>
          <p:cNvPr id="10" name="Straight Connector 9">
            <a:extLst>
              <a:ext uri="{FF2B5EF4-FFF2-40B4-BE49-F238E27FC236}">
                <a16:creationId xmlns:a16="http://schemas.microsoft.com/office/drawing/2014/main" id="{966365C8-0C30-4081-865A-908CC8113DC2}"/>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044A95B-5E24-4D91-9DA4-D3B0FDB61B3E}"/>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2760260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11</a:t>
            </a:fld>
            <a:endParaRPr lang="en-IN"/>
          </a:p>
        </p:txBody>
      </p:sp>
      <p:pic>
        <p:nvPicPr>
          <p:cNvPr id="18" name="Picture 17">
            <a:extLst>
              <a:ext uri="{FF2B5EF4-FFF2-40B4-BE49-F238E27FC236}">
                <a16:creationId xmlns:a16="http://schemas.microsoft.com/office/drawing/2014/main" id="{3751C784-81BC-42F3-9F90-9D3066F91277}"/>
              </a:ext>
            </a:extLst>
          </p:cNvPr>
          <p:cNvPicPr>
            <a:picLocks noChangeAspect="1"/>
          </p:cNvPicPr>
          <p:nvPr/>
        </p:nvPicPr>
        <p:blipFill>
          <a:blip r:embed="rId2"/>
          <a:stretch>
            <a:fillRect/>
          </a:stretch>
        </p:blipFill>
        <p:spPr>
          <a:xfrm>
            <a:off x="224368" y="1241039"/>
            <a:ext cx="7158378" cy="4958621"/>
          </a:xfrm>
          <a:prstGeom prst="rect">
            <a:avLst/>
          </a:prstGeom>
        </p:spPr>
      </p:pic>
      <p:pic>
        <p:nvPicPr>
          <p:cNvPr id="20" name="Picture 19">
            <a:extLst>
              <a:ext uri="{FF2B5EF4-FFF2-40B4-BE49-F238E27FC236}">
                <a16:creationId xmlns:a16="http://schemas.microsoft.com/office/drawing/2014/main" id="{E46AA4BB-40AE-4F70-A998-68D6D0E69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0486" y="874625"/>
            <a:ext cx="1939717" cy="1288373"/>
          </a:xfrm>
          <a:prstGeom prst="rect">
            <a:avLst/>
          </a:prstGeom>
        </p:spPr>
      </p:pic>
      <p:pic>
        <p:nvPicPr>
          <p:cNvPr id="24" name="Picture 23">
            <a:extLst>
              <a:ext uri="{FF2B5EF4-FFF2-40B4-BE49-F238E27FC236}">
                <a16:creationId xmlns:a16="http://schemas.microsoft.com/office/drawing/2014/main" id="{E15A1B0C-4DDD-4E47-9B56-297F857F6001}"/>
              </a:ext>
            </a:extLst>
          </p:cNvPr>
          <p:cNvPicPr>
            <a:picLocks noChangeAspect="1"/>
          </p:cNvPicPr>
          <p:nvPr/>
        </p:nvPicPr>
        <p:blipFill rotWithShape="1">
          <a:blip r:embed="rId4">
            <a:extLst>
              <a:ext uri="{28A0092B-C50C-407E-A947-70E740481C1C}">
                <a14:useLocalDpi xmlns:a14="http://schemas.microsoft.com/office/drawing/2010/main" val="0"/>
              </a:ext>
            </a:extLst>
          </a:blip>
          <a:srcRect l="50691" t="23681" r="10776" b="16948"/>
          <a:stretch/>
        </p:blipFill>
        <p:spPr>
          <a:xfrm>
            <a:off x="7433100" y="3882701"/>
            <a:ext cx="1486532" cy="1288383"/>
          </a:xfrm>
          <a:prstGeom prst="rect">
            <a:avLst/>
          </a:prstGeom>
        </p:spPr>
      </p:pic>
      <p:sp>
        <p:nvSpPr>
          <p:cNvPr id="25" name="TextBox 24">
            <a:extLst>
              <a:ext uri="{FF2B5EF4-FFF2-40B4-BE49-F238E27FC236}">
                <a16:creationId xmlns:a16="http://schemas.microsoft.com/office/drawing/2014/main" id="{FC78EAB9-84B2-42AB-852A-7644E7F94CD1}"/>
              </a:ext>
            </a:extLst>
          </p:cNvPr>
          <p:cNvSpPr txBox="1"/>
          <p:nvPr/>
        </p:nvSpPr>
        <p:spPr>
          <a:xfrm>
            <a:off x="7798048" y="6084244"/>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cxnSp>
        <p:nvCxnSpPr>
          <p:cNvPr id="11" name="Straight Connector 10">
            <a:extLst>
              <a:ext uri="{FF2B5EF4-FFF2-40B4-BE49-F238E27FC236}">
                <a16:creationId xmlns:a16="http://schemas.microsoft.com/office/drawing/2014/main" id="{913A8FDA-37BF-4DB2-BFF3-2C137B181CB6}"/>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E48D605-5F95-4154-8996-5E34AADFD359}"/>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
        <p:nvSpPr>
          <p:cNvPr id="13" name="TextBox 12">
            <a:extLst>
              <a:ext uri="{FF2B5EF4-FFF2-40B4-BE49-F238E27FC236}">
                <a16:creationId xmlns:a16="http://schemas.microsoft.com/office/drawing/2014/main" id="{353BDE8A-3019-44C6-9D4C-5ABC151780C3}"/>
              </a:ext>
            </a:extLst>
          </p:cNvPr>
          <p:cNvSpPr txBox="1"/>
          <p:nvPr/>
        </p:nvSpPr>
        <p:spPr>
          <a:xfrm>
            <a:off x="139700" y="874625"/>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Mass Balances</a:t>
            </a:r>
          </a:p>
        </p:txBody>
      </p:sp>
      <p:pic>
        <p:nvPicPr>
          <p:cNvPr id="14" name="Picture 13">
            <a:extLst>
              <a:ext uri="{FF2B5EF4-FFF2-40B4-BE49-F238E27FC236}">
                <a16:creationId xmlns:a16="http://schemas.microsoft.com/office/drawing/2014/main" id="{BBAA92B2-6CF7-4276-87C3-F1187600AC06}"/>
              </a:ext>
            </a:extLst>
          </p:cNvPr>
          <p:cNvPicPr>
            <a:picLocks noChangeAspect="1"/>
          </p:cNvPicPr>
          <p:nvPr/>
        </p:nvPicPr>
        <p:blipFill rotWithShape="1">
          <a:blip r:embed="rId4">
            <a:extLst>
              <a:ext uri="{28A0092B-C50C-407E-A947-70E740481C1C}">
                <a14:useLocalDpi xmlns:a14="http://schemas.microsoft.com/office/drawing/2010/main" val="0"/>
              </a:ext>
            </a:extLst>
          </a:blip>
          <a:srcRect l="8016" t="23681" r="59482" b="16948"/>
          <a:stretch/>
        </p:blipFill>
        <p:spPr>
          <a:xfrm>
            <a:off x="7665763" y="2431966"/>
            <a:ext cx="1253869" cy="1288383"/>
          </a:xfrm>
          <a:prstGeom prst="rect">
            <a:avLst/>
          </a:prstGeom>
        </p:spPr>
      </p:pic>
      <p:sp>
        <p:nvSpPr>
          <p:cNvPr id="2" name="Rectangle 1">
            <a:extLst>
              <a:ext uri="{FF2B5EF4-FFF2-40B4-BE49-F238E27FC236}">
                <a16:creationId xmlns:a16="http://schemas.microsoft.com/office/drawing/2014/main" id="{642DE834-400B-4DC4-8BAF-AD0BD3BB688A}"/>
              </a:ext>
            </a:extLst>
          </p:cNvPr>
          <p:cNvSpPr/>
          <p:nvPr/>
        </p:nvSpPr>
        <p:spPr>
          <a:xfrm>
            <a:off x="237512" y="1244317"/>
            <a:ext cx="4601632" cy="274494"/>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Analogy b/w Material derivative and the RTT</a:t>
            </a:r>
            <a:endParaRPr lang="en-IN" sz="1600" b="1" dirty="0">
              <a:solidFill>
                <a:srgbClr val="C00000"/>
              </a:solidFill>
            </a:endParaRPr>
          </a:p>
        </p:txBody>
      </p:sp>
    </p:spTree>
    <p:extLst>
      <p:ext uri="{BB962C8B-B14F-4D97-AF65-F5344CB8AC3E}">
        <p14:creationId xmlns:p14="http://schemas.microsoft.com/office/powerpoint/2010/main" val="308383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12</a:t>
            </a:fld>
            <a:endParaRPr lang="en-IN"/>
          </a:p>
        </p:txBody>
      </p:sp>
      <p:sp>
        <p:nvSpPr>
          <p:cNvPr id="9" name="TextBox 8">
            <a:extLst>
              <a:ext uri="{FF2B5EF4-FFF2-40B4-BE49-F238E27FC236}">
                <a16:creationId xmlns:a16="http://schemas.microsoft.com/office/drawing/2014/main" id="{832DC2FE-1351-4FFA-B75F-7A37FD59B43C}"/>
              </a:ext>
            </a:extLst>
          </p:cNvPr>
          <p:cNvSpPr txBox="1"/>
          <p:nvPr/>
        </p:nvSpPr>
        <p:spPr>
          <a:xfrm>
            <a:off x="139700" y="904839"/>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Mass Balance in a Reactor</a:t>
            </a:r>
          </a:p>
        </p:txBody>
      </p:sp>
      <p:pic>
        <p:nvPicPr>
          <p:cNvPr id="10" name="Picture 9">
            <a:extLst>
              <a:ext uri="{FF2B5EF4-FFF2-40B4-BE49-F238E27FC236}">
                <a16:creationId xmlns:a16="http://schemas.microsoft.com/office/drawing/2014/main" id="{36A44CD7-33E4-48B2-8955-8D5B11A281A7}"/>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2278473" y="1282119"/>
            <a:ext cx="4604571" cy="531428"/>
          </a:xfrm>
          <a:prstGeom prst="rect">
            <a:avLst/>
          </a:prstGeom>
        </p:spPr>
      </p:pic>
      <p:sp>
        <p:nvSpPr>
          <p:cNvPr id="13" name="TextBox 12">
            <a:extLst>
              <a:ext uri="{FF2B5EF4-FFF2-40B4-BE49-F238E27FC236}">
                <a16:creationId xmlns:a16="http://schemas.microsoft.com/office/drawing/2014/main" id="{1DB79204-EAC3-4B93-807F-4EEE34C0A3EF}"/>
              </a:ext>
            </a:extLst>
          </p:cNvPr>
          <p:cNvSpPr txBox="1"/>
          <p:nvPr/>
        </p:nvSpPr>
        <p:spPr>
          <a:xfrm>
            <a:off x="130942" y="1822017"/>
            <a:ext cx="8882117" cy="584775"/>
          </a:xfrm>
          <a:prstGeom prst="rect">
            <a:avLst/>
          </a:prstGeom>
          <a:noFill/>
        </p:spPr>
        <p:txBody>
          <a:bodyPr wrap="square">
            <a:sp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where </a:t>
            </a:r>
            <a:r>
              <a:rPr lang="en-IN" sz="1600" i="1" dirty="0">
                <a:latin typeface="Calibri" panose="020F0502020204030204" pitchFamily="34" charset="0"/>
                <a:ea typeface="Calibri" panose="020F0502020204030204" pitchFamily="34" charset="0"/>
                <a:cs typeface="Calibri" panose="020F0502020204030204" pitchFamily="34" charset="0"/>
              </a:rPr>
              <a:t>r</a:t>
            </a:r>
            <a:r>
              <a:rPr lang="en-IN" sz="1600" dirty="0">
                <a:latin typeface="Calibri" panose="020F0502020204030204" pitchFamily="34" charset="0"/>
                <a:ea typeface="Calibri" panose="020F0502020204030204" pitchFamily="34" charset="0"/>
                <a:cs typeface="Calibri" panose="020F0502020204030204" pitchFamily="34" charset="0"/>
              </a:rPr>
              <a:t> is the reaction rate expression and corresponds to the rate of generation of </a:t>
            </a:r>
            <a:r>
              <a:rPr lang="en-IN" sz="1600" i="1" dirty="0" err="1">
                <a:latin typeface="Calibri" panose="020F0502020204030204" pitchFamily="34" charset="0"/>
                <a:ea typeface="Calibri" panose="020F0502020204030204" pitchFamily="34" charset="0"/>
                <a:cs typeface="Calibri" panose="020F0502020204030204" pitchFamily="34" charset="0"/>
              </a:rPr>
              <a:t>i</a:t>
            </a:r>
            <a:r>
              <a:rPr lang="en-IN" sz="1600" dirty="0">
                <a:latin typeface="Calibri" panose="020F0502020204030204" pitchFamily="34" charset="0"/>
                <a:ea typeface="Calibri" panose="020F0502020204030204" pitchFamily="34" charset="0"/>
                <a:cs typeface="Calibri" panose="020F0502020204030204" pitchFamily="34" charset="0"/>
              </a:rPr>
              <a:t> in the </a:t>
            </a:r>
            <a:r>
              <a:rPr lang="en-IN" sz="1600" i="1" dirty="0">
                <a:latin typeface="Calibri" panose="020F0502020204030204" pitchFamily="34" charset="0"/>
                <a:ea typeface="Calibri" panose="020F0502020204030204" pitchFamily="34" charset="0"/>
                <a:cs typeface="Calibri" panose="020F0502020204030204" pitchFamily="34" charset="0"/>
              </a:rPr>
              <a:t>CV</a:t>
            </a:r>
            <a:r>
              <a:rPr lang="en-IN" sz="1600" dirty="0">
                <a:latin typeface="Calibri" panose="020F0502020204030204" pitchFamily="34" charset="0"/>
                <a:ea typeface="Calibri" panose="020F0502020204030204" pitchFamily="34" charset="0"/>
                <a:cs typeface="Calibri" panose="020F0502020204030204" pitchFamily="34" charset="0"/>
              </a:rPr>
              <a:t>, with units of mass/volume-time.</a:t>
            </a:r>
          </a:p>
        </p:txBody>
      </p:sp>
      <p:pic>
        <p:nvPicPr>
          <p:cNvPr id="14" name="Picture 13">
            <a:extLst>
              <a:ext uri="{FF2B5EF4-FFF2-40B4-BE49-F238E27FC236}">
                <a16:creationId xmlns:a16="http://schemas.microsoft.com/office/drawing/2014/main" id="{F5885027-03CA-43A8-A581-1C1970BC9DEF}"/>
              </a:ext>
            </a:extLst>
          </p:cNvPr>
          <p:cNvPicPr>
            <a:picLocks noChangeAspect="1"/>
          </p:cNvPicPr>
          <p:nvPr/>
        </p:nvPicPr>
        <p:blipFill>
          <a:blip r:embed="rId4"/>
          <a:stretch>
            <a:fillRect/>
          </a:stretch>
        </p:blipFill>
        <p:spPr>
          <a:xfrm>
            <a:off x="130941" y="2730725"/>
            <a:ext cx="8882117" cy="2668447"/>
          </a:xfrm>
          <a:prstGeom prst="rect">
            <a:avLst/>
          </a:prstGeom>
        </p:spPr>
      </p:pic>
      <p:cxnSp>
        <p:nvCxnSpPr>
          <p:cNvPr id="11" name="Straight Connector 10">
            <a:extLst>
              <a:ext uri="{FF2B5EF4-FFF2-40B4-BE49-F238E27FC236}">
                <a16:creationId xmlns:a16="http://schemas.microsoft.com/office/drawing/2014/main" id="{35A87FEA-7D00-42B5-B09B-A4CD96D622E3}"/>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71BFBD1-BF6D-4CBA-A64A-7825B00DD374}"/>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126460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8FEA37-6E3B-4E21-8F17-CC634C75830B}"/>
              </a:ext>
            </a:extLst>
          </p:cNvPr>
          <p:cNvPicPr>
            <a:picLocks noChangeAspect="1"/>
          </p:cNvPicPr>
          <p:nvPr/>
        </p:nvPicPr>
        <p:blipFill>
          <a:blip r:embed="rId3"/>
          <a:stretch>
            <a:fillRect/>
          </a:stretch>
        </p:blipFill>
        <p:spPr>
          <a:xfrm>
            <a:off x="4521006" y="951713"/>
            <a:ext cx="4444033" cy="1936226"/>
          </a:xfrm>
          <a:prstGeom prst="rect">
            <a:avLst/>
          </a:prstGeom>
        </p:spPr>
      </p:pic>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13</a:t>
            </a:fld>
            <a:endParaRPr lang="en-IN"/>
          </a:p>
        </p:txBody>
      </p:sp>
      <p:pic>
        <p:nvPicPr>
          <p:cNvPr id="10" name="Picture 9">
            <a:extLst>
              <a:ext uri="{FF2B5EF4-FFF2-40B4-BE49-F238E27FC236}">
                <a16:creationId xmlns:a16="http://schemas.microsoft.com/office/drawing/2014/main" id="{36A44CD7-33E4-48B2-8955-8D5B11A281A7}"/>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44631" y="1318248"/>
            <a:ext cx="4604571" cy="531428"/>
          </a:xfrm>
          <a:prstGeom prst="rect">
            <a:avLst/>
          </a:prstGeom>
        </p:spPr>
      </p:pic>
      <p:sp>
        <p:nvSpPr>
          <p:cNvPr id="15" name="TextBox 14">
            <a:extLst>
              <a:ext uri="{FF2B5EF4-FFF2-40B4-BE49-F238E27FC236}">
                <a16:creationId xmlns:a16="http://schemas.microsoft.com/office/drawing/2014/main" id="{2A283FCA-22FA-4A84-80FD-0BF33C8D41F8}"/>
              </a:ext>
            </a:extLst>
          </p:cNvPr>
          <p:cNvSpPr txBox="1"/>
          <p:nvPr/>
        </p:nvSpPr>
        <p:spPr>
          <a:xfrm>
            <a:off x="144981" y="3279016"/>
            <a:ext cx="8752051" cy="2800767"/>
          </a:xfrm>
          <a:prstGeom prst="rect">
            <a:avLst/>
          </a:prstGeom>
          <a:noFill/>
        </p:spPr>
        <p:txBody>
          <a:bodyPr wrap="square">
            <a:spAutoFit/>
          </a:bodyPr>
          <a:lstStyle/>
          <a:p>
            <a:pPr marL="214313" indent="-214313" algn="just">
              <a:buFont typeface="Wingdings" panose="05000000000000000000" pitchFamily="2" charset="2"/>
              <a:buChar char="§"/>
            </a:pPr>
            <a:r>
              <a:rPr lang="en-IN" sz="1600" dirty="0">
                <a:latin typeface="Calibri" panose="020F0502020204030204" pitchFamily="34" charset="0"/>
                <a:ea typeface="Calibri" panose="020F0502020204030204" pitchFamily="34" charset="0"/>
                <a:cs typeface="Calibri" panose="020F0502020204030204" pitchFamily="34" charset="0"/>
              </a:rPr>
              <a:t>The system is operating at steady state, so the term on the left of the equation is zero.</a:t>
            </a:r>
          </a:p>
          <a:p>
            <a:pPr marL="214313" indent="-214313" algn="just">
              <a:buFont typeface="Wingdings" panose="05000000000000000000" pitchFamily="2" charset="2"/>
              <a:buChar char="§"/>
            </a:pPr>
            <a:endParaRPr lang="en-IN" sz="16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The reactor is intensely mixed with steady flows. As a result, the Cl concentration is the same everywhere inside the tank (</a:t>
            </a:r>
            <a:r>
              <a:rPr lang="en-US" sz="1600" i="1" dirty="0" err="1">
                <a:latin typeface="Calibri" panose="020F0502020204030204" pitchFamily="34" charset="0"/>
                <a:ea typeface="Calibri" panose="020F0502020204030204" pitchFamily="34" charset="0"/>
                <a:cs typeface="Calibri" panose="020F0502020204030204" pitchFamily="34" charset="0"/>
              </a:rPr>
              <a:t>c</a:t>
            </a:r>
            <a:r>
              <a:rPr lang="en-US" sz="1600" i="1" baseline="-25000" dirty="0" err="1">
                <a:latin typeface="Calibri" panose="020F0502020204030204" pitchFamily="34" charset="0"/>
                <a:ea typeface="Calibri" panose="020F0502020204030204" pitchFamily="34" charset="0"/>
                <a:cs typeface="Calibri" panose="020F0502020204030204" pitchFamily="34" charset="0"/>
              </a:rPr>
              <a:t>Cl</a:t>
            </a:r>
            <a:r>
              <a:rPr lang="en-US" sz="1600" dirty="0">
                <a:latin typeface="Calibri" panose="020F0502020204030204" pitchFamily="34" charset="0"/>
                <a:ea typeface="Calibri" panose="020F0502020204030204" pitchFamily="34" charset="0"/>
                <a:cs typeface="Calibri" panose="020F0502020204030204" pitchFamily="34" charset="0"/>
              </a:rPr>
              <a:t>), and that concentration is also the concentration in the effluent (since the effluent must come from somewhere inside)</a:t>
            </a:r>
          </a:p>
          <a:p>
            <a:pPr marL="214313" indent="-214313" algn="just">
              <a:buFont typeface="Wingdings" panose="05000000000000000000" pitchFamily="2" charset="2"/>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The reaction rate will be the same throughout the tank, which allows us to take </a:t>
            </a:r>
            <a:r>
              <a:rPr lang="en-US" sz="1600" i="1" dirty="0" err="1">
                <a:latin typeface="Calibri" panose="020F0502020204030204" pitchFamily="34" charset="0"/>
                <a:ea typeface="Calibri" panose="020F0502020204030204" pitchFamily="34" charset="0"/>
                <a:cs typeface="Calibri" panose="020F0502020204030204" pitchFamily="34" charset="0"/>
              </a:rPr>
              <a:t>r</a:t>
            </a:r>
            <a:r>
              <a:rPr lang="en-US" sz="1600" i="1" baseline="-25000" dirty="0" err="1">
                <a:latin typeface="Calibri" panose="020F0502020204030204" pitchFamily="34" charset="0"/>
                <a:ea typeface="Calibri" panose="020F0502020204030204" pitchFamily="34" charset="0"/>
                <a:cs typeface="Calibri" panose="020F0502020204030204" pitchFamily="34" charset="0"/>
              </a:rPr>
              <a:t>Cl</a:t>
            </a:r>
            <a:r>
              <a:rPr lang="en-US" sz="1600" dirty="0">
                <a:latin typeface="Calibri" panose="020F0502020204030204" pitchFamily="34" charset="0"/>
                <a:ea typeface="Calibri" panose="020F0502020204030204" pitchFamily="34" charset="0"/>
                <a:cs typeface="Calibri" panose="020F0502020204030204" pitchFamily="34" charset="0"/>
              </a:rPr>
              <a:t> be taken outside the integral on the far right.</a:t>
            </a:r>
          </a:p>
          <a:p>
            <a:pPr marL="214313" indent="-214313" algn="just">
              <a:buFont typeface="Wingdings" panose="05000000000000000000" pitchFamily="2" charset="2"/>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Therefore, noting that there are two inflows (the main inflow stream and the stock solution containing Cl) and one outflow, and that the main inflow stream contains no chlorine.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A250EF42-4740-4A34-B3F5-CC2A2FC9E3F3}"/>
              </a:ext>
            </a:extLst>
          </p:cNvPr>
          <p:cNvSpPr txBox="1"/>
          <p:nvPr/>
        </p:nvSpPr>
        <p:spPr>
          <a:xfrm>
            <a:off x="147211" y="2549385"/>
            <a:ext cx="4575941" cy="338554"/>
          </a:xfrm>
          <a:prstGeom prst="rect">
            <a:avLst/>
          </a:prstGeom>
          <a:noFill/>
        </p:spPr>
        <p:txBody>
          <a:bodyPr wrap="square">
            <a:spAutoFit/>
          </a:bodyPr>
          <a:lstStyle/>
          <a:p>
            <a:r>
              <a:rPr lang="en-IN" sz="1600" b="1" dirty="0">
                <a:latin typeface="Calibri" panose="020F0502020204030204" pitchFamily="34" charset="0"/>
                <a:ea typeface="Calibri" panose="020F0502020204030204" pitchFamily="34" charset="0"/>
                <a:cs typeface="Calibri" panose="020F0502020204030204" pitchFamily="34" charset="0"/>
              </a:rPr>
              <a:t>Applying the mass balance equation to Cl:</a:t>
            </a:r>
          </a:p>
        </p:txBody>
      </p:sp>
      <p:cxnSp>
        <p:nvCxnSpPr>
          <p:cNvPr id="11" name="Straight Connector 10">
            <a:extLst>
              <a:ext uri="{FF2B5EF4-FFF2-40B4-BE49-F238E27FC236}">
                <a16:creationId xmlns:a16="http://schemas.microsoft.com/office/drawing/2014/main" id="{073760E0-6C04-471F-AF12-CE1CC7184372}"/>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1534E29-60DC-4512-98AE-0354CB59D5D9}"/>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
        <p:nvSpPr>
          <p:cNvPr id="14" name="TextBox 13">
            <a:extLst>
              <a:ext uri="{FF2B5EF4-FFF2-40B4-BE49-F238E27FC236}">
                <a16:creationId xmlns:a16="http://schemas.microsoft.com/office/drawing/2014/main" id="{B4453E6C-FFDB-4627-A1A5-854F21E29506}"/>
              </a:ext>
            </a:extLst>
          </p:cNvPr>
          <p:cNvSpPr txBox="1"/>
          <p:nvPr/>
        </p:nvSpPr>
        <p:spPr>
          <a:xfrm>
            <a:off x="139700" y="904839"/>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Mass Balance in a Reactor</a:t>
            </a:r>
          </a:p>
        </p:txBody>
      </p:sp>
    </p:spTree>
    <p:extLst>
      <p:ext uri="{BB962C8B-B14F-4D97-AF65-F5344CB8AC3E}">
        <p14:creationId xmlns:p14="http://schemas.microsoft.com/office/powerpoint/2010/main" val="128962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8FEA37-6E3B-4E21-8F17-CC634C75830B}"/>
              </a:ext>
            </a:extLst>
          </p:cNvPr>
          <p:cNvPicPr>
            <a:picLocks noChangeAspect="1"/>
          </p:cNvPicPr>
          <p:nvPr/>
        </p:nvPicPr>
        <p:blipFill>
          <a:blip r:embed="rId3"/>
          <a:stretch>
            <a:fillRect/>
          </a:stretch>
        </p:blipFill>
        <p:spPr>
          <a:xfrm>
            <a:off x="4455335" y="1130358"/>
            <a:ext cx="4444033" cy="1936226"/>
          </a:xfrm>
          <a:prstGeom prst="rect">
            <a:avLst/>
          </a:prstGeom>
        </p:spPr>
      </p:pic>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14</a:t>
            </a:fld>
            <a:endParaRPr lang="en-IN"/>
          </a:p>
        </p:txBody>
      </p:sp>
      <p:pic>
        <p:nvPicPr>
          <p:cNvPr id="10" name="Picture 9">
            <a:extLst>
              <a:ext uri="{FF2B5EF4-FFF2-40B4-BE49-F238E27FC236}">
                <a16:creationId xmlns:a16="http://schemas.microsoft.com/office/drawing/2014/main" id="{36A44CD7-33E4-48B2-8955-8D5B11A281A7}"/>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44632" y="1492659"/>
            <a:ext cx="4604571" cy="531428"/>
          </a:xfrm>
          <a:prstGeom prst="rect">
            <a:avLst/>
          </a:prstGeom>
        </p:spPr>
      </p:pic>
      <p:pic>
        <p:nvPicPr>
          <p:cNvPr id="8" name="Picture 7">
            <a:extLst>
              <a:ext uri="{FF2B5EF4-FFF2-40B4-BE49-F238E27FC236}">
                <a16:creationId xmlns:a16="http://schemas.microsoft.com/office/drawing/2014/main" id="{5CC0BB6A-060D-428D-A6BB-E4FF1BD7D55D}"/>
              </a:ext>
            </a:extLst>
          </p:cNvPr>
          <p:cNvPicPr>
            <a:picLocks noChangeAspect="1"/>
          </p:cNvPicPr>
          <p:nvPr/>
        </p:nvPicPr>
        <p:blipFill>
          <a:blip r:embed="rId5"/>
          <a:stretch>
            <a:fillRect/>
          </a:stretch>
        </p:blipFill>
        <p:spPr>
          <a:xfrm>
            <a:off x="139700" y="2300058"/>
            <a:ext cx="4887287" cy="2125497"/>
          </a:xfrm>
          <a:prstGeom prst="rect">
            <a:avLst/>
          </a:prstGeom>
        </p:spPr>
      </p:pic>
      <p:pic>
        <p:nvPicPr>
          <p:cNvPr id="12" name="Picture 11">
            <a:extLst>
              <a:ext uri="{FF2B5EF4-FFF2-40B4-BE49-F238E27FC236}">
                <a16:creationId xmlns:a16="http://schemas.microsoft.com/office/drawing/2014/main" id="{52108A53-20B5-4378-B5C1-22EDA2824E28}"/>
              </a:ext>
            </a:extLst>
          </p:cNvPr>
          <p:cNvPicPr>
            <a:picLocks noChangeAspect="1"/>
          </p:cNvPicPr>
          <p:nvPr/>
        </p:nvPicPr>
        <p:blipFill rotWithShape="1">
          <a:blip r:embed="rId6"/>
          <a:srcRect l="6410"/>
          <a:stretch/>
        </p:blipFill>
        <p:spPr>
          <a:xfrm>
            <a:off x="2225184" y="3558699"/>
            <a:ext cx="6512863" cy="1754350"/>
          </a:xfrm>
          <a:prstGeom prst="rect">
            <a:avLst/>
          </a:prstGeom>
        </p:spPr>
      </p:pic>
      <p:cxnSp>
        <p:nvCxnSpPr>
          <p:cNvPr id="11" name="Straight Connector 10">
            <a:extLst>
              <a:ext uri="{FF2B5EF4-FFF2-40B4-BE49-F238E27FC236}">
                <a16:creationId xmlns:a16="http://schemas.microsoft.com/office/drawing/2014/main" id="{A8136E2C-4247-4D73-A55B-CF4CD421239D}"/>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1A6B99D-4F7A-44EF-9E5D-255661B48552}"/>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
        <p:nvSpPr>
          <p:cNvPr id="14" name="TextBox 13">
            <a:extLst>
              <a:ext uri="{FF2B5EF4-FFF2-40B4-BE49-F238E27FC236}">
                <a16:creationId xmlns:a16="http://schemas.microsoft.com/office/drawing/2014/main" id="{27F8FE91-994C-4B65-965A-70290119DDF2}"/>
              </a:ext>
            </a:extLst>
          </p:cNvPr>
          <p:cNvSpPr txBox="1"/>
          <p:nvPr/>
        </p:nvSpPr>
        <p:spPr>
          <a:xfrm>
            <a:off x="139700" y="904839"/>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Mass Balance in a Reactor</a:t>
            </a:r>
          </a:p>
        </p:txBody>
      </p:sp>
    </p:spTree>
    <p:extLst>
      <p:ext uri="{BB962C8B-B14F-4D97-AF65-F5344CB8AC3E}">
        <p14:creationId xmlns:p14="http://schemas.microsoft.com/office/powerpoint/2010/main" val="4165612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8FEA37-6E3B-4E21-8F17-CC634C75830B}"/>
              </a:ext>
            </a:extLst>
          </p:cNvPr>
          <p:cNvPicPr>
            <a:picLocks noChangeAspect="1"/>
          </p:cNvPicPr>
          <p:nvPr/>
        </p:nvPicPr>
        <p:blipFill>
          <a:blip r:embed="rId3"/>
          <a:stretch>
            <a:fillRect/>
          </a:stretch>
        </p:blipFill>
        <p:spPr>
          <a:xfrm>
            <a:off x="4368606" y="900603"/>
            <a:ext cx="4444033" cy="1936226"/>
          </a:xfrm>
          <a:prstGeom prst="rect">
            <a:avLst/>
          </a:prstGeom>
        </p:spPr>
      </p:pic>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15</a:t>
            </a:fld>
            <a:endParaRPr lang="en-IN"/>
          </a:p>
        </p:txBody>
      </p:sp>
      <p:pic>
        <p:nvPicPr>
          <p:cNvPr id="10" name="Picture 9">
            <a:extLst>
              <a:ext uri="{FF2B5EF4-FFF2-40B4-BE49-F238E27FC236}">
                <a16:creationId xmlns:a16="http://schemas.microsoft.com/office/drawing/2014/main" id="{36A44CD7-33E4-48B2-8955-8D5B11A281A7}"/>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02297" y="1320201"/>
            <a:ext cx="4604571" cy="531428"/>
          </a:xfrm>
          <a:prstGeom prst="rect">
            <a:avLst/>
          </a:prstGeom>
        </p:spPr>
      </p:pic>
      <p:pic>
        <p:nvPicPr>
          <p:cNvPr id="11" name="Picture 10">
            <a:extLst>
              <a:ext uri="{FF2B5EF4-FFF2-40B4-BE49-F238E27FC236}">
                <a16:creationId xmlns:a16="http://schemas.microsoft.com/office/drawing/2014/main" id="{2BA4A566-DEFB-4F02-8012-1375262DE6C5}"/>
              </a:ext>
            </a:extLst>
          </p:cNvPr>
          <p:cNvPicPr>
            <a:picLocks noChangeAspect="1"/>
          </p:cNvPicPr>
          <p:nvPr/>
        </p:nvPicPr>
        <p:blipFill>
          <a:blip r:embed="rId5"/>
          <a:stretch>
            <a:fillRect/>
          </a:stretch>
        </p:blipFill>
        <p:spPr>
          <a:xfrm>
            <a:off x="202297" y="2836829"/>
            <a:ext cx="5727256" cy="2891297"/>
          </a:xfrm>
          <a:prstGeom prst="rect">
            <a:avLst/>
          </a:prstGeom>
        </p:spPr>
      </p:pic>
      <p:cxnSp>
        <p:nvCxnSpPr>
          <p:cNvPr id="12" name="Straight Connector 11">
            <a:extLst>
              <a:ext uri="{FF2B5EF4-FFF2-40B4-BE49-F238E27FC236}">
                <a16:creationId xmlns:a16="http://schemas.microsoft.com/office/drawing/2014/main" id="{0BDAED3F-4EB6-463E-804A-632822B8DAB7}"/>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1BAAA88-E6DA-46D8-96F7-660099073FAA}"/>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
        <p:nvSpPr>
          <p:cNvPr id="14" name="TextBox 13">
            <a:extLst>
              <a:ext uri="{FF2B5EF4-FFF2-40B4-BE49-F238E27FC236}">
                <a16:creationId xmlns:a16="http://schemas.microsoft.com/office/drawing/2014/main" id="{8D8AA5B9-F554-416A-98C6-1594F24367CB}"/>
              </a:ext>
            </a:extLst>
          </p:cNvPr>
          <p:cNvSpPr txBox="1"/>
          <p:nvPr/>
        </p:nvSpPr>
        <p:spPr>
          <a:xfrm>
            <a:off x="139700" y="904839"/>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Mass Balance in a Reactor</a:t>
            </a:r>
          </a:p>
        </p:txBody>
      </p:sp>
    </p:spTree>
    <p:extLst>
      <p:ext uri="{BB962C8B-B14F-4D97-AF65-F5344CB8AC3E}">
        <p14:creationId xmlns:p14="http://schemas.microsoft.com/office/powerpoint/2010/main" val="4094800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33BC9F3-FA75-4EDB-AE41-91F5B5DFA41A}"/>
              </a:ext>
            </a:extLst>
          </p:cNvPr>
          <p:cNvPicPr>
            <a:picLocks noChangeAspect="1"/>
          </p:cNvPicPr>
          <p:nvPr/>
        </p:nvPicPr>
        <p:blipFill>
          <a:blip r:embed="rId3"/>
          <a:stretch>
            <a:fillRect/>
          </a:stretch>
        </p:blipFill>
        <p:spPr>
          <a:xfrm>
            <a:off x="243258" y="2411691"/>
            <a:ext cx="8657483" cy="2750975"/>
          </a:xfrm>
          <a:prstGeom prst="rect">
            <a:avLst/>
          </a:prstGeom>
        </p:spPr>
      </p:pic>
      <p:pic>
        <p:nvPicPr>
          <p:cNvPr id="3" name="Picture 2">
            <a:extLst>
              <a:ext uri="{FF2B5EF4-FFF2-40B4-BE49-F238E27FC236}">
                <a16:creationId xmlns:a16="http://schemas.microsoft.com/office/drawing/2014/main" id="{288FEA37-6E3B-4E21-8F17-CC634C75830B}"/>
              </a:ext>
            </a:extLst>
          </p:cNvPr>
          <p:cNvPicPr>
            <a:picLocks noChangeAspect="1"/>
          </p:cNvPicPr>
          <p:nvPr/>
        </p:nvPicPr>
        <p:blipFill>
          <a:blip r:embed="rId4"/>
          <a:stretch>
            <a:fillRect/>
          </a:stretch>
        </p:blipFill>
        <p:spPr>
          <a:xfrm>
            <a:off x="4521006" y="1089505"/>
            <a:ext cx="4444033" cy="1936226"/>
          </a:xfrm>
          <a:prstGeom prst="rect">
            <a:avLst/>
          </a:prstGeom>
        </p:spPr>
      </p:pic>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16</a:t>
            </a:fld>
            <a:endParaRPr lang="en-IN"/>
          </a:p>
        </p:txBody>
      </p:sp>
      <p:pic>
        <p:nvPicPr>
          <p:cNvPr id="10" name="Picture 9">
            <a:extLst>
              <a:ext uri="{FF2B5EF4-FFF2-40B4-BE49-F238E27FC236}">
                <a16:creationId xmlns:a16="http://schemas.microsoft.com/office/drawing/2014/main" id="{36A44CD7-33E4-48B2-8955-8D5B11A281A7}"/>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78961" y="1321256"/>
            <a:ext cx="4604571" cy="531428"/>
          </a:xfrm>
          <a:prstGeom prst="rect">
            <a:avLst/>
          </a:prstGeom>
        </p:spPr>
      </p:pic>
      <p:sp>
        <p:nvSpPr>
          <p:cNvPr id="13" name="TextBox 12">
            <a:extLst>
              <a:ext uri="{FF2B5EF4-FFF2-40B4-BE49-F238E27FC236}">
                <a16:creationId xmlns:a16="http://schemas.microsoft.com/office/drawing/2014/main" id="{5D2A8152-4AEC-48B3-B83F-6EEC368550EA}"/>
              </a:ext>
            </a:extLst>
          </p:cNvPr>
          <p:cNvSpPr txBox="1"/>
          <p:nvPr/>
        </p:nvSpPr>
        <p:spPr>
          <a:xfrm>
            <a:off x="136039" y="5660773"/>
            <a:ext cx="8829000" cy="584775"/>
          </a:xfrm>
          <a:prstGeom prst="rect">
            <a:avLst/>
          </a:prstGeom>
          <a:noFill/>
        </p:spPr>
        <p:txBody>
          <a:bodyPr wrap="square">
            <a:spAutoFit/>
          </a:bodyPr>
          <a:lstStyle/>
          <a:p>
            <a:pPr marL="214313" indent="-214313">
              <a:buFont typeface="Wingdings" panose="05000000000000000000" pitchFamily="2" charset="2"/>
              <a:buChar char="§"/>
            </a:pPr>
            <a:r>
              <a:rPr lang="en-IN" sz="1600" dirty="0">
                <a:latin typeface="Calibri" panose="020F0502020204030204" pitchFamily="34" charset="0"/>
                <a:ea typeface="Calibri" panose="020F0502020204030204" pitchFamily="34" charset="0"/>
                <a:cs typeface="Calibri" panose="020F0502020204030204" pitchFamily="34" charset="0"/>
              </a:rPr>
              <a:t>Thus, the bacterial concentration is reduced from 10,000 to 66 cells/L as the water passes through the tank. </a:t>
            </a:r>
          </a:p>
        </p:txBody>
      </p:sp>
      <p:cxnSp>
        <p:nvCxnSpPr>
          <p:cNvPr id="11" name="Straight Connector 10">
            <a:extLst>
              <a:ext uri="{FF2B5EF4-FFF2-40B4-BE49-F238E27FC236}">
                <a16:creationId xmlns:a16="http://schemas.microsoft.com/office/drawing/2014/main" id="{8575EE48-2B17-4377-815F-B9799D0B9A46}"/>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DCA116B-1FB9-4961-9CF4-120BFFB39C9D}"/>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
        <p:nvSpPr>
          <p:cNvPr id="14" name="TextBox 13">
            <a:extLst>
              <a:ext uri="{FF2B5EF4-FFF2-40B4-BE49-F238E27FC236}">
                <a16:creationId xmlns:a16="http://schemas.microsoft.com/office/drawing/2014/main" id="{90FFA996-7D09-4E22-8336-D2A8B1D657F3}"/>
              </a:ext>
            </a:extLst>
          </p:cNvPr>
          <p:cNvSpPr txBox="1"/>
          <p:nvPr/>
        </p:nvSpPr>
        <p:spPr>
          <a:xfrm>
            <a:off x="139700" y="904839"/>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Mass Balance in a Reactor</a:t>
            </a:r>
          </a:p>
        </p:txBody>
      </p:sp>
    </p:spTree>
    <p:extLst>
      <p:ext uri="{BB962C8B-B14F-4D97-AF65-F5344CB8AC3E}">
        <p14:creationId xmlns:p14="http://schemas.microsoft.com/office/powerpoint/2010/main" val="3295863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17</a:t>
            </a:fld>
            <a:endParaRPr lang="en-IN"/>
          </a:p>
        </p:txBody>
      </p:sp>
      <p:sp>
        <p:nvSpPr>
          <p:cNvPr id="9" name="TextBox 8">
            <a:extLst>
              <a:ext uri="{FF2B5EF4-FFF2-40B4-BE49-F238E27FC236}">
                <a16:creationId xmlns:a16="http://schemas.microsoft.com/office/drawing/2014/main" id="{832DC2FE-1351-4FFA-B75F-7A37FD59B43C}"/>
              </a:ext>
            </a:extLst>
          </p:cNvPr>
          <p:cNvSpPr txBox="1"/>
          <p:nvPr/>
        </p:nvSpPr>
        <p:spPr>
          <a:xfrm>
            <a:off x="139701" y="902929"/>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Energy Balance in a Reactor</a:t>
            </a:r>
          </a:p>
        </p:txBody>
      </p:sp>
      <p:pic>
        <p:nvPicPr>
          <p:cNvPr id="11" name="Picture 10">
            <a:extLst>
              <a:ext uri="{FF2B5EF4-FFF2-40B4-BE49-F238E27FC236}">
                <a16:creationId xmlns:a16="http://schemas.microsoft.com/office/drawing/2014/main" id="{7C51D63B-FE52-4314-9DF9-9B68184608C5}"/>
              </a:ext>
            </a:extLst>
          </p:cNvPr>
          <p:cNvPicPr>
            <a:picLocks noChangeAspect="1"/>
          </p:cNvPicPr>
          <p:nvPr/>
        </p:nvPicPr>
        <p:blipFill>
          <a:blip r:embed="rId2"/>
          <a:stretch>
            <a:fillRect/>
          </a:stretch>
        </p:blipFill>
        <p:spPr>
          <a:xfrm>
            <a:off x="2790888" y="1218664"/>
            <a:ext cx="6213411" cy="4487866"/>
          </a:xfrm>
          <a:prstGeom prst="rect">
            <a:avLst/>
          </a:prstGeom>
        </p:spPr>
      </p:pic>
      <p:sp>
        <p:nvSpPr>
          <p:cNvPr id="14" name="TextBox 13">
            <a:extLst>
              <a:ext uri="{FF2B5EF4-FFF2-40B4-BE49-F238E27FC236}">
                <a16:creationId xmlns:a16="http://schemas.microsoft.com/office/drawing/2014/main" id="{594D5508-0EA2-4D11-B2BF-084EAA3AE6BD}"/>
              </a:ext>
            </a:extLst>
          </p:cNvPr>
          <p:cNvSpPr txBox="1"/>
          <p:nvPr/>
        </p:nvSpPr>
        <p:spPr>
          <a:xfrm>
            <a:off x="139700" y="1218664"/>
            <a:ext cx="2781000" cy="5170646"/>
          </a:xfrm>
          <a:prstGeom prst="rect">
            <a:avLst/>
          </a:prstGeom>
          <a:noFill/>
        </p:spPr>
        <p:txBody>
          <a:bodyPr wrap="square">
            <a:spAutoFit/>
          </a:bodyPr>
          <a:lstStyle/>
          <a:p>
            <a:pPr marL="214313" indent="-214313" algn="just">
              <a:buFont typeface="Wingdings" panose="05000000000000000000" pitchFamily="2" charset="2"/>
              <a:buChar char="§"/>
            </a:pPr>
            <a:r>
              <a:rPr lang="en-IN" sz="1500" dirty="0">
                <a:latin typeface="Calibri" panose="020F0502020204030204" pitchFamily="34" charset="0"/>
                <a:ea typeface="Calibri" panose="020F0502020204030204" pitchFamily="34" charset="0"/>
                <a:cs typeface="Calibri" panose="020F0502020204030204" pitchFamily="34" charset="0"/>
              </a:rPr>
              <a:t>Most of reactions are not carried out isothermally.</a:t>
            </a:r>
          </a:p>
          <a:p>
            <a:pPr marL="214313" indent="-214313" algn="just">
              <a:buFont typeface="Wingdings" panose="05000000000000000000" pitchFamily="2" charset="2"/>
              <a:buChar char="§"/>
            </a:pPr>
            <a:endParaRPr lang="en-IN" sz="15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buFont typeface="Wingdings" panose="05000000000000000000" pitchFamily="2" charset="2"/>
              <a:buChar char="§"/>
            </a:pPr>
            <a:r>
              <a:rPr lang="en-US" sz="1500" dirty="0">
                <a:latin typeface="Calibri" panose="020F0502020204030204" pitchFamily="34" charset="0"/>
                <a:ea typeface="Calibri" panose="020F0502020204030204" pitchFamily="34" charset="0"/>
                <a:cs typeface="Calibri" panose="020F0502020204030204" pitchFamily="34" charset="0"/>
              </a:rPr>
              <a:t>For non-isothermal reactors (adiabatic and nonadiabatic) we need the energy balance together with the mass balances in order to arrive at reactor design equations.</a:t>
            </a:r>
          </a:p>
          <a:p>
            <a:pPr algn="just"/>
            <a:endParaRPr lang="en-US" sz="15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buFont typeface="Wingdings" panose="05000000000000000000" pitchFamily="2" charset="2"/>
              <a:buChar char="§"/>
            </a:pPr>
            <a:r>
              <a:rPr lang="en-US" sz="1500" dirty="0">
                <a:latin typeface="Calibri" panose="020F0502020204030204" pitchFamily="34" charset="0"/>
                <a:ea typeface="Calibri" panose="020F0502020204030204" pitchFamily="34" charset="0"/>
                <a:cs typeface="Calibri" panose="020F0502020204030204" pitchFamily="34" charset="0"/>
              </a:rPr>
              <a:t>However, even for isothermal reactors we need the energy balance to determine what heat duty is necessary in order to keep the reactor isothermal. </a:t>
            </a:r>
          </a:p>
          <a:p>
            <a:pPr marL="214313" indent="-214313" algn="just">
              <a:buFont typeface="Wingdings" panose="05000000000000000000" pitchFamily="2" charset="2"/>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buFont typeface="Wingdings" panose="05000000000000000000" pitchFamily="2" charset="2"/>
              <a:buChar char="§"/>
            </a:pPr>
            <a:r>
              <a:rPr lang="en-US" sz="1500" dirty="0">
                <a:latin typeface="Calibri" panose="020F0502020204030204" pitchFamily="34" charset="0"/>
                <a:ea typeface="Calibri" panose="020F0502020204030204" pitchFamily="34" charset="0"/>
                <a:cs typeface="Calibri" panose="020F0502020204030204" pitchFamily="34" charset="0"/>
              </a:rPr>
              <a:t>The energy balance is the principle of </a:t>
            </a:r>
            <a:r>
              <a:rPr lang="en-US" sz="1500" b="1" dirty="0">
                <a:latin typeface="Calibri" panose="020F0502020204030204" pitchFamily="34" charset="0"/>
                <a:ea typeface="Calibri" panose="020F0502020204030204" pitchFamily="34" charset="0"/>
                <a:cs typeface="Calibri" panose="020F0502020204030204" pitchFamily="34" charset="0"/>
              </a:rPr>
              <a:t>conservation of energy </a:t>
            </a:r>
            <a:r>
              <a:rPr lang="en-US" sz="1500" dirty="0">
                <a:latin typeface="Calibri" panose="020F0502020204030204" pitchFamily="34" charset="0"/>
                <a:ea typeface="Calibri" panose="020F0502020204030204" pitchFamily="34" charset="0"/>
                <a:cs typeface="Calibri" panose="020F0502020204030204" pitchFamily="34" charset="0"/>
              </a:rPr>
              <a:t>or the </a:t>
            </a:r>
            <a:r>
              <a:rPr lang="en-US" sz="1500" b="1" dirty="0">
                <a:latin typeface="Calibri" panose="020F0502020204030204" pitchFamily="34" charset="0"/>
                <a:ea typeface="Calibri" panose="020F0502020204030204" pitchFamily="34" charset="0"/>
                <a:cs typeface="Calibri" panose="020F0502020204030204" pitchFamily="34" charset="0"/>
              </a:rPr>
              <a:t>first law of thermodynamics </a:t>
            </a:r>
            <a:r>
              <a:rPr lang="en-US" sz="1500" dirty="0">
                <a:latin typeface="Calibri" panose="020F0502020204030204" pitchFamily="34" charset="0"/>
                <a:ea typeface="Calibri" panose="020F0502020204030204" pitchFamily="34" charset="0"/>
                <a:cs typeface="Calibri" panose="020F0502020204030204" pitchFamily="34" charset="0"/>
              </a:rPr>
              <a:t>as applied to our reaction system</a:t>
            </a:r>
            <a:endParaRPr lang="en-IN" sz="1500" dirty="0">
              <a:latin typeface="Calibri" panose="020F0502020204030204" pitchFamily="34" charset="0"/>
              <a:ea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EE512E65-CDCF-41D1-824C-A565B8C0C81A}"/>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697D21-3930-457A-BCB9-ECCA50E0D8FD}"/>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1115785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BBEDB3F-BFDC-4AC6-98A6-ADDE57385B64}"/>
              </a:ext>
            </a:extLst>
          </p:cNvPr>
          <p:cNvPicPr>
            <a:picLocks noChangeAspect="1"/>
          </p:cNvPicPr>
          <p:nvPr/>
        </p:nvPicPr>
        <p:blipFill>
          <a:blip r:embed="rId3"/>
          <a:stretch>
            <a:fillRect/>
          </a:stretch>
        </p:blipFill>
        <p:spPr>
          <a:xfrm>
            <a:off x="1977937" y="1655526"/>
            <a:ext cx="7026363" cy="4524202"/>
          </a:xfrm>
          <a:prstGeom prst="rect">
            <a:avLst/>
          </a:prstGeom>
        </p:spPr>
      </p:pic>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18</a:t>
            </a:fld>
            <a:endParaRPr lang="en-IN"/>
          </a:p>
        </p:txBody>
      </p:sp>
      <p:pic>
        <p:nvPicPr>
          <p:cNvPr id="16" name="Picture 15">
            <a:extLst>
              <a:ext uri="{FF2B5EF4-FFF2-40B4-BE49-F238E27FC236}">
                <a16:creationId xmlns:a16="http://schemas.microsoft.com/office/drawing/2014/main" id="{C7C7EE72-E6F2-4ED6-A1C2-3D8D67EA0075}"/>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75514" y="1950444"/>
            <a:ext cx="2523428" cy="392000"/>
          </a:xfrm>
          <a:prstGeom prst="rect">
            <a:avLst/>
          </a:prstGeom>
        </p:spPr>
      </p:pic>
      <p:sp>
        <p:nvSpPr>
          <p:cNvPr id="22" name="TextBox 21">
            <a:extLst>
              <a:ext uri="{FF2B5EF4-FFF2-40B4-BE49-F238E27FC236}">
                <a16:creationId xmlns:a16="http://schemas.microsoft.com/office/drawing/2014/main" id="{6652F67F-B63F-40FF-A3DB-43AD39526E74}"/>
              </a:ext>
            </a:extLst>
          </p:cNvPr>
          <p:cNvSpPr txBox="1"/>
          <p:nvPr/>
        </p:nvSpPr>
        <p:spPr>
          <a:xfrm>
            <a:off x="139700" y="2419303"/>
            <a:ext cx="4575941" cy="338554"/>
          </a:xfrm>
          <a:prstGeom prst="rect">
            <a:avLst/>
          </a:prstGeom>
          <a:noFill/>
        </p:spPr>
        <p:txBody>
          <a:bodyPr wrap="square">
            <a:spAutoFit/>
          </a:bodyPr>
          <a:lstStyle/>
          <a:p>
            <a:r>
              <a:rPr lang="en-US" sz="1600" dirty="0"/>
              <a:t>in which the hat indicates an energy per unit mass.</a:t>
            </a:r>
            <a:endParaRPr lang="en-IN" sz="1600" dirty="0"/>
          </a:p>
        </p:txBody>
      </p:sp>
      <p:pic>
        <p:nvPicPr>
          <p:cNvPr id="26" name="Picture 25">
            <a:extLst>
              <a:ext uri="{FF2B5EF4-FFF2-40B4-BE49-F238E27FC236}">
                <a16:creationId xmlns:a16="http://schemas.microsoft.com/office/drawing/2014/main" id="{B5B7F2A5-6ED0-4D23-A102-CEAEDC8F7977}"/>
              </a:ext>
            </a:extLst>
          </p:cNvPr>
          <p:cNvPicPr>
            <a:picLocks noChangeAspect="1"/>
          </p:cNvPicPr>
          <p:nvPr/>
        </p:nvPicPr>
        <p:blipFill>
          <a:blip r:embed="rId5"/>
          <a:stretch>
            <a:fillRect/>
          </a:stretch>
        </p:blipFill>
        <p:spPr>
          <a:xfrm>
            <a:off x="139700" y="2892733"/>
            <a:ext cx="3112200" cy="561073"/>
          </a:xfrm>
          <a:prstGeom prst="rect">
            <a:avLst/>
          </a:prstGeom>
        </p:spPr>
      </p:pic>
      <p:sp>
        <p:nvSpPr>
          <p:cNvPr id="12" name="TextBox 11">
            <a:extLst>
              <a:ext uri="{FF2B5EF4-FFF2-40B4-BE49-F238E27FC236}">
                <a16:creationId xmlns:a16="http://schemas.microsoft.com/office/drawing/2014/main" id="{DF9A27F0-8184-4367-A64E-40EF3D2640E9}"/>
              </a:ext>
            </a:extLst>
          </p:cNvPr>
          <p:cNvSpPr txBox="1"/>
          <p:nvPr/>
        </p:nvSpPr>
        <p:spPr>
          <a:xfrm>
            <a:off x="139700" y="1288104"/>
            <a:ext cx="4235230" cy="584775"/>
          </a:xfrm>
          <a:prstGeom prst="rect">
            <a:avLst/>
          </a:prstGeom>
          <a:noFill/>
        </p:spPr>
        <p:txBody>
          <a:bodyPr wrap="square">
            <a:spAutoFit/>
          </a:bodyPr>
          <a:lstStyle/>
          <a:p>
            <a:r>
              <a:rPr lang="en-IN" sz="1600" b="1" dirty="0"/>
              <a:t>We derive the energy balance by considering an arbitrary reactor volume element:</a:t>
            </a:r>
          </a:p>
        </p:txBody>
      </p:sp>
      <p:cxnSp>
        <p:nvCxnSpPr>
          <p:cNvPr id="13" name="Straight Connector 12">
            <a:extLst>
              <a:ext uri="{FF2B5EF4-FFF2-40B4-BE49-F238E27FC236}">
                <a16:creationId xmlns:a16="http://schemas.microsoft.com/office/drawing/2014/main" id="{DC603795-3240-45F6-BCE3-99960BE5548D}"/>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9710C7-F4EA-49F2-B2E5-239ABBFC5E6D}"/>
              </a:ext>
            </a:extLst>
          </p:cNvPr>
          <p:cNvSpPr txBox="1"/>
          <p:nvPr/>
        </p:nvSpPr>
        <p:spPr>
          <a:xfrm>
            <a:off x="139701" y="902929"/>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Energy Balance in a Reactor</a:t>
            </a:r>
          </a:p>
        </p:txBody>
      </p:sp>
      <p:sp>
        <p:nvSpPr>
          <p:cNvPr id="15" name="TextBox 14">
            <a:extLst>
              <a:ext uri="{FF2B5EF4-FFF2-40B4-BE49-F238E27FC236}">
                <a16:creationId xmlns:a16="http://schemas.microsoft.com/office/drawing/2014/main" id="{8A0A175A-20BA-46E3-A897-AEEF80662733}"/>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3711036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B5A2C96-2490-4170-B59F-93FC0A2037AE}"/>
              </a:ext>
            </a:extLst>
          </p:cNvPr>
          <p:cNvPicPr>
            <a:picLocks noChangeAspect="1"/>
          </p:cNvPicPr>
          <p:nvPr/>
        </p:nvPicPr>
        <p:blipFill>
          <a:blip r:embed="rId2"/>
          <a:stretch>
            <a:fillRect/>
          </a:stretch>
        </p:blipFill>
        <p:spPr>
          <a:xfrm>
            <a:off x="823384" y="1151433"/>
            <a:ext cx="7691966" cy="5087440"/>
          </a:xfrm>
          <a:prstGeom prst="rect">
            <a:avLst/>
          </a:prstGeom>
        </p:spPr>
      </p:pic>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19</a:t>
            </a:fld>
            <a:endParaRPr lang="en-IN"/>
          </a:p>
        </p:txBody>
      </p:sp>
      <p:sp>
        <p:nvSpPr>
          <p:cNvPr id="34" name="TextBox 33">
            <a:extLst>
              <a:ext uri="{FF2B5EF4-FFF2-40B4-BE49-F238E27FC236}">
                <a16:creationId xmlns:a16="http://schemas.microsoft.com/office/drawing/2014/main" id="{FF55415D-FDFC-4C59-A37A-1DC822F85B90}"/>
              </a:ext>
            </a:extLst>
          </p:cNvPr>
          <p:cNvSpPr txBox="1"/>
          <p:nvPr/>
        </p:nvSpPr>
        <p:spPr>
          <a:xfrm>
            <a:off x="139700" y="1331396"/>
            <a:ext cx="4575941" cy="338554"/>
          </a:xfrm>
          <a:prstGeom prst="rect">
            <a:avLst/>
          </a:prstGeom>
          <a:noFill/>
        </p:spPr>
        <p:txBody>
          <a:bodyPr wrap="square">
            <a:spAutoFit/>
          </a:bodyPr>
          <a:lstStyle/>
          <a:p>
            <a:r>
              <a:rPr lang="en-IN" sz="1600" b="1" dirty="0"/>
              <a:t>Work done by the flow streams:</a:t>
            </a:r>
          </a:p>
        </p:txBody>
      </p:sp>
      <p:cxnSp>
        <p:nvCxnSpPr>
          <p:cNvPr id="10" name="Straight Connector 9">
            <a:extLst>
              <a:ext uri="{FF2B5EF4-FFF2-40B4-BE49-F238E27FC236}">
                <a16:creationId xmlns:a16="http://schemas.microsoft.com/office/drawing/2014/main" id="{8970E114-84B6-485A-BE63-CC2642809624}"/>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B52F1B9-4884-487A-9F20-07025D8D4E2C}"/>
              </a:ext>
            </a:extLst>
          </p:cNvPr>
          <p:cNvSpPr txBox="1"/>
          <p:nvPr/>
        </p:nvSpPr>
        <p:spPr>
          <a:xfrm>
            <a:off x="139701" y="902929"/>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Energy Balance in a Reactor</a:t>
            </a:r>
          </a:p>
        </p:txBody>
      </p:sp>
      <p:sp>
        <p:nvSpPr>
          <p:cNvPr id="12" name="TextBox 11">
            <a:extLst>
              <a:ext uri="{FF2B5EF4-FFF2-40B4-BE49-F238E27FC236}">
                <a16:creationId xmlns:a16="http://schemas.microsoft.com/office/drawing/2014/main" id="{0716559F-4417-403D-80FF-B29582F0934F}"/>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393118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2</a:t>
            </a:fld>
            <a:endParaRPr lang="en-IN"/>
          </a:p>
        </p:txBody>
      </p:sp>
      <p:sp>
        <p:nvSpPr>
          <p:cNvPr id="7" name="TextBox 6">
            <a:extLst>
              <a:ext uri="{FF2B5EF4-FFF2-40B4-BE49-F238E27FC236}">
                <a16:creationId xmlns:a16="http://schemas.microsoft.com/office/drawing/2014/main" id="{1E767220-AC18-4329-8243-F5728918D696}"/>
              </a:ext>
            </a:extLst>
          </p:cNvPr>
          <p:cNvSpPr txBox="1"/>
          <p:nvPr/>
        </p:nvSpPr>
        <p:spPr>
          <a:xfrm>
            <a:off x="139701" y="443174"/>
            <a:ext cx="546735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a:t>
            </a:r>
          </a:p>
        </p:txBody>
      </p:sp>
      <p:sp>
        <p:nvSpPr>
          <p:cNvPr id="10" name="TextBox 9">
            <a:extLst>
              <a:ext uri="{FF2B5EF4-FFF2-40B4-BE49-F238E27FC236}">
                <a16:creationId xmlns:a16="http://schemas.microsoft.com/office/drawing/2014/main" id="{DDC6785C-8510-4212-BF63-B724EA7E7539}"/>
              </a:ext>
            </a:extLst>
          </p:cNvPr>
          <p:cNvSpPr txBox="1"/>
          <p:nvPr/>
        </p:nvSpPr>
        <p:spPr>
          <a:xfrm>
            <a:off x="115088" y="861850"/>
            <a:ext cx="8870949" cy="792781"/>
          </a:xfrm>
          <a:prstGeom prst="rect">
            <a:avLst/>
          </a:prstGeom>
          <a:noFill/>
        </p:spPr>
        <p:txBody>
          <a:bodyPr wrap="square">
            <a:spAutoFit/>
          </a:bodyPr>
          <a:lstStyle/>
          <a:p>
            <a:pPr marL="214313" indent="-214313" algn="just">
              <a:lnSpc>
                <a:spcPct val="150000"/>
              </a:lnSpc>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In systems theory, a system or a process is in a steady state if the variables (called state variables) which define the behavior of the system or the process are unchanging in time.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20" name="Group 19">
            <a:extLst>
              <a:ext uri="{FF2B5EF4-FFF2-40B4-BE49-F238E27FC236}">
                <a16:creationId xmlns:a16="http://schemas.microsoft.com/office/drawing/2014/main" id="{64FF8217-FE57-4948-9013-AB1A81942FFC}"/>
              </a:ext>
            </a:extLst>
          </p:cNvPr>
          <p:cNvGrpSpPr/>
          <p:nvPr/>
        </p:nvGrpSpPr>
        <p:grpSpPr>
          <a:xfrm>
            <a:off x="124088" y="1789788"/>
            <a:ext cx="8852949" cy="1290537"/>
            <a:chOff x="124088" y="1789788"/>
            <a:chExt cx="8852949" cy="1290537"/>
          </a:xfrm>
        </p:grpSpPr>
        <p:sp>
          <p:nvSpPr>
            <p:cNvPr id="15" name="TextBox 14">
              <a:extLst>
                <a:ext uri="{FF2B5EF4-FFF2-40B4-BE49-F238E27FC236}">
                  <a16:creationId xmlns:a16="http://schemas.microsoft.com/office/drawing/2014/main" id="{D404877A-6306-4A6F-A002-473E1E171514}"/>
                </a:ext>
              </a:extLst>
            </p:cNvPr>
            <p:cNvSpPr txBox="1"/>
            <p:nvPr/>
          </p:nvSpPr>
          <p:spPr>
            <a:xfrm>
              <a:off x="124088" y="1789788"/>
              <a:ext cx="8852949" cy="792781"/>
            </a:xfrm>
            <a:prstGeom prst="rect">
              <a:avLst/>
            </a:prstGeom>
            <a:noFill/>
          </p:spPr>
          <p:txBody>
            <a:bodyPr wrap="square">
              <a:spAutoFit/>
            </a:bodyPr>
            <a:lstStyle/>
            <a:p>
              <a:pPr marL="214313" indent="-214313" algn="just">
                <a:lnSpc>
                  <a:spcPct val="150000"/>
                </a:lnSpc>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In continuous time, this means that for those properties/variables ‘</a:t>
              </a:r>
              <a:r>
                <a:rPr lang="en-US" sz="1600" i="1" dirty="0">
                  <a:latin typeface="Times New Roman" panose="02020603050405020304" pitchFamily="18" charset="0"/>
                  <a:ea typeface="Calibri" panose="020F0502020204030204" pitchFamily="34" charset="0"/>
                  <a:cs typeface="Times New Roman" panose="02020603050405020304" pitchFamily="18" charset="0"/>
                </a:rPr>
                <a:t>p</a:t>
              </a:r>
              <a:r>
                <a:rPr lang="en-US" sz="1600" dirty="0">
                  <a:latin typeface="Calibri" panose="020F0502020204030204" pitchFamily="34" charset="0"/>
                  <a:ea typeface="Calibri" panose="020F0502020204030204" pitchFamily="34" charset="0"/>
                  <a:cs typeface="Calibri" panose="020F0502020204030204" pitchFamily="34" charset="0"/>
                </a:rPr>
                <a:t>’ of the system, the partial derivative with respect to time is zero and remains so:    </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19" name="Picture 18">
              <a:extLst>
                <a:ext uri="{FF2B5EF4-FFF2-40B4-BE49-F238E27FC236}">
                  <a16:creationId xmlns:a16="http://schemas.microsoft.com/office/drawing/2014/main" id="{2FA47F23-4B7E-4D1A-A36F-A995446D7980}"/>
                </a:ext>
              </a:extLst>
            </p:cNvPr>
            <p:cNvPicPr>
              <a:picLocks noChangeAspect="1"/>
            </p:cNvPicPr>
            <p:nvPr>
              <p:custDataLst>
                <p:tags r:id="rId2"/>
              </p:custDataLst>
            </p:nvPr>
          </p:nvPicPr>
          <p:blipFill>
            <a:blip r:embed="rId4">
              <a:extLst>
                <a:ext uri="{28A0092B-C50C-407E-A947-70E740481C1C}">
                  <a14:useLocalDpi xmlns:a14="http://schemas.microsoft.com/office/drawing/2010/main" val="0"/>
                </a:ext>
              </a:extLst>
            </a:blip>
            <a:stretch>
              <a:fillRect/>
            </a:stretch>
          </p:blipFill>
          <p:spPr>
            <a:xfrm>
              <a:off x="429731" y="2654877"/>
              <a:ext cx="3220723" cy="425448"/>
            </a:xfrm>
            <a:prstGeom prst="rect">
              <a:avLst/>
            </a:prstGeom>
          </p:spPr>
        </p:pic>
      </p:grpSp>
      <p:grpSp>
        <p:nvGrpSpPr>
          <p:cNvPr id="29" name="Group 28">
            <a:extLst>
              <a:ext uri="{FF2B5EF4-FFF2-40B4-BE49-F238E27FC236}">
                <a16:creationId xmlns:a16="http://schemas.microsoft.com/office/drawing/2014/main" id="{F0F9376C-27CD-421B-9265-7C88438B9E57}"/>
              </a:ext>
            </a:extLst>
          </p:cNvPr>
          <p:cNvGrpSpPr/>
          <p:nvPr/>
        </p:nvGrpSpPr>
        <p:grpSpPr>
          <a:xfrm>
            <a:off x="124088" y="3263806"/>
            <a:ext cx="8852948" cy="593900"/>
            <a:chOff x="124088" y="3263806"/>
            <a:chExt cx="8852948" cy="593900"/>
          </a:xfrm>
        </p:grpSpPr>
        <p:pic>
          <p:nvPicPr>
            <p:cNvPr id="27" name="Picture 26">
              <a:extLst>
                <a:ext uri="{FF2B5EF4-FFF2-40B4-BE49-F238E27FC236}">
                  <a16:creationId xmlns:a16="http://schemas.microsoft.com/office/drawing/2014/main" id="{7772E66E-FFB7-4492-9BCE-E611B25C3525}"/>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429731" y="3676068"/>
              <a:ext cx="3783923" cy="181638"/>
            </a:xfrm>
            <a:prstGeom prst="rect">
              <a:avLst/>
            </a:prstGeom>
          </p:spPr>
        </p:pic>
        <p:sp>
          <p:nvSpPr>
            <p:cNvPr id="21" name="TextBox 20">
              <a:extLst>
                <a:ext uri="{FF2B5EF4-FFF2-40B4-BE49-F238E27FC236}">
                  <a16:creationId xmlns:a16="http://schemas.microsoft.com/office/drawing/2014/main" id="{C0E8C250-E595-4E34-83C6-2B3A07A16069}"/>
                </a:ext>
              </a:extLst>
            </p:cNvPr>
            <p:cNvSpPr txBox="1"/>
            <p:nvPr/>
          </p:nvSpPr>
          <p:spPr>
            <a:xfrm>
              <a:off x="124088" y="3263806"/>
              <a:ext cx="8852948" cy="338554"/>
            </a:xfrm>
            <a:prstGeom prst="rect">
              <a:avLst/>
            </a:prstGeom>
            <a:noFill/>
          </p:spPr>
          <p:txBody>
            <a:bodyPr wrap="square">
              <a:spAutoFit/>
            </a:bodyPr>
            <a:lstStyle/>
            <a:p>
              <a:pPr marL="214313" indent="-214313">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In discrete time, it means that the first difference of each property/variable is zero and remains so:</a:t>
              </a:r>
            </a:p>
          </p:txBody>
        </p:sp>
      </p:grpSp>
      <p:sp>
        <p:nvSpPr>
          <p:cNvPr id="32" name="TextBox 31">
            <a:extLst>
              <a:ext uri="{FF2B5EF4-FFF2-40B4-BE49-F238E27FC236}">
                <a16:creationId xmlns:a16="http://schemas.microsoft.com/office/drawing/2014/main" id="{AC81BF75-43BB-490D-BB29-C64CA7C37B93}"/>
              </a:ext>
            </a:extLst>
          </p:cNvPr>
          <p:cNvSpPr txBox="1"/>
          <p:nvPr/>
        </p:nvSpPr>
        <p:spPr>
          <a:xfrm>
            <a:off x="115088" y="4013598"/>
            <a:ext cx="8870949" cy="2270109"/>
          </a:xfrm>
          <a:prstGeom prst="rect">
            <a:avLst/>
          </a:prstGeom>
          <a:noFill/>
        </p:spPr>
        <p:txBody>
          <a:bodyPr wrap="square">
            <a:spAutoFit/>
          </a:bodyPr>
          <a:lstStyle/>
          <a:p>
            <a:pPr marL="214313" indent="-214313" algn="just">
              <a:lnSpc>
                <a:spcPct val="150000"/>
              </a:lnSpc>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A steady state flow process requires conditions at all points in an apparatus remain constant as time changes. There must be no accumulation of mass or energy over the time period of interest.</a:t>
            </a:r>
          </a:p>
          <a:p>
            <a:pPr marL="214313" indent="-214313" algn="just">
              <a:lnSpc>
                <a:spcPct val="150000"/>
              </a:lnSpc>
              <a:buFont typeface="Wingdings" panose="05000000000000000000" pitchFamily="2" charset="2"/>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lnSpc>
                <a:spcPct val="150000"/>
              </a:lnSpc>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The same mass flow rate will remain constant in the flow path through each element of the system. Thermodynamic properties may vary from point to point, but will remain unchanged at any given point.</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F0F8022B-25D3-4BA9-8127-4345F5372909}"/>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248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20</a:t>
            </a:fld>
            <a:endParaRPr lang="en-IN"/>
          </a:p>
        </p:txBody>
      </p:sp>
      <p:pic>
        <p:nvPicPr>
          <p:cNvPr id="3" name="Picture 2">
            <a:extLst>
              <a:ext uri="{FF2B5EF4-FFF2-40B4-BE49-F238E27FC236}">
                <a16:creationId xmlns:a16="http://schemas.microsoft.com/office/drawing/2014/main" id="{210E26DD-E2D6-4199-AAA1-0D3320173F0D}"/>
              </a:ext>
            </a:extLst>
          </p:cNvPr>
          <p:cNvPicPr>
            <a:picLocks noChangeAspect="1"/>
          </p:cNvPicPr>
          <p:nvPr/>
        </p:nvPicPr>
        <p:blipFill>
          <a:blip r:embed="rId2"/>
          <a:stretch>
            <a:fillRect/>
          </a:stretch>
        </p:blipFill>
        <p:spPr>
          <a:xfrm>
            <a:off x="250266" y="1591347"/>
            <a:ext cx="8643466" cy="2839344"/>
          </a:xfrm>
          <a:prstGeom prst="rect">
            <a:avLst/>
          </a:prstGeom>
        </p:spPr>
      </p:pic>
      <p:pic>
        <p:nvPicPr>
          <p:cNvPr id="10" name="Picture 9">
            <a:extLst>
              <a:ext uri="{FF2B5EF4-FFF2-40B4-BE49-F238E27FC236}">
                <a16:creationId xmlns:a16="http://schemas.microsoft.com/office/drawing/2014/main" id="{2E9926D6-8258-440E-BA4F-A4A71434624B}"/>
              </a:ext>
            </a:extLst>
          </p:cNvPr>
          <p:cNvPicPr>
            <a:picLocks noChangeAspect="1"/>
          </p:cNvPicPr>
          <p:nvPr/>
        </p:nvPicPr>
        <p:blipFill>
          <a:blip r:embed="rId3"/>
          <a:stretch>
            <a:fillRect/>
          </a:stretch>
        </p:blipFill>
        <p:spPr>
          <a:xfrm>
            <a:off x="309615" y="5542745"/>
            <a:ext cx="8524769" cy="605585"/>
          </a:xfrm>
          <a:prstGeom prst="rect">
            <a:avLst/>
          </a:prstGeom>
        </p:spPr>
      </p:pic>
      <p:cxnSp>
        <p:nvCxnSpPr>
          <p:cNvPr id="11" name="Straight Connector 10">
            <a:extLst>
              <a:ext uri="{FF2B5EF4-FFF2-40B4-BE49-F238E27FC236}">
                <a16:creationId xmlns:a16="http://schemas.microsoft.com/office/drawing/2014/main" id="{F057175B-4CDA-4133-99E2-5A7C0017DB3B}"/>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F6DEA89-B13B-44BD-9678-7E242DA43122}"/>
              </a:ext>
            </a:extLst>
          </p:cNvPr>
          <p:cNvSpPr txBox="1"/>
          <p:nvPr/>
        </p:nvSpPr>
        <p:spPr>
          <a:xfrm>
            <a:off x="139701" y="902929"/>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Energy Balance in a Reactor</a:t>
            </a:r>
          </a:p>
        </p:txBody>
      </p:sp>
      <p:sp>
        <p:nvSpPr>
          <p:cNvPr id="13" name="TextBox 12">
            <a:extLst>
              <a:ext uri="{FF2B5EF4-FFF2-40B4-BE49-F238E27FC236}">
                <a16:creationId xmlns:a16="http://schemas.microsoft.com/office/drawing/2014/main" id="{04F0F298-7BB1-49ED-BE56-F742E75E1E7F}"/>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335501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21</a:t>
            </a:fld>
            <a:endParaRPr lang="en-IN"/>
          </a:p>
        </p:txBody>
      </p:sp>
      <p:sp>
        <p:nvSpPr>
          <p:cNvPr id="9" name="TextBox 8">
            <a:extLst>
              <a:ext uri="{FF2B5EF4-FFF2-40B4-BE49-F238E27FC236}">
                <a16:creationId xmlns:a16="http://schemas.microsoft.com/office/drawing/2014/main" id="{832DC2FE-1351-4FFA-B75F-7A37FD59B43C}"/>
              </a:ext>
            </a:extLst>
          </p:cNvPr>
          <p:cNvSpPr txBox="1"/>
          <p:nvPr/>
        </p:nvSpPr>
        <p:spPr>
          <a:xfrm>
            <a:off x="139700" y="904839"/>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Energy Balance in a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BATCH</a:t>
            </a:r>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 Reactor</a:t>
            </a:r>
          </a:p>
        </p:txBody>
      </p:sp>
      <p:pic>
        <p:nvPicPr>
          <p:cNvPr id="8" name="Picture 7">
            <a:extLst>
              <a:ext uri="{FF2B5EF4-FFF2-40B4-BE49-F238E27FC236}">
                <a16:creationId xmlns:a16="http://schemas.microsoft.com/office/drawing/2014/main" id="{9D01562C-1552-4A1D-8284-DC631BED995B}"/>
              </a:ext>
            </a:extLst>
          </p:cNvPr>
          <p:cNvPicPr>
            <a:picLocks noChangeAspect="1"/>
          </p:cNvPicPr>
          <p:nvPr/>
        </p:nvPicPr>
        <p:blipFill>
          <a:blip r:embed="rId2"/>
          <a:stretch>
            <a:fillRect/>
          </a:stretch>
        </p:blipFill>
        <p:spPr>
          <a:xfrm>
            <a:off x="231275" y="1703032"/>
            <a:ext cx="8681450" cy="3451937"/>
          </a:xfrm>
          <a:prstGeom prst="rect">
            <a:avLst/>
          </a:prstGeom>
        </p:spPr>
      </p:pic>
      <p:cxnSp>
        <p:nvCxnSpPr>
          <p:cNvPr id="10" name="Straight Connector 9">
            <a:extLst>
              <a:ext uri="{FF2B5EF4-FFF2-40B4-BE49-F238E27FC236}">
                <a16:creationId xmlns:a16="http://schemas.microsoft.com/office/drawing/2014/main" id="{34018D4B-F789-4E3A-A3DA-C99FFA654194}"/>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2A8DAF6-B56B-437F-9E24-7CBB3C8C9664}"/>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4271312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22</a:t>
            </a:fld>
            <a:endParaRPr lang="en-IN"/>
          </a:p>
        </p:txBody>
      </p:sp>
      <p:pic>
        <p:nvPicPr>
          <p:cNvPr id="3" name="Picture 2">
            <a:extLst>
              <a:ext uri="{FF2B5EF4-FFF2-40B4-BE49-F238E27FC236}">
                <a16:creationId xmlns:a16="http://schemas.microsoft.com/office/drawing/2014/main" id="{347BE774-5AED-4614-BD4D-FFB170EA0679}"/>
              </a:ext>
            </a:extLst>
          </p:cNvPr>
          <p:cNvPicPr>
            <a:picLocks noChangeAspect="1"/>
          </p:cNvPicPr>
          <p:nvPr/>
        </p:nvPicPr>
        <p:blipFill>
          <a:blip r:embed="rId2"/>
          <a:stretch>
            <a:fillRect/>
          </a:stretch>
        </p:blipFill>
        <p:spPr>
          <a:xfrm>
            <a:off x="254702" y="2251555"/>
            <a:ext cx="8634596" cy="2354890"/>
          </a:xfrm>
          <a:prstGeom prst="rect">
            <a:avLst/>
          </a:prstGeom>
        </p:spPr>
      </p:pic>
      <p:cxnSp>
        <p:nvCxnSpPr>
          <p:cNvPr id="8" name="Straight Connector 7">
            <a:extLst>
              <a:ext uri="{FF2B5EF4-FFF2-40B4-BE49-F238E27FC236}">
                <a16:creationId xmlns:a16="http://schemas.microsoft.com/office/drawing/2014/main" id="{C709DBA7-DED8-49D8-9695-F16A67DACC37}"/>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255492-08FD-4BCC-B0B3-E74C33C68925}"/>
              </a:ext>
            </a:extLst>
          </p:cNvPr>
          <p:cNvSpPr txBox="1"/>
          <p:nvPr/>
        </p:nvSpPr>
        <p:spPr>
          <a:xfrm>
            <a:off x="139700" y="904839"/>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Energy Balance in a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BATCH</a:t>
            </a:r>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 Reactor</a:t>
            </a:r>
          </a:p>
        </p:txBody>
      </p:sp>
      <p:sp>
        <p:nvSpPr>
          <p:cNvPr id="11" name="TextBox 10">
            <a:extLst>
              <a:ext uri="{FF2B5EF4-FFF2-40B4-BE49-F238E27FC236}">
                <a16:creationId xmlns:a16="http://schemas.microsoft.com/office/drawing/2014/main" id="{2890BF74-F9E4-4DF6-A9CE-2E95F18365F4}"/>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1790687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23</a:t>
            </a:fld>
            <a:endParaRPr lang="en-IN"/>
          </a:p>
        </p:txBody>
      </p:sp>
      <p:pic>
        <p:nvPicPr>
          <p:cNvPr id="8" name="Picture 7">
            <a:extLst>
              <a:ext uri="{FF2B5EF4-FFF2-40B4-BE49-F238E27FC236}">
                <a16:creationId xmlns:a16="http://schemas.microsoft.com/office/drawing/2014/main" id="{7FBBB4EB-4632-493C-B305-0B0D785A1EAA}"/>
              </a:ext>
            </a:extLst>
          </p:cNvPr>
          <p:cNvPicPr>
            <a:picLocks noChangeAspect="1"/>
          </p:cNvPicPr>
          <p:nvPr/>
        </p:nvPicPr>
        <p:blipFill>
          <a:blip r:embed="rId2"/>
          <a:stretch>
            <a:fillRect/>
          </a:stretch>
        </p:blipFill>
        <p:spPr>
          <a:xfrm>
            <a:off x="736600" y="1274171"/>
            <a:ext cx="7670800" cy="5049520"/>
          </a:xfrm>
          <a:prstGeom prst="rect">
            <a:avLst/>
          </a:prstGeom>
        </p:spPr>
      </p:pic>
      <p:cxnSp>
        <p:nvCxnSpPr>
          <p:cNvPr id="10" name="Straight Connector 9">
            <a:extLst>
              <a:ext uri="{FF2B5EF4-FFF2-40B4-BE49-F238E27FC236}">
                <a16:creationId xmlns:a16="http://schemas.microsoft.com/office/drawing/2014/main" id="{DFEEB65A-4D47-4A99-BAB0-36874BCBA847}"/>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26F889A-C817-4657-AED3-AE14C7D15FB6}"/>
              </a:ext>
            </a:extLst>
          </p:cNvPr>
          <p:cNvSpPr txBox="1"/>
          <p:nvPr/>
        </p:nvSpPr>
        <p:spPr>
          <a:xfrm>
            <a:off x="139700" y="904839"/>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Energy Balance in a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BATCH</a:t>
            </a:r>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 Reactor</a:t>
            </a:r>
          </a:p>
        </p:txBody>
      </p:sp>
      <p:sp>
        <p:nvSpPr>
          <p:cNvPr id="12" name="TextBox 11">
            <a:extLst>
              <a:ext uri="{FF2B5EF4-FFF2-40B4-BE49-F238E27FC236}">
                <a16:creationId xmlns:a16="http://schemas.microsoft.com/office/drawing/2014/main" id="{4147CA89-D437-4363-B98F-0E146AA44C4E}"/>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2128593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24</a:t>
            </a:fld>
            <a:endParaRPr lang="en-IN"/>
          </a:p>
        </p:txBody>
      </p:sp>
      <p:pic>
        <p:nvPicPr>
          <p:cNvPr id="3" name="Picture 2">
            <a:extLst>
              <a:ext uri="{FF2B5EF4-FFF2-40B4-BE49-F238E27FC236}">
                <a16:creationId xmlns:a16="http://schemas.microsoft.com/office/drawing/2014/main" id="{2022F135-2BE5-4A82-A929-0F209D38E3B8}"/>
              </a:ext>
            </a:extLst>
          </p:cNvPr>
          <p:cNvPicPr>
            <a:picLocks noChangeAspect="1"/>
          </p:cNvPicPr>
          <p:nvPr/>
        </p:nvPicPr>
        <p:blipFill>
          <a:blip r:embed="rId2"/>
          <a:stretch>
            <a:fillRect/>
          </a:stretch>
        </p:blipFill>
        <p:spPr>
          <a:xfrm>
            <a:off x="139700" y="1294808"/>
            <a:ext cx="8780555" cy="4821825"/>
          </a:xfrm>
          <a:prstGeom prst="rect">
            <a:avLst/>
          </a:prstGeom>
        </p:spPr>
      </p:pic>
      <p:cxnSp>
        <p:nvCxnSpPr>
          <p:cNvPr id="8" name="Straight Connector 7">
            <a:extLst>
              <a:ext uri="{FF2B5EF4-FFF2-40B4-BE49-F238E27FC236}">
                <a16:creationId xmlns:a16="http://schemas.microsoft.com/office/drawing/2014/main" id="{9F219F89-EC3A-427F-8978-40C416287FD2}"/>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76B3B8-C808-45FF-BC62-84EDB31F821E}"/>
              </a:ext>
            </a:extLst>
          </p:cNvPr>
          <p:cNvSpPr txBox="1"/>
          <p:nvPr/>
        </p:nvSpPr>
        <p:spPr>
          <a:xfrm>
            <a:off x="139700" y="904839"/>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Energy Balance in a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BATCH</a:t>
            </a:r>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 Reactor</a:t>
            </a:r>
          </a:p>
        </p:txBody>
      </p:sp>
      <p:sp>
        <p:nvSpPr>
          <p:cNvPr id="11" name="TextBox 10">
            <a:extLst>
              <a:ext uri="{FF2B5EF4-FFF2-40B4-BE49-F238E27FC236}">
                <a16:creationId xmlns:a16="http://schemas.microsoft.com/office/drawing/2014/main" id="{880D73E3-A605-477D-A784-9C39E98848D3}"/>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2047068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25</a:t>
            </a:fld>
            <a:endParaRPr lang="en-IN"/>
          </a:p>
        </p:txBody>
      </p:sp>
      <p:sp>
        <p:nvSpPr>
          <p:cNvPr id="10" name="TextBox 9">
            <a:extLst>
              <a:ext uri="{FF2B5EF4-FFF2-40B4-BE49-F238E27FC236}">
                <a16:creationId xmlns:a16="http://schemas.microsoft.com/office/drawing/2014/main" id="{94E12804-E58F-4995-87CD-C7DFCF27E0CB}"/>
              </a:ext>
            </a:extLst>
          </p:cNvPr>
          <p:cNvSpPr txBox="1"/>
          <p:nvPr/>
        </p:nvSpPr>
        <p:spPr>
          <a:xfrm>
            <a:off x="139700" y="1359670"/>
            <a:ext cx="4575941" cy="369332"/>
          </a:xfrm>
          <a:prstGeom prst="rect">
            <a:avLst/>
          </a:prstGeom>
          <a:noFill/>
        </p:spPr>
        <p:txBody>
          <a:bodyPr wrap="square">
            <a:spAutoFit/>
          </a:bodyPr>
          <a:lstStyle/>
          <a:p>
            <a:r>
              <a:rPr lang="en-US" b="1" dirty="0"/>
              <a:t>A plethora of special cases — incompressible</a:t>
            </a:r>
            <a:endParaRPr lang="en-IN" b="1" dirty="0"/>
          </a:p>
        </p:txBody>
      </p:sp>
      <p:pic>
        <p:nvPicPr>
          <p:cNvPr id="11" name="Picture 10">
            <a:extLst>
              <a:ext uri="{FF2B5EF4-FFF2-40B4-BE49-F238E27FC236}">
                <a16:creationId xmlns:a16="http://schemas.microsoft.com/office/drawing/2014/main" id="{8DDECBCC-2E0E-400B-84E3-9699A467182B}"/>
              </a:ext>
            </a:extLst>
          </p:cNvPr>
          <p:cNvPicPr>
            <a:picLocks noChangeAspect="1"/>
          </p:cNvPicPr>
          <p:nvPr/>
        </p:nvPicPr>
        <p:blipFill>
          <a:blip r:embed="rId2"/>
          <a:stretch>
            <a:fillRect/>
          </a:stretch>
        </p:blipFill>
        <p:spPr>
          <a:xfrm>
            <a:off x="107193" y="2351085"/>
            <a:ext cx="8929614" cy="2155830"/>
          </a:xfrm>
          <a:prstGeom prst="rect">
            <a:avLst/>
          </a:prstGeom>
        </p:spPr>
      </p:pic>
      <p:cxnSp>
        <p:nvCxnSpPr>
          <p:cNvPr id="12" name="Straight Connector 11">
            <a:extLst>
              <a:ext uri="{FF2B5EF4-FFF2-40B4-BE49-F238E27FC236}">
                <a16:creationId xmlns:a16="http://schemas.microsoft.com/office/drawing/2014/main" id="{338C9017-9839-4918-9886-D2EC5FD4FC21}"/>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217679-228B-4DEB-B1B0-1315EECB3A7F}"/>
              </a:ext>
            </a:extLst>
          </p:cNvPr>
          <p:cNvSpPr txBox="1"/>
          <p:nvPr/>
        </p:nvSpPr>
        <p:spPr>
          <a:xfrm>
            <a:off x="139700" y="904839"/>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Energy Balance in a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BATCH</a:t>
            </a:r>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 Reactor</a:t>
            </a:r>
          </a:p>
        </p:txBody>
      </p:sp>
      <p:sp>
        <p:nvSpPr>
          <p:cNvPr id="14" name="TextBox 13">
            <a:extLst>
              <a:ext uri="{FF2B5EF4-FFF2-40B4-BE49-F238E27FC236}">
                <a16:creationId xmlns:a16="http://schemas.microsoft.com/office/drawing/2014/main" id="{D25C626D-E132-487D-B5DC-F8DAD465203B}"/>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3915500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26</a:t>
            </a:fld>
            <a:endParaRPr lang="en-IN"/>
          </a:p>
        </p:txBody>
      </p:sp>
      <p:sp>
        <p:nvSpPr>
          <p:cNvPr id="10" name="TextBox 9">
            <a:extLst>
              <a:ext uri="{FF2B5EF4-FFF2-40B4-BE49-F238E27FC236}">
                <a16:creationId xmlns:a16="http://schemas.microsoft.com/office/drawing/2014/main" id="{94E12804-E58F-4995-87CD-C7DFCF27E0CB}"/>
              </a:ext>
            </a:extLst>
          </p:cNvPr>
          <p:cNvSpPr txBox="1"/>
          <p:nvPr/>
        </p:nvSpPr>
        <p:spPr>
          <a:xfrm>
            <a:off x="139700" y="1197227"/>
            <a:ext cx="4575941" cy="338554"/>
          </a:xfrm>
          <a:prstGeom prst="rect">
            <a:avLst/>
          </a:prstGeom>
          <a:noFill/>
        </p:spPr>
        <p:txBody>
          <a:bodyPr wrap="square">
            <a:spAutoFit/>
          </a:bodyPr>
          <a:lstStyle/>
          <a:p>
            <a:r>
              <a:rPr lang="en-US" sz="1600" b="1" dirty="0"/>
              <a:t>A plethora of special cases — constant volume</a:t>
            </a:r>
            <a:endParaRPr lang="en-IN" sz="1600" b="1" dirty="0"/>
          </a:p>
        </p:txBody>
      </p:sp>
      <p:pic>
        <p:nvPicPr>
          <p:cNvPr id="3" name="Picture 2">
            <a:extLst>
              <a:ext uri="{FF2B5EF4-FFF2-40B4-BE49-F238E27FC236}">
                <a16:creationId xmlns:a16="http://schemas.microsoft.com/office/drawing/2014/main" id="{D7A61740-B71E-47EE-A624-8D306A3A3824}"/>
              </a:ext>
            </a:extLst>
          </p:cNvPr>
          <p:cNvPicPr>
            <a:picLocks noChangeAspect="1"/>
          </p:cNvPicPr>
          <p:nvPr/>
        </p:nvPicPr>
        <p:blipFill>
          <a:blip r:embed="rId2"/>
          <a:stretch>
            <a:fillRect/>
          </a:stretch>
        </p:blipFill>
        <p:spPr>
          <a:xfrm>
            <a:off x="975250" y="1459181"/>
            <a:ext cx="7175500" cy="4859598"/>
          </a:xfrm>
          <a:prstGeom prst="rect">
            <a:avLst/>
          </a:prstGeom>
        </p:spPr>
      </p:pic>
      <p:cxnSp>
        <p:nvCxnSpPr>
          <p:cNvPr id="11" name="Straight Connector 10">
            <a:extLst>
              <a:ext uri="{FF2B5EF4-FFF2-40B4-BE49-F238E27FC236}">
                <a16:creationId xmlns:a16="http://schemas.microsoft.com/office/drawing/2014/main" id="{2D72E6EF-C400-4F7F-9CC5-C2F184E584CA}"/>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5248880-D1F1-4B11-93D3-AC37E042B8AC}"/>
              </a:ext>
            </a:extLst>
          </p:cNvPr>
          <p:cNvSpPr txBox="1"/>
          <p:nvPr/>
        </p:nvSpPr>
        <p:spPr>
          <a:xfrm>
            <a:off x="139700" y="904839"/>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Energy Balance in a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BATCH</a:t>
            </a:r>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 Reactor</a:t>
            </a:r>
          </a:p>
        </p:txBody>
      </p:sp>
      <p:sp>
        <p:nvSpPr>
          <p:cNvPr id="13" name="TextBox 12">
            <a:extLst>
              <a:ext uri="{FF2B5EF4-FFF2-40B4-BE49-F238E27FC236}">
                <a16:creationId xmlns:a16="http://schemas.microsoft.com/office/drawing/2014/main" id="{36CEB2CF-2DA4-4D30-A5AB-C2B23E813D70}"/>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1769045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27</a:t>
            </a:fld>
            <a:endParaRPr lang="en-IN"/>
          </a:p>
        </p:txBody>
      </p:sp>
      <p:pic>
        <p:nvPicPr>
          <p:cNvPr id="8" name="Picture 7">
            <a:extLst>
              <a:ext uri="{FF2B5EF4-FFF2-40B4-BE49-F238E27FC236}">
                <a16:creationId xmlns:a16="http://schemas.microsoft.com/office/drawing/2014/main" id="{32ABAAE7-A449-4824-9CA2-1A507FE84A29}"/>
              </a:ext>
            </a:extLst>
          </p:cNvPr>
          <p:cNvPicPr>
            <a:picLocks noChangeAspect="1"/>
          </p:cNvPicPr>
          <p:nvPr/>
        </p:nvPicPr>
        <p:blipFill>
          <a:blip r:embed="rId2"/>
          <a:stretch>
            <a:fillRect/>
          </a:stretch>
        </p:blipFill>
        <p:spPr>
          <a:xfrm>
            <a:off x="415376" y="1535781"/>
            <a:ext cx="8295247" cy="4788671"/>
          </a:xfrm>
          <a:prstGeom prst="rect">
            <a:avLst/>
          </a:prstGeom>
        </p:spPr>
      </p:pic>
      <p:cxnSp>
        <p:nvCxnSpPr>
          <p:cNvPr id="11" name="Straight Connector 10">
            <a:extLst>
              <a:ext uri="{FF2B5EF4-FFF2-40B4-BE49-F238E27FC236}">
                <a16:creationId xmlns:a16="http://schemas.microsoft.com/office/drawing/2014/main" id="{F10C144F-013A-4EF4-A764-85C3295D906B}"/>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AAE7144-2982-4725-B805-440EA4718BA1}"/>
              </a:ext>
            </a:extLst>
          </p:cNvPr>
          <p:cNvSpPr txBox="1"/>
          <p:nvPr/>
        </p:nvSpPr>
        <p:spPr>
          <a:xfrm>
            <a:off x="139700" y="1197227"/>
            <a:ext cx="4575941" cy="338554"/>
          </a:xfrm>
          <a:prstGeom prst="rect">
            <a:avLst/>
          </a:prstGeom>
          <a:noFill/>
        </p:spPr>
        <p:txBody>
          <a:bodyPr wrap="square">
            <a:spAutoFit/>
          </a:bodyPr>
          <a:lstStyle/>
          <a:p>
            <a:r>
              <a:rPr lang="en-US" sz="1600" b="1" dirty="0"/>
              <a:t>A plethora of special cases — constant volume</a:t>
            </a:r>
            <a:endParaRPr lang="en-IN" sz="1600" b="1" dirty="0"/>
          </a:p>
        </p:txBody>
      </p:sp>
      <p:sp>
        <p:nvSpPr>
          <p:cNvPr id="13" name="TextBox 12">
            <a:extLst>
              <a:ext uri="{FF2B5EF4-FFF2-40B4-BE49-F238E27FC236}">
                <a16:creationId xmlns:a16="http://schemas.microsoft.com/office/drawing/2014/main" id="{78F7C462-E00F-44E3-8DCE-A41E4AE0DD11}"/>
              </a:ext>
            </a:extLst>
          </p:cNvPr>
          <p:cNvSpPr txBox="1"/>
          <p:nvPr/>
        </p:nvSpPr>
        <p:spPr>
          <a:xfrm>
            <a:off x="139700" y="904839"/>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Energy Balance in a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BATCH</a:t>
            </a:r>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 Reactor</a:t>
            </a:r>
          </a:p>
        </p:txBody>
      </p:sp>
      <p:sp>
        <p:nvSpPr>
          <p:cNvPr id="14" name="TextBox 13">
            <a:extLst>
              <a:ext uri="{FF2B5EF4-FFF2-40B4-BE49-F238E27FC236}">
                <a16:creationId xmlns:a16="http://schemas.microsoft.com/office/drawing/2014/main" id="{22DCD71A-A7D6-49EF-B83A-21527C78DDFF}"/>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650443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28</a:t>
            </a:fld>
            <a:endParaRPr lang="en-IN"/>
          </a:p>
        </p:txBody>
      </p:sp>
      <p:sp>
        <p:nvSpPr>
          <p:cNvPr id="9" name="TextBox 8">
            <a:extLst>
              <a:ext uri="{FF2B5EF4-FFF2-40B4-BE49-F238E27FC236}">
                <a16:creationId xmlns:a16="http://schemas.microsoft.com/office/drawing/2014/main" id="{832DC2FE-1351-4FFA-B75F-7A37FD59B43C}"/>
              </a:ext>
            </a:extLst>
          </p:cNvPr>
          <p:cNvSpPr txBox="1"/>
          <p:nvPr/>
        </p:nvSpPr>
        <p:spPr>
          <a:xfrm>
            <a:off x="139700" y="911072"/>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Energy Management – Why?</a:t>
            </a:r>
          </a:p>
        </p:txBody>
      </p:sp>
      <p:sp>
        <p:nvSpPr>
          <p:cNvPr id="13" name="TextBox 12">
            <a:extLst>
              <a:ext uri="{FF2B5EF4-FFF2-40B4-BE49-F238E27FC236}">
                <a16:creationId xmlns:a16="http://schemas.microsoft.com/office/drawing/2014/main" id="{B45506CF-2A80-45F2-8ACE-A6A6EE2C8198}"/>
              </a:ext>
            </a:extLst>
          </p:cNvPr>
          <p:cNvSpPr txBox="1"/>
          <p:nvPr/>
        </p:nvSpPr>
        <p:spPr>
          <a:xfrm>
            <a:off x="139701" y="1303768"/>
            <a:ext cx="8864598" cy="4939814"/>
          </a:xfrm>
          <a:prstGeom prst="rect">
            <a:avLst/>
          </a:prstGeom>
          <a:noFill/>
        </p:spPr>
        <p:txBody>
          <a:bodyPr wrap="square">
            <a:spAutoFit/>
          </a:bodyPr>
          <a:lstStyle/>
          <a:p>
            <a:pPr marL="214313" indent="-214313" algn="just">
              <a:buFont typeface="Wingdings" panose="05000000000000000000" pitchFamily="2" charset="2"/>
              <a:buChar char="§"/>
            </a:pPr>
            <a:r>
              <a:rPr lang="en-US" sz="1500" b="1" dirty="0">
                <a:latin typeface="Calibri" panose="020F0502020204030204" pitchFamily="34" charset="0"/>
                <a:ea typeface="Calibri" panose="020F0502020204030204" pitchFamily="34" charset="0"/>
                <a:cs typeface="Calibri" panose="020F0502020204030204" pitchFamily="34" charset="0"/>
              </a:rPr>
              <a:t>Energy Efficiency:</a:t>
            </a:r>
          </a:p>
          <a:p>
            <a:pPr marL="214313" indent="-214313" algn="just">
              <a:buFont typeface="Wingdings" panose="05000000000000000000" pitchFamily="2" charset="2"/>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557213" lvl="1" indent="-214313" algn="just">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Steady-state operations provide a consistent framework for evaluating and optimizing energy inputs relative to outputs.</a:t>
            </a:r>
          </a:p>
          <a:p>
            <a:pPr marL="557213" lvl="1" indent="-214313" algn="just">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Efficient energy use reduces operating costs and enhances overall profitability.</a:t>
            </a:r>
          </a:p>
          <a:p>
            <a:pPr marL="214313" indent="-214313" algn="just">
              <a:buFont typeface="Wingdings" panose="05000000000000000000" pitchFamily="2" charset="2"/>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buFont typeface="Wingdings" panose="05000000000000000000" pitchFamily="2" charset="2"/>
              <a:buChar char="§"/>
            </a:pPr>
            <a:r>
              <a:rPr lang="en-US" sz="1500" b="1" dirty="0">
                <a:latin typeface="Calibri" panose="020F0502020204030204" pitchFamily="34" charset="0"/>
                <a:ea typeface="Calibri" panose="020F0502020204030204" pitchFamily="34" charset="0"/>
                <a:cs typeface="Calibri" panose="020F0502020204030204" pitchFamily="34" charset="0"/>
              </a:rPr>
              <a:t>Environmental Impact:</a:t>
            </a:r>
          </a:p>
          <a:p>
            <a:pPr marL="214313" indent="-214313" algn="just">
              <a:buFont typeface="Wingdings" panose="05000000000000000000" pitchFamily="2" charset="2"/>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557213" lvl="1" indent="-214313" algn="just">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Reducing energy waste minimizes greenhouse gas emissions and supports environmental sustainability.</a:t>
            </a:r>
          </a:p>
          <a:p>
            <a:pPr marL="557213" lvl="1" indent="-214313" algn="just">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Efficient operations ensure compliance with environmental regulations.</a:t>
            </a:r>
          </a:p>
          <a:p>
            <a:pPr marL="214313" indent="-214313" algn="just">
              <a:buFont typeface="Wingdings" panose="05000000000000000000" pitchFamily="2" charset="2"/>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buFont typeface="Wingdings" panose="05000000000000000000" pitchFamily="2" charset="2"/>
              <a:buChar char="§"/>
            </a:pPr>
            <a:r>
              <a:rPr lang="en-US" sz="1500" b="1" dirty="0">
                <a:latin typeface="Calibri" panose="020F0502020204030204" pitchFamily="34" charset="0"/>
                <a:ea typeface="Calibri" panose="020F0502020204030204" pitchFamily="34" charset="0"/>
                <a:cs typeface="Calibri" panose="020F0502020204030204" pitchFamily="34" charset="0"/>
              </a:rPr>
              <a:t>Process Stability:</a:t>
            </a:r>
          </a:p>
          <a:p>
            <a:pPr marL="214313" indent="-214313" algn="just">
              <a:buFont typeface="Wingdings" panose="05000000000000000000" pitchFamily="2" charset="2"/>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557213" lvl="1" indent="-214313" algn="just">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Maintaining steady energy flow ensures the reliability of critical process parameters, such as temperature, pressure, and reaction rates.</a:t>
            </a:r>
          </a:p>
          <a:p>
            <a:pPr marL="557213" lvl="1" indent="-214313" algn="just">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Stability minimizes wear and tear on equipment, reducing maintenance costs.</a:t>
            </a:r>
          </a:p>
          <a:p>
            <a:pPr marL="214313" indent="-214313" algn="just">
              <a:buFont typeface="Wingdings" panose="05000000000000000000" pitchFamily="2" charset="2"/>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buFont typeface="Wingdings" panose="05000000000000000000" pitchFamily="2" charset="2"/>
              <a:buChar char="§"/>
            </a:pPr>
            <a:r>
              <a:rPr lang="en-US" sz="1500" b="1" dirty="0">
                <a:latin typeface="Calibri" panose="020F0502020204030204" pitchFamily="34" charset="0"/>
                <a:ea typeface="Calibri" panose="020F0502020204030204" pitchFamily="34" charset="0"/>
                <a:cs typeface="Calibri" panose="020F0502020204030204" pitchFamily="34" charset="0"/>
              </a:rPr>
              <a:t>Product Quality:</a:t>
            </a:r>
          </a:p>
          <a:p>
            <a:pPr marL="214313" indent="-214313" algn="just">
              <a:buFont typeface="Wingdings" panose="05000000000000000000" pitchFamily="2" charset="2"/>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557213" lvl="1" indent="-214313" algn="just">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Consistent energy management ensures that the required conditions for production are met, maintaining high-quality output.</a:t>
            </a:r>
            <a:endParaRPr lang="en-IN" sz="1500" dirty="0">
              <a:latin typeface="Calibri" panose="020F050202020403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a16="http://schemas.microsoft.com/office/drawing/2014/main" id="{7F4424C5-19F8-41C5-A2E6-1A332F4233FE}"/>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A6CF86B-B312-46F4-B442-10A6EF8F97E3}"/>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846377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29</a:t>
            </a:fld>
            <a:endParaRPr lang="en-IN"/>
          </a:p>
        </p:txBody>
      </p:sp>
      <p:sp>
        <p:nvSpPr>
          <p:cNvPr id="9" name="TextBox 8">
            <a:extLst>
              <a:ext uri="{FF2B5EF4-FFF2-40B4-BE49-F238E27FC236}">
                <a16:creationId xmlns:a16="http://schemas.microsoft.com/office/drawing/2014/main" id="{832DC2FE-1351-4FFA-B75F-7A37FD59B43C}"/>
              </a:ext>
            </a:extLst>
          </p:cNvPr>
          <p:cNvSpPr txBox="1"/>
          <p:nvPr/>
        </p:nvSpPr>
        <p:spPr>
          <a:xfrm>
            <a:off x="139700" y="904839"/>
            <a:ext cx="8675687"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Energy Management - Strategies for Energy Management at Steady State</a:t>
            </a:r>
          </a:p>
        </p:txBody>
      </p:sp>
      <p:sp>
        <p:nvSpPr>
          <p:cNvPr id="10" name="TextBox 9">
            <a:extLst>
              <a:ext uri="{FF2B5EF4-FFF2-40B4-BE49-F238E27FC236}">
                <a16:creationId xmlns:a16="http://schemas.microsoft.com/office/drawing/2014/main" id="{B1A77CE3-BD1F-4480-9371-8DCB02335E50}"/>
              </a:ext>
            </a:extLst>
          </p:cNvPr>
          <p:cNvSpPr txBox="1"/>
          <p:nvPr/>
        </p:nvSpPr>
        <p:spPr>
          <a:xfrm>
            <a:off x="139702" y="1291104"/>
            <a:ext cx="8864598" cy="4976747"/>
          </a:xfrm>
          <a:prstGeom prst="rect">
            <a:avLst/>
          </a:prstGeom>
          <a:noFill/>
        </p:spPr>
        <p:txBody>
          <a:bodyPr wrap="square">
            <a:spAutoFit/>
          </a:bodyPr>
          <a:lstStyle/>
          <a:p>
            <a:pPr marL="214313" indent="-214313">
              <a:buFont typeface="Wingdings" panose="05000000000000000000" pitchFamily="2" charset="2"/>
              <a:buChar char="§"/>
            </a:pPr>
            <a:r>
              <a:rPr lang="en-US" sz="1380" b="1" dirty="0"/>
              <a:t>Energy Audits and Monitoring:</a:t>
            </a:r>
          </a:p>
          <a:p>
            <a:r>
              <a:rPr lang="en-US" sz="1380" dirty="0"/>
              <a:t>        </a:t>
            </a:r>
          </a:p>
          <a:p>
            <a:pPr marL="557213" lvl="1" indent="-214313">
              <a:buFont typeface="Arial" panose="020B0604020202020204" pitchFamily="34" charset="0"/>
              <a:buChar char="•"/>
            </a:pPr>
            <a:r>
              <a:rPr lang="en-US" sz="1380" dirty="0"/>
              <a:t>Conduct regular audits to identify inefficiencies in energy usage.</a:t>
            </a:r>
          </a:p>
          <a:p>
            <a:pPr marL="557213" lvl="1" indent="-214313">
              <a:buFont typeface="Arial" panose="020B0604020202020204" pitchFamily="34" charset="0"/>
              <a:buChar char="•"/>
            </a:pPr>
            <a:r>
              <a:rPr lang="en-US" sz="1380" dirty="0"/>
              <a:t>Use advanced sensors and meters to monitor energy consumption in real time.</a:t>
            </a:r>
          </a:p>
          <a:p>
            <a:pPr marL="557213" lvl="1" indent="-214313">
              <a:buFont typeface="Arial" panose="020B0604020202020204" pitchFamily="34" charset="0"/>
              <a:buChar char="•"/>
            </a:pPr>
            <a:endParaRPr lang="en-US" sz="1380" dirty="0"/>
          </a:p>
          <a:p>
            <a:pPr marL="557213" lvl="1" indent="-214313">
              <a:buFont typeface="Arial" panose="020B0604020202020204" pitchFamily="34" charset="0"/>
              <a:buChar char="•"/>
            </a:pPr>
            <a:r>
              <a:rPr lang="en-US" sz="1380" dirty="0"/>
              <a:t>Example: Monitoring heat losses in heat exchangers or steam systems can highlight areas for insulation improvement.</a:t>
            </a:r>
          </a:p>
          <a:p>
            <a:endParaRPr lang="en-US" sz="1380" dirty="0"/>
          </a:p>
          <a:p>
            <a:pPr marL="214313" indent="-214313">
              <a:buFont typeface="Wingdings" panose="05000000000000000000" pitchFamily="2" charset="2"/>
              <a:buChar char="§"/>
            </a:pPr>
            <a:r>
              <a:rPr lang="en-US" sz="1380" b="1" dirty="0"/>
              <a:t>Optimization of Process Conditions:</a:t>
            </a:r>
          </a:p>
          <a:p>
            <a:endParaRPr lang="en-US" sz="1380" dirty="0"/>
          </a:p>
          <a:p>
            <a:pPr marL="557213" lvl="1" indent="-214313">
              <a:buFont typeface="Arial" panose="020B0604020202020204" pitchFamily="34" charset="0"/>
              <a:buChar char="•"/>
            </a:pPr>
            <a:r>
              <a:rPr lang="en-US" sz="1380" dirty="0"/>
              <a:t>Operate equipment at optimal load conditions to maximize efficiency.</a:t>
            </a:r>
          </a:p>
          <a:p>
            <a:pPr marL="557213" lvl="1" indent="-214313">
              <a:buFont typeface="Arial" panose="020B0604020202020204" pitchFamily="34" charset="0"/>
              <a:buChar char="•"/>
            </a:pPr>
            <a:r>
              <a:rPr lang="en-US" sz="1380" dirty="0"/>
              <a:t>Fine-tune parameters such as temperature, flow rate, and pressure to minimize energy input for the desired output.</a:t>
            </a:r>
          </a:p>
          <a:p>
            <a:pPr marL="557213" lvl="1" indent="-214313">
              <a:buFont typeface="Arial" panose="020B0604020202020204" pitchFamily="34" charset="0"/>
              <a:buChar char="•"/>
            </a:pPr>
            <a:endParaRPr lang="en-US" sz="1380" dirty="0"/>
          </a:p>
          <a:p>
            <a:pPr marL="557213" lvl="1" indent="-214313">
              <a:buFont typeface="Arial" panose="020B0604020202020204" pitchFamily="34" charset="0"/>
              <a:buChar char="•"/>
            </a:pPr>
            <a:r>
              <a:rPr lang="en-US" sz="1380" dirty="0"/>
              <a:t>Example: Adjusting boiler pressure to meet steam demand without excess production reduces fuel consumption.</a:t>
            </a:r>
          </a:p>
          <a:p>
            <a:endParaRPr lang="en-US" sz="1380" dirty="0"/>
          </a:p>
          <a:p>
            <a:pPr marL="214313" indent="-214313">
              <a:buFont typeface="Wingdings" panose="05000000000000000000" pitchFamily="2" charset="2"/>
              <a:buChar char="§"/>
            </a:pPr>
            <a:r>
              <a:rPr lang="en-US" sz="1380" b="1" dirty="0"/>
              <a:t>Waste Heat Recovery:</a:t>
            </a:r>
          </a:p>
          <a:p>
            <a:pPr marL="557213" lvl="1" indent="-214313">
              <a:buFont typeface="Arial" panose="020B0604020202020204" pitchFamily="34" charset="0"/>
              <a:buChar char="•"/>
            </a:pPr>
            <a:endParaRPr lang="en-US" sz="1380" dirty="0"/>
          </a:p>
          <a:p>
            <a:pPr marL="557213" lvl="1" indent="-214313">
              <a:buFont typeface="Arial" panose="020B0604020202020204" pitchFamily="34" charset="0"/>
              <a:buChar char="•"/>
            </a:pPr>
            <a:r>
              <a:rPr lang="en-US" sz="1380" dirty="0"/>
              <a:t>Implement heat recovery systems to capture and reuse energy from hot exhaust gases, cooling water, or process streams.</a:t>
            </a:r>
          </a:p>
          <a:p>
            <a:pPr marL="557213" lvl="1" indent="-214313">
              <a:buFont typeface="Arial" panose="020B0604020202020204" pitchFamily="34" charset="0"/>
              <a:buChar char="•"/>
            </a:pPr>
            <a:r>
              <a:rPr lang="en-US" sz="1380" dirty="0"/>
              <a:t>Use recovered heat for preheating feedstocks, generating steam, or space heating.</a:t>
            </a:r>
          </a:p>
          <a:p>
            <a:pPr marL="557213" lvl="1" indent="-214313">
              <a:buFont typeface="Arial" panose="020B0604020202020204" pitchFamily="34" charset="0"/>
              <a:buChar char="•"/>
            </a:pPr>
            <a:endParaRPr lang="en-US" sz="1380" dirty="0"/>
          </a:p>
          <a:p>
            <a:pPr marL="557213" lvl="1" indent="-214313">
              <a:buFont typeface="Arial" panose="020B0604020202020204" pitchFamily="34" charset="0"/>
              <a:buChar char="•"/>
            </a:pPr>
            <a:r>
              <a:rPr lang="en-US" sz="1380" dirty="0"/>
              <a:t>Example: A regenerator in a distillation process recycles heat from outgoing streams to preheat incoming feeds.</a:t>
            </a:r>
          </a:p>
        </p:txBody>
      </p:sp>
      <p:cxnSp>
        <p:nvCxnSpPr>
          <p:cNvPr id="8" name="Straight Connector 7">
            <a:extLst>
              <a:ext uri="{FF2B5EF4-FFF2-40B4-BE49-F238E27FC236}">
                <a16:creationId xmlns:a16="http://schemas.microsoft.com/office/drawing/2014/main" id="{7A306BCA-2260-4D0D-9EE7-D386B50B9CCB}"/>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46189EF-6062-4B3D-B511-9EF854538FFB}"/>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75641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3</a:t>
            </a:fld>
            <a:endParaRPr lang="en-IN"/>
          </a:p>
        </p:txBody>
      </p:sp>
      <p:sp>
        <p:nvSpPr>
          <p:cNvPr id="3" name="TextBox 2">
            <a:extLst>
              <a:ext uri="{FF2B5EF4-FFF2-40B4-BE49-F238E27FC236}">
                <a16:creationId xmlns:a16="http://schemas.microsoft.com/office/drawing/2014/main" id="{5A310016-1465-482B-8614-99436D9555B0}"/>
              </a:ext>
            </a:extLst>
          </p:cNvPr>
          <p:cNvSpPr txBox="1"/>
          <p:nvPr/>
        </p:nvSpPr>
        <p:spPr>
          <a:xfrm>
            <a:off x="139701" y="904839"/>
            <a:ext cx="8763875" cy="1900777"/>
          </a:xfrm>
          <a:prstGeom prst="rect">
            <a:avLst/>
          </a:prstGeom>
          <a:noFill/>
        </p:spPr>
        <p:txBody>
          <a:bodyPr wrap="square" rtlCol="0">
            <a:spAutoFit/>
          </a:bodyPr>
          <a:lstStyle/>
          <a:p>
            <a:pPr marL="214313" indent="-214313" algn="just">
              <a:lnSpc>
                <a:spcPct val="150000"/>
              </a:lnSpc>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Steady state is a more general situation than dynamic equilibrium.</a:t>
            </a:r>
          </a:p>
          <a:p>
            <a:pPr marL="214313" indent="-214313" algn="just">
              <a:lnSpc>
                <a:spcPct val="150000"/>
              </a:lnSpc>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While a dynamic equilibrium occurs when two or more reversible processes occur at the same rate, and such a system can be said to be in steady state.</a:t>
            </a:r>
          </a:p>
          <a:p>
            <a:pPr marL="214313" indent="-214313" algn="just">
              <a:lnSpc>
                <a:spcPct val="150000"/>
              </a:lnSpc>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A system that is in steady state may not necessarily be in a state of dynamic equilibrium</a:t>
            </a:r>
            <a:r>
              <a:rPr lang="en-US" sz="1600" dirty="0">
                <a:latin typeface="Calibri" panose="020F0502020204030204" pitchFamily="34" charset="0"/>
                <a:ea typeface="Calibri" panose="020F0502020204030204" pitchFamily="34" charset="0"/>
                <a:cs typeface="Calibri" panose="020F0502020204030204" pitchFamily="34" charset="0"/>
              </a:rPr>
              <a:t>, because </a:t>
            </a:r>
            <a:r>
              <a:rPr lang="en-US" sz="1600" b="1" dirty="0">
                <a:latin typeface="Calibri" panose="020F0502020204030204" pitchFamily="34" charset="0"/>
                <a:ea typeface="Calibri" panose="020F0502020204030204" pitchFamily="34" charset="0"/>
                <a:cs typeface="Calibri" panose="020F0502020204030204" pitchFamily="34" charset="0"/>
              </a:rPr>
              <a:t>some of the processes are not reversible</a:t>
            </a:r>
            <a:r>
              <a:rPr lang="en-US" sz="1600" dirty="0">
                <a:latin typeface="Calibri" panose="020F0502020204030204" pitchFamily="34" charset="0"/>
                <a:ea typeface="Calibri" panose="020F0502020204030204" pitchFamily="34" charset="0"/>
                <a:cs typeface="Calibri" panose="020F0502020204030204" pitchFamily="34" charset="0"/>
              </a:rPr>
              <a:t>.</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96C47623-8D44-4B92-8686-D4A4D033363D}"/>
              </a:ext>
            </a:extLst>
          </p:cNvPr>
          <p:cNvPicPr>
            <a:picLocks noChangeAspect="1"/>
          </p:cNvPicPr>
          <p:nvPr/>
        </p:nvPicPr>
        <p:blipFill rotWithShape="1">
          <a:blip r:embed="rId2">
            <a:extLst>
              <a:ext uri="{28A0092B-C50C-407E-A947-70E740481C1C}">
                <a14:useLocalDpi xmlns:a14="http://schemas.microsoft.com/office/drawing/2010/main" val="0"/>
              </a:ext>
            </a:extLst>
          </a:blip>
          <a:srcRect t="6997"/>
          <a:stretch/>
        </p:blipFill>
        <p:spPr>
          <a:xfrm>
            <a:off x="240425" y="3135526"/>
            <a:ext cx="2124559" cy="2215144"/>
          </a:xfrm>
          <a:prstGeom prst="rect">
            <a:avLst/>
          </a:prstGeom>
        </p:spPr>
      </p:pic>
      <p:sp>
        <p:nvSpPr>
          <p:cNvPr id="22" name="TextBox 21">
            <a:extLst>
              <a:ext uri="{FF2B5EF4-FFF2-40B4-BE49-F238E27FC236}">
                <a16:creationId xmlns:a16="http://schemas.microsoft.com/office/drawing/2014/main" id="{F11BE7D3-F4D8-410E-800F-28DB09E542EF}"/>
              </a:ext>
            </a:extLst>
          </p:cNvPr>
          <p:cNvSpPr txBox="1"/>
          <p:nvPr/>
        </p:nvSpPr>
        <p:spPr>
          <a:xfrm>
            <a:off x="2364984" y="3126790"/>
            <a:ext cx="6538592" cy="2639441"/>
          </a:xfrm>
          <a:prstGeom prst="rect">
            <a:avLst/>
          </a:prstGeom>
          <a:noFill/>
        </p:spPr>
        <p:txBody>
          <a:bodyPr wrap="square">
            <a:spAutoFit/>
          </a:bodyPr>
          <a:lstStyle/>
          <a:p>
            <a:pPr marL="214313" indent="-214313" algn="just">
              <a:lnSpc>
                <a:spcPct val="150000"/>
              </a:lnSpc>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The principle of steady state flow in thermodynamics and fluid mechanics states that the properties of a fluid, such as density, pressure, and velocity, remain constant at any given point in a system over time, as long as there is no change in the overall energy or mass of the system. </a:t>
            </a:r>
          </a:p>
          <a:p>
            <a:pPr marL="214313" indent="-214313" algn="just">
              <a:lnSpc>
                <a:spcPct val="150000"/>
              </a:lnSpc>
              <a:buFont typeface="Wingdings" panose="05000000000000000000" pitchFamily="2" charset="2"/>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lnSpc>
                <a:spcPct val="150000"/>
              </a:lnSpc>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This principle applies to both incompressible and compressible fluids but is more commonly used in the analysis of incompressible fluids. </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B24521A3-191D-4FED-907E-EFE796E63D9F}"/>
              </a:ext>
            </a:extLst>
          </p:cNvPr>
          <p:cNvSpPr txBox="1"/>
          <p:nvPr/>
        </p:nvSpPr>
        <p:spPr>
          <a:xfrm>
            <a:off x="697971" y="5350670"/>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cxnSp>
        <p:nvCxnSpPr>
          <p:cNvPr id="10" name="Straight Connector 9">
            <a:extLst>
              <a:ext uri="{FF2B5EF4-FFF2-40B4-BE49-F238E27FC236}">
                <a16:creationId xmlns:a16="http://schemas.microsoft.com/office/drawing/2014/main" id="{13177655-DF6B-4319-AE4D-6B826967ED72}"/>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D483B0-41C1-434F-815C-1EC65ACB0740}"/>
              </a:ext>
            </a:extLst>
          </p:cNvPr>
          <p:cNvSpPr txBox="1"/>
          <p:nvPr/>
        </p:nvSpPr>
        <p:spPr>
          <a:xfrm>
            <a:off x="139701" y="443174"/>
            <a:ext cx="546735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a:t>
            </a:r>
          </a:p>
        </p:txBody>
      </p:sp>
    </p:spTree>
    <p:extLst>
      <p:ext uri="{BB962C8B-B14F-4D97-AF65-F5344CB8AC3E}">
        <p14:creationId xmlns:p14="http://schemas.microsoft.com/office/powerpoint/2010/main" val="75116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30</a:t>
            </a:fld>
            <a:endParaRPr lang="en-IN"/>
          </a:p>
        </p:txBody>
      </p:sp>
      <p:sp>
        <p:nvSpPr>
          <p:cNvPr id="10" name="TextBox 9">
            <a:extLst>
              <a:ext uri="{FF2B5EF4-FFF2-40B4-BE49-F238E27FC236}">
                <a16:creationId xmlns:a16="http://schemas.microsoft.com/office/drawing/2014/main" id="{B1A77CE3-BD1F-4480-9371-8DCB02335E50}"/>
              </a:ext>
            </a:extLst>
          </p:cNvPr>
          <p:cNvSpPr txBox="1"/>
          <p:nvPr/>
        </p:nvSpPr>
        <p:spPr>
          <a:xfrm>
            <a:off x="139701" y="1551956"/>
            <a:ext cx="8864598" cy="4401205"/>
          </a:xfrm>
          <a:prstGeom prst="rect">
            <a:avLst/>
          </a:prstGeom>
          <a:noFill/>
        </p:spPr>
        <p:txBody>
          <a:bodyPr wrap="square">
            <a:spAutoFit/>
          </a:bodyPr>
          <a:lstStyle/>
          <a:p>
            <a:pPr marL="214313" indent="-214313" algn="just">
              <a:buFont typeface="Wingdings" panose="05000000000000000000" pitchFamily="2" charset="2"/>
              <a:buChar char="§"/>
            </a:pPr>
            <a:r>
              <a:rPr lang="en-US" sz="1400" b="1" dirty="0"/>
              <a:t>Upgrade Equipment and Technology:</a:t>
            </a:r>
          </a:p>
          <a:p>
            <a:pPr marL="557213" lvl="1" indent="-214313" algn="just">
              <a:buFont typeface="Arial" panose="020B0604020202020204" pitchFamily="34" charset="0"/>
              <a:buChar char="•"/>
            </a:pPr>
            <a:r>
              <a:rPr lang="en-US" sz="1400" dirty="0"/>
              <a:t>Replace outdated machinery with energy-efficient models, such as variable-speed pumps or high-efficiency motors.</a:t>
            </a:r>
          </a:p>
          <a:p>
            <a:pPr marL="557213" lvl="1" indent="-214313" algn="just">
              <a:buFont typeface="Arial" panose="020B0604020202020204" pitchFamily="34" charset="0"/>
              <a:buChar char="•"/>
            </a:pPr>
            <a:r>
              <a:rPr lang="en-US" sz="1400" dirty="0"/>
              <a:t>Use advanced control systems, like distributed control systems (DCS) or artificial intelligence, to optimize operations.</a:t>
            </a:r>
          </a:p>
          <a:p>
            <a:pPr marL="557213" lvl="1" indent="-214313" algn="just">
              <a:buFont typeface="Arial" panose="020B0604020202020204" pitchFamily="34" charset="0"/>
              <a:buChar char="•"/>
            </a:pPr>
            <a:endParaRPr lang="en-US" sz="1400" dirty="0"/>
          </a:p>
          <a:p>
            <a:pPr marL="214313" indent="-214313" algn="just">
              <a:buFont typeface="Wingdings" panose="05000000000000000000" pitchFamily="2" charset="2"/>
              <a:buChar char="§"/>
            </a:pPr>
            <a:r>
              <a:rPr lang="en-US" sz="1400" b="1" dirty="0"/>
              <a:t>Use Renewable Energy Sources:</a:t>
            </a:r>
          </a:p>
          <a:p>
            <a:pPr marL="557213" lvl="1" indent="-214313" algn="just">
              <a:buFont typeface="Arial" panose="020B0604020202020204" pitchFamily="34" charset="0"/>
              <a:buChar char="•"/>
            </a:pPr>
            <a:r>
              <a:rPr lang="en-US" sz="1400" dirty="0"/>
              <a:t>Incorporate solar, wind, or biomass energy where feasible to reduce dependence on fossil fuels.</a:t>
            </a:r>
          </a:p>
          <a:p>
            <a:pPr marL="557213" lvl="1" indent="-214313" algn="just">
              <a:buFont typeface="Arial" panose="020B0604020202020204" pitchFamily="34" charset="0"/>
              <a:buChar char="•"/>
            </a:pPr>
            <a:r>
              <a:rPr lang="en-US" sz="1400" dirty="0"/>
              <a:t>Example: Solar-powered water heating for pre-process operations.</a:t>
            </a:r>
          </a:p>
          <a:p>
            <a:pPr marL="214313" indent="-214313" algn="just">
              <a:buFont typeface="Wingdings" panose="05000000000000000000" pitchFamily="2" charset="2"/>
              <a:buChar char="§"/>
            </a:pPr>
            <a:endParaRPr lang="en-US" sz="1400" dirty="0"/>
          </a:p>
          <a:p>
            <a:pPr marL="214313" indent="-214313" algn="just">
              <a:buFont typeface="Wingdings" panose="05000000000000000000" pitchFamily="2" charset="2"/>
              <a:buChar char="§"/>
            </a:pPr>
            <a:r>
              <a:rPr lang="en-US" sz="1400" b="1" dirty="0"/>
              <a:t>Minimize Idle Time:</a:t>
            </a:r>
            <a:endParaRPr lang="en-US" sz="1400" dirty="0"/>
          </a:p>
          <a:p>
            <a:pPr marL="557213" lvl="1" indent="-214313" algn="just">
              <a:buFont typeface="Arial" panose="020B0604020202020204" pitchFamily="34" charset="0"/>
              <a:buChar char="•"/>
            </a:pPr>
            <a:r>
              <a:rPr lang="en-US" sz="1400" dirty="0"/>
              <a:t>Avoid operating equipment at low loads or when not in use.</a:t>
            </a:r>
          </a:p>
          <a:p>
            <a:pPr marL="557213" lvl="1" indent="-214313" algn="just">
              <a:buFont typeface="Arial" panose="020B0604020202020204" pitchFamily="34" charset="0"/>
              <a:buChar char="•"/>
            </a:pPr>
            <a:r>
              <a:rPr lang="en-US" sz="1400" dirty="0"/>
              <a:t>Schedule processes to align with peak efficiency hours to reduce energy losses.</a:t>
            </a:r>
          </a:p>
          <a:p>
            <a:pPr marL="214313" indent="-214313" algn="just">
              <a:buFont typeface="Wingdings" panose="05000000000000000000" pitchFamily="2" charset="2"/>
              <a:buChar char="§"/>
            </a:pPr>
            <a:endParaRPr lang="en-US" sz="1400" dirty="0"/>
          </a:p>
          <a:p>
            <a:pPr marL="214313" indent="-214313" algn="just">
              <a:buFont typeface="Wingdings" panose="05000000000000000000" pitchFamily="2" charset="2"/>
              <a:buChar char="§"/>
            </a:pPr>
            <a:r>
              <a:rPr lang="en-US" sz="1400" b="1" dirty="0"/>
              <a:t>Insulation and Maintenance:</a:t>
            </a:r>
          </a:p>
          <a:p>
            <a:pPr marL="557213" lvl="1" indent="-214313" algn="just">
              <a:buFont typeface="Arial" panose="020B0604020202020204" pitchFamily="34" charset="0"/>
              <a:buChar char="•"/>
            </a:pPr>
            <a:r>
              <a:rPr lang="en-US" sz="1400" dirty="0"/>
              <a:t>Properly insulate equipment like pipes, tanks, and boilers to prevent energy loss.</a:t>
            </a:r>
          </a:p>
          <a:p>
            <a:pPr marL="557213" lvl="1" indent="-214313" algn="just">
              <a:buFont typeface="Arial" panose="020B0604020202020204" pitchFamily="34" charset="0"/>
              <a:buChar char="•"/>
            </a:pPr>
            <a:r>
              <a:rPr lang="en-US" sz="1400" dirty="0"/>
              <a:t>Regular maintenance ensures equipment operates at peak efficiency, minimizing energy wastage.</a:t>
            </a:r>
          </a:p>
          <a:p>
            <a:pPr marL="214313" indent="-214313" algn="just">
              <a:buFont typeface="Wingdings" panose="05000000000000000000" pitchFamily="2" charset="2"/>
              <a:buChar char="§"/>
            </a:pPr>
            <a:endParaRPr lang="en-US" sz="1400" dirty="0"/>
          </a:p>
          <a:p>
            <a:pPr marL="214313" indent="-214313" algn="just">
              <a:buFont typeface="Wingdings" panose="05000000000000000000" pitchFamily="2" charset="2"/>
              <a:buChar char="§"/>
            </a:pPr>
            <a:r>
              <a:rPr lang="en-US" sz="1400" b="1" dirty="0"/>
              <a:t>Energy Storage Systems:</a:t>
            </a:r>
          </a:p>
          <a:p>
            <a:pPr marL="557213" lvl="1" indent="-214313" algn="just">
              <a:buFont typeface="Arial" panose="020B0604020202020204" pitchFamily="34" charset="0"/>
              <a:buChar char="•"/>
            </a:pPr>
            <a:r>
              <a:rPr lang="en-US" sz="1400" dirty="0"/>
              <a:t>Use batteries or other storage technologies to manage excess energy generated during low-demand periods.</a:t>
            </a:r>
            <a:endParaRPr lang="en-IN" sz="1400" dirty="0"/>
          </a:p>
        </p:txBody>
      </p:sp>
      <p:cxnSp>
        <p:nvCxnSpPr>
          <p:cNvPr id="8" name="Straight Connector 7">
            <a:extLst>
              <a:ext uri="{FF2B5EF4-FFF2-40B4-BE49-F238E27FC236}">
                <a16:creationId xmlns:a16="http://schemas.microsoft.com/office/drawing/2014/main" id="{6CDA6BF2-4981-46AB-8B9F-783EF3211833}"/>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5CAE3FB-4659-41D2-8A20-89034A73BC33}"/>
              </a:ext>
            </a:extLst>
          </p:cNvPr>
          <p:cNvSpPr txBox="1"/>
          <p:nvPr/>
        </p:nvSpPr>
        <p:spPr>
          <a:xfrm>
            <a:off x="139700" y="904839"/>
            <a:ext cx="8675687"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Energy Management - Strategies for Energy Management at Steady State</a:t>
            </a:r>
          </a:p>
        </p:txBody>
      </p:sp>
      <p:sp>
        <p:nvSpPr>
          <p:cNvPr id="12" name="TextBox 11">
            <a:extLst>
              <a:ext uri="{FF2B5EF4-FFF2-40B4-BE49-F238E27FC236}">
                <a16:creationId xmlns:a16="http://schemas.microsoft.com/office/drawing/2014/main" id="{076D3884-9686-4DBA-89AA-600370088265}"/>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1791027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31</a:t>
            </a:fld>
            <a:endParaRPr lang="en-IN"/>
          </a:p>
        </p:txBody>
      </p:sp>
      <p:sp>
        <p:nvSpPr>
          <p:cNvPr id="9" name="TextBox 8">
            <a:extLst>
              <a:ext uri="{FF2B5EF4-FFF2-40B4-BE49-F238E27FC236}">
                <a16:creationId xmlns:a16="http://schemas.microsoft.com/office/drawing/2014/main" id="{832DC2FE-1351-4FFA-B75F-7A37FD59B43C}"/>
              </a:ext>
            </a:extLst>
          </p:cNvPr>
          <p:cNvSpPr txBox="1"/>
          <p:nvPr/>
        </p:nvSpPr>
        <p:spPr>
          <a:xfrm>
            <a:off x="139700" y="882628"/>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Process Control for Maintaining Steady State</a:t>
            </a:r>
          </a:p>
        </p:txBody>
      </p:sp>
      <p:pic>
        <p:nvPicPr>
          <p:cNvPr id="12" name="Picture 11">
            <a:extLst>
              <a:ext uri="{FF2B5EF4-FFF2-40B4-BE49-F238E27FC236}">
                <a16:creationId xmlns:a16="http://schemas.microsoft.com/office/drawing/2014/main" id="{EA83F61C-3F8E-463A-B439-DB5185217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0038"/>
            <a:ext cx="5718776" cy="3694951"/>
          </a:xfrm>
          <a:prstGeom prst="rect">
            <a:avLst/>
          </a:prstGeom>
        </p:spPr>
      </p:pic>
      <p:sp>
        <p:nvSpPr>
          <p:cNvPr id="16" name="TextBox 15">
            <a:extLst>
              <a:ext uri="{FF2B5EF4-FFF2-40B4-BE49-F238E27FC236}">
                <a16:creationId xmlns:a16="http://schemas.microsoft.com/office/drawing/2014/main" id="{CB924E0C-130B-4197-ACA7-20FF1FF3F57C}"/>
              </a:ext>
            </a:extLst>
          </p:cNvPr>
          <p:cNvSpPr txBox="1"/>
          <p:nvPr/>
        </p:nvSpPr>
        <p:spPr>
          <a:xfrm>
            <a:off x="4242292" y="1342102"/>
            <a:ext cx="4755658" cy="830997"/>
          </a:xfrm>
          <a:prstGeom prst="rect">
            <a:avLst/>
          </a:prstGeom>
          <a:noFill/>
        </p:spPr>
        <p:txBody>
          <a:bodyPr wrap="square">
            <a:spAutoFit/>
          </a:bodyPr>
          <a:lstStyle/>
          <a:p>
            <a:pPr marL="214313" indent="-214313" algn="just">
              <a:buFont typeface="Wingdings" panose="05000000000000000000" pitchFamily="2" charset="2"/>
              <a:buChar char="§"/>
            </a:pPr>
            <a:r>
              <a:rPr lang="en-US" sz="1600" dirty="0"/>
              <a:t>Process control refers to the monitoring and adjusting process parameters to get a preset or desirable output.</a:t>
            </a:r>
            <a:endParaRPr lang="en-IN" sz="1600" dirty="0"/>
          </a:p>
        </p:txBody>
      </p:sp>
      <p:sp>
        <p:nvSpPr>
          <p:cNvPr id="18" name="TextBox 17">
            <a:extLst>
              <a:ext uri="{FF2B5EF4-FFF2-40B4-BE49-F238E27FC236}">
                <a16:creationId xmlns:a16="http://schemas.microsoft.com/office/drawing/2014/main" id="{141FFCBE-C6BB-4E86-8EC6-19E232A40350}"/>
              </a:ext>
            </a:extLst>
          </p:cNvPr>
          <p:cNvSpPr txBox="1"/>
          <p:nvPr/>
        </p:nvSpPr>
        <p:spPr>
          <a:xfrm>
            <a:off x="139700" y="4975131"/>
            <a:ext cx="8858250" cy="1323439"/>
          </a:xfrm>
          <a:prstGeom prst="rect">
            <a:avLst/>
          </a:prstGeom>
          <a:noFill/>
        </p:spPr>
        <p:txBody>
          <a:bodyPr wrap="square">
            <a:spAutoFit/>
          </a:bodyPr>
          <a:lstStyle/>
          <a:p>
            <a:pPr marL="214313" indent="-214313" algn="just">
              <a:buFont typeface="Wingdings" panose="05000000000000000000" pitchFamily="2" charset="2"/>
              <a:buChar char="§"/>
            </a:pPr>
            <a:r>
              <a:rPr lang="en-US" sz="1600" dirty="0"/>
              <a:t>Deployment of automated process control systems delivers the following benefits:</a:t>
            </a:r>
          </a:p>
          <a:p>
            <a:pPr marL="557213" lvl="1" indent="-214313" algn="just">
              <a:buFont typeface="Arial" panose="020B0604020202020204" pitchFamily="34" charset="0"/>
              <a:buChar char="•"/>
            </a:pPr>
            <a:r>
              <a:rPr lang="en-US" sz="1600" dirty="0"/>
              <a:t>Energy Efficiency</a:t>
            </a:r>
          </a:p>
          <a:p>
            <a:pPr marL="557213" lvl="1" indent="-214313" algn="just">
              <a:buFont typeface="Arial" panose="020B0604020202020204" pitchFamily="34" charset="0"/>
              <a:buChar char="•"/>
            </a:pPr>
            <a:r>
              <a:rPr lang="en-US" sz="1600" dirty="0"/>
              <a:t>Increase Automation &amp; Throughput</a:t>
            </a:r>
          </a:p>
          <a:p>
            <a:pPr marL="557213" lvl="1" indent="-214313" algn="just">
              <a:buFont typeface="Arial" panose="020B0604020202020204" pitchFamily="34" charset="0"/>
              <a:buChar char="•"/>
            </a:pPr>
            <a:r>
              <a:rPr lang="en-US" sz="1600" dirty="0"/>
              <a:t>Quality Assurance</a:t>
            </a:r>
          </a:p>
          <a:p>
            <a:pPr marL="557213" lvl="1" indent="-214313" algn="just">
              <a:buFont typeface="Arial" panose="020B0604020202020204" pitchFamily="34" charset="0"/>
              <a:buChar char="•"/>
            </a:pPr>
            <a:r>
              <a:rPr lang="en-US" sz="1600" dirty="0"/>
              <a:t>Improved Safety</a:t>
            </a:r>
            <a:endParaRPr lang="en-IN" sz="1600" dirty="0"/>
          </a:p>
        </p:txBody>
      </p:sp>
      <p:pic>
        <p:nvPicPr>
          <p:cNvPr id="20" name="Picture 19">
            <a:extLst>
              <a:ext uri="{FF2B5EF4-FFF2-40B4-BE49-F238E27FC236}">
                <a16:creationId xmlns:a16="http://schemas.microsoft.com/office/drawing/2014/main" id="{4F763469-5319-4D3A-A828-A687A385F7DA}"/>
              </a:ext>
            </a:extLst>
          </p:cNvPr>
          <p:cNvPicPr>
            <a:picLocks noChangeAspect="1"/>
          </p:cNvPicPr>
          <p:nvPr/>
        </p:nvPicPr>
        <p:blipFill rotWithShape="1">
          <a:blip r:embed="rId3">
            <a:extLst>
              <a:ext uri="{28A0092B-C50C-407E-A947-70E740481C1C}">
                <a14:useLocalDpi xmlns:a14="http://schemas.microsoft.com/office/drawing/2010/main" val="0"/>
              </a:ext>
            </a:extLst>
          </a:blip>
          <a:srcRect l="10121" r="9146"/>
          <a:stretch/>
        </p:blipFill>
        <p:spPr>
          <a:xfrm>
            <a:off x="5607050" y="2144949"/>
            <a:ext cx="3390900" cy="2147345"/>
          </a:xfrm>
          <a:prstGeom prst="rect">
            <a:avLst/>
          </a:prstGeom>
        </p:spPr>
      </p:pic>
      <p:sp>
        <p:nvSpPr>
          <p:cNvPr id="21" name="TextBox 20">
            <a:extLst>
              <a:ext uri="{FF2B5EF4-FFF2-40B4-BE49-F238E27FC236}">
                <a16:creationId xmlns:a16="http://schemas.microsoft.com/office/drawing/2014/main" id="{9F17B88D-DD43-4163-ABE0-18436A99FD68}"/>
              </a:ext>
            </a:extLst>
          </p:cNvPr>
          <p:cNvSpPr txBox="1"/>
          <p:nvPr/>
        </p:nvSpPr>
        <p:spPr>
          <a:xfrm>
            <a:off x="7675033" y="6067738"/>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cxnSp>
        <p:nvCxnSpPr>
          <p:cNvPr id="13" name="Straight Connector 12">
            <a:extLst>
              <a:ext uri="{FF2B5EF4-FFF2-40B4-BE49-F238E27FC236}">
                <a16:creationId xmlns:a16="http://schemas.microsoft.com/office/drawing/2014/main" id="{A3F90899-B9C8-4513-8AC0-FFB01A962C4D}"/>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AA10E-D66F-4AC1-BE45-9BF9DD535935}"/>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Tree>
    <p:extLst>
      <p:ext uri="{BB962C8B-B14F-4D97-AF65-F5344CB8AC3E}">
        <p14:creationId xmlns:p14="http://schemas.microsoft.com/office/powerpoint/2010/main" val="97726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32</a:t>
            </a:fld>
            <a:endParaRPr lang="en-IN"/>
          </a:p>
        </p:txBody>
      </p:sp>
      <p:sp>
        <p:nvSpPr>
          <p:cNvPr id="10" name="TextBox 9">
            <a:extLst>
              <a:ext uri="{FF2B5EF4-FFF2-40B4-BE49-F238E27FC236}">
                <a16:creationId xmlns:a16="http://schemas.microsoft.com/office/drawing/2014/main" id="{3D2264A2-7C7F-4D83-B921-E120446A4666}"/>
              </a:ext>
            </a:extLst>
          </p:cNvPr>
          <p:cNvSpPr txBox="1"/>
          <p:nvPr/>
        </p:nvSpPr>
        <p:spPr>
          <a:xfrm>
            <a:off x="7620247" y="6073009"/>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cxnSp>
        <p:nvCxnSpPr>
          <p:cNvPr id="11" name="Straight Connector 10">
            <a:extLst>
              <a:ext uri="{FF2B5EF4-FFF2-40B4-BE49-F238E27FC236}">
                <a16:creationId xmlns:a16="http://schemas.microsoft.com/office/drawing/2014/main" id="{74F32E15-9184-4716-AE20-BA01A8F04864}"/>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8F840FD-A5FA-43E6-85FF-AEEC7D11E8D1}"/>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
        <p:nvSpPr>
          <p:cNvPr id="13" name="TextBox 12">
            <a:extLst>
              <a:ext uri="{FF2B5EF4-FFF2-40B4-BE49-F238E27FC236}">
                <a16:creationId xmlns:a16="http://schemas.microsoft.com/office/drawing/2014/main" id="{13B92635-6C03-4E12-9D03-416C665243F7}"/>
              </a:ext>
            </a:extLst>
          </p:cNvPr>
          <p:cNvSpPr txBox="1"/>
          <p:nvPr/>
        </p:nvSpPr>
        <p:spPr>
          <a:xfrm>
            <a:off x="139700" y="882628"/>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Process Control for Maintaining Steady State</a:t>
            </a:r>
          </a:p>
        </p:txBody>
      </p:sp>
      <p:grpSp>
        <p:nvGrpSpPr>
          <p:cNvPr id="2" name="Group 1">
            <a:extLst>
              <a:ext uri="{FF2B5EF4-FFF2-40B4-BE49-F238E27FC236}">
                <a16:creationId xmlns:a16="http://schemas.microsoft.com/office/drawing/2014/main" id="{0EB24C9A-2638-4DA9-AA9C-F56432595618}"/>
              </a:ext>
            </a:extLst>
          </p:cNvPr>
          <p:cNvGrpSpPr>
            <a:grpSpLocks noChangeAspect="1"/>
          </p:cNvGrpSpPr>
          <p:nvPr/>
        </p:nvGrpSpPr>
        <p:grpSpPr>
          <a:xfrm>
            <a:off x="0" y="1553785"/>
            <a:ext cx="9000230" cy="3153679"/>
            <a:chOff x="318710" y="1733934"/>
            <a:chExt cx="7939313" cy="2781934"/>
          </a:xfrm>
        </p:grpSpPr>
        <p:pic>
          <p:nvPicPr>
            <p:cNvPr id="8" name="Picture 7">
              <a:extLst>
                <a:ext uri="{FF2B5EF4-FFF2-40B4-BE49-F238E27FC236}">
                  <a16:creationId xmlns:a16="http://schemas.microsoft.com/office/drawing/2014/main" id="{52F48AC8-B2E1-4E2B-9EB0-1CDBB4C1AB73}"/>
                </a:ext>
              </a:extLst>
            </p:cNvPr>
            <p:cNvPicPr>
              <a:picLocks noChangeAspect="1"/>
            </p:cNvPicPr>
            <p:nvPr/>
          </p:nvPicPr>
          <p:blipFill rotWithShape="1">
            <a:blip r:embed="rId2">
              <a:extLst>
                <a:ext uri="{28A0092B-C50C-407E-A947-70E740481C1C}">
                  <a14:useLocalDpi xmlns:a14="http://schemas.microsoft.com/office/drawing/2010/main" val="0"/>
                </a:ext>
              </a:extLst>
            </a:blip>
            <a:srcRect r="49468"/>
            <a:stretch/>
          </p:blipFill>
          <p:spPr>
            <a:xfrm>
              <a:off x="318710" y="1733934"/>
              <a:ext cx="4024690" cy="2781934"/>
            </a:xfrm>
            <a:prstGeom prst="rect">
              <a:avLst/>
            </a:prstGeom>
          </p:spPr>
        </p:pic>
        <p:pic>
          <p:nvPicPr>
            <p:cNvPr id="14" name="Picture 13">
              <a:extLst>
                <a:ext uri="{FF2B5EF4-FFF2-40B4-BE49-F238E27FC236}">
                  <a16:creationId xmlns:a16="http://schemas.microsoft.com/office/drawing/2014/main" id="{685B8C28-928B-4EE0-9D11-D4607B1EBD7F}"/>
                </a:ext>
              </a:extLst>
            </p:cNvPr>
            <p:cNvPicPr>
              <a:picLocks noChangeAspect="1"/>
            </p:cNvPicPr>
            <p:nvPr/>
          </p:nvPicPr>
          <p:blipFill rotWithShape="1">
            <a:blip r:embed="rId2">
              <a:extLst>
                <a:ext uri="{28A0092B-C50C-407E-A947-70E740481C1C}">
                  <a14:useLocalDpi xmlns:a14="http://schemas.microsoft.com/office/drawing/2010/main" val="0"/>
                </a:ext>
              </a:extLst>
            </a:blip>
            <a:srcRect l="50850" b="8330"/>
            <a:stretch/>
          </p:blipFill>
          <p:spPr>
            <a:xfrm>
              <a:off x="4343400" y="1733934"/>
              <a:ext cx="3914623" cy="2550197"/>
            </a:xfrm>
            <a:prstGeom prst="rect">
              <a:avLst/>
            </a:prstGeom>
          </p:spPr>
        </p:pic>
      </p:grpSp>
    </p:spTree>
    <p:extLst>
      <p:ext uri="{BB962C8B-B14F-4D97-AF65-F5344CB8AC3E}">
        <p14:creationId xmlns:p14="http://schemas.microsoft.com/office/powerpoint/2010/main" val="281659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33</a:t>
            </a:fld>
            <a:endParaRPr lang="en-IN"/>
          </a:p>
        </p:txBody>
      </p:sp>
      <p:sp>
        <p:nvSpPr>
          <p:cNvPr id="10" name="Rectangle: Rounded Corners 9">
            <a:extLst>
              <a:ext uri="{FF2B5EF4-FFF2-40B4-BE49-F238E27FC236}">
                <a16:creationId xmlns:a16="http://schemas.microsoft.com/office/drawing/2014/main" id="{749A0175-F6C4-4F7F-9559-61512324717A}"/>
              </a:ext>
            </a:extLst>
          </p:cNvPr>
          <p:cNvSpPr/>
          <p:nvPr/>
        </p:nvSpPr>
        <p:spPr>
          <a:xfrm>
            <a:off x="206476" y="1272597"/>
            <a:ext cx="4279912" cy="3889204"/>
          </a:xfrm>
          <a:prstGeom prst="roundRect">
            <a:avLst>
              <a:gd name="adj" fmla="val 2978"/>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1" name="Rectangle: Rounded Corners 10">
            <a:extLst>
              <a:ext uri="{FF2B5EF4-FFF2-40B4-BE49-F238E27FC236}">
                <a16:creationId xmlns:a16="http://schemas.microsoft.com/office/drawing/2014/main" id="{0A065F39-8E81-4EF4-901D-B220839D8966}"/>
              </a:ext>
            </a:extLst>
          </p:cNvPr>
          <p:cNvSpPr/>
          <p:nvPr/>
        </p:nvSpPr>
        <p:spPr>
          <a:xfrm>
            <a:off x="4572000" y="1251959"/>
            <a:ext cx="4394203" cy="4969839"/>
          </a:xfrm>
          <a:prstGeom prst="roundRect">
            <a:avLst>
              <a:gd name="adj" fmla="val 3293"/>
            </a:avLst>
          </a:prstGeom>
          <a:solidFill>
            <a:schemeClr val="accent6">
              <a:lumMod val="20000"/>
              <a:lumOff val="80000"/>
            </a:schemeClr>
          </a:solidFill>
          <a:ln w="19050">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2" name="TextBox 11">
            <a:extLst>
              <a:ext uri="{FF2B5EF4-FFF2-40B4-BE49-F238E27FC236}">
                <a16:creationId xmlns:a16="http://schemas.microsoft.com/office/drawing/2014/main" id="{ED258D80-5D0E-4C80-9DE2-4E0394C26913}"/>
              </a:ext>
            </a:extLst>
          </p:cNvPr>
          <p:cNvSpPr txBox="1"/>
          <p:nvPr/>
        </p:nvSpPr>
        <p:spPr>
          <a:xfrm>
            <a:off x="206476" y="1672390"/>
            <a:ext cx="4159251" cy="3539430"/>
          </a:xfrm>
          <a:prstGeom prst="rect">
            <a:avLst/>
          </a:prstGeom>
          <a:noFill/>
        </p:spPr>
        <p:txBody>
          <a:bodyPr wrap="square">
            <a:spAutoFit/>
          </a:bodyPr>
          <a:lstStyle/>
          <a:p>
            <a:pPr marL="214313" indent="-214313" algn="just">
              <a:buFont typeface="Wingdings" panose="05000000000000000000" pitchFamily="2" charset="2"/>
              <a:buChar char="§"/>
            </a:pPr>
            <a:r>
              <a:rPr lang="en-US" sz="1600" dirty="0"/>
              <a:t>Corrective action occurs as soon as the controlled variable deviates from the set point, regardless of the source and type of disturbance.</a:t>
            </a:r>
          </a:p>
          <a:p>
            <a:pPr marL="214313" indent="-214313" algn="just">
              <a:buFont typeface="Wingdings" panose="05000000000000000000" pitchFamily="2" charset="2"/>
              <a:buChar char="§"/>
            </a:pPr>
            <a:r>
              <a:rPr lang="en-US" sz="1600" dirty="0"/>
              <a:t> Feedback control requires minimal knowledge about the process to be controlled; it particular, a mathematical model of the process is not required, although it can be very useful for control system design.</a:t>
            </a:r>
          </a:p>
          <a:p>
            <a:pPr marL="214313" indent="-214313" algn="just">
              <a:buFont typeface="Wingdings" panose="05000000000000000000" pitchFamily="2" charset="2"/>
              <a:buChar char="§"/>
            </a:pPr>
            <a:r>
              <a:rPr lang="en-US" sz="1600" dirty="0"/>
              <a:t>The ubiquitous PID controller is both versatile and robust. If process conditions change, retuning the controller usually produces satisfactory control.</a:t>
            </a:r>
            <a:endParaRPr lang="en-IN" sz="1600" dirty="0"/>
          </a:p>
        </p:txBody>
      </p:sp>
      <p:sp>
        <p:nvSpPr>
          <p:cNvPr id="2" name="TextBox 1">
            <a:extLst>
              <a:ext uri="{FF2B5EF4-FFF2-40B4-BE49-F238E27FC236}">
                <a16:creationId xmlns:a16="http://schemas.microsoft.com/office/drawing/2014/main" id="{DA37A404-6E94-4FF5-8EEF-0E4C140C05C5}"/>
              </a:ext>
            </a:extLst>
          </p:cNvPr>
          <p:cNvSpPr txBox="1"/>
          <p:nvPr/>
        </p:nvSpPr>
        <p:spPr>
          <a:xfrm>
            <a:off x="954717" y="5343199"/>
            <a:ext cx="2530366" cy="830997"/>
          </a:xfrm>
          <a:prstGeom prst="rect">
            <a:avLst/>
          </a:prstGeom>
          <a:noFill/>
        </p:spPr>
        <p:txBody>
          <a:bodyPr wrap="square" rtlCol="0">
            <a:spAutoFit/>
          </a:bodyPr>
          <a:lstStyle/>
          <a:p>
            <a:pPr algn="ctr"/>
            <a:r>
              <a:rPr lang="en-US" sz="2400" b="1" dirty="0">
                <a:solidFill>
                  <a:srgbClr val="0000FF"/>
                </a:solidFill>
              </a:rPr>
              <a:t>FEEDBACK CONTROL</a:t>
            </a:r>
            <a:endParaRPr lang="en-IN" sz="2400" b="1" dirty="0">
              <a:solidFill>
                <a:srgbClr val="0000FF"/>
              </a:solidFill>
            </a:endParaRPr>
          </a:p>
        </p:txBody>
      </p:sp>
      <p:sp>
        <p:nvSpPr>
          <p:cNvPr id="15" name="TextBox 14">
            <a:extLst>
              <a:ext uri="{FF2B5EF4-FFF2-40B4-BE49-F238E27FC236}">
                <a16:creationId xmlns:a16="http://schemas.microsoft.com/office/drawing/2014/main" id="{296AD4F1-3FD5-4E41-A71B-9B79FC51E4E8}"/>
              </a:ext>
            </a:extLst>
          </p:cNvPr>
          <p:cNvSpPr txBox="1"/>
          <p:nvPr/>
        </p:nvSpPr>
        <p:spPr>
          <a:xfrm>
            <a:off x="1020918" y="1355721"/>
            <a:ext cx="2530366" cy="323165"/>
          </a:xfrm>
          <a:prstGeom prst="rect">
            <a:avLst/>
          </a:prstGeom>
          <a:noFill/>
        </p:spPr>
        <p:txBody>
          <a:bodyPr wrap="square" rtlCol="0">
            <a:spAutoFit/>
          </a:bodyPr>
          <a:lstStyle/>
          <a:p>
            <a:pPr algn="ctr"/>
            <a:r>
              <a:rPr lang="en-US" sz="1500" b="1" dirty="0">
                <a:solidFill>
                  <a:srgbClr val="C00000"/>
                </a:solidFill>
              </a:rPr>
              <a:t>ADVANTAGES</a:t>
            </a:r>
            <a:endParaRPr lang="en-IN" sz="1500" b="1" dirty="0">
              <a:solidFill>
                <a:srgbClr val="C00000"/>
              </a:solidFill>
            </a:endParaRPr>
          </a:p>
        </p:txBody>
      </p:sp>
      <p:sp>
        <p:nvSpPr>
          <p:cNvPr id="16" name="TextBox 15">
            <a:extLst>
              <a:ext uri="{FF2B5EF4-FFF2-40B4-BE49-F238E27FC236}">
                <a16:creationId xmlns:a16="http://schemas.microsoft.com/office/drawing/2014/main" id="{E1AA1DD1-B327-4C05-A4BF-E14D401ADFCA}"/>
              </a:ext>
            </a:extLst>
          </p:cNvPr>
          <p:cNvSpPr txBox="1"/>
          <p:nvPr/>
        </p:nvSpPr>
        <p:spPr>
          <a:xfrm>
            <a:off x="5568954" y="1336920"/>
            <a:ext cx="2530366" cy="323165"/>
          </a:xfrm>
          <a:prstGeom prst="rect">
            <a:avLst/>
          </a:prstGeom>
          <a:noFill/>
        </p:spPr>
        <p:txBody>
          <a:bodyPr wrap="square" rtlCol="0">
            <a:spAutoFit/>
          </a:bodyPr>
          <a:lstStyle/>
          <a:p>
            <a:pPr algn="ctr"/>
            <a:r>
              <a:rPr lang="en-US" sz="1500" b="1" dirty="0">
                <a:solidFill>
                  <a:srgbClr val="C00000"/>
                </a:solidFill>
              </a:rPr>
              <a:t>DISADVANTAGES</a:t>
            </a:r>
            <a:endParaRPr lang="en-IN" sz="1500" b="1" dirty="0">
              <a:solidFill>
                <a:srgbClr val="C00000"/>
              </a:solidFill>
            </a:endParaRPr>
          </a:p>
        </p:txBody>
      </p:sp>
      <p:sp>
        <p:nvSpPr>
          <p:cNvPr id="19" name="TextBox 18">
            <a:extLst>
              <a:ext uri="{FF2B5EF4-FFF2-40B4-BE49-F238E27FC236}">
                <a16:creationId xmlns:a16="http://schemas.microsoft.com/office/drawing/2014/main" id="{D2E22536-CCF3-45FD-8712-5353EB48EC11}"/>
              </a:ext>
            </a:extLst>
          </p:cNvPr>
          <p:cNvSpPr txBox="1"/>
          <p:nvPr/>
        </p:nvSpPr>
        <p:spPr>
          <a:xfrm>
            <a:off x="4619516" y="1697489"/>
            <a:ext cx="4299171" cy="4524315"/>
          </a:xfrm>
          <a:prstGeom prst="rect">
            <a:avLst/>
          </a:prstGeom>
          <a:noFill/>
        </p:spPr>
        <p:txBody>
          <a:bodyPr wrap="square">
            <a:spAutoFit/>
          </a:bodyPr>
          <a:lstStyle/>
          <a:p>
            <a:pPr marL="214313" indent="-214313" algn="just">
              <a:buFont typeface="Wingdings" panose="05000000000000000000" pitchFamily="2" charset="2"/>
              <a:buChar char="§"/>
            </a:pPr>
            <a:r>
              <a:rPr lang="en-US" sz="1600" dirty="0"/>
              <a:t>No corrective action is taken until after a deviation in the controlled variable occurs. Thus, perfect control, where the controlled variable does not deviate from the set point during disturbance or set-point changes, is theoretically impossible.</a:t>
            </a:r>
          </a:p>
          <a:p>
            <a:pPr marL="214313" indent="-214313" algn="just">
              <a:buFont typeface="Wingdings" panose="05000000000000000000" pitchFamily="2" charset="2"/>
              <a:buChar char="§"/>
            </a:pPr>
            <a:r>
              <a:rPr lang="en-US" sz="1600" dirty="0"/>
              <a:t>Feedback control does not provide predictive control action to compensate for the effects of known or measurable disturbances.</a:t>
            </a:r>
          </a:p>
          <a:p>
            <a:pPr marL="214313" indent="-214313" algn="just">
              <a:buFont typeface="Wingdings" panose="05000000000000000000" pitchFamily="2" charset="2"/>
              <a:buChar char="§"/>
            </a:pPr>
            <a:r>
              <a:rPr lang="en-US" sz="1600" dirty="0"/>
              <a:t>It may not be satisfactory for processes with large time constants and/or long time delays. If large and frequent disturbances occur, the process may operate continuously in a transient state and never attain the desired steady state.</a:t>
            </a:r>
          </a:p>
          <a:p>
            <a:pPr marL="214313" indent="-214313" algn="just">
              <a:buFont typeface="Wingdings" panose="05000000000000000000" pitchFamily="2" charset="2"/>
              <a:buChar char="§"/>
            </a:pPr>
            <a:r>
              <a:rPr lang="en-US" sz="1600" dirty="0"/>
              <a:t>In some situations, the controlled variable cannot be measured on-line, and, consequently, feedback control is not feasible.</a:t>
            </a:r>
            <a:endParaRPr lang="en-IN" sz="1600" dirty="0"/>
          </a:p>
        </p:txBody>
      </p:sp>
      <p:cxnSp>
        <p:nvCxnSpPr>
          <p:cNvPr id="14" name="Straight Connector 13">
            <a:extLst>
              <a:ext uri="{FF2B5EF4-FFF2-40B4-BE49-F238E27FC236}">
                <a16:creationId xmlns:a16="http://schemas.microsoft.com/office/drawing/2014/main" id="{C0C6BC13-FBA5-4812-9EC3-153D24A5017F}"/>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17FAFC-19BD-4993-8B24-4C14F38B4D59}"/>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
        <p:nvSpPr>
          <p:cNvPr id="18" name="TextBox 17">
            <a:extLst>
              <a:ext uri="{FF2B5EF4-FFF2-40B4-BE49-F238E27FC236}">
                <a16:creationId xmlns:a16="http://schemas.microsoft.com/office/drawing/2014/main" id="{64DE2AD3-A417-41D9-B798-6651E595AE8F}"/>
              </a:ext>
            </a:extLst>
          </p:cNvPr>
          <p:cNvSpPr txBox="1"/>
          <p:nvPr/>
        </p:nvSpPr>
        <p:spPr>
          <a:xfrm>
            <a:off x="139700" y="882628"/>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Process Control for Maintaining Steady State</a:t>
            </a:r>
          </a:p>
        </p:txBody>
      </p:sp>
    </p:spTree>
    <p:extLst>
      <p:ext uri="{BB962C8B-B14F-4D97-AF65-F5344CB8AC3E}">
        <p14:creationId xmlns:p14="http://schemas.microsoft.com/office/powerpoint/2010/main" val="2358424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34</a:t>
            </a:fld>
            <a:endParaRPr lang="en-IN"/>
          </a:p>
        </p:txBody>
      </p:sp>
      <p:sp>
        <p:nvSpPr>
          <p:cNvPr id="2" name="TextBox 1">
            <a:extLst>
              <a:ext uri="{FF2B5EF4-FFF2-40B4-BE49-F238E27FC236}">
                <a16:creationId xmlns:a16="http://schemas.microsoft.com/office/drawing/2014/main" id="{DA37A404-6E94-4FF5-8EEF-0E4C140C05C5}"/>
              </a:ext>
            </a:extLst>
          </p:cNvPr>
          <p:cNvSpPr txBox="1"/>
          <p:nvPr/>
        </p:nvSpPr>
        <p:spPr>
          <a:xfrm>
            <a:off x="5439992" y="1031599"/>
            <a:ext cx="2530366" cy="646331"/>
          </a:xfrm>
          <a:prstGeom prst="rect">
            <a:avLst/>
          </a:prstGeom>
          <a:noFill/>
        </p:spPr>
        <p:txBody>
          <a:bodyPr wrap="square" rtlCol="0">
            <a:spAutoFit/>
          </a:bodyPr>
          <a:lstStyle/>
          <a:p>
            <a:pPr algn="ctr"/>
            <a:r>
              <a:rPr lang="en-US" b="1" dirty="0">
                <a:solidFill>
                  <a:srgbClr val="0000FF"/>
                </a:solidFill>
              </a:rPr>
              <a:t>FEEDFORWARD CONTROL</a:t>
            </a:r>
            <a:endParaRPr lang="en-IN" b="1" dirty="0">
              <a:solidFill>
                <a:srgbClr val="0000FF"/>
              </a:solidFill>
            </a:endParaRPr>
          </a:p>
        </p:txBody>
      </p:sp>
      <p:sp>
        <p:nvSpPr>
          <p:cNvPr id="16" name="TextBox 15">
            <a:extLst>
              <a:ext uri="{FF2B5EF4-FFF2-40B4-BE49-F238E27FC236}">
                <a16:creationId xmlns:a16="http://schemas.microsoft.com/office/drawing/2014/main" id="{E1AA1DD1-B327-4C05-A4BF-E14D401ADFCA}"/>
              </a:ext>
            </a:extLst>
          </p:cNvPr>
          <p:cNvSpPr txBox="1"/>
          <p:nvPr/>
        </p:nvSpPr>
        <p:spPr>
          <a:xfrm>
            <a:off x="5439992" y="1774505"/>
            <a:ext cx="2530366" cy="323165"/>
          </a:xfrm>
          <a:prstGeom prst="rect">
            <a:avLst/>
          </a:prstGeom>
          <a:noFill/>
        </p:spPr>
        <p:txBody>
          <a:bodyPr wrap="square" rtlCol="0">
            <a:spAutoFit/>
          </a:bodyPr>
          <a:lstStyle/>
          <a:p>
            <a:pPr algn="ctr"/>
            <a:r>
              <a:rPr lang="en-US" sz="1500" b="1" dirty="0">
                <a:solidFill>
                  <a:srgbClr val="C00000"/>
                </a:solidFill>
              </a:rPr>
              <a:t>DISADVANTAGES</a:t>
            </a:r>
            <a:endParaRPr lang="en-IN" sz="1500" b="1" dirty="0">
              <a:solidFill>
                <a:srgbClr val="C00000"/>
              </a:solidFill>
            </a:endParaRPr>
          </a:p>
        </p:txBody>
      </p:sp>
      <p:sp>
        <p:nvSpPr>
          <p:cNvPr id="19" name="TextBox 18">
            <a:extLst>
              <a:ext uri="{FF2B5EF4-FFF2-40B4-BE49-F238E27FC236}">
                <a16:creationId xmlns:a16="http://schemas.microsoft.com/office/drawing/2014/main" id="{D2E22536-CCF3-45FD-8712-5353EB48EC11}"/>
              </a:ext>
            </a:extLst>
          </p:cNvPr>
          <p:cNvSpPr txBox="1"/>
          <p:nvPr/>
        </p:nvSpPr>
        <p:spPr>
          <a:xfrm>
            <a:off x="4453568" y="2097670"/>
            <a:ext cx="4503215" cy="4209101"/>
          </a:xfrm>
          <a:prstGeom prst="rect">
            <a:avLst/>
          </a:prstGeom>
          <a:noFill/>
        </p:spPr>
        <p:txBody>
          <a:bodyPr wrap="square">
            <a:spAutoFit/>
          </a:bodyPr>
          <a:lstStyle/>
          <a:p>
            <a:pPr marL="214313" indent="-214313" algn="just">
              <a:lnSpc>
                <a:spcPct val="120000"/>
              </a:lnSpc>
              <a:buFont typeface="Wingdings" panose="05000000000000000000" pitchFamily="2" charset="2"/>
              <a:buChar char="§"/>
            </a:pPr>
            <a:r>
              <a:rPr lang="en-US" sz="1600" dirty="0"/>
              <a:t>The disturbance variables must be measured on-line. In many applications, this is not feasible.</a:t>
            </a:r>
          </a:p>
          <a:p>
            <a:pPr marL="214313" indent="-214313" algn="just">
              <a:lnSpc>
                <a:spcPct val="120000"/>
              </a:lnSpc>
              <a:buFont typeface="Wingdings" panose="05000000000000000000" pitchFamily="2" charset="2"/>
              <a:buChar char="§"/>
            </a:pPr>
            <a:r>
              <a:rPr lang="en-US" sz="1600" dirty="0"/>
              <a:t>To make effective use of feedforward control, at least an approximate process model should be available. In particular, we need to know how the controlled variable responds to changes in both the disturbance and manipulated variables. The quality of feedforward control depends on the accuracy of the process model.</a:t>
            </a:r>
          </a:p>
          <a:p>
            <a:pPr marL="214313" indent="-214313" algn="just">
              <a:lnSpc>
                <a:spcPct val="120000"/>
              </a:lnSpc>
              <a:buFont typeface="Wingdings" panose="05000000000000000000" pitchFamily="2" charset="2"/>
              <a:buChar char="§"/>
            </a:pPr>
            <a:r>
              <a:rPr lang="en-US" sz="1600" dirty="0"/>
              <a:t>Ideal feedforward controllers that are theoretically capable of achieving perfect control may not be physically realizable. Fortunately, practical approximations of these ideal controllers often provide very effective control.</a:t>
            </a:r>
            <a:endParaRPr lang="en-IN" sz="1600" dirty="0"/>
          </a:p>
        </p:txBody>
      </p:sp>
      <p:sp>
        <p:nvSpPr>
          <p:cNvPr id="18" name="TextBox 17">
            <a:extLst>
              <a:ext uri="{FF2B5EF4-FFF2-40B4-BE49-F238E27FC236}">
                <a16:creationId xmlns:a16="http://schemas.microsoft.com/office/drawing/2014/main" id="{DB04641D-BF5A-4C60-9202-B7870FCA4AA2}"/>
              </a:ext>
            </a:extLst>
          </p:cNvPr>
          <p:cNvSpPr txBox="1"/>
          <p:nvPr/>
        </p:nvSpPr>
        <p:spPr>
          <a:xfrm>
            <a:off x="154397" y="1251960"/>
            <a:ext cx="4299171" cy="1077218"/>
          </a:xfrm>
          <a:prstGeom prst="rect">
            <a:avLst/>
          </a:prstGeom>
          <a:noFill/>
        </p:spPr>
        <p:txBody>
          <a:bodyPr wrap="square">
            <a:spAutoFit/>
          </a:bodyPr>
          <a:lstStyle/>
          <a:p>
            <a:pPr marL="285750" indent="-285750" algn="just">
              <a:buFont typeface="Wingdings" panose="05000000000000000000" pitchFamily="2" charset="2"/>
              <a:buChar char="§"/>
            </a:pPr>
            <a:r>
              <a:rPr lang="en-US" sz="1600" dirty="0"/>
              <a:t>The basic concept of </a:t>
            </a:r>
            <a:r>
              <a:rPr lang="en-US" sz="1600" b="1" dirty="0"/>
              <a:t>feedforward control </a:t>
            </a:r>
            <a:r>
              <a:rPr lang="en-US" sz="1600" dirty="0"/>
              <a:t>is to measure important disturbance variables and take corrective action before they upset the process.</a:t>
            </a:r>
            <a:endParaRPr lang="en-IN" sz="1600" dirty="0"/>
          </a:p>
        </p:txBody>
      </p:sp>
      <p:pic>
        <p:nvPicPr>
          <p:cNvPr id="14" name="Picture 13">
            <a:extLst>
              <a:ext uri="{FF2B5EF4-FFF2-40B4-BE49-F238E27FC236}">
                <a16:creationId xmlns:a16="http://schemas.microsoft.com/office/drawing/2014/main" id="{EBF45CF4-BF98-4830-ABFE-80EFDC031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93" y="2859163"/>
            <a:ext cx="4195295" cy="2205913"/>
          </a:xfrm>
          <a:prstGeom prst="rect">
            <a:avLst/>
          </a:prstGeom>
        </p:spPr>
      </p:pic>
      <p:sp>
        <p:nvSpPr>
          <p:cNvPr id="20" name="TextBox 19">
            <a:extLst>
              <a:ext uri="{FF2B5EF4-FFF2-40B4-BE49-F238E27FC236}">
                <a16:creationId xmlns:a16="http://schemas.microsoft.com/office/drawing/2014/main" id="{104C243C-BAB7-403A-B6B5-0CB807B43611}"/>
              </a:ext>
            </a:extLst>
          </p:cNvPr>
          <p:cNvSpPr txBox="1"/>
          <p:nvPr/>
        </p:nvSpPr>
        <p:spPr>
          <a:xfrm>
            <a:off x="291093" y="6034758"/>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cxnSp>
        <p:nvCxnSpPr>
          <p:cNvPr id="13" name="Straight Connector 12">
            <a:extLst>
              <a:ext uri="{FF2B5EF4-FFF2-40B4-BE49-F238E27FC236}">
                <a16:creationId xmlns:a16="http://schemas.microsoft.com/office/drawing/2014/main" id="{6F256889-00B7-4E70-B064-FCABF612D195}"/>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80C050A-082C-429E-BEB1-229AAB9C4D08}"/>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
        <p:nvSpPr>
          <p:cNvPr id="17" name="TextBox 16">
            <a:extLst>
              <a:ext uri="{FF2B5EF4-FFF2-40B4-BE49-F238E27FC236}">
                <a16:creationId xmlns:a16="http://schemas.microsoft.com/office/drawing/2014/main" id="{BB3BBDF8-CD42-42FD-AD8B-8776C9AB675F}"/>
              </a:ext>
            </a:extLst>
          </p:cNvPr>
          <p:cNvSpPr txBox="1"/>
          <p:nvPr/>
        </p:nvSpPr>
        <p:spPr>
          <a:xfrm>
            <a:off x="139700" y="882628"/>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Process Control for Maintaining Steady State</a:t>
            </a:r>
          </a:p>
        </p:txBody>
      </p:sp>
    </p:spTree>
    <p:extLst>
      <p:ext uri="{BB962C8B-B14F-4D97-AF65-F5344CB8AC3E}">
        <p14:creationId xmlns:p14="http://schemas.microsoft.com/office/powerpoint/2010/main" val="398680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35</a:t>
            </a:fld>
            <a:endParaRPr lang="en-IN"/>
          </a:p>
        </p:txBody>
      </p:sp>
      <p:sp>
        <p:nvSpPr>
          <p:cNvPr id="13" name="TextBox 12">
            <a:extLst>
              <a:ext uri="{FF2B5EF4-FFF2-40B4-BE49-F238E27FC236}">
                <a16:creationId xmlns:a16="http://schemas.microsoft.com/office/drawing/2014/main" id="{A787F32C-D618-435B-B0D4-E1853053C0CE}"/>
              </a:ext>
            </a:extLst>
          </p:cNvPr>
          <p:cNvSpPr txBox="1"/>
          <p:nvPr/>
        </p:nvSpPr>
        <p:spPr>
          <a:xfrm>
            <a:off x="139701" y="1221389"/>
            <a:ext cx="8822996" cy="584775"/>
          </a:xfrm>
          <a:prstGeom prst="rect">
            <a:avLst/>
          </a:prstGeom>
          <a:noFill/>
        </p:spPr>
        <p:txBody>
          <a:bodyPr wrap="square">
            <a:spAutoFit/>
          </a:bodyPr>
          <a:lstStyle/>
          <a:p>
            <a:pPr algn="just"/>
            <a:r>
              <a:rPr lang="en-US" sz="1600" dirty="0"/>
              <a:t>A boiler drum with a conventional feedback control system is shown in Fig.1 The level of the boiling liquid is measured and used to adjust the feedwater flow rate.</a:t>
            </a:r>
          </a:p>
        </p:txBody>
      </p:sp>
      <p:pic>
        <p:nvPicPr>
          <p:cNvPr id="10" name="Picture 9">
            <a:extLst>
              <a:ext uri="{FF2B5EF4-FFF2-40B4-BE49-F238E27FC236}">
                <a16:creationId xmlns:a16="http://schemas.microsoft.com/office/drawing/2014/main" id="{0246E493-3C05-45AD-8C3E-2E212E717228}"/>
              </a:ext>
            </a:extLst>
          </p:cNvPr>
          <p:cNvPicPr>
            <a:picLocks noChangeAspect="1"/>
          </p:cNvPicPr>
          <p:nvPr/>
        </p:nvPicPr>
        <p:blipFill rotWithShape="1">
          <a:blip r:embed="rId2">
            <a:extLst>
              <a:ext uri="{28A0092B-C50C-407E-A947-70E740481C1C}">
                <a14:useLocalDpi xmlns:a14="http://schemas.microsoft.com/office/drawing/2010/main" val="0"/>
              </a:ext>
            </a:extLst>
          </a:blip>
          <a:srcRect r="38680"/>
          <a:stretch/>
        </p:blipFill>
        <p:spPr>
          <a:xfrm>
            <a:off x="236483" y="2134492"/>
            <a:ext cx="3205860" cy="2214084"/>
          </a:xfrm>
          <a:prstGeom prst="rect">
            <a:avLst/>
          </a:prstGeom>
        </p:spPr>
      </p:pic>
      <p:sp>
        <p:nvSpPr>
          <p:cNvPr id="17" name="TextBox 16">
            <a:extLst>
              <a:ext uri="{FF2B5EF4-FFF2-40B4-BE49-F238E27FC236}">
                <a16:creationId xmlns:a16="http://schemas.microsoft.com/office/drawing/2014/main" id="{C4B6CA45-ECF5-415C-A33D-FB41BBDE2F5E}"/>
              </a:ext>
            </a:extLst>
          </p:cNvPr>
          <p:cNvSpPr txBox="1"/>
          <p:nvPr/>
        </p:nvSpPr>
        <p:spPr>
          <a:xfrm>
            <a:off x="139701" y="4521601"/>
            <a:ext cx="4734698" cy="1569660"/>
          </a:xfrm>
          <a:prstGeom prst="rect">
            <a:avLst/>
          </a:prstGeom>
          <a:noFill/>
        </p:spPr>
        <p:txBody>
          <a:bodyPr wrap="square">
            <a:spAutoFit/>
          </a:bodyPr>
          <a:lstStyle/>
          <a:p>
            <a:pPr algn="just"/>
            <a:r>
              <a:rPr lang="en-US" sz="1600" dirty="0"/>
              <a:t>This control system tends to be quite sensitive to rapid changes in the disturbance variable, steam flow rate, as a result of the small liquid capacity of the boiler drum. Rapid disturbance changes can occur as a result of steam demands made by downstream processing units.</a:t>
            </a:r>
            <a:endParaRPr lang="en-IN" sz="1600" dirty="0"/>
          </a:p>
        </p:txBody>
      </p:sp>
      <p:pic>
        <p:nvPicPr>
          <p:cNvPr id="15" name="Picture 14">
            <a:extLst>
              <a:ext uri="{FF2B5EF4-FFF2-40B4-BE49-F238E27FC236}">
                <a16:creationId xmlns:a16="http://schemas.microsoft.com/office/drawing/2014/main" id="{4466D2BA-96BE-4B82-83EA-229217D061C7}"/>
              </a:ext>
            </a:extLst>
          </p:cNvPr>
          <p:cNvPicPr>
            <a:picLocks noChangeAspect="1"/>
          </p:cNvPicPr>
          <p:nvPr/>
        </p:nvPicPr>
        <p:blipFill rotWithShape="1">
          <a:blip r:embed="rId3">
            <a:extLst>
              <a:ext uri="{28A0092B-C50C-407E-A947-70E740481C1C}">
                <a14:useLocalDpi xmlns:a14="http://schemas.microsoft.com/office/drawing/2010/main" val="0"/>
              </a:ext>
            </a:extLst>
          </a:blip>
          <a:srcRect r="17793"/>
          <a:stretch/>
        </p:blipFill>
        <p:spPr>
          <a:xfrm>
            <a:off x="4728183" y="1920600"/>
            <a:ext cx="3998032" cy="2612106"/>
          </a:xfrm>
          <a:prstGeom prst="rect">
            <a:avLst/>
          </a:prstGeom>
        </p:spPr>
      </p:pic>
      <p:sp>
        <p:nvSpPr>
          <p:cNvPr id="23" name="TextBox 22">
            <a:extLst>
              <a:ext uri="{FF2B5EF4-FFF2-40B4-BE49-F238E27FC236}">
                <a16:creationId xmlns:a16="http://schemas.microsoft.com/office/drawing/2014/main" id="{BE1529FB-CD36-46C3-AB99-64B9F0F8945F}"/>
              </a:ext>
            </a:extLst>
          </p:cNvPr>
          <p:cNvSpPr txBox="1"/>
          <p:nvPr/>
        </p:nvSpPr>
        <p:spPr>
          <a:xfrm>
            <a:off x="5014100" y="4622934"/>
            <a:ext cx="3948597" cy="1323439"/>
          </a:xfrm>
          <a:prstGeom prst="rect">
            <a:avLst/>
          </a:prstGeom>
          <a:noFill/>
        </p:spPr>
        <p:txBody>
          <a:bodyPr wrap="square">
            <a:spAutoFit/>
          </a:bodyPr>
          <a:lstStyle/>
          <a:p>
            <a:r>
              <a:rPr lang="en-US" sz="1600" dirty="0"/>
              <a:t>The feedforward control scheme in below Fig can provide better control of the liquid level. Here the steam flow rate is measured, and the feedforward controller adjusts the feedwater flow rate.</a:t>
            </a:r>
            <a:endParaRPr lang="en-IN" sz="1600" dirty="0"/>
          </a:p>
        </p:txBody>
      </p:sp>
      <p:sp>
        <p:nvSpPr>
          <p:cNvPr id="26" name="TextBox 25">
            <a:extLst>
              <a:ext uri="{FF2B5EF4-FFF2-40B4-BE49-F238E27FC236}">
                <a16:creationId xmlns:a16="http://schemas.microsoft.com/office/drawing/2014/main" id="{CBE016AA-B5B2-43DA-8F6A-A7D7902A3021}"/>
              </a:ext>
            </a:extLst>
          </p:cNvPr>
          <p:cNvSpPr txBox="1"/>
          <p:nvPr/>
        </p:nvSpPr>
        <p:spPr>
          <a:xfrm>
            <a:off x="7576864" y="6061326"/>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cxnSp>
        <p:nvCxnSpPr>
          <p:cNvPr id="14" name="Straight Connector 13">
            <a:extLst>
              <a:ext uri="{FF2B5EF4-FFF2-40B4-BE49-F238E27FC236}">
                <a16:creationId xmlns:a16="http://schemas.microsoft.com/office/drawing/2014/main" id="{500337C2-B9EB-4F5E-AEE7-BDFC3FD441FE}"/>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A78226E-DA47-4823-90B1-A0EFB1446283}"/>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
        <p:nvSpPr>
          <p:cNvPr id="18" name="TextBox 17">
            <a:extLst>
              <a:ext uri="{FF2B5EF4-FFF2-40B4-BE49-F238E27FC236}">
                <a16:creationId xmlns:a16="http://schemas.microsoft.com/office/drawing/2014/main" id="{FD9BD18B-0E15-4B2F-A127-55414D135738}"/>
              </a:ext>
            </a:extLst>
          </p:cNvPr>
          <p:cNvSpPr txBox="1"/>
          <p:nvPr/>
        </p:nvSpPr>
        <p:spPr>
          <a:xfrm>
            <a:off x="139700" y="882628"/>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Process Control for Maintaining Steady State</a:t>
            </a:r>
          </a:p>
        </p:txBody>
      </p:sp>
      <p:sp>
        <p:nvSpPr>
          <p:cNvPr id="2" name="Rectangle 1">
            <a:extLst>
              <a:ext uri="{FF2B5EF4-FFF2-40B4-BE49-F238E27FC236}">
                <a16:creationId xmlns:a16="http://schemas.microsoft.com/office/drawing/2014/main" id="{DFBED7E4-8AD6-45FB-AB67-14B03A4F7975}"/>
              </a:ext>
            </a:extLst>
          </p:cNvPr>
          <p:cNvSpPr/>
          <p:nvPr/>
        </p:nvSpPr>
        <p:spPr>
          <a:xfrm>
            <a:off x="8161867" y="4277149"/>
            <a:ext cx="668866" cy="230832"/>
          </a:xfrm>
          <a:prstGeom prst="rect">
            <a:avLst/>
          </a:prstGeom>
          <a:solidFill>
            <a:srgbClr val="FEFF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025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36</a:t>
            </a:fld>
            <a:endParaRPr lang="en-IN"/>
          </a:p>
        </p:txBody>
      </p:sp>
      <p:sp>
        <p:nvSpPr>
          <p:cNvPr id="12" name="TextBox 11">
            <a:extLst>
              <a:ext uri="{FF2B5EF4-FFF2-40B4-BE49-F238E27FC236}">
                <a16:creationId xmlns:a16="http://schemas.microsoft.com/office/drawing/2014/main" id="{D3EA1D0B-3FF1-411B-AAE6-33022C768079}"/>
              </a:ext>
            </a:extLst>
          </p:cNvPr>
          <p:cNvSpPr txBox="1"/>
          <p:nvPr/>
        </p:nvSpPr>
        <p:spPr>
          <a:xfrm>
            <a:off x="142766" y="1535920"/>
            <a:ext cx="8858468" cy="338554"/>
          </a:xfrm>
          <a:prstGeom prst="rect">
            <a:avLst/>
          </a:prstGeom>
          <a:noFill/>
        </p:spPr>
        <p:txBody>
          <a:bodyPr wrap="square">
            <a:spAutoFit/>
          </a:bodyPr>
          <a:lstStyle/>
          <a:p>
            <a:pPr algn="ctr"/>
            <a:r>
              <a:rPr lang="en-US" sz="1600" b="1" dirty="0"/>
              <a:t>In practical applications, feedforward control is normally used in combination with feedback control.</a:t>
            </a:r>
            <a:endParaRPr lang="en-IN" sz="1600" b="1" dirty="0"/>
          </a:p>
        </p:txBody>
      </p:sp>
      <p:pic>
        <p:nvPicPr>
          <p:cNvPr id="8" name="Picture 7">
            <a:extLst>
              <a:ext uri="{FF2B5EF4-FFF2-40B4-BE49-F238E27FC236}">
                <a16:creationId xmlns:a16="http://schemas.microsoft.com/office/drawing/2014/main" id="{44653DD1-AAE9-4519-8921-BF3C5822FD42}"/>
              </a:ext>
            </a:extLst>
          </p:cNvPr>
          <p:cNvPicPr>
            <a:picLocks noChangeAspect="1"/>
          </p:cNvPicPr>
          <p:nvPr/>
        </p:nvPicPr>
        <p:blipFill rotWithShape="1">
          <a:blip r:embed="rId2">
            <a:extLst>
              <a:ext uri="{28A0092B-C50C-407E-A947-70E740481C1C}">
                <a14:useLocalDpi xmlns:a14="http://schemas.microsoft.com/office/drawing/2010/main" val="0"/>
              </a:ext>
            </a:extLst>
          </a:blip>
          <a:srcRect r="38680"/>
          <a:stretch/>
        </p:blipFill>
        <p:spPr>
          <a:xfrm>
            <a:off x="480172" y="2158434"/>
            <a:ext cx="4042835" cy="3306035"/>
          </a:xfrm>
          <a:prstGeom prst="rect">
            <a:avLst/>
          </a:prstGeom>
        </p:spPr>
      </p:pic>
      <p:sp>
        <p:nvSpPr>
          <p:cNvPr id="17" name="TextBox 16">
            <a:extLst>
              <a:ext uri="{FF2B5EF4-FFF2-40B4-BE49-F238E27FC236}">
                <a16:creationId xmlns:a16="http://schemas.microsoft.com/office/drawing/2014/main" id="{5DCAB027-FECD-48E7-A512-AA8C0E889726}"/>
              </a:ext>
            </a:extLst>
          </p:cNvPr>
          <p:cNvSpPr txBox="1"/>
          <p:nvPr/>
        </p:nvSpPr>
        <p:spPr>
          <a:xfrm>
            <a:off x="4620995" y="2964336"/>
            <a:ext cx="4176164" cy="1323439"/>
          </a:xfrm>
          <a:prstGeom prst="rect">
            <a:avLst/>
          </a:prstGeom>
          <a:noFill/>
        </p:spPr>
        <p:txBody>
          <a:bodyPr wrap="square">
            <a:spAutoFit/>
          </a:bodyPr>
          <a:lstStyle/>
          <a:p>
            <a:pPr algn="just"/>
            <a:r>
              <a:rPr lang="en-US" sz="1600" dirty="0">
                <a:highlight>
                  <a:srgbClr val="FFFF00"/>
                </a:highlight>
              </a:rPr>
              <a:t>Feedforward control is used to reduce the effects of measurable disturbances, while feedback trim compensates for inaccuracies in the process model, measurement error, and unmeasured disturbances</a:t>
            </a:r>
            <a:r>
              <a:rPr lang="en-US" sz="1600" dirty="0"/>
              <a:t>.</a:t>
            </a:r>
            <a:endParaRPr lang="en-IN" sz="1600" dirty="0"/>
          </a:p>
        </p:txBody>
      </p:sp>
      <p:sp>
        <p:nvSpPr>
          <p:cNvPr id="20" name="TextBox 19">
            <a:extLst>
              <a:ext uri="{FF2B5EF4-FFF2-40B4-BE49-F238E27FC236}">
                <a16:creationId xmlns:a16="http://schemas.microsoft.com/office/drawing/2014/main" id="{6C85D01B-E4B9-4D14-A09E-531619AA885E}"/>
              </a:ext>
            </a:extLst>
          </p:cNvPr>
          <p:cNvSpPr txBox="1"/>
          <p:nvPr/>
        </p:nvSpPr>
        <p:spPr>
          <a:xfrm>
            <a:off x="7604248" y="6050376"/>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cxnSp>
        <p:nvCxnSpPr>
          <p:cNvPr id="11" name="Straight Connector 10">
            <a:extLst>
              <a:ext uri="{FF2B5EF4-FFF2-40B4-BE49-F238E27FC236}">
                <a16:creationId xmlns:a16="http://schemas.microsoft.com/office/drawing/2014/main" id="{09A964DC-2203-4CF3-86CF-4FC31659EBD4}"/>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4BF83AA-9B6A-4CC7-AA01-098CCE01D101}"/>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
        <p:nvSpPr>
          <p:cNvPr id="14" name="TextBox 13">
            <a:extLst>
              <a:ext uri="{FF2B5EF4-FFF2-40B4-BE49-F238E27FC236}">
                <a16:creationId xmlns:a16="http://schemas.microsoft.com/office/drawing/2014/main" id="{31BF566F-208D-4CA6-9728-3496D8DE8031}"/>
              </a:ext>
            </a:extLst>
          </p:cNvPr>
          <p:cNvSpPr txBox="1"/>
          <p:nvPr/>
        </p:nvSpPr>
        <p:spPr>
          <a:xfrm>
            <a:off x="139700" y="882628"/>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Process Control for Maintaining Steady State</a:t>
            </a:r>
          </a:p>
        </p:txBody>
      </p:sp>
    </p:spTree>
    <p:extLst>
      <p:ext uri="{BB962C8B-B14F-4D97-AF65-F5344CB8AC3E}">
        <p14:creationId xmlns:p14="http://schemas.microsoft.com/office/powerpoint/2010/main" val="97387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37</a:t>
            </a:fld>
            <a:endParaRPr lang="en-IN"/>
          </a:p>
        </p:txBody>
      </p:sp>
      <p:cxnSp>
        <p:nvCxnSpPr>
          <p:cNvPr id="10" name="Straight Connector 9">
            <a:extLst>
              <a:ext uri="{FF2B5EF4-FFF2-40B4-BE49-F238E27FC236}">
                <a16:creationId xmlns:a16="http://schemas.microsoft.com/office/drawing/2014/main" id="{6243B23B-17DF-4A98-A261-DCA019B1A7CB}"/>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687C50D-71CD-4D38-A3CB-C917A7C4BCDA}"/>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
        <p:nvSpPr>
          <p:cNvPr id="13" name="TextBox 12">
            <a:extLst>
              <a:ext uri="{FF2B5EF4-FFF2-40B4-BE49-F238E27FC236}">
                <a16:creationId xmlns:a16="http://schemas.microsoft.com/office/drawing/2014/main" id="{E49C91C2-B855-45E3-A29A-F924F9BA1E1A}"/>
              </a:ext>
            </a:extLst>
          </p:cNvPr>
          <p:cNvSpPr txBox="1"/>
          <p:nvPr/>
        </p:nvSpPr>
        <p:spPr>
          <a:xfrm>
            <a:off x="139700" y="882628"/>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Process Control for Maintaining Steady State</a:t>
            </a:r>
          </a:p>
        </p:txBody>
      </p:sp>
      <p:graphicFrame>
        <p:nvGraphicFramePr>
          <p:cNvPr id="2" name="Table 2">
            <a:extLst>
              <a:ext uri="{FF2B5EF4-FFF2-40B4-BE49-F238E27FC236}">
                <a16:creationId xmlns:a16="http://schemas.microsoft.com/office/drawing/2014/main" id="{40F488CC-EA5A-4A62-805E-0B028DF53E05}"/>
              </a:ext>
            </a:extLst>
          </p:cNvPr>
          <p:cNvGraphicFramePr>
            <a:graphicFrameLocks noGrp="1"/>
          </p:cNvGraphicFramePr>
          <p:nvPr>
            <p:extLst>
              <p:ext uri="{D42A27DB-BD31-4B8C-83A1-F6EECF244321}">
                <p14:modId xmlns:p14="http://schemas.microsoft.com/office/powerpoint/2010/main" val="2448360980"/>
              </p:ext>
            </p:extLst>
          </p:nvPr>
        </p:nvGraphicFramePr>
        <p:xfrm>
          <a:off x="210648" y="1628140"/>
          <a:ext cx="8722704" cy="3667760"/>
        </p:xfrm>
        <a:graphic>
          <a:graphicData uri="http://schemas.openxmlformats.org/drawingml/2006/table">
            <a:tbl>
              <a:tblPr firstRow="1" bandRow="1">
                <a:tableStyleId>{793D81CF-94F2-401A-BA57-92F5A7B2D0C5}</a:tableStyleId>
              </a:tblPr>
              <a:tblGrid>
                <a:gridCol w="1228685">
                  <a:extLst>
                    <a:ext uri="{9D8B030D-6E8A-4147-A177-3AD203B41FA5}">
                      <a16:colId xmlns:a16="http://schemas.microsoft.com/office/drawing/2014/main" val="351698349"/>
                    </a:ext>
                  </a:extLst>
                </a:gridCol>
                <a:gridCol w="1752600">
                  <a:extLst>
                    <a:ext uri="{9D8B030D-6E8A-4147-A177-3AD203B41FA5}">
                      <a16:colId xmlns:a16="http://schemas.microsoft.com/office/drawing/2014/main" val="2620007875"/>
                    </a:ext>
                  </a:extLst>
                </a:gridCol>
                <a:gridCol w="2870200">
                  <a:extLst>
                    <a:ext uri="{9D8B030D-6E8A-4147-A177-3AD203B41FA5}">
                      <a16:colId xmlns:a16="http://schemas.microsoft.com/office/drawing/2014/main" val="4189776099"/>
                    </a:ext>
                  </a:extLst>
                </a:gridCol>
                <a:gridCol w="2871219">
                  <a:extLst>
                    <a:ext uri="{9D8B030D-6E8A-4147-A177-3AD203B41FA5}">
                      <a16:colId xmlns:a16="http://schemas.microsoft.com/office/drawing/2014/main" val="1737905819"/>
                    </a:ext>
                  </a:extLst>
                </a:gridCol>
              </a:tblGrid>
              <a:tr h="370840">
                <a:tc>
                  <a:txBody>
                    <a:bodyPr/>
                    <a:lstStyle/>
                    <a:p>
                      <a:pPr algn="ctr"/>
                      <a:r>
                        <a:rPr lang="en-US" b="1" dirty="0"/>
                        <a:t>Controller</a:t>
                      </a:r>
                      <a:endParaRPr lang="en-IN"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Estimates</a:t>
                      </a:r>
                      <a:endParaRPr lang="en-IN" dirty="0">
                        <a:latin typeface="+mn-lt"/>
                      </a:endParaRPr>
                    </a:p>
                  </a:txBody>
                  <a:tcPr>
                    <a:lnL w="12700" cap="flat" cmpd="sng" algn="ctr">
                      <a:solidFill>
                        <a:schemeClr val="tx1"/>
                      </a:solidFill>
                      <a:prstDash val="solid"/>
                      <a:round/>
                      <a:headEnd type="none" w="med" len="med"/>
                      <a:tailEnd type="none" w="med" len="med"/>
                    </a:lnL>
                  </a:tcPr>
                </a:tc>
                <a:tc>
                  <a:txBody>
                    <a:bodyPr/>
                    <a:lstStyle/>
                    <a:p>
                      <a:pPr algn="just"/>
                      <a:r>
                        <a:rPr lang="en-US" dirty="0"/>
                        <a:t>When to use</a:t>
                      </a:r>
                      <a:endParaRPr lang="en-IN" dirty="0">
                        <a:latin typeface="+mn-lt"/>
                      </a:endParaRPr>
                    </a:p>
                  </a:txBody>
                  <a:tcPr/>
                </a:tc>
                <a:tc>
                  <a:txBody>
                    <a:bodyPr/>
                    <a:lstStyle/>
                    <a:p>
                      <a:pPr algn="just"/>
                      <a:r>
                        <a:rPr lang="en-US" dirty="0"/>
                        <a:t>Examples</a:t>
                      </a:r>
                      <a:endParaRPr lang="en-IN" dirty="0">
                        <a:latin typeface="+mn-lt"/>
                      </a:endParaRPr>
                    </a:p>
                  </a:txBody>
                  <a:tcPr/>
                </a:tc>
                <a:extLst>
                  <a:ext uri="{0D108BD9-81ED-4DB2-BD59-A6C34878D82A}">
                    <a16:rowId xmlns:a16="http://schemas.microsoft.com/office/drawing/2014/main" val="565944670"/>
                  </a:ext>
                </a:extLst>
              </a:tr>
              <a:tr h="370840">
                <a:tc>
                  <a:txBody>
                    <a:bodyPr/>
                    <a:lstStyle/>
                    <a:p>
                      <a:pPr algn="ctr"/>
                      <a:r>
                        <a:rPr lang="en-US" sz="1400" b="1" dirty="0"/>
                        <a:t>P</a:t>
                      </a:r>
                      <a:endParaRPr lang="en-IN" sz="1400" b="1" dirty="0">
                        <a:latin typeface="+mn-lt"/>
                      </a:endParaRPr>
                    </a:p>
                  </a:txBody>
                  <a:tcPr>
                    <a:lnT w="12700" cap="flat" cmpd="sng" algn="ctr">
                      <a:solidFill>
                        <a:schemeClr val="tx1"/>
                      </a:solidFill>
                      <a:prstDash val="solid"/>
                      <a:round/>
                      <a:headEnd type="none" w="med" len="med"/>
                      <a:tailEnd type="none" w="med" len="med"/>
                    </a:lnT>
                  </a:tcPr>
                </a:tc>
                <a:tc>
                  <a:txBody>
                    <a:bodyPr/>
                    <a:lstStyle/>
                    <a:p>
                      <a:pPr algn="just"/>
                      <a:r>
                        <a:rPr lang="en-US" sz="1400" dirty="0"/>
                        <a:t>Present</a:t>
                      </a:r>
                      <a:endParaRPr lang="en-IN" sz="1400" dirty="0">
                        <a:latin typeface="+mn-lt"/>
                      </a:endParaRPr>
                    </a:p>
                  </a:txBody>
                  <a:tcPr/>
                </a:tc>
                <a:tc>
                  <a:txBody>
                    <a:bodyPr/>
                    <a:lstStyle/>
                    <a:p>
                      <a:pPr algn="just"/>
                      <a:r>
                        <a:rPr lang="en-US" sz="1400" dirty="0"/>
                        <a:t>Systems with slow response, systems tolerant to offset</a:t>
                      </a:r>
                      <a:endParaRPr lang="en-IN" sz="1400" dirty="0">
                        <a:latin typeface="+mn-lt"/>
                      </a:endParaRPr>
                    </a:p>
                  </a:txBody>
                  <a:tcPr/>
                </a:tc>
                <a:tc>
                  <a:txBody>
                    <a:bodyPr/>
                    <a:lstStyle/>
                    <a:p>
                      <a:pPr algn="just"/>
                      <a:r>
                        <a:rPr lang="en-US" sz="1400" dirty="0"/>
                        <a:t>Float valves, thermostats, Humidistat</a:t>
                      </a:r>
                      <a:endParaRPr lang="en-IN" sz="1400" dirty="0">
                        <a:latin typeface="+mn-lt"/>
                      </a:endParaRPr>
                    </a:p>
                  </a:txBody>
                  <a:tcPr/>
                </a:tc>
                <a:extLst>
                  <a:ext uri="{0D108BD9-81ED-4DB2-BD59-A6C34878D82A}">
                    <a16:rowId xmlns:a16="http://schemas.microsoft.com/office/drawing/2014/main" val="347902083"/>
                  </a:ext>
                </a:extLst>
              </a:tr>
              <a:tr h="370840">
                <a:tc>
                  <a:txBody>
                    <a:bodyPr/>
                    <a:lstStyle/>
                    <a:p>
                      <a:pPr algn="ctr"/>
                      <a:r>
                        <a:rPr lang="en-US" sz="1400" b="1" dirty="0"/>
                        <a:t>I</a:t>
                      </a:r>
                      <a:endParaRPr lang="en-IN" sz="1400" b="1" dirty="0">
                        <a:latin typeface="+mn-lt"/>
                      </a:endParaRPr>
                    </a:p>
                  </a:txBody>
                  <a:tcPr/>
                </a:tc>
                <a:tc>
                  <a:txBody>
                    <a:bodyPr/>
                    <a:lstStyle/>
                    <a:p>
                      <a:pPr algn="just"/>
                      <a:r>
                        <a:rPr lang="en-US" sz="1400" dirty="0"/>
                        <a:t>Back</a:t>
                      </a:r>
                      <a:endParaRPr lang="en-IN" sz="1400" dirty="0">
                        <a:latin typeface="+mn-lt"/>
                      </a:endParaRPr>
                    </a:p>
                  </a:txBody>
                  <a:tcPr/>
                </a:tc>
                <a:tc>
                  <a:txBody>
                    <a:bodyPr/>
                    <a:lstStyle/>
                    <a:p>
                      <a:pPr algn="just"/>
                      <a:r>
                        <a:rPr lang="en-US" sz="1400" dirty="0"/>
                        <a:t>Not often used alone, as is too slow</a:t>
                      </a:r>
                      <a:endParaRPr lang="en-IN" sz="1400" dirty="0">
                        <a:latin typeface="+mn-lt"/>
                      </a:endParaRPr>
                    </a:p>
                  </a:txBody>
                  <a:tcPr/>
                </a:tc>
                <a:tc>
                  <a:txBody>
                    <a:bodyPr/>
                    <a:lstStyle/>
                    <a:p>
                      <a:pPr algn="just"/>
                      <a:r>
                        <a:rPr lang="en-US" sz="1400" dirty="0"/>
                        <a:t>Used for very noisy systems</a:t>
                      </a:r>
                      <a:endParaRPr lang="en-IN" sz="1400" dirty="0">
                        <a:latin typeface="+mn-lt"/>
                      </a:endParaRPr>
                    </a:p>
                  </a:txBody>
                  <a:tcPr/>
                </a:tc>
                <a:extLst>
                  <a:ext uri="{0D108BD9-81ED-4DB2-BD59-A6C34878D82A}">
                    <a16:rowId xmlns:a16="http://schemas.microsoft.com/office/drawing/2014/main" val="1812548891"/>
                  </a:ext>
                </a:extLst>
              </a:tr>
              <a:tr h="316653">
                <a:tc>
                  <a:txBody>
                    <a:bodyPr/>
                    <a:lstStyle/>
                    <a:p>
                      <a:pPr algn="ctr"/>
                      <a:r>
                        <a:rPr lang="en-US" sz="1400" b="1" dirty="0"/>
                        <a:t>D</a:t>
                      </a:r>
                      <a:endParaRPr lang="en-IN" sz="1400" b="1" dirty="0">
                        <a:latin typeface="+mn-lt"/>
                      </a:endParaRPr>
                    </a:p>
                  </a:txBody>
                  <a:tcPr/>
                </a:tc>
                <a:tc>
                  <a:txBody>
                    <a:bodyPr/>
                    <a:lstStyle/>
                    <a:p>
                      <a:pPr algn="just"/>
                      <a:r>
                        <a:rPr lang="en-US" sz="1400" dirty="0"/>
                        <a:t>Forward</a:t>
                      </a:r>
                      <a:endParaRPr lang="en-IN" sz="1400" dirty="0">
                        <a:latin typeface="+mn-lt"/>
                      </a:endParaRPr>
                    </a:p>
                  </a:txBody>
                  <a:tcPr/>
                </a:tc>
                <a:tc>
                  <a:txBody>
                    <a:bodyPr/>
                    <a:lstStyle/>
                    <a:p>
                      <a:pPr algn="just"/>
                      <a:r>
                        <a:rPr lang="en-US" sz="1400" dirty="0"/>
                        <a:t>Not used alone because it is too sensitive to noise and does not have set point</a:t>
                      </a:r>
                      <a:endParaRPr lang="en-IN" sz="1400" dirty="0">
                        <a:latin typeface="+mn-lt"/>
                      </a:endParaRPr>
                    </a:p>
                  </a:txBody>
                  <a:tcPr/>
                </a:tc>
                <a:tc>
                  <a:txBody>
                    <a:bodyPr/>
                    <a:lstStyle/>
                    <a:p>
                      <a:pPr algn="just"/>
                      <a:r>
                        <a:rPr lang="en-US" sz="1400" dirty="0"/>
                        <a:t>None</a:t>
                      </a:r>
                      <a:endParaRPr lang="en-IN" sz="1400" dirty="0">
                        <a:latin typeface="+mn-lt"/>
                      </a:endParaRPr>
                    </a:p>
                  </a:txBody>
                  <a:tcPr/>
                </a:tc>
                <a:extLst>
                  <a:ext uri="{0D108BD9-81ED-4DB2-BD59-A6C34878D82A}">
                    <a16:rowId xmlns:a16="http://schemas.microsoft.com/office/drawing/2014/main" val="1071045432"/>
                  </a:ext>
                </a:extLst>
              </a:tr>
              <a:tr h="370840">
                <a:tc>
                  <a:txBody>
                    <a:bodyPr/>
                    <a:lstStyle/>
                    <a:p>
                      <a:pPr algn="ctr"/>
                      <a:r>
                        <a:rPr lang="en-US" sz="1400" b="1" dirty="0"/>
                        <a:t>PI</a:t>
                      </a:r>
                      <a:endParaRPr lang="en-IN" sz="1400" b="1" dirty="0">
                        <a:latin typeface="+mn-lt"/>
                      </a:endParaRPr>
                    </a:p>
                  </a:txBody>
                  <a:tcPr/>
                </a:tc>
                <a:tc>
                  <a:txBody>
                    <a:bodyPr/>
                    <a:lstStyle/>
                    <a:p>
                      <a:pPr algn="just"/>
                      <a:r>
                        <a:rPr lang="en-US" sz="1400" dirty="0"/>
                        <a:t>Present &amp; Back</a:t>
                      </a:r>
                      <a:endParaRPr lang="en-IN" sz="1400" dirty="0">
                        <a:latin typeface="+mn-lt"/>
                      </a:endParaRPr>
                    </a:p>
                  </a:txBody>
                  <a:tcPr/>
                </a:tc>
                <a:tc>
                  <a:txBody>
                    <a:bodyPr/>
                    <a:lstStyle/>
                    <a:p>
                      <a:pPr algn="just"/>
                      <a:r>
                        <a:rPr lang="en-US" sz="1400" dirty="0"/>
                        <a:t>Often used</a:t>
                      </a:r>
                      <a:endParaRPr lang="en-IN" sz="1400" dirty="0">
                        <a:latin typeface="+mn-lt"/>
                      </a:endParaRPr>
                    </a:p>
                  </a:txBody>
                  <a:tcPr/>
                </a:tc>
                <a:tc>
                  <a:txBody>
                    <a:bodyPr/>
                    <a:lstStyle/>
                    <a:p>
                      <a:pPr algn="just"/>
                      <a:r>
                        <a:rPr lang="en-US" sz="1400" dirty="0"/>
                        <a:t>Thermostats, Flow control, Pressure control</a:t>
                      </a:r>
                      <a:endParaRPr lang="en-IN" sz="1400" dirty="0">
                        <a:latin typeface="+mn-lt"/>
                      </a:endParaRPr>
                    </a:p>
                  </a:txBody>
                  <a:tcPr/>
                </a:tc>
                <a:extLst>
                  <a:ext uri="{0D108BD9-81ED-4DB2-BD59-A6C34878D82A}">
                    <a16:rowId xmlns:a16="http://schemas.microsoft.com/office/drawing/2014/main" val="1736671375"/>
                  </a:ext>
                </a:extLst>
              </a:tr>
              <a:tr h="370840">
                <a:tc>
                  <a:txBody>
                    <a:bodyPr/>
                    <a:lstStyle/>
                    <a:p>
                      <a:pPr algn="ctr"/>
                      <a:r>
                        <a:rPr lang="en-US" sz="1400" b="1" dirty="0"/>
                        <a:t>PID</a:t>
                      </a:r>
                      <a:endParaRPr lang="en-IN" sz="1400" b="1" dirty="0">
                        <a:latin typeface="+mn-lt"/>
                      </a:endParaRPr>
                    </a:p>
                  </a:txBody>
                  <a:tcPr/>
                </a:tc>
                <a:tc>
                  <a:txBody>
                    <a:bodyPr/>
                    <a:lstStyle/>
                    <a:p>
                      <a:pPr algn="just"/>
                      <a:r>
                        <a:rPr lang="en-US" sz="1400" dirty="0"/>
                        <a:t>All Time </a:t>
                      </a:r>
                      <a:endParaRPr lang="en-IN" sz="1400" dirty="0">
                        <a:latin typeface="+mn-lt"/>
                      </a:endParaRPr>
                    </a:p>
                  </a:txBody>
                  <a:tcPr/>
                </a:tc>
                <a:tc>
                  <a:txBody>
                    <a:bodyPr/>
                    <a:lstStyle/>
                    <a:p>
                      <a:pPr algn="just"/>
                      <a:r>
                        <a:rPr lang="en-US" sz="1400" dirty="0"/>
                        <a:t>Often used, most robust, but can be noise sensitive</a:t>
                      </a:r>
                      <a:endParaRPr lang="en-IN" sz="1400" dirty="0">
                        <a:latin typeface="+mn-lt"/>
                      </a:endParaRPr>
                    </a:p>
                  </a:txBody>
                  <a:tcPr/>
                </a:tc>
                <a:tc>
                  <a:txBody>
                    <a:bodyPr/>
                    <a:lstStyle/>
                    <a:p>
                      <a:pPr algn="just"/>
                      <a:r>
                        <a:rPr lang="en-US" sz="1400" dirty="0"/>
                        <a:t>Cases where system has inertia that could get out of hand; i.e. temperature and concentration measurements on a reactor to avoid runaway</a:t>
                      </a:r>
                      <a:endParaRPr lang="en-IN" sz="1400" dirty="0">
                        <a:latin typeface="+mn-lt"/>
                      </a:endParaRPr>
                    </a:p>
                  </a:txBody>
                  <a:tcPr/>
                </a:tc>
                <a:extLst>
                  <a:ext uri="{0D108BD9-81ED-4DB2-BD59-A6C34878D82A}">
                    <a16:rowId xmlns:a16="http://schemas.microsoft.com/office/drawing/2014/main" val="1470360115"/>
                  </a:ext>
                </a:extLst>
              </a:tr>
            </a:tbl>
          </a:graphicData>
        </a:graphic>
      </p:graphicFrame>
    </p:spTree>
    <p:extLst>
      <p:ext uri="{BB962C8B-B14F-4D97-AF65-F5344CB8AC3E}">
        <p14:creationId xmlns:p14="http://schemas.microsoft.com/office/powerpoint/2010/main" val="4214619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38</a:t>
            </a:fld>
            <a:endParaRPr lang="en-IN"/>
          </a:p>
        </p:txBody>
      </p:sp>
      <p:pic>
        <p:nvPicPr>
          <p:cNvPr id="11" name="Picture 10">
            <a:extLst>
              <a:ext uri="{FF2B5EF4-FFF2-40B4-BE49-F238E27FC236}">
                <a16:creationId xmlns:a16="http://schemas.microsoft.com/office/drawing/2014/main" id="{EB257510-D015-4CDA-A45C-8DD359CCD998}"/>
              </a:ext>
            </a:extLst>
          </p:cNvPr>
          <p:cNvPicPr>
            <a:picLocks noChangeAspect="1"/>
          </p:cNvPicPr>
          <p:nvPr/>
        </p:nvPicPr>
        <p:blipFill rotWithShape="1">
          <a:blip r:embed="rId2">
            <a:extLst>
              <a:ext uri="{28A0092B-C50C-407E-A947-70E740481C1C}">
                <a14:useLocalDpi xmlns:a14="http://schemas.microsoft.com/office/drawing/2010/main" val="0"/>
              </a:ext>
            </a:extLst>
          </a:blip>
          <a:srcRect b="8707"/>
          <a:stretch/>
        </p:blipFill>
        <p:spPr>
          <a:xfrm>
            <a:off x="139700" y="1562323"/>
            <a:ext cx="3653579" cy="4115905"/>
          </a:xfrm>
          <a:prstGeom prst="rect">
            <a:avLst/>
          </a:prstGeom>
        </p:spPr>
      </p:pic>
      <p:sp>
        <p:nvSpPr>
          <p:cNvPr id="14" name="TextBox 13">
            <a:extLst>
              <a:ext uri="{FF2B5EF4-FFF2-40B4-BE49-F238E27FC236}">
                <a16:creationId xmlns:a16="http://schemas.microsoft.com/office/drawing/2014/main" id="{1F946A30-B206-49B8-BC4F-AF01E200FB40}"/>
              </a:ext>
            </a:extLst>
          </p:cNvPr>
          <p:cNvSpPr txBox="1"/>
          <p:nvPr/>
        </p:nvSpPr>
        <p:spPr>
          <a:xfrm>
            <a:off x="7679483" y="6025567"/>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cxnSp>
        <p:nvCxnSpPr>
          <p:cNvPr id="10" name="Straight Connector 9">
            <a:extLst>
              <a:ext uri="{FF2B5EF4-FFF2-40B4-BE49-F238E27FC236}">
                <a16:creationId xmlns:a16="http://schemas.microsoft.com/office/drawing/2014/main" id="{6243B23B-17DF-4A98-A261-DCA019B1A7CB}"/>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687C50D-71CD-4D38-A3CB-C917A7C4BCDA}"/>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
        <p:nvSpPr>
          <p:cNvPr id="13" name="TextBox 12">
            <a:extLst>
              <a:ext uri="{FF2B5EF4-FFF2-40B4-BE49-F238E27FC236}">
                <a16:creationId xmlns:a16="http://schemas.microsoft.com/office/drawing/2014/main" id="{E49C91C2-B855-45E3-A29A-F924F9BA1E1A}"/>
              </a:ext>
            </a:extLst>
          </p:cNvPr>
          <p:cNvSpPr txBox="1"/>
          <p:nvPr/>
        </p:nvSpPr>
        <p:spPr>
          <a:xfrm>
            <a:off x="139700" y="882628"/>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Process Control for Maintaining Steady State</a:t>
            </a:r>
          </a:p>
        </p:txBody>
      </p:sp>
      <p:pic>
        <p:nvPicPr>
          <p:cNvPr id="6" name="Picture 5">
            <a:extLst>
              <a:ext uri="{FF2B5EF4-FFF2-40B4-BE49-F238E27FC236}">
                <a16:creationId xmlns:a16="http://schemas.microsoft.com/office/drawing/2014/main" id="{3E31882E-B704-473C-B0AA-A55AF0D9B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5123" y="1562323"/>
            <a:ext cx="5025654" cy="4115901"/>
          </a:xfrm>
          <a:prstGeom prst="rect">
            <a:avLst/>
          </a:prstGeom>
        </p:spPr>
      </p:pic>
      <p:sp>
        <p:nvSpPr>
          <p:cNvPr id="7" name="Rectangle 6">
            <a:extLst>
              <a:ext uri="{FF2B5EF4-FFF2-40B4-BE49-F238E27FC236}">
                <a16:creationId xmlns:a16="http://schemas.microsoft.com/office/drawing/2014/main" id="{64264489-4929-4453-A12B-2D8C18B42FE5}"/>
              </a:ext>
            </a:extLst>
          </p:cNvPr>
          <p:cNvSpPr/>
          <p:nvPr/>
        </p:nvSpPr>
        <p:spPr>
          <a:xfrm>
            <a:off x="139700" y="3598334"/>
            <a:ext cx="842433" cy="254000"/>
          </a:xfrm>
          <a:prstGeom prst="rect">
            <a:avLst/>
          </a:prstGeom>
          <a:solidFill>
            <a:srgbClr val="FF0000">
              <a:alpha val="36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1344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39</a:t>
            </a:fld>
            <a:endParaRPr lang="en-IN"/>
          </a:p>
        </p:txBody>
      </p:sp>
      <p:pic>
        <p:nvPicPr>
          <p:cNvPr id="14" name="Picture 13">
            <a:extLst>
              <a:ext uri="{FF2B5EF4-FFF2-40B4-BE49-F238E27FC236}">
                <a16:creationId xmlns:a16="http://schemas.microsoft.com/office/drawing/2014/main" id="{CE76E63C-67DA-423B-A955-2E9DC65E0E85}"/>
              </a:ext>
            </a:extLst>
          </p:cNvPr>
          <p:cNvPicPr>
            <a:picLocks noChangeAspect="1"/>
          </p:cNvPicPr>
          <p:nvPr/>
        </p:nvPicPr>
        <p:blipFill rotWithShape="1">
          <a:blip r:embed="rId2">
            <a:extLst>
              <a:ext uri="{28A0092B-C50C-407E-A947-70E740481C1C}">
                <a14:useLocalDpi xmlns:a14="http://schemas.microsoft.com/office/drawing/2010/main" val="0"/>
              </a:ext>
            </a:extLst>
          </a:blip>
          <a:srcRect l="3933" t="7351" r="3042" b="11650"/>
          <a:stretch/>
        </p:blipFill>
        <p:spPr>
          <a:xfrm>
            <a:off x="198966" y="1412567"/>
            <a:ext cx="8746067" cy="4283615"/>
          </a:xfrm>
          <a:prstGeom prst="rect">
            <a:avLst/>
          </a:prstGeom>
        </p:spPr>
      </p:pic>
      <p:sp>
        <p:nvSpPr>
          <p:cNvPr id="19" name="TextBox 18">
            <a:extLst>
              <a:ext uri="{FF2B5EF4-FFF2-40B4-BE49-F238E27FC236}">
                <a16:creationId xmlns:a16="http://schemas.microsoft.com/office/drawing/2014/main" id="{642BDF96-5254-4598-8A9C-7EC2E4F87814}"/>
              </a:ext>
            </a:extLst>
          </p:cNvPr>
          <p:cNvSpPr txBox="1"/>
          <p:nvPr/>
        </p:nvSpPr>
        <p:spPr>
          <a:xfrm>
            <a:off x="7660464" y="6084244"/>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cxnSp>
        <p:nvCxnSpPr>
          <p:cNvPr id="11" name="Straight Connector 10">
            <a:extLst>
              <a:ext uri="{FF2B5EF4-FFF2-40B4-BE49-F238E27FC236}">
                <a16:creationId xmlns:a16="http://schemas.microsoft.com/office/drawing/2014/main" id="{D995D236-DC05-4D46-AD27-D3E65E611DC8}"/>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F768560-CD3A-49BD-8F0D-7EF6B2DFC25C}"/>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
        <p:nvSpPr>
          <p:cNvPr id="13" name="TextBox 12">
            <a:extLst>
              <a:ext uri="{FF2B5EF4-FFF2-40B4-BE49-F238E27FC236}">
                <a16:creationId xmlns:a16="http://schemas.microsoft.com/office/drawing/2014/main" id="{FA765523-32AC-4022-9BFE-2AB736ED936A}"/>
              </a:ext>
            </a:extLst>
          </p:cNvPr>
          <p:cNvSpPr txBox="1"/>
          <p:nvPr/>
        </p:nvSpPr>
        <p:spPr>
          <a:xfrm>
            <a:off x="139700" y="882628"/>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Process Control for Maintaining Steady State</a:t>
            </a:r>
          </a:p>
        </p:txBody>
      </p:sp>
    </p:spTree>
    <p:extLst>
      <p:ext uri="{BB962C8B-B14F-4D97-AF65-F5344CB8AC3E}">
        <p14:creationId xmlns:p14="http://schemas.microsoft.com/office/powerpoint/2010/main" val="334142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4</a:t>
            </a:fld>
            <a:endParaRPr lang="en-IN"/>
          </a:p>
        </p:txBody>
      </p:sp>
      <p:sp>
        <p:nvSpPr>
          <p:cNvPr id="10" name="TextBox 9">
            <a:extLst>
              <a:ext uri="{FF2B5EF4-FFF2-40B4-BE49-F238E27FC236}">
                <a16:creationId xmlns:a16="http://schemas.microsoft.com/office/drawing/2014/main" id="{88FC9438-9D7D-45FD-80F3-AF6F0DBE042A}"/>
              </a:ext>
            </a:extLst>
          </p:cNvPr>
          <p:cNvSpPr txBox="1"/>
          <p:nvPr/>
        </p:nvSpPr>
        <p:spPr>
          <a:xfrm>
            <a:off x="139701" y="1435959"/>
            <a:ext cx="8864598" cy="3378104"/>
          </a:xfrm>
          <a:prstGeom prst="rect">
            <a:avLst/>
          </a:prstGeom>
          <a:noFill/>
        </p:spPr>
        <p:txBody>
          <a:bodyPr wrap="square">
            <a:spAutoFit/>
          </a:bodyPr>
          <a:lstStyle/>
          <a:p>
            <a:pPr marL="214313" indent="-214313" algn="just">
              <a:lnSpc>
                <a:spcPct val="150000"/>
              </a:lnSpc>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Steady state refers to a condition in a process system where all </a:t>
            </a:r>
            <a:r>
              <a:rPr lang="en-US" sz="1600" b="1" dirty="0">
                <a:latin typeface="Calibri" panose="020F0502020204030204" pitchFamily="34" charset="0"/>
                <a:ea typeface="Calibri" panose="020F0502020204030204" pitchFamily="34" charset="0"/>
                <a:cs typeface="Calibri" panose="020F0502020204030204" pitchFamily="34" charset="0"/>
              </a:rPr>
              <a:t>operational parameters</a:t>
            </a:r>
            <a:r>
              <a:rPr lang="en-US" sz="1600" dirty="0">
                <a:latin typeface="Calibri" panose="020F0502020204030204" pitchFamily="34" charset="0"/>
                <a:ea typeface="Calibri" panose="020F0502020204030204" pitchFamily="34" charset="0"/>
                <a:cs typeface="Calibri" panose="020F0502020204030204" pitchFamily="34" charset="0"/>
              </a:rPr>
              <a:t>, such as </a:t>
            </a:r>
            <a:r>
              <a:rPr lang="en-US" sz="1600" b="1" dirty="0">
                <a:latin typeface="Calibri" panose="020F0502020204030204" pitchFamily="34" charset="0"/>
                <a:ea typeface="Calibri" panose="020F0502020204030204" pitchFamily="34" charset="0"/>
                <a:cs typeface="Calibri" panose="020F0502020204030204" pitchFamily="34" charset="0"/>
              </a:rPr>
              <a:t>temperature, pressure, flow rates, and concentrations</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remain constant over time</a:t>
            </a:r>
            <a:r>
              <a:rPr lang="en-US" sz="1600" dirty="0">
                <a:latin typeface="Calibri" panose="020F0502020204030204" pitchFamily="34" charset="0"/>
                <a:ea typeface="Calibri" panose="020F0502020204030204" pitchFamily="34" charset="0"/>
                <a:cs typeface="Calibri" panose="020F0502020204030204" pitchFamily="34" charset="0"/>
              </a:rPr>
              <a:t>.</a:t>
            </a:r>
          </a:p>
          <a:p>
            <a:pPr marL="214313" indent="-214313" algn="just">
              <a:lnSpc>
                <a:spcPct val="150000"/>
              </a:lnSpc>
              <a:buFont typeface="Wingdings" panose="05000000000000000000" pitchFamily="2" charset="2"/>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lnSpc>
                <a:spcPct val="150000"/>
              </a:lnSpc>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This happens when </a:t>
            </a:r>
            <a:r>
              <a:rPr lang="en-US" sz="1600" b="1" dirty="0">
                <a:latin typeface="Calibri" panose="020F0502020204030204" pitchFamily="34" charset="0"/>
                <a:ea typeface="Calibri" panose="020F0502020204030204" pitchFamily="34" charset="0"/>
                <a:cs typeface="Calibri" panose="020F0502020204030204" pitchFamily="34" charset="0"/>
              </a:rPr>
              <a:t>the input and output rates of material, energy, and momentum are balanced</a:t>
            </a:r>
            <a:r>
              <a:rPr lang="en-US" sz="1600" dirty="0">
                <a:latin typeface="Calibri" panose="020F0502020204030204" pitchFamily="34" charset="0"/>
                <a:ea typeface="Calibri" panose="020F0502020204030204" pitchFamily="34" charset="0"/>
                <a:cs typeface="Calibri" panose="020F0502020204030204" pitchFamily="34" charset="0"/>
              </a:rPr>
              <a:t>. Essentially, the system is in equilibrium, with no net accumulation or depletion within the process.</a:t>
            </a:r>
          </a:p>
          <a:p>
            <a:pPr marL="214313" indent="-214313" algn="just">
              <a:lnSpc>
                <a:spcPct val="150000"/>
              </a:lnSpc>
              <a:buFont typeface="Wingdings" panose="05000000000000000000" pitchFamily="2" charset="2"/>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14313" indent="-214313" algn="just">
              <a:lnSpc>
                <a:spcPct val="150000"/>
              </a:lnSpc>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For example: In a continuous chemical reactor, steady state is achieved when the rates of reactant addition and product removal are constant, and the internal conditions of the reactor remain unchanged.</a:t>
            </a:r>
          </a:p>
        </p:txBody>
      </p:sp>
      <p:cxnSp>
        <p:nvCxnSpPr>
          <p:cNvPr id="8" name="Straight Connector 7">
            <a:extLst>
              <a:ext uri="{FF2B5EF4-FFF2-40B4-BE49-F238E27FC236}">
                <a16:creationId xmlns:a16="http://schemas.microsoft.com/office/drawing/2014/main" id="{4CEC19E2-872F-41AB-A0E7-E4E5051F9166}"/>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D24491A-5A4C-42CB-8F25-39CED6FD16E7}"/>
              </a:ext>
            </a:extLst>
          </p:cNvPr>
          <p:cNvSpPr txBox="1"/>
          <p:nvPr/>
        </p:nvSpPr>
        <p:spPr>
          <a:xfrm>
            <a:off x="139701" y="443174"/>
            <a:ext cx="546735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a:t>
            </a:r>
          </a:p>
        </p:txBody>
      </p:sp>
    </p:spTree>
    <p:extLst>
      <p:ext uri="{BB962C8B-B14F-4D97-AF65-F5344CB8AC3E}">
        <p14:creationId xmlns:p14="http://schemas.microsoft.com/office/powerpoint/2010/main" val="1519331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40</a:t>
            </a:fld>
            <a:endParaRPr lang="en-IN"/>
          </a:p>
        </p:txBody>
      </p:sp>
      <p:cxnSp>
        <p:nvCxnSpPr>
          <p:cNvPr id="11" name="Straight Connector 10">
            <a:extLst>
              <a:ext uri="{FF2B5EF4-FFF2-40B4-BE49-F238E27FC236}">
                <a16:creationId xmlns:a16="http://schemas.microsoft.com/office/drawing/2014/main" id="{D995D236-DC05-4D46-AD27-D3E65E611DC8}"/>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F768560-CD3A-49BD-8F0D-7EF6B2DFC25C}"/>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
        <p:nvSpPr>
          <p:cNvPr id="13" name="TextBox 12">
            <a:extLst>
              <a:ext uri="{FF2B5EF4-FFF2-40B4-BE49-F238E27FC236}">
                <a16:creationId xmlns:a16="http://schemas.microsoft.com/office/drawing/2014/main" id="{FA765523-32AC-4022-9BFE-2AB736ED936A}"/>
              </a:ext>
            </a:extLst>
          </p:cNvPr>
          <p:cNvSpPr txBox="1"/>
          <p:nvPr/>
        </p:nvSpPr>
        <p:spPr>
          <a:xfrm>
            <a:off x="139700" y="882628"/>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Process Control for Maintaining Steady State</a:t>
            </a:r>
          </a:p>
        </p:txBody>
      </p:sp>
      <p:pic>
        <p:nvPicPr>
          <p:cNvPr id="3" name="Picture 2">
            <a:extLst>
              <a:ext uri="{FF2B5EF4-FFF2-40B4-BE49-F238E27FC236}">
                <a16:creationId xmlns:a16="http://schemas.microsoft.com/office/drawing/2014/main" id="{7926E271-4DB0-4DBA-AB5E-E61D6305B85E}"/>
              </a:ext>
            </a:extLst>
          </p:cNvPr>
          <p:cNvPicPr>
            <a:picLocks noChangeAspect="1"/>
          </p:cNvPicPr>
          <p:nvPr/>
        </p:nvPicPr>
        <p:blipFill>
          <a:blip r:embed="rId2"/>
          <a:stretch>
            <a:fillRect/>
          </a:stretch>
        </p:blipFill>
        <p:spPr>
          <a:xfrm>
            <a:off x="1207653" y="1208642"/>
            <a:ext cx="6728695" cy="5050284"/>
          </a:xfrm>
          <a:prstGeom prst="rect">
            <a:avLst/>
          </a:prstGeom>
        </p:spPr>
      </p:pic>
      <p:sp>
        <p:nvSpPr>
          <p:cNvPr id="19" name="TextBox 18">
            <a:extLst>
              <a:ext uri="{FF2B5EF4-FFF2-40B4-BE49-F238E27FC236}">
                <a16:creationId xmlns:a16="http://schemas.microsoft.com/office/drawing/2014/main" id="{642BDF96-5254-4598-8A9C-7EC2E4F87814}"/>
              </a:ext>
            </a:extLst>
          </p:cNvPr>
          <p:cNvSpPr txBox="1"/>
          <p:nvPr/>
        </p:nvSpPr>
        <p:spPr>
          <a:xfrm>
            <a:off x="7936347" y="6084244"/>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spTree>
    <p:extLst>
      <p:ext uri="{BB962C8B-B14F-4D97-AF65-F5344CB8AC3E}">
        <p14:creationId xmlns:p14="http://schemas.microsoft.com/office/powerpoint/2010/main" val="42328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41</a:t>
            </a:fld>
            <a:endParaRPr lang="en-IN"/>
          </a:p>
        </p:txBody>
      </p:sp>
      <p:pic>
        <p:nvPicPr>
          <p:cNvPr id="16" name="Picture 15">
            <a:extLst>
              <a:ext uri="{FF2B5EF4-FFF2-40B4-BE49-F238E27FC236}">
                <a16:creationId xmlns:a16="http://schemas.microsoft.com/office/drawing/2014/main" id="{A7960E59-61D0-43EC-8643-4DB777877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99" y="1223446"/>
            <a:ext cx="2874433" cy="2155825"/>
          </a:xfrm>
          <a:prstGeom prst="rect">
            <a:avLst/>
          </a:prstGeom>
        </p:spPr>
      </p:pic>
      <p:cxnSp>
        <p:nvCxnSpPr>
          <p:cNvPr id="11" name="Straight Connector 10">
            <a:extLst>
              <a:ext uri="{FF2B5EF4-FFF2-40B4-BE49-F238E27FC236}">
                <a16:creationId xmlns:a16="http://schemas.microsoft.com/office/drawing/2014/main" id="{D995D236-DC05-4D46-AD27-D3E65E611DC8}"/>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F768560-CD3A-49BD-8F0D-7EF6B2DFC25C}"/>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 OPERATIONS</a:t>
            </a:r>
          </a:p>
        </p:txBody>
      </p:sp>
      <p:sp>
        <p:nvSpPr>
          <p:cNvPr id="13" name="TextBox 12">
            <a:extLst>
              <a:ext uri="{FF2B5EF4-FFF2-40B4-BE49-F238E27FC236}">
                <a16:creationId xmlns:a16="http://schemas.microsoft.com/office/drawing/2014/main" id="{FA765523-32AC-4022-9BFE-2AB736ED936A}"/>
              </a:ext>
            </a:extLst>
          </p:cNvPr>
          <p:cNvSpPr txBox="1"/>
          <p:nvPr/>
        </p:nvSpPr>
        <p:spPr>
          <a:xfrm>
            <a:off x="139700" y="882628"/>
            <a:ext cx="5467350" cy="369332"/>
          </a:xfrm>
          <a:prstGeom prst="rect">
            <a:avLst/>
          </a:prstGeom>
          <a:noFill/>
        </p:spPr>
        <p:txBody>
          <a:bodyPr wrap="square">
            <a:spAutoFit/>
          </a:bodyPr>
          <a:lstStyle/>
          <a:p>
            <a:r>
              <a:rPr lang="en-US" b="1" dirty="0">
                <a:solidFill>
                  <a:srgbClr val="291973"/>
                </a:solidFill>
                <a:latin typeface="Calibri" panose="020F0502020204030204" pitchFamily="34" charset="0"/>
                <a:ea typeface="Calibri" panose="020F0502020204030204" pitchFamily="34" charset="0"/>
                <a:cs typeface="Calibri" panose="020F0502020204030204" pitchFamily="34" charset="0"/>
              </a:rPr>
              <a:t>Process Control for Maintaining Steady State</a:t>
            </a:r>
          </a:p>
        </p:txBody>
      </p:sp>
      <p:pic>
        <p:nvPicPr>
          <p:cNvPr id="7" name="Picture 6">
            <a:extLst>
              <a:ext uri="{FF2B5EF4-FFF2-40B4-BE49-F238E27FC236}">
                <a16:creationId xmlns:a16="http://schemas.microsoft.com/office/drawing/2014/main" id="{DC059EF5-0D34-482C-827F-59043B0FA8BC}"/>
              </a:ext>
            </a:extLst>
          </p:cNvPr>
          <p:cNvPicPr>
            <a:picLocks noChangeAspect="1"/>
          </p:cNvPicPr>
          <p:nvPr/>
        </p:nvPicPr>
        <p:blipFill>
          <a:blip r:embed="rId3"/>
          <a:stretch>
            <a:fillRect/>
          </a:stretch>
        </p:blipFill>
        <p:spPr>
          <a:xfrm>
            <a:off x="3553634" y="1429568"/>
            <a:ext cx="4612261" cy="1939011"/>
          </a:xfrm>
          <a:prstGeom prst="rect">
            <a:avLst/>
          </a:prstGeom>
        </p:spPr>
      </p:pic>
      <p:pic>
        <p:nvPicPr>
          <p:cNvPr id="9" name="Picture 8">
            <a:extLst>
              <a:ext uri="{FF2B5EF4-FFF2-40B4-BE49-F238E27FC236}">
                <a16:creationId xmlns:a16="http://schemas.microsoft.com/office/drawing/2014/main" id="{83D2147F-2013-47B9-9E65-6F69806BC863}"/>
              </a:ext>
            </a:extLst>
          </p:cNvPr>
          <p:cNvPicPr>
            <a:picLocks noChangeAspect="1"/>
          </p:cNvPicPr>
          <p:nvPr/>
        </p:nvPicPr>
        <p:blipFill>
          <a:blip r:embed="rId4"/>
          <a:stretch>
            <a:fillRect/>
          </a:stretch>
        </p:blipFill>
        <p:spPr>
          <a:xfrm>
            <a:off x="18000" y="3797378"/>
            <a:ext cx="2685391" cy="624677"/>
          </a:xfrm>
          <a:prstGeom prst="rect">
            <a:avLst/>
          </a:prstGeom>
        </p:spPr>
      </p:pic>
      <p:pic>
        <p:nvPicPr>
          <p:cNvPr id="15" name="Picture 14">
            <a:extLst>
              <a:ext uri="{FF2B5EF4-FFF2-40B4-BE49-F238E27FC236}">
                <a16:creationId xmlns:a16="http://schemas.microsoft.com/office/drawing/2014/main" id="{5FBC342B-FC5A-4006-8854-2279EE06BD9E}"/>
              </a:ext>
            </a:extLst>
          </p:cNvPr>
          <p:cNvPicPr>
            <a:picLocks noChangeAspect="1"/>
          </p:cNvPicPr>
          <p:nvPr/>
        </p:nvPicPr>
        <p:blipFill>
          <a:blip r:embed="rId5"/>
          <a:stretch>
            <a:fillRect/>
          </a:stretch>
        </p:blipFill>
        <p:spPr>
          <a:xfrm>
            <a:off x="2703391" y="3425438"/>
            <a:ext cx="6312748" cy="1620460"/>
          </a:xfrm>
          <a:prstGeom prst="rect">
            <a:avLst/>
          </a:prstGeom>
        </p:spPr>
      </p:pic>
      <p:grpSp>
        <p:nvGrpSpPr>
          <p:cNvPr id="17" name="Group 16">
            <a:extLst>
              <a:ext uri="{FF2B5EF4-FFF2-40B4-BE49-F238E27FC236}">
                <a16:creationId xmlns:a16="http://schemas.microsoft.com/office/drawing/2014/main" id="{9E736268-EBAD-45AA-AB30-50B3C00B21BC}"/>
              </a:ext>
            </a:extLst>
          </p:cNvPr>
          <p:cNvGrpSpPr/>
          <p:nvPr/>
        </p:nvGrpSpPr>
        <p:grpSpPr>
          <a:xfrm>
            <a:off x="768212" y="5113924"/>
            <a:ext cx="7589576" cy="1085736"/>
            <a:chOff x="772200" y="4971770"/>
            <a:chExt cx="7589576" cy="1085736"/>
          </a:xfrm>
        </p:grpSpPr>
        <p:pic>
          <p:nvPicPr>
            <p:cNvPr id="18" name="Picture 17">
              <a:extLst>
                <a:ext uri="{FF2B5EF4-FFF2-40B4-BE49-F238E27FC236}">
                  <a16:creationId xmlns:a16="http://schemas.microsoft.com/office/drawing/2014/main" id="{EE408178-5A70-4957-AD0F-F38ED26B0639}"/>
                </a:ext>
              </a:extLst>
            </p:cNvPr>
            <p:cNvPicPr>
              <a:picLocks noChangeAspect="1"/>
            </p:cNvPicPr>
            <p:nvPr/>
          </p:nvPicPr>
          <p:blipFill rotWithShape="1">
            <a:blip r:embed="rId6"/>
            <a:srcRect b="48034"/>
            <a:stretch/>
          </p:blipFill>
          <p:spPr>
            <a:xfrm>
              <a:off x="772200" y="4971770"/>
              <a:ext cx="3790800" cy="1049208"/>
            </a:xfrm>
            <a:prstGeom prst="rect">
              <a:avLst/>
            </a:prstGeom>
          </p:spPr>
        </p:pic>
        <p:pic>
          <p:nvPicPr>
            <p:cNvPr id="20" name="Picture 19">
              <a:extLst>
                <a:ext uri="{FF2B5EF4-FFF2-40B4-BE49-F238E27FC236}">
                  <a16:creationId xmlns:a16="http://schemas.microsoft.com/office/drawing/2014/main" id="{D63FEF8F-88C3-4299-AA5E-37A53742BB97}"/>
                </a:ext>
              </a:extLst>
            </p:cNvPr>
            <p:cNvPicPr>
              <a:picLocks noChangeAspect="1"/>
            </p:cNvPicPr>
            <p:nvPr/>
          </p:nvPicPr>
          <p:blipFill rotWithShape="1">
            <a:blip r:embed="rId6"/>
            <a:srcRect t="50277"/>
            <a:stretch/>
          </p:blipFill>
          <p:spPr>
            <a:xfrm>
              <a:off x="4572000" y="5053859"/>
              <a:ext cx="3789776" cy="1003647"/>
            </a:xfrm>
            <a:prstGeom prst="rect">
              <a:avLst/>
            </a:prstGeom>
          </p:spPr>
        </p:pic>
      </p:grpSp>
      <p:sp>
        <p:nvSpPr>
          <p:cNvPr id="19" name="TextBox 18">
            <a:extLst>
              <a:ext uri="{FF2B5EF4-FFF2-40B4-BE49-F238E27FC236}">
                <a16:creationId xmlns:a16="http://schemas.microsoft.com/office/drawing/2014/main" id="{642BDF96-5254-4598-8A9C-7EC2E4F87814}"/>
              </a:ext>
            </a:extLst>
          </p:cNvPr>
          <p:cNvSpPr txBox="1"/>
          <p:nvPr/>
        </p:nvSpPr>
        <p:spPr>
          <a:xfrm>
            <a:off x="7660464" y="6084244"/>
            <a:ext cx="1253869" cy="230832"/>
          </a:xfrm>
          <a:prstGeom prst="rect">
            <a:avLst/>
          </a:prstGeom>
          <a:noFill/>
        </p:spPr>
        <p:txBody>
          <a:bodyPr wrap="none" rtlCol="0">
            <a:spAutoFit/>
          </a:bodyPr>
          <a:lstStyle/>
          <a:p>
            <a:r>
              <a:rPr lang="en-US" sz="900" dirty="0">
                <a:solidFill>
                  <a:srgbClr val="002060"/>
                </a:solidFill>
              </a:rPr>
              <a:t>Source: Google Images</a:t>
            </a:r>
            <a:endParaRPr lang="en-IN" sz="900" dirty="0">
              <a:solidFill>
                <a:srgbClr val="002060"/>
              </a:solidFill>
            </a:endParaRPr>
          </a:p>
        </p:txBody>
      </p:sp>
      <p:sp>
        <p:nvSpPr>
          <p:cNvPr id="24" name="TextBox 23">
            <a:extLst>
              <a:ext uri="{FF2B5EF4-FFF2-40B4-BE49-F238E27FC236}">
                <a16:creationId xmlns:a16="http://schemas.microsoft.com/office/drawing/2014/main" id="{1E113C28-0D7C-440D-9D91-6EC4E8F856EF}"/>
              </a:ext>
            </a:extLst>
          </p:cNvPr>
          <p:cNvSpPr txBox="1"/>
          <p:nvPr/>
        </p:nvSpPr>
        <p:spPr>
          <a:xfrm>
            <a:off x="901056" y="6408108"/>
            <a:ext cx="7614294" cy="261610"/>
          </a:xfrm>
          <a:prstGeom prst="rect">
            <a:avLst/>
          </a:prstGeom>
          <a:noFill/>
        </p:spPr>
        <p:txBody>
          <a:bodyPr wrap="square">
            <a:spAutoFit/>
          </a:bodyPr>
          <a:lstStyle/>
          <a:p>
            <a:pPr algn="ctr"/>
            <a:r>
              <a:rPr lang="en-US" sz="1050" b="1" dirty="0">
                <a:solidFill>
                  <a:srgbClr val="0000FF"/>
                </a:solidFill>
              </a:rPr>
              <a:t>Book:</a:t>
            </a:r>
            <a:r>
              <a:rPr lang="en-US" sz="1050" b="1" dirty="0"/>
              <a:t> Real Time Modeling, Simulation and Control of Dynamical Systems, Asif Mahmood Mughal, Springer</a:t>
            </a:r>
            <a:endParaRPr lang="en-IN" sz="1050" b="1" dirty="0"/>
          </a:p>
        </p:txBody>
      </p:sp>
    </p:spTree>
    <p:extLst>
      <p:ext uri="{BB962C8B-B14F-4D97-AF65-F5344CB8AC3E}">
        <p14:creationId xmlns:p14="http://schemas.microsoft.com/office/powerpoint/2010/main" val="280763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5</a:t>
            </a:fld>
            <a:endParaRPr lang="en-IN"/>
          </a:p>
        </p:txBody>
      </p:sp>
      <p:sp>
        <p:nvSpPr>
          <p:cNvPr id="8" name="TextBox 7">
            <a:extLst>
              <a:ext uri="{FF2B5EF4-FFF2-40B4-BE49-F238E27FC236}">
                <a16:creationId xmlns:a16="http://schemas.microsoft.com/office/drawing/2014/main" id="{D774F15D-CE28-4710-977E-A8633AC37DE3}"/>
              </a:ext>
            </a:extLst>
          </p:cNvPr>
          <p:cNvSpPr txBox="1"/>
          <p:nvPr/>
        </p:nvSpPr>
        <p:spPr>
          <a:xfrm>
            <a:off x="139701" y="762255"/>
            <a:ext cx="8864598" cy="5594096"/>
          </a:xfrm>
          <a:prstGeom prst="rect">
            <a:avLst/>
          </a:prstGeom>
          <a:noFill/>
        </p:spPr>
        <p:txBody>
          <a:bodyPr wrap="square">
            <a:spAutoFit/>
          </a:bodyPr>
          <a:lstStyle/>
          <a:p>
            <a:pPr>
              <a:lnSpc>
                <a:spcPct val="150000"/>
              </a:lnSpc>
            </a:pPr>
            <a:r>
              <a:rPr lang="en-US" sz="1600" b="1" dirty="0">
                <a:latin typeface="Calibri" panose="020F0502020204030204" pitchFamily="34" charset="0"/>
                <a:ea typeface="Calibri" panose="020F0502020204030204" pitchFamily="34" charset="0"/>
                <a:cs typeface="Calibri" panose="020F0502020204030204" pitchFamily="34" charset="0"/>
              </a:rPr>
              <a:t>Importance of Steady State in Plant Operations:</a:t>
            </a:r>
          </a:p>
          <a:p>
            <a:pPr marL="214313" indent="-214313">
              <a:lnSpc>
                <a:spcPct val="150000"/>
              </a:lnSpc>
              <a:buFont typeface="Wingdings" panose="05000000000000000000" pitchFamily="2" charset="2"/>
              <a:buChar char="§"/>
            </a:pPr>
            <a:r>
              <a:rPr lang="en-US" sz="1600" b="1" dirty="0">
                <a:highlight>
                  <a:srgbClr val="00FF00"/>
                </a:highlight>
                <a:latin typeface="Calibri" panose="020F0502020204030204" pitchFamily="34" charset="0"/>
                <a:ea typeface="Calibri" panose="020F0502020204030204" pitchFamily="34" charset="0"/>
                <a:cs typeface="Calibri" panose="020F0502020204030204" pitchFamily="34" charset="0"/>
              </a:rPr>
              <a:t>Efficiency:</a:t>
            </a:r>
            <a:endParaRPr lang="en-US" sz="1600" dirty="0">
              <a:highlight>
                <a:srgbClr val="00FF00"/>
              </a:highlight>
              <a:latin typeface="Calibri" panose="020F0502020204030204" pitchFamily="34" charset="0"/>
              <a:ea typeface="Calibri" panose="020F0502020204030204" pitchFamily="34" charset="0"/>
              <a:cs typeface="Calibri" panose="020F0502020204030204" pitchFamily="34" charset="0"/>
            </a:endParaRPr>
          </a:p>
          <a:p>
            <a:pPr marL="557213" lvl="1" indent="-214313"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Achieving steady state ensures that the process operates at optimal conditions, maximizing productivity while minimizing waste.</a:t>
            </a:r>
          </a:p>
          <a:p>
            <a:pPr marL="557213" lvl="1" indent="-214313"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Dynamic changes or unsteady conditions can lead to inefficiencies, such as energy loss or raw material wastage.</a:t>
            </a:r>
          </a:p>
          <a:p>
            <a:pPr marL="214313" indent="-214313" algn="just">
              <a:lnSpc>
                <a:spcPct val="150000"/>
              </a:lnSpc>
              <a:buFont typeface="Wingdings" panose="05000000000000000000" pitchFamily="2" charset="2"/>
              <a:buChar char="§"/>
            </a:pPr>
            <a:r>
              <a:rPr lang="en-US" sz="1600" b="1" dirty="0">
                <a:highlight>
                  <a:srgbClr val="00FF00"/>
                </a:highlight>
                <a:latin typeface="Calibri" panose="020F0502020204030204" pitchFamily="34" charset="0"/>
                <a:ea typeface="Calibri" panose="020F0502020204030204" pitchFamily="34" charset="0"/>
                <a:cs typeface="Calibri" panose="020F0502020204030204" pitchFamily="34" charset="0"/>
              </a:rPr>
              <a:t>Product Quality:</a:t>
            </a:r>
            <a:endParaRPr lang="en-US" sz="1600" dirty="0">
              <a:highlight>
                <a:srgbClr val="00FF00"/>
              </a:highlight>
              <a:latin typeface="Calibri" panose="020F0502020204030204" pitchFamily="34" charset="0"/>
              <a:ea typeface="Calibri" panose="020F0502020204030204" pitchFamily="34" charset="0"/>
              <a:cs typeface="Calibri" panose="020F0502020204030204" pitchFamily="34" charset="0"/>
            </a:endParaRPr>
          </a:p>
          <a:p>
            <a:pPr marL="557213" lvl="1" indent="-214313"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Many processes, such as chemical reactions or material synthesis, require stable conditions to produce consistent, high-quality products.</a:t>
            </a:r>
          </a:p>
          <a:p>
            <a:pPr marL="557213" lvl="1" indent="-214313"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Variations in operating parameters during unsteady conditions can result in defects, impurities, or off-specification products.</a:t>
            </a:r>
          </a:p>
          <a:p>
            <a:pPr marL="214313" indent="-214313" algn="just">
              <a:lnSpc>
                <a:spcPct val="150000"/>
              </a:lnSpc>
              <a:buFont typeface="Wingdings" panose="05000000000000000000" pitchFamily="2" charset="2"/>
              <a:buChar char="§"/>
            </a:pPr>
            <a:r>
              <a:rPr lang="en-US" sz="1600" b="1" dirty="0">
                <a:highlight>
                  <a:srgbClr val="00FF00"/>
                </a:highlight>
                <a:latin typeface="Calibri" panose="020F0502020204030204" pitchFamily="34" charset="0"/>
                <a:ea typeface="Calibri" panose="020F0502020204030204" pitchFamily="34" charset="0"/>
                <a:cs typeface="Calibri" panose="020F0502020204030204" pitchFamily="34" charset="0"/>
              </a:rPr>
              <a:t>Energy Conservation:</a:t>
            </a:r>
            <a:endParaRPr lang="en-US" sz="1600" dirty="0">
              <a:highlight>
                <a:srgbClr val="00FF00"/>
              </a:highlight>
              <a:latin typeface="Calibri" panose="020F0502020204030204" pitchFamily="34" charset="0"/>
              <a:ea typeface="Calibri" panose="020F0502020204030204" pitchFamily="34" charset="0"/>
              <a:cs typeface="Calibri" panose="020F0502020204030204" pitchFamily="34" charset="0"/>
            </a:endParaRPr>
          </a:p>
          <a:p>
            <a:pPr marL="557213" lvl="1" indent="-214313"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At steady state, energy input matches the energy demands of the process, avoiding overuse or underutilization.</a:t>
            </a:r>
          </a:p>
          <a:p>
            <a:pPr marL="557213" lvl="1" indent="-214313"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This reduces energy losses associated with frequent start-ups, shutdowns, or process fluctuations.</a:t>
            </a:r>
          </a:p>
        </p:txBody>
      </p:sp>
      <p:cxnSp>
        <p:nvCxnSpPr>
          <p:cNvPr id="9" name="Straight Connector 8">
            <a:extLst>
              <a:ext uri="{FF2B5EF4-FFF2-40B4-BE49-F238E27FC236}">
                <a16:creationId xmlns:a16="http://schemas.microsoft.com/office/drawing/2014/main" id="{60819E94-909D-42A5-B340-1D2509063333}"/>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23D41F1-D772-4102-B74C-93EDBE2AFA6C}"/>
              </a:ext>
            </a:extLst>
          </p:cNvPr>
          <p:cNvSpPr txBox="1"/>
          <p:nvPr/>
        </p:nvSpPr>
        <p:spPr>
          <a:xfrm>
            <a:off x="139701" y="443174"/>
            <a:ext cx="546735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a:t>
            </a:r>
          </a:p>
        </p:txBody>
      </p:sp>
    </p:spTree>
    <p:extLst>
      <p:ext uri="{BB962C8B-B14F-4D97-AF65-F5344CB8AC3E}">
        <p14:creationId xmlns:p14="http://schemas.microsoft.com/office/powerpoint/2010/main" val="270783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6</a:t>
            </a:fld>
            <a:endParaRPr lang="en-IN"/>
          </a:p>
        </p:txBody>
      </p:sp>
      <p:sp>
        <p:nvSpPr>
          <p:cNvPr id="9" name="TextBox 8">
            <a:extLst>
              <a:ext uri="{FF2B5EF4-FFF2-40B4-BE49-F238E27FC236}">
                <a16:creationId xmlns:a16="http://schemas.microsoft.com/office/drawing/2014/main" id="{F03FBBB6-A913-4A90-9DFC-67581DF7D062}"/>
              </a:ext>
            </a:extLst>
          </p:cNvPr>
          <p:cNvSpPr txBox="1"/>
          <p:nvPr/>
        </p:nvSpPr>
        <p:spPr>
          <a:xfrm>
            <a:off x="142766" y="925476"/>
            <a:ext cx="8858468" cy="2554545"/>
          </a:xfrm>
          <a:prstGeom prst="rect">
            <a:avLst/>
          </a:prstGeom>
          <a:noFill/>
        </p:spPr>
        <p:txBody>
          <a:bodyPr wrap="square">
            <a:spAutoFit/>
          </a:bodyPr>
          <a:lstStyle/>
          <a:p>
            <a:pPr marL="214313" indent="-214313" algn="just">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Challenges and Considerations in Achieving Steady State:</a:t>
            </a:r>
          </a:p>
          <a:p>
            <a:pPr marL="214313" indent="-214313" algn="just">
              <a:buFont typeface="Wingdings" panose="05000000000000000000" pitchFamily="2" charset="2"/>
              <a:buChar char="§"/>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557213" lvl="1" indent="-214313" algn="just">
              <a:buFont typeface="Arial" panose="020B0604020202020204" pitchFamily="34" charset="0"/>
              <a:buChar char="•"/>
            </a:pPr>
            <a:r>
              <a:rPr lang="en-US" sz="1600" dirty="0">
                <a:highlight>
                  <a:srgbClr val="FFFF00"/>
                </a:highlight>
                <a:latin typeface="Calibri" panose="020F0502020204030204" pitchFamily="34" charset="0"/>
                <a:ea typeface="Calibri" panose="020F0502020204030204" pitchFamily="34" charset="0"/>
                <a:cs typeface="Calibri" panose="020F0502020204030204" pitchFamily="34" charset="0"/>
              </a:rPr>
              <a:t>Start-up and shutdown procedures often involve transient conditions where steady state is not yet established.</a:t>
            </a:r>
          </a:p>
          <a:p>
            <a:pPr marL="557213" lvl="1" indent="-214313" algn="just">
              <a:buFont typeface="Arial" panose="020B0604020202020204" pitchFamily="34" charset="0"/>
              <a:buChar char="•"/>
            </a:pPr>
            <a:endParaRPr lang="en-US" sz="1600" dirty="0">
              <a:highlight>
                <a:srgbClr val="FFFF00"/>
              </a:highlight>
              <a:latin typeface="Calibri" panose="020F0502020204030204" pitchFamily="34" charset="0"/>
              <a:ea typeface="Calibri" panose="020F0502020204030204" pitchFamily="34" charset="0"/>
              <a:cs typeface="Calibri" panose="020F0502020204030204" pitchFamily="34" charset="0"/>
            </a:endParaRPr>
          </a:p>
          <a:p>
            <a:pPr marL="557213" lvl="1" indent="-214313" algn="just">
              <a:buFont typeface="Arial" panose="020B0604020202020204" pitchFamily="34" charset="0"/>
              <a:buChar char="•"/>
            </a:pPr>
            <a:r>
              <a:rPr lang="en-US" sz="1600" dirty="0">
                <a:highlight>
                  <a:srgbClr val="FFFF00"/>
                </a:highlight>
                <a:latin typeface="Calibri" panose="020F0502020204030204" pitchFamily="34" charset="0"/>
                <a:ea typeface="Calibri" panose="020F0502020204030204" pitchFamily="34" charset="0"/>
                <a:cs typeface="Calibri" panose="020F0502020204030204" pitchFamily="34" charset="0"/>
              </a:rPr>
              <a:t>External factors, such as changes in feed composition or environmental conditions, can disrupt steady state.</a:t>
            </a:r>
          </a:p>
          <a:p>
            <a:pPr marL="557213" lvl="1" indent="-214313" algn="just">
              <a:buFont typeface="Arial" panose="020B0604020202020204" pitchFamily="34" charset="0"/>
              <a:buChar char="•"/>
            </a:pPr>
            <a:endParaRPr lang="en-US" sz="1600" dirty="0">
              <a:highlight>
                <a:srgbClr val="FFFF00"/>
              </a:highlight>
              <a:latin typeface="Calibri" panose="020F0502020204030204" pitchFamily="34" charset="0"/>
              <a:ea typeface="Calibri" panose="020F0502020204030204" pitchFamily="34" charset="0"/>
              <a:cs typeface="Calibri" panose="020F0502020204030204" pitchFamily="34" charset="0"/>
            </a:endParaRPr>
          </a:p>
          <a:p>
            <a:pPr marL="557213" lvl="1" indent="-214313" algn="just">
              <a:buFont typeface="Arial" panose="020B0604020202020204" pitchFamily="34" charset="0"/>
              <a:buChar char="•"/>
            </a:pPr>
            <a:r>
              <a:rPr lang="en-US" sz="1600" dirty="0">
                <a:highlight>
                  <a:srgbClr val="FFFF00"/>
                </a:highlight>
                <a:latin typeface="Calibri" panose="020F0502020204030204" pitchFamily="34" charset="0"/>
                <a:ea typeface="Calibri" panose="020F0502020204030204" pitchFamily="34" charset="0"/>
                <a:cs typeface="Calibri" panose="020F0502020204030204" pitchFamily="34" charset="0"/>
              </a:rPr>
              <a:t>Maintaining steady state requires proper instrumentation and control systems to monitor and adjust operational parameters continuously.</a:t>
            </a:r>
          </a:p>
        </p:txBody>
      </p:sp>
      <p:sp>
        <p:nvSpPr>
          <p:cNvPr id="10" name="TextBox 9">
            <a:extLst>
              <a:ext uri="{FF2B5EF4-FFF2-40B4-BE49-F238E27FC236}">
                <a16:creationId xmlns:a16="http://schemas.microsoft.com/office/drawing/2014/main" id="{5CAF499F-963C-43F1-AB65-D52658692EA8}"/>
              </a:ext>
            </a:extLst>
          </p:cNvPr>
          <p:cNvSpPr txBox="1"/>
          <p:nvPr/>
        </p:nvSpPr>
        <p:spPr>
          <a:xfrm>
            <a:off x="142766" y="3500658"/>
            <a:ext cx="8858468" cy="2639441"/>
          </a:xfrm>
          <a:prstGeom prst="rect">
            <a:avLst/>
          </a:prstGeom>
          <a:noFill/>
        </p:spPr>
        <p:txBody>
          <a:bodyPr wrap="square">
            <a:spAutoFit/>
          </a:bodyPr>
          <a:lstStyle/>
          <a:p>
            <a:pPr algn="just">
              <a:lnSpc>
                <a:spcPct val="150000"/>
              </a:lnSpc>
            </a:pPr>
            <a:r>
              <a:rPr lang="en-US" sz="1600" b="1" dirty="0"/>
              <a:t>Practical Examples:</a:t>
            </a:r>
          </a:p>
          <a:p>
            <a:pPr marL="214313" indent="-214313" algn="just">
              <a:lnSpc>
                <a:spcPct val="150000"/>
              </a:lnSpc>
              <a:buFont typeface="Wingdings" panose="05000000000000000000" pitchFamily="2" charset="2"/>
              <a:buChar char="§"/>
            </a:pPr>
            <a:r>
              <a:rPr lang="en-US" sz="1600" b="1" dirty="0"/>
              <a:t>Distillation Column:</a:t>
            </a:r>
            <a:endParaRPr lang="en-US" sz="1600" dirty="0"/>
          </a:p>
          <a:p>
            <a:pPr marL="557213" lvl="1" indent="-214313" algn="just">
              <a:lnSpc>
                <a:spcPct val="150000"/>
              </a:lnSpc>
              <a:buFont typeface="Arial" panose="020B0604020202020204" pitchFamily="34" charset="0"/>
              <a:buChar char="•"/>
            </a:pPr>
            <a:r>
              <a:rPr lang="en-US" sz="1600" dirty="0"/>
              <a:t>At steady state, the column maintains constant temperature and composition profiles, ensuring the separation process is efficient and the desired purity levels are achieved.</a:t>
            </a:r>
          </a:p>
          <a:p>
            <a:pPr marL="214313" indent="-214313" algn="just">
              <a:lnSpc>
                <a:spcPct val="150000"/>
              </a:lnSpc>
              <a:buFont typeface="Wingdings" panose="05000000000000000000" pitchFamily="2" charset="2"/>
              <a:buChar char="§"/>
            </a:pPr>
            <a:r>
              <a:rPr lang="en-US" sz="1600" b="1" dirty="0"/>
              <a:t>Power Plant:</a:t>
            </a:r>
            <a:endParaRPr lang="en-US" sz="1600" dirty="0"/>
          </a:p>
          <a:p>
            <a:pPr marL="557213" lvl="1" indent="-214313" algn="just">
              <a:lnSpc>
                <a:spcPct val="150000"/>
              </a:lnSpc>
              <a:buFont typeface="Arial" panose="020B0604020202020204" pitchFamily="34" charset="0"/>
              <a:buChar char="•"/>
            </a:pPr>
            <a:r>
              <a:rPr lang="en-US" sz="1600" dirty="0"/>
              <a:t>Operating at steady state allows the plant to produce electricity at a consistent output, minimizing fuel consumption and wear on equipment.</a:t>
            </a:r>
          </a:p>
        </p:txBody>
      </p:sp>
      <p:cxnSp>
        <p:nvCxnSpPr>
          <p:cNvPr id="8" name="Straight Connector 7">
            <a:extLst>
              <a:ext uri="{FF2B5EF4-FFF2-40B4-BE49-F238E27FC236}">
                <a16:creationId xmlns:a16="http://schemas.microsoft.com/office/drawing/2014/main" id="{5224E5D3-D296-4556-9628-7A67934698D4}"/>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36FF13E-CCBB-4ACF-8A30-D6293FD56EFF}"/>
              </a:ext>
            </a:extLst>
          </p:cNvPr>
          <p:cNvSpPr txBox="1"/>
          <p:nvPr/>
        </p:nvSpPr>
        <p:spPr>
          <a:xfrm>
            <a:off x="139701" y="443174"/>
            <a:ext cx="5467350"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STEADY STATE</a:t>
            </a:r>
          </a:p>
        </p:txBody>
      </p:sp>
    </p:spTree>
    <p:extLst>
      <p:ext uri="{BB962C8B-B14F-4D97-AF65-F5344CB8AC3E}">
        <p14:creationId xmlns:p14="http://schemas.microsoft.com/office/powerpoint/2010/main" val="171996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7</a:t>
            </a:fld>
            <a:endParaRPr lang="en-IN"/>
          </a:p>
        </p:txBody>
      </p:sp>
      <p:sp>
        <p:nvSpPr>
          <p:cNvPr id="12" name="TextBox 11">
            <a:extLst>
              <a:ext uri="{FF2B5EF4-FFF2-40B4-BE49-F238E27FC236}">
                <a16:creationId xmlns:a16="http://schemas.microsoft.com/office/drawing/2014/main" id="{8063A376-474B-4DAF-BC37-F94A31729B3B}"/>
              </a:ext>
            </a:extLst>
          </p:cNvPr>
          <p:cNvSpPr txBox="1"/>
          <p:nvPr/>
        </p:nvSpPr>
        <p:spPr>
          <a:xfrm>
            <a:off x="148678" y="904839"/>
            <a:ext cx="8846644" cy="1531445"/>
          </a:xfrm>
          <a:prstGeom prst="rect">
            <a:avLst/>
          </a:prstGeom>
          <a:noFill/>
        </p:spPr>
        <p:txBody>
          <a:bodyPr wrap="square">
            <a:spAutoFit/>
          </a:bodyPr>
          <a:lstStyle/>
          <a:p>
            <a:pPr marL="214313" indent="-214313" algn="just">
              <a:lnSpc>
                <a:spcPct val="150000"/>
              </a:lnSpc>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Process models are mathematical representations of industrial systems that describe the relationships between inputs, outputs, and internal variables under specific conditions.</a:t>
            </a:r>
          </a:p>
          <a:p>
            <a:pPr marL="214313" indent="-214313" algn="just">
              <a:lnSpc>
                <a:spcPct val="150000"/>
              </a:lnSpc>
              <a:buFont typeface="Wingdings" panose="05000000000000000000" pitchFamily="2" charset="2"/>
              <a:buChar char="§"/>
            </a:pPr>
            <a:r>
              <a:rPr lang="en-US" sz="1600" dirty="0">
                <a:latin typeface="Calibri" panose="020F0502020204030204" pitchFamily="34" charset="0"/>
                <a:ea typeface="Calibri" panose="020F0502020204030204" pitchFamily="34" charset="0"/>
                <a:cs typeface="Calibri" panose="020F0502020204030204" pitchFamily="34" charset="0"/>
              </a:rPr>
              <a:t>In steady-state operations, these models assume that all system parameters remain constant over time, which simplifies the analysis and design of processes.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19837A54-7600-438D-B023-B2C6072C27B5}"/>
              </a:ext>
            </a:extLst>
          </p:cNvPr>
          <p:cNvSpPr txBox="1"/>
          <p:nvPr/>
        </p:nvSpPr>
        <p:spPr>
          <a:xfrm>
            <a:off x="157678" y="2489433"/>
            <a:ext cx="8828643" cy="3378104"/>
          </a:xfrm>
          <a:prstGeom prst="rect">
            <a:avLst/>
          </a:prstGeom>
          <a:noFill/>
        </p:spPr>
        <p:txBody>
          <a:bodyPr wrap="square">
            <a:spAutoFit/>
          </a:bodyPr>
          <a:lstStyle/>
          <a:p>
            <a:pPr marL="214313" indent="-214313">
              <a:lnSpc>
                <a:spcPct val="150000"/>
              </a:lnSpc>
              <a:buFont typeface="Wingdings" panose="05000000000000000000" pitchFamily="2" charset="2"/>
              <a:buChar char="Ø"/>
            </a:pPr>
            <a:r>
              <a:rPr lang="en-IN" sz="1600" b="1" dirty="0">
                <a:solidFill>
                  <a:srgbClr val="C00000"/>
                </a:solidFill>
              </a:rPr>
              <a:t>Key Components of Steady-State Models:</a:t>
            </a:r>
            <a:endParaRPr lang="en-IN" sz="1600" dirty="0">
              <a:solidFill>
                <a:srgbClr val="C00000"/>
              </a:solidFill>
            </a:endParaRPr>
          </a:p>
          <a:p>
            <a:pPr marL="214313" indent="-214313">
              <a:lnSpc>
                <a:spcPct val="150000"/>
              </a:lnSpc>
              <a:buFont typeface="Wingdings" panose="05000000000000000000" pitchFamily="2" charset="2"/>
              <a:buChar char="§"/>
            </a:pPr>
            <a:r>
              <a:rPr lang="en-IN" sz="1600" b="1" dirty="0"/>
              <a:t>Mass Balance:</a:t>
            </a:r>
            <a:r>
              <a:rPr lang="en-IN" sz="1600" dirty="0"/>
              <a:t> Ensures that the mass entering and leaving the system is balanced, with no accumulation.</a:t>
            </a:r>
          </a:p>
          <a:p>
            <a:pPr marL="557213" lvl="1" indent="-214313">
              <a:lnSpc>
                <a:spcPct val="150000"/>
              </a:lnSpc>
              <a:buFont typeface="Arial" panose="020B0604020202020204" pitchFamily="34" charset="0"/>
              <a:buChar char="•"/>
            </a:pPr>
            <a:r>
              <a:rPr lang="en-IN" sz="1600" dirty="0"/>
              <a:t>Input − Output + Generation − Consumption = Accumulation</a:t>
            </a:r>
          </a:p>
          <a:p>
            <a:pPr marL="214313" indent="-214313">
              <a:lnSpc>
                <a:spcPct val="150000"/>
              </a:lnSpc>
              <a:buFont typeface="Wingdings" panose="05000000000000000000" pitchFamily="2" charset="2"/>
              <a:buChar char="§"/>
            </a:pPr>
            <a:r>
              <a:rPr lang="en-IN" sz="1600" b="1" dirty="0"/>
              <a:t>Energy Balance:</a:t>
            </a:r>
            <a:r>
              <a:rPr lang="en-IN" sz="1600" dirty="0"/>
              <a:t> Describes how energy is transferred, used, or lost within the system.</a:t>
            </a:r>
          </a:p>
          <a:p>
            <a:pPr marL="557213" lvl="1" indent="-214313">
              <a:lnSpc>
                <a:spcPct val="150000"/>
              </a:lnSpc>
              <a:buFont typeface="Arial" panose="020B0604020202020204" pitchFamily="34" charset="0"/>
              <a:buChar char="•"/>
            </a:pPr>
            <a:r>
              <a:rPr lang="en-IN" sz="1600" dirty="0"/>
              <a:t>Input − Output + Generation − Consumption = Accumulation</a:t>
            </a:r>
          </a:p>
          <a:p>
            <a:pPr marL="214313" indent="-214313">
              <a:lnSpc>
                <a:spcPct val="150000"/>
              </a:lnSpc>
              <a:buFont typeface="Wingdings" panose="05000000000000000000" pitchFamily="2" charset="2"/>
              <a:buChar char="§"/>
            </a:pPr>
            <a:r>
              <a:rPr lang="en-IN" sz="1600" b="1" dirty="0"/>
              <a:t>Equilibrium Relationships:</a:t>
            </a:r>
            <a:r>
              <a:rPr lang="en-IN" sz="1600" dirty="0"/>
              <a:t> Governs reactions, phase separations, and transport phenomena under steady conditions.</a:t>
            </a:r>
          </a:p>
          <a:p>
            <a:pPr marL="557213" lvl="1" indent="-214313">
              <a:lnSpc>
                <a:spcPct val="150000"/>
              </a:lnSpc>
              <a:buFont typeface="Arial" panose="020B0604020202020204" pitchFamily="34" charset="0"/>
              <a:buChar char="•"/>
            </a:pPr>
            <a:r>
              <a:rPr lang="en-IN" sz="1600" dirty="0"/>
              <a:t>Examples: Chemical reaction equilibrium or vapor-liquid equilibrium.</a:t>
            </a:r>
          </a:p>
        </p:txBody>
      </p:sp>
      <p:cxnSp>
        <p:nvCxnSpPr>
          <p:cNvPr id="8" name="Straight Connector 7">
            <a:extLst>
              <a:ext uri="{FF2B5EF4-FFF2-40B4-BE49-F238E27FC236}">
                <a16:creationId xmlns:a16="http://schemas.microsoft.com/office/drawing/2014/main" id="{CB5404F9-C70A-4E6D-A18E-CF934B1E5FF0}"/>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F2C8F30-7163-493C-A80C-06C9F0D168A0}"/>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PROCESS MODELS FOR STEADY STATE OPERATIONS</a:t>
            </a:r>
          </a:p>
        </p:txBody>
      </p:sp>
    </p:spTree>
    <p:extLst>
      <p:ext uri="{BB962C8B-B14F-4D97-AF65-F5344CB8AC3E}">
        <p14:creationId xmlns:p14="http://schemas.microsoft.com/office/powerpoint/2010/main" val="2660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8</a:t>
            </a:fld>
            <a:endParaRPr lang="en-IN"/>
          </a:p>
        </p:txBody>
      </p:sp>
      <p:sp>
        <p:nvSpPr>
          <p:cNvPr id="15" name="TextBox 14">
            <a:extLst>
              <a:ext uri="{FF2B5EF4-FFF2-40B4-BE49-F238E27FC236}">
                <a16:creationId xmlns:a16="http://schemas.microsoft.com/office/drawing/2014/main" id="{B9F01D29-83DA-4592-883C-B516F10ADB08}"/>
              </a:ext>
            </a:extLst>
          </p:cNvPr>
          <p:cNvSpPr txBox="1"/>
          <p:nvPr/>
        </p:nvSpPr>
        <p:spPr>
          <a:xfrm>
            <a:off x="130701" y="764312"/>
            <a:ext cx="8864598" cy="5596532"/>
          </a:xfrm>
          <a:prstGeom prst="rect">
            <a:avLst/>
          </a:prstGeom>
          <a:noFill/>
        </p:spPr>
        <p:txBody>
          <a:bodyPr wrap="square">
            <a:spAutoFit/>
          </a:bodyPr>
          <a:lstStyle/>
          <a:p>
            <a:pPr marL="214313" indent="-214313" algn="just">
              <a:lnSpc>
                <a:spcPct val="150000"/>
              </a:lnSpc>
              <a:buFont typeface="Wingdings" panose="05000000000000000000" pitchFamily="2" charset="2"/>
              <a:buChar char="Ø"/>
            </a:pPr>
            <a:r>
              <a:rPr lang="en-US" sz="1500" b="1" dirty="0"/>
              <a:t>How Steady-State Process Models Predict System Behavior?</a:t>
            </a:r>
          </a:p>
          <a:p>
            <a:pPr marL="214313" indent="-214313" algn="just">
              <a:lnSpc>
                <a:spcPct val="150000"/>
              </a:lnSpc>
              <a:buFont typeface="Wingdings" panose="05000000000000000000" pitchFamily="2" charset="2"/>
              <a:buChar char="§"/>
            </a:pPr>
            <a:r>
              <a:rPr lang="en-US" sz="1500" b="1" dirty="0"/>
              <a:t>Prediction of Process Outputs:</a:t>
            </a:r>
            <a:endParaRPr lang="en-US" sz="1500" dirty="0"/>
          </a:p>
          <a:p>
            <a:pPr marL="557213" lvl="1" indent="-214313" algn="just">
              <a:lnSpc>
                <a:spcPct val="150000"/>
              </a:lnSpc>
              <a:buFont typeface="Arial" panose="020B0604020202020204" pitchFamily="34" charset="0"/>
              <a:buChar char="•"/>
            </a:pPr>
            <a:r>
              <a:rPr lang="en-US" sz="1500" dirty="0"/>
              <a:t>Process models allow engineers to calculate outputs, such as product composition, flow rates, and temperature, based on known inputs like feed conditions, pressure, and heat addition.</a:t>
            </a:r>
          </a:p>
          <a:p>
            <a:pPr marL="214313" indent="-214313" algn="just">
              <a:lnSpc>
                <a:spcPct val="150000"/>
              </a:lnSpc>
              <a:buFont typeface="Wingdings" panose="05000000000000000000" pitchFamily="2" charset="2"/>
              <a:buChar char="§"/>
            </a:pPr>
            <a:r>
              <a:rPr lang="en-US" sz="1500" b="1" dirty="0"/>
              <a:t>Simulation of Design Changes:</a:t>
            </a:r>
            <a:endParaRPr lang="en-US" sz="1500" dirty="0"/>
          </a:p>
          <a:p>
            <a:pPr marL="557213" lvl="1" indent="-214313" algn="just">
              <a:lnSpc>
                <a:spcPct val="150000"/>
              </a:lnSpc>
              <a:buFont typeface="Arial" panose="020B0604020202020204" pitchFamily="34" charset="0"/>
              <a:buChar char="•"/>
            </a:pPr>
            <a:r>
              <a:rPr lang="en-US" sz="1500" dirty="0"/>
              <a:t>By altering inputs (e.g., feed rate or reactor temperature), the model can predict how the process will perform under new conditions.</a:t>
            </a:r>
          </a:p>
          <a:p>
            <a:pPr marL="557213" lvl="1" indent="-214313" algn="just">
              <a:lnSpc>
                <a:spcPct val="150000"/>
              </a:lnSpc>
              <a:buFont typeface="Arial" panose="020B0604020202020204" pitchFamily="34" charset="0"/>
              <a:buChar char="•"/>
            </a:pPr>
            <a:r>
              <a:rPr lang="en-US" sz="1500" dirty="0"/>
              <a:t>Example: In a distillation column, increasing reflux ratio can predict changes in separation efficiency.</a:t>
            </a:r>
          </a:p>
          <a:p>
            <a:pPr marL="214313" indent="-214313" algn="just">
              <a:lnSpc>
                <a:spcPct val="150000"/>
              </a:lnSpc>
              <a:buFont typeface="Wingdings" panose="05000000000000000000" pitchFamily="2" charset="2"/>
              <a:buChar char="§"/>
            </a:pPr>
            <a:r>
              <a:rPr lang="en-US" sz="1500" b="1" dirty="0"/>
              <a:t>Optimization of Operating Conditions:</a:t>
            </a:r>
            <a:endParaRPr lang="en-US" sz="1500" dirty="0"/>
          </a:p>
          <a:p>
            <a:pPr marL="557213" lvl="1" indent="-214313" algn="just">
              <a:lnSpc>
                <a:spcPct val="150000"/>
              </a:lnSpc>
              <a:buFont typeface="Arial" panose="020B0604020202020204" pitchFamily="34" charset="0"/>
              <a:buChar char="•"/>
            </a:pPr>
            <a:r>
              <a:rPr lang="en-US" sz="1500" dirty="0"/>
              <a:t>Models identify optimal operating points to maximize efficiency, yield, or energy conservation.</a:t>
            </a:r>
          </a:p>
          <a:p>
            <a:pPr marL="557213" lvl="1" indent="-214313" algn="just">
              <a:lnSpc>
                <a:spcPct val="150000"/>
              </a:lnSpc>
              <a:buFont typeface="Arial" panose="020B0604020202020204" pitchFamily="34" charset="0"/>
              <a:buChar char="•"/>
            </a:pPr>
            <a:r>
              <a:rPr lang="en-US" sz="1500" dirty="0"/>
              <a:t>Example: A chemical reactor model can determine the ideal temperature and pressure for maximum conversion.</a:t>
            </a:r>
          </a:p>
          <a:p>
            <a:pPr marL="214313" indent="-214313" algn="just">
              <a:lnSpc>
                <a:spcPct val="150000"/>
              </a:lnSpc>
              <a:buFont typeface="Wingdings" panose="05000000000000000000" pitchFamily="2" charset="2"/>
              <a:buChar char="§"/>
            </a:pPr>
            <a:r>
              <a:rPr lang="en-US" sz="1500" b="1" dirty="0"/>
              <a:t>Sensitivity Analysis:</a:t>
            </a:r>
            <a:endParaRPr lang="en-US" sz="1500" dirty="0"/>
          </a:p>
          <a:p>
            <a:pPr marL="557213" lvl="1" indent="-214313" algn="just">
              <a:lnSpc>
                <a:spcPct val="150000"/>
              </a:lnSpc>
              <a:buFont typeface="Arial" panose="020B0604020202020204" pitchFamily="34" charset="0"/>
              <a:buChar char="•"/>
            </a:pPr>
            <a:r>
              <a:rPr lang="en-US" sz="1500" dirty="0"/>
              <a:t>Process models assess how sensitive the system is to variations in inputs, aiding in robust process design.</a:t>
            </a:r>
          </a:p>
          <a:p>
            <a:pPr marL="557213" lvl="1" indent="-214313" algn="just">
              <a:lnSpc>
                <a:spcPct val="150000"/>
              </a:lnSpc>
              <a:buFont typeface="Arial" panose="020B0604020202020204" pitchFamily="34" charset="0"/>
              <a:buChar char="•"/>
            </a:pPr>
            <a:r>
              <a:rPr lang="en-US" sz="1500" dirty="0"/>
              <a:t>Example: A heat exchanger model can predict how small changes in inlet temperature affect outlet conditions.</a:t>
            </a:r>
          </a:p>
        </p:txBody>
      </p:sp>
      <p:cxnSp>
        <p:nvCxnSpPr>
          <p:cNvPr id="8" name="Straight Connector 7">
            <a:extLst>
              <a:ext uri="{FF2B5EF4-FFF2-40B4-BE49-F238E27FC236}">
                <a16:creationId xmlns:a16="http://schemas.microsoft.com/office/drawing/2014/main" id="{C02CCB9C-E09A-4994-89D8-3A9480A87EDE}"/>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1F1A907-7E9E-4E49-88B6-C9E182B6BD36}"/>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PROCESS MODELS FOR STEADY STATE OPERATIONS</a:t>
            </a:r>
          </a:p>
        </p:txBody>
      </p:sp>
    </p:spTree>
    <p:extLst>
      <p:ext uri="{BB962C8B-B14F-4D97-AF65-F5344CB8AC3E}">
        <p14:creationId xmlns:p14="http://schemas.microsoft.com/office/powerpoint/2010/main" val="90998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9EE2F2-2502-4D2C-9DE9-51CA8E59BA24}"/>
              </a:ext>
            </a:extLst>
          </p:cNvPr>
          <p:cNvSpPr>
            <a:spLocks noGrp="1"/>
          </p:cNvSpPr>
          <p:nvPr>
            <p:ph type="dt" sz="half" idx="10"/>
          </p:nvPr>
        </p:nvSpPr>
        <p:spPr/>
        <p:txBody>
          <a:bodyPr/>
          <a:lstStyle/>
          <a:p>
            <a:fld id="{EC5D2F57-8CC7-44E0-8EE0-D754650B1CF3}" type="datetime1">
              <a:rPr lang="en-IN" smtClean="0"/>
              <a:t>17-02-2025</a:t>
            </a:fld>
            <a:endParaRPr lang="en-IN"/>
          </a:p>
        </p:txBody>
      </p:sp>
      <p:sp>
        <p:nvSpPr>
          <p:cNvPr id="5" name="Slide Number Placeholder 4">
            <a:extLst>
              <a:ext uri="{FF2B5EF4-FFF2-40B4-BE49-F238E27FC236}">
                <a16:creationId xmlns:a16="http://schemas.microsoft.com/office/drawing/2014/main" id="{D09620A5-D76C-4827-B5F6-5777E4D2350F}"/>
              </a:ext>
            </a:extLst>
          </p:cNvPr>
          <p:cNvSpPr>
            <a:spLocks noGrp="1"/>
          </p:cNvSpPr>
          <p:nvPr>
            <p:ph type="sldNum" sz="quarter" idx="12"/>
          </p:nvPr>
        </p:nvSpPr>
        <p:spPr/>
        <p:txBody>
          <a:bodyPr/>
          <a:lstStyle/>
          <a:p>
            <a:fld id="{2E3AE14D-FC0C-444C-98A2-B7580AD0B3C0}" type="slidenum">
              <a:rPr lang="en-IN" smtClean="0"/>
              <a:t>9</a:t>
            </a:fld>
            <a:endParaRPr lang="en-IN"/>
          </a:p>
        </p:txBody>
      </p:sp>
      <p:sp>
        <p:nvSpPr>
          <p:cNvPr id="8" name="TextBox 7">
            <a:extLst>
              <a:ext uri="{FF2B5EF4-FFF2-40B4-BE49-F238E27FC236}">
                <a16:creationId xmlns:a16="http://schemas.microsoft.com/office/drawing/2014/main" id="{C6A49936-0E72-45D1-A3D1-62770409CD4C}"/>
              </a:ext>
            </a:extLst>
          </p:cNvPr>
          <p:cNvSpPr txBox="1"/>
          <p:nvPr/>
        </p:nvSpPr>
        <p:spPr>
          <a:xfrm>
            <a:off x="154830" y="780960"/>
            <a:ext cx="8858468" cy="2140842"/>
          </a:xfrm>
          <a:prstGeom prst="rect">
            <a:avLst/>
          </a:prstGeom>
          <a:noFill/>
        </p:spPr>
        <p:txBody>
          <a:bodyPr wrap="square">
            <a:spAutoFit/>
          </a:bodyPr>
          <a:lstStyle/>
          <a:p>
            <a:pPr marL="214313" indent="-214313" algn="just">
              <a:lnSpc>
                <a:spcPct val="120000"/>
              </a:lnSpc>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Benefits of Steady-State Models in Industrial Operations</a:t>
            </a:r>
          </a:p>
          <a:p>
            <a:pPr marL="214313" indent="-214313" algn="just">
              <a:lnSpc>
                <a:spcPct val="120000"/>
              </a:lnSpc>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Improved Process Control:</a:t>
            </a:r>
            <a:r>
              <a:rPr lang="en-US" sz="1600" dirty="0">
                <a:latin typeface="Calibri" panose="020F0502020204030204" pitchFamily="34" charset="0"/>
                <a:ea typeface="Calibri" panose="020F0502020204030204" pitchFamily="34" charset="0"/>
                <a:cs typeface="Calibri" panose="020F0502020204030204" pitchFamily="34" charset="0"/>
              </a:rPr>
              <a:t> Helps maintain steady operations by identifying key control variables and set points.</a:t>
            </a:r>
          </a:p>
          <a:p>
            <a:pPr marL="214313" indent="-214313" algn="just">
              <a:lnSpc>
                <a:spcPct val="120000"/>
              </a:lnSpc>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Design Validation:</a:t>
            </a:r>
            <a:r>
              <a:rPr lang="en-US" sz="1600" dirty="0">
                <a:latin typeface="Calibri" panose="020F0502020204030204" pitchFamily="34" charset="0"/>
                <a:ea typeface="Calibri" panose="020F0502020204030204" pitchFamily="34" charset="0"/>
                <a:cs typeface="Calibri" panose="020F0502020204030204" pitchFamily="34" charset="0"/>
              </a:rPr>
              <a:t> Verifies the feasibility of proposed process designs before implementation.</a:t>
            </a:r>
          </a:p>
          <a:p>
            <a:pPr marL="214313" indent="-214313" algn="just">
              <a:lnSpc>
                <a:spcPct val="120000"/>
              </a:lnSpc>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Economic Analysis:</a:t>
            </a:r>
            <a:r>
              <a:rPr lang="en-US" sz="1600" dirty="0">
                <a:latin typeface="Calibri" panose="020F0502020204030204" pitchFamily="34" charset="0"/>
                <a:ea typeface="Calibri" panose="020F0502020204030204" pitchFamily="34" charset="0"/>
                <a:cs typeface="Calibri" panose="020F0502020204030204" pitchFamily="34" charset="0"/>
              </a:rPr>
              <a:t> Evaluates the cost-effectiveness of different operating scenarios.</a:t>
            </a:r>
          </a:p>
          <a:p>
            <a:pPr marL="214313" indent="-214313" algn="just">
              <a:lnSpc>
                <a:spcPct val="120000"/>
              </a:lnSpc>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Process Safety:</a:t>
            </a:r>
            <a:r>
              <a:rPr lang="en-US" sz="1600" dirty="0">
                <a:latin typeface="Calibri" panose="020F0502020204030204" pitchFamily="34" charset="0"/>
                <a:ea typeface="Calibri" panose="020F0502020204030204" pitchFamily="34" charset="0"/>
                <a:cs typeface="Calibri" panose="020F0502020204030204" pitchFamily="34" charset="0"/>
              </a:rPr>
              <a:t> Identifies conditions that might lead to unsafe operations, such as overheating or excessive pressure.</a:t>
            </a:r>
          </a:p>
        </p:txBody>
      </p:sp>
      <p:sp>
        <p:nvSpPr>
          <p:cNvPr id="10" name="TextBox 9">
            <a:extLst>
              <a:ext uri="{FF2B5EF4-FFF2-40B4-BE49-F238E27FC236}">
                <a16:creationId xmlns:a16="http://schemas.microsoft.com/office/drawing/2014/main" id="{8FAC5773-641A-4D31-9EB6-B19A061935D0}"/>
              </a:ext>
            </a:extLst>
          </p:cNvPr>
          <p:cNvSpPr txBox="1"/>
          <p:nvPr/>
        </p:nvSpPr>
        <p:spPr>
          <a:xfrm>
            <a:off x="145830" y="2842066"/>
            <a:ext cx="8852339" cy="3397853"/>
          </a:xfrm>
          <a:prstGeom prst="rect">
            <a:avLst/>
          </a:prstGeom>
          <a:noFill/>
        </p:spPr>
        <p:txBody>
          <a:bodyPr wrap="square">
            <a:spAutoFit/>
          </a:bodyPr>
          <a:lstStyle/>
          <a:p>
            <a:pPr marL="214313" indent="-214313" algn="just">
              <a:lnSpc>
                <a:spcPct val="120000"/>
              </a:lnSpc>
              <a:buFont typeface="Wingdings" panose="05000000000000000000" pitchFamily="2" charset="2"/>
              <a:buChar char="Ø"/>
            </a:pPr>
            <a:r>
              <a:rPr lang="en-US" sz="1500" b="1" dirty="0">
                <a:solidFill>
                  <a:srgbClr val="C00000"/>
                </a:solidFill>
                <a:latin typeface="Calibri" panose="020F0502020204030204" pitchFamily="34" charset="0"/>
                <a:ea typeface="Calibri" panose="020F0502020204030204" pitchFamily="34" charset="0"/>
                <a:cs typeface="Calibri" panose="020F0502020204030204" pitchFamily="34" charset="0"/>
              </a:rPr>
              <a:t>Applications of Steady-State Process Models</a:t>
            </a:r>
          </a:p>
          <a:p>
            <a:pPr marL="214313" indent="-214313" algn="just">
              <a:lnSpc>
                <a:spcPct val="120000"/>
              </a:lnSpc>
              <a:buFont typeface="Wingdings" panose="05000000000000000000" pitchFamily="2" charset="2"/>
              <a:buChar char="§"/>
            </a:pPr>
            <a:r>
              <a:rPr lang="en-US" sz="1500" b="1" dirty="0">
                <a:latin typeface="Calibri" panose="020F0502020204030204" pitchFamily="34" charset="0"/>
                <a:ea typeface="Calibri" panose="020F0502020204030204" pitchFamily="34" charset="0"/>
                <a:cs typeface="Calibri" panose="020F0502020204030204" pitchFamily="34" charset="0"/>
              </a:rPr>
              <a:t>Chemical Reactors:</a:t>
            </a:r>
            <a:endParaRPr lang="en-US" sz="1500" dirty="0">
              <a:latin typeface="Calibri" panose="020F0502020204030204" pitchFamily="34" charset="0"/>
              <a:ea typeface="Calibri" panose="020F0502020204030204" pitchFamily="34" charset="0"/>
              <a:cs typeface="Calibri" panose="020F0502020204030204" pitchFamily="34" charset="0"/>
            </a:endParaRPr>
          </a:p>
          <a:p>
            <a:pPr marL="557213" lvl="1" indent="-214313" algn="just">
              <a:lnSpc>
                <a:spcPct val="120000"/>
              </a:lnSpc>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Steady-state models predict conversion rates, yields, and heat requirements.</a:t>
            </a:r>
          </a:p>
          <a:p>
            <a:pPr marL="557213" lvl="1" indent="-214313" algn="just">
              <a:lnSpc>
                <a:spcPct val="120000"/>
              </a:lnSpc>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For example, models of plug-flow or continuously stirred tank reactors (CSTR) are used to evaluate reaction performance.</a:t>
            </a:r>
          </a:p>
          <a:p>
            <a:pPr marL="214313" indent="-214313" algn="just">
              <a:lnSpc>
                <a:spcPct val="120000"/>
              </a:lnSpc>
              <a:buFont typeface="Wingdings" panose="05000000000000000000" pitchFamily="2" charset="2"/>
              <a:buChar char="§"/>
            </a:pPr>
            <a:r>
              <a:rPr lang="en-US" sz="1500" b="1" dirty="0">
                <a:latin typeface="Calibri" panose="020F0502020204030204" pitchFamily="34" charset="0"/>
                <a:ea typeface="Calibri" panose="020F0502020204030204" pitchFamily="34" charset="0"/>
                <a:cs typeface="Calibri" panose="020F0502020204030204" pitchFamily="34" charset="0"/>
              </a:rPr>
              <a:t>Heat Exchangers:</a:t>
            </a:r>
            <a:endParaRPr lang="en-US" sz="1500" dirty="0">
              <a:latin typeface="Calibri" panose="020F0502020204030204" pitchFamily="34" charset="0"/>
              <a:ea typeface="Calibri" panose="020F0502020204030204" pitchFamily="34" charset="0"/>
              <a:cs typeface="Calibri" panose="020F0502020204030204" pitchFamily="34" charset="0"/>
            </a:endParaRPr>
          </a:p>
          <a:p>
            <a:pPr marL="557213" lvl="1" indent="-214313" algn="just">
              <a:lnSpc>
                <a:spcPct val="120000"/>
              </a:lnSpc>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Models calculate heat transfer rates and temperature profiles, optimizing energy usage in heating or cooling processes.</a:t>
            </a:r>
          </a:p>
          <a:p>
            <a:pPr marL="214313" indent="-214313" algn="just">
              <a:lnSpc>
                <a:spcPct val="120000"/>
              </a:lnSpc>
              <a:buFont typeface="Wingdings" panose="05000000000000000000" pitchFamily="2" charset="2"/>
              <a:buChar char="§"/>
            </a:pPr>
            <a:r>
              <a:rPr lang="en-US" sz="1500" b="1" dirty="0">
                <a:latin typeface="Calibri" panose="020F0502020204030204" pitchFamily="34" charset="0"/>
                <a:ea typeface="Calibri" panose="020F0502020204030204" pitchFamily="34" charset="0"/>
                <a:cs typeface="Calibri" panose="020F0502020204030204" pitchFamily="34" charset="0"/>
              </a:rPr>
              <a:t>Distillation Columns:</a:t>
            </a:r>
            <a:endParaRPr lang="en-US" sz="1500" dirty="0">
              <a:latin typeface="Calibri" panose="020F0502020204030204" pitchFamily="34" charset="0"/>
              <a:ea typeface="Calibri" panose="020F0502020204030204" pitchFamily="34" charset="0"/>
              <a:cs typeface="Calibri" panose="020F0502020204030204" pitchFamily="34" charset="0"/>
            </a:endParaRPr>
          </a:p>
          <a:p>
            <a:pPr marL="557213" lvl="1" indent="-214313" algn="just">
              <a:lnSpc>
                <a:spcPct val="120000"/>
              </a:lnSpc>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Predicts the number of stages, reflux ratio, and feed conditions needed for desired separation.</a:t>
            </a:r>
          </a:p>
          <a:p>
            <a:pPr marL="214313" indent="-214313" algn="just">
              <a:lnSpc>
                <a:spcPct val="120000"/>
              </a:lnSpc>
              <a:buFont typeface="Wingdings" panose="05000000000000000000" pitchFamily="2" charset="2"/>
              <a:buChar char="§"/>
            </a:pPr>
            <a:r>
              <a:rPr lang="en-US" sz="1500" b="1" dirty="0">
                <a:latin typeface="Calibri" panose="020F0502020204030204" pitchFamily="34" charset="0"/>
                <a:ea typeface="Calibri" panose="020F0502020204030204" pitchFamily="34" charset="0"/>
                <a:cs typeface="Calibri" panose="020F0502020204030204" pitchFamily="34" charset="0"/>
              </a:rPr>
              <a:t>Water Treatment Plants:</a:t>
            </a:r>
            <a:endParaRPr lang="en-US" sz="1500" dirty="0">
              <a:latin typeface="Calibri" panose="020F0502020204030204" pitchFamily="34" charset="0"/>
              <a:ea typeface="Calibri" panose="020F0502020204030204" pitchFamily="34" charset="0"/>
              <a:cs typeface="Calibri" panose="020F0502020204030204" pitchFamily="34" charset="0"/>
            </a:endParaRPr>
          </a:p>
          <a:p>
            <a:pPr marL="557213" lvl="1" indent="-214313" algn="just">
              <a:lnSpc>
                <a:spcPct val="120000"/>
              </a:lnSpc>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Models predict the removal efficiency of contaminants and chemical usage under steady conditions.</a:t>
            </a:r>
          </a:p>
        </p:txBody>
      </p:sp>
      <p:cxnSp>
        <p:nvCxnSpPr>
          <p:cNvPr id="9" name="Straight Connector 8">
            <a:extLst>
              <a:ext uri="{FF2B5EF4-FFF2-40B4-BE49-F238E27FC236}">
                <a16:creationId xmlns:a16="http://schemas.microsoft.com/office/drawing/2014/main" id="{BEC7CF1B-C681-4D39-9C81-F3C65E3D52A7}"/>
              </a:ext>
            </a:extLst>
          </p:cNvPr>
          <p:cNvCxnSpPr>
            <a:cxnSpLocks/>
          </p:cNvCxnSpPr>
          <p:nvPr/>
        </p:nvCxnSpPr>
        <p:spPr>
          <a:xfrm>
            <a:off x="0" y="6335713"/>
            <a:ext cx="9126000" cy="0"/>
          </a:xfrm>
          <a:prstGeom prst="line">
            <a:avLst/>
          </a:prstGeom>
          <a:ln w="50800">
            <a:solidFill>
              <a:srgbClr val="29197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6B8BB8E-C92F-4378-9CA3-550BF471F250}"/>
              </a:ext>
            </a:extLst>
          </p:cNvPr>
          <p:cNvSpPr txBox="1"/>
          <p:nvPr/>
        </p:nvSpPr>
        <p:spPr>
          <a:xfrm>
            <a:off x="139700" y="443174"/>
            <a:ext cx="6896099" cy="461665"/>
          </a:xfrm>
          <a:prstGeom prst="rect">
            <a:avLst/>
          </a:prstGeom>
          <a:noFill/>
        </p:spPr>
        <p:txBody>
          <a:bodyPr wrap="square">
            <a:spAutoFit/>
          </a:bodyPr>
          <a:lstStyle/>
          <a:p>
            <a:r>
              <a:rPr lang="en-US" sz="2400" b="1" dirty="0">
                <a:solidFill>
                  <a:srgbClr val="291973"/>
                </a:solidFill>
                <a:latin typeface="Calibri" panose="020F0502020204030204" pitchFamily="34" charset="0"/>
                <a:ea typeface="Calibri" panose="020F0502020204030204" pitchFamily="34" charset="0"/>
                <a:cs typeface="Calibri" panose="020F0502020204030204" pitchFamily="34" charset="0"/>
              </a:rPr>
              <a:t>PROCESS MODELS FOR STEADY STATE OPERATIONS</a:t>
            </a:r>
          </a:p>
        </p:txBody>
      </p:sp>
    </p:spTree>
    <p:extLst>
      <p:ext uri="{BB962C8B-B14F-4D97-AF65-F5344CB8AC3E}">
        <p14:creationId xmlns:p14="http://schemas.microsoft.com/office/powerpoint/2010/main" val="40498483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2327.709"/>
  <p:tag name="OUTPUTTYPE" val="PNG"/>
  <p:tag name="IGUANATEXVERSION" val="161"/>
  <p:tag name="LATEXADDIN" val="\documentclass{article}&#10;\usepackage{amsmath}&#10;\usepackage{xcolor}&#10;\pagestyle{empty}&#10;\begin{document}&#10;&#10;$\textcolor{blue}{\displaystyle p_{t}-p_{t-1}=0\quad {\text{for all present and future }}t.}$&#10;&#10;&#10;\end{document}"/>
  <p:tag name="IGUANATEXSIZE" val="16"/>
  <p:tag name="IGUANATEXCURSOR" val="55"/>
  <p:tag name="TRANSPARENCY" val="True"/>
  <p:tag name="FILENAME" val=""/>
  <p:tag name="LATEXENGINEID" val="0"/>
  <p:tag name="TEMPFOLDER" val="c:\temp\"/>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61.7173"/>
  <p:tag name="ORIGINALWIDTH" val="1981.252"/>
  <p:tag name="OUTPUTTYPE" val="PNG"/>
  <p:tag name="IGUANATEXVERSION" val="161"/>
  <p:tag name="LATEXADDIN" val="\documentclass{article}&#10;\usepackage{amsmath}&#10;\usepackage{xcolor}&#10;\pagestyle{empty}&#10;\begin{document}&#10;&#10;$\textcolor{blue}{\displaystyle {\frac {\partial p}{\partial t}}=0\quad {\text{for all present and future }}t.}$&#10;&#10;&#10;&#10;\end{document}"/>
  <p:tag name="IGUANATEXSIZE" val="16"/>
  <p:tag name="IGUANATEXCURSOR" val="106"/>
  <p:tag name="TRANSPARENCY" val="True"/>
  <p:tag name="FILENAME" val=""/>
  <p:tag name="LATEXENGINEID" val="0"/>
  <p:tag name="TEMPFOLDER" val="c:\temp\"/>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308.9613"/>
  <p:tag name="ORIGINALWIDTH" val="2572.928"/>
  <p:tag name="OUTPUTTYPE" val="PNG"/>
  <p:tag name="IGUANATEXVERSION" val="161"/>
  <p:tag name="LATEXADDIN" val="\documentclass{article}&#10;\usepackage{amsmath}&#10;\pagestyle{empty}&#10;\begin{document}&#10;&#10;$\displaystyle \frac{d}{dt}\int_{\Omega(t)}{fdV} = \int_{\Omega(t)}{\frac{\partial{f}}{\partial{t}}dV}+\int_{\partial\Omega(t)}{\left(\vec{v}_b\cdot\vec{n}\right)fdA}$&#10;&#10;&#10;\end{document}"/>
  <p:tag name="IGUANATEXSIZE" val="20"/>
  <p:tag name="IGUANATEXCURSOR" val="243"/>
  <p:tag name="TRANSPARENCY" val="True"/>
  <p:tag name="FILENAME" val=""/>
  <p:tag name="LATEXENGINEID" val="0"/>
  <p:tag name="TEMPFOLDER" val="c:\temp\"/>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48.7064"/>
  <p:tag name="ORIGINALWIDTH" val="3021.372"/>
  <p:tag name="OUTPUTTYPE" val="PNG"/>
  <p:tag name="IGUANATEXVERSION" val="161"/>
  <p:tag name="LATEXADDIN" val="\documentclass{article}&#10;\usepackage{amsmath}&#10;\pagestyle{empty}&#10;\begin{document}&#10;&#10;$\displaystyle \frac{d}{dt}\left(\int_{CV}{cdV}\right) = \sum_{inflows}Q_i{c_i} - \sum_{outflows}Q_i{c_i} + \int_{CV}{rdV}$&#10;&#10;&#10;\end{document}"/>
  <p:tag name="IGUANATEXSIZE" val="20"/>
  <p:tag name="IGUANATEXCURSOR" val="202"/>
  <p:tag name="TRANSPARENCY" val="True"/>
  <p:tag name="FILENAME" val=""/>
  <p:tag name="LATEXENGINEID" val="0"/>
  <p:tag name="TEMPFOLDER" val="c:\temp\"/>
  <p:tag name="LATEXFORMHEIGHT" val="320"/>
  <p:tag name="LATEXFORMWIDTH" val="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348.7064"/>
  <p:tag name="ORIGINALWIDTH" val="3021.372"/>
  <p:tag name="OUTPUTTYPE" val="PNG"/>
  <p:tag name="IGUANATEXVERSION" val="161"/>
  <p:tag name="LATEXADDIN" val="\documentclass{article}&#10;\usepackage{amsmath}&#10;\pagestyle{empty}&#10;\begin{document}&#10;&#10;$\displaystyle \frac{d}{dt}\left(\int_{CV}{cdV}\right) = \sum_{inflows}Q_i{c_i} - \sum_{outflows}Q_i{c_i} + \int_{CV}{rdV}$&#10;&#10;&#10;\end{document}"/>
  <p:tag name="IGUANATEXSIZE" val="20"/>
  <p:tag name="IGUANATEXCURSOR" val="202"/>
  <p:tag name="TRANSPARENCY" val="True"/>
  <p:tag name="FILENAME" val=""/>
  <p:tag name="LATEXENGINEID" val="0"/>
  <p:tag name="TEMPFOLDER" val="c:\temp\"/>
  <p:tag name="LATEXFORMHEIGHT" val="320"/>
  <p:tag name="LATEXFORMWIDTH" val="38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348.7064"/>
  <p:tag name="ORIGINALWIDTH" val="3021.372"/>
  <p:tag name="OUTPUTTYPE" val="PNG"/>
  <p:tag name="IGUANATEXVERSION" val="161"/>
  <p:tag name="LATEXADDIN" val="\documentclass{article}&#10;\usepackage{amsmath}&#10;\pagestyle{empty}&#10;\begin{document}&#10;&#10;$\displaystyle \frac{d}{dt}\left(\int_{CV}{cdV}\right) = \sum_{inflows}Q_i{c_i} - \sum_{outflows}Q_i{c_i} + \int_{CV}{rdV}$&#10;&#10;&#10;\end{document}"/>
  <p:tag name="IGUANATEXSIZE" val="20"/>
  <p:tag name="IGUANATEXCURSOR" val="202"/>
  <p:tag name="TRANSPARENCY" val="True"/>
  <p:tag name="FILENAME" val=""/>
  <p:tag name="LATEXENGINEID" val="0"/>
  <p:tag name="TEMPFOLDER" val="c:\temp\"/>
  <p:tag name="LATEXFORMHEIGHT" val="320"/>
  <p:tag name="LATEXFORMWIDTH" val="38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348.7064"/>
  <p:tag name="ORIGINALWIDTH" val="3021.372"/>
  <p:tag name="OUTPUTTYPE" val="PNG"/>
  <p:tag name="IGUANATEXVERSION" val="161"/>
  <p:tag name="LATEXADDIN" val="\documentclass{article}&#10;\usepackage{amsmath}&#10;\pagestyle{empty}&#10;\begin{document}&#10;&#10;$\displaystyle \frac{d}{dt}\left(\int_{CV}{cdV}\right) = \sum_{inflows}Q_i{c_i} - \sum_{outflows}Q_i{c_i} + \int_{CV}{rdV}$&#10;&#10;&#10;\end{document}"/>
  <p:tag name="IGUANATEXSIZE" val="20"/>
  <p:tag name="IGUANATEXCURSOR" val="202"/>
  <p:tag name="TRANSPARENCY" val="True"/>
  <p:tag name="FILENAME" val=""/>
  <p:tag name="LATEXENGINEID" val="0"/>
  <p:tag name="TEMPFOLDER" val="c:\temp\"/>
  <p:tag name="LATEXFORMHEIGHT" val="320"/>
  <p:tag name="LATEXFORMWIDTH" val="38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348.7064"/>
  <p:tag name="ORIGINALWIDTH" val="3021.372"/>
  <p:tag name="OUTPUTTYPE" val="PNG"/>
  <p:tag name="IGUANATEXVERSION" val="161"/>
  <p:tag name="LATEXADDIN" val="\documentclass{article}&#10;\usepackage{amsmath}&#10;\pagestyle{empty}&#10;\begin{document}&#10;&#10;$\displaystyle \frac{d}{dt}\left(\int_{CV}{cdV}\right) = \sum_{inflows}Q_i{c_i} - \sum_{outflows}Q_i{c_i} + \int_{CV}{rdV}$&#10;&#10;&#10;\end{document}"/>
  <p:tag name="IGUANATEXSIZE" val="20"/>
  <p:tag name="IGUANATEXCURSOR" val="202"/>
  <p:tag name="TRANSPARENCY" val="True"/>
  <p:tag name="FILENAME" val=""/>
  <p:tag name="LATEXENGINEID" val="0"/>
  <p:tag name="TEMPFOLDER" val="c:\temp\"/>
  <p:tag name="LATEXFORMHEIGHT" val="320"/>
  <p:tag name="LATEXFORMWIDTH" val="38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257.2179"/>
  <p:tag name="ORIGINALWIDTH" val="1655.793"/>
  <p:tag name="OUTPUTTYPE" val="PNG"/>
  <p:tag name="IGUANATEXVERSION" val="161"/>
  <p:tag name="LATEXADDIN" val="\documentclass{article}&#10;\usepackage{amsmath}&#10;\pagestyle{empty}&#10;\begin{document}&#10;&#10;$\displaystyle \frac{dE}{dt} = m_0{\hat{E}_0} - m_1{\hat{E}_1}+\dot{Q}+\dot{W}$&#10;&#10;&#10;\end{document}"/>
  <p:tag name="IGUANATEXSIZE" val="20"/>
  <p:tag name="IGUANATEXCURSOR" val="140"/>
  <p:tag name="TRANSPARENCY" val="True"/>
  <p:tag name="FILENAME" val=""/>
  <p:tag name="LATEXENGINEID" val="0"/>
  <p:tag name="TEMPFOLDER" val="c:\temp\"/>
  <p:tag name="LATEXFORMHEIGHT" val="320"/>
  <p:tag name="LATEXFORMWIDTH" val="385"/>
  <p:tag name="LATEXFORMWRAP" val="True"/>
  <p:tag name="BITMAPVECTOR"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7C00623F0FAD489F7A3F226CF554D8" ma:contentTypeVersion="4" ma:contentTypeDescription="Create a new document." ma:contentTypeScope="" ma:versionID="89b095b8504aec260993bc99b17ced88">
  <xsd:schema xmlns:xsd="http://www.w3.org/2001/XMLSchema" xmlns:xs="http://www.w3.org/2001/XMLSchema" xmlns:p="http://schemas.microsoft.com/office/2006/metadata/properties" xmlns:ns2="d321180e-5e90-47ea-bfd3-5143d168c9c8" targetNamespace="http://schemas.microsoft.com/office/2006/metadata/properties" ma:root="true" ma:fieldsID="7ba0cdc44237aaeeb5b0e343b1712d77" ns2:_="">
    <xsd:import namespace="d321180e-5e90-47ea-bfd3-5143d168c9c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21180e-5e90-47ea-bfd3-5143d168c9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434CA4-04D1-4B9F-B46A-A7E0DCF0E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21180e-5e90-47ea-bfd3-5143d168c9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368444-9AF4-461C-BD12-A9B1354896C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4F56F5D-8300-462B-94FE-E648848F89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542</TotalTime>
  <Words>3155</Words>
  <Application>Microsoft Office PowerPoint</Application>
  <PresentationFormat>On-screen Show (4:3)</PresentationFormat>
  <Paragraphs>388</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Joydip Chaudhuri</dc:creator>
  <cp:lastModifiedBy>Arka Prava Mandal</cp:lastModifiedBy>
  <cp:revision>57</cp:revision>
  <dcterms:created xsi:type="dcterms:W3CDTF">2024-11-25T10:06:34Z</dcterms:created>
  <dcterms:modified xsi:type="dcterms:W3CDTF">2025-02-17T14:18:48Z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0x010100297C00623F0FAD489F7A3F226CF554D8</vt:lpwstr>
  </property>
</Properties>
</file>