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ppt/tags/tag11.xml" ContentType="application/vnd.openxmlformats-officedocument.presentationml.tags+xml"/>
  <Override PartName="/ppt/tags/tag7.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ppt/tags/tag1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2.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85" r:id="rId3"/>
    <p:sldId id="386" r:id="rId4"/>
    <p:sldId id="387" r:id="rId5"/>
    <p:sldId id="388" r:id="rId6"/>
    <p:sldId id="389" r:id="rId7"/>
    <p:sldId id="390" r:id="rId8"/>
    <p:sldId id="391" r:id="rId9"/>
    <p:sldId id="392" r:id="rId10"/>
    <p:sldId id="393" r:id="rId11"/>
    <p:sldId id="394" r:id="rId12"/>
    <p:sldId id="395" r:id="rId13"/>
    <p:sldId id="396" r:id="rId14"/>
    <p:sldId id="405" r:id="rId15"/>
    <p:sldId id="397" r:id="rId16"/>
    <p:sldId id="402" r:id="rId17"/>
    <p:sldId id="398" r:id="rId18"/>
    <p:sldId id="403" r:id="rId19"/>
    <p:sldId id="400" r:id="rId20"/>
    <p:sldId id="401" r:id="rId21"/>
    <p:sldId id="40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660"/>
  </p:normalViewPr>
  <p:slideViewPr>
    <p:cSldViewPr snapToGrid="0">
      <p:cViewPr varScale="1">
        <p:scale>
          <a:sx n="113" d="100"/>
          <a:sy n="113" d="100"/>
        </p:scale>
        <p:origin x="19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AE724-347A-4C7A-8F30-5A706EDFF5AF}"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42088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AE724-347A-4C7A-8F30-5A706EDFF5AF}"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250265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AE724-347A-4C7A-8F30-5A706EDFF5AF}"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311358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AE724-347A-4C7A-8F30-5A706EDFF5AF}"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286416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AE724-347A-4C7A-8F30-5A706EDFF5AF}"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236443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AE724-347A-4C7A-8F30-5A706EDFF5AF}"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49514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AE724-347A-4C7A-8F30-5A706EDFF5AF}" type="datetimeFigureOut">
              <a:rPr lang="en-IN" smtClean="0"/>
              <a:t>05-03-2025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44641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AE724-347A-4C7A-8F30-5A706EDFF5AF}" type="datetimeFigureOut">
              <a:rPr lang="en-IN" smtClean="0"/>
              <a:t>05-03-2025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20983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AE724-347A-4C7A-8F30-5A706EDFF5AF}" type="datetimeFigureOut">
              <a:rPr lang="en-IN" smtClean="0"/>
              <a:t>05-03-2025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175904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AE724-347A-4C7A-8F30-5A706EDFF5AF}"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397217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AE724-347A-4C7A-8F30-5A706EDFF5AF}"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A14F8-8811-4F50-BA40-0FFF1F76D084}" type="slidenum">
              <a:rPr lang="en-IN" smtClean="0"/>
              <a:t>‹#›</a:t>
            </a:fld>
            <a:endParaRPr lang="en-IN"/>
          </a:p>
        </p:txBody>
      </p:sp>
    </p:spTree>
    <p:extLst>
      <p:ext uri="{BB962C8B-B14F-4D97-AF65-F5344CB8AC3E}">
        <p14:creationId xmlns:p14="http://schemas.microsoft.com/office/powerpoint/2010/main" val="90361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AE724-347A-4C7A-8F30-5A706EDFF5AF}" type="datetimeFigureOut">
              <a:rPr lang="en-IN" smtClean="0"/>
              <a:t>05-03-2025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A14F8-8811-4F50-BA40-0FFF1F76D084}" type="slidenum">
              <a:rPr lang="en-IN" smtClean="0"/>
              <a:t>‹#›</a:t>
            </a:fld>
            <a:endParaRPr lang="en-IN"/>
          </a:p>
        </p:txBody>
      </p:sp>
    </p:spTree>
    <p:extLst>
      <p:ext uri="{BB962C8B-B14F-4D97-AF65-F5344CB8AC3E}">
        <p14:creationId xmlns:p14="http://schemas.microsoft.com/office/powerpoint/2010/main" val="2387109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image" Target="../media/image45.jp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tags" Target="../tags/tag3.xml"/><Relationship Id="rId21" Type="http://schemas.openxmlformats.org/officeDocument/2006/relationships/image" Target="../media/image20.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ags" Target="../tags/tag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tags" Target="../tags/tag10.xml"/><Relationship Id="rId19" Type="http://schemas.openxmlformats.org/officeDocument/2006/relationships/image" Target="../media/image1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98D6C-2F7D-480F-B800-DCA6590942D2}"/>
              </a:ext>
            </a:extLst>
          </p:cNvPr>
          <p:cNvSpPr txBox="1"/>
          <p:nvPr/>
        </p:nvSpPr>
        <p:spPr>
          <a:xfrm>
            <a:off x="3842858" y="3621592"/>
            <a:ext cx="1503232" cy="507831"/>
          </a:xfrm>
          <a:prstGeom prst="rect">
            <a:avLst/>
          </a:prstGeom>
          <a:noFill/>
        </p:spPr>
        <p:txBody>
          <a:bodyPr wrap="none" rtlCol="0">
            <a:spAutoFit/>
          </a:bodyPr>
          <a:lstStyle/>
          <a:p>
            <a:r>
              <a:rPr lang="en-US" sz="2700" b="1" dirty="0"/>
              <a:t>Lecture 7</a:t>
            </a:r>
            <a:endParaRPr lang="en-IN" sz="2700" b="1" dirty="0"/>
          </a:p>
        </p:txBody>
      </p:sp>
      <p:sp>
        <p:nvSpPr>
          <p:cNvPr id="5" name="TextBox 4">
            <a:extLst>
              <a:ext uri="{FF2B5EF4-FFF2-40B4-BE49-F238E27FC236}">
                <a16:creationId xmlns:a16="http://schemas.microsoft.com/office/drawing/2014/main" id="{709F0ED3-806B-4C01-B6FC-EC14A5A87DED}"/>
              </a:ext>
            </a:extLst>
          </p:cNvPr>
          <p:cNvSpPr txBox="1"/>
          <p:nvPr/>
        </p:nvSpPr>
        <p:spPr>
          <a:xfrm>
            <a:off x="1440000" y="4118618"/>
            <a:ext cx="6264000" cy="461665"/>
          </a:xfrm>
          <a:prstGeom prst="rect">
            <a:avLst/>
          </a:prstGeom>
          <a:noFill/>
        </p:spPr>
        <p:txBody>
          <a:bodyPr wrap="square">
            <a:spAutoFit/>
          </a:bodyPr>
          <a:lstStyle/>
          <a:p>
            <a:pPr algn="ctr"/>
            <a:r>
              <a:rPr lang="en-US" sz="2400" b="1" dirty="0"/>
              <a:t>Plant Systems for Utilities &amp; Auxiliary Services</a:t>
            </a:r>
          </a:p>
        </p:txBody>
      </p:sp>
      <p:sp>
        <p:nvSpPr>
          <p:cNvPr id="13" name="Date Placeholder 12">
            <a:extLst>
              <a:ext uri="{FF2B5EF4-FFF2-40B4-BE49-F238E27FC236}">
                <a16:creationId xmlns:a16="http://schemas.microsoft.com/office/drawing/2014/main" id="{70DC8B1A-53ED-4C4C-9229-A117AFB15B64}"/>
              </a:ext>
            </a:extLst>
          </p:cNvPr>
          <p:cNvSpPr>
            <a:spLocks noGrp="1"/>
          </p:cNvSpPr>
          <p:nvPr>
            <p:ph type="dt" sz="half" idx="10"/>
          </p:nvPr>
        </p:nvSpPr>
        <p:spPr/>
        <p:txBody>
          <a:bodyPr/>
          <a:lstStyle/>
          <a:p>
            <a:fld id="{E4C508CA-AEAF-4596-A6DB-E5D326FCEFD9}" type="datetime1">
              <a:rPr lang="en-IN" smtClean="0"/>
              <a:t>05-03-2025</a:t>
            </a:fld>
            <a:endParaRPr lang="en-IN"/>
          </a:p>
        </p:txBody>
      </p:sp>
      <p:sp>
        <p:nvSpPr>
          <p:cNvPr id="14" name="Slide Number Placeholder 13">
            <a:extLst>
              <a:ext uri="{FF2B5EF4-FFF2-40B4-BE49-F238E27FC236}">
                <a16:creationId xmlns:a16="http://schemas.microsoft.com/office/drawing/2014/main" id="{2A043A6A-01C8-44B3-BE19-0281F35EE580}"/>
              </a:ext>
            </a:extLst>
          </p:cNvPr>
          <p:cNvSpPr>
            <a:spLocks noGrp="1"/>
          </p:cNvSpPr>
          <p:nvPr>
            <p:ph type="sldNum" sz="quarter" idx="12"/>
          </p:nvPr>
        </p:nvSpPr>
        <p:spPr/>
        <p:txBody>
          <a:bodyPr/>
          <a:lstStyle/>
          <a:p>
            <a:fld id="{2E3AE14D-FC0C-444C-98A2-B7580AD0B3C0}" type="slidenum">
              <a:rPr lang="en-IN" smtClean="0"/>
              <a:t>1</a:t>
            </a:fld>
            <a:endParaRPr lang="en-IN"/>
          </a:p>
        </p:txBody>
      </p:sp>
      <p:cxnSp>
        <p:nvCxnSpPr>
          <p:cNvPr id="3" name="Straight Connector 2">
            <a:extLst>
              <a:ext uri="{FF2B5EF4-FFF2-40B4-BE49-F238E27FC236}">
                <a16:creationId xmlns:a16="http://schemas.microsoft.com/office/drawing/2014/main" id="{1E001F0C-A151-43A5-AE60-93EFA78A2F58}"/>
              </a:ext>
            </a:extLst>
          </p:cNvPr>
          <p:cNvCxnSpPr>
            <a:cxnSpLocks/>
          </p:cNvCxnSpPr>
          <p:nvPr/>
        </p:nvCxnSpPr>
        <p:spPr>
          <a:xfrm>
            <a:off x="1650206" y="4141057"/>
            <a:ext cx="5843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E26E0347-9658-4463-8680-F285D87BC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27" y="75290"/>
            <a:ext cx="696252" cy="779387"/>
          </a:xfrm>
          <a:prstGeom prst="rect">
            <a:avLst/>
          </a:prstGeom>
        </p:spPr>
      </p:pic>
      <p:sp>
        <p:nvSpPr>
          <p:cNvPr id="17" name="TextBox 16">
            <a:extLst>
              <a:ext uri="{FF2B5EF4-FFF2-40B4-BE49-F238E27FC236}">
                <a16:creationId xmlns:a16="http://schemas.microsoft.com/office/drawing/2014/main" id="{0F977A6D-01C2-4F30-ADA1-4D3F330CB469}"/>
              </a:ext>
            </a:extLst>
          </p:cNvPr>
          <p:cNvSpPr txBox="1"/>
          <p:nvPr/>
        </p:nvSpPr>
        <p:spPr>
          <a:xfrm>
            <a:off x="2286000" y="2016412"/>
            <a:ext cx="4572000" cy="338554"/>
          </a:xfrm>
          <a:prstGeom prst="rect">
            <a:avLst/>
          </a:prstGeom>
          <a:noFill/>
        </p:spPr>
        <p:txBody>
          <a:bodyPr wrap="square">
            <a:spAutoFit/>
          </a:bodyPr>
          <a:lstStyle/>
          <a:p>
            <a:pPr algn="ctr"/>
            <a:r>
              <a:rPr lang="en-IN" sz="1600" b="1" dirty="0">
                <a:solidFill>
                  <a:srgbClr val="291973"/>
                </a:solidFill>
              </a:rPr>
              <a:t>LTP: 3-0-0, CRD: 3</a:t>
            </a:r>
          </a:p>
        </p:txBody>
      </p:sp>
      <p:sp>
        <p:nvSpPr>
          <p:cNvPr id="18" name="TextBox 17">
            <a:extLst>
              <a:ext uri="{FF2B5EF4-FFF2-40B4-BE49-F238E27FC236}">
                <a16:creationId xmlns:a16="http://schemas.microsoft.com/office/drawing/2014/main" id="{6716A576-802E-4E73-8F4F-E3AEFB31C3A5}"/>
              </a:ext>
            </a:extLst>
          </p:cNvPr>
          <p:cNvSpPr txBox="1"/>
          <p:nvPr/>
        </p:nvSpPr>
        <p:spPr>
          <a:xfrm>
            <a:off x="295605" y="1240744"/>
            <a:ext cx="8552790" cy="584775"/>
          </a:xfrm>
          <a:prstGeom prst="rect">
            <a:avLst/>
          </a:prstGeom>
          <a:noFill/>
        </p:spPr>
        <p:txBody>
          <a:bodyPr wrap="square">
            <a:spAutoFit/>
          </a:bodyPr>
          <a:lstStyle/>
          <a:p>
            <a:pPr algn="ctr"/>
            <a:r>
              <a:rPr lang="en-IN" sz="3200" b="1" dirty="0">
                <a:solidFill>
                  <a:srgbClr val="291973"/>
                </a:solidFill>
              </a:rPr>
              <a:t>CH 42010: PROCESS PLANT OPERATION &amp; SAFETY</a:t>
            </a:r>
            <a:endParaRPr lang="en-IN" sz="3200" dirty="0">
              <a:solidFill>
                <a:srgbClr val="291973"/>
              </a:solidFill>
            </a:endParaRPr>
          </a:p>
        </p:txBody>
      </p:sp>
      <p:cxnSp>
        <p:nvCxnSpPr>
          <p:cNvPr id="19" name="Straight Connector 18">
            <a:extLst>
              <a:ext uri="{FF2B5EF4-FFF2-40B4-BE49-F238E27FC236}">
                <a16:creationId xmlns:a16="http://schemas.microsoft.com/office/drawing/2014/main" id="{9C1627B9-AEAA-40BC-821F-0DF12470A42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1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10</a:t>
            </a:fld>
            <a:endParaRPr lang="en-IN">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3A21D640-A911-4C56-B227-885E5D0B42D1}"/>
              </a:ext>
            </a:extLst>
          </p:cNvPr>
          <p:cNvPicPr>
            <a:picLocks noChangeAspect="1"/>
          </p:cNvPicPr>
          <p:nvPr/>
        </p:nvPicPr>
        <p:blipFill>
          <a:blip r:embed="rId2"/>
          <a:stretch>
            <a:fillRect/>
          </a:stretch>
        </p:blipFill>
        <p:spPr>
          <a:xfrm>
            <a:off x="18000" y="1186635"/>
            <a:ext cx="4044769" cy="1875352"/>
          </a:xfrm>
          <a:prstGeom prst="rect">
            <a:avLst/>
          </a:prstGeom>
        </p:spPr>
      </p:pic>
      <p:pic>
        <p:nvPicPr>
          <p:cNvPr id="10" name="Picture 9">
            <a:extLst>
              <a:ext uri="{FF2B5EF4-FFF2-40B4-BE49-F238E27FC236}">
                <a16:creationId xmlns:a16="http://schemas.microsoft.com/office/drawing/2014/main" id="{3A7EAFFF-7FE5-40FB-950B-B025BC7DD7AC}"/>
              </a:ext>
            </a:extLst>
          </p:cNvPr>
          <p:cNvPicPr>
            <a:picLocks noChangeAspect="1"/>
          </p:cNvPicPr>
          <p:nvPr/>
        </p:nvPicPr>
        <p:blipFill>
          <a:blip r:embed="rId3"/>
          <a:stretch>
            <a:fillRect/>
          </a:stretch>
        </p:blipFill>
        <p:spPr>
          <a:xfrm>
            <a:off x="18000" y="4580476"/>
            <a:ext cx="3865082" cy="1660554"/>
          </a:xfrm>
          <a:prstGeom prst="rect">
            <a:avLst/>
          </a:prstGeom>
        </p:spPr>
      </p:pic>
      <p:pic>
        <p:nvPicPr>
          <p:cNvPr id="15" name="Picture 14">
            <a:extLst>
              <a:ext uri="{FF2B5EF4-FFF2-40B4-BE49-F238E27FC236}">
                <a16:creationId xmlns:a16="http://schemas.microsoft.com/office/drawing/2014/main" id="{ABCD3208-99E6-430C-B8A0-9E75FCF5F695}"/>
              </a:ext>
            </a:extLst>
          </p:cNvPr>
          <p:cNvPicPr>
            <a:picLocks noChangeAspect="1"/>
          </p:cNvPicPr>
          <p:nvPr/>
        </p:nvPicPr>
        <p:blipFill>
          <a:blip r:embed="rId4"/>
          <a:stretch>
            <a:fillRect/>
          </a:stretch>
        </p:blipFill>
        <p:spPr>
          <a:xfrm>
            <a:off x="22427" y="3103116"/>
            <a:ext cx="3860655" cy="1438284"/>
          </a:xfrm>
          <a:prstGeom prst="rect">
            <a:avLst/>
          </a:prstGeom>
        </p:spPr>
      </p:pic>
      <p:pic>
        <p:nvPicPr>
          <p:cNvPr id="18" name="Picture 17">
            <a:extLst>
              <a:ext uri="{FF2B5EF4-FFF2-40B4-BE49-F238E27FC236}">
                <a16:creationId xmlns:a16="http://schemas.microsoft.com/office/drawing/2014/main" id="{BC8B01A6-3254-4CBE-A6F6-9F042A2CFFCB}"/>
              </a:ext>
            </a:extLst>
          </p:cNvPr>
          <p:cNvPicPr>
            <a:picLocks noChangeAspect="1"/>
          </p:cNvPicPr>
          <p:nvPr/>
        </p:nvPicPr>
        <p:blipFill>
          <a:blip r:embed="rId5"/>
          <a:stretch>
            <a:fillRect/>
          </a:stretch>
        </p:blipFill>
        <p:spPr>
          <a:xfrm>
            <a:off x="3883082" y="3429000"/>
            <a:ext cx="5283298" cy="2747315"/>
          </a:xfrm>
          <a:prstGeom prst="rect">
            <a:avLst/>
          </a:prstGeom>
        </p:spPr>
      </p:pic>
      <p:pic>
        <p:nvPicPr>
          <p:cNvPr id="21" name="Picture 20">
            <a:extLst>
              <a:ext uri="{FF2B5EF4-FFF2-40B4-BE49-F238E27FC236}">
                <a16:creationId xmlns:a16="http://schemas.microsoft.com/office/drawing/2014/main" id="{C2CFE297-25A9-4573-8761-CEF8933468FD}"/>
              </a:ext>
            </a:extLst>
          </p:cNvPr>
          <p:cNvPicPr>
            <a:picLocks noChangeAspect="1"/>
          </p:cNvPicPr>
          <p:nvPr/>
        </p:nvPicPr>
        <p:blipFill>
          <a:blip r:embed="rId6"/>
          <a:stretch>
            <a:fillRect/>
          </a:stretch>
        </p:blipFill>
        <p:spPr>
          <a:xfrm>
            <a:off x="4071622" y="1186635"/>
            <a:ext cx="4906218" cy="1925995"/>
          </a:xfrm>
          <a:prstGeom prst="rect">
            <a:avLst/>
          </a:prstGeom>
        </p:spPr>
      </p:pic>
      <p:cxnSp>
        <p:nvCxnSpPr>
          <p:cNvPr id="11" name="Straight Connector 10">
            <a:extLst>
              <a:ext uri="{FF2B5EF4-FFF2-40B4-BE49-F238E27FC236}">
                <a16:creationId xmlns:a16="http://schemas.microsoft.com/office/drawing/2014/main" id="{2A86BEE8-CB28-4923-82E8-1A36F9F0CC0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1648F1-404E-402A-B5A4-C85147C21223}"/>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EFFICIENT OPERATION OF CAS</a:t>
            </a:r>
          </a:p>
        </p:txBody>
      </p:sp>
    </p:spTree>
    <p:extLst>
      <p:ext uri="{BB962C8B-B14F-4D97-AF65-F5344CB8AC3E}">
        <p14:creationId xmlns:p14="http://schemas.microsoft.com/office/powerpoint/2010/main" val="874422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11</a:t>
            </a:fld>
            <a:endParaRPr lang="en-IN">
              <a:solidFill>
                <a:prstClr val="black">
                  <a:tint val="75000"/>
                </a:prstClr>
              </a:solidFill>
              <a:latin typeface="Calibri" panose="020F0502020204030204"/>
            </a:endParaRPr>
          </a:p>
        </p:txBody>
      </p:sp>
      <p:pic>
        <p:nvPicPr>
          <p:cNvPr id="4" name="Picture 3">
            <a:extLst>
              <a:ext uri="{FF2B5EF4-FFF2-40B4-BE49-F238E27FC236}">
                <a16:creationId xmlns:a16="http://schemas.microsoft.com/office/drawing/2014/main" id="{B9A526F7-88C0-43BC-8CA0-3C756221E826}"/>
              </a:ext>
            </a:extLst>
          </p:cNvPr>
          <p:cNvPicPr>
            <a:picLocks noChangeAspect="1"/>
          </p:cNvPicPr>
          <p:nvPr/>
        </p:nvPicPr>
        <p:blipFill>
          <a:blip r:embed="rId2"/>
          <a:stretch>
            <a:fillRect/>
          </a:stretch>
        </p:blipFill>
        <p:spPr>
          <a:xfrm rot="5400000">
            <a:off x="990097" y="-85259"/>
            <a:ext cx="2703234" cy="4683434"/>
          </a:xfrm>
          <a:prstGeom prst="rect">
            <a:avLst/>
          </a:prstGeom>
        </p:spPr>
      </p:pic>
      <p:pic>
        <p:nvPicPr>
          <p:cNvPr id="13" name="Picture 12">
            <a:extLst>
              <a:ext uri="{FF2B5EF4-FFF2-40B4-BE49-F238E27FC236}">
                <a16:creationId xmlns:a16="http://schemas.microsoft.com/office/drawing/2014/main" id="{C78FCB4D-816E-41EF-9970-40DD0803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3622078"/>
            <a:ext cx="8153400" cy="2237407"/>
          </a:xfrm>
          <a:prstGeom prst="rect">
            <a:avLst/>
          </a:prstGeom>
        </p:spPr>
      </p:pic>
      <p:pic>
        <p:nvPicPr>
          <p:cNvPr id="7" name="Picture 6">
            <a:extLst>
              <a:ext uri="{FF2B5EF4-FFF2-40B4-BE49-F238E27FC236}">
                <a16:creationId xmlns:a16="http://schemas.microsoft.com/office/drawing/2014/main" id="{F38CB94C-413D-4B3B-AD78-C7C463F370FA}"/>
              </a:ext>
            </a:extLst>
          </p:cNvPr>
          <p:cNvPicPr>
            <a:picLocks noChangeAspect="1"/>
          </p:cNvPicPr>
          <p:nvPr/>
        </p:nvPicPr>
        <p:blipFill rotWithShape="1">
          <a:blip r:embed="rId4"/>
          <a:srcRect b="24161"/>
          <a:stretch/>
        </p:blipFill>
        <p:spPr>
          <a:xfrm>
            <a:off x="4624162" y="980398"/>
            <a:ext cx="4544060" cy="2552120"/>
          </a:xfrm>
          <a:prstGeom prst="rect">
            <a:avLst/>
          </a:prstGeom>
        </p:spPr>
      </p:pic>
      <p:sp>
        <p:nvSpPr>
          <p:cNvPr id="17" name="TextBox 16">
            <a:extLst>
              <a:ext uri="{FF2B5EF4-FFF2-40B4-BE49-F238E27FC236}">
                <a16:creationId xmlns:a16="http://schemas.microsoft.com/office/drawing/2014/main" id="{A6AD2916-E5D7-4EE7-9205-C2BF2C6DE594}"/>
              </a:ext>
            </a:extLst>
          </p:cNvPr>
          <p:cNvSpPr txBox="1"/>
          <p:nvPr/>
        </p:nvSpPr>
        <p:spPr>
          <a:xfrm>
            <a:off x="7890131" y="6065129"/>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sp>
        <p:nvSpPr>
          <p:cNvPr id="14" name="TextBox 13">
            <a:extLst>
              <a:ext uri="{FF2B5EF4-FFF2-40B4-BE49-F238E27FC236}">
                <a16:creationId xmlns:a16="http://schemas.microsoft.com/office/drawing/2014/main" id="{540836FA-9BD7-4069-B23B-1264358332BB}"/>
              </a:ext>
            </a:extLst>
          </p:cNvPr>
          <p:cNvSpPr txBox="1"/>
          <p:nvPr/>
        </p:nvSpPr>
        <p:spPr>
          <a:xfrm>
            <a:off x="2413802" y="5980810"/>
            <a:ext cx="4316397" cy="307777"/>
          </a:xfrm>
          <a:prstGeom prst="rect">
            <a:avLst/>
          </a:prstGeom>
          <a:noFill/>
        </p:spPr>
        <p:txBody>
          <a:bodyPr wrap="square" rtlCol="0">
            <a:spAutoFit/>
          </a:bodyPr>
          <a:lstStyle/>
          <a:p>
            <a:pPr marL="214313" indent="-214313">
              <a:buFont typeface="Wingdings" panose="05000000000000000000" pitchFamily="2" charset="2"/>
              <a:buChar char="§"/>
            </a:pPr>
            <a:r>
              <a:rPr lang="en-US" sz="1400" b="1" dirty="0"/>
              <a:t>Discuss more about it in the upcoming lectures !!!</a:t>
            </a:r>
            <a:endParaRPr lang="en-IN" sz="1400" b="1" dirty="0"/>
          </a:p>
        </p:txBody>
      </p:sp>
      <p:cxnSp>
        <p:nvCxnSpPr>
          <p:cNvPr id="11" name="Straight Connector 10">
            <a:extLst>
              <a:ext uri="{FF2B5EF4-FFF2-40B4-BE49-F238E27FC236}">
                <a16:creationId xmlns:a16="http://schemas.microsoft.com/office/drawing/2014/main" id="{00B05753-9723-4CAF-8393-A02C016A7FD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65B2D37-747D-49C7-9293-C948A73AB1BB}"/>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WATER SUPPLY &amp; TREATMENT</a:t>
            </a:r>
          </a:p>
        </p:txBody>
      </p:sp>
    </p:spTree>
    <p:extLst>
      <p:ext uri="{BB962C8B-B14F-4D97-AF65-F5344CB8AC3E}">
        <p14:creationId xmlns:p14="http://schemas.microsoft.com/office/powerpoint/2010/main" val="203083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5ED7A89-15EB-47F8-82C6-8BAEC9ABF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994" y="1388098"/>
            <a:ext cx="3479006" cy="3893344"/>
          </a:xfrm>
          <a:prstGeom prst="rect">
            <a:avLst/>
          </a:prstGeom>
        </p:spPr>
      </p:pic>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12</a:t>
            </a:fld>
            <a:endParaRPr lang="en-IN">
              <a:solidFill>
                <a:prstClr val="black">
                  <a:tint val="75000"/>
                </a:prstClr>
              </a:solidFill>
              <a:latin typeface="Calibri" panose="020F0502020204030204"/>
            </a:endParaRPr>
          </a:p>
        </p:txBody>
      </p:sp>
      <p:sp>
        <p:nvSpPr>
          <p:cNvPr id="17" name="TextBox 16">
            <a:extLst>
              <a:ext uri="{FF2B5EF4-FFF2-40B4-BE49-F238E27FC236}">
                <a16:creationId xmlns:a16="http://schemas.microsoft.com/office/drawing/2014/main" id="{A6AD2916-E5D7-4EE7-9205-C2BF2C6DE594}"/>
              </a:ext>
            </a:extLst>
          </p:cNvPr>
          <p:cNvSpPr txBox="1"/>
          <p:nvPr/>
        </p:nvSpPr>
        <p:spPr>
          <a:xfrm>
            <a:off x="1715" y="6084244"/>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pic>
        <p:nvPicPr>
          <p:cNvPr id="3" name="Picture 2">
            <a:extLst>
              <a:ext uri="{FF2B5EF4-FFF2-40B4-BE49-F238E27FC236}">
                <a16:creationId xmlns:a16="http://schemas.microsoft.com/office/drawing/2014/main" id="{F4CFCEC3-25A2-4DEA-8DE8-8C9A0ED6F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878" y="674006"/>
            <a:ext cx="3032291" cy="5140898"/>
          </a:xfrm>
          <a:prstGeom prst="rect">
            <a:avLst/>
          </a:prstGeom>
        </p:spPr>
      </p:pic>
      <p:pic>
        <p:nvPicPr>
          <p:cNvPr id="10" name="Picture 9">
            <a:extLst>
              <a:ext uri="{FF2B5EF4-FFF2-40B4-BE49-F238E27FC236}">
                <a16:creationId xmlns:a16="http://schemas.microsoft.com/office/drawing/2014/main" id="{E237A48E-974B-4F3B-B9A0-C54F2B041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 y="1043096"/>
            <a:ext cx="3389001" cy="2801885"/>
          </a:xfrm>
          <a:prstGeom prst="rect">
            <a:avLst/>
          </a:prstGeom>
        </p:spPr>
      </p:pic>
      <p:sp>
        <p:nvSpPr>
          <p:cNvPr id="18" name="TextBox 17">
            <a:extLst>
              <a:ext uri="{FF2B5EF4-FFF2-40B4-BE49-F238E27FC236}">
                <a16:creationId xmlns:a16="http://schemas.microsoft.com/office/drawing/2014/main" id="{417EA0C4-E999-491D-85B6-7CFA39A2DD3A}"/>
              </a:ext>
            </a:extLst>
          </p:cNvPr>
          <p:cNvSpPr txBox="1"/>
          <p:nvPr/>
        </p:nvSpPr>
        <p:spPr>
          <a:xfrm>
            <a:off x="5986394" y="5308000"/>
            <a:ext cx="3032292" cy="523220"/>
          </a:xfrm>
          <a:prstGeom prst="rect">
            <a:avLst/>
          </a:prstGeom>
          <a:noFill/>
        </p:spPr>
        <p:txBody>
          <a:bodyPr wrap="square">
            <a:spAutoFit/>
          </a:bodyPr>
          <a:lstStyle/>
          <a:p>
            <a:pPr algn="ctr"/>
            <a:r>
              <a:rPr lang="en-US" sz="1400" b="1" dirty="0"/>
              <a:t>Components of a complete air conditioning system</a:t>
            </a:r>
            <a:endParaRPr lang="en-IN" sz="1400" b="1" dirty="0"/>
          </a:p>
        </p:txBody>
      </p:sp>
      <p:sp>
        <p:nvSpPr>
          <p:cNvPr id="19" name="TextBox 18">
            <a:extLst>
              <a:ext uri="{FF2B5EF4-FFF2-40B4-BE49-F238E27FC236}">
                <a16:creationId xmlns:a16="http://schemas.microsoft.com/office/drawing/2014/main" id="{C6DB1A31-6E59-491C-8400-EBEB505ED2D6}"/>
              </a:ext>
            </a:extLst>
          </p:cNvPr>
          <p:cNvSpPr txBox="1"/>
          <p:nvPr/>
        </p:nvSpPr>
        <p:spPr>
          <a:xfrm>
            <a:off x="2873376" y="5794358"/>
            <a:ext cx="2916000" cy="523220"/>
          </a:xfrm>
          <a:prstGeom prst="rect">
            <a:avLst/>
          </a:prstGeom>
          <a:noFill/>
        </p:spPr>
        <p:txBody>
          <a:bodyPr wrap="square">
            <a:spAutoFit/>
          </a:bodyPr>
          <a:lstStyle/>
          <a:p>
            <a:pPr algn="ctr"/>
            <a:r>
              <a:rPr lang="en-US" sz="1400" b="1" dirty="0"/>
              <a:t>Hyperbolic cooling tower with natural draft</a:t>
            </a:r>
            <a:endParaRPr lang="en-IN" sz="1400" b="1" dirty="0"/>
          </a:p>
        </p:txBody>
      </p:sp>
      <p:sp>
        <p:nvSpPr>
          <p:cNvPr id="21" name="TextBox 20">
            <a:extLst>
              <a:ext uri="{FF2B5EF4-FFF2-40B4-BE49-F238E27FC236}">
                <a16:creationId xmlns:a16="http://schemas.microsoft.com/office/drawing/2014/main" id="{EE154E04-39C9-4A4C-8CF2-80F69D4FB88B}"/>
              </a:ext>
            </a:extLst>
          </p:cNvPr>
          <p:cNvSpPr txBox="1"/>
          <p:nvPr/>
        </p:nvSpPr>
        <p:spPr>
          <a:xfrm>
            <a:off x="388227" y="3983238"/>
            <a:ext cx="2648546" cy="307777"/>
          </a:xfrm>
          <a:prstGeom prst="rect">
            <a:avLst/>
          </a:prstGeom>
          <a:noFill/>
        </p:spPr>
        <p:txBody>
          <a:bodyPr wrap="square">
            <a:spAutoFit/>
          </a:bodyPr>
          <a:lstStyle/>
          <a:p>
            <a:pPr algn="ctr"/>
            <a:r>
              <a:rPr lang="en-US" sz="1400" b="1" dirty="0"/>
              <a:t>Cooling tower with induced draft</a:t>
            </a:r>
            <a:endParaRPr lang="en-IN" sz="1400" b="1" dirty="0"/>
          </a:p>
        </p:txBody>
      </p:sp>
      <p:cxnSp>
        <p:nvCxnSpPr>
          <p:cNvPr id="13" name="Straight Connector 12">
            <a:extLst>
              <a:ext uri="{FF2B5EF4-FFF2-40B4-BE49-F238E27FC236}">
                <a16:creationId xmlns:a16="http://schemas.microsoft.com/office/drawing/2014/main" id="{FA6D8661-7D1C-4431-A13B-F16F23D39A1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9EE6830-0B18-4D87-A0E1-455740FD2B60}"/>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COOLING SYSTEMS</a:t>
            </a:r>
          </a:p>
        </p:txBody>
      </p:sp>
    </p:spTree>
    <p:extLst>
      <p:ext uri="{BB962C8B-B14F-4D97-AF65-F5344CB8AC3E}">
        <p14:creationId xmlns:p14="http://schemas.microsoft.com/office/powerpoint/2010/main" val="229486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98B1AE9-975F-4E91-B2E3-E06BCF4EF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399" y="653171"/>
            <a:ext cx="3623894" cy="2705748"/>
          </a:xfrm>
          <a:prstGeom prst="rect">
            <a:avLst/>
          </a:prstGeom>
        </p:spPr>
      </p:pic>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13</a:t>
            </a:fld>
            <a:endParaRPr lang="en-IN">
              <a:solidFill>
                <a:prstClr val="black">
                  <a:tint val="75000"/>
                </a:prstClr>
              </a:solidFill>
              <a:latin typeface="Calibri" panose="020F0502020204030204"/>
            </a:endParaRPr>
          </a:p>
        </p:txBody>
      </p:sp>
      <p:sp>
        <p:nvSpPr>
          <p:cNvPr id="17" name="TextBox 16">
            <a:extLst>
              <a:ext uri="{FF2B5EF4-FFF2-40B4-BE49-F238E27FC236}">
                <a16:creationId xmlns:a16="http://schemas.microsoft.com/office/drawing/2014/main" id="{A6AD2916-E5D7-4EE7-9205-C2BF2C6DE594}"/>
              </a:ext>
            </a:extLst>
          </p:cNvPr>
          <p:cNvSpPr txBox="1"/>
          <p:nvPr/>
        </p:nvSpPr>
        <p:spPr>
          <a:xfrm>
            <a:off x="7817221" y="6068260"/>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sp>
        <p:nvSpPr>
          <p:cNvPr id="16" name="TextBox 15">
            <a:extLst>
              <a:ext uri="{FF2B5EF4-FFF2-40B4-BE49-F238E27FC236}">
                <a16:creationId xmlns:a16="http://schemas.microsoft.com/office/drawing/2014/main" id="{F8BB58BF-C6BF-46AA-A4FA-A3AA8D734D83}"/>
              </a:ext>
            </a:extLst>
          </p:cNvPr>
          <p:cNvSpPr txBox="1"/>
          <p:nvPr/>
        </p:nvSpPr>
        <p:spPr>
          <a:xfrm>
            <a:off x="139701" y="826513"/>
            <a:ext cx="5455260" cy="5509200"/>
          </a:xfrm>
          <a:prstGeom prst="rect">
            <a:avLst/>
          </a:prstGeom>
          <a:noFill/>
        </p:spPr>
        <p:txBody>
          <a:bodyPr wrap="square">
            <a:spAutoFit/>
          </a:bodyPr>
          <a:lstStyle/>
          <a:p>
            <a:pPr marL="214313" indent="-214313" algn="just">
              <a:buFont typeface="Wingdings" panose="05000000000000000000" pitchFamily="2" charset="2"/>
              <a:buChar char="§"/>
            </a:pPr>
            <a:r>
              <a:rPr lang="en-US" sz="1600" b="1" dirty="0"/>
              <a:t>CT Range = </a:t>
            </a:r>
            <a:r>
              <a:rPr lang="en-US" sz="1600" dirty="0"/>
              <a:t>CT inlet water temperature – CT outlet water temperature</a:t>
            </a:r>
          </a:p>
          <a:p>
            <a:pPr marL="214313" indent="-214313" algn="just">
              <a:buFont typeface="Wingdings" panose="05000000000000000000" pitchFamily="2" charset="2"/>
              <a:buChar char="§"/>
            </a:pPr>
            <a:endParaRPr lang="en-US" sz="1600" b="1" dirty="0"/>
          </a:p>
          <a:p>
            <a:pPr marL="214313" indent="-214313" algn="just">
              <a:buFont typeface="Wingdings" panose="05000000000000000000" pitchFamily="2" charset="2"/>
              <a:buChar char="§"/>
            </a:pPr>
            <a:r>
              <a:rPr lang="en-US" sz="1600" b="1" dirty="0"/>
              <a:t>CT Approach = </a:t>
            </a:r>
            <a:r>
              <a:rPr lang="en-US" sz="1600" dirty="0"/>
              <a:t>Cold Water Temperature – Ambient Wet Bulb Temperature</a:t>
            </a:r>
          </a:p>
          <a:p>
            <a:pPr marL="214313" indent="-214313" algn="just">
              <a:buFont typeface="Wingdings" panose="05000000000000000000" pitchFamily="2" charset="2"/>
              <a:buChar char="§"/>
            </a:pPr>
            <a:endParaRPr lang="en-US" sz="1600" b="1" dirty="0"/>
          </a:p>
          <a:p>
            <a:pPr marL="214313" indent="-214313" algn="just">
              <a:buFont typeface="Wingdings" panose="05000000000000000000" pitchFamily="2" charset="2"/>
              <a:buChar char="§"/>
            </a:pPr>
            <a:r>
              <a:rPr lang="en-US" sz="1600" b="1" dirty="0"/>
              <a:t>Make up water Requirement </a:t>
            </a:r>
            <a:r>
              <a:rPr lang="en-US" sz="1600" dirty="0"/>
              <a:t>in m</a:t>
            </a:r>
            <a:r>
              <a:rPr lang="en-US" sz="1600" baseline="30000" dirty="0"/>
              <a:t>3</a:t>
            </a:r>
            <a:r>
              <a:rPr lang="en-US" sz="1600" dirty="0"/>
              <a:t>/</a:t>
            </a:r>
            <a:r>
              <a:rPr lang="en-US" sz="1600" dirty="0" err="1"/>
              <a:t>hr</a:t>
            </a:r>
            <a:r>
              <a:rPr lang="en-US" sz="1600" dirty="0"/>
              <a:t> </a:t>
            </a:r>
            <a:r>
              <a:rPr lang="en-US" sz="1600" b="1" dirty="0"/>
              <a:t>(M) </a:t>
            </a:r>
            <a:r>
              <a:rPr lang="en-US" sz="1600" dirty="0"/>
              <a:t>= </a:t>
            </a:r>
            <a:r>
              <a:rPr lang="en-US" sz="1600" b="1" dirty="0"/>
              <a:t>Evaporation Loss</a:t>
            </a:r>
            <a:r>
              <a:rPr lang="en-US" sz="1600" dirty="0"/>
              <a:t> in m</a:t>
            </a:r>
            <a:r>
              <a:rPr lang="en-US" sz="1600" baseline="30000" dirty="0"/>
              <a:t>3</a:t>
            </a:r>
            <a:r>
              <a:rPr lang="en-US" sz="1600" dirty="0"/>
              <a:t>/</a:t>
            </a:r>
            <a:r>
              <a:rPr lang="en-US" sz="1600" dirty="0" err="1"/>
              <a:t>hr</a:t>
            </a:r>
            <a:r>
              <a:rPr lang="en-US" sz="1600" dirty="0"/>
              <a:t> </a:t>
            </a:r>
            <a:r>
              <a:rPr lang="en-US" sz="1600" b="1" dirty="0"/>
              <a:t>(E) </a:t>
            </a:r>
            <a:r>
              <a:rPr lang="en-US" sz="1600" dirty="0"/>
              <a:t>+ </a:t>
            </a:r>
            <a:r>
              <a:rPr lang="en-US" sz="1600" b="1" dirty="0"/>
              <a:t>Drift Loss </a:t>
            </a:r>
            <a:r>
              <a:rPr lang="en-US" sz="1600" dirty="0"/>
              <a:t>in m</a:t>
            </a:r>
            <a:r>
              <a:rPr lang="en-US" sz="1600" baseline="30000" dirty="0"/>
              <a:t>3</a:t>
            </a:r>
            <a:r>
              <a:rPr lang="en-US" sz="1600" dirty="0"/>
              <a:t>/</a:t>
            </a:r>
            <a:r>
              <a:rPr lang="en-US" sz="1600" dirty="0" err="1"/>
              <a:t>hr</a:t>
            </a:r>
            <a:r>
              <a:rPr lang="en-US" sz="1600" dirty="0">
                <a:solidFill>
                  <a:srgbClr val="000000"/>
                </a:solidFill>
              </a:rPr>
              <a:t> </a:t>
            </a:r>
            <a:r>
              <a:rPr lang="en-US" sz="1600" b="1" dirty="0">
                <a:solidFill>
                  <a:srgbClr val="000000"/>
                </a:solidFill>
              </a:rPr>
              <a:t>(D)</a:t>
            </a:r>
            <a:r>
              <a:rPr lang="en-US" sz="1600" dirty="0">
                <a:solidFill>
                  <a:srgbClr val="000000"/>
                </a:solidFill>
              </a:rPr>
              <a:t> + </a:t>
            </a:r>
            <a:r>
              <a:rPr lang="en-US" sz="1600" b="1" dirty="0"/>
              <a:t>Blow Down </a:t>
            </a:r>
            <a:r>
              <a:rPr lang="en-US" sz="1600" dirty="0"/>
              <a:t>in m</a:t>
            </a:r>
            <a:r>
              <a:rPr lang="en-US" sz="1600" baseline="30000" dirty="0"/>
              <a:t>3</a:t>
            </a:r>
            <a:r>
              <a:rPr lang="en-US" sz="1600" dirty="0"/>
              <a:t>/</a:t>
            </a:r>
            <a:r>
              <a:rPr lang="en-US" sz="1600" dirty="0" err="1"/>
              <a:t>hr</a:t>
            </a:r>
            <a:r>
              <a:rPr lang="en-US" sz="1600" dirty="0"/>
              <a:t> </a:t>
            </a:r>
            <a:r>
              <a:rPr lang="en-US" sz="1600" b="1" dirty="0"/>
              <a:t>(B)</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Cycles of concentration (C.O.C) =</a:t>
            </a:r>
            <a:r>
              <a:rPr lang="en-US" sz="1600" dirty="0"/>
              <a:t> Dissolved solids in circulating water / Dissolved solids in make up water</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Evaporation Loss </a:t>
            </a:r>
            <a:r>
              <a:rPr lang="en-US" sz="1600" dirty="0"/>
              <a:t>(m</a:t>
            </a:r>
            <a:r>
              <a:rPr lang="en-US" sz="1600" baseline="30000" dirty="0"/>
              <a:t>3</a:t>
            </a:r>
            <a:r>
              <a:rPr lang="en-US" sz="1600" dirty="0"/>
              <a:t>/</a:t>
            </a:r>
            <a:r>
              <a:rPr lang="en-US" sz="1600" dirty="0" err="1"/>
              <a:t>hr</a:t>
            </a:r>
            <a:r>
              <a:rPr lang="en-US" sz="1600" dirty="0"/>
              <a:t>)</a:t>
            </a:r>
            <a:r>
              <a:rPr lang="en-US" sz="1600" b="1" dirty="0"/>
              <a:t> = </a:t>
            </a:r>
            <a:r>
              <a:rPr lang="en-US" sz="1600" dirty="0"/>
              <a:t>0.001 × circulation rate (m</a:t>
            </a:r>
            <a:r>
              <a:rPr lang="en-US" sz="1600" baseline="30000" dirty="0"/>
              <a:t>3</a:t>
            </a:r>
            <a:r>
              <a:rPr lang="en-US" sz="1600" dirty="0"/>
              <a:t>/</a:t>
            </a:r>
            <a:r>
              <a:rPr lang="en-US" sz="1600" dirty="0" err="1"/>
              <a:t>hr</a:t>
            </a:r>
            <a:r>
              <a:rPr lang="en-US" sz="1600" dirty="0"/>
              <a:t>) × (T</a:t>
            </a:r>
            <a:r>
              <a:rPr lang="en-US" sz="1600" baseline="-25000" dirty="0"/>
              <a:t>1</a:t>
            </a:r>
            <a:r>
              <a:rPr lang="en-US" sz="1600" dirty="0"/>
              <a:t>-T</a:t>
            </a:r>
            <a:r>
              <a:rPr lang="en-US" sz="1600" baseline="-25000" dirty="0"/>
              <a:t>2</a:t>
            </a:r>
            <a:r>
              <a:rPr lang="en-US" sz="1600" dirty="0"/>
              <a:t>); T</a:t>
            </a:r>
            <a:r>
              <a:rPr lang="en-US" sz="1600" baseline="-25000" dirty="0"/>
              <a:t>1</a:t>
            </a:r>
            <a:r>
              <a:rPr lang="en-US" sz="1600" dirty="0"/>
              <a:t>-T</a:t>
            </a:r>
            <a:r>
              <a:rPr lang="en-US" sz="1600" baseline="-25000" dirty="0"/>
              <a:t>2 </a:t>
            </a:r>
            <a:r>
              <a:rPr lang="en-US" sz="1600" dirty="0"/>
              <a:t>= Temp. difference b/w inlet &amp; outlet water.</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Blow Down = </a:t>
            </a:r>
            <a:r>
              <a:rPr lang="en-US" sz="1600" dirty="0"/>
              <a:t>Evaporation Loss / (C.O.C. – 1)</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b="1" dirty="0"/>
              <a:t>Cooling Tower Efficiency =  </a:t>
            </a:r>
            <a:r>
              <a:rPr lang="en-US" sz="1600" dirty="0"/>
              <a:t>(Hot Water Temp. – Cold Water Temp.) × 100/(Hot Water Temp. – Wet Bulb Temp.)</a:t>
            </a:r>
          </a:p>
          <a:p>
            <a:pPr marL="214313" indent="-214313" algn="just">
              <a:buFont typeface="Wingdings" panose="05000000000000000000" pitchFamily="2" charset="2"/>
              <a:buChar char="§"/>
            </a:pPr>
            <a:endParaRPr lang="en-US" sz="1600" b="1" dirty="0"/>
          </a:p>
          <a:p>
            <a:pPr marL="214313" indent="-214313" algn="just">
              <a:buFont typeface="Wingdings" panose="05000000000000000000" pitchFamily="2" charset="2"/>
              <a:buChar char="§"/>
            </a:pPr>
            <a:r>
              <a:rPr lang="en-US" sz="1600" b="1" dirty="0"/>
              <a:t>Cooling Tower Efficiency = </a:t>
            </a:r>
            <a:r>
              <a:rPr lang="en-US" sz="1600" dirty="0"/>
              <a:t>Range/ (Range + Approach) × 100</a:t>
            </a:r>
          </a:p>
        </p:txBody>
      </p:sp>
      <p:sp>
        <p:nvSpPr>
          <p:cNvPr id="20" name="TextBox 19">
            <a:extLst>
              <a:ext uri="{FF2B5EF4-FFF2-40B4-BE49-F238E27FC236}">
                <a16:creationId xmlns:a16="http://schemas.microsoft.com/office/drawing/2014/main" id="{85719FD2-6B81-4C93-B264-0C5960C8CDF9}"/>
              </a:ext>
            </a:extLst>
          </p:cNvPr>
          <p:cNvSpPr txBox="1"/>
          <p:nvPr/>
        </p:nvSpPr>
        <p:spPr>
          <a:xfrm>
            <a:off x="5594961" y="3291820"/>
            <a:ext cx="3176771" cy="300082"/>
          </a:xfrm>
          <a:prstGeom prst="rect">
            <a:avLst/>
          </a:prstGeom>
          <a:noFill/>
        </p:spPr>
        <p:txBody>
          <a:bodyPr wrap="square">
            <a:spAutoFit/>
          </a:bodyPr>
          <a:lstStyle/>
          <a:p>
            <a:pPr marL="214313" indent="-214313">
              <a:buFont typeface="Wingdings" panose="05000000000000000000" pitchFamily="2" charset="2"/>
              <a:buChar char="§"/>
            </a:pPr>
            <a:r>
              <a:rPr lang="en-US" sz="1350" b="1" dirty="0"/>
              <a:t>L/G Ratio</a:t>
            </a:r>
            <a:endParaRPr lang="en-IN" sz="1350" dirty="0"/>
          </a:p>
        </p:txBody>
      </p:sp>
      <p:pic>
        <p:nvPicPr>
          <p:cNvPr id="14" name="Picture 13">
            <a:extLst>
              <a:ext uri="{FF2B5EF4-FFF2-40B4-BE49-F238E27FC236}">
                <a16:creationId xmlns:a16="http://schemas.microsoft.com/office/drawing/2014/main" id="{BB31EFA0-B895-40C5-B495-941E6085A234}"/>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627689" y="3645039"/>
            <a:ext cx="1415314" cy="446171"/>
          </a:xfrm>
          <a:prstGeom prst="rect">
            <a:avLst/>
          </a:prstGeom>
        </p:spPr>
      </p:pic>
      <p:pic>
        <p:nvPicPr>
          <p:cNvPr id="7" name="Picture 6">
            <a:extLst>
              <a:ext uri="{FF2B5EF4-FFF2-40B4-BE49-F238E27FC236}">
                <a16:creationId xmlns:a16="http://schemas.microsoft.com/office/drawing/2014/main" id="{9F27DC2B-1EFE-4814-8D6B-E1B3C280EC4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633010" y="3359163"/>
            <a:ext cx="2436877" cy="203581"/>
          </a:xfrm>
          <a:prstGeom prst="rect">
            <a:avLst/>
          </a:prstGeom>
        </p:spPr>
      </p:pic>
      <p:sp>
        <p:nvSpPr>
          <p:cNvPr id="33" name="TextBox 32">
            <a:extLst>
              <a:ext uri="{FF2B5EF4-FFF2-40B4-BE49-F238E27FC236}">
                <a16:creationId xmlns:a16="http://schemas.microsoft.com/office/drawing/2014/main" id="{4DA04051-DFE1-4169-AA5F-37DD022ABB96}"/>
              </a:ext>
            </a:extLst>
          </p:cNvPr>
          <p:cNvSpPr txBox="1"/>
          <p:nvPr/>
        </p:nvSpPr>
        <p:spPr>
          <a:xfrm>
            <a:off x="5641386" y="4151060"/>
            <a:ext cx="3484614" cy="1600438"/>
          </a:xfrm>
          <a:prstGeom prst="rect">
            <a:avLst/>
          </a:prstGeom>
          <a:noFill/>
        </p:spPr>
        <p:txBody>
          <a:bodyPr wrap="square">
            <a:spAutoFit/>
          </a:bodyPr>
          <a:lstStyle/>
          <a:p>
            <a:pPr algn="just"/>
            <a:r>
              <a:rPr lang="en-IN" sz="1400" i="1" dirty="0"/>
              <a:t>T</a:t>
            </a:r>
            <a:r>
              <a:rPr lang="en-IN" sz="1400" i="1" baseline="-25000" dirty="0"/>
              <a:t>1</a:t>
            </a:r>
            <a:r>
              <a:rPr lang="en-IN" sz="1400" dirty="0"/>
              <a:t> = hot water temperature (°C) (°F);</a:t>
            </a:r>
          </a:p>
          <a:p>
            <a:pPr algn="just"/>
            <a:r>
              <a:rPr lang="en-IN" sz="1400" i="1" dirty="0"/>
              <a:t>T</a:t>
            </a:r>
            <a:r>
              <a:rPr lang="en-IN" sz="1400" i="1" baseline="-25000" dirty="0"/>
              <a:t>2</a:t>
            </a:r>
            <a:r>
              <a:rPr lang="en-IN" sz="1400" dirty="0"/>
              <a:t> = cold water temperature (°C) (°F);</a:t>
            </a:r>
          </a:p>
          <a:p>
            <a:pPr algn="just"/>
            <a:r>
              <a:rPr lang="en-IN" sz="1400" i="1" dirty="0"/>
              <a:t>h</a:t>
            </a:r>
            <a:r>
              <a:rPr lang="en-IN" sz="1400" i="1" baseline="-25000" dirty="0"/>
              <a:t>2</a:t>
            </a:r>
            <a:r>
              <a:rPr lang="en-IN" sz="1400" dirty="0"/>
              <a:t> = enthalpy of air-water vapor mixture at exhaust wet-bulb temperature (Btu/lb);</a:t>
            </a:r>
          </a:p>
          <a:p>
            <a:pPr algn="just"/>
            <a:r>
              <a:rPr lang="en-IN" sz="1400" i="1" dirty="0"/>
              <a:t>h</a:t>
            </a:r>
            <a:r>
              <a:rPr lang="en-IN" sz="1400" i="1" baseline="-25000" dirty="0"/>
              <a:t>1</a:t>
            </a:r>
            <a:r>
              <a:rPr lang="en-IN" sz="1400" i="1" dirty="0"/>
              <a:t> </a:t>
            </a:r>
            <a:r>
              <a:rPr lang="en-IN" sz="1400" dirty="0"/>
              <a:t>= enthalpy of air-water vapor mixture at inlet wet-bulb temperature (Btu/lb)</a:t>
            </a:r>
          </a:p>
          <a:p>
            <a:pPr algn="just"/>
            <a:r>
              <a:rPr lang="en-US" sz="1400" i="1" dirty="0"/>
              <a:t>L/G </a:t>
            </a:r>
            <a:r>
              <a:rPr lang="en-US" sz="1400" dirty="0"/>
              <a:t>= liquid to gas mass flow ratio</a:t>
            </a:r>
            <a:endParaRPr lang="en-IN" sz="1400" dirty="0"/>
          </a:p>
        </p:txBody>
      </p:sp>
      <p:cxnSp>
        <p:nvCxnSpPr>
          <p:cNvPr id="13" name="Straight Connector 12">
            <a:extLst>
              <a:ext uri="{FF2B5EF4-FFF2-40B4-BE49-F238E27FC236}">
                <a16:creationId xmlns:a16="http://schemas.microsoft.com/office/drawing/2014/main" id="{5C29DF1A-ECDB-4E7E-AE98-AEE72E3258F1}"/>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69B7F6-B6C7-4B63-8046-8BE0398F601F}"/>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COOLING TOWER (CT)</a:t>
            </a:r>
          </a:p>
        </p:txBody>
      </p:sp>
    </p:spTree>
    <p:extLst>
      <p:ext uri="{BB962C8B-B14F-4D97-AF65-F5344CB8AC3E}">
        <p14:creationId xmlns:p14="http://schemas.microsoft.com/office/powerpoint/2010/main" val="358185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14</a:t>
            </a:fld>
            <a:endParaRPr lang="en-IN">
              <a:solidFill>
                <a:prstClr val="black">
                  <a:tint val="75000"/>
                </a:prstClr>
              </a:solidFill>
              <a:latin typeface="Calibri" panose="020F0502020204030204"/>
            </a:endParaRPr>
          </a:p>
        </p:txBody>
      </p:sp>
      <p:sp>
        <p:nvSpPr>
          <p:cNvPr id="14" name="TextBox 13">
            <a:extLst>
              <a:ext uri="{FF2B5EF4-FFF2-40B4-BE49-F238E27FC236}">
                <a16:creationId xmlns:a16="http://schemas.microsoft.com/office/drawing/2014/main" id="{99B3EC94-DF84-4286-B906-AF5B794B8956}"/>
              </a:ext>
            </a:extLst>
          </p:cNvPr>
          <p:cNvSpPr txBox="1"/>
          <p:nvPr/>
        </p:nvSpPr>
        <p:spPr>
          <a:xfrm>
            <a:off x="195975" y="970391"/>
            <a:ext cx="8752051" cy="830997"/>
          </a:xfrm>
          <a:prstGeom prst="rect">
            <a:avLst/>
          </a:prstGeom>
          <a:noFill/>
        </p:spPr>
        <p:txBody>
          <a:bodyPr wrap="square">
            <a:spAutoFit/>
          </a:bodyPr>
          <a:lstStyle/>
          <a:p>
            <a:pPr algn="just"/>
            <a:r>
              <a:rPr lang="en-IN" sz="1600" b="1" dirty="0">
                <a:solidFill>
                  <a:srgbClr val="C00000"/>
                </a:solidFill>
              </a:rPr>
              <a:t>Q1. </a:t>
            </a:r>
            <a:r>
              <a:rPr lang="en-IN" sz="1600" dirty="0"/>
              <a:t>A CT cools 1000 lpm from 95°C to 85°C at 72°C wet bulb temperature and operates at 3 cycles of concentration. Calculate Range, Approach, Heat Rejection, Drift Loss, Evaporation Loss, Bleed Rate and Make-up water requirements. Assume drift loss to be  0.2%.</a:t>
            </a:r>
          </a:p>
        </p:txBody>
      </p:sp>
      <p:cxnSp>
        <p:nvCxnSpPr>
          <p:cNvPr id="10" name="Straight Connector 9">
            <a:extLst>
              <a:ext uri="{FF2B5EF4-FFF2-40B4-BE49-F238E27FC236}">
                <a16:creationId xmlns:a16="http://schemas.microsoft.com/office/drawing/2014/main" id="{8DA10FB0-742D-4DDD-92D1-333CFF34E13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5CA1D5-D9AE-429E-95E8-B4766BC8B74A}"/>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COOLING TOWER (CT)</a:t>
            </a:r>
          </a:p>
        </p:txBody>
      </p:sp>
      <p:sp>
        <p:nvSpPr>
          <p:cNvPr id="11" name="TextBox 10">
            <a:extLst>
              <a:ext uri="{FF2B5EF4-FFF2-40B4-BE49-F238E27FC236}">
                <a16:creationId xmlns:a16="http://schemas.microsoft.com/office/drawing/2014/main" id="{2552410D-3D8F-41B1-A61C-A49FA4432F7C}"/>
              </a:ext>
            </a:extLst>
          </p:cNvPr>
          <p:cNvSpPr txBox="1"/>
          <p:nvPr/>
        </p:nvSpPr>
        <p:spPr>
          <a:xfrm>
            <a:off x="390709" y="1940468"/>
            <a:ext cx="4576232" cy="338554"/>
          </a:xfrm>
          <a:prstGeom prst="rect">
            <a:avLst/>
          </a:prstGeom>
          <a:noFill/>
        </p:spPr>
        <p:txBody>
          <a:bodyPr wrap="square">
            <a:spAutoFit/>
          </a:bodyPr>
          <a:lstStyle/>
          <a:p>
            <a:r>
              <a:rPr lang="en-IN" sz="1600" b="1" dirty="0"/>
              <a:t>1. Range: </a:t>
            </a:r>
            <a:r>
              <a:rPr lang="en-IN" sz="1600" dirty="0"/>
              <a:t>(HWT – CWT) = </a:t>
            </a:r>
          </a:p>
        </p:txBody>
      </p:sp>
      <p:sp>
        <p:nvSpPr>
          <p:cNvPr id="13" name="TextBox 12">
            <a:extLst>
              <a:ext uri="{FF2B5EF4-FFF2-40B4-BE49-F238E27FC236}">
                <a16:creationId xmlns:a16="http://schemas.microsoft.com/office/drawing/2014/main" id="{815B2C62-A0E4-4D30-8D8E-8B4CD8FE5003}"/>
              </a:ext>
            </a:extLst>
          </p:cNvPr>
          <p:cNvSpPr txBox="1"/>
          <p:nvPr/>
        </p:nvSpPr>
        <p:spPr>
          <a:xfrm>
            <a:off x="390709" y="2299659"/>
            <a:ext cx="4576232" cy="338554"/>
          </a:xfrm>
          <a:prstGeom prst="rect">
            <a:avLst/>
          </a:prstGeom>
          <a:noFill/>
        </p:spPr>
        <p:txBody>
          <a:bodyPr wrap="square">
            <a:spAutoFit/>
          </a:bodyPr>
          <a:lstStyle/>
          <a:p>
            <a:r>
              <a:rPr lang="en-IN" sz="1600" b="1" dirty="0"/>
              <a:t>2. Approach: </a:t>
            </a:r>
            <a:r>
              <a:rPr lang="en-IN" sz="1600" dirty="0"/>
              <a:t>(CWT – WBT) =</a:t>
            </a:r>
          </a:p>
        </p:txBody>
      </p:sp>
      <p:sp>
        <p:nvSpPr>
          <p:cNvPr id="15" name="TextBox 14">
            <a:extLst>
              <a:ext uri="{FF2B5EF4-FFF2-40B4-BE49-F238E27FC236}">
                <a16:creationId xmlns:a16="http://schemas.microsoft.com/office/drawing/2014/main" id="{B84B544C-2145-4E8E-A9C5-9F0D7EAACEED}"/>
              </a:ext>
            </a:extLst>
          </p:cNvPr>
          <p:cNvSpPr txBox="1"/>
          <p:nvPr/>
        </p:nvSpPr>
        <p:spPr>
          <a:xfrm>
            <a:off x="390709" y="2664170"/>
            <a:ext cx="4576232" cy="338554"/>
          </a:xfrm>
          <a:prstGeom prst="rect">
            <a:avLst/>
          </a:prstGeom>
          <a:noFill/>
        </p:spPr>
        <p:txBody>
          <a:bodyPr wrap="square">
            <a:spAutoFit/>
          </a:bodyPr>
          <a:lstStyle/>
          <a:p>
            <a:r>
              <a:rPr lang="en-IN" sz="1600" b="1" dirty="0"/>
              <a:t>3. Heat Rejection (in kW):</a:t>
            </a:r>
          </a:p>
        </p:txBody>
      </p:sp>
      <p:pic>
        <p:nvPicPr>
          <p:cNvPr id="12" name="Picture 11">
            <a:extLst>
              <a:ext uri="{FF2B5EF4-FFF2-40B4-BE49-F238E27FC236}">
                <a16:creationId xmlns:a16="http://schemas.microsoft.com/office/drawing/2014/main" id="{7FDBC2DD-AE3A-4C0C-A178-DFF4B0A8E823}"/>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572243" y="2754520"/>
            <a:ext cx="1584762" cy="203581"/>
          </a:xfrm>
          <a:prstGeom prst="rect">
            <a:avLst/>
          </a:prstGeom>
        </p:spPr>
      </p:pic>
      <p:sp>
        <p:nvSpPr>
          <p:cNvPr id="20" name="TextBox 19">
            <a:extLst>
              <a:ext uri="{FF2B5EF4-FFF2-40B4-BE49-F238E27FC236}">
                <a16:creationId xmlns:a16="http://schemas.microsoft.com/office/drawing/2014/main" id="{C33EE705-5C42-4078-AD3E-DF2D3293D3B6}"/>
              </a:ext>
            </a:extLst>
          </p:cNvPr>
          <p:cNvSpPr txBox="1"/>
          <p:nvPr/>
        </p:nvSpPr>
        <p:spPr>
          <a:xfrm>
            <a:off x="390709" y="3070210"/>
            <a:ext cx="4576232" cy="338554"/>
          </a:xfrm>
          <a:prstGeom prst="rect">
            <a:avLst/>
          </a:prstGeom>
          <a:noFill/>
        </p:spPr>
        <p:txBody>
          <a:bodyPr wrap="square">
            <a:spAutoFit/>
          </a:bodyPr>
          <a:lstStyle/>
          <a:p>
            <a:r>
              <a:rPr lang="en-IN" sz="1600" b="1" dirty="0"/>
              <a:t>4. Drift Loss: </a:t>
            </a:r>
            <a:r>
              <a:rPr lang="en-IN" sz="1600" dirty="0"/>
              <a:t>(0.002 × Flow Rate) =</a:t>
            </a:r>
          </a:p>
        </p:txBody>
      </p:sp>
      <p:sp>
        <p:nvSpPr>
          <p:cNvPr id="22" name="TextBox 21">
            <a:extLst>
              <a:ext uri="{FF2B5EF4-FFF2-40B4-BE49-F238E27FC236}">
                <a16:creationId xmlns:a16="http://schemas.microsoft.com/office/drawing/2014/main" id="{9F1A71D4-6675-4E50-8F97-947BC3E882FD}"/>
              </a:ext>
            </a:extLst>
          </p:cNvPr>
          <p:cNvSpPr txBox="1"/>
          <p:nvPr/>
        </p:nvSpPr>
        <p:spPr>
          <a:xfrm>
            <a:off x="390708" y="3493234"/>
            <a:ext cx="5849225" cy="338554"/>
          </a:xfrm>
          <a:prstGeom prst="rect">
            <a:avLst/>
          </a:prstGeom>
          <a:noFill/>
        </p:spPr>
        <p:txBody>
          <a:bodyPr wrap="square">
            <a:spAutoFit/>
          </a:bodyPr>
          <a:lstStyle/>
          <a:p>
            <a:r>
              <a:rPr lang="en-IN" sz="1600" b="1" dirty="0"/>
              <a:t>5. Evaporation Loss: </a:t>
            </a:r>
            <a:r>
              <a:rPr lang="en-IN" sz="1600" dirty="0"/>
              <a:t>0.001 × Range × Circulation rate = </a:t>
            </a:r>
          </a:p>
        </p:txBody>
      </p:sp>
      <p:sp>
        <p:nvSpPr>
          <p:cNvPr id="24" name="TextBox 23">
            <a:extLst>
              <a:ext uri="{FF2B5EF4-FFF2-40B4-BE49-F238E27FC236}">
                <a16:creationId xmlns:a16="http://schemas.microsoft.com/office/drawing/2014/main" id="{5C27296E-F037-42C6-9AEC-A2B91D25B1E7}"/>
              </a:ext>
            </a:extLst>
          </p:cNvPr>
          <p:cNvSpPr txBox="1"/>
          <p:nvPr/>
        </p:nvSpPr>
        <p:spPr>
          <a:xfrm>
            <a:off x="390709" y="3916258"/>
            <a:ext cx="5535958" cy="338554"/>
          </a:xfrm>
          <a:prstGeom prst="rect">
            <a:avLst/>
          </a:prstGeom>
          <a:noFill/>
        </p:spPr>
        <p:txBody>
          <a:bodyPr wrap="square">
            <a:spAutoFit/>
          </a:bodyPr>
          <a:lstStyle/>
          <a:p>
            <a:r>
              <a:rPr lang="en-IN" sz="1600" b="1" dirty="0"/>
              <a:t>6. Bleed Rate/Blow Down: </a:t>
            </a:r>
            <a:r>
              <a:rPr lang="en-IN" sz="1600" dirty="0"/>
              <a:t>(Evaporation Loss / (Cycles-1) = </a:t>
            </a:r>
          </a:p>
        </p:txBody>
      </p:sp>
      <p:sp>
        <p:nvSpPr>
          <p:cNvPr id="26" name="TextBox 25">
            <a:extLst>
              <a:ext uri="{FF2B5EF4-FFF2-40B4-BE49-F238E27FC236}">
                <a16:creationId xmlns:a16="http://schemas.microsoft.com/office/drawing/2014/main" id="{67E41069-60D3-4B4E-AB7A-65CCB7AE64D4}"/>
              </a:ext>
            </a:extLst>
          </p:cNvPr>
          <p:cNvSpPr txBox="1"/>
          <p:nvPr/>
        </p:nvSpPr>
        <p:spPr>
          <a:xfrm>
            <a:off x="390708" y="4339282"/>
            <a:ext cx="6381750" cy="338554"/>
          </a:xfrm>
          <a:prstGeom prst="rect">
            <a:avLst/>
          </a:prstGeom>
          <a:noFill/>
        </p:spPr>
        <p:txBody>
          <a:bodyPr wrap="square">
            <a:spAutoFit/>
          </a:bodyPr>
          <a:lstStyle/>
          <a:p>
            <a:r>
              <a:rPr lang="en-IN" sz="1600" b="1" dirty="0"/>
              <a:t>7. Make-up Requirements: </a:t>
            </a:r>
            <a:r>
              <a:rPr lang="en-IN" sz="1600" dirty="0"/>
              <a:t>Drift Loss + Evaporation Loss + Bleed Rate = </a:t>
            </a:r>
          </a:p>
        </p:txBody>
      </p:sp>
    </p:spTree>
    <p:extLst>
      <p:ext uri="{BB962C8B-B14F-4D97-AF65-F5344CB8AC3E}">
        <p14:creationId xmlns:p14="http://schemas.microsoft.com/office/powerpoint/2010/main" val="41671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20" grpId="0"/>
      <p:bldP spid="22" grpId="0"/>
      <p:bldP spid="24"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15</a:t>
            </a:fld>
            <a:endParaRPr lang="en-IN">
              <a:solidFill>
                <a:prstClr val="black">
                  <a:tint val="75000"/>
                </a:prstClr>
              </a:solidFill>
              <a:latin typeface="Calibri" panose="020F0502020204030204"/>
            </a:endParaRPr>
          </a:p>
        </p:txBody>
      </p:sp>
      <p:sp>
        <p:nvSpPr>
          <p:cNvPr id="14" name="TextBox 13">
            <a:extLst>
              <a:ext uri="{FF2B5EF4-FFF2-40B4-BE49-F238E27FC236}">
                <a16:creationId xmlns:a16="http://schemas.microsoft.com/office/drawing/2014/main" id="{99B3EC94-DF84-4286-B906-AF5B794B8956}"/>
              </a:ext>
            </a:extLst>
          </p:cNvPr>
          <p:cNvSpPr txBox="1"/>
          <p:nvPr/>
        </p:nvSpPr>
        <p:spPr>
          <a:xfrm>
            <a:off x="195975" y="970391"/>
            <a:ext cx="8752051" cy="830997"/>
          </a:xfrm>
          <a:prstGeom prst="rect">
            <a:avLst/>
          </a:prstGeom>
          <a:noFill/>
        </p:spPr>
        <p:txBody>
          <a:bodyPr wrap="square">
            <a:spAutoFit/>
          </a:bodyPr>
          <a:lstStyle/>
          <a:p>
            <a:pPr algn="just"/>
            <a:r>
              <a:rPr lang="en-IN" sz="1600" b="1" dirty="0">
                <a:solidFill>
                  <a:srgbClr val="C00000"/>
                </a:solidFill>
              </a:rPr>
              <a:t>Q1. </a:t>
            </a:r>
            <a:r>
              <a:rPr lang="en-IN" sz="1600" dirty="0"/>
              <a:t>A CT cools 1000 lpm from 95°C to 85°C at 72°C wet bulb temperature and operates at 3 cycles of concentration. Calculate Range, Approach, Heat Rejection, Drift Loss, Evaporation Loss, Bleed Rate and Make-up water requirements. Assume drift loss to be  0.2%.</a:t>
            </a:r>
          </a:p>
        </p:txBody>
      </p:sp>
      <p:grpSp>
        <p:nvGrpSpPr>
          <p:cNvPr id="7" name="Group 6">
            <a:extLst>
              <a:ext uri="{FF2B5EF4-FFF2-40B4-BE49-F238E27FC236}">
                <a16:creationId xmlns:a16="http://schemas.microsoft.com/office/drawing/2014/main" id="{68FD6E24-9C4E-466D-8329-2AA6004D9C03}"/>
              </a:ext>
            </a:extLst>
          </p:cNvPr>
          <p:cNvGrpSpPr/>
          <p:nvPr/>
        </p:nvGrpSpPr>
        <p:grpSpPr>
          <a:xfrm>
            <a:off x="238454" y="1973671"/>
            <a:ext cx="8667093" cy="3293209"/>
            <a:chOff x="195974" y="1973671"/>
            <a:chExt cx="8667093" cy="3293209"/>
          </a:xfrm>
        </p:grpSpPr>
        <p:sp>
          <p:nvSpPr>
            <p:cNvPr id="18" name="TextBox 17">
              <a:extLst>
                <a:ext uri="{FF2B5EF4-FFF2-40B4-BE49-F238E27FC236}">
                  <a16:creationId xmlns:a16="http://schemas.microsoft.com/office/drawing/2014/main" id="{601ECB8D-EA9E-4671-968B-CC7739DF65AD}"/>
                </a:ext>
              </a:extLst>
            </p:cNvPr>
            <p:cNvSpPr txBox="1"/>
            <p:nvPr/>
          </p:nvSpPr>
          <p:spPr>
            <a:xfrm>
              <a:off x="195974" y="1973671"/>
              <a:ext cx="8667093" cy="3293209"/>
            </a:xfrm>
            <a:prstGeom prst="rect">
              <a:avLst/>
            </a:prstGeom>
            <a:noFill/>
          </p:spPr>
          <p:txBody>
            <a:bodyPr wrap="square">
              <a:spAutoFit/>
            </a:bodyPr>
            <a:lstStyle/>
            <a:p>
              <a:r>
                <a:rPr lang="en-IN" sz="1600" dirty="0"/>
                <a:t>1. </a:t>
              </a:r>
              <a:r>
                <a:rPr lang="en-IN" sz="1600" b="1" dirty="0"/>
                <a:t>Range: </a:t>
              </a:r>
              <a:r>
                <a:rPr lang="en-IN" sz="1600" dirty="0"/>
                <a:t>(HWT – CWT) = 95 - 85 = 10°C</a:t>
              </a:r>
            </a:p>
            <a:p>
              <a:pPr marL="257175" indent="-257175">
                <a:buAutoNum type="arabicPeriod"/>
              </a:pPr>
              <a:endParaRPr lang="en-IN" sz="1600" dirty="0"/>
            </a:p>
            <a:p>
              <a:r>
                <a:rPr lang="en-IN" sz="1600" dirty="0"/>
                <a:t>2. </a:t>
              </a:r>
              <a:r>
                <a:rPr lang="en-IN" sz="1600" b="1" dirty="0"/>
                <a:t>Approach: </a:t>
              </a:r>
              <a:r>
                <a:rPr lang="en-IN" sz="1600" dirty="0"/>
                <a:t>(CWT – WBT) = 85 - 72 = 13°C</a:t>
              </a:r>
            </a:p>
            <a:p>
              <a:endParaRPr lang="en-IN" sz="1600" dirty="0"/>
            </a:p>
            <a:p>
              <a:r>
                <a:rPr lang="en-IN" sz="1600" dirty="0"/>
                <a:t>3. </a:t>
              </a:r>
              <a:r>
                <a:rPr lang="en-IN" sz="1600" b="1" dirty="0"/>
                <a:t>Heat Rejection:</a:t>
              </a:r>
            </a:p>
            <a:p>
              <a:endParaRPr lang="en-IN" sz="1600" dirty="0"/>
            </a:p>
            <a:p>
              <a:r>
                <a:rPr lang="en-IN" sz="1600" dirty="0"/>
                <a:t>4. </a:t>
              </a:r>
              <a:r>
                <a:rPr lang="en-IN" sz="1600" b="1" dirty="0"/>
                <a:t>Drift Loss: </a:t>
              </a:r>
              <a:r>
                <a:rPr lang="en-IN" sz="1600" dirty="0"/>
                <a:t>(0.002 × Flow Rate) = 0.002 × 1000 = 2 lpm</a:t>
              </a:r>
            </a:p>
            <a:p>
              <a:endParaRPr lang="en-IN" sz="1600" dirty="0"/>
            </a:p>
            <a:p>
              <a:r>
                <a:rPr lang="en-IN" sz="1600" dirty="0"/>
                <a:t>5. </a:t>
              </a:r>
              <a:r>
                <a:rPr lang="en-IN" sz="1600" b="1" dirty="0"/>
                <a:t>Evaporation Loss: </a:t>
              </a:r>
              <a:r>
                <a:rPr lang="en-IN" sz="1600" dirty="0"/>
                <a:t>0.001 × Range × Circulation rate = 0.001 × 10 × 1000 = 10 lpm</a:t>
              </a:r>
            </a:p>
            <a:p>
              <a:endParaRPr lang="en-IN" sz="1600" dirty="0"/>
            </a:p>
            <a:p>
              <a:r>
                <a:rPr lang="en-IN" sz="1600" dirty="0"/>
                <a:t>6. </a:t>
              </a:r>
              <a:r>
                <a:rPr lang="en-IN" sz="1600" b="1" dirty="0"/>
                <a:t>Bleed Rate/Blow Down: </a:t>
              </a:r>
              <a:r>
                <a:rPr lang="en-IN" sz="1600" dirty="0"/>
                <a:t>(Evaporation Loss / (Cycles-1) = 10 / (3-1) = 5 lpm</a:t>
              </a:r>
            </a:p>
            <a:p>
              <a:endParaRPr lang="en-IN" sz="1600" dirty="0"/>
            </a:p>
            <a:p>
              <a:r>
                <a:rPr lang="en-IN" sz="1600" dirty="0"/>
                <a:t>7. </a:t>
              </a:r>
              <a:r>
                <a:rPr lang="en-IN" sz="1600" b="1" dirty="0"/>
                <a:t>Make-up Requirements: </a:t>
              </a:r>
              <a:r>
                <a:rPr lang="en-IN" sz="1600" dirty="0"/>
                <a:t>Drift Loss + Evaporation Loss + Bleed Rate = 2 + 10 + 5 = 17 lpm</a:t>
              </a:r>
            </a:p>
          </p:txBody>
        </p:sp>
        <p:pic>
          <p:nvPicPr>
            <p:cNvPr id="6" name="Picture 5">
              <a:extLst>
                <a:ext uri="{FF2B5EF4-FFF2-40B4-BE49-F238E27FC236}">
                  <a16:creationId xmlns:a16="http://schemas.microsoft.com/office/drawing/2014/main" id="{CBAB6196-2D2C-42F5-AB67-AC0024547EC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841864" y="3041153"/>
              <a:ext cx="4834742" cy="210895"/>
            </a:xfrm>
            <a:prstGeom prst="rect">
              <a:avLst/>
            </a:prstGeom>
          </p:spPr>
        </p:pic>
      </p:grpSp>
      <p:cxnSp>
        <p:nvCxnSpPr>
          <p:cNvPr id="10" name="Straight Connector 9">
            <a:extLst>
              <a:ext uri="{FF2B5EF4-FFF2-40B4-BE49-F238E27FC236}">
                <a16:creationId xmlns:a16="http://schemas.microsoft.com/office/drawing/2014/main" id="{8DA10FB0-742D-4DDD-92D1-333CFF34E13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5CA1D5-D9AE-429E-95E8-B4766BC8B74A}"/>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COOLING TOWER (CT)</a:t>
            </a:r>
          </a:p>
        </p:txBody>
      </p:sp>
    </p:spTree>
    <p:extLst>
      <p:ext uri="{BB962C8B-B14F-4D97-AF65-F5344CB8AC3E}">
        <p14:creationId xmlns:p14="http://schemas.microsoft.com/office/powerpoint/2010/main" val="370427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16</a:t>
            </a:fld>
            <a:endParaRPr lang="en-IN">
              <a:solidFill>
                <a:prstClr val="black">
                  <a:tint val="75000"/>
                </a:prstClr>
              </a:solidFill>
              <a:latin typeface="Calibri" panose="020F0502020204030204"/>
            </a:endParaRPr>
          </a:p>
        </p:txBody>
      </p:sp>
      <p:sp>
        <p:nvSpPr>
          <p:cNvPr id="3" name="Rectangle: Rounded Corners 2">
            <a:extLst>
              <a:ext uri="{FF2B5EF4-FFF2-40B4-BE49-F238E27FC236}">
                <a16:creationId xmlns:a16="http://schemas.microsoft.com/office/drawing/2014/main" id="{5485581E-25EC-4F21-AABC-08543A414C11}"/>
              </a:ext>
            </a:extLst>
          </p:cNvPr>
          <p:cNvSpPr/>
          <p:nvPr/>
        </p:nvSpPr>
        <p:spPr>
          <a:xfrm>
            <a:off x="3930650" y="1498600"/>
            <a:ext cx="1350000" cy="270000"/>
          </a:xfrm>
          <a:prstGeom prst="roundRect">
            <a:avLst/>
          </a:prstGeom>
          <a:ln>
            <a:solidFill>
              <a:srgbClr val="291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Types of Fuels</a:t>
            </a:r>
            <a:endParaRPr lang="en-IN" sz="1350" b="1" dirty="0"/>
          </a:p>
        </p:txBody>
      </p:sp>
      <p:cxnSp>
        <p:nvCxnSpPr>
          <p:cNvPr id="6" name="Straight Connector 5">
            <a:extLst>
              <a:ext uri="{FF2B5EF4-FFF2-40B4-BE49-F238E27FC236}">
                <a16:creationId xmlns:a16="http://schemas.microsoft.com/office/drawing/2014/main" id="{CC4B3FEC-FC46-4186-9968-C941B1949C1A}"/>
              </a:ext>
            </a:extLst>
          </p:cNvPr>
          <p:cNvCxnSpPr>
            <a:cxnSpLocks/>
          </p:cNvCxnSpPr>
          <p:nvPr/>
        </p:nvCxnSpPr>
        <p:spPr>
          <a:xfrm>
            <a:off x="996950" y="2082800"/>
            <a:ext cx="6885000" cy="0"/>
          </a:xfrm>
          <a:prstGeom prst="line">
            <a:avLst/>
          </a:prstGeom>
          <a:ln w="19050">
            <a:solidFill>
              <a:srgbClr val="29197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639DF29-CEFF-4667-9704-36059AE7B495}"/>
              </a:ext>
            </a:extLst>
          </p:cNvPr>
          <p:cNvCxnSpPr>
            <a:cxnSpLocks/>
          </p:cNvCxnSpPr>
          <p:nvPr/>
        </p:nvCxnSpPr>
        <p:spPr>
          <a:xfrm>
            <a:off x="4605650" y="1768600"/>
            <a:ext cx="0" cy="314201"/>
          </a:xfrm>
          <a:prstGeom prst="line">
            <a:avLst/>
          </a:prstGeom>
          <a:ln w="19050">
            <a:solidFill>
              <a:srgbClr val="29197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2B5EE5-73AA-494F-9FBB-55D2B8095783}"/>
              </a:ext>
            </a:extLst>
          </p:cNvPr>
          <p:cNvCxnSpPr>
            <a:cxnSpLocks/>
          </p:cNvCxnSpPr>
          <p:nvPr/>
        </p:nvCxnSpPr>
        <p:spPr>
          <a:xfrm>
            <a:off x="996950" y="2082800"/>
            <a:ext cx="0" cy="314201"/>
          </a:xfrm>
          <a:prstGeom prst="line">
            <a:avLst/>
          </a:prstGeom>
          <a:ln w="19050">
            <a:solidFill>
              <a:srgbClr val="29197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C5480-BC85-4E9E-92C5-B30BC5EDA717}"/>
              </a:ext>
            </a:extLst>
          </p:cNvPr>
          <p:cNvCxnSpPr>
            <a:cxnSpLocks/>
          </p:cNvCxnSpPr>
          <p:nvPr/>
        </p:nvCxnSpPr>
        <p:spPr>
          <a:xfrm>
            <a:off x="3297550" y="2082800"/>
            <a:ext cx="0" cy="314201"/>
          </a:xfrm>
          <a:prstGeom prst="line">
            <a:avLst/>
          </a:prstGeom>
          <a:ln w="19050">
            <a:solidFill>
              <a:srgbClr val="29197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8FD351-D732-450B-9541-D3BDD7877488}"/>
              </a:ext>
            </a:extLst>
          </p:cNvPr>
          <p:cNvCxnSpPr>
            <a:cxnSpLocks/>
          </p:cNvCxnSpPr>
          <p:nvPr/>
        </p:nvCxnSpPr>
        <p:spPr>
          <a:xfrm>
            <a:off x="5604645" y="2092995"/>
            <a:ext cx="0" cy="314201"/>
          </a:xfrm>
          <a:prstGeom prst="line">
            <a:avLst/>
          </a:prstGeom>
          <a:ln w="19050">
            <a:solidFill>
              <a:srgbClr val="29197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6B88D4-0C18-4E52-AF5D-E2DC31D36D8E}"/>
              </a:ext>
            </a:extLst>
          </p:cNvPr>
          <p:cNvCxnSpPr>
            <a:cxnSpLocks/>
          </p:cNvCxnSpPr>
          <p:nvPr/>
        </p:nvCxnSpPr>
        <p:spPr>
          <a:xfrm>
            <a:off x="7887936" y="2082800"/>
            <a:ext cx="0" cy="314201"/>
          </a:xfrm>
          <a:prstGeom prst="line">
            <a:avLst/>
          </a:prstGeom>
          <a:ln w="19050">
            <a:solidFill>
              <a:srgbClr val="291973"/>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ACA964B9-391B-4BEC-B8DC-FA02E32ECC64}"/>
              </a:ext>
            </a:extLst>
          </p:cNvPr>
          <p:cNvSpPr/>
          <p:nvPr/>
        </p:nvSpPr>
        <p:spPr>
          <a:xfrm>
            <a:off x="130701" y="2397001"/>
            <a:ext cx="1742549" cy="1863849"/>
          </a:xfrm>
          <a:prstGeom prst="roundRect">
            <a:avLst>
              <a:gd name="adj" fmla="val 4361"/>
            </a:avLst>
          </a:prstGeom>
          <a:ln>
            <a:solidFill>
              <a:srgbClr val="29197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b="1" dirty="0"/>
              <a:t>Natural Gas</a:t>
            </a:r>
          </a:p>
        </p:txBody>
      </p:sp>
      <p:sp>
        <p:nvSpPr>
          <p:cNvPr id="22" name="TextBox 21">
            <a:extLst>
              <a:ext uri="{FF2B5EF4-FFF2-40B4-BE49-F238E27FC236}">
                <a16:creationId xmlns:a16="http://schemas.microsoft.com/office/drawing/2014/main" id="{DAC1E7FB-90FD-4D3D-BCC8-CBA1FBBAD130}"/>
              </a:ext>
            </a:extLst>
          </p:cNvPr>
          <p:cNvSpPr txBox="1"/>
          <p:nvPr/>
        </p:nvSpPr>
        <p:spPr>
          <a:xfrm>
            <a:off x="130701" y="4317062"/>
            <a:ext cx="1738116" cy="1384995"/>
          </a:xfrm>
          <a:prstGeom prst="rect">
            <a:avLst/>
          </a:prstGeom>
          <a:noFill/>
        </p:spPr>
        <p:txBody>
          <a:bodyPr wrap="square">
            <a:spAutoFit/>
          </a:bodyPr>
          <a:lstStyle/>
          <a:p>
            <a:pPr marL="214313" indent="-214313" algn="just">
              <a:buFont typeface="Wingdings" panose="05000000000000000000" pitchFamily="2" charset="2"/>
              <a:buChar char="Ø"/>
            </a:pPr>
            <a:r>
              <a:rPr lang="en-US" sz="1400" b="1" dirty="0"/>
              <a:t>Composition:</a:t>
            </a:r>
            <a:r>
              <a:rPr lang="en-US" sz="1400" dirty="0"/>
              <a:t> Methane (primary)</a:t>
            </a:r>
          </a:p>
          <a:p>
            <a:pPr marL="214313" indent="-214313" algn="just">
              <a:buFont typeface="Wingdings" panose="05000000000000000000" pitchFamily="2" charset="2"/>
              <a:buChar char="Ø"/>
            </a:pPr>
            <a:r>
              <a:rPr lang="en-US" sz="1400" b="1" dirty="0"/>
              <a:t>Applications:</a:t>
            </a:r>
            <a:r>
              <a:rPr lang="en-US" sz="1400" dirty="0"/>
              <a:t> Industrial burners, turbines, heaters</a:t>
            </a:r>
            <a:endParaRPr lang="en-IN" sz="1400" dirty="0"/>
          </a:p>
        </p:txBody>
      </p:sp>
      <p:pic>
        <p:nvPicPr>
          <p:cNvPr id="25" name="Picture 24">
            <a:extLst>
              <a:ext uri="{FF2B5EF4-FFF2-40B4-BE49-F238E27FC236}">
                <a16:creationId xmlns:a16="http://schemas.microsoft.com/office/drawing/2014/main" id="{21F66F65-C6BF-4684-BDA0-B3708DA4C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32" y="2711200"/>
            <a:ext cx="1733685" cy="1471613"/>
          </a:xfrm>
          <a:prstGeom prst="rect">
            <a:avLst/>
          </a:prstGeom>
        </p:spPr>
      </p:pic>
      <p:sp>
        <p:nvSpPr>
          <p:cNvPr id="26" name="Rectangle: Rounded Corners 25">
            <a:extLst>
              <a:ext uri="{FF2B5EF4-FFF2-40B4-BE49-F238E27FC236}">
                <a16:creationId xmlns:a16="http://schemas.microsoft.com/office/drawing/2014/main" id="{BAA329CE-67AB-4C84-A83E-BB1DCB3C43C3}"/>
              </a:ext>
            </a:extLst>
          </p:cNvPr>
          <p:cNvSpPr/>
          <p:nvPr/>
        </p:nvSpPr>
        <p:spPr>
          <a:xfrm>
            <a:off x="2432036" y="2388694"/>
            <a:ext cx="1742549" cy="1863849"/>
          </a:xfrm>
          <a:prstGeom prst="roundRect">
            <a:avLst>
              <a:gd name="adj" fmla="val 4361"/>
            </a:avLst>
          </a:prstGeom>
          <a:ln>
            <a:solidFill>
              <a:srgbClr val="29197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b="1" dirty="0"/>
              <a:t>Oil</a:t>
            </a:r>
          </a:p>
        </p:txBody>
      </p:sp>
      <p:sp>
        <p:nvSpPr>
          <p:cNvPr id="30" name="TextBox 29">
            <a:extLst>
              <a:ext uri="{FF2B5EF4-FFF2-40B4-BE49-F238E27FC236}">
                <a16:creationId xmlns:a16="http://schemas.microsoft.com/office/drawing/2014/main" id="{70C4E2B8-1CE1-45A8-8F4D-09805A68A186}"/>
              </a:ext>
            </a:extLst>
          </p:cNvPr>
          <p:cNvSpPr txBox="1"/>
          <p:nvPr/>
        </p:nvSpPr>
        <p:spPr>
          <a:xfrm>
            <a:off x="2402470" y="4252543"/>
            <a:ext cx="1896160" cy="1384995"/>
          </a:xfrm>
          <a:prstGeom prst="rect">
            <a:avLst/>
          </a:prstGeom>
          <a:noFill/>
        </p:spPr>
        <p:txBody>
          <a:bodyPr wrap="square">
            <a:spAutoFit/>
          </a:bodyPr>
          <a:lstStyle/>
          <a:p>
            <a:pPr marL="214313" indent="-214313">
              <a:buFont typeface="Wingdings" panose="05000000000000000000" pitchFamily="2" charset="2"/>
              <a:buChar char="Ø"/>
            </a:pPr>
            <a:r>
              <a:rPr lang="en-US" sz="1400" b="1" dirty="0"/>
              <a:t>Types:</a:t>
            </a:r>
            <a:r>
              <a:rPr lang="en-US" sz="1400" dirty="0"/>
              <a:t> Heavy fuel oil (HFO), light fuel oil (LFO), and diesel</a:t>
            </a:r>
          </a:p>
          <a:p>
            <a:pPr marL="214313" indent="-214313">
              <a:buFont typeface="Wingdings" panose="05000000000000000000" pitchFamily="2" charset="2"/>
              <a:buChar char="Ø"/>
            </a:pPr>
            <a:r>
              <a:rPr lang="en-US" sz="1400" b="1" dirty="0"/>
              <a:t>Applications: </a:t>
            </a:r>
            <a:r>
              <a:rPr lang="en-US" sz="1400" dirty="0"/>
              <a:t>Engines, boilers, and backup generators</a:t>
            </a:r>
          </a:p>
        </p:txBody>
      </p:sp>
      <p:pic>
        <p:nvPicPr>
          <p:cNvPr id="32" name="Picture 31">
            <a:extLst>
              <a:ext uri="{FF2B5EF4-FFF2-40B4-BE49-F238E27FC236}">
                <a16:creationId xmlns:a16="http://schemas.microsoft.com/office/drawing/2014/main" id="{76A8CCEC-4D0E-459D-9587-5EBEA5BFE312}"/>
              </a:ext>
            </a:extLst>
          </p:cNvPr>
          <p:cNvPicPr>
            <a:picLocks noChangeAspect="1"/>
          </p:cNvPicPr>
          <p:nvPr/>
        </p:nvPicPr>
        <p:blipFill rotWithShape="1">
          <a:blip r:embed="rId3">
            <a:extLst>
              <a:ext uri="{28A0092B-C50C-407E-A947-70E740481C1C}">
                <a14:useLocalDpi xmlns:a14="http://schemas.microsoft.com/office/drawing/2010/main" val="0"/>
              </a:ext>
            </a:extLst>
          </a:blip>
          <a:srcRect t="15549" b="-1"/>
          <a:stretch/>
        </p:blipFill>
        <p:spPr>
          <a:xfrm>
            <a:off x="2440306" y="2711200"/>
            <a:ext cx="1731762" cy="1471613"/>
          </a:xfrm>
          <a:prstGeom prst="rect">
            <a:avLst/>
          </a:prstGeom>
        </p:spPr>
      </p:pic>
      <p:sp>
        <p:nvSpPr>
          <p:cNvPr id="33" name="Rectangle: Rounded Corners 32">
            <a:extLst>
              <a:ext uri="{FF2B5EF4-FFF2-40B4-BE49-F238E27FC236}">
                <a16:creationId xmlns:a16="http://schemas.microsoft.com/office/drawing/2014/main" id="{809411E1-5927-4337-A456-703D20843903}"/>
              </a:ext>
            </a:extLst>
          </p:cNvPr>
          <p:cNvSpPr/>
          <p:nvPr/>
        </p:nvSpPr>
        <p:spPr>
          <a:xfrm>
            <a:off x="4733371" y="2397001"/>
            <a:ext cx="1742549" cy="1863849"/>
          </a:xfrm>
          <a:prstGeom prst="roundRect">
            <a:avLst>
              <a:gd name="adj" fmla="val 4361"/>
            </a:avLst>
          </a:prstGeom>
          <a:ln>
            <a:solidFill>
              <a:srgbClr val="29197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b="1" dirty="0"/>
              <a:t>Solid Fuels</a:t>
            </a:r>
          </a:p>
        </p:txBody>
      </p:sp>
      <p:sp>
        <p:nvSpPr>
          <p:cNvPr id="34" name="Rectangle: Rounded Corners 33">
            <a:extLst>
              <a:ext uri="{FF2B5EF4-FFF2-40B4-BE49-F238E27FC236}">
                <a16:creationId xmlns:a16="http://schemas.microsoft.com/office/drawing/2014/main" id="{994FAF9E-FD58-4113-9788-61D98B0B09F6}"/>
              </a:ext>
            </a:extLst>
          </p:cNvPr>
          <p:cNvSpPr/>
          <p:nvPr/>
        </p:nvSpPr>
        <p:spPr>
          <a:xfrm>
            <a:off x="7016662" y="2400719"/>
            <a:ext cx="1742549" cy="1863849"/>
          </a:xfrm>
          <a:prstGeom prst="roundRect">
            <a:avLst>
              <a:gd name="adj" fmla="val 4361"/>
            </a:avLst>
          </a:prstGeom>
          <a:ln>
            <a:solidFill>
              <a:srgbClr val="29197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b="1" dirty="0"/>
              <a:t>Alternative Fuels</a:t>
            </a:r>
          </a:p>
        </p:txBody>
      </p:sp>
      <p:sp>
        <p:nvSpPr>
          <p:cNvPr id="36" name="TextBox 35">
            <a:extLst>
              <a:ext uri="{FF2B5EF4-FFF2-40B4-BE49-F238E27FC236}">
                <a16:creationId xmlns:a16="http://schemas.microsoft.com/office/drawing/2014/main" id="{A7F81447-6F39-4315-A885-1CD89225FDD4}"/>
              </a:ext>
            </a:extLst>
          </p:cNvPr>
          <p:cNvSpPr txBox="1"/>
          <p:nvPr/>
        </p:nvSpPr>
        <p:spPr>
          <a:xfrm>
            <a:off x="4733370" y="4305949"/>
            <a:ext cx="2083967" cy="1384995"/>
          </a:xfrm>
          <a:prstGeom prst="rect">
            <a:avLst/>
          </a:prstGeom>
          <a:noFill/>
        </p:spPr>
        <p:txBody>
          <a:bodyPr wrap="square">
            <a:spAutoFit/>
          </a:bodyPr>
          <a:lstStyle/>
          <a:p>
            <a:pPr marL="214313" indent="-214313">
              <a:buFont typeface="Wingdings" panose="05000000000000000000" pitchFamily="2" charset="2"/>
              <a:buChar char="Ø"/>
            </a:pPr>
            <a:r>
              <a:rPr lang="en-IN" sz="1400" b="1" dirty="0"/>
              <a:t>Examples: </a:t>
            </a:r>
            <a:r>
              <a:rPr lang="en-IN" sz="1400" dirty="0"/>
              <a:t>Coal, biomass.</a:t>
            </a:r>
          </a:p>
          <a:p>
            <a:pPr marL="214313" indent="-214313">
              <a:buFont typeface="Wingdings" panose="05000000000000000000" pitchFamily="2" charset="2"/>
              <a:buChar char="Ø"/>
            </a:pPr>
            <a:r>
              <a:rPr lang="en-US" sz="1400" b="1" dirty="0"/>
              <a:t>Applications: </a:t>
            </a:r>
            <a:r>
              <a:rPr lang="en-IN" sz="1400" dirty="0"/>
              <a:t>Specific applications &amp; environmental considerations.</a:t>
            </a:r>
          </a:p>
        </p:txBody>
      </p:sp>
      <p:sp>
        <p:nvSpPr>
          <p:cNvPr id="38" name="TextBox 37">
            <a:extLst>
              <a:ext uri="{FF2B5EF4-FFF2-40B4-BE49-F238E27FC236}">
                <a16:creationId xmlns:a16="http://schemas.microsoft.com/office/drawing/2014/main" id="{A2C85244-9A52-4986-804D-3747BDDA1E65}"/>
              </a:ext>
            </a:extLst>
          </p:cNvPr>
          <p:cNvSpPr txBox="1"/>
          <p:nvPr/>
        </p:nvSpPr>
        <p:spPr>
          <a:xfrm>
            <a:off x="7010675" y="4268287"/>
            <a:ext cx="1845732" cy="1600438"/>
          </a:xfrm>
          <a:prstGeom prst="rect">
            <a:avLst/>
          </a:prstGeom>
          <a:noFill/>
        </p:spPr>
        <p:txBody>
          <a:bodyPr wrap="square">
            <a:spAutoFit/>
          </a:bodyPr>
          <a:lstStyle/>
          <a:p>
            <a:pPr marL="214313" indent="-214313">
              <a:buFont typeface="Wingdings" panose="05000000000000000000" pitchFamily="2" charset="2"/>
              <a:buChar char="Ø"/>
            </a:pPr>
            <a:r>
              <a:rPr lang="en-IN" sz="1400" b="1" dirty="0"/>
              <a:t>Examples: </a:t>
            </a:r>
            <a:r>
              <a:rPr lang="en-US" sz="1400" dirty="0"/>
              <a:t>Hydrogen, biodiesel, and synthetic fuels.</a:t>
            </a:r>
          </a:p>
          <a:p>
            <a:pPr marL="214313" indent="-214313">
              <a:buFont typeface="Wingdings" panose="05000000000000000000" pitchFamily="2" charset="2"/>
              <a:buChar char="Ø"/>
            </a:pPr>
            <a:r>
              <a:rPr lang="en-US" sz="1400" b="1" dirty="0"/>
              <a:t>Applications: </a:t>
            </a:r>
            <a:r>
              <a:rPr lang="en-US" sz="1400" dirty="0"/>
              <a:t>Emerging trends and sustainability.</a:t>
            </a:r>
          </a:p>
        </p:txBody>
      </p:sp>
      <p:pic>
        <p:nvPicPr>
          <p:cNvPr id="40" name="Picture 39">
            <a:extLst>
              <a:ext uri="{FF2B5EF4-FFF2-40B4-BE49-F238E27FC236}">
                <a16:creationId xmlns:a16="http://schemas.microsoft.com/office/drawing/2014/main" id="{511905AC-DE69-4C09-BAAF-0BD35E3D581F}"/>
              </a:ext>
            </a:extLst>
          </p:cNvPr>
          <p:cNvPicPr>
            <a:picLocks noChangeAspect="1"/>
          </p:cNvPicPr>
          <p:nvPr/>
        </p:nvPicPr>
        <p:blipFill rotWithShape="1">
          <a:blip r:embed="rId4">
            <a:extLst>
              <a:ext uri="{28A0092B-C50C-407E-A947-70E740481C1C}">
                <a14:useLocalDpi xmlns:a14="http://schemas.microsoft.com/office/drawing/2010/main" val="0"/>
              </a:ext>
            </a:extLst>
          </a:blip>
          <a:srcRect l="27720"/>
          <a:stretch/>
        </p:blipFill>
        <p:spPr>
          <a:xfrm rot="16200000">
            <a:off x="4874800" y="2581691"/>
            <a:ext cx="1466834" cy="1735405"/>
          </a:xfrm>
          <a:prstGeom prst="rect">
            <a:avLst/>
          </a:prstGeom>
        </p:spPr>
      </p:pic>
      <p:pic>
        <p:nvPicPr>
          <p:cNvPr id="42" name="Picture 41">
            <a:extLst>
              <a:ext uri="{FF2B5EF4-FFF2-40B4-BE49-F238E27FC236}">
                <a16:creationId xmlns:a16="http://schemas.microsoft.com/office/drawing/2014/main" id="{31172AC9-CD9E-4450-B693-467860C61096}"/>
              </a:ext>
            </a:extLst>
          </p:cNvPr>
          <p:cNvPicPr>
            <a:picLocks noChangeAspect="1"/>
          </p:cNvPicPr>
          <p:nvPr/>
        </p:nvPicPr>
        <p:blipFill rotWithShape="1">
          <a:blip r:embed="rId5">
            <a:extLst>
              <a:ext uri="{28A0092B-C50C-407E-A947-70E740481C1C}">
                <a14:useLocalDpi xmlns:a14="http://schemas.microsoft.com/office/drawing/2010/main" val="0"/>
              </a:ext>
            </a:extLst>
          </a:blip>
          <a:srcRect t="6432" b="10973"/>
          <a:stretch/>
        </p:blipFill>
        <p:spPr>
          <a:xfrm>
            <a:off x="7022756" y="2714370"/>
            <a:ext cx="1730469" cy="1468440"/>
          </a:xfrm>
          <a:prstGeom prst="rect">
            <a:avLst/>
          </a:prstGeom>
        </p:spPr>
      </p:pic>
      <p:sp>
        <p:nvSpPr>
          <p:cNvPr id="43" name="TextBox 42">
            <a:extLst>
              <a:ext uri="{FF2B5EF4-FFF2-40B4-BE49-F238E27FC236}">
                <a16:creationId xmlns:a16="http://schemas.microsoft.com/office/drawing/2014/main" id="{029E16E4-6C1F-425C-8BA5-0447345C89EB}"/>
              </a:ext>
            </a:extLst>
          </p:cNvPr>
          <p:cNvSpPr txBox="1"/>
          <p:nvPr/>
        </p:nvSpPr>
        <p:spPr>
          <a:xfrm>
            <a:off x="7763740" y="6040875"/>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sp>
        <p:nvSpPr>
          <p:cNvPr id="44" name="TextBox 43">
            <a:extLst>
              <a:ext uri="{FF2B5EF4-FFF2-40B4-BE49-F238E27FC236}">
                <a16:creationId xmlns:a16="http://schemas.microsoft.com/office/drawing/2014/main" id="{EDC0F0F7-AED2-4C0C-84CA-0F5C7C2934A8}"/>
              </a:ext>
            </a:extLst>
          </p:cNvPr>
          <p:cNvSpPr txBox="1"/>
          <p:nvPr/>
        </p:nvSpPr>
        <p:spPr>
          <a:xfrm>
            <a:off x="139701" y="902377"/>
            <a:ext cx="8470899" cy="338554"/>
          </a:xfrm>
          <a:prstGeom prst="rect">
            <a:avLst/>
          </a:prstGeom>
          <a:noFill/>
        </p:spPr>
        <p:txBody>
          <a:bodyPr wrap="square">
            <a:spAutoFit/>
          </a:bodyPr>
          <a:lstStyle/>
          <a:p>
            <a:pPr defTabSz="685800">
              <a:defRPr/>
            </a:pPr>
            <a:r>
              <a:rPr lang="en-US" sz="1600" b="1" dirty="0">
                <a:latin typeface="Calibri" panose="020F0502020204030204" pitchFamily="34" charset="0"/>
                <a:ea typeface="Calibri" panose="020F0502020204030204" pitchFamily="34" charset="0"/>
                <a:cs typeface="Calibri" panose="020F0502020204030204" pitchFamily="34" charset="0"/>
              </a:rPr>
              <a:t>FUEL SYSTEMS</a:t>
            </a:r>
          </a:p>
        </p:txBody>
      </p:sp>
      <p:cxnSp>
        <p:nvCxnSpPr>
          <p:cNvPr id="27" name="Straight Connector 26">
            <a:extLst>
              <a:ext uri="{FF2B5EF4-FFF2-40B4-BE49-F238E27FC236}">
                <a16:creationId xmlns:a16="http://schemas.microsoft.com/office/drawing/2014/main" id="{00F9B7AA-1F25-4425-B2EE-803CF522F4E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B0646BA-E02A-49BA-AEE6-CE324D283FFB}"/>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FUEL &amp; LUBRICATION SYSTEMS</a:t>
            </a:r>
          </a:p>
        </p:txBody>
      </p:sp>
    </p:spTree>
    <p:extLst>
      <p:ext uri="{BB962C8B-B14F-4D97-AF65-F5344CB8AC3E}">
        <p14:creationId xmlns:p14="http://schemas.microsoft.com/office/powerpoint/2010/main" val="343139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17</a:t>
            </a:fld>
            <a:endParaRPr lang="en-IN">
              <a:solidFill>
                <a:prstClr val="black">
                  <a:tint val="75000"/>
                </a:prstClr>
              </a:solidFill>
              <a:latin typeface="Calibri" panose="020F0502020204030204"/>
            </a:endParaRPr>
          </a:p>
        </p:txBody>
      </p:sp>
      <p:grpSp>
        <p:nvGrpSpPr>
          <p:cNvPr id="24" name="Group 23">
            <a:extLst>
              <a:ext uri="{FF2B5EF4-FFF2-40B4-BE49-F238E27FC236}">
                <a16:creationId xmlns:a16="http://schemas.microsoft.com/office/drawing/2014/main" id="{AA09EE73-44AE-4E8C-B9D9-C952C1F8F3AA}"/>
              </a:ext>
            </a:extLst>
          </p:cNvPr>
          <p:cNvGrpSpPr/>
          <p:nvPr/>
        </p:nvGrpSpPr>
        <p:grpSpPr>
          <a:xfrm>
            <a:off x="6700840" y="1378004"/>
            <a:ext cx="2147093" cy="1609666"/>
            <a:chOff x="4280959" y="961037"/>
            <a:chExt cx="2862791" cy="2146221"/>
          </a:xfrm>
        </p:grpSpPr>
        <p:pic>
          <p:nvPicPr>
            <p:cNvPr id="7" name="Picture 6">
              <a:extLst>
                <a:ext uri="{FF2B5EF4-FFF2-40B4-BE49-F238E27FC236}">
                  <a16:creationId xmlns:a16="http://schemas.microsoft.com/office/drawing/2014/main" id="{1C6270DE-F622-4A2D-94EA-77FFD72DA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0" y="961037"/>
              <a:ext cx="2857500" cy="1038225"/>
            </a:xfrm>
            <a:prstGeom prst="rect">
              <a:avLst/>
            </a:prstGeom>
          </p:spPr>
        </p:pic>
        <p:sp>
          <p:nvSpPr>
            <p:cNvPr id="20" name="TextBox 19">
              <a:extLst>
                <a:ext uri="{FF2B5EF4-FFF2-40B4-BE49-F238E27FC236}">
                  <a16:creationId xmlns:a16="http://schemas.microsoft.com/office/drawing/2014/main" id="{EB5C6906-E5C8-472A-929D-C7CB6B40089C}"/>
                </a:ext>
              </a:extLst>
            </p:cNvPr>
            <p:cNvSpPr txBox="1"/>
            <p:nvPr/>
          </p:nvSpPr>
          <p:spPr>
            <a:xfrm>
              <a:off x="4280959" y="1999262"/>
              <a:ext cx="2857502" cy="1107996"/>
            </a:xfrm>
            <a:prstGeom prst="rect">
              <a:avLst/>
            </a:prstGeom>
            <a:noFill/>
          </p:spPr>
          <p:txBody>
            <a:bodyPr wrap="square">
              <a:spAutoFit/>
            </a:bodyPr>
            <a:lstStyle/>
            <a:p>
              <a:pPr algn="just"/>
              <a:r>
                <a:rPr lang="en-US" sz="1200" dirty="0"/>
                <a:t>Liquefied gases (such as LPG, butane, propylene, etc.) may be stored in spherical tanks (or Horton spheres). </a:t>
              </a:r>
              <a:endParaRPr lang="en-IN" sz="1200" dirty="0"/>
            </a:p>
          </p:txBody>
        </p:sp>
      </p:grpSp>
      <p:sp>
        <p:nvSpPr>
          <p:cNvPr id="23" name="TextBox 22">
            <a:extLst>
              <a:ext uri="{FF2B5EF4-FFF2-40B4-BE49-F238E27FC236}">
                <a16:creationId xmlns:a16="http://schemas.microsoft.com/office/drawing/2014/main" id="{5F12C6C6-3E61-47CF-AA7B-2E8EED1E83F0}"/>
              </a:ext>
            </a:extLst>
          </p:cNvPr>
          <p:cNvSpPr txBox="1"/>
          <p:nvPr/>
        </p:nvSpPr>
        <p:spPr>
          <a:xfrm>
            <a:off x="139701" y="826714"/>
            <a:ext cx="6496843" cy="2031325"/>
          </a:xfrm>
          <a:prstGeom prst="rect">
            <a:avLst/>
          </a:prstGeom>
          <a:noFill/>
        </p:spPr>
        <p:txBody>
          <a:bodyPr wrap="square">
            <a:spAutoFit/>
          </a:bodyPr>
          <a:lstStyle/>
          <a:p>
            <a:pPr marL="214313" indent="-214313" algn="just">
              <a:buFont typeface="Wingdings" panose="05000000000000000000" pitchFamily="2" charset="2"/>
              <a:buChar char="§"/>
            </a:pPr>
            <a:r>
              <a:rPr lang="en-US" sz="1400" b="1" dirty="0"/>
              <a:t>Fixed roof tanks</a:t>
            </a:r>
            <a:r>
              <a:rPr lang="en-US" sz="1400" dirty="0"/>
              <a:t> are used for liquids with very high flash points (e.g., fuel oil, bitumen).</a:t>
            </a:r>
          </a:p>
          <a:p>
            <a:pPr marL="214313" indent="-214313" algn="just">
              <a:buFont typeface="Wingdings" panose="05000000000000000000" pitchFamily="2" charset="2"/>
              <a:buChar char="§"/>
            </a:pPr>
            <a:endParaRPr lang="en-US" sz="1400" dirty="0"/>
          </a:p>
          <a:p>
            <a:pPr marL="557213" lvl="1" indent="-214313" algn="just">
              <a:buFont typeface="Arial" panose="020B0604020202020204" pitchFamily="34" charset="0"/>
              <a:buChar char="•"/>
            </a:pPr>
            <a:r>
              <a:rPr lang="en-US" sz="1400" dirty="0"/>
              <a:t>Cone roofs, dome roofs and umbrella roofs are usual. </a:t>
            </a:r>
          </a:p>
          <a:p>
            <a:pPr marL="557213" lvl="1" indent="-214313" algn="just">
              <a:buFont typeface="Arial" panose="020B0604020202020204" pitchFamily="34" charset="0"/>
              <a:buChar char="•"/>
            </a:pPr>
            <a:r>
              <a:rPr lang="en-US" sz="1400" dirty="0"/>
              <a:t>These tanks may be insulated and heated with steam coils to prevent the product to become too viscous, thus plugging pipework and becoming potentially unpumpable.</a:t>
            </a:r>
          </a:p>
          <a:p>
            <a:pPr marL="557213" lvl="1" indent="-214313" algn="just">
              <a:buFont typeface="Arial" panose="020B0604020202020204" pitchFamily="34" charset="0"/>
              <a:buChar char="•"/>
            </a:pPr>
            <a:r>
              <a:rPr lang="en-US" sz="1400" dirty="0"/>
              <a:t>Dome roof tanks are meant for tanks having slightly higher-than-atmospheric storage pressure (e.g., slop oil).</a:t>
            </a:r>
          </a:p>
        </p:txBody>
      </p:sp>
      <p:sp>
        <p:nvSpPr>
          <p:cNvPr id="26" name="TextBox 25">
            <a:extLst>
              <a:ext uri="{FF2B5EF4-FFF2-40B4-BE49-F238E27FC236}">
                <a16:creationId xmlns:a16="http://schemas.microsoft.com/office/drawing/2014/main" id="{E7EE7AF2-899E-49B2-BB9A-1480B9BD9FC6}"/>
              </a:ext>
            </a:extLst>
          </p:cNvPr>
          <p:cNvSpPr txBox="1"/>
          <p:nvPr/>
        </p:nvSpPr>
        <p:spPr>
          <a:xfrm>
            <a:off x="139701" y="3005610"/>
            <a:ext cx="4884415" cy="3323987"/>
          </a:xfrm>
          <a:prstGeom prst="rect">
            <a:avLst/>
          </a:prstGeom>
          <a:noFill/>
        </p:spPr>
        <p:txBody>
          <a:bodyPr wrap="square">
            <a:spAutoFit/>
          </a:bodyPr>
          <a:lstStyle/>
          <a:p>
            <a:pPr marL="214313" indent="-214313" algn="just">
              <a:buFont typeface="Wingdings" panose="05000000000000000000" pitchFamily="2" charset="2"/>
              <a:buChar char="§"/>
            </a:pPr>
            <a:r>
              <a:rPr lang="en-US" sz="1400" b="1" dirty="0"/>
              <a:t>Floating roof tanks </a:t>
            </a:r>
            <a:r>
              <a:rPr lang="en-US" sz="1400" dirty="0"/>
              <a:t>are broadly divided into external floating roof tanks (usually referred to simply as floating roof tanks, or FR tanks) and internal floating roof types (IFR Tanks).</a:t>
            </a:r>
          </a:p>
          <a:p>
            <a:pPr marL="214313" indent="-214313" algn="just">
              <a:buFont typeface="Wingdings" panose="05000000000000000000" pitchFamily="2" charset="2"/>
              <a:buChar char="§"/>
            </a:pPr>
            <a:endParaRPr lang="en-US" sz="1400" dirty="0"/>
          </a:p>
          <a:p>
            <a:pPr marL="557213" lvl="1" indent="-214313" algn="just">
              <a:buFont typeface="Arial" panose="020B0604020202020204" pitchFamily="34" charset="0"/>
              <a:buChar char="•"/>
            </a:pPr>
            <a:r>
              <a:rPr lang="en-US" sz="1400" dirty="0"/>
              <a:t>IFR tanks are used for liquids with lower flash points (e.g., jet fuel, petrol, ethanol).</a:t>
            </a:r>
          </a:p>
          <a:p>
            <a:pPr marL="557213" lvl="1" indent="-214313" algn="just">
              <a:buFont typeface="Arial" panose="020B0604020202020204" pitchFamily="34" charset="0"/>
              <a:buChar char="•"/>
            </a:pPr>
            <a:r>
              <a:rPr lang="en-US" sz="1400" dirty="0"/>
              <a:t>They are essentially cone-roof tanks with an internal floating roof travelling vertically up and down along with the liquid level. This floating roof traps the </a:t>
            </a:r>
            <a:r>
              <a:rPr lang="en-US" sz="1400" dirty="0" err="1"/>
              <a:t>vapour</a:t>
            </a:r>
            <a:r>
              <a:rPr lang="en-US" sz="1400" dirty="0"/>
              <a:t> from low flash-point fuels.</a:t>
            </a:r>
          </a:p>
          <a:p>
            <a:pPr marL="557213" lvl="1" indent="-214313" algn="just">
              <a:buFont typeface="Arial" panose="020B0604020202020204" pitchFamily="34" charset="0"/>
              <a:buChar char="•"/>
            </a:pPr>
            <a:r>
              <a:rPr lang="en-US" sz="1400" dirty="0"/>
              <a:t>Floating roofs are supported with legs or cables on which they rest. FR tanks do not have a fixed roof, being open at the top, and have a floating roof only.</a:t>
            </a:r>
          </a:p>
          <a:p>
            <a:pPr marL="557213" lvl="1" indent="-214313" algn="just">
              <a:buFont typeface="Arial" panose="020B0604020202020204" pitchFamily="34" charset="0"/>
              <a:buChar char="•"/>
            </a:pPr>
            <a:r>
              <a:rPr lang="en-US" sz="1400" dirty="0"/>
              <a:t>Medium flash point liquids such as naphtha, kerosene, diesel, and crude oil are stored in these tanks.</a:t>
            </a:r>
            <a:endParaRPr lang="en-IN" sz="1400" dirty="0"/>
          </a:p>
        </p:txBody>
      </p:sp>
      <p:pic>
        <p:nvPicPr>
          <p:cNvPr id="28" name="Picture 27">
            <a:extLst>
              <a:ext uri="{FF2B5EF4-FFF2-40B4-BE49-F238E27FC236}">
                <a16:creationId xmlns:a16="http://schemas.microsoft.com/office/drawing/2014/main" id="{60A2DF1F-B257-4CD0-8A53-9388624AE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084" y="3059372"/>
            <a:ext cx="4097917" cy="2106633"/>
          </a:xfrm>
          <a:prstGeom prst="rect">
            <a:avLst/>
          </a:prstGeom>
        </p:spPr>
      </p:pic>
      <p:sp>
        <p:nvSpPr>
          <p:cNvPr id="29" name="TextBox 28">
            <a:extLst>
              <a:ext uri="{FF2B5EF4-FFF2-40B4-BE49-F238E27FC236}">
                <a16:creationId xmlns:a16="http://schemas.microsoft.com/office/drawing/2014/main" id="{97D929F8-8798-42EC-BDB4-360CE25C337F}"/>
              </a:ext>
            </a:extLst>
          </p:cNvPr>
          <p:cNvSpPr txBox="1"/>
          <p:nvPr/>
        </p:nvSpPr>
        <p:spPr>
          <a:xfrm>
            <a:off x="7772403" y="6068704"/>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cxnSp>
        <p:nvCxnSpPr>
          <p:cNvPr id="13" name="Straight Connector 12">
            <a:extLst>
              <a:ext uri="{FF2B5EF4-FFF2-40B4-BE49-F238E27FC236}">
                <a16:creationId xmlns:a16="http://schemas.microsoft.com/office/drawing/2014/main" id="{54814119-228B-4646-919D-DE64E222B128}"/>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38B172-41F1-4C7A-8633-9E543619678F}"/>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FUEL &amp; LUBRICATION SYSTEMS</a:t>
            </a:r>
          </a:p>
        </p:txBody>
      </p:sp>
    </p:spTree>
    <p:extLst>
      <p:ext uri="{BB962C8B-B14F-4D97-AF65-F5344CB8AC3E}">
        <p14:creationId xmlns:p14="http://schemas.microsoft.com/office/powerpoint/2010/main" val="162457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18</a:t>
            </a:fld>
            <a:endParaRPr lang="en-IN">
              <a:solidFill>
                <a:prstClr val="black">
                  <a:tint val="75000"/>
                </a:prstClr>
              </a:solidFill>
              <a:latin typeface="Calibri" panose="020F0502020204030204"/>
            </a:endParaRPr>
          </a:p>
        </p:txBody>
      </p:sp>
      <p:sp>
        <p:nvSpPr>
          <p:cNvPr id="29" name="TextBox 28">
            <a:extLst>
              <a:ext uri="{FF2B5EF4-FFF2-40B4-BE49-F238E27FC236}">
                <a16:creationId xmlns:a16="http://schemas.microsoft.com/office/drawing/2014/main" id="{97D929F8-8798-42EC-BDB4-360CE25C337F}"/>
              </a:ext>
            </a:extLst>
          </p:cNvPr>
          <p:cNvSpPr txBox="1"/>
          <p:nvPr/>
        </p:nvSpPr>
        <p:spPr>
          <a:xfrm>
            <a:off x="7872131" y="6032413"/>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sp>
        <p:nvSpPr>
          <p:cNvPr id="13" name="TextBox 12">
            <a:extLst>
              <a:ext uri="{FF2B5EF4-FFF2-40B4-BE49-F238E27FC236}">
                <a16:creationId xmlns:a16="http://schemas.microsoft.com/office/drawing/2014/main" id="{C382E082-2FE3-4F61-AC5F-29FFD5DAF170}"/>
              </a:ext>
            </a:extLst>
          </p:cNvPr>
          <p:cNvSpPr txBox="1"/>
          <p:nvPr/>
        </p:nvSpPr>
        <p:spPr>
          <a:xfrm>
            <a:off x="139701" y="852690"/>
            <a:ext cx="8470899" cy="338554"/>
          </a:xfrm>
          <a:prstGeom prst="rect">
            <a:avLst/>
          </a:prstGeom>
          <a:noFill/>
        </p:spPr>
        <p:txBody>
          <a:bodyPr wrap="square">
            <a:spAutoFit/>
          </a:bodyPr>
          <a:lstStyle/>
          <a:p>
            <a:pPr defTabSz="685800">
              <a:defRPr/>
            </a:pPr>
            <a:r>
              <a:rPr lang="en-US" sz="1600" b="1" dirty="0">
                <a:latin typeface="Calibri" panose="020F0502020204030204" pitchFamily="34" charset="0"/>
                <a:ea typeface="Calibri" panose="020F0502020204030204" pitchFamily="34" charset="0"/>
                <a:cs typeface="Calibri" panose="020F0502020204030204" pitchFamily="34" charset="0"/>
              </a:rPr>
              <a:t>LUBRICATION SYSTEMS</a:t>
            </a:r>
          </a:p>
        </p:txBody>
      </p:sp>
      <p:sp>
        <p:nvSpPr>
          <p:cNvPr id="15" name="TextBox 14">
            <a:extLst>
              <a:ext uri="{FF2B5EF4-FFF2-40B4-BE49-F238E27FC236}">
                <a16:creationId xmlns:a16="http://schemas.microsoft.com/office/drawing/2014/main" id="{9A7F7168-0E8B-40BF-8AA7-D0F610712E56}"/>
              </a:ext>
            </a:extLst>
          </p:cNvPr>
          <p:cNvSpPr txBox="1"/>
          <p:nvPr/>
        </p:nvSpPr>
        <p:spPr>
          <a:xfrm>
            <a:off x="151790" y="1082384"/>
            <a:ext cx="4977408" cy="1600438"/>
          </a:xfrm>
          <a:prstGeom prst="rect">
            <a:avLst/>
          </a:prstGeom>
          <a:noFill/>
        </p:spPr>
        <p:txBody>
          <a:bodyPr wrap="square">
            <a:spAutoFit/>
          </a:bodyPr>
          <a:lstStyle/>
          <a:p>
            <a:r>
              <a:rPr lang="en-US" sz="1400" b="1" dirty="0"/>
              <a:t>Principles of Lubrication</a:t>
            </a:r>
            <a:r>
              <a:rPr lang="en-US" sz="1400" dirty="0"/>
              <a:t>:</a:t>
            </a:r>
          </a:p>
          <a:p>
            <a:pPr marL="557213" lvl="1" indent="-214313">
              <a:buFont typeface="Wingdings" panose="05000000000000000000" pitchFamily="2" charset="2"/>
              <a:buChar char="§"/>
            </a:pPr>
            <a:r>
              <a:rPr lang="en-US" sz="1400" b="1" dirty="0"/>
              <a:t>Purpose:</a:t>
            </a:r>
            <a:r>
              <a:rPr lang="en-US" sz="1400" dirty="0"/>
              <a:t> Minimize friction, reduce wear, and prevent overheating.</a:t>
            </a:r>
          </a:p>
          <a:p>
            <a:pPr marL="557213" lvl="1" indent="-214313">
              <a:buFont typeface="Wingdings" panose="05000000000000000000" pitchFamily="2" charset="2"/>
              <a:buChar char="§"/>
            </a:pPr>
            <a:r>
              <a:rPr lang="en-US" sz="1400" b="1" dirty="0"/>
              <a:t>Lubricant types:</a:t>
            </a:r>
          </a:p>
          <a:p>
            <a:pPr marL="900113" lvl="2" indent="-214313">
              <a:buFont typeface="Arial" panose="020B0604020202020204" pitchFamily="34" charset="0"/>
              <a:buChar char="•"/>
            </a:pPr>
            <a:r>
              <a:rPr lang="en-US" sz="1400" dirty="0"/>
              <a:t>Liquid (oil), semi-solid (grease), and solid (graphite).</a:t>
            </a:r>
          </a:p>
          <a:p>
            <a:pPr marL="900113" lvl="2" indent="-214313">
              <a:buFont typeface="Arial" panose="020B0604020202020204" pitchFamily="34" charset="0"/>
              <a:buChar char="•"/>
            </a:pPr>
            <a:r>
              <a:rPr lang="en-US" sz="1400" dirty="0"/>
              <a:t>Selection criteria based on temperature, load, and speed.</a:t>
            </a:r>
          </a:p>
        </p:txBody>
      </p:sp>
      <p:sp>
        <p:nvSpPr>
          <p:cNvPr id="17" name="TextBox 16">
            <a:extLst>
              <a:ext uri="{FF2B5EF4-FFF2-40B4-BE49-F238E27FC236}">
                <a16:creationId xmlns:a16="http://schemas.microsoft.com/office/drawing/2014/main" id="{ACBF3AD1-F7CE-430A-863F-74C5B5E7B557}"/>
              </a:ext>
            </a:extLst>
          </p:cNvPr>
          <p:cNvSpPr txBox="1"/>
          <p:nvPr/>
        </p:nvSpPr>
        <p:spPr>
          <a:xfrm>
            <a:off x="4939831" y="1195549"/>
            <a:ext cx="3762970" cy="1569660"/>
          </a:xfrm>
          <a:prstGeom prst="rect">
            <a:avLst/>
          </a:prstGeom>
          <a:noFill/>
        </p:spPr>
        <p:txBody>
          <a:bodyPr wrap="square">
            <a:spAutoFit/>
          </a:bodyPr>
          <a:lstStyle/>
          <a:p>
            <a:r>
              <a:rPr lang="en-US" sz="1600" b="1" dirty="0"/>
              <a:t>Components of Lubrication Systems</a:t>
            </a:r>
            <a:r>
              <a:rPr lang="en-US" sz="1600" dirty="0"/>
              <a:t>:</a:t>
            </a:r>
          </a:p>
          <a:p>
            <a:pPr marL="557213" lvl="1" indent="-214313">
              <a:buFont typeface="Arial" panose="020B0604020202020204" pitchFamily="34" charset="0"/>
              <a:buChar char="•"/>
            </a:pPr>
            <a:r>
              <a:rPr lang="en-US" sz="1600" dirty="0"/>
              <a:t>Pumps and reservoirs.</a:t>
            </a:r>
          </a:p>
          <a:p>
            <a:pPr marL="557213" lvl="1" indent="-214313">
              <a:buFont typeface="Arial" panose="020B0604020202020204" pitchFamily="34" charset="0"/>
              <a:buChar char="•"/>
            </a:pPr>
            <a:r>
              <a:rPr lang="en-US" sz="1600" dirty="0"/>
              <a:t>Filters and strainers.</a:t>
            </a:r>
          </a:p>
          <a:p>
            <a:pPr marL="557213" lvl="1" indent="-214313">
              <a:buFont typeface="Arial" panose="020B0604020202020204" pitchFamily="34" charset="0"/>
              <a:buChar char="•"/>
            </a:pPr>
            <a:r>
              <a:rPr lang="en-US" sz="1600" dirty="0"/>
              <a:t>Valves and distribution systems (e.g., single-line, dual-line, and circulating systems).</a:t>
            </a:r>
            <a:endParaRPr lang="en-IN" dirty="0"/>
          </a:p>
        </p:txBody>
      </p:sp>
      <p:sp>
        <p:nvSpPr>
          <p:cNvPr id="19" name="TextBox 18">
            <a:extLst>
              <a:ext uri="{FF2B5EF4-FFF2-40B4-BE49-F238E27FC236}">
                <a16:creationId xmlns:a16="http://schemas.microsoft.com/office/drawing/2014/main" id="{0139D2C7-EB12-4F46-8FD6-3036AD107C48}"/>
              </a:ext>
            </a:extLst>
          </p:cNvPr>
          <p:cNvSpPr txBox="1"/>
          <p:nvPr/>
        </p:nvSpPr>
        <p:spPr>
          <a:xfrm>
            <a:off x="151791" y="2632581"/>
            <a:ext cx="4788040" cy="1384995"/>
          </a:xfrm>
          <a:prstGeom prst="rect">
            <a:avLst/>
          </a:prstGeom>
          <a:noFill/>
        </p:spPr>
        <p:txBody>
          <a:bodyPr wrap="square">
            <a:spAutoFit/>
          </a:bodyPr>
          <a:lstStyle/>
          <a:p>
            <a:r>
              <a:rPr lang="en-US" sz="1400" b="1" dirty="0"/>
              <a:t>Types of Lubrication Systems</a:t>
            </a:r>
            <a:r>
              <a:rPr lang="en-US" sz="1400" dirty="0"/>
              <a:t>:</a:t>
            </a:r>
          </a:p>
          <a:p>
            <a:pPr marL="557213" lvl="1" indent="-214313">
              <a:buFont typeface="Wingdings" panose="05000000000000000000" pitchFamily="2" charset="2"/>
              <a:buChar char="§"/>
            </a:pPr>
            <a:r>
              <a:rPr lang="en-US" sz="1400" b="1" dirty="0"/>
              <a:t>Manual Lubrication</a:t>
            </a:r>
            <a:r>
              <a:rPr lang="en-US" sz="1400" dirty="0"/>
              <a:t>: Grease guns, oil cans.</a:t>
            </a:r>
          </a:p>
          <a:p>
            <a:pPr marL="557213" lvl="1" indent="-214313">
              <a:buFont typeface="Wingdings" panose="05000000000000000000" pitchFamily="2" charset="2"/>
              <a:buChar char="§"/>
            </a:pPr>
            <a:r>
              <a:rPr lang="en-US" sz="1400" b="1" dirty="0"/>
              <a:t>Automatic Lubrication</a:t>
            </a:r>
            <a:r>
              <a:rPr lang="en-US" sz="1400" dirty="0"/>
              <a:t>: Centralized systems for bearings, gears, and chains.</a:t>
            </a:r>
          </a:p>
          <a:p>
            <a:pPr marL="557213" lvl="1" indent="-214313">
              <a:buFont typeface="Wingdings" panose="05000000000000000000" pitchFamily="2" charset="2"/>
              <a:buChar char="§"/>
            </a:pPr>
            <a:r>
              <a:rPr lang="en-US" sz="1400" b="1" dirty="0"/>
              <a:t>Circulating Systems</a:t>
            </a:r>
            <a:r>
              <a:rPr lang="en-US" sz="1400" dirty="0"/>
              <a:t>: Used in turbines, compressors, and large machinery.</a:t>
            </a:r>
          </a:p>
        </p:txBody>
      </p:sp>
      <p:grpSp>
        <p:nvGrpSpPr>
          <p:cNvPr id="14" name="Group 13">
            <a:extLst>
              <a:ext uri="{FF2B5EF4-FFF2-40B4-BE49-F238E27FC236}">
                <a16:creationId xmlns:a16="http://schemas.microsoft.com/office/drawing/2014/main" id="{7DB710F7-86FC-4C5A-9F01-EBF60BC49F62}"/>
              </a:ext>
            </a:extLst>
          </p:cNvPr>
          <p:cNvGrpSpPr/>
          <p:nvPr/>
        </p:nvGrpSpPr>
        <p:grpSpPr>
          <a:xfrm>
            <a:off x="4840682" y="3270684"/>
            <a:ext cx="4130424" cy="2791359"/>
            <a:chOff x="6560944" y="2106988"/>
            <a:chExt cx="5507231" cy="3721812"/>
          </a:xfrm>
        </p:grpSpPr>
        <p:pic>
          <p:nvPicPr>
            <p:cNvPr id="10" name="Picture 9">
              <a:extLst>
                <a:ext uri="{FF2B5EF4-FFF2-40B4-BE49-F238E27FC236}">
                  <a16:creationId xmlns:a16="http://schemas.microsoft.com/office/drawing/2014/main" id="{EED41C18-E094-4D4A-86AA-F0EF8272A893}"/>
                </a:ext>
              </a:extLst>
            </p:cNvPr>
            <p:cNvPicPr>
              <a:picLocks noChangeAspect="1"/>
            </p:cNvPicPr>
            <p:nvPr/>
          </p:nvPicPr>
          <p:blipFill rotWithShape="1">
            <a:blip r:embed="rId2">
              <a:extLst>
                <a:ext uri="{28A0092B-C50C-407E-A947-70E740481C1C}">
                  <a14:useLocalDpi xmlns:a14="http://schemas.microsoft.com/office/drawing/2010/main" val="0"/>
                </a:ext>
              </a:extLst>
            </a:blip>
            <a:srcRect l="5833" t="2609" r="12422" b="2754"/>
            <a:stretch/>
          </p:blipFill>
          <p:spPr>
            <a:xfrm>
              <a:off x="6560944" y="2106988"/>
              <a:ext cx="5281691" cy="3286122"/>
            </a:xfrm>
            <a:prstGeom prst="rect">
              <a:avLst/>
            </a:prstGeom>
          </p:spPr>
        </p:pic>
        <p:sp>
          <p:nvSpPr>
            <p:cNvPr id="11" name="Rectangle 10">
              <a:extLst>
                <a:ext uri="{FF2B5EF4-FFF2-40B4-BE49-F238E27FC236}">
                  <a16:creationId xmlns:a16="http://schemas.microsoft.com/office/drawing/2014/main" id="{7F209D51-6D87-42E2-9B28-D9629ADBC85D}"/>
                </a:ext>
              </a:extLst>
            </p:cNvPr>
            <p:cNvSpPr/>
            <p:nvPr/>
          </p:nvSpPr>
          <p:spPr>
            <a:xfrm>
              <a:off x="11268075" y="5551804"/>
              <a:ext cx="800100" cy="2769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
        <p:nvSpPr>
          <p:cNvPr id="25" name="TextBox 24">
            <a:extLst>
              <a:ext uri="{FF2B5EF4-FFF2-40B4-BE49-F238E27FC236}">
                <a16:creationId xmlns:a16="http://schemas.microsoft.com/office/drawing/2014/main" id="{25A552FA-637C-4B39-AF20-E180E5F8C729}"/>
              </a:ext>
            </a:extLst>
          </p:cNvPr>
          <p:cNvSpPr txBox="1"/>
          <p:nvPr/>
        </p:nvSpPr>
        <p:spPr>
          <a:xfrm>
            <a:off x="151791" y="4017468"/>
            <a:ext cx="4788040" cy="1169551"/>
          </a:xfrm>
          <a:prstGeom prst="rect">
            <a:avLst/>
          </a:prstGeom>
          <a:noFill/>
        </p:spPr>
        <p:txBody>
          <a:bodyPr wrap="square">
            <a:spAutoFit/>
          </a:bodyPr>
          <a:lstStyle/>
          <a:p>
            <a:r>
              <a:rPr lang="en-US" sz="1400" b="1" dirty="0"/>
              <a:t>Maintenance of Lubrication Systems</a:t>
            </a:r>
            <a:r>
              <a:rPr lang="en-US" sz="1400" dirty="0"/>
              <a:t>:</a:t>
            </a:r>
          </a:p>
          <a:p>
            <a:pPr marL="557213" lvl="1" indent="-214313">
              <a:buFont typeface="Wingdings" panose="05000000000000000000" pitchFamily="2" charset="2"/>
              <a:buChar char="§"/>
            </a:pPr>
            <a:r>
              <a:rPr lang="en-US" sz="1400" dirty="0"/>
              <a:t>Checking lubricant levels and quality.</a:t>
            </a:r>
          </a:p>
          <a:p>
            <a:pPr marL="557213" lvl="1" indent="-214313">
              <a:buFont typeface="Wingdings" panose="05000000000000000000" pitchFamily="2" charset="2"/>
              <a:buChar char="§"/>
            </a:pPr>
            <a:r>
              <a:rPr lang="en-US" sz="1400" dirty="0"/>
              <a:t>Detecting contamination and degradation (e.g., particle analysis, viscosity measurement).</a:t>
            </a:r>
          </a:p>
          <a:p>
            <a:pPr marL="557213" lvl="1" indent="-214313">
              <a:buFont typeface="Wingdings" panose="05000000000000000000" pitchFamily="2" charset="2"/>
              <a:buChar char="§"/>
            </a:pPr>
            <a:r>
              <a:rPr lang="en-US" sz="1400" dirty="0"/>
              <a:t>Replacing filters and cleaning systems.</a:t>
            </a:r>
          </a:p>
        </p:txBody>
      </p:sp>
      <p:sp>
        <p:nvSpPr>
          <p:cNvPr id="27" name="TextBox 26">
            <a:extLst>
              <a:ext uri="{FF2B5EF4-FFF2-40B4-BE49-F238E27FC236}">
                <a16:creationId xmlns:a16="http://schemas.microsoft.com/office/drawing/2014/main" id="{DC4AD535-08EA-4CC6-AC27-F2E3889B2E47}"/>
              </a:ext>
            </a:extLst>
          </p:cNvPr>
          <p:cNvSpPr txBox="1"/>
          <p:nvPr/>
        </p:nvSpPr>
        <p:spPr>
          <a:xfrm>
            <a:off x="151791" y="5187019"/>
            <a:ext cx="4977407" cy="1169551"/>
          </a:xfrm>
          <a:prstGeom prst="rect">
            <a:avLst/>
          </a:prstGeom>
          <a:noFill/>
        </p:spPr>
        <p:txBody>
          <a:bodyPr wrap="square">
            <a:spAutoFit/>
          </a:bodyPr>
          <a:lstStyle/>
          <a:p>
            <a:r>
              <a:rPr lang="en-US" sz="1400" b="1" dirty="0"/>
              <a:t>Reliability Considerations</a:t>
            </a:r>
            <a:r>
              <a:rPr lang="en-US" sz="1400" dirty="0"/>
              <a:t>:</a:t>
            </a:r>
          </a:p>
          <a:p>
            <a:pPr marL="557213" lvl="1" indent="-214313">
              <a:buFont typeface="Wingdings" panose="05000000000000000000" pitchFamily="2" charset="2"/>
              <a:buChar char="§"/>
            </a:pPr>
            <a:r>
              <a:rPr lang="en-US" sz="1400" dirty="0"/>
              <a:t>Impact of improper lubrication: Increased downtime, excessive wear, and energy loss.</a:t>
            </a:r>
          </a:p>
          <a:p>
            <a:pPr marL="557213" lvl="1" indent="-214313">
              <a:buFont typeface="Wingdings" panose="05000000000000000000" pitchFamily="2" charset="2"/>
              <a:buChar char="§"/>
            </a:pPr>
            <a:r>
              <a:rPr lang="en-US" sz="1400" dirty="0"/>
              <a:t>Predictive maintenance using tools like vibration analysis and thermography.</a:t>
            </a:r>
          </a:p>
        </p:txBody>
      </p:sp>
      <p:cxnSp>
        <p:nvCxnSpPr>
          <p:cNvPr id="16" name="Straight Connector 15">
            <a:extLst>
              <a:ext uri="{FF2B5EF4-FFF2-40B4-BE49-F238E27FC236}">
                <a16:creationId xmlns:a16="http://schemas.microsoft.com/office/drawing/2014/main" id="{58600A24-1D68-45EB-AAD4-D10F353F4A9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3120CCB-BAE7-4CF7-B50C-BAAE31F50E04}"/>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FUEL &amp; LUBRICATION SYSTEMS</a:t>
            </a:r>
          </a:p>
        </p:txBody>
      </p:sp>
    </p:spTree>
    <p:extLst>
      <p:ext uri="{BB962C8B-B14F-4D97-AF65-F5344CB8AC3E}">
        <p14:creationId xmlns:p14="http://schemas.microsoft.com/office/powerpoint/2010/main" val="93720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B9908D-3687-4044-8EF1-29AB1CA8FF15}"/>
              </a:ext>
            </a:extLst>
          </p:cNvPr>
          <p:cNvPicPr>
            <a:picLocks noChangeAspect="1"/>
          </p:cNvPicPr>
          <p:nvPr/>
        </p:nvPicPr>
        <p:blipFill rotWithShape="1">
          <a:blip r:embed="rId2">
            <a:extLst>
              <a:ext uri="{28A0092B-C50C-407E-A947-70E740481C1C}">
                <a14:useLocalDpi xmlns:a14="http://schemas.microsoft.com/office/drawing/2010/main" val="0"/>
              </a:ext>
            </a:extLst>
          </a:blip>
          <a:srcRect l="4121"/>
          <a:stretch/>
        </p:blipFill>
        <p:spPr>
          <a:xfrm>
            <a:off x="5189616" y="1004593"/>
            <a:ext cx="3822861" cy="2243136"/>
          </a:xfrm>
          <a:prstGeom prst="rect">
            <a:avLst/>
          </a:prstGeom>
        </p:spPr>
      </p:pic>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19</a:t>
            </a:fld>
            <a:endParaRPr lang="en-IN">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934970B2-7864-47A0-B37A-AFCD81CE8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36" y="870348"/>
            <a:ext cx="5027277" cy="1860682"/>
          </a:xfrm>
          <a:prstGeom prst="rect">
            <a:avLst/>
          </a:prstGeom>
        </p:spPr>
      </p:pic>
      <p:sp>
        <p:nvSpPr>
          <p:cNvPr id="13" name="TextBox 12">
            <a:extLst>
              <a:ext uri="{FF2B5EF4-FFF2-40B4-BE49-F238E27FC236}">
                <a16:creationId xmlns:a16="http://schemas.microsoft.com/office/drawing/2014/main" id="{D74CAA9B-C16B-417A-A21B-D4CBDB3F98FE}"/>
              </a:ext>
            </a:extLst>
          </p:cNvPr>
          <p:cNvSpPr txBox="1"/>
          <p:nvPr/>
        </p:nvSpPr>
        <p:spPr>
          <a:xfrm>
            <a:off x="0" y="6055004"/>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pic>
        <p:nvPicPr>
          <p:cNvPr id="10" name="Picture 9">
            <a:extLst>
              <a:ext uri="{FF2B5EF4-FFF2-40B4-BE49-F238E27FC236}">
                <a16:creationId xmlns:a16="http://schemas.microsoft.com/office/drawing/2014/main" id="{D315D47A-C7AE-49E3-B722-A208FE2623BB}"/>
              </a:ext>
            </a:extLst>
          </p:cNvPr>
          <p:cNvPicPr>
            <a:picLocks noChangeAspect="1"/>
          </p:cNvPicPr>
          <p:nvPr/>
        </p:nvPicPr>
        <p:blipFill rotWithShape="1">
          <a:blip r:embed="rId4">
            <a:extLst>
              <a:ext uri="{28A0092B-C50C-407E-A947-70E740481C1C}">
                <a14:useLocalDpi xmlns:a14="http://schemas.microsoft.com/office/drawing/2010/main" val="0"/>
              </a:ext>
            </a:extLst>
          </a:blip>
          <a:srcRect l="2773" r="2773" b="5416"/>
          <a:stretch/>
        </p:blipFill>
        <p:spPr>
          <a:xfrm>
            <a:off x="59266" y="3189975"/>
            <a:ext cx="4492589" cy="2771243"/>
          </a:xfrm>
          <a:prstGeom prst="rect">
            <a:avLst/>
          </a:prstGeom>
        </p:spPr>
      </p:pic>
      <p:sp>
        <p:nvSpPr>
          <p:cNvPr id="17" name="TextBox 16">
            <a:extLst>
              <a:ext uri="{FF2B5EF4-FFF2-40B4-BE49-F238E27FC236}">
                <a16:creationId xmlns:a16="http://schemas.microsoft.com/office/drawing/2014/main" id="{5FCE9AB0-45D9-4969-904C-EDFCB37B8995}"/>
              </a:ext>
            </a:extLst>
          </p:cNvPr>
          <p:cNvSpPr txBox="1"/>
          <p:nvPr/>
        </p:nvSpPr>
        <p:spPr>
          <a:xfrm>
            <a:off x="4572000" y="3268366"/>
            <a:ext cx="4440477" cy="2918941"/>
          </a:xfrm>
          <a:prstGeom prst="rect">
            <a:avLst/>
          </a:prstGeom>
          <a:noFill/>
        </p:spPr>
        <p:txBody>
          <a:bodyPr wrap="square">
            <a:spAutoFit/>
          </a:bodyPr>
          <a:lstStyle/>
          <a:p>
            <a:pPr marL="214313" indent="-214313" algn="just">
              <a:lnSpc>
                <a:spcPct val="120000"/>
              </a:lnSpc>
              <a:buFont typeface="Wingdings" panose="05000000000000000000" pitchFamily="2" charset="2"/>
              <a:buChar char="§"/>
            </a:pPr>
            <a:r>
              <a:rPr lang="en-US" sz="1400" dirty="0"/>
              <a:t>About 70 % of power generating capacity in India is from coal based thermal power plants.</a:t>
            </a:r>
          </a:p>
          <a:p>
            <a:pPr marL="214313" indent="-214313" algn="just">
              <a:lnSpc>
                <a:spcPct val="120000"/>
              </a:lnSpc>
              <a:buFont typeface="Wingdings" panose="05000000000000000000" pitchFamily="2" charset="2"/>
              <a:buChar char="§"/>
            </a:pPr>
            <a:r>
              <a:rPr lang="en-US" sz="1400" dirty="0"/>
              <a:t>Coal is pulverized to the consistency of talcum powder. </a:t>
            </a:r>
          </a:p>
          <a:p>
            <a:pPr marL="214313" indent="-214313" algn="just">
              <a:lnSpc>
                <a:spcPct val="120000"/>
              </a:lnSpc>
              <a:buFont typeface="Wingdings" panose="05000000000000000000" pitchFamily="2" charset="2"/>
              <a:buChar char="§"/>
            </a:pPr>
            <a:r>
              <a:rPr lang="en-US" sz="1400" dirty="0"/>
              <a:t>Then powdered coal is blown into the water wall boiler where it is burned at temperature higher than 1300°C.</a:t>
            </a:r>
          </a:p>
          <a:p>
            <a:pPr marL="214313" indent="-214313" algn="just">
              <a:lnSpc>
                <a:spcPct val="120000"/>
              </a:lnSpc>
              <a:buFont typeface="Wingdings" panose="05000000000000000000" pitchFamily="2" charset="2"/>
              <a:buChar char="§"/>
            </a:pPr>
            <a:r>
              <a:rPr lang="en-US" sz="1400" dirty="0"/>
              <a:t>The heat in the combustion gas is transferred into steam.</a:t>
            </a:r>
          </a:p>
          <a:p>
            <a:pPr marL="214313" indent="-214313" algn="just">
              <a:lnSpc>
                <a:spcPct val="120000"/>
              </a:lnSpc>
              <a:buFont typeface="Wingdings" panose="05000000000000000000" pitchFamily="2" charset="2"/>
              <a:buChar char="§"/>
            </a:pPr>
            <a:r>
              <a:rPr lang="en-US" sz="1400" dirty="0"/>
              <a:t>This high-pressure steam is used to run the steam turbine to spin. </a:t>
            </a:r>
          </a:p>
          <a:p>
            <a:pPr marL="214313" indent="-214313" algn="just">
              <a:lnSpc>
                <a:spcPct val="120000"/>
              </a:lnSpc>
              <a:buFont typeface="Wingdings" panose="05000000000000000000" pitchFamily="2" charset="2"/>
              <a:buChar char="§"/>
            </a:pPr>
            <a:r>
              <a:rPr lang="en-US" sz="1400" dirty="0"/>
              <a:t>Finally turbine rotates the generator to produce electricity.</a:t>
            </a:r>
            <a:endParaRPr lang="en-IN" sz="1400" dirty="0"/>
          </a:p>
        </p:txBody>
      </p:sp>
      <p:sp>
        <p:nvSpPr>
          <p:cNvPr id="22" name="TextBox 21">
            <a:extLst>
              <a:ext uri="{FF2B5EF4-FFF2-40B4-BE49-F238E27FC236}">
                <a16:creationId xmlns:a16="http://schemas.microsoft.com/office/drawing/2014/main" id="{50B9F2C8-8263-4FA3-B104-98C89FBB98AC}"/>
              </a:ext>
            </a:extLst>
          </p:cNvPr>
          <p:cNvSpPr txBox="1"/>
          <p:nvPr/>
        </p:nvSpPr>
        <p:spPr>
          <a:xfrm>
            <a:off x="63502" y="2830784"/>
            <a:ext cx="3357031" cy="338554"/>
          </a:xfrm>
          <a:prstGeom prst="rect">
            <a:avLst/>
          </a:prstGeom>
          <a:noFill/>
        </p:spPr>
        <p:txBody>
          <a:bodyPr wrap="square">
            <a:spAutoFit/>
          </a:bodyPr>
          <a:lstStyle/>
          <a:p>
            <a:pPr marL="214313" indent="-214313">
              <a:buFont typeface="Wingdings" panose="05000000000000000000" pitchFamily="2" charset="2"/>
              <a:buChar char="§"/>
            </a:pPr>
            <a:r>
              <a:rPr lang="en-IN" sz="1600" b="1" dirty="0"/>
              <a:t>Coal-fired power station</a:t>
            </a:r>
          </a:p>
        </p:txBody>
      </p:sp>
      <p:cxnSp>
        <p:nvCxnSpPr>
          <p:cNvPr id="14" name="Straight Connector 13">
            <a:extLst>
              <a:ext uri="{FF2B5EF4-FFF2-40B4-BE49-F238E27FC236}">
                <a16:creationId xmlns:a16="http://schemas.microsoft.com/office/drawing/2014/main" id="{8A36496C-C12F-4BB0-9EB0-A7D9E6E8B800}"/>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B876376-984E-4902-8B46-A15A87BB6F03}"/>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ELECTRICAL POWER SYSTEMS</a:t>
            </a:r>
          </a:p>
        </p:txBody>
      </p:sp>
    </p:spTree>
    <p:extLst>
      <p:ext uri="{BB962C8B-B14F-4D97-AF65-F5344CB8AC3E}">
        <p14:creationId xmlns:p14="http://schemas.microsoft.com/office/powerpoint/2010/main" val="52568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2</a:t>
            </a:fld>
            <a:endParaRPr lang="en-IN">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375663C2-F233-4351-A2A5-3486D6F2908B}"/>
              </a:ext>
            </a:extLst>
          </p:cNvPr>
          <p:cNvSpPr txBox="1"/>
          <p:nvPr/>
        </p:nvSpPr>
        <p:spPr>
          <a:xfrm>
            <a:off x="182180" y="986503"/>
            <a:ext cx="8779640" cy="4524315"/>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t>Apart from raw materials, chemical process industries and specially the manufacturing unit requires essential services to smoothly carry out a process which converts the raw materials into products.</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These services are called utilities, which aid to the maintaining the desired operating conditions for the manufacturing of finished products.</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Broadly utilities can be classified as the system required to provide air, water, and electricity, to the unit.</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IN" sz="1600" dirty="0"/>
              <a:t>Major utilities required for typical chemical/production industry are:</a:t>
            </a:r>
          </a:p>
          <a:p>
            <a:pPr marL="557213" lvl="1" indent="-214313" algn="just">
              <a:buFont typeface="Arial" panose="020B0604020202020204" pitchFamily="34" charset="0"/>
              <a:buChar char="•"/>
            </a:pPr>
            <a:endParaRPr lang="en-IN" sz="1600" dirty="0"/>
          </a:p>
          <a:p>
            <a:pPr marL="557213" lvl="1" indent="-214313" algn="just">
              <a:buFont typeface="Arial" panose="020B0604020202020204" pitchFamily="34" charset="0"/>
              <a:buChar char="•"/>
            </a:pPr>
            <a:r>
              <a:rPr lang="en-IN" sz="1600" dirty="0"/>
              <a:t>Boilers</a:t>
            </a:r>
          </a:p>
          <a:p>
            <a:pPr marL="557213" lvl="1" indent="-214313" algn="just">
              <a:buFont typeface="Arial" panose="020B0604020202020204" pitchFamily="34" charset="0"/>
              <a:buChar char="•"/>
            </a:pPr>
            <a:r>
              <a:rPr lang="en-IN" sz="1600" dirty="0"/>
              <a:t>Compressors</a:t>
            </a:r>
          </a:p>
          <a:p>
            <a:pPr marL="557213" lvl="1" indent="-214313" algn="just">
              <a:buFont typeface="Arial" panose="020B0604020202020204" pitchFamily="34" charset="0"/>
              <a:buChar char="•"/>
            </a:pPr>
            <a:r>
              <a:rPr lang="en-IN" sz="1600" dirty="0"/>
              <a:t>Condensers, Refrigeration, Air Conditioning</a:t>
            </a:r>
          </a:p>
          <a:p>
            <a:pPr marL="557213" lvl="1" indent="-214313" algn="just">
              <a:buFont typeface="Arial" panose="020B0604020202020204" pitchFamily="34" charset="0"/>
              <a:buChar char="•"/>
            </a:pPr>
            <a:r>
              <a:rPr lang="en-IN" sz="1600" dirty="0"/>
              <a:t>Water Treatment Plants</a:t>
            </a:r>
          </a:p>
          <a:p>
            <a:pPr marL="557213" lvl="1" indent="-214313" algn="just">
              <a:buFont typeface="Arial" panose="020B0604020202020204" pitchFamily="34" charset="0"/>
              <a:buChar char="•"/>
            </a:pPr>
            <a:r>
              <a:rPr lang="en-IN" sz="1600" dirty="0"/>
              <a:t>Cooling Towers</a:t>
            </a:r>
          </a:p>
          <a:p>
            <a:pPr marL="557213" lvl="1" indent="-214313" algn="just">
              <a:buFont typeface="Arial" panose="020B0604020202020204" pitchFamily="34" charset="0"/>
              <a:buChar char="•"/>
            </a:pPr>
            <a:r>
              <a:rPr lang="en-IN" sz="1600" dirty="0"/>
              <a:t>Turbines</a:t>
            </a:r>
          </a:p>
          <a:p>
            <a:pPr marL="557213" lvl="1" indent="-214313" algn="just">
              <a:buFont typeface="Arial" panose="020B0604020202020204" pitchFamily="34" charset="0"/>
              <a:buChar char="•"/>
            </a:pPr>
            <a:r>
              <a:rPr lang="en-IN" sz="1600" dirty="0"/>
              <a:t>Air, Water, Fuel, Furnace, Insulation etc.</a:t>
            </a:r>
          </a:p>
        </p:txBody>
      </p:sp>
      <p:cxnSp>
        <p:nvCxnSpPr>
          <p:cNvPr id="7" name="Straight Connector 6">
            <a:extLst>
              <a:ext uri="{FF2B5EF4-FFF2-40B4-BE49-F238E27FC236}">
                <a16:creationId xmlns:a16="http://schemas.microsoft.com/office/drawing/2014/main" id="{12AF7EDA-7454-420C-88CF-CA1194302A9C}"/>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B58BAA-092B-45AF-9DFA-4F4A68653AEC}"/>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CHEMICAL PROCESS UTILITIES</a:t>
            </a:r>
          </a:p>
        </p:txBody>
      </p:sp>
    </p:spTree>
    <p:extLst>
      <p:ext uri="{BB962C8B-B14F-4D97-AF65-F5344CB8AC3E}">
        <p14:creationId xmlns:p14="http://schemas.microsoft.com/office/powerpoint/2010/main" val="420224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20</a:t>
            </a:fld>
            <a:endParaRPr lang="en-IN">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512654F6-549B-4939-A614-FA9D2985EA3D}"/>
              </a:ext>
            </a:extLst>
          </p:cNvPr>
          <p:cNvPicPr>
            <a:picLocks noChangeAspect="1"/>
          </p:cNvPicPr>
          <p:nvPr/>
        </p:nvPicPr>
        <p:blipFill>
          <a:blip r:embed="rId2"/>
          <a:stretch>
            <a:fillRect/>
          </a:stretch>
        </p:blipFill>
        <p:spPr>
          <a:xfrm>
            <a:off x="139701" y="1264030"/>
            <a:ext cx="4448540" cy="4733127"/>
          </a:xfrm>
          <a:prstGeom prst="rect">
            <a:avLst/>
          </a:prstGeom>
        </p:spPr>
      </p:pic>
      <p:sp>
        <p:nvSpPr>
          <p:cNvPr id="10" name="TextBox 9">
            <a:extLst>
              <a:ext uri="{FF2B5EF4-FFF2-40B4-BE49-F238E27FC236}">
                <a16:creationId xmlns:a16="http://schemas.microsoft.com/office/drawing/2014/main" id="{616CB968-1254-4E86-A1D3-2BEB7BD26BFA}"/>
              </a:ext>
            </a:extLst>
          </p:cNvPr>
          <p:cNvSpPr txBox="1"/>
          <p:nvPr/>
        </p:nvSpPr>
        <p:spPr>
          <a:xfrm>
            <a:off x="122556" y="904839"/>
            <a:ext cx="8470899" cy="338554"/>
          </a:xfrm>
          <a:prstGeom prst="rect">
            <a:avLst/>
          </a:prstGeom>
          <a:noFill/>
        </p:spPr>
        <p:txBody>
          <a:bodyPr wrap="square">
            <a:spAutoFit/>
          </a:bodyPr>
          <a:lstStyle/>
          <a:p>
            <a:pPr defTabSz="685800">
              <a:defRPr/>
            </a:pPr>
            <a:r>
              <a:rPr lang="en-US" sz="1600" b="1" dirty="0">
                <a:latin typeface="Calibri" panose="020F0502020204030204" pitchFamily="34" charset="0"/>
                <a:ea typeface="Calibri" panose="020F0502020204030204" pitchFamily="34" charset="0"/>
                <a:cs typeface="Calibri" panose="020F0502020204030204" pitchFamily="34" charset="0"/>
              </a:rPr>
              <a:t>POWER TRANSMISSION SYSTEMS</a:t>
            </a:r>
          </a:p>
        </p:txBody>
      </p:sp>
      <p:pic>
        <p:nvPicPr>
          <p:cNvPr id="6" name="Picture 5">
            <a:extLst>
              <a:ext uri="{FF2B5EF4-FFF2-40B4-BE49-F238E27FC236}">
                <a16:creationId xmlns:a16="http://schemas.microsoft.com/office/drawing/2014/main" id="{51A796C9-4ADA-4C64-A4A6-D10E147060F8}"/>
              </a:ext>
            </a:extLst>
          </p:cNvPr>
          <p:cNvPicPr>
            <a:picLocks noChangeAspect="1"/>
          </p:cNvPicPr>
          <p:nvPr/>
        </p:nvPicPr>
        <p:blipFill>
          <a:blip r:embed="rId3"/>
          <a:stretch>
            <a:fillRect/>
          </a:stretch>
        </p:blipFill>
        <p:spPr>
          <a:xfrm>
            <a:off x="4313759" y="1454417"/>
            <a:ext cx="4830241" cy="3633521"/>
          </a:xfrm>
          <a:prstGeom prst="rect">
            <a:avLst/>
          </a:prstGeom>
        </p:spPr>
      </p:pic>
      <p:sp>
        <p:nvSpPr>
          <p:cNvPr id="11" name="TextBox 10">
            <a:extLst>
              <a:ext uri="{FF2B5EF4-FFF2-40B4-BE49-F238E27FC236}">
                <a16:creationId xmlns:a16="http://schemas.microsoft.com/office/drawing/2014/main" id="{7572CDFA-9E1B-479E-AE0D-C13425B15E35}"/>
              </a:ext>
            </a:extLst>
          </p:cNvPr>
          <p:cNvSpPr txBox="1"/>
          <p:nvPr/>
        </p:nvSpPr>
        <p:spPr>
          <a:xfrm>
            <a:off x="0" y="6066208"/>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sp>
        <p:nvSpPr>
          <p:cNvPr id="13" name="TextBox 12">
            <a:extLst>
              <a:ext uri="{FF2B5EF4-FFF2-40B4-BE49-F238E27FC236}">
                <a16:creationId xmlns:a16="http://schemas.microsoft.com/office/drawing/2014/main" id="{4361B4B5-D195-481D-8EB8-8D27B4351926}"/>
              </a:ext>
            </a:extLst>
          </p:cNvPr>
          <p:cNvSpPr txBox="1"/>
          <p:nvPr/>
        </p:nvSpPr>
        <p:spPr>
          <a:xfrm>
            <a:off x="4295759" y="5235211"/>
            <a:ext cx="4830241" cy="830997"/>
          </a:xfrm>
          <a:prstGeom prst="rect">
            <a:avLst/>
          </a:prstGeom>
          <a:noFill/>
        </p:spPr>
        <p:txBody>
          <a:bodyPr wrap="square">
            <a:spAutoFit/>
          </a:bodyPr>
          <a:lstStyle/>
          <a:p>
            <a:pPr marL="214313" indent="-214313">
              <a:buFont typeface="Wingdings" panose="05000000000000000000" pitchFamily="2" charset="2"/>
              <a:buChar char="§"/>
            </a:pPr>
            <a:r>
              <a:rPr lang="en-US" sz="1600" dirty="0"/>
              <a:t>The standard technical losses are around 17 % in India (Efficiency = 83%). But the figures for many of the states show T &amp; D losses ranging from 17 – 50 %. </a:t>
            </a:r>
            <a:endParaRPr lang="en-IN" sz="1600" dirty="0"/>
          </a:p>
        </p:txBody>
      </p:sp>
      <p:cxnSp>
        <p:nvCxnSpPr>
          <p:cNvPr id="14" name="Straight Connector 13">
            <a:extLst>
              <a:ext uri="{FF2B5EF4-FFF2-40B4-BE49-F238E27FC236}">
                <a16:creationId xmlns:a16="http://schemas.microsoft.com/office/drawing/2014/main" id="{0E1F9BF2-0B4A-4362-BC7F-82F1366CC07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14C9B60-390D-4074-9BDD-1D53F4713276}"/>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ELECTRICAL POWER SYSTEMS</a:t>
            </a:r>
          </a:p>
        </p:txBody>
      </p:sp>
    </p:spTree>
    <p:extLst>
      <p:ext uri="{BB962C8B-B14F-4D97-AF65-F5344CB8AC3E}">
        <p14:creationId xmlns:p14="http://schemas.microsoft.com/office/powerpoint/2010/main" val="22496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21</a:t>
            </a:fld>
            <a:endParaRPr lang="en-IN">
              <a:solidFill>
                <a:prstClr val="black">
                  <a:tint val="75000"/>
                </a:prstClr>
              </a:solidFill>
              <a:latin typeface="Calibri" panose="020F0502020204030204"/>
            </a:endParaRPr>
          </a:p>
        </p:txBody>
      </p:sp>
      <p:sp>
        <p:nvSpPr>
          <p:cNvPr id="11" name="TextBox 10">
            <a:extLst>
              <a:ext uri="{FF2B5EF4-FFF2-40B4-BE49-F238E27FC236}">
                <a16:creationId xmlns:a16="http://schemas.microsoft.com/office/drawing/2014/main" id="{7572CDFA-9E1B-479E-AE0D-C13425B15E35}"/>
              </a:ext>
            </a:extLst>
          </p:cNvPr>
          <p:cNvSpPr txBox="1"/>
          <p:nvPr/>
        </p:nvSpPr>
        <p:spPr>
          <a:xfrm>
            <a:off x="0" y="6074250"/>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pic>
        <p:nvPicPr>
          <p:cNvPr id="4" name="Picture 3">
            <a:extLst>
              <a:ext uri="{FF2B5EF4-FFF2-40B4-BE49-F238E27FC236}">
                <a16:creationId xmlns:a16="http://schemas.microsoft.com/office/drawing/2014/main" id="{03DDFB1F-519E-407C-8B99-D9C82A36F085}"/>
              </a:ext>
            </a:extLst>
          </p:cNvPr>
          <p:cNvPicPr>
            <a:picLocks noChangeAspect="1"/>
          </p:cNvPicPr>
          <p:nvPr/>
        </p:nvPicPr>
        <p:blipFill>
          <a:blip r:embed="rId2"/>
          <a:stretch>
            <a:fillRect/>
          </a:stretch>
        </p:blipFill>
        <p:spPr>
          <a:xfrm>
            <a:off x="4563000" y="904839"/>
            <a:ext cx="4529544" cy="4624672"/>
          </a:xfrm>
          <a:prstGeom prst="rect">
            <a:avLst/>
          </a:prstGeom>
        </p:spPr>
      </p:pic>
      <p:pic>
        <p:nvPicPr>
          <p:cNvPr id="13" name="Picture 12">
            <a:extLst>
              <a:ext uri="{FF2B5EF4-FFF2-40B4-BE49-F238E27FC236}">
                <a16:creationId xmlns:a16="http://schemas.microsoft.com/office/drawing/2014/main" id="{DA13E568-587B-4DB8-8D43-524CC63BAF58}"/>
              </a:ext>
            </a:extLst>
          </p:cNvPr>
          <p:cNvPicPr>
            <a:picLocks noChangeAspect="1"/>
          </p:cNvPicPr>
          <p:nvPr/>
        </p:nvPicPr>
        <p:blipFill>
          <a:blip r:embed="rId3"/>
          <a:stretch>
            <a:fillRect/>
          </a:stretch>
        </p:blipFill>
        <p:spPr>
          <a:xfrm>
            <a:off x="180150" y="904839"/>
            <a:ext cx="4391849" cy="4090539"/>
          </a:xfrm>
          <a:prstGeom prst="rect">
            <a:avLst/>
          </a:prstGeom>
        </p:spPr>
      </p:pic>
      <p:cxnSp>
        <p:nvCxnSpPr>
          <p:cNvPr id="10" name="Straight Connector 9">
            <a:extLst>
              <a:ext uri="{FF2B5EF4-FFF2-40B4-BE49-F238E27FC236}">
                <a16:creationId xmlns:a16="http://schemas.microsoft.com/office/drawing/2014/main" id="{ADE37E87-E40A-4100-A50A-C803A715AA4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1952EE-B91E-4F83-9263-41E6BD8613EF}"/>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ELECTRICAL POWER SYSTEMS</a:t>
            </a:r>
          </a:p>
        </p:txBody>
      </p:sp>
    </p:spTree>
    <p:extLst>
      <p:ext uri="{BB962C8B-B14F-4D97-AF65-F5344CB8AC3E}">
        <p14:creationId xmlns:p14="http://schemas.microsoft.com/office/powerpoint/2010/main" val="137076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3</a:t>
            </a:fld>
            <a:endParaRPr lang="en-IN">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375663C2-F233-4351-A2A5-3486D6F2908B}"/>
              </a:ext>
            </a:extLst>
          </p:cNvPr>
          <p:cNvSpPr txBox="1"/>
          <p:nvPr/>
        </p:nvSpPr>
        <p:spPr>
          <a:xfrm>
            <a:off x="139701" y="925476"/>
            <a:ext cx="8864598" cy="5262979"/>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t>Utilities can also pose serious economical and technical ill effects if not engineered well.</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Increasing demand of water and fuels, increases the cost of the utilities required.</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IN" sz="1600" dirty="0"/>
              <a:t>Proper understanding related to the consumption and management of utilities is essential.</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Examples:</a:t>
            </a:r>
          </a:p>
          <a:p>
            <a:pPr marL="557213" lvl="1" indent="-214313" algn="just">
              <a:buFont typeface="Arial" panose="020B0604020202020204" pitchFamily="34" charset="0"/>
              <a:buChar char="•"/>
            </a:pPr>
            <a:endParaRPr lang="en-IN" sz="1600" dirty="0"/>
          </a:p>
          <a:p>
            <a:pPr marL="557213" lvl="1" indent="-214313" algn="just">
              <a:buFont typeface="Arial" panose="020B0604020202020204" pitchFamily="34" charset="0"/>
              <a:buChar char="•"/>
            </a:pPr>
            <a:r>
              <a:rPr lang="en-IN" sz="1600" dirty="0"/>
              <a:t>If a very high pressure steam is supplied to the HXs, which is not designed to handle them, will eventually damage it.</a:t>
            </a:r>
          </a:p>
          <a:p>
            <a:pPr marL="557213" lvl="1" indent="-214313" algn="just">
              <a:buFont typeface="Arial" panose="020B0604020202020204" pitchFamily="34" charset="0"/>
              <a:buChar char="•"/>
            </a:pPr>
            <a:endParaRPr lang="en-IN" sz="1600" dirty="0"/>
          </a:p>
          <a:p>
            <a:pPr marL="557213" lvl="1" indent="-214313" algn="just">
              <a:buFont typeface="Arial" panose="020B0604020202020204" pitchFamily="34" charset="0"/>
              <a:buChar char="•"/>
            </a:pPr>
            <a:r>
              <a:rPr lang="en-IN" sz="1600" dirty="0"/>
              <a:t>When a transformer works under load or overload, the energy losses are high. Efficiency will be maximum when the iron loss (eddy currents and hysteresis loss) equals to the copper loss (current dependent loss).</a:t>
            </a:r>
          </a:p>
          <a:p>
            <a:pPr marL="557213" lvl="1" indent="-214313" algn="just">
              <a:buFont typeface="Arial" panose="020B0604020202020204" pitchFamily="34" charset="0"/>
              <a:buChar char="•"/>
            </a:pPr>
            <a:endParaRPr lang="en-IN" sz="1600" dirty="0"/>
          </a:p>
          <a:p>
            <a:pPr marL="214313" indent="-214313" algn="just">
              <a:buFont typeface="Wingdings" panose="05000000000000000000" pitchFamily="2" charset="2"/>
              <a:buChar char="§"/>
            </a:pPr>
            <a:r>
              <a:rPr lang="en-IN" sz="1600" dirty="0"/>
              <a:t>Generally,  </a:t>
            </a:r>
            <a:r>
              <a:rPr lang="en-IN" sz="1600" b="1" dirty="0">
                <a:solidFill>
                  <a:srgbClr val="FF0000"/>
                </a:solidFill>
              </a:rPr>
              <a:t>Cost to Utility = Generation Cost + Transmission Cost</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Sometimes, </a:t>
            </a:r>
            <a:r>
              <a:rPr lang="en-IN" sz="1600" b="1" dirty="0"/>
              <a:t>depreciation and capital recovery cost </a:t>
            </a:r>
            <a:r>
              <a:rPr lang="en-IN" sz="1600" dirty="0"/>
              <a:t>is also added to it. If the utility is outsourced, then this is cost is simply added as material (water, air, gas, fuel, electricity etc.) cost to the project.</a:t>
            </a:r>
          </a:p>
          <a:p>
            <a:pPr marL="214313" indent="-214313" algn="just">
              <a:buFont typeface="Wingdings" panose="05000000000000000000" pitchFamily="2" charset="2"/>
              <a:buChar char="§"/>
            </a:pPr>
            <a:endParaRPr lang="en-IN" sz="1600" dirty="0"/>
          </a:p>
          <a:p>
            <a:pPr marL="214313" indent="-214313" algn="just">
              <a:buFont typeface="Wingdings" panose="05000000000000000000" pitchFamily="2" charset="2"/>
              <a:buChar char="§"/>
            </a:pPr>
            <a:r>
              <a:rPr lang="en-IN" sz="1600" dirty="0"/>
              <a:t>Optimization and utility calculation (heating and cooling) is measured by</a:t>
            </a:r>
          </a:p>
        </p:txBody>
      </p:sp>
      <p:sp>
        <p:nvSpPr>
          <p:cNvPr id="11" name="TextBox 10">
            <a:extLst>
              <a:ext uri="{FF2B5EF4-FFF2-40B4-BE49-F238E27FC236}">
                <a16:creationId xmlns:a16="http://schemas.microsoft.com/office/drawing/2014/main" id="{8313A85C-2471-45F3-A1E0-85D0F6E003B1}"/>
              </a:ext>
            </a:extLst>
          </p:cNvPr>
          <p:cNvSpPr txBox="1"/>
          <p:nvPr/>
        </p:nvSpPr>
        <p:spPr>
          <a:xfrm>
            <a:off x="6354306" y="5828895"/>
            <a:ext cx="1613994" cy="300082"/>
          </a:xfrm>
          <a:prstGeom prst="rect">
            <a:avLst/>
          </a:prstGeom>
          <a:noFill/>
        </p:spPr>
        <p:txBody>
          <a:bodyPr wrap="square">
            <a:spAutoFit/>
          </a:bodyPr>
          <a:lstStyle/>
          <a:p>
            <a:r>
              <a:rPr lang="en-IN" sz="1350" b="1" dirty="0">
                <a:solidFill>
                  <a:srgbClr val="C00000"/>
                </a:solidFill>
              </a:rPr>
              <a:t>PINCH ANALYSIS.</a:t>
            </a:r>
          </a:p>
        </p:txBody>
      </p:sp>
      <p:cxnSp>
        <p:nvCxnSpPr>
          <p:cNvPr id="10" name="Straight Connector 9">
            <a:extLst>
              <a:ext uri="{FF2B5EF4-FFF2-40B4-BE49-F238E27FC236}">
                <a16:creationId xmlns:a16="http://schemas.microsoft.com/office/drawing/2014/main" id="{E59AA6B2-15FE-4792-8C6F-242400FA7FE0}"/>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B49EA1-736A-428B-BF24-44A84B091B1D}"/>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CHEMICAL PROCESS UTILITIES</a:t>
            </a:r>
          </a:p>
        </p:txBody>
      </p:sp>
    </p:spTree>
    <p:extLst>
      <p:ext uri="{BB962C8B-B14F-4D97-AF65-F5344CB8AC3E}">
        <p14:creationId xmlns:p14="http://schemas.microsoft.com/office/powerpoint/2010/main" val="277402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88D15D-C483-477A-9FFC-5161ACBF9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032" y="2829358"/>
            <a:ext cx="6060110" cy="3352210"/>
          </a:xfrm>
          <a:prstGeom prst="rect">
            <a:avLst/>
          </a:prstGeom>
        </p:spPr>
      </p:pic>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4</a:t>
            </a:fld>
            <a:endParaRPr lang="en-IN">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375663C2-F233-4351-A2A5-3486D6F2908B}"/>
              </a:ext>
            </a:extLst>
          </p:cNvPr>
          <p:cNvSpPr txBox="1"/>
          <p:nvPr/>
        </p:nvSpPr>
        <p:spPr>
          <a:xfrm>
            <a:off x="139701" y="846706"/>
            <a:ext cx="8864598" cy="2800767"/>
          </a:xfrm>
          <a:prstGeom prst="rect">
            <a:avLst/>
          </a:prstGeom>
          <a:noFill/>
        </p:spPr>
        <p:txBody>
          <a:bodyPr wrap="square" rtlCol="0">
            <a:spAutoFit/>
          </a:bodyPr>
          <a:lstStyle/>
          <a:p>
            <a:pPr marL="214313" indent="-214313" algn="just">
              <a:buFont typeface="Wingdings" panose="05000000000000000000" pitchFamily="2" charset="2"/>
              <a:buChar char="§"/>
            </a:pPr>
            <a:r>
              <a:rPr lang="en-US" sz="1600" dirty="0"/>
              <a:t>Steam has been a popular mode of conveying energy since the industrial revolution.</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Steam is used for generating power and also used in process industries such as sugar, paper, fertilizer, refineries, petrochemicals, chemical, food, synthetic </a:t>
            </a:r>
            <a:r>
              <a:rPr lang="en-US" sz="1600" dirty="0" err="1"/>
              <a:t>fibre</a:t>
            </a:r>
            <a:r>
              <a:rPr lang="en-US" sz="1600" dirty="0"/>
              <a:t> and textiles.</a:t>
            </a:r>
          </a:p>
          <a:p>
            <a:pPr marL="214313" indent="-214313" algn="just">
              <a:buFont typeface="Wingdings" panose="05000000000000000000" pitchFamily="2" charset="2"/>
              <a:buChar char="§"/>
            </a:pPr>
            <a:endParaRPr lang="en-US" sz="1600" dirty="0"/>
          </a:p>
          <a:p>
            <a:pPr marL="214313" indent="-214313" algn="just">
              <a:buFont typeface="Wingdings" panose="05000000000000000000" pitchFamily="2" charset="2"/>
              <a:buChar char="§"/>
            </a:pPr>
            <a:r>
              <a:rPr lang="en-US" sz="1600" dirty="0"/>
              <a:t>The following characteristics of steam make it so popular and useful to the industry:</a:t>
            </a:r>
          </a:p>
          <a:p>
            <a:pPr marL="214313" indent="-214313" algn="just">
              <a:buFont typeface="Wingdings" panose="05000000000000000000" pitchFamily="2" charset="2"/>
              <a:buChar char="§"/>
            </a:pPr>
            <a:endParaRPr lang="en-US" sz="1600" dirty="0"/>
          </a:p>
          <a:p>
            <a:pPr marL="557213" lvl="1" indent="-214313" algn="just">
              <a:buFont typeface="Arial" panose="020B0604020202020204" pitchFamily="34" charset="0"/>
              <a:buChar char="•"/>
            </a:pPr>
            <a:r>
              <a:rPr lang="en-US" sz="1600" dirty="0"/>
              <a:t>Highest specific heat and latent heat</a:t>
            </a:r>
          </a:p>
          <a:p>
            <a:pPr marL="557213" lvl="1" indent="-214313" algn="just">
              <a:buFont typeface="Arial" panose="020B0604020202020204" pitchFamily="34" charset="0"/>
              <a:buChar char="•"/>
            </a:pPr>
            <a:r>
              <a:rPr lang="en-US" sz="1600" dirty="0"/>
              <a:t>Highest heat transfer coefficient</a:t>
            </a:r>
          </a:p>
          <a:p>
            <a:pPr marL="557213" lvl="1" indent="-214313" algn="just">
              <a:buFont typeface="Arial" panose="020B0604020202020204" pitchFamily="34" charset="0"/>
              <a:buChar char="•"/>
            </a:pPr>
            <a:r>
              <a:rPr lang="en-US" sz="1600" dirty="0"/>
              <a:t>Easy to control and distribute</a:t>
            </a:r>
          </a:p>
          <a:p>
            <a:pPr marL="557213" lvl="1" indent="-214313" algn="just">
              <a:buFont typeface="Arial" panose="020B0604020202020204" pitchFamily="34" charset="0"/>
              <a:buChar char="•"/>
            </a:pPr>
            <a:r>
              <a:rPr lang="en-US" sz="1600" dirty="0"/>
              <a:t>Cheap and inert</a:t>
            </a:r>
            <a:endParaRPr lang="en-IN" sz="1600" dirty="0"/>
          </a:p>
        </p:txBody>
      </p:sp>
      <p:pic>
        <p:nvPicPr>
          <p:cNvPr id="13" name="Picture 12">
            <a:extLst>
              <a:ext uri="{FF2B5EF4-FFF2-40B4-BE49-F238E27FC236}">
                <a16:creationId xmlns:a16="http://schemas.microsoft.com/office/drawing/2014/main" id="{21BCD5C2-D283-4C87-A6E2-20032455323B}"/>
              </a:ext>
            </a:extLst>
          </p:cNvPr>
          <p:cNvPicPr>
            <a:picLocks noChangeAspect="1"/>
          </p:cNvPicPr>
          <p:nvPr/>
        </p:nvPicPr>
        <p:blipFill>
          <a:blip r:embed="rId3"/>
          <a:stretch>
            <a:fillRect/>
          </a:stretch>
        </p:blipFill>
        <p:spPr>
          <a:xfrm>
            <a:off x="139701" y="4539604"/>
            <a:ext cx="3055476" cy="1587803"/>
          </a:xfrm>
          <a:prstGeom prst="rect">
            <a:avLst/>
          </a:prstGeom>
        </p:spPr>
      </p:pic>
      <p:sp>
        <p:nvSpPr>
          <p:cNvPr id="14" name="TextBox 13">
            <a:extLst>
              <a:ext uri="{FF2B5EF4-FFF2-40B4-BE49-F238E27FC236}">
                <a16:creationId xmlns:a16="http://schemas.microsoft.com/office/drawing/2014/main" id="{A467F1E1-403F-41E6-A5EE-A8CA655280F8}"/>
              </a:ext>
            </a:extLst>
          </p:cNvPr>
          <p:cNvSpPr txBox="1"/>
          <p:nvPr/>
        </p:nvSpPr>
        <p:spPr>
          <a:xfrm>
            <a:off x="7890131" y="6011991"/>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cxnSp>
        <p:nvCxnSpPr>
          <p:cNvPr id="10" name="Straight Connector 9">
            <a:extLst>
              <a:ext uri="{FF2B5EF4-FFF2-40B4-BE49-F238E27FC236}">
                <a16:creationId xmlns:a16="http://schemas.microsoft.com/office/drawing/2014/main" id="{A3F58385-8EB7-43A7-9C7C-210EADA4745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B73321-4B46-41E1-809D-C2B720490185}"/>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STEAM GENERATION AND DISTRIBUTION</a:t>
            </a:r>
          </a:p>
        </p:txBody>
      </p:sp>
    </p:spTree>
    <p:extLst>
      <p:ext uri="{BB962C8B-B14F-4D97-AF65-F5344CB8AC3E}">
        <p14:creationId xmlns:p14="http://schemas.microsoft.com/office/powerpoint/2010/main" val="314188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5</a:t>
            </a:fld>
            <a:endParaRPr lang="en-IN">
              <a:solidFill>
                <a:prstClr val="black">
                  <a:tint val="75000"/>
                </a:prstClr>
              </a:solidFill>
              <a:latin typeface="Calibri" panose="020F0502020204030204"/>
            </a:endParaRPr>
          </a:p>
        </p:txBody>
      </p:sp>
      <p:pic>
        <p:nvPicPr>
          <p:cNvPr id="10" name="Picture 9">
            <a:extLst>
              <a:ext uri="{FF2B5EF4-FFF2-40B4-BE49-F238E27FC236}">
                <a16:creationId xmlns:a16="http://schemas.microsoft.com/office/drawing/2014/main" id="{F52767E4-5364-4CD0-975A-8CD15A587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1" y="1305893"/>
            <a:ext cx="5259370" cy="4341371"/>
          </a:xfrm>
          <a:prstGeom prst="rect">
            <a:avLst/>
          </a:prstGeom>
        </p:spPr>
      </p:pic>
      <p:sp>
        <p:nvSpPr>
          <p:cNvPr id="15" name="TextBox 14">
            <a:extLst>
              <a:ext uri="{FF2B5EF4-FFF2-40B4-BE49-F238E27FC236}">
                <a16:creationId xmlns:a16="http://schemas.microsoft.com/office/drawing/2014/main" id="{608FC2F3-E3E6-42F0-BB02-05D93EA98C40}"/>
              </a:ext>
            </a:extLst>
          </p:cNvPr>
          <p:cNvSpPr txBox="1"/>
          <p:nvPr/>
        </p:nvSpPr>
        <p:spPr>
          <a:xfrm>
            <a:off x="5019565" y="775891"/>
            <a:ext cx="3984734" cy="5509200"/>
          </a:xfrm>
          <a:prstGeom prst="rect">
            <a:avLst/>
          </a:prstGeom>
          <a:noFill/>
        </p:spPr>
        <p:txBody>
          <a:bodyPr wrap="square">
            <a:spAutoFit/>
          </a:bodyPr>
          <a:lstStyle/>
          <a:p>
            <a:pPr marL="214313" indent="-214313" algn="just">
              <a:buFont typeface="Wingdings" panose="05000000000000000000" pitchFamily="2" charset="2"/>
              <a:buChar char="§"/>
            </a:pPr>
            <a:r>
              <a:rPr lang="en-US" sz="1600" b="1" dirty="0"/>
              <a:t>Plant Steam (Utility Steam)</a:t>
            </a:r>
          </a:p>
          <a:p>
            <a:pPr marL="214313" indent="-214313" algn="just">
              <a:buFont typeface="Wingdings" panose="05000000000000000000" pitchFamily="2" charset="2"/>
              <a:buChar char="§"/>
            </a:pPr>
            <a:endParaRPr lang="en-US" sz="1600" dirty="0"/>
          </a:p>
          <a:p>
            <a:pPr marL="557213" lvl="1" indent="-214313" algn="just">
              <a:buFont typeface="Arial" panose="020B0604020202020204" pitchFamily="34" charset="0"/>
              <a:buChar char="•"/>
            </a:pPr>
            <a:r>
              <a:rPr lang="en-US" sz="1600" dirty="0"/>
              <a:t>Plant steam, or utility steam, is “typical” for industrial steam generation systems. </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It can be at a variety of pressures, but is typically saturated.</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Plant steam usually has boiler chemicals or additives to prevent corrosion, so in many cases, it cannot be directly added to products.</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Utility steam is sometimes referred to by the pressure it’s distributed at:  either low, medium, or high pressure steam.</a:t>
            </a:r>
          </a:p>
          <a:p>
            <a:pPr marL="557213" lvl="1" indent="-214313" algn="just">
              <a:buFont typeface="Arial" panose="020B0604020202020204" pitchFamily="34" charset="0"/>
              <a:buChar char="•"/>
            </a:pPr>
            <a:endParaRPr lang="en-US" sz="1600" dirty="0"/>
          </a:p>
          <a:p>
            <a:pPr marL="557213" lvl="1" indent="-214313" algn="just">
              <a:buFont typeface="Arial" panose="020B0604020202020204" pitchFamily="34" charset="0"/>
              <a:buChar char="•"/>
            </a:pPr>
            <a:r>
              <a:rPr lang="en-US" sz="1600" dirty="0"/>
              <a:t>The exact pressure of each of these will vary at different locations and industries.</a:t>
            </a:r>
            <a:endParaRPr lang="en-IN" sz="1600" dirty="0"/>
          </a:p>
        </p:txBody>
      </p:sp>
      <p:sp>
        <p:nvSpPr>
          <p:cNvPr id="16" name="TextBox 15">
            <a:extLst>
              <a:ext uri="{FF2B5EF4-FFF2-40B4-BE49-F238E27FC236}">
                <a16:creationId xmlns:a16="http://schemas.microsoft.com/office/drawing/2014/main" id="{AF3B4295-B777-4B3B-8196-21513E47476F}"/>
              </a:ext>
            </a:extLst>
          </p:cNvPr>
          <p:cNvSpPr txBox="1"/>
          <p:nvPr/>
        </p:nvSpPr>
        <p:spPr>
          <a:xfrm>
            <a:off x="1715" y="6054259"/>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cxnSp>
        <p:nvCxnSpPr>
          <p:cNvPr id="11" name="Straight Connector 10">
            <a:extLst>
              <a:ext uri="{FF2B5EF4-FFF2-40B4-BE49-F238E27FC236}">
                <a16:creationId xmlns:a16="http://schemas.microsoft.com/office/drawing/2014/main" id="{C9C439DB-3C56-4FF0-A7FA-71FFC10699EE}"/>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89ABC7-1ECA-402A-B7B5-E8E459D14371}"/>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STEAM GENERATION</a:t>
            </a:r>
          </a:p>
        </p:txBody>
      </p:sp>
    </p:spTree>
    <p:extLst>
      <p:ext uri="{BB962C8B-B14F-4D97-AF65-F5344CB8AC3E}">
        <p14:creationId xmlns:p14="http://schemas.microsoft.com/office/powerpoint/2010/main" val="82846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6</a:t>
            </a:fld>
            <a:endParaRPr lang="en-IN">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AA888707-F21C-49C3-A7B1-79FC77F7A341}"/>
              </a:ext>
            </a:extLst>
          </p:cNvPr>
          <p:cNvPicPr>
            <a:picLocks noChangeAspect="1"/>
          </p:cNvPicPr>
          <p:nvPr/>
        </p:nvPicPr>
        <p:blipFill>
          <a:blip r:embed="rId2"/>
          <a:stretch>
            <a:fillRect/>
          </a:stretch>
        </p:blipFill>
        <p:spPr>
          <a:xfrm>
            <a:off x="139701" y="3928731"/>
            <a:ext cx="4234680" cy="1902974"/>
          </a:xfrm>
          <a:prstGeom prst="rect">
            <a:avLst/>
          </a:prstGeom>
        </p:spPr>
      </p:pic>
      <p:sp>
        <p:nvSpPr>
          <p:cNvPr id="13" name="TextBox 12">
            <a:extLst>
              <a:ext uri="{FF2B5EF4-FFF2-40B4-BE49-F238E27FC236}">
                <a16:creationId xmlns:a16="http://schemas.microsoft.com/office/drawing/2014/main" id="{FF611CD8-6EA9-45A4-B113-E635AAEF0F07}"/>
              </a:ext>
            </a:extLst>
          </p:cNvPr>
          <p:cNvSpPr txBox="1"/>
          <p:nvPr/>
        </p:nvSpPr>
        <p:spPr>
          <a:xfrm>
            <a:off x="4199467" y="891608"/>
            <a:ext cx="4651338" cy="5478423"/>
          </a:xfrm>
          <a:prstGeom prst="rect">
            <a:avLst/>
          </a:prstGeom>
          <a:noFill/>
        </p:spPr>
        <p:txBody>
          <a:bodyPr wrap="square">
            <a:spAutoFit/>
          </a:bodyPr>
          <a:lstStyle/>
          <a:p>
            <a:pPr algn="just"/>
            <a:r>
              <a:rPr lang="en-US" sz="1400" b="1" dirty="0"/>
              <a:t>Design of SDS</a:t>
            </a:r>
          </a:p>
          <a:p>
            <a:pPr algn="just"/>
            <a:endParaRPr lang="en-US" sz="1400" dirty="0"/>
          </a:p>
          <a:p>
            <a:pPr marL="214313" indent="-214313" algn="just">
              <a:buFont typeface="Wingdings" panose="05000000000000000000" pitchFamily="2" charset="2"/>
              <a:buChar char="§"/>
            </a:pPr>
            <a:r>
              <a:rPr lang="en-US" sz="1400" b="1" dirty="0"/>
              <a:t>Steam-generating working pressure: </a:t>
            </a:r>
            <a:r>
              <a:rPr lang="en-US" sz="1400" dirty="0"/>
              <a:t>Maximum pressure at which the boiler or the co-generation plant can produce steam. It depends on the type and capacity of the boiler, the fuel used, and the process requirements.</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Minimum pressure requirement at process end: </a:t>
            </a:r>
            <a:r>
              <a:rPr lang="en-US" sz="1400" dirty="0"/>
              <a:t>Minimum pressure at which the steam-consuming equipment can operate efficiently and safely. It depends on the type and capacity of the equipment, the process conditions, and the safety margins.</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Pressure loss in SDS: </a:t>
            </a:r>
            <a:r>
              <a:rPr lang="en-US" sz="1400" dirty="0"/>
              <a:t>This is the difference between the steam-generating pressure and the process pressure. It is caused by frictional resistance in the pipes and fittings, condensation in the pipes due to heat transfer to the surroundings, and pressure-reducing valves (PRVs) if used.</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Steam quality: </a:t>
            </a:r>
            <a:r>
              <a:rPr lang="en-US" sz="1400" dirty="0"/>
              <a:t>Measures how dry and saturated the steam is. It depends on the boiler’s design, operation, and maintenance, plus the condensate removal system. </a:t>
            </a:r>
            <a:r>
              <a:rPr lang="en-US" sz="1400" b="1" dirty="0"/>
              <a:t>Poor steam quality can cause wet steam, leading to erosion, corrosion, water hammer, reduced heat transfer efficiency, and equipment damage.</a:t>
            </a:r>
            <a:endParaRPr lang="en-IN" sz="1400" b="1" dirty="0"/>
          </a:p>
        </p:txBody>
      </p:sp>
      <p:pic>
        <p:nvPicPr>
          <p:cNvPr id="4" name="Picture 3">
            <a:extLst>
              <a:ext uri="{FF2B5EF4-FFF2-40B4-BE49-F238E27FC236}">
                <a16:creationId xmlns:a16="http://schemas.microsoft.com/office/drawing/2014/main" id="{33F321FD-C117-4B87-9ED3-F44FF0DB3B13}"/>
              </a:ext>
            </a:extLst>
          </p:cNvPr>
          <p:cNvPicPr>
            <a:picLocks noChangeAspect="1"/>
          </p:cNvPicPr>
          <p:nvPr/>
        </p:nvPicPr>
        <p:blipFill>
          <a:blip r:embed="rId3"/>
          <a:stretch>
            <a:fillRect/>
          </a:stretch>
        </p:blipFill>
        <p:spPr>
          <a:xfrm>
            <a:off x="0" y="778218"/>
            <a:ext cx="4230537" cy="3359636"/>
          </a:xfrm>
          <a:prstGeom prst="rect">
            <a:avLst/>
          </a:prstGeom>
        </p:spPr>
      </p:pic>
      <p:sp>
        <p:nvSpPr>
          <p:cNvPr id="14" name="TextBox 13">
            <a:extLst>
              <a:ext uri="{FF2B5EF4-FFF2-40B4-BE49-F238E27FC236}">
                <a16:creationId xmlns:a16="http://schemas.microsoft.com/office/drawing/2014/main" id="{DAEEBA3A-ED45-4B73-AD02-98A3F2CBC258}"/>
              </a:ext>
            </a:extLst>
          </p:cNvPr>
          <p:cNvSpPr txBox="1"/>
          <p:nvPr/>
        </p:nvSpPr>
        <p:spPr>
          <a:xfrm>
            <a:off x="1715" y="6062142"/>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cxnSp>
        <p:nvCxnSpPr>
          <p:cNvPr id="10" name="Straight Connector 9">
            <a:extLst>
              <a:ext uri="{FF2B5EF4-FFF2-40B4-BE49-F238E27FC236}">
                <a16:creationId xmlns:a16="http://schemas.microsoft.com/office/drawing/2014/main" id="{8E858612-593B-4E96-92BB-2EE7D5A5D898}"/>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71B53D-D126-4203-AE20-A5E2B92E44C7}"/>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STEAM DISTRIBUTION SYSTEM (SDS)</a:t>
            </a:r>
          </a:p>
        </p:txBody>
      </p:sp>
    </p:spTree>
    <p:extLst>
      <p:ext uri="{BB962C8B-B14F-4D97-AF65-F5344CB8AC3E}">
        <p14:creationId xmlns:p14="http://schemas.microsoft.com/office/powerpoint/2010/main" val="328780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7</a:t>
            </a:fld>
            <a:endParaRPr lang="en-IN">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A8D9E10F-C063-43FC-9C3F-785BF2DB6680}"/>
              </a:ext>
            </a:extLst>
          </p:cNvPr>
          <p:cNvPicPr>
            <a:picLocks noChangeAspect="1"/>
          </p:cNvPicPr>
          <p:nvPr/>
        </p:nvPicPr>
        <p:blipFill rotWithShape="1">
          <a:blip r:embed="rId2">
            <a:extLst>
              <a:ext uri="{28A0092B-C50C-407E-A947-70E740481C1C}">
                <a14:useLocalDpi xmlns:a14="http://schemas.microsoft.com/office/drawing/2010/main" val="0"/>
              </a:ext>
            </a:extLst>
          </a:blip>
          <a:srcRect l="4379" t="8918" r="4363" b="3185"/>
          <a:stretch/>
        </p:blipFill>
        <p:spPr>
          <a:xfrm>
            <a:off x="396841" y="1241929"/>
            <a:ext cx="3141456" cy="1664187"/>
          </a:xfrm>
          <a:prstGeom prst="rect">
            <a:avLst/>
          </a:prstGeom>
        </p:spPr>
      </p:pic>
      <p:pic>
        <p:nvPicPr>
          <p:cNvPr id="10" name="Picture 9">
            <a:extLst>
              <a:ext uri="{FF2B5EF4-FFF2-40B4-BE49-F238E27FC236}">
                <a16:creationId xmlns:a16="http://schemas.microsoft.com/office/drawing/2014/main" id="{EF0235FB-88A0-454D-A72E-C25D1F64C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38" y="2942751"/>
            <a:ext cx="2960862" cy="1233692"/>
          </a:xfrm>
          <a:prstGeom prst="rect">
            <a:avLst/>
          </a:prstGeom>
        </p:spPr>
      </p:pic>
      <p:pic>
        <p:nvPicPr>
          <p:cNvPr id="16" name="Picture 15">
            <a:extLst>
              <a:ext uri="{FF2B5EF4-FFF2-40B4-BE49-F238E27FC236}">
                <a16:creationId xmlns:a16="http://schemas.microsoft.com/office/drawing/2014/main" id="{66803700-0E7D-45AB-8DF2-247A9C6C2D46}"/>
              </a:ext>
            </a:extLst>
          </p:cNvPr>
          <p:cNvPicPr>
            <a:picLocks noChangeAspect="1"/>
          </p:cNvPicPr>
          <p:nvPr/>
        </p:nvPicPr>
        <p:blipFill rotWithShape="1">
          <a:blip r:embed="rId4">
            <a:extLst>
              <a:ext uri="{28A0092B-C50C-407E-A947-70E740481C1C}">
                <a14:useLocalDpi xmlns:a14="http://schemas.microsoft.com/office/drawing/2010/main" val="0"/>
              </a:ext>
            </a:extLst>
          </a:blip>
          <a:srcRect l="3099" t="3854" r="5347" b="2779"/>
          <a:stretch/>
        </p:blipFill>
        <p:spPr>
          <a:xfrm>
            <a:off x="3526894" y="1286054"/>
            <a:ext cx="3664744" cy="4547085"/>
          </a:xfrm>
          <a:prstGeom prst="rect">
            <a:avLst/>
          </a:prstGeom>
        </p:spPr>
      </p:pic>
      <p:pic>
        <p:nvPicPr>
          <p:cNvPr id="18" name="Picture 17">
            <a:extLst>
              <a:ext uri="{FF2B5EF4-FFF2-40B4-BE49-F238E27FC236}">
                <a16:creationId xmlns:a16="http://schemas.microsoft.com/office/drawing/2014/main" id="{DD9ECB3E-40A6-47E8-9433-879A25703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662" y="1241929"/>
            <a:ext cx="3664744" cy="2061419"/>
          </a:xfrm>
          <a:prstGeom prst="rect">
            <a:avLst/>
          </a:prstGeom>
        </p:spPr>
      </p:pic>
      <p:sp>
        <p:nvSpPr>
          <p:cNvPr id="19" name="TextBox 18">
            <a:extLst>
              <a:ext uri="{FF2B5EF4-FFF2-40B4-BE49-F238E27FC236}">
                <a16:creationId xmlns:a16="http://schemas.microsoft.com/office/drawing/2014/main" id="{32905B99-5F66-4AAA-BEAB-098D22222BB1}"/>
              </a:ext>
            </a:extLst>
          </p:cNvPr>
          <p:cNvSpPr txBox="1"/>
          <p:nvPr/>
        </p:nvSpPr>
        <p:spPr>
          <a:xfrm>
            <a:off x="7394719" y="3112445"/>
            <a:ext cx="1478756" cy="338554"/>
          </a:xfrm>
          <a:prstGeom prst="rect">
            <a:avLst/>
          </a:prstGeom>
          <a:noFill/>
        </p:spPr>
        <p:txBody>
          <a:bodyPr wrap="square" rtlCol="0">
            <a:spAutoFit/>
          </a:bodyPr>
          <a:lstStyle/>
          <a:p>
            <a:r>
              <a:rPr lang="en-US" sz="1600" b="1" dirty="0"/>
              <a:t>STEAM TRAPS</a:t>
            </a:r>
            <a:endParaRPr lang="en-IN" sz="1600" b="1" dirty="0"/>
          </a:p>
        </p:txBody>
      </p:sp>
      <p:sp>
        <p:nvSpPr>
          <p:cNvPr id="20" name="TextBox 19">
            <a:extLst>
              <a:ext uri="{FF2B5EF4-FFF2-40B4-BE49-F238E27FC236}">
                <a16:creationId xmlns:a16="http://schemas.microsoft.com/office/drawing/2014/main" id="{B04E8054-C5EA-4706-B6D1-E330D55CB05C}"/>
              </a:ext>
            </a:extLst>
          </p:cNvPr>
          <p:cNvSpPr txBox="1"/>
          <p:nvPr/>
        </p:nvSpPr>
        <p:spPr>
          <a:xfrm>
            <a:off x="897696" y="919209"/>
            <a:ext cx="2162969" cy="338554"/>
          </a:xfrm>
          <a:prstGeom prst="rect">
            <a:avLst/>
          </a:prstGeom>
          <a:noFill/>
        </p:spPr>
        <p:txBody>
          <a:bodyPr wrap="square">
            <a:spAutoFit/>
          </a:bodyPr>
          <a:lstStyle/>
          <a:p>
            <a:pPr algn="ctr" defTabSz="685800">
              <a:defRPr/>
            </a:pPr>
            <a:r>
              <a:rPr lang="en-US" sz="1600" b="1" dirty="0">
                <a:latin typeface="Calibri" panose="020F0502020204030204" pitchFamily="34" charset="0"/>
                <a:ea typeface="Calibri" panose="020F0502020204030204" pitchFamily="34" charset="0"/>
                <a:cs typeface="Calibri" panose="020F0502020204030204" pitchFamily="34" charset="0"/>
              </a:rPr>
              <a:t>WATER HAMMERING</a:t>
            </a:r>
          </a:p>
        </p:txBody>
      </p:sp>
      <p:sp>
        <p:nvSpPr>
          <p:cNvPr id="22" name="TextBox 21">
            <a:extLst>
              <a:ext uri="{FF2B5EF4-FFF2-40B4-BE49-F238E27FC236}">
                <a16:creationId xmlns:a16="http://schemas.microsoft.com/office/drawing/2014/main" id="{AA48FFA6-B997-49D7-A2E9-A1BE5D1EB299}"/>
              </a:ext>
            </a:extLst>
          </p:cNvPr>
          <p:cNvSpPr txBox="1"/>
          <p:nvPr/>
        </p:nvSpPr>
        <p:spPr>
          <a:xfrm>
            <a:off x="3718895" y="5604992"/>
            <a:ext cx="2162969" cy="338554"/>
          </a:xfrm>
          <a:prstGeom prst="rect">
            <a:avLst/>
          </a:prstGeom>
          <a:noFill/>
        </p:spPr>
        <p:txBody>
          <a:bodyPr wrap="square">
            <a:spAutoFit/>
          </a:bodyPr>
          <a:lstStyle/>
          <a:p>
            <a:pPr algn="ctr" defTabSz="685800">
              <a:defRPr/>
            </a:pPr>
            <a:r>
              <a:rPr lang="en-US" sz="1600" b="1" dirty="0">
                <a:latin typeface="Calibri" panose="020F0502020204030204" pitchFamily="34" charset="0"/>
                <a:ea typeface="Calibri" panose="020F0502020204030204" pitchFamily="34" charset="0"/>
                <a:cs typeface="Calibri" panose="020F0502020204030204" pitchFamily="34" charset="0"/>
              </a:rPr>
              <a:t>STEAM HAMMERING</a:t>
            </a:r>
          </a:p>
        </p:txBody>
      </p:sp>
      <p:sp>
        <p:nvSpPr>
          <p:cNvPr id="26" name="TextBox 25">
            <a:extLst>
              <a:ext uri="{FF2B5EF4-FFF2-40B4-BE49-F238E27FC236}">
                <a16:creationId xmlns:a16="http://schemas.microsoft.com/office/drawing/2014/main" id="{34E7EBD2-DDBA-4EE4-B09E-46755D8933C1}"/>
              </a:ext>
            </a:extLst>
          </p:cNvPr>
          <p:cNvSpPr txBox="1"/>
          <p:nvPr/>
        </p:nvSpPr>
        <p:spPr>
          <a:xfrm>
            <a:off x="7282932" y="3421993"/>
            <a:ext cx="1702331" cy="1754326"/>
          </a:xfrm>
          <a:prstGeom prst="rect">
            <a:avLst/>
          </a:prstGeom>
          <a:noFill/>
        </p:spPr>
        <p:txBody>
          <a:bodyPr wrap="square">
            <a:spAutoFit/>
          </a:bodyPr>
          <a:lstStyle/>
          <a:p>
            <a:pPr algn="just"/>
            <a:r>
              <a:rPr lang="en-US" sz="1350" dirty="0"/>
              <a:t>For example, a 100 mm well lagged pipe of 30 m length carrying steam at 7 kg/cm</a:t>
            </a:r>
            <a:r>
              <a:rPr lang="en-US" sz="1350" baseline="30000" dirty="0"/>
              <a:t>2 </a:t>
            </a:r>
            <a:r>
              <a:rPr lang="en-US" sz="1350" dirty="0"/>
              <a:t>pressure can condense nearly 10 kg of water in the pipe in 1 hour.</a:t>
            </a:r>
            <a:endParaRPr lang="en-IN" sz="1350" dirty="0"/>
          </a:p>
        </p:txBody>
      </p:sp>
      <p:sp>
        <p:nvSpPr>
          <p:cNvPr id="30" name="TextBox 29">
            <a:extLst>
              <a:ext uri="{FF2B5EF4-FFF2-40B4-BE49-F238E27FC236}">
                <a16:creationId xmlns:a16="http://schemas.microsoft.com/office/drawing/2014/main" id="{C085EB80-347B-4933-964B-BB081C15351E}"/>
              </a:ext>
            </a:extLst>
          </p:cNvPr>
          <p:cNvSpPr txBox="1"/>
          <p:nvPr/>
        </p:nvSpPr>
        <p:spPr>
          <a:xfrm>
            <a:off x="139701" y="4244622"/>
            <a:ext cx="3398596" cy="2062103"/>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The problem of water hammer can be eliminated by positioning the pipes so that there is a continuous slope in the direction of flow. A slope of at least 12 mm in every 3 m is necessary, as also an adequate number of drain points every 30 to 50 m.</a:t>
            </a:r>
            <a:endParaRPr lang="en-IN" sz="1600" dirty="0"/>
          </a:p>
        </p:txBody>
      </p:sp>
      <p:sp>
        <p:nvSpPr>
          <p:cNvPr id="31" name="TextBox 30">
            <a:extLst>
              <a:ext uri="{FF2B5EF4-FFF2-40B4-BE49-F238E27FC236}">
                <a16:creationId xmlns:a16="http://schemas.microsoft.com/office/drawing/2014/main" id="{5B9B3F18-EEE2-4686-8D12-E2CDBDB9D283}"/>
              </a:ext>
            </a:extLst>
          </p:cNvPr>
          <p:cNvSpPr txBox="1"/>
          <p:nvPr/>
        </p:nvSpPr>
        <p:spPr>
          <a:xfrm>
            <a:off x="7872131" y="6041323"/>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cxnSp>
        <p:nvCxnSpPr>
          <p:cNvPr id="17" name="Straight Connector 16">
            <a:extLst>
              <a:ext uri="{FF2B5EF4-FFF2-40B4-BE49-F238E27FC236}">
                <a16:creationId xmlns:a16="http://schemas.microsoft.com/office/drawing/2014/main" id="{CB1882F3-9C96-45BE-A560-1A80BE8E99C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47D24A-3CC9-4632-BFA5-539E734017A7}"/>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WATER &amp; STEAM HAMMERING</a:t>
            </a:r>
          </a:p>
        </p:txBody>
      </p:sp>
    </p:spTree>
    <p:extLst>
      <p:ext uri="{BB962C8B-B14F-4D97-AF65-F5344CB8AC3E}">
        <p14:creationId xmlns:p14="http://schemas.microsoft.com/office/powerpoint/2010/main" val="68867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8</a:t>
            </a:fld>
            <a:endParaRPr lang="en-IN">
              <a:solidFill>
                <a:prstClr val="black">
                  <a:tint val="75000"/>
                </a:prstClr>
              </a:solidFill>
              <a:latin typeface="Calibri" panose="020F0502020204030204"/>
            </a:endParaRPr>
          </a:p>
        </p:txBody>
      </p:sp>
      <p:sp>
        <p:nvSpPr>
          <p:cNvPr id="31" name="TextBox 30">
            <a:extLst>
              <a:ext uri="{FF2B5EF4-FFF2-40B4-BE49-F238E27FC236}">
                <a16:creationId xmlns:a16="http://schemas.microsoft.com/office/drawing/2014/main" id="{5B9B3F18-EEE2-4686-8D12-E2CDBDB9D283}"/>
              </a:ext>
            </a:extLst>
          </p:cNvPr>
          <p:cNvSpPr txBox="1"/>
          <p:nvPr/>
        </p:nvSpPr>
        <p:spPr>
          <a:xfrm>
            <a:off x="1715" y="6067167"/>
            <a:ext cx="1253869" cy="230832"/>
          </a:xfrm>
          <a:prstGeom prst="rect">
            <a:avLst/>
          </a:prstGeom>
          <a:noFill/>
        </p:spPr>
        <p:txBody>
          <a:bodyPr wrap="none" rtlCol="0">
            <a:spAutoFit/>
          </a:bodyPr>
          <a:lstStyle/>
          <a:p>
            <a:pPr defTabSz="685800">
              <a:defRPr/>
            </a:pPr>
            <a:r>
              <a:rPr lang="en-US" sz="900" dirty="0">
                <a:solidFill>
                  <a:srgbClr val="002060"/>
                </a:solidFill>
                <a:latin typeface="Calibri" panose="020F0502020204030204"/>
              </a:rPr>
              <a:t>Source: Google Images</a:t>
            </a:r>
            <a:endParaRPr lang="en-IN" sz="900" dirty="0">
              <a:solidFill>
                <a:srgbClr val="002060"/>
              </a:solidFill>
              <a:latin typeface="Calibri" panose="020F0502020204030204"/>
            </a:endParaRPr>
          </a:p>
        </p:txBody>
      </p:sp>
      <p:pic>
        <p:nvPicPr>
          <p:cNvPr id="3" name="Picture 2">
            <a:extLst>
              <a:ext uri="{FF2B5EF4-FFF2-40B4-BE49-F238E27FC236}">
                <a16:creationId xmlns:a16="http://schemas.microsoft.com/office/drawing/2014/main" id="{3B008398-51FA-4D87-8ADE-E51DF950D1D2}"/>
              </a:ext>
            </a:extLst>
          </p:cNvPr>
          <p:cNvPicPr>
            <a:picLocks noChangeAspect="1"/>
          </p:cNvPicPr>
          <p:nvPr/>
        </p:nvPicPr>
        <p:blipFill>
          <a:blip r:embed="rId2"/>
          <a:stretch>
            <a:fillRect/>
          </a:stretch>
        </p:blipFill>
        <p:spPr>
          <a:xfrm>
            <a:off x="4724857" y="959585"/>
            <a:ext cx="4243980" cy="2836465"/>
          </a:xfrm>
          <a:prstGeom prst="rect">
            <a:avLst/>
          </a:prstGeom>
        </p:spPr>
      </p:pic>
      <p:sp>
        <p:nvSpPr>
          <p:cNvPr id="21" name="TextBox 20">
            <a:extLst>
              <a:ext uri="{FF2B5EF4-FFF2-40B4-BE49-F238E27FC236}">
                <a16:creationId xmlns:a16="http://schemas.microsoft.com/office/drawing/2014/main" id="{15307B49-BAB1-449F-8D39-5AF6408AF0F1}"/>
              </a:ext>
            </a:extLst>
          </p:cNvPr>
          <p:cNvSpPr txBox="1"/>
          <p:nvPr/>
        </p:nvSpPr>
        <p:spPr>
          <a:xfrm>
            <a:off x="139701" y="899684"/>
            <a:ext cx="4432299" cy="4278094"/>
          </a:xfrm>
          <a:prstGeom prst="rect">
            <a:avLst/>
          </a:prstGeom>
          <a:noFill/>
        </p:spPr>
        <p:txBody>
          <a:bodyPr wrap="square">
            <a:spAutoFit/>
          </a:bodyPr>
          <a:lstStyle/>
          <a:p>
            <a:pPr marL="214313" indent="-214313">
              <a:buFont typeface="Wingdings" panose="05000000000000000000" pitchFamily="2" charset="2"/>
              <a:buChar char="§"/>
            </a:pPr>
            <a:r>
              <a:rPr lang="en-IN" sz="1600" b="1" dirty="0"/>
              <a:t>Capacity of a Compressor</a:t>
            </a:r>
          </a:p>
          <a:p>
            <a:pPr marL="557213" lvl="1" indent="-214313" algn="just">
              <a:buFont typeface="Arial" panose="020B0604020202020204" pitchFamily="34" charset="0"/>
              <a:buChar char="•"/>
            </a:pPr>
            <a:r>
              <a:rPr lang="en-IN" sz="1600" dirty="0"/>
              <a:t>It is the full rated volume of flow of gas compressed and delivered at conditions of total temperature, total pressure, and composition prevailing at the compressor inlet.</a:t>
            </a:r>
          </a:p>
          <a:p>
            <a:pPr marL="557213" lvl="1" indent="-214313" algn="just">
              <a:buFont typeface="Arial" panose="020B0604020202020204" pitchFamily="34" charset="0"/>
              <a:buChar char="•"/>
            </a:pPr>
            <a:endParaRPr lang="en-IN" sz="1600" dirty="0"/>
          </a:p>
          <a:p>
            <a:pPr marL="557213" lvl="1" indent="-214313" algn="just">
              <a:buFont typeface="Arial" panose="020B0604020202020204" pitchFamily="34" charset="0"/>
              <a:buChar char="•"/>
            </a:pPr>
            <a:r>
              <a:rPr lang="en-IN" sz="1600" dirty="0"/>
              <a:t>It sometimes means actual flow rate, rather than rated volume of flow. </a:t>
            </a:r>
          </a:p>
          <a:p>
            <a:pPr marL="557213" lvl="1" indent="-214313" algn="just">
              <a:buFont typeface="Arial" panose="020B0604020202020204" pitchFamily="34" charset="0"/>
              <a:buChar char="•"/>
            </a:pPr>
            <a:endParaRPr lang="en-IN" sz="1600" dirty="0"/>
          </a:p>
          <a:p>
            <a:pPr marL="557213" lvl="1" indent="-214313" algn="just">
              <a:buFont typeface="Arial" panose="020B0604020202020204" pitchFamily="34" charset="0"/>
              <a:buChar char="•"/>
            </a:pPr>
            <a:r>
              <a:rPr lang="en-IN" sz="1600" dirty="0"/>
              <a:t>This also termed as </a:t>
            </a:r>
            <a:r>
              <a:rPr lang="en-IN" sz="1600" b="1" dirty="0"/>
              <a:t>Free Air Delivery (FAD) </a:t>
            </a:r>
            <a:r>
              <a:rPr lang="en-IN" sz="1600" dirty="0"/>
              <a:t>i.e. air at atmospheric conditions at any specific location. Because the altitude, barometer, and temperature may vary at different localities and at different times, it follows that this term does not mean air under identical or standard conditions.</a:t>
            </a:r>
          </a:p>
        </p:txBody>
      </p:sp>
      <p:sp>
        <p:nvSpPr>
          <p:cNvPr id="23" name="TextBox 22">
            <a:extLst>
              <a:ext uri="{FF2B5EF4-FFF2-40B4-BE49-F238E27FC236}">
                <a16:creationId xmlns:a16="http://schemas.microsoft.com/office/drawing/2014/main" id="{2BD5A8E1-02F9-4DCE-A3FA-189CDB3EFD99}"/>
              </a:ext>
            </a:extLst>
          </p:cNvPr>
          <p:cNvSpPr txBox="1"/>
          <p:nvPr/>
        </p:nvSpPr>
        <p:spPr>
          <a:xfrm>
            <a:off x="4738062" y="3850796"/>
            <a:ext cx="4315067" cy="1546577"/>
          </a:xfrm>
          <a:prstGeom prst="rect">
            <a:avLst/>
          </a:prstGeom>
          <a:noFill/>
        </p:spPr>
        <p:txBody>
          <a:bodyPr wrap="square">
            <a:spAutoFit/>
          </a:bodyPr>
          <a:lstStyle/>
          <a:p>
            <a:pPr marL="214313" indent="-214313">
              <a:buFont typeface="Wingdings" panose="05000000000000000000" pitchFamily="2" charset="2"/>
              <a:buChar char="§"/>
            </a:pPr>
            <a:r>
              <a:rPr lang="en-IN" sz="1350" b="1" dirty="0"/>
              <a:t>Compressor Efficiency Definitions</a:t>
            </a:r>
          </a:p>
          <a:p>
            <a:pPr marL="557213" lvl="1" indent="-214313">
              <a:buFont typeface="Arial" panose="020B0604020202020204" pitchFamily="34" charset="0"/>
              <a:buChar char="•"/>
            </a:pPr>
            <a:r>
              <a:rPr lang="en-IN" sz="1350" dirty="0"/>
              <a:t>Several different measures of compressor efficiency are commonly used:</a:t>
            </a:r>
          </a:p>
          <a:p>
            <a:pPr marL="900113" lvl="2" indent="-214313">
              <a:buFont typeface="Wingdings" panose="05000000000000000000" pitchFamily="2" charset="2"/>
              <a:buChar char="Ø"/>
            </a:pPr>
            <a:r>
              <a:rPr lang="en-IN" sz="1350" dirty="0"/>
              <a:t>Volumetric efficiency</a:t>
            </a:r>
          </a:p>
          <a:p>
            <a:pPr marL="900113" lvl="2" indent="-214313">
              <a:buFont typeface="Wingdings" panose="05000000000000000000" pitchFamily="2" charset="2"/>
              <a:buChar char="Ø"/>
            </a:pPr>
            <a:r>
              <a:rPr lang="en-IN" sz="1350" dirty="0"/>
              <a:t>Adiabatic efficiency</a:t>
            </a:r>
          </a:p>
          <a:p>
            <a:pPr marL="900113" lvl="2" indent="-214313">
              <a:buFont typeface="Wingdings" panose="05000000000000000000" pitchFamily="2" charset="2"/>
              <a:buChar char="Ø"/>
            </a:pPr>
            <a:r>
              <a:rPr lang="en-IN" sz="1350" dirty="0"/>
              <a:t>Isothermal efficiency</a:t>
            </a:r>
          </a:p>
          <a:p>
            <a:pPr marL="900113" lvl="2" indent="-214313">
              <a:buFont typeface="Wingdings" panose="05000000000000000000" pitchFamily="2" charset="2"/>
              <a:buChar char="Ø"/>
            </a:pPr>
            <a:r>
              <a:rPr lang="en-IN" sz="1350" dirty="0"/>
              <a:t>Mechanical efficiency</a:t>
            </a:r>
          </a:p>
        </p:txBody>
      </p:sp>
      <p:sp>
        <p:nvSpPr>
          <p:cNvPr id="25" name="TextBox 24">
            <a:extLst>
              <a:ext uri="{FF2B5EF4-FFF2-40B4-BE49-F238E27FC236}">
                <a16:creationId xmlns:a16="http://schemas.microsoft.com/office/drawing/2014/main" id="{14793780-EFF0-4286-B95E-0ECE2C2E98E9}"/>
              </a:ext>
            </a:extLst>
          </p:cNvPr>
          <p:cNvSpPr txBox="1"/>
          <p:nvPr/>
        </p:nvSpPr>
        <p:spPr>
          <a:xfrm>
            <a:off x="4757112" y="5390408"/>
            <a:ext cx="4247187" cy="507831"/>
          </a:xfrm>
          <a:prstGeom prst="rect">
            <a:avLst/>
          </a:prstGeom>
          <a:noFill/>
        </p:spPr>
        <p:txBody>
          <a:bodyPr wrap="square">
            <a:spAutoFit/>
          </a:bodyPr>
          <a:lstStyle/>
          <a:p>
            <a:pPr marL="557213" lvl="1" indent="-214313">
              <a:buFont typeface="Arial" panose="020B0604020202020204" pitchFamily="34" charset="0"/>
              <a:buChar char="•"/>
            </a:pPr>
            <a:r>
              <a:rPr lang="en-IN" sz="1350" dirty="0"/>
              <a:t>Most Common are: </a:t>
            </a:r>
            <a:r>
              <a:rPr lang="en-IN" sz="1350" b="1" dirty="0"/>
              <a:t>Isothermal efficiency </a:t>
            </a:r>
            <a:r>
              <a:rPr lang="en-IN" sz="1350" dirty="0"/>
              <a:t>&amp; </a:t>
            </a:r>
            <a:r>
              <a:rPr lang="en-IN" sz="1350" b="1" dirty="0"/>
              <a:t>Volumetric efficiency</a:t>
            </a:r>
          </a:p>
        </p:txBody>
      </p:sp>
      <p:cxnSp>
        <p:nvCxnSpPr>
          <p:cNvPr id="11" name="Straight Connector 10">
            <a:extLst>
              <a:ext uri="{FF2B5EF4-FFF2-40B4-BE49-F238E27FC236}">
                <a16:creationId xmlns:a16="http://schemas.microsoft.com/office/drawing/2014/main" id="{717B5E86-793A-49FE-A666-DA2E0986886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CC0854-AC7E-40DA-AA13-B896FF70C917}"/>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COMPRESSED AIR SYSTEM (CAS)</a:t>
            </a:r>
          </a:p>
        </p:txBody>
      </p:sp>
    </p:spTree>
    <p:extLst>
      <p:ext uri="{BB962C8B-B14F-4D97-AF65-F5344CB8AC3E}">
        <p14:creationId xmlns:p14="http://schemas.microsoft.com/office/powerpoint/2010/main" val="86710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893618D-147E-4A55-BD6B-59C296E0CD53}"/>
              </a:ext>
            </a:extLst>
          </p:cNvPr>
          <p:cNvSpPr>
            <a:spLocks noGrp="1"/>
          </p:cNvSpPr>
          <p:nvPr>
            <p:ph type="dt" sz="half" idx="10"/>
          </p:nvPr>
        </p:nvSpPr>
        <p:spPr/>
        <p:txBody>
          <a:bodyPr/>
          <a:lstStyle/>
          <a:p>
            <a:pPr defTabSz="685800">
              <a:defRPr/>
            </a:pPr>
            <a:fld id="{13E5DCEB-F194-4584-8EC6-D472AAC15DD9}" type="datetime1">
              <a:rPr lang="en-IN">
                <a:solidFill>
                  <a:prstClr val="black">
                    <a:tint val="75000"/>
                  </a:prstClr>
                </a:solidFill>
                <a:latin typeface="Calibri" panose="020F0502020204030204"/>
              </a:rPr>
              <a:pPr defTabSz="685800">
                <a:defRPr/>
              </a:pPr>
              <a:t>05-03-2025</a:t>
            </a:fld>
            <a:endParaRPr lang="en-IN">
              <a:solidFill>
                <a:prstClr val="black">
                  <a:tint val="75000"/>
                </a:prstClr>
              </a:solidFill>
              <a:latin typeface="Calibri" panose="020F0502020204030204"/>
            </a:endParaRPr>
          </a:p>
        </p:txBody>
      </p:sp>
      <p:sp>
        <p:nvSpPr>
          <p:cNvPr id="9" name="Slide Number Placeholder 8">
            <a:extLst>
              <a:ext uri="{FF2B5EF4-FFF2-40B4-BE49-F238E27FC236}">
                <a16:creationId xmlns:a16="http://schemas.microsoft.com/office/drawing/2014/main" id="{D9507DE5-0724-434E-8B0C-D5B76A3A1039}"/>
              </a:ext>
            </a:extLst>
          </p:cNvPr>
          <p:cNvSpPr>
            <a:spLocks noGrp="1"/>
          </p:cNvSpPr>
          <p:nvPr>
            <p:ph type="sldNum" sz="quarter" idx="12"/>
          </p:nvPr>
        </p:nvSpPr>
        <p:spPr/>
        <p:txBody>
          <a:bodyPr/>
          <a:lstStyle/>
          <a:p>
            <a:pPr defTabSz="685800">
              <a:defRPr/>
            </a:pPr>
            <a:fld id="{2E3AE14D-FC0C-444C-98A2-B7580AD0B3C0}" type="slidenum">
              <a:rPr lang="en-IN">
                <a:solidFill>
                  <a:prstClr val="black">
                    <a:tint val="75000"/>
                  </a:prstClr>
                </a:solidFill>
                <a:latin typeface="Calibri" panose="020F0502020204030204"/>
              </a:rPr>
              <a:pPr defTabSz="685800">
                <a:defRPr/>
              </a:pPr>
              <a:t>9</a:t>
            </a:fld>
            <a:endParaRPr lang="en-IN">
              <a:solidFill>
                <a:prstClr val="black">
                  <a:tint val="75000"/>
                </a:prstClr>
              </a:solidFill>
              <a:latin typeface="Calibri" panose="020F0502020204030204"/>
            </a:endParaRPr>
          </a:p>
        </p:txBody>
      </p:sp>
      <p:sp>
        <p:nvSpPr>
          <p:cNvPr id="25" name="TextBox 24">
            <a:extLst>
              <a:ext uri="{FF2B5EF4-FFF2-40B4-BE49-F238E27FC236}">
                <a16:creationId xmlns:a16="http://schemas.microsoft.com/office/drawing/2014/main" id="{14793780-EFF0-4286-B95E-0ECE2C2E98E9}"/>
              </a:ext>
            </a:extLst>
          </p:cNvPr>
          <p:cNvSpPr txBox="1"/>
          <p:nvPr/>
        </p:nvSpPr>
        <p:spPr>
          <a:xfrm>
            <a:off x="139702" y="982579"/>
            <a:ext cx="5459075" cy="338554"/>
          </a:xfrm>
          <a:prstGeom prst="rect">
            <a:avLst/>
          </a:prstGeom>
          <a:noFill/>
        </p:spPr>
        <p:txBody>
          <a:bodyPr wrap="square">
            <a:spAutoFit/>
          </a:bodyPr>
          <a:lstStyle/>
          <a:p>
            <a:r>
              <a:rPr lang="en-IN" sz="1600" b="1" dirty="0"/>
              <a:t>Isothermal Efficiency</a:t>
            </a:r>
          </a:p>
        </p:txBody>
      </p:sp>
      <p:sp>
        <p:nvSpPr>
          <p:cNvPr id="13" name="TextBox 12">
            <a:extLst>
              <a:ext uri="{FF2B5EF4-FFF2-40B4-BE49-F238E27FC236}">
                <a16:creationId xmlns:a16="http://schemas.microsoft.com/office/drawing/2014/main" id="{DCD8AAC5-9F2D-4D93-8BAA-EAB5A1D9528E}"/>
              </a:ext>
            </a:extLst>
          </p:cNvPr>
          <p:cNvSpPr txBox="1"/>
          <p:nvPr/>
        </p:nvSpPr>
        <p:spPr>
          <a:xfrm>
            <a:off x="4679950" y="981001"/>
            <a:ext cx="4467224" cy="338554"/>
          </a:xfrm>
          <a:prstGeom prst="rect">
            <a:avLst/>
          </a:prstGeom>
          <a:noFill/>
        </p:spPr>
        <p:txBody>
          <a:bodyPr wrap="square">
            <a:spAutoFit/>
          </a:bodyPr>
          <a:lstStyle/>
          <a:p>
            <a:r>
              <a:rPr lang="en-IN" sz="1600" b="1" dirty="0"/>
              <a:t>Volumetric Efficiency</a:t>
            </a:r>
            <a:endParaRPr lang="en-IN" sz="1600" dirty="0"/>
          </a:p>
        </p:txBody>
      </p:sp>
      <p:cxnSp>
        <p:nvCxnSpPr>
          <p:cNvPr id="14" name="Straight Connector 13">
            <a:extLst>
              <a:ext uri="{FF2B5EF4-FFF2-40B4-BE49-F238E27FC236}">
                <a16:creationId xmlns:a16="http://schemas.microsoft.com/office/drawing/2014/main" id="{7D00E470-7A71-4EF0-90FE-36C910005EFF}"/>
              </a:ext>
            </a:extLst>
          </p:cNvPr>
          <p:cNvCxnSpPr>
            <a:cxnSpLocks/>
          </p:cNvCxnSpPr>
          <p:nvPr/>
        </p:nvCxnSpPr>
        <p:spPr>
          <a:xfrm>
            <a:off x="4572000" y="981002"/>
            <a:ext cx="0" cy="5216598"/>
          </a:xfrm>
          <a:prstGeom prst="line">
            <a:avLst/>
          </a:prstGeom>
          <a:ln w="34925" cmpd="tri">
            <a:solidFill>
              <a:srgbClr val="29197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FE0565-2C33-4C29-B392-3D210876CC8F}"/>
                  </a:ext>
                </a:extLst>
              </p:cNvPr>
              <p:cNvSpPr txBox="1"/>
              <p:nvPr/>
            </p:nvSpPr>
            <p:spPr>
              <a:xfrm>
                <a:off x="139702" y="1258001"/>
                <a:ext cx="3848099" cy="841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rPr>
                        <m:t>Isothermal</m:t>
                      </m:r>
                      <m:r>
                        <a:rPr lang="en-US" sz="1600">
                          <a:latin typeface="Cambria Math" panose="02040503050406030204" pitchFamily="18" charset="0"/>
                        </a:rPr>
                        <m:t> </m:t>
                      </m:r>
                      <m:r>
                        <m:rPr>
                          <m:sty m:val="p"/>
                        </m:rPr>
                        <a:rPr lang="en-US" sz="1600">
                          <a:latin typeface="Cambria Math" panose="02040503050406030204" pitchFamily="18" charset="0"/>
                        </a:rPr>
                        <m:t>Efficiency</m:t>
                      </m:r>
                      <m:r>
                        <a:rPr lang="en-US" sz="1600">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𝐼𝑠𝑜𝑡h𝑒𝑟𝑚𝑎𝑙</m:t>
                          </m:r>
                          <m:r>
                            <a:rPr lang="en-US" sz="1600" i="1">
                              <a:latin typeface="Cambria Math" panose="02040503050406030204" pitchFamily="18" charset="0"/>
                            </a:rPr>
                            <m:t> </m:t>
                          </m:r>
                          <m:r>
                            <a:rPr lang="en-US" sz="1600" i="1">
                              <a:latin typeface="Cambria Math" panose="02040503050406030204" pitchFamily="18" charset="0"/>
                            </a:rPr>
                            <m:t>𝑃𝑜𝑤𝑒𝑟</m:t>
                          </m:r>
                        </m:num>
                        <m:den>
                          <m:r>
                            <a:rPr lang="en-US" sz="1600" i="1">
                              <a:latin typeface="Cambria Math" panose="02040503050406030204" pitchFamily="18" charset="0"/>
                            </a:rPr>
                            <m:t>𝐴𝑐𝑡𝑢𝑎𝑙</m:t>
                          </m:r>
                          <m:r>
                            <a:rPr lang="en-US" sz="1600" i="1">
                              <a:latin typeface="Cambria Math" panose="02040503050406030204" pitchFamily="18" charset="0"/>
                            </a:rPr>
                            <m:t> </m:t>
                          </m:r>
                          <m:r>
                            <a:rPr lang="en-US" sz="1600" i="1">
                              <a:latin typeface="Cambria Math" panose="02040503050406030204" pitchFamily="18" charset="0"/>
                            </a:rPr>
                            <m:t>𝑀𝑒𝑎𝑠𝑢𝑟𝑒𝑑</m:t>
                          </m:r>
                          <m:r>
                            <a:rPr lang="en-US" sz="1600" i="1">
                              <a:latin typeface="Cambria Math" panose="02040503050406030204" pitchFamily="18" charset="0"/>
                            </a:rPr>
                            <m:t> </m:t>
                          </m:r>
                          <m:r>
                            <a:rPr lang="en-US" sz="1600" i="1">
                              <a:latin typeface="Cambria Math" panose="02040503050406030204" pitchFamily="18" charset="0"/>
                            </a:rPr>
                            <m:t>𝐼𝑛𝑝𝑢𝑡</m:t>
                          </m:r>
                          <m:r>
                            <a:rPr lang="en-US" sz="1600" i="1">
                              <a:latin typeface="Cambria Math" panose="02040503050406030204" pitchFamily="18" charset="0"/>
                            </a:rPr>
                            <m:t> </m:t>
                          </m:r>
                          <m:r>
                            <a:rPr lang="en-US" sz="1600" i="1">
                              <a:latin typeface="Cambria Math" panose="02040503050406030204" pitchFamily="18" charset="0"/>
                            </a:rPr>
                            <m:t>𝑃𝑜𝑤𝑒𝑟</m:t>
                          </m:r>
                        </m:den>
                      </m:f>
                    </m:oMath>
                  </m:oMathPara>
                </a14:m>
                <a:endParaRPr lang="en-IN" sz="16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CFFE0565-2C33-4C29-B392-3D210876CC8F}"/>
                  </a:ext>
                </a:extLst>
              </p:cNvPr>
              <p:cNvSpPr txBox="1">
                <a:spLocks noRot="1" noChangeAspect="1" noMove="1" noResize="1" noEditPoints="1" noAdjustHandles="1" noChangeArrowheads="1" noChangeShapeType="1" noTextEdit="1"/>
              </p:cNvSpPr>
              <p:nvPr/>
            </p:nvSpPr>
            <p:spPr>
              <a:xfrm>
                <a:off x="139702" y="1258001"/>
                <a:ext cx="3848099" cy="841897"/>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E4EB9DD-2A56-4549-9F94-CF04F7CCE7C9}"/>
                  </a:ext>
                </a:extLst>
              </p:cNvPr>
              <p:cNvSpPr txBox="1"/>
              <p:nvPr/>
            </p:nvSpPr>
            <p:spPr>
              <a:xfrm>
                <a:off x="4688416" y="1393468"/>
                <a:ext cx="4292598" cy="8706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rPr>
                        <m:t>Volumetric</m:t>
                      </m:r>
                      <m:r>
                        <a:rPr lang="en-US" sz="1600">
                          <a:latin typeface="Cambria Math" panose="02040503050406030204" pitchFamily="18" charset="0"/>
                        </a:rPr>
                        <m:t> </m:t>
                      </m:r>
                      <m:r>
                        <m:rPr>
                          <m:sty m:val="p"/>
                        </m:rPr>
                        <a:rPr lang="en-US" sz="1600">
                          <a:latin typeface="Cambria Math" panose="02040503050406030204" pitchFamily="18" charset="0"/>
                        </a:rPr>
                        <m:t>Efficiency</m:t>
                      </m:r>
                      <m:r>
                        <a:rPr lang="en-US" sz="1600">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𝐹𝑟𝑒𝑒</m:t>
                          </m:r>
                          <m:r>
                            <a:rPr lang="en-US" sz="1600" i="1">
                              <a:latin typeface="Cambria Math" panose="02040503050406030204" pitchFamily="18" charset="0"/>
                            </a:rPr>
                            <m:t> </m:t>
                          </m:r>
                          <m:r>
                            <a:rPr lang="en-US" sz="1600" i="1">
                              <a:latin typeface="Cambria Math" panose="02040503050406030204" pitchFamily="18" charset="0"/>
                            </a:rPr>
                            <m:t>𝐴𝑖𝑟</m:t>
                          </m:r>
                          <m:r>
                            <a:rPr lang="en-US" sz="1600" i="1">
                              <a:latin typeface="Cambria Math" panose="02040503050406030204" pitchFamily="18" charset="0"/>
                            </a:rPr>
                            <m:t> </m:t>
                          </m:r>
                          <m:r>
                            <a:rPr lang="en-US" sz="1600" i="1">
                              <a:latin typeface="Cambria Math" panose="02040503050406030204" pitchFamily="18" charset="0"/>
                            </a:rPr>
                            <m:t>𝐷𝑒𝑙𝑖𝑣𝑒𝑟𝑒𝑑</m:t>
                          </m:r>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𝑚</m:t>
                              </m:r>
                            </m:e>
                            <m:sup>
                              <m:r>
                                <a:rPr lang="en-US" sz="1600" i="1">
                                  <a:latin typeface="Cambria Math" panose="02040503050406030204" pitchFamily="18" charset="0"/>
                                </a:rPr>
                                <m:t>3</m:t>
                              </m:r>
                            </m:sup>
                          </m:sSup>
                          <m:r>
                            <a:rPr lang="en-US" sz="1600" i="1">
                              <a:latin typeface="Cambria Math" panose="02040503050406030204" pitchFamily="18" charset="0"/>
                            </a:rPr>
                            <m:t>/</m:t>
                          </m:r>
                          <m:r>
                            <a:rPr lang="en-US" sz="1600" i="1">
                              <a:latin typeface="Cambria Math" panose="02040503050406030204" pitchFamily="18" charset="0"/>
                            </a:rPr>
                            <m:t>𝑚𝑖𝑛</m:t>
                          </m:r>
                          <m:r>
                            <a:rPr lang="en-US" sz="1600" i="1">
                              <a:latin typeface="Cambria Math" panose="02040503050406030204" pitchFamily="18" charset="0"/>
                            </a:rPr>
                            <m:t>)</m:t>
                          </m:r>
                        </m:num>
                        <m:den>
                          <m:r>
                            <a:rPr lang="en-US" sz="1600" i="1">
                              <a:latin typeface="Cambria Math" panose="02040503050406030204" pitchFamily="18" charset="0"/>
                            </a:rPr>
                            <m:t>𝐶𝑜𝑚𝑝𝑟𝑒𝑠𝑠𝑒𝑟</m:t>
                          </m:r>
                          <m:r>
                            <a:rPr lang="en-US" sz="1600" i="1">
                              <a:latin typeface="Cambria Math" panose="02040503050406030204" pitchFamily="18" charset="0"/>
                            </a:rPr>
                            <m:t> </m:t>
                          </m:r>
                          <m:r>
                            <a:rPr lang="en-US" sz="1600" i="1">
                              <a:latin typeface="Cambria Math" panose="02040503050406030204" pitchFamily="18" charset="0"/>
                            </a:rPr>
                            <m:t>𝐷𝑖𝑠𝑝𝑙𝑎𝑐𝑒𝑚𝑒𝑛𝑡</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𝑚</m:t>
                              </m:r>
                            </m:e>
                            <m:sup>
                              <m:r>
                                <a:rPr lang="en-US" sz="1600" i="1">
                                  <a:latin typeface="Cambria Math" panose="02040503050406030204" pitchFamily="18" charset="0"/>
                                </a:rPr>
                                <m:t>3</m:t>
                              </m:r>
                            </m:sup>
                          </m:sSup>
                          <m:r>
                            <a:rPr lang="en-US" sz="1600" i="1">
                              <a:latin typeface="Cambria Math" panose="02040503050406030204" pitchFamily="18" charset="0"/>
                            </a:rPr>
                            <m:t>/</m:t>
                          </m:r>
                          <m:r>
                            <a:rPr lang="en-US" sz="1600" i="1">
                              <a:latin typeface="Cambria Math" panose="02040503050406030204" pitchFamily="18" charset="0"/>
                            </a:rPr>
                            <m:t>𝑚𝑖𝑛</m:t>
                          </m:r>
                          <m:r>
                            <a:rPr lang="en-US" sz="1600" i="1">
                              <a:latin typeface="Cambria Math" panose="02040503050406030204" pitchFamily="18" charset="0"/>
                            </a:rPr>
                            <m:t>)</m:t>
                          </m:r>
                        </m:den>
                      </m:f>
                    </m:oMath>
                  </m:oMathPara>
                </a14:m>
                <a:endParaRPr lang="en-IN" sz="16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6" name="TextBox 15">
                <a:extLst>
                  <a:ext uri="{FF2B5EF4-FFF2-40B4-BE49-F238E27FC236}">
                    <a16:creationId xmlns:a16="http://schemas.microsoft.com/office/drawing/2014/main" id="{FE4EB9DD-2A56-4549-9F94-CF04F7CCE7C9}"/>
                  </a:ext>
                </a:extLst>
              </p:cNvPr>
              <p:cNvSpPr txBox="1">
                <a:spLocks noRot="1" noChangeAspect="1" noMove="1" noResize="1" noEditPoints="1" noAdjustHandles="1" noChangeArrowheads="1" noChangeShapeType="1" noTextEdit="1"/>
              </p:cNvSpPr>
              <p:nvPr/>
            </p:nvSpPr>
            <p:spPr>
              <a:xfrm>
                <a:off x="4688416" y="1393468"/>
                <a:ext cx="4292598" cy="870688"/>
              </a:xfrm>
              <a:prstGeom prst="rect">
                <a:avLst/>
              </a:prstGeom>
              <a:blipFill>
                <a:blip r:embed="rId15"/>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C53F3E83-29CE-4D42-BB01-913F7ED8E8DC}"/>
              </a:ext>
            </a:extLst>
          </p:cNvPr>
          <p:cNvSpPr txBox="1"/>
          <p:nvPr/>
        </p:nvSpPr>
        <p:spPr>
          <a:xfrm>
            <a:off x="139701" y="2147248"/>
            <a:ext cx="2497835" cy="338554"/>
          </a:xfrm>
          <a:prstGeom prst="rect">
            <a:avLst/>
          </a:prstGeom>
          <a:noFill/>
        </p:spPr>
        <p:txBody>
          <a:bodyPr wrap="square" rtlCol="0">
            <a:spAutoFit/>
          </a:bodyPr>
          <a:lstStyle/>
          <a:p>
            <a:r>
              <a:rPr lang="en-US" sz="1600" dirty="0"/>
              <a:t>Isothermal Power (in kW) =</a:t>
            </a:r>
            <a:endParaRPr lang="en-IN" sz="1600" dirty="0"/>
          </a:p>
        </p:txBody>
      </p:sp>
      <p:pic>
        <p:nvPicPr>
          <p:cNvPr id="49" name="Picture 48">
            <a:extLst>
              <a:ext uri="{FF2B5EF4-FFF2-40B4-BE49-F238E27FC236}">
                <a16:creationId xmlns:a16="http://schemas.microsoft.com/office/drawing/2014/main" id="{25D15E57-48CF-4752-A2C3-7ECBF2EC8D44}"/>
              </a:ext>
            </a:extLst>
          </p:cNvPr>
          <p:cNvPicPr>
            <a:picLocks noChangeAspect="1"/>
          </p:cNvPicPr>
          <p:nvPr>
            <p:custDataLst>
              <p:tags r:id="rId1"/>
            </p:custDataLst>
          </p:nvPr>
        </p:nvPicPr>
        <p:blipFill>
          <a:blip r:embed="rId16">
            <a:extLst>
              <a:ext uri="{28A0092B-C50C-407E-A947-70E740481C1C}">
                <a14:useLocalDpi xmlns:a14="http://schemas.microsoft.com/office/drawing/2010/main" val="0"/>
              </a:ext>
            </a:extLst>
          </a:blip>
          <a:stretch>
            <a:fillRect/>
          </a:stretch>
        </p:blipFill>
        <p:spPr>
          <a:xfrm>
            <a:off x="2546791" y="2139129"/>
            <a:ext cx="1774933" cy="377905"/>
          </a:xfrm>
          <a:prstGeom prst="rect">
            <a:avLst/>
          </a:prstGeom>
        </p:spPr>
      </p:pic>
      <p:grpSp>
        <p:nvGrpSpPr>
          <p:cNvPr id="66" name="Group 65">
            <a:extLst>
              <a:ext uri="{FF2B5EF4-FFF2-40B4-BE49-F238E27FC236}">
                <a16:creationId xmlns:a16="http://schemas.microsoft.com/office/drawing/2014/main" id="{5D3171EC-93C4-48F0-A45D-1E66D8256CE7}"/>
              </a:ext>
            </a:extLst>
          </p:cNvPr>
          <p:cNvGrpSpPr/>
          <p:nvPr/>
        </p:nvGrpSpPr>
        <p:grpSpPr>
          <a:xfrm>
            <a:off x="207852" y="2525501"/>
            <a:ext cx="3639475" cy="986985"/>
            <a:chOff x="207852" y="2525501"/>
            <a:chExt cx="3639475" cy="986985"/>
          </a:xfrm>
        </p:grpSpPr>
        <p:sp>
          <p:nvSpPr>
            <p:cNvPr id="24" name="TextBox 23">
              <a:extLst>
                <a:ext uri="{FF2B5EF4-FFF2-40B4-BE49-F238E27FC236}">
                  <a16:creationId xmlns:a16="http://schemas.microsoft.com/office/drawing/2014/main" id="{96BF4548-89FC-4CE9-A390-604F28677D2C}"/>
                </a:ext>
              </a:extLst>
            </p:cNvPr>
            <p:cNvSpPr txBox="1"/>
            <p:nvPr/>
          </p:nvSpPr>
          <p:spPr>
            <a:xfrm>
              <a:off x="207853" y="2525501"/>
              <a:ext cx="3238079" cy="338554"/>
            </a:xfrm>
            <a:prstGeom prst="rect">
              <a:avLst/>
            </a:prstGeom>
            <a:noFill/>
          </p:spPr>
          <p:txBody>
            <a:bodyPr wrap="square" rtlCol="0">
              <a:spAutoFit/>
            </a:bodyPr>
            <a:lstStyle/>
            <a:p>
              <a:r>
                <a:rPr lang="en-US" sz="1600" dirty="0"/>
                <a:t>Absolute intake pressure (kg/cm</a:t>
              </a:r>
              <a:r>
                <a:rPr lang="en-US" sz="1600" baseline="30000" dirty="0"/>
                <a:t>2</a:t>
              </a:r>
              <a:r>
                <a:rPr lang="en-US" sz="1600" dirty="0"/>
                <a:t>) = </a:t>
              </a:r>
              <a:endParaRPr lang="en-IN" sz="1600" dirty="0"/>
            </a:p>
          </p:txBody>
        </p:sp>
        <p:pic>
          <p:nvPicPr>
            <p:cNvPr id="46" name="Picture 45">
              <a:extLst>
                <a:ext uri="{FF2B5EF4-FFF2-40B4-BE49-F238E27FC236}">
                  <a16:creationId xmlns:a16="http://schemas.microsoft.com/office/drawing/2014/main" id="{48E33F8E-BD35-4980-A135-A9A182678FDD}"/>
                </a:ext>
              </a:extLst>
            </p:cNvPr>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tretch>
              <a:fillRect/>
            </a:stretch>
          </p:blipFill>
          <p:spPr>
            <a:xfrm>
              <a:off x="3291078" y="2623808"/>
              <a:ext cx="190171" cy="168229"/>
            </a:xfrm>
            <a:prstGeom prst="rect">
              <a:avLst/>
            </a:prstGeom>
          </p:spPr>
        </p:pic>
        <p:sp>
          <p:nvSpPr>
            <p:cNvPr id="28" name="TextBox 27">
              <a:extLst>
                <a:ext uri="{FF2B5EF4-FFF2-40B4-BE49-F238E27FC236}">
                  <a16:creationId xmlns:a16="http://schemas.microsoft.com/office/drawing/2014/main" id="{FD8D4B5E-66DE-4375-BFD0-7B5921BF29C4}"/>
                </a:ext>
              </a:extLst>
            </p:cNvPr>
            <p:cNvSpPr txBox="1"/>
            <p:nvPr/>
          </p:nvSpPr>
          <p:spPr>
            <a:xfrm>
              <a:off x="207852" y="2852800"/>
              <a:ext cx="3639475" cy="338554"/>
            </a:xfrm>
            <a:prstGeom prst="rect">
              <a:avLst/>
            </a:prstGeom>
            <a:noFill/>
          </p:spPr>
          <p:txBody>
            <a:bodyPr wrap="square" rtlCol="0">
              <a:spAutoFit/>
            </a:bodyPr>
            <a:lstStyle/>
            <a:p>
              <a:r>
                <a:rPr lang="en-US" sz="1600" dirty="0"/>
                <a:t>Absolute delivery pressure (kg/cm</a:t>
              </a:r>
              <a:r>
                <a:rPr lang="en-US" sz="1600" baseline="30000" dirty="0"/>
                <a:t>2</a:t>
              </a:r>
              <a:r>
                <a:rPr lang="en-US" sz="1600" dirty="0"/>
                <a:t>) = </a:t>
              </a:r>
              <a:endParaRPr lang="en-IN" sz="1600" dirty="0"/>
            </a:p>
          </p:txBody>
        </p:sp>
        <p:pic>
          <p:nvPicPr>
            <p:cNvPr id="57" name="Picture 56">
              <a:extLst>
                <a:ext uri="{FF2B5EF4-FFF2-40B4-BE49-F238E27FC236}">
                  <a16:creationId xmlns:a16="http://schemas.microsoft.com/office/drawing/2014/main" id="{3E71B316-ED5C-4BD4-897B-DA7FBF43AE13}"/>
                </a:ext>
              </a:extLst>
            </p:cNvPr>
            <p:cNvPicPr>
              <a:picLocks noChangeAspect="1"/>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3445923" y="2951107"/>
              <a:ext cx="195048" cy="168229"/>
            </a:xfrm>
            <a:prstGeom prst="rect">
              <a:avLst/>
            </a:prstGeom>
          </p:spPr>
        </p:pic>
        <p:sp>
          <p:nvSpPr>
            <p:cNvPr id="32" name="TextBox 31">
              <a:extLst>
                <a:ext uri="{FF2B5EF4-FFF2-40B4-BE49-F238E27FC236}">
                  <a16:creationId xmlns:a16="http://schemas.microsoft.com/office/drawing/2014/main" id="{CF81F7D4-6A16-4E3A-A0D3-390BE719FC11}"/>
                </a:ext>
              </a:extLst>
            </p:cNvPr>
            <p:cNvSpPr txBox="1"/>
            <p:nvPr/>
          </p:nvSpPr>
          <p:spPr>
            <a:xfrm>
              <a:off x="207852" y="3173932"/>
              <a:ext cx="3238071" cy="338554"/>
            </a:xfrm>
            <a:prstGeom prst="rect">
              <a:avLst/>
            </a:prstGeom>
            <a:noFill/>
          </p:spPr>
          <p:txBody>
            <a:bodyPr wrap="square" rtlCol="0">
              <a:spAutoFit/>
            </a:bodyPr>
            <a:lstStyle/>
            <a:p>
              <a:r>
                <a:rPr lang="en-US" sz="1600" dirty="0"/>
                <a:t>Free air delivered (m</a:t>
              </a:r>
              <a:r>
                <a:rPr lang="en-US" sz="1600" baseline="30000" dirty="0"/>
                <a:t>3</a:t>
              </a:r>
              <a:r>
                <a:rPr lang="en-US" sz="1600" dirty="0"/>
                <a:t>/</a:t>
              </a:r>
              <a:r>
                <a:rPr lang="en-US" sz="1600" dirty="0" err="1"/>
                <a:t>hr</a:t>
              </a:r>
              <a:r>
                <a:rPr lang="en-US" sz="1600" dirty="0"/>
                <a:t>) = </a:t>
              </a:r>
              <a:endParaRPr lang="en-IN" sz="1600" dirty="0"/>
            </a:p>
          </p:txBody>
        </p:sp>
        <p:pic>
          <p:nvPicPr>
            <p:cNvPr id="65" name="Picture 64">
              <a:extLst>
                <a:ext uri="{FF2B5EF4-FFF2-40B4-BE49-F238E27FC236}">
                  <a16:creationId xmlns:a16="http://schemas.microsoft.com/office/drawing/2014/main" id="{A075711D-C063-432F-84DE-9F24BE56A093}"/>
                </a:ext>
              </a:extLst>
            </p:cNvPr>
            <p:cNvPicPr>
              <a:picLocks noChangeAspect="1"/>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2657444" y="3264527"/>
              <a:ext cx="216990" cy="181638"/>
            </a:xfrm>
            <a:prstGeom prst="rect">
              <a:avLst/>
            </a:prstGeom>
          </p:spPr>
        </p:pic>
      </p:grpSp>
      <p:grpSp>
        <p:nvGrpSpPr>
          <p:cNvPr id="72" name="Group 71">
            <a:extLst>
              <a:ext uri="{FF2B5EF4-FFF2-40B4-BE49-F238E27FC236}">
                <a16:creationId xmlns:a16="http://schemas.microsoft.com/office/drawing/2014/main" id="{38549AE0-593F-40BD-8B77-2EEED6DDCEEF}"/>
              </a:ext>
            </a:extLst>
          </p:cNvPr>
          <p:cNvGrpSpPr/>
          <p:nvPr/>
        </p:nvGrpSpPr>
        <p:grpSpPr>
          <a:xfrm>
            <a:off x="207853" y="3489394"/>
            <a:ext cx="2868338" cy="443733"/>
            <a:chOff x="207853" y="3489394"/>
            <a:chExt cx="2868338" cy="443733"/>
          </a:xfrm>
        </p:grpSpPr>
        <p:sp>
          <p:nvSpPr>
            <p:cNvPr id="36" name="TextBox 35">
              <a:extLst>
                <a:ext uri="{FF2B5EF4-FFF2-40B4-BE49-F238E27FC236}">
                  <a16:creationId xmlns:a16="http://schemas.microsoft.com/office/drawing/2014/main" id="{8470A261-8A74-4E35-B4F1-E07501D6699E}"/>
                </a:ext>
              </a:extLst>
            </p:cNvPr>
            <p:cNvSpPr txBox="1"/>
            <p:nvPr/>
          </p:nvSpPr>
          <p:spPr>
            <a:xfrm>
              <a:off x="207853" y="3543047"/>
              <a:ext cx="2868338" cy="338554"/>
            </a:xfrm>
            <a:prstGeom prst="rect">
              <a:avLst/>
            </a:prstGeom>
            <a:noFill/>
          </p:spPr>
          <p:txBody>
            <a:bodyPr wrap="square" rtlCol="0">
              <a:spAutoFit/>
            </a:bodyPr>
            <a:lstStyle/>
            <a:p>
              <a:r>
                <a:rPr lang="en-US" sz="1600" dirty="0"/>
                <a:t>Pressure ratio =</a:t>
              </a:r>
              <a:endParaRPr lang="en-IN" sz="1600" dirty="0"/>
            </a:p>
          </p:txBody>
        </p:sp>
        <p:pic>
          <p:nvPicPr>
            <p:cNvPr id="71" name="Picture 70">
              <a:extLst>
                <a:ext uri="{FF2B5EF4-FFF2-40B4-BE49-F238E27FC236}">
                  <a16:creationId xmlns:a16="http://schemas.microsoft.com/office/drawing/2014/main" id="{C15A8438-6FD6-4455-8D96-129627ADE7E9}"/>
                </a:ext>
              </a:extLst>
            </p:cNvPr>
            <p:cNvPicPr>
              <a:picLocks noChangeAspect="1"/>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1657350" y="3489394"/>
              <a:ext cx="608305" cy="443733"/>
            </a:xfrm>
            <a:prstGeom prst="rect">
              <a:avLst/>
            </a:prstGeom>
          </p:spPr>
        </p:pic>
      </p:grpSp>
      <p:sp>
        <p:nvSpPr>
          <p:cNvPr id="44" name="TextBox 43">
            <a:extLst>
              <a:ext uri="{FF2B5EF4-FFF2-40B4-BE49-F238E27FC236}">
                <a16:creationId xmlns:a16="http://schemas.microsoft.com/office/drawing/2014/main" id="{9E85F007-D540-461D-8447-0CBAA932D6E6}"/>
              </a:ext>
            </a:extLst>
          </p:cNvPr>
          <p:cNvSpPr txBox="1"/>
          <p:nvPr/>
        </p:nvSpPr>
        <p:spPr>
          <a:xfrm>
            <a:off x="141675" y="4167523"/>
            <a:ext cx="4432297" cy="2062103"/>
          </a:xfrm>
          <a:prstGeom prst="rect">
            <a:avLst/>
          </a:prstGeom>
          <a:noFill/>
        </p:spPr>
        <p:txBody>
          <a:bodyPr wrap="square">
            <a:spAutoFit/>
          </a:bodyPr>
          <a:lstStyle/>
          <a:p>
            <a:pPr marL="214313" indent="-214313" algn="just">
              <a:buFont typeface="Wingdings" panose="05000000000000000000" pitchFamily="2" charset="2"/>
              <a:buChar char="§"/>
            </a:pPr>
            <a:r>
              <a:rPr lang="en-IN" sz="1600" b="1" dirty="0"/>
              <a:t>Important:</a:t>
            </a:r>
            <a:r>
              <a:rPr lang="en-IN" sz="1600" dirty="0"/>
              <a:t> The calculation of isothermal power does not include power needed to overcome friction and generally gives an efficiency that is lower than adiabatic efficiency. The reported value of efficiency is normally the isothermal efficiency. This is an important consideration when selecting compressors based on reported values of efficiency.</a:t>
            </a:r>
          </a:p>
        </p:txBody>
      </p:sp>
      <p:sp>
        <p:nvSpPr>
          <p:cNvPr id="45" name="TextBox 44">
            <a:extLst>
              <a:ext uri="{FF2B5EF4-FFF2-40B4-BE49-F238E27FC236}">
                <a16:creationId xmlns:a16="http://schemas.microsoft.com/office/drawing/2014/main" id="{F45676CF-5BFB-4AE2-8421-A089F9BB05FC}"/>
              </a:ext>
            </a:extLst>
          </p:cNvPr>
          <p:cNvSpPr txBox="1"/>
          <p:nvPr/>
        </p:nvSpPr>
        <p:spPr>
          <a:xfrm>
            <a:off x="4679949" y="2334628"/>
            <a:ext cx="2787649" cy="338554"/>
          </a:xfrm>
          <a:prstGeom prst="rect">
            <a:avLst/>
          </a:prstGeom>
          <a:noFill/>
        </p:spPr>
        <p:txBody>
          <a:bodyPr wrap="square" rtlCol="0">
            <a:spAutoFit/>
          </a:bodyPr>
          <a:lstStyle/>
          <a:p>
            <a:r>
              <a:rPr lang="en-US" sz="1600" dirty="0"/>
              <a:t>Compressor displacement = </a:t>
            </a:r>
            <a:endParaRPr lang="en-IN" sz="1600" dirty="0"/>
          </a:p>
        </p:txBody>
      </p:sp>
      <p:pic>
        <p:nvPicPr>
          <p:cNvPr id="75" name="Picture 74">
            <a:extLst>
              <a:ext uri="{FF2B5EF4-FFF2-40B4-BE49-F238E27FC236}">
                <a16:creationId xmlns:a16="http://schemas.microsoft.com/office/drawing/2014/main" id="{C044D081-4497-4FFC-9E1D-B64804A68453}"/>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5623881" y="2719361"/>
            <a:ext cx="2163809" cy="363276"/>
          </a:xfrm>
          <a:prstGeom prst="rect">
            <a:avLst/>
          </a:prstGeom>
        </p:spPr>
      </p:pic>
      <p:grpSp>
        <p:nvGrpSpPr>
          <p:cNvPr id="81" name="Group 80">
            <a:extLst>
              <a:ext uri="{FF2B5EF4-FFF2-40B4-BE49-F238E27FC236}">
                <a16:creationId xmlns:a16="http://schemas.microsoft.com/office/drawing/2014/main" id="{89871ABB-3534-4FAC-B345-C71D59393658}"/>
              </a:ext>
            </a:extLst>
          </p:cNvPr>
          <p:cNvGrpSpPr/>
          <p:nvPr/>
        </p:nvGrpSpPr>
        <p:grpSpPr>
          <a:xfrm>
            <a:off x="4679949" y="3321414"/>
            <a:ext cx="1965923" cy="338554"/>
            <a:chOff x="4679949" y="2491679"/>
            <a:chExt cx="1965923" cy="338554"/>
          </a:xfrm>
        </p:grpSpPr>
        <p:sp>
          <p:nvSpPr>
            <p:cNvPr id="51" name="TextBox 50">
              <a:extLst>
                <a:ext uri="{FF2B5EF4-FFF2-40B4-BE49-F238E27FC236}">
                  <a16:creationId xmlns:a16="http://schemas.microsoft.com/office/drawing/2014/main" id="{839415C8-3CFC-48B8-A339-19285E17D354}"/>
                </a:ext>
              </a:extLst>
            </p:cNvPr>
            <p:cNvSpPr txBox="1"/>
            <p:nvPr/>
          </p:nvSpPr>
          <p:spPr>
            <a:xfrm>
              <a:off x="4679949" y="2491679"/>
              <a:ext cx="1965923" cy="338554"/>
            </a:xfrm>
            <a:prstGeom prst="rect">
              <a:avLst/>
            </a:prstGeom>
            <a:noFill/>
          </p:spPr>
          <p:txBody>
            <a:bodyPr wrap="square" rtlCol="0">
              <a:spAutoFit/>
            </a:bodyPr>
            <a:lstStyle/>
            <a:p>
              <a:r>
                <a:rPr lang="en-US" sz="1600" dirty="0"/>
                <a:t>Cylinder bore (m) =</a:t>
              </a:r>
              <a:endParaRPr lang="en-IN" sz="1600" dirty="0"/>
            </a:p>
          </p:txBody>
        </p:sp>
        <p:pic>
          <p:nvPicPr>
            <p:cNvPr id="80" name="Picture 79">
              <a:extLst>
                <a:ext uri="{FF2B5EF4-FFF2-40B4-BE49-F238E27FC236}">
                  <a16:creationId xmlns:a16="http://schemas.microsoft.com/office/drawing/2014/main" id="{C34F5E05-578E-4CE1-B4FF-DD04AF4CD2F9}"/>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6432817" y="2590170"/>
              <a:ext cx="156038" cy="137752"/>
            </a:xfrm>
            <a:prstGeom prst="rect">
              <a:avLst/>
            </a:prstGeom>
          </p:spPr>
        </p:pic>
      </p:grpSp>
      <p:sp>
        <p:nvSpPr>
          <p:cNvPr id="55" name="TextBox 54">
            <a:extLst>
              <a:ext uri="{FF2B5EF4-FFF2-40B4-BE49-F238E27FC236}">
                <a16:creationId xmlns:a16="http://schemas.microsoft.com/office/drawing/2014/main" id="{96A85825-0BE7-463F-95C1-2DF8F2050970}"/>
              </a:ext>
            </a:extLst>
          </p:cNvPr>
          <p:cNvSpPr txBox="1"/>
          <p:nvPr/>
        </p:nvSpPr>
        <p:spPr>
          <a:xfrm>
            <a:off x="4659758" y="3632234"/>
            <a:ext cx="2218585" cy="338554"/>
          </a:xfrm>
          <a:prstGeom prst="rect">
            <a:avLst/>
          </a:prstGeom>
          <a:noFill/>
        </p:spPr>
        <p:txBody>
          <a:bodyPr wrap="square" rtlCol="0">
            <a:spAutoFit/>
          </a:bodyPr>
          <a:lstStyle/>
          <a:p>
            <a:r>
              <a:rPr lang="en-US" sz="1600" dirty="0"/>
              <a:t>Cylinder stroke (m) =</a:t>
            </a:r>
            <a:endParaRPr lang="en-IN" sz="1600" dirty="0"/>
          </a:p>
        </p:txBody>
      </p:sp>
      <p:pic>
        <p:nvPicPr>
          <p:cNvPr id="83" name="Picture 82">
            <a:extLst>
              <a:ext uri="{FF2B5EF4-FFF2-40B4-BE49-F238E27FC236}">
                <a16:creationId xmlns:a16="http://schemas.microsoft.com/office/drawing/2014/main" id="{08E9BC51-C64B-4B4E-88B4-9BA91B76BA04}"/>
              </a:ext>
            </a:extLst>
          </p:cNvPr>
          <p:cNvPicPr>
            <a:picLocks noChangeAspect="1"/>
          </p:cNvPicPr>
          <p:nvPr>
            <p:custDataLst>
              <p:tags r:id="rId3"/>
            </p:custDataLst>
          </p:nvPr>
        </p:nvPicPr>
        <p:blipFill>
          <a:blip r:embed="rId23">
            <a:extLst>
              <a:ext uri="{28A0092B-C50C-407E-A947-70E740481C1C}">
                <a14:useLocalDpi xmlns:a14="http://schemas.microsoft.com/office/drawing/2010/main" val="0"/>
              </a:ext>
            </a:extLst>
          </a:blip>
          <a:stretch>
            <a:fillRect/>
          </a:stretch>
        </p:blipFill>
        <p:spPr>
          <a:xfrm>
            <a:off x="6512531" y="3731863"/>
            <a:ext cx="123124" cy="137752"/>
          </a:xfrm>
          <a:prstGeom prst="rect">
            <a:avLst/>
          </a:prstGeom>
        </p:spPr>
      </p:pic>
      <p:sp>
        <p:nvSpPr>
          <p:cNvPr id="60" name="TextBox 59">
            <a:extLst>
              <a:ext uri="{FF2B5EF4-FFF2-40B4-BE49-F238E27FC236}">
                <a16:creationId xmlns:a16="http://schemas.microsoft.com/office/drawing/2014/main" id="{69D9922A-BA61-4DFF-8222-EC48BAF2B835}"/>
              </a:ext>
            </a:extLst>
          </p:cNvPr>
          <p:cNvSpPr txBox="1"/>
          <p:nvPr/>
        </p:nvSpPr>
        <p:spPr>
          <a:xfrm>
            <a:off x="4641037" y="3970835"/>
            <a:ext cx="2589494" cy="338554"/>
          </a:xfrm>
          <a:prstGeom prst="rect">
            <a:avLst/>
          </a:prstGeom>
          <a:noFill/>
        </p:spPr>
        <p:txBody>
          <a:bodyPr wrap="square" rtlCol="0">
            <a:spAutoFit/>
          </a:bodyPr>
          <a:lstStyle/>
          <a:p>
            <a:r>
              <a:rPr lang="en-US" sz="1600" dirty="0"/>
              <a:t>Compressor speed (rpm) =</a:t>
            </a:r>
            <a:endParaRPr lang="en-IN" sz="1600" dirty="0"/>
          </a:p>
        </p:txBody>
      </p:sp>
      <p:pic>
        <p:nvPicPr>
          <p:cNvPr id="85" name="Picture 84">
            <a:extLst>
              <a:ext uri="{FF2B5EF4-FFF2-40B4-BE49-F238E27FC236}">
                <a16:creationId xmlns:a16="http://schemas.microsoft.com/office/drawing/2014/main" id="{2ED3B1D2-A7C8-4063-BBDB-18E7ECAFE636}"/>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Lst>
          </a:blip>
          <a:stretch>
            <a:fillRect/>
          </a:stretch>
        </p:blipFill>
        <p:spPr>
          <a:xfrm>
            <a:off x="7002211" y="4044015"/>
            <a:ext cx="120686" cy="147505"/>
          </a:xfrm>
          <a:prstGeom prst="rect">
            <a:avLst/>
          </a:prstGeom>
        </p:spPr>
      </p:pic>
      <p:sp>
        <p:nvSpPr>
          <p:cNvPr id="64" name="TextBox 63">
            <a:extLst>
              <a:ext uri="{FF2B5EF4-FFF2-40B4-BE49-F238E27FC236}">
                <a16:creationId xmlns:a16="http://schemas.microsoft.com/office/drawing/2014/main" id="{13E92F73-84E3-4033-9340-FE8B0E92C479}"/>
              </a:ext>
            </a:extLst>
          </p:cNvPr>
          <p:cNvSpPr txBox="1"/>
          <p:nvPr/>
        </p:nvSpPr>
        <p:spPr>
          <a:xfrm>
            <a:off x="4623039" y="4370077"/>
            <a:ext cx="2734494" cy="338554"/>
          </a:xfrm>
          <a:prstGeom prst="rect">
            <a:avLst/>
          </a:prstGeom>
          <a:noFill/>
        </p:spPr>
        <p:txBody>
          <a:bodyPr wrap="square" rtlCol="0">
            <a:spAutoFit/>
          </a:bodyPr>
          <a:lstStyle/>
          <a:p>
            <a:r>
              <a:rPr lang="en-US" sz="1600" dirty="0"/>
              <a:t>Number of cylinders =</a:t>
            </a:r>
            <a:endParaRPr lang="en-IN" sz="1600" dirty="0"/>
          </a:p>
        </p:txBody>
      </p:sp>
      <p:pic>
        <p:nvPicPr>
          <p:cNvPr id="87" name="Picture 86">
            <a:extLst>
              <a:ext uri="{FF2B5EF4-FFF2-40B4-BE49-F238E27FC236}">
                <a16:creationId xmlns:a16="http://schemas.microsoft.com/office/drawing/2014/main" id="{7F28C163-775F-43FF-B781-201E2FA8BF7B}"/>
              </a:ext>
            </a:extLst>
          </p:cNvPr>
          <p:cNvPicPr>
            <a:picLocks noChangeAspect="1"/>
          </p:cNvPicPr>
          <p:nvPr>
            <p:custDataLst>
              <p:tags r:id="rId5"/>
            </p:custDataLst>
          </p:nvPr>
        </p:nvPicPr>
        <p:blipFill>
          <a:blip r:embed="rId25">
            <a:extLst>
              <a:ext uri="{28A0092B-C50C-407E-A947-70E740481C1C}">
                <a14:useLocalDpi xmlns:a14="http://schemas.microsoft.com/office/drawing/2010/main" val="0"/>
              </a:ext>
            </a:extLst>
          </a:blip>
          <a:stretch>
            <a:fillRect/>
          </a:stretch>
        </p:blipFill>
        <p:spPr>
          <a:xfrm>
            <a:off x="6603320" y="4506716"/>
            <a:ext cx="110933" cy="91429"/>
          </a:xfrm>
          <a:prstGeom prst="rect">
            <a:avLst/>
          </a:prstGeom>
        </p:spPr>
      </p:pic>
      <p:sp>
        <p:nvSpPr>
          <p:cNvPr id="68" name="TextBox 67">
            <a:extLst>
              <a:ext uri="{FF2B5EF4-FFF2-40B4-BE49-F238E27FC236}">
                <a16:creationId xmlns:a16="http://schemas.microsoft.com/office/drawing/2014/main" id="{F36DAE3D-DF78-4333-B85A-6B889D4C262A}"/>
              </a:ext>
            </a:extLst>
          </p:cNvPr>
          <p:cNvSpPr txBox="1"/>
          <p:nvPr/>
        </p:nvSpPr>
        <p:spPr>
          <a:xfrm>
            <a:off x="4623038" y="4749795"/>
            <a:ext cx="2133362" cy="338554"/>
          </a:xfrm>
          <a:prstGeom prst="rect">
            <a:avLst/>
          </a:prstGeom>
          <a:noFill/>
        </p:spPr>
        <p:txBody>
          <a:bodyPr wrap="square" rtlCol="0">
            <a:spAutoFit/>
          </a:bodyPr>
          <a:lstStyle/>
          <a:p>
            <a:r>
              <a:rPr lang="en-US" sz="1600" dirty="0"/>
              <a:t>Type of cylinders =</a:t>
            </a:r>
            <a:endParaRPr lang="en-IN" sz="1600" dirty="0"/>
          </a:p>
        </p:txBody>
      </p:sp>
      <p:pic>
        <p:nvPicPr>
          <p:cNvPr id="89" name="Picture 88">
            <a:extLst>
              <a:ext uri="{FF2B5EF4-FFF2-40B4-BE49-F238E27FC236}">
                <a16:creationId xmlns:a16="http://schemas.microsoft.com/office/drawing/2014/main" id="{C25B4A74-9BCD-4030-B807-E186D2CFCED1}"/>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4835374" y="5184915"/>
            <a:ext cx="2779428" cy="184076"/>
          </a:xfrm>
          <a:prstGeom prst="rect">
            <a:avLst/>
          </a:prstGeom>
        </p:spPr>
      </p:pic>
      <p:pic>
        <p:nvPicPr>
          <p:cNvPr id="91" name="Picture 90">
            <a:extLst>
              <a:ext uri="{FF2B5EF4-FFF2-40B4-BE49-F238E27FC236}">
                <a16:creationId xmlns:a16="http://schemas.microsoft.com/office/drawing/2014/main" id="{80AA5DEA-9631-4055-B532-BEF37A3600E8}"/>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4835374" y="5497509"/>
            <a:ext cx="2868419" cy="184076"/>
          </a:xfrm>
          <a:prstGeom prst="rect">
            <a:avLst/>
          </a:prstGeom>
        </p:spPr>
      </p:pic>
      <p:cxnSp>
        <p:nvCxnSpPr>
          <p:cNvPr id="38" name="Straight Connector 37">
            <a:extLst>
              <a:ext uri="{FF2B5EF4-FFF2-40B4-BE49-F238E27FC236}">
                <a16:creationId xmlns:a16="http://schemas.microsoft.com/office/drawing/2014/main" id="{D35C77A4-9001-4614-BC77-C0C72D8EDA70}"/>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7D574CD-BE18-46C9-AAFD-5A5AED4EE88B}"/>
              </a:ext>
            </a:extLst>
          </p:cNvPr>
          <p:cNvSpPr txBox="1"/>
          <p:nvPr/>
        </p:nvSpPr>
        <p:spPr>
          <a:xfrm>
            <a:off x="139701" y="443174"/>
            <a:ext cx="5467350" cy="461665"/>
          </a:xfrm>
          <a:prstGeom prst="rect">
            <a:avLst/>
          </a:prstGeom>
          <a:noFill/>
        </p:spPr>
        <p:txBody>
          <a:bodyPr wrap="square">
            <a:spAutoFit/>
          </a:bodyPr>
          <a:lstStyle/>
          <a:p>
            <a:pPr defTabSz="685800">
              <a:defRPr/>
            </a:pPr>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COMPRESSED AIR SYSTEM (CAS)</a:t>
            </a:r>
          </a:p>
        </p:txBody>
      </p:sp>
    </p:spTree>
    <p:extLst>
      <p:ext uri="{BB962C8B-B14F-4D97-AF65-F5344CB8AC3E}">
        <p14:creationId xmlns:p14="http://schemas.microsoft.com/office/powerpoint/2010/main" val="179125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32.4709"/>
  <p:tag name="ORIGINALWIDTH" val="1091.864"/>
  <p:tag name="OUTPUTTYPE" val="PNG"/>
  <p:tag name="IGUANATEXVERSION" val="161"/>
  <p:tag name="LATEXADDIN" val="\documentclass{article}&#10;\usepackage{amsmath}&#10;\pagestyle{empty}&#10;\begin{document}&#10;&#10;&#10;$\displaystyle P_1 \times Q_1 \times \ln \left(\frac{r}{36.7}\right)$&#10;&#10;\end{document}"/>
  <p:tag name="IGUANATEXSIZE" val="16"/>
  <p:tag name="IGUANATEXCURSOR" val="150"/>
  <p:tag name="TRANSPARENCY" val="True"/>
  <p:tag name="FILENAME" val=""/>
  <p:tag name="LATEXENGINEID" val="0"/>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OUTPUTTYPE" val="PNG"/>
  <p:tag name="IGUANATEXVERSION" val="161"/>
  <p:tag name="LATEXADDIN" val="\documentclass{article}&#10;\usepackage{amsmath}&#10;\pagestyle{empty}&#10;\begin{document}&#10;&#10;&#10;$\displaystyle P_1 $&#10;&#10;\end{document}"/>
  <p:tag name="IGUANATEXSIZE" val="16"/>
  <p:tag name="IGUANATEXCURSOR" val="101"/>
  <p:tag name="TRANSPARENCY" val="True"/>
  <p:tag name="FILENAME" val=""/>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OUTPUTTYPE" val="PNG"/>
  <p:tag name="IGUANATEXVERSION" val="161"/>
  <p:tag name="LATEXADDIN" val="\documentclass{article}&#10;\usepackage{amsmath}&#10;\pagestyle{empty}&#10;\begin{document}&#10;&#10;&#10;$\displaystyle P_2 $&#10;&#10;\end{document}"/>
  <p:tag name="IGUANATEXSIZE" val="16"/>
  <p:tag name="IGUANATEXCURSOR" val="100"/>
  <p:tag name="TRANSPARENCY" val="True"/>
  <p:tag name="FILENAME" val=""/>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33.4833"/>
  <p:tag name="OUTPUTTYPE" val="PNG"/>
  <p:tag name="IGUANATEXVERSION" val="161"/>
  <p:tag name="LATEXADDIN" val="\documentclass{article}&#10;\usepackage{amsmath}&#10;\pagestyle{empty}&#10;\begin{document}&#10;&#10;&#10;$\displaystyle Q_1 $&#10;&#10;\end{document}"/>
  <p:tag name="IGUANATEXSIZE" val="16"/>
  <p:tag name="IGUANATEXCURSOR" val="100"/>
  <p:tag name="TRANSPARENCY" val="True"/>
  <p:tag name="FILENAME" val=""/>
  <p:tag name="LATEXENGINEID" val="0"/>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74.4657"/>
  <p:tag name="ORIGINALWIDTH" val="870.6412"/>
  <p:tag name="OUTPUTTYPE" val="PNG"/>
  <p:tag name="IGUANATEXVERSION" val="161"/>
  <p:tag name="LATEXADDIN" val="\documentclass{article}&#10;\usepackage{amsmath}&#10;\pagestyle{empty}&#10;\begin{document}&#10;&#10;$\Rightarrow \displaystyle \frac{L}{G} = \frac {h_2-h_1}{T_1 - T_2}$&#10;&#10;&#10;\end{document}"/>
  <p:tag name="IGUANATEXSIZE" val="16"/>
  <p:tag name="IGUANATEXCURSOR" val="83"/>
  <p:tag name="TRANSPARENCY" val="True"/>
  <p:tag name="FILENAME" val=""/>
  <p:tag name="LATEXENGINEID" val="0"/>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99.063"/>
  <p:tag name="OUTPUTTYPE" val="PNG"/>
  <p:tag name="IGUANATEXVERSION" val="161"/>
  <p:tag name="LATEXADDIN" val="\documentclass{article}&#10;\usepackage{amsmath}&#10;\pagestyle{empty}&#10;\begin{document}&#10;&#10;$\Rightarrow \displaystyle L ({T_1 - T_2})=G({h_2-h_1})$&#10;&#10;\end{document}"/>
  <p:tag name="IGUANATEXSIZE" val="16"/>
  <p:tag name="IGUANATEXCURSOR" val="137"/>
  <p:tag name="TRANSPARENCY" val="True"/>
  <p:tag name="FILENAME" val=""/>
  <p:tag name="LATEXENGINEID" val="0"/>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74.8781"/>
  <p:tag name="OUTPUTTYPE" val="PNG"/>
  <p:tag name="IGUANATEXVERSION" val="161"/>
  <p:tag name="LATEXADDIN" val="\documentclass{article}&#10;\usepackage{amsmath}&#10;\pagestyle{empty}&#10;\begin{document}&#10;&#10;&#10;$Q = \dot{m} \times c_p \times \Delta {T} $ &#10;\end{document}"/>
  <p:tag name="IGUANATEXSIZE" val="16"/>
  <p:tag name="IGUANATEXCURSOR" val="126"/>
  <p:tag name="TRANSPARENCY" val="True"/>
  <p:tag name="FILENAME" val=""/>
  <p:tag name="LATEXENGINEID" val="0"/>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2974.128"/>
  <p:tag name="OUTPUTTYPE" val="PNG"/>
  <p:tag name="IGUANATEXVERSION" val="161"/>
  <p:tag name="LATEXADDIN" val="\documentclass{article}&#10;\usepackage{amsmath}&#10;\pagestyle{empty}&#10;\begin{document}&#10;&#10;&#10;$Q = \dot{m} \times c_p \times \Delta {T} = (1000/60) \times 4.186 \times 10 = 698$ kW&#10;&#10;\end{document}"/>
  <p:tag name="IGUANATEXSIZE" val="16"/>
  <p:tag name="IGUANATEXCURSOR" val="168"/>
  <p:tag name="TRANSPARENCY" val="True"/>
  <p:tag name="FILENAME" val=""/>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23.472"/>
  <p:tag name="ORIGINALWIDTH" val="1331.084"/>
  <p:tag name="OUTPUTTYPE" val="PNG"/>
  <p:tag name="IGUANATEXVERSION" val="161"/>
  <p:tag name="LATEXADDIN" val="\documentclass{article}&#10;\usepackage{amsmath}&#10;\pagestyle{empty}&#10;\begin{document}&#10;&#10;&#10;$\displaystyle \frac{\pi}{4} \times D^2 \times L \times S \times \chi \times n$&#10;&#10;\end{document}"/>
  <p:tag name="IGUANATEXSIZE" val="16"/>
  <p:tag name="IGUANATEXCURSOR" val="150"/>
  <p:tag name="TRANSPARENCY" val="True"/>
  <p:tag name="FILENAME" val=""/>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75.74055"/>
  <p:tag name="OUTPUTTYPE" val="PNG"/>
  <p:tag name="IGUANATEXVERSION" val="161"/>
  <p:tag name="LATEXADDIN" val="\documentclass{article}&#10;\usepackage{amsmath}&#10;\pagestyle{empty}&#10;\begin{document}&#10;&#10;&#10;$\displaystyle L$&#10;&#10;\end{document}"/>
  <p:tag name="IGUANATEXSIZE" val="16"/>
  <p:tag name="IGUANATEXCURSOR" val="98"/>
  <p:tag name="TRANSPARENCY" val="True"/>
  <p:tag name="FILENAME" val=""/>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4.24071"/>
  <p:tag name="OUTPUTTYPE" val="PNG"/>
  <p:tag name="IGUANATEXVERSION" val="161"/>
  <p:tag name="LATEXADDIN" val="\documentclass{article}&#10;\usepackage{amsmath}&#10;\pagestyle{empty}&#10;\begin{document}&#10;&#10;&#10;$\displaystyle S$&#10;&#10;\end{document}"/>
  <p:tag name="IGUANATEXSIZE" val="16"/>
  <p:tag name="IGUANATEXCURSOR" val="98"/>
  <p:tag name="TRANSPARENCY" val="True"/>
  <p:tag name="FILENAME" val=""/>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8.24149"/>
  <p:tag name="OUTPUTTYPE" val="PNG"/>
  <p:tag name="IGUANATEXVERSION" val="161"/>
  <p:tag name="LATEXADDIN" val="\documentclass{article}&#10;\usepackage{amsmath}&#10;\pagestyle{empty}&#10;\begin{document}&#10;&#10;&#10;$\displaystyle n$&#10;&#10;\end{document}"/>
  <p:tag name="IGUANATEXSIZE" val="16"/>
  <p:tag name="IGUANATEXCURSOR" val="98"/>
  <p:tag name="TRANSPARENCY" val="True"/>
  <p:tag name="FILENAME" val=""/>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709.786"/>
  <p:tag name="OUTPUTTYPE" val="PNG"/>
  <p:tag name="IGUANATEXVERSION" val="161"/>
  <p:tag name="LATEXADDIN" val="\documentclass{article}&#10;\usepackage{amsmath}&#10;\pagestyle{empty}&#10;\begin{document}&#10;&#10;&#10;$\displaystyle \chi = 1 \hspace{1mm}\mathrm{for\hspace{1mm}single\hspace{1mm}acting\hspace{1mm}cylinders}$&#10;&#10;\end{document}"/>
  <p:tag name="IGUANATEXSIZE" val="16"/>
  <p:tag name="IGUANATEXCURSOR" val="186"/>
  <p:tag name="TRANSPARENCY" val="True"/>
  <p:tag name="FILENAME" val=""/>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764.529"/>
  <p:tag name="OUTPUTTYPE" val="PNG"/>
  <p:tag name="IGUANATEXVERSION" val="161"/>
  <p:tag name="LATEXADDIN" val="\documentclass{article}&#10;\usepackage{amsmath}&#10;\pagestyle{empty}&#10;\begin{document}&#10;&#10;&#10;$\displaystyle \chi = 2 \hspace{1mm}\mathrm{for\hspace{1mm}double\hspace{1mm}acting\hspace{1mm}cylinders}$&#10;&#10;\end{document}"/>
  <p:tag name="IGUANATEXSIZE" val="16"/>
  <p:tag name="IGUANATEXCURSOR" val="177"/>
  <p:tag name="TRANSPARENCY" val="True"/>
  <p:tag name="FILENAME" val=""/>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95.98803"/>
  <p:tag name="OUTPUTTYPE" val="PNG"/>
  <p:tag name="IGUANATEXVERSION" val="161"/>
  <p:tag name="LATEXADDIN" val="\documentclass{article}&#10;\usepackage{amsmath}&#10;\pagestyle{empty}&#10;\begin{document}&#10;&#10;&#10;$\displaystyle D$&#10;&#10;\end{document}"/>
  <p:tag name="IGUANATEXSIZE" val="16"/>
  <p:tag name="IGUANATEXCURSOR" val="98"/>
  <p:tag name="TRANSPARENCY" val="True"/>
  <p:tag name="FILENAME" val=""/>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72.9659"/>
  <p:tag name="ORIGINALWIDTH" val="374.2032"/>
  <p:tag name="OUTPUTTYPE" val="PNG"/>
  <p:tag name="IGUANATEXVERSION" val="161"/>
  <p:tag name="LATEXADDIN" val="\documentclass{article}&#10;\usepackage{amsmath}&#10;\pagestyle{empty}&#10;\begin{document}&#10;&#10;&#10;$\displaystyle r = \frac {P_2}{P_1} $&#10;&#10;\end{document}"/>
  <p:tag name="IGUANATEXSIZE" val="16"/>
  <p:tag name="IGUANATEXCURSOR" val="116"/>
  <p:tag name="TRANSPARENCY" val="True"/>
  <p:tag name="FILENAME" val=""/>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7C00623F0FAD489F7A3F226CF554D8" ma:contentTypeVersion="4" ma:contentTypeDescription="Create a new document." ma:contentTypeScope="" ma:versionID="89b095b8504aec260993bc99b17ced88">
  <xsd:schema xmlns:xsd="http://www.w3.org/2001/XMLSchema" xmlns:xs="http://www.w3.org/2001/XMLSchema" xmlns:p="http://schemas.microsoft.com/office/2006/metadata/properties" xmlns:ns2="d321180e-5e90-47ea-bfd3-5143d168c9c8" targetNamespace="http://schemas.microsoft.com/office/2006/metadata/properties" ma:root="true" ma:fieldsID="7ba0cdc44237aaeeb5b0e343b1712d77" ns2:_="">
    <xsd:import namespace="d321180e-5e90-47ea-bfd3-5143d168c9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21180e-5e90-47ea-bfd3-5143d168c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2257E-7A4B-40F2-B22E-BA9FE1E6D0AF}"/>
</file>

<file path=customXml/itemProps2.xml><?xml version="1.0" encoding="utf-8"?>
<ds:datastoreItem xmlns:ds="http://schemas.openxmlformats.org/officeDocument/2006/customXml" ds:itemID="{9938798F-4C9C-47D8-A13B-859AAB2EF0F4}"/>
</file>

<file path=customXml/itemProps3.xml><?xml version="1.0" encoding="utf-8"?>
<ds:datastoreItem xmlns:ds="http://schemas.openxmlformats.org/officeDocument/2006/customXml" ds:itemID="{DED589DE-74B3-4327-9783-6086E2FD5714}"/>
</file>

<file path=docProps/app.xml><?xml version="1.0" encoding="utf-8"?>
<Properties xmlns="http://schemas.openxmlformats.org/officeDocument/2006/extended-properties" xmlns:vt="http://schemas.openxmlformats.org/officeDocument/2006/docPropsVTypes">
  <Template>Office Theme</Template>
  <TotalTime>164</TotalTime>
  <Words>2439</Words>
  <Application>Microsoft Office PowerPoint</Application>
  <PresentationFormat>On-screen Show (4:3)</PresentationFormat>
  <Paragraphs>280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Chaudhuri</dc:creator>
  <cp:lastModifiedBy>Joydip Chaudhuri</cp:lastModifiedBy>
  <cp:revision>36</cp:revision>
  <dcterms:created xsi:type="dcterms:W3CDTF">2024-11-20T06:58:16Z</dcterms:created>
  <dcterms:modified xsi:type="dcterms:W3CDTF">2025-03-05T05:04:25Z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0x010100297C00623F0FAD489F7A3F226CF554D8</vt:lpwstr>
  </property>
</Properties>
</file>