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notesMasterIdLst>
    <p:notesMasterId r:id="rId11"/>
  </p:notesMasterIdLst>
  <p:sldIdLst>
    <p:sldId id="262" r:id="rId4"/>
    <p:sldId id="395" r:id="rId5"/>
    <p:sldId id="256" r:id="rId6"/>
    <p:sldId id="257" r:id="rId7"/>
    <p:sldId id="258" r:id="rId8"/>
    <p:sldId id="396" r:id="rId9"/>
    <p:sldId id="39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5228c01d0d112b74" providerId="Windows Live"/>
      </p:ext>
    </p:extLst>
  </p:cmAuthor>
  <p:cmAuthor id="2" name="Koustuv" initials="K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94" autoAdjust="0"/>
  </p:normalViewPr>
  <p:slideViewPr>
    <p:cSldViewPr>
      <p:cViewPr varScale="1">
        <p:scale>
          <a:sx n="76" d="100"/>
          <a:sy n="76" d="100"/>
        </p:scale>
        <p:origin x="164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5F413-300F-4599-B468-D3025F4042EE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9DC7C-BFC2-4E3D-9980-3E14CF833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67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91C5-31D4-4E5B-BF43-2384EA3C2B8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E397-67AF-4429-B51C-58FA9E8E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6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91C5-31D4-4E5B-BF43-2384EA3C2B8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E397-67AF-4429-B51C-58FA9E8E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3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91C5-31D4-4E5B-BF43-2384EA3C2B8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E397-67AF-4429-B51C-58FA9E8E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16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91C5-31D4-4E5B-BF43-2384EA3C2B8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E397-67AF-4429-B51C-58FA9E8E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47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91C5-31D4-4E5B-BF43-2384EA3C2B8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E397-67AF-4429-B51C-58FA9E8E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21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91C5-31D4-4E5B-BF43-2384EA3C2B8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E397-67AF-4429-B51C-58FA9E8E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84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91C5-31D4-4E5B-BF43-2384EA3C2B8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E397-67AF-4429-B51C-58FA9E8E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09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91C5-31D4-4E5B-BF43-2384EA3C2B8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E397-67AF-4429-B51C-58FA9E8E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06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91C5-31D4-4E5B-BF43-2384EA3C2B8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E397-67AF-4429-B51C-58FA9E8E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83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91C5-31D4-4E5B-BF43-2384EA3C2B8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E397-67AF-4429-B51C-58FA9E8E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47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91C5-31D4-4E5B-BF43-2384EA3C2B8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E397-67AF-4429-B51C-58FA9E8E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7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91C5-31D4-4E5B-BF43-2384EA3C2B8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E397-67AF-4429-B51C-58FA9E8E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57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91C5-31D4-4E5B-BF43-2384EA3C2B8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E397-67AF-4429-B51C-58FA9E8E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881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91C5-31D4-4E5B-BF43-2384EA3C2B8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E397-67AF-4429-B51C-58FA9E8E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767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91C5-31D4-4E5B-BF43-2384EA3C2B8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E397-67AF-4429-B51C-58FA9E8E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162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613-67A1-406B-89BB-150FC61AF6EB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13D6-C703-4C0A-A7AE-07914CBD2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687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613-67A1-406B-89BB-150FC61AF6EB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13D6-C703-4C0A-A7AE-07914CBD2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1668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613-67A1-406B-89BB-150FC61AF6EB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13D6-C703-4C0A-A7AE-07914CBD2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7176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613-67A1-406B-89BB-150FC61AF6EB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13D6-C703-4C0A-A7AE-07914CBD2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5318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613-67A1-406B-89BB-150FC61AF6EB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13D6-C703-4C0A-A7AE-07914CBD2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1643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613-67A1-406B-89BB-150FC61AF6EB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13D6-C703-4C0A-A7AE-07914CBD2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9402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613-67A1-406B-89BB-150FC61AF6EB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13D6-C703-4C0A-A7AE-07914CBD2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4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91C5-31D4-4E5B-BF43-2384EA3C2B8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E397-67AF-4429-B51C-58FA9E8E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443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613-67A1-406B-89BB-150FC61AF6EB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13D6-C703-4C0A-A7AE-07914CBD2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0943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613-67A1-406B-89BB-150FC61AF6EB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13D6-C703-4C0A-A7AE-07914CBD2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1791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613-67A1-406B-89BB-150FC61AF6EB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13D6-C703-4C0A-A7AE-07914CBD2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1676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1D613-67A1-406B-89BB-150FC61AF6EB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13D6-C703-4C0A-A7AE-07914CBD2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99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91C5-31D4-4E5B-BF43-2384EA3C2B8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E397-67AF-4429-B51C-58FA9E8E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0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91C5-31D4-4E5B-BF43-2384EA3C2B8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E397-67AF-4429-B51C-58FA9E8E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5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91C5-31D4-4E5B-BF43-2384EA3C2B8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E397-67AF-4429-B51C-58FA9E8E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2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91C5-31D4-4E5B-BF43-2384EA3C2B8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E397-67AF-4429-B51C-58FA9E8E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6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91C5-31D4-4E5B-BF43-2384EA3C2B8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E397-67AF-4429-B51C-58FA9E8E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0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91C5-31D4-4E5B-BF43-2384EA3C2B8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E397-67AF-4429-B51C-58FA9E8E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4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691C5-31D4-4E5B-BF43-2384EA3C2B8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CE397-67AF-4429-B51C-58FA9E8E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9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691C5-31D4-4E5B-BF43-2384EA3C2B8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CE397-67AF-4429-B51C-58FA9E8E0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3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1D613-67A1-406B-89BB-150FC61AF6EB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713D6-C703-4C0A-A7AE-07914CBD2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52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362200"/>
            <a:ext cx="800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Statements for double pipe </a:t>
            </a:r>
            <a:r>
              <a:rPr lang="en-US" sz="400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eat exchanger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04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7300" y="2628901"/>
            <a:ext cx="60007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en-US" sz="3000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Statements for double pipe heat exchanger</a:t>
            </a:r>
          </a:p>
        </p:txBody>
      </p:sp>
    </p:spTree>
    <p:extLst>
      <p:ext uri="{BB962C8B-B14F-4D97-AF65-F5344CB8AC3E}">
        <p14:creationId xmlns:p14="http://schemas.microsoft.com/office/powerpoint/2010/main" val="113074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20337" y="857250"/>
            <a:ext cx="7142356" cy="85725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defRPr/>
            </a:pPr>
            <a:r>
              <a:rPr lang="en-IN" sz="2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for Double Pipe Heat Exchanger </a:t>
            </a:r>
          </a:p>
          <a:p>
            <a:pPr defTabSz="685800">
              <a:defRPr/>
            </a:pPr>
            <a:r>
              <a:rPr lang="en-IN" sz="2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group number 1 to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054" y="1976391"/>
            <a:ext cx="85111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85800">
              <a:defRPr/>
            </a:pP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marine application, </a:t>
            </a: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kg/s </a:t>
            </a: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engine oil is to be cooled from </a:t>
            </a: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°C</a:t>
            </a: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°C</a:t>
            </a: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seawater available at 30°C. The maximum allowable temperature rise for seawater may be taken as 12-15°C. Typical fouling resistance is 0.00018 m</a:t>
            </a:r>
            <a:r>
              <a:rPr lang="en-IN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·K/W for engine oil and 0.0001 m</a:t>
            </a:r>
            <a:r>
              <a:rPr lang="en-IN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·K/W for water and the maximum allowable pressure drop is 65 </a:t>
            </a:r>
            <a:r>
              <a:rPr lang="en-I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kPa</a:t>
            </a: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(≈10 psig) for water and 80 </a:t>
            </a:r>
            <a:r>
              <a:rPr lang="en-I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kPa</a:t>
            </a: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(≈ 15 psig) for oil. </a:t>
            </a:r>
          </a:p>
          <a:p>
            <a:pPr algn="just" defTabSz="685800">
              <a:defRPr/>
            </a:pPr>
            <a:endParaRPr lang="en-I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685800"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flow rate = group number for groups 1 to 10.</a:t>
            </a:r>
          </a:p>
          <a:p>
            <a:pPr algn="just" defTabSz="685800">
              <a:defRPr/>
            </a:pPr>
            <a:endParaRPr lang="en-I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685800">
              <a:defRPr/>
            </a:pP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</a:t>
            </a:r>
            <a:r>
              <a:rPr lang="en-IN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the corresponding value of x are given in the next slide.</a:t>
            </a:r>
          </a:p>
          <a:p>
            <a:pPr algn="just" defTabSz="685800">
              <a:defRPr/>
            </a:pPr>
            <a:endParaRPr lang="en-I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685800">
              <a:defRPr/>
            </a:pP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 double-pipe heat exchanger by deciding on a suitable hairpin arrangement.</a:t>
            </a:r>
          </a:p>
          <a:p>
            <a:pPr algn="just" defTabSz="685800">
              <a:defRPr/>
            </a:pP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thermal conductivity of the exchanger material (steel/iron) is 52 W/</a:t>
            </a:r>
            <a:r>
              <a:rPr lang="en-IN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m·K</a:t>
            </a: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337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64012" y="1287130"/>
          <a:ext cx="7173951" cy="4395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488">
                  <a:extLst>
                    <a:ext uri="{9D8B030D-6E8A-4147-A177-3AD203B41FA5}">
                      <a16:colId xmlns:a16="http://schemas.microsoft.com/office/drawing/2014/main" val="4201489120"/>
                    </a:ext>
                  </a:extLst>
                </a:gridCol>
                <a:gridCol w="1793488">
                  <a:extLst>
                    <a:ext uri="{9D8B030D-6E8A-4147-A177-3AD203B41FA5}">
                      <a16:colId xmlns:a16="http://schemas.microsoft.com/office/drawing/2014/main" val="454335485"/>
                    </a:ext>
                  </a:extLst>
                </a:gridCol>
                <a:gridCol w="1793488">
                  <a:extLst>
                    <a:ext uri="{9D8B030D-6E8A-4147-A177-3AD203B41FA5}">
                      <a16:colId xmlns:a16="http://schemas.microsoft.com/office/drawing/2014/main" val="3045709523"/>
                    </a:ext>
                  </a:extLst>
                </a:gridCol>
                <a:gridCol w="1793488">
                  <a:extLst>
                    <a:ext uri="{9D8B030D-6E8A-4147-A177-3AD203B41FA5}">
                      <a16:colId xmlns:a16="http://schemas.microsoft.com/office/drawing/2014/main" val="146370846"/>
                    </a:ext>
                  </a:extLst>
                </a:gridCol>
              </a:tblGrid>
              <a:tr h="6705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Group number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Flow rate of oil =  x kg/s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Tin °C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Tout °C 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44294731"/>
                  </a:ext>
                </a:extLst>
              </a:tr>
              <a:tr h="37252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75640695"/>
                  </a:ext>
                </a:extLst>
              </a:tr>
              <a:tr h="37252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51376116"/>
                  </a:ext>
                </a:extLst>
              </a:tr>
              <a:tr h="37252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21814844"/>
                  </a:ext>
                </a:extLst>
              </a:tr>
              <a:tr h="37252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14495916"/>
                  </a:ext>
                </a:extLst>
              </a:tr>
              <a:tr h="37252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68743794"/>
                  </a:ext>
                </a:extLst>
              </a:tr>
              <a:tr h="37252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64163306"/>
                  </a:ext>
                </a:extLst>
              </a:tr>
              <a:tr h="37252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91184164"/>
                  </a:ext>
                </a:extLst>
              </a:tr>
              <a:tr h="37252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94591547"/>
                  </a:ext>
                </a:extLst>
              </a:tr>
              <a:tr h="37252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28712817"/>
                  </a:ext>
                </a:extLst>
              </a:tr>
              <a:tr h="37252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37712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02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968" y="1992013"/>
            <a:ext cx="6285371" cy="272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0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55234" y="1010579"/>
            <a:ext cx="6172200" cy="8572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>
              <a:defRPr/>
            </a:pPr>
            <a:r>
              <a:rPr lang="en-IN" sz="2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for Double Pipe Heat Exchanger</a:t>
            </a:r>
          </a:p>
          <a:p>
            <a:pPr algn="ctr" defTabSz="685800">
              <a:defRPr/>
            </a:pPr>
            <a:r>
              <a:rPr lang="en-IN" sz="2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group number 11 to 21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549" y="2040674"/>
            <a:ext cx="8167571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IN" sz="1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kg/hr </a:t>
            </a:r>
            <a:r>
              <a:rPr lang="en-IN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57</a:t>
            </a:r>
            <a:r>
              <a:rPr lang="en-IN" sz="18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gasoline is cooled from </a:t>
            </a:r>
            <a:r>
              <a:rPr lang="en-IN" sz="1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8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1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°C</a:t>
            </a: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1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8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1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°C</a:t>
            </a:r>
            <a:r>
              <a:rPr lang="en-IN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heating 42</a:t>
            </a:r>
            <a:r>
              <a:rPr lang="en-IN" sz="18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kerosene from 30 °C to 45 °C. The allowable pressure drop is 0.7 bar for both tube and shell sides. A minimum dirt factor of 0.004 m</a:t>
            </a:r>
            <a:r>
              <a:rPr lang="en-IN" sz="18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·K/W may be assumed. </a:t>
            </a:r>
          </a:p>
          <a:p>
            <a:pPr marL="0" indent="0" defTabSz="685800">
              <a:lnSpc>
                <a:spcPct val="110000"/>
              </a:lnSpc>
              <a:spcBef>
                <a:spcPts val="750"/>
              </a:spcBef>
              <a:buNone/>
              <a:defRPr/>
            </a:pPr>
            <a:endParaRPr lang="en-IN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685800">
              <a:spcBef>
                <a:spcPts val="750"/>
              </a:spcBef>
              <a:buNone/>
              <a:defRPr/>
            </a:pPr>
            <a:r>
              <a:rPr lang="en-IN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 suitable double-pipe heat exchanger (with hairpin arrangement) and present the drawings in a form that can be sent to the fabricator. </a:t>
            </a:r>
          </a:p>
          <a:p>
            <a:pPr marL="0" indent="0" defTabSz="685800">
              <a:spcBef>
                <a:spcPts val="750"/>
              </a:spcBef>
              <a:buNone/>
              <a:defRPr/>
            </a:pPr>
            <a:endParaRPr lang="en-IN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685800">
              <a:lnSpc>
                <a:spcPct val="110000"/>
              </a:lnSpc>
              <a:spcBef>
                <a:spcPts val="750"/>
              </a:spcBef>
              <a:buNone/>
              <a:defRPr/>
            </a:pPr>
            <a:r>
              <a:rPr lang="en-IN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may refer to the Appendix of Process Heat Transfer by Kern for data on thermo-physical properties and select alloy steel as the material of construction</a:t>
            </a:r>
          </a:p>
          <a:p>
            <a:pPr marL="171450" indent="-171450" algn="just" defTabSz="685800">
              <a:lnSpc>
                <a:spcPct val="150000"/>
              </a:lnSpc>
              <a:spcBef>
                <a:spcPts val="750"/>
              </a:spcBef>
              <a:defRPr/>
            </a:pPr>
            <a:endParaRPr lang="en-IN" sz="18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2440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96382" y="1087554"/>
          <a:ext cx="7491764" cy="4645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941">
                  <a:extLst>
                    <a:ext uri="{9D8B030D-6E8A-4147-A177-3AD203B41FA5}">
                      <a16:colId xmlns:a16="http://schemas.microsoft.com/office/drawing/2014/main" val="2507915078"/>
                    </a:ext>
                  </a:extLst>
                </a:gridCol>
                <a:gridCol w="1872941">
                  <a:extLst>
                    <a:ext uri="{9D8B030D-6E8A-4147-A177-3AD203B41FA5}">
                      <a16:colId xmlns:a16="http://schemas.microsoft.com/office/drawing/2014/main" val="3622573129"/>
                    </a:ext>
                  </a:extLst>
                </a:gridCol>
                <a:gridCol w="1872941">
                  <a:extLst>
                    <a:ext uri="{9D8B030D-6E8A-4147-A177-3AD203B41FA5}">
                      <a16:colId xmlns:a16="http://schemas.microsoft.com/office/drawing/2014/main" val="3018427393"/>
                    </a:ext>
                  </a:extLst>
                </a:gridCol>
                <a:gridCol w="1872941">
                  <a:extLst>
                    <a:ext uri="{9D8B030D-6E8A-4147-A177-3AD203B41FA5}">
                      <a16:colId xmlns:a16="http://schemas.microsoft.com/office/drawing/2014/main" val="3140715248"/>
                    </a:ext>
                  </a:extLst>
                </a:gridCol>
              </a:tblGrid>
              <a:tr h="65328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Group number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Z (kg/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) Gasoline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Tin °C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Tout °C 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66196639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568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79877830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563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07893803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557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23654075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552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45283528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548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10043648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544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18334679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540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88799157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537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64333559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533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09951120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530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78773773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528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5853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408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427</Words>
  <Application>Microsoft Office PowerPoint</Application>
  <PresentationFormat>On-screen Show (4:3)</PresentationFormat>
  <Paragraphs>112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7_Office Theme</vt:lpstr>
      <vt:lpstr>6_Office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Koustuv</dc:creator>
  <cp:lastModifiedBy>gargi@che.iitkgp.ac.in</cp:lastModifiedBy>
  <cp:revision>33</cp:revision>
  <dcterms:created xsi:type="dcterms:W3CDTF">2021-08-05T19:33:10Z</dcterms:created>
  <dcterms:modified xsi:type="dcterms:W3CDTF">2023-08-01T09:43:32Z</dcterms:modified>
</cp:coreProperties>
</file>