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61" r:id="rId3"/>
    <p:sldId id="262" r:id="rId4"/>
    <p:sldId id="259" r:id="rId5"/>
    <p:sldId id="260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عنوان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22" name="عنوان فرعي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ar-SA" smtClean="0"/>
              <a:t>انقر لتحرير نمط العنوان الثانوي الرئيسي</a:t>
            </a:r>
            <a:endParaRPr kumimoji="0"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7F4092-CF69-4C34-A19A-D2631069A4FA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20" name="عنصر نائب للتذييل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عنصر نائب لرقم الشريحة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E585E-F7EB-4DB4-A0A9-DFD5A0856C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شكل بيضاوي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شكل بيضاوي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7F4092-CF69-4C34-A19A-D2631069A4FA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E585E-F7EB-4DB4-A0A9-DFD5A0856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7F4092-CF69-4C34-A19A-D2631069A4FA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E585E-F7EB-4DB4-A0A9-DFD5A0856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7F4092-CF69-4C34-A19A-D2631069A4FA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E585E-F7EB-4DB4-A0A9-DFD5A0856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7F4092-CF69-4C34-A19A-D2631069A4FA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E585E-F7EB-4DB4-A0A9-DFD5A0856C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مستطيل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شكل بيضاوي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شكل بيضاوي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7F4092-CF69-4C34-A19A-D2631069A4FA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E585E-F7EB-4DB4-A0A9-DFD5A0856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5" name="عنصر نائب للمحتوى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7F4092-CF69-4C34-A19A-D2631069A4FA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E585E-F7EB-4DB4-A0A9-DFD5A0856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7F4092-CF69-4C34-A19A-D2631069A4FA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E585E-F7EB-4DB4-A0A9-DFD5A0856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ستطيل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7F4092-CF69-4C34-A19A-D2631069A4FA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E585E-F7EB-4DB4-A0A9-DFD5A0856C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مستطيل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7F4092-CF69-4C34-A19A-D2631069A4FA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E585E-F7EB-4DB4-A0A9-DFD5A0856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7F4092-CF69-4C34-A19A-D2631069A4FA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E585E-F7EB-4DB4-A0A9-DFD5A0856C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مستطيل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ar-SA" smtClean="0"/>
              <a:t>انقر فوق الرمز لإضافة صورة</a:t>
            </a:r>
            <a:endParaRPr kumimoji="0" lang="en-US" dirty="0"/>
          </a:p>
        </p:txBody>
      </p:sp>
      <p:sp>
        <p:nvSpPr>
          <p:cNvPr id="9" name="مخطط انسيابي: معالجة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مخطط انسيابي: معالجة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دائري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شكل بيضاوي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دائرة مجوفة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مستطيل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عنصر نائب للعنوان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9" name="عنصر نائب للنص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  <a:p>
            <a:pPr lvl="1" eaLnBrk="1" latinLnBrk="0" hangingPunct="1"/>
            <a:r>
              <a:rPr kumimoji="0" lang="ar-SA" smtClean="0"/>
              <a:t>المستوى الثاني</a:t>
            </a:r>
          </a:p>
          <a:p>
            <a:pPr lvl="2" eaLnBrk="1" latinLnBrk="0" hangingPunct="1"/>
            <a:r>
              <a:rPr kumimoji="0" lang="ar-SA" smtClean="0"/>
              <a:t>المستوى الثالث</a:t>
            </a:r>
          </a:p>
          <a:p>
            <a:pPr lvl="3" eaLnBrk="1" latinLnBrk="0" hangingPunct="1"/>
            <a:r>
              <a:rPr kumimoji="0" lang="ar-SA" smtClean="0"/>
              <a:t>المستوى الرابع</a:t>
            </a:r>
          </a:p>
          <a:p>
            <a:pPr lvl="4" eaLnBrk="1" latinLnBrk="0" hangingPunct="1"/>
            <a:r>
              <a:rPr kumimoji="0" lang="ar-SA" smtClean="0"/>
              <a:t>المستوى الخامس</a:t>
            </a:r>
            <a:endParaRPr kumimoji="0" lang="en-US"/>
          </a:p>
        </p:txBody>
      </p:sp>
      <p:sp>
        <p:nvSpPr>
          <p:cNvPr id="24" name="عنصر نائب للتاريخ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67F4092-CF69-4C34-A19A-D2631069A4FA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10" name="عنصر نائب للتذييل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عنصر نائب لرقم الشريحة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E2E585E-F7EB-4DB4-A0A9-DFD5A0856C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مستطيل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Tube flow and flow across tube banks</a:t>
            </a:r>
            <a:endParaRPr lang="en-US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3581400" y="51054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Lect. </a:t>
            </a:r>
            <a:r>
              <a:rPr lang="en-US" dirty="0" err="1" smtClean="0">
                <a:solidFill>
                  <a:schemeClr val="tx1"/>
                </a:solidFill>
              </a:rPr>
              <a:t>Abeer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ستطيل 4"/>
          <p:cNvSpPr/>
          <p:nvPr/>
        </p:nvSpPr>
        <p:spPr>
          <a:xfrm>
            <a:off x="762000" y="685800"/>
            <a:ext cx="7391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Water at 15.56◦C is to be heated in a 2-mm-ID tube until the exit temperature reaches 26.67◦C. The tube wall temperature is maintained at 48.99◦C and the inlet flow velocity is 0.3 m/s. Calculate the length of tube required in meters to accomplish this heating. Assume a fully develop flow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452688"/>
            <a:ext cx="6705600" cy="295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ستطيل 2"/>
          <p:cNvSpPr/>
          <p:nvPr/>
        </p:nvSpPr>
        <p:spPr>
          <a:xfrm>
            <a:off x="762000" y="762000"/>
            <a:ext cx="754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Water enters a 3-mm-diameter tube at 21</a:t>
            </a:r>
            <a:r>
              <a:rPr lang="en-US" baseline="30000" dirty="0"/>
              <a:t>◦</a:t>
            </a:r>
            <a:r>
              <a:rPr lang="en-US" dirty="0"/>
              <a:t>C and leaves at 32</a:t>
            </a:r>
            <a:r>
              <a:rPr lang="en-US" baseline="30000" dirty="0"/>
              <a:t>◦</a:t>
            </a:r>
            <a:r>
              <a:rPr lang="en-US" dirty="0"/>
              <a:t>C. The flow rate is such that the Reynolds number is 600. The tube length is 10 cm and is maintained at a constant temperature of 60</a:t>
            </a:r>
            <a:r>
              <a:rPr lang="en-US" baseline="30000" dirty="0"/>
              <a:t>◦</a:t>
            </a:r>
            <a:r>
              <a:rPr lang="en-US" dirty="0"/>
              <a:t>C. Calculate the water flow rate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362200"/>
            <a:ext cx="4876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838200"/>
            <a:ext cx="701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057400"/>
            <a:ext cx="6629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ستطيل 2"/>
          <p:cNvSpPr/>
          <p:nvPr/>
        </p:nvSpPr>
        <p:spPr>
          <a:xfrm>
            <a:off x="685800" y="609600"/>
            <a:ext cx="7772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Water flows inside a smooth tube at a mean flow velocity of 3.0 m/s. The tube diameter is 25 mm and a constant heat flux condition is maintained at the tube wall such that the tube temperature is always 20◦C above the water temperature. The water enters the tube at 30◦C and leaves at 50◦C. Calculate the tube length necessary to accomplish the indicated heating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743200"/>
            <a:ext cx="6858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133600"/>
            <a:ext cx="628650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مستطيل 2"/>
          <p:cNvSpPr/>
          <p:nvPr/>
        </p:nvSpPr>
        <p:spPr>
          <a:xfrm>
            <a:off x="1143000" y="685800"/>
            <a:ext cx="7239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Water enters a 3.0-cm-diameter tube at 15</a:t>
            </a:r>
            <a:r>
              <a:rPr lang="en-US" baseline="30000" dirty="0"/>
              <a:t>◦</a:t>
            </a:r>
            <a:r>
              <a:rPr lang="en-US" dirty="0"/>
              <a:t>C and leaves at 38</a:t>
            </a:r>
            <a:r>
              <a:rPr lang="en-US" baseline="30000" dirty="0"/>
              <a:t>◦</a:t>
            </a:r>
            <a:r>
              <a:rPr lang="en-US" dirty="0"/>
              <a:t>C. The flow rate is 1.0 kg/s and the tube wall temperature is 60</a:t>
            </a:r>
            <a:r>
              <a:rPr lang="en-US" baseline="30000" dirty="0"/>
              <a:t>◦</a:t>
            </a:r>
            <a:r>
              <a:rPr lang="en-US" dirty="0"/>
              <a:t>C. Calculate the length of the tube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609600" y="838200"/>
            <a:ext cx="731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An air-conditioning duct has a cross section of 45 cm by 90 cm. Air flows in the duct at a velocity of 7.5 m/s at conditions of 1 </a:t>
            </a:r>
            <a:r>
              <a:rPr lang="en-US" dirty="0" err="1" smtClean="0"/>
              <a:t>atm</a:t>
            </a:r>
            <a:r>
              <a:rPr lang="en-US" dirty="0" smtClean="0"/>
              <a:t> and 300 K. Calculate the heat-transfer coefficient for this system.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09800"/>
            <a:ext cx="6096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ستطيل 2"/>
          <p:cNvSpPr/>
          <p:nvPr/>
        </p:nvSpPr>
        <p:spPr>
          <a:xfrm>
            <a:off x="457200" y="381000"/>
            <a:ext cx="7391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smtClean="0"/>
              <a:t>Air at 1 </a:t>
            </a:r>
            <a:r>
              <a:rPr lang="en-US" sz="1600" dirty="0" err="1" smtClean="0"/>
              <a:t>atm</a:t>
            </a:r>
            <a:r>
              <a:rPr lang="en-US" sz="1600" dirty="0" smtClean="0"/>
              <a:t> and 300 K flows across an in-line tube bank having 10 vertical and 10 horizontal rows. The tube diameter is 2 cm and the center-to-center spacing is 4 cm in both the normal and parallel directions. Calculate the convection heat transfer coefficient for this situation if the entering free-stream velocity is 10 m/s and properties may be evaluated at free-stream conditions. </a:t>
            </a:r>
            <a:endParaRPr lang="en-US" sz="16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86000"/>
            <a:ext cx="6529388" cy="163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مستطيل 5"/>
          <p:cNvSpPr/>
          <p:nvPr/>
        </p:nvSpPr>
        <p:spPr>
          <a:xfrm>
            <a:off x="838200" y="4343400"/>
            <a:ext cx="7162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>
                <a:solidFill>
                  <a:schemeClr val="accent1"/>
                </a:solidFill>
              </a:rPr>
              <a:t>Repeat it for a staggered-tube arrangement with the same values of Sp and </a:t>
            </a:r>
            <a:r>
              <a:rPr lang="en-US" sz="2000" b="1" dirty="0" err="1" smtClean="0">
                <a:solidFill>
                  <a:schemeClr val="accent1"/>
                </a:solidFill>
              </a:rPr>
              <a:t>Sn</a:t>
            </a:r>
            <a:r>
              <a:rPr lang="en-US" sz="2000" b="1" dirty="0" smtClean="0">
                <a:solidFill>
                  <a:schemeClr val="accent1"/>
                </a:solidFill>
              </a:rPr>
              <a:t>.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685800" y="609600"/>
            <a:ext cx="7239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smtClean="0"/>
              <a:t>A tube bank uses an in-line arrangement with </a:t>
            </a:r>
            <a:r>
              <a:rPr lang="en-US" sz="1600" dirty="0" err="1" smtClean="0"/>
              <a:t>Sn</a:t>
            </a:r>
            <a:r>
              <a:rPr lang="en-US" sz="1600" dirty="0" smtClean="0"/>
              <a:t> = Sp = 1.9 cm and 6.33-mmdiameter tubes. Six rows of tubes are employed with a stack 50 tubes high. The surface temperature of the tubes is constant at 90◦C, and atmospheric air at 20◦C is forced across them at an inlet velocity of 4.5 m/s before the flow enters the tube bank. Calculate the total heat transfer per unit length for the tube bank</a:t>
            </a:r>
            <a:endParaRPr lang="en-US" sz="1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514600"/>
            <a:ext cx="5638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انقلاب">
  <a:themeElements>
    <a:clrScheme name="انقلاب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انقلاب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انقلاب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119</TotalTime>
  <Words>440</Words>
  <Application>Microsoft Office PowerPoint</Application>
  <PresentationFormat>عرض على الشاشة (3:4)‏</PresentationFormat>
  <Paragraphs>10</Paragraphs>
  <Slides>9</Slides>
  <Notes>0</Notes>
  <HiddenSlides>0</HiddenSlides>
  <MMClips>0</MMClips>
  <ScaleCrop>false</ScaleCrop>
  <HeadingPairs>
    <vt:vector size="4" baseType="variant">
      <vt:variant>
        <vt:lpstr>سمة</vt:lpstr>
      </vt:variant>
      <vt:variant>
        <vt:i4>1</vt:i4>
      </vt:variant>
      <vt:variant>
        <vt:lpstr>عناوين الشرائح</vt:lpstr>
      </vt:variant>
      <vt:variant>
        <vt:i4>9</vt:i4>
      </vt:variant>
    </vt:vector>
  </HeadingPairs>
  <TitlesOfParts>
    <vt:vector size="10" baseType="lpstr">
      <vt:lpstr>انقلاب</vt:lpstr>
      <vt:lpstr>Tube flow and flow across tube banks</vt:lpstr>
      <vt:lpstr>الشريحة 2</vt:lpstr>
      <vt:lpstr>الشريحة 3</vt:lpstr>
      <vt:lpstr>الشريحة 4</vt:lpstr>
      <vt:lpstr>الشريحة 5</vt:lpstr>
      <vt:lpstr>الشريحة 6</vt:lpstr>
      <vt:lpstr>الشريحة 7</vt:lpstr>
      <vt:lpstr>الشريحة 8</vt:lpstr>
      <vt:lpstr>الشريحة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الشريحة 1</dc:title>
  <dc:creator>hamada</dc:creator>
  <cp:lastModifiedBy>hamada</cp:lastModifiedBy>
  <cp:revision>12</cp:revision>
  <dcterms:created xsi:type="dcterms:W3CDTF">2019-03-03T13:49:59Z</dcterms:created>
  <dcterms:modified xsi:type="dcterms:W3CDTF">2019-03-03T16:01:08Z</dcterms:modified>
</cp:coreProperties>
</file>