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sldIdLst>
    <p:sldId id="257" r:id="rId3"/>
    <p:sldId id="459" r:id="rId4"/>
    <p:sldId id="460" r:id="rId5"/>
    <p:sldId id="461" r:id="rId6"/>
    <p:sldId id="462" r:id="rId7"/>
    <p:sldId id="4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5550-D6E6-47B6-835B-78B06E1A3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A400-0E07-495A-A854-16D2C6FA6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4419D-259E-4A1E-8687-F68FAEE783E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21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9DE-D67C-4BFF-BDCD-56ACFD23F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93AF-86B3-4979-9F86-3A45D9DD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4730-BD61-4DB5-9490-AE1A8AD1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C20E-EE93-467B-BA9D-C330A9665B6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F354-C948-45E6-B569-0E2B6761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7DE0-DEA1-498C-A758-A548C1A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01FB-4331-46EB-A64E-E6FC1477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58AB-AC75-4196-AB07-62B04E07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87E7-A8C5-4ADC-90BF-6708A108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E74-C580-4AFB-93B9-C0C606172EB5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4D43-40BC-440F-9EED-96A1B25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F69A-1C0D-40AB-B4A5-F00AB7C7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C04E0-6B0E-49CB-8DFC-1BE9E3704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41BF8-7CD9-40F7-85BD-31A40B30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7426-338E-4C62-8665-23CF24F0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0494-EAAF-443E-B6EA-1913DE57E6A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B750-373C-493F-A1C5-45A686E6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BC0B-4A24-486D-A206-E94F2A36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5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EA45BD-397F-40F6-8ACC-C12AE8FA8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25D8-69E3-4935-8D3B-5239AEFE8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B7B4D-4E8B-413C-8944-9AC19CC52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E2734-3191-4BC6-9F31-5D3E64496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411D0-5EF2-49EB-B4A2-62B5B0AEC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392A-0709-49F8-9DB8-81FBB0DF5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6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7FB07-753F-4546-85FF-784F4E7ED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5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6" name="Rounded Rectangle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0910-E30E-4970-934E-00DF714CA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96FD-44F3-44BD-84DB-2B96A9B2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EA80-CD2D-4C0C-9DAC-13229718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4258-09B8-4B61-83FB-223324A9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C492-5A1D-453E-9E4E-A302011797A8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F817-8E29-4898-9B79-072E4E8C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157E-AA1B-4294-9790-6559920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28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3B072-C32E-49F4-A328-91D48E935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7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286D5-DDD5-408B-8597-2EA3AFEE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5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165B-D2F6-43C9-81D7-FA326F30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949F-BF16-496A-83C7-C354278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62BD-8BCF-4F47-B269-425ECB4D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20B8-326B-4345-9F5A-C66261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0D5E-6531-4F64-9E93-67F8B47D2E7F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1FB9-6115-488A-A847-B7703A6D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5BCE-D7E4-4849-AD6C-2120984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4FF4-518A-4ABB-B54B-FD9599B3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C1ED-1D8D-43E8-839D-188363292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00DC-E46B-4E5B-BDE4-990C49B2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A753C-8FB0-4372-A247-E206E5B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01A4-8911-433B-9837-461AD0CF9BE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F1CC-39E0-4E79-9CF1-8CD71D3B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4591-DD82-43BE-87E2-CABD142E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AD6-834E-48B6-A80A-9C03C52E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0BAE1-B8C1-4D3A-BBE6-865DF0E9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B33A7-5936-4868-8E62-DC3B6BE07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65DFE-045E-4F96-ADA0-2E984979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6E642-4D7B-4D4A-A981-4FDAA6604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4D5D7-3627-4CB9-B02B-C82C7184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BEA2-069C-4AAC-B82F-BD821896F2C4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ED1E3-C45D-45BE-9DA5-E21A0F23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F8BE5-07E5-4627-9EEB-05F11A6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7F04-CC92-4984-A473-96E880C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5C0F4-2630-4B60-B2DB-84A6C08C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8208-F2FE-4157-B4AC-C2115406C827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86627-EF48-4B08-AF44-8A9B8708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41664-2453-418F-9DCE-31E7977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2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379E1-70B3-45C9-86A4-9DD6A510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C93E-4438-455C-8AD2-7D6E3ABBC7F5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3CFAC-C95E-480A-9D31-D16EF199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D0FB2-09C0-4CBD-8395-E5AD2544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3D77-9CD9-4588-A0DF-6B82A504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C2D0-3587-4DF7-A1B3-F5A7B0FA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F961-9CBE-4DAA-B876-EFBDF4756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F75F-9456-44F3-B527-AB3F4773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476D-917F-4A05-95AA-3C6ED4020B9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A6222-E4D7-4158-92AB-9491AA7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F73E0-D551-46CD-A44C-A5552FFE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4592-6BCB-4540-9A6B-2690323C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BEF10-B0A4-4ADF-AF88-5EC8CB09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00B66-C23C-4CAF-9AEB-7BACEA742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10CE2-DD86-4926-B632-01C5C6F3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50D0-A275-49BA-AF2B-C495ACF55DF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FDFA-5627-4866-BF7D-91C940E0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D9DB0-AC1A-40C0-9B4C-6B5435E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1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77FBA-DAE9-4CF0-A8FB-A0C54C76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40BA-AE5D-4F85-922E-E8F88463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63D2-1F8A-485C-A38F-79F9C663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44E-2FF1-41C9-9269-1FEC26B40D9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CA57-4607-4FD9-B16B-7F472E07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2AEE-437A-49E7-A9BA-F51E7B8C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8827-B70B-4485-B543-8B8E8B9379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1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705EF7B-2414-4F64-B614-7CBB65F39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BCE35-094D-4E84-BECA-C141C7D39822}"/>
              </a:ext>
            </a:extLst>
          </p:cNvPr>
          <p:cNvSpPr txBox="1"/>
          <p:nvPr/>
        </p:nvSpPr>
        <p:spPr>
          <a:xfrm>
            <a:off x="100044" y="35995"/>
            <a:ext cx="12067102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Aharoni" panose="02010803020104030203" pitchFamily="2" charset="-79"/>
              </a:rPr>
              <a:t>PROJECT ENGINEERING AND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Medium" panose="020B0604020202020204" pitchFamily="18" charset="0"/>
                <a:ea typeface="+mn-ea"/>
                <a:cs typeface="Aharoni" panose="02010803020104030203" pitchFamily="2" charset="-79"/>
              </a:rPr>
              <a:t>Course Code: CH62028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10E669-CAB0-4842-A1A6-8392895FB4DF}"/>
              </a:ext>
            </a:extLst>
          </p:cNvPr>
          <p:cNvSpPr/>
          <p:nvPr/>
        </p:nvSpPr>
        <p:spPr>
          <a:xfrm>
            <a:off x="24854" y="1"/>
            <a:ext cx="12167145" cy="6858000"/>
          </a:xfrm>
          <a:prstGeom prst="rect">
            <a:avLst/>
          </a:prstGeom>
          <a:noFill/>
          <a:ln w="57150" cap="flat" cmpd="dbl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CDD21-600B-4A0E-95CD-658E95856C3A}"/>
              </a:ext>
            </a:extLst>
          </p:cNvPr>
          <p:cNvSpPr txBox="1"/>
          <p:nvPr/>
        </p:nvSpPr>
        <p:spPr>
          <a:xfrm>
            <a:off x="3177985" y="4388817"/>
            <a:ext cx="611632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masis MT Pro Medium" panose="02040604050005020304" pitchFamily="18" charset="0"/>
                <a:ea typeface="+mn-ea"/>
                <a:cs typeface="Times New Roman" panose="02020603050405020304" pitchFamily="18" charset="0"/>
              </a:rPr>
              <a:t>Dr.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masis MT Pro Medium" panose="02040604050005020304" pitchFamily="18" charset="0"/>
                <a:ea typeface="+mn-ea"/>
                <a:cs typeface="Times New Roman" panose="02020603050405020304" pitchFamily="18" charset="0"/>
              </a:rPr>
              <a:t> SUVERNA TRIVEDI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masis MT Pro Medium" panose="02040604050005020304" pitchFamily="18" charset="0"/>
                <a:ea typeface="+mn-ea"/>
                <a:cs typeface="Times New Roman" panose="02020603050405020304" pitchFamily="18" charset="0"/>
              </a:rPr>
              <a:t>Assistant Professor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masis MT Pro Medium" panose="02040604050005020304" pitchFamily="18" charset="0"/>
                <a:ea typeface="+mn-ea"/>
                <a:cs typeface="Times New Roman" panose="02020603050405020304" pitchFamily="18" charset="0"/>
              </a:rPr>
              <a:t>Department of Chemical Engineering, IIT KGP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masis MT Pro Medium" panose="02040604050005020304" pitchFamily="18" charset="0"/>
                <a:ea typeface="+mn-ea"/>
                <a:cs typeface="Times New Roman" panose="02020603050405020304" pitchFamily="18" charset="0"/>
              </a:rPr>
              <a:t>Email: strivedi@che.iitkgp.ac.in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360D1-9243-42F6-BEAD-8C3902E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458827-B70B-4485-B543-8B8E8B9379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92A8AA-D58F-493B-A152-C063CE21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34" y="1869847"/>
            <a:ext cx="1715225" cy="191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79894" y="664677"/>
                <a:ext cx="10748513" cy="60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b="1" dirty="0">
                    <a:solidFill>
                      <a:srgbClr val="D34817"/>
                    </a:solidFill>
                    <a:latin typeface="Times New Roman" pitchFamily="18" charset="0"/>
                    <a:cs typeface="Times New Roman" pitchFamily="18" charset="0"/>
                  </a:rPr>
                  <a:t>Example1: 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Conduct  a sensitivity analysis for the cash flow data as shown below. The sensitivity analysis should explore the sensitivity of present worth to changes in annual revenue over the range -10 to +10 %. Interest rate applicable is 8 %.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Initial investment  = </a:t>
                </a:r>
                <a:r>
                  <a:rPr lang="en-IN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1000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Cash flow             = </a:t>
                </a:r>
                <a:r>
                  <a:rPr lang="en-IN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600 per year at the end of each year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Project life  	= 4 years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b="1" dirty="0">
                    <a:solidFill>
                      <a:srgbClr val="D34817"/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 = -1000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(1+0.08)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-1000 + 555.6 + 514.4 +476.3 + 441.0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987.3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sensitivity of present worth to changes in annual revenue over the range of -10 to +10 %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Annual revenue for -10 % change = 600 -  0.1*600 = 540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Annual revenue for +10 % change = 600 + 0.1*600 = 660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4" y="664677"/>
                <a:ext cx="10748513" cy="6061211"/>
              </a:xfrm>
              <a:prstGeom prst="rect">
                <a:avLst/>
              </a:prstGeom>
              <a:blipFill>
                <a:blip r:embed="rId2"/>
                <a:stretch>
                  <a:fillRect l="-454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E78ABD6-128A-0307-691C-D60B8586ABFF}"/>
              </a:ext>
            </a:extLst>
          </p:cNvPr>
          <p:cNvSpPr txBox="1"/>
          <p:nvPr/>
        </p:nvSpPr>
        <p:spPr>
          <a:xfrm>
            <a:off x="100044" y="35995"/>
            <a:ext cx="12067102" cy="52322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b="1" kern="0" dirty="0">
                <a:solidFill>
                  <a:prstClr val="black"/>
                </a:solidFill>
                <a:latin typeface="Amasis MT Pro Medium" panose="020B0604020202020204" pitchFamily="18" charset="0"/>
                <a:cs typeface="Aharoni" panose="02010803020104030203" pitchFamily="2" charset="-79"/>
              </a:rPr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65818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2600" y="381000"/>
                <a:ext cx="8534400" cy="5044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-10 change in annual revenue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  = -1000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540</m:t>
                        </m:r>
                      </m:num>
                      <m:den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(1+0.08)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540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540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540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</m:t>
                                </m:r>
                              </m:e>
                            </m:d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-1000 + 500 + 463 + 428.7  + 396.9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788.6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 + 10 change in annual revenue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= -1000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660</m:t>
                        </m:r>
                      </m:num>
                      <m:den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(1+0.08)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660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660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660</m:t>
                        </m:r>
                      </m:num>
                      <m:den>
                        <m:sSup>
                          <m:sSupPr>
                            <m:ctrlP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</m:t>
                                </m:r>
                              </m:e>
                            </m:d>
                          </m:e>
                          <m:sup>
                            <m:r>
                              <a:rPr lang="en-IN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-1000 + 611.1 + 565.8 + 523.9  + 485.1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1185.9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sensitivity of PW to changes in annual revenue over the range of -10 % to +10% is  </a:t>
                </a:r>
                <a:r>
                  <a:rPr lang="en-IN" sz="1600" b="1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16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397.3 </a:t>
                </a: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16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1185.9 – </a:t>
                </a:r>
                <a:r>
                  <a:rPr lang="en-IN" sz="16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1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788.6)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000"/>
                <a:ext cx="8534400" cy="5044138"/>
              </a:xfrm>
              <a:prstGeom prst="rect">
                <a:avLst/>
              </a:prstGeom>
              <a:blipFill>
                <a:blip r:embed="rId2"/>
                <a:stretch>
                  <a:fillRect l="-429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42204" y="304800"/>
                <a:ext cx="10679502" cy="6893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sensitivity of present worth to changes in initial cost over the range of -10 to +10 %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Initial cost  for -10 % change = 1000 -  0.1*1000 = 900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Initial cost for +10 % change = 1000 + 0.1*1000 = 1100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-10% change in  initial cost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 -900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(1+0.08)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</m:t>
                                </m:r>
                              </m:e>
                            </m:d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1087.3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+10% change in  initial cost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		   =  -1100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(1+0.08)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(1+0.08)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</m:t>
                                </m:r>
                              </m:e>
                            </m:d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-887.3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The sensitivity of PW to changes in  initial cost over the range of -10 % to +10% is  - </a:t>
                </a:r>
                <a:r>
                  <a:rPr lang="en-IN" sz="2000" b="1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2000" b="1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. 200 </a:t>
                </a:r>
                <a:r>
                  <a:rPr lang="en-IN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0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. 1087.3 – </a:t>
                </a:r>
                <a:r>
                  <a:rPr lang="en-IN" sz="2000" dirty="0" err="1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sz="20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Times New Roman" pitchFamily="18" charset="0"/>
                    <a:cs typeface="Times New Roman" pitchFamily="18" charset="0"/>
                  </a:rPr>
                  <a:t>. 887.3)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2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04" y="304800"/>
                <a:ext cx="10679502" cy="6893297"/>
              </a:xfrm>
              <a:prstGeom prst="rect">
                <a:avLst/>
              </a:prstGeom>
              <a:blipFill>
                <a:blip r:embed="rId2"/>
                <a:stretch>
                  <a:fillRect l="-628" t="-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8800" y="76200"/>
                <a:ext cx="8839200" cy="649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sensitivity of present worth to changes in interest rate over the range of -10 to +10 %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Interest rate   for   -10 % change = 0.08 -  0.1*0.08 = 0.072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Interest rate   for  + 10 % change = 0.08 +  0.1*0.08 = 0.088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-10 % change in interest rate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-1000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(1+0.072)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(1+0.072)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(1+0.072)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1+0.072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-1000 + 559.7 + 522.1 + 487 + 454.3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1023.1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NPW of the project for +10 % change in interest rate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		    = -1000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(1+0.088)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(1+0.088)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(1+0.088)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600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1+0.088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IN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= -1000 + 551.5 + 506.9 + 465.9 + 428.2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	    = 952.5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 sensitivity of PW to changes in  interest rate </a:t>
                </a:r>
                <a:r>
                  <a:rPr lang="en-IN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ver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the range of -10 % to +10% is  </a:t>
                </a:r>
                <a:r>
                  <a:rPr lang="en-IN" b="1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70.6 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1023.1 – </a:t>
                </a:r>
                <a:r>
                  <a:rPr lang="en-IN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Rs</a:t>
                </a:r>
                <a:r>
                  <a:rPr lang="en-IN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. 952.5)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76200"/>
                <a:ext cx="8839200" cy="6490110"/>
              </a:xfrm>
              <a:prstGeom prst="rect">
                <a:avLst/>
              </a:prstGeom>
              <a:blipFill>
                <a:blip r:embed="rId2"/>
                <a:stretch>
                  <a:fillRect l="-552" t="-564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6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0E9F9-A891-B26A-4530-28AC5EB3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953809"/>
            <a:ext cx="6950042" cy="49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53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648</Words>
  <Application>Microsoft Office PowerPoint</Application>
  <PresentationFormat>Widescreen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Amasis MT Pro Medium</vt:lpstr>
      <vt:lpstr>Aptos</vt:lpstr>
      <vt:lpstr>Arial</vt:lpstr>
      <vt:lpstr>Calibri</vt:lpstr>
      <vt:lpstr>Calibri Light</vt:lpstr>
      <vt:lpstr>Cambria Math</vt:lpstr>
      <vt:lpstr>Franklin Gothic Book</vt:lpstr>
      <vt:lpstr>Perpetua</vt:lpstr>
      <vt:lpstr>Times New Roman</vt:lpstr>
      <vt:lpstr>Wingdings 2</vt:lpstr>
      <vt:lpstr>1_Office Theme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Suverna Trivedi</dc:creator>
  <cp:lastModifiedBy>Arka Prava Mandal</cp:lastModifiedBy>
  <cp:revision>5</cp:revision>
  <dcterms:created xsi:type="dcterms:W3CDTF">2025-03-31T16:03:02Z</dcterms:created>
  <dcterms:modified xsi:type="dcterms:W3CDTF">2025-04-08T19:27:37Z</dcterms:modified>
</cp:coreProperties>
</file>