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33A660-54DB-446D-AAD6-8D825F15D4A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3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4A5DC119-4D0B-45A5-93CF-73EA95C8D190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1</a:t>
            </a:fld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86CF4891-EB99-4CC5-B57A-D50A4D9DAC19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10</a:t>
            </a:fld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dirty="0" smtClean="0"/>
              <a:t>Naïve</a:t>
            </a:r>
            <a:r>
              <a:rPr lang="en-US" baseline="0" dirty="0" smtClean="0"/>
              <a:t> Bayes: 53.19% 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Random Forest: 50.307%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Decision Tree: 53.057%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K-nearest neighbor (K =5): 50.726%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SVM: 50%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CDEE635F-68EE-4516-B87D-C468D13B8354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11</a:t>
            </a:fld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+mn-lt"/>
                <a:ea typeface="PMingLiU"/>
              </a:rPr>
              <a:t>Given</a:t>
            </a:r>
            <a:r>
              <a:rPr lang="en-US" sz="2000" baseline="0" dirty="0" smtClean="0">
                <a:latin typeface="+mn-lt"/>
                <a:ea typeface="PMingLiU"/>
              </a:rPr>
              <a:t> the experimental results we have obtained, this is how we intend to move forward</a:t>
            </a:r>
            <a:endParaRPr lang="en-US" sz="2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05775EEA-0CE8-4151-B1A3-BEDCC46F60EB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2</a:t>
            </a:fld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The motivation of this project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3180AABD-A466-496E-9229-FA2058EBDF4E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3180AABD-A466-496E-9229-FA2058EBDF4E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37877CC4-8009-4247-8EA0-C97A60D54EF1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6352C1E2-4C8A-4A90-940F-7A70DF07AF23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6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Here, we make the claim of this project.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Here is our proposed solution.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D32D1C9-3AED-475D-91D7-3B87C5F7BA6A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9C4B1067-BBBA-4ECB-933B-7A7C1DD82011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8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7A41BC0B-863F-42C2-A7D7-AC7F93CED962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9</a:t>
            </a:fld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/>
                <a:ea typeface="PMingLiU"/>
              </a:rPr>
              <a:t>In the rest of this presentation, I’m going to talk about following contents: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2CF19F9-E2DF-4D8B-AFDF-4279B3AD58CC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147BFD0-B1EC-4574-A79C-4C0655BE4238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280" y="2590920"/>
            <a:ext cx="8838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4D4D4D"/>
                </a:solidFill>
                <a:latin typeface="Georgia"/>
                <a:ea typeface="新細明體"/>
              </a:rPr>
              <a:t>Predicting West Nile Virus</a:t>
            </a: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152280" y="3962520"/>
            <a:ext cx="88387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Andrew Norton</a:t>
            </a:r>
          </a:p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Frank Hiemstra</a:t>
            </a:r>
            <a:endParaRPr dirty="0"/>
          </a:p>
        </p:txBody>
      </p:sp>
      <p:sp>
        <p:nvSpPr>
          <p:cNvPr id="85" name="CustomShape 3"/>
          <p:cNvSpPr/>
          <p:nvPr/>
        </p:nvSpPr>
        <p:spPr>
          <a:xfrm>
            <a:off x="76320" y="4835905"/>
            <a:ext cx="88387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December 3</a:t>
            </a:r>
            <a:r>
              <a:rPr lang="en-US" sz="2200" baseline="30000" dirty="0" smtClean="0">
                <a:solidFill>
                  <a:srgbClr val="4D4D4D"/>
                </a:solidFill>
                <a:latin typeface="Georgia"/>
                <a:ea typeface="新細明體"/>
              </a:rPr>
              <a:t>rd</a:t>
            </a: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, 2015</a:t>
            </a:r>
            <a:endParaRPr dirty="0"/>
          </a:p>
        </p:txBody>
      </p:sp>
      <p:sp>
        <p:nvSpPr>
          <p:cNvPr id="86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D7626F0-17BF-4E67-93E0-EBA6816E083F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Experimental Results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800505D-9946-4BB5-9E4C-947CE4D9E534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05884"/>
              </p:ext>
            </p:extLst>
          </p:nvPr>
        </p:nvGraphicFramePr>
        <p:xfrm>
          <a:off x="1524000" y="1635121"/>
          <a:ext cx="6096000" cy="461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 (%)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53.19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</a:t>
                      </a:r>
                      <a:r>
                        <a:rPr lang="en-US" baseline="0" dirty="0" smtClean="0"/>
                        <a:t>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53.144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53.057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 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50.726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50.307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Experimental Analysis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C9106D0-2718-497D-832B-11578C3EEFC2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11</a:t>
            </a:fld>
            <a:endParaRPr/>
          </a:p>
        </p:txBody>
      </p:sp>
      <p:pic>
        <p:nvPicPr>
          <p:cNvPr id="7" name="Picture 6" descr="Class_vs_num_m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506593"/>
            <a:ext cx="6318249" cy="4738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Conclusion and Future Work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360" y="1752480"/>
            <a:ext cx="9067320" cy="380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1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3D1DB95-641F-4FB7-986C-9EC92CD27E4E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72960" y="2016125"/>
            <a:ext cx="8313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Predict number of mosquitos per trap, as it is a good indicator of WNV present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 a </a:t>
            </a:r>
            <a:r>
              <a:rPr lang="en-US" sz="2400" dirty="0" err="1" smtClean="0"/>
              <a:t>Hellinger</a:t>
            </a:r>
            <a:r>
              <a:rPr lang="en-US" sz="2400" dirty="0" smtClean="0"/>
              <a:t> distance based decision tree to do classification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Find prior probability of a certain species of mosquito containing WNV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References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360" y="1752480"/>
            <a:ext cx="9067320" cy="38095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67B7E74-0710-4D75-8C3A-AC56CC12B40C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20750" y="1784230"/>
            <a:ext cx="7318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Hahn</a:t>
            </a:r>
            <a:r>
              <a:rPr lang="en-US" dirty="0"/>
              <a:t>, M., Monaghan, A., Hayden, M., </a:t>
            </a:r>
            <a:r>
              <a:rPr lang="en-US" dirty="0" err="1"/>
              <a:t>Eisen</a:t>
            </a:r>
            <a:r>
              <a:rPr lang="en-US" dirty="0"/>
              <a:t>, R., </a:t>
            </a:r>
            <a:r>
              <a:rPr lang="en-US" dirty="0" err="1"/>
              <a:t>Delorey</a:t>
            </a:r>
            <a:r>
              <a:rPr lang="en-US" dirty="0"/>
              <a:t>, M., Lindsey, N., . . . Fischer, M. (2015). Meteorological Conditions Associated with Increased Incidence of West Nile Virus Disease in the United States, 2004-2012. </a:t>
            </a:r>
            <a:r>
              <a:rPr lang="en-US" i="1" dirty="0"/>
              <a:t>American Journal of Tropical Medicine and Hygiene</a:t>
            </a:r>
            <a:r>
              <a:rPr lang="en-US" dirty="0"/>
              <a:t>, 1013-1022.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Ruiz</a:t>
            </a:r>
            <a:r>
              <a:rPr lang="en-US" dirty="0"/>
              <a:t>, M., Chaves, L., </a:t>
            </a:r>
            <a:r>
              <a:rPr lang="en-US" dirty="0" err="1"/>
              <a:t>Hamer</a:t>
            </a:r>
            <a:r>
              <a:rPr lang="en-US" dirty="0"/>
              <a:t>, G., Sun, T., Brown, W., Walker, E., . . . </a:t>
            </a:r>
            <a:r>
              <a:rPr lang="en-US" dirty="0" err="1"/>
              <a:t>Kitron</a:t>
            </a:r>
            <a:r>
              <a:rPr lang="en-US" dirty="0"/>
              <a:t>, U. (</a:t>
            </a:r>
            <a:r>
              <a:rPr lang="en-US" dirty="0" err="1"/>
              <a:t>n.d.</a:t>
            </a:r>
            <a:r>
              <a:rPr lang="en-US" dirty="0"/>
              <a:t>). Local impact of temperature and precipitation on West Nile virus infection in </a:t>
            </a:r>
            <a:r>
              <a:rPr lang="en-US" dirty="0" err="1"/>
              <a:t>Culex</a:t>
            </a:r>
            <a:r>
              <a:rPr lang="en-US" dirty="0"/>
              <a:t> species mosquitoes in northeast Illinois, USA. </a:t>
            </a:r>
            <a:r>
              <a:rPr lang="en-US" i="1" dirty="0"/>
              <a:t>Parasites Vectors Parasites &amp; Vectors</a:t>
            </a:r>
            <a:r>
              <a:rPr lang="en-US" dirty="0"/>
              <a:t>, 19-19.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West </a:t>
            </a:r>
            <a:r>
              <a:rPr lang="en-US" dirty="0"/>
              <a:t>Nile Virus Prediction. (</a:t>
            </a:r>
            <a:r>
              <a:rPr lang="en-US" dirty="0" err="1"/>
              <a:t>n.d.</a:t>
            </a:r>
            <a:r>
              <a:rPr lang="en-US" dirty="0"/>
              <a:t>). Retrieved October 12, 2015, from https://</a:t>
            </a:r>
            <a:r>
              <a:rPr lang="en-US" dirty="0" err="1"/>
              <a:t>www.kaggle.com</a:t>
            </a:r>
            <a:r>
              <a:rPr lang="en-US" dirty="0"/>
              <a:t>/c/predict-west-</a:t>
            </a:r>
            <a:r>
              <a:rPr lang="en-US" dirty="0" err="1"/>
              <a:t>nile</a:t>
            </a:r>
            <a:r>
              <a:rPr lang="en-US" dirty="0"/>
              <a:t>-virus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Motivation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B2D7697-84ED-4023-89C7-43A35970AFE5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62000" y="2047875"/>
            <a:ext cx="765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Aid the City of Chicago in the fight to stop the spread of West Nile virus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06" y="2889251"/>
            <a:ext cx="3330902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6787" y="6002695"/>
            <a:ext cx="14248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000090"/>
                </a:solidFill>
              </a:rPr>
              <a:t>binghammemorial.org</a:t>
            </a:r>
            <a:endParaRPr lang="en-US" sz="1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4D4D4D"/>
                </a:solidFill>
                <a:latin typeface="Georgia"/>
                <a:ea typeface="PMingLiU"/>
              </a:rPr>
              <a:t>Background (Andrew)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1146"/>
          <a:stretch/>
        </p:blipFill>
        <p:spPr>
          <a:xfrm>
            <a:off x="833336" y="2342670"/>
            <a:ext cx="2362438" cy="26579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5625" y="5835680"/>
            <a:ext cx="835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Statistics + Engineering + Math + Computer Science = Success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3625" y="2397125"/>
            <a:ext cx="476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Undergraduate CS Major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Math double-major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Contribution and Workload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Programming Lead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Assisted with experiment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4D4D4D"/>
                </a:solidFill>
                <a:latin typeface="Georgia"/>
                <a:ea typeface="PMingLiU"/>
              </a:rPr>
              <a:t>Background (Frank)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462" r="12502" b="12731"/>
          <a:stretch/>
        </p:blipFill>
        <p:spPr>
          <a:xfrm>
            <a:off x="826726" y="2088670"/>
            <a:ext cx="2693206" cy="26579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5625" y="5635625"/>
            <a:ext cx="835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Statistics + Engineering + Math + Computer Science = Success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7000" y="238192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Background: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Graduate EE</a:t>
            </a:r>
          </a:p>
          <a:p>
            <a:pPr marL="1200150" lvl="2" indent="-285750">
              <a:buFont typeface="Courier New"/>
              <a:buChar char="o"/>
            </a:pPr>
            <a:r>
              <a:rPr lang="en-US" dirty="0" smtClean="0"/>
              <a:t>Control Theory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Undergraduate EE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Contribution and Workload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Experimental Design Lead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Assisted with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Related Work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55D1AC3-7B00-48B3-94EF-2CAA8A687E63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19125" y="1762125"/>
            <a:ext cx="806731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Research by the National Center of Atmospheric Research in Boulder, CO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Research by the Geographic </a:t>
            </a:r>
            <a:r>
              <a:rPr lang="en-US" sz="2800" dirty="0"/>
              <a:t>Information Systems and Spatial Analysis </a:t>
            </a:r>
            <a:r>
              <a:rPr lang="en-US" sz="2800" dirty="0" smtClean="0"/>
              <a:t>Laboratory </a:t>
            </a:r>
            <a:r>
              <a:rPr lang="en-US" sz="2800" dirty="0"/>
              <a:t>at University of Illinois at Urbana-Champaign 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Credit Card Fraud Detection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Claim / Target Task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7055223-EE39-4C36-AADF-42B1675134ED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87375" y="1778000"/>
            <a:ext cx="78422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 smtClean="0"/>
              <a:t>Predict when and where in Chicago mosquitos will be infected with West Nile virus</a:t>
            </a:r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3022600"/>
            <a:ext cx="3810000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2276" y="5999059"/>
            <a:ext cx="1133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000090"/>
                </a:solidFill>
              </a:rPr>
              <a:t>Imagebasket.net</a:t>
            </a:r>
            <a:endParaRPr lang="en-US" sz="1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Proposed Solution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Box 3"/>
          <p:cNvSpPr txBox="1"/>
          <p:nvPr/>
        </p:nvSpPr>
        <p:spPr>
          <a:xfrm>
            <a:off x="612360" y="1889125"/>
            <a:ext cx="79442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View as solely a classification problem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Consider weather and mosquito collection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Need to account for imbalanced training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Used a Naïve Bayes Classifier to do classification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Implementation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DC8350B-486A-46EF-AB1D-D8C68004616A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32020" y="1752589"/>
            <a:ext cx="1381125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Data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2020" y="3151176"/>
            <a:ext cx="1381125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Mosquito Data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24271" y="2149464"/>
            <a:ext cx="418980" cy="174625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27522" y="1903399"/>
            <a:ext cx="1165103" cy="71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 Features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724271" y="3397241"/>
            <a:ext cx="418980" cy="174625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7522" y="3151176"/>
            <a:ext cx="1165103" cy="71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 Features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3750" y="2324089"/>
            <a:ext cx="762000" cy="29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03750" y="3151176"/>
            <a:ext cx="762000" cy="42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4500" y="2324089"/>
            <a:ext cx="1615955" cy="1111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6235580" y="3541701"/>
            <a:ext cx="317500" cy="109219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449" y="3571866"/>
            <a:ext cx="107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Imputing</a:t>
            </a:r>
          </a:p>
          <a:p>
            <a:pPr algn="ctr"/>
            <a:r>
              <a:rPr lang="en-US" dirty="0" smtClean="0"/>
              <a:t>Scaling</a:t>
            </a:r>
          </a:p>
          <a:p>
            <a:pPr algn="ctr"/>
            <a:r>
              <a:rPr lang="en-US" dirty="0" err="1" smtClean="0"/>
              <a:t>OneHot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4500" y="4822814"/>
            <a:ext cx="1615955" cy="968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4143375" y="5138730"/>
            <a:ext cx="1222375" cy="317500"/>
          </a:xfrm>
          <a:prstGeom prst="lef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08187" y="4526946"/>
            <a:ext cx="1920877" cy="1552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Models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Data Summary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39EB270-8C4C-45C0-864C-7E8EE4FA0020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82625" y="1762125"/>
            <a:ext cx="774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Imbalanced training data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10,506 samples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~5% WNV present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~95% not present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Features from 2 given sources: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Weather data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Mosquito data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603</Words>
  <Application>Microsoft Macintosh PowerPoint</Application>
  <PresentationFormat>On-screen Show (4:3)</PresentationFormat>
  <Paragraphs>122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Frank Hiemstra</cp:lastModifiedBy>
  <cp:revision>15</cp:revision>
  <dcterms:modified xsi:type="dcterms:W3CDTF">2015-12-03T17:18:50Z</dcterms:modified>
</cp:coreProperties>
</file>