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C33A660-54DB-446D-AAD6-8D825F15D4A5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63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>
              <a:lnSpc>
                <a:spcPct val="100000"/>
              </a:lnSpc>
            </a:pPr>
            <a:fld id="{4A5DC119-4D0B-45A5-93CF-73EA95C8D190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1</a:t>
            </a:fld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>
              <a:lnSpc>
                <a:spcPct val="100000"/>
              </a:lnSpc>
            </a:pPr>
            <a:fld id="{CDEE635F-68EE-4516-B87D-C468D13B8354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10</a:t>
            </a:fld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+mn-lt"/>
                <a:ea typeface="PMingLiU"/>
              </a:rPr>
              <a:t>Given</a:t>
            </a:r>
            <a:r>
              <a:rPr lang="en-US" sz="2000" baseline="0" dirty="0" smtClean="0">
                <a:latin typeface="+mn-lt"/>
                <a:ea typeface="PMingLiU"/>
              </a:rPr>
              <a:t> the experimental results we have obtained, this is how we intend to move forward</a:t>
            </a:r>
            <a:endParaRPr lang="en-US" sz="20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>
              <a:lnSpc>
                <a:spcPct val="100000"/>
              </a:lnSpc>
            </a:pPr>
            <a:fld id="{05775EEA-0CE8-4151-B1A3-BEDCC46F60EB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2</a:t>
            </a:fld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PMingLiU"/>
              </a:rPr>
              <a:t>The motivation of this project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3180AABD-A466-496E-9229-FA2058EBDF4E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37877CC4-8009-4247-8EA0-C97A60D54EF1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>
              <a:lnSpc>
                <a:spcPct val="100000"/>
              </a:lnSpc>
            </a:pPr>
            <a:fld id="{6352C1E2-4C8A-4A90-940F-7A70DF07AF23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5</a:t>
            </a:fld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PMingLiU"/>
              </a:rPr>
              <a:t>Here, we make the claim of this project.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Here is our proposed solution. 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0D32D1C9-3AED-475D-91D7-3B87C5F7BA6A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>
              <a:lnSpc>
                <a:spcPct val="100000"/>
              </a:lnSpc>
            </a:pPr>
            <a:fld id="{9C4B1067-BBBA-4ECB-933B-7A7C1DD82011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7</a:t>
            </a:fld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PMingLiU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>
              <a:lnSpc>
                <a:spcPct val="100000"/>
              </a:lnSpc>
            </a:pPr>
            <a:fld id="{7A41BC0B-863F-42C2-A7D7-AC7F93CED962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8</a:t>
            </a:fld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"/>
                <a:ea typeface="PMingLiU"/>
              </a:rPr>
              <a:t>In the rest of this presentation, I’m going to talk about following contents: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</p:spPr>
        <p:txBody>
          <a:bodyPr lIns="93240" tIns="46440" rIns="93240" bIns="46440" anchor="b"/>
          <a:lstStyle/>
          <a:p>
            <a:pPr>
              <a:lnSpc>
                <a:spcPct val="100000"/>
              </a:lnSpc>
            </a:pPr>
            <a:fld id="{86CF4891-EB99-4CC5-B57A-D50A4D9DAC19}" type="slidenum">
              <a:rPr lang="en-US" sz="1200">
                <a:solidFill>
                  <a:srgbClr val="000000"/>
                </a:solidFill>
                <a:latin typeface="Arial"/>
                <a:ea typeface="PMingLiU"/>
              </a:rPr>
              <a:t>9</a:t>
            </a:fld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pPr>
              <a:lnSpc>
                <a:spcPct val="100000"/>
              </a:lnSpc>
            </a:pPr>
            <a:r>
              <a:rPr lang="en-US" dirty="0" smtClean="0"/>
              <a:t>Naïve</a:t>
            </a:r>
            <a:r>
              <a:rPr lang="en-US" baseline="0" dirty="0" smtClean="0"/>
              <a:t> Bayes: 53.19% </a:t>
            </a:r>
          </a:p>
          <a:p>
            <a:pPr>
              <a:lnSpc>
                <a:spcPct val="100000"/>
              </a:lnSpc>
            </a:pPr>
            <a:r>
              <a:rPr lang="en-US" baseline="0" dirty="0" smtClean="0"/>
              <a:t>Random Forest: 50.307%</a:t>
            </a:r>
          </a:p>
          <a:p>
            <a:pPr>
              <a:lnSpc>
                <a:spcPct val="100000"/>
              </a:lnSpc>
            </a:pPr>
            <a:r>
              <a:rPr lang="en-US" baseline="0" dirty="0" smtClean="0"/>
              <a:t>Decision Tree: 53.057%</a:t>
            </a:r>
          </a:p>
          <a:p>
            <a:pPr>
              <a:lnSpc>
                <a:spcPct val="100000"/>
              </a:lnSpc>
            </a:pPr>
            <a:r>
              <a:rPr lang="en-US" baseline="0" dirty="0" smtClean="0"/>
              <a:t>K-nearest neighbor (K =5): 50.726%</a:t>
            </a:r>
          </a:p>
          <a:p>
            <a:pPr>
              <a:lnSpc>
                <a:spcPct val="100000"/>
              </a:lnSpc>
            </a:pPr>
            <a:r>
              <a:rPr lang="en-US" baseline="0" dirty="0" smtClean="0"/>
              <a:t>SVM: 50%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331080"/>
            <a:ext cx="822924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3310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3310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905040" y="274320"/>
            <a:ext cx="7333200" cy="5851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905040" y="274320"/>
            <a:ext cx="7333200" cy="585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3310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3310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331080"/>
            <a:ext cx="822924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331080"/>
            <a:ext cx="822924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3310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3310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905040" y="274320"/>
            <a:ext cx="7333200" cy="58510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905040" y="274320"/>
            <a:ext cx="7333200" cy="585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3310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5851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3310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274680"/>
            <a:ext cx="401580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331080"/>
            <a:ext cx="8229240" cy="2790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02CF19F9-E2DF-4D8B-AFDF-4279B3AD58CC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F147BFD0-B1EC-4574-A79C-4C0655BE4238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‹#›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52280" y="2590920"/>
            <a:ext cx="88387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solidFill>
                  <a:srgbClr val="4D4D4D"/>
                </a:solidFill>
                <a:latin typeface="Georgia"/>
                <a:ea typeface="新細明體"/>
              </a:rPr>
              <a:t>Predicting West Nile Virus</a:t>
            </a:r>
            <a:endParaRPr dirty="0"/>
          </a:p>
        </p:txBody>
      </p:sp>
      <p:sp>
        <p:nvSpPr>
          <p:cNvPr id="84" name="CustomShape 2"/>
          <p:cNvSpPr/>
          <p:nvPr/>
        </p:nvSpPr>
        <p:spPr>
          <a:xfrm>
            <a:off x="152280" y="3962520"/>
            <a:ext cx="8838720" cy="42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dirty="0" smtClean="0">
                <a:solidFill>
                  <a:srgbClr val="4D4D4D"/>
                </a:solidFill>
                <a:latin typeface="Georgia"/>
                <a:ea typeface="新細明體"/>
              </a:rPr>
              <a:t>Andrew Norton</a:t>
            </a:r>
          </a:p>
          <a:p>
            <a:pPr algn="ctr">
              <a:lnSpc>
                <a:spcPct val="100000"/>
              </a:lnSpc>
            </a:pPr>
            <a:r>
              <a:rPr lang="en-US" sz="2200" dirty="0" smtClean="0">
                <a:solidFill>
                  <a:srgbClr val="4D4D4D"/>
                </a:solidFill>
                <a:latin typeface="Georgia"/>
                <a:ea typeface="新細明體"/>
              </a:rPr>
              <a:t>Frank Hiemstra</a:t>
            </a:r>
            <a:endParaRPr dirty="0"/>
          </a:p>
        </p:txBody>
      </p:sp>
      <p:sp>
        <p:nvSpPr>
          <p:cNvPr id="85" name="CustomShape 3"/>
          <p:cNvSpPr/>
          <p:nvPr/>
        </p:nvSpPr>
        <p:spPr>
          <a:xfrm>
            <a:off x="76320" y="4835905"/>
            <a:ext cx="8838720" cy="42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dirty="0" smtClean="0">
                <a:solidFill>
                  <a:srgbClr val="4D4D4D"/>
                </a:solidFill>
                <a:latin typeface="Georgia"/>
                <a:ea typeface="新細明體"/>
              </a:rPr>
              <a:t>December 3</a:t>
            </a:r>
            <a:r>
              <a:rPr lang="en-US" sz="2200" baseline="30000" dirty="0" smtClean="0">
                <a:solidFill>
                  <a:srgbClr val="4D4D4D"/>
                </a:solidFill>
                <a:latin typeface="Georgia"/>
                <a:ea typeface="新細明體"/>
              </a:rPr>
              <a:t>rd</a:t>
            </a:r>
            <a:r>
              <a:rPr lang="en-US" sz="2200" dirty="0" smtClean="0">
                <a:solidFill>
                  <a:srgbClr val="4D4D4D"/>
                </a:solidFill>
                <a:latin typeface="Georgia"/>
                <a:ea typeface="新細明體"/>
              </a:rPr>
              <a:t>, 2015</a:t>
            </a:r>
            <a:endParaRPr dirty="0"/>
          </a:p>
        </p:txBody>
      </p:sp>
      <p:sp>
        <p:nvSpPr>
          <p:cNvPr id="86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D7626F0-17BF-4E67-93E0-EBA6816E083F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Experimental Analysis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33520" y="1447920"/>
            <a:ext cx="8229240" cy="4419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AC9106D0-2718-497D-832B-11578C3EEFC2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10</a:t>
            </a:fld>
            <a:endParaRPr/>
          </a:p>
        </p:txBody>
      </p:sp>
      <p:pic>
        <p:nvPicPr>
          <p:cNvPr id="7" name="Picture 6" descr="Class_vs_num_m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5" y="1506593"/>
            <a:ext cx="6318249" cy="47386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新細明體"/>
              </a:rPr>
              <a:t>Conclusion and Future Work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9360" y="1752480"/>
            <a:ext cx="9067320" cy="3809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11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43D1DB95-641F-4FB7-986C-9EC92CD27E4E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11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72960" y="2016125"/>
            <a:ext cx="83134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Predict number of mosquitos per trap, as it is a good indicator of WNV present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Use a </a:t>
            </a:r>
            <a:r>
              <a:rPr lang="en-US" sz="2400" dirty="0" err="1" smtClean="0"/>
              <a:t>Hellinger</a:t>
            </a:r>
            <a:r>
              <a:rPr lang="en-US" sz="2400" dirty="0" smtClean="0"/>
              <a:t> distance based decision tree to do classification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Find prior probability of a certain species of mosquito containing WNV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新細明體"/>
              </a:rPr>
              <a:t>References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9360" y="1752480"/>
            <a:ext cx="9067320" cy="380952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067B7E74-0710-4D75-8C3A-AC56CC12B40C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12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20750" y="1784230"/>
            <a:ext cx="7318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Hahn</a:t>
            </a:r>
            <a:r>
              <a:rPr lang="en-US" dirty="0"/>
              <a:t>, M., Monaghan, A., Hayden, M., </a:t>
            </a:r>
            <a:r>
              <a:rPr lang="en-US" dirty="0" err="1"/>
              <a:t>Eisen</a:t>
            </a:r>
            <a:r>
              <a:rPr lang="en-US" dirty="0"/>
              <a:t>, R., </a:t>
            </a:r>
            <a:r>
              <a:rPr lang="en-US" dirty="0" err="1"/>
              <a:t>Delorey</a:t>
            </a:r>
            <a:r>
              <a:rPr lang="en-US" dirty="0"/>
              <a:t>, M., Lindsey, N., . . . Fischer, M. (2015). Meteorological Conditions Associated with Increased Incidence of West Nile Virus Disease in the United States, 2004-2012. </a:t>
            </a:r>
            <a:r>
              <a:rPr lang="en-US" i="1" dirty="0"/>
              <a:t>American Journal of Tropical Medicine and Hygiene</a:t>
            </a:r>
            <a:r>
              <a:rPr lang="en-US" dirty="0"/>
              <a:t>, 1013-1022.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Ruiz</a:t>
            </a:r>
            <a:r>
              <a:rPr lang="en-US" dirty="0"/>
              <a:t>, M., Chaves, L., </a:t>
            </a:r>
            <a:r>
              <a:rPr lang="en-US" dirty="0" err="1"/>
              <a:t>Hamer</a:t>
            </a:r>
            <a:r>
              <a:rPr lang="en-US" dirty="0"/>
              <a:t>, G., Sun, T., Brown, W., Walker, E., . . . </a:t>
            </a:r>
            <a:r>
              <a:rPr lang="en-US" dirty="0" err="1"/>
              <a:t>Kitron</a:t>
            </a:r>
            <a:r>
              <a:rPr lang="en-US" dirty="0"/>
              <a:t>, U. (</a:t>
            </a:r>
            <a:r>
              <a:rPr lang="en-US" dirty="0" err="1"/>
              <a:t>n.d.</a:t>
            </a:r>
            <a:r>
              <a:rPr lang="en-US" dirty="0"/>
              <a:t>). Local impact of temperature and precipitation on West Nile virus infection in </a:t>
            </a:r>
            <a:r>
              <a:rPr lang="en-US" dirty="0" err="1"/>
              <a:t>Culex</a:t>
            </a:r>
            <a:r>
              <a:rPr lang="en-US" dirty="0"/>
              <a:t> species mosquitoes in northeast Illinois, USA. </a:t>
            </a:r>
            <a:r>
              <a:rPr lang="en-US" i="1" dirty="0"/>
              <a:t>Parasites Vectors Parasites &amp; Vectors</a:t>
            </a:r>
            <a:r>
              <a:rPr lang="en-US" dirty="0"/>
              <a:t>, 19-19.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West </a:t>
            </a:r>
            <a:r>
              <a:rPr lang="en-US" dirty="0"/>
              <a:t>Nile Virus Prediction. (</a:t>
            </a:r>
            <a:r>
              <a:rPr lang="en-US" dirty="0" err="1"/>
              <a:t>n.d.</a:t>
            </a:r>
            <a:r>
              <a:rPr lang="en-US" dirty="0"/>
              <a:t>). Retrieved October 12, 2015, from https://</a:t>
            </a:r>
            <a:r>
              <a:rPr lang="en-US" dirty="0" err="1"/>
              <a:t>www.kaggle.com</a:t>
            </a:r>
            <a:r>
              <a:rPr lang="en-US" dirty="0"/>
              <a:t>/c/predict-west-</a:t>
            </a:r>
            <a:r>
              <a:rPr lang="en-US" dirty="0" err="1"/>
              <a:t>nile</a:t>
            </a:r>
            <a:r>
              <a:rPr lang="en-US" dirty="0"/>
              <a:t>-virus 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Motivation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CB2D7697-84ED-4023-89C7-43A35970AFE5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62000" y="2047875"/>
            <a:ext cx="7651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Aid the City of Chicago in the fight to stop the spread of West Nile virus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506" y="2889251"/>
            <a:ext cx="3330902" cy="317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86787" y="6002695"/>
            <a:ext cx="14248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000090"/>
                </a:solidFill>
              </a:rPr>
              <a:t>binghammemorial.org</a:t>
            </a:r>
            <a:endParaRPr lang="en-US" sz="1000" dirty="0">
              <a:solidFill>
                <a:srgbClr val="0000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Background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1146"/>
          <a:stretch/>
        </p:blipFill>
        <p:spPr>
          <a:xfrm>
            <a:off x="1484211" y="2406170"/>
            <a:ext cx="2362438" cy="26579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0462" r="12502" b="12731"/>
          <a:stretch/>
        </p:blipFill>
        <p:spPr>
          <a:xfrm>
            <a:off x="5097101" y="2390295"/>
            <a:ext cx="2693206" cy="2657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8750" y="1500515"/>
            <a:ext cx="1096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Team</a:t>
            </a:r>
            <a:endParaRPr lang="en-US" sz="2800" b="1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4516762" y="2023735"/>
            <a:ext cx="1515738" cy="287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 flipH="1">
            <a:off x="2952750" y="2023735"/>
            <a:ext cx="1564012" cy="287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5625" y="5635625"/>
            <a:ext cx="835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Statistics + Engineering + Math + Computer Science = Success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新細明體"/>
              </a:rPr>
              <a:t>Related Work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855D1AC3-7B00-48B3-94EF-2CAA8A687E63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19125" y="1762125"/>
            <a:ext cx="8067315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Research by the National Center of Atmospheric Research in Boulder, CO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Research by the Geographic </a:t>
            </a:r>
            <a:r>
              <a:rPr lang="en-US" sz="2800" dirty="0"/>
              <a:t>Information Systems and Spatial Analysis </a:t>
            </a:r>
            <a:r>
              <a:rPr lang="en-US" sz="2800" dirty="0" smtClean="0"/>
              <a:t>Laboratory </a:t>
            </a:r>
            <a:r>
              <a:rPr lang="en-US" sz="2800" dirty="0"/>
              <a:t>at University of Illinois at Urbana-Champaign </a:t>
            </a:r>
            <a:endParaRPr lang="en-US" sz="2800" dirty="0"/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Credit Card Fraud Detection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Claim / Target Task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F7055223-EE39-4C36-AADF-42B1675134ED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87375" y="1778000"/>
            <a:ext cx="78422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dirty="0" smtClean="0"/>
              <a:t>Predict when and where in Chicago mosquitos will be infected with West Nile virus</a:t>
            </a:r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5" y="3022600"/>
            <a:ext cx="3810000" cy="2971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2276" y="5999059"/>
            <a:ext cx="11336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000090"/>
                </a:solidFill>
              </a:rPr>
              <a:t>Imagebasket.net</a:t>
            </a:r>
            <a:endParaRPr lang="en-US" sz="1000" dirty="0">
              <a:solidFill>
                <a:srgbClr val="0000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Proposed Solution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CustomShape 3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Box 3"/>
          <p:cNvSpPr txBox="1"/>
          <p:nvPr/>
        </p:nvSpPr>
        <p:spPr>
          <a:xfrm>
            <a:off x="612360" y="1889125"/>
            <a:ext cx="794426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View as solely a classification problem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Consider weather and mosquito collection data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Need to account for imbalanced training data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Used a Naïve Bayes Classifier to do classification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Implementation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33520" y="1447920"/>
            <a:ext cx="8229240" cy="4419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FDC8350B-486A-46EF-AB1D-D8C68004616A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7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232020" y="1752589"/>
            <a:ext cx="1381125" cy="936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Data (</a:t>
            </a:r>
            <a:r>
              <a:rPr lang="en-US" dirty="0" err="1" smtClean="0"/>
              <a:t>csv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2020" y="3151176"/>
            <a:ext cx="1381125" cy="936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Mosquito Data (</a:t>
            </a:r>
            <a:r>
              <a:rPr lang="en-US" dirty="0" err="1" smtClean="0"/>
              <a:t>csv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724271" y="2149464"/>
            <a:ext cx="418980" cy="174625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27522" y="1903399"/>
            <a:ext cx="1165103" cy="714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Relevant Features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724271" y="3397241"/>
            <a:ext cx="418980" cy="174625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27522" y="3151176"/>
            <a:ext cx="1165103" cy="714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Relevant Features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03750" y="2324089"/>
            <a:ext cx="762000" cy="29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03750" y="3151176"/>
            <a:ext cx="762000" cy="420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24500" y="2324089"/>
            <a:ext cx="1615955" cy="1111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Combined Data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6235580" y="3541701"/>
            <a:ext cx="317500" cy="1092199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5449" y="3571866"/>
            <a:ext cx="1070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Imputing</a:t>
            </a:r>
          </a:p>
          <a:p>
            <a:pPr algn="ctr"/>
            <a:r>
              <a:rPr lang="en-US" dirty="0" smtClean="0"/>
              <a:t>Scaling</a:t>
            </a:r>
          </a:p>
          <a:p>
            <a:pPr algn="ctr"/>
            <a:r>
              <a:rPr lang="en-US" dirty="0" err="1" smtClean="0"/>
              <a:t>OneHot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24500" y="4822814"/>
            <a:ext cx="1615955" cy="968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21" name="Left Arrow 20"/>
          <p:cNvSpPr/>
          <p:nvPr/>
        </p:nvSpPr>
        <p:spPr>
          <a:xfrm>
            <a:off x="4143375" y="5138730"/>
            <a:ext cx="1222375" cy="317500"/>
          </a:xfrm>
          <a:prstGeom prst="lef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08187" y="4526946"/>
            <a:ext cx="1920877" cy="15525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 Models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Data Summary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33520" y="1447920"/>
            <a:ext cx="8229240" cy="4419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E39EB270-8C4C-45C0-864C-7E8EE4FA0020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82625" y="1762125"/>
            <a:ext cx="774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Imbalanced training data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 dirty="0" smtClean="0"/>
              <a:t>10,506 samples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 dirty="0" smtClean="0"/>
              <a:t>~5% WNV present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 dirty="0" smtClean="0"/>
              <a:t>~95% not present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Features from 2 given sources: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 dirty="0" smtClean="0"/>
              <a:t>Weather data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 dirty="0" smtClean="0"/>
              <a:t>Mosquito data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72960" y="152280"/>
            <a:ext cx="68529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3600">
                <a:solidFill>
                  <a:srgbClr val="4D4D4D"/>
                </a:solidFill>
                <a:latin typeface="Georgia"/>
                <a:ea typeface="PMingLiU"/>
              </a:rPr>
              <a:t>Experimental Results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533520" y="1447920"/>
            <a:ext cx="8229240" cy="44193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E800505D-9946-4BB5-9E4C-947CE4D9E534}" type="slidenum">
              <a:rPr lang="en-US" sz="1400">
                <a:solidFill>
                  <a:srgbClr val="000000"/>
                </a:solidFill>
                <a:latin typeface="Arial"/>
                <a:ea typeface="PMingLiU"/>
              </a:rPr>
              <a:t>9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605884"/>
              </p:ext>
            </p:extLst>
          </p:nvPr>
        </p:nvGraphicFramePr>
        <p:xfrm>
          <a:off x="1524000" y="1635121"/>
          <a:ext cx="6096000" cy="461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658594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 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Accuracy (%)</a:t>
                      </a:r>
                      <a:endParaRPr lang="en-US" dirty="0"/>
                    </a:p>
                  </a:txBody>
                  <a:tcPr/>
                </a:tc>
              </a:tr>
              <a:tr h="658594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53.19</a:t>
                      </a:r>
                      <a:endParaRPr lang="en-US" dirty="0"/>
                    </a:p>
                  </a:txBody>
                  <a:tcPr/>
                </a:tc>
              </a:tr>
              <a:tr h="658594">
                <a:tc>
                  <a:txBody>
                    <a:bodyPr/>
                    <a:lstStyle/>
                    <a:p>
                      <a:r>
                        <a:rPr lang="en-US" dirty="0" smtClean="0"/>
                        <a:t>Ensemble</a:t>
                      </a:r>
                      <a:r>
                        <a:rPr lang="en-US" baseline="0" dirty="0" smtClean="0"/>
                        <a:t> 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53.144</a:t>
                      </a:r>
                      <a:endParaRPr lang="en-US" dirty="0"/>
                    </a:p>
                  </a:txBody>
                  <a:tcPr/>
                </a:tc>
              </a:tr>
              <a:tr h="658594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53.057</a:t>
                      </a:r>
                      <a:endParaRPr lang="en-US" dirty="0"/>
                    </a:p>
                  </a:txBody>
                  <a:tcPr/>
                </a:tc>
              </a:tr>
              <a:tr h="658594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 Neighbor (K=5)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50.726</a:t>
                      </a:r>
                      <a:endParaRPr lang="en-US" dirty="0"/>
                    </a:p>
                  </a:txBody>
                  <a:tcPr/>
                </a:tc>
              </a:tr>
              <a:tr h="658594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50.307</a:t>
                      </a:r>
                      <a:endParaRPr lang="en-US" dirty="0"/>
                    </a:p>
                  </a:txBody>
                  <a:tcPr/>
                </a:tc>
              </a:tr>
              <a:tr h="658594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551</Words>
  <Application>Microsoft Macintosh PowerPoint</Application>
  <PresentationFormat>On-screen Show (4:3)</PresentationFormat>
  <Paragraphs>105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Frank Hiemstra</cp:lastModifiedBy>
  <cp:revision>14</cp:revision>
  <dcterms:modified xsi:type="dcterms:W3CDTF">2015-12-03T17:09:49Z</dcterms:modified>
</cp:coreProperties>
</file>