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6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027" autoAdjust="0"/>
    <p:restoredTop sz="94660"/>
  </p:normalViewPr>
  <p:slideViewPr>
    <p:cSldViewPr snapToGrid="0">
      <p:cViewPr>
        <p:scale>
          <a:sx n="70" d="100"/>
          <a:sy n="70" d="100"/>
        </p:scale>
        <p:origin x="-1084" y="-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7008-D183-4FBD-8E98-4AE42B052943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E24CF-4EBF-49FC-BF14-B09871507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4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2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5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1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22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119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68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2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46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7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1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9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5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4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03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60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10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8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2A744A-20FF-451A-B419-629A1EF63DB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14AA9A-D64F-442B-9713-8CB3EF90A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54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94" y="770709"/>
            <a:ext cx="11735405" cy="4058751"/>
          </a:xfrm>
        </p:spPr>
        <p:txBody>
          <a:bodyPr>
            <a:noAutofit/>
          </a:bodyPr>
          <a:lstStyle/>
          <a:p>
            <a:r>
              <a:rPr lang="en-US" dirty="0"/>
              <a:t>Exception handling is one of the most important feature of </a:t>
            </a:r>
            <a:r>
              <a:rPr lang="en-US" dirty="0" err="1" smtClean="0"/>
              <a:t>javaprogramming</a:t>
            </a:r>
            <a:r>
              <a:rPr lang="en-US" dirty="0" smtClean="0"/>
              <a:t> </a:t>
            </a:r>
            <a:r>
              <a:rPr lang="en-US" dirty="0"/>
              <a:t>that allows us to handle the </a:t>
            </a:r>
            <a:r>
              <a:rPr lang="en-US" b="1" dirty="0"/>
              <a:t>runtime errors </a:t>
            </a:r>
            <a:r>
              <a:rPr lang="en-US" dirty="0"/>
              <a:t>caused </a:t>
            </a:r>
            <a:r>
              <a:rPr lang="en-US" dirty="0" smtClean="0"/>
              <a:t>by </a:t>
            </a:r>
            <a:r>
              <a:rPr lang="en-IN" b="1" dirty="0" smtClean="0"/>
              <a:t>exceptions</a:t>
            </a:r>
            <a:r>
              <a:rPr lang="en-IN" dirty="0"/>
              <a:t>.</a:t>
            </a:r>
          </a:p>
          <a:p>
            <a:r>
              <a:rPr lang="en-US" dirty="0"/>
              <a:t>It is a mechanism to handle runtime errors such as </a:t>
            </a:r>
            <a:r>
              <a:rPr lang="en-US" dirty="0" err="1" smtClean="0"/>
              <a:t>ClassNotFoundException</a:t>
            </a:r>
            <a:r>
              <a:rPr lang="en-US" dirty="0" smtClean="0"/>
              <a:t>, </a:t>
            </a:r>
            <a:r>
              <a:rPr lang="en-IN" dirty="0" err="1" smtClean="0"/>
              <a:t>IOException</a:t>
            </a:r>
            <a:r>
              <a:rPr lang="en-IN" dirty="0"/>
              <a:t>, </a:t>
            </a:r>
            <a:r>
              <a:rPr lang="en-IN" dirty="0" err="1"/>
              <a:t>SQLException</a:t>
            </a:r>
            <a:r>
              <a:rPr lang="en-IN" dirty="0"/>
              <a:t>, </a:t>
            </a:r>
            <a:r>
              <a:rPr lang="en-IN" dirty="0" err="1"/>
              <a:t>RemoteException</a:t>
            </a:r>
            <a:r>
              <a:rPr lang="en-IN" dirty="0"/>
              <a:t>, etc.</a:t>
            </a:r>
          </a:p>
          <a:p>
            <a:r>
              <a:rPr lang="en-IN" b="1" dirty="0"/>
              <a:t>What is an Exception?</a:t>
            </a:r>
          </a:p>
          <a:p>
            <a:r>
              <a:rPr lang="en-US" dirty="0"/>
              <a:t>An Exception is an unwanted event that interrupts the normal flow of </a:t>
            </a:r>
            <a:r>
              <a:rPr lang="en-US" dirty="0" smtClean="0"/>
              <a:t>the </a:t>
            </a:r>
            <a:r>
              <a:rPr lang="en-IN" dirty="0" smtClean="0"/>
              <a:t>program </a:t>
            </a:r>
            <a:r>
              <a:rPr lang="en-IN" dirty="0"/>
              <a:t>and terminates program abruptly.</a:t>
            </a:r>
          </a:p>
          <a:p>
            <a:r>
              <a:rPr lang="en-IN" b="1" dirty="0"/>
              <a:t>Why an exception occurs?</a:t>
            </a:r>
          </a:p>
          <a:p>
            <a:r>
              <a:rPr lang="en-US" dirty="0"/>
              <a:t>There can be several reasons that can cause a program to throw exception.</a:t>
            </a:r>
          </a:p>
          <a:p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: Opening a non-existing file in your program, </a:t>
            </a:r>
            <a:r>
              <a:rPr lang="en-US" dirty="0" smtClean="0"/>
              <a:t>Network connection </a:t>
            </a:r>
            <a:r>
              <a:rPr lang="en-US" dirty="0"/>
              <a:t>problem, bad input data provided by user etc.</a:t>
            </a:r>
          </a:p>
          <a:p>
            <a:r>
              <a:rPr lang="en-IN" b="1" dirty="0"/>
              <a:t>Advantages </a:t>
            </a:r>
            <a:r>
              <a:rPr lang="en-IN" dirty="0"/>
              <a:t>:</a:t>
            </a:r>
          </a:p>
          <a:p>
            <a:r>
              <a:rPr lang="en-US" dirty="0"/>
              <a:t>It ensures, the flow of the program doesn’t break when an exception occurs.</a:t>
            </a:r>
          </a:p>
          <a:p>
            <a:r>
              <a:rPr lang="en-US" dirty="0"/>
              <a:t>By handling, make sure that all the statements execute and the flow </a:t>
            </a:r>
            <a:r>
              <a:rPr lang="en-US" dirty="0" smtClean="0"/>
              <a:t>of </a:t>
            </a:r>
            <a:r>
              <a:rPr lang="en-IN" dirty="0" smtClean="0"/>
              <a:t>program </a:t>
            </a:r>
            <a:r>
              <a:rPr lang="en-IN" dirty="0"/>
              <a:t>doesn’t </a:t>
            </a:r>
            <a:r>
              <a:rPr lang="en-IN" dirty="0" smtClean="0"/>
              <a:t>break.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 smtClean="0"/>
              <a:t>Java </a:t>
            </a:r>
            <a:r>
              <a:rPr lang="en-IN" dirty="0"/>
              <a:t>Exception </a:t>
            </a:r>
            <a:r>
              <a:rPr lang="en-IN" dirty="0" smtClean="0"/>
              <a:t>Keywords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014549"/>
            <a:ext cx="10508480" cy="558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 smtClean="0"/>
              <a:t>try and catch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80" y="901339"/>
            <a:ext cx="11574297" cy="578684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b="1" dirty="0"/>
              <a:t>Syntax </a:t>
            </a:r>
            <a:r>
              <a:rPr lang="en-IN" dirty="0"/>
              <a:t>:</a:t>
            </a:r>
          </a:p>
          <a:p>
            <a:pPr marL="36900" indent="0">
              <a:buNone/>
            </a:pPr>
            <a:r>
              <a:rPr lang="en-US" i="1" dirty="0"/>
              <a:t>// The try and catch keywords come in pairs:</a:t>
            </a:r>
          </a:p>
          <a:p>
            <a:pPr marL="36900" indent="0">
              <a:buNone/>
            </a:pPr>
            <a:r>
              <a:rPr lang="en-IN" b="1" dirty="0"/>
              <a:t>try </a:t>
            </a:r>
            <a:r>
              <a:rPr lang="en-IN" dirty="0"/>
              <a:t>{</a:t>
            </a:r>
          </a:p>
          <a:p>
            <a:pPr marL="36900" indent="0">
              <a:buNone/>
            </a:pPr>
            <a:r>
              <a:rPr lang="en-IN" dirty="0" smtClean="0"/>
              <a:t>	......</a:t>
            </a:r>
            <a:endParaRPr lang="en-IN" dirty="0"/>
          </a:p>
          <a:p>
            <a:pPr marL="36900" indent="0">
              <a:buNone/>
            </a:pPr>
            <a:r>
              <a:rPr lang="en-US" i="1" dirty="0" smtClean="0"/>
              <a:t>	// </a:t>
            </a:r>
            <a:r>
              <a:rPr lang="en-US" i="1" dirty="0"/>
              <a:t>Block of code to try</a:t>
            </a:r>
          </a:p>
          <a:p>
            <a:pPr marL="36900" indent="0">
              <a:buNone/>
            </a:pPr>
            <a:r>
              <a:rPr lang="en-IN" dirty="0" smtClean="0"/>
              <a:t>	......</a:t>
            </a:r>
            <a:endParaRPr lang="en-IN" dirty="0"/>
          </a:p>
          <a:p>
            <a:pPr marL="3690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36900" indent="0">
              <a:buNone/>
            </a:pPr>
            <a:r>
              <a:rPr lang="en-IN" b="1" dirty="0"/>
              <a:t>catch</a:t>
            </a:r>
            <a:r>
              <a:rPr lang="en-IN" dirty="0"/>
              <a:t>(Exception e) {</a:t>
            </a:r>
          </a:p>
          <a:p>
            <a:pPr marL="36900" indent="0">
              <a:buNone/>
            </a:pPr>
            <a:r>
              <a:rPr lang="en-IN" dirty="0" smtClean="0"/>
              <a:t>	......</a:t>
            </a:r>
            <a:endParaRPr lang="en-IN" dirty="0"/>
          </a:p>
          <a:p>
            <a:pPr marL="36900" indent="0">
              <a:buNone/>
            </a:pPr>
            <a:r>
              <a:rPr lang="en-US" i="1" dirty="0" smtClean="0"/>
              <a:t>	// </a:t>
            </a:r>
            <a:r>
              <a:rPr lang="en-US" i="1" dirty="0"/>
              <a:t>Block of code to handle </a:t>
            </a:r>
            <a:r>
              <a:rPr lang="en-US" i="1" dirty="0" smtClean="0"/>
              <a:t>exceptions</a:t>
            </a:r>
            <a:endParaRPr lang="en-US" i="1" dirty="0"/>
          </a:p>
          <a:p>
            <a:pPr marL="36900" indent="0">
              <a:buNone/>
            </a:pPr>
            <a:r>
              <a:rPr lang="en-IN" dirty="0" smtClean="0"/>
              <a:t>	......</a:t>
            </a:r>
            <a:endParaRPr lang="en-IN" dirty="0"/>
          </a:p>
          <a:p>
            <a:pPr marL="36900" indent="0">
              <a:buNone/>
            </a:pPr>
            <a:r>
              <a:rPr lang="en-IN" dirty="0"/>
              <a:t>}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/>
              <a:t>Example-1 :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80" y="901339"/>
            <a:ext cx="11574297" cy="578684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2800" b="1" dirty="0"/>
              <a:t>Without Exception </a:t>
            </a:r>
            <a:r>
              <a:rPr lang="en-IN" sz="2800" b="1" dirty="0" smtClean="0"/>
              <a:t>Handling:</a:t>
            </a:r>
            <a:endParaRPr lang="en-IN" sz="2800" b="1" dirty="0"/>
          </a:p>
          <a:p>
            <a:pPr marL="36900" indent="0">
              <a:buNone/>
            </a:pPr>
            <a:r>
              <a:rPr lang="en-IN" sz="2800" b="1" dirty="0"/>
              <a:t>public class </a:t>
            </a:r>
            <a:r>
              <a:rPr lang="en-IN" sz="2800" b="1" dirty="0" smtClean="0"/>
              <a:t>Exception</a:t>
            </a:r>
            <a:r>
              <a:rPr lang="en-IN" sz="2800" dirty="0" smtClean="0"/>
              <a:t>1 </a:t>
            </a:r>
            <a:r>
              <a:rPr lang="en-IN" sz="2800" dirty="0"/>
              <a:t>{</a:t>
            </a:r>
          </a:p>
          <a:p>
            <a:pPr marL="36900" indent="0">
              <a:buNone/>
            </a:pPr>
            <a:r>
              <a:rPr lang="en-US" sz="2800" b="1" dirty="0"/>
              <a:t>public static void </a:t>
            </a:r>
            <a:r>
              <a:rPr lang="en-US" sz="2800" dirty="0"/>
              <a:t>main(String[ 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pPr marL="36900" indent="0">
              <a:buNone/>
            </a:pPr>
            <a:r>
              <a:rPr lang="sv-SE" sz="2800" b="1" dirty="0" smtClean="0"/>
              <a:t>	int</a:t>
            </a:r>
            <a:r>
              <a:rPr lang="sv-SE" sz="2800" dirty="0"/>
              <a:t>[] myNum= {1, 2, 3};</a:t>
            </a:r>
          </a:p>
          <a:p>
            <a:pPr marL="3690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</a:t>
            </a:r>
            <a:r>
              <a:rPr lang="en-IN" sz="2800" dirty="0" err="1" smtClean="0"/>
              <a:t>myNum</a:t>
            </a:r>
            <a:r>
              <a:rPr lang="en-IN" sz="2800" dirty="0" smtClean="0"/>
              <a:t>[10</a:t>
            </a:r>
            <a:r>
              <a:rPr lang="en-IN" sz="2800" dirty="0"/>
              <a:t>]); </a:t>
            </a:r>
            <a:r>
              <a:rPr lang="en-IN" sz="2800" i="1" dirty="0"/>
              <a:t>// error!</a:t>
            </a:r>
          </a:p>
          <a:p>
            <a:pPr marL="36900" indent="0">
              <a:buNone/>
            </a:pPr>
            <a:r>
              <a:rPr lang="en-IN" sz="2800" dirty="0" smtClean="0"/>
              <a:t>	}</a:t>
            </a:r>
            <a:endParaRPr lang="en-IN" sz="2800" dirty="0"/>
          </a:p>
          <a:p>
            <a:pPr marL="36900" indent="0">
              <a:buNone/>
            </a:pPr>
            <a:r>
              <a:rPr lang="en-IN" sz="28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092" y="5351162"/>
            <a:ext cx="737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Exception in thread "main" </a:t>
            </a:r>
            <a:r>
              <a:rPr lang="en-US" i="1" dirty="0" err="1"/>
              <a:t>java.lang.ArrayIndexOutOfBoundsException</a:t>
            </a:r>
            <a:r>
              <a:rPr lang="en-US" i="1" dirty="0"/>
              <a:t>: 10 </a:t>
            </a:r>
            <a:r>
              <a:rPr lang="en-IN" i="1" dirty="0"/>
              <a:t> </a:t>
            </a:r>
            <a:endParaRPr lang="en-IN" i="1" dirty="0" smtClean="0"/>
          </a:p>
          <a:p>
            <a:r>
              <a:rPr lang="en-IN" i="1" dirty="0" smtClean="0"/>
              <a:t>at </a:t>
            </a:r>
            <a:r>
              <a:rPr lang="en-IN" i="1" dirty="0" err="1"/>
              <a:t>Main.main</a:t>
            </a:r>
            <a:r>
              <a:rPr lang="en-IN" i="1" dirty="0"/>
              <a:t>(Main.java:4)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9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/>
              <a:t>Example-1 :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80" y="901339"/>
            <a:ext cx="11574297" cy="578684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2800" b="1" dirty="0" smtClean="0"/>
              <a:t>With </a:t>
            </a:r>
            <a:r>
              <a:rPr lang="en-IN" sz="2800" b="1" dirty="0"/>
              <a:t>Exception </a:t>
            </a:r>
            <a:r>
              <a:rPr lang="en-IN" sz="2800" b="1" dirty="0" smtClean="0"/>
              <a:t>Handling:</a:t>
            </a:r>
            <a:endParaRPr lang="en-IN" sz="2800" b="1" dirty="0"/>
          </a:p>
          <a:p>
            <a:pPr marL="36900" indent="0">
              <a:buNone/>
            </a:pPr>
            <a:r>
              <a:rPr lang="en-IN" sz="2800" b="1" dirty="0"/>
              <a:t>public class Exception1 {</a:t>
            </a:r>
          </a:p>
          <a:p>
            <a:pPr marL="36900" indent="0">
              <a:buNone/>
            </a:pPr>
            <a:r>
              <a:rPr lang="en-IN" sz="2800" b="1" dirty="0"/>
              <a:t>	public static void main(String[ ] </a:t>
            </a:r>
            <a:r>
              <a:rPr lang="en-IN" sz="2800" b="1" dirty="0" err="1"/>
              <a:t>args</a:t>
            </a:r>
            <a:r>
              <a:rPr lang="en-IN" sz="2800" b="1" dirty="0"/>
              <a:t>) {</a:t>
            </a:r>
          </a:p>
          <a:p>
            <a:pPr marL="36900" indent="0">
              <a:buNone/>
            </a:pPr>
            <a:r>
              <a:rPr lang="en-IN" sz="2800" b="1" dirty="0"/>
              <a:t>	try {</a:t>
            </a:r>
          </a:p>
          <a:p>
            <a:pPr marL="36900" indent="0">
              <a:buNone/>
            </a:pPr>
            <a:r>
              <a:rPr lang="en-IN" sz="2800" b="1" dirty="0"/>
              <a:t>		</a:t>
            </a:r>
            <a:r>
              <a:rPr lang="en-IN" sz="2800" b="1" dirty="0" err="1"/>
              <a:t>int</a:t>
            </a:r>
            <a:r>
              <a:rPr lang="en-IN" sz="2800" b="1" dirty="0"/>
              <a:t>[] </a:t>
            </a:r>
            <a:r>
              <a:rPr lang="en-IN" sz="2800" b="1" dirty="0" err="1"/>
              <a:t>myNum</a:t>
            </a:r>
            <a:r>
              <a:rPr lang="en-IN" sz="2800" b="1" dirty="0"/>
              <a:t>= {1, 2, 3};</a:t>
            </a:r>
          </a:p>
          <a:p>
            <a:pPr marL="36900" indent="0">
              <a:buNone/>
            </a:pPr>
            <a:r>
              <a:rPr lang="en-IN" sz="2800" b="1" dirty="0"/>
              <a:t>		</a:t>
            </a:r>
            <a:r>
              <a:rPr lang="en-IN" sz="2800" b="1" dirty="0" err="1" smtClean="0"/>
              <a:t>System.out.println</a:t>
            </a:r>
            <a:r>
              <a:rPr lang="en-IN" sz="2800" b="1" dirty="0" smtClean="0"/>
              <a:t>(</a:t>
            </a:r>
            <a:r>
              <a:rPr lang="en-IN" sz="2800" b="1" dirty="0" err="1" smtClean="0"/>
              <a:t>myNum</a:t>
            </a:r>
            <a:r>
              <a:rPr lang="en-IN" sz="2800" b="1" dirty="0" smtClean="0"/>
              <a:t>[1]);</a:t>
            </a:r>
            <a:endParaRPr lang="en-IN" sz="2800" b="1" dirty="0"/>
          </a:p>
          <a:p>
            <a:pPr marL="36900" indent="0">
              <a:buNone/>
            </a:pPr>
            <a:r>
              <a:rPr lang="en-IN" sz="2800" b="1" dirty="0"/>
              <a:t>	}</a:t>
            </a:r>
          </a:p>
          <a:p>
            <a:pPr marL="36900" indent="0">
              <a:buNone/>
            </a:pPr>
            <a:r>
              <a:rPr lang="en-IN" sz="2800" b="1" dirty="0"/>
              <a:t>	catch (Exception e) {</a:t>
            </a:r>
          </a:p>
          <a:p>
            <a:pPr marL="36900" indent="0">
              <a:buNone/>
            </a:pPr>
            <a:r>
              <a:rPr lang="en-IN" sz="2800" b="1" dirty="0"/>
              <a:t>		</a:t>
            </a:r>
            <a:r>
              <a:rPr lang="en-IN" sz="2800" b="1" dirty="0" err="1"/>
              <a:t>System.out.println</a:t>
            </a:r>
            <a:r>
              <a:rPr lang="en-IN" sz="2800" b="1" dirty="0"/>
              <a:t>("Something went wrong.");</a:t>
            </a:r>
          </a:p>
          <a:p>
            <a:pPr marL="36900" indent="0">
              <a:buNone/>
            </a:pPr>
            <a:r>
              <a:rPr lang="en-IN" sz="2800" b="1" dirty="0"/>
              <a:t>	</a:t>
            </a:r>
            <a:r>
              <a:rPr lang="en-IN" sz="2800" b="1" dirty="0" smtClean="0"/>
              <a:t>}}}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82630" y="4190779"/>
            <a:ext cx="265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900" indent="0">
              <a:buNone/>
            </a:pPr>
            <a:r>
              <a:rPr lang="en-IN" b="1" dirty="0" smtClean="0"/>
              <a:t>Something </a:t>
            </a:r>
            <a:r>
              <a:rPr lang="en-IN" b="1" dirty="0"/>
              <a:t>went wrong.</a:t>
            </a:r>
          </a:p>
        </p:txBody>
      </p:sp>
    </p:spTree>
    <p:extLst>
      <p:ext uri="{BB962C8B-B14F-4D97-AF65-F5344CB8AC3E}">
        <p14:creationId xmlns:p14="http://schemas.microsoft.com/office/powerpoint/2010/main" val="25009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/>
              <a:t>Example-1 :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80" y="901339"/>
            <a:ext cx="11574297" cy="578684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2800" b="1" dirty="0" smtClean="0"/>
              <a:t>With </a:t>
            </a:r>
            <a:r>
              <a:rPr lang="en-IN" sz="2800" b="1" dirty="0"/>
              <a:t>Exception </a:t>
            </a:r>
            <a:r>
              <a:rPr lang="en-IN" sz="2800" b="1" dirty="0" smtClean="0"/>
              <a:t>Handling:</a:t>
            </a:r>
            <a:endParaRPr lang="en-IN" sz="2800" b="1" dirty="0"/>
          </a:p>
          <a:p>
            <a:pPr marL="36900" indent="0">
              <a:buNone/>
            </a:pPr>
            <a:r>
              <a:rPr lang="en-IN" sz="2800" b="1" dirty="0"/>
              <a:t>public class Exception1 {</a:t>
            </a:r>
          </a:p>
          <a:p>
            <a:pPr marL="36900" indent="0">
              <a:buNone/>
            </a:pPr>
            <a:r>
              <a:rPr lang="en-IN" sz="2800" b="1" dirty="0"/>
              <a:t>	public static void main(String[ ] </a:t>
            </a:r>
            <a:r>
              <a:rPr lang="en-IN" sz="2800" b="1" dirty="0" err="1"/>
              <a:t>args</a:t>
            </a:r>
            <a:r>
              <a:rPr lang="en-IN" sz="2800" b="1" dirty="0"/>
              <a:t>) {</a:t>
            </a:r>
          </a:p>
          <a:p>
            <a:pPr marL="36900" indent="0">
              <a:buNone/>
            </a:pPr>
            <a:r>
              <a:rPr lang="en-IN" sz="2800" b="1" dirty="0"/>
              <a:t>	try {</a:t>
            </a:r>
          </a:p>
          <a:p>
            <a:pPr marL="36900" indent="0">
              <a:buNone/>
            </a:pPr>
            <a:r>
              <a:rPr lang="en-IN" sz="2800" b="1" dirty="0"/>
              <a:t>		</a:t>
            </a:r>
            <a:r>
              <a:rPr lang="en-IN" sz="2800" b="1" dirty="0" err="1"/>
              <a:t>int</a:t>
            </a:r>
            <a:r>
              <a:rPr lang="en-IN" sz="2800" b="1" dirty="0"/>
              <a:t>[] </a:t>
            </a:r>
            <a:r>
              <a:rPr lang="en-IN" sz="2800" b="1" dirty="0" err="1"/>
              <a:t>myNum</a:t>
            </a:r>
            <a:r>
              <a:rPr lang="en-IN" sz="2800" b="1" dirty="0"/>
              <a:t>= {1, 2, 3};</a:t>
            </a:r>
          </a:p>
          <a:p>
            <a:pPr marL="36900" indent="0">
              <a:buNone/>
            </a:pPr>
            <a:r>
              <a:rPr lang="en-IN" sz="2800" b="1" dirty="0"/>
              <a:t>		</a:t>
            </a:r>
            <a:r>
              <a:rPr lang="en-IN" sz="2800" b="1" dirty="0" err="1"/>
              <a:t>System.out.println</a:t>
            </a:r>
            <a:r>
              <a:rPr lang="en-IN" sz="2800" b="1" dirty="0"/>
              <a:t>(</a:t>
            </a:r>
            <a:r>
              <a:rPr lang="en-IN" sz="2800" b="1" dirty="0" err="1"/>
              <a:t>myNum</a:t>
            </a:r>
            <a:r>
              <a:rPr lang="en-IN" sz="2800" b="1" dirty="0"/>
              <a:t>[10]);</a:t>
            </a:r>
          </a:p>
          <a:p>
            <a:pPr marL="36900" indent="0">
              <a:buNone/>
            </a:pPr>
            <a:r>
              <a:rPr lang="en-IN" sz="2800" b="1" dirty="0"/>
              <a:t>	}</a:t>
            </a:r>
          </a:p>
          <a:p>
            <a:pPr marL="36900" indent="0">
              <a:buNone/>
            </a:pPr>
            <a:r>
              <a:rPr lang="en-IN" sz="2800" b="1" dirty="0"/>
              <a:t>	catch (Exception e) {</a:t>
            </a:r>
          </a:p>
          <a:p>
            <a:pPr marL="36900" indent="0">
              <a:buNone/>
            </a:pPr>
            <a:r>
              <a:rPr lang="en-IN" sz="2800" b="1" dirty="0"/>
              <a:t>		</a:t>
            </a:r>
            <a:r>
              <a:rPr lang="en-IN" sz="2800" b="1" dirty="0" err="1"/>
              <a:t>System.out.println</a:t>
            </a:r>
            <a:r>
              <a:rPr lang="en-IN" sz="2800" b="1" dirty="0"/>
              <a:t>("Something went wrong.");</a:t>
            </a:r>
          </a:p>
          <a:p>
            <a:pPr marL="36900" indent="0">
              <a:buNone/>
            </a:pPr>
            <a:r>
              <a:rPr lang="en-IN" sz="2800" b="1" dirty="0"/>
              <a:t>	</a:t>
            </a:r>
            <a:r>
              <a:rPr lang="en-IN" sz="2800" b="1" dirty="0" smtClean="0"/>
              <a:t>}}}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82630" y="4190779"/>
            <a:ext cx="265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900" indent="0">
              <a:buNone/>
            </a:pPr>
            <a:r>
              <a:rPr lang="en-IN" b="1" dirty="0" smtClean="0"/>
              <a:t>Something </a:t>
            </a:r>
            <a:r>
              <a:rPr lang="en-IN" b="1" dirty="0"/>
              <a:t>went wrong.</a:t>
            </a:r>
          </a:p>
        </p:txBody>
      </p:sp>
    </p:spTree>
    <p:extLst>
      <p:ext uri="{BB962C8B-B14F-4D97-AF65-F5344CB8AC3E}">
        <p14:creationId xmlns:p14="http://schemas.microsoft.com/office/powerpoint/2010/main" val="29161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 smtClean="0"/>
              <a:t>Example 2: </a:t>
            </a:r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80" y="901339"/>
            <a:ext cx="11574297" cy="578684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2800" b="1" dirty="0"/>
              <a:t>Without Exception Handling</a:t>
            </a:r>
          </a:p>
          <a:p>
            <a:pPr marL="36900" indent="0">
              <a:buNone/>
            </a:pPr>
            <a:r>
              <a:rPr lang="en-IN" sz="2800" dirty="0"/>
              <a:t>public class Testtrycatch1 {</a:t>
            </a:r>
          </a:p>
          <a:p>
            <a:pPr marL="36900" indent="0">
              <a:buNone/>
            </a:pPr>
            <a:r>
              <a:rPr lang="en-US" sz="2800" dirty="0" smtClean="0"/>
              <a:t>	public </a:t>
            </a:r>
            <a:r>
              <a:rPr lang="en-US" sz="2800" dirty="0"/>
              <a:t>static void main(String </a:t>
            </a:r>
            <a:r>
              <a:rPr lang="en-US" sz="2800" dirty="0" err="1"/>
              <a:t>args</a:t>
            </a:r>
            <a:r>
              <a:rPr lang="en-US" sz="2800" dirty="0"/>
              <a:t>[]){</a:t>
            </a:r>
          </a:p>
          <a:p>
            <a:pPr marL="3690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data=50/0; </a:t>
            </a:r>
            <a:endParaRPr lang="en-US" sz="2800" dirty="0" smtClean="0"/>
          </a:p>
          <a:p>
            <a:pPr marL="3690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/>
              <a:t>("rest of the code...");</a:t>
            </a:r>
          </a:p>
          <a:p>
            <a:pPr marL="36900" indent="0">
              <a:buNone/>
            </a:pPr>
            <a:r>
              <a:rPr lang="en-IN" sz="2800" dirty="0"/>
              <a:t>}</a:t>
            </a:r>
          </a:p>
          <a:p>
            <a:pPr marL="36900" indent="0">
              <a:buNone/>
            </a:pPr>
            <a:r>
              <a:rPr lang="en-IN" sz="2800" dirty="0" smtClean="0"/>
              <a:t>}</a:t>
            </a:r>
          </a:p>
          <a:p>
            <a:pPr marL="36900" indent="0">
              <a:buNone/>
            </a:pPr>
            <a:endParaRPr lang="en-IN" sz="2800" dirty="0"/>
          </a:p>
          <a:p>
            <a:pPr marL="36900" indent="0">
              <a:buNone/>
            </a:pPr>
            <a:r>
              <a:rPr lang="en-US" sz="2800" b="1" dirty="0"/>
              <a:t>Output: </a:t>
            </a:r>
            <a:r>
              <a:rPr lang="en-US" sz="2800" dirty="0"/>
              <a:t>Exception in thread main </a:t>
            </a:r>
            <a:r>
              <a:rPr lang="en-US" sz="2800" dirty="0" err="1"/>
              <a:t>java.lang.ArithmeticException</a:t>
            </a:r>
            <a:r>
              <a:rPr lang="en-US" sz="2800" dirty="0"/>
              <a:t>:/ by zero</a:t>
            </a:r>
          </a:p>
          <a:p>
            <a:pPr marL="36900" indent="0">
              <a:buNone/>
            </a:pPr>
            <a:r>
              <a:rPr lang="en-US" sz="2800" dirty="0"/>
              <a:t>(rest of the code is not executed)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 smtClean="0"/>
              <a:t>Example 2: </a:t>
            </a:r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80" y="901339"/>
            <a:ext cx="11574297" cy="578684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2400" b="1" dirty="0" smtClean="0"/>
              <a:t>With Exception Handling</a:t>
            </a:r>
          </a:p>
          <a:p>
            <a:pPr marL="36900" indent="0">
              <a:buNone/>
            </a:pPr>
            <a:r>
              <a:rPr lang="en-IN" sz="2400" b="1" dirty="0"/>
              <a:t>public class Testtrycatch1</a:t>
            </a:r>
            <a:r>
              <a:rPr lang="en-IN" sz="2400" dirty="0"/>
              <a:t>{</a:t>
            </a:r>
          </a:p>
          <a:p>
            <a:pPr marL="36900" indent="0">
              <a:buNone/>
            </a:pPr>
            <a:r>
              <a:rPr lang="en-US" sz="2400" b="1" dirty="0"/>
              <a:t>public static void </a:t>
            </a:r>
            <a:r>
              <a:rPr lang="en-US" sz="2400" dirty="0"/>
              <a:t>main(String </a:t>
            </a:r>
            <a:r>
              <a:rPr lang="en-US" sz="2400" dirty="0" err="1"/>
              <a:t>args</a:t>
            </a:r>
            <a:r>
              <a:rPr lang="en-US" sz="2400" dirty="0"/>
              <a:t>[]){</a:t>
            </a:r>
          </a:p>
          <a:p>
            <a:pPr marL="36900" indent="0">
              <a:buNone/>
            </a:pPr>
            <a:r>
              <a:rPr lang="en-IN" sz="2400" b="1" dirty="0"/>
              <a:t>try</a:t>
            </a:r>
            <a:r>
              <a:rPr lang="en-IN" sz="2400" dirty="0"/>
              <a:t>{</a:t>
            </a:r>
          </a:p>
          <a:p>
            <a:pPr marL="36900" indent="0">
              <a:buNone/>
            </a:pPr>
            <a:r>
              <a:rPr lang="en-IN" sz="2400" b="1" dirty="0" err="1"/>
              <a:t>int</a:t>
            </a:r>
            <a:r>
              <a:rPr lang="en-IN" sz="2400" b="1" dirty="0"/>
              <a:t> </a:t>
            </a:r>
            <a:r>
              <a:rPr lang="en-IN" sz="2400" dirty="0"/>
              <a:t>data=50/0;</a:t>
            </a:r>
          </a:p>
          <a:p>
            <a:pPr marL="36900" indent="0">
              <a:buNone/>
            </a:pPr>
            <a:r>
              <a:rPr lang="en-IN" sz="2400" dirty="0"/>
              <a:t>}</a:t>
            </a:r>
            <a:r>
              <a:rPr lang="en-IN" sz="2400" b="1" dirty="0"/>
              <a:t>catch</a:t>
            </a:r>
            <a:r>
              <a:rPr lang="en-IN" sz="2400" dirty="0"/>
              <a:t>(</a:t>
            </a:r>
            <a:r>
              <a:rPr lang="en-IN" sz="2400" dirty="0" err="1"/>
              <a:t>ArithmeticException</a:t>
            </a:r>
            <a:r>
              <a:rPr lang="en-IN" sz="2400" dirty="0"/>
              <a:t> e){</a:t>
            </a:r>
            <a:r>
              <a:rPr lang="en-IN" sz="2400" dirty="0" err="1"/>
              <a:t>System.out.println</a:t>
            </a:r>
            <a:r>
              <a:rPr lang="en-IN" sz="2400" dirty="0"/>
              <a:t>(e);}</a:t>
            </a:r>
          </a:p>
          <a:p>
            <a:pPr marL="36900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("rest of the code...");</a:t>
            </a:r>
          </a:p>
          <a:p>
            <a:pPr marL="36900" indent="0">
              <a:buNone/>
            </a:pPr>
            <a:r>
              <a:rPr lang="en-IN" sz="2400" dirty="0"/>
              <a:t>}</a:t>
            </a:r>
          </a:p>
          <a:p>
            <a:pPr marL="36900" indent="0">
              <a:buNone/>
            </a:pPr>
            <a:r>
              <a:rPr lang="en-IN" sz="2400" dirty="0"/>
              <a:t>}</a:t>
            </a:r>
          </a:p>
          <a:p>
            <a:pPr marL="36900" indent="0">
              <a:buNone/>
            </a:pPr>
            <a:r>
              <a:rPr lang="en-US" sz="2400" dirty="0"/>
              <a:t>Output: Exception in thread main </a:t>
            </a:r>
            <a:r>
              <a:rPr lang="en-US" sz="2400" dirty="0" err="1"/>
              <a:t>java.lang.ArithmeticException</a:t>
            </a:r>
            <a:r>
              <a:rPr lang="en-US" sz="2400" dirty="0"/>
              <a:t>:/ by zero</a:t>
            </a:r>
          </a:p>
          <a:p>
            <a:pPr marL="36900" indent="0">
              <a:buNone/>
            </a:pPr>
            <a:r>
              <a:rPr lang="en-IN" sz="2400" dirty="0"/>
              <a:t>rest of the code...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 smtClean="0"/>
              <a:t>Example 3 : Multiple Catch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80" y="901339"/>
            <a:ext cx="11574297" cy="578684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1400" b="1" dirty="0"/>
              <a:t>public class </a:t>
            </a:r>
            <a:r>
              <a:rPr lang="en-IN" sz="1400" b="1" dirty="0" err="1"/>
              <a:t>MultipleCatchBlock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US" sz="1400" b="1" dirty="0" smtClean="0"/>
              <a:t>	public </a:t>
            </a:r>
            <a:r>
              <a:rPr lang="en-US" sz="1400" b="1" dirty="0"/>
              <a:t>static void </a:t>
            </a:r>
            <a:r>
              <a:rPr lang="en-US" sz="1400" dirty="0"/>
              <a:t>main(String </a:t>
            </a:r>
            <a:r>
              <a:rPr lang="en-US" sz="1400" dirty="0" err="1"/>
              <a:t>args</a:t>
            </a:r>
            <a:r>
              <a:rPr lang="en-US" sz="1400" dirty="0"/>
              <a:t>[]){</a:t>
            </a:r>
          </a:p>
          <a:p>
            <a:pPr marL="36900" indent="0">
              <a:buNone/>
            </a:pPr>
            <a:r>
              <a:rPr lang="en-IN" sz="1400" b="1" dirty="0" smtClean="0"/>
              <a:t>	try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IN" sz="1400" b="1" dirty="0" smtClean="0"/>
              <a:t>		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</a:t>
            </a:r>
            <a:r>
              <a:rPr lang="en-IN" sz="1400" dirty="0"/>
              <a:t>a[]=</a:t>
            </a:r>
            <a:r>
              <a:rPr lang="en-IN" sz="1400" b="1" dirty="0"/>
              <a:t>new </a:t>
            </a:r>
            <a:r>
              <a:rPr lang="en-IN" sz="1400" b="1" dirty="0" err="1"/>
              <a:t>int</a:t>
            </a:r>
            <a:r>
              <a:rPr lang="en-IN" sz="1400" dirty="0"/>
              <a:t>[5];</a:t>
            </a:r>
          </a:p>
          <a:p>
            <a:pPr marL="36900" indent="0">
              <a:buNone/>
            </a:pPr>
            <a:r>
              <a:rPr lang="en-IN" sz="1400" dirty="0" smtClean="0"/>
              <a:t>		a[5</a:t>
            </a:r>
            <a:r>
              <a:rPr lang="en-IN" sz="1400" dirty="0"/>
              <a:t>]=30/0;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  <a:endParaRPr lang="en-IN" sz="1400" dirty="0"/>
          </a:p>
          <a:p>
            <a:pPr marL="36900" indent="0">
              <a:buNone/>
            </a:pPr>
            <a:r>
              <a:rPr lang="en-IN" sz="1400" b="1" dirty="0" smtClean="0"/>
              <a:t>	catch</a:t>
            </a:r>
            <a:r>
              <a:rPr lang="en-IN" sz="1400" dirty="0" smtClean="0"/>
              <a:t>(Exception </a:t>
            </a:r>
            <a:r>
              <a:rPr lang="en-IN" sz="1400" dirty="0"/>
              <a:t>e){</a:t>
            </a:r>
          </a:p>
          <a:p>
            <a:pPr marL="36900" indent="0"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System.out.println</a:t>
            </a:r>
            <a:r>
              <a:rPr lang="en-IN" sz="1400" dirty="0"/>
              <a:t>("Default Exception");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  <a:endParaRPr lang="en-IN" sz="1400" dirty="0"/>
          </a:p>
          <a:p>
            <a:pPr marL="36900" indent="0">
              <a:buNone/>
            </a:pPr>
            <a:r>
              <a:rPr lang="en-IN" sz="1400" b="1" dirty="0" smtClean="0"/>
              <a:t>	catch</a:t>
            </a:r>
            <a:r>
              <a:rPr lang="en-IN" sz="1400" dirty="0" smtClean="0"/>
              <a:t>(</a:t>
            </a:r>
            <a:r>
              <a:rPr lang="en-IN" sz="1400" dirty="0" err="1" smtClean="0"/>
              <a:t>ArithmeticException</a:t>
            </a:r>
            <a:r>
              <a:rPr lang="en-IN" sz="1400" dirty="0" smtClean="0"/>
              <a:t> </a:t>
            </a:r>
            <a:r>
              <a:rPr lang="en-IN" sz="1400" dirty="0"/>
              <a:t>e){</a:t>
            </a:r>
          </a:p>
          <a:p>
            <a:pPr marL="36900" indent="0"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System.out.println</a:t>
            </a:r>
            <a:r>
              <a:rPr lang="en-IN" sz="1400" dirty="0"/>
              <a:t>("Arithmetic Exception Caught");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  <a:endParaRPr lang="en-IN" sz="1400" dirty="0"/>
          </a:p>
          <a:p>
            <a:pPr marL="36900" indent="0">
              <a:buNone/>
            </a:pPr>
            <a:r>
              <a:rPr lang="en-IN" sz="1400" b="1" dirty="0" smtClean="0"/>
              <a:t>	catch</a:t>
            </a:r>
            <a:r>
              <a:rPr lang="en-IN" sz="1400" dirty="0" smtClean="0"/>
              <a:t>(</a:t>
            </a:r>
            <a:r>
              <a:rPr lang="en-IN" sz="1400" dirty="0" err="1" smtClean="0"/>
              <a:t>ArrayIndexOutOfBoundsException</a:t>
            </a:r>
            <a:r>
              <a:rPr lang="en-IN" sz="1400" dirty="0" smtClean="0"/>
              <a:t> </a:t>
            </a:r>
            <a:r>
              <a:rPr lang="en-IN" sz="1400" dirty="0"/>
              <a:t>e) {</a:t>
            </a:r>
          </a:p>
          <a:p>
            <a:pPr marL="36900" indent="0"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System.out.println</a:t>
            </a:r>
            <a:r>
              <a:rPr lang="en-IN" sz="1400" dirty="0"/>
              <a:t>("</a:t>
            </a:r>
            <a:r>
              <a:rPr lang="en-IN" sz="1400" dirty="0" err="1"/>
              <a:t>ArrayIndexOutOfBound</a:t>
            </a:r>
            <a:r>
              <a:rPr lang="en-IN" sz="1400" dirty="0"/>
              <a:t> Exception");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  <a:endParaRPr lang="en-IN" sz="1400" dirty="0"/>
          </a:p>
          <a:p>
            <a:pPr marL="3690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/>
              <a:t>("Rest of the code...");</a:t>
            </a:r>
          </a:p>
          <a:p>
            <a:pPr marL="36900" indent="0">
              <a:buNone/>
            </a:pPr>
            <a:r>
              <a:rPr lang="en-IN" sz="1400" dirty="0" smtClean="0"/>
              <a:t>} }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442681" y="5799909"/>
            <a:ext cx="282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 Compilation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3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3 : Multiple Catch Blocks (Right Way)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80" y="901339"/>
            <a:ext cx="11574297" cy="578684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1400" b="1" dirty="0"/>
              <a:t>public class </a:t>
            </a:r>
            <a:r>
              <a:rPr lang="en-IN" sz="1400" b="1" dirty="0" err="1"/>
              <a:t>MultipleCatchBlock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US" sz="1400" b="1" dirty="0" smtClean="0"/>
              <a:t>	public </a:t>
            </a:r>
            <a:r>
              <a:rPr lang="en-US" sz="1400" b="1" dirty="0"/>
              <a:t>static void </a:t>
            </a:r>
            <a:r>
              <a:rPr lang="en-US" sz="1400" dirty="0"/>
              <a:t>main(String </a:t>
            </a:r>
            <a:r>
              <a:rPr lang="en-US" sz="1400" dirty="0" err="1"/>
              <a:t>args</a:t>
            </a:r>
            <a:r>
              <a:rPr lang="en-US" sz="1400" dirty="0"/>
              <a:t>[]){</a:t>
            </a:r>
          </a:p>
          <a:p>
            <a:pPr marL="36900" indent="0">
              <a:buNone/>
            </a:pPr>
            <a:r>
              <a:rPr lang="en-IN" sz="1400" b="1" dirty="0" smtClean="0"/>
              <a:t>	try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IN" sz="1400" b="1" dirty="0" smtClean="0"/>
              <a:t>		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</a:t>
            </a:r>
            <a:r>
              <a:rPr lang="en-IN" sz="1400" dirty="0"/>
              <a:t>a[]=</a:t>
            </a:r>
            <a:r>
              <a:rPr lang="en-IN" sz="1400" b="1" dirty="0"/>
              <a:t>new </a:t>
            </a:r>
            <a:r>
              <a:rPr lang="en-IN" sz="1400" b="1" dirty="0" err="1"/>
              <a:t>int</a:t>
            </a:r>
            <a:r>
              <a:rPr lang="en-IN" sz="1400" dirty="0"/>
              <a:t>[5];</a:t>
            </a:r>
          </a:p>
          <a:p>
            <a:pPr marL="36900" indent="0">
              <a:buNone/>
            </a:pPr>
            <a:r>
              <a:rPr lang="en-IN" sz="1400" dirty="0" smtClean="0"/>
              <a:t>		a[5</a:t>
            </a:r>
            <a:r>
              <a:rPr lang="en-IN" sz="1400" dirty="0"/>
              <a:t>]=30/0;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</a:p>
          <a:p>
            <a:pPr marL="36900" indent="0">
              <a:buNone/>
            </a:pPr>
            <a:r>
              <a:rPr lang="en-IN" sz="1400" b="1" dirty="0" smtClean="0"/>
              <a:t>	catch</a:t>
            </a:r>
            <a:r>
              <a:rPr lang="en-IN" sz="1400" dirty="0" smtClean="0"/>
              <a:t>(</a:t>
            </a:r>
            <a:r>
              <a:rPr lang="en-IN" sz="1400" dirty="0" err="1" smtClean="0"/>
              <a:t>ArithmeticException</a:t>
            </a:r>
            <a:r>
              <a:rPr lang="en-IN" sz="1400" dirty="0" smtClean="0"/>
              <a:t> </a:t>
            </a:r>
            <a:r>
              <a:rPr lang="en-IN" sz="1400" dirty="0"/>
              <a:t>e){</a:t>
            </a:r>
          </a:p>
          <a:p>
            <a:pPr marL="36900" indent="0">
              <a:buNone/>
            </a:pPr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("Arithmetic Exception Caught");</a:t>
            </a:r>
          </a:p>
          <a:p>
            <a:pPr marL="36900" indent="0">
              <a:buNone/>
            </a:pPr>
            <a:r>
              <a:rPr lang="en-IN" sz="1400" dirty="0"/>
              <a:t>	}</a:t>
            </a:r>
          </a:p>
          <a:p>
            <a:pPr marL="36900" indent="0">
              <a:buNone/>
            </a:pPr>
            <a:r>
              <a:rPr lang="en-IN" sz="1400" b="1" dirty="0"/>
              <a:t>	catch</a:t>
            </a:r>
            <a:r>
              <a:rPr lang="en-IN" sz="1400" dirty="0"/>
              <a:t>(</a:t>
            </a:r>
            <a:r>
              <a:rPr lang="en-IN" sz="1400" dirty="0" err="1"/>
              <a:t>ArrayIndexOutOfBoundsException</a:t>
            </a:r>
            <a:r>
              <a:rPr lang="en-IN" sz="1400" dirty="0"/>
              <a:t> e) {</a:t>
            </a:r>
          </a:p>
          <a:p>
            <a:pPr marL="36900" indent="0">
              <a:buNone/>
            </a:pPr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("</a:t>
            </a:r>
            <a:r>
              <a:rPr lang="en-IN" sz="1400" dirty="0" err="1"/>
              <a:t>ArrayIndexOutOfBound</a:t>
            </a:r>
            <a:r>
              <a:rPr lang="en-IN" sz="1400" dirty="0"/>
              <a:t> Exception");</a:t>
            </a:r>
          </a:p>
          <a:p>
            <a:pPr marL="36900" indent="0">
              <a:buNone/>
            </a:pPr>
            <a:r>
              <a:rPr lang="en-IN" sz="1400" dirty="0"/>
              <a:t>	}</a:t>
            </a:r>
          </a:p>
          <a:p>
            <a:pPr marL="36900" indent="0">
              <a:buNone/>
            </a:pPr>
            <a:r>
              <a:rPr lang="en-IN" sz="1400" b="1" dirty="0" smtClean="0"/>
              <a:t>	catch</a:t>
            </a:r>
            <a:r>
              <a:rPr lang="en-IN" sz="1400" dirty="0" smtClean="0"/>
              <a:t>(Exception </a:t>
            </a:r>
            <a:r>
              <a:rPr lang="en-IN" sz="1400" dirty="0"/>
              <a:t>e){</a:t>
            </a:r>
          </a:p>
          <a:p>
            <a:pPr marL="36900" indent="0"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System.out.println</a:t>
            </a:r>
            <a:r>
              <a:rPr lang="en-IN" sz="1400" dirty="0"/>
              <a:t>("Default Exception");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  <a:endParaRPr lang="en-IN" sz="1400" dirty="0"/>
          </a:p>
          <a:p>
            <a:pPr marL="36900" indent="0">
              <a:buNone/>
            </a:pPr>
            <a:r>
              <a:rPr lang="en-IN" sz="1400" b="1" dirty="0" smtClean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/>
              <a:t>("Rest of the code...");</a:t>
            </a:r>
          </a:p>
          <a:p>
            <a:pPr marL="36900" indent="0">
              <a:buNone/>
            </a:pPr>
            <a:r>
              <a:rPr lang="en-IN" sz="1400" dirty="0" smtClean="0"/>
              <a:t>} }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744510" y="5812972"/>
            <a:ext cx="388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 Arithmetic Exception Caught</a:t>
            </a:r>
          </a:p>
          <a:p>
            <a:r>
              <a:rPr lang="en-IN" dirty="0"/>
              <a:t>Rest of the code...</a:t>
            </a:r>
          </a:p>
        </p:txBody>
      </p:sp>
    </p:spTree>
    <p:extLst>
      <p:ext uri="{BB962C8B-B14F-4D97-AF65-F5344CB8AC3E}">
        <p14:creationId xmlns:p14="http://schemas.microsoft.com/office/powerpoint/2010/main" val="1497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dirty="0" smtClean="0"/>
              <a:t>Nested Try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6" y="588381"/>
            <a:ext cx="11574297" cy="5786844"/>
          </a:xfrm>
        </p:spPr>
        <p:txBody>
          <a:bodyPr>
            <a:noAutofit/>
          </a:bodyPr>
          <a:lstStyle/>
          <a:p>
            <a:r>
              <a:rPr lang="en-US" sz="1800" dirty="0"/>
              <a:t>Block within another Block is called as Nested Block.</a:t>
            </a:r>
          </a:p>
          <a:p>
            <a:r>
              <a:rPr lang="en-US" sz="1800" dirty="0"/>
              <a:t>The try block within a try block is known as Nested try block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Why use nested try block. . . ?</a:t>
            </a:r>
          </a:p>
          <a:p>
            <a:pPr lvl="1"/>
            <a:r>
              <a:rPr lang="en-US" dirty="0"/>
              <a:t>Sometimes a situation may arise where a part of a block may cause one </a:t>
            </a:r>
            <a:r>
              <a:rPr lang="en-US" dirty="0" smtClean="0"/>
              <a:t>error and </a:t>
            </a:r>
            <a:r>
              <a:rPr lang="en-US" dirty="0"/>
              <a:t>the entire block itself may cause another </a:t>
            </a:r>
            <a:r>
              <a:rPr lang="en-US" dirty="0" smtClean="0"/>
              <a:t>error. In </a:t>
            </a:r>
            <a:r>
              <a:rPr lang="en-US" dirty="0"/>
              <a:t>such cases, exception handlers have to be </a:t>
            </a:r>
            <a:r>
              <a:rPr lang="en-US" b="1" dirty="0"/>
              <a:t>nested</a:t>
            </a:r>
            <a:r>
              <a:rPr lang="en-US" dirty="0" smtClean="0"/>
              <a:t>.</a:t>
            </a:r>
          </a:p>
          <a:p>
            <a:pPr marL="36900" indent="0">
              <a:buNone/>
            </a:pPr>
            <a:r>
              <a:rPr lang="en-IN" sz="1600" b="1" dirty="0"/>
              <a:t>try</a:t>
            </a:r>
          </a:p>
          <a:p>
            <a:pPr marL="36900" indent="0">
              <a:buNone/>
            </a:pPr>
            <a:r>
              <a:rPr lang="en-IN" sz="1600" dirty="0"/>
              <a:t>{</a:t>
            </a:r>
          </a:p>
          <a:p>
            <a:pPr marL="36900" indent="0">
              <a:buNone/>
            </a:pPr>
            <a:r>
              <a:rPr lang="en-IN" sz="1600" dirty="0"/>
              <a:t>statement 1;</a:t>
            </a:r>
          </a:p>
          <a:p>
            <a:pPr marL="36900" indent="0">
              <a:buNone/>
            </a:pPr>
            <a:r>
              <a:rPr lang="en-IN" sz="1600" dirty="0"/>
              <a:t>statement 2;</a:t>
            </a:r>
          </a:p>
          <a:p>
            <a:pPr marL="36900" indent="0">
              <a:buNone/>
            </a:pPr>
            <a:r>
              <a:rPr lang="en-IN" sz="1600" b="1" dirty="0" smtClean="0"/>
              <a:t>	try </a:t>
            </a:r>
            <a:r>
              <a:rPr lang="en-IN" sz="1600" dirty="0"/>
              <a:t>{</a:t>
            </a:r>
          </a:p>
          <a:p>
            <a:pPr marL="36900" indent="0">
              <a:buNone/>
            </a:pPr>
            <a:r>
              <a:rPr lang="en-IN" sz="1600" dirty="0" smtClean="0"/>
              <a:t>	statement </a:t>
            </a:r>
            <a:r>
              <a:rPr lang="en-IN" sz="1600" dirty="0"/>
              <a:t>1;</a:t>
            </a:r>
          </a:p>
          <a:p>
            <a:pPr marL="36900" indent="0">
              <a:buNone/>
            </a:pPr>
            <a:r>
              <a:rPr lang="en-IN" sz="1600" dirty="0" smtClean="0"/>
              <a:t>	statement </a:t>
            </a:r>
            <a:r>
              <a:rPr lang="en-IN" sz="1600" dirty="0"/>
              <a:t>2;</a:t>
            </a:r>
          </a:p>
          <a:p>
            <a:pPr marL="36900" indent="0">
              <a:buNone/>
            </a:pPr>
            <a:r>
              <a:rPr lang="en-IN" sz="1600" dirty="0" smtClean="0"/>
              <a:t>	}</a:t>
            </a:r>
            <a:endParaRPr lang="en-IN" sz="1600" dirty="0"/>
          </a:p>
          <a:p>
            <a:pPr marL="36900" indent="0">
              <a:buNone/>
            </a:pPr>
            <a:r>
              <a:rPr lang="en-IN" sz="1600" b="1" dirty="0" smtClean="0"/>
              <a:t>	catch</a:t>
            </a:r>
            <a:r>
              <a:rPr lang="en-IN" sz="1600" dirty="0" smtClean="0"/>
              <a:t>(Exception </a:t>
            </a:r>
            <a:r>
              <a:rPr lang="en-IN" sz="1600" dirty="0"/>
              <a:t>e) { }</a:t>
            </a:r>
          </a:p>
          <a:p>
            <a:pPr marL="36900" indent="0">
              <a:buNone/>
            </a:pPr>
            <a:r>
              <a:rPr lang="en-IN" sz="1600" dirty="0"/>
              <a:t>}</a:t>
            </a:r>
          </a:p>
          <a:p>
            <a:pPr marL="36900" indent="0">
              <a:buNone/>
            </a:pPr>
            <a:r>
              <a:rPr lang="en-IN" sz="1600" b="1" dirty="0"/>
              <a:t>catch</a:t>
            </a:r>
            <a:r>
              <a:rPr lang="en-IN" sz="1600" dirty="0"/>
              <a:t>(Exception e) { </a:t>
            </a:r>
            <a:r>
              <a:rPr lang="en-IN" sz="1600" dirty="0" smtClean="0"/>
              <a:t>}</a:t>
            </a:r>
          </a:p>
          <a:p>
            <a:pPr marL="36900" indent="0">
              <a:buNone/>
            </a:pPr>
            <a:r>
              <a:rPr lang="en-IN" sz="1600" dirty="0" smtClean="0"/>
              <a:t>...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94" y="770709"/>
            <a:ext cx="11735405" cy="4058751"/>
          </a:xfrm>
        </p:spPr>
        <p:txBody>
          <a:bodyPr>
            <a:noAutofit/>
          </a:bodyPr>
          <a:lstStyle/>
          <a:p>
            <a:r>
              <a:rPr lang="en-IN" b="1" dirty="0"/>
              <a:t>Error </a:t>
            </a:r>
            <a:r>
              <a:rPr lang="en-IN" dirty="0"/>
              <a:t>Vs </a:t>
            </a:r>
            <a:r>
              <a:rPr lang="en-IN" b="1" dirty="0" smtClean="0"/>
              <a:t>Exception</a:t>
            </a:r>
          </a:p>
          <a:p>
            <a:r>
              <a:rPr lang="en-US" dirty="0"/>
              <a:t>Error: indicates serious problem that a reasonable application should not try to catch.</a:t>
            </a:r>
          </a:p>
          <a:p>
            <a:r>
              <a:rPr lang="en-US" dirty="0"/>
              <a:t>Exception: indicates conditions that a reasonable application might try to catch</a:t>
            </a:r>
            <a:r>
              <a:rPr lang="en-US" dirty="0" smtClean="0"/>
              <a:t>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Types of Exception</a:t>
            </a:r>
          </a:p>
          <a:p>
            <a:r>
              <a:rPr lang="en-US" dirty="0"/>
              <a:t>There are </a:t>
            </a:r>
            <a:r>
              <a:rPr lang="en-US" dirty="0" err="1"/>
              <a:t>mainy</a:t>
            </a:r>
            <a:r>
              <a:rPr lang="en-US" dirty="0"/>
              <a:t> 2 types of Exceptions.</a:t>
            </a:r>
          </a:p>
          <a:p>
            <a:r>
              <a:rPr lang="en-US" dirty="0"/>
              <a:t>But, as per Oracle, they are :</a:t>
            </a:r>
          </a:p>
          <a:p>
            <a:pPr lvl="1"/>
            <a:r>
              <a:rPr lang="en-IN" sz="2000" dirty="0"/>
              <a:t>Checked Exception</a:t>
            </a:r>
          </a:p>
          <a:p>
            <a:pPr lvl="1"/>
            <a:r>
              <a:rPr lang="en-IN" sz="2000" dirty="0"/>
              <a:t>Unchecked Exception</a:t>
            </a:r>
          </a:p>
          <a:p>
            <a:pPr lvl="1"/>
            <a:r>
              <a:rPr lang="en-IN" sz="2000" dirty="0"/>
              <a:t>Error (Unchecked Exception)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22" y="2295363"/>
            <a:ext cx="4071743" cy="37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dirty="0" smtClean="0"/>
              <a:t>Nested Try Block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6" y="588381"/>
            <a:ext cx="11574297" cy="578684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1400" b="1" dirty="0"/>
              <a:t>class </a:t>
            </a:r>
            <a:r>
              <a:rPr lang="en-IN" sz="1400" b="1" dirty="0" err="1"/>
              <a:t>NestedException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US" sz="1400" b="1" dirty="0"/>
              <a:t>public static void </a:t>
            </a:r>
            <a:r>
              <a:rPr lang="en-US" sz="1400" dirty="0"/>
              <a:t>main(String </a:t>
            </a:r>
            <a:r>
              <a:rPr lang="en-US" sz="1400" dirty="0" err="1"/>
              <a:t>args</a:t>
            </a:r>
            <a:r>
              <a:rPr lang="en-US" sz="1400" dirty="0"/>
              <a:t>[]){</a:t>
            </a:r>
          </a:p>
          <a:p>
            <a:pPr marL="36900" indent="0">
              <a:buNone/>
            </a:pPr>
            <a:r>
              <a:rPr lang="en-IN" sz="1400" b="1" dirty="0"/>
              <a:t>try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IN" sz="1400" b="1" dirty="0" smtClean="0"/>
              <a:t>	try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System.out.println</a:t>
            </a:r>
            <a:r>
              <a:rPr lang="en-IN" sz="1400" dirty="0"/>
              <a:t>("going to divide");</a:t>
            </a:r>
          </a:p>
          <a:p>
            <a:pPr marL="36900" indent="0">
              <a:buNone/>
            </a:pPr>
            <a:r>
              <a:rPr lang="en-IN" sz="1400" b="1" dirty="0" smtClean="0"/>
              <a:t>		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</a:t>
            </a:r>
            <a:r>
              <a:rPr lang="en-IN" sz="1400" dirty="0"/>
              <a:t>b =39/0;</a:t>
            </a:r>
          </a:p>
          <a:p>
            <a:pPr marL="36900" indent="0">
              <a:buNone/>
            </a:pPr>
            <a:r>
              <a:rPr lang="en-IN" sz="1400" dirty="0" smtClean="0"/>
              <a:t>		}</a:t>
            </a:r>
            <a:endParaRPr lang="en-IN" sz="1400" dirty="0"/>
          </a:p>
          <a:p>
            <a:pPr marL="36900" indent="0">
              <a:buNone/>
            </a:pPr>
            <a:r>
              <a:rPr lang="en-IN" sz="1400" b="1" dirty="0" smtClean="0"/>
              <a:t>		catch</a:t>
            </a:r>
            <a:r>
              <a:rPr lang="en-IN" sz="1400" dirty="0" smtClean="0"/>
              <a:t>(</a:t>
            </a:r>
            <a:r>
              <a:rPr lang="en-IN" sz="1400" dirty="0" err="1" smtClean="0"/>
              <a:t>ArithmeticException</a:t>
            </a:r>
            <a:r>
              <a:rPr lang="en-IN" sz="1400" dirty="0" smtClean="0"/>
              <a:t> </a:t>
            </a:r>
            <a:r>
              <a:rPr lang="en-IN" sz="1400" dirty="0"/>
              <a:t>e){</a:t>
            </a:r>
            <a:r>
              <a:rPr lang="en-IN" sz="1400" dirty="0" err="1"/>
              <a:t>System.out.println</a:t>
            </a:r>
            <a:r>
              <a:rPr lang="en-IN" sz="1400" dirty="0"/>
              <a:t>(e);}</a:t>
            </a:r>
          </a:p>
          <a:p>
            <a:pPr marL="36900" indent="0">
              <a:buNone/>
            </a:pPr>
            <a:r>
              <a:rPr lang="en-IN" sz="1400" b="1" dirty="0" smtClean="0"/>
              <a:t>	try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IN" sz="1400" b="1" dirty="0" smtClean="0"/>
              <a:t>		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</a:t>
            </a:r>
            <a:r>
              <a:rPr lang="en-IN" sz="1400" dirty="0"/>
              <a:t>a[]=</a:t>
            </a:r>
            <a:r>
              <a:rPr lang="en-IN" sz="1400" b="1" dirty="0"/>
              <a:t>new </a:t>
            </a:r>
            <a:r>
              <a:rPr lang="en-IN" sz="1400" b="1" dirty="0" err="1"/>
              <a:t>int</a:t>
            </a:r>
            <a:r>
              <a:rPr lang="en-IN" sz="1400" dirty="0"/>
              <a:t>[5];</a:t>
            </a:r>
          </a:p>
          <a:p>
            <a:pPr marL="36900" indent="0">
              <a:buNone/>
            </a:pPr>
            <a:r>
              <a:rPr lang="en-IN" sz="1400" dirty="0" smtClean="0"/>
              <a:t>		a[5</a:t>
            </a:r>
            <a:r>
              <a:rPr lang="en-IN" sz="1400" dirty="0"/>
              <a:t>]=4;</a:t>
            </a:r>
          </a:p>
          <a:p>
            <a:pPr marL="36900" indent="0">
              <a:buNone/>
            </a:pPr>
            <a:r>
              <a:rPr lang="en-IN" sz="1400" dirty="0" smtClean="0"/>
              <a:t>		}</a:t>
            </a:r>
            <a:endParaRPr lang="en-IN" sz="1400" dirty="0"/>
          </a:p>
          <a:p>
            <a:pPr marL="36900" indent="0">
              <a:buNone/>
            </a:pPr>
            <a:r>
              <a:rPr lang="en-IN" sz="1400" b="1" dirty="0" smtClean="0"/>
              <a:t>		catch</a:t>
            </a:r>
            <a:r>
              <a:rPr lang="en-IN" sz="1400" dirty="0" smtClean="0"/>
              <a:t>(</a:t>
            </a:r>
            <a:r>
              <a:rPr lang="en-IN" sz="1400" dirty="0" err="1" smtClean="0"/>
              <a:t>ArrayIndexOutOfBoundsException</a:t>
            </a:r>
            <a:r>
              <a:rPr lang="en-IN" sz="1400" dirty="0" smtClean="0"/>
              <a:t> </a:t>
            </a:r>
            <a:r>
              <a:rPr lang="en-IN" sz="1400" dirty="0"/>
              <a:t>e</a:t>
            </a:r>
            <a:r>
              <a:rPr lang="en-IN" sz="1400" dirty="0" smtClean="0"/>
              <a:t>){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(e); }</a:t>
            </a:r>
            <a:endParaRPr lang="en-IN" sz="1400" dirty="0"/>
          </a:p>
          <a:p>
            <a:pPr marL="36900" indent="0">
              <a:buNone/>
            </a:pPr>
            <a:r>
              <a:rPr lang="en-IN" sz="1400" dirty="0" smtClean="0"/>
              <a:t>	</a:t>
            </a:r>
            <a:r>
              <a:rPr lang="en-IN" sz="1400" dirty="0" err="1" smtClean="0"/>
              <a:t>System.out.println</a:t>
            </a:r>
            <a:r>
              <a:rPr lang="en-IN" sz="1400" dirty="0"/>
              <a:t>("other statement");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  <a:endParaRPr lang="en-IN" sz="1400" dirty="0"/>
          </a:p>
          <a:p>
            <a:pPr marL="36900" indent="0">
              <a:buNone/>
            </a:pPr>
            <a:r>
              <a:rPr lang="en-IN" sz="1400" b="1" dirty="0" smtClean="0"/>
              <a:t>	catch</a:t>
            </a:r>
            <a:r>
              <a:rPr lang="en-IN" sz="1400" dirty="0" smtClean="0"/>
              <a:t>(Exception </a:t>
            </a:r>
            <a:r>
              <a:rPr lang="en-IN" sz="1400" dirty="0"/>
              <a:t>e){</a:t>
            </a:r>
            <a:r>
              <a:rPr lang="en-IN" sz="1400" dirty="0" err="1"/>
              <a:t>System.out.println</a:t>
            </a:r>
            <a:r>
              <a:rPr lang="en-IN" sz="1400" dirty="0"/>
              <a:t>("</a:t>
            </a:r>
            <a:r>
              <a:rPr lang="en-IN" sz="1400" dirty="0" err="1"/>
              <a:t>handeled</a:t>
            </a:r>
            <a:r>
              <a:rPr lang="en-IN" sz="1400" dirty="0"/>
              <a:t>");}</a:t>
            </a:r>
          </a:p>
          <a:p>
            <a:pPr marL="36900" indent="0"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System.out.println</a:t>
            </a:r>
            <a:r>
              <a:rPr lang="en-IN" sz="1400" dirty="0"/>
              <a:t>("normal flow..");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  <a:endParaRPr lang="en-IN" sz="1400" dirty="0"/>
          </a:p>
          <a:p>
            <a:pPr marL="36900" indent="0">
              <a:buNone/>
            </a:pPr>
            <a:r>
              <a:rPr lang="en-IN" sz="1400" dirty="0"/>
              <a:t>}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 smtClean="0"/>
              <a:t>Java Finally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80" y="901339"/>
            <a:ext cx="11574297" cy="5786844"/>
          </a:xfrm>
        </p:spPr>
        <p:txBody>
          <a:bodyPr>
            <a:noAutofit/>
          </a:bodyPr>
          <a:lstStyle/>
          <a:p>
            <a:r>
              <a:rPr lang="en-US" sz="2400" dirty="0"/>
              <a:t>It is used to execute vital code such as </a:t>
            </a:r>
            <a:r>
              <a:rPr lang="en-US" sz="2400" b="1" dirty="0"/>
              <a:t>closing connection</a:t>
            </a:r>
            <a:r>
              <a:rPr lang="en-US" sz="2400" dirty="0"/>
              <a:t>, </a:t>
            </a:r>
            <a:r>
              <a:rPr lang="en-US" sz="2400" b="1" dirty="0"/>
              <a:t>stream </a:t>
            </a:r>
            <a:r>
              <a:rPr lang="en-US" sz="2400" dirty="0"/>
              <a:t>etc.</a:t>
            </a:r>
          </a:p>
          <a:p>
            <a:r>
              <a:rPr lang="en-US" sz="2400" dirty="0"/>
              <a:t>It is always executed whether exception is </a:t>
            </a:r>
            <a:r>
              <a:rPr lang="en-US" sz="2400" b="1" dirty="0"/>
              <a:t>handled </a:t>
            </a:r>
            <a:r>
              <a:rPr lang="en-US" sz="2400" dirty="0"/>
              <a:t>or </a:t>
            </a:r>
            <a:r>
              <a:rPr lang="en-US" sz="2400" b="1" dirty="0"/>
              <a:t>not</a:t>
            </a:r>
            <a:r>
              <a:rPr lang="en-US" sz="2400" dirty="0"/>
              <a:t>.</a:t>
            </a:r>
          </a:p>
          <a:p>
            <a:r>
              <a:rPr lang="en-US" sz="2400" dirty="0"/>
              <a:t>It must be followed by </a:t>
            </a:r>
            <a:r>
              <a:rPr lang="en-US" sz="2400" b="1" dirty="0"/>
              <a:t>try </a:t>
            </a:r>
            <a:r>
              <a:rPr lang="en-US" sz="2400" dirty="0"/>
              <a:t>or </a:t>
            </a:r>
            <a:r>
              <a:rPr lang="en-US" sz="2400" b="1" dirty="0"/>
              <a:t>catch </a:t>
            </a:r>
            <a:r>
              <a:rPr lang="en-US" sz="2400" dirty="0"/>
              <a:t>block</a:t>
            </a:r>
            <a:r>
              <a:rPr lang="en-US" sz="2400" dirty="0" smtClean="0"/>
              <a:t>.</a:t>
            </a:r>
          </a:p>
          <a:p>
            <a:r>
              <a:rPr lang="en-IN" sz="2400" dirty="0"/>
              <a:t>Why Use Java finally</a:t>
            </a:r>
            <a:r>
              <a:rPr lang="en-IN" sz="2400" dirty="0" smtClean="0"/>
              <a:t>?</a:t>
            </a:r>
          </a:p>
          <a:p>
            <a:pPr lvl="1"/>
            <a:r>
              <a:rPr lang="en-US" sz="2200" dirty="0"/>
              <a:t>It is used to put "</a:t>
            </a:r>
            <a:r>
              <a:rPr lang="en-US" sz="2200" dirty="0" smtClean="0"/>
              <a:t>clean-up“ code </a:t>
            </a:r>
            <a:r>
              <a:rPr lang="en-US" sz="2200" dirty="0"/>
              <a:t>such as </a:t>
            </a:r>
            <a:r>
              <a:rPr lang="en-US" sz="2200" i="1" dirty="0"/>
              <a:t>closing a </a:t>
            </a:r>
            <a:r>
              <a:rPr lang="en-US" sz="2200" i="1" dirty="0" smtClean="0"/>
              <a:t>file</a:t>
            </a:r>
            <a:r>
              <a:rPr lang="en-US" sz="2200" dirty="0" smtClean="0"/>
              <a:t>, </a:t>
            </a:r>
            <a:r>
              <a:rPr lang="en-IN" sz="2200" i="1" dirty="0" smtClean="0"/>
              <a:t>closing </a:t>
            </a:r>
            <a:r>
              <a:rPr lang="en-IN" sz="2200" i="1" dirty="0"/>
              <a:t>connection </a:t>
            </a:r>
            <a:r>
              <a:rPr lang="en-IN" sz="2200" dirty="0"/>
              <a:t>etc.</a:t>
            </a:r>
            <a:endParaRPr lang="en-IN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dirty="0" smtClean="0"/>
              <a:t>Example Without </a:t>
            </a:r>
            <a:r>
              <a:rPr lang="en-IN" dirty="0"/>
              <a:t>&amp; With </a:t>
            </a:r>
            <a:r>
              <a:rPr lang="en-IN" b="1" dirty="0"/>
              <a:t>finally </a:t>
            </a:r>
            <a:r>
              <a:rPr lang="en-IN" dirty="0"/>
              <a:t>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6" y="588381"/>
            <a:ext cx="11574297" cy="578684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1800" b="1" dirty="0" smtClean="0"/>
              <a:t>Without finally</a:t>
            </a:r>
          </a:p>
          <a:p>
            <a:pPr marL="36900" indent="0">
              <a:buNone/>
            </a:pPr>
            <a:r>
              <a:rPr lang="en-IN" sz="1400" b="1" dirty="0" smtClean="0"/>
              <a:t>class </a:t>
            </a:r>
            <a:r>
              <a:rPr lang="en-IN" sz="1400" b="1" dirty="0"/>
              <a:t>withoutfinally1{</a:t>
            </a:r>
          </a:p>
          <a:p>
            <a:pPr marL="36900" indent="0">
              <a:buNone/>
            </a:pPr>
            <a:r>
              <a:rPr lang="en-IN" sz="1400" b="1" dirty="0"/>
              <a:t>public static void main(String </a:t>
            </a:r>
            <a:r>
              <a:rPr lang="en-IN" sz="1400" b="1" dirty="0" err="1"/>
              <a:t>args</a:t>
            </a:r>
            <a:r>
              <a:rPr lang="en-IN" sz="1400" b="1" dirty="0"/>
              <a:t>[]){</a:t>
            </a:r>
          </a:p>
          <a:p>
            <a:pPr marL="36900" indent="0">
              <a:buNone/>
            </a:pPr>
            <a:r>
              <a:rPr lang="en-IN" sz="1400" b="1" dirty="0"/>
              <a:t>try{ </a:t>
            </a:r>
          </a:p>
          <a:p>
            <a:pPr marL="36900" indent="0">
              <a:buNone/>
            </a:pPr>
            <a:r>
              <a:rPr lang="en-IN" sz="1400" b="1" dirty="0" err="1"/>
              <a:t>int</a:t>
            </a:r>
            <a:r>
              <a:rPr lang="en-IN" sz="1400" b="1" dirty="0"/>
              <a:t> a=</a:t>
            </a:r>
            <a:r>
              <a:rPr lang="en-IN" sz="1400" b="1" dirty="0" err="1"/>
              <a:t>args.length</a:t>
            </a:r>
            <a:r>
              <a:rPr lang="en-IN" sz="1400" b="1" dirty="0"/>
              <a:t>; </a:t>
            </a:r>
          </a:p>
          <a:p>
            <a:pPr marL="36900" indent="0">
              <a:buNone/>
            </a:pPr>
            <a:r>
              <a:rPr lang="en-IN" sz="1400" b="1" dirty="0" err="1"/>
              <a:t>int</a:t>
            </a:r>
            <a:r>
              <a:rPr lang="en-IN" sz="1400" b="1" dirty="0"/>
              <a:t> x=5/a; </a:t>
            </a:r>
          </a:p>
          <a:p>
            <a:pPr marL="36900" indent="0">
              <a:buNone/>
            </a:pPr>
            <a:r>
              <a:rPr lang="en-IN" sz="1400" b="1" dirty="0"/>
              <a:t>}catch (</a:t>
            </a:r>
            <a:r>
              <a:rPr lang="en-IN" sz="1400" b="1" dirty="0" err="1"/>
              <a:t>NumberFormatException</a:t>
            </a:r>
            <a:r>
              <a:rPr lang="en-IN" sz="1400" b="1" dirty="0"/>
              <a:t> e){}</a:t>
            </a:r>
          </a:p>
          <a:p>
            <a:pPr marL="36900" indent="0">
              <a:buNone/>
            </a:pPr>
            <a:r>
              <a:rPr lang="en-IN" sz="1400" b="1" dirty="0" err="1"/>
              <a:t>System.out.println</a:t>
            </a:r>
            <a:r>
              <a:rPr lang="en-IN" sz="1400" b="1" dirty="0"/>
              <a:t>("Statement is placed without finally block");</a:t>
            </a:r>
          </a:p>
          <a:p>
            <a:pPr marL="36900" indent="0">
              <a:buNone/>
            </a:pPr>
            <a:r>
              <a:rPr lang="en-IN" sz="1400" b="1" dirty="0"/>
              <a:t>}</a:t>
            </a:r>
          </a:p>
          <a:p>
            <a:pPr marL="36900" indent="0">
              <a:buNone/>
            </a:pPr>
            <a:r>
              <a:rPr lang="en-IN" sz="1400" b="1" dirty="0" smtClean="0"/>
              <a:t>}</a:t>
            </a:r>
          </a:p>
          <a:p>
            <a:pPr marL="36900" indent="0">
              <a:buNone/>
            </a:pPr>
            <a:r>
              <a:rPr lang="en-IN" sz="1800" b="1" dirty="0" smtClean="0"/>
              <a:t>With finally</a:t>
            </a:r>
            <a:endParaRPr lang="en-IN" sz="1800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IN" sz="1400" b="1" dirty="0"/>
              <a:t>class finally1 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US" sz="1400" b="1" dirty="0"/>
              <a:t>public static void </a:t>
            </a:r>
            <a:r>
              <a:rPr lang="en-US" sz="1400" dirty="0"/>
              <a:t>main(String </a:t>
            </a:r>
            <a:r>
              <a:rPr lang="en-US" sz="1400" dirty="0" err="1"/>
              <a:t>args</a:t>
            </a:r>
            <a:r>
              <a:rPr lang="en-US" sz="1400" dirty="0"/>
              <a:t>[]) {</a:t>
            </a:r>
          </a:p>
          <a:p>
            <a:pPr marL="36900" indent="0">
              <a:buNone/>
            </a:pPr>
            <a:r>
              <a:rPr lang="en-US" sz="1400" b="1" dirty="0"/>
              <a:t>try </a:t>
            </a:r>
            <a:r>
              <a:rPr lang="en-US" sz="1400" dirty="0"/>
              <a:t>{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dirty="0"/>
              <a:t>a=</a:t>
            </a:r>
            <a:r>
              <a:rPr lang="en-US" sz="1400" dirty="0" err="1"/>
              <a:t>args.length</a:t>
            </a:r>
            <a:r>
              <a:rPr lang="en-US" sz="1400" dirty="0"/>
              <a:t>;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dirty="0"/>
              <a:t>x=5/a; }</a:t>
            </a:r>
          </a:p>
          <a:p>
            <a:pPr marL="36900" indent="0">
              <a:buNone/>
            </a:pPr>
            <a:r>
              <a:rPr lang="en-IN" sz="1400" b="1" dirty="0"/>
              <a:t>catch</a:t>
            </a:r>
            <a:r>
              <a:rPr lang="en-IN" sz="1400" dirty="0"/>
              <a:t>(</a:t>
            </a:r>
            <a:r>
              <a:rPr lang="en-IN" sz="1400" dirty="0" err="1"/>
              <a:t>ArithmeticException</a:t>
            </a:r>
            <a:r>
              <a:rPr lang="en-IN" sz="1400" dirty="0"/>
              <a:t> e){ </a:t>
            </a:r>
            <a:r>
              <a:rPr lang="en-IN" sz="1400" dirty="0" err="1"/>
              <a:t>System.out.println</a:t>
            </a:r>
            <a:r>
              <a:rPr lang="en-IN" sz="1400" dirty="0"/>
              <a:t>(e); }</a:t>
            </a:r>
          </a:p>
          <a:p>
            <a:pPr marL="36900" indent="0">
              <a:buNone/>
            </a:pPr>
            <a:r>
              <a:rPr lang="en-IN" sz="1400" b="1" dirty="0"/>
              <a:t>finally</a:t>
            </a:r>
            <a:r>
              <a:rPr lang="en-IN" sz="1400" dirty="0"/>
              <a:t>{ </a:t>
            </a:r>
            <a:r>
              <a:rPr lang="en-IN" sz="1400" dirty="0" err="1"/>
              <a:t>System.out.println</a:t>
            </a:r>
            <a:r>
              <a:rPr lang="en-IN" sz="1400" dirty="0"/>
              <a:t>("Finally statement"); }</a:t>
            </a:r>
          </a:p>
          <a:p>
            <a:pPr marL="36900" indent="0">
              <a:buNone/>
            </a:pPr>
            <a:r>
              <a:rPr lang="en-IN" sz="1400" dirty="0"/>
              <a:t>}</a:t>
            </a:r>
          </a:p>
          <a:p>
            <a:pPr marL="36900" indent="0">
              <a:buNone/>
            </a:pPr>
            <a:r>
              <a:rPr lang="en-IN" sz="1400" dirty="0"/>
              <a:t>}</a:t>
            </a:r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dirty="0" smtClean="0"/>
              <a:t>Java Throw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44" y="536866"/>
            <a:ext cx="11574297" cy="5786844"/>
          </a:xfrm>
        </p:spPr>
        <p:txBody>
          <a:bodyPr>
            <a:noAutofit/>
          </a:bodyPr>
          <a:lstStyle/>
          <a:p>
            <a:r>
              <a:rPr lang="en-US" sz="1800" dirty="0"/>
              <a:t>It is used to explicitly throw an exception either checked or </a:t>
            </a:r>
            <a:r>
              <a:rPr lang="en-US" sz="1800" dirty="0" smtClean="0"/>
              <a:t>unchecked</a:t>
            </a:r>
            <a:r>
              <a:rPr lang="en-US" sz="1800" dirty="0"/>
              <a:t>.</a:t>
            </a:r>
          </a:p>
          <a:p>
            <a:r>
              <a:rPr lang="en-US" sz="1800" dirty="0"/>
              <a:t>It is mainly used to throw custom exception.</a:t>
            </a:r>
          </a:p>
          <a:p>
            <a:r>
              <a:rPr lang="en-IN" sz="1800" dirty="0"/>
              <a:t>Syntax : </a:t>
            </a:r>
            <a:r>
              <a:rPr lang="en-IN" sz="1800" b="1" dirty="0"/>
              <a:t>throw </a:t>
            </a:r>
            <a:r>
              <a:rPr lang="en-IN" sz="1800" dirty="0"/>
              <a:t>exception;</a:t>
            </a:r>
          </a:p>
          <a:p>
            <a:r>
              <a:rPr lang="en-US" sz="1800" dirty="0"/>
              <a:t>Example : </a:t>
            </a:r>
            <a:r>
              <a:rPr lang="en-US" sz="1800" b="1" dirty="0"/>
              <a:t>throw new </a:t>
            </a:r>
            <a:r>
              <a:rPr lang="en-US" sz="1800" dirty="0" err="1"/>
              <a:t>IOException</a:t>
            </a:r>
            <a:r>
              <a:rPr lang="en-US" sz="1800" dirty="0"/>
              <a:t>("sorry device </a:t>
            </a:r>
            <a:r>
              <a:rPr lang="en-US" sz="1800" dirty="0" smtClean="0"/>
              <a:t>error”);</a:t>
            </a:r>
            <a:endParaRPr lang="en-US" sz="1800" dirty="0"/>
          </a:p>
          <a:p>
            <a:r>
              <a:rPr lang="en-IN" sz="1800" dirty="0"/>
              <a:t>Consider the below program :</a:t>
            </a:r>
          </a:p>
          <a:p>
            <a:pPr marL="36900" indent="0">
              <a:buNone/>
            </a:pPr>
            <a:r>
              <a:rPr lang="en-IN" sz="1800" b="1" dirty="0"/>
              <a:t>public class </a:t>
            </a:r>
            <a:r>
              <a:rPr lang="en-IN" sz="1800" b="1" dirty="0" smtClean="0"/>
              <a:t>TestThrow</a:t>
            </a:r>
            <a:r>
              <a:rPr lang="en-IN" sz="1800" dirty="0" smtClean="0"/>
              <a:t>1</a:t>
            </a:r>
            <a:r>
              <a:rPr lang="en-IN" sz="1800" dirty="0"/>
              <a:t>{</a:t>
            </a:r>
          </a:p>
          <a:p>
            <a:pPr marL="36900" indent="0">
              <a:buNone/>
            </a:pPr>
            <a:r>
              <a:rPr lang="en-IN" sz="1800" b="1" dirty="0" smtClean="0"/>
              <a:t>	static </a:t>
            </a:r>
            <a:r>
              <a:rPr lang="en-IN" sz="1800" b="1" dirty="0"/>
              <a:t>void </a:t>
            </a:r>
            <a:r>
              <a:rPr lang="en-IN" sz="1800" dirty="0"/>
              <a:t>validate(</a:t>
            </a:r>
            <a:r>
              <a:rPr lang="en-IN" sz="1800" b="1" dirty="0" err="1"/>
              <a:t>int</a:t>
            </a:r>
            <a:r>
              <a:rPr lang="en-IN" sz="1800" b="1" dirty="0"/>
              <a:t> </a:t>
            </a:r>
            <a:r>
              <a:rPr lang="en-IN" sz="1800" dirty="0"/>
              <a:t>age){</a:t>
            </a:r>
          </a:p>
          <a:p>
            <a:pPr marL="36900" indent="0">
              <a:buNone/>
            </a:pPr>
            <a:r>
              <a:rPr lang="en-IN" sz="1800" b="1" dirty="0" smtClean="0"/>
              <a:t>	if</a:t>
            </a:r>
            <a:r>
              <a:rPr lang="en-IN" sz="1800" dirty="0" smtClean="0"/>
              <a:t>(age&lt;18</a:t>
            </a:r>
            <a:r>
              <a:rPr lang="en-IN" sz="1800" dirty="0"/>
              <a:t>)</a:t>
            </a:r>
          </a:p>
          <a:p>
            <a:pPr marL="36900" indent="0">
              <a:buNone/>
            </a:pPr>
            <a:r>
              <a:rPr lang="en-US" sz="1800" b="1" dirty="0" smtClean="0"/>
              <a:t>		throw </a:t>
            </a:r>
            <a:r>
              <a:rPr lang="en-US" sz="1800" b="1" dirty="0"/>
              <a:t>new </a:t>
            </a:r>
            <a:r>
              <a:rPr lang="en-US" sz="1800" dirty="0" err="1"/>
              <a:t>ArithmeticException</a:t>
            </a:r>
            <a:r>
              <a:rPr lang="en-US" sz="1800" dirty="0"/>
              <a:t>("not valid");</a:t>
            </a:r>
          </a:p>
          <a:p>
            <a:pPr marL="36900" indent="0">
              <a:buNone/>
            </a:pPr>
            <a:r>
              <a:rPr lang="en-IN" sz="1800" b="1" dirty="0" smtClean="0"/>
              <a:t>	else</a:t>
            </a:r>
            <a:endParaRPr lang="en-IN" sz="1800" b="1" dirty="0"/>
          </a:p>
          <a:p>
            <a:pPr marL="36900" indent="0"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System.out.println</a:t>
            </a:r>
            <a:r>
              <a:rPr lang="en-IN" sz="1800" dirty="0"/>
              <a:t>("welcome to vote");</a:t>
            </a:r>
          </a:p>
          <a:p>
            <a:pPr marL="36900" indent="0">
              <a:buNone/>
            </a:pPr>
            <a:r>
              <a:rPr lang="en-IN" sz="1800" dirty="0" smtClean="0"/>
              <a:t>	}</a:t>
            </a:r>
            <a:endParaRPr lang="en-IN" sz="1800" dirty="0"/>
          </a:p>
          <a:p>
            <a:pPr marL="36900" indent="0">
              <a:buNone/>
            </a:pPr>
            <a:r>
              <a:rPr lang="en-US" sz="1800" b="1" dirty="0"/>
              <a:t>public static void </a:t>
            </a:r>
            <a:r>
              <a:rPr lang="en-US" sz="1800" dirty="0"/>
              <a:t>main(String </a:t>
            </a:r>
            <a:r>
              <a:rPr lang="en-US" sz="1800" dirty="0" err="1"/>
              <a:t>args</a:t>
            </a:r>
            <a:r>
              <a:rPr lang="en-US" sz="1800" dirty="0"/>
              <a:t>[]){</a:t>
            </a:r>
          </a:p>
          <a:p>
            <a:pPr marL="36900" indent="0">
              <a:buNone/>
            </a:pPr>
            <a:r>
              <a:rPr lang="en-IN" sz="1800" dirty="0" smtClean="0"/>
              <a:t>	validate(13</a:t>
            </a:r>
            <a:r>
              <a:rPr lang="en-IN" sz="1800" dirty="0"/>
              <a:t>);</a:t>
            </a:r>
          </a:p>
          <a:p>
            <a:pPr marL="3690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/>
              <a:t>("rest of the code...");</a:t>
            </a:r>
          </a:p>
          <a:p>
            <a:pPr marL="36900" indent="0">
              <a:buNone/>
            </a:pPr>
            <a:r>
              <a:rPr lang="en-IN" sz="1800" dirty="0" smtClean="0"/>
              <a:t>}}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7645" y="2590670"/>
            <a:ext cx="5979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Output:</a:t>
            </a:r>
          </a:p>
          <a:p>
            <a:endParaRPr lang="en-US" i="1" dirty="0"/>
          </a:p>
          <a:p>
            <a:r>
              <a:rPr lang="en-US" i="1" dirty="0" smtClean="0"/>
              <a:t>Exception </a:t>
            </a:r>
            <a:r>
              <a:rPr lang="en-US" i="1" dirty="0"/>
              <a:t>in thread main </a:t>
            </a:r>
            <a:r>
              <a:rPr lang="en-US" i="1" dirty="0" err="1"/>
              <a:t>java.lang.ArithmeticException:not</a:t>
            </a:r>
            <a:r>
              <a:rPr lang="en-US" i="1" dirty="0"/>
              <a:t> valid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7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dirty="0" smtClean="0"/>
              <a:t>Java Throws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44" y="536866"/>
            <a:ext cx="11574297" cy="5786844"/>
          </a:xfrm>
        </p:spPr>
        <p:txBody>
          <a:bodyPr>
            <a:noAutofit/>
          </a:bodyPr>
          <a:lstStyle/>
          <a:p>
            <a:r>
              <a:rPr lang="en-US" sz="2400" dirty="0"/>
              <a:t>It is used to declare an exception.</a:t>
            </a:r>
          </a:p>
          <a:p>
            <a:r>
              <a:rPr lang="en-US" sz="2400" dirty="0"/>
              <a:t>It gives an information to the programmer that there may occur </a:t>
            </a:r>
            <a:r>
              <a:rPr lang="en-US" sz="2400" dirty="0" smtClean="0"/>
              <a:t>an exception </a:t>
            </a:r>
            <a:r>
              <a:rPr lang="en-US" sz="2400" dirty="0"/>
              <a:t>so it is better for the programmer to provide the </a:t>
            </a:r>
            <a:r>
              <a:rPr lang="en-US" sz="2400" dirty="0" smtClean="0"/>
              <a:t>exception handling </a:t>
            </a:r>
            <a:r>
              <a:rPr lang="en-US" sz="2400" dirty="0"/>
              <a:t>code so that normal flow can be maintained.</a:t>
            </a:r>
          </a:p>
          <a:p>
            <a:r>
              <a:rPr lang="en-US" sz="2400" dirty="0"/>
              <a:t>Exception Handling is mainly used to handle the checked exceptions.</a:t>
            </a:r>
          </a:p>
          <a:p>
            <a:r>
              <a:rPr lang="en-US" sz="2400" dirty="0"/>
              <a:t>If there occurs any unchecked exception such as </a:t>
            </a:r>
            <a:r>
              <a:rPr lang="en-US" sz="2400" b="1" dirty="0" err="1"/>
              <a:t>NullPointerException</a:t>
            </a:r>
            <a:r>
              <a:rPr lang="en-US" sz="2400" dirty="0"/>
              <a:t>, </a:t>
            </a:r>
            <a:r>
              <a:rPr lang="en-US" sz="2400" dirty="0" smtClean="0"/>
              <a:t>it is </a:t>
            </a:r>
            <a:r>
              <a:rPr lang="en-US" sz="2400" dirty="0"/>
              <a:t>programmers fault that he is not performing check up before the </a:t>
            </a:r>
            <a:r>
              <a:rPr lang="en-US" sz="2400" dirty="0" smtClean="0"/>
              <a:t>code </a:t>
            </a:r>
            <a:r>
              <a:rPr lang="en-IN" sz="2400" dirty="0" smtClean="0"/>
              <a:t>being </a:t>
            </a:r>
            <a:r>
              <a:rPr lang="en-IN" sz="2400" dirty="0"/>
              <a:t>used.</a:t>
            </a:r>
          </a:p>
          <a:p>
            <a:r>
              <a:rPr lang="en-IN" sz="2400" dirty="0"/>
              <a:t>Syntax :</a:t>
            </a:r>
          </a:p>
          <a:p>
            <a:pPr marL="36900" indent="0">
              <a:buNone/>
            </a:pPr>
            <a:r>
              <a:rPr lang="en-IN" sz="2400" dirty="0" err="1"/>
              <a:t>return_type</a:t>
            </a:r>
            <a:r>
              <a:rPr lang="en-IN" sz="2400" dirty="0"/>
              <a:t> </a:t>
            </a:r>
            <a:r>
              <a:rPr lang="en-IN" sz="2400" dirty="0" err="1"/>
              <a:t>method_name</a:t>
            </a:r>
            <a:r>
              <a:rPr lang="en-IN" sz="2400" dirty="0"/>
              <a:t>() </a:t>
            </a:r>
            <a:r>
              <a:rPr lang="en-IN" sz="2400" b="1" dirty="0"/>
              <a:t>throws </a:t>
            </a:r>
            <a:r>
              <a:rPr lang="en-IN" sz="2400" dirty="0" err="1"/>
              <a:t>exception_class_name</a:t>
            </a:r>
            <a:r>
              <a:rPr lang="en-IN" sz="2400" dirty="0"/>
              <a:t> {</a:t>
            </a:r>
          </a:p>
          <a:p>
            <a:pPr marL="36900" indent="0">
              <a:buNone/>
            </a:pPr>
            <a:r>
              <a:rPr lang="en-IN" sz="2400" dirty="0"/>
              <a:t>......</a:t>
            </a:r>
          </a:p>
          <a:p>
            <a:pPr marL="36900" indent="0">
              <a:buNone/>
            </a:pPr>
            <a:r>
              <a:rPr lang="en-IN" sz="2400" i="1" dirty="0"/>
              <a:t>//method code</a:t>
            </a:r>
          </a:p>
          <a:p>
            <a:pPr marL="36900" indent="0">
              <a:buNone/>
            </a:pPr>
            <a:r>
              <a:rPr lang="en-IN" sz="2400" dirty="0"/>
              <a:t>......</a:t>
            </a:r>
          </a:p>
          <a:p>
            <a:pPr marL="36900" indent="0">
              <a:buNone/>
            </a:pPr>
            <a:r>
              <a:rPr lang="en-IN" sz="2400" dirty="0"/>
              <a:t>}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dirty="0" smtClean="0"/>
              <a:t>Java Throws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44" y="536866"/>
            <a:ext cx="11574297" cy="5786844"/>
          </a:xfrm>
        </p:spPr>
        <p:txBody>
          <a:bodyPr>
            <a:noAutofit/>
          </a:bodyPr>
          <a:lstStyle/>
          <a:p>
            <a:r>
              <a:rPr lang="en-US" sz="3200" b="1" dirty="0"/>
              <a:t>Which exception should be declared?</a:t>
            </a:r>
          </a:p>
          <a:p>
            <a:pPr lvl="1"/>
            <a:r>
              <a:rPr lang="en-IN" sz="2800" dirty="0" err="1"/>
              <a:t>Ans</a:t>
            </a:r>
            <a:r>
              <a:rPr lang="en-IN" sz="2800" dirty="0"/>
              <a:t> : checked exception only,</a:t>
            </a:r>
          </a:p>
          <a:p>
            <a:pPr lvl="1"/>
            <a:r>
              <a:rPr lang="en-US" sz="2800" dirty="0"/>
              <a:t>unchecked Exception: under your control so correct your code.</a:t>
            </a:r>
          </a:p>
          <a:p>
            <a:pPr lvl="1"/>
            <a:r>
              <a:rPr lang="en-IN" sz="2800" dirty="0"/>
              <a:t>error: beyond our control</a:t>
            </a:r>
          </a:p>
          <a:p>
            <a:r>
              <a:rPr lang="en-US" sz="3200" dirty="0"/>
              <a:t>Advantage of Java </a:t>
            </a:r>
            <a:r>
              <a:rPr lang="en-US" sz="3200" b="1" dirty="0"/>
              <a:t>throws </a:t>
            </a:r>
            <a:r>
              <a:rPr lang="en-US" sz="3200" dirty="0"/>
              <a:t>keyword</a:t>
            </a:r>
          </a:p>
          <a:p>
            <a:pPr lvl="1"/>
            <a:r>
              <a:rPr lang="en-US" sz="2800" dirty="0" smtClean="0"/>
              <a:t>It </a:t>
            </a:r>
            <a:r>
              <a:rPr lang="en-US" sz="2800" dirty="0"/>
              <a:t>provides information to the caller of the method about the exception.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dirty="0" smtClean="0"/>
              <a:t>Java Throw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44" y="536866"/>
            <a:ext cx="11574297" cy="6160148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1600" b="1" dirty="0"/>
              <a:t>class Testthrows1</a:t>
            </a:r>
            <a:r>
              <a:rPr lang="en-IN" sz="1600" dirty="0"/>
              <a:t>{</a:t>
            </a:r>
          </a:p>
          <a:p>
            <a:pPr marL="36900" indent="0">
              <a:buNone/>
            </a:pPr>
            <a:r>
              <a:rPr lang="en-IN" sz="1600" b="1" dirty="0" smtClean="0"/>
              <a:t>	void </a:t>
            </a:r>
            <a:r>
              <a:rPr lang="en-IN" sz="1600" dirty="0"/>
              <a:t>m() </a:t>
            </a:r>
            <a:r>
              <a:rPr lang="en-IN" sz="1600" b="1" dirty="0"/>
              <a:t>throws </a:t>
            </a:r>
            <a:r>
              <a:rPr lang="en-IN" sz="1600" dirty="0" err="1"/>
              <a:t>IOException</a:t>
            </a:r>
            <a:r>
              <a:rPr lang="en-IN" sz="1600" dirty="0"/>
              <a:t>{</a:t>
            </a:r>
          </a:p>
          <a:p>
            <a:pPr marL="36900" indent="0">
              <a:buNone/>
            </a:pPr>
            <a:r>
              <a:rPr lang="en-US" sz="1600" b="1" dirty="0" smtClean="0"/>
              <a:t>		throw </a:t>
            </a:r>
            <a:r>
              <a:rPr lang="en-US" sz="1600" b="1" dirty="0"/>
              <a:t>new </a:t>
            </a:r>
            <a:r>
              <a:rPr lang="en-US" sz="1600" dirty="0" err="1"/>
              <a:t>IOException</a:t>
            </a:r>
            <a:r>
              <a:rPr lang="en-US" sz="1600" dirty="0"/>
              <a:t>("device error"); </a:t>
            </a:r>
            <a:r>
              <a:rPr lang="en-US" sz="1600" i="1" dirty="0"/>
              <a:t>//checked </a:t>
            </a:r>
            <a:r>
              <a:rPr lang="en-US" sz="1600" dirty="0"/>
              <a:t>}</a:t>
            </a:r>
          </a:p>
          <a:p>
            <a:pPr marL="36900" indent="0">
              <a:buNone/>
            </a:pPr>
            <a:r>
              <a:rPr lang="en-US" sz="1600" b="1" dirty="0" smtClean="0"/>
              <a:t>		void </a:t>
            </a:r>
            <a:r>
              <a:rPr lang="en-US" sz="1600" dirty="0"/>
              <a:t>n() </a:t>
            </a:r>
            <a:r>
              <a:rPr lang="en-US" sz="1600" b="1" dirty="0"/>
              <a:t>throws </a:t>
            </a:r>
            <a:r>
              <a:rPr lang="en-US" sz="1600" dirty="0" err="1"/>
              <a:t>IOException</a:t>
            </a:r>
            <a:r>
              <a:rPr lang="en-US" sz="1600" dirty="0"/>
              <a:t>{ m(); }</a:t>
            </a:r>
          </a:p>
          <a:p>
            <a:pPr marL="36900" indent="0">
              <a:buNone/>
            </a:pPr>
            <a:r>
              <a:rPr lang="en-IN" sz="1600" b="1" dirty="0" smtClean="0"/>
              <a:t>	void </a:t>
            </a:r>
            <a:r>
              <a:rPr lang="en-IN" sz="1600" dirty="0"/>
              <a:t>p(){</a:t>
            </a:r>
          </a:p>
          <a:p>
            <a:pPr marL="36900" indent="0">
              <a:buNone/>
            </a:pPr>
            <a:r>
              <a:rPr lang="en-IN" sz="1600" b="1" dirty="0" smtClean="0"/>
              <a:t>			try</a:t>
            </a:r>
            <a:r>
              <a:rPr lang="en-IN" sz="1600" dirty="0"/>
              <a:t>{ </a:t>
            </a:r>
            <a:endParaRPr lang="en-IN" sz="1600" dirty="0" smtClean="0"/>
          </a:p>
          <a:p>
            <a:pPr marL="3690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		n</a:t>
            </a:r>
            <a:r>
              <a:rPr lang="en-IN" sz="1600" dirty="0"/>
              <a:t>(); </a:t>
            </a:r>
            <a:r>
              <a:rPr lang="en-IN" sz="1600" dirty="0" smtClean="0"/>
              <a:t>}</a:t>
            </a:r>
            <a:endParaRPr lang="en-IN" sz="1600" dirty="0"/>
          </a:p>
          <a:p>
            <a:pPr marL="36900" indent="0">
              <a:buNone/>
            </a:pPr>
            <a:r>
              <a:rPr lang="en-IN" sz="1600" b="1" dirty="0" smtClean="0"/>
              <a:t>			catch</a:t>
            </a:r>
            <a:r>
              <a:rPr lang="en-IN" sz="1600" dirty="0" smtClean="0"/>
              <a:t>(Exception </a:t>
            </a:r>
            <a:r>
              <a:rPr lang="en-IN" sz="1600" dirty="0"/>
              <a:t>e){</a:t>
            </a:r>
          </a:p>
          <a:p>
            <a:pPr marL="36900" indent="0">
              <a:buNone/>
            </a:pPr>
            <a:r>
              <a:rPr lang="en-IN" sz="1600" dirty="0" smtClean="0"/>
              <a:t>			</a:t>
            </a:r>
            <a:r>
              <a:rPr lang="en-IN" sz="1600" dirty="0" err="1" smtClean="0"/>
              <a:t>System.out.println</a:t>
            </a:r>
            <a:r>
              <a:rPr lang="en-IN" sz="1600" dirty="0"/>
              <a:t>("exception handled");</a:t>
            </a:r>
          </a:p>
          <a:p>
            <a:pPr marL="36900" indent="0">
              <a:buNone/>
            </a:pPr>
            <a:r>
              <a:rPr lang="en-IN" sz="1600" dirty="0" smtClean="0"/>
              <a:t>			}</a:t>
            </a:r>
            <a:endParaRPr lang="en-IN" sz="1600" dirty="0"/>
          </a:p>
          <a:p>
            <a:pPr marL="36900" indent="0">
              <a:buNone/>
            </a:pPr>
            <a:r>
              <a:rPr lang="en-IN" sz="1600" dirty="0" smtClean="0"/>
              <a:t>		}</a:t>
            </a:r>
            <a:endParaRPr lang="en-IN" sz="1600" dirty="0"/>
          </a:p>
          <a:p>
            <a:pPr marL="36900" indent="0">
              <a:buNone/>
            </a:pPr>
            <a:r>
              <a:rPr lang="en-US" sz="1600" b="1" dirty="0"/>
              <a:t>public static void </a:t>
            </a:r>
            <a:r>
              <a:rPr lang="en-US" sz="1600" dirty="0"/>
              <a:t>main(String </a:t>
            </a:r>
            <a:r>
              <a:rPr lang="en-US" sz="1600" dirty="0" err="1"/>
              <a:t>args</a:t>
            </a:r>
            <a:r>
              <a:rPr lang="en-US" sz="1600" dirty="0"/>
              <a:t>[]){</a:t>
            </a:r>
          </a:p>
          <a:p>
            <a:pPr marL="36900" indent="0">
              <a:buNone/>
            </a:pPr>
            <a:r>
              <a:rPr lang="en-IN" sz="1600" dirty="0"/>
              <a:t>Testthrows1 </a:t>
            </a:r>
            <a:r>
              <a:rPr lang="en-IN" sz="1600" dirty="0" err="1"/>
              <a:t>obj</a:t>
            </a:r>
            <a:r>
              <a:rPr lang="en-IN" sz="1600" dirty="0"/>
              <a:t>=</a:t>
            </a:r>
            <a:r>
              <a:rPr lang="en-IN" sz="1600" b="1" dirty="0"/>
              <a:t>new </a:t>
            </a:r>
            <a:r>
              <a:rPr lang="en-IN" sz="1600" dirty="0"/>
              <a:t>Testthrows1();</a:t>
            </a:r>
          </a:p>
          <a:p>
            <a:pPr marL="36900" indent="0">
              <a:buNone/>
            </a:pPr>
            <a:r>
              <a:rPr lang="en-IN" sz="1600" dirty="0" err="1"/>
              <a:t>obj.p</a:t>
            </a:r>
            <a:r>
              <a:rPr lang="en-IN" sz="1600" dirty="0"/>
              <a:t>();</a:t>
            </a:r>
          </a:p>
          <a:p>
            <a:pPr marL="3690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("normal flow...");</a:t>
            </a:r>
          </a:p>
          <a:p>
            <a:pPr marL="36900" indent="0">
              <a:buNone/>
            </a:pPr>
            <a:r>
              <a:rPr lang="en-IN" sz="1600" dirty="0"/>
              <a:t>}</a:t>
            </a:r>
          </a:p>
          <a:p>
            <a:pPr marL="36900" indent="0">
              <a:buNone/>
            </a:pPr>
            <a:r>
              <a:rPr lang="en-IN" sz="1600" dirty="0"/>
              <a:t>}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7645" y="2590670"/>
            <a:ext cx="1754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Output:</a:t>
            </a:r>
          </a:p>
          <a:p>
            <a:endParaRPr lang="en-US" i="1" dirty="0"/>
          </a:p>
          <a:p>
            <a:r>
              <a:rPr lang="en-IN" i="1" dirty="0"/>
              <a:t>exception handled</a:t>
            </a:r>
          </a:p>
          <a:p>
            <a:r>
              <a:rPr lang="en-IN" i="1" dirty="0" smtClean="0"/>
              <a:t>normal </a:t>
            </a:r>
            <a:r>
              <a:rPr lang="en-IN" i="1" dirty="0"/>
              <a:t>flow...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4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669701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Realtime</a:t>
            </a:r>
            <a:r>
              <a:rPr lang="en-IN" dirty="0" smtClean="0"/>
              <a:t> scenario for java 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88" y="566670"/>
            <a:ext cx="10353762" cy="629133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IN" b="1" dirty="0"/>
              <a:t>import </a:t>
            </a:r>
            <a:r>
              <a:rPr lang="en-IN" b="1" dirty="0" err="1"/>
              <a:t>java.io.File</a:t>
            </a:r>
            <a:r>
              <a:rPr lang="en-IN" dirty="0"/>
              <a:t>;</a:t>
            </a:r>
          </a:p>
          <a:p>
            <a:pPr marL="36900" indent="0">
              <a:buNone/>
            </a:pPr>
            <a:r>
              <a:rPr lang="en-IN" b="1" dirty="0"/>
              <a:t>import </a:t>
            </a:r>
            <a:r>
              <a:rPr lang="en-IN" b="1" dirty="0" err="1"/>
              <a:t>java.io.FileReader</a:t>
            </a:r>
            <a:r>
              <a:rPr lang="en-IN" dirty="0"/>
              <a:t>;</a:t>
            </a:r>
          </a:p>
          <a:p>
            <a:pPr marL="36900" indent="0">
              <a:buNone/>
            </a:pPr>
            <a:r>
              <a:rPr lang="en-IN" b="1" dirty="0"/>
              <a:t>import </a:t>
            </a:r>
            <a:r>
              <a:rPr lang="en-IN" b="1" dirty="0" err="1"/>
              <a:t>java.io.IOException</a:t>
            </a:r>
            <a:r>
              <a:rPr lang="en-IN" dirty="0"/>
              <a:t>;</a:t>
            </a:r>
          </a:p>
          <a:p>
            <a:pPr marL="36900" indent="0">
              <a:buNone/>
            </a:pPr>
            <a:r>
              <a:rPr lang="en-IN" b="1" dirty="0"/>
              <a:t>public class </a:t>
            </a:r>
            <a:r>
              <a:rPr lang="en-IN" b="1" dirty="0" err="1"/>
              <a:t>ReadData_Demo</a:t>
            </a:r>
            <a:r>
              <a:rPr lang="en-IN" b="1" dirty="0"/>
              <a:t> </a:t>
            </a:r>
            <a:r>
              <a:rPr lang="en-IN" dirty="0"/>
              <a:t>{</a:t>
            </a:r>
          </a:p>
          <a:p>
            <a:pPr marL="36900" indent="0">
              <a:buNone/>
            </a:pPr>
            <a:r>
              <a:rPr lang="en-US" b="1" dirty="0" smtClean="0"/>
              <a:t>	public </a:t>
            </a:r>
            <a:r>
              <a:rPr lang="en-US" b="1" dirty="0"/>
              <a:t>static void </a:t>
            </a:r>
            <a:r>
              <a:rPr lang="en-US" dirty="0"/>
              <a:t>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3690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FileReader</a:t>
            </a:r>
            <a:r>
              <a:rPr lang="en-IN" dirty="0" smtClean="0"/>
              <a:t> </a:t>
            </a:r>
            <a:r>
              <a:rPr lang="en-IN" dirty="0" err="1"/>
              <a:t>fr</a:t>
            </a:r>
            <a:r>
              <a:rPr lang="en-IN" dirty="0"/>
              <a:t> = </a:t>
            </a:r>
            <a:r>
              <a:rPr lang="en-IN" b="1" dirty="0"/>
              <a:t>null</a:t>
            </a:r>
            <a:r>
              <a:rPr lang="en-IN" dirty="0"/>
              <a:t>;</a:t>
            </a:r>
          </a:p>
          <a:p>
            <a:pPr marL="36900" indent="0">
              <a:buNone/>
            </a:pPr>
            <a:r>
              <a:rPr lang="en-IN" b="1" dirty="0" smtClean="0"/>
              <a:t>		try</a:t>
            </a:r>
            <a:r>
              <a:rPr lang="en-IN" dirty="0"/>
              <a:t>{</a:t>
            </a:r>
          </a:p>
          <a:p>
            <a:pPr marL="36900" indent="0">
              <a:buNone/>
            </a:pPr>
            <a:r>
              <a:rPr lang="en-IN" dirty="0" smtClean="0"/>
              <a:t>			File </a:t>
            </a:r>
            <a:r>
              <a:rPr lang="en-IN" dirty="0" err="1"/>
              <a:t>file</a:t>
            </a:r>
            <a:r>
              <a:rPr lang="en-IN" dirty="0"/>
              <a:t> = </a:t>
            </a:r>
            <a:r>
              <a:rPr lang="en-IN" b="1" dirty="0"/>
              <a:t>new </a:t>
            </a:r>
            <a:r>
              <a:rPr lang="en-IN" dirty="0"/>
              <a:t>File("file.txt");</a:t>
            </a:r>
          </a:p>
          <a:p>
            <a:pPr marL="3690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dirty="0" err="1"/>
              <a:t>FileReader</a:t>
            </a:r>
            <a:r>
              <a:rPr lang="en-US" dirty="0"/>
              <a:t>(file); </a:t>
            </a:r>
            <a:endParaRPr lang="en-US" dirty="0" smtClean="0"/>
          </a:p>
          <a:p>
            <a:pPr marL="3690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char </a:t>
            </a:r>
            <a:r>
              <a:rPr lang="en-US" dirty="0"/>
              <a:t>[] a = </a:t>
            </a:r>
            <a:r>
              <a:rPr lang="en-US" b="1" dirty="0"/>
              <a:t>new char</a:t>
            </a:r>
            <a:r>
              <a:rPr lang="en-US" dirty="0"/>
              <a:t>[50];</a:t>
            </a:r>
          </a:p>
          <a:p>
            <a:pPr marL="3690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fr.read</a:t>
            </a:r>
            <a:r>
              <a:rPr lang="en-US" dirty="0" smtClean="0"/>
              <a:t>(a</a:t>
            </a:r>
            <a:r>
              <a:rPr lang="en-US" dirty="0"/>
              <a:t>); </a:t>
            </a:r>
            <a:r>
              <a:rPr lang="en-US" i="1" dirty="0"/>
              <a:t>// reads the content to the array</a:t>
            </a:r>
          </a:p>
          <a:p>
            <a:pPr marL="36900" indent="0">
              <a:buNone/>
            </a:pPr>
            <a:r>
              <a:rPr lang="en-US" i="1" dirty="0" smtClean="0"/>
              <a:t>		// </a:t>
            </a:r>
            <a:r>
              <a:rPr lang="en-US" i="1" dirty="0"/>
              <a:t>prints the characters one by one</a:t>
            </a:r>
          </a:p>
          <a:p>
            <a:pPr marL="36900" indent="0">
              <a:buNone/>
            </a:pPr>
            <a:r>
              <a:rPr lang="en-IN" b="1" dirty="0" smtClean="0"/>
              <a:t>			for</a:t>
            </a:r>
            <a:r>
              <a:rPr lang="en-IN" dirty="0" smtClean="0"/>
              <a:t>(</a:t>
            </a:r>
            <a:r>
              <a:rPr lang="en-IN" b="1" dirty="0" smtClean="0"/>
              <a:t>char </a:t>
            </a:r>
            <a:r>
              <a:rPr lang="en-IN" dirty="0"/>
              <a:t>c : a) </a:t>
            </a:r>
            <a:r>
              <a:rPr lang="en-IN" dirty="0" err="1"/>
              <a:t>System.out.print</a:t>
            </a:r>
            <a:r>
              <a:rPr lang="en-IN" dirty="0"/>
              <a:t>(c);</a:t>
            </a:r>
          </a:p>
          <a:p>
            <a:pPr marL="36900" indent="0"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36900" indent="0">
              <a:buNone/>
            </a:pPr>
            <a:r>
              <a:rPr lang="en-IN" b="1" dirty="0" smtClean="0"/>
              <a:t>		catch </a:t>
            </a:r>
            <a:r>
              <a:rPr lang="en-IN" dirty="0"/>
              <a:t>(</a:t>
            </a:r>
            <a:r>
              <a:rPr lang="en-IN" dirty="0" err="1"/>
              <a:t>IOException</a:t>
            </a:r>
            <a:r>
              <a:rPr lang="en-IN" dirty="0"/>
              <a:t> e) { </a:t>
            </a:r>
            <a:r>
              <a:rPr lang="en-IN" dirty="0" err="1"/>
              <a:t>e.printStackTrace</a:t>
            </a:r>
            <a:r>
              <a:rPr lang="en-IN" dirty="0"/>
              <a:t>(); }</a:t>
            </a:r>
          </a:p>
          <a:p>
            <a:pPr marL="36900" indent="0">
              <a:buNone/>
            </a:pPr>
            <a:r>
              <a:rPr lang="en-IN" b="1" dirty="0" smtClean="0"/>
              <a:t>		finally </a:t>
            </a:r>
            <a:r>
              <a:rPr lang="en-IN" dirty="0"/>
              <a:t>{</a:t>
            </a:r>
          </a:p>
          <a:p>
            <a:pPr marL="36900" indent="0">
              <a:buNone/>
            </a:pPr>
            <a:r>
              <a:rPr lang="en-IN" b="1" dirty="0" smtClean="0"/>
              <a:t>			try </a:t>
            </a:r>
            <a:r>
              <a:rPr lang="en-IN" dirty="0"/>
              <a:t>{ </a:t>
            </a:r>
            <a:r>
              <a:rPr lang="en-IN" dirty="0" err="1"/>
              <a:t>fr.close</a:t>
            </a:r>
            <a:r>
              <a:rPr lang="en-IN" dirty="0"/>
              <a:t>(); }</a:t>
            </a:r>
          </a:p>
          <a:p>
            <a:pPr marL="36900" indent="0">
              <a:buNone/>
            </a:pPr>
            <a:r>
              <a:rPr lang="en-IN" b="1" dirty="0" smtClean="0"/>
              <a:t>			catch </a:t>
            </a:r>
            <a:r>
              <a:rPr lang="en-IN" dirty="0"/>
              <a:t>(</a:t>
            </a:r>
            <a:r>
              <a:rPr lang="en-IN" dirty="0" err="1"/>
              <a:t>IOException</a:t>
            </a:r>
            <a:r>
              <a:rPr lang="en-IN" dirty="0"/>
              <a:t> ex) { </a:t>
            </a:r>
            <a:r>
              <a:rPr lang="en-IN" dirty="0" err="1"/>
              <a:t>ex.printStackTrace</a:t>
            </a:r>
            <a:r>
              <a:rPr lang="en-IN" dirty="0"/>
              <a:t>(); }</a:t>
            </a:r>
          </a:p>
          <a:p>
            <a:pPr marL="36900" indent="0">
              <a:buNone/>
            </a:pPr>
            <a:r>
              <a:rPr lang="en-IN" dirty="0"/>
              <a:t>}</a:t>
            </a:r>
          </a:p>
          <a:p>
            <a:pPr marL="36900" indent="0">
              <a:buNone/>
            </a:pPr>
            <a:r>
              <a:rPr lang="en-IN" dirty="0"/>
              <a:t>}</a:t>
            </a:r>
          </a:p>
          <a:p>
            <a:pPr marL="3690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0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dirty="0" smtClean="0"/>
              <a:t>Comparison of throw and throws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25" y="1134884"/>
            <a:ext cx="10343068" cy="38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dirty="0" smtClean="0"/>
              <a:t>User Defined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6" y="794443"/>
            <a:ext cx="11574297" cy="578684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We can define our own set of conditions or rules and throw an </a:t>
            </a:r>
            <a:r>
              <a:rPr lang="en-US" dirty="0" smtClean="0"/>
              <a:t>exception </a:t>
            </a:r>
            <a:r>
              <a:rPr lang="en-IN" dirty="0" smtClean="0"/>
              <a:t>explicitly </a:t>
            </a:r>
            <a:r>
              <a:rPr lang="en-IN" dirty="0"/>
              <a:t>using throw keyword.</a:t>
            </a:r>
          </a:p>
          <a:p>
            <a:pPr algn="just"/>
            <a:r>
              <a:rPr lang="en-US" dirty="0"/>
              <a:t>For example, we can throw </a:t>
            </a:r>
            <a:r>
              <a:rPr lang="en-US" b="1" dirty="0" err="1"/>
              <a:t>ArithmeticException</a:t>
            </a:r>
            <a:r>
              <a:rPr lang="en-US" b="1" dirty="0"/>
              <a:t> </a:t>
            </a:r>
            <a:r>
              <a:rPr lang="en-US" dirty="0"/>
              <a:t>when we divide </a:t>
            </a:r>
            <a:r>
              <a:rPr lang="en-US" dirty="0" smtClean="0"/>
              <a:t>number by </a:t>
            </a:r>
            <a:r>
              <a:rPr lang="en-US" dirty="0"/>
              <a:t>0, or any other numbers, what we need to do is just set the </a:t>
            </a:r>
            <a:r>
              <a:rPr lang="en-US" dirty="0" smtClean="0"/>
              <a:t>condition and </a:t>
            </a:r>
            <a:r>
              <a:rPr lang="en-US" dirty="0"/>
              <a:t>throw any exception using throw keyword.</a:t>
            </a:r>
          </a:p>
          <a:p>
            <a:pPr algn="just"/>
            <a:r>
              <a:rPr lang="en-IN" dirty="0"/>
              <a:t>Syntax:</a:t>
            </a:r>
          </a:p>
          <a:p>
            <a:pPr marL="36900" indent="0" algn="just">
              <a:buNone/>
            </a:pPr>
            <a:r>
              <a:rPr lang="en-US" b="1" dirty="0" smtClean="0"/>
              <a:t>		throw </a:t>
            </a:r>
            <a:r>
              <a:rPr lang="en-US" b="1" dirty="0"/>
              <a:t>new </a:t>
            </a:r>
            <a:r>
              <a:rPr lang="en-US" dirty="0" err="1"/>
              <a:t>exception_class</a:t>
            </a:r>
            <a:r>
              <a:rPr lang="en-US" dirty="0"/>
              <a:t>("error message");</a:t>
            </a:r>
          </a:p>
          <a:p>
            <a:pPr marL="36900" indent="0" algn="just">
              <a:buNone/>
            </a:pPr>
            <a:r>
              <a:rPr lang="en-IN" dirty="0" smtClean="0"/>
              <a:t>		Example </a:t>
            </a:r>
            <a:r>
              <a:rPr lang="en-IN" dirty="0"/>
              <a:t>:</a:t>
            </a:r>
          </a:p>
          <a:p>
            <a:pPr marL="36900" indent="0" algn="just">
              <a:buNone/>
            </a:pPr>
            <a:r>
              <a:rPr lang="en-US" b="1" dirty="0" smtClean="0"/>
              <a:t>		throw </a:t>
            </a:r>
            <a:r>
              <a:rPr lang="en-US" b="1" dirty="0"/>
              <a:t>new </a:t>
            </a:r>
            <a:r>
              <a:rPr lang="en-US" dirty="0" err="1"/>
              <a:t>ArithmeticException</a:t>
            </a:r>
            <a:r>
              <a:rPr lang="en-US" dirty="0"/>
              <a:t>("Dividing by Zero");</a:t>
            </a:r>
          </a:p>
          <a:p>
            <a:pPr algn="just"/>
            <a:r>
              <a:rPr lang="en-IN" b="1" dirty="0"/>
              <a:t>Points to Remember :</a:t>
            </a:r>
          </a:p>
          <a:p>
            <a:pPr algn="just"/>
            <a:r>
              <a:rPr lang="en-US" dirty="0"/>
              <a:t>All exceptions must be a child of </a:t>
            </a:r>
            <a:r>
              <a:rPr lang="en-US" dirty="0" err="1"/>
              <a:t>Throwable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If you want to write a checked exception that is automatically enforced </a:t>
            </a:r>
            <a:r>
              <a:rPr lang="en-US" dirty="0" smtClean="0"/>
              <a:t>by the </a:t>
            </a:r>
            <a:r>
              <a:rPr lang="en-US" dirty="0"/>
              <a:t>Handle or Declare Rule, you need to extend the Exception class.</a:t>
            </a:r>
          </a:p>
          <a:p>
            <a:pPr algn="just"/>
            <a:r>
              <a:rPr lang="en-US" dirty="0"/>
              <a:t>If you want to write a runtime exception, you need to extend </a:t>
            </a:r>
            <a:r>
              <a:rPr lang="en-US" dirty="0" smtClean="0"/>
              <a:t>the </a:t>
            </a:r>
            <a:r>
              <a:rPr lang="en-IN" dirty="0" err="1" smtClean="0"/>
              <a:t>RuntimeException</a:t>
            </a:r>
            <a:r>
              <a:rPr lang="en-IN" dirty="0" smtClean="0"/>
              <a:t> class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8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 smtClean="0"/>
              <a:t>Types of 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94" y="770709"/>
            <a:ext cx="11735405" cy="4058751"/>
          </a:xfrm>
        </p:spPr>
        <p:txBody>
          <a:bodyPr>
            <a:noAutofit/>
          </a:bodyPr>
          <a:lstStyle/>
          <a:p>
            <a:r>
              <a:rPr lang="en-IN" b="1" dirty="0"/>
              <a:t>Checked Exceptions </a:t>
            </a:r>
            <a:r>
              <a:rPr lang="en-IN" dirty="0"/>
              <a:t>:</a:t>
            </a:r>
          </a:p>
          <a:p>
            <a:r>
              <a:rPr lang="en-US" dirty="0"/>
              <a:t>All exceptions other than Runtime Exceptions are known as </a:t>
            </a:r>
            <a:r>
              <a:rPr lang="en-US" dirty="0" smtClean="0"/>
              <a:t>Checked exceptions </a:t>
            </a:r>
            <a:r>
              <a:rPr lang="en-US" dirty="0"/>
              <a:t>as the compiler checks them during compilation to see </a:t>
            </a:r>
            <a:r>
              <a:rPr lang="en-US" dirty="0" smtClean="0"/>
              <a:t>whether the </a:t>
            </a:r>
            <a:r>
              <a:rPr lang="en-US" dirty="0"/>
              <a:t>programmer has handled them or not.</a:t>
            </a:r>
          </a:p>
          <a:p>
            <a:r>
              <a:rPr lang="en-US" dirty="0"/>
              <a:t>If these exceptions are not handled/declared in the program, you will </a:t>
            </a:r>
            <a:r>
              <a:rPr lang="en-US" dirty="0" smtClean="0"/>
              <a:t>get </a:t>
            </a:r>
            <a:r>
              <a:rPr lang="en-IN" dirty="0" smtClean="0"/>
              <a:t>compilation </a:t>
            </a:r>
            <a:r>
              <a:rPr lang="en-IN" dirty="0"/>
              <a:t>error.</a:t>
            </a:r>
          </a:p>
          <a:p>
            <a:r>
              <a:rPr lang="en-IN" dirty="0"/>
              <a:t>Example : </a:t>
            </a:r>
            <a:r>
              <a:rPr lang="en-IN" dirty="0" err="1"/>
              <a:t>SQLException</a:t>
            </a:r>
            <a:r>
              <a:rPr lang="en-IN" dirty="0"/>
              <a:t>, </a:t>
            </a:r>
            <a:r>
              <a:rPr lang="en-IN" dirty="0" err="1"/>
              <a:t>IOException</a:t>
            </a:r>
            <a:r>
              <a:rPr lang="en-IN" dirty="0"/>
              <a:t>, </a:t>
            </a:r>
            <a:r>
              <a:rPr lang="en-IN" dirty="0" err="1"/>
              <a:t>ClassNotFoundException</a:t>
            </a:r>
            <a:r>
              <a:rPr lang="en-IN" dirty="0"/>
              <a:t> etc</a:t>
            </a:r>
            <a:r>
              <a:rPr lang="en-IN" dirty="0" smtClean="0"/>
              <a:t>.</a:t>
            </a:r>
          </a:p>
          <a:p>
            <a:r>
              <a:rPr lang="en-IN" b="1" dirty="0"/>
              <a:t>Un-Checked Exceptions </a:t>
            </a:r>
            <a:r>
              <a:rPr lang="en-IN" dirty="0"/>
              <a:t>:</a:t>
            </a:r>
          </a:p>
          <a:p>
            <a:r>
              <a:rPr lang="en-US" dirty="0"/>
              <a:t>Runtime Exceptions are also known as Unchecked Exceptions.</a:t>
            </a:r>
          </a:p>
          <a:p>
            <a:r>
              <a:rPr lang="en-US" dirty="0"/>
              <a:t>These exceptions are not checked at compile-time so compiler does </a:t>
            </a:r>
            <a:r>
              <a:rPr lang="en-US" dirty="0" smtClean="0"/>
              <a:t>not check </a:t>
            </a:r>
            <a:r>
              <a:rPr lang="en-US" dirty="0"/>
              <a:t>whether the programmer has handled them or not but it’s </a:t>
            </a:r>
            <a:r>
              <a:rPr lang="en-US" dirty="0" smtClean="0"/>
              <a:t>the responsibility </a:t>
            </a:r>
            <a:r>
              <a:rPr lang="en-US" dirty="0"/>
              <a:t>of the programmer to handle these exceptions and provide </a:t>
            </a:r>
            <a:r>
              <a:rPr lang="en-US" dirty="0" smtClean="0"/>
              <a:t>a </a:t>
            </a:r>
            <a:r>
              <a:rPr lang="en-IN" dirty="0" smtClean="0"/>
              <a:t>safe </a:t>
            </a:r>
            <a:r>
              <a:rPr lang="en-IN" dirty="0"/>
              <a:t>exit.</a:t>
            </a:r>
          </a:p>
          <a:p>
            <a:r>
              <a:rPr lang="en-IN" dirty="0"/>
              <a:t>Example : </a:t>
            </a:r>
            <a:r>
              <a:rPr lang="en-IN" dirty="0" err="1"/>
              <a:t>ArithmeticException</a:t>
            </a:r>
            <a:r>
              <a:rPr lang="en-IN" dirty="0"/>
              <a:t>, </a:t>
            </a:r>
            <a:r>
              <a:rPr lang="en-IN" dirty="0" err="1" smtClean="0"/>
              <a:t>NullPointerException</a:t>
            </a:r>
            <a:r>
              <a:rPr lang="en-IN" dirty="0" smtClean="0"/>
              <a:t>, </a:t>
            </a:r>
            <a:r>
              <a:rPr lang="en-IN" dirty="0" err="1" smtClean="0"/>
              <a:t>ArrayIndexOutOfBoundsException</a:t>
            </a:r>
            <a:r>
              <a:rPr lang="en-IN" dirty="0" smtClean="0"/>
              <a:t> </a:t>
            </a:r>
            <a:r>
              <a:rPr lang="en-IN" dirty="0"/>
              <a:t>etc</a:t>
            </a:r>
            <a:r>
              <a:rPr lang="en-IN" dirty="0" smtClean="0"/>
              <a:t>.</a:t>
            </a:r>
          </a:p>
          <a:p>
            <a:r>
              <a:rPr lang="en-IN" b="1" dirty="0"/>
              <a:t>Error </a:t>
            </a:r>
            <a:r>
              <a:rPr lang="en-IN" dirty="0"/>
              <a:t>: It is irrecoverable</a:t>
            </a:r>
          </a:p>
          <a:p>
            <a:r>
              <a:rPr lang="en-US" dirty="0"/>
              <a:t>Example : </a:t>
            </a:r>
            <a:r>
              <a:rPr lang="en-US" dirty="0" err="1"/>
              <a:t>OutOfMemoryError</a:t>
            </a:r>
            <a:r>
              <a:rPr lang="en-US" dirty="0"/>
              <a:t>, </a:t>
            </a:r>
            <a:r>
              <a:rPr lang="en-US" dirty="0" err="1"/>
              <a:t>VirtualMachineError</a:t>
            </a:r>
            <a:r>
              <a:rPr lang="en-US" dirty="0"/>
              <a:t>, </a:t>
            </a:r>
            <a:r>
              <a:rPr lang="en-US" dirty="0" err="1"/>
              <a:t>AssertionError</a:t>
            </a:r>
            <a:r>
              <a:rPr lang="en-US" dirty="0"/>
              <a:t> etc.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sz="4400" dirty="0"/>
              <a:t>Example-1 : User-Defined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6" y="794442"/>
            <a:ext cx="11574297" cy="590257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1400" b="1" dirty="0"/>
              <a:t>class </a:t>
            </a:r>
            <a:r>
              <a:rPr lang="en-IN" sz="1400" b="1" dirty="0" err="1"/>
              <a:t>InvalidAgeException</a:t>
            </a:r>
            <a:r>
              <a:rPr lang="en-IN" sz="1400" b="1" dirty="0"/>
              <a:t> extends </a:t>
            </a:r>
            <a:r>
              <a:rPr lang="en-IN" sz="1400" dirty="0"/>
              <a:t>Exception{</a:t>
            </a:r>
          </a:p>
          <a:p>
            <a:pPr marL="36900" indent="0">
              <a:buNone/>
            </a:pPr>
            <a:r>
              <a:rPr lang="en-IN" sz="1400" dirty="0" smtClean="0"/>
              <a:t>	</a:t>
            </a:r>
            <a:r>
              <a:rPr lang="en-IN" sz="1400" dirty="0" err="1" smtClean="0"/>
              <a:t>InvalidAgeException</a:t>
            </a:r>
            <a:r>
              <a:rPr lang="en-IN" sz="1400" dirty="0" smtClean="0"/>
              <a:t>(String </a:t>
            </a:r>
            <a:r>
              <a:rPr lang="en-IN" sz="1400" dirty="0"/>
              <a:t>s){ </a:t>
            </a:r>
            <a:r>
              <a:rPr lang="en-IN" sz="1400" b="1" dirty="0"/>
              <a:t>super</a:t>
            </a:r>
            <a:r>
              <a:rPr lang="en-IN" sz="1400" dirty="0"/>
              <a:t>(s); }</a:t>
            </a:r>
          </a:p>
          <a:p>
            <a:pPr marL="36900" indent="0">
              <a:buNone/>
            </a:pPr>
            <a:r>
              <a:rPr lang="en-IN" sz="1400" dirty="0"/>
              <a:t>}</a:t>
            </a:r>
          </a:p>
          <a:p>
            <a:pPr marL="36900" indent="0">
              <a:buNone/>
            </a:pPr>
            <a:r>
              <a:rPr lang="en-IN" sz="1400" b="1" dirty="0"/>
              <a:t>class TestCustomException1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US" sz="1400" b="1" dirty="0" smtClean="0"/>
              <a:t>	static </a:t>
            </a:r>
            <a:r>
              <a:rPr lang="en-US" sz="1400" b="1" dirty="0"/>
              <a:t>void </a:t>
            </a:r>
            <a:r>
              <a:rPr lang="en-US" sz="1400" dirty="0"/>
              <a:t>validate(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dirty="0"/>
              <a:t>age</a:t>
            </a:r>
            <a:r>
              <a:rPr lang="en-US" sz="1400" dirty="0" smtClean="0"/>
              <a:t>) </a:t>
            </a:r>
            <a:r>
              <a:rPr lang="en-US" sz="1400" b="1" dirty="0" smtClean="0"/>
              <a:t>throws </a:t>
            </a:r>
            <a:r>
              <a:rPr lang="en-US" sz="1400" dirty="0" err="1"/>
              <a:t>InvalidAgeException</a:t>
            </a:r>
            <a:r>
              <a:rPr lang="en-US" sz="1400" dirty="0"/>
              <a:t>{</a:t>
            </a:r>
          </a:p>
          <a:p>
            <a:pPr marL="36900" indent="0">
              <a:buNone/>
            </a:pPr>
            <a:r>
              <a:rPr lang="en-IN" sz="1400" b="1" dirty="0" smtClean="0"/>
              <a:t>	if</a:t>
            </a:r>
            <a:r>
              <a:rPr lang="en-IN" sz="1400" dirty="0" smtClean="0"/>
              <a:t>(age&lt;18</a:t>
            </a:r>
            <a:r>
              <a:rPr lang="en-IN" sz="1400" dirty="0"/>
              <a:t>)</a:t>
            </a:r>
          </a:p>
          <a:p>
            <a:pPr marL="36900" indent="0">
              <a:buNone/>
            </a:pPr>
            <a:r>
              <a:rPr lang="en-US" sz="1400" b="1" dirty="0" smtClean="0"/>
              <a:t>	throw </a:t>
            </a:r>
            <a:r>
              <a:rPr lang="en-US" sz="1400" b="1" dirty="0"/>
              <a:t>new </a:t>
            </a:r>
            <a:r>
              <a:rPr lang="en-US" sz="1400" dirty="0" err="1"/>
              <a:t>InvalidAgeException</a:t>
            </a:r>
            <a:r>
              <a:rPr lang="en-US" sz="1400" dirty="0"/>
              <a:t>("not valid");</a:t>
            </a:r>
          </a:p>
          <a:p>
            <a:pPr marL="36900" indent="0">
              <a:buNone/>
            </a:pPr>
            <a:r>
              <a:rPr lang="en-US" sz="1400" b="1" dirty="0" smtClean="0"/>
              <a:t>	else </a:t>
            </a:r>
            <a:r>
              <a:rPr lang="en-US" sz="1400" dirty="0" err="1"/>
              <a:t>System.out.println</a:t>
            </a:r>
            <a:r>
              <a:rPr lang="en-US" sz="1400" dirty="0"/>
              <a:t>("welcome to vote");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  <a:endParaRPr lang="en-IN" sz="1400" dirty="0"/>
          </a:p>
          <a:p>
            <a:pPr marL="36900" indent="0">
              <a:buNone/>
            </a:pPr>
            <a:r>
              <a:rPr lang="en-US" sz="1400" b="1" dirty="0" smtClean="0"/>
              <a:t>	public </a:t>
            </a:r>
            <a:r>
              <a:rPr lang="en-US" sz="1400" b="1" dirty="0"/>
              <a:t>static void </a:t>
            </a:r>
            <a:r>
              <a:rPr lang="en-US" sz="1400" dirty="0"/>
              <a:t>main(String </a:t>
            </a:r>
            <a:r>
              <a:rPr lang="en-US" sz="1400" dirty="0" err="1"/>
              <a:t>args</a:t>
            </a:r>
            <a:r>
              <a:rPr lang="en-US" sz="1400" dirty="0"/>
              <a:t>[]){</a:t>
            </a:r>
          </a:p>
          <a:p>
            <a:pPr marL="36900" indent="0">
              <a:buNone/>
            </a:pPr>
            <a:r>
              <a:rPr lang="en-IN" sz="1400" b="1" dirty="0" smtClean="0"/>
              <a:t>	try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IN" sz="1400" dirty="0" smtClean="0"/>
              <a:t>	validate(13</a:t>
            </a:r>
            <a:r>
              <a:rPr lang="en-IN" sz="1400" dirty="0"/>
              <a:t>);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  <a:endParaRPr lang="en-IN" sz="1400" dirty="0"/>
          </a:p>
          <a:p>
            <a:pPr marL="36900" indent="0">
              <a:buNone/>
            </a:pPr>
            <a:r>
              <a:rPr lang="en-IN" sz="1400" b="1" dirty="0" smtClean="0"/>
              <a:t>	catch</a:t>
            </a:r>
            <a:r>
              <a:rPr lang="en-IN" sz="1400" dirty="0" smtClean="0"/>
              <a:t>(Exception </a:t>
            </a:r>
            <a:r>
              <a:rPr lang="en-IN" sz="1400" dirty="0"/>
              <a:t>m){</a:t>
            </a:r>
          </a:p>
          <a:p>
            <a:pPr marL="36900" indent="0">
              <a:buNone/>
            </a:pPr>
            <a:r>
              <a:rPr lang="en-IN" sz="1400" dirty="0" smtClean="0"/>
              <a:t>	</a:t>
            </a:r>
            <a:r>
              <a:rPr lang="en-IN" sz="1400" dirty="0" err="1" smtClean="0"/>
              <a:t>System.out.println</a:t>
            </a:r>
            <a:r>
              <a:rPr lang="en-IN" sz="1400" dirty="0"/>
              <a:t>("Exception </a:t>
            </a:r>
            <a:r>
              <a:rPr lang="en-IN" sz="1400" dirty="0" err="1"/>
              <a:t>occured</a:t>
            </a:r>
            <a:r>
              <a:rPr lang="en-IN" sz="1400" dirty="0"/>
              <a:t>: "+m);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  <a:endParaRPr lang="en-IN" sz="1400" dirty="0"/>
          </a:p>
          <a:p>
            <a:pPr marL="3690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/>
              <a:t>("rest of the code...");</a:t>
            </a:r>
          </a:p>
          <a:p>
            <a:pPr marL="36900" indent="0">
              <a:buNone/>
            </a:pPr>
            <a:r>
              <a:rPr lang="en-IN" sz="1400" dirty="0" smtClean="0"/>
              <a:t>}}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362164" y="2822397"/>
            <a:ext cx="4534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Output:</a:t>
            </a:r>
          </a:p>
          <a:p>
            <a:r>
              <a:rPr lang="en-IN" i="1" dirty="0"/>
              <a:t>Exception </a:t>
            </a:r>
            <a:r>
              <a:rPr lang="en-IN" i="1" dirty="0" err="1"/>
              <a:t>occured</a:t>
            </a:r>
            <a:r>
              <a:rPr lang="en-IN" i="1" dirty="0"/>
              <a:t>: </a:t>
            </a:r>
            <a:r>
              <a:rPr lang="en-IN" i="1" dirty="0" err="1"/>
              <a:t>InvalidAgeException:not</a:t>
            </a:r>
            <a:r>
              <a:rPr lang="en-IN" i="1" dirty="0"/>
              <a:t> valid</a:t>
            </a:r>
          </a:p>
          <a:p>
            <a:r>
              <a:rPr lang="en-IN" i="1" dirty="0" smtClean="0"/>
              <a:t>rest </a:t>
            </a:r>
            <a:r>
              <a:rPr lang="en-IN" i="1" dirty="0"/>
              <a:t>of the code...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1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sz="4400" dirty="0" smtClean="0"/>
              <a:t>Example-2 </a:t>
            </a:r>
            <a:r>
              <a:rPr lang="en-IN" sz="4400" dirty="0"/>
              <a:t>: User-Defined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6" y="794442"/>
            <a:ext cx="11574297" cy="590257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1400" b="1" dirty="0"/>
              <a:t>public class </a:t>
            </a:r>
            <a:r>
              <a:rPr lang="en-IN" sz="1400" b="1" dirty="0" err="1"/>
              <a:t>ThrowExampleDemo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IN" sz="1400" b="1" dirty="0" smtClean="0"/>
              <a:t>	static </a:t>
            </a:r>
            <a:r>
              <a:rPr lang="en-IN" sz="1400" b="1" dirty="0"/>
              <a:t>void </a:t>
            </a:r>
            <a:r>
              <a:rPr lang="en-IN" sz="1400" dirty="0" err="1"/>
              <a:t>checkEligibilty</a:t>
            </a:r>
            <a:r>
              <a:rPr lang="en-IN" sz="1400" dirty="0"/>
              <a:t>(</a:t>
            </a:r>
            <a:r>
              <a:rPr lang="en-IN" sz="1400" b="1" dirty="0" err="1"/>
              <a:t>int</a:t>
            </a:r>
            <a:r>
              <a:rPr lang="en-IN" sz="1400" b="1" dirty="0"/>
              <a:t> </a:t>
            </a:r>
            <a:r>
              <a:rPr lang="en-IN" sz="1400" dirty="0" err="1"/>
              <a:t>grescore</a:t>
            </a:r>
            <a:r>
              <a:rPr lang="en-IN" sz="1400" dirty="0"/>
              <a:t>){</a:t>
            </a:r>
          </a:p>
          <a:p>
            <a:pPr marL="36900" indent="0">
              <a:buNone/>
            </a:pPr>
            <a:r>
              <a:rPr lang="en-IN" sz="1400" b="1" dirty="0" smtClean="0"/>
              <a:t>	if</a:t>
            </a:r>
            <a:r>
              <a:rPr lang="en-IN" sz="1400" dirty="0" smtClean="0"/>
              <a:t>(</a:t>
            </a:r>
            <a:r>
              <a:rPr lang="en-IN" sz="1400" dirty="0" err="1" smtClean="0"/>
              <a:t>grescore</a:t>
            </a:r>
            <a:r>
              <a:rPr lang="en-IN" sz="1400" dirty="0" smtClean="0"/>
              <a:t>&lt;315</a:t>
            </a:r>
            <a:r>
              <a:rPr lang="en-IN" sz="1400" dirty="0"/>
              <a:t>) {</a:t>
            </a:r>
          </a:p>
          <a:p>
            <a:pPr marL="36900" indent="0">
              <a:buNone/>
            </a:pPr>
            <a:r>
              <a:rPr lang="en-US" sz="1400" b="1" dirty="0" smtClean="0"/>
              <a:t>		throw </a:t>
            </a:r>
            <a:r>
              <a:rPr lang="en-US" sz="1400" b="1" dirty="0"/>
              <a:t>new </a:t>
            </a:r>
            <a:r>
              <a:rPr lang="en-IN" sz="1400" dirty="0" err="1" smtClean="0"/>
              <a:t>ArithmeticException</a:t>
            </a:r>
            <a:r>
              <a:rPr lang="en-US" sz="1400" dirty="0" smtClean="0"/>
              <a:t>("</a:t>
            </a:r>
            <a:r>
              <a:rPr lang="en-US" sz="1400" dirty="0"/>
              <a:t>Not eligible ");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  <a:endParaRPr lang="en-IN" sz="1400" dirty="0"/>
          </a:p>
          <a:p>
            <a:pPr marL="36900" indent="0">
              <a:buNone/>
            </a:pPr>
            <a:r>
              <a:rPr lang="en-IN" sz="1400" b="1" dirty="0" smtClean="0"/>
              <a:t>	else </a:t>
            </a:r>
            <a:r>
              <a:rPr lang="en-IN" sz="1400" dirty="0" err="1"/>
              <a:t>System.out.println</a:t>
            </a:r>
            <a:r>
              <a:rPr lang="en-IN" sz="1400" dirty="0"/>
              <a:t>("Student Entry is Valid!!");</a:t>
            </a:r>
          </a:p>
          <a:p>
            <a:pPr marL="36900" indent="0">
              <a:buNone/>
            </a:pPr>
            <a:r>
              <a:rPr lang="en-IN" sz="1400" dirty="0"/>
              <a:t>}</a:t>
            </a:r>
          </a:p>
          <a:p>
            <a:pPr marL="36900" indent="0">
              <a:buNone/>
            </a:pPr>
            <a:r>
              <a:rPr lang="en-US" sz="1400" b="1" dirty="0"/>
              <a:t>public static void </a:t>
            </a:r>
            <a:r>
              <a:rPr lang="en-US" sz="1400" dirty="0"/>
              <a:t>main(String </a:t>
            </a:r>
            <a:r>
              <a:rPr lang="en-US" sz="1400" dirty="0" err="1"/>
              <a:t>args</a:t>
            </a:r>
            <a:r>
              <a:rPr lang="en-US" sz="1400" dirty="0"/>
              <a:t>[]){</a:t>
            </a:r>
          </a:p>
          <a:p>
            <a:pPr marL="3690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/>
              <a:t>("Welcome to the Admission process!!");</a:t>
            </a:r>
          </a:p>
          <a:p>
            <a:pPr marL="36900" indent="0">
              <a:buNone/>
            </a:pPr>
            <a:r>
              <a:rPr lang="en-IN" sz="1400" dirty="0" smtClean="0"/>
              <a:t>	</a:t>
            </a:r>
            <a:r>
              <a:rPr lang="en-IN" sz="1400" dirty="0" err="1" smtClean="0"/>
              <a:t>checkEligibilty</a:t>
            </a:r>
            <a:r>
              <a:rPr lang="en-IN" sz="1400" dirty="0" smtClean="0"/>
              <a:t>(300</a:t>
            </a:r>
            <a:r>
              <a:rPr lang="en-IN" sz="1400" dirty="0"/>
              <a:t>);</a:t>
            </a:r>
          </a:p>
          <a:p>
            <a:pPr marL="3690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/>
              <a:t>("Have a nice day..");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  <a:endParaRPr lang="en-IN" sz="1400" dirty="0"/>
          </a:p>
          <a:p>
            <a:pPr marL="36900" indent="0">
              <a:buNone/>
            </a:pPr>
            <a:r>
              <a:rPr lang="en-IN" sz="1400" dirty="0" smtClean="0"/>
              <a:t>}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362164" y="2822397"/>
            <a:ext cx="275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</a:p>
          <a:p>
            <a:r>
              <a:rPr lang="en-IN" i="1" dirty="0" smtClean="0"/>
              <a:t>Not </a:t>
            </a:r>
            <a:r>
              <a:rPr lang="en-IN" i="1" dirty="0"/>
              <a:t>eligible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9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sz="4400" dirty="0"/>
              <a:t>Example-3 : User-Defined </a:t>
            </a:r>
            <a:r>
              <a:rPr lang="en-IN" sz="4400" dirty="0" smtClean="0"/>
              <a:t>Exception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6" y="794442"/>
            <a:ext cx="11574297" cy="590257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1400" i="1" dirty="0"/>
              <a:t>// File Name InsufficientFundsException.java</a:t>
            </a:r>
          </a:p>
          <a:p>
            <a:pPr marL="36900" indent="0">
              <a:buNone/>
            </a:pPr>
            <a:r>
              <a:rPr lang="en-IN" sz="1400" b="1" dirty="0"/>
              <a:t>import java.io.*</a:t>
            </a:r>
            <a:r>
              <a:rPr lang="en-IN" sz="1400" dirty="0"/>
              <a:t>;</a:t>
            </a:r>
          </a:p>
          <a:p>
            <a:pPr marL="36900" indent="0">
              <a:buNone/>
            </a:pPr>
            <a:r>
              <a:rPr lang="en-IN" sz="1400" b="1" dirty="0"/>
              <a:t>public class </a:t>
            </a:r>
            <a:r>
              <a:rPr lang="en-IN" sz="1400" b="1" dirty="0" err="1"/>
              <a:t>InsufficientFundsException</a:t>
            </a:r>
            <a:r>
              <a:rPr lang="en-IN" sz="1400" b="1" dirty="0"/>
              <a:t> extends </a:t>
            </a:r>
            <a:r>
              <a:rPr lang="en-IN" sz="1400" dirty="0"/>
              <a:t>Exception {</a:t>
            </a:r>
          </a:p>
          <a:p>
            <a:pPr marL="36900" indent="0">
              <a:buNone/>
            </a:pPr>
            <a:r>
              <a:rPr lang="en-IN" sz="1400" b="1" dirty="0" smtClean="0"/>
              <a:t>	private </a:t>
            </a:r>
            <a:r>
              <a:rPr lang="en-IN" sz="1400" b="1" dirty="0"/>
              <a:t>double </a:t>
            </a:r>
            <a:r>
              <a:rPr lang="en-IN" sz="1400" dirty="0"/>
              <a:t>amount;</a:t>
            </a:r>
          </a:p>
          <a:p>
            <a:pPr marL="36900" indent="0">
              <a:buNone/>
            </a:pPr>
            <a:r>
              <a:rPr lang="en-IN" sz="1400" b="1" dirty="0" smtClean="0"/>
              <a:t>	public </a:t>
            </a:r>
            <a:r>
              <a:rPr lang="en-IN" sz="1400" dirty="0" err="1"/>
              <a:t>InsufficientFundsException</a:t>
            </a:r>
            <a:r>
              <a:rPr lang="en-IN" sz="1400" dirty="0"/>
              <a:t>(</a:t>
            </a:r>
            <a:r>
              <a:rPr lang="en-IN" sz="1400" b="1" dirty="0"/>
              <a:t>double </a:t>
            </a:r>
            <a:r>
              <a:rPr lang="en-IN" sz="1400" dirty="0"/>
              <a:t>amount) {</a:t>
            </a:r>
          </a:p>
          <a:p>
            <a:pPr marL="36900" indent="0">
              <a:buNone/>
            </a:pPr>
            <a:r>
              <a:rPr lang="en-IN" sz="1400" b="1" dirty="0" smtClean="0"/>
              <a:t>		</a:t>
            </a:r>
            <a:r>
              <a:rPr lang="en-IN" sz="1400" b="1" dirty="0" err="1" smtClean="0"/>
              <a:t>this</a:t>
            </a:r>
            <a:r>
              <a:rPr lang="en-IN" sz="1400" dirty="0" err="1" smtClean="0"/>
              <a:t>.amount</a:t>
            </a:r>
            <a:r>
              <a:rPr lang="en-IN" sz="1400" dirty="0" smtClean="0"/>
              <a:t> </a:t>
            </a:r>
            <a:r>
              <a:rPr lang="en-IN" sz="1400" dirty="0"/>
              <a:t>= amount;</a:t>
            </a:r>
          </a:p>
          <a:p>
            <a:pPr marL="36900" indent="0">
              <a:buNone/>
            </a:pPr>
            <a:r>
              <a:rPr lang="en-IN" sz="1400" dirty="0" smtClean="0"/>
              <a:t>	}</a:t>
            </a:r>
            <a:endParaRPr lang="en-IN" sz="1400" dirty="0"/>
          </a:p>
          <a:p>
            <a:pPr marL="36900" indent="0">
              <a:buNone/>
            </a:pPr>
            <a:r>
              <a:rPr lang="en-US" sz="1400" b="1" dirty="0" smtClean="0"/>
              <a:t>	public </a:t>
            </a:r>
            <a:r>
              <a:rPr lang="en-US" sz="1400" b="1" dirty="0"/>
              <a:t>double </a:t>
            </a:r>
            <a:r>
              <a:rPr lang="en-US" sz="1400" dirty="0" err="1"/>
              <a:t>getAmount</a:t>
            </a:r>
            <a:r>
              <a:rPr lang="en-US" sz="1400" dirty="0"/>
              <a:t>() { </a:t>
            </a:r>
            <a:r>
              <a:rPr lang="en-US" sz="1400" b="1" dirty="0"/>
              <a:t>return </a:t>
            </a:r>
            <a:r>
              <a:rPr lang="en-US" sz="1400" dirty="0"/>
              <a:t>amount; }</a:t>
            </a:r>
          </a:p>
          <a:p>
            <a:pPr marL="36900" indent="0">
              <a:buNone/>
            </a:pPr>
            <a:r>
              <a:rPr lang="en-IN" sz="1400" dirty="0" smtClean="0"/>
              <a:t>}</a:t>
            </a:r>
            <a:endParaRPr lang="en-IN" sz="1400" dirty="0"/>
          </a:p>
          <a:p>
            <a:pPr marL="36900" indent="0">
              <a:buNone/>
            </a:pPr>
            <a:r>
              <a:rPr lang="en-IN" sz="1400" i="1" dirty="0"/>
              <a:t>// File Name CheckingAccount.java</a:t>
            </a:r>
          </a:p>
          <a:p>
            <a:pPr marL="36900" indent="0">
              <a:buNone/>
            </a:pPr>
            <a:r>
              <a:rPr lang="en-IN" sz="1400" b="1" dirty="0"/>
              <a:t>import java.io.*</a:t>
            </a:r>
            <a:r>
              <a:rPr lang="en-IN" sz="1400" dirty="0"/>
              <a:t>;</a:t>
            </a:r>
          </a:p>
          <a:p>
            <a:pPr marL="36900" indent="0">
              <a:buNone/>
            </a:pPr>
            <a:r>
              <a:rPr lang="en-IN" sz="1400" b="1" dirty="0"/>
              <a:t>public class </a:t>
            </a:r>
            <a:r>
              <a:rPr lang="en-IN" sz="1400" b="1" dirty="0" err="1"/>
              <a:t>CheckingAccount</a:t>
            </a:r>
            <a:r>
              <a:rPr lang="en-IN" sz="1400" b="1" dirty="0"/>
              <a:t> 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IN" sz="1400" b="1" dirty="0"/>
              <a:t>private double </a:t>
            </a:r>
            <a:r>
              <a:rPr lang="en-IN" sz="1400" dirty="0"/>
              <a:t>balance;</a:t>
            </a:r>
          </a:p>
          <a:p>
            <a:pPr marL="36900" indent="0">
              <a:buNone/>
            </a:pPr>
            <a:r>
              <a:rPr lang="en-IN" sz="1400" b="1" dirty="0"/>
              <a:t>private </a:t>
            </a:r>
            <a:r>
              <a:rPr lang="en-IN" sz="1400" b="1" dirty="0" err="1"/>
              <a:t>int</a:t>
            </a:r>
            <a:r>
              <a:rPr lang="en-IN" sz="1400" b="1" dirty="0"/>
              <a:t> </a:t>
            </a:r>
            <a:r>
              <a:rPr lang="en-IN" sz="1400" dirty="0"/>
              <a:t>number;</a:t>
            </a:r>
          </a:p>
          <a:p>
            <a:pPr marL="36900" indent="0">
              <a:buNone/>
            </a:pPr>
            <a:r>
              <a:rPr lang="en-US" sz="1400" b="1" dirty="0"/>
              <a:t>public </a:t>
            </a:r>
            <a:r>
              <a:rPr lang="en-US" sz="1400" dirty="0" err="1"/>
              <a:t>CheckingAccount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dirty="0"/>
              <a:t>number) { </a:t>
            </a:r>
            <a:r>
              <a:rPr lang="en-US" sz="1400" b="1" dirty="0" err="1"/>
              <a:t>this</a:t>
            </a:r>
            <a:r>
              <a:rPr lang="en-US" sz="1400" dirty="0" err="1"/>
              <a:t>.number</a:t>
            </a:r>
            <a:r>
              <a:rPr lang="en-US" sz="1400" dirty="0"/>
              <a:t> = number; }</a:t>
            </a:r>
          </a:p>
          <a:p>
            <a:pPr marL="36900" indent="0">
              <a:buNone/>
            </a:pPr>
            <a:r>
              <a:rPr lang="en-US" sz="1400" b="1" dirty="0"/>
              <a:t>public void </a:t>
            </a:r>
            <a:r>
              <a:rPr lang="en-US" sz="1400" dirty="0"/>
              <a:t>deposit(</a:t>
            </a:r>
            <a:r>
              <a:rPr lang="en-US" sz="1400" b="1" dirty="0"/>
              <a:t>double </a:t>
            </a:r>
            <a:r>
              <a:rPr lang="en-US" sz="1400" dirty="0"/>
              <a:t>amount) { balance += amount; }</a:t>
            </a:r>
          </a:p>
          <a:p>
            <a:pPr marL="3690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225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sz="4400" dirty="0"/>
              <a:t>Example-3 : User-Defined </a:t>
            </a:r>
            <a:r>
              <a:rPr lang="en-IN" sz="4400" dirty="0" smtClean="0"/>
              <a:t>Exception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6" y="794442"/>
            <a:ext cx="11574297" cy="590257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400" b="1" dirty="0"/>
              <a:t>public void </a:t>
            </a:r>
            <a:r>
              <a:rPr lang="en-US" sz="1400" dirty="0"/>
              <a:t>withdraw(</a:t>
            </a:r>
            <a:r>
              <a:rPr lang="en-US" sz="1400" b="1" dirty="0"/>
              <a:t>double </a:t>
            </a:r>
            <a:r>
              <a:rPr lang="en-US" sz="1400" dirty="0"/>
              <a:t>amount) </a:t>
            </a:r>
            <a:r>
              <a:rPr lang="en-US" sz="1400" b="1" dirty="0"/>
              <a:t>throws </a:t>
            </a:r>
            <a:r>
              <a:rPr lang="en-US" sz="1400" dirty="0" err="1"/>
              <a:t>InsufficientFundsException</a:t>
            </a:r>
            <a:r>
              <a:rPr lang="en-US" sz="1400" dirty="0"/>
              <a:t> {</a:t>
            </a:r>
          </a:p>
          <a:p>
            <a:pPr marL="36900" indent="0">
              <a:buNone/>
            </a:pPr>
            <a:r>
              <a:rPr lang="en-IN" sz="1400" b="1" dirty="0"/>
              <a:t>if</a:t>
            </a:r>
            <a:r>
              <a:rPr lang="en-IN" sz="1400" dirty="0"/>
              <a:t>(amount &lt;= balance) balance -= amount;</a:t>
            </a:r>
          </a:p>
          <a:p>
            <a:pPr marL="36900" indent="0">
              <a:buNone/>
            </a:pPr>
            <a:r>
              <a:rPr lang="en-IN" sz="1400" b="1" dirty="0"/>
              <a:t>else 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IN" sz="1400" b="1" dirty="0"/>
              <a:t>double </a:t>
            </a:r>
            <a:r>
              <a:rPr lang="en-IN" sz="1400" dirty="0"/>
              <a:t>needs = amount - balance;</a:t>
            </a:r>
          </a:p>
          <a:p>
            <a:pPr marL="36900" indent="0">
              <a:buNone/>
            </a:pPr>
            <a:r>
              <a:rPr lang="en-IN" sz="1400" b="1" dirty="0"/>
              <a:t>throw new </a:t>
            </a:r>
            <a:r>
              <a:rPr lang="en-IN" sz="1400" dirty="0" err="1"/>
              <a:t>InsufficientFundsException</a:t>
            </a:r>
            <a:r>
              <a:rPr lang="en-IN" sz="1400" dirty="0"/>
              <a:t>(needs);</a:t>
            </a:r>
          </a:p>
          <a:p>
            <a:pPr marL="36900" indent="0">
              <a:buNone/>
            </a:pPr>
            <a:r>
              <a:rPr lang="en-IN" sz="1400" dirty="0"/>
              <a:t>}</a:t>
            </a:r>
          </a:p>
          <a:p>
            <a:pPr marL="36900" indent="0">
              <a:buNone/>
            </a:pPr>
            <a:r>
              <a:rPr lang="en-IN" sz="1400" dirty="0" smtClean="0"/>
              <a:t>}</a:t>
            </a:r>
          </a:p>
          <a:p>
            <a:pPr marL="36900" indent="0">
              <a:buNone/>
            </a:pPr>
            <a:r>
              <a:rPr lang="en-US" sz="1400" b="1" dirty="0"/>
              <a:t>public double </a:t>
            </a:r>
            <a:r>
              <a:rPr lang="en-US" sz="1400" dirty="0" err="1"/>
              <a:t>getBalance</a:t>
            </a:r>
            <a:r>
              <a:rPr lang="en-US" sz="1400" dirty="0"/>
              <a:t>() { </a:t>
            </a:r>
            <a:r>
              <a:rPr lang="en-US" sz="1400" b="1" dirty="0"/>
              <a:t>return </a:t>
            </a:r>
            <a:r>
              <a:rPr lang="en-US" sz="1400" dirty="0"/>
              <a:t>balance; }</a:t>
            </a:r>
          </a:p>
          <a:p>
            <a:pPr marL="36900" indent="0">
              <a:buNone/>
            </a:pPr>
            <a:r>
              <a:rPr lang="en-US" sz="1400" b="1" dirty="0"/>
              <a:t>public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dirty="0" err="1"/>
              <a:t>getNumber</a:t>
            </a:r>
            <a:r>
              <a:rPr lang="en-US" sz="1400" dirty="0"/>
              <a:t>() { </a:t>
            </a:r>
            <a:r>
              <a:rPr lang="en-US" sz="1400" b="1" dirty="0"/>
              <a:t>return </a:t>
            </a:r>
            <a:r>
              <a:rPr lang="en-US" sz="1400" dirty="0"/>
              <a:t>number; }</a:t>
            </a:r>
          </a:p>
          <a:p>
            <a:pPr marL="36900" indent="0">
              <a:buNone/>
            </a:pPr>
            <a:r>
              <a:rPr lang="en-IN" sz="1400" dirty="0" smtClean="0"/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603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sz="4400" dirty="0"/>
              <a:t>Example-3 : User-Defined </a:t>
            </a:r>
            <a:r>
              <a:rPr lang="en-IN" sz="4400" dirty="0" smtClean="0"/>
              <a:t>Exception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6" y="794442"/>
            <a:ext cx="11574297" cy="590257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1400" i="1" dirty="0" smtClean="0"/>
              <a:t>// </a:t>
            </a:r>
            <a:r>
              <a:rPr lang="en-IN" sz="1400" i="1" dirty="0"/>
              <a:t>File Name BankDemo.java</a:t>
            </a:r>
          </a:p>
          <a:p>
            <a:pPr marL="36900" indent="0">
              <a:buNone/>
            </a:pPr>
            <a:r>
              <a:rPr lang="en-IN" sz="1400" b="1" dirty="0"/>
              <a:t>public class </a:t>
            </a:r>
            <a:r>
              <a:rPr lang="en-IN" sz="1400" b="1" dirty="0" err="1"/>
              <a:t>BankDemo</a:t>
            </a:r>
            <a:r>
              <a:rPr lang="en-IN" sz="1400" b="1" dirty="0"/>
              <a:t> 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US" sz="1400" b="1" dirty="0"/>
              <a:t>public static void </a:t>
            </a:r>
            <a:r>
              <a:rPr lang="en-US" sz="1400" dirty="0"/>
              <a:t>main(String 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36900" indent="0">
              <a:buNone/>
            </a:pPr>
            <a:r>
              <a:rPr lang="en-IN" sz="1400" dirty="0" err="1"/>
              <a:t>CheckingAccount</a:t>
            </a:r>
            <a:r>
              <a:rPr lang="en-IN" sz="1400" dirty="0"/>
              <a:t> c = </a:t>
            </a:r>
            <a:r>
              <a:rPr lang="en-IN" sz="1400" b="1" dirty="0"/>
              <a:t>new </a:t>
            </a:r>
            <a:r>
              <a:rPr lang="en-IN" sz="1400" dirty="0" err="1"/>
              <a:t>CheckingAccount</a:t>
            </a:r>
            <a:r>
              <a:rPr lang="en-IN" sz="1400" dirty="0"/>
              <a:t>(101);</a:t>
            </a:r>
          </a:p>
          <a:p>
            <a:pPr marL="36900" indent="0">
              <a:buNone/>
            </a:pPr>
            <a:r>
              <a:rPr lang="en-IN" sz="1400" dirty="0" err="1"/>
              <a:t>System.out.println</a:t>
            </a:r>
            <a:r>
              <a:rPr lang="en-IN" sz="1400" dirty="0"/>
              <a:t>("Depositing $500...");</a:t>
            </a:r>
          </a:p>
          <a:p>
            <a:pPr marL="36900" indent="0">
              <a:buNone/>
            </a:pPr>
            <a:r>
              <a:rPr lang="en-IN" sz="1400" dirty="0" err="1"/>
              <a:t>c.deposit</a:t>
            </a:r>
            <a:r>
              <a:rPr lang="en-IN" sz="1400" dirty="0"/>
              <a:t>(500.00);</a:t>
            </a:r>
          </a:p>
          <a:p>
            <a:pPr marL="36900" indent="0">
              <a:buNone/>
            </a:pPr>
            <a:r>
              <a:rPr lang="en-IN" sz="1400" b="1" dirty="0"/>
              <a:t>try </a:t>
            </a:r>
            <a:r>
              <a:rPr lang="en-IN" sz="1400" dirty="0"/>
              <a:t>{</a:t>
            </a:r>
          </a:p>
          <a:p>
            <a:pPr marL="36900" indent="0">
              <a:buNone/>
            </a:pPr>
            <a:r>
              <a:rPr lang="en-IN" sz="1400" dirty="0" err="1"/>
              <a:t>System.out.println</a:t>
            </a:r>
            <a:r>
              <a:rPr lang="en-IN" sz="1400" dirty="0"/>
              <a:t>("\</a:t>
            </a:r>
            <a:r>
              <a:rPr lang="en-IN" sz="1400" dirty="0" err="1"/>
              <a:t>nWithdrawing</a:t>
            </a:r>
            <a:r>
              <a:rPr lang="en-IN" sz="1400" dirty="0"/>
              <a:t> $100...");</a:t>
            </a:r>
          </a:p>
          <a:p>
            <a:pPr marL="36900" indent="0">
              <a:buNone/>
            </a:pPr>
            <a:r>
              <a:rPr lang="en-IN" sz="1400" dirty="0" err="1"/>
              <a:t>c.withdraw</a:t>
            </a:r>
            <a:r>
              <a:rPr lang="en-IN" sz="1400" dirty="0"/>
              <a:t>(100.00);</a:t>
            </a:r>
          </a:p>
          <a:p>
            <a:pPr marL="36900" indent="0">
              <a:buNone/>
            </a:pPr>
            <a:r>
              <a:rPr lang="en-IN" sz="1400" dirty="0" err="1"/>
              <a:t>System.out.println</a:t>
            </a:r>
            <a:r>
              <a:rPr lang="en-IN" sz="1400" dirty="0"/>
              <a:t>("\</a:t>
            </a:r>
            <a:r>
              <a:rPr lang="en-IN" sz="1400" dirty="0" err="1"/>
              <a:t>nWithdrawing</a:t>
            </a:r>
            <a:r>
              <a:rPr lang="en-IN" sz="1400" dirty="0"/>
              <a:t> $600...");</a:t>
            </a:r>
          </a:p>
          <a:p>
            <a:pPr marL="36900" indent="0">
              <a:buNone/>
            </a:pPr>
            <a:r>
              <a:rPr lang="en-IN" sz="1400" dirty="0" err="1"/>
              <a:t>c.withdraw</a:t>
            </a:r>
            <a:r>
              <a:rPr lang="en-IN" sz="1400" dirty="0"/>
              <a:t>(600.00);</a:t>
            </a:r>
          </a:p>
          <a:p>
            <a:pPr marL="36900" indent="0">
              <a:buNone/>
            </a:pPr>
            <a:r>
              <a:rPr lang="en-IN" sz="1400" dirty="0"/>
              <a:t>}</a:t>
            </a:r>
          </a:p>
          <a:p>
            <a:pPr marL="36900" indent="0">
              <a:buNone/>
            </a:pPr>
            <a:r>
              <a:rPr lang="en-IN" sz="1400" b="1" dirty="0"/>
              <a:t>catch </a:t>
            </a:r>
            <a:r>
              <a:rPr lang="en-IN" sz="1400" dirty="0"/>
              <a:t>(</a:t>
            </a:r>
            <a:r>
              <a:rPr lang="en-IN" sz="1400" dirty="0" err="1"/>
              <a:t>InsufficientFundsException</a:t>
            </a:r>
            <a:r>
              <a:rPr lang="en-IN" sz="1400" dirty="0"/>
              <a:t> e) {</a:t>
            </a:r>
          </a:p>
          <a:p>
            <a:pPr marL="36900" indent="0"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("Sorry, but you are short " + </a:t>
            </a:r>
            <a:r>
              <a:rPr lang="en-US" sz="1400" dirty="0" err="1"/>
              <a:t>e.getAmount</a:t>
            </a:r>
            <a:r>
              <a:rPr lang="en-US" sz="1400" dirty="0"/>
              <a:t>());</a:t>
            </a:r>
          </a:p>
          <a:p>
            <a:pPr marL="36900" indent="0">
              <a:buNone/>
            </a:pPr>
            <a:r>
              <a:rPr lang="en-IN" sz="1400" dirty="0" err="1"/>
              <a:t>e.printStackTrace</a:t>
            </a:r>
            <a:r>
              <a:rPr lang="en-IN" sz="1400" dirty="0"/>
              <a:t>();</a:t>
            </a:r>
          </a:p>
          <a:p>
            <a:pPr marL="36900" indent="0">
              <a:buNone/>
            </a:pPr>
            <a:r>
              <a:rPr lang="en-IN" sz="1400" dirty="0"/>
              <a:t>}</a:t>
            </a:r>
          </a:p>
          <a:p>
            <a:pPr marL="36900" indent="0">
              <a:buNone/>
            </a:pPr>
            <a:r>
              <a:rPr lang="en-IN" sz="1400" dirty="0"/>
              <a:t>}</a:t>
            </a:r>
          </a:p>
          <a:p>
            <a:pPr marL="36900" indent="0">
              <a:buNone/>
            </a:pPr>
            <a:r>
              <a:rPr lang="en-IN" sz="1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16192" y="2500425"/>
            <a:ext cx="767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</a:p>
          <a:p>
            <a:r>
              <a:rPr lang="en-IN" i="1" dirty="0" smtClean="0"/>
              <a:t>Depositing </a:t>
            </a:r>
            <a:r>
              <a:rPr lang="en-IN" i="1" dirty="0"/>
              <a:t>$500...</a:t>
            </a:r>
          </a:p>
          <a:p>
            <a:r>
              <a:rPr lang="en-IN" i="1" dirty="0" smtClean="0"/>
              <a:t>Withdrawing </a:t>
            </a:r>
            <a:r>
              <a:rPr lang="en-IN" i="1" dirty="0"/>
              <a:t>$100...</a:t>
            </a:r>
          </a:p>
          <a:p>
            <a:r>
              <a:rPr lang="en-IN" i="1" dirty="0" smtClean="0"/>
              <a:t>Withdrawing </a:t>
            </a:r>
            <a:r>
              <a:rPr lang="en-IN" i="1" dirty="0"/>
              <a:t>$600...</a:t>
            </a:r>
          </a:p>
          <a:p>
            <a:r>
              <a:rPr lang="en-US" i="1" dirty="0" smtClean="0"/>
              <a:t>Sorry</a:t>
            </a:r>
            <a:r>
              <a:rPr lang="en-US" i="1" dirty="0"/>
              <a:t>, but you are short $200.0</a:t>
            </a:r>
          </a:p>
          <a:p>
            <a:r>
              <a:rPr lang="en-IN" i="1" dirty="0" err="1" smtClean="0"/>
              <a:t>InsufficientFundsException</a:t>
            </a:r>
            <a:r>
              <a:rPr lang="en-IN" i="1" dirty="0"/>
              <a:t> </a:t>
            </a:r>
            <a:r>
              <a:rPr lang="en-IN" i="1" dirty="0" smtClean="0"/>
              <a:t>at </a:t>
            </a:r>
            <a:r>
              <a:rPr lang="en-IN" i="1" dirty="0" err="1" smtClean="0"/>
              <a:t>CheckingAccount.withdraw</a:t>
            </a:r>
            <a:r>
              <a:rPr lang="en-IN" i="1" dirty="0" smtClean="0"/>
              <a:t>(CheckingAccount.java:25</a:t>
            </a:r>
            <a:r>
              <a:rPr lang="en-IN" i="1" dirty="0"/>
              <a:t>)</a:t>
            </a:r>
          </a:p>
          <a:p>
            <a:r>
              <a:rPr lang="en-IN" i="1" dirty="0" smtClean="0"/>
              <a:t>at </a:t>
            </a:r>
            <a:r>
              <a:rPr lang="en-IN" i="1" dirty="0" err="1"/>
              <a:t>BankDemo.main</a:t>
            </a:r>
            <a:r>
              <a:rPr lang="en-IN" i="1" dirty="0"/>
              <a:t>(BankDemo.java:13)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9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dirty="0" smtClean="0"/>
              <a:t>Multithreading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6" y="794443"/>
            <a:ext cx="11574297" cy="5786844"/>
          </a:xfrm>
        </p:spPr>
        <p:txBody>
          <a:bodyPr>
            <a:noAutofit/>
          </a:bodyPr>
          <a:lstStyle/>
          <a:p>
            <a:r>
              <a:rPr lang="en-US" dirty="0"/>
              <a:t>Multithreading in Java is a process of executing multiple </a:t>
            </a:r>
            <a:r>
              <a:rPr lang="en-US" dirty="0" smtClean="0"/>
              <a:t>threads </a:t>
            </a:r>
            <a:r>
              <a:rPr lang="en-IN" dirty="0" smtClean="0"/>
              <a:t>simultaneously</a:t>
            </a:r>
            <a:r>
              <a:rPr lang="en-IN" dirty="0"/>
              <a:t>.</a:t>
            </a:r>
          </a:p>
          <a:p>
            <a:r>
              <a:rPr lang="en-US" dirty="0"/>
              <a:t>A thread is a lightweight sub-process, the smallest unit of processing.</a:t>
            </a:r>
          </a:p>
          <a:p>
            <a:r>
              <a:rPr lang="en-US" dirty="0"/>
              <a:t>Multiprocessing and multithreading, both are used to achieve multitasking.</a:t>
            </a:r>
          </a:p>
          <a:p>
            <a:r>
              <a:rPr lang="en-IN" b="1" dirty="0"/>
              <a:t>Why Multithreading</a:t>
            </a:r>
            <a:r>
              <a:rPr lang="en-IN" dirty="0"/>
              <a:t>, not Multiprocessing?</a:t>
            </a:r>
          </a:p>
          <a:p>
            <a:pPr lvl="1"/>
            <a:r>
              <a:rPr lang="en-US" sz="2000" dirty="0"/>
              <a:t>Threads use a shared memory area, They don’t allocate separate </a:t>
            </a:r>
            <a:r>
              <a:rPr lang="en-US" sz="2000" dirty="0" smtClean="0"/>
              <a:t>memory </a:t>
            </a:r>
            <a:r>
              <a:rPr lang="en-IN" sz="2000" dirty="0" smtClean="0"/>
              <a:t>area </a:t>
            </a:r>
            <a:r>
              <a:rPr lang="en-IN" sz="2000" dirty="0"/>
              <a:t>so saves memory.</a:t>
            </a:r>
          </a:p>
          <a:p>
            <a:pPr lvl="1"/>
            <a:r>
              <a:rPr lang="en-US" sz="2000" dirty="0"/>
              <a:t>Context-switching between the threads takes less time than process.</a:t>
            </a:r>
          </a:p>
          <a:p>
            <a:r>
              <a:rPr lang="en-US" dirty="0"/>
              <a:t>Java Multithreading is mostly used in games, animation, etc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Advantages</a:t>
            </a:r>
            <a:r>
              <a:rPr lang="en-IN" dirty="0" smtClean="0"/>
              <a:t>: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doesn’t block the user, because threads are independent and you </a:t>
            </a:r>
            <a:r>
              <a:rPr lang="en-US" sz="2000" dirty="0" smtClean="0"/>
              <a:t>can perform </a:t>
            </a:r>
            <a:r>
              <a:rPr lang="en-US" sz="2000" dirty="0"/>
              <a:t>multiple operations at the same time.</a:t>
            </a:r>
          </a:p>
          <a:p>
            <a:r>
              <a:rPr lang="en-US" dirty="0"/>
              <a:t>You can perform many operations together, so it saves time.</a:t>
            </a:r>
          </a:p>
          <a:p>
            <a:r>
              <a:rPr lang="en-US" dirty="0"/>
              <a:t>Threads are independent, so it doesn’t affect other threads if an </a:t>
            </a:r>
            <a:r>
              <a:rPr lang="en-US" dirty="0" smtClean="0"/>
              <a:t>exception occurs </a:t>
            </a:r>
            <a:r>
              <a:rPr lang="en-US" dirty="0"/>
              <a:t>in a single thread.</a:t>
            </a:r>
          </a:p>
          <a:p>
            <a:r>
              <a:rPr lang="en-US" dirty="0"/>
              <a:t>Cost of thread intercommunication is relatively low that that of </a:t>
            </a:r>
            <a:r>
              <a:rPr lang="en-US" dirty="0" smtClean="0"/>
              <a:t>process </a:t>
            </a:r>
            <a:r>
              <a:rPr lang="en-IN" dirty="0" smtClean="0"/>
              <a:t>intercommunication</a:t>
            </a:r>
            <a:r>
              <a:rPr lang="en-IN" dirty="0"/>
              <a:t>.</a:t>
            </a:r>
          </a:p>
          <a:p>
            <a:r>
              <a:rPr lang="en-US" dirty="0"/>
              <a:t>Threads allow different tasks to be performed concurrently.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dirty="0" smtClean="0"/>
              <a:t>Multitasking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6" y="794443"/>
            <a:ext cx="11574297" cy="5786844"/>
          </a:xfrm>
        </p:spPr>
        <p:txBody>
          <a:bodyPr>
            <a:noAutofit/>
          </a:bodyPr>
          <a:lstStyle/>
          <a:p>
            <a:r>
              <a:rPr lang="en-US" dirty="0"/>
              <a:t>Multitasking is a process of executing multiple tasks </a:t>
            </a:r>
            <a:r>
              <a:rPr lang="en-US" dirty="0" smtClean="0"/>
              <a:t>simultaneously. It </a:t>
            </a:r>
            <a:r>
              <a:rPr lang="en-US" dirty="0"/>
              <a:t>is used to utilize the CPU efficiently</a:t>
            </a:r>
            <a:r>
              <a:rPr lang="en-US" dirty="0" smtClean="0"/>
              <a:t>.</a:t>
            </a:r>
          </a:p>
          <a:p>
            <a:r>
              <a:rPr lang="en-US" dirty="0"/>
              <a:t>Multitasking can be achieved in two ways</a:t>
            </a:r>
            <a:r>
              <a:rPr lang="en-US" dirty="0" smtClean="0"/>
              <a:t>:</a:t>
            </a:r>
          </a:p>
          <a:p>
            <a:r>
              <a:rPr lang="en-IN" dirty="0"/>
              <a:t>Process-based Multitasking (Multiprocessing) :</a:t>
            </a:r>
          </a:p>
          <a:p>
            <a:pPr lvl="1"/>
            <a:r>
              <a:rPr lang="en-US" sz="2000" dirty="0"/>
              <a:t>Each process has an address in memory. In other words, each </a:t>
            </a:r>
            <a:r>
              <a:rPr lang="en-US" sz="2000" dirty="0" smtClean="0"/>
              <a:t>process allocates </a:t>
            </a:r>
            <a:r>
              <a:rPr lang="en-US" sz="2000" dirty="0"/>
              <a:t>a separate memory area.</a:t>
            </a:r>
          </a:p>
          <a:p>
            <a:pPr lvl="1"/>
            <a:r>
              <a:rPr lang="en-IN" sz="2000" dirty="0"/>
              <a:t>A process is heavyweight.</a:t>
            </a:r>
          </a:p>
          <a:p>
            <a:pPr lvl="1"/>
            <a:r>
              <a:rPr lang="en-US" sz="2000" dirty="0"/>
              <a:t>Cost of communication between the process is high.</a:t>
            </a:r>
          </a:p>
          <a:p>
            <a:pPr lvl="1"/>
            <a:r>
              <a:rPr lang="en-US" sz="2000" dirty="0"/>
              <a:t>Switching from one process to another requires some time for saving </a:t>
            </a:r>
            <a:r>
              <a:rPr lang="en-US" sz="2000" dirty="0" smtClean="0"/>
              <a:t>and loading </a:t>
            </a:r>
            <a:r>
              <a:rPr lang="en-US" sz="2000" dirty="0"/>
              <a:t>registers, memory maps, updating lists, etc</a:t>
            </a:r>
            <a:r>
              <a:rPr lang="en-US" sz="2000" dirty="0" smtClean="0"/>
              <a:t>.</a:t>
            </a:r>
          </a:p>
          <a:p>
            <a:r>
              <a:rPr lang="en-IN" dirty="0"/>
              <a:t>Thread-based Multitasking (Multithreading) :</a:t>
            </a:r>
          </a:p>
          <a:p>
            <a:pPr lvl="1"/>
            <a:r>
              <a:rPr lang="en-US" sz="2000" dirty="0"/>
              <a:t>Threads share the same address space.</a:t>
            </a:r>
          </a:p>
          <a:p>
            <a:pPr lvl="1"/>
            <a:r>
              <a:rPr lang="en-IN" sz="2000" dirty="0"/>
              <a:t>A thread is lightweight.</a:t>
            </a:r>
          </a:p>
          <a:p>
            <a:pPr lvl="1"/>
            <a:r>
              <a:rPr lang="en-US" sz="2000" dirty="0"/>
              <a:t>Cost of communication between the thread is low.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170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dirty="0"/>
              <a:t>What is Thread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6" y="794443"/>
            <a:ext cx="11574297" cy="5786844"/>
          </a:xfrm>
        </p:spPr>
        <p:txBody>
          <a:bodyPr>
            <a:noAutofit/>
          </a:bodyPr>
          <a:lstStyle/>
          <a:p>
            <a:r>
              <a:rPr lang="en-US" dirty="0"/>
              <a:t>It is a lightweight </a:t>
            </a:r>
            <a:r>
              <a:rPr lang="en-US" dirty="0" smtClean="0"/>
              <a:t>sub-process </a:t>
            </a:r>
            <a:r>
              <a:rPr lang="en-US" dirty="0"/>
              <a:t>and the smallest unit of processing, has a </a:t>
            </a:r>
            <a:r>
              <a:rPr lang="en-US" dirty="0" smtClean="0"/>
              <a:t>separate </a:t>
            </a:r>
            <a:r>
              <a:rPr lang="en-IN" dirty="0" smtClean="0"/>
              <a:t>path </a:t>
            </a:r>
            <a:r>
              <a:rPr lang="en-IN" dirty="0"/>
              <a:t>of execution.</a:t>
            </a:r>
          </a:p>
          <a:p>
            <a:r>
              <a:rPr lang="en-US" dirty="0"/>
              <a:t>Threads are independent. If there occurs exception in one thread, it </a:t>
            </a:r>
            <a:r>
              <a:rPr lang="en-US" dirty="0" smtClean="0"/>
              <a:t>doesn’t </a:t>
            </a:r>
            <a:r>
              <a:rPr lang="en-IN" dirty="0" smtClean="0"/>
              <a:t>affect </a:t>
            </a:r>
            <a:r>
              <a:rPr lang="en-IN" dirty="0"/>
              <a:t>other threads.</a:t>
            </a:r>
          </a:p>
          <a:p>
            <a:r>
              <a:rPr lang="en-US" dirty="0"/>
              <a:t>It uses a shared memory area.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912" y="1903126"/>
            <a:ext cx="4788370" cy="47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US" dirty="0"/>
              <a:t>Thread Life Cycle (Thread States)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03" y="852755"/>
            <a:ext cx="9465771" cy="58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64" y="-66418"/>
            <a:ext cx="10353762" cy="770709"/>
          </a:xfrm>
        </p:spPr>
        <p:txBody>
          <a:bodyPr/>
          <a:lstStyle/>
          <a:p>
            <a:r>
              <a:rPr lang="en-IN" dirty="0"/>
              <a:t>Thread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6" y="794443"/>
            <a:ext cx="11574297" cy="5786844"/>
          </a:xfrm>
        </p:spPr>
        <p:txBody>
          <a:bodyPr>
            <a:noAutofit/>
          </a:bodyPr>
          <a:lstStyle/>
          <a:p>
            <a:r>
              <a:rPr lang="en-US" dirty="0"/>
              <a:t>A thread can be in one of the five states</a:t>
            </a:r>
          </a:p>
          <a:p>
            <a:r>
              <a:rPr lang="en-US" b="1" dirty="0"/>
              <a:t>New </a:t>
            </a:r>
            <a:r>
              <a:rPr lang="en-US" dirty="0"/>
              <a:t>: The thread is in new state if you create an instance of Thread </a:t>
            </a:r>
            <a:r>
              <a:rPr lang="en-US" dirty="0" smtClean="0"/>
              <a:t>class but </a:t>
            </a:r>
            <a:r>
              <a:rPr lang="en-US" dirty="0"/>
              <a:t>before the invocation of start() method.</a:t>
            </a:r>
          </a:p>
          <a:p>
            <a:r>
              <a:rPr lang="en-US" b="1" dirty="0"/>
              <a:t>Runnable </a:t>
            </a:r>
            <a:r>
              <a:rPr lang="en-US" dirty="0"/>
              <a:t>: The thread is in runnable state after invocation of start</a:t>
            </a:r>
            <a:r>
              <a:rPr lang="en-US" dirty="0" smtClean="0"/>
              <a:t>() method</a:t>
            </a:r>
            <a:r>
              <a:rPr lang="en-US" dirty="0"/>
              <a:t>, but the thread scheduler has not selected it to be the </a:t>
            </a:r>
            <a:r>
              <a:rPr lang="en-US" dirty="0" smtClean="0"/>
              <a:t>running </a:t>
            </a:r>
            <a:r>
              <a:rPr lang="en-IN" dirty="0" smtClean="0"/>
              <a:t>thread</a:t>
            </a:r>
            <a:r>
              <a:rPr lang="en-IN" dirty="0"/>
              <a:t>.</a:t>
            </a:r>
          </a:p>
          <a:p>
            <a:r>
              <a:rPr lang="en-US" b="1" dirty="0"/>
              <a:t>Running </a:t>
            </a:r>
            <a:r>
              <a:rPr lang="en-US" dirty="0"/>
              <a:t>: The thread is in running state if the thread scheduler </a:t>
            </a:r>
            <a:r>
              <a:rPr lang="en-US" dirty="0" smtClean="0"/>
              <a:t>has </a:t>
            </a:r>
            <a:r>
              <a:rPr lang="en-IN" dirty="0" smtClean="0"/>
              <a:t>selected </a:t>
            </a:r>
            <a:r>
              <a:rPr lang="en-IN" dirty="0"/>
              <a:t>it.</a:t>
            </a:r>
          </a:p>
          <a:p>
            <a:r>
              <a:rPr lang="en-US" b="1" dirty="0"/>
              <a:t>Non-Runnable </a:t>
            </a:r>
            <a:r>
              <a:rPr lang="en-US" dirty="0"/>
              <a:t>(Blocked) : This is the state when the thread is still </a:t>
            </a:r>
            <a:r>
              <a:rPr lang="en-US" dirty="0" smtClean="0"/>
              <a:t>alive, but </a:t>
            </a:r>
            <a:r>
              <a:rPr lang="en-US" dirty="0"/>
              <a:t>is currently not eligible to run.</a:t>
            </a:r>
          </a:p>
          <a:p>
            <a:r>
              <a:rPr lang="en-US" b="1" dirty="0"/>
              <a:t>Terminated </a:t>
            </a:r>
            <a:r>
              <a:rPr lang="en-US" dirty="0"/>
              <a:t>: A thread is in terminated or dead state when its run</a:t>
            </a:r>
            <a:r>
              <a:rPr lang="en-US" dirty="0" smtClean="0"/>
              <a:t>() </a:t>
            </a:r>
            <a:r>
              <a:rPr lang="en-IN" dirty="0" smtClean="0"/>
              <a:t>method </a:t>
            </a:r>
            <a:r>
              <a:rPr lang="en-IN" dirty="0"/>
              <a:t>exits.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139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/>
              <a:t>Hierarchy of Java Exception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5611" y="1293224"/>
            <a:ext cx="6349155" cy="4058751"/>
          </a:xfrm>
        </p:spPr>
        <p:txBody>
          <a:bodyPr>
            <a:noAutofit/>
          </a:bodyPr>
          <a:lstStyle/>
          <a:p>
            <a:r>
              <a:rPr lang="en-IN" dirty="0"/>
              <a:t>The </a:t>
            </a:r>
            <a:r>
              <a:rPr lang="en-IN" b="1" dirty="0" err="1" smtClean="0"/>
              <a:t>java.lang.Throwable</a:t>
            </a:r>
            <a:r>
              <a:rPr lang="en-IN" b="1" dirty="0" smtClean="0"/>
              <a:t> </a:t>
            </a:r>
            <a:r>
              <a:rPr lang="en-US" dirty="0" smtClean="0"/>
              <a:t>class </a:t>
            </a:r>
            <a:r>
              <a:rPr lang="en-US" dirty="0"/>
              <a:t>is the root class </a:t>
            </a:r>
            <a:r>
              <a:rPr lang="en-US" dirty="0" smtClean="0"/>
              <a:t>of </a:t>
            </a:r>
            <a:r>
              <a:rPr lang="en-IN" dirty="0" smtClean="0"/>
              <a:t>Java </a:t>
            </a:r>
            <a:r>
              <a:rPr lang="en-IN" dirty="0"/>
              <a:t>Exception </a:t>
            </a:r>
            <a:r>
              <a:rPr lang="en-IN" dirty="0" smtClean="0"/>
              <a:t>hierarchy </a:t>
            </a:r>
            <a:r>
              <a:rPr lang="en-US" dirty="0" smtClean="0"/>
              <a:t>which </a:t>
            </a:r>
            <a:r>
              <a:rPr lang="en-US" dirty="0"/>
              <a:t>is inherited by </a:t>
            </a:r>
            <a:r>
              <a:rPr lang="en-US" dirty="0" smtClean="0"/>
              <a:t>two </a:t>
            </a:r>
            <a:r>
              <a:rPr lang="en-IN" dirty="0" smtClean="0"/>
              <a:t>subclasses: </a:t>
            </a:r>
            <a:r>
              <a:rPr lang="en-IN" b="1" dirty="0" smtClean="0"/>
              <a:t>Exception </a:t>
            </a:r>
            <a:r>
              <a:rPr lang="en-IN" dirty="0"/>
              <a:t>and </a:t>
            </a:r>
            <a:r>
              <a:rPr lang="en-IN" b="1" dirty="0"/>
              <a:t>Error</a:t>
            </a:r>
            <a:r>
              <a:rPr lang="en-IN" dirty="0"/>
              <a:t>.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" y="669886"/>
            <a:ext cx="4820603" cy="598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1693"/>
            <a:ext cx="10515600" cy="14713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1" dirty="0" smtClean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8423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 smtClean="0"/>
              <a:t>Some Common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80" y="901339"/>
            <a:ext cx="11574297" cy="5786844"/>
          </a:xfrm>
        </p:spPr>
        <p:txBody>
          <a:bodyPr>
            <a:noAutofit/>
          </a:bodyPr>
          <a:lstStyle/>
          <a:p>
            <a:r>
              <a:rPr lang="en-US" dirty="0"/>
              <a:t>Common scenarios where exceptions may occur :</a:t>
            </a:r>
          </a:p>
          <a:p>
            <a:pPr marL="36900" indent="0">
              <a:buNone/>
            </a:pPr>
            <a:r>
              <a:rPr lang="en-IN" dirty="0" smtClean="0"/>
              <a:t>1.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a=50/0; //</a:t>
            </a:r>
            <a:r>
              <a:rPr lang="en-IN" dirty="0" err="1"/>
              <a:t>ArithmeticException</a:t>
            </a:r>
            <a:endParaRPr lang="en-IN" dirty="0"/>
          </a:p>
          <a:p>
            <a:pPr marL="36900" indent="0">
              <a:buNone/>
            </a:pPr>
            <a:r>
              <a:rPr lang="en-IN" dirty="0" smtClean="0"/>
              <a:t> </a:t>
            </a:r>
          </a:p>
          <a:p>
            <a:pPr marL="36900" indent="0">
              <a:buNone/>
            </a:pPr>
            <a:r>
              <a:rPr lang="en-IN" dirty="0" smtClean="0"/>
              <a:t>2. String </a:t>
            </a:r>
            <a:r>
              <a:rPr lang="en-IN" dirty="0"/>
              <a:t>s=null;</a:t>
            </a:r>
          </a:p>
          <a:p>
            <a:pPr marL="3690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s.length</a:t>
            </a:r>
            <a:r>
              <a:rPr lang="en-IN" dirty="0"/>
              <a:t>()); //</a:t>
            </a:r>
            <a:r>
              <a:rPr lang="en-IN" dirty="0" err="1" smtClean="0"/>
              <a:t>NullPointerException</a:t>
            </a: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 smtClean="0"/>
              <a:t>3. String </a:t>
            </a:r>
            <a:r>
              <a:rPr lang="en-IN" dirty="0"/>
              <a:t>s="</a:t>
            </a:r>
            <a:r>
              <a:rPr lang="en-IN" dirty="0" err="1"/>
              <a:t>abc</a:t>
            </a:r>
            <a:r>
              <a:rPr lang="en-IN" dirty="0" smtClean="0"/>
              <a:t>";</a:t>
            </a:r>
          </a:p>
          <a:p>
            <a:pPr marL="3690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i</a:t>
            </a:r>
            <a:r>
              <a:rPr lang="en-IN" dirty="0" smtClean="0"/>
              <a:t>=</a:t>
            </a:r>
            <a:r>
              <a:rPr lang="en-IN" dirty="0" err="1" smtClean="0"/>
              <a:t>Integer.parseInt</a:t>
            </a:r>
            <a:r>
              <a:rPr lang="en-IN" dirty="0" smtClean="0"/>
              <a:t>(s</a:t>
            </a:r>
            <a:r>
              <a:rPr lang="en-IN" dirty="0"/>
              <a:t>); //</a:t>
            </a:r>
            <a:r>
              <a:rPr lang="en-IN" dirty="0" err="1" smtClean="0"/>
              <a:t>NumberFormatException</a:t>
            </a:r>
            <a:endParaRPr lang="en-IN" dirty="0" smtClean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 smtClean="0"/>
              <a:t>4.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a[]=new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pPr marL="36900" indent="0">
              <a:buNone/>
            </a:pPr>
            <a:r>
              <a:rPr lang="en-IN" dirty="0"/>
              <a:t>a[10]=50; //</a:t>
            </a:r>
            <a:r>
              <a:rPr lang="en-IN" dirty="0" err="1"/>
              <a:t>ArrayIndexOutOfBoundsException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/>
              <a:t>Checked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80" y="901339"/>
            <a:ext cx="11574297" cy="5786844"/>
          </a:xfrm>
        </p:spPr>
        <p:txBody>
          <a:bodyPr>
            <a:noAutofit/>
          </a:bodyPr>
          <a:lstStyle/>
          <a:p>
            <a:r>
              <a:rPr lang="en-IN" dirty="0"/>
              <a:t>Java defines several exception classes inside the standard package </a:t>
            </a:r>
            <a:r>
              <a:rPr lang="en-IN" b="1" dirty="0" err="1"/>
              <a:t>java.lang</a:t>
            </a:r>
            <a:r>
              <a:rPr lang="en-IN" dirty="0"/>
              <a:t>.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45" y="1391797"/>
            <a:ext cx="6983730" cy="52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 smtClean="0"/>
              <a:t>Unchecked </a:t>
            </a:r>
            <a:r>
              <a:rPr lang="en-IN" dirty="0"/>
              <a:t>Exceptions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55" y="770709"/>
            <a:ext cx="6170976" cy="583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 smtClean="0"/>
              <a:t>Unchecked </a:t>
            </a:r>
            <a:r>
              <a:rPr lang="en-IN" dirty="0"/>
              <a:t>Exceptions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36" y="901337"/>
            <a:ext cx="8277279" cy="57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70709"/>
          </a:xfrm>
        </p:spPr>
        <p:txBody>
          <a:bodyPr/>
          <a:lstStyle/>
          <a:p>
            <a:r>
              <a:rPr lang="en-IN" dirty="0" smtClean="0"/>
              <a:t>Java </a:t>
            </a:r>
            <a:r>
              <a:rPr lang="en-IN" dirty="0"/>
              <a:t>Exception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663" y="770709"/>
            <a:ext cx="9650026" cy="607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10" ma:contentTypeDescription="Create a new document." ma:contentTypeScope="" ma:versionID="65d3f008bd4908cb8586dd64bf8bc3b0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390c93f232c1acc73daa562332cca3a0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f2151c1-64c8-463a-aa9c-296258fdadfc}" ma:internalName="TaxCatchAll" ma:showField="CatchAllData" ma:web="db006866-85db-479e-845d-72725c018b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fe58fc-72d2-4402-86d5-224c40a3db1c">
      <Terms xmlns="http://schemas.microsoft.com/office/infopath/2007/PartnerControls"/>
    </lcf76f155ced4ddcb4097134ff3c332f>
    <TaxCatchAll xmlns="db006866-85db-479e-845d-72725c018b91" xsi:nil="true"/>
  </documentManagement>
</p:properties>
</file>

<file path=customXml/itemProps1.xml><?xml version="1.0" encoding="utf-8"?>
<ds:datastoreItem xmlns:ds="http://schemas.openxmlformats.org/officeDocument/2006/customXml" ds:itemID="{39F7092E-E65E-4B10-8BF0-17CF806A62C1}"/>
</file>

<file path=customXml/itemProps2.xml><?xml version="1.0" encoding="utf-8"?>
<ds:datastoreItem xmlns:ds="http://schemas.openxmlformats.org/officeDocument/2006/customXml" ds:itemID="{5BE16091-FB3F-49B9-863C-6402136204E5}"/>
</file>

<file path=customXml/itemProps3.xml><?xml version="1.0" encoding="utf-8"?>
<ds:datastoreItem xmlns:ds="http://schemas.openxmlformats.org/officeDocument/2006/customXml" ds:itemID="{17357430-FC81-45C0-A540-769E3D3CB6C1}"/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4193</TotalTime>
  <Words>1836</Words>
  <Application>Microsoft Office PowerPoint</Application>
  <PresentationFormat>Custom</PresentationFormat>
  <Paragraphs>448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Slate</vt:lpstr>
      <vt:lpstr>Exception Handling</vt:lpstr>
      <vt:lpstr>Exception Handling</vt:lpstr>
      <vt:lpstr>Types of Exception</vt:lpstr>
      <vt:lpstr>Hierarchy of Java Exception classes</vt:lpstr>
      <vt:lpstr>Some Common Exceptions</vt:lpstr>
      <vt:lpstr>Checked Exceptions</vt:lpstr>
      <vt:lpstr>Unchecked Exceptions</vt:lpstr>
      <vt:lpstr>Unchecked Exceptions</vt:lpstr>
      <vt:lpstr>Java Exception Methods</vt:lpstr>
      <vt:lpstr>Java Exception Keywords</vt:lpstr>
      <vt:lpstr>try and catch Block</vt:lpstr>
      <vt:lpstr>Example-1 : Exception Handling</vt:lpstr>
      <vt:lpstr>Example-1 : Exception Handling</vt:lpstr>
      <vt:lpstr>Example-1 : Exception Handling</vt:lpstr>
      <vt:lpstr>Example 2: Exception Handling</vt:lpstr>
      <vt:lpstr>Example 2: Exception Handling</vt:lpstr>
      <vt:lpstr>Example 3 : Multiple Catch Blocks</vt:lpstr>
      <vt:lpstr>Example 3 : Multiple Catch Blocks (Right Way)</vt:lpstr>
      <vt:lpstr>Nested Try Block</vt:lpstr>
      <vt:lpstr>Nested Try Block Example</vt:lpstr>
      <vt:lpstr>Java Finally Block</vt:lpstr>
      <vt:lpstr>Example Without &amp; With finally block</vt:lpstr>
      <vt:lpstr>Java Throw Keyword</vt:lpstr>
      <vt:lpstr>Java Throws Keyword</vt:lpstr>
      <vt:lpstr>Java Throws Keyword</vt:lpstr>
      <vt:lpstr>Java Throw Keyword</vt:lpstr>
      <vt:lpstr>Realtime scenario for java exception handling</vt:lpstr>
      <vt:lpstr>Comparison of throw and throws</vt:lpstr>
      <vt:lpstr>User Defined Exceptions</vt:lpstr>
      <vt:lpstr>Example-1 : User-Defined Exception</vt:lpstr>
      <vt:lpstr>Example-2 : User-Defined Exception</vt:lpstr>
      <vt:lpstr>Example-3 : User-Defined Exception</vt:lpstr>
      <vt:lpstr>Example-3 : User-Defined Exception</vt:lpstr>
      <vt:lpstr>Example-3 : User-Defined Exception</vt:lpstr>
      <vt:lpstr>Multithreading in Java</vt:lpstr>
      <vt:lpstr>Multitasking</vt:lpstr>
      <vt:lpstr>What is Thread ?</vt:lpstr>
      <vt:lpstr>Thread Life Cycle (Thread States)</vt:lpstr>
      <vt:lpstr>Thread States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179</cp:revision>
  <dcterms:created xsi:type="dcterms:W3CDTF">2022-01-17T13:48:19Z</dcterms:created>
  <dcterms:modified xsi:type="dcterms:W3CDTF">2022-10-13T05:07:47Z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