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57" r:id="rId21"/>
    <p:sldId id="259" r:id="rId22"/>
    <p:sldId id="266" r:id="rId23"/>
    <p:sldId id="261" r:id="rId24"/>
    <p:sldId id="267" r:id="rId25"/>
    <p:sldId id="263" r:id="rId26"/>
    <p:sldId id="265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4e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5AA56-DFED-4B44-9EB4-505539917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4e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71BDC-3014-4224-96AC-5FCFE38D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hl=en&amp;q=allinurl:system+java.sun.com&amp;btnI=I'm%20Feeling%20Luck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hl=en&amp;q=allinurl:string+java.sun.com&amp;btnI=I'm%20Feeling%20Luck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600200"/>
            <a:ext cx="6400800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/>
              <a:t>Module-4</a:t>
            </a:r>
            <a:endParaRPr lang="en-US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4300" b="1" i="1" dirty="0" smtClean="0">
                <a:solidFill>
                  <a:schemeClr val="tx1"/>
                </a:solidFill>
              </a:rPr>
              <a:t>Inheritance </a:t>
            </a:r>
            <a:endParaRPr lang="en-US" sz="4300" b="1" i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667000"/>
            <a:ext cx="8610600" cy="2870200"/>
          </a:xfrm>
          <a:noFill/>
        </p:spPr>
      </p:pic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BE6F9-0D77-4F96-B027-C38F072589B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Objects </a:t>
            </a:r>
            <a:r>
              <a:rPr lang="en-US" smtClean="0">
                <a:latin typeface="Courier New" pitchFamily="49" charset="0"/>
              </a:rPr>
              <a:t>myRectangle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myBox</a:t>
            </a:r>
            <a:endParaRPr lang="en-US" sz="4000" smtClean="0">
              <a:latin typeface="Courier New" pitchFamily="49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381000" y="14636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Rectangle myRectangle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>
                <a:latin typeface="Courier New" pitchFamily="49" charset="0"/>
              </a:rPr>
              <a:t> Rectangle(5, 3);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Box myBox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>
                <a:latin typeface="Courier New" pitchFamily="49" charset="0"/>
              </a:rPr>
              <a:t> Box(6, 5, 4);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Protected Members of a Class</a:t>
            </a:r>
            <a:endParaRPr lang="en-US" sz="4000" smtClean="0"/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F64E78-A58C-4E3D-AF60-DEA0D02497A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0772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300"/>
              <a:t>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of a class are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to the class and cannot be directly accessed outside the class</a:t>
            </a:r>
          </a:p>
          <a:p>
            <a:pPr marL="228600" indent="-228600">
              <a:buFontTx/>
              <a:buChar char="•"/>
            </a:pPr>
            <a:r>
              <a:rPr lang="en-US" sz="2300"/>
              <a:t>Only methods of that class can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directly; as discussed previously, the subclass cannot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of the superclass directly</a:t>
            </a:r>
          </a:p>
          <a:p>
            <a:pPr marL="228600" indent="-228600">
              <a:buFontTx/>
              <a:buChar char="•"/>
            </a:pPr>
            <a:r>
              <a:rPr lang="en-US" sz="2300"/>
              <a:t>If you make a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public</a:t>
            </a:r>
            <a:r>
              <a:rPr lang="en-US" sz="2300"/>
              <a:t>, then anyone can access that member</a:t>
            </a:r>
          </a:p>
          <a:p>
            <a:pPr marL="228600" indent="-228600">
              <a:buFontTx/>
              <a:buChar char="•"/>
            </a:pPr>
            <a:r>
              <a:rPr lang="en-US" sz="2300"/>
              <a:t>If a member of a superclass needs to be (directly) accessed in a subclass and yet still prevent its direct access outside the class you must declare that member using the modifier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/>
              <a:t> </a:t>
            </a:r>
          </a:p>
          <a:p>
            <a:pPr marL="228600" indent="-228600">
              <a:buFontTx/>
              <a:buChar char="•"/>
            </a:pPr>
            <a:r>
              <a:rPr lang="en-US" sz="2300"/>
              <a:t>The accessibility of a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/>
              <a:t> member of a class falls between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public</a:t>
            </a:r>
            <a:r>
              <a:rPr lang="en-US" sz="2300"/>
              <a:t> and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endParaRPr lang="en-US" sz="2300"/>
          </a:p>
          <a:p>
            <a:pPr marL="228600" indent="-228600">
              <a:buFontTx/>
              <a:buChar char="•"/>
            </a:pPr>
            <a:r>
              <a:rPr lang="en-US" sz="2300"/>
              <a:t>A subclass can directly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 b="1"/>
              <a:t> </a:t>
            </a:r>
            <a:r>
              <a:rPr lang="en-US" sz="2300"/>
              <a:t>member of a superclass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3048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Directly or indirectly becomes the superclass of every class in Java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mtClean="0">
                <a:cs typeface="Times New Roman" pitchFamily="18" charset="0"/>
              </a:rPr>
              <a:t> members of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 Object</a:t>
            </a:r>
            <a:r>
              <a:rPr lang="en-US" smtClean="0">
                <a:cs typeface="Times New Roman" pitchFamily="18" charset="0"/>
              </a:rPr>
              <a:t> can be overridden/invoked by object of any class type</a:t>
            </a:r>
            <a:endParaRPr lang="en-US" smtClean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FF00C-D13E-438C-B955-5C11CBE43C6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Clock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   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//Declare instance variables as given in Chapter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 //Definition of instance methods as given in Chapter 8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 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Clock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//Declare instance variables as given in Chapter 8      //Definition of instance methods as given in Chapter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43EB9-8714-417F-9186-9EC1F09D2E8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 Equivalent Definition of a Class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600200"/>
            <a:ext cx="7772400" cy="4692650"/>
          </a:xfrm>
          <a:noFill/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A36EC-F1F3-4F32-A212-1A557B813FB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Some Constructors and Methods of 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  <a:endParaRPr lang="en-US" sz="3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219200"/>
            <a:ext cx="7924800" cy="4849813"/>
          </a:xfrm>
          <a:noFill/>
        </p:spPr>
      </p:pic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C631B-8896-42C7-A50E-AD7CC2972B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Hierarchy of Java Stream Classes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These reference variables have many forms; that is, they are polymorphic reference variables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can refer to objects of their own class or objects of the classes inherited from their class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You can declare a method of a class final using the key word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; for example, the following method is final: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	public final</a:t>
            </a:r>
            <a:r>
              <a:rPr lang="en-US" sz="2000" smtClean="0">
                <a:latin typeface="Courier New" pitchFamily="49" charset="0"/>
              </a:rPr>
              <a:t> void doSomeThing()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779FC-4260-47CE-AC63-275CFD58DDAA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If a method of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is declared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it cannot be overridden with a new definition in a derived class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 a similar manner, you can also declare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final using the keyword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If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is declared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then no other class can be derived from this class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Java does not use late binding for methods that are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mtClean="0"/>
              <a:t>, marked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or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static</a:t>
            </a:r>
            <a:endParaRPr lang="en-US" smtClean="0"/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E2471-5288-4119-9EA9-7DEA6C9D8CB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610600" cy="2895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itchFamily="18" charset="0"/>
              </a:rPr>
              <a:t>Operator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instanceof</a:t>
            </a:r>
            <a:r>
              <a:rPr lang="en-US" smtClean="0">
                <a:cs typeface="Times New Roman" pitchFamily="18" charset="0"/>
              </a:rPr>
              <a:t>: determines whether reference variable that points to object is of particular class type</a:t>
            </a: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Times New Roman" pitchFamily="18" charset="0"/>
              </a:rPr>
              <a:t>	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p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instanceof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BoxShape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itchFamily="18" charset="0"/>
              </a:rPr>
              <a:t>This expression evaluates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mtClean="0">
                <a:cs typeface="Times New Roman" pitchFamily="18" charset="0"/>
              </a:rPr>
              <a:t> if 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mtClean="0">
                <a:cs typeface="Times New Roman" pitchFamily="18" charset="0"/>
              </a:rPr>
              <a:t> points to an object of 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BoxShape</a:t>
            </a:r>
            <a:r>
              <a:rPr lang="en-US" smtClean="0">
                <a:cs typeface="Times New Roman" pitchFamily="18" charset="0"/>
              </a:rPr>
              <a:t>; otherwise it evaluates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DEDBD-A797-451E-BCA0-2EC75EBD985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534400" cy="6477000"/>
          </a:xfr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multilevel inheritance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 A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=10,j=20;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xyz()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 B extends A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k=40,l=45;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i+j+k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“is-a”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Single inheritance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Subclass is derived from one existing class (superclass)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Multiple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Subclass is derived from more than one 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supported by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Java, a class can only extend the definition of one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Multilevel inheritance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D121B9-2508-4402-A9F1-07B0627A876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solidFill>
            <a:schemeClr val="bg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class</a:t>
            </a:r>
            <a:r>
              <a:rPr lang="en-US" dirty="0" smtClean="0">
                <a:solidFill>
                  <a:schemeClr val="tx1"/>
                </a:solidFill>
              </a:rPr>
              <a:t> C </a:t>
            </a:r>
            <a:r>
              <a:rPr lang="en-US" b="1" dirty="0" smtClean="0">
                <a:solidFill>
                  <a:schemeClr val="tx1"/>
                </a:solidFill>
              </a:rPr>
              <a:t>extends</a:t>
            </a:r>
            <a:r>
              <a:rPr lang="en-US" dirty="0" smtClean="0">
                <a:solidFill>
                  <a:schemeClr val="tx1"/>
                </a:solidFill>
              </a:rPr>
              <a:t> B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class</a:t>
            </a:r>
            <a:r>
              <a:rPr lang="en-US" dirty="0" smtClean="0">
                <a:solidFill>
                  <a:schemeClr val="tx1"/>
                </a:solidFill>
              </a:rPr>
              <a:t> Inherit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</a:t>
            </a:r>
            <a:r>
              <a:rPr lang="en-US" b="1" dirty="0" smtClean="0">
                <a:solidFill>
                  <a:schemeClr val="tx1"/>
                </a:solidFill>
              </a:rPr>
              <a:t>public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void</a:t>
            </a:r>
            <a:r>
              <a:rPr lang="en-US" dirty="0" smtClean="0">
                <a:solidFill>
                  <a:schemeClr val="tx1"/>
                </a:solidFill>
              </a:rPr>
              <a:t> main(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 C a1= </a:t>
            </a:r>
            <a:r>
              <a:rPr lang="en-US" b="1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 C();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 a1.abc();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Method Overloading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 Java class can define several methods with the same name, so long as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parameters are different, the return type is the same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(String s, String s2);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(String 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x,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y);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Java determines the correct method to call by checking the parameters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Useful to provide variants of a method that work on different types of object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Typically one method does all the work, and the others call it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As with constructors, this collects common code into a single method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656119"/>
            <a:ext cx="8229600" cy="59400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class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fun1(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x){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"The value of class A is : "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+ x);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fun1(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x,int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y){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"The value of class B is : "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+ x +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 and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+ y);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class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polyone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static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main(String[]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=new A();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// Here compiler decides that fun1(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) is to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 be called and 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" will be printed.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obj.fun1(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// Here compiler decides that fun1(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int,int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)is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to be called and 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" will be printed.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obj.fun1(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 Overriding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 sub-class can define a method with the same name </a:t>
            </a:r>
            <a:r>
              <a:rPr lang="en-GB" i="1" dirty="0"/>
              <a:t>and</a:t>
            </a:r>
            <a:r>
              <a:rPr lang="en-GB" dirty="0"/>
              <a:t> parameters as </a:t>
            </a:r>
            <a:r>
              <a:rPr lang="en-GB" dirty="0" err="1"/>
              <a:t>as</a:t>
            </a:r>
            <a:r>
              <a:rPr lang="en-GB" dirty="0"/>
              <a:t> base class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Known as overriding</a:t>
            </a:r>
          </a:p>
          <a:p>
            <a:pPr>
              <a:lnSpc>
                <a:spcPct val="90000"/>
              </a:lnSpc>
            </a:pPr>
            <a:r>
              <a:rPr lang="en-GB" dirty="0"/>
              <a:t>Useful when some aspect of the base class behaviour must be altered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completely change the implementation, just define a new version (in the child)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partially change the implementation use the </a:t>
            </a:r>
            <a:r>
              <a:rPr lang="en-GB" sz="2400" dirty="0">
                <a:latin typeface="Courier New" pitchFamily="49" charset="0"/>
              </a:rPr>
              <a:t>super</a:t>
            </a:r>
            <a:r>
              <a:rPr lang="en-GB" sz="2400" dirty="0"/>
              <a:t> keyword to refer to the parents original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610600" cy="6477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       </a:t>
            </a:r>
            <a:r>
              <a:rPr lang="en-US" sz="9600" b="1" dirty="0" smtClean="0"/>
              <a:t>class </a:t>
            </a:r>
            <a:r>
              <a:rPr lang="en-US" sz="9600" dirty="0" smtClean="0"/>
              <a:t>A{</a:t>
            </a:r>
            <a:br>
              <a:rPr lang="en-US" sz="9600" dirty="0" smtClean="0"/>
            </a:br>
            <a:r>
              <a:rPr lang="en-US" sz="9600" dirty="0" smtClean="0"/>
              <a:t>  </a:t>
            </a:r>
            <a:r>
              <a:rPr lang="en-US" sz="9600" b="1" dirty="0" smtClean="0"/>
              <a:t>public void </a:t>
            </a:r>
            <a:r>
              <a:rPr lang="en-US" sz="9600" dirty="0" smtClean="0"/>
              <a:t>fun1(</a:t>
            </a:r>
            <a:r>
              <a:rPr lang="en-US" sz="9600" b="1" dirty="0" err="1" smtClean="0"/>
              <a:t>int</a:t>
            </a:r>
            <a:r>
              <a:rPr lang="en-US" sz="9600" b="1" dirty="0" smtClean="0"/>
              <a:t> </a:t>
            </a:r>
            <a:r>
              <a:rPr lang="en-US" sz="9600" dirty="0" smtClean="0"/>
              <a:t>x){</a:t>
            </a:r>
            <a:br>
              <a:rPr lang="en-US" sz="9600" dirty="0" smtClean="0"/>
            </a:br>
            <a:r>
              <a:rPr lang="en-US" sz="9600" dirty="0" smtClean="0"/>
              <a:t>   </a:t>
            </a:r>
            <a:r>
              <a:rPr lang="en-US" sz="9600" dirty="0" err="1" smtClean="0"/>
              <a:t>System.out.println</a:t>
            </a:r>
            <a:r>
              <a:rPr lang="en-US" sz="9600" dirty="0" smtClean="0"/>
              <a:t>("</a:t>
            </a:r>
            <a:r>
              <a:rPr lang="en-US" sz="9600" dirty="0" err="1" smtClean="0"/>
              <a:t>int</a:t>
            </a:r>
            <a:r>
              <a:rPr lang="en-US" sz="9600" dirty="0" smtClean="0"/>
              <a:t> in Class A is : "+ x);</a:t>
            </a:r>
            <a:br>
              <a:rPr lang="en-US" sz="9600" dirty="0" smtClean="0"/>
            </a:br>
            <a:r>
              <a:rPr lang="en-US" sz="9600" dirty="0" smtClean="0"/>
              <a:t>  }</a:t>
            </a:r>
            <a:br>
              <a:rPr lang="en-US" sz="9600" dirty="0" smtClean="0"/>
            </a:br>
            <a:r>
              <a:rPr lang="en-US" sz="9600" dirty="0" smtClean="0"/>
              <a:t>}</a:t>
            </a:r>
            <a:br>
              <a:rPr lang="en-US" sz="9600" dirty="0" smtClean="0"/>
            </a:br>
            <a:r>
              <a:rPr lang="en-US" sz="9600" b="1" dirty="0" smtClean="0"/>
              <a:t>class</a:t>
            </a:r>
            <a:r>
              <a:rPr lang="en-US" sz="9600" b="1" dirty="0" smtClean="0"/>
              <a:t> </a:t>
            </a:r>
            <a:r>
              <a:rPr lang="en-US" sz="9600" dirty="0" smtClean="0"/>
              <a:t>B </a:t>
            </a:r>
            <a:r>
              <a:rPr lang="en-US" sz="9600" b="1" dirty="0" smtClean="0"/>
              <a:t>extends </a:t>
            </a:r>
            <a:r>
              <a:rPr lang="en-US" sz="9600" dirty="0" smtClean="0"/>
              <a:t>A{</a:t>
            </a:r>
            <a:br>
              <a:rPr lang="en-US" sz="9600" dirty="0" smtClean="0"/>
            </a:br>
            <a:r>
              <a:rPr lang="en-US" sz="9600" dirty="0" smtClean="0"/>
              <a:t>  </a:t>
            </a:r>
            <a:r>
              <a:rPr lang="en-US" sz="9600" b="1" dirty="0" smtClean="0"/>
              <a:t>public void </a:t>
            </a:r>
            <a:r>
              <a:rPr lang="en-US" sz="9600" dirty="0" smtClean="0"/>
              <a:t>fun1(</a:t>
            </a:r>
            <a:r>
              <a:rPr lang="en-US" sz="9600" b="1" dirty="0" err="1" smtClean="0"/>
              <a:t>int</a:t>
            </a:r>
            <a:r>
              <a:rPr lang="en-US" sz="9600" b="1" dirty="0" smtClean="0"/>
              <a:t> </a:t>
            </a:r>
            <a:r>
              <a:rPr lang="en-US" sz="9600" dirty="0" smtClean="0"/>
              <a:t>x){</a:t>
            </a:r>
            <a:br>
              <a:rPr lang="en-US" sz="9600" dirty="0" smtClean="0"/>
            </a:br>
            <a:r>
              <a:rPr lang="en-US" sz="9600" dirty="0" smtClean="0"/>
              <a:t>   </a:t>
            </a:r>
            <a:r>
              <a:rPr lang="en-US" sz="9600" dirty="0" err="1" smtClean="0"/>
              <a:t>System.out.println</a:t>
            </a:r>
            <a:r>
              <a:rPr lang="en-US" sz="9600" dirty="0" smtClean="0"/>
              <a:t>("</a:t>
            </a:r>
            <a:r>
              <a:rPr lang="en-US" sz="9600" dirty="0" err="1" smtClean="0"/>
              <a:t>int</a:t>
            </a:r>
            <a:r>
              <a:rPr lang="en-US" sz="9600" dirty="0" smtClean="0"/>
              <a:t> in Class B is : "+ x);</a:t>
            </a:r>
            <a:br>
              <a:rPr lang="en-US" sz="9600" dirty="0" smtClean="0"/>
            </a:br>
            <a:r>
              <a:rPr lang="en-US" sz="9600" dirty="0" smtClean="0"/>
              <a:t>  }</a:t>
            </a:r>
            <a:br>
              <a:rPr lang="en-US" sz="9600" dirty="0" smtClean="0"/>
            </a:br>
            <a:r>
              <a:rPr lang="en-US" sz="9600" dirty="0" smtClean="0"/>
              <a:t>}</a:t>
            </a:r>
            <a:br>
              <a:rPr lang="en-US" sz="9600" dirty="0" smtClean="0"/>
            </a:br>
            <a:r>
              <a:rPr lang="en-US" sz="9600" b="1" dirty="0" smtClean="0"/>
              <a:t>public</a:t>
            </a:r>
            <a:r>
              <a:rPr lang="en-US" sz="9600" b="1" dirty="0" smtClean="0"/>
              <a:t> class </a:t>
            </a:r>
            <a:r>
              <a:rPr lang="en-US" sz="9600" dirty="0" err="1" smtClean="0"/>
              <a:t>polytwo</a:t>
            </a:r>
            <a:r>
              <a:rPr lang="en-US" sz="9600" dirty="0" smtClean="0"/>
              <a:t>{</a:t>
            </a:r>
            <a:br>
              <a:rPr lang="en-US" sz="9600" dirty="0" smtClean="0"/>
            </a:br>
            <a:r>
              <a:rPr lang="en-US" sz="9600" dirty="0" smtClean="0"/>
              <a:t>  </a:t>
            </a:r>
            <a:r>
              <a:rPr lang="en-US" sz="9600" b="1" dirty="0" smtClean="0"/>
              <a:t>public static void </a:t>
            </a:r>
            <a:r>
              <a:rPr lang="en-US" sz="9600" dirty="0" smtClean="0"/>
              <a:t>main(String[] </a:t>
            </a:r>
            <a:r>
              <a:rPr lang="en-US" sz="9600" dirty="0" err="1" smtClean="0"/>
              <a:t>args</a:t>
            </a:r>
            <a:r>
              <a:rPr lang="en-US" sz="9600" dirty="0" smtClean="0"/>
              <a:t>){</a:t>
            </a:r>
            <a:br>
              <a:rPr lang="en-US" sz="9600" dirty="0" smtClean="0"/>
            </a:br>
            <a:r>
              <a:rPr lang="en-US" sz="9600" dirty="0" smtClean="0"/>
              <a:t>   A </a:t>
            </a:r>
            <a:r>
              <a:rPr lang="en-US" sz="9600" dirty="0" err="1" smtClean="0"/>
              <a:t>obj</a:t>
            </a:r>
            <a:r>
              <a:rPr lang="en-US" sz="9600" dirty="0" smtClean="0"/>
              <a:t>;</a:t>
            </a:r>
            <a:br>
              <a:rPr lang="en-US" sz="9600" dirty="0" smtClean="0"/>
            </a:br>
            <a:r>
              <a:rPr lang="en-US" sz="9600" dirty="0" smtClean="0"/>
              <a:t> </a:t>
            </a:r>
            <a:br>
              <a:rPr lang="en-US" sz="9600" dirty="0" smtClean="0"/>
            </a:br>
            <a:r>
              <a:rPr lang="en-US" sz="9600" dirty="0" smtClean="0"/>
              <a:t>   </a:t>
            </a:r>
            <a:r>
              <a:rPr lang="en-US" sz="9600" dirty="0" err="1" smtClean="0"/>
              <a:t>obj</a:t>
            </a:r>
            <a:r>
              <a:rPr lang="en-US" sz="9600" dirty="0" smtClean="0"/>
              <a:t>= </a:t>
            </a:r>
            <a:r>
              <a:rPr lang="en-US" sz="9600" b="1" dirty="0" smtClean="0"/>
              <a:t>new </a:t>
            </a:r>
            <a:r>
              <a:rPr lang="en-US" sz="9600" dirty="0" smtClean="0"/>
              <a:t>A(); // line 1</a:t>
            </a:r>
            <a:br>
              <a:rPr lang="en-US" sz="9600" dirty="0" smtClean="0"/>
            </a:br>
            <a:r>
              <a:rPr lang="en-US" sz="9600" dirty="0" smtClean="0"/>
              <a:t>   obj.fun1(2);  // line 2 (prints "</a:t>
            </a:r>
            <a:r>
              <a:rPr lang="en-US" sz="9600" dirty="0" err="1" smtClean="0"/>
              <a:t>int</a:t>
            </a:r>
            <a:r>
              <a:rPr lang="en-US" sz="9600" dirty="0" smtClean="0"/>
              <a:t> in Class A is : 2")</a:t>
            </a:r>
            <a:br>
              <a:rPr lang="en-US" sz="9600" dirty="0" smtClean="0"/>
            </a:br>
            <a:r>
              <a:rPr lang="en-US" sz="9600" dirty="0" smtClean="0"/>
              <a:t> </a:t>
            </a:r>
            <a:br>
              <a:rPr lang="en-US" sz="9600" dirty="0" smtClean="0"/>
            </a:br>
            <a:r>
              <a:rPr lang="en-US" sz="9600" dirty="0" smtClean="0"/>
              <a:t>   </a:t>
            </a:r>
            <a:r>
              <a:rPr lang="en-US" sz="9600" dirty="0" err="1" smtClean="0"/>
              <a:t>obj</a:t>
            </a:r>
            <a:r>
              <a:rPr lang="en-US" sz="9600" dirty="0" smtClean="0"/>
              <a:t>=</a:t>
            </a:r>
            <a:r>
              <a:rPr lang="en-US" sz="9600" b="1" dirty="0" smtClean="0"/>
              <a:t>new </a:t>
            </a:r>
            <a:r>
              <a:rPr lang="en-US" sz="9600" dirty="0" smtClean="0"/>
              <a:t>B();  // line 3</a:t>
            </a:r>
            <a:br>
              <a:rPr lang="en-US" sz="9600" dirty="0" smtClean="0"/>
            </a:br>
            <a:r>
              <a:rPr lang="en-US" sz="9600" dirty="0" smtClean="0"/>
              <a:t>   obj.fun1(5);  // line 4 (prints ""</a:t>
            </a:r>
            <a:r>
              <a:rPr lang="en-US" sz="9600" dirty="0" err="1" smtClean="0"/>
              <a:t>int</a:t>
            </a:r>
            <a:r>
              <a:rPr lang="en-US" sz="9600" dirty="0" smtClean="0"/>
              <a:t> in Class B is : 5")</a:t>
            </a:r>
            <a:br>
              <a:rPr lang="en-US" sz="9600" dirty="0" smtClean="0"/>
            </a:br>
            <a:r>
              <a:rPr lang="en-US" sz="9600" dirty="0" smtClean="0"/>
              <a:t>  }</a:t>
            </a:r>
            <a:br>
              <a:rPr lang="en-US" sz="9600" dirty="0" smtClean="0"/>
            </a:br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 6.15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final with inheritance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keyword is used declare constants which can not change its value of definition. Final Variables can not change its value.</a:t>
            </a:r>
          </a:p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Methods can not be Overridden or Over Loaded</a:t>
            </a:r>
          </a:p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Classes can not be extended or inherited</a:t>
            </a:r>
          </a:p>
          <a:p>
            <a:pPr eaLnBrk="1" hangingPunct="1">
              <a:buFont typeface="Wingdings" pitchFamily="2" charset="2"/>
              <a:buNone/>
            </a:pPr>
            <a:endParaRPr lang="en-US" sz="21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 6.16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Preventing Overriding with final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219200"/>
            <a:ext cx="7313612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100" b="1" dirty="0" smtClean="0"/>
              <a:t>A method declared final cannot be overridden in any sub-class: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class A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final void meth()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("This is a final method.");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This class declaration is illegal: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class B extends A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void meth()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("Illegal!");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Box {  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width;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height; </a:t>
            </a:r>
          </a:p>
          <a:p>
            <a:pPr>
              <a:buNone/>
            </a:pPr>
            <a:r>
              <a:rPr lang="en-US" dirty="0" smtClean="0"/>
              <a:t> Box(Box ob) {  </a:t>
            </a:r>
          </a:p>
          <a:p>
            <a:pPr>
              <a:buNone/>
            </a:pPr>
            <a:r>
              <a:rPr lang="en-US" dirty="0" smtClean="0"/>
              <a:t>   width = </a:t>
            </a:r>
            <a:r>
              <a:rPr lang="en-US" dirty="0" err="1" smtClean="0"/>
              <a:t>ob.width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 height = </a:t>
            </a:r>
            <a:r>
              <a:rPr lang="en-US" dirty="0" err="1" smtClean="0"/>
              <a:t>ob.height</a:t>
            </a:r>
            <a:r>
              <a:rPr lang="en-US" dirty="0" smtClean="0"/>
              <a:t>;  }  </a:t>
            </a:r>
          </a:p>
          <a:p>
            <a:pPr>
              <a:buNone/>
            </a:pPr>
            <a:r>
              <a:rPr lang="en-US" dirty="0" smtClean="0"/>
              <a:t>Box(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h) {  </a:t>
            </a:r>
          </a:p>
          <a:p>
            <a:pPr>
              <a:buNone/>
            </a:pPr>
            <a:r>
              <a:rPr lang="en-US" dirty="0" smtClean="0"/>
              <a:t>  width = w;    height = h;  }  </a:t>
            </a:r>
          </a:p>
          <a:p>
            <a:pPr>
              <a:buNone/>
            </a:pPr>
            <a:r>
              <a:rPr lang="en-US" dirty="0" smtClean="0"/>
              <a:t>Box() {    width = -1;</a:t>
            </a:r>
          </a:p>
          <a:p>
            <a:pPr>
              <a:buNone/>
            </a:pPr>
            <a:r>
              <a:rPr lang="en-US" smtClean="0"/>
              <a:t> height </a:t>
            </a:r>
            <a:r>
              <a:rPr lang="en-US" dirty="0" smtClean="0"/>
              <a:t>= -1; </a:t>
            </a:r>
          </a:p>
          <a:p>
            <a:pPr>
              <a:buNone/>
            </a:pPr>
            <a:r>
              <a:rPr lang="en-US" dirty="0" smtClean="0"/>
              <a:t>     }  Box(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{    width = height = </a:t>
            </a:r>
            <a:r>
              <a:rPr lang="en-US" dirty="0" err="1" smtClean="0"/>
              <a:t>len</a:t>
            </a:r>
            <a:r>
              <a:rPr lang="en-US" dirty="0" smtClean="0"/>
              <a:t>;  }  </a:t>
            </a:r>
            <a:r>
              <a:rPr lang="en-US" b="1" dirty="0" smtClean="0"/>
              <a:t>double</a:t>
            </a:r>
            <a:r>
              <a:rPr lang="en-US" dirty="0" smtClean="0"/>
              <a:t> volume() {    </a:t>
            </a:r>
            <a:r>
              <a:rPr lang="en-US" b="1" dirty="0" smtClean="0"/>
              <a:t>return</a:t>
            </a:r>
            <a:r>
              <a:rPr lang="en-US" dirty="0" smtClean="0"/>
              <a:t> width * height;  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14400"/>
            <a:ext cx="7696200" cy="3495675"/>
          </a:xfrm>
          <a:noFill/>
        </p:spPr>
      </p:pic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40DF9-C3D6-4526-A87F-2717337747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(continued)</a:t>
            </a:r>
            <a:endParaRPr lang="en-US" sz="400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28600" y="4419600"/>
            <a:ext cx="8610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modifier(s)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z="2000">
                <a:latin typeface="Courier New" pitchFamily="49" charset="0"/>
              </a:rPr>
              <a:t> ClassName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 sz="200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ExistingClassName </a:t>
            </a:r>
          </a:p>
          <a:p>
            <a:r>
              <a:rPr lang="en-US" sz="2000">
                <a:latin typeface="Courier New" pitchFamily="49" charset="0"/>
              </a:rPr>
              <a:t>                                        modifier(s)</a:t>
            </a:r>
          </a:p>
          <a:p>
            <a:r>
              <a:rPr lang="en-US" sz="2000">
                <a:latin typeface="Courier New" pitchFamily="49" charset="0"/>
              </a:rPr>
              <a:t>{</a:t>
            </a:r>
          </a:p>
          <a:p>
            <a:r>
              <a:rPr lang="en-US" sz="2000">
                <a:latin typeface="Courier New" pitchFamily="49" charset="0"/>
              </a:rPr>
              <a:t>    memberList</a:t>
            </a:r>
          </a:p>
          <a:p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Inheritance: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Circle</a:t>
            </a:r>
            <a:r>
              <a:rPr lang="en-US" smtClean="0"/>
              <a:t> Derived from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Shape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9F7523-439F-464C-BE31-2A03F87D090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" y="2362200"/>
            <a:ext cx="7543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>
                <a:latin typeface="Courier New" pitchFamily="49" charset="0"/>
              </a:rPr>
              <a:t> Circle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>
                <a:latin typeface="Courier New" pitchFamily="49" charset="0"/>
              </a:rPr>
              <a:t> Shape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    .</a:t>
            </a:r>
          </a:p>
          <a:p>
            <a:r>
              <a:rPr lang="en-US">
                <a:latin typeface="Courier New" pitchFamily="49" charset="0"/>
              </a:rPr>
              <a:t>       .</a:t>
            </a:r>
          </a:p>
          <a:p>
            <a:r>
              <a:rPr lang="en-US">
                <a:latin typeface="Courier New" pitchFamily="49" charset="0"/>
              </a:rPr>
              <a:t>       .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3733800"/>
          </a:xfrm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mtClean="0"/>
              <a:t> members of the superclass are private to the superclass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 smtClean="0"/>
              <a:t>The subclass can directly access 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members of the superclass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 smtClean="0"/>
              <a:t>The subclass can include additional data and/or method members</a:t>
            </a:r>
            <a:endParaRPr lang="en-US" sz="280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5288-AAE9-499F-B0F9-2BF8718F073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Rules (continued)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5</a:t>
            </a:r>
            <a:r>
              <a:rPr lang="en-US" dirty="0" smtClean="0"/>
              <a:t>.  All data members of the superclass are also data members of the subclass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Similarly, the methods of the superclass (unless overridden) are also the methods of the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 Rule 1 when accessing a member of the superclass in the subclass</a:t>
            </a:r>
            <a:endParaRPr lang="en-US" sz="2400" dirty="0" smtClean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90B1-8DCF-4D01-A71F-D5B4343AB91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Rules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eaLnBrk="1" hangingPunct="1"/>
            <a:r>
              <a:rPr lang="en-US" smtClean="0"/>
              <a:t>To write a method’s definition of a subclass, specify a call to the public method of the superclass</a:t>
            </a:r>
          </a:p>
          <a:p>
            <a:pPr lvl="1" eaLnBrk="1" hangingPunct="1"/>
            <a:r>
              <a:rPr lang="en-US" smtClean="0"/>
              <a:t>If subclass overrides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superclass, specify call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superclass: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super.MethodName(parameter list)</a:t>
            </a:r>
          </a:p>
          <a:p>
            <a:pPr lvl="1" eaLnBrk="1" hangingPunct="1"/>
            <a:r>
              <a:rPr lang="en-US" smtClean="0"/>
              <a:t>If subclass does not override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superclass, specify call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superclass: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MethodName(parameter list)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71562-697A-45EC-B463-34E85E0259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(continued)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89ED4-32F6-4430-9876-476D0377C84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Box</a:t>
            </a:r>
            <a:endParaRPr lang="en-US" sz="4000" smtClean="0">
              <a:latin typeface="Courier New" pitchFamily="49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5344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String</a:t>
            </a:r>
            <a:r>
              <a:rPr lang="en-US" sz="1800">
                <a:latin typeface="Courier New" pitchFamily="49" charset="0"/>
              </a:rPr>
              <a:t> toString()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1800">
                <a:latin typeface="Courier New" pitchFamily="49" charset="0"/>
              </a:rPr>
              <a:t>.toString()    </a:t>
            </a:r>
            <a:r>
              <a:rPr lang="en-US" sz="1800">
                <a:solidFill>
                  <a:srgbClr val="009900"/>
                </a:solidFill>
                <a:latin typeface="Courier New" pitchFamily="49" charset="0"/>
              </a:rPr>
              <a:t>//retrieve length and width</a:t>
            </a:r>
          </a:p>
          <a:p>
            <a:r>
              <a:rPr lang="en-US" sz="1800">
                <a:latin typeface="Courier New" pitchFamily="49" charset="0"/>
              </a:rPr>
              <a:t>           + "; Height = " + height;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sz="1800">
                <a:latin typeface="Courier New" pitchFamily="49" charset="0"/>
              </a:rPr>
              <a:t> setDimension(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l,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w,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h)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1800">
                <a:latin typeface="Courier New" pitchFamily="49" charset="0"/>
              </a:rPr>
              <a:t>.setDimension(l, w);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(h &gt;= 0)</a:t>
            </a:r>
          </a:p>
          <a:p>
            <a:r>
              <a:rPr lang="en-US" sz="1800">
                <a:latin typeface="Courier New" pitchFamily="49" charset="0"/>
              </a:rPr>
              <a:t>        height = h;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>
                <a:latin typeface="Courier New" pitchFamily="49" charset="0"/>
              </a:rPr>
              <a:t>        height = 0;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double</a:t>
            </a:r>
            <a:r>
              <a:rPr lang="en-US" sz="1800">
                <a:latin typeface="Courier New" pitchFamily="49" charset="0"/>
              </a:rPr>
              <a:t> area()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</a:rPr>
              <a:t>  2 * (getLength() * getWidth()</a:t>
            </a:r>
          </a:p>
          <a:p>
            <a:r>
              <a:rPr lang="en-US" sz="1800">
                <a:latin typeface="Courier New" pitchFamily="49" charset="0"/>
              </a:rPr>
              <a:t>                 + getLength() * height </a:t>
            </a:r>
          </a:p>
          <a:p>
            <a:r>
              <a:rPr lang="en-US" sz="1800">
                <a:latin typeface="Courier New" pitchFamily="49" charset="0"/>
              </a:rPr>
              <a:t>                 + getWidth() * height);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Call to constructor of superclass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Must be first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Specified by: super parameter list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000" smtClean="0">
                <a:latin typeface="Courier New" pitchFamily="49" charset="0"/>
              </a:rPr>
              <a:t> Box()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2000" smtClean="0">
                <a:latin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height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000" smtClean="0">
                <a:latin typeface="Courier New" pitchFamily="49" charset="0"/>
              </a:rPr>
              <a:t> Box(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l,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w,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2000" smtClean="0">
                <a:latin typeface="Courier New" pitchFamily="49" charset="0"/>
              </a:rPr>
              <a:t>(l, 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height = 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FFD3B-EC06-4024-8D56-92135561FBF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Defining Constructors of the Subclass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7B8D1919-192B-4374-8F40-A3B3969ABB2E}"/>
</file>

<file path=customXml/itemProps2.xml><?xml version="1.0" encoding="utf-8"?>
<ds:datastoreItem xmlns:ds="http://schemas.openxmlformats.org/officeDocument/2006/customXml" ds:itemID="{791B521D-AC45-4404-BDD1-01675708249F}"/>
</file>

<file path=customXml/itemProps3.xml><?xml version="1.0" encoding="utf-8"?>
<ds:datastoreItem xmlns:ds="http://schemas.openxmlformats.org/officeDocument/2006/customXml" ds:itemID="{A5F1EAF2-9F30-4016-B586-A87EA612EE94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1128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Inheritance</vt:lpstr>
      <vt:lpstr>Inheritance (continued)</vt:lpstr>
      <vt:lpstr>Inheritance: class Circle Derived from class Shape</vt:lpstr>
      <vt:lpstr>Inheritance Rules (continued)</vt:lpstr>
      <vt:lpstr>Inheritance Rules (continued)</vt:lpstr>
      <vt:lpstr>Inheritance (continued)</vt:lpstr>
      <vt:lpstr>class Box</vt:lpstr>
      <vt:lpstr>Defining Constructors of the Subclass</vt:lpstr>
      <vt:lpstr>Objects myRectangle and myBox</vt:lpstr>
      <vt:lpstr>Protected Members of a Class</vt:lpstr>
      <vt:lpstr>The class Object</vt:lpstr>
      <vt:lpstr>The class Object:  Equivalent Definition of a Class</vt:lpstr>
      <vt:lpstr>Some Constructors and Methods of the class Object</vt:lpstr>
      <vt:lpstr>Hierarchy of Java Stream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PowerPoint Presentation</vt:lpstr>
      <vt:lpstr>Method Overriding</vt:lpstr>
      <vt:lpstr>PowerPoint Presentation</vt:lpstr>
      <vt:lpstr>Using final with inheritance</vt:lpstr>
      <vt:lpstr>Preventing Overriding with final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</cp:lastModifiedBy>
  <cp:revision>20</cp:revision>
  <dcterms:created xsi:type="dcterms:W3CDTF">2006-08-16T00:00:00Z</dcterms:created>
  <dcterms:modified xsi:type="dcterms:W3CDTF">2022-09-22T10:09:28Z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