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0" r:id="rId3"/>
  </p:sldMasterIdLst>
  <p:notesMasterIdLst>
    <p:notesMasterId r:id="rId50"/>
  </p:notesMasterIdLst>
  <p:sldIdLst>
    <p:sldId id="256" r:id="rId4"/>
    <p:sldId id="329" r:id="rId5"/>
    <p:sldId id="328" r:id="rId6"/>
    <p:sldId id="331" r:id="rId7"/>
    <p:sldId id="332" r:id="rId8"/>
    <p:sldId id="330" r:id="rId9"/>
    <p:sldId id="353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1" r:id="rId20"/>
    <p:sldId id="352" r:id="rId21"/>
    <p:sldId id="337" r:id="rId22"/>
    <p:sldId id="338" r:id="rId23"/>
    <p:sldId id="324" r:id="rId24"/>
    <p:sldId id="355" r:id="rId25"/>
    <p:sldId id="257" r:id="rId26"/>
    <p:sldId id="258" r:id="rId27"/>
    <p:sldId id="259" r:id="rId28"/>
    <p:sldId id="260" r:id="rId29"/>
    <p:sldId id="261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</p:sldIdLst>
  <p:sldSz cx="9144000" cy="6858000" type="screen4x3"/>
  <p:notesSz cx="6858000" cy="9144000"/>
  <p:custShowLst>
    <p:custShow name="Custom Show 1" id="0">
      <p:sldLst>
        <p:sld r:id="rId4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60" d="100"/>
          <a:sy n="60" d="100"/>
        </p:scale>
        <p:origin x="-1188" y="-124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92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B18E866-AE4F-B539-9174-970933A341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17D0F2A-380E-AA80-EC0A-0A570C27F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8241374B-E9CC-877B-3DA3-90D75FF665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4DFE865F-549A-BB75-0B6D-78BDB97667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F3F6A71F-C677-4187-FEA6-DF38E7500C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4D73CE-4E45-4FD7-95E9-BB22203A03EA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5FE23EED-9F98-0A99-D4A1-87BF608FB6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C07C15FA-39A8-AE1F-A4D5-78F9ECFB0A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E1CFA369-FF32-B5AD-468E-BB2CF84005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4471DE-2B56-4928-9109-9345499C6AFA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CBC4E7DD-2058-B7DC-4BF2-256123DBA5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AEADE505-962A-5060-B05D-97F15A236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3AAC7D88-CBAD-6C4F-AE94-C5954CD287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EFC07A-6482-448C-8580-961DA43A7018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3FF7CC08-9E2C-E782-077C-BD7B2816AC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1066F51B-4733-5041-46A4-B1EB5E0275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4048EF45-C275-6560-8455-8BEB463DB9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2506D9-4F5C-4BC8-82F2-3149AEF2834B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C11B7A88-8416-83A5-E6E2-E9A8F3FBD1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976A0CCF-1B69-C962-0589-1E49CA4358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2F0DE7C-2AD0-C638-857F-B566DB703F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352761-E886-4AA0-9C26-58E3F2441E52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64D23ECB-090E-C0D2-9CCE-A5BA738B67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576435A3-0BCC-4E6D-18A5-F869A60E7D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EED8EA45-E433-64C3-826B-CCA2827942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99E916-B554-4E67-9A0E-7D467CF277F7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4E0004C-B2C4-EA40-C897-390932EF29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685389C-82D6-B07F-E9A4-355022E43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8DC25CF-4F42-11A1-606C-44C0F385C9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EDC382A-B61D-C5D4-5DBC-8C8D94FBD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119CF8A-FE2F-75B9-A51D-288271F471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87E4721-D7CA-3EAE-64C9-C572A94D0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7B24557-3D0C-E2F8-EA5A-F32E63DA9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E41A34F-320F-D71C-2AD9-23394894A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001658E-DCA9-6391-5A90-E964905CB98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5950AF-CE53-4F69-AC6E-73D6C388CD8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D42969B-2BC6-E047-5006-E1489E3B29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8BA6119-275F-099F-0E7C-F0A2D19C0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A9B5BC2-B3C1-438E-D88F-F6E07113DF0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1E9D11-DBE9-4E07-9B95-8FC6EAF7087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5B5244B-922C-08DD-6198-031C227321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B3005FD-4853-33F2-2E8B-4D99B5BD9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F0D9EA44-DA2E-EB85-8350-49F6D3099CE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96349A-DF6B-446A-95E8-3E30B845C04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8463835-2010-9E27-ACA9-BFDED79159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49406E2-5C57-D9EB-54EB-D7B107A76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A141F67-F8CD-EAF5-41D3-A8FF45C70D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740BFD-8DBC-4590-93A1-9BEEB4D0857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7669561-03BA-6670-C9B6-4EFFF0527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8EDE712-37C8-82DC-944E-06B3CD5D6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unicode.org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21F295D-9AD1-996F-58B7-6F5F80DB4A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942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9">
            <a:extLst>
              <a:ext uri="{FF2B5EF4-FFF2-40B4-BE49-F238E27FC236}">
                <a16:creationId xmlns:a16="http://schemas.microsoft.com/office/drawing/2014/main" id="{45CBADD0-643E-942F-6B64-6F4F0D9B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F7836F3C-9DF2-6208-5139-05C8F2F0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6">
            <a:extLst>
              <a:ext uri="{FF2B5EF4-FFF2-40B4-BE49-F238E27FC236}">
                <a16:creationId xmlns:a16="http://schemas.microsoft.com/office/drawing/2014/main" id="{E828ABD1-7096-189E-1F50-08AE46F7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96B7D1CF-6EE3-4E10-BFCA-DBEBD76E50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450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29A6D3D7-298E-1E44-20BD-CDF6D98D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37AD8BBA-3434-4886-F83A-C2BAB03D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03273A6B-C80E-F7BE-EEFA-7DFE81C6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3E034-F945-4A89-AD7B-71D1F6C93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32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728439C4-BF56-C811-20A6-6F0129FC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23948C25-D665-74D1-B675-E4998A37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FF256B2F-750F-5C6C-874C-20665054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36BE2-9436-4C97-9846-AFFB8A92A9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05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066800" y="1676400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DFBFABD-071F-CB32-C1CB-2005345B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30C8C9E1-2BF3-7E8D-AD55-F33F99F8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8410C4EB-7583-8CE2-0105-8CAA05D9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72496-ED22-4BDA-84CE-4624157EC3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860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9225" y="1344613"/>
            <a:ext cx="8836025" cy="49514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81D804-88A8-FA0D-0556-5A576D666B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Lecture3.ppt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C14A0-1ECC-6C98-5C2E-8A6B2DCC29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6F2366-2DF5-3FF4-AF17-B1EF48AD92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CBFD3-C119-45CE-B5AF-88D2D7C4E4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5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95AD976-EF2A-5BC0-012F-0AA5CC4D79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2514600" cy="942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551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A96E-B3DB-D4AD-105F-BBE7E62C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845D-8595-3F5E-BF46-E8890058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6CF3-A221-8366-E046-85BCC94B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78C7E08-C1DC-4AAA-8488-DB489BC511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1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6BF2A0C5-B978-9718-A4BD-16920128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49833910-244E-0B9C-88D7-86418FC8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87E878DD-D2DD-CA69-DE24-96A20B58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5DFA7-03E9-4FD0-9E1A-473D747A76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29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396EC81C-08FA-3AD7-D599-C92B3F7B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8C0E1BEE-D51F-D98B-AE2D-660216AD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2280D3F4-435D-8E82-50CF-6608FADB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E38F7-8CF1-4C8C-A9B3-9F601B0E81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0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BA2A3268-8EA8-B77D-EC5D-3EBA90E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35B6E237-55C2-8E9A-9E91-C047BC12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41558A84-2CEB-B83E-D10C-D08AF53C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2D54A-584A-410A-BC22-151003D73A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19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B67409D0-74F5-C797-C198-8F56C628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708C97DA-C070-2143-9761-8B53CF38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EE4018C1-A554-DC36-3EC9-0141C311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63773-7B35-467A-AE09-EC821B975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31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29307CEC-C307-81E2-7FEF-980348B0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6078438C-BF7A-D2D0-B8DE-8DE934841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3AF77842-E0BE-E37E-6F03-95A035C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7C892-04DA-473A-B103-C8F980DA77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2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7454BFBA-9E74-1FEF-C557-14B936DB351C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AA06435-B328-76DC-C6F3-0DB7E3A76109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95382C88-47B9-BAB5-DF86-C60392F5F2BD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22759D94-2FA3-E313-E1FB-A7B43506516F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F9DD9E5B-6C42-8389-F7EC-2E78F65A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B761DA4-A20F-0B66-FE39-8C26321A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731F85A3-707C-FEA1-82DE-ADCC3F5B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85518C6F-A53B-4D62-A3B7-9F2A3AF48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0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C7BD9E36-E620-B780-FEAA-08AEC62B0AE0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6601C11-14EF-EA5D-67CC-119D9BA953A3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69D43A70-01D8-DBAA-63C9-13BFFEA781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A28F034E-372D-6297-CC12-89A991500D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8451DDE-36B8-0EBA-DC4A-263CDBBC3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EB964BD-FA39-9853-E240-664C509E4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D0FD79F-3067-990D-3D5B-FFDC26634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3794FF72-8A57-4586-AFF6-81102700CB17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728E3864-CBDD-A760-D5F3-4AC010A0C8A5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1225A57-EB44-F215-C099-BDE99249A261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EAFEEE0-4673-EA9F-927E-E7418972D5CD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6" r:id="rId9"/>
    <p:sldLayoutId id="2147483850" r:id="rId10"/>
    <p:sldLayoutId id="2147483851" r:id="rId11"/>
    <p:sldLayoutId id="2147483852" r:id="rId12"/>
    <p:sldLayoutId id="214748385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java%20Welcom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Welcome.doc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6C1A174-D894-D234-9E00-DA978A8505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9050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/>
              <a:t>Introduction to</a:t>
            </a:r>
            <a:br>
              <a:rPr lang="en-US" sz="4800" dirty="0"/>
            </a:br>
            <a:r>
              <a:rPr lang="en-US" sz="4800" dirty="0"/>
              <a:t>Java Programming </a:t>
            </a:r>
            <a:br>
              <a:rPr lang="en-US" sz="4800" dirty="0"/>
            </a:br>
            <a:endParaRPr lang="en-US" dirty="0">
              <a:latin typeface="Book Antiqua" pitchFamily="18" charset="0"/>
            </a:endParaRP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6D7D5796-61C3-A205-ED44-782FAEA12A7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0C2B7-3291-15A8-430B-83242CD6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9334D888-7C18-4560-8E17-0432F220855C}" type="slidenum">
              <a:rPr lang="en-US" altLang="en-US" sz="1200">
                <a:solidFill>
                  <a:srgbClr val="045C75"/>
                </a:solidFill>
              </a:rPr>
              <a:pPr algn="l"/>
              <a:t>10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BEDF1B6F-4410-1380-26A1-CB26A6C10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924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Characteristics of Java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0A4D0B4-0B78-7C24-C43A-8A1F4C354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038600" cy="5181600"/>
          </a:xfrm>
        </p:spPr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Simple </a:t>
            </a:r>
          </a:p>
          <a:p>
            <a:pPr eaLnBrk="1" hangingPunct="1"/>
            <a:r>
              <a:rPr lang="en-US" altLang="en-US" sz="2400">
                <a:solidFill>
                  <a:srgbClr val="FF9900"/>
                </a:solidFill>
                <a:cs typeface="Times New Roman" panose="02020603050405020304" pitchFamily="18" charset="0"/>
              </a:rPr>
              <a:t>Java  Is Object-Oriented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Distributed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Interpreted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Robust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Secure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Portable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Java's Performance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Multithreaded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Dynamic</a:t>
            </a:r>
            <a:r>
              <a:rPr lang="en-US" altLang="en-US" sz="2400"/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/>
          </a:p>
          <a:p>
            <a:pPr eaLnBrk="1" hangingPunct="1"/>
            <a:endParaRPr lang="en-US" altLang="en-US" sz="2400"/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B08AB59B-3562-03DB-2780-716EBA0E6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371600"/>
            <a:ext cx="4572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9900"/>
                </a:solidFill>
                <a:cs typeface="Times New Roman" panose="02020603050405020304" pitchFamily="18" charset="0"/>
              </a:rPr>
              <a:t>Java is inherently object-oriented. Although many object-oriented languages began strictly as procedural languages, Java was designed from the start to be object-oriented. Object-oriented programming (OOP) is a popular programming approach that is replacing traditional procedural programming techniques. </a:t>
            </a:r>
          </a:p>
          <a:p>
            <a:endParaRPr lang="en-US" altLang="en-US" sz="2000">
              <a:solidFill>
                <a:srgbClr val="FF9900"/>
              </a:solidFill>
              <a:cs typeface="Times New Roman" panose="02020603050405020304" pitchFamily="18" charset="0"/>
            </a:endParaRPr>
          </a:p>
          <a:p>
            <a:r>
              <a:rPr lang="en-US" altLang="en-US" sz="2000">
                <a:solidFill>
                  <a:srgbClr val="FF9900"/>
                </a:solidFill>
                <a:cs typeface="Times New Roman" panose="02020603050405020304" pitchFamily="18" charset="0"/>
              </a:rPr>
              <a:t>One of the central issues in software development is how to reuse code. Object-oriented programming provides great flexibility, modularity, clarity, and reusability through encapsulation, inheritance, and polymorphism.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3EF24-3C8E-D1E6-675E-788751B08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351D553F-5904-4FA0-BA6A-6225972E3F94}" type="slidenum">
              <a:rPr lang="en-US" altLang="en-US" sz="1200">
                <a:solidFill>
                  <a:srgbClr val="045C75"/>
                </a:solidFill>
              </a:rPr>
              <a:pPr algn="l"/>
              <a:t>11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EAC91683-BCA8-8F30-F585-4044003E9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924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Characteristics of Java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DF4D7CE2-01A7-3A0F-2815-9F3F58BB7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038600" cy="50292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Simple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Object-Oriented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FF9900"/>
                </a:solidFill>
                <a:cs typeface="Times New Roman" pitchFamily="18" charset="0"/>
              </a:rPr>
              <a:t>Java Is Distributed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Interpreted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Robust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Secure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Architecture-Neutral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Portable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Java's Performance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Multithreaded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Dynamic</a:t>
            </a:r>
            <a:r>
              <a:rPr lang="en-US" sz="2400" dirty="0"/>
              <a:t> 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7937CF8A-7928-B0DC-9F67-C96D977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447800"/>
            <a:ext cx="4572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9900"/>
                </a:solidFill>
                <a:cs typeface="Times New Roman" panose="02020603050405020304" pitchFamily="18" charset="0"/>
              </a:rPr>
              <a:t>Distributed computing involves several computers working together on a network. Java is designed to make distributed computing easy. Since networking capability is inherently integrated into Java, writing network programs is like sending and receiving data to and from a file.</a:t>
            </a:r>
            <a:r>
              <a:rPr lang="en-US" altLang="en-US" sz="200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AB2DB-E2D7-A7FF-16FF-4190A2845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B0C7BDFE-583A-4506-A176-FBEDD393169D}" type="slidenum">
              <a:rPr lang="en-US" altLang="en-US" sz="1200">
                <a:solidFill>
                  <a:srgbClr val="045C75"/>
                </a:solidFill>
              </a:rPr>
              <a:pPr algn="l"/>
              <a:t>12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BECBD8DC-C0CE-5273-FD4D-94E5B34D0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Characteristics of Java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5B17944-FC2D-C8AF-3F3B-1F4DD8854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4038600" cy="5257800"/>
          </a:xfrm>
        </p:spPr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Simple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Object-Oriented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Distributed </a:t>
            </a:r>
          </a:p>
          <a:p>
            <a:pPr eaLnBrk="1" hangingPunct="1"/>
            <a:r>
              <a:rPr lang="en-US" altLang="en-US" sz="2400">
                <a:solidFill>
                  <a:srgbClr val="FF9900"/>
                </a:solidFill>
                <a:cs typeface="Times New Roman" panose="02020603050405020304" pitchFamily="18" charset="0"/>
              </a:rPr>
              <a:t>Java Is Interpreted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Robust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Secure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Architecture-Neutral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Portable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Java's Performance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Multithreaded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Dynamic</a:t>
            </a:r>
            <a:r>
              <a:rPr lang="en-US" altLang="en-US" sz="2400"/>
              <a:t> 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E7CAF21A-6BB5-61BE-DB94-AC840B697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990600"/>
            <a:ext cx="4572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9900"/>
                </a:solidFill>
                <a:cs typeface="Times New Roman" panose="02020603050405020304" pitchFamily="18" charset="0"/>
              </a:rPr>
              <a:t>You need an interpreter to run Java programs. The programs are compiled into the Java Virtual Machine code called bytecode. The bytecode is machine-independent and can run on any machine that has a Java interpreter, which is part of the Java Virtual Machine (JVM).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63829-E87A-7D0D-5342-934881D7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A314E7B2-CC86-4D6C-8B26-DE8AB706E59D}" type="slidenum">
              <a:rPr lang="en-US" altLang="en-US" sz="1200">
                <a:solidFill>
                  <a:srgbClr val="045C75"/>
                </a:solidFill>
              </a:rPr>
              <a:pPr algn="l"/>
              <a:t>13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E2A72A2C-748B-75B2-FA0C-A9190F496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Characteristics of Java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46E0792-EFA2-EC5B-EDEA-F23C7EF9A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4038600" cy="5257800"/>
          </a:xfrm>
        </p:spPr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Simple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Object-Oriented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Distributed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Interpreted </a:t>
            </a:r>
          </a:p>
          <a:p>
            <a:pPr eaLnBrk="1" hangingPunct="1"/>
            <a:r>
              <a:rPr lang="en-US" altLang="en-US" sz="2400">
                <a:solidFill>
                  <a:srgbClr val="FF9900"/>
                </a:solidFill>
                <a:cs typeface="Times New Roman" panose="02020603050405020304" pitchFamily="18" charset="0"/>
              </a:rPr>
              <a:t>Java Is Robust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Secure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Architecture-Neutral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Portable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Java's Performance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Multithreaded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Dynamic</a:t>
            </a:r>
            <a:r>
              <a:rPr lang="en-US" altLang="en-US" sz="2400"/>
              <a:t> 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3D70153A-8EA0-D248-E4A8-90DD343C1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990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9900"/>
                </a:solidFill>
                <a:cs typeface="Times New Roman" panose="02020603050405020304" pitchFamily="18" charset="0"/>
              </a:rPr>
              <a:t>Java compilers can detect many problems that would first show up at execution time in other languages. </a:t>
            </a:r>
          </a:p>
          <a:p>
            <a:endParaRPr lang="en-US" altLang="en-US" sz="2000">
              <a:solidFill>
                <a:srgbClr val="FF9900"/>
              </a:solidFill>
              <a:cs typeface="Times New Roman" panose="02020603050405020304" pitchFamily="18" charset="0"/>
            </a:endParaRPr>
          </a:p>
          <a:p>
            <a:r>
              <a:rPr lang="en-US" altLang="en-US" sz="2000">
                <a:solidFill>
                  <a:srgbClr val="FF9900"/>
                </a:solidFill>
                <a:cs typeface="Times New Roman" panose="02020603050405020304" pitchFamily="18" charset="0"/>
              </a:rPr>
              <a:t>Java has eliminated certain types of error-prone programming constructs found in other languages. </a:t>
            </a:r>
          </a:p>
          <a:p>
            <a:endParaRPr lang="en-US" altLang="en-US" sz="2000">
              <a:solidFill>
                <a:srgbClr val="FF9900"/>
              </a:solidFill>
              <a:cs typeface="Times New Roman" panose="02020603050405020304" pitchFamily="18" charset="0"/>
            </a:endParaRPr>
          </a:p>
          <a:p>
            <a:r>
              <a:rPr lang="en-US" altLang="en-US" sz="2000">
                <a:solidFill>
                  <a:srgbClr val="FF9900"/>
                </a:solidFill>
                <a:cs typeface="Times New Roman" panose="02020603050405020304" pitchFamily="18" charset="0"/>
              </a:rPr>
              <a:t>Java has a runtime exception-handling feature to provide programming support for robustness.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6EBE-B7B1-3019-F793-ABAD751D6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50C69CA8-41CB-4A4D-9298-CE7509400C1F}" type="slidenum">
              <a:rPr lang="en-US" altLang="en-US" sz="1200">
                <a:solidFill>
                  <a:srgbClr val="045C75"/>
                </a:solidFill>
              </a:rPr>
              <a:pPr algn="l"/>
              <a:t>14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B2791D2A-5368-79D1-9236-1288D843E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Characteristics of Java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7EDE445-3B67-5D31-7CDF-53D95E32A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4038600" cy="5257800"/>
          </a:xfrm>
        </p:spPr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Simple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Object-Oriented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Distributed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Interpreted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Robust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solidFill>
                  <a:srgbClr val="FF9900"/>
                </a:solidFill>
                <a:cs typeface="Times New Roman" panose="02020603050405020304" pitchFamily="18" charset="0"/>
              </a:rPr>
              <a:t>Java Is Secure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Architecture-Neutral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Portable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Java's Performance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Multithreaded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Dynamic</a:t>
            </a:r>
            <a:r>
              <a:rPr lang="en-US" altLang="en-US" sz="2400"/>
              <a:t> </a:t>
            </a: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14DE232E-23FB-7795-41AD-841B6D7FD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90800"/>
            <a:ext cx="4572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9900"/>
                </a:solidFill>
                <a:cs typeface="Times New Roman" panose="02020603050405020304" pitchFamily="18" charset="0"/>
              </a:rPr>
              <a:t>Java implements several security mechanisms to protect your system against harm caused by stray programs.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C6FA9-C4DC-ED5A-1255-4197B197D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C9FC1277-E41E-49E4-94BE-AD6DC0B0E41C}" type="slidenum">
              <a:rPr lang="en-US" altLang="en-US" sz="1200">
                <a:solidFill>
                  <a:srgbClr val="045C75"/>
                </a:solidFill>
              </a:rPr>
              <a:pPr algn="l"/>
              <a:t>15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549BB895-48F2-5C4B-E9B7-BB1CBFCBF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Characteristics of Java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D219139-484D-4461-4294-10C81FCEB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4038600" cy="5257800"/>
          </a:xfrm>
        </p:spPr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Simple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Object-Oriented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Distributed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Interpreted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Robust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Secure </a:t>
            </a:r>
          </a:p>
          <a:p>
            <a:pPr eaLnBrk="1" hangingPunct="1"/>
            <a:r>
              <a:rPr lang="en-US" altLang="en-US" sz="2400">
                <a:solidFill>
                  <a:srgbClr val="FF9900"/>
                </a:solidFill>
                <a:cs typeface="Times New Roman" panose="02020603050405020304" pitchFamily="18" charset="0"/>
              </a:rPr>
              <a:t>Java Is Architecture-Neutral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Portable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Java's Performance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Multithreaded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Dynamic</a:t>
            </a:r>
            <a:r>
              <a:rPr lang="en-US" altLang="en-US" sz="2400"/>
              <a:t> </a:t>
            </a: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CE6ED79F-7F4D-3474-D95F-5D54912DC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57600"/>
            <a:ext cx="4572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Write once, run anywhere</a:t>
            </a:r>
          </a:p>
          <a:p>
            <a:endParaRPr lang="en-US" altLang="en-US" sz="2000">
              <a:solidFill>
                <a:srgbClr val="FF99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solidFill>
                  <a:srgbClr val="FF99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With a Java Virtual Machine (JVM), you can write one program that will run on any platform.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A18D0-569E-ECCD-37C6-CD45E970B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92BFE6C4-B8CF-41E5-9719-7315C32D9ACE}" type="slidenum">
              <a:rPr lang="en-US" altLang="en-US" sz="1200">
                <a:solidFill>
                  <a:srgbClr val="045C75"/>
                </a:solidFill>
              </a:rPr>
              <a:pPr algn="l"/>
              <a:t>16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CD2C218A-F6B6-5204-6240-B824FE838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Characteristics of Java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2A2A6B5-F715-B980-BB18-53C7BDFCE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4038600" cy="5257800"/>
          </a:xfrm>
        </p:spPr>
        <p:txBody>
          <a:bodyPr/>
          <a:lstStyle/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Simple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Object-Oriented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Distributed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Interpreted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Robust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Secure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Architecture-Neutral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solidFill>
                  <a:srgbClr val="FF9900"/>
                </a:solidFill>
                <a:cs typeface="Times New Roman" panose="02020603050405020304" pitchFamily="18" charset="0"/>
              </a:rPr>
              <a:t>Java Is Portable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Java's Performance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Multithreaded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Dynamic</a:t>
            </a:r>
            <a:r>
              <a:rPr lang="en-US" altLang="en-US" sz="2400"/>
              <a:t> </a:t>
            </a:r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FE26D7D9-B15E-AC8D-0C9F-6F451EEC9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14800"/>
            <a:ext cx="4572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99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Because Java is architecture neutral, Java programs are portable. They can be run on any platform without being recompiled.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A47B2-35DC-EB39-8435-5F1E7F8A1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0830D50D-09DB-4A05-8BB7-10C3B31B9EB6}" type="slidenum">
              <a:rPr lang="en-US" altLang="en-US" sz="1200">
                <a:solidFill>
                  <a:srgbClr val="045C75"/>
                </a:solidFill>
              </a:rPr>
              <a:pPr algn="l"/>
              <a:t>17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7B5ED2AB-46C4-293F-7CDC-EBCC9B8A3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924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      Characteristics of Java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EFBCC0A4-F5B9-91B1-3E3A-370F78EA7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3581400" cy="48768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Simple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Object-Oriented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Distributed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Interpreted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Robust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Secure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Architecture-Neutral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Portable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Java's Performance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FF9900"/>
                </a:solidFill>
                <a:cs typeface="Times New Roman" pitchFamily="18" charset="0"/>
              </a:rPr>
              <a:t>Java Is Multithreaded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Dynamic</a:t>
            </a:r>
            <a:r>
              <a:rPr lang="en-US" sz="2400" dirty="0"/>
              <a:t> 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477B9AD0-5830-C145-0802-2BCB9995B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724400"/>
            <a:ext cx="5029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99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Multithread programming is smoothly integrated in Java, whereas in other languages you have to call procedures specific to the operating system to enable multithreading.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361C-587B-3EB1-E795-91980A928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C3A753F9-A944-4F2B-A98F-C883DDA7BB86}" type="slidenum">
              <a:rPr lang="en-US" altLang="en-US" sz="1200">
                <a:solidFill>
                  <a:srgbClr val="045C75"/>
                </a:solidFill>
              </a:rPr>
              <a:pPr algn="l"/>
              <a:t>18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8186E0B4-EAA2-14BE-F2F1-D2AC267A6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Characteristics of Java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4A86B76-7D97-9EBC-72BF-40F8742DB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4038600" cy="5257800"/>
          </a:xfrm>
        </p:spPr>
        <p:txBody>
          <a:bodyPr/>
          <a:lstStyle/>
          <a:p>
            <a:pPr eaLnBrk="1" hangingPunct="1"/>
            <a:endParaRPr lang="en-US" altLang="en-US" sz="24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Simple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Object-Oriented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Distributed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Interpreted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Robust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Secure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Architecture-Neutral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Portable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Java's Performance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Java Is Multithreaded</a:t>
            </a:r>
            <a:r>
              <a:rPr lang="en-US" altLang="en-US" sz="2400"/>
              <a:t>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4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ACC82F9-911A-2B74-0070-52AAC94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                Java  Vs  C++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55194B-9EFE-7EF6-D3DC-64EAF2FEA4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526463" cy="4859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C++</a:t>
                      </a:r>
                    </a:p>
                  </a:txBody>
                  <a:tcPr marL="91436" marR="91436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34">
                <a:tc>
                  <a:txBody>
                    <a:bodyPr/>
                    <a:lstStyle/>
                    <a:p>
                      <a:r>
                        <a:rPr lang="en-US" sz="1800" dirty="0"/>
                        <a:t>1.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 imports class files.</a:t>
                      </a:r>
                      <a:endParaRPr lang="en-US" sz="1800" dirty="0"/>
                    </a:p>
                  </a:txBody>
                  <a:tcPr marL="91436" marR="91436" marT="45707" marB="4570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 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 includes header files</a:t>
                      </a:r>
                      <a:endParaRPr lang="en-US" sz="1800" dirty="0"/>
                    </a:p>
                  </a:txBody>
                  <a:tcPr marL="91436" marR="91436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8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 2. Java is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  <a:cs typeface="Times New Roman"/>
                        </a:rPr>
                        <a:t> a  object oriented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Times New Roman"/>
                          <a:ea typeface="Times New Roman"/>
                          <a:cs typeface="Times New Roman"/>
                        </a:rPr>
                        <a:t>      language.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2.  C++ is a partially object oriented language.</a:t>
                      </a:r>
                    </a:p>
                  </a:txBody>
                  <a:tcPr marL="91436" marR="91436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3   Java does not have destructors.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3.   C++ has destructors.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 4 .  Java supports auto garbage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       collection.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4.   C++ does not supports auto garbage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collection, requires memory management</a:t>
                      </a:r>
                      <a:endParaRPr lang="en-US" sz="1800" dirty="0"/>
                    </a:p>
                  </a:txBody>
                  <a:tcPr marL="91436" marR="91436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8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 5    Java does not provide the facility of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      operator overloading.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  5.   C++ supports operator overloading.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62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6  “.class” file is generated after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        compilation.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7.   “.exe” file is generated after compilation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A7671F5-C111-F5D2-AD5B-C3EF57DA8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971550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7930EFA-3A99-9744-07B7-F2C95E0E4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114800"/>
          </a:xfrm>
        </p:spPr>
        <p:txBody>
          <a:bodyPr>
            <a:normAutofit lnSpcReduction="10000"/>
          </a:bodyPr>
          <a:lstStyle/>
          <a:p>
            <a:pPr marL="640080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Primitive data types</a:t>
            </a:r>
          </a:p>
          <a:p>
            <a:pPr marL="640080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Java control flow</a:t>
            </a:r>
          </a:p>
          <a:p>
            <a:pPr marL="640080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Java applications and applets</a:t>
            </a:r>
          </a:p>
          <a:p>
            <a:pPr marL="640080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Methods</a:t>
            </a:r>
          </a:p>
          <a:p>
            <a:pPr marL="640080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Object-oriented programming</a:t>
            </a:r>
          </a:p>
          <a:p>
            <a:pPr marL="640080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Core Java classes (</a:t>
            </a:r>
            <a:r>
              <a:rPr lang="en-US" dirty="0" err="1"/>
              <a:t>Inheritance,exception</a:t>
            </a:r>
            <a:r>
              <a:rPr lang="en-US" dirty="0"/>
              <a:t>, multithreading, I/O, networking)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BDBA1DF-2271-A342-7B2E-6E134033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04850"/>
            <a:ext cx="7924800" cy="819150"/>
          </a:xfrm>
        </p:spPr>
        <p:txBody>
          <a:bodyPr/>
          <a:lstStyle/>
          <a:p>
            <a:pPr eaLnBrk="1" hangingPunct="1"/>
            <a:r>
              <a:rPr lang="en-US" altLang="en-US"/>
              <a:t>                Java  Vs  C++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EC0303-887B-F7F6-DF4D-18F509FD4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1524000"/>
          <a:ext cx="8640763" cy="422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C++</a:t>
                      </a:r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8.   Java doesn’t support pointers.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8 .   C++ supports pointers.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 9.   Java uses compiler &amp;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        interpreter both.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  9.    C++ uses compiler only.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10.</a:t>
                      </a:r>
                      <a:r>
                        <a:rPr lang="en-US" sz="1800" baseline="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Through Java we can develop Distributed /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        Internet based applications.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10.  Development of Distributed / Internet based applications is not possible in C++.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840">
                <a:tc>
                  <a:txBody>
                    <a:bodyPr/>
                    <a:lstStyle/>
                    <a:p>
                      <a:r>
                        <a:rPr lang="en-US" sz="1800" dirty="0"/>
                        <a:t> </a:t>
                      </a:r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88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5" marR="91445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9186C72-9645-FF36-5A23-7B6CEDD6E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eaLnBrk="1" hangingPunct="1"/>
            <a:r>
              <a:rPr lang="en-US" altLang="en-US"/>
              <a:t>JDK Versions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5FABC17-72B7-414A-86D6-021D84FDD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/>
              <a:t>JDK 1.02 (1995)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JDK 1.1 (1996)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Java 2 SDK v 1.2 (a.k.a JDK 1.2, 1998)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Java 2 SDK v 1.3 (a.k.a JDK 1.2, 2000)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JDK1.8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E32E4D2-09AD-7AD5-1EAF-6BC903F27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54CEA1-EB6F-4AD7-BD22-20273F001904}" type="slidenum">
              <a:rPr lang="en-US" altLang="en-US" sz="1200">
                <a:solidFill>
                  <a:srgbClr val="045C75"/>
                </a:solidFill>
              </a:rPr>
              <a:pPr/>
              <a:t>22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05396DC-94A8-72F9-07C8-404F6183B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JDK Editions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ACFF44F-854A-0953-1B82-83B153E32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>
                <a:latin typeface="Palatino" charset="0"/>
                <a:cs typeface="Times New Roman" panose="02020603050405020304" pitchFamily="18" charset="0"/>
              </a:rPr>
              <a:t>Java Standard Edition (J2SE)</a:t>
            </a:r>
          </a:p>
          <a:p>
            <a:pPr lvl="1">
              <a:lnSpc>
                <a:spcPct val="90000"/>
              </a:lnSpc>
            </a:pPr>
            <a:r>
              <a:rPr lang="en-US" altLang="en-US" sz="2500">
                <a:latin typeface="Palatino" charset="0"/>
                <a:cs typeface="Times New Roman" panose="02020603050405020304" pitchFamily="18" charset="0"/>
              </a:rPr>
              <a:t>J2SE can be used to develop client-side standalone applications or applets.</a:t>
            </a:r>
          </a:p>
          <a:p>
            <a:pPr lvl="1">
              <a:lnSpc>
                <a:spcPct val="90000"/>
              </a:lnSpc>
            </a:pPr>
            <a:endParaRPr lang="en-US" altLang="en-US" sz="2500">
              <a:latin typeface="Palatino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3000">
                <a:latin typeface="Palatino" charset="0"/>
                <a:cs typeface="Times New Roman" panose="02020603050405020304" pitchFamily="18" charset="0"/>
              </a:rPr>
              <a:t>Java Enterprise Edition (J2EE)</a:t>
            </a:r>
          </a:p>
          <a:p>
            <a:pPr lvl="1">
              <a:lnSpc>
                <a:spcPct val="90000"/>
              </a:lnSpc>
            </a:pPr>
            <a:r>
              <a:rPr lang="en-US" altLang="en-US" sz="2500">
                <a:latin typeface="Palatino" charset="0"/>
                <a:cs typeface="Times New Roman" panose="02020603050405020304" pitchFamily="18" charset="0"/>
              </a:rPr>
              <a:t>J2EE can be used to develop server-side applications such as Java servlets and Java ServerPages.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500">
                <a:latin typeface="Palatino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3000">
                <a:latin typeface="Palatino" charset="0"/>
                <a:cs typeface="Times New Roman" panose="02020603050405020304" pitchFamily="18" charset="0"/>
              </a:rPr>
              <a:t>Java Micro Edition (J2ME). </a:t>
            </a:r>
          </a:p>
          <a:p>
            <a:pPr lvl="1">
              <a:lnSpc>
                <a:spcPct val="90000"/>
              </a:lnSpc>
            </a:pPr>
            <a:r>
              <a:rPr lang="en-US" altLang="en-US" sz="2500">
                <a:latin typeface="Palatino" charset="0"/>
                <a:cs typeface="Times New Roman" panose="02020603050405020304" pitchFamily="18" charset="0"/>
              </a:rPr>
              <a:t>J2ME can be used to develop applications for mobile devices such as cell phones.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3000">
              <a:latin typeface="Palatino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>
                <a:latin typeface="Palatino" charset="0"/>
                <a:cs typeface="Times New Roman" panose="02020603050405020304" pitchFamily="18" charset="0"/>
              </a:rPr>
              <a:t>.</a:t>
            </a:r>
            <a:r>
              <a:rPr lang="en-US" altLang="en-US" sz="3000"/>
              <a:t>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5A0D960-96A2-833C-7517-CA7776A9F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428750"/>
          </a:xfrm>
          <a:noFill/>
        </p:spPr>
        <p:txBody>
          <a:bodyPr/>
          <a:lstStyle/>
          <a:p>
            <a:pPr eaLnBrk="1" hangingPunct="1"/>
            <a:r>
              <a:rPr lang="en-US" altLang="en-US" sz="4000"/>
              <a:t>Getting Started with Java Programming</a:t>
            </a:r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A725E0B-6374-33CA-7D70-7E46E7687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3000"/>
              <a:t>A Simple Java Application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000"/>
              <a:t>Compiling Programs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000"/>
              <a:t>Executing Applications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000"/>
              <a:t>A Simple Java Applet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000"/>
              <a:t>Viewing Java Applets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000"/>
              <a:t>Applications vs. Applets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4573DFD-883D-F58B-FC63-D9A877B85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A Simple Application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49F7503-53FA-9E72-6DC8-0D44B9B2DD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05800" cy="4038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600">
                <a:solidFill>
                  <a:schemeClr val="tx2"/>
                </a:solidFill>
              </a:rPr>
              <a:t>Example 1.1</a:t>
            </a:r>
            <a:endParaRPr lang="en-US" sz="2400">
              <a:latin typeface="Courier New" pitchFamily="49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//This application program prints Welcome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//to Java! 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public class Welcome 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{	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public static void main(String[] args) 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	{ 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  System.out.println("Welcome to Java!");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}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}</a:t>
            </a:r>
            <a:endParaRPr lang="en-US" sz="2800"/>
          </a:p>
        </p:txBody>
      </p:sp>
      <p:sp>
        <p:nvSpPr>
          <p:cNvPr id="30724" name="AutoShape 9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F6E36ABA-4574-C93B-F282-F5E4AA0A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715000"/>
            <a:ext cx="3276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Book Antiqua" panose="02040602050305030304" pitchFamily="18" charset="0"/>
              </a:rPr>
              <a:t>Run</a:t>
            </a:r>
            <a:endParaRPr lang="en-US" altLang="en-US"/>
          </a:p>
        </p:txBody>
      </p:sp>
      <p:sp>
        <p:nvSpPr>
          <p:cNvPr id="6154" name="AutoShape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0D99D0D-EF5B-AEC3-C18B-2FD6C38A4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15000"/>
            <a:ext cx="32766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accent1"/>
                </a:solidFill>
                <a:latin typeface="Book Antiqua" pitchFamily="18" charset="0"/>
                <a:hlinkClick r:id="rId4" action="ppaction://hlinkfile"/>
              </a:rPr>
              <a:t>Source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73A2647-BE44-9A5F-2478-DB40813DE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Compiling Programs</a:t>
            </a:r>
            <a:endParaRPr lang="en-US" altLang="en-US" sz="320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3F3248F-8875-BEBC-F6B2-54EDCC2B39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/>
              <a:t>On command line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javac file.java</a:t>
            </a:r>
            <a:endParaRPr lang="en-US" altLang="en-US"/>
          </a:p>
        </p:txBody>
      </p:sp>
      <p:graphicFrame>
        <p:nvGraphicFramePr>
          <p:cNvPr id="31748" name="Object 7">
            <a:extLst>
              <a:ext uri="{FF2B5EF4-FFF2-40B4-BE49-F238E27FC236}">
                <a16:creationId xmlns:a16="http://schemas.microsoft.com/office/drawing/2014/main" id="{8672CA5A-0925-AF02-F7A8-2F58C6C9F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209800"/>
          <a:ext cx="5791200" cy="397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6858000" imgH="2688336" progId="Word.Picture.8">
                  <p:embed/>
                </p:oleObj>
              </mc:Choice>
              <mc:Fallback>
                <p:oleObj name="Picture" r:id="rId2" imgW="6858000" imgH="268833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280" t="28937" r="39516" b="5894"/>
                      <a:stretch>
                        <a:fillRect/>
                      </a:stretch>
                    </p:blipFill>
                    <p:spPr bwMode="auto">
                      <a:xfrm>
                        <a:off x="1752600" y="2209800"/>
                        <a:ext cx="5791200" cy="397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95FFE55-4D24-30FF-2010-858034D6A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Executing Applications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96A80C1-21D4-5504-C781-66EFE86EC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/>
              <a:t>On command line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java classname</a:t>
            </a:r>
            <a:endParaRPr lang="en-US" altLang="en-US"/>
          </a:p>
        </p:txBody>
      </p:sp>
      <p:graphicFrame>
        <p:nvGraphicFramePr>
          <p:cNvPr id="32772" name="Object 7">
            <a:extLst>
              <a:ext uri="{FF2B5EF4-FFF2-40B4-BE49-F238E27FC236}">
                <a16:creationId xmlns:a16="http://schemas.microsoft.com/office/drawing/2014/main" id="{5990A904-920D-D082-40C8-1FBCB16747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590800"/>
          <a:ext cx="739140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657600" imgH="1828800" progId="Word.Picture.8">
                  <p:embed/>
                </p:oleObj>
              </mc:Choice>
              <mc:Fallback>
                <p:oleObj name="Picture" r:id="rId2" imgW="3657600" imgH="18288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7391400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25CBF26-2A68-CDA0-267F-0BDA5CF93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4611D4B-790E-63E4-C2D6-8D1A73BE48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772400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javac Welcome.java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java Welcome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output:...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8B3D016-175B-9F15-40E3-ADCD4639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    Structure of Java Program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B1065524-7061-E8F4-67E1-1A4F0B4F0D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057400"/>
            <a:ext cx="8229600" cy="449580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3A8BC30-8114-DD9C-E977-54ECE9386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0" y="381000"/>
            <a:ext cx="4956175" cy="911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  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33D6158-C880-0947-34D8-D0701917E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6340475"/>
            <a:ext cx="14668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Constantia" panose="02030602050306030303" pitchFamily="18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DDE5637C-B233-B7FA-C5C5-037019981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6340475"/>
            <a:ext cx="22288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Constantia" panose="02030602050306030303" pitchFamily="18" charset="0"/>
            </a:endParaRPr>
          </a:p>
        </p:txBody>
      </p:sp>
      <p:sp>
        <p:nvSpPr>
          <p:cNvPr id="35845" name="Oval 5">
            <a:extLst>
              <a:ext uri="{FF2B5EF4-FFF2-40B4-BE49-F238E27FC236}">
                <a16:creationId xmlns:a16="http://schemas.microsoft.com/office/drawing/2014/main" id="{3551F475-E6F1-4B93-3C83-2802637B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3" y="3535363"/>
            <a:ext cx="1314450" cy="1316037"/>
          </a:xfrm>
          <a:prstGeom prst="ellipse">
            <a:avLst/>
          </a:prstGeom>
          <a:solidFill>
            <a:srgbClr val="B1E9E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Java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Bytecodes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move locally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or through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5846" name="Oval 6">
            <a:extLst>
              <a:ext uri="{FF2B5EF4-FFF2-40B4-BE49-F238E27FC236}">
                <a16:creationId xmlns:a16="http://schemas.microsoft.com/office/drawing/2014/main" id="{B30C844E-9A5E-7FD7-B36E-9D18B668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2206625"/>
            <a:ext cx="1243013" cy="10064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Java</a:t>
            </a:r>
          </a:p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Source</a:t>
            </a:r>
          </a:p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(.java)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EF4FF6B1-1FB8-889D-63F5-9C085BDF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3994150"/>
            <a:ext cx="1235075" cy="703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Java</a:t>
            </a:r>
          </a:p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Compiler</a:t>
            </a:r>
          </a:p>
        </p:txBody>
      </p:sp>
      <p:sp>
        <p:nvSpPr>
          <p:cNvPr id="35848" name="Oval 8">
            <a:extLst>
              <a:ext uri="{FF2B5EF4-FFF2-40B4-BE49-F238E27FC236}">
                <a16:creationId xmlns:a16="http://schemas.microsoft.com/office/drawing/2014/main" id="{685572B6-6AE3-BA51-D45A-F31871019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5451475"/>
            <a:ext cx="1384300" cy="10064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Java</a:t>
            </a:r>
          </a:p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Bytecode</a:t>
            </a:r>
          </a:p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(.class )</a:t>
            </a:r>
          </a:p>
        </p:txBody>
      </p:sp>
      <p:sp>
        <p:nvSpPr>
          <p:cNvPr id="35849" name="Freeform 9">
            <a:extLst>
              <a:ext uri="{FF2B5EF4-FFF2-40B4-BE49-F238E27FC236}">
                <a16:creationId xmlns:a16="http://schemas.microsoft.com/office/drawing/2014/main" id="{E5768DCE-9639-E01F-3E3D-921C998E11A2}"/>
              </a:ext>
            </a:extLst>
          </p:cNvPr>
          <p:cNvSpPr>
            <a:spLocks/>
          </p:cNvSpPr>
          <p:nvPr/>
        </p:nvSpPr>
        <p:spPr bwMode="auto">
          <a:xfrm>
            <a:off x="1120775" y="3275013"/>
            <a:ext cx="1588" cy="688975"/>
          </a:xfrm>
          <a:custGeom>
            <a:avLst/>
            <a:gdLst>
              <a:gd name="T0" fmla="*/ 0 w 1"/>
              <a:gd name="T1" fmla="*/ 0 h 434"/>
              <a:gd name="T2" fmla="*/ 0 w 1"/>
              <a:gd name="T3" fmla="*/ 2147483647 h 434"/>
              <a:gd name="T4" fmla="*/ 0 60000 65536"/>
              <a:gd name="T5" fmla="*/ 0 60000 65536"/>
              <a:gd name="T6" fmla="*/ 0 w 1"/>
              <a:gd name="T7" fmla="*/ 0 h 434"/>
              <a:gd name="T8" fmla="*/ 1 w 1"/>
              <a:gd name="T9" fmla="*/ 434 h 4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34">
                <a:moveTo>
                  <a:pt x="0" y="0"/>
                </a:moveTo>
                <a:lnTo>
                  <a:pt x="0" y="43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Freeform 10">
            <a:extLst>
              <a:ext uri="{FF2B5EF4-FFF2-40B4-BE49-F238E27FC236}">
                <a16:creationId xmlns:a16="http://schemas.microsoft.com/office/drawing/2014/main" id="{CE32CD81-03C4-D53D-B14D-A960CED886ED}"/>
              </a:ext>
            </a:extLst>
          </p:cNvPr>
          <p:cNvSpPr>
            <a:spLocks/>
          </p:cNvSpPr>
          <p:nvPr/>
        </p:nvSpPr>
        <p:spPr bwMode="auto">
          <a:xfrm>
            <a:off x="1120775" y="4721225"/>
            <a:ext cx="1588" cy="688975"/>
          </a:xfrm>
          <a:custGeom>
            <a:avLst/>
            <a:gdLst>
              <a:gd name="T0" fmla="*/ 0 w 1"/>
              <a:gd name="T1" fmla="*/ 0 h 434"/>
              <a:gd name="T2" fmla="*/ 0 w 1"/>
              <a:gd name="T3" fmla="*/ 2147483647 h 434"/>
              <a:gd name="T4" fmla="*/ 0 60000 65536"/>
              <a:gd name="T5" fmla="*/ 0 60000 65536"/>
              <a:gd name="T6" fmla="*/ 0 w 1"/>
              <a:gd name="T7" fmla="*/ 0 h 434"/>
              <a:gd name="T8" fmla="*/ 1 w 1"/>
              <a:gd name="T9" fmla="*/ 434 h 4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34">
                <a:moveTo>
                  <a:pt x="0" y="0"/>
                </a:moveTo>
                <a:lnTo>
                  <a:pt x="0" y="43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43E491D7-DE15-E09E-CEEB-ABD78085C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38" y="2921000"/>
            <a:ext cx="2544762" cy="2136775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100000">
                <a:srgbClr val="00E5E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Constantia" panose="02030602050306030303" pitchFamily="18" charset="0"/>
            </a:endParaRPr>
          </a:p>
        </p:txBody>
      </p:sp>
      <p:grpSp>
        <p:nvGrpSpPr>
          <p:cNvPr id="35852" name="Group 14">
            <a:extLst>
              <a:ext uri="{FF2B5EF4-FFF2-40B4-BE49-F238E27FC236}">
                <a16:creationId xmlns:a16="http://schemas.microsoft.com/office/drawing/2014/main" id="{C5B75086-0AF7-8B21-40D6-E45077456E7C}"/>
              </a:ext>
            </a:extLst>
          </p:cNvPr>
          <p:cNvGrpSpPr>
            <a:grpSpLocks/>
          </p:cNvGrpSpPr>
          <p:nvPr/>
        </p:nvGrpSpPr>
        <p:grpSpPr bwMode="auto">
          <a:xfrm>
            <a:off x="5645150" y="3132138"/>
            <a:ext cx="2311400" cy="901700"/>
            <a:chOff x="3556" y="1973"/>
            <a:chExt cx="1456" cy="568"/>
          </a:xfrm>
        </p:grpSpPr>
        <p:sp>
          <p:nvSpPr>
            <p:cNvPr id="35871" name="Rectangle 12">
              <a:extLst>
                <a:ext uri="{FF2B5EF4-FFF2-40B4-BE49-F238E27FC236}">
                  <a16:creationId xmlns:a16="http://schemas.microsoft.com/office/drawing/2014/main" id="{4ADA146F-A304-7305-1CDB-DE4F1DE76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1973"/>
              <a:ext cx="661" cy="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300" b="1">
                  <a:solidFill>
                    <a:schemeClr val="accent2"/>
                  </a:solidFill>
                </a:rPr>
                <a:t>Java</a:t>
              </a:r>
            </a:p>
            <a:p>
              <a:pPr algn="ctr"/>
              <a:r>
                <a:rPr lang="en-US" altLang="en-US" sz="1300" b="1">
                  <a:solidFill>
                    <a:schemeClr val="accent2"/>
                  </a:solidFill>
                </a:rPr>
                <a:t>Interpreter</a:t>
              </a:r>
            </a:p>
          </p:txBody>
        </p:sp>
        <p:sp>
          <p:nvSpPr>
            <p:cNvPr id="35872" name="Rectangle 13">
              <a:extLst>
                <a:ext uri="{FF2B5EF4-FFF2-40B4-BE49-F238E27FC236}">
                  <a16:creationId xmlns:a16="http://schemas.microsoft.com/office/drawing/2014/main" id="{42D40BEC-A1F5-F94B-EDE8-A70406B24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1973"/>
              <a:ext cx="661" cy="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 b="1">
                  <a:solidFill>
                    <a:schemeClr val="accent2"/>
                  </a:solidFill>
                </a:rPr>
                <a:t>Just in Time</a:t>
              </a:r>
            </a:p>
            <a:p>
              <a:pPr algn="ctr"/>
              <a:r>
                <a:rPr lang="en-US" altLang="en-US" sz="1400" b="1">
                  <a:solidFill>
                    <a:schemeClr val="accent2"/>
                  </a:solidFill>
                </a:rPr>
                <a:t>Compiler</a:t>
              </a:r>
            </a:p>
          </p:txBody>
        </p:sp>
      </p:grpSp>
      <p:sp>
        <p:nvSpPr>
          <p:cNvPr id="35853" name="Rectangle 15">
            <a:extLst>
              <a:ext uri="{FF2B5EF4-FFF2-40B4-BE49-F238E27FC236}">
                <a16:creationId xmlns:a16="http://schemas.microsoft.com/office/drawing/2014/main" id="{1D290EE6-1348-ECEB-5E88-E1D00E18E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4632325"/>
            <a:ext cx="2311400" cy="374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Runtime System</a:t>
            </a:r>
          </a:p>
        </p:txBody>
      </p:sp>
      <p:sp>
        <p:nvSpPr>
          <p:cNvPr id="35854" name="Line 16">
            <a:extLst>
              <a:ext uri="{FF2B5EF4-FFF2-40B4-BE49-F238E27FC236}">
                <a16:creationId xmlns:a16="http://schemas.microsoft.com/office/drawing/2014/main" id="{FEDBABAD-B145-6BB7-3699-5316DE3E4B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7863" y="4129088"/>
            <a:ext cx="46037" cy="4857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7">
            <a:extLst>
              <a:ext uri="{FF2B5EF4-FFF2-40B4-BE49-F238E27FC236}">
                <a16:creationId xmlns:a16="http://schemas.microsoft.com/office/drawing/2014/main" id="{9EC06B6F-E1C7-4540-2C6D-3B64259D2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688" y="4129088"/>
            <a:ext cx="26987" cy="4857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8">
            <a:extLst>
              <a:ext uri="{FF2B5EF4-FFF2-40B4-BE49-F238E27FC236}">
                <a16:creationId xmlns:a16="http://schemas.microsoft.com/office/drawing/2014/main" id="{3280764E-B642-C3CA-3B21-9B57C62F3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1731963"/>
            <a:ext cx="1049338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Aft>
                <a:spcPts val="900"/>
              </a:spcAft>
            </a:pPr>
            <a:r>
              <a:rPr lang="en-US" altLang="en-US" sz="1400" b="1">
                <a:solidFill>
                  <a:schemeClr val="accent2"/>
                </a:solidFill>
              </a:rPr>
              <a:t>Class Loader</a:t>
            </a:r>
          </a:p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Bytecode</a:t>
            </a:r>
          </a:p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Verifier</a:t>
            </a:r>
          </a:p>
        </p:txBody>
      </p:sp>
      <p:sp>
        <p:nvSpPr>
          <p:cNvPr id="35857" name="Rectangle 19">
            <a:extLst>
              <a:ext uri="{FF2B5EF4-FFF2-40B4-BE49-F238E27FC236}">
                <a16:creationId xmlns:a16="http://schemas.microsoft.com/office/drawing/2014/main" id="{4E91DC64-725C-79C2-E0D9-C37B5FBA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1731963"/>
            <a:ext cx="1049337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Java Class</a:t>
            </a:r>
          </a:p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Libraries</a:t>
            </a:r>
          </a:p>
        </p:txBody>
      </p:sp>
      <p:sp>
        <p:nvSpPr>
          <p:cNvPr id="35858" name="Freeform 20">
            <a:extLst>
              <a:ext uri="{FF2B5EF4-FFF2-40B4-BE49-F238E27FC236}">
                <a16:creationId xmlns:a16="http://schemas.microsoft.com/office/drawing/2014/main" id="{311CAFBB-5A1C-057F-C084-95DB150CCAD2}"/>
              </a:ext>
            </a:extLst>
          </p:cNvPr>
          <p:cNvSpPr>
            <a:spLocks/>
          </p:cNvSpPr>
          <p:nvPr/>
        </p:nvSpPr>
        <p:spPr bwMode="auto">
          <a:xfrm>
            <a:off x="7350125" y="2070100"/>
            <a:ext cx="298450" cy="1588"/>
          </a:xfrm>
          <a:custGeom>
            <a:avLst/>
            <a:gdLst>
              <a:gd name="T0" fmla="*/ 0 w 188"/>
              <a:gd name="T1" fmla="*/ 0 h 1"/>
              <a:gd name="T2" fmla="*/ 2147483647 w 188"/>
              <a:gd name="T3" fmla="*/ 0 h 1"/>
              <a:gd name="T4" fmla="*/ 0 60000 65536"/>
              <a:gd name="T5" fmla="*/ 0 60000 65536"/>
              <a:gd name="T6" fmla="*/ 0 w 188"/>
              <a:gd name="T7" fmla="*/ 0 h 1"/>
              <a:gd name="T8" fmla="*/ 188 w 18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8" h="1">
                <a:moveTo>
                  <a:pt x="0" y="0"/>
                </a:moveTo>
                <a:lnTo>
                  <a:pt x="187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Freeform 21">
            <a:extLst>
              <a:ext uri="{FF2B5EF4-FFF2-40B4-BE49-F238E27FC236}">
                <a16:creationId xmlns:a16="http://schemas.microsoft.com/office/drawing/2014/main" id="{C5D15943-5523-3616-17E4-16D356FBF0A3}"/>
              </a:ext>
            </a:extLst>
          </p:cNvPr>
          <p:cNvSpPr>
            <a:spLocks/>
          </p:cNvSpPr>
          <p:nvPr/>
        </p:nvSpPr>
        <p:spPr bwMode="auto">
          <a:xfrm>
            <a:off x="5908675" y="2736850"/>
            <a:ext cx="631825" cy="393700"/>
          </a:xfrm>
          <a:custGeom>
            <a:avLst/>
            <a:gdLst>
              <a:gd name="T0" fmla="*/ 2147483647 w 398"/>
              <a:gd name="T1" fmla="*/ 0 h 248"/>
              <a:gd name="T2" fmla="*/ 0 w 398"/>
              <a:gd name="T3" fmla="*/ 2147483647 h 248"/>
              <a:gd name="T4" fmla="*/ 0 60000 65536"/>
              <a:gd name="T5" fmla="*/ 0 60000 65536"/>
              <a:gd name="T6" fmla="*/ 0 w 398"/>
              <a:gd name="T7" fmla="*/ 0 h 248"/>
              <a:gd name="T8" fmla="*/ 398 w 398"/>
              <a:gd name="T9" fmla="*/ 248 h 2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8" h="248">
                <a:moveTo>
                  <a:pt x="397" y="0"/>
                </a:moveTo>
                <a:lnTo>
                  <a:pt x="0" y="24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Freeform 22">
            <a:extLst>
              <a:ext uri="{FF2B5EF4-FFF2-40B4-BE49-F238E27FC236}">
                <a16:creationId xmlns:a16="http://schemas.microsoft.com/office/drawing/2014/main" id="{B443F2E6-43DA-2599-E704-819C950995D5}"/>
              </a:ext>
            </a:extLst>
          </p:cNvPr>
          <p:cNvSpPr>
            <a:spLocks/>
          </p:cNvSpPr>
          <p:nvPr/>
        </p:nvSpPr>
        <p:spPr bwMode="auto">
          <a:xfrm>
            <a:off x="6727825" y="2736850"/>
            <a:ext cx="631825" cy="393700"/>
          </a:xfrm>
          <a:custGeom>
            <a:avLst/>
            <a:gdLst>
              <a:gd name="T0" fmla="*/ 0 w 398"/>
              <a:gd name="T1" fmla="*/ 0 h 248"/>
              <a:gd name="T2" fmla="*/ 2147483647 w 398"/>
              <a:gd name="T3" fmla="*/ 2147483647 h 248"/>
              <a:gd name="T4" fmla="*/ 0 60000 65536"/>
              <a:gd name="T5" fmla="*/ 0 60000 65536"/>
              <a:gd name="T6" fmla="*/ 0 w 398"/>
              <a:gd name="T7" fmla="*/ 0 h 248"/>
              <a:gd name="T8" fmla="*/ 398 w 398"/>
              <a:gd name="T9" fmla="*/ 248 h 2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8" h="248">
                <a:moveTo>
                  <a:pt x="0" y="0"/>
                </a:moveTo>
                <a:lnTo>
                  <a:pt x="397" y="24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Rectangle 23">
            <a:extLst>
              <a:ext uri="{FF2B5EF4-FFF2-40B4-BE49-F238E27FC236}">
                <a16:creationId xmlns:a16="http://schemas.microsoft.com/office/drawing/2014/main" id="{FC799703-2EA2-A765-BBD0-64090A28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5748338"/>
            <a:ext cx="2311400" cy="268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Operating System</a:t>
            </a:r>
          </a:p>
        </p:txBody>
      </p:sp>
      <p:sp>
        <p:nvSpPr>
          <p:cNvPr id="35862" name="Rectangle 24">
            <a:extLst>
              <a:ext uri="{FF2B5EF4-FFF2-40B4-BE49-F238E27FC236}">
                <a16:creationId xmlns:a16="http://schemas.microsoft.com/office/drawing/2014/main" id="{D2946D40-857F-C652-5FFC-7831500F7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6415088"/>
            <a:ext cx="2311400" cy="268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accent2"/>
                </a:solidFill>
              </a:rPr>
              <a:t>Hardware</a:t>
            </a:r>
          </a:p>
        </p:txBody>
      </p:sp>
      <p:sp>
        <p:nvSpPr>
          <p:cNvPr id="35863" name="Freeform 25">
            <a:extLst>
              <a:ext uri="{FF2B5EF4-FFF2-40B4-BE49-F238E27FC236}">
                <a16:creationId xmlns:a16="http://schemas.microsoft.com/office/drawing/2014/main" id="{E3C76573-C88A-1D59-0066-99D8D1D0EECE}"/>
              </a:ext>
            </a:extLst>
          </p:cNvPr>
          <p:cNvSpPr>
            <a:spLocks/>
          </p:cNvSpPr>
          <p:nvPr/>
        </p:nvSpPr>
        <p:spPr bwMode="auto">
          <a:xfrm>
            <a:off x="6607175" y="5181600"/>
            <a:ext cx="1588" cy="571500"/>
          </a:xfrm>
          <a:custGeom>
            <a:avLst/>
            <a:gdLst>
              <a:gd name="T0" fmla="*/ 0 w 1"/>
              <a:gd name="T1" fmla="*/ 0 h 360"/>
              <a:gd name="T2" fmla="*/ 0 w 1"/>
              <a:gd name="T3" fmla="*/ 2147483647 h 360"/>
              <a:gd name="T4" fmla="*/ 0 60000 65536"/>
              <a:gd name="T5" fmla="*/ 0 60000 65536"/>
              <a:gd name="T6" fmla="*/ 0 w 1"/>
              <a:gd name="T7" fmla="*/ 0 h 360"/>
              <a:gd name="T8" fmla="*/ 1 w 1"/>
              <a:gd name="T9" fmla="*/ 360 h 3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0">
                <a:moveTo>
                  <a:pt x="0" y="0"/>
                </a:moveTo>
                <a:lnTo>
                  <a:pt x="0" y="35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Freeform 26">
            <a:extLst>
              <a:ext uri="{FF2B5EF4-FFF2-40B4-BE49-F238E27FC236}">
                <a16:creationId xmlns:a16="http://schemas.microsoft.com/office/drawing/2014/main" id="{E565A2BC-0C8C-B341-6C86-01640314DDD7}"/>
              </a:ext>
            </a:extLst>
          </p:cNvPr>
          <p:cNvSpPr>
            <a:spLocks/>
          </p:cNvSpPr>
          <p:nvPr/>
        </p:nvSpPr>
        <p:spPr bwMode="auto">
          <a:xfrm>
            <a:off x="6607175" y="6022975"/>
            <a:ext cx="1588" cy="320675"/>
          </a:xfrm>
          <a:custGeom>
            <a:avLst/>
            <a:gdLst>
              <a:gd name="T0" fmla="*/ 0 w 1"/>
              <a:gd name="T1" fmla="*/ 0 h 202"/>
              <a:gd name="T2" fmla="*/ 0 w 1"/>
              <a:gd name="T3" fmla="*/ 2147483647 h 202"/>
              <a:gd name="T4" fmla="*/ 0 60000 65536"/>
              <a:gd name="T5" fmla="*/ 0 60000 65536"/>
              <a:gd name="T6" fmla="*/ 0 w 1"/>
              <a:gd name="T7" fmla="*/ 0 h 202"/>
              <a:gd name="T8" fmla="*/ 1 w 1"/>
              <a:gd name="T9" fmla="*/ 202 h 2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02">
                <a:moveTo>
                  <a:pt x="0" y="0"/>
                </a:moveTo>
                <a:lnTo>
                  <a:pt x="0" y="20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Rectangle 27">
            <a:extLst>
              <a:ext uri="{FF2B5EF4-FFF2-40B4-BE49-F238E27FC236}">
                <a16:creationId xmlns:a16="http://schemas.microsoft.com/office/drawing/2014/main" id="{D66DE233-1411-B6B0-AA07-15D4E4435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588" y="3600450"/>
            <a:ext cx="10636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/>
              <a:t>Java</a:t>
            </a:r>
          </a:p>
          <a:p>
            <a:r>
              <a:rPr lang="en-US" altLang="en-US" sz="1400" b="1"/>
              <a:t>Virtual</a:t>
            </a:r>
          </a:p>
          <a:p>
            <a:r>
              <a:rPr lang="en-US" altLang="en-US" sz="1400" b="1"/>
              <a:t>machine</a:t>
            </a:r>
          </a:p>
        </p:txBody>
      </p:sp>
      <p:sp>
        <p:nvSpPr>
          <p:cNvPr id="35866" name="Rectangle 28">
            <a:extLst>
              <a:ext uri="{FF2B5EF4-FFF2-40B4-BE49-F238E27FC236}">
                <a16:creationId xmlns:a16="http://schemas.microsoft.com/office/drawing/2014/main" id="{C0A41FCB-A81A-319C-8000-0D71DE510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1420813"/>
            <a:ext cx="1560512" cy="514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2"/>
                </a:solidFill>
              </a:rPr>
              <a:t>Runtime Environment</a:t>
            </a:r>
          </a:p>
        </p:txBody>
      </p:sp>
      <p:sp>
        <p:nvSpPr>
          <p:cNvPr id="35867" name="Rectangle 29">
            <a:extLst>
              <a:ext uri="{FF2B5EF4-FFF2-40B4-BE49-F238E27FC236}">
                <a16:creationId xmlns:a16="http://schemas.microsoft.com/office/drawing/2014/main" id="{98A7D43B-2844-6D28-DE0C-212D6BB39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1549400"/>
            <a:ext cx="1879600" cy="514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2"/>
                </a:solidFill>
              </a:rPr>
              <a:t>Compile-time Environment</a:t>
            </a:r>
          </a:p>
        </p:txBody>
      </p:sp>
      <p:sp>
        <p:nvSpPr>
          <p:cNvPr id="35868" name="Freeform 30">
            <a:extLst>
              <a:ext uri="{FF2B5EF4-FFF2-40B4-BE49-F238E27FC236}">
                <a16:creationId xmlns:a16="http://schemas.microsoft.com/office/drawing/2014/main" id="{1E4F5D21-6622-3EA4-A6FF-44A3A15C523B}"/>
              </a:ext>
            </a:extLst>
          </p:cNvPr>
          <p:cNvSpPr>
            <a:spLocks/>
          </p:cNvSpPr>
          <p:nvPr/>
        </p:nvSpPr>
        <p:spPr bwMode="auto">
          <a:xfrm>
            <a:off x="2106613" y="4967288"/>
            <a:ext cx="866775" cy="898525"/>
          </a:xfrm>
          <a:custGeom>
            <a:avLst/>
            <a:gdLst>
              <a:gd name="T0" fmla="*/ 0 w 546"/>
              <a:gd name="T1" fmla="*/ 2147483647 h 566"/>
              <a:gd name="T2" fmla="*/ 2147483647 w 546"/>
              <a:gd name="T3" fmla="*/ 2147483647 h 566"/>
              <a:gd name="T4" fmla="*/ 2147483647 w 546"/>
              <a:gd name="T5" fmla="*/ 0 h 566"/>
              <a:gd name="T6" fmla="*/ 0 60000 65536"/>
              <a:gd name="T7" fmla="*/ 0 60000 65536"/>
              <a:gd name="T8" fmla="*/ 0 60000 65536"/>
              <a:gd name="T9" fmla="*/ 0 w 546"/>
              <a:gd name="T10" fmla="*/ 0 h 566"/>
              <a:gd name="T11" fmla="*/ 546 w 546"/>
              <a:gd name="T12" fmla="*/ 566 h 5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6" h="566">
                <a:moveTo>
                  <a:pt x="0" y="565"/>
                </a:moveTo>
                <a:lnTo>
                  <a:pt x="139" y="565"/>
                </a:lnTo>
                <a:lnTo>
                  <a:pt x="545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Freeform 31">
            <a:extLst>
              <a:ext uri="{FF2B5EF4-FFF2-40B4-BE49-F238E27FC236}">
                <a16:creationId xmlns:a16="http://schemas.microsoft.com/office/drawing/2014/main" id="{1CD8F784-9759-1786-077E-E3C38AA3EB79}"/>
              </a:ext>
            </a:extLst>
          </p:cNvPr>
          <p:cNvSpPr>
            <a:spLocks/>
          </p:cNvSpPr>
          <p:nvPr/>
        </p:nvSpPr>
        <p:spPr bwMode="auto">
          <a:xfrm>
            <a:off x="4294188" y="2171700"/>
            <a:ext cx="1454150" cy="1139825"/>
          </a:xfrm>
          <a:custGeom>
            <a:avLst/>
            <a:gdLst>
              <a:gd name="T0" fmla="*/ 0 w 916"/>
              <a:gd name="T1" fmla="*/ 2147483647 h 718"/>
              <a:gd name="T2" fmla="*/ 2147483647 w 916"/>
              <a:gd name="T3" fmla="*/ 0 h 718"/>
              <a:gd name="T4" fmla="*/ 2147483647 w 916"/>
              <a:gd name="T5" fmla="*/ 0 h 718"/>
              <a:gd name="T6" fmla="*/ 0 60000 65536"/>
              <a:gd name="T7" fmla="*/ 0 60000 65536"/>
              <a:gd name="T8" fmla="*/ 0 60000 65536"/>
              <a:gd name="T9" fmla="*/ 0 w 916"/>
              <a:gd name="T10" fmla="*/ 0 h 718"/>
              <a:gd name="T11" fmla="*/ 916 w 916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6" h="718">
                <a:moveTo>
                  <a:pt x="0" y="717"/>
                </a:moveTo>
                <a:lnTo>
                  <a:pt x="525" y="0"/>
                </a:lnTo>
                <a:lnTo>
                  <a:pt x="915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Rectangle 32">
            <a:extLst>
              <a:ext uri="{FF2B5EF4-FFF2-40B4-BE49-F238E27FC236}">
                <a16:creationId xmlns:a16="http://schemas.microsoft.com/office/drawing/2014/main" id="{1017975C-A224-5E87-D96E-501080B4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600" b="1">
                <a:solidFill>
                  <a:srgbClr val="FAFD00"/>
                </a:solidFill>
                <a:latin typeface="Century Gothic" panose="020B0502020202020204" pitchFamily="34" charset="0"/>
              </a:rPr>
              <a:t>Java Environment/</a:t>
            </a:r>
          </a:p>
          <a:p>
            <a:pPr>
              <a:lnSpc>
                <a:spcPct val="90000"/>
              </a:lnSpc>
            </a:pPr>
            <a:r>
              <a:rPr lang="en-US" altLang="en-US" sz="3600" b="1">
                <a:solidFill>
                  <a:srgbClr val="FAFD00"/>
                </a:solidFill>
                <a:latin typeface="Century Gothic" panose="020B0502020202020204" pitchFamily="34" charset="0"/>
              </a:rPr>
              <a:t>Life Cycle of Java Code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CC0AF1B-9EC4-67BC-72BA-D3ADCD8D7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eaLnBrk="1" hangingPunct="1"/>
            <a:r>
              <a:rPr lang="en-US" altLang="en-US" sz="4000"/>
              <a:t>Course Objectives, cont.</a:t>
            </a: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702A305-BD88-5ABD-3A95-D24212507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endParaRPr lang="en-US" altLang="en-US" sz="3000"/>
          </a:p>
          <a:p>
            <a:pPr eaLnBrk="1" hangingPunct="1"/>
            <a:r>
              <a:rPr lang="en-US" altLang="en-US" sz="3000"/>
              <a:t>You will be able to </a:t>
            </a:r>
            <a:endParaRPr lang="en-US" altLang="en-US"/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Write applications and applets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Develop a GUI interface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Write interesting projects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Establish a firm foundation on Java concepts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5">
            <a:extLst>
              <a:ext uri="{FF2B5EF4-FFF2-40B4-BE49-F238E27FC236}">
                <a16:creationId xmlns:a16="http://schemas.microsoft.com/office/drawing/2014/main" id="{5086F6AA-572B-D71E-FEFE-A6E4ACBEE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514600"/>
            <a:ext cx="7010400" cy="2209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latin typeface="Constantia" panose="02030602050306030303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A362E82-6830-B8B3-2F7E-470D1FDFC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77724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           JVM architecture</a:t>
            </a:r>
          </a:p>
        </p:txBody>
      </p:sp>
      <p:sp>
        <p:nvSpPr>
          <p:cNvPr id="36868" name="Text Box 6">
            <a:extLst>
              <a:ext uri="{FF2B5EF4-FFF2-40B4-BE49-F238E27FC236}">
                <a16:creationId xmlns:a16="http://schemas.microsoft.com/office/drawing/2014/main" id="{0C14F5EF-9472-CC2A-75AC-193129615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600200"/>
            <a:ext cx="6553200" cy="46672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nstantia" panose="02030602050306030303" pitchFamily="18" charset="0"/>
              </a:rPr>
              <a:t>Java Bytecode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B7EA56C3-CBB4-4B08-99BE-5450D1583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95600"/>
            <a:ext cx="3124200" cy="369888"/>
          </a:xfrm>
          <a:prstGeom prst="rect">
            <a:avLst/>
          </a:pr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nstantia" panose="02030602050306030303" pitchFamily="18" charset="0"/>
              </a:rPr>
              <a:t>Interpreter</a:t>
            </a:r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3ECBA8C0-5D6D-D042-AA35-976C56BB1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895600"/>
            <a:ext cx="1600200" cy="457200"/>
          </a:xfrm>
          <a:prstGeom prst="rect">
            <a:avLst/>
          </a:pr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nstantia" panose="02030602050306030303" pitchFamily="18" charset="0"/>
              </a:rPr>
              <a:t>JIT</a:t>
            </a:r>
          </a:p>
        </p:txBody>
      </p:sp>
      <p:sp>
        <p:nvSpPr>
          <p:cNvPr id="36871" name="Text Box 9">
            <a:extLst>
              <a:ext uri="{FF2B5EF4-FFF2-40B4-BE49-F238E27FC236}">
                <a16:creationId xmlns:a16="http://schemas.microsoft.com/office/drawing/2014/main" id="{C12F63B0-2666-D54B-3AC5-D280BA8AF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62400"/>
            <a:ext cx="3124200" cy="457200"/>
          </a:xfrm>
          <a:prstGeom prst="rect">
            <a:avLst/>
          </a:pr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nstantia" panose="02030602050306030303" pitchFamily="18" charset="0"/>
              </a:rPr>
              <a:t>Native Code</a:t>
            </a:r>
          </a:p>
        </p:txBody>
      </p:sp>
      <p:sp>
        <p:nvSpPr>
          <p:cNvPr id="36872" name="Text Box 11">
            <a:extLst>
              <a:ext uri="{FF2B5EF4-FFF2-40B4-BE49-F238E27FC236}">
                <a16:creationId xmlns:a16="http://schemas.microsoft.com/office/drawing/2014/main" id="{8CBA45FB-BD8D-BF40-1890-482C03BDD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81600"/>
            <a:ext cx="6553200" cy="46672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Constantia" panose="02030602050306030303" pitchFamily="18" charset="0"/>
              </a:rPr>
              <a:t>CPU</a:t>
            </a:r>
          </a:p>
        </p:txBody>
      </p:sp>
      <p:sp>
        <p:nvSpPr>
          <p:cNvPr id="36873" name="Line 19">
            <a:extLst>
              <a:ext uri="{FF2B5EF4-FFF2-40B4-BE49-F238E27FC236}">
                <a16:creationId xmlns:a16="http://schemas.microsoft.com/office/drawing/2014/main" id="{AAF9E3A0-EE2A-FDDD-1316-BC4B737A0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66925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4" name="Line 20">
            <a:extLst>
              <a:ext uri="{FF2B5EF4-FFF2-40B4-BE49-F238E27FC236}">
                <a16:creationId xmlns:a16="http://schemas.microsoft.com/office/drawing/2014/main" id="{EC610BB0-04E4-7ED2-FBE1-A1B1F337A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057400"/>
            <a:ext cx="0" cy="828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5" name="Line 21">
            <a:extLst>
              <a:ext uri="{FF2B5EF4-FFF2-40B4-BE49-F238E27FC236}">
                <a16:creationId xmlns:a16="http://schemas.microsoft.com/office/drawing/2014/main" id="{1294D09D-694C-3786-5C4E-963B59C68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367088"/>
            <a:ext cx="0" cy="577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6" name="Line 22">
            <a:extLst>
              <a:ext uri="{FF2B5EF4-FFF2-40B4-BE49-F238E27FC236}">
                <a16:creationId xmlns:a16="http://schemas.microsoft.com/office/drawing/2014/main" id="{32317034-6DC3-45F2-5831-B909E8919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419600"/>
            <a:ext cx="0" cy="755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7" name="Line 23">
            <a:extLst>
              <a:ext uri="{FF2B5EF4-FFF2-40B4-BE49-F238E27FC236}">
                <a16:creationId xmlns:a16="http://schemas.microsoft.com/office/drawing/2014/main" id="{83715CC5-4C13-26AF-CF6E-70FC7D865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367088"/>
            <a:ext cx="0" cy="18145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8" name="Line 24">
            <a:extLst>
              <a:ext uri="{FF2B5EF4-FFF2-40B4-BE49-F238E27FC236}">
                <a16:creationId xmlns:a16="http://schemas.microsoft.com/office/drawing/2014/main" id="{62732DE2-4696-3D26-90AB-E47E9F8EA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057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9" name="Text Box 26">
            <a:extLst>
              <a:ext uri="{FF2B5EF4-FFF2-40B4-BE49-F238E27FC236}">
                <a16:creationId xmlns:a16="http://schemas.microsoft.com/office/drawing/2014/main" id="{983BFBAF-61F8-AD45-9780-DB0F6AED3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67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Constantia" panose="02030602050306030303" pitchFamily="18" charset="0"/>
              </a:rPr>
              <a:t>JVM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FD67B12-C6B0-7EC4-0365-90114B97E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971550"/>
          </a:xfrm>
        </p:spPr>
        <p:txBody>
          <a:bodyPr/>
          <a:lstStyle/>
          <a:p>
            <a:pPr eaLnBrk="1" hangingPunct="1"/>
            <a:r>
              <a:rPr lang="en-US" altLang="en-US"/>
              <a:t>		Java Tokens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EDBC097-4FB2-CEC6-34B9-99A465D587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en-US"/>
              <a:t>Java Character set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Keywords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Identifiers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Literals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Operators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789065E-16BB-F13E-1FDE-29C0FABD8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marL="342900" indent="-342900" algn="ctr" eaLnBrk="1" hangingPunct="1"/>
            <a:r>
              <a:rPr lang="en-US" altLang="en-US" sz="3200">
                <a:solidFill>
                  <a:srgbClr val="000000"/>
                </a:solidFill>
              </a:rPr>
              <a:t>Java Character set</a:t>
            </a:r>
            <a:br>
              <a:rPr lang="en-US" altLang="en-US" sz="3200">
                <a:solidFill>
                  <a:srgbClr val="000000"/>
                </a:solidFill>
              </a:rPr>
            </a:br>
            <a:endParaRPr lang="en-US" altLang="en-US" sz="3200">
              <a:solidFill>
                <a:srgbClr val="000000"/>
              </a:solidFill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7007305-6D78-6B21-F141-351F3A7EC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/>
              <a:t>-Letters</a:t>
            </a:r>
          </a:p>
          <a:p>
            <a:pPr lvl="1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/>
              <a:t>          -(A to Z  &amp; a to z)</a:t>
            </a:r>
          </a:p>
          <a:p>
            <a:pPr lvl="1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/>
              <a:t>-Digits</a:t>
            </a:r>
          </a:p>
          <a:p>
            <a:pPr lvl="1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/>
              <a:t>           -(0 to 9)</a:t>
            </a:r>
          </a:p>
          <a:p>
            <a:pPr lvl="1"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en-US"/>
              <a:t>-Punctuation Marks.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F56E49A-B9F1-61DD-BB58-09710947E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50" y="333375"/>
            <a:ext cx="8229600" cy="962025"/>
          </a:xfrm>
        </p:spPr>
        <p:txBody>
          <a:bodyPr/>
          <a:lstStyle/>
          <a:p>
            <a:pPr eaLnBrk="1" hangingPunct="1"/>
            <a:r>
              <a:rPr lang="en-US" altLang="en-US"/>
              <a:t>			Keywords</a:t>
            </a:r>
            <a:endParaRPr lang="en-US" altLang="en-US" sz="1800"/>
          </a:p>
        </p:txBody>
      </p:sp>
      <p:graphicFrame>
        <p:nvGraphicFramePr>
          <p:cNvPr id="97390" name="Group 110">
            <a:extLst>
              <a:ext uri="{FF2B5EF4-FFF2-40B4-BE49-F238E27FC236}">
                <a16:creationId xmlns:a16="http://schemas.microsoft.com/office/drawing/2014/main" id="{615D8671-B4AB-60C3-50EA-19B048D0C1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7638" y="1219200"/>
          <a:ext cx="8836025" cy="5029198"/>
        </p:xfrm>
        <a:graphic>
          <a:graphicData uri="http://schemas.openxmlformats.org/drawingml/2006/table">
            <a:tbl>
              <a:tblPr/>
              <a:tblGrid>
                <a:gridCol w="176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8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abstract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continue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for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new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switch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assert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default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goto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package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synchronized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boolean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do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if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private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0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break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double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implements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protected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throw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8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byte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else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import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public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throws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5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case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enum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instanceof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return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transient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8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catch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extends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int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short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try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8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char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final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interface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static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void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5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class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finally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long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strictfp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volatile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85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const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float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native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super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Courier New" pitchFamily="49" charset="0"/>
                        </a:rPr>
                        <a:t>while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8BB814D-55D1-6722-3D9A-3AF8B54BF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			Identifiers	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5EEE727-90B3-F16A-6875-F12B0E773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Names given to variables, objects,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Must </a:t>
            </a:r>
            <a:r>
              <a:rPr lang="en-US" altLang="en-US" sz="2800" u="sng"/>
              <a:t>not</a:t>
            </a:r>
            <a:r>
              <a:rPr lang="en-US" altLang="en-US" sz="2800"/>
              <a:t> be a Java keyword		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Must begin with a letter.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Followed by any number of characters, digits, or _   (note, no blanks)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Identifiers should be well chosen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complete words (even phrases)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this helps program documentation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7287AA4-8FEE-189F-2318-1BC9E45D1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Literals – Examples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55BE724-7A35-41F4-1EAC-865CC0410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4, 19, -5, 0, 1000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Doubles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3.14,  0.0,  -16.123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“Hi Mom”   “Enter the number : 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'A'      'X'     '9'     '$'     '\n'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Boolean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true, false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1471732-20B2-256B-B090-739AE2917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971550"/>
          </a:xfrm>
        </p:spPr>
        <p:txBody>
          <a:bodyPr/>
          <a:lstStyle/>
          <a:p>
            <a:pPr eaLnBrk="1" hangingPunct="1"/>
            <a:r>
              <a:rPr lang="en-US" altLang="en-US"/>
              <a:t>		Operators in Java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5477F22-DEF0-AA6A-22DB-B11D30C4B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1800" b="1"/>
              <a:t>Arithmetic Operations in Java</a:t>
            </a:r>
            <a:endParaRPr lang="en-US" altLang="en-US" sz="1800"/>
          </a:p>
          <a:p>
            <a:pPr lvl="1" eaLnBrk="1" hangingPunct="1"/>
            <a:r>
              <a:rPr lang="en-US" altLang="en-US" sz="1800"/>
              <a:t>Addition, subtraction, multiplication, division, modulus: (+, -, *, /, %)</a:t>
            </a:r>
            <a:endParaRPr lang="en-US" altLang="en-US" sz="1800" b="1"/>
          </a:p>
          <a:p>
            <a:pPr eaLnBrk="1" hangingPunct="1"/>
            <a:r>
              <a:rPr lang="en-US" altLang="en-US" sz="1800" b="1"/>
              <a:t>Equality and Relational Operators</a:t>
            </a:r>
            <a:endParaRPr lang="en-US" altLang="en-US" sz="1800"/>
          </a:p>
          <a:p>
            <a:pPr lvl="1" eaLnBrk="1" hangingPunct="1"/>
            <a:r>
              <a:rPr lang="en-US" altLang="en-US" sz="1800"/>
              <a:t>Equality, not equals, greater than, greater than or equal, less than, less than or equal: (==, !=, &gt;, &gt;=, &lt;, &lt;=)</a:t>
            </a:r>
            <a:endParaRPr lang="en-US" altLang="en-US" sz="1800" b="1"/>
          </a:p>
          <a:p>
            <a:pPr eaLnBrk="1" hangingPunct="1"/>
            <a:r>
              <a:rPr lang="en-US" altLang="en-US" sz="1800" b="1"/>
              <a:t>Logical Operators</a:t>
            </a:r>
          </a:p>
          <a:p>
            <a:pPr lvl="1" eaLnBrk="1" hangingPunct="1"/>
            <a:r>
              <a:rPr lang="en-US" altLang="en-US" sz="1800" b="1"/>
              <a:t>Binary operators</a:t>
            </a:r>
            <a:endParaRPr lang="en-US" altLang="en-US" sz="1800"/>
          </a:p>
          <a:p>
            <a:pPr lvl="2" eaLnBrk="1" hangingPunct="1"/>
            <a:r>
              <a:rPr lang="en-US" altLang="en-US" sz="1800"/>
              <a:t>logical AND: &amp;&amp; (two boolean operands w/ short circuit)</a:t>
            </a:r>
          </a:p>
          <a:p>
            <a:pPr lvl="2" eaLnBrk="1" hangingPunct="1"/>
            <a:r>
              <a:rPr lang="en-US" altLang="en-US" sz="1800"/>
              <a:t>logical AND: &amp; (two boolean operands no short circuit)</a:t>
            </a:r>
          </a:p>
          <a:p>
            <a:pPr lvl="2" eaLnBrk="1" hangingPunct="1"/>
            <a:r>
              <a:rPr lang="en-US" altLang="en-US" sz="1800"/>
              <a:t>bitwise AND: &amp; (two integer operands)</a:t>
            </a:r>
          </a:p>
          <a:p>
            <a:pPr lvl="2" eaLnBrk="1" hangingPunct="1"/>
            <a:r>
              <a:rPr lang="en-US" altLang="en-US" sz="1800"/>
              <a:t>logical OR: || (two boolean operands w/ short circuit)</a:t>
            </a:r>
          </a:p>
          <a:p>
            <a:pPr lvl="2" eaLnBrk="1" hangingPunct="1"/>
            <a:r>
              <a:rPr lang="en-US" altLang="en-US" sz="1800"/>
              <a:t>logical OR: | (two boolean operands no short circuit)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sz="180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E99A017-B6BC-337E-0A4C-593021CC9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971550"/>
          </a:xfrm>
        </p:spPr>
        <p:txBody>
          <a:bodyPr/>
          <a:lstStyle/>
          <a:p>
            <a:pPr eaLnBrk="1" hangingPunct="1"/>
            <a:r>
              <a:rPr lang="en-US" altLang="en-US"/>
              <a:t>		Operators(contd…)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78023EC-6097-2F3A-B2DF-532650A6D8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 lvl="2" eaLnBrk="1" hangingPunct="1"/>
            <a:r>
              <a:rPr lang="en-US" altLang="en-US"/>
              <a:t>bitwise OR: | (two integer operands)</a:t>
            </a:r>
          </a:p>
          <a:p>
            <a:pPr lvl="2" eaLnBrk="1" hangingPunct="1"/>
            <a:r>
              <a:rPr lang="en-US" altLang="en-US"/>
              <a:t>logical exclusive OR: ^ (two boolean operands)</a:t>
            </a:r>
          </a:p>
          <a:p>
            <a:pPr lvl="2" eaLnBrk="1" hangingPunct="1"/>
            <a:r>
              <a:rPr lang="en-US" altLang="en-US"/>
              <a:t>bitwise exclusive OR: ^ (two integer operands)</a:t>
            </a:r>
            <a:endParaRPr lang="en-US" altLang="en-US" b="1"/>
          </a:p>
          <a:p>
            <a:pPr eaLnBrk="1" hangingPunct="1"/>
            <a:r>
              <a:rPr lang="en-US" altLang="en-US" b="1"/>
              <a:t>Unary operator</a:t>
            </a:r>
            <a:endParaRPr lang="en-US" altLang="en-US"/>
          </a:p>
          <a:p>
            <a:pPr lvl="2" eaLnBrk="1" hangingPunct="1"/>
            <a:r>
              <a:rPr lang="en-US" altLang="en-US"/>
              <a:t>logical NOT: ! (single boolean operand)</a:t>
            </a:r>
          </a:p>
          <a:p>
            <a:pPr lvl="2" eaLnBrk="1" hangingPunct="1"/>
            <a:r>
              <a:rPr lang="en-US" altLang="en-US"/>
              <a:t>bitwise NOT: ~  (single integer operand)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D945DD4-6EF7-3B19-9FEE-CDFF374BC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Assignment Operators</a:t>
            </a:r>
          </a:p>
        </p:txBody>
      </p:sp>
      <p:graphicFrame>
        <p:nvGraphicFramePr>
          <p:cNvPr id="89091" name="Group 3">
            <a:extLst>
              <a:ext uri="{FF2B5EF4-FFF2-40B4-BE49-F238E27FC236}">
                <a16:creationId xmlns:a16="http://schemas.microsoft.com/office/drawing/2014/main" id="{3021A875-51E0-5AC5-A474-B54B0E67B1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3113" y="1579563"/>
          <a:ext cx="7138988" cy="4048125"/>
        </p:xfrm>
        <a:graphic>
          <a:graphicData uri="http://schemas.openxmlformats.org/drawingml/2006/table">
            <a:tbl>
              <a:tblPr/>
              <a:tblGrid>
                <a:gridCol w="176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91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+=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c += 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 = c + 7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1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-=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d -=4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 = d – 4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4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*=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e *= 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 = e * 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1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/=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f /= 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 = f / 3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917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%=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 g %= 9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g = g % 9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91435" marR="91435"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06FF09F-A46D-8074-9FEA-EB2276B55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550863"/>
          </a:xfrm>
        </p:spPr>
        <p:txBody>
          <a:bodyPr/>
          <a:lstStyle/>
          <a:p>
            <a:pPr eaLnBrk="1" hangingPunct="1"/>
            <a:br>
              <a:rPr lang="en-US" altLang="en-US" b="1"/>
            </a:br>
            <a:br>
              <a:rPr lang="en-US" altLang="en-US" b="1"/>
            </a:br>
            <a:br>
              <a:rPr lang="en-US" altLang="en-US" b="1"/>
            </a:br>
            <a:br>
              <a:rPr lang="en-US" altLang="en-US" b="1"/>
            </a:br>
            <a:br>
              <a:rPr lang="en-US" altLang="en-US" b="1"/>
            </a:br>
            <a:r>
              <a:rPr lang="en-US" altLang="en-US" b="1"/>
              <a:t>		</a:t>
            </a:r>
            <a:r>
              <a:rPr lang="en-US" altLang="en-US" sz="2800" b="1"/>
              <a:t>Increment &amp; Decrement operators</a:t>
            </a:r>
          </a:p>
        </p:txBody>
      </p:sp>
      <p:graphicFrame>
        <p:nvGraphicFramePr>
          <p:cNvPr id="90115" name="Group 3">
            <a:extLst>
              <a:ext uri="{FF2B5EF4-FFF2-40B4-BE49-F238E27FC236}">
                <a16:creationId xmlns:a16="http://schemas.microsoft.com/office/drawing/2014/main" id="{F8676706-C11A-4D71-5CFF-5B06149A09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9925" y="1689100"/>
          <a:ext cx="7802563" cy="4005264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9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1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++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preincrement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++a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Increment a by 1 then use the new value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++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postincrement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a++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Use the current value of a then increment by 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--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predecrement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--b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Decrement b by 1 then use the new value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--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postdecrement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b--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Use the current value of b then decrement by 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FDF8748-52A5-BC6F-1231-9F0C1B68E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0485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/>
              <a:t>Contents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34DB89F-CBE6-D07D-1063-E7EEF0A095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u="sng"/>
              <a:t>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u="sng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u="sng"/>
              <a:t> Fundamentals of Programming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/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 Introduction to Java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Primitive Data Types and Operations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 Control Statements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 Methods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3E9BFA1-EBC6-20B0-61E1-2439FCF19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8229600" cy="1143000"/>
          </a:xfrm>
        </p:spPr>
        <p:txBody>
          <a:bodyPr/>
          <a:lstStyle/>
          <a:p>
            <a:r>
              <a:rPr lang="en-US" altLang="en-US" b="1"/>
              <a:t>Primitive Data T</a:t>
            </a:r>
            <a:r>
              <a:rPr lang="en-US" altLang="en-US" b="1" i="1"/>
              <a:t>ypes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5E2F04D-6177-A5E3-900B-1185D380A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6425" y="1863725"/>
            <a:ext cx="8281988" cy="4003675"/>
          </a:xfrm>
        </p:spPr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2286000" algn="l"/>
                <a:tab pos="3200400" algn="l"/>
              </a:tabLst>
              <a:defRPr/>
            </a:pPr>
            <a:r>
              <a:rPr lang="en-US" b="1" dirty="0" err="1"/>
              <a:t>boolean</a:t>
            </a:r>
            <a:r>
              <a:rPr lang="en-US" b="1" dirty="0"/>
              <a:t>	</a:t>
            </a:r>
            <a:r>
              <a:rPr lang="en-US" dirty="0"/>
              <a:t>8 bits	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2286000" algn="l"/>
                <a:tab pos="3200400" algn="l"/>
              </a:tabLst>
              <a:defRPr/>
            </a:pPr>
            <a:r>
              <a:rPr lang="en-US" b="1" dirty="0"/>
              <a:t>char</a:t>
            </a:r>
            <a:r>
              <a:rPr lang="en-US" dirty="0"/>
              <a:t>  	16 bits 	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2286000" algn="l"/>
                <a:tab pos="3200400" algn="l"/>
              </a:tabLst>
              <a:defRPr/>
            </a:pPr>
            <a:r>
              <a:rPr lang="en-US" b="1" dirty="0"/>
              <a:t>byte</a:t>
            </a:r>
            <a:r>
              <a:rPr lang="en-US" dirty="0"/>
              <a:t> 	8 bits 	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2286000" algn="l"/>
                <a:tab pos="3200400" algn="l"/>
              </a:tabLst>
              <a:defRPr/>
            </a:pPr>
            <a:r>
              <a:rPr lang="en-US" b="1" dirty="0"/>
              <a:t>short </a:t>
            </a:r>
            <a:r>
              <a:rPr lang="en-US" dirty="0"/>
              <a:t>	16 bits 	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2286000" algn="l"/>
                <a:tab pos="3200400" algn="l"/>
              </a:tabLst>
              <a:defRPr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	32 bits 	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2286000" algn="l"/>
                <a:tab pos="3200400" algn="l"/>
              </a:tabLst>
              <a:defRPr/>
            </a:pPr>
            <a:r>
              <a:rPr lang="en-US" b="1" dirty="0"/>
              <a:t>long</a:t>
            </a:r>
            <a:r>
              <a:rPr lang="en-US" dirty="0"/>
              <a:t> 	64 bits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2286000" algn="l"/>
                <a:tab pos="3200400" algn="l"/>
              </a:tabLst>
              <a:defRPr/>
            </a:pPr>
            <a:r>
              <a:rPr lang="en-US" b="1" dirty="0"/>
              <a:t>float</a:t>
            </a:r>
            <a:r>
              <a:rPr lang="en-US" dirty="0"/>
              <a:t> 	32 bits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2286000" algn="l"/>
                <a:tab pos="3200400" algn="l"/>
              </a:tabLst>
              <a:defRPr/>
            </a:pPr>
            <a:r>
              <a:rPr lang="en-US" b="1" dirty="0"/>
              <a:t>double</a:t>
            </a:r>
            <a:r>
              <a:rPr lang="en-US" dirty="0"/>
              <a:t> 	64 bits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None/>
              <a:tabLst>
                <a:tab pos="2286000" algn="l"/>
                <a:tab pos="3200400" algn="l"/>
              </a:tabLst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None/>
              <a:tabLst>
                <a:tab pos="2286000" algn="l"/>
                <a:tab pos="3200400" algn="l"/>
              </a:tabLst>
              <a:defRPr/>
            </a:pPr>
            <a:r>
              <a:rPr lang="en-US" dirty="0"/>
              <a:t>Guaranteed to occupy same number of bits regardless of platform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2286000" algn="l"/>
                <a:tab pos="3200400" algn="l"/>
              </a:tabLst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Tx/>
              <a:buNone/>
              <a:tabLst>
                <a:tab pos="2286000" algn="l"/>
                <a:tab pos="3200400" algn="l"/>
              </a:tabLst>
              <a:defRPr/>
            </a:pP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– zero and non-zero DO NOT equate to true/false respectively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567B9DE-8687-8019-B90C-B2FC414D5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Casting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B5A54FB-1B8E-D28B-64E0-0D950E410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 i="1"/>
              <a:t>type cast</a:t>
            </a:r>
            <a:r>
              <a:rPr lang="en-US" altLang="en-US" sz="2400"/>
              <a:t> takes a value of one type and produces a value of another type with an "equivalent" value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If </a:t>
            </a: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n</a:t>
            </a:r>
            <a:r>
              <a:rPr lang="en-US" altLang="en-US" sz="2000"/>
              <a:t> and </a:t>
            </a: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000"/>
              <a:t> are integers to be divided, and the fractional portion of the result must be preserved, at least one of the two must be type cast to a floating-point type </a:t>
            </a:r>
            <a:r>
              <a:rPr lang="en-US" altLang="en-US" sz="2000" b="1"/>
              <a:t>before</a:t>
            </a:r>
            <a:r>
              <a:rPr lang="en-US" altLang="en-US" sz="2000"/>
              <a:t> the division operation is performed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double ans = n / (double)m;</a:t>
            </a:r>
            <a:endParaRPr lang="en-US" altLang="en-US" sz="200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/>
              <a:t>Note that the desired type is placed inside parentheses immediately in front of the variable to be cast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Note also that the type and value of the variable to be cast does not change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FFFE-D479-01A2-29D8-D1E38A055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>
                <a:solidFill>
                  <a:srgbClr val="045C75"/>
                </a:solidFill>
              </a:rPr>
              <a:t>1-</a:t>
            </a:r>
            <a:fld id="{16DC5F8A-59E1-4152-B752-1B0F4CCAF04B}" type="slidenum">
              <a:rPr lang="en-US" altLang="en-US" sz="1200">
                <a:solidFill>
                  <a:srgbClr val="045C75"/>
                </a:solidFill>
              </a:rPr>
              <a:pPr algn="l"/>
              <a:t>41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>
            <a:extLst>
              <a:ext uri="{FF2B5EF4-FFF2-40B4-BE49-F238E27FC236}">
                <a16:creationId xmlns:a16="http://schemas.microsoft.com/office/drawing/2014/main" id="{3ADB0273-2260-7E24-1895-15A53C215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More Details About Type Casting</a:t>
            </a:r>
          </a:p>
        </p:txBody>
      </p:sp>
      <p:sp>
        <p:nvSpPr>
          <p:cNvPr id="49155" name="AutoShape 3">
            <a:extLst>
              <a:ext uri="{FF2B5EF4-FFF2-40B4-BE49-F238E27FC236}">
                <a16:creationId xmlns:a16="http://schemas.microsoft.com/office/drawing/2014/main" id="{4FAA7F21-8B43-DACF-A2FC-702C8B3029AD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When type casting from a floating-point to an integer type, the number is truncated, not rounded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(int)2.9</a:t>
            </a:r>
            <a:r>
              <a:rPr lang="en-US" altLang="en-US" sz="2000"/>
              <a:t> evaluates to </a:t>
            </a: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000"/>
              <a:t>, not </a:t>
            </a: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3</a:t>
            </a:r>
            <a:endParaRPr lang="en-US" altLang="en-US" sz="200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When the value of an integer type is assigned to a variable of a floating-point type, Java performs an automatic type cast called a </a:t>
            </a:r>
            <a:r>
              <a:rPr lang="en-US" altLang="en-US" sz="2400" i="1"/>
              <a:t>type coercion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double d = 5;</a:t>
            </a:r>
            <a:endParaRPr lang="en-US" altLang="en-US" sz="200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In contrast, it is illegal to place a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2400"/>
              <a:t> value into an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/>
              <a:t> variable without an explicit type cast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Courier New" panose="02070309020205020404" pitchFamily="49" charset="0"/>
              </a:rPr>
              <a:t>int i = 5.5; // Illegal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int i = (int)5.5 // Correct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CFA9-5731-7AE6-201D-3AA0A1CC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>
                <a:solidFill>
                  <a:srgbClr val="045C75"/>
                </a:solidFill>
              </a:rPr>
              <a:t>1-</a:t>
            </a:r>
            <a:fld id="{2075A333-3F01-4264-B8D2-2CD61771F3A0}" type="slidenum">
              <a:rPr lang="en-US" altLang="en-US" sz="1200">
                <a:solidFill>
                  <a:srgbClr val="045C75"/>
                </a:solidFill>
              </a:rPr>
              <a:pPr algn="l"/>
              <a:t>42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FDD0A81-9E9F-67E8-F23F-B0B5B39D1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Console Input Using the </a:t>
            </a:r>
            <a:r>
              <a:rPr lang="en-US" altLang="en-US" sz="3600" b="1">
                <a:latin typeface="Courier New" panose="02070309020205020404" pitchFamily="49" charset="0"/>
              </a:rPr>
              <a:t>Scanner</a:t>
            </a:r>
            <a:r>
              <a:rPr lang="en-US" altLang="en-US" sz="3600"/>
              <a:t> Class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5A98E1C-8C2A-E778-7EA1-55111C8B0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Starting with version 5.0, Java includes a class for doing simple keyboard input named the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 sz="2400"/>
              <a:t> class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 order to use the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 sz="2400"/>
              <a:t> class, a program must include the following line near the start of the file: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import java.util.Scanner;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This statement tells Java to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Make the </a:t>
            </a: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 sz="2000"/>
              <a:t> class available to the program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Find the </a:t>
            </a: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 sz="2000"/>
              <a:t> class in a library of classes (i.e., Java </a:t>
            </a:r>
            <a:r>
              <a:rPr lang="en-US" altLang="en-US" sz="2000" i="1"/>
              <a:t>package</a:t>
            </a:r>
            <a:r>
              <a:rPr lang="en-US" altLang="en-US" sz="2000"/>
              <a:t>) named </a:t>
            </a: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java.util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92CF-834C-5C8F-307B-14EFA3FDA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00CCC2AC-F83F-47AB-9F89-B29873B5216D}" type="slidenum">
              <a:rPr lang="en-US" altLang="en-US" sz="1200">
                <a:solidFill>
                  <a:srgbClr val="045C75"/>
                </a:solidFill>
              </a:rPr>
              <a:pPr algn="l"/>
              <a:t>43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71D22DD-2DA6-4F3A-504B-8FF8C7076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/>
          <a:lstStyle/>
          <a:p>
            <a:r>
              <a:rPr lang="en-US" altLang="en-US" sz="3200"/>
              <a:t>Console Input Using the </a:t>
            </a:r>
            <a:r>
              <a:rPr lang="en-US" altLang="en-US" sz="3200" b="1">
                <a:latin typeface="Courier New" panose="02070309020205020404" pitchFamily="49" charset="0"/>
              </a:rPr>
              <a:t>Scanner</a:t>
            </a:r>
            <a:r>
              <a:rPr lang="en-US" altLang="en-US" sz="3200"/>
              <a:t> Class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31BFB9C-B1EE-C062-C256-7385C0DB9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70800" cy="414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following line creates an object of the class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 sz="2400"/>
              <a:t> and names the object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keyboard</a:t>
            </a:r>
            <a:r>
              <a:rPr lang="en-US" altLang="en-US" sz="2400"/>
              <a:t> 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Scanner keyboard = new Scanner(System.in);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Although a name like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keyboard</a:t>
            </a:r>
            <a:r>
              <a:rPr lang="en-US" altLang="en-US" sz="2400"/>
              <a:t> is often used, a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 sz="2400"/>
              <a:t> object can be given any name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For example, in the following code the </a:t>
            </a: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 sz="2000"/>
              <a:t> object is named </a:t>
            </a: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scannerObject</a:t>
            </a:r>
            <a:endParaRPr lang="en-US" altLang="en-US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Scanner scannerObject = new Scanner(System.in);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Once a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 sz="2400"/>
              <a:t> object has been created, a program can then use that object to perform keyboard input using methods of the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Scanner</a:t>
            </a:r>
            <a:r>
              <a:rPr lang="en-US" altLang="en-US" sz="2400"/>
              <a:t> class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2F5E-71C3-8F26-449F-7FDD30BA0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EB18B692-A347-4F29-BDE0-6BD1DAC8FA14}" type="slidenum">
              <a:rPr lang="en-US" altLang="en-US" sz="1200">
                <a:solidFill>
                  <a:srgbClr val="045C75"/>
                </a:solidFill>
              </a:rPr>
              <a:pPr algn="l"/>
              <a:t>44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DFBFCD5-6D59-E0D0-8E0C-067646107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/>
          <a:lstStyle/>
          <a:p>
            <a:r>
              <a:rPr lang="en-US" altLang="en-US" sz="3200"/>
              <a:t>Console Input Using the </a:t>
            </a:r>
            <a:r>
              <a:rPr lang="en-US" altLang="en-US" sz="3200" b="1">
                <a:latin typeface="Courier New" panose="02070309020205020404" pitchFamily="49" charset="0"/>
              </a:rPr>
              <a:t>Scanner</a:t>
            </a:r>
            <a:r>
              <a:rPr lang="en-US" altLang="en-US" sz="3200"/>
              <a:t> Class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D74BBF3D-C47D-14A0-9320-6C05E8829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038600"/>
          </a:xfrm>
        </p:spPr>
        <p:txBody>
          <a:bodyPr>
            <a:normAutofit fontScale="925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The  method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nextInt</a:t>
            </a:r>
            <a:r>
              <a:rPr lang="en-US" sz="2400" dirty="0"/>
              <a:t> reads one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dirty="0"/>
              <a:t> value typed in at the keyboard and assigns it to a variable: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numberOfPods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keyboard.nextInt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b="1" dirty="0">
              <a:solidFill>
                <a:srgbClr val="034CA1"/>
              </a:solidFill>
              <a:latin typeface="Courier New" pitchFamily="49" charset="0"/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The method </a:t>
            </a:r>
            <a:r>
              <a:rPr lang="en-US" sz="2400" b="1" dirty="0" err="1">
                <a:solidFill>
                  <a:srgbClr val="034CA1"/>
                </a:solidFill>
                <a:latin typeface="Courier New" pitchFamily="49" charset="0"/>
              </a:rPr>
              <a:t>nextDouble</a:t>
            </a:r>
            <a:r>
              <a:rPr lang="en-US" sz="2400" dirty="0"/>
              <a:t> reads one </a:t>
            </a:r>
            <a:r>
              <a:rPr lang="en-US" sz="2400" b="1" dirty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 value typed in at the keyboard and assigns it to a variable: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double d1 = </a:t>
            </a:r>
            <a:r>
              <a:rPr lang="en-US" sz="2000" b="1" dirty="0" err="1">
                <a:solidFill>
                  <a:srgbClr val="034CA1"/>
                </a:solidFill>
                <a:latin typeface="Courier New" pitchFamily="49" charset="0"/>
              </a:rPr>
              <a:t>keyboard.nextDouble</a:t>
            </a: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();</a:t>
            </a:r>
            <a:endParaRPr lang="en-US" sz="2000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Multiple inputs must be separated by </a:t>
            </a:r>
            <a:r>
              <a:rPr lang="en-US" sz="2400" i="1" dirty="0"/>
              <a:t>whitespace</a:t>
            </a:r>
            <a:r>
              <a:rPr lang="en-US" sz="2400" dirty="0"/>
              <a:t> and read by multiple invocations of the appropriate  method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Whitespace is any string of characters, such as blank spaces, tabs, and line breaks that print out as white space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B644D-7709-51E4-9509-0BCDBC4C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E77F6551-4B28-4796-BEB6-1CC310437592}" type="slidenum">
              <a:rPr lang="en-US" altLang="en-US" sz="1200">
                <a:solidFill>
                  <a:srgbClr val="045C75"/>
                </a:solidFill>
              </a:rPr>
              <a:pPr algn="l"/>
              <a:t>45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EBE2243-D379-C866-AA92-4FBCE6CCC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19150"/>
          </a:xfrm>
        </p:spPr>
        <p:txBody>
          <a:bodyPr/>
          <a:lstStyle/>
          <a:p>
            <a:r>
              <a:rPr lang="en-US" altLang="en-US" sz="3200"/>
              <a:t>Console Input Using the </a:t>
            </a:r>
            <a:r>
              <a:rPr lang="en-US" altLang="en-US" sz="3200" b="1">
                <a:latin typeface="Courier New" panose="02070309020205020404" pitchFamily="49" charset="0"/>
              </a:rPr>
              <a:t>Scanner</a:t>
            </a:r>
            <a:r>
              <a:rPr lang="en-US" altLang="en-US" sz="3200"/>
              <a:t> Class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E7992C5-5FC7-12E1-4FFD-B8881C15D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216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 method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next</a:t>
            </a:r>
            <a:r>
              <a:rPr lang="en-US" altLang="en-US" sz="2400"/>
              <a:t> reads one string of non-whitespace characters delimited by whitespace characters such as blanks or the beginning or end of a line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Given the code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String word1 = keyboard.next();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String word2 = keyboard.next();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and the input line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34CA1"/>
                </a:solidFill>
                <a:latin typeface="Courier New" panose="02070309020205020404" pitchFamily="49" charset="0"/>
              </a:rPr>
              <a:t>jelly beans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 The value of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word1</a:t>
            </a:r>
            <a:r>
              <a:rPr lang="en-US" altLang="en-US" sz="2400"/>
              <a:t> would be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jelly</a:t>
            </a:r>
            <a:r>
              <a:rPr lang="en-US" altLang="en-US" sz="2400"/>
              <a:t>, and the value of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word2</a:t>
            </a:r>
            <a:r>
              <a:rPr lang="en-US" altLang="en-US" sz="2400"/>
              <a:t> would be </a:t>
            </a:r>
            <a:r>
              <a:rPr lang="en-US" altLang="en-US" sz="2400" b="1">
                <a:solidFill>
                  <a:srgbClr val="034CA1"/>
                </a:solidFill>
                <a:latin typeface="Courier New" panose="02070309020205020404" pitchFamily="49" charset="0"/>
              </a:rPr>
              <a:t>beans</a:t>
            </a:r>
            <a:endParaRPr lang="en-US" alt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0404-AE05-1477-9E46-46301F636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D75BA088-8DA3-4724-8DB8-160A1D92BBAF}" type="slidenum">
              <a:rPr lang="en-US" altLang="en-US" sz="1200">
                <a:solidFill>
                  <a:srgbClr val="045C75"/>
                </a:solidFill>
              </a:rPr>
              <a:pPr algn="l"/>
              <a:t>46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532FFE9-C8EA-8548-3F1D-18B91C866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Contd...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77C3944-184B-85C7-58B8-5565949CF0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51054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u="sng" dirty="0"/>
              <a:t>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en-US" u="sng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u="sng" dirty="0"/>
              <a:t>Object-Oriented Programming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 Programming with Objects and Classes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 Class Inheritance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 Arrays 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latin typeface="Courier"/>
              </a:rPr>
              <a:t> </a:t>
            </a:r>
            <a:r>
              <a:rPr lang="en-US" dirty="0"/>
              <a:t>Exception Handling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Input and Output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Multithreading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Networking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"/>
              </a:rPr>
              <a:t> </a:t>
            </a:r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640080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43304F2-8E36-120C-ABCD-2E93A2012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eaLnBrk="1" hangingPunct="1"/>
            <a:r>
              <a:rPr lang="en-US" altLang="en-US"/>
              <a:t> Introduction to Java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70CA526-4DAF-EEFB-BCE4-374A300F94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What Is Java?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  -Java is Object oriented Programming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   Language.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Getting Started With Java Programming</a:t>
            </a:r>
          </a:p>
          <a:p>
            <a:pPr lvl="1" eaLnBrk="1" hangingPunct="1"/>
            <a:r>
              <a:rPr lang="en-US" altLang="en-US"/>
              <a:t>Compiling and Running a Java Application</a:t>
            </a:r>
          </a:p>
          <a:p>
            <a:pPr lvl="1" eaLnBrk="1" hangingPunct="1"/>
            <a:r>
              <a:rPr lang="en-US" altLang="en-US"/>
              <a:t>Compiling and Running a Java Applet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7F30396F-78C4-12CD-8E25-083CBBC41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2585CC25-A78F-41EE-8244-7C9A35BC5D71}" type="slidenum">
              <a:rPr lang="en-US" altLang="en-US" sz="1200">
                <a:solidFill>
                  <a:srgbClr val="045C75"/>
                </a:solidFill>
              </a:rPr>
              <a:pPr algn="l"/>
              <a:t>7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74F25F5-BAAE-E5F5-00AC-C0C1D44CB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066800"/>
            <a:ext cx="77724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Java’s History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F24BF6D-F3A8-3C44-E05D-1277988F7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610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James Gosling and Sun Microsystems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/>
              <a:t>Oak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/>
              <a:t>Java, May 20, 1995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en-US"/>
              <a:t>HotJava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The first Java-enabled Web browser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 2" panose="05020102010507070707" pitchFamily="18" charset="2"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9C474-6905-B638-DB2A-0E7634EB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FE7DCFE6-79A4-4F03-A802-649A8F1B1745}" type="slidenum">
              <a:rPr lang="en-US" altLang="en-US" sz="1200">
                <a:solidFill>
                  <a:srgbClr val="045C75"/>
                </a:solidFill>
              </a:rPr>
              <a:pPr algn="l"/>
              <a:t>8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7DC33836-0AEA-F7D7-4861-36187495F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914400"/>
            <a:ext cx="77724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Characteristics of Java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E01B353-9D8E-4A7E-0E4D-952434C84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105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Java Is Simple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Java Is Object-Oriented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Java Is Distributed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Java Is Interpreted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Java Is Robust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Java Is Secure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Java Is Architecture-Neutral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Java Is Portable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Java's Performance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Java Is Multithreaded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Java Is Dynamic</a:t>
            </a:r>
            <a:r>
              <a:rPr lang="en-US" altLang="en-US" sz="1800"/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C1550-E6AE-DFA0-FEFC-A026855D7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7000" y="6356350"/>
            <a:ext cx="3352800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fld id="{14900B81-5231-402E-A8CD-EFF6074A6D73}" type="slidenum">
              <a:rPr lang="en-US" altLang="en-US" sz="1200">
                <a:solidFill>
                  <a:srgbClr val="045C75"/>
                </a:solidFill>
              </a:rPr>
              <a:pPr algn="l"/>
              <a:t>9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1CC96DAE-2D2B-45BC-68F6-91B100E8E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7924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Characteristics of Java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37208957-D627-55FF-2EDB-8E69B82B8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038600" cy="45720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FF9900"/>
                </a:solidFill>
                <a:cs typeface="Times New Roman" pitchFamily="18" charset="0"/>
              </a:rPr>
              <a:t>Java Is Simple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Object-Oriented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Distributed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Interpreted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Robust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Secure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Architecture-Neutral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Portable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Java's Performance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Multithreaded</a:t>
            </a:r>
            <a:r>
              <a:rPr lang="en-US" sz="2400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cs typeface="Times New Roman" pitchFamily="18" charset="0"/>
              </a:rPr>
              <a:t>Java Is Dynamic</a:t>
            </a:r>
            <a:r>
              <a:rPr lang="en-US" sz="2400" dirty="0"/>
              <a:t> 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B67CC81B-D418-6C9C-976C-135F09A5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60525"/>
            <a:ext cx="4953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9900"/>
                </a:solidFill>
                <a:cs typeface="Times New Roman" panose="02020603050405020304" pitchFamily="18" charset="0"/>
              </a:rPr>
              <a:t>Java is partially modeled on C++, but greatly simplified and improved. Some people refer to Java as "C++--" because it is like C++ but with more functionality and fewer negative aspects.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10" ma:contentTypeDescription="Create a new document." ma:contentTypeScope="" ma:versionID="65d3f008bd4908cb8586dd64bf8bc3b0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390c93f232c1acc73daa562332cca3a0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f2151c1-64c8-463a-aa9c-296258fdadfc}" ma:internalName="TaxCatchAll" ma:showField="CatchAllData" ma:web="db006866-85db-479e-845d-72725c018b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65920B-F51C-4C98-9857-6FF9F8ACEE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fe58fc-72d2-4402-86d5-224c40a3db1c"/>
    <ds:schemaRef ds:uri="db006866-85db-479e-845d-72725c018b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27273E-186D-4B3C-9859-866790D5C0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3110</TotalTime>
  <Words>2281</Words>
  <Application>Microsoft Office PowerPoint</Application>
  <PresentationFormat>On-screen Show (4:3)</PresentationFormat>
  <Paragraphs>545</Paragraphs>
  <Slides>46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Flow</vt:lpstr>
      <vt:lpstr>Introduction to Java Programming  </vt:lpstr>
      <vt:lpstr>Objectives</vt:lpstr>
      <vt:lpstr>Course Objectives, cont.</vt:lpstr>
      <vt:lpstr>Contents</vt:lpstr>
      <vt:lpstr>Contd...</vt:lpstr>
      <vt:lpstr> Introduction to Java</vt:lpstr>
      <vt:lpstr>Java’s History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Characteristics of Java</vt:lpstr>
      <vt:lpstr>        Characteristics of Java</vt:lpstr>
      <vt:lpstr>Characteristics of Java</vt:lpstr>
      <vt:lpstr>                  Java  Vs  C++</vt:lpstr>
      <vt:lpstr>                Java  Vs  C++</vt:lpstr>
      <vt:lpstr>JDK Versions</vt:lpstr>
      <vt:lpstr>JDK Editions</vt:lpstr>
      <vt:lpstr>Getting Started with Java Programming</vt:lpstr>
      <vt:lpstr>A Simple Application</vt:lpstr>
      <vt:lpstr>Compiling Programs</vt:lpstr>
      <vt:lpstr>Executing Applications</vt:lpstr>
      <vt:lpstr>Example</vt:lpstr>
      <vt:lpstr>     Structure of Java Program</vt:lpstr>
      <vt:lpstr>   </vt:lpstr>
      <vt:lpstr>            JVM architecture</vt:lpstr>
      <vt:lpstr>  Java Tokens</vt:lpstr>
      <vt:lpstr>Java Character set </vt:lpstr>
      <vt:lpstr>   Keywords</vt:lpstr>
      <vt:lpstr>   Identifiers </vt:lpstr>
      <vt:lpstr>Literals – Examples </vt:lpstr>
      <vt:lpstr>  Operators in Java</vt:lpstr>
      <vt:lpstr>  Operators(contd…) </vt:lpstr>
      <vt:lpstr>Assignment Operators</vt:lpstr>
      <vt:lpstr>       Increment &amp; Decrement operators</vt:lpstr>
      <vt:lpstr>Primitive Data Types</vt:lpstr>
      <vt:lpstr>Type Casting</vt:lpstr>
      <vt:lpstr>More Details About Type Casting</vt:lpstr>
      <vt:lpstr>Console Input Using the Scanner Class</vt:lpstr>
      <vt:lpstr>Console Input Using the Scanner Class</vt:lpstr>
      <vt:lpstr>Console Input Using the Scanner Class</vt:lpstr>
      <vt:lpstr>Console Input Using the Scanner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Java</dc:title>
  <dc:creator>Y. Daniel Liang</dc:creator>
  <cp:lastModifiedBy>Admin</cp:lastModifiedBy>
  <cp:revision>169</cp:revision>
  <cp:lastPrinted>1998-02-24T16:19:51Z</cp:lastPrinted>
  <dcterms:created xsi:type="dcterms:W3CDTF">1995-06-10T17:31:50Z</dcterms:created>
  <dcterms:modified xsi:type="dcterms:W3CDTF">2022-11-16T17:15:32Z</dcterms:modified>
</cp:coreProperties>
</file>