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CFF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84752BC-02AB-4D2C-92FA-EAB3FDD6F2F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C574055-182A-4EA3-BE2A-AAB0AFA7BD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315200" cy="2595025"/>
          </a:xfrm>
        </p:spPr>
        <p:txBody>
          <a:bodyPr/>
          <a:lstStyle/>
          <a:p>
            <a:r>
              <a:rPr lang="en-US" dirty="0" smtClean="0"/>
              <a:t>BCSE103E-Computer Programming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46287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Lecture By,</a:t>
            </a:r>
          </a:p>
          <a:p>
            <a:pPr algn="r"/>
            <a:r>
              <a:rPr lang="en-US" dirty="0" smtClean="0"/>
              <a:t>Dr. Anusooya G/SCOPE</a:t>
            </a:r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r>
              <a:rPr lang="en-US" sz="1050" dirty="0" smtClean="0"/>
              <a:t>*Note: Content taken from various resources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048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199"/>
            <a:ext cx="7315200" cy="5090161"/>
          </a:xfrm>
        </p:spPr>
        <p:txBody>
          <a:bodyPr/>
          <a:lstStyle/>
          <a:p>
            <a:pPr lvl="1"/>
            <a:r>
              <a:rPr lang="en-US" sz="2200" dirty="0"/>
              <a:t>Enterprise </a:t>
            </a:r>
            <a:r>
              <a:rPr lang="en-US" sz="2200" dirty="0" smtClean="0"/>
              <a:t>Application</a:t>
            </a:r>
          </a:p>
          <a:p>
            <a:pPr lvl="2"/>
            <a:r>
              <a:rPr lang="en-US" sz="2000" dirty="0" smtClean="0"/>
              <a:t>An application that is distributed in nature.</a:t>
            </a:r>
          </a:p>
          <a:p>
            <a:pPr lvl="3"/>
            <a:r>
              <a:rPr lang="en-US" sz="2000" dirty="0" smtClean="0"/>
              <a:t>banking application </a:t>
            </a:r>
          </a:p>
          <a:p>
            <a:pPr lvl="2"/>
            <a:r>
              <a:rPr lang="en-US" sz="2000" dirty="0" smtClean="0"/>
              <a:t>Advantage are high-level security, load balancing and clustering.</a:t>
            </a:r>
          </a:p>
          <a:p>
            <a:pPr lvl="2"/>
            <a:r>
              <a:rPr lang="en-US" sz="2000" dirty="0" smtClean="0"/>
              <a:t>EJB (Enterprise Java Bean)</a:t>
            </a:r>
            <a:endParaRPr lang="en-US" sz="2000" dirty="0"/>
          </a:p>
          <a:p>
            <a:pPr lvl="1"/>
            <a:r>
              <a:rPr lang="en-US" sz="2200" dirty="0"/>
              <a:t>Mobile </a:t>
            </a:r>
            <a:r>
              <a:rPr lang="en-US" sz="2200" dirty="0" smtClean="0"/>
              <a:t>Application</a:t>
            </a:r>
          </a:p>
          <a:p>
            <a:pPr lvl="2"/>
            <a:r>
              <a:rPr lang="en-US" sz="2000" dirty="0" smtClean="0"/>
              <a:t>Exclusively for mobile applications</a:t>
            </a:r>
          </a:p>
          <a:p>
            <a:pPr lvl="2"/>
            <a:r>
              <a:rPr lang="en-US" sz="2000" dirty="0" smtClean="0"/>
              <a:t>Android and Java ME is used for creating mobile applications.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7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7315200" cy="762000"/>
          </a:xfrm>
        </p:spPr>
        <p:txBody>
          <a:bodyPr/>
          <a:lstStyle/>
          <a:p>
            <a:r>
              <a:rPr lang="en-US" dirty="0" smtClean="0"/>
              <a:t>Platforms and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638800"/>
          </a:xfrm>
        </p:spPr>
        <p:txBody>
          <a:bodyPr>
            <a:noAutofit/>
          </a:bodyPr>
          <a:lstStyle/>
          <a:p>
            <a:r>
              <a:rPr lang="fr-FR" sz="2400" dirty="0"/>
              <a:t>Java SE (Java Standard Edition</a:t>
            </a:r>
            <a:r>
              <a:rPr lang="fr-FR" sz="2400" dirty="0" smtClean="0"/>
              <a:t>)</a:t>
            </a:r>
          </a:p>
          <a:p>
            <a:pPr lvl="1"/>
            <a:r>
              <a:rPr lang="en-US" sz="2000" dirty="0"/>
              <a:t>Java programming </a:t>
            </a:r>
            <a:r>
              <a:rPr lang="en-US" sz="2000" dirty="0" smtClean="0"/>
              <a:t>APIs - </a:t>
            </a:r>
            <a:r>
              <a:rPr lang="en-US" sz="2000" dirty="0" err="1" smtClean="0"/>
              <a:t>java.lang</a:t>
            </a:r>
            <a:r>
              <a:rPr lang="en-US" sz="2000" dirty="0"/>
              <a:t>, java.io, java.net, </a:t>
            </a:r>
            <a:r>
              <a:rPr lang="en-US" sz="2000" dirty="0" err="1"/>
              <a:t>java.util</a:t>
            </a:r>
            <a:r>
              <a:rPr lang="en-US" sz="2000" dirty="0"/>
              <a:t>, </a:t>
            </a:r>
            <a:r>
              <a:rPr lang="en-US" sz="2000" dirty="0" err="1"/>
              <a:t>java.sql</a:t>
            </a:r>
            <a:r>
              <a:rPr lang="en-US" sz="2000" dirty="0"/>
              <a:t>, </a:t>
            </a:r>
            <a:r>
              <a:rPr lang="en-US" sz="2000" dirty="0" err="1"/>
              <a:t>java.math</a:t>
            </a:r>
            <a:r>
              <a:rPr lang="en-US" sz="2000" dirty="0"/>
              <a:t> etc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OOPs, </a:t>
            </a:r>
            <a:r>
              <a:rPr lang="en-US" sz="2000" dirty="0" smtClean="0"/>
              <a:t>String, </a:t>
            </a:r>
            <a:r>
              <a:rPr lang="en-US" sz="2000" dirty="0"/>
              <a:t>Regex, Exception, Inner classes, Multithreading, I/O Stream, Networking, AWT, Swing, </a:t>
            </a:r>
            <a:r>
              <a:rPr lang="en-US" sz="2000" dirty="0" smtClean="0"/>
              <a:t>Collection</a:t>
            </a:r>
            <a:r>
              <a:rPr lang="en-US" sz="2000" dirty="0"/>
              <a:t>, etc.</a:t>
            </a:r>
            <a:endParaRPr lang="fr-FR" sz="2000" dirty="0"/>
          </a:p>
          <a:p>
            <a:r>
              <a:rPr lang="en-US" sz="2400" dirty="0" smtClean="0"/>
              <a:t>Java </a:t>
            </a:r>
            <a:r>
              <a:rPr lang="en-US" sz="2400" dirty="0"/>
              <a:t>EE (Java Enterprise Edition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Mainly </a:t>
            </a:r>
            <a:r>
              <a:rPr lang="en-US" sz="2000" dirty="0"/>
              <a:t>used to develop web and enterprise </a:t>
            </a:r>
            <a:r>
              <a:rPr lang="en-US" sz="2000" dirty="0" smtClean="0"/>
              <a:t>applications</a:t>
            </a:r>
          </a:p>
          <a:p>
            <a:pPr lvl="1"/>
            <a:r>
              <a:rPr lang="en-US" sz="2000" dirty="0"/>
              <a:t>built on top of the Java SE </a:t>
            </a:r>
            <a:r>
              <a:rPr lang="en-US" sz="2000" dirty="0" smtClean="0"/>
              <a:t>platform</a:t>
            </a:r>
          </a:p>
          <a:p>
            <a:pPr lvl="1"/>
            <a:r>
              <a:rPr lang="en-US" sz="2000" dirty="0"/>
              <a:t>It includes </a:t>
            </a:r>
            <a:r>
              <a:rPr lang="en-US" sz="2000" dirty="0" smtClean="0"/>
              <a:t>Servlet</a:t>
            </a:r>
            <a:r>
              <a:rPr lang="en-US" sz="2000" dirty="0"/>
              <a:t>, JSP, Web Services, </a:t>
            </a:r>
            <a:r>
              <a:rPr lang="en-US" sz="2000" dirty="0" smtClean="0"/>
              <a:t>EJB etc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ME (Java Micro Edition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/>
              <a:t>It is a micro platform that is dedicated to mobile applications.</a:t>
            </a:r>
            <a:endParaRPr lang="en-US" sz="2200" dirty="0" smtClean="0"/>
          </a:p>
          <a:p>
            <a:r>
              <a:rPr lang="en-US" sz="2400" dirty="0"/>
              <a:t>JavaFX</a:t>
            </a:r>
          </a:p>
          <a:p>
            <a:pPr lvl="1"/>
            <a:r>
              <a:rPr lang="en-US" sz="2000" dirty="0"/>
              <a:t>It is used to develop rich internet applications. It uses a lightweight user interface API.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81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Let’s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458200" cy="455676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2400" dirty="0"/>
              <a:t>public class </a:t>
            </a:r>
            <a:r>
              <a:rPr lang="en-US" sz="2400" dirty="0" err="1" smtClean="0"/>
              <a:t>DemoMain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smtClean="0"/>
              <a:t>Hello All! Welcome to JAVA Programming.");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 smtClean="0"/>
              <a:t>To Execute:</a:t>
            </a:r>
          </a:p>
          <a:p>
            <a:pPr lvl="1"/>
            <a:r>
              <a:rPr lang="en-US" sz="2200" dirty="0" err="1" smtClean="0"/>
              <a:t>javac</a:t>
            </a:r>
            <a:r>
              <a:rPr lang="en-US" sz="2200" dirty="0" smtClean="0"/>
              <a:t> DemoMain.java</a:t>
            </a:r>
          </a:p>
          <a:p>
            <a:pPr lvl="1"/>
            <a:r>
              <a:rPr lang="en-US" sz="2200" dirty="0"/>
              <a:t>j</a:t>
            </a:r>
            <a:r>
              <a:rPr lang="en-US" sz="2200" dirty="0" smtClean="0"/>
              <a:t>ava </a:t>
            </a:r>
            <a:r>
              <a:rPr lang="en-US" sz="2200" dirty="0" err="1" smtClean="0"/>
              <a:t>DemoMain</a:t>
            </a:r>
            <a:endParaRPr lang="en-US" sz="2200" dirty="0" smtClean="0"/>
          </a:p>
          <a:p>
            <a:r>
              <a:rPr lang="en-US" sz="2400" dirty="0" smtClean="0"/>
              <a:t>Output:</a:t>
            </a:r>
          </a:p>
          <a:p>
            <a:pPr marL="45720" indent="0">
              <a:buNone/>
            </a:pPr>
            <a:r>
              <a:rPr lang="en-US" sz="2400" dirty="0" smtClean="0"/>
              <a:t>	Hello </a:t>
            </a:r>
            <a:r>
              <a:rPr lang="en-US" sz="2400" dirty="0"/>
              <a:t>All! Welcome to JAVA Programming.</a:t>
            </a:r>
          </a:p>
        </p:txBody>
      </p:sp>
    </p:spTree>
    <p:extLst>
      <p:ext uri="{BB962C8B-B14F-4D97-AF65-F5344CB8AC3E}">
        <p14:creationId xmlns:p14="http://schemas.microsoft.com/office/powerpoint/2010/main" val="1837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to learn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5334000"/>
          </a:xfrm>
        </p:spPr>
        <p:txBody>
          <a:bodyPr>
            <a:noAutofit/>
          </a:bodyPr>
          <a:lstStyle/>
          <a:p>
            <a:r>
              <a:rPr lang="en-US" sz="2400" dirty="0"/>
              <a:t>Object Oriented </a:t>
            </a:r>
          </a:p>
          <a:p>
            <a:r>
              <a:rPr lang="en-US" sz="2400" dirty="0" smtClean="0"/>
              <a:t>Platform </a:t>
            </a:r>
            <a:r>
              <a:rPr lang="en-US" sz="2400" dirty="0"/>
              <a:t>Independent</a:t>
            </a:r>
          </a:p>
          <a:p>
            <a:pPr lvl="1"/>
            <a:r>
              <a:rPr lang="en-US" sz="2000" dirty="0"/>
              <a:t>Byte code is distributed over the web and interpreted by the Virtual Machine (JVM) on whichever platform it is being run on.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 smtClean="0"/>
              <a:t>Secure – </a:t>
            </a:r>
            <a:r>
              <a:rPr lang="en-US" dirty="0" smtClean="0"/>
              <a:t>Uses encryption standards</a:t>
            </a:r>
            <a:endParaRPr lang="en-US" sz="2400" dirty="0"/>
          </a:p>
          <a:p>
            <a:r>
              <a:rPr lang="en-US" sz="2400" dirty="0"/>
              <a:t>Architecture-neutral</a:t>
            </a:r>
          </a:p>
          <a:p>
            <a:pPr lvl="1"/>
            <a:r>
              <a:rPr lang="en-US" sz="2000" dirty="0" smtClean="0"/>
              <a:t>Java Runtime Environment (JRE) </a:t>
            </a:r>
            <a:r>
              <a:rPr lang="en-US" sz="2000" dirty="0"/>
              <a:t>generates an architecture-neutral object file format, which makes the compiled code executable on many </a:t>
            </a:r>
            <a:r>
              <a:rPr lang="en-US" sz="2000" dirty="0" smtClean="0"/>
              <a:t>processors.</a:t>
            </a:r>
          </a:p>
          <a:p>
            <a:r>
              <a:rPr lang="en-US" sz="2400" dirty="0" smtClean="0"/>
              <a:t>Portable – </a:t>
            </a:r>
            <a:r>
              <a:rPr lang="en-US" dirty="0" smtClean="0"/>
              <a:t>Compiler written in ANSI C</a:t>
            </a:r>
            <a:endParaRPr lang="en-US" sz="2400" dirty="0" smtClean="0"/>
          </a:p>
          <a:p>
            <a:r>
              <a:rPr lang="en-US" sz="2400" dirty="0" smtClean="0"/>
              <a:t>Robust – </a:t>
            </a:r>
            <a:r>
              <a:rPr lang="en-US" dirty="0" smtClean="0"/>
              <a:t>Creates an error prone situation </a:t>
            </a:r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/>
          <a:lstStyle/>
          <a:p>
            <a:r>
              <a:rPr lang="en-US" dirty="0" smtClean="0"/>
              <a:t>JVM – 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1"/>
            <a:ext cx="7543800" cy="4480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Provides Java runtime environment</a:t>
            </a:r>
          </a:p>
          <a:p>
            <a:r>
              <a:rPr lang="en-US" sz="2400" dirty="0" smtClean="0"/>
              <a:t>It executes the byte code</a:t>
            </a:r>
          </a:p>
          <a:p>
            <a:r>
              <a:rPr lang="en-US" sz="2400" dirty="0" smtClean="0"/>
              <a:t>Platform dependent</a:t>
            </a:r>
          </a:p>
          <a:p>
            <a:r>
              <a:rPr lang="en-US" sz="2400" dirty="0" smtClean="0"/>
              <a:t>It is implemented using JRE (Java Runtime Environment)</a:t>
            </a:r>
          </a:p>
          <a:p>
            <a:r>
              <a:rPr lang="en-US" sz="2400" dirty="0" smtClean="0"/>
              <a:t>What JVM does?</a:t>
            </a:r>
          </a:p>
          <a:p>
            <a:pPr lvl="1"/>
            <a:r>
              <a:rPr lang="en-US" sz="2000" dirty="0" smtClean="0"/>
              <a:t>Loads the code</a:t>
            </a:r>
          </a:p>
          <a:p>
            <a:pPr lvl="1"/>
            <a:r>
              <a:rPr lang="en-US" sz="2000" dirty="0" smtClean="0"/>
              <a:t>Verifies the code</a:t>
            </a:r>
          </a:p>
          <a:p>
            <a:pPr lvl="1"/>
            <a:r>
              <a:rPr lang="en-US" sz="2000" dirty="0" smtClean="0"/>
              <a:t>Executes the code</a:t>
            </a:r>
          </a:p>
          <a:p>
            <a:pPr lvl="1"/>
            <a:r>
              <a:rPr lang="en-US" sz="2000" dirty="0" smtClean="0"/>
              <a:t>Provides runtime environment</a:t>
            </a:r>
          </a:p>
          <a:p>
            <a:pPr marL="32004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29711" y="3306042"/>
            <a:ext cx="4119880" cy="2857500"/>
            <a:chOff x="3200400" y="3543300"/>
            <a:chExt cx="4119880" cy="2857500"/>
          </a:xfrm>
          <a:solidFill>
            <a:srgbClr val="92D050"/>
          </a:solidFill>
        </p:grpSpPr>
        <p:sp>
          <p:nvSpPr>
            <p:cNvPr id="4" name="Rounded Rectangle 3"/>
            <p:cNvSpPr/>
            <p:nvPr/>
          </p:nvSpPr>
          <p:spPr>
            <a:xfrm>
              <a:off x="5486400" y="3543300"/>
              <a:ext cx="1833880" cy="800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Class Loader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86400" y="4738255"/>
              <a:ext cx="1752600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Memory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38800" y="5715000"/>
              <a:ext cx="1447800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Execution Engine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00400" y="5715000"/>
              <a:ext cx="2001982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Native Method Interface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Connector 31"/>
          <p:cNvCxnSpPr>
            <a:endCxn id="5" idx="0"/>
          </p:cNvCxnSpPr>
          <p:nvPr/>
        </p:nvCxnSpPr>
        <p:spPr>
          <a:xfrm>
            <a:off x="7892011" y="4106142"/>
            <a:ext cx="0" cy="39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6" idx="0"/>
          </p:cNvCxnSpPr>
          <p:nvPr/>
        </p:nvCxnSpPr>
        <p:spPr>
          <a:xfrm>
            <a:off x="7892011" y="5186797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1"/>
            <a:endCxn id="7" idx="3"/>
          </p:cNvCxnSpPr>
          <p:nvPr/>
        </p:nvCxnSpPr>
        <p:spPr>
          <a:xfrm flipH="1">
            <a:off x="6731693" y="5820642"/>
            <a:ext cx="436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7922" y="6380989"/>
            <a:ext cx="167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JVM Architecture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5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/>
          <a:p>
            <a:r>
              <a:rPr lang="en-US" dirty="0" smtClean="0"/>
              <a:t>JRE – Java 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 of software tools for developing java applications</a:t>
            </a:r>
          </a:p>
          <a:p>
            <a:r>
              <a:rPr lang="en-US" sz="2400" dirty="0" smtClean="0"/>
              <a:t>It provides the runtime </a:t>
            </a:r>
            <a:r>
              <a:rPr lang="en-US" sz="2400" dirty="0" err="1" smtClean="0"/>
              <a:t>env</a:t>
            </a:r>
            <a:r>
              <a:rPr lang="en-US" sz="2400" dirty="0" smtClean="0"/>
              <a:t>. </a:t>
            </a:r>
            <a:r>
              <a:rPr lang="en-US" sz="2400" smtClean="0"/>
              <a:t>for </a:t>
            </a:r>
            <a:r>
              <a:rPr lang="en-US" sz="2400" dirty="0" smtClean="0"/>
              <a:t>JVM</a:t>
            </a:r>
          </a:p>
          <a:p>
            <a:r>
              <a:rPr lang="en-US" sz="2400" dirty="0" smtClean="0"/>
              <a:t>It contains set of libraries and other files that JVM uses at runtime.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0" y="4114800"/>
            <a:ext cx="4572000" cy="2286000"/>
            <a:chOff x="1524000" y="4114800"/>
            <a:chExt cx="4572000" cy="2286000"/>
          </a:xfrm>
        </p:grpSpPr>
        <p:sp>
          <p:nvSpPr>
            <p:cNvPr id="5" name="Rectangle 4"/>
            <p:cNvSpPr/>
            <p:nvPr/>
          </p:nvSpPr>
          <p:spPr>
            <a:xfrm>
              <a:off x="1524000" y="4114800"/>
              <a:ext cx="4572000" cy="2286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2"/>
                  </a:solidFill>
                </a:rPr>
                <a:t>JRE</a:t>
              </a:r>
            </a:p>
            <a:p>
              <a:pPr algn="ctr"/>
              <a:endParaRPr lang="en-US" dirty="0">
                <a:solidFill>
                  <a:schemeClr val="bg2"/>
                </a:solidFill>
              </a:endParaRPr>
            </a:p>
            <a:p>
              <a:pPr algn="ctr"/>
              <a:endParaRPr lang="en-US" dirty="0" smtClean="0">
                <a:solidFill>
                  <a:schemeClr val="bg2"/>
                </a:solidFill>
              </a:endParaRPr>
            </a:p>
            <a:p>
              <a:pPr algn="ctr"/>
              <a:endParaRPr lang="en-US" dirty="0">
                <a:solidFill>
                  <a:schemeClr val="bg2"/>
                </a:solidFill>
              </a:endParaRPr>
            </a:p>
            <a:p>
              <a:pPr algn="ctr"/>
              <a:endParaRPr lang="en-US" dirty="0" smtClean="0">
                <a:solidFill>
                  <a:schemeClr val="bg2"/>
                </a:solidFill>
              </a:endParaRPr>
            </a:p>
            <a:p>
              <a:pPr algn="ctr"/>
              <a:endParaRPr lang="en-US" dirty="0">
                <a:solidFill>
                  <a:schemeClr val="bg2"/>
                </a:solidFill>
              </a:endParaRPr>
            </a:p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35582" y="4680466"/>
              <a:ext cx="1579418" cy="57733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Set of Libraries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35582" y="5553394"/>
              <a:ext cx="1579418" cy="57733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Other Files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4715194"/>
              <a:ext cx="1447800" cy="838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JVM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1154097"/>
          </a:xfrm>
        </p:spPr>
        <p:txBody>
          <a:bodyPr/>
          <a:lstStyle/>
          <a:p>
            <a:r>
              <a:rPr lang="en-US" dirty="0" smtClean="0"/>
              <a:t>JDK – Java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861561"/>
          </a:xfrm>
        </p:spPr>
        <p:txBody>
          <a:bodyPr/>
          <a:lstStyle/>
          <a:p>
            <a:r>
              <a:rPr lang="en-US" dirty="0" smtClean="0"/>
              <a:t>It is used to develop JAVA Application.</a:t>
            </a:r>
          </a:p>
          <a:p>
            <a:r>
              <a:rPr lang="en-US" dirty="0" smtClean="0"/>
              <a:t>It contains JRE and Development tools.</a:t>
            </a:r>
          </a:p>
          <a:p>
            <a:r>
              <a:rPr lang="en-US" dirty="0"/>
              <a:t>JDK is an implementation of any one of the below given Java Platforms released by Oracle Corporation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Standard Edition Java Platform</a:t>
            </a:r>
          </a:p>
          <a:p>
            <a:pPr lvl="1"/>
            <a:r>
              <a:rPr lang="en-US" dirty="0"/>
              <a:t>Enterprise Edition Java Platform</a:t>
            </a:r>
          </a:p>
          <a:p>
            <a:pPr lvl="1"/>
            <a:r>
              <a:rPr lang="en-US" dirty="0"/>
              <a:t>Micro Edition Java Platform </a:t>
            </a:r>
          </a:p>
          <a:p>
            <a:r>
              <a:rPr lang="en-US" dirty="0" smtClean="0"/>
              <a:t> It contains a complete package to built java application.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07176" y="4453244"/>
            <a:ext cx="2611582" cy="1727261"/>
            <a:chOff x="1524000" y="4114800"/>
            <a:chExt cx="4572000" cy="2286000"/>
          </a:xfrm>
        </p:grpSpPr>
        <p:sp>
          <p:nvSpPr>
            <p:cNvPr id="5" name="Rectangle 4"/>
            <p:cNvSpPr/>
            <p:nvPr/>
          </p:nvSpPr>
          <p:spPr>
            <a:xfrm>
              <a:off x="1524000" y="4114800"/>
              <a:ext cx="4572000" cy="2286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2"/>
                  </a:solidFill>
                </a:rPr>
                <a:t>JRE</a:t>
              </a:r>
            </a:p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bg2"/>
                </a:solidFill>
              </a:endParaRPr>
            </a:p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  <a:p>
              <a:pPr algn="ctr"/>
              <a:endParaRPr lang="en-US" sz="1400" b="1" dirty="0" smtClean="0">
                <a:solidFill>
                  <a:schemeClr val="bg2"/>
                </a:solidFill>
              </a:endParaRPr>
            </a:p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  <a:p>
              <a:pPr algn="ctr"/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35582" y="4680466"/>
              <a:ext cx="1579418" cy="57733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Set of Libraries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35582" y="5553394"/>
              <a:ext cx="1579418" cy="57733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Other Files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4715194"/>
              <a:ext cx="1447800" cy="838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JVM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914400" y="4343400"/>
            <a:ext cx="5410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JDK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3400" y="4494609"/>
            <a:ext cx="1371600" cy="17272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Development tools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Eg, </a:t>
            </a:r>
            <a:r>
              <a:rPr lang="en-US" sz="1400" dirty="0" err="1">
                <a:solidFill>
                  <a:schemeClr val="bg2"/>
                </a:solidFill>
              </a:rPr>
              <a:t>j</a:t>
            </a:r>
            <a:r>
              <a:rPr lang="en-US" sz="1400" dirty="0" err="1" smtClean="0">
                <a:solidFill>
                  <a:schemeClr val="bg2"/>
                </a:solidFill>
              </a:rPr>
              <a:t>avac</a:t>
            </a:r>
            <a:r>
              <a:rPr lang="en-US" sz="1400" dirty="0" smtClean="0">
                <a:solidFill>
                  <a:schemeClr val="bg2"/>
                </a:solidFill>
              </a:rPr>
              <a:t> java etc.,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1154097"/>
          </a:xfrm>
        </p:spPr>
        <p:txBody>
          <a:bodyPr/>
          <a:lstStyle/>
          <a:p>
            <a:r>
              <a:rPr lang="en-US" dirty="0" smtClean="0"/>
              <a:t>Difference between C++ and JAVA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55406"/>
              </p:ext>
            </p:extLst>
          </p:nvPr>
        </p:nvGraphicFramePr>
        <p:xfrm>
          <a:off x="533400" y="1146821"/>
          <a:ext cx="8229601" cy="555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1"/>
                <a:gridCol w="4629150"/>
              </a:tblGrid>
              <a:tr h="38623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C++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</a:tr>
              <a:tr h="38623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Platform dependent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Platform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independent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</a:tr>
              <a:tr h="38623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Used for System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Programming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Application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Programming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</a:tr>
              <a:tr h="23809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It Supports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GOTO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Multiple Inheritance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Operator Overloading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Pointers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Call by value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and 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reference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Structure and Union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Supports Virtual keyword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It Supports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Java supports pointer but we cant write pointer program. It has restricted pointer support.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Call by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Threads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</a:tr>
              <a:tr h="19429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It used compiler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It compiles and converts the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code into machine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So, C++ is platform dependent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It is both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compiler and interpreter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Java source code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is compiled to generate bytecode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Interpreter executes this bytecode during runtime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Java is interpreted that’s why it is platform independent.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199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sz="2400" dirty="0" smtClean="0"/>
              <a:t>Basics and Operators</a:t>
            </a:r>
          </a:p>
          <a:p>
            <a:pPr lvl="8"/>
            <a:r>
              <a:rPr lang="en-US" sz="2400" dirty="0" smtClean="0"/>
              <a:t>Control Statements</a:t>
            </a:r>
          </a:p>
          <a:p>
            <a:pPr lvl="8"/>
            <a:r>
              <a:rPr lang="en-US" sz="2400" dirty="0" smtClean="0"/>
              <a:t>Arrays</a:t>
            </a:r>
          </a:p>
          <a:p>
            <a:pPr lvl="8"/>
            <a:r>
              <a:rPr lang="en-US" sz="2400" dirty="0" smtClean="0"/>
              <a:t>Strings</a:t>
            </a:r>
          </a:p>
          <a:p>
            <a:pPr lvl="8"/>
            <a:r>
              <a:rPr lang="en-US" sz="2400" dirty="0" smtClean="0"/>
              <a:t>Wrapper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18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0418"/>
            <a:ext cx="798335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77175" cy="595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1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736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" y="2445327"/>
            <a:ext cx="764121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0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62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Mark Configuration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Assessment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848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6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10016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31876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Java is programming language and a platform.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Java is 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 level, 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robust, 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object-oriented and 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secure programming language.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Java was developed by Sun Microsystems (which is now the subsidiary of Oracle) in the year 1995.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James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Gosling is known as the father of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Java.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Platform: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hardware or software environment in which a program runs, is known as a platform.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Since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Java has a runtime environment (JRE) and API, it is called a platform.</a:t>
            </a:r>
          </a:p>
        </p:txBody>
      </p:sp>
    </p:spTree>
    <p:extLst>
      <p:ext uri="{BB962C8B-B14F-4D97-AF65-F5344CB8AC3E}">
        <p14:creationId xmlns:p14="http://schemas.microsoft.com/office/powerpoint/2010/main" val="1212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Java is currently used 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/>
          </a:bodyPr>
          <a:lstStyle/>
          <a:p>
            <a:r>
              <a:rPr lang="en-US" sz="2400" dirty="0"/>
              <a:t>According to Sun, 3 billion devices run Java.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of them are as follows:</a:t>
            </a:r>
            <a:endParaRPr lang="en-US" dirty="0" smtClean="0"/>
          </a:p>
          <a:p>
            <a:pPr lvl="1"/>
            <a:r>
              <a:rPr lang="en-US" sz="2200" dirty="0" smtClean="0"/>
              <a:t>Mobile </a:t>
            </a:r>
            <a:r>
              <a:rPr lang="en-US" sz="2200" dirty="0"/>
              <a:t>applications (specially Android apps)</a:t>
            </a:r>
          </a:p>
          <a:p>
            <a:pPr lvl="1"/>
            <a:r>
              <a:rPr lang="en-US" sz="2200" dirty="0"/>
              <a:t>Desktop applications</a:t>
            </a:r>
          </a:p>
          <a:p>
            <a:pPr lvl="1"/>
            <a:r>
              <a:rPr lang="en-US" sz="2200" dirty="0"/>
              <a:t>Web applications</a:t>
            </a:r>
          </a:p>
          <a:p>
            <a:pPr lvl="1"/>
            <a:r>
              <a:rPr lang="en-US" sz="2200" dirty="0"/>
              <a:t>Web servers and application servers</a:t>
            </a:r>
          </a:p>
          <a:p>
            <a:pPr lvl="1"/>
            <a:r>
              <a:rPr lang="en-US" sz="2200" dirty="0"/>
              <a:t>Games</a:t>
            </a:r>
          </a:p>
          <a:p>
            <a:pPr lvl="1"/>
            <a:r>
              <a:rPr lang="en-US" sz="2200" dirty="0"/>
              <a:t>Database connection</a:t>
            </a:r>
          </a:p>
          <a:p>
            <a:pPr lvl="1"/>
            <a:r>
              <a:rPr lang="en-US" sz="2200" dirty="0"/>
              <a:t>And much, much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Java works on different platforms (Windows, Mac, Linux, Raspberry Pi, etc.)</a:t>
            </a:r>
          </a:p>
          <a:p>
            <a:r>
              <a:rPr lang="en-US" sz="2400" dirty="0"/>
              <a:t>Java is an object oriented language which gives a clear structure to programs and allows code to be reused, lowering development </a:t>
            </a:r>
            <a:r>
              <a:rPr lang="en-US" sz="2400" dirty="0" smtClean="0"/>
              <a:t>costs.</a:t>
            </a:r>
          </a:p>
          <a:p>
            <a:r>
              <a:rPr lang="en-US" sz="2400" dirty="0" smtClean="0"/>
              <a:t>Types of Java Applications</a:t>
            </a:r>
          </a:p>
          <a:p>
            <a:pPr lvl="1"/>
            <a:r>
              <a:rPr lang="en-US" sz="2200" dirty="0" smtClean="0"/>
              <a:t>Standalone Application</a:t>
            </a:r>
          </a:p>
          <a:p>
            <a:pPr lvl="2"/>
            <a:r>
              <a:rPr lang="en-US" sz="2000" dirty="0" smtClean="0"/>
              <a:t>Also called desktop application</a:t>
            </a:r>
          </a:p>
          <a:p>
            <a:pPr lvl="2"/>
            <a:r>
              <a:rPr lang="en-US" sz="2000" dirty="0" smtClean="0"/>
              <a:t>Traditional software need to be installed in all machines</a:t>
            </a:r>
          </a:p>
          <a:p>
            <a:pPr lvl="2"/>
            <a:r>
              <a:rPr lang="en-US" sz="2000" dirty="0" smtClean="0"/>
              <a:t>AWT and Swings</a:t>
            </a:r>
          </a:p>
          <a:p>
            <a:pPr lvl="1"/>
            <a:r>
              <a:rPr lang="en-US" sz="2200" dirty="0" smtClean="0"/>
              <a:t>Web Application</a:t>
            </a:r>
          </a:p>
          <a:p>
            <a:pPr lvl="2"/>
            <a:r>
              <a:rPr lang="en-US" sz="2000" dirty="0" smtClean="0"/>
              <a:t>Runs on server side and creates a dynamic page.</a:t>
            </a:r>
          </a:p>
          <a:p>
            <a:pPr lvl="2"/>
            <a:r>
              <a:rPr lang="en-US" sz="2000" dirty="0" smtClean="0"/>
              <a:t>Servlets, JSP, Struts, Spring, </a:t>
            </a:r>
            <a:r>
              <a:rPr lang="en-US" sz="2000" dirty="0" err="1" smtClean="0"/>
              <a:t>Hybernate</a:t>
            </a:r>
            <a:r>
              <a:rPr lang="en-US" sz="2000" dirty="0" smtClean="0"/>
              <a:t>, etc.,</a:t>
            </a:r>
          </a:p>
          <a:p>
            <a:pPr lvl="1"/>
            <a:r>
              <a:rPr lang="en-US" sz="2200" dirty="0" smtClean="0"/>
              <a:t>Enterprise Application</a:t>
            </a:r>
          </a:p>
          <a:p>
            <a:pPr lvl="1"/>
            <a:r>
              <a:rPr lang="en-US" sz="2200" dirty="0" smtClean="0"/>
              <a:t>Mobile Application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0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EA75801E-3937-4299-99E9-4CFA25906CFA}"/>
</file>

<file path=customXml/itemProps2.xml><?xml version="1.0" encoding="utf-8"?>
<ds:datastoreItem xmlns:ds="http://schemas.openxmlformats.org/officeDocument/2006/customXml" ds:itemID="{57F200BF-C145-49B2-A90D-7EDA75197E06}"/>
</file>

<file path=customXml/itemProps3.xml><?xml version="1.0" encoding="utf-8"?>
<ds:datastoreItem xmlns:ds="http://schemas.openxmlformats.org/officeDocument/2006/customXml" ds:itemID="{DD91A419-44D3-4E47-B3A2-BDC50F7B8772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644</TotalTime>
  <Words>831</Words>
  <Application>Microsoft Office PowerPoint</Application>
  <PresentationFormat>On-screen Show (4:3)</PresentationFormat>
  <Paragraphs>172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BCSE103E-Computer Programming Java</vt:lpstr>
      <vt:lpstr>Syllabus</vt:lpstr>
      <vt:lpstr>PowerPoint Presentation</vt:lpstr>
      <vt:lpstr>PowerPoint Presentation</vt:lpstr>
      <vt:lpstr>Mark Configuration </vt:lpstr>
      <vt:lpstr>Assessment </vt:lpstr>
      <vt:lpstr>Introduction</vt:lpstr>
      <vt:lpstr>Java is currently used in…</vt:lpstr>
      <vt:lpstr>PowerPoint Presentation</vt:lpstr>
      <vt:lpstr>PowerPoint Presentation</vt:lpstr>
      <vt:lpstr>Platforms and Editions</vt:lpstr>
      <vt:lpstr>Let’s Start…</vt:lpstr>
      <vt:lpstr>Why to learn JAVA?</vt:lpstr>
      <vt:lpstr>JVM – Java Virtual Machine</vt:lpstr>
      <vt:lpstr>JRE – Java Runtime Environment</vt:lpstr>
      <vt:lpstr>JDK – Java Development Kit</vt:lpstr>
      <vt:lpstr>Difference between C++ and JAVA</vt:lpstr>
      <vt:lpstr>Up Next….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2022-02-22T08:35:38Z</dcterms:created>
  <dcterms:modified xsi:type="dcterms:W3CDTF">2022-08-01T03:50:53Z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