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68" r:id="rId3"/>
    <p:sldId id="282" r:id="rId4"/>
    <p:sldId id="284" r:id="rId5"/>
    <p:sldId id="286" r:id="rId6"/>
    <p:sldId id="287" r:id="rId7"/>
    <p:sldId id="347" r:id="rId8"/>
    <p:sldId id="355" r:id="rId9"/>
    <p:sldId id="291" r:id="rId10"/>
    <p:sldId id="344" r:id="rId11"/>
    <p:sldId id="345" r:id="rId12"/>
    <p:sldId id="341" r:id="rId13"/>
    <p:sldId id="354" r:id="rId14"/>
    <p:sldId id="353" r:id="rId15"/>
    <p:sldId id="356" r:id="rId16"/>
    <p:sldId id="357" r:id="rId17"/>
    <p:sldId id="257" r:id="rId18"/>
    <p:sldId id="267" r:id="rId19"/>
    <p:sldId id="350" r:id="rId20"/>
    <p:sldId id="351" r:id="rId21"/>
    <p:sldId id="352" r:id="rId22"/>
    <p:sldId id="358" r:id="rId23"/>
    <p:sldId id="359" r:id="rId24"/>
    <p:sldId id="261" r:id="rId25"/>
    <p:sldId id="342" r:id="rId26"/>
    <p:sldId id="262" r:id="rId27"/>
    <p:sldId id="265" r:id="rId28"/>
    <p:sldId id="264" r:id="rId29"/>
    <p:sldId id="34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38694-FA9C-490D-9489-08DCDBFD3737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F1026-956A-4963-81A5-C7D28C1A8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DADBC-B33B-43A3-B38F-1259ADDA15F9}" type="slidenum">
              <a:rPr lang="en-US">
                <a:latin typeface="Times New Roman" pitchFamily="16" charset="0"/>
              </a:rPr>
              <a:pPr/>
              <a:t>2</a:t>
            </a:fld>
            <a:endParaRPr lang="en-US">
              <a:latin typeface="Times New Roman" pitchFamily="16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1232230-49FA-40BC-91B4-AEE0463D4EDE}" type="slidenum">
              <a:rPr lang="en-GB">
                <a:ea typeface="MS Gothic" charset="-128"/>
              </a:rPr>
              <a:pPr/>
              <a:t>7</a:t>
            </a:fld>
            <a:endParaRPr lang="en-GB">
              <a:ea typeface="MS Gothic" charset="-128"/>
            </a:endParaRPr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solidFill>
            <a:srgbClr val="FFFFFF"/>
          </a:solidFill>
          <a:ln/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0243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59C658-4BBB-48AF-8BC5-D748FF163C02}" type="slidenum">
              <a:rPr lang="en-GB">
                <a:ea typeface="MS Gothic" charset="-128"/>
              </a:rPr>
              <a:pPr/>
              <a:t>8</a:t>
            </a:fld>
            <a:endParaRPr lang="en-GB">
              <a:ea typeface="MS Gothic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BFF0E81-C8F4-4E9E-8B3D-40939BF2C33A}" type="slidenum">
              <a:rPr lang="en-GB">
                <a:ea typeface="MS Gothic" charset="-128"/>
              </a:rPr>
              <a:pPr/>
              <a:t>13</a:t>
            </a:fld>
            <a:endParaRPr lang="en-GB">
              <a:ea typeface="MS Gothic" charset="-128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8D27D6B-D684-4573-921B-2996834DA21D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1F5B700-56D1-4326-85BA-93E78CBD8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7D6B-D684-4573-921B-2996834DA21D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700-56D1-4326-85BA-93E78CBD8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7D6B-D684-4573-921B-2996834DA21D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700-56D1-4326-85BA-93E78CBD8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7D6B-D684-4573-921B-2996834DA21D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700-56D1-4326-85BA-93E78CBD8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7D6B-D684-4573-921B-2996834DA21D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700-56D1-4326-85BA-93E78CBD8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7D6B-D684-4573-921B-2996834DA21D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700-56D1-4326-85BA-93E78CBD8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D27D6B-D684-4573-921B-2996834DA21D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1F5B700-56D1-4326-85BA-93E78CBD8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8D27D6B-D684-4573-921B-2996834DA21D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1F5B700-56D1-4326-85BA-93E78CBD8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7D6B-D684-4573-921B-2996834DA21D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700-56D1-4326-85BA-93E78CBD8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7D6B-D684-4573-921B-2996834DA21D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700-56D1-4326-85BA-93E78CBD8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7D6B-D684-4573-921B-2996834DA21D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700-56D1-4326-85BA-93E78CBD8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8D27D6B-D684-4573-921B-2996834DA21D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1F5B700-56D1-4326-85BA-93E78CBD8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2120" y="2057400"/>
            <a:ext cx="5679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 of HPC facility – </a:t>
            </a:r>
          </a:p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Clusters &amp;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140677" y="685800"/>
            <a:ext cx="8862646" cy="3806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i="1" dirty="0" smtClean="0"/>
              <a:t>SMP (Symmetric Multi Processing) provides parallel processing by having multiple processors that share a common operating system and memory. </a:t>
            </a:r>
          </a:p>
          <a:p>
            <a:pPr algn="just">
              <a:lnSpc>
                <a:spcPct val="150000"/>
              </a:lnSpc>
            </a:pPr>
            <a:r>
              <a:rPr lang="en-US" altLang="en-US" i="1" dirty="0" smtClean="0"/>
              <a:t>In symmetric (or "tightly coupled") multiprocessing, the processors share memory and the I/O bus or data path. A single copy of the operating system is in charge of all the processors. </a:t>
            </a:r>
          </a:p>
          <a:p>
            <a:pPr algn="just">
              <a:lnSpc>
                <a:spcPct val="150000"/>
              </a:lnSpc>
            </a:pPr>
            <a:r>
              <a:rPr lang="en-US" altLang="en-US" i="1" dirty="0" smtClean="0"/>
              <a:t>SMP, also known as a "shared everything" system, does not usually exceed 16 processors.</a:t>
            </a:r>
            <a:endParaRPr lang="en-US" altLang="en-US" i="1" dirty="0"/>
          </a:p>
        </p:txBody>
      </p:sp>
      <p:pic>
        <p:nvPicPr>
          <p:cNvPr id="34818" name="Picture 2" descr="Shared memory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388508"/>
            <a:ext cx="3587262" cy="2469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2" cstate="print"/>
          <a:srcRect b="9666"/>
          <a:stretch>
            <a:fillRect/>
          </a:stretch>
        </p:blipFill>
        <p:spPr bwMode="auto">
          <a:xfrm>
            <a:off x="844062" y="1494494"/>
            <a:ext cx="7080738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0" y="607140"/>
            <a:ext cx="8686800" cy="685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8" tIns="47885" rIns="95768" bIns="47885"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Symmetric Multi Processing Organization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228600" y="2286000"/>
            <a:ext cx="47244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i="1" dirty="0" smtClean="0"/>
              <a:t>Distributed memory - each processor has it’s own local memory. </a:t>
            </a:r>
          </a:p>
          <a:p>
            <a:pPr eaLnBrk="0" hangingPunct="0"/>
            <a:endParaRPr lang="en-US" altLang="en-US" sz="2800" i="1" dirty="0" smtClean="0"/>
          </a:p>
          <a:p>
            <a:pPr eaLnBrk="0" hangingPunct="0"/>
            <a:r>
              <a:rPr lang="en-US" altLang="en-US" sz="2800" i="1" dirty="0" smtClean="0"/>
              <a:t>Must do message passing to exchange data between processors. 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1069848"/>
          </a:xfrm>
        </p:spPr>
        <p:txBody>
          <a:bodyPr/>
          <a:lstStyle/>
          <a:p>
            <a:pPr eaLnBrk="1" hangingPunct="1"/>
            <a:r>
              <a:rPr lang="en-US" dirty="0" smtClean="0"/>
              <a:t>Distributed Memory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181600" y="2743200"/>
            <a:ext cx="3627437" cy="2852737"/>
            <a:chOff x="5135563" y="3624263"/>
            <a:chExt cx="2971800" cy="2362200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6202363" y="4233863"/>
              <a:ext cx="3810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M</a:t>
              </a:r>
            </a:p>
          </p:txBody>
        </p:sp>
        <p:sp>
          <p:nvSpPr>
            <p:cNvPr id="6" name="Rectangle 18"/>
            <p:cNvSpPr>
              <a:spLocks noChangeArrowheads="1"/>
            </p:cNvSpPr>
            <p:nvPr/>
          </p:nvSpPr>
          <p:spPr bwMode="auto">
            <a:xfrm>
              <a:off x="6202363" y="3624263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P</a:t>
              </a: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6392863" y="400526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6697663" y="4233863"/>
              <a:ext cx="3810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M</a:t>
              </a:r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6697663" y="3624263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P</a:t>
              </a: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6888163" y="400526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5668963" y="4233863"/>
              <a:ext cx="3810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M</a:t>
              </a: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5668963" y="3624263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P</a:t>
              </a:r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5859463" y="400526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5135563" y="4233863"/>
              <a:ext cx="3810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M</a:t>
              </a: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5135563" y="3624263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P</a:t>
              </a:r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5326063" y="400526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7192963" y="4233863"/>
              <a:ext cx="3810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M</a:t>
              </a: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7192963" y="3624263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P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7383463" y="400526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7726363" y="4233863"/>
              <a:ext cx="3810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M</a:t>
              </a: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7726363" y="3624263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P</a:t>
              </a:r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7916863" y="400526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35"/>
            <p:cNvSpPr>
              <a:spLocks noChangeArrowheads="1"/>
            </p:cNvSpPr>
            <p:nvPr/>
          </p:nvSpPr>
          <p:spPr bwMode="auto">
            <a:xfrm>
              <a:off x="5707063" y="4995863"/>
              <a:ext cx="1866900" cy="990600"/>
            </a:xfrm>
            <a:prstGeom prst="ellipse">
              <a:avLst/>
            </a:prstGeom>
            <a:gradFill rotWithShape="0">
              <a:gsLst>
                <a:gs pos="0">
                  <a:srgbClr val="CC66FF"/>
                </a:gs>
                <a:gs pos="100000">
                  <a:srgbClr val="990099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Network</a:t>
              </a:r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5326063" y="4614863"/>
              <a:ext cx="590551" cy="561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5868988" y="4624388"/>
              <a:ext cx="238125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6383337" y="4624388"/>
              <a:ext cx="19051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 flipH="1">
              <a:off x="6859589" y="4614863"/>
              <a:ext cx="38100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 flipH="1">
              <a:off x="7183440" y="4614863"/>
              <a:ext cx="200025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>
              <a:off x="7421563" y="4614863"/>
              <a:ext cx="4953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464580"/>
            <a:ext cx="8228013" cy="747713"/>
          </a:xfrm>
        </p:spPr>
        <p:txBody>
          <a:bodyPr lIns="0" tIns="0" rIns="0" bIns="0">
            <a:normAutofit/>
          </a:bodyPr>
          <a:lstStyle/>
          <a:p>
            <a:pPr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Distributed memory approach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92177"/>
            <a:ext cx="8228013" cy="4114800"/>
          </a:xfrm>
        </p:spPr>
        <p:txBody>
          <a:bodyPr lIns="0" tIns="0" rIns="0" bIns="0">
            <a:normAutofit/>
          </a:bodyPr>
          <a:lstStyle/>
          <a:p>
            <a:pPr>
              <a:lnSpc>
                <a:spcPct val="96000"/>
              </a:lnSpc>
              <a:buSzPct val="45000"/>
              <a:buFont typeface="Wingdings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 i="1" dirty="0" smtClean="0"/>
              <a:t>Its a master slave model</a:t>
            </a:r>
          </a:p>
          <a:p>
            <a:pPr lvl="1">
              <a:lnSpc>
                <a:spcPct val="12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 i="1" dirty="0" smtClean="0">
                <a:solidFill>
                  <a:schemeClr val="tx1"/>
                </a:solidFill>
              </a:rPr>
              <a:t>The master node divides the work between several slave nodes. </a:t>
            </a:r>
          </a:p>
          <a:p>
            <a:pPr lvl="1">
              <a:lnSpc>
                <a:spcPct val="12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 i="1" dirty="0" smtClean="0">
                <a:solidFill>
                  <a:schemeClr val="tx1"/>
                </a:solidFill>
              </a:rPr>
              <a:t>Slave nodes work on their respective tasks. </a:t>
            </a:r>
          </a:p>
          <a:p>
            <a:pPr lvl="1">
              <a:lnSpc>
                <a:spcPct val="12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 i="1" dirty="0" smtClean="0">
                <a:solidFill>
                  <a:schemeClr val="tx1"/>
                </a:solidFill>
              </a:rPr>
              <a:t>Slave nodes intercommunicate among themselves if they have to. </a:t>
            </a:r>
          </a:p>
          <a:p>
            <a:pPr lvl="1">
              <a:lnSpc>
                <a:spcPct val="12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 i="1" dirty="0" smtClean="0">
                <a:solidFill>
                  <a:schemeClr val="tx1"/>
                </a:solidFill>
              </a:rPr>
              <a:t>Slave nodes return back to the master. </a:t>
            </a:r>
          </a:p>
          <a:p>
            <a:pPr lvl="1">
              <a:lnSpc>
                <a:spcPct val="12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 i="1" dirty="0" smtClean="0">
                <a:solidFill>
                  <a:schemeClr val="tx1"/>
                </a:solidFill>
              </a:rPr>
              <a:t>The master node assembles the results, further distributes work, and so on. </a:t>
            </a:r>
          </a:p>
          <a:p>
            <a:pPr>
              <a:lnSpc>
                <a:spcPct val="128000"/>
              </a:lnSpc>
              <a:buSzPct val="45000"/>
              <a:buFont typeface="Wingdings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 i="1" dirty="0" smtClean="0"/>
              <a:t>Each node has access its own memory so data structures must be duplicated and send over the n/w, leading n/w overhead</a:t>
            </a:r>
          </a:p>
        </p:txBody>
      </p:sp>
      <p:pic>
        <p:nvPicPr>
          <p:cNvPr id="24" name="Picture 2" descr="Distributed memory archite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6768" y="4869791"/>
            <a:ext cx="5057094" cy="198083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1724"/>
            <a:ext cx="5638800" cy="868362"/>
          </a:xfrm>
        </p:spPr>
        <p:txBody>
          <a:bodyPr>
            <a:normAutofit/>
          </a:bodyPr>
          <a:lstStyle/>
          <a:p>
            <a:r>
              <a:rPr lang="en-US" dirty="0"/>
              <a:t>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26" y="1010256"/>
            <a:ext cx="8862646" cy="3352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 cluster is a type of parallel or distributed processing system, which consists of a </a:t>
            </a:r>
            <a:r>
              <a:rPr lang="en-US" sz="2000" b="1" dirty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collection of interconnected </a:t>
            </a:r>
            <a:r>
              <a:rPr lang="en-US" sz="2000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computers (“Loosely Coupled”)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working as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single entity (computing resource)</a:t>
            </a:r>
          </a:p>
          <a:p>
            <a:pPr lvl="0" algn="just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6600CC"/>
                </a:solidFill>
              </a:rPr>
              <a:t>Why Cluster Computing?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One common reason to use cluster computing is a desire to create redundancy in a computing resource and network to ensure that it will always be available and that it will not fail.</a:t>
            </a:r>
          </a:p>
          <a:p>
            <a:pPr lvl="0" algn="just"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1169" y="4401456"/>
            <a:ext cx="1868224" cy="281371"/>
          </a:xfrm>
          <a:prstGeom prst="rect">
            <a:avLst/>
          </a:prstGeom>
          <a:noFill/>
        </p:spPr>
        <p:txBody>
          <a:bodyPr wrap="none" lIns="95768" tIns="47885" rIns="95768" bIns="47885" rtlCol="0">
            <a:spAutoFit/>
          </a:bodyPr>
          <a:lstStyle/>
          <a:p>
            <a:r>
              <a:rPr lang="en-US" sz="1200" b="1" dirty="0" smtClean="0"/>
              <a:t>Node / Computing System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3692" y="4419600"/>
            <a:ext cx="1868224" cy="281371"/>
          </a:xfrm>
          <a:prstGeom prst="rect">
            <a:avLst/>
          </a:prstGeom>
          <a:noFill/>
        </p:spPr>
        <p:txBody>
          <a:bodyPr wrap="none" lIns="95768" tIns="47885" rIns="95768" bIns="47885" rtlCol="0">
            <a:spAutoFit/>
          </a:bodyPr>
          <a:lstStyle/>
          <a:p>
            <a:r>
              <a:rPr lang="en-US" sz="1200" b="1" dirty="0" smtClean="0"/>
              <a:t>Node / Computing System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67579" y="6608918"/>
            <a:ext cx="1868224" cy="281371"/>
          </a:xfrm>
          <a:prstGeom prst="rect">
            <a:avLst/>
          </a:prstGeom>
          <a:noFill/>
        </p:spPr>
        <p:txBody>
          <a:bodyPr wrap="none" lIns="95768" tIns="47885" rIns="95768" bIns="47885" rtlCol="0">
            <a:spAutoFit/>
          </a:bodyPr>
          <a:lstStyle/>
          <a:p>
            <a:r>
              <a:rPr lang="en-US" sz="1200" b="1" dirty="0" smtClean="0"/>
              <a:t>Node / Computing System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29890" y="6620653"/>
            <a:ext cx="1868224" cy="281371"/>
          </a:xfrm>
          <a:prstGeom prst="rect">
            <a:avLst/>
          </a:prstGeom>
          <a:noFill/>
        </p:spPr>
        <p:txBody>
          <a:bodyPr wrap="none" lIns="95768" tIns="47885" rIns="95768" bIns="47885" rtlCol="0">
            <a:spAutoFit/>
          </a:bodyPr>
          <a:lstStyle/>
          <a:p>
            <a:r>
              <a:rPr lang="en-US" sz="1200" b="1" dirty="0" smtClean="0"/>
              <a:t>Node / Computing System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86068" y="5461154"/>
            <a:ext cx="1505561" cy="281371"/>
          </a:xfrm>
          <a:prstGeom prst="rect">
            <a:avLst/>
          </a:prstGeom>
          <a:noFill/>
        </p:spPr>
        <p:txBody>
          <a:bodyPr wrap="none" lIns="95768" tIns="47885" rIns="95768" bIns="47885" rtlCol="0">
            <a:spAutoFit/>
          </a:bodyPr>
          <a:lstStyle/>
          <a:p>
            <a:r>
              <a:rPr lang="en-US" sz="1200" b="1" dirty="0" smtClean="0"/>
              <a:t>High Speed Network</a:t>
            </a:r>
            <a:endParaRPr lang="en-US" sz="1200" b="1" dirty="0"/>
          </a:p>
        </p:txBody>
      </p:sp>
      <p:grpSp>
        <p:nvGrpSpPr>
          <p:cNvPr id="10" name="Group 23"/>
          <p:cNvGrpSpPr/>
          <p:nvPr/>
        </p:nvGrpSpPr>
        <p:grpSpPr>
          <a:xfrm>
            <a:off x="2025444" y="4648200"/>
            <a:ext cx="5105400" cy="1981200"/>
            <a:chOff x="1143000" y="2435940"/>
            <a:chExt cx="6422952" cy="251706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67400" y="3367548"/>
              <a:ext cx="0" cy="76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19400" y="3367548"/>
              <a:ext cx="0" cy="76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76083" r="5510"/>
            <a:stretch>
              <a:fillRect/>
            </a:stretch>
          </p:blipFill>
          <p:spPr bwMode="auto">
            <a:xfrm>
              <a:off x="6422952" y="2435940"/>
              <a:ext cx="1143000" cy="2514600"/>
            </a:xfrm>
            <a:prstGeom prst="rect">
              <a:avLst/>
            </a:prstGeom>
            <a:noFill/>
          </p:spPr>
        </p:pic>
        <p:pic>
          <p:nvPicPr>
            <p:cNvPr id="14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31906" r="59504" b="63636"/>
            <a:stretch>
              <a:fillRect/>
            </a:stretch>
          </p:blipFill>
          <p:spPr bwMode="auto">
            <a:xfrm>
              <a:off x="4862076" y="2443308"/>
              <a:ext cx="533400" cy="914400"/>
            </a:xfrm>
            <a:prstGeom prst="rect">
              <a:avLst/>
            </a:prstGeom>
            <a:noFill/>
          </p:spPr>
        </p:pic>
        <p:pic>
          <p:nvPicPr>
            <p:cNvPr id="15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31906" r="59504" b="63636"/>
            <a:stretch>
              <a:fillRect/>
            </a:stretch>
          </p:blipFill>
          <p:spPr bwMode="auto">
            <a:xfrm>
              <a:off x="5363520" y="2443308"/>
              <a:ext cx="533400" cy="914400"/>
            </a:xfrm>
            <a:prstGeom prst="rect">
              <a:avLst/>
            </a:prstGeom>
            <a:noFill/>
          </p:spPr>
        </p:pic>
        <p:pic>
          <p:nvPicPr>
            <p:cNvPr id="16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31906" r="59504" b="63636"/>
            <a:stretch>
              <a:fillRect/>
            </a:stretch>
          </p:blipFill>
          <p:spPr bwMode="auto">
            <a:xfrm>
              <a:off x="5899380" y="2443308"/>
              <a:ext cx="533400" cy="914400"/>
            </a:xfrm>
            <a:prstGeom prst="rect">
              <a:avLst/>
            </a:prstGeom>
            <a:noFill/>
          </p:spPr>
        </p:pic>
        <p:pic>
          <p:nvPicPr>
            <p:cNvPr id="17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31906" r="59504" b="63636"/>
            <a:stretch>
              <a:fillRect/>
            </a:stretch>
          </p:blipFill>
          <p:spPr bwMode="auto">
            <a:xfrm>
              <a:off x="4864536" y="3935352"/>
              <a:ext cx="533400" cy="914400"/>
            </a:xfrm>
            <a:prstGeom prst="rect">
              <a:avLst/>
            </a:prstGeom>
            <a:noFill/>
          </p:spPr>
        </p:pic>
        <p:pic>
          <p:nvPicPr>
            <p:cNvPr id="18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31906" r="59504" b="63636"/>
            <a:stretch>
              <a:fillRect/>
            </a:stretch>
          </p:blipFill>
          <p:spPr bwMode="auto">
            <a:xfrm>
              <a:off x="5365980" y="3935352"/>
              <a:ext cx="533400" cy="914400"/>
            </a:xfrm>
            <a:prstGeom prst="rect">
              <a:avLst/>
            </a:prstGeom>
            <a:noFill/>
          </p:spPr>
        </p:pic>
        <p:pic>
          <p:nvPicPr>
            <p:cNvPr id="19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31906" r="59504" b="63636"/>
            <a:stretch>
              <a:fillRect/>
            </a:stretch>
          </p:blipFill>
          <p:spPr bwMode="auto">
            <a:xfrm>
              <a:off x="5901840" y="3935352"/>
              <a:ext cx="533400" cy="914400"/>
            </a:xfrm>
            <a:prstGeom prst="rect">
              <a:avLst/>
            </a:prstGeom>
            <a:noFill/>
          </p:spPr>
        </p:pic>
        <p:pic>
          <p:nvPicPr>
            <p:cNvPr id="20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76083" r="5510"/>
            <a:stretch>
              <a:fillRect/>
            </a:stretch>
          </p:blipFill>
          <p:spPr bwMode="auto">
            <a:xfrm>
              <a:off x="1143000" y="2438400"/>
              <a:ext cx="1143000" cy="2514600"/>
            </a:xfrm>
            <a:prstGeom prst="rect">
              <a:avLst/>
            </a:prstGeom>
            <a:noFill/>
          </p:spPr>
        </p:pic>
        <p:pic>
          <p:nvPicPr>
            <p:cNvPr id="21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31906" r="59504" b="63636"/>
            <a:stretch>
              <a:fillRect/>
            </a:stretch>
          </p:blipFill>
          <p:spPr bwMode="auto">
            <a:xfrm>
              <a:off x="2268792" y="2445768"/>
              <a:ext cx="533400" cy="914400"/>
            </a:xfrm>
            <a:prstGeom prst="rect">
              <a:avLst/>
            </a:prstGeom>
            <a:noFill/>
          </p:spPr>
        </p:pic>
        <p:pic>
          <p:nvPicPr>
            <p:cNvPr id="22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31906" r="59504" b="63636"/>
            <a:stretch>
              <a:fillRect/>
            </a:stretch>
          </p:blipFill>
          <p:spPr bwMode="auto">
            <a:xfrm>
              <a:off x="2770236" y="2445768"/>
              <a:ext cx="533400" cy="914400"/>
            </a:xfrm>
            <a:prstGeom prst="rect">
              <a:avLst/>
            </a:prstGeom>
            <a:noFill/>
          </p:spPr>
        </p:pic>
        <p:pic>
          <p:nvPicPr>
            <p:cNvPr id="23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31906" r="59504" b="63636"/>
            <a:stretch>
              <a:fillRect/>
            </a:stretch>
          </p:blipFill>
          <p:spPr bwMode="auto">
            <a:xfrm>
              <a:off x="3306096" y="2445768"/>
              <a:ext cx="533400" cy="914400"/>
            </a:xfrm>
            <a:prstGeom prst="rect">
              <a:avLst/>
            </a:prstGeom>
            <a:noFill/>
          </p:spPr>
        </p:pic>
        <p:pic>
          <p:nvPicPr>
            <p:cNvPr id="24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31906" r="59504" b="63636"/>
            <a:stretch>
              <a:fillRect/>
            </a:stretch>
          </p:blipFill>
          <p:spPr bwMode="auto">
            <a:xfrm>
              <a:off x="2286000" y="3937812"/>
              <a:ext cx="533400" cy="914400"/>
            </a:xfrm>
            <a:prstGeom prst="rect">
              <a:avLst/>
            </a:prstGeom>
            <a:noFill/>
          </p:spPr>
        </p:pic>
        <p:pic>
          <p:nvPicPr>
            <p:cNvPr id="25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31906" r="59504" b="63636"/>
            <a:stretch>
              <a:fillRect/>
            </a:stretch>
          </p:blipFill>
          <p:spPr bwMode="auto">
            <a:xfrm>
              <a:off x="2787444" y="3937812"/>
              <a:ext cx="533400" cy="914400"/>
            </a:xfrm>
            <a:prstGeom prst="rect">
              <a:avLst/>
            </a:prstGeom>
            <a:noFill/>
          </p:spPr>
        </p:pic>
        <p:pic>
          <p:nvPicPr>
            <p:cNvPr id="26" name="Picture 2" descr="NUMA"/>
            <p:cNvPicPr>
              <a:picLocks noChangeAspect="1" noChangeArrowheads="1"/>
            </p:cNvPicPr>
            <p:nvPr/>
          </p:nvPicPr>
          <p:blipFill>
            <a:blip r:embed="rId3" cstate="print"/>
            <a:srcRect l="31906" r="59504" b="63636"/>
            <a:stretch>
              <a:fillRect/>
            </a:stretch>
          </p:blipFill>
          <p:spPr bwMode="auto">
            <a:xfrm>
              <a:off x="3323304" y="3937812"/>
              <a:ext cx="533400" cy="914400"/>
            </a:xfrm>
            <a:prstGeom prst="rect">
              <a:avLst/>
            </a:prstGeom>
            <a:noFill/>
          </p:spPr>
        </p:pic>
        <p:cxnSp>
          <p:nvCxnSpPr>
            <p:cNvPr id="27" name="Straight Connector 26"/>
            <p:cNvCxnSpPr>
              <a:stCxn id="23" idx="3"/>
              <a:endCxn id="14" idx="1"/>
            </p:cNvCxnSpPr>
            <p:nvPr/>
          </p:nvCxnSpPr>
          <p:spPr>
            <a:xfrm flipV="1">
              <a:off x="3839496" y="2900508"/>
              <a:ext cx="1022580" cy="24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841956" y="4390104"/>
              <a:ext cx="1022580" cy="24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62656"/>
            <a:ext cx="7924800" cy="1752600"/>
          </a:xfrm>
          <a:noFill/>
          <a:ln/>
        </p:spPr>
        <p:txBody>
          <a:bodyPr>
            <a:noAutofit/>
          </a:bodyPr>
          <a:lstStyle/>
          <a:p>
            <a:pPr indent="-299276">
              <a:buNone/>
            </a:pPr>
            <a:r>
              <a:rPr lang="en-US" sz="2000" b="1" dirty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Clustering Requirements: </a:t>
            </a:r>
          </a:p>
          <a:p>
            <a:pPr indent="-299276">
              <a:buNone/>
            </a:pPr>
            <a:endParaRPr lang="en-US" sz="1900" b="1" dirty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1. Very HP Microprocessors</a:t>
            </a:r>
          </a:p>
          <a:p>
            <a:pPr lvl="1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2. High speed communication</a:t>
            </a:r>
          </a:p>
          <a:p>
            <a:pPr lvl="1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3. Standard tools for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parallel /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distributed computing 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0" y="304800"/>
            <a:ext cx="5791200" cy="746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FFFFFF"/>
              </a:buClr>
              <a:tabLst>
                <a:tab pos="0" algn="l"/>
                <a:tab pos="468865" algn="l"/>
                <a:tab pos="939393" algn="l"/>
                <a:tab pos="1409921" algn="l"/>
                <a:tab pos="1880449" algn="l"/>
                <a:tab pos="2350977" algn="l"/>
                <a:tab pos="2821505" algn="l"/>
                <a:tab pos="3292033" algn="l"/>
                <a:tab pos="3762562" algn="l"/>
                <a:tab pos="4233089" algn="l"/>
                <a:tab pos="4703617" algn="l"/>
                <a:tab pos="5174144" algn="l"/>
                <a:tab pos="5644672" algn="l"/>
                <a:tab pos="6115200" algn="l"/>
                <a:tab pos="6585729" algn="l"/>
                <a:tab pos="7056256" algn="l"/>
                <a:tab pos="7526785" algn="l"/>
                <a:tab pos="7997312" algn="l"/>
                <a:tab pos="8467841" algn="l"/>
                <a:tab pos="8938367" algn="l"/>
                <a:tab pos="9408896" algn="l"/>
              </a:tabLst>
            </a:pPr>
            <a:r>
              <a:rPr lang="en-GB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HPC Cluster Stack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b="19418"/>
          <a:stretch>
            <a:fillRect/>
          </a:stretch>
        </p:blipFill>
        <p:spPr bwMode="auto">
          <a:xfrm>
            <a:off x="1066800" y="3124200"/>
            <a:ext cx="6879756" cy="3394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3348"/>
            <a:ext cx="8229600" cy="685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/>
              <a:t>Cluster Components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273" y="1247474"/>
            <a:ext cx="4648200" cy="6170950"/>
          </a:xfrm>
          <a:prstGeom prst="rect">
            <a:avLst/>
          </a:prstGeom>
          <a:noFill/>
          <a:ln w="635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278" tIns="50278" rIns="67038" bIns="75418" numCol="1" spcCol="1330" anchor="t" anchorCtr="0">
            <a:noAutofit/>
          </a:bodyPr>
          <a:lstStyle/>
          <a:p>
            <a:pPr marL="59855" lvl="1" indent="-59855" defTabSz="418987">
              <a:spcBef>
                <a:spcPct val="0"/>
              </a:spcBef>
              <a:spcAft>
                <a:spcPct val="15000"/>
              </a:spcAft>
            </a:pP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Nodes</a:t>
            </a: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598551" lvl="3" indent="-59855" defTabSz="1053451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Compute nodes</a:t>
            </a: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598551" lvl="3" indent="-59855" defTabSz="1053451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Master node</a:t>
            </a:r>
            <a:endParaRPr lang="en-US" sz="17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marL="598551" lvl="3" indent="-59855" defTabSz="1053451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I/O node</a:t>
            </a:r>
            <a:endParaRPr lang="en-US" sz="17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marL="598551" lvl="3" indent="-59855" defTabSz="1053451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Login node</a:t>
            </a: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59855" lvl="1" indent="-59855" defTabSz="418987">
              <a:spcBef>
                <a:spcPct val="0"/>
              </a:spcBef>
              <a:spcAft>
                <a:spcPct val="15000"/>
              </a:spcAft>
            </a:pP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Disk array</a:t>
            </a: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598551" lvl="3" indent="-59855" defTabSz="418987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RAID5, SCSI 320</a:t>
            </a:r>
          </a:p>
          <a:p>
            <a:pPr marL="598551" lvl="3" indent="-59855" defTabSz="418987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10k+ RPM, TB+ capacity</a:t>
            </a:r>
          </a:p>
          <a:p>
            <a:pPr marL="598551" lvl="3" indent="-59855" defTabSz="418987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 NFS / Cluster Supported File system</a:t>
            </a:r>
          </a:p>
          <a:p>
            <a:pPr marL="59855" lvl="1" indent="-59855" defTabSz="418987">
              <a:spcBef>
                <a:spcPct val="0"/>
              </a:spcBef>
              <a:spcAft>
                <a:spcPct val="15000"/>
              </a:spcAft>
            </a:pP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Networking gear</a:t>
            </a: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598551" lvl="3" indent="-59855" defTabSz="418987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Infini</a:t>
            </a: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 band, </a:t>
            </a:r>
            <a:r>
              <a:rPr lang="en-US" sz="1700" b="1" dirty="0" err="1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gigE</a:t>
            </a: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598551" lvl="3" indent="-59855" defTabSz="418987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Switches &amp; Networking cards, Cables</a:t>
            </a: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59855" lvl="1" indent="-59855" defTabSz="418987">
              <a:spcBef>
                <a:spcPct val="0"/>
              </a:spcBef>
              <a:spcAft>
                <a:spcPct val="15000"/>
              </a:spcAft>
            </a:pP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Backup device</a:t>
            </a: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598551" lvl="3" indent="-59855" defTabSz="418987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AIT3, DLT, LTO</a:t>
            </a: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598551" lvl="3" indent="-59855" defTabSz="418987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N-slot cartridge drive, SAN</a:t>
            </a:r>
            <a:endParaRPr lang="en-US" sz="1700" b="1" dirty="0" smtClean="0">
              <a:latin typeface="Arial" pitchFamily="34" charset="0"/>
              <a:cs typeface="Arial" pitchFamily="34" charset="0"/>
            </a:endParaRPr>
          </a:p>
          <a:p>
            <a:pPr marL="59855" lvl="1" indent="-59855" defTabSz="418987">
              <a:spcBef>
                <a:spcPct val="0"/>
              </a:spcBef>
              <a:spcAft>
                <a:spcPct val="15000"/>
              </a:spcAft>
            </a:pP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Admin front end</a:t>
            </a: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598551" lvl="3" indent="-59855" defTabSz="418987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Console (keyboard, monitor, mouse)</a:t>
            </a: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598551" lvl="3" indent="-59855" defTabSz="418987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KVM switches &amp; cables</a:t>
            </a:r>
            <a:endParaRPr lang="en-US" sz="17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1" y="1260739"/>
            <a:ext cx="1221682" cy="373704"/>
          </a:xfrm>
          <a:prstGeom prst="rect">
            <a:avLst/>
          </a:prstGeom>
          <a:solidFill>
            <a:srgbClr val="006600"/>
          </a:solidFill>
        </p:spPr>
        <p:txBody>
          <a:bodyPr wrap="square" lIns="95768" tIns="47885" rIns="95768" bIns="47885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50003" y="1246224"/>
            <a:ext cx="4220308" cy="61722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278" tIns="50278" rIns="67038" bIns="75418" numCol="1" spcCol="133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</a:rPr>
              <a:t>Operating system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Red Hat 9+ Linux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1700" b="1" dirty="0" err="1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Debian</a:t>
            </a: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 Linux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SUSE Linux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Mandrake Linux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17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FreeBSD and others</a:t>
            </a: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MPI</a:t>
            </a:r>
          </a:p>
          <a:p>
            <a:pPr lvl="1">
              <a:defRPr/>
            </a:pPr>
            <a:r>
              <a:rPr lang="en-US" dirty="0" smtClean="0">
                <a:solidFill>
                  <a:schemeClr val="hlink"/>
                </a:solidFill>
              </a:rPr>
              <a:t>MPICH</a:t>
            </a:r>
          </a:p>
          <a:p>
            <a:pPr lvl="1">
              <a:defRPr/>
            </a:pPr>
            <a:r>
              <a:rPr lang="en-US" dirty="0" smtClean="0">
                <a:solidFill>
                  <a:schemeClr val="hlink"/>
                </a:solidFill>
              </a:rPr>
              <a:t>LAM/MPI</a:t>
            </a:r>
          </a:p>
          <a:p>
            <a:pPr lvl="1">
              <a:defRPr/>
            </a:pPr>
            <a:r>
              <a:rPr lang="en-US" dirty="0" smtClean="0">
                <a:solidFill>
                  <a:schemeClr val="hlink"/>
                </a:solidFill>
              </a:rPr>
              <a:t>MPI-GM</a:t>
            </a:r>
          </a:p>
          <a:p>
            <a:pPr lvl="1">
              <a:defRPr/>
            </a:pPr>
            <a:r>
              <a:rPr lang="en-US" dirty="0" smtClean="0">
                <a:solidFill>
                  <a:schemeClr val="hlink"/>
                </a:solidFill>
              </a:rPr>
              <a:t>MPI Pro</a:t>
            </a:r>
            <a:endParaRPr lang="en-US" dirty="0" smtClean="0"/>
          </a:p>
          <a:p>
            <a:pPr marL="598551" lvl="3" indent="-59855" defTabSz="418987"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700" b="1" dirty="0" smtClean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Compilers</a:t>
            </a:r>
          </a:p>
          <a:p>
            <a:pPr lvl="1">
              <a:defRPr/>
            </a:pPr>
            <a:r>
              <a:rPr lang="en-US" dirty="0" smtClean="0">
                <a:solidFill>
                  <a:schemeClr val="hlink"/>
                </a:solidFill>
              </a:rPr>
              <a:t>gnu</a:t>
            </a:r>
          </a:p>
          <a:p>
            <a:pPr lvl="1">
              <a:defRPr/>
            </a:pPr>
            <a:r>
              <a:rPr lang="en-US" dirty="0" smtClean="0">
                <a:solidFill>
                  <a:schemeClr val="hlink"/>
                </a:solidFill>
              </a:rPr>
              <a:t>Portland Group</a:t>
            </a:r>
          </a:p>
          <a:p>
            <a:pPr lvl="1">
              <a:defRPr/>
            </a:pPr>
            <a:r>
              <a:rPr lang="en-US" dirty="0" smtClean="0">
                <a:solidFill>
                  <a:schemeClr val="hlink"/>
                </a:solidFill>
              </a:rPr>
              <a:t>Intel</a:t>
            </a: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Scheduler</a:t>
            </a:r>
          </a:p>
          <a:p>
            <a:pPr lvl="1">
              <a:defRPr/>
            </a:pPr>
            <a:r>
              <a:rPr lang="en-US" dirty="0" err="1" smtClean="0">
                <a:solidFill>
                  <a:schemeClr val="hlink"/>
                </a:solidFill>
              </a:rPr>
              <a:t>OpenPBS</a:t>
            </a:r>
            <a:endParaRPr lang="en-US" dirty="0" smtClean="0">
              <a:solidFill>
                <a:schemeClr val="hlink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hlink"/>
                </a:solidFill>
              </a:rPr>
              <a:t>PBS Pro</a:t>
            </a:r>
          </a:p>
          <a:p>
            <a:pPr lvl="1">
              <a:defRPr/>
            </a:pPr>
            <a:r>
              <a:rPr lang="en-US" dirty="0" smtClean="0">
                <a:solidFill>
                  <a:schemeClr val="hlink"/>
                </a:solidFill>
              </a:rPr>
              <a:t>Maui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1275253"/>
            <a:ext cx="1200849" cy="373704"/>
          </a:xfrm>
          <a:prstGeom prst="rect">
            <a:avLst/>
          </a:prstGeom>
          <a:solidFill>
            <a:srgbClr val="006600"/>
          </a:solidFill>
        </p:spPr>
        <p:txBody>
          <a:bodyPr wrap="square" lIns="95768" tIns="47885" rIns="95768" bIns="47885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Software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85668" y="3387216"/>
          <a:ext cx="7620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189"/>
                <a:gridCol w="4530811"/>
              </a:tblGrid>
              <a:tr h="51591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Configuration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IVY Cluster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34394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Cluster 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400 Node  9600 processors cores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51591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Processor 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Dual 12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Core 64 bit  Intel Xeon  E5-2697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V2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@ 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2.7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Ghz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128GB RAM </a:t>
                      </a:r>
                      <a:endParaRPr 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40126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Performance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Tera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FLOPS</a:t>
                      </a:r>
                    </a:p>
                  </a:txBody>
                  <a:tcPr marL="121920" marR="121920" marT="34290" marB="34290" anchor="ctr"/>
                </a:tc>
              </a:tr>
              <a:tr h="511611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Interconnects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Infiniband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256Gbps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Two Gigabit Ethernet </a:t>
                      </a:r>
                      <a:endParaRPr 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511611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Storage 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500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Tera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Byte Unified Storage </a:t>
                      </a:r>
                    </a:p>
                    <a:p>
                      <a:pPr algn="ctr"/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Lustre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file system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55253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Backup 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Automated Tape Library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 LTO-6drives</a:t>
                      </a:r>
                      <a:endParaRPr 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334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IVY CLUSTER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9" name="Picture 2" descr="E:\New Folder\DSC00856.JPG"/>
          <p:cNvPicPr>
            <a:picLocks noChangeAspect="1" noChangeArrowheads="1"/>
          </p:cNvPicPr>
          <p:nvPr/>
        </p:nvPicPr>
        <p:blipFill>
          <a:blip r:embed="rId2" cstate="print"/>
          <a:srcRect t="16642" b="2318"/>
          <a:stretch>
            <a:fillRect/>
          </a:stretch>
        </p:blipFill>
        <p:spPr bwMode="auto">
          <a:xfrm>
            <a:off x="3962400" y="0"/>
            <a:ext cx="5181600" cy="3345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" y="990600"/>
            <a:ext cx="8628531" cy="5410200"/>
            <a:chOff x="215152" y="300006"/>
            <a:chExt cx="12401592" cy="8501122"/>
          </a:xfrm>
        </p:grpSpPr>
        <p:grpSp>
          <p:nvGrpSpPr>
            <p:cNvPr id="5" name="Group 132"/>
            <p:cNvGrpSpPr/>
            <p:nvPr/>
          </p:nvGrpSpPr>
          <p:grpSpPr>
            <a:xfrm>
              <a:off x="436146" y="675684"/>
              <a:ext cx="11930146" cy="7893806"/>
              <a:chOff x="328570" y="514320"/>
              <a:chExt cx="11930146" cy="7893806"/>
            </a:xfrm>
          </p:grpSpPr>
          <p:grpSp>
            <p:nvGrpSpPr>
              <p:cNvPr id="7" name="Group 46"/>
              <p:cNvGrpSpPr/>
              <p:nvPr/>
            </p:nvGrpSpPr>
            <p:grpSpPr>
              <a:xfrm>
                <a:off x="4307327" y="697342"/>
                <a:ext cx="1285884" cy="1357322"/>
                <a:chOff x="4500562" y="571480"/>
                <a:chExt cx="1285884" cy="1357322"/>
              </a:xfrm>
            </p:grpSpPr>
            <p:sp>
              <p:nvSpPr>
                <p:cNvPr id="65" name="Flowchart: Sequential Access Storage 64"/>
                <p:cNvSpPr/>
                <p:nvPr/>
              </p:nvSpPr>
              <p:spPr>
                <a:xfrm flipV="1">
                  <a:off x="4572000" y="571480"/>
                  <a:ext cx="1214446" cy="1214446"/>
                </a:xfrm>
                <a:prstGeom prst="flowChartMagneticTap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lowchart: Sequential Access Storage 65"/>
                <p:cNvSpPr/>
                <p:nvPr/>
              </p:nvSpPr>
              <p:spPr>
                <a:xfrm flipV="1">
                  <a:off x="4500562" y="714356"/>
                  <a:ext cx="1214446" cy="1214446"/>
                </a:xfrm>
                <a:prstGeom prst="flowChartMagneticTap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" name="Group 49"/>
              <p:cNvGrpSpPr/>
              <p:nvPr/>
            </p:nvGrpSpPr>
            <p:grpSpPr>
              <a:xfrm>
                <a:off x="328570" y="2614403"/>
                <a:ext cx="1836003" cy="1871996"/>
                <a:chOff x="428596" y="1285860"/>
                <a:chExt cx="2457465" cy="2974390"/>
              </a:xfrm>
            </p:grpSpPr>
            <p:sp>
              <p:nvSpPr>
                <p:cNvPr id="61" name="Cube 60"/>
                <p:cNvSpPr/>
                <p:nvPr/>
              </p:nvSpPr>
              <p:spPr>
                <a:xfrm>
                  <a:off x="428596" y="1285860"/>
                  <a:ext cx="2000264" cy="2517190"/>
                </a:xfrm>
                <a:prstGeom prst="cub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/>
                <p:cNvSpPr/>
                <p:nvPr/>
              </p:nvSpPr>
              <p:spPr>
                <a:xfrm>
                  <a:off x="580996" y="1438260"/>
                  <a:ext cx="2000264" cy="2517190"/>
                </a:xfrm>
                <a:prstGeom prst="cub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/>
                <p:cNvSpPr/>
                <p:nvPr/>
              </p:nvSpPr>
              <p:spPr>
                <a:xfrm>
                  <a:off x="733396" y="1590660"/>
                  <a:ext cx="2000264" cy="2517190"/>
                </a:xfrm>
                <a:prstGeom prst="cub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/>
                <p:cNvSpPr/>
                <p:nvPr/>
              </p:nvSpPr>
              <p:spPr>
                <a:xfrm>
                  <a:off x="885795" y="1743059"/>
                  <a:ext cx="2000266" cy="2517191"/>
                </a:xfrm>
                <a:prstGeom prst="cub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100"/>
                    </a:lnSpc>
                  </a:pPr>
                  <a:r>
                    <a:rPr lang="en-US" sz="1000" dirty="0" smtClean="0"/>
                    <a:t>400 compute</a:t>
                  </a:r>
                </a:p>
                <a:p>
                  <a:pPr algn="ctr">
                    <a:lnSpc>
                      <a:spcPts val="1100"/>
                    </a:lnSpc>
                  </a:pPr>
                  <a:r>
                    <a:rPr lang="en-US" sz="1000" dirty="0" smtClean="0"/>
                    <a:t>Nodes</a:t>
                  </a:r>
                </a:p>
                <a:p>
                  <a:pPr algn="ctr">
                    <a:lnSpc>
                      <a:spcPts val="1100"/>
                    </a:lnSpc>
                  </a:pPr>
                  <a:r>
                    <a:rPr lang="en-US" sz="1000" dirty="0" smtClean="0"/>
                    <a:t>+</a:t>
                  </a:r>
                </a:p>
                <a:p>
                  <a:pPr algn="ctr">
                    <a:lnSpc>
                      <a:spcPts val="1100"/>
                    </a:lnSpc>
                  </a:pPr>
                  <a:r>
                    <a:rPr lang="en-US" sz="1000" dirty="0" smtClean="0"/>
                    <a:t>2 Gpu Nodes</a:t>
                  </a:r>
                </a:p>
                <a:p>
                  <a:pPr algn="ctr">
                    <a:lnSpc>
                      <a:spcPts val="1100"/>
                    </a:lnSpc>
                  </a:pPr>
                  <a:r>
                    <a:rPr lang="en-US" sz="1000" dirty="0" smtClean="0"/>
                    <a:t>+</a:t>
                  </a:r>
                </a:p>
                <a:p>
                  <a:pPr algn="ctr">
                    <a:lnSpc>
                      <a:spcPts val="1100"/>
                    </a:lnSpc>
                  </a:pPr>
                  <a:r>
                    <a:rPr lang="en-US" sz="1000" dirty="0" smtClean="0"/>
                    <a:t>2 Phi Nodes</a:t>
                  </a:r>
                  <a:endParaRPr lang="en-US" sz="1000" dirty="0"/>
                </a:p>
              </p:txBody>
            </p:sp>
          </p:grpSp>
          <p:grpSp>
            <p:nvGrpSpPr>
              <p:cNvPr id="9" name="Group 54"/>
              <p:cNvGrpSpPr/>
              <p:nvPr/>
            </p:nvGrpSpPr>
            <p:grpSpPr>
              <a:xfrm>
                <a:off x="2328834" y="2861534"/>
                <a:ext cx="1651025" cy="1641836"/>
                <a:chOff x="2377356" y="2344815"/>
                <a:chExt cx="1450268" cy="1641836"/>
              </a:xfrm>
            </p:grpSpPr>
            <p:sp>
              <p:nvSpPr>
                <p:cNvPr id="59" name="Cube 58"/>
                <p:cNvSpPr/>
                <p:nvPr/>
              </p:nvSpPr>
              <p:spPr>
                <a:xfrm>
                  <a:off x="2377356" y="2344815"/>
                  <a:ext cx="1337388" cy="1584251"/>
                </a:xfrm>
                <a:prstGeom prst="cub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/>
                <p:cNvSpPr/>
                <p:nvPr/>
              </p:nvSpPr>
              <p:spPr>
                <a:xfrm>
                  <a:off x="2515288" y="2402400"/>
                  <a:ext cx="1312336" cy="1584251"/>
                </a:xfrm>
                <a:prstGeom prst="cub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Login Nodes</a:t>
                  </a:r>
                  <a:endParaRPr lang="en-US" sz="1050" dirty="0"/>
                </a:p>
              </p:txBody>
            </p:sp>
          </p:grpSp>
          <p:sp>
            <p:nvSpPr>
              <p:cNvPr id="10" name="Cube 9"/>
              <p:cNvSpPr/>
              <p:nvPr/>
            </p:nvSpPr>
            <p:spPr>
              <a:xfrm>
                <a:off x="4186222" y="2902887"/>
                <a:ext cx="1571636" cy="1584251"/>
              </a:xfrm>
              <a:prstGeom prst="cub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Management server</a:t>
                </a:r>
                <a:endParaRPr lang="en-US" sz="105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93389" y="1185928"/>
                <a:ext cx="1007030" cy="933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bg1"/>
                    </a:solidFill>
                  </a:rPr>
                  <a:t>Automated </a:t>
                </a:r>
              </a:p>
              <a:p>
                <a:pPr algn="ctr"/>
                <a:r>
                  <a:rPr lang="en-US" sz="700" dirty="0" smtClean="0">
                    <a:solidFill>
                      <a:schemeClr val="bg1"/>
                    </a:solidFill>
                  </a:rPr>
                  <a:t>Tape Library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" name="Group 59"/>
              <p:cNvGrpSpPr/>
              <p:nvPr/>
            </p:nvGrpSpPr>
            <p:grpSpPr>
              <a:xfrm>
                <a:off x="6338883" y="3104109"/>
                <a:ext cx="1214446" cy="1714512"/>
                <a:chOff x="6238884" y="1285860"/>
                <a:chExt cx="1214446" cy="1714512"/>
              </a:xfrm>
            </p:grpSpPr>
            <p:sp>
              <p:nvSpPr>
                <p:cNvPr id="57" name="Flowchart: Magnetic Disk 56"/>
                <p:cNvSpPr/>
                <p:nvPr/>
              </p:nvSpPr>
              <p:spPr>
                <a:xfrm>
                  <a:off x="6238884" y="1285860"/>
                  <a:ext cx="857256" cy="1500198"/>
                </a:xfrm>
                <a:prstGeom prst="flowChartMagneticDisk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Magnetic Disk 57"/>
                <p:cNvSpPr/>
                <p:nvPr/>
              </p:nvSpPr>
              <p:spPr>
                <a:xfrm>
                  <a:off x="6596074" y="1500174"/>
                  <a:ext cx="857256" cy="1500198"/>
                </a:xfrm>
                <a:prstGeom prst="flowChartMagneticDisk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OSS 1&amp;2</a:t>
                  </a:r>
                  <a:endParaRPr lang="en-US" sz="900" dirty="0"/>
                </a:p>
              </p:txBody>
            </p:sp>
          </p:grpSp>
          <p:grpSp>
            <p:nvGrpSpPr>
              <p:cNvPr id="13" name="Group 62"/>
              <p:cNvGrpSpPr/>
              <p:nvPr/>
            </p:nvGrpSpPr>
            <p:grpSpPr>
              <a:xfrm>
                <a:off x="7910519" y="3104109"/>
                <a:ext cx="1214446" cy="1714512"/>
                <a:chOff x="6238884" y="1285860"/>
                <a:chExt cx="1214446" cy="1714512"/>
              </a:xfrm>
            </p:grpSpPr>
            <p:sp>
              <p:nvSpPr>
                <p:cNvPr id="55" name="Flowchart: Magnetic Disk 54"/>
                <p:cNvSpPr/>
                <p:nvPr/>
              </p:nvSpPr>
              <p:spPr>
                <a:xfrm>
                  <a:off x="6238884" y="1285860"/>
                  <a:ext cx="857256" cy="1500198"/>
                </a:xfrm>
                <a:prstGeom prst="flowChartMagneticDisk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Magnetic Disk 55"/>
                <p:cNvSpPr/>
                <p:nvPr/>
              </p:nvSpPr>
              <p:spPr>
                <a:xfrm>
                  <a:off x="6596074" y="1500174"/>
                  <a:ext cx="857256" cy="1500198"/>
                </a:xfrm>
                <a:prstGeom prst="flowChartMagneticDisk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OSS 3&amp;4</a:t>
                  </a:r>
                  <a:endParaRPr lang="en-US" sz="1000" dirty="0"/>
                </a:p>
              </p:txBody>
            </p:sp>
          </p:grpSp>
          <p:sp>
            <p:nvSpPr>
              <p:cNvPr id="14" name="Flowchart: Magnetic Disk 13"/>
              <p:cNvSpPr/>
              <p:nvPr/>
            </p:nvSpPr>
            <p:spPr>
              <a:xfrm>
                <a:off x="9476030" y="2986754"/>
                <a:ext cx="1143008" cy="2028160"/>
              </a:xfrm>
              <a:prstGeom prst="flowChartMagneticDisk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MDS 1</a:t>
                </a:r>
                <a:endParaRPr lang="en-US" sz="1050" dirty="0"/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10768039" y="2986754"/>
                <a:ext cx="1143008" cy="2028160"/>
              </a:xfrm>
              <a:prstGeom prst="flowChartMagneticDisk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MDS 2</a:t>
                </a:r>
                <a:endParaRPr lang="en-US" sz="1050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276299" y="1371576"/>
                <a:ext cx="2772000" cy="36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298070" y="1523976"/>
                <a:ext cx="2772000" cy="36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276302" y="1679099"/>
                <a:ext cx="2772000" cy="36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298073" y="1831499"/>
                <a:ext cx="2772000" cy="36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OST 500 TB</a:t>
                </a:r>
                <a:endParaRPr lang="en-US" sz="1100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395071" y="1641766"/>
                <a:ext cx="2714644" cy="36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416842" y="1794166"/>
                <a:ext cx="2714644" cy="36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MDT</a:t>
                </a:r>
                <a:endParaRPr lang="en-US" sz="11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972172" y="514320"/>
                <a:ext cx="6286544" cy="45720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rot="5400000">
                <a:off x="6084882" y="2647240"/>
                <a:ext cx="1018748" cy="18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6771494" y="2786832"/>
                <a:ext cx="1116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7596697" y="2686323"/>
                <a:ext cx="1008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 flipH="1" flipV="1">
                <a:off x="8289924" y="2734579"/>
                <a:ext cx="1224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9" idx="3"/>
              </p:cNvCxnSpPr>
              <p:nvPr/>
            </p:nvCxnSpPr>
            <p:spPr>
              <a:xfrm rot="16200000" flipH="1">
                <a:off x="6400227" y="2442574"/>
                <a:ext cx="1233062" cy="625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6507957" y="2335989"/>
                <a:ext cx="928694" cy="714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7936717" y="2407427"/>
                <a:ext cx="1143008" cy="7858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8008155" y="2264551"/>
                <a:ext cx="1000132" cy="7858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4" idx="1"/>
              </p:cNvCxnSpPr>
              <p:nvPr/>
            </p:nvCxnSpPr>
            <p:spPr>
              <a:xfrm rot="16200000" flipV="1">
                <a:off x="9612138" y="2554754"/>
                <a:ext cx="86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6200000" flipV="1">
                <a:off x="10878324" y="2562952"/>
                <a:ext cx="900000" cy="33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0044138" y="2085956"/>
                <a:ext cx="1223967" cy="900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14" idx="1"/>
              </p:cNvCxnSpPr>
              <p:nvPr/>
            </p:nvCxnSpPr>
            <p:spPr>
              <a:xfrm rot="10800000" flipV="1">
                <a:off x="10047534" y="2158754"/>
                <a:ext cx="1139612" cy="82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472372" y="669447"/>
                <a:ext cx="3253427" cy="83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500 TB  Luster Storage System</a:t>
                </a:r>
                <a:endParaRPr lang="en-US" sz="1200" dirty="0"/>
              </a:p>
            </p:txBody>
          </p:sp>
          <p:cxnSp>
            <p:nvCxnSpPr>
              <p:cNvPr id="36" name="Straight Connector 35"/>
              <p:cNvCxnSpPr>
                <a:stCxn id="66" idx="0"/>
              </p:cNvCxnSpPr>
              <p:nvPr/>
            </p:nvCxnSpPr>
            <p:spPr>
              <a:xfrm rot="5400000">
                <a:off x="4500550" y="2468664"/>
                <a:ext cx="828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685760" y="6515112"/>
                <a:ext cx="11501518" cy="357190"/>
              </a:xfrm>
              <a:prstGeom prst="rect">
                <a:avLst/>
              </a:prstGeom>
              <a:solidFill>
                <a:srgbClr val="75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Administrative  Network  </a:t>
                </a:r>
                <a:r>
                  <a:rPr lang="en-US" sz="1400" dirty="0" err="1" smtClean="0"/>
                  <a:t>GigE</a:t>
                </a:r>
                <a:endParaRPr lang="en-US" sz="14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85760" y="7302535"/>
                <a:ext cx="11501518" cy="3571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Computer  Network  Infiniband</a:t>
                </a:r>
                <a:endParaRPr lang="en-US" sz="14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85760" y="8050936"/>
                <a:ext cx="11501518" cy="35719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IPMI  Network  </a:t>
                </a:r>
                <a:r>
                  <a:rPr lang="en-US" sz="1400" dirty="0" err="1" smtClean="0"/>
                  <a:t>GigE</a:t>
                </a:r>
                <a:endParaRPr lang="en-US" sz="1400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rot="16200000" flipH="1">
                <a:off x="-37119" y="5897694"/>
                <a:ext cx="28116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 flipH="1">
                <a:off x="642392" y="5496347"/>
                <a:ext cx="2016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16200000" flipH="1">
                <a:off x="-695322" y="6269743"/>
                <a:ext cx="3564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16200000" flipH="1">
                <a:off x="1726747" y="5908781"/>
                <a:ext cx="28116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rot="16200000" flipH="1">
                <a:off x="2406258" y="5507434"/>
                <a:ext cx="2016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16200000" flipH="1">
                <a:off x="1068544" y="6280830"/>
                <a:ext cx="3564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rot="16200000" flipH="1">
                <a:off x="3353804" y="5897089"/>
                <a:ext cx="28116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rot="16200000" flipH="1">
                <a:off x="4033315" y="5495742"/>
                <a:ext cx="2016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16200000" flipH="1">
                <a:off x="2695601" y="6269138"/>
                <a:ext cx="3564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rot="16200000" flipH="1">
                <a:off x="8226799" y="6195889"/>
                <a:ext cx="2214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6200000" flipH="1">
                <a:off x="8913510" y="5801742"/>
                <a:ext cx="1404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16200000" flipH="1">
                <a:off x="7575796" y="6575138"/>
                <a:ext cx="2952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8813557" y="2185329"/>
                <a:ext cx="963928" cy="1213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Fiber</a:t>
                </a:r>
              </a:p>
              <a:p>
                <a:pPr algn="ctr"/>
                <a:r>
                  <a:rPr lang="en-US" sz="1000" dirty="0" smtClean="0"/>
                  <a:t>Channel</a:t>
                </a:r>
                <a:endParaRPr lang="en-US" sz="10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14322" y="657196"/>
                <a:ext cx="2071702" cy="4286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180 </a:t>
                </a:r>
                <a:r>
                  <a:rPr lang="en-US" sz="1050" dirty="0" err="1" smtClean="0"/>
                  <a:t>Tera</a:t>
                </a:r>
                <a:r>
                  <a:rPr lang="en-US" sz="1050" dirty="0" smtClean="0"/>
                  <a:t> Flops</a:t>
                </a:r>
                <a:endParaRPr lang="en-US" sz="105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903539" y="1708972"/>
                <a:ext cx="2140320" cy="1213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Login Nodes In </a:t>
                </a:r>
              </a:p>
              <a:p>
                <a:pPr algn="ctr"/>
                <a:r>
                  <a:rPr lang="en-US" sz="1000" dirty="0" smtClean="0"/>
                  <a:t>High Availability Mode</a:t>
                </a:r>
                <a:endParaRPr lang="en-US" sz="1000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15152" y="300006"/>
              <a:ext cx="12401592" cy="8501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211015" y="759540"/>
            <a:ext cx="8932985" cy="271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7656" tIns="63831" rIns="127656" bIns="63831">
            <a:spAutoFit/>
          </a:bodyPr>
          <a:lstStyle/>
          <a:p>
            <a:pPr defTabSz="4377739">
              <a:lnSpc>
                <a:spcPct val="150000"/>
              </a:lnSpc>
              <a:buBlip>
                <a:blip r:embed="rId2"/>
              </a:buBlip>
            </a:pPr>
            <a:r>
              <a:rPr lang="en-US" sz="1600" b="1" dirty="0">
                <a:solidFill>
                  <a:srgbClr val="CC0099"/>
                </a:solidFill>
                <a:latin typeface="Calibri" pitchFamily="34" charset="0"/>
                <a:cs typeface="Times New Roman" pitchFamily="18" charset="0"/>
              </a:rPr>
              <a:t>Cluster            </a:t>
            </a:r>
            <a:r>
              <a:rPr lang="en-US" sz="1600" b="1" dirty="0">
                <a:latin typeface="Calibri" pitchFamily="34" charset="0"/>
                <a:cs typeface="Times New Roman" pitchFamily="18" charset="0"/>
              </a:rPr>
              <a:t> - </a:t>
            </a: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134 </a:t>
            </a:r>
            <a:r>
              <a:rPr lang="en-US" sz="1600" b="1" dirty="0">
                <a:latin typeface="Calibri" pitchFamily="34" charset="0"/>
                <a:cs typeface="Times New Roman" pitchFamily="18" charset="0"/>
              </a:rPr>
              <a:t>node, </a:t>
            </a: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1608 </a:t>
            </a:r>
            <a:r>
              <a:rPr lang="en-US" sz="1600" b="1" dirty="0">
                <a:latin typeface="Calibri" pitchFamily="34" charset="0"/>
                <a:cs typeface="Times New Roman" pitchFamily="18" charset="0"/>
              </a:rPr>
              <a:t>Processor Cores and </a:t>
            </a: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12TB </a:t>
            </a:r>
            <a:r>
              <a:rPr lang="en-US" sz="1600" b="1" dirty="0">
                <a:latin typeface="Calibri" pitchFamily="34" charset="0"/>
                <a:cs typeface="Times New Roman" pitchFamily="18" charset="0"/>
              </a:rPr>
              <a:t>of Memory</a:t>
            </a:r>
          </a:p>
          <a:p>
            <a:pPr defTabSz="4377739">
              <a:lnSpc>
                <a:spcPct val="150000"/>
              </a:lnSpc>
              <a:buBlip>
                <a:blip r:embed="rId2"/>
              </a:buBlip>
            </a:pP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</a:rPr>
              <a:t>Processor       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- Dual Six Core 64 bit  Intel Xeon @ 2.93 </a:t>
            </a:r>
            <a:r>
              <a:rPr lang="en-US" sz="1600" b="1" dirty="0" err="1" smtClean="0">
                <a:solidFill>
                  <a:srgbClr val="000000"/>
                </a:solidFill>
                <a:latin typeface="Calibri" pitchFamily="34" charset="0"/>
              </a:rPr>
              <a:t>Ghz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and 48 GB RAM Intel Nehalem  </a:t>
            </a:r>
            <a:r>
              <a:rPr lang="en-US" sz="1600" b="1" dirty="0" err="1" smtClean="0">
                <a:solidFill>
                  <a:srgbClr val="000000"/>
                </a:solidFill>
                <a:latin typeface="Calibri" pitchFamily="34" charset="0"/>
              </a:rPr>
              <a:t>Microarchitecture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  <a:p>
            <a:pPr defTabSz="4377739">
              <a:lnSpc>
                <a:spcPct val="150000"/>
              </a:lnSpc>
              <a:buBlip>
                <a:blip r:embed="rId2"/>
              </a:buBlip>
            </a:pP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</a:rPr>
              <a:t>Perform</a:t>
            </a: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  <a:cs typeface="Times New Roman" pitchFamily="18" charset="0"/>
              </a:rPr>
              <a:t>anc</a:t>
            </a: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</a:rPr>
              <a:t>e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 - system performance of 16.5 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</a:rPr>
              <a:t>Tera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FLOPS. SMP </a:t>
            </a:r>
            <a:r>
              <a:rPr lang="en-US" sz="1600" b="1" dirty="0" err="1" smtClean="0">
                <a:solidFill>
                  <a:srgbClr val="000000"/>
                </a:solidFill>
                <a:latin typeface="Calibri" pitchFamily="34" charset="0"/>
              </a:rPr>
              <a:t>Linpack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of each node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is 131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GFLOPS</a:t>
            </a:r>
          </a:p>
          <a:p>
            <a:pPr defTabSz="4377739">
              <a:lnSpc>
                <a:spcPct val="150000"/>
              </a:lnSpc>
              <a:buBlip>
                <a:blip r:embed="rId2"/>
              </a:buBlip>
            </a:pP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</a:rPr>
              <a:t>Interconnects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– </a:t>
            </a:r>
            <a:r>
              <a:rPr lang="en-US" sz="1600" b="1" dirty="0" err="1" smtClean="0">
                <a:solidFill>
                  <a:srgbClr val="000000"/>
                </a:solidFill>
                <a:latin typeface="Calibri" pitchFamily="34" charset="0"/>
              </a:rPr>
              <a:t>Infiniband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4X QDR 40  </a:t>
            </a:r>
            <a:r>
              <a:rPr lang="en-US" sz="1600" b="1" dirty="0" err="1" smtClean="0">
                <a:solidFill>
                  <a:srgbClr val="000000"/>
                </a:solidFill>
                <a:latin typeface="Calibri" pitchFamily="34" charset="0"/>
              </a:rPr>
              <a:t>Gbps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networks and two Gigabit  Ethernet  networks</a:t>
            </a:r>
          </a:p>
          <a:p>
            <a:pPr defTabSz="4377739">
              <a:lnSpc>
                <a:spcPct val="150000"/>
              </a:lnSpc>
              <a:buBlip>
                <a:blip r:embed="rId2"/>
              </a:buBlip>
            </a:pP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</a:rPr>
              <a:t>Storage           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- 24 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</a:rPr>
              <a:t>Tera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 Byte Unified Storage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using </a:t>
            </a:r>
            <a:r>
              <a:rPr lang="en-US" sz="1600" b="1" dirty="0" err="1" smtClean="0">
                <a:solidFill>
                  <a:srgbClr val="000000"/>
                </a:solidFill>
                <a:latin typeface="Calibri" pitchFamily="34" charset="0"/>
              </a:rPr>
              <a:t>Lustre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file system</a:t>
            </a:r>
            <a:endParaRPr lang="en-US" sz="1600" b="1" dirty="0">
              <a:solidFill>
                <a:srgbClr val="000000"/>
              </a:solidFill>
              <a:latin typeface="Calibri" pitchFamily="34" charset="0"/>
            </a:endParaRPr>
          </a:p>
          <a:p>
            <a:pPr defTabSz="4377739">
              <a:lnSpc>
                <a:spcPct val="150000"/>
              </a:lnSpc>
              <a:buBlip>
                <a:blip r:embed="rId2"/>
              </a:buBlip>
            </a:pPr>
            <a:r>
              <a:rPr lang="en-US" sz="1600" b="1" dirty="0">
                <a:solidFill>
                  <a:srgbClr val="CC0099"/>
                </a:solidFill>
                <a:latin typeface="Calibri" pitchFamily="34" charset="0"/>
              </a:rPr>
              <a:t>Backup          </a:t>
            </a: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- Automated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Tape Library with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8 LTO-4 drives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48" descr="DSC_0044"/>
          <p:cNvPicPr>
            <a:picLocks noChangeAspect="1" noChangeArrowheads="1"/>
          </p:cNvPicPr>
          <p:nvPr/>
        </p:nvPicPr>
        <p:blipFill>
          <a:blip r:embed="rId3" cstate="print"/>
          <a:srcRect l="11704" r="7078" b="5908"/>
          <a:stretch>
            <a:fillRect/>
          </a:stretch>
        </p:blipFill>
        <p:spPr bwMode="auto">
          <a:xfrm>
            <a:off x="3886200" y="3363684"/>
            <a:ext cx="4923692" cy="3494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0"/>
            <a:ext cx="3565976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NEHA CLUSTER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3352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dirty="0" smtClean="0"/>
              <a:t>High Performance Computing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/>
              <a:t>Parallel Computing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/>
              <a:t>Clusters at Computer Division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1" y="126304"/>
            <a:ext cx="8229600" cy="627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768" tIns="47885" rIns="95768" bIns="47885"/>
          <a:lstStyle/>
          <a:p>
            <a:pPr marL="352480" indent="-352480">
              <a:lnSpc>
                <a:spcPct val="140000"/>
              </a:lnSpc>
              <a:spcBef>
                <a:spcPts val="576"/>
              </a:spcBef>
              <a:buClr>
                <a:srgbClr val="333399"/>
              </a:buClr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endParaRPr lang="en-GB" sz="2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GB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2 Master nodes (In high availability mode)</a:t>
            </a:r>
          </a:p>
          <a:p>
            <a:pPr lvl="2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Dual Six Core Intel Xeon 5670 @ 2.93 GHz</a:t>
            </a:r>
          </a:p>
          <a:p>
            <a:pPr lvl="2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 48 GB RAM DDR3 @1333 MHz</a:t>
            </a:r>
          </a:p>
          <a:p>
            <a:pPr lvl="2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2*300 GB SATA HDD 10K RPM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GB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4 fat nodes (For Sequential programming)</a:t>
            </a:r>
          </a:p>
          <a:p>
            <a:pPr lvl="2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Dual Six Core Intel Xeon 5680 @ 3.33 GHz</a:t>
            </a:r>
          </a:p>
          <a:p>
            <a:pPr lvl="2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 48 GB RAM DDR3 @1333 MHz</a:t>
            </a:r>
          </a:p>
          <a:p>
            <a:pPr lvl="2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2*300 GB SATA HDD 10K RPM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GB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1 management </a:t>
            </a:r>
            <a:r>
              <a:rPr lang="en-GB" sz="20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node</a:t>
            </a:r>
          </a:p>
          <a:p>
            <a:pPr lvl="2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Dual Quad Core Intel Xeon 5550 @ 2.65 GHz</a:t>
            </a:r>
          </a:p>
          <a:p>
            <a:pPr lvl="2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 16 GB RAM DDR3, 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2*300 GB SATA HDD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40000"/>
              </a:lnSpc>
              <a:spcBef>
                <a:spcPts val="576"/>
              </a:spcBef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endParaRPr lang="en-GB" sz="2000" b="1" dirty="0">
              <a:solidFill>
                <a:srgbClr val="5F5F5F"/>
              </a:solidFill>
              <a:latin typeface="Arial" pitchFamily="34" charset="0"/>
              <a:cs typeface="Arial" pitchFamily="34" charset="0"/>
            </a:endParaRPr>
          </a:p>
          <a:p>
            <a:pPr marL="352480" indent="-352480">
              <a:lnSpc>
                <a:spcPct val="140000"/>
              </a:lnSpc>
              <a:spcBef>
                <a:spcPts val="576"/>
              </a:spcBef>
              <a:buClr>
                <a:srgbClr val="333399"/>
              </a:buClr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endParaRPr lang="en-GB" sz="2000" b="1" dirty="0">
              <a:solidFill>
                <a:srgbClr val="5F5F5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768" tIns="47885" rIns="95768" bIns="47885"/>
          <a:lstStyle/>
          <a:p>
            <a:pPr marL="352480" indent="-352480">
              <a:lnSpc>
                <a:spcPct val="140000"/>
              </a:lnSpc>
              <a:spcBef>
                <a:spcPts val="576"/>
              </a:spcBef>
              <a:buClr>
                <a:srgbClr val="333399"/>
              </a:buClr>
              <a:buFont typeface="Wingdings" charset="2"/>
              <a:buChar char="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GB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Storage  </a:t>
            </a:r>
            <a:r>
              <a:rPr lang="en-GB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server details</a:t>
            </a:r>
          </a:p>
          <a:p>
            <a:pPr lvl="1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GB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2 Metadata servers ( In active/passive mode</a:t>
            </a:r>
            <a:r>
              <a:rPr lang="en-GB" sz="20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Dual Six Core Intel Xeon 5650 @ 2.66  GHz</a:t>
            </a:r>
          </a:p>
          <a:p>
            <a:pPr lvl="2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 24 GB RAM DDR3, 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2*500 GB SATA HDD 10K RPM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GB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b="1" dirty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4 Object storage servers ( In active/active mode</a:t>
            </a:r>
            <a:r>
              <a:rPr lang="en-GB" sz="20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Dual Six Core Intel Xeon 5650 @ 2.66  GHz</a:t>
            </a:r>
          </a:p>
          <a:p>
            <a:pPr lvl="2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 24 GB RAM DDR3, 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3*500 GB SATA HDD 10K RPM</a:t>
            </a:r>
            <a:endParaRPr lang="en-GB" sz="2000" b="1" dirty="0">
              <a:latin typeface="Arial" pitchFamily="34" charset="0"/>
              <a:cs typeface="Arial" pitchFamily="34" charset="0"/>
            </a:endParaRPr>
          </a:p>
          <a:p>
            <a:pPr marL="352480" indent="-352480">
              <a:lnSpc>
                <a:spcPct val="140000"/>
              </a:lnSpc>
              <a:spcBef>
                <a:spcPts val="576"/>
              </a:spcBef>
              <a:buClr>
                <a:srgbClr val="333399"/>
              </a:buClr>
              <a:buFont typeface="Wingdings" charset="2"/>
              <a:buChar char="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GB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Network</a:t>
            </a:r>
          </a:p>
          <a:p>
            <a:pPr lvl="1">
              <a:lnSpc>
                <a:spcPct val="140000"/>
              </a:lnSpc>
              <a:spcBef>
                <a:spcPts val="576"/>
              </a:spcBef>
              <a:buFont typeface="Arial" charset="0"/>
              <a:buChar char="•"/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r>
              <a:rPr lang="en-GB" sz="2000" b="1" dirty="0">
                <a:latin typeface="Arial" pitchFamily="34" charset="0"/>
                <a:cs typeface="Arial" pitchFamily="34" charset="0"/>
              </a:rPr>
              <a:t>Gigabit </a:t>
            </a:r>
            <a:r>
              <a:rPr lang="en-GB" sz="2000" b="1" dirty="0" err="1">
                <a:latin typeface="Arial" pitchFamily="34" charset="0"/>
                <a:cs typeface="Arial" pitchFamily="34" charset="0"/>
              </a:rPr>
              <a:t>ethernet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 + </a:t>
            </a:r>
            <a:r>
              <a:rPr lang="en-GB" sz="2000" b="1" dirty="0" err="1">
                <a:latin typeface="Arial" pitchFamily="34" charset="0"/>
                <a:cs typeface="Arial" pitchFamily="34" charset="0"/>
              </a:rPr>
              <a:t>Infiniband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140000"/>
              </a:lnSpc>
              <a:spcBef>
                <a:spcPts val="576"/>
              </a:spcBef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endParaRPr lang="en-GB" sz="2000" b="1" dirty="0">
              <a:solidFill>
                <a:srgbClr val="5F5F5F"/>
              </a:solidFill>
              <a:latin typeface="Arial" pitchFamily="34" charset="0"/>
              <a:cs typeface="Arial" pitchFamily="34" charset="0"/>
            </a:endParaRPr>
          </a:p>
          <a:p>
            <a:pPr marL="352480" indent="-352480">
              <a:lnSpc>
                <a:spcPct val="140000"/>
              </a:lnSpc>
              <a:spcBef>
                <a:spcPts val="576"/>
              </a:spcBef>
              <a:buClr>
                <a:srgbClr val="333399"/>
              </a:buClr>
              <a:tabLst>
                <a:tab pos="352480" algn="l"/>
                <a:tab pos="821345" algn="l"/>
                <a:tab pos="1291874" algn="l"/>
                <a:tab pos="1762401" algn="l"/>
                <a:tab pos="2232930" algn="l"/>
                <a:tab pos="2703457" algn="l"/>
                <a:tab pos="3173986" algn="l"/>
                <a:tab pos="3644513" algn="l"/>
                <a:tab pos="4115042" algn="l"/>
                <a:tab pos="4585569" algn="l"/>
                <a:tab pos="5056097" algn="l"/>
                <a:tab pos="5526624" algn="l"/>
                <a:tab pos="5997153" algn="l"/>
                <a:tab pos="6467680" algn="l"/>
                <a:tab pos="6938209" algn="l"/>
                <a:tab pos="7408737" algn="l"/>
                <a:tab pos="7879265" algn="l"/>
                <a:tab pos="8349792" algn="l"/>
                <a:tab pos="8820320" algn="l"/>
                <a:tab pos="9290848" algn="l"/>
                <a:tab pos="9761376" algn="l"/>
              </a:tabLst>
            </a:pPr>
            <a:endParaRPr lang="en-GB" sz="2000" b="1" dirty="0">
              <a:solidFill>
                <a:srgbClr val="5F5F5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>
            <a:spLocks noChangeArrowheads="1"/>
          </p:cNvSpPr>
          <p:nvPr/>
        </p:nvSpPr>
        <p:spPr bwMode="auto">
          <a:xfrm>
            <a:off x="211015" y="867168"/>
            <a:ext cx="8686800" cy="271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7656" tIns="63831" rIns="127656" bIns="63831">
            <a:spAutoFit/>
          </a:bodyPr>
          <a:lstStyle/>
          <a:p>
            <a:pPr defTabSz="4377739">
              <a:lnSpc>
                <a:spcPct val="150000"/>
              </a:lnSpc>
              <a:buBlip>
                <a:blip r:embed="rId2"/>
              </a:buBlip>
            </a:pPr>
            <a:r>
              <a:rPr lang="en-US" sz="1600" b="1" dirty="0">
                <a:solidFill>
                  <a:srgbClr val="CC0099"/>
                </a:solidFill>
                <a:latin typeface="Calibri" pitchFamily="34" charset="0"/>
                <a:cs typeface="Times New Roman" pitchFamily="18" charset="0"/>
              </a:rPr>
              <a:t>Cluster            </a:t>
            </a:r>
            <a:r>
              <a:rPr lang="en-US" sz="1600" b="1" dirty="0">
                <a:latin typeface="Calibri" pitchFamily="34" charset="0"/>
                <a:cs typeface="Times New Roman" pitchFamily="18" charset="0"/>
              </a:rPr>
              <a:t> - </a:t>
            </a: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128 </a:t>
            </a:r>
            <a:r>
              <a:rPr lang="en-US" sz="1600" b="1" dirty="0">
                <a:latin typeface="Calibri" pitchFamily="34" charset="0"/>
                <a:cs typeface="Times New Roman" pitchFamily="18" charset="0"/>
              </a:rPr>
              <a:t>node, </a:t>
            </a:r>
            <a:r>
              <a:rPr lang="en-US" sz="1600" b="1" dirty="0" smtClean="0">
                <a:latin typeface="Calibri" pitchFamily="34" charset="0"/>
                <a:cs typeface="Times New Roman" pitchFamily="18" charset="0"/>
              </a:rPr>
              <a:t>1024 </a:t>
            </a:r>
            <a:r>
              <a:rPr lang="en-US" sz="1600" b="1" dirty="0">
                <a:latin typeface="Calibri" pitchFamily="34" charset="0"/>
                <a:cs typeface="Times New Roman" pitchFamily="18" charset="0"/>
              </a:rPr>
              <a:t>Processor Cores and 2TB of Memory</a:t>
            </a:r>
          </a:p>
          <a:p>
            <a:pPr defTabSz="4377739">
              <a:lnSpc>
                <a:spcPct val="150000"/>
              </a:lnSpc>
              <a:buBlip>
                <a:blip r:embed="rId2"/>
              </a:buBlip>
            </a:pP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</a:rPr>
              <a:t>Processor       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- Dual Quad Core 64 bit  Intel Xeon at   3.16Ghz and 16GB RAM </a:t>
            </a:r>
          </a:p>
          <a:p>
            <a:pPr defTabSz="4377739">
              <a:lnSpc>
                <a:spcPct val="150000"/>
              </a:lnSpc>
              <a:buBlip>
                <a:blip r:embed="rId2"/>
              </a:buBlip>
            </a:pP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</a:rPr>
              <a:t>Perform</a:t>
            </a: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  <a:cs typeface="Times New Roman" pitchFamily="18" charset="0"/>
              </a:rPr>
              <a:t>anc</a:t>
            </a: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</a:rPr>
              <a:t>e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 - system performance of 9.5 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</a:rPr>
              <a:t>Tera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FLOPS. SMP </a:t>
            </a:r>
            <a:r>
              <a:rPr lang="en-US" sz="1600" b="1" dirty="0" err="1" smtClean="0">
                <a:solidFill>
                  <a:srgbClr val="000000"/>
                </a:solidFill>
                <a:latin typeface="Calibri" pitchFamily="34" charset="0"/>
              </a:rPr>
              <a:t>Linpack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of each node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is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81 GFLOPS</a:t>
            </a:r>
          </a:p>
          <a:p>
            <a:pPr defTabSz="4377739">
              <a:lnSpc>
                <a:spcPct val="150000"/>
              </a:lnSpc>
              <a:buBlip>
                <a:blip r:embed="rId2"/>
              </a:buBlip>
            </a:pP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</a:rPr>
              <a:t>Interconnects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- </a:t>
            </a:r>
            <a:r>
              <a:rPr lang="en-US" sz="1600" b="1" dirty="0" err="1" smtClean="0">
                <a:solidFill>
                  <a:srgbClr val="000000"/>
                </a:solidFill>
                <a:latin typeface="Calibri" pitchFamily="34" charset="0"/>
              </a:rPr>
              <a:t>Infiniband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144 DDR 4X 20 </a:t>
            </a:r>
            <a:r>
              <a:rPr lang="en-US" sz="1600" b="1" dirty="0" err="1" smtClean="0">
                <a:solidFill>
                  <a:srgbClr val="000000"/>
                </a:solidFill>
                <a:latin typeface="Calibri" pitchFamily="34" charset="0"/>
              </a:rPr>
              <a:t>Gbps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networks and two Gigabit  Ethernet  networks</a:t>
            </a:r>
          </a:p>
          <a:p>
            <a:pPr defTabSz="4377739">
              <a:lnSpc>
                <a:spcPct val="150000"/>
              </a:lnSpc>
              <a:buBlip>
                <a:blip r:embed="rId2"/>
              </a:buBlip>
            </a:pP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</a:rPr>
              <a:t>Storage           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- 24 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</a:rPr>
              <a:t>Tera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 Byte Unified Storage &amp; 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</a:rPr>
              <a:t>GlusterFS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NUFA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distributed storage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20 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</a:rPr>
              <a:t>Tera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 Byte </a:t>
            </a:r>
          </a:p>
          <a:p>
            <a:pPr defTabSz="4377739">
              <a:lnSpc>
                <a:spcPct val="150000"/>
              </a:lnSpc>
              <a:buBlip>
                <a:blip r:embed="rId2"/>
              </a:buBlip>
            </a:pPr>
            <a:r>
              <a:rPr lang="en-US" sz="1600" b="1" dirty="0">
                <a:solidFill>
                  <a:srgbClr val="CC0099"/>
                </a:solidFill>
                <a:latin typeface="Calibri" pitchFamily="34" charset="0"/>
              </a:rPr>
              <a:t>Backup          </a:t>
            </a:r>
            <a:r>
              <a:rPr lang="en-US" sz="1600" b="1" dirty="0" smtClean="0">
                <a:solidFill>
                  <a:srgbClr val="CC0099"/>
                </a:solidFill>
                <a:latin typeface="Calibri" pitchFamily="34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- Automated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Tape Library with 4 LTO-3 drives and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 48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media slots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to backup 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</a:rPr>
              <a:t>upto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 38.4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TB 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5" name="Picture 48" descr="DSC_0044"/>
          <p:cNvPicPr>
            <a:picLocks noChangeAspect="1" noChangeArrowheads="1"/>
          </p:cNvPicPr>
          <p:nvPr/>
        </p:nvPicPr>
        <p:blipFill>
          <a:blip r:embed="rId3" cstate="print"/>
          <a:srcRect b="3549"/>
          <a:stretch>
            <a:fillRect/>
          </a:stretch>
        </p:blipFill>
        <p:spPr bwMode="auto">
          <a:xfrm>
            <a:off x="1688700" y="3438828"/>
            <a:ext cx="5483906" cy="3308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235968"/>
            <a:ext cx="3587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XEON CLUSTER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471"/>
            <a:ext cx="9144000" cy="661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905000"/>
          <a:ext cx="56388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810000"/>
              </a:tblGrid>
              <a:tr h="75167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Configuration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Blade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Cluster </a:t>
                      </a:r>
                    </a:p>
                    <a:p>
                      <a:pPr algn="ctr"/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(2 </a:t>
                      </a:r>
                      <a:r>
                        <a:rPr lang="en-US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Nos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75167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Cluster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 node,</a:t>
                      </a:r>
                    </a:p>
                    <a:p>
                      <a:pPr algn="ctr"/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96  Processor core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108950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Processor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Dual Six Core 64 bit 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Intel Xeon  X5675 @ 3.06 </a:t>
                      </a: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Ghz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 GB RAM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43057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Performance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1.6 </a:t>
                      </a:r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Tera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FLOPS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75167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Interconnects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Infiniband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40  </a:t>
                      </a: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Two Gigabit Ethernet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49208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Storage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3.6 TB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</a:tbl>
          </a:graphicData>
        </a:graphic>
      </p:graphicFrame>
      <p:pic>
        <p:nvPicPr>
          <p:cNvPr id="5" name="Picture 4" descr="E:\New Folder\DSC00850.JPG"/>
          <p:cNvPicPr>
            <a:picLocks noChangeAspect="1" noChangeArrowheads="1"/>
          </p:cNvPicPr>
          <p:nvPr/>
        </p:nvPicPr>
        <p:blipFill>
          <a:blip r:embed="rId2" cstate="print"/>
          <a:srcRect l="27332" t="26673" r="13665" b="9737"/>
          <a:stretch>
            <a:fillRect/>
          </a:stretch>
        </p:blipFill>
        <p:spPr bwMode="auto">
          <a:xfrm rot="5400000">
            <a:off x="5171988" y="2829012"/>
            <a:ext cx="4108623" cy="2413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1000" y="685800"/>
            <a:ext cx="3796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BLADE CLUSTER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GPU CLUSTER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52800" y="1676400"/>
          <a:ext cx="5562600" cy="451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109"/>
                <a:gridCol w="3307491"/>
              </a:tblGrid>
              <a:tr h="49946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Configuration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GPU Cluster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332978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Cluster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 node</a:t>
                      </a:r>
                    </a:p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48 Processor core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499468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Processor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Dual Six Core 64 bit  Intel Xeon X5675 @ 3.06 </a:t>
                      </a: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Ghz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 GB RAM</a:t>
                      </a:r>
                      <a:endParaRPr 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38847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Performance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2.8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Tera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FLOPS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44577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Interconnects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Infiniband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40  </a:t>
                      </a: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Gbps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Two Gigabit Ethernet</a:t>
                      </a:r>
                      <a:endParaRPr 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44397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Storage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 TB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53491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Backup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-------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</a:tbl>
          </a:graphicData>
        </a:graphic>
      </p:graphicFrame>
      <p:pic>
        <p:nvPicPr>
          <p:cNvPr id="5" name="Picture 3" descr="E:\New Folder\DSC00847.JPG"/>
          <p:cNvPicPr>
            <a:picLocks noChangeAspect="1" noChangeArrowheads="1"/>
          </p:cNvPicPr>
          <p:nvPr/>
        </p:nvPicPr>
        <p:blipFill>
          <a:blip r:embed="rId2" cstate="print"/>
          <a:srcRect l="5908" t="8655" r="14857" b="27754"/>
          <a:stretch>
            <a:fillRect/>
          </a:stretch>
        </p:blipFill>
        <p:spPr bwMode="auto">
          <a:xfrm rot="16200000">
            <a:off x="-484559" y="2820720"/>
            <a:ext cx="4143481" cy="276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676400"/>
          <a:ext cx="5257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542"/>
                <a:gridCol w="3126258"/>
              </a:tblGrid>
              <a:tr h="5386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Configuration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SMP 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Servers (3 </a:t>
                      </a:r>
                      <a:r>
                        <a:rPr lang="en-US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Nos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40266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Cluster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 Processor core</a:t>
                      </a:r>
                      <a:endParaRPr 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106007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Processor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4-socket 6-core Intel Xeon X7460 2.66 GHz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64GB ECC RAM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731368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Performance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152 GFLOPS</a:t>
                      </a:r>
                      <a:endParaRPr 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47879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Interconnects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------ </a:t>
                      </a:r>
                      <a:endParaRPr 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47879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Storage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NAS, 12 TB               </a:t>
                      </a:r>
                      <a:endParaRPr 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57687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C00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Backup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LTO-4 Tape drive 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6096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SMP SERVER</a:t>
            </a:r>
            <a:endParaRPr 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Picture4.jpg"/>
          <p:cNvPicPr>
            <a:picLocks noChangeAspect="1"/>
          </p:cNvPicPr>
          <p:nvPr/>
        </p:nvPicPr>
        <p:blipFill>
          <a:blip r:embed="rId2"/>
          <a:srcRect l="87037" t="7192" b="21461"/>
          <a:stretch>
            <a:fillRect/>
          </a:stretch>
        </p:blipFill>
        <p:spPr>
          <a:xfrm>
            <a:off x="6172200" y="1752600"/>
            <a:ext cx="2514600" cy="4139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685800"/>
          <a:ext cx="8783561" cy="345609"/>
        </p:xfrm>
        <a:graphic>
          <a:graphicData uri="http://schemas.openxmlformats.org/drawingml/2006/table">
            <a:tbl>
              <a:tblPr/>
              <a:tblGrid>
                <a:gridCol w="8783561"/>
              </a:tblGrid>
              <a:tr h="345609"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Software Details Available at Computer Division</a:t>
                      </a: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835" marB="3483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5276058"/>
              </p:ext>
            </p:extLst>
          </p:nvPr>
        </p:nvGraphicFramePr>
        <p:xfrm>
          <a:off x="206472" y="2148348"/>
          <a:ext cx="8744151" cy="35861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6081"/>
                <a:gridCol w="1828800"/>
                <a:gridCol w="3251200"/>
                <a:gridCol w="1814869"/>
                <a:gridCol w="1373201"/>
              </a:tblGrid>
              <a:tr h="552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Sl.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</a:rPr>
                        <a:t>Name of the Application Software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</a:rPr>
                        <a:t>Category of the Software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</a:rPr>
                        <a:t>Users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rgbClr val="0070C0"/>
                    </a:solidFill>
                  </a:tcPr>
                </a:tc>
              </a:tr>
              <a:tr h="34718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/>
                        <a:t>ABAQUS</a:t>
                      </a:r>
                      <a:endParaRPr lang="en-US" sz="1000" dirty="0"/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/>
                        <a:t>Non-linear Finite </a:t>
                      </a:r>
                      <a:r>
                        <a:rPr lang="en-US" sz="1000" dirty="0"/>
                        <a:t>Element Analysis Software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/>
                        <a:t>FBR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smtClean="0"/>
                        <a:t>Design &amp; Analysis 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RDG,FRTG,MMG</a:t>
                      </a: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  <a:tr h="35762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2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/>
                        <a:t>ANSYS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/>
                        <a:t>FEA</a:t>
                      </a:r>
                      <a:r>
                        <a:rPr lang="en-US" sz="1000" dirty="0" smtClean="0"/>
                        <a:t>, Structural Analysis, </a:t>
                      </a:r>
                      <a:r>
                        <a:rPr lang="en-US" sz="1000" dirty="0" err="1" smtClean="0"/>
                        <a:t>CFD</a:t>
                      </a:r>
                      <a:r>
                        <a:rPr lang="en-US" sz="1000" dirty="0" smtClean="0"/>
                        <a:t>, Heat Transfer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/>
                        <a:t>FBR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smtClean="0"/>
                        <a:t>Design &amp; Analysis  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RDG,FRTG,MMG</a:t>
                      </a: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  <a:tr h="47320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3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/>
                        <a:t>COMSOL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/>
                        <a:t>Multi-Physics</a:t>
                      </a:r>
                      <a:r>
                        <a:rPr lang="en-US" sz="1000" baseline="0" dirty="0" smtClean="0"/>
                        <a:t> Simulation platform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/>
                        <a:t>FBR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smtClean="0"/>
                        <a:t>Design &amp; Analysis  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FRTG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MC&amp;MFCG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MMG</a:t>
                      </a: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  <a:tr h="35762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4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/>
                        <a:t>CFD</a:t>
                      </a:r>
                      <a:r>
                        <a:rPr lang="en-US" sz="1000" dirty="0" smtClean="0"/>
                        <a:t>-ACE, </a:t>
                      </a:r>
                      <a:r>
                        <a:rPr lang="en-US" sz="1000" dirty="0" err="1" smtClean="0"/>
                        <a:t>CFD</a:t>
                      </a:r>
                      <a:r>
                        <a:rPr lang="en-US" sz="1000" dirty="0" smtClean="0"/>
                        <a:t> Expert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Computational Fluid Dynamics Software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/>
                        <a:t>FBR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smtClean="0"/>
                        <a:t>Design &amp; Analysis 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RDG,FRTG,MMG</a:t>
                      </a: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5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SYSWELD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Welding and Heat Treatment Simulation Software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Welding Simulation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MMG</a:t>
                      </a: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  <a:tr h="68351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6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THERMOCALC</a:t>
                      </a:r>
                      <a:endParaRPr lang="en-US" sz="1000" b="1" dirty="0"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Computational Thermo Dynamics Software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Thermo Dynamics Calculations and Face diagrams of materials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MMG</a:t>
                      </a: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  <a:tr h="47320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7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VASP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Quantum-mechanical Molecular Dynamics Software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Atomic/Molecular Simulation Studies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MSG, </a:t>
                      </a:r>
                      <a:r>
                        <a:rPr lang="en-US" sz="900" dirty="0" err="1" smtClean="0"/>
                        <a:t>MC&amp;MFCG</a:t>
                      </a:r>
                      <a:endParaRPr lang="en-US" sz="900" dirty="0" smtClean="0"/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5276058"/>
              </p:ext>
            </p:extLst>
          </p:nvPr>
        </p:nvGraphicFramePr>
        <p:xfrm>
          <a:off x="203200" y="1600200"/>
          <a:ext cx="8744151" cy="41196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6081"/>
                <a:gridCol w="1828800"/>
                <a:gridCol w="3251200"/>
                <a:gridCol w="1814869"/>
                <a:gridCol w="1373201"/>
              </a:tblGrid>
              <a:tr h="552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Sl.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</a:rPr>
                        <a:t>Name of the Application Software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</a:rPr>
                        <a:t>Category of the Software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</a:rPr>
                        <a:t>Users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rgbClr val="0070C0"/>
                    </a:solidFill>
                  </a:tcPr>
                </a:tc>
              </a:tr>
              <a:tr h="41753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8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/>
                        <a:t>ORCA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/>
                        <a:t>Quantum Chemistry Package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/>
                        <a:t>Atomic/Molecular Simulation Studies</a:t>
                      </a:r>
                      <a:endParaRPr lang="en-US" sz="1000" dirty="0"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MC&amp;MFCG</a:t>
                      </a: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  <a:tr h="41753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9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WIEN2K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Molecular Dynamics/DFT Software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Atomic/Molecular Simulation Studies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MC&amp;MFCG,MSG</a:t>
                      </a: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  <a:tr h="34449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10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WRF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Numerical Weather Prediction System 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Weather forecasting studies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HSEG</a:t>
                      </a: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  <a:tr h="47320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11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Monte Carlo Codes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Simulation studies based on Mote Carlo Algorithms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Reactor Shielding Calculations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RFG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NSDG</a:t>
                      </a:r>
                      <a:r>
                        <a:rPr lang="en-US" sz="900" dirty="0" smtClean="0"/>
                        <a:t>(</a:t>
                      </a:r>
                      <a:r>
                        <a:rPr lang="en-US" sz="900" dirty="0" err="1" smtClean="0"/>
                        <a:t>RSDD</a:t>
                      </a:r>
                      <a:r>
                        <a:rPr lang="en-US" sz="900" dirty="0" smtClean="0"/>
                        <a:t>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  <a:tr h="34449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12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DORT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2D Transport Code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Reactor Shielding Calculations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NSDG</a:t>
                      </a:r>
                      <a:r>
                        <a:rPr lang="en-US" sz="900" dirty="0" smtClean="0"/>
                        <a:t>(</a:t>
                      </a:r>
                      <a:r>
                        <a:rPr lang="en-US" sz="900" dirty="0" err="1" smtClean="0"/>
                        <a:t>RSDD</a:t>
                      </a:r>
                      <a:r>
                        <a:rPr lang="en-US" sz="900" dirty="0" smtClean="0"/>
                        <a:t>)</a:t>
                      </a: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  <a:tr h="85439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13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/>
                        <a:t>ATIA DELMIA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Computer Aided 3D Interactive Application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3D modeling and visualization of FBR/FRFCF plant and PFBR Fuel Handling system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RDG,FRFCF,FRTG</a:t>
                      </a: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  <a:tr h="70992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14</a:t>
                      </a:r>
                      <a:endParaRPr lang="en-US" sz="1000" b="0" dirty="0"/>
                    </a:p>
                  </a:txBody>
                  <a:tcPr marL="68580" marR="68580" marT="34835" marB="34835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MATHEMATICA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2317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Technical Computing Software for Math applications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General Mathematical Applications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/>
                        <a:t>EIG,RDG,FRTG</a:t>
                      </a:r>
                      <a:endParaRPr lang="en-US" sz="9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169" y="2514600"/>
            <a:ext cx="55567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Edwardian Script ITC" pitchFamily="66" charset="0"/>
              </a:rPr>
              <a:t>Thank You</a:t>
            </a:r>
            <a:endParaRPr lang="en-US" sz="9600" b="1" dirty="0">
              <a:solidFill>
                <a:srgbClr val="FF0000"/>
              </a:solidFill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HPC Definition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smtClean="0"/>
              <a:t>High Performance Computing (HPC) most generally refers to the practice of aggregating computing power in a way that delivers much higher performance than one could get out of a typical desktop computer or workstation in order to solve large problems in science, engineering, or business.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Importance of HPC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i="1" dirty="0" smtClean="0"/>
              <a:t>HPC has had tremendous impact on all areas of computational science and engineering in academia, government, and industry.</a:t>
            </a:r>
          </a:p>
          <a:p>
            <a:pPr eaLnBrk="1" hangingPunct="1"/>
            <a:endParaRPr lang="en-US" i="1" dirty="0" smtClean="0"/>
          </a:p>
          <a:p>
            <a:pPr eaLnBrk="1" hangingPunct="1"/>
            <a:r>
              <a:rPr lang="en-US" i="1" dirty="0" smtClean="0"/>
              <a:t>Many problems have been solved with HPC techniques that were impossible to solve with individual workstations or personal computers.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486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Parallel Computer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04452"/>
            <a:ext cx="9144000" cy="5267628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en-US" sz="2400" i="1" dirty="0" smtClean="0"/>
              <a:t>Parallel computing: the use of multiple computers or processors working together on a common task</a:t>
            </a:r>
          </a:p>
          <a:p>
            <a:pPr eaLnBrk="1" hangingPunct="1">
              <a:spcBef>
                <a:spcPts val="0"/>
              </a:spcBef>
            </a:pPr>
            <a:endParaRPr lang="en-US" altLang="en-US" sz="2400" i="1" dirty="0" smtClean="0"/>
          </a:p>
          <a:p>
            <a:pPr eaLnBrk="1" hangingPunct="1">
              <a:spcBef>
                <a:spcPts val="0"/>
              </a:spcBef>
            </a:pPr>
            <a:r>
              <a:rPr lang="en-US" altLang="en-US" sz="2400" i="1" dirty="0" smtClean="0"/>
              <a:t>Parallel computer: </a:t>
            </a:r>
            <a:r>
              <a:rPr lang="en-GB" altLang="en-US" sz="2400" i="1" dirty="0" smtClean="0"/>
              <a:t>A set of independent processors that can work cooperatively to solve a problem or </a:t>
            </a:r>
            <a:r>
              <a:rPr lang="en-US" altLang="en-US" sz="2400" i="1" dirty="0" smtClean="0"/>
              <a:t> a computer that contains multiple processors: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 smtClean="0"/>
              <a:t>each processor works on its section of the problem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 smtClean="0"/>
              <a:t>processors are allowed to exchange information with other processors</a:t>
            </a:r>
          </a:p>
          <a:p>
            <a:pPr>
              <a:spcBef>
                <a:spcPts val="0"/>
              </a:spcBef>
            </a:pPr>
            <a:r>
              <a:rPr lang="en-GB" altLang="en-US" sz="2400" i="1" dirty="0" smtClean="0">
                <a:solidFill>
                  <a:schemeClr val="tx1"/>
                </a:solidFill>
              </a:rPr>
              <a:t>Computing performance is defined in terms FLOPS</a:t>
            </a:r>
          </a:p>
          <a:p>
            <a:pPr>
              <a:spcBef>
                <a:spcPts val="0"/>
              </a:spcBef>
            </a:pPr>
            <a:endParaRPr lang="en-GB" altLang="en-US" sz="2400" i="1" dirty="0" smtClean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Why use parallel computing</a:t>
            </a:r>
          </a:p>
          <a:p>
            <a:pPr lvl="1">
              <a:spcBef>
                <a:spcPts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 smtClean="0"/>
              <a:t>Single processor speeds are reaching their ultimate limits</a:t>
            </a:r>
          </a:p>
          <a:p>
            <a:pPr lvl="1">
              <a:spcBef>
                <a:spcPts val="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 smtClean="0"/>
              <a:t>Multi-core processors and multiple processors are the most promising paths to performance improvements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vs. Serial Computers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/>
            <a:r>
              <a:rPr lang="en-US" altLang="en-US" i="1" dirty="0" smtClean="0"/>
              <a:t>Two big advantages of parallel computers: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total performance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total memory</a:t>
            </a:r>
          </a:p>
          <a:p>
            <a:pPr marL="533400" indent="-533400"/>
            <a:r>
              <a:rPr lang="en-US" altLang="en-US" i="1" dirty="0" smtClean="0"/>
              <a:t>Parallel computers enable us to solve problems that:</a:t>
            </a:r>
          </a:p>
          <a:p>
            <a:pPr marL="914400" lvl="1" indent="-457200" eaLnBrk="1" hangingPunct="1"/>
            <a:r>
              <a:rPr lang="en-US" dirty="0" smtClean="0">
                <a:solidFill>
                  <a:srgbClr val="0070C0"/>
                </a:solidFill>
              </a:rPr>
              <a:t>benefit from, or require, fast solution</a:t>
            </a:r>
          </a:p>
          <a:p>
            <a:pPr marL="914400" lvl="1" indent="-457200" eaLnBrk="1" hangingPunct="1"/>
            <a:r>
              <a:rPr lang="en-US" dirty="0" smtClean="0">
                <a:solidFill>
                  <a:srgbClr val="0070C0"/>
                </a:solidFill>
              </a:rPr>
              <a:t>require large amounts of memory</a:t>
            </a:r>
          </a:p>
          <a:p>
            <a:pPr marL="914400" lvl="1" indent="-457200" eaLnBrk="1" hangingPunct="1"/>
            <a:r>
              <a:rPr lang="en-US" dirty="0" smtClean="0">
                <a:solidFill>
                  <a:srgbClr val="0070C0"/>
                </a:solidFill>
              </a:rPr>
              <a:t>example that requires both: weather forecasting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458200" cy="746125"/>
          </a:xfrm>
        </p:spPr>
        <p:txBody>
          <a:bodyPr lIns="0" tIns="0" rIns="0" bIns="0">
            <a:no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 smtClean="0"/>
              <a:t>Parallel computer memory architecture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1"/>
            <a:ext cx="8226425" cy="2819400"/>
          </a:xfrm>
        </p:spPr>
        <p:txBody>
          <a:bodyPr lIns="0" tIns="0" rIns="0" bIns="0"/>
          <a:lstStyle/>
          <a:p>
            <a:pPr>
              <a:lnSpc>
                <a:spcPct val="2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Shared memory approach</a:t>
            </a:r>
          </a:p>
          <a:p>
            <a:pPr>
              <a:lnSpc>
                <a:spcPct val="2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Distributed memory approach</a:t>
            </a:r>
          </a:p>
          <a:p>
            <a:pPr>
              <a:lnSpc>
                <a:spcPct val="2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Hybrid distributed shared memory approach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648" y="1354392"/>
            <a:ext cx="8964612" cy="537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0" y="457200"/>
            <a:ext cx="8458200" cy="74612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Parallel computer memory architecture</a:t>
            </a: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57200" y="2667000"/>
            <a:ext cx="3276600" cy="1524000"/>
            <a:chOff x="685800" y="1752600"/>
            <a:chExt cx="3276600" cy="1524000"/>
          </a:xfrm>
        </p:grpSpPr>
        <p:sp>
          <p:nvSpPr>
            <p:cNvPr id="33794" name="Rectangle 2"/>
            <p:cNvSpPr>
              <a:spLocks noChangeArrowheads="1"/>
            </p:cNvSpPr>
            <p:nvPr/>
          </p:nvSpPr>
          <p:spPr bwMode="auto">
            <a:xfrm>
              <a:off x="838200" y="1752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P</a:t>
              </a:r>
            </a:p>
          </p:txBody>
        </p:sp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1371600" y="1752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P</a:t>
              </a:r>
            </a:p>
          </p:txBody>
        </p:sp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1905000" y="1752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P</a:t>
              </a: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2438400" y="1752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P</a:t>
              </a:r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2971800" y="1752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P</a:t>
              </a:r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3505200" y="17526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P</a:t>
              </a:r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685800" y="2438400"/>
              <a:ext cx="3276600" cy="228600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FFC46C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dirty="0"/>
                <a:t>BUS</a:t>
              </a:r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1447800" y="2971800"/>
              <a:ext cx="1828800" cy="304800"/>
            </a:xfrm>
            <a:prstGeom prst="rect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8CE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Memory</a:t>
              </a:r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990600" y="2133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>
              <a:off x="1524000" y="2133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2057400" y="2133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>
              <a:off x="2600325" y="2133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>
              <a:off x="3124200" y="2133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3733800" y="2133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2362200" y="2667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4191000" y="2514600"/>
            <a:ext cx="4597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2800" i="1" dirty="0" smtClean="0"/>
              <a:t>Shared memory - single address space.</a:t>
            </a:r>
          </a:p>
          <a:p>
            <a:pPr eaLnBrk="0" hangingPunct="0"/>
            <a:r>
              <a:rPr lang="en-US" altLang="en-US" sz="2800" i="1" dirty="0" smtClean="0"/>
              <a:t> </a:t>
            </a:r>
          </a:p>
          <a:p>
            <a:pPr eaLnBrk="0" hangingPunct="0"/>
            <a:r>
              <a:rPr lang="en-US" altLang="en-US" sz="2800" i="1" dirty="0" smtClean="0"/>
              <a:t>All processors have access to a pool of shared memory. </a:t>
            </a:r>
          </a:p>
        </p:txBody>
      </p:sp>
      <p:sp>
        <p:nvSpPr>
          <p:cNvPr id="33836" name="Rectangle 44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1069848"/>
          </a:xfrm>
        </p:spPr>
        <p:txBody>
          <a:bodyPr/>
          <a:lstStyle/>
          <a:p>
            <a:pPr eaLnBrk="1" hangingPunct="1"/>
            <a:r>
              <a:rPr lang="en-US" dirty="0" smtClean="0"/>
              <a:t>Shared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1662</TotalTime>
  <Words>1513</Words>
  <Application>Microsoft Office PowerPoint</Application>
  <PresentationFormat>On-screen Show (4:3)</PresentationFormat>
  <Paragraphs>357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Urban</vt:lpstr>
      <vt:lpstr>Slide 1</vt:lpstr>
      <vt:lpstr>Slide 2</vt:lpstr>
      <vt:lpstr>HPC Definition</vt:lpstr>
      <vt:lpstr>Importance of HPC</vt:lpstr>
      <vt:lpstr>Parallel Computer</vt:lpstr>
      <vt:lpstr>Parallel vs. Serial Computers</vt:lpstr>
      <vt:lpstr>Parallel computer memory architecture</vt:lpstr>
      <vt:lpstr>Slide 8</vt:lpstr>
      <vt:lpstr>Shared Memory</vt:lpstr>
      <vt:lpstr>Slide 10</vt:lpstr>
      <vt:lpstr>Slide 11</vt:lpstr>
      <vt:lpstr>Distributed Memory</vt:lpstr>
      <vt:lpstr>Distributed memory approach</vt:lpstr>
      <vt:lpstr>Cluster</vt:lpstr>
      <vt:lpstr>Slide 15</vt:lpstr>
      <vt:lpstr>Cluster Components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GPU CLUSTER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sundari</cp:lastModifiedBy>
  <cp:revision>62</cp:revision>
  <dcterms:created xsi:type="dcterms:W3CDTF">2018-04-19T10:40:17Z</dcterms:created>
  <dcterms:modified xsi:type="dcterms:W3CDTF">2021-02-04T05:01:11Z</dcterms:modified>
</cp:coreProperties>
</file>