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801600" cy="9601200" type="A3"/>
  <p:notesSz cx="9882188" cy="14306550"/>
  <p:defaultTextStyle>
    <a:defPPr>
      <a:defRPr lang="en-US"/>
    </a:defPPr>
    <a:lvl1pPr marL="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588" autoAdjust="0"/>
    <p:restoredTop sz="94624" autoAdjust="0"/>
  </p:normalViewPr>
  <p:slideViewPr>
    <p:cSldViewPr>
      <p:cViewPr>
        <p:scale>
          <a:sx n="118" d="100"/>
          <a:sy n="118" d="100"/>
        </p:scale>
        <p:origin x="1884" y="3792"/>
      </p:cViewPr>
      <p:guideLst>
        <p:guide orient="horz" pos="3024"/>
        <p:guide pos="40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2982596"/>
            <a:ext cx="10881360" cy="205803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0240" y="5440680"/>
            <a:ext cx="8961120" cy="2453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EC92A-6772-45F3-83EE-82A777842DD2}" type="datetimeFigureOut">
              <a:rPr lang="en-US" smtClean="0"/>
              <a:pPr/>
              <a:t>1/4/2020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18A29-70DA-4DE1-AEC6-8CFBCFA84E6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EC92A-6772-45F3-83EE-82A777842DD2}" type="datetimeFigureOut">
              <a:rPr lang="en-US" smtClean="0"/>
              <a:pPr/>
              <a:t>1/4/2020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18A29-70DA-4DE1-AEC6-8CFBCFA84E6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994959" y="537845"/>
            <a:ext cx="4031615" cy="1147032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5668" y="537845"/>
            <a:ext cx="11885930" cy="1147032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EC92A-6772-45F3-83EE-82A777842DD2}" type="datetimeFigureOut">
              <a:rPr lang="en-US" smtClean="0"/>
              <a:pPr/>
              <a:t>1/4/2020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18A29-70DA-4DE1-AEC6-8CFBCFA84E6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EC92A-6772-45F3-83EE-82A777842DD2}" type="datetimeFigureOut">
              <a:rPr lang="en-US" smtClean="0"/>
              <a:pPr/>
              <a:t>1/4/2020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18A29-70DA-4DE1-AEC6-8CFBCFA84E6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238" y="6169661"/>
            <a:ext cx="10881360" cy="1906905"/>
          </a:xfrm>
        </p:spPr>
        <p:txBody>
          <a:bodyPr anchor="t"/>
          <a:lstStyle>
            <a:lvl1pPr algn="l">
              <a:defRPr sz="56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238" y="4069399"/>
            <a:ext cx="10881360" cy="2100262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4008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EC92A-6772-45F3-83EE-82A777842DD2}" type="datetimeFigureOut">
              <a:rPr lang="en-US" smtClean="0"/>
              <a:pPr/>
              <a:t>1/4/2020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18A29-70DA-4DE1-AEC6-8CFBCFA84E6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5669" y="3135948"/>
            <a:ext cx="7958772" cy="8872220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67800" y="3135948"/>
            <a:ext cx="7958773" cy="8872220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EC92A-6772-45F3-83EE-82A777842DD2}" type="datetimeFigureOut">
              <a:rPr lang="en-US" smtClean="0"/>
              <a:pPr/>
              <a:t>1/4/2020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18A29-70DA-4DE1-AEC6-8CFBCFA84E6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2149158"/>
            <a:ext cx="5656263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0" y="3044825"/>
            <a:ext cx="5656263" cy="553180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03036" y="2149158"/>
            <a:ext cx="5658485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3036" y="3044825"/>
            <a:ext cx="5658485" cy="553180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EC92A-6772-45F3-83EE-82A777842DD2}" type="datetimeFigureOut">
              <a:rPr lang="en-US" smtClean="0"/>
              <a:pPr/>
              <a:t>1/4/2020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18A29-70DA-4DE1-AEC6-8CFBCFA84E6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EC92A-6772-45F3-83EE-82A777842DD2}" type="datetimeFigureOut">
              <a:rPr lang="en-US" smtClean="0"/>
              <a:pPr/>
              <a:t>1/4/2020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18A29-70DA-4DE1-AEC6-8CFBCFA84E6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EC92A-6772-45F3-83EE-82A777842DD2}" type="datetimeFigureOut">
              <a:rPr lang="en-US" smtClean="0"/>
              <a:pPr/>
              <a:t>1/4/2020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18A29-70DA-4DE1-AEC6-8CFBCFA84E6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1" y="382270"/>
            <a:ext cx="4211638" cy="162687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5070" y="382271"/>
            <a:ext cx="7156450" cy="8194358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0081" y="2009141"/>
            <a:ext cx="4211638" cy="6567488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EC92A-6772-45F3-83EE-82A777842DD2}" type="datetimeFigureOut">
              <a:rPr lang="en-US" smtClean="0"/>
              <a:pPr/>
              <a:t>1/4/2020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18A29-70DA-4DE1-AEC6-8CFBCFA84E6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9203" y="6720840"/>
            <a:ext cx="7680960" cy="793433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09203" y="857885"/>
            <a:ext cx="7680960" cy="5760720"/>
          </a:xfrm>
        </p:spPr>
        <p:txBody>
          <a:bodyPr/>
          <a:lstStyle>
            <a:lvl1pPr marL="0" indent="0">
              <a:buNone/>
              <a:defRPr sz="4500"/>
            </a:lvl1pPr>
            <a:lvl2pPr marL="640080" indent="0">
              <a:buNone/>
              <a:defRPr sz="3900"/>
            </a:lvl2pPr>
            <a:lvl3pPr marL="1280160" indent="0">
              <a:buNone/>
              <a:defRPr sz="340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9203" y="7514273"/>
            <a:ext cx="7680960" cy="1126807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EC92A-6772-45F3-83EE-82A777842DD2}" type="datetimeFigureOut">
              <a:rPr lang="en-US" smtClean="0"/>
              <a:pPr/>
              <a:t>1/4/2020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18A29-70DA-4DE1-AEC6-8CFBCFA84E6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vert="horz" lIns="128016" tIns="64008" rIns="128016" bIns="6400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2240281"/>
            <a:ext cx="11521440" cy="6336348"/>
          </a:xfrm>
          <a:prstGeom prst="rect">
            <a:avLst/>
          </a:prstGeom>
        </p:spPr>
        <p:txBody>
          <a:bodyPr vert="horz" lIns="128016" tIns="64008" rIns="128016" bIns="6400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" y="8898891"/>
            <a:ext cx="29870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EC92A-6772-45F3-83EE-82A777842DD2}" type="datetimeFigureOut">
              <a:rPr lang="en-US" smtClean="0"/>
              <a:pPr/>
              <a:t>1/4/2020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73880" y="8898891"/>
            <a:ext cx="40538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74480" y="8898891"/>
            <a:ext cx="29870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18A29-70DA-4DE1-AEC6-8CFBCFA84E65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80160" rtl="0" eaLnBrk="1" latinLnBrk="0" hangingPunct="1">
        <a:spcBef>
          <a:spcPct val="0"/>
        </a:spcBef>
        <a:buNone/>
        <a:defRPr sz="6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0" indent="-480060" algn="l" defTabSz="1280160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40130" indent="-400050" algn="l" defTabSz="1280160" rtl="0" eaLnBrk="1" latinLnBrk="0" hangingPunct="1">
        <a:spcBef>
          <a:spcPct val="20000"/>
        </a:spcBef>
        <a:buFont typeface="Arial" pitchFamily="34" charset="0"/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79285" y="93691"/>
            <a:ext cx="1571634" cy="2532238"/>
            <a:chOff x="1591833" y="1202142"/>
            <a:chExt cx="856221" cy="1883946"/>
          </a:xfrm>
        </p:grpSpPr>
        <p:grpSp>
          <p:nvGrpSpPr>
            <p:cNvPr id="10" name="Group 9"/>
            <p:cNvGrpSpPr/>
            <p:nvPr/>
          </p:nvGrpSpPr>
          <p:grpSpPr>
            <a:xfrm>
              <a:off x="1614454" y="1228700"/>
              <a:ext cx="755748" cy="1857388"/>
              <a:chOff x="1614454" y="1228700"/>
              <a:chExt cx="755748" cy="1857388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614454" y="1228700"/>
                <a:ext cx="755748" cy="185738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IN"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 rot="16200000" flipH="1">
                <a:off x="839330" y="2157516"/>
                <a:ext cx="1836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rot="16200000" flipH="1">
                <a:off x="1300032" y="2158504"/>
                <a:ext cx="1836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/>
            <p:cNvSpPr txBox="1"/>
            <p:nvPr/>
          </p:nvSpPr>
          <p:spPr>
            <a:xfrm>
              <a:off x="1733670" y="1202142"/>
              <a:ext cx="714384" cy="4121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RACK NO. 16		</a:t>
              </a:r>
              <a:endParaRPr lang="en-IN" sz="1000" dirty="0"/>
            </a:p>
          </p:txBody>
        </p:sp>
        <p:sp>
          <p:nvSpPr>
            <p:cNvPr id="12" name="TextBox 11"/>
            <p:cNvSpPr txBox="1"/>
            <p:nvPr/>
          </p:nvSpPr>
          <p:spPr>
            <a:xfrm rot="16200000">
              <a:off x="1310597" y="1835296"/>
              <a:ext cx="746916" cy="184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 smtClean="0"/>
                <a:t>IPDU-32</a:t>
              </a:r>
              <a:endParaRPr lang="en-IN" sz="4800" dirty="0"/>
            </a:p>
          </p:txBody>
        </p:sp>
        <p:sp>
          <p:nvSpPr>
            <p:cNvPr id="13" name="TextBox 12"/>
            <p:cNvSpPr txBox="1"/>
            <p:nvPr/>
          </p:nvSpPr>
          <p:spPr>
            <a:xfrm rot="16200000">
              <a:off x="1888788" y="1797148"/>
              <a:ext cx="814710" cy="184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 smtClean="0"/>
                <a:t>IPDU-31</a:t>
              </a:r>
              <a:endParaRPr lang="en-IN" sz="5400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735156" y="93690"/>
            <a:ext cx="1571634" cy="2532238"/>
            <a:chOff x="1591833" y="1202142"/>
            <a:chExt cx="856221" cy="1883946"/>
          </a:xfrm>
        </p:grpSpPr>
        <p:grpSp>
          <p:nvGrpSpPr>
            <p:cNvPr id="48" name="Group 9"/>
            <p:cNvGrpSpPr/>
            <p:nvPr/>
          </p:nvGrpSpPr>
          <p:grpSpPr>
            <a:xfrm>
              <a:off x="1614454" y="1225881"/>
              <a:ext cx="755748" cy="1860207"/>
              <a:chOff x="1614454" y="1225881"/>
              <a:chExt cx="755748" cy="1860207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1614454" y="1228700"/>
                <a:ext cx="755748" cy="185738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IN"/>
              </a:p>
            </p:txBody>
          </p:sp>
          <p:cxnSp>
            <p:nvCxnSpPr>
              <p:cNvPr id="53" name="Straight Connector 52"/>
              <p:cNvCxnSpPr/>
              <p:nvPr/>
            </p:nvCxnSpPr>
            <p:spPr>
              <a:xfrm rot="16200000" flipH="1">
                <a:off x="839330" y="2157516"/>
                <a:ext cx="1836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rot="16200000" flipH="1">
                <a:off x="1296526" y="2143881"/>
                <a:ext cx="1836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TextBox 48"/>
            <p:cNvSpPr txBox="1"/>
            <p:nvPr/>
          </p:nvSpPr>
          <p:spPr>
            <a:xfrm>
              <a:off x="1733670" y="1202142"/>
              <a:ext cx="714384" cy="183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RACK NO. 15</a:t>
              </a:r>
              <a:endParaRPr lang="en-IN" sz="1000" dirty="0"/>
            </a:p>
          </p:txBody>
        </p:sp>
        <p:sp>
          <p:nvSpPr>
            <p:cNvPr id="50" name="TextBox 49"/>
            <p:cNvSpPr txBox="1"/>
            <p:nvPr/>
          </p:nvSpPr>
          <p:spPr>
            <a:xfrm rot="16200000">
              <a:off x="1284022" y="1820927"/>
              <a:ext cx="800065" cy="184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 smtClean="0"/>
                <a:t>IPDU-30</a:t>
              </a:r>
              <a:endParaRPr lang="en-IN" sz="4800" dirty="0"/>
            </a:p>
          </p:txBody>
        </p:sp>
        <p:sp>
          <p:nvSpPr>
            <p:cNvPr id="51" name="TextBox 50"/>
            <p:cNvSpPr txBox="1"/>
            <p:nvPr/>
          </p:nvSpPr>
          <p:spPr>
            <a:xfrm rot="16200000">
              <a:off x="1972231" y="1901417"/>
              <a:ext cx="647825" cy="184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600" dirty="0" smtClean="0"/>
                <a:t>IPDU-29</a:t>
              </a:r>
              <a:endParaRPr lang="en-IN" sz="5400" dirty="0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3306790" y="85692"/>
            <a:ext cx="1571636" cy="2532238"/>
            <a:chOff x="1591832" y="1202142"/>
            <a:chExt cx="856222" cy="1883946"/>
          </a:xfrm>
        </p:grpSpPr>
        <p:grpSp>
          <p:nvGrpSpPr>
            <p:cNvPr id="56" name="Group 9"/>
            <p:cNvGrpSpPr/>
            <p:nvPr/>
          </p:nvGrpSpPr>
          <p:grpSpPr>
            <a:xfrm>
              <a:off x="1614454" y="1225881"/>
              <a:ext cx="755748" cy="1860207"/>
              <a:chOff x="1614454" y="1225881"/>
              <a:chExt cx="755748" cy="1860207"/>
            </a:xfrm>
          </p:grpSpPr>
          <p:sp>
            <p:nvSpPr>
              <p:cNvPr id="60" name="Rectangle 59"/>
              <p:cNvSpPr/>
              <p:nvPr/>
            </p:nvSpPr>
            <p:spPr>
              <a:xfrm>
                <a:off x="1614454" y="1228700"/>
                <a:ext cx="755748" cy="185738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IN"/>
              </a:p>
            </p:txBody>
          </p:sp>
          <p:cxnSp>
            <p:nvCxnSpPr>
              <p:cNvPr id="61" name="Straight Connector 60"/>
              <p:cNvCxnSpPr/>
              <p:nvPr/>
            </p:nvCxnSpPr>
            <p:spPr>
              <a:xfrm rot="16200000" flipH="1">
                <a:off x="839330" y="2157516"/>
                <a:ext cx="1836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 rot="16200000" flipH="1">
                <a:off x="1296526" y="2143881"/>
                <a:ext cx="1836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TextBox 56"/>
            <p:cNvSpPr txBox="1"/>
            <p:nvPr/>
          </p:nvSpPr>
          <p:spPr>
            <a:xfrm>
              <a:off x="1733670" y="1202142"/>
              <a:ext cx="714384" cy="183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RACK NO. 14</a:t>
              </a:r>
              <a:endParaRPr lang="en-IN" sz="1000" dirty="0"/>
            </a:p>
          </p:txBody>
        </p:sp>
        <p:sp>
          <p:nvSpPr>
            <p:cNvPr id="58" name="TextBox 57"/>
            <p:cNvSpPr txBox="1"/>
            <p:nvPr/>
          </p:nvSpPr>
          <p:spPr>
            <a:xfrm rot="16200000">
              <a:off x="1313571" y="1858489"/>
              <a:ext cx="740966" cy="184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 smtClean="0"/>
                <a:t>IPDU-28</a:t>
              </a:r>
              <a:endParaRPr lang="en-IN" sz="4800" dirty="0"/>
            </a:p>
          </p:txBody>
        </p:sp>
        <p:sp>
          <p:nvSpPr>
            <p:cNvPr id="59" name="TextBox 58"/>
            <p:cNvSpPr txBox="1"/>
            <p:nvPr/>
          </p:nvSpPr>
          <p:spPr>
            <a:xfrm rot="16200000">
              <a:off x="1944913" y="1872169"/>
              <a:ext cx="702461" cy="184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 smtClean="0"/>
                <a:t>IPDU-27</a:t>
              </a:r>
              <a:endParaRPr lang="en-IN" sz="5400" dirty="0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4862660" y="85692"/>
            <a:ext cx="1571636" cy="2532238"/>
            <a:chOff x="1591832" y="1202142"/>
            <a:chExt cx="856222" cy="1883946"/>
          </a:xfrm>
        </p:grpSpPr>
        <p:grpSp>
          <p:nvGrpSpPr>
            <p:cNvPr id="64" name="Group 9"/>
            <p:cNvGrpSpPr/>
            <p:nvPr/>
          </p:nvGrpSpPr>
          <p:grpSpPr>
            <a:xfrm>
              <a:off x="1614454" y="1225881"/>
              <a:ext cx="755748" cy="1860207"/>
              <a:chOff x="1614454" y="1225881"/>
              <a:chExt cx="755748" cy="1860207"/>
            </a:xfrm>
          </p:grpSpPr>
          <p:sp>
            <p:nvSpPr>
              <p:cNvPr id="68" name="Rectangle 67"/>
              <p:cNvSpPr/>
              <p:nvPr/>
            </p:nvSpPr>
            <p:spPr>
              <a:xfrm>
                <a:off x="1614454" y="1228700"/>
                <a:ext cx="755748" cy="185738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IN"/>
              </a:p>
            </p:txBody>
          </p:sp>
          <p:cxnSp>
            <p:nvCxnSpPr>
              <p:cNvPr id="69" name="Straight Connector 68"/>
              <p:cNvCxnSpPr/>
              <p:nvPr/>
            </p:nvCxnSpPr>
            <p:spPr>
              <a:xfrm rot="16200000" flipH="1">
                <a:off x="839330" y="2157516"/>
                <a:ext cx="1836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rot="16200000" flipH="1">
                <a:off x="1296526" y="2143881"/>
                <a:ext cx="1836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5" name="TextBox 64"/>
            <p:cNvSpPr txBox="1"/>
            <p:nvPr/>
          </p:nvSpPr>
          <p:spPr>
            <a:xfrm>
              <a:off x="1733670" y="1202142"/>
              <a:ext cx="714384" cy="183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RACK NO. 13</a:t>
              </a:r>
              <a:endParaRPr lang="en-IN" sz="1000" dirty="0"/>
            </a:p>
          </p:txBody>
        </p:sp>
        <p:sp>
          <p:nvSpPr>
            <p:cNvPr id="66" name="TextBox 65"/>
            <p:cNvSpPr txBox="1"/>
            <p:nvPr/>
          </p:nvSpPr>
          <p:spPr>
            <a:xfrm rot="16200000">
              <a:off x="1286997" y="1825870"/>
              <a:ext cx="794114" cy="184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 smtClean="0"/>
                <a:t>IPDU-26</a:t>
              </a:r>
              <a:endParaRPr lang="en-IN" sz="4800" dirty="0"/>
            </a:p>
          </p:txBody>
        </p:sp>
        <p:sp>
          <p:nvSpPr>
            <p:cNvPr id="67" name="TextBox 66"/>
            <p:cNvSpPr txBox="1"/>
            <p:nvPr/>
          </p:nvSpPr>
          <p:spPr>
            <a:xfrm rot="16200000">
              <a:off x="1972231" y="1896692"/>
              <a:ext cx="647825" cy="184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600" dirty="0" smtClean="0"/>
                <a:t>IPDU-25</a:t>
              </a:r>
              <a:endParaRPr lang="en-IN" sz="5400" dirty="0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6457456" y="85692"/>
            <a:ext cx="1571634" cy="2532238"/>
            <a:chOff x="1591833" y="1202142"/>
            <a:chExt cx="856221" cy="1883946"/>
          </a:xfrm>
        </p:grpSpPr>
        <p:grpSp>
          <p:nvGrpSpPr>
            <p:cNvPr id="72" name="Group 9"/>
            <p:cNvGrpSpPr/>
            <p:nvPr/>
          </p:nvGrpSpPr>
          <p:grpSpPr>
            <a:xfrm>
              <a:off x="1614454" y="1225881"/>
              <a:ext cx="755748" cy="1860207"/>
              <a:chOff x="1614454" y="1225881"/>
              <a:chExt cx="755748" cy="1860207"/>
            </a:xfrm>
          </p:grpSpPr>
          <p:sp>
            <p:nvSpPr>
              <p:cNvPr id="76" name="Rectangle 75"/>
              <p:cNvSpPr/>
              <p:nvPr/>
            </p:nvSpPr>
            <p:spPr>
              <a:xfrm>
                <a:off x="1614454" y="1228700"/>
                <a:ext cx="755748" cy="185738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IN"/>
              </a:p>
            </p:txBody>
          </p:sp>
          <p:cxnSp>
            <p:nvCxnSpPr>
              <p:cNvPr id="77" name="Straight Connector 76"/>
              <p:cNvCxnSpPr/>
              <p:nvPr/>
            </p:nvCxnSpPr>
            <p:spPr>
              <a:xfrm rot="16200000" flipH="1">
                <a:off x="839330" y="2157516"/>
                <a:ext cx="1836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 rot="16200000" flipH="1">
                <a:off x="1296526" y="2143881"/>
                <a:ext cx="1836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3" name="TextBox 72"/>
            <p:cNvSpPr txBox="1"/>
            <p:nvPr/>
          </p:nvSpPr>
          <p:spPr>
            <a:xfrm>
              <a:off x="1733670" y="1202142"/>
              <a:ext cx="714384" cy="183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RACK NO. 12</a:t>
              </a:r>
              <a:endParaRPr lang="en-IN" sz="1000" dirty="0"/>
            </a:p>
          </p:txBody>
        </p:sp>
        <p:sp>
          <p:nvSpPr>
            <p:cNvPr id="74" name="TextBox 73"/>
            <p:cNvSpPr txBox="1"/>
            <p:nvPr/>
          </p:nvSpPr>
          <p:spPr>
            <a:xfrm rot="16200000">
              <a:off x="1286997" y="1825870"/>
              <a:ext cx="794115" cy="184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 smtClean="0"/>
                <a:t>IPDU-24</a:t>
              </a:r>
              <a:endParaRPr lang="en-IN" sz="4800" dirty="0"/>
            </a:p>
          </p:txBody>
        </p:sp>
        <p:sp>
          <p:nvSpPr>
            <p:cNvPr id="75" name="TextBox 74"/>
            <p:cNvSpPr txBox="1"/>
            <p:nvPr/>
          </p:nvSpPr>
          <p:spPr>
            <a:xfrm rot="16200000">
              <a:off x="1879578" y="1808765"/>
              <a:ext cx="833130" cy="184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 smtClean="0"/>
                <a:t>IPDU-23</a:t>
              </a:r>
              <a:endParaRPr lang="en-IN" sz="5400" dirty="0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8045840" y="85692"/>
            <a:ext cx="1571634" cy="2532238"/>
            <a:chOff x="1591833" y="1202142"/>
            <a:chExt cx="856221" cy="1883946"/>
          </a:xfrm>
        </p:grpSpPr>
        <p:grpSp>
          <p:nvGrpSpPr>
            <p:cNvPr id="80" name="Group 9"/>
            <p:cNvGrpSpPr/>
            <p:nvPr/>
          </p:nvGrpSpPr>
          <p:grpSpPr>
            <a:xfrm>
              <a:off x="1614454" y="1225881"/>
              <a:ext cx="755748" cy="1860207"/>
              <a:chOff x="1614454" y="1225881"/>
              <a:chExt cx="755748" cy="1860207"/>
            </a:xfrm>
          </p:grpSpPr>
          <p:sp>
            <p:nvSpPr>
              <p:cNvPr id="84" name="Rectangle 83"/>
              <p:cNvSpPr/>
              <p:nvPr/>
            </p:nvSpPr>
            <p:spPr>
              <a:xfrm>
                <a:off x="1614454" y="1228700"/>
                <a:ext cx="755748" cy="185738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IN"/>
              </a:p>
            </p:txBody>
          </p:sp>
          <p:cxnSp>
            <p:nvCxnSpPr>
              <p:cNvPr id="85" name="Straight Connector 84"/>
              <p:cNvCxnSpPr/>
              <p:nvPr/>
            </p:nvCxnSpPr>
            <p:spPr>
              <a:xfrm rot="16200000" flipH="1">
                <a:off x="839330" y="2157516"/>
                <a:ext cx="1836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 rot="16200000" flipH="1">
                <a:off x="1296526" y="2143881"/>
                <a:ext cx="1836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1" name="TextBox 80"/>
            <p:cNvSpPr txBox="1"/>
            <p:nvPr/>
          </p:nvSpPr>
          <p:spPr>
            <a:xfrm>
              <a:off x="1733670" y="1202142"/>
              <a:ext cx="714384" cy="183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RACK NO. 11</a:t>
              </a:r>
              <a:endParaRPr lang="en-IN" sz="1000" dirty="0"/>
            </a:p>
          </p:txBody>
        </p:sp>
        <p:sp>
          <p:nvSpPr>
            <p:cNvPr id="82" name="TextBox 81"/>
            <p:cNvSpPr txBox="1"/>
            <p:nvPr/>
          </p:nvSpPr>
          <p:spPr>
            <a:xfrm rot="16200000">
              <a:off x="1286997" y="1825870"/>
              <a:ext cx="794115" cy="184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 smtClean="0"/>
                <a:t>IPDU-22</a:t>
              </a:r>
              <a:endParaRPr lang="en-IN" sz="4800" dirty="0"/>
            </a:p>
          </p:txBody>
        </p:sp>
        <p:sp>
          <p:nvSpPr>
            <p:cNvPr id="83" name="TextBox 82"/>
            <p:cNvSpPr txBox="1"/>
            <p:nvPr/>
          </p:nvSpPr>
          <p:spPr>
            <a:xfrm rot="16200000">
              <a:off x="1826430" y="1750892"/>
              <a:ext cx="939427" cy="184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 smtClean="0"/>
                <a:t>IPDU-21</a:t>
              </a:r>
              <a:endParaRPr lang="en-IN" sz="5400" dirty="0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9639650" y="85692"/>
            <a:ext cx="1571636" cy="2525888"/>
            <a:chOff x="1591832" y="1202142"/>
            <a:chExt cx="856222" cy="1879222"/>
          </a:xfrm>
        </p:grpSpPr>
        <p:grpSp>
          <p:nvGrpSpPr>
            <p:cNvPr id="88" name="Group 9"/>
            <p:cNvGrpSpPr/>
            <p:nvPr/>
          </p:nvGrpSpPr>
          <p:grpSpPr>
            <a:xfrm>
              <a:off x="1614454" y="1223976"/>
              <a:ext cx="755748" cy="1857388"/>
              <a:chOff x="1614454" y="1223976"/>
              <a:chExt cx="755748" cy="1857388"/>
            </a:xfrm>
          </p:grpSpPr>
          <p:sp>
            <p:nvSpPr>
              <p:cNvPr id="92" name="Rectangle 91"/>
              <p:cNvSpPr/>
              <p:nvPr/>
            </p:nvSpPr>
            <p:spPr>
              <a:xfrm>
                <a:off x="1614454" y="1223976"/>
                <a:ext cx="755748" cy="185738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IN"/>
              </a:p>
            </p:txBody>
          </p:sp>
          <p:cxnSp>
            <p:nvCxnSpPr>
              <p:cNvPr id="93" name="Straight Connector 92"/>
              <p:cNvCxnSpPr/>
              <p:nvPr/>
            </p:nvCxnSpPr>
            <p:spPr>
              <a:xfrm rot="16200000" flipH="1">
                <a:off x="839330" y="2157516"/>
                <a:ext cx="1836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 rot="16200000" flipH="1">
                <a:off x="1296526" y="2143881"/>
                <a:ext cx="1836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9" name="TextBox 88"/>
            <p:cNvSpPr txBox="1"/>
            <p:nvPr/>
          </p:nvSpPr>
          <p:spPr>
            <a:xfrm>
              <a:off x="1733670" y="1202142"/>
              <a:ext cx="714384" cy="183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RACK NO. 10</a:t>
              </a:r>
              <a:endParaRPr lang="en-IN" sz="1000" dirty="0"/>
            </a:p>
          </p:txBody>
        </p:sp>
        <p:sp>
          <p:nvSpPr>
            <p:cNvPr id="90" name="TextBox 89"/>
            <p:cNvSpPr txBox="1"/>
            <p:nvPr/>
          </p:nvSpPr>
          <p:spPr>
            <a:xfrm rot="16200000">
              <a:off x="1260422" y="1799296"/>
              <a:ext cx="847264" cy="184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 smtClean="0"/>
                <a:t>IPDU-20</a:t>
              </a:r>
              <a:endParaRPr lang="en-IN" sz="4800" dirty="0"/>
            </a:p>
          </p:txBody>
        </p:sp>
        <p:sp>
          <p:nvSpPr>
            <p:cNvPr id="91" name="TextBox 90"/>
            <p:cNvSpPr txBox="1"/>
            <p:nvPr/>
          </p:nvSpPr>
          <p:spPr>
            <a:xfrm rot="16200000">
              <a:off x="1879578" y="1808765"/>
              <a:ext cx="833130" cy="184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 smtClean="0"/>
                <a:t>IPDU-19</a:t>
              </a:r>
              <a:endParaRPr lang="en-IN" sz="5400" dirty="0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11228034" y="85692"/>
            <a:ext cx="1571636" cy="2532238"/>
            <a:chOff x="1591832" y="1202142"/>
            <a:chExt cx="856222" cy="1883946"/>
          </a:xfrm>
        </p:grpSpPr>
        <p:grpSp>
          <p:nvGrpSpPr>
            <p:cNvPr id="96" name="Group 9"/>
            <p:cNvGrpSpPr/>
            <p:nvPr/>
          </p:nvGrpSpPr>
          <p:grpSpPr>
            <a:xfrm>
              <a:off x="1614454" y="1225881"/>
              <a:ext cx="755748" cy="1860207"/>
              <a:chOff x="1614454" y="1225881"/>
              <a:chExt cx="755748" cy="1860207"/>
            </a:xfrm>
          </p:grpSpPr>
          <p:sp>
            <p:nvSpPr>
              <p:cNvPr id="100" name="Rectangle 99"/>
              <p:cNvSpPr/>
              <p:nvPr/>
            </p:nvSpPr>
            <p:spPr>
              <a:xfrm>
                <a:off x="1614454" y="1228700"/>
                <a:ext cx="755748" cy="185738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IN"/>
              </a:p>
            </p:txBody>
          </p:sp>
          <p:cxnSp>
            <p:nvCxnSpPr>
              <p:cNvPr id="101" name="Straight Connector 100"/>
              <p:cNvCxnSpPr/>
              <p:nvPr/>
            </p:nvCxnSpPr>
            <p:spPr>
              <a:xfrm rot="16200000" flipH="1">
                <a:off x="839330" y="2157516"/>
                <a:ext cx="1836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 rot="16200000" flipH="1">
                <a:off x="1296526" y="2143881"/>
                <a:ext cx="1836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7" name="TextBox 96"/>
            <p:cNvSpPr txBox="1"/>
            <p:nvPr/>
          </p:nvSpPr>
          <p:spPr>
            <a:xfrm>
              <a:off x="1733670" y="1202142"/>
              <a:ext cx="714384" cy="183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RACK NO. 09</a:t>
              </a:r>
              <a:endParaRPr lang="en-IN" sz="1000" dirty="0"/>
            </a:p>
          </p:txBody>
        </p:sp>
        <p:sp>
          <p:nvSpPr>
            <p:cNvPr id="98" name="TextBox 97"/>
            <p:cNvSpPr txBox="1"/>
            <p:nvPr/>
          </p:nvSpPr>
          <p:spPr>
            <a:xfrm rot="16200000">
              <a:off x="1260422" y="1799296"/>
              <a:ext cx="847264" cy="184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 smtClean="0"/>
                <a:t>IPDU-18</a:t>
              </a:r>
              <a:endParaRPr lang="en-IN" sz="4800" dirty="0"/>
            </a:p>
          </p:txBody>
        </p:sp>
        <p:sp>
          <p:nvSpPr>
            <p:cNvPr id="99" name="TextBox 98"/>
            <p:cNvSpPr txBox="1"/>
            <p:nvPr/>
          </p:nvSpPr>
          <p:spPr>
            <a:xfrm rot="16200000">
              <a:off x="1838615" y="1765871"/>
              <a:ext cx="915056" cy="184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 smtClean="0"/>
                <a:t>IPDU-17</a:t>
              </a:r>
              <a:endParaRPr lang="en-IN" sz="5400" dirty="0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169930" y="4165657"/>
            <a:ext cx="1571634" cy="2532238"/>
            <a:chOff x="1591833" y="1202142"/>
            <a:chExt cx="856221" cy="1883946"/>
          </a:xfrm>
        </p:grpSpPr>
        <p:grpSp>
          <p:nvGrpSpPr>
            <p:cNvPr id="104" name="Group 9"/>
            <p:cNvGrpSpPr/>
            <p:nvPr/>
          </p:nvGrpSpPr>
          <p:grpSpPr>
            <a:xfrm>
              <a:off x="1614454" y="1225881"/>
              <a:ext cx="755748" cy="1860207"/>
              <a:chOff x="1614454" y="1225881"/>
              <a:chExt cx="755748" cy="1860207"/>
            </a:xfrm>
          </p:grpSpPr>
          <p:sp>
            <p:nvSpPr>
              <p:cNvPr id="108" name="Rectangle 107"/>
              <p:cNvSpPr/>
              <p:nvPr/>
            </p:nvSpPr>
            <p:spPr>
              <a:xfrm>
                <a:off x="1614454" y="1228700"/>
                <a:ext cx="755748" cy="185738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IN"/>
              </a:p>
            </p:txBody>
          </p:sp>
          <p:cxnSp>
            <p:nvCxnSpPr>
              <p:cNvPr id="109" name="Straight Connector 108"/>
              <p:cNvCxnSpPr/>
              <p:nvPr/>
            </p:nvCxnSpPr>
            <p:spPr>
              <a:xfrm rot="16200000" flipH="1">
                <a:off x="839330" y="2157516"/>
                <a:ext cx="1836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 rot="16200000" flipH="1">
                <a:off x="1296526" y="2143881"/>
                <a:ext cx="1836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5" name="TextBox 104"/>
            <p:cNvSpPr txBox="1"/>
            <p:nvPr/>
          </p:nvSpPr>
          <p:spPr>
            <a:xfrm>
              <a:off x="1733670" y="1202142"/>
              <a:ext cx="714384" cy="183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RACK NO. 08</a:t>
              </a:r>
              <a:endParaRPr lang="en-IN" sz="1000" dirty="0"/>
            </a:p>
          </p:txBody>
        </p:sp>
        <p:sp>
          <p:nvSpPr>
            <p:cNvPr id="106" name="TextBox 105"/>
            <p:cNvSpPr txBox="1"/>
            <p:nvPr/>
          </p:nvSpPr>
          <p:spPr>
            <a:xfrm rot="16200000">
              <a:off x="1230873" y="1796249"/>
              <a:ext cx="906364" cy="184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 smtClean="0"/>
                <a:t>IPDU-16</a:t>
              </a:r>
              <a:endParaRPr lang="en-IN" sz="4800" dirty="0"/>
            </a:p>
          </p:txBody>
        </p:sp>
        <p:sp>
          <p:nvSpPr>
            <p:cNvPr id="107" name="TextBox 106"/>
            <p:cNvSpPr txBox="1"/>
            <p:nvPr/>
          </p:nvSpPr>
          <p:spPr>
            <a:xfrm rot="16200000">
              <a:off x="1972231" y="1896692"/>
              <a:ext cx="647825" cy="184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600" dirty="0" smtClean="0"/>
                <a:t>IPDU-15</a:t>
              </a:r>
              <a:endParaRPr lang="en-IN" sz="5400" dirty="0"/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1725801" y="4165656"/>
            <a:ext cx="1571634" cy="2532238"/>
            <a:chOff x="1591833" y="1202142"/>
            <a:chExt cx="856221" cy="1883946"/>
          </a:xfrm>
        </p:grpSpPr>
        <p:grpSp>
          <p:nvGrpSpPr>
            <p:cNvPr id="112" name="Group 9"/>
            <p:cNvGrpSpPr/>
            <p:nvPr/>
          </p:nvGrpSpPr>
          <p:grpSpPr>
            <a:xfrm>
              <a:off x="1614454" y="1225881"/>
              <a:ext cx="755748" cy="1860207"/>
              <a:chOff x="1614454" y="1225881"/>
              <a:chExt cx="755748" cy="1860207"/>
            </a:xfrm>
          </p:grpSpPr>
          <p:sp>
            <p:nvSpPr>
              <p:cNvPr id="116" name="Rectangle 115"/>
              <p:cNvSpPr/>
              <p:nvPr/>
            </p:nvSpPr>
            <p:spPr>
              <a:xfrm>
                <a:off x="1614454" y="1228700"/>
                <a:ext cx="755748" cy="185738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IN"/>
              </a:p>
            </p:txBody>
          </p:sp>
          <p:cxnSp>
            <p:nvCxnSpPr>
              <p:cNvPr id="117" name="Straight Connector 116"/>
              <p:cNvCxnSpPr/>
              <p:nvPr/>
            </p:nvCxnSpPr>
            <p:spPr>
              <a:xfrm rot="16200000" flipH="1">
                <a:off x="839330" y="2157516"/>
                <a:ext cx="1836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>
              <a:xfrm rot="16200000" flipH="1">
                <a:off x="1296526" y="2143881"/>
                <a:ext cx="1836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3" name="TextBox 112"/>
            <p:cNvSpPr txBox="1"/>
            <p:nvPr/>
          </p:nvSpPr>
          <p:spPr>
            <a:xfrm>
              <a:off x="1733670" y="1202142"/>
              <a:ext cx="714384" cy="183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RACK NO. 07</a:t>
              </a:r>
              <a:endParaRPr lang="en-IN" sz="1000" dirty="0"/>
            </a:p>
          </p:txBody>
        </p:sp>
        <p:sp>
          <p:nvSpPr>
            <p:cNvPr id="114" name="TextBox 113"/>
            <p:cNvSpPr txBox="1"/>
            <p:nvPr/>
          </p:nvSpPr>
          <p:spPr>
            <a:xfrm rot="16200000">
              <a:off x="1284022" y="1849399"/>
              <a:ext cx="800065" cy="184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 smtClean="0"/>
                <a:t>IPDU-14</a:t>
              </a:r>
              <a:endParaRPr lang="en-IN" sz="4800" dirty="0"/>
            </a:p>
          </p:txBody>
        </p:sp>
        <p:sp>
          <p:nvSpPr>
            <p:cNvPr id="115" name="TextBox 114"/>
            <p:cNvSpPr txBox="1"/>
            <p:nvPr/>
          </p:nvSpPr>
          <p:spPr>
            <a:xfrm rot="16200000">
              <a:off x="1972231" y="1946008"/>
              <a:ext cx="647825" cy="184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600" dirty="0" smtClean="0"/>
                <a:t>IPDU-13</a:t>
              </a:r>
              <a:endParaRPr lang="en-IN" sz="5400" dirty="0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3297437" y="4157658"/>
            <a:ext cx="1571634" cy="2532238"/>
            <a:chOff x="1591833" y="1202142"/>
            <a:chExt cx="856221" cy="1883946"/>
          </a:xfrm>
        </p:grpSpPr>
        <p:grpSp>
          <p:nvGrpSpPr>
            <p:cNvPr id="120" name="Group 9"/>
            <p:cNvGrpSpPr/>
            <p:nvPr/>
          </p:nvGrpSpPr>
          <p:grpSpPr>
            <a:xfrm>
              <a:off x="1614454" y="1225881"/>
              <a:ext cx="755748" cy="1860207"/>
              <a:chOff x="1614454" y="1225881"/>
              <a:chExt cx="755748" cy="1860207"/>
            </a:xfrm>
          </p:grpSpPr>
          <p:sp>
            <p:nvSpPr>
              <p:cNvPr id="124" name="Rectangle 123"/>
              <p:cNvSpPr/>
              <p:nvPr/>
            </p:nvSpPr>
            <p:spPr>
              <a:xfrm>
                <a:off x="1614454" y="1228700"/>
                <a:ext cx="755748" cy="185738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IN"/>
              </a:p>
            </p:txBody>
          </p:sp>
          <p:cxnSp>
            <p:nvCxnSpPr>
              <p:cNvPr id="125" name="Straight Connector 124"/>
              <p:cNvCxnSpPr/>
              <p:nvPr/>
            </p:nvCxnSpPr>
            <p:spPr>
              <a:xfrm rot="16200000" flipH="1">
                <a:off x="839330" y="2157516"/>
                <a:ext cx="1836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/>
            </p:nvCxnSpPr>
            <p:spPr>
              <a:xfrm rot="16200000" flipH="1">
                <a:off x="1296526" y="2143881"/>
                <a:ext cx="1836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1" name="TextBox 120"/>
            <p:cNvSpPr txBox="1"/>
            <p:nvPr/>
          </p:nvSpPr>
          <p:spPr>
            <a:xfrm>
              <a:off x="1733670" y="1202142"/>
              <a:ext cx="714384" cy="183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RACK NO. 06</a:t>
              </a:r>
              <a:endParaRPr lang="en-IN" sz="1000" dirty="0"/>
            </a:p>
          </p:txBody>
        </p:sp>
        <p:sp>
          <p:nvSpPr>
            <p:cNvPr id="122" name="TextBox 121"/>
            <p:cNvSpPr txBox="1"/>
            <p:nvPr/>
          </p:nvSpPr>
          <p:spPr>
            <a:xfrm rot="16200000">
              <a:off x="1286997" y="1861209"/>
              <a:ext cx="794115" cy="184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 smtClean="0"/>
                <a:t>IPDU-12</a:t>
              </a:r>
              <a:endParaRPr lang="en-IN" sz="4800" dirty="0"/>
            </a:p>
          </p:txBody>
        </p:sp>
        <p:sp>
          <p:nvSpPr>
            <p:cNvPr id="123" name="TextBox 122"/>
            <p:cNvSpPr txBox="1"/>
            <p:nvPr/>
          </p:nvSpPr>
          <p:spPr>
            <a:xfrm rot="16200000">
              <a:off x="1972231" y="1923811"/>
              <a:ext cx="647825" cy="184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600" dirty="0" smtClean="0"/>
                <a:t>IPDU-11</a:t>
              </a:r>
              <a:endParaRPr lang="en-IN" sz="5400" dirty="0"/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4853305" y="4157658"/>
            <a:ext cx="1571636" cy="2532238"/>
            <a:chOff x="1591832" y="1202142"/>
            <a:chExt cx="856222" cy="1883946"/>
          </a:xfrm>
        </p:grpSpPr>
        <p:grpSp>
          <p:nvGrpSpPr>
            <p:cNvPr id="128" name="Group 9"/>
            <p:cNvGrpSpPr/>
            <p:nvPr/>
          </p:nvGrpSpPr>
          <p:grpSpPr>
            <a:xfrm>
              <a:off x="1614454" y="1225881"/>
              <a:ext cx="755748" cy="1860207"/>
              <a:chOff x="1614454" y="1225881"/>
              <a:chExt cx="755748" cy="1860207"/>
            </a:xfrm>
          </p:grpSpPr>
          <p:sp>
            <p:nvSpPr>
              <p:cNvPr id="132" name="Rectangle 131"/>
              <p:cNvSpPr/>
              <p:nvPr/>
            </p:nvSpPr>
            <p:spPr>
              <a:xfrm>
                <a:off x="1614454" y="1228700"/>
                <a:ext cx="755748" cy="185738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IN"/>
              </a:p>
            </p:txBody>
          </p:sp>
          <p:cxnSp>
            <p:nvCxnSpPr>
              <p:cNvPr id="133" name="Straight Connector 132"/>
              <p:cNvCxnSpPr/>
              <p:nvPr/>
            </p:nvCxnSpPr>
            <p:spPr>
              <a:xfrm rot="16200000" flipH="1">
                <a:off x="839330" y="2157516"/>
                <a:ext cx="1836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>
              <a:xfrm rot="16200000" flipH="1">
                <a:off x="1296526" y="2143881"/>
                <a:ext cx="1836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9" name="TextBox 128"/>
            <p:cNvSpPr txBox="1"/>
            <p:nvPr/>
          </p:nvSpPr>
          <p:spPr>
            <a:xfrm>
              <a:off x="1733670" y="1202142"/>
              <a:ext cx="714384" cy="183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RACK NO. 05</a:t>
              </a:r>
              <a:endParaRPr lang="en-IN" sz="1000" dirty="0"/>
            </a:p>
          </p:txBody>
        </p:sp>
        <p:sp>
          <p:nvSpPr>
            <p:cNvPr id="130" name="TextBox 129"/>
            <p:cNvSpPr txBox="1"/>
            <p:nvPr/>
          </p:nvSpPr>
          <p:spPr>
            <a:xfrm rot="16200000">
              <a:off x="1313571" y="1871342"/>
              <a:ext cx="740966" cy="184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 smtClean="0"/>
                <a:t>IPDU-10</a:t>
              </a:r>
              <a:endParaRPr lang="en-IN" sz="4800" dirty="0"/>
            </a:p>
          </p:txBody>
        </p:sp>
        <p:sp>
          <p:nvSpPr>
            <p:cNvPr id="131" name="TextBox 130"/>
            <p:cNvSpPr txBox="1"/>
            <p:nvPr/>
          </p:nvSpPr>
          <p:spPr>
            <a:xfrm rot="16200000">
              <a:off x="1972231" y="1929762"/>
              <a:ext cx="647825" cy="184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600" dirty="0" smtClean="0"/>
                <a:t>IPDU-09</a:t>
              </a:r>
              <a:endParaRPr lang="en-IN" sz="5400" dirty="0"/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6448101" y="4157658"/>
            <a:ext cx="1571634" cy="2532238"/>
            <a:chOff x="1591833" y="1202142"/>
            <a:chExt cx="856221" cy="1883946"/>
          </a:xfrm>
        </p:grpSpPr>
        <p:grpSp>
          <p:nvGrpSpPr>
            <p:cNvPr id="136" name="Group 9"/>
            <p:cNvGrpSpPr/>
            <p:nvPr/>
          </p:nvGrpSpPr>
          <p:grpSpPr>
            <a:xfrm>
              <a:off x="1614454" y="1225881"/>
              <a:ext cx="755748" cy="1860207"/>
              <a:chOff x="1614454" y="1225881"/>
              <a:chExt cx="755748" cy="1860207"/>
            </a:xfrm>
          </p:grpSpPr>
          <p:sp>
            <p:nvSpPr>
              <p:cNvPr id="140" name="Rectangle 139"/>
              <p:cNvSpPr/>
              <p:nvPr/>
            </p:nvSpPr>
            <p:spPr>
              <a:xfrm>
                <a:off x="1614454" y="1228700"/>
                <a:ext cx="755748" cy="185738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IN"/>
              </a:p>
            </p:txBody>
          </p:sp>
          <p:cxnSp>
            <p:nvCxnSpPr>
              <p:cNvPr id="141" name="Straight Connector 140"/>
              <p:cNvCxnSpPr/>
              <p:nvPr/>
            </p:nvCxnSpPr>
            <p:spPr>
              <a:xfrm rot="16200000" flipH="1">
                <a:off x="839330" y="2157516"/>
                <a:ext cx="1836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/>
            </p:nvCxnSpPr>
            <p:spPr>
              <a:xfrm rot="16200000" flipH="1">
                <a:off x="1296526" y="2143881"/>
                <a:ext cx="1836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7" name="TextBox 136"/>
            <p:cNvSpPr txBox="1"/>
            <p:nvPr/>
          </p:nvSpPr>
          <p:spPr>
            <a:xfrm>
              <a:off x="1733670" y="1202142"/>
              <a:ext cx="714384" cy="183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RACK NO. 04</a:t>
              </a:r>
              <a:endParaRPr lang="en-IN" sz="1000" dirty="0"/>
            </a:p>
          </p:txBody>
        </p:sp>
        <p:sp>
          <p:nvSpPr>
            <p:cNvPr id="138" name="TextBox 137"/>
            <p:cNvSpPr txBox="1"/>
            <p:nvPr/>
          </p:nvSpPr>
          <p:spPr>
            <a:xfrm rot="16200000">
              <a:off x="1286997" y="1854216"/>
              <a:ext cx="794115" cy="184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 smtClean="0"/>
                <a:t>IPDU-08</a:t>
              </a:r>
              <a:endParaRPr lang="en-IN" sz="4800" dirty="0"/>
            </a:p>
          </p:txBody>
        </p:sp>
        <p:sp>
          <p:nvSpPr>
            <p:cNvPr id="139" name="TextBox 138"/>
            <p:cNvSpPr txBox="1"/>
            <p:nvPr/>
          </p:nvSpPr>
          <p:spPr>
            <a:xfrm rot="16200000">
              <a:off x="1972231" y="1929762"/>
              <a:ext cx="647825" cy="184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600" dirty="0" smtClean="0"/>
                <a:t>IPDU-07</a:t>
              </a:r>
              <a:endParaRPr lang="en-IN" sz="5400" dirty="0"/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8036485" y="4157658"/>
            <a:ext cx="1571634" cy="2532238"/>
            <a:chOff x="1591833" y="1202142"/>
            <a:chExt cx="856221" cy="1883946"/>
          </a:xfrm>
        </p:grpSpPr>
        <p:grpSp>
          <p:nvGrpSpPr>
            <p:cNvPr id="144" name="Group 9"/>
            <p:cNvGrpSpPr/>
            <p:nvPr/>
          </p:nvGrpSpPr>
          <p:grpSpPr>
            <a:xfrm>
              <a:off x="1614454" y="1225881"/>
              <a:ext cx="755748" cy="1860207"/>
              <a:chOff x="1614454" y="1225881"/>
              <a:chExt cx="755748" cy="1860207"/>
            </a:xfrm>
          </p:grpSpPr>
          <p:sp>
            <p:nvSpPr>
              <p:cNvPr id="148" name="Rectangle 147"/>
              <p:cNvSpPr/>
              <p:nvPr/>
            </p:nvSpPr>
            <p:spPr>
              <a:xfrm>
                <a:off x="1614454" y="1228700"/>
                <a:ext cx="755748" cy="185738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IN"/>
              </a:p>
            </p:txBody>
          </p:sp>
          <p:cxnSp>
            <p:nvCxnSpPr>
              <p:cNvPr id="149" name="Straight Connector 148"/>
              <p:cNvCxnSpPr/>
              <p:nvPr/>
            </p:nvCxnSpPr>
            <p:spPr>
              <a:xfrm rot="16200000" flipH="1">
                <a:off x="839330" y="2157516"/>
                <a:ext cx="1836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/>
            </p:nvCxnSpPr>
            <p:spPr>
              <a:xfrm rot="16200000" flipH="1">
                <a:off x="1296526" y="2143881"/>
                <a:ext cx="1836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5" name="TextBox 144"/>
            <p:cNvSpPr txBox="1"/>
            <p:nvPr/>
          </p:nvSpPr>
          <p:spPr>
            <a:xfrm>
              <a:off x="1733670" y="1202142"/>
              <a:ext cx="714384" cy="183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RACK NO. 03</a:t>
              </a:r>
              <a:endParaRPr lang="en-IN" sz="1000" dirty="0"/>
            </a:p>
          </p:txBody>
        </p:sp>
        <p:sp>
          <p:nvSpPr>
            <p:cNvPr id="146" name="TextBox 145"/>
            <p:cNvSpPr txBox="1"/>
            <p:nvPr/>
          </p:nvSpPr>
          <p:spPr>
            <a:xfrm rot="16200000">
              <a:off x="1286997" y="1863665"/>
              <a:ext cx="794115" cy="184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 smtClean="0"/>
                <a:t>IPDU-06</a:t>
              </a:r>
              <a:endParaRPr lang="en-IN" sz="4800" dirty="0"/>
            </a:p>
          </p:txBody>
        </p:sp>
        <p:sp>
          <p:nvSpPr>
            <p:cNvPr id="147" name="TextBox 146"/>
            <p:cNvSpPr txBox="1"/>
            <p:nvPr/>
          </p:nvSpPr>
          <p:spPr>
            <a:xfrm rot="16200000">
              <a:off x="1972231" y="1943935"/>
              <a:ext cx="647825" cy="184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600" dirty="0" smtClean="0"/>
                <a:t>IPDU-05</a:t>
              </a:r>
              <a:endParaRPr lang="en-IN" sz="5400" dirty="0"/>
            </a:p>
          </p:txBody>
        </p:sp>
      </p:grpSp>
      <p:grpSp>
        <p:nvGrpSpPr>
          <p:cNvPr id="151" name="Group 150"/>
          <p:cNvGrpSpPr/>
          <p:nvPr/>
        </p:nvGrpSpPr>
        <p:grpSpPr>
          <a:xfrm>
            <a:off x="9630295" y="4157658"/>
            <a:ext cx="1571636" cy="2532238"/>
            <a:chOff x="1591832" y="1202142"/>
            <a:chExt cx="856222" cy="1883946"/>
          </a:xfrm>
        </p:grpSpPr>
        <p:grpSp>
          <p:nvGrpSpPr>
            <p:cNvPr id="152" name="Group 9"/>
            <p:cNvGrpSpPr/>
            <p:nvPr/>
          </p:nvGrpSpPr>
          <p:grpSpPr>
            <a:xfrm>
              <a:off x="1614454" y="1225881"/>
              <a:ext cx="755748" cy="1860207"/>
              <a:chOff x="1614454" y="1225881"/>
              <a:chExt cx="755748" cy="1860207"/>
            </a:xfrm>
          </p:grpSpPr>
          <p:sp>
            <p:nvSpPr>
              <p:cNvPr id="156" name="Rectangle 155"/>
              <p:cNvSpPr/>
              <p:nvPr/>
            </p:nvSpPr>
            <p:spPr>
              <a:xfrm>
                <a:off x="1614454" y="1228700"/>
                <a:ext cx="755748" cy="185738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IN"/>
              </a:p>
            </p:txBody>
          </p:sp>
          <p:cxnSp>
            <p:nvCxnSpPr>
              <p:cNvPr id="157" name="Straight Connector 156"/>
              <p:cNvCxnSpPr/>
              <p:nvPr/>
            </p:nvCxnSpPr>
            <p:spPr>
              <a:xfrm rot="16200000" flipH="1">
                <a:off x="839330" y="2157516"/>
                <a:ext cx="1836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/>
            </p:nvCxnSpPr>
            <p:spPr>
              <a:xfrm rot="16200000" flipH="1">
                <a:off x="1296526" y="2143881"/>
                <a:ext cx="1836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3" name="TextBox 152"/>
            <p:cNvSpPr txBox="1"/>
            <p:nvPr/>
          </p:nvSpPr>
          <p:spPr>
            <a:xfrm>
              <a:off x="1733670" y="1202142"/>
              <a:ext cx="714384" cy="183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RACK NO. 02</a:t>
              </a:r>
              <a:endParaRPr lang="en-IN" sz="1000" dirty="0"/>
            </a:p>
          </p:txBody>
        </p:sp>
        <p:sp>
          <p:nvSpPr>
            <p:cNvPr id="154" name="TextBox 153"/>
            <p:cNvSpPr txBox="1"/>
            <p:nvPr/>
          </p:nvSpPr>
          <p:spPr>
            <a:xfrm rot="16200000">
              <a:off x="1313571" y="1905594"/>
              <a:ext cx="740966" cy="184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 smtClean="0"/>
                <a:t>IPDU-04</a:t>
              </a:r>
              <a:endParaRPr lang="en-IN" sz="4800" dirty="0"/>
            </a:p>
          </p:txBody>
        </p:sp>
        <p:sp>
          <p:nvSpPr>
            <p:cNvPr id="155" name="TextBox 154"/>
            <p:cNvSpPr txBox="1"/>
            <p:nvPr/>
          </p:nvSpPr>
          <p:spPr>
            <a:xfrm rot="16200000">
              <a:off x="1972231" y="1953384"/>
              <a:ext cx="647825" cy="184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600" dirty="0" smtClean="0"/>
                <a:t>IPDU-03</a:t>
              </a:r>
              <a:endParaRPr lang="en-IN" sz="5400" dirty="0"/>
            </a:p>
          </p:txBody>
        </p:sp>
      </p:grpSp>
      <p:grpSp>
        <p:nvGrpSpPr>
          <p:cNvPr id="159" name="Group 158"/>
          <p:cNvGrpSpPr/>
          <p:nvPr/>
        </p:nvGrpSpPr>
        <p:grpSpPr>
          <a:xfrm>
            <a:off x="11218681" y="4157658"/>
            <a:ext cx="1571634" cy="2532238"/>
            <a:chOff x="1591833" y="1202142"/>
            <a:chExt cx="856221" cy="1883946"/>
          </a:xfrm>
        </p:grpSpPr>
        <p:grpSp>
          <p:nvGrpSpPr>
            <p:cNvPr id="160" name="Group 9"/>
            <p:cNvGrpSpPr/>
            <p:nvPr/>
          </p:nvGrpSpPr>
          <p:grpSpPr>
            <a:xfrm>
              <a:off x="1614454" y="1225881"/>
              <a:ext cx="755748" cy="1860207"/>
              <a:chOff x="1614454" y="1225881"/>
              <a:chExt cx="755748" cy="1860207"/>
            </a:xfrm>
          </p:grpSpPr>
          <p:sp>
            <p:nvSpPr>
              <p:cNvPr id="164" name="Rectangle 163"/>
              <p:cNvSpPr/>
              <p:nvPr/>
            </p:nvSpPr>
            <p:spPr>
              <a:xfrm>
                <a:off x="1614454" y="1228700"/>
                <a:ext cx="755748" cy="185738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IN"/>
              </a:p>
            </p:txBody>
          </p:sp>
          <p:cxnSp>
            <p:nvCxnSpPr>
              <p:cNvPr id="165" name="Straight Connector 164"/>
              <p:cNvCxnSpPr/>
              <p:nvPr/>
            </p:nvCxnSpPr>
            <p:spPr>
              <a:xfrm rot="16200000" flipH="1">
                <a:off x="839330" y="2157516"/>
                <a:ext cx="1836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/>
            </p:nvCxnSpPr>
            <p:spPr>
              <a:xfrm rot="16200000" flipH="1">
                <a:off x="1296526" y="2143881"/>
                <a:ext cx="1836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1" name="TextBox 160"/>
            <p:cNvSpPr txBox="1"/>
            <p:nvPr/>
          </p:nvSpPr>
          <p:spPr>
            <a:xfrm>
              <a:off x="1733670" y="1202142"/>
              <a:ext cx="714384" cy="183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RACK NO. 01</a:t>
              </a:r>
              <a:endParaRPr lang="en-IN" sz="1000" dirty="0"/>
            </a:p>
          </p:txBody>
        </p:sp>
        <p:sp>
          <p:nvSpPr>
            <p:cNvPr id="162" name="TextBox 161"/>
            <p:cNvSpPr txBox="1"/>
            <p:nvPr/>
          </p:nvSpPr>
          <p:spPr>
            <a:xfrm rot="16200000">
              <a:off x="1286997" y="1869571"/>
              <a:ext cx="794115" cy="184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 smtClean="0"/>
                <a:t>IPDU-02</a:t>
              </a:r>
              <a:endParaRPr lang="en-IN" sz="4800" dirty="0"/>
            </a:p>
          </p:txBody>
        </p:sp>
        <p:sp>
          <p:nvSpPr>
            <p:cNvPr id="163" name="TextBox 162"/>
            <p:cNvSpPr txBox="1"/>
            <p:nvPr/>
          </p:nvSpPr>
          <p:spPr>
            <a:xfrm rot="16200000">
              <a:off x="1972231" y="1943935"/>
              <a:ext cx="647825" cy="184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600" dirty="0" smtClean="0"/>
                <a:t>IPDU-01</a:t>
              </a:r>
              <a:endParaRPr lang="en-IN" sz="5400" dirty="0"/>
            </a:p>
          </p:txBody>
        </p:sp>
      </p:grpSp>
      <p:grpSp>
        <p:nvGrpSpPr>
          <p:cNvPr id="250" name="Group 249"/>
          <p:cNvGrpSpPr/>
          <p:nvPr/>
        </p:nvGrpSpPr>
        <p:grpSpPr>
          <a:xfrm>
            <a:off x="233198" y="2625928"/>
            <a:ext cx="1434586" cy="1633521"/>
            <a:chOff x="233198" y="2625928"/>
            <a:chExt cx="1434586" cy="1633521"/>
          </a:xfrm>
        </p:grpSpPr>
        <p:grpSp>
          <p:nvGrpSpPr>
            <p:cNvPr id="226" name="Group 225"/>
            <p:cNvGrpSpPr/>
            <p:nvPr/>
          </p:nvGrpSpPr>
          <p:grpSpPr>
            <a:xfrm>
              <a:off x="233198" y="2704413"/>
              <a:ext cx="1434586" cy="1555036"/>
              <a:chOff x="233198" y="2705146"/>
              <a:chExt cx="1434586" cy="1555036"/>
            </a:xfrm>
          </p:grpSpPr>
          <p:sp>
            <p:nvSpPr>
              <p:cNvPr id="192" name="TextBox 191"/>
              <p:cNvSpPr txBox="1"/>
              <p:nvPr/>
            </p:nvSpPr>
            <p:spPr>
              <a:xfrm>
                <a:off x="233198" y="2705146"/>
                <a:ext cx="1428760" cy="1846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600" u="sng" dirty="0" smtClean="0"/>
                  <a:t>FLOOR MOUNTED DISTRIBUTION BOX</a:t>
                </a:r>
                <a:endParaRPr lang="en-IN" sz="600" u="sng" dirty="0"/>
              </a:p>
            </p:txBody>
          </p:sp>
          <p:sp>
            <p:nvSpPr>
              <p:cNvPr id="167" name="Rectangle 166"/>
              <p:cNvSpPr/>
              <p:nvPr/>
            </p:nvSpPr>
            <p:spPr>
              <a:xfrm>
                <a:off x="328570" y="2728898"/>
                <a:ext cx="1260000" cy="129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IN"/>
              </a:p>
            </p:txBody>
          </p:sp>
          <p:grpSp>
            <p:nvGrpSpPr>
              <p:cNvPr id="196" name="Group 195"/>
              <p:cNvGrpSpPr/>
              <p:nvPr/>
            </p:nvGrpSpPr>
            <p:grpSpPr>
              <a:xfrm>
                <a:off x="274073" y="3379900"/>
                <a:ext cx="435600" cy="285752"/>
                <a:chOff x="289849" y="3443278"/>
                <a:chExt cx="449162" cy="285752"/>
              </a:xfrm>
            </p:grpSpPr>
            <p:sp>
              <p:nvSpPr>
                <p:cNvPr id="191" name="Rectangle 190"/>
                <p:cNvSpPr/>
                <p:nvPr/>
              </p:nvSpPr>
              <p:spPr>
                <a:xfrm>
                  <a:off x="374888" y="3443278"/>
                  <a:ext cx="285752" cy="285752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194" name="TextBox 193"/>
                <p:cNvSpPr txBox="1"/>
                <p:nvPr/>
              </p:nvSpPr>
              <p:spPr>
                <a:xfrm>
                  <a:off x="289849" y="3471114"/>
                  <a:ext cx="449162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900" dirty="0" smtClean="0"/>
                    <a:t>O/P1</a:t>
                  </a:r>
                  <a:endParaRPr lang="en-IN" sz="900" dirty="0"/>
                </a:p>
              </p:txBody>
            </p:sp>
          </p:grpSp>
          <p:grpSp>
            <p:nvGrpSpPr>
              <p:cNvPr id="206" name="Group 205"/>
              <p:cNvGrpSpPr/>
              <p:nvPr/>
            </p:nvGrpSpPr>
            <p:grpSpPr>
              <a:xfrm>
                <a:off x="578773" y="3379900"/>
                <a:ext cx="423514" cy="285752"/>
                <a:chOff x="289849" y="3443278"/>
                <a:chExt cx="436700" cy="285752"/>
              </a:xfrm>
            </p:grpSpPr>
            <p:sp>
              <p:nvSpPr>
                <p:cNvPr id="207" name="Rectangle 206"/>
                <p:cNvSpPr/>
                <p:nvPr/>
              </p:nvSpPr>
              <p:spPr>
                <a:xfrm>
                  <a:off x="374888" y="3443278"/>
                  <a:ext cx="285752" cy="285752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208" name="TextBox 207"/>
                <p:cNvSpPr txBox="1"/>
                <p:nvPr/>
              </p:nvSpPr>
              <p:spPr>
                <a:xfrm>
                  <a:off x="289849" y="3471114"/>
                  <a:ext cx="436700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900" dirty="0" smtClean="0"/>
                    <a:t>O/P2</a:t>
                  </a:r>
                  <a:endParaRPr lang="en-IN" sz="900" dirty="0"/>
                </a:p>
              </p:txBody>
            </p:sp>
          </p:grpSp>
          <p:grpSp>
            <p:nvGrpSpPr>
              <p:cNvPr id="212" name="Group 211"/>
              <p:cNvGrpSpPr/>
              <p:nvPr/>
            </p:nvGrpSpPr>
            <p:grpSpPr>
              <a:xfrm>
                <a:off x="891095" y="3379900"/>
                <a:ext cx="423514" cy="285752"/>
                <a:chOff x="289849" y="3443278"/>
                <a:chExt cx="436700" cy="285752"/>
              </a:xfrm>
            </p:grpSpPr>
            <p:sp>
              <p:nvSpPr>
                <p:cNvPr id="213" name="Rectangle 212"/>
                <p:cNvSpPr/>
                <p:nvPr/>
              </p:nvSpPr>
              <p:spPr>
                <a:xfrm>
                  <a:off x="374888" y="3443278"/>
                  <a:ext cx="285752" cy="285752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214" name="TextBox 213"/>
                <p:cNvSpPr txBox="1"/>
                <p:nvPr/>
              </p:nvSpPr>
              <p:spPr>
                <a:xfrm>
                  <a:off x="289849" y="3471114"/>
                  <a:ext cx="436700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900" dirty="0" smtClean="0"/>
                    <a:t>O/P3</a:t>
                  </a:r>
                  <a:endParaRPr lang="en-IN" sz="900" dirty="0"/>
                </a:p>
              </p:txBody>
            </p:sp>
          </p:grpSp>
          <p:grpSp>
            <p:nvGrpSpPr>
              <p:cNvPr id="215" name="Group 214"/>
              <p:cNvGrpSpPr/>
              <p:nvPr/>
            </p:nvGrpSpPr>
            <p:grpSpPr>
              <a:xfrm>
                <a:off x="1199933" y="3379900"/>
                <a:ext cx="423514" cy="285752"/>
                <a:chOff x="289849" y="3443278"/>
                <a:chExt cx="436700" cy="285752"/>
              </a:xfrm>
            </p:grpSpPr>
            <p:sp>
              <p:nvSpPr>
                <p:cNvPr id="216" name="Rectangle 215"/>
                <p:cNvSpPr/>
                <p:nvPr/>
              </p:nvSpPr>
              <p:spPr>
                <a:xfrm>
                  <a:off x="374888" y="3443278"/>
                  <a:ext cx="285752" cy="285752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217" name="TextBox 216"/>
                <p:cNvSpPr txBox="1"/>
                <p:nvPr/>
              </p:nvSpPr>
              <p:spPr>
                <a:xfrm>
                  <a:off x="289849" y="3471114"/>
                  <a:ext cx="436700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900" dirty="0" smtClean="0"/>
                    <a:t>O/P4</a:t>
                  </a:r>
                  <a:endParaRPr lang="en-IN" sz="900" dirty="0"/>
                </a:p>
              </p:txBody>
            </p:sp>
          </p:grpSp>
          <p:sp>
            <p:nvSpPr>
              <p:cNvPr id="218" name="TextBox 217"/>
              <p:cNvSpPr txBox="1"/>
              <p:nvPr/>
            </p:nvSpPr>
            <p:spPr>
              <a:xfrm>
                <a:off x="310462" y="3226840"/>
                <a:ext cx="135732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800" dirty="0" smtClean="0"/>
                  <a:t>R             Y           B            R</a:t>
                </a:r>
                <a:endParaRPr lang="en-IN" sz="800" dirty="0"/>
              </a:p>
            </p:txBody>
          </p:sp>
          <p:sp>
            <p:nvSpPr>
              <p:cNvPr id="220" name="TextBox 219"/>
              <p:cNvSpPr txBox="1"/>
              <p:nvPr/>
            </p:nvSpPr>
            <p:spPr>
              <a:xfrm>
                <a:off x="516565" y="2800336"/>
                <a:ext cx="88357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IN" sz="1000" b="1" dirty="0" smtClean="0"/>
                  <a:t>I/C from </a:t>
                </a:r>
              </a:p>
              <a:p>
                <a:pPr algn="ctr"/>
                <a:r>
                  <a:rPr lang="en-IN" sz="1000" b="1" dirty="0" smtClean="0"/>
                  <a:t>SDP-1 MCB-8</a:t>
                </a:r>
                <a:endParaRPr lang="en-IN" sz="1000" b="1" dirty="0"/>
              </a:p>
            </p:txBody>
          </p:sp>
          <p:sp>
            <p:nvSpPr>
              <p:cNvPr id="221" name="TextBox 220"/>
              <p:cNvSpPr txBox="1"/>
              <p:nvPr/>
            </p:nvSpPr>
            <p:spPr>
              <a:xfrm rot="16200000">
                <a:off x="303338" y="3798661"/>
                <a:ext cx="344966" cy="215444"/>
              </a:xfrm>
              <a:prstGeom prst="rect">
                <a:avLst/>
              </a:prstGeom>
              <a:noFill/>
            </p:spPr>
            <p:txBody>
              <a:bodyPr vert="horz" wrap="none" rtlCol="0">
                <a:spAutoFit/>
              </a:bodyPr>
              <a:lstStyle/>
              <a:p>
                <a:r>
                  <a:rPr lang="en-IN" sz="800" b="1" dirty="0" smtClean="0"/>
                  <a:t>-----</a:t>
                </a:r>
                <a:endParaRPr lang="en-IN" sz="800" b="1" dirty="0"/>
              </a:p>
            </p:txBody>
          </p:sp>
          <p:sp>
            <p:nvSpPr>
              <p:cNvPr id="222" name="TextBox 221"/>
              <p:cNvSpPr txBox="1"/>
              <p:nvPr/>
            </p:nvSpPr>
            <p:spPr>
              <a:xfrm rot="16200000">
                <a:off x="474438" y="3823684"/>
                <a:ext cx="657552" cy="215444"/>
              </a:xfrm>
              <a:prstGeom prst="rect">
                <a:avLst/>
              </a:prstGeom>
              <a:noFill/>
            </p:spPr>
            <p:txBody>
              <a:bodyPr vert="horz" wrap="none" rtlCol="0">
                <a:spAutoFit/>
              </a:bodyPr>
              <a:lstStyle/>
              <a:p>
                <a:r>
                  <a:rPr lang="en-IN" sz="800" b="1" dirty="0" smtClean="0"/>
                  <a:t>       IPDU31</a:t>
                </a:r>
                <a:endParaRPr lang="en-IN" sz="800" b="1" dirty="0"/>
              </a:p>
            </p:txBody>
          </p:sp>
          <p:sp>
            <p:nvSpPr>
              <p:cNvPr id="223" name="TextBox 222"/>
              <p:cNvSpPr txBox="1"/>
              <p:nvPr/>
            </p:nvSpPr>
            <p:spPr>
              <a:xfrm rot="16200000">
                <a:off x="796680" y="3809193"/>
                <a:ext cx="635110" cy="215444"/>
              </a:xfrm>
              <a:prstGeom prst="rect">
                <a:avLst/>
              </a:prstGeom>
              <a:noFill/>
            </p:spPr>
            <p:txBody>
              <a:bodyPr vert="horz" wrap="none" rtlCol="0">
                <a:spAutoFit/>
              </a:bodyPr>
              <a:lstStyle/>
              <a:p>
                <a:r>
                  <a:rPr lang="en-IN" sz="800" b="1" dirty="0" smtClean="0"/>
                  <a:t>      IPDU32</a:t>
                </a:r>
                <a:endParaRPr lang="en-IN" sz="800" b="1" dirty="0"/>
              </a:p>
            </p:txBody>
          </p:sp>
          <p:sp>
            <p:nvSpPr>
              <p:cNvPr id="224" name="TextBox 223"/>
              <p:cNvSpPr txBox="1"/>
              <p:nvPr/>
            </p:nvSpPr>
            <p:spPr>
              <a:xfrm rot="16200000">
                <a:off x="1269145" y="3796475"/>
                <a:ext cx="344966" cy="215444"/>
              </a:xfrm>
              <a:prstGeom prst="rect">
                <a:avLst/>
              </a:prstGeom>
              <a:noFill/>
            </p:spPr>
            <p:txBody>
              <a:bodyPr vert="horz" wrap="none" rtlCol="0">
                <a:spAutoFit/>
              </a:bodyPr>
              <a:lstStyle/>
              <a:p>
                <a:r>
                  <a:rPr lang="en-IN" sz="800" b="1" dirty="0" smtClean="0"/>
                  <a:t>-----</a:t>
                </a:r>
                <a:endParaRPr lang="en-IN" sz="800" b="1" dirty="0"/>
              </a:p>
            </p:txBody>
          </p:sp>
        </p:grpSp>
        <p:cxnSp>
          <p:nvCxnSpPr>
            <p:cNvPr id="249" name="Straight Connector 248"/>
            <p:cNvCxnSpPr>
              <a:stCxn id="4" idx="2"/>
              <a:endCxn id="167" idx="0"/>
            </p:cNvCxnSpPr>
            <p:nvPr/>
          </p:nvCxnSpPr>
          <p:spPr>
            <a:xfrm rot="16200000" flipH="1">
              <a:off x="863295" y="2677046"/>
              <a:ext cx="10223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1" name="Group 250"/>
          <p:cNvGrpSpPr/>
          <p:nvPr/>
        </p:nvGrpSpPr>
        <p:grpSpPr>
          <a:xfrm>
            <a:off x="1608628" y="2619272"/>
            <a:ext cx="1434586" cy="1599858"/>
            <a:chOff x="233198" y="2625928"/>
            <a:chExt cx="1434586" cy="1599858"/>
          </a:xfrm>
        </p:grpSpPr>
        <p:grpSp>
          <p:nvGrpSpPr>
            <p:cNvPr id="252" name="Group 225"/>
            <p:cNvGrpSpPr/>
            <p:nvPr/>
          </p:nvGrpSpPr>
          <p:grpSpPr>
            <a:xfrm>
              <a:off x="233198" y="2704413"/>
              <a:ext cx="1434586" cy="1521373"/>
              <a:chOff x="233198" y="2705146"/>
              <a:chExt cx="1434586" cy="1521373"/>
            </a:xfrm>
          </p:grpSpPr>
          <p:sp>
            <p:nvSpPr>
              <p:cNvPr id="254" name="TextBox 253"/>
              <p:cNvSpPr txBox="1"/>
              <p:nvPr/>
            </p:nvSpPr>
            <p:spPr>
              <a:xfrm>
                <a:off x="233198" y="2705146"/>
                <a:ext cx="1428760" cy="1846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600" u="sng" dirty="0" smtClean="0"/>
                  <a:t>FLOOR MOUNTED DISTRIBUTION BOX</a:t>
                </a:r>
                <a:endParaRPr lang="en-IN" sz="600" u="sng" dirty="0"/>
              </a:p>
            </p:txBody>
          </p:sp>
          <p:sp>
            <p:nvSpPr>
              <p:cNvPr id="255" name="Rectangle 254"/>
              <p:cNvSpPr/>
              <p:nvPr/>
            </p:nvSpPr>
            <p:spPr>
              <a:xfrm>
                <a:off x="328570" y="2728898"/>
                <a:ext cx="1260000" cy="129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IN"/>
              </a:p>
            </p:txBody>
          </p:sp>
          <p:grpSp>
            <p:nvGrpSpPr>
              <p:cNvPr id="256" name="Group 195"/>
              <p:cNvGrpSpPr/>
              <p:nvPr/>
            </p:nvGrpSpPr>
            <p:grpSpPr>
              <a:xfrm>
                <a:off x="274073" y="3379900"/>
                <a:ext cx="435600" cy="285752"/>
                <a:chOff x="289849" y="3443278"/>
                <a:chExt cx="449162" cy="285752"/>
              </a:xfrm>
            </p:grpSpPr>
            <p:sp>
              <p:nvSpPr>
                <p:cNvPr id="272" name="Rectangle 271"/>
                <p:cNvSpPr/>
                <p:nvPr/>
              </p:nvSpPr>
              <p:spPr>
                <a:xfrm>
                  <a:off x="374888" y="3443278"/>
                  <a:ext cx="285752" cy="285752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273" name="TextBox 272"/>
                <p:cNvSpPr txBox="1"/>
                <p:nvPr/>
              </p:nvSpPr>
              <p:spPr>
                <a:xfrm>
                  <a:off x="289849" y="3471114"/>
                  <a:ext cx="449162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900" dirty="0" smtClean="0"/>
                    <a:t>O/P1</a:t>
                  </a:r>
                  <a:endParaRPr lang="en-IN" sz="900" dirty="0"/>
                </a:p>
              </p:txBody>
            </p:sp>
          </p:grpSp>
          <p:grpSp>
            <p:nvGrpSpPr>
              <p:cNvPr id="257" name="Group 205"/>
              <p:cNvGrpSpPr/>
              <p:nvPr/>
            </p:nvGrpSpPr>
            <p:grpSpPr>
              <a:xfrm>
                <a:off x="578773" y="3379900"/>
                <a:ext cx="423514" cy="285752"/>
                <a:chOff x="289849" y="3443278"/>
                <a:chExt cx="436700" cy="285752"/>
              </a:xfrm>
            </p:grpSpPr>
            <p:sp>
              <p:nvSpPr>
                <p:cNvPr id="270" name="Rectangle 269"/>
                <p:cNvSpPr/>
                <p:nvPr/>
              </p:nvSpPr>
              <p:spPr>
                <a:xfrm>
                  <a:off x="374888" y="3443278"/>
                  <a:ext cx="285752" cy="285752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271" name="TextBox 270"/>
                <p:cNvSpPr txBox="1"/>
                <p:nvPr/>
              </p:nvSpPr>
              <p:spPr>
                <a:xfrm>
                  <a:off x="289849" y="3471114"/>
                  <a:ext cx="436700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900" dirty="0" smtClean="0"/>
                    <a:t>O/P2</a:t>
                  </a:r>
                  <a:endParaRPr lang="en-IN" sz="900" dirty="0"/>
                </a:p>
              </p:txBody>
            </p:sp>
          </p:grpSp>
          <p:grpSp>
            <p:nvGrpSpPr>
              <p:cNvPr id="258" name="Group 211"/>
              <p:cNvGrpSpPr/>
              <p:nvPr/>
            </p:nvGrpSpPr>
            <p:grpSpPr>
              <a:xfrm>
                <a:off x="891095" y="3379900"/>
                <a:ext cx="423514" cy="285752"/>
                <a:chOff x="289849" y="3443278"/>
                <a:chExt cx="436700" cy="285752"/>
              </a:xfrm>
            </p:grpSpPr>
            <p:sp>
              <p:nvSpPr>
                <p:cNvPr id="268" name="Rectangle 267"/>
                <p:cNvSpPr/>
                <p:nvPr/>
              </p:nvSpPr>
              <p:spPr>
                <a:xfrm>
                  <a:off x="374888" y="3443278"/>
                  <a:ext cx="285752" cy="285752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269" name="TextBox 268"/>
                <p:cNvSpPr txBox="1"/>
                <p:nvPr/>
              </p:nvSpPr>
              <p:spPr>
                <a:xfrm>
                  <a:off x="289849" y="3471114"/>
                  <a:ext cx="436700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900" dirty="0" smtClean="0"/>
                    <a:t>O/P3</a:t>
                  </a:r>
                  <a:endParaRPr lang="en-IN" sz="900" dirty="0"/>
                </a:p>
              </p:txBody>
            </p:sp>
          </p:grpSp>
          <p:grpSp>
            <p:nvGrpSpPr>
              <p:cNvPr id="259" name="Group 214"/>
              <p:cNvGrpSpPr/>
              <p:nvPr/>
            </p:nvGrpSpPr>
            <p:grpSpPr>
              <a:xfrm>
                <a:off x="1199933" y="3379900"/>
                <a:ext cx="423514" cy="285752"/>
                <a:chOff x="289849" y="3443278"/>
                <a:chExt cx="436700" cy="285752"/>
              </a:xfrm>
            </p:grpSpPr>
            <p:sp>
              <p:nvSpPr>
                <p:cNvPr id="266" name="Rectangle 265"/>
                <p:cNvSpPr/>
                <p:nvPr/>
              </p:nvSpPr>
              <p:spPr>
                <a:xfrm>
                  <a:off x="374888" y="3443278"/>
                  <a:ext cx="285752" cy="285752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267" name="TextBox 266"/>
                <p:cNvSpPr txBox="1"/>
                <p:nvPr/>
              </p:nvSpPr>
              <p:spPr>
                <a:xfrm>
                  <a:off x="289849" y="3471114"/>
                  <a:ext cx="436700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900" dirty="0" smtClean="0"/>
                    <a:t>O/P4</a:t>
                  </a:r>
                  <a:endParaRPr lang="en-IN" sz="900" dirty="0"/>
                </a:p>
              </p:txBody>
            </p:sp>
          </p:grpSp>
          <p:sp>
            <p:nvSpPr>
              <p:cNvPr id="260" name="TextBox 259"/>
              <p:cNvSpPr txBox="1"/>
              <p:nvPr/>
            </p:nvSpPr>
            <p:spPr>
              <a:xfrm>
                <a:off x="310462" y="3226840"/>
                <a:ext cx="135732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800" dirty="0" smtClean="0"/>
                  <a:t>R             Y           B            R</a:t>
                </a:r>
                <a:endParaRPr lang="en-IN" sz="800" dirty="0"/>
              </a:p>
            </p:txBody>
          </p:sp>
          <p:sp>
            <p:nvSpPr>
              <p:cNvPr id="261" name="TextBox 260"/>
              <p:cNvSpPr txBox="1"/>
              <p:nvPr/>
            </p:nvSpPr>
            <p:spPr>
              <a:xfrm>
                <a:off x="516565" y="2800336"/>
                <a:ext cx="88357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IN" sz="1000" b="1" dirty="0" smtClean="0"/>
                  <a:t>I/C from </a:t>
                </a:r>
              </a:p>
              <a:p>
                <a:pPr algn="ctr"/>
                <a:r>
                  <a:rPr lang="en-IN" sz="1000" b="1" dirty="0" smtClean="0"/>
                  <a:t>SDP-1 MCB-7</a:t>
                </a:r>
                <a:endParaRPr lang="en-IN" sz="1000" b="1" dirty="0"/>
              </a:p>
            </p:txBody>
          </p:sp>
          <p:sp>
            <p:nvSpPr>
              <p:cNvPr id="262" name="TextBox 261"/>
              <p:cNvSpPr txBox="1"/>
              <p:nvPr/>
            </p:nvSpPr>
            <p:spPr>
              <a:xfrm rot="16200000">
                <a:off x="303338" y="3798661"/>
                <a:ext cx="344966" cy="215444"/>
              </a:xfrm>
              <a:prstGeom prst="rect">
                <a:avLst/>
              </a:prstGeom>
              <a:noFill/>
            </p:spPr>
            <p:txBody>
              <a:bodyPr vert="horz" wrap="none" rtlCol="0">
                <a:spAutoFit/>
              </a:bodyPr>
              <a:lstStyle/>
              <a:p>
                <a:r>
                  <a:rPr lang="en-IN" sz="800" b="1" dirty="0" smtClean="0"/>
                  <a:t>-----</a:t>
                </a:r>
                <a:endParaRPr lang="en-IN" sz="800" b="1" dirty="0"/>
              </a:p>
            </p:txBody>
          </p:sp>
          <p:sp>
            <p:nvSpPr>
              <p:cNvPr id="263" name="TextBox 262"/>
              <p:cNvSpPr txBox="1"/>
              <p:nvPr/>
            </p:nvSpPr>
            <p:spPr>
              <a:xfrm rot="16200000">
                <a:off x="485659" y="3799831"/>
                <a:ext cx="635110" cy="215444"/>
              </a:xfrm>
              <a:prstGeom prst="rect">
                <a:avLst/>
              </a:prstGeom>
              <a:noFill/>
            </p:spPr>
            <p:txBody>
              <a:bodyPr vert="horz" wrap="none" rtlCol="0">
                <a:spAutoFit/>
              </a:bodyPr>
              <a:lstStyle/>
              <a:p>
                <a:r>
                  <a:rPr lang="en-IN" sz="800" b="1" dirty="0" smtClean="0"/>
                  <a:t>      IPDU29</a:t>
                </a:r>
                <a:endParaRPr lang="en-IN" sz="800" b="1" dirty="0"/>
              </a:p>
            </p:txBody>
          </p:sp>
          <p:sp>
            <p:nvSpPr>
              <p:cNvPr id="264" name="TextBox 263"/>
              <p:cNvSpPr txBox="1"/>
              <p:nvPr/>
            </p:nvSpPr>
            <p:spPr>
              <a:xfrm rot="16200000">
                <a:off x="796680" y="3801242"/>
                <a:ext cx="635110" cy="215444"/>
              </a:xfrm>
              <a:prstGeom prst="rect">
                <a:avLst/>
              </a:prstGeom>
              <a:noFill/>
            </p:spPr>
            <p:txBody>
              <a:bodyPr vert="horz" wrap="none" rtlCol="0">
                <a:spAutoFit/>
              </a:bodyPr>
              <a:lstStyle/>
              <a:p>
                <a:r>
                  <a:rPr lang="en-IN" sz="800" b="1" dirty="0" smtClean="0"/>
                  <a:t>      IPDU30</a:t>
                </a:r>
                <a:endParaRPr lang="en-IN" sz="800" b="1" dirty="0"/>
              </a:p>
            </p:txBody>
          </p:sp>
          <p:sp>
            <p:nvSpPr>
              <p:cNvPr id="265" name="TextBox 264"/>
              <p:cNvSpPr txBox="1"/>
              <p:nvPr/>
            </p:nvSpPr>
            <p:spPr>
              <a:xfrm rot="16200000">
                <a:off x="1269145" y="3796475"/>
                <a:ext cx="344966" cy="215444"/>
              </a:xfrm>
              <a:prstGeom prst="rect">
                <a:avLst/>
              </a:prstGeom>
              <a:noFill/>
            </p:spPr>
            <p:txBody>
              <a:bodyPr vert="horz" wrap="none" rtlCol="0">
                <a:spAutoFit/>
              </a:bodyPr>
              <a:lstStyle/>
              <a:p>
                <a:r>
                  <a:rPr lang="en-IN" sz="800" b="1" dirty="0" smtClean="0"/>
                  <a:t>-----</a:t>
                </a:r>
                <a:endParaRPr lang="en-IN" sz="800" b="1" dirty="0"/>
              </a:p>
            </p:txBody>
          </p:sp>
        </p:grpSp>
        <p:cxnSp>
          <p:nvCxnSpPr>
            <p:cNvPr id="253" name="Straight Connector 252"/>
            <p:cNvCxnSpPr>
              <a:endCxn id="255" idx="0"/>
            </p:cNvCxnSpPr>
            <p:nvPr/>
          </p:nvCxnSpPr>
          <p:spPr>
            <a:xfrm rot="16200000" flipH="1">
              <a:off x="863295" y="2677046"/>
              <a:ext cx="10223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4" name="Group 273"/>
          <p:cNvGrpSpPr/>
          <p:nvPr/>
        </p:nvGrpSpPr>
        <p:grpSpPr>
          <a:xfrm>
            <a:off x="2947842" y="2621253"/>
            <a:ext cx="1434586" cy="1614349"/>
            <a:chOff x="233198" y="2625928"/>
            <a:chExt cx="1434586" cy="1614349"/>
          </a:xfrm>
        </p:grpSpPr>
        <p:grpSp>
          <p:nvGrpSpPr>
            <p:cNvPr id="275" name="Group 225"/>
            <p:cNvGrpSpPr/>
            <p:nvPr/>
          </p:nvGrpSpPr>
          <p:grpSpPr>
            <a:xfrm>
              <a:off x="233198" y="2704413"/>
              <a:ext cx="1434586" cy="1535864"/>
              <a:chOff x="233198" y="2705146"/>
              <a:chExt cx="1434586" cy="1535864"/>
            </a:xfrm>
          </p:grpSpPr>
          <p:sp>
            <p:nvSpPr>
              <p:cNvPr id="277" name="TextBox 276"/>
              <p:cNvSpPr txBox="1"/>
              <p:nvPr/>
            </p:nvSpPr>
            <p:spPr>
              <a:xfrm>
                <a:off x="233198" y="2705146"/>
                <a:ext cx="1428760" cy="1846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600" u="sng" dirty="0" smtClean="0"/>
                  <a:t>FLOOR MOUNTED DISTRIBUTION BOX</a:t>
                </a:r>
                <a:endParaRPr lang="en-IN" sz="600" u="sng" dirty="0"/>
              </a:p>
            </p:txBody>
          </p:sp>
          <p:sp>
            <p:nvSpPr>
              <p:cNvPr id="278" name="Rectangle 277"/>
              <p:cNvSpPr/>
              <p:nvPr/>
            </p:nvSpPr>
            <p:spPr>
              <a:xfrm>
                <a:off x="328570" y="2728898"/>
                <a:ext cx="1260000" cy="129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IN"/>
              </a:p>
            </p:txBody>
          </p:sp>
          <p:grpSp>
            <p:nvGrpSpPr>
              <p:cNvPr id="279" name="Group 195"/>
              <p:cNvGrpSpPr/>
              <p:nvPr/>
            </p:nvGrpSpPr>
            <p:grpSpPr>
              <a:xfrm>
                <a:off x="274073" y="3379900"/>
                <a:ext cx="435600" cy="285752"/>
                <a:chOff x="289849" y="3443278"/>
                <a:chExt cx="449162" cy="285752"/>
              </a:xfrm>
            </p:grpSpPr>
            <p:sp>
              <p:nvSpPr>
                <p:cNvPr id="295" name="Rectangle 294"/>
                <p:cNvSpPr/>
                <p:nvPr/>
              </p:nvSpPr>
              <p:spPr>
                <a:xfrm>
                  <a:off x="374888" y="3443278"/>
                  <a:ext cx="285752" cy="285752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296" name="TextBox 295"/>
                <p:cNvSpPr txBox="1"/>
                <p:nvPr/>
              </p:nvSpPr>
              <p:spPr>
                <a:xfrm>
                  <a:off x="289849" y="3471114"/>
                  <a:ext cx="449162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900" dirty="0" smtClean="0"/>
                    <a:t>O/P1</a:t>
                  </a:r>
                  <a:endParaRPr lang="en-IN" sz="900" dirty="0"/>
                </a:p>
              </p:txBody>
            </p:sp>
          </p:grpSp>
          <p:grpSp>
            <p:nvGrpSpPr>
              <p:cNvPr id="280" name="Group 205"/>
              <p:cNvGrpSpPr/>
              <p:nvPr/>
            </p:nvGrpSpPr>
            <p:grpSpPr>
              <a:xfrm>
                <a:off x="578773" y="3379900"/>
                <a:ext cx="423514" cy="285752"/>
                <a:chOff x="289849" y="3443278"/>
                <a:chExt cx="436700" cy="285752"/>
              </a:xfrm>
            </p:grpSpPr>
            <p:sp>
              <p:nvSpPr>
                <p:cNvPr id="293" name="Rectangle 292"/>
                <p:cNvSpPr/>
                <p:nvPr/>
              </p:nvSpPr>
              <p:spPr>
                <a:xfrm>
                  <a:off x="374888" y="3443278"/>
                  <a:ext cx="285752" cy="285752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294" name="TextBox 293"/>
                <p:cNvSpPr txBox="1"/>
                <p:nvPr/>
              </p:nvSpPr>
              <p:spPr>
                <a:xfrm>
                  <a:off x="289849" y="3471114"/>
                  <a:ext cx="436700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900" dirty="0" smtClean="0"/>
                    <a:t>O/P2</a:t>
                  </a:r>
                  <a:endParaRPr lang="en-IN" sz="900" dirty="0"/>
                </a:p>
              </p:txBody>
            </p:sp>
          </p:grpSp>
          <p:grpSp>
            <p:nvGrpSpPr>
              <p:cNvPr id="281" name="Group 211"/>
              <p:cNvGrpSpPr/>
              <p:nvPr/>
            </p:nvGrpSpPr>
            <p:grpSpPr>
              <a:xfrm>
                <a:off x="891095" y="3379900"/>
                <a:ext cx="423514" cy="285752"/>
                <a:chOff x="289849" y="3443278"/>
                <a:chExt cx="436700" cy="285752"/>
              </a:xfrm>
            </p:grpSpPr>
            <p:sp>
              <p:nvSpPr>
                <p:cNvPr id="291" name="Rectangle 290"/>
                <p:cNvSpPr/>
                <p:nvPr/>
              </p:nvSpPr>
              <p:spPr>
                <a:xfrm>
                  <a:off x="374888" y="3443278"/>
                  <a:ext cx="285752" cy="285752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292" name="TextBox 291"/>
                <p:cNvSpPr txBox="1"/>
                <p:nvPr/>
              </p:nvSpPr>
              <p:spPr>
                <a:xfrm>
                  <a:off x="289849" y="3471114"/>
                  <a:ext cx="436700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900" dirty="0" smtClean="0"/>
                    <a:t>O/P3</a:t>
                  </a:r>
                  <a:endParaRPr lang="en-IN" sz="900" dirty="0"/>
                </a:p>
              </p:txBody>
            </p:sp>
          </p:grpSp>
          <p:grpSp>
            <p:nvGrpSpPr>
              <p:cNvPr id="282" name="Group 214"/>
              <p:cNvGrpSpPr/>
              <p:nvPr/>
            </p:nvGrpSpPr>
            <p:grpSpPr>
              <a:xfrm>
                <a:off x="1199933" y="3379900"/>
                <a:ext cx="423514" cy="285752"/>
                <a:chOff x="289849" y="3443278"/>
                <a:chExt cx="436700" cy="285752"/>
              </a:xfrm>
            </p:grpSpPr>
            <p:sp>
              <p:nvSpPr>
                <p:cNvPr id="289" name="Rectangle 288"/>
                <p:cNvSpPr/>
                <p:nvPr/>
              </p:nvSpPr>
              <p:spPr>
                <a:xfrm>
                  <a:off x="374888" y="3443278"/>
                  <a:ext cx="285752" cy="285752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290" name="TextBox 289"/>
                <p:cNvSpPr txBox="1"/>
                <p:nvPr/>
              </p:nvSpPr>
              <p:spPr>
                <a:xfrm>
                  <a:off x="289849" y="3471114"/>
                  <a:ext cx="436700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900" dirty="0" smtClean="0"/>
                    <a:t>O/P4</a:t>
                  </a:r>
                  <a:endParaRPr lang="en-IN" sz="900" dirty="0"/>
                </a:p>
              </p:txBody>
            </p:sp>
          </p:grpSp>
          <p:sp>
            <p:nvSpPr>
              <p:cNvPr id="283" name="TextBox 282"/>
              <p:cNvSpPr txBox="1"/>
              <p:nvPr/>
            </p:nvSpPr>
            <p:spPr>
              <a:xfrm>
                <a:off x="310462" y="3226840"/>
                <a:ext cx="135732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800" dirty="0" smtClean="0"/>
                  <a:t>R             Y           B            R</a:t>
                </a:r>
                <a:endParaRPr lang="en-IN" sz="800" dirty="0"/>
              </a:p>
            </p:txBody>
          </p:sp>
          <p:sp>
            <p:nvSpPr>
              <p:cNvPr id="284" name="TextBox 283"/>
              <p:cNvSpPr txBox="1"/>
              <p:nvPr/>
            </p:nvSpPr>
            <p:spPr>
              <a:xfrm>
                <a:off x="516565" y="2800336"/>
                <a:ext cx="88357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IN" sz="1000" b="1" dirty="0" smtClean="0"/>
                  <a:t>I/C from </a:t>
                </a:r>
              </a:p>
              <a:p>
                <a:pPr algn="ctr"/>
                <a:r>
                  <a:rPr lang="en-IN" sz="1000" b="1" dirty="0" smtClean="0"/>
                  <a:t>SDP-1 MCB-6</a:t>
                </a:r>
                <a:endParaRPr lang="en-IN" sz="1000" b="1" dirty="0"/>
              </a:p>
            </p:txBody>
          </p:sp>
          <p:sp>
            <p:nvSpPr>
              <p:cNvPr id="285" name="TextBox 284"/>
              <p:cNvSpPr txBox="1"/>
              <p:nvPr/>
            </p:nvSpPr>
            <p:spPr>
              <a:xfrm rot="16200000">
                <a:off x="158266" y="3798661"/>
                <a:ext cx="635110" cy="215444"/>
              </a:xfrm>
              <a:prstGeom prst="rect">
                <a:avLst/>
              </a:prstGeom>
              <a:noFill/>
            </p:spPr>
            <p:txBody>
              <a:bodyPr vert="horz" wrap="none" rtlCol="0">
                <a:spAutoFit/>
              </a:bodyPr>
              <a:lstStyle/>
              <a:p>
                <a:r>
                  <a:rPr lang="en-IN" sz="800" b="1" dirty="0" smtClean="0"/>
                  <a:t>      IPDU28</a:t>
                </a:r>
                <a:endParaRPr lang="en-IN" sz="800" b="1" dirty="0"/>
              </a:p>
            </p:txBody>
          </p:sp>
          <p:sp>
            <p:nvSpPr>
              <p:cNvPr id="286" name="TextBox 285"/>
              <p:cNvSpPr txBox="1"/>
              <p:nvPr/>
            </p:nvSpPr>
            <p:spPr>
              <a:xfrm rot="16200000">
                <a:off x="485659" y="3815733"/>
                <a:ext cx="635110" cy="215444"/>
              </a:xfrm>
              <a:prstGeom prst="rect">
                <a:avLst/>
              </a:prstGeom>
              <a:noFill/>
            </p:spPr>
            <p:txBody>
              <a:bodyPr vert="horz" wrap="none" rtlCol="0">
                <a:spAutoFit/>
              </a:bodyPr>
              <a:lstStyle/>
              <a:p>
                <a:r>
                  <a:rPr lang="en-IN" sz="800" b="1" dirty="0" smtClean="0"/>
                  <a:t>      IPDU27</a:t>
                </a:r>
                <a:endParaRPr lang="en-IN" sz="800" b="1" dirty="0"/>
              </a:p>
            </p:txBody>
          </p:sp>
          <p:sp>
            <p:nvSpPr>
              <p:cNvPr id="287" name="TextBox 286"/>
              <p:cNvSpPr txBox="1"/>
              <p:nvPr/>
            </p:nvSpPr>
            <p:spPr>
              <a:xfrm rot="16200000">
                <a:off x="941752" y="3801242"/>
                <a:ext cx="344966" cy="215444"/>
              </a:xfrm>
              <a:prstGeom prst="rect">
                <a:avLst/>
              </a:prstGeom>
              <a:noFill/>
            </p:spPr>
            <p:txBody>
              <a:bodyPr vert="horz" wrap="none" rtlCol="0">
                <a:spAutoFit/>
              </a:bodyPr>
              <a:lstStyle/>
              <a:p>
                <a:r>
                  <a:rPr lang="en-IN" sz="800" b="1" dirty="0" smtClean="0"/>
                  <a:t>-----</a:t>
                </a:r>
                <a:endParaRPr lang="en-IN" sz="800" b="1" dirty="0"/>
              </a:p>
            </p:txBody>
          </p:sp>
          <p:sp>
            <p:nvSpPr>
              <p:cNvPr id="288" name="TextBox 287"/>
              <p:cNvSpPr txBox="1"/>
              <p:nvPr/>
            </p:nvSpPr>
            <p:spPr>
              <a:xfrm rot="16200000">
                <a:off x="1269145" y="3796475"/>
                <a:ext cx="344966" cy="215444"/>
              </a:xfrm>
              <a:prstGeom prst="rect">
                <a:avLst/>
              </a:prstGeom>
              <a:noFill/>
            </p:spPr>
            <p:txBody>
              <a:bodyPr vert="horz" wrap="none" rtlCol="0">
                <a:spAutoFit/>
              </a:bodyPr>
              <a:lstStyle/>
              <a:p>
                <a:r>
                  <a:rPr lang="en-IN" sz="800" b="1" dirty="0" smtClean="0"/>
                  <a:t>-----</a:t>
                </a:r>
                <a:endParaRPr lang="en-IN" sz="800" b="1" dirty="0"/>
              </a:p>
            </p:txBody>
          </p:sp>
        </p:grpSp>
        <p:cxnSp>
          <p:nvCxnSpPr>
            <p:cNvPr id="276" name="Straight Connector 275"/>
            <p:cNvCxnSpPr>
              <a:endCxn id="278" idx="0"/>
            </p:cNvCxnSpPr>
            <p:nvPr/>
          </p:nvCxnSpPr>
          <p:spPr>
            <a:xfrm rot="16200000" flipH="1">
              <a:off x="863295" y="2677046"/>
              <a:ext cx="10223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7" name="Group 296"/>
          <p:cNvGrpSpPr/>
          <p:nvPr/>
        </p:nvGrpSpPr>
        <p:grpSpPr>
          <a:xfrm>
            <a:off x="4323272" y="2614597"/>
            <a:ext cx="1434586" cy="1598447"/>
            <a:chOff x="233198" y="2625928"/>
            <a:chExt cx="1434586" cy="1598447"/>
          </a:xfrm>
        </p:grpSpPr>
        <p:grpSp>
          <p:nvGrpSpPr>
            <p:cNvPr id="298" name="Group 225"/>
            <p:cNvGrpSpPr/>
            <p:nvPr/>
          </p:nvGrpSpPr>
          <p:grpSpPr>
            <a:xfrm>
              <a:off x="233198" y="2704413"/>
              <a:ext cx="1434586" cy="1519962"/>
              <a:chOff x="233198" y="2705146"/>
              <a:chExt cx="1434586" cy="1519962"/>
            </a:xfrm>
          </p:grpSpPr>
          <p:sp>
            <p:nvSpPr>
              <p:cNvPr id="300" name="TextBox 299"/>
              <p:cNvSpPr txBox="1"/>
              <p:nvPr/>
            </p:nvSpPr>
            <p:spPr>
              <a:xfrm>
                <a:off x="233198" y="2705146"/>
                <a:ext cx="1428760" cy="1846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600" u="sng" dirty="0" smtClean="0"/>
                  <a:t>FLOOR MOUNTED DISTRIBUTION BOX</a:t>
                </a:r>
                <a:endParaRPr lang="en-IN" sz="600" u="sng" dirty="0"/>
              </a:p>
            </p:txBody>
          </p:sp>
          <p:sp>
            <p:nvSpPr>
              <p:cNvPr id="301" name="Rectangle 300"/>
              <p:cNvSpPr/>
              <p:nvPr/>
            </p:nvSpPr>
            <p:spPr>
              <a:xfrm>
                <a:off x="328570" y="2728898"/>
                <a:ext cx="1260000" cy="129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IN"/>
              </a:p>
            </p:txBody>
          </p:sp>
          <p:grpSp>
            <p:nvGrpSpPr>
              <p:cNvPr id="302" name="Group 195"/>
              <p:cNvGrpSpPr/>
              <p:nvPr/>
            </p:nvGrpSpPr>
            <p:grpSpPr>
              <a:xfrm>
                <a:off x="274073" y="3379900"/>
                <a:ext cx="435600" cy="285752"/>
                <a:chOff x="289849" y="3443278"/>
                <a:chExt cx="449162" cy="285752"/>
              </a:xfrm>
            </p:grpSpPr>
            <p:sp>
              <p:nvSpPr>
                <p:cNvPr id="318" name="Rectangle 317"/>
                <p:cNvSpPr/>
                <p:nvPr/>
              </p:nvSpPr>
              <p:spPr>
                <a:xfrm>
                  <a:off x="374888" y="3443278"/>
                  <a:ext cx="285752" cy="285752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319" name="TextBox 318"/>
                <p:cNvSpPr txBox="1"/>
                <p:nvPr/>
              </p:nvSpPr>
              <p:spPr>
                <a:xfrm>
                  <a:off x="289849" y="3471114"/>
                  <a:ext cx="449162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900" dirty="0" smtClean="0"/>
                    <a:t>O/P1</a:t>
                  </a:r>
                  <a:endParaRPr lang="en-IN" sz="900" dirty="0"/>
                </a:p>
              </p:txBody>
            </p:sp>
          </p:grpSp>
          <p:grpSp>
            <p:nvGrpSpPr>
              <p:cNvPr id="303" name="Group 205"/>
              <p:cNvGrpSpPr/>
              <p:nvPr/>
            </p:nvGrpSpPr>
            <p:grpSpPr>
              <a:xfrm>
                <a:off x="578773" y="3379900"/>
                <a:ext cx="423514" cy="285752"/>
                <a:chOff x="289849" y="3443278"/>
                <a:chExt cx="436700" cy="285752"/>
              </a:xfrm>
            </p:grpSpPr>
            <p:sp>
              <p:nvSpPr>
                <p:cNvPr id="316" name="Rectangle 315"/>
                <p:cNvSpPr/>
                <p:nvPr/>
              </p:nvSpPr>
              <p:spPr>
                <a:xfrm>
                  <a:off x="374888" y="3443278"/>
                  <a:ext cx="285752" cy="285752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317" name="TextBox 316"/>
                <p:cNvSpPr txBox="1"/>
                <p:nvPr/>
              </p:nvSpPr>
              <p:spPr>
                <a:xfrm>
                  <a:off x="289849" y="3471114"/>
                  <a:ext cx="436700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900" dirty="0" smtClean="0"/>
                    <a:t>O/P2</a:t>
                  </a:r>
                  <a:endParaRPr lang="en-IN" sz="900" dirty="0"/>
                </a:p>
              </p:txBody>
            </p:sp>
          </p:grpSp>
          <p:grpSp>
            <p:nvGrpSpPr>
              <p:cNvPr id="304" name="Group 211"/>
              <p:cNvGrpSpPr/>
              <p:nvPr/>
            </p:nvGrpSpPr>
            <p:grpSpPr>
              <a:xfrm>
                <a:off x="891095" y="3379900"/>
                <a:ext cx="423514" cy="285752"/>
                <a:chOff x="289849" y="3443278"/>
                <a:chExt cx="436700" cy="285752"/>
              </a:xfrm>
            </p:grpSpPr>
            <p:sp>
              <p:nvSpPr>
                <p:cNvPr id="314" name="Rectangle 313"/>
                <p:cNvSpPr/>
                <p:nvPr/>
              </p:nvSpPr>
              <p:spPr>
                <a:xfrm>
                  <a:off x="374888" y="3443278"/>
                  <a:ext cx="285752" cy="285752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315" name="TextBox 314"/>
                <p:cNvSpPr txBox="1"/>
                <p:nvPr/>
              </p:nvSpPr>
              <p:spPr>
                <a:xfrm>
                  <a:off x="289849" y="3471114"/>
                  <a:ext cx="436700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900" dirty="0" smtClean="0"/>
                    <a:t>O/P3</a:t>
                  </a:r>
                  <a:endParaRPr lang="en-IN" sz="900" dirty="0"/>
                </a:p>
              </p:txBody>
            </p:sp>
          </p:grpSp>
          <p:grpSp>
            <p:nvGrpSpPr>
              <p:cNvPr id="305" name="Group 214"/>
              <p:cNvGrpSpPr/>
              <p:nvPr/>
            </p:nvGrpSpPr>
            <p:grpSpPr>
              <a:xfrm>
                <a:off x="1199933" y="3379900"/>
                <a:ext cx="423514" cy="285752"/>
                <a:chOff x="289849" y="3443278"/>
                <a:chExt cx="436700" cy="285752"/>
              </a:xfrm>
            </p:grpSpPr>
            <p:sp>
              <p:nvSpPr>
                <p:cNvPr id="312" name="Rectangle 311"/>
                <p:cNvSpPr/>
                <p:nvPr/>
              </p:nvSpPr>
              <p:spPr>
                <a:xfrm>
                  <a:off x="374888" y="3443278"/>
                  <a:ext cx="285752" cy="285752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313" name="TextBox 312"/>
                <p:cNvSpPr txBox="1"/>
                <p:nvPr/>
              </p:nvSpPr>
              <p:spPr>
                <a:xfrm>
                  <a:off x="289849" y="3471114"/>
                  <a:ext cx="436700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900" dirty="0" smtClean="0"/>
                    <a:t>O/P4</a:t>
                  </a:r>
                  <a:endParaRPr lang="en-IN" sz="900" dirty="0"/>
                </a:p>
              </p:txBody>
            </p:sp>
          </p:grpSp>
          <p:sp>
            <p:nvSpPr>
              <p:cNvPr id="306" name="TextBox 305"/>
              <p:cNvSpPr txBox="1"/>
              <p:nvPr/>
            </p:nvSpPr>
            <p:spPr>
              <a:xfrm>
                <a:off x="310462" y="3226840"/>
                <a:ext cx="135732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800" dirty="0" smtClean="0"/>
                  <a:t>R             Y           B            R</a:t>
                </a:r>
                <a:endParaRPr lang="en-IN" sz="800" dirty="0"/>
              </a:p>
            </p:txBody>
          </p:sp>
          <p:sp>
            <p:nvSpPr>
              <p:cNvPr id="307" name="TextBox 306"/>
              <p:cNvSpPr txBox="1"/>
              <p:nvPr/>
            </p:nvSpPr>
            <p:spPr>
              <a:xfrm>
                <a:off x="516565" y="2800336"/>
                <a:ext cx="88357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IN" sz="1000" b="1" dirty="0" smtClean="0"/>
                  <a:t>I/C from </a:t>
                </a:r>
              </a:p>
              <a:p>
                <a:pPr algn="ctr"/>
                <a:r>
                  <a:rPr lang="en-IN" sz="1000" b="1" dirty="0" smtClean="0"/>
                  <a:t>SDP-1 MCB-5</a:t>
                </a:r>
                <a:endParaRPr lang="en-IN" sz="1000" b="1" dirty="0"/>
              </a:p>
            </p:txBody>
          </p:sp>
          <p:sp>
            <p:nvSpPr>
              <p:cNvPr id="308" name="TextBox 307"/>
              <p:cNvSpPr txBox="1"/>
              <p:nvPr/>
            </p:nvSpPr>
            <p:spPr>
              <a:xfrm rot="16200000">
                <a:off x="303338" y="3798661"/>
                <a:ext cx="344966" cy="215444"/>
              </a:xfrm>
              <a:prstGeom prst="rect">
                <a:avLst/>
              </a:prstGeom>
              <a:noFill/>
            </p:spPr>
            <p:txBody>
              <a:bodyPr vert="horz" wrap="none" rtlCol="0">
                <a:spAutoFit/>
              </a:bodyPr>
              <a:lstStyle/>
              <a:p>
                <a:r>
                  <a:rPr lang="en-IN" sz="800" b="1" dirty="0" smtClean="0"/>
                  <a:t>-----</a:t>
                </a:r>
                <a:endParaRPr lang="en-IN" sz="800" b="1" dirty="0"/>
              </a:p>
            </p:txBody>
          </p:sp>
          <p:sp>
            <p:nvSpPr>
              <p:cNvPr id="309" name="TextBox 308"/>
              <p:cNvSpPr txBox="1"/>
              <p:nvPr/>
            </p:nvSpPr>
            <p:spPr>
              <a:xfrm rot="16200000">
                <a:off x="485659" y="3799831"/>
                <a:ext cx="635110" cy="215444"/>
              </a:xfrm>
              <a:prstGeom prst="rect">
                <a:avLst/>
              </a:prstGeom>
              <a:noFill/>
            </p:spPr>
            <p:txBody>
              <a:bodyPr vert="horz" wrap="none" rtlCol="0">
                <a:spAutoFit/>
              </a:bodyPr>
              <a:lstStyle/>
              <a:p>
                <a:r>
                  <a:rPr lang="en-IN" sz="800" b="1" dirty="0" smtClean="0"/>
                  <a:t>      IPDU26</a:t>
                </a:r>
                <a:endParaRPr lang="en-IN" sz="800" b="1" dirty="0"/>
              </a:p>
            </p:txBody>
          </p:sp>
          <p:sp>
            <p:nvSpPr>
              <p:cNvPr id="310" name="TextBox 309"/>
              <p:cNvSpPr txBox="1"/>
              <p:nvPr/>
            </p:nvSpPr>
            <p:spPr>
              <a:xfrm rot="16200000">
                <a:off x="941752" y="3801242"/>
                <a:ext cx="344966" cy="215444"/>
              </a:xfrm>
              <a:prstGeom prst="rect">
                <a:avLst/>
              </a:prstGeom>
              <a:noFill/>
            </p:spPr>
            <p:txBody>
              <a:bodyPr vert="horz" wrap="none" rtlCol="0">
                <a:spAutoFit/>
              </a:bodyPr>
              <a:lstStyle/>
              <a:p>
                <a:r>
                  <a:rPr lang="en-IN" sz="800" b="1" dirty="0" smtClean="0"/>
                  <a:t>-----</a:t>
                </a:r>
                <a:endParaRPr lang="en-IN" sz="800" b="1" dirty="0"/>
              </a:p>
            </p:txBody>
          </p:sp>
          <p:sp>
            <p:nvSpPr>
              <p:cNvPr id="311" name="TextBox 310"/>
              <p:cNvSpPr txBox="1"/>
              <p:nvPr/>
            </p:nvSpPr>
            <p:spPr>
              <a:xfrm rot="16200000">
                <a:off x="1269145" y="3796475"/>
                <a:ext cx="344966" cy="215444"/>
              </a:xfrm>
              <a:prstGeom prst="rect">
                <a:avLst/>
              </a:prstGeom>
              <a:noFill/>
            </p:spPr>
            <p:txBody>
              <a:bodyPr vert="horz" wrap="none" rtlCol="0">
                <a:spAutoFit/>
              </a:bodyPr>
              <a:lstStyle/>
              <a:p>
                <a:r>
                  <a:rPr lang="en-IN" sz="800" b="1" dirty="0" smtClean="0"/>
                  <a:t>-----</a:t>
                </a:r>
                <a:endParaRPr lang="en-IN" sz="800" b="1" dirty="0"/>
              </a:p>
            </p:txBody>
          </p:sp>
        </p:grpSp>
        <p:cxnSp>
          <p:nvCxnSpPr>
            <p:cNvPr id="299" name="Straight Connector 298"/>
            <p:cNvCxnSpPr>
              <a:endCxn id="301" idx="0"/>
            </p:cNvCxnSpPr>
            <p:nvPr/>
          </p:nvCxnSpPr>
          <p:spPr>
            <a:xfrm rot="16200000" flipH="1">
              <a:off x="863295" y="2677046"/>
              <a:ext cx="10223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1" name="Group 225"/>
          <p:cNvGrpSpPr/>
          <p:nvPr/>
        </p:nvGrpSpPr>
        <p:grpSpPr>
          <a:xfrm>
            <a:off x="5686420" y="2688232"/>
            <a:ext cx="1434586" cy="1525245"/>
            <a:chOff x="233198" y="2705146"/>
            <a:chExt cx="1434586" cy="1525245"/>
          </a:xfrm>
        </p:grpSpPr>
        <p:sp>
          <p:nvSpPr>
            <p:cNvPr id="323" name="TextBox 322"/>
            <p:cNvSpPr txBox="1"/>
            <p:nvPr/>
          </p:nvSpPr>
          <p:spPr>
            <a:xfrm>
              <a:off x="233198" y="2705146"/>
              <a:ext cx="1428760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600" u="sng" dirty="0" smtClean="0"/>
                <a:t>FLOOR MOUNTED DISTRIBUTION BOX</a:t>
              </a:r>
              <a:endParaRPr lang="en-IN" sz="600" u="sng" dirty="0"/>
            </a:p>
          </p:txBody>
        </p:sp>
        <p:sp>
          <p:nvSpPr>
            <p:cNvPr id="324" name="Rectangle 323"/>
            <p:cNvSpPr/>
            <p:nvPr/>
          </p:nvSpPr>
          <p:spPr>
            <a:xfrm>
              <a:off x="328570" y="2728898"/>
              <a:ext cx="1260000" cy="129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IN"/>
            </a:p>
          </p:txBody>
        </p:sp>
        <p:grpSp>
          <p:nvGrpSpPr>
            <p:cNvPr id="325" name="Group 195"/>
            <p:cNvGrpSpPr/>
            <p:nvPr/>
          </p:nvGrpSpPr>
          <p:grpSpPr>
            <a:xfrm>
              <a:off x="274073" y="3379900"/>
              <a:ext cx="435600" cy="285752"/>
              <a:chOff x="289849" y="3443278"/>
              <a:chExt cx="449162" cy="285752"/>
            </a:xfrm>
          </p:grpSpPr>
          <p:sp>
            <p:nvSpPr>
              <p:cNvPr id="341" name="Rectangle 340"/>
              <p:cNvSpPr/>
              <p:nvPr/>
            </p:nvSpPr>
            <p:spPr>
              <a:xfrm>
                <a:off x="374888" y="3443278"/>
                <a:ext cx="285752" cy="28575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42" name="TextBox 341"/>
              <p:cNvSpPr txBox="1"/>
              <p:nvPr/>
            </p:nvSpPr>
            <p:spPr>
              <a:xfrm>
                <a:off x="289849" y="3471114"/>
                <a:ext cx="44916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900" dirty="0" smtClean="0"/>
                  <a:t>O/P1</a:t>
                </a:r>
                <a:endParaRPr lang="en-IN" sz="900" dirty="0"/>
              </a:p>
            </p:txBody>
          </p:sp>
        </p:grpSp>
        <p:grpSp>
          <p:nvGrpSpPr>
            <p:cNvPr id="326" name="Group 205"/>
            <p:cNvGrpSpPr/>
            <p:nvPr/>
          </p:nvGrpSpPr>
          <p:grpSpPr>
            <a:xfrm>
              <a:off x="578773" y="3379900"/>
              <a:ext cx="423514" cy="285752"/>
              <a:chOff x="289849" y="3443278"/>
              <a:chExt cx="436700" cy="285752"/>
            </a:xfrm>
          </p:grpSpPr>
          <p:sp>
            <p:nvSpPr>
              <p:cNvPr id="339" name="Rectangle 338"/>
              <p:cNvSpPr/>
              <p:nvPr/>
            </p:nvSpPr>
            <p:spPr>
              <a:xfrm>
                <a:off x="374888" y="3443278"/>
                <a:ext cx="285752" cy="28575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40" name="TextBox 339"/>
              <p:cNvSpPr txBox="1"/>
              <p:nvPr/>
            </p:nvSpPr>
            <p:spPr>
              <a:xfrm>
                <a:off x="289849" y="3471114"/>
                <a:ext cx="43670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900" dirty="0" smtClean="0"/>
                  <a:t>O/P2</a:t>
                </a:r>
                <a:endParaRPr lang="en-IN" sz="900" dirty="0"/>
              </a:p>
            </p:txBody>
          </p:sp>
        </p:grpSp>
        <p:grpSp>
          <p:nvGrpSpPr>
            <p:cNvPr id="327" name="Group 211"/>
            <p:cNvGrpSpPr/>
            <p:nvPr/>
          </p:nvGrpSpPr>
          <p:grpSpPr>
            <a:xfrm>
              <a:off x="891095" y="3379900"/>
              <a:ext cx="423514" cy="285752"/>
              <a:chOff x="289849" y="3443278"/>
              <a:chExt cx="436700" cy="285752"/>
            </a:xfrm>
          </p:grpSpPr>
          <p:sp>
            <p:nvSpPr>
              <p:cNvPr id="337" name="Rectangle 336"/>
              <p:cNvSpPr/>
              <p:nvPr/>
            </p:nvSpPr>
            <p:spPr>
              <a:xfrm>
                <a:off x="374888" y="3443278"/>
                <a:ext cx="285752" cy="28575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38" name="TextBox 337"/>
              <p:cNvSpPr txBox="1"/>
              <p:nvPr/>
            </p:nvSpPr>
            <p:spPr>
              <a:xfrm>
                <a:off x="289849" y="3471114"/>
                <a:ext cx="43670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900" dirty="0" smtClean="0"/>
                  <a:t>O/P3</a:t>
                </a:r>
                <a:endParaRPr lang="en-IN" sz="900" dirty="0"/>
              </a:p>
            </p:txBody>
          </p:sp>
        </p:grpSp>
        <p:grpSp>
          <p:nvGrpSpPr>
            <p:cNvPr id="328" name="Group 214"/>
            <p:cNvGrpSpPr/>
            <p:nvPr/>
          </p:nvGrpSpPr>
          <p:grpSpPr>
            <a:xfrm>
              <a:off x="1199933" y="3379900"/>
              <a:ext cx="423514" cy="285752"/>
              <a:chOff x="289849" y="3443278"/>
              <a:chExt cx="436700" cy="285752"/>
            </a:xfrm>
          </p:grpSpPr>
          <p:sp>
            <p:nvSpPr>
              <p:cNvPr id="335" name="Rectangle 334"/>
              <p:cNvSpPr/>
              <p:nvPr/>
            </p:nvSpPr>
            <p:spPr>
              <a:xfrm>
                <a:off x="374888" y="3443278"/>
                <a:ext cx="285752" cy="28575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36" name="TextBox 335"/>
              <p:cNvSpPr txBox="1"/>
              <p:nvPr/>
            </p:nvSpPr>
            <p:spPr>
              <a:xfrm>
                <a:off x="289849" y="3471114"/>
                <a:ext cx="43670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900" dirty="0" smtClean="0"/>
                  <a:t>O/P4</a:t>
                </a:r>
                <a:endParaRPr lang="en-IN" sz="900" dirty="0"/>
              </a:p>
            </p:txBody>
          </p:sp>
        </p:grpSp>
        <p:sp>
          <p:nvSpPr>
            <p:cNvPr id="329" name="TextBox 328"/>
            <p:cNvSpPr txBox="1"/>
            <p:nvPr/>
          </p:nvSpPr>
          <p:spPr>
            <a:xfrm>
              <a:off x="310462" y="3226840"/>
              <a:ext cx="135732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dirty="0" smtClean="0"/>
                <a:t>R             Y           B            </a:t>
              </a:r>
              <a:r>
                <a:rPr lang="en-IN" sz="800" dirty="0" err="1" smtClean="0"/>
                <a:t>B</a:t>
              </a:r>
              <a:endParaRPr lang="en-IN" sz="800" dirty="0"/>
            </a:p>
          </p:txBody>
        </p:sp>
        <p:sp>
          <p:nvSpPr>
            <p:cNvPr id="330" name="TextBox 329"/>
            <p:cNvSpPr txBox="1"/>
            <p:nvPr/>
          </p:nvSpPr>
          <p:spPr>
            <a:xfrm>
              <a:off x="516565" y="2800336"/>
              <a:ext cx="88357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1000" b="1" dirty="0" smtClean="0"/>
                <a:t>I/C from </a:t>
              </a:r>
            </a:p>
            <a:p>
              <a:pPr algn="ctr"/>
              <a:r>
                <a:rPr lang="en-IN" sz="1000" b="1" dirty="0" smtClean="0"/>
                <a:t>SDP-1 MCB-4</a:t>
              </a:r>
              <a:endParaRPr lang="en-IN" sz="1000" b="1" dirty="0"/>
            </a:p>
          </p:txBody>
        </p:sp>
        <p:sp>
          <p:nvSpPr>
            <p:cNvPr id="331" name="TextBox 330"/>
            <p:cNvSpPr txBox="1"/>
            <p:nvPr/>
          </p:nvSpPr>
          <p:spPr>
            <a:xfrm rot="16200000">
              <a:off x="303338" y="3798661"/>
              <a:ext cx="344966" cy="215444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IN" sz="800" b="1" dirty="0" smtClean="0"/>
                <a:t>-----</a:t>
              </a:r>
              <a:endParaRPr lang="en-IN" sz="800" b="1" dirty="0"/>
            </a:p>
          </p:txBody>
        </p:sp>
        <p:sp>
          <p:nvSpPr>
            <p:cNvPr id="332" name="TextBox 331"/>
            <p:cNvSpPr txBox="1"/>
            <p:nvPr/>
          </p:nvSpPr>
          <p:spPr>
            <a:xfrm rot="16200000">
              <a:off x="474438" y="3793893"/>
              <a:ext cx="657552" cy="215444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IN" sz="800" b="1" dirty="0" smtClean="0"/>
                <a:t>      IPDU23</a:t>
              </a:r>
              <a:endParaRPr lang="en-IN" sz="800" b="1" dirty="0"/>
            </a:p>
          </p:txBody>
        </p:sp>
        <p:sp>
          <p:nvSpPr>
            <p:cNvPr id="333" name="TextBox 332"/>
            <p:cNvSpPr txBox="1"/>
            <p:nvPr/>
          </p:nvSpPr>
          <p:spPr>
            <a:xfrm rot="16200000">
              <a:off x="957782" y="3801242"/>
              <a:ext cx="312906" cy="215444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IN" sz="800" b="1" dirty="0" smtClean="0"/>
                <a:t>----</a:t>
              </a:r>
              <a:endParaRPr lang="en-IN" sz="800" b="1" dirty="0"/>
            </a:p>
          </p:txBody>
        </p:sp>
        <p:sp>
          <p:nvSpPr>
            <p:cNvPr id="334" name="TextBox 333"/>
            <p:cNvSpPr txBox="1"/>
            <p:nvPr/>
          </p:nvSpPr>
          <p:spPr>
            <a:xfrm rot="16200000">
              <a:off x="1285175" y="3796475"/>
              <a:ext cx="312906" cy="215444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IN" sz="800" b="1" dirty="0" smtClean="0"/>
                <a:t>----</a:t>
              </a:r>
              <a:endParaRPr lang="en-IN" sz="800" b="1" dirty="0"/>
            </a:p>
          </p:txBody>
        </p:sp>
      </p:grpSp>
      <p:grpSp>
        <p:nvGrpSpPr>
          <p:cNvPr id="343" name="Group 342"/>
          <p:cNvGrpSpPr/>
          <p:nvPr/>
        </p:nvGrpSpPr>
        <p:grpSpPr>
          <a:xfrm>
            <a:off x="7061850" y="2603091"/>
            <a:ext cx="1434586" cy="1599858"/>
            <a:chOff x="233198" y="2625928"/>
            <a:chExt cx="1434586" cy="1599858"/>
          </a:xfrm>
        </p:grpSpPr>
        <p:grpSp>
          <p:nvGrpSpPr>
            <p:cNvPr id="344" name="Group 225"/>
            <p:cNvGrpSpPr/>
            <p:nvPr/>
          </p:nvGrpSpPr>
          <p:grpSpPr>
            <a:xfrm>
              <a:off x="233198" y="2704413"/>
              <a:ext cx="1434586" cy="1521373"/>
              <a:chOff x="233198" y="2705146"/>
              <a:chExt cx="1434586" cy="1521373"/>
            </a:xfrm>
          </p:grpSpPr>
          <p:sp>
            <p:nvSpPr>
              <p:cNvPr id="346" name="TextBox 345"/>
              <p:cNvSpPr txBox="1"/>
              <p:nvPr/>
            </p:nvSpPr>
            <p:spPr>
              <a:xfrm>
                <a:off x="233198" y="2705146"/>
                <a:ext cx="1428760" cy="1846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600" u="sng" dirty="0" smtClean="0"/>
                  <a:t>FLOOR MOUNTED DISTRIBUTION BOX</a:t>
                </a:r>
                <a:endParaRPr lang="en-IN" sz="600" u="sng" dirty="0"/>
              </a:p>
            </p:txBody>
          </p:sp>
          <p:sp>
            <p:nvSpPr>
              <p:cNvPr id="347" name="Rectangle 346"/>
              <p:cNvSpPr/>
              <p:nvPr/>
            </p:nvSpPr>
            <p:spPr>
              <a:xfrm>
                <a:off x="328570" y="2728898"/>
                <a:ext cx="1260000" cy="129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IN"/>
              </a:p>
            </p:txBody>
          </p:sp>
          <p:grpSp>
            <p:nvGrpSpPr>
              <p:cNvPr id="348" name="Group 195"/>
              <p:cNvGrpSpPr/>
              <p:nvPr/>
            </p:nvGrpSpPr>
            <p:grpSpPr>
              <a:xfrm>
                <a:off x="274073" y="3379900"/>
                <a:ext cx="435600" cy="285752"/>
                <a:chOff x="289849" y="3443278"/>
                <a:chExt cx="449162" cy="285752"/>
              </a:xfrm>
            </p:grpSpPr>
            <p:sp>
              <p:nvSpPr>
                <p:cNvPr id="364" name="Rectangle 363"/>
                <p:cNvSpPr/>
                <p:nvPr/>
              </p:nvSpPr>
              <p:spPr>
                <a:xfrm>
                  <a:off x="374888" y="3443278"/>
                  <a:ext cx="285752" cy="285752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365" name="TextBox 364"/>
                <p:cNvSpPr txBox="1"/>
                <p:nvPr/>
              </p:nvSpPr>
              <p:spPr>
                <a:xfrm>
                  <a:off x="289849" y="3471114"/>
                  <a:ext cx="449162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900" dirty="0" smtClean="0"/>
                    <a:t>O/P1</a:t>
                  </a:r>
                  <a:endParaRPr lang="en-IN" sz="900" dirty="0"/>
                </a:p>
              </p:txBody>
            </p:sp>
          </p:grpSp>
          <p:grpSp>
            <p:nvGrpSpPr>
              <p:cNvPr id="349" name="Group 205"/>
              <p:cNvGrpSpPr/>
              <p:nvPr/>
            </p:nvGrpSpPr>
            <p:grpSpPr>
              <a:xfrm>
                <a:off x="578773" y="3379900"/>
                <a:ext cx="423514" cy="285752"/>
                <a:chOff x="289849" y="3443278"/>
                <a:chExt cx="436700" cy="285752"/>
              </a:xfrm>
            </p:grpSpPr>
            <p:sp>
              <p:nvSpPr>
                <p:cNvPr id="362" name="Rectangle 361"/>
                <p:cNvSpPr/>
                <p:nvPr/>
              </p:nvSpPr>
              <p:spPr>
                <a:xfrm>
                  <a:off x="374888" y="3443278"/>
                  <a:ext cx="285752" cy="285752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363" name="TextBox 362"/>
                <p:cNvSpPr txBox="1"/>
                <p:nvPr/>
              </p:nvSpPr>
              <p:spPr>
                <a:xfrm>
                  <a:off x="289849" y="3471114"/>
                  <a:ext cx="436700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900" dirty="0" smtClean="0"/>
                    <a:t>O/P2</a:t>
                  </a:r>
                  <a:endParaRPr lang="en-IN" sz="900" dirty="0"/>
                </a:p>
              </p:txBody>
            </p:sp>
          </p:grpSp>
          <p:grpSp>
            <p:nvGrpSpPr>
              <p:cNvPr id="350" name="Group 211"/>
              <p:cNvGrpSpPr/>
              <p:nvPr/>
            </p:nvGrpSpPr>
            <p:grpSpPr>
              <a:xfrm>
                <a:off x="891095" y="3379900"/>
                <a:ext cx="423514" cy="285752"/>
                <a:chOff x="289849" y="3443278"/>
                <a:chExt cx="436700" cy="285752"/>
              </a:xfrm>
            </p:grpSpPr>
            <p:sp>
              <p:nvSpPr>
                <p:cNvPr id="360" name="Rectangle 359"/>
                <p:cNvSpPr/>
                <p:nvPr/>
              </p:nvSpPr>
              <p:spPr>
                <a:xfrm>
                  <a:off x="374888" y="3443278"/>
                  <a:ext cx="285752" cy="285752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361" name="TextBox 360"/>
                <p:cNvSpPr txBox="1"/>
                <p:nvPr/>
              </p:nvSpPr>
              <p:spPr>
                <a:xfrm>
                  <a:off x="289849" y="3471114"/>
                  <a:ext cx="436700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900" dirty="0" smtClean="0"/>
                    <a:t>O/P3</a:t>
                  </a:r>
                  <a:endParaRPr lang="en-IN" sz="900" dirty="0"/>
                </a:p>
              </p:txBody>
            </p:sp>
          </p:grpSp>
          <p:grpSp>
            <p:nvGrpSpPr>
              <p:cNvPr id="351" name="Group 214"/>
              <p:cNvGrpSpPr/>
              <p:nvPr/>
            </p:nvGrpSpPr>
            <p:grpSpPr>
              <a:xfrm>
                <a:off x="1199933" y="3379900"/>
                <a:ext cx="423514" cy="285752"/>
                <a:chOff x="289849" y="3443278"/>
                <a:chExt cx="436700" cy="285752"/>
              </a:xfrm>
            </p:grpSpPr>
            <p:sp>
              <p:nvSpPr>
                <p:cNvPr id="358" name="Rectangle 357"/>
                <p:cNvSpPr/>
                <p:nvPr/>
              </p:nvSpPr>
              <p:spPr>
                <a:xfrm>
                  <a:off x="374888" y="3443278"/>
                  <a:ext cx="285752" cy="285752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359" name="TextBox 358"/>
                <p:cNvSpPr txBox="1"/>
                <p:nvPr/>
              </p:nvSpPr>
              <p:spPr>
                <a:xfrm>
                  <a:off x="289849" y="3471114"/>
                  <a:ext cx="436700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900" dirty="0" smtClean="0"/>
                    <a:t>O/P4</a:t>
                  </a:r>
                  <a:endParaRPr lang="en-IN" sz="900" dirty="0"/>
                </a:p>
              </p:txBody>
            </p:sp>
          </p:grpSp>
          <p:sp>
            <p:nvSpPr>
              <p:cNvPr id="352" name="TextBox 351"/>
              <p:cNvSpPr txBox="1"/>
              <p:nvPr/>
            </p:nvSpPr>
            <p:spPr>
              <a:xfrm>
                <a:off x="310462" y="3226840"/>
                <a:ext cx="135732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800" dirty="0" smtClean="0"/>
                  <a:t>R             Y           B            R</a:t>
                </a:r>
                <a:endParaRPr lang="en-IN" sz="800" dirty="0"/>
              </a:p>
            </p:txBody>
          </p:sp>
          <p:sp>
            <p:nvSpPr>
              <p:cNvPr id="353" name="TextBox 352"/>
              <p:cNvSpPr txBox="1"/>
              <p:nvPr/>
            </p:nvSpPr>
            <p:spPr>
              <a:xfrm>
                <a:off x="516565" y="2800336"/>
                <a:ext cx="88357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IN" sz="1000" b="1" dirty="0" smtClean="0"/>
                  <a:t>I/C from </a:t>
                </a:r>
              </a:p>
              <a:p>
                <a:pPr algn="ctr"/>
                <a:r>
                  <a:rPr lang="en-IN" sz="1000" b="1" dirty="0" smtClean="0"/>
                  <a:t>SDP-1 MCB-3</a:t>
                </a:r>
                <a:endParaRPr lang="en-IN" sz="1000" b="1" dirty="0"/>
              </a:p>
            </p:txBody>
          </p:sp>
          <p:sp>
            <p:nvSpPr>
              <p:cNvPr id="354" name="TextBox 353"/>
              <p:cNvSpPr txBox="1"/>
              <p:nvPr/>
            </p:nvSpPr>
            <p:spPr>
              <a:xfrm rot="16200000">
                <a:off x="303338" y="3798661"/>
                <a:ext cx="344966" cy="215444"/>
              </a:xfrm>
              <a:prstGeom prst="rect">
                <a:avLst/>
              </a:prstGeom>
              <a:noFill/>
            </p:spPr>
            <p:txBody>
              <a:bodyPr vert="horz" wrap="none" rtlCol="0">
                <a:spAutoFit/>
              </a:bodyPr>
              <a:lstStyle/>
              <a:p>
                <a:r>
                  <a:rPr lang="en-IN" sz="800" b="1" dirty="0" smtClean="0"/>
                  <a:t>-----</a:t>
                </a:r>
                <a:endParaRPr lang="en-IN" sz="800" b="1" dirty="0"/>
              </a:p>
            </p:txBody>
          </p:sp>
          <p:sp>
            <p:nvSpPr>
              <p:cNvPr id="355" name="TextBox 354"/>
              <p:cNvSpPr txBox="1"/>
              <p:nvPr/>
            </p:nvSpPr>
            <p:spPr>
              <a:xfrm rot="16200000">
                <a:off x="485659" y="3799831"/>
                <a:ext cx="635110" cy="215444"/>
              </a:xfrm>
              <a:prstGeom prst="rect">
                <a:avLst/>
              </a:prstGeom>
              <a:noFill/>
            </p:spPr>
            <p:txBody>
              <a:bodyPr vert="horz" wrap="none" rtlCol="0">
                <a:spAutoFit/>
              </a:bodyPr>
              <a:lstStyle/>
              <a:p>
                <a:r>
                  <a:rPr lang="en-IN" sz="800" b="1" dirty="0" smtClean="0"/>
                  <a:t>      IPDU22</a:t>
                </a:r>
                <a:endParaRPr lang="en-IN" sz="800" b="1" dirty="0"/>
              </a:p>
            </p:txBody>
          </p:sp>
          <p:sp>
            <p:nvSpPr>
              <p:cNvPr id="356" name="TextBox 355"/>
              <p:cNvSpPr txBox="1"/>
              <p:nvPr/>
            </p:nvSpPr>
            <p:spPr>
              <a:xfrm rot="16200000">
                <a:off x="796680" y="3801242"/>
                <a:ext cx="635110" cy="215444"/>
              </a:xfrm>
              <a:prstGeom prst="rect">
                <a:avLst/>
              </a:prstGeom>
              <a:noFill/>
            </p:spPr>
            <p:txBody>
              <a:bodyPr vert="horz" wrap="none" rtlCol="0">
                <a:spAutoFit/>
              </a:bodyPr>
              <a:lstStyle/>
              <a:p>
                <a:r>
                  <a:rPr lang="en-IN" sz="800" b="1" dirty="0" smtClean="0"/>
                  <a:t>      IPDU21</a:t>
                </a:r>
                <a:endParaRPr lang="en-IN" sz="800" b="1" dirty="0"/>
              </a:p>
            </p:txBody>
          </p:sp>
          <p:sp>
            <p:nvSpPr>
              <p:cNvPr id="357" name="TextBox 356"/>
              <p:cNvSpPr txBox="1"/>
              <p:nvPr/>
            </p:nvSpPr>
            <p:spPr>
              <a:xfrm rot="16200000">
                <a:off x="1269145" y="3796475"/>
                <a:ext cx="344966" cy="215444"/>
              </a:xfrm>
              <a:prstGeom prst="rect">
                <a:avLst/>
              </a:prstGeom>
              <a:noFill/>
            </p:spPr>
            <p:txBody>
              <a:bodyPr vert="horz" wrap="none" rtlCol="0">
                <a:spAutoFit/>
              </a:bodyPr>
              <a:lstStyle/>
              <a:p>
                <a:r>
                  <a:rPr lang="en-IN" sz="800" b="1" dirty="0" smtClean="0"/>
                  <a:t>-----</a:t>
                </a:r>
                <a:endParaRPr lang="en-IN" sz="800" b="1" dirty="0"/>
              </a:p>
            </p:txBody>
          </p:sp>
        </p:grpSp>
        <p:cxnSp>
          <p:nvCxnSpPr>
            <p:cNvPr id="345" name="Straight Connector 344"/>
            <p:cNvCxnSpPr>
              <a:endCxn id="347" idx="0"/>
            </p:cNvCxnSpPr>
            <p:nvPr/>
          </p:nvCxnSpPr>
          <p:spPr>
            <a:xfrm rot="16200000" flipH="1">
              <a:off x="863295" y="2677046"/>
              <a:ext cx="10223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6" name="Group 365"/>
          <p:cNvGrpSpPr/>
          <p:nvPr/>
        </p:nvGrpSpPr>
        <p:grpSpPr>
          <a:xfrm>
            <a:off x="8401064" y="2605072"/>
            <a:ext cx="1434586" cy="1599858"/>
            <a:chOff x="233198" y="2625928"/>
            <a:chExt cx="1434586" cy="1599858"/>
          </a:xfrm>
        </p:grpSpPr>
        <p:grpSp>
          <p:nvGrpSpPr>
            <p:cNvPr id="367" name="Group 225"/>
            <p:cNvGrpSpPr/>
            <p:nvPr/>
          </p:nvGrpSpPr>
          <p:grpSpPr>
            <a:xfrm>
              <a:off x="233198" y="2704413"/>
              <a:ext cx="1434586" cy="1521373"/>
              <a:chOff x="233198" y="2705146"/>
              <a:chExt cx="1434586" cy="1521373"/>
            </a:xfrm>
          </p:grpSpPr>
          <p:sp>
            <p:nvSpPr>
              <p:cNvPr id="369" name="TextBox 368"/>
              <p:cNvSpPr txBox="1"/>
              <p:nvPr/>
            </p:nvSpPr>
            <p:spPr>
              <a:xfrm>
                <a:off x="233198" y="2705146"/>
                <a:ext cx="1428760" cy="1846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600" u="sng" dirty="0" smtClean="0"/>
                  <a:t>FLOOR MOUNTED DISTRIBUTION BOX</a:t>
                </a:r>
                <a:endParaRPr lang="en-IN" sz="600" u="sng" dirty="0"/>
              </a:p>
            </p:txBody>
          </p:sp>
          <p:sp>
            <p:nvSpPr>
              <p:cNvPr id="370" name="Rectangle 369"/>
              <p:cNvSpPr/>
              <p:nvPr/>
            </p:nvSpPr>
            <p:spPr>
              <a:xfrm>
                <a:off x="328570" y="2728898"/>
                <a:ext cx="1260000" cy="129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IN"/>
              </a:p>
            </p:txBody>
          </p:sp>
          <p:grpSp>
            <p:nvGrpSpPr>
              <p:cNvPr id="371" name="Group 195"/>
              <p:cNvGrpSpPr/>
              <p:nvPr/>
            </p:nvGrpSpPr>
            <p:grpSpPr>
              <a:xfrm>
                <a:off x="274073" y="3379900"/>
                <a:ext cx="435600" cy="285752"/>
                <a:chOff x="289849" y="3443278"/>
                <a:chExt cx="449162" cy="285752"/>
              </a:xfrm>
            </p:grpSpPr>
            <p:sp>
              <p:nvSpPr>
                <p:cNvPr id="387" name="Rectangle 386"/>
                <p:cNvSpPr/>
                <p:nvPr/>
              </p:nvSpPr>
              <p:spPr>
                <a:xfrm>
                  <a:off x="374888" y="3443278"/>
                  <a:ext cx="285752" cy="285752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388" name="TextBox 387"/>
                <p:cNvSpPr txBox="1"/>
                <p:nvPr/>
              </p:nvSpPr>
              <p:spPr>
                <a:xfrm>
                  <a:off x="289849" y="3471114"/>
                  <a:ext cx="449162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900" dirty="0" smtClean="0"/>
                    <a:t>O/P1</a:t>
                  </a:r>
                  <a:endParaRPr lang="en-IN" sz="900" dirty="0"/>
                </a:p>
              </p:txBody>
            </p:sp>
          </p:grpSp>
          <p:grpSp>
            <p:nvGrpSpPr>
              <p:cNvPr id="372" name="Group 205"/>
              <p:cNvGrpSpPr/>
              <p:nvPr/>
            </p:nvGrpSpPr>
            <p:grpSpPr>
              <a:xfrm>
                <a:off x="578773" y="3379900"/>
                <a:ext cx="423514" cy="285752"/>
                <a:chOff x="289849" y="3443278"/>
                <a:chExt cx="436700" cy="285752"/>
              </a:xfrm>
            </p:grpSpPr>
            <p:sp>
              <p:nvSpPr>
                <p:cNvPr id="385" name="Rectangle 384"/>
                <p:cNvSpPr/>
                <p:nvPr/>
              </p:nvSpPr>
              <p:spPr>
                <a:xfrm>
                  <a:off x="374888" y="3443278"/>
                  <a:ext cx="285752" cy="285752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386" name="TextBox 385"/>
                <p:cNvSpPr txBox="1"/>
                <p:nvPr/>
              </p:nvSpPr>
              <p:spPr>
                <a:xfrm>
                  <a:off x="289849" y="3471114"/>
                  <a:ext cx="436700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900" dirty="0" smtClean="0"/>
                    <a:t>O/P2</a:t>
                  </a:r>
                  <a:endParaRPr lang="en-IN" sz="900" dirty="0"/>
                </a:p>
              </p:txBody>
            </p:sp>
          </p:grpSp>
          <p:grpSp>
            <p:nvGrpSpPr>
              <p:cNvPr id="373" name="Group 211"/>
              <p:cNvGrpSpPr/>
              <p:nvPr/>
            </p:nvGrpSpPr>
            <p:grpSpPr>
              <a:xfrm>
                <a:off x="891095" y="3379900"/>
                <a:ext cx="423514" cy="285752"/>
                <a:chOff x="289849" y="3443278"/>
                <a:chExt cx="436700" cy="285752"/>
              </a:xfrm>
            </p:grpSpPr>
            <p:sp>
              <p:nvSpPr>
                <p:cNvPr id="383" name="Rectangle 382"/>
                <p:cNvSpPr/>
                <p:nvPr/>
              </p:nvSpPr>
              <p:spPr>
                <a:xfrm>
                  <a:off x="374888" y="3443278"/>
                  <a:ext cx="285752" cy="285752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384" name="TextBox 383"/>
                <p:cNvSpPr txBox="1"/>
                <p:nvPr/>
              </p:nvSpPr>
              <p:spPr>
                <a:xfrm>
                  <a:off x="289849" y="3471114"/>
                  <a:ext cx="436700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900" dirty="0" smtClean="0"/>
                    <a:t>O/P3</a:t>
                  </a:r>
                  <a:endParaRPr lang="en-IN" sz="900" dirty="0"/>
                </a:p>
              </p:txBody>
            </p:sp>
          </p:grpSp>
          <p:grpSp>
            <p:nvGrpSpPr>
              <p:cNvPr id="374" name="Group 214"/>
              <p:cNvGrpSpPr/>
              <p:nvPr/>
            </p:nvGrpSpPr>
            <p:grpSpPr>
              <a:xfrm>
                <a:off x="1199933" y="3379900"/>
                <a:ext cx="423514" cy="285752"/>
                <a:chOff x="289849" y="3443278"/>
                <a:chExt cx="436700" cy="285752"/>
              </a:xfrm>
            </p:grpSpPr>
            <p:sp>
              <p:nvSpPr>
                <p:cNvPr id="381" name="Rectangle 380"/>
                <p:cNvSpPr/>
                <p:nvPr/>
              </p:nvSpPr>
              <p:spPr>
                <a:xfrm>
                  <a:off x="374888" y="3443278"/>
                  <a:ext cx="285752" cy="285752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382" name="TextBox 381"/>
                <p:cNvSpPr txBox="1"/>
                <p:nvPr/>
              </p:nvSpPr>
              <p:spPr>
                <a:xfrm>
                  <a:off x="289849" y="3471114"/>
                  <a:ext cx="436700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900" dirty="0" smtClean="0"/>
                    <a:t>O/P4</a:t>
                  </a:r>
                  <a:endParaRPr lang="en-IN" sz="900" dirty="0"/>
                </a:p>
              </p:txBody>
            </p:sp>
          </p:grpSp>
          <p:sp>
            <p:nvSpPr>
              <p:cNvPr id="375" name="TextBox 374"/>
              <p:cNvSpPr txBox="1"/>
              <p:nvPr/>
            </p:nvSpPr>
            <p:spPr>
              <a:xfrm>
                <a:off x="310462" y="3226840"/>
                <a:ext cx="135732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800" dirty="0" smtClean="0"/>
                  <a:t>R             Y           B            Y</a:t>
                </a:r>
                <a:endParaRPr lang="en-IN" sz="800" dirty="0"/>
              </a:p>
            </p:txBody>
          </p:sp>
          <p:sp>
            <p:nvSpPr>
              <p:cNvPr id="376" name="TextBox 375"/>
              <p:cNvSpPr txBox="1"/>
              <p:nvPr/>
            </p:nvSpPr>
            <p:spPr>
              <a:xfrm>
                <a:off x="516565" y="2800336"/>
                <a:ext cx="88357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IN" sz="1000" b="1" dirty="0" smtClean="0"/>
                  <a:t>I/C from </a:t>
                </a:r>
              </a:p>
              <a:p>
                <a:pPr algn="ctr"/>
                <a:r>
                  <a:rPr lang="en-IN" sz="1000" b="1" dirty="0" smtClean="0"/>
                  <a:t>SDP-1 MCB-2</a:t>
                </a:r>
                <a:endParaRPr lang="en-IN" sz="1000" b="1" dirty="0"/>
              </a:p>
            </p:txBody>
          </p:sp>
          <p:sp>
            <p:nvSpPr>
              <p:cNvPr id="377" name="TextBox 376"/>
              <p:cNvSpPr txBox="1"/>
              <p:nvPr/>
            </p:nvSpPr>
            <p:spPr>
              <a:xfrm rot="16200000">
                <a:off x="158266" y="3798661"/>
                <a:ext cx="635110" cy="215444"/>
              </a:xfrm>
              <a:prstGeom prst="rect">
                <a:avLst/>
              </a:prstGeom>
              <a:noFill/>
            </p:spPr>
            <p:txBody>
              <a:bodyPr vert="horz" wrap="none" rtlCol="0">
                <a:spAutoFit/>
              </a:bodyPr>
              <a:lstStyle/>
              <a:p>
                <a:r>
                  <a:rPr lang="en-IN" sz="800" b="1" dirty="0" smtClean="0"/>
                  <a:t>      IPDU19</a:t>
                </a:r>
                <a:endParaRPr lang="en-IN" sz="800" b="1" dirty="0"/>
              </a:p>
            </p:txBody>
          </p:sp>
          <p:sp>
            <p:nvSpPr>
              <p:cNvPr id="378" name="TextBox 377"/>
              <p:cNvSpPr txBox="1"/>
              <p:nvPr/>
            </p:nvSpPr>
            <p:spPr>
              <a:xfrm rot="16200000">
                <a:off x="630731" y="3799831"/>
                <a:ext cx="344966" cy="215444"/>
              </a:xfrm>
              <a:prstGeom prst="rect">
                <a:avLst/>
              </a:prstGeom>
              <a:noFill/>
            </p:spPr>
            <p:txBody>
              <a:bodyPr vert="horz" wrap="none" rtlCol="0">
                <a:spAutoFit/>
              </a:bodyPr>
              <a:lstStyle/>
              <a:p>
                <a:r>
                  <a:rPr lang="en-IN" sz="800" b="1" dirty="0" smtClean="0"/>
                  <a:t>-----</a:t>
                </a:r>
                <a:endParaRPr lang="en-IN" sz="800" b="1" dirty="0"/>
              </a:p>
            </p:txBody>
          </p:sp>
          <p:sp>
            <p:nvSpPr>
              <p:cNvPr id="379" name="TextBox 378"/>
              <p:cNvSpPr txBox="1"/>
              <p:nvPr/>
            </p:nvSpPr>
            <p:spPr>
              <a:xfrm rot="16200000">
                <a:off x="796680" y="3801242"/>
                <a:ext cx="635110" cy="215444"/>
              </a:xfrm>
              <a:prstGeom prst="rect">
                <a:avLst/>
              </a:prstGeom>
              <a:noFill/>
            </p:spPr>
            <p:txBody>
              <a:bodyPr vert="horz" wrap="none" rtlCol="0">
                <a:spAutoFit/>
              </a:bodyPr>
              <a:lstStyle/>
              <a:p>
                <a:r>
                  <a:rPr lang="en-IN" sz="800" b="1" dirty="0" smtClean="0"/>
                  <a:t>      IPDU20</a:t>
                </a:r>
                <a:endParaRPr lang="en-IN" sz="800" b="1" dirty="0"/>
              </a:p>
            </p:txBody>
          </p:sp>
          <p:sp>
            <p:nvSpPr>
              <p:cNvPr id="380" name="TextBox 379"/>
              <p:cNvSpPr txBox="1"/>
              <p:nvPr/>
            </p:nvSpPr>
            <p:spPr>
              <a:xfrm rot="16200000">
                <a:off x="1285175" y="3796475"/>
                <a:ext cx="312906" cy="215444"/>
              </a:xfrm>
              <a:prstGeom prst="rect">
                <a:avLst/>
              </a:prstGeom>
              <a:noFill/>
            </p:spPr>
            <p:txBody>
              <a:bodyPr vert="horz" wrap="none" rtlCol="0">
                <a:spAutoFit/>
              </a:bodyPr>
              <a:lstStyle/>
              <a:p>
                <a:r>
                  <a:rPr lang="en-IN" sz="800" b="1" dirty="0" smtClean="0"/>
                  <a:t>----</a:t>
                </a:r>
                <a:endParaRPr lang="en-IN" sz="800" b="1" dirty="0"/>
              </a:p>
            </p:txBody>
          </p:sp>
        </p:grpSp>
        <p:cxnSp>
          <p:nvCxnSpPr>
            <p:cNvPr id="368" name="Straight Connector 367"/>
            <p:cNvCxnSpPr>
              <a:endCxn id="370" idx="0"/>
            </p:cNvCxnSpPr>
            <p:nvPr/>
          </p:nvCxnSpPr>
          <p:spPr>
            <a:xfrm rot="16200000" flipH="1">
              <a:off x="863295" y="2677046"/>
              <a:ext cx="10223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9" name="Group 388"/>
          <p:cNvGrpSpPr/>
          <p:nvPr/>
        </p:nvGrpSpPr>
        <p:grpSpPr>
          <a:xfrm>
            <a:off x="9776494" y="2598416"/>
            <a:ext cx="1434586" cy="1454786"/>
            <a:chOff x="233198" y="2625928"/>
            <a:chExt cx="1434586" cy="1454786"/>
          </a:xfrm>
        </p:grpSpPr>
        <p:grpSp>
          <p:nvGrpSpPr>
            <p:cNvPr id="390" name="Group 225"/>
            <p:cNvGrpSpPr/>
            <p:nvPr/>
          </p:nvGrpSpPr>
          <p:grpSpPr>
            <a:xfrm>
              <a:off x="233198" y="2704413"/>
              <a:ext cx="1434586" cy="1376301"/>
              <a:chOff x="233198" y="2705146"/>
              <a:chExt cx="1434586" cy="1376301"/>
            </a:xfrm>
          </p:grpSpPr>
          <p:sp>
            <p:nvSpPr>
              <p:cNvPr id="392" name="TextBox 391"/>
              <p:cNvSpPr txBox="1"/>
              <p:nvPr/>
            </p:nvSpPr>
            <p:spPr>
              <a:xfrm>
                <a:off x="233198" y="2705146"/>
                <a:ext cx="1428760" cy="1846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600" u="sng" dirty="0" smtClean="0"/>
                  <a:t>FLOOR MOUNTED DISTRIBUTION BOX</a:t>
                </a:r>
                <a:endParaRPr lang="en-IN" sz="600" u="sng" dirty="0"/>
              </a:p>
            </p:txBody>
          </p:sp>
          <p:sp>
            <p:nvSpPr>
              <p:cNvPr id="393" name="Rectangle 392"/>
              <p:cNvSpPr/>
              <p:nvPr/>
            </p:nvSpPr>
            <p:spPr>
              <a:xfrm>
                <a:off x="328570" y="2728898"/>
                <a:ext cx="1260000" cy="129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IN"/>
              </a:p>
            </p:txBody>
          </p:sp>
          <p:grpSp>
            <p:nvGrpSpPr>
              <p:cNvPr id="394" name="Group 195"/>
              <p:cNvGrpSpPr/>
              <p:nvPr/>
            </p:nvGrpSpPr>
            <p:grpSpPr>
              <a:xfrm>
                <a:off x="274073" y="3379900"/>
                <a:ext cx="435600" cy="285752"/>
                <a:chOff x="289849" y="3443278"/>
                <a:chExt cx="449162" cy="285752"/>
              </a:xfrm>
            </p:grpSpPr>
            <p:sp>
              <p:nvSpPr>
                <p:cNvPr id="410" name="Rectangle 409"/>
                <p:cNvSpPr/>
                <p:nvPr/>
              </p:nvSpPr>
              <p:spPr>
                <a:xfrm>
                  <a:off x="374888" y="3443278"/>
                  <a:ext cx="285752" cy="285752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11" name="TextBox 410"/>
                <p:cNvSpPr txBox="1"/>
                <p:nvPr/>
              </p:nvSpPr>
              <p:spPr>
                <a:xfrm>
                  <a:off x="289849" y="3471114"/>
                  <a:ext cx="449162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900" dirty="0" smtClean="0"/>
                    <a:t>O/P1</a:t>
                  </a:r>
                  <a:endParaRPr lang="en-IN" sz="900" dirty="0"/>
                </a:p>
              </p:txBody>
            </p:sp>
          </p:grpSp>
          <p:grpSp>
            <p:nvGrpSpPr>
              <p:cNvPr id="395" name="Group 205"/>
              <p:cNvGrpSpPr/>
              <p:nvPr/>
            </p:nvGrpSpPr>
            <p:grpSpPr>
              <a:xfrm>
                <a:off x="578773" y="3379900"/>
                <a:ext cx="423514" cy="285752"/>
                <a:chOff x="289849" y="3443278"/>
                <a:chExt cx="436700" cy="285752"/>
              </a:xfrm>
            </p:grpSpPr>
            <p:sp>
              <p:nvSpPr>
                <p:cNvPr id="408" name="Rectangle 407"/>
                <p:cNvSpPr/>
                <p:nvPr/>
              </p:nvSpPr>
              <p:spPr>
                <a:xfrm>
                  <a:off x="374888" y="3443278"/>
                  <a:ext cx="285752" cy="285752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09" name="TextBox 408"/>
                <p:cNvSpPr txBox="1"/>
                <p:nvPr/>
              </p:nvSpPr>
              <p:spPr>
                <a:xfrm>
                  <a:off x="289849" y="3471114"/>
                  <a:ext cx="436700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900" dirty="0" smtClean="0"/>
                    <a:t>O/P2</a:t>
                  </a:r>
                  <a:endParaRPr lang="en-IN" sz="900" dirty="0"/>
                </a:p>
              </p:txBody>
            </p:sp>
          </p:grpSp>
          <p:grpSp>
            <p:nvGrpSpPr>
              <p:cNvPr id="396" name="Group 211"/>
              <p:cNvGrpSpPr/>
              <p:nvPr/>
            </p:nvGrpSpPr>
            <p:grpSpPr>
              <a:xfrm>
                <a:off x="891095" y="3379900"/>
                <a:ext cx="423514" cy="285752"/>
                <a:chOff x="289849" y="3443278"/>
                <a:chExt cx="436700" cy="285752"/>
              </a:xfrm>
            </p:grpSpPr>
            <p:sp>
              <p:nvSpPr>
                <p:cNvPr id="406" name="Rectangle 405"/>
                <p:cNvSpPr/>
                <p:nvPr/>
              </p:nvSpPr>
              <p:spPr>
                <a:xfrm>
                  <a:off x="374888" y="3443278"/>
                  <a:ext cx="285752" cy="285752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07" name="TextBox 406"/>
                <p:cNvSpPr txBox="1"/>
                <p:nvPr/>
              </p:nvSpPr>
              <p:spPr>
                <a:xfrm>
                  <a:off x="289849" y="3471114"/>
                  <a:ext cx="436700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900" dirty="0" smtClean="0"/>
                    <a:t>O/P3</a:t>
                  </a:r>
                  <a:endParaRPr lang="en-IN" sz="900" dirty="0"/>
                </a:p>
              </p:txBody>
            </p:sp>
          </p:grpSp>
          <p:grpSp>
            <p:nvGrpSpPr>
              <p:cNvPr id="397" name="Group 214"/>
              <p:cNvGrpSpPr/>
              <p:nvPr/>
            </p:nvGrpSpPr>
            <p:grpSpPr>
              <a:xfrm>
                <a:off x="1199933" y="3379900"/>
                <a:ext cx="423514" cy="285752"/>
                <a:chOff x="289849" y="3443278"/>
                <a:chExt cx="436700" cy="285752"/>
              </a:xfrm>
            </p:grpSpPr>
            <p:sp>
              <p:nvSpPr>
                <p:cNvPr id="404" name="Rectangle 403"/>
                <p:cNvSpPr/>
                <p:nvPr/>
              </p:nvSpPr>
              <p:spPr>
                <a:xfrm>
                  <a:off x="374888" y="3443278"/>
                  <a:ext cx="285752" cy="285752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05" name="TextBox 404"/>
                <p:cNvSpPr txBox="1"/>
                <p:nvPr/>
              </p:nvSpPr>
              <p:spPr>
                <a:xfrm>
                  <a:off x="289849" y="3471114"/>
                  <a:ext cx="436700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900" dirty="0" smtClean="0"/>
                    <a:t>O/P4</a:t>
                  </a:r>
                  <a:endParaRPr lang="en-IN" sz="900" dirty="0"/>
                </a:p>
              </p:txBody>
            </p:sp>
          </p:grpSp>
          <p:sp>
            <p:nvSpPr>
              <p:cNvPr id="398" name="TextBox 397"/>
              <p:cNvSpPr txBox="1"/>
              <p:nvPr/>
            </p:nvSpPr>
            <p:spPr>
              <a:xfrm>
                <a:off x="310462" y="3226840"/>
                <a:ext cx="135732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800" dirty="0" smtClean="0"/>
                  <a:t>R             Y           B            R</a:t>
                </a:r>
                <a:endParaRPr lang="en-IN" sz="800" dirty="0"/>
              </a:p>
            </p:txBody>
          </p:sp>
          <p:sp>
            <p:nvSpPr>
              <p:cNvPr id="399" name="TextBox 398"/>
              <p:cNvSpPr txBox="1"/>
              <p:nvPr/>
            </p:nvSpPr>
            <p:spPr>
              <a:xfrm>
                <a:off x="516565" y="2800336"/>
                <a:ext cx="88357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IN" sz="1000" b="1" dirty="0" smtClean="0"/>
                  <a:t>I/C from </a:t>
                </a:r>
              </a:p>
              <a:p>
                <a:pPr algn="ctr"/>
                <a:r>
                  <a:rPr lang="en-IN" sz="1000" b="1" dirty="0" smtClean="0"/>
                  <a:t>SDP-1 MCB-1</a:t>
                </a:r>
                <a:endParaRPr lang="en-IN" sz="1000" b="1" dirty="0"/>
              </a:p>
            </p:txBody>
          </p:sp>
          <p:sp>
            <p:nvSpPr>
              <p:cNvPr id="400" name="TextBox 399"/>
              <p:cNvSpPr txBox="1"/>
              <p:nvPr/>
            </p:nvSpPr>
            <p:spPr>
              <a:xfrm rot="16200000">
                <a:off x="303338" y="3798661"/>
                <a:ext cx="344966" cy="215444"/>
              </a:xfrm>
              <a:prstGeom prst="rect">
                <a:avLst/>
              </a:prstGeom>
              <a:noFill/>
            </p:spPr>
            <p:txBody>
              <a:bodyPr vert="horz" wrap="none" rtlCol="0">
                <a:spAutoFit/>
              </a:bodyPr>
              <a:lstStyle/>
              <a:p>
                <a:r>
                  <a:rPr lang="en-IN" sz="800" b="1" dirty="0" smtClean="0"/>
                  <a:t>-----</a:t>
                </a:r>
                <a:endParaRPr lang="en-IN" sz="800" b="1" dirty="0"/>
              </a:p>
            </p:txBody>
          </p:sp>
          <p:sp>
            <p:nvSpPr>
              <p:cNvPr id="401" name="TextBox 400"/>
              <p:cNvSpPr txBox="1"/>
              <p:nvPr/>
            </p:nvSpPr>
            <p:spPr>
              <a:xfrm rot="16200000">
                <a:off x="630731" y="3799831"/>
                <a:ext cx="344966" cy="215444"/>
              </a:xfrm>
              <a:prstGeom prst="rect">
                <a:avLst/>
              </a:prstGeom>
              <a:noFill/>
            </p:spPr>
            <p:txBody>
              <a:bodyPr vert="horz" wrap="none" rtlCol="0">
                <a:spAutoFit/>
              </a:bodyPr>
              <a:lstStyle/>
              <a:p>
                <a:r>
                  <a:rPr lang="en-IN" sz="800" b="1" dirty="0" smtClean="0"/>
                  <a:t>-----</a:t>
                </a:r>
                <a:endParaRPr lang="en-IN" sz="800" b="1" dirty="0"/>
              </a:p>
            </p:txBody>
          </p:sp>
          <p:sp>
            <p:nvSpPr>
              <p:cNvPr id="402" name="TextBox 401"/>
              <p:cNvSpPr txBox="1"/>
              <p:nvPr/>
            </p:nvSpPr>
            <p:spPr>
              <a:xfrm rot="16200000">
                <a:off x="941752" y="3801242"/>
                <a:ext cx="344966" cy="215444"/>
              </a:xfrm>
              <a:prstGeom prst="rect">
                <a:avLst/>
              </a:prstGeom>
              <a:noFill/>
            </p:spPr>
            <p:txBody>
              <a:bodyPr vert="horz" wrap="none" rtlCol="0">
                <a:spAutoFit/>
              </a:bodyPr>
              <a:lstStyle/>
              <a:p>
                <a:r>
                  <a:rPr lang="en-IN" sz="800" b="1" dirty="0" smtClean="0"/>
                  <a:t>-----</a:t>
                </a:r>
                <a:endParaRPr lang="en-IN" sz="800" b="1" dirty="0"/>
              </a:p>
            </p:txBody>
          </p:sp>
          <p:sp>
            <p:nvSpPr>
              <p:cNvPr id="403" name="TextBox 402"/>
              <p:cNvSpPr txBox="1"/>
              <p:nvPr/>
            </p:nvSpPr>
            <p:spPr>
              <a:xfrm rot="16200000">
                <a:off x="1269145" y="3796475"/>
                <a:ext cx="344966" cy="215444"/>
              </a:xfrm>
              <a:prstGeom prst="rect">
                <a:avLst/>
              </a:prstGeom>
              <a:noFill/>
            </p:spPr>
            <p:txBody>
              <a:bodyPr vert="horz" wrap="none" rtlCol="0">
                <a:spAutoFit/>
              </a:bodyPr>
              <a:lstStyle/>
              <a:p>
                <a:r>
                  <a:rPr lang="en-IN" sz="800" b="1" dirty="0" smtClean="0"/>
                  <a:t>-----</a:t>
                </a:r>
                <a:endParaRPr lang="en-IN" sz="800" b="1" dirty="0"/>
              </a:p>
            </p:txBody>
          </p:sp>
        </p:grpSp>
        <p:cxnSp>
          <p:nvCxnSpPr>
            <p:cNvPr id="391" name="Straight Connector 390"/>
            <p:cNvCxnSpPr>
              <a:endCxn id="393" idx="0"/>
            </p:cNvCxnSpPr>
            <p:nvPr/>
          </p:nvCxnSpPr>
          <p:spPr>
            <a:xfrm rot="16200000" flipH="1">
              <a:off x="863295" y="2677046"/>
              <a:ext cx="10223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2" name="Group 411"/>
          <p:cNvGrpSpPr/>
          <p:nvPr/>
        </p:nvGrpSpPr>
        <p:grpSpPr>
          <a:xfrm>
            <a:off x="11115708" y="2616258"/>
            <a:ext cx="1428760" cy="1590791"/>
            <a:chOff x="233198" y="2656164"/>
            <a:chExt cx="1428760" cy="1590791"/>
          </a:xfrm>
        </p:grpSpPr>
        <p:grpSp>
          <p:nvGrpSpPr>
            <p:cNvPr id="413" name="Group 225"/>
            <p:cNvGrpSpPr/>
            <p:nvPr/>
          </p:nvGrpSpPr>
          <p:grpSpPr>
            <a:xfrm>
              <a:off x="233198" y="2704413"/>
              <a:ext cx="1428760" cy="1542542"/>
              <a:chOff x="233198" y="2705146"/>
              <a:chExt cx="1428760" cy="1542542"/>
            </a:xfrm>
          </p:grpSpPr>
          <p:sp>
            <p:nvSpPr>
              <p:cNvPr id="415" name="TextBox 414"/>
              <p:cNvSpPr txBox="1"/>
              <p:nvPr/>
            </p:nvSpPr>
            <p:spPr>
              <a:xfrm>
                <a:off x="233198" y="2705146"/>
                <a:ext cx="1428760" cy="1846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600" u="sng" dirty="0" smtClean="0"/>
                  <a:t>FLOOR MOUNTED DISTRIBUTION BOX</a:t>
                </a:r>
                <a:endParaRPr lang="en-IN" sz="600" u="sng" dirty="0"/>
              </a:p>
            </p:txBody>
          </p:sp>
          <p:sp>
            <p:nvSpPr>
              <p:cNvPr id="416" name="Rectangle 415"/>
              <p:cNvSpPr/>
              <p:nvPr/>
            </p:nvSpPr>
            <p:spPr>
              <a:xfrm>
                <a:off x="328570" y="2728898"/>
                <a:ext cx="1260000" cy="129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IN"/>
              </a:p>
            </p:txBody>
          </p:sp>
          <p:grpSp>
            <p:nvGrpSpPr>
              <p:cNvPr id="417" name="Group 195"/>
              <p:cNvGrpSpPr/>
              <p:nvPr/>
            </p:nvGrpSpPr>
            <p:grpSpPr>
              <a:xfrm>
                <a:off x="274073" y="3379900"/>
                <a:ext cx="435600" cy="285752"/>
                <a:chOff x="289849" y="3443278"/>
                <a:chExt cx="449162" cy="285752"/>
              </a:xfrm>
            </p:grpSpPr>
            <p:sp>
              <p:nvSpPr>
                <p:cNvPr id="433" name="Rectangle 432"/>
                <p:cNvSpPr/>
                <p:nvPr/>
              </p:nvSpPr>
              <p:spPr>
                <a:xfrm>
                  <a:off x="374888" y="3443278"/>
                  <a:ext cx="285752" cy="285752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34" name="TextBox 433"/>
                <p:cNvSpPr txBox="1"/>
                <p:nvPr/>
              </p:nvSpPr>
              <p:spPr>
                <a:xfrm>
                  <a:off x="289849" y="3471114"/>
                  <a:ext cx="449162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900" dirty="0" smtClean="0"/>
                    <a:t>O/P1</a:t>
                  </a:r>
                  <a:endParaRPr lang="en-IN" sz="900" dirty="0"/>
                </a:p>
              </p:txBody>
            </p:sp>
          </p:grpSp>
          <p:grpSp>
            <p:nvGrpSpPr>
              <p:cNvPr id="418" name="Group 205"/>
              <p:cNvGrpSpPr/>
              <p:nvPr/>
            </p:nvGrpSpPr>
            <p:grpSpPr>
              <a:xfrm>
                <a:off x="578773" y="3379900"/>
                <a:ext cx="423514" cy="285752"/>
                <a:chOff x="289849" y="3443278"/>
                <a:chExt cx="436700" cy="285752"/>
              </a:xfrm>
            </p:grpSpPr>
            <p:sp>
              <p:nvSpPr>
                <p:cNvPr id="431" name="Rectangle 430"/>
                <p:cNvSpPr/>
                <p:nvPr/>
              </p:nvSpPr>
              <p:spPr>
                <a:xfrm>
                  <a:off x="374888" y="3443278"/>
                  <a:ext cx="285752" cy="285752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32" name="TextBox 431"/>
                <p:cNvSpPr txBox="1"/>
                <p:nvPr/>
              </p:nvSpPr>
              <p:spPr>
                <a:xfrm>
                  <a:off x="289849" y="3471114"/>
                  <a:ext cx="436700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900" dirty="0" smtClean="0"/>
                    <a:t>O/P2</a:t>
                  </a:r>
                  <a:endParaRPr lang="en-IN" sz="900" dirty="0"/>
                </a:p>
              </p:txBody>
            </p:sp>
          </p:grpSp>
          <p:grpSp>
            <p:nvGrpSpPr>
              <p:cNvPr id="419" name="Group 211"/>
              <p:cNvGrpSpPr/>
              <p:nvPr/>
            </p:nvGrpSpPr>
            <p:grpSpPr>
              <a:xfrm>
                <a:off x="891095" y="3379900"/>
                <a:ext cx="423514" cy="285752"/>
                <a:chOff x="289849" y="3443278"/>
                <a:chExt cx="436700" cy="285752"/>
              </a:xfrm>
            </p:grpSpPr>
            <p:sp>
              <p:nvSpPr>
                <p:cNvPr id="429" name="Rectangle 428"/>
                <p:cNvSpPr/>
                <p:nvPr/>
              </p:nvSpPr>
              <p:spPr>
                <a:xfrm>
                  <a:off x="374888" y="3443278"/>
                  <a:ext cx="285752" cy="285752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30" name="TextBox 429"/>
                <p:cNvSpPr txBox="1"/>
                <p:nvPr/>
              </p:nvSpPr>
              <p:spPr>
                <a:xfrm>
                  <a:off x="289849" y="3471114"/>
                  <a:ext cx="436700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900" dirty="0" smtClean="0"/>
                    <a:t>O/P3</a:t>
                  </a:r>
                  <a:endParaRPr lang="en-IN" sz="900" dirty="0"/>
                </a:p>
              </p:txBody>
            </p:sp>
          </p:grpSp>
          <p:grpSp>
            <p:nvGrpSpPr>
              <p:cNvPr id="420" name="Group 214"/>
              <p:cNvGrpSpPr/>
              <p:nvPr/>
            </p:nvGrpSpPr>
            <p:grpSpPr>
              <a:xfrm>
                <a:off x="1199933" y="3379900"/>
                <a:ext cx="423514" cy="285752"/>
                <a:chOff x="289849" y="3443278"/>
                <a:chExt cx="436700" cy="285752"/>
              </a:xfrm>
            </p:grpSpPr>
            <p:sp>
              <p:nvSpPr>
                <p:cNvPr id="427" name="Rectangle 426"/>
                <p:cNvSpPr/>
                <p:nvPr/>
              </p:nvSpPr>
              <p:spPr>
                <a:xfrm>
                  <a:off x="374888" y="3443278"/>
                  <a:ext cx="285752" cy="285752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28" name="TextBox 427"/>
                <p:cNvSpPr txBox="1"/>
                <p:nvPr/>
              </p:nvSpPr>
              <p:spPr>
                <a:xfrm>
                  <a:off x="289849" y="3471114"/>
                  <a:ext cx="436700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900" dirty="0" smtClean="0"/>
                    <a:t>O/P4</a:t>
                  </a:r>
                  <a:endParaRPr lang="en-IN" sz="900" dirty="0"/>
                </a:p>
              </p:txBody>
            </p:sp>
          </p:grpSp>
          <p:sp>
            <p:nvSpPr>
              <p:cNvPr id="422" name="TextBox 421"/>
              <p:cNvSpPr txBox="1"/>
              <p:nvPr/>
            </p:nvSpPr>
            <p:spPr>
              <a:xfrm>
                <a:off x="492520" y="2800336"/>
                <a:ext cx="93166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IN" sz="1000" b="1" dirty="0" smtClean="0">
                    <a:solidFill>
                      <a:srgbClr val="7030A0"/>
                    </a:solidFill>
                  </a:rPr>
                  <a:t>I/C from </a:t>
                </a:r>
              </a:p>
              <a:p>
                <a:pPr algn="ctr"/>
                <a:r>
                  <a:rPr lang="en-IN" sz="1000" b="1" dirty="0" smtClean="0">
                    <a:solidFill>
                      <a:srgbClr val="7030A0"/>
                    </a:solidFill>
                  </a:rPr>
                  <a:t>UPS-4 (CLS IV)</a:t>
                </a:r>
                <a:endParaRPr lang="en-IN" sz="10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423" name="TextBox 422"/>
              <p:cNvSpPr txBox="1"/>
              <p:nvPr/>
            </p:nvSpPr>
            <p:spPr>
              <a:xfrm rot="16200000">
                <a:off x="158266" y="3822411"/>
                <a:ext cx="635110" cy="215444"/>
              </a:xfrm>
              <a:prstGeom prst="rect">
                <a:avLst/>
              </a:prstGeom>
              <a:noFill/>
            </p:spPr>
            <p:txBody>
              <a:bodyPr vert="horz" wrap="none" rtlCol="0">
                <a:spAutoFit/>
              </a:bodyPr>
              <a:lstStyle/>
              <a:p>
                <a:r>
                  <a:rPr lang="en-IN" sz="800" b="1" dirty="0" smtClean="0"/>
                  <a:t>      IPDU18</a:t>
                </a:r>
                <a:endParaRPr lang="en-IN" sz="800" b="1" dirty="0"/>
              </a:p>
            </p:txBody>
          </p:sp>
          <p:sp>
            <p:nvSpPr>
              <p:cNvPr id="424" name="TextBox 423"/>
              <p:cNvSpPr txBox="1"/>
              <p:nvPr/>
            </p:nvSpPr>
            <p:spPr>
              <a:xfrm rot="16200000">
                <a:off x="485659" y="3807782"/>
                <a:ext cx="635110" cy="215444"/>
              </a:xfrm>
              <a:prstGeom prst="rect">
                <a:avLst/>
              </a:prstGeom>
              <a:noFill/>
            </p:spPr>
            <p:txBody>
              <a:bodyPr vert="horz" wrap="none" rtlCol="0">
                <a:spAutoFit/>
              </a:bodyPr>
              <a:lstStyle/>
              <a:p>
                <a:r>
                  <a:rPr lang="en-IN" sz="800" b="1" dirty="0" smtClean="0"/>
                  <a:t>      IPDU17</a:t>
                </a:r>
                <a:endParaRPr lang="en-IN" sz="800" b="1" dirty="0"/>
              </a:p>
            </p:txBody>
          </p:sp>
          <p:sp>
            <p:nvSpPr>
              <p:cNvPr id="425" name="TextBox 424"/>
              <p:cNvSpPr txBox="1"/>
              <p:nvPr/>
            </p:nvSpPr>
            <p:spPr>
              <a:xfrm rot="16200000">
                <a:off x="941752" y="3801242"/>
                <a:ext cx="344966" cy="215444"/>
              </a:xfrm>
              <a:prstGeom prst="rect">
                <a:avLst/>
              </a:prstGeom>
              <a:noFill/>
            </p:spPr>
            <p:txBody>
              <a:bodyPr vert="horz" wrap="none" rtlCol="0">
                <a:spAutoFit/>
              </a:bodyPr>
              <a:lstStyle/>
              <a:p>
                <a:r>
                  <a:rPr lang="en-IN" sz="800" b="1" dirty="0" smtClean="0"/>
                  <a:t>-----</a:t>
                </a:r>
                <a:endParaRPr lang="en-IN" sz="800" b="1" dirty="0"/>
              </a:p>
            </p:txBody>
          </p:sp>
          <p:sp>
            <p:nvSpPr>
              <p:cNvPr id="426" name="TextBox 425"/>
              <p:cNvSpPr txBox="1"/>
              <p:nvPr/>
            </p:nvSpPr>
            <p:spPr>
              <a:xfrm rot="16200000">
                <a:off x="1269145" y="3796475"/>
                <a:ext cx="344966" cy="215444"/>
              </a:xfrm>
              <a:prstGeom prst="rect">
                <a:avLst/>
              </a:prstGeom>
              <a:noFill/>
            </p:spPr>
            <p:txBody>
              <a:bodyPr vert="horz" wrap="none" rtlCol="0">
                <a:spAutoFit/>
              </a:bodyPr>
              <a:lstStyle/>
              <a:p>
                <a:r>
                  <a:rPr lang="en-IN" sz="800" b="1" dirty="0" smtClean="0"/>
                  <a:t>-----</a:t>
                </a:r>
                <a:endParaRPr lang="en-IN" sz="800" b="1" dirty="0"/>
              </a:p>
            </p:txBody>
          </p:sp>
        </p:grpSp>
        <p:cxnSp>
          <p:nvCxnSpPr>
            <p:cNvPr id="414" name="Straight Connector 413"/>
            <p:cNvCxnSpPr>
              <a:endCxn id="416" idx="0"/>
            </p:cNvCxnSpPr>
            <p:nvPr/>
          </p:nvCxnSpPr>
          <p:spPr>
            <a:xfrm rot="16200000" flipH="1">
              <a:off x="878413" y="2692164"/>
              <a:ext cx="72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5" name="Group 434"/>
          <p:cNvGrpSpPr/>
          <p:nvPr/>
        </p:nvGrpSpPr>
        <p:grpSpPr>
          <a:xfrm>
            <a:off x="226638" y="6697894"/>
            <a:ext cx="1434586" cy="1593265"/>
            <a:chOff x="233198" y="2625928"/>
            <a:chExt cx="1434586" cy="1593265"/>
          </a:xfrm>
        </p:grpSpPr>
        <p:grpSp>
          <p:nvGrpSpPr>
            <p:cNvPr id="436" name="Group 225"/>
            <p:cNvGrpSpPr/>
            <p:nvPr/>
          </p:nvGrpSpPr>
          <p:grpSpPr>
            <a:xfrm>
              <a:off x="233198" y="2704413"/>
              <a:ext cx="1434586" cy="1514780"/>
              <a:chOff x="233198" y="2705146"/>
              <a:chExt cx="1434586" cy="1514780"/>
            </a:xfrm>
          </p:grpSpPr>
          <p:sp>
            <p:nvSpPr>
              <p:cNvPr id="438" name="TextBox 437"/>
              <p:cNvSpPr txBox="1"/>
              <p:nvPr/>
            </p:nvSpPr>
            <p:spPr>
              <a:xfrm>
                <a:off x="233198" y="2705146"/>
                <a:ext cx="1428760" cy="1846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600" u="sng" dirty="0" smtClean="0"/>
                  <a:t>FLOOR MOUNTED DISTRIBUTION BOX</a:t>
                </a:r>
                <a:endParaRPr lang="en-IN" sz="600" u="sng" dirty="0"/>
              </a:p>
            </p:txBody>
          </p:sp>
          <p:sp>
            <p:nvSpPr>
              <p:cNvPr id="439" name="Rectangle 438"/>
              <p:cNvSpPr/>
              <p:nvPr/>
            </p:nvSpPr>
            <p:spPr>
              <a:xfrm>
                <a:off x="328570" y="2728898"/>
                <a:ext cx="1260000" cy="129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IN"/>
              </a:p>
            </p:txBody>
          </p:sp>
          <p:grpSp>
            <p:nvGrpSpPr>
              <p:cNvPr id="440" name="Group 195"/>
              <p:cNvGrpSpPr/>
              <p:nvPr/>
            </p:nvGrpSpPr>
            <p:grpSpPr>
              <a:xfrm>
                <a:off x="274073" y="3379900"/>
                <a:ext cx="435600" cy="285752"/>
                <a:chOff x="289849" y="3443278"/>
                <a:chExt cx="449162" cy="285752"/>
              </a:xfrm>
            </p:grpSpPr>
            <p:sp>
              <p:nvSpPr>
                <p:cNvPr id="456" name="Rectangle 455"/>
                <p:cNvSpPr/>
                <p:nvPr/>
              </p:nvSpPr>
              <p:spPr>
                <a:xfrm>
                  <a:off x="374888" y="3443278"/>
                  <a:ext cx="285752" cy="285752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57" name="TextBox 456"/>
                <p:cNvSpPr txBox="1"/>
                <p:nvPr/>
              </p:nvSpPr>
              <p:spPr>
                <a:xfrm>
                  <a:off x="289849" y="3471114"/>
                  <a:ext cx="449162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900" dirty="0" smtClean="0"/>
                    <a:t>O/P1</a:t>
                  </a:r>
                  <a:endParaRPr lang="en-IN" sz="900" dirty="0"/>
                </a:p>
              </p:txBody>
            </p:sp>
          </p:grpSp>
          <p:grpSp>
            <p:nvGrpSpPr>
              <p:cNvPr id="441" name="Group 205"/>
              <p:cNvGrpSpPr/>
              <p:nvPr/>
            </p:nvGrpSpPr>
            <p:grpSpPr>
              <a:xfrm>
                <a:off x="578773" y="3379900"/>
                <a:ext cx="423514" cy="285752"/>
                <a:chOff x="289849" y="3443278"/>
                <a:chExt cx="436700" cy="285752"/>
              </a:xfrm>
            </p:grpSpPr>
            <p:sp>
              <p:nvSpPr>
                <p:cNvPr id="454" name="Rectangle 453"/>
                <p:cNvSpPr/>
                <p:nvPr/>
              </p:nvSpPr>
              <p:spPr>
                <a:xfrm>
                  <a:off x="374888" y="3443278"/>
                  <a:ext cx="285752" cy="285752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55" name="TextBox 454"/>
                <p:cNvSpPr txBox="1"/>
                <p:nvPr/>
              </p:nvSpPr>
              <p:spPr>
                <a:xfrm>
                  <a:off x="289849" y="3471114"/>
                  <a:ext cx="436700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900" dirty="0" smtClean="0"/>
                    <a:t>O/P2</a:t>
                  </a:r>
                  <a:endParaRPr lang="en-IN" sz="900" dirty="0"/>
                </a:p>
              </p:txBody>
            </p:sp>
          </p:grpSp>
          <p:grpSp>
            <p:nvGrpSpPr>
              <p:cNvPr id="442" name="Group 211"/>
              <p:cNvGrpSpPr/>
              <p:nvPr/>
            </p:nvGrpSpPr>
            <p:grpSpPr>
              <a:xfrm>
                <a:off x="891095" y="3379900"/>
                <a:ext cx="423514" cy="285752"/>
                <a:chOff x="289849" y="3443278"/>
                <a:chExt cx="436700" cy="285752"/>
              </a:xfrm>
            </p:grpSpPr>
            <p:sp>
              <p:nvSpPr>
                <p:cNvPr id="452" name="Rectangle 451"/>
                <p:cNvSpPr/>
                <p:nvPr/>
              </p:nvSpPr>
              <p:spPr>
                <a:xfrm>
                  <a:off x="374888" y="3443278"/>
                  <a:ext cx="285752" cy="285752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53" name="TextBox 452"/>
                <p:cNvSpPr txBox="1"/>
                <p:nvPr/>
              </p:nvSpPr>
              <p:spPr>
                <a:xfrm>
                  <a:off x="289849" y="3471114"/>
                  <a:ext cx="436700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900" dirty="0" smtClean="0"/>
                    <a:t>O/P3</a:t>
                  </a:r>
                  <a:endParaRPr lang="en-IN" sz="900" dirty="0"/>
                </a:p>
              </p:txBody>
            </p:sp>
          </p:grpSp>
          <p:grpSp>
            <p:nvGrpSpPr>
              <p:cNvPr id="443" name="Group 214"/>
              <p:cNvGrpSpPr/>
              <p:nvPr/>
            </p:nvGrpSpPr>
            <p:grpSpPr>
              <a:xfrm>
                <a:off x="1199933" y="3379900"/>
                <a:ext cx="423514" cy="285752"/>
                <a:chOff x="289849" y="3443278"/>
                <a:chExt cx="436700" cy="285752"/>
              </a:xfrm>
            </p:grpSpPr>
            <p:sp>
              <p:nvSpPr>
                <p:cNvPr id="450" name="Rectangle 449"/>
                <p:cNvSpPr/>
                <p:nvPr/>
              </p:nvSpPr>
              <p:spPr>
                <a:xfrm>
                  <a:off x="374888" y="3443278"/>
                  <a:ext cx="285752" cy="285752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51" name="TextBox 450"/>
                <p:cNvSpPr txBox="1"/>
                <p:nvPr/>
              </p:nvSpPr>
              <p:spPr>
                <a:xfrm>
                  <a:off x="289849" y="3471114"/>
                  <a:ext cx="436700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900" dirty="0" smtClean="0"/>
                    <a:t>O/P4</a:t>
                  </a:r>
                  <a:endParaRPr lang="en-IN" sz="900" dirty="0"/>
                </a:p>
              </p:txBody>
            </p:sp>
          </p:grpSp>
          <p:sp>
            <p:nvSpPr>
              <p:cNvPr id="444" name="TextBox 443"/>
              <p:cNvSpPr txBox="1"/>
              <p:nvPr/>
            </p:nvSpPr>
            <p:spPr>
              <a:xfrm>
                <a:off x="310462" y="3226840"/>
                <a:ext cx="135732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800" dirty="0" smtClean="0"/>
                  <a:t>R             Y           B            R</a:t>
                </a:r>
                <a:endParaRPr lang="en-IN" sz="800" dirty="0"/>
              </a:p>
            </p:txBody>
          </p:sp>
          <p:sp>
            <p:nvSpPr>
              <p:cNvPr id="445" name="TextBox 444"/>
              <p:cNvSpPr txBox="1"/>
              <p:nvPr/>
            </p:nvSpPr>
            <p:spPr>
              <a:xfrm>
                <a:off x="516565" y="2800336"/>
                <a:ext cx="88357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IN" sz="1000" b="1" dirty="0" smtClean="0"/>
                  <a:t>I/C from </a:t>
                </a:r>
              </a:p>
              <a:p>
                <a:pPr algn="ctr"/>
                <a:r>
                  <a:rPr lang="en-IN" sz="1000" b="1" dirty="0" smtClean="0"/>
                  <a:t>SDP-2 MCB-6</a:t>
                </a:r>
                <a:endParaRPr lang="en-IN" sz="1000" b="1" dirty="0"/>
              </a:p>
            </p:txBody>
          </p:sp>
          <p:sp>
            <p:nvSpPr>
              <p:cNvPr id="446" name="TextBox 445"/>
              <p:cNvSpPr txBox="1"/>
              <p:nvPr/>
            </p:nvSpPr>
            <p:spPr>
              <a:xfrm rot="16200000">
                <a:off x="303338" y="3798661"/>
                <a:ext cx="344966" cy="215444"/>
              </a:xfrm>
              <a:prstGeom prst="rect">
                <a:avLst/>
              </a:prstGeom>
              <a:noFill/>
            </p:spPr>
            <p:txBody>
              <a:bodyPr vert="horz" wrap="none" rtlCol="0">
                <a:spAutoFit/>
              </a:bodyPr>
              <a:lstStyle/>
              <a:p>
                <a:r>
                  <a:rPr lang="en-IN" sz="800" b="1" dirty="0" smtClean="0"/>
                  <a:t>-----</a:t>
                </a:r>
                <a:endParaRPr lang="en-IN" sz="800" b="1" dirty="0"/>
              </a:p>
            </p:txBody>
          </p:sp>
          <p:sp>
            <p:nvSpPr>
              <p:cNvPr id="447" name="TextBox 446"/>
              <p:cNvSpPr txBox="1"/>
              <p:nvPr/>
            </p:nvSpPr>
            <p:spPr>
              <a:xfrm rot="16200000">
                <a:off x="630731" y="3799831"/>
                <a:ext cx="344966" cy="215444"/>
              </a:xfrm>
              <a:prstGeom prst="rect">
                <a:avLst/>
              </a:prstGeom>
              <a:noFill/>
            </p:spPr>
            <p:txBody>
              <a:bodyPr vert="horz" wrap="none" rtlCol="0">
                <a:spAutoFit/>
              </a:bodyPr>
              <a:lstStyle/>
              <a:p>
                <a:r>
                  <a:rPr lang="en-IN" sz="800" b="1" dirty="0" smtClean="0"/>
                  <a:t>-----</a:t>
                </a:r>
                <a:endParaRPr lang="en-IN" sz="800" b="1" dirty="0"/>
              </a:p>
            </p:txBody>
          </p:sp>
          <p:sp>
            <p:nvSpPr>
              <p:cNvPr id="448" name="TextBox 447"/>
              <p:cNvSpPr txBox="1"/>
              <p:nvPr/>
            </p:nvSpPr>
            <p:spPr>
              <a:xfrm rot="16200000">
                <a:off x="785459" y="3783428"/>
                <a:ext cx="657552" cy="215444"/>
              </a:xfrm>
              <a:prstGeom prst="rect">
                <a:avLst/>
              </a:prstGeom>
              <a:noFill/>
            </p:spPr>
            <p:txBody>
              <a:bodyPr vert="horz" wrap="none" rtlCol="0">
                <a:spAutoFit/>
              </a:bodyPr>
              <a:lstStyle/>
              <a:p>
                <a:r>
                  <a:rPr lang="en-IN" sz="800" b="1" dirty="0" smtClean="0"/>
                  <a:t>      IPDU15</a:t>
                </a:r>
                <a:endParaRPr lang="en-IN" sz="800" b="1" dirty="0"/>
              </a:p>
            </p:txBody>
          </p:sp>
          <p:sp>
            <p:nvSpPr>
              <p:cNvPr id="449" name="TextBox 448"/>
              <p:cNvSpPr txBox="1"/>
              <p:nvPr/>
            </p:nvSpPr>
            <p:spPr>
              <a:xfrm rot="16200000">
                <a:off x="1269145" y="3796475"/>
                <a:ext cx="344966" cy="215444"/>
              </a:xfrm>
              <a:prstGeom prst="rect">
                <a:avLst/>
              </a:prstGeom>
              <a:noFill/>
            </p:spPr>
            <p:txBody>
              <a:bodyPr vert="horz" wrap="none" rtlCol="0">
                <a:spAutoFit/>
              </a:bodyPr>
              <a:lstStyle/>
              <a:p>
                <a:r>
                  <a:rPr lang="en-IN" sz="800" b="1" dirty="0" smtClean="0"/>
                  <a:t>-----</a:t>
                </a:r>
                <a:endParaRPr lang="en-IN" sz="800" b="1" dirty="0"/>
              </a:p>
            </p:txBody>
          </p:sp>
        </p:grpSp>
        <p:cxnSp>
          <p:nvCxnSpPr>
            <p:cNvPr id="437" name="Straight Connector 436"/>
            <p:cNvCxnSpPr>
              <a:endCxn id="439" idx="0"/>
            </p:cNvCxnSpPr>
            <p:nvPr/>
          </p:nvCxnSpPr>
          <p:spPr>
            <a:xfrm rot="16200000" flipH="1">
              <a:off x="863295" y="2677046"/>
              <a:ext cx="10223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8" name="Group 457"/>
          <p:cNvGrpSpPr/>
          <p:nvPr/>
        </p:nvGrpSpPr>
        <p:grpSpPr>
          <a:xfrm>
            <a:off x="1602068" y="6691238"/>
            <a:ext cx="1434586" cy="1551083"/>
            <a:chOff x="233198" y="2625928"/>
            <a:chExt cx="1434586" cy="1551083"/>
          </a:xfrm>
        </p:grpSpPr>
        <p:grpSp>
          <p:nvGrpSpPr>
            <p:cNvPr id="459" name="Group 225"/>
            <p:cNvGrpSpPr/>
            <p:nvPr/>
          </p:nvGrpSpPr>
          <p:grpSpPr>
            <a:xfrm>
              <a:off x="233198" y="2704413"/>
              <a:ext cx="1434586" cy="1472598"/>
              <a:chOff x="233198" y="2705146"/>
              <a:chExt cx="1434586" cy="1472598"/>
            </a:xfrm>
          </p:grpSpPr>
          <p:sp>
            <p:nvSpPr>
              <p:cNvPr id="461" name="TextBox 460"/>
              <p:cNvSpPr txBox="1"/>
              <p:nvPr/>
            </p:nvSpPr>
            <p:spPr>
              <a:xfrm>
                <a:off x="233198" y="2705146"/>
                <a:ext cx="1428760" cy="1846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600" u="sng" dirty="0" smtClean="0"/>
                  <a:t>FLOOR MOUNTED DISTRIBUTION BOX</a:t>
                </a:r>
                <a:endParaRPr lang="en-IN" sz="600" u="sng" dirty="0"/>
              </a:p>
            </p:txBody>
          </p:sp>
          <p:sp>
            <p:nvSpPr>
              <p:cNvPr id="462" name="Rectangle 461"/>
              <p:cNvSpPr/>
              <p:nvPr/>
            </p:nvSpPr>
            <p:spPr>
              <a:xfrm>
                <a:off x="328570" y="2728898"/>
                <a:ext cx="1260000" cy="129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IN"/>
              </a:p>
            </p:txBody>
          </p:sp>
          <p:grpSp>
            <p:nvGrpSpPr>
              <p:cNvPr id="463" name="Group 195"/>
              <p:cNvGrpSpPr/>
              <p:nvPr/>
            </p:nvGrpSpPr>
            <p:grpSpPr>
              <a:xfrm>
                <a:off x="274073" y="3379900"/>
                <a:ext cx="435600" cy="285752"/>
                <a:chOff x="289849" y="3443278"/>
                <a:chExt cx="449162" cy="285752"/>
              </a:xfrm>
            </p:grpSpPr>
            <p:sp>
              <p:nvSpPr>
                <p:cNvPr id="479" name="Rectangle 478"/>
                <p:cNvSpPr/>
                <p:nvPr/>
              </p:nvSpPr>
              <p:spPr>
                <a:xfrm>
                  <a:off x="374888" y="3443278"/>
                  <a:ext cx="285752" cy="285752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80" name="TextBox 479"/>
                <p:cNvSpPr txBox="1"/>
                <p:nvPr/>
              </p:nvSpPr>
              <p:spPr>
                <a:xfrm>
                  <a:off x="289849" y="3471114"/>
                  <a:ext cx="449162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900" dirty="0" smtClean="0"/>
                    <a:t>O/P1</a:t>
                  </a:r>
                  <a:endParaRPr lang="en-IN" sz="900" dirty="0"/>
                </a:p>
              </p:txBody>
            </p:sp>
          </p:grpSp>
          <p:grpSp>
            <p:nvGrpSpPr>
              <p:cNvPr id="464" name="Group 205"/>
              <p:cNvGrpSpPr/>
              <p:nvPr/>
            </p:nvGrpSpPr>
            <p:grpSpPr>
              <a:xfrm>
                <a:off x="578773" y="3379900"/>
                <a:ext cx="423514" cy="285752"/>
                <a:chOff x="289849" y="3443278"/>
                <a:chExt cx="436700" cy="285752"/>
              </a:xfrm>
            </p:grpSpPr>
            <p:sp>
              <p:nvSpPr>
                <p:cNvPr id="477" name="Rectangle 476"/>
                <p:cNvSpPr/>
                <p:nvPr/>
              </p:nvSpPr>
              <p:spPr>
                <a:xfrm>
                  <a:off x="374888" y="3443278"/>
                  <a:ext cx="285752" cy="285752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78" name="TextBox 477"/>
                <p:cNvSpPr txBox="1"/>
                <p:nvPr/>
              </p:nvSpPr>
              <p:spPr>
                <a:xfrm>
                  <a:off x="289849" y="3471114"/>
                  <a:ext cx="436700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900" dirty="0" smtClean="0"/>
                    <a:t>O/P2</a:t>
                  </a:r>
                  <a:endParaRPr lang="en-IN" sz="900" dirty="0"/>
                </a:p>
              </p:txBody>
            </p:sp>
          </p:grpSp>
          <p:grpSp>
            <p:nvGrpSpPr>
              <p:cNvPr id="465" name="Group 211"/>
              <p:cNvGrpSpPr/>
              <p:nvPr/>
            </p:nvGrpSpPr>
            <p:grpSpPr>
              <a:xfrm>
                <a:off x="891095" y="3379900"/>
                <a:ext cx="423514" cy="285752"/>
                <a:chOff x="289849" y="3443278"/>
                <a:chExt cx="436700" cy="285752"/>
              </a:xfrm>
            </p:grpSpPr>
            <p:sp>
              <p:nvSpPr>
                <p:cNvPr id="475" name="Rectangle 474"/>
                <p:cNvSpPr/>
                <p:nvPr/>
              </p:nvSpPr>
              <p:spPr>
                <a:xfrm>
                  <a:off x="374888" y="3443278"/>
                  <a:ext cx="285752" cy="285752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76" name="TextBox 475"/>
                <p:cNvSpPr txBox="1"/>
                <p:nvPr/>
              </p:nvSpPr>
              <p:spPr>
                <a:xfrm>
                  <a:off x="289849" y="3471114"/>
                  <a:ext cx="436700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900" dirty="0" smtClean="0"/>
                    <a:t>O/P3</a:t>
                  </a:r>
                  <a:endParaRPr lang="en-IN" sz="900" dirty="0"/>
                </a:p>
              </p:txBody>
            </p:sp>
          </p:grpSp>
          <p:grpSp>
            <p:nvGrpSpPr>
              <p:cNvPr id="466" name="Group 214"/>
              <p:cNvGrpSpPr/>
              <p:nvPr/>
            </p:nvGrpSpPr>
            <p:grpSpPr>
              <a:xfrm>
                <a:off x="1199933" y="3379900"/>
                <a:ext cx="423514" cy="285752"/>
                <a:chOff x="289849" y="3443278"/>
                <a:chExt cx="436700" cy="285752"/>
              </a:xfrm>
            </p:grpSpPr>
            <p:sp>
              <p:nvSpPr>
                <p:cNvPr id="473" name="Rectangle 472"/>
                <p:cNvSpPr/>
                <p:nvPr/>
              </p:nvSpPr>
              <p:spPr>
                <a:xfrm>
                  <a:off x="374888" y="3443278"/>
                  <a:ext cx="285752" cy="285752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74" name="TextBox 473"/>
                <p:cNvSpPr txBox="1"/>
                <p:nvPr/>
              </p:nvSpPr>
              <p:spPr>
                <a:xfrm>
                  <a:off x="289849" y="3471114"/>
                  <a:ext cx="436700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900" dirty="0" smtClean="0"/>
                    <a:t>O/P4</a:t>
                  </a:r>
                  <a:endParaRPr lang="en-IN" sz="900" dirty="0"/>
                </a:p>
              </p:txBody>
            </p:sp>
          </p:grpSp>
          <p:sp>
            <p:nvSpPr>
              <p:cNvPr id="467" name="TextBox 466"/>
              <p:cNvSpPr txBox="1"/>
              <p:nvPr/>
            </p:nvSpPr>
            <p:spPr>
              <a:xfrm>
                <a:off x="310462" y="3226840"/>
                <a:ext cx="135732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800" dirty="0" smtClean="0"/>
                  <a:t>R             Y           B            R</a:t>
                </a:r>
                <a:endParaRPr lang="en-IN" sz="800" dirty="0"/>
              </a:p>
            </p:txBody>
          </p:sp>
          <p:sp>
            <p:nvSpPr>
              <p:cNvPr id="468" name="TextBox 467"/>
              <p:cNvSpPr txBox="1"/>
              <p:nvPr/>
            </p:nvSpPr>
            <p:spPr>
              <a:xfrm>
                <a:off x="516565" y="2800336"/>
                <a:ext cx="88357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IN" sz="1000" b="1" dirty="0" smtClean="0"/>
                  <a:t>I/C from </a:t>
                </a:r>
              </a:p>
              <a:p>
                <a:pPr algn="ctr"/>
                <a:r>
                  <a:rPr lang="en-IN" sz="1000" b="1" dirty="0" smtClean="0"/>
                  <a:t>SDP-2 MCB-5</a:t>
                </a:r>
                <a:endParaRPr lang="en-IN" sz="1000" b="1" dirty="0"/>
              </a:p>
            </p:txBody>
          </p:sp>
          <p:sp>
            <p:nvSpPr>
              <p:cNvPr id="469" name="TextBox 468"/>
              <p:cNvSpPr txBox="1"/>
              <p:nvPr/>
            </p:nvSpPr>
            <p:spPr>
              <a:xfrm rot="16200000">
                <a:off x="180708" y="3774909"/>
                <a:ext cx="590226" cy="215444"/>
              </a:xfrm>
              <a:prstGeom prst="rect">
                <a:avLst/>
              </a:prstGeom>
              <a:noFill/>
            </p:spPr>
            <p:txBody>
              <a:bodyPr vert="horz" wrap="none" rtlCol="0">
                <a:spAutoFit/>
              </a:bodyPr>
              <a:lstStyle/>
              <a:p>
                <a:r>
                  <a:rPr lang="en-IN" sz="800" b="1" dirty="0" smtClean="0"/>
                  <a:t>    IPDU14</a:t>
                </a:r>
                <a:endParaRPr lang="en-IN" sz="800" b="1" dirty="0"/>
              </a:p>
            </p:txBody>
          </p:sp>
          <p:sp>
            <p:nvSpPr>
              <p:cNvPr id="470" name="TextBox 469"/>
              <p:cNvSpPr txBox="1"/>
              <p:nvPr/>
            </p:nvSpPr>
            <p:spPr>
              <a:xfrm rot="16200000">
                <a:off x="630731" y="3799831"/>
                <a:ext cx="344966" cy="215444"/>
              </a:xfrm>
              <a:prstGeom prst="rect">
                <a:avLst/>
              </a:prstGeom>
              <a:noFill/>
            </p:spPr>
            <p:txBody>
              <a:bodyPr vert="horz" wrap="none" rtlCol="0">
                <a:spAutoFit/>
              </a:bodyPr>
              <a:lstStyle/>
              <a:p>
                <a:r>
                  <a:rPr lang="en-IN" sz="800" b="1" dirty="0" smtClean="0"/>
                  <a:t>-----</a:t>
                </a:r>
                <a:endParaRPr lang="en-IN" sz="800" b="1" dirty="0"/>
              </a:p>
            </p:txBody>
          </p:sp>
          <p:sp>
            <p:nvSpPr>
              <p:cNvPr id="471" name="TextBox 470"/>
              <p:cNvSpPr txBox="1"/>
              <p:nvPr/>
            </p:nvSpPr>
            <p:spPr>
              <a:xfrm rot="16200000">
                <a:off x="830343" y="3753738"/>
                <a:ext cx="567784" cy="215444"/>
              </a:xfrm>
              <a:prstGeom prst="rect">
                <a:avLst/>
              </a:prstGeom>
              <a:noFill/>
            </p:spPr>
            <p:txBody>
              <a:bodyPr vert="horz" wrap="none" rtlCol="0">
                <a:spAutoFit/>
              </a:bodyPr>
              <a:lstStyle/>
              <a:p>
                <a:r>
                  <a:rPr lang="en-IN" sz="800" b="1" dirty="0" smtClean="0"/>
                  <a:t>  IPDU 13</a:t>
                </a:r>
                <a:endParaRPr lang="en-IN" sz="800" b="1" dirty="0"/>
              </a:p>
            </p:txBody>
          </p:sp>
          <p:sp>
            <p:nvSpPr>
              <p:cNvPr id="472" name="TextBox 471"/>
              <p:cNvSpPr txBox="1"/>
              <p:nvPr/>
            </p:nvSpPr>
            <p:spPr>
              <a:xfrm rot="16200000">
                <a:off x="1285175" y="3796475"/>
                <a:ext cx="312906" cy="215444"/>
              </a:xfrm>
              <a:prstGeom prst="rect">
                <a:avLst/>
              </a:prstGeom>
              <a:noFill/>
            </p:spPr>
            <p:txBody>
              <a:bodyPr vert="horz" wrap="none" rtlCol="0">
                <a:spAutoFit/>
              </a:bodyPr>
              <a:lstStyle/>
              <a:p>
                <a:r>
                  <a:rPr lang="en-IN" sz="800" b="1" dirty="0" smtClean="0"/>
                  <a:t>----</a:t>
                </a:r>
                <a:endParaRPr lang="en-IN" sz="800" b="1" dirty="0"/>
              </a:p>
            </p:txBody>
          </p:sp>
        </p:grpSp>
        <p:cxnSp>
          <p:nvCxnSpPr>
            <p:cNvPr id="460" name="Straight Connector 459"/>
            <p:cNvCxnSpPr>
              <a:endCxn id="462" idx="0"/>
            </p:cNvCxnSpPr>
            <p:nvPr/>
          </p:nvCxnSpPr>
          <p:spPr>
            <a:xfrm rot="16200000" flipH="1">
              <a:off x="863295" y="2677046"/>
              <a:ext cx="10223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1" name="Group 480"/>
          <p:cNvGrpSpPr/>
          <p:nvPr/>
        </p:nvGrpSpPr>
        <p:grpSpPr>
          <a:xfrm>
            <a:off x="2941282" y="6693219"/>
            <a:ext cx="1434586" cy="1454786"/>
            <a:chOff x="233198" y="2625928"/>
            <a:chExt cx="1434586" cy="1454786"/>
          </a:xfrm>
        </p:grpSpPr>
        <p:grpSp>
          <p:nvGrpSpPr>
            <p:cNvPr id="482" name="Group 225"/>
            <p:cNvGrpSpPr/>
            <p:nvPr/>
          </p:nvGrpSpPr>
          <p:grpSpPr>
            <a:xfrm>
              <a:off x="233198" y="2704413"/>
              <a:ext cx="1434586" cy="1376301"/>
              <a:chOff x="233198" y="2705146"/>
              <a:chExt cx="1434586" cy="1376301"/>
            </a:xfrm>
          </p:grpSpPr>
          <p:sp>
            <p:nvSpPr>
              <p:cNvPr id="484" name="TextBox 483"/>
              <p:cNvSpPr txBox="1"/>
              <p:nvPr/>
            </p:nvSpPr>
            <p:spPr>
              <a:xfrm>
                <a:off x="233198" y="2705146"/>
                <a:ext cx="1428760" cy="1846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600" u="sng" dirty="0" smtClean="0"/>
                  <a:t>FLOOR MOUNTED DISTRIBUTION BOX</a:t>
                </a:r>
                <a:endParaRPr lang="en-IN" sz="600" u="sng" dirty="0"/>
              </a:p>
            </p:txBody>
          </p:sp>
          <p:sp>
            <p:nvSpPr>
              <p:cNvPr id="485" name="Rectangle 484"/>
              <p:cNvSpPr/>
              <p:nvPr/>
            </p:nvSpPr>
            <p:spPr>
              <a:xfrm>
                <a:off x="328570" y="2728898"/>
                <a:ext cx="1260000" cy="129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IN"/>
              </a:p>
            </p:txBody>
          </p:sp>
          <p:grpSp>
            <p:nvGrpSpPr>
              <p:cNvPr id="486" name="Group 195"/>
              <p:cNvGrpSpPr/>
              <p:nvPr/>
            </p:nvGrpSpPr>
            <p:grpSpPr>
              <a:xfrm>
                <a:off x="274073" y="3379900"/>
                <a:ext cx="435600" cy="285752"/>
                <a:chOff x="289849" y="3443278"/>
                <a:chExt cx="449162" cy="285752"/>
              </a:xfrm>
            </p:grpSpPr>
            <p:sp>
              <p:nvSpPr>
                <p:cNvPr id="502" name="Rectangle 501"/>
                <p:cNvSpPr/>
                <p:nvPr/>
              </p:nvSpPr>
              <p:spPr>
                <a:xfrm>
                  <a:off x="374888" y="3443278"/>
                  <a:ext cx="285752" cy="285752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03" name="TextBox 502"/>
                <p:cNvSpPr txBox="1"/>
                <p:nvPr/>
              </p:nvSpPr>
              <p:spPr>
                <a:xfrm>
                  <a:off x="289849" y="3471114"/>
                  <a:ext cx="449162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900" dirty="0" smtClean="0"/>
                    <a:t>O/P1</a:t>
                  </a:r>
                  <a:endParaRPr lang="en-IN" sz="900" dirty="0"/>
                </a:p>
              </p:txBody>
            </p:sp>
          </p:grpSp>
          <p:grpSp>
            <p:nvGrpSpPr>
              <p:cNvPr id="487" name="Group 205"/>
              <p:cNvGrpSpPr/>
              <p:nvPr/>
            </p:nvGrpSpPr>
            <p:grpSpPr>
              <a:xfrm>
                <a:off x="578773" y="3379900"/>
                <a:ext cx="423514" cy="285752"/>
                <a:chOff x="289849" y="3443278"/>
                <a:chExt cx="436700" cy="285752"/>
              </a:xfrm>
            </p:grpSpPr>
            <p:sp>
              <p:nvSpPr>
                <p:cNvPr id="500" name="Rectangle 499"/>
                <p:cNvSpPr/>
                <p:nvPr/>
              </p:nvSpPr>
              <p:spPr>
                <a:xfrm>
                  <a:off x="374888" y="3443278"/>
                  <a:ext cx="285752" cy="285752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01" name="TextBox 500"/>
                <p:cNvSpPr txBox="1"/>
                <p:nvPr/>
              </p:nvSpPr>
              <p:spPr>
                <a:xfrm>
                  <a:off x="289849" y="3471114"/>
                  <a:ext cx="436700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900" dirty="0" smtClean="0"/>
                    <a:t>O/P2</a:t>
                  </a:r>
                  <a:endParaRPr lang="en-IN" sz="900" dirty="0"/>
                </a:p>
              </p:txBody>
            </p:sp>
          </p:grpSp>
          <p:grpSp>
            <p:nvGrpSpPr>
              <p:cNvPr id="488" name="Group 211"/>
              <p:cNvGrpSpPr/>
              <p:nvPr/>
            </p:nvGrpSpPr>
            <p:grpSpPr>
              <a:xfrm>
                <a:off x="891095" y="3379900"/>
                <a:ext cx="423514" cy="285752"/>
                <a:chOff x="289849" y="3443278"/>
                <a:chExt cx="436700" cy="285752"/>
              </a:xfrm>
            </p:grpSpPr>
            <p:sp>
              <p:nvSpPr>
                <p:cNvPr id="498" name="Rectangle 497"/>
                <p:cNvSpPr/>
                <p:nvPr/>
              </p:nvSpPr>
              <p:spPr>
                <a:xfrm>
                  <a:off x="374888" y="3443278"/>
                  <a:ext cx="285752" cy="285752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99" name="TextBox 498"/>
                <p:cNvSpPr txBox="1"/>
                <p:nvPr/>
              </p:nvSpPr>
              <p:spPr>
                <a:xfrm>
                  <a:off x="289849" y="3471114"/>
                  <a:ext cx="436700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900" dirty="0" smtClean="0"/>
                    <a:t>O/P3</a:t>
                  </a:r>
                  <a:endParaRPr lang="en-IN" sz="900" dirty="0"/>
                </a:p>
              </p:txBody>
            </p:sp>
          </p:grpSp>
          <p:grpSp>
            <p:nvGrpSpPr>
              <p:cNvPr id="489" name="Group 214"/>
              <p:cNvGrpSpPr/>
              <p:nvPr/>
            </p:nvGrpSpPr>
            <p:grpSpPr>
              <a:xfrm>
                <a:off x="1199933" y="3379900"/>
                <a:ext cx="423514" cy="285752"/>
                <a:chOff x="289849" y="3443278"/>
                <a:chExt cx="436700" cy="285752"/>
              </a:xfrm>
            </p:grpSpPr>
            <p:sp>
              <p:nvSpPr>
                <p:cNvPr id="496" name="Rectangle 495"/>
                <p:cNvSpPr/>
                <p:nvPr/>
              </p:nvSpPr>
              <p:spPr>
                <a:xfrm>
                  <a:off x="374888" y="3443278"/>
                  <a:ext cx="285752" cy="285752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97" name="TextBox 496"/>
                <p:cNvSpPr txBox="1"/>
                <p:nvPr/>
              </p:nvSpPr>
              <p:spPr>
                <a:xfrm>
                  <a:off x="289849" y="3471114"/>
                  <a:ext cx="436700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900" dirty="0" smtClean="0"/>
                    <a:t>O/P4</a:t>
                  </a:r>
                  <a:endParaRPr lang="en-IN" sz="900" dirty="0"/>
                </a:p>
              </p:txBody>
            </p:sp>
          </p:grpSp>
          <p:sp>
            <p:nvSpPr>
              <p:cNvPr id="490" name="TextBox 489"/>
              <p:cNvSpPr txBox="1"/>
              <p:nvPr/>
            </p:nvSpPr>
            <p:spPr>
              <a:xfrm>
                <a:off x="310462" y="3226840"/>
                <a:ext cx="135732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800" dirty="0" smtClean="0"/>
                  <a:t>R             Y           B            R</a:t>
                </a:r>
                <a:endParaRPr lang="en-IN" sz="800" dirty="0"/>
              </a:p>
            </p:txBody>
          </p:sp>
          <p:sp>
            <p:nvSpPr>
              <p:cNvPr id="491" name="TextBox 490"/>
              <p:cNvSpPr txBox="1"/>
              <p:nvPr/>
            </p:nvSpPr>
            <p:spPr>
              <a:xfrm>
                <a:off x="516565" y="2800336"/>
                <a:ext cx="88357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IN" sz="1000" b="1" dirty="0" smtClean="0"/>
                  <a:t>I/C from </a:t>
                </a:r>
              </a:p>
              <a:p>
                <a:pPr algn="ctr"/>
                <a:r>
                  <a:rPr lang="en-IN" sz="1000" b="1" dirty="0" smtClean="0"/>
                  <a:t>SDP-2 MCB-4</a:t>
                </a:r>
                <a:endParaRPr lang="en-IN" sz="1000" b="1" dirty="0"/>
              </a:p>
            </p:txBody>
          </p:sp>
          <p:sp>
            <p:nvSpPr>
              <p:cNvPr id="492" name="TextBox 491"/>
              <p:cNvSpPr txBox="1"/>
              <p:nvPr/>
            </p:nvSpPr>
            <p:spPr>
              <a:xfrm rot="16200000">
                <a:off x="303338" y="3798661"/>
                <a:ext cx="344966" cy="215444"/>
              </a:xfrm>
              <a:prstGeom prst="rect">
                <a:avLst/>
              </a:prstGeom>
              <a:noFill/>
            </p:spPr>
            <p:txBody>
              <a:bodyPr vert="horz" wrap="none" rtlCol="0">
                <a:spAutoFit/>
              </a:bodyPr>
              <a:lstStyle/>
              <a:p>
                <a:r>
                  <a:rPr lang="en-IN" sz="800" b="1" dirty="0" smtClean="0"/>
                  <a:t>-----</a:t>
                </a:r>
                <a:endParaRPr lang="en-IN" sz="800" b="1" dirty="0"/>
              </a:p>
            </p:txBody>
          </p:sp>
          <p:sp>
            <p:nvSpPr>
              <p:cNvPr id="493" name="TextBox 492"/>
              <p:cNvSpPr txBox="1"/>
              <p:nvPr/>
            </p:nvSpPr>
            <p:spPr>
              <a:xfrm rot="16200000">
                <a:off x="646761" y="3799831"/>
                <a:ext cx="312906" cy="215444"/>
              </a:xfrm>
              <a:prstGeom prst="rect">
                <a:avLst/>
              </a:prstGeom>
              <a:noFill/>
            </p:spPr>
            <p:txBody>
              <a:bodyPr vert="horz" wrap="none" rtlCol="0">
                <a:spAutoFit/>
              </a:bodyPr>
              <a:lstStyle/>
              <a:p>
                <a:r>
                  <a:rPr lang="en-IN" sz="800" b="1" dirty="0" smtClean="0"/>
                  <a:t>----</a:t>
                </a:r>
                <a:endParaRPr lang="en-IN" sz="800" b="1" dirty="0"/>
              </a:p>
            </p:txBody>
          </p:sp>
          <p:sp>
            <p:nvSpPr>
              <p:cNvPr id="494" name="TextBox 493"/>
              <p:cNvSpPr txBox="1"/>
              <p:nvPr/>
            </p:nvSpPr>
            <p:spPr>
              <a:xfrm rot="16200000">
                <a:off x="941752" y="3801242"/>
                <a:ext cx="344966" cy="215444"/>
              </a:xfrm>
              <a:prstGeom prst="rect">
                <a:avLst/>
              </a:prstGeom>
              <a:noFill/>
            </p:spPr>
            <p:txBody>
              <a:bodyPr vert="horz" wrap="none" rtlCol="0">
                <a:spAutoFit/>
              </a:bodyPr>
              <a:lstStyle/>
              <a:p>
                <a:r>
                  <a:rPr lang="en-IN" sz="800" b="1" dirty="0" smtClean="0"/>
                  <a:t>-----</a:t>
                </a:r>
                <a:endParaRPr lang="en-IN" sz="800" b="1" dirty="0"/>
              </a:p>
            </p:txBody>
          </p:sp>
          <p:sp>
            <p:nvSpPr>
              <p:cNvPr id="495" name="TextBox 494"/>
              <p:cNvSpPr txBox="1"/>
              <p:nvPr/>
            </p:nvSpPr>
            <p:spPr>
              <a:xfrm rot="16200000">
                <a:off x="1269145" y="3796475"/>
                <a:ext cx="344966" cy="215444"/>
              </a:xfrm>
              <a:prstGeom prst="rect">
                <a:avLst/>
              </a:prstGeom>
              <a:noFill/>
            </p:spPr>
            <p:txBody>
              <a:bodyPr vert="horz" wrap="none" rtlCol="0">
                <a:spAutoFit/>
              </a:bodyPr>
              <a:lstStyle/>
              <a:p>
                <a:r>
                  <a:rPr lang="en-IN" sz="800" b="1" dirty="0" smtClean="0"/>
                  <a:t>-----</a:t>
                </a:r>
                <a:endParaRPr lang="en-IN" sz="800" b="1" dirty="0"/>
              </a:p>
            </p:txBody>
          </p:sp>
        </p:grpSp>
        <p:cxnSp>
          <p:nvCxnSpPr>
            <p:cNvPr id="483" name="Straight Connector 482"/>
            <p:cNvCxnSpPr>
              <a:endCxn id="485" idx="0"/>
            </p:cNvCxnSpPr>
            <p:nvPr/>
          </p:nvCxnSpPr>
          <p:spPr>
            <a:xfrm rot="16200000" flipH="1">
              <a:off x="863295" y="2677046"/>
              <a:ext cx="10223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4" name="Group 503"/>
          <p:cNvGrpSpPr/>
          <p:nvPr/>
        </p:nvGrpSpPr>
        <p:grpSpPr>
          <a:xfrm>
            <a:off x="4316712" y="6686563"/>
            <a:ext cx="1428760" cy="1562989"/>
            <a:chOff x="233198" y="2625928"/>
            <a:chExt cx="1428760" cy="1562989"/>
          </a:xfrm>
        </p:grpSpPr>
        <p:grpSp>
          <p:nvGrpSpPr>
            <p:cNvPr id="505" name="Group 225"/>
            <p:cNvGrpSpPr/>
            <p:nvPr/>
          </p:nvGrpSpPr>
          <p:grpSpPr>
            <a:xfrm>
              <a:off x="233198" y="2704413"/>
              <a:ext cx="1428760" cy="1484504"/>
              <a:chOff x="233198" y="2705146"/>
              <a:chExt cx="1428760" cy="1484504"/>
            </a:xfrm>
          </p:grpSpPr>
          <p:sp>
            <p:nvSpPr>
              <p:cNvPr id="507" name="TextBox 506"/>
              <p:cNvSpPr txBox="1"/>
              <p:nvPr/>
            </p:nvSpPr>
            <p:spPr>
              <a:xfrm>
                <a:off x="233198" y="2705146"/>
                <a:ext cx="1428760" cy="1846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600" u="sng" dirty="0" smtClean="0"/>
                  <a:t>FLOOR MOUNTED DISTRIBUTION BOX</a:t>
                </a:r>
                <a:endParaRPr lang="en-IN" sz="600" u="sng" dirty="0"/>
              </a:p>
            </p:txBody>
          </p:sp>
          <p:sp>
            <p:nvSpPr>
              <p:cNvPr id="508" name="Rectangle 507"/>
              <p:cNvSpPr/>
              <p:nvPr/>
            </p:nvSpPr>
            <p:spPr>
              <a:xfrm>
                <a:off x="328570" y="2728898"/>
                <a:ext cx="1260000" cy="129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IN"/>
              </a:p>
            </p:txBody>
          </p:sp>
          <p:grpSp>
            <p:nvGrpSpPr>
              <p:cNvPr id="509" name="Group 195"/>
              <p:cNvGrpSpPr/>
              <p:nvPr/>
            </p:nvGrpSpPr>
            <p:grpSpPr>
              <a:xfrm>
                <a:off x="274073" y="3379900"/>
                <a:ext cx="435600" cy="285752"/>
                <a:chOff x="289849" y="3443278"/>
                <a:chExt cx="449162" cy="285752"/>
              </a:xfrm>
            </p:grpSpPr>
            <p:sp>
              <p:nvSpPr>
                <p:cNvPr id="525" name="Rectangle 524"/>
                <p:cNvSpPr/>
                <p:nvPr/>
              </p:nvSpPr>
              <p:spPr>
                <a:xfrm>
                  <a:off x="374888" y="3443278"/>
                  <a:ext cx="285752" cy="285752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26" name="TextBox 525"/>
                <p:cNvSpPr txBox="1"/>
                <p:nvPr/>
              </p:nvSpPr>
              <p:spPr>
                <a:xfrm>
                  <a:off x="289849" y="3471114"/>
                  <a:ext cx="449162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900" dirty="0" smtClean="0"/>
                    <a:t>O/P1</a:t>
                  </a:r>
                  <a:endParaRPr lang="en-IN" sz="900" dirty="0"/>
                </a:p>
              </p:txBody>
            </p:sp>
          </p:grpSp>
          <p:grpSp>
            <p:nvGrpSpPr>
              <p:cNvPr id="510" name="Group 205"/>
              <p:cNvGrpSpPr/>
              <p:nvPr/>
            </p:nvGrpSpPr>
            <p:grpSpPr>
              <a:xfrm>
                <a:off x="578773" y="3379900"/>
                <a:ext cx="423514" cy="285752"/>
                <a:chOff x="289849" y="3443278"/>
                <a:chExt cx="436700" cy="285752"/>
              </a:xfrm>
            </p:grpSpPr>
            <p:sp>
              <p:nvSpPr>
                <p:cNvPr id="523" name="Rectangle 522"/>
                <p:cNvSpPr/>
                <p:nvPr/>
              </p:nvSpPr>
              <p:spPr>
                <a:xfrm>
                  <a:off x="374888" y="3443278"/>
                  <a:ext cx="285752" cy="285752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24" name="TextBox 523"/>
                <p:cNvSpPr txBox="1"/>
                <p:nvPr/>
              </p:nvSpPr>
              <p:spPr>
                <a:xfrm>
                  <a:off x="289849" y="3471114"/>
                  <a:ext cx="436700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900" dirty="0" smtClean="0"/>
                    <a:t>O/P2</a:t>
                  </a:r>
                  <a:endParaRPr lang="en-IN" sz="900" dirty="0"/>
                </a:p>
              </p:txBody>
            </p:sp>
          </p:grpSp>
          <p:grpSp>
            <p:nvGrpSpPr>
              <p:cNvPr id="511" name="Group 211"/>
              <p:cNvGrpSpPr/>
              <p:nvPr/>
            </p:nvGrpSpPr>
            <p:grpSpPr>
              <a:xfrm>
                <a:off x="891095" y="3379900"/>
                <a:ext cx="423514" cy="285752"/>
                <a:chOff x="289849" y="3443278"/>
                <a:chExt cx="436700" cy="285752"/>
              </a:xfrm>
            </p:grpSpPr>
            <p:sp>
              <p:nvSpPr>
                <p:cNvPr id="521" name="Rectangle 520"/>
                <p:cNvSpPr/>
                <p:nvPr/>
              </p:nvSpPr>
              <p:spPr>
                <a:xfrm>
                  <a:off x="374888" y="3443278"/>
                  <a:ext cx="285752" cy="285752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22" name="TextBox 521"/>
                <p:cNvSpPr txBox="1"/>
                <p:nvPr/>
              </p:nvSpPr>
              <p:spPr>
                <a:xfrm>
                  <a:off x="289849" y="3471114"/>
                  <a:ext cx="436700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900" dirty="0" smtClean="0"/>
                    <a:t>O/P3</a:t>
                  </a:r>
                  <a:endParaRPr lang="en-IN" sz="900" dirty="0"/>
                </a:p>
              </p:txBody>
            </p:sp>
          </p:grpSp>
          <p:grpSp>
            <p:nvGrpSpPr>
              <p:cNvPr id="512" name="Group 214"/>
              <p:cNvGrpSpPr/>
              <p:nvPr/>
            </p:nvGrpSpPr>
            <p:grpSpPr>
              <a:xfrm>
                <a:off x="1199933" y="3379900"/>
                <a:ext cx="423514" cy="285752"/>
                <a:chOff x="289849" y="3443278"/>
                <a:chExt cx="436700" cy="285752"/>
              </a:xfrm>
            </p:grpSpPr>
            <p:sp>
              <p:nvSpPr>
                <p:cNvPr id="519" name="Rectangle 518"/>
                <p:cNvSpPr/>
                <p:nvPr/>
              </p:nvSpPr>
              <p:spPr>
                <a:xfrm>
                  <a:off x="374888" y="3443278"/>
                  <a:ext cx="285752" cy="285752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20" name="TextBox 519"/>
                <p:cNvSpPr txBox="1"/>
                <p:nvPr/>
              </p:nvSpPr>
              <p:spPr>
                <a:xfrm>
                  <a:off x="289849" y="3471114"/>
                  <a:ext cx="436700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900" dirty="0" smtClean="0"/>
                    <a:t>O/P4</a:t>
                  </a:r>
                  <a:endParaRPr lang="en-IN" sz="900" dirty="0"/>
                </a:p>
              </p:txBody>
            </p:sp>
          </p:grpSp>
          <p:sp>
            <p:nvSpPr>
              <p:cNvPr id="514" name="TextBox 513"/>
              <p:cNvSpPr txBox="1"/>
              <p:nvPr/>
            </p:nvSpPr>
            <p:spPr>
              <a:xfrm>
                <a:off x="482100" y="2800336"/>
                <a:ext cx="95250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IN" sz="1000" b="1" dirty="0" smtClean="0">
                    <a:solidFill>
                      <a:srgbClr val="00B050"/>
                    </a:solidFill>
                  </a:rPr>
                  <a:t>I/C from </a:t>
                </a:r>
              </a:p>
              <a:p>
                <a:pPr algn="ctr"/>
                <a:r>
                  <a:rPr lang="en-IN" sz="1000" b="1" dirty="0" smtClean="0">
                    <a:solidFill>
                      <a:srgbClr val="00B050"/>
                    </a:solidFill>
                  </a:rPr>
                  <a:t>UPS -1 (CLS III)</a:t>
                </a:r>
                <a:endParaRPr lang="en-IN" sz="1000" b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515" name="TextBox 514"/>
              <p:cNvSpPr txBox="1"/>
              <p:nvPr/>
            </p:nvSpPr>
            <p:spPr>
              <a:xfrm rot="16200000">
                <a:off x="169487" y="3751157"/>
                <a:ext cx="612668" cy="215444"/>
              </a:xfrm>
              <a:prstGeom prst="rect">
                <a:avLst/>
              </a:prstGeom>
              <a:noFill/>
            </p:spPr>
            <p:txBody>
              <a:bodyPr vert="horz" wrap="none" rtlCol="0">
                <a:spAutoFit/>
              </a:bodyPr>
              <a:lstStyle/>
              <a:p>
                <a:r>
                  <a:rPr lang="en-IN" sz="800" b="1" dirty="0" smtClean="0"/>
                  <a:t>   IPDU 12</a:t>
                </a:r>
                <a:endParaRPr lang="en-IN" sz="800" b="1" dirty="0"/>
              </a:p>
            </p:txBody>
          </p:sp>
          <p:sp>
            <p:nvSpPr>
              <p:cNvPr id="516" name="TextBox 515"/>
              <p:cNvSpPr txBox="1"/>
              <p:nvPr/>
            </p:nvSpPr>
            <p:spPr>
              <a:xfrm rot="16200000">
                <a:off x="630731" y="3799831"/>
                <a:ext cx="344966" cy="215444"/>
              </a:xfrm>
              <a:prstGeom prst="rect">
                <a:avLst/>
              </a:prstGeom>
              <a:noFill/>
            </p:spPr>
            <p:txBody>
              <a:bodyPr vert="horz" wrap="none" rtlCol="0">
                <a:spAutoFit/>
              </a:bodyPr>
              <a:lstStyle/>
              <a:p>
                <a:r>
                  <a:rPr lang="en-IN" sz="800" b="1" dirty="0" smtClean="0"/>
                  <a:t>-----</a:t>
                </a:r>
                <a:endParaRPr lang="en-IN" sz="800" b="1" dirty="0"/>
              </a:p>
            </p:txBody>
          </p:sp>
          <p:sp>
            <p:nvSpPr>
              <p:cNvPr id="517" name="TextBox 516"/>
              <p:cNvSpPr txBox="1"/>
              <p:nvPr/>
            </p:nvSpPr>
            <p:spPr>
              <a:xfrm rot="16200000">
                <a:off x="833549" y="3801242"/>
                <a:ext cx="561372" cy="215444"/>
              </a:xfrm>
              <a:prstGeom prst="rect">
                <a:avLst/>
              </a:prstGeom>
              <a:noFill/>
            </p:spPr>
            <p:txBody>
              <a:bodyPr vert="horz" wrap="none" rtlCol="0">
                <a:spAutoFit/>
              </a:bodyPr>
              <a:lstStyle/>
              <a:p>
                <a:r>
                  <a:rPr lang="en-IN" sz="800" b="1" dirty="0" smtClean="0"/>
                  <a:t>    IPDU 7</a:t>
                </a:r>
                <a:endParaRPr lang="en-IN" sz="800" b="1" dirty="0"/>
              </a:p>
            </p:txBody>
          </p:sp>
          <p:sp>
            <p:nvSpPr>
              <p:cNvPr id="518" name="TextBox 517"/>
              <p:cNvSpPr txBox="1"/>
              <p:nvPr/>
            </p:nvSpPr>
            <p:spPr>
              <a:xfrm rot="16200000">
                <a:off x="1157736" y="3756460"/>
                <a:ext cx="567784" cy="215444"/>
              </a:xfrm>
              <a:prstGeom prst="rect">
                <a:avLst/>
              </a:prstGeom>
              <a:noFill/>
            </p:spPr>
            <p:txBody>
              <a:bodyPr vert="horz" wrap="none" rtlCol="0">
                <a:spAutoFit/>
              </a:bodyPr>
              <a:lstStyle/>
              <a:p>
                <a:r>
                  <a:rPr lang="en-IN" sz="800" b="1" dirty="0" smtClean="0"/>
                  <a:t>  IPDU 10</a:t>
                </a:r>
                <a:endParaRPr lang="en-IN" sz="800" b="1" dirty="0"/>
              </a:p>
            </p:txBody>
          </p:sp>
        </p:grpSp>
        <p:cxnSp>
          <p:nvCxnSpPr>
            <p:cNvPr id="506" name="Straight Connector 505"/>
            <p:cNvCxnSpPr>
              <a:endCxn id="508" idx="0"/>
            </p:cNvCxnSpPr>
            <p:nvPr/>
          </p:nvCxnSpPr>
          <p:spPr>
            <a:xfrm rot="16200000" flipH="1">
              <a:off x="863295" y="2677046"/>
              <a:ext cx="10223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7" name="Group 225"/>
          <p:cNvGrpSpPr/>
          <p:nvPr/>
        </p:nvGrpSpPr>
        <p:grpSpPr>
          <a:xfrm>
            <a:off x="5679860" y="6760198"/>
            <a:ext cx="1428760" cy="1508741"/>
            <a:chOff x="233198" y="2705146"/>
            <a:chExt cx="1428760" cy="1508741"/>
          </a:xfrm>
        </p:grpSpPr>
        <p:sp>
          <p:nvSpPr>
            <p:cNvPr id="528" name="TextBox 527"/>
            <p:cNvSpPr txBox="1"/>
            <p:nvPr/>
          </p:nvSpPr>
          <p:spPr>
            <a:xfrm>
              <a:off x="233198" y="2705146"/>
              <a:ext cx="1428760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600" u="sng" dirty="0" smtClean="0"/>
                <a:t>FLOOR MOUNTED DISTRIBUTION BOX</a:t>
              </a:r>
              <a:endParaRPr lang="en-IN" sz="600" u="sng" dirty="0"/>
            </a:p>
          </p:txBody>
        </p:sp>
        <p:sp>
          <p:nvSpPr>
            <p:cNvPr id="529" name="Rectangle 528"/>
            <p:cNvSpPr/>
            <p:nvPr/>
          </p:nvSpPr>
          <p:spPr>
            <a:xfrm>
              <a:off x="328570" y="2728898"/>
              <a:ext cx="1260000" cy="129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IN"/>
            </a:p>
          </p:txBody>
        </p:sp>
        <p:grpSp>
          <p:nvGrpSpPr>
            <p:cNvPr id="530" name="Group 195"/>
            <p:cNvGrpSpPr/>
            <p:nvPr/>
          </p:nvGrpSpPr>
          <p:grpSpPr>
            <a:xfrm>
              <a:off x="274073" y="3379900"/>
              <a:ext cx="435600" cy="285752"/>
              <a:chOff x="289849" y="3443278"/>
              <a:chExt cx="449162" cy="285752"/>
            </a:xfrm>
          </p:grpSpPr>
          <p:sp>
            <p:nvSpPr>
              <p:cNvPr id="546" name="Rectangle 545"/>
              <p:cNvSpPr/>
              <p:nvPr/>
            </p:nvSpPr>
            <p:spPr>
              <a:xfrm>
                <a:off x="374888" y="3443278"/>
                <a:ext cx="285752" cy="28575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47" name="TextBox 546"/>
              <p:cNvSpPr txBox="1"/>
              <p:nvPr/>
            </p:nvSpPr>
            <p:spPr>
              <a:xfrm>
                <a:off x="289849" y="3471114"/>
                <a:ext cx="44916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900" dirty="0" smtClean="0"/>
                  <a:t>O/P1</a:t>
                </a:r>
                <a:endParaRPr lang="en-IN" sz="900" dirty="0"/>
              </a:p>
            </p:txBody>
          </p:sp>
        </p:grpSp>
        <p:grpSp>
          <p:nvGrpSpPr>
            <p:cNvPr id="531" name="Group 205"/>
            <p:cNvGrpSpPr/>
            <p:nvPr/>
          </p:nvGrpSpPr>
          <p:grpSpPr>
            <a:xfrm>
              <a:off x="578773" y="3379900"/>
              <a:ext cx="423514" cy="285752"/>
              <a:chOff x="289849" y="3443278"/>
              <a:chExt cx="436700" cy="285752"/>
            </a:xfrm>
          </p:grpSpPr>
          <p:sp>
            <p:nvSpPr>
              <p:cNvPr id="544" name="Rectangle 543"/>
              <p:cNvSpPr/>
              <p:nvPr/>
            </p:nvSpPr>
            <p:spPr>
              <a:xfrm>
                <a:off x="374888" y="3443278"/>
                <a:ext cx="285752" cy="28575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45" name="TextBox 544"/>
              <p:cNvSpPr txBox="1"/>
              <p:nvPr/>
            </p:nvSpPr>
            <p:spPr>
              <a:xfrm>
                <a:off x="289849" y="3471114"/>
                <a:ext cx="43670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900" dirty="0" smtClean="0"/>
                  <a:t>O/P2</a:t>
                </a:r>
                <a:endParaRPr lang="en-IN" sz="900" dirty="0"/>
              </a:p>
            </p:txBody>
          </p:sp>
        </p:grpSp>
        <p:grpSp>
          <p:nvGrpSpPr>
            <p:cNvPr id="532" name="Group 211"/>
            <p:cNvGrpSpPr/>
            <p:nvPr/>
          </p:nvGrpSpPr>
          <p:grpSpPr>
            <a:xfrm>
              <a:off x="891095" y="3379900"/>
              <a:ext cx="423514" cy="285752"/>
              <a:chOff x="289849" y="3443278"/>
              <a:chExt cx="436700" cy="285752"/>
            </a:xfrm>
          </p:grpSpPr>
          <p:sp>
            <p:nvSpPr>
              <p:cNvPr id="542" name="Rectangle 541"/>
              <p:cNvSpPr/>
              <p:nvPr/>
            </p:nvSpPr>
            <p:spPr>
              <a:xfrm>
                <a:off x="374888" y="3443278"/>
                <a:ext cx="285752" cy="28575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43" name="TextBox 542"/>
              <p:cNvSpPr txBox="1"/>
              <p:nvPr/>
            </p:nvSpPr>
            <p:spPr>
              <a:xfrm>
                <a:off x="289849" y="3471114"/>
                <a:ext cx="43670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900" dirty="0" smtClean="0"/>
                  <a:t>O/P3</a:t>
                </a:r>
                <a:endParaRPr lang="en-IN" sz="900" dirty="0"/>
              </a:p>
            </p:txBody>
          </p:sp>
        </p:grpSp>
        <p:grpSp>
          <p:nvGrpSpPr>
            <p:cNvPr id="533" name="Group 214"/>
            <p:cNvGrpSpPr/>
            <p:nvPr/>
          </p:nvGrpSpPr>
          <p:grpSpPr>
            <a:xfrm>
              <a:off x="1199933" y="3379900"/>
              <a:ext cx="423514" cy="285752"/>
              <a:chOff x="289849" y="3443278"/>
              <a:chExt cx="436700" cy="285752"/>
            </a:xfrm>
          </p:grpSpPr>
          <p:sp>
            <p:nvSpPr>
              <p:cNvPr id="540" name="Rectangle 539"/>
              <p:cNvSpPr/>
              <p:nvPr/>
            </p:nvSpPr>
            <p:spPr>
              <a:xfrm>
                <a:off x="374888" y="3443278"/>
                <a:ext cx="285752" cy="28575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41" name="TextBox 540"/>
              <p:cNvSpPr txBox="1"/>
              <p:nvPr/>
            </p:nvSpPr>
            <p:spPr>
              <a:xfrm>
                <a:off x="289849" y="3471114"/>
                <a:ext cx="43670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900" dirty="0" smtClean="0"/>
                  <a:t>O/P4</a:t>
                </a:r>
                <a:endParaRPr lang="en-IN" sz="900" dirty="0"/>
              </a:p>
            </p:txBody>
          </p:sp>
        </p:grpSp>
        <p:sp>
          <p:nvSpPr>
            <p:cNvPr id="535" name="TextBox 534"/>
            <p:cNvSpPr txBox="1"/>
            <p:nvPr/>
          </p:nvSpPr>
          <p:spPr>
            <a:xfrm>
              <a:off x="496528" y="2800336"/>
              <a:ext cx="9236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1000" b="1" dirty="0" smtClean="0">
                  <a:solidFill>
                    <a:srgbClr val="0070C0"/>
                  </a:solidFill>
                </a:rPr>
                <a:t>I/C from </a:t>
              </a:r>
            </a:p>
            <a:p>
              <a:pPr algn="ctr"/>
              <a:r>
                <a:rPr lang="en-IN" sz="1000" b="1" dirty="0" smtClean="0">
                  <a:solidFill>
                    <a:srgbClr val="0070C0"/>
                  </a:solidFill>
                </a:rPr>
                <a:t>UPS-2 (CLS III)</a:t>
              </a:r>
              <a:endParaRPr lang="en-IN" sz="1000" b="1" dirty="0">
                <a:solidFill>
                  <a:srgbClr val="0070C0"/>
                </a:solidFill>
              </a:endParaRPr>
            </a:p>
          </p:txBody>
        </p:sp>
        <p:sp>
          <p:nvSpPr>
            <p:cNvPr id="536" name="TextBox 535"/>
            <p:cNvSpPr txBox="1"/>
            <p:nvPr/>
          </p:nvSpPr>
          <p:spPr>
            <a:xfrm rot="16200000">
              <a:off x="237616" y="3672726"/>
              <a:ext cx="476412" cy="338554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IN" sz="800" b="1" dirty="0" smtClean="0"/>
                <a:t>N/W --</a:t>
              </a:r>
            </a:p>
            <a:p>
              <a:r>
                <a:rPr lang="en-IN" sz="800" b="1" dirty="0" smtClean="0"/>
                <a:t>switch</a:t>
              </a:r>
              <a:endParaRPr lang="en-IN" sz="800" b="1" dirty="0"/>
            </a:p>
          </p:txBody>
        </p:sp>
        <p:sp>
          <p:nvSpPr>
            <p:cNvPr id="537" name="TextBox 536"/>
            <p:cNvSpPr txBox="1"/>
            <p:nvPr/>
          </p:nvSpPr>
          <p:spPr>
            <a:xfrm rot="16200000">
              <a:off x="496880" y="3799831"/>
              <a:ext cx="612668" cy="215444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IN" sz="800" b="1" dirty="0" smtClean="0"/>
                <a:t>    IPDU 11</a:t>
              </a:r>
              <a:endParaRPr lang="en-IN" sz="800" b="1" dirty="0"/>
            </a:p>
          </p:txBody>
        </p:sp>
        <p:sp>
          <p:nvSpPr>
            <p:cNvPr id="538" name="TextBox 537"/>
            <p:cNvSpPr txBox="1"/>
            <p:nvPr/>
          </p:nvSpPr>
          <p:spPr>
            <a:xfrm rot="16200000">
              <a:off x="822328" y="3801242"/>
              <a:ext cx="583814" cy="215444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IN" sz="800" b="1" dirty="0" smtClean="0"/>
                <a:t>     IPDU 8</a:t>
              </a:r>
              <a:endParaRPr lang="en-IN" sz="800" b="1" dirty="0"/>
            </a:p>
          </p:txBody>
        </p:sp>
        <p:sp>
          <p:nvSpPr>
            <p:cNvPr id="539" name="TextBox 538"/>
            <p:cNvSpPr txBox="1"/>
            <p:nvPr/>
          </p:nvSpPr>
          <p:spPr>
            <a:xfrm rot="16200000">
              <a:off x="1269145" y="3796475"/>
              <a:ext cx="344966" cy="215444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IN" sz="800" b="1" dirty="0" smtClean="0"/>
                <a:t>-----</a:t>
              </a:r>
              <a:endParaRPr lang="en-IN" sz="800" b="1" dirty="0"/>
            </a:p>
          </p:txBody>
        </p:sp>
      </p:grpSp>
      <p:grpSp>
        <p:nvGrpSpPr>
          <p:cNvPr id="548" name="Group 547"/>
          <p:cNvGrpSpPr/>
          <p:nvPr/>
        </p:nvGrpSpPr>
        <p:grpSpPr>
          <a:xfrm>
            <a:off x="7055290" y="6675057"/>
            <a:ext cx="1428760" cy="1618334"/>
            <a:chOff x="233198" y="2625928"/>
            <a:chExt cx="1428760" cy="1618334"/>
          </a:xfrm>
        </p:grpSpPr>
        <p:grpSp>
          <p:nvGrpSpPr>
            <p:cNvPr id="549" name="Group 225"/>
            <p:cNvGrpSpPr/>
            <p:nvPr/>
          </p:nvGrpSpPr>
          <p:grpSpPr>
            <a:xfrm>
              <a:off x="233198" y="2704413"/>
              <a:ext cx="1428760" cy="1539849"/>
              <a:chOff x="233198" y="2705146"/>
              <a:chExt cx="1428760" cy="1539849"/>
            </a:xfrm>
          </p:grpSpPr>
          <p:sp>
            <p:nvSpPr>
              <p:cNvPr id="551" name="TextBox 550"/>
              <p:cNvSpPr txBox="1"/>
              <p:nvPr/>
            </p:nvSpPr>
            <p:spPr>
              <a:xfrm>
                <a:off x="233198" y="2705146"/>
                <a:ext cx="1428760" cy="1846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600" u="sng" dirty="0" smtClean="0"/>
                  <a:t>FLOOR MOUNTED DISTRIBUTION BOX</a:t>
                </a:r>
                <a:endParaRPr lang="en-IN" sz="600" u="sng" dirty="0"/>
              </a:p>
            </p:txBody>
          </p:sp>
          <p:sp>
            <p:nvSpPr>
              <p:cNvPr id="552" name="Rectangle 551"/>
              <p:cNvSpPr/>
              <p:nvPr/>
            </p:nvSpPr>
            <p:spPr>
              <a:xfrm>
                <a:off x="328570" y="2728898"/>
                <a:ext cx="1260000" cy="129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IN"/>
              </a:p>
            </p:txBody>
          </p:sp>
          <p:grpSp>
            <p:nvGrpSpPr>
              <p:cNvPr id="553" name="Group 195"/>
              <p:cNvGrpSpPr/>
              <p:nvPr/>
            </p:nvGrpSpPr>
            <p:grpSpPr>
              <a:xfrm>
                <a:off x="274073" y="3379900"/>
                <a:ext cx="435600" cy="285752"/>
                <a:chOff x="289849" y="3443278"/>
                <a:chExt cx="449162" cy="285752"/>
              </a:xfrm>
            </p:grpSpPr>
            <p:sp>
              <p:nvSpPr>
                <p:cNvPr id="569" name="Rectangle 568"/>
                <p:cNvSpPr/>
                <p:nvPr/>
              </p:nvSpPr>
              <p:spPr>
                <a:xfrm>
                  <a:off x="374888" y="3443278"/>
                  <a:ext cx="285752" cy="285752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70" name="TextBox 569"/>
                <p:cNvSpPr txBox="1"/>
                <p:nvPr/>
              </p:nvSpPr>
              <p:spPr>
                <a:xfrm>
                  <a:off x="289849" y="3471114"/>
                  <a:ext cx="449162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900" dirty="0" smtClean="0"/>
                    <a:t>O/P1</a:t>
                  </a:r>
                  <a:endParaRPr lang="en-IN" sz="900" dirty="0"/>
                </a:p>
              </p:txBody>
            </p:sp>
          </p:grpSp>
          <p:grpSp>
            <p:nvGrpSpPr>
              <p:cNvPr id="554" name="Group 205"/>
              <p:cNvGrpSpPr/>
              <p:nvPr/>
            </p:nvGrpSpPr>
            <p:grpSpPr>
              <a:xfrm>
                <a:off x="578773" y="3379900"/>
                <a:ext cx="423514" cy="285752"/>
                <a:chOff x="289849" y="3443278"/>
                <a:chExt cx="436700" cy="285752"/>
              </a:xfrm>
            </p:grpSpPr>
            <p:sp>
              <p:nvSpPr>
                <p:cNvPr id="567" name="Rectangle 566"/>
                <p:cNvSpPr/>
                <p:nvPr/>
              </p:nvSpPr>
              <p:spPr>
                <a:xfrm>
                  <a:off x="374888" y="3443278"/>
                  <a:ext cx="285752" cy="285752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68" name="TextBox 567"/>
                <p:cNvSpPr txBox="1"/>
                <p:nvPr/>
              </p:nvSpPr>
              <p:spPr>
                <a:xfrm>
                  <a:off x="289849" y="3471114"/>
                  <a:ext cx="436700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900" dirty="0" smtClean="0"/>
                    <a:t>O/P2</a:t>
                  </a:r>
                  <a:endParaRPr lang="en-IN" sz="900" dirty="0"/>
                </a:p>
              </p:txBody>
            </p:sp>
          </p:grpSp>
          <p:grpSp>
            <p:nvGrpSpPr>
              <p:cNvPr id="555" name="Group 211"/>
              <p:cNvGrpSpPr/>
              <p:nvPr/>
            </p:nvGrpSpPr>
            <p:grpSpPr>
              <a:xfrm>
                <a:off x="891095" y="3379900"/>
                <a:ext cx="423514" cy="285752"/>
                <a:chOff x="289849" y="3443278"/>
                <a:chExt cx="436700" cy="285752"/>
              </a:xfrm>
            </p:grpSpPr>
            <p:sp>
              <p:nvSpPr>
                <p:cNvPr id="565" name="Rectangle 564"/>
                <p:cNvSpPr/>
                <p:nvPr/>
              </p:nvSpPr>
              <p:spPr>
                <a:xfrm>
                  <a:off x="374888" y="3443278"/>
                  <a:ext cx="285752" cy="285752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66" name="TextBox 565"/>
                <p:cNvSpPr txBox="1"/>
                <p:nvPr/>
              </p:nvSpPr>
              <p:spPr>
                <a:xfrm>
                  <a:off x="289849" y="3471114"/>
                  <a:ext cx="436700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900" dirty="0" smtClean="0"/>
                    <a:t>O/P3</a:t>
                  </a:r>
                  <a:endParaRPr lang="en-IN" sz="900" dirty="0"/>
                </a:p>
              </p:txBody>
            </p:sp>
          </p:grpSp>
          <p:grpSp>
            <p:nvGrpSpPr>
              <p:cNvPr id="556" name="Group 214"/>
              <p:cNvGrpSpPr/>
              <p:nvPr/>
            </p:nvGrpSpPr>
            <p:grpSpPr>
              <a:xfrm>
                <a:off x="1199933" y="3379900"/>
                <a:ext cx="423514" cy="285752"/>
                <a:chOff x="289849" y="3443278"/>
                <a:chExt cx="436700" cy="285752"/>
              </a:xfrm>
            </p:grpSpPr>
            <p:sp>
              <p:nvSpPr>
                <p:cNvPr id="563" name="Rectangle 562"/>
                <p:cNvSpPr/>
                <p:nvPr/>
              </p:nvSpPr>
              <p:spPr>
                <a:xfrm>
                  <a:off x="374888" y="3443278"/>
                  <a:ext cx="285752" cy="285752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64" name="TextBox 563"/>
                <p:cNvSpPr txBox="1"/>
                <p:nvPr/>
              </p:nvSpPr>
              <p:spPr>
                <a:xfrm>
                  <a:off x="289849" y="3471114"/>
                  <a:ext cx="436700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900" dirty="0" smtClean="0"/>
                    <a:t>O/P4</a:t>
                  </a:r>
                  <a:endParaRPr lang="en-IN" sz="900" dirty="0"/>
                </a:p>
              </p:txBody>
            </p:sp>
          </p:grpSp>
          <p:sp>
            <p:nvSpPr>
              <p:cNvPr id="558" name="TextBox 557"/>
              <p:cNvSpPr txBox="1"/>
              <p:nvPr/>
            </p:nvSpPr>
            <p:spPr>
              <a:xfrm>
                <a:off x="492519" y="2800336"/>
                <a:ext cx="93166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IN" sz="1000" b="1" dirty="0" smtClean="0">
                    <a:solidFill>
                      <a:srgbClr val="C00000"/>
                    </a:solidFill>
                  </a:rPr>
                  <a:t>I/C from </a:t>
                </a:r>
              </a:p>
              <a:p>
                <a:pPr algn="ctr"/>
                <a:r>
                  <a:rPr lang="en-IN" sz="1000" b="1" dirty="0" smtClean="0">
                    <a:solidFill>
                      <a:srgbClr val="C00000"/>
                    </a:solidFill>
                  </a:rPr>
                  <a:t>UPS-3 (CLS IV)</a:t>
                </a:r>
                <a:endParaRPr lang="en-IN" sz="1000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559" name="TextBox 558"/>
              <p:cNvSpPr txBox="1"/>
              <p:nvPr/>
            </p:nvSpPr>
            <p:spPr>
              <a:xfrm rot="16200000">
                <a:off x="303338" y="3798661"/>
                <a:ext cx="344966" cy="215444"/>
              </a:xfrm>
              <a:prstGeom prst="rect">
                <a:avLst/>
              </a:prstGeom>
              <a:noFill/>
            </p:spPr>
            <p:txBody>
              <a:bodyPr vert="horz" wrap="none" rtlCol="0">
                <a:spAutoFit/>
              </a:bodyPr>
              <a:lstStyle/>
              <a:p>
                <a:r>
                  <a:rPr lang="en-IN" sz="800" b="1" dirty="0" smtClean="0"/>
                  <a:t>-----</a:t>
                </a:r>
                <a:endParaRPr lang="en-IN" sz="800" b="1" dirty="0"/>
              </a:p>
            </p:txBody>
          </p:sp>
          <p:sp>
            <p:nvSpPr>
              <p:cNvPr id="560" name="TextBox 559"/>
              <p:cNvSpPr txBox="1"/>
              <p:nvPr/>
            </p:nvSpPr>
            <p:spPr>
              <a:xfrm rot="16200000">
                <a:off x="630731" y="3799831"/>
                <a:ext cx="344966" cy="215444"/>
              </a:xfrm>
              <a:prstGeom prst="rect">
                <a:avLst/>
              </a:prstGeom>
              <a:noFill/>
            </p:spPr>
            <p:txBody>
              <a:bodyPr vert="horz" wrap="none" rtlCol="0">
                <a:spAutoFit/>
              </a:bodyPr>
              <a:lstStyle/>
              <a:p>
                <a:r>
                  <a:rPr lang="en-IN" sz="800" b="1" dirty="0" smtClean="0"/>
                  <a:t>-----</a:t>
                </a:r>
                <a:endParaRPr lang="en-IN" sz="800" b="1" dirty="0"/>
              </a:p>
            </p:txBody>
          </p:sp>
          <p:sp>
            <p:nvSpPr>
              <p:cNvPr id="561" name="TextBox 560"/>
              <p:cNvSpPr txBox="1"/>
              <p:nvPr/>
            </p:nvSpPr>
            <p:spPr>
              <a:xfrm rot="16200000">
                <a:off x="822328" y="3801242"/>
                <a:ext cx="583814" cy="215444"/>
              </a:xfrm>
              <a:prstGeom prst="rect">
                <a:avLst/>
              </a:prstGeom>
              <a:noFill/>
            </p:spPr>
            <p:txBody>
              <a:bodyPr vert="horz" wrap="none" rtlCol="0">
                <a:spAutoFit/>
              </a:bodyPr>
              <a:lstStyle/>
              <a:p>
                <a:r>
                  <a:rPr lang="en-IN" sz="800" b="1" dirty="0" smtClean="0"/>
                  <a:t>     IPDU 9</a:t>
                </a:r>
                <a:endParaRPr lang="en-IN" sz="800" b="1" dirty="0"/>
              </a:p>
            </p:txBody>
          </p:sp>
          <p:sp>
            <p:nvSpPr>
              <p:cNvPr id="562" name="TextBox 561"/>
              <p:cNvSpPr txBox="1"/>
              <p:nvPr/>
            </p:nvSpPr>
            <p:spPr>
              <a:xfrm rot="16200000">
                <a:off x="1100831" y="3738767"/>
                <a:ext cx="681597" cy="330860"/>
              </a:xfrm>
              <a:prstGeom prst="rect">
                <a:avLst/>
              </a:prstGeom>
              <a:noFill/>
            </p:spPr>
            <p:txBody>
              <a:bodyPr vert="horz" wrap="none" rtlCol="0">
                <a:spAutoFit/>
              </a:bodyPr>
              <a:lstStyle/>
              <a:p>
                <a:r>
                  <a:rPr lang="en-IN" sz="800" b="1" dirty="0" smtClean="0"/>
                  <a:t>       Consol</a:t>
                </a:r>
              </a:p>
              <a:p>
                <a:r>
                  <a:rPr lang="en-IN" sz="750" b="1" dirty="0" smtClean="0"/>
                  <a:t>      monitors</a:t>
                </a:r>
                <a:endParaRPr lang="en-IN" sz="750" b="1" dirty="0"/>
              </a:p>
            </p:txBody>
          </p:sp>
        </p:grpSp>
        <p:cxnSp>
          <p:nvCxnSpPr>
            <p:cNvPr id="550" name="Straight Connector 549"/>
            <p:cNvCxnSpPr>
              <a:endCxn id="552" idx="0"/>
            </p:cNvCxnSpPr>
            <p:nvPr/>
          </p:nvCxnSpPr>
          <p:spPr>
            <a:xfrm rot="16200000" flipH="1">
              <a:off x="863295" y="2677046"/>
              <a:ext cx="10223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1" name="Group 570"/>
          <p:cNvGrpSpPr/>
          <p:nvPr/>
        </p:nvGrpSpPr>
        <p:grpSpPr>
          <a:xfrm>
            <a:off x="8394504" y="6677038"/>
            <a:ext cx="1434586" cy="1561578"/>
            <a:chOff x="233198" y="2625928"/>
            <a:chExt cx="1434586" cy="1561578"/>
          </a:xfrm>
        </p:grpSpPr>
        <p:grpSp>
          <p:nvGrpSpPr>
            <p:cNvPr id="572" name="Group 225"/>
            <p:cNvGrpSpPr/>
            <p:nvPr/>
          </p:nvGrpSpPr>
          <p:grpSpPr>
            <a:xfrm>
              <a:off x="233198" y="2704413"/>
              <a:ext cx="1434586" cy="1483093"/>
              <a:chOff x="233198" y="2705146"/>
              <a:chExt cx="1434586" cy="1483093"/>
            </a:xfrm>
          </p:grpSpPr>
          <p:sp>
            <p:nvSpPr>
              <p:cNvPr id="574" name="TextBox 573"/>
              <p:cNvSpPr txBox="1"/>
              <p:nvPr/>
            </p:nvSpPr>
            <p:spPr>
              <a:xfrm>
                <a:off x="233198" y="2705146"/>
                <a:ext cx="1428760" cy="1846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600" u="sng" dirty="0" smtClean="0"/>
                  <a:t>FLOOR MOUNTED DISTRIBUTION BOX</a:t>
                </a:r>
                <a:endParaRPr lang="en-IN" sz="600" u="sng" dirty="0"/>
              </a:p>
            </p:txBody>
          </p:sp>
          <p:sp>
            <p:nvSpPr>
              <p:cNvPr id="575" name="Rectangle 574"/>
              <p:cNvSpPr/>
              <p:nvPr/>
            </p:nvSpPr>
            <p:spPr>
              <a:xfrm>
                <a:off x="328570" y="2728898"/>
                <a:ext cx="1260000" cy="129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IN"/>
              </a:p>
            </p:txBody>
          </p:sp>
          <p:grpSp>
            <p:nvGrpSpPr>
              <p:cNvPr id="576" name="Group 195"/>
              <p:cNvGrpSpPr/>
              <p:nvPr/>
            </p:nvGrpSpPr>
            <p:grpSpPr>
              <a:xfrm>
                <a:off x="274073" y="3379900"/>
                <a:ext cx="435600" cy="285752"/>
                <a:chOff x="289849" y="3443278"/>
                <a:chExt cx="449162" cy="285752"/>
              </a:xfrm>
            </p:grpSpPr>
            <p:sp>
              <p:nvSpPr>
                <p:cNvPr id="592" name="Rectangle 591"/>
                <p:cNvSpPr/>
                <p:nvPr/>
              </p:nvSpPr>
              <p:spPr>
                <a:xfrm>
                  <a:off x="374888" y="3443278"/>
                  <a:ext cx="285752" cy="285752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93" name="TextBox 592"/>
                <p:cNvSpPr txBox="1"/>
                <p:nvPr/>
              </p:nvSpPr>
              <p:spPr>
                <a:xfrm>
                  <a:off x="289849" y="3471114"/>
                  <a:ext cx="449162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900" dirty="0" smtClean="0"/>
                    <a:t>O/P1</a:t>
                  </a:r>
                  <a:endParaRPr lang="en-IN" sz="900" dirty="0"/>
                </a:p>
              </p:txBody>
            </p:sp>
          </p:grpSp>
          <p:grpSp>
            <p:nvGrpSpPr>
              <p:cNvPr id="577" name="Group 205"/>
              <p:cNvGrpSpPr/>
              <p:nvPr/>
            </p:nvGrpSpPr>
            <p:grpSpPr>
              <a:xfrm>
                <a:off x="578773" y="3379900"/>
                <a:ext cx="423514" cy="285752"/>
                <a:chOff x="289849" y="3443278"/>
                <a:chExt cx="436700" cy="285752"/>
              </a:xfrm>
            </p:grpSpPr>
            <p:sp>
              <p:nvSpPr>
                <p:cNvPr id="590" name="Rectangle 589"/>
                <p:cNvSpPr/>
                <p:nvPr/>
              </p:nvSpPr>
              <p:spPr>
                <a:xfrm>
                  <a:off x="374888" y="3443278"/>
                  <a:ext cx="285752" cy="285752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91" name="TextBox 590"/>
                <p:cNvSpPr txBox="1"/>
                <p:nvPr/>
              </p:nvSpPr>
              <p:spPr>
                <a:xfrm>
                  <a:off x="289849" y="3471114"/>
                  <a:ext cx="436700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900" dirty="0" smtClean="0"/>
                    <a:t>O/P2</a:t>
                  </a:r>
                  <a:endParaRPr lang="en-IN" sz="900" dirty="0"/>
                </a:p>
              </p:txBody>
            </p:sp>
          </p:grpSp>
          <p:grpSp>
            <p:nvGrpSpPr>
              <p:cNvPr id="578" name="Group 211"/>
              <p:cNvGrpSpPr/>
              <p:nvPr/>
            </p:nvGrpSpPr>
            <p:grpSpPr>
              <a:xfrm>
                <a:off x="891095" y="3379900"/>
                <a:ext cx="423514" cy="285752"/>
                <a:chOff x="289849" y="3443278"/>
                <a:chExt cx="436700" cy="285752"/>
              </a:xfrm>
            </p:grpSpPr>
            <p:sp>
              <p:nvSpPr>
                <p:cNvPr id="588" name="Rectangle 587"/>
                <p:cNvSpPr/>
                <p:nvPr/>
              </p:nvSpPr>
              <p:spPr>
                <a:xfrm>
                  <a:off x="374888" y="3443278"/>
                  <a:ext cx="285752" cy="285752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89" name="TextBox 588"/>
                <p:cNvSpPr txBox="1"/>
                <p:nvPr/>
              </p:nvSpPr>
              <p:spPr>
                <a:xfrm>
                  <a:off x="289849" y="3471114"/>
                  <a:ext cx="436700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900" dirty="0" smtClean="0"/>
                    <a:t>O/P3</a:t>
                  </a:r>
                  <a:endParaRPr lang="en-IN" sz="900" dirty="0"/>
                </a:p>
              </p:txBody>
            </p:sp>
          </p:grpSp>
          <p:grpSp>
            <p:nvGrpSpPr>
              <p:cNvPr id="579" name="Group 214"/>
              <p:cNvGrpSpPr/>
              <p:nvPr/>
            </p:nvGrpSpPr>
            <p:grpSpPr>
              <a:xfrm>
                <a:off x="1199933" y="3379900"/>
                <a:ext cx="423514" cy="285752"/>
                <a:chOff x="289849" y="3443278"/>
                <a:chExt cx="436700" cy="285752"/>
              </a:xfrm>
            </p:grpSpPr>
            <p:sp>
              <p:nvSpPr>
                <p:cNvPr id="586" name="Rectangle 585"/>
                <p:cNvSpPr/>
                <p:nvPr/>
              </p:nvSpPr>
              <p:spPr>
                <a:xfrm>
                  <a:off x="374888" y="3443278"/>
                  <a:ext cx="285752" cy="285752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87" name="TextBox 586"/>
                <p:cNvSpPr txBox="1"/>
                <p:nvPr/>
              </p:nvSpPr>
              <p:spPr>
                <a:xfrm>
                  <a:off x="289849" y="3471114"/>
                  <a:ext cx="436700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900" dirty="0" smtClean="0"/>
                    <a:t>O/P4</a:t>
                  </a:r>
                  <a:endParaRPr lang="en-IN" sz="900" dirty="0"/>
                </a:p>
              </p:txBody>
            </p:sp>
          </p:grpSp>
          <p:sp>
            <p:nvSpPr>
              <p:cNvPr id="580" name="TextBox 579"/>
              <p:cNvSpPr txBox="1"/>
              <p:nvPr/>
            </p:nvSpPr>
            <p:spPr>
              <a:xfrm>
                <a:off x="310462" y="3226840"/>
                <a:ext cx="135732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800" dirty="0" smtClean="0"/>
                  <a:t>R             Y           B            R</a:t>
                </a:r>
                <a:endParaRPr lang="en-IN" sz="800" dirty="0"/>
              </a:p>
            </p:txBody>
          </p:sp>
          <p:sp>
            <p:nvSpPr>
              <p:cNvPr id="581" name="TextBox 580"/>
              <p:cNvSpPr txBox="1"/>
              <p:nvPr/>
            </p:nvSpPr>
            <p:spPr>
              <a:xfrm>
                <a:off x="516565" y="2800336"/>
                <a:ext cx="88357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IN" sz="1000" b="1" dirty="0" smtClean="0"/>
                  <a:t>I/C from </a:t>
                </a:r>
              </a:p>
              <a:p>
                <a:pPr algn="ctr"/>
                <a:r>
                  <a:rPr lang="en-IN" sz="1000" b="1" dirty="0" smtClean="0"/>
                  <a:t>SDP-2 MCB-3</a:t>
                </a:r>
                <a:endParaRPr lang="en-IN" sz="1000" b="1" dirty="0"/>
              </a:p>
            </p:txBody>
          </p:sp>
          <p:sp>
            <p:nvSpPr>
              <p:cNvPr id="582" name="TextBox 581"/>
              <p:cNvSpPr txBox="1"/>
              <p:nvPr/>
            </p:nvSpPr>
            <p:spPr>
              <a:xfrm rot="16200000">
                <a:off x="195135" y="3798661"/>
                <a:ext cx="561372" cy="215444"/>
              </a:xfrm>
              <a:prstGeom prst="rect">
                <a:avLst/>
              </a:prstGeom>
              <a:noFill/>
            </p:spPr>
            <p:txBody>
              <a:bodyPr vert="horz" wrap="none" rtlCol="0">
                <a:spAutoFit/>
              </a:bodyPr>
              <a:lstStyle/>
              <a:p>
                <a:r>
                  <a:rPr lang="en-IN" sz="800" b="1" dirty="0" smtClean="0"/>
                  <a:t>    IPDU 5</a:t>
                </a:r>
                <a:endParaRPr lang="en-IN" sz="800" b="1" dirty="0"/>
              </a:p>
            </p:txBody>
          </p:sp>
          <p:sp>
            <p:nvSpPr>
              <p:cNvPr id="583" name="TextBox 582"/>
              <p:cNvSpPr txBox="1"/>
              <p:nvPr/>
            </p:nvSpPr>
            <p:spPr>
              <a:xfrm rot="16200000">
                <a:off x="522528" y="3799831"/>
                <a:ext cx="561372" cy="215444"/>
              </a:xfrm>
              <a:prstGeom prst="rect">
                <a:avLst/>
              </a:prstGeom>
              <a:noFill/>
            </p:spPr>
            <p:txBody>
              <a:bodyPr vert="horz" wrap="none" rtlCol="0">
                <a:spAutoFit/>
              </a:bodyPr>
              <a:lstStyle/>
              <a:p>
                <a:r>
                  <a:rPr lang="en-IN" sz="800" b="1" dirty="0" smtClean="0"/>
                  <a:t>    IPDU 6</a:t>
                </a:r>
                <a:endParaRPr lang="en-IN" sz="800" b="1" dirty="0"/>
              </a:p>
            </p:txBody>
          </p:sp>
          <p:sp>
            <p:nvSpPr>
              <p:cNvPr id="584" name="TextBox 583"/>
              <p:cNvSpPr txBox="1"/>
              <p:nvPr/>
            </p:nvSpPr>
            <p:spPr>
              <a:xfrm rot="16200000">
                <a:off x="868014" y="3687297"/>
                <a:ext cx="492443" cy="338554"/>
              </a:xfrm>
              <a:prstGeom prst="rect">
                <a:avLst/>
              </a:prstGeom>
              <a:noFill/>
            </p:spPr>
            <p:txBody>
              <a:bodyPr vert="horz" wrap="none" rtlCol="0">
                <a:spAutoFit/>
              </a:bodyPr>
              <a:lstStyle/>
              <a:p>
                <a:r>
                  <a:rPr lang="en-IN" sz="800" b="1" dirty="0" smtClean="0"/>
                  <a:t>  KMS</a:t>
                </a:r>
              </a:p>
              <a:p>
                <a:r>
                  <a:rPr lang="en-IN" sz="800" b="1" dirty="0" smtClean="0"/>
                  <a:t>servers</a:t>
                </a:r>
                <a:endParaRPr lang="en-IN" sz="800" b="1" dirty="0"/>
              </a:p>
            </p:txBody>
          </p:sp>
          <p:sp>
            <p:nvSpPr>
              <p:cNvPr id="585" name="TextBox 584"/>
              <p:cNvSpPr txBox="1"/>
              <p:nvPr/>
            </p:nvSpPr>
            <p:spPr>
              <a:xfrm rot="16200000">
                <a:off x="1269145" y="3796475"/>
                <a:ext cx="344966" cy="215444"/>
              </a:xfrm>
              <a:prstGeom prst="rect">
                <a:avLst/>
              </a:prstGeom>
              <a:noFill/>
            </p:spPr>
            <p:txBody>
              <a:bodyPr vert="horz" wrap="none" rtlCol="0">
                <a:spAutoFit/>
              </a:bodyPr>
              <a:lstStyle/>
              <a:p>
                <a:r>
                  <a:rPr lang="en-IN" sz="800" b="1" dirty="0" smtClean="0"/>
                  <a:t>-----</a:t>
                </a:r>
                <a:endParaRPr lang="en-IN" sz="800" b="1" dirty="0"/>
              </a:p>
            </p:txBody>
          </p:sp>
        </p:grpSp>
        <p:cxnSp>
          <p:nvCxnSpPr>
            <p:cNvPr id="573" name="Straight Connector 572"/>
            <p:cNvCxnSpPr>
              <a:endCxn id="575" idx="0"/>
            </p:cNvCxnSpPr>
            <p:nvPr/>
          </p:nvCxnSpPr>
          <p:spPr>
            <a:xfrm rot="16200000" flipH="1">
              <a:off x="863295" y="2677046"/>
              <a:ext cx="10223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4" name="Group 593"/>
          <p:cNvGrpSpPr/>
          <p:nvPr/>
        </p:nvGrpSpPr>
        <p:grpSpPr>
          <a:xfrm>
            <a:off x="9769934" y="6670382"/>
            <a:ext cx="1434586" cy="1562989"/>
            <a:chOff x="233198" y="2625928"/>
            <a:chExt cx="1434586" cy="1562989"/>
          </a:xfrm>
        </p:grpSpPr>
        <p:grpSp>
          <p:nvGrpSpPr>
            <p:cNvPr id="595" name="Group 225"/>
            <p:cNvGrpSpPr/>
            <p:nvPr/>
          </p:nvGrpSpPr>
          <p:grpSpPr>
            <a:xfrm>
              <a:off x="233198" y="2704413"/>
              <a:ext cx="1434586" cy="1484504"/>
              <a:chOff x="233198" y="2705146"/>
              <a:chExt cx="1434586" cy="1484504"/>
            </a:xfrm>
          </p:grpSpPr>
          <p:sp>
            <p:nvSpPr>
              <p:cNvPr id="597" name="TextBox 596"/>
              <p:cNvSpPr txBox="1"/>
              <p:nvPr/>
            </p:nvSpPr>
            <p:spPr>
              <a:xfrm>
                <a:off x="233198" y="2705146"/>
                <a:ext cx="1428760" cy="1846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600" u="sng" dirty="0" smtClean="0"/>
                  <a:t>FLOOR MOUNTED DISTRIBUTION BOX</a:t>
                </a:r>
                <a:endParaRPr lang="en-IN" sz="600" u="sng" dirty="0"/>
              </a:p>
            </p:txBody>
          </p:sp>
          <p:sp>
            <p:nvSpPr>
              <p:cNvPr id="598" name="Rectangle 597"/>
              <p:cNvSpPr/>
              <p:nvPr/>
            </p:nvSpPr>
            <p:spPr>
              <a:xfrm>
                <a:off x="328570" y="2728898"/>
                <a:ext cx="1260000" cy="129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IN"/>
              </a:p>
            </p:txBody>
          </p:sp>
          <p:grpSp>
            <p:nvGrpSpPr>
              <p:cNvPr id="599" name="Group 195"/>
              <p:cNvGrpSpPr/>
              <p:nvPr/>
            </p:nvGrpSpPr>
            <p:grpSpPr>
              <a:xfrm>
                <a:off x="274073" y="3379900"/>
                <a:ext cx="435600" cy="285752"/>
                <a:chOff x="289849" y="3443278"/>
                <a:chExt cx="449162" cy="285752"/>
              </a:xfrm>
            </p:grpSpPr>
            <p:sp>
              <p:nvSpPr>
                <p:cNvPr id="615" name="Rectangle 614"/>
                <p:cNvSpPr/>
                <p:nvPr/>
              </p:nvSpPr>
              <p:spPr>
                <a:xfrm>
                  <a:off x="374888" y="3443278"/>
                  <a:ext cx="285752" cy="285752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16" name="TextBox 615"/>
                <p:cNvSpPr txBox="1"/>
                <p:nvPr/>
              </p:nvSpPr>
              <p:spPr>
                <a:xfrm>
                  <a:off x="289849" y="3471114"/>
                  <a:ext cx="449162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900" dirty="0" smtClean="0"/>
                    <a:t>O/P1</a:t>
                  </a:r>
                  <a:endParaRPr lang="en-IN" sz="900" dirty="0"/>
                </a:p>
              </p:txBody>
            </p:sp>
          </p:grpSp>
          <p:grpSp>
            <p:nvGrpSpPr>
              <p:cNvPr id="600" name="Group 205"/>
              <p:cNvGrpSpPr/>
              <p:nvPr/>
            </p:nvGrpSpPr>
            <p:grpSpPr>
              <a:xfrm>
                <a:off x="578773" y="3379900"/>
                <a:ext cx="423514" cy="285752"/>
                <a:chOff x="289849" y="3443278"/>
                <a:chExt cx="436700" cy="285752"/>
              </a:xfrm>
            </p:grpSpPr>
            <p:sp>
              <p:nvSpPr>
                <p:cNvPr id="613" name="Rectangle 612"/>
                <p:cNvSpPr/>
                <p:nvPr/>
              </p:nvSpPr>
              <p:spPr>
                <a:xfrm>
                  <a:off x="374888" y="3443278"/>
                  <a:ext cx="285752" cy="285752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14" name="TextBox 613"/>
                <p:cNvSpPr txBox="1"/>
                <p:nvPr/>
              </p:nvSpPr>
              <p:spPr>
                <a:xfrm>
                  <a:off x="289849" y="3471114"/>
                  <a:ext cx="436700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900" dirty="0" smtClean="0"/>
                    <a:t>O/P2</a:t>
                  </a:r>
                  <a:endParaRPr lang="en-IN" sz="900" dirty="0"/>
                </a:p>
              </p:txBody>
            </p:sp>
          </p:grpSp>
          <p:grpSp>
            <p:nvGrpSpPr>
              <p:cNvPr id="601" name="Group 211"/>
              <p:cNvGrpSpPr/>
              <p:nvPr/>
            </p:nvGrpSpPr>
            <p:grpSpPr>
              <a:xfrm>
                <a:off x="891095" y="3379900"/>
                <a:ext cx="423514" cy="285752"/>
                <a:chOff x="289849" y="3443278"/>
                <a:chExt cx="436700" cy="285752"/>
              </a:xfrm>
            </p:grpSpPr>
            <p:sp>
              <p:nvSpPr>
                <p:cNvPr id="611" name="Rectangle 610"/>
                <p:cNvSpPr/>
                <p:nvPr/>
              </p:nvSpPr>
              <p:spPr>
                <a:xfrm>
                  <a:off x="374888" y="3443278"/>
                  <a:ext cx="285752" cy="285752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12" name="TextBox 611"/>
                <p:cNvSpPr txBox="1"/>
                <p:nvPr/>
              </p:nvSpPr>
              <p:spPr>
                <a:xfrm>
                  <a:off x="289849" y="3471114"/>
                  <a:ext cx="436700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900" dirty="0" smtClean="0"/>
                    <a:t>O/P3</a:t>
                  </a:r>
                  <a:endParaRPr lang="en-IN" sz="900" dirty="0"/>
                </a:p>
              </p:txBody>
            </p:sp>
          </p:grpSp>
          <p:grpSp>
            <p:nvGrpSpPr>
              <p:cNvPr id="602" name="Group 214"/>
              <p:cNvGrpSpPr/>
              <p:nvPr/>
            </p:nvGrpSpPr>
            <p:grpSpPr>
              <a:xfrm>
                <a:off x="1199933" y="3379900"/>
                <a:ext cx="423514" cy="285752"/>
                <a:chOff x="289849" y="3443278"/>
                <a:chExt cx="436700" cy="285752"/>
              </a:xfrm>
            </p:grpSpPr>
            <p:sp>
              <p:nvSpPr>
                <p:cNvPr id="609" name="Rectangle 608"/>
                <p:cNvSpPr/>
                <p:nvPr/>
              </p:nvSpPr>
              <p:spPr>
                <a:xfrm>
                  <a:off x="374888" y="3443278"/>
                  <a:ext cx="285752" cy="285752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10" name="TextBox 609"/>
                <p:cNvSpPr txBox="1"/>
                <p:nvPr/>
              </p:nvSpPr>
              <p:spPr>
                <a:xfrm>
                  <a:off x="289849" y="3471114"/>
                  <a:ext cx="436700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900" dirty="0" smtClean="0"/>
                    <a:t>O/P4</a:t>
                  </a:r>
                  <a:endParaRPr lang="en-IN" sz="900" dirty="0"/>
                </a:p>
              </p:txBody>
            </p:sp>
          </p:grpSp>
          <p:sp>
            <p:nvSpPr>
              <p:cNvPr id="603" name="TextBox 602"/>
              <p:cNvSpPr txBox="1"/>
              <p:nvPr/>
            </p:nvSpPr>
            <p:spPr>
              <a:xfrm>
                <a:off x="310462" y="3226840"/>
                <a:ext cx="135732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800" dirty="0" smtClean="0"/>
                  <a:t>R             Y           B            R</a:t>
                </a:r>
                <a:endParaRPr lang="en-IN" sz="800" dirty="0"/>
              </a:p>
            </p:txBody>
          </p:sp>
          <p:sp>
            <p:nvSpPr>
              <p:cNvPr id="604" name="TextBox 603"/>
              <p:cNvSpPr txBox="1"/>
              <p:nvPr/>
            </p:nvSpPr>
            <p:spPr>
              <a:xfrm>
                <a:off x="516565" y="2800336"/>
                <a:ext cx="88357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IN" sz="1000" b="1" dirty="0" smtClean="0"/>
                  <a:t>I/C from </a:t>
                </a:r>
              </a:p>
              <a:p>
                <a:pPr algn="ctr"/>
                <a:r>
                  <a:rPr lang="en-IN" sz="1000" b="1" dirty="0" smtClean="0"/>
                  <a:t>SDP-2 MCB-2</a:t>
                </a:r>
                <a:endParaRPr lang="en-IN" sz="1000" b="1" dirty="0"/>
              </a:p>
            </p:txBody>
          </p:sp>
          <p:sp>
            <p:nvSpPr>
              <p:cNvPr id="605" name="TextBox 604"/>
              <p:cNvSpPr txBox="1"/>
              <p:nvPr/>
            </p:nvSpPr>
            <p:spPr>
              <a:xfrm rot="16200000">
                <a:off x="195135" y="3798661"/>
                <a:ext cx="561372" cy="215444"/>
              </a:xfrm>
              <a:prstGeom prst="rect">
                <a:avLst/>
              </a:prstGeom>
              <a:noFill/>
            </p:spPr>
            <p:txBody>
              <a:bodyPr vert="horz" wrap="none" rtlCol="0">
                <a:spAutoFit/>
              </a:bodyPr>
              <a:lstStyle/>
              <a:p>
                <a:r>
                  <a:rPr lang="en-IN" sz="800" b="1" dirty="0" smtClean="0"/>
                  <a:t>    IPDU 3</a:t>
                </a:r>
                <a:endParaRPr lang="en-IN" sz="800" b="1" dirty="0"/>
              </a:p>
            </p:txBody>
          </p:sp>
          <p:sp>
            <p:nvSpPr>
              <p:cNvPr id="606" name="TextBox 605"/>
              <p:cNvSpPr txBox="1"/>
              <p:nvPr/>
            </p:nvSpPr>
            <p:spPr>
              <a:xfrm rot="16200000">
                <a:off x="630731" y="3799831"/>
                <a:ext cx="344966" cy="215444"/>
              </a:xfrm>
              <a:prstGeom prst="rect">
                <a:avLst/>
              </a:prstGeom>
              <a:noFill/>
            </p:spPr>
            <p:txBody>
              <a:bodyPr vert="horz" wrap="none" rtlCol="0">
                <a:spAutoFit/>
              </a:bodyPr>
              <a:lstStyle/>
              <a:p>
                <a:r>
                  <a:rPr lang="en-IN" sz="800" b="1" dirty="0" smtClean="0"/>
                  <a:t>-----</a:t>
                </a:r>
                <a:endParaRPr lang="en-IN" sz="800" b="1" dirty="0"/>
              </a:p>
            </p:txBody>
          </p:sp>
          <p:sp>
            <p:nvSpPr>
              <p:cNvPr id="607" name="TextBox 606"/>
              <p:cNvSpPr txBox="1"/>
              <p:nvPr/>
            </p:nvSpPr>
            <p:spPr>
              <a:xfrm rot="16200000">
                <a:off x="833549" y="3801242"/>
                <a:ext cx="561372" cy="215444"/>
              </a:xfrm>
              <a:prstGeom prst="rect">
                <a:avLst/>
              </a:prstGeom>
              <a:noFill/>
            </p:spPr>
            <p:txBody>
              <a:bodyPr vert="horz" wrap="none" rtlCol="0">
                <a:spAutoFit/>
              </a:bodyPr>
              <a:lstStyle/>
              <a:p>
                <a:r>
                  <a:rPr lang="en-IN" sz="800" b="1" dirty="0" smtClean="0"/>
                  <a:t>    IPDU 4</a:t>
                </a:r>
                <a:endParaRPr lang="en-IN" sz="800" b="1" dirty="0"/>
              </a:p>
            </p:txBody>
          </p:sp>
          <p:sp>
            <p:nvSpPr>
              <p:cNvPr id="608" name="TextBox 607"/>
              <p:cNvSpPr txBox="1"/>
              <p:nvPr/>
            </p:nvSpPr>
            <p:spPr>
              <a:xfrm rot="16200000">
                <a:off x="1269145" y="3796475"/>
                <a:ext cx="344966" cy="215444"/>
              </a:xfrm>
              <a:prstGeom prst="rect">
                <a:avLst/>
              </a:prstGeom>
              <a:noFill/>
            </p:spPr>
            <p:txBody>
              <a:bodyPr vert="horz" wrap="none" rtlCol="0">
                <a:spAutoFit/>
              </a:bodyPr>
              <a:lstStyle/>
              <a:p>
                <a:r>
                  <a:rPr lang="en-IN" sz="800" b="1" dirty="0" smtClean="0"/>
                  <a:t>-----</a:t>
                </a:r>
                <a:endParaRPr lang="en-IN" sz="800" b="1" dirty="0"/>
              </a:p>
            </p:txBody>
          </p:sp>
        </p:grpSp>
        <p:cxnSp>
          <p:nvCxnSpPr>
            <p:cNvPr id="596" name="Straight Connector 595"/>
            <p:cNvCxnSpPr>
              <a:endCxn id="598" idx="0"/>
            </p:cNvCxnSpPr>
            <p:nvPr/>
          </p:nvCxnSpPr>
          <p:spPr>
            <a:xfrm rot="16200000" flipH="1">
              <a:off x="863295" y="2677046"/>
              <a:ext cx="10223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7" name="Group 616"/>
          <p:cNvGrpSpPr/>
          <p:nvPr/>
        </p:nvGrpSpPr>
        <p:grpSpPr>
          <a:xfrm>
            <a:off x="11109148" y="6688224"/>
            <a:ext cx="1434586" cy="1531342"/>
            <a:chOff x="233198" y="2656164"/>
            <a:chExt cx="1434586" cy="1531342"/>
          </a:xfrm>
        </p:grpSpPr>
        <p:grpSp>
          <p:nvGrpSpPr>
            <p:cNvPr id="618" name="Group 225"/>
            <p:cNvGrpSpPr/>
            <p:nvPr/>
          </p:nvGrpSpPr>
          <p:grpSpPr>
            <a:xfrm>
              <a:off x="233198" y="2704413"/>
              <a:ext cx="1434586" cy="1483093"/>
              <a:chOff x="233198" y="2705146"/>
              <a:chExt cx="1434586" cy="1483093"/>
            </a:xfrm>
          </p:grpSpPr>
          <p:sp>
            <p:nvSpPr>
              <p:cNvPr id="620" name="TextBox 619"/>
              <p:cNvSpPr txBox="1"/>
              <p:nvPr/>
            </p:nvSpPr>
            <p:spPr>
              <a:xfrm>
                <a:off x="233198" y="2705146"/>
                <a:ext cx="1428760" cy="1846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600" u="sng" dirty="0" smtClean="0"/>
                  <a:t>FLOOR MOUNTED DISTRIBUTION BOX</a:t>
                </a:r>
                <a:endParaRPr lang="en-IN" sz="600" u="sng" dirty="0"/>
              </a:p>
            </p:txBody>
          </p:sp>
          <p:sp>
            <p:nvSpPr>
              <p:cNvPr id="621" name="Rectangle 620"/>
              <p:cNvSpPr/>
              <p:nvPr/>
            </p:nvSpPr>
            <p:spPr>
              <a:xfrm>
                <a:off x="328570" y="2728898"/>
                <a:ext cx="1260000" cy="129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IN"/>
              </a:p>
            </p:txBody>
          </p:sp>
          <p:grpSp>
            <p:nvGrpSpPr>
              <p:cNvPr id="622" name="Group 195"/>
              <p:cNvGrpSpPr/>
              <p:nvPr/>
            </p:nvGrpSpPr>
            <p:grpSpPr>
              <a:xfrm>
                <a:off x="274073" y="3379900"/>
                <a:ext cx="435600" cy="285752"/>
                <a:chOff x="289849" y="3443278"/>
                <a:chExt cx="449162" cy="285752"/>
              </a:xfrm>
            </p:grpSpPr>
            <p:sp>
              <p:nvSpPr>
                <p:cNvPr id="638" name="Rectangle 637"/>
                <p:cNvSpPr/>
                <p:nvPr/>
              </p:nvSpPr>
              <p:spPr>
                <a:xfrm>
                  <a:off x="374888" y="3443278"/>
                  <a:ext cx="285752" cy="285752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39" name="TextBox 638"/>
                <p:cNvSpPr txBox="1"/>
                <p:nvPr/>
              </p:nvSpPr>
              <p:spPr>
                <a:xfrm>
                  <a:off x="289849" y="3471114"/>
                  <a:ext cx="449162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900" dirty="0" smtClean="0"/>
                    <a:t>O/P1</a:t>
                  </a:r>
                  <a:endParaRPr lang="en-IN" sz="900" dirty="0"/>
                </a:p>
              </p:txBody>
            </p:sp>
          </p:grpSp>
          <p:grpSp>
            <p:nvGrpSpPr>
              <p:cNvPr id="623" name="Group 205"/>
              <p:cNvGrpSpPr/>
              <p:nvPr/>
            </p:nvGrpSpPr>
            <p:grpSpPr>
              <a:xfrm>
                <a:off x="578773" y="3379900"/>
                <a:ext cx="423514" cy="285752"/>
                <a:chOff x="289849" y="3443278"/>
                <a:chExt cx="436700" cy="285752"/>
              </a:xfrm>
            </p:grpSpPr>
            <p:sp>
              <p:nvSpPr>
                <p:cNvPr id="636" name="Rectangle 635"/>
                <p:cNvSpPr/>
                <p:nvPr/>
              </p:nvSpPr>
              <p:spPr>
                <a:xfrm>
                  <a:off x="374888" y="3443278"/>
                  <a:ext cx="285752" cy="285752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37" name="TextBox 636"/>
                <p:cNvSpPr txBox="1"/>
                <p:nvPr/>
              </p:nvSpPr>
              <p:spPr>
                <a:xfrm>
                  <a:off x="289849" y="3471114"/>
                  <a:ext cx="436700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900" dirty="0" smtClean="0"/>
                    <a:t>O/P2</a:t>
                  </a:r>
                  <a:endParaRPr lang="en-IN" sz="900" dirty="0"/>
                </a:p>
              </p:txBody>
            </p:sp>
          </p:grpSp>
          <p:grpSp>
            <p:nvGrpSpPr>
              <p:cNvPr id="624" name="Group 211"/>
              <p:cNvGrpSpPr/>
              <p:nvPr/>
            </p:nvGrpSpPr>
            <p:grpSpPr>
              <a:xfrm>
                <a:off x="891095" y="3379900"/>
                <a:ext cx="423514" cy="285752"/>
                <a:chOff x="289849" y="3443278"/>
                <a:chExt cx="436700" cy="285752"/>
              </a:xfrm>
            </p:grpSpPr>
            <p:sp>
              <p:nvSpPr>
                <p:cNvPr id="634" name="Rectangle 633"/>
                <p:cNvSpPr/>
                <p:nvPr/>
              </p:nvSpPr>
              <p:spPr>
                <a:xfrm>
                  <a:off x="374888" y="3443278"/>
                  <a:ext cx="285752" cy="285752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35" name="TextBox 634"/>
                <p:cNvSpPr txBox="1"/>
                <p:nvPr/>
              </p:nvSpPr>
              <p:spPr>
                <a:xfrm>
                  <a:off x="289849" y="3471114"/>
                  <a:ext cx="436700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900" dirty="0" smtClean="0"/>
                    <a:t>O/P3</a:t>
                  </a:r>
                  <a:endParaRPr lang="en-IN" sz="900" dirty="0"/>
                </a:p>
              </p:txBody>
            </p:sp>
          </p:grpSp>
          <p:grpSp>
            <p:nvGrpSpPr>
              <p:cNvPr id="625" name="Group 214"/>
              <p:cNvGrpSpPr/>
              <p:nvPr/>
            </p:nvGrpSpPr>
            <p:grpSpPr>
              <a:xfrm>
                <a:off x="1199933" y="3379900"/>
                <a:ext cx="423514" cy="285752"/>
                <a:chOff x="289849" y="3443278"/>
                <a:chExt cx="436700" cy="285752"/>
              </a:xfrm>
            </p:grpSpPr>
            <p:sp>
              <p:nvSpPr>
                <p:cNvPr id="632" name="Rectangle 631"/>
                <p:cNvSpPr/>
                <p:nvPr/>
              </p:nvSpPr>
              <p:spPr>
                <a:xfrm>
                  <a:off x="374888" y="3443278"/>
                  <a:ext cx="285752" cy="285752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33" name="TextBox 632"/>
                <p:cNvSpPr txBox="1"/>
                <p:nvPr/>
              </p:nvSpPr>
              <p:spPr>
                <a:xfrm>
                  <a:off x="289849" y="3471114"/>
                  <a:ext cx="436700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900" dirty="0" smtClean="0"/>
                    <a:t>O/P4</a:t>
                  </a:r>
                  <a:endParaRPr lang="en-IN" sz="900" dirty="0"/>
                </a:p>
              </p:txBody>
            </p:sp>
          </p:grpSp>
          <p:sp>
            <p:nvSpPr>
              <p:cNvPr id="626" name="TextBox 625"/>
              <p:cNvSpPr txBox="1"/>
              <p:nvPr/>
            </p:nvSpPr>
            <p:spPr>
              <a:xfrm>
                <a:off x="310462" y="3226840"/>
                <a:ext cx="135732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800" dirty="0" smtClean="0"/>
                  <a:t>R             Y           B            R</a:t>
                </a:r>
                <a:endParaRPr lang="en-IN" sz="800" dirty="0"/>
              </a:p>
            </p:txBody>
          </p:sp>
          <p:sp>
            <p:nvSpPr>
              <p:cNvPr id="627" name="TextBox 626"/>
              <p:cNvSpPr txBox="1"/>
              <p:nvPr/>
            </p:nvSpPr>
            <p:spPr>
              <a:xfrm>
                <a:off x="516565" y="2800336"/>
                <a:ext cx="88357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IN" sz="1000" b="1" dirty="0" smtClean="0"/>
                  <a:t>I/C from </a:t>
                </a:r>
              </a:p>
              <a:p>
                <a:pPr algn="ctr"/>
                <a:r>
                  <a:rPr lang="en-IN" sz="1000" b="1" dirty="0" smtClean="0"/>
                  <a:t>SDP-2 MCB-1</a:t>
                </a:r>
                <a:endParaRPr lang="en-IN" sz="1000" b="1" dirty="0"/>
              </a:p>
            </p:txBody>
          </p:sp>
          <p:sp>
            <p:nvSpPr>
              <p:cNvPr id="628" name="TextBox 627"/>
              <p:cNvSpPr txBox="1"/>
              <p:nvPr/>
            </p:nvSpPr>
            <p:spPr>
              <a:xfrm rot="16200000">
                <a:off x="195135" y="3798661"/>
                <a:ext cx="561372" cy="215444"/>
              </a:xfrm>
              <a:prstGeom prst="rect">
                <a:avLst/>
              </a:prstGeom>
              <a:noFill/>
            </p:spPr>
            <p:txBody>
              <a:bodyPr vert="horz" wrap="none" rtlCol="0">
                <a:spAutoFit/>
              </a:bodyPr>
              <a:lstStyle/>
              <a:p>
                <a:r>
                  <a:rPr lang="en-IN" sz="800" b="1" dirty="0" smtClean="0"/>
                  <a:t>    IPDU 1</a:t>
                </a:r>
                <a:endParaRPr lang="en-IN" sz="800" b="1" dirty="0"/>
              </a:p>
            </p:txBody>
          </p:sp>
          <p:sp>
            <p:nvSpPr>
              <p:cNvPr id="629" name="TextBox 628"/>
              <p:cNvSpPr txBox="1"/>
              <p:nvPr/>
            </p:nvSpPr>
            <p:spPr>
              <a:xfrm rot="16200000">
                <a:off x="522528" y="3799831"/>
                <a:ext cx="561372" cy="215444"/>
              </a:xfrm>
              <a:prstGeom prst="rect">
                <a:avLst/>
              </a:prstGeom>
              <a:noFill/>
            </p:spPr>
            <p:txBody>
              <a:bodyPr vert="horz" wrap="none" rtlCol="0">
                <a:spAutoFit/>
              </a:bodyPr>
              <a:lstStyle/>
              <a:p>
                <a:r>
                  <a:rPr lang="en-IN" sz="800" b="1" dirty="0" smtClean="0"/>
                  <a:t>    IPDU 2</a:t>
                </a:r>
                <a:endParaRPr lang="en-IN" sz="800" b="1" dirty="0"/>
              </a:p>
            </p:txBody>
          </p:sp>
          <p:sp>
            <p:nvSpPr>
              <p:cNvPr id="630" name="TextBox 629"/>
              <p:cNvSpPr txBox="1"/>
              <p:nvPr/>
            </p:nvSpPr>
            <p:spPr>
              <a:xfrm rot="16200000">
                <a:off x="941752" y="3801242"/>
                <a:ext cx="344966" cy="215444"/>
              </a:xfrm>
              <a:prstGeom prst="rect">
                <a:avLst/>
              </a:prstGeom>
              <a:noFill/>
            </p:spPr>
            <p:txBody>
              <a:bodyPr vert="horz" wrap="none" rtlCol="0">
                <a:spAutoFit/>
              </a:bodyPr>
              <a:lstStyle/>
              <a:p>
                <a:r>
                  <a:rPr lang="en-IN" sz="800" b="1" dirty="0" smtClean="0"/>
                  <a:t>-----</a:t>
                </a:r>
                <a:endParaRPr lang="en-IN" sz="800" b="1" dirty="0"/>
              </a:p>
            </p:txBody>
          </p:sp>
          <p:sp>
            <p:nvSpPr>
              <p:cNvPr id="631" name="TextBox 630"/>
              <p:cNvSpPr txBox="1"/>
              <p:nvPr/>
            </p:nvSpPr>
            <p:spPr>
              <a:xfrm rot="16200000">
                <a:off x="1269145" y="3796475"/>
                <a:ext cx="344966" cy="215444"/>
              </a:xfrm>
              <a:prstGeom prst="rect">
                <a:avLst/>
              </a:prstGeom>
              <a:noFill/>
            </p:spPr>
            <p:txBody>
              <a:bodyPr vert="horz" wrap="none" rtlCol="0">
                <a:spAutoFit/>
              </a:bodyPr>
              <a:lstStyle/>
              <a:p>
                <a:r>
                  <a:rPr lang="en-IN" sz="800" b="1" dirty="0" smtClean="0"/>
                  <a:t>-----</a:t>
                </a:r>
                <a:endParaRPr lang="en-IN" sz="800" b="1" dirty="0"/>
              </a:p>
            </p:txBody>
          </p:sp>
        </p:grpSp>
        <p:cxnSp>
          <p:nvCxnSpPr>
            <p:cNvPr id="619" name="Straight Connector 618"/>
            <p:cNvCxnSpPr>
              <a:endCxn id="621" idx="0"/>
            </p:cNvCxnSpPr>
            <p:nvPr/>
          </p:nvCxnSpPr>
          <p:spPr>
            <a:xfrm rot="16200000" flipH="1">
              <a:off x="878413" y="2692164"/>
              <a:ext cx="72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43" name="Straight Connector 642"/>
          <p:cNvCxnSpPr/>
          <p:nvPr/>
        </p:nvCxnSpPr>
        <p:spPr>
          <a:xfrm>
            <a:off x="0" y="-383976"/>
            <a:ext cx="12801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7" name="TextBox 646"/>
          <p:cNvSpPr txBox="1"/>
          <p:nvPr/>
        </p:nvSpPr>
        <p:spPr>
          <a:xfrm rot="16200000">
            <a:off x="-517951" y="239304"/>
            <a:ext cx="2741456" cy="523220"/>
          </a:xfrm>
          <a:prstGeom prst="rect">
            <a:avLst/>
          </a:prstGeom>
          <a:noFill/>
        </p:spPr>
        <p:txBody>
          <a:bodyPr vert="horz" wrap="square" rtlCol="0" anchor="ctr">
            <a:normAutofit/>
          </a:bodyPr>
          <a:lstStyle/>
          <a:p>
            <a:r>
              <a:rPr lang="en-IN" sz="2000" dirty="0" smtClean="0"/>
              <a:t>EMPTY</a:t>
            </a:r>
          </a:p>
        </p:txBody>
      </p:sp>
      <p:sp>
        <p:nvSpPr>
          <p:cNvPr id="648" name="TextBox 647"/>
          <p:cNvSpPr txBox="1"/>
          <p:nvPr/>
        </p:nvSpPr>
        <p:spPr>
          <a:xfrm rot="16200000">
            <a:off x="1053686" y="953684"/>
            <a:ext cx="2741456" cy="523220"/>
          </a:xfrm>
          <a:prstGeom prst="rect">
            <a:avLst/>
          </a:prstGeom>
          <a:noFill/>
        </p:spPr>
        <p:txBody>
          <a:bodyPr vert="horz" wrap="square" rtlCol="0" anchor="ctr">
            <a:normAutofit/>
          </a:bodyPr>
          <a:lstStyle/>
          <a:p>
            <a:r>
              <a:rPr lang="en-IN" sz="1600" dirty="0" smtClean="0"/>
              <a:t>NODE NO.S </a:t>
            </a:r>
            <a:r>
              <a:rPr lang="en-IN" sz="2000" dirty="0" smtClean="0"/>
              <a:t>369-400</a:t>
            </a:r>
          </a:p>
        </p:txBody>
      </p:sp>
      <p:sp>
        <p:nvSpPr>
          <p:cNvPr id="650" name="TextBox 649"/>
          <p:cNvSpPr txBox="1"/>
          <p:nvPr/>
        </p:nvSpPr>
        <p:spPr>
          <a:xfrm rot="16200000">
            <a:off x="2648476" y="966208"/>
            <a:ext cx="2741456" cy="523220"/>
          </a:xfrm>
          <a:prstGeom prst="rect">
            <a:avLst/>
          </a:prstGeom>
          <a:noFill/>
        </p:spPr>
        <p:txBody>
          <a:bodyPr vert="horz" wrap="square" rtlCol="0" anchor="ctr">
            <a:normAutofit/>
          </a:bodyPr>
          <a:lstStyle/>
          <a:p>
            <a:r>
              <a:rPr lang="en-IN" sz="1600" dirty="0" smtClean="0"/>
              <a:t>NODE NO.S </a:t>
            </a:r>
            <a:r>
              <a:rPr lang="en-IN" sz="2000" dirty="0" smtClean="0"/>
              <a:t>337-368</a:t>
            </a:r>
          </a:p>
        </p:txBody>
      </p:sp>
      <p:sp>
        <p:nvSpPr>
          <p:cNvPr id="651" name="TextBox 650"/>
          <p:cNvSpPr txBox="1"/>
          <p:nvPr/>
        </p:nvSpPr>
        <p:spPr>
          <a:xfrm rot="16200000">
            <a:off x="4196958" y="947159"/>
            <a:ext cx="2741456" cy="523220"/>
          </a:xfrm>
          <a:prstGeom prst="rect">
            <a:avLst/>
          </a:prstGeom>
          <a:noFill/>
        </p:spPr>
        <p:txBody>
          <a:bodyPr vert="horz" wrap="square" rtlCol="0" anchor="ctr">
            <a:normAutofit/>
          </a:bodyPr>
          <a:lstStyle/>
          <a:p>
            <a:r>
              <a:rPr lang="en-IN" sz="1600" dirty="0" smtClean="0"/>
              <a:t>NODE NO.S </a:t>
            </a:r>
            <a:r>
              <a:rPr lang="en-IN" sz="2000" dirty="0" smtClean="0"/>
              <a:t>305-336</a:t>
            </a:r>
          </a:p>
        </p:txBody>
      </p:sp>
      <p:sp>
        <p:nvSpPr>
          <p:cNvPr id="652" name="TextBox 651"/>
          <p:cNvSpPr txBox="1"/>
          <p:nvPr/>
        </p:nvSpPr>
        <p:spPr>
          <a:xfrm rot="16200000">
            <a:off x="5840031" y="937633"/>
            <a:ext cx="2741456" cy="523220"/>
          </a:xfrm>
          <a:prstGeom prst="rect">
            <a:avLst/>
          </a:prstGeom>
          <a:noFill/>
        </p:spPr>
        <p:txBody>
          <a:bodyPr vert="horz" wrap="square" rtlCol="0" anchor="ctr">
            <a:normAutofit/>
          </a:bodyPr>
          <a:lstStyle/>
          <a:p>
            <a:r>
              <a:rPr lang="en-IN" sz="1600" dirty="0" smtClean="0"/>
              <a:t>NODE NO.S </a:t>
            </a:r>
            <a:r>
              <a:rPr lang="en-IN" sz="2000" dirty="0" smtClean="0"/>
              <a:t>273-304</a:t>
            </a:r>
            <a:r>
              <a:rPr lang="en-IN" sz="1600" dirty="0" smtClean="0"/>
              <a:t>  </a:t>
            </a:r>
            <a:endParaRPr lang="en-IN" sz="2400" dirty="0" smtClean="0"/>
          </a:p>
        </p:txBody>
      </p:sp>
      <p:sp>
        <p:nvSpPr>
          <p:cNvPr id="653" name="TextBox 652"/>
          <p:cNvSpPr txBox="1"/>
          <p:nvPr/>
        </p:nvSpPr>
        <p:spPr>
          <a:xfrm rot="16200000">
            <a:off x="7411668" y="937633"/>
            <a:ext cx="2741456" cy="523220"/>
          </a:xfrm>
          <a:prstGeom prst="rect">
            <a:avLst/>
          </a:prstGeom>
          <a:noFill/>
        </p:spPr>
        <p:txBody>
          <a:bodyPr vert="horz" wrap="square" rtlCol="0" anchor="ctr">
            <a:normAutofit/>
          </a:bodyPr>
          <a:lstStyle/>
          <a:p>
            <a:r>
              <a:rPr lang="en-IN" sz="1600" dirty="0" smtClean="0"/>
              <a:t>NODE NO.S </a:t>
            </a:r>
            <a:r>
              <a:rPr lang="en-IN" sz="2000" dirty="0" smtClean="0"/>
              <a:t>241-272</a:t>
            </a:r>
          </a:p>
        </p:txBody>
      </p:sp>
      <p:sp>
        <p:nvSpPr>
          <p:cNvPr id="654" name="TextBox 653"/>
          <p:cNvSpPr txBox="1"/>
          <p:nvPr/>
        </p:nvSpPr>
        <p:spPr>
          <a:xfrm rot="16200000">
            <a:off x="8983304" y="947158"/>
            <a:ext cx="2741456" cy="523220"/>
          </a:xfrm>
          <a:prstGeom prst="rect">
            <a:avLst/>
          </a:prstGeom>
          <a:noFill/>
        </p:spPr>
        <p:txBody>
          <a:bodyPr vert="horz" wrap="square" rtlCol="0" anchor="ctr">
            <a:normAutofit/>
          </a:bodyPr>
          <a:lstStyle/>
          <a:p>
            <a:r>
              <a:rPr lang="en-IN" sz="1600" dirty="0" smtClean="0"/>
              <a:t>NODE NO.S </a:t>
            </a:r>
            <a:r>
              <a:rPr lang="en-IN" sz="2000" dirty="0" smtClean="0"/>
              <a:t>201-240</a:t>
            </a:r>
          </a:p>
        </p:txBody>
      </p:sp>
      <p:sp>
        <p:nvSpPr>
          <p:cNvPr id="640" name="TextBox 639"/>
          <p:cNvSpPr txBox="1"/>
          <p:nvPr/>
        </p:nvSpPr>
        <p:spPr>
          <a:xfrm rot="16200000">
            <a:off x="10735658" y="672241"/>
            <a:ext cx="2741456" cy="1061070"/>
          </a:xfrm>
          <a:prstGeom prst="rect">
            <a:avLst/>
          </a:prstGeom>
          <a:noFill/>
        </p:spPr>
        <p:txBody>
          <a:bodyPr vert="horz" wrap="square" rtlCol="0" anchor="ctr">
            <a:normAutofit/>
          </a:bodyPr>
          <a:lstStyle/>
          <a:p>
            <a:r>
              <a:rPr lang="en-IN" sz="1600" dirty="0" smtClean="0"/>
              <a:t>NODE NO.S </a:t>
            </a:r>
            <a:r>
              <a:rPr lang="en-IN" sz="2000" dirty="0" smtClean="0"/>
              <a:t>177-200</a:t>
            </a:r>
          </a:p>
          <a:p>
            <a:r>
              <a:rPr lang="en-IN" sz="2000" dirty="0" err="1" smtClean="0"/>
              <a:t>Manegment</a:t>
            </a:r>
            <a:r>
              <a:rPr lang="en-IN" sz="2000" dirty="0" smtClean="0"/>
              <a:t> Node</a:t>
            </a:r>
          </a:p>
          <a:p>
            <a:r>
              <a:rPr lang="en-IN" sz="2000" dirty="0" smtClean="0"/>
              <a:t> Tape Library-1,2,3</a:t>
            </a:r>
          </a:p>
          <a:p>
            <a:endParaRPr lang="en-IN" sz="2000" dirty="0" smtClean="0"/>
          </a:p>
        </p:txBody>
      </p:sp>
      <p:sp>
        <p:nvSpPr>
          <p:cNvPr id="641" name="TextBox 640"/>
          <p:cNvSpPr txBox="1"/>
          <p:nvPr/>
        </p:nvSpPr>
        <p:spPr>
          <a:xfrm rot="16200000">
            <a:off x="-517813" y="4253534"/>
            <a:ext cx="2741456" cy="523220"/>
          </a:xfrm>
          <a:prstGeom prst="rect">
            <a:avLst/>
          </a:prstGeom>
          <a:noFill/>
        </p:spPr>
        <p:txBody>
          <a:bodyPr vert="horz" wrap="square" rtlCol="0" anchor="ctr">
            <a:normAutofit/>
          </a:bodyPr>
          <a:lstStyle/>
          <a:p>
            <a:r>
              <a:rPr lang="en-IN" sz="2000" dirty="0" smtClean="0"/>
              <a:t>EMPTY</a:t>
            </a:r>
          </a:p>
        </p:txBody>
      </p:sp>
      <p:sp>
        <p:nvSpPr>
          <p:cNvPr id="642" name="TextBox 641"/>
          <p:cNvSpPr txBox="1"/>
          <p:nvPr/>
        </p:nvSpPr>
        <p:spPr>
          <a:xfrm rot="16200000">
            <a:off x="1078239" y="4973614"/>
            <a:ext cx="2741456" cy="523220"/>
          </a:xfrm>
          <a:prstGeom prst="rect">
            <a:avLst/>
          </a:prstGeom>
          <a:noFill/>
        </p:spPr>
        <p:txBody>
          <a:bodyPr vert="horz" wrap="square" rtlCol="0" anchor="ctr">
            <a:normAutofit/>
          </a:bodyPr>
          <a:lstStyle/>
          <a:p>
            <a:r>
              <a:rPr lang="en-IN" sz="1600" dirty="0" smtClean="0"/>
              <a:t>NODE NO.S </a:t>
            </a:r>
            <a:r>
              <a:rPr lang="en-IN" sz="2000" dirty="0" smtClean="0"/>
              <a:t>137-176</a:t>
            </a:r>
          </a:p>
        </p:txBody>
      </p:sp>
      <p:sp>
        <p:nvSpPr>
          <p:cNvPr id="644" name="TextBox 643"/>
          <p:cNvSpPr txBox="1"/>
          <p:nvPr/>
        </p:nvSpPr>
        <p:spPr>
          <a:xfrm rot="16200000">
            <a:off x="2615510" y="4866739"/>
            <a:ext cx="2741456" cy="523220"/>
          </a:xfrm>
          <a:prstGeom prst="rect">
            <a:avLst/>
          </a:prstGeom>
          <a:noFill/>
        </p:spPr>
        <p:txBody>
          <a:bodyPr vert="horz" wrap="square" rtlCol="0" anchor="ctr">
            <a:normAutofit/>
          </a:bodyPr>
          <a:lstStyle/>
          <a:p>
            <a:r>
              <a:rPr lang="en-IN" sz="1600" dirty="0" smtClean="0"/>
              <a:t>NODE NO.S </a:t>
            </a:r>
            <a:r>
              <a:rPr lang="en-IN" sz="2000" dirty="0" smtClean="0"/>
              <a:t>97-136</a:t>
            </a:r>
          </a:p>
        </p:txBody>
      </p:sp>
      <p:sp>
        <p:nvSpPr>
          <p:cNvPr id="649" name="TextBox 648"/>
          <p:cNvSpPr txBox="1"/>
          <p:nvPr/>
        </p:nvSpPr>
        <p:spPr>
          <a:xfrm rot="16200000">
            <a:off x="4192398" y="4685583"/>
            <a:ext cx="2741456" cy="523220"/>
          </a:xfrm>
          <a:prstGeom prst="rect">
            <a:avLst/>
          </a:prstGeom>
          <a:noFill/>
        </p:spPr>
        <p:txBody>
          <a:bodyPr vert="horz" wrap="square" rtlCol="0" anchor="ctr">
            <a:normAutofit/>
          </a:bodyPr>
          <a:lstStyle/>
          <a:p>
            <a:r>
              <a:rPr lang="en-IN" sz="1600" dirty="0" smtClean="0"/>
              <a:t>HEAD-1, MDS,OSS.</a:t>
            </a:r>
            <a:endParaRPr lang="en-IN" sz="2000" dirty="0" smtClean="0"/>
          </a:p>
        </p:txBody>
      </p:sp>
      <p:sp>
        <p:nvSpPr>
          <p:cNvPr id="645" name="TextBox 644"/>
          <p:cNvSpPr txBox="1"/>
          <p:nvPr/>
        </p:nvSpPr>
        <p:spPr>
          <a:xfrm rot="16200000">
            <a:off x="5776574" y="4907571"/>
            <a:ext cx="2741456" cy="523220"/>
          </a:xfrm>
          <a:prstGeom prst="rect">
            <a:avLst/>
          </a:prstGeom>
          <a:noFill/>
        </p:spPr>
        <p:txBody>
          <a:bodyPr vert="horz" wrap="square" rtlCol="0" anchor="ctr">
            <a:normAutofit/>
          </a:bodyPr>
          <a:lstStyle/>
          <a:p>
            <a:r>
              <a:rPr lang="en-IN" sz="1600" dirty="0" smtClean="0"/>
              <a:t>HEAD-2, </a:t>
            </a:r>
            <a:r>
              <a:rPr lang="en-IN" sz="1600" dirty="0" err="1" smtClean="0"/>
              <a:t>Infiniband</a:t>
            </a:r>
            <a:r>
              <a:rPr lang="en-IN" sz="1600" dirty="0" smtClean="0"/>
              <a:t> s/w</a:t>
            </a:r>
            <a:endParaRPr lang="en-IN" sz="2000" dirty="0" smtClean="0"/>
          </a:p>
        </p:txBody>
      </p:sp>
      <p:sp>
        <p:nvSpPr>
          <p:cNvPr id="655" name="TextBox 654"/>
          <p:cNvSpPr txBox="1"/>
          <p:nvPr/>
        </p:nvSpPr>
        <p:spPr>
          <a:xfrm rot="16200000">
            <a:off x="7432758" y="4736115"/>
            <a:ext cx="2741456" cy="523220"/>
          </a:xfrm>
          <a:prstGeom prst="rect">
            <a:avLst/>
          </a:prstGeom>
          <a:noFill/>
        </p:spPr>
        <p:txBody>
          <a:bodyPr vert="horz" wrap="square" rtlCol="0" anchor="ctr">
            <a:normAutofit/>
          </a:bodyPr>
          <a:lstStyle/>
          <a:p>
            <a:r>
              <a:rPr lang="en-IN" sz="1600" dirty="0" smtClean="0"/>
              <a:t>NODE NO.S </a:t>
            </a:r>
            <a:r>
              <a:rPr lang="en-IN" sz="2000" dirty="0" smtClean="0"/>
              <a:t>65-96</a:t>
            </a:r>
          </a:p>
        </p:txBody>
      </p:sp>
      <p:sp>
        <p:nvSpPr>
          <p:cNvPr id="656" name="TextBox 655"/>
          <p:cNvSpPr txBox="1"/>
          <p:nvPr/>
        </p:nvSpPr>
        <p:spPr>
          <a:xfrm rot="16200000">
            <a:off x="8944926" y="4742836"/>
            <a:ext cx="2741456" cy="523220"/>
          </a:xfrm>
          <a:prstGeom prst="rect">
            <a:avLst/>
          </a:prstGeom>
          <a:noFill/>
        </p:spPr>
        <p:txBody>
          <a:bodyPr vert="horz" wrap="square" rtlCol="0" anchor="ctr">
            <a:normAutofit/>
          </a:bodyPr>
          <a:lstStyle/>
          <a:p>
            <a:r>
              <a:rPr lang="en-IN" sz="1600" dirty="0" smtClean="0"/>
              <a:t>NODE NO.S </a:t>
            </a:r>
            <a:r>
              <a:rPr lang="en-IN" sz="2000" dirty="0" smtClean="0"/>
              <a:t>33-64</a:t>
            </a:r>
          </a:p>
        </p:txBody>
      </p:sp>
      <p:sp>
        <p:nvSpPr>
          <p:cNvPr id="657" name="TextBox 656"/>
          <p:cNvSpPr txBox="1"/>
          <p:nvPr/>
        </p:nvSpPr>
        <p:spPr>
          <a:xfrm rot="16200000">
            <a:off x="10548266" y="4685583"/>
            <a:ext cx="2741456" cy="523220"/>
          </a:xfrm>
          <a:prstGeom prst="rect">
            <a:avLst/>
          </a:prstGeom>
          <a:noFill/>
        </p:spPr>
        <p:txBody>
          <a:bodyPr vert="horz" wrap="square" rtlCol="0" anchor="ctr">
            <a:normAutofit/>
          </a:bodyPr>
          <a:lstStyle/>
          <a:p>
            <a:r>
              <a:rPr lang="en-IN" sz="1600" dirty="0" smtClean="0"/>
              <a:t>NODE NO.S </a:t>
            </a:r>
            <a:r>
              <a:rPr lang="en-IN" sz="2000" dirty="0" smtClean="0"/>
              <a:t>1-32</a:t>
            </a:r>
          </a:p>
        </p:txBody>
      </p:sp>
      <p:grpSp>
        <p:nvGrpSpPr>
          <p:cNvPr id="664" name="Group 663"/>
          <p:cNvGrpSpPr/>
          <p:nvPr/>
        </p:nvGrpSpPr>
        <p:grpSpPr>
          <a:xfrm>
            <a:off x="108059" y="7597037"/>
            <a:ext cx="2902761" cy="2321035"/>
            <a:chOff x="3990628" y="7577150"/>
            <a:chExt cx="3299790" cy="2321035"/>
          </a:xfrm>
        </p:grpSpPr>
        <p:sp>
          <p:nvSpPr>
            <p:cNvPr id="660" name="TextBox 659"/>
            <p:cNvSpPr txBox="1"/>
            <p:nvPr/>
          </p:nvSpPr>
          <p:spPr>
            <a:xfrm>
              <a:off x="3990628" y="7577150"/>
              <a:ext cx="559798" cy="2321035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IN" sz="2000" dirty="0" smtClean="0">
                  <a:solidFill>
                    <a:srgbClr val="00B050"/>
                  </a:solidFill>
                </a:rPr>
                <a:t>      </a:t>
              </a:r>
              <a:r>
                <a:rPr lang="en-IN" sz="1800" b="1" dirty="0" smtClean="0">
                  <a:solidFill>
                    <a:srgbClr val="00B050"/>
                  </a:solidFill>
                </a:rPr>
                <a:t>UPS-1</a:t>
              </a:r>
              <a:r>
                <a:rPr lang="en-IN" sz="1600" dirty="0" smtClean="0">
                  <a:solidFill>
                    <a:srgbClr val="00B050"/>
                  </a:solidFill>
                </a:rPr>
                <a:t>  </a:t>
              </a:r>
              <a:r>
                <a:rPr lang="en-IN" sz="1400" dirty="0" smtClean="0">
                  <a:solidFill>
                    <a:srgbClr val="00B050"/>
                  </a:solidFill>
                </a:rPr>
                <a:t>( 20KVa )</a:t>
              </a:r>
              <a:endParaRPr lang="en-IN" sz="1500" dirty="0">
                <a:solidFill>
                  <a:srgbClr val="00B050"/>
                </a:solidFill>
              </a:endParaRPr>
            </a:p>
          </p:txBody>
        </p:sp>
        <p:grpSp>
          <p:nvGrpSpPr>
            <p:cNvPr id="663" name="Group 662"/>
            <p:cNvGrpSpPr/>
            <p:nvPr/>
          </p:nvGrpSpPr>
          <p:grpSpPr>
            <a:xfrm>
              <a:off x="4096544" y="8126685"/>
              <a:ext cx="3193874" cy="1404000"/>
              <a:chOff x="4096544" y="8060010"/>
              <a:chExt cx="3193874" cy="1502483"/>
            </a:xfrm>
          </p:grpSpPr>
          <p:pic>
            <p:nvPicPr>
              <p:cNvPr id="658" name="Picture 657" descr="ups pic.jpg"/>
              <p:cNvPicPr>
                <a:picLocks noChangeAspect="1"/>
              </p:cNvPicPr>
              <p:nvPr/>
            </p:nvPicPr>
            <p:blipFill>
              <a:blip r:embed="rId2" cstate="print"/>
              <a:srcRect l="26375" t="2751" r="29525" b="10999"/>
              <a:stretch>
                <a:fillRect/>
              </a:stretch>
            </p:blipFill>
            <p:spPr>
              <a:xfrm rot="60000">
                <a:off x="4372341" y="8144898"/>
                <a:ext cx="720080" cy="1408349"/>
              </a:xfrm>
              <a:prstGeom prst="rect">
                <a:avLst/>
              </a:prstGeom>
            </p:spPr>
          </p:pic>
          <p:sp>
            <p:nvSpPr>
              <p:cNvPr id="659" name="Rectangle 658"/>
              <p:cNvSpPr/>
              <p:nvPr/>
            </p:nvSpPr>
            <p:spPr>
              <a:xfrm>
                <a:off x="4096544" y="8122493"/>
                <a:ext cx="3168000" cy="1440000"/>
              </a:xfrm>
              <a:prstGeom prst="rect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61" name="Rectangle 660"/>
              <p:cNvSpPr/>
              <p:nvPr/>
            </p:nvSpPr>
            <p:spPr>
              <a:xfrm>
                <a:off x="5248672" y="8060010"/>
                <a:ext cx="1962934" cy="4281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IN" sz="2000" dirty="0" smtClean="0">
                    <a:solidFill>
                      <a:srgbClr val="00B050"/>
                    </a:solidFill>
                  </a:rPr>
                  <a:t>CLASS –III (DG)</a:t>
                </a:r>
                <a:endParaRPr lang="en-IN" sz="20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662" name="Rectangle 661"/>
              <p:cNvSpPr/>
              <p:nvPr/>
            </p:nvSpPr>
            <p:spPr>
              <a:xfrm>
                <a:off x="5036725" y="8618765"/>
                <a:ext cx="2253693" cy="6916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IN" sz="1800" dirty="0" smtClean="0"/>
                  <a:t>Batteries Replaced </a:t>
                </a:r>
              </a:p>
              <a:p>
                <a:pPr algn="ctr"/>
                <a:r>
                  <a:rPr lang="en-IN" sz="1800" dirty="0" smtClean="0"/>
                  <a:t>on 25/07/2019</a:t>
                </a:r>
                <a:endParaRPr lang="en-IN" sz="1800" dirty="0"/>
              </a:p>
            </p:txBody>
          </p:sp>
        </p:grpSp>
      </p:grpSp>
      <p:grpSp>
        <p:nvGrpSpPr>
          <p:cNvPr id="665" name="Group 664"/>
          <p:cNvGrpSpPr/>
          <p:nvPr/>
        </p:nvGrpSpPr>
        <p:grpSpPr>
          <a:xfrm>
            <a:off x="3232448" y="7596279"/>
            <a:ext cx="2902761" cy="2321035"/>
            <a:chOff x="3990628" y="7577150"/>
            <a:chExt cx="3299790" cy="2321035"/>
          </a:xfrm>
        </p:grpSpPr>
        <p:sp>
          <p:nvSpPr>
            <p:cNvPr id="666" name="TextBox 665"/>
            <p:cNvSpPr txBox="1"/>
            <p:nvPr/>
          </p:nvSpPr>
          <p:spPr>
            <a:xfrm>
              <a:off x="3990628" y="7577150"/>
              <a:ext cx="559798" cy="2321035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IN" sz="2000" dirty="0" smtClean="0">
                  <a:solidFill>
                    <a:srgbClr val="0070C0"/>
                  </a:solidFill>
                </a:rPr>
                <a:t>      </a:t>
              </a:r>
              <a:r>
                <a:rPr lang="en-IN" sz="1800" b="1" dirty="0" smtClean="0">
                  <a:solidFill>
                    <a:srgbClr val="0070C0"/>
                  </a:solidFill>
                </a:rPr>
                <a:t>UPS-2</a:t>
              </a:r>
              <a:r>
                <a:rPr lang="en-IN" sz="1600" dirty="0" smtClean="0">
                  <a:solidFill>
                    <a:srgbClr val="0070C0"/>
                  </a:solidFill>
                </a:rPr>
                <a:t>  </a:t>
              </a:r>
              <a:r>
                <a:rPr lang="en-IN" sz="1400" dirty="0" smtClean="0">
                  <a:solidFill>
                    <a:srgbClr val="0070C0"/>
                  </a:solidFill>
                </a:rPr>
                <a:t>( 20KVa )</a:t>
              </a:r>
              <a:endParaRPr lang="en-IN" sz="1500" dirty="0">
                <a:solidFill>
                  <a:srgbClr val="0070C0"/>
                </a:solidFill>
              </a:endParaRPr>
            </a:p>
          </p:txBody>
        </p:sp>
        <p:grpSp>
          <p:nvGrpSpPr>
            <p:cNvPr id="667" name="Group 662"/>
            <p:cNvGrpSpPr/>
            <p:nvPr/>
          </p:nvGrpSpPr>
          <p:grpSpPr>
            <a:xfrm>
              <a:off x="4096544" y="8126685"/>
              <a:ext cx="3193874" cy="1404000"/>
              <a:chOff x="4096544" y="8060010"/>
              <a:chExt cx="3193874" cy="1502483"/>
            </a:xfrm>
          </p:grpSpPr>
          <p:pic>
            <p:nvPicPr>
              <p:cNvPr id="668" name="Picture 667" descr="ups pic.jpg"/>
              <p:cNvPicPr>
                <a:picLocks noChangeAspect="1"/>
              </p:cNvPicPr>
              <p:nvPr/>
            </p:nvPicPr>
            <p:blipFill>
              <a:blip r:embed="rId2" cstate="print"/>
              <a:srcRect l="26375" t="2751" r="29525" b="10999"/>
              <a:stretch>
                <a:fillRect/>
              </a:stretch>
            </p:blipFill>
            <p:spPr>
              <a:xfrm rot="60000">
                <a:off x="4372341" y="8144898"/>
                <a:ext cx="720080" cy="1408349"/>
              </a:xfrm>
              <a:prstGeom prst="rect">
                <a:avLst/>
              </a:prstGeom>
            </p:spPr>
          </p:pic>
          <p:sp>
            <p:nvSpPr>
              <p:cNvPr id="669" name="Rectangle 668"/>
              <p:cNvSpPr/>
              <p:nvPr/>
            </p:nvSpPr>
            <p:spPr>
              <a:xfrm>
                <a:off x="4096544" y="8122493"/>
                <a:ext cx="3168000" cy="1440000"/>
              </a:xfrm>
              <a:prstGeom prst="rect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70" name="Rectangle 669"/>
              <p:cNvSpPr/>
              <p:nvPr/>
            </p:nvSpPr>
            <p:spPr>
              <a:xfrm>
                <a:off x="5248672" y="8060010"/>
                <a:ext cx="1962934" cy="4281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IN" sz="2000" dirty="0" smtClean="0">
                    <a:solidFill>
                      <a:srgbClr val="0070C0"/>
                    </a:solidFill>
                  </a:rPr>
                  <a:t>CLASS –III (DG)</a:t>
                </a:r>
                <a:endParaRPr lang="en-IN" sz="20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671" name="Rectangle 670"/>
              <p:cNvSpPr/>
              <p:nvPr/>
            </p:nvSpPr>
            <p:spPr>
              <a:xfrm>
                <a:off x="5036725" y="8618765"/>
                <a:ext cx="2253693" cy="6916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IN" sz="1800" dirty="0" smtClean="0"/>
                  <a:t>Batteries Replaced </a:t>
                </a:r>
              </a:p>
              <a:p>
                <a:pPr algn="ctr"/>
                <a:r>
                  <a:rPr lang="en-IN" sz="1800" dirty="0" smtClean="0"/>
                  <a:t>on 09/10/2018</a:t>
                </a:r>
                <a:endParaRPr lang="en-IN" sz="1800" dirty="0"/>
              </a:p>
            </p:txBody>
          </p:sp>
        </p:grpSp>
      </p:grpSp>
      <p:grpSp>
        <p:nvGrpSpPr>
          <p:cNvPr id="672" name="Group 671"/>
          <p:cNvGrpSpPr/>
          <p:nvPr/>
        </p:nvGrpSpPr>
        <p:grpSpPr>
          <a:xfrm>
            <a:off x="6472808" y="7584404"/>
            <a:ext cx="2902763" cy="2321035"/>
            <a:chOff x="3990628" y="7565275"/>
            <a:chExt cx="3299791" cy="2321035"/>
          </a:xfrm>
        </p:grpSpPr>
        <p:sp>
          <p:nvSpPr>
            <p:cNvPr id="673" name="TextBox 672"/>
            <p:cNvSpPr txBox="1"/>
            <p:nvPr/>
          </p:nvSpPr>
          <p:spPr>
            <a:xfrm>
              <a:off x="3990628" y="7565275"/>
              <a:ext cx="559798" cy="2321035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IN" sz="2000" dirty="0" smtClean="0">
                  <a:solidFill>
                    <a:srgbClr val="C00000"/>
                  </a:solidFill>
                </a:rPr>
                <a:t>     </a:t>
              </a:r>
              <a:r>
                <a:rPr lang="en-IN" sz="1800" b="1" dirty="0" smtClean="0">
                  <a:solidFill>
                    <a:srgbClr val="C00000"/>
                  </a:solidFill>
                </a:rPr>
                <a:t> UPS-3  </a:t>
              </a:r>
              <a:r>
                <a:rPr lang="en-IN" sz="1400" dirty="0" smtClean="0">
                  <a:solidFill>
                    <a:srgbClr val="C00000"/>
                  </a:solidFill>
                </a:rPr>
                <a:t>( 20KVa )</a:t>
              </a:r>
              <a:endParaRPr lang="en-IN" sz="1500" dirty="0">
                <a:solidFill>
                  <a:srgbClr val="C00000"/>
                </a:solidFill>
              </a:endParaRPr>
            </a:p>
          </p:txBody>
        </p:sp>
        <p:grpSp>
          <p:nvGrpSpPr>
            <p:cNvPr id="674" name="Group 662"/>
            <p:cNvGrpSpPr/>
            <p:nvPr/>
          </p:nvGrpSpPr>
          <p:grpSpPr>
            <a:xfrm>
              <a:off x="4096544" y="8126685"/>
              <a:ext cx="3193875" cy="1404000"/>
              <a:chOff x="4096544" y="8060010"/>
              <a:chExt cx="3193875" cy="1502483"/>
            </a:xfrm>
          </p:grpSpPr>
          <p:pic>
            <p:nvPicPr>
              <p:cNvPr id="675" name="Picture 674" descr="ups pic.jpg"/>
              <p:cNvPicPr>
                <a:picLocks noChangeAspect="1"/>
              </p:cNvPicPr>
              <p:nvPr/>
            </p:nvPicPr>
            <p:blipFill>
              <a:blip r:embed="rId2" cstate="print"/>
              <a:srcRect l="26375" t="2751" r="29525" b="10999"/>
              <a:stretch>
                <a:fillRect/>
              </a:stretch>
            </p:blipFill>
            <p:spPr>
              <a:xfrm rot="60000">
                <a:off x="4372341" y="8144898"/>
                <a:ext cx="720080" cy="1408349"/>
              </a:xfrm>
              <a:prstGeom prst="rect">
                <a:avLst/>
              </a:prstGeom>
            </p:spPr>
          </p:pic>
          <p:sp>
            <p:nvSpPr>
              <p:cNvPr id="676" name="Rectangle 675"/>
              <p:cNvSpPr/>
              <p:nvPr/>
            </p:nvSpPr>
            <p:spPr>
              <a:xfrm>
                <a:off x="4096544" y="8122493"/>
                <a:ext cx="3168000" cy="1440000"/>
              </a:xfrm>
              <a:prstGeom prst="rect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77" name="Rectangle 676"/>
              <p:cNvSpPr/>
              <p:nvPr/>
            </p:nvSpPr>
            <p:spPr>
              <a:xfrm>
                <a:off x="5056693" y="8060010"/>
                <a:ext cx="2195744" cy="4281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IN" sz="2000" dirty="0" smtClean="0">
                    <a:solidFill>
                      <a:srgbClr val="C00000"/>
                    </a:solidFill>
                  </a:rPr>
                  <a:t>CLASS –IV (RAW)</a:t>
                </a:r>
                <a:endParaRPr lang="en-IN" sz="2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678" name="Rectangle 677"/>
              <p:cNvSpPr/>
              <p:nvPr/>
            </p:nvSpPr>
            <p:spPr>
              <a:xfrm>
                <a:off x="5036725" y="8618765"/>
                <a:ext cx="2253694" cy="6916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IN" sz="1800" dirty="0" smtClean="0"/>
                  <a:t>Batteries Replaced </a:t>
                </a:r>
              </a:p>
              <a:p>
                <a:pPr algn="ctr"/>
                <a:r>
                  <a:rPr lang="en-IN" sz="1800" dirty="0" smtClean="0"/>
                  <a:t>on 01/02/2019</a:t>
                </a:r>
                <a:endParaRPr lang="en-IN" sz="1800" dirty="0"/>
              </a:p>
            </p:txBody>
          </p:sp>
        </p:grpSp>
      </p:grpSp>
      <p:grpSp>
        <p:nvGrpSpPr>
          <p:cNvPr id="679" name="Group 678"/>
          <p:cNvGrpSpPr/>
          <p:nvPr/>
        </p:nvGrpSpPr>
        <p:grpSpPr>
          <a:xfrm>
            <a:off x="9689418" y="7584404"/>
            <a:ext cx="2941653" cy="2321035"/>
            <a:chOff x="3963630" y="7565275"/>
            <a:chExt cx="3344000" cy="2321035"/>
          </a:xfrm>
        </p:grpSpPr>
        <p:sp>
          <p:nvSpPr>
            <p:cNvPr id="680" name="TextBox 679"/>
            <p:cNvSpPr txBox="1"/>
            <p:nvPr/>
          </p:nvSpPr>
          <p:spPr>
            <a:xfrm>
              <a:off x="3963630" y="7565275"/>
              <a:ext cx="559798" cy="2321035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IN" sz="2000" dirty="0" smtClean="0">
                  <a:solidFill>
                    <a:srgbClr val="7030A0"/>
                  </a:solidFill>
                </a:rPr>
                <a:t>      </a:t>
              </a:r>
              <a:r>
                <a:rPr lang="en-IN" sz="1800" b="1" dirty="0" smtClean="0">
                  <a:solidFill>
                    <a:srgbClr val="7030A0"/>
                  </a:solidFill>
                </a:rPr>
                <a:t>UPS-4</a:t>
              </a:r>
              <a:r>
                <a:rPr lang="en-IN" sz="1600" dirty="0" smtClean="0">
                  <a:solidFill>
                    <a:srgbClr val="7030A0"/>
                  </a:solidFill>
                </a:rPr>
                <a:t>  </a:t>
              </a:r>
              <a:r>
                <a:rPr lang="en-IN" sz="1400" dirty="0" smtClean="0">
                  <a:solidFill>
                    <a:srgbClr val="7030A0"/>
                  </a:solidFill>
                </a:rPr>
                <a:t>( 20KVa )</a:t>
              </a:r>
              <a:endParaRPr lang="en-IN" sz="1500" dirty="0">
                <a:solidFill>
                  <a:srgbClr val="7030A0"/>
                </a:solidFill>
              </a:endParaRPr>
            </a:p>
          </p:txBody>
        </p:sp>
        <p:grpSp>
          <p:nvGrpSpPr>
            <p:cNvPr id="681" name="Group 662"/>
            <p:cNvGrpSpPr/>
            <p:nvPr/>
          </p:nvGrpSpPr>
          <p:grpSpPr>
            <a:xfrm>
              <a:off x="4096544" y="8126685"/>
              <a:ext cx="3211086" cy="1404000"/>
              <a:chOff x="4096544" y="8060010"/>
              <a:chExt cx="3211086" cy="1502483"/>
            </a:xfrm>
          </p:grpSpPr>
          <p:pic>
            <p:nvPicPr>
              <p:cNvPr id="682" name="Picture 681" descr="ups pic.jpg"/>
              <p:cNvPicPr>
                <a:picLocks noChangeAspect="1"/>
              </p:cNvPicPr>
              <p:nvPr/>
            </p:nvPicPr>
            <p:blipFill>
              <a:blip r:embed="rId2" cstate="print"/>
              <a:srcRect l="26375" t="2751" r="29525" b="10999"/>
              <a:stretch>
                <a:fillRect/>
              </a:stretch>
            </p:blipFill>
            <p:spPr>
              <a:xfrm rot="60000">
                <a:off x="4372341" y="8144898"/>
                <a:ext cx="720080" cy="1408349"/>
              </a:xfrm>
              <a:prstGeom prst="rect">
                <a:avLst/>
              </a:prstGeom>
            </p:spPr>
          </p:pic>
          <p:sp>
            <p:nvSpPr>
              <p:cNvPr id="683" name="Rectangle 682"/>
              <p:cNvSpPr/>
              <p:nvPr/>
            </p:nvSpPr>
            <p:spPr>
              <a:xfrm>
                <a:off x="4096544" y="8122493"/>
                <a:ext cx="3168000" cy="1440000"/>
              </a:xfrm>
              <a:prstGeom prst="rect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84" name="Rectangle 683"/>
              <p:cNvSpPr/>
              <p:nvPr/>
            </p:nvSpPr>
            <p:spPr>
              <a:xfrm>
                <a:off x="5111886" y="8060010"/>
                <a:ext cx="2195744" cy="4281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IN" sz="2000" dirty="0" smtClean="0">
                    <a:solidFill>
                      <a:srgbClr val="7030A0"/>
                    </a:solidFill>
                  </a:rPr>
                  <a:t>CLASS –IV (RAW)</a:t>
                </a:r>
                <a:endParaRPr lang="en-IN" sz="2000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685" name="Rectangle 684"/>
              <p:cNvSpPr/>
              <p:nvPr/>
            </p:nvSpPr>
            <p:spPr>
              <a:xfrm>
                <a:off x="5036725" y="8618765"/>
                <a:ext cx="2253694" cy="6916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IN" sz="1800" dirty="0" smtClean="0"/>
                  <a:t>Batteries Replaced </a:t>
                </a:r>
              </a:p>
              <a:p>
                <a:pPr algn="ctr"/>
                <a:r>
                  <a:rPr lang="en-IN" sz="1800" dirty="0" smtClean="0"/>
                  <a:t>on 01/02/2019</a:t>
                </a:r>
                <a:endParaRPr lang="en-IN" sz="1800" dirty="0"/>
              </a:p>
            </p:txBody>
          </p:sp>
        </p:grpSp>
      </p:grpSp>
      <p:sp>
        <p:nvSpPr>
          <p:cNvPr id="646" name="TextBox 645"/>
          <p:cNvSpPr txBox="1"/>
          <p:nvPr/>
        </p:nvSpPr>
        <p:spPr>
          <a:xfrm>
            <a:off x="-104196" y="2630253"/>
            <a:ext cx="369332" cy="1594283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IN" sz="1200" b="1" dirty="0" smtClean="0">
                <a:solidFill>
                  <a:srgbClr val="FF0000"/>
                </a:solidFill>
              </a:rPr>
              <a:t>Updated on 01.01.2020</a:t>
            </a:r>
            <a:endParaRPr lang="en-IN" sz="1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899</TotalTime>
  <Words>617</Words>
  <Application>Microsoft Office PowerPoint</Application>
  <PresentationFormat>A3 Paper (297x420 mm)</PresentationFormat>
  <Paragraphs>298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com10012</dc:creator>
  <cp:lastModifiedBy>com11026</cp:lastModifiedBy>
  <cp:revision>74</cp:revision>
  <dcterms:created xsi:type="dcterms:W3CDTF">2019-12-28T10:17:30Z</dcterms:created>
  <dcterms:modified xsi:type="dcterms:W3CDTF">2020-01-04T14:34:56Z</dcterms:modified>
</cp:coreProperties>
</file>