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7" r:id="rId11"/>
    <p:sldId id="263" r:id="rId12"/>
    <p:sldId id="266" r:id="rId13"/>
    <p:sldId id="268" r:id="rId14"/>
    <p:sldId id="269" r:id="rId15"/>
    <p:sldId id="270" r:id="rId1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00" y="786"/>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9"/>
            <a:ext cx="84201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1EAEC44-240E-42D5-952A-9B43BD64317E}" type="datetimeFigureOut">
              <a:rPr lang="en-US" smtClean="0"/>
              <a:pPr/>
              <a:t>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EAEC44-240E-42D5-952A-9B43BD64317E}" type="datetimeFigureOut">
              <a:rPr lang="en-US" smtClean="0"/>
              <a:pPr/>
              <a:t>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42"/>
            <a:ext cx="2414588"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36579" y="274642"/>
            <a:ext cx="70786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EAEC44-240E-42D5-952A-9B43BD64317E}" type="datetimeFigureOut">
              <a:rPr lang="en-US" smtClean="0"/>
              <a:pPr/>
              <a:t>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1EAEC44-240E-42D5-952A-9B43BD64317E}" type="datetimeFigureOut">
              <a:rPr lang="en-US" smtClean="0"/>
              <a:pPr/>
              <a:t>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82506" y="2906716"/>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AEC44-240E-42D5-952A-9B43BD64317E}" type="datetimeFigureOut">
              <a:rPr lang="en-US" smtClean="0"/>
              <a:pPr/>
              <a:t>2/7/2021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36579"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48304"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1EAEC44-240E-42D5-952A-9B43BD64317E}" type="datetimeFigureOut">
              <a:rPr lang="en-US" smtClean="0"/>
              <a:pPr/>
              <a:t>2/7/2021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032112"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1EAEC44-240E-42D5-952A-9B43BD64317E}" type="datetimeFigureOut">
              <a:rPr lang="en-US" smtClean="0"/>
              <a:pPr/>
              <a:t>2/7/2021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1EAEC44-240E-42D5-952A-9B43BD64317E}" type="datetimeFigureOut">
              <a:rPr lang="en-US" smtClean="0"/>
              <a:pPr/>
              <a:t>2/7/2021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AEC44-240E-42D5-952A-9B43BD64317E}" type="datetimeFigureOut">
              <a:rPr lang="en-US" smtClean="0"/>
              <a:pPr/>
              <a:t>2/7/2021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872972" y="273054"/>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95302"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AEC44-240E-42D5-952A-9B43BD64317E}" type="datetimeFigureOut">
              <a:rPr lang="en-US" smtClean="0"/>
              <a:pPr/>
              <a:t>2/7/2021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AEC44-240E-42D5-952A-9B43BD64317E}" type="datetimeFigureOut">
              <a:rPr lang="en-US" smtClean="0"/>
              <a:pPr/>
              <a:t>2/7/2021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62595F-CC69-4C4D-B820-7E14F876A97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95300" y="6356354"/>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AEC44-240E-42D5-952A-9B43BD64317E}" type="datetimeFigureOut">
              <a:rPr lang="en-US" smtClean="0"/>
              <a:pPr/>
              <a:t>2/7/2021</a:t>
            </a:fld>
            <a:endParaRPr lang="en-IN"/>
          </a:p>
        </p:txBody>
      </p:sp>
      <p:sp>
        <p:nvSpPr>
          <p:cNvPr id="5" name="Footer Placeholder 4"/>
          <p:cNvSpPr>
            <a:spLocks noGrp="1"/>
          </p:cNvSpPr>
          <p:nvPr>
            <p:ph type="ftr" sz="quarter" idx="3"/>
          </p:nvPr>
        </p:nvSpPr>
        <p:spPr>
          <a:xfrm>
            <a:off x="3384550" y="6356354"/>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099300" y="6356354"/>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2595F-CC69-4C4D-B820-7E14F876A97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816102"/>
            <a:ext cx="8420100" cy="1470025"/>
          </a:xfrm>
        </p:spPr>
        <p:txBody>
          <a:bodyPr>
            <a:noAutofit/>
          </a:bodyPr>
          <a:lstStyle/>
          <a:p>
            <a:r>
              <a:rPr lang="en-US" sz="8000" dirty="0"/>
              <a:t>Electrical distribution at Computer Centre</a:t>
            </a:r>
            <a:endParaRPr lang="en-IN" sz="8000" dirty="0"/>
          </a:p>
        </p:txBody>
      </p:sp>
      <p:sp>
        <p:nvSpPr>
          <p:cNvPr id="3" name="Subtitle 2"/>
          <p:cNvSpPr>
            <a:spLocks noGrp="1"/>
          </p:cNvSpPr>
          <p:nvPr>
            <p:ph type="subTitle" idx="1"/>
          </p:nvPr>
        </p:nvSpPr>
        <p:spPr>
          <a:xfrm>
            <a:off x="5667380" y="5743588"/>
            <a:ext cx="3714776" cy="614370"/>
          </a:xfrm>
        </p:spPr>
        <p:txBody>
          <a:bodyPr/>
          <a:lstStyle/>
          <a:p>
            <a:r>
              <a:rPr lang="en-US" dirty="0" smtClean="0">
                <a:solidFill>
                  <a:srgbClr val="FFFF00"/>
                </a:solidFill>
              </a:rPr>
              <a:t>V. </a:t>
            </a:r>
            <a:r>
              <a:rPr lang="en-US" dirty="0" err="1" smtClean="0">
                <a:solidFill>
                  <a:srgbClr val="FFFF00"/>
                </a:solidFill>
              </a:rPr>
              <a:t>Srinivas</a:t>
            </a:r>
            <a:r>
              <a:rPr lang="en-US" dirty="0" smtClean="0">
                <a:solidFill>
                  <a:srgbClr val="FFFF00"/>
                </a:solidFill>
              </a:rPr>
              <a:t> </a:t>
            </a:r>
            <a:r>
              <a:rPr lang="en-US" dirty="0" err="1" smtClean="0">
                <a:solidFill>
                  <a:srgbClr val="FFFF00"/>
                </a:solidFill>
              </a:rPr>
              <a:t>Rao</a:t>
            </a:r>
            <a:endParaRPr lang="en-IN" dirty="0">
              <a:solidFill>
                <a:srgbClr val="FFFF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4/41/Electricity_grid_simple-_North_America.svg/1920px-Electricity_grid_simple-_North_America.svg.png"/>
          <p:cNvPicPr>
            <a:picLocks noChangeAspect="1" noChangeArrowheads="1"/>
          </p:cNvPicPr>
          <p:nvPr/>
        </p:nvPicPr>
        <p:blipFill>
          <a:blip r:embed="rId2"/>
          <a:srcRect/>
          <a:stretch>
            <a:fillRect/>
          </a:stretch>
        </p:blipFill>
        <p:spPr bwMode="auto">
          <a:xfrm>
            <a:off x="18222" y="1281371"/>
            <a:ext cx="9864000" cy="3652613"/>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5776"/>
            <a:ext cx="8915400" cy="1143000"/>
          </a:xfrm>
        </p:spPr>
        <p:txBody>
          <a:bodyPr>
            <a:normAutofit/>
          </a:bodyPr>
          <a:lstStyle/>
          <a:p>
            <a:r>
              <a:rPr lang="en-US" sz="2400" u="sng" dirty="0" smtClean="0"/>
              <a:t>POWER DISTRIBUTION</a:t>
            </a:r>
            <a:endParaRPr lang="en-IN" sz="2400" u="sng" dirty="0"/>
          </a:p>
        </p:txBody>
      </p:sp>
      <p:pic>
        <p:nvPicPr>
          <p:cNvPr id="1026" name="Picture 2" descr="https://upload.wikimedia.org/wikipedia/commons/thumb/9/90/Electricity_Grid_Schematic_English.svg/800px-Electricity_Grid_Schematic_English.svg.png"/>
          <p:cNvPicPr>
            <a:picLocks noChangeAspect="1" noChangeArrowheads="1"/>
          </p:cNvPicPr>
          <p:nvPr/>
        </p:nvPicPr>
        <p:blipFill>
          <a:blip r:embed="rId2"/>
          <a:srcRect/>
          <a:stretch>
            <a:fillRect/>
          </a:stretch>
        </p:blipFill>
        <p:spPr bwMode="auto">
          <a:xfrm rot="5400000">
            <a:off x="1621148" y="-311506"/>
            <a:ext cx="6084000" cy="799285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968" y="350068"/>
            <a:ext cx="8715436" cy="5355312"/>
          </a:xfrm>
          <a:prstGeom prst="rect">
            <a:avLst/>
          </a:prstGeom>
          <a:solidFill>
            <a:schemeClr val="accent6">
              <a:lumMod val="40000"/>
              <a:lumOff val="60000"/>
            </a:schemeClr>
          </a:solidFill>
        </p:spPr>
        <p:txBody>
          <a:bodyPr wrap="square">
            <a:spAutoFit/>
          </a:bodyPr>
          <a:lstStyle/>
          <a:p>
            <a:r>
              <a:rPr lang="en-IN" dirty="0" smtClean="0"/>
              <a:t>There are four distinct classes of power, namely Class IV, III, II and </a:t>
            </a:r>
            <a:r>
              <a:rPr lang="en-IN" dirty="0" smtClean="0"/>
              <a:t>I </a:t>
            </a:r>
            <a:r>
              <a:rPr lang="en-IN" dirty="0" smtClean="0"/>
              <a:t>as well as Emergency Power Supply. </a:t>
            </a:r>
          </a:p>
          <a:p>
            <a:r>
              <a:rPr lang="en-US" b="1" dirty="0" smtClean="0"/>
              <a:t>CLASS IV</a:t>
            </a:r>
            <a:r>
              <a:rPr lang="en-US" dirty="0" smtClean="0"/>
              <a:t>:   </a:t>
            </a:r>
            <a:r>
              <a:rPr lang="en-IN" dirty="0" smtClean="0"/>
              <a:t>The Class IV power system is an AC power that supplies the unit auxiliary loads during normal plant operation and may be subject to long term interruptions.</a:t>
            </a:r>
          </a:p>
          <a:p>
            <a:r>
              <a:rPr lang="en-US" b="1" dirty="0"/>
              <a:t>auxiliary load</a:t>
            </a:r>
            <a:r>
              <a:rPr lang="en-US" dirty="0"/>
              <a:t> means power used to operate </a:t>
            </a:r>
            <a:r>
              <a:rPr lang="en-US" b="1" dirty="0"/>
              <a:t>auxiliary</a:t>
            </a:r>
            <a:r>
              <a:rPr lang="en-US" dirty="0"/>
              <a:t> equipment in the Facility necessary for power generation (such as pumps, blowers, fuel preparation machinery, and exciters)</a:t>
            </a:r>
            <a:endParaRPr lang="en-IN" dirty="0" smtClean="0"/>
          </a:p>
          <a:p>
            <a:endParaRPr lang="en-US" dirty="0" smtClean="0"/>
          </a:p>
          <a:p>
            <a:r>
              <a:rPr lang="en-US" b="1" dirty="0" smtClean="0"/>
              <a:t>CLASS III</a:t>
            </a:r>
            <a:r>
              <a:rPr lang="en-US" dirty="0" smtClean="0"/>
              <a:t>:   </a:t>
            </a:r>
            <a:r>
              <a:rPr lang="en-US" dirty="0" smtClean="0"/>
              <a:t>The </a:t>
            </a:r>
            <a:r>
              <a:rPr lang="en-IN" dirty="0" smtClean="0"/>
              <a:t>Class </a:t>
            </a:r>
            <a:r>
              <a:rPr lang="en-IN" dirty="0" smtClean="0"/>
              <a:t>III power is an AC system that is normally supplied from the Class IV system. Upon loss of Class IV power it is automatically supplied from on-site stand-by generators (SGs) under the control of the </a:t>
            </a:r>
            <a:r>
              <a:rPr lang="en-IN" dirty="0" smtClean="0"/>
              <a:t>Emergency Transfer Scheme </a:t>
            </a:r>
            <a:r>
              <a:rPr lang="en-IN" dirty="0" smtClean="0"/>
              <a:t>(ETS). Each SG is capable of black starting and supplying the Class III requirements. The SGs are provided with an on-site fuel oil supply</a:t>
            </a:r>
            <a:r>
              <a:rPr lang="en-IN" dirty="0" smtClean="0"/>
              <a:t>.  Loads: </a:t>
            </a:r>
            <a:r>
              <a:rPr lang="en-US" dirty="0" smtClean="0"/>
              <a:t>MCC </a:t>
            </a:r>
            <a:r>
              <a:rPr lang="en-US" dirty="0"/>
              <a:t>and </a:t>
            </a:r>
            <a:r>
              <a:rPr lang="en-US" dirty="0" smtClean="0"/>
              <a:t>switchgear</a:t>
            </a:r>
          </a:p>
          <a:p>
            <a:pPr algn="just"/>
            <a:endParaRPr lang="en-US" dirty="0" smtClean="0"/>
          </a:p>
          <a:p>
            <a:pPr algn="just"/>
            <a:r>
              <a:rPr lang="en-US" b="1" dirty="0" smtClean="0"/>
              <a:t>CLASS </a:t>
            </a:r>
            <a:r>
              <a:rPr lang="en-US" b="1" dirty="0"/>
              <a:t>II</a:t>
            </a:r>
            <a:r>
              <a:rPr lang="en-US" dirty="0"/>
              <a:t>:  </a:t>
            </a:r>
            <a:r>
              <a:rPr lang="en-US" dirty="0" smtClean="0"/>
              <a:t>The </a:t>
            </a:r>
            <a:r>
              <a:rPr lang="en-IN" dirty="0" smtClean="0"/>
              <a:t>Class </a:t>
            </a:r>
            <a:r>
              <a:rPr lang="en-IN" dirty="0"/>
              <a:t>II is an AC system which supplies uninterruptible AC power to the essential loads, which cannot tolerate power interruptions that may occur in the Class III system. The Class II power is normally supplied from Class I batteries through inverters with alternate supply from the Class III system. </a:t>
            </a:r>
          </a:p>
          <a:p>
            <a:pPr algn="just"/>
            <a:r>
              <a:rPr lang="en-US" b="1" dirty="0"/>
              <a:t>MCCs or panels</a:t>
            </a:r>
            <a:r>
              <a:rPr lang="en-US" dirty="0"/>
              <a:t> perform either special safety-related or personnel/equipment protection-related </a:t>
            </a:r>
            <a:r>
              <a:rPr lang="en-US" dirty="0" smtClean="0"/>
              <a:t>functions.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6496" y="692696"/>
            <a:ext cx="8915400" cy="5184576"/>
          </a:xfrm>
          <a:solidFill>
            <a:schemeClr val="accent2">
              <a:lumMod val="20000"/>
              <a:lumOff val="80000"/>
            </a:schemeClr>
          </a:solidFill>
        </p:spPr>
        <p:txBody>
          <a:bodyPr>
            <a:normAutofit fontScale="62500" lnSpcReduction="20000"/>
          </a:bodyPr>
          <a:lstStyle/>
          <a:p>
            <a:pPr marL="0" indent="0">
              <a:buNone/>
            </a:pPr>
            <a:endParaRPr lang="en-US" dirty="0"/>
          </a:p>
          <a:p>
            <a:pPr marL="0" indent="0">
              <a:buNone/>
            </a:pPr>
            <a:r>
              <a:rPr lang="en-US" b="1" dirty="0" smtClean="0"/>
              <a:t>CLASS </a:t>
            </a:r>
            <a:r>
              <a:rPr lang="en-US" b="1" dirty="0"/>
              <a:t>I</a:t>
            </a:r>
            <a:r>
              <a:rPr lang="en-US" dirty="0"/>
              <a:t>:  </a:t>
            </a:r>
            <a:endParaRPr lang="en-US" dirty="0" smtClean="0"/>
          </a:p>
          <a:p>
            <a:pPr marL="0" indent="0" algn="just">
              <a:buNone/>
            </a:pPr>
            <a:r>
              <a:rPr lang="en-IN" dirty="0" smtClean="0"/>
              <a:t>The </a:t>
            </a:r>
            <a:r>
              <a:rPr lang="en-IN" dirty="0"/>
              <a:t>Class I is a DC system which supplies uninterruptible DC power to the essential auxiliary services. Class I power is normally supplied from Class III power through rectifiers and is backed up by batteries to ensure uninterruptible supply to Class I and Class II loads. The overall system requirement is that if AC supplies fail than the battery will supply the emergency loads without interruption for the required time. </a:t>
            </a:r>
            <a:endParaRPr lang="en-IN" dirty="0" smtClean="0"/>
          </a:p>
          <a:p>
            <a:pPr marL="0" indent="0" algn="just">
              <a:buNone/>
            </a:pPr>
            <a:r>
              <a:rPr lang="en-IN" dirty="0" smtClean="0"/>
              <a:t>Batteries </a:t>
            </a:r>
            <a:r>
              <a:rPr lang="en-IN" dirty="0"/>
              <a:t>are capable of providing uninterruptible power to the full Class II and </a:t>
            </a:r>
            <a:r>
              <a:rPr lang="en-IN" dirty="0" smtClean="0"/>
              <a:t>    Class </a:t>
            </a:r>
            <a:r>
              <a:rPr lang="en-IN" dirty="0"/>
              <a:t>I loads for a minimum period of 40 minutes following a total loss of Class III and IV power. </a:t>
            </a:r>
            <a:endParaRPr lang="en-IN" dirty="0" smtClean="0"/>
          </a:p>
          <a:p>
            <a:pPr marL="0" indent="0" algn="just">
              <a:buNone/>
            </a:pPr>
            <a:r>
              <a:rPr lang="en-IN" dirty="0" smtClean="0"/>
              <a:t>After </a:t>
            </a:r>
            <a:r>
              <a:rPr lang="en-IN" dirty="0"/>
              <a:t>this time, all class I and II loads will be lost if class III power cannot be restored</a:t>
            </a:r>
            <a:r>
              <a:rPr lang="en-IN" dirty="0" smtClean="0"/>
              <a:t>.</a:t>
            </a:r>
          </a:p>
          <a:p>
            <a:pPr marL="0" indent="0" algn="just">
              <a:buNone/>
            </a:pPr>
            <a:r>
              <a:rPr lang="en-IN" dirty="0" smtClean="0"/>
              <a:t>Loads: Instrumentation </a:t>
            </a:r>
            <a:r>
              <a:rPr lang="en-IN" dirty="0" smtClean="0"/>
              <a:t>panels and MCC</a:t>
            </a:r>
            <a:r>
              <a:rPr lang="en-IN" dirty="0" smtClean="0"/>
              <a:t>.</a:t>
            </a:r>
          </a:p>
          <a:p>
            <a:pPr marL="0" indent="0" algn="just">
              <a:buNone/>
            </a:pPr>
            <a:endParaRPr lang="en-IN" dirty="0" smtClean="0"/>
          </a:p>
          <a:p>
            <a:pPr marL="0" indent="0" algn="just">
              <a:buNone/>
            </a:pPr>
            <a:r>
              <a:rPr lang="en-IN" b="1" dirty="0" smtClean="0"/>
              <a:t>Emergency power supply</a:t>
            </a:r>
            <a:r>
              <a:rPr lang="en-IN" dirty="0" smtClean="0"/>
              <a:t>:</a:t>
            </a:r>
          </a:p>
          <a:p>
            <a:pPr marL="0" indent="0" algn="just">
              <a:buNone/>
            </a:pPr>
            <a:r>
              <a:rPr lang="en-IN" dirty="0"/>
              <a:t> </a:t>
            </a:r>
            <a:r>
              <a:rPr lang="en-IN" dirty="0" smtClean="0"/>
              <a:t>This comes into picture when all classes of power supply fails due to some natural accidents like earthquake or Tsunami.  Personal attention is required to switch on this supply and is used to safe shut down the systems.</a:t>
            </a:r>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3D4A8"/>
            </a:gs>
            <a:gs pos="25000">
              <a:srgbClr val="21D6E0"/>
            </a:gs>
            <a:gs pos="75000">
              <a:srgbClr val="0087E6"/>
            </a:gs>
            <a:gs pos="100000">
              <a:srgbClr val="005CBF"/>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27384"/>
            <a:ext cx="8915400" cy="1143000"/>
          </a:xfrm>
        </p:spPr>
        <p:txBody>
          <a:bodyPr>
            <a:normAutofit fontScale="90000"/>
          </a:bodyPr>
          <a:lstStyle/>
          <a:p>
            <a:r>
              <a:rPr lang="en-IN" dirty="0" smtClean="0"/>
              <a:t>Types of power supplies in a Nuclear plant</a:t>
            </a:r>
            <a:endParaRPr lang="en-IN" dirty="0"/>
          </a:p>
        </p:txBody>
      </p:sp>
      <p:sp>
        <p:nvSpPr>
          <p:cNvPr id="3" name="Content Placeholder 2"/>
          <p:cNvSpPr>
            <a:spLocks noGrp="1"/>
          </p:cNvSpPr>
          <p:nvPr>
            <p:ph idx="1"/>
          </p:nvPr>
        </p:nvSpPr>
        <p:spPr/>
        <p:txBody>
          <a:bodyPr>
            <a:normAutofit/>
          </a:bodyPr>
          <a:lstStyle/>
          <a:p>
            <a:endParaRPr lang="en-IN" dirty="0"/>
          </a:p>
        </p:txBody>
      </p:sp>
      <p:graphicFrame>
        <p:nvGraphicFramePr>
          <p:cNvPr id="4" name="Content Placeholder 5"/>
          <p:cNvGraphicFramePr>
            <a:graphicFrameLocks/>
          </p:cNvGraphicFramePr>
          <p:nvPr>
            <p:extLst>
              <p:ext uri="{D42A27DB-BD31-4B8C-83A1-F6EECF244321}">
                <p14:modId xmlns:p14="http://schemas.microsoft.com/office/powerpoint/2010/main" val="2542668518"/>
              </p:ext>
            </p:extLst>
          </p:nvPr>
        </p:nvGraphicFramePr>
        <p:xfrm>
          <a:off x="495300" y="1124744"/>
          <a:ext cx="8915400" cy="4480560"/>
        </p:xfrm>
        <a:graphic>
          <a:graphicData uri="http://schemas.openxmlformats.org/drawingml/2006/table">
            <a:tbl>
              <a:tblPr>
                <a:tableStyleId>{5C22544A-7EE6-4342-B048-85BDC9FD1C3A}</a:tableStyleId>
              </a:tblPr>
              <a:tblGrid>
                <a:gridCol w="2814626"/>
                <a:gridCol w="6100774"/>
              </a:tblGrid>
              <a:tr h="370840">
                <a:tc>
                  <a:txBody>
                    <a:bodyPr/>
                    <a:lstStyle/>
                    <a:p>
                      <a:pPr algn="ctr"/>
                      <a:r>
                        <a:rPr lang="en-US" dirty="0" smtClean="0"/>
                        <a:t>CLASS IV</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kern="1200" dirty="0" smtClean="0">
                          <a:solidFill>
                            <a:schemeClr val="dk1"/>
                          </a:solidFill>
                          <a:effectLst/>
                          <a:latin typeface="+mn-lt"/>
                          <a:ea typeface="+mn-ea"/>
                          <a:cs typeface="+mn-cs"/>
                        </a:rPr>
                        <a:t>Power</a:t>
                      </a:r>
                      <a:r>
                        <a:rPr lang="en-US" sz="1800" b="0" i="0" kern="1200" dirty="0" smtClean="0">
                          <a:solidFill>
                            <a:schemeClr val="dk1"/>
                          </a:solidFill>
                          <a:effectLst/>
                          <a:latin typeface="+mn-lt"/>
                          <a:ea typeface="+mn-ea"/>
                          <a:cs typeface="+mn-cs"/>
                        </a:rPr>
                        <a:t> can be interrupted indefinitely</a:t>
                      </a:r>
                      <a:endParaRPr lang="en-IN" dirty="0" smtClean="0"/>
                    </a:p>
                    <a:p>
                      <a:r>
                        <a:rPr lang="en-IN" dirty="0" smtClean="0"/>
                        <a:t>Normal Alternating Current (AC) </a:t>
                      </a:r>
                    </a:p>
                    <a:p>
                      <a:r>
                        <a:rPr lang="en-IN" dirty="0" smtClean="0"/>
                        <a:t>– Supplied from turbine generator and/or grid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CLASS III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kern="1200" dirty="0" smtClean="0">
                          <a:solidFill>
                            <a:schemeClr val="dk1"/>
                          </a:solidFill>
                          <a:effectLst/>
                          <a:latin typeface="+mn-lt"/>
                          <a:ea typeface="+mn-ea"/>
                          <a:cs typeface="+mn-cs"/>
                        </a:rPr>
                        <a:t>Power</a:t>
                      </a:r>
                      <a:r>
                        <a:rPr lang="en-US" sz="1800" b="0" i="0" kern="1200" dirty="0" smtClean="0">
                          <a:solidFill>
                            <a:schemeClr val="dk1"/>
                          </a:solidFill>
                          <a:effectLst/>
                          <a:latin typeface="+mn-lt"/>
                          <a:ea typeface="+mn-ea"/>
                          <a:cs typeface="+mn-cs"/>
                        </a:rPr>
                        <a:t> can be interrupted up to 5 minutes</a:t>
                      </a:r>
                      <a:endParaRPr lang="en-IN" dirty="0" smtClean="0"/>
                    </a:p>
                    <a:p>
                      <a:r>
                        <a:rPr lang="en-IN" dirty="0" smtClean="0"/>
                        <a:t>AC system </a:t>
                      </a:r>
                    </a:p>
                    <a:p>
                      <a:r>
                        <a:rPr lang="en-IN" dirty="0" smtClean="0"/>
                        <a:t>– Normally supplied from Class IV </a:t>
                      </a:r>
                    </a:p>
                    <a:p>
                      <a:r>
                        <a:rPr lang="en-IN" dirty="0" smtClean="0"/>
                        <a:t>– Upon loss of Class IV, from Standby generator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CLASS II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kern="1200" dirty="0" smtClean="0">
                          <a:solidFill>
                            <a:schemeClr val="dk1"/>
                          </a:solidFill>
                          <a:effectLst/>
                          <a:latin typeface="+mn-lt"/>
                          <a:ea typeface="+mn-ea"/>
                          <a:cs typeface="+mn-cs"/>
                        </a:rPr>
                        <a:t>Power</a:t>
                      </a:r>
                      <a:r>
                        <a:rPr lang="en-US" sz="1800" b="0" i="0" kern="1200" dirty="0" smtClean="0">
                          <a:solidFill>
                            <a:schemeClr val="dk1"/>
                          </a:solidFill>
                          <a:effectLst/>
                          <a:latin typeface="+mn-lt"/>
                          <a:ea typeface="+mn-ea"/>
                          <a:cs typeface="+mn-cs"/>
                        </a:rPr>
                        <a:t> can be interrupted up to 4 milliseconds</a:t>
                      </a:r>
                      <a:endParaRPr lang="en-IN" dirty="0" smtClean="0"/>
                    </a:p>
                    <a:p>
                      <a:r>
                        <a:rPr lang="en-IN" dirty="0" smtClean="0"/>
                        <a:t>AC System </a:t>
                      </a:r>
                    </a:p>
                    <a:p>
                      <a:r>
                        <a:rPr lang="en-IN" dirty="0" smtClean="0"/>
                        <a:t>– Normally supplied form Class I DC system</a:t>
                      </a:r>
                    </a:p>
                    <a:p>
                      <a:r>
                        <a:rPr lang="en-IN" dirty="0" smtClean="0"/>
                        <a:t>– Can be supplied from Class III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dirty="0" smtClean="0"/>
                        <a:t>CLASS I</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kern="1200" dirty="0" smtClean="0">
                          <a:solidFill>
                            <a:schemeClr val="dk1"/>
                          </a:solidFill>
                          <a:effectLst/>
                          <a:latin typeface="+mn-lt"/>
                          <a:ea typeface="+mn-ea"/>
                          <a:cs typeface="+mn-cs"/>
                        </a:rPr>
                        <a:t>Power</a:t>
                      </a:r>
                      <a:r>
                        <a:rPr lang="en-US" sz="1800" b="0" i="0" kern="1200" dirty="0" smtClean="0">
                          <a:solidFill>
                            <a:schemeClr val="dk1"/>
                          </a:solidFill>
                          <a:effectLst/>
                          <a:latin typeface="+mn-lt"/>
                          <a:ea typeface="+mn-ea"/>
                          <a:cs typeface="+mn-cs"/>
                        </a:rPr>
                        <a:t> can never be interrupted under postulated conditions</a:t>
                      </a:r>
                      <a:endParaRPr lang="en-IN" dirty="0" smtClean="0"/>
                    </a:p>
                    <a:p>
                      <a:r>
                        <a:rPr lang="en-IN" dirty="0" smtClean="0"/>
                        <a:t>DC system </a:t>
                      </a:r>
                    </a:p>
                    <a:p>
                      <a:r>
                        <a:rPr lang="en-IN" dirty="0" smtClean="0"/>
                        <a:t>– Normally supplied from Class III via rectifiers </a:t>
                      </a:r>
                    </a:p>
                    <a:p>
                      <a:r>
                        <a:rPr lang="en-IN" dirty="0" smtClean="0"/>
                        <a:t>– Backup battery supply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315416"/>
            <a:ext cx="8915400" cy="1143000"/>
          </a:xfrm>
        </p:spPr>
        <p:txBody>
          <a:bodyPr/>
          <a:lstStyle/>
          <a:p>
            <a:r>
              <a:rPr lang="en-US" dirty="0" smtClean="0"/>
              <a:t>Power distribution layout at CC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1561501"/>
              </p:ext>
            </p:extLst>
          </p:nvPr>
        </p:nvGraphicFramePr>
        <p:xfrm>
          <a:off x="2000672" y="1329968"/>
          <a:ext cx="5976664" cy="370840"/>
        </p:xfrm>
        <a:graphic>
          <a:graphicData uri="http://schemas.openxmlformats.org/drawingml/2006/table">
            <a:tbl>
              <a:tblPr>
                <a:tableStyleId>{5C22544A-7EE6-4342-B048-85BDC9FD1C3A}</a:tableStyleId>
              </a:tblPr>
              <a:tblGrid>
                <a:gridCol w="2988332"/>
                <a:gridCol w="2988332"/>
              </a:tblGrid>
              <a:tr h="370840">
                <a:tc>
                  <a:txBody>
                    <a:bodyPr/>
                    <a:lstStyle/>
                    <a:p>
                      <a:r>
                        <a:rPr lang="en-US" dirty="0" smtClean="0"/>
                        <a:t>Input panel 1 class IV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Input panel 2 class </a:t>
                      </a:r>
                      <a:r>
                        <a:rPr lang="en-US" dirty="0" smtClean="0"/>
                        <a:t>III </a:t>
                      </a:r>
                      <a:r>
                        <a:rPr lang="en-US" dirty="0" smtClean="0"/>
                        <a:t>(DG)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3368824" y="755412"/>
            <a:ext cx="3456384" cy="369332"/>
          </a:xfrm>
          <a:prstGeom prst="rect">
            <a:avLst/>
          </a:prstGeom>
          <a:noFill/>
        </p:spPr>
        <p:txBody>
          <a:bodyPr wrap="square" rtlCol="0">
            <a:spAutoFit/>
          </a:bodyPr>
          <a:lstStyle/>
          <a:p>
            <a:r>
              <a:rPr lang="en-US" dirty="0" smtClean="0"/>
              <a:t>3 phase 415V from Sub station</a:t>
            </a:r>
            <a:endParaRPr lang="en-US" dirty="0"/>
          </a:p>
        </p:txBody>
      </p:sp>
      <p:cxnSp>
        <p:nvCxnSpPr>
          <p:cNvPr id="7" name="Straight Arrow Connector 6"/>
          <p:cNvCxnSpPr/>
          <p:nvPr/>
        </p:nvCxnSpPr>
        <p:spPr>
          <a:xfrm>
            <a:off x="4988625" y="1041936"/>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3113" y="2297063"/>
            <a:ext cx="1152128"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83113" y="2297062"/>
            <a:ext cx="1152128" cy="954107"/>
          </a:xfrm>
          <a:prstGeom prst="rect">
            <a:avLst/>
          </a:prstGeom>
          <a:noFill/>
        </p:spPr>
        <p:txBody>
          <a:bodyPr wrap="square" rtlCol="0">
            <a:spAutoFit/>
          </a:bodyPr>
          <a:lstStyle/>
          <a:p>
            <a:pPr algn="ctr"/>
            <a:r>
              <a:rPr lang="en-US" sz="1400" dirty="0" smtClean="0"/>
              <a:t>UPS </a:t>
            </a:r>
            <a:r>
              <a:rPr lang="en-US" sz="1400" dirty="0" smtClean="0"/>
              <a:t>6 20kVA</a:t>
            </a:r>
          </a:p>
          <a:p>
            <a:pPr algn="ctr"/>
            <a:r>
              <a:rPr lang="en-US" sz="1400" dirty="0"/>
              <a:t>Emerson</a:t>
            </a:r>
          </a:p>
          <a:p>
            <a:pPr algn="ctr"/>
            <a:r>
              <a:rPr lang="en-US" sz="1400" dirty="0"/>
              <a:t>i/p 415V</a:t>
            </a:r>
          </a:p>
          <a:p>
            <a:pPr algn="ctr"/>
            <a:r>
              <a:rPr lang="en-US" sz="1400" dirty="0"/>
              <a:t>o/p 230V</a:t>
            </a:r>
            <a:endParaRPr lang="en-US" sz="1400" dirty="0"/>
          </a:p>
        </p:txBody>
      </p:sp>
      <p:sp>
        <p:nvSpPr>
          <p:cNvPr id="12" name="Rectangle 11"/>
          <p:cNvSpPr/>
          <p:nvPr/>
        </p:nvSpPr>
        <p:spPr>
          <a:xfrm>
            <a:off x="1579257" y="2297063"/>
            <a:ext cx="1152128"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79257" y="2297062"/>
            <a:ext cx="1152128" cy="954107"/>
          </a:xfrm>
          <a:prstGeom prst="rect">
            <a:avLst/>
          </a:prstGeom>
          <a:noFill/>
        </p:spPr>
        <p:txBody>
          <a:bodyPr wrap="square" rtlCol="0">
            <a:spAutoFit/>
          </a:bodyPr>
          <a:lstStyle/>
          <a:p>
            <a:pPr algn="ctr"/>
            <a:r>
              <a:rPr lang="en-US" sz="1400" dirty="0" smtClean="0"/>
              <a:t>UPS </a:t>
            </a:r>
            <a:r>
              <a:rPr lang="en-US" sz="1400" dirty="0" smtClean="0"/>
              <a:t>4 20kVA</a:t>
            </a:r>
          </a:p>
          <a:p>
            <a:pPr algn="ctr"/>
            <a:r>
              <a:rPr lang="en-US" sz="1400" dirty="0"/>
              <a:t>Emerson</a:t>
            </a:r>
          </a:p>
          <a:p>
            <a:pPr algn="ctr"/>
            <a:r>
              <a:rPr lang="en-US" sz="1400" dirty="0"/>
              <a:t>i/p 415V</a:t>
            </a:r>
          </a:p>
          <a:p>
            <a:pPr algn="ctr"/>
            <a:r>
              <a:rPr lang="en-US" sz="1400" dirty="0"/>
              <a:t>o/p 230V</a:t>
            </a:r>
            <a:endParaRPr lang="en-US" sz="1400" dirty="0"/>
          </a:p>
        </p:txBody>
      </p:sp>
      <p:sp>
        <p:nvSpPr>
          <p:cNvPr id="14" name="Rectangle 13"/>
          <p:cNvSpPr/>
          <p:nvPr/>
        </p:nvSpPr>
        <p:spPr>
          <a:xfrm>
            <a:off x="2875401" y="2297063"/>
            <a:ext cx="1152128"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875401" y="2297062"/>
            <a:ext cx="1152128" cy="954107"/>
          </a:xfrm>
          <a:prstGeom prst="rect">
            <a:avLst/>
          </a:prstGeom>
          <a:noFill/>
        </p:spPr>
        <p:txBody>
          <a:bodyPr wrap="square" rtlCol="0">
            <a:spAutoFit/>
          </a:bodyPr>
          <a:lstStyle/>
          <a:p>
            <a:pPr algn="ctr"/>
            <a:r>
              <a:rPr lang="en-US" sz="1400" dirty="0" smtClean="0"/>
              <a:t>UPS </a:t>
            </a:r>
            <a:r>
              <a:rPr lang="en-US" sz="1400" dirty="0" smtClean="0"/>
              <a:t> 5kVA</a:t>
            </a:r>
          </a:p>
          <a:p>
            <a:pPr algn="ctr"/>
            <a:r>
              <a:rPr lang="en-US" sz="1400" dirty="0" smtClean="0"/>
              <a:t>Numeric</a:t>
            </a:r>
            <a:endParaRPr lang="en-US" sz="1400" dirty="0"/>
          </a:p>
          <a:p>
            <a:pPr algn="ctr"/>
            <a:r>
              <a:rPr lang="en-US" sz="1400" dirty="0"/>
              <a:t>i/p </a:t>
            </a:r>
            <a:r>
              <a:rPr lang="en-US" sz="1400" dirty="0" smtClean="0"/>
              <a:t>230V</a:t>
            </a:r>
            <a:endParaRPr lang="en-US" sz="1400" dirty="0"/>
          </a:p>
          <a:p>
            <a:pPr algn="ctr"/>
            <a:r>
              <a:rPr lang="en-US" sz="1400" dirty="0"/>
              <a:t>o/p 230V</a:t>
            </a:r>
            <a:endParaRPr lang="en-US" sz="1400" dirty="0"/>
          </a:p>
        </p:txBody>
      </p:sp>
      <p:sp>
        <p:nvSpPr>
          <p:cNvPr id="19" name="Rectangle 18"/>
          <p:cNvSpPr/>
          <p:nvPr/>
        </p:nvSpPr>
        <p:spPr>
          <a:xfrm>
            <a:off x="1579257" y="3593206"/>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579257" y="3593206"/>
            <a:ext cx="1152128" cy="523220"/>
          </a:xfrm>
          <a:prstGeom prst="rect">
            <a:avLst/>
          </a:prstGeom>
          <a:noFill/>
        </p:spPr>
        <p:txBody>
          <a:bodyPr wrap="square" rtlCol="0">
            <a:spAutoFit/>
          </a:bodyPr>
          <a:lstStyle/>
          <a:p>
            <a:pPr algn="ctr"/>
            <a:r>
              <a:rPr lang="en-US" sz="1400" dirty="0" smtClean="0"/>
              <a:t>Distribution Board (DB)</a:t>
            </a:r>
            <a:endParaRPr lang="en-US" sz="1400" dirty="0"/>
          </a:p>
        </p:txBody>
      </p:sp>
      <p:sp>
        <p:nvSpPr>
          <p:cNvPr id="24" name="Rectangle 23"/>
          <p:cNvSpPr/>
          <p:nvPr/>
        </p:nvSpPr>
        <p:spPr>
          <a:xfrm>
            <a:off x="2875401" y="3593206"/>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875401" y="3593206"/>
            <a:ext cx="1152128" cy="523220"/>
          </a:xfrm>
          <a:prstGeom prst="rect">
            <a:avLst/>
          </a:prstGeom>
          <a:noFill/>
        </p:spPr>
        <p:txBody>
          <a:bodyPr wrap="square" rtlCol="0">
            <a:spAutoFit/>
          </a:bodyPr>
          <a:lstStyle/>
          <a:p>
            <a:pPr algn="ctr"/>
            <a:r>
              <a:rPr lang="en-US" sz="1400" dirty="0" smtClean="0"/>
              <a:t>Network Lab Setup</a:t>
            </a:r>
            <a:endParaRPr lang="en-US" sz="1400" dirty="0"/>
          </a:p>
        </p:txBody>
      </p:sp>
      <p:sp>
        <p:nvSpPr>
          <p:cNvPr id="26" name="Rectangle 25"/>
          <p:cNvSpPr/>
          <p:nvPr/>
        </p:nvSpPr>
        <p:spPr>
          <a:xfrm>
            <a:off x="283113" y="3593206"/>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83113" y="3665214"/>
            <a:ext cx="1152128" cy="307777"/>
          </a:xfrm>
          <a:prstGeom prst="rect">
            <a:avLst/>
          </a:prstGeom>
          <a:noFill/>
        </p:spPr>
        <p:txBody>
          <a:bodyPr wrap="square" rtlCol="0">
            <a:spAutoFit/>
          </a:bodyPr>
          <a:lstStyle/>
          <a:p>
            <a:pPr algn="ctr"/>
            <a:r>
              <a:rPr lang="en-US" sz="1400" dirty="0" smtClean="0"/>
              <a:t>VDI</a:t>
            </a:r>
            <a:endParaRPr lang="en-US" sz="1400" dirty="0"/>
          </a:p>
        </p:txBody>
      </p:sp>
      <p:sp>
        <p:nvSpPr>
          <p:cNvPr id="28" name="Rectangle 27"/>
          <p:cNvSpPr/>
          <p:nvPr/>
        </p:nvSpPr>
        <p:spPr>
          <a:xfrm>
            <a:off x="1579257" y="4385295"/>
            <a:ext cx="115212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579257" y="4385294"/>
            <a:ext cx="1152128" cy="1384995"/>
          </a:xfrm>
          <a:prstGeom prst="rect">
            <a:avLst/>
          </a:prstGeom>
          <a:noFill/>
        </p:spPr>
        <p:txBody>
          <a:bodyPr wrap="square" rtlCol="0">
            <a:spAutoFit/>
          </a:bodyPr>
          <a:lstStyle/>
          <a:p>
            <a:pPr algn="ctr"/>
            <a:r>
              <a:rPr lang="en-US" sz="1400" dirty="0" smtClean="0"/>
              <a:t>EID Servers</a:t>
            </a:r>
          </a:p>
          <a:p>
            <a:pPr algn="ctr"/>
            <a:r>
              <a:rPr lang="en-US" sz="1400" dirty="0" smtClean="0"/>
              <a:t>Bull Nova</a:t>
            </a:r>
          </a:p>
          <a:p>
            <a:pPr algn="ctr"/>
            <a:r>
              <a:rPr lang="en-US" sz="1400" dirty="0" smtClean="0"/>
              <a:t>SMP server</a:t>
            </a:r>
          </a:p>
          <a:p>
            <a:pPr algn="ctr"/>
            <a:r>
              <a:rPr lang="en-US" sz="1400" dirty="0" smtClean="0"/>
              <a:t>DAE grid</a:t>
            </a:r>
          </a:p>
          <a:p>
            <a:pPr algn="ctr"/>
            <a:r>
              <a:rPr lang="en-US" sz="1400" dirty="0" smtClean="0"/>
              <a:t>I/o room peripherals</a:t>
            </a:r>
            <a:endParaRPr lang="en-US" sz="1400" dirty="0"/>
          </a:p>
        </p:txBody>
      </p:sp>
      <p:sp>
        <p:nvSpPr>
          <p:cNvPr id="30" name="TextBox 29"/>
          <p:cNvSpPr txBox="1"/>
          <p:nvPr/>
        </p:nvSpPr>
        <p:spPr>
          <a:xfrm>
            <a:off x="2875401" y="4385294"/>
            <a:ext cx="1152128" cy="1138773"/>
          </a:xfrm>
          <a:prstGeom prst="rect">
            <a:avLst/>
          </a:prstGeom>
          <a:noFill/>
        </p:spPr>
        <p:txBody>
          <a:bodyPr wrap="square" rtlCol="0">
            <a:spAutoFit/>
          </a:bodyPr>
          <a:lstStyle/>
          <a:p>
            <a:pPr algn="ctr"/>
            <a:r>
              <a:rPr lang="en-US" sz="1400" dirty="0" smtClean="0"/>
              <a:t>Test machines &amp; Servers</a:t>
            </a:r>
          </a:p>
          <a:p>
            <a:pPr algn="ctr"/>
            <a:r>
              <a:rPr lang="en-US" sz="1200" dirty="0" smtClean="0"/>
              <a:t>LASER printers</a:t>
            </a:r>
          </a:p>
          <a:p>
            <a:pPr algn="ctr"/>
            <a:r>
              <a:rPr lang="en-US" sz="1400" dirty="0" smtClean="0"/>
              <a:t>Network rack</a:t>
            </a:r>
            <a:endParaRPr lang="en-US" sz="1400" dirty="0"/>
          </a:p>
        </p:txBody>
      </p:sp>
      <p:sp>
        <p:nvSpPr>
          <p:cNvPr id="31" name="Rectangle 30"/>
          <p:cNvSpPr/>
          <p:nvPr/>
        </p:nvSpPr>
        <p:spPr>
          <a:xfrm>
            <a:off x="2875401" y="4385294"/>
            <a:ext cx="115212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376936" y="2309029"/>
            <a:ext cx="115212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376936" y="2309029"/>
            <a:ext cx="1152128" cy="307777"/>
          </a:xfrm>
          <a:prstGeom prst="rect">
            <a:avLst/>
          </a:prstGeom>
          <a:noFill/>
        </p:spPr>
        <p:txBody>
          <a:bodyPr wrap="square" rtlCol="0">
            <a:spAutoFit/>
          </a:bodyPr>
          <a:lstStyle/>
          <a:p>
            <a:pPr algn="ctr"/>
            <a:r>
              <a:rPr lang="en-US" sz="1400" dirty="0" smtClean="0"/>
              <a:t>UPS 1</a:t>
            </a:r>
            <a:endParaRPr lang="en-US" sz="1400" dirty="0"/>
          </a:p>
        </p:txBody>
      </p:sp>
      <p:sp>
        <p:nvSpPr>
          <p:cNvPr id="34" name="Rectangle 33"/>
          <p:cNvSpPr/>
          <p:nvPr/>
        </p:nvSpPr>
        <p:spPr>
          <a:xfrm>
            <a:off x="5673080" y="2309029"/>
            <a:ext cx="115212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5673080" y="2309029"/>
            <a:ext cx="1152128" cy="307777"/>
          </a:xfrm>
          <a:prstGeom prst="rect">
            <a:avLst/>
          </a:prstGeom>
          <a:noFill/>
        </p:spPr>
        <p:txBody>
          <a:bodyPr wrap="square" rtlCol="0">
            <a:spAutoFit/>
          </a:bodyPr>
          <a:lstStyle/>
          <a:p>
            <a:pPr algn="ctr"/>
            <a:r>
              <a:rPr lang="en-US" sz="1400" dirty="0" smtClean="0"/>
              <a:t>UPS 2</a:t>
            </a:r>
            <a:endParaRPr lang="en-US" sz="1400" dirty="0"/>
          </a:p>
        </p:txBody>
      </p:sp>
      <p:sp>
        <p:nvSpPr>
          <p:cNvPr id="36" name="Rectangle 35"/>
          <p:cNvSpPr/>
          <p:nvPr/>
        </p:nvSpPr>
        <p:spPr>
          <a:xfrm>
            <a:off x="6969224" y="2309029"/>
            <a:ext cx="115212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969224" y="2309029"/>
            <a:ext cx="1152128" cy="307777"/>
          </a:xfrm>
          <a:prstGeom prst="rect">
            <a:avLst/>
          </a:prstGeom>
          <a:noFill/>
        </p:spPr>
        <p:txBody>
          <a:bodyPr wrap="square" rtlCol="0">
            <a:spAutoFit/>
          </a:bodyPr>
          <a:lstStyle/>
          <a:p>
            <a:pPr algn="ctr"/>
            <a:r>
              <a:rPr lang="en-US" sz="1400" dirty="0" smtClean="0"/>
              <a:t>UPS 3</a:t>
            </a:r>
            <a:endParaRPr lang="en-US" sz="1400" dirty="0"/>
          </a:p>
        </p:txBody>
      </p:sp>
      <p:sp>
        <p:nvSpPr>
          <p:cNvPr id="38" name="Rectangle 37"/>
          <p:cNvSpPr/>
          <p:nvPr/>
        </p:nvSpPr>
        <p:spPr>
          <a:xfrm>
            <a:off x="8265368" y="2309029"/>
            <a:ext cx="1152128" cy="3077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265368" y="2309029"/>
            <a:ext cx="1152128" cy="307777"/>
          </a:xfrm>
          <a:prstGeom prst="rect">
            <a:avLst/>
          </a:prstGeom>
          <a:noFill/>
        </p:spPr>
        <p:txBody>
          <a:bodyPr wrap="square" rtlCol="0">
            <a:spAutoFit/>
          </a:bodyPr>
          <a:lstStyle/>
          <a:p>
            <a:pPr algn="ctr"/>
            <a:r>
              <a:rPr lang="en-US" sz="1400" dirty="0" smtClean="0"/>
              <a:t>UPS 5</a:t>
            </a:r>
            <a:endParaRPr lang="en-US" sz="1400" dirty="0"/>
          </a:p>
        </p:txBody>
      </p:sp>
      <p:sp>
        <p:nvSpPr>
          <p:cNvPr id="40" name="Rectangle 39"/>
          <p:cNvSpPr/>
          <p:nvPr/>
        </p:nvSpPr>
        <p:spPr>
          <a:xfrm>
            <a:off x="4376936" y="290425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376936" y="2976266"/>
            <a:ext cx="1152128" cy="307777"/>
          </a:xfrm>
          <a:prstGeom prst="rect">
            <a:avLst/>
          </a:prstGeom>
          <a:noFill/>
        </p:spPr>
        <p:txBody>
          <a:bodyPr wrap="square" rtlCol="0">
            <a:spAutoFit/>
          </a:bodyPr>
          <a:lstStyle/>
          <a:p>
            <a:pPr algn="ctr"/>
            <a:r>
              <a:rPr lang="en-US" sz="1400" dirty="0" smtClean="0"/>
              <a:t>VDI </a:t>
            </a:r>
            <a:r>
              <a:rPr lang="en-US" sz="1400" dirty="0"/>
              <a:t>R</a:t>
            </a:r>
            <a:r>
              <a:rPr lang="en-US" sz="1400" dirty="0" smtClean="0"/>
              <a:t>ACK</a:t>
            </a:r>
            <a:endParaRPr lang="en-US" sz="1400" dirty="0"/>
          </a:p>
        </p:txBody>
      </p:sp>
      <p:sp>
        <p:nvSpPr>
          <p:cNvPr id="42" name="Rectangle 41"/>
          <p:cNvSpPr/>
          <p:nvPr/>
        </p:nvSpPr>
        <p:spPr>
          <a:xfrm>
            <a:off x="5673080" y="290425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5673080" y="2904258"/>
            <a:ext cx="1152128" cy="523220"/>
          </a:xfrm>
          <a:prstGeom prst="rect">
            <a:avLst/>
          </a:prstGeom>
          <a:noFill/>
        </p:spPr>
        <p:txBody>
          <a:bodyPr wrap="square" rtlCol="0">
            <a:spAutoFit/>
          </a:bodyPr>
          <a:lstStyle/>
          <a:p>
            <a:pPr algn="ctr"/>
            <a:r>
              <a:rPr lang="en-US" sz="1400" dirty="0" smtClean="0"/>
              <a:t>DB O/P to UPS2</a:t>
            </a:r>
            <a:endParaRPr lang="en-US" sz="1400" dirty="0"/>
          </a:p>
        </p:txBody>
      </p:sp>
      <p:sp>
        <p:nvSpPr>
          <p:cNvPr id="44" name="Rectangle 43"/>
          <p:cNvSpPr/>
          <p:nvPr/>
        </p:nvSpPr>
        <p:spPr>
          <a:xfrm>
            <a:off x="6969224" y="290425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897216" y="2904258"/>
            <a:ext cx="1296144" cy="523220"/>
          </a:xfrm>
          <a:prstGeom prst="rect">
            <a:avLst/>
          </a:prstGeom>
          <a:noFill/>
        </p:spPr>
        <p:txBody>
          <a:bodyPr wrap="square" rtlCol="0">
            <a:spAutoFit/>
          </a:bodyPr>
          <a:lstStyle/>
          <a:p>
            <a:pPr algn="ctr"/>
            <a:r>
              <a:rPr lang="en-US" sz="1400" dirty="0" smtClean="0"/>
              <a:t>DB1, DB2 ANUNET room</a:t>
            </a:r>
            <a:endParaRPr lang="en-US" sz="1400" dirty="0"/>
          </a:p>
        </p:txBody>
      </p:sp>
      <p:sp>
        <p:nvSpPr>
          <p:cNvPr id="46" name="Rectangle 45"/>
          <p:cNvSpPr/>
          <p:nvPr/>
        </p:nvSpPr>
        <p:spPr>
          <a:xfrm>
            <a:off x="8265368" y="290425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8121352" y="2885094"/>
            <a:ext cx="1440160" cy="523220"/>
          </a:xfrm>
          <a:prstGeom prst="rect">
            <a:avLst/>
          </a:prstGeom>
          <a:noFill/>
        </p:spPr>
        <p:txBody>
          <a:bodyPr wrap="square" rtlCol="0">
            <a:spAutoFit/>
          </a:bodyPr>
          <a:lstStyle/>
          <a:p>
            <a:pPr algn="ctr"/>
            <a:r>
              <a:rPr lang="en-US" sz="1400" dirty="0" smtClean="0"/>
              <a:t>DB at backbone room</a:t>
            </a:r>
            <a:endParaRPr lang="en-US" sz="1400" dirty="0"/>
          </a:p>
        </p:txBody>
      </p:sp>
      <p:sp>
        <p:nvSpPr>
          <p:cNvPr id="48" name="Rectangle 47"/>
          <p:cNvSpPr/>
          <p:nvPr/>
        </p:nvSpPr>
        <p:spPr>
          <a:xfrm>
            <a:off x="5673080" y="3685133"/>
            <a:ext cx="115212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601072" y="3811726"/>
            <a:ext cx="1296144" cy="1169551"/>
          </a:xfrm>
          <a:prstGeom prst="rect">
            <a:avLst/>
          </a:prstGeom>
          <a:noFill/>
        </p:spPr>
        <p:txBody>
          <a:bodyPr wrap="square" rtlCol="0">
            <a:spAutoFit/>
          </a:bodyPr>
          <a:lstStyle/>
          <a:p>
            <a:pPr algn="ctr"/>
            <a:r>
              <a:rPr lang="en-US" sz="1400" dirty="0" smtClean="0"/>
              <a:t> Work Stations</a:t>
            </a:r>
          </a:p>
          <a:p>
            <a:pPr algn="ctr"/>
            <a:r>
              <a:rPr lang="en-US" sz="1400" dirty="0" smtClean="0"/>
              <a:t>SMP server</a:t>
            </a:r>
          </a:p>
          <a:p>
            <a:pPr algn="ctr"/>
            <a:r>
              <a:rPr lang="en-US" sz="1400" dirty="0" smtClean="0"/>
              <a:t>HPC Firewall</a:t>
            </a:r>
          </a:p>
          <a:p>
            <a:pPr algn="ctr"/>
            <a:r>
              <a:rPr lang="en-US" sz="1400" dirty="0" smtClean="0"/>
              <a:t>HPC n/w Rack</a:t>
            </a:r>
          </a:p>
          <a:p>
            <a:pPr algn="ctr"/>
            <a:endParaRPr lang="en-US" sz="1400" dirty="0"/>
          </a:p>
        </p:txBody>
      </p:sp>
      <p:sp>
        <p:nvSpPr>
          <p:cNvPr id="50" name="TextBox 49"/>
          <p:cNvSpPr txBox="1"/>
          <p:nvPr/>
        </p:nvSpPr>
        <p:spPr>
          <a:xfrm>
            <a:off x="6969224" y="3811147"/>
            <a:ext cx="1152128" cy="954107"/>
          </a:xfrm>
          <a:prstGeom prst="rect">
            <a:avLst/>
          </a:prstGeom>
          <a:noFill/>
        </p:spPr>
        <p:txBody>
          <a:bodyPr wrap="square" rtlCol="0">
            <a:spAutoFit/>
          </a:bodyPr>
          <a:lstStyle/>
          <a:p>
            <a:pPr algn="ctr"/>
            <a:r>
              <a:rPr lang="en-US" sz="1400" dirty="0" smtClean="0"/>
              <a:t>Internet</a:t>
            </a:r>
          </a:p>
          <a:p>
            <a:pPr algn="ctr"/>
            <a:r>
              <a:rPr lang="en-US" sz="1400" dirty="0" smtClean="0"/>
              <a:t>Email</a:t>
            </a:r>
          </a:p>
          <a:p>
            <a:pPr algn="ctr"/>
            <a:r>
              <a:rPr lang="en-US" sz="1400" dirty="0" err="1" smtClean="0"/>
              <a:t>Anunet</a:t>
            </a:r>
            <a:endParaRPr lang="en-US" sz="1400" dirty="0" smtClean="0"/>
          </a:p>
          <a:p>
            <a:pPr algn="ctr"/>
            <a:r>
              <a:rPr lang="en-US" sz="1400" dirty="0" smtClean="0"/>
              <a:t>Web server</a:t>
            </a:r>
            <a:endParaRPr lang="en-US" sz="1400" dirty="0"/>
          </a:p>
        </p:txBody>
      </p:sp>
      <p:sp>
        <p:nvSpPr>
          <p:cNvPr id="51" name="Rectangle 50"/>
          <p:cNvSpPr/>
          <p:nvPr/>
        </p:nvSpPr>
        <p:spPr>
          <a:xfrm>
            <a:off x="6969224" y="3685133"/>
            <a:ext cx="115212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265368" y="3685133"/>
            <a:ext cx="1152128" cy="1384995"/>
          </a:xfrm>
          <a:prstGeom prst="rect">
            <a:avLst/>
          </a:prstGeom>
          <a:noFill/>
        </p:spPr>
        <p:txBody>
          <a:bodyPr wrap="square" rtlCol="0">
            <a:spAutoFit/>
          </a:bodyPr>
          <a:lstStyle/>
          <a:p>
            <a:pPr algn="ctr"/>
            <a:r>
              <a:rPr lang="en-US" sz="1400" dirty="0" smtClean="0"/>
              <a:t>Core Switch</a:t>
            </a:r>
          </a:p>
          <a:p>
            <a:pPr algn="ctr"/>
            <a:r>
              <a:rPr lang="en-US" sz="1400" dirty="0" smtClean="0"/>
              <a:t>N/W rack</a:t>
            </a:r>
          </a:p>
          <a:p>
            <a:pPr algn="ctr"/>
            <a:r>
              <a:rPr lang="en-US" sz="1400" dirty="0" smtClean="0"/>
              <a:t>LAN extender</a:t>
            </a:r>
          </a:p>
          <a:p>
            <a:pPr algn="ctr"/>
            <a:r>
              <a:rPr lang="en-US" sz="1400" dirty="0" smtClean="0"/>
              <a:t>NMS server</a:t>
            </a:r>
          </a:p>
          <a:p>
            <a:pPr algn="ctr"/>
            <a:r>
              <a:rPr lang="en-US" sz="1400" dirty="0" smtClean="0"/>
              <a:t>DNS server</a:t>
            </a:r>
            <a:endParaRPr lang="en-US" sz="1400" dirty="0"/>
          </a:p>
        </p:txBody>
      </p:sp>
      <p:sp>
        <p:nvSpPr>
          <p:cNvPr id="53" name="Rectangle 52"/>
          <p:cNvSpPr/>
          <p:nvPr/>
        </p:nvSpPr>
        <p:spPr>
          <a:xfrm>
            <a:off x="8265368" y="3685133"/>
            <a:ext cx="1152128"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a:off x="859177" y="1988840"/>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155321" y="1988840"/>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3451465" y="1700808"/>
            <a:ext cx="0" cy="5962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953000" y="2000807"/>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249144" y="2000807"/>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545288" y="2000807"/>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841432" y="2000807"/>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859177" y="3284984"/>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155321" y="3305175"/>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3451465" y="3305175"/>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155321" y="4077072"/>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451465" y="4077072"/>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953000" y="2597062"/>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249144" y="2597062"/>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545288" y="2597062"/>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8841432" y="2597062"/>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249144" y="3419062"/>
            <a:ext cx="0" cy="2802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545288" y="3419062"/>
            <a:ext cx="0" cy="2802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8841432" y="3419062"/>
            <a:ext cx="0" cy="28020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59177" y="1988840"/>
            <a:ext cx="25922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53000" y="2007683"/>
            <a:ext cx="388843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37176" y="1700808"/>
            <a:ext cx="0" cy="30822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140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Thermal power plant ppt"/>
          <p:cNvPicPr>
            <a:picLocks noChangeAspect="1" noChangeArrowheads="1"/>
          </p:cNvPicPr>
          <p:nvPr/>
        </p:nvPicPr>
        <p:blipFill>
          <a:blip r:embed="rId2"/>
          <a:srcRect/>
          <a:stretch>
            <a:fillRect/>
          </a:stretch>
        </p:blipFill>
        <p:spPr bwMode="auto">
          <a:xfrm>
            <a:off x="0" y="0"/>
            <a:ext cx="9906000" cy="685802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GENERATION - E-knowledge.in"/>
          <p:cNvPicPr>
            <a:picLocks noChangeAspect="1" noChangeArrowheads="1"/>
          </p:cNvPicPr>
          <p:nvPr/>
        </p:nvPicPr>
        <p:blipFill>
          <a:blip r:embed="rId2"/>
          <a:srcRect/>
          <a:stretch>
            <a:fillRect/>
          </a:stretch>
        </p:blipFill>
        <p:spPr bwMode="auto">
          <a:xfrm>
            <a:off x="595282" y="279812"/>
            <a:ext cx="9084266" cy="629246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4338" name="Picture 2" descr="What is Hydroelectric Power Plant? How Does It Work? | Energy Five"/>
          <p:cNvPicPr>
            <a:picLocks noChangeAspect="1" noChangeArrowheads="1"/>
          </p:cNvPicPr>
          <p:nvPr/>
        </p:nvPicPr>
        <p:blipFill>
          <a:blip r:embed="rId2"/>
          <a:srcRect/>
          <a:stretch>
            <a:fillRect/>
          </a:stretch>
        </p:blipFill>
        <p:spPr bwMode="auto">
          <a:xfrm>
            <a:off x="23779" y="0"/>
            <a:ext cx="9849324" cy="6858000"/>
          </a:xfrm>
          <a:prstGeom prst="rect">
            <a:avLst/>
          </a:prstGeom>
          <a:noFill/>
        </p:spPr>
      </p:pic>
      <p:sp>
        <p:nvSpPr>
          <p:cNvPr id="5" name="TextBox 4"/>
          <p:cNvSpPr txBox="1"/>
          <p:nvPr/>
        </p:nvSpPr>
        <p:spPr>
          <a:xfrm>
            <a:off x="4524372" y="1928805"/>
            <a:ext cx="4429156" cy="830997"/>
          </a:xfrm>
          <a:prstGeom prst="rect">
            <a:avLst/>
          </a:prstGeom>
          <a:noFill/>
        </p:spPr>
        <p:txBody>
          <a:bodyPr wrap="square" rtlCol="0">
            <a:spAutoFit/>
          </a:bodyPr>
          <a:lstStyle/>
          <a:p>
            <a:r>
              <a:rPr lang="en-US" sz="4800" dirty="0" smtClean="0">
                <a:solidFill>
                  <a:srgbClr val="FF0000"/>
                </a:solidFill>
              </a:rPr>
              <a:t>RESERVOIR</a:t>
            </a:r>
            <a:endParaRPr lang="en-IN" sz="48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ow Hydropower Plants Work | Hydroelectric energy, Hydro power plant, Power  engineering"/>
          <p:cNvPicPr>
            <a:picLocks noChangeAspect="1" noChangeArrowheads="1"/>
          </p:cNvPicPr>
          <p:nvPr/>
        </p:nvPicPr>
        <p:blipFill>
          <a:blip r:embed="rId2"/>
          <a:srcRect/>
          <a:stretch>
            <a:fillRect/>
          </a:stretch>
        </p:blipFill>
        <p:spPr bwMode="auto">
          <a:xfrm>
            <a:off x="0" y="0"/>
            <a:ext cx="9906000"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Global Wind Turbine Operations Market 2020 Definition, Size, Share,  Segmentation and Forecast data by 2025 – Galus Australis"/>
          <p:cNvPicPr>
            <a:picLocks noChangeAspect="1" noChangeArrowheads="1"/>
          </p:cNvPicPr>
          <p:nvPr/>
        </p:nvPicPr>
        <p:blipFill>
          <a:blip r:embed="rId2"/>
          <a:srcRect/>
          <a:stretch>
            <a:fillRect/>
          </a:stretch>
        </p:blipFill>
        <p:spPr bwMode="auto">
          <a:xfrm>
            <a:off x="166654" y="3000372"/>
            <a:ext cx="9739346" cy="3857628"/>
          </a:xfrm>
          <a:prstGeom prst="rect">
            <a:avLst/>
          </a:prstGeom>
          <a:noFill/>
        </p:spPr>
      </p:pic>
      <p:pic>
        <p:nvPicPr>
          <p:cNvPr id="16388" name="Picture 4" descr="Wind power Plant"/>
          <p:cNvPicPr>
            <a:picLocks noChangeAspect="1" noChangeArrowheads="1"/>
          </p:cNvPicPr>
          <p:nvPr/>
        </p:nvPicPr>
        <p:blipFill>
          <a:blip r:embed="rId3"/>
          <a:srcRect b="16277"/>
          <a:stretch>
            <a:fillRect/>
          </a:stretch>
        </p:blipFill>
        <p:spPr bwMode="auto">
          <a:xfrm>
            <a:off x="889038" y="71414"/>
            <a:ext cx="8778875" cy="311311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Madras Atomic Power Station | Nuclear Friends Foundation"/>
          <p:cNvPicPr>
            <a:picLocks noChangeAspect="1" noChangeArrowheads="1"/>
          </p:cNvPicPr>
          <p:nvPr/>
        </p:nvPicPr>
        <p:blipFill>
          <a:blip r:embed="rId2"/>
          <a:srcRect t="5740"/>
          <a:stretch>
            <a:fillRect/>
          </a:stretch>
        </p:blipFill>
        <p:spPr bwMode="auto">
          <a:xfrm>
            <a:off x="0" y="0"/>
            <a:ext cx="9906000" cy="6858000"/>
          </a:xfrm>
          <a:prstGeom prst="rect">
            <a:avLst/>
          </a:prstGeom>
          <a:noFill/>
        </p:spPr>
      </p:pic>
      <p:sp>
        <p:nvSpPr>
          <p:cNvPr id="5" name="TextBox 4"/>
          <p:cNvSpPr txBox="1"/>
          <p:nvPr/>
        </p:nvSpPr>
        <p:spPr>
          <a:xfrm>
            <a:off x="738161" y="571480"/>
            <a:ext cx="7072363" cy="830997"/>
          </a:xfrm>
          <a:prstGeom prst="rect">
            <a:avLst/>
          </a:prstGeom>
          <a:noFill/>
        </p:spPr>
        <p:txBody>
          <a:bodyPr wrap="square" rtlCol="0">
            <a:spAutoFit/>
          </a:bodyPr>
          <a:lstStyle/>
          <a:p>
            <a:r>
              <a:rPr lang="en-US" sz="4800" dirty="0" smtClean="0"/>
              <a:t>NUCLEAR POWER PLANT</a:t>
            </a:r>
            <a:endParaRPr lang="en-IN" sz="4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Nuclear Power Plant : Working, Types, Components And Its Applications"/>
          <p:cNvPicPr>
            <a:picLocks noChangeAspect="1" noChangeArrowheads="1"/>
          </p:cNvPicPr>
          <p:nvPr/>
        </p:nvPicPr>
        <p:blipFill>
          <a:blip r:embed="rId2"/>
          <a:srcRect/>
          <a:stretch>
            <a:fillRect/>
          </a:stretch>
        </p:blipFill>
        <p:spPr bwMode="auto">
          <a:xfrm>
            <a:off x="630200" y="1071547"/>
            <a:ext cx="8682392" cy="4857784"/>
          </a:xfrm>
          <a:prstGeom prst="rect">
            <a:avLst/>
          </a:prstGeom>
          <a:noFill/>
        </p:spPr>
      </p:pic>
      <p:sp>
        <p:nvSpPr>
          <p:cNvPr id="3" name="Rectangle 2"/>
          <p:cNvSpPr/>
          <p:nvPr/>
        </p:nvSpPr>
        <p:spPr>
          <a:xfrm>
            <a:off x="6810388" y="1130842"/>
            <a:ext cx="2198038" cy="369332"/>
          </a:xfrm>
          <a:prstGeom prst="rect">
            <a:avLst/>
          </a:prstGeom>
        </p:spPr>
        <p:txBody>
          <a:bodyPr wrap="none">
            <a:spAutoFit/>
          </a:bodyPr>
          <a:lstStyle/>
          <a:p>
            <a:r>
              <a:rPr lang="en-IN" dirty="0" smtClean="0"/>
              <a:t>2 × 235 MW=470MW</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Reactor assembly of PFBR. | Download Scientific Diagram"/>
          <p:cNvPicPr>
            <a:picLocks noChangeAspect="1" noChangeArrowheads="1"/>
          </p:cNvPicPr>
          <p:nvPr/>
        </p:nvPicPr>
        <p:blipFill>
          <a:blip r:embed="rId2"/>
          <a:srcRect/>
          <a:stretch>
            <a:fillRect/>
          </a:stretch>
        </p:blipFill>
        <p:spPr bwMode="auto">
          <a:xfrm>
            <a:off x="95285" y="0"/>
            <a:ext cx="9715499" cy="6858001"/>
          </a:xfrm>
          <a:prstGeom prst="rect">
            <a:avLst/>
          </a:prstGeom>
          <a:noFill/>
        </p:spPr>
      </p:pic>
      <p:sp>
        <p:nvSpPr>
          <p:cNvPr id="5" name="TextBox 4"/>
          <p:cNvSpPr txBox="1"/>
          <p:nvPr/>
        </p:nvSpPr>
        <p:spPr>
          <a:xfrm>
            <a:off x="23777" y="71414"/>
            <a:ext cx="2357455" cy="830997"/>
          </a:xfrm>
          <a:prstGeom prst="rect">
            <a:avLst/>
          </a:prstGeom>
          <a:noFill/>
        </p:spPr>
        <p:txBody>
          <a:bodyPr wrap="square" rtlCol="0">
            <a:spAutoFit/>
          </a:bodyPr>
          <a:lstStyle/>
          <a:p>
            <a:pPr>
              <a:tabLst>
                <a:tab pos="804863" algn="l"/>
              </a:tabLst>
            </a:pPr>
            <a:r>
              <a:rPr lang="en-US" sz="4800" dirty="0" smtClean="0"/>
              <a:t>PFBR</a:t>
            </a:r>
            <a:endParaRPr lang="en-IN" sz="4800" dirty="0"/>
          </a:p>
        </p:txBody>
      </p:sp>
      <p:sp>
        <p:nvSpPr>
          <p:cNvPr id="4" name="TextBox 3"/>
          <p:cNvSpPr txBox="1"/>
          <p:nvPr/>
        </p:nvSpPr>
        <p:spPr>
          <a:xfrm>
            <a:off x="7881959" y="-24"/>
            <a:ext cx="2357455" cy="707886"/>
          </a:xfrm>
          <a:prstGeom prst="rect">
            <a:avLst/>
          </a:prstGeom>
          <a:noFill/>
        </p:spPr>
        <p:txBody>
          <a:bodyPr wrap="square" rtlCol="0">
            <a:spAutoFit/>
          </a:bodyPr>
          <a:lstStyle/>
          <a:p>
            <a:pPr>
              <a:tabLst>
                <a:tab pos="804863" algn="l"/>
              </a:tabLst>
            </a:pPr>
            <a:r>
              <a:rPr lang="en-US" sz="2000" dirty="0" smtClean="0"/>
              <a:t>550MWe</a:t>
            </a:r>
          </a:p>
          <a:p>
            <a:pPr>
              <a:tabLst>
                <a:tab pos="804863" algn="l"/>
              </a:tabLst>
            </a:pPr>
            <a:r>
              <a:rPr lang="en-US" sz="2000" dirty="0" smtClean="0"/>
              <a:t>750MWth</a:t>
            </a:r>
            <a:endParaRPr lang="en-IN"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405</Words>
  <Application>Microsoft Office PowerPoint</Application>
  <PresentationFormat>A4 Paper (210x297 mm)</PresentationFormat>
  <Paragraphs>94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Electrical distribution at Computer Centre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DISTRIBUTION</vt:lpstr>
      <vt:lpstr>PowerPoint Presentation</vt:lpstr>
      <vt:lpstr>PowerPoint Presentation</vt:lpstr>
      <vt:lpstr>Types of power supplies in a Nuclear plant</vt:lpstr>
      <vt:lpstr>Power distribution layout at CC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com6207</dc:creator>
  <cp:lastModifiedBy>home</cp:lastModifiedBy>
  <cp:revision>49</cp:revision>
  <dcterms:created xsi:type="dcterms:W3CDTF">2021-02-03T18:17:39Z</dcterms:created>
  <dcterms:modified xsi:type="dcterms:W3CDTF">2021-02-07T02:06:50Z</dcterms:modified>
</cp:coreProperties>
</file>