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82" r:id="rId4"/>
    <p:sldId id="260" r:id="rId5"/>
    <p:sldId id="261" r:id="rId6"/>
    <p:sldId id="264" r:id="rId7"/>
    <p:sldId id="265" r:id="rId8"/>
    <p:sldId id="267" r:id="rId9"/>
    <p:sldId id="268" r:id="rId10"/>
    <p:sldId id="269" r:id="rId11"/>
    <p:sldId id="283" r:id="rId12"/>
    <p:sldId id="284" r:id="rId13"/>
    <p:sldId id="285" r:id="rId14"/>
    <p:sldId id="286" r:id="rId15"/>
    <p:sldId id="288" r:id="rId16"/>
    <p:sldId id="280" r:id="rId17"/>
    <p:sldId id="293" r:id="rId18"/>
    <p:sldId id="291" r:id="rId19"/>
    <p:sldId id="292" r:id="rId20"/>
    <p:sldId id="296" r:id="rId21"/>
    <p:sldId id="294" r:id="rId22"/>
    <p:sldId id="295" r:id="rId23"/>
    <p:sldId id="297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6E6-18EA-444E-BB9B-F44A31CE3D40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AD2-D1C9-4310-92A3-197E4B62A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6E6-18EA-444E-BB9B-F44A31CE3D40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AD2-D1C9-4310-92A3-197E4B62A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6E6-18EA-444E-BB9B-F44A31CE3D40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AD2-D1C9-4310-92A3-197E4B62A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6E6-18EA-444E-BB9B-F44A31CE3D40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AD2-D1C9-4310-92A3-197E4B62A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6E6-18EA-444E-BB9B-F44A31CE3D40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AD2-D1C9-4310-92A3-197E4B62A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6E6-18EA-444E-BB9B-F44A31CE3D40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AD2-D1C9-4310-92A3-197E4B62A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6E6-18EA-444E-BB9B-F44A31CE3D40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AD2-D1C9-4310-92A3-197E4B62A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6E6-18EA-444E-BB9B-F44A31CE3D40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AD2-D1C9-4310-92A3-197E4B62A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6E6-18EA-444E-BB9B-F44A31CE3D40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AD2-D1C9-4310-92A3-197E4B62A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6E6-18EA-444E-BB9B-F44A31CE3D40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AD2-D1C9-4310-92A3-197E4B62A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6E6-18EA-444E-BB9B-F44A31CE3D40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AD2-D1C9-4310-92A3-197E4B62A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F86E6-18EA-444E-BB9B-F44A31CE3D40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8BAD2-D1C9-4310-92A3-197E4B62A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AutoShape 4" descr="Image result for lightning white background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AutoShape 6" descr="Image result for lightning white background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28600" y="2162528"/>
            <a:ext cx="7543800" cy="3704872"/>
            <a:chOff x="228600" y="2162528"/>
            <a:chExt cx="7543800" cy="3704872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0417" r="37430" b="28125"/>
            <a:stretch>
              <a:fillRect/>
            </a:stretch>
          </p:blipFill>
          <p:spPr bwMode="auto">
            <a:xfrm>
              <a:off x="228600" y="2162528"/>
              <a:ext cx="6705600" cy="370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6934200" y="2590800"/>
              <a:ext cx="8382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Lab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934200" y="3733800"/>
              <a:ext cx="8382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Lab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34200" y="4648200"/>
              <a:ext cx="8382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Lab 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698" name="AutoShape 2" descr="Cloud Icon Lightning White Background — Stock Vector #1728930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772400" y="3505204"/>
            <a:ext cx="1066800" cy="995363"/>
            <a:chOff x="7772400" y="3505200"/>
            <a:chExt cx="1066800" cy="995363"/>
          </a:xfrm>
        </p:grpSpPr>
        <p:pic>
          <p:nvPicPr>
            <p:cNvPr id="29702" name="Picture 6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 l="14667" b="-1333"/>
            <a:stretch>
              <a:fillRect/>
            </a:stretch>
          </p:blipFill>
          <p:spPr bwMode="auto">
            <a:xfrm>
              <a:off x="8001000" y="3505200"/>
              <a:ext cx="838200" cy="995363"/>
            </a:xfrm>
            <a:prstGeom prst="rect">
              <a:avLst/>
            </a:prstGeom>
            <a:noFill/>
          </p:spPr>
        </p:pic>
        <p:cxnSp>
          <p:nvCxnSpPr>
            <p:cNvPr id="14" name="Straight Connector 13"/>
            <p:cNvCxnSpPr>
              <a:stCxn id="6" idx="3"/>
              <a:endCxn id="29702" idx="1"/>
            </p:cNvCxnSpPr>
            <p:nvPr/>
          </p:nvCxnSpPr>
          <p:spPr>
            <a:xfrm flipV="1">
              <a:off x="7772400" y="4002882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8" name="AutoShape 1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0" name="AutoShape 1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2" name="AutoShape 16" descr="https://www.naturalhandyman.com/iip/infductclean/i/infsur7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429000" y="762000"/>
            <a:ext cx="4038600" cy="2057400"/>
            <a:chOff x="3429000" y="762000"/>
            <a:chExt cx="4038600" cy="2057400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19622" t="23256" r="55523" b="34884"/>
            <a:stretch>
              <a:fillRect/>
            </a:stretch>
          </p:blipFill>
          <p:spPr bwMode="auto">
            <a:xfrm>
              <a:off x="6019800" y="762000"/>
              <a:ext cx="14478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19622" t="23256" r="55523" b="34884"/>
            <a:stretch>
              <a:fillRect/>
            </a:stretch>
          </p:blipFill>
          <p:spPr bwMode="auto">
            <a:xfrm>
              <a:off x="3429000" y="1447800"/>
              <a:ext cx="14478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4343400" y="990600"/>
              <a:ext cx="7891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Lightning </a:t>
              </a:r>
              <a:endParaRPr lang="en-US" sz="1200" dirty="0"/>
            </a:p>
          </p:txBody>
        </p:sp>
        <p:cxnSp>
          <p:nvCxnSpPr>
            <p:cNvPr id="22" name="Straight Arrow Connector 21"/>
            <p:cNvCxnSpPr>
              <a:stCxn id="20" idx="1"/>
              <a:endCxn id="10" idx="0"/>
            </p:cNvCxnSpPr>
            <p:nvPr/>
          </p:nvCxnSpPr>
          <p:spPr>
            <a:xfrm rot="10800000" flipV="1">
              <a:off x="4152900" y="1129100"/>
              <a:ext cx="190500" cy="31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3"/>
            </p:cNvCxnSpPr>
            <p:nvPr/>
          </p:nvCxnSpPr>
          <p:spPr>
            <a:xfrm>
              <a:off x="5132590" y="1129100"/>
              <a:ext cx="1268210" cy="471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953002" y="3657600"/>
            <a:ext cx="860024" cy="810399"/>
            <a:chOff x="4953000" y="3657600"/>
            <a:chExt cx="860024" cy="810399"/>
          </a:xfrm>
        </p:grpSpPr>
        <p:pic>
          <p:nvPicPr>
            <p:cNvPr id="29706" name="Picture 10" descr="Image result for spike volt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53000" y="3657600"/>
              <a:ext cx="860024" cy="590550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5105400" y="4191000"/>
              <a:ext cx="513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Spike</a:t>
              </a:r>
              <a:endParaRPr lang="en-US" sz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772400" y="4648204"/>
            <a:ext cx="1117600" cy="886599"/>
            <a:chOff x="7772400" y="4648200"/>
            <a:chExt cx="1117600" cy="886599"/>
          </a:xfrm>
        </p:grpSpPr>
        <p:grpSp>
          <p:nvGrpSpPr>
            <p:cNvPr id="30" name="Group 29"/>
            <p:cNvGrpSpPr/>
            <p:nvPr/>
          </p:nvGrpSpPr>
          <p:grpSpPr>
            <a:xfrm>
              <a:off x="7772400" y="4648200"/>
              <a:ext cx="1117600" cy="609600"/>
              <a:chOff x="7772400" y="4648200"/>
              <a:chExt cx="1117600" cy="609600"/>
            </a:xfrm>
          </p:grpSpPr>
          <p:pic>
            <p:nvPicPr>
              <p:cNvPr id="29704" name="Picture 8" descr="Related imag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8333" t="5335" r="8333" b="11137"/>
              <a:stretch>
                <a:fillRect/>
              </a:stretch>
            </p:blipFill>
            <p:spPr bwMode="auto">
              <a:xfrm>
                <a:off x="8077200" y="4648200"/>
                <a:ext cx="812800" cy="609600"/>
              </a:xfrm>
              <a:prstGeom prst="rect">
                <a:avLst/>
              </a:prstGeom>
              <a:noFill/>
            </p:spPr>
          </p:pic>
          <p:cxnSp>
            <p:nvCxnSpPr>
              <p:cNvPr id="16" name="Straight Connector 15"/>
              <p:cNvCxnSpPr/>
              <p:nvPr/>
            </p:nvCxnSpPr>
            <p:spPr>
              <a:xfrm flipV="1">
                <a:off x="7772400" y="5029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8153400" y="5257800"/>
              <a:ext cx="582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Motor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29202" y="5181604"/>
            <a:ext cx="1113472" cy="886599"/>
            <a:chOff x="5791200" y="5181600"/>
            <a:chExt cx="1113472" cy="886599"/>
          </a:xfrm>
        </p:grpSpPr>
        <p:pic>
          <p:nvPicPr>
            <p:cNvPr id="29713" name="Picture 17"/>
            <p:cNvPicPr>
              <a:picLocks noChangeAspect="1" noChangeArrowheads="1"/>
            </p:cNvPicPr>
            <p:nvPr/>
          </p:nvPicPr>
          <p:blipFill>
            <a:blip r:embed="rId7" cstate="print"/>
            <a:srcRect t="9677" r="78226" b="64516"/>
            <a:stretch>
              <a:fillRect/>
            </a:stretch>
          </p:blipFill>
          <p:spPr bwMode="auto">
            <a:xfrm>
              <a:off x="5791200" y="5181600"/>
              <a:ext cx="914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TextBox 26"/>
            <p:cNvSpPr txBox="1"/>
            <p:nvPr/>
          </p:nvSpPr>
          <p:spPr>
            <a:xfrm>
              <a:off x="5867400" y="5791200"/>
              <a:ext cx="1037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Surge Voltage</a:t>
              </a:r>
              <a:endParaRPr lang="en-US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24600" y="5257804"/>
            <a:ext cx="1371600" cy="962799"/>
            <a:chOff x="6324600" y="5257800"/>
            <a:chExt cx="1371600" cy="962799"/>
          </a:xfrm>
        </p:grpSpPr>
        <p:pic>
          <p:nvPicPr>
            <p:cNvPr id="24578" name="Picture 2" descr="Image result for voltage sag"/>
            <p:cNvPicPr>
              <a:picLocks noChangeAspect="1" noChangeArrowheads="1"/>
            </p:cNvPicPr>
            <p:nvPr/>
          </p:nvPicPr>
          <p:blipFill>
            <a:blip r:embed="rId8" cstate="print"/>
            <a:srcRect l="1782" t="3546" r="2004" b="11347"/>
            <a:stretch>
              <a:fillRect/>
            </a:stretch>
          </p:blipFill>
          <p:spPr bwMode="auto">
            <a:xfrm>
              <a:off x="6324600" y="5257800"/>
              <a:ext cx="1371600" cy="762000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6553200" y="5943600"/>
              <a:ext cx="904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Sag Voltage</a:t>
              </a:r>
              <a:endParaRPr lang="en-US" sz="12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0" y="228600"/>
            <a:ext cx="914400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Power flow diagram from Generating Station  to Wall socket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Line-Interactive_UPS_Diagram(2)"/>
          <p:cNvPicPr>
            <a:picLocks noChangeAspect="1" noChangeArrowheads="1"/>
          </p:cNvPicPr>
          <p:nvPr/>
        </p:nvPicPr>
        <p:blipFill>
          <a:blip r:embed="rId2" cstate="print"/>
          <a:srcRect r="50000" b="50274"/>
          <a:stretch>
            <a:fillRect/>
          </a:stretch>
        </p:blipFill>
        <p:spPr bwMode="auto">
          <a:xfrm>
            <a:off x="990600" y="1600200"/>
            <a:ext cx="726141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19400" y="1066804"/>
            <a:ext cx="27767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 u="sng" dirty="0" smtClean="0">
                <a:latin typeface="Book Antiqua" pitchFamily="18" charset="0"/>
              </a:rPr>
              <a:t>Normal Condition</a:t>
            </a:r>
            <a:endParaRPr lang="en-US" sz="2400" b="1" u="sng" dirty="0">
              <a:latin typeface="Book Antiqua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228600"/>
            <a:ext cx="914400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800" b="1" u="sng" dirty="0">
                <a:latin typeface="Book Antiqua" pitchFamily="18" charset="0"/>
              </a:rPr>
              <a:t>Line Interactive 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ine-Interactive_UPS_Diagram(2)"/>
          <p:cNvPicPr>
            <a:picLocks noChangeAspect="1" noChangeArrowheads="1"/>
          </p:cNvPicPr>
          <p:nvPr/>
        </p:nvPicPr>
        <p:blipFill>
          <a:blip r:embed="rId2" cstate="print"/>
          <a:srcRect t="49726" r="50000"/>
          <a:stretch>
            <a:fillRect/>
          </a:stretch>
        </p:blipFill>
        <p:spPr bwMode="auto">
          <a:xfrm>
            <a:off x="1123604" y="1524000"/>
            <a:ext cx="718219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895600" y="762003"/>
            <a:ext cx="35044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 u="sng" dirty="0" smtClean="0">
                <a:latin typeface="Book Antiqua" pitchFamily="18" charset="0"/>
              </a:rPr>
              <a:t>Over voltage Condition</a:t>
            </a:r>
            <a:endParaRPr lang="en-US" sz="2400" b="1" u="sng" dirty="0">
              <a:latin typeface="Book Antiqua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152400"/>
            <a:ext cx="914400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800" b="1" u="sng" dirty="0">
                <a:latin typeface="Book Antiqua" pitchFamily="18" charset="0"/>
              </a:rPr>
              <a:t>Line Interactive 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ine-Interactive_UPS_Diagram(2)"/>
          <p:cNvPicPr>
            <a:picLocks noChangeAspect="1" noChangeArrowheads="1"/>
          </p:cNvPicPr>
          <p:nvPr/>
        </p:nvPicPr>
        <p:blipFill>
          <a:blip r:embed="rId2" cstate="print"/>
          <a:srcRect l="50000" t="49726"/>
          <a:stretch>
            <a:fillRect/>
          </a:stretch>
        </p:blipFill>
        <p:spPr bwMode="auto">
          <a:xfrm>
            <a:off x="1047404" y="1447800"/>
            <a:ext cx="718219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667000" y="833735"/>
            <a:ext cx="36904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 u="sng" dirty="0" smtClean="0">
                <a:latin typeface="Book Antiqua" pitchFamily="18" charset="0"/>
              </a:rPr>
              <a:t>Under voltage Condition</a:t>
            </a:r>
            <a:endParaRPr lang="en-US" sz="2400" b="1" u="sng" dirty="0">
              <a:latin typeface="Book Antiqua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86380"/>
            <a:ext cx="914400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800" b="1" u="sng" dirty="0">
                <a:latin typeface="Book Antiqua" pitchFamily="18" charset="0"/>
              </a:rPr>
              <a:t>Line Interactive 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ine-Interactive_UPS_Diagram(2)"/>
          <p:cNvPicPr>
            <a:picLocks noChangeAspect="1" noChangeArrowheads="1"/>
          </p:cNvPicPr>
          <p:nvPr/>
        </p:nvPicPr>
        <p:blipFill>
          <a:blip r:embed="rId2" cstate="print"/>
          <a:srcRect l="50000" b="50274"/>
          <a:stretch>
            <a:fillRect/>
          </a:stretch>
        </p:blipFill>
        <p:spPr bwMode="auto">
          <a:xfrm>
            <a:off x="1044389" y="1600200"/>
            <a:ext cx="72614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998563" y="986135"/>
            <a:ext cx="2945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 u="sng" dirty="0" smtClean="0">
                <a:latin typeface="Book Antiqua" pitchFamily="18" charset="0"/>
              </a:rPr>
              <a:t>Blackout Condition</a:t>
            </a:r>
            <a:endParaRPr lang="en-US" sz="2400" b="1" u="sng" dirty="0">
              <a:latin typeface="Book Antiqua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152400"/>
            <a:ext cx="914400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800" b="1" u="sng" dirty="0">
                <a:latin typeface="Book Antiqua" pitchFamily="18" charset="0"/>
              </a:rPr>
              <a:t>Line Interactive 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0" y="152400"/>
            <a:ext cx="914400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800" b="1" u="sng" dirty="0" smtClean="0">
                <a:latin typeface="Book Antiqua" pitchFamily="18" charset="0"/>
              </a:rPr>
              <a:t>On </a:t>
            </a:r>
            <a:r>
              <a:rPr lang="en-US" sz="2800" b="1" u="sng" dirty="0">
                <a:latin typeface="Book Antiqua" pitchFamily="18" charset="0"/>
              </a:rPr>
              <a:t>Line UPS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228600" y="1027113"/>
            <a:ext cx="8718323" cy="5221287"/>
            <a:chOff x="228600" y="1027113"/>
            <a:chExt cx="8718322" cy="5221287"/>
          </a:xfrm>
        </p:grpSpPr>
        <p:sp>
          <p:nvSpPr>
            <p:cNvPr id="61" name="Text Box 7"/>
            <p:cNvSpPr txBox="1">
              <a:spLocks noChangeArrowheads="1"/>
            </p:cNvSpPr>
            <p:nvPr/>
          </p:nvSpPr>
          <p:spPr bwMode="auto">
            <a:xfrm>
              <a:off x="5895975" y="3325813"/>
              <a:ext cx="893763" cy="7889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   AC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    </a:t>
              </a: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>
              <a:off x="5895975" y="3325813"/>
              <a:ext cx="914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1"/>
            <p:cNvSpPr>
              <a:spLocks noChangeShapeType="1"/>
            </p:cNvSpPr>
            <p:nvPr/>
          </p:nvSpPr>
          <p:spPr bwMode="auto">
            <a:xfrm>
              <a:off x="5895975" y="3325813"/>
              <a:ext cx="838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5803900" y="3514725"/>
              <a:ext cx="5052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AC</a:t>
              </a:r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6378575" y="3541713"/>
              <a:ext cx="5052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AC</a:t>
              </a: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1612900" y="3733800"/>
              <a:ext cx="426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" name="Group 33"/>
            <p:cNvGrpSpPr>
              <a:grpSpLocks/>
            </p:cNvGrpSpPr>
            <p:nvPr/>
          </p:nvGrpSpPr>
          <p:grpSpPr bwMode="auto">
            <a:xfrm>
              <a:off x="2222500" y="3330575"/>
              <a:ext cx="914400" cy="788987"/>
              <a:chOff x="1536" y="1579"/>
              <a:chExt cx="576" cy="497"/>
            </a:xfrm>
          </p:grpSpPr>
          <p:sp>
            <p:nvSpPr>
              <p:cNvPr id="110" name="Text Box 5"/>
              <p:cNvSpPr txBox="1">
                <a:spLocks noChangeArrowheads="1"/>
              </p:cNvSpPr>
              <p:nvPr/>
            </p:nvSpPr>
            <p:spPr bwMode="auto">
              <a:xfrm>
                <a:off x="1543" y="1579"/>
                <a:ext cx="562" cy="49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latin typeface="Arial" charset="0"/>
                  </a:rPr>
                  <a:t>AC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latin typeface="Arial" charset="0"/>
                  </a:rPr>
                  <a:t>    DC</a:t>
                </a:r>
              </a:p>
            </p:txBody>
          </p:sp>
          <p:sp>
            <p:nvSpPr>
              <p:cNvPr id="111" name="Line 6"/>
              <p:cNvSpPr>
                <a:spLocks noChangeShapeType="1"/>
              </p:cNvSpPr>
              <p:nvPr/>
            </p:nvSpPr>
            <p:spPr bwMode="auto">
              <a:xfrm flipH="1">
                <a:off x="1536" y="1584"/>
                <a:ext cx="57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8" name="Group 34"/>
            <p:cNvGrpSpPr>
              <a:grpSpLocks/>
            </p:cNvGrpSpPr>
            <p:nvPr/>
          </p:nvGrpSpPr>
          <p:grpSpPr bwMode="auto">
            <a:xfrm>
              <a:off x="4051300" y="3325813"/>
              <a:ext cx="914400" cy="788987"/>
              <a:chOff x="2784" y="1572"/>
              <a:chExt cx="576" cy="497"/>
            </a:xfrm>
          </p:grpSpPr>
          <p:sp>
            <p:nvSpPr>
              <p:cNvPr id="108" name="Text Box 9"/>
              <p:cNvSpPr txBox="1">
                <a:spLocks noChangeArrowheads="1"/>
              </p:cNvSpPr>
              <p:nvPr/>
            </p:nvSpPr>
            <p:spPr bwMode="auto">
              <a:xfrm>
                <a:off x="2791" y="1572"/>
                <a:ext cx="562" cy="49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latin typeface="Arial" charset="0"/>
                  </a:rPr>
                  <a:t>DC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latin typeface="Arial" charset="0"/>
                  </a:rPr>
                  <a:t>    AC</a:t>
                </a:r>
              </a:p>
            </p:txBody>
          </p:sp>
          <p:sp>
            <p:nvSpPr>
              <p:cNvPr id="109" name="Line 10"/>
              <p:cNvSpPr>
                <a:spLocks noChangeShapeType="1"/>
              </p:cNvSpPr>
              <p:nvPr/>
            </p:nvSpPr>
            <p:spPr bwMode="auto">
              <a:xfrm flipH="1">
                <a:off x="2784" y="1584"/>
                <a:ext cx="57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" name="Group 14"/>
            <p:cNvGrpSpPr>
              <a:grpSpLocks/>
            </p:cNvGrpSpPr>
            <p:nvPr/>
          </p:nvGrpSpPr>
          <p:grpSpPr bwMode="auto">
            <a:xfrm>
              <a:off x="393700" y="3708400"/>
              <a:ext cx="782638" cy="76200"/>
              <a:chOff x="480" y="2613"/>
              <a:chExt cx="493" cy="48"/>
            </a:xfrm>
          </p:grpSpPr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480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Oval 13"/>
              <p:cNvSpPr>
                <a:spLocks noChangeArrowheads="1"/>
              </p:cNvSpPr>
              <p:nvPr/>
            </p:nvSpPr>
            <p:spPr bwMode="auto">
              <a:xfrm>
                <a:off x="925" y="2613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15"/>
            <p:cNvGrpSpPr>
              <a:grpSpLocks/>
            </p:cNvGrpSpPr>
            <p:nvPr/>
          </p:nvGrpSpPr>
          <p:grpSpPr bwMode="auto">
            <a:xfrm rot="10800000">
              <a:off x="1401763" y="2667000"/>
              <a:ext cx="782638" cy="76200"/>
              <a:chOff x="480" y="2613"/>
              <a:chExt cx="493" cy="48"/>
            </a:xfrm>
          </p:grpSpPr>
          <p:sp>
            <p:nvSpPr>
              <p:cNvPr id="104" name="Line 16"/>
              <p:cNvSpPr>
                <a:spLocks noChangeShapeType="1"/>
              </p:cNvSpPr>
              <p:nvPr/>
            </p:nvSpPr>
            <p:spPr bwMode="auto">
              <a:xfrm>
                <a:off x="480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Oval 17"/>
              <p:cNvSpPr>
                <a:spLocks noChangeArrowheads="1"/>
              </p:cNvSpPr>
              <p:nvPr/>
            </p:nvSpPr>
            <p:spPr bwMode="auto">
              <a:xfrm>
                <a:off x="925" y="2613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" name="Oval 20"/>
            <p:cNvSpPr>
              <a:spLocks noChangeArrowheads="1"/>
            </p:cNvSpPr>
            <p:nvPr/>
          </p:nvSpPr>
          <p:spPr bwMode="auto">
            <a:xfrm>
              <a:off x="10795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23"/>
            <p:cNvSpPr>
              <a:spLocks noChangeArrowheads="1"/>
            </p:cNvSpPr>
            <p:nvPr/>
          </p:nvSpPr>
          <p:spPr bwMode="auto">
            <a:xfrm>
              <a:off x="1100138" y="2667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38"/>
            <p:cNvGrpSpPr>
              <a:grpSpLocks/>
            </p:cNvGrpSpPr>
            <p:nvPr/>
          </p:nvGrpSpPr>
          <p:grpSpPr bwMode="auto">
            <a:xfrm>
              <a:off x="3136902" y="4953000"/>
              <a:ext cx="915988" cy="1295400"/>
              <a:chOff x="2112" y="2784"/>
              <a:chExt cx="577" cy="816"/>
            </a:xfrm>
          </p:grpSpPr>
          <p:sp>
            <p:nvSpPr>
              <p:cNvPr id="102" name="Rectangle 36"/>
              <p:cNvSpPr>
                <a:spLocks noChangeArrowheads="1"/>
              </p:cNvSpPr>
              <p:nvPr/>
            </p:nvSpPr>
            <p:spPr bwMode="auto">
              <a:xfrm>
                <a:off x="2112" y="2784"/>
                <a:ext cx="576" cy="8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37"/>
              <p:cNvSpPr txBox="1">
                <a:spLocks noChangeArrowheads="1"/>
              </p:cNvSpPr>
              <p:nvPr/>
            </p:nvSpPr>
            <p:spPr bwMode="auto">
              <a:xfrm>
                <a:off x="2112" y="3033"/>
                <a:ext cx="5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Arial" charset="0"/>
                  </a:rPr>
                  <a:t>Battery</a:t>
                </a:r>
              </a:p>
            </p:txBody>
          </p:sp>
        </p:grpSp>
        <p:sp>
          <p:nvSpPr>
            <p:cNvPr id="74" name="Line 40"/>
            <p:cNvSpPr>
              <a:spLocks noChangeShapeType="1"/>
            </p:cNvSpPr>
            <p:nvPr/>
          </p:nvSpPr>
          <p:spPr bwMode="auto">
            <a:xfrm>
              <a:off x="3594100" y="37338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" name="Group 44"/>
            <p:cNvGrpSpPr>
              <a:grpSpLocks/>
            </p:cNvGrpSpPr>
            <p:nvPr/>
          </p:nvGrpSpPr>
          <p:grpSpPr bwMode="auto">
            <a:xfrm rot="10800000">
              <a:off x="1447800" y="1498600"/>
              <a:ext cx="782638" cy="76200"/>
              <a:chOff x="480" y="2613"/>
              <a:chExt cx="493" cy="48"/>
            </a:xfrm>
          </p:grpSpPr>
          <p:sp>
            <p:nvSpPr>
              <p:cNvPr id="100" name="Line 45"/>
              <p:cNvSpPr>
                <a:spLocks noChangeShapeType="1"/>
              </p:cNvSpPr>
              <p:nvPr/>
            </p:nvSpPr>
            <p:spPr bwMode="auto">
              <a:xfrm>
                <a:off x="480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Oval 46"/>
              <p:cNvSpPr>
                <a:spLocks noChangeArrowheads="1"/>
              </p:cNvSpPr>
              <p:nvPr/>
            </p:nvSpPr>
            <p:spPr bwMode="auto">
              <a:xfrm>
                <a:off x="925" y="2613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6" name="Group 47"/>
            <p:cNvGrpSpPr>
              <a:grpSpLocks/>
            </p:cNvGrpSpPr>
            <p:nvPr/>
          </p:nvGrpSpPr>
          <p:grpSpPr bwMode="auto">
            <a:xfrm rot="10800000">
              <a:off x="1460500" y="3708400"/>
              <a:ext cx="782638" cy="76200"/>
              <a:chOff x="480" y="2613"/>
              <a:chExt cx="493" cy="48"/>
            </a:xfrm>
          </p:grpSpPr>
          <p:sp>
            <p:nvSpPr>
              <p:cNvPr id="98" name="Line 48"/>
              <p:cNvSpPr>
                <a:spLocks noChangeShapeType="1"/>
              </p:cNvSpPr>
              <p:nvPr/>
            </p:nvSpPr>
            <p:spPr bwMode="auto">
              <a:xfrm>
                <a:off x="480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Oval 49"/>
              <p:cNvSpPr>
                <a:spLocks noChangeArrowheads="1"/>
              </p:cNvSpPr>
              <p:nvPr/>
            </p:nvSpPr>
            <p:spPr bwMode="auto">
              <a:xfrm>
                <a:off x="925" y="2613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" name="Line 51"/>
            <p:cNvSpPr>
              <a:spLocks noChangeShapeType="1"/>
            </p:cNvSpPr>
            <p:nvPr/>
          </p:nvSpPr>
          <p:spPr bwMode="auto">
            <a:xfrm>
              <a:off x="6337300" y="26924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52"/>
            <p:cNvSpPr>
              <a:spLocks noChangeShapeType="1"/>
            </p:cNvSpPr>
            <p:nvPr/>
          </p:nvSpPr>
          <p:spPr bwMode="auto">
            <a:xfrm>
              <a:off x="1460500" y="27051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" name="Group 53"/>
            <p:cNvGrpSpPr>
              <a:grpSpLocks/>
            </p:cNvGrpSpPr>
            <p:nvPr/>
          </p:nvGrpSpPr>
          <p:grpSpPr bwMode="auto">
            <a:xfrm>
              <a:off x="6794500" y="3657600"/>
              <a:ext cx="782638" cy="76200"/>
              <a:chOff x="480" y="2613"/>
              <a:chExt cx="493" cy="48"/>
            </a:xfrm>
          </p:grpSpPr>
          <p:sp>
            <p:nvSpPr>
              <p:cNvPr id="96" name="Line 54"/>
              <p:cNvSpPr>
                <a:spLocks noChangeShapeType="1"/>
              </p:cNvSpPr>
              <p:nvPr/>
            </p:nvSpPr>
            <p:spPr bwMode="auto">
              <a:xfrm>
                <a:off x="480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Oval 55"/>
              <p:cNvSpPr>
                <a:spLocks noChangeArrowheads="1"/>
              </p:cNvSpPr>
              <p:nvPr/>
            </p:nvSpPr>
            <p:spPr bwMode="auto">
              <a:xfrm>
                <a:off x="925" y="2613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" name="Group 56"/>
            <p:cNvGrpSpPr>
              <a:grpSpLocks/>
            </p:cNvGrpSpPr>
            <p:nvPr/>
          </p:nvGrpSpPr>
          <p:grpSpPr bwMode="auto">
            <a:xfrm rot="10800000">
              <a:off x="7861300" y="3657600"/>
              <a:ext cx="782638" cy="76200"/>
              <a:chOff x="480" y="2613"/>
              <a:chExt cx="493" cy="48"/>
            </a:xfrm>
          </p:grpSpPr>
          <p:sp>
            <p:nvSpPr>
              <p:cNvPr id="94" name="Line 57"/>
              <p:cNvSpPr>
                <a:spLocks noChangeShapeType="1"/>
              </p:cNvSpPr>
              <p:nvPr/>
            </p:nvSpPr>
            <p:spPr bwMode="auto">
              <a:xfrm>
                <a:off x="480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Oval 58"/>
              <p:cNvSpPr>
                <a:spLocks noChangeArrowheads="1"/>
              </p:cNvSpPr>
              <p:nvPr/>
            </p:nvSpPr>
            <p:spPr bwMode="auto">
              <a:xfrm>
                <a:off x="925" y="2613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" name="Line 59"/>
            <p:cNvSpPr>
              <a:spLocks noChangeShapeType="1"/>
            </p:cNvSpPr>
            <p:nvPr/>
          </p:nvSpPr>
          <p:spPr bwMode="auto">
            <a:xfrm>
              <a:off x="1536700" y="1536700"/>
              <a:ext cx="655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0"/>
            <p:cNvSpPr>
              <a:spLocks noChangeShapeType="1"/>
            </p:cNvSpPr>
            <p:nvPr/>
          </p:nvSpPr>
          <p:spPr bwMode="auto">
            <a:xfrm>
              <a:off x="8089900" y="15367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61"/>
            <p:cNvSpPr>
              <a:spLocks noChangeShapeType="1"/>
            </p:cNvSpPr>
            <p:nvPr/>
          </p:nvSpPr>
          <p:spPr bwMode="auto">
            <a:xfrm flipV="1">
              <a:off x="1155700" y="35814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62"/>
            <p:cNvSpPr>
              <a:spLocks noChangeShapeType="1"/>
            </p:cNvSpPr>
            <p:nvPr/>
          </p:nvSpPr>
          <p:spPr bwMode="auto">
            <a:xfrm flipV="1">
              <a:off x="1104900" y="1371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63"/>
            <p:cNvSpPr>
              <a:spLocks noChangeShapeType="1"/>
            </p:cNvSpPr>
            <p:nvPr/>
          </p:nvSpPr>
          <p:spPr bwMode="auto">
            <a:xfrm flipV="1">
              <a:off x="1117600" y="25273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64"/>
            <p:cNvSpPr>
              <a:spLocks noChangeShapeType="1"/>
            </p:cNvSpPr>
            <p:nvPr/>
          </p:nvSpPr>
          <p:spPr bwMode="auto">
            <a:xfrm>
              <a:off x="647700" y="1574800"/>
              <a:ext cx="0" cy="215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65"/>
            <p:cNvSpPr>
              <a:spLocks noChangeShapeType="1"/>
            </p:cNvSpPr>
            <p:nvPr/>
          </p:nvSpPr>
          <p:spPr bwMode="auto">
            <a:xfrm>
              <a:off x="647700" y="27051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Text Box 66"/>
            <p:cNvSpPr txBox="1">
              <a:spLocks noChangeArrowheads="1"/>
            </p:cNvSpPr>
            <p:nvPr/>
          </p:nvSpPr>
          <p:spPr bwMode="auto">
            <a:xfrm>
              <a:off x="1063625" y="3236913"/>
              <a:ext cx="9925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Q1 (I/P)</a:t>
              </a:r>
            </a:p>
          </p:txBody>
        </p:sp>
        <p:sp>
          <p:nvSpPr>
            <p:cNvPr id="89" name="Text Box 67"/>
            <p:cNvSpPr txBox="1">
              <a:spLocks noChangeArrowheads="1"/>
            </p:cNvSpPr>
            <p:nvPr/>
          </p:nvSpPr>
          <p:spPr bwMode="auto">
            <a:xfrm>
              <a:off x="987425" y="2170113"/>
              <a:ext cx="14670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Q2 (Bypass)</a:t>
              </a:r>
            </a:p>
          </p:txBody>
        </p:sp>
        <p:sp>
          <p:nvSpPr>
            <p:cNvPr id="90" name="Text Box 68"/>
            <p:cNvSpPr txBox="1">
              <a:spLocks noChangeArrowheads="1"/>
            </p:cNvSpPr>
            <p:nvPr/>
          </p:nvSpPr>
          <p:spPr bwMode="auto">
            <a:xfrm>
              <a:off x="987425" y="1027113"/>
              <a:ext cx="2852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Q3 (Maintenance Bypass)</a:t>
              </a:r>
            </a:p>
          </p:txBody>
        </p:sp>
        <p:sp>
          <p:nvSpPr>
            <p:cNvPr id="91" name="Line 69"/>
            <p:cNvSpPr>
              <a:spLocks noChangeShapeType="1"/>
            </p:cNvSpPr>
            <p:nvPr/>
          </p:nvSpPr>
          <p:spPr bwMode="auto">
            <a:xfrm flipV="1">
              <a:off x="7556500" y="35052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Text Box 70"/>
            <p:cNvSpPr txBox="1">
              <a:spLocks noChangeArrowheads="1"/>
            </p:cNvSpPr>
            <p:nvPr/>
          </p:nvSpPr>
          <p:spPr bwMode="auto">
            <a:xfrm>
              <a:off x="7099300" y="3770313"/>
              <a:ext cx="18476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Q4 (O/P Switch)</a:t>
              </a:r>
            </a:p>
          </p:txBody>
        </p:sp>
        <p:sp>
          <p:nvSpPr>
            <p:cNvPr id="93" name="Line 71"/>
            <p:cNvSpPr>
              <a:spLocks noChangeShapeType="1"/>
            </p:cNvSpPr>
            <p:nvPr/>
          </p:nvSpPr>
          <p:spPr bwMode="auto">
            <a:xfrm>
              <a:off x="635000" y="15621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Text Box 78"/>
            <p:cNvSpPr txBox="1">
              <a:spLocks noChangeArrowheads="1"/>
            </p:cNvSpPr>
            <p:nvPr/>
          </p:nvSpPr>
          <p:spPr bwMode="auto">
            <a:xfrm>
              <a:off x="5851524" y="4075113"/>
              <a:ext cx="103528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>
                  <a:latin typeface="Arial" charset="0"/>
                </a:rPr>
                <a:t>Transfer</a:t>
              </a:r>
            </a:p>
            <a:p>
              <a:pPr eaLnBrk="1" hangingPunct="1"/>
              <a:r>
                <a:rPr lang="en-US" dirty="0">
                  <a:latin typeface="Arial" charset="0"/>
                </a:rPr>
                <a:t>Switch</a:t>
              </a:r>
            </a:p>
          </p:txBody>
        </p:sp>
        <p:sp>
          <p:nvSpPr>
            <p:cNvPr id="113" name="Text Box 74"/>
            <p:cNvSpPr txBox="1">
              <a:spLocks noChangeArrowheads="1"/>
            </p:cNvSpPr>
            <p:nvPr/>
          </p:nvSpPr>
          <p:spPr bwMode="auto">
            <a:xfrm>
              <a:off x="228600" y="3886200"/>
              <a:ext cx="4667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 smtClean="0">
                  <a:latin typeface="Arial" charset="0"/>
                </a:rPr>
                <a:t>I/P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115" name="Text Box 75"/>
            <p:cNvSpPr txBox="1">
              <a:spLocks noChangeArrowheads="1"/>
            </p:cNvSpPr>
            <p:nvPr/>
          </p:nvSpPr>
          <p:spPr bwMode="auto">
            <a:xfrm>
              <a:off x="8104589" y="3048000"/>
              <a:ext cx="58221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 smtClean="0">
                  <a:latin typeface="Arial" charset="0"/>
                </a:rPr>
                <a:t>O/P</a:t>
              </a:r>
              <a:endParaRPr lang="en-US" dirty="0">
                <a:latin typeface="Arial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057400" y="4191000"/>
            <a:ext cx="111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Rectifier /</a:t>
            </a:r>
          </a:p>
          <a:p>
            <a:r>
              <a:rPr lang="en-US" dirty="0" smtClean="0"/>
              <a:t>Charger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38600" y="4191000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144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1:   	 Add up the nameplate power of the anticipated loads.</a:t>
            </a:r>
          </a:p>
          <a:p>
            <a:endParaRPr lang="en-US" dirty="0" smtClean="0"/>
          </a:p>
          <a:p>
            <a:r>
              <a:rPr lang="en-US" dirty="0" smtClean="0"/>
              <a:t>Step 2:   	Multiply the anticipated VA number by 0.9 to estimate the actual power, in 	watts, that the critical load will represent. </a:t>
            </a:r>
          </a:p>
          <a:p>
            <a:endParaRPr lang="en-US" dirty="0" smtClean="0"/>
          </a:p>
          <a:p>
            <a:r>
              <a:rPr lang="en-US" dirty="0" smtClean="0"/>
              <a:t>Step 3:     	 Divide the number by 1,000 to establish the kilowatt (kW) load level of the 	anticipated critical load.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52400"/>
            <a:ext cx="914400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u="sng" dirty="0" smtClean="0"/>
              <a:t>UPS load Calculation</a:t>
            </a:r>
            <a:endParaRPr lang="en-US" sz="2800" b="1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3733800"/>
          <a:ext cx="5372100" cy="2734749"/>
        </p:xfrm>
        <a:graphic>
          <a:graphicData uri="http://schemas.openxmlformats.org/drawingml/2006/table">
            <a:tbl>
              <a:tblPr/>
              <a:tblGrid>
                <a:gridCol w="2343924"/>
                <a:gridCol w="3028176"/>
              </a:tblGrid>
              <a:tr h="544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 Antiqua"/>
                        </a:rPr>
                        <a:t>Server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VDI Servers : Boston x86 Server SuperChassis 825TQ-R740LPB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22 Nos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591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Maximum Power Consumed by each node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740 Watts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 Antiqua"/>
                        </a:rPr>
                        <a:t>Total Power Consumed (Max)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16.28 Kwatts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591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Power Facor of server Power Supply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Load to UPS (Max)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 Antiqua"/>
                        </a:rPr>
                        <a:t>18 KVA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3276600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Example: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0" y="533404"/>
            <a:ext cx="9144000" cy="64633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Backup time </a:t>
            </a:r>
            <a:r>
              <a:rPr lang="en-US" sz="3600" b="1" u="sng" dirty="0" smtClean="0"/>
              <a:t>Calculation</a:t>
            </a:r>
            <a:endParaRPr lang="en-US" sz="3600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81200"/>
          <a:ext cx="83058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43"/>
                <a:gridCol w="1305196"/>
                <a:gridCol w="1067889"/>
                <a:gridCol w="1186543"/>
                <a:gridCol w="1186543"/>
                <a:gridCol w="696686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 (AH)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Batteries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Battery Bank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Efficiency</a:t>
                      </a:r>
                      <a:r>
                        <a:rPr lang="en-US" baseline="0" dirty="0" smtClean="0"/>
                        <a:t> of UPS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400" baseline="0" dirty="0" smtClean="0"/>
                        <a:t>(KW)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Backup Time</a:t>
                      </a:r>
                      <a:endParaRPr lang="en-US" dirty="0"/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r>
                        <a:rPr lang="en-US" dirty="0" smtClean="0"/>
                        <a:t>12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X 34</a:t>
                      </a:r>
                    </a:p>
                    <a:p>
                      <a:r>
                        <a:rPr lang="en-US" dirty="0" smtClean="0"/>
                        <a:t>= 408V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KW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 Hours</a:t>
                      </a:r>
                    </a:p>
                    <a:p>
                      <a:r>
                        <a:rPr lang="en-US" dirty="0" smtClean="0"/>
                        <a:t>= 49 Minutes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581" name="TextBox 4"/>
          <p:cNvSpPr txBox="1">
            <a:spLocks noChangeArrowheads="1"/>
          </p:cNvSpPr>
          <p:nvPr/>
        </p:nvSpPr>
        <p:spPr bwMode="auto">
          <a:xfrm>
            <a:off x="533402" y="4572004"/>
            <a:ext cx="64533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Backup </a:t>
            </a:r>
            <a:r>
              <a:rPr lang="en-US" sz="2400" dirty="0"/>
              <a:t>time   = </a:t>
            </a:r>
            <a:r>
              <a:rPr lang="en-US" sz="2400" dirty="0" smtClean="0"/>
              <a:t>(12v * 200AH * 34 * 0.8)/80,000W</a:t>
            </a:r>
          </a:p>
          <a:p>
            <a:r>
              <a:rPr lang="en-US" sz="2400" dirty="0" smtClean="0"/>
              <a:t>                         = 0.816 Hours or 49 Minutes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038600"/>
            <a:ext cx="846299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Backup Time = (Battery </a:t>
            </a:r>
            <a:r>
              <a:rPr lang="en-US" sz="2000" dirty="0" err="1" smtClean="0"/>
              <a:t>Vtg</a:t>
            </a:r>
            <a:r>
              <a:rPr lang="en-US" sz="2000" dirty="0" smtClean="0"/>
              <a:t> * AH * No of Batteries * Efficiency)/Load in Watts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 137"/>
          <p:cNvSpPr>
            <a:spLocks noChangeShapeType="1"/>
          </p:cNvSpPr>
          <p:nvPr/>
        </p:nvSpPr>
        <p:spPr bwMode="auto">
          <a:xfrm>
            <a:off x="7426818" y="5525869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60" name="AutoShape 158"/>
          <p:cNvCxnSpPr>
            <a:cxnSpLocks noChangeShapeType="1"/>
          </p:cNvCxnSpPr>
          <p:nvPr/>
        </p:nvCxnSpPr>
        <p:spPr bwMode="auto">
          <a:xfrm rot="5400000">
            <a:off x="3464686" y="2142589"/>
            <a:ext cx="274320" cy="1588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922620" y="2935069"/>
            <a:ext cx="114300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Emerson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20 KVA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I/P 415V ~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O/P 230 V</a:t>
            </a:r>
            <a:r>
              <a:rPr lang="en-US" sz="1100" b="1" dirty="0" smtClean="0">
                <a:solidFill>
                  <a:schemeClr val="tx1"/>
                </a:solidFill>
                <a:latin typeface="Verdana" pitchFamily="34" charset="0"/>
              </a:rPr>
              <a:t>~</a:t>
            </a:r>
            <a:endParaRPr lang="en-US" sz="11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cxnSp>
        <p:nvCxnSpPr>
          <p:cNvPr id="11" name="AutoShape 22"/>
          <p:cNvCxnSpPr>
            <a:cxnSpLocks noChangeShapeType="1"/>
          </p:cNvCxnSpPr>
          <p:nvPr/>
        </p:nvCxnSpPr>
        <p:spPr bwMode="auto">
          <a:xfrm rot="5400000">
            <a:off x="4442016" y="2087748"/>
            <a:ext cx="1097280" cy="640080"/>
          </a:xfrm>
          <a:prstGeom prst="bent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AutoShape 26"/>
          <p:cNvCxnSpPr>
            <a:cxnSpLocks noChangeShapeType="1"/>
          </p:cNvCxnSpPr>
          <p:nvPr/>
        </p:nvCxnSpPr>
        <p:spPr bwMode="auto">
          <a:xfrm rot="16200000" flipH="1">
            <a:off x="5806440" y="1456790"/>
            <a:ext cx="1097280" cy="1920240"/>
          </a:xfrm>
          <a:prstGeom prst="bentConnector3">
            <a:avLst>
              <a:gd name="adj1" fmla="val 49042"/>
            </a:avLst>
          </a:prstGeom>
          <a:ln>
            <a:headEnd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2796096" y="1650179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en-US" sz="1200" b="1" dirty="0">
                <a:latin typeface="Verdana" pitchFamily="34" charset="0"/>
              </a:rPr>
              <a:t>Input  Panel – </a:t>
            </a:r>
            <a:r>
              <a:rPr lang="en-US" sz="1200" b="1" dirty="0" smtClean="0">
                <a:latin typeface="Verdana" pitchFamily="34" charset="0"/>
              </a:rPr>
              <a:t>1</a:t>
            </a:r>
          </a:p>
          <a:p>
            <a:pPr algn="ctr"/>
            <a:r>
              <a:rPr lang="en-US" sz="1200" b="1" dirty="0" smtClean="0">
                <a:latin typeface="Verdana" pitchFamily="34" charset="0"/>
              </a:rPr>
              <a:t>Class IV </a:t>
            </a:r>
            <a:endParaRPr lang="en-US" sz="1200" b="1" dirty="0">
              <a:latin typeface="Verdana" pitchFamily="34" charset="0"/>
            </a:endParaRPr>
          </a:p>
        </p:txBody>
      </p:sp>
      <p:sp>
        <p:nvSpPr>
          <p:cNvPr id="26" name="Text Box 48"/>
          <p:cNvSpPr txBox="1">
            <a:spLocks noChangeArrowheads="1"/>
          </p:cNvSpPr>
          <p:nvPr/>
        </p:nvSpPr>
        <p:spPr bwMode="auto">
          <a:xfrm>
            <a:off x="0" y="46358"/>
            <a:ext cx="9144000" cy="3667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Verdana" pitchFamily="34" charset="0"/>
              </a:rPr>
              <a:t>Power Distribution Layout at Computer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</a:rPr>
              <a:t>Division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</a:rPr>
              <a:t>(Ground Floor)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</a:rPr>
              <a:t> 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Verdana" pitchFamily="34" charset="0"/>
            </a:endParaRPr>
          </a:p>
        </p:txBody>
      </p:sp>
      <p:sp>
        <p:nvSpPr>
          <p:cNvPr id="27" name="Rectangle 50"/>
          <p:cNvSpPr>
            <a:spLocks noChangeArrowheads="1"/>
          </p:cNvSpPr>
          <p:nvPr/>
        </p:nvSpPr>
        <p:spPr bwMode="auto">
          <a:xfrm>
            <a:off x="4472496" y="1651171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en-US" sz="1200" b="1" dirty="0">
                <a:latin typeface="Verdana" pitchFamily="34" charset="0"/>
              </a:rPr>
              <a:t>Input  Panel – </a:t>
            </a:r>
            <a:r>
              <a:rPr lang="en-US" sz="1200" b="1" dirty="0" smtClean="0">
                <a:latin typeface="Verdana" pitchFamily="34" charset="0"/>
              </a:rPr>
              <a:t>2</a:t>
            </a:r>
          </a:p>
          <a:p>
            <a:pPr algn="ctr"/>
            <a:r>
              <a:rPr lang="en-US" sz="1200" b="1" dirty="0" smtClean="0">
                <a:latin typeface="Verdana" pitchFamily="34" charset="0"/>
              </a:rPr>
              <a:t>Class III </a:t>
            </a:r>
            <a:r>
              <a:rPr lang="en-US" sz="900" b="1" dirty="0" smtClean="0">
                <a:latin typeface="Verdana" pitchFamily="34" charset="0"/>
              </a:rPr>
              <a:t>(DG Backup)</a:t>
            </a:r>
            <a:endParaRPr lang="en-US" sz="900" b="1" dirty="0">
              <a:latin typeface="Verdana" pitchFamily="34" charset="0"/>
            </a:endParaRPr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2081262" y="2632622"/>
            <a:ext cx="103746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b="1" dirty="0">
                <a:latin typeface="Verdana" pitchFamily="34" charset="0"/>
              </a:rPr>
              <a:t>I/P   UPS 4</a:t>
            </a:r>
          </a:p>
        </p:txBody>
      </p:sp>
      <p:sp>
        <p:nvSpPr>
          <p:cNvPr id="32" name="Text Box 67"/>
          <p:cNvSpPr txBox="1">
            <a:spLocks noChangeArrowheads="1"/>
          </p:cNvSpPr>
          <p:nvPr/>
        </p:nvSpPr>
        <p:spPr bwMode="auto">
          <a:xfrm>
            <a:off x="3505709" y="649069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latin typeface="Verdana" pitchFamily="34" charset="0"/>
              </a:rPr>
              <a:t>3 </a:t>
            </a:r>
            <a:r>
              <a:rPr lang="el-GR" sz="1200" b="1">
                <a:latin typeface="Verdana" pitchFamily="34" charset="0"/>
                <a:cs typeface="Arial" charset="0"/>
              </a:rPr>
              <a:t>Φ</a:t>
            </a:r>
            <a:r>
              <a:rPr lang="en-US" sz="1200" b="1">
                <a:latin typeface="Verdana" pitchFamily="34" charset="0"/>
                <a:cs typeface="Arial" charset="0"/>
              </a:rPr>
              <a:t> 415 V ~</a:t>
            </a:r>
          </a:p>
          <a:p>
            <a:pPr algn="ctr"/>
            <a:r>
              <a:rPr lang="en-US" sz="1200" b="1">
                <a:latin typeface="Verdana" pitchFamily="34" charset="0"/>
              </a:rPr>
              <a:t>From Sub Station</a:t>
            </a:r>
            <a:endParaRPr lang="el-GR" sz="1200" b="1">
              <a:latin typeface="Verdana" pitchFamily="34" charset="0"/>
            </a:endParaRPr>
          </a:p>
        </p:txBody>
      </p:sp>
      <p:cxnSp>
        <p:nvCxnSpPr>
          <p:cNvPr id="33" name="AutoShape 68"/>
          <p:cNvCxnSpPr>
            <a:cxnSpLocks noChangeShapeType="1"/>
            <a:stCxn id="32" idx="2"/>
            <a:endCxn id="27" idx="0"/>
          </p:cNvCxnSpPr>
          <p:nvPr/>
        </p:nvCxnSpPr>
        <p:spPr bwMode="auto">
          <a:xfrm rot="16200000" flipH="1">
            <a:off x="4612001" y="952476"/>
            <a:ext cx="544902" cy="85248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34" name="AutoShape 69"/>
          <p:cNvCxnSpPr>
            <a:cxnSpLocks noChangeShapeType="1"/>
            <a:stCxn id="32" idx="2"/>
            <a:endCxn id="16" idx="0"/>
          </p:cNvCxnSpPr>
          <p:nvPr/>
        </p:nvCxnSpPr>
        <p:spPr bwMode="auto">
          <a:xfrm rot="5400000">
            <a:off x="3774298" y="966268"/>
            <a:ext cx="543910" cy="82391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50" name="Rectangle 120"/>
          <p:cNvSpPr>
            <a:spLocks noChangeArrowheads="1"/>
          </p:cNvSpPr>
          <p:nvPr/>
        </p:nvSpPr>
        <p:spPr bwMode="auto">
          <a:xfrm>
            <a:off x="1909678" y="4211419"/>
            <a:ext cx="1219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Verdana" pitchFamily="34" charset="0"/>
              </a:rPr>
              <a:t>DB 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  <a:latin typeface="Verdana" pitchFamily="34" charset="0"/>
              </a:rPr>
              <a:t>Output of UPS4</a:t>
            </a:r>
          </a:p>
        </p:txBody>
      </p:sp>
      <p:sp>
        <p:nvSpPr>
          <p:cNvPr id="51" name="Line 121"/>
          <p:cNvSpPr>
            <a:spLocks noChangeShapeType="1"/>
          </p:cNvSpPr>
          <p:nvPr/>
        </p:nvSpPr>
        <p:spPr bwMode="auto">
          <a:xfrm>
            <a:off x="2477040" y="4687669"/>
            <a:ext cx="0" cy="274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 Box 124"/>
          <p:cNvSpPr txBox="1">
            <a:spLocks noChangeArrowheads="1"/>
          </p:cNvSpPr>
          <p:nvPr/>
        </p:nvSpPr>
        <p:spPr bwMode="auto">
          <a:xfrm>
            <a:off x="1549500" y="5001837"/>
            <a:ext cx="1727100" cy="92333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900" b="1" dirty="0" smtClean="0">
                <a:latin typeface="Verdana" pitchFamily="34" charset="0"/>
              </a:rPr>
              <a:t>Rack 2 (</a:t>
            </a:r>
            <a:r>
              <a:rPr lang="en-US" sz="800" b="1" dirty="0" smtClean="0">
                <a:latin typeface="Verdana" pitchFamily="34" charset="0"/>
              </a:rPr>
              <a:t>EID servers</a:t>
            </a:r>
            <a:r>
              <a:rPr lang="en-US" sz="900" b="1" dirty="0" smtClean="0">
                <a:latin typeface="Verdana" pitchFamily="34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900" b="1" dirty="0" smtClean="0">
                <a:latin typeface="Verdana" pitchFamily="34" charset="0"/>
              </a:rPr>
              <a:t>Bull Nova </a:t>
            </a:r>
            <a:r>
              <a:rPr lang="en-US" sz="800" b="1" dirty="0" smtClean="0">
                <a:latin typeface="Verdana" pitchFamily="34" charset="0"/>
              </a:rPr>
              <a:t>Master Node</a:t>
            </a:r>
          </a:p>
          <a:p>
            <a:pPr>
              <a:buFont typeface="Wingdings" pitchFamily="2" charset="2"/>
              <a:buChar char="Ø"/>
            </a:pPr>
            <a:r>
              <a:rPr lang="en-US" sz="900" b="1" dirty="0" smtClean="0">
                <a:latin typeface="Verdana" pitchFamily="34" charset="0"/>
              </a:rPr>
              <a:t>Rack 3 (</a:t>
            </a:r>
            <a:r>
              <a:rPr lang="en-US" sz="800" b="1" dirty="0" err="1" smtClean="0">
                <a:latin typeface="Verdana" pitchFamily="34" charset="0"/>
              </a:rPr>
              <a:t>Everrun</a:t>
            </a:r>
            <a:r>
              <a:rPr lang="en-US" sz="800" b="1" dirty="0" smtClean="0">
                <a:latin typeface="Verdana" pitchFamily="34" charset="0"/>
              </a:rPr>
              <a:t> server)</a:t>
            </a:r>
          </a:p>
          <a:p>
            <a:pPr>
              <a:buFont typeface="Wingdings" pitchFamily="2" charset="2"/>
              <a:buChar char="Ø"/>
            </a:pPr>
            <a:r>
              <a:rPr lang="en-US" sz="900" b="1" dirty="0" smtClean="0">
                <a:latin typeface="Verdana" pitchFamily="34" charset="0"/>
              </a:rPr>
              <a:t>Rack 4 (</a:t>
            </a:r>
            <a:r>
              <a:rPr lang="en-US" sz="800" b="1" dirty="0" smtClean="0">
                <a:latin typeface="Verdana" pitchFamily="34" charset="0"/>
              </a:rPr>
              <a:t>SMP servers)</a:t>
            </a:r>
          </a:p>
          <a:p>
            <a:pPr>
              <a:buFont typeface="Wingdings" pitchFamily="2" charset="2"/>
              <a:buChar char="Ø"/>
            </a:pPr>
            <a:r>
              <a:rPr lang="en-US" sz="900" b="1" dirty="0" smtClean="0">
                <a:latin typeface="Verdana" pitchFamily="34" charset="0"/>
              </a:rPr>
              <a:t>DAE Grid</a:t>
            </a:r>
          </a:p>
          <a:p>
            <a:pPr>
              <a:buFont typeface="Wingdings" pitchFamily="2" charset="2"/>
              <a:buChar char="Ø"/>
            </a:pPr>
            <a:r>
              <a:rPr lang="en-US" sz="900" b="1" dirty="0" smtClean="0">
                <a:latin typeface="Verdana" pitchFamily="34" charset="0"/>
              </a:rPr>
              <a:t>I/O room </a:t>
            </a:r>
            <a:r>
              <a:rPr lang="en-US" sz="800" b="1" dirty="0" smtClean="0">
                <a:latin typeface="Verdana" pitchFamily="34" charset="0"/>
              </a:rPr>
              <a:t>peripherals</a:t>
            </a:r>
            <a:endParaRPr lang="en-US" sz="800" b="1" dirty="0">
              <a:latin typeface="Verdana" pitchFamily="34" charset="0"/>
            </a:endParaRPr>
          </a:p>
        </p:txBody>
      </p:sp>
      <p:cxnSp>
        <p:nvCxnSpPr>
          <p:cNvPr id="63" name="AutoShape 161"/>
          <p:cNvCxnSpPr>
            <a:cxnSpLocks noChangeShapeType="1"/>
          </p:cNvCxnSpPr>
          <p:nvPr/>
        </p:nvCxnSpPr>
        <p:spPr bwMode="auto">
          <a:xfrm flipH="1">
            <a:off x="2493978" y="2249269"/>
            <a:ext cx="0" cy="64008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" name="Line 137"/>
          <p:cNvSpPr>
            <a:spLocks noChangeShapeType="1"/>
          </p:cNvSpPr>
          <p:nvPr/>
        </p:nvSpPr>
        <p:spPr bwMode="auto">
          <a:xfrm>
            <a:off x="2477040" y="3925669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81" name="AutoShape 158"/>
          <p:cNvCxnSpPr>
            <a:cxnSpLocks noChangeShapeType="1"/>
          </p:cNvCxnSpPr>
          <p:nvPr/>
        </p:nvCxnSpPr>
        <p:spPr bwMode="auto">
          <a:xfrm>
            <a:off x="598842" y="2261913"/>
            <a:ext cx="3017520" cy="1588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773736" y="2407183"/>
            <a:ext cx="1737360" cy="1588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108712" y="3005443"/>
            <a:ext cx="114300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Emerson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20 KVA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I/P 415V ~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O/P 230 V</a:t>
            </a:r>
            <a:r>
              <a:rPr lang="en-US" sz="1100" b="1" dirty="0" smtClean="0">
                <a:solidFill>
                  <a:schemeClr val="tx1"/>
                </a:solidFill>
                <a:latin typeface="Verdana" pitchFamily="34" charset="0"/>
              </a:rPr>
              <a:t>~</a:t>
            </a:r>
            <a:endParaRPr lang="en-US" sz="11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42606" y="2973169"/>
            <a:ext cx="114300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Emerson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20 KVA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I/P 415V ~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O/P 230 V~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Int.&amp; Email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5484612" y="2973169"/>
            <a:ext cx="114300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Emerson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20 KVA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I/P 415V ~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O/P 230 V</a:t>
            </a:r>
            <a:r>
              <a:rPr lang="en-US" sz="1100" b="1" dirty="0" smtClean="0">
                <a:solidFill>
                  <a:schemeClr val="tx1"/>
                </a:solidFill>
                <a:latin typeface="Verdana" pitchFamily="34" charset="0"/>
              </a:rPr>
              <a:t>~</a:t>
            </a:r>
            <a:endParaRPr lang="en-US" sz="11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9" name="Text Box 52"/>
          <p:cNvSpPr txBox="1">
            <a:spLocks noChangeArrowheads="1"/>
          </p:cNvSpPr>
          <p:nvPr/>
        </p:nvSpPr>
        <p:spPr bwMode="auto">
          <a:xfrm>
            <a:off x="5599155" y="2653642"/>
            <a:ext cx="103746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b="1" dirty="0" smtClean="0">
                <a:latin typeface="Verdana" pitchFamily="34" charset="0"/>
              </a:rPr>
              <a:t>I/P   </a:t>
            </a:r>
            <a:r>
              <a:rPr lang="en-US" sz="1050" b="1" dirty="0">
                <a:latin typeface="Verdana" pitchFamily="34" charset="0"/>
              </a:rPr>
              <a:t>UPS 2</a:t>
            </a:r>
          </a:p>
        </p:txBody>
      </p:sp>
      <p:sp>
        <p:nvSpPr>
          <p:cNvPr id="30" name="Text Box 53"/>
          <p:cNvSpPr txBox="1">
            <a:spLocks noChangeArrowheads="1"/>
          </p:cNvSpPr>
          <p:nvPr/>
        </p:nvSpPr>
        <p:spPr bwMode="auto">
          <a:xfrm>
            <a:off x="6899228" y="2658070"/>
            <a:ext cx="103746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b="1" dirty="0" smtClean="0">
                <a:latin typeface="Verdana" pitchFamily="34" charset="0"/>
              </a:rPr>
              <a:t>I/P   </a:t>
            </a:r>
            <a:r>
              <a:rPr lang="en-US" sz="1050" b="1" dirty="0">
                <a:latin typeface="Verdana" pitchFamily="34" charset="0"/>
              </a:rPr>
              <a:t>UPS 3</a:t>
            </a:r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4254222" y="2694073"/>
            <a:ext cx="103746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b="1" dirty="0" smtClean="0">
                <a:latin typeface="Verdana" pitchFamily="34" charset="0"/>
              </a:rPr>
              <a:t>I/P   </a:t>
            </a:r>
            <a:r>
              <a:rPr lang="en-US" sz="1050" b="1" dirty="0">
                <a:latin typeface="Verdana" pitchFamily="34" charset="0"/>
              </a:rPr>
              <a:t>UPS </a:t>
            </a:r>
            <a:r>
              <a:rPr lang="en-US" sz="1050" b="1" dirty="0" smtClean="0">
                <a:latin typeface="Verdana" pitchFamily="34" charset="0"/>
              </a:rPr>
              <a:t>5</a:t>
            </a:r>
            <a:endParaRPr lang="en-US" sz="1050" b="1" dirty="0">
              <a:latin typeface="Verdana" pitchFamily="34" charset="0"/>
            </a:endParaRPr>
          </a:p>
        </p:txBody>
      </p:sp>
      <p:sp>
        <p:nvSpPr>
          <p:cNvPr id="35" name="Rectangle 99"/>
          <p:cNvSpPr>
            <a:spLocks noChangeArrowheads="1"/>
          </p:cNvSpPr>
          <p:nvPr/>
        </p:nvSpPr>
        <p:spPr bwMode="auto">
          <a:xfrm>
            <a:off x="7090268" y="4373344"/>
            <a:ext cx="762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en-US" sz="1050" b="1">
                <a:solidFill>
                  <a:schemeClr val="tx1"/>
                </a:solidFill>
                <a:latin typeface="Verdana" pitchFamily="34" charset="0"/>
              </a:rPr>
              <a:t>DB - 1</a:t>
            </a:r>
          </a:p>
        </p:txBody>
      </p:sp>
      <p:sp>
        <p:nvSpPr>
          <p:cNvPr id="36" name="Rectangle 100"/>
          <p:cNvSpPr>
            <a:spLocks noChangeArrowheads="1"/>
          </p:cNvSpPr>
          <p:nvPr/>
        </p:nvSpPr>
        <p:spPr bwMode="auto">
          <a:xfrm>
            <a:off x="7090268" y="5259169"/>
            <a:ext cx="762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en-US" sz="1050" b="1">
                <a:solidFill>
                  <a:schemeClr val="tx1"/>
                </a:solidFill>
                <a:latin typeface="Verdana" pitchFamily="34" charset="0"/>
              </a:rPr>
              <a:t>DB - 2</a:t>
            </a:r>
          </a:p>
        </p:txBody>
      </p:sp>
      <p:sp>
        <p:nvSpPr>
          <p:cNvPr id="37" name="Line 101"/>
          <p:cNvSpPr>
            <a:spLocks noChangeShapeType="1"/>
          </p:cNvSpPr>
          <p:nvPr/>
        </p:nvSpPr>
        <p:spPr bwMode="auto">
          <a:xfrm>
            <a:off x="6861668" y="5411569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102"/>
          <p:cNvSpPr>
            <a:spLocks noChangeShapeType="1"/>
          </p:cNvSpPr>
          <p:nvPr/>
        </p:nvSpPr>
        <p:spPr bwMode="auto">
          <a:xfrm>
            <a:off x="6848968" y="4525744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" name="Rectangle 111"/>
          <p:cNvSpPr>
            <a:spLocks noChangeArrowheads="1"/>
          </p:cNvSpPr>
          <p:nvPr/>
        </p:nvSpPr>
        <p:spPr bwMode="auto">
          <a:xfrm>
            <a:off x="4075374" y="4300843"/>
            <a:ext cx="1219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en-US" sz="1050" b="1">
                <a:solidFill>
                  <a:schemeClr val="tx1"/>
                </a:solidFill>
                <a:latin typeface="Verdana" pitchFamily="34" charset="0"/>
              </a:rPr>
              <a:t>DB </a:t>
            </a:r>
          </a:p>
          <a:p>
            <a:pPr algn="ctr"/>
            <a:r>
              <a:rPr lang="en-US" sz="1050" b="1">
                <a:solidFill>
                  <a:schemeClr val="tx1"/>
                </a:solidFill>
                <a:latin typeface="Verdana" pitchFamily="34" charset="0"/>
              </a:rPr>
              <a:t>Output of UPS1</a:t>
            </a:r>
          </a:p>
        </p:txBody>
      </p:sp>
      <p:sp>
        <p:nvSpPr>
          <p:cNvPr id="46" name="Line 112"/>
          <p:cNvSpPr>
            <a:spLocks noChangeShapeType="1"/>
          </p:cNvSpPr>
          <p:nvPr/>
        </p:nvSpPr>
        <p:spPr bwMode="auto">
          <a:xfrm>
            <a:off x="4700664" y="476198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Text Box 115"/>
          <p:cNvSpPr txBox="1">
            <a:spLocks noChangeArrowheads="1"/>
          </p:cNvSpPr>
          <p:nvPr/>
        </p:nvSpPr>
        <p:spPr bwMode="auto">
          <a:xfrm>
            <a:off x="3944490" y="4983468"/>
            <a:ext cx="1541910" cy="106182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900" b="1" dirty="0" smtClean="0">
                <a:latin typeface="Verdana" pitchFamily="34" charset="0"/>
              </a:rPr>
              <a:t>OLAP, DFIS, APAR</a:t>
            </a:r>
          </a:p>
          <a:p>
            <a:pPr>
              <a:buFont typeface="Wingdings" pitchFamily="2" charset="2"/>
              <a:buChar char="Ø"/>
            </a:pPr>
            <a:r>
              <a:rPr lang="en-US" sz="900" b="1" dirty="0" smtClean="0">
                <a:latin typeface="Verdana" pitchFamily="34" charset="0"/>
              </a:rPr>
              <a:t>HPC Fire, </a:t>
            </a:r>
            <a:r>
              <a:rPr lang="en-US" sz="900" b="1" dirty="0" err="1" smtClean="0">
                <a:latin typeface="Verdana" pitchFamily="34" charset="0"/>
              </a:rPr>
              <a:t>PVelite</a:t>
            </a:r>
            <a:endParaRPr lang="en-US" sz="900" b="1" dirty="0">
              <a:latin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900" b="1" dirty="0">
                <a:latin typeface="Verdana" pitchFamily="34" charset="0"/>
              </a:rPr>
              <a:t> Xeon </a:t>
            </a:r>
            <a:r>
              <a:rPr lang="en-US" sz="900" b="1" dirty="0" smtClean="0">
                <a:latin typeface="Verdana" pitchFamily="34" charset="0"/>
              </a:rPr>
              <a:t>Server1 &amp; 2</a:t>
            </a:r>
            <a:endParaRPr lang="en-US" sz="900" b="1" dirty="0">
              <a:latin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900" b="1" dirty="0" smtClean="0">
                <a:latin typeface="Verdana" pitchFamily="34" charset="0"/>
              </a:rPr>
              <a:t>Workstations</a:t>
            </a:r>
            <a:endParaRPr lang="en-US" sz="900" b="1" dirty="0">
              <a:latin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900" b="1" dirty="0" smtClean="0">
                <a:latin typeface="Verdana" pitchFamily="34" charset="0"/>
              </a:rPr>
              <a:t>I/O Room (spare)</a:t>
            </a:r>
            <a:endParaRPr lang="en-US" sz="900" b="1" dirty="0">
              <a:latin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900" b="1" dirty="0">
                <a:latin typeface="Verdana" pitchFamily="34" charset="0"/>
              </a:rPr>
              <a:t> HPC Network </a:t>
            </a:r>
            <a:r>
              <a:rPr lang="en-US" sz="900" b="1" dirty="0" smtClean="0">
                <a:latin typeface="Verdana" pitchFamily="34" charset="0"/>
              </a:rPr>
              <a:t>Rack</a:t>
            </a:r>
          </a:p>
          <a:p>
            <a:pPr>
              <a:buFont typeface="Wingdings" pitchFamily="2" charset="2"/>
              <a:buChar char="Ø"/>
            </a:pPr>
            <a:r>
              <a:rPr lang="en-US" sz="900" b="1" dirty="0" smtClean="0">
                <a:latin typeface="Verdana" pitchFamily="34" charset="0"/>
              </a:rPr>
              <a:t>VDI Servers Rack</a:t>
            </a:r>
            <a:endParaRPr lang="en-US" sz="900" b="1" dirty="0">
              <a:latin typeface="Verdana" pitchFamily="34" charset="0"/>
            </a:endParaRPr>
          </a:p>
        </p:txBody>
      </p:sp>
      <p:sp>
        <p:nvSpPr>
          <p:cNvPr id="57" name="Line 137"/>
          <p:cNvSpPr>
            <a:spLocks noChangeShapeType="1"/>
          </p:cNvSpPr>
          <p:nvPr/>
        </p:nvSpPr>
        <p:spPr bwMode="auto">
          <a:xfrm>
            <a:off x="4684974" y="399604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Rectangle 120"/>
          <p:cNvSpPr>
            <a:spLocks noChangeArrowheads="1"/>
          </p:cNvSpPr>
          <p:nvPr/>
        </p:nvSpPr>
        <p:spPr bwMode="auto">
          <a:xfrm>
            <a:off x="5518933" y="4306669"/>
            <a:ext cx="1219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en-US" sz="1050" b="1">
                <a:solidFill>
                  <a:schemeClr val="tx1"/>
                </a:solidFill>
                <a:latin typeface="Verdana" pitchFamily="34" charset="0"/>
              </a:rPr>
              <a:t>DB </a:t>
            </a:r>
          </a:p>
          <a:p>
            <a:pPr algn="ctr"/>
            <a:r>
              <a:rPr lang="en-US" sz="1050" b="1">
                <a:solidFill>
                  <a:schemeClr val="tx1"/>
                </a:solidFill>
                <a:latin typeface="Verdana" pitchFamily="34" charset="0"/>
              </a:rPr>
              <a:t>Output of UPS4</a:t>
            </a:r>
          </a:p>
        </p:txBody>
      </p:sp>
      <p:sp>
        <p:nvSpPr>
          <p:cNvPr id="75" name="Line 137"/>
          <p:cNvSpPr>
            <a:spLocks noChangeShapeType="1"/>
          </p:cNvSpPr>
          <p:nvPr/>
        </p:nvSpPr>
        <p:spPr bwMode="auto">
          <a:xfrm>
            <a:off x="6052333" y="4001869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167"/>
          <p:cNvSpPr>
            <a:spLocks noChangeShapeType="1"/>
          </p:cNvSpPr>
          <p:nvPr/>
        </p:nvSpPr>
        <p:spPr bwMode="auto">
          <a:xfrm>
            <a:off x="6072061" y="47638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124"/>
          <p:cNvSpPr txBox="1">
            <a:spLocks noChangeArrowheads="1"/>
          </p:cNvSpPr>
          <p:nvPr/>
        </p:nvSpPr>
        <p:spPr bwMode="auto">
          <a:xfrm>
            <a:off x="5508810" y="4996279"/>
            <a:ext cx="1295400" cy="133882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900" b="1" dirty="0" smtClean="0">
                <a:latin typeface="Verdana" pitchFamily="34" charset="0"/>
              </a:rPr>
              <a:t>Rack 1</a:t>
            </a:r>
          </a:p>
          <a:p>
            <a:r>
              <a:rPr lang="en-US" sz="900" b="1" dirty="0" smtClean="0">
                <a:latin typeface="Verdana" pitchFamily="34" charset="0"/>
              </a:rPr>
              <a:t>(</a:t>
            </a:r>
            <a:r>
              <a:rPr lang="en-US" sz="800" b="1" dirty="0" err="1" smtClean="0">
                <a:latin typeface="Verdana" pitchFamily="34" charset="0"/>
              </a:rPr>
              <a:t>OPA,lic,FW,LDAP</a:t>
            </a:r>
            <a:r>
              <a:rPr lang="en-US" sz="800" b="1" dirty="0" smtClean="0">
                <a:latin typeface="Verdana" pitchFamily="34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900" b="1" dirty="0" smtClean="0">
                <a:latin typeface="Verdana" pitchFamily="34" charset="0"/>
              </a:rPr>
              <a:t>Rack 2 </a:t>
            </a:r>
          </a:p>
          <a:p>
            <a:r>
              <a:rPr lang="en-US" sz="900" b="1" dirty="0" smtClean="0">
                <a:latin typeface="Verdana" pitchFamily="34" charset="0"/>
              </a:rPr>
              <a:t>(EID servers)</a:t>
            </a:r>
          </a:p>
          <a:p>
            <a:pPr>
              <a:buFont typeface="Wingdings" pitchFamily="2" charset="2"/>
              <a:buChar char="Ø"/>
            </a:pPr>
            <a:r>
              <a:rPr lang="en-US" sz="900" b="1" dirty="0" smtClean="0">
                <a:latin typeface="Verdana" pitchFamily="34" charset="0"/>
              </a:rPr>
              <a:t>Rack 4 </a:t>
            </a:r>
          </a:p>
          <a:p>
            <a:r>
              <a:rPr lang="en-US" sz="900" b="1" dirty="0" smtClean="0">
                <a:latin typeface="Verdana" pitchFamily="34" charset="0"/>
              </a:rPr>
              <a:t>(SMP servers)</a:t>
            </a:r>
          </a:p>
          <a:p>
            <a:pPr>
              <a:buFont typeface="Wingdings" pitchFamily="2" charset="2"/>
              <a:buChar char="Ø"/>
            </a:pPr>
            <a:r>
              <a:rPr lang="en-US" sz="900" b="1" dirty="0" smtClean="0">
                <a:latin typeface="Verdana" pitchFamily="34" charset="0"/>
              </a:rPr>
              <a:t>VDI Servers Rack</a:t>
            </a:r>
          </a:p>
          <a:p>
            <a:endParaRPr lang="en-US" sz="900" b="1" dirty="0" smtClean="0">
              <a:latin typeface="Verdana" pitchFamily="34" charset="0"/>
            </a:endParaRPr>
          </a:p>
        </p:txBody>
      </p:sp>
      <p:sp>
        <p:nvSpPr>
          <p:cNvPr id="99" name="Text Box 154"/>
          <p:cNvSpPr txBox="1">
            <a:spLocks noChangeArrowheads="1"/>
          </p:cNvSpPr>
          <p:nvPr/>
        </p:nvSpPr>
        <p:spPr bwMode="auto">
          <a:xfrm>
            <a:off x="6827117" y="5983069"/>
            <a:ext cx="1273105" cy="64633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900" b="1" dirty="0">
                <a:latin typeface="Verdana" pitchFamily="34" charset="0"/>
              </a:rPr>
              <a:t> Internet Setup</a:t>
            </a:r>
          </a:p>
          <a:p>
            <a:pPr>
              <a:buFont typeface="Wingdings" pitchFamily="2" charset="2"/>
              <a:buChar char="Ø"/>
            </a:pPr>
            <a:r>
              <a:rPr lang="en-US" sz="900" b="1" dirty="0">
                <a:latin typeface="Verdana" pitchFamily="34" charset="0"/>
              </a:rPr>
              <a:t> Email Server</a:t>
            </a:r>
          </a:p>
          <a:p>
            <a:pPr>
              <a:buFont typeface="Wingdings" pitchFamily="2" charset="2"/>
              <a:buChar char="Ø"/>
            </a:pPr>
            <a:r>
              <a:rPr lang="en-US" sz="900" b="1" dirty="0">
                <a:latin typeface="Verdana" pitchFamily="34" charset="0"/>
              </a:rPr>
              <a:t> Anunet Setup</a:t>
            </a:r>
          </a:p>
          <a:p>
            <a:pPr>
              <a:buFont typeface="Wingdings" pitchFamily="2" charset="2"/>
              <a:buChar char="Ø"/>
            </a:pPr>
            <a:r>
              <a:rPr lang="en-US" sz="900" b="1" dirty="0">
                <a:latin typeface="Verdana" pitchFamily="34" charset="0"/>
              </a:rPr>
              <a:t> Web Servers</a:t>
            </a:r>
          </a:p>
        </p:txBody>
      </p:sp>
      <p:cxnSp>
        <p:nvCxnSpPr>
          <p:cNvPr id="110" name="AutoShape 161"/>
          <p:cNvCxnSpPr>
            <a:cxnSpLocks noChangeShapeType="1"/>
          </p:cNvCxnSpPr>
          <p:nvPr/>
        </p:nvCxnSpPr>
        <p:spPr bwMode="auto">
          <a:xfrm flipH="1">
            <a:off x="6019800" y="2400207"/>
            <a:ext cx="0" cy="54864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6124294" y="4691349"/>
            <a:ext cx="1463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206452" y="700206"/>
            <a:ext cx="1447800" cy="13716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303672" y="1081206"/>
            <a:ext cx="1308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ook Antiqua" pitchFamily="18" charset="0"/>
              </a:rPr>
              <a:t>UPS-1 -  5KVA</a:t>
            </a:r>
          </a:p>
          <a:p>
            <a:r>
              <a:rPr lang="en-US" sz="1200" dirty="0" smtClean="0">
                <a:latin typeface="Book Antiqua" pitchFamily="18" charset="0"/>
              </a:rPr>
              <a:t>UPS-2 -  4KVA</a:t>
            </a:r>
          </a:p>
          <a:p>
            <a:r>
              <a:rPr lang="en-US" sz="1200" dirty="0" smtClean="0">
                <a:latin typeface="Book Antiqua" pitchFamily="18" charset="0"/>
              </a:rPr>
              <a:t>UPS-3 -  7KVA</a:t>
            </a:r>
          </a:p>
          <a:p>
            <a:r>
              <a:rPr lang="en-US" sz="1200" dirty="0" smtClean="0">
                <a:latin typeface="Book Antiqua" pitchFamily="18" charset="0"/>
              </a:rPr>
              <a:t>UPS-4 -  4.3KVA</a:t>
            </a:r>
          </a:p>
          <a:p>
            <a:r>
              <a:rPr lang="en-US" sz="1200" dirty="0" smtClean="0">
                <a:latin typeface="Book Antiqua" pitchFamily="18" charset="0"/>
              </a:rPr>
              <a:t>UPS-5 -  6KVA</a:t>
            </a:r>
            <a:endParaRPr lang="en-US" sz="1200" dirty="0">
              <a:latin typeface="Book Antiqua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162800" y="69746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Book Antiqua" pitchFamily="18" charset="0"/>
              </a:rPr>
              <a:t>Load </a:t>
            </a:r>
            <a:r>
              <a:rPr lang="en-US" dirty="0" smtClean="0">
                <a:solidFill>
                  <a:srgbClr val="0000FF"/>
                </a:solidFill>
                <a:latin typeface="Book Antiqua" pitchFamily="18" charset="0"/>
              </a:rPr>
              <a:t>Details</a:t>
            </a:r>
            <a:endParaRPr lang="en-US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7196992" y="1092636"/>
            <a:ext cx="1447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7921256" y="3063721"/>
            <a:ext cx="114300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Emerson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20 KVA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I/P 415V ~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Verdana" pitchFamily="34" charset="0"/>
              </a:rPr>
              <a:t>O/P 230 V</a:t>
            </a:r>
            <a:r>
              <a:rPr lang="en-US" sz="1100" b="1" dirty="0" smtClean="0">
                <a:solidFill>
                  <a:schemeClr val="tx1"/>
                </a:solidFill>
                <a:latin typeface="Verdana" pitchFamily="34" charset="0"/>
              </a:rPr>
              <a:t>~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Verdana" pitchFamily="34" charset="0"/>
              </a:rPr>
              <a:t>Disaster Recovery</a:t>
            </a:r>
            <a:endParaRPr lang="en-US" sz="8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cxnSp>
        <p:nvCxnSpPr>
          <p:cNvPr id="64" name="AutoShape 161"/>
          <p:cNvCxnSpPr>
            <a:cxnSpLocks noChangeShapeType="1"/>
          </p:cNvCxnSpPr>
          <p:nvPr/>
        </p:nvCxnSpPr>
        <p:spPr bwMode="auto">
          <a:xfrm flipH="1">
            <a:off x="8509340" y="2399437"/>
            <a:ext cx="0" cy="64008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Text Box 51"/>
          <p:cNvSpPr txBox="1">
            <a:spLocks noChangeArrowheads="1"/>
          </p:cNvSpPr>
          <p:nvPr/>
        </p:nvSpPr>
        <p:spPr bwMode="auto">
          <a:xfrm>
            <a:off x="8071868" y="2780437"/>
            <a:ext cx="103746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b="1" dirty="0" smtClean="0">
                <a:latin typeface="Verdana" pitchFamily="34" charset="0"/>
              </a:rPr>
              <a:t>I/P   </a:t>
            </a:r>
            <a:r>
              <a:rPr lang="en-US" sz="1050" b="1" dirty="0">
                <a:latin typeface="Verdana" pitchFamily="34" charset="0"/>
              </a:rPr>
              <a:t>UPS </a:t>
            </a:r>
            <a:r>
              <a:rPr lang="en-US" sz="1050" b="1" dirty="0" smtClean="0">
                <a:latin typeface="Verdana" pitchFamily="34" charset="0"/>
              </a:rPr>
              <a:t>1</a:t>
            </a:r>
            <a:endParaRPr lang="en-US" sz="1050" b="1" dirty="0">
              <a:latin typeface="Verdan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99740" y="4722168"/>
            <a:ext cx="1409360" cy="23083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900" b="1" dirty="0" smtClean="0">
                <a:latin typeface="Verdana" pitchFamily="34" charset="0"/>
              </a:rPr>
              <a:t>VDI Servers Rack</a:t>
            </a:r>
            <a:endParaRPr lang="en-IN" sz="900" b="1" dirty="0" smtClean="0">
              <a:latin typeface="Verdana" pitchFamily="34" charset="0"/>
            </a:endParaRPr>
          </a:p>
        </p:txBody>
      </p:sp>
      <p:sp>
        <p:nvSpPr>
          <p:cNvPr id="72" name="Line 121"/>
          <p:cNvSpPr>
            <a:spLocks noChangeShapeType="1"/>
          </p:cNvSpPr>
          <p:nvPr/>
        </p:nvSpPr>
        <p:spPr bwMode="auto">
          <a:xfrm>
            <a:off x="8356940" y="403636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" name="Rectangle 9"/>
          <p:cNvSpPr>
            <a:spLocks noChangeArrowheads="1"/>
          </p:cNvSpPr>
          <p:nvPr/>
        </p:nvSpPr>
        <p:spPr bwMode="auto">
          <a:xfrm>
            <a:off x="139500" y="2877858"/>
            <a:ext cx="114300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Verdana" pitchFamily="34" charset="0"/>
              </a:rPr>
              <a:t>Emerson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Verdana" pitchFamily="34" charset="0"/>
              </a:rPr>
              <a:t>3</a:t>
            </a:r>
            <a:r>
              <a:rPr lang="en-US" sz="1100" b="1" dirty="0" smtClean="0">
                <a:solidFill>
                  <a:schemeClr val="tx1"/>
                </a:solidFill>
                <a:latin typeface="Verdana" pitchFamily="34" charset="0"/>
              </a:rPr>
              <a:t>0 </a:t>
            </a:r>
            <a:r>
              <a:rPr lang="en-US" sz="1100" b="1" dirty="0" smtClean="0">
                <a:solidFill>
                  <a:schemeClr val="tx1"/>
                </a:solidFill>
                <a:latin typeface="Verdana" pitchFamily="34" charset="0"/>
              </a:rPr>
              <a:t>KVA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Verdana" pitchFamily="34" charset="0"/>
              </a:rPr>
              <a:t>I/P 415V ~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Verdana" pitchFamily="34" charset="0"/>
              </a:rPr>
              <a:t>O/P </a:t>
            </a:r>
            <a:r>
              <a:rPr lang="en-US" sz="1100" b="1" dirty="0" smtClean="0">
                <a:solidFill>
                  <a:schemeClr val="tx1"/>
                </a:solidFill>
                <a:latin typeface="Verdana" pitchFamily="34" charset="0"/>
              </a:rPr>
              <a:t>415</a:t>
            </a:r>
            <a:r>
              <a:rPr lang="en-US" sz="1100" b="1" dirty="0" smtClean="0">
                <a:solidFill>
                  <a:schemeClr val="tx1"/>
                </a:solidFill>
                <a:latin typeface="Verdana" pitchFamily="34" charset="0"/>
              </a:rPr>
              <a:t>V</a:t>
            </a:r>
            <a:r>
              <a:rPr lang="en-US" sz="1100" b="1" dirty="0" smtClean="0">
                <a:solidFill>
                  <a:schemeClr val="tx1"/>
                </a:solidFill>
                <a:latin typeface="Verdana" pitchFamily="34" charset="0"/>
              </a:rPr>
              <a:t>~</a:t>
            </a: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  <a:latin typeface="Verdana" pitchFamily="34" charset="0"/>
              </a:rPr>
              <a:t>Worktation</a:t>
            </a:r>
            <a:endParaRPr lang="en-US" sz="11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86" name="Rectangle 109"/>
          <p:cNvSpPr>
            <a:spLocks noChangeArrowheads="1"/>
          </p:cNvSpPr>
          <p:nvPr/>
        </p:nvSpPr>
        <p:spPr bwMode="auto">
          <a:xfrm>
            <a:off x="137033" y="4173257"/>
            <a:ext cx="1158367" cy="5950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  <a:latin typeface="Verdana" pitchFamily="34" charset="0"/>
              </a:rPr>
              <a:t>DB </a:t>
            </a:r>
          </a:p>
          <a:p>
            <a:pPr algn="ctr"/>
            <a:r>
              <a:rPr lang="en-US" sz="1050" b="1" dirty="0" smtClean="0">
                <a:solidFill>
                  <a:schemeClr val="tx1"/>
                </a:solidFill>
                <a:latin typeface="Verdana" pitchFamily="34" charset="0"/>
              </a:rPr>
              <a:t>at Backbone</a:t>
            </a:r>
          </a:p>
          <a:p>
            <a:pPr algn="ctr"/>
            <a:r>
              <a:rPr lang="en-US" sz="1050" b="1" dirty="0" smtClean="0">
                <a:solidFill>
                  <a:schemeClr val="tx1"/>
                </a:solidFill>
                <a:latin typeface="Verdana" pitchFamily="34" charset="0"/>
              </a:rPr>
              <a:t> Room</a:t>
            </a:r>
            <a:endParaRPr lang="en-US" sz="105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87" name="Line 136"/>
          <p:cNvSpPr>
            <a:spLocks noChangeShapeType="1"/>
          </p:cNvSpPr>
          <p:nvPr/>
        </p:nvSpPr>
        <p:spPr bwMode="auto">
          <a:xfrm>
            <a:off x="704650" y="386845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" name="Text Box 164"/>
          <p:cNvSpPr txBox="1">
            <a:spLocks noChangeArrowheads="1"/>
          </p:cNvSpPr>
          <p:nvPr/>
        </p:nvSpPr>
        <p:spPr bwMode="auto">
          <a:xfrm>
            <a:off x="53775" y="4974119"/>
            <a:ext cx="1143262" cy="36933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900" b="1" dirty="0">
                <a:latin typeface="Verdana" pitchFamily="34" charset="0"/>
              </a:rPr>
              <a:t> CORE Switch</a:t>
            </a:r>
          </a:p>
          <a:p>
            <a:pPr>
              <a:buFont typeface="Wingdings" pitchFamily="2" charset="2"/>
              <a:buChar char="Ø"/>
            </a:pPr>
            <a:r>
              <a:rPr lang="en-US" sz="900" b="1" dirty="0">
                <a:latin typeface="Verdana" pitchFamily="34" charset="0"/>
              </a:rPr>
              <a:t> </a:t>
            </a:r>
            <a:r>
              <a:rPr lang="en-US" sz="900" b="1" dirty="0" smtClean="0">
                <a:latin typeface="Verdana" pitchFamily="34" charset="0"/>
              </a:rPr>
              <a:t>Workstation</a:t>
            </a:r>
            <a:endParaRPr lang="en-US" sz="900" b="1" dirty="0">
              <a:latin typeface="Verdana" pitchFamily="34" charset="0"/>
            </a:endParaRPr>
          </a:p>
        </p:txBody>
      </p:sp>
      <p:sp>
        <p:nvSpPr>
          <p:cNvPr id="90" name="Line 166"/>
          <p:cNvSpPr>
            <a:spLocks noChangeShapeType="1"/>
          </p:cNvSpPr>
          <p:nvPr/>
        </p:nvSpPr>
        <p:spPr bwMode="auto">
          <a:xfrm>
            <a:off x="691950" y="476834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" name="Text Box 58"/>
          <p:cNvSpPr txBox="1">
            <a:spLocks noChangeArrowheads="1"/>
          </p:cNvSpPr>
          <p:nvPr/>
        </p:nvSpPr>
        <p:spPr bwMode="auto">
          <a:xfrm>
            <a:off x="238449" y="2555978"/>
            <a:ext cx="94128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b="1" dirty="0" smtClean="0">
                <a:latin typeface="Verdana" pitchFamily="34" charset="0"/>
              </a:rPr>
              <a:t>I/P   </a:t>
            </a:r>
            <a:r>
              <a:rPr lang="en-US" sz="1050" b="1" dirty="0">
                <a:latin typeface="Verdana" pitchFamily="34" charset="0"/>
              </a:rPr>
              <a:t>UPS 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rot="5400000">
            <a:off x="402465" y="2559526"/>
            <a:ext cx="5486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rot="5400000">
            <a:off x="-2109121" y="4235988"/>
            <a:ext cx="4663440" cy="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4980145" y="3771842"/>
            <a:ext cx="28698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4985626" y="4245862"/>
            <a:ext cx="28698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4980145" y="4714938"/>
            <a:ext cx="28698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4980145" y="5184014"/>
            <a:ext cx="20257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4980145" y="5641214"/>
            <a:ext cx="20257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4980145" y="6128104"/>
            <a:ext cx="28698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4980145" y="6573428"/>
            <a:ext cx="15193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4980145" y="3314642"/>
            <a:ext cx="28698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4980145" y="2857442"/>
            <a:ext cx="28698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4986097" y="2386130"/>
            <a:ext cx="28698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5400000">
            <a:off x="2651971" y="4235987"/>
            <a:ext cx="4663440" cy="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313945" y="6269180"/>
            <a:ext cx="0" cy="182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219053" y="3769428"/>
            <a:ext cx="28698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224534" y="4243448"/>
            <a:ext cx="28698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219053" y="4712524"/>
            <a:ext cx="28698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219053" y="5181600"/>
            <a:ext cx="28698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219053" y="5638800"/>
            <a:ext cx="28698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219053" y="6125690"/>
            <a:ext cx="28698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219053" y="6571014"/>
            <a:ext cx="15193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219053" y="3312228"/>
            <a:ext cx="28698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219053" y="2855028"/>
            <a:ext cx="28698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225005" y="2383716"/>
            <a:ext cx="28698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74701" y="404336"/>
            <a:ext cx="5325689" cy="7386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COMPUTER CENTRE ANNEX FLOOR II PCC</a:t>
            </a:r>
          </a:p>
          <a:p>
            <a:pPr algn="ctr"/>
            <a:r>
              <a:rPr lang="en-US" dirty="0" smtClean="0"/>
              <a:t>1600A TP ACB CLASS IV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048" y="1341936"/>
            <a:ext cx="4302588" cy="738664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SERVER DISTRIBUTION PANEL – 1</a:t>
            </a:r>
          </a:p>
          <a:p>
            <a:pPr algn="ctr"/>
            <a:r>
              <a:rPr lang="en-US" dirty="0" smtClean="0"/>
              <a:t>400A TPN SFU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2307" y="1341936"/>
            <a:ext cx="4302588" cy="738664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lt1"/>
                </a:solidFill>
              </a:rPr>
              <a:t>SERVER DISTRIBUTION PANEL – 2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400A TPN SFU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202597" y="1234440"/>
            <a:ext cx="182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516690" y="1234438"/>
            <a:ext cx="182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566" y="2256337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MCB1 63A 4P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0068" y="2709447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MCB2 63A 4P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566" y="3166647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MCB3 63A 4P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0068" y="3630336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MCB4 63A 4P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4566" y="4099728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MCB5 63A 4P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4566" y="4566072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MCB6 63A 4P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4566" y="5041167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MCB7 63A 4P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0068" y="5507511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MCB8 63A 4P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4566" y="5973855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MCB9 63A 4P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0068" y="6443247"/>
            <a:ext cx="1114408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MCB10 63A 4P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19045" y="3166647"/>
            <a:ext cx="11288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FLDB 4*2P 32A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4547" y="3630336"/>
            <a:ext cx="11288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FLDB 4*2P 32A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9045" y="4099728"/>
            <a:ext cx="11288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FLDB 4*2P 32A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9045" y="4566072"/>
            <a:ext cx="11288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FLDB 4*2P 32A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19045" y="5041167"/>
            <a:ext cx="11288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FLDB 4*2P 32A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14547" y="5507511"/>
            <a:ext cx="11288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FLDB 4*2P 32A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19045" y="5973855"/>
            <a:ext cx="548548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UPS 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14548" y="6443247"/>
            <a:ext cx="572465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SPARE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043845" y="2702535"/>
            <a:ext cx="710900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RACK 10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37089" y="3171927"/>
            <a:ext cx="710900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RACK 11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43845" y="3635616"/>
            <a:ext cx="710900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RACK 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37089" y="4105008"/>
            <a:ext cx="710900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RACK 13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37089" y="4571352"/>
            <a:ext cx="710900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RACK 14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37089" y="5046447"/>
            <a:ext cx="710900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RACK 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043845" y="5512791"/>
            <a:ext cx="710900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RACK 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43845" y="5991327"/>
            <a:ext cx="11288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FLDB 4*2P 32A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36911" y="6440794"/>
            <a:ext cx="632354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RACK 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206614" y="2268251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MCB1 63A 4P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02116" y="2721361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MCB2 63A 4P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06614" y="3178561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MCB3 63A 4P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202116" y="3642250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MCB4 63A 4P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206614" y="4111642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MCB5 63A 4P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06614" y="4577986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MCB6 63A 4P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206614" y="5053081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MCB7 63A 4P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02116" y="5519425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MCB8 63A 4P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06614" y="5985769"/>
            <a:ext cx="103586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MCB9 63A 4P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202116" y="6455161"/>
            <a:ext cx="1114408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MCB10 63A 4P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491092" y="2268251"/>
            <a:ext cx="11288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FLDB 4*2P 32A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86595" y="2721361"/>
            <a:ext cx="11288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FLDB 4*2P 32A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491093" y="3178561"/>
            <a:ext cx="11288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FLDB 4*2P 32A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486595" y="3642250"/>
            <a:ext cx="11288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FLDB 4*2P 32A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491093" y="4111642"/>
            <a:ext cx="11288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FLDB 4*2P 32A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491093" y="4577986"/>
            <a:ext cx="11288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FLDB 4*2P 32A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491093" y="5053081"/>
            <a:ext cx="572465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SPARE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486595" y="5519425"/>
            <a:ext cx="572465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SPARE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491093" y="5985769"/>
            <a:ext cx="548548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UPS 3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486595" y="6455161"/>
            <a:ext cx="572465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SPARE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815893" y="2714449"/>
            <a:ext cx="632354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RACK 2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809137" y="3183841"/>
            <a:ext cx="1055418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RACK 3 SPARE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815893" y="3647530"/>
            <a:ext cx="632354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RACK 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809137" y="4116922"/>
            <a:ext cx="632354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RACK 7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809137" y="4583266"/>
            <a:ext cx="632354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RACK 8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630380" y="5058361"/>
            <a:ext cx="1457964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Head, Management </a:t>
            </a:r>
          </a:p>
          <a:p>
            <a:pPr algn="ctr"/>
            <a:r>
              <a:rPr lang="en-US" sz="1200" dirty="0" smtClean="0"/>
              <a:t>Console Monitors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815893" y="6003241"/>
            <a:ext cx="11288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FLDB 4*2P 32A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648553" y="6452708"/>
            <a:ext cx="632354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RACK </a:t>
            </a:r>
            <a:r>
              <a:rPr lang="en-US" sz="1200" dirty="0" smtClean="0">
                <a:solidFill>
                  <a:schemeClr val="lt1"/>
                </a:solidFill>
              </a:rPr>
              <a:t>4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815888" y="2279061"/>
            <a:ext cx="1241495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RACK </a:t>
            </a:r>
            <a:r>
              <a:rPr lang="en-US" sz="1050" dirty="0">
                <a:solidFill>
                  <a:schemeClr val="lt1"/>
                </a:solidFill>
              </a:rPr>
              <a:t>1,TEST RACK</a:t>
            </a:r>
          </a:p>
        </p:txBody>
      </p:sp>
      <p:cxnSp>
        <p:nvCxnSpPr>
          <p:cNvPr id="169" name="Straight Connector 168"/>
          <p:cNvCxnSpPr/>
          <p:nvPr/>
        </p:nvCxnSpPr>
        <p:spPr>
          <a:xfrm>
            <a:off x="7949345" y="6269185"/>
            <a:ext cx="0" cy="182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20248" y="21935"/>
            <a:ext cx="9090543" cy="6812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2672417" y="76200"/>
            <a:ext cx="4392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 Antiqua" pitchFamily="18" charset="0"/>
              </a:rPr>
              <a:t>IVY CLUSTER POWER DISTRIBUTION LAYOUT</a:t>
            </a:r>
            <a:endParaRPr lang="en-US" sz="1400" b="1" dirty="0">
              <a:latin typeface="Book Antiqua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37088" y="2261617"/>
            <a:ext cx="675249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RACK 9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9045" y="2256337"/>
            <a:ext cx="11288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FLDB 4*2P 32A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47" y="2709447"/>
            <a:ext cx="11288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FLDB 4*2P 32A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57312" y="6470023"/>
            <a:ext cx="632354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RACK </a:t>
            </a:r>
            <a:r>
              <a:rPr lang="en-US" sz="1200" dirty="0" smtClean="0">
                <a:solidFill>
                  <a:schemeClr val="lt1"/>
                </a:solidFill>
              </a:rPr>
              <a:t>5</a:t>
            </a:r>
            <a:endParaRPr lang="en-US" sz="1200" dirty="0">
              <a:solidFill>
                <a:schemeClr val="lt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8658103" y="6286500"/>
            <a:ext cx="0" cy="182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307976" y="5486400"/>
            <a:ext cx="0" cy="502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rot="16200000" flipH="1">
            <a:off x="4456444" y="3809999"/>
            <a:ext cx="2011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585558" y="5568950"/>
            <a:ext cx="927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600819" y="5416550"/>
            <a:ext cx="927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686419" y="5492750"/>
            <a:ext cx="927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772019" y="5492750"/>
            <a:ext cx="927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2651760" y="3825240"/>
            <a:ext cx="2011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947847" y="1729264"/>
            <a:ext cx="1219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49408" y="609601"/>
            <a:ext cx="3702553" cy="8309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INCOMER FROM PCC ROOM</a:t>
            </a:r>
          </a:p>
          <a:p>
            <a:pPr algn="ctr"/>
            <a:r>
              <a:rPr lang="en-US" sz="2400" dirty="0" smtClean="0"/>
              <a:t>CLASS III PANEL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9400" y="2133600"/>
            <a:ext cx="3429000" cy="738664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VDB 1</a:t>
            </a:r>
          </a:p>
          <a:p>
            <a:pPr algn="ctr"/>
            <a:r>
              <a:rPr lang="en-US" dirty="0" smtClean="0"/>
              <a:t>125A 4P MCB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2124" y="3558064"/>
            <a:ext cx="1031051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UPS </a:t>
            </a:r>
            <a:r>
              <a:rPr lang="en-US" sz="2800" dirty="0" smtClean="0">
                <a:solidFill>
                  <a:schemeClr val="lt1"/>
                </a:solidFill>
              </a:rPr>
              <a:t>1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0138" y="3558064"/>
            <a:ext cx="1031051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UPS </a:t>
            </a:r>
            <a:r>
              <a:rPr lang="en-US" sz="2800" dirty="0" smtClean="0">
                <a:solidFill>
                  <a:schemeClr val="lt1"/>
                </a:solidFill>
              </a:rPr>
              <a:t>2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8973" y="4771335"/>
            <a:ext cx="1596912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FLDB 4*2P 32A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6123" y="4770549"/>
            <a:ext cx="1596912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FLDB 4*2P 32A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0018" y="5754189"/>
            <a:ext cx="85465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RACK </a:t>
            </a:r>
            <a:r>
              <a:rPr lang="en-US" dirty="0" smtClean="0">
                <a:solidFill>
                  <a:schemeClr val="lt1"/>
                </a:solidFill>
              </a:rPr>
              <a:t>5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2306" y="5739923"/>
            <a:ext cx="85465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RACK </a:t>
            </a:r>
            <a:r>
              <a:rPr lang="en-US" dirty="0" smtClean="0">
                <a:solidFill>
                  <a:schemeClr val="lt1"/>
                </a:solidFill>
              </a:rPr>
              <a:t>3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7000" y="5749833"/>
            <a:ext cx="97163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RACK </a:t>
            </a:r>
            <a:r>
              <a:rPr lang="en-US" dirty="0" smtClean="0"/>
              <a:t>4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0969" y="5741126"/>
            <a:ext cx="116083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KMS RACK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43959" y="609600"/>
            <a:ext cx="1336431" cy="1371600"/>
          </a:xfrm>
          <a:prstGeom prst="rect">
            <a:avLst/>
          </a:prstGeom>
          <a:gradFill rotWithShape="1">
            <a:gsLst>
              <a:gs pos="0">
                <a:srgbClr val="DAEDEF">
                  <a:shade val="51000"/>
                  <a:satMod val="130000"/>
                </a:srgbClr>
              </a:gs>
              <a:gs pos="80000">
                <a:srgbClr val="DAEDEF">
                  <a:shade val="93000"/>
                  <a:satMod val="130000"/>
                </a:srgbClr>
              </a:gs>
              <a:gs pos="100000">
                <a:srgbClr val="DAEDE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97527" y="1124913"/>
            <a:ext cx="1308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ook Antiqua" pitchFamily="18" charset="0"/>
              </a:rPr>
              <a:t>UPS-1 -  2.3KVA</a:t>
            </a:r>
          </a:p>
          <a:p>
            <a:r>
              <a:rPr lang="en-US" sz="1200" dirty="0" smtClean="0">
                <a:latin typeface="Book Antiqua" pitchFamily="18" charset="0"/>
              </a:rPr>
              <a:t>UPS-2 -  6.3KVA</a:t>
            </a:r>
          </a:p>
          <a:p>
            <a:r>
              <a:rPr lang="en-US" sz="1200" dirty="0" smtClean="0">
                <a:latin typeface="Book Antiqua" pitchFamily="18" charset="0"/>
              </a:rPr>
              <a:t>UPS-3 -  6.6KVA</a:t>
            </a:r>
          </a:p>
          <a:p>
            <a:r>
              <a:rPr lang="en-US" sz="1200" dirty="0" smtClean="0">
                <a:latin typeface="Book Antiqua" pitchFamily="18" charset="0"/>
              </a:rPr>
              <a:t>UPS-4 -  3.2KVA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54800" y="69746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Book Antiqua" pitchFamily="18" charset="0"/>
              </a:rPr>
              <a:t>Load </a:t>
            </a:r>
            <a:r>
              <a:rPr lang="en-US" dirty="0" smtClean="0">
                <a:solidFill>
                  <a:srgbClr val="0000FF"/>
                </a:solidFill>
                <a:latin typeface="Book Antiqua" pitchFamily="18" charset="0"/>
              </a:rPr>
              <a:t>Details</a:t>
            </a:r>
            <a:r>
              <a:rPr lang="en-US" sz="900" dirty="0" smtClean="0">
                <a:solidFill>
                  <a:srgbClr val="0000FF"/>
                </a:solidFill>
                <a:latin typeface="Book Antiqua" pitchFamily="18" charset="0"/>
              </a:rPr>
              <a:t> </a:t>
            </a:r>
            <a:endParaRPr lang="en-US" sz="9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735227" y="1106534"/>
            <a:ext cx="1336431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3401" y="3115494"/>
            <a:ext cx="16002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Rack 5</a:t>
            </a:r>
          </a:p>
          <a:p>
            <a:pPr algn="ctr"/>
            <a:r>
              <a:rPr lang="en-US" dirty="0" smtClean="0"/>
              <a:t>Head 1</a:t>
            </a:r>
          </a:p>
          <a:p>
            <a:pPr algn="ctr"/>
            <a:r>
              <a:rPr lang="en-US" dirty="0" smtClean="0"/>
              <a:t>MDS1,2</a:t>
            </a:r>
          </a:p>
          <a:p>
            <a:pPr algn="ctr"/>
            <a:r>
              <a:rPr lang="en-US" dirty="0" smtClean="0"/>
              <a:t>OSS1,2,3,4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3400" y="533400"/>
            <a:ext cx="167135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Rack 3</a:t>
            </a:r>
          </a:p>
          <a:p>
            <a:pPr algn="ctr"/>
            <a:r>
              <a:rPr lang="en-US" dirty="0" smtClean="0"/>
              <a:t>Pie nodes</a:t>
            </a:r>
          </a:p>
          <a:p>
            <a:pPr algn="ctr"/>
            <a:r>
              <a:rPr lang="en-US" dirty="0" smtClean="0"/>
              <a:t>Compute nodes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1" y="1867989"/>
            <a:ext cx="160020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Rack 4</a:t>
            </a:r>
          </a:p>
          <a:p>
            <a:pPr algn="ctr"/>
            <a:r>
              <a:rPr lang="en-US" dirty="0" smtClean="0"/>
              <a:t>Head 2</a:t>
            </a:r>
          </a:p>
          <a:p>
            <a:pPr algn="ctr"/>
            <a:r>
              <a:rPr lang="en-US" dirty="0" smtClean="0"/>
              <a:t>IB Switch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400" y="4572000"/>
            <a:ext cx="160020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Rack 9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Tape Library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0248" y="21935"/>
            <a:ext cx="9090543" cy="6812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voltage sag"/>
          <p:cNvPicPr>
            <a:picLocks noChangeAspect="1" noChangeArrowheads="1"/>
          </p:cNvPicPr>
          <p:nvPr/>
        </p:nvPicPr>
        <p:blipFill>
          <a:blip r:embed="rId2" cstate="print"/>
          <a:srcRect l="1782" t="3546" r="2004" b="11347"/>
          <a:stretch>
            <a:fillRect/>
          </a:stretch>
        </p:blipFill>
        <p:spPr bwMode="auto">
          <a:xfrm>
            <a:off x="3200400" y="1524000"/>
            <a:ext cx="1920240" cy="1066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43002" y="609600"/>
            <a:ext cx="140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</a:t>
            </a:r>
          </a:p>
          <a:p>
            <a:pPr algn="ctr"/>
            <a:r>
              <a:rPr lang="en-US" dirty="0" smtClean="0"/>
              <a:t>Disturbances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9812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Voltage Sag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2" y="762000"/>
            <a:ext cx="140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Wave form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609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Effects on Computer System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62000" y="1295400"/>
            <a:ext cx="762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-418306" y="3161506"/>
            <a:ext cx="586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2705100" y="3162300"/>
            <a:ext cx="5791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24600" y="1676400"/>
            <a:ext cx="2013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 of Data, </a:t>
            </a:r>
          </a:p>
          <a:p>
            <a:r>
              <a:rPr lang="en-US" dirty="0" smtClean="0"/>
              <a:t>Shut down,</a:t>
            </a:r>
          </a:p>
          <a:p>
            <a:r>
              <a:rPr lang="en-US" dirty="0" smtClean="0"/>
              <a:t>Restart of a system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62000" y="2743200"/>
            <a:ext cx="762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4267200"/>
            <a:ext cx="762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3352800"/>
            <a:ext cx="152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Voltage Surge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52400"/>
            <a:ext cx="914400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Common power problems</a:t>
            </a:r>
            <a:endParaRPr lang="en-US" sz="2000" dirty="0"/>
          </a:p>
        </p:txBody>
      </p:sp>
      <p:pic>
        <p:nvPicPr>
          <p:cNvPr id="21" name="Picture 17"/>
          <p:cNvPicPr>
            <a:picLocks noChangeAspect="1" noChangeArrowheads="1"/>
          </p:cNvPicPr>
          <p:nvPr/>
        </p:nvPicPr>
        <p:blipFill>
          <a:blip r:embed="rId3" cstate="print"/>
          <a:srcRect t="9677" r="78226" b="64516"/>
          <a:stretch>
            <a:fillRect/>
          </a:stretch>
        </p:blipFill>
        <p:spPr bwMode="auto">
          <a:xfrm>
            <a:off x="3200400" y="2895600"/>
            <a:ext cx="1905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6400802" y="3124200"/>
            <a:ext cx="2014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Tripping of system,</a:t>
            </a:r>
          </a:p>
          <a:p>
            <a:r>
              <a:rPr lang="en-US" dirty="0" smtClean="0"/>
              <a:t>System damage,</a:t>
            </a:r>
          </a:p>
          <a:p>
            <a:r>
              <a:rPr lang="en-US" dirty="0" smtClean="0"/>
              <a:t>System life reduced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90600" y="5029200"/>
            <a:ext cx="14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Voltage Spike</a:t>
            </a:r>
            <a:endParaRPr lang="en-US" dirty="0"/>
          </a:p>
        </p:txBody>
      </p:sp>
      <p:pic>
        <p:nvPicPr>
          <p:cNvPr id="26" name="Picture 10" descr="Image result for spike volt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572004"/>
            <a:ext cx="1600200" cy="888449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6400802" y="4724400"/>
            <a:ext cx="2014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 of data,</a:t>
            </a:r>
          </a:p>
          <a:p>
            <a:r>
              <a:rPr lang="en-US" dirty="0" smtClean="0"/>
              <a:t>System damage,</a:t>
            </a:r>
          </a:p>
          <a:p>
            <a:r>
              <a:rPr lang="en-US" dirty="0" smtClean="0"/>
              <a:t>System life reduced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219200"/>
            <a:ext cx="7417619" cy="4267200"/>
            <a:chOff x="647672" y="1071546"/>
            <a:chExt cx="7215238" cy="5000660"/>
          </a:xfrm>
        </p:grpSpPr>
        <p:sp>
          <p:nvSpPr>
            <p:cNvPr id="5" name="Rounded Rectangle 4"/>
            <p:cNvSpPr/>
            <p:nvPr/>
          </p:nvSpPr>
          <p:spPr>
            <a:xfrm>
              <a:off x="785786" y="3739516"/>
              <a:ext cx="1974546" cy="1785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85786" y="1571612"/>
              <a:ext cx="1985024" cy="18573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143372" y="3429000"/>
              <a:ext cx="2351738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314823" y="3929066"/>
              <a:ext cx="928694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Network</a:t>
              </a:r>
              <a:endPara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6200000" flipV="1">
              <a:off x="4523835" y="3681001"/>
              <a:ext cx="504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1"/>
            <p:cNvSpPr txBox="1"/>
            <p:nvPr/>
          </p:nvSpPr>
          <p:spPr>
            <a:xfrm>
              <a:off x="1108361" y="1131200"/>
              <a:ext cx="1343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Annex building </a:t>
              </a:r>
            </a:p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baseline="30000" dirty="0" smtClean="0">
                  <a:latin typeface="Arial" pitchFamily="34" charset="0"/>
                  <a:cs typeface="Arial" pitchFamily="34" charset="0"/>
                </a:rPr>
                <a:t>st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floor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24"/>
            <p:cNvSpPr txBox="1"/>
            <p:nvPr/>
          </p:nvSpPr>
          <p:spPr>
            <a:xfrm>
              <a:off x="1123925" y="5572380"/>
              <a:ext cx="1300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Annex building</a:t>
              </a:r>
            </a:p>
            <a:p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Ground floor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Elbow Connector 11"/>
            <p:cNvCxnSpPr/>
            <p:nvPr/>
          </p:nvCxnSpPr>
          <p:spPr>
            <a:xfrm>
              <a:off x="2547024" y="3021604"/>
              <a:ext cx="1800000" cy="410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flipV="1">
              <a:off x="1341272" y="3429000"/>
              <a:ext cx="4212000" cy="1584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2"/>
            <p:cNvSpPr txBox="1"/>
            <p:nvPr/>
          </p:nvSpPr>
          <p:spPr>
            <a:xfrm>
              <a:off x="6143636" y="2643182"/>
              <a:ext cx="1697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Operator sitting area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7672" y="1071546"/>
              <a:ext cx="7215238" cy="50006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2976" y="3089562"/>
              <a:ext cx="14287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20KVA UPS’s</a:t>
              </a:r>
              <a:endPara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0100" y="5204653"/>
              <a:ext cx="16173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120 KVA UPS’s</a:t>
              </a:r>
              <a:endPara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" name="Picture 17" descr="C:\Documents and Settings\WELCOME-CD\Desktop\download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00826" y="2714620"/>
              <a:ext cx="1285876" cy="1285876"/>
            </a:xfrm>
            <a:prstGeom prst="rect">
              <a:avLst/>
            </a:prstGeom>
            <a:noFill/>
          </p:spPr>
        </p:pic>
        <p:pic>
          <p:nvPicPr>
            <p:cNvPr id="19" name="Picture 18" descr="D:\Nanda\Panorama\UPS20kva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20833" r="25000"/>
            <a:stretch>
              <a:fillRect/>
            </a:stretch>
          </p:blipFill>
          <p:spPr bwMode="auto">
            <a:xfrm>
              <a:off x="816266" y="2000240"/>
              <a:ext cx="450693" cy="785818"/>
            </a:xfrm>
            <a:prstGeom prst="rect">
              <a:avLst/>
            </a:prstGeom>
            <a:noFill/>
          </p:spPr>
        </p:pic>
        <p:pic>
          <p:nvPicPr>
            <p:cNvPr id="20" name="Picture 19" descr="D:\Nanda\Panorama\UPS20kva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20833" r="25000"/>
            <a:stretch>
              <a:fillRect/>
            </a:stretch>
          </p:blipFill>
          <p:spPr bwMode="auto">
            <a:xfrm>
              <a:off x="1285852" y="2000240"/>
              <a:ext cx="450693" cy="785818"/>
            </a:xfrm>
            <a:prstGeom prst="rect">
              <a:avLst/>
            </a:prstGeom>
            <a:noFill/>
          </p:spPr>
        </p:pic>
        <p:pic>
          <p:nvPicPr>
            <p:cNvPr id="21" name="Picture 20" descr="D:\Nanda\Panorama\UPS20kva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20833" r="25000"/>
            <a:stretch>
              <a:fillRect/>
            </a:stretch>
          </p:blipFill>
          <p:spPr bwMode="auto">
            <a:xfrm>
              <a:off x="1753375" y="2000240"/>
              <a:ext cx="450693" cy="785818"/>
            </a:xfrm>
            <a:prstGeom prst="rect">
              <a:avLst/>
            </a:prstGeom>
            <a:noFill/>
          </p:spPr>
        </p:pic>
        <p:pic>
          <p:nvPicPr>
            <p:cNvPr id="22" name="Picture 21" descr="D:\Nanda\Panorama\UPS20kva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20833" r="25000"/>
            <a:stretch>
              <a:fillRect/>
            </a:stretch>
          </p:blipFill>
          <p:spPr bwMode="auto">
            <a:xfrm>
              <a:off x="2253441" y="2000240"/>
              <a:ext cx="450693" cy="785818"/>
            </a:xfrm>
            <a:prstGeom prst="rect">
              <a:avLst/>
            </a:prstGeom>
            <a:noFill/>
          </p:spPr>
        </p:pic>
        <p:cxnSp>
          <p:nvCxnSpPr>
            <p:cNvPr id="23" name="Straight Arrow Connector 22"/>
            <p:cNvCxnSpPr/>
            <p:nvPr/>
          </p:nvCxnSpPr>
          <p:spPr>
            <a:xfrm rot="16200000" flipV="1">
              <a:off x="988498" y="2882090"/>
              <a:ext cx="28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 flipV="1">
              <a:off x="1427604" y="2869098"/>
              <a:ext cx="28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V="1">
              <a:off x="1947672" y="2877155"/>
              <a:ext cx="28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6200000" flipV="1">
              <a:off x="2386778" y="2873225"/>
              <a:ext cx="28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30620" y="3018906"/>
              <a:ext cx="142876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48"/>
            <p:cNvSpPr txBox="1"/>
            <p:nvPr/>
          </p:nvSpPr>
          <p:spPr>
            <a:xfrm>
              <a:off x="928662" y="1714488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49"/>
            <p:cNvSpPr txBox="1"/>
            <p:nvPr/>
          </p:nvSpPr>
          <p:spPr>
            <a:xfrm>
              <a:off x="1428728" y="1714488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50"/>
            <p:cNvSpPr txBox="1"/>
            <p:nvPr/>
          </p:nvSpPr>
          <p:spPr>
            <a:xfrm>
              <a:off x="1885066" y="1714488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51"/>
            <p:cNvSpPr txBox="1"/>
            <p:nvPr/>
          </p:nvSpPr>
          <p:spPr>
            <a:xfrm>
              <a:off x="2385132" y="1714488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2" name="Picture 31" descr="D:\Nanda\Panorama\UPS120kv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8662" y="3993139"/>
              <a:ext cx="762006" cy="857256"/>
            </a:xfrm>
            <a:prstGeom prst="rect">
              <a:avLst/>
            </a:prstGeom>
            <a:noFill/>
          </p:spPr>
        </p:pic>
        <p:pic>
          <p:nvPicPr>
            <p:cNvPr id="33" name="Picture 32" descr="D:\Nanda\Panorama\UPS120kv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09730" y="3993138"/>
              <a:ext cx="762006" cy="857256"/>
            </a:xfrm>
            <a:prstGeom prst="rect">
              <a:avLst/>
            </a:prstGeom>
            <a:noFill/>
          </p:spPr>
        </p:pic>
        <p:sp>
          <p:nvSpPr>
            <p:cNvPr id="34" name="TextBox 53"/>
            <p:cNvSpPr txBox="1"/>
            <p:nvPr/>
          </p:nvSpPr>
          <p:spPr>
            <a:xfrm>
              <a:off x="1081062" y="3737360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54"/>
            <p:cNvSpPr txBox="1"/>
            <p:nvPr/>
          </p:nvSpPr>
          <p:spPr>
            <a:xfrm>
              <a:off x="2071670" y="3737360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6200000" flipV="1">
              <a:off x="1202812" y="4870491"/>
              <a:ext cx="28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6200000" flipV="1">
              <a:off x="2141984" y="4875684"/>
              <a:ext cx="28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/>
            <p:nvPr/>
          </p:nvPicPr>
          <p:blipFill>
            <a:blip r:embed="rId5" cstate="print"/>
            <a:srcRect r="30000" b="35156"/>
            <a:stretch>
              <a:fillRect/>
            </a:stretch>
          </p:blipFill>
          <p:spPr bwMode="auto">
            <a:xfrm>
              <a:off x="6896116" y="3000372"/>
              <a:ext cx="642942" cy="43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  <p:sp>
        <p:nvSpPr>
          <p:cNvPr id="39" name="Text Box 48"/>
          <p:cNvSpPr txBox="1">
            <a:spLocks noChangeArrowheads="1"/>
          </p:cNvSpPr>
          <p:nvPr/>
        </p:nvSpPr>
        <p:spPr bwMode="auto">
          <a:xfrm>
            <a:off x="0" y="46358"/>
            <a:ext cx="9144000" cy="3667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</a:rPr>
              <a:t>Remote Monitoring of UPS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r="30000" b="35156"/>
          <a:stretch>
            <a:fillRect/>
          </a:stretch>
        </p:blipFill>
        <p:spPr bwMode="auto">
          <a:xfrm>
            <a:off x="533400" y="533400"/>
            <a:ext cx="81534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0" y="46358"/>
            <a:ext cx="9144000" cy="3667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</a:rPr>
              <a:t>Remote Monitoring of UPS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Verdan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29000" y="5943600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Normal operation of UPS.</a:t>
            </a:r>
            <a:endParaRPr kumimoji="0" lang="en-US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r="28022" b="31053"/>
          <a:stretch>
            <a:fillRect/>
          </a:stretch>
        </p:blipFill>
        <p:spPr bwMode="auto">
          <a:xfrm>
            <a:off x="533400" y="533400"/>
            <a:ext cx="81534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05200" y="5943600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UPS in bypass mode.</a:t>
            </a:r>
            <a:endParaRPr kumimoji="0" lang="en-US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 Box 48"/>
          <p:cNvSpPr txBox="1">
            <a:spLocks noChangeArrowheads="1"/>
          </p:cNvSpPr>
          <p:nvPr/>
        </p:nvSpPr>
        <p:spPr bwMode="auto">
          <a:xfrm>
            <a:off x="0" y="46358"/>
            <a:ext cx="9144000" cy="3667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</a:rPr>
              <a:t>Remote Monitoring of UPS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Image result for any question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533400"/>
            <a:ext cx="6324600" cy="5686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2743201" y="2819401"/>
            <a:ext cx="31668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b="1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voltage sag"/>
          <p:cNvPicPr>
            <a:picLocks noChangeAspect="1" noChangeArrowheads="1"/>
          </p:cNvPicPr>
          <p:nvPr/>
        </p:nvPicPr>
        <p:blipFill>
          <a:blip r:embed="rId2" cstate="print"/>
          <a:srcRect l="1782" t="3546" r="62475" b="11347"/>
          <a:stretch>
            <a:fillRect/>
          </a:stretch>
        </p:blipFill>
        <p:spPr bwMode="auto">
          <a:xfrm>
            <a:off x="3200400" y="1524000"/>
            <a:ext cx="685800" cy="10255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3002" y="609600"/>
            <a:ext cx="140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</a:t>
            </a:r>
          </a:p>
          <a:p>
            <a:pPr algn="ctr"/>
            <a:r>
              <a:rPr lang="en-US" dirty="0" smtClean="0"/>
              <a:t>Disturbances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981200"/>
            <a:ext cx="98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2" y="762000"/>
            <a:ext cx="140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Wave form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609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Effects on Computer System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1295400"/>
            <a:ext cx="762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418306" y="3161506"/>
            <a:ext cx="586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2705100" y="3162300"/>
            <a:ext cx="5791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1676404"/>
            <a:ext cx="1428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 of Data, </a:t>
            </a:r>
          </a:p>
          <a:p>
            <a:r>
              <a:rPr lang="en-US" dirty="0" smtClean="0"/>
              <a:t>Shut down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62000" y="2743200"/>
            <a:ext cx="762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000" y="4267200"/>
            <a:ext cx="762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95201" y="3352800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Brownout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52400"/>
            <a:ext cx="914400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Common power problems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400802" y="3124200"/>
            <a:ext cx="2014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Tripping of system,</a:t>
            </a:r>
          </a:p>
          <a:p>
            <a:r>
              <a:rPr lang="en-US" dirty="0" smtClean="0"/>
              <a:t>System Shutdown,</a:t>
            </a:r>
          </a:p>
          <a:p>
            <a:r>
              <a:rPr lang="en-US" dirty="0" smtClean="0"/>
              <a:t>System life reduced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0600" y="50292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Harmonics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00802" y="4724400"/>
            <a:ext cx="2095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 of data,</a:t>
            </a:r>
          </a:p>
          <a:p>
            <a:r>
              <a:rPr lang="en-US" dirty="0" smtClean="0"/>
              <a:t>Over heating system</a:t>
            </a:r>
          </a:p>
          <a:p>
            <a:r>
              <a:rPr lang="en-US" dirty="0" smtClean="0"/>
              <a:t>System life reduced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429000" y="2015067"/>
            <a:ext cx="990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Image result for voltage sag"/>
          <p:cNvPicPr>
            <a:picLocks noChangeAspect="1" noChangeArrowheads="1"/>
          </p:cNvPicPr>
          <p:nvPr/>
        </p:nvPicPr>
        <p:blipFill>
          <a:blip r:embed="rId2" cstate="print"/>
          <a:srcRect l="1782" t="3546" r="36599" b="24349"/>
          <a:stretch>
            <a:fillRect/>
          </a:stretch>
        </p:blipFill>
        <p:spPr bwMode="auto">
          <a:xfrm>
            <a:off x="3200400" y="3048000"/>
            <a:ext cx="1140502" cy="838200"/>
          </a:xfrm>
          <a:prstGeom prst="rect">
            <a:avLst/>
          </a:prstGeom>
          <a:noFill/>
        </p:spPr>
      </p:pic>
      <p:sp>
        <p:nvSpPr>
          <p:cNvPr id="1026" name="AutoShape 2" descr="Image result for harmonic sig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6889" t="42420" r="52389" b="22667"/>
          <a:stretch>
            <a:fillRect/>
          </a:stretch>
        </p:blipFill>
        <p:spPr bwMode="auto">
          <a:xfrm>
            <a:off x="3124200" y="4648204"/>
            <a:ext cx="1828800" cy="1169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9"/>
          <p:cNvSpPr>
            <a:spLocks noChangeArrowheads="1" noChangeShapeType="1" noTextEdit="1"/>
          </p:cNvSpPr>
          <p:nvPr/>
        </p:nvSpPr>
        <p:spPr bwMode="auto">
          <a:xfrm>
            <a:off x="2895600" y="2895600"/>
            <a:ext cx="32004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2060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Bookman Old Style"/>
              </a:rPr>
              <a:t>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4191000"/>
            <a:ext cx="6248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UNINTERRUPTIBLE POWER SUPPLY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304802" y="914400"/>
            <a:ext cx="86280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Book Antiqua" pitchFamily="18" charset="0"/>
              </a:rPr>
              <a:t>An uninterruptible power supply, UPS is an electrical apparatus that provides emergency power to a load when the input power source fails. It provides instantaneous protection from input power interruptions by means of one or more attached batteries and associated electronic circuitry. </a:t>
            </a:r>
          </a:p>
        </p:txBody>
      </p:sp>
      <p:pic>
        <p:nvPicPr>
          <p:cNvPr id="4099" name="Picture 6" descr="u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2" y="3352804"/>
            <a:ext cx="18637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7" descr="super-400d-10-20-kva-250x2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3434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8" descr="13(1)"/>
          <p:cNvPicPr>
            <a:picLocks noChangeAspect="1" noChangeArrowheads="1"/>
          </p:cNvPicPr>
          <p:nvPr/>
        </p:nvPicPr>
        <p:blipFill>
          <a:blip r:embed="rId4" cstate="print"/>
          <a:srcRect l="23404" t="14894" r="25533" b="14894"/>
          <a:stretch>
            <a:fillRect/>
          </a:stretch>
        </p:blipFill>
        <p:spPr bwMode="auto">
          <a:xfrm>
            <a:off x="6019800" y="3200400"/>
            <a:ext cx="22860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152400"/>
            <a:ext cx="9144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UNINTERRUPTIBLE POWER SUPPLY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latin typeface="+mj-lt"/>
              </a:rPr>
              <a:t>Types of UPS</a:t>
            </a:r>
            <a:endParaRPr lang="en-US" sz="2800" dirty="0">
              <a:latin typeface="Arial" charset="0"/>
            </a:endParaRPr>
          </a:p>
        </p:txBody>
      </p:sp>
      <p:pic>
        <p:nvPicPr>
          <p:cNvPr id="7171" name="Picture 2" descr="lineint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2" y="3810004"/>
            <a:ext cx="22383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3" descr="off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100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7" descr="super-400d-10-20-kva-250x2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8100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914400" y="3429000"/>
            <a:ext cx="1396536" cy="40011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dirty="0"/>
              <a:t>Offline UPS</a:t>
            </a: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3048001" y="3429000"/>
            <a:ext cx="2303131" cy="40011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dirty="0"/>
              <a:t>Line Interactive UPS</a:t>
            </a:r>
          </a:p>
        </p:txBody>
      </p:sp>
      <p:sp>
        <p:nvSpPr>
          <p:cNvPr id="7176" name="TextBox 7"/>
          <p:cNvSpPr txBox="1">
            <a:spLocks noChangeArrowheads="1"/>
          </p:cNvSpPr>
          <p:nvPr/>
        </p:nvSpPr>
        <p:spPr bwMode="auto">
          <a:xfrm>
            <a:off x="6397626" y="3429000"/>
            <a:ext cx="1370888" cy="40011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dirty="0"/>
              <a:t>Online 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0" y="304800"/>
            <a:ext cx="914400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800" b="1" u="sng" dirty="0">
                <a:latin typeface="Book Antiqua" pitchFamily="18" charset="0"/>
              </a:rPr>
              <a:t>Off Line UPS</a:t>
            </a:r>
          </a:p>
        </p:txBody>
      </p:sp>
      <p:pic>
        <p:nvPicPr>
          <p:cNvPr id="18434" name="Picture 2" descr="Image result for ups block diagram"/>
          <p:cNvPicPr>
            <a:picLocks noChangeAspect="1" noChangeArrowheads="1"/>
          </p:cNvPicPr>
          <p:nvPr/>
        </p:nvPicPr>
        <p:blipFill>
          <a:blip r:embed="rId2" cstate="print"/>
          <a:srcRect r="1370" b="6286"/>
          <a:stretch>
            <a:fillRect/>
          </a:stretch>
        </p:blipFill>
        <p:spPr bwMode="auto">
          <a:xfrm>
            <a:off x="1447800" y="1752600"/>
            <a:ext cx="617220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800px-Standby_UPS_Diagram"/>
          <p:cNvPicPr>
            <a:picLocks noChangeAspect="1" noChangeArrowheads="1"/>
          </p:cNvPicPr>
          <p:nvPr/>
        </p:nvPicPr>
        <p:blipFill>
          <a:blip r:embed="rId2" cstate="print"/>
          <a:srcRect b="50000"/>
          <a:stretch>
            <a:fillRect/>
          </a:stretch>
        </p:blipFill>
        <p:spPr bwMode="auto">
          <a:xfrm>
            <a:off x="762000" y="1181100"/>
            <a:ext cx="7620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800px-Standby_UPS_Diagram"/>
          <p:cNvPicPr>
            <a:picLocks noChangeAspect="1" noChangeArrowheads="1"/>
          </p:cNvPicPr>
          <p:nvPr/>
        </p:nvPicPr>
        <p:blipFill>
          <a:blip r:embed="rId2" cstate="print"/>
          <a:srcRect t="48305"/>
          <a:stretch>
            <a:fillRect/>
          </a:stretch>
        </p:blipFill>
        <p:spPr bwMode="auto">
          <a:xfrm>
            <a:off x="762000" y="3581400"/>
            <a:ext cx="76200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04800"/>
            <a:ext cx="914400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800" b="1" u="sng" dirty="0">
                <a:latin typeface="Book Antiqua" pitchFamily="18" charset="0"/>
              </a:rPr>
              <a:t>Off Line 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0" y="457200"/>
            <a:ext cx="914400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800" b="1" u="sng" dirty="0">
                <a:latin typeface="Book Antiqua" pitchFamily="18" charset="0"/>
              </a:rPr>
              <a:t>Line Interactive UPS</a:t>
            </a:r>
          </a:p>
        </p:txBody>
      </p:sp>
      <p:pic>
        <p:nvPicPr>
          <p:cNvPr id="15362" name="Picture 2" descr="Line Interactive U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4"/>
            <a:ext cx="8231332" cy="3267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5515897</TotalTime>
  <Words>932</Words>
  <Application>Microsoft Office PowerPoint</Application>
  <PresentationFormat>On-screen Show (4:3)</PresentationFormat>
  <Paragraphs>324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Ibrahim</cp:lastModifiedBy>
  <cp:revision>39</cp:revision>
  <dcterms:created xsi:type="dcterms:W3CDTF">2018-02-13T10:55:55Z</dcterms:created>
  <dcterms:modified xsi:type="dcterms:W3CDTF">2021-02-04T04:35:48Z</dcterms:modified>
</cp:coreProperties>
</file>