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325"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1FEA4D-5B57-43D4-BEAD-C5509026B804}" type="datetimeFigureOut">
              <a:rPr lang="fr-FR" smtClean="0"/>
              <a:t>29/05/2021</a:t>
            </a:fld>
            <a:endParaRPr lang="fr-F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9C94BE-296B-4931-93F9-F19ED699F688}" type="slidenum">
              <a:rPr lang="fr-FR" smtClean="0"/>
              <a:t>‹#›</a:t>
            </a:fld>
            <a:endParaRPr lang="fr-FR"/>
          </a:p>
        </p:txBody>
      </p:sp>
    </p:spTree>
    <p:extLst>
      <p:ext uri="{BB962C8B-B14F-4D97-AF65-F5344CB8AC3E}">
        <p14:creationId xmlns:p14="http://schemas.microsoft.com/office/powerpoint/2010/main" val="3770415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openepi.com/Menu/OpenEpiMenu.ht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In this part of this lecture we will talk about how to calculate sample size.</a:t>
            </a:r>
          </a:p>
        </p:txBody>
      </p:sp>
      <p:sp>
        <p:nvSpPr>
          <p:cNvPr id="95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601B52E-09DD-480D-869D-12FF021B1DD2}" type="slidenum">
              <a:rPr lang="en-US" smtClean="0"/>
              <a:pPr eaLnBrk="1" hangingPunct="1"/>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OpenEpi is a web-based software that is free and open to the public and can perform many of the basic calculations used in epidemiology.  OpenEpi is different than Epi Info in that it does not use actual datasets, but performs calculations based on summary data that you enter into the program.  You must have summary counts to use OpenEpi.  </a:t>
            </a:r>
          </a:p>
          <a:p>
            <a:endParaRPr lang="en-US" smtClean="0"/>
          </a:p>
          <a:p>
            <a:r>
              <a:rPr lang="en-US" smtClean="0"/>
              <a:t>There are five major functions of OpenEpi, it can be used to calculate measures of disease frequency, measures of association, basic statistical tests, calculate power and sample size, and generate random numbers.  Now let us take a look at how to use OpenEpi.   </a:t>
            </a:r>
          </a:p>
        </p:txBody>
      </p:sp>
      <p:sp>
        <p:nvSpPr>
          <p:cNvPr id="1044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803AE92-BC08-4471-9A71-F4184DBF2420}" type="slidenum">
              <a:rPr lang="en-US" smtClean="0"/>
              <a:pPr eaLnBrk="1" hangingPunct="1"/>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You can access OpenEpi by going to: </a:t>
            </a:r>
            <a:r>
              <a:rPr lang="en-US" smtClean="0">
                <a:hlinkClick r:id="rId3"/>
              </a:rPr>
              <a:t>http://www.openepi.com/Menu/OpenEpiMenu.htm</a:t>
            </a:r>
            <a:endParaRPr lang="en-US" smtClean="0"/>
          </a:p>
          <a:p>
            <a:endParaRPr lang="en-US" smtClean="0"/>
          </a:p>
          <a:p>
            <a:r>
              <a:rPr lang="en-US" smtClean="0"/>
              <a:t>Here is a view of the OpenEpi homepage.  Here you can find some background information about the program and who developed it.  There is also a downloadable version of the software, but we will be using the web-based version in this session.  Feel free to follow along on your own laptop as we walk through the examples.</a:t>
            </a:r>
          </a:p>
        </p:txBody>
      </p:sp>
      <p:sp>
        <p:nvSpPr>
          <p:cNvPr id="105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E236DF9-9ED9-48D6-8923-5A7E684C5D72}" type="slidenum">
              <a:rPr lang="en-US" smtClean="0"/>
              <a:pPr eaLnBrk="1" hangingPunct="1"/>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First, you may need to change the language settings of the program. </a:t>
            </a:r>
          </a:p>
          <a:p>
            <a:endParaRPr lang="en-US" smtClean="0"/>
          </a:p>
          <a:p>
            <a:r>
              <a:rPr lang="en-US" i="1" smtClean="0"/>
              <a:t>(Click to show arrow)</a:t>
            </a:r>
          </a:p>
          <a:p>
            <a:r>
              <a:rPr lang="en-US" smtClean="0"/>
              <a:t>You can do this by clicking on “Idioma/Opciones”</a:t>
            </a:r>
          </a:p>
          <a:p>
            <a:endParaRPr lang="en-US" smtClean="0"/>
          </a:p>
          <a:p>
            <a:r>
              <a:rPr lang="en-US" i="1" smtClean="0"/>
              <a:t>(Click to show second arrow)</a:t>
            </a:r>
          </a:p>
          <a:p>
            <a:r>
              <a:rPr lang="en-US" smtClean="0"/>
              <a:t>Then choose your preferred language from the drop down menu.</a:t>
            </a:r>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542AF25-5BA9-422B-9244-90326FACA7BB}" type="slidenum">
              <a:rPr lang="en-US" smtClean="0"/>
              <a:pPr eaLnBrk="1" hangingPunct="1"/>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There are two different parts of OpenEpi that will be important for you to be familiar with in order to use the program.  </a:t>
            </a:r>
          </a:p>
          <a:p>
            <a:endParaRPr lang="en-US" smtClean="0"/>
          </a:p>
          <a:p>
            <a:r>
              <a:rPr lang="en-US" smtClean="0"/>
              <a:t>The first is the command tree, which is located on the left side of the screen.  This is similar to the command tree used in Epi Info. The different commands are broken down into groups by data type and function, including: “Datos agrupados”, “Personas-tiempo”, “Variables continuas”, “Tamano de la muestra”, and “Potencia”.</a:t>
            </a:r>
          </a:p>
          <a:p>
            <a:endParaRPr lang="en-US" smtClean="0"/>
          </a:p>
          <a:p>
            <a:r>
              <a:rPr lang="en-US" smtClean="0"/>
              <a:t>Across the top of the screen you will see five tabs, each which correspond to a different function.  The “Inicio” tab provides an intorduction and overview of the selected command, the “Introducir datos” tab is where you go to enter your data, and the “Resultados” tab is where you will find the results of the calculations you requested.</a:t>
            </a:r>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5D99B89-16CA-488A-A5D9-DF229DB90642}" type="slidenum">
              <a:rPr lang="en-US" smtClean="0"/>
              <a:pPr eaLnBrk="1" hangingPunct="1"/>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If you want to practice using a command, or want to see an example, then you can click on the “Ejemplos” tab within the command you are interested in.</a:t>
            </a:r>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E9C4BE1-9DFB-40E6-8372-27A48CBB93B1}" type="slidenum">
              <a:rPr lang="en-US" smtClean="0"/>
              <a:pPr eaLnBrk="1" hangingPunct="1"/>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Finally, the “Ayuda” tab is the place to go if you are looking for some basic instructions for how to use the program.</a:t>
            </a:r>
          </a:p>
        </p:txBody>
      </p:sp>
      <p:sp>
        <p:nvSpPr>
          <p:cNvPr id="1095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DBAF9B2-6E26-4C5C-BDC0-08C28EEEBC92}" type="slidenum">
              <a:rPr lang="en-US" smtClean="0"/>
              <a:pPr eaLnBrk="1" hangingPunct="1"/>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Let’s look at how we can generate random numbers in OpenEpi to use in the sampling methods we have discussed today.</a:t>
            </a:r>
          </a:p>
        </p:txBody>
      </p:sp>
      <p:sp>
        <p:nvSpPr>
          <p:cNvPr id="1105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E450E3B-9236-478A-B5F7-90C6F49C0022}" type="slidenum">
              <a:rPr lang="en-US" smtClean="0"/>
              <a:pPr eaLnBrk="1" hangingPunct="1"/>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In order to select subjects using the random number generator in OpenEpi, you will need:</a:t>
            </a:r>
          </a:p>
          <a:p>
            <a:pPr>
              <a:buFontTx/>
              <a:buChar char="•"/>
            </a:pPr>
            <a:r>
              <a:rPr lang="en-US" smtClean="0"/>
              <a:t>The total population size that you will be sampling from</a:t>
            </a:r>
          </a:p>
          <a:p>
            <a:pPr>
              <a:buFontTx/>
              <a:buChar char="•"/>
            </a:pPr>
            <a:r>
              <a:rPr lang="en-US" smtClean="0"/>
              <a:t>Your desired sample size (n)</a:t>
            </a:r>
          </a:p>
          <a:p>
            <a:pPr>
              <a:buFontTx/>
              <a:buChar char="•"/>
            </a:pPr>
            <a:r>
              <a:rPr lang="en-US" smtClean="0"/>
              <a:t>And a numbered list of the units in the population, these numbers should be sequential (we will denote this list as numbers from x to y).</a:t>
            </a:r>
          </a:p>
          <a:p>
            <a:endParaRPr lang="en-US" smtClean="0"/>
          </a:p>
          <a:p>
            <a:r>
              <a:rPr lang="en-US" smtClean="0"/>
              <a:t>To randomly select your subjects, you will need to input the range (x to y) and the sample size (n) into OpenEpi (we’ll look at an example on the next slide).  OpenEpi will then generate ‘n’ random numbers between x and y.  It is then your job to take that list of random numbers and select the subjects which correspond to those numbers for inclusion in your sample.</a:t>
            </a:r>
          </a:p>
        </p:txBody>
      </p:sp>
      <p:sp>
        <p:nvSpPr>
          <p:cNvPr id="1116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728ACE1-ECC4-4223-A8CD-3B05454CC66F}" type="slidenum">
              <a:rPr lang="en-US" smtClean="0"/>
              <a:pPr eaLnBrk="1" hangingPunct="1"/>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i="1" smtClean="0"/>
              <a:t>Note to instructor: Click to show arrow.</a:t>
            </a:r>
          </a:p>
          <a:p>
            <a:r>
              <a:rPr lang="en-US" smtClean="0"/>
              <a:t>To use the random number generator in OpenEpi, select the “Numeros aleatorios” command from the command tree.</a:t>
            </a:r>
          </a:p>
          <a:p>
            <a:endParaRPr lang="en-US" smtClean="0"/>
          </a:p>
          <a:p>
            <a:r>
              <a:rPr lang="en-US" smtClean="0"/>
              <a:t>Here is what the parameter input screen looks like for the OpenEpi random number generator.  In this example, we want to select a sample of 20 people from a population of 100.  We have a list of people in the population, with each person assigned a number from 1 to 100, so we enter these values in the top two boxes.  Then we enter the sample size (20).  By default, OpenEpi suggests putting the numbers in 5 columns and not omitting text from the output, which are the options we will use in this example.  To get the output, click “Calcular”.</a:t>
            </a:r>
          </a:p>
        </p:txBody>
      </p:sp>
      <p:sp>
        <p:nvSpPr>
          <p:cNvPr id="1126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84E2D5C-4703-484B-AABD-80C69ED0A3AF}" type="slidenum">
              <a:rPr lang="en-US" smtClean="0"/>
              <a:pPr eaLnBrk="1" hangingPunct="1"/>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Here is the output from our example.  We see a list of 20 numbers between 1 and 100 that were randomly selected by the software.  Now we can go back to the original list of the population members and select those who match the numbers in this table.</a:t>
            </a:r>
          </a:p>
        </p:txBody>
      </p:sp>
      <p:sp>
        <p:nvSpPr>
          <p:cNvPr id="1136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6BE16F7-63D4-42A7-B0C2-35F2FBD9548F}" type="slidenum">
              <a:rPr lang="en-US" smtClean="0"/>
              <a:pPr eaLnBrk="1" hangingPunct="1"/>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CC4C243-DBED-4811-8CFF-752CCCC216E4}" type="slidenum">
              <a:rPr lang="fr-FR" smtClean="0"/>
              <a:pPr eaLnBrk="1" hangingPunct="1"/>
              <a:t>2</a:t>
            </a:fld>
            <a:endParaRPr lang="fr-FR" smtClean="0"/>
          </a:p>
        </p:txBody>
      </p:sp>
      <p:sp>
        <p:nvSpPr>
          <p:cNvPr id="96259" name="Rectangle 2"/>
          <p:cNvSpPr>
            <a:spLocks noChangeArrowheads="1" noTextEdit="1"/>
          </p:cNvSpPr>
          <p:nvPr>
            <p:ph type="sldImg"/>
          </p:nvPr>
        </p:nvSpPr>
        <p:spPr>
          <a:solidFill>
            <a:srgbClr val="FFFFFF"/>
          </a:solidFill>
          <a:ln/>
        </p:spPr>
      </p:sp>
      <p:sp>
        <p:nvSpPr>
          <p:cNvPr id="96260" name="Rectangle 3"/>
          <p:cNvSpPr>
            <a:spLocks noChangeArrowheads="1"/>
          </p:cNvSpPr>
          <p:nvPr>
            <p:ph type="body" idx="1"/>
          </p:nvPr>
        </p:nvSpPr>
        <p:spPr>
          <a:solidFill>
            <a:srgbClr val="FFFFFF"/>
          </a:solidFill>
          <a:ln>
            <a:solidFill>
              <a:srgbClr val="000000"/>
            </a:solidFill>
          </a:ln>
        </p:spPr>
        <p:txBody>
          <a:bodyPr/>
          <a:lstStyle/>
          <a:p>
            <a:pPr eaLnBrk="1" hangingPunct="1"/>
            <a:r>
              <a:rPr lang="en-US" smtClean="0"/>
              <a:t>To calculate the sample size for a descriptive survey, there are several steps you must follow.  </a:t>
            </a:r>
          </a:p>
          <a:p>
            <a:pPr eaLnBrk="1" hangingPunct="1"/>
            <a:r>
              <a:rPr lang="en-US" smtClean="0"/>
              <a:t>First, you will need to identify the major study variable that corresponds to the outcome of interest.  Next, you need to determine the type of estimate you will be calculating (whether it be a proportion or a mean value of a continuous variable).  Then, you need to determine the expected magnitude of the estimate, and choose the desired precision and confidence level.  At this point, you can calculate the sample size, which you will then adjust for the expected response rate.</a:t>
            </a:r>
          </a:p>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In the last part of this lecture I will demonstrate how to use OpenEpi and Epi Info to conduct random sampling and calculate sample size.</a:t>
            </a:r>
          </a:p>
        </p:txBody>
      </p:sp>
      <p:sp>
        <p:nvSpPr>
          <p:cNvPr id="1146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AD0F38-3F79-4A3E-BE6F-DC2CA394F8CC}" type="slidenum">
              <a:rPr lang="en-US" smtClean="0"/>
              <a:pPr eaLnBrk="1" hangingPunct="1"/>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To calculate the sample size for a prevalence study in OpenEpi, choose the “Proporcion” option under the “Tamano de muestra” option in the command tree.  Let’s use the tooth decay study example we discussed earlier to practice calculating sample size in OpenEpi.</a:t>
            </a:r>
          </a:p>
          <a:p>
            <a:endParaRPr lang="en-US" smtClean="0"/>
          </a:p>
          <a:p>
            <a:r>
              <a:rPr lang="en-US" smtClean="0"/>
              <a:t>First we enter the size of the total population (“N” from our formula), which is 1200 for this example</a:t>
            </a:r>
          </a:p>
          <a:p>
            <a:r>
              <a:rPr lang="en-US" smtClean="0"/>
              <a:t>Then enter the estimated frequency (prevalence), (“p” from our formula), which we estimate to be 25% based on national averages from other countries</a:t>
            </a:r>
          </a:p>
          <a:p>
            <a:r>
              <a:rPr lang="en-US" smtClean="0"/>
              <a:t>Next enter the precision (“d” from our formula), which we will set at 5%</a:t>
            </a:r>
          </a:p>
          <a:p>
            <a:r>
              <a:rPr lang="en-US" smtClean="0"/>
              <a:t>We can leave the design effect as 1.0 as long as we used a random sampling method (the design effect is used for cluster sampling or other complex sampling methods)</a:t>
            </a:r>
          </a:p>
          <a:p>
            <a:endParaRPr lang="en-US" smtClean="0"/>
          </a:p>
          <a:p>
            <a:r>
              <a:rPr lang="en-US" smtClean="0"/>
              <a:t>Go ahead and enter these numbers yourself if you have a computer, and then click “Calcular”.</a:t>
            </a:r>
          </a:p>
          <a:p>
            <a:endParaRPr lang="en-US" smtClean="0"/>
          </a:p>
          <a:p>
            <a:endParaRPr lang="en-US" smtClean="0"/>
          </a:p>
          <a:p>
            <a:endParaRPr lang="en-US" smtClean="0"/>
          </a:p>
          <a:p>
            <a:endParaRPr lang="en-US" smtClean="0"/>
          </a:p>
        </p:txBody>
      </p:sp>
      <p:sp>
        <p:nvSpPr>
          <p:cNvPr id="1157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DAEC73C-C0C8-406E-8C7C-7A9E8BED2497}" type="slidenum">
              <a:rPr lang="en-US" smtClean="0"/>
              <a:pPr eaLnBrk="1" hangingPunct="1"/>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top section of the output shows the parameters we just entered</a:t>
            </a:r>
          </a:p>
          <a:p>
            <a:endParaRPr lang="en-US" smtClean="0"/>
          </a:p>
          <a:p>
            <a:r>
              <a:rPr lang="en-US" smtClean="0"/>
              <a:t>The bottom part of the output shows the sample size estimates at different confidence levels, from 80 to 99.99%.</a:t>
            </a:r>
          </a:p>
          <a:p>
            <a:endParaRPr lang="en-US" smtClean="0"/>
          </a:p>
          <a:p>
            <a:r>
              <a:rPr lang="en-US" smtClean="0"/>
              <a:t>If we chose a 95% confidence level, then our sample size will be 233.</a:t>
            </a:r>
          </a:p>
          <a:p>
            <a:r>
              <a:rPr lang="en-US" i="1" smtClean="0"/>
              <a:t>(Click to show box)</a:t>
            </a:r>
          </a:p>
          <a:p>
            <a:endParaRPr lang="en-US" smtClean="0"/>
          </a:p>
          <a:p>
            <a:r>
              <a:rPr lang="en-US" smtClean="0"/>
              <a:t>These calculations take into account the size of the population, but do not account for non-response.  You will need to adjust the final sample size to account for anticipated non-response on your own.</a:t>
            </a:r>
          </a:p>
          <a:p>
            <a:endParaRPr lang="en-US" smtClean="0"/>
          </a:p>
          <a:p>
            <a:r>
              <a:rPr lang="en-US" i="1" smtClean="0"/>
              <a:t>Instructor, ask the students to calculate the final sample size if 10% non-response is expected.</a:t>
            </a:r>
          </a:p>
          <a:p>
            <a:endParaRPr lang="en-US" i="1" smtClean="0"/>
          </a:p>
          <a:p>
            <a:r>
              <a:rPr lang="en-US" i="1" smtClean="0"/>
              <a:t>233*0.1 = 23</a:t>
            </a:r>
          </a:p>
          <a:p>
            <a:r>
              <a:rPr lang="en-US" i="1" smtClean="0"/>
              <a:t>233+23=256 = total sample size</a:t>
            </a:r>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620A6DB-0187-47FA-86F6-5C38DA0E99C0}" type="slidenum">
              <a:rPr lang="en-US" smtClean="0"/>
              <a:pPr eaLnBrk="1" hangingPunct="1"/>
              <a:t>22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Here is the formula for calculating the sample size for a descriptive étude transversale in which you are estimating prevalence. This formula also applies to any study estimating a proportion.  This formula is used for studies utilizing simple random sampling, systematic random sampling, or stratified random sampling.  (Studies using cluster sampling must adjust for the design effect, but that is beyond the scope of this lecture.)</a:t>
            </a:r>
          </a:p>
          <a:p>
            <a:endParaRPr lang="en-US" smtClean="0"/>
          </a:p>
          <a:p>
            <a:r>
              <a:rPr lang="en-US" smtClean="0"/>
              <a:t>The sample size is denoted by the letter “n”.  The confidence level corresponds to the letter “z”, “p” stands for the prevalence, “q” is equal to 1 minus “p”, and “d” is equal to the precision.</a:t>
            </a:r>
          </a:p>
          <a:p>
            <a:endParaRPr lang="en-US" smtClean="0"/>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E3A942D-1C5B-4964-BC26-E374A16BB69E}" type="slidenum">
              <a:rPr lang="en-US" smtClean="0"/>
              <a:pPr eaLnBrk="1" hangingPunct="1"/>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smtClean="0"/>
              <a:t>Let’s review what the different components in the sample size formula for prevalence.</a:t>
            </a:r>
          </a:p>
          <a:p>
            <a:pPr>
              <a:lnSpc>
                <a:spcPct val="90000"/>
              </a:lnSpc>
            </a:pPr>
            <a:endParaRPr lang="en-US" smtClean="0"/>
          </a:p>
          <a:p>
            <a:pPr>
              <a:lnSpc>
                <a:spcPct val="90000"/>
              </a:lnSpc>
            </a:pPr>
            <a:r>
              <a:rPr lang="en-US" smtClean="0"/>
              <a:t>‘z’ represents the confidence level, which is calculated using a z-score (which we discussed earlier in the presentation).  The z-scores for the most common confidence levels used are 1.65 for a 90% confidence level, 1.96 for a 95% confidence level, and 2.58 for a 99% confidence level.</a:t>
            </a:r>
          </a:p>
          <a:p>
            <a:pPr>
              <a:lnSpc>
                <a:spcPct val="90000"/>
              </a:lnSpc>
            </a:pPr>
            <a:endParaRPr lang="en-US" smtClean="0"/>
          </a:p>
          <a:p>
            <a:pPr>
              <a:lnSpc>
                <a:spcPct val="90000"/>
              </a:lnSpc>
            </a:pPr>
            <a:r>
              <a:rPr lang="en-US" smtClean="0"/>
              <a:t>‘p’ equals the estimated prevalence, for example, we may estimate a prevalence of 15% based on similar studies done in other countries.  If you don’t have an estimate of the prevalence (perhaps you are studying a new disease, or no previous studies have been published on your outcome of interest), then choosing an estimated prevalence of 50% will provide the most conservative estimate for sample size.</a:t>
            </a:r>
          </a:p>
          <a:p>
            <a:pPr>
              <a:lnSpc>
                <a:spcPct val="90000"/>
              </a:lnSpc>
            </a:pPr>
            <a:endParaRPr lang="en-US" smtClean="0"/>
          </a:p>
          <a:p>
            <a:pPr>
              <a:lnSpc>
                <a:spcPct val="90000"/>
              </a:lnSpc>
            </a:pPr>
            <a:r>
              <a:rPr lang="en-US" smtClean="0"/>
              <a:t>‘q’ is equal to one minus the estimated prevalence, for example if we take one minus our estimated prevalence of 15% then ‘q’ would be equal to 0.85.</a:t>
            </a:r>
          </a:p>
          <a:p>
            <a:pPr>
              <a:lnSpc>
                <a:spcPct val="90000"/>
              </a:lnSpc>
            </a:pPr>
            <a:endParaRPr lang="en-US" smtClean="0"/>
          </a:p>
          <a:p>
            <a:pPr>
              <a:lnSpc>
                <a:spcPct val="90000"/>
              </a:lnSpc>
            </a:pPr>
            <a:r>
              <a:rPr lang="en-US" smtClean="0"/>
              <a:t>‘d’ represents the precision, it is something that is set by the investigator, often at 5% or 10%.  Larger values for precision will result in smaller sample sizes, but this will also result in a less precise estimate of prevalence.</a:t>
            </a:r>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D904574-8BA3-405A-A0ED-E8D1CD4AA2B5}" type="slidenum">
              <a:rPr lang="en-US" smtClean="0"/>
              <a:pPr eaLnBrk="1" hangingPunct="1"/>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If the estimated sample size is greater than 10% of the total population size, which may occur when the total population size is small, then the sample size needs to be adjusted.  The formula for this adjustment is shown on this slide.  “n</a:t>
            </a:r>
            <a:r>
              <a:rPr lang="en-US" baseline="-25000" smtClean="0"/>
              <a:t>a</a:t>
            </a:r>
            <a:r>
              <a:rPr lang="en-US" smtClean="0"/>
              <a:t>” is the adjusted sample size, “n” is the initial sample size calculated using the first formula, and “N” is the total population size.</a:t>
            </a:r>
          </a:p>
          <a:p>
            <a:endParaRPr lang="en-US" smtClean="0"/>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9F57E9D-7FA4-4F6C-90AD-DDF9D1734BB0}" type="slidenum">
              <a:rPr lang="en-US" smtClean="0"/>
              <a:pPr eaLnBrk="1" hangingPunct="1"/>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Let’s work through an example sample size calculation for a study which will be conducted to estimate the prevalence of latex allergies among nurses in county X.</a:t>
            </a:r>
          </a:p>
          <a:p>
            <a:endParaRPr lang="en-US" smtClean="0"/>
          </a:p>
          <a:p>
            <a:r>
              <a:rPr lang="en-US" smtClean="0"/>
              <a:t>You estimate the prevalence of latex allergies to be 10% based on estimates from other studies in nurses.  You choose a precision of 5% and a confidence level of 90%, which corresponds to a z-value of 1.65.</a:t>
            </a:r>
          </a:p>
          <a:p>
            <a:endParaRPr lang="en-US" i="1" smtClean="0"/>
          </a:p>
          <a:p>
            <a:r>
              <a:rPr lang="en-US" i="1" smtClean="0"/>
              <a:t>Instructor, ask the class to calculate the sample size on their own using a calculator.  After a few minutes ask the students to give their answer.  Then click to show the completed calculation.</a:t>
            </a:r>
          </a:p>
          <a:p>
            <a:endParaRPr lang="en-US" smtClean="0"/>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82C494B-42FA-4CC4-8FC6-763B8B7FB6E3}" type="slidenum">
              <a:rPr lang="en-US" smtClean="0"/>
              <a:pPr eaLnBrk="1" hangingPunct="1"/>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Since it is almost certain that not all subjects who are selected by your sampling method will actually agree to participate in the study, it is necessary to increase your sample size to adjust for an expected amount of non-response.  To do this, you need to multiply the expected non-response rate (which will vary with the study population and methods of data collection) by the sample size, then you will add that number to the sample size to get the total sample size.</a:t>
            </a:r>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7CC6A1D-FAA1-4860-9F5B-47C8183E708D}" type="slidenum">
              <a:rPr lang="en-US" smtClean="0"/>
              <a:pPr eaLnBrk="1" hangingPunct="1"/>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We know that there are approximately 750 nurses who practice in county X.  By dividing the sample size by the total population size we get 13%.  Since this number is greater than 10% we need to perform the population adjustment.</a:t>
            </a:r>
          </a:p>
          <a:p>
            <a:endParaRPr lang="en-US" i="1" smtClean="0"/>
          </a:p>
          <a:p>
            <a:r>
              <a:rPr lang="en-US" i="1" smtClean="0"/>
              <a:t>Instructor, ask the class to calculate the adjusted sample size on their own using a calculator.  After a few minutes ask the students to give their answer.  Then click to show the completed calculation.</a:t>
            </a:r>
          </a:p>
          <a:p>
            <a:endParaRPr lang="en-US" i="1" smtClean="0"/>
          </a:p>
          <a:p>
            <a:r>
              <a:rPr lang="en-US" smtClean="0"/>
              <a:t>Finally, we also need to account for the expected non-response rate, which we estimate to be 20%.</a:t>
            </a:r>
          </a:p>
          <a:p>
            <a:endParaRPr lang="en-US" smtClean="0"/>
          </a:p>
          <a:p>
            <a:r>
              <a:rPr lang="en-US" i="1" smtClean="0"/>
              <a:t>Instructor, ask the students to calculate the final sample size after adjusting for the non-response rate. After a few minutes ask the students to give their answer.  Then click to show the completed calculation.</a:t>
            </a:r>
          </a:p>
          <a:p>
            <a:endParaRPr lang="en-US" i="1" smtClean="0"/>
          </a:p>
          <a:p>
            <a:endParaRPr lang="en-US" i="1" smtClean="0"/>
          </a:p>
          <a:p>
            <a:endParaRPr lang="en-US"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E7F7D6F-6CAC-4C89-AD0E-D38D6FA98A04}" type="slidenum">
              <a:rPr lang="en-US" smtClean="0"/>
              <a:pPr eaLnBrk="1" hangingPunct="1"/>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Before we move on to using statistical software to calculate sample size, first I’d like to spend a few minutes introducing you to a useful software program called OpenEpi.</a:t>
            </a:r>
          </a:p>
        </p:txBody>
      </p:sp>
      <p:sp>
        <p:nvSpPr>
          <p:cNvPr id="1034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69B5E6C-87CD-4EEA-9658-7295C38CD32B}" type="slidenum">
              <a:rPr lang="en-US" smtClean="0"/>
              <a:pPr eaLnBrk="1" hangingPunct="1"/>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fr-F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EDBF4D9A-6E92-43A9-80C1-4CB7D2E9E4B2}" type="datetimeFigureOut">
              <a:rPr lang="fr-FR" smtClean="0"/>
              <a:t>29/05/2021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0022506-F44E-429D-8450-AC00EEC9949D}" type="slidenum">
              <a:rPr lang="fr-FR" smtClean="0"/>
              <a:t>‹#›</a:t>
            </a:fld>
            <a:endParaRPr lang="fr-FR"/>
          </a:p>
        </p:txBody>
      </p:sp>
    </p:spTree>
    <p:extLst>
      <p:ext uri="{BB962C8B-B14F-4D97-AF65-F5344CB8AC3E}">
        <p14:creationId xmlns:p14="http://schemas.microsoft.com/office/powerpoint/2010/main" val="1196912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EDBF4D9A-6E92-43A9-80C1-4CB7D2E9E4B2}" type="datetimeFigureOut">
              <a:rPr lang="fr-FR" smtClean="0"/>
              <a:t>29/05/2021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0022506-F44E-429D-8450-AC00EEC9949D}" type="slidenum">
              <a:rPr lang="fr-FR" smtClean="0"/>
              <a:t>‹#›</a:t>
            </a:fld>
            <a:endParaRPr lang="fr-FR"/>
          </a:p>
        </p:txBody>
      </p:sp>
    </p:spTree>
    <p:extLst>
      <p:ext uri="{BB962C8B-B14F-4D97-AF65-F5344CB8AC3E}">
        <p14:creationId xmlns:p14="http://schemas.microsoft.com/office/powerpoint/2010/main" val="4260108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EDBF4D9A-6E92-43A9-80C1-4CB7D2E9E4B2}" type="datetimeFigureOut">
              <a:rPr lang="fr-FR" smtClean="0"/>
              <a:t>29/05/2021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0022506-F44E-429D-8450-AC00EEC9949D}" type="slidenum">
              <a:rPr lang="fr-FR" smtClean="0"/>
              <a:t>‹#›</a:t>
            </a:fld>
            <a:endParaRPr lang="fr-FR"/>
          </a:p>
        </p:txBody>
      </p:sp>
    </p:spTree>
    <p:extLst>
      <p:ext uri="{BB962C8B-B14F-4D97-AF65-F5344CB8AC3E}">
        <p14:creationId xmlns:p14="http://schemas.microsoft.com/office/powerpoint/2010/main" val="1751454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EDBF4D9A-6E92-43A9-80C1-4CB7D2E9E4B2}" type="datetimeFigureOut">
              <a:rPr lang="fr-FR" smtClean="0"/>
              <a:t>29/05/2021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0022506-F44E-429D-8450-AC00EEC9949D}" type="slidenum">
              <a:rPr lang="fr-FR" smtClean="0"/>
              <a:t>‹#›</a:t>
            </a:fld>
            <a:endParaRPr lang="fr-FR"/>
          </a:p>
        </p:txBody>
      </p:sp>
    </p:spTree>
    <p:extLst>
      <p:ext uri="{BB962C8B-B14F-4D97-AF65-F5344CB8AC3E}">
        <p14:creationId xmlns:p14="http://schemas.microsoft.com/office/powerpoint/2010/main" val="2060336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BF4D9A-6E92-43A9-80C1-4CB7D2E9E4B2}" type="datetimeFigureOut">
              <a:rPr lang="fr-FR" smtClean="0"/>
              <a:t>29/05/2021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0022506-F44E-429D-8450-AC00EEC9949D}" type="slidenum">
              <a:rPr lang="fr-FR" smtClean="0"/>
              <a:t>‹#›</a:t>
            </a:fld>
            <a:endParaRPr lang="fr-FR"/>
          </a:p>
        </p:txBody>
      </p:sp>
    </p:spTree>
    <p:extLst>
      <p:ext uri="{BB962C8B-B14F-4D97-AF65-F5344CB8AC3E}">
        <p14:creationId xmlns:p14="http://schemas.microsoft.com/office/powerpoint/2010/main" val="3093650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EDBF4D9A-6E92-43A9-80C1-4CB7D2E9E4B2}" type="datetimeFigureOut">
              <a:rPr lang="fr-FR" smtClean="0"/>
              <a:t>29/05/2021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0022506-F44E-429D-8450-AC00EEC9949D}" type="slidenum">
              <a:rPr lang="fr-FR" smtClean="0"/>
              <a:t>‹#›</a:t>
            </a:fld>
            <a:endParaRPr lang="fr-FR"/>
          </a:p>
        </p:txBody>
      </p:sp>
    </p:spTree>
    <p:extLst>
      <p:ext uri="{BB962C8B-B14F-4D97-AF65-F5344CB8AC3E}">
        <p14:creationId xmlns:p14="http://schemas.microsoft.com/office/powerpoint/2010/main" val="3603110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EDBF4D9A-6E92-43A9-80C1-4CB7D2E9E4B2}" type="datetimeFigureOut">
              <a:rPr lang="fr-FR" smtClean="0"/>
              <a:t>29/05/2021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0022506-F44E-429D-8450-AC00EEC9949D}" type="slidenum">
              <a:rPr lang="fr-FR" smtClean="0"/>
              <a:t>‹#›</a:t>
            </a:fld>
            <a:endParaRPr lang="fr-FR"/>
          </a:p>
        </p:txBody>
      </p:sp>
    </p:spTree>
    <p:extLst>
      <p:ext uri="{BB962C8B-B14F-4D97-AF65-F5344CB8AC3E}">
        <p14:creationId xmlns:p14="http://schemas.microsoft.com/office/powerpoint/2010/main" val="1395434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EDBF4D9A-6E92-43A9-80C1-4CB7D2E9E4B2}" type="datetimeFigureOut">
              <a:rPr lang="fr-FR" smtClean="0"/>
              <a:t>29/05/2021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0022506-F44E-429D-8450-AC00EEC9949D}" type="slidenum">
              <a:rPr lang="fr-FR" smtClean="0"/>
              <a:t>‹#›</a:t>
            </a:fld>
            <a:endParaRPr lang="fr-FR"/>
          </a:p>
        </p:txBody>
      </p:sp>
    </p:spTree>
    <p:extLst>
      <p:ext uri="{BB962C8B-B14F-4D97-AF65-F5344CB8AC3E}">
        <p14:creationId xmlns:p14="http://schemas.microsoft.com/office/powerpoint/2010/main" val="3327035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BF4D9A-6E92-43A9-80C1-4CB7D2E9E4B2}" type="datetimeFigureOut">
              <a:rPr lang="fr-FR" smtClean="0"/>
              <a:t>29/05/2021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0022506-F44E-429D-8450-AC00EEC9949D}" type="slidenum">
              <a:rPr lang="fr-FR" smtClean="0"/>
              <a:t>‹#›</a:t>
            </a:fld>
            <a:endParaRPr lang="fr-FR"/>
          </a:p>
        </p:txBody>
      </p:sp>
    </p:spTree>
    <p:extLst>
      <p:ext uri="{BB962C8B-B14F-4D97-AF65-F5344CB8AC3E}">
        <p14:creationId xmlns:p14="http://schemas.microsoft.com/office/powerpoint/2010/main" val="1030264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BF4D9A-6E92-43A9-80C1-4CB7D2E9E4B2}" type="datetimeFigureOut">
              <a:rPr lang="fr-FR" smtClean="0"/>
              <a:t>29/05/2021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0022506-F44E-429D-8450-AC00EEC9949D}" type="slidenum">
              <a:rPr lang="fr-FR" smtClean="0"/>
              <a:t>‹#›</a:t>
            </a:fld>
            <a:endParaRPr lang="fr-FR"/>
          </a:p>
        </p:txBody>
      </p:sp>
    </p:spTree>
    <p:extLst>
      <p:ext uri="{BB962C8B-B14F-4D97-AF65-F5344CB8AC3E}">
        <p14:creationId xmlns:p14="http://schemas.microsoft.com/office/powerpoint/2010/main" val="790970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BF4D9A-6E92-43A9-80C1-4CB7D2E9E4B2}" type="datetimeFigureOut">
              <a:rPr lang="fr-FR" smtClean="0"/>
              <a:t>29/05/2021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0022506-F44E-429D-8450-AC00EEC9949D}" type="slidenum">
              <a:rPr lang="fr-FR" smtClean="0"/>
              <a:t>‹#›</a:t>
            </a:fld>
            <a:endParaRPr lang="fr-FR"/>
          </a:p>
        </p:txBody>
      </p:sp>
    </p:spTree>
    <p:extLst>
      <p:ext uri="{BB962C8B-B14F-4D97-AF65-F5344CB8AC3E}">
        <p14:creationId xmlns:p14="http://schemas.microsoft.com/office/powerpoint/2010/main" val="3031722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BF4D9A-6E92-43A9-80C1-4CB7D2E9E4B2}" type="datetimeFigureOut">
              <a:rPr lang="fr-FR" smtClean="0"/>
              <a:t>29/05/2021</a:t>
            </a:fld>
            <a:endParaRPr lang="fr-F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022506-F44E-429D-8450-AC00EEC9949D}" type="slidenum">
              <a:rPr lang="fr-FR" smtClean="0"/>
              <a:t>‹#›</a:t>
            </a:fld>
            <a:endParaRPr lang="fr-FR"/>
          </a:p>
        </p:txBody>
      </p:sp>
    </p:spTree>
    <p:extLst>
      <p:ext uri="{BB962C8B-B14F-4D97-AF65-F5344CB8AC3E}">
        <p14:creationId xmlns:p14="http://schemas.microsoft.com/office/powerpoint/2010/main" val="1420999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openepi.com/Menu/OpenEpiMenu.ht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w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8.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2.wmf"/><Relationship Id="rId4" Type="http://schemas.openxmlformats.org/officeDocument/2006/relationships/oleObject" Target="../embeddings/oleObject5.bin"/><Relationship Id="rId9" Type="http://schemas.openxmlformats.org/officeDocument/2006/relationships/image" Target="../media/image5.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3"/>
          <p:cNvSpPr>
            <a:spLocks noGrp="1"/>
          </p:cNvSpPr>
          <p:nvPr>
            <p:ph type="ctrTitle"/>
          </p:nvPr>
        </p:nvSpPr>
        <p:spPr/>
        <p:txBody>
          <a:bodyPr/>
          <a:lstStyle/>
          <a:p>
            <a:pPr eaLnBrk="1" hangingPunct="1"/>
            <a:r>
              <a:rPr lang="fr-CA" smtClean="0"/>
              <a:t>Calcul de la Taille de l’Echantillon </a:t>
            </a:r>
          </a:p>
        </p:txBody>
      </p:sp>
      <p:sp>
        <p:nvSpPr>
          <p:cNvPr id="38915" name="Subtitle 4"/>
          <p:cNvSpPr>
            <a:spLocks noGrp="1"/>
          </p:cNvSpPr>
          <p:nvPr>
            <p:ph type="subTitle" idx="1"/>
          </p:nvPr>
        </p:nvSpPr>
        <p:spPr/>
        <p:txBody>
          <a:bodyPr rtlCol="0">
            <a:normAutofit/>
          </a:bodyPr>
          <a:lstStyle/>
          <a:p>
            <a:pPr eaLnBrk="1" fontAlgn="auto" hangingPunct="1">
              <a:spcAft>
                <a:spcPts val="0"/>
              </a:spcAft>
              <a:buFont typeface="Arial" pitchFamily="34" charset="0"/>
              <a:buNone/>
              <a:defRPr/>
            </a:pPr>
            <a:endParaRPr lang="fr-FR" smtClean="0"/>
          </a:p>
        </p:txBody>
      </p:sp>
    </p:spTree>
    <p:extLst>
      <p:ext uri="{BB962C8B-B14F-4D97-AF65-F5344CB8AC3E}">
        <p14:creationId xmlns:p14="http://schemas.microsoft.com/office/powerpoint/2010/main" val="23094994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304800"/>
            <a:ext cx="7315200" cy="884238"/>
          </a:xfrm>
        </p:spPr>
        <p:txBody>
          <a:bodyPr/>
          <a:lstStyle/>
          <a:p>
            <a:pPr eaLnBrk="1" hangingPunct="1"/>
            <a:r>
              <a:rPr lang="fr-CA" smtClean="0"/>
              <a:t>Quand Utiliser OpenEpi</a:t>
            </a:r>
          </a:p>
        </p:txBody>
      </p:sp>
      <p:sp>
        <p:nvSpPr>
          <p:cNvPr id="44035" name="Content Placeholder 2"/>
          <p:cNvSpPr>
            <a:spLocks noGrp="1"/>
          </p:cNvSpPr>
          <p:nvPr>
            <p:ph idx="1"/>
          </p:nvPr>
        </p:nvSpPr>
        <p:spPr>
          <a:xfrm>
            <a:off x="457200" y="1371600"/>
            <a:ext cx="8229600" cy="5486400"/>
          </a:xfrm>
        </p:spPr>
        <p:txBody>
          <a:bodyPr/>
          <a:lstStyle/>
          <a:p>
            <a:pPr eaLnBrk="1" hangingPunct="1"/>
            <a:r>
              <a:rPr lang="fr-CA" sz="2800" smtClean="0"/>
              <a:t>Lorsque seules les données sommaires sont disponibles </a:t>
            </a:r>
          </a:p>
          <a:p>
            <a:pPr lvl="1" eaLnBrk="1" hangingPunct="1"/>
            <a:r>
              <a:rPr lang="fr-CA" sz="2400" smtClean="0"/>
              <a:t>Impossibilité d’importer les ensembles de données réelles </a:t>
            </a:r>
          </a:p>
          <a:p>
            <a:pPr lvl="1" eaLnBrk="1" hangingPunct="1"/>
            <a:r>
              <a:rPr lang="fr-CA" sz="2400" smtClean="0"/>
              <a:t>Possibilité d’entrer les comptes seulement </a:t>
            </a:r>
          </a:p>
          <a:p>
            <a:pPr lvl="1" eaLnBrk="1" hangingPunct="1"/>
            <a:endParaRPr lang="fr-CA" sz="1400" smtClean="0"/>
          </a:p>
          <a:p>
            <a:pPr eaLnBrk="1" hangingPunct="1"/>
            <a:r>
              <a:rPr lang="fr-CA" sz="2800" smtClean="0"/>
              <a:t>Sert à :</a:t>
            </a:r>
          </a:p>
          <a:p>
            <a:pPr lvl="1" eaLnBrk="1" hangingPunct="1"/>
            <a:r>
              <a:rPr lang="fr-CA" sz="2400" smtClean="0"/>
              <a:t>Calculer les mesures de fréquence de la maladie </a:t>
            </a:r>
          </a:p>
          <a:p>
            <a:pPr lvl="1" eaLnBrk="1" hangingPunct="1"/>
            <a:r>
              <a:rPr lang="fr-CA" sz="2400" smtClean="0"/>
              <a:t>Calculer les mesures d’association</a:t>
            </a:r>
          </a:p>
          <a:p>
            <a:pPr lvl="1" eaLnBrk="1" hangingPunct="1"/>
            <a:r>
              <a:rPr lang="fr-CA" sz="2400" smtClean="0"/>
              <a:t>Effectuer des tests statistiques de base </a:t>
            </a:r>
          </a:p>
          <a:p>
            <a:pPr lvl="1" eaLnBrk="1" hangingPunct="1"/>
            <a:r>
              <a:rPr lang="fr-CA" sz="2400" smtClean="0"/>
              <a:t>Calculer la puissance ou la taille de l’échantillon </a:t>
            </a:r>
          </a:p>
          <a:p>
            <a:pPr lvl="1" eaLnBrk="1" hangingPunct="1"/>
            <a:r>
              <a:rPr lang="fr-CA" sz="2400" smtClean="0"/>
              <a:t>Générer des numéros aléatoires</a:t>
            </a:r>
          </a:p>
          <a:p>
            <a:pPr eaLnBrk="1" hangingPunct="1"/>
            <a:endParaRPr lang="fr-CA" smtClean="0"/>
          </a:p>
        </p:txBody>
      </p:sp>
    </p:spTree>
    <p:extLst>
      <p:ext uri="{BB962C8B-B14F-4D97-AF65-F5344CB8AC3E}">
        <p14:creationId xmlns:p14="http://schemas.microsoft.com/office/powerpoint/2010/main" val="508574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fr-CA" smtClean="0"/>
              <a:t>Page d’Accueil d’OpenEpi</a:t>
            </a:r>
          </a:p>
        </p:txBody>
      </p:sp>
      <p:sp>
        <p:nvSpPr>
          <p:cNvPr id="45059" name="Content Placeholder 2"/>
          <p:cNvSpPr>
            <a:spLocks noGrp="1"/>
          </p:cNvSpPr>
          <p:nvPr>
            <p:ph idx="1"/>
          </p:nvPr>
        </p:nvSpPr>
        <p:spPr>
          <a:xfrm>
            <a:off x="457200" y="1676400"/>
            <a:ext cx="8229600" cy="4454525"/>
          </a:xfrm>
        </p:spPr>
        <p:txBody>
          <a:bodyPr/>
          <a:lstStyle/>
          <a:p>
            <a:pPr marL="0" indent="0" eaLnBrk="1" hangingPunct="1">
              <a:buFont typeface="Arial" charset="0"/>
              <a:buNone/>
            </a:pPr>
            <a:r>
              <a:rPr lang="fr-CA" sz="2400" smtClean="0"/>
              <a:t>Aller à : </a:t>
            </a:r>
            <a:r>
              <a:rPr lang="fr-CA" sz="2400" smtClean="0">
                <a:hlinkClick r:id="rId3"/>
              </a:rPr>
              <a:t>http://www.openepi.com/Menu/OpenEpiMenu.htm</a:t>
            </a:r>
            <a:endParaRPr lang="fr-CA" sz="2400" smtClean="0"/>
          </a:p>
          <a:p>
            <a:pPr marL="0" indent="0" eaLnBrk="1" hangingPunct="1">
              <a:buFont typeface="Arial" charset="0"/>
              <a:buNone/>
            </a:pPr>
            <a:endParaRPr lang="fr-CA" sz="2400" smtClean="0"/>
          </a:p>
        </p:txBody>
      </p:sp>
      <p:pic>
        <p:nvPicPr>
          <p:cNvPr id="4506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286000"/>
            <a:ext cx="6486525" cy="437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476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fr-CA" sz="3600" smtClean="0"/>
              <a:t>Choix de la Langue dans OpenEpi</a:t>
            </a:r>
          </a:p>
        </p:txBody>
      </p:sp>
      <p:pic>
        <p:nvPicPr>
          <p:cNvPr id="460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00200"/>
            <a:ext cx="8077200" cy="492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ight Arrow 8"/>
          <p:cNvSpPr/>
          <p:nvPr/>
        </p:nvSpPr>
        <p:spPr>
          <a:xfrm rot="1231857">
            <a:off x="292100" y="1844675"/>
            <a:ext cx="457200" cy="228600"/>
          </a:xfrm>
          <a:prstGeom prst="rightArrow">
            <a:avLst/>
          </a:prstGeom>
          <a:solidFill>
            <a:srgbClr val="FF0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0" name="Right Arrow 9"/>
          <p:cNvSpPr/>
          <p:nvPr/>
        </p:nvSpPr>
        <p:spPr>
          <a:xfrm rot="8644747">
            <a:off x="8310563" y="3008313"/>
            <a:ext cx="457200" cy="228600"/>
          </a:xfrm>
          <a:prstGeom prst="rightArrow">
            <a:avLst/>
          </a:prstGeom>
          <a:solidFill>
            <a:srgbClr val="FF0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Tree>
    <p:extLst>
      <p:ext uri="{BB962C8B-B14F-4D97-AF65-F5344CB8AC3E}">
        <p14:creationId xmlns:p14="http://schemas.microsoft.com/office/powerpoint/2010/main" val="31975394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lide(fromRight)">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Arrow Connector 24"/>
          <p:cNvCxnSpPr/>
          <p:nvPr/>
        </p:nvCxnSpPr>
        <p:spPr>
          <a:xfrm>
            <a:off x="762000" y="1981200"/>
            <a:ext cx="685800" cy="533400"/>
          </a:xfrm>
          <a:prstGeom prst="straightConnector1">
            <a:avLst/>
          </a:prstGeom>
          <a:ln w="571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7107" name="Title 1"/>
          <p:cNvSpPr>
            <a:spLocks noGrp="1"/>
          </p:cNvSpPr>
          <p:nvPr>
            <p:ph type="title"/>
          </p:nvPr>
        </p:nvSpPr>
        <p:spPr/>
        <p:txBody>
          <a:bodyPr/>
          <a:lstStyle/>
          <a:p>
            <a:pPr eaLnBrk="1" hangingPunct="1"/>
            <a:r>
              <a:rPr lang="fr-CA" smtClean="0"/>
              <a:t>Menu OpenEpi</a:t>
            </a:r>
          </a:p>
        </p:txBody>
      </p:sp>
      <p:pic>
        <p:nvPicPr>
          <p:cNvPr id="4710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209800"/>
            <a:ext cx="6858000" cy="426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457200" y="1676400"/>
            <a:ext cx="1905000" cy="666750"/>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a:spAutoFit/>
          </a:bodyPr>
          <a:lstStyle/>
          <a:p>
            <a:pPr algn="ctr">
              <a:defRPr/>
            </a:pPr>
            <a:r>
              <a:rPr lang="fr-CA" dirty="0">
                <a:solidFill>
                  <a:srgbClr val="FFFFFF"/>
                </a:solidFill>
              </a:rPr>
              <a:t>Arbre de commandes </a:t>
            </a:r>
          </a:p>
        </p:txBody>
      </p:sp>
      <p:cxnSp>
        <p:nvCxnSpPr>
          <p:cNvPr id="10" name="Straight Arrow Connector 9"/>
          <p:cNvCxnSpPr/>
          <p:nvPr/>
        </p:nvCxnSpPr>
        <p:spPr>
          <a:xfrm rot="10800000" flipV="1">
            <a:off x="4343400" y="1752600"/>
            <a:ext cx="914400" cy="381000"/>
          </a:xfrm>
          <a:prstGeom prst="straightConnector1">
            <a:avLst/>
          </a:prstGeom>
          <a:ln w="28575">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5181600" y="1866900"/>
            <a:ext cx="381000" cy="228600"/>
          </a:xfrm>
          <a:prstGeom prst="straightConnector1">
            <a:avLst/>
          </a:prstGeom>
          <a:ln w="28575">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H="1">
            <a:off x="5766594" y="1937544"/>
            <a:ext cx="392112" cy="38100"/>
          </a:xfrm>
          <a:prstGeom prst="straightConnector1">
            <a:avLst/>
          </a:prstGeom>
          <a:ln w="28575">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324600" y="1752600"/>
            <a:ext cx="609600" cy="381000"/>
          </a:xfrm>
          <a:prstGeom prst="straightConnector1">
            <a:avLst/>
          </a:prstGeom>
          <a:ln w="28575">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553200" y="1752600"/>
            <a:ext cx="1295400" cy="381000"/>
          </a:xfrm>
          <a:prstGeom prst="straightConnector1">
            <a:avLst/>
          </a:prstGeom>
          <a:ln w="28575">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067300" y="1447800"/>
            <a:ext cx="1752600" cy="66675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fr-CA" dirty="0">
                <a:solidFill>
                  <a:srgbClr val="FFFFFF"/>
                </a:solidFill>
              </a:rPr>
              <a:t>Onglets de fonctions </a:t>
            </a:r>
          </a:p>
        </p:txBody>
      </p:sp>
    </p:spTree>
    <p:extLst>
      <p:ext uri="{BB962C8B-B14F-4D97-AF65-F5344CB8AC3E}">
        <p14:creationId xmlns:p14="http://schemas.microsoft.com/office/powerpoint/2010/main" val="12762981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fr-CA" smtClean="0"/>
              <a:t>Onglet des Exemples </a:t>
            </a:r>
          </a:p>
        </p:txBody>
      </p:sp>
      <p:pic>
        <p:nvPicPr>
          <p:cNvPr id="48131"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373188" y="1600200"/>
            <a:ext cx="6397625" cy="4525963"/>
          </a:xfrm>
          <a:noFill/>
        </p:spPr>
      </p:pic>
    </p:spTree>
    <p:extLst>
      <p:ext uri="{BB962C8B-B14F-4D97-AF65-F5344CB8AC3E}">
        <p14:creationId xmlns:p14="http://schemas.microsoft.com/office/powerpoint/2010/main" val="12147649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fr-CA" smtClean="0"/>
              <a:t>Onglet de l’Aide </a:t>
            </a:r>
          </a:p>
        </p:txBody>
      </p:sp>
      <p:pic>
        <p:nvPicPr>
          <p:cNvPr id="4915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671638" y="1600200"/>
            <a:ext cx="5800725" cy="4525963"/>
          </a:xfrm>
          <a:noFill/>
        </p:spPr>
      </p:pic>
    </p:spTree>
    <p:extLst>
      <p:ext uri="{BB962C8B-B14F-4D97-AF65-F5344CB8AC3E}">
        <p14:creationId xmlns:p14="http://schemas.microsoft.com/office/powerpoint/2010/main" val="12124189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3"/>
          <p:cNvSpPr>
            <a:spLocks noGrp="1"/>
          </p:cNvSpPr>
          <p:nvPr>
            <p:ph type="ctrTitle"/>
          </p:nvPr>
        </p:nvSpPr>
        <p:spPr>
          <a:xfrm>
            <a:off x="304800" y="466725"/>
            <a:ext cx="7772400" cy="1666875"/>
          </a:xfrm>
        </p:spPr>
        <p:txBody>
          <a:bodyPr/>
          <a:lstStyle/>
          <a:p>
            <a:pPr algn="l" eaLnBrk="1" hangingPunct="1"/>
            <a:r>
              <a:rPr lang="fr-CA" sz="4600" smtClean="0"/>
              <a:t>Générer des Nombres Aléatoires dans OpenEpi</a:t>
            </a:r>
          </a:p>
        </p:txBody>
      </p:sp>
      <p:sp>
        <p:nvSpPr>
          <p:cNvPr id="50179" name="Subtitle 4"/>
          <p:cNvSpPr>
            <a:spLocks noGrp="1"/>
          </p:cNvSpPr>
          <p:nvPr>
            <p:ph type="subTitle" idx="1"/>
          </p:nvPr>
        </p:nvSpPr>
        <p:spPr/>
        <p:txBody>
          <a:bodyPr rtlCol="0">
            <a:normAutofit/>
          </a:bodyPr>
          <a:lstStyle/>
          <a:p>
            <a:pPr eaLnBrk="1" fontAlgn="auto" hangingPunct="1">
              <a:spcAft>
                <a:spcPts val="0"/>
              </a:spcAft>
              <a:buFont typeface="Arial" pitchFamily="34" charset="0"/>
              <a:buNone/>
              <a:defRPr/>
            </a:pPr>
            <a:endParaRPr lang="fr-FR" smtClean="0"/>
          </a:p>
        </p:txBody>
      </p:sp>
    </p:spTree>
    <p:extLst>
      <p:ext uri="{BB962C8B-B14F-4D97-AF65-F5344CB8AC3E}">
        <p14:creationId xmlns:p14="http://schemas.microsoft.com/office/powerpoint/2010/main" val="8323581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76200" y="122238"/>
            <a:ext cx="7924800" cy="1295400"/>
          </a:xfrm>
        </p:spPr>
        <p:txBody>
          <a:bodyPr/>
          <a:lstStyle/>
          <a:p>
            <a:pPr eaLnBrk="1" hangingPunct="1"/>
            <a:r>
              <a:rPr lang="fr-CA" sz="3600" smtClean="0"/>
              <a:t>Sélection de Sujets en Utilisant des Nombres Aléatoires dans OpenEpi</a:t>
            </a:r>
          </a:p>
        </p:txBody>
      </p:sp>
      <p:sp>
        <p:nvSpPr>
          <p:cNvPr id="51203" name="Content Placeholder 2"/>
          <p:cNvSpPr>
            <a:spLocks noGrp="1"/>
          </p:cNvSpPr>
          <p:nvPr>
            <p:ph idx="1"/>
          </p:nvPr>
        </p:nvSpPr>
        <p:spPr>
          <a:xfrm>
            <a:off x="304800" y="1676400"/>
            <a:ext cx="4191000" cy="4606925"/>
          </a:xfrm>
        </p:spPr>
        <p:txBody>
          <a:bodyPr/>
          <a:lstStyle/>
          <a:p>
            <a:pPr marL="0" indent="0" eaLnBrk="1" hangingPunct="1">
              <a:buFont typeface="Arial" charset="0"/>
              <a:buNone/>
            </a:pPr>
            <a:r>
              <a:rPr lang="fr-CA" sz="2800" smtClean="0"/>
              <a:t>Ce dont vous avez besoin :</a:t>
            </a:r>
          </a:p>
          <a:p>
            <a:pPr marL="465138" lvl="1" eaLnBrk="1" hangingPunct="1">
              <a:buClr>
                <a:schemeClr val="tx2"/>
              </a:buClr>
            </a:pPr>
            <a:r>
              <a:rPr lang="fr-CA" sz="2500" smtClean="0"/>
              <a:t>Taille de la population totale</a:t>
            </a:r>
          </a:p>
          <a:p>
            <a:pPr marL="465138" lvl="1" eaLnBrk="1" hangingPunct="1">
              <a:buClr>
                <a:schemeClr val="tx2"/>
              </a:buClr>
            </a:pPr>
            <a:r>
              <a:rPr lang="fr-CA" sz="2500" smtClean="0"/>
              <a:t>Taille de l’échantillon (n)</a:t>
            </a:r>
          </a:p>
          <a:p>
            <a:pPr marL="465138" lvl="1" eaLnBrk="1" hangingPunct="1">
              <a:buClr>
                <a:schemeClr val="tx2"/>
              </a:buClr>
            </a:pPr>
            <a:r>
              <a:rPr lang="fr-CA" sz="2500" smtClean="0"/>
              <a:t>Liste numérotée des unités dans la population (les numéros doivent être séquentiels, de x à y)</a:t>
            </a:r>
          </a:p>
          <a:p>
            <a:pPr marL="465138" lvl="1" eaLnBrk="1" hangingPunct="1"/>
            <a:endParaRPr lang="fr-CA" sz="800" smtClean="0"/>
          </a:p>
        </p:txBody>
      </p:sp>
      <p:sp>
        <p:nvSpPr>
          <p:cNvPr id="51204" name="Content Placeholder 2"/>
          <p:cNvSpPr txBox="1">
            <a:spLocks/>
          </p:cNvSpPr>
          <p:nvPr/>
        </p:nvSpPr>
        <p:spPr bwMode="auto">
          <a:xfrm>
            <a:off x="4419600" y="1447800"/>
            <a:ext cx="4419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cs typeface="Arial" charset="0"/>
              </a:defRPr>
            </a:lvl1pPr>
            <a:lvl2pPr marL="503238" indent="-347663"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lvl="1">
              <a:spcBef>
                <a:spcPct val="20000"/>
              </a:spcBef>
              <a:buClr>
                <a:schemeClr val="accent2"/>
              </a:buClr>
              <a:buSzPct val="70000"/>
              <a:buFont typeface="Wingdings" pitchFamily="2" charset="2"/>
              <a:buChar char="l"/>
            </a:pPr>
            <a:endParaRPr lang="fr-CA" sz="800"/>
          </a:p>
          <a:p>
            <a:pPr>
              <a:spcBef>
                <a:spcPct val="20000"/>
              </a:spcBef>
              <a:buClr>
                <a:schemeClr val="tx2"/>
              </a:buClr>
            </a:pPr>
            <a:r>
              <a:rPr lang="fr-CA" sz="2800"/>
              <a:t>Comment le faire :</a:t>
            </a:r>
          </a:p>
          <a:p>
            <a:pPr lvl="1">
              <a:spcBef>
                <a:spcPct val="20000"/>
              </a:spcBef>
              <a:buClr>
                <a:schemeClr val="tx2"/>
              </a:buClr>
              <a:buSzPct val="70000"/>
              <a:buFont typeface="Arial" charset="0"/>
              <a:buAutoNum type="arabicPeriod"/>
            </a:pPr>
            <a:r>
              <a:rPr lang="fr-CA" sz="2500"/>
              <a:t>Entrer la gamme (x à y)</a:t>
            </a:r>
          </a:p>
          <a:p>
            <a:pPr lvl="1">
              <a:spcBef>
                <a:spcPct val="20000"/>
              </a:spcBef>
              <a:buClr>
                <a:schemeClr val="tx2"/>
              </a:buClr>
              <a:buSzPct val="70000"/>
              <a:buFont typeface="Arial" charset="0"/>
              <a:buAutoNum type="arabicPeriod"/>
            </a:pPr>
            <a:r>
              <a:rPr lang="fr-CA" sz="2500"/>
              <a:t>Entrer la taille de l’échantillon (n)</a:t>
            </a:r>
          </a:p>
          <a:p>
            <a:pPr lvl="1">
              <a:spcBef>
                <a:spcPct val="20000"/>
              </a:spcBef>
              <a:buClr>
                <a:schemeClr val="tx2"/>
              </a:buClr>
              <a:buSzPct val="70000"/>
              <a:buFont typeface="Arial" charset="0"/>
              <a:buAutoNum type="arabicPeriod"/>
            </a:pPr>
            <a:r>
              <a:rPr lang="fr-CA" sz="2500"/>
              <a:t>OpenEpi générera des nombres aléatoires « n » entre x et y</a:t>
            </a:r>
          </a:p>
          <a:p>
            <a:pPr lvl="1">
              <a:spcBef>
                <a:spcPct val="20000"/>
              </a:spcBef>
              <a:buClr>
                <a:schemeClr val="tx2"/>
              </a:buClr>
              <a:buSzPct val="70000"/>
              <a:buFont typeface="Arial" charset="0"/>
              <a:buAutoNum type="arabicPeriod"/>
            </a:pPr>
            <a:r>
              <a:rPr lang="fr-CA" sz="2500"/>
              <a:t>Sélectionner les sujets correspondant aux numéros sélectionnés pour votre échantillon</a:t>
            </a:r>
          </a:p>
        </p:txBody>
      </p:sp>
    </p:spTree>
    <p:extLst>
      <p:ext uri="{BB962C8B-B14F-4D97-AF65-F5344CB8AC3E}">
        <p14:creationId xmlns:p14="http://schemas.microsoft.com/office/powerpoint/2010/main" val="19442029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228600" y="122238"/>
            <a:ext cx="7772400" cy="1295400"/>
          </a:xfrm>
        </p:spPr>
        <p:txBody>
          <a:bodyPr/>
          <a:lstStyle/>
          <a:p>
            <a:pPr eaLnBrk="1" hangingPunct="1"/>
            <a:r>
              <a:rPr lang="fr-CA" sz="3600" smtClean="0"/>
              <a:t>Entrée de l’Echantillon : OpenEpi </a:t>
            </a:r>
            <a:br>
              <a:rPr lang="fr-CA" sz="3600" smtClean="0"/>
            </a:br>
            <a:r>
              <a:rPr lang="fr-CA" sz="3600" smtClean="0"/>
              <a:t>Générateur de Nombres Aléatoires </a:t>
            </a:r>
          </a:p>
        </p:txBody>
      </p:sp>
      <p:pic>
        <p:nvPicPr>
          <p:cNvPr id="52227"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84150" y="2133600"/>
            <a:ext cx="8959850" cy="3171825"/>
          </a:xfrm>
          <a:noFill/>
        </p:spPr>
      </p:pic>
      <p:sp>
        <p:nvSpPr>
          <p:cNvPr id="5" name="Right Arrow 4"/>
          <p:cNvSpPr/>
          <p:nvPr/>
        </p:nvSpPr>
        <p:spPr>
          <a:xfrm rot="1231857">
            <a:off x="157163" y="3794125"/>
            <a:ext cx="274637" cy="201613"/>
          </a:xfrm>
          <a:prstGeom prst="rightArrow">
            <a:avLst/>
          </a:prstGeom>
          <a:solidFill>
            <a:srgbClr val="FF0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Tree>
    <p:extLst>
      <p:ext uri="{BB962C8B-B14F-4D97-AF65-F5344CB8AC3E}">
        <p14:creationId xmlns:p14="http://schemas.microsoft.com/office/powerpoint/2010/main" val="6399223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228600" y="122238"/>
            <a:ext cx="7848600" cy="1295400"/>
          </a:xfrm>
        </p:spPr>
        <p:txBody>
          <a:bodyPr/>
          <a:lstStyle/>
          <a:p>
            <a:pPr eaLnBrk="1" hangingPunct="1"/>
            <a:r>
              <a:rPr lang="fr-CA" sz="3600" smtClean="0">
                <a:solidFill>
                  <a:srgbClr val="476949"/>
                </a:solidFill>
              </a:rPr>
              <a:t>Sortie de l’Echantillon : OpenEpi </a:t>
            </a:r>
            <a:br>
              <a:rPr lang="fr-CA" sz="3600" smtClean="0">
                <a:solidFill>
                  <a:srgbClr val="476949"/>
                </a:solidFill>
              </a:rPr>
            </a:br>
            <a:r>
              <a:rPr lang="fr-CA" sz="3600" smtClean="0">
                <a:solidFill>
                  <a:srgbClr val="476949"/>
                </a:solidFill>
              </a:rPr>
              <a:t>Générateur de Nombres Aléatoires </a:t>
            </a:r>
            <a:endParaRPr lang="fr-CA" smtClean="0">
              <a:solidFill>
                <a:srgbClr val="FF0000"/>
              </a:solidFill>
            </a:endParaRPr>
          </a:p>
        </p:txBody>
      </p:sp>
      <p:pic>
        <p:nvPicPr>
          <p:cNvPr id="53251"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68313" y="1755775"/>
            <a:ext cx="8066087" cy="3970338"/>
          </a:xfrm>
          <a:noFill/>
        </p:spPr>
      </p:pic>
    </p:spTree>
    <p:extLst>
      <p:ext uri="{BB962C8B-B14F-4D97-AF65-F5344CB8AC3E}">
        <p14:creationId xmlns:p14="http://schemas.microsoft.com/office/powerpoint/2010/main" val="11812865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0" y="304800"/>
            <a:ext cx="8077200" cy="1143000"/>
          </a:xfrm>
        </p:spPr>
        <p:txBody>
          <a:bodyPr/>
          <a:lstStyle/>
          <a:p>
            <a:pPr eaLnBrk="1" hangingPunct="1"/>
            <a:r>
              <a:rPr lang="fr-CA" sz="3200" smtClean="0"/>
              <a:t>Étapes pour Calculer la Taille de l’Echantillon pour une Étude Descriptive </a:t>
            </a:r>
          </a:p>
        </p:txBody>
      </p:sp>
      <p:sp>
        <p:nvSpPr>
          <p:cNvPr id="39939" name="Rectangle 3"/>
          <p:cNvSpPr>
            <a:spLocks noGrp="1" noChangeArrowheads="1"/>
          </p:cNvSpPr>
          <p:nvPr>
            <p:ph idx="1"/>
          </p:nvPr>
        </p:nvSpPr>
        <p:spPr>
          <a:xfrm>
            <a:off x="0" y="1600200"/>
            <a:ext cx="8991600" cy="4346575"/>
          </a:xfrm>
        </p:spPr>
        <p:txBody>
          <a:bodyPr/>
          <a:lstStyle/>
          <a:p>
            <a:pPr marL="857250" lvl="1" indent="-514350" eaLnBrk="1" hangingPunct="1">
              <a:lnSpc>
                <a:spcPct val="150000"/>
              </a:lnSpc>
              <a:buClr>
                <a:schemeClr val="tx2"/>
              </a:buClr>
              <a:buFont typeface="Arial" charset="0"/>
              <a:buAutoNum type="arabicPeriod"/>
            </a:pPr>
            <a:r>
              <a:rPr lang="fr-CA" smtClean="0"/>
              <a:t>Déterminer la variable majeure de l’étude</a:t>
            </a:r>
          </a:p>
          <a:p>
            <a:pPr marL="857250" lvl="1" indent="-514350" eaLnBrk="1" hangingPunct="1">
              <a:lnSpc>
                <a:spcPct val="150000"/>
              </a:lnSpc>
              <a:spcBef>
                <a:spcPct val="0"/>
              </a:spcBef>
              <a:buClr>
                <a:schemeClr val="tx2"/>
              </a:buClr>
              <a:buFont typeface="Arial" charset="0"/>
              <a:buAutoNum type="arabicPeriod"/>
            </a:pPr>
            <a:r>
              <a:rPr lang="fr-CA" smtClean="0"/>
              <a:t>Déterminer le type d’estimation</a:t>
            </a:r>
          </a:p>
          <a:p>
            <a:pPr marL="857250" lvl="1" indent="-514350" eaLnBrk="1" hangingPunct="1">
              <a:lnSpc>
                <a:spcPct val="150000"/>
              </a:lnSpc>
              <a:spcBef>
                <a:spcPct val="10000"/>
              </a:spcBef>
              <a:buClr>
                <a:schemeClr val="tx2"/>
              </a:buClr>
              <a:buFont typeface="Arial" charset="0"/>
              <a:buAutoNum type="arabicPeriod"/>
            </a:pPr>
            <a:r>
              <a:rPr lang="fr-CA" smtClean="0"/>
              <a:t>Déterminer l’amplitude de l’estimation attendue </a:t>
            </a:r>
          </a:p>
          <a:p>
            <a:pPr marL="857250" lvl="1" indent="-514350" eaLnBrk="1" hangingPunct="1">
              <a:lnSpc>
                <a:spcPct val="150000"/>
              </a:lnSpc>
              <a:spcBef>
                <a:spcPct val="10000"/>
              </a:spcBef>
              <a:buClr>
                <a:schemeClr val="tx2"/>
              </a:buClr>
              <a:buFont typeface="Arial" charset="0"/>
              <a:buAutoNum type="arabicPeriod"/>
            </a:pPr>
            <a:r>
              <a:rPr lang="fr-CA" smtClean="0"/>
              <a:t>Choisir la précision de l’estimation désirée </a:t>
            </a:r>
          </a:p>
          <a:p>
            <a:pPr marL="857250" lvl="1" indent="-514350" eaLnBrk="1" hangingPunct="1">
              <a:lnSpc>
                <a:spcPct val="150000"/>
              </a:lnSpc>
              <a:spcBef>
                <a:spcPct val="10000"/>
              </a:spcBef>
              <a:buClr>
                <a:schemeClr val="tx2"/>
              </a:buClr>
              <a:buFont typeface="Arial" charset="0"/>
              <a:buAutoNum type="arabicPeriod"/>
            </a:pPr>
            <a:r>
              <a:rPr lang="fr-CA" smtClean="0"/>
              <a:t>Choisir le niveau de confiance désiré </a:t>
            </a:r>
          </a:p>
          <a:p>
            <a:pPr marL="857250" lvl="1" indent="-514350" eaLnBrk="1" hangingPunct="1">
              <a:lnSpc>
                <a:spcPct val="150000"/>
              </a:lnSpc>
              <a:spcBef>
                <a:spcPct val="10000"/>
              </a:spcBef>
              <a:buClr>
                <a:schemeClr val="tx2"/>
              </a:buClr>
              <a:buFont typeface="Arial" charset="0"/>
              <a:buAutoNum type="arabicPeriod"/>
            </a:pPr>
            <a:r>
              <a:rPr lang="fr-CA" smtClean="0"/>
              <a:t>Adapter en fonction du taux de réponse attendu </a:t>
            </a:r>
          </a:p>
        </p:txBody>
      </p:sp>
    </p:spTree>
    <p:extLst>
      <p:ext uri="{BB962C8B-B14F-4D97-AF65-F5344CB8AC3E}">
        <p14:creationId xmlns:p14="http://schemas.microsoft.com/office/powerpoint/2010/main" val="13085705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3"/>
          <p:cNvSpPr>
            <a:spLocks noGrp="1"/>
          </p:cNvSpPr>
          <p:nvPr>
            <p:ph type="ctrTitle"/>
          </p:nvPr>
        </p:nvSpPr>
        <p:spPr>
          <a:xfrm>
            <a:off x="0" y="0"/>
            <a:ext cx="7315200" cy="2600325"/>
          </a:xfrm>
        </p:spPr>
        <p:txBody>
          <a:bodyPr/>
          <a:lstStyle/>
          <a:p>
            <a:pPr algn="l" eaLnBrk="1" hangingPunct="1"/>
            <a:r>
              <a:rPr lang="fr-CA" sz="4000" smtClean="0"/>
              <a:t>Calcul de la Taille de l’Echantillon dans OpenEpi et Epi Info</a:t>
            </a:r>
          </a:p>
        </p:txBody>
      </p:sp>
      <p:sp>
        <p:nvSpPr>
          <p:cNvPr id="54275" name="Subtitle 4"/>
          <p:cNvSpPr>
            <a:spLocks noGrp="1"/>
          </p:cNvSpPr>
          <p:nvPr>
            <p:ph type="subTitle" idx="1"/>
          </p:nvPr>
        </p:nvSpPr>
        <p:spPr/>
        <p:txBody>
          <a:bodyPr rtlCol="0">
            <a:normAutofit/>
          </a:bodyPr>
          <a:lstStyle/>
          <a:p>
            <a:pPr eaLnBrk="1" fontAlgn="auto" hangingPunct="1">
              <a:spcAft>
                <a:spcPts val="0"/>
              </a:spcAft>
              <a:buFont typeface="Arial" pitchFamily="34" charset="0"/>
              <a:buNone/>
              <a:defRPr/>
            </a:pPr>
            <a:endParaRPr lang="fr-FR" smtClean="0"/>
          </a:p>
        </p:txBody>
      </p:sp>
    </p:spTree>
    <p:extLst>
      <p:ext uri="{BB962C8B-B14F-4D97-AF65-F5344CB8AC3E}">
        <p14:creationId xmlns:p14="http://schemas.microsoft.com/office/powerpoint/2010/main" val="35387881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rtlCol="0">
            <a:normAutofit fontScale="90000"/>
          </a:bodyPr>
          <a:lstStyle/>
          <a:p>
            <a:pPr eaLnBrk="1" fontAlgn="auto" hangingPunct="1">
              <a:spcAft>
                <a:spcPts val="0"/>
              </a:spcAft>
              <a:defRPr/>
            </a:pPr>
            <a:r>
              <a:rPr lang="fr-CA" smtClean="0"/>
              <a:t>Taille de l’Echantillon pour la Prévalence : OpenEpi</a:t>
            </a:r>
          </a:p>
        </p:txBody>
      </p:sp>
      <p:pic>
        <p:nvPicPr>
          <p:cNvPr id="55299" name="Picture 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28600" y="1841500"/>
            <a:ext cx="8678863" cy="4397375"/>
          </a:xfrm>
          <a:noFill/>
        </p:spPr>
      </p:pic>
    </p:spTree>
    <p:extLst>
      <p:ext uri="{BB962C8B-B14F-4D97-AF65-F5344CB8AC3E}">
        <p14:creationId xmlns:p14="http://schemas.microsoft.com/office/powerpoint/2010/main" val="41548269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rtlCol="0">
            <a:normAutofit fontScale="90000"/>
          </a:bodyPr>
          <a:lstStyle/>
          <a:p>
            <a:pPr eaLnBrk="1" fontAlgn="auto" hangingPunct="1">
              <a:spcAft>
                <a:spcPts val="0"/>
              </a:spcAft>
              <a:defRPr/>
            </a:pPr>
            <a:r>
              <a:rPr lang="fr-CA" smtClean="0"/>
              <a:t>Taille de l’Echantillon pour la Prévalence : OpenEpi</a:t>
            </a:r>
            <a:endParaRPr lang="fr-CA" smtClean="0">
              <a:solidFill>
                <a:srgbClr val="FF0000"/>
              </a:solidFill>
            </a:endParaRPr>
          </a:p>
        </p:txBody>
      </p:sp>
      <p:pic>
        <p:nvPicPr>
          <p:cNvPr id="56323"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919163" y="1600200"/>
            <a:ext cx="7305675" cy="4525963"/>
          </a:xfrm>
          <a:noFill/>
        </p:spPr>
      </p:pic>
      <p:sp>
        <p:nvSpPr>
          <p:cNvPr id="4" name="Rectangle 3"/>
          <p:cNvSpPr/>
          <p:nvPr/>
        </p:nvSpPr>
        <p:spPr>
          <a:xfrm>
            <a:off x="3213100" y="4572000"/>
            <a:ext cx="2235200" cy="190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Tree>
    <p:extLst>
      <p:ext uri="{BB962C8B-B14F-4D97-AF65-F5344CB8AC3E}">
        <p14:creationId xmlns:p14="http://schemas.microsoft.com/office/powerpoint/2010/main" val="1951055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rtlCol="0">
            <a:normAutofit fontScale="90000"/>
          </a:bodyPr>
          <a:lstStyle/>
          <a:p>
            <a:pPr eaLnBrk="1" fontAlgn="auto" hangingPunct="1">
              <a:spcAft>
                <a:spcPts val="0"/>
              </a:spcAft>
              <a:defRPr/>
            </a:pPr>
            <a:r>
              <a:rPr lang="fr-CA" sz="3600" smtClean="0"/>
              <a:t>Études Transversales: Taille de l’Echantillon pour la Prévalence</a:t>
            </a:r>
          </a:p>
        </p:txBody>
      </p:sp>
      <p:graphicFrame>
        <p:nvGraphicFramePr>
          <p:cNvPr id="1026" name="Content Placeholder 3"/>
          <p:cNvGraphicFramePr>
            <a:graphicFrameLocks noChangeAspect="1"/>
          </p:cNvGraphicFramePr>
          <p:nvPr>
            <p:ph idx="1"/>
          </p:nvPr>
        </p:nvGraphicFramePr>
        <p:xfrm>
          <a:off x="762000" y="3581400"/>
          <a:ext cx="2743200" cy="1371600"/>
        </p:xfrm>
        <a:graphic>
          <a:graphicData uri="http://schemas.openxmlformats.org/presentationml/2006/ole">
            <mc:AlternateContent xmlns:mc="http://schemas.openxmlformats.org/markup-compatibility/2006">
              <mc:Choice xmlns:v="urn:schemas-microsoft-com:vml" Requires="v">
                <p:oleObj spid="_x0000_s1026" name="Equation" r:id="rId4" imgW="838200" imgH="419100" progId="Equation.3">
                  <p:embed/>
                </p:oleObj>
              </mc:Choice>
              <mc:Fallback>
                <p:oleObj name="Equation" r:id="rId4" imgW="8382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3581400"/>
                        <a:ext cx="2743200"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Box 4"/>
          <p:cNvSpPr txBox="1"/>
          <p:nvPr/>
        </p:nvSpPr>
        <p:spPr>
          <a:xfrm>
            <a:off x="4419600" y="3352800"/>
            <a:ext cx="4191000" cy="1927225"/>
          </a:xfrm>
          <a:prstGeom prst="rect">
            <a:avLst/>
          </a:prstGeom>
          <a:ln/>
        </p:spPr>
        <p:style>
          <a:lnRef idx="1">
            <a:schemeClr val="accent2"/>
          </a:lnRef>
          <a:fillRef idx="2">
            <a:schemeClr val="accent2"/>
          </a:fillRef>
          <a:effectRef idx="1">
            <a:schemeClr val="accent2"/>
          </a:effectRef>
          <a:fontRef idx="minor">
            <a:schemeClr val="dk1"/>
          </a:fontRef>
        </p:style>
        <p:txBody>
          <a:bodyPr>
            <a:spAutoFit/>
          </a:bodyPr>
          <a:lstStyle/>
          <a:p>
            <a:pPr>
              <a:defRPr/>
            </a:pPr>
            <a:r>
              <a:rPr lang="fr-CA" sz="2400">
                <a:solidFill>
                  <a:srgbClr val="000000"/>
                </a:solidFill>
              </a:rPr>
              <a:t>n = taille de l’échantillon </a:t>
            </a:r>
          </a:p>
          <a:p>
            <a:pPr>
              <a:defRPr/>
            </a:pPr>
            <a:r>
              <a:rPr lang="fr-CA" sz="2400">
                <a:solidFill>
                  <a:srgbClr val="000000"/>
                </a:solidFill>
              </a:rPr>
              <a:t>z = niveau de confiance </a:t>
            </a:r>
          </a:p>
          <a:p>
            <a:pPr>
              <a:defRPr/>
            </a:pPr>
            <a:r>
              <a:rPr lang="fr-CA" sz="2400">
                <a:solidFill>
                  <a:srgbClr val="000000"/>
                </a:solidFill>
              </a:rPr>
              <a:t>p = proportion (prévalence)</a:t>
            </a:r>
          </a:p>
          <a:p>
            <a:pPr>
              <a:defRPr/>
            </a:pPr>
            <a:r>
              <a:rPr lang="fr-CA" sz="2400">
                <a:solidFill>
                  <a:srgbClr val="000000"/>
                </a:solidFill>
              </a:rPr>
              <a:t>q = 1 – p</a:t>
            </a:r>
          </a:p>
          <a:p>
            <a:pPr>
              <a:defRPr/>
            </a:pPr>
            <a:r>
              <a:rPr lang="fr-CA" sz="2400">
                <a:solidFill>
                  <a:srgbClr val="000000"/>
                </a:solidFill>
              </a:rPr>
              <a:t>d = précision</a:t>
            </a:r>
          </a:p>
        </p:txBody>
      </p:sp>
      <p:sp>
        <p:nvSpPr>
          <p:cNvPr id="1029" name="TextBox 5"/>
          <p:cNvSpPr txBox="1">
            <a:spLocks noChangeArrowheads="1"/>
          </p:cNvSpPr>
          <p:nvPr/>
        </p:nvSpPr>
        <p:spPr bwMode="auto">
          <a:xfrm>
            <a:off x="533400" y="2286000"/>
            <a:ext cx="8153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CA" sz="2400" b="1"/>
              <a:t>Pour des échantillons aléatoires simples, systématiques et stratifiés </a:t>
            </a:r>
          </a:p>
        </p:txBody>
      </p:sp>
    </p:spTree>
    <p:extLst>
      <p:ext uri="{BB962C8B-B14F-4D97-AF65-F5344CB8AC3E}">
        <p14:creationId xmlns:p14="http://schemas.microsoft.com/office/powerpoint/2010/main" val="39781521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rtlCol="0">
            <a:normAutofit fontScale="90000"/>
          </a:bodyPr>
          <a:lstStyle/>
          <a:p>
            <a:pPr eaLnBrk="1" fontAlgn="auto" hangingPunct="1">
              <a:spcAft>
                <a:spcPts val="0"/>
              </a:spcAft>
              <a:defRPr/>
            </a:pPr>
            <a:r>
              <a:rPr lang="fr-CA" smtClean="0"/>
              <a:t>Composantes de la Formule de Taille de l’Echantillon </a:t>
            </a:r>
          </a:p>
        </p:txBody>
      </p:sp>
      <p:sp>
        <p:nvSpPr>
          <p:cNvPr id="40963" name="Content Placeholder 2"/>
          <p:cNvSpPr>
            <a:spLocks noGrp="1"/>
          </p:cNvSpPr>
          <p:nvPr>
            <p:ph idx="1"/>
          </p:nvPr>
        </p:nvSpPr>
        <p:spPr>
          <a:xfrm>
            <a:off x="457200" y="1719263"/>
            <a:ext cx="8229600" cy="4757737"/>
          </a:xfrm>
        </p:spPr>
        <p:txBody>
          <a:bodyPr/>
          <a:lstStyle/>
          <a:p>
            <a:pPr eaLnBrk="1" hangingPunct="1"/>
            <a:r>
              <a:rPr lang="fr-CA" sz="2800" smtClean="0"/>
              <a:t>z = niveaux de confiance </a:t>
            </a:r>
          </a:p>
          <a:p>
            <a:pPr lvl="1" eaLnBrk="1" hangingPunct="1"/>
            <a:r>
              <a:rPr lang="fr-CA" sz="2400" smtClean="0"/>
              <a:t>90 % de confiance, z = 1,65</a:t>
            </a:r>
          </a:p>
          <a:p>
            <a:pPr lvl="1" eaLnBrk="1" hangingPunct="1"/>
            <a:r>
              <a:rPr lang="fr-CA" sz="2400" smtClean="0"/>
              <a:t>95 % de confiance, z = 1,96</a:t>
            </a:r>
          </a:p>
          <a:p>
            <a:pPr lvl="1" eaLnBrk="1" hangingPunct="1"/>
            <a:r>
              <a:rPr lang="fr-CA" sz="2400" smtClean="0"/>
              <a:t>99 % de confiance, z = 2,58</a:t>
            </a:r>
          </a:p>
          <a:p>
            <a:pPr eaLnBrk="1" hangingPunct="1"/>
            <a:r>
              <a:rPr lang="fr-CA" sz="2800" smtClean="0"/>
              <a:t>p = la prévalence estimée</a:t>
            </a:r>
          </a:p>
          <a:p>
            <a:pPr lvl="1" eaLnBrk="1" hangingPunct="1"/>
            <a:r>
              <a:rPr lang="fr-CA" sz="2400" smtClean="0"/>
              <a:t>Si la prévalence estimée est inconnue, l’estimation la plus prudente sera d’établir cette valeur à 0,50</a:t>
            </a:r>
          </a:p>
          <a:p>
            <a:pPr eaLnBrk="1" hangingPunct="1"/>
            <a:r>
              <a:rPr lang="fr-CA" sz="2800" smtClean="0"/>
              <a:t>q = 1 moins la prévalence estimée</a:t>
            </a:r>
          </a:p>
          <a:p>
            <a:pPr eaLnBrk="1" hangingPunct="1"/>
            <a:r>
              <a:rPr lang="fr-CA" sz="2800" smtClean="0"/>
              <a:t>d = précision, établie par l’enquêteur (souvent à 0,05 ou 0,10)</a:t>
            </a:r>
          </a:p>
        </p:txBody>
      </p:sp>
    </p:spTree>
    <p:extLst>
      <p:ext uri="{BB962C8B-B14F-4D97-AF65-F5344CB8AC3E}">
        <p14:creationId xmlns:p14="http://schemas.microsoft.com/office/powerpoint/2010/main" val="3224214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p:cNvSpPr>
            <a:spLocks noGrp="1"/>
          </p:cNvSpPr>
          <p:nvPr>
            <p:ph type="title"/>
          </p:nvPr>
        </p:nvSpPr>
        <p:spPr/>
        <p:txBody>
          <a:bodyPr rtlCol="0">
            <a:normAutofit fontScale="90000"/>
          </a:bodyPr>
          <a:lstStyle/>
          <a:p>
            <a:pPr eaLnBrk="1" fontAlgn="auto" hangingPunct="1">
              <a:spcAft>
                <a:spcPts val="0"/>
              </a:spcAft>
              <a:defRPr/>
            </a:pPr>
            <a:r>
              <a:rPr lang="fr-CA" smtClean="0"/>
              <a:t>Études Transversales: Taille de l’Echantillon Ajustée </a:t>
            </a:r>
          </a:p>
        </p:txBody>
      </p:sp>
      <p:graphicFrame>
        <p:nvGraphicFramePr>
          <p:cNvPr id="2050" name="Content Placeholder 3"/>
          <p:cNvGraphicFramePr>
            <a:graphicFrameLocks noChangeAspect="1"/>
          </p:cNvGraphicFramePr>
          <p:nvPr>
            <p:ph idx="1"/>
          </p:nvPr>
        </p:nvGraphicFramePr>
        <p:xfrm>
          <a:off x="685800" y="3429000"/>
          <a:ext cx="3067050" cy="1446213"/>
        </p:xfrm>
        <a:graphic>
          <a:graphicData uri="http://schemas.openxmlformats.org/presentationml/2006/ole">
            <mc:AlternateContent xmlns:mc="http://schemas.openxmlformats.org/markup-compatibility/2006">
              <mc:Choice xmlns:v="urn:schemas-microsoft-com:vml" Requires="v">
                <p:oleObj spid="_x0000_s2050" name="Equation" r:id="rId4" imgW="889000" imgH="419100" progId="Equation.3">
                  <p:embed/>
                </p:oleObj>
              </mc:Choice>
              <mc:Fallback>
                <p:oleObj name="Equation" r:id="rId4" imgW="8890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429000"/>
                        <a:ext cx="3067050" cy="144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Box 4"/>
          <p:cNvSpPr txBox="1"/>
          <p:nvPr/>
        </p:nvSpPr>
        <p:spPr>
          <a:xfrm>
            <a:off x="4419600" y="3505200"/>
            <a:ext cx="4191000" cy="2292350"/>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a:defRPr/>
            </a:pPr>
            <a:r>
              <a:rPr lang="fr-CA" sz="2400" dirty="0">
                <a:solidFill>
                  <a:srgbClr val="000000"/>
                </a:solidFill>
              </a:rPr>
              <a:t>n</a:t>
            </a:r>
            <a:r>
              <a:rPr lang="fr-CA" sz="2400" baseline="-25000" dirty="0">
                <a:solidFill>
                  <a:srgbClr val="000000"/>
                </a:solidFill>
              </a:rPr>
              <a:t>a</a:t>
            </a:r>
            <a:r>
              <a:rPr lang="fr-CA" sz="2400" dirty="0">
                <a:solidFill>
                  <a:srgbClr val="000000"/>
                </a:solidFill>
              </a:rPr>
              <a:t> = taille de l’échantillon adaptée </a:t>
            </a:r>
          </a:p>
          <a:p>
            <a:pPr>
              <a:defRPr/>
            </a:pPr>
            <a:r>
              <a:rPr lang="fr-CA" sz="2400" dirty="0">
                <a:solidFill>
                  <a:srgbClr val="000000"/>
                </a:solidFill>
              </a:rPr>
              <a:t>n = taille initiale de l’échantillon </a:t>
            </a:r>
          </a:p>
          <a:p>
            <a:pPr>
              <a:defRPr/>
            </a:pPr>
            <a:r>
              <a:rPr lang="fr-CA" sz="2400" dirty="0">
                <a:solidFill>
                  <a:srgbClr val="000000"/>
                </a:solidFill>
              </a:rPr>
              <a:t>N = taille de la population totale</a:t>
            </a:r>
          </a:p>
        </p:txBody>
      </p:sp>
      <p:sp>
        <p:nvSpPr>
          <p:cNvPr id="2053" name="TextBox 5"/>
          <p:cNvSpPr txBox="1">
            <a:spLocks noChangeArrowheads="1"/>
          </p:cNvSpPr>
          <p:nvPr/>
        </p:nvSpPr>
        <p:spPr bwMode="auto">
          <a:xfrm>
            <a:off x="533400" y="2133600"/>
            <a:ext cx="8153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CA" sz="2800" b="1"/>
              <a:t>Si n &gt; 10 % de la taille de la population totale, alors :</a:t>
            </a:r>
          </a:p>
        </p:txBody>
      </p:sp>
    </p:spTree>
    <p:extLst>
      <p:ext uri="{BB962C8B-B14F-4D97-AF65-F5344CB8AC3E}">
        <p14:creationId xmlns:p14="http://schemas.microsoft.com/office/powerpoint/2010/main" val="12462902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itle 1"/>
          <p:cNvSpPr>
            <a:spLocks noGrp="1"/>
          </p:cNvSpPr>
          <p:nvPr>
            <p:ph type="title"/>
          </p:nvPr>
        </p:nvSpPr>
        <p:spPr/>
        <p:txBody>
          <a:bodyPr rtlCol="0">
            <a:normAutofit fontScale="90000"/>
          </a:bodyPr>
          <a:lstStyle/>
          <a:p>
            <a:pPr eaLnBrk="1" fontAlgn="auto" hangingPunct="1">
              <a:spcAft>
                <a:spcPts val="0"/>
              </a:spcAft>
              <a:defRPr/>
            </a:pPr>
            <a:r>
              <a:rPr lang="fr-CA" sz="3600" smtClean="0"/>
              <a:t>Exemple: Taille de l’Echantillon - </a:t>
            </a:r>
            <a:br>
              <a:rPr lang="fr-CA" sz="3600" smtClean="0"/>
            </a:br>
            <a:r>
              <a:rPr lang="fr-CA" sz="3600" smtClean="0"/>
              <a:t>Calcul pour la Prévalence</a:t>
            </a:r>
          </a:p>
        </p:txBody>
      </p:sp>
      <p:sp>
        <p:nvSpPr>
          <p:cNvPr id="3077" name="Content Placeholder 2"/>
          <p:cNvSpPr>
            <a:spLocks noGrp="1"/>
          </p:cNvSpPr>
          <p:nvPr>
            <p:ph idx="1"/>
          </p:nvPr>
        </p:nvSpPr>
        <p:spPr/>
        <p:txBody>
          <a:bodyPr/>
          <a:lstStyle/>
          <a:p>
            <a:pPr marL="0" indent="0" eaLnBrk="1" hangingPunct="1">
              <a:buFont typeface="Arial" charset="0"/>
              <a:buNone/>
            </a:pPr>
            <a:r>
              <a:rPr lang="fr-CA" smtClean="0"/>
              <a:t>Étude pour estimer la prévalence des allergies au latex parmi les infirmières dans un pays X</a:t>
            </a:r>
          </a:p>
          <a:p>
            <a:pPr marL="0" indent="0" eaLnBrk="1" hangingPunct="1">
              <a:buFont typeface="Arial" charset="0"/>
              <a:buNone/>
            </a:pPr>
            <a:endParaRPr lang="fr-CA" sz="800" smtClean="0"/>
          </a:p>
          <a:p>
            <a:pPr marL="0" indent="0" eaLnBrk="1" hangingPunct="1">
              <a:buFont typeface="Arial" charset="0"/>
              <a:buNone/>
            </a:pPr>
            <a:r>
              <a:rPr lang="fr-CA" smtClean="0"/>
              <a:t>Prévalence estimée (p) : 10 %</a:t>
            </a:r>
          </a:p>
          <a:p>
            <a:pPr marL="0" indent="0" eaLnBrk="1" hangingPunct="1">
              <a:buFont typeface="Arial" charset="0"/>
              <a:buNone/>
            </a:pPr>
            <a:r>
              <a:rPr lang="fr-CA" smtClean="0"/>
              <a:t>Précision (d) : +/- 5 %</a:t>
            </a:r>
          </a:p>
          <a:p>
            <a:pPr marL="0" indent="0" eaLnBrk="1" hangingPunct="1">
              <a:buFont typeface="Arial" charset="0"/>
              <a:buNone/>
            </a:pPr>
            <a:r>
              <a:rPr lang="fr-CA" smtClean="0"/>
              <a:t>Niveau de confiance (z) : 90 % (z-valeur = 1,65)</a:t>
            </a:r>
          </a:p>
          <a:p>
            <a:pPr marL="0" indent="0" eaLnBrk="1" hangingPunct="1">
              <a:buFont typeface="Arial" charset="0"/>
              <a:buNone/>
            </a:pPr>
            <a:endParaRPr lang="fr-CA" smtClean="0"/>
          </a:p>
          <a:p>
            <a:pPr marL="0" indent="0" eaLnBrk="1" hangingPunct="1">
              <a:buFont typeface="Arial" charset="0"/>
              <a:buNone/>
            </a:pPr>
            <a:endParaRPr lang="fr-CA" smtClean="0"/>
          </a:p>
        </p:txBody>
      </p:sp>
      <p:graphicFrame>
        <p:nvGraphicFramePr>
          <p:cNvPr id="3074" name="Content Placeholder 3"/>
          <p:cNvGraphicFramePr>
            <a:graphicFrameLocks noChangeAspect="1"/>
          </p:cNvGraphicFramePr>
          <p:nvPr/>
        </p:nvGraphicFramePr>
        <p:xfrm>
          <a:off x="762000" y="4876800"/>
          <a:ext cx="2362200" cy="1181100"/>
        </p:xfrm>
        <a:graphic>
          <a:graphicData uri="http://schemas.openxmlformats.org/presentationml/2006/ole">
            <mc:AlternateContent xmlns:mc="http://schemas.openxmlformats.org/markup-compatibility/2006">
              <mc:Choice xmlns:v="urn:schemas-microsoft-com:vml" Requires="v">
                <p:oleObj spid="_x0000_s3074" name="Equation" r:id="rId4" imgW="838200" imgH="419100" progId="Equation.3">
                  <p:embed/>
                </p:oleObj>
              </mc:Choice>
              <mc:Fallback>
                <p:oleObj name="Equation" r:id="rId4" imgW="8382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4876800"/>
                        <a:ext cx="2362200" cy="1181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15" name="Object 3"/>
          <p:cNvGraphicFramePr>
            <a:graphicFrameLocks noChangeAspect="1"/>
          </p:cNvGraphicFramePr>
          <p:nvPr/>
        </p:nvGraphicFramePr>
        <p:xfrm>
          <a:off x="4105275" y="4876800"/>
          <a:ext cx="4295775" cy="1181100"/>
        </p:xfrm>
        <a:graphic>
          <a:graphicData uri="http://schemas.openxmlformats.org/presentationml/2006/ole">
            <mc:AlternateContent xmlns:mc="http://schemas.openxmlformats.org/markup-compatibility/2006">
              <mc:Choice xmlns:v="urn:schemas-microsoft-com:vml" Requires="v">
                <p:oleObj spid="_x0000_s3075" name="Equation" r:id="rId6" imgW="1524000" imgH="419100" progId="Equation.3">
                  <p:embed/>
                </p:oleObj>
              </mc:Choice>
              <mc:Fallback>
                <p:oleObj name="Equation" r:id="rId6" imgW="1524000" imgH="4191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05275" y="4876800"/>
                        <a:ext cx="4295775" cy="1181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356508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0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rtlCol="0">
            <a:normAutofit fontScale="90000"/>
          </a:bodyPr>
          <a:lstStyle/>
          <a:p>
            <a:pPr eaLnBrk="1" fontAlgn="auto" hangingPunct="1">
              <a:spcAft>
                <a:spcPts val="0"/>
              </a:spcAft>
              <a:defRPr/>
            </a:pPr>
            <a:r>
              <a:rPr lang="fr-CA" smtClean="0"/>
              <a:t>Ajustement pour un Taux de Réponse Prévu </a:t>
            </a:r>
          </a:p>
        </p:txBody>
      </p:sp>
      <p:sp>
        <p:nvSpPr>
          <p:cNvPr id="41987" name="Content Placeholder 2"/>
          <p:cNvSpPr>
            <a:spLocks noGrp="1"/>
          </p:cNvSpPr>
          <p:nvPr>
            <p:ph idx="1"/>
          </p:nvPr>
        </p:nvSpPr>
        <p:spPr>
          <a:xfrm>
            <a:off x="457200" y="1719263"/>
            <a:ext cx="8229600" cy="4757737"/>
          </a:xfrm>
        </p:spPr>
        <p:txBody>
          <a:bodyPr/>
          <a:lstStyle/>
          <a:p>
            <a:pPr eaLnBrk="1" hangingPunct="1"/>
            <a:r>
              <a:rPr lang="fr-CA" sz="2800" smtClean="0"/>
              <a:t>Tous les sujets sélectionnés n’acceptent pas nécessairement de participer à l’étude </a:t>
            </a:r>
          </a:p>
          <a:p>
            <a:pPr eaLnBrk="1" hangingPunct="1"/>
            <a:endParaRPr lang="fr-CA" sz="2800" smtClean="0"/>
          </a:p>
          <a:p>
            <a:pPr eaLnBrk="1" hangingPunct="1"/>
            <a:r>
              <a:rPr lang="fr-CA" sz="2800" smtClean="0"/>
              <a:t>Nécessité d’augmenter la taille de l’échantillon pour tenir compte des non-réponses </a:t>
            </a:r>
          </a:p>
          <a:p>
            <a:pPr eaLnBrk="1" hangingPunct="1"/>
            <a:endParaRPr lang="fr-CA" sz="2800" smtClean="0"/>
          </a:p>
          <a:p>
            <a:pPr eaLnBrk="1" hangingPunct="1"/>
            <a:r>
              <a:rPr lang="fr-CA" sz="2800" smtClean="0"/>
              <a:t>Multiplier le taux de non-réponses prévu par la taille de l’échantillon, ajouter ce chiffre à la taille de l’échantillon pour obtenir la taille de l’échantillon total </a:t>
            </a:r>
          </a:p>
          <a:p>
            <a:pPr eaLnBrk="1" hangingPunct="1">
              <a:buFont typeface="Arial" charset="0"/>
              <a:buNone/>
            </a:pPr>
            <a:endParaRPr lang="fr-CA" smtClean="0"/>
          </a:p>
          <a:p>
            <a:pPr eaLnBrk="1" hangingPunct="1">
              <a:buFont typeface="Arial" charset="0"/>
              <a:buNone/>
            </a:pPr>
            <a:endParaRPr lang="fr-CA" smtClean="0"/>
          </a:p>
        </p:txBody>
      </p:sp>
    </p:spTree>
    <p:extLst>
      <p:ext uri="{BB962C8B-B14F-4D97-AF65-F5344CB8AC3E}">
        <p14:creationId xmlns:p14="http://schemas.microsoft.com/office/powerpoint/2010/main" val="23189971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Title 1"/>
          <p:cNvSpPr>
            <a:spLocks noGrp="1"/>
          </p:cNvSpPr>
          <p:nvPr>
            <p:ph type="title"/>
          </p:nvPr>
        </p:nvSpPr>
        <p:spPr>
          <a:xfrm>
            <a:off x="228600" y="122238"/>
            <a:ext cx="7543800" cy="1295400"/>
          </a:xfrm>
        </p:spPr>
        <p:txBody>
          <a:bodyPr/>
          <a:lstStyle/>
          <a:p>
            <a:pPr eaLnBrk="1" hangingPunct="1"/>
            <a:r>
              <a:rPr lang="fr-CA" sz="2800" smtClean="0"/>
              <a:t>Exemple : Calcul de la taille de l’échantillon pour un ajustement du taux de réponse </a:t>
            </a:r>
          </a:p>
        </p:txBody>
      </p:sp>
      <p:sp>
        <p:nvSpPr>
          <p:cNvPr id="4102" name="Content Placeholder 2"/>
          <p:cNvSpPr>
            <a:spLocks noGrp="1"/>
          </p:cNvSpPr>
          <p:nvPr>
            <p:ph idx="1"/>
          </p:nvPr>
        </p:nvSpPr>
        <p:spPr>
          <a:xfrm>
            <a:off x="457200" y="1719263"/>
            <a:ext cx="8229600" cy="4910137"/>
          </a:xfrm>
        </p:spPr>
        <p:txBody>
          <a:bodyPr/>
          <a:lstStyle/>
          <a:p>
            <a:pPr eaLnBrk="1" hangingPunct="1">
              <a:buFont typeface="Arial" charset="0"/>
              <a:buNone/>
            </a:pPr>
            <a:r>
              <a:rPr lang="fr-CA" smtClean="0"/>
              <a:t>Nombre total d’infirmières dans un pays X : 750</a:t>
            </a:r>
          </a:p>
          <a:p>
            <a:pPr eaLnBrk="1" hangingPunct="1">
              <a:buFont typeface="Arial" charset="0"/>
              <a:buNone/>
            </a:pPr>
            <a:r>
              <a:rPr lang="fr-CA" smtClean="0"/>
              <a:t>98/750 = 13 %</a:t>
            </a:r>
          </a:p>
          <a:p>
            <a:pPr eaLnBrk="1" hangingPunct="1">
              <a:buFont typeface="Arial" charset="0"/>
              <a:buNone/>
            </a:pPr>
            <a:endParaRPr lang="fr-CA" smtClean="0"/>
          </a:p>
          <a:p>
            <a:pPr eaLnBrk="1" hangingPunct="1">
              <a:buFont typeface="Arial" charset="0"/>
              <a:buNone/>
            </a:pPr>
            <a:endParaRPr lang="fr-CA" smtClean="0"/>
          </a:p>
          <a:p>
            <a:pPr eaLnBrk="1" hangingPunct="1">
              <a:buFont typeface="Arial" charset="0"/>
              <a:buNone/>
            </a:pPr>
            <a:endParaRPr lang="fr-CA" smtClean="0"/>
          </a:p>
          <a:p>
            <a:pPr eaLnBrk="1" hangingPunct="1">
              <a:buFont typeface="Arial" charset="0"/>
              <a:buNone/>
            </a:pPr>
            <a:r>
              <a:rPr lang="fr-CA" smtClean="0"/>
              <a:t>Taux de non-réponse attendu : 20 %</a:t>
            </a:r>
          </a:p>
          <a:p>
            <a:pPr eaLnBrk="1" hangingPunct="1">
              <a:buFont typeface="Arial" charset="0"/>
              <a:buNone/>
            </a:pPr>
            <a:endParaRPr lang="fr-CA" smtClean="0"/>
          </a:p>
          <a:p>
            <a:pPr eaLnBrk="1" hangingPunct="1">
              <a:buFont typeface="Arial" charset="0"/>
              <a:buNone/>
            </a:pPr>
            <a:endParaRPr lang="fr-CA" smtClean="0"/>
          </a:p>
        </p:txBody>
      </p:sp>
      <p:graphicFrame>
        <p:nvGraphicFramePr>
          <p:cNvPr id="4098" name="Content Placeholder 3"/>
          <p:cNvGraphicFramePr>
            <a:graphicFrameLocks noChangeAspect="1"/>
          </p:cNvGraphicFramePr>
          <p:nvPr/>
        </p:nvGraphicFramePr>
        <p:xfrm>
          <a:off x="990600" y="2895600"/>
          <a:ext cx="2514600" cy="1185863"/>
        </p:xfrm>
        <a:graphic>
          <a:graphicData uri="http://schemas.openxmlformats.org/presentationml/2006/ole">
            <mc:AlternateContent xmlns:mc="http://schemas.openxmlformats.org/markup-compatibility/2006">
              <mc:Choice xmlns:v="urn:schemas-microsoft-com:vml" Requires="v">
                <p:oleObj spid="_x0000_s4098" name="Equation" r:id="rId4" imgW="889000" imgH="419100" progId="Equation.3">
                  <p:embed/>
                </p:oleObj>
              </mc:Choice>
              <mc:Fallback>
                <p:oleObj name="Equation" r:id="rId4" imgW="8890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895600"/>
                        <a:ext cx="2514600" cy="1185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188" name="Object 3"/>
          <p:cNvGraphicFramePr>
            <a:graphicFrameLocks noChangeAspect="1"/>
          </p:cNvGraphicFramePr>
          <p:nvPr/>
        </p:nvGraphicFramePr>
        <p:xfrm>
          <a:off x="3581400" y="2819400"/>
          <a:ext cx="3962400" cy="1200150"/>
        </p:xfrm>
        <a:graphic>
          <a:graphicData uri="http://schemas.openxmlformats.org/presentationml/2006/ole">
            <mc:AlternateContent xmlns:mc="http://schemas.openxmlformats.org/markup-compatibility/2006">
              <mc:Choice xmlns:v="urn:schemas-microsoft-com:vml" Requires="v">
                <p:oleObj spid="_x0000_s4099" name="Equation" r:id="rId6" imgW="1384300" imgH="419100" progId="Equation.3">
                  <p:embed/>
                </p:oleObj>
              </mc:Choice>
              <mc:Fallback>
                <p:oleObj name="Equation" r:id="rId6" imgW="1384300" imgH="4191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1400" y="2819400"/>
                        <a:ext cx="3962400" cy="120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189" name="Object 4"/>
          <p:cNvGraphicFramePr>
            <a:graphicFrameLocks noChangeAspect="1"/>
          </p:cNvGraphicFramePr>
          <p:nvPr/>
        </p:nvGraphicFramePr>
        <p:xfrm>
          <a:off x="762000" y="5334000"/>
          <a:ext cx="7458075" cy="1163638"/>
        </p:xfrm>
        <a:graphic>
          <a:graphicData uri="http://schemas.openxmlformats.org/presentationml/2006/ole">
            <mc:AlternateContent xmlns:mc="http://schemas.openxmlformats.org/markup-compatibility/2006">
              <mc:Choice xmlns:v="urn:schemas-microsoft-com:vml" Requires="v">
                <p:oleObj spid="_x0000_s4100" name="Equation" r:id="rId8" imgW="2602370" imgH="406224" progId="Equation.3">
                  <p:embed/>
                </p:oleObj>
              </mc:Choice>
              <mc:Fallback>
                <p:oleObj name="Equation" r:id="rId8" imgW="2602370" imgH="406224"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5334000"/>
                        <a:ext cx="7458075" cy="1163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724254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3188"/>
                                        </p:tgtEl>
                                        <p:attrNameLst>
                                          <p:attrName>style.visibility</p:attrName>
                                        </p:attrNameLst>
                                      </p:cBhvr>
                                      <p:to>
                                        <p:strVal val="visible"/>
                                      </p:to>
                                    </p:set>
                                    <p:animEffect transition="in" filter="fade">
                                      <p:cBhvr>
                                        <p:cTn id="7" dur="500"/>
                                        <p:tgtEl>
                                          <p:spTgt spid="931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3189"/>
                                        </p:tgtEl>
                                        <p:attrNameLst>
                                          <p:attrName>style.visibility</p:attrName>
                                        </p:attrNameLst>
                                      </p:cBhvr>
                                      <p:to>
                                        <p:strVal val="visible"/>
                                      </p:to>
                                    </p:set>
                                    <p:animEffect transition="in" filter="fade">
                                      <p:cBhvr>
                                        <p:cTn id="12" dur="500"/>
                                        <p:tgtEl>
                                          <p:spTgt spid="93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3"/>
          <p:cNvSpPr>
            <a:spLocks noGrp="1"/>
          </p:cNvSpPr>
          <p:nvPr>
            <p:ph type="ctrTitle"/>
          </p:nvPr>
        </p:nvSpPr>
        <p:spPr/>
        <p:txBody>
          <a:bodyPr/>
          <a:lstStyle/>
          <a:p>
            <a:pPr eaLnBrk="1" hangingPunct="1"/>
            <a:r>
              <a:rPr lang="en-US" smtClean="0"/>
              <a:t>Introduction à OpenEpi</a:t>
            </a:r>
            <a:endParaRPr lang="fr-CA" smtClean="0"/>
          </a:p>
        </p:txBody>
      </p:sp>
      <p:sp>
        <p:nvSpPr>
          <p:cNvPr id="43011" name="Subtitle 4"/>
          <p:cNvSpPr>
            <a:spLocks noGrp="1"/>
          </p:cNvSpPr>
          <p:nvPr>
            <p:ph type="subTitle" idx="1"/>
          </p:nvPr>
        </p:nvSpPr>
        <p:spPr/>
        <p:txBody>
          <a:bodyPr rtlCol="0">
            <a:normAutofit/>
          </a:bodyPr>
          <a:lstStyle/>
          <a:p>
            <a:pPr eaLnBrk="1" fontAlgn="auto" hangingPunct="1">
              <a:spcAft>
                <a:spcPts val="0"/>
              </a:spcAft>
              <a:buFont typeface="Arial" pitchFamily="34" charset="0"/>
              <a:buNone/>
              <a:defRPr/>
            </a:pPr>
            <a:endParaRPr lang="fr-FR" smtClean="0"/>
          </a:p>
        </p:txBody>
      </p:sp>
    </p:spTree>
    <p:extLst>
      <p:ext uri="{BB962C8B-B14F-4D97-AF65-F5344CB8AC3E}">
        <p14:creationId xmlns:p14="http://schemas.microsoft.com/office/powerpoint/2010/main" val="16404299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2640</Words>
  <Application>Microsoft Office PowerPoint</Application>
  <PresentationFormat>On-screen Show (4:3)</PresentationFormat>
  <Paragraphs>194</Paragraphs>
  <Slides>22</Slides>
  <Notes>22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22</vt:i4>
      </vt:variant>
    </vt:vector>
  </HeadingPairs>
  <TitlesOfParts>
    <vt:vector size="25" baseType="lpstr">
      <vt:lpstr>Office Theme</vt:lpstr>
      <vt:lpstr>Microsoft Equation 3.0</vt:lpstr>
      <vt:lpstr>Microsoft Éditeur d'équations 3.0</vt:lpstr>
      <vt:lpstr>Calcul de la Taille de l’Echantillon </vt:lpstr>
      <vt:lpstr>Étapes pour Calculer la Taille de l’Echantillon pour une Étude Descriptive </vt:lpstr>
      <vt:lpstr>Études Transversales: Taille de l’Echantillon pour la Prévalence</vt:lpstr>
      <vt:lpstr>Composantes de la Formule de Taille de l’Echantillon </vt:lpstr>
      <vt:lpstr>Études Transversales: Taille de l’Echantillon Ajustée </vt:lpstr>
      <vt:lpstr>Exemple: Taille de l’Echantillon -  Calcul pour la Prévalence</vt:lpstr>
      <vt:lpstr>Ajustement pour un Taux de Réponse Prévu </vt:lpstr>
      <vt:lpstr>Exemple : Calcul de la taille de l’échantillon pour un ajustement du taux de réponse </vt:lpstr>
      <vt:lpstr>Introduction à OpenEpi</vt:lpstr>
      <vt:lpstr>Quand Utiliser OpenEpi</vt:lpstr>
      <vt:lpstr>Page d’Accueil d’OpenEpi</vt:lpstr>
      <vt:lpstr>Choix de la Langue dans OpenEpi</vt:lpstr>
      <vt:lpstr>Menu OpenEpi</vt:lpstr>
      <vt:lpstr>Onglet des Exemples </vt:lpstr>
      <vt:lpstr>Onglet de l’Aide </vt:lpstr>
      <vt:lpstr>Générer des Nombres Aléatoires dans OpenEpi</vt:lpstr>
      <vt:lpstr>Sélection de Sujets en Utilisant des Nombres Aléatoires dans OpenEpi</vt:lpstr>
      <vt:lpstr>Entrée de l’Echantillon : OpenEpi  Générateur de Nombres Aléatoires </vt:lpstr>
      <vt:lpstr>Sortie de l’Echantillon : OpenEpi  Générateur de Nombres Aléatoires </vt:lpstr>
      <vt:lpstr>Calcul de la Taille de l’Echantillon dans OpenEpi et Epi Info</vt:lpstr>
      <vt:lpstr>Taille de l’Echantillon pour la Prévalence : OpenEpi</vt:lpstr>
      <vt:lpstr>Taille de l’Echantillon pour la Prévalence : OpenEpi</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 de la Taille de l’Echantillon </dc:title>
  <dc:creator>FETP-APOLLON</dc:creator>
  <cp:lastModifiedBy>FETP-APOLLON</cp:lastModifiedBy>
  <cp:revision>1</cp:revision>
  <dcterms:created xsi:type="dcterms:W3CDTF">2021-05-29T17:14:16Z</dcterms:created>
  <dcterms:modified xsi:type="dcterms:W3CDTF">2021-05-29T17:15:05Z</dcterms:modified>
</cp:coreProperties>
</file>