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80" r:id="rId6"/>
    <p:sldId id="262" r:id="rId7"/>
    <p:sldId id="290" r:id="rId8"/>
    <p:sldId id="267" r:id="rId9"/>
    <p:sldId id="266" r:id="rId10"/>
    <p:sldId id="268" r:id="rId11"/>
    <p:sldId id="269" r:id="rId12"/>
    <p:sldId id="281" r:id="rId13"/>
    <p:sldId id="282" r:id="rId14"/>
    <p:sldId id="283" r:id="rId15"/>
    <p:sldId id="284" r:id="rId16"/>
    <p:sldId id="285" r:id="rId17"/>
    <p:sldId id="286" r:id="rId18"/>
    <p:sldId id="287" r:id="rId19"/>
    <p:sldId id="288" r:id="rId20"/>
    <p:sldId id="289" r:id="rId21"/>
    <p:sldId id="279" r:id="rId22"/>
    <p:sldId id="263" r:id="rId23"/>
    <p:sldId id="26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1" Type="http://schemas.openxmlformats.org/officeDocument/2006/relationships/hyperlink" Target="https://gptstore.ai/"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1" Type="http://schemas.openxmlformats.org/officeDocument/2006/relationships/hyperlink" Target="https://gptstore.ai/" TargetMode="External"/></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029B85-8FB0-468E-A932-4BF619AE5B1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A3220DD-3D00-49F0-9254-1BA4808ED5EE}">
      <dgm:prSet/>
      <dgm:spPr/>
      <dgm:t>
        <a:bodyPr/>
        <a:lstStyle/>
        <a:p>
          <a:pPr>
            <a:defRPr cap="all"/>
          </a:pPr>
          <a:r>
            <a:rPr lang="en-US" dirty="0"/>
            <a:t>Overview of ChatGPT: What it is and how it works.</a:t>
          </a:r>
        </a:p>
      </dgm:t>
    </dgm:pt>
    <dgm:pt modelId="{B54EBCD6-E4AE-4407-906B-18AD18BFDD56}" type="parTrans" cxnId="{63EFD64B-C53F-44EB-BAA6-B68F4FB0017D}">
      <dgm:prSet/>
      <dgm:spPr/>
      <dgm:t>
        <a:bodyPr/>
        <a:lstStyle/>
        <a:p>
          <a:endParaRPr lang="en-US"/>
        </a:p>
      </dgm:t>
    </dgm:pt>
    <dgm:pt modelId="{2D87C396-D693-414E-89A1-B65C847E7A7F}" type="sibTrans" cxnId="{63EFD64B-C53F-44EB-BAA6-B68F4FB0017D}">
      <dgm:prSet/>
      <dgm:spPr/>
      <dgm:t>
        <a:bodyPr/>
        <a:lstStyle/>
        <a:p>
          <a:endParaRPr lang="en-US"/>
        </a:p>
      </dgm:t>
    </dgm:pt>
    <dgm:pt modelId="{C13E4418-0AA4-4644-9CF6-9C170B8F97E5}">
      <dgm:prSet/>
      <dgm:spPr/>
      <dgm:t>
        <a:bodyPr/>
        <a:lstStyle/>
        <a:p>
          <a:pPr>
            <a:defRPr cap="all"/>
          </a:pPr>
          <a:r>
            <a:rPr lang="en-US" dirty="0"/>
            <a:t>Brief history and development of ChatGPT and its underlying technology.</a:t>
          </a:r>
        </a:p>
      </dgm:t>
    </dgm:pt>
    <dgm:pt modelId="{5CB9CCFC-1491-47FA-898F-EF119E61E5A3}" type="parTrans" cxnId="{5FA4AEA2-88AC-48AE-BDF9-7447557F6F13}">
      <dgm:prSet/>
      <dgm:spPr/>
      <dgm:t>
        <a:bodyPr/>
        <a:lstStyle/>
        <a:p>
          <a:endParaRPr lang="en-US"/>
        </a:p>
      </dgm:t>
    </dgm:pt>
    <dgm:pt modelId="{FF872E35-0D40-4B94-82AC-AF980F2C84B7}" type="sibTrans" cxnId="{5FA4AEA2-88AC-48AE-BDF9-7447557F6F13}">
      <dgm:prSet/>
      <dgm:spPr/>
      <dgm:t>
        <a:bodyPr/>
        <a:lstStyle/>
        <a:p>
          <a:endParaRPr lang="en-US"/>
        </a:p>
      </dgm:t>
    </dgm:pt>
    <dgm:pt modelId="{5EC829E3-D7FF-40FB-9B08-F358815167CF}">
      <dgm:prSet/>
      <dgm:spPr/>
      <dgm:t>
        <a:bodyPr/>
        <a:lstStyle/>
        <a:p>
          <a:pPr>
            <a:defRPr cap="all"/>
          </a:pPr>
          <a:r>
            <a:rPr lang="en-US" dirty="0">
              <a:solidFill>
                <a:srgbClr val="FF0000"/>
              </a:solidFill>
            </a:rPr>
            <a:t>The significance of AI and language models in today's world</a:t>
          </a:r>
        </a:p>
      </dgm:t>
    </dgm:pt>
    <dgm:pt modelId="{87CE05F2-EE41-42B2-A74E-385D24DEC892}" type="parTrans" cxnId="{B86E70F7-D526-489D-A3F6-E470D5544376}">
      <dgm:prSet/>
      <dgm:spPr/>
      <dgm:t>
        <a:bodyPr/>
        <a:lstStyle/>
        <a:p>
          <a:endParaRPr lang="en-US"/>
        </a:p>
      </dgm:t>
    </dgm:pt>
    <dgm:pt modelId="{0A657F61-A2E3-4666-AD9D-4146B3071582}" type="sibTrans" cxnId="{B86E70F7-D526-489D-A3F6-E470D5544376}">
      <dgm:prSet/>
      <dgm:spPr/>
      <dgm:t>
        <a:bodyPr/>
        <a:lstStyle/>
        <a:p>
          <a:endParaRPr lang="en-US"/>
        </a:p>
      </dgm:t>
    </dgm:pt>
    <dgm:pt modelId="{BD98ECF2-3E2E-4C11-94AE-ACCC0BD179ED}" type="pres">
      <dgm:prSet presAssocID="{DA029B85-8FB0-468E-A932-4BF619AE5B1F}" presName="root" presStyleCnt="0">
        <dgm:presLayoutVars>
          <dgm:dir/>
          <dgm:resizeHandles val="exact"/>
        </dgm:presLayoutVars>
      </dgm:prSet>
      <dgm:spPr/>
    </dgm:pt>
    <dgm:pt modelId="{E604F1A2-9929-4886-9160-B32232A5DF97}" type="pres">
      <dgm:prSet presAssocID="{5A3220DD-3D00-49F0-9254-1BA4808ED5EE}" presName="compNode" presStyleCnt="0"/>
      <dgm:spPr/>
    </dgm:pt>
    <dgm:pt modelId="{BF3A3951-2BB8-4CE1-B994-628F6824B6F7}" type="pres">
      <dgm:prSet presAssocID="{5A3220DD-3D00-49F0-9254-1BA4808ED5EE}" presName="iconBgRect" presStyleLbl="bgShp" presStyleIdx="0" presStyleCnt="3"/>
      <dgm:spPr/>
    </dgm:pt>
    <dgm:pt modelId="{8E7389A7-2899-4B95-8AF7-F3977ACE6366}" type="pres">
      <dgm:prSet presAssocID="{5A3220DD-3D00-49F0-9254-1BA4808ED5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ADE926F7-9344-4468-8CD9-0C817C6127AE}" type="pres">
      <dgm:prSet presAssocID="{5A3220DD-3D00-49F0-9254-1BA4808ED5EE}" presName="spaceRect" presStyleCnt="0"/>
      <dgm:spPr/>
    </dgm:pt>
    <dgm:pt modelId="{C70C4435-52E5-4FAE-88B0-DE53727E3519}" type="pres">
      <dgm:prSet presAssocID="{5A3220DD-3D00-49F0-9254-1BA4808ED5EE}" presName="textRect" presStyleLbl="revTx" presStyleIdx="0" presStyleCnt="3">
        <dgm:presLayoutVars>
          <dgm:chMax val="1"/>
          <dgm:chPref val="1"/>
        </dgm:presLayoutVars>
      </dgm:prSet>
      <dgm:spPr/>
    </dgm:pt>
    <dgm:pt modelId="{1E659735-E404-4E2A-B40A-0BFAA9C0193D}" type="pres">
      <dgm:prSet presAssocID="{2D87C396-D693-414E-89A1-B65C847E7A7F}" presName="sibTrans" presStyleCnt="0"/>
      <dgm:spPr/>
    </dgm:pt>
    <dgm:pt modelId="{DA574066-0DC8-481C-A9A3-F5C92063B0CF}" type="pres">
      <dgm:prSet presAssocID="{C13E4418-0AA4-4644-9CF6-9C170B8F97E5}" presName="compNode" presStyleCnt="0"/>
      <dgm:spPr/>
    </dgm:pt>
    <dgm:pt modelId="{A85259FA-5701-4A4F-8023-4BAB10ACED46}" type="pres">
      <dgm:prSet presAssocID="{C13E4418-0AA4-4644-9CF6-9C170B8F97E5}" presName="iconBgRect" presStyleLbl="bgShp" presStyleIdx="1" presStyleCnt="3"/>
      <dgm:spPr/>
    </dgm:pt>
    <dgm:pt modelId="{9DFCD28E-6C2A-4C8D-B817-016B7E181F59}" type="pres">
      <dgm:prSet presAssocID="{C13E4418-0AA4-4644-9CF6-9C170B8F97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E5CAFFCA-4ABF-4323-ACBF-828A9CCC7947}" type="pres">
      <dgm:prSet presAssocID="{C13E4418-0AA4-4644-9CF6-9C170B8F97E5}" presName="spaceRect" presStyleCnt="0"/>
      <dgm:spPr/>
    </dgm:pt>
    <dgm:pt modelId="{5B1254B5-0B7F-4B9F-9473-7438758B57B3}" type="pres">
      <dgm:prSet presAssocID="{C13E4418-0AA4-4644-9CF6-9C170B8F97E5}" presName="textRect" presStyleLbl="revTx" presStyleIdx="1" presStyleCnt="3">
        <dgm:presLayoutVars>
          <dgm:chMax val="1"/>
          <dgm:chPref val="1"/>
        </dgm:presLayoutVars>
      </dgm:prSet>
      <dgm:spPr/>
    </dgm:pt>
    <dgm:pt modelId="{501BA4EC-1661-4A5D-A91C-1BA8EEB76B11}" type="pres">
      <dgm:prSet presAssocID="{FF872E35-0D40-4B94-82AC-AF980F2C84B7}" presName="sibTrans" presStyleCnt="0"/>
      <dgm:spPr/>
    </dgm:pt>
    <dgm:pt modelId="{819D6FB0-5BB7-4600-8356-35C96EC4EDDE}" type="pres">
      <dgm:prSet presAssocID="{5EC829E3-D7FF-40FB-9B08-F358815167CF}" presName="compNode" presStyleCnt="0"/>
      <dgm:spPr/>
    </dgm:pt>
    <dgm:pt modelId="{21328081-73DF-4752-8EF3-A091596A31A6}" type="pres">
      <dgm:prSet presAssocID="{5EC829E3-D7FF-40FB-9B08-F358815167CF}" presName="iconBgRect" presStyleLbl="bgShp" presStyleIdx="2" presStyleCnt="3"/>
      <dgm:spPr/>
    </dgm:pt>
    <dgm:pt modelId="{7507241B-31C2-4ED7-B5A9-BA4703F81EC9}" type="pres">
      <dgm:prSet presAssocID="{5EC829E3-D7FF-40FB-9B08-F358815167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6F83F1A8-1CBE-4100-B3BD-75D4CAF4C683}" type="pres">
      <dgm:prSet presAssocID="{5EC829E3-D7FF-40FB-9B08-F358815167CF}" presName="spaceRect" presStyleCnt="0"/>
      <dgm:spPr/>
    </dgm:pt>
    <dgm:pt modelId="{11496291-B5DA-4997-8079-65A5D8048BFF}" type="pres">
      <dgm:prSet presAssocID="{5EC829E3-D7FF-40FB-9B08-F358815167CF}" presName="textRect" presStyleLbl="revTx" presStyleIdx="2" presStyleCnt="3">
        <dgm:presLayoutVars>
          <dgm:chMax val="1"/>
          <dgm:chPref val="1"/>
        </dgm:presLayoutVars>
      </dgm:prSet>
      <dgm:spPr/>
    </dgm:pt>
  </dgm:ptLst>
  <dgm:cxnLst>
    <dgm:cxn modelId="{FB786305-2CC0-457E-8777-D5731E6B356A}" type="presOf" srcId="{5A3220DD-3D00-49F0-9254-1BA4808ED5EE}" destId="{C70C4435-52E5-4FAE-88B0-DE53727E3519}" srcOrd="0" destOrd="0" presId="urn:microsoft.com/office/officeart/2018/5/layout/IconCircleLabelList"/>
    <dgm:cxn modelId="{C4F9F10A-8D60-4FD0-B33B-0CED8AB06F6E}" type="presOf" srcId="{5EC829E3-D7FF-40FB-9B08-F358815167CF}" destId="{11496291-B5DA-4997-8079-65A5D8048BFF}" srcOrd="0" destOrd="0" presId="urn:microsoft.com/office/officeart/2018/5/layout/IconCircleLabelList"/>
    <dgm:cxn modelId="{7D34B30B-7B66-4719-9F0C-7609DFB27432}" type="presOf" srcId="{DA029B85-8FB0-468E-A932-4BF619AE5B1F}" destId="{BD98ECF2-3E2E-4C11-94AE-ACCC0BD179ED}" srcOrd="0" destOrd="0" presId="urn:microsoft.com/office/officeart/2018/5/layout/IconCircleLabelList"/>
    <dgm:cxn modelId="{63EFD64B-C53F-44EB-BAA6-B68F4FB0017D}" srcId="{DA029B85-8FB0-468E-A932-4BF619AE5B1F}" destId="{5A3220DD-3D00-49F0-9254-1BA4808ED5EE}" srcOrd="0" destOrd="0" parTransId="{B54EBCD6-E4AE-4407-906B-18AD18BFDD56}" sibTransId="{2D87C396-D693-414E-89A1-B65C847E7A7F}"/>
    <dgm:cxn modelId="{5FA4AEA2-88AC-48AE-BDF9-7447557F6F13}" srcId="{DA029B85-8FB0-468E-A932-4BF619AE5B1F}" destId="{C13E4418-0AA4-4644-9CF6-9C170B8F97E5}" srcOrd="1" destOrd="0" parTransId="{5CB9CCFC-1491-47FA-898F-EF119E61E5A3}" sibTransId="{FF872E35-0D40-4B94-82AC-AF980F2C84B7}"/>
    <dgm:cxn modelId="{86D9B9CA-46C5-46C1-9ADB-520191EF2575}" type="presOf" srcId="{C13E4418-0AA4-4644-9CF6-9C170B8F97E5}" destId="{5B1254B5-0B7F-4B9F-9473-7438758B57B3}" srcOrd="0" destOrd="0" presId="urn:microsoft.com/office/officeart/2018/5/layout/IconCircleLabelList"/>
    <dgm:cxn modelId="{B86E70F7-D526-489D-A3F6-E470D5544376}" srcId="{DA029B85-8FB0-468E-A932-4BF619AE5B1F}" destId="{5EC829E3-D7FF-40FB-9B08-F358815167CF}" srcOrd="2" destOrd="0" parTransId="{87CE05F2-EE41-42B2-A74E-385D24DEC892}" sibTransId="{0A657F61-A2E3-4666-AD9D-4146B3071582}"/>
    <dgm:cxn modelId="{03DFBCA4-45AC-49A2-B69C-31BB2CC1594E}" type="presParOf" srcId="{BD98ECF2-3E2E-4C11-94AE-ACCC0BD179ED}" destId="{E604F1A2-9929-4886-9160-B32232A5DF97}" srcOrd="0" destOrd="0" presId="urn:microsoft.com/office/officeart/2018/5/layout/IconCircleLabelList"/>
    <dgm:cxn modelId="{DC371BF3-6628-474D-A82C-458540456AD5}" type="presParOf" srcId="{E604F1A2-9929-4886-9160-B32232A5DF97}" destId="{BF3A3951-2BB8-4CE1-B994-628F6824B6F7}" srcOrd="0" destOrd="0" presId="urn:microsoft.com/office/officeart/2018/5/layout/IconCircleLabelList"/>
    <dgm:cxn modelId="{F69E3224-C100-4B07-AFA9-6AEF8500872B}" type="presParOf" srcId="{E604F1A2-9929-4886-9160-B32232A5DF97}" destId="{8E7389A7-2899-4B95-8AF7-F3977ACE6366}" srcOrd="1" destOrd="0" presId="urn:microsoft.com/office/officeart/2018/5/layout/IconCircleLabelList"/>
    <dgm:cxn modelId="{B9AD68C2-C6E2-4569-AC97-115C8B74BA47}" type="presParOf" srcId="{E604F1A2-9929-4886-9160-B32232A5DF97}" destId="{ADE926F7-9344-4468-8CD9-0C817C6127AE}" srcOrd="2" destOrd="0" presId="urn:microsoft.com/office/officeart/2018/5/layout/IconCircleLabelList"/>
    <dgm:cxn modelId="{C6DC8FDF-C85D-49A3-8917-CC69E8C3C0F0}" type="presParOf" srcId="{E604F1A2-9929-4886-9160-B32232A5DF97}" destId="{C70C4435-52E5-4FAE-88B0-DE53727E3519}" srcOrd="3" destOrd="0" presId="urn:microsoft.com/office/officeart/2018/5/layout/IconCircleLabelList"/>
    <dgm:cxn modelId="{77B0E7D0-47F4-4AF8-85CD-09547BDFF676}" type="presParOf" srcId="{BD98ECF2-3E2E-4C11-94AE-ACCC0BD179ED}" destId="{1E659735-E404-4E2A-B40A-0BFAA9C0193D}" srcOrd="1" destOrd="0" presId="urn:microsoft.com/office/officeart/2018/5/layout/IconCircleLabelList"/>
    <dgm:cxn modelId="{902053EB-65C1-4F63-B964-06559C7C24BB}" type="presParOf" srcId="{BD98ECF2-3E2E-4C11-94AE-ACCC0BD179ED}" destId="{DA574066-0DC8-481C-A9A3-F5C92063B0CF}" srcOrd="2" destOrd="0" presId="urn:microsoft.com/office/officeart/2018/5/layout/IconCircleLabelList"/>
    <dgm:cxn modelId="{E03B9F24-FC15-4970-952E-82430B3A0C21}" type="presParOf" srcId="{DA574066-0DC8-481C-A9A3-F5C92063B0CF}" destId="{A85259FA-5701-4A4F-8023-4BAB10ACED46}" srcOrd="0" destOrd="0" presId="urn:microsoft.com/office/officeart/2018/5/layout/IconCircleLabelList"/>
    <dgm:cxn modelId="{1B2CA607-313B-4F5A-B4ED-7233531F27CD}" type="presParOf" srcId="{DA574066-0DC8-481C-A9A3-F5C92063B0CF}" destId="{9DFCD28E-6C2A-4C8D-B817-016B7E181F59}" srcOrd="1" destOrd="0" presId="urn:microsoft.com/office/officeart/2018/5/layout/IconCircleLabelList"/>
    <dgm:cxn modelId="{9D051235-8FD0-4AED-825E-94C37BCDACA1}" type="presParOf" srcId="{DA574066-0DC8-481C-A9A3-F5C92063B0CF}" destId="{E5CAFFCA-4ABF-4323-ACBF-828A9CCC7947}" srcOrd="2" destOrd="0" presId="urn:microsoft.com/office/officeart/2018/5/layout/IconCircleLabelList"/>
    <dgm:cxn modelId="{B86B1B0B-C4BB-4709-9B74-3B27C23DABD2}" type="presParOf" srcId="{DA574066-0DC8-481C-A9A3-F5C92063B0CF}" destId="{5B1254B5-0B7F-4B9F-9473-7438758B57B3}" srcOrd="3" destOrd="0" presId="urn:microsoft.com/office/officeart/2018/5/layout/IconCircleLabelList"/>
    <dgm:cxn modelId="{A60309A3-BD56-4043-8F4C-ABEA984BAFE0}" type="presParOf" srcId="{BD98ECF2-3E2E-4C11-94AE-ACCC0BD179ED}" destId="{501BA4EC-1661-4A5D-A91C-1BA8EEB76B11}" srcOrd="3" destOrd="0" presId="urn:microsoft.com/office/officeart/2018/5/layout/IconCircleLabelList"/>
    <dgm:cxn modelId="{526F7309-69A7-40AA-81F5-F1AB9D8AB9DA}" type="presParOf" srcId="{BD98ECF2-3E2E-4C11-94AE-ACCC0BD179ED}" destId="{819D6FB0-5BB7-4600-8356-35C96EC4EDDE}" srcOrd="4" destOrd="0" presId="urn:microsoft.com/office/officeart/2018/5/layout/IconCircleLabelList"/>
    <dgm:cxn modelId="{4C06C75C-2C50-4D88-B49F-B3DC161EDA48}" type="presParOf" srcId="{819D6FB0-5BB7-4600-8356-35C96EC4EDDE}" destId="{21328081-73DF-4752-8EF3-A091596A31A6}" srcOrd="0" destOrd="0" presId="urn:microsoft.com/office/officeart/2018/5/layout/IconCircleLabelList"/>
    <dgm:cxn modelId="{F0B8612C-E667-4C67-B3E6-D2A7D4D1EE94}" type="presParOf" srcId="{819D6FB0-5BB7-4600-8356-35C96EC4EDDE}" destId="{7507241B-31C2-4ED7-B5A9-BA4703F81EC9}" srcOrd="1" destOrd="0" presId="urn:microsoft.com/office/officeart/2018/5/layout/IconCircleLabelList"/>
    <dgm:cxn modelId="{80DC9A00-0AD3-4985-93C9-70C19BF360FE}" type="presParOf" srcId="{819D6FB0-5BB7-4600-8356-35C96EC4EDDE}" destId="{6F83F1A8-1CBE-4100-B3BD-75D4CAF4C683}" srcOrd="2" destOrd="0" presId="urn:microsoft.com/office/officeart/2018/5/layout/IconCircleLabelList"/>
    <dgm:cxn modelId="{5D124531-F2D1-4D21-95C6-29E9DE67AC5A}" type="presParOf" srcId="{819D6FB0-5BB7-4600-8356-35C96EC4EDDE}" destId="{11496291-B5DA-4997-8079-65A5D8048BF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AA887C-B77B-487C-ACBF-4D7810AA41E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A51FB71F-6490-4EDE-A78C-4925434F4ABA}">
      <dgm:prSet/>
      <dgm:spPr/>
      <dgm:t>
        <a:bodyPr/>
        <a:lstStyle/>
        <a:p>
          <a:pPr rtl="1"/>
          <a:r>
            <a:rPr lang="ar-SA" b="1" dirty="0"/>
            <a:t>المهمة</a:t>
          </a:r>
          <a:r>
            <a:rPr lang="ar-SA" dirty="0"/>
            <a:t>: </a:t>
          </a:r>
          <a:r>
            <a:rPr lang="ar-DZ" dirty="0"/>
            <a:t>يجب أن تعبر جملة المهمة عن الهدف النهائي وتبدأ بفعل يدل على الحدث.</a:t>
          </a:r>
          <a:endParaRPr lang="en-US" dirty="0"/>
        </a:p>
      </dgm:t>
    </dgm:pt>
    <dgm:pt modelId="{37A4194D-6BD1-4DCA-BCB0-178BFDE65D6B}" type="parTrans" cxnId="{D8855A88-8DAF-4E8D-94F4-22AA463BF605}">
      <dgm:prSet/>
      <dgm:spPr/>
      <dgm:t>
        <a:bodyPr/>
        <a:lstStyle/>
        <a:p>
          <a:endParaRPr lang="en-US"/>
        </a:p>
      </dgm:t>
    </dgm:pt>
    <dgm:pt modelId="{07BBC625-DEBC-40ED-8A69-A19A21A3ED8D}" type="sibTrans" cxnId="{D8855A88-8DAF-4E8D-94F4-22AA463BF605}">
      <dgm:prSet/>
      <dgm:spPr/>
      <dgm:t>
        <a:bodyPr/>
        <a:lstStyle/>
        <a:p>
          <a:endParaRPr lang="en-US"/>
        </a:p>
      </dgm:t>
    </dgm:pt>
    <dgm:pt modelId="{F0E28861-7CC7-4554-8A96-ABA1B2999B07}">
      <dgm:prSet/>
      <dgm:spPr/>
      <dgm:t>
        <a:bodyPr/>
        <a:lstStyle/>
        <a:p>
          <a:pPr rtl="1"/>
          <a:r>
            <a:rPr lang="ar-SA" b="1" dirty="0"/>
            <a:t>السياق</a:t>
          </a:r>
          <a:r>
            <a:rPr lang="ar-SA" dirty="0"/>
            <a:t>: </a:t>
          </a:r>
          <a:r>
            <a:rPr lang="ar-DZ" dirty="0"/>
            <a:t>استخدم ثلاثة أسئلة إرشادية لمساعدتك في ترتيب السياق ذي الصلة والكافي.</a:t>
          </a:r>
          <a:endParaRPr lang="en-US" dirty="0"/>
        </a:p>
      </dgm:t>
    </dgm:pt>
    <dgm:pt modelId="{3D27B98E-C3E4-4A3F-904E-03FF68DC6F3C}" type="parTrans" cxnId="{56080B73-A4F8-4204-B3F1-55110BDE9583}">
      <dgm:prSet/>
      <dgm:spPr/>
      <dgm:t>
        <a:bodyPr/>
        <a:lstStyle/>
        <a:p>
          <a:endParaRPr lang="en-US"/>
        </a:p>
      </dgm:t>
    </dgm:pt>
    <dgm:pt modelId="{299CC8ED-9D2B-44E7-A8A7-19F0C3C966D2}" type="sibTrans" cxnId="{56080B73-A4F8-4204-B3F1-55110BDE9583}">
      <dgm:prSet/>
      <dgm:spPr/>
      <dgm:t>
        <a:bodyPr/>
        <a:lstStyle/>
        <a:p>
          <a:endParaRPr lang="en-US"/>
        </a:p>
      </dgm:t>
    </dgm:pt>
    <dgm:pt modelId="{7656E22E-1E0B-4E62-AFA5-E7942DA7B669}">
      <dgm:prSet/>
      <dgm:spPr/>
      <dgm:t>
        <a:bodyPr/>
        <a:lstStyle/>
        <a:p>
          <a:pPr rtl="1"/>
          <a:r>
            <a:rPr lang="ar-SA" b="1" dirty="0"/>
            <a:t>النموذج</a:t>
          </a:r>
          <a:r>
            <a:rPr lang="ar-SA" dirty="0"/>
            <a:t> أو المثال: </a:t>
          </a:r>
          <a:r>
            <a:rPr lang="ar-DZ" dirty="0"/>
            <a:t>يمكن للأمثلة أن تحسن بشكل كبير جودة الناتج عن طريق إعطاء أمثلة محددة للذكاء الاصطناعي كمرجع.</a:t>
          </a:r>
          <a:endParaRPr lang="en-US" dirty="0"/>
        </a:p>
      </dgm:t>
    </dgm:pt>
    <dgm:pt modelId="{9F53E0C9-EA23-4638-8B92-9DD48E4C12DB}" type="parTrans" cxnId="{563DCE26-8FDB-4C3C-8E2F-ED3AC879E80C}">
      <dgm:prSet/>
      <dgm:spPr/>
      <dgm:t>
        <a:bodyPr/>
        <a:lstStyle/>
        <a:p>
          <a:endParaRPr lang="en-US"/>
        </a:p>
      </dgm:t>
    </dgm:pt>
    <dgm:pt modelId="{F233408F-6EF3-4AB7-B7F9-9A0E02F84391}" type="sibTrans" cxnId="{563DCE26-8FDB-4C3C-8E2F-ED3AC879E80C}">
      <dgm:prSet/>
      <dgm:spPr/>
      <dgm:t>
        <a:bodyPr/>
        <a:lstStyle/>
        <a:p>
          <a:endParaRPr lang="en-US"/>
        </a:p>
      </dgm:t>
    </dgm:pt>
    <dgm:pt modelId="{3AE1934E-8B2E-45BF-A372-AE8C46711C7E}">
      <dgm:prSet/>
      <dgm:spPr/>
      <dgm:t>
        <a:bodyPr/>
        <a:lstStyle/>
        <a:p>
          <a:pPr rtl="1"/>
          <a:r>
            <a:rPr lang="ar-SA" b="1" dirty="0"/>
            <a:t>الشخصية</a:t>
          </a:r>
          <a:r>
            <a:rPr lang="ar-SA" dirty="0"/>
            <a:t>:</a:t>
          </a:r>
          <a:r>
            <a:rPr lang="ar-DZ" dirty="0"/>
            <a:t> فكر في من تود أن يكون الذكاء الاصطناعي في الموقف المحدد للمهمة.</a:t>
          </a:r>
          <a:endParaRPr lang="en-US" dirty="0"/>
        </a:p>
      </dgm:t>
    </dgm:pt>
    <dgm:pt modelId="{6851EB39-EA83-4A01-86FA-81580D4BD8DD}" type="parTrans" cxnId="{4FF6B735-F93B-487C-B8E4-A0DFCAEFB5B4}">
      <dgm:prSet/>
      <dgm:spPr/>
      <dgm:t>
        <a:bodyPr/>
        <a:lstStyle/>
        <a:p>
          <a:endParaRPr lang="en-US"/>
        </a:p>
      </dgm:t>
    </dgm:pt>
    <dgm:pt modelId="{6D360771-749D-4E93-BC3B-28C56394F5C9}" type="sibTrans" cxnId="{4FF6B735-F93B-487C-B8E4-A0DFCAEFB5B4}">
      <dgm:prSet/>
      <dgm:spPr/>
      <dgm:t>
        <a:bodyPr/>
        <a:lstStyle/>
        <a:p>
          <a:endParaRPr lang="en-US"/>
        </a:p>
      </dgm:t>
    </dgm:pt>
    <dgm:pt modelId="{76BF2486-279C-4D61-AFA9-CDFC101D4F3E}">
      <dgm:prSet/>
      <dgm:spPr/>
      <dgm:t>
        <a:bodyPr/>
        <a:lstStyle/>
        <a:p>
          <a:pPr rtl="1"/>
          <a:r>
            <a:rPr lang="ar-SA" b="1" dirty="0"/>
            <a:t>الصيغة</a:t>
          </a:r>
          <a:r>
            <a:rPr lang="ar-SA" dirty="0"/>
            <a:t>: </a:t>
          </a:r>
          <a:r>
            <a:rPr lang="ar-DZ" dirty="0"/>
            <a:t>تخيل النتيجة النهائية المرغوبة سيعلمك بأي تنسيق يجب استخدامه في إعطاء التوجيهات.</a:t>
          </a:r>
          <a:endParaRPr lang="en-US" dirty="0"/>
        </a:p>
      </dgm:t>
    </dgm:pt>
    <dgm:pt modelId="{AF96D8A1-391E-4AC8-92D1-3A13D044B4F1}" type="parTrans" cxnId="{A3BCF738-D647-43ED-B897-59FE67E17DD9}">
      <dgm:prSet/>
      <dgm:spPr/>
      <dgm:t>
        <a:bodyPr/>
        <a:lstStyle/>
        <a:p>
          <a:endParaRPr lang="en-US"/>
        </a:p>
      </dgm:t>
    </dgm:pt>
    <dgm:pt modelId="{A20F7D43-FADE-4EC2-9ACB-DEA41472ADD8}" type="sibTrans" cxnId="{A3BCF738-D647-43ED-B897-59FE67E17DD9}">
      <dgm:prSet/>
      <dgm:spPr/>
      <dgm:t>
        <a:bodyPr/>
        <a:lstStyle/>
        <a:p>
          <a:endParaRPr lang="en-US"/>
        </a:p>
      </dgm:t>
    </dgm:pt>
    <dgm:pt modelId="{53888E79-23DF-4F30-892D-CA733B37C7C2}">
      <dgm:prSet/>
      <dgm:spPr/>
      <dgm:t>
        <a:bodyPr/>
        <a:lstStyle/>
        <a:p>
          <a:pPr rtl="1"/>
          <a:r>
            <a:rPr lang="ar-SA" b="1" dirty="0"/>
            <a:t>النبرة</a:t>
          </a:r>
          <a:r>
            <a:rPr lang="ar-SA" dirty="0"/>
            <a:t>: يمكنك</a:t>
          </a:r>
          <a:r>
            <a:rPr lang="ar-DZ" dirty="0"/>
            <a:t> استخدام </a:t>
          </a:r>
          <a:r>
            <a:rPr lang="en-US" dirty="0"/>
            <a:t>ChatGPT</a:t>
          </a:r>
          <a:r>
            <a:rPr lang="ar-SA" dirty="0"/>
            <a:t> </a:t>
          </a:r>
          <a:r>
            <a:rPr lang="en-US" dirty="0"/>
            <a:t> </a:t>
          </a:r>
          <a:r>
            <a:rPr lang="ar-DZ" dirty="0"/>
            <a:t>لتوليد قائمة بكلمات رئيسية تتعلق بالنبرة لتستخدمها!</a:t>
          </a:r>
          <a:endParaRPr lang="en-US" dirty="0"/>
        </a:p>
      </dgm:t>
    </dgm:pt>
    <dgm:pt modelId="{1B87C19C-AAB1-496C-BB04-821BBCDBB27D}" type="parTrans" cxnId="{AA84E4F4-526D-4BB8-B03C-95EA18D694EC}">
      <dgm:prSet/>
      <dgm:spPr/>
      <dgm:t>
        <a:bodyPr/>
        <a:lstStyle/>
        <a:p>
          <a:endParaRPr lang="en-US"/>
        </a:p>
      </dgm:t>
    </dgm:pt>
    <dgm:pt modelId="{2E713A78-8B8B-4159-93D1-1F8415FC9912}" type="sibTrans" cxnId="{AA84E4F4-526D-4BB8-B03C-95EA18D694EC}">
      <dgm:prSet/>
      <dgm:spPr/>
      <dgm:t>
        <a:bodyPr/>
        <a:lstStyle/>
        <a:p>
          <a:endParaRPr lang="en-US"/>
        </a:p>
      </dgm:t>
    </dgm:pt>
    <dgm:pt modelId="{B6AF4BDE-DFA3-4AA8-9104-C7BE014604C2}" type="pres">
      <dgm:prSet presAssocID="{28AA887C-B77B-487C-ACBF-4D7810AA41EA}" presName="linear" presStyleCnt="0">
        <dgm:presLayoutVars>
          <dgm:animLvl val="lvl"/>
          <dgm:resizeHandles val="exact"/>
        </dgm:presLayoutVars>
      </dgm:prSet>
      <dgm:spPr/>
    </dgm:pt>
    <dgm:pt modelId="{AEFB9A46-B949-419A-8885-4354E87EFACF}" type="pres">
      <dgm:prSet presAssocID="{A51FB71F-6490-4EDE-A78C-4925434F4ABA}" presName="parentText" presStyleLbl="node1" presStyleIdx="0" presStyleCnt="6">
        <dgm:presLayoutVars>
          <dgm:chMax val="0"/>
          <dgm:bulletEnabled val="1"/>
        </dgm:presLayoutVars>
      </dgm:prSet>
      <dgm:spPr/>
    </dgm:pt>
    <dgm:pt modelId="{44C8B5C4-0554-47F2-AF71-67C094B62D62}" type="pres">
      <dgm:prSet presAssocID="{07BBC625-DEBC-40ED-8A69-A19A21A3ED8D}" presName="spacer" presStyleCnt="0"/>
      <dgm:spPr/>
    </dgm:pt>
    <dgm:pt modelId="{4A510F22-543C-4872-891F-08CF50E1CAD9}" type="pres">
      <dgm:prSet presAssocID="{F0E28861-7CC7-4554-8A96-ABA1B2999B07}" presName="parentText" presStyleLbl="node1" presStyleIdx="1" presStyleCnt="6">
        <dgm:presLayoutVars>
          <dgm:chMax val="0"/>
          <dgm:bulletEnabled val="1"/>
        </dgm:presLayoutVars>
      </dgm:prSet>
      <dgm:spPr/>
    </dgm:pt>
    <dgm:pt modelId="{32993AA1-E4B4-4E31-851D-9D50ECC09C30}" type="pres">
      <dgm:prSet presAssocID="{299CC8ED-9D2B-44E7-A8A7-19F0C3C966D2}" presName="spacer" presStyleCnt="0"/>
      <dgm:spPr/>
    </dgm:pt>
    <dgm:pt modelId="{F0DF6FFF-5E91-4B71-B6AA-2A6C36B891D3}" type="pres">
      <dgm:prSet presAssocID="{7656E22E-1E0B-4E62-AFA5-E7942DA7B669}" presName="parentText" presStyleLbl="node1" presStyleIdx="2" presStyleCnt="6">
        <dgm:presLayoutVars>
          <dgm:chMax val="0"/>
          <dgm:bulletEnabled val="1"/>
        </dgm:presLayoutVars>
      </dgm:prSet>
      <dgm:spPr/>
    </dgm:pt>
    <dgm:pt modelId="{EC102425-DE7C-4C10-9030-7EE71216E2ED}" type="pres">
      <dgm:prSet presAssocID="{F233408F-6EF3-4AB7-B7F9-9A0E02F84391}" presName="spacer" presStyleCnt="0"/>
      <dgm:spPr/>
    </dgm:pt>
    <dgm:pt modelId="{B3098C39-BF78-4193-9417-200CB9CEABAC}" type="pres">
      <dgm:prSet presAssocID="{3AE1934E-8B2E-45BF-A372-AE8C46711C7E}" presName="parentText" presStyleLbl="node1" presStyleIdx="3" presStyleCnt="6">
        <dgm:presLayoutVars>
          <dgm:chMax val="0"/>
          <dgm:bulletEnabled val="1"/>
        </dgm:presLayoutVars>
      </dgm:prSet>
      <dgm:spPr/>
    </dgm:pt>
    <dgm:pt modelId="{6ABA7C41-747C-410D-B9E2-147DC5FFFF98}" type="pres">
      <dgm:prSet presAssocID="{6D360771-749D-4E93-BC3B-28C56394F5C9}" presName="spacer" presStyleCnt="0"/>
      <dgm:spPr/>
    </dgm:pt>
    <dgm:pt modelId="{7F6F3A1B-922C-44D1-AC67-893D0F4160AC}" type="pres">
      <dgm:prSet presAssocID="{76BF2486-279C-4D61-AFA9-CDFC101D4F3E}" presName="parentText" presStyleLbl="node1" presStyleIdx="4" presStyleCnt="6">
        <dgm:presLayoutVars>
          <dgm:chMax val="0"/>
          <dgm:bulletEnabled val="1"/>
        </dgm:presLayoutVars>
      </dgm:prSet>
      <dgm:spPr/>
    </dgm:pt>
    <dgm:pt modelId="{43423E5E-8ADC-4ED7-9B0B-3B9087EBF1D1}" type="pres">
      <dgm:prSet presAssocID="{A20F7D43-FADE-4EC2-9ACB-DEA41472ADD8}" presName="spacer" presStyleCnt="0"/>
      <dgm:spPr/>
    </dgm:pt>
    <dgm:pt modelId="{EA88B332-E866-44D1-B689-A033F2826572}" type="pres">
      <dgm:prSet presAssocID="{53888E79-23DF-4F30-892D-CA733B37C7C2}" presName="parentText" presStyleLbl="node1" presStyleIdx="5" presStyleCnt="6">
        <dgm:presLayoutVars>
          <dgm:chMax val="0"/>
          <dgm:bulletEnabled val="1"/>
        </dgm:presLayoutVars>
      </dgm:prSet>
      <dgm:spPr/>
    </dgm:pt>
  </dgm:ptLst>
  <dgm:cxnLst>
    <dgm:cxn modelId="{563DCE26-8FDB-4C3C-8E2F-ED3AC879E80C}" srcId="{28AA887C-B77B-487C-ACBF-4D7810AA41EA}" destId="{7656E22E-1E0B-4E62-AFA5-E7942DA7B669}" srcOrd="2" destOrd="0" parTransId="{9F53E0C9-EA23-4638-8B92-9DD48E4C12DB}" sibTransId="{F233408F-6EF3-4AB7-B7F9-9A0E02F84391}"/>
    <dgm:cxn modelId="{B7FD8935-503C-4264-B68D-654AF4E27962}" type="presOf" srcId="{28AA887C-B77B-487C-ACBF-4D7810AA41EA}" destId="{B6AF4BDE-DFA3-4AA8-9104-C7BE014604C2}" srcOrd="0" destOrd="0" presId="urn:microsoft.com/office/officeart/2005/8/layout/vList2"/>
    <dgm:cxn modelId="{4FF6B735-F93B-487C-B8E4-A0DFCAEFB5B4}" srcId="{28AA887C-B77B-487C-ACBF-4D7810AA41EA}" destId="{3AE1934E-8B2E-45BF-A372-AE8C46711C7E}" srcOrd="3" destOrd="0" parTransId="{6851EB39-EA83-4A01-86FA-81580D4BD8DD}" sibTransId="{6D360771-749D-4E93-BC3B-28C56394F5C9}"/>
    <dgm:cxn modelId="{A3BCF738-D647-43ED-B897-59FE67E17DD9}" srcId="{28AA887C-B77B-487C-ACBF-4D7810AA41EA}" destId="{76BF2486-279C-4D61-AFA9-CDFC101D4F3E}" srcOrd="4" destOrd="0" parTransId="{AF96D8A1-391E-4AC8-92D1-3A13D044B4F1}" sibTransId="{A20F7D43-FADE-4EC2-9ACB-DEA41472ADD8}"/>
    <dgm:cxn modelId="{8EFF2262-24D2-444B-83FD-7A82098BAFF2}" type="presOf" srcId="{F0E28861-7CC7-4554-8A96-ABA1B2999B07}" destId="{4A510F22-543C-4872-891F-08CF50E1CAD9}" srcOrd="0" destOrd="0" presId="urn:microsoft.com/office/officeart/2005/8/layout/vList2"/>
    <dgm:cxn modelId="{0B988048-C1CE-466B-B683-5887C28C2A57}" type="presOf" srcId="{7656E22E-1E0B-4E62-AFA5-E7942DA7B669}" destId="{F0DF6FFF-5E91-4B71-B6AA-2A6C36B891D3}" srcOrd="0" destOrd="0" presId="urn:microsoft.com/office/officeart/2005/8/layout/vList2"/>
    <dgm:cxn modelId="{88623F6C-6BBF-476B-BB69-1B5F2E162345}" type="presOf" srcId="{A51FB71F-6490-4EDE-A78C-4925434F4ABA}" destId="{AEFB9A46-B949-419A-8885-4354E87EFACF}" srcOrd="0" destOrd="0" presId="urn:microsoft.com/office/officeart/2005/8/layout/vList2"/>
    <dgm:cxn modelId="{56080B73-A4F8-4204-B3F1-55110BDE9583}" srcId="{28AA887C-B77B-487C-ACBF-4D7810AA41EA}" destId="{F0E28861-7CC7-4554-8A96-ABA1B2999B07}" srcOrd="1" destOrd="0" parTransId="{3D27B98E-C3E4-4A3F-904E-03FF68DC6F3C}" sibTransId="{299CC8ED-9D2B-44E7-A8A7-19F0C3C966D2}"/>
    <dgm:cxn modelId="{D8855A88-8DAF-4E8D-94F4-22AA463BF605}" srcId="{28AA887C-B77B-487C-ACBF-4D7810AA41EA}" destId="{A51FB71F-6490-4EDE-A78C-4925434F4ABA}" srcOrd="0" destOrd="0" parTransId="{37A4194D-6BD1-4DCA-BCB0-178BFDE65D6B}" sibTransId="{07BBC625-DEBC-40ED-8A69-A19A21A3ED8D}"/>
    <dgm:cxn modelId="{EB792CA3-808D-473A-A1A3-2A984DE80BF1}" type="presOf" srcId="{3AE1934E-8B2E-45BF-A372-AE8C46711C7E}" destId="{B3098C39-BF78-4193-9417-200CB9CEABAC}" srcOrd="0" destOrd="0" presId="urn:microsoft.com/office/officeart/2005/8/layout/vList2"/>
    <dgm:cxn modelId="{38C3ADB9-5124-44F2-AE13-F4A4081A012E}" type="presOf" srcId="{53888E79-23DF-4F30-892D-CA733B37C7C2}" destId="{EA88B332-E866-44D1-B689-A033F2826572}" srcOrd="0" destOrd="0" presId="urn:microsoft.com/office/officeart/2005/8/layout/vList2"/>
    <dgm:cxn modelId="{B52E46E8-934B-49A5-AB02-804F1509AC93}" type="presOf" srcId="{76BF2486-279C-4D61-AFA9-CDFC101D4F3E}" destId="{7F6F3A1B-922C-44D1-AC67-893D0F4160AC}" srcOrd="0" destOrd="0" presId="urn:microsoft.com/office/officeart/2005/8/layout/vList2"/>
    <dgm:cxn modelId="{AA84E4F4-526D-4BB8-B03C-95EA18D694EC}" srcId="{28AA887C-B77B-487C-ACBF-4D7810AA41EA}" destId="{53888E79-23DF-4F30-892D-CA733B37C7C2}" srcOrd="5" destOrd="0" parTransId="{1B87C19C-AAB1-496C-BB04-821BBCDBB27D}" sibTransId="{2E713A78-8B8B-4159-93D1-1F8415FC9912}"/>
    <dgm:cxn modelId="{A8603A44-5503-43D2-A722-670D1DCE8F5F}" type="presParOf" srcId="{B6AF4BDE-DFA3-4AA8-9104-C7BE014604C2}" destId="{AEFB9A46-B949-419A-8885-4354E87EFACF}" srcOrd="0" destOrd="0" presId="urn:microsoft.com/office/officeart/2005/8/layout/vList2"/>
    <dgm:cxn modelId="{F693D8BE-9B99-4C9F-A289-E179973B7099}" type="presParOf" srcId="{B6AF4BDE-DFA3-4AA8-9104-C7BE014604C2}" destId="{44C8B5C4-0554-47F2-AF71-67C094B62D62}" srcOrd="1" destOrd="0" presId="urn:microsoft.com/office/officeart/2005/8/layout/vList2"/>
    <dgm:cxn modelId="{8B55718B-9F50-4C02-92DF-A4FBCEF62BE0}" type="presParOf" srcId="{B6AF4BDE-DFA3-4AA8-9104-C7BE014604C2}" destId="{4A510F22-543C-4872-891F-08CF50E1CAD9}" srcOrd="2" destOrd="0" presId="urn:microsoft.com/office/officeart/2005/8/layout/vList2"/>
    <dgm:cxn modelId="{FFD0B2C2-8611-4339-8CEE-696DD7EA26CD}" type="presParOf" srcId="{B6AF4BDE-DFA3-4AA8-9104-C7BE014604C2}" destId="{32993AA1-E4B4-4E31-851D-9D50ECC09C30}" srcOrd="3" destOrd="0" presId="urn:microsoft.com/office/officeart/2005/8/layout/vList2"/>
    <dgm:cxn modelId="{8715F5FB-5202-43A3-A3EE-64D35205DBA4}" type="presParOf" srcId="{B6AF4BDE-DFA3-4AA8-9104-C7BE014604C2}" destId="{F0DF6FFF-5E91-4B71-B6AA-2A6C36B891D3}" srcOrd="4" destOrd="0" presId="urn:microsoft.com/office/officeart/2005/8/layout/vList2"/>
    <dgm:cxn modelId="{7951C3E6-5B7A-4710-8470-11850C8B5D2A}" type="presParOf" srcId="{B6AF4BDE-DFA3-4AA8-9104-C7BE014604C2}" destId="{EC102425-DE7C-4C10-9030-7EE71216E2ED}" srcOrd="5" destOrd="0" presId="urn:microsoft.com/office/officeart/2005/8/layout/vList2"/>
    <dgm:cxn modelId="{AC330979-5E54-43C5-ABFE-FFCBC01182D6}" type="presParOf" srcId="{B6AF4BDE-DFA3-4AA8-9104-C7BE014604C2}" destId="{B3098C39-BF78-4193-9417-200CB9CEABAC}" srcOrd="6" destOrd="0" presId="urn:microsoft.com/office/officeart/2005/8/layout/vList2"/>
    <dgm:cxn modelId="{C73CE99B-E958-4487-A343-80DDE45C49DF}" type="presParOf" srcId="{B6AF4BDE-DFA3-4AA8-9104-C7BE014604C2}" destId="{6ABA7C41-747C-410D-B9E2-147DC5FFFF98}" srcOrd="7" destOrd="0" presId="urn:microsoft.com/office/officeart/2005/8/layout/vList2"/>
    <dgm:cxn modelId="{1EFF2BB5-56C2-4A33-B688-3425A6C5CC33}" type="presParOf" srcId="{B6AF4BDE-DFA3-4AA8-9104-C7BE014604C2}" destId="{7F6F3A1B-922C-44D1-AC67-893D0F4160AC}" srcOrd="8" destOrd="0" presId="urn:microsoft.com/office/officeart/2005/8/layout/vList2"/>
    <dgm:cxn modelId="{E34E731A-64C2-4255-B3D0-07382AE68141}" type="presParOf" srcId="{B6AF4BDE-DFA3-4AA8-9104-C7BE014604C2}" destId="{43423E5E-8ADC-4ED7-9B0B-3B9087EBF1D1}" srcOrd="9" destOrd="0" presId="urn:microsoft.com/office/officeart/2005/8/layout/vList2"/>
    <dgm:cxn modelId="{6B4BFF0D-50A1-4D55-8B8C-F9694CAED4EB}" type="presParOf" srcId="{B6AF4BDE-DFA3-4AA8-9104-C7BE014604C2}" destId="{EA88B332-E866-44D1-B689-A033F282657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F894DC-96B7-48C3-A96B-B28ACEE8E22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8EF0F1-930B-48A9-ADE5-FBF7BA9301A6}">
      <dgm:prSet/>
      <dgm:spPr/>
      <dgm:t>
        <a:bodyPr/>
        <a:lstStyle/>
        <a:p>
          <a:r>
            <a:rPr lang="en-US" dirty="0"/>
            <a:t>Techniques for complex interactions (e.g., continuing conversations, changing topics).</a:t>
          </a:r>
        </a:p>
      </dgm:t>
    </dgm:pt>
    <dgm:pt modelId="{9ABD1DB2-1FA4-4664-A462-B6E7091AFD05}" type="parTrans" cxnId="{C4F77E79-8078-4070-8DB0-92D4F74351A7}">
      <dgm:prSet/>
      <dgm:spPr/>
      <dgm:t>
        <a:bodyPr/>
        <a:lstStyle/>
        <a:p>
          <a:endParaRPr lang="en-US"/>
        </a:p>
      </dgm:t>
    </dgm:pt>
    <dgm:pt modelId="{8E80E860-83F7-40A4-9912-11C1F2D84E62}" type="sibTrans" cxnId="{C4F77E79-8078-4070-8DB0-92D4F74351A7}">
      <dgm:prSet/>
      <dgm:spPr/>
      <dgm:t>
        <a:bodyPr/>
        <a:lstStyle/>
        <a:p>
          <a:endParaRPr lang="en-US"/>
        </a:p>
      </dgm:t>
    </dgm:pt>
    <dgm:pt modelId="{AE8DC1D8-A029-4E00-92E7-A884CBD417D8}">
      <dgm:prSet/>
      <dgm:spPr/>
      <dgm:t>
        <a:bodyPr/>
        <a:lstStyle/>
        <a:p>
          <a:r>
            <a:rPr lang="en-US" dirty="0"/>
            <a:t>Creative uses of prompts (storytelling, problem-solving, etc.).</a:t>
          </a:r>
        </a:p>
      </dgm:t>
    </dgm:pt>
    <dgm:pt modelId="{297815B0-C177-4235-A59F-7235B9D46C18}" type="parTrans" cxnId="{13542E19-E227-4E9C-8781-253BD9B53F71}">
      <dgm:prSet/>
      <dgm:spPr/>
      <dgm:t>
        <a:bodyPr/>
        <a:lstStyle/>
        <a:p>
          <a:endParaRPr lang="en-US"/>
        </a:p>
      </dgm:t>
    </dgm:pt>
    <dgm:pt modelId="{4A4D8976-E17E-417E-A0F4-0564F48049F2}" type="sibTrans" cxnId="{13542E19-E227-4E9C-8781-253BD9B53F71}">
      <dgm:prSet/>
      <dgm:spPr/>
      <dgm:t>
        <a:bodyPr/>
        <a:lstStyle/>
        <a:p>
          <a:endParaRPr lang="en-US"/>
        </a:p>
      </dgm:t>
    </dgm:pt>
    <dgm:pt modelId="{3C5C342B-3F92-49EE-A13F-66273A09C42F}">
      <dgm:prSet/>
      <dgm:spPr/>
      <dgm:t>
        <a:bodyPr/>
        <a:lstStyle/>
        <a:p>
          <a:r>
            <a:rPr lang="en-US" dirty="0"/>
            <a:t>Limitations and challenges in prompting and how to overcome them.</a:t>
          </a:r>
        </a:p>
      </dgm:t>
    </dgm:pt>
    <dgm:pt modelId="{C188D329-110B-4774-868E-504D78B40C0B}" type="parTrans" cxnId="{F0571A1B-C017-4AEB-AA17-95319FE8A0AA}">
      <dgm:prSet/>
      <dgm:spPr/>
      <dgm:t>
        <a:bodyPr/>
        <a:lstStyle/>
        <a:p>
          <a:endParaRPr lang="en-US"/>
        </a:p>
      </dgm:t>
    </dgm:pt>
    <dgm:pt modelId="{35FC6B97-87D6-4C51-BCFB-BE8ED1501D68}" type="sibTrans" cxnId="{F0571A1B-C017-4AEB-AA17-95319FE8A0AA}">
      <dgm:prSet/>
      <dgm:spPr/>
      <dgm:t>
        <a:bodyPr/>
        <a:lstStyle/>
        <a:p>
          <a:endParaRPr lang="en-US"/>
        </a:p>
      </dgm:t>
    </dgm:pt>
    <dgm:pt modelId="{42DAC6B3-63A5-4F43-B551-6DC1730508B8}" type="pres">
      <dgm:prSet presAssocID="{ADF894DC-96B7-48C3-A96B-B28ACEE8E227}" presName="root" presStyleCnt="0">
        <dgm:presLayoutVars>
          <dgm:dir/>
          <dgm:resizeHandles val="exact"/>
        </dgm:presLayoutVars>
      </dgm:prSet>
      <dgm:spPr/>
    </dgm:pt>
    <dgm:pt modelId="{2D7CF212-DE50-4DAB-9DE9-AD48043CB145}" type="pres">
      <dgm:prSet presAssocID="{DE8EF0F1-930B-48A9-ADE5-FBF7BA9301A6}" presName="compNode" presStyleCnt="0"/>
      <dgm:spPr/>
    </dgm:pt>
    <dgm:pt modelId="{40ED4D02-BB8F-4566-9A94-65012A8ADFEA}" type="pres">
      <dgm:prSet presAssocID="{DE8EF0F1-930B-48A9-ADE5-FBF7BA9301A6}" presName="bgRect" presStyleLbl="bgShp" presStyleIdx="0" presStyleCnt="3"/>
      <dgm:spPr/>
    </dgm:pt>
    <dgm:pt modelId="{F714D3A3-16B7-46BC-BA41-FC79EA5044FB}" type="pres">
      <dgm:prSet presAssocID="{DE8EF0F1-930B-48A9-ADE5-FBF7BA9301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4DB76827-1E7B-437D-A4B3-F39193A7C628}" type="pres">
      <dgm:prSet presAssocID="{DE8EF0F1-930B-48A9-ADE5-FBF7BA9301A6}" presName="spaceRect" presStyleCnt="0"/>
      <dgm:spPr/>
    </dgm:pt>
    <dgm:pt modelId="{D6ACD4A8-5C4F-4097-9576-4D287C2590A5}" type="pres">
      <dgm:prSet presAssocID="{DE8EF0F1-930B-48A9-ADE5-FBF7BA9301A6}" presName="parTx" presStyleLbl="revTx" presStyleIdx="0" presStyleCnt="3">
        <dgm:presLayoutVars>
          <dgm:chMax val="0"/>
          <dgm:chPref val="0"/>
        </dgm:presLayoutVars>
      </dgm:prSet>
      <dgm:spPr/>
    </dgm:pt>
    <dgm:pt modelId="{81AA74E1-217C-4BBF-8A02-1B4F8455169A}" type="pres">
      <dgm:prSet presAssocID="{8E80E860-83F7-40A4-9912-11C1F2D84E62}" presName="sibTrans" presStyleCnt="0"/>
      <dgm:spPr/>
    </dgm:pt>
    <dgm:pt modelId="{2CE170C0-C7D4-4C0E-84FB-FA218FA44391}" type="pres">
      <dgm:prSet presAssocID="{AE8DC1D8-A029-4E00-92E7-A884CBD417D8}" presName="compNode" presStyleCnt="0"/>
      <dgm:spPr/>
    </dgm:pt>
    <dgm:pt modelId="{6DB523ED-9BF0-4C20-874A-950B3F76871B}" type="pres">
      <dgm:prSet presAssocID="{AE8DC1D8-A029-4E00-92E7-A884CBD417D8}" presName="bgRect" presStyleLbl="bgShp" presStyleIdx="1" presStyleCnt="3"/>
      <dgm:spPr/>
    </dgm:pt>
    <dgm:pt modelId="{F65D41D3-8B34-49CE-AE1A-82AB9F0B8D02}" type="pres">
      <dgm:prSet presAssocID="{AE8DC1D8-A029-4E00-92E7-A884CBD417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ypewriter"/>
        </a:ext>
      </dgm:extLst>
    </dgm:pt>
    <dgm:pt modelId="{6727A225-BAD8-41FC-B91E-C49E2B1415B1}" type="pres">
      <dgm:prSet presAssocID="{AE8DC1D8-A029-4E00-92E7-A884CBD417D8}" presName="spaceRect" presStyleCnt="0"/>
      <dgm:spPr/>
    </dgm:pt>
    <dgm:pt modelId="{114DA214-414D-45BA-8B68-2B4D101C670D}" type="pres">
      <dgm:prSet presAssocID="{AE8DC1D8-A029-4E00-92E7-A884CBD417D8}" presName="parTx" presStyleLbl="revTx" presStyleIdx="1" presStyleCnt="3">
        <dgm:presLayoutVars>
          <dgm:chMax val="0"/>
          <dgm:chPref val="0"/>
        </dgm:presLayoutVars>
      </dgm:prSet>
      <dgm:spPr/>
    </dgm:pt>
    <dgm:pt modelId="{1D1B1EF6-ABAB-4C1A-AA00-0C8D2A3E8C4C}" type="pres">
      <dgm:prSet presAssocID="{4A4D8976-E17E-417E-A0F4-0564F48049F2}" presName="sibTrans" presStyleCnt="0"/>
      <dgm:spPr/>
    </dgm:pt>
    <dgm:pt modelId="{6BFD76E5-5E6D-471F-B98E-8C1740B29E71}" type="pres">
      <dgm:prSet presAssocID="{3C5C342B-3F92-49EE-A13F-66273A09C42F}" presName="compNode" presStyleCnt="0"/>
      <dgm:spPr/>
    </dgm:pt>
    <dgm:pt modelId="{D2136FC5-CB63-4ED8-9A8F-4D32AAF39DC5}" type="pres">
      <dgm:prSet presAssocID="{3C5C342B-3F92-49EE-A13F-66273A09C42F}" presName="bgRect" presStyleLbl="bgShp" presStyleIdx="2" presStyleCnt="3"/>
      <dgm:spPr/>
    </dgm:pt>
    <dgm:pt modelId="{E61ABFB2-87B0-4ACD-80D5-25EF6854F062}" type="pres">
      <dgm:prSet presAssocID="{3C5C342B-3F92-49EE-A13F-66273A09C4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FF7F059E-E270-4C22-A43D-70DD7253C46D}" type="pres">
      <dgm:prSet presAssocID="{3C5C342B-3F92-49EE-A13F-66273A09C42F}" presName="spaceRect" presStyleCnt="0"/>
      <dgm:spPr/>
    </dgm:pt>
    <dgm:pt modelId="{928D8FCF-113E-428B-9169-435140302560}" type="pres">
      <dgm:prSet presAssocID="{3C5C342B-3F92-49EE-A13F-66273A09C42F}" presName="parTx" presStyleLbl="revTx" presStyleIdx="2" presStyleCnt="3">
        <dgm:presLayoutVars>
          <dgm:chMax val="0"/>
          <dgm:chPref val="0"/>
        </dgm:presLayoutVars>
      </dgm:prSet>
      <dgm:spPr/>
    </dgm:pt>
  </dgm:ptLst>
  <dgm:cxnLst>
    <dgm:cxn modelId="{13542E19-E227-4E9C-8781-253BD9B53F71}" srcId="{ADF894DC-96B7-48C3-A96B-B28ACEE8E227}" destId="{AE8DC1D8-A029-4E00-92E7-A884CBD417D8}" srcOrd="1" destOrd="0" parTransId="{297815B0-C177-4235-A59F-7235B9D46C18}" sibTransId="{4A4D8976-E17E-417E-A0F4-0564F48049F2}"/>
    <dgm:cxn modelId="{F0571A1B-C017-4AEB-AA17-95319FE8A0AA}" srcId="{ADF894DC-96B7-48C3-A96B-B28ACEE8E227}" destId="{3C5C342B-3F92-49EE-A13F-66273A09C42F}" srcOrd="2" destOrd="0" parTransId="{C188D329-110B-4774-868E-504D78B40C0B}" sibTransId="{35FC6B97-87D6-4C51-BCFB-BE8ED1501D68}"/>
    <dgm:cxn modelId="{576ADC71-F53B-45A6-B7F9-5AA82D80C5B4}" type="presOf" srcId="{3C5C342B-3F92-49EE-A13F-66273A09C42F}" destId="{928D8FCF-113E-428B-9169-435140302560}" srcOrd="0" destOrd="0" presId="urn:microsoft.com/office/officeart/2018/2/layout/IconVerticalSolidList"/>
    <dgm:cxn modelId="{C4F77E79-8078-4070-8DB0-92D4F74351A7}" srcId="{ADF894DC-96B7-48C3-A96B-B28ACEE8E227}" destId="{DE8EF0F1-930B-48A9-ADE5-FBF7BA9301A6}" srcOrd="0" destOrd="0" parTransId="{9ABD1DB2-1FA4-4664-A462-B6E7091AFD05}" sibTransId="{8E80E860-83F7-40A4-9912-11C1F2D84E62}"/>
    <dgm:cxn modelId="{DBB31EA7-7692-4D1B-990C-B53795820AC3}" type="presOf" srcId="{ADF894DC-96B7-48C3-A96B-B28ACEE8E227}" destId="{42DAC6B3-63A5-4F43-B551-6DC1730508B8}" srcOrd="0" destOrd="0" presId="urn:microsoft.com/office/officeart/2018/2/layout/IconVerticalSolidList"/>
    <dgm:cxn modelId="{58662DEF-132D-4638-8217-98D7FEC5D6CC}" type="presOf" srcId="{AE8DC1D8-A029-4E00-92E7-A884CBD417D8}" destId="{114DA214-414D-45BA-8B68-2B4D101C670D}" srcOrd="0" destOrd="0" presId="urn:microsoft.com/office/officeart/2018/2/layout/IconVerticalSolidList"/>
    <dgm:cxn modelId="{50A40BF5-A9F2-4EB8-B43F-4755426C38F5}" type="presOf" srcId="{DE8EF0F1-930B-48A9-ADE5-FBF7BA9301A6}" destId="{D6ACD4A8-5C4F-4097-9576-4D287C2590A5}" srcOrd="0" destOrd="0" presId="urn:microsoft.com/office/officeart/2018/2/layout/IconVerticalSolidList"/>
    <dgm:cxn modelId="{528AA359-2073-4C33-AB60-CF4964F7A278}" type="presParOf" srcId="{42DAC6B3-63A5-4F43-B551-6DC1730508B8}" destId="{2D7CF212-DE50-4DAB-9DE9-AD48043CB145}" srcOrd="0" destOrd="0" presId="urn:microsoft.com/office/officeart/2018/2/layout/IconVerticalSolidList"/>
    <dgm:cxn modelId="{8867DF02-E6D2-4D28-B51B-14D96509E1D3}" type="presParOf" srcId="{2D7CF212-DE50-4DAB-9DE9-AD48043CB145}" destId="{40ED4D02-BB8F-4566-9A94-65012A8ADFEA}" srcOrd="0" destOrd="0" presId="urn:microsoft.com/office/officeart/2018/2/layout/IconVerticalSolidList"/>
    <dgm:cxn modelId="{3AE28AD4-59F0-4ECF-82FE-98C1EFC2923E}" type="presParOf" srcId="{2D7CF212-DE50-4DAB-9DE9-AD48043CB145}" destId="{F714D3A3-16B7-46BC-BA41-FC79EA5044FB}" srcOrd="1" destOrd="0" presId="urn:microsoft.com/office/officeart/2018/2/layout/IconVerticalSolidList"/>
    <dgm:cxn modelId="{74FABF24-6B0D-4238-A525-F3F96EB26ECB}" type="presParOf" srcId="{2D7CF212-DE50-4DAB-9DE9-AD48043CB145}" destId="{4DB76827-1E7B-437D-A4B3-F39193A7C628}" srcOrd="2" destOrd="0" presId="urn:microsoft.com/office/officeart/2018/2/layout/IconVerticalSolidList"/>
    <dgm:cxn modelId="{488EC613-04BA-4427-A8E2-911EEE5FFED8}" type="presParOf" srcId="{2D7CF212-DE50-4DAB-9DE9-AD48043CB145}" destId="{D6ACD4A8-5C4F-4097-9576-4D287C2590A5}" srcOrd="3" destOrd="0" presId="urn:microsoft.com/office/officeart/2018/2/layout/IconVerticalSolidList"/>
    <dgm:cxn modelId="{8820DDA0-0498-49EF-9E82-901F2362B798}" type="presParOf" srcId="{42DAC6B3-63A5-4F43-B551-6DC1730508B8}" destId="{81AA74E1-217C-4BBF-8A02-1B4F8455169A}" srcOrd="1" destOrd="0" presId="urn:microsoft.com/office/officeart/2018/2/layout/IconVerticalSolidList"/>
    <dgm:cxn modelId="{C62E5E8F-3DD5-439C-B749-423CF305E11A}" type="presParOf" srcId="{42DAC6B3-63A5-4F43-B551-6DC1730508B8}" destId="{2CE170C0-C7D4-4C0E-84FB-FA218FA44391}" srcOrd="2" destOrd="0" presId="urn:microsoft.com/office/officeart/2018/2/layout/IconVerticalSolidList"/>
    <dgm:cxn modelId="{376D0C5E-15F1-40F3-A8D9-65222CD2BB2F}" type="presParOf" srcId="{2CE170C0-C7D4-4C0E-84FB-FA218FA44391}" destId="{6DB523ED-9BF0-4C20-874A-950B3F76871B}" srcOrd="0" destOrd="0" presId="urn:microsoft.com/office/officeart/2018/2/layout/IconVerticalSolidList"/>
    <dgm:cxn modelId="{99B40B82-5FB2-4F77-A9EA-5B850600F572}" type="presParOf" srcId="{2CE170C0-C7D4-4C0E-84FB-FA218FA44391}" destId="{F65D41D3-8B34-49CE-AE1A-82AB9F0B8D02}" srcOrd="1" destOrd="0" presId="urn:microsoft.com/office/officeart/2018/2/layout/IconVerticalSolidList"/>
    <dgm:cxn modelId="{91DE9E4A-DD6C-4853-8D2F-FAEC1CAD7CFC}" type="presParOf" srcId="{2CE170C0-C7D4-4C0E-84FB-FA218FA44391}" destId="{6727A225-BAD8-41FC-B91E-C49E2B1415B1}" srcOrd="2" destOrd="0" presId="urn:microsoft.com/office/officeart/2018/2/layout/IconVerticalSolidList"/>
    <dgm:cxn modelId="{BCF1EAAF-DBB8-4D43-8FD4-15B08A254423}" type="presParOf" srcId="{2CE170C0-C7D4-4C0E-84FB-FA218FA44391}" destId="{114DA214-414D-45BA-8B68-2B4D101C670D}" srcOrd="3" destOrd="0" presId="urn:microsoft.com/office/officeart/2018/2/layout/IconVerticalSolidList"/>
    <dgm:cxn modelId="{90F64615-AE20-4593-98FB-181F38516DEC}" type="presParOf" srcId="{42DAC6B3-63A5-4F43-B551-6DC1730508B8}" destId="{1D1B1EF6-ABAB-4C1A-AA00-0C8D2A3E8C4C}" srcOrd="3" destOrd="0" presId="urn:microsoft.com/office/officeart/2018/2/layout/IconVerticalSolidList"/>
    <dgm:cxn modelId="{F03C8259-EACC-45BB-BBEF-C0F54BA2A276}" type="presParOf" srcId="{42DAC6B3-63A5-4F43-B551-6DC1730508B8}" destId="{6BFD76E5-5E6D-471F-B98E-8C1740B29E71}" srcOrd="4" destOrd="0" presId="urn:microsoft.com/office/officeart/2018/2/layout/IconVerticalSolidList"/>
    <dgm:cxn modelId="{7E8DFB7D-7E0B-47D8-9741-D317D6C09039}" type="presParOf" srcId="{6BFD76E5-5E6D-471F-B98E-8C1740B29E71}" destId="{D2136FC5-CB63-4ED8-9A8F-4D32AAF39DC5}" srcOrd="0" destOrd="0" presId="urn:microsoft.com/office/officeart/2018/2/layout/IconVerticalSolidList"/>
    <dgm:cxn modelId="{5F9A0A93-EFE4-464A-8856-22C091575729}" type="presParOf" srcId="{6BFD76E5-5E6D-471F-B98E-8C1740B29E71}" destId="{E61ABFB2-87B0-4ACD-80D5-25EF6854F062}" srcOrd="1" destOrd="0" presId="urn:microsoft.com/office/officeart/2018/2/layout/IconVerticalSolidList"/>
    <dgm:cxn modelId="{118BCB7E-904C-4654-83B4-3C30513DAD32}" type="presParOf" srcId="{6BFD76E5-5E6D-471F-B98E-8C1740B29E71}" destId="{FF7F059E-E270-4C22-A43D-70DD7253C46D}" srcOrd="2" destOrd="0" presId="urn:microsoft.com/office/officeart/2018/2/layout/IconVerticalSolidList"/>
    <dgm:cxn modelId="{919FCDAD-4A49-4787-8248-F04683B8A5B4}" type="presParOf" srcId="{6BFD76E5-5E6D-471F-B98E-8C1740B29E71}" destId="{928D8FCF-113E-428B-9169-4351403025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959FC8-0B8F-4590-AC76-61EEFCD9B60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101B7C6-D351-40F5-98F5-A943E2DDFE7D}">
      <dgm:prSet/>
      <dgm:spPr/>
      <dgm:t>
        <a:bodyPr/>
        <a:lstStyle/>
        <a:p>
          <a:r>
            <a:rPr lang="en-US" dirty="0">
              <a:hlinkClick xmlns:r="http://schemas.openxmlformats.org/officeDocument/2006/relationships" r:id="rId1"/>
            </a:rPr>
            <a:t>https://gptstore.ai/</a:t>
          </a:r>
          <a:endParaRPr lang="en-US" dirty="0"/>
        </a:p>
      </dgm:t>
    </dgm:pt>
    <dgm:pt modelId="{266AAEF5-B140-471C-8FA0-C6914D3CE485}" type="parTrans" cxnId="{95C0CAC5-F2C4-4E9E-BDF3-A97339D36E24}">
      <dgm:prSet/>
      <dgm:spPr/>
      <dgm:t>
        <a:bodyPr/>
        <a:lstStyle/>
        <a:p>
          <a:endParaRPr lang="en-US"/>
        </a:p>
      </dgm:t>
    </dgm:pt>
    <dgm:pt modelId="{7F584F3D-8298-4EA8-A2B0-D01777F37EB6}" type="sibTrans" cxnId="{95C0CAC5-F2C4-4E9E-BDF3-A97339D36E24}">
      <dgm:prSet/>
      <dgm:spPr/>
      <dgm:t>
        <a:bodyPr/>
        <a:lstStyle/>
        <a:p>
          <a:endParaRPr lang="en-US"/>
        </a:p>
      </dgm:t>
    </dgm:pt>
    <dgm:pt modelId="{E0FF543D-015A-482C-B18E-DBEE85625C7B}">
      <dgm:prSet/>
      <dgm:spPr/>
      <dgm:t>
        <a:bodyPr/>
        <a:lstStyle/>
        <a:p>
          <a:r>
            <a:rPr lang="en-US" dirty="0"/>
            <a:t>https://gptsdex.com/</a:t>
          </a:r>
        </a:p>
      </dgm:t>
    </dgm:pt>
    <dgm:pt modelId="{778B2A42-2A35-4448-A6E4-87E68A5D8094}" type="parTrans" cxnId="{9DB593D6-7FF4-4A6F-9637-A874B00B236F}">
      <dgm:prSet/>
      <dgm:spPr/>
      <dgm:t>
        <a:bodyPr/>
        <a:lstStyle/>
        <a:p>
          <a:endParaRPr lang="en-US"/>
        </a:p>
      </dgm:t>
    </dgm:pt>
    <dgm:pt modelId="{70AFBCB2-8796-4799-9568-E074997B8E14}" type="sibTrans" cxnId="{9DB593D6-7FF4-4A6F-9637-A874B00B236F}">
      <dgm:prSet/>
      <dgm:spPr/>
      <dgm:t>
        <a:bodyPr/>
        <a:lstStyle/>
        <a:p>
          <a:endParaRPr lang="en-US"/>
        </a:p>
      </dgm:t>
    </dgm:pt>
    <dgm:pt modelId="{38A2B632-9C01-4A72-BC50-0465F197F0E3}" type="pres">
      <dgm:prSet presAssocID="{37959FC8-0B8F-4590-AC76-61EEFCD9B609}" presName="hierChild1" presStyleCnt="0">
        <dgm:presLayoutVars>
          <dgm:chPref val="1"/>
          <dgm:dir/>
          <dgm:animOne val="branch"/>
          <dgm:animLvl val="lvl"/>
          <dgm:resizeHandles/>
        </dgm:presLayoutVars>
      </dgm:prSet>
      <dgm:spPr/>
    </dgm:pt>
    <dgm:pt modelId="{FB37EC81-C845-463F-825B-DA2A3CE107CB}" type="pres">
      <dgm:prSet presAssocID="{D101B7C6-D351-40F5-98F5-A943E2DDFE7D}" presName="hierRoot1" presStyleCnt="0"/>
      <dgm:spPr/>
    </dgm:pt>
    <dgm:pt modelId="{94ED9709-95B9-41CF-A4A1-A9B34CE317D3}" type="pres">
      <dgm:prSet presAssocID="{D101B7C6-D351-40F5-98F5-A943E2DDFE7D}" presName="composite" presStyleCnt="0"/>
      <dgm:spPr/>
    </dgm:pt>
    <dgm:pt modelId="{8327CBCE-5D0B-4088-B8E0-1EBD6B26754E}" type="pres">
      <dgm:prSet presAssocID="{D101B7C6-D351-40F5-98F5-A943E2DDFE7D}" presName="background" presStyleLbl="node0" presStyleIdx="0" presStyleCnt="2"/>
      <dgm:spPr/>
    </dgm:pt>
    <dgm:pt modelId="{B71F764F-8AD6-49B3-AE2F-61C050D303CF}" type="pres">
      <dgm:prSet presAssocID="{D101B7C6-D351-40F5-98F5-A943E2DDFE7D}" presName="text" presStyleLbl="fgAcc0" presStyleIdx="0" presStyleCnt="2">
        <dgm:presLayoutVars>
          <dgm:chPref val="3"/>
        </dgm:presLayoutVars>
      </dgm:prSet>
      <dgm:spPr/>
    </dgm:pt>
    <dgm:pt modelId="{5C374832-35B2-44EC-9D74-A95271A48975}" type="pres">
      <dgm:prSet presAssocID="{D101B7C6-D351-40F5-98F5-A943E2DDFE7D}" presName="hierChild2" presStyleCnt="0"/>
      <dgm:spPr/>
    </dgm:pt>
    <dgm:pt modelId="{A8EE433C-32A2-4C06-B4F3-FBF7DB680801}" type="pres">
      <dgm:prSet presAssocID="{E0FF543D-015A-482C-B18E-DBEE85625C7B}" presName="hierRoot1" presStyleCnt="0"/>
      <dgm:spPr/>
    </dgm:pt>
    <dgm:pt modelId="{666EE1B1-264E-415E-ACA5-3B0FA08BE822}" type="pres">
      <dgm:prSet presAssocID="{E0FF543D-015A-482C-B18E-DBEE85625C7B}" presName="composite" presStyleCnt="0"/>
      <dgm:spPr/>
    </dgm:pt>
    <dgm:pt modelId="{52F20A71-99DA-4A00-B3B6-581B12D539D0}" type="pres">
      <dgm:prSet presAssocID="{E0FF543D-015A-482C-B18E-DBEE85625C7B}" presName="background" presStyleLbl="node0" presStyleIdx="1" presStyleCnt="2"/>
      <dgm:spPr/>
    </dgm:pt>
    <dgm:pt modelId="{D1764998-3053-4988-8528-2860A9C2454A}" type="pres">
      <dgm:prSet presAssocID="{E0FF543D-015A-482C-B18E-DBEE85625C7B}" presName="text" presStyleLbl="fgAcc0" presStyleIdx="1" presStyleCnt="2">
        <dgm:presLayoutVars>
          <dgm:chPref val="3"/>
        </dgm:presLayoutVars>
      </dgm:prSet>
      <dgm:spPr/>
    </dgm:pt>
    <dgm:pt modelId="{F03FB426-ECA2-4B08-85BA-FDC64F17BF0B}" type="pres">
      <dgm:prSet presAssocID="{E0FF543D-015A-482C-B18E-DBEE85625C7B}" presName="hierChild2" presStyleCnt="0"/>
      <dgm:spPr/>
    </dgm:pt>
  </dgm:ptLst>
  <dgm:cxnLst>
    <dgm:cxn modelId="{892664C4-F8AF-48B9-A208-CEB0027E2BD3}" type="presOf" srcId="{E0FF543D-015A-482C-B18E-DBEE85625C7B}" destId="{D1764998-3053-4988-8528-2860A9C2454A}" srcOrd="0" destOrd="0" presId="urn:microsoft.com/office/officeart/2005/8/layout/hierarchy1"/>
    <dgm:cxn modelId="{95C0CAC5-F2C4-4E9E-BDF3-A97339D36E24}" srcId="{37959FC8-0B8F-4590-AC76-61EEFCD9B609}" destId="{D101B7C6-D351-40F5-98F5-A943E2DDFE7D}" srcOrd="0" destOrd="0" parTransId="{266AAEF5-B140-471C-8FA0-C6914D3CE485}" sibTransId="{7F584F3D-8298-4EA8-A2B0-D01777F37EB6}"/>
    <dgm:cxn modelId="{8D1F80D3-CCDC-47B2-A070-CEFB1B5D6AF9}" type="presOf" srcId="{37959FC8-0B8F-4590-AC76-61EEFCD9B609}" destId="{38A2B632-9C01-4A72-BC50-0465F197F0E3}" srcOrd="0" destOrd="0" presId="urn:microsoft.com/office/officeart/2005/8/layout/hierarchy1"/>
    <dgm:cxn modelId="{9DB593D6-7FF4-4A6F-9637-A874B00B236F}" srcId="{37959FC8-0B8F-4590-AC76-61EEFCD9B609}" destId="{E0FF543D-015A-482C-B18E-DBEE85625C7B}" srcOrd="1" destOrd="0" parTransId="{778B2A42-2A35-4448-A6E4-87E68A5D8094}" sibTransId="{70AFBCB2-8796-4799-9568-E074997B8E14}"/>
    <dgm:cxn modelId="{9BBA42FA-FDB8-44B5-B0DA-838B59B2A759}" type="presOf" srcId="{D101B7C6-D351-40F5-98F5-A943E2DDFE7D}" destId="{B71F764F-8AD6-49B3-AE2F-61C050D303CF}" srcOrd="0" destOrd="0" presId="urn:microsoft.com/office/officeart/2005/8/layout/hierarchy1"/>
    <dgm:cxn modelId="{122A8270-39D2-4979-B900-1CC91688D3B9}" type="presParOf" srcId="{38A2B632-9C01-4A72-BC50-0465F197F0E3}" destId="{FB37EC81-C845-463F-825B-DA2A3CE107CB}" srcOrd="0" destOrd="0" presId="urn:microsoft.com/office/officeart/2005/8/layout/hierarchy1"/>
    <dgm:cxn modelId="{775F9893-1002-46A5-BB72-07E02548ECCF}" type="presParOf" srcId="{FB37EC81-C845-463F-825B-DA2A3CE107CB}" destId="{94ED9709-95B9-41CF-A4A1-A9B34CE317D3}" srcOrd="0" destOrd="0" presId="urn:microsoft.com/office/officeart/2005/8/layout/hierarchy1"/>
    <dgm:cxn modelId="{541015F7-32AB-46A8-BEB7-81F0612A56C5}" type="presParOf" srcId="{94ED9709-95B9-41CF-A4A1-A9B34CE317D3}" destId="{8327CBCE-5D0B-4088-B8E0-1EBD6B26754E}" srcOrd="0" destOrd="0" presId="urn:microsoft.com/office/officeart/2005/8/layout/hierarchy1"/>
    <dgm:cxn modelId="{EAEE71F3-9198-43A7-AE50-3C3816B8D428}" type="presParOf" srcId="{94ED9709-95B9-41CF-A4A1-A9B34CE317D3}" destId="{B71F764F-8AD6-49B3-AE2F-61C050D303CF}" srcOrd="1" destOrd="0" presId="urn:microsoft.com/office/officeart/2005/8/layout/hierarchy1"/>
    <dgm:cxn modelId="{24A591DF-A73E-4A51-9AF4-568DFD777B25}" type="presParOf" srcId="{FB37EC81-C845-463F-825B-DA2A3CE107CB}" destId="{5C374832-35B2-44EC-9D74-A95271A48975}" srcOrd="1" destOrd="0" presId="urn:microsoft.com/office/officeart/2005/8/layout/hierarchy1"/>
    <dgm:cxn modelId="{2A0F589D-D167-4F50-AEDD-EF2D0FB6AAA6}" type="presParOf" srcId="{38A2B632-9C01-4A72-BC50-0465F197F0E3}" destId="{A8EE433C-32A2-4C06-B4F3-FBF7DB680801}" srcOrd="1" destOrd="0" presId="urn:microsoft.com/office/officeart/2005/8/layout/hierarchy1"/>
    <dgm:cxn modelId="{04881093-F259-4E58-8BC7-33BB3A04AF12}" type="presParOf" srcId="{A8EE433C-32A2-4C06-B4F3-FBF7DB680801}" destId="{666EE1B1-264E-415E-ACA5-3B0FA08BE822}" srcOrd="0" destOrd="0" presId="urn:microsoft.com/office/officeart/2005/8/layout/hierarchy1"/>
    <dgm:cxn modelId="{B3B3CCC5-9349-427A-B1CD-13A26DB1D5A7}" type="presParOf" srcId="{666EE1B1-264E-415E-ACA5-3B0FA08BE822}" destId="{52F20A71-99DA-4A00-B3B6-581B12D539D0}" srcOrd="0" destOrd="0" presId="urn:microsoft.com/office/officeart/2005/8/layout/hierarchy1"/>
    <dgm:cxn modelId="{04F4808E-AE21-4A51-ABAA-305E22C170C2}" type="presParOf" srcId="{666EE1B1-264E-415E-ACA5-3B0FA08BE822}" destId="{D1764998-3053-4988-8528-2860A9C2454A}" srcOrd="1" destOrd="0" presId="urn:microsoft.com/office/officeart/2005/8/layout/hierarchy1"/>
    <dgm:cxn modelId="{A7854C78-F738-4134-8068-41B689ADD791}" type="presParOf" srcId="{A8EE433C-32A2-4C06-B4F3-FBF7DB680801}" destId="{F03FB426-ECA2-4B08-85BA-FDC64F17BF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E2FB5E-CFC4-445A-A26C-B9D70EE8D770}"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2C4AEE0A-4A8D-4A16-9C10-0FB5DB5C8EE1}">
      <dgm:prSet/>
      <dgm:spPr/>
      <dgm:t>
        <a:bodyPr/>
        <a:lstStyle/>
        <a:p>
          <a:r>
            <a:rPr lang="en-US" dirty="0"/>
            <a:t>Summary of the main points covered in the presentation.</a:t>
          </a:r>
        </a:p>
      </dgm:t>
    </dgm:pt>
    <dgm:pt modelId="{E2EEAABE-D297-4A38-AF33-310E7DB097C9}" type="parTrans" cxnId="{A68F95CA-17EC-4646-8124-70D6B7D5AD20}">
      <dgm:prSet/>
      <dgm:spPr/>
      <dgm:t>
        <a:bodyPr/>
        <a:lstStyle/>
        <a:p>
          <a:endParaRPr lang="en-US"/>
        </a:p>
      </dgm:t>
    </dgm:pt>
    <dgm:pt modelId="{9A8625E4-7FB4-4203-9BE4-1FAA46B1CB0A}" type="sibTrans" cxnId="{A68F95CA-17EC-4646-8124-70D6B7D5AD20}">
      <dgm:prSet/>
      <dgm:spPr/>
      <dgm:t>
        <a:bodyPr/>
        <a:lstStyle/>
        <a:p>
          <a:endParaRPr lang="en-US"/>
        </a:p>
      </dgm:t>
    </dgm:pt>
    <dgm:pt modelId="{ED1BD346-F6C7-4DAD-9112-3A534F30C0BD}">
      <dgm:prSet/>
      <dgm:spPr/>
      <dgm:t>
        <a:bodyPr/>
        <a:lstStyle/>
        <a:p>
          <a:r>
            <a:rPr lang="en-US" dirty="0"/>
            <a:t>Final thoughts on the impact and future of ChatGPT and AI prompting.</a:t>
          </a:r>
        </a:p>
      </dgm:t>
    </dgm:pt>
    <dgm:pt modelId="{C896C911-E2B5-46D2-A5AC-58D5FEFB166A}" type="parTrans" cxnId="{0CD10246-DE53-43C2-A1AF-4B5B6357799C}">
      <dgm:prSet/>
      <dgm:spPr/>
      <dgm:t>
        <a:bodyPr/>
        <a:lstStyle/>
        <a:p>
          <a:endParaRPr lang="en-US"/>
        </a:p>
      </dgm:t>
    </dgm:pt>
    <dgm:pt modelId="{EB3BF33F-1BBE-4234-ACFB-F7963598101F}" type="sibTrans" cxnId="{0CD10246-DE53-43C2-A1AF-4B5B6357799C}">
      <dgm:prSet/>
      <dgm:spPr/>
      <dgm:t>
        <a:bodyPr/>
        <a:lstStyle/>
        <a:p>
          <a:endParaRPr lang="en-US"/>
        </a:p>
      </dgm:t>
    </dgm:pt>
    <dgm:pt modelId="{79AB72FC-BBBF-4EF5-8936-8E629B69A2A5}">
      <dgm:prSet/>
      <dgm:spPr/>
      <dgm:t>
        <a:bodyPr/>
        <a:lstStyle/>
        <a:p>
          <a:r>
            <a:rPr lang="en-US" dirty="0"/>
            <a:t>Encourage ongoing learning and experimentation with ChatGPT.</a:t>
          </a:r>
        </a:p>
      </dgm:t>
    </dgm:pt>
    <dgm:pt modelId="{B306C1E9-13E9-44B2-98FF-BE19DA8EADE2}" type="parTrans" cxnId="{ED5CA691-3C5A-4EEE-81DF-72599E58F167}">
      <dgm:prSet/>
      <dgm:spPr/>
      <dgm:t>
        <a:bodyPr/>
        <a:lstStyle/>
        <a:p>
          <a:endParaRPr lang="en-US"/>
        </a:p>
      </dgm:t>
    </dgm:pt>
    <dgm:pt modelId="{01F9953E-6F17-4EAF-89DC-8E61C7435625}" type="sibTrans" cxnId="{ED5CA691-3C5A-4EEE-81DF-72599E58F167}">
      <dgm:prSet/>
      <dgm:spPr/>
      <dgm:t>
        <a:bodyPr/>
        <a:lstStyle/>
        <a:p>
          <a:endParaRPr lang="en-US"/>
        </a:p>
      </dgm:t>
    </dgm:pt>
    <dgm:pt modelId="{2601E8CD-B67E-47F7-8C37-FE44E9C668B6}" type="pres">
      <dgm:prSet presAssocID="{EBE2FB5E-CFC4-445A-A26C-B9D70EE8D770}" presName="linear" presStyleCnt="0">
        <dgm:presLayoutVars>
          <dgm:animLvl val="lvl"/>
          <dgm:resizeHandles val="exact"/>
        </dgm:presLayoutVars>
      </dgm:prSet>
      <dgm:spPr/>
    </dgm:pt>
    <dgm:pt modelId="{A05E025C-ABF2-4760-BDB4-9EAF96DB01D1}" type="pres">
      <dgm:prSet presAssocID="{2C4AEE0A-4A8D-4A16-9C10-0FB5DB5C8EE1}" presName="parentText" presStyleLbl="node1" presStyleIdx="0" presStyleCnt="3">
        <dgm:presLayoutVars>
          <dgm:chMax val="0"/>
          <dgm:bulletEnabled val="1"/>
        </dgm:presLayoutVars>
      </dgm:prSet>
      <dgm:spPr/>
    </dgm:pt>
    <dgm:pt modelId="{674F4F43-16A3-411D-82E8-8D5A82DDD55B}" type="pres">
      <dgm:prSet presAssocID="{9A8625E4-7FB4-4203-9BE4-1FAA46B1CB0A}" presName="spacer" presStyleCnt="0"/>
      <dgm:spPr/>
    </dgm:pt>
    <dgm:pt modelId="{25D65D74-882E-4102-9CF6-A417B9FA1968}" type="pres">
      <dgm:prSet presAssocID="{ED1BD346-F6C7-4DAD-9112-3A534F30C0BD}" presName="parentText" presStyleLbl="node1" presStyleIdx="1" presStyleCnt="3">
        <dgm:presLayoutVars>
          <dgm:chMax val="0"/>
          <dgm:bulletEnabled val="1"/>
        </dgm:presLayoutVars>
      </dgm:prSet>
      <dgm:spPr/>
    </dgm:pt>
    <dgm:pt modelId="{18E710E8-12E2-40E3-9F38-DC9954B8829B}" type="pres">
      <dgm:prSet presAssocID="{EB3BF33F-1BBE-4234-ACFB-F7963598101F}" presName="spacer" presStyleCnt="0"/>
      <dgm:spPr/>
    </dgm:pt>
    <dgm:pt modelId="{491946D9-5B81-487A-865F-BB41CC771836}" type="pres">
      <dgm:prSet presAssocID="{79AB72FC-BBBF-4EF5-8936-8E629B69A2A5}" presName="parentText" presStyleLbl="node1" presStyleIdx="2" presStyleCnt="3">
        <dgm:presLayoutVars>
          <dgm:chMax val="0"/>
          <dgm:bulletEnabled val="1"/>
        </dgm:presLayoutVars>
      </dgm:prSet>
      <dgm:spPr/>
    </dgm:pt>
  </dgm:ptLst>
  <dgm:cxnLst>
    <dgm:cxn modelId="{6B6E4A08-218D-434C-B5D8-ACB640B44438}" type="presOf" srcId="{2C4AEE0A-4A8D-4A16-9C10-0FB5DB5C8EE1}" destId="{A05E025C-ABF2-4760-BDB4-9EAF96DB01D1}" srcOrd="0" destOrd="0" presId="urn:microsoft.com/office/officeart/2005/8/layout/vList2"/>
    <dgm:cxn modelId="{48C2EC19-D19B-4A01-B0CB-C94B7A2043BE}" type="presOf" srcId="{ED1BD346-F6C7-4DAD-9112-3A534F30C0BD}" destId="{25D65D74-882E-4102-9CF6-A417B9FA1968}" srcOrd="0" destOrd="0" presId="urn:microsoft.com/office/officeart/2005/8/layout/vList2"/>
    <dgm:cxn modelId="{0CD10246-DE53-43C2-A1AF-4B5B6357799C}" srcId="{EBE2FB5E-CFC4-445A-A26C-B9D70EE8D770}" destId="{ED1BD346-F6C7-4DAD-9112-3A534F30C0BD}" srcOrd="1" destOrd="0" parTransId="{C896C911-E2B5-46D2-A5AC-58D5FEFB166A}" sibTransId="{EB3BF33F-1BBE-4234-ACFB-F7963598101F}"/>
    <dgm:cxn modelId="{ED5CA691-3C5A-4EEE-81DF-72599E58F167}" srcId="{EBE2FB5E-CFC4-445A-A26C-B9D70EE8D770}" destId="{79AB72FC-BBBF-4EF5-8936-8E629B69A2A5}" srcOrd="2" destOrd="0" parTransId="{B306C1E9-13E9-44B2-98FF-BE19DA8EADE2}" sibTransId="{01F9953E-6F17-4EAF-89DC-8E61C7435625}"/>
    <dgm:cxn modelId="{30CA3AC1-08E5-40A6-8985-83C788BBE73A}" type="presOf" srcId="{EBE2FB5E-CFC4-445A-A26C-B9D70EE8D770}" destId="{2601E8CD-B67E-47F7-8C37-FE44E9C668B6}" srcOrd="0" destOrd="0" presId="urn:microsoft.com/office/officeart/2005/8/layout/vList2"/>
    <dgm:cxn modelId="{A68F95CA-17EC-4646-8124-70D6B7D5AD20}" srcId="{EBE2FB5E-CFC4-445A-A26C-B9D70EE8D770}" destId="{2C4AEE0A-4A8D-4A16-9C10-0FB5DB5C8EE1}" srcOrd="0" destOrd="0" parTransId="{E2EEAABE-D297-4A38-AF33-310E7DB097C9}" sibTransId="{9A8625E4-7FB4-4203-9BE4-1FAA46B1CB0A}"/>
    <dgm:cxn modelId="{46614FCC-554C-4F81-AC5A-832B2972FDC3}" type="presOf" srcId="{79AB72FC-BBBF-4EF5-8936-8E629B69A2A5}" destId="{491946D9-5B81-487A-865F-BB41CC771836}" srcOrd="0" destOrd="0" presId="urn:microsoft.com/office/officeart/2005/8/layout/vList2"/>
    <dgm:cxn modelId="{46C461B0-A046-467D-BCBB-2C3112612C97}" type="presParOf" srcId="{2601E8CD-B67E-47F7-8C37-FE44E9C668B6}" destId="{A05E025C-ABF2-4760-BDB4-9EAF96DB01D1}" srcOrd="0" destOrd="0" presId="urn:microsoft.com/office/officeart/2005/8/layout/vList2"/>
    <dgm:cxn modelId="{38DA8B3A-50FF-4E8D-A59B-13922AFDE767}" type="presParOf" srcId="{2601E8CD-B67E-47F7-8C37-FE44E9C668B6}" destId="{674F4F43-16A3-411D-82E8-8D5A82DDD55B}" srcOrd="1" destOrd="0" presId="urn:microsoft.com/office/officeart/2005/8/layout/vList2"/>
    <dgm:cxn modelId="{B0B6080A-3E6C-4D5C-82C4-0ED226FFE081}" type="presParOf" srcId="{2601E8CD-B67E-47F7-8C37-FE44E9C668B6}" destId="{25D65D74-882E-4102-9CF6-A417B9FA1968}" srcOrd="2" destOrd="0" presId="urn:microsoft.com/office/officeart/2005/8/layout/vList2"/>
    <dgm:cxn modelId="{ED7CD609-BF4C-4873-BFD8-0F927495E264}" type="presParOf" srcId="{2601E8CD-B67E-47F7-8C37-FE44E9C668B6}" destId="{18E710E8-12E2-40E3-9F38-DC9954B8829B}" srcOrd="3" destOrd="0" presId="urn:microsoft.com/office/officeart/2005/8/layout/vList2"/>
    <dgm:cxn modelId="{94DE200E-79CE-45B1-AF66-9B398F753BF1}" type="presParOf" srcId="{2601E8CD-B67E-47F7-8C37-FE44E9C668B6}" destId="{491946D9-5B81-487A-865F-BB41CC7718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A3951-2BB8-4CE1-B994-628F6824B6F7}">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7389A7-2899-4B95-8AF7-F3977ACE6366}">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C4435-52E5-4FAE-88B0-DE53727E3519}">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Overview of ChatGPT: What it is and how it works.</a:t>
          </a:r>
        </a:p>
      </dsp:txBody>
      <dsp:txXfrm>
        <a:off x="93445" y="3018902"/>
        <a:ext cx="3206250" cy="720000"/>
      </dsp:txXfrm>
    </dsp:sp>
    <dsp:sp modelId="{A85259FA-5701-4A4F-8023-4BAB10ACED46}">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CD28E-6C2A-4C8D-B817-016B7E181F59}">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1254B5-0B7F-4B9F-9473-7438758B57B3}">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Brief history and development of ChatGPT and its underlying technology.</a:t>
          </a:r>
        </a:p>
      </dsp:txBody>
      <dsp:txXfrm>
        <a:off x="3860789" y="3018902"/>
        <a:ext cx="3206250" cy="720000"/>
      </dsp:txXfrm>
    </dsp:sp>
    <dsp:sp modelId="{21328081-73DF-4752-8EF3-A091596A31A6}">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7241B-31C2-4ED7-B5A9-BA4703F81EC9}">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496291-B5DA-4997-8079-65A5D8048BFF}">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solidFill>
                <a:srgbClr val="FF0000"/>
              </a:solidFill>
            </a:rPr>
            <a:t>The significance of AI and language models in today's world</a:t>
          </a:r>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B9A46-B949-419A-8885-4354E87EFACF}">
      <dsp:nvSpPr>
        <dsp:cNvPr id="0" name=""/>
        <dsp:cNvSpPr/>
      </dsp:nvSpPr>
      <dsp:spPr>
        <a:xfrm>
          <a:off x="0" y="67316"/>
          <a:ext cx="6666833" cy="83614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r" defTabSz="933450" rtl="1">
            <a:lnSpc>
              <a:spcPct val="90000"/>
            </a:lnSpc>
            <a:spcBef>
              <a:spcPct val="0"/>
            </a:spcBef>
            <a:spcAft>
              <a:spcPct val="35000"/>
            </a:spcAft>
            <a:buNone/>
          </a:pPr>
          <a:r>
            <a:rPr lang="ar-SA" sz="2100" b="1" kern="1200" dirty="0"/>
            <a:t>المهمة</a:t>
          </a:r>
          <a:r>
            <a:rPr lang="ar-SA" sz="2100" kern="1200" dirty="0"/>
            <a:t>: </a:t>
          </a:r>
          <a:r>
            <a:rPr lang="ar-DZ" sz="2100" kern="1200" dirty="0"/>
            <a:t>يجب أن تعبر جملة المهمة عن الهدف النهائي وتبدأ بفعل يدل على الحدث.</a:t>
          </a:r>
          <a:endParaRPr lang="en-US" sz="2100" kern="1200" dirty="0"/>
        </a:p>
      </dsp:txBody>
      <dsp:txXfrm>
        <a:off x="40817" y="108133"/>
        <a:ext cx="6585199" cy="754513"/>
      </dsp:txXfrm>
    </dsp:sp>
    <dsp:sp modelId="{4A510F22-543C-4872-891F-08CF50E1CAD9}">
      <dsp:nvSpPr>
        <dsp:cNvPr id="0" name=""/>
        <dsp:cNvSpPr/>
      </dsp:nvSpPr>
      <dsp:spPr>
        <a:xfrm>
          <a:off x="0" y="963944"/>
          <a:ext cx="6666833" cy="836147"/>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r" defTabSz="933450" rtl="1">
            <a:lnSpc>
              <a:spcPct val="90000"/>
            </a:lnSpc>
            <a:spcBef>
              <a:spcPct val="0"/>
            </a:spcBef>
            <a:spcAft>
              <a:spcPct val="35000"/>
            </a:spcAft>
            <a:buNone/>
          </a:pPr>
          <a:r>
            <a:rPr lang="ar-SA" sz="2100" b="1" kern="1200" dirty="0"/>
            <a:t>السياق</a:t>
          </a:r>
          <a:r>
            <a:rPr lang="ar-SA" sz="2100" kern="1200" dirty="0"/>
            <a:t>: </a:t>
          </a:r>
          <a:r>
            <a:rPr lang="ar-DZ" sz="2100" kern="1200" dirty="0"/>
            <a:t>استخدم ثلاثة أسئلة إرشادية لمساعدتك في ترتيب السياق ذي الصلة والكافي.</a:t>
          </a:r>
          <a:endParaRPr lang="en-US" sz="2100" kern="1200" dirty="0"/>
        </a:p>
      </dsp:txBody>
      <dsp:txXfrm>
        <a:off x="40817" y="1004761"/>
        <a:ext cx="6585199" cy="754513"/>
      </dsp:txXfrm>
    </dsp:sp>
    <dsp:sp modelId="{F0DF6FFF-5E91-4B71-B6AA-2A6C36B891D3}">
      <dsp:nvSpPr>
        <dsp:cNvPr id="0" name=""/>
        <dsp:cNvSpPr/>
      </dsp:nvSpPr>
      <dsp:spPr>
        <a:xfrm>
          <a:off x="0" y="1860572"/>
          <a:ext cx="6666833" cy="836147"/>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r" defTabSz="933450" rtl="1">
            <a:lnSpc>
              <a:spcPct val="90000"/>
            </a:lnSpc>
            <a:spcBef>
              <a:spcPct val="0"/>
            </a:spcBef>
            <a:spcAft>
              <a:spcPct val="35000"/>
            </a:spcAft>
            <a:buNone/>
          </a:pPr>
          <a:r>
            <a:rPr lang="ar-SA" sz="2100" b="1" kern="1200" dirty="0"/>
            <a:t>النموذج</a:t>
          </a:r>
          <a:r>
            <a:rPr lang="ar-SA" sz="2100" kern="1200" dirty="0"/>
            <a:t> أو المثال: </a:t>
          </a:r>
          <a:r>
            <a:rPr lang="ar-DZ" sz="2100" kern="1200" dirty="0"/>
            <a:t>يمكن للأمثلة أن تحسن بشكل كبير جودة الناتج عن طريق إعطاء أمثلة محددة للذكاء الاصطناعي كمرجع.</a:t>
          </a:r>
          <a:endParaRPr lang="en-US" sz="2100" kern="1200" dirty="0"/>
        </a:p>
      </dsp:txBody>
      <dsp:txXfrm>
        <a:off x="40817" y="1901389"/>
        <a:ext cx="6585199" cy="754513"/>
      </dsp:txXfrm>
    </dsp:sp>
    <dsp:sp modelId="{B3098C39-BF78-4193-9417-200CB9CEABAC}">
      <dsp:nvSpPr>
        <dsp:cNvPr id="0" name=""/>
        <dsp:cNvSpPr/>
      </dsp:nvSpPr>
      <dsp:spPr>
        <a:xfrm>
          <a:off x="0" y="2757200"/>
          <a:ext cx="6666833" cy="836147"/>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r" defTabSz="933450" rtl="1">
            <a:lnSpc>
              <a:spcPct val="90000"/>
            </a:lnSpc>
            <a:spcBef>
              <a:spcPct val="0"/>
            </a:spcBef>
            <a:spcAft>
              <a:spcPct val="35000"/>
            </a:spcAft>
            <a:buNone/>
          </a:pPr>
          <a:r>
            <a:rPr lang="ar-SA" sz="2100" b="1" kern="1200" dirty="0"/>
            <a:t>الشخصية</a:t>
          </a:r>
          <a:r>
            <a:rPr lang="ar-SA" sz="2100" kern="1200" dirty="0"/>
            <a:t>:</a:t>
          </a:r>
          <a:r>
            <a:rPr lang="ar-DZ" sz="2100" kern="1200" dirty="0"/>
            <a:t> فكر في من تود أن يكون الذكاء الاصطناعي في الموقف المحدد للمهمة.</a:t>
          </a:r>
          <a:endParaRPr lang="en-US" sz="2100" kern="1200" dirty="0"/>
        </a:p>
      </dsp:txBody>
      <dsp:txXfrm>
        <a:off x="40817" y="2798017"/>
        <a:ext cx="6585199" cy="754513"/>
      </dsp:txXfrm>
    </dsp:sp>
    <dsp:sp modelId="{7F6F3A1B-922C-44D1-AC67-893D0F4160AC}">
      <dsp:nvSpPr>
        <dsp:cNvPr id="0" name=""/>
        <dsp:cNvSpPr/>
      </dsp:nvSpPr>
      <dsp:spPr>
        <a:xfrm>
          <a:off x="0" y="3653827"/>
          <a:ext cx="6666833" cy="836147"/>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r" defTabSz="933450" rtl="1">
            <a:lnSpc>
              <a:spcPct val="90000"/>
            </a:lnSpc>
            <a:spcBef>
              <a:spcPct val="0"/>
            </a:spcBef>
            <a:spcAft>
              <a:spcPct val="35000"/>
            </a:spcAft>
            <a:buNone/>
          </a:pPr>
          <a:r>
            <a:rPr lang="ar-SA" sz="2100" b="1" kern="1200" dirty="0"/>
            <a:t>الصيغة</a:t>
          </a:r>
          <a:r>
            <a:rPr lang="ar-SA" sz="2100" kern="1200" dirty="0"/>
            <a:t>: </a:t>
          </a:r>
          <a:r>
            <a:rPr lang="ar-DZ" sz="2100" kern="1200" dirty="0"/>
            <a:t>تخيل النتيجة النهائية المرغوبة سيعلمك بأي تنسيق يجب استخدامه في إعطاء التوجيهات.</a:t>
          </a:r>
          <a:endParaRPr lang="en-US" sz="2100" kern="1200" dirty="0"/>
        </a:p>
      </dsp:txBody>
      <dsp:txXfrm>
        <a:off x="40817" y="3694644"/>
        <a:ext cx="6585199" cy="754513"/>
      </dsp:txXfrm>
    </dsp:sp>
    <dsp:sp modelId="{EA88B332-E866-44D1-B689-A033F2826572}">
      <dsp:nvSpPr>
        <dsp:cNvPr id="0" name=""/>
        <dsp:cNvSpPr/>
      </dsp:nvSpPr>
      <dsp:spPr>
        <a:xfrm>
          <a:off x="0" y="4550455"/>
          <a:ext cx="6666833" cy="836147"/>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r" defTabSz="933450" rtl="1">
            <a:lnSpc>
              <a:spcPct val="90000"/>
            </a:lnSpc>
            <a:spcBef>
              <a:spcPct val="0"/>
            </a:spcBef>
            <a:spcAft>
              <a:spcPct val="35000"/>
            </a:spcAft>
            <a:buNone/>
          </a:pPr>
          <a:r>
            <a:rPr lang="ar-SA" sz="2100" b="1" kern="1200" dirty="0"/>
            <a:t>النبرة</a:t>
          </a:r>
          <a:r>
            <a:rPr lang="ar-SA" sz="2100" kern="1200" dirty="0"/>
            <a:t>: يمكنك</a:t>
          </a:r>
          <a:r>
            <a:rPr lang="ar-DZ" sz="2100" kern="1200" dirty="0"/>
            <a:t> استخدام </a:t>
          </a:r>
          <a:r>
            <a:rPr lang="en-US" sz="2100" kern="1200" dirty="0"/>
            <a:t>ChatGPT</a:t>
          </a:r>
          <a:r>
            <a:rPr lang="ar-SA" sz="2100" kern="1200" dirty="0"/>
            <a:t> </a:t>
          </a:r>
          <a:r>
            <a:rPr lang="en-US" sz="2100" kern="1200" dirty="0"/>
            <a:t> </a:t>
          </a:r>
          <a:r>
            <a:rPr lang="ar-DZ" sz="2100" kern="1200" dirty="0"/>
            <a:t>لتوليد قائمة بكلمات رئيسية تتعلق بالنبرة لتستخدمها!</a:t>
          </a:r>
          <a:endParaRPr lang="en-US" sz="2100" kern="1200" dirty="0"/>
        </a:p>
      </dsp:txBody>
      <dsp:txXfrm>
        <a:off x="40817" y="4591272"/>
        <a:ext cx="6585199" cy="754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D4D02-BB8F-4566-9A94-65012A8ADFEA}">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4D3A3-16B7-46BC-BA41-FC79EA5044FB}">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CD4A8-5C4F-4097-9576-4D287C2590A5}">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66800">
            <a:lnSpc>
              <a:spcPct val="90000"/>
            </a:lnSpc>
            <a:spcBef>
              <a:spcPct val="0"/>
            </a:spcBef>
            <a:spcAft>
              <a:spcPct val="35000"/>
            </a:spcAft>
            <a:buNone/>
          </a:pPr>
          <a:r>
            <a:rPr lang="en-US" sz="2400" kern="1200" dirty="0"/>
            <a:t>Techniques for complex interactions (e.g., continuing conversations, changing topics).</a:t>
          </a:r>
        </a:p>
      </dsp:txBody>
      <dsp:txXfrm>
        <a:off x="1844034" y="682"/>
        <a:ext cx="4401230" cy="1596566"/>
      </dsp:txXfrm>
    </dsp:sp>
    <dsp:sp modelId="{6DB523ED-9BF0-4C20-874A-950B3F76871B}">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5D41D3-8B34-49CE-AE1A-82AB9F0B8D02}">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4DA214-414D-45BA-8B68-2B4D101C670D}">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66800">
            <a:lnSpc>
              <a:spcPct val="90000"/>
            </a:lnSpc>
            <a:spcBef>
              <a:spcPct val="0"/>
            </a:spcBef>
            <a:spcAft>
              <a:spcPct val="35000"/>
            </a:spcAft>
            <a:buNone/>
          </a:pPr>
          <a:r>
            <a:rPr lang="en-US" sz="2400" kern="1200" dirty="0"/>
            <a:t>Creative uses of prompts (storytelling, problem-solving, etc.).</a:t>
          </a:r>
        </a:p>
      </dsp:txBody>
      <dsp:txXfrm>
        <a:off x="1844034" y="1996390"/>
        <a:ext cx="4401230" cy="1596566"/>
      </dsp:txXfrm>
    </dsp:sp>
    <dsp:sp modelId="{D2136FC5-CB63-4ED8-9A8F-4D32AAF39DC5}">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1ABFB2-87B0-4ACD-80D5-25EF6854F062}">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D8FCF-113E-428B-9169-435140302560}">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66800">
            <a:lnSpc>
              <a:spcPct val="90000"/>
            </a:lnSpc>
            <a:spcBef>
              <a:spcPct val="0"/>
            </a:spcBef>
            <a:spcAft>
              <a:spcPct val="35000"/>
            </a:spcAft>
            <a:buNone/>
          </a:pPr>
          <a:r>
            <a:rPr lang="en-US" sz="2400" kern="1200" dirty="0"/>
            <a:t>Limitations and challenges in prompting and how to overcome them.</a:t>
          </a:r>
        </a:p>
      </dsp:txBody>
      <dsp:txXfrm>
        <a:off x="1844034" y="3992098"/>
        <a:ext cx="4401230" cy="1596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7CBCE-5D0B-4088-B8E0-1EBD6B26754E}">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1F764F-8AD6-49B3-AE2F-61C050D303C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hlinkClick xmlns:r="http://schemas.openxmlformats.org/officeDocument/2006/relationships" r:id="rId1"/>
            </a:rPr>
            <a:t>https://gptstore.ai/</a:t>
          </a:r>
          <a:endParaRPr lang="en-US" sz="3500" kern="1200" dirty="0"/>
        </a:p>
      </dsp:txBody>
      <dsp:txXfrm>
        <a:off x="696297" y="538547"/>
        <a:ext cx="4171627" cy="2590157"/>
      </dsp:txXfrm>
    </dsp:sp>
    <dsp:sp modelId="{52F20A71-99DA-4A00-B3B6-581B12D539D0}">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64998-3053-4988-8528-2860A9C2454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https://gptsdex.com/</a:t>
          </a:r>
        </a:p>
      </dsp:txBody>
      <dsp:txXfrm>
        <a:off x="5991936" y="538547"/>
        <a:ext cx="4171627" cy="2590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E025C-ABF2-4760-BDB4-9EAF96DB01D1}">
      <dsp:nvSpPr>
        <dsp:cNvPr id="0" name=""/>
        <dsp:cNvSpPr/>
      </dsp:nvSpPr>
      <dsp:spPr>
        <a:xfrm>
          <a:off x="0" y="367924"/>
          <a:ext cx="4646905" cy="9149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Summary of the main points covered in the presentation.</a:t>
          </a:r>
        </a:p>
      </dsp:txBody>
      <dsp:txXfrm>
        <a:off x="44664" y="412588"/>
        <a:ext cx="4557577" cy="825612"/>
      </dsp:txXfrm>
    </dsp:sp>
    <dsp:sp modelId="{25D65D74-882E-4102-9CF6-A417B9FA1968}">
      <dsp:nvSpPr>
        <dsp:cNvPr id="0" name=""/>
        <dsp:cNvSpPr/>
      </dsp:nvSpPr>
      <dsp:spPr>
        <a:xfrm>
          <a:off x="0" y="1349104"/>
          <a:ext cx="4646905" cy="9149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Final thoughts on the impact and future of ChatGPT and AI prompting.</a:t>
          </a:r>
        </a:p>
      </dsp:txBody>
      <dsp:txXfrm>
        <a:off x="44664" y="1393768"/>
        <a:ext cx="4557577" cy="825612"/>
      </dsp:txXfrm>
    </dsp:sp>
    <dsp:sp modelId="{491946D9-5B81-487A-865F-BB41CC771836}">
      <dsp:nvSpPr>
        <dsp:cNvPr id="0" name=""/>
        <dsp:cNvSpPr/>
      </dsp:nvSpPr>
      <dsp:spPr>
        <a:xfrm>
          <a:off x="0" y="2330284"/>
          <a:ext cx="4646905" cy="9149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Encourage ongoing learning and experimentation with ChatGPT.</a:t>
          </a:r>
        </a:p>
      </dsp:txBody>
      <dsp:txXfrm>
        <a:off x="44664" y="2374948"/>
        <a:ext cx="4557577" cy="82561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7270-760A-3C42-F0E3-D715C8F48C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3AFC1A-CDAA-7E6C-6898-7BEB517C9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72CF4A-31D9-90CC-D901-7B28517D8456}"/>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5" name="Footer Placeholder 4">
            <a:extLst>
              <a:ext uri="{FF2B5EF4-FFF2-40B4-BE49-F238E27FC236}">
                <a16:creationId xmlns:a16="http://schemas.microsoft.com/office/drawing/2014/main" id="{D6DE3D00-8D4C-78F9-C1AC-43D633E0B9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DAB5D9-8CE8-0724-62BC-A21296E3FEAD}"/>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175921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5F0E-8BA8-083B-915D-C6CE2C8B51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66ECD-BEFE-4CD9-0A2C-E1D065D1B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CDFDE-3063-2F63-9FFC-64B265126048}"/>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5" name="Footer Placeholder 4">
            <a:extLst>
              <a:ext uri="{FF2B5EF4-FFF2-40B4-BE49-F238E27FC236}">
                <a16:creationId xmlns:a16="http://schemas.microsoft.com/office/drawing/2014/main" id="{2B9454D6-575B-A935-42D2-C6F5855C08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9B6046-33A5-0301-62F5-2FC5AB778E47}"/>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253673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BBB89B-81F7-258F-CE33-26B395D24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1107F9-2318-6142-8400-9DA63CE104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685A3-CC26-3B8C-B2D2-69A274503817}"/>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5" name="Footer Placeholder 4">
            <a:extLst>
              <a:ext uri="{FF2B5EF4-FFF2-40B4-BE49-F238E27FC236}">
                <a16:creationId xmlns:a16="http://schemas.microsoft.com/office/drawing/2014/main" id="{9625428B-A831-708A-FCA4-1556AAC67A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04D106-DC04-3F51-CCC8-D89441369C75}"/>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319259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2EC6-CC07-E95E-3844-72BDAB594D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C168F-CF08-E5ED-13BA-DC24FAF8BB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63036-DECC-4116-94F2-B80C000F42E9}"/>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5" name="Footer Placeholder 4">
            <a:extLst>
              <a:ext uri="{FF2B5EF4-FFF2-40B4-BE49-F238E27FC236}">
                <a16:creationId xmlns:a16="http://schemas.microsoft.com/office/drawing/2014/main" id="{9BF0CEAC-8889-C8CF-AD4D-226FE1F402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EBD6C8-13B8-D1E2-C620-3A52FD44B5E9}"/>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262605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E8BA-C437-33EF-A541-CAC41F35A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CB543-B3E0-6448-4D15-ADE763719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40BE1-AE1A-BB7E-77B0-24AB7512FFD0}"/>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5" name="Footer Placeholder 4">
            <a:extLst>
              <a:ext uri="{FF2B5EF4-FFF2-40B4-BE49-F238E27FC236}">
                <a16:creationId xmlns:a16="http://schemas.microsoft.com/office/drawing/2014/main" id="{0353B555-7620-0806-A9A4-ED7FF0F677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741115-0866-5384-FE70-01BAE08F679D}"/>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378658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52A5-1E55-F911-61DC-25B8ECC87D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074B50-382C-7926-86E8-E6CAFBE496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A4A64-EC66-0082-305C-9945E23532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BA9580-7FB4-B69E-DBC6-C18AC0DFBC5D}"/>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6" name="Footer Placeholder 5">
            <a:extLst>
              <a:ext uri="{FF2B5EF4-FFF2-40B4-BE49-F238E27FC236}">
                <a16:creationId xmlns:a16="http://schemas.microsoft.com/office/drawing/2014/main" id="{F09E9663-8B93-2A37-2268-2BB233DDBB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7E0123-3178-6748-A4B3-D665214235AC}"/>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286549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B3E0-9038-6B0B-826D-A3A19181BF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1172E-B6A9-AF87-DF95-573993648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E0202-B9C2-1ABF-2895-9CDD161A7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15A1AE-C749-3D63-2FFF-E5F78F80F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32D0E2-5228-315F-DFFF-33113DD59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AE402D-315E-44A0-8512-75A220E70EF3}"/>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8" name="Footer Placeholder 7">
            <a:extLst>
              <a:ext uri="{FF2B5EF4-FFF2-40B4-BE49-F238E27FC236}">
                <a16:creationId xmlns:a16="http://schemas.microsoft.com/office/drawing/2014/main" id="{D2B6775B-6743-8BF7-3D5C-21AAB3F4890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0ACBBA4-A364-EC31-36CB-7196F3ED5A46}"/>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365248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9C15-E7D5-008E-4132-5E2D25B3C6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F54F42-C648-CDC6-F8D6-181BC69013BB}"/>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4" name="Footer Placeholder 3">
            <a:extLst>
              <a:ext uri="{FF2B5EF4-FFF2-40B4-BE49-F238E27FC236}">
                <a16:creationId xmlns:a16="http://schemas.microsoft.com/office/drawing/2014/main" id="{A1E4F556-EB10-A905-03F1-0657DC5F51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837DB41-E9BC-F83D-BA62-42853C8D76B2}"/>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126864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6B9175-A539-9CFF-4274-9A7F88CC7A20}"/>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3" name="Footer Placeholder 2">
            <a:extLst>
              <a:ext uri="{FF2B5EF4-FFF2-40B4-BE49-F238E27FC236}">
                <a16:creationId xmlns:a16="http://schemas.microsoft.com/office/drawing/2014/main" id="{E3B662B0-78ED-0BAB-50DC-627C7539B6F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5104D8-60A1-68DB-0490-A0A928FED821}"/>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205438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8691-5FBC-CE84-6498-9167A5B99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E58EF6-9905-16AB-6FA5-BFD2B1E90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20B379-0AF5-7E48-ED47-8287E39B9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7B8DD-59FE-7AB1-BEF2-6531A1FE8CD5}"/>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6" name="Footer Placeholder 5">
            <a:extLst>
              <a:ext uri="{FF2B5EF4-FFF2-40B4-BE49-F238E27FC236}">
                <a16:creationId xmlns:a16="http://schemas.microsoft.com/office/drawing/2014/main" id="{FC1466C0-6B20-0039-6944-52505EB26F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4C1502-C3B5-A616-44CD-FA5EF4231973}"/>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68455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80B6-D412-D79F-A275-51AD1A978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A75936-1772-91A9-A582-3711AA3BC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CE383E0-7FA5-D454-46C6-E558E849F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622493-8EDF-645C-7F1E-4EE81FC1A635}"/>
              </a:ext>
            </a:extLst>
          </p:cNvPr>
          <p:cNvSpPr>
            <a:spLocks noGrp="1"/>
          </p:cNvSpPr>
          <p:nvPr>
            <p:ph type="dt" sz="half" idx="10"/>
          </p:nvPr>
        </p:nvSpPr>
        <p:spPr/>
        <p:txBody>
          <a:bodyPr/>
          <a:lstStyle/>
          <a:p>
            <a:fld id="{50D40936-57AA-40A3-8FA3-5A6A5C682CFF}" type="datetimeFigureOut">
              <a:rPr lang="en-US" smtClean="0"/>
              <a:t>12/29/2023</a:t>
            </a:fld>
            <a:endParaRPr lang="en-US" dirty="0"/>
          </a:p>
        </p:txBody>
      </p:sp>
      <p:sp>
        <p:nvSpPr>
          <p:cNvPr id="6" name="Footer Placeholder 5">
            <a:extLst>
              <a:ext uri="{FF2B5EF4-FFF2-40B4-BE49-F238E27FC236}">
                <a16:creationId xmlns:a16="http://schemas.microsoft.com/office/drawing/2014/main" id="{4021FD90-53C9-CF75-65CB-DAB2726AC9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278DC6-15FD-AAE8-B869-6F78BAE99BAE}"/>
              </a:ext>
            </a:extLst>
          </p:cNvPr>
          <p:cNvSpPr>
            <a:spLocks noGrp="1"/>
          </p:cNvSpPr>
          <p:nvPr>
            <p:ph type="sldNum" sz="quarter" idx="12"/>
          </p:nvPr>
        </p:nvSpPr>
        <p:spPr/>
        <p:txBody>
          <a:bodyPr/>
          <a:lstStyle/>
          <a:p>
            <a:fld id="{F58FA597-C551-4E36-BACD-49B990FC757F}" type="slidenum">
              <a:rPr lang="en-US" smtClean="0"/>
              <a:t>‹#›</a:t>
            </a:fld>
            <a:endParaRPr lang="en-US" dirty="0"/>
          </a:p>
        </p:txBody>
      </p:sp>
    </p:spTree>
    <p:extLst>
      <p:ext uri="{BB962C8B-B14F-4D97-AF65-F5344CB8AC3E}">
        <p14:creationId xmlns:p14="http://schemas.microsoft.com/office/powerpoint/2010/main" val="411152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88435-3492-C0E5-50DC-036481C77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0ED244-7120-64E3-4FAC-7F217BC95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B52D0-200C-3452-F320-80822A898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40936-57AA-40A3-8FA3-5A6A5C682CFF}" type="datetimeFigureOut">
              <a:rPr lang="en-US" smtClean="0"/>
              <a:t>12/29/2023</a:t>
            </a:fld>
            <a:endParaRPr lang="en-US" dirty="0"/>
          </a:p>
        </p:txBody>
      </p:sp>
      <p:sp>
        <p:nvSpPr>
          <p:cNvPr id="5" name="Footer Placeholder 4">
            <a:extLst>
              <a:ext uri="{FF2B5EF4-FFF2-40B4-BE49-F238E27FC236}">
                <a16:creationId xmlns:a16="http://schemas.microsoft.com/office/drawing/2014/main" id="{553A1FA7-6B86-E80D-CCFF-CD423932B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BAEC4C5-9F72-667B-5A4A-1B4757F00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FA597-C551-4E36-BACD-49B990FC757F}" type="slidenum">
              <a:rPr lang="en-US" smtClean="0"/>
              <a:t>‹#›</a:t>
            </a:fld>
            <a:endParaRPr lang="en-US" dirty="0"/>
          </a:p>
        </p:txBody>
      </p:sp>
    </p:spTree>
    <p:extLst>
      <p:ext uri="{BB962C8B-B14F-4D97-AF65-F5344CB8AC3E}">
        <p14:creationId xmlns:p14="http://schemas.microsoft.com/office/powerpoint/2010/main" val="297607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huggingface.co/meta-llama/Llama-2-70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9D678123-8E03-30AE-8671-0AD3F3802F5B}"/>
              </a:ext>
            </a:extLst>
          </p:cNvPr>
          <p:cNvPicPr>
            <a:picLocks noChangeAspect="1"/>
          </p:cNvPicPr>
          <p:nvPr/>
        </p:nvPicPr>
        <p:blipFill rotWithShape="1">
          <a:blip r:embed="rId2"/>
          <a:srcRect l="31112"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F97D19-41C8-055D-EF19-8686B2A18698}"/>
              </a:ext>
            </a:extLst>
          </p:cNvPr>
          <p:cNvSpPr>
            <a:spLocks noGrp="1"/>
          </p:cNvSpPr>
          <p:nvPr>
            <p:ph type="ctrTitle"/>
          </p:nvPr>
        </p:nvSpPr>
        <p:spPr>
          <a:xfrm>
            <a:off x="477981" y="1122363"/>
            <a:ext cx="4023360" cy="3204134"/>
          </a:xfrm>
        </p:spPr>
        <p:txBody>
          <a:bodyPr anchor="b">
            <a:normAutofit/>
          </a:bodyPr>
          <a:lstStyle/>
          <a:p>
            <a:pPr algn="l" rtl="1" fontAlgn="auto"/>
            <a:r>
              <a:rPr lang="ar-SA" sz="3700" dirty="0">
                <a:solidFill>
                  <a:schemeClr val="bg1"/>
                </a:solidFill>
                <a:latin typeface="-apple-system"/>
              </a:rPr>
              <a:t>إتقان </a:t>
            </a:r>
            <a:r>
              <a:rPr lang="en-US" sz="3700" dirty="0">
                <a:solidFill>
                  <a:schemeClr val="bg1"/>
                </a:solidFill>
                <a:latin typeface="-apple-system"/>
              </a:rPr>
              <a:t>ChatGPT</a:t>
            </a:r>
            <a:r>
              <a:rPr lang="ar-SA" sz="3700" dirty="0">
                <a:solidFill>
                  <a:schemeClr val="bg1"/>
                </a:solidFill>
                <a:latin typeface="-apple-system"/>
              </a:rPr>
              <a:t>: دليل المستخدم لصياغة الأوامر</a:t>
            </a:r>
            <a:br>
              <a:rPr lang="ar-SA" sz="3700" dirty="0">
                <a:solidFill>
                  <a:schemeClr val="bg1"/>
                </a:solidFill>
                <a:latin typeface="-apple-system"/>
              </a:rPr>
            </a:br>
            <a:br>
              <a:rPr lang="en-US" sz="3700" dirty="0">
                <a:solidFill>
                  <a:schemeClr val="bg1"/>
                </a:solidFill>
                <a:latin typeface="-apple-system"/>
              </a:rPr>
            </a:br>
            <a:r>
              <a:rPr lang="en-US" sz="3700" b="0" i="0" dirty="0">
                <a:solidFill>
                  <a:schemeClr val="bg1"/>
                </a:solidFill>
                <a:effectLst/>
                <a:latin typeface="-apple-system"/>
              </a:rPr>
              <a:t>Mastering ChatGPT: Effective Prompting Techniques</a:t>
            </a:r>
            <a:r>
              <a:rPr lang="ar-SA" sz="3700" dirty="0">
                <a:solidFill>
                  <a:schemeClr val="bg1"/>
                </a:solidFill>
                <a:latin typeface="-apple-system"/>
              </a:rPr>
              <a:t> </a:t>
            </a:r>
            <a:endParaRPr lang="en-US" sz="3700" dirty="0">
              <a:solidFill>
                <a:schemeClr val="bg1"/>
              </a:solidFill>
            </a:endParaRPr>
          </a:p>
        </p:txBody>
      </p:sp>
      <p:sp>
        <p:nvSpPr>
          <p:cNvPr id="3" name="Subtitle 2">
            <a:extLst>
              <a:ext uri="{FF2B5EF4-FFF2-40B4-BE49-F238E27FC236}">
                <a16:creationId xmlns:a16="http://schemas.microsoft.com/office/drawing/2014/main" id="{5449EDA8-B6BD-C371-9BCF-B8C2F5A70EAE}"/>
              </a:ext>
            </a:extLst>
          </p:cNvPr>
          <p:cNvSpPr>
            <a:spLocks noGrp="1"/>
          </p:cNvSpPr>
          <p:nvPr>
            <p:ph type="subTitle" idx="1"/>
          </p:nvPr>
        </p:nvSpPr>
        <p:spPr>
          <a:xfrm>
            <a:off x="477980" y="4872922"/>
            <a:ext cx="4023359" cy="1208141"/>
          </a:xfrm>
        </p:spPr>
        <p:txBody>
          <a:bodyPr>
            <a:normAutofit/>
          </a:bodyPr>
          <a:lstStyle/>
          <a:p>
            <a:pPr algn="l"/>
            <a:endParaRPr lang="ar-SA" sz="2000" dirty="0">
              <a:solidFill>
                <a:schemeClr val="bg1"/>
              </a:solidFill>
            </a:endParaRPr>
          </a:p>
          <a:p>
            <a:pPr algn="l"/>
            <a:r>
              <a:rPr lang="ar-SA" sz="2000" dirty="0">
                <a:solidFill>
                  <a:schemeClr val="bg1"/>
                </a:solidFill>
              </a:rPr>
              <a:t>المقدم: عبدالرحمن </a:t>
            </a:r>
            <a:r>
              <a:rPr lang="ar-SA" sz="2000" dirty="0" err="1">
                <a:solidFill>
                  <a:schemeClr val="bg1"/>
                </a:solidFill>
              </a:rPr>
              <a:t>القعاري</a:t>
            </a:r>
            <a:endParaRPr lang="en-US" sz="2000" dirty="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close up of a logo&#10;&#10;Description automatically generated">
            <a:extLst>
              <a:ext uri="{FF2B5EF4-FFF2-40B4-BE49-F238E27FC236}">
                <a16:creationId xmlns:a16="http://schemas.microsoft.com/office/drawing/2014/main" id="{2C1FBB7E-3665-0E23-E316-13A861FD1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802" y="5878198"/>
            <a:ext cx="5970195" cy="979792"/>
          </a:xfrm>
          <a:prstGeom prst="rect">
            <a:avLst/>
          </a:prstGeom>
        </p:spPr>
      </p:pic>
    </p:spTree>
    <p:extLst>
      <p:ext uri="{BB962C8B-B14F-4D97-AF65-F5344CB8AC3E}">
        <p14:creationId xmlns:p14="http://schemas.microsoft.com/office/powerpoint/2010/main" val="199759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F6D40A-585D-596D-9AF5-C2CC96D8718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(Task)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12EE1B6-52F4-92B1-5369-F94E75C10E59}"/>
              </a:ext>
            </a:extLst>
          </p:cNvPr>
          <p:cNvSpPr>
            <a:spLocks noGrp="1"/>
          </p:cNvSpPr>
          <p:nvPr>
            <p:ph idx="1"/>
          </p:nvPr>
        </p:nvSpPr>
        <p:spPr>
          <a:xfrm>
            <a:off x="4447308" y="591344"/>
            <a:ext cx="6906491" cy="5585619"/>
          </a:xfrm>
        </p:spPr>
        <p:txBody>
          <a:bodyPr anchor="ctr">
            <a:normAutofit/>
          </a:bodyPr>
          <a:lstStyle/>
          <a:p>
            <a:r>
              <a:rPr lang="en-US" sz="2600" b="1" dirty="0"/>
              <a:t>You can ask for one task or multiple tasks.</a:t>
            </a:r>
          </a:p>
          <a:p>
            <a:endParaRPr lang="en-US" sz="2600" dirty="0"/>
          </a:p>
          <a:p>
            <a:r>
              <a:rPr lang="en-US" sz="2600" dirty="0">
                <a:solidFill>
                  <a:srgbClr val="00B050"/>
                </a:solidFill>
              </a:rPr>
              <a:t>provide a comprehensive analysis of the impact of technology on society by addressing the following three aspects: examine the economic effects of automation and artificial intelligence on global job markets. Discuss the ethical implications of data privacy and surveillance in the context of digital technology, drawing parallels with George Orwell's '1984'. Explore the environmental consequences of technological advancements, particularly in relation to climate change and energy production.</a:t>
            </a:r>
          </a:p>
        </p:txBody>
      </p:sp>
    </p:spTree>
    <p:extLst>
      <p:ext uri="{BB962C8B-B14F-4D97-AF65-F5344CB8AC3E}">
        <p14:creationId xmlns:p14="http://schemas.microsoft.com/office/powerpoint/2010/main" val="201547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(Context)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A5AF85-85A7-7D88-5E18-B5BE550E02D5}"/>
              </a:ext>
            </a:extLst>
          </p:cNvPr>
          <p:cNvSpPr>
            <a:spLocks noGrp="1"/>
          </p:cNvSpPr>
          <p:nvPr>
            <p:ph idx="1"/>
          </p:nvPr>
        </p:nvSpPr>
        <p:spPr>
          <a:xfrm>
            <a:off x="4447308" y="591344"/>
            <a:ext cx="7297017" cy="5585619"/>
          </a:xfrm>
        </p:spPr>
        <p:txBody>
          <a:bodyPr anchor="ctr">
            <a:normAutofit/>
          </a:bodyPr>
          <a:lstStyle/>
          <a:p>
            <a:endParaRPr lang="en-US" dirty="0"/>
          </a:p>
          <a:p>
            <a:r>
              <a:rPr lang="en-US" dirty="0"/>
              <a:t>Background</a:t>
            </a:r>
          </a:p>
          <a:p>
            <a:r>
              <a:rPr lang="en-US" dirty="0"/>
              <a:t>Goal</a:t>
            </a:r>
          </a:p>
          <a:p>
            <a:r>
              <a:rPr lang="en-US" dirty="0"/>
              <a:t>Environment - situation</a:t>
            </a:r>
          </a:p>
          <a:p>
            <a:pPr marL="0" indent="0">
              <a:buNone/>
            </a:pPr>
            <a:endParaRPr lang="en-US" dirty="0"/>
          </a:p>
          <a:p>
            <a:r>
              <a:rPr lang="en-US" dirty="0"/>
              <a:t> </a:t>
            </a:r>
            <a:r>
              <a:rPr lang="en-US" dirty="0">
                <a:solidFill>
                  <a:srgbClr val="FF0000"/>
                </a:solidFill>
              </a:rPr>
              <a:t>I’m a programmer</a:t>
            </a:r>
            <a:r>
              <a:rPr lang="en-US" dirty="0"/>
              <a:t>, </a:t>
            </a:r>
            <a:r>
              <a:rPr lang="en-US" dirty="0">
                <a:solidFill>
                  <a:srgbClr val="FF0000"/>
                </a:solidFill>
              </a:rPr>
              <a:t>looking to be a Data scientist over the next 5 months. I have free 4 hours 5 times a week</a:t>
            </a:r>
            <a:r>
              <a:rPr lang="en-US" dirty="0"/>
              <a:t>, </a:t>
            </a:r>
            <a:r>
              <a:rPr lang="en-US" dirty="0">
                <a:solidFill>
                  <a:srgbClr val="00B050"/>
                </a:solidFill>
              </a:rPr>
              <a:t>Give me a 5-month program to achieve this goal</a:t>
            </a:r>
            <a:r>
              <a:rPr lang="en-US" dirty="0"/>
              <a:t>.</a:t>
            </a:r>
          </a:p>
          <a:p>
            <a:endParaRPr lang="en-US" dirty="0"/>
          </a:p>
          <a:p>
            <a:r>
              <a:rPr lang="en-US" dirty="0"/>
              <a:t>The goal is to reduce the endless possibilities </a:t>
            </a:r>
          </a:p>
          <a:p>
            <a:endParaRPr lang="ar-SA" dirty="0"/>
          </a:p>
          <a:p>
            <a:endParaRPr lang="en-US" dirty="0"/>
          </a:p>
        </p:txBody>
      </p:sp>
    </p:spTree>
    <p:extLst>
      <p:ext uri="{BB962C8B-B14F-4D97-AF65-F5344CB8AC3E}">
        <p14:creationId xmlns:p14="http://schemas.microsoft.com/office/powerpoint/2010/main" val="429047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(Exemplar)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A5AF85-85A7-7D88-5E18-B5BE550E02D5}"/>
              </a:ext>
            </a:extLst>
          </p:cNvPr>
          <p:cNvSpPr>
            <a:spLocks noGrp="1"/>
          </p:cNvSpPr>
          <p:nvPr>
            <p:ph idx="1"/>
          </p:nvPr>
        </p:nvSpPr>
        <p:spPr>
          <a:xfrm>
            <a:off x="4447308" y="591344"/>
            <a:ext cx="7297017" cy="5585619"/>
          </a:xfrm>
        </p:spPr>
        <p:txBody>
          <a:bodyPr anchor="ctr">
            <a:normAutofit/>
          </a:bodyPr>
          <a:lstStyle/>
          <a:p>
            <a:endParaRPr lang="en-US" dirty="0"/>
          </a:p>
          <a:p>
            <a:r>
              <a:rPr lang="en-US" dirty="0"/>
              <a:t>Researches have shown Exemplars that including examples in the prompt improves the quality of the output.</a:t>
            </a:r>
          </a:p>
          <a:p>
            <a:endParaRPr lang="en-US" dirty="0"/>
          </a:p>
          <a:p>
            <a:r>
              <a:rPr lang="en-US" dirty="0"/>
              <a:t> </a:t>
            </a:r>
            <a:r>
              <a:rPr lang="en-US" dirty="0">
                <a:solidFill>
                  <a:srgbClr val="92D050"/>
                </a:solidFill>
              </a:rPr>
              <a:t>provide me with a python code for creating webserver using flask</a:t>
            </a:r>
            <a:r>
              <a:rPr lang="en-US" dirty="0"/>
              <a:t>.</a:t>
            </a:r>
          </a:p>
          <a:p>
            <a:r>
              <a:rPr lang="en-US" dirty="0">
                <a:solidFill>
                  <a:schemeClr val="accent1"/>
                </a:solidFill>
              </a:rPr>
              <a:t>every line of code should have its own detailed comment to explain clearly what is the code</a:t>
            </a:r>
            <a:r>
              <a:rPr lang="en-US" dirty="0"/>
              <a:t>.</a:t>
            </a:r>
          </a:p>
          <a:p>
            <a:endParaRPr lang="ar-SA" dirty="0"/>
          </a:p>
          <a:p>
            <a:endParaRPr lang="en-US" dirty="0"/>
          </a:p>
        </p:txBody>
      </p:sp>
    </p:spTree>
    <p:extLst>
      <p:ext uri="{BB962C8B-B14F-4D97-AF65-F5344CB8AC3E}">
        <p14:creationId xmlns:p14="http://schemas.microsoft.com/office/powerpoint/2010/main" val="177641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(Exemplar)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A5AF85-85A7-7D88-5E18-B5BE550E02D5}"/>
              </a:ext>
            </a:extLst>
          </p:cNvPr>
          <p:cNvSpPr>
            <a:spLocks noGrp="1"/>
          </p:cNvSpPr>
          <p:nvPr>
            <p:ph idx="1"/>
          </p:nvPr>
        </p:nvSpPr>
        <p:spPr>
          <a:xfrm>
            <a:off x="4447308" y="591344"/>
            <a:ext cx="7297017" cy="5585619"/>
          </a:xfrm>
        </p:spPr>
        <p:txBody>
          <a:bodyPr anchor="ctr">
            <a:normAutofit/>
          </a:bodyPr>
          <a:lstStyle/>
          <a:p>
            <a:endParaRPr lang="en-US" dirty="0"/>
          </a:p>
          <a:p>
            <a:r>
              <a:rPr lang="en-US" dirty="0">
                <a:solidFill>
                  <a:srgbClr val="92D050"/>
                </a:solidFill>
              </a:rPr>
              <a:t>Based on my own resume, help me structure an answer to the interview question: What is your biggest weakness?</a:t>
            </a:r>
          </a:p>
          <a:p>
            <a:r>
              <a:rPr lang="en-US" dirty="0">
                <a:solidFill>
                  <a:schemeClr val="accent1"/>
                </a:solidFill>
              </a:rPr>
              <a:t>Use the star answer framework: Situation, Task, Action and Result.</a:t>
            </a:r>
            <a:r>
              <a:rPr lang="en-US" dirty="0">
                <a:solidFill>
                  <a:srgbClr val="92D050"/>
                </a:solidFill>
              </a:rPr>
              <a:t> </a:t>
            </a:r>
          </a:p>
          <a:p>
            <a:r>
              <a:rPr lang="en-US" dirty="0">
                <a:solidFill>
                  <a:srgbClr val="FF0000"/>
                </a:solidFill>
              </a:rPr>
              <a:t>Here is my Resume:</a:t>
            </a:r>
          </a:p>
          <a:p>
            <a:endParaRPr lang="ar-SA" dirty="0"/>
          </a:p>
          <a:p>
            <a:endParaRPr lang="en-US" dirty="0"/>
          </a:p>
        </p:txBody>
      </p:sp>
    </p:spTree>
    <p:extLst>
      <p:ext uri="{BB962C8B-B14F-4D97-AF65-F5344CB8AC3E}">
        <p14:creationId xmlns:p14="http://schemas.microsoft.com/office/powerpoint/2010/main" val="3248381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(Persona)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A5AF85-85A7-7D88-5E18-B5BE550E02D5}"/>
              </a:ext>
            </a:extLst>
          </p:cNvPr>
          <p:cNvSpPr>
            <a:spLocks noGrp="1"/>
          </p:cNvSpPr>
          <p:nvPr>
            <p:ph idx="1"/>
          </p:nvPr>
        </p:nvSpPr>
        <p:spPr>
          <a:xfrm>
            <a:off x="4447308" y="591344"/>
            <a:ext cx="7744692" cy="5585619"/>
          </a:xfrm>
        </p:spPr>
        <p:txBody>
          <a:bodyPr anchor="ctr">
            <a:normAutofit/>
          </a:bodyPr>
          <a:lstStyle/>
          <a:p>
            <a:r>
              <a:rPr lang="en-US" dirty="0"/>
              <a:t>IF YOU’RE A PROGRAMMER</a:t>
            </a:r>
          </a:p>
          <a:p>
            <a:r>
              <a:rPr lang="en-US" dirty="0"/>
              <a:t>Senior Software Engineer</a:t>
            </a:r>
          </a:p>
          <a:p>
            <a:endParaRPr lang="en-US" dirty="0"/>
          </a:p>
          <a:p>
            <a:r>
              <a:rPr lang="en-US" dirty="0"/>
              <a:t>IF YOU ARE SICK/INJURED</a:t>
            </a:r>
          </a:p>
          <a:p>
            <a:r>
              <a:rPr lang="en-US" dirty="0"/>
              <a:t>You are an experienced physical therapist with over 35 years of experience.</a:t>
            </a:r>
          </a:p>
          <a:p>
            <a:endParaRPr lang="en-US" dirty="0"/>
          </a:p>
          <a:p>
            <a:r>
              <a:rPr lang="en-US" dirty="0"/>
              <a:t>IF YOU ARE WORKING ON MARKETING/REPORTS … ETC</a:t>
            </a:r>
          </a:p>
          <a:p>
            <a:r>
              <a:rPr lang="en-US" dirty="0"/>
              <a:t>You are a senior product marketing manager responsible for …..</a:t>
            </a:r>
          </a:p>
        </p:txBody>
      </p:sp>
    </p:spTree>
    <p:extLst>
      <p:ext uri="{BB962C8B-B14F-4D97-AF65-F5344CB8AC3E}">
        <p14:creationId xmlns:p14="http://schemas.microsoft.com/office/powerpoint/2010/main" val="113808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(Persona)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A5AF85-85A7-7D88-5E18-B5BE550E02D5}"/>
              </a:ext>
            </a:extLst>
          </p:cNvPr>
          <p:cNvSpPr>
            <a:spLocks noGrp="1"/>
          </p:cNvSpPr>
          <p:nvPr>
            <p:ph idx="1"/>
          </p:nvPr>
        </p:nvSpPr>
        <p:spPr>
          <a:xfrm>
            <a:off x="4447308" y="591344"/>
            <a:ext cx="7744692" cy="5585619"/>
          </a:xfrm>
        </p:spPr>
        <p:txBody>
          <a:bodyPr anchor="ctr">
            <a:normAutofit/>
          </a:bodyPr>
          <a:lstStyle/>
          <a:p>
            <a:r>
              <a:rPr lang="en-US" dirty="0"/>
              <a:t>You can use similar phrases like:</a:t>
            </a:r>
            <a:br>
              <a:rPr lang="en-US" dirty="0"/>
            </a:br>
            <a:endParaRPr lang="en-US" dirty="0"/>
          </a:p>
          <a:p>
            <a:r>
              <a:rPr lang="en-US" dirty="0"/>
              <a:t>Act like Elon Musk.</a:t>
            </a:r>
          </a:p>
          <a:p>
            <a:r>
              <a:rPr lang="en-US" dirty="0"/>
              <a:t>Behave like Spiderman. </a:t>
            </a:r>
            <a:br>
              <a:rPr lang="en-US" dirty="0"/>
            </a:br>
            <a:r>
              <a:rPr lang="en-US" dirty="0"/>
              <a:t>Act like a children teacher who loves animals.</a:t>
            </a:r>
          </a:p>
        </p:txBody>
      </p:sp>
    </p:spTree>
    <p:extLst>
      <p:ext uri="{BB962C8B-B14F-4D97-AF65-F5344CB8AC3E}">
        <p14:creationId xmlns:p14="http://schemas.microsoft.com/office/powerpoint/2010/main" val="393148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(Persona)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10EA61CB-970E-C9F1-0A24-815FC88C0B52}"/>
              </a:ext>
            </a:extLst>
          </p:cNvPr>
          <p:cNvSpPr txBox="1">
            <a:spLocks/>
          </p:cNvSpPr>
          <p:nvPr/>
        </p:nvSpPr>
        <p:spPr>
          <a:xfrm>
            <a:off x="4216080" y="610935"/>
            <a:ext cx="7289086" cy="5380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I’m organizing a weekend retreat for our department of 15 members. The theme is 'Mystery and Intrigue,' and we'll be taking on the roles of famous detectives from literature</a:t>
            </a:r>
            <a:r>
              <a:rPr lang="en-US" dirty="0"/>
              <a:t>.</a:t>
            </a:r>
          </a:p>
          <a:p>
            <a:r>
              <a:rPr lang="en-US" dirty="0">
                <a:solidFill>
                  <a:srgbClr val="00B050"/>
                </a:solidFill>
              </a:rPr>
              <a:t>Draft an invitation email </a:t>
            </a:r>
            <a:r>
              <a:rPr lang="en-US" dirty="0">
                <a:solidFill>
                  <a:srgbClr val="C00000"/>
                </a:solidFill>
              </a:rPr>
              <a:t>as if you were Sherlock Holmes</a:t>
            </a:r>
            <a:r>
              <a:rPr lang="en-US" dirty="0"/>
              <a:t>. The retreat will span over 3 days and will include a mix of mystery-solving games, brainstorming sessions, and relaxing activities.</a:t>
            </a:r>
          </a:p>
          <a:p>
            <a:endParaRPr lang="en-US" dirty="0"/>
          </a:p>
          <a:p>
            <a:r>
              <a:rPr lang="en-US" dirty="0">
                <a:solidFill>
                  <a:srgbClr val="00B050"/>
                </a:solidFill>
              </a:rPr>
              <a:t>Compose an email </a:t>
            </a:r>
            <a:r>
              <a:rPr lang="en-US" dirty="0"/>
              <a:t>for a </a:t>
            </a:r>
            <a:r>
              <a:rPr lang="en-US" dirty="0">
                <a:solidFill>
                  <a:srgbClr val="C00000"/>
                </a:solidFill>
              </a:rPr>
              <a:t>software engineering student addressing their professor</a:t>
            </a:r>
            <a:r>
              <a:rPr lang="en-US" dirty="0"/>
              <a:t>. </a:t>
            </a:r>
            <a:r>
              <a:rPr lang="en-US" dirty="0">
                <a:solidFill>
                  <a:srgbClr val="FF0000"/>
                </a:solidFill>
              </a:rPr>
              <a:t>The student missed an exam due to illness.</a:t>
            </a:r>
          </a:p>
          <a:p>
            <a:endParaRPr lang="en-US" dirty="0"/>
          </a:p>
          <a:p>
            <a:endParaRPr lang="en-US" dirty="0"/>
          </a:p>
          <a:p>
            <a:pPr marL="0" indent="0">
              <a:buFont typeface="Arial" panose="020B0604020202020204" pitchFamily="34" charset="0"/>
              <a:buNone/>
            </a:pPr>
            <a:endParaRPr lang="ar-SA" dirty="0"/>
          </a:p>
          <a:p>
            <a:endParaRPr lang="en-US" dirty="0"/>
          </a:p>
        </p:txBody>
      </p:sp>
    </p:spTree>
    <p:extLst>
      <p:ext uri="{BB962C8B-B14F-4D97-AF65-F5344CB8AC3E}">
        <p14:creationId xmlns:p14="http://schemas.microsoft.com/office/powerpoint/2010/main" val="185853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(Format)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10EA61CB-970E-C9F1-0A24-815FC88C0B52}"/>
              </a:ext>
            </a:extLst>
          </p:cNvPr>
          <p:cNvSpPr txBox="1">
            <a:spLocks/>
          </p:cNvSpPr>
          <p:nvPr/>
        </p:nvSpPr>
        <p:spPr>
          <a:xfrm>
            <a:off x="5311039" y="1038317"/>
            <a:ext cx="3362396" cy="5380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Tables.</a:t>
            </a:r>
          </a:p>
          <a:p>
            <a:r>
              <a:rPr lang="en-US" sz="4000" dirty="0"/>
              <a:t>Emails.</a:t>
            </a:r>
          </a:p>
          <a:p>
            <a:r>
              <a:rPr lang="en-US" sz="4000" dirty="0"/>
              <a:t>Bullet Points.</a:t>
            </a:r>
          </a:p>
          <a:p>
            <a:r>
              <a:rPr lang="en-US" sz="4000" dirty="0"/>
              <a:t>Code Blocks.</a:t>
            </a:r>
          </a:p>
          <a:p>
            <a:r>
              <a:rPr lang="en-US" sz="4000" dirty="0"/>
              <a:t>Paragraphs.</a:t>
            </a:r>
          </a:p>
          <a:p>
            <a:r>
              <a:rPr lang="en-US" sz="4000" dirty="0"/>
              <a:t>Markdown.</a:t>
            </a:r>
            <a:endParaRPr lang="ar-SA" sz="4000" dirty="0"/>
          </a:p>
          <a:p>
            <a:r>
              <a:rPr lang="en-US" sz="8800" b="1" dirty="0">
                <a:solidFill>
                  <a:srgbClr val="FF0000"/>
                </a:solidFill>
              </a:rPr>
              <a:t>Files</a:t>
            </a:r>
            <a:endParaRPr lang="en-US" sz="4000" b="1" dirty="0">
              <a:solidFill>
                <a:srgbClr val="FF0000"/>
              </a:solidFill>
            </a:endParaRPr>
          </a:p>
        </p:txBody>
      </p:sp>
    </p:spTree>
    <p:extLst>
      <p:ext uri="{BB962C8B-B14F-4D97-AF65-F5344CB8AC3E}">
        <p14:creationId xmlns:p14="http://schemas.microsoft.com/office/powerpoint/2010/main" val="1861055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(Format)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10EA61CB-970E-C9F1-0A24-815FC88C0B52}"/>
              </a:ext>
            </a:extLst>
          </p:cNvPr>
          <p:cNvSpPr txBox="1">
            <a:spLocks/>
          </p:cNvSpPr>
          <p:nvPr/>
        </p:nvSpPr>
        <p:spPr>
          <a:xfrm>
            <a:off x="4391025" y="590642"/>
            <a:ext cx="7114141" cy="53802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solidFill>
                  <a:srgbClr val="FF0000"/>
                </a:solidFill>
              </a:rPr>
              <a:t>Based on my own resume</a:t>
            </a:r>
            <a:r>
              <a:rPr lang="en-US" sz="4000" dirty="0">
                <a:solidFill>
                  <a:srgbClr val="92D050"/>
                </a:solidFill>
              </a:rPr>
              <a:t>, help me structure an answer to the interview question: What is your biggest weakness?</a:t>
            </a:r>
          </a:p>
          <a:p>
            <a:r>
              <a:rPr lang="en-US" sz="4000" dirty="0">
                <a:solidFill>
                  <a:schemeClr val="accent1"/>
                </a:solidFill>
              </a:rPr>
              <a:t>Use the star answer framework: Situation, Task, Action and Result.</a:t>
            </a:r>
            <a:r>
              <a:rPr lang="en-US" sz="4000" dirty="0">
                <a:solidFill>
                  <a:srgbClr val="92D050"/>
                </a:solidFill>
              </a:rPr>
              <a:t> </a:t>
            </a:r>
          </a:p>
          <a:p>
            <a:r>
              <a:rPr lang="en-US" sz="4000" dirty="0">
                <a:solidFill>
                  <a:srgbClr val="7030A0"/>
                </a:solidFill>
              </a:rPr>
              <a:t>Output it in a table format with column headers: Frame, Answer</a:t>
            </a:r>
          </a:p>
          <a:p>
            <a:r>
              <a:rPr lang="en-US" sz="4000" dirty="0">
                <a:solidFill>
                  <a:srgbClr val="FF0000"/>
                </a:solidFill>
              </a:rPr>
              <a:t>Here is my Resume:</a:t>
            </a:r>
          </a:p>
        </p:txBody>
      </p:sp>
    </p:spTree>
    <p:extLst>
      <p:ext uri="{BB962C8B-B14F-4D97-AF65-F5344CB8AC3E}">
        <p14:creationId xmlns:p14="http://schemas.microsoft.com/office/powerpoint/2010/main" val="262927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(Format)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10EA61CB-970E-C9F1-0A24-815FC88C0B52}"/>
              </a:ext>
            </a:extLst>
          </p:cNvPr>
          <p:cNvSpPr txBox="1">
            <a:spLocks/>
          </p:cNvSpPr>
          <p:nvPr/>
        </p:nvSpPr>
        <p:spPr>
          <a:xfrm>
            <a:off x="4391025" y="590642"/>
            <a:ext cx="7114141" cy="626735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B050"/>
                </a:solidFill>
              </a:rPr>
              <a:t>Provide me with an Arduino code that runs 5 LEDS in a harmony way every 300ms. The </a:t>
            </a:r>
            <a:r>
              <a:rPr lang="en-US" sz="3200" dirty="0" err="1">
                <a:solidFill>
                  <a:srgbClr val="00B050"/>
                </a:solidFill>
              </a:rPr>
              <a:t>leds</a:t>
            </a:r>
            <a:r>
              <a:rPr lang="en-US" sz="3200" dirty="0">
                <a:solidFill>
                  <a:srgbClr val="00B050"/>
                </a:solidFill>
              </a:rPr>
              <a:t> are from 8 until 12 respectively</a:t>
            </a:r>
          </a:p>
          <a:p>
            <a:r>
              <a:rPr lang="en-US" sz="3200" dirty="0">
                <a:solidFill>
                  <a:srgbClr val="00B0F0"/>
                </a:solidFill>
              </a:rPr>
              <a:t>Every code line should have a comment.</a:t>
            </a:r>
          </a:p>
          <a:p>
            <a:endParaRPr lang="en-US" sz="3200" dirty="0">
              <a:solidFill>
                <a:srgbClr val="00B0F0"/>
              </a:solidFill>
            </a:endParaRPr>
          </a:p>
          <a:p>
            <a:r>
              <a:rPr lang="en-US" sz="3200" dirty="0">
                <a:solidFill>
                  <a:srgbClr val="7030A0"/>
                </a:solidFill>
              </a:rPr>
              <a:t>Output it with Arduino code file. Put the file inside a folder with the same name so Arduino can open the file.</a:t>
            </a:r>
            <a:br>
              <a:rPr lang="en-US" sz="3200" dirty="0">
                <a:solidFill>
                  <a:srgbClr val="7030A0"/>
                </a:solidFill>
              </a:rPr>
            </a:br>
            <a:endParaRPr lang="en-US" sz="3200" dirty="0">
              <a:solidFill>
                <a:srgbClr val="7030A0"/>
              </a:solidFill>
            </a:endParaRPr>
          </a:p>
          <a:p>
            <a:pPr marL="0" indent="0">
              <a:buNone/>
            </a:pPr>
            <a:endParaRPr lang="ar-SA" sz="3200" dirty="0"/>
          </a:p>
          <a:p>
            <a:r>
              <a:rPr lang="en-US" sz="3200" dirty="0">
                <a:solidFill>
                  <a:srgbClr val="00B050"/>
                </a:solidFill>
              </a:rPr>
              <a:t>optimize this paragraph </a:t>
            </a:r>
            <a:r>
              <a:rPr lang="en-US" sz="3200" dirty="0"/>
              <a:t>and </a:t>
            </a:r>
            <a:r>
              <a:rPr lang="en-US" sz="3200" dirty="0">
                <a:solidFill>
                  <a:srgbClr val="7030A0"/>
                </a:solidFill>
              </a:rPr>
              <a:t>bold the changes</a:t>
            </a:r>
          </a:p>
          <a:p>
            <a:endParaRPr lang="en-US" sz="2000" dirty="0">
              <a:solidFill>
                <a:srgbClr val="7030A0"/>
              </a:solidFill>
            </a:endParaRPr>
          </a:p>
          <a:p>
            <a:r>
              <a:rPr lang="en-US" sz="2400" dirty="0">
                <a:solidFill>
                  <a:srgbClr val="00B050"/>
                </a:solidFill>
              </a:rPr>
              <a:t>Read the tweets</a:t>
            </a:r>
            <a:r>
              <a:rPr lang="en-US" sz="2400" dirty="0"/>
              <a:t>. </a:t>
            </a:r>
            <a:r>
              <a:rPr lang="en-US" sz="2400" dirty="0">
                <a:solidFill>
                  <a:srgbClr val="00B050"/>
                </a:solidFill>
              </a:rPr>
              <a:t>Sentiment Analyze every tweet into ['Positive', 'Negative', 'Neutral']</a:t>
            </a:r>
            <a:r>
              <a:rPr lang="en-US" sz="2400" dirty="0"/>
              <a:t>. </a:t>
            </a:r>
            <a:r>
              <a:rPr lang="en-US" sz="2400" dirty="0">
                <a:solidFill>
                  <a:srgbClr val="7030A0"/>
                </a:solidFill>
              </a:rPr>
              <a:t>Output it in table format Tweet | Sentiment</a:t>
            </a:r>
          </a:p>
        </p:txBody>
      </p:sp>
    </p:spTree>
    <p:extLst>
      <p:ext uri="{BB962C8B-B14F-4D97-AF65-F5344CB8AC3E}">
        <p14:creationId xmlns:p14="http://schemas.microsoft.com/office/powerpoint/2010/main" val="1443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3B5F31-EFDD-E48B-79F9-ABC59DA7D8F7}"/>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sz="3600" b="1" kern="1200">
                <a:solidFill>
                  <a:schemeClr val="bg1"/>
                </a:solidFill>
                <a:latin typeface="+mj-lt"/>
                <a:ea typeface="+mj-ea"/>
                <a:cs typeface="+mj-cs"/>
              </a:rPr>
              <a:t>Scope</a:t>
            </a:r>
          </a:p>
        </p:txBody>
      </p:sp>
      <p:sp>
        <p:nvSpPr>
          <p:cNvPr id="3" name="Content Placeholder 2">
            <a:extLst>
              <a:ext uri="{FF2B5EF4-FFF2-40B4-BE49-F238E27FC236}">
                <a16:creationId xmlns:a16="http://schemas.microsoft.com/office/drawing/2014/main" id="{8FD1011F-327E-3416-C2BF-18C8DE31DD6D}"/>
              </a:ext>
            </a:extLst>
          </p:cNvPr>
          <p:cNvSpPr>
            <a:spLocks noGrp="1"/>
          </p:cNvSpPr>
          <p:nvPr>
            <p:ph idx="1"/>
          </p:nvPr>
        </p:nvSpPr>
        <p:spPr>
          <a:xfrm>
            <a:off x="5198993" y="1412489"/>
            <a:ext cx="3808820" cy="4363844"/>
          </a:xfrm>
        </p:spPr>
        <p:txBody>
          <a:bodyPr vert="horz" lIns="91440" tIns="45720" rIns="91440" bIns="45720" rtlCol="0">
            <a:normAutofit/>
          </a:bodyPr>
          <a:lstStyle/>
          <a:p>
            <a:r>
              <a:rPr lang="en-US" sz="2000" dirty="0"/>
              <a:t>Introduction.</a:t>
            </a:r>
          </a:p>
          <a:p>
            <a:r>
              <a:rPr lang="en-US" sz="2000" dirty="0"/>
              <a:t>Understanding Prompting in ChatGPT.</a:t>
            </a:r>
          </a:p>
          <a:p>
            <a:r>
              <a:rPr lang="en-US" sz="2000" dirty="0"/>
              <a:t>Effective Prompting Techniques.</a:t>
            </a:r>
          </a:p>
          <a:p>
            <a:r>
              <a:rPr lang="en-US" sz="2000" dirty="0"/>
              <a:t>Practical Applications.</a:t>
            </a:r>
          </a:p>
          <a:p>
            <a:r>
              <a:rPr lang="en-US" sz="2000" dirty="0"/>
              <a:t>GPTs.</a:t>
            </a:r>
          </a:p>
          <a:p>
            <a:r>
              <a:rPr lang="en-US" sz="2000" dirty="0"/>
              <a:t>Conclusion and Key Takeaways</a:t>
            </a:r>
            <a:r>
              <a:rPr lang="ar-SA" sz="2000" dirty="0"/>
              <a:t>.</a:t>
            </a:r>
            <a:endParaRPr lang="en-US" sz="2000" dirty="0"/>
          </a:p>
          <a:p>
            <a:r>
              <a:rPr lang="en-US" sz="2000" dirty="0"/>
              <a:t>Q/A</a:t>
            </a:r>
            <a:r>
              <a:rPr lang="ar-SA" sz="2000" dirty="0"/>
              <a:t>.</a:t>
            </a:r>
            <a:endParaRPr lang="en-US" sz="2000" dirty="0"/>
          </a:p>
        </p:txBody>
      </p:sp>
      <p:sp>
        <p:nvSpPr>
          <p:cNvPr id="4" name="Content Placeholder 2">
            <a:extLst>
              <a:ext uri="{FF2B5EF4-FFF2-40B4-BE49-F238E27FC236}">
                <a16:creationId xmlns:a16="http://schemas.microsoft.com/office/drawing/2014/main" id="{66A4358E-F5D0-075C-EA8F-5B8729D15257}"/>
              </a:ext>
            </a:extLst>
          </p:cNvPr>
          <p:cNvSpPr txBox="1">
            <a:spLocks/>
          </p:cNvSpPr>
          <p:nvPr/>
        </p:nvSpPr>
        <p:spPr>
          <a:xfrm>
            <a:off x="8580120" y="1412489"/>
            <a:ext cx="2926080"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en-US" sz="2000" dirty="0" err="1"/>
              <a:t>مقدمة</a:t>
            </a:r>
            <a:r>
              <a:rPr lang="en-US" sz="2000" dirty="0"/>
              <a:t>.</a:t>
            </a:r>
          </a:p>
          <a:p>
            <a:pPr algn="r" rtl="1"/>
            <a:r>
              <a:rPr lang="en-US" sz="2000" dirty="0" err="1"/>
              <a:t>فهم</a:t>
            </a:r>
            <a:r>
              <a:rPr lang="en-US" sz="2000" dirty="0"/>
              <a:t> </a:t>
            </a:r>
            <a:r>
              <a:rPr lang="en-US" sz="2000" dirty="0" err="1"/>
              <a:t>طريقة</a:t>
            </a:r>
            <a:r>
              <a:rPr lang="en-US" sz="2000" dirty="0"/>
              <a:t> </a:t>
            </a:r>
            <a:r>
              <a:rPr lang="en-US" sz="2000" dirty="0" err="1"/>
              <a:t>الأوامر</a:t>
            </a:r>
            <a:r>
              <a:rPr lang="en-US" sz="2000" dirty="0"/>
              <a:t> </a:t>
            </a:r>
            <a:r>
              <a:rPr lang="en-US" sz="2000" dirty="0" err="1"/>
              <a:t>مع</a:t>
            </a:r>
            <a:r>
              <a:rPr lang="en-US" sz="2000" dirty="0"/>
              <a:t> ChatGPT</a:t>
            </a:r>
            <a:r>
              <a:rPr lang="ar-SA" sz="2000" dirty="0"/>
              <a:t>.</a:t>
            </a:r>
            <a:endParaRPr lang="en-US" sz="2000" dirty="0"/>
          </a:p>
          <a:p>
            <a:pPr algn="r" rtl="1"/>
            <a:r>
              <a:rPr lang="en-US" sz="2000" dirty="0" err="1"/>
              <a:t>طُرُق</a:t>
            </a:r>
            <a:r>
              <a:rPr lang="en-US" sz="2000" dirty="0"/>
              <a:t> </a:t>
            </a:r>
            <a:r>
              <a:rPr lang="en-US" sz="2000" dirty="0" err="1"/>
              <a:t>تنفيذ</a:t>
            </a:r>
            <a:r>
              <a:rPr lang="en-US" sz="2000" dirty="0"/>
              <a:t> </a:t>
            </a:r>
            <a:r>
              <a:rPr lang="en-US" sz="2000" dirty="0" err="1"/>
              <a:t>الأوامر</a:t>
            </a:r>
            <a:r>
              <a:rPr lang="en-US" sz="2000" dirty="0"/>
              <a:t> </a:t>
            </a:r>
            <a:r>
              <a:rPr lang="en-US" sz="2000" dirty="0" err="1"/>
              <a:t>الفعّالة</a:t>
            </a:r>
            <a:r>
              <a:rPr lang="en-US" sz="2000" dirty="0"/>
              <a:t>.</a:t>
            </a:r>
          </a:p>
          <a:p>
            <a:pPr algn="r" rtl="1"/>
            <a:r>
              <a:rPr lang="en-US" sz="2000" dirty="0" err="1"/>
              <a:t>تطبيقات</a:t>
            </a:r>
            <a:r>
              <a:rPr lang="en-US" sz="2000" dirty="0"/>
              <a:t> </a:t>
            </a:r>
            <a:r>
              <a:rPr lang="en-US" sz="2000" dirty="0" err="1"/>
              <a:t>عملية</a:t>
            </a:r>
            <a:r>
              <a:rPr lang="en-US" sz="2000" dirty="0"/>
              <a:t>.</a:t>
            </a:r>
          </a:p>
          <a:p>
            <a:pPr algn="r" rtl="1"/>
            <a:r>
              <a:rPr lang="en-US" sz="2000" dirty="0"/>
              <a:t>GPTs</a:t>
            </a:r>
            <a:r>
              <a:rPr lang="ar-SA" sz="2000" dirty="0"/>
              <a:t>.</a:t>
            </a:r>
            <a:endParaRPr lang="en-US" sz="2000" dirty="0"/>
          </a:p>
          <a:p>
            <a:pPr algn="r" rtl="1"/>
            <a:r>
              <a:rPr lang="en-US" sz="2000" dirty="0" err="1"/>
              <a:t>الخلاصة</a:t>
            </a:r>
            <a:r>
              <a:rPr lang="en-US" sz="2000" dirty="0"/>
              <a:t> </a:t>
            </a:r>
            <a:r>
              <a:rPr lang="en-US" sz="2000" dirty="0" err="1"/>
              <a:t>والنقاط</a:t>
            </a:r>
            <a:r>
              <a:rPr lang="en-US" sz="2000" dirty="0"/>
              <a:t> </a:t>
            </a:r>
            <a:r>
              <a:rPr lang="en-US" sz="2000" dirty="0" err="1"/>
              <a:t>الرئيسية</a:t>
            </a:r>
            <a:r>
              <a:rPr lang="en-US" sz="2000" dirty="0"/>
              <a:t>.</a:t>
            </a:r>
          </a:p>
          <a:p>
            <a:pPr algn="r" rtl="1"/>
            <a:r>
              <a:rPr lang="en-US" sz="2000" dirty="0"/>
              <a:t>أ /</a:t>
            </a:r>
            <a:r>
              <a:rPr lang="ar-SA" sz="2000" dirty="0"/>
              <a:t> </a:t>
            </a:r>
            <a:r>
              <a:rPr lang="en-US" sz="2000" dirty="0"/>
              <a:t>ج</a:t>
            </a:r>
            <a:r>
              <a:rPr lang="ar-SA" sz="2000" dirty="0"/>
              <a:t>.</a:t>
            </a:r>
            <a:endParaRPr lang="en-US" sz="2000" dirty="0"/>
          </a:p>
        </p:txBody>
      </p:sp>
    </p:spTree>
    <p:extLst>
      <p:ext uri="{BB962C8B-B14F-4D97-AF65-F5344CB8AC3E}">
        <p14:creationId xmlns:p14="http://schemas.microsoft.com/office/powerpoint/2010/main" val="13261737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Effective Prompting Techniques. (TONE)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10EA61CB-970E-C9F1-0A24-815FC88C0B52}"/>
              </a:ext>
            </a:extLst>
          </p:cNvPr>
          <p:cNvSpPr txBox="1">
            <a:spLocks/>
          </p:cNvSpPr>
          <p:nvPr/>
        </p:nvSpPr>
        <p:spPr>
          <a:xfrm>
            <a:off x="4391025" y="590642"/>
            <a:ext cx="7114141" cy="538029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i="0" dirty="0">
                <a:effectLst/>
                <a:latin typeface="Söhne"/>
              </a:rPr>
              <a:t>Formal</a:t>
            </a:r>
          </a:p>
          <a:p>
            <a:r>
              <a:rPr lang="en-US" sz="4000" dirty="0">
                <a:latin typeface="Söhne"/>
              </a:rPr>
              <a:t>Informal </a:t>
            </a:r>
            <a:endParaRPr lang="en-US" sz="4000" i="0" dirty="0">
              <a:effectLst/>
              <a:latin typeface="Söhne"/>
            </a:endParaRPr>
          </a:p>
          <a:p>
            <a:r>
              <a:rPr lang="en-US" sz="4000" i="0" dirty="0">
                <a:effectLst/>
                <a:latin typeface="Söhne"/>
              </a:rPr>
              <a:t>Professional</a:t>
            </a:r>
          </a:p>
          <a:p>
            <a:r>
              <a:rPr lang="en-US" sz="4000" dirty="0">
                <a:latin typeface="Söhne"/>
              </a:rPr>
              <a:t>Clear  </a:t>
            </a:r>
            <a:endParaRPr lang="en-US" sz="4000" dirty="0"/>
          </a:p>
          <a:p>
            <a:r>
              <a:rPr lang="en-US" sz="4000" dirty="0"/>
              <a:t>Show enthusiasm</a:t>
            </a:r>
          </a:p>
          <a:p>
            <a:r>
              <a:rPr lang="en-US" sz="4000" dirty="0"/>
              <a:t>Sound Pessimistic</a:t>
            </a:r>
          </a:p>
          <a:p>
            <a:br>
              <a:rPr lang="en-US" sz="4000" dirty="0">
                <a:solidFill>
                  <a:srgbClr val="7030A0"/>
                </a:solidFill>
              </a:rPr>
            </a:br>
            <a:endParaRPr lang="en-US" sz="4000" dirty="0">
              <a:solidFill>
                <a:srgbClr val="7030A0"/>
              </a:solidFill>
            </a:endParaRPr>
          </a:p>
          <a:p>
            <a:pPr marL="0" indent="0">
              <a:buNone/>
            </a:pPr>
            <a:endParaRPr lang="ar-SA" sz="4000" dirty="0"/>
          </a:p>
          <a:p>
            <a:r>
              <a:rPr lang="en-US" sz="4000" dirty="0">
                <a:solidFill>
                  <a:srgbClr val="00B050"/>
                </a:solidFill>
              </a:rPr>
              <a:t>Compose an email </a:t>
            </a:r>
            <a:r>
              <a:rPr lang="en-US" sz="4000" dirty="0"/>
              <a:t>for a </a:t>
            </a:r>
            <a:r>
              <a:rPr lang="en-US" sz="4000" dirty="0">
                <a:solidFill>
                  <a:srgbClr val="C00000"/>
                </a:solidFill>
              </a:rPr>
              <a:t>software engineering student addressing their professor</a:t>
            </a:r>
            <a:r>
              <a:rPr lang="en-US" sz="4000" dirty="0"/>
              <a:t>. </a:t>
            </a:r>
            <a:r>
              <a:rPr lang="en-US" sz="4000" dirty="0">
                <a:solidFill>
                  <a:srgbClr val="FF0000"/>
                </a:solidFill>
              </a:rPr>
              <a:t>The student missed an exam due to illness </a:t>
            </a:r>
            <a:r>
              <a:rPr lang="en-US" sz="4000" dirty="0">
                <a:solidFill>
                  <a:schemeClr val="accent4">
                    <a:lumMod val="50000"/>
                  </a:schemeClr>
                </a:solidFill>
              </a:rPr>
              <a:t>and needs to apologize and request a rescheduling of the exam.</a:t>
            </a:r>
          </a:p>
          <a:p>
            <a:r>
              <a:rPr lang="en-US" sz="4000" dirty="0">
                <a:solidFill>
                  <a:schemeClr val="accent4">
                    <a:lumMod val="50000"/>
                  </a:schemeClr>
                </a:solidFill>
              </a:rPr>
              <a:t>The Email should sound Pessimistic.</a:t>
            </a:r>
          </a:p>
        </p:txBody>
      </p:sp>
    </p:spTree>
    <p:extLst>
      <p:ext uri="{BB962C8B-B14F-4D97-AF65-F5344CB8AC3E}">
        <p14:creationId xmlns:p14="http://schemas.microsoft.com/office/powerpoint/2010/main" val="312867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479394" y="1070800"/>
            <a:ext cx="3939688" cy="5583126"/>
          </a:xfrm>
        </p:spPr>
        <p:txBody>
          <a:bodyPr>
            <a:normAutofit/>
          </a:bodyPr>
          <a:lstStyle/>
          <a:p>
            <a:pPr algn="r"/>
            <a:r>
              <a:rPr lang="en-US" sz="6200" dirty="0"/>
              <a:t>Effective Prompting Techniques. </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A5F2B0C-3DAF-DD5A-39C7-8A5CBA90E907}"/>
              </a:ext>
            </a:extLst>
          </p:cNvPr>
          <p:cNvGraphicFramePr>
            <a:graphicFrameLocks noGrp="1"/>
          </p:cNvGraphicFramePr>
          <p:nvPr>
            <p:ph idx="1"/>
            <p:extLst>
              <p:ext uri="{D42A27DB-BD31-4B8C-83A1-F6EECF244321}">
                <p14:modId xmlns:p14="http://schemas.microsoft.com/office/powerpoint/2010/main" val="127578816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5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8CAC8A-058F-CBE3-5474-7522A4A03CD2}"/>
              </a:ext>
            </a:extLst>
          </p:cNvPr>
          <p:cNvSpPr>
            <a:spLocks noGrp="1"/>
          </p:cNvSpPr>
          <p:nvPr>
            <p:ph type="title"/>
          </p:nvPr>
        </p:nvSpPr>
        <p:spPr>
          <a:xfrm>
            <a:off x="1043631" y="809898"/>
            <a:ext cx="10173010" cy="1554480"/>
          </a:xfrm>
        </p:spPr>
        <p:txBody>
          <a:bodyPr anchor="ctr">
            <a:normAutofit/>
          </a:bodyPr>
          <a:lstStyle/>
          <a:p>
            <a:r>
              <a:rPr lang="en-US" sz="4800" dirty="0"/>
              <a:t>GPTs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290179F-ED58-5C77-6F7B-54D8BD29420D}"/>
              </a:ext>
            </a:extLst>
          </p:cNvPr>
          <p:cNvGraphicFramePr>
            <a:graphicFrameLocks noGrp="1"/>
          </p:cNvGraphicFramePr>
          <p:nvPr>
            <p:ph idx="1"/>
            <p:extLst>
              <p:ext uri="{D42A27DB-BD31-4B8C-83A1-F6EECF244321}">
                <p14:modId xmlns:p14="http://schemas.microsoft.com/office/powerpoint/2010/main" val="256281217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46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46" name="Rectangle 4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3F5ACB-D6D5-9192-5C58-14CE4361EC89}"/>
              </a:ext>
            </a:extLst>
          </p:cNvPr>
          <p:cNvSpPr>
            <a:spLocks noGrp="1"/>
          </p:cNvSpPr>
          <p:nvPr>
            <p:ph type="title"/>
          </p:nvPr>
        </p:nvSpPr>
        <p:spPr>
          <a:xfrm>
            <a:off x="761803" y="350196"/>
            <a:ext cx="4646904" cy="1624520"/>
          </a:xfrm>
        </p:spPr>
        <p:txBody>
          <a:bodyPr anchor="ctr">
            <a:normAutofit/>
          </a:bodyPr>
          <a:lstStyle/>
          <a:p>
            <a:r>
              <a:rPr lang="en-US" sz="4000" dirty="0"/>
              <a:t>Conclusion and Key Takeaways</a:t>
            </a:r>
          </a:p>
        </p:txBody>
      </p:sp>
      <p:pic>
        <p:nvPicPr>
          <p:cNvPr id="6" name="Picture 5" descr="A blurry blue and green background&#10;&#10;Description automatically generated">
            <a:extLst>
              <a:ext uri="{FF2B5EF4-FFF2-40B4-BE49-F238E27FC236}">
                <a16:creationId xmlns:a16="http://schemas.microsoft.com/office/drawing/2014/main" id="{9D324DD2-1521-053E-0A4E-5BC5144F5C0D}"/>
              </a:ext>
            </a:extLst>
          </p:cNvPr>
          <p:cNvPicPr>
            <a:picLocks noChangeAspect="1"/>
          </p:cNvPicPr>
          <p:nvPr/>
        </p:nvPicPr>
        <p:blipFill rotWithShape="1">
          <a:blip r:embed="rId2"/>
          <a:srcRect l="14488" r="26334"/>
          <a:stretch/>
        </p:blipFill>
        <p:spPr>
          <a:xfrm>
            <a:off x="6096000" y="1"/>
            <a:ext cx="6102825" cy="6858000"/>
          </a:xfrm>
          <a:prstGeom prst="rect">
            <a:avLst/>
          </a:prstGeom>
        </p:spPr>
      </p:pic>
      <p:graphicFrame>
        <p:nvGraphicFramePr>
          <p:cNvPr id="36" name="Content Placeholder 2">
            <a:extLst>
              <a:ext uri="{FF2B5EF4-FFF2-40B4-BE49-F238E27FC236}">
                <a16:creationId xmlns:a16="http://schemas.microsoft.com/office/drawing/2014/main" id="{EB402F3D-AF52-4F67-072D-096779D7A905}"/>
              </a:ext>
            </a:extLst>
          </p:cNvPr>
          <p:cNvGraphicFramePr>
            <a:graphicFrameLocks noGrp="1"/>
          </p:cNvGraphicFramePr>
          <p:nvPr>
            <p:ph idx="1"/>
            <p:extLst>
              <p:ext uri="{D42A27DB-BD31-4B8C-83A1-F6EECF244321}">
                <p14:modId xmlns:p14="http://schemas.microsoft.com/office/powerpoint/2010/main" val="2667171425"/>
              </p:ext>
            </p:extLst>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1932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F860FC-6EC4-01AD-407A-5CA151BC30C8}"/>
              </a:ext>
            </a:extLst>
          </p:cNvPr>
          <p:cNvSpPr>
            <a:spLocks noGrp="1"/>
          </p:cNvSpPr>
          <p:nvPr>
            <p:ph type="title"/>
          </p:nvPr>
        </p:nvSpPr>
        <p:spPr>
          <a:xfrm>
            <a:off x="640080" y="325369"/>
            <a:ext cx="4368602" cy="1956841"/>
          </a:xfrm>
        </p:spPr>
        <p:txBody>
          <a:bodyPr anchor="b">
            <a:normAutofit/>
          </a:bodyPr>
          <a:lstStyle/>
          <a:p>
            <a:r>
              <a:rPr lang="en-US" sz="5400" dirty="0"/>
              <a:t>Q/A</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qr code with a play button&#10;&#10;Description automatically generated">
            <a:extLst>
              <a:ext uri="{FF2B5EF4-FFF2-40B4-BE49-F238E27FC236}">
                <a16:creationId xmlns:a16="http://schemas.microsoft.com/office/drawing/2014/main" id="{F99E8C36-8B49-B2C0-3CE9-8D3254636899}"/>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3225" y="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36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EE9C7C-E626-B9A1-6C15-2BD1697E017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Introduction</a:t>
            </a:r>
          </a:p>
        </p:txBody>
      </p:sp>
      <p:graphicFrame>
        <p:nvGraphicFramePr>
          <p:cNvPr id="5" name="Content Placeholder 2">
            <a:extLst>
              <a:ext uri="{FF2B5EF4-FFF2-40B4-BE49-F238E27FC236}">
                <a16:creationId xmlns:a16="http://schemas.microsoft.com/office/drawing/2014/main" id="{42629876-1494-05EE-725A-59181B6D78AF}"/>
              </a:ext>
            </a:extLst>
          </p:cNvPr>
          <p:cNvGraphicFramePr>
            <a:graphicFrameLocks noGrp="1"/>
          </p:cNvGraphicFramePr>
          <p:nvPr>
            <p:ph idx="1"/>
            <p:extLst>
              <p:ext uri="{D42A27DB-BD31-4B8C-83A1-F6EECF244321}">
                <p14:modId xmlns:p14="http://schemas.microsoft.com/office/powerpoint/2010/main" val="14865316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62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D375C54-1BB5-DA32-52E8-403C0C21183A}"/>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Understanding Prompting in ChatGPT.</a:t>
            </a:r>
          </a:p>
        </p:txBody>
      </p:sp>
      <p:sp>
        <p:nvSpPr>
          <p:cNvPr id="3" name="Content Placeholder 2">
            <a:extLst>
              <a:ext uri="{FF2B5EF4-FFF2-40B4-BE49-F238E27FC236}">
                <a16:creationId xmlns:a16="http://schemas.microsoft.com/office/drawing/2014/main" id="{B95301EB-4FED-630E-B991-40636E14DEA9}"/>
              </a:ext>
            </a:extLst>
          </p:cNvPr>
          <p:cNvSpPr>
            <a:spLocks noGrp="1"/>
          </p:cNvSpPr>
          <p:nvPr>
            <p:ph idx="1"/>
          </p:nvPr>
        </p:nvSpPr>
        <p:spPr>
          <a:xfrm>
            <a:off x="6095847" y="1243013"/>
            <a:ext cx="5909553" cy="5230368"/>
          </a:xfrm>
        </p:spPr>
        <p:txBody>
          <a:bodyPr anchor="ctr">
            <a:normAutofit lnSpcReduction="10000"/>
          </a:bodyPr>
          <a:lstStyle/>
          <a:p>
            <a:r>
              <a:rPr lang="en-US" sz="2000" dirty="0">
                <a:solidFill>
                  <a:schemeClr val="tx2"/>
                </a:solidFill>
              </a:rPr>
              <a:t>Definition of prompts and their role in interacting with ChatGPT.</a:t>
            </a:r>
            <a:endParaRPr lang="ar-SA" sz="2000" dirty="0">
              <a:solidFill>
                <a:schemeClr val="tx2"/>
              </a:solidFill>
            </a:endParaRPr>
          </a:p>
          <a:p>
            <a:r>
              <a:rPr lang="en-US" sz="2000" dirty="0">
                <a:solidFill>
                  <a:schemeClr val="tx2"/>
                </a:solidFill>
                <a:hlinkClick r:id="rId2"/>
              </a:rPr>
              <a:t>https://huggingface.co/meta-llama/Llama-2-70b</a:t>
            </a:r>
            <a:endParaRPr lang="en-US" sz="2000" dirty="0">
              <a:solidFill>
                <a:schemeClr val="tx2"/>
              </a:solidFill>
            </a:endParaRPr>
          </a:p>
          <a:p>
            <a:endParaRPr lang="en-US" sz="2000" dirty="0">
              <a:solidFill>
                <a:schemeClr val="tx2"/>
              </a:solidFill>
            </a:endParaRPr>
          </a:p>
          <a:p>
            <a:r>
              <a:rPr lang="en-US" sz="2000" dirty="0">
                <a:solidFill>
                  <a:schemeClr val="tx2"/>
                </a:solidFill>
              </a:rPr>
              <a:t>Types of prompts:</a:t>
            </a:r>
          </a:p>
          <a:p>
            <a:r>
              <a:rPr lang="en-US" sz="2000" b="1" i="0" dirty="0">
                <a:solidFill>
                  <a:schemeClr val="tx2"/>
                </a:solidFill>
                <a:effectLst/>
                <a:latin typeface="Söhne"/>
              </a:rPr>
              <a:t>Open-Ended (Creative) Prompts. </a:t>
            </a:r>
            <a:r>
              <a:rPr lang="en-US" sz="2000" i="0" dirty="0">
                <a:solidFill>
                  <a:schemeClr val="tx2"/>
                </a:solidFill>
                <a:effectLst/>
                <a:latin typeface="Söhne"/>
              </a:rPr>
              <a:t>Example: Tell me a story about a space adventure. Example: Create a short story about a talking tree.</a:t>
            </a:r>
          </a:p>
          <a:p>
            <a:r>
              <a:rPr lang="en-US" sz="2000" b="1" i="0" dirty="0">
                <a:solidFill>
                  <a:schemeClr val="tx2"/>
                </a:solidFill>
                <a:effectLst/>
                <a:latin typeface="Söhne"/>
              </a:rPr>
              <a:t>Closed-Ended Prompts. </a:t>
            </a:r>
            <a:r>
              <a:rPr lang="en-US" sz="2000" i="0" dirty="0">
                <a:solidFill>
                  <a:schemeClr val="tx2"/>
                </a:solidFill>
                <a:effectLst/>
                <a:latin typeface="Söhne"/>
              </a:rPr>
              <a:t>Example: Is Paris the capital of France?</a:t>
            </a:r>
          </a:p>
          <a:p>
            <a:r>
              <a:rPr lang="en-US" sz="2000" b="1" i="0" dirty="0">
                <a:solidFill>
                  <a:schemeClr val="tx2"/>
                </a:solidFill>
                <a:effectLst/>
                <a:latin typeface="Söhne"/>
              </a:rPr>
              <a:t>Contextual Prompts. </a:t>
            </a:r>
            <a:r>
              <a:rPr lang="en-US" sz="2000" i="0" dirty="0">
                <a:solidFill>
                  <a:schemeClr val="tx2"/>
                </a:solidFill>
                <a:effectLst/>
                <a:latin typeface="Söhne"/>
              </a:rPr>
              <a:t>Example: Based on our last discussion, what book would you recommend next?</a:t>
            </a:r>
          </a:p>
          <a:p>
            <a:r>
              <a:rPr lang="en-US" sz="2000" b="1" i="0" dirty="0">
                <a:solidFill>
                  <a:schemeClr val="tx2"/>
                </a:solidFill>
                <a:effectLst/>
                <a:latin typeface="Söhne"/>
              </a:rPr>
              <a:t>Instructional Prompts. </a:t>
            </a:r>
            <a:r>
              <a:rPr lang="en-US" sz="2000" i="0" dirty="0">
                <a:solidFill>
                  <a:schemeClr val="tx2"/>
                </a:solidFill>
                <a:effectLst/>
                <a:latin typeface="Söhne"/>
              </a:rPr>
              <a:t>Example: "Write a poem about spring in the style of a haiku."</a:t>
            </a:r>
          </a:p>
          <a:p>
            <a:r>
              <a:rPr lang="en-US" sz="2000" b="1" i="0" dirty="0">
                <a:solidFill>
                  <a:schemeClr val="tx2"/>
                </a:solidFill>
                <a:effectLst/>
                <a:latin typeface="Söhne"/>
              </a:rPr>
              <a:t>Exploratory Prompts. </a:t>
            </a:r>
            <a:r>
              <a:rPr lang="en-US" sz="2000" i="0" dirty="0">
                <a:solidFill>
                  <a:schemeClr val="tx2"/>
                </a:solidFill>
                <a:effectLst/>
                <a:latin typeface="Söhne"/>
              </a:rPr>
              <a:t>Example</a:t>
            </a:r>
            <a:r>
              <a:rPr lang="en-US" sz="2000" b="1" i="0" dirty="0">
                <a:solidFill>
                  <a:schemeClr val="tx2"/>
                </a:solidFill>
                <a:effectLst/>
                <a:latin typeface="Söhne"/>
              </a:rPr>
              <a:t>: </a:t>
            </a:r>
            <a:r>
              <a:rPr lang="en-US" sz="2000" i="0" dirty="0">
                <a:solidFill>
                  <a:schemeClr val="tx2"/>
                </a:solidFill>
                <a:effectLst/>
                <a:latin typeface="Söhne"/>
              </a:rPr>
              <a:t>Explain how solar panels generate electricity.</a:t>
            </a:r>
          </a:p>
          <a:p>
            <a:endParaRPr lang="en-US" sz="1800" b="1" i="0" dirty="0">
              <a:solidFill>
                <a:schemeClr val="tx2"/>
              </a:solidFill>
              <a:effectLst/>
              <a:latin typeface="Söhne"/>
            </a:endParaRPr>
          </a:p>
          <a:p>
            <a:endParaRPr lang="en-US" sz="1800" b="1" dirty="0">
              <a:solidFill>
                <a:schemeClr val="tx2"/>
              </a:solidFill>
              <a:latin typeface="Söhne"/>
            </a:endParaRPr>
          </a:p>
        </p:txBody>
      </p:sp>
    </p:spTree>
    <p:extLst>
      <p:ext uri="{BB962C8B-B14F-4D97-AF65-F5344CB8AC3E}">
        <p14:creationId xmlns:p14="http://schemas.microsoft.com/office/powerpoint/2010/main" val="181879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5DD1647-056F-37F0-8329-0706A1F3DE66}"/>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Effective Prompting Techniques.</a:t>
            </a:r>
          </a:p>
        </p:txBody>
      </p:sp>
      <p:sp>
        <p:nvSpPr>
          <p:cNvPr id="3" name="Content Placeholder 2">
            <a:extLst>
              <a:ext uri="{FF2B5EF4-FFF2-40B4-BE49-F238E27FC236}">
                <a16:creationId xmlns:a16="http://schemas.microsoft.com/office/drawing/2014/main" id="{467295BD-CC5D-05E4-CCFC-B336F16369E9}"/>
              </a:ext>
            </a:extLst>
          </p:cNvPr>
          <p:cNvSpPr>
            <a:spLocks noGrp="1"/>
          </p:cNvSpPr>
          <p:nvPr>
            <p:ph idx="1"/>
          </p:nvPr>
        </p:nvSpPr>
        <p:spPr>
          <a:xfrm>
            <a:off x="6172200" y="804672"/>
            <a:ext cx="5221224" cy="5230368"/>
          </a:xfrm>
        </p:spPr>
        <p:txBody>
          <a:bodyPr anchor="ctr">
            <a:normAutofit/>
          </a:bodyPr>
          <a:lstStyle/>
          <a:p>
            <a:r>
              <a:rPr lang="en-US" b="1" i="0" dirty="0">
                <a:solidFill>
                  <a:schemeClr val="tx2"/>
                </a:solidFill>
                <a:effectLst/>
                <a:latin typeface="Söhne"/>
              </a:rPr>
              <a:t>Be Clear and Specific.</a:t>
            </a:r>
          </a:p>
          <a:p>
            <a:r>
              <a:rPr lang="en-US" b="1" i="0" dirty="0">
                <a:solidFill>
                  <a:schemeClr val="tx2"/>
                </a:solidFill>
                <a:effectLst/>
                <a:latin typeface="Söhne"/>
              </a:rPr>
              <a:t>Provide Context</a:t>
            </a:r>
            <a:r>
              <a:rPr lang="en-US" b="1" dirty="0">
                <a:solidFill>
                  <a:schemeClr val="tx2"/>
                </a:solidFill>
                <a:latin typeface="Söhne"/>
              </a:rPr>
              <a:t>.</a:t>
            </a:r>
          </a:p>
          <a:p>
            <a:r>
              <a:rPr lang="en-US" b="1" i="0" dirty="0">
                <a:solidFill>
                  <a:schemeClr val="tx2"/>
                </a:solidFill>
                <a:effectLst/>
                <a:latin typeface="Söhne"/>
              </a:rPr>
              <a:t>Use Relevant Keywords.</a:t>
            </a:r>
          </a:p>
          <a:p>
            <a:r>
              <a:rPr lang="en-US" b="1" i="0" dirty="0">
                <a:solidFill>
                  <a:schemeClr val="tx2"/>
                </a:solidFill>
                <a:effectLst/>
                <a:latin typeface="Söhne"/>
              </a:rPr>
              <a:t>Use Exemplars When Necessary</a:t>
            </a:r>
            <a:r>
              <a:rPr lang="en-US" b="1" dirty="0">
                <a:solidFill>
                  <a:schemeClr val="tx2"/>
                </a:solidFill>
                <a:latin typeface="Söhne"/>
              </a:rPr>
              <a:t>.</a:t>
            </a:r>
          </a:p>
          <a:p>
            <a:r>
              <a:rPr lang="en-US" b="1" i="0" dirty="0">
                <a:solidFill>
                  <a:schemeClr val="tx2"/>
                </a:solidFill>
                <a:effectLst/>
                <a:latin typeface="Söhne"/>
              </a:rPr>
              <a:t>Iterative Approach.</a:t>
            </a:r>
          </a:p>
          <a:p>
            <a:endParaRPr lang="en-US" dirty="0">
              <a:solidFill>
                <a:schemeClr val="tx2"/>
              </a:solidFill>
            </a:endParaRPr>
          </a:p>
        </p:txBody>
      </p:sp>
    </p:spTree>
    <p:extLst>
      <p:ext uri="{BB962C8B-B14F-4D97-AF65-F5344CB8AC3E}">
        <p14:creationId xmlns:p14="http://schemas.microsoft.com/office/powerpoint/2010/main" val="35488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sz="3600" kern="1200" dirty="0">
                <a:solidFill>
                  <a:schemeClr val="bg1"/>
                </a:solidFill>
                <a:latin typeface="+mj-lt"/>
                <a:ea typeface="+mj-ea"/>
                <a:cs typeface="+mj-cs"/>
              </a:rPr>
              <a:t>Effective Prompting Techniques.</a:t>
            </a:r>
          </a:p>
        </p:txBody>
      </p:sp>
      <p:sp>
        <p:nvSpPr>
          <p:cNvPr id="3" name="Content Placeholder 2">
            <a:extLst>
              <a:ext uri="{FF2B5EF4-FFF2-40B4-BE49-F238E27FC236}">
                <a16:creationId xmlns:a16="http://schemas.microsoft.com/office/drawing/2014/main" id="{D0A5AF85-85A7-7D88-5E18-B5BE550E02D5}"/>
              </a:ext>
            </a:extLst>
          </p:cNvPr>
          <p:cNvSpPr>
            <a:spLocks noGrp="1"/>
          </p:cNvSpPr>
          <p:nvPr>
            <p:ph idx="1"/>
          </p:nvPr>
        </p:nvSpPr>
        <p:spPr>
          <a:xfrm>
            <a:off x="5036898" y="1412489"/>
            <a:ext cx="3414705" cy="4363844"/>
          </a:xfrm>
        </p:spPr>
        <p:txBody>
          <a:bodyPr vert="horz" lIns="91440" tIns="45720" rIns="91440" bIns="45720" rtlCol="0">
            <a:noAutofit/>
          </a:bodyPr>
          <a:lstStyle/>
          <a:p>
            <a:r>
              <a:rPr lang="en-US" sz="5000" dirty="0"/>
              <a:t>Task</a:t>
            </a:r>
          </a:p>
          <a:p>
            <a:r>
              <a:rPr lang="en-US" sz="5000" dirty="0"/>
              <a:t>Context </a:t>
            </a:r>
          </a:p>
          <a:p>
            <a:r>
              <a:rPr lang="en-US" sz="5000" dirty="0"/>
              <a:t>Exemplars</a:t>
            </a:r>
          </a:p>
          <a:p>
            <a:r>
              <a:rPr lang="en-US" sz="5000" dirty="0"/>
              <a:t>Persona</a:t>
            </a:r>
          </a:p>
          <a:p>
            <a:r>
              <a:rPr lang="en-US" sz="5000" dirty="0"/>
              <a:t>Format</a:t>
            </a:r>
          </a:p>
          <a:p>
            <a:r>
              <a:rPr lang="en-US" sz="5000" dirty="0"/>
              <a:t>Tone</a:t>
            </a:r>
          </a:p>
        </p:txBody>
      </p:sp>
      <p:sp>
        <p:nvSpPr>
          <p:cNvPr id="4" name="Content Placeholder 2">
            <a:extLst>
              <a:ext uri="{FF2B5EF4-FFF2-40B4-BE49-F238E27FC236}">
                <a16:creationId xmlns:a16="http://schemas.microsoft.com/office/drawing/2014/main" id="{6D43CB79-54C0-65CA-7536-430115DB0993}"/>
              </a:ext>
            </a:extLst>
          </p:cNvPr>
          <p:cNvSpPr txBox="1">
            <a:spLocks/>
          </p:cNvSpPr>
          <p:nvPr/>
        </p:nvSpPr>
        <p:spPr>
          <a:xfrm>
            <a:off x="8451604" y="1412489"/>
            <a:ext cx="2926080" cy="4363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en-US" sz="5000" dirty="0" err="1"/>
              <a:t>المهمة</a:t>
            </a:r>
            <a:endParaRPr lang="en-US" sz="5000" dirty="0"/>
          </a:p>
          <a:p>
            <a:pPr algn="r" rtl="1"/>
            <a:r>
              <a:rPr lang="en-US" sz="5000" dirty="0" err="1"/>
              <a:t>السياق</a:t>
            </a:r>
            <a:r>
              <a:rPr lang="en-US" sz="5000" dirty="0"/>
              <a:t> </a:t>
            </a:r>
          </a:p>
          <a:p>
            <a:pPr algn="r" rtl="1"/>
            <a:r>
              <a:rPr lang="en-US" sz="5000" dirty="0" err="1"/>
              <a:t>أمثلة</a:t>
            </a:r>
            <a:endParaRPr lang="en-US" sz="5000" dirty="0"/>
          </a:p>
          <a:p>
            <a:pPr algn="r" rtl="1"/>
            <a:r>
              <a:rPr lang="en-US" sz="5000" dirty="0" err="1"/>
              <a:t>الشخصية</a:t>
            </a:r>
            <a:endParaRPr lang="en-US" sz="5000" dirty="0"/>
          </a:p>
          <a:p>
            <a:pPr algn="r" rtl="1"/>
            <a:r>
              <a:rPr lang="en-US" sz="5000" dirty="0" err="1"/>
              <a:t>الصيغة</a:t>
            </a:r>
            <a:endParaRPr lang="en-US" sz="5000" dirty="0"/>
          </a:p>
          <a:p>
            <a:pPr algn="r" rtl="1"/>
            <a:r>
              <a:rPr lang="en-US" sz="5000" dirty="0" err="1"/>
              <a:t>النبرة</a:t>
            </a:r>
            <a:endParaRPr lang="en-US" sz="5000" dirty="0"/>
          </a:p>
        </p:txBody>
      </p:sp>
    </p:spTree>
    <p:extLst>
      <p:ext uri="{BB962C8B-B14F-4D97-AF65-F5344CB8AC3E}">
        <p14:creationId xmlns:p14="http://schemas.microsoft.com/office/powerpoint/2010/main" val="4784941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F87F3-B0B0-EC64-63F9-2EAEDFEC57A8}"/>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Effective Prompting Techniques.</a:t>
            </a:r>
          </a:p>
        </p:txBody>
      </p:sp>
      <p:graphicFrame>
        <p:nvGraphicFramePr>
          <p:cNvPr id="5" name="Content Placeholder 2">
            <a:extLst>
              <a:ext uri="{FF2B5EF4-FFF2-40B4-BE49-F238E27FC236}">
                <a16:creationId xmlns:a16="http://schemas.microsoft.com/office/drawing/2014/main" id="{E6804912-E509-37E0-F9EF-B165AF6A8CA2}"/>
              </a:ext>
            </a:extLst>
          </p:cNvPr>
          <p:cNvGraphicFramePr>
            <a:graphicFrameLocks noGrp="1"/>
          </p:cNvGraphicFramePr>
          <p:nvPr>
            <p:ph idx="1"/>
            <p:extLst>
              <p:ext uri="{D42A27DB-BD31-4B8C-83A1-F6EECF244321}">
                <p14:modId xmlns:p14="http://schemas.microsoft.com/office/powerpoint/2010/main" val="274328960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54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3970366" y="609600"/>
            <a:ext cx="4267200" cy="1351472"/>
          </a:xfrm>
        </p:spPr>
        <p:txBody>
          <a:bodyPr vert="horz" lIns="91440" tIns="45720" rIns="91440" bIns="45720" rtlCol="0" anchor="ctr">
            <a:normAutofit/>
          </a:bodyPr>
          <a:lstStyle/>
          <a:p>
            <a:pPr algn="ctr"/>
            <a:r>
              <a:rPr lang="en-US" sz="4100" kern="1200">
                <a:solidFill>
                  <a:schemeClr val="tx1">
                    <a:lumMod val="85000"/>
                    <a:lumOff val="15000"/>
                  </a:schemeClr>
                </a:solidFill>
                <a:latin typeface="+mj-lt"/>
                <a:ea typeface="+mj-ea"/>
                <a:cs typeface="+mj-cs"/>
              </a:rPr>
              <a:t>Effective Prompting Techniques.</a:t>
            </a:r>
          </a:p>
        </p:txBody>
      </p:sp>
      <p:pic>
        <p:nvPicPr>
          <p:cNvPr id="9" name="Picture 8" descr="مصباح على خلفية صفراء مع خطوط ضوء مرسومة">
            <a:extLst>
              <a:ext uri="{FF2B5EF4-FFF2-40B4-BE49-F238E27FC236}">
                <a16:creationId xmlns:a16="http://schemas.microsoft.com/office/drawing/2014/main" id="{6E60BC40-5EF6-7D6F-6913-A78639B50A88}"/>
              </a:ext>
            </a:extLst>
          </p:cNvPr>
          <p:cNvPicPr>
            <a:picLocks noChangeAspect="1"/>
          </p:cNvPicPr>
          <p:nvPr/>
        </p:nvPicPr>
        <p:blipFill rotWithShape="1">
          <a:blip r:embed="rId2"/>
          <a:srcRect l="55558" r="11300"/>
          <a:stretch/>
        </p:blipFill>
        <p:spPr>
          <a:xfrm>
            <a:off x="3" y="1"/>
            <a:ext cx="3695699" cy="685800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p:spPr>
      </p:pic>
      <p:sp>
        <p:nvSpPr>
          <p:cNvPr id="4" name="Content Placeholder 2">
            <a:extLst>
              <a:ext uri="{FF2B5EF4-FFF2-40B4-BE49-F238E27FC236}">
                <a16:creationId xmlns:a16="http://schemas.microsoft.com/office/drawing/2014/main" id="{6D43CB79-54C0-65CA-7536-430115DB0993}"/>
              </a:ext>
            </a:extLst>
          </p:cNvPr>
          <p:cNvSpPr txBox="1">
            <a:spLocks/>
          </p:cNvSpPr>
          <p:nvPr/>
        </p:nvSpPr>
        <p:spPr>
          <a:xfrm>
            <a:off x="5684866" y="2147354"/>
            <a:ext cx="3810000" cy="41010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en-US" b="1" dirty="0" err="1">
                <a:solidFill>
                  <a:schemeClr val="tx1">
                    <a:lumMod val="85000"/>
                    <a:lumOff val="15000"/>
                  </a:schemeClr>
                </a:solidFill>
              </a:rPr>
              <a:t>المهمة</a:t>
            </a:r>
            <a:endParaRPr lang="en-US" b="1" dirty="0">
              <a:solidFill>
                <a:schemeClr val="tx1">
                  <a:lumMod val="85000"/>
                  <a:lumOff val="15000"/>
                </a:schemeClr>
              </a:solidFill>
            </a:endParaRPr>
          </a:p>
          <a:p>
            <a:pPr algn="r" rtl="1"/>
            <a:r>
              <a:rPr lang="en-US" dirty="0" err="1">
                <a:solidFill>
                  <a:schemeClr val="tx1">
                    <a:lumMod val="85000"/>
                    <a:lumOff val="15000"/>
                  </a:schemeClr>
                </a:solidFill>
              </a:rPr>
              <a:t>السياق</a:t>
            </a:r>
            <a:r>
              <a:rPr lang="en-US" dirty="0">
                <a:solidFill>
                  <a:schemeClr val="tx1">
                    <a:lumMod val="85000"/>
                    <a:lumOff val="15000"/>
                  </a:schemeClr>
                </a:solidFill>
              </a:rPr>
              <a:t> </a:t>
            </a:r>
          </a:p>
          <a:p>
            <a:pPr algn="r" rtl="1"/>
            <a:r>
              <a:rPr lang="en-US" dirty="0" err="1">
                <a:solidFill>
                  <a:schemeClr val="tx1">
                    <a:lumMod val="85000"/>
                    <a:lumOff val="15000"/>
                  </a:schemeClr>
                </a:solidFill>
              </a:rPr>
              <a:t>أمثلة</a:t>
            </a:r>
            <a:endParaRPr lang="en-US" dirty="0">
              <a:solidFill>
                <a:schemeClr val="tx1">
                  <a:lumMod val="85000"/>
                  <a:lumOff val="15000"/>
                </a:schemeClr>
              </a:solidFill>
            </a:endParaRPr>
          </a:p>
          <a:p>
            <a:pPr algn="r" rtl="1"/>
            <a:r>
              <a:rPr lang="en-US" dirty="0" err="1">
                <a:solidFill>
                  <a:schemeClr val="tx1">
                    <a:lumMod val="85000"/>
                    <a:lumOff val="15000"/>
                  </a:schemeClr>
                </a:solidFill>
              </a:rPr>
              <a:t>الشخصية</a:t>
            </a:r>
            <a:endParaRPr lang="en-US" dirty="0">
              <a:solidFill>
                <a:schemeClr val="tx1">
                  <a:lumMod val="85000"/>
                  <a:lumOff val="15000"/>
                </a:schemeClr>
              </a:solidFill>
            </a:endParaRPr>
          </a:p>
          <a:p>
            <a:pPr algn="r" rtl="1"/>
            <a:r>
              <a:rPr lang="en-US" dirty="0" err="1">
                <a:solidFill>
                  <a:schemeClr val="tx1">
                    <a:lumMod val="85000"/>
                    <a:lumOff val="15000"/>
                  </a:schemeClr>
                </a:solidFill>
              </a:rPr>
              <a:t>الصيغة</a:t>
            </a:r>
            <a:endParaRPr lang="en-US" dirty="0">
              <a:solidFill>
                <a:schemeClr val="tx1">
                  <a:lumMod val="85000"/>
                  <a:lumOff val="15000"/>
                </a:schemeClr>
              </a:solidFill>
            </a:endParaRPr>
          </a:p>
          <a:p>
            <a:pPr algn="r" rtl="1"/>
            <a:r>
              <a:rPr lang="en-US" dirty="0" err="1">
                <a:solidFill>
                  <a:schemeClr val="tx1">
                    <a:lumMod val="85000"/>
                    <a:lumOff val="15000"/>
                  </a:schemeClr>
                </a:solidFill>
              </a:rPr>
              <a:t>النبرة</a:t>
            </a:r>
            <a:endParaRPr lang="en-US" dirty="0">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92EC9AD6-55AD-799F-6932-3F057ADBA6CB}"/>
              </a:ext>
            </a:extLst>
          </p:cNvPr>
          <p:cNvSpPr txBox="1">
            <a:spLocks/>
          </p:cNvSpPr>
          <p:nvPr/>
        </p:nvSpPr>
        <p:spPr>
          <a:xfrm>
            <a:off x="5457622" y="2147356"/>
            <a:ext cx="15669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ar-SA" dirty="0"/>
              <a:t>أساسي</a:t>
            </a:r>
            <a:endParaRPr lang="en-US" dirty="0"/>
          </a:p>
          <a:p>
            <a:pPr marL="0" indent="0" algn="r" rtl="1">
              <a:buNone/>
            </a:pPr>
            <a:r>
              <a:rPr lang="ar-SA" dirty="0"/>
              <a:t>مهم</a:t>
            </a:r>
            <a:endParaRPr lang="en-US" dirty="0"/>
          </a:p>
          <a:p>
            <a:pPr marL="0" indent="0" algn="r" rtl="1">
              <a:buNone/>
            </a:pPr>
            <a:r>
              <a:rPr lang="ar-SA" dirty="0"/>
              <a:t>مهم</a:t>
            </a:r>
          </a:p>
          <a:p>
            <a:pPr marL="0" indent="0" algn="r" rtl="1">
              <a:buNone/>
            </a:pPr>
            <a:r>
              <a:rPr lang="ar-SA" dirty="0"/>
              <a:t>يفضل</a:t>
            </a:r>
          </a:p>
          <a:p>
            <a:pPr marL="0" indent="0" algn="r" rtl="1">
              <a:buNone/>
            </a:pPr>
            <a:r>
              <a:rPr lang="ar-SA" dirty="0"/>
              <a:t>يفضل</a:t>
            </a:r>
          </a:p>
          <a:p>
            <a:pPr marL="0" indent="0" algn="r" rtl="1">
              <a:buNone/>
            </a:pPr>
            <a:r>
              <a:rPr lang="ar-SA" dirty="0"/>
              <a:t>يفضل</a:t>
            </a:r>
          </a:p>
        </p:txBody>
      </p:sp>
      <p:cxnSp>
        <p:nvCxnSpPr>
          <p:cNvPr id="5" name="Straight Arrow Connector 4">
            <a:extLst>
              <a:ext uri="{FF2B5EF4-FFF2-40B4-BE49-F238E27FC236}">
                <a16:creationId xmlns:a16="http://schemas.microsoft.com/office/drawing/2014/main" id="{96DAF1BC-E999-F9F1-D1F7-FDC4687C6B3F}"/>
              </a:ext>
            </a:extLst>
          </p:cNvPr>
          <p:cNvCxnSpPr>
            <a:cxnSpLocks/>
          </p:cNvCxnSpPr>
          <p:nvPr/>
        </p:nvCxnSpPr>
        <p:spPr>
          <a:xfrm>
            <a:off x="9658350" y="2237297"/>
            <a:ext cx="0" cy="300145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9475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DB93-E897-83B1-72CA-4B9A047661BD}"/>
              </a:ext>
            </a:extLst>
          </p:cNvPr>
          <p:cNvSpPr>
            <a:spLocks noGrp="1"/>
          </p:cNvSpPr>
          <p:nvPr>
            <p:ph type="title"/>
          </p:nvPr>
        </p:nvSpPr>
        <p:spPr>
          <a:xfrm>
            <a:off x="5868557" y="1138036"/>
            <a:ext cx="5444382" cy="1402470"/>
          </a:xfrm>
        </p:spPr>
        <p:txBody>
          <a:bodyPr anchor="t">
            <a:normAutofit/>
          </a:bodyPr>
          <a:lstStyle/>
          <a:p>
            <a:r>
              <a:rPr lang="en-US" sz="3200" dirty="0"/>
              <a:t>Effective Prompting Techniques. (Task)</a:t>
            </a:r>
          </a:p>
        </p:txBody>
      </p:sp>
      <p:pic>
        <p:nvPicPr>
          <p:cNvPr id="5" name="Picture 4" descr="Many question marks on black background">
            <a:extLst>
              <a:ext uri="{FF2B5EF4-FFF2-40B4-BE49-F238E27FC236}">
                <a16:creationId xmlns:a16="http://schemas.microsoft.com/office/drawing/2014/main" id="{1F870D3B-B675-E207-0A8D-1DD15E5D30A0}"/>
              </a:ext>
            </a:extLst>
          </p:cNvPr>
          <p:cNvPicPr>
            <a:picLocks noChangeAspect="1"/>
          </p:cNvPicPr>
          <p:nvPr/>
        </p:nvPicPr>
        <p:blipFill rotWithShape="1">
          <a:blip r:embed="rId2"/>
          <a:srcRect l="54181" r="2" b="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A5AF85-85A7-7D88-5E18-B5BE550E02D5}"/>
              </a:ext>
            </a:extLst>
          </p:cNvPr>
          <p:cNvSpPr>
            <a:spLocks noGrp="1"/>
          </p:cNvSpPr>
          <p:nvPr>
            <p:ph idx="1"/>
          </p:nvPr>
        </p:nvSpPr>
        <p:spPr>
          <a:xfrm>
            <a:off x="5868557" y="2551176"/>
            <a:ext cx="5444382" cy="3591207"/>
          </a:xfrm>
        </p:spPr>
        <p:txBody>
          <a:bodyPr>
            <a:normAutofit/>
          </a:bodyPr>
          <a:lstStyle/>
          <a:p>
            <a:r>
              <a:rPr lang="en-US" sz="2000" dirty="0">
                <a:solidFill>
                  <a:srgbClr val="FF0000"/>
                </a:solidFill>
              </a:rPr>
              <a:t>I’m 30 years old</a:t>
            </a:r>
            <a:r>
              <a:rPr lang="en-US" sz="2000" dirty="0"/>
              <a:t>, </a:t>
            </a:r>
            <a:r>
              <a:rPr lang="en-US" sz="2000" dirty="0">
                <a:solidFill>
                  <a:srgbClr val="00B050"/>
                </a:solidFill>
              </a:rPr>
              <a:t>Give me a plan to get rich.</a:t>
            </a:r>
          </a:p>
          <a:p>
            <a:endParaRPr lang="en-US" sz="2000" dirty="0"/>
          </a:p>
          <a:p>
            <a:r>
              <a:rPr lang="en-US" sz="2000" b="1" dirty="0"/>
              <a:t>Task verbs can be used:</a:t>
            </a:r>
          </a:p>
          <a:p>
            <a:r>
              <a:rPr lang="en-US" sz="2000" dirty="0"/>
              <a:t>Build, Develop, Give, Write, Analyze, Compare, Describe, Explain, Code, Optimize, Summarize, …., etc.</a:t>
            </a:r>
          </a:p>
          <a:p>
            <a:pPr marL="0" indent="0">
              <a:buNone/>
            </a:pPr>
            <a:endParaRPr lang="ar-SA" sz="2000" dirty="0"/>
          </a:p>
          <a:p>
            <a:r>
              <a:rPr lang="en-US" sz="2000" b="1" dirty="0"/>
              <a:t>You can use question to make tasks.</a:t>
            </a:r>
          </a:p>
        </p:txBody>
      </p:sp>
    </p:spTree>
    <p:extLst>
      <p:ext uri="{BB962C8B-B14F-4D97-AF65-F5344CB8AC3E}">
        <p14:creationId xmlns:p14="http://schemas.microsoft.com/office/powerpoint/2010/main" val="415944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1191</Words>
  <Application>Microsoft Office PowerPoint</Application>
  <PresentationFormat>Widescreen</PresentationFormat>
  <Paragraphs>167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Calibri</vt:lpstr>
      <vt:lpstr>Calibri Light</vt:lpstr>
      <vt:lpstr>Söhne</vt:lpstr>
      <vt:lpstr>Office Theme</vt:lpstr>
      <vt:lpstr>إتقان ChatGPT: دليل المستخدم لصياغة الأوامر  Mastering ChatGPT: Effective Prompting Techniques </vt:lpstr>
      <vt:lpstr>Scope</vt:lpstr>
      <vt:lpstr>Introduction</vt:lpstr>
      <vt:lpstr>Understanding Prompting in ChatGPT.</vt:lpstr>
      <vt:lpstr>Effective Prompting Techniques.</vt:lpstr>
      <vt:lpstr>Effective Prompting Techniques.</vt:lpstr>
      <vt:lpstr>Effective Prompting Techniques.</vt:lpstr>
      <vt:lpstr>Effective Prompting Techniques.</vt:lpstr>
      <vt:lpstr>Effective Prompting Techniques. (Task)</vt:lpstr>
      <vt:lpstr>Effective Prompting Techniques. (Task)</vt:lpstr>
      <vt:lpstr>Effective Prompting Techniques. (Context)</vt:lpstr>
      <vt:lpstr>Effective Prompting Techniques. (Exemplar)</vt:lpstr>
      <vt:lpstr>Effective Prompting Techniques. (Exemplar)</vt:lpstr>
      <vt:lpstr>Effective Prompting Techniques. (Persona)</vt:lpstr>
      <vt:lpstr>Effective Prompting Techniques. (Persona)</vt:lpstr>
      <vt:lpstr>Effective Prompting Techniques. (Persona)</vt:lpstr>
      <vt:lpstr>Effective Prompting Techniques. (Format)</vt:lpstr>
      <vt:lpstr>Effective Prompting Techniques. (Format)</vt:lpstr>
      <vt:lpstr>Effective Prompting Techniques. (Format)</vt:lpstr>
      <vt:lpstr>Effective Prompting Techniques. (TONE)</vt:lpstr>
      <vt:lpstr>Effective Prompting Techniques. </vt:lpstr>
      <vt:lpstr>GPTs</vt:lpstr>
      <vt:lpstr>Conclusion and Key Takeaways</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إتقان ChatGPT: دليل المستخدم لصياغة الأوامر  Mastering ChatGPT: Effective Prompting Techniques </dc:title>
  <dc:creator>apo apo</dc:creator>
  <cp:lastModifiedBy>apo apo</cp:lastModifiedBy>
  <cp:revision>183</cp:revision>
  <dcterms:created xsi:type="dcterms:W3CDTF">2023-12-28T10:53:57Z</dcterms:created>
  <dcterms:modified xsi:type="dcterms:W3CDTF">2023-12-29T19:02:22Z</dcterms:modified>
</cp:coreProperties>
</file>