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08" r:id="rId2"/>
    <p:sldId id="709" r:id="rId3"/>
    <p:sldId id="712" r:id="rId4"/>
    <p:sldId id="710" r:id="rId5"/>
    <p:sldId id="711" r:id="rId6"/>
    <p:sldId id="713" r:id="rId7"/>
    <p:sldId id="707" r:id="rId8"/>
    <p:sldId id="714" r:id="rId9"/>
    <p:sldId id="715" r:id="rId10"/>
    <p:sldId id="716" r:id="rId11"/>
    <p:sldId id="717" r:id="rId12"/>
    <p:sldId id="718" r:id="rId13"/>
    <p:sldId id="719" r:id="rId14"/>
    <p:sldId id="720" r:id="rId15"/>
  </p:sldIdLst>
  <p:sldSz cx="9326563" cy="6858000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5pPr>
    <a:lvl6pPr marL="22860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6pPr>
    <a:lvl7pPr marL="27432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7pPr>
    <a:lvl8pPr marL="32004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8pPr>
    <a:lvl9pPr marL="36576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9900"/>
    <a:srgbClr val="FF3300"/>
    <a:srgbClr val="FF0066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1016" autoAdjust="0"/>
  </p:normalViewPr>
  <p:slideViewPr>
    <p:cSldViewPr>
      <p:cViewPr varScale="1">
        <p:scale>
          <a:sx n="69" d="100"/>
          <a:sy n="69" d="100"/>
        </p:scale>
        <p:origin x="1434" y="66"/>
      </p:cViewPr>
      <p:guideLst>
        <p:guide orient="horz" pos="2160"/>
        <p:guide pos="2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2040" y="-110"/>
      </p:cViewPr>
      <p:guideLst>
        <p:guide orient="horz" pos="3131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7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aseline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999"/>
            <a:ext cx="2930039" cy="5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baseline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125" y="9411999"/>
            <a:ext cx="2930039" cy="5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baseline="0">
                <a:cs typeface="+mn-cs"/>
              </a:defRPr>
            </a:lvl1pPr>
          </a:lstStyle>
          <a:p>
            <a:pPr>
              <a:defRPr/>
            </a:pPr>
            <a:fld id="{A765EB51-712C-41F7-9310-F337BD9BE4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33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262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55379-9F14-488A-A711-FB6E7A68271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5959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5959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5959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EC67-E364-4D97-BB86-EB7B6053BB3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A17F8-97DE-4204-A88E-78D82901F02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609600"/>
            <a:ext cx="19812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088" y="609600"/>
            <a:ext cx="579278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A92B8-E9DC-436A-89BA-87E686697F2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A9E1F-93EC-4EC1-909A-73D25E5B9F8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00088" y="1981200"/>
            <a:ext cx="7926387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180DE-5EB5-4029-8575-18572861AED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E190-A033-4CD2-A3C1-4A9F043E90D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38688" y="1981200"/>
            <a:ext cx="38877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38688" y="4114800"/>
            <a:ext cx="38877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BBF2F-C562-4504-86A5-70044C94C75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6AF0D-EA46-4304-9BFA-868653070E45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D2833-96C4-4B65-8D76-6BB7B84D3D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00B11-F840-4367-A912-8FE0A14F18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4709A-AA1E-43BE-997D-A3D8F768F8C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4638"/>
            <a:ext cx="83931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2C3B-CD80-4A78-B4A0-85E3FAE920E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34A18-F17D-4B5E-9F6F-A770C909935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6AF0D-EA46-4304-9BFA-868653070E45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73050"/>
            <a:ext cx="5213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7497" y="6248400"/>
            <a:ext cx="19431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0FE4-C0DD-47A0-B99F-E81C1AEDD2F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09600"/>
            <a:ext cx="79263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1981200"/>
            <a:ext cx="79263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0088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 baseline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6113" y="6248400"/>
            <a:ext cx="295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eaLnBrk="0" hangingPunct="0">
              <a:defRPr sz="1400" b="0" baseline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3375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 baseline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D36AF0D-EA46-4304-9BFA-868653070E4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0" y="46038"/>
            <a:ext cx="9239250" cy="6761162"/>
          </a:xfrm>
          <a:prstGeom prst="roundRect">
            <a:avLst>
              <a:gd name="adj" fmla="val 5185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/>
          </a:p>
        </p:txBody>
      </p:sp>
      <p:sp>
        <p:nvSpPr>
          <p:cNvPr id="1032" name="Freeform 9"/>
          <p:cNvSpPr>
            <a:spLocks/>
          </p:cNvSpPr>
          <p:nvPr/>
        </p:nvSpPr>
        <p:spPr bwMode="auto">
          <a:xfrm>
            <a:off x="0" y="0"/>
            <a:ext cx="9321800" cy="6850063"/>
          </a:xfrm>
          <a:custGeom>
            <a:avLst/>
            <a:gdLst>
              <a:gd name="T0" fmla="*/ 2147483647 w 5757"/>
              <a:gd name="T1" fmla="*/ 2147483647 h 4315"/>
              <a:gd name="T2" fmla="*/ 2147483647 w 5757"/>
              <a:gd name="T3" fmla="*/ 2147483647 h 4315"/>
              <a:gd name="T4" fmla="*/ 2147483647 w 5757"/>
              <a:gd name="T5" fmla="*/ 2147483647 h 4315"/>
              <a:gd name="T6" fmla="*/ 2147483647 w 5757"/>
              <a:gd name="T7" fmla="*/ 2147483647 h 4315"/>
              <a:gd name="T8" fmla="*/ 2147483647 w 5757"/>
              <a:gd name="T9" fmla="*/ 2147483647 h 4315"/>
              <a:gd name="T10" fmla="*/ 0 w 5757"/>
              <a:gd name="T11" fmla="*/ 2147483647 h 4315"/>
              <a:gd name="T12" fmla="*/ 2147483647 w 5757"/>
              <a:gd name="T13" fmla="*/ 2147483647 h 4315"/>
              <a:gd name="T14" fmla="*/ 2147483647 w 5757"/>
              <a:gd name="T15" fmla="*/ 2147483647 h 4315"/>
              <a:gd name="T16" fmla="*/ 2147483647 w 5757"/>
              <a:gd name="T17" fmla="*/ 2147483647 h 4315"/>
              <a:gd name="T18" fmla="*/ 2147483647 w 5757"/>
              <a:gd name="T19" fmla="*/ 2147483647 h 4315"/>
              <a:gd name="T20" fmla="*/ 2147483647 w 5757"/>
              <a:gd name="T21" fmla="*/ 2147483647 h 4315"/>
              <a:gd name="T22" fmla="*/ 2147483647 w 5757"/>
              <a:gd name="T23" fmla="*/ 2147483647 h 4315"/>
              <a:gd name="T24" fmla="*/ 2147483647 w 5757"/>
              <a:gd name="T25" fmla="*/ 2147483647 h 4315"/>
              <a:gd name="T26" fmla="*/ 2147483647 w 5757"/>
              <a:gd name="T27" fmla="*/ 2147483647 h 4315"/>
              <a:gd name="T28" fmla="*/ 2147483647 w 5757"/>
              <a:gd name="T29" fmla="*/ 2147483647 h 4315"/>
              <a:gd name="T30" fmla="*/ 2147483647 w 5757"/>
              <a:gd name="T31" fmla="*/ 2147483647 h 4315"/>
              <a:gd name="T32" fmla="*/ 2147483647 w 5757"/>
              <a:gd name="T33" fmla="*/ 2147483647 h 4315"/>
              <a:gd name="T34" fmla="*/ 2147483647 w 5757"/>
              <a:gd name="T35" fmla="*/ 2147483647 h 4315"/>
              <a:gd name="T36" fmla="*/ 2147483647 w 5757"/>
              <a:gd name="T37" fmla="*/ 2147483647 h 4315"/>
              <a:gd name="T38" fmla="*/ 2147483647 w 5757"/>
              <a:gd name="T39" fmla="*/ 2147483647 h 4315"/>
              <a:gd name="T40" fmla="*/ 2147483647 w 5757"/>
              <a:gd name="T41" fmla="*/ 2147483647 h 4315"/>
              <a:gd name="T42" fmla="*/ 2147483647 w 5757"/>
              <a:gd name="T43" fmla="*/ 2147483647 h 4315"/>
              <a:gd name="T44" fmla="*/ 2147483647 w 5757"/>
              <a:gd name="T45" fmla="*/ 2147483647 h 4315"/>
              <a:gd name="T46" fmla="*/ 2147483647 w 5757"/>
              <a:gd name="T47" fmla="*/ 2147483647 h 4315"/>
              <a:gd name="T48" fmla="*/ 2147483647 w 5757"/>
              <a:gd name="T49" fmla="*/ 2147483647 h 4315"/>
              <a:gd name="T50" fmla="*/ 2147483647 w 5757"/>
              <a:gd name="T51" fmla="*/ 2147483647 h 4315"/>
              <a:gd name="T52" fmla="*/ 2147483647 w 5757"/>
              <a:gd name="T53" fmla="*/ 2147483647 h 4315"/>
              <a:gd name="T54" fmla="*/ 2147483647 w 5757"/>
              <a:gd name="T55" fmla="*/ 2147483647 h 4315"/>
              <a:gd name="T56" fmla="*/ 2147483647 w 5757"/>
              <a:gd name="T57" fmla="*/ 2147483647 h 4315"/>
              <a:gd name="T58" fmla="*/ 2147483647 w 5757"/>
              <a:gd name="T59" fmla="*/ 2147483647 h 4315"/>
              <a:gd name="T60" fmla="*/ 2147483647 w 5757"/>
              <a:gd name="T61" fmla="*/ 2147483647 h 4315"/>
              <a:gd name="T62" fmla="*/ 2147483647 w 5757"/>
              <a:gd name="T63" fmla="*/ 2147483647 h 4315"/>
              <a:gd name="T64" fmla="*/ 2147483647 w 5757"/>
              <a:gd name="T65" fmla="*/ 2147483647 h 4315"/>
              <a:gd name="T66" fmla="*/ 2147483647 w 5757"/>
              <a:gd name="T67" fmla="*/ 2147483647 h 4315"/>
              <a:gd name="T68" fmla="*/ 2147483647 w 5757"/>
              <a:gd name="T69" fmla="*/ 2147483647 h 4315"/>
              <a:gd name="T70" fmla="*/ 2147483647 w 5757"/>
              <a:gd name="T71" fmla="*/ 2147483647 h 4315"/>
              <a:gd name="T72" fmla="*/ 2147483647 w 5757"/>
              <a:gd name="T73" fmla="*/ 2147483647 h 4315"/>
              <a:gd name="T74" fmla="*/ 2147483647 w 5757"/>
              <a:gd name="T75" fmla="*/ 2147483647 h 4315"/>
              <a:gd name="T76" fmla="*/ 2147483647 w 5757"/>
              <a:gd name="T77" fmla="*/ 2147483647 h 4315"/>
              <a:gd name="T78" fmla="*/ 2147483647 w 5757"/>
              <a:gd name="T79" fmla="*/ 2147483647 h 4315"/>
              <a:gd name="T80" fmla="*/ 2147483647 w 5757"/>
              <a:gd name="T81" fmla="*/ 2147483647 h 4315"/>
              <a:gd name="T82" fmla="*/ 2147483647 w 5757"/>
              <a:gd name="T83" fmla="*/ 2147483647 h 4315"/>
              <a:gd name="T84" fmla="*/ 2147483647 w 5757"/>
              <a:gd name="T85" fmla="*/ 2147483647 h 4315"/>
              <a:gd name="T86" fmla="*/ 2147483647 w 5757"/>
              <a:gd name="T87" fmla="*/ 2147483647 h 4315"/>
              <a:gd name="T88" fmla="*/ 2147483647 w 5757"/>
              <a:gd name="T89" fmla="*/ 2147483647 h 4315"/>
              <a:gd name="T90" fmla="*/ 2147483647 w 5757"/>
              <a:gd name="T91" fmla="*/ 2147483647 h 4315"/>
              <a:gd name="T92" fmla="*/ 2147483647 w 5757"/>
              <a:gd name="T93" fmla="*/ 2147483647 h 4315"/>
              <a:gd name="T94" fmla="*/ 2147483647 w 5757"/>
              <a:gd name="T95" fmla="*/ 2147483647 h 4315"/>
              <a:gd name="T96" fmla="*/ 2147483647 w 5757"/>
              <a:gd name="T97" fmla="*/ 2147483647 h 4315"/>
              <a:gd name="T98" fmla="*/ 2147483647 w 5757"/>
              <a:gd name="T99" fmla="*/ 2147483647 h 4315"/>
              <a:gd name="T100" fmla="*/ 2147483647 w 5757"/>
              <a:gd name="T101" fmla="*/ 2147483647 h 4315"/>
              <a:gd name="T102" fmla="*/ 2147483647 w 5757"/>
              <a:gd name="T103" fmla="*/ 2147483647 h 4315"/>
              <a:gd name="T104" fmla="*/ 2147483647 w 5757"/>
              <a:gd name="T105" fmla="*/ 2147483647 h 4315"/>
              <a:gd name="T106" fmla="*/ 2147483647 w 5757"/>
              <a:gd name="T107" fmla="*/ 0 h 43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3" name="Rectangle 21"/>
          <p:cNvSpPr>
            <a:spLocks noChangeArrowheads="1"/>
          </p:cNvSpPr>
          <p:nvPr/>
        </p:nvSpPr>
        <p:spPr bwMode="auto">
          <a:xfrm>
            <a:off x="3367088" y="6503988"/>
            <a:ext cx="4528804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100" i="1" baseline="0" dirty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RVCE - Marching Ahead</a:t>
            </a:r>
            <a:r>
              <a:rPr lang="en-US" altLang="ja-JP" sz="1000" i="1" baseline="0" dirty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			</a:t>
            </a:r>
            <a:r>
              <a:rPr lang="en-US" altLang="ja-JP" sz="1000" i="1" baseline="0" dirty="0" smtClean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17-02-2018</a:t>
            </a:r>
            <a:endParaRPr lang="en-US" sz="1000" i="1" baseline="0" dirty="0">
              <a:solidFill>
                <a:srgbClr val="FF3300"/>
              </a:solidFill>
              <a:latin typeface="Arial" charset="0"/>
            </a:endParaRPr>
          </a:p>
        </p:txBody>
      </p:sp>
      <p:pic>
        <p:nvPicPr>
          <p:cNvPr id="2" name="Picture 2" descr="C:\Users\Sneha\Documents\rv_new_log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162687" y="190630"/>
            <a:ext cx="1357322" cy="123810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725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00" r:id="rId8"/>
    <p:sldLayoutId id="2147484701" r:id="rId9"/>
    <p:sldLayoutId id="2147484702" r:id="rId10"/>
    <p:sldLayoutId id="2147484703" r:id="rId11"/>
    <p:sldLayoutId id="2147484704" r:id="rId12"/>
    <p:sldLayoutId id="2147484705" r:id="rId13"/>
    <p:sldLayoutId id="2147484706" r:id="rId14"/>
    <p:sldLayoutId id="2147484707" r:id="rId15"/>
    <p:sldLayoutId id="2147484708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34323" y="500042"/>
            <a:ext cx="671514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3600" i="1" baseline="0" dirty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6</a:t>
            </a:r>
            <a:r>
              <a:rPr lang="en-US" altLang="ja-JP" sz="3600" i="1" baseline="30000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th</a:t>
            </a:r>
            <a:r>
              <a:rPr lang="en-US" altLang="ja-JP" sz="3600" i="1" baseline="0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ja-JP" sz="3600" i="1" baseline="0" dirty="0" err="1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Sem</a:t>
            </a:r>
            <a:r>
              <a:rPr lang="en-US" altLang="ja-JP" sz="3600" i="1" baseline="0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 Self Study Phase -1 Evaluation</a:t>
            </a:r>
            <a:endParaRPr lang="en-US" altLang="ja-JP" sz="2800" i="1" baseline="0" dirty="0">
              <a:solidFill>
                <a:schemeClr val="accent2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9" name="Picture 7" descr="CIMG2957.JPG"/>
          <p:cNvPicPr>
            <a:picLocks noChangeAspect="1"/>
          </p:cNvPicPr>
          <p:nvPr/>
        </p:nvPicPr>
        <p:blipFill>
          <a:blip r:embed="rId2" cstate="print">
            <a:lum bright="20000" contrast="10000"/>
          </a:blip>
          <a:srcRect/>
          <a:stretch>
            <a:fillRect/>
          </a:stretch>
        </p:blipFill>
        <p:spPr bwMode="auto">
          <a:xfrm>
            <a:off x="877067" y="1643050"/>
            <a:ext cx="7549996" cy="226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310481" y="3742254"/>
            <a:ext cx="678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TO</a:t>
            </a:r>
            <a:r>
              <a:rPr lang="en-US" sz="4000" dirty="0" smtClean="0">
                <a:latin typeface="+mj-lt"/>
              </a:rPr>
              <a:t>PIC</a:t>
            </a:r>
            <a:endParaRPr lang="en-US" sz="4000" dirty="0" smtClean="0"/>
          </a:p>
          <a:p>
            <a:r>
              <a:rPr lang="en-US" sz="4000" dirty="0" smtClean="0"/>
              <a:t>NAME					</a:t>
            </a:r>
            <a:r>
              <a:rPr lang="en-US" sz="4000" dirty="0" smtClean="0">
                <a:latin typeface="+mj-lt"/>
              </a:rPr>
              <a:t>USN</a:t>
            </a:r>
            <a:r>
              <a:rPr lang="en-US" sz="4000" dirty="0" smtClean="0"/>
              <a:t>	</a:t>
            </a:r>
            <a:r>
              <a:rPr lang="en-US" sz="4000" dirty="0" smtClean="0"/>
              <a:t>    	</a:t>
            </a:r>
            <a:r>
              <a:rPr lang="en-US" dirty="0" smtClean="0"/>
              <a:t>					</a:t>
            </a:r>
            <a:endParaRPr lang="en-IN" dirty="0"/>
          </a:p>
          <a:p>
            <a:r>
              <a:rPr lang="en-US" dirty="0" smtClean="0"/>
              <a:t>								</a:t>
            </a:r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66800" y="5848568"/>
            <a:ext cx="7620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800" i="1" baseline="0" dirty="0">
                <a:solidFill>
                  <a:srgbClr val="FF3300"/>
                </a:solidFill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en-US" altLang="ja-JP" sz="1600" i="1" baseline="0" dirty="0" smtClean="0">
                <a:solidFill>
                  <a:srgbClr val="FF3300"/>
                </a:solidFill>
                <a:latin typeface="Times New Roman" pitchFamily="18" charset="0"/>
                <a:ea typeface="ＭＳ Ｐゴシック" pitchFamily="34" charset="-128"/>
              </a:rPr>
              <a:t>Department of Computer Science &amp; Engineering</a:t>
            </a:r>
          </a:p>
          <a:p>
            <a:pPr algn="ctr"/>
            <a:r>
              <a:rPr lang="en-US" altLang="ja-JP" sz="2000" i="1" baseline="0" dirty="0" smtClean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R </a:t>
            </a:r>
            <a:r>
              <a:rPr lang="en-US" altLang="ja-JP" sz="2000" i="1" baseline="0" dirty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V College of  </a:t>
            </a:r>
            <a:r>
              <a:rPr lang="en-US" altLang="ja-JP" sz="2000" i="1" baseline="0" dirty="0" smtClean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Engineering, Bangalore</a:t>
            </a:r>
            <a:endParaRPr lang="en-US" altLang="ja-JP" sz="3200" i="1" baseline="0" dirty="0">
              <a:solidFill>
                <a:srgbClr val="C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8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77" y="426571"/>
            <a:ext cx="8119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			</a:t>
            </a:r>
            <a:r>
              <a:rPr lang="en-US" sz="4000" baseline="0" dirty="0" smtClean="0">
                <a:latin typeface="+mn-lt"/>
              </a:rPr>
              <a:t> Existing System</a:t>
            </a:r>
            <a:endParaRPr lang="en-US" sz="4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985" y="1134457"/>
            <a:ext cx="8928992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Symbol" panose="05050102010706020507" pitchFamily="18" charset="2"/>
              <a:buChar char=" "/>
            </a:pPr>
            <a:r>
              <a:rPr lang="en-US" baseline="0" dirty="0" smtClean="0">
                <a:latin typeface="+mn-lt"/>
              </a:rPr>
              <a:t>ETC</a:t>
            </a:r>
            <a:r>
              <a:rPr lang="en-US" b="0" baseline="0" dirty="0" smtClean="0">
                <a:latin typeface="+mn-lt"/>
              </a:rPr>
              <a:t>(electronic Toll collection)</a:t>
            </a:r>
          </a:p>
          <a:p>
            <a:endParaRPr lang="en-US" b="0" baseline="0" dirty="0" smtClean="0">
              <a:latin typeface="+mn-lt"/>
            </a:endParaRPr>
          </a:p>
          <a:p>
            <a:r>
              <a:rPr lang="en-US" b="0" baseline="0" dirty="0" smtClean="0">
                <a:latin typeface="+mn-lt"/>
              </a:rPr>
              <a:t>It uses a RFID sensor in form of a transponder</a:t>
            </a:r>
          </a:p>
          <a:p>
            <a:r>
              <a:rPr lang="en-US" sz="4000" b="0" dirty="0" smtClean="0">
                <a:latin typeface="+mn-lt"/>
              </a:rPr>
              <a:t>It consists of an active </a:t>
            </a:r>
            <a:r>
              <a:rPr lang="en-US" sz="4000" b="0" dirty="0">
                <a:latin typeface="+mn-lt"/>
              </a:rPr>
              <a:t>transponder that stores a unique serial number associated with a user's personal account. </a:t>
            </a:r>
            <a:endParaRPr lang="en-US" sz="4000" b="0" dirty="0" smtClean="0">
              <a:latin typeface="+mn-lt"/>
            </a:endParaRPr>
          </a:p>
          <a:p>
            <a:endParaRPr lang="en-US" sz="4000" b="0" dirty="0" smtClean="0">
              <a:latin typeface="+mn-lt"/>
            </a:endParaRPr>
          </a:p>
          <a:p>
            <a:r>
              <a:rPr lang="en-US" sz="4000" b="0" dirty="0" smtClean="0">
                <a:latin typeface="+mn-lt"/>
              </a:rPr>
              <a:t>Many </a:t>
            </a:r>
            <a:r>
              <a:rPr lang="en-US" sz="4000" b="0" dirty="0">
                <a:latin typeface="+mn-lt"/>
              </a:rPr>
              <a:t>systems include a passive tag in the device as well</a:t>
            </a:r>
            <a:r>
              <a:rPr lang="en-US" sz="4000" b="0" dirty="0" smtClean="0">
                <a:latin typeface="+mn-lt"/>
              </a:rPr>
              <a:t>.</a:t>
            </a:r>
          </a:p>
          <a:p>
            <a:endParaRPr lang="en-US" sz="4000" b="0" dirty="0">
              <a:latin typeface="+mn-lt"/>
            </a:endParaRPr>
          </a:p>
          <a:p>
            <a:r>
              <a:rPr lang="en-US" sz="4000" b="0" dirty="0" smtClean="0">
                <a:latin typeface="+mn-lt"/>
              </a:rPr>
              <a:t>When </a:t>
            </a:r>
            <a:r>
              <a:rPr lang="en-US" sz="4000" b="0" dirty="0">
                <a:latin typeface="+mn-lt"/>
              </a:rPr>
              <a:t>the passive tag comes within range of a reader, it tells the sleeping active tag to wake up and broadcast.</a:t>
            </a:r>
            <a:r>
              <a:rPr lang="en-US" b="0" baseline="0" dirty="0" smtClean="0">
                <a:latin typeface="+mn-lt"/>
              </a:rPr>
              <a:t> </a:t>
            </a:r>
          </a:p>
          <a:p>
            <a:r>
              <a:rPr lang="en-US" b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 </a:t>
            </a:r>
          </a:p>
          <a:p>
            <a:r>
              <a:rPr lang="en-US" sz="3600" b="0" dirty="0" smtClean="0">
                <a:latin typeface="+mn-lt"/>
              </a:rPr>
              <a:t>The </a:t>
            </a:r>
            <a:r>
              <a:rPr lang="en-US" sz="3600" b="0" dirty="0">
                <a:latin typeface="+mn-lt"/>
              </a:rPr>
              <a:t>passive reader in the toll booth constantly emits a </a:t>
            </a:r>
            <a:r>
              <a:rPr lang="en-US" sz="3600" b="0" dirty="0" smtClean="0">
                <a:latin typeface="+mn-lt"/>
              </a:rPr>
              <a:t>signal</a:t>
            </a:r>
            <a:r>
              <a:rPr lang="en-US" sz="3600" b="0" baseline="0" dirty="0" smtClean="0">
                <a:latin typeface="+mn-lt"/>
              </a:rPr>
              <a:t> </a:t>
            </a:r>
            <a:r>
              <a:rPr lang="en-US" sz="3600" b="0" dirty="0" smtClean="0">
                <a:latin typeface="+mn-lt"/>
              </a:rPr>
              <a:t>instructing </a:t>
            </a:r>
            <a:r>
              <a:rPr lang="en-US" sz="3600" b="0" dirty="0">
                <a:latin typeface="+mn-lt"/>
              </a:rPr>
              <a:t>any transponders that enter the read field to wake up</a:t>
            </a:r>
            <a:endParaRPr lang="en-US" b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82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77" y="426571"/>
            <a:ext cx="8119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			</a:t>
            </a:r>
            <a:r>
              <a:rPr lang="en-US" sz="4000" baseline="0" dirty="0" smtClean="0">
                <a:latin typeface="+mn-lt"/>
              </a:rPr>
              <a:t> Existing System</a:t>
            </a:r>
            <a:endParaRPr lang="en-US" sz="4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985" y="1134457"/>
            <a:ext cx="8928992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Symbol" panose="05050102010706020507" pitchFamily="18" charset="2"/>
              <a:buChar char=" "/>
            </a:pPr>
            <a:r>
              <a:rPr lang="en-US" baseline="0" dirty="0" smtClean="0">
                <a:latin typeface="+mn-lt"/>
              </a:rPr>
              <a:t>ETC</a:t>
            </a:r>
            <a:r>
              <a:rPr lang="en-US" b="0" baseline="0" dirty="0" smtClean="0">
                <a:latin typeface="+mn-lt"/>
              </a:rPr>
              <a:t>(electronic Toll collection)</a:t>
            </a:r>
          </a:p>
          <a:p>
            <a:endParaRPr lang="en-US" b="0" baseline="0" dirty="0" smtClean="0">
              <a:latin typeface="+mn-lt"/>
            </a:endParaRPr>
          </a:p>
          <a:p>
            <a:r>
              <a:rPr lang="en-US" b="0" baseline="0" dirty="0" smtClean="0">
                <a:latin typeface="+mn-lt"/>
              </a:rPr>
              <a:t>It uses a RFID sensor in form of a transponder</a:t>
            </a:r>
          </a:p>
          <a:p>
            <a:r>
              <a:rPr lang="en-US" sz="4000" b="0" dirty="0" smtClean="0">
                <a:latin typeface="+mn-lt"/>
              </a:rPr>
              <a:t>It consists of an active </a:t>
            </a:r>
            <a:r>
              <a:rPr lang="en-US" sz="4000" b="0" dirty="0">
                <a:latin typeface="+mn-lt"/>
              </a:rPr>
              <a:t>transponder that stores a unique serial number associated with a user's personal account. </a:t>
            </a:r>
            <a:endParaRPr lang="en-US" sz="4000" b="0" dirty="0" smtClean="0">
              <a:latin typeface="+mn-lt"/>
            </a:endParaRPr>
          </a:p>
          <a:p>
            <a:endParaRPr lang="en-US" sz="4000" b="0" dirty="0" smtClean="0">
              <a:latin typeface="+mn-lt"/>
            </a:endParaRPr>
          </a:p>
          <a:p>
            <a:r>
              <a:rPr lang="en-US" sz="4000" b="0" dirty="0" smtClean="0">
                <a:latin typeface="+mn-lt"/>
              </a:rPr>
              <a:t>Many </a:t>
            </a:r>
            <a:r>
              <a:rPr lang="en-US" sz="4000" b="0" dirty="0">
                <a:latin typeface="+mn-lt"/>
              </a:rPr>
              <a:t>systems include a passive tag in the device as well</a:t>
            </a:r>
            <a:r>
              <a:rPr lang="en-US" sz="4000" b="0" dirty="0" smtClean="0">
                <a:latin typeface="+mn-lt"/>
              </a:rPr>
              <a:t>.</a:t>
            </a:r>
          </a:p>
          <a:p>
            <a:endParaRPr lang="en-US" sz="4000" b="0" dirty="0">
              <a:latin typeface="+mn-lt"/>
            </a:endParaRPr>
          </a:p>
          <a:p>
            <a:r>
              <a:rPr lang="en-US" sz="4000" b="0" dirty="0" smtClean="0">
                <a:latin typeface="+mn-lt"/>
              </a:rPr>
              <a:t>When </a:t>
            </a:r>
            <a:r>
              <a:rPr lang="en-US" sz="4000" b="0" dirty="0">
                <a:latin typeface="+mn-lt"/>
              </a:rPr>
              <a:t>the passive tag comes within range of a reader, it tells the sleeping active tag to wake up and broadcast.</a:t>
            </a:r>
            <a:r>
              <a:rPr lang="en-US" b="0" baseline="0" dirty="0" smtClean="0">
                <a:latin typeface="+mn-lt"/>
              </a:rPr>
              <a:t> </a:t>
            </a:r>
          </a:p>
          <a:p>
            <a:r>
              <a:rPr lang="en-US" b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 </a:t>
            </a:r>
          </a:p>
          <a:p>
            <a:r>
              <a:rPr lang="en-US" sz="3600" b="0" dirty="0" smtClean="0">
                <a:latin typeface="+mn-lt"/>
              </a:rPr>
              <a:t>The </a:t>
            </a:r>
            <a:r>
              <a:rPr lang="en-US" sz="3600" b="0" dirty="0">
                <a:latin typeface="+mn-lt"/>
              </a:rPr>
              <a:t>passive reader in the toll booth constantly emits a </a:t>
            </a:r>
            <a:r>
              <a:rPr lang="en-US" sz="3600" b="0" dirty="0" smtClean="0">
                <a:latin typeface="+mn-lt"/>
              </a:rPr>
              <a:t>signal</a:t>
            </a:r>
            <a:r>
              <a:rPr lang="en-US" sz="3600" b="0" baseline="0" dirty="0" smtClean="0">
                <a:latin typeface="+mn-lt"/>
              </a:rPr>
              <a:t> </a:t>
            </a:r>
            <a:r>
              <a:rPr lang="en-US" sz="3600" b="0" dirty="0" smtClean="0">
                <a:latin typeface="+mn-lt"/>
              </a:rPr>
              <a:t>instructing </a:t>
            </a:r>
            <a:r>
              <a:rPr lang="en-US" sz="3600" b="0" dirty="0">
                <a:latin typeface="+mn-lt"/>
              </a:rPr>
              <a:t>any transponders that enter the read field to wake up</a:t>
            </a:r>
            <a:endParaRPr lang="en-US" b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64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77" y="426571"/>
            <a:ext cx="8119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			</a:t>
            </a:r>
            <a:r>
              <a:rPr lang="en-US" sz="4000" baseline="0" dirty="0" smtClean="0">
                <a:latin typeface="+mn-lt"/>
              </a:rPr>
              <a:t> Existing System</a:t>
            </a:r>
            <a:endParaRPr lang="en-US" sz="4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833" y="980728"/>
            <a:ext cx="82234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/>
              <a:t>                                           </a:t>
            </a:r>
            <a:r>
              <a:rPr lang="en-US" sz="2800" baseline="0" dirty="0" smtClean="0">
                <a:latin typeface="+mn-lt"/>
              </a:rPr>
              <a:t>Limitations</a:t>
            </a:r>
            <a:endParaRPr lang="en-US" baseline="0" dirty="0" smtClean="0">
              <a:latin typeface="+mn-lt"/>
            </a:endParaRPr>
          </a:p>
          <a:p>
            <a:endParaRPr lang="en-US" b="0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The onus to implement hardware into car is on many occasions on the general public or the Vehicle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In some cases the they need a power supply and have a limited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Due to hardware specifications the vehicles need  to be confined in narrow lanes so that the transponders can interact which increases the dangers of high speed collisions with confinement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 err="1" smtClean="0">
                <a:latin typeface="+mn-lt"/>
              </a:rPr>
              <a:t>Inspite</a:t>
            </a:r>
            <a:r>
              <a:rPr lang="en-US" b="0" baseline="0" dirty="0" smtClean="0">
                <a:latin typeface="+mn-lt"/>
              </a:rPr>
              <a:t> of using ETC ,the car lane length have not decreased in many countries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76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77" y="426571"/>
            <a:ext cx="8119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			</a:t>
            </a:r>
            <a:r>
              <a:rPr lang="en-US" sz="4000" baseline="0" dirty="0" smtClean="0">
                <a:latin typeface="+mn-lt"/>
              </a:rPr>
              <a:t> Existing System</a:t>
            </a:r>
            <a:endParaRPr lang="en-US" sz="4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885" y="1358520"/>
            <a:ext cx="8928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 "/>
            </a:pPr>
            <a:r>
              <a:rPr lang="en-US" baseline="0" dirty="0" smtClean="0">
                <a:latin typeface="+mn-lt"/>
              </a:rPr>
              <a:t>LIMITATIONS</a:t>
            </a:r>
          </a:p>
          <a:p>
            <a:pPr marL="342900" indent="-342900">
              <a:buFont typeface="Symbol" panose="05050102010706020507" pitchFamily="18" charset="2"/>
              <a:buChar char=" "/>
            </a:pPr>
            <a:endParaRPr lang="en-US" b="0" baseline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 smtClean="0">
                <a:latin typeface="+mn-lt"/>
              </a:rPr>
              <a:t>Variation in vehicle dimensions and placing of the transponder can lead to inaccurate readings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baseline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 smtClean="0">
                <a:latin typeface="+mn-lt"/>
              </a:rPr>
              <a:t>Instead using CV &amp; ML can be used to implement additional functionality like</a:t>
            </a:r>
          </a:p>
          <a:p>
            <a:pPr lvl="1"/>
            <a:r>
              <a:rPr lang="en-US" b="0" baseline="0" dirty="0">
                <a:latin typeface="+mn-lt"/>
              </a:rPr>
              <a:t>	</a:t>
            </a:r>
            <a:r>
              <a:rPr lang="en-US" b="0" baseline="0" dirty="0" smtClean="0">
                <a:latin typeface="+mn-lt"/>
              </a:rPr>
              <a:t>1)OCR to read vehicle number &amp; Classify vehicle.</a:t>
            </a:r>
          </a:p>
          <a:p>
            <a:pPr lvl="1"/>
            <a:r>
              <a:rPr lang="en-US" b="0" baseline="0" dirty="0" smtClean="0">
                <a:latin typeface="+mn-lt"/>
              </a:rPr>
              <a:t>	2)mapping driver face to license</a:t>
            </a:r>
          </a:p>
          <a:p>
            <a:pPr lvl="1"/>
            <a:r>
              <a:rPr lang="en-US" b="0" baseline="0" dirty="0" smtClean="0">
                <a:latin typeface="+mn-lt"/>
              </a:rPr>
              <a:t>	3)detection of safety measure like safety belts, helmets etc.</a:t>
            </a:r>
          </a:p>
          <a:p>
            <a:pPr lvl="1"/>
            <a:r>
              <a:rPr lang="en-US" b="0" baseline="0" dirty="0" smtClean="0">
                <a:latin typeface="+mn-lt"/>
              </a:rPr>
              <a:t>	4)In near future to predict drunk driving(Not been </a:t>
            </a:r>
            <a:r>
              <a:rPr lang="en-US" b="0" baseline="0" dirty="0" err="1" smtClean="0">
                <a:latin typeface="+mn-lt"/>
              </a:rPr>
              <a:t>implimeted</a:t>
            </a:r>
            <a:r>
              <a:rPr lang="en-US" b="0" baseline="0" smtClean="0">
                <a:latin typeface="+mn-lt"/>
              </a:rPr>
              <a:t> 	   till now).</a:t>
            </a:r>
            <a:endParaRPr lang="en-US" b="0" baseline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2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2" y="1628800"/>
            <a:ext cx="8756537" cy="4890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001" y="548680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</a:t>
            </a:r>
            <a:r>
              <a:rPr lang="en-US" sz="3200" baseline="0" dirty="0" smtClean="0"/>
              <a:t> </a:t>
            </a:r>
            <a:r>
              <a:rPr lang="en-US" sz="3200" baseline="0" dirty="0" smtClean="0">
                <a:latin typeface="+mj-lt"/>
              </a:rPr>
              <a:t>SUCCESS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73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81" y="609600"/>
            <a:ext cx="7162800" cy="1143000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Identification of </a:t>
            </a:r>
            <a:r>
              <a:rPr lang="en-US" sz="2400" b="1" dirty="0" smtClean="0"/>
              <a:t>Problem</a:t>
            </a:r>
          </a:p>
          <a:p>
            <a:r>
              <a:rPr lang="en-US" sz="2400" b="1" dirty="0"/>
              <a:t>Application of Engineering </a:t>
            </a:r>
            <a:r>
              <a:rPr lang="en-US" sz="2400" b="1" dirty="0" smtClean="0"/>
              <a:t>Principles</a:t>
            </a:r>
          </a:p>
          <a:p>
            <a:r>
              <a:rPr lang="en-US" sz="2400" b="1" dirty="0"/>
              <a:t>Study of existing system and designing the problem </a:t>
            </a:r>
            <a:endParaRPr lang="en-US" sz="2400" b="1" dirty="0" smtClean="0"/>
          </a:p>
          <a:p>
            <a:r>
              <a:rPr lang="en-US" sz="2400" b="1" dirty="0" smtClean="0"/>
              <a:t>Methodology</a:t>
            </a:r>
          </a:p>
          <a:p>
            <a:r>
              <a:rPr lang="en-US" sz="2400" b="1" dirty="0"/>
              <a:t>Correlation with  Self-study </a:t>
            </a:r>
            <a:r>
              <a:rPr lang="en-US" sz="2400" b="1" dirty="0" smtClean="0"/>
              <a:t>Subjects</a:t>
            </a:r>
          </a:p>
          <a:p>
            <a:r>
              <a:rPr lang="en-US" sz="2400" b="1" dirty="0"/>
              <a:t>Selection of  tools, skills and techniques in solving </a:t>
            </a:r>
            <a:r>
              <a:rPr lang="en-US" sz="2400" b="1" dirty="0" smtClean="0"/>
              <a:t>problem</a:t>
            </a:r>
          </a:p>
          <a:p>
            <a:r>
              <a:rPr lang="en-IN" sz="2400" b="1" dirty="0" smtClean="0"/>
              <a:t>Future </a:t>
            </a:r>
            <a:r>
              <a:rPr lang="en-IN" sz="2400" b="1" dirty="0"/>
              <a:t>work </a:t>
            </a:r>
            <a:r>
              <a:rPr lang="en-IN" sz="2400" b="1" dirty="0" smtClean="0"/>
              <a:t>for Phase 2</a:t>
            </a:r>
          </a:p>
          <a:p>
            <a:r>
              <a:rPr lang="en-IN" sz="2400" b="1" dirty="0" smtClean="0"/>
              <a:t>References</a:t>
            </a:r>
            <a:endParaRPr lang="en-IN" sz="2400" b="1" dirty="0"/>
          </a:p>
          <a:p>
            <a:pPr marL="0" indent="0">
              <a:buNone/>
            </a:pPr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88" y="1162426"/>
            <a:ext cx="6622757" cy="5386271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 bwMode="auto">
          <a:xfrm>
            <a:off x="1566937" y="4005064"/>
            <a:ext cx="936104" cy="2304256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 bwMode="auto">
          <a:xfrm rot="10800000">
            <a:off x="8226525" y="4005064"/>
            <a:ext cx="936104" cy="2304256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normalizeH="0" baseline="-25000" smtClean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ymbol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3041" y="19554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aseline="0" dirty="0" smtClean="0">
                <a:latin typeface="+mj-lt"/>
              </a:rPr>
              <a:t>Problem Statement</a:t>
            </a:r>
            <a:endParaRPr lang="en-US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3810" y="719342"/>
            <a:ext cx="463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baseline="0" dirty="0" smtClean="0">
                <a:latin typeface="+mn-lt"/>
              </a:rPr>
              <a:t> Focus Area : Road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793" y="1340768"/>
            <a:ext cx="8784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 smtClean="0">
                <a:latin typeface="+mn-lt"/>
              </a:rPr>
              <a:t>Consider the present day tolling stations</a:t>
            </a:r>
          </a:p>
          <a:p>
            <a:endParaRPr lang="en-US" b="0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Assume </a:t>
            </a:r>
            <a:r>
              <a:rPr lang="en-US" baseline="0" dirty="0" smtClean="0">
                <a:latin typeface="+mn-lt"/>
              </a:rPr>
              <a:t>100 vehicles</a:t>
            </a:r>
            <a:r>
              <a:rPr lang="en-US" b="0" baseline="0" dirty="0" smtClean="0">
                <a:latin typeface="+mn-lt"/>
              </a:rPr>
              <a:t> crossing the booth with an average waiting time of </a:t>
            </a:r>
            <a:r>
              <a:rPr lang="en-US" baseline="0" dirty="0" smtClean="0">
                <a:latin typeface="+mn-lt"/>
              </a:rPr>
              <a:t>1 minute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This equals approx. delay of </a:t>
            </a:r>
            <a:r>
              <a:rPr lang="en-US" baseline="0" dirty="0" smtClean="0">
                <a:latin typeface="+mn-lt"/>
              </a:rPr>
              <a:t>6 hours</a:t>
            </a:r>
            <a:r>
              <a:rPr lang="en-US" b="0" baseline="0" dirty="0" smtClean="0">
                <a:latin typeface="+mn-lt"/>
              </a:rPr>
              <a:t> for </a:t>
            </a:r>
            <a:r>
              <a:rPr lang="en-US" baseline="0" dirty="0" smtClean="0">
                <a:latin typeface="+mn-lt"/>
              </a:rPr>
              <a:t>each car per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However in real life the numbers are much larger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On </a:t>
            </a:r>
            <a:r>
              <a:rPr lang="en-US" baseline="0" dirty="0" err="1" smtClean="0">
                <a:latin typeface="+mn-lt"/>
              </a:rPr>
              <a:t>Gurugao</a:t>
            </a:r>
            <a:r>
              <a:rPr lang="en-US" baseline="0" dirty="0" smtClean="0">
                <a:latin typeface="+mn-lt"/>
              </a:rPr>
              <a:t>-Delhi highway</a:t>
            </a:r>
            <a:r>
              <a:rPr lang="en-US" b="0" baseline="0" dirty="0" smtClean="0">
                <a:latin typeface="+mn-lt"/>
              </a:rPr>
              <a:t> this count  can go to </a:t>
            </a:r>
            <a:r>
              <a:rPr lang="en-US" sz="3200" baseline="0" dirty="0" smtClean="0">
                <a:latin typeface="+mn-lt"/>
              </a:rPr>
              <a:t>180000</a:t>
            </a:r>
            <a:r>
              <a:rPr lang="en-US" baseline="0" dirty="0" smtClean="0">
                <a:latin typeface="+mn-lt"/>
              </a:rPr>
              <a:t> cars/day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The </a:t>
            </a:r>
            <a:r>
              <a:rPr lang="en-US" baseline="0" dirty="0" smtClean="0">
                <a:latin typeface="+mn-lt"/>
              </a:rPr>
              <a:t>national average waiting time </a:t>
            </a:r>
            <a:r>
              <a:rPr lang="en-US" b="0" baseline="0" dirty="0" smtClean="0">
                <a:latin typeface="+mn-lt"/>
              </a:rPr>
              <a:t>at toll booth comes to about </a:t>
            </a:r>
            <a:r>
              <a:rPr lang="en-US" sz="3600" baseline="0" dirty="0" smtClean="0">
                <a:latin typeface="+mn-lt"/>
              </a:rPr>
              <a:t>10 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>
                <a:latin typeface="+mn-lt"/>
              </a:rPr>
              <a:t> 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6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793" y="1340768"/>
            <a:ext cx="87849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A report by </a:t>
            </a:r>
            <a:r>
              <a:rPr lang="en-US" u="sng" baseline="0" dirty="0" smtClean="0">
                <a:latin typeface="+mn-lt"/>
              </a:rPr>
              <a:t>TCI</a:t>
            </a:r>
            <a:r>
              <a:rPr lang="en-US" b="0" baseline="0" dirty="0" smtClean="0">
                <a:latin typeface="+mn-lt"/>
              </a:rPr>
              <a:t>(Transport Corporation of India ) &amp; </a:t>
            </a:r>
            <a:r>
              <a:rPr lang="en-US" u="sng" baseline="0" dirty="0" smtClean="0">
                <a:latin typeface="+mn-lt"/>
              </a:rPr>
              <a:t>IIM Calcutta</a:t>
            </a:r>
            <a:r>
              <a:rPr lang="en-US" b="0" baseline="0" dirty="0" smtClean="0">
                <a:latin typeface="+mn-lt"/>
              </a:rPr>
              <a:t> in 2013 says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baseline="0" dirty="0" smtClean="0">
              <a:latin typeface="+mn-lt"/>
            </a:endParaRPr>
          </a:p>
          <a:p>
            <a:r>
              <a:rPr lang="en-US" sz="4000" baseline="0" dirty="0" smtClean="0">
                <a:latin typeface="+mn-lt"/>
              </a:rPr>
              <a:t>“ </a:t>
            </a:r>
          </a:p>
          <a:p>
            <a:r>
              <a:rPr lang="en-US" sz="4000" baseline="0" dirty="0">
                <a:latin typeface="+mn-lt"/>
              </a:rPr>
              <a:t> </a:t>
            </a:r>
            <a:r>
              <a:rPr lang="en-US" sz="4000" baseline="0" dirty="0" smtClean="0">
                <a:latin typeface="+mn-lt"/>
              </a:rPr>
              <a:t>    The slow truck speed on highways and delays at toll plazas costs country about </a:t>
            </a:r>
            <a:r>
              <a:rPr lang="en-US" sz="4000" baseline="0" dirty="0" err="1" smtClean="0">
                <a:latin typeface="+mn-lt"/>
              </a:rPr>
              <a:t>Rs</a:t>
            </a:r>
            <a:r>
              <a:rPr lang="en-US" sz="4000" baseline="0" dirty="0" smtClean="0">
                <a:latin typeface="+mn-lt"/>
              </a:rPr>
              <a:t> 60,000 crores a year</a:t>
            </a:r>
            <a:r>
              <a:rPr lang="en-US" sz="4400" baseline="0" dirty="0" smtClean="0">
                <a:latin typeface="+mn-lt"/>
              </a:rPr>
              <a:t>     </a:t>
            </a:r>
          </a:p>
          <a:p>
            <a:r>
              <a:rPr lang="en-US" sz="4000" baseline="0" dirty="0">
                <a:latin typeface="+mn-lt"/>
              </a:rPr>
              <a:t>	</a:t>
            </a:r>
            <a:r>
              <a:rPr lang="en-US" sz="4000" baseline="0" dirty="0" smtClean="0">
                <a:latin typeface="+mn-lt"/>
              </a:rPr>
              <a:t>								</a:t>
            </a:r>
            <a:r>
              <a:rPr lang="en-US" sz="3200" baseline="0" dirty="0" smtClean="0">
                <a:latin typeface="+mn-lt"/>
              </a:rPr>
              <a:t>”</a:t>
            </a:r>
            <a:endParaRPr lang="en-US" b="0" baseline="0" dirty="0">
              <a:latin typeface="+mn-lt"/>
            </a:endParaRPr>
          </a:p>
          <a:p>
            <a:endParaRPr lang="en-US" sz="3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7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7" y="1340768"/>
            <a:ext cx="8573816" cy="50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1" y="1484784"/>
            <a:ext cx="8191189" cy="48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0233" y="2424083"/>
            <a:ext cx="8119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aseline="0" dirty="0" smtClean="0">
                <a:latin typeface="+mn-lt"/>
              </a:rPr>
              <a:t>2-3 % of GDP</a:t>
            </a:r>
            <a:endParaRPr lang="en-US" sz="8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03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481" y="908720"/>
            <a:ext cx="8119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latin typeface="+mn-lt"/>
              </a:rPr>
              <a:t> </a:t>
            </a:r>
            <a:r>
              <a:rPr lang="en-US" baseline="0" dirty="0" smtClean="0">
                <a:latin typeface="+mn-lt"/>
              </a:rPr>
              <a:t>                                     </a:t>
            </a:r>
            <a:r>
              <a:rPr lang="en-US" u="sng" baseline="0" dirty="0" smtClean="0">
                <a:latin typeface="+mn-lt"/>
              </a:rPr>
              <a:t>Other Big Issues:</a:t>
            </a:r>
          </a:p>
          <a:p>
            <a:endParaRPr lang="en-US" u="sng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 smtClean="0">
                <a:latin typeface="+mn-lt"/>
              </a:rPr>
              <a:t>How </a:t>
            </a:r>
            <a:r>
              <a:rPr lang="en-US" baseline="0" dirty="0" smtClean="0">
                <a:latin typeface="+mn-lt"/>
              </a:rPr>
              <a:t>accounts</a:t>
            </a:r>
            <a:r>
              <a:rPr lang="en-US" b="0" baseline="0" dirty="0" smtClean="0">
                <a:latin typeface="+mn-lt"/>
              </a:rPr>
              <a:t> are maintained for collection of </a:t>
            </a:r>
            <a:r>
              <a:rPr lang="en-US" baseline="0" dirty="0" smtClean="0">
                <a:latin typeface="+mn-lt"/>
              </a:rPr>
              <a:t>money </a:t>
            </a:r>
            <a:r>
              <a:rPr lang="en-US" b="0" baseline="0" dirty="0" smtClean="0">
                <a:latin typeface="+mn-lt"/>
              </a:rPr>
              <a:t>through toll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 smtClean="0">
                <a:latin typeface="+mn-lt"/>
              </a:rPr>
              <a:t>There is massive </a:t>
            </a:r>
            <a:r>
              <a:rPr lang="en-US" baseline="0" dirty="0" smtClean="0">
                <a:latin typeface="+mn-lt"/>
              </a:rPr>
              <a:t>Under reporting of  Vehicles </a:t>
            </a:r>
            <a:r>
              <a:rPr lang="en-US" b="0" baseline="0" dirty="0" smtClean="0">
                <a:latin typeface="+mn-lt"/>
              </a:rPr>
              <a:t>that pay report due to which concessionaries are getting a longer tenure to collect tolls</a:t>
            </a:r>
          </a:p>
          <a:p>
            <a:r>
              <a:rPr lang="en-US" b="0" baseline="0" dirty="0" smtClean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>
                <a:latin typeface="+mn-lt"/>
              </a:rPr>
              <a:t> </a:t>
            </a:r>
            <a:r>
              <a:rPr lang="en-US" b="0" baseline="0" dirty="0" smtClean="0">
                <a:latin typeface="+mn-lt"/>
              </a:rPr>
              <a:t>consider the fact that </a:t>
            </a:r>
            <a:r>
              <a:rPr lang="en-US" b="0" baseline="0" dirty="0" err="1" smtClean="0">
                <a:latin typeface="+mn-lt"/>
              </a:rPr>
              <a:t>inspite</a:t>
            </a:r>
            <a:r>
              <a:rPr lang="en-US" b="0" baseline="0" dirty="0" smtClean="0">
                <a:latin typeface="+mn-lt"/>
              </a:rPr>
              <a:t> of 10% annual growth in vehicle number the </a:t>
            </a:r>
            <a:r>
              <a:rPr lang="en-US" baseline="0" dirty="0" smtClean="0">
                <a:latin typeface="+mn-lt"/>
              </a:rPr>
              <a:t>toll collection</a:t>
            </a:r>
            <a:r>
              <a:rPr lang="en-US" b="0" baseline="0" dirty="0" smtClean="0">
                <a:latin typeface="+mn-lt"/>
              </a:rPr>
              <a:t> has either remained </a:t>
            </a:r>
            <a:r>
              <a:rPr lang="en-US" baseline="0" dirty="0" smtClean="0">
                <a:latin typeface="+mn-lt"/>
              </a:rPr>
              <a:t>same or </a:t>
            </a:r>
            <a:r>
              <a:rPr lang="en-US" baseline="0" dirty="0" err="1" smtClean="0">
                <a:latin typeface="+mn-lt"/>
              </a:rPr>
              <a:t>infact</a:t>
            </a:r>
            <a:r>
              <a:rPr lang="en-US" baseline="0" dirty="0" smtClean="0">
                <a:latin typeface="+mn-lt"/>
              </a:rPr>
              <a:t> decreased</a:t>
            </a:r>
          </a:p>
          <a:p>
            <a:endParaRPr lang="en-US" b="0" baseline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baseline="0" dirty="0" smtClean="0">
                <a:latin typeface="+mn-lt"/>
              </a:rPr>
              <a:t>The delays lead to increased </a:t>
            </a:r>
            <a:r>
              <a:rPr lang="en-US" baseline="0" dirty="0" smtClean="0">
                <a:latin typeface="+mn-lt"/>
              </a:rPr>
              <a:t>carbon emissions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91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32146</TotalTime>
  <Words>555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ＭＳ Ｐゴシック</vt:lpstr>
      <vt:lpstr>ＭＳ Ｐゴシック</vt:lpstr>
      <vt:lpstr>Arial</vt:lpstr>
      <vt:lpstr>Symbol</vt:lpstr>
      <vt:lpstr>Times New Roman</vt:lpstr>
      <vt:lpstr>Wingdings</vt:lpstr>
      <vt:lpstr>Default Design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Satyanarayana</dc:creator>
  <cp:lastModifiedBy>SHIVAM BHAT</cp:lastModifiedBy>
  <cp:revision>426</cp:revision>
  <cp:lastPrinted>2013-04-15T12:41:49Z</cp:lastPrinted>
  <dcterms:created xsi:type="dcterms:W3CDTF">1998-02-02T16:59:36Z</dcterms:created>
  <dcterms:modified xsi:type="dcterms:W3CDTF">2018-02-16T08:18:47Z</dcterms:modified>
</cp:coreProperties>
</file>