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RoxboroughCF" charset="1" panose="00000500000000000000"/>
      <p:regular r:id="rId16"/>
    </p:embeddedFont>
    <p:embeddedFont>
      <p:font typeface="Montserrat" charset="1" panose="000005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7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987462" y="0"/>
            <a:ext cx="5443538" cy="10287000"/>
          </a:xfrm>
          <a:custGeom>
            <a:avLst/>
            <a:gdLst/>
            <a:ahLst/>
            <a:cxnLst/>
            <a:rect r="r" b="b" t="t" l="l"/>
            <a:pathLst>
              <a:path h="10287000" w="5443538">
                <a:moveTo>
                  <a:pt x="0" y="0"/>
                </a:moveTo>
                <a:lnTo>
                  <a:pt x="5443538" y="0"/>
                </a:lnTo>
                <a:lnTo>
                  <a:pt x="544353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2981" y="-228328"/>
            <a:ext cx="6830110" cy="3181693"/>
          </a:xfrm>
          <a:custGeom>
            <a:avLst/>
            <a:gdLst/>
            <a:ahLst/>
            <a:cxnLst/>
            <a:rect r="r" b="b" t="t" l="l"/>
            <a:pathLst>
              <a:path h="3181693" w="6830110">
                <a:moveTo>
                  <a:pt x="0" y="0"/>
                </a:moveTo>
                <a:lnTo>
                  <a:pt x="6830110" y="0"/>
                </a:lnTo>
                <a:lnTo>
                  <a:pt x="6830110" y="3181692"/>
                </a:lnTo>
                <a:lnTo>
                  <a:pt x="0" y="31816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3044055"/>
            <a:ext cx="9100912" cy="2149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481"/>
              </a:lnSpc>
            </a:pPr>
            <a:r>
              <a:rPr lang="en-US" sz="12486" spc="-249">
                <a:solidFill>
                  <a:srgbClr val="5C3420"/>
                </a:solidFill>
                <a:latin typeface="RoxboroughCF"/>
                <a:ea typeface="RoxboroughCF"/>
                <a:cs typeface="RoxboroughCF"/>
                <a:sym typeface="RoxboroughCF"/>
              </a:rPr>
              <a:t>Presentation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028700" y="5532213"/>
            <a:ext cx="12958762" cy="3488363"/>
            <a:chOff x="0" y="0"/>
            <a:chExt cx="17278350" cy="4651150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85725"/>
              <a:ext cx="15838096" cy="10326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532"/>
                </a:lnSpc>
              </a:pPr>
              <a:r>
                <a:rPr lang="en-US" sz="4665" spc="746">
                  <a:solidFill>
                    <a:srgbClr val="5C342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Nama : </a:t>
              </a:r>
              <a:r>
                <a:rPr lang="en-US" sz="4665" spc="746">
                  <a:solidFill>
                    <a:srgbClr val="5C342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Arham Maulana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146913"/>
              <a:ext cx="15838096" cy="10326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532"/>
                </a:lnSpc>
              </a:pPr>
              <a:r>
                <a:rPr lang="en-US" sz="4665" spc="746">
                  <a:solidFill>
                    <a:srgbClr val="5C342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Nim : 105841106019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2379550"/>
              <a:ext cx="15838096" cy="10326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532"/>
                </a:lnSpc>
              </a:pPr>
              <a:r>
                <a:rPr lang="en-US" sz="4665" spc="746">
                  <a:solidFill>
                    <a:srgbClr val="5C342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Kelas : 6A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3618538"/>
              <a:ext cx="17278350" cy="10326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532"/>
                </a:lnSpc>
              </a:pPr>
              <a:r>
                <a:rPr lang="en-US" sz="4665" spc="746">
                  <a:solidFill>
                    <a:srgbClr val="5C342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Matkul : Pemrograman JAringan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7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53490" y="-591008"/>
            <a:ext cx="6069021" cy="11469016"/>
          </a:xfrm>
          <a:custGeom>
            <a:avLst/>
            <a:gdLst/>
            <a:ahLst/>
            <a:cxnLst/>
            <a:rect r="r" b="b" t="t" l="l"/>
            <a:pathLst>
              <a:path h="11469016" w="6069021">
                <a:moveTo>
                  <a:pt x="0" y="0"/>
                </a:moveTo>
                <a:lnTo>
                  <a:pt x="6069020" y="0"/>
                </a:lnTo>
                <a:lnTo>
                  <a:pt x="6069020" y="11469016"/>
                </a:lnTo>
                <a:lnTo>
                  <a:pt x="0" y="11469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2981" y="-228328"/>
            <a:ext cx="4556654" cy="2122641"/>
          </a:xfrm>
          <a:custGeom>
            <a:avLst/>
            <a:gdLst/>
            <a:ahLst/>
            <a:cxnLst/>
            <a:rect r="r" b="b" t="t" l="l"/>
            <a:pathLst>
              <a:path h="2122641" w="4556654">
                <a:moveTo>
                  <a:pt x="0" y="0"/>
                </a:moveTo>
                <a:lnTo>
                  <a:pt x="4556653" y="0"/>
                </a:lnTo>
                <a:lnTo>
                  <a:pt x="4556653" y="2122641"/>
                </a:lnTo>
                <a:lnTo>
                  <a:pt x="0" y="21226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19175" y="4563415"/>
            <a:ext cx="14958314" cy="4257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9932" indent="-324966" lvl="1">
              <a:lnSpc>
                <a:spcPts val="4214"/>
              </a:lnSpc>
              <a:buFont typeface="Arial"/>
              <a:buChar char="•"/>
            </a:pPr>
            <a:r>
              <a:rPr lang="en-US" sz="3010" spc="481">
                <a:solidFill>
                  <a:srgbClr val="5C3420"/>
                </a:solidFill>
                <a:latin typeface="Montserrat"/>
                <a:ea typeface="Montserrat"/>
                <a:cs typeface="Montserrat"/>
                <a:sym typeface="Montserrat"/>
              </a:rPr>
              <a:t>Tambah</a:t>
            </a:r>
            <a:r>
              <a:rPr lang="en-US" sz="3010" spc="481">
                <a:solidFill>
                  <a:srgbClr val="5C3420"/>
                </a:solidFill>
                <a:latin typeface="Montserrat"/>
                <a:ea typeface="Montserrat"/>
                <a:cs typeface="Montserrat"/>
                <a:sym typeface="Montserrat"/>
              </a:rPr>
              <a:t> dashboard visual (Node-RED / Grafana)</a:t>
            </a:r>
          </a:p>
          <a:p>
            <a:pPr algn="l">
              <a:lnSpc>
                <a:spcPts val="4214"/>
              </a:lnSpc>
            </a:pPr>
          </a:p>
          <a:p>
            <a:pPr algn="l" marL="649932" indent="-324966" lvl="1">
              <a:lnSpc>
                <a:spcPts val="4214"/>
              </a:lnSpc>
              <a:buFont typeface="Arial"/>
              <a:buChar char="•"/>
            </a:pPr>
            <a:r>
              <a:rPr lang="en-US" sz="3010" spc="481">
                <a:solidFill>
                  <a:srgbClr val="5C3420"/>
                </a:solidFill>
                <a:latin typeface="Montserrat"/>
                <a:ea typeface="Montserrat"/>
                <a:cs typeface="Montserrat"/>
                <a:sym typeface="Montserrat"/>
              </a:rPr>
              <a:t>Integrasi notifikasi jika data anomali (Telegram/Email)</a:t>
            </a:r>
          </a:p>
          <a:p>
            <a:pPr algn="l">
              <a:lnSpc>
                <a:spcPts val="4214"/>
              </a:lnSpc>
            </a:pPr>
          </a:p>
          <a:p>
            <a:pPr algn="l" marL="649932" indent="-324966" lvl="1">
              <a:lnSpc>
                <a:spcPts val="4214"/>
              </a:lnSpc>
              <a:buFont typeface="Arial"/>
              <a:buChar char="•"/>
            </a:pPr>
            <a:r>
              <a:rPr lang="en-US" sz="3010" spc="481">
                <a:solidFill>
                  <a:srgbClr val="5C3420"/>
                </a:solidFill>
                <a:latin typeface="Montserrat"/>
                <a:ea typeface="Montserrat"/>
                <a:cs typeface="Montserrat"/>
                <a:sym typeface="Montserrat"/>
              </a:rPr>
              <a:t>Simpan data ke database historis (InfluxDB, SQLite)</a:t>
            </a:r>
          </a:p>
          <a:p>
            <a:pPr algn="l">
              <a:lnSpc>
                <a:spcPts val="4214"/>
              </a:lnSpc>
            </a:pPr>
          </a:p>
          <a:p>
            <a:pPr algn="l" marL="649932" indent="-324966" lvl="1">
              <a:lnSpc>
                <a:spcPts val="4214"/>
              </a:lnSpc>
              <a:buFont typeface="Arial"/>
              <a:buChar char="•"/>
            </a:pPr>
            <a:r>
              <a:rPr lang="en-US" sz="3010" spc="481">
                <a:solidFill>
                  <a:srgbClr val="5C3420"/>
                </a:solidFill>
                <a:latin typeface="Montserrat"/>
                <a:ea typeface="Montserrat"/>
                <a:cs typeface="Montserrat"/>
                <a:sym typeface="Montserrat"/>
              </a:rPr>
              <a:t>Uji coba pada perangkat IoT asli (ESP32, Raspberry Pi)</a:t>
            </a:r>
          </a:p>
          <a:p>
            <a:pPr algn="l">
              <a:lnSpc>
                <a:spcPts val="4214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191771"/>
            <a:ext cx="15307150" cy="1601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052"/>
              </a:lnSpc>
            </a:pPr>
            <a:r>
              <a:rPr lang="en-US" sz="9323" spc="-186">
                <a:solidFill>
                  <a:srgbClr val="5C3420"/>
                </a:solidFill>
                <a:latin typeface="RoxboroughCF"/>
                <a:ea typeface="RoxboroughCF"/>
                <a:cs typeface="RoxboroughCF"/>
                <a:sym typeface="RoxboroughCF"/>
              </a:rPr>
              <a:t>Saran dan Pengembangan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7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53598" y="-228328"/>
            <a:ext cx="5668804" cy="10712700"/>
          </a:xfrm>
          <a:custGeom>
            <a:avLst/>
            <a:gdLst/>
            <a:ahLst/>
            <a:cxnLst/>
            <a:rect r="r" b="b" t="t" l="l"/>
            <a:pathLst>
              <a:path h="10712700" w="5668804">
                <a:moveTo>
                  <a:pt x="0" y="0"/>
                </a:moveTo>
                <a:lnTo>
                  <a:pt x="5668804" y="0"/>
                </a:lnTo>
                <a:lnTo>
                  <a:pt x="5668804" y="10712700"/>
                </a:lnTo>
                <a:lnTo>
                  <a:pt x="0" y="10712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2981" y="-228328"/>
            <a:ext cx="4556654" cy="2122641"/>
          </a:xfrm>
          <a:custGeom>
            <a:avLst/>
            <a:gdLst/>
            <a:ahLst/>
            <a:cxnLst/>
            <a:rect r="r" b="b" t="t" l="l"/>
            <a:pathLst>
              <a:path h="2122641" w="4556654">
                <a:moveTo>
                  <a:pt x="0" y="0"/>
                </a:moveTo>
                <a:lnTo>
                  <a:pt x="4556653" y="0"/>
                </a:lnTo>
                <a:lnTo>
                  <a:pt x="4556653" y="2122641"/>
                </a:lnTo>
                <a:lnTo>
                  <a:pt x="0" y="21226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4563415"/>
            <a:ext cx="14043914" cy="3723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9932" indent="-324966" lvl="1">
              <a:lnSpc>
                <a:spcPts val="4214"/>
              </a:lnSpc>
              <a:buFont typeface="Arial"/>
              <a:buChar char="•"/>
            </a:pPr>
            <a:r>
              <a:rPr lang="en-US" sz="3010" spc="481">
                <a:solidFill>
                  <a:srgbClr val="5C3420"/>
                </a:solidFill>
                <a:latin typeface="Montserrat"/>
                <a:ea typeface="Montserrat"/>
                <a:cs typeface="Montserrat"/>
                <a:sym typeface="Montserrat"/>
              </a:rPr>
              <a:t>Bagaimana komunikasi data antara perangkat IoT dapat dilakukan secara efisien?</a:t>
            </a:r>
          </a:p>
          <a:p>
            <a:pPr algn="l">
              <a:lnSpc>
                <a:spcPts val="4214"/>
              </a:lnSpc>
            </a:pPr>
          </a:p>
          <a:p>
            <a:pPr algn="l" marL="649932" indent="-324966" lvl="1">
              <a:lnSpc>
                <a:spcPts val="4214"/>
              </a:lnSpc>
              <a:buFont typeface="Arial"/>
              <a:buChar char="•"/>
            </a:pPr>
            <a:r>
              <a:rPr lang="en-US" sz="3010" spc="481">
                <a:solidFill>
                  <a:srgbClr val="5C3420"/>
                </a:solidFill>
                <a:latin typeface="Montserrat"/>
                <a:ea typeface="Montserrat"/>
                <a:cs typeface="Montserrat"/>
                <a:sym typeface="Montserrat"/>
              </a:rPr>
              <a:t>Bagaimana menjaga keamanan komunikasi MQTT?</a:t>
            </a:r>
          </a:p>
          <a:p>
            <a:pPr algn="l">
              <a:lnSpc>
                <a:spcPts val="4214"/>
              </a:lnSpc>
            </a:pPr>
          </a:p>
          <a:p>
            <a:pPr algn="l" marL="649932" indent="-324966" lvl="1">
              <a:lnSpc>
                <a:spcPts val="4214"/>
              </a:lnSpc>
              <a:buFont typeface="Arial"/>
              <a:buChar char="•"/>
            </a:pPr>
            <a:r>
              <a:rPr lang="en-US" sz="3010" spc="481">
                <a:solidFill>
                  <a:srgbClr val="5C3420"/>
                </a:solidFill>
                <a:latin typeface="Montserrat"/>
                <a:ea typeface="Montserrat"/>
                <a:cs typeface="Montserrat"/>
                <a:sym typeface="Montserrat"/>
              </a:rPr>
              <a:t>Bagaimana menganalisis performa sistem IoT?</a:t>
            </a:r>
          </a:p>
          <a:p>
            <a:pPr algn="l">
              <a:lnSpc>
                <a:spcPts val="4214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191771"/>
            <a:ext cx="9935050" cy="1601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052"/>
              </a:lnSpc>
            </a:pPr>
            <a:r>
              <a:rPr lang="en-US" sz="9323" spc="-186">
                <a:solidFill>
                  <a:srgbClr val="5C3420"/>
                </a:solidFill>
                <a:latin typeface="RoxboroughCF"/>
                <a:ea typeface="RoxboroughCF"/>
                <a:cs typeface="RoxboroughCF"/>
                <a:sym typeface="RoxboroughCF"/>
              </a:rPr>
              <a:t>Rumusan Masalah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7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53598" y="-425700"/>
            <a:ext cx="5668804" cy="10712700"/>
          </a:xfrm>
          <a:custGeom>
            <a:avLst/>
            <a:gdLst/>
            <a:ahLst/>
            <a:cxnLst/>
            <a:rect r="r" b="b" t="t" l="l"/>
            <a:pathLst>
              <a:path h="10712700" w="5668804">
                <a:moveTo>
                  <a:pt x="0" y="0"/>
                </a:moveTo>
                <a:lnTo>
                  <a:pt x="5668804" y="0"/>
                </a:lnTo>
                <a:lnTo>
                  <a:pt x="5668804" y="10712700"/>
                </a:lnTo>
                <a:lnTo>
                  <a:pt x="0" y="10712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2981" y="-228328"/>
            <a:ext cx="4556654" cy="2122641"/>
          </a:xfrm>
          <a:custGeom>
            <a:avLst/>
            <a:gdLst/>
            <a:ahLst/>
            <a:cxnLst/>
            <a:rect r="r" b="b" t="t" l="l"/>
            <a:pathLst>
              <a:path h="2122641" w="4556654">
                <a:moveTo>
                  <a:pt x="0" y="0"/>
                </a:moveTo>
                <a:lnTo>
                  <a:pt x="4556653" y="0"/>
                </a:lnTo>
                <a:lnTo>
                  <a:pt x="4556653" y="2122641"/>
                </a:lnTo>
                <a:lnTo>
                  <a:pt x="0" y="21226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4563415"/>
            <a:ext cx="14043914" cy="3188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9932" indent="-324966" lvl="1">
              <a:lnSpc>
                <a:spcPts val="4214"/>
              </a:lnSpc>
              <a:buFont typeface="Arial"/>
              <a:buChar char="•"/>
            </a:pPr>
            <a:r>
              <a:rPr lang="en-US" sz="3010" spc="481">
                <a:solidFill>
                  <a:srgbClr val="5C3420"/>
                </a:solidFill>
                <a:latin typeface="Montserrat"/>
                <a:ea typeface="Montserrat"/>
                <a:cs typeface="Montserrat"/>
                <a:sym typeface="Montserrat"/>
              </a:rPr>
              <a:t>Mener</a:t>
            </a:r>
            <a:r>
              <a:rPr lang="en-US" sz="3010" spc="481">
                <a:solidFill>
                  <a:srgbClr val="5C3420"/>
                </a:solidFill>
                <a:latin typeface="Montserrat"/>
                <a:ea typeface="Montserrat"/>
                <a:cs typeface="Montserrat"/>
                <a:sym typeface="Montserrat"/>
              </a:rPr>
              <a:t>apkan komunikasi MQTT untuk IoT</a:t>
            </a:r>
          </a:p>
          <a:p>
            <a:pPr algn="l">
              <a:lnSpc>
                <a:spcPts val="4214"/>
              </a:lnSpc>
            </a:pPr>
          </a:p>
          <a:p>
            <a:pPr algn="l" marL="649932" indent="-324966" lvl="1">
              <a:lnSpc>
                <a:spcPts val="4214"/>
              </a:lnSpc>
              <a:buFont typeface="Arial"/>
              <a:buChar char="•"/>
            </a:pPr>
            <a:r>
              <a:rPr lang="en-US" sz="3010" spc="481">
                <a:solidFill>
                  <a:srgbClr val="5C3420"/>
                </a:solidFill>
                <a:latin typeface="Montserrat"/>
                <a:ea typeface="Montserrat"/>
                <a:cs typeface="Montserrat"/>
                <a:sym typeface="Montserrat"/>
              </a:rPr>
              <a:t>Mengamankan komunikasi menggunakan TLS</a:t>
            </a:r>
          </a:p>
          <a:p>
            <a:pPr algn="l">
              <a:lnSpc>
                <a:spcPts val="4214"/>
              </a:lnSpc>
            </a:pPr>
          </a:p>
          <a:p>
            <a:pPr algn="l" marL="649932" indent="-324966" lvl="1">
              <a:lnSpc>
                <a:spcPts val="4214"/>
              </a:lnSpc>
              <a:buFont typeface="Arial"/>
              <a:buChar char="•"/>
            </a:pPr>
            <a:r>
              <a:rPr lang="en-US" sz="3010" spc="481">
                <a:solidFill>
                  <a:srgbClr val="5C3420"/>
                </a:solidFill>
                <a:latin typeface="Montserrat"/>
                <a:ea typeface="Montserrat"/>
                <a:cs typeface="Montserrat"/>
                <a:sym typeface="Montserrat"/>
              </a:rPr>
              <a:t>Menganalisis performa menggunakan Wireshark</a:t>
            </a:r>
          </a:p>
          <a:p>
            <a:pPr algn="l">
              <a:lnSpc>
                <a:spcPts val="4214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191771"/>
            <a:ext cx="11420950" cy="1601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052"/>
              </a:lnSpc>
            </a:pPr>
            <a:r>
              <a:rPr lang="en-US" sz="9323" spc="-186">
                <a:solidFill>
                  <a:srgbClr val="5C3420"/>
                </a:solidFill>
                <a:latin typeface="RoxboroughCF"/>
                <a:ea typeface="RoxboroughCF"/>
                <a:cs typeface="RoxboroughCF"/>
                <a:sym typeface="RoxboroughCF"/>
              </a:rPr>
              <a:t>Tujuan Pembahasan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7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53598" y="0"/>
            <a:ext cx="5668804" cy="10712700"/>
          </a:xfrm>
          <a:custGeom>
            <a:avLst/>
            <a:gdLst/>
            <a:ahLst/>
            <a:cxnLst/>
            <a:rect r="r" b="b" t="t" l="l"/>
            <a:pathLst>
              <a:path h="10712700" w="5668804">
                <a:moveTo>
                  <a:pt x="0" y="0"/>
                </a:moveTo>
                <a:lnTo>
                  <a:pt x="5668804" y="0"/>
                </a:lnTo>
                <a:lnTo>
                  <a:pt x="5668804" y="10712700"/>
                </a:lnTo>
                <a:lnTo>
                  <a:pt x="0" y="10712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2981" y="-228328"/>
            <a:ext cx="4556654" cy="2122641"/>
          </a:xfrm>
          <a:custGeom>
            <a:avLst/>
            <a:gdLst/>
            <a:ahLst/>
            <a:cxnLst/>
            <a:rect r="r" b="b" t="t" l="l"/>
            <a:pathLst>
              <a:path h="2122641" w="4556654">
                <a:moveTo>
                  <a:pt x="0" y="0"/>
                </a:moveTo>
                <a:lnTo>
                  <a:pt x="4556653" y="0"/>
                </a:lnTo>
                <a:lnTo>
                  <a:pt x="4556653" y="2122641"/>
                </a:lnTo>
                <a:lnTo>
                  <a:pt x="0" y="21226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19175" y="4563415"/>
            <a:ext cx="14958314" cy="2119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9932" indent="-324966" lvl="1">
              <a:lnSpc>
                <a:spcPts val="4214"/>
              </a:lnSpc>
              <a:buFont typeface="Arial"/>
              <a:buChar char="•"/>
            </a:pPr>
            <a:r>
              <a:rPr lang="en-US" sz="3010" spc="481">
                <a:solidFill>
                  <a:srgbClr val="5C3420"/>
                </a:solidFill>
                <a:latin typeface="Montserrat"/>
                <a:ea typeface="Montserrat"/>
                <a:cs typeface="Montserrat"/>
                <a:sym typeface="Montserrat"/>
              </a:rPr>
              <a:t>Publisher →</a:t>
            </a:r>
            <a:r>
              <a:rPr lang="en-US" sz="3010" spc="481">
                <a:solidFill>
                  <a:srgbClr val="5C3420"/>
                </a:solidFill>
                <a:latin typeface="Montserrat"/>
                <a:ea typeface="Montserrat"/>
                <a:cs typeface="Montserrat"/>
                <a:sym typeface="Montserrat"/>
              </a:rPr>
              <a:t> Broker (Mosquitto) → Subscriber Pengiriman data suhu dan kelembaban secara real-time</a:t>
            </a:r>
          </a:p>
          <a:p>
            <a:pPr algn="l">
              <a:lnSpc>
                <a:spcPts val="4214"/>
              </a:lnSpc>
            </a:pPr>
            <a:r>
              <a:rPr lang="en-US" sz="3010" spc="481">
                <a:solidFill>
                  <a:srgbClr val="5C3420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</a:p>
          <a:p>
            <a:pPr algn="l">
              <a:lnSpc>
                <a:spcPts val="4214"/>
              </a:lnSpc>
            </a:pPr>
            <a:r>
              <a:rPr lang="en-US" sz="3010" spc="481">
                <a:solidFill>
                  <a:srgbClr val="5C3420"/>
                </a:solidFill>
                <a:latin typeface="Montserrat"/>
                <a:ea typeface="Montserrat"/>
                <a:cs typeface="Montserrat"/>
                <a:sym typeface="Montserrat"/>
              </a:rPr>
              <a:t>    Gunakan protokol MQTT pada port 1883 / 8883 (TLS)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191771"/>
            <a:ext cx="11420950" cy="1601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052"/>
              </a:lnSpc>
            </a:pPr>
            <a:r>
              <a:rPr lang="en-US" sz="9323" spc="-186">
                <a:solidFill>
                  <a:srgbClr val="5C3420"/>
                </a:solidFill>
                <a:latin typeface="RoxboroughCF"/>
                <a:ea typeface="RoxboroughCF"/>
                <a:cs typeface="RoxboroughCF"/>
                <a:sym typeface="RoxboroughCF"/>
              </a:rPr>
              <a:t>Arsitektur Sistem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7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53598" y="-212850"/>
            <a:ext cx="5668804" cy="10712700"/>
          </a:xfrm>
          <a:custGeom>
            <a:avLst/>
            <a:gdLst/>
            <a:ahLst/>
            <a:cxnLst/>
            <a:rect r="r" b="b" t="t" l="l"/>
            <a:pathLst>
              <a:path h="10712700" w="5668804">
                <a:moveTo>
                  <a:pt x="0" y="0"/>
                </a:moveTo>
                <a:lnTo>
                  <a:pt x="5668804" y="0"/>
                </a:lnTo>
                <a:lnTo>
                  <a:pt x="5668804" y="10712700"/>
                </a:lnTo>
                <a:lnTo>
                  <a:pt x="0" y="10712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2981" y="-228328"/>
            <a:ext cx="4556654" cy="2122641"/>
          </a:xfrm>
          <a:custGeom>
            <a:avLst/>
            <a:gdLst/>
            <a:ahLst/>
            <a:cxnLst/>
            <a:rect r="r" b="b" t="t" l="l"/>
            <a:pathLst>
              <a:path h="2122641" w="4556654">
                <a:moveTo>
                  <a:pt x="0" y="0"/>
                </a:moveTo>
                <a:lnTo>
                  <a:pt x="4556653" y="0"/>
                </a:lnTo>
                <a:lnTo>
                  <a:pt x="4556653" y="2122641"/>
                </a:lnTo>
                <a:lnTo>
                  <a:pt x="0" y="21226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19175" y="4563415"/>
            <a:ext cx="14958314" cy="4257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9932" indent="-324966" lvl="1">
              <a:lnSpc>
                <a:spcPts val="4214"/>
              </a:lnSpc>
              <a:buFont typeface="Arial"/>
              <a:buChar char="•"/>
            </a:pPr>
            <a:r>
              <a:rPr lang="en-US" sz="3010" spc="481">
                <a:solidFill>
                  <a:srgbClr val="5C3420"/>
                </a:solidFill>
                <a:latin typeface="Montserrat"/>
                <a:ea typeface="Montserrat"/>
                <a:cs typeface="Montserrat"/>
                <a:sym typeface="Montserrat"/>
              </a:rPr>
              <a:t>Publisher mengirim data</a:t>
            </a:r>
            <a:r>
              <a:rPr lang="en-US" sz="3010" spc="481">
                <a:solidFill>
                  <a:srgbClr val="5C3420"/>
                </a:solidFill>
                <a:latin typeface="Montserrat"/>
                <a:ea typeface="Montserrat"/>
                <a:cs typeface="Montserrat"/>
                <a:sym typeface="Montserrat"/>
              </a:rPr>
              <a:t> ke broker melalui MQTT</a:t>
            </a:r>
          </a:p>
          <a:p>
            <a:pPr algn="l">
              <a:lnSpc>
                <a:spcPts val="4214"/>
              </a:lnSpc>
            </a:pPr>
          </a:p>
          <a:p>
            <a:pPr algn="l" marL="649932" indent="-324966" lvl="1">
              <a:lnSpc>
                <a:spcPts val="4214"/>
              </a:lnSpc>
              <a:buFont typeface="Arial"/>
              <a:buChar char="•"/>
            </a:pPr>
            <a:r>
              <a:rPr lang="en-US" sz="3010" spc="481">
                <a:solidFill>
                  <a:srgbClr val="5C3420"/>
                </a:solidFill>
                <a:latin typeface="Montserrat"/>
                <a:ea typeface="Montserrat"/>
                <a:cs typeface="Montserrat"/>
                <a:sym typeface="Montserrat"/>
              </a:rPr>
              <a:t>Subscriber menerima data dari broker</a:t>
            </a:r>
          </a:p>
          <a:p>
            <a:pPr algn="l">
              <a:lnSpc>
                <a:spcPts val="4214"/>
              </a:lnSpc>
            </a:pPr>
          </a:p>
          <a:p>
            <a:pPr algn="l" marL="649932" indent="-324966" lvl="1">
              <a:lnSpc>
                <a:spcPts val="4214"/>
              </a:lnSpc>
              <a:buFont typeface="Arial"/>
              <a:buChar char="•"/>
            </a:pPr>
            <a:r>
              <a:rPr lang="en-US" sz="3010" spc="481">
                <a:solidFill>
                  <a:srgbClr val="5C3420"/>
                </a:solidFill>
                <a:latin typeface="Montserrat"/>
                <a:ea typeface="Montserrat"/>
                <a:cs typeface="Montserrat"/>
                <a:sym typeface="Montserrat"/>
              </a:rPr>
              <a:t>Data diamankan dengan TLS pada port 8883</a:t>
            </a:r>
          </a:p>
          <a:p>
            <a:pPr algn="l">
              <a:lnSpc>
                <a:spcPts val="4214"/>
              </a:lnSpc>
            </a:pPr>
          </a:p>
          <a:p>
            <a:pPr algn="l" marL="649932" indent="-324966" lvl="1">
              <a:lnSpc>
                <a:spcPts val="4214"/>
              </a:lnSpc>
              <a:buFont typeface="Arial"/>
              <a:buChar char="•"/>
            </a:pPr>
            <a:r>
              <a:rPr lang="en-US" sz="3010" spc="481">
                <a:solidFill>
                  <a:srgbClr val="5C3420"/>
                </a:solidFill>
                <a:latin typeface="Montserrat"/>
                <a:ea typeface="Montserrat"/>
                <a:cs typeface="Montserrat"/>
                <a:sym typeface="Montserrat"/>
              </a:rPr>
              <a:t>Komunikasi dianalisis dengan Wireshark</a:t>
            </a:r>
          </a:p>
          <a:p>
            <a:pPr algn="l">
              <a:lnSpc>
                <a:spcPts val="4214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191771"/>
            <a:ext cx="11420950" cy="1601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052"/>
              </a:lnSpc>
            </a:pPr>
            <a:r>
              <a:rPr lang="en-US" sz="9323" spc="-186">
                <a:solidFill>
                  <a:srgbClr val="5C3420"/>
                </a:solidFill>
                <a:latin typeface="RoxboroughCF"/>
                <a:ea typeface="RoxboroughCF"/>
                <a:cs typeface="RoxboroughCF"/>
                <a:sym typeface="RoxboroughCF"/>
              </a:rPr>
              <a:t>Cara Kerja Sistem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7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53490" y="-591008"/>
            <a:ext cx="6069021" cy="11469016"/>
          </a:xfrm>
          <a:custGeom>
            <a:avLst/>
            <a:gdLst/>
            <a:ahLst/>
            <a:cxnLst/>
            <a:rect r="r" b="b" t="t" l="l"/>
            <a:pathLst>
              <a:path h="11469016" w="6069021">
                <a:moveTo>
                  <a:pt x="0" y="0"/>
                </a:moveTo>
                <a:lnTo>
                  <a:pt x="6069020" y="0"/>
                </a:lnTo>
                <a:lnTo>
                  <a:pt x="6069020" y="11469016"/>
                </a:lnTo>
                <a:lnTo>
                  <a:pt x="0" y="11469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2981" y="-228328"/>
            <a:ext cx="4556654" cy="2122641"/>
          </a:xfrm>
          <a:custGeom>
            <a:avLst/>
            <a:gdLst/>
            <a:ahLst/>
            <a:cxnLst/>
            <a:rect r="r" b="b" t="t" l="l"/>
            <a:pathLst>
              <a:path h="2122641" w="4556654">
                <a:moveTo>
                  <a:pt x="0" y="0"/>
                </a:moveTo>
                <a:lnTo>
                  <a:pt x="4556653" y="0"/>
                </a:lnTo>
                <a:lnTo>
                  <a:pt x="4556653" y="2122641"/>
                </a:lnTo>
                <a:lnTo>
                  <a:pt x="0" y="21226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19175" y="4563415"/>
            <a:ext cx="14958314" cy="4257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9932" indent="-324966" lvl="1">
              <a:lnSpc>
                <a:spcPts val="4214"/>
              </a:lnSpc>
              <a:buFont typeface="Arial"/>
              <a:buChar char="•"/>
            </a:pPr>
            <a:r>
              <a:rPr lang="en-US" sz="3010" spc="481">
                <a:solidFill>
                  <a:srgbClr val="5C3420"/>
                </a:solidFill>
                <a:latin typeface="Montserrat"/>
                <a:ea typeface="Montserrat"/>
                <a:cs typeface="Montserrat"/>
                <a:sym typeface="Montserrat"/>
              </a:rPr>
              <a:t>Menggunakan sertifikat</a:t>
            </a:r>
            <a:r>
              <a:rPr lang="en-US" sz="3010" spc="481">
                <a:solidFill>
                  <a:srgbClr val="5C3420"/>
                </a:solidFill>
                <a:latin typeface="Montserrat"/>
                <a:ea typeface="Montserrat"/>
                <a:cs typeface="Montserrat"/>
                <a:sym typeface="Montserrat"/>
              </a:rPr>
              <a:t> TLS (X.509)</a:t>
            </a:r>
          </a:p>
          <a:p>
            <a:pPr algn="l">
              <a:lnSpc>
                <a:spcPts val="4214"/>
              </a:lnSpc>
            </a:pPr>
          </a:p>
          <a:p>
            <a:pPr algn="l" marL="649932" indent="-324966" lvl="1">
              <a:lnSpc>
                <a:spcPts val="4214"/>
              </a:lnSpc>
              <a:buFont typeface="Arial"/>
              <a:buChar char="•"/>
            </a:pPr>
            <a:r>
              <a:rPr lang="en-US" sz="3010" spc="481">
                <a:solidFill>
                  <a:srgbClr val="5C3420"/>
                </a:solidFill>
                <a:latin typeface="Montserrat"/>
                <a:ea typeface="Montserrat"/>
                <a:cs typeface="Montserrat"/>
                <a:sym typeface="Montserrat"/>
              </a:rPr>
              <a:t>Port aman 8883 untuk koneksi MQTT</a:t>
            </a:r>
          </a:p>
          <a:p>
            <a:pPr algn="l">
              <a:lnSpc>
                <a:spcPts val="4214"/>
              </a:lnSpc>
            </a:pPr>
          </a:p>
          <a:p>
            <a:pPr algn="l" marL="649932" indent="-324966" lvl="1">
              <a:lnSpc>
                <a:spcPts val="4214"/>
              </a:lnSpc>
              <a:buFont typeface="Arial"/>
              <a:buChar char="•"/>
            </a:pPr>
            <a:r>
              <a:rPr lang="en-US" sz="3010" spc="481">
                <a:solidFill>
                  <a:srgbClr val="5C3420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-US" sz="3010" spc="481">
                <a:solidFill>
                  <a:srgbClr val="5C3420"/>
                </a:solidFill>
                <a:latin typeface="Montserrat"/>
                <a:ea typeface="Montserrat"/>
                <a:cs typeface="Montserrat"/>
                <a:sym typeface="Montserrat"/>
              </a:rPr>
              <a:t>utentikasi dengan username dan password</a:t>
            </a:r>
          </a:p>
          <a:p>
            <a:pPr algn="l">
              <a:lnSpc>
                <a:spcPts val="4214"/>
              </a:lnSpc>
            </a:pPr>
          </a:p>
          <a:p>
            <a:pPr algn="l" marL="649932" indent="-324966" lvl="1">
              <a:lnSpc>
                <a:spcPts val="4214"/>
              </a:lnSpc>
              <a:buFont typeface="Arial"/>
              <a:buChar char="•"/>
            </a:pPr>
            <a:r>
              <a:rPr lang="en-US" sz="3010" spc="481">
                <a:solidFill>
                  <a:srgbClr val="5C3420"/>
                </a:solidFill>
                <a:latin typeface="Montserrat"/>
                <a:ea typeface="Montserrat"/>
                <a:cs typeface="Montserrat"/>
                <a:sym typeface="Montserrat"/>
              </a:rPr>
              <a:t>Val</a:t>
            </a:r>
            <a:r>
              <a:rPr lang="en-US" sz="3010" spc="481">
                <a:solidFill>
                  <a:srgbClr val="5C3420"/>
                </a:solidFill>
                <a:latin typeface="Montserrat"/>
                <a:ea typeface="Montserrat"/>
                <a:cs typeface="Montserrat"/>
                <a:sym typeface="Montserrat"/>
              </a:rPr>
              <a:t>idasi koneksi client-server via CA Certificate</a:t>
            </a:r>
          </a:p>
          <a:p>
            <a:pPr algn="l">
              <a:lnSpc>
                <a:spcPts val="4214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191771"/>
            <a:ext cx="15307150" cy="1601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052"/>
              </a:lnSpc>
            </a:pPr>
            <a:r>
              <a:rPr lang="en-US" sz="9323" spc="-186">
                <a:solidFill>
                  <a:srgbClr val="5C3420"/>
                </a:solidFill>
                <a:latin typeface="RoxboroughCF"/>
                <a:ea typeface="RoxboroughCF"/>
                <a:cs typeface="RoxboroughCF"/>
                <a:sym typeface="RoxboroughCF"/>
              </a:rPr>
              <a:t>Strategi Pengamanan Sistem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7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53490" y="-591008"/>
            <a:ext cx="6069021" cy="11469016"/>
          </a:xfrm>
          <a:custGeom>
            <a:avLst/>
            <a:gdLst/>
            <a:ahLst/>
            <a:cxnLst/>
            <a:rect r="r" b="b" t="t" l="l"/>
            <a:pathLst>
              <a:path h="11469016" w="6069021">
                <a:moveTo>
                  <a:pt x="0" y="0"/>
                </a:moveTo>
                <a:lnTo>
                  <a:pt x="6069020" y="0"/>
                </a:lnTo>
                <a:lnTo>
                  <a:pt x="6069020" y="11469016"/>
                </a:lnTo>
                <a:lnTo>
                  <a:pt x="0" y="11469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2981" y="-228328"/>
            <a:ext cx="4556654" cy="2122641"/>
          </a:xfrm>
          <a:custGeom>
            <a:avLst/>
            <a:gdLst/>
            <a:ahLst/>
            <a:cxnLst/>
            <a:rect r="r" b="b" t="t" l="l"/>
            <a:pathLst>
              <a:path h="2122641" w="4556654">
                <a:moveTo>
                  <a:pt x="0" y="0"/>
                </a:moveTo>
                <a:lnTo>
                  <a:pt x="4556653" y="0"/>
                </a:lnTo>
                <a:lnTo>
                  <a:pt x="4556653" y="2122641"/>
                </a:lnTo>
                <a:lnTo>
                  <a:pt x="0" y="21226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19175" y="4563415"/>
            <a:ext cx="14958314" cy="5327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9932" indent="-324966" lvl="1">
              <a:lnSpc>
                <a:spcPts val="4214"/>
              </a:lnSpc>
              <a:buFont typeface="Arial"/>
              <a:buChar char="•"/>
            </a:pPr>
            <a:r>
              <a:rPr lang="en-US" sz="3010" spc="481">
                <a:solidFill>
                  <a:srgbClr val="5C3420"/>
                </a:solidFill>
                <a:latin typeface="Montserrat"/>
                <a:ea typeface="Montserrat"/>
                <a:cs typeface="Montserrat"/>
                <a:sym typeface="Montserrat"/>
              </a:rPr>
              <a:t>Python 3 + Paho MQTT Library</a:t>
            </a:r>
          </a:p>
          <a:p>
            <a:pPr algn="l">
              <a:lnSpc>
                <a:spcPts val="4214"/>
              </a:lnSpc>
            </a:pPr>
          </a:p>
          <a:p>
            <a:pPr algn="l" marL="649932" indent="-324966" lvl="1">
              <a:lnSpc>
                <a:spcPts val="4214"/>
              </a:lnSpc>
              <a:buFont typeface="Arial"/>
              <a:buChar char="•"/>
            </a:pPr>
            <a:r>
              <a:rPr lang="en-US" sz="3010" spc="481">
                <a:solidFill>
                  <a:srgbClr val="5C3420"/>
                </a:solidFill>
                <a:latin typeface="Montserrat"/>
                <a:ea typeface="Montserrat"/>
                <a:cs typeface="Montserrat"/>
                <a:sym typeface="Montserrat"/>
              </a:rPr>
              <a:t>Mosq</a:t>
            </a:r>
            <a:r>
              <a:rPr lang="en-US" sz="3010" spc="481">
                <a:solidFill>
                  <a:srgbClr val="5C3420"/>
                </a:solidFill>
                <a:latin typeface="Montserrat"/>
                <a:ea typeface="Montserrat"/>
                <a:cs typeface="Montserrat"/>
                <a:sym typeface="Montserrat"/>
              </a:rPr>
              <a:t>uitto MQTT Broker</a:t>
            </a:r>
          </a:p>
          <a:p>
            <a:pPr algn="l">
              <a:lnSpc>
                <a:spcPts val="4214"/>
              </a:lnSpc>
            </a:pPr>
          </a:p>
          <a:p>
            <a:pPr algn="l" marL="649932" indent="-324966" lvl="1">
              <a:lnSpc>
                <a:spcPts val="4214"/>
              </a:lnSpc>
              <a:buFont typeface="Arial"/>
              <a:buChar char="•"/>
            </a:pPr>
            <a:r>
              <a:rPr lang="en-US" sz="3010" spc="481">
                <a:solidFill>
                  <a:srgbClr val="5C3420"/>
                </a:solidFill>
                <a:latin typeface="Montserrat"/>
                <a:ea typeface="Montserrat"/>
                <a:cs typeface="Montserrat"/>
                <a:sym typeface="Montserrat"/>
              </a:rPr>
              <a:t>Wireshark (an</a:t>
            </a:r>
            <a:r>
              <a:rPr lang="en-US" sz="3010" spc="481">
                <a:solidFill>
                  <a:srgbClr val="5C3420"/>
                </a:solidFill>
                <a:latin typeface="Montserrat"/>
                <a:ea typeface="Montserrat"/>
                <a:cs typeface="Montserrat"/>
                <a:sym typeface="Montserrat"/>
              </a:rPr>
              <a:t>al</a:t>
            </a:r>
            <a:r>
              <a:rPr lang="en-US" sz="3010" spc="481">
                <a:solidFill>
                  <a:srgbClr val="5C3420"/>
                </a:solidFill>
                <a:latin typeface="Montserrat"/>
                <a:ea typeface="Montserrat"/>
                <a:cs typeface="Montserrat"/>
                <a:sym typeface="Montserrat"/>
              </a:rPr>
              <a:t>isis jaringan)</a:t>
            </a:r>
          </a:p>
          <a:p>
            <a:pPr algn="l">
              <a:lnSpc>
                <a:spcPts val="4214"/>
              </a:lnSpc>
            </a:pPr>
          </a:p>
          <a:p>
            <a:pPr algn="l" marL="649932" indent="-324966" lvl="1">
              <a:lnSpc>
                <a:spcPts val="4214"/>
              </a:lnSpc>
              <a:buFont typeface="Arial"/>
              <a:buChar char="•"/>
            </a:pPr>
            <a:r>
              <a:rPr lang="en-US" sz="3010" spc="481">
                <a:solidFill>
                  <a:srgbClr val="5C3420"/>
                </a:solidFill>
                <a:latin typeface="Montserrat"/>
                <a:ea typeface="Montserrat"/>
                <a:cs typeface="Montserrat"/>
                <a:sym typeface="Montserrat"/>
              </a:rPr>
              <a:t>OpenSSL (membuat sertifikat TLS)</a:t>
            </a:r>
          </a:p>
          <a:p>
            <a:pPr algn="l">
              <a:lnSpc>
                <a:spcPts val="4214"/>
              </a:lnSpc>
            </a:pPr>
          </a:p>
          <a:p>
            <a:pPr algn="l" marL="649932" indent="-324966" lvl="1">
              <a:lnSpc>
                <a:spcPts val="4214"/>
              </a:lnSpc>
              <a:buFont typeface="Arial"/>
              <a:buChar char="•"/>
            </a:pPr>
            <a:r>
              <a:rPr lang="en-US" sz="3010" spc="481">
                <a:solidFill>
                  <a:srgbClr val="5C3420"/>
                </a:solidFill>
                <a:latin typeface="Montserrat"/>
                <a:ea typeface="Montserrat"/>
                <a:cs typeface="Montserrat"/>
                <a:sym typeface="Montserrat"/>
              </a:rPr>
              <a:t>Editor: VS Code</a:t>
            </a:r>
          </a:p>
          <a:p>
            <a:pPr algn="l">
              <a:lnSpc>
                <a:spcPts val="4214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191771"/>
            <a:ext cx="15307150" cy="1601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052"/>
              </a:lnSpc>
            </a:pPr>
            <a:r>
              <a:rPr lang="en-US" sz="9323" spc="-186">
                <a:solidFill>
                  <a:srgbClr val="5C3420"/>
                </a:solidFill>
                <a:latin typeface="RoxboroughCF"/>
                <a:ea typeface="RoxboroughCF"/>
                <a:cs typeface="RoxboroughCF"/>
                <a:sym typeface="RoxboroughCF"/>
              </a:rPr>
              <a:t>Komponen Yang digunakan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7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53490" y="-591008"/>
            <a:ext cx="6069021" cy="11469016"/>
          </a:xfrm>
          <a:custGeom>
            <a:avLst/>
            <a:gdLst/>
            <a:ahLst/>
            <a:cxnLst/>
            <a:rect r="r" b="b" t="t" l="l"/>
            <a:pathLst>
              <a:path h="11469016" w="6069021">
                <a:moveTo>
                  <a:pt x="0" y="0"/>
                </a:moveTo>
                <a:lnTo>
                  <a:pt x="6069020" y="0"/>
                </a:lnTo>
                <a:lnTo>
                  <a:pt x="6069020" y="11469016"/>
                </a:lnTo>
                <a:lnTo>
                  <a:pt x="0" y="11469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2981" y="-228328"/>
            <a:ext cx="4556654" cy="2122641"/>
          </a:xfrm>
          <a:custGeom>
            <a:avLst/>
            <a:gdLst/>
            <a:ahLst/>
            <a:cxnLst/>
            <a:rect r="r" b="b" t="t" l="l"/>
            <a:pathLst>
              <a:path h="2122641" w="4556654">
                <a:moveTo>
                  <a:pt x="0" y="0"/>
                </a:moveTo>
                <a:lnTo>
                  <a:pt x="4556653" y="0"/>
                </a:lnTo>
                <a:lnTo>
                  <a:pt x="4556653" y="2122641"/>
                </a:lnTo>
                <a:lnTo>
                  <a:pt x="0" y="21226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19175" y="4563415"/>
            <a:ext cx="14958314" cy="4257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9932" indent="-324966" lvl="1">
              <a:lnSpc>
                <a:spcPts val="4214"/>
              </a:lnSpc>
              <a:buFont typeface="Arial"/>
              <a:buChar char="•"/>
            </a:pPr>
            <a:r>
              <a:rPr lang="en-US" sz="3010" spc="481">
                <a:solidFill>
                  <a:srgbClr val="5C3420"/>
                </a:solidFill>
                <a:latin typeface="Montserrat"/>
                <a:ea typeface="Montserrat"/>
                <a:cs typeface="Montserrat"/>
                <a:sym typeface="Montserrat"/>
              </a:rPr>
              <a:t>La</a:t>
            </a:r>
            <a:r>
              <a:rPr lang="en-US" sz="3010" spc="481">
                <a:solidFill>
                  <a:srgbClr val="5C3420"/>
                </a:solidFill>
                <a:latin typeface="Montserrat"/>
                <a:ea typeface="Montserrat"/>
                <a:cs typeface="Montserrat"/>
                <a:sym typeface="Montserrat"/>
              </a:rPr>
              <a:t>tency &amp; throughput dipantau dengan Wireshark</a:t>
            </a:r>
          </a:p>
          <a:p>
            <a:pPr algn="l">
              <a:lnSpc>
                <a:spcPts val="4214"/>
              </a:lnSpc>
            </a:pPr>
          </a:p>
          <a:p>
            <a:pPr algn="l" marL="649932" indent="-324966" lvl="1">
              <a:lnSpc>
                <a:spcPts val="4214"/>
              </a:lnSpc>
              <a:buFont typeface="Arial"/>
              <a:buChar char="•"/>
            </a:pPr>
            <a:r>
              <a:rPr lang="en-US" sz="3010" spc="481">
                <a:solidFill>
                  <a:srgbClr val="5C3420"/>
                </a:solidFill>
                <a:latin typeface="Montserrat"/>
                <a:ea typeface="Montserrat"/>
                <a:cs typeface="Montserrat"/>
                <a:sym typeface="Montserrat"/>
              </a:rPr>
              <a:t>Observ</a:t>
            </a:r>
            <a:r>
              <a:rPr lang="en-US" sz="3010" spc="481">
                <a:solidFill>
                  <a:srgbClr val="5C3420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-US" sz="3010" spc="481">
                <a:solidFill>
                  <a:srgbClr val="5C3420"/>
                </a:solidFill>
                <a:latin typeface="Montserrat"/>
                <a:ea typeface="Montserrat"/>
                <a:cs typeface="Montserrat"/>
                <a:sym typeface="Montserrat"/>
              </a:rPr>
              <a:t>si paket: CONNECT, PUBLISH, SUBSCRIBE</a:t>
            </a:r>
          </a:p>
          <a:p>
            <a:pPr algn="l">
              <a:lnSpc>
                <a:spcPts val="4214"/>
              </a:lnSpc>
            </a:pPr>
          </a:p>
          <a:p>
            <a:pPr algn="l" marL="649932" indent="-324966" lvl="1">
              <a:lnSpc>
                <a:spcPts val="4214"/>
              </a:lnSpc>
              <a:buFont typeface="Arial"/>
              <a:buChar char="•"/>
            </a:pPr>
            <a:r>
              <a:rPr lang="en-US" sz="3010" spc="481">
                <a:solidFill>
                  <a:srgbClr val="5C3420"/>
                </a:solidFill>
                <a:latin typeface="Montserrat"/>
                <a:ea typeface="Montserrat"/>
                <a:cs typeface="Montserrat"/>
                <a:sym typeface="Montserrat"/>
              </a:rPr>
              <a:t>K</a:t>
            </a:r>
            <a:r>
              <a:rPr lang="en-US" sz="3010" spc="481">
                <a:solidFill>
                  <a:srgbClr val="5C3420"/>
                </a:solidFill>
                <a:latin typeface="Montserrat"/>
                <a:ea typeface="Montserrat"/>
                <a:cs typeface="Montserrat"/>
                <a:sym typeface="Montserrat"/>
              </a:rPr>
              <a:t>ecepatan komunikasi stabil di bawah 100ms</a:t>
            </a:r>
          </a:p>
          <a:p>
            <a:pPr algn="l">
              <a:lnSpc>
                <a:spcPts val="4214"/>
              </a:lnSpc>
            </a:pPr>
          </a:p>
          <a:p>
            <a:pPr algn="l" marL="649932" indent="-324966" lvl="1">
              <a:lnSpc>
                <a:spcPts val="4214"/>
              </a:lnSpc>
              <a:buFont typeface="Arial"/>
              <a:buChar char="•"/>
            </a:pPr>
            <a:r>
              <a:rPr lang="en-US" sz="3010" spc="481">
                <a:solidFill>
                  <a:srgbClr val="5C3420"/>
                </a:solidFill>
                <a:latin typeface="Montserrat"/>
                <a:ea typeface="Montserrat"/>
                <a:cs typeface="Montserrat"/>
                <a:sym typeface="Montserrat"/>
              </a:rPr>
              <a:t>Tidak </a:t>
            </a:r>
            <a:r>
              <a:rPr lang="en-US" sz="3010" spc="481">
                <a:solidFill>
                  <a:srgbClr val="5C3420"/>
                </a:solidFill>
                <a:latin typeface="Montserrat"/>
                <a:ea typeface="Montserrat"/>
                <a:cs typeface="Montserrat"/>
                <a:sym typeface="Montserrat"/>
              </a:rPr>
              <a:t>ditemukan paket loss saat koneksi TLS aktif</a:t>
            </a:r>
          </a:p>
          <a:p>
            <a:pPr algn="l">
              <a:lnSpc>
                <a:spcPts val="4214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191771"/>
            <a:ext cx="15307150" cy="1601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052"/>
              </a:lnSpc>
            </a:pPr>
            <a:r>
              <a:rPr lang="en-US" sz="9323" spc="-186">
                <a:solidFill>
                  <a:srgbClr val="5C3420"/>
                </a:solidFill>
                <a:latin typeface="RoxboroughCF"/>
                <a:ea typeface="RoxboroughCF"/>
                <a:cs typeface="RoxboroughCF"/>
                <a:sym typeface="RoxboroughCF"/>
              </a:rPr>
              <a:t>Analisis Performa Sistem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7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53490" y="-591008"/>
            <a:ext cx="6069021" cy="11469016"/>
          </a:xfrm>
          <a:custGeom>
            <a:avLst/>
            <a:gdLst/>
            <a:ahLst/>
            <a:cxnLst/>
            <a:rect r="r" b="b" t="t" l="l"/>
            <a:pathLst>
              <a:path h="11469016" w="6069021">
                <a:moveTo>
                  <a:pt x="0" y="0"/>
                </a:moveTo>
                <a:lnTo>
                  <a:pt x="6069020" y="0"/>
                </a:lnTo>
                <a:lnTo>
                  <a:pt x="6069020" y="11469016"/>
                </a:lnTo>
                <a:lnTo>
                  <a:pt x="0" y="11469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2981" y="-228328"/>
            <a:ext cx="4556654" cy="2122641"/>
          </a:xfrm>
          <a:custGeom>
            <a:avLst/>
            <a:gdLst/>
            <a:ahLst/>
            <a:cxnLst/>
            <a:rect r="r" b="b" t="t" l="l"/>
            <a:pathLst>
              <a:path h="2122641" w="4556654">
                <a:moveTo>
                  <a:pt x="0" y="0"/>
                </a:moveTo>
                <a:lnTo>
                  <a:pt x="4556653" y="0"/>
                </a:lnTo>
                <a:lnTo>
                  <a:pt x="4556653" y="2122641"/>
                </a:lnTo>
                <a:lnTo>
                  <a:pt x="0" y="21226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19175" y="4563415"/>
            <a:ext cx="14958314" cy="4257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9932" indent="-324966" lvl="1">
              <a:lnSpc>
                <a:spcPts val="4214"/>
              </a:lnSpc>
              <a:buFont typeface="Arial"/>
              <a:buChar char="•"/>
            </a:pPr>
            <a:r>
              <a:rPr lang="en-US" sz="3010" spc="481">
                <a:solidFill>
                  <a:srgbClr val="5C3420"/>
                </a:solidFill>
                <a:latin typeface="Montserrat"/>
                <a:ea typeface="Montserrat"/>
                <a:cs typeface="Montserrat"/>
                <a:sym typeface="Montserrat"/>
              </a:rPr>
              <a:t>MQTT</a:t>
            </a:r>
            <a:r>
              <a:rPr lang="en-US" sz="3010" spc="481">
                <a:solidFill>
                  <a:srgbClr val="5C3420"/>
                </a:solidFill>
                <a:latin typeface="Montserrat"/>
                <a:ea typeface="Montserrat"/>
                <a:cs typeface="Montserrat"/>
                <a:sym typeface="Montserrat"/>
              </a:rPr>
              <a:t> cocok untuk komunikasi ringan di IoT</a:t>
            </a:r>
          </a:p>
          <a:p>
            <a:pPr algn="l">
              <a:lnSpc>
                <a:spcPts val="4214"/>
              </a:lnSpc>
            </a:pPr>
          </a:p>
          <a:p>
            <a:pPr algn="l" marL="649932" indent="-324966" lvl="1">
              <a:lnSpc>
                <a:spcPts val="4214"/>
              </a:lnSpc>
              <a:buFont typeface="Arial"/>
              <a:buChar char="•"/>
            </a:pPr>
            <a:r>
              <a:rPr lang="en-US" sz="3010" spc="481">
                <a:solidFill>
                  <a:srgbClr val="5C3420"/>
                </a:solidFill>
                <a:latin typeface="Montserrat"/>
                <a:ea typeface="Montserrat"/>
                <a:cs typeface="Montserrat"/>
                <a:sym typeface="Montserrat"/>
              </a:rPr>
              <a:t>TLS memberikan perlindungan koneksi data</a:t>
            </a:r>
          </a:p>
          <a:p>
            <a:pPr algn="l">
              <a:lnSpc>
                <a:spcPts val="4214"/>
              </a:lnSpc>
            </a:pPr>
          </a:p>
          <a:p>
            <a:pPr algn="l" marL="649932" indent="-324966" lvl="1">
              <a:lnSpc>
                <a:spcPts val="4214"/>
              </a:lnSpc>
              <a:buFont typeface="Arial"/>
              <a:buChar char="•"/>
            </a:pPr>
            <a:r>
              <a:rPr lang="en-US" sz="3010" spc="481">
                <a:solidFill>
                  <a:srgbClr val="5C3420"/>
                </a:solidFill>
                <a:latin typeface="Montserrat"/>
                <a:ea typeface="Montserrat"/>
                <a:cs typeface="Montserrat"/>
                <a:sym typeface="Montserrat"/>
              </a:rPr>
              <a:t>Kombinasi Python + Mosquitto mudah diterapkan</a:t>
            </a:r>
          </a:p>
          <a:p>
            <a:pPr algn="l">
              <a:lnSpc>
                <a:spcPts val="4214"/>
              </a:lnSpc>
            </a:pPr>
          </a:p>
          <a:p>
            <a:pPr algn="l" marL="649932" indent="-324966" lvl="1">
              <a:lnSpc>
                <a:spcPts val="4214"/>
              </a:lnSpc>
              <a:buFont typeface="Arial"/>
              <a:buChar char="•"/>
            </a:pPr>
            <a:r>
              <a:rPr lang="en-US" sz="3010" spc="481">
                <a:solidFill>
                  <a:srgbClr val="5C3420"/>
                </a:solidFill>
                <a:latin typeface="Montserrat"/>
                <a:ea typeface="Montserrat"/>
                <a:cs typeface="Montserrat"/>
                <a:sym typeface="Montserrat"/>
              </a:rPr>
              <a:t>Wireshark sangat efektif untuk debugging MQTT</a:t>
            </a:r>
          </a:p>
          <a:p>
            <a:pPr algn="l">
              <a:lnSpc>
                <a:spcPts val="4214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191771"/>
            <a:ext cx="15307150" cy="1601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052"/>
              </a:lnSpc>
            </a:pPr>
            <a:r>
              <a:rPr lang="en-US" sz="9323" spc="-186">
                <a:solidFill>
                  <a:srgbClr val="5C3420"/>
                </a:solidFill>
                <a:latin typeface="RoxboroughCF"/>
                <a:ea typeface="RoxboroughCF"/>
                <a:cs typeface="RoxboroughCF"/>
                <a:sym typeface="RoxboroughCF"/>
              </a:rPr>
              <a:t>Kesimpulan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DAGuDyBdSBI</dc:identifier>
  <dcterms:modified xsi:type="dcterms:W3CDTF">2011-08-01T06:04:30Z</dcterms:modified>
  <cp:revision>1</cp:revision>
  <dc:title>Pemrograman Jaringan Arham</dc:title>
</cp:coreProperties>
</file>