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0" r:id="rId6"/>
    <p:sldId id="266" r:id="rId7"/>
    <p:sldId id="258" r:id="rId8"/>
    <p:sldId id="265" r:id="rId9"/>
    <p:sldId id="259" r:id="rId10"/>
    <p:sldId id="263" r:id="rId1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5639"/>
    <a:srgbClr val="489AB1"/>
    <a:srgbClr val="366F80"/>
    <a:srgbClr val="488AD6"/>
    <a:srgbClr val="1C7BA9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 autoAdjust="0"/>
    <p:restoredTop sz="94660"/>
  </p:normalViewPr>
  <p:slideViewPr>
    <p:cSldViewPr>
      <p:cViewPr varScale="1">
        <p:scale>
          <a:sx n="106" d="100"/>
          <a:sy n="106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owerpointstyle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Text Box 21"/>
          <p:cNvSpPr txBox="1">
            <a:spLocks noChangeArrowheads="1"/>
          </p:cNvSpPr>
          <p:nvPr userDrawn="1"/>
        </p:nvSpPr>
        <p:spPr bwMode="auto">
          <a:xfrm>
            <a:off x="3348038" y="6237288"/>
            <a:ext cx="299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hlinkClick r:id="rId13"/>
              </a:rPr>
              <a:t>Free Powerpoint Templates</a:t>
            </a:r>
            <a:endParaRPr lang="fr-FR"/>
          </a:p>
        </p:txBody>
      </p:sp>
      <p:pic>
        <p:nvPicPr>
          <p:cNvPr id="1044" name="Picture 20" descr="Image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bg1"/>
                </a:solidFill>
              </a:rPr>
              <a:t>Page </a:t>
            </a:r>
            <a:fld id="{807B7936-49B9-4478-A517-44E74FF89C26}" type="slidenum">
              <a:rPr lang="fr-FR" b="1">
                <a:solidFill>
                  <a:schemeClr val="bg1"/>
                </a:solidFill>
              </a:rPr>
              <a:pPr/>
              <a:t>‹#›</a:t>
            </a:fld>
            <a:endParaRPr lang="fr-FR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3348038" y="6237288"/>
            <a:ext cx="299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hlinkClick r:id="rId2"/>
              </a:rPr>
              <a:t>Free Powerpoint Templates</a:t>
            </a:r>
            <a:endParaRPr lang="fr-FR"/>
          </a:p>
        </p:txBody>
      </p:sp>
      <p:pic>
        <p:nvPicPr>
          <p:cNvPr id="2066" name="Picture 18" descr="Imag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5233737" y="2348880"/>
            <a:ext cx="322716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32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/ B </a:t>
            </a:r>
            <a:r>
              <a:rPr lang="fr-FR" sz="3200" b="1" i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Testing</a:t>
            </a:r>
            <a:endParaRPr lang="fr-FR" sz="3200" b="1" i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fr-FR" sz="3200" b="1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fr-FR" sz="2400" b="1" i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By Group 1</a:t>
            </a:r>
            <a:endParaRPr lang="fr-FR" sz="2400" b="1" i="1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fr-FR" sz="2000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3348038" y="6237288"/>
            <a:ext cx="299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hlinkClick r:id="rId2"/>
              </a:rPr>
              <a:t>Free Powerpoint Templates</a:t>
            </a:r>
            <a:endParaRPr lang="fr-FR"/>
          </a:p>
        </p:txBody>
      </p:sp>
      <p:pic>
        <p:nvPicPr>
          <p:cNvPr id="2066" name="Picture 18" descr="Imag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5131515" y="1268760"/>
            <a:ext cx="376096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32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Thank</a:t>
            </a:r>
            <a:r>
              <a:rPr lang="fr-FR" sz="3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You</a:t>
            </a:r>
          </a:p>
          <a:p>
            <a:pPr algn="ctr"/>
            <a:endParaRPr lang="fr-FR" sz="32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fr-FR" sz="32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fr-FR" sz="32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fr-FR" sz="32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fr-FR" sz="32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fr-FR" sz="3200" b="1" i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fr-FR" sz="3200" b="1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fr-FR" sz="3200" b="1" i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Any</a:t>
            </a:r>
            <a:r>
              <a:rPr lang="fr-FR" sz="32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Questions?</a:t>
            </a:r>
            <a:endParaRPr lang="fr-FR" sz="3200" b="1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fr-FR" sz="2000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4818" name="Picture 2" descr="http://ladyleet.com/wp-content/uploads/2009/11/abtest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4488" y="2348880"/>
            <a:ext cx="3810000" cy="2228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923928" y="332656"/>
            <a:ext cx="44710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800" b="1" u="sng" dirty="0" err="1" smtClean="0">
                <a:solidFill>
                  <a:schemeClr val="bg1"/>
                </a:solidFill>
                <a:latin typeface="Verdana" pitchFamily="34" charset="0"/>
              </a:rPr>
              <a:t>What</a:t>
            </a:r>
            <a:r>
              <a:rPr lang="fr-FR" sz="2800" b="1" u="sng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2800" b="1" u="sng" dirty="0" err="1" smtClean="0">
                <a:solidFill>
                  <a:schemeClr val="bg1"/>
                </a:solidFill>
                <a:latin typeface="Verdana" pitchFamily="34" charset="0"/>
              </a:rPr>
              <a:t>is</a:t>
            </a:r>
            <a:r>
              <a:rPr lang="fr-FR" sz="2800" b="1" u="sng" dirty="0" smtClean="0">
                <a:solidFill>
                  <a:schemeClr val="bg1"/>
                </a:solidFill>
                <a:latin typeface="Verdana" pitchFamily="34" charset="0"/>
              </a:rPr>
              <a:t> A/B </a:t>
            </a:r>
            <a:r>
              <a:rPr lang="fr-FR" sz="2800" b="1" u="sng" dirty="0" err="1" smtClean="0">
                <a:solidFill>
                  <a:schemeClr val="bg1"/>
                </a:solidFill>
                <a:latin typeface="Verdana" pitchFamily="34" charset="0"/>
              </a:rPr>
              <a:t>Testing</a:t>
            </a:r>
            <a:r>
              <a:rPr lang="fr-FR" sz="2800" b="1" u="sng" dirty="0" smtClean="0">
                <a:solidFill>
                  <a:schemeClr val="bg1"/>
                </a:solidFill>
                <a:latin typeface="Verdana" pitchFamily="34" charset="0"/>
              </a:rPr>
              <a:t>?</a:t>
            </a:r>
            <a:endParaRPr lang="fr-FR" sz="2800" u="sng" dirty="0">
              <a:solidFill>
                <a:schemeClr val="bg1"/>
              </a:solidFill>
            </a:endParaRP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3131840" y="1771650"/>
            <a:ext cx="5832648" cy="432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A/B testing is most </a:t>
            </a:r>
            <a:r>
              <a:rPr lang="en-GB" b="1" dirty="0" smtClean="0">
                <a:solidFill>
                  <a:schemeClr val="bg1"/>
                </a:solidFill>
              </a:rPr>
              <a:t>common in testing websites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and is a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experimental approach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to web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design </a:t>
            </a:r>
          </a:p>
          <a:p>
            <a:pPr lvl="0" algn="just"/>
            <a:endParaRPr lang="en-GB" dirty="0">
              <a:solidFill>
                <a:schemeClr val="bg1"/>
              </a:solidFill>
            </a:endParaRPr>
          </a:p>
          <a:p>
            <a:pPr lvl="0" algn="just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It aims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to </a:t>
            </a:r>
            <a:r>
              <a:rPr lang="en-GB" b="1" dirty="0">
                <a:solidFill>
                  <a:schemeClr val="bg1"/>
                </a:solidFill>
              </a:rPr>
              <a:t>identify changes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to web pages the </a:t>
            </a:r>
            <a:r>
              <a:rPr lang="en-GB" b="1" dirty="0">
                <a:solidFill>
                  <a:schemeClr val="bg1"/>
                </a:solidFill>
              </a:rPr>
              <a:t>increase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en-GB" b="1" dirty="0">
                <a:solidFill>
                  <a:schemeClr val="bg1"/>
                </a:solidFill>
              </a:rPr>
              <a:t>maximise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and outcome of </a:t>
            </a:r>
            <a:r>
              <a:rPr lang="en-GB" b="1" dirty="0" smtClean="0">
                <a:solidFill>
                  <a:schemeClr val="bg1"/>
                </a:solidFill>
              </a:rPr>
              <a:t>interest.</a:t>
            </a:r>
          </a:p>
          <a:p>
            <a:pPr lvl="0" algn="just"/>
            <a:endParaRPr lang="en-GB" dirty="0">
              <a:solidFill>
                <a:schemeClr val="bg1"/>
              </a:solidFill>
            </a:endParaRPr>
          </a:p>
          <a:p>
            <a:pPr lvl="0" algn="just"/>
            <a:r>
              <a:rPr lang="en-GB" b="1" dirty="0">
                <a:solidFill>
                  <a:schemeClr val="bg1"/>
                </a:solidFill>
              </a:rPr>
              <a:t>Two versions are compared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which are identical except 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one variation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that might impact a </a:t>
            </a:r>
            <a:r>
              <a:rPr lang="en-GB" b="1" dirty="0">
                <a:solidFill>
                  <a:schemeClr val="bg1"/>
                </a:solidFill>
              </a:rPr>
              <a:t>user’s </a:t>
            </a:r>
            <a:r>
              <a:rPr lang="en-GB" b="1" dirty="0" smtClean="0">
                <a:solidFill>
                  <a:schemeClr val="bg1"/>
                </a:solidFill>
              </a:rPr>
              <a:t>behaviour.</a:t>
            </a:r>
          </a:p>
          <a:p>
            <a:pPr lvl="0" algn="just"/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This can be extended to </a:t>
            </a:r>
            <a:r>
              <a:rPr lang="en-GB" b="1" dirty="0">
                <a:solidFill>
                  <a:schemeClr val="bg1"/>
                </a:solidFill>
              </a:rPr>
              <a:t>Multivariate testing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bucket testing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) where more than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two versions are tested </a:t>
            </a:r>
            <a:r>
              <a:rPr lang="en-GB" dirty="0">
                <a:solidFill>
                  <a:schemeClr val="bg1"/>
                </a:solidFill>
              </a:rPr>
              <a:t>at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the same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time.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GB" dirty="0" smtClean="0">
              <a:solidFill>
                <a:schemeClr val="bg1"/>
              </a:solidFill>
            </a:endParaRPr>
          </a:p>
          <a:p>
            <a:pPr lvl="0"/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923928" y="332656"/>
            <a:ext cx="40959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800" b="1" u="sng" dirty="0" smtClean="0">
                <a:solidFill>
                  <a:schemeClr val="bg1"/>
                </a:solidFill>
                <a:latin typeface="Verdana" pitchFamily="34" charset="0"/>
              </a:rPr>
              <a:t>Spot the </a:t>
            </a:r>
            <a:r>
              <a:rPr lang="fr-FR" sz="2800" b="1" u="sng" dirty="0" err="1" smtClean="0">
                <a:solidFill>
                  <a:schemeClr val="bg1"/>
                </a:solidFill>
                <a:latin typeface="Verdana" pitchFamily="34" charset="0"/>
              </a:rPr>
              <a:t>Difference</a:t>
            </a:r>
            <a:endParaRPr lang="fr-FR" sz="2800" u="sng" dirty="0">
              <a:solidFill>
                <a:schemeClr val="bg1"/>
              </a:solidFill>
            </a:endParaRP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3059832" y="1268760"/>
            <a:ext cx="576064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 algn="just"/>
            <a:r>
              <a:rPr lang="en-GB" b="1" dirty="0">
                <a:solidFill>
                  <a:schemeClr val="bg1"/>
                </a:solidFill>
              </a:rPr>
              <a:t>Version A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could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be viewed as the current version and </a:t>
            </a:r>
            <a:r>
              <a:rPr lang="en-GB" b="1" dirty="0" smtClean="0">
                <a:solidFill>
                  <a:schemeClr val="bg1"/>
                </a:solidFill>
              </a:rPr>
              <a:t>Version </a:t>
            </a:r>
            <a:r>
              <a:rPr lang="en-GB" b="1" dirty="0">
                <a:solidFill>
                  <a:schemeClr val="bg1"/>
                </a:solidFill>
              </a:rPr>
              <a:t>B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as a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modified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version.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differences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1988839"/>
            <a:ext cx="4860032" cy="35283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1880" y="5661248"/>
            <a:ext cx="49685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900" dirty="0" smtClean="0">
                <a:solidFill>
                  <a:schemeClr val="bg1"/>
                </a:solidFill>
              </a:rPr>
              <a:t>Geeks are Sexy. (207). </a:t>
            </a:r>
            <a:r>
              <a:rPr lang="en-GB" sz="900" i="1" dirty="0" smtClean="0">
                <a:solidFill>
                  <a:schemeClr val="bg1"/>
                </a:solidFill>
              </a:rPr>
              <a:t>easily solve spot the difference pictures within seconds.</a:t>
            </a:r>
            <a:r>
              <a:rPr lang="en-GB" sz="900" dirty="0" smtClean="0">
                <a:solidFill>
                  <a:schemeClr val="bg1"/>
                </a:solidFill>
              </a:rPr>
              <a:t> Available: http://www.geeksaresexy.net/2007/06/08/easily-solve-spot-the-difference-pictures-within-seconds/. Last accessed 8th </a:t>
            </a:r>
            <a:r>
              <a:rPr lang="en-GB" sz="900" dirty="0" err="1" smtClean="0">
                <a:solidFill>
                  <a:schemeClr val="bg1"/>
                </a:solidFill>
              </a:rPr>
              <a:t>Febuary</a:t>
            </a:r>
            <a:r>
              <a:rPr lang="en-GB" sz="900" dirty="0" smtClean="0">
                <a:solidFill>
                  <a:schemeClr val="bg1"/>
                </a:solidFill>
              </a:rPr>
              <a:t> 2013.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427984" y="332656"/>
            <a:ext cx="27703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800" b="1" u="sng" dirty="0" err="1" smtClean="0">
                <a:solidFill>
                  <a:schemeClr val="bg1"/>
                </a:solidFill>
                <a:latin typeface="Verdana" pitchFamily="34" charset="0"/>
              </a:rPr>
              <a:t>Who</a:t>
            </a:r>
            <a:r>
              <a:rPr lang="fr-FR" sz="2800" b="1" u="sng" dirty="0" smtClean="0">
                <a:solidFill>
                  <a:schemeClr val="bg1"/>
                </a:solidFill>
                <a:latin typeface="Verdana" pitchFamily="34" charset="0"/>
              </a:rPr>
              <a:t> uses </a:t>
            </a:r>
            <a:r>
              <a:rPr lang="fr-FR" sz="2800" b="1" u="sng" dirty="0" err="1" smtClean="0">
                <a:solidFill>
                  <a:schemeClr val="bg1"/>
                </a:solidFill>
                <a:latin typeface="Verdana" pitchFamily="34" charset="0"/>
              </a:rPr>
              <a:t>it</a:t>
            </a:r>
            <a:r>
              <a:rPr lang="fr-FR" sz="2800" b="1" u="sng" dirty="0" smtClean="0">
                <a:solidFill>
                  <a:schemeClr val="bg1"/>
                </a:solidFill>
                <a:latin typeface="Verdana" pitchFamily="34" charset="0"/>
              </a:rPr>
              <a:t>?</a:t>
            </a:r>
            <a:endParaRPr lang="fr-FR" sz="2800" u="sng" dirty="0">
              <a:solidFill>
                <a:schemeClr val="bg1"/>
              </a:solidFill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419103" y="1123801"/>
            <a:ext cx="5329361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These companies all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make use of A/B testing in some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way as </a:t>
            </a:r>
            <a:r>
              <a:rPr lang="en-GB" b="1" dirty="0" smtClean="0">
                <a:solidFill>
                  <a:schemeClr val="bg1"/>
                </a:solidFill>
              </a:rPr>
              <a:t>analysing trends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can lead to </a:t>
            </a:r>
            <a:r>
              <a:rPr lang="en-GB" b="1" dirty="0" smtClean="0">
                <a:solidFill>
                  <a:schemeClr val="bg1"/>
                </a:solidFill>
              </a:rPr>
              <a:t>improved </a:t>
            </a:r>
            <a:r>
              <a:rPr lang="en-GB" b="1" dirty="0">
                <a:solidFill>
                  <a:schemeClr val="bg1"/>
                </a:solidFill>
              </a:rPr>
              <a:t>sales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b="1" dirty="0">
                <a:solidFill>
                  <a:schemeClr val="bg1"/>
                </a:solidFill>
              </a:rPr>
              <a:t>increase customer base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 Amazon</a:t>
            </a:r>
          </a:p>
          <a:p>
            <a:pPr lvl="0" algn="just"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 BBC</a:t>
            </a:r>
          </a:p>
          <a:p>
            <a:pPr lvl="0" algn="just"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 Netflix</a:t>
            </a:r>
          </a:p>
          <a:p>
            <a:pPr lvl="0" algn="just"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 eBay</a:t>
            </a:r>
          </a:p>
          <a:p>
            <a:pPr lvl="0" algn="just"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 Google</a:t>
            </a:r>
          </a:p>
          <a:p>
            <a:pPr lvl="0" algn="just"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 Microsoft </a:t>
            </a:r>
          </a:p>
          <a:p>
            <a:pPr lvl="0" algn="just">
              <a:buFont typeface="Arial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lvl="0" algn="just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Although these companies are more likely to make use of multivariate testing as </a:t>
            </a:r>
            <a:r>
              <a:rPr lang="en-GB" b="1" dirty="0" smtClean="0">
                <a:solidFill>
                  <a:schemeClr val="bg1"/>
                </a:solidFill>
              </a:rPr>
              <a:t>One Variable at a Time is Simple but Limited meaning you can miss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out on testing all combinations of these variables.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lvl="0" algn="just"/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635896" y="332656"/>
            <a:ext cx="4580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800" b="1" u="sng" dirty="0" smtClean="0">
                <a:solidFill>
                  <a:schemeClr val="bg1"/>
                </a:solidFill>
                <a:latin typeface="Verdana" pitchFamily="34" charset="0"/>
              </a:rPr>
              <a:t>A/B </a:t>
            </a:r>
            <a:r>
              <a:rPr lang="fr-FR" sz="2800" b="1" u="sng" dirty="0" err="1" smtClean="0">
                <a:solidFill>
                  <a:schemeClr val="bg1"/>
                </a:solidFill>
                <a:latin typeface="Verdana" pitchFamily="34" charset="0"/>
              </a:rPr>
              <a:t>Testing</a:t>
            </a:r>
            <a:r>
              <a:rPr lang="fr-FR" sz="2800" b="1" u="sng" dirty="0" smtClean="0">
                <a:solidFill>
                  <a:schemeClr val="bg1"/>
                </a:solidFill>
                <a:latin typeface="Verdana" pitchFamily="34" charset="0"/>
              </a:rPr>
              <a:t> In Action</a:t>
            </a:r>
            <a:endParaRPr lang="fr-FR" sz="2800" u="sng" dirty="0">
              <a:solidFill>
                <a:schemeClr val="bg1"/>
              </a:solidFill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131840" y="1123801"/>
            <a:ext cx="576064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 algn="just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A/B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testing allows you to </a:t>
            </a:r>
            <a:r>
              <a:rPr lang="en-GB" b="1" dirty="0">
                <a:solidFill>
                  <a:schemeClr val="bg1"/>
                </a:solidFill>
              </a:rPr>
              <a:t>split traffic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 website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so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that visitors </a:t>
            </a:r>
            <a:r>
              <a:rPr lang="en-GB" b="1" dirty="0">
                <a:solidFill>
                  <a:schemeClr val="bg1"/>
                </a:solidFill>
              </a:rPr>
              <a:t>experience different web page content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on version A and version B of a page while you monitor visitor actions to identify the version that yields the </a:t>
            </a:r>
            <a:r>
              <a:rPr lang="en-GB" b="1" dirty="0">
                <a:solidFill>
                  <a:schemeClr val="bg1"/>
                </a:solidFill>
              </a:rPr>
              <a:t>highest conversion </a:t>
            </a:r>
            <a:r>
              <a:rPr lang="en-GB" b="1" dirty="0" smtClean="0">
                <a:solidFill>
                  <a:schemeClr val="bg1"/>
                </a:solidFill>
              </a:rPr>
              <a:t>rate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  <a:p>
            <a:pPr algn="just"/>
            <a:endParaRPr lang="fr-FR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4" name="Picture 3" descr="AB Test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708921"/>
            <a:ext cx="561721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63888" y="5877272"/>
            <a:ext cx="4896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Wikipedia. (2013). </a:t>
            </a:r>
            <a:r>
              <a:rPr lang="en-GB" sz="1000" i="1" dirty="0">
                <a:solidFill>
                  <a:schemeClr val="bg1"/>
                </a:solidFill>
              </a:rPr>
              <a:t>A/B testing.</a:t>
            </a:r>
            <a:r>
              <a:rPr lang="en-GB" sz="1000" dirty="0">
                <a:solidFill>
                  <a:schemeClr val="bg1"/>
                </a:solidFill>
              </a:rPr>
              <a:t> Available: </a:t>
            </a:r>
            <a:r>
              <a:rPr lang="en-GB" sz="1000" u="sng" dirty="0">
                <a:solidFill>
                  <a:schemeClr val="bg1"/>
                </a:solidFill>
              </a:rPr>
              <a:t>http://en.wikipedia.org/wiki/A/B_testing. Last accessed 4/02/2013</a:t>
            </a:r>
            <a:r>
              <a:rPr lang="en-GB" sz="1000" dirty="0">
                <a:solidFill>
                  <a:schemeClr val="bg1"/>
                </a:solidFill>
              </a:rPr>
              <a:t>.</a:t>
            </a:r>
          </a:p>
          <a:p>
            <a:endParaRPr lang="en-GB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427984" y="332656"/>
            <a:ext cx="34243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800" b="1" u="sng" dirty="0" smtClean="0">
                <a:solidFill>
                  <a:schemeClr val="bg1"/>
                </a:solidFill>
                <a:latin typeface="Verdana" pitchFamily="34" charset="0"/>
              </a:rPr>
              <a:t>Email </a:t>
            </a:r>
            <a:r>
              <a:rPr lang="fr-FR" sz="2800" b="1" u="sng" dirty="0" err="1" smtClean="0">
                <a:solidFill>
                  <a:schemeClr val="bg1"/>
                </a:solidFill>
                <a:latin typeface="Verdana" pitchFamily="34" charset="0"/>
              </a:rPr>
              <a:t>Campaign</a:t>
            </a:r>
            <a:endParaRPr lang="fr-FR" sz="2800" u="sng" dirty="0">
              <a:solidFill>
                <a:schemeClr val="bg1"/>
              </a:solidFill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915816" y="1196752"/>
            <a:ext cx="6120680" cy="446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A company with a customer database of 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</a:rPr>
              <a:t>2000 people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decides to create an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</a:rPr>
              <a:t>email campaign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with a discount code in order to 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</a:rPr>
              <a:t>generate sales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through its website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n-GB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To 1000 people it sends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"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</a:rPr>
              <a:t>Offer ends </a:t>
            </a:r>
            <a:r>
              <a:rPr lang="en-GB" sz="1600" b="1" dirty="0" smtClean="0">
                <a:solidFill>
                  <a:schemeClr val="bg1">
                    <a:lumMod val="95000"/>
                  </a:schemeClr>
                </a:solidFill>
              </a:rPr>
              <a:t>Saturday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</a:rPr>
              <a:t>! Use code A1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",</a:t>
            </a:r>
          </a:p>
          <a:p>
            <a:pPr lvl="0">
              <a:buFont typeface="Arial" pitchFamily="34" charset="0"/>
              <a:buChar char="•"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To 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1000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people it sends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"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</a:rPr>
              <a:t>Limited time offer! Use code B1</a:t>
            </a:r>
            <a:r>
              <a:rPr lang="en-GB" sz="1600" dirty="0" smtClean="0">
                <a:solidFill>
                  <a:schemeClr val="bg1">
                    <a:lumMod val="95000"/>
                  </a:schemeClr>
                </a:solidFill>
              </a:rPr>
              <a:t>".</a:t>
            </a:r>
          </a:p>
          <a:p>
            <a:pPr algn="just"/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The company then 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</a:rPr>
              <a:t>monitors which campaign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has the 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</a:rPr>
              <a:t>highest success rate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by analysing the use of the promotional codes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en-GB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The code 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</a:rPr>
              <a:t>A1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has a 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</a:rPr>
              <a:t>5% response rate </a:t>
            </a:r>
            <a:endParaRPr lang="en-GB" sz="16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GB" sz="1200" i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GB" sz="1200" i="1" dirty="0">
                <a:solidFill>
                  <a:schemeClr val="bg1">
                    <a:lumMod val="75000"/>
                  </a:schemeClr>
                </a:solidFill>
              </a:rPr>
              <a:t>50 of the 1000 people emailed used the code to buy a product</a:t>
            </a:r>
            <a:r>
              <a:rPr lang="en-GB" sz="1200" i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just"/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The code 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</a:rPr>
              <a:t>B1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has a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3%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response rate </a:t>
            </a:r>
            <a:endParaRPr lang="en-GB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GB" sz="12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30 of the recipients used the code to buy a product</a:t>
            </a:r>
            <a:r>
              <a:rPr lang="en-GB" sz="12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just"/>
            <a:endParaRPr lang="en-GB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endParaRPr lang="en-GB" sz="12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endParaRPr lang="en-GB" sz="1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GB" sz="1200" i="1" dirty="0" smtClean="0">
                <a:solidFill>
                  <a:schemeClr val="bg1">
                    <a:lumMod val="95000"/>
                  </a:schemeClr>
                </a:solidFill>
              </a:rPr>
              <a:t>N.B All other elements of the email's copy and layout are identical. </a:t>
            </a:r>
          </a:p>
          <a:p>
            <a:pPr algn="just"/>
            <a:endParaRPr lang="en-GB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923928" y="332656"/>
            <a:ext cx="4240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800" b="1" u="sng" dirty="0" smtClean="0">
                <a:solidFill>
                  <a:schemeClr val="bg1"/>
                </a:solidFill>
                <a:latin typeface="Verdana" pitchFamily="34" charset="0"/>
              </a:rPr>
              <a:t>Real World </a:t>
            </a:r>
            <a:r>
              <a:rPr lang="fr-FR" sz="2800" b="1" u="sng" dirty="0" err="1" smtClean="0">
                <a:solidFill>
                  <a:schemeClr val="bg1"/>
                </a:solidFill>
                <a:latin typeface="Verdana" pitchFamily="34" charset="0"/>
              </a:rPr>
              <a:t>Example</a:t>
            </a:r>
            <a:endParaRPr lang="fr-FR" sz="2800" u="sng" dirty="0">
              <a:solidFill>
                <a:schemeClr val="bg1"/>
              </a:solidFill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275856" y="1124744"/>
            <a:ext cx="5400426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Version A - 59.9% Conversion Rate</a:t>
            </a:r>
          </a:p>
          <a:p>
            <a:endParaRPr lang="en-GB" b="1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There is 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</a:rPr>
              <a:t>no placeholder text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in the big text field and the submit button uses Twitter Bootstrap's 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</a:rPr>
              <a:t>default grey styling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This is the default </a:t>
            </a:r>
            <a:r>
              <a:rPr lang="en-GB" b="1" dirty="0" smtClean="0">
                <a:solidFill>
                  <a:schemeClr val="bg1"/>
                </a:solidFill>
              </a:rPr>
              <a:t>original version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of the website.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http://www.abtests.com/screenshot/207647e7ca4c67ee270a07795dd4bf5a/a.png"/>
          <p:cNvPicPr>
            <a:picLocks noChangeAspect="1" noChangeArrowheads="1"/>
          </p:cNvPicPr>
          <p:nvPr/>
        </p:nvPicPr>
        <p:blipFill>
          <a:blip r:embed="rId2" cstate="print"/>
          <a:srcRect l="17010" t="1960" r="16546" b="43166"/>
          <a:stretch>
            <a:fillRect/>
          </a:stretch>
        </p:blipFill>
        <p:spPr bwMode="auto">
          <a:xfrm>
            <a:off x="3347864" y="2636912"/>
            <a:ext cx="5616624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923928" y="332656"/>
            <a:ext cx="4240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800" b="1" u="sng" dirty="0" smtClean="0">
                <a:solidFill>
                  <a:schemeClr val="bg1"/>
                </a:solidFill>
                <a:latin typeface="Verdana" pitchFamily="34" charset="0"/>
              </a:rPr>
              <a:t>Real World </a:t>
            </a:r>
            <a:r>
              <a:rPr lang="fr-FR" sz="2800" b="1" u="sng" dirty="0" err="1" smtClean="0">
                <a:solidFill>
                  <a:schemeClr val="bg1"/>
                </a:solidFill>
                <a:latin typeface="Verdana" pitchFamily="34" charset="0"/>
              </a:rPr>
              <a:t>Example</a:t>
            </a:r>
            <a:endParaRPr lang="fr-FR" sz="2800" u="sng" dirty="0">
              <a:solidFill>
                <a:schemeClr val="bg1"/>
              </a:solidFill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203848" y="1124744"/>
            <a:ext cx="568863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GB" b="1" dirty="0" smtClean="0">
                <a:solidFill>
                  <a:schemeClr val="bg1"/>
                </a:solidFill>
              </a:rPr>
              <a:t>Version B - 63.2% Conversion Rate</a:t>
            </a:r>
          </a:p>
          <a:p>
            <a:pPr algn="just"/>
            <a:endParaRPr lang="en-GB" b="1" dirty="0" smtClean="0">
              <a:solidFill>
                <a:schemeClr val="bg1"/>
              </a:solidFill>
            </a:endParaRPr>
          </a:p>
          <a:p>
            <a:pPr algn="just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Enter your text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" is used as 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</a:rPr>
              <a:t>placeholder text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and the 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</a:rPr>
              <a:t>submit button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uses the previously used white background with bold text. </a:t>
            </a:r>
          </a:p>
          <a:p>
            <a:pPr algn="just"/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1" dirty="0" smtClean="0">
                <a:solidFill>
                  <a:schemeClr val="bg1"/>
                </a:solidFill>
              </a:rPr>
              <a:t>Big Takeaway</a:t>
            </a:r>
          </a:p>
          <a:p>
            <a:pPr algn="just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</a:rPr>
              <a:t>placeholders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to communicate conversion steps in a space-efficient manner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invx.com: </a:t>
            </a:r>
            <a:r>
              <a:rPr lang="en-GB" b="1" dirty="0" smtClean="0">
                <a:solidFill>
                  <a:schemeClr val="bg1"/>
                </a:solidFill>
              </a:rPr>
              <a:t>5.6% improvement</a:t>
            </a:r>
            <a:endParaRPr lang="en-GB" dirty="0" smtClean="0">
              <a:solidFill>
                <a:schemeClr val="bg1"/>
              </a:solidFill>
            </a:endParaRPr>
          </a:p>
          <a:p>
            <a:pPr algn="just"/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GB" sz="12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GB" b="1" dirty="0">
              <a:solidFill>
                <a:schemeClr val="bg1"/>
              </a:solidFill>
            </a:endParaRPr>
          </a:p>
          <a:p>
            <a:pPr algn="just"/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636912"/>
            <a:ext cx="5616624" cy="216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716016" y="332656"/>
            <a:ext cx="22140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800" b="1" u="sng" dirty="0" smtClean="0">
                <a:solidFill>
                  <a:schemeClr val="bg1"/>
                </a:solidFill>
                <a:latin typeface="Verdana" pitchFamily="34" charset="0"/>
              </a:rPr>
              <a:t>Music Box</a:t>
            </a:r>
            <a:endParaRPr lang="fr-FR" sz="2800" u="sng" dirty="0">
              <a:solidFill>
                <a:schemeClr val="bg1"/>
              </a:solidFill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203848" y="1196752"/>
            <a:ext cx="568863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/>
            <a:endParaRPr lang="fr-FR" sz="1600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3284984"/>
            <a:ext cx="2664296" cy="303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19872" y="6366520"/>
            <a:ext cx="21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>
                <a:solidFill>
                  <a:schemeClr val="bg1"/>
                </a:solidFill>
              </a:rPr>
              <a:t>http://31.220.241.162/MusicBoxOrig</a:t>
            </a:r>
            <a:endParaRPr lang="en-GB" sz="900" dirty="0">
              <a:solidFill>
                <a:schemeClr val="bg1"/>
              </a:solidFill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 b="14875"/>
          <a:stretch>
            <a:fillRect/>
          </a:stretch>
        </p:blipFill>
        <p:spPr bwMode="auto">
          <a:xfrm>
            <a:off x="3203848" y="3284984"/>
            <a:ext cx="252028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228184" y="6381328"/>
            <a:ext cx="21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>
                <a:solidFill>
                  <a:schemeClr val="bg1"/>
                </a:solidFill>
              </a:rPr>
              <a:t>http://31.220.241.162/MusicBox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9872" y="290519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Original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184" y="29772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Modified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1840" y="893619"/>
            <a:ext cx="5760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GB" b="1" dirty="0" smtClean="0">
                <a:solidFill>
                  <a:schemeClr val="bg1"/>
                </a:solidFill>
              </a:rPr>
              <a:t>11 unique user’s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using both version’s :</a:t>
            </a:r>
          </a:p>
          <a:p>
            <a:pPr lvl="1" algn="just">
              <a:buFont typeface="Arial" pitchFamily="34" charset="0"/>
              <a:buChar char="•"/>
            </a:pPr>
            <a:r>
              <a:rPr lang="en-GB" b="1" dirty="0" smtClean="0">
                <a:solidFill>
                  <a:schemeClr val="bg1"/>
                </a:solidFill>
              </a:rPr>
              <a:t> 2 song’s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were posted in the </a:t>
            </a:r>
            <a:r>
              <a:rPr lang="en-GB" b="1" dirty="0" smtClean="0">
                <a:solidFill>
                  <a:schemeClr val="bg1"/>
                </a:solidFill>
              </a:rPr>
              <a:t>original version.</a:t>
            </a:r>
          </a:p>
          <a:p>
            <a:pPr lvl="1" algn="just">
              <a:buFont typeface="Arial" pitchFamily="34" charset="0"/>
              <a:buChar char="•"/>
            </a:pPr>
            <a:r>
              <a:rPr lang="en-GB" b="1" dirty="0" smtClean="0">
                <a:solidFill>
                  <a:schemeClr val="bg1"/>
                </a:solidFill>
              </a:rPr>
              <a:t> 18 song’s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were posted in the </a:t>
            </a:r>
            <a:r>
              <a:rPr lang="en-GB" b="1" dirty="0" smtClean="0">
                <a:solidFill>
                  <a:schemeClr val="bg1"/>
                </a:solidFill>
              </a:rPr>
              <a:t>modified</a:t>
            </a:r>
            <a:r>
              <a:rPr lang="en-GB" dirty="0" smtClean="0">
                <a:solidFill>
                  <a:schemeClr val="bg1"/>
                </a:solidFill>
              </a:rPr>
              <a:t> version.</a:t>
            </a: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modified version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suggests that from a small user group, </a:t>
            </a:r>
            <a:r>
              <a:rPr lang="en-GB" b="1" dirty="0" smtClean="0">
                <a:solidFill>
                  <a:schemeClr val="bg1"/>
                </a:solidFill>
              </a:rPr>
              <a:t>producing a embedded video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instead of a URL will </a:t>
            </a:r>
            <a:r>
              <a:rPr lang="en-GB" b="1" dirty="0" smtClean="0">
                <a:solidFill>
                  <a:schemeClr val="bg1"/>
                </a:solidFill>
              </a:rPr>
              <a:t>increase site traffic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by 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large factor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567</Words>
  <Application>Microsoft Office PowerPoint</Application>
  <PresentationFormat>On-screen Show (4:3)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Verdana</vt:lpstr>
      <vt:lpstr>Modèle par défaut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Of Ice</dc:title>
  <dc:creator>www.powerpointstyles.com</dc:creator>
  <cp:lastModifiedBy>Apoclyps</cp:lastModifiedBy>
  <cp:revision>178</cp:revision>
  <dcterms:created xsi:type="dcterms:W3CDTF">2009-03-23T15:23:24Z</dcterms:created>
  <dcterms:modified xsi:type="dcterms:W3CDTF">2013-02-08T02:57:49Z</dcterms:modified>
</cp:coreProperties>
</file>