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 id="2147483892" r:id="rId2"/>
    <p:sldMasterId id="2147483899" r:id="rId3"/>
    <p:sldMasterId id="2147483905" r:id="rId4"/>
  </p:sldMasterIdLst>
  <p:notesMasterIdLst>
    <p:notesMasterId r:id="rId38"/>
  </p:notesMasterIdLst>
  <p:handoutMasterIdLst>
    <p:handoutMasterId r:id="rId39"/>
  </p:handoutMasterIdLst>
  <p:sldIdLst>
    <p:sldId id="2561" r:id="rId5"/>
    <p:sldId id="2562" r:id="rId6"/>
    <p:sldId id="2621" r:id="rId7"/>
    <p:sldId id="2620" r:id="rId8"/>
    <p:sldId id="2623" r:id="rId9"/>
    <p:sldId id="2600" r:id="rId10"/>
    <p:sldId id="2590" r:id="rId11"/>
    <p:sldId id="2581" r:id="rId12"/>
    <p:sldId id="2583" r:id="rId13"/>
    <p:sldId id="2587" r:id="rId14"/>
    <p:sldId id="2586" r:id="rId15"/>
    <p:sldId id="2610" r:id="rId16"/>
    <p:sldId id="2585" r:id="rId17"/>
    <p:sldId id="2622" r:id="rId18"/>
    <p:sldId id="2603" r:id="rId19"/>
    <p:sldId id="2604" r:id="rId20"/>
    <p:sldId id="2605" r:id="rId21"/>
    <p:sldId id="2606" r:id="rId22"/>
    <p:sldId id="2611" r:id="rId23"/>
    <p:sldId id="2612" r:id="rId24"/>
    <p:sldId id="2608" r:id="rId25"/>
    <p:sldId id="2613" r:id="rId26"/>
    <p:sldId id="2614" r:id="rId27"/>
    <p:sldId id="2615" r:id="rId28"/>
    <p:sldId id="2616" r:id="rId29"/>
    <p:sldId id="2617" r:id="rId30"/>
    <p:sldId id="2618" r:id="rId31"/>
    <p:sldId id="2626" r:id="rId32"/>
    <p:sldId id="2619" r:id="rId33"/>
    <p:sldId id="2627" r:id="rId34"/>
    <p:sldId id="2624" r:id="rId35"/>
    <p:sldId id="2625" r:id="rId36"/>
    <p:sldId id="25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583"/>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112" d="100"/>
          <a:sy n="112" d="100"/>
        </p:scale>
        <p:origin x="-90" y="15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hyperlink" Target="mailto:zaferaslan@aydin.edu.tr" TargetMode="External"/><Relationship Id="rId7" Type="http://schemas.openxmlformats.org/officeDocument/2006/relationships/image" Target="../media/image42.svg"/><Relationship Id="rId2" Type="http://schemas.openxmlformats.org/officeDocument/2006/relationships/hyperlink" Target="mailto:abdallahdwikat@stu.aydin.edu.tr" TargetMode="External"/><Relationship Id="rId1" Type="http://schemas.openxmlformats.org/officeDocument/2006/relationships/hyperlink" Target="https://www.linkedin.com/in/abdallah-dwikat-04095927b/" TargetMode="Externa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diagrams/_rels/drawing2.xml.rels><?xml version="1.0" encoding="UTF-8" standalone="yes"?>
<Relationships xmlns="http://schemas.openxmlformats.org/package/2006/relationships"><Relationship Id="rId3" Type="http://schemas.openxmlformats.org/officeDocument/2006/relationships/hyperlink" Target="https://www.linkedin.com/in/abdallah-dwikat-04095927b/" TargetMode="External"/><Relationship Id="rId7" Type="http://schemas.openxmlformats.org/officeDocument/2006/relationships/hyperlink" Target="mailto:zaferaslan@aydin.edu.tr" TargetMode="External"/><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hyperlink" Target="mailto:abdallahdwikat@stu.aydin.edu.tr" TargetMode="External"/><Relationship Id="rId5" Type="http://schemas.openxmlformats.org/officeDocument/2006/relationships/image" Target="../media/image42.sv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simple2" qsCatId="simple" csTypeId="urn:microsoft.com/office/officeart/2005/8/colors/accent1_2" csCatId="accent1" phldr="1"/>
      <dgm:spPr/>
      <dgm:t>
        <a:bodyPr/>
        <a:lstStyle/>
        <a:p>
          <a:endParaRPr lang="en-US"/>
        </a:p>
      </dgm:t>
    </dgm:pt>
    <dgm:pt modelId="{9DCEA5FC-4640-45AF-B712-7A4FD94AEF0D}">
      <dgm:prSet phldrT="[Text]" custT="1"/>
      <dgm:spPr/>
      <dgm:t>
        <a:bodyPr/>
        <a:lstStyle/>
        <a:p>
          <a:pPr>
            <a:defRPr b="1"/>
          </a:pPr>
          <a:r>
            <a:rPr lang="en-US" sz="1400" b="1" dirty="0">
              <a:solidFill>
                <a:schemeClr val="bg1"/>
              </a:solidFill>
            </a:rPr>
            <a:t> </a:t>
          </a:r>
          <a:r>
            <a:rPr lang="tr-TR" sz="1400" b="1" dirty="0">
              <a:solidFill>
                <a:schemeClr val="bg1"/>
              </a:solidFill>
            </a:rPr>
            <a:t> </a:t>
          </a:r>
          <a:r>
            <a:rPr lang="en-US" sz="1400" b="1" noProof="0" dirty="0">
              <a:solidFill>
                <a:schemeClr val="bg1"/>
              </a:solidFill>
            </a:rPr>
            <a:t>Summary</a:t>
          </a:r>
        </a:p>
      </dgm:t>
    </dgm:pt>
    <dgm:pt modelId="{929A5FD9-0612-4B79-9B59-C3C36D34A069}" type="parTrans" cxnId="{DBD99269-D7F7-4B47-B17B-A5AE402751D9}">
      <dgm:prSet/>
      <dgm:spPr/>
      <dgm:t>
        <a:bodyPr/>
        <a:lstStyle/>
        <a:p>
          <a:endParaRPr lang="en-US">
            <a:solidFill>
              <a:schemeClr val="bg1"/>
            </a:solidFill>
          </a:endParaRPr>
        </a:p>
      </dgm:t>
    </dgm:pt>
    <dgm:pt modelId="{0A99745B-BB5C-49B3-A782-8DB57641F6C9}" type="sibTrans" cxnId="{DBD99269-D7F7-4B47-B17B-A5AE402751D9}">
      <dgm:prSet/>
      <dgm:spPr/>
      <dgm:t>
        <a:bodyPr/>
        <a:lstStyle/>
        <a:p>
          <a:endParaRPr lang="en-US">
            <a:solidFill>
              <a:schemeClr val="bg1"/>
            </a:solidFill>
          </a:endParaRPr>
        </a:p>
      </dgm:t>
    </dgm:pt>
    <dgm:pt modelId="{096A9AF0-0DAE-4EB3-B448-4501DA034F4A}">
      <dgm:prSet phldrT="[Text]" custT="1"/>
      <dgm:spPr/>
      <dgm:t>
        <a:bodyPr/>
        <a:lstStyle/>
        <a:p>
          <a:pPr>
            <a:defRPr b="1"/>
          </a:pPr>
          <a:r>
            <a:rPr lang="en-US" sz="1400" b="1" dirty="0">
              <a:solidFill>
                <a:schemeClr val="bg1"/>
              </a:solidFill>
            </a:rPr>
            <a:t>Introduction</a:t>
          </a:r>
          <a:r>
            <a:rPr lang="tr-TR" sz="1400" b="1" dirty="0">
              <a:solidFill>
                <a:schemeClr val="bg1"/>
              </a:solidFill>
            </a:rPr>
            <a:t> </a:t>
          </a:r>
          <a:endParaRPr lang="en-US" sz="1400" dirty="0">
            <a:solidFill>
              <a:schemeClr val="bg1"/>
            </a:solidFill>
          </a:endParaRPr>
        </a:p>
      </dgm:t>
    </dgm:pt>
    <dgm:pt modelId="{8CE6ABD6-768E-42C8-9029-C3B5F278B21C}" type="parTrans" cxnId="{CA0753BD-DB60-4D68-8486-5B376B839B26}">
      <dgm:prSet/>
      <dgm:spPr/>
      <dgm:t>
        <a:bodyPr/>
        <a:lstStyle/>
        <a:p>
          <a:endParaRPr lang="en-US">
            <a:solidFill>
              <a:schemeClr val="bg1"/>
            </a:solidFill>
          </a:endParaRPr>
        </a:p>
      </dgm:t>
    </dgm:pt>
    <dgm:pt modelId="{6B0D7DA9-E6ED-4137-9716-F48BF62327A8}" type="sibTrans" cxnId="{CA0753BD-DB60-4D68-8486-5B376B839B26}">
      <dgm:prSet/>
      <dgm:spPr/>
      <dgm:t>
        <a:bodyPr/>
        <a:lstStyle/>
        <a:p>
          <a:endParaRPr lang="en-US">
            <a:solidFill>
              <a:schemeClr val="bg1"/>
            </a:solidFill>
          </a:endParaRPr>
        </a:p>
      </dgm:t>
    </dgm:pt>
    <dgm:pt modelId="{CA6B1BA0-B2FC-48AD-8EDA-F4AAA4AF2782}">
      <dgm:prSet custT="1"/>
      <dgm:spPr/>
      <dgm:t>
        <a:bodyPr/>
        <a:lstStyle/>
        <a:p>
          <a:pPr>
            <a:defRPr b="1"/>
          </a:pPr>
          <a:r>
            <a:rPr lang="en-US" sz="1400" b="1" dirty="0">
              <a:solidFill>
                <a:schemeClr val="bg1"/>
              </a:solidFill>
            </a:rPr>
            <a:t>Methodology</a:t>
          </a:r>
          <a:endParaRPr lang="en-US" sz="1050" dirty="0">
            <a:solidFill>
              <a:schemeClr val="bg1"/>
            </a:solidFill>
          </a:endParaRPr>
        </a:p>
      </dgm:t>
    </dgm:pt>
    <dgm:pt modelId="{D7D3AA07-BCB9-4212-A556-E90870FB1413}" type="parTrans" cxnId="{CD6B6EE8-3813-4EF1-BFEC-C005A3326D63}">
      <dgm:prSet/>
      <dgm:spPr/>
      <dgm:t>
        <a:bodyPr/>
        <a:lstStyle/>
        <a:p>
          <a:endParaRPr lang="en-US">
            <a:solidFill>
              <a:schemeClr val="bg1"/>
            </a:solidFill>
          </a:endParaRPr>
        </a:p>
      </dgm:t>
    </dgm:pt>
    <dgm:pt modelId="{39FB540D-D808-4040-9A37-0AC474C0212F}" type="sibTrans" cxnId="{CD6B6EE8-3813-4EF1-BFEC-C005A3326D63}">
      <dgm:prSet/>
      <dgm:spPr/>
      <dgm:t>
        <a:bodyPr/>
        <a:lstStyle/>
        <a:p>
          <a:endParaRPr lang="en-US">
            <a:solidFill>
              <a:schemeClr val="bg1"/>
            </a:solidFill>
          </a:endParaRPr>
        </a:p>
      </dgm:t>
    </dgm:pt>
    <dgm:pt modelId="{212ADAAB-D5CB-4BBC-8DAF-7340FD334994}">
      <dgm:prSet custT="1"/>
      <dgm:spPr/>
      <dgm:t>
        <a:bodyPr/>
        <a:lstStyle/>
        <a:p>
          <a:pPr>
            <a:defRPr b="1"/>
          </a:pPr>
          <a:r>
            <a:rPr lang="en-US" sz="1400" b="1" dirty="0">
              <a:solidFill>
                <a:schemeClr val="bg1"/>
              </a:solidFill>
            </a:rPr>
            <a:t>Findings and Discussion</a:t>
          </a:r>
          <a:endParaRPr lang="en-US" sz="1050" dirty="0">
            <a:solidFill>
              <a:schemeClr val="bg1"/>
            </a:solidFill>
          </a:endParaRPr>
        </a:p>
      </dgm:t>
    </dgm:pt>
    <dgm:pt modelId="{45F6D312-A686-491E-95E3-EFB9640CC472}" type="parTrans" cxnId="{C8C7266C-2A0C-476A-85B3-F12BE2521F4C}">
      <dgm:prSet/>
      <dgm:spPr/>
      <dgm:t>
        <a:bodyPr/>
        <a:lstStyle/>
        <a:p>
          <a:endParaRPr lang="en-US">
            <a:solidFill>
              <a:schemeClr val="bg1"/>
            </a:solidFill>
          </a:endParaRPr>
        </a:p>
      </dgm:t>
    </dgm:pt>
    <dgm:pt modelId="{AB2787E4-2A8B-428D-A4AE-2B14DCFFC4E7}" type="sibTrans" cxnId="{C8C7266C-2A0C-476A-85B3-F12BE2521F4C}">
      <dgm:prSet/>
      <dgm:spPr/>
      <dgm:t>
        <a:bodyPr/>
        <a:lstStyle/>
        <a:p>
          <a:endParaRPr lang="en-US">
            <a:solidFill>
              <a:schemeClr val="bg1"/>
            </a:solidFill>
          </a:endParaRPr>
        </a:p>
      </dgm:t>
    </dgm:pt>
    <dgm:pt modelId="{A2560FD2-F12F-4A06-A96F-B86674952111}">
      <dgm:prSet custT="1"/>
      <dgm:spPr/>
      <dgm:t>
        <a:bodyPr/>
        <a:lstStyle/>
        <a:p>
          <a:pPr>
            <a:defRPr b="1"/>
          </a:pPr>
          <a:r>
            <a:rPr lang="en-US" sz="1400" b="1" i="0" dirty="0">
              <a:solidFill>
                <a:schemeClr val="bg1"/>
              </a:solidFill>
            </a:rPr>
            <a:t>Conclusion</a:t>
          </a:r>
        </a:p>
      </dgm:t>
    </dgm:pt>
    <dgm:pt modelId="{96173659-138A-4A00-AE0B-9063EA9393A6}" type="parTrans" cxnId="{F9D8B584-9399-4A2B-8ADC-F71293A4822C}">
      <dgm:prSet/>
      <dgm:spPr/>
      <dgm:t>
        <a:bodyPr/>
        <a:lstStyle/>
        <a:p>
          <a:endParaRPr lang="en-US">
            <a:solidFill>
              <a:schemeClr val="bg1"/>
            </a:solidFill>
          </a:endParaRPr>
        </a:p>
      </dgm:t>
    </dgm:pt>
    <dgm:pt modelId="{D3C3BC3F-2256-4FBC-AFA5-0D035E3EACD7}" type="sibTrans" cxnId="{F9D8B584-9399-4A2B-8ADC-F71293A4822C}">
      <dgm:prSet/>
      <dgm:spPr/>
      <dgm:t>
        <a:bodyPr/>
        <a:lstStyle/>
        <a:p>
          <a:endParaRPr lang="en-US">
            <a:solidFill>
              <a:schemeClr val="bg1"/>
            </a:solidFill>
          </a:endParaRPr>
        </a:p>
      </dgm:t>
    </dgm:pt>
    <dgm:pt modelId="{683CC5F6-E9B5-49F2-909E-A68D38896308}">
      <dgm:prSet custT="1"/>
      <dgm:spPr/>
      <dgm:t>
        <a:bodyPr/>
        <a:lstStyle/>
        <a:p>
          <a:pPr marL="0"/>
          <a:r>
            <a:rPr lang="tr-TR" sz="1400" b="1" dirty="0">
              <a:solidFill>
                <a:schemeClr val="bg1"/>
              </a:solidFill>
            </a:rPr>
            <a:t> </a:t>
          </a:r>
          <a:r>
            <a:rPr lang="en-US" sz="1400" b="1" dirty="0">
              <a:solidFill>
                <a:schemeClr val="bg1"/>
              </a:solidFill>
            </a:rPr>
            <a:t>Literature Review</a:t>
          </a:r>
          <a:endParaRPr lang="en-US" sz="1400" b="0" i="0" dirty="0">
            <a:solidFill>
              <a:schemeClr val="bg1"/>
            </a:solidFill>
          </a:endParaRPr>
        </a:p>
      </dgm:t>
    </dgm:pt>
    <dgm:pt modelId="{4C61DDEE-8BBF-4CBF-B066-7E60B6DF0A11}" type="sibTrans" cxnId="{59786CF9-070F-4821-A4E9-D33DB930D8D2}">
      <dgm:prSet/>
      <dgm:spPr/>
      <dgm:t>
        <a:bodyPr/>
        <a:lstStyle/>
        <a:p>
          <a:endParaRPr lang="en-US">
            <a:solidFill>
              <a:schemeClr val="bg1"/>
            </a:solidFill>
          </a:endParaRPr>
        </a:p>
      </dgm:t>
    </dgm:pt>
    <dgm:pt modelId="{15BFC747-B881-4328-BFBE-9BC128388CC6}" type="parTrans" cxnId="{59786CF9-070F-4821-A4E9-D33DB930D8D2}">
      <dgm:prSet/>
      <dgm:spPr/>
      <dgm:t>
        <a:bodyPr/>
        <a:lstStyle/>
        <a:p>
          <a:endParaRPr lang="en-US">
            <a:solidFill>
              <a:schemeClr val="bg1"/>
            </a:solidFill>
          </a:endParaRPr>
        </a:p>
      </dgm:t>
    </dgm:pt>
    <dgm:pt modelId="{C331D534-8E16-43EF-99E0-4DB70DAACCCD}">
      <dgm:prSet custT="1"/>
      <dgm:spPr/>
      <dgm:t>
        <a:bodyPr/>
        <a:lstStyle/>
        <a:p>
          <a:pPr>
            <a:defRPr b="1"/>
          </a:pPr>
          <a:r>
            <a:rPr lang="en-US" sz="1400" b="1" i="0" noProof="0" dirty="0">
              <a:solidFill>
                <a:schemeClr val="bg1"/>
              </a:solidFill>
            </a:rPr>
            <a:t>Limitations</a:t>
          </a:r>
          <a:r>
            <a:rPr lang="en-US" sz="1400" b="1" i="0" dirty="0">
              <a:solidFill>
                <a:schemeClr val="bg1"/>
              </a:solidFill>
            </a:rPr>
            <a:t> and Recommendations</a:t>
          </a:r>
        </a:p>
      </dgm:t>
    </dgm:pt>
    <dgm:pt modelId="{4E3D345E-E793-4183-8133-CF85FF7843C9}" type="parTrans" cxnId="{20A6B250-FF71-4F41-981D-6ED190F92499}">
      <dgm:prSet/>
      <dgm:spPr/>
      <dgm:t>
        <a:bodyPr/>
        <a:lstStyle/>
        <a:p>
          <a:endParaRPr lang="tr-TR"/>
        </a:p>
      </dgm:t>
    </dgm:pt>
    <dgm:pt modelId="{35B42A2D-ACA8-4A1F-959E-6777579D73CC}" type="sibTrans" cxnId="{20A6B250-FF71-4F41-981D-6ED190F92499}">
      <dgm:prSet/>
      <dgm:spPr/>
      <dgm:t>
        <a:bodyPr/>
        <a:lstStyle/>
        <a:p>
          <a:endParaRPr lang="tr-T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8"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7"/>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7"/>
      <dgm:spPr/>
    </dgm:pt>
    <dgm:pt modelId="{846B4BA4-33F0-43CE-A60E-B95E195AD5A9}" type="pres">
      <dgm:prSet presAssocID="{9DCEA5FC-4640-45AF-B712-7A4FD94AEF0D}" presName="Ellipse" presStyleLbl="fgAcc1" presStyleIdx="1" presStyleCnt="8"/>
      <dgm:spPr>
        <a:prstGeom prst="donut">
          <a:avLst/>
        </a:prstGeom>
      </dgm:spPr>
    </dgm:pt>
    <dgm:pt modelId="{A782CF5D-A585-4990-846A-5EDBD19A9BDB}" type="pres">
      <dgm:prSet presAssocID="{9DCEA5FC-4640-45AF-B712-7A4FD94AEF0D}" presName="L2TextContainer" presStyleLbl="revTx" presStyleIdx="0" presStyleCnt="14">
        <dgm:presLayoutVars>
          <dgm:bulletEnabled val="1"/>
        </dgm:presLayoutVars>
      </dgm:prSet>
      <dgm:spPr/>
    </dgm:pt>
    <dgm:pt modelId="{85C50C56-6DC8-4C47-8DBC-4FD6B1554AA4}" type="pres">
      <dgm:prSet presAssocID="{9DCEA5FC-4640-45AF-B712-7A4FD94AEF0D}" presName="L1TextContainer" presStyleLbl="revTx" presStyleIdx="1" presStyleCnt="14" custLinFactNeighborX="-1208" custLinFactNeighborY="61476">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7"/>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7"/>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7" custLinFactX="-27720" custLinFactNeighborX="-100000" custLinFactNeighborY="7093"/>
      <dgm:spPr/>
    </dgm:pt>
    <dgm:pt modelId="{032E0966-F86B-4BBD-BE80-8FAB861AF0E8}" type="pres">
      <dgm:prSet presAssocID="{096A9AF0-0DAE-4EB3-B448-4501DA034F4A}" presName="Ellipse" presStyleLbl="fgAcc1" presStyleIdx="2" presStyleCnt="8"/>
      <dgm:spPr>
        <a:prstGeom prst="donut">
          <a:avLst/>
        </a:prstGeom>
      </dgm:spPr>
    </dgm:pt>
    <dgm:pt modelId="{B608C5A1-CE9E-4410-9F2F-F714CC6AB069}" type="pres">
      <dgm:prSet presAssocID="{096A9AF0-0DAE-4EB3-B448-4501DA034F4A}" presName="L2TextContainer" presStyleLbl="revTx" presStyleIdx="2" presStyleCnt="14">
        <dgm:presLayoutVars>
          <dgm:bulletEnabled val="1"/>
        </dgm:presLayoutVars>
      </dgm:prSet>
      <dgm:spPr/>
    </dgm:pt>
    <dgm:pt modelId="{C1E34084-406C-48D5-88FE-7226282DBC49}" type="pres">
      <dgm:prSet presAssocID="{096A9AF0-0DAE-4EB3-B448-4501DA034F4A}" presName="L1TextContainer" presStyleLbl="revTx" presStyleIdx="3" presStyleCnt="14" custLinFactNeighborX="-31263" custLinFactNeighborY="-4374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7" custLinFactX="-900000" custLinFactNeighborX="-987361" custLinFactNeighborY="-415"/>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7"/>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7" custLinFactX="-53130" custLinFactY="-19213" custLinFactNeighborX="-100000" custLinFactNeighborY="-100000"/>
      <dgm:spPr>
        <a:prstGeom prst="ellipse">
          <a:avLst/>
        </a:prstGeom>
      </dgm:spPr>
    </dgm:pt>
    <dgm:pt modelId="{DFE91A1F-E910-48AB-A4C9-128002268483}" type="pres">
      <dgm:prSet presAssocID="{683CC5F6-E9B5-49F2-909E-A68D38896308}" presName="Ellipse" presStyleLbl="fgAcc1" presStyleIdx="3" presStyleCnt="8"/>
      <dgm:spPr>
        <a:prstGeom prst="star12">
          <a:avLst/>
        </a:prstGeom>
      </dgm:spPr>
    </dgm:pt>
    <dgm:pt modelId="{FC8603F2-85FC-4134-978C-4054E468209C}" type="pres">
      <dgm:prSet presAssocID="{683CC5F6-E9B5-49F2-909E-A68D38896308}" presName="L2TextContainer" presStyleLbl="revTx" presStyleIdx="4" presStyleCnt="14">
        <dgm:presLayoutVars>
          <dgm:bulletEnabled val="1"/>
        </dgm:presLayoutVars>
      </dgm:prSet>
      <dgm:spPr/>
    </dgm:pt>
    <dgm:pt modelId="{4EB3AA5C-1289-44C6-9F3E-859ABA28E18F}" type="pres">
      <dgm:prSet presAssocID="{683CC5F6-E9B5-49F2-909E-A68D38896308}" presName="L1TextContainer" presStyleLbl="revTx" presStyleIdx="5" presStyleCnt="14" custScaleY="416970" custLinFactNeighborX="-37068" custLinFactNeighborY="-65684">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7" custLinFactX="-1100000" custLinFactNeighborX="-1153340" custLinFactNeighborY="-48415"/>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7"/>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7" custLinFactX="-34643" custLinFactNeighborX="-100000" custLinFactNeighborY="-13950"/>
      <dgm:spPr/>
    </dgm:pt>
    <dgm:pt modelId="{6EDDD44C-F5E4-49AD-B1D9-346B8B8AEE8F}" type="pres">
      <dgm:prSet presAssocID="{CA6B1BA0-B2FC-48AD-8EDA-F4AAA4AF2782}" presName="Ellipse" presStyleLbl="fgAcc1" presStyleIdx="4" presStyleCnt="8"/>
      <dgm:spPr>
        <a:prstGeom prst="donut">
          <a:avLst/>
        </a:prstGeom>
      </dgm:spPr>
    </dgm:pt>
    <dgm:pt modelId="{FE564261-183D-47F9-8E7E-BCFC5023A815}" type="pres">
      <dgm:prSet presAssocID="{CA6B1BA0-B2FC-48AD-8EDA-F4AAA4AF2782}" presName="L2TextContainer" presStyleLbl="revTx" presStyleIdx="6" presStyleCnt="14">
        <dgm:presLayoutVars>
          <dgm:bulletEnabled val="1"/>
        </dgm:presLayoutVars>
      </dgm:prSet>
      <dgm:spPr/>
    </dgm:pt>
    <dgm:pt modelId="{3DA36ABE-9810-4ED4-9A55-2905E7588D06}" type="pres">
      <dgm:prSet presAssocID="{CA6B1BA0-B2FC-48AD-8EDA-F4AAA4AF2782}" presName="L1TextContainer" presStyleLbl="revTx" presStyleIdx="7" presStyleCnt="14" custLinFactNeighborX="-33388" custLinFactNeighborY="-46816">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7" custLinFactX="-957917" custLinFactNeighborX="-1000000" custLinFactNeighborY="-2492"/>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7"/>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7" custLinFactX="-14590" custLinFactNeighborX="-100000" custLinFactNeighborY="2364"/>
      <dgm:spPr/>
    </dgm:pt>
    <dgm:pt modelId="{48CA82DA-B677-461B-A08D-337683480059}" type="pres">
      <dgm:prSet presAssocID="{212ADAAB-D5CB-4BBC-8DAF-7340FD334994}" presName="Ellipse" presStyleLbl="fgAcc1" presStyleIdx="5" presStyleCnt="8"/>
      <dgm:spPr>
        <a:prstGeom prst="donut">
          <a:avLst/>
        </a:prstGeom>
      </dgm:spPr>
    </dgm:pt>
    <dgm:pt modelId="{D1646913-A3FA-4470-A3E9-C64B0A13A62A}" type="pres">
      <dgm:prSet presAssocID="{212ADAAB-D5CB-4BBC-8DAF-7340FD334994}" presName="L2TextContainer" presStyleLbl="revTx" presStyleIdx="8" presStyleCnt="14">
        <dgm:presLayoutVars>
          <dgm:bulletEnabled val="1"/>
        </dgm:presLayoutVars>
      </dgm:prSet>
      <dgm:spPr/>
    </dgm:pt>
    <dgm:pt modelId="{6EC2FC68-E1B8-4274-8090-C2C96A4CD82C}" type="pres">
      <dgm:prSet presAssocID="{212ADAAB-D5CB-4BBC-8DAF-7340FD334994}" presName="L1TextContainer" presStyleLbl="revTx" presStyleIdx="9" presStyleCnt="14" custLinFactNeighborX="-27229" custLinFactNeighborY="77554">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7" custLinFactX="-800000" custLinFactNeighborX="-893333"/>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7"/>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7" custLinFactNeighborX="-97402" custLinFactNeighborY="-8513"/>
      <dgm:spPr>
        <a:prstGeom prst="ellipse">
          <a:avLst/>
        </a:prstGeom>
      </dgm:spPr>
    </dgm:pt>
    <dgm:pt modelId="{26BE64BD-02BC-4C6F-AC50-F9617E59754D}" type="pres">
      <dgm:prSet presAssocID="{A2560FD2-F12F-4A06-A96F-B86674952111}" presName="Ellipse" presStyleLbl="fgAcc1" presStyleIdx="6" presStyleCnt="8"/>
      <dgm:spPr>
        <a:prstGeom prst="star12">
          <a:avLst/>
        </a:prstGeom>
      </dgm:spPr>
    </dgm:pt>
    <dgm:pt modelId="{5C5070CD-E29E-4F50-9A43-342A2DE968FF}" type="pres">
      <dgm:prSet presAssocID="{A2560FD2-F12F-4A06-A96F-B86674952111}" presName="L2TextContainer" presStyleLbl="revTx" presStyleIdx="10" presStyleCnt="14">
        <dgm:presLayoutVars>
          <dgm:bulletEnabled val="1"/>
        </dgm:presLayoutVars>
      </dgm:prSet>
      <dgm:spPr/>
    </dgm:pt>
    <dgm:pt modelId="{6FED4196-A0D3-4E5C-83DA-99291A8FFFC3}" type="pres">
      <dgm:prSet presAssocID="{A2560FD2-F12F-4A06-A96F-B86674952111}" presName="L1TextContainer" presStyleLbl="revTx" presStyleIdx="11" presStyleCnt="14" custLinFactNeighborX="-26758" custLinFactNeighborY="-52964">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7" custLinFactX="-700000" custLinFactNeighborX="-746389" custLinFactNeighborY="2492"/>
      <dgm:spPr>
        <a:xfrm>
          <a:off x="8078042" y="2690813"/>
          <a:ext cx="0" cy="1592961"/>
        </a:xfrm>
        <a:prstGeom prst="line">
          <a:avLst/>
        </a:prstGeom>
      </dgm:spPr>
    </dgm:pt>
    <dgm:pt modelId="{75F2030E-997B-4809-B3F1-AEF48EEEDB2B}" type="pres">
      <dgm:prSet presAssocID="{A2560FD2-F12F-4A06-A96F-B86674952111}" presName="EmptyPlaceHolder" presStyleCnt="0"/>
      <dgm:spPr/>
    </dgm:pt>
    <dgm:pt modelId="{D4E753A2-C43D-4A37-B873-BC6610AE4956}" type="pres">
      <dgm:prSet presAssocID="{D3C3BC3F-2256-4FBC-AFA5-0D035E3EACD7}" presName="spaceBetweenRectangles" presStyleCnt="0"/>
      <dgm:spPr/>
    </dgm:pt>
    <dgm:pt modelId="{3BC16C34-0C60-4119-B4F9-43128F572D99}" type="pres">
      <dgm:prSet presAssocID="{C331D534-8E16-43EF-99E0-4DB70DAACCCD}" presName="composite" presStyleCnt="0"/>
      <dgm:spPr/>
    </dgm:pt>
    <dgm:pt modelId="{D6B1B9E4-0C12-4B60-A662-E50D0AD67D43}" type="pres">
      <dgm:prSet presAssocID="{C331D534-8E16-43EF-99E0-4DB70DAACCCD}" presName="ConnectorPoint" presStyleLbl="lnNode1" presStyleIdx="6" presStyleCnt="7"/>
      <dgm:spPr/>
    </dgm:pt>
    <dgm:pt modelId="{63F3FFA3-C8CB-4642-8C8E-89278C2F7473}" type="pres">
      <dgm:prSet presAssocID="{C331D534-8E16-43EF-99E0-4DB70DAACCCD}" presName="DropPinPlaceHolder" presStyleCnt="0"/>
      <dgm:spPr/>
    </dgm:pt>
    <dgm:pt modelId="{84DDC675-80A1-484B-B617-30B4A22CC0F2}" type="pres">
      <dgm:prSet presAssocID="{C331D534-8E16-43EF-99E0-4DB70DAACCCD}" presName="DropPin" presStyleLbl="alignNode1" presStyleIdx="6" presStyleCnt="7"/>
      <dgm:spPr/>
    </dgm:pt>
    <dgm:pt modelId="{3D0EF98C-1BD8-427C-82D8-409DE4C99638}" type="pres">
      <dgm:prSet presAssocID="{C331D534-8E16-43EF-99E0-4DB70DAACCCD}" presName="Ellipse" presStyleLbl="fgAcc1" presStyleIdx="7" presStyleCnt="8"/>
      <dgm:spPr/>
    </dgm:pt>
    <dgm:pt modelId="{28D33857-BD65-4387-B571-A6183810D2CC}" type="pres">
      <dgm:prSet presAssocID="{C331D534-8E16-43EF-99E0-4DB70DAACCCD}" presName="L2TextContainer" presStyleLbl="revTx" presStyleIdx="12" presStyleCnt="14">
        <dgm:presLayoutVars>
          <dgm:bulletEnabled val="1"/>
        </dgm:presLayoutVars>
      </dgm:prSet>
      <dgm:spPr/>
    </dgm:pt>
    <dgm:pt modelId="{EA891ACB-AD35-48EB-A6B4-AC45EC3AC99C}" type="pres">
      <dgm:prSet presAssocID="{C331D534-8E16-43EF-99E0-4DB70DAACCCD}" presName="L1TextContainer" presStyleLbl="revTx" presStyleIdx="13" presStyleCnt="14" custLinFactNeighborX="-2778" custLinFactNeighborY="84174">
        <dgm:presLayoutVars>
          <dgm:chMax val="1"/>
          <dgm:chPref val="1"/>
          <dgm:bulletEnabled val="1"/>
        </dgm:presLayoutVars>
      </dgm:prSet>
      <dgm:spPr/>
    </dgm:pt>
    <dgm:pt modelId="{EF04926B-973A-4554-AA87-BF08312D72B4}" type="pres">
      <dgm:prSet presAssocID="{C331D534-8E16-43EF-99E0-4DB70DAACCCD}" presName="ConnectLine" presStyleLbl="sibTrans1D1" presStyleIdx="6" presStyleCnt="7"/>
      <dgm:spPr/>
    </dgm:pt>
    <dgm:pt modelId="{B84D9384-8CF7-4044-9F59-1C57BCB715BA}" type="pres">
      <dgm:prSet presAssocID="{C331D534-8E16-43EF-99E0-4DB70DAACCCD}" presName="EmptyPlaceHolder" presStyleCnt="0"/>
      <dgm:spPr/>
    </dgm:pt>
  </dgm:ptLst>
  <dgm:cxnLst>
    <dgm:cxn modelId="{3253BE10-28C7-4946-8167-770D23755BD0}" type="presOf" srcId="{C331D534-8E16-43EF-99E0-4DB70DAACCCD}" destId="{EA891ACB-AD35-48EB-A6B4-AC45EC3AC99C}" srcOrd="0" destOrd="0" presId="urn:microsoft.com/office/officeart/2017/3/layout/DropPinTimeline"/>
    <dgm:cxn modelId="{0AB8A644-BD7A-4C3F-88D8-27661233CCC5}" type="presOf" srcId="{683CC5F6-E9B5-49F2-909E-A68D38896308}" destId="{4EB3AA5C-1289-44C6-9F3E-859ABA28E18F}" srcOrd="0" destOrd="0" presId="urn:microsoft.com/office/officeart/2017/3/layout/DropPinTimeline"/>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0A6B250-FF71-4F41-981D-6ED190F92499}" srcId="{63085546-7C7C-4B3E-ABEB-2669F1A65FB2}" destId="{C331D534-8E16-43EF-99E0-4DB70DAACCCD}" srcOrd="6" destOrd="0" parTransId="{4E3D345E-E793-4183-8133-CF85FF7843C9}" sibTransId="{35B42A2D-ACA8-4A1F-959E-6777579D73CC}"/>
    <dgm:cxn modelId="{F9D8B584-9399-4A2B-8ADC-F71293A4822C}" srcId="{63085546-7C7C-4B3E-ABEB-2669F1A65FB2}" destId="{A2560FD2-F12F-4A06-A96F-B86674952111}" srcOrd="5" destOrd="0" parTransId="{96173659-138A-4A00-AE0B-9063EA9393A6}" sibTransId="{D3C3BC3F-2256-4FBC-AFA5-0D035E3EACD7}"/>
    <dgm:cxn modelId="{B517C4A5-51AA-45E5-9BF3-991436D084E0}" type="presOf" srcId="{096A9AF0-0DAE-4EB3-B448-4501DA034F4A}" destId="{C1E34084-406C-48D5-88FE-7226282DBC49}" srcOrd="0" destOrd="0" presId="urn:microsoft.com/office/officeart/2017/3/layout/DropPinTimeline"/>
    <dgm:cxn modelId="{CA0753BD-DB60-4D68-8486-5B376B839B26}" srcId="{63085546-7C7C-4B3E-ABEB-2669F1A65FB2}" destId="{096A9AF0-0DAE-4EB3-B448-4501DA034F4A}" srcOrd="1" destOrd="0" parTransId="{8CE6ABD6-768E-42C8-9029-C3B5F278B21C}" sibTransId="{6B0D7DA9-E6ED-4137-9716-F48BF62327A8}"/>
    <dgm:cxn modelId="{61246CDE-21FF-4E96-B854-D91E5929FD4F}" type="presOf" srcId="{CA6B1BA0-B2FC-48AD-8EDA-F4AAA4AF2782}" destId="{3DA36ABE-9810-4ED4-9A55-2905E7588D06}" srcOrd="0" destOrd="0" presId="urn:microsoft.com/office/officeart/2017/3/layout/DropPinTimeline"/>
    <dgm:cxn modelId="{CD6B6EE8-3813-4EF1-BFEC-C005A3326D63}" srcId="{63085546-7C7C-4B3E-ABEB-2669F1A65FB2}" destId="{CA6B1BA0-B2FC-48AD-8EDA-F4AAA4AF2782}" srcOrd="3" destOrd="0" parTransId="{D7D3AA07-BCB9-4212-A556-E90870FB1413}" sibTransId="{39FB540D-D808-4040-9A37-0AC474C0212F}"/>
    <dgm:cxn modelId="{CD22F8EA-76D1-4AE3-8A22-6171A1DB765F}" type="presOf" srcId="{212ADAAB-D5CB-4BBC-8DAF-7340FD334994}" destId="{6EC2FC68-E1B8-4274-8090-C2C96A4CD82C}" srcOrd="0" destOrd="0" presId="urn:microsoft.com/office/officeart/2017/3/layout/DropPinTimeline"/>
    <dgm:cxn modelId="{C474E5EE-8807-4486-AEBA-23BF839020F2}" type="presOf" srcId="{A2560FD2-F12F-4A06-A96F-B86674952111}" destId="{6FED4196-A0D3-4E5C-83DA-99291A8FFFC3}" srcOrd="0" destOrd="0" presId="urn:microsoft.com/office/officeart/2017/3/layout/DropPinTimeline"/>
    <dgm:cxn modelId="{7F139FF2-6D67-4052-882D-F574C5418186}" type="presOf" srcId="{63085546-7C7C-4B3E-ABEB-2669F1A65FB2}" destId="{7A5D3400-AF5B-4297-8592-4C1EDB9D0973}" srcOrd="0" destOrd="0" presId="urn:microsoft.com/office/officeart/2017/3/layout/DropPinTimeline"/>
    <dgm:cxn modelId="{59786CF9-070F-4821-A4E9-D33DB930D8D2}" srcId="{63085546-7C7C-4B3E-ABEB-2669F1A65FB2}" destId="{683CC5F6-E9B5-49F2-909E-A68D38896308}" srcOrd="2" destOrd="0" parTransId="{15BFC747-B881-4328-BFBE-9BC128388CC6}" sibTransId="{4C61DDEE-8BBF-4CBF-B066-7E60B6DF0A11}"/>
    <dgm:cxn modelId="{1E5359FB-F33B-4D03-AC76-04D44C9D9975}" type="presOf" srcId="{9DCEA5FC-4640-45AF-B712-7A4FD94AEF0D}" destId="{85C50C56-6DC8-4C47-8DBC-4FD6B1554AA4}" srcOrd="0" destOrd="0" presId="urn:microsoft.com/office/officeart/2017/3/layout/DropPinTimeline"/>
    <dgm:cxn modelId="{F768F87E-3DD3-4F08-A5EE-558D3D7C5E0E}" type="presParOf" srcId="{7A5D3400-AF5B-4297-8592-4C1EDB9D0973}" destId="{BD204284-1F7C-4D58-BC79-8C2DEE7E9FAF}" srcOrd="0" destOrd="0" presId="urn:microsoft.com/office/officeart/2017/3/layout/DropPinTimeline"/>
    <dgm:cxn modelId="{50A089B9-076B-4780-9F6E-F000D45DD6C3}" type="presParOf" srcId="{7A5D3400-AF5B-4297-8592-4C1EDB9D0973}" destId="{46A6B157-7198-41C4-9D25-C4F8885F1B6F}" srcOrd="1" destOrd="0" presId="urn:microsoft.com/office/officeart/2017/3/layout/DropPinTimeline"/>
    <dgm:cxn modelId="{550EB8EC-1022-43AC-9B51-6947CF204F7E}" type="presParOf" srcId="{46A6B157-7198-41C4-9D25-C4F8885F1B6F}" destId="{578E6A06-6F61-48BD-9F1A-48E731D6E26D}" srcOrd="0" destOrd="0" presId="urn:microsoft.com/office/officeart/2017/3/layout/DropPinTimeline"/>
    <dgm:cxn modelId="{BB0AC48A-2822-4327-812D-4FD4DB695610}" type="presParOf" srcId="{578E6A06-6F61-48BD-9F1A-48E731D6E26D}" destId="{9F727168-E825-43C1-AF50-41E115F59C0C}" srcOrd="0" destOrd="0" presId="urn:microsoft.com/office/officeart/2017/3/layout/DropPinTimeline"/>
    <dgm:cxn modelId="{46CFDF50-B665-46F2-8A74-4FC9C5FC29FB}" type="presParOf" srcId="{578E6A06-6F61-48BD-9F1A-48E731D6E26D}" destId="{0C380CA5-521A-4949-A022-450DA9C217F5}" srcOrd="1" destOrd="0" presId="urn:microsoft.com/office/officeart/2017/3/layout/DropPinTimeline"/>
    <dgm:cxn modelId="{A9D116DC-2EC5-4B3B-A679-B20F2F1E937C}" type="presParOf" srcId="{0C380CA5-521A-4949-A022-450DA9C217F5}" destId="{19EF924A-339B-436A-9151-9C7B0B0377B9}" srcOrd="0" destOrd="0" presId="urn:microsoft.com/office/officeart/2017/3/layout/DropPinTimeline"/>
    <dgm:cxn modelId="{E259DEC4-DD6E-458D-8B0E-E79F08E31613}" type="presParOf" srcId="{0C380CA5-521A-4949-A022-450DA9C217F5}" destId="{846B4BA4-33F0-43CE-A60E-B95E195AD5A9}" srcOrd="1" destOrd="0" presId="urn:microsoft.com/office/officeart/2017/3/layout/DropPinTimeline"/>
    <dgm:cxn modelId="{96D1EDDF-1947-438D-9EBC-7E8246875B04}" type="presParOf" srcId="{578E6A06-6F61-48BD-9F1A-48E731D6E26D}" destId="{A782CF5D-A585-4990-846A-5EDBD19A9BDB}" srcOrd="2" destOrd="0" presId="urn:microsoft.com/office/officeart/2017/3/layout/DropPinTimeline"/>
    <dgm:cxn modelId="{8CCE8927-DC87-4EF2-9B57-D2A82DEE7C01}" type="presParOf" srcId="{578E6A06-6F61-48BD-9F1A-48E731D6E26D}" destId="{85C50C56-6DC8-4C47-8DBC-4FD6B1554AA4}" srcOrd="3" destOrd="0" presId="urn:microsoft.com/office/officeart/2017/3/layout/DropPinTimeline"/>
    <dgm:cxn modelId="{200444EB-2BBE-4A40-8760-ADB83A1BBCDA}" type="presParOf" srcId="{578E6A06-6F61-48BD-9F1A-48E731D6E26D}" destId="{4F322B1B-F357-4BCD-BF34-8A0D705A1CE7}" srcOrd="4" destOrd="0" presId="urn:microsoft.com/office/officeart/2017/3/layout/DropPinTimeline"/>
    <dgm:cxn modelId="{67195D92-4C2B-4DA8-A28C-9E796E84940B}" type="presParOf" srcId="{578E6A06-6F61-48BD-9F1A-48E731D6E26D}" destId="{9FF32B1E-94FD-475E-9959-8E0546070C5B}" srcOrd="5" destOrd="0" presId="urn:microsoft.com/office/officeart/2017/3/layout/DropPinTimeline"/>
    <dgm:cxn modelId="{350BDE5E-9178-44EB-A41F-75AE9BB5A262}" type="presParOf" srcId="{46A6B157-7198-41C4-9D25-C4F8885F1B6F}" destId="{C9E000F5-B650-46EB-A3B0-FBA6593CE548}" srcOrd="1" destOrd="0" presId="urn:microsoft.com/office/officeart/2017/3/layout/DropPinTimeline"/>
    <dgm:cxn modelId="{B23B3B18-E639-46DD-B500-D68A691A7581}" type="presParOf" srcId="{46A6B157-7198-41C4-9D25-C4F8885F1B6F}" destId="{64373A7D-C7A5-4C0C-9781-58743159539A}" srcOrd="2" destOrd="0" presId="urn:microsoft.com/office/officeart/2017/3/layout/DropPinTimeline"/>
    <dgm:cxn modelId="{74CFFC40-F6D1-40E8-ABF8-9C44526C8A91}" type="presParOf" srcId="{64373A7D-C7A5-4C0C-9781-58743159539A}" destId="{B57996C3-16BE-4CEB-B9E2-6FFC42938F41}" srcOrd="0" destOrd="0" presId="urn:microsoft.com/office/officeart/2017/3/layout/DropPinTimeline"/>
    <dgm:cxn modelId="{714150BE-B5DA-435D-B141-1D2530BF5231}" type="presParOf" srcId="{64373A7D-C7A5-4C0C-9781-58743159539A}" destId="{BC71368F-DA7E-405D-93AC-3A6767BF9FC6}" srcOrd="1" destOrd="0" presId="urn:microsoft.com/office/officeart/2017/3/layout/DropPinTimeline"/>
    <dgm:cxn modelId="{F41799F3-9AA4-4A50-B87B-658EDD582800}" type="presParOf" srcId="{BC71368F-DA7E-405D-93AC-3A6767BF9FC6}" destId="{5B4632EA-1574-417A-A3FA-D711159FBAD1}" srcOrd="0" destOrd="0" presId="urn:microsoft.com/office/officeart/2017/3/layout/DropPinTimeline"/>
    <dgm:cxn modelId="{6B68DBB2-1C21-47F4-9D7C-C127172362FC}" type="presParOf" srcId="{BC71368F-DA7E-405D-93AC-3A6767BF9FC6}" destId="{032E0966-F86B-4BBD-BE80-8FAB861AF0E8}" srcOrd="1" destOrd="0" presId="urn:microsoft.com/office/officeart/2017/3/layout/DropPinTimeline"/>
    <dgm:cxn modelId="{338A1F05-3374-4DAC-B1FF-D698272F52A1}" type="presParOf" srcId="{64373A7D-C7A5-4C0C-9781-58743159539A}" destId="{B608C5A1-CE9E-4410-9F2F-F714CC6AB069}" srcOrd="2" destOrd="0" presId="urn:microsoft.com/office/officeart/2017/3/layout/DropPinTimeline"/>
    <dgm:cxn modelId="{E469A454-7CFA-4906-B3FA-BB7805CB033C}" type="presParOf" srcId="{64373A7D-C7A5-4C0C-9781-58743159539A}" destId="{C1E34084-406C-48D5-88FE-7226282DBC49}" srcOrd="3" destOrd="0" presId="urn:microsoft.com/office/officeart/2017/3/layout/DropPinTimeline"/>
    <dgm:cxn modelId="{C68DECB7-1B4B-4CC0-91DF-600D10E04ED3}" type="presParOf" srcId="{64373A7D-C7A5-4C0C-9781-58743159539A}" destId="{33168228-1414-4AAF-B7E5-C08A80BBB2F1}" srcOrd="4" destOrd="0" presId="urn:microsoft.com/office/officeart/2017/3/layout/DropPinTimeline"/>
    <dgm:cxn modelId="{A63C5ABA-3111-42C1-9F5C-93B82B4DCB04}" type="presParOf" srcId="{64373A7D-C7A5-4C0C-9781-58743159539A}" destId="{C791BCDD-76D3-4E0E-98B9-0C4903CF0E94}" srcOrd="5" destOrd="0" presId="urn:microsoft.com/office/officeart/2017/3/layout/DropPinTimeline"/>
    <dgm:cxn modelId="{9E1E0BCE-F9D7-474E-9216-75FE19CACC45}" type="presParOf" srcId="{46A6B157-7198-41C4-9D25-C4F8885F1B6F}" destId="{3B1DA912-FDB7-4F73-8823-B30C56F7DE86}" srcOrd="3" destOrd="0" presId="urn:microsoft.com/office/officeart/2017/3/layout/DropPinTimeline"/>
    <dgm:cxn modelId="{F3945371-25B7-454F-993B-F1418049EA6F}" type="presParOf" srcId="{46A6B157-7198-41C4-9D25-C4F8885F1B6F}" destId="{DCEEC7C0-6CAC-4153-B66A-D920E3B7F504}" srcOrd="4" destOrd="0" presId="urn:microsoft.com/office/officeart/2017/3/layout/DropPinTimeline"/>
    <dgm:cxn modelId="{1A94B449-C68F-4785-A0BE-B0586DE8E76C}" type="presParOf" srcId="{DCEEC7C0-6CAC-4153-B66A-D920E3B7F504}" destId="{56361E50-9FEC-48AD-A369-C1A8379B35EC}" srcOrd="0" destOrd="0" presId="urn:microsoft.com/office/officeart/2017/3/layout/DropPinTimeline"/>
    <dgm:cxn modelId="{4F3FD1BD-6416-44B4-BF29-7CBA0434F51E}" type="presParOf" srcId="{DCEEC7C0-6CAC-4153-B66A-D920E3B7F504}" destId="{70AC7E27-D774-4261-A80F-683BBD09A81D}" srcOrd="1" destOrd="0" presId="urn:microsoft.com/office/officeart/2017/3/layout/DropPinTimeline"/>
    <dgm:cxn modelId="{40D3577D-A57D-48CA-8A26-A6D314D84694}" type="presParOf" srcId="{70AC7E27-D774-4261-A80F-683BBD09A81D}" destId="{7BC09B8D-1C75-4604-9F35-AEC078447C45}" srcOrd="0" destOrd="0" presId="urn:microsoft.com/office/officeart/2017/3/layout/DropPinTimeline"/>
    <dgm:cxn modelId="{CA31E1DD-138F-4BB8-8968-0645489E1C71}" type="presParOf" srcId="{70AC7E27-D774-4261-A80F-683BBD09A81D}" destId="{DFE91A1F-E910-48AB-A4C9-128002268483}" srcOrd="1" destOrd="0" presId="urn:microsoft.com/office/officeart/2017/3/layout/DropPinTimeline"/>
    <dgm:cxn modelId="{C910DBE1-1779-4552-8B8B-90E217011B1A}" type="presParOf" srcId="{DCEEC7C0-6CAC-4153-B66A-D920E3B7F504}" destId="{FC8603F2-85FC-4134-978C-4054E468209C}" srcOrd="2" destOrd="0" presId="urn:microsoft.com/office/officeart/2017/3/layout/DropPinTimeline"/>
    <dgm:cxn modelId="{A35E915A-5B00-4940-98CE-9A91C2E6BA9E}" type="presParOf" srcId="{DCEEC7C0-6CAC-4153-B66A-D920E3B7F504}" destId="{4EB3AA5C-1289-44C6-9F3E-859ABA28E18F}" srcOrd="3" destOrd="0" presId="urn:microsoft.com/office/officeart/2017/3/layout/DropPinTimeline"/>
    <dgm:cxn modelId="{16143B6E-C2E8-4F41-BAE0-13056D5FB746}" type="presParOf" srcId="{DCEEC7C0-6CAC-4153-B66A-D920E3B7F504}" destId="{0BB03C0E-97EC-4D66-9B09-35D689DAB28C}" srcOrd="4" destOrd="0" presId="urn:microsoft.com/office/officeart/2017/3/layout/DropPinTimeline"/>
    <dgm:cxn modelId="{9EDF3513-1208-4189-A3FA-782EA0A03577}" type="presParOf" srcId="{DCEEC7C0-6CAC-4153-B66A-D920E3B7F504}" destId="{1A7A92CB-81F0-42D4-87BF-4008DEFA9CA8}" srcOrd="5" destOrd="0" presId="urn:microsoft.com/office/officeart/2017/3/layout/DropPinTimeline"/>
    <dgm:cxn modelId="{FCB102E0-D71C-48F0-A823-C28E0331C38A}" type="presParOf" srcId="{46A6B157-7198-41C4-9D25-C4F8885F1B6F}" destId="{ABE3202B-256B-4398-8B41-CB40EDB06266}" srcOrd="5" destOrd="0" presId="urn:microsoft.com/office/officeart/2017/3/layout/DropPinTimeline"/>
    <dgm:cxn modelId="{1151372D-8D25-4648-A772-A24EF62DE325}" type="presParOf" srcId="{46A6B157-7198-41C4-9D25-C4F8885F1B6F}" destId="{B744CD57-FD23-4E62-9589-4CAC57B034E9}" srcOrd="6" destOrd="0" presId="urn:microsoft.com/office/officeart/2017/3/layout/DropPinTimeline"/>
    <dgm:cxn modelId="{A029491C-A8FB-47DC-BD57-5EE9591922AD}" type="presParOf" srcId="{B744CD57-FD23-4E62-9589-4CAC57B034E9}" destId="{D891B168-1DA5-4124-931F-A51FCB8EFC11}" srcOrd="0" destOrd="0" presId="urn:microsoft.com/office/officeart/2017/3/layout/DropPinTimeline"/>
    <dgm:cxn modelId="{C6D008F1-0BEC-4D10-8AEE-7C12A0177970}" type="presParOf" srcId="{B744CD57-FD23-4E62-9589-4CAC57B034E9}" destId="{42206762-CD73-4F82-B16A-D168E2503215}" srcOrd="1" destOrd="0" presId="urn:microsoft.com/office/officeart/2017/3/layout/DropPinTimeline"/>
    <dgm:cxn modelId="{34E81028-0CBE-4EDA-9133-BA6BECD6EB65}" type="presParOf" srcId="{42206762-CD73-4F82-B16A-D168E2503215}" destId="{C0DBECBF-E3AA-450B-95D4-8349AA21B4F8}" srcOrd="0" destOrd="0" presId="urn:microsoft.com/office/officeart/2017/3/layout/DropPinTimeline"/>
    <dgm:cxn modelId="{ED9958D5-57FF-4BD6-9199-E70435EAA3FC}" type="presParOf" srcId="{42206762-CD73-4F82-B16A-D168E2503215}" destId="{6EDDD44C-F5E4-49AD-B1D9-346B8B8AEE8F}" srcOrd="1" destOrd="0" presId="urn:microsoft.com/office/officeart/2017/3/layout/DropPinTimeline"/>
    <dgm:cxn modelId="{11A237FD-C252-447C-8C42-4E24D600D24E}" type="presParOf" srcId="{B744CD57-FD23-4E62-9589-4CAC57B034E9}" destId="{FE564261-183D-47F9-8E7E-BCFC5023A815}" srcOrd="2" destOrd="0" presId="urn:microsoft.com/office/officeart/2017/3/layout/DropPinTimeline"/>
    <dgm:cxn modelId="{7D949AB2-6908-47F1-A571-CF82CD21877D}" type="presParOf" srcId="{B744CD57-FD23-4E62-9589-4CAC57B034E9}" destId="{3DA36ABE-9810-4ED4-9A55-2905E7588D06}" srcOrd="3" destOrd="0" presId="urn:microsoft.com/office/officeart/2017/3/layout/DropPinTimeline"/>
    <dgm:cxn modelId="{9F781D2F-4D85-4376-8EAF-08E500DBC064}" type="presParOf" srcId="{B744CD57-FD23-4E62-9589-4CAC57B034E9}" destId="{4B9F5909-A57C-4893-9C8A-D5960FE9BE37}" srcOrd="4" destOrd="0" presId="urn:microsoft.com/office/officeart/2017/3/layout/DropPinTimeline"/>
    <dgm:cxn modelId="{1C231535-780F-4029-BCCD-C1A696691CE5}" type="presParOf" srcId="{B744CD57-FD23-4E62-9589-4CAC57B034E9}" destId="{DEDCEF89-DB8F-4197-B2D2-2D39426E0B96}" srcOrd="5" destOrd="0" presId="urn:microsoft.com/office/officeart/2017/3/layout/DropPinTimeline"/>
    <dgm:cxn modelId="{FE106CB0-370E-4594-BB65-F19F92EEDDAE}" type="presParOf" srcId="{46A6B157-7198-41C4-9D25-C4F8885F1B6F}" destId="{4A96FD2F-C127-41DC-AA54-1EEBED6BA483}" srcOrd="7" destOrd="0" presId="urn:microsoft.com/office/officeart/2017/3/layout/DropPinTimeline"/>
    <dgm:cxn modelId="{29AD9640-AC2E-462D-9A0C-1F4C921CF5AB}" type="presParOf" srcId="{46A6B157-7198-41C4-9D25-C4F8885F1B6F}" destId="{A1AE2BC4-A99C-4DD3-A84D-EB3461D18287}" srcOrd="8" destOrd="0" presId="urn:microsoft.com/office/officeart/2017/3/layout/DropPinTimeline"/>
    <dgm:cxn modelId="{D728F49A-EF6D-4D59-AC1D-A167FAF3D61B}" type="presParOf" srcId="{A1AE2BC4-A99C-4DD3-A84D-EB3461D18287}" destId="{278CF1E0-B1C4-4B10-A5EC-FD7EF0557E2D}" srcOrd="0" destOrd="0" presId="urn:microsoft.com/office/officeart/2017/3/layout/DropPinTimeline"/>
    <dgm:cxn modelId="{48254C3C-C453-4FB3-9D4F-63366B3A3FF8}" type="presParOf" srcId="{A1AE2BC4-A99C-4DD3-A84D-EB3461D18287}" destId="{27B65FB4-BE6A-41E6-BBE9-8DC9F7B73486}" srcOrd="1" destOrd="0" presId="urn:microsoft.com/office/officeart/2017/3/layout/DropPinTimeline"/>
    <dgm:cxn modelId="{86155EED-6823-4793-8E53-09F271E7D115}" type="presParOf" srcId="{27B65FB4-BE6A-41E6-BBE9-8DC9F7B73486}" destId="{488CC4C6-DFBC-460C-A9ED-BEDA8CC682D4}" srcOrd="0" destOrd="0" presId="urn:microsoft.com/office/officeart/2017/3/layout/DropPinTimeline"/>
    <dgm:cxn modelId="{71F8B6A8-DA94-406C-8FB1-5725BD3B225C}" type="presParOf" srcId="{27B65FB4-BE6A-41E6-BBE9-8DC9F7B73486}" destId="{48CA82DA-B677-461B-A08D-337683480059}" srcOrd="1" destOrd="0" presId="urn:microsoft.com/office/officeart/2017/3/layout/DropPinTimeline"/>
    <dgm:cxn modelId="{3B8858B7-6F0B-4886-A420-B3C005D0C6E0}" type="presParOf" srcId="{A1AE2BC4-A99C-4DD3-A84D-EB3461D18287}" destId="{D1646913-A3FA-4470-A3E9-C64B0A13A62A}" srcOrd="2" destOrd="0" presId="urn:microsoft.com/office/officeart/2017/3/layout/DropPinTimeline"/>
    <dgm:cxn modelId="{5BE3BBDF-8AC5-4728-8411-5FD4FADFE6BE}" type="presParOf" srcId="{A1AE2BC4-A99C-4DD3-A84D-EB3461D18287}" destId="{6EC2FC68-E1B8-4274-8090-C2C96A4CD82C}" srcOrd="3" destOrd="0" presId="urn:microsoft.com/office/officeart/2017/3/layout/DropPinTimeline"/>
    <dgm:cxn modelId="{F0295541-674C-4E52-87CA-BAD6814F00E5}" type="presParOf" srcId="{A1AE2BC4-A99C-4DD3-A84D-EB3461D18287}" destId="{4F41BF23-550C-4E7F-977E-3D22E3AF7B51}" srcOrd="4" destOrd="0" presId="urn:microsoft.com/office/officeart/2017/3/layout/DropPinTimeline"/>
    <dgm:cxn modelId="{3201C3E3-845D-4E46-80A8-B035B078BF9F}" type="presParOf" srcId="{A1AE2BC4-A99C-4DD3-A84D-EB3461D18287}" destId="{5018695D-CFD4-49F8-8967-BA8A0C0A0DE1}" srcOrd="5" destOrd="0" presId="urn:microsoft.com/office/officeart/2017/3/layout/DropPinTimeline"/>
    <dgm:cxn modelId="{D3A6839B-E601-4914-B1B7-E7F1B030057C}" type="presParOf" srcId="{46A6B157-7198-41C4-9D25-C4F8885F1B6F}" destId="{61EA613E-57A8-485F-A4A9-29037092E83A}" srcOrd="9" destOrd="0" presId="urn:microsoft.com/office/officeart/2017/3/layout/DropPinTimeline"/>
    <dgm:cxn modelId="{83690D1C-2580-44C8-BCA8-41F8BFD30E1B}" type="presParOf" srcId="{46A6B157-7198-41C4-9D25-C4F8885F1B6F}" destId="{0F3B3032-C16A-44EB-AE28-CB7C1D797D2B}" srcOrd="10" destOrd="0" presId="urn:microsoft.com/office/officeart/2017/3/layout/DropPinTimeline"/>
    <dgm:cxn modelId="{3F08AAF5-C798-4E5B-9FC0-3CBC848B94E4}" type="presParOf" srcId="{0F3B3032-C16A-44EB-AE28-CB7C1D797D2B}" destId="{A64C6D16-2F77-439A-848A-F1081C5E5CBE}" srcOrd="0" destOrd="0" presId="urn:microsoft.com/office/officeart/2017/3/layout/DropPinTimeline"/>
    <dgm:cxn modelId="{182C7EDB-C40F-4029-A97E-0F2A0530E35B}" type="presParOf" srcId="{0F3B3032-C16A-44EB-AE28-CB7C1D797D2B}" destId="{8EFC6EAF-71E5-48C3-9F69-6FB96640B14F}" srcOrd="1" destOrd="0" presId="urn:microsoft.com/office/officeart/2017/3/layout/DropPinTimeline"/>
    <dgm:cxn modelId="{D8530CBC-AEAD-494A-9EBB-CB14975F1C73}" type="presParOf" srcId="{8EFC6EAF-71E5-48C3-9F69-6FB96640B14F}" destId="{73F98938-B973-410F-B6E0-43437FA146E6}" srcOrd="0" destOrd="0" presId="urn:microsoft.com/office/officeart/2017/3/layout/DropPinTimeline"/>
    <dgm:cxn modelId="{80B7131D-9348-4B33-8D9F-D65AB27988B7}" type="presParOf" srcId="{8EFC6EAF-71E5-48C3-9F69-6FB96640B14F}" destId="{26BE64BD-02BC-4C6F-AC50-F9617E59754D}" srcOrd="1" destOrd="0" presId="urn:microsoft.com/office/officeart/2017/3/layout/DropPinTimeline"/>
    <dgm:cxn modelId="{C0434D3B-3E13-43C3-96F4-996DD356339F}" type="presParOf" srcId="{0F3B3032-C16A-44EB-AE28-CB7C1D797D2B}" destId="{5C5070CD-E29E-4F50-9A43-342A2DE968FF}" srcOrd="2" destOrd="0" presId="urn:microsoft.com/office/officeart/2017/3/layout/DropPinTimeline"/>
    <dgm:cxn modelId="{AE2D3862-27FE-44DD-BE48-42B67762BF7F}" type="presParOf" srcId="{0F3B3032-C16A-44EB-AE28-CB7C1D797D2B}" destId="{6FED4196-A0D3-4E5C-83DA-99291A8FFFC3}" srcOrd="3" destOrd="0" presId="urn:microsoft.com/office/officeart/2017/3/layout/DropPinTimeline"/>
    <dgm:cxn modelId="{A34EA21F-62E3-42DA-A22D-CF7E084033B5}" type="presParOf" srcId="{0F3B3032-C16A-44EB-AE28-CB7C1D797D2B}" destId="{54DE4918-169B-4E9C-B946-44A9D45AEC94}" srcOrd="4" destOrd="0" presId="urn:microsoft.com/office/officeart/2017/3/layout/DropPinTimeline"/>
    <dgm:cxn modelId="{EB214239-132D-4658-9B35-4C00C8234486}" type="presParOf" srcId="{0F3B3032-C16A-44EB-AE28-CB7C1D797D2B}" destId="{75F2030E-997B-4809-B3F1-AEF48EEEDB2B}" srcOrd="5" destOrd="0" presId="urn:microsoft.com/office/officeart/2017/3/layout/DropPinTimeline"/>
    <dgm:cxn modelId="{22118C85-4C35-4CD7-8456-6EC81D54A579}" type="presParOf" srcId="{46A6B157-7198-41C4-9D25-C4F8885F1B6F}" destId="{D4E753A2-C43D-4A37-B873-BC6610AE4956}" srcOrd="11" destOrd="0" presId="urn:microsoft.com/office/officeart/2017/3/layout/DropPinTimeline"/>
    <dgm:cxn modelId="{98CE3AD9-39C6-466F-A8BD-B7964057CA97}" type="presParOf" srcId="{46A6B157-7198-41C4-9D25-C4F8885F1B6F}" destId="{3BC16C34-0C60-4119-B4F9-43128F572D99}" srcOrd="12" destOrd="0" presId="urn:microsoft.com/office/officeart/2017/3/layout/DropPinTimeline"/>
    <dgm:cxn modelId="{6179A938-8C71-4E74-8499-667FD9358B69}" type="presParOf" srcId="{3BC16C34-0C60-4119-B4F9-43128F572D99}" destId="{D6B1B9E4-0C12-4B60-A662-E50D0AD67D43}" srcOrd="0" destOrd="0" presId="urn:microsoft.com/office/officeart/2017/3/layout/DropPinTimeline"/>
    <dgm:cxn modelId="{F54A6882-9C54-4410-9A4B-B7538C9FE429}" type="presParOf" srcId="{3BC16C34-0C60-4119-B4F9-43128F572D99}" destId="{63F3FFA3-C8CB-4642-8C8E-89278C2F7473}" srcOrd="1" destOrd="0" presId="urn:microsoft.com/office/officeart/2017/3/layout/DropPinTimeline"/>
    <dgm:cxn modelId="{B6411E2F-F27F-4F2E-952B-B73FFF54F106}" type="presParOf" srcId="{63F3FFA3-C8CB-4642-8C8E-89278C2F7473}" destId="{84DDC675-80A1-484B-B617-30B4A22CC0F2}" srcOrd="0" destOrd="0" presId="urn:microsoft.com/office/officeart/2017/3/layout/DropPinTimeline"/>
    <dgm:cxn modelId="{61FDE9FC-B954-4F49-9205-350BC8D782B5}" type="presParOf" srcId="{63F3FFA3-C8CB-4642-8C8E-89278C2F7473}" destId="{3D0EF98C-1BD8-427C-82D8-409DE4C99638}" srcOrd="1" destOrd="0" presId="urn:microsoft.com/office/officeart/2017/3/layout/DropPinTimeline"/>
    <dgm:cxn modelId="{9A1039E3-178A-4D93-BC77-6F52F0FFC5A1}" type="presParOf" srcId="{3BC16C34-0C60-4119-B4F9-43128F572D99}" destId="{28D33857-BD65-4387-B571-A6183810D2CC}" srcOrd="2" destOrd="0" presId="urn:microsoft.com/office/officeart/2017/3/layout/DropPinTimeline"/>
    <dgm:cxn modelId="{017E6DEF-A5E3-42A8-9D39-1D762617CF0B}" type="presParOf" srcId="{3BC16C34-0C60-4119-B4F9-43128F572D99}" destId="{EA891ACB-AD35-48EB-A6B4-AC45EC3AC99C}" srcOrd="3" destOrd="0" presId="urn:microsoft.com/office/officeart/2017/3/layout/DropPinTimeline"/>
    <dgm:cxn modelId="{CD601A45-13EC-4132-B375-57F846DC5D12}" type="presParOf" srcId="{3BC16C34-0C60-4119-B4F9-43128F572D99}" destId="{EF04926B-973A-4554-AA87-BF08312D72B4}" srcOrd="4" destOrd="0" presId="urn:microsoft.com/office/officeart/2017/3/layout/DropPinTimeline"/>
    <dgm:cxn modelId="{F0E4A998-7230-47D0-8891-C85A0E6F18EB}" type="presParOf" srcId="{3BC16C34-0C60-4119-B4F9-43128F572D99}" destId="{B84D9384-8CF7-4044-9F59-1C57BCB715BA}" srcOrd="5" destOrd="0" presId="urn:microsoft.com/office/officeart/2017/3/layout/DropPinTimeline"/>
  </dgm:cxnLst>
  <dgm:bg>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bg1"/>
              </a:solidFill>
            </a:rPr>
            <a:t>LinkedIn</a:t>
          </a:r>
          <a:r>
            <a:rPr lang="tr-TR" sz="2000" b="1" i="0" dirty="0">
              <a:solidFill>
                <a:schemeClr val="bg1"/>
              </a:solidFill>
            </a:rPr>
            <a:t>:</a:t>
          </a:r>
          <a:r>
            <a:rPr lang="en-US" sz="2000" b="1" i="0" dirty="0">
              <a:solidFill>
                <a:schemeClr val="bg1"/>
              </a:solidFill>
            </a:rPr>
            <a:t> </a:t>
          </a:r>
          <a:r>
            <a:rPr lang="en-US" sz="2000" b="1" i="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https://www.linkedin.com/in/abdallah-dwikat-04095927b/</a:t>
          </a:r>
          <a:br>
            <a:rPr lang="en-US" sz="2000" b="0" i="0" dirty="0">
              <a:solidFill>
                <a:schemeClr val="bg1"/>
              </a:solidFill>
            </a:rPr>
          </a:br>
          <a:endParaRPr lang="en-US" sz="1600" b="0" i="0" dirty="0">
            <a:solidFill>
              <a:schemeClr val="bg1"/>
            </a:solidFill>
          </a:endParaRPr>
        </a:p>
      </dgm:t>
    </dgm:pt>
    <dgm:pt modelId="{2EA7AC4A-E82B-43F0-A6EA-F599428578FC}" type="parTrans" cxnId="{92D3A76D-ADBB-49F3-861D-D2B74F81812E}">
      <dgm:prSet/>
      <dgm:spPr/>
      <dgm:t>
        <a:bodyPr/>
        <a:lstStyle/>
        <a:p>
          <a:endParaRPr lang="en-US" sz="1600" b="0" i="0"/>
        </a:p>
      </dgm:t>
    </dgm:pt>
    <dgm:pt modelId="{8862CE7B-AE72-45E8-B982-5279C14F7985}" type="sibTrans" cxnId="{92D3A76D-ADBB-49F3-861D-D2B74F81812E}">
      <dgm:prSet/>
      <dgm:spPr/>
      <dgm:t>
        <a:bodyPr/>
        <a:lstStyle/>
        <a:p>
          <a:endParaRPr lang="en-US" sz="1600" b="0" i="0"/>
        </a:p>
      </dgm:t>
    </dgm:pt>
    <dgm:pt modelId="{BC68B812-A325-41D8-A08E-C2392666DF66}">
      <dgm:prSet custT="1"/>
      <dgm:spPr/>
      <dgm:t>
        <a:bodyPr/>
        <a:lstStyle/>
        <a:p>
          <a:r>
            <a:rPr lang="en-US" sz="2000" b="1" i="0" dirty="0">
              <a:solidFill>
                <a:schemeClr val="bg1"/>
              </a:solidFill>
            </a:rPr>
            <a:t>Email</a:t>
          </a:r>
          <a:r>
            <a:rPr lang="tr-TR" sz="2000" b="1" i="0" dirty="0">
              <a:solidFill>
                <a:schemeClr val="bg1"/>
              </a:solidFill>
            </a:rPr>
            <a:t>:</a:t>
          </a:r>
          <a:r>
            <a:rPr lang="en-US" sz="2000" b="1" i="0" dirty="0">
              <a:solidFill>
                <a:schemeClr val="bg1"/>
              </a:solidFill>
            </a:rPr>
            <a:t> </a:t>
          </a:r>
          <a:r>
            <a:rPr lang="tr-TR" sz="2000" b="1"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abdallahdwikat@stu.aydin.edu.t</a:t>
          </a:r>
          <a:r>
            <a:rPr lang="en-US" sz="2000" b="1"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r</a:t>
          </a:r>
          <a:r>
            <a:rPr lang="en-US" sz="2000" b="1" dirty="0">
              <a:solidFill>
                <a:schemeClr val="bg1"/>
              </a:solidFill>
            </a:rPr>
            <a:t>, </a:t>
          </a:r>
          <a:r>
            <a:rPr lang="en-US" sz="2000" b="1" dirty="0">
              <a:solidFill>
                <a:schemeClr val="bg1"/>
              </a:solidFill>
              <a:hlinkClick xmlns:r="http://schemas.openxmlformats.org/officeDocument/2006/relationships" r:id="rId3"/>
            </a:rPr>
            <a:t>zaferaslan@aydin.edu.tr</a:t>
          </a:r>
          <a:endParaRPr lang="tr-TR" sz="2000" b="1" dirty="0">
            <a:solidFill>
              <a:schemeClr val="bg1"/>
            </a:solidFill>
          </a:endParaRPr>
        </a:p>
        <a:p>
          <a:r>
            <a:rPr lang="tr-TR" sz="2000" b="1" i="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Sibel.</a:t>
          </a:r>
          <a:r>
            <a:rPr lang="tr-TR" sz="2000" b="1" i="0" dirty="0" err="1">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mentes</a:t>
          </a:r>
          <a:r>
            <a:rPr lang="tr-TR" sz="2000" b="1" i="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@.gmail.com</a:t>
          </a:r>
          <a:endParaRPr lang="tr-TR" sz="2000" b="1" i="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endParaRPr>
        </a:p>
        <a:p>
          <a:r>
            <a:rPr lang="tr-TR" sz="2000" b="1" i="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tokgozlu68@gmail.com</a:t>
          </a:r>
        </a:p>
        <a:p>
          <a:br>
            <a:rPr lang="en-US" sz="2000" b="0" i="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br>
          <a:endParaRPr lang="en-US" sz="1600" b="0" i="0" dirty="0">
            <a:solidFill>
              <a:schemeClr val="bg1"/>
            </a:solidFill>
          </a:endParaRPr>
        </a:p>
      </dgm:t>
    </dgm:pt>
    <dgm:pt modelId="{23A01A1D-B409-49E7-91BA-2321B9A237C2}" type="parTrans" cxnId="{AAD26E9B-C129-46B7-BFCC-98D5999B6B9A}">
      <dgm:prSet/>
      <dgm:spPr/>
      <dgm:t>
        <a:bodyPr/>
        <a:lstStyle/>
        <a:p>
          <a:endParaRPr lang="en-US" sz="1600" b="0" i="0"/>
        </a:p>
      </dgm:t>
    </dgm:pt>
    <dgm:pt modelId="{E950D3C2-0472-429B-98B0-86C856FA65A1}" type="sibTrans" cxnId="{AAD26E9B-C129-46B7-BFCC-98D5999B6B9A}">
      <dgm:prSet/>
      <dgm:spPr/>
      <dgm:t>
        <a:bodyPr/>
        <a:lstStyle/>
        <a:p>
          <a:endParaRPr lang="en-US" sz="1600" b="0" i="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2"/>
      <dgm:spPr>
        <a:prstGeom prst="rect">
          <a:avLst/>
        </a:prstGeom>
        <a:noFill/>
        <a:ln w="22225">
          <a:noFill/>
        </a:ln>
        <a:effectLst/>
      </dgm:spPr>
    </dgm:pt>
    <dgm:pt modelId="{70C56EED-B0B5-4180-A100-474B69DE81C3}" type="pres">
      <dgm:prSet presAssocID="{65B3944D-D926-4D0F-A305-F5740000747A}" presName="iconRect" presStyleLbl="node1" presStyleIdx="0" presStyleCnt="2" custLinFactY="100000" custLinFactNeighborX="35198" custLinFactNeighborY="130839"/>
      <dgm:spPr>
        <a:blipFill>
          <a:blip xmlns:r="http://schemas.openxmlformats.org/officeDocument/2006/relationships"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a:ln>
          <a:noFill/>
        </a:ln>
      </dgm:spPr>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2" custLinFactNeighborX="-22959" custLinFactNeighborY="63673">
        <dgm:presLayoutVars>
          <dgm:chMax val="0"/>
          <dgm:chPref val="0"/>
        </dgm:presLayoutVars>
      </dgm:prSet>
      <dgm:spPr/>
    </dgm:pt>
    <dgm:pt modelId="{21CE6EA1-CB92-41CD-8FAE-4CFF03E26BE6}" type="pres">
      <dgm:prSet presAssocID="{8862CE7B-AE72-45E8-B982-5279C14F7985}"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1" presStyleCnt="2" custLinFactNeighborX="-25" custLinFactNeighborY="-45538"/>
      <dgm:spPr>
        <a:prstGeom prst="rect">
          <a:avLst/>
        </a:prstGeom>
        <a:noFill/>
        <a:ln w="22225">
          <a:noFill/>
        </a:ln>
        <a:effectLst/>
      </dgm:spPr>
    </dgm:pt>
    <dgm:pt modelId="{6C7A9EF9-02EB-4D4D-A251-EC3A2F0EFD57}" type="pres">
      <dgm:prSet presAssocID="{BC68B812-A325-41D8-A08E-C2392666DF66}" presName="iconRect" presStyleLbl="node1" presStyleIdx="1" presStyleCnt="2" custLinFactNeighborX="4943" custLinFactNeighborY="35837"/>
      <dgm:spPr>
        <a:blipFill>
          <a:blip xmlns:r="http://schemas.openxmlformats.org/officeDocument/2006/relationships"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1" presStyleCnt="2" custLinFactY="-44181" custLinFactNeighborX="-22599" custLinFactNeighborY="-100000">
        <dgm:presLayoutVars>
          <dgm:chMax val="0"/>
          <dgm:chPref val="0"/>
        </dgm:presLayoutVars>
      </dgm:prSet>
      <dgm:spPr/>
    </dgm:pt>
  </dgm:ptLst>
  <dgm:cxnL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AAD26E9B-C129-46B7-BFCC-98D5999B6B9A}" srcId="{D7951F77-4E36-4893-91C6-3151A6D51694}" destId="{BC68B812-A325-41D8-A08E-C2392666DF66}" srcOrd="1"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AC8A67FF-09EA-4C04-AE25-5A9F33A57654}" type="presParOf" srcId="{F61FEBF0-CB2F-4364-8F44-722FB7578D18}" destId="{763367BB-4527-4646-8015-D79C10A337E8}" srcOrd="2"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2529456"/>
          <a:ext cx="10453687" cy="105708"/>
        </a:xfrm>
        <a:prstGeom prst="homePlate">
          <a:avLst/>
        </a:prstGeom>
        <a:solidFill>
          <a:schemeClr val="accent5">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77606" y="601520"/>
          <a:ext cx="367002" cy="367002"/>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118377" y="642291"/>
          <a:ext cx="285461" cy="285461"/>
        </a:xfrm>
        <a:prstGeom prst="donu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95217" y="1383782"/>
          <a:ext cx="2102695" cy="1528727"/>
        </a:xfrm>
        <a:prstGeom prst="rect">
          <a:avLst/>
        </a:prstGeom>
        <a:noFill/>
        <a:ln>
          <a:noFill/>
        </a:ln>
        <a:effectLst/>
      </dsp:spPr>
      <dsp:style>
        <a:lnRef idx="0">
          <a:scrgbClr r="0" g="0" b="0"/>
        </a:lnRef>
        <a:fillRef idx="0">
          <a:scrgbClr r="0" g="0" b="0"/>
        </a:fillRef>
        <a:effectRef idx="0">
          <a:scrgbClr r="0" g="0" b="0"/>
        </a:effectRef>
        <a:fontRef idx="minor"/>
      </dsp:style>
    </dsp:sp>
    <dsp:sp modelId="{85C50C56-6DC8-4C47-8DBC-4FD6B1554AA4}">
      <dsp:nvSpPr>
        <dsp:cNvPr id="0" name=""/>
        <dsp:cNvSpPr/>
      </dsp:nvSpPr>
      <dsp:spPr>
        <a:xfrm>
          <a:off x="495217" y="846662"/>
          <a:ext cx="2102695" cy="53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dirty="0">
              <a:solidFill>
                <a:schemeClr val="bg1"/>
              </a:solidFill>
            </a:rPr>
            <a:t> </a:t>
          </a:r>
          <a:r>
            <a:rPr lang="tr-TR" sz="1400" b="1" kern="1200" dirty="0">
              <a:solidFill>
                <a:schemeClr val="bg1"/>
              </a:solidFill>
            </a:rPr>
            <a:t> </a:t>
          </a:r>
          <a:r>
            <a:rPr lang="en-US" sz="1400" b="1" kern="1200" noProof="0" dirty="0">
              <a:solidFill>
                <a:schemeClr val="bg1"/>
              </a:solidFill>
            </a:rPr>
            <a:t>Summary</a:t>
          </a:r>
        </a:p>
      </dsp:txBody>
      <dsp:txXfrm>
        <a:off x="495217" y="846662"/>
        <a:ext cx="2102695" cy="537120"/>
      </dsp:txXfrm>
    </dsp:sp>
    <dsp:sp modelId="{4F322B1B-F357-4BCD-BF34-8A0D705A1CE7}">
      <dsp:nvSpPr>
        <dsp:cNvPr id="0" name=""/>
        <dsp:cNvSpPr/>
      </dsp:nvSpPr>
      <dsp:spPr>
        <a:xfrm>
          <a:off x="261107" y="1053582"/>
          <a:ext cx="0" cy="152872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223446" y="2533969"/>
          <a:ext cx="93423" cy="9668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719509" y="4234195"/>
          <a:ext cx="367002" cy="367002"/>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760280" y="4274965"/>
          <a:ext cx="285461" cy="285461"/>
        </a:xfrm>
        <a:prstGeom prst="donu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168048" y="2347363"/>
          <a:ext cx="2102695" cy="1528727"/>
        </a:xfrm>
        <a:prstGeom prst="rect">
          <a:avLst/>
        </a:prstGeom>
        <a:noFill/>
        <a:ln>
          <a:noFill/>
        </a:ln>
        <a:effectLst/>
      </dsp:spPr>
      <dsp:style>
        <a:lnRef idx="0">
          <a:scrgbClr r="0" g="0" b="0"/>
        </a:lnRef>
        <a:fillRef idx="0">
          <a:scrgbClr r="0" g="0" b="0"/>
        </a:fillRef>
        <a:effectRef idx="0">
          <a:scrgbClr r="0" g="0" b="0"/>
        </a:effectRef>
        <a:fontRef idx="minor"/>
      </dsp:style>
    </dsp:sp>
    <dsp:sp modelId="{C1E34084-406C-48D5-88FE-7226282DBC49}">
      <dsp:nvSpPr>
        <dsp:cNvPr id="0" name=""/>
        <dsp:cNvSpPr/>
      </dsp:nvSpPr>
      <dsp:spPr>
        <a:xfrm>
          <a:off x="1168048" y="3876091"/>
          <a:ext cx="2102695" cy="53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dirty="0">
              <a:solidFill>
                <a:schemeClr val="bg1"/>
              </a:solidFill>
            </a:rPr>
            <a:t>Introduction</a:t>
          </a:r>
          <a:r>
            <a:rPr lang="tr-TR" sz="1400" b="1" kern="1200" dirty="0">
              <a:solidFill>
                <a:schemeClr val="bg1"/>
              </a:solidFill>
            </a:rPr>
            <a:t> </a:t>
          </a:r>
          <a:endParaRPr lang="en-US" sz="1400" kern="1200" dirty="0">
            <a:solidFill>
              <a:schemeClr val="bg1"/>
            </a:solidFill>
          </a:endParaRPr>
        </a:p>
      </dsp:txBody>
      <dsp:txXfrm>
        <a:off x="1168048" y="3876091"/>
        <a:ext cx="2102695" cy="537120"/>
      </dsp:txXfrm>
    </dsp:sp>
    <dsp:sp modelId="{33168228-1414-4AAF-B7E5-C08A80BBB2F1}">
      <dsp:nvSpPr>
        <dsp:cNvPr id="0" name=""/>
        <dsp:cNvSpPr/>
      </dsp:nvSpPr>
      <dsp:spPr>
        <a:xfrm>
          <a:off x="886454" y="2575966"/>
          <a:ext cx="0" cy="1528727"/>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848792" y="2527625"/>
          <a:ext cx="93423" cy="9668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1892422" y="725567"/>
          <a:ext cx="367002" cy="36700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1933193" y="766338"/>
          <a:ext cx="285461" cy="285461"/>
        </a:xfrm>
        <a:prstGeom prst="star12">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2350783" y="-957659"/>
          <a:ext cx="2102695" cy="6374336"/>
        </a:xfrm>
        <a:prstGeom prst="rect">
          <a:avLst/>
        </a:prstGeom>
        <a:noFill/>
        <a:ln>
          <a:noFill/>
        </a:ln>
        <a:effectLst/>
      </dsp:spPr>
      <dsp:style>
        <a:lnRef idx="0">
          <a:scrgbClr r="0" g="0" b="0"/>
        </a:lnRef>
        <a:fillRef idx="0">
          <a:scrgbClr r="0" g="0" b="0"/>
        </a:fillRef>
        <a:effectRef idx="0">
          <a:scrgbClr r="0" g="0" b="0"/>
        </a:effectRef>
        <a:fontRef idx="minor"/>
      </dsp:style>
    </dsp:sp>
    <dsp:sp modelId="{4EB3AA5C-1289-44C6-9F3E-859ABA28E18F}">
      <dsp:nvSpPr>
        <dsp:cNvPr id="0" name=""/>
        <dsp:cNvSpPr/>
      </dsp:nvSpPr>
      <dsp:spPr>
        <a:xfrm>
          <a:off x="2350783" y="76768"/>
          <a:ext cx="2102695" cy="2239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pPr>
          <a:r>
            <a:rPr lang="tr-TR" sz="1400" b="1" kern="1200" dirty="0">
              <a:solidFill>
                <a:schemeClr val="bg1"/>
              </a:solidFill>
            </a:rPr>
            <a:t> </a:t>
          </a:r>
          <a:r>
            <a:rPr lang="en-US" sz="1400" b="1" kern="1200" dirty="0">
              <a:solidFill>
                <a:schemeClr val="bg1"/>
              </a:solidFill>
            </a:rPr>
            <a:t>Literature Review</a:t>
          </a:r>
          <a:endParaRPr lang="en-US" sz="1400" b="0" i="0" kern="1200" dirty="0">
            <a:solidFill>
              <a:schemeClr val="bg1"/>
            </a:solidFill>
          </a:endParaRPr>
        </a:p>
      </dsp:txBody>
      <dsp:txXfrm>
        <a:off x="2350783" y="76768"/>
        <a:ext cx="2102695" cy="2239631"/>
      </dsp:txXfrm>
    </dsp:sp>
    <dsp:sp modelId="{0BB03C0E-97EC-4D66-9B09-35D689DAB28C}">
      <dsp:nvSpPr>
        <dsp:cNvPr id="0" name=""/>
        <dsp:cNvSpPr/>
      </dsp:nvSpPr>
      <dsp:spPr>
        <a:xfrm>
          <a:off x="2059497" y="1077813"/>
          <a:ext cx="0" cy="152872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2021835" y="2558199"/>
          <a:ext cx="93423" cy="9668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3293169" y="4121168"/>
          <a:ext cx="367002" cy="367002"/>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3333940" y="4161939"/>
          <a:ext cx="285461" cy="285461"/>
        </a:xfrm>
        <a:prstGeom prst="donu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3732958" y="2330852"/>
          <a:ext cx="2102695" cy="1528727"/>
        </a:xfrm>
        <a:prstGeom prst="rect">
          <a:avLst/>
        </a:prstGeom>
        <a:noFill/>
        <a:ln>
          <a:noFill/>
        </a:ln>
        <a:effectLst/>
      </dsp:spPr>
      <dsp:style>
        <a:lnRef idx="0">
          <a:scrgbClr r="0" g="0" b="0"/>
        </a:lnRef>
        <a:fillRef idx="0">
          <a:scrgbClr r="0" g="0" b="0"/>
        </a:fillRef>
        <a:effectRef idx="0">
          <a:scrgbClr r="0" g="0" b="0"/>
        </a:effectRef>
        <a:fontRef idx="minor"/>
      </dsp:style>
    </dsp:sp>
    <dsp:sp modelId="{3DA36ABE-9810-4ED4-9A55-2905E7588D06}">
      <dsp:nvSpPr>
        <dsp:cNvPr id="0" name=""/>
        <dsp:cNvSpPr/>
      </dsp:nvSpPr>
      <dsp:spPr>
        <a:xfrm>
          <a:off x="3732958" y="3859579"/>
          <a:ext cx="2102695" cy="53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dirty="0">
              <a:solidFill>
                <a:schemeClr val="bg1"/>
              </a:solidFill>
            </a:rPr>
            <a:t>Methodology</a:t>
          </a:r>
          <a:endParaRPr lang="en-US" sz="1050" kern="1200" dirty="0">
            <a:solidFill>
              <a:schemeClr val="bg1"/>
            </a:solidFill>
          </a:endParaRPr>
        </a:p>
      </dsp:txBody>
      <dsp:txXfrm>
        <a:off x="3732958" y="3859579"/>
        <a:ext cx="2102695" cy="537120"/>
      </dsp:txXfrm>
    </dsp:sp>
    <dsp:sp modelId="{4B9F5909-A57C-4893-9C8A-D5960FE9BE37}">
      <dsp:nvSpPr>
        <dsp:cNvPr id="0" name=""/>
        <dsp:cNvSpPr/>
      </dsp:nvSpPr>
      <dsp:spPr>
        <a:xfrm>
          <a:off x="3470645" y="2544214"/>
          <a:ext cx="0" cy="1528727"/>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3432984" y="2495873"/>
          <a:ext cx="93423" cy="9668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4702045" y="614218"/>
          <a:ext cx="367002" cy="367002"/>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4742815" y="654989"/>
          <a:ext cx="285461" cy="285461"/>
        </a:xfrm>
        <a:prstGeom prst="donu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5167259" y="1470141"/>
          <a:ext cx="2102695" cy="1528727"/>
        </a:xfrm>
        <a:prstGeom prst="rect">
          <a:avLst/>
        </a:prstGeom>
        <a:noFill/>
        <a:ln>
          <a:noFill/>
        </a:ln>
        <a:effectLst/>
      </dsp:spPr>
      <dsp:style>
        <a:lnRef idx="0">
          <a:scrgbClr r="0" g="0" b="0"/>
        </a:lnRef>
        <a:fillRef idx="0">
          <a:scrgbClr r="0" g="0" b="0"/>
        </a:fillRef>
        <a:effectRef idx="0">
          <a:scrgbClr r="0" g="0" b="0"/>
        </a:effectRef>
        <a:fontRef idx="minor"/>
      </dsp:style>
    </dsp:sp>
    <dsp:sp modelId="{6EC2FC68-E1B8-4274-8090-C2C96A4CD82C}">
      <dsp:nvSpPr>
        <dsp:cNvPr id="0" name=""/>
        <dsp:cNvSpPr/>
      </dsp:nvSpPr>
      <dsp:spPr>
        <a:xfrm>
          <a:off x="5167259" y="933020"/>
          <a:ext cx="2102695" cy="53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dirty="0">
              <a:solidFill>
                <a:schemeClr val="bg1"/>
              </a:solidFill>
            </a:rPr>
            <a:t>Findings and Discussion</a:t>
          </a:r>
          <a:endParaRPr lang="en-US" sz="1050" kern="1200" dirty="0">
            <a:solidFill>
              <a:schemeClr val="bg1"/>
            </a:solidFill>
          </a:endParaRPr>
        </a:p>
      </dsp:txBody>
      <dsp:txXfrm>
        <a:off x="5167259" y="933020"/>
        <a:ext cx="2102695" cy="537120"/>
      </dsp:txXfrm>
    </dsp:sp>
    <dsp:sp modelId="{4F41BF23-550C-4E7F-977E-3D22E3AF7B51}">
      <dsp:nvSpPr>
        <dsp:cNvPr id="0" name=""/>
        <dsp:cNvSpPr/>
      </dsp:nvSpPr>
      <dsp:spPr>
        <a:xfrm>
          <a:off x="4870692" y="1053582"/>
          <a:ext cx="0" cy="1528727"/>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4833030" y="2533969"/>
          <a:ext cx="93423" cy="9668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6096050" y="4150372"/>
          <a:ext cx="367002" cy="36700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6136821" y="4191142"/>
          <a:ext cx="285461" cy="285461"/>
        </a:xfrm>
        <a:prstGeom prst="star12">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6481958" y="2297829"/>
          <a:ext cx="2102695" cy="1528727"/>
        </a:xfrm>
        <a:prstGeom prst="rect">
          <a:avLst/>
        </a:prstGeom>
        <a:noFill/>
        <a:ln>
          <a:noFill/>
        </a:ln>
        <a:effectLst/>
      </dsp:spPr>
      <dsp:style>
        <a:lnRef idx="0">
          <a:scrgbClr r="0" g="0" b="0"/>
        </a:lnRef>
        <a:fillRef idx="0">
          <a:scrgbClr r="0" g="0" b="0"/>
        </a:fillRef>
        <a:effectRef idx="0">
          <a:scrgbClr r="0" g="0" b="0"/>
        </a:effectRef>
        <a:fontRef idx="minor"/>
      </dsp:style>
    </dsp:sp>
    <dsp:sp modelId="{6FED4196-A0D3-4E5C-83DA-99291A8FFFC3}">
      <dsp:nvSpPr>
        <dsp:cNvPr id="0" name=""/>
        <dsp:cNvSpPr/>
      </dsp:nvSpPr>
      <dsp:spPr>
        <a:xfrm>
          <a:off x="6481958" y="3826557"/>
          <a:ext cx="2102695" cy="53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i="0" kern="1200" dirty="0">
              <a:solidFill>
                <a:schemeClr val="bg1"/>
              </a:solidFill>
            </a:rPr>
            <a:t>Conclusion</a:t>
          </a:r>
        </a:p>
      </dsp:txBody>
      <dsp:txXfrm>
        <a:off x="6481958" y="3826557"/>
        <a:ext cx="2102695" cy="537120"/>
      </dsp:txXfrm>
    </dsp:sp>
    <dsp:sp modelId="{54DE4918-169B-4E9C-B946-44A9D45AEC94}">
      <dsp:nvSpPr>
        <dsp:cNvPr id="0" name=""/>
        <dsp:cNvSpPr/>
      </dsp:nvSpPr>
      <dsp:spPr>
        <a:xfrm>
          <a:off x="6264387" y="2620406"/>
          <a:ext cx="0" cy="1528727"/>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6226726" y="2572065"/>
          <a:ext cx="93423" cy="9668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DDC675-80A1-484B-B617-30B4A22CC0F2}">
      <dsp:nvSpPr>
        <dsp:cNvPr id="0" name=""/>
        <dsp:cNvSpPr/>
      </dsp:nvSpPr>
      <dsp:spPr>
        <a:xfrm rot="8100000">
          <a:off x="7906382" y="601520"/>
          <a:ext cx="367002" cy="367002"/>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2">
          <a:scrgbClr r="0" g="0" b="0"/>
        </a:lnRef>
        <a:fillRef idx="1">
          <a:scrgbClr r="0" g="0" b="0"/>
        </a:fillRef>
        <a:effectRef idx="1">
          <a:scrgbClr r="0" g="0" b="0"/>
        </a:effectRef>
        <a:fontRef idx="minor">
          <a:schemeClr val="lt1"/>
        </a:fontRef>
      </dsp:style>
    </dsp:sp>
    <dsp:sp modelId="{3D0EF98C-1BD8-427C-82D8-409DE4C99638}">
      <dsp:nvSpPr>
        <dsp:cNvPr id="0" name=""/>
        <dsp:cNvSpPr/>
      </dsp:nvSpPr>
      <dsp:spPr>
        <a:xfrm>
          <a:off x="7947153" y="642291"/>
          <a:ext cx="285461" cy="285461"/>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D33857-BD65-4387-B571-A6183810D2CC}">
      <dsp:nvSpPr>
        <dsp:cNvPr id="0" name=""/>
        <dsp:cNvSpPr/>
      </dsp:nvSpPr>
      <dsp:spPr>
        <a:xfrm>
          <a:off x="8290981" y="1505698"/>
          <a:ext cx="2102695" cy="1528727"/>
        </a:xfrm>
        <a:prstGeom prst="rect">
          <a:avLst/>
        </a:prstGeom>
        <a:noFill/>
        <a:ln>
          <a:noFill/>
        </a:ln>
        <a:effectLst/>
      </dsp:spPr>
      <dsp:style>
        <a:lnRef idx="0">
          <a:scrgbClr r="0" g="0" b="0"/>
        </a:lnRef>
        <a:fillRef idx="0">
          <a:scrgbClr r="0" g="0" b="0"/>
        </a:fillRef>
        <a:effectRef idx="0">
          <a:scrgbClr r="0" g="0" b="0"/>
        </a:effectRef>
        <a:fontRef idx="minor"/>
      </dsp:style>
    </dsp:sp>
    <dsp:sp modelId="{EA891ACB-AD35-48EB-A6B4-AC45EC3AC99C}">
      <dsp:nvSpPr>
        <dsp:cNvPr id="0" name=""/>
        <dsp:cNvSpPr/>
      </dsp:nvSpPr>
      <dsp:spPr>
        <a:xfrm>
          <a:off x="8290981" y="968577"/>
          <a:ext cx="2102695" cy="53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i="0" kern="1200" noProof="0" dirty="0">
              <a:solidFill>
                <a:schemeClr val="bg1"/>
              </a:solidFill>
            </a:rPr>
            <a:t>Limitations</a:t>
          </a:r>
          <a:r>
            <a:rPr lang="en-US" sz="1400" b="1" i="0" kern="1200" dirty="0">
              <a:solidFill>
                <a:schemeClr val="bg1"/>
              </a:solidFill>
            </a:rPr>
            <a:t> and Recommendations</a:t>
          </a:r>
        </a:p>
      </dsp:txBody>
      <dsp:txXfrm>
        <a:off x="8290981" y="968577"/>
        <a:ext cx="2102695" cy="537120"/>
      </dsp:txXfrm>
    </dsp:sp>
    <dsp:sp modelId="{EF04926B-973A-4554-AA87-BF08312D72B4}">
      <dsp:nvSpPr>
        <dsp:cNvPr id="0" name=""/>
        <dsp:cNvSpPr/>
      </dsp:nvSpPr>
      <dsp:spPr>
        <a:xfrm>
          <a:off x="8089883" y="1053582"/>
          <a:ext cx="0" cy="1528727"/>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B1B9E4-0C12-4B60-A662-E50D0AD67D43}">
      <dsp:nvSpPr>
        <dsp:cNvPr id="0" name=""/>
        <dsp:cNvSpPr/>
      </dsp:nvSpPr>
      <dsp:spPr>
        <a:xfrm>
          <a:off x="8052222" y="2533969"/>
          <a:ext cx="93423" cy="96681"/>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457800"/>
          <a:ext cx="5835101" cy="1280594"/>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635530" y="2371794"/>
          <a:ext cx="705015" cy="70432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490451" y="1324951"/>
          <a:ext cx="4309084" cy="1361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32" tIns="144132" rIns="144132" bIns="144132"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LinkedIn</a:t>
          </a:r>
          <a:r>
            <a:rPr lang="tr-TR" sz="2000" b="1" i="0" kern="1200" dirty="0">
              <a:solidFill>
                <a:schemeClr val="bg1"/>
              </a:solidFill>
            </a:rPr>
            <a:t>:</a:t>
          </a:r>
          <a:r>
            <a:rPr lang="en-US" sz="2000" b="1" i="0" kern="1200" dirty="0">
              <a:solidFill>
                <a:schemeClr val="bg1"/>
              </a:solidFill>
            </a:rPr>
            <a:t> </a:t>
          </a:r>
          <a:r>
            <a:rPr lang="en-US" sz="2000" b="1" i="0" kern="1200" dirty="0">
              <a:solidFill>
                <a:schemeClr val="bg2"/>
              </a:solidFill>
              <a:hlinkClick xmlns:r="http://schemas.openxmlformats.org/officeDocument/2006/relationships" r:id="rId3">
                <a:extLst>
                  <a:ext uri="{A12FA001-AC4F-418D-AE19-62706E023703}">
                    <ahyp:hlinkClr xmlns:ahyp="http://schemas.microsoft.com/office/drawing/2018/hyperlinkcolor" val="tx"/>
                  </a:ext>
                </a:extLst>
              </a:hlinkClick>
            </a:rPr>
            <a:t>https://www.linkedin.com/in/abdallah-dwikat-04095927b/</a:t>
          </a:r>
          <a:br>
            <a:rPr lang="en-US" sz="2000" b="0" i="0" kern="1200" dirty="0">
              <a:solidFill>
                <a:schemeClr val="bg1"/>
              </a:solidFill>
            </a:rPr>
          </a:br>
          <a:endParaRPr lang="en-US" sz="1600" b="0" i="0" kern="1200" dirty="0">
            <a:solidFill>
              <a:schemeClr val="bg1"/>
            </a:solidFill>
          </a:endParaRPr>
        </a:p>
      </dsp:txBody>
      <dsp:txXfrm>
        <a:off x="490451" y="1324951"/>
        <a:ext cx="4309084" cy="1361881"/>
      </dsp:txXfrm>
    </dsp:sp>
    <dsp:sp modelId="{712D2B29-4977-4B70-ABE9-215A9E804015}">
      <dsp:nvSpPr>
        <dsp:cNvPr id="0" name=""/>
        <dsp:cNvSpPr/>
      </dsp:nvSpPr>
      <dsp:spPr>
        <a:xfrm>
          <a:off x="0" y="1530986"/>
          <a:ext cx="5835101" cy="1280594"/>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422228" y="2654686"/>
          <a:ext cx="705015" cy="704326"/>
        </a:xfrm>
        <a:prstGeom prst="rect">
          <a:avLst/>
        </a:prstGeom>
        <a:blipFill>
          <a:blip xmlns:r="http://schemas.openxmlformats.org/officeDocument/2006/relationships"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505964" y="150568"/>
          <a:ext cx="4309084" cy="1361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32" tIns="144132" rIns="144132" bIns="144132"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bg1"/>
              </a:solidFill>
            </a:rPr>
            <a:t>Email</a:t>
          </a:r>
          <a:r>
            <a:rPr lang="tr-TR" sz="2000" b="1" i="0" kern="1200" dirty="0">
              <a:solidFill>
                <a:schemeClr val="bg1"/>
              </a:solidFill>
            </a:rPr>
            <a:t>:</a:t>
          </a:r>
          <a:r>
            <a:rPr lang="en-US" sz="2000" b="1" i="0" kern="1200" dirty="0">
              <a:solidFill>
                <a:schemeClr val="bg1"/>
              </a:solidFill>
            </a:rPr>
            <a:t> </a:t>
          </a:r>
          <a:r>
            <a:rPr lang="tr-TR" sz="2000" b="1"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abdallahdwikat@stu.aydin.edu.t</a:t>
          </a:r>
          <a:r>
            <a:rPr lang="en-US" sz="2000" b="1"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r</a:t>
          </a:r>
          <a:r>
            <a:rPr lang="en-US" sz="2000" b="1" kern="1200" dirty="0">
              <a:solidFill>
                <a:schemeClr val="bg1"/>
              </a:solidFill>
            </a:rPr>
            <a:t>, </a:t>
          </a:r>
          <a:r>
            <a:rPr lang="en-US" sz="2000" b="1" kern="1200" dirty="0">
              <a:solidFill>
                <a:schemeClr val="bg1"/>
              </a:solidFill>
              <a:hlinkClick xmlns:r="http://schemas.openxmlformats.org/officeDocument/2006/relationships" r:id="rId7"/>
            </a:rPr>
            <a:t>zaferaslan@aydin.edu.tr</a:t>
          </a:r>
          <a:endParaRPr lang="tr-TR" sz="2000" b="1" kern="1200" dirty="0">
            <a:solidFill>
              <a:schemeClr val="bg1"/>
            </a:solidFill>
          </a:endParaRPr>
        </a:p>
        <a:p>
          <a:pPr marL="0" lvl="0" indent="0" algn="l" defTabSz="889000">
            <a:lnSpc>
              <a:spcPct val="90000"/>
            </a:lnSpc>
            <a:spcBef>
              <a:spcPct val="0"/>
            </a:spcBef>
            <a:spcAft>
              <a:spcPct val="35000"/>
            </a:spcAft>
            <a:buNone/>
          </a:pPr>
          <a:r>
            <a:rPr lang="tr-TR" sz="2000" b="1" i="0"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Sibel.</a:t>
          </a:r>
          <a:r>
            <a:rPr lang="tr-TR" sz="2000" b="1" i="0" kern="1200" dirty="0" err="1">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mentes</a:t>
          </a:r>
          <a:r>
            <a:rPr lang="tr-TR" sz="2000" b="1" i="0" kern="120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@.gmail.com</a:t>
          </a:r>
          <a:endParaRPr lang="tr-TR" sz="2000" b="1" i="0"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endParaRPr>
        </a:p>
        <a:p>
          <a:pPr marL="0" lvl="0" indent="0" algn="l" defTabSz="889000">
            <a:lnSpc>
              <a:spcPct val="90000"/>
            </a:lnSpc>
            <a:spcBef>
              <a:spcPct val="0"/>
            </a:spcBef>
            <a:spcAft>
              <a:spcPct val="35000"/>
            </a:spcAft>
            <a:buNone/>
          </a:pPr>
          <a:r>
            <a:rPr lang="tr-TR" sz="2000" b="1" i="0"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tokgozlu68@gmail.com</a:t>
          </a:r>
        </a:p>
        <a:p>
          <a:pPr marL="0" lvl="0" indent="0" algn="l" defTabSz="889000">
            <a:lnSpc>
              <a:spcPct val="90000"/>
            </a:lnSpc>
            <a:spcBef>
              <a:spcPct val="0"/>
            </a:spcBef>
            <a:spcAft>
              <a:spcPct val="35000"/>
            </a:spcAft>
            <a:buNone/>
          </a:pPr>
          <a:br>
            <a:rPr lang="en-US" sz="2000" b="0" i="0"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br>
          <a:endParaRPr lang="en-US" sz="1600" b="0" i="0" kern="1200" dirty="0">
            <a:solidFill>
              <a:schemeClr val="bg1"/>
            </a:solidFill>
          </a:endParaRPr>
        </a:p>
      </dsp:txBody>
      <dsp:txXfrm>
        <a:off x="505964" y="150568"/>
        <a:ext cx="4309084" cy="1361881"/>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4/17/2025</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4/17/2025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33</a:t>
            </a:fld>
            <a:endParaRPr lang="en-US" dirty="0"/>
          </a:p>
        </p:txBody>
      </p:sp>
    </p:spTree>
    <p:extLst>
      <p:ext uri="{BB962C8B-B14F-4D97-AF65-F5344CB8AC3E}">
        <p14:creationId xmlns:p14="http://schemas.microsoft.com/office/powerpoint/2010/main" val="63149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2"/>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Date Placeholder 29"/>
          <p:cNvSpPr>
            <a:spLocks noGrp="1"/>
          </p:cNvSpPr>
          <p:nvPr>
            <p:ph type="dt" sz="half" idx="10"/>
          </p:nvPr>
        </p:nvSpPr>
        <p:spPr/>
        <p:txBody>
          <a:bodyPr/>
          <a:lstStyle/>
          <a:p>
            <a:r>
              <a:rPr lang="tr-TR"/>
              <a:t>4/16/2025</a:t>
            </a:r>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A98EE3D-8CD1-4C3F-BD1C-C98C9596463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r>
              <a:rPr lang="tr-TR"/>
              <a:t>4/16/2025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4" y="914406"/>
            <a:ext cx="2743200" cy="5211763"/>
          </a:xfrm>
        </p:spPr>
        <p:txBody>
          <a:bodyPr vert="eaVert"/>
          <a:lstStyle/>
          <a:p>
            <a:r>
              <a:rPr kumimoji="0" lang="tr-TR"/>
              <a:t>Asıl başlık stili için tıklatın</a:t>
            </a:r>
            <a:endParaRPr kumimoji="0" lang="en-US"/>
          </a:p>
        </p:txBody>
      </p:sp>
      <p:sp>
        <p:nvSpPr>
          <p:cNvPr id="3" name="Vertical Text Placeholder 2"/>
          <p:cNvSpPr>
            <a:spLocks noGrp="1"/>
          </p:cNvSpPr>
          <p:nvPr>
            <p:ph type="body" orient="vert" idx="1"/>
          </p:nvPr>
        </p:nvSpPr>
        <p:spPr>
          <a:xfrm>
            <a:off x="609600" y="914406"/>
            <a:ext cx="80264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r>
              <a:rPr lang="tr-TR"/>
              <a:t>4/16/2025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tr-TR"/>
              <a:t>4/16/2025</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72"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Picture Placeholder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5" y="-19454"/>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4" y="267871"/>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2" y="5596961"/>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3" y="236700"/>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8" y="5795390"/>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tr-TR"/>
              <a:t>4/16/2025</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103" y="5309449"/>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4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Whi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tr-TR"/>
              <a:t>4/16/2025</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103" y="5309449"/>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41"/>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tr-TR"/>
              <a:t>4/16/2025</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41"/>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103" y="5309449"/>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41"/>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2"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20" y="4534"/>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50"/>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41"/>
            <a:ext cx="2584850" cy="365125"/>
          </a:xfrm>
        </p:spPr>
        <p:txBody>
          <a:bodyPr/>
          <a:lstStyle/>
          <a:p>
            <a:r>
              <a:rPr lang="tr-TR"/>
              <a:t>4/16/2025</a:t>
            </a:r>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41"/>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41"/>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103" y="5309449"/>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tr-TR"/>
              <a:t>4/16/2025</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103" y="5309449"/>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4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_Whi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tr-TR"/>
              <a:t>4/16/2025</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103" y="5309449"/>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41"/>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41"/>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11"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5"/>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62"/>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tr-TR"/>
              <a:t>4/16/2025</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41"/>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8"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2" y="1984785"/>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2" y="3154862"/>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1"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r>
              <a:rPr lang="tr-TR"/>
              <a:t>4/16/2025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tr-TR"/>
              <a:t>4/16/2025</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51" y="522786"/>
            <a:ext cx="718555"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7DA0D001-BFE9-164E-A088-53FE53ABF519}"/>
              </a:ext>
            </a:extLst>
          </p:cNvPr>
          <p:cNvSpPr>
            <a:spLocks noGrp="1"/>
          </p:cNvSpPr>
          <p:nvPr>
            <p:ph type="pic" sz="quarter" idx="13"/>
          </p:nvPr>
        </p:nvSpPr>
        <p:spPr>
          <a:xfrm>
            <a:off x="3" y="0"/>
            <a:ext cx="5123377"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30" y="793581"/>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tr-TR"/>
              <a:t>4/16/2025</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63"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24"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401"/>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903"/>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tr-TR"/>
              <a:t>4/16/2025</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4"/>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2"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92"/>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09" y="3824394"/>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901"/>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tr-TR"/>
              <a:t>4/16/2025</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4" y="1730832"/>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2" y="1"/>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20"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7"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Image and Author Nam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9" y="463265"/>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tr-TR"/>
              <a:t>4/16/2025</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6"/>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5173" y="2125981"/>
            <a:ext cx="10371907" cy="430887"/>
          </a:xfrm>
          <a:prstGeom prst="rect">
            <a:avLst/>
          </a:prstGeom>
        </p:spPr>
        <p:txBody>
          <a:bodyPr wrap="square" lIns="0" tIns="0" rIns="0" bIns="0">
            <a:spAutoFit/>
          </a:bodyPr>
          <a:lstStyle>
            <a:lvl1pPr>
              <a:defRPr sz="2800" b="1" i="0">
                <a:solidFill>
                  <a:srgbClr val="4F81BC"/>
                </a:solidFill>
                <a:latin typeface="Calibri"/>
                <a:cs typeface="Calibri"/>
              </a:defRPr>
            </a:lvl1pPr>
          </a:lstStyle>
          <a:p>
            <a:endParaRPr/>
          </a:p>
        </p:txBody>
      </p:sp>
      <p:sp>
        <p:nvSpPr>
          <p:cNvPr id="3" name="Holder 3"/>
          <p:cNvSpPr>
            <a:spLocks noGrp="1"/>
          </p:cNvSpPr>
          <p:nvPr>
            <p:ph type="subTitle" idx="4"/>
          </p:nvPr>
        </p:nvSpPr>
        <p:spPr>
          <a:xfrm>
            <a:off x="1830337" y="3840480"/>
            <a:ext cx="8541571" cy="307777"/>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12310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31917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sz="half" idx="2"/>
          </p:nvPr>
        </p:nvSpPr>
        <p:spPr>
          <a:xfrm>
            <a:off x="610112" y="1577340"/>
            <a:ext cx="5307976"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4158" y="1577340"/>
            <a:ext cx="5307976"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522492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73580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517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8"/>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Date Placeholder 3"/>
          <p:cNvSpPr>
            <a:spLocks noGrp="1"/>
          </p:cNvSpPr>
          <p:nvPr>
            <p:ph type="dt" sz="half" idx="10"/>
          </p:nvPr>
        </p:nvSpPr>
        <p:spPr/>
        <p:txBody>
          <a:bodyPr/>
          <a:lstStyle/>
          <a:p>
            <a:r>
              <a:rPr lang="tr-TR"/>
              <a:t>4/16/2025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_Whi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tr-TR"/>
              <a:t>4/16/2025</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103" y="5309449"/>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41"/>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1415772"/>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1133535"/>
            <a:ext cx="10452849" cy="430887"/>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423435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5170" y="2125981"/>
            <a:ext cx="10371907" cy="430887"/>
          </a:xfrm>
          <a:prstGeom prst="rect">
            <a:avLst/>
          </a:prstGeom>
        </p:spPr>
        <p:txBody>
          <a:bodyPr wrap="square" lIns="0" tIns="0" rIns="0" bIns="0">
            <a:spAutoFit/>
          </a:bodyPr>
          <a:lstStyle>
            <a:lvl1pPr>
              <a:defRPr sz="2800" b="1" i="0">
                <a:solidFill>
                  <a:srgbClr val="4F81BC"/>
                </a:solidFill>
                <a:latin typeface="Calibri"/>
                <a:cs typeface="Calibri"/>
              </a:defRPr>
            </a:lvl1pPr>
          </a:lstStyle>
          <a:p>
            <a:endParaRPr/>
          </a:p>
        </p:txBody>
      </p:sp>
      <p:sp>
        <p:nvSpPr>
          <p:cNvPr id="3" name="Holder 3"/>
          <p:cNvSpPr>
            <a:spLocks noGrp="1"/>
          </p:cNvSpPr>
          <p:nvPr>
            <p:ph type="subTitle" idx="4"/>
          </p:nvPr>
        </p:nvSpPr>
        <p:spPr>
          <a:xfrm>
            <a:off x="1830337" y="3840480"/>
            <a:ext cx="8541571" cy="307777"/>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2050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268456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sz="half" idx="2"/>
          </p:nvPr>
        </p:nvSpPr>
        <p:spPr>
          <a:xfrm>
            <a:off x="610112" y="1577340"/>
            <a:ext cx="5307976"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4158" y="1577340"/>
            <a:ext cx="5307976"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06238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869663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07906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5168" y="2125981"/>
            <a:ext cx="10371907" cy="430887"/>
          </a:xfrm>
          <a:prstGeom prst="rect">
            <a:avLst/>
          </a:prstGeom>
        </p:spPr>
        <p:txBody>
          <a:bodyPr wrap="square" lIns="0" tIns="0" rIns="0" bIns="0">
            <a:spAutoFit/>
          </a:bodyPr>
          <a:lstStyle>
            <a:lvl1pPr>
              <a:defRPr sz="2800" b="1" i="0">
                <a:solidFill>
                  <a:srgbClr val="4F81BC"/>
                </a:solidFill>
                <a:latin typeface="Calibri"/>
                <a:cs typeface="Calibri"/>
              </a:defRPr>
            </a:lvl1pPr>
          </a:lstStyle>
          <a:p>
            <a:endParaRPr/>
          </a:p>
        </p:txBody>
      </p:sp>
      <p:sp>
        <p:nvSpPr>
          <p:cNvPr id="3" name="Holder 3"/>
          <p:cNvSpPr>
            <a:spLocks noGrp="1"/>
          </p:cNvSpPr>
          <p:nvPr>
            <p:ph type="subTitle" idx="4"/>
          </p:nvPr>
        </p:nvSpPr>
        <p:spPr>
          <a:xfrm>
            <a:off x="1830337" y="3840480"/>
            <a:ext cx="8541571" cy="307777"/>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72844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761705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sz="half" idx="2"/>
          </p:nvPr>
        </p:nvSpPr>
        <p:spPr>
          <a:xfrm>
            <a:off x="610112" y="1577340"/>
            <a:ext cx="5307976"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4156" y="1577340"/>
            <a:ext cx="5307976"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1998183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F81B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8485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92"/>
            <a:ext cx="10972800" cy="1143000"/>
          </a:xfrm>
        </p:spPr>
        <p:txBody>
          <a:bodyPr/>
          <a:lstStyle/>
          <a:p>
            <a:r>
              <a:rPr kumimoji="0" lang="tr-TR"/>
              <a:t>Asıl başlık stili için tıklatın</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r>
              <a:rPr lang="tr-TR"/>
              <a:t>4/16/2025</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tr-TR">
                <a:solidFill>
                  <a:prstClr val="black">
                    <a:tint val="75000"/>
                  </a:prstClr>
                </a:solidFill>
              </a:rPr>
              <a:t>4/16/2025</a:t>
            </a:r>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50609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92"/>
            <a:ext cx="10972800" cy="1143000"/>
          </a:xfrm>
        </p:spPr>
        <p:txBody>
          <a:bodyPr tIns="45720" anchor="b"/>
          <a:lstStyle>
            <a:lvl1pPr>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609604"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Text Placeholder 3"/>
          <p:cNvSpPr>
            <a:spLocks noGrp="1"/>
          </p:cNvSpPr>
          <p:nvPr>
            <p:ph type="body" sz="half" idx="3"/>
          </p:nvPr>
        </p:nvSpPr>
        <p:spPr>
          <a:xfrm>
            <a:off x="6193372"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Content Placeholder 4"/>
          <p:cNvSpPr>
            <a:spLocks noGrp="1"/>
          </p:cNvSpPr>
          <p:nvPr>
            <p:ph sz="quarter" idx="2"/>
          </p:nvPr>
        </p:nvSpPr>
        <p:spPr>
          <a:xfrm>
            <a:off x="609604"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Content Placeholder 5"/>
          <p:cNvSpPr>
            <a:spLocks noGrp="1"/>
          </p:cNvSpPr>
          <p:nvPr>
            <p:ph sz="quarter" idx="4"/>
          </p:nvPr>
        </p:nvSpPr>
        <p:spPr>
          <a:xfrm>
            <a:off x="6193372"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Date Placeholder 6"/>
          <p:cNvSpPr>
            <a:spLocks noGrp="1"/>
          </p:cNvSpPr>
          <p:nvPr>
            <p:ph type="dt" sz="half" idx="10"/>
          </p:nvPr>
        </p:nvSpPr>
        <p:spPr/>
        <p:txBody>
          <a:bodyPr/>
          <a:lstStyle/>
          <a:p>
            <a:r>
              <a:rPr lang="tr-TR"/>
              <a:t>4/16/2025</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92"/>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Date Placeholder 2"/>
          <p:cNvSpPr>
            <a:spLocks noGrp="1"/>
          </p:cNvSpPr>
          <p:nvPr>
            <p:ph type="dt" sz="half" idx="10"/>
          </p:nvPr>
        </p:nvSpPr>
        <p:spPr/>
        <p:txBody>
          <a:bodyPr/>
          <a:lstStyle/>
          <a:p>
            <a:r>
              <a:rPr lang="tr-TR"/>
              <a:t>4/16/2025</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t>4/16/2025</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5"/>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r>
              <a:rPr lang="tr-TR"/>
              <a:t>4/16/2025</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Text Placeholder 3"/>
          <p:cNvSpPr>
            <a:spLocks noGrp="1"/>
          </p:cNvSpPr>
          <p:nvPr>
            <p:ph type="body" sz="half" idx="2"/>
          </p:nvPr>
        </p:nvSpPr>
        <p:spPr>
          <a:xfrm>
            <a:off x="812801"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Date Placeholder 4"/>
          <p:cNvSpPr>
            <a:spLocks noGrp="1"/>
          </p:cNvSpPr>
          <p:nvPr>
            <p:ph type="dt" sz="half" idx="10"/>
          </p:nvPr>
        </p:nvSpPr>
        <p:spPr/>
        <p:txBody>
          <a:bodyPr/>
          <a:lstStyle/>
          <a:p>
            <a:r>
              <a:rPr lang="tr-TR"/>
              <a:t>4/16/2025</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3" y="6356355"/>
            <a:ext cx="812800" cy="365125"/>
          </a:xfrm>
        </p:spPr>
        <p:txBody>
          <a:bodyPr/>
          <a:lstStyle/>
          <a:p>
            <a:fld id="{3A98EE3D-8CD1-4C3F-BD1C-C98C9596463C}" type="slidenum">
              <a:rPr lang="en-US" smtClean="0"/>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a:t>Resim eklemek için simgeyi tıklatın</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4" y="6219830"/>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4.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4"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92"/>
            <a:ext cx="109728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Date Placeholder 9"/>
          <p:cNvSpPr>
            <a:spLocks noGrp="1"/>
          </p:cNvSpPr>
          <p:nvPr>
            <p:ph type="dt" sz="half" idx="2"/>
          </p:nvPr>
        </p:nvSpPr>
        <p:spPr>
          <a:xfrm>
            <a:off x="609603" y="6356355"/>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tr-TR"/>
              <a:t>4/16/2025</a:t>
            </a:r>
            <a:endParaRPr lang="en-US" dirty="0"/>
          </a:p>
        </p:txBody>
      </p:sp>
      <p:sp>
        <p:nvSpPr>
          <p:cNvPr id="22" name="Footer Placeholder 21"/>
          <p:cNvSpPr>
            <a:spLocks noGrp="1"/>
          </p:cNvSpPr>
          <p:nvPr>
            <p:ph type="ftr" sz="quarter" idx="3"/>
          </p:nvPr>
        </p:nvSpPr>
        <p:spPr>
          <a:xfrm>
            <a:off x="3556001" y="6356355"/>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5"/>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t>‹#›</a:t>
            </a:fld>
            <a:endParaRPr lang="en-US" dirty="0"/>
          </a:p>
        </p:txBody>
      </p:sp>
      <p:grpSp>
        <p:nvGrpSpPr>
          <p:cNvPr id="2" name="Group 1"/>
          <p:cNvGrpSpPr/>
          <p:nvPr/>
        </p:nvGrpSpPr>
        <p:grpSpPr>
          <a:xfrm>
            <a:off x="-25352"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785" r:id="rId16"/>
    <p:sldLayoutId id="2147483787" r:id="rId17"/>
    <p:sldLayoutId id="2147483786" r:id="rId18"/>
    <p:sldLayoutId id="2147483774" r:id="rId19"/>
    <p:sldLayoutId id="2147483781" r:id="rId20"/>
    <p:sldLayoutId id="2147483779" r:id="rId21"/>
    <p:sldLayoutId id="2147483780" r:id="rId22"/>
    <p:sldLayoutId id="2147483778" r:id="rId23"/>
    <p:sldLayoutId id="2147483777" r:id="rId24"/>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32739" y="557929"/>
            <a:ext cx="2336765" cy="430887"/>
          </a:xfrm>
          <a:prstGeom prst="rect">
            <a:avLst/>
          </a:prstGeom>
        </p:spPr>
        <p:txBody>
          <a:bodyPr wrap="square" lIns="0" tIns="0" rIns="0" bIns="0">
            <a:spAutoFit/>
          </a:bodyPr>
          <a:lstStyle>
            <a:lvl1pPr>
              <a:defRPr sz="2800" b="1" i="0">
                <a:solidFill>
                  <a:srgbClr val="4F81BC"/>
                </a:solidFill>
                <a:latin typeface="Calibri"/>
                <a:cs typeface="Calibri"/>
              </a:defRPr>
            </a:lvl1pPr>
          </a:lstStyle>
          <a:p>
            <a:endParaRPr/>
          </a:p>
        </p:txBody>
      </p:sp>
      <p:sp>
        <p:nvSpPr>
          <p:cNvPr id="3" name="Holder 3"/>
          <p:cNvSpPr>
            <a:spLocks noGrp="1"/>
          </p:cNvSpPr>
          <p:nvPr>
            <p:ph type="body" idx="1"/>
          </p:nvPr>
        </p:nvSpPr>
        <p:spPr>
          <a:xfrm>
            <a:off x="1430745" y="1184825"/>
            <a:ext cx="5723069" cy="307777"/>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8763" y="6377940"/>
            <a:ext cx="3904719" cy="276999"/>
          </a:xfrm>
          <a:prstGeom prst="rect">
            <a:avLst/>
          </a:prstGeom>
        </p:spPr>
        <p:txBody>
          <a:bodyPr wrap="square" lIns="0" tIns="0" rIns="0" bIns="0">
            <a:spAutoFit/>
          </a:bodyPr>
          <a:lstStyle>
            <a:lvl1pPr algn="ctr">
              <a:defRPr>
                <a:solidFill>
                  <a:schemeClr val="tx1">
                    <a:tint val="75000"/>
                  </a:schemeClr>
                </a:solidFill>
              </a:defRPr>
            </a:lvl1pPr>
          </a:lstStyle>
          <a:p>
            <a:endParaRPr kern="0">
              <a:solidFill>
                <a:prstClr val="black">
                  <a:tint val="75000"/>
                </a:prstClr>
              </a:solidFill>
            </a:endParaRPr>
          </a:p>
        </p:txBody>
      </p:sp>
      <p:sp>
        <p:nvSpPr>
          <p:cNvPr id="5" name="Holder 5"/>
          <p:cNvSpPr>
            <a:spLocks noGrp="1"/>
          </p:cNvSpPr>
          <p:nvPr>
            <p:ph type="dt" sz="half" idx="6"/>
          </p:nvPr>
        </p:nvSpPr>
        <p:spPr>
          <a:xfrm>
            <a:off x="610112" y="6377940"/>
            <a:ext cx="2806516" cy="276999"/>
          </a:xfrm>
          <a:prstGeom prst="rect">
            <a:avLst/>
          </a:prstGeom>
        </p:spPr>
        <p:txBody>
          <a:bodyPr wrap="square" lIns="0" tIns="0" rIns="0" bIns="0">
            <a:spAutoFit/>
          </a:bodyPr>
          <a:lstStyle>
            <a:lvl1pPr algn="l">
              <a:defRPr>
                <a:solidFill>
                  <a:schemeClr val="tx1">
                    <a:tint val="75000"/>
                  </a:schemeClr>
                </a:solidFill>
              </a:defRPr>
            </a:lvl1pPr>
          </a:lstStyle>
          <a:p>
            <a:r>
              <a:rPr lang="tr-TR" kern="0">
                <a:solidFill>
                  <a:prstClr val="black">
                    <a:tint val="75000"/>
                  </a:prstClr>
                </a:solidFill>
              </a:rPr>
              <a:t>4/16/2025</a:t>
            </a:r>
            <a:endParaRPr lang="en-US" kern="0">
              <a:solidFill>
                <a:prstClr val="black">
                  <a:tint val="75000"/>
                </a:prstClr>
              </a:solidFill>
            </a:endParaRPr>
          </a:p>
        </p:txBody>
      </p:sp>
      <p:sp>
        <p:nvSpPr>
          <p:cNvPr id="6" name="Holder 6"/>
          <p:cNvSpPr>
            <a:spLocks noGrp="1"/>
          </p:cNvSpPr>
          <p:nvPr>
            <p:ph type="sldNum" sz="quarter" idx="7"/>
          </p:nvPr>
        </p:nvSpPr>
        <p:spPr>
          <a:xfrm>
            <a:off x="8785618" y="6377940"/>
            <a:ext cx="280651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kern="0">
                <a:solidFill>
                  <a:prstClr val="black">
                    <a:tint val="75000"/>
                  </a:prstClr>
                </a:solidFill>
              </a:rPr>
              <a:pPr/>
              <a:t>‹#›</a:t>
            </a:fld>
            <a:endParaRPr kern="0">
              <a:solidFill>
                <a:prstClr val="black">
                  <a:tint val="75000"/>
                </a:prstClr>
              </a:solidFill>
            </a:endParaRPr>
          </a:p>
        </p:txBody>
      </p:sp>
    </p:spTree>
    <p:extLst>
      <p:ext uri="{BB962C8B-B14F-4D97-AF65-F5344CB8AC3E}">
        <p14:creationId xmlns:p14="http://schemas.microsoft.com/office/powerpoint/2010/main" val="2098615752"/>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32739" y="557928"/>
            <a:ext cx="2336765" cy="430887"/>
          </a:xfrm>
          <a:prstGeom prst="rect">
            <a:avLst/>
          </a:prstGeom>
        </p:spPr>
        <p:txBody>
          <a:bodyPr wrap="square" lIns="0" tIns="0" rIns="0" bIns="0">
            <a:spAutoFit/>
          </a:bodyPr>
          <a:lstStyle>
            <a:lvl1pPr>
              <a:defRPr sz="2800" b="1" i="0">
                <a:solidFill>
                  <a:srgbClr val="4F81BC"/>
                </a:solidFill>
                <a:latin typeface="Calibri"/>
                <a:cs typeface="Calibri"/>
              </a:defRPr>
            </a:lvl1pPr>
          </a:lstStyle>
          <a:p>
            <a:endParaRPr/>
          </a:p>
        </p:txBody>
      </p:sp>
      <p:sp>
        <p:nvSpPr>
          <p:cNvPr id="3" name="Holder 3"/>
          <p:cNvSpPr>
            <a:spLocks noGrp="1"/>
          </p:cNvSpPr>
          <p:nvPr>
            <p:ph type="body" idx="1"/>
          </p:nvPr>
        </p:nvSpPr>
        <p:spPr>
          <a:xfrm>
            <a:off x="1430745" y="1184823"/>
            <a:ext cx="5723069" cy="307777"/>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8763" y="6377940"/>
            <a:ext cx="3904719" cy="276999"/>
          </a:xfrm>
          <a:prstGeom prst="rect">
            <a:avLst/>
          </a:prstGeom>
        </p:spPr>
        <p:txBody>
          <a:bodyPr wrap="square" lIns="0" tIns="0" rIns="0" bIns="0">
            <a:spAutoFit/>
          </a:bodyPr>
          <a:lstStyle>
            <a:lvl1pPr algn="ctr">
              <a:defRPr>
                <a:solidFill>
                  <a:schemeClr val="tx1">
                    <a:tint val="75000"/>
                  </a:schemeClr>
                </a:solidFill>
              </a:defRPr>
            </a:lvl1pPr>
          </a:lstStyle>
          <a:p>
            <a:endParaRPr kern="0">
              <a:solidFill>
                <a:prstClr val="black">
                  <a:tint val="75000"/>
                </a:prstClr>
              </a:solidFill>
            </a:endParaRPr>
          </a:p>
        </p:txBody>
      </p:sp>
      <p:sp>
        <p:nvSpPr>
          <p:cNvPr id="5" name="Holder 5"/>
          <p:cNvSpPr>
            <a:spLocks noGrp="1"/>
          </p:cNvSpPr>
          <p:nvPr>
            <p:ph type="dt" sz="half" idx="6"/>
          </p:nvPr>
        </p:nvSpPr>
        <p:spPr>
          <a:xfrm>
            <a:off x="610112" y="6377940"/>
            <a:ext cx="2806516" cy="276999"/>
          </a:xfrm>
          <a:prstGeom prst="rect">
            <a:avLst/>
          </a:prstGeom>
        </p:spPr>
        <p:txBody>
          <a:bodyPr wrap="square" lIns="0" tIns="0" rIns="0" bIns="0">
            <a:spAutoFit/>
          </a:bodyPr>
          <a:lstStyle>
            <a:lvl1pPr algn="l">
              <a:defRPr>
                <a:solidFill>
                  <a:schemeClr val="tx1">
                    <a:tint val="75000"/>
                  </a:schemeClr>
                </a:solidFill>
              </a:defRPr>
            </a:lvl1pPr>
          </a:lstStyle>
          <a:p>
            <a:r>
              <a:rPr lang="tr-TR" kern="0">
                <a:solidFill>
                  <a:prstClr val="black">
                    <a:tint val="75000"/>
                  </a:prstClr>
                </a:solidFill>
              </a:rPr>
              <a:t>4/16/2025</a:t>
            </a:r>
            <a:endParaRPr lang="en-US" kern="0">
              <a:solidFill>
                <a:prstClr val="black">
                  <a:tint val="75000"/>
                </a:prstClr>
              </a:solidFill>
            </a:endParaRPr>
          </a:p>
        </p:txBody>
      </p:sp>
      <p:sp>
        <p:nvSpPr>
          <p:cNvPr id="6" name="Holder 6"/>
          <p:cNvSpPr>
            <a:spLocks noGrp="1"/>
          </p:cNvSpPr>
          <p:nvPr>
            <p:ph type="sldNum" sz="quarter" idx="7"/>
          </p:nvPr>
        </p:nvSpPr>
        <p:spPr>
          <a:xfrm>
            <a:off x="8785618" y="6377940"/>
            <a:ext cx="280651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kern="0">
                <a:solidFill>
                  <a:prstClr val="black">
                    <a:tint val="75000"/>
                  </a:prstClr>
                </a:solidFill>
              </a:rPr>
              <a:pPr/>
              <a:t>‹#›</a:t>
            </a:fld>
            <a:endParaRPr kern="0">
              <a:solidFill>
                <a:prstClr val="black">
                  <a:tint val="75000"/>
                </a:prstClr>
              </a:solidFill>
            </a:endParaRPr>
          </a:p>
        </p:txBody>
      </p:sp>
    </p:spTree>
    <p:extLst>
      <p:ext uri="{BB962C8B-B14F-4D97-AF65-F5344CB8AC3E}">
        <p14:creationId xmlns:p14="http://schemas.microsoft.com/office/powerpoint/2010/main" val="3536583395"/>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32739" y="557926"/>
            <a:ext cx="2336765" cy="430887"/>
          </a:xfrm>
          <a:prstGeom prst="rect">
            <a:avLst/>
          </a:prstGeom>
        </p:spPr>
        <p:txBody>
          <a:bodyPr wrap="square" lIns="0" tIns="0" rIns="0" bIns="0">
            <a:spAutoFit/>
          </a:bodyPr>
          <a:lstStyle>
            <a:lvl1pPr>
              <a:defRPr sz="2800" b="1" i="0">
                <a:solidFill>
                  <a:srgbClr val="4F81BC"/>
                </a:solidFill>
                <a:latin typeface="Calibri"/>
                <a:cs typeface="Calibri"/>
              </a:defRPr>
            </a:lvl1pPr>
          </a:lstStyle>
          <a:p>
            <a:endParaRPr/>
          </a:p>
        </p:txBody>
      </p:sp>
      <p:sp>
        <p:nvSpPr>
          <p:cNvPr id="3" name="Holder 3"/>
          <p:cNvSpPr>
            <a:spLocks noGrp="1"/>
          </p:cNvSpPr>
          <p:nvPr>
            <p:ph type="body" idx="1"/>
          </p:nvPr>
        </p:nvSpPr>
        <p:spPr>
          <a:xfrm>
            <a:off x="1430745" y="1184821"/>
            <a:ext cx="5723069" cy="307777"/>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8763" y="6377940"/>
            <a:ext cx="3904719" cy="276999"/>
          </a:xfrm>
          <a:prstGeom prst="rect">
            <a:avLst/>
          </a:prstGeom>
        </p:spPr>
        <p:txBody>
          <a:bodyPr wrap="square" lIns="0" tIns="0" rIns="0" bIns="0">
            <a:spAutoFit/>
          </a:bodyPr>
          <a:lstStyle>
            <a:lvl1pPr algn="ctr">
              <a:defRPr>
                <a:solidFill>
                  <a:schemeClr val="tx1">
                    <a:tint val="75000"/>
                  </a:schemeClr>
                </a:solidFill>
              </a:defRPr>
            </a:lvl1pPr>
          </a:lstStyle>
          <a:p>
            <a:endParaRPr kern="0">
              <a:solidFill>
                <a:prstClr val="black">
                  <a:tint val="75000"/>
                </a:prstClr>
              </a:solidFill>
            </a:endParaRPr>
          </a:p>
        </p:txBody>
      </p:sp>
      <p:sp>
        <p:nvSpPr>
          <p:cNvPr id="5" name="Holder 5"/>
          <p:cNvSpPr>
            <a:spLocks noGrp="1"/>
          </p:cNvSpPr>
          <p:nvPr>
            <p:ph type="dt" sz="half" idx="6"/>
          </p:nvPr>
        </p:nvSpPr>
        <p:spPr>
          <a:xfrm>
            <a:off x="610112" y="6377940"/>
            <a:ext cx="2806516" cy="276999"/>
          </a:xfrm>
          <a:prstGeom prst="rect">
            <a:avLst/>
          </a:prstGeom>
        </p:spPr>
        <p:txBody>
          <a:bodyPr wrap="square" lIns="0" tIns="0" rIns="0" bIns="0">
            <a:spAutoFit/>
          </a:bodyPr>
          <a:lstStyle>
            <a:lvl1pPr algn="l">
              <a:defRPr>
                <a:solidFill>
                  <a:schemeClr val="tx1">
                    <a:tint val="75000"/>
                  </a:schemeClr>
                </a:solidFill>
              </a:defRPr>
            </a:lvl1pPr>
          </a:lstStyle>
          <a:p>
            <a:r>
              <a:rPr lang="tr-TR" kern="0">
                <a:solidFill>
                  <a:prstClr val="black">
                    <a:tint val="75000"/>
                  </a:prstClr>
                </a:solidFill>
              </a:rPr>
              <a:t>4/16/2025</a:t>
            </a:r>
            <a:endParaRPr lang="en-US" kern="0">
              <a:solidFill>
                <a:prstClr val="black">
                  <a:tint val="75000"/>
                </a:prstClr>
              </a:solidFill>
            </a:endParaRPr>
          </a:p>
        </p:txBody>
      </p:sp>
      <p:sp>
        <p:nvSpPr>
          <p:cNvPr id="6" name="Holder 6"/>
          <p:cNvSpPr>
            <a:spLocks noGrp="1"/>
          </p:cNvSpPr>
          <p:nvPr>
            <p:ph type="sldNum" sz="quarter" idx="7"/>
          </p:nvPr>
        </p:nvSpPr>
        <p:spPr>
          <a:xfrm>
            <a:off x="8785618" y="6377940"/>
            <a:ext cx="280651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kern="0">
                <a:solidFill>
                  <a:prstClr val="black">
                    <a:tint val="75000"/>
                  </a:prstClr>
                </a:solidFill>
              </a:rPr>
              <a:pPr/>
              <a:t>‹#›</a:t>
            </a:fld>
            <a:endParaRPr kern="0">
              <a:solidFill>
                <a:prstClr val="black">
                  <a:tint val="75000"/>
                </a:prstClr>
              </a:solidFill>
            </a:endParaRPr>
          </a:p>
        </p:txBody>
      </p:sp>
    </p:spTree>
    <p:extLst>
      <p:ext uri="{BB962C8B-B14F-4D97-AF65-F5344CB8AC3E}">
        <p14:creationId xmlns:p14="http://schemas.microsoft.com/office/powerpoint/2010/main" val="1841210022"/>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emf"/><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0.xml"/><Relationship Id="rId4" Type="http://schemas.openxmlformats.org/officeDocument/2006/relationships/image" Target="../media/image38.emf"/></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podwikat/" TargetMode="Externa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3C8B-F223-4326-9984-5E7909D5623F}"/>
              </a:ext>
            </a:extLst>
          </p:cNvPr>
          <p:cNvSpPr>
            <a:spLocks noGrp="1"/>
          </p:cNvSpPr>
          <p:nvPr>
            <p:ph type="ctrTitle"/>
          </p:nvPr>
        </p:nvSpPr>
        <p:spPr>
          <a:xfrm>
            <a:off x="940641" y="1585158"/>
            <a:ext cx="4567608" cy="1546274"/>
          </a:xfrm>
        </p:spPr>
        <p:txBody>
          <a:bodyPr>
            <a:noAutofit/>
          </a:bodyPr>
          <a:lstStyle/>
          <a:p>
            <a:pPr marL="0" marR="0" algn="ctr">
              <a:lnSpc>
                <a:spcPct val="107000"/>
              </a:lnSpc>
              <a:spcAft>
                <a:spcPts val="800"/>
              </a:spcAft>
            </a:pPr>
            <a:r>
              <a:rPr lang="tr-TR" sz="2400" b="1" kern="100" dirty="0">
                <a:effectLst/>
                <a:latin typeface="Times New Roman" panose="02020603050405020304" pitchFamily="18" charset="0"/>
                <a:ea typeface="Aptos" panose="020B0004020202020204" pitchFamily="34" charset="0"/>
                <a:cs typeface="Arial" panose="020B0604020202020204" pitchFamily="34" charset="0"/>
              </a:rPr>
              <a:t>Short-Term Wind Speed Prediction Based on Artificial Intelligence</a:t>
            </a:r>
            <a:br>
              <a:rPr lang="en-US" sz="1600" kern="100" dirty="0">
                <a:effectLst/>
                <a:latin typeface="Aptos" panose="020B0004020202020204" pitchFamily="34" charset="0"/>
                <a:ea typeface="Aptos" panose="020B0004020202020204" pitchFamily="34" charset="0"/>
                <a:cs typeface="Arial" panose="020B0604020202020204" pitchFamily="34" charset="0"/>
              </a:rPr>
            </a:br>
            <a:endParaRPr lang="en-ID" sz="2400" dirty="0"/>
          </a:p>
        </p:txBody>
      </p:sp>
      <p:sp>
        <p:nvSpPr>
          <p:cNvPr id="3" name="Subtitle 2">
            <a:extLst>
              <a:ext uri="{FF2B5EF4-FFF2-40B4-BE49-F238E27FC236}">
                <a16:creationId xmlns:a16="http://schemas.microsoft.com/office/drawing/2014/main" id="{A4ADE1FA-1B54-4896-B32A-0904B38EC189}"/>
              </a:ext>
            </a:extLst>
          </p:cNvPr>
          <p:cNvSpPr>
            <a:spLocks noGrp="1"/>
          </p:cNvSpPr>
          <p:nvPr>
            <p:ph type="subTitle" idx="1"/>
          </p:nvPr>
        </p:nvSpPr>
        <p:spPr>
          <a:xfrm>
            <a:off x="900533" y="3131432"/>
            <a:ext cx="4567608" cy="834078"/>
          </a:xfrm>
        </p:spPr>
        <p:txBody>
          <a:bodyPr>
            <a:noAutofit/>
          </a:bodyPr>
          <a:lstStyle/>
          <a:p>
            <a:r>
              <a:rPr lang="en-US" sz="1400" b="1" dirty="0"/>
              <a:t>Abdallah DWIKAT </a:t>
            </a:r>
            <a:endParaRPr lang="tr-TR" sz="1400" b="1" dirty="0"/>
          </a:p>
          <a:p>
            <a:r>
              <a:rPr lang="en-US" sz="1400" b="1" dirty="0"/>
              <a:t>Zafer </a:t>
            </a:r>
            <a:r>
              <a:rPr lang="en-US" sz="1400" b="1" dirty="0" err="1"/>
              <a:t>aslan</a:t>
            </a:r>
            <a:endParaRPr lang="tr-TR" sz="1400" b="1" dirty="0"/>
          </a:p>
          <a:p>
            <a:r>
              <a:rPr lang="tr-TR" sz="1400" b="1" dirty="0">
                <a:effectLst/>
                <a:latin typeface="Times New Roman" panose="02020603050405020304" pitchFamily="18" charset="0"/>
                <a:ea typeface="Aptos" panose="020B0004020202020204" pitchFamily="34" charset="0"/>
              </a:rPr>
              <a:t>Şükran Sibel Menteş</a:t>
            </a:r>
            <a:r>
              <a:rPr lang="en-US" sz="1400" b="1" dirty="0">
                <a:effectLst/>
                <a:latin typeface="Times New Roman" panose="02020603050405020304" pitchFamily="18" charset="0"/>
                <a:ea typeface="Aptos" panose="020B0004020202020204" pitchFamily="34" charset="0"/>
              </a:rPr>
              <a:t> </a:t>
            </a:r>
            <a:endParaRPr lang="tr-TR" sz="1400" b="1" dirty="0">
              <a:effectLst/>
              <a:latin typeface="Times New Roman" panose="02020603050405020304" pitchFamily="18" charset="0"/>
              <a:ea typeface="Aptos" panose="020B0004020202020204" pitchFamily="34" charset="0"/>
            </a:endParaRPr>
          </a:p>
          <a:p>
            <a:r>
              <a:rPr lang="tr-TR" sz="1400" b="1" dirty="0">
                <a:effectLst/>
                <a:latin typeface="Times New Roman" panose="02020603050405020304" pitchFamily="18" charset="0"/>
                <a:ea typeface="Aptos" panose="020B0004020202020204" pitchFamily="34" charset="0"/>
              </a:rPr>
              <a:t>Ahmet tokgözlü</a:t>
            </a:r>
            <a:r>
              <a:rPr lang="en-US" sz="1400" b="1" baseline="30000" dirty="0">
                <a:latin typeface="Times New Roman" panose="02020603050405020304" pitchFamily="18" charset="0"/>
                <a:ea typeface="Aptos" panose="020B0004020202020204" pitchFamily="34" charset="0"/>
              </a:rPr>
              <a:t>  </a:t>
            </a:r>
            <a:endParaRPr lang="en-US" sz="1400" b="1" dirty="0"/>
          </a:p>
        </p:txBody>
      </p:sp>
      <p:sp>
        <p:nvSpPr>
          <p:cNvPr id="24" name="TextBox 23">
            <a:extLst>
              <a:ext uri="{FF2B5EF4-FFF2-40B4-BE49-F238E27FC236}">
                <a16:creationId xmlns:a16="http://schemas.microsoft.com/office/drawing/2014/main" id="{91107C4A-8CD6-482E-994B-832CA94408AD}"/>
              </a:ext>
            </a:extLst>
          </p:cNvPr>
          <p:cNvSpPr txBox="1"/>
          <p:nvPr/>
        </p:nvSpPr>
        <p:spPr>
          <a:xfrm>
            <a:off x="-366024" y="569499"/>
            <a:ext cx="8006702" cy="1015663"/>
          </a:xfrm>
          <a:prstGeom prst="rect">
            <a:avLst/>
          </a:prstGeom>
          <a:noFill/>
          <a:ln>
            <a:noFill/>
          </a:ln>
        </p:spPr>
        <p:txBody>
          <a:bodyPr wrap="square">
            <a:spAutoFit/>
          </a:bodyPr>
          <a:lstStyle/>
          <a:p>
            <a:pPr algn="ctr"/>
            <a:endParaRPr lang="tr-TR" sz="2000" spc="-50" dirty="0">
              <a:solidFill>
                <a:srgbClr val="FF0000"/>
              </a:solidFill>
              <a:latin typeface="+mj-lt"/>
              <a:ea typeface="+mj-ea"/>
              <a:cs typeface="+mj-cs"/>
            </a:endParaRPr>
          </a:p>
          <a:p>
            <a:pPr algn="ctr"/>
            <a:r>
              <a:rPr lang="en-US" sz="2000" spc="-50" dirty="0">
                <a:solidFill>
                  <a:schemeClr val="bg1"/>
                </a:solidFill>
                <a:latin typeface="+mj-lt"/>
                <a:ea typeface="+mj-ea"/>
                <a:cs typeface="+mj-cs"/>
              </a:rPr>
              <a:t>1</a:t>
            </a:r>
            <a:r>
              <a:rPr lang="tr-TR" sz="2000" spc="-50" dirty="0" err="1">
                <a:solidFill>
                  <a:schemeClr val="bg1"/>
                </a:solidFill>
                <a:latin typeface="+mj-lt"/>
                <a:ea typeface="+mj-ea"/>
                <a:cs typeface="+mj-cs"/>
              </a:rPr>
              <a:t>st</a:t>
            </a:r>
            <a:r>
              <a:rPr lang="en-US" sz="2000" spc="-50" dirty="0">
                <a:solidFill>
                  <a:schemeClr val="bg1"/>
                </a:solidFill>
                <a:latin typeface="+mj-lt"/>
                <a:ea typeface="+mj-ea"/>
                <a:cs typeface="+mj-cs"/>
              </a:rPr>
              <a:t> International </a:t>
            </a:r>
            <a:r>
              <a:rPr lang="tr-TR" sz="2000" dirty="0">
                <a:solidFill>
                  <a:schemeClr val="bg1"/>
                </a:solidFill>
              </a:rPr>
              <a:t>Safe and Green Tomorrow Congress</a:t>
            </a:r>
          </a:p>
          <a:p>
            <a:pPr algn="ctr"/>
            <a:r>
              <a:rPr lang="tr-TR" sz="2000" dirty="0">
                <a:solidFill>
                  <a:schemeClr val="bg1"/>
                </a:solidFill>
              </a:rPr>
              <a:t> 16-18 April 2025 </a:t>
            </a:r>
            <a:r>
              <a:rPr lang="en-US" sz="2000" spc="-50" dirty="0">
                <a:solidFill>
                  <a:schemeClr val="bg1"/>
                </a:solidFill>
                <a:latin typeface="+mj-lt"/>
                <a:ea typeface="+mj-ea"/>
                <a:cs typeface="+mj-cs"/>
              </a:rPr>
              <a:t> , </a:t>
            </a:r>
            <a:r>
              <a:rPr lang="en-US" sz="2000" dirty="0">
                <a:solidFill>
                  <a:schemeClr val="bg1"/>
                </a:solidFill>
              </a:rPr>
              <a:t>Kyrenia / Cyprus</a:t>
            </a:r>
            <a:endParaRPr lang="en-ID" sz="2000" dirty="0">
              <a:solidFill>
                <a:schemeClr val="bg1"/>
              </a:solidFill>
            </a:endParaRPr>
          </a:p>
        </p:txBody>
      </p:sp>
      <p:sp>
        <p:nvSpPr>
          <p:cNvPr id="26" name="TextBox 25">
            <a:extLst>
              <a:ext uri="{FF2B5EF4-FFF2-40B4-BE49-F238E27FC236}">
                <a16:creationId xmlns:a16="http://schemas.microsoft.com/office/drawing/2014/main" id="{543E5B6C-3C6B-495E-B7EE-A55865DAF5C1}"/>
              </a:ext>
            </a:extLst>
          </p:cNvPr>
          <p:cNvSpPr txBox="1"/>
          <p:nvPr/>
        </p:nvSpPr>
        <p:spPr>
          <a:xfrm>
            <a:off x="900533" y="4216037"/>
            <a:ext cx="4023469" cy="923330"/>
          </a:xfrm>
          <a:prstGeom prst="rect">
            <a:avLst/>
          </a:prstGeom>
          <a:noFill/>
        </p:spPr>
        <p:txBody>
          <a:bodyPr wrap="square">
            <a:spAutoFit/>
          </a:bodyPr>
          <a:lstStyle/>
          <a:p>
            <a:r>
              <a:rPr lang="en-US" dirty="0">
                <a:solidFill>
                  <a:schemeClr val="bg1"/>
                </a:solidFill>
              </a:rPr>
              <a:t>Istanbul Aydin University, </a:t>
            </a:r>
            <a:endParaRPr lang="tr-TR" dirty="0">
              <a:solidFill>
                <a:schemeClr val="bg1"/>
              </a:solidFill>
            </a:endParaRPr>
          </a:p>
          <a:p>
            <a:r>
              <a:rPr lang="en-US" dirty="0">
                <a:solidFill>
                  <a:schemeClr val="bg1"/>
                </a:solidFill>
              </a:rPr>
              <a:t>Istanbul Technical University,</a:t>
            </a:r>
            <a:r>
              <a:rPr lang="tr-TR" dirty="0">
                <a:solidFill>
                  <a:schemeClr val="bg1"/>
                </a:solidFill>
                <a:effectLst/>
                <a:latin typeface="Times New Roman" panose="02020603050405020304" pitchFamily="18" charset="0"/>
                <a:ea typeface="Times New Roman" panose="02020603050405020304" pitchFamily="18" charset="0"/>
              </a:rPr>
              <a:t> Süleyman Demirel University</a:t>
            </a:r>
            <a:r>
              <a:rPr lang="en-US" dirty="0">
                <a:solidFill>
                  <a:schemeClr val="bg1"/>
                </a:solidFill>
              </a:rPr>
              <a:t> </a:t>
            </a:r>
            <a:endParaRPr lang="en-ID" dirty="0">
              <a:solidFill>
                <a:schemeClr val="bg1"/>
              </a:solidFill>
            </a:endParaRPr>
          </a:p>
        </p:txBody>
      </p:sp>
      <p:sp>
        <p:nvSpPr>
          <p:cNvPr id="7" name="Resim Yer Tutucusu 2"/>
          <p:cNvSpPr>
            <a:spLocks noGrp="1"/>
          </p:cNvSpPr>
          <p:nvPr/>
        </p:nvSpPr>
        <p:spPr>
          <a:xfrm>
            <a:off x="4964108" y="0"/>
            <a:ext cx="7227892"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bg1"/>
          </a:solidFill>
          <a:ln>
            <a:solidFill>
              <a:schemeClr val="accent1"/>
            </a:solidFill>
          </a:ln>
        </p:spPr>
        <p:txBody>
          <a:bodyPr vert="horz" wrap="square">
            <a:noAutofit/>
          </a:bodyPr>
          <a:lstStyle/>
          <a:p>
            <a:endParaRPr lang="tr-TR"/>
          </a:p>
        </p:txBody>
      </p:sp>
      <p:pic>
        <p:nvPicPr>
          <p:cNvPr id="2050" name="Picture 2" descr="Dosya:Girne Üniversitesi.png - Vikipe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88" y="4516431"/>
            <a:ext cx="10387262" cy="2279028"/>
          </a:xfrm>
          <a:prstGeom prst="rect">
            <a:avLst/>
          </a:prstGeom>
          <a:noFill/>
          <a:extLst>
            <a:ext uri="{909E8E84-426E-40DD-AFC4-6F175D3DCCD1}">
              <a14:hiddenFill xmlns:a14="http://schemas.microsoft.com/office/drawing/2010/main">
                <a:solidFill>
                  <a:srgbClr val="FFFFFF"/>
                </a:solidFill>
              </a14:hiddenFill>
            </a:ext>
          </a:extLst>
        </p:spPr>
      </p:pic>
      <p:sp>
        <p:nvSpPr>
          <p:cNvPr id="4" name="Slayt Numarası Yer Tutucusu 3"/>
          <p:cNvSpPr>
            <a:spLocks noGrp="1"/>
          </p:cNvSpPr>
          <p:nvPr>
            <p:ph type="sldNum" sz="quarter" idx="12"/>
          </p:nvPr>
        </p:nvSpPr>
        <p:spPr/>
        <p:txBody>
          <a:bodyPr/>
          <a:lstStyle/>
          <a:p>
            <a:fld id="{3A98EE3D-8CD1-4C3F-BD1C-C98C9596463C}" type="slidenum">
              <a:rPr lang="en-US" smtClean="0"/>
              <a:t>1</a:t>
            </a:fld>
            <a:endParaRPr lang="en-US" dirty="0"/>
          </a:p>
        </p:txBody>
      </p:sp>
      <p:pic>
        <p:nvPicPr>
          <p:cNvPr id="5" name="Resim 4">
            <a:extLst>
              <a:ext uri="{FF2B5EF4-FFF2-40B4-BE49-F238E27FC236}">
                <a16:creationId xmlns:a16="http://schemas.microsoft.com/office/drawing/2014/main" id="{1B739796-0722-42D7-A34E-F72EF827B28B}"/>
              </a:ext>
            </a:extLst>
          </p:cNvPr>
          <p:cNvPicPr>
            <a:picLocks noChangeAspect="1"/>
          </p:cNvPicPr>
          <p:nvPr/>
        </p:nvPicPr>
        <p:blipFill>
          <a:blip r:embed="rId3"/>
          <a:stretch>
            <a:fillRect/>
          </a:stretch>
        </p:blipFill>
        <p:spPr>
          <a:xfrm>
            <a:off x="10334782" y="2336719"/>
            <a:ext cx="1578070" cy="1283654"/>
          </a:xfrm>
          <a:prstGeom prst="rect">
            <a:avLst/>
          </a:prstGeom>
        </p:spPr>
      </p:pic>
      <p:pic>
        <p:nvPicPr>
          <p:cNvPr id="8" name="Resim 7">
            <a:extLst>
              <a:ext uri="{FF2B5EF4-FFF2-40B4-BE49-F238E27FC236}">
                <a16:creationId xmlns:a16="http://schemas.microsoft.com/office/drawing/2014/main" id="{FD1EAD35-0312-4B2E-9A83-DBAAF10642A6}"/>
              </a:ext>
            </a:extLst>
          </p:cNvPr>
          <p:cNvPicPr>
            <a:picLocks noChangeAspect="1"/>
          </p:cNvPicPr>
          <p:nvPr/>
        </p:nvPicPr>
        <p:blipFill>
          <a:blip r:embed="rId4"/>
          <a:stretch>
            <a:fillRect/>
          </a:stretch>
        </p:blipFill>
        <p:spPr>
          <a:xfrm>
            <a:off x="9228435" y="2341569"/>
            <a:ext cx="1081537" cy="1315381"/>
          </a:xfrm>
          <a:prstGeom prst="rect">
            <a:avLst/>
          </a:prstGeom>
        </p:spPr>
      </p:pic>
      <p:pic>
        <p:nvPicPr>
          <p:cNvPr id="9" name="Resim 8">
            <a:extLst>
              <a:ext uri="{FF2B5EF4-FFF2-40B4-BE49-F238E27FC236}">
                <a16:creationId xmlns:a16="http://schemas.microsoft.com/office/drawing/2014/main" id="{D9E531AA-A38F-4F96-8578-71804109CFE0}"/>
              </a:ext>
            </a:extLst>
          </p:cNvPr>
          <p:cNvPicPr>
            <a:picLocks noChangeAspect="1"/>
          </p:cNvPicPr>
          <p:nvPr/>
        </p:nvPicPr>
        <p:blipFill>
          <a:blip r:embed="rId5"/>
          <a:stretch>
            <a:fillRect/>
          </a:stretch>
        </p:blipFill>
        <p:spPr>
          <a:xfrm>
            <a:off x="7746852" y="2403833"/>
            <a:ext cx="1333318" cy="1315381"/>
          </a:xfrm>
          <a:prstGeom prst="rect">
            <a:avLst/>
          </a:prstGeom>
        </p:spPr>
      </p:pic>
    </p:spTree>
    <p:extLst>
      <p:ext uri="{BB962C8B-B14F-4D97-AF65-F5344CB8AC3E}">
        <p14:creationId xmlns:p14="http://schemas.microsoft.com/office/powerpoint/2010/main" val="142522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06822" y="1662005"/>
            <a:ext cx="10452848" cy="3933150"/>
          </a:xfrm>
        </p:spPr>
        <p:txBody>
          <a:bodyPr/>
          <a:lstStyle/>
          <a:p>
            <a:pPr marL="0" indent="0" algn="just">
              <a:buNone/>
            </a:pPr>
            <a:r>
              <a:rPr lang="tr-TR" dirty="0" err="1">
                <a:solidFill>
                  <a:srgbClr val="FF0000"/>
                </a:solidFill>
              </a:rPr>
              <a:t>Long</a:t>
            </a:r>
            <a:r>
              <a:rPr lang="tr-TR" dirty="0">
                <a:solidFill>
                  <a:srgbClr val="FF0000"/>
                </a:solidFill>
              </a:rPr>
              <a:t> </a:t>
            </a:r>
            <a:r>
              <a:rPr lang="tr-TR" dirty="0" err="1">
                <a:solidFill>
                  <a:srgbClr val="FF0000"/>
                </a:solidFill>
              </a:rPr>
              <a:t>Short-Term</a:t>
            </a:r>
            <a:r>
              <a:rPr lang="tr-TR" dirty="0">
                <a:solidFill>
                  <a:srgbClr val="FF0000"/>
                </a:solidFill>
              </a:rPr>
              <a:t> Memory (LSTM) is a </a:t>
            </a:r>
            <a:r>
              <a:rPr lang="tr-TR" dirty="0" err="1">
                <a:solidFill>
                  <a:srgbClr val="FF0000"/>
                </a:solidFill>
              </a:rPr>
              <a:t>recurrent</a:t>
            </a:r>
            <a:r>
              <a:rPr lang="tr-TR" dirty="0">
                <a:solidFill>
                  <a:srgbClr val="FF0000"/>
                </a:solidFill>
              </a:rPr>
              <a:t> </a:t>
            </a:r>
            <a:r>
              <a:rPr lang="tr-TR" dirty="0" err="1">
                <a:solidFill>
                  <a:srgbClr val="FF0000"/>
                </a:solidFill>
              </a:rPr>
              <a:t>neural</a:t>
            </a:r>
            <a:r>
              <a:rPr lang="tr-TR" dirty="0">
                <a:solidFill>
                  <a:srgbClr val="FF0000"/>
                </a:solidFill>
              </a:rPr>
              <a:t> network </a:t>
            </a:r>
            <a:r>
              <a:rPr lang="tr-TR" dirty="0" err="1">
                <a:solidFill>
                  <a:srgbClr val="FF0000"/>
                </a:solidFill>
              </a:rPr>
              <a:t>architecture</a:t>
            </a:r>
            <a:r>
              <a:rPr lang="tr-TR" dirty="0">
                <a:solidFill>
                  <a:srgbClr val="FF0000"/>
                </a:solidFill>
              </a:rPr>
              <a:t> </a:t>
            </a:r>
            <a:r>
              <a:rPr lang="tr-TR" dirty="0" err="1"/>
              <a:t>designed</a:t>
            </a:r>
            <a:r>
              <a:rPr lang="tr-TR" dirty="0"/>
              <a:t> </a:t>
            </a:r>
            <a:r>
              <a:rPr lang="tr-TR" dirty="0" err="1"/>
              <a:t>by</a:t>
            </a:r>
            <a:r>
              <a:rPr lang="tr-TR" dirty="0"/>
              <a:t> </a:t>
            </a:r>
            <a:r>
              <a:rPr lang="tr-TR" dirty="0" err="1"/>
              <a:t>Sepp</a:t>
            </a:r>
            <a:r>
              <a:rPr lang="tr-TR" dirty="0"/>
              <a:t> </a:t>
            </a:r>
            <a:r>
              <a:rPr lang="tr-TR" dirty="0" err="1"/>
              <a:t>Hochreiter</a:t>
            </a:r>
            <a:r>
              <a:rPr lang="tr-TR" dirty="0"/>
              <a:t> </a:t>
            </a:r>
            <a:r>
              <a:rPr lang="tr-TR" dirty="0" err="1"/>
              <a:t>and</a:t>
            </a:r>
            <a:r>
              <a:rPr lang="tr-TR" dirty="0"/>
              <a:t> </a:t>
            </a:r>
            <a:r>
              <a:rPr lang="tr-TR" dirty="0" err="1"/>
              <a:t>Jürgen</a:t>
            </a:r>
            <a:r>
              <a:rPr lang="tr-TR" dirty="0"/>
              <a:t> </a:t>
            </a:r>
            <a:r>
              <a:rPr lang="tr-TR" dirty="0" err="1"/>
              <a:t>Schmidhuber</a:t>
            </a:r>
            <a:r>
              <a:rPr lang="tr-TR" dirty="0"/>
              <a:t> in 1997.</a:t>
            </a:r>
          </a:p>
        </p:txBody>
      </p:sp>
      <p:sp>
        <p:nvSpPr>
          <p:cNvPr id="3" name="Başlık 2"/>
          <p:cNvSpPr>
            <a:spLocks noGrp="1"/>
          </p:cNvSpPr>
          <p:nvPr>
            <p:ph type="title"/>
          </p:nvPr>
        </p:nvSpPr>
        <p:spPr/>
        <p:txBody>
          <a:bodyPr>
            <a:normAutofit fontScale="90000"/>
          </a:bodyPr>
          <a:lstStyle/>
          <a:p>
            <a:r>
              <a:rPr lang="tr-TR" b="1" dirty="0">
                <a:solidFill>
                  <a:srgbClr val="00B0F0"/>
                </a:solidFill>
              </a:rPr>
              <a:t>LSTM Architecture</a:t>
            </a:r>
            <a:br>
              <a:rPr lang="tr-TR" dirty="0">
                <a:solidFill>
                  <a:srgbClr val="00B0F0"/>
                </a:solidFill>
              </a:rPr>
            </a:br>
            <a:endParaRPr lang="en-GB" dirty="0">
              <a:solidFill>
                <a:srgbClr val="00B0F0"/>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822" y="2967250"/>
            <a:ext cx="9989809" cy="322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ayt Numarası Yer Tutucusu 3"/>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6378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398587" y="604049"/>
            <a:ext cx="10587789" cy="4462760"/>
          </a:xfrm>
          <a:prstGeom prst="rect">
            <a:avLst/>
          </a:prstGeom>
          <a:noFill/>
        </p:spPr>
        <p:txBody>
          <a:bodyPr wrap="square" rtlCol="0">
            <a:spAutoFit/>
          </a:bodyPr>
          <a:lstStyle/>
          <a:p>
            <a:pPr lvl="0"/>
            <a:r>
              <a:rPr lang="tr-TR" sz="3600" dirty="0"/>
              <a:t>            LSTM</a:t>
            </a:r>
            <a:endParaRPr lang="en-US" sz="3600" dirty="0"/>
          </a:p>
          <a:p>
            <a:endParaRPr lang="tr-TR" sz="3600" dirty="0"/>
          </a:p>
          <a:p>
            <a:pPr algn="ctr"/>
            <a:endParaRPr lang="tr-TR" dirty="0"/>
          </a:p>
          <a:p>
            <a:r>
              <a:rPr lang="tr-TR" sz="1400" dirty="0">
                <a:latin typeface="Times New Roman" panose="02020603050405020304" pitchFamily="18" charset="0"/>
                <a:cs typeface="Times New Roman" panose="02020603050405020304" pitchFamily="18" charset="0"/>
              </a:rPr>
              <a:t>  </a:t>
            </a: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r>
              <a:rPr lang="tr-TR" dirty="0"/>
              <a:t> </a:t>
            </a:r>
          </a:p>
        </p:txBody>
      </p:sp>
      <p:cxnSp>
        <p:nvCxnSpPr>
          <p:cNvPr id="11" name="Düz Bağlayıcı 10"/>
          <p:cNvCxnSpPr/>
          <p:nvPr/>
        </p:nvCxnSpPr>
        <p:spPr>
          <a:xfrm>
            <a:off x="1812758" y="1395663"/>
            <a:ext cx="97215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Resim 5"/>
          <p:cNvPicPr/>
          <p:nvPr/>
        </p:nvPicPr>
        <p:blipFill>
          <a:blip r:embed="rId2">
            <a:extLst>
              <a:ext uri="{28A0092B-C50C-407E-A947-70E740481C1C}">
                <a14:useLocalDpi xmlns:a14="http://schemas.microsoft.com/office/drawing/2010/main" val="0"/>
              </a:ext>
            </a:extLst>
          </a:blip>
          <a:srcRect/>
          <a:stretch>
            <a:fillRect/>
          </a:stretch>
        </p:blipFill>
        <p:spPr bwMode="auto">
          <a:xfrm>
            <a:off x="701621" y="1817170"/>
            <a:ext cx="5816943" cy="3833353"/>
          </a:xfrm>
          <a:prstGeom prst="rect">
            <a:avLst/>
          </a:prstGeom>
          <a:noFill/>
        </p:spPr>
      </p:pic>
      <p:sp>
        <p:nvSpPr>
          <p:cNvPr id="2" name="Dikdörtgen 1"/>
          <p:cNvSpPr/>
          <p:nvPr/>
        </p:nvSpPr>
        <p:spPr>
          <a:xfrm>
            <a:off x="6694415" y="1817170"/>
            <a:ext cx="4839859" cy="3139321"/>
          </a:xfrm>
          <a:prstGeom prst="rect">
            <a:avLst/>
          </a:prstGeom>
        </p:spPr>
        <p:txBody>
          <a:bodyPr wrap="square">
            <a:spAutoFit/>
          </a:bodyPr>
          <a:lstStyle/>
          <a:p>
            <a:pPr algn="just"/>
            <a:r>
              <a:rPr lang="en-US" dirty="0">
                <a:solidFill>
                  <a:srgbClr val="FF0000"/>
                </a:solidFill>
              </a:rPr>
              <a:t>The result of the whole process is given as a single output </a:t>
            </a:r>
            <a:r>
              <a:rPr lang="en-US" dirty="0"/>
              <a:t>by taking a vote/average opinion by evaluating the opinion of each. With Random Forest, regression and classification analyses can be performed. In order to branch the nodes according to the method, the best random value in the nodes is selected, and certain weights are given to the created decision trees Figure: Architecture of a LSTM Unit (https://d2l.ai/chapter_recurrent-modern/lstm.html)</a:t>
            </a:r>
            <a:endParaRPr lang="en-GB" dirty="0"/>
          </a:p>
        </p:txBody>
      </p:sp>
      <p:sp>
        <p:nvSpPr>
          <p:cNvPr id="3" name="Slayt Numarası Yer Tutucusu 2"/>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29773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marL="12700" lvl="0">
              <a:spcBef>
                <a:spcPts val="105"/>
              </a:spcBef>
            </a:pPr>
            <a:br>
              <a:rPr lang="tr-TR" sz="2000" kern="0" dirty="0">
                <a:solidFill>
                  <a:sysClr val="windowText" lastClr="000000"/>
                </a:solidFill>
                <a:latin typeface="Times New Roman"/>
                <a:ea typeface="+mn-ea"/>
                <a:cs typeface="Times New Roman"/>
              </a:rPr>
            </a:br>
            <a:r>
              <a:rPr lang="tr-TR" sz="2800" b="1" kern="0" spc="-20" dirty="0" err="1">
                <a:solidFill>
                  <a:srgbClr val="FF0000"/>
                </a:solidFill>
                <a:latin typeface="Times New Roman"/>
                <a:ea typeface="+mn-ea"/>
                <a:cs typeface="Times New Roman"/>
              </a:rPr>
              <a:t>Wavelet</a:t>
            </a:r>
            <a:r>
              <a:rPr lang="tr-TR" sz="2800" b="1" kern="0" spc="-40" dirty="0">
                <a:solidFill>
                  <a:srgbClr val="FF0000"/>
                </a:solidFill>
                <a:latin typeface="Times New Roman"/>
                <a:ea typeface="+mn-ea"/>
                <a:cs typeface="Times New Roman"/>
              </a:rPr>
              <a:t> </a:t>
            </a:r>
            <a:r>
              <a:rPr lang="tr-TR" sz="2800" b="1" kern="0" spc="-10" dirty="0" err="1">
                <a:solidFill>
                  <a:srgbClr val="FF0000"/>
                </a:solidFill>
                <a:latin typeface="Times New Roman"/>
                <a:ea typeface="+mn-ea"/>
                <a:cs typeface="Times New Roman"/>
              </a:rPr>
              <a:t>Transforms</a:t>
            </a:r>
            <a:endParaRPr lang="tr-TR" sz="2800" b="1" kern="0" dirty="0">
              <a:solidFill>
                <a:sysClr val="windowText" lastClr="000000"/>
              </a:solidFill>
              <a:latin typeface="Times New Roman"/>
              <a:ea typeface="+mn-ea"/>
              <a:cs typeface="Times New Roman"/>
            </a:endParaRPr>
          </a:p>
        </p:txBody>
      </p:sp>
      <p:pic>
        <p:nvPicPr>
          <p:cNvPr id="4" name="object 10"/>
          <p:cNvPicPr>
            <a:picLocks noGrp="1"/>
          </p:cNvPicPr>
          <p:nvPr>
            <p:ph idx="1"/>
          </p:nvPr>
        </p:nvPicPr>
        <p:blipFill>
          <a:blip r:embed="rId2" cstate="print"/>
          <a:stretch>
            <a:fillRect/>
          </a:stretch>
        </p:blipFill>
        <p:spPr>
          <a:xfrm>
            <a:off x="709127" y="2072081"/>
            <a:ext cx="10453687" cy="3266691"/>
          </a:xfrm>
          <a:prstGeom prst="rect">
            <a:avLst/>
          </a:prstGeom>
        </p:spPr>
      </p:pic>
      <p:sp>
        <p:nvSpPr>
          <p:cNvPr id="5" name="Slayt Numarası Yer Tutucusu 4"/>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54455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962532" y="2333685"/>
            <a:ext cx="10587789" cy="3970318"/>
          </a:xfrm>
          <a:prstGeom prst="rect">
            <a:avLst/>
          </a:prstGeom>
          <a:noFill/>
        </p:spPr>
        <p:txBody>
          <a:bodyPr wrap="square" rtlCol="0">
            <a:spAutoFit/>
          </a:bodyPr>
          <a:lstStyle/>
          <a:p>
            <a:pPr lvl="0"/>
            <a:r>
              <a:rPr lang="tr-TR" sz="3600" dirty="0"/>
              <a:t>            </a:t>
            </a:r>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r>
              <a:rPr lang="tr-TR" dirty="0"/>
              <a:t> </a:t>
            </a:r>
          </a:p>
        </p:txBody>
      </p:sp>
      <p:cxnSp>
        <p:nvCxnSpPr>
          <p:cNvPr id="11" name="Düz Bağlayıcı 10"/>
          <p:cNvCxnSpPr/>
          <p:nvPr/>
        </p:nvCxnSpPr>
        <p:spPr>
          <a:xfrm>
            <a:off x="1772658" y="1395663"/>
            <a:ext cx="97776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object 4"/>
          <p:cNvPicPr/>
          <p:nvPr/>
        </p:nvPicPr>
        <p:blipFill>
          <a:blip r:embed="rId2" cstate="print"/>
          <a:stretch>
            <a:fillRect/>
          </a:stretch>
        </p:blipFill>
        <p:spPr>
          <a:xfrm>
            <a:off x="1096640" y="756138"/>
            <a:ext cx="9849273" cy="5345723"/>
          </a:xfrm>
          <a:prstGeom prst="rect">
            <a:avLst/>
          </a:prstGeom>
        </p:spPr>
      </p:pic>
      <p:sp>
        <p:nvSpPr>
          <p:cNvPr id="2" name="Slayt Numarası Yer Tutucusu 1"/>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53094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962532" y="2333685"/>
            <a:ext cx="10587789" cy="4524315"/>
          </a:xfrm>
          <a:prstGeom prst="rect">
            <a:avLst/>
          </a:prstGeom>
          <a:noFill/>
        </p:spPr>
        <p:txBody>
          <a:bodyPr wrap="square" rtlCol="0">
            <a:spAutoFit/>
          </a:bodyPr>
          <a:lstStyle/>
          <a:p>
            <a:pPr lvl="0"/>
            <a:r>
              <a:rPr lang="tr-TR" sz="3600" dirty="0"/>
              <a:t>            </a:t>
            </a:r>
            <a:r>
              <a:rPr lang="en-US" sz="3600" b="1" dirty="0">
                <a:solidFill>
                  <a:srgbClr val="00B0F0"/>
                </a:solidFill>
              </a:rPr>
              <a:t>Findings and Discussion</a:t>
            </a:r>
          </a:p>
          <a:p>
            <a:endParaRPr lang="tr-TR" sz="3600"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r>
              <a:rPr lang="tr-TR" dirty="0"/>
              <a:t> </a:t>
            </a:r>
          </a:p>
        </p:txBody>
      </p:sp>
      <p:cxnSp>
        <p:nvCxnSpPr>
          <p:cNvPr id="11" name="Düz Bağlayıcı 10"/>
          <p:cNvCxnSpPr/>
          <p:nvPr/>
        </p:nvCxnSpPr>
        <p:spPr>
          <a:xfrm>
            <a:off x="1772658" y="1395663"/>
            <a:ext cx="97776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ayt Numarası Yer Tutucusu 1"/>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415216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01291" y="342772"/>
            <a:ext cx="3552063" cy="443711"/>
          </a:xfrm>
          <a:prstGeom prst="rect">
            <a:avLst/>
          </a:prstGeom>
        </p:spPr>
        <p:txBody>
          <a:bodyPr vert="horz" wrap="square" lIns="0" tIns="12700" rIns="0" bIns="0" rtlCol="0">
            <a:spAutoFit/>
          </a:bodyPr>
          <a:lstStyle/>
          <a:p>
            <a:pPr marL="12700">
              <a:spcBef>
                <a:spcPts val="100"/>
              </a:spcBef>
            </a:pPr>
            <a:r>
              <a:rPr sz="2800" b="1" kern="0" spc="-10" dirty="0">
                <a:solidFill>
                  <a:srgbClr val="00B0F0"/>
                </a:solidFill>
                <a:latin typeface="Times New Roman"/>
                <a:cs typeface="Times New Roman"/>
              </a:rPr>
              <a:t>Statistical</a:t>
            </a:r>
            <a:r>
              <a:rPr sz="2800" b="1" kern="0" spc="-20" dirty="0">
                <a:solidFill>
                  <a:srgbClr val="00B0F0"/>
                </a:solidFill>
                <a:latin typeface="Times New Roman"/>
                <a:cs typeface="Times New Roman"/>
              </a:rPr>
              <a:t> </a:t>
            </a:r>
            <a:r>
              <a:rPr sz="2800" b="1" kern="0" spc="-10" dirty="0">
                <a:solidFill>
                  <a:srgbClr val="00B0F0"/>
                </a:solidFill>
                <a:latin typeface="Times New Roman"/>
                <a:cs typeface="Times New Roman"/>
              </a:rPr>
              <a:t>Analyses</a:t>
            </a:r>
            <a:endParaRPr sz="2800" b="1" kern="0" dirty="0">
              <a:solidFill>
                <a:srgbClr val="00B0F0"/>
              </a:solidFill>
              <a:latin typeface="Times New Roman"/>
              <a:cs typeface="Times New Roman"/>
            </a:endParaRPr>
          </a:p>
        </p:txBody>
      </p:sp>
      <p:pic>
        <p:nvPicPr>
          <p:cNvPr id="5" name="object 5"/>
          <p:cNvPicPr/>
          <p:nvPr/>
        </p:nvPicPr>
        <p:blipFill>
          <a:blip r:embed="rId2" cstate="print"/>
          <a:stretch>
            <a:fillRect/>
          </a:stretch>
        </p:blipFill>
        <p:spPr>
          <a:xfrm>
            <a:off x="363415" y="973014"/>
            <a:ext cx="5333999" cy="5756032"/>
          </a:xfrm>
          <a:prstGeom prst="rect">
            <a:avLst/>
          </a:prstGeom>
        </p:spPr>
      </p:pic>
      <p:pic>
        <p:nvPicPr>
          <p:cNvPr id="6" name="object 6"/>
          <p:cNvPicPr/>
          <p:nvPr/>
        </p:nvPicPr>
        <p:blipFill>
          <a:blip r:embed="rId3" cstate="print"/>
          <a:stretch>
            <a:fillRect/>
          </a:stretch>
        </p:blipFill>
        <p:spPr>
          <a:xfrm>
            <a:off x="5965874" y="1266092"/>
            <a:ext cx="6003387" cy="5263661"/>
          </a:xfrm>
          <a:prstGeom prst="rect">
            <a:avLst/>
          </a:prstGeom>
        </p:spPr>
      </p:pic>
      <p:sp>
        <p:nvSpPr>
          <p:cNvPr id="7" name="Slayt Numarası Yer Tutucusu 6"/>
          <p:cNvSpPr>
            <a:spLocks noGrp="1"/>
          </p:cNvSpPr>
          <p:nvPr>
            <p:ph type="sldNum" sz="quarter" idx="7"/>
          </p:nvPr>
        </p:nvSpPr>
        <p:spPr/>
        <p:txBody>
          <a:bodyPr/>
          <a:lstStyle/>
          <a:p>
            <a:fld id="{B6F15528-21DE-4FAA-801E-634DDDAF4B2B}" type="slidenum">
              <a:rPr lang="tr-TR" smtClean="0">
                <a:solidFill>
                  <a:prstClr val="black">
                    <a:tint val="75000"/>
                  </a:prstClr>
                </a:solidFill>
              </a:rPr>
              <a:pPr/>
              <a:t>15</a:t>
            </a:fld>
            <a:endParaRPr lang="tr-TR">
              <a:solidFill>
                <a:prstClr val="black">
                  <a:tint val="75000"/>
                </a:prstClr>
              </a:solidFill>
            </a:endParaRPr>
          </a:p>
        </p:txBody>
      </p:sp>
    </p:spTree>
    <p:extLst>
      <p:ext uri="{BB962C8B-B14F-4D97-AF65-F5344CB8AC3E}">
        <p14:creationId xmlns:p14="http://schemas.microsoft.com/office/powerpoint/2010/main" val="97165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65969" y="561671"/>
            <a:ext cx="8677836" cy="623248"/>
          </a:xfrm>
          <a:prstGeom prst="rect">
            <a:avLst/>
          </a:prstGeom>
        </p:spPr>
        <p:txBody>
          <a:bodyPr vert="horz" wrap="square" lIns="0" tIns="12700" rIns="0" bIns="0" rtlCol="0">
            <a:spAutoFit/>
          </a:bodyPr>
          <a:lstStyle/>
          <a:p>
            <a:pPr marL="12700">
              <a:spcBef>
                <a:spcPts val="100"/>
              </a:spcBef>
            </a:pPr>
            <a:r>
              <a:rPr sz="1400" b="1" kern="0" dirty="0">
                <a:solidFill>
                  <a:sysClr val="windowText" lastClr="000000"/>
                </a:solidFill>
                <a:latin typeface="Times New Roman"/>
                <a:cs typeface="Times New Roman"/>
              </a:rPr>
              <a:t>Mean</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wind</a:t>
            </a:r>
            <a:r>
              <a:rPr sz="1400" b="1" kern="0" spc="-2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power</a:t>
            </a:r>
            <a:r>
              <a:rPr sz="1400" b="1" kern="0" spc="-20"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density</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and</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wind</a:t>
            </a:r>
            <a:r>
              <a:rPr sz="1400" b="1" kern="0" spc="-2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frequency</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and</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mean</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wind</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speed</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at</a:t>
            </a:r>
            <a:r>
              <a:rPr sz="1400" b="1" kern="0" spc="-15" dirty="0">
                <a:solidFill>
                  <a:sysClr val="windowText" lastClr="000000"/>
                </a:solidFill>
                <a:latin typeface="Times New Roman"/>
                <a:cs typeface="Times New Roman"/>
              </a:rPr>
              <a:t> </a:t>
            </a:r>
            <a:r>
              <a:rPr sz="1400" b="1" kern="0" dirty="0">
                <a:solidFill>
                  <a:sysClr val="windowText" lastClr="000000"/>
                </a:solidFill>
                <a:latin typeface="Times New Roman"/>
                <a:cs typeface="Times New Roman"/>
              </a:rPr>
              <a:t>100m</a:t>
            </a:r>
            <a:r>
              <a:rPr sz="1400" b="1" kern="0" spc="-35" dirty="0">
                <a:solidFill>
                  <a:sysClr val="windowText" lastClr="000000"/>
                </a:solidFill>
                <a:latin typeface="Times New Roman"/>
                <a:cs typeface="Times New Roman"/>
              </a:rPr>
              <a:t> </a:t>
            </a:r>
            <a:r>
              <a:rPr sz="1400" b="1" kern="0" spc="-20" dirty="0">
                <a:solidFill>
                  <a:sysClr val="windowText" lastClr="000000"/>
                </a:solidFill>
                <a:latin typeface="Times New Roman"/>
                <a:cs typeface="Times New Roman"/>
              </a:rPr>
              <a:t>amsl</a:t>
            </a:r>
            <a:endParaRPr sz="1400" kern="0" dirty="0">
              <a:solidFill>
                <a:sysClr val="windowText" lastClr="000000"/>
              </a:solidFill>
              <a:latin typeface="Times New Roman"/>
              <a:cs typeface="Times New Roman"/>
            </a:endParaRPr>
          </a:p>
          <a:p>
            <a:pPr>
              <a:spcBef>
                <a:spcPts val="215"/>
              </a:spcBef>
            </a:pPr>
            <a:endParaRPr sz="1200" kern="0" dirty="0">
              <a:solidFill>
                <a:sysClr val="windowText" lastClr="000000"/>
              </a:solidFill>
              <a:latin typeface="Times New Roman"/>
              <a:cs typeface="Times New Roman"/>
            </a:endParaRPr>
          </a:p>
          <a:p>
            <a:pPr marL="12700"/>
            <a:r>
              <a:rPr sz="1200" b="1" kern="0" dirty="0">
                <a:solidFill>
                  <a:sysClr val="windowText" lastClr="000000"/>
                </a:solidFill>
                <a:latin typeface="Times New Roman"/>
                <a:cs typeface="Times New Roman"/>
              </a:rPr>
              <a:t>at</a:t>
            </a:r>
            <a:r>
              <a:rPr sz="1200" b="1" kern="0" spc="-15" dirty="0">
                <a:solidFill>
                  <a:sysClr val="windowText" lastClr="000000"/>
                </a:solidFill>
                <a:latin typeface="Times New Roman"/>
                <a:cs typeface="Times New Roman"/>
              </a:rPr>
              <a:t> </a:t>
            </a:r>
            <a:r>
              <a:rPr sz="1200" b="1" kern="0" spc="-10" dirty="0">
                <a:solidFill>
                  <a:sysClr val="windowText" lastClr="000000"/>
                </a:solidFill>
                <a:latin typeface="Times New Roman"/>
                <a:cs typeface="Times New Roman"/>
              </a:rPr>
              <a:t>Data,</a:t>
            </a:r>
            <a:endParaRPr sz="1200" kern="0" dirty="0">
              <a:solidFill>
                <a:sysClr val="windowText" lastClr="000000"/>
              </a:solidFill>
              <a:latin typeface="Times New Roman"/>
              <a:cs typeface="Times New Roman"/>
            </a:endParaRPr>
          </a:p>
        </p:txBody>
      </p:sp>
      <p:sp>
        <p:nvSpPr>
          <p:cNvPr id="3" name="object 3"/>
          <p:cNvSpPr txBox="1"/>
          <p:nvPr/>
        </p:nvSpPr>
        <p:spPr>
          <a:xfrm>
            <a:off x="763965" y="2777284"/>
            <a:ext cx="10738338" cy="928972"/>
          </a:xfrm>
          <a:prstGeom prst="rect">
            <a:avLst/>
          </a:prstGeom>
        </p:spPr>
        <p:txBody>
          <a:bodyPr vert="horz" wrap="square" lIns="0" tIns="12700" rIns="0" bIns="0" rtlCol="0">
            <a:spAutoFit/>
          </a:bodyPr>
          <a:lstStyle/>
          <a:p>
            <a:pPr marL="12700">
              <a:spcBef>
                <a:spcPts val="100"/>
              </a:spcBef>
            </a:pPr>
            <a:r>
              <a:rPr sz="1600" b="1" kern="0" dirty="0">
                <a:solidFill>
                  <a:sysClr val="windowText" lastClr="000000"/>
                </a:solidFill>
                <a:latin typeface="Times New Roman"/>
                <a:cs typeface="Times New Roman"/>
              </a:rPr>
              <a:t>Fig.</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Hourly</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5"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variation</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10" dirty="0">
                <a:solidFill>
                  <a:sysClr val="windowText" lastClr="000000"/>
                </a:solidFill>
                <a:latin typeface="Times New Roman"/>
                <a:cs typeface="Times New Roman"/>
              </a:rPr>
              <a:t> </a:t>
            </a:r>
            <a:r>
              <a:rPr sz="1600" b="1" kern="0" dirty="0" err="1">
                <a:solidFill>
                  <a:sysClr val="windowText" lastClr="000000"/>
                </a:solidFill>
                <a:latin typeface="Times New Roman"/>
                <a:cs typeface="Times New Roman"/>
              </a:rPr>
              <a:t>Dat</a:t>
            </a:r>
            <a:r>
              <a:rPr lang="tr-TR" sz="1600" b="1" kern="0" dirty="0">
                <a:solidFill>
                  <a:sysClr val="windowText" lastClr="000000"/>
                </a:solidFill>
                <a:latin typeface="Times New Roman"/>
                <a:cs typeface="Times New Roman"/>
              </a:rPr>
              <a:t>ç</a:t>
            </a:r>
            <a:r>
              <a:rPr sz="1600" b="1" kern="0" dirty="0">
                <a:solidFill>
                  <a:sysClr val="windowText" lastClr="000000"/>
                </a:solidFill>
                <a:latin typeface="Times New Roman"/>
                <a:cs typeface="Times New Roman"/>
              </a:rPr>
              <a:t>a</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(Muğla)</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from</a:t>
            </a:r>
            <a:r>
              <a:rPr sz="1600" b="1" kern="0" spc="-3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2001</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to</a:t>
            </a:r>
            <a:r>
              <a:rPr sz="1600" b="1" kern="0" spc="-15"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2002.</a:t>
            </a:r>
            <a:endParaRPr sz="1600" kern="0" dirty="0">
              <a:solidFill>
                <a:sysClr val="windowText" lastClr="000000"/>
              </a:solidFill>
              <a:latin typeface="Times New Roman"/>
              <a:cs typeface="Times New Roman"/>
            </a:endParaRPr>
          </a:p>
          <a:p>
            <a:pPr marL="12700" marR="5080">
              <a:lnSpc>
                <a:spcPct val="110000"/>
              </a:lnSpc>
              <a:spcBef>
                <a:spcPts val="1005"/>
              </a:spcBef>
            </a:pPr>
            <a:r>
              <a:rPr sz="1600" b="1" kern="0" dirty="0">
                <a:solidFill>
                  <a:sysClr val="windowText" lastClr="000000"/>
                </a:solidFill>
                <a:latin typeface="Times New Roman"/>
                <a:cs typeface="Times New Roman"/>
              </a:rPr>
              <a:t>In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2001,</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slightly</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higher</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values</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were</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recorded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than</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2002</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at</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10" dirty="0">
                <a:solidFill>
                  <a:sysClr val="windowText" lastClr="000000"/>
                </a:solidFill>
                <a:latin typeface="Times New Roman"/>
                <a:cs typeface="Times New Roman"/>
              </a:rPr>
              <a:t> study </a:t>
            </a:r>
            <a:r>
              <a:rPr sz="1600" b="1" kern="0" dirty="0">
                <a:solidFill>
                  <a:sysClr val="windowText" lastClr="000000"/>
                </a:solidFill>
                <a:latin typeface="Times New Roman"/>
                <a:cs typeface="Times New Roman"/>
              </a:rPr>
              <a:t>area.</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Times</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series</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are</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very</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similar</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with</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each</a:t>
            </a:r>
            <a:r>
              <a:rPr sz="1600" b="1" kern="0" spc="-25"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other.</a:t>
            </a:r>
            <a:endParaRPr sz="1600" kern="0" dirty="0">
              <a:solidFill>
                <a:sysClr val="windowText" lastClr="000000"/>
              </a:solidFill>
              <a:latin typeface="Times New Roman"/>
              <a:cs typeface="Times New Roman"/>
            </a:endParaRPr>
          </a:p>
        </p:txBody>
      </p:sp>
      <p:sp>
        <p:nvSpPr>
          <p:cNvPr id="4" name="object 4"/>
          <p:cNvSpPr txBox="1"/>
          <p:nvPr/>
        </p:nvSpPr>
        <p:spPr>
          <a:xfrm>
            <a:off x="763965" y="3724383"/>
            <a:ext cx="10372958" cy="554511"/>
          </a:xfrm>
          <a:prstGeom prst="rect">
            <a:avLst/>
          </a:prstGeom>
        </p:spPr>
        <p:txBody>
          <a:bodyPr vert="horz" wrap="square" lIns="0" tIns="12700" rIns="0" bIns="0" rtlCol="0">
            <a:spAutoFit/>
          </a:bodyPr>
          <a:lstStyle/>
          <a:p>
            <a:pPr marL="12700" marR="5080" algn="just">
              <a:lnSpc>
                <a:spcPct val="110000"/>
              </a:lnSpc>
              <a:spcBef>
                <a:spcPts val="100"/>
              </a:spcBef>
            </a:pPr>
            <a:r>
              <a:rPr sz="1600" b="1" kern="0" dirty="0">
                <a:solidFill>
                  <a:sysClr val="windowText" lastClr="000000"/>
                </a:solidFill>
                <a:latin typeface="Times New Roman"/>
                <a:cs typeface="Times New Roman"/>
              </a:rPr>
              <a:t>The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figure</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shows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annual</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values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and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their</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Box</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Plots.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2001</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has</a:t>
            </a:r>
            <a:r>
              <a:rPr sz="1600" b="1" kern="0" spc="-15"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higher </a:t>
            </a:r>
            <a:r>
              <a:rPr sz="1600" b="1" kern="0" dirty="0">
                <a:solidFill>
                  <a:sysClr val="windowText" lastClr="000000"/>
                </a:solidFill>
                <a:latin typeface="Times New Roman"/>
                <a:cs typeface="Times New Roman"/>
              </a:rPr>
              <a:t>Wind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as</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Mean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and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outliers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well</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than</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2002.</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Both</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plots</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show</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almost</a:t>
            </a:r>
            <a:r>
              <a:rPr sz="1600" b="1" kern="0" spc="-15" dirty="0">
                <a:solidFill>
                  <a:sysClr val="windowText" lastClr="000000"/>
                </a:solidFill>
                <a:latin typeface="Times New Roman"/>
                <a:cs typeface="Times New Roman"/>
              </a:rPr>
              <a:t> </a:t>
            </a:r>
            <a:r>
              <a:rPr sz="1600" b="1" kern="0" spc="-25" dirty="0">
                <a:solidFill>
                  <a:sysClr val="windowText" lastClr="000000"/>
                </a:solidFill>
                <a:latin typeface="Times New Roman"/>
                <a:cs typeface="Times New Roman"/>
              </a:rPr>
              <a:t>bel </a:t>
            </a:r>
            <a:r>
              <a:rPr sz="1600" b="1" kern="0" dirty="0">
                <a:solidFill>
                  <a:sysClr val="windowText" lastClr="000000"/>
                </a:solidFill>
                <a:latin typeface="Times New Roman"/>
                <a:cs typeface="Times New Roman"/>
              </a:rPr>
              <a:t>shape</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distribution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at</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study</a:t>
            </a:r>
            <a:r>
              <a:rPr sz="1600" b="1" kern="0" spc="-15" dirty="0">
                <a:solidFill>
                  <a:sysClr val="windowText" lastClr="000000"/>
                </a:solidFill>
                <a:latin typeface="Times New Roman"/>
                <a:cs typeface="Times New Roman"/>
              </a:rPr>
              <a:t> </a:t>
            </a:r>
            <a:r>
              <a:rPr sz="1600" b="1" kern="0" spc="-20" dirty="0">
                <a:solidFill>
                  <a:sysClr val="windowText" lastClr="000000"/>
                </a:solidFill>
                <a:latin typeface="Times New Roman"/>
                <a:cs typeface="Times New Roman"/>
              </a:rPr>
              <a:t>area.</a:t>
            </a:r>
            <a:endParaRPr sz="1600" kern="0" dirty="0">
              <a:solidFill>
                <a:sysClr val="windowText" lastClr="000000"/>
              </a:solidFill>
              <a:latin typeface="Times New Roman"/>
              <a:cs typeface="Times New Roman"/>
            </a:endParaRPr>
          </a:p>
        </p:txBody>
      </p:sp>
      <p:sp>
        <p:nvSpPr>
          <p:cNvPr id="5" name="object 5"/>
          <p:cNvSpPr txBox="1"/>
          <p:nvPr/>
        </p:nvSpPr>
        <p:spPr>
          <a:xfrm>
            <a:off x="3721999" y="6565544"/>
            <a:ext cx="5340914" cy="289823"/>
          </a:xfrm>
          <a:prstGeom prst="rect">
            <a:avLst/>
          </a:prstGeom>
        </p:spPr>
        <p:txBody>
          <a:bodyPr vert="horz" wrap="square" lIns="0" tIns="12700" rIns="0" bIns="0" rtlCol="0">
            <a:spAutoFit/>
          </a:bodyPr>
          <a:lstStyle/>
          <a:p>
            <a:pPr marL="12700">
              <a:spcBef>
                <a:spcPts val="100"/>
              </a:spcBef>
            </a:pPr>
            <a:r>
              <a:rPr b="1" kern="0" dirty="0">
                <a:solidFill>
                  <a:sysClr val="windowText" lastClr="000000"/>
                </a:solidFill>
                <a:latin typeface="Times New Roman"/>
                <a:cs typeface="Times New Roman"/>
              </a:rPr>
              <a:t>Fig.</a:t>
            </a:r>
            <a:r>
              <a:rPr b="1" kern="0" spc="-15"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Annual</a:t>
            </a:r>
            <a:r>
              <a:rPr b="1" kern="0" spc="-15"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comparison</a:t>
            </a:r>
            <a:r>
              <a:rPr b="1" kern="0" spc="-15"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of</a:t>
            </a:r>
            <a:r>
              <a:rPr b="1" kern="0" spc="-5"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box</a:t>
            </a:r>
            <a:r>
              <a:rPr b="1" kern="0" spc="-30"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plots</a:t>
            </a:r>
            <a:r>
              <a:rPr b="1" kern="0" spc="-15"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at</a:t>
            </a:r>
            <a:r>
              <a:rPr b="1" kern="0" spc="-15"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study</a:t>
            </a:r>
            <a:r>
              <a:rPr b="1" kern="0" spc="-15" dirty="0">
                <a:solidFill>
                  <a:sysClr val="windowText" lastClr="000000"/>
                </a:solidFill>
                <a:latin typeface="Times New Roman"/>
                <a:cs typeface="Times New Roman"/>
              </a:rPr>
              <a:t> </a:t>
            </a:r>
            <a:r>
              <a:rPr b="1" kern="0" spc="-10" dirty="0">
                <a:solidFill>
                  <a:sysClr val="windowText" lastClr="000000"/>
                </a:solidFill>
                <a:latin typeface="Times New Roman"/>
                <a:cs typeface="Times New Roman"/>
              </a:rPr>
              <a:t>area.</a:t>
            </a:r>
            <a:endParaRPr kern="0" dirty="0">
              <a:solidFill>
                <a:sysClr val="windowText" lastClr="000000"/>
              </a:solidFill>
              <a:latin typeface="Times New Roman"/>
              <a:cs typeface="Times New Roman"/>
            </a:endParaRPr>
          </a:p>
        </p:txBody>
      </p:sp>
      <p:pic>
        <p:nvPicPr>
          <p:cNvPr id="6" name="object 6"/>
          <p:cNvPicPr/>
          <p:nvPr/>
        </p:nvPicPr>
        <p:blipFill>
          <a:blip r:embed="rId2" cstate="print"/>
          <a:stretch>
            <a:fillRect/>
          </a:stretch>
        </p:blipFill>
        <p:spPr>
          <a:xfrm>
            <a:off x="2890038" y="710236"/>
            <a:ext cx="2803601" cy="148622"/>
          </a:xfrm>
          <a:prstGeom prst="rect">
            <a:avLst/>
          </a:prstGeom>
        </p:spPr>
      </p:pic>
      <p:pic>
        <p:nvPicPr>
          <p:cNvPr id="7" name="object 7"/>
          <p:cNvPicPr/>
          <p:nvPr/>
        </p:nvPicPr>
        <p:blipFill>
          <a:blip r:embed="rId3" cstate="print"/>
          <a:stretch>
            <a:fillRect/>
          </a:stretch>
        </p:blipFill>
        <p:spPr>
          <a:xfrm>
            <a:off x="1373273" y="1058304"/>
            <a:ext cx="9519721" cy="1625178"/>
          </a:xfrm>
          <a:prstGeom prst="rect">
            <a:avLst/>
          </a:prstGeom>
        </p:spPr>
      </p:pic>
      <p:pic>
        <p:nvPicPr>
          <p:cNvPr id="8" name="object 8"/>
          <p:cNvPicPr/>
          <p:nvPr/>
        </p:nvPicPr>
        <p:blipFill>
          <a:blip r:embed="rId4" cstate="print"/>
          <a:stretch>
            <a:fillRect/>
          </a:stretch>
        </p:blipFill>
        <p:spPr>
          <a:xfrm>
            <a:off x="1591856" y="4278894"/>
            <a:ext cx="9226062" cy="2286650"/>
          </a:xfrm>
          <a:prstGeom prst="rect">
            <a:avLst/>
          </a:prstGeom>
        </p:spPr>
      </p:pic>
      <p:sp>
        <p:nvSpPr>
          <p:cNvPr id="9" name="Slayt Numarası Yer Tutucusu 8"/>
          <p:cNvSpPr>
            <a:spLocks noGrp="1"/>
          </p:cNvSpPr>
          <p:nvPr>
            <p:ph type="sldNum" sz="quarter" idx="7"/>
          </p:nvPr>
        </p:nvSpPr>
        <p:spPr/>
        <p:txBody>
          <a:bodyPr/>
          <a:lstStyle/>
          <a:p>
            <a:fld id="{B6F15528-21DE-4FAA-801E-634DDDAF4B2B}" type="slidenum">
              <a:rPr lang="tr-TR" smtClean="0">
                <a:solidFill>
                  <a:prstClr val="black">
                    <a:tint val="75000"/>
                  </a:prstClr>
                </a:solidFill>
              </a:rPr>
              <a:pPr/>
              <a:t>16</a:t>
            </a:fld>
            <a:endParaRPr lang="tr-TR">
              <a:solidFill>
                <a:prstClr val="black">
                  <a:tint val="75000"/>
                </a:prstClr>
              </a:solidFill>
            </a:endParaRPr>
          </a:p>
        </p:txBody>
      </p:sp>
    </p:spTree>
    <p:extLst>
      <p:ext uri="{BB962C8B-B14F-4D97-AF65-F5344CB8AC3E}">
        <p14:creationId xmlns:p14="http://schemas.microsoft.com/office/powerpoint/2010/main" val="102882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5785" y="2394680"/>
            <a:ext cx="10456983" cy="1895006"/>
          </a:xfrm>
          <a:prstGeom prst="rect">
            <a:avLst/>
          </a:prstGeom>
        </p:spPr>
        <p:txBody>
          <a:bodyPr vert="horz" wrap="square" lIns="0" tIns="13335" rIns="0" bIns="0" rtlCol="0">
            <a:spAutoFit/>
          </a:bodyPr>
          <a:lstStyle/>
          <a:p>
            <a:pPr marL="12700" marR="5080">
              <a:lnSpc>
                <a:spcPct val="110300"/>
              </a:lnSpc>
              <a:spcBef>
                <a:spcPts val="105"/>
              </a:spcBef>
            </a:pPr>
            <a:r>
              <a:rPr sz="1600" b="1" kern="0" dirty="0">
                <a:solidFill>
                  <a:sysClr val="windowText" lastClr="000000"/>
                </a:solidFill>
                <a:latin typeface="Times New Roman"/>
                <a:cs typeface="Times New Roman"/>
              </a:rPr>
              <a:t>Fig.</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Seasonal</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Boxplots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shows</a:t>
            </a:r>
            <a:r>
              <a:rPr sz="1600" b="1" kern="0" spc="-3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four</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season</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variation: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(blue;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spring,</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red;</a:t>
            </a:r>
            <a:r>
              <a:rPr sz="1600" b="1" kern="0" spc="-20"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summer, </a:t>
            </a:r>
            <a:r>
              <a:rPr sz="1600" b="1" kern="0" dirty="0">
                <a:solidFill>
                  <a:sysClr val="windowText" lastClr="000000"/>
                </a:solidFill>
                <a:latin typeface="Times New Roman"/>
                <a:cs typeface="Times New Roman"/>
              </a:rPr>
              <a:t>yellow;</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autumn</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and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green</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winter.</a:t>
            </a:r>
            <a:r>
              <a:rPr sz="1600" b="1" kern="0" spc="254"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summer</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slightly,</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negative</a:t>
            </a:r>
            <a:r>
              <a:rPr sz="1600" b="1" kern="0" spc="-3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skewness</a:t>
            </a:r>
            <a:r>
              <a:rPr sz="1600" b="1" kern="0" spc="-20" dirty="0">
                <a:solidFill>
                  <a:sysClr val="windowText" lastClr="000000"/>
                </a:solidFill>
                <a:latin typeface="Times New Roman"/>
                <a:cs typeface="Times New Roman"/>
              </a:rPr>
              <a:t> </a:t>
            </a:r>
            <a:r>
              <a:rPr sz="1600" b="1" kern="0" spc="-25" dirty="0">
                <a:solidFill>
                  <a:sysClr val="windowText" lastClr="000000"/>
                </a:solidFill>
                <a:latin typeface="Times New Roman"/>
                <a:cs typeface="Times New Roman"/>
              </a:rPr>
              <a:t>was </a:t>
            </a:r>
            <a:r>
              <a:rPr sz="1600" b="1" kern="0" dirty="0">
                <a:solidFill>
                  <a:sysClr val="windowText" lastClr="000000"/>
                </a:solidFill>
                <a:latin typeface="Times New Roman"/>
                <a:cs typeface="Times New Roman"/>
              </a:rPr>
              <a:t>observed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at</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both</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study</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period.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2002,</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fall</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skewness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values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are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opposite</a:t>
            </a:r>
            <a:r>
              <a:rPr sz="1600" b="1" kern="0" spc="-20" dirty="0">
                <a:solidFill>
                  <a:sysClr val="windowText" lastClr="000000"/>
                </a:solidFill>
                <a:latin typeface="Times New Roman"/>
                <a:cs typeface="Times New Roman"/>
              </a:rPr>
              <a:t> than </a:t>
            </a:r>
            <a:r>
              <a:rPr sz="1600" b="1" kern="0" dirty="0">
                <a:solidFill>
                  <a:sysClr val="windowText" lastClr="000000"/>
                </a:solidFill>
                <a:latin typeface="Times New Roman"/>
                <a:cs typeface="Times New Roman"/>
              </a:rPr>
              <a:t>other</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seasons,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there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positive</a:t>
            </a:r>
            <a:r>
              <a:rPr sz="1600" b="1" kern="0" spc="-15"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skewness.</a:t>
            </a:r>
            <a:endParaRPr sz="1600" kern="0" dirty="0">
              <a:solidFill>
                <a:sysClr val="windowText" lastClr="000000"/>
              </a:solidFill>
              <a:latin typeface="Times New Roman"/>
              <a:cs typeface="Times New Roman"/>
            </a:endParaRPr>
          </a:p>
          <a:p>
            <a:pPr marL="12700" marR="27940">
              <a:lnSpc>
                <a:spcPct val="110000"/>
              </a:lnSpc>
              <a:spcBef>
                <a:spcPts val="1010"/>
              </a:spcBef>
            </a:pPr>
            <a:r>
              <a:rPr sz="1600" b="1" kern="0" dirty="0">
                <a:solidFill>
                  <a:sysClr val="windowText" lastClr="000000"/>
                </a:solidFill>
                <a:latin typeface="Times New Roman"/>
                <a:cs typeface="Times New Roman"/>
              </a:rPr>
              <a:t>Wind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has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25" dirty="0">
                <a:solidFill>
                  <a:sysClr val="windowText" lastClr="000000"/>
                </a:solidFill>
                <a:latin typeface="Times New Roman"/>
                <a:cs typeface="Times New Roman"/>
              </a:rPr>
              <a:t> </a:t>
            </a:r>
            <a:r>
              <a:rPr sz="1600" b="1" kern="0" dirty="0">
                <a:solidFill>
                  <a:srgbClr val="FF0000"/>
                </a:solidFill>
                <a:latin typeface="Times New Roman"/>
                <a:cs typeface="Times New Roman"/>
              </a:rPr>
              <a:t>highest</a:t>
            </a:r>
            <a:r>
              <a:rPr sz="1600" b="1" kern="0" spc="-20" dirty="0">
                <a:solidFill>
                  <a:srgbClr val="FF0000"/>
                </a:solidFill>
                <a:latin typeface="Times New Roman"/>
                <a:cs typeface="Times New Roman"/>
              </a:rPr>
              <a:t> </a:t>
            </a:r>
            <a:r>
              <a:rPr sz="1600" b="1" kern="0" dirty="0">
                <a:solidFill>
                  <a:srgbClr val="FF0000"/>
                </a:solidFill>
                <a:latin typeface="Times New Roman"/>
                <a:cs typeface="Times New Roman"/>
              </a:rPr>
              <a:t>outliers</a:t>
            </a:r>
            <a:r>
              <a:rPr sz="1600" b="1" kern="0" spc="-15" dirty="0">
                <a:solidFill>
                  <a:srgbClr val="FF0000"/>
                </a:solidFill>
                <a:latin typeface="Times New Roman"/>
                <a:cs typeface="Times New Roman"/>
              </a:rPr>
              <a:t> </a:t>
            </a:r>
            <a:r>
              <a:rPr sz="1600" b="1" kern="0" dirty="0">
                <a:solidFill>
                  <a:srgbClr val="FF0000"/>
                </a:solidFill>
                <a:latin typeface="Times New Roman"/>
                <a:cs typeface="Times New Roman"/>
              </a:rPr>
              <a:t>in</a:t>
            </a:r>
            <a:r>
              <a:rPr sz="1600" b="1" kern="0" spc="-15" dirty="0">
                <a:solidFill>
                  <a:srgbClr val="FF0000"/>
                </a:solidFill>
                <a:latin typeface="Times New Roman"/>
                <a:cs typeface="Times New Roman"/>
              </a:rPr>
              <a:t> </a:t>
            </a:r>
            <a:r>
              <a:rPr sz="1600" b="1" kern="0" dirty="0">
                <a:solidFill>
                  <a:srgbClr val="FF0000"/>
                </a:solidFill>
                <a:latin typeface="Times New Roman"/>
                <a:cs typeface="Times New Roman"/>
              </a:rPr>
              <a:t>fall</a:t>
            </a:r>
            <a:r>
              <a:rPr sz="1600" b="1" kern="0" spc="-20" dirty="0">
                <a:solidFill>
                  <a:srgbClr val="FF0000"/>
                </a:solidFill>
                <a:latin typeface="Times New Roman"/>
                <a:cs typeface="Times New Roman"/>
              </a:rPr>
              <a:t> </a:t>
            </a:r>
            <a:r>
              <a:rPr sz="1600" b="1" kern="0" dirty="0">
                <a:solidFill>
                  <a:srgbClr val="FF0000"/>
                </a:solidFill>
                <a:latin typeface="Times New Roman"/>
                <a:cs typeface="Times New Roman"/>
              </a:rPr>
              <a:t>and</a:t>
            </a:r>
            <a:r>
              <a:rPr sz="1600" b="1" kern="0" spc="-25" dirty="0">
                <a:solidFill>
                  <a:srgbClr val="FF0000"/>
                </a:solidFill>
                <a:latin typeface="Times New Roman"/>
                <a:cs typeface="Times New Roman"/>
              </a:rPr>
              <a:t> </a:t>
            </a:r>
            <a:r>
              <a:rPr sz="1600" b="1" kern="0" dirty="0">
                <a:solidFill>
                  <a:srgbClr val="FF0000"/>
                </a:solidFill>
                <a:latin typeface="Times New Roman"/>
                <a:cs typeface="Times New Roman"/>
              </a:rPr>
              <a:t>winter</a:t>
            </a:r>
            <a:r>
              <a:rPr sz="1600" b="1" kern="0" dirty="0">
                <a:solidFill>
                  <a:sysClr val="windowText" lastClr="000000"/>
                </a:solidFill>
                <a:latin typeface="Times New Roman"/>
                <a:cs typeface="Times New Roman"/>
              </a:rPr>
              <a:t>,</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however,</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summer</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it</a:t>
            </a:r>
            <a:r>
              <a:rPr sz="1600" b="1" kern="0" spc="-20" dirty="0">
                <a:solidFill>
                  <a:sysClr val="windowText" lastClr="000000"/>
                </a:solidFill>
                <a:latin typeface="Times New Roman"/>
                <a:cs typeface="Times New Roman"/>
              </a:rPr>
              <a:t> </a:t>
            </a:r>
            <a:r>
              <a:rPr sz="1600" b="1" kern="0" spc="-25" dirty="0">
                <a:solidFill>
                  <a:sysClr val="windowText" lastClr="000000"/>
                </a:solidFill>
                <a:latin typeface="Times New Roman"/>
                <a:cs typeface="Times New Roman"/>
              </a:rPr>
              <a:t>has </a:t>
            </a:r>
            <a:r>
              <a:rPr sz="1600" b="1" kern="0" dirty="0">
                <a:solidFill>
                  <a:sysClr val="windowText" lastClr="000000"/>
                </a:solidFill>
                <a:latin typeface="Times New Roman"/>
                <a:cs typeface="Times New Roman"/>
              </a:rPr>
              <a:t>the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highest</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Mean</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Values</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15" dirty="0">
                <a:solidFill>
                  <a:sysClr val="windowText" lastClr="000000"/>
                </a:solidFill>
                <a:latin typeface="Times New Roman"/>
                <a:cs typeface="Times New Roman"/>
              </a:rPr>
              <a:t> </a:t>
            </a:r>
            <a:r>
              <a:rPr sz="1600" b="1" kern="0" spc="-20" dirty="0">
                <a:solidFill>
                  <a:sysClr val="windowText" lastClr="000000"/>
                </a:solidFill>
                <a:latin typeface="Times New Roman"/>
                <a:cs typeface="Times New Roman"/>
              </a:rPr>
              <a:t>year.</a:t>
            </a:r>
            <a:endParaRPr lang="tr-TR" sz="1600" b="1" kern="0" spc="-20" dirty="0">
              <a:solidFill>
                <a:sysClr val="windowText" lastClr="000000"/>
              </a:solidFill>
              <a:latin typeface="Times New Roman"/>
              <a:cs typeface="Times New Roman"/>
            </a:endParaRPr>
          </a:p>
          <a:p>
            <a:pPr marL="12700" marR="27940">
              <a:lnSpc>
                <a:spcPct val="110000"/>
              </a:lnSpc>
              <a:spcBef>
                <a:spcPts val="1010"/>
              </a:spcBef>
            </a:pPr>
            <a:endParaRPr sz="1600" kern="0" dirty="0">
              <a:solidFill>
                <a:sysClr val="windowText" lastClr="000000"/>
              </a:solidFill>
              <a:latin typeface="Times New Roman"/>
              <a:cs typeface="Times New Roman"/>
            </a:endParaRPr>
          </a:p>
        </p:txBody>
      </p:sp>
      <p:sp>
        <p:nvSpPr>
          <p:cNvPr id="3" name="object 3"/>
          <p:cNvSpPr txBox="1"/>
          <p:nvPr/>
        </p:nvSpPr>
        <p:spPr>
          <a:xfrm>
            <a:off x="855785" y="3768071"/>
            <a:ext cx="10621086" cy="1192891"/>
          </a:xfrm>
          <a:prstGeom prst="rect">
            <a:avLst/>
          </a:prstGeom>
        </p:spPr>
        <p:txBody>
          <a:bodyPr vert="horz" wrap="square" lIns="0" tIns="12700" rIns="0" bIns="0" rtlCol="0">
            <a:spAutoFit/>
          </a:bodyPr>
          <a:lstStyle/>
          <a:p>
            <a:pPr marL="12700">
              <a:spcBef>
                <a:spcPts val="100"/>
              </a:spcBef>
            </a:pPr>
            <a:endParaRPr lang="tr-TR" sz="1600" b="1" kern="0" dirty="0">
              <a:solidFill>
                <a:sysClr val="windowText" lastClr="000000"/>
              </a:solidFill>
              <a:latin typeface="Times New Roman"/>
              <a:cs typeface="Times New Roman"/>
            </a:endParaRPr>
          </a:p>
          <a:p>
            <a:pPr marL="12700">
              <a:spcBef>
                <a:spcPts val="100"/>
              </a:spcBef>
            </a:pPr>
            <a:r>
              <a:rPr sz="1600" b="1" kern="0" dirty="0">
                <a:solidFill>
                  <a:sysClr val="windowText" lastClr="000000"/>
                </a:solidFill>
                <a:latin typeface="Times New Roman"/>
                <a:cs typeface="Times New Roman"/>
              </a:rPr>
              <a:t>Monthly</a:t>
            </a:r>
            <a:r>
              <a:rPr sz="1600" b="1" kern="0" spc="-20"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Boxplots:</a:t>
            </a:r>
            <a:endParaRPr sz="1600" kern="0" dirty="0">
              <a:solidFill>
                <a:sysClr val="windowText" lastClr="000000"/>
              </a:solidFill>
              <a:latin typeface="Times New Roman"/>
              <a:cs typeface="Times New Roman"/>
            </a:endParaRPr>
          </a:p>
          <a:p>
            <a:pPr marL="12700" marR="5080">
              <a:lnSpc>
                <a:spcPct val="110800"/>
              </a:lnSpc>
              <a:spcBef>
                <a:spcPts val="985"/>
              </a:spcBef>
            </a:pPr>
            <a:r>
              <a:rPr sz="1600" b="1" kern="0" dirty="0">
                <a:solidFill>
                  <a:sysClr val="windowText" lastClr="000000"/>
                </a:solidFill>
                <a:latin typeface="Times New Roman"/>
                <a:cs typeface="Times New Roman"/>
              </a:rPr>
              <a:t>February</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has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highest</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outliers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year</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however</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see</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that July</a:t>
            </a:r>
            <a:r>
              <a:rPr sz="1600" b="1" kern="0" spc="-15" dirty="0">
                <a:solidFill>
                  <a:sysClr val="windowText" lastClr="000000"/>
                </a:solidFill>
                <a:latin typeface="Times New Roman"/>
                <a:cs typeface="Times New Roman"/>
              </a:rPr>
              <a:t> </a:t>
            </a:r>
            <a:r>
              <a:rPr sz="1600" b="1" kern="0" spc="-25" dirty="0">
                <a:solidFill>
                  <a:sysClr val="windowText" lastClr="000000"/>
                </a:solidFill>
                <a:latin typeface="Times New Roman"/>
                <a:cs typeface="Times New Roman"/>
              </a:rPr>
              <a:t>and </a:t>
            </a:r>
            <a:r>
              <a:rPr sz="1600" b="1" kern="0" dirty="0">
                <a:solidFill>
                  <a:sysClr val="windowText" lastClr="000000"/>
                </a:solidFill>
                <a:latin typeface="Times New Roman"/>
                <a:cs typeface="Times New Roman"/>
              </a:rPr>
              <a:t>August</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has</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highest</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mean</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values</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for</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0" dirty="0">
                <a:solidFill>
                  <a:sysClr val="windowText" lastClr="000000"/>
                </a:solidFill>
                <a:latin typeface="Times New Roman"/>
                <a:cs typeface="Times New Roman"/>
              </a:rPr>
              <a:t> Speed.</a:t>
            </a:r>
            <a:endParaRPr sz="1600" kern="0" dirty="0">
              <a:solidFill>
                <a:sysClr val="windowText" lastClr="000000"/>
              </a:solidFill>
              <a:latin typeface="Times New Roman"/>
              <a:cs typeface="Times New Roman"/>
            </a:endParaRPr>
          </a:p>
        </p:txBody>
      </p:sp>
      <p:sp>
        <p:nvSpPr>
          <p:cNvPr id="4" name="object 4"/>
          <p:cNvSpPr txBox="1"/>
          <p:nvPr/>
        </p:nvSpPr>
        <p:spPr>
          <a:xfrm>
            <a:off x="1865971" y="6298908"/>
            <a:ext cx="8630707" cy="554511"/>
          </a:xfrm>
          <a:prstGeom prst="rect">
            <a:avLst/>
          </a:prstGeom>
        </p:spPr>
        <p:txBody>
          <a:bodyPr vert="horz" wrap="square" lIns="0" tIns="12700" rIns="0" bIns="0" rtlCol="0">
            <a:spAutoFit/>
          </a:bodyPr>
          <a:lstStyle/>
          <a:p>
            <a:pPr marL="12700" marR="5715">
              <a:lnSpc>
                <a:spcPct val="110000"/>
              </a:lnSpc>
              <a:spcBef>
                <a:spcPts val="100"/>
              </a:spcBef>
            </a:pPr>
            <a:r>
              <a:rPr sz="1600" b="1" kern="0" dirty="0">
                <a:solidFill>
                  <a:sysClr val="windowText" lastClr="000000"/>
                </a:solidFill>
                <a:latin typeface="Times New Roman"/>
                <a:cs typeface="Times New Roman"/>
              </a:rPr>
              <a:t>Fig.</a:t>
            </a:r>
            <a:r>
              <a:rPr sz="1600" b="1" kern="0" spc="-25" dirty="0">
                <a:solidFill>
                  <a:sysClr val="windowText" lastClr="000000"/>
                </a:solidFill>
                <a:latin typeface="Times New Roman"/>
                <a:cs typeface="Times New Roman"/>
              </a:rPr>
              <a:t> </a:t>
            </a:r>
            <a:r>
              <a:rPr sz="1600" b="1" kern="0" dirty="0">
                <a:solidFill>
                  <a:srgbClr val="FF0000"/>
                </a:solidFill>
                <a:latin typeface="Times New Roman"/>
                <a:cs typeface="Times New Roman"/>
              </a:rPr>
              <a:t>In</a:t>
            </a:r>
            <a:r>
              <a:rPr sz="1600" b="1" kern="0" spc="-10" dirty="0">
                <a:solidFill>
                  <a:srgbClr val="FF0000"/>
                </a:solidFill>
                <a:latin typeface="Times New Roman"/>
                <a:cs typeface="Times New Roman"/>
              </a:rPr>
              <a:t> </a:t>
            </a:r>
            <a:r>
              <a:rPr sz="1600" b="1" kern="0" dirty="0">
                <a:solidFill>
                  <a:srgbClr val="FF0000"/>
                </a:solidFill>
                <a:latin typeface="Times New Roman"/>
                <a:cs typeface="Times New Roman"/>
              </a:rPr>
              <a:t>February,</a:t>
            </a:r>
            <a:r>
              <a:rPr sz="1600" b="1" kern="0" spc="-25" dirty="0">
                <a:solidFill>
                  <a:srgbClr val="FF0000"/>
                </a:solidFill>
                <a:latin typeface="Times New Roman"/>
                <a:cs typeface="Times New Roman"/>
              </a:rPr>
              <a:t> </a:t>
            </a:r>
            <a:r>
              <a:rPr sz="1600" b="1" kern="0" dirty="0">
                <a:solidFill>
                  <a:srgbClr val="FF0000"/>
                </a:solidFill>
                <a:latin typeface="Times New Roman"/>
                <a:cs typeface="Times New Roman"/>
              </a:rPr>
              <a:t>November</a:t>
            </a:r>
            <a:r>
              <a:rPr sz="1600" b="1" kern="0" spc="-25" dirty="0">
                <a:solidFill>
                  <a:srgbClr val="FF0000"/>
                </a:solidFill>
                <a:latin typeface="Times New Roman"/>
                <a:cs typeface="Times New Roman"/>
              </a:rPr>
              <a:t> </a:t>
            </a:r>
            <a:r>
              <a:rPr sz="1600" b="1" kern="0" dirty="0">
                <a:solidFill>
                  <a:srgbClr val="FF0000"/>
                </a:solidFill>
                <a:latin typeface="Times New Roman"/>
                <a:cs typeface="Times New Roman"/>
              </a:rPr>
              <a:t>and</a:t>
            </a:r>
            <a:r>
              <a:rPr sz="1600" b="1" kern="0" spc="-25" dirty="0">
                <a:solidFill>
                  <a:srgbClr val="FF0000"/>
                </a:solidFill>
                <a:latin typeface="Times New Roman"/>
                <a:cs typeface="Times New Roman"/>
              </a:rPr>
              <a:t> </a:t>
            </a:r>
            <a:r>
              <a:rPr sz="1600" b="1" kern="0" dirty="0">
                <a:solidFill>
                  <a:srgbClr val="FF0000"/>
                </a:solidFill>
                <a:latin typeface="Times New Roman"/>
                <a:cs typeface="Times New Roman"/>
              </a:rPr>
              <a:t>January</a:t>
            </a:r>
            <a:r>
              <a:rPr sz="1600" b="1" kern="0" spc="-20" dirty="0">
                <a:solidFill>
                  <a:srgbClr val="FF0000"/>
                </a:solidFill>
                <a:latin typeface="Times New Roman"/>
                <a:cs typeface="Times New Roman"/>
              </a:rPr>
              <a:t> </a:t>
            </a:r>
            <a:r>
              <a:rPr sz="1600" b="1" kern="0" dirty="0">
                <a:solidFill>
                  <a:sysClr val="windowText" lastClr="000000"/>
                </a:solidFill>
                <a:latin typeface="Times New Roman"/>
                <a:cs typeface="Times New Roman"/>
              </a:rPr>
              <a:t>we</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have</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recorded</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highest</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outliers</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20" dirty="0">
                <a:solidFill>
                  <a:sysClr val="windowText" lastClr="000000"/>
                </a:solidFill>
                <a:latin typeface="Times New Roman"/>
                <a:cs typeface="Times New Roman"/>
              </a:rPr>
              <a:t> </a:t>
            </a:r>
            <a:r>
              <a:rPr sz="1600" b="1" kern="0" spc="-25" dirty="0">
                <a:solidFill>
                  <a:sysClr val="windowText" lastClr="000000"/>
                </a:solidFill>
                <a:latin typeface="Times New Roman"/>
                <a:cs typeface="Times New Roman"/>
              </a:rPr>
              <a:t>the </a:t>
            </a:r>
            <a:r>
              <a:rPr sz="1600" b="1" kern="0" dirty="0">
                <a:solidFill>
                  <a:sysClr val="windowText" lastClr="000000"/>
                </a:solidFill>
                <a:latin typeface="Times New Roman"/>
                <a:cs typeface="Times New Roman"/>
              </a:rPr>
              <a:t>year,</a:t>
            </a:r>
            <a:r>
              <a:rPr sz="1600" b="1" kern="0" spc="27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however,</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values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have</a:t>
            </a:r>
            <a:r>
              <a:rPr sz="1600" b="1" kern="0" spc="27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highest</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mean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values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July</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and</a:t>
            </a:r>
            <a:r>
              <a:rPr sz="1600" b="1" kern="0" spc="-10" dirty="0">
                <a:solidFill>
                  <a:sysClr val="windowText" lastClr="000000"/>
                </a:solidFill>
                <a:latin typeface="Times New Roman"/>
                <a:cs typeface="Times New Roman"/>
              </a:rPr>
              <a:t> August.</a:t>
            </a:r>
            <a:endParaRPr sz="1600" kern="0" dirty="0">
              <a:solidFill>
                <a:sysClr val="windowText" lastClr="000000"/>
              </a:solidFill>
              <a:latin typeface="Times New Roman"/>
              <a:cs typeface="Times New Roman"/>
            </a:endParaRPr>
          </a:p>
        </p:txBody>
      </p:sp>
      <p:pic>
        <p:nvPicPr>
          <p:cNvPr id="5" name="object 5"/>
          <p:cNvPicPr/>
          <p:nvPr/>
        </p:nvPicPr>
        <p:blipFill>
          <a:blip r:embed="rId2" cstate="print"/>
          <a:stretch>
            <a:fillRect/>
          </a:stretch>
        </p:blipFill>
        <p:spPr>
          <a:xfrm>
            <a:off x="1887197" y="577069"/>
            <a:ext cx="9589674" cy="1741785"/>
          </a:xfrm>
          <a:prstGeom prst="rect">
            <a:avLst/>
          </a:prstGeom>
        </p:spPr>
      </p:pic>
      <p:pic>
        <p:nvPicPr>
          <p:cNvPr id="6" name="object 6"/>
          <p:cNvPicPr/>
          <p:nvPr/>
        </p:nvPicPr>
        <p:blipFill>
          <a:blip r:embed="rId3" cstate="print"/>
          <a:stretch>
            <a:fillRect/>
          </a:stretch>
        </p:blipFill>
        <p:spPr>
          <a:xfrm>
            <a:off x="2562350" y="4883575"/>
            <a:ext cx="7237950" cy="1415333"/>
          </a:xfrm>
          <a:prstGeom prst="rect">
            <a:avLst/>
          </a:prstGeom>
        </p:spPr>
      </p:pic>
      <p:sp>
        <p:nvSpPr>
          <p:cNvPr id="7" name="Slayt Numarası Yer Tutucusu 6"/>
          <p:cNvSpPr>
            <a:spLocks noGrp="1"/>
          </p:cNvSpPr>
          <p:nvPr>
            <p:ph type="sldNum" sz="quarter" idx="7"/>
          </p:nvPr>
        </p:nvSpPr>
        <p:spPr/>
        <p:txBody>
          <a:bodyPr/>
          <a:lstStyle/>
          <a:p>
            <a:fld id="{B6F15528-21DE-4FAA-801E-634DDDAF4B2B}" type="slidenum">
              <a:rPr lang="tr-TR" smtClean="0">
                <a:solidFill>
                  <a:prstClr val="black">
                    <a:tint val="75000"/>
                  </a:prstClr>
                </a:solidFill>
              </a:rPr>
              <a:pPr/>
              <a:t>17</a:t>
            </a:fld>
            <a:endParaRPr lang="tr-TR">
              <a:solidFill>
                <a:prstClr val="black">
                  <a:tint val="75000"/>
                </a:prstClr>
              </a:solidFill>
            </a:endParaRPr>
          </a:p>
        </p:txBody>
      </p:sp>
    </p:spTree>
    <p:extLst>
      <p:ext uri="{BB962C8B-B14F-4D97-AF65-F5344CB8AC3E}">
        <p14:creationId xmlns:p14="http://schemas.microsoft.com/office/powerpoint/2010/main" val="56440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80986" y="405159"/>
            <a:ext cx="5829621" cy="707886"/>
          </a:xfrm>
          <a:prstGeom prst="rect">
            <a:avLst/>
          </a:prstGeom>
        </p:spPr>
        <p:txBody>
          <a:bodyPr vert="horz" wrap="square" lIns="0" tIns="12700" rIns="0" bIns="0" rtlCol="0">
            <a:spAutoFit/>
          </a:bodyPr>
          <a:lstStyle/>
          <a:p>
            <a:pPr marL="12700">
              <a:spcBef>
                <a:spcPts val="100"/>
              </a:spcBef>
            </a:pPr>
            <a:r>
              <a:rPr b="1" kern="0" dirty="0">
                <a:solidFill>
                  <a:sysClr val="windowText" lastClr="000000"/>
                </a:solidFill>
                <a:latin typeface="Times New Roman"/>
                <a:cs typeface="Times New Roman"/>
              </a:rPr>
              <a:t>Time</a:t>
            </a:r>
            <a:r>
              <a:rPr b="1" kern="0" spc="-35" dirty="0">
                <a:solidFill>
                  <a:sysClr val="windowText" lastClr="000000"/>
                </a:solidFill>
                <a:latin typeface="Times New Roman"/>
                <a:cs typeface="Times New Roman"/>
              </a:rPr>
              <a:t> </a:t>
            </a:r>
            <a:r>
              <a:rPr b="1" kern="0" dirty="0">
                <a:solidFill>
                  <a:sysClr val="windowText" lastClr="000000"/>
                </a:solidFill>
                <a:latin typeface="Times New Roman"/>
                <a:cs typeface="Times New Roman"/>
              </a:rPr>
              <a:t>Series</a:t>
            </a:r>
            <a:r>
              <a:rPr b="1" kern="0" spc="-30" dirty="0">
                <a:solidFill>
                  <a:sysClr val="windowText" lastClr="000000"/>
                </a:solidFill>
                <a:latin typeface="Times New Roman"/>
                <a:cs typeface="Times New Roman"/>
              </a:rPr>
              <a:t> </a:t>
            </a:r>
            <a:r>
              <a:rPr b="1" kern="0" spc="-10" dirty="0">
                <a:solidFill>
                  <a:sysClr val="windowText" lastClr="000000"/>
                </a:solidFill>
                <a:latin typeface="Times New Roman"/>
                <a:cs typeface="Times New Roman"/>
              </a:rPr>
              <a:t>Analysis:</a:t>
            </a:r>
            <a:endParaRPr kern="0" dirty="0">
              <a:solidFill>
                <a:sysClr val="windowText" lastClr="000000"/>
              </a:solidFill>
              <a:latin typeface="Times New Roman"/>
              <a:cs typeface="Times New Roman"/>
            </a:endParaRPr>
          </a:p>
          <a:p>
            <a:pPr marL="12700">
              <a:spcBef>
                <a:spcPts val="1140"/>
              </a:spcBef>
            </a:pPr>
            <a:r>
              <a:rPr kern="0" dirty="0">
                <a:solidFill>
                  <a:sysClr val="windowText" lastClr="000000"/>
                </a:solidFill>
                <a:latin typeface="Times New Roman"/>
                <a:cs typeface="Times New Roman"/>
              </a:rPr>
              <a:t>Fig.</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decreasing</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trend</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for</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speed</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from</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2001</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to</a:t>
            </a:r>
            <a:r>
              <a:rPr kern="0" spc="-2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2002.</a:t>
            </a:r>
            <a:endParaRPr kern="0" dirty="0">
              <a:solidFill>
                <a:sysClr val="windowText" lastClr="000000"/>
              </a:solidFill>
              <a:latin typeface="Times New Roman"/>
              <a:cs typeface="Times New Roman"/>
            </a:endParaRPr>
          </a:p>
        </p:txBody>
      </p:sp>
      <p:sp>
        <p:nvSpPr>
          <p:cNvPr id="3" name="object 3"/>
          <p:cNvSpPr txBox="1"/>
          <p:nvPr/>
        </p:nvSpPr>
        <p:spPr>
          <a:xfrm>
            <a:off x="1865970" y="3952082"/>
            <a:ext cx="8470878" cy="259045"/>
          </a:xfrm>
          <a:prstGeom prst="rect">
            <a:avLst/>
          </a:prstGeom>
        </p:spPr>
        <p:txBody>
          <a:bodyPr vert="horz" wrap="square" lIns="0" tIns="12700" rIns="0" bIns="0" rtlCol="0">
            <a:spAutoFit/>
          </a:bodyPr>
          <a:lstStyle/>
          <a:p>
            <a:pPr marL="12700">
              <a:spcBef>
                <a:spcPts val="100"/>
              </a:spcBef>
            </a:pPr>
            <a:r>
              <a:rPr sz="1600" b="1" kern="0" dirty="0">
                <a:solidFill>
                  <a:sysClr val="windowText" lastClr="000000"/>
                </a:solidFill>
                <a:latin typeface="Times New Roman"/>
                <a:cs typeface="Times New Roman"/>
              </a:rPr>
              <a:t>Fig.</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Time</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series</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two</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years</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data</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decomposition),</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hourly</a:t>
            </a:r>
            <a:r>
              <a:rPr sz="1600" b="1" kern="0" spc="-3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20"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Datça.</a:t>
            </a:r>
            <a:endParaRPr sz="1600" kern="0" dirty="0">
              <a:solidFill>
                <a:sysClr val="windowText" lastClr="000000"/>
              </a:solidFill>
              <a:latin typeface="Times New Roman"/>
              <a:cs typeface="Times New Roman"/>
            </a:endParaRPr>
          </a:p>
        </p:txBody>
      </p:sp>
      <p:sp>
        <p:nvSpPr>
          <p:cNvPr id="4" name="object 4"/>
          <p:cNvSpPr txBox="1"/>
          <p:nvPr/>
        </p:nvSpPr>
        <p:spPr>
          <a:xfrm>
            <a:off x="1980986" y="6351375"/>
            <a:ext cx="7856155" cy="283667"/>
          </a:xfrm>
          <a:prstGeom prst="rect">
            <a:avLst/>
          </a:prstGeom>
        </p:spPr>
        <p:txBody>
          <a:bodyPr vert="horz" wrap="square" lIns="0" tIns="12700" rIns="0" bIns="0" rtlCol="0">
            <a:spAutoFit/>
          </a:bodyPr>
          <a:lstStyle/>
          <a:p>
            <a:pPr marL="12700" marR="5080">
              <a:lnSpc>
                <a:spcPct val="110000"/>
              </a:lnSpc>
              <a:spcBef>
                <a:spcPts val="100"/>
              </a:spcBef>
            </a:pPr>
            <a:r>
              <a:rPr sz="1600" b="1" kern="0" dirty="0">
                <a:solidFill>
                  <a:sysClr val="windowText" lastClr="000000"/>
                </a:solidFill>
                <a:latin typeface="Times New Roman"/>
                <a:cs typeface="Times New Roman"/>
              </a:rPr>
              <a:t>Fig.</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Frequency</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histogram</a:t>
            </a:r>
            <a:r>
              <a:rPr sz="1600" b="1" kern="0" spc="-4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two</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years.</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There</a:t>
            </a:r>
            <a:r>
              <a:rPr sz="1600" b="1" kern="0" spc="-2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is</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bi-</a:t>
            </a:r>
            <a:r>
              <a:rPr sz="1600" b="1" kern="0" spc="-10" dirty="0">
                <a:solidFill>
                  <a:sysClr val="windowText" lastClr="000000"/>
                </a:solidFill>
                <a:latin typeface="Times New Roman"/>
                <a:cs typeface="Times New Roman"/>
              </a:rPr>
              <a:t>modal distribution.</a:t>
            </a:r>
            <a:endParaRPr sz="1600" kern="0" dirty="0">
              <a:solidFill>
                <a:sysClr val="windowText" lastClr="000000"/>
              </a:solidFill>
              <a:latin typeface="Times New Roman"/>
              <a:cs typeface="Times New Roman"/>
            </a:endParaRPr>
          </a:p>
        </p:txBody>
      </p:sp>
      <p:pic>
        <p:nvPicPr>
          <p:cNvPr id="5" name="object 5"/>
          <p:cNvPicPr/>
          <p:nvPr/>
        </p:nvPicPr>
        <p:blipFill>
          <a:blip r:embed="rId2" cstate="print"/>
          <a:stretch>
            <a:fillRect/>
          </a:stretch>
        </p:blipFill>
        <p:spPr>
          <a:xfrm>
            <a:off x="1980986" y="1278689"/>
            <a:ext cx="8355862" cy="2578203"/>
          </a:xfrm>
          <a:prstGeom prst="rect">
            <a:avLst/>
          </a:prstGeom>
        </p:spPr>
      </p:pic>
      <p:pic>
        <p:nvPicPr>
          <p:cNvPr id="6" name="object 6"/>
          <p:cNvPicPr/>
          <p:nvPr/>
        </p:nvPicPr>
        <p:blipFill>
          <a:blip r:embed="rId3" cstate="print"/>
          <a:stretch>
            <a:fillRect/>
          </a:stretch>
        </p:blipFill>
        <p:spPr>
          <a:xfrm>
            <a:off x="1887201" y="4454604"/>
            <a:ext cx="8449647" cy="1688288"/>
          </a:xfrm>
          <a:prstGeom prst="rect">
            <a:avLst/>
          </a:prstGeom>
        </p:spPr>
      </p:pic>
      <p:sp>
        <p:nvSpPr>
          <p:cNvPr id="7" name="Slayt Numarası Yer Tutucusu 6"/>
          <p:cNvSpPr>
            <a:spLocks noGrp="1"/>
          </p:cNvSpPr>
          <p:nvPr>
            <p:ph type="sldNum" sz="quarter" idx="7"/>
          </p:nvPr>
        </p:nvSpPr>
        <p:spPr/>
        <p:txBody>
          <a:bodyPr/>
          <a:lstStyle/>
          <a:p>
            <a:fld id="{B6F15528-21DE-4FAA-801E-634DDDAF4B2B}" type="slidenum">
              <a:rPr lang="tr-TR" smtClean="0">
                <a:solidFill>
                  <a:prstClr val="black">
                    <a:tint val="75000"/>
                  </a:prstClr>
                </a:solidFill>
              </a:rPr>
              <a:pPr/>
              <a:t>18</a:t>
            </a:fld>
            <a:endParaRPr lang="tr-TR">
              <a:solidFill>
                <a:prstClr val="black">
                  <a:tint val="75000"/>
                </a:prstClr>
              </a:solidFill>
            </a:endParaRPr>
          </a:p>
        </p:txBody>
      </p:sp>
    </p:spTree>
    <p:extLst>
      <p:ext uri="{BB962C8B-B14F-4D97-AF65-F5344CB8AC3E}">
        <p14:creationId xmlns:p14="http://schemas.microsoft.com/office/powerpoint/2010/main" val="187578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6492" y="548802"/>
            <a:ext cx="10879015" cy="559384"/>
          </a:xfrm>
          <a:prstGeom prst="rect">
            <a:avLst/>
          </a:prstGeom>
        </p:spPr>
        <p:txBody>
          <a:bodyPr vert="horz" wrap="square" lIns="0" tIns="12700" rIns="0" bIns="0" rtlCol="0">
            <a:spAutoFit/>
          </a:bodyPr>
          <a:lstStyle/>
          <a:p>
            <a:pPr marL="12700" marR="5080">
              <a:lnSpc>
                <a:spcPct val="111000"/>
              </a:lnSpc>
              <a:spcBef>
                <a:spcPts val="100"/>
              </a:spcBef>
            </a:pPr>
            <a:r>
              <a:rPr sz="1600" b="1" kern="0" dirty="0">
                <a:solidFill>
                  <a:sysClr val="windowText" lastClr="000000"/>
                </a:solidFill>
                <a:latin typeface="Times New Roman"/>
                <a:cs typeface="Times New Roman"/>
              </a:rPr>
              <a:t>Heatmap:</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It</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is</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clear</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that</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July</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2001</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has</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very</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high</a:t>
            </a:r>
            <a:r>
              <a:rPr sz="1600" b="1" kern="0" spc="-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(unusual)</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and</a:t>
            </a:r>
            <a:r>
              <a:rPr sz="1600" b="1" kern="0" spc="-10" dirty="0">
                <a:solidFill>
                  <a:sysClr val="windowText" lastClr="000000"/>
                </a:solidFill>
                <a:latin typeface="Times New Roman"/>
                <a:cs typeface="Times New Roman"/>
              </a:rPr>
              <a:t> </a:t>
            </a:r>
            <a:r>
              <a:rPr sz="1600" b="1" kern="0" spc="-25" dirty="0">
                <a:solidFill>
                  <a:sysClr val="windowText" lastClr="000000"/>
                </a:solidFill>
                <a:latin typeface="Times New Roman"/>
                <a:cs typeface="Times New Roman"/>
              </a:rPr>
              <a:t>for </a:t>
            </a:r>
            <a:r>
              <a:rPr sz="1600" b="1" kern="0" spc="-10" dirty="0">
                <a:solidFill>
                  <a:sysClr val="windowText" lastClr="000000"/>
                </a:solidFill>
                <a:latin typeface="Times New Roman"/>
                <a:cs typeface="Times New Roman"/>
              </a:rPr>
              <a:t>November</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2002</a:t>
            </a:r>
            <a:r>
              <a:rPr sz="1600" b="1" kern="0" spc="-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it</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is</a:t>
            </a:r>
            <a:r>
              <a:rPr sz="1600" b="1" kern="0" spc="-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very</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low</a:t>
            </a:r>
            <a:r>
              <a:rPr sz="1600" b="1" kern="0" spc="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1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than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the</a:t>
            </a:r>
            <a:r>
              <a:rPr sz="1600" b="1" kern="0" spc="-15" dirty="0">
                <a:solidFill>
                  <a:sysClr val="windowText" lastClr="000000"/>
                </a:solidFill>
                <a:latin typeface="Times New Roman"/>
                <a:cs typeface="Times New Roman"/>
              </a:rPr>
              <a:t> </a:t>
            </a:r>
            <a:r>
              <a:rPr sz="1600" b="1" kern="0" spc="-10" dirty="0">
                <a:solidFill>
                  <a:sysClr val="windowText" lastClr="000000"/>
                </a:solidFill>
                <a:latin typeface="Times New Roman"/>
                <a:cs typeface="Times New Roman"/>
              </a:rPr>
              <a:t>usual.</a:t>
            </a:r>
            <a:endParaRPr sz="1600" kern="0" dirty="0">
              <a:solidFill>
                <a:sysClr val="windowText" lastClr="000000"/>
              </a:solidFill>
              <a:latin typeface="Times New Roman"/>
              <a:cs typeface="Times New Roman"/>
            </a:endParaRPr>
          </a:p>
        </p:txBody>
      </p:sp>
      <p:sp>
        <p:nvSpPr>
          <p:cNvPr id="3" name="object 3"/>
          <p:cNvSpPr txBox="1"/>
          <p:nvPr/>
        </p:nvSpPr>
        <p:spPr>
          <a:xfrm>
            <a:off x="3540065" y="4735909"/>
            <a:ext cx="5290713" cy="259045"/>
          </a:xfrm>
          <a:prstGeom prst="rect">
            <a:avLst/>
          </a:prstGeom>
        </p:spPr>
        <p:txBody>
          <a:bodyPr vert="horz" wrap="square" lIns="0" tIns="12700" rIns="0" bIns="0" rtlCol="0">
            <a:spAutoFit/>
          </a:bodyPr>
          <a:lstStyle/>
          <a:p>
            <a:pPr marL="12700">
              <a:spcBef>
                <a:spcPts val="100"/>
              </a:spcBef>
            </a:pPr>
            <a:r>
              <a:rPr sz="1600" b="1" kern="0" dirty="0">
                <a:solidFill>
                  <a:sysClr val="windowText" lastClr="000000"/>
                </a:solidFill>
                <a:latin typeface="Times New Roman"/>
                <a:cs typeface="Times New Roman"/>
              </a:rPr>
              <a:t>Fig.</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Heat</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Map</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of</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monthly</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wind</a:t>
            </a:r>
            <a:r>
              <a:rPr sz="1600" b="1" kern="0" spc="-20"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speed</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in</a:t>
            </a:r>
            <a:r>
              <a:rPr sz="1600" b="1" kern="0" spc="-15" dirty="0">
                <a:solidFill>
                  <a:sysClr val="windowText" lastClr="000000"/>
                </a:solidFill>
                <a:latin typeface="Times New Roman"/>
                <a:cs typeface="Times New Roman"/>
              </a:rPr>
              <a:t> </a:t>
            </a:r>
            <a:r>
              <a:rPr sz="1600" b="1" kern="0" dirty="0">
                <a:solidFill>
                  <a:sysClr val="windowText" lastClr="000000"/>
                </a:solidFill>
                <a:latin typeface="Times New Roman"/>
                <a:cs typeface="Times New Roman"/>
              </a:rPr>
              <a:t>two</a:t>
            </a:r>
            <a:r>
              <a:rPr sz="1600" b="1" kern="0" spc="-15" dirty="0">
                <a:solidFill>
                  <a:sysClr val="windowText" lastClr="000000"/>
                </a:solidFill>
                <a:latin typeface="Times New Roman"/>
                <a:cs typeface="Times New Roman"/>
              </a:rPr>
              <a:t> </a:t>
            </a:r>
            <a:r>
              <a:rPr sz="1600" b="1" kern="0" spc="-20" dirty="0">
                <a:solidFill>
                  <a:sysClr val="windowText" lastClr="000000"/>
                </a:solidFill>
                <a:latin typeface="Times New Roman"/>
                <a:cs typeface="Times New Roman"/>
              </a:rPr>
              <a:t>year.</a:t>
            </a:r>
            <a:endParaRPr sz="1600" kern="0" dirty="0">
              <a:solidFill>
                <a:sysClr val="windowText" lastClr="000000"/>
              </a:solidFill>
              <a:latin typeface="Times New Roman"/>
              <a:cs typeface="Times New Roman"/>
            </a:endParaRPr>
          </a:p>
        </p:txBody>
      </p:sp>
      <p:pic>
        <p:nvPicPr>
          <p:cNvPr id="5" name="object 5"/>
          <p:cNvPicPr/>
          <p:nvPr/>
        </p:nvPicPr>
        <p:blipFill>
          <a:blip r:embed="rId2" cstate="print"/>
          <a:stretch>
            <a:fillRect/>
          </a:stretch>
        </p:blipFill>
        <p:spPr>
          <a:xfrm>
            <a:off x="1582402" y="1174944"/>
            <a:ext cx="9742090" cy="3560965"/>
          </a:xfrm>
          <a:prstGeom prst="rect">
            <a:avLst/>
          </a:prstGeom>
        </p:spPr>
      </p:pic>
      <p:sp>
        <p:nvSpPr>
          <p:cNvPr id="7" name="Slayt Numarası Yer Tutucusu 6"/>
          <p:cNvSpPr>
            <a:spLocks noGrp="1"/>
          </p:cNvSpPr>
          <p:nvPr>
            <p:ph type="sldNum" sz="quarter" idx="7"/>
          </p:nvPr>
        </p:nvSpPr>
        <p:spPr/>
        <p:txBody>
          <a:bodyPr/>
          <a:lstStyle/>
          <a:p>
            <a:fld id="{B6F15528-21DE-4FAA-801E-634DDDAF4B2B}" type="slidenum">
              <a:rPr lang="tr-TR" smtClean="0">
                <a:solidFill>
                  <a:prstClr val="black">
                    <a:tint val="75000"/>
                  </a:prstClr>
                </a:solidFill>
              </a:rPr>
              <a:pPr/>
              <a:t>19</a:t>
            </a:fld>
            <a:endParaRPr lang="tr-TR">
              <a:solidFill>
                <a:prstClr val="black">
                  <a:tint val="75000"/>
                </a:prstClr>
              </a:solidFill>
            </a:endParaRPr>
          </a:p>
        </p:txBody>
      </p:sp>
    </p:spTree>
    <p:extLst>
      <p:ext uri="{BB962C8B-B14F-4D97-AF65-F5344CB8AC3E}">
        <p14:creationId xmlns:p14="http://schemas.microsoft.com/office/powerpoint/2010/main" val="201111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B98D-A943-4557-A450-06FD1E297F9C}"/>
              </a:ext>
            </a:extLst>
          </p:cNvPr>
          <p:cNvSpPr>
            <a:spLocks noGrp="1"/>
          </p:cNvSpPr>
          <p:nvPr>
            <p:ph type="title"/>
          </p:nvPr>
        </p:nvSpPr>
        <p:spPr>
          <a:xfrm>
            <a:off x="624927" y="1020491"/>
            <a:ext cx="10452849" cy="910492"/>
          </a:xfrm>
        </p:spPr>
        <p:txBody>
          <a:bodyPr/>
          <a:lstStyle/>
          <a:p>
            <a:pPr algn="ctr"/>
            <a:r>
              <a:rPr lang="tr-TR" b="1" dirty="0"/>
              <a:t>Presentation Plan</a:t>
            </a:r>
            <a:endParaRPr lang="en-US" dirty="0"/>
          </a:p>
        </p:txBody>
      </p:sp>
      <p:graphicFrame>
        <p:nvGraphicFramePr>
          <p:cNvPr id="6" name="Content Placeholder 3" descr="Placeholder Timeline&#10;">
            <a:extLst>
              <a:ext uri="{FF2B5EF4-FFF2-40B4-BE49-F238E27FC236}">
                <a16:creationId xmlns:a16="http://schemas.microsoft.com/office/drawing/2014/main" id="{F71B10C4-D0A8-414E-9F4A-2CAD9414BC1A}"/>
              </a:ext>
            </a:extLst>
          </p:cNvPr>
          <p:cNvGraphicFramePr>
            <a:graphicFrameLocks/>
          </p:cNvGraphicFramePr>
          <p:nvPr>
            <p:extLst>
              <p:ext uri="{D42A27DB-BD31-4B8C-83A1-F6EECF244321}">
                <p14:modId xmlns:p14="http://schemas.microsoft.com/office/powerpoint/2010/main" val="1503945941"/>
              </p:ext>
            </p:extLst>
          </p:nvPr>
        </p:nvGraphicFramePr>
        <p:xfrm>
          <a:off x="686702" y="1568989"/>
          <a:ext cx="10453687" cy="5164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ayt Numarası Yer Tutucusu 2"/>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558619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96286" y="1253540"/>
            <a:ext cx="8821270" cy="989245"/>
          </a:xfrm>
          <a:prstGeom prst="rect">
            <a:avLst/>
          </a:prstGeom>
        </p:spPr>
        <p:txBody>
          <a:bodyPr vert="horz" wrap="square" lIns="0" tIns="12700" rIns="0" bIns="0" rtlCol="0">
            <a:spAutoFit/>
          </a:bodyPr>
          <a:lstStyle/>
          <a:p>
            <a:pPr marL="281940">
              <a:spcBef>
                <a:spcPts val="100"/>
              </a:spcBef>
            </a:pPr>
            <a:r>
              <a:rPr b="1" kern="0" dirty="0">
                <a:solidFill>
                  <a:srgbClr val="00B0F0"/>
                </a:solidFill>
                <a:latin typeface="Times New Roman"/>
                <a:cs typeface="Times New Roman"/>
              </a:rPr>
              <a:t>Wavelet</a:t>
            </a:r>
            <a:r>
              <a:rPr b="1" kern="0" spc="-60" dirty="0">
                <a:solidFill>
                  <a:srgbClr val="00B0F0"/>
                </a:solidFill>
                <a:latin typeface="Times New Roman"/>
                <a:cs typeface="Times New Roman"/>
              </a:rPr>
              <a:t> </a:t>
            </a:r>
            <a:r>
              <a:rPr b="1" kern="0" spc="-10" dirty="0">
                <a:solidFill>
                  <a:srgbClr val="00B0F0"/>
                </a:solidFill>
                <a:latin typeface="Times New Roman"/>
                <a:cs typeface="Times New Roman"/>
              </a:rPr>
              <a:t>Analyses</a:t>
            </a:r>
            <a:endParaRPr b="1" kern="0" dirty="0">
              <a:solidFill>
                <a:srgbClr val="00B0F0"/>
              </a:solidFill>
              <a:latin typeface="Times New Roman"/>
              <a:cs typeface="Times New Roman"/>
            </a:endParaRPr>
          </a:p>
          <a:p>
            <a:pPr marL="12700" marR="5080">
              <a:lnSpc>
                <a:spcPct val="116399"/>
              </a:lnSpc>
              <a:spcBef>
                <a:spcPts val="960"/>
              </a:spcBef>
            </a:pPr>
            <a:r>
              <a:rPr sz="1600" kern="0" dirty="0">
                <a:solidFill>
                  <a:sysClr val="windowText" lastClr="000000"/>
                </a:solidFill>
                <a:latin typeface="Times New Roman" pitchFamily="18" charset="0"/>
                <a:cs typeface="Times New Roman" pitchFamily="18" charset="0"/>
              </a:rPr>
              <a:t>1D</a:t>
            </a:r>
            <a:r>
              <a:rPr sz="1600" kern="0" spc="-1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Wavelet</a:t>
            </a:r>
            <a:r>
              <a:rPr sz="1600" kern="0" spc="-1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packets</a:t>
            </a:r>
            <a:r>
              <a:rPr sz="1600" kern="0" spc="-2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and</a:t>
            </a:r>
            <a:r>
              <a:rPr sz="1600" kern="0" spc="-1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Continuous wavelet</a:t>
            </a:r>
            <a:r>
              <a:rPr sz="1600" kern="0" spc="-10" dirty="0">
                <a:solidFill>
                  <a:sysClr val="windowText" lastClr="000000"/>
                </a:solidFill>
                <a:latin typeface="Times New Roman" pitchFamily="18" charset="0"/>
                <a:cs typeface="Times New Roman" pitchFamily="18" charset="0"/>
              </a:rPr>
              <a:t> (Wavemenu,</a:t>
            </a:r>
            <a:r>
              <a:rPr sz="1600" kern="0" spc="-1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MATLAB)</a:t>
            </a:r>
            <a:r>
              <a:rPr sz="1600" kern="0" spc="-1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was</a:t>
            </a:r>
            <a:r>
              <a:rPr sz="1600" kern="0" spc="-1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applied</a:t>
            </a:r>
            <a:r>
              <a:rPr sz="1600" kern="0" spc="-2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on</a:t>
            </a:r>
            <a:r>
              <a:rPr sz="1600" kern="0" spc="-1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hourly</a:t>
            </a:r>
            <a:r>
              <a:rPr sz="1600" kern="0" spc="-20" dirty="0">
                <a:solidFill>
                  <a:sysClr val="windowText" lastClr="000000"/>
                </a:solidFill>
                <a:latin typeface="Times New Roman" pitchFamily="18" charset="0"/>
                <a:cs typeface="Times New Roman" pitchFamily="18" charset="0"/>
              </a:rPr>
              <a:t> wind </a:t>
            </a:r>
            <a:r>
              <a:rPr sz="1600" kern="0" dirty="0">
                <a:solidFill>
                  <a:sysClr val="windowText" lastClr="000000"/>
                </a:solidFill>
                <a:latin typeface="Times New Roman" pitchFamily="18" charset="0"/>
                <a:cs typeface="Times New Roman" pitchFamily="18" charset="0"/>
              </a:rPr>
              <a:t>speed</a:t>
            </a:r>
            <a:r>
              <a:rPr sz="1600" kern="0" spc="-1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at</a:t>
            </a:r>
            <a:r>
              <a:rPr sz="1600" kern="0" spc="-2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study</a:t>
            </a:r>
            <a:r>
              <a:rPr sz="1600" kern="0" spc="-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area</a:t>
            </a:r>
            <a:r>
              <a:rPr sz="1600" kern="0" spc="-2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to</a:t>
            </a:r>
            <a:r>
              <a:rPr sz="1600" kern="0" spc="-1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define</a:t>
            </a:r>
            <a:r>
              <a:rPr sz="1600" kern="0" spc="-1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role</a:t>
            </a:r>
            <a:r>
              <a:rPr sz="1600" kern="0" spc="-1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of</a:t>
            </a:r>
            <a:r>
              <a:rPr sz="1600" kern="0" spc="-2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local,</a:t>
            </a:r>
            <a:r>
              <a:rPr sz="1600" kern="0" spc="-2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meso and</a:t>
            </a:r>
            <a:r>
              <a:rPr sz="1600" kern="0" spc="-2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large</a:t>
            </a:r>
            <a:r>
              <a:rPr sz="1600" kern="0" spc="-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scale</a:t>
            </a:r>
            <a:r>
              <a:rPr sz="1600" kern="0" spc="-20"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factors</a:t>
            </a:r>
            <a:r>
              <a:rPr sz="1600" kern="0" spc="-15" dirty="0">
                <a:solidFill>
                  <a:sysClr val="windowText" lastClr="000000"/>
                </a:solidFill>
                <a:latin typeface="Times New Roman" pitchFamily="18" charset="0"/>
                <a:cs typeface="Times New Roman" pitchFamily="18" charset="0"/>
              </a:rPr>
              <a:t> </a:t>
            </a:r>
            <a:r>
              <a:rPr sz="1600" kern="0" dirty="0">
                <a:solidFill>
                  <a:sysClr val="windowText" lastClr="000000"/>
                </a:solidFill>
                <a:latin typeface="Times New Roman" pitchFamily="18" charset="0"/>
                <a:cs typeface="Times New Roman" pitchFamily="18" charset="0"/>
              </a:rPr>
              <a:t>on</a:t>
            </a:r>
            <a:r>
              <a:rPr sz="1600" kern="0" spc="-15" dirty="0">
                <a:solidFill>
                  <a:sysClr val="windowText" lastClr="000000"/>
                </a:solidFill>
                <a:latin typeface="Times New Roman" pitchFamily="18" charset="0"/>
                <a:cs typeface="Times New Roman" pitchFamily="18" charset="0"/>
              </a:rPr>
              <a:t> </a:t>
            </a:r>
            <a:r>
              <a:rPr sz="1600" kern="0" spc="-25" dirty="0">
                <a:solidFill>
                  <a:sysClr val="windowText" lastClr="000000"/>
                </a:solidFill>
                <a:latin typeface="Times New Roman" pitchFamily="18" charset="0"/>
                <a:cs typeface="Times New Roman" pitchFamily="18" charset="0"/>
              </a:rPr>
              <a:t>it.</a:t>
            </a:r>
            <a:endParaRPr sz="1600" kern="0" dirty="0">
              <a:solidFill>
                <a:sysClr val="windowText" lastClr="000000"/>
              </a:solidFill>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883158" y="2496159"/>
            <a:ext cx="9819151" cy="3944650"/>
          </a:xfrm>
          <a:prstGeom prst="rect">
            <a:avLst/>
          </a:prstGeom>
        </p:spPr>
      </p:pic>
      <p:sp>
        <p:nvSpPr>
          <p:cNvPr id="2" name="Slayt Numarası Yer Tutucusu 1"/>
          <p:cNvSpPr>
            <a:spLocks noGrp="1"/>
          </p:cNvSpPr>
          <p:nvPr>
            <p:ph type="sldNum" sz="quarter" idx="7"/>
          </p:nvPr>
        </p:nvSpPr>
        <p:spPr/>
        <p:txBody>
          <a:bodyPr/>
          <a:lstStyle/>
          <a:p>
            <a:fld id="{B6F15528-21DE-4FAA-801E-634DDDAF4B2B}" type="slidenum">
              <a:rPr lang="tr-TR" smtClean="0">
                <a:solidFill>
                  <a:prstClr val="black">
                    <a:tint val="75000"/>
                  </a:prstClr>
                </a:solidFill>
              </a:rPr>
              <a:pPr/>
              <a:t>20</a:t>
            </a:fld>
            <a:endParaRPr lang="tr-TR">
              <a:solidFill>
                <a:prstClr val="black">
                  <a:tint val="75000"/>
                </a:prstClr>
              </a:solidFill>
            </a:endParaRPr>
          </a:p>
        </p:txBody>
      </p:sp>
    </p:spTree>
    <p:extLst>
      <p:ext uri="{BB962C8B-B14F-4D97-AF65-F5344CB8AC3E}">
        <p14:creationId xmlns:p14="http://schemas.microsoft.com/office/powerpoint/2010/main" val="281165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30748" y="4144369"/>
            <a:ext cx="9287436" cy="1032975"/>
          </a:xfrm>
          <a:prstGeom prst="rect">
            <a:avLst/>
          </a:prstGeom>
        </p:spPr>
        <p:txBody>
          <a:bodyPr vert="horz" wrap="square" lIns="0" tIns="24765" rIns="0" bIns="0" rtlCol="0">
            <a:spAutoFit/>
          </a:bodyPr>
          <a:lstStyle/>
          <a:p>
            <a:pPr marL="300355" marR="263525" algn="ctr">
              <a:lnSpc>
                <a:spcPts val="1380"/>
              </a:lnSpc>
              <a:spcBef>
                <a:spcPts val="195"/>
              </a:spcBef>
            </a:pPr>
            <a:endParaRPr lang="tr-TR" sz="1600" kern="0" dirty="0">
              <a:solidFill>
                <a:sysClr val="windowText" lastClr="000000"/>
              </a:solidFill>
              <a:latin typeface="Times New Roman" pitchFamily="18" charset="0"/>
              <a:cs typeface="Times New Roman" pitchFamily="18" charset="0"/>
            </a:endParaRPr>
          </a:p>
          <a:p>
            <a:pPr marL="300355" marR="263525" algn="ctr">
              <a:lnSpc>
                <a:spcPts val="1380"/>
              </a:lnSpc>
              <a:spcBef>
                <a:spcPts val="195"/>
              </a:spcBef>
            </a:pPr>
            <a:r>
              <a:rPr kern="0" dirty="0">
                <a:solidFill>
                  <a:sysClr val="windowText" lastClr="000000"/>
                </a:solidFill>
                <a:latin typeface="Times New Roman" pitchFamily="18" charset="0"/>
                <a:cs typeface="Times New Roman" pitchFamily="18" charset="0"/>
              </a:rPr>
              <a:t>Fig…</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Wavelet</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analysis</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of</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wind</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speed</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in</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Datça</a:t>
            </a:r>
            <a:r>
              <a:rPr kern="0" spc="-1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(Muğla),</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in</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2001,</a:t>
            </a:r>
            <a:r>
              <a:rPr kern="0" spc="-1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(a)</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1D</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wavelet,</a:t>
            </a:r>
            <a:r>
              <a:rPr kern="0" spc="-20" dirty="0">
                <a:solidFill>
                  <a:sysClr val="windowText" lastClr="000000"/>
                </a:solidFill>
                <a:latin typeface="Times New Roman" pitchFamily="18" charset="0"/>
                <a:cs typeface="Times New Roman" pitchFamily="18" charset="0"/>
              </a:rPr>
              <a:t> </a:t>
            </a:r>
            <a:r>
              <a:rPr kern="0" spc="-25" dirty="0">
                <a:solidFill>
                  <a:sysClr val="windowText" lastClr="000000"/>
                </a:solidFill>
                <a:latin typeface="Times New Roman" pitchFamily="18" charset="0"/>
                <a:cs typeface="Times New Roman" pitchFamily="18" charset="0"/>
              </a:rPr>
              <a:t>(b) </a:t>
            </a:r>
            <a:r>
              <a:rPr kern="0" dirty="0">
                <a:solidFill>
                  <a:sysClr val="windowText" lastClr="000000"/>
                </a:solidFill>
                <a:latin typeface="Times New Roman" pitchFamily="18" charset="0"/>
                <a:cs typeface="Times New Roman" pitchFamily="18" charset="0"/>
              </a:rPr>
              <a:t>Statistics</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and</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(c)</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1D</a:t>
            </a:r>
            <a:r>
              <a:rPr kern="0" spc="-3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continuous</a:t>
            </a:r>
            <a:r>
              <a:rPr kern="0" spc="-1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wavelet</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(db</a:t>
            </a:r>
            <a:r>
              <a:rPr kern="0" spc="-25" dirty="0">
                <a:solidFill>
                  <a:sysClr val="windowText" lastClr="000000"/>
                </a:solidFill>
                <a:latin typeface="Times New Roman" pitchFamily="18" charset="0"/>
                <a:cs typeface="Times New Roman" pitchFamily="18" charset="0"/>
              </a:rPr>
              <a:t> </a:t>
            </a:r>
            <a:r>
              <a:rPr kern="0" spc="-10" dirty="0">
                <a:solidFill>
                  <a:sysClr val="windowText" lastClr="000000"/>
                </a:solidFill>
                <a:latin typeface="Times New Roman" pitchFamily="18" charset="0"/>
                <a:cs typeface="Times New Roman" pitchFamily="18" charset="0"/>
              </a:rPr>
              <a:t>function).</a:t>
            </a:r>
            <a:endParaRPr kern="0" dirty="0">
              <a:solidFill>
                <a:sysClr val="windowText" lastClr="000000"/>
              </a:solidFill>
              <a:latin typeface="Times New Roman" pitchFamily="18" charset="0"/>
              <a:cs typeface="Times New Roman" pitchFamily="18" charset="0"/>
            </a:endParaRPr>
          </a:p>
          <a:p>
            <a:pPr algn="ctr">
              <a:spcBef>
                <a:spcPts val="1335"/>
              </a:spcBef>
            </a:pPr>
            <a:r>
              <a:rPr kern="0" dirty="0">
                <a:solidFill>
                  <a:sysClr val="windowText" lastClr="000000"/>
                </a:solidFill>
                <a:latin typeface="Times New Roman" pitchFamily="18" charset="0"/>
                <a:cs typeface="Times New Roman" pitchFamily="18" charset="0"/>
              </a:rPr>
              <a:t>Fig</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shows</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row</a:t>
            </a:r>
            <a:r>
              <a:rPr kern="0" spc="-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data</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(red),</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approximation</a:t>
            </a:r>
            <a:r>
              <a:rPr kern="0" spc="-3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(blue)</a:t>
            </a:r>
            <a:r>
              <a:rPr kern="0" spc="-1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and</a:t>
            </a:r>
            <a:r>
              <a:rPr kern="0" spc="-3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wavelet</a:t>
            </a:r>
            <a:r>
              <a:rPr kern="0" spc="-1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details</a:t>
            </a:r>
            <a:r>
              <a:rPr kern="0" spc="-1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(d3,</a:t>
            </a:r>
            <a:r>
              <a:rPr kern="0" spc="-1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d2,</a:t>
            </a:r>
            <a:r>
              <a:rPr kern="0" spc="-25"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d1)</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at</a:t>
            </a:r>
            <a:r>
              <a:rPr kern="0" spc="-1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study</a:t>
            </a:r>
            <a:r>
              <a:rPr kern="0" spc="-2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area,</a:t>
            </a:r>
            <a:r>
              <a:rPr kern="0" spc="-10" dirty="0">
                <a:solidFill>
                  <a:sysClr val="windowText" lastClr="000000"/>
                </a:solidFill>
                <a:latin typeface="Times New Roman" pitchFamily="18" charset="0"/>
                <a:cs typeface="Times New Roman" pitchFamily="18" charset="0"/>
              </a:rPr>
              <a:t> </a:t>
            </a:r>
            <a:r>
              <a:rPr kern="0" dirty="0">
                <a:solidFill>
                  <a:sysClr val="windowText" lastClr="000000"/>
                </a:solidFill>
                <a:latin typeface="Times New Roman" pitchFamily="18" charset="0"/>
                <a:cs typeface="Times New Roman" pitchFamily="18" charset="0"/>
              </a:rPr>
              <a:t>in</a:t>
            </a:r>
            <a:r>
              <a:rPr kern="0" spc="-30" dirty="0">
                <a:solidFill>
                  <a:sysClr val="windowText" lastClr="000000"/>
                </a:solidFill>
                <a:latin typeface="Times New Roman" pitchFamily="18" charset="0"/>
                <a:cs typeface="Times New Roman" pitchFamily="18" charset="0"/>
              </a:rPr>
              <a:t> </a:t>
            </a:r>
            <a:r>
              <a:rPr kern="0" spc="-20" dirty="0">
                <a:solidFill>
                  <a:sysClr val="windowText" lastClr="000000"/>
                </a:solidFill>
                <a:latin typeface="Times New Roman" pitchFamily="18" charset="0"/>
                <a:cs typeface="Times New Roman" pitchFamily="18" charset="0"/>
              </a:rPr>
              <a:t>2001</a:t>
            </a:r>
            <a:endParaRPr kern="0" dirty="0">
              <a:solidFill>
                <a:sysClr val="windowText" lastClr="000000"/>
              </a:solidFill>
              <a:latin typeface="Times New Roman" pitchFamily="18" charset="0"/>
              <a:cs typeface="Times New Roman" pitchFamily="18" charset="0"/>
            </a:endParaRPr>
          </a:p>
        </p:txBody>
      </p:sp>
      <p:sp>
        <p:nvSpPr>
          <p:cNvPr id="3" name="object 3"/>
          <p:cNvSpPr txBox="1"/>
          <p:nvPr/>
        </p:nvSpPr>
        <p:spPr>
          <a:xfrm>
            <a:off x="586155" y="4949731"/>
            <a:ext cx="11418276" cy="1641603"/>
          </a:xfrm>
          <a:prstGeom prst="rect">
            <a:avLst/>
          </a:prstGeom>
        </p:spPr>
        <p:txBody>
          <a:bodyPr vert="horz" wrap="square" lIns="0" tIns="20320" rIns="0" bIns="0" rtlCol="0">
            <a:spAutoFit/>
          </a:bodyPr>
          <a:lstStyle/>
          <a:p>
            <a:pPr marL="12700" marR="5080" algn="just">
              <a:lnSpc>
                <a:spcPct val="95900"/>
              </a:lnSpc>
              <a:spcBef>
                <a:spcPts val="160"/>
              </a:spcBef>
            </a:pPr>
            <a:endParaRPr lang="tr-TR" kern="0" dirty="0">
              <a:solidFill>
                <a:sysClr val="windowText" lastClr="000000"/>
              </a:solidFill>
              <a:latin typeface="Times New Roman"/>
              <a:cs typeface="Times New Roman"/>
            </a:endParaRPr>
          </a:p>
          <a:p>
            <a:pPr marL="12700" marR="5080" algn="just">
              <a:lnSpc>
                <a:spcPct val="95900"/>
              </a:lnSpc>
              <a:spcBef>
                <a:spcPts val="160"/>
              </a:spcBef>
            </a:pPr>
            <a:r>
              <a:rPr kern="0" dirty="0">
                <a:solidFill>
                  <a:sysClr val="windowText" lastClr="000000"/>
                </a:solidFill>
                <a:latin typeface="Times New Roman"/>
                <a:cs typeface="Times New Roman"/>
              </a:rPr>
              <a:t>Fig.(a),</a:t>
            </a:r>
            <a:r>
              <a:rPr kern="0" spc="9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shows</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wavelet</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analyses</a:t>
            </a:r>
            <a:r>
              <a:rPr kern="0" spc="9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8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speed</a:t>
            </a:r>
            <a:r>
              <a:rPr kern="0" spc="8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variation</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Datça</a:t>
            </a:r>
            <a:r>
              <a:rPr kern="0" spc="7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2001.</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High</a:t>
            </a:r>
            <a:r>
              <a:rPr kern="0" spc="9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8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speed </a:t>
            </a:r>
            <a:r>
              <a:rPr kern="0" dirty="0">
                <a:solidFill>
                  <a:sysClr val="windowText" lastClr="000000"/>
                </a:solidFill>
                <a:latin typeface="Times New Roman"/>
                <a:cs typeface="Times New Roman"/>
              </a:rPr>
              <a:t>values</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have</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been</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recorded</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winter</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late</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autumn,</a:t>
            </a:r>
            <a:r>
              <a:rPr kern="0" spc="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summer,</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role</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small</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large</a:t>
            </a:r>
            <a:r>
              <a:rPr kern="0" spc="-1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scale </a:t>
            </a:r>
            <a:r>
              <a:rPr kern="0" dirty="0">
                <a:solidFill>
                  <a:sysClr val="windowText" lastClr="000000"/>
                </a:solidFill>
                <a:latin typeface="Times New Roman"/>
                <a:cs typeface="Times New Roman"/>
              </a:rPr>
              <a:t>factors</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decreases.</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Fig.</a:t>
            </a:r>
            <a:r>
              <a:rPr kern="0" spc="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(b)</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shows</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frequency</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histogram,</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it</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has</a:t>
            </a:r>
            <a:r>
              <a:rPr kern="0" spc="6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bi-</a:t>
            </a:r>
            <a:r>
              <a:rPr kern="0" dirty="0">
                <a:solidFill>
                  <a:sysClr val="windowText" lastClr="000000"/>
                </a:solidFill>
                <a:latin typeface="Times New Roman"/>
                <a:cs typeface="Times New Roman"/>
              </a:rPr>
              <a:t>modal</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distribution.</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Fig.(c), </a:t>
            </a:r>
            <a:r>
              <a:rPr kern="0" dirty="0">
                <a:solidFill>
                  <a:sysClr val="windowText" lastClr="000000"/>
                </a:solidFill>
                <a:latin typeface="Times New Roman"/>
                <a:cs typeface="Times New Roman"/>
              </a:rPr>
              <a:t>explains;</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1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winter</a:t>
            </a:r>
            <a:r>
              <a:rPr kern="0" spc="1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early</a:t>
            </a:r>
            <a:r>
              <a:rPr kern="0" spc="1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spring,</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frequency</a:t>
            </a:r>
            <a:r>
              <a:rPr kern="0" spc="1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large</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scale</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events</a:t>
            </a:r>
            <a:r>
              <a:rPr kern="0" spc="1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were</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lower</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than</a:t>
            </a:r>
            <a:r>
              <a:rPr kern="0" spc="13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other </a:t>
            </a:r>
            <a:r>
              <a:rPr kern="0" dirty="0">
                <a:solidFill>
                  <a:sysClr val="windowText" lastClr="000000"/>
                </a:solidFill>
                <a:latin typeface="Times New Roman"/>
                <a:cs typeface="Times New Roman"/>
              </a:rPr>
              <a:t>seasons.</a:t>
            </a:r>
            <a:r>
              <a:rPr kern="0" spc="1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1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study</a:t>
            </a:r>
            <a:r>
              <a:rPr kern="0" spc="114"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area</a:t>
            </a:r>
            <a:r>
              <a:rPr kern="0" spc="1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is</a:t>
            </a:r>
            <a:r>
              <a:rPr kern="0" spc="1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under</a:t>
            </a:r>
            <a:r>
              <a:rPr kern="0" spc="1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combined</a:t>
            </a:r>
            <a:r>
              <a:rPr kern="0" spc="1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effect</a:t>
            </a:r>
            <a:r>
              <a:rPr kern="0" spc="1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1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smal,</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meso</a:t>
            </a:r>
            <a:r>
              <a:rPr kern="0" spc="1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1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large</a:t>
            </a:r>
            <a:r>
              <a:rPr kern="0" spc="1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scale</a:t>
            </a:r>
            <a:r>
              <a:rPr kern="0" spc="1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events.</a:t>
            </a:r>
            <a:r>
              <a:rPr kern="0" spc="15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In </a:t>
            </a:r>
            <a:r>
              <a:rPr kern="0" dirty="0">
                <a:solidFill>
                  <a:sysClr val="windowText" lastClr="000000"/>
                </a:solidFill>
                <a:latin typeface="Times New Roman"/>
                <a:cs typeface="Times New Roman"/>
              </a:rPr>
              <a:t>summer</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autumn</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frequency</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large</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scale</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events</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are</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larger</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than</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other</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seasons.</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Frequency </a:t>
            </a:r>
            <a:r>
              <a:rPr kern="0" dirty="0">
                <a:solidFill>
                  <a:sysClr val="windowText" lastClr="000000"/>
                </a:solidFill>
                <a:latin typeface="Times New Roman"/>
                <a:cs typeface="Times New Roman"/>
              </a:rPr>
              <a:t>shows</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gradualy</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decreasing</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trend</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through</a:t>
            </a:r>
            <a:r>
              <a:rPr kern="0" spc="-10" dirty="0">
                <a:solidFill>
                  <a:sysClr val="windowText" lastClr="000000"/>
                </a:solidFill>
                <a:latin typeface="Times New Roman"/>
                <a:cs typeface="Times New Roman"/>
              </a:rPr>
              <a:t> winter.</a:t>
            </a:r>
            <a:endParaRPr kern="0" dirty="0">
              <a:solidFill>
                <a:sysClr val="windowText" lastClr="000000"/>
              </a:solidFill>
              <a:latin typeface="Times New Roman"/>
              <a:cs typeface="Times New Roman"/>
            </a:endParaRPr>
          </a:p>
        </p:txBody>
      </p:sp>
      <p:pic>
        <p:nvPicPr>
          <p:cNvPr id="4" name="object 4"/>
          <p:cNvPicPr/>
          <p:nvPr/>
        </p:nvPicPr>
        <p:blipFill>
          <a:blip r:embed="rId2" cstate="print"/>
          <a:stretch>
            <a:fillRect/>
          </a:stretch>
        </p:blipFill>
        <p:spPr>
          <a:xfrm>
            <a:off x="1517054" y="75501"/>
            <a:ext cx="8564792" cy="2292561"/>
          </a:xfrm>
          <a:prstGeom prst="rect">
            <a:avLst/>
          </a:prstGeom>
        </p:spPr>
      </p:pic>
      <p:pic>
        <p:nvPicPr>
          <p:cNvPr id="5" name="object 5"/>
          <p:cNvPicPr/>
          <p:nvPr/>
        </p:nvPicPr>
        <p:blipFill>
          <a:blip r:embed="rId3" cstate="print"/>
          <a:stretch>
            <a:fillRect/>
          </a:stretch>
        </p:blipFill>
        <p:spPr>
          <a:xfrm>
            <a:off x="1509706" y="2368063"/>
            <a:ext cx="8572139" cy="1910860"/>
          </a:xfrm>
          <a:prstGeom prst="rect">
            <a:avLst/>
          </a:prstGeom>
        </p:spPr>
      </p:pic>
      <p:sp>
        <p:nvSpPr>
          <p:cNvPr id="6" name="Slayt Numarası Yer Tutucusu 5"/>
          <p:cNvSpPr>
            <a:spLocks noGrp="1"/>
          </p:cNvSpPr>
          <p:nvPr>
            <p:ph type="sldNum" sz="quarter" idx="7"/>
          </p:nvPr>
        </p:nvSpPr>
        <p:spPr/>
        <p:txBody>
          <a:bodyPr/>
          <a:lstStyle/>
          <a:p>
            <a:fld id="{B6F15528-21DE-4FAA-801E-634DDDAF4B2B}" type="slidenum">
              <a:rPr lang="tr-TR" smtClean="0">
                <a:solidFill>
                  <a:prstClr val="black">
                    <a:tint val="75000"/>
                  </a:prstClr>
                </a:solidFill>
              </a:rPr>
              <a:pPr/>
              <a:t>21</a:t>
            </a:fld>
            <a:endParaRPr lang="tr-TR">
              <a:solidFill>
                <a:prstClr val="black">
                  <a:tint val="75000"/>
                </a:prstClr>
              </a:solidFill>
            </a:endParaRPr>
          </a:p>
        </p:txBody>
      </p:sp>
    </p:spTree>
    <p:extLst>
      <p:ext uri="{BB962C8B-B14F-4D97-AF65-F5344CB8AC3E}">
        <p14:creationId xmlns:p14="http://schemas.microsoft.com/office/powerpoint/2010/main" val="1429267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9292" y="310822"/>
            <a:ext cx="11793416" cy="985013"/>
          </a:xfrm>
          <a:prstGeom prst="rect">
            <a:avLst/>
          </a:prstGeom>
        </p:spPr>
        <p:txBody>
          <a:bodyPr vert="horz" wrap="square" lIns="0" tIns="12700" rIns="0" bIns="0" rtlCol="0">
            <a:spAutoFit/>
          </a:bodyPr>
          <a:lstStyle/>
          <a:p>
            <a:pPr marL="12700" marR="5080">
              <a:lnSpc>
                <a:spcPct val="117300"/>
              </a:lnSpc>
              <a:spcBef>
                <a:spcPts val="100"/>
              </a:spcBef>
            </a:pPr>
            <a:r>
              <a:rPr kern="0" dirty="0">
                <a:solidFill>
                  <a:sysClr val="windowText" lastClr="000000"/>
                </a:solidFill>
                <a:cs typeface="Calibri"/>
              </a:rPr>
              <a:t>Results</a:t>
            </a:r>
            <a:r>
              <a:rPr kern="0" spc="-20" dirty="0">
                <a:solidFill>
                  <a:sysClr val="windowText" lastClr="000000"/>
                </a:solidFill>
                <a:cs typeface="Calibri"/>
              </a:rPr>
              <a:t> </a:t>
            </a:r>
            <a:r>
              <a:rPr kern="0" dirty="0">
                <a:solidFill>
                  <a:sysClr val="windowText" lastClr="000000"/>
                </a:solidFill>
                <a:cs typeface="Calibri"/>
              </a:rPr>
              <a:t>of</a:t>
            </a:r>
            <a:r>
              <a:rPr kern="0" spc="-20" dirty="0">
                <a:solidFill>
                  <a:sysClr val="windowText" lastClr="000000"/>
                </a:solidFill>
                <a:cs typeface="Calibri"/>
              </a:rPr>
              <a:t> </a:t>
            </a:r>
            <a:r>
              <a:rPr kern="0" dirty="0">
                <a:solidFill>
                  <a:sysClr val="windowText" lastClr="000000"/>
                </a:solidFill>
                <a:cs typeface="Calibri"/>
              </a:rPr>
              <a:t>wind</a:t>
            </a:r>
            <a:r>
              <a:rPr kern="0" spc="-20" dirty="0">
                <a:solidFill>
                  <a:sysClr val="windowText" lastClr="000000"/>
                </a:solidFill>
                <a:cs typeface="Calibri"/>
              </a:rPr>
              <a:t> </a:t>
            </a:r>
            <a:r>
              <a:rPr kern="0" dirty="0">
                <a:solidFill>
                  <a:sysClr val="windowText" lastClr="000000"/>
                </a:solidFill>
                <a:cs typeface="Calibri"/>
              </a:rPr>
              <a:t>speed</a:t>
            </a:r>
            <a:r>
              <a:rPr kern="0" spc="-25" dirty="0">
                <a:solidFill>
                  <a:sysClr val="windowText" lastClr="000000"/>
                </a:solidFill>
                <a:cs typeface="Calibri"/>
              </a:rPr>
              <a:t> </a:t>
            </a:r>
            <a:r>
              <a:rPr kern="0" dirty="0">
                <a:solidFill>
                  <a:sysClr val="windowText" lastClr="000000"/>
                </a:solidFill>
                <a:cs typeface="Calibri"/>
              </a:rPr>
              <a:t>analyses</a:t>
            </a:r>
            <a:r>
              <a:rPr kern="0" spc="-20" dirty="0">
                <a:solidFill>
                  <a:sysClr val="windowText" lastClr="000000"/>
                </a:solidFill>
                <a:cs typeface="Calibri"/>
              </a:rPr>
              <a:t> </a:t>
            </a:r>
            <a:r>
              <a:rPr kern="0" dirty="0">
                <a:solidFill>
                  <a:sysClr val="windowText" lastClr="000000"/>
                </a:solidFill>
                <a:cs typeface="Calibri"/>
              </a:rPr>
              <a:t>show</a:t>
            </a:r>
            <a:r>
              <a:rPr kern="0" spc="-5" dirty="0">
                <a:solidFill>
                  <a:sysClr val="windowText" lastClr="000000"/>
                </a:solidFill>
                <a:cs typeface="Calibri"/>
              </a:rPr>
              <a:t> </a:t>
            </a:r>
            <a:r>
              <a:rPr kern="0" dirty="0">
                <a:solidFill>
                  <a:sysClr val="windowText" lastClr="000000"/>
                </a:solidFill>
                <a:cs typeface="Calibri"/>
              </a:rPr>
              <a:t>a</a:t>
            </a:r>
            <a:r>
              <a:rPr kern="0" spc="-20" dirty="0">
                <a:solidFill>
                  <a:sysClr val="windowText" lastClr="000000"/>
                </a:solidFill>
                <a:cs typeface="Calibri"/>
              </a:rPr>
              <a:t> </a:t>
            </a:r>
            <a:r>
              <a:rPr kern="0" dirty="0">
                <a:solidFill>
                  <a:sysClr val="windowText" lastClr="000000"/>
                </a:solidFill>
                <a:cs typeface="Calibri"/>
              </a:rPr>
              <a:t>very</a:t>
            </a:r>
            <a:r>
              <a:rPr kern="0" spc="-10" dirty="0">
                <a:solidFill>
                  <a:sysClr val="windowText" lastClr="000000"/>
                </a:solidFill>
                <a:cs typeface="Calibri"/>
              </a:rPr>
              <a:t> </a:t>
            </a:r>
            <a:r>
              <a:rPr kern="0" dirty="0">
                <a:solidFill>
                  <a:sysClr val="windowText" lastClr="000000"/>
                </a:solidFill>
                <a:cs typeface="Calibri"/>
              </a:rPr>
              <a:t>similar</a:t>
            </a:r>
            <a:r>
              <a:rPr kern="0" spc="-25" dirty="0">
                <a:solidFill>
                  <a:sysClr val="windowText" lastClr="000000"/>
                </a:solidFill>
                <a:cs typeface="Calibri"/>
              </a:rPr>
              <a:t> </a:t>
            </a:r>
            <a:r>
              <a:rPr kern="0" dirty="0">
                <a:solidFill>
                  <a:sysClr val="windowText" lastClr="000000"/>
                </a:solidFill>
                <a:cs typeface="Calibri"/>
              </a:rPr>
              <a:t>variation</a:t>
            </a:r>
            <a:r>
              <a:rPr kern="0" spc="-10" dirty="0">
                <a:solidFill>
                  <a:sysClr val="windowText" lastClr="000000"/>
                </a:solidFill>
                <a:cs typeface="Calibri"/>
              </a:rPr>
              <a:t> </a:t>
            </a:r>
            <a:r>
              <a:rPr kern="0" dirty="0">
                <a:solidFill>
                  <a:sysClr val="windowText" lastClr="000000"/>
                </a:solidFill>
                <a:cs typeface="Calibri"/>
              </a:rPr>
              <a:t>to</a:t>
            </a:r>
            <a:r>
              <a:rPr kern="0" spc="-15" dirty="0">
                <a:solidFill>
                  <a:sysClr val="windowText" lastClr="000000"/>
                </a:solidFill>
                <a:cs typeface="Calibri"/>
              </a:rPr>
              <a:t> </a:t>
            </a:r>
            <a:r>
              <a:rPr kern="0" dirty="0">
                <a:solidFill>
                  <a:sysClr val="windowText" lastClr="000000"/>
                </a:solidFill>
                <a:cs typeface="Calibri"/>
              </a:rPr>
              <a:t>2001</a:t>
            </a:r>
            <a:r>
              <a:rPr kern="0" spc="-20" dirty="0">
                <a:solidFill>
                  <a:sysClr val="windowText" lastClr="000000"/>
                </a:solidFill>
                <a:cs typeface="Calibri"/>
              </a:rPr>
              <a:t> </a:t>
            </a:r>
            <a:r>
              <a:rPr kern="0" dirty="0">
                <a:solidFill>
                  <a:sysClr val="windowText" lastClr="000000"/>
                </a:solidFill>
                <a:cs typeface="Calibri"/>
              </a:rPr>
              <a:t>in</a:t>
            </a:r>
            <a:r>
              <a:rPr kern="0" spc="-10" dirty="0">
                <a:solidFill>
                  <a:sysClr val="windowText" lastClr="000000"/>
                </a:solidFill>
                <a:cs typeface="Calibri"/>
              </a:rPr>
              <a:t> </a:t>
            </a:r>
            <a:r>
              <a:rPr kern="0" dirty="0">
                <a:solidFill>
                  <a:sysClr val="windowText" lastClr="000000"/>
                </a:solidFill>
                <a:cs typeface="Calibri"/>
              </a:rPr>
              <a:t>2002</a:t>
            </a:r>
            <a:r>
              <a:rPr kern="0" spc="-10" dirty="0">
                <a:solidFill>
                  <a:sysClr val="windowText" lastClr="000000"/>
                </a:solidFill>
                <a:cs typeface="Calibri"/>
              </a:rPr>
              <a:t> </a:t>
            </a:r>
            <a:r>
              <a:rPr kern="0" dirty="0">
                <a:solidFill>
                  <a:sysClr val="windowText" lastClr="000000"/>
                </a:solidFill>
                <a:cs typeface="Calibri"/>
              </a:rPr>
              <a:t>at</a:t>
            </a:r>
            <a:r>
              <a:rPr kern="0" spc="-20" dirty="0">
                <a:solidFill>
                  <a:sysClr val="windowText" lastClr="000000"/>
                </a:solidFill>
                <a:cs typeface="Calibri"/>
              </a:rPr>
              <a:t> </a:t>
            </a:r>
            <a:r>
              <a:rPr kern="0" dirty="0">
                <a:solidFill>
                  <a:sysClr val="windowText" lastClr="000000"/>
                </a:solidFill>
                <a:cs typeface="Calibri"/>
              </a:rPr>
              <a:t>Datça,</a:t>
            </a:r>
            <a:r>
              <a:rPr kern="0" spc="-10" dirty="0">
                <a:solidFill>
                  <a:sysClr val="windowText" lastClr="000000"/>
                </a:solidFill>
                <a:cs typeface="Calibri"/>
              </a:rPr>
              <a:t> </a:t>
            </a:r>
            <a:r>
              <a:rPr kern="0" dirty="0">
                <a:solidFill>
                  <a:sysClr val="windowText" lastClr="000000"/>
                </a:solidFill>
                <a:cs typeface="Calibri"/>
              </a:rPr>
              <a:t>(Figs.</a:t>
            </a:r>
            <a:r>
              <a:rPr kern="0" spc="10" dirty="0">
                <a:solidFill>
                  <a:sysClr val="windowText" lastClr="000000"/>
                </a:solidFill>
                <a:cs typeface="Calibri"/>
              </a:rPr>
              <a:t> </a:t>
            </a:r>
            <a:r>
              <a:rPr kern="0" spc="-10" dirty="0">
                <a:solidFill>
                  <a:sysClr val="windowText" lastClr="000000"/>
                </a:solidFill>
                <a:cs typeface="Calibri"/>
              </a:rPr>
              <a:t>a-</a:t>
            </a:r>
            <a:r>
              <a:rPr kern="0" spc="-25" dirty="0">
                <a:solidFill>
                  <a:sysClr val="windowText" lastClr="000000"/>
                </a:solidFill>
                <a:cs typeface="Calibri"/>
              </a:rPr>
              <a:t>b). </a:t>
            </a:r>
            <a:r>
              <a:rPr kern="0" dirty="0">
                <a:solidFill>
                  <a:sysClr val="windowText" lastClr="000000"/>
                </a:solidFill>
                <a:cs typeface="Calibri"/>
              </a:rPr>
              <a:t>Role</a:t>
            </a:r>
            <a:r>
              <a:rPr kern="0" spc="-30" dirty="0">
                <a:solidFill>
                  <a:sysClr val="windowText" lastClr="000000"/>
                </a:solidFill>
                <a:cs typeface="Calibri"/>
              </a:rPr>
              <a:t> </a:t>
            </a:r>
            <a:r>
              <a:rPr kern="0" dirty="0">
                <a:solidFill>
                  <a:sysClr val="windowText" lastClr="000000"/>
                </a:solidFill>
                <a:cs typeface="Calibri"/>
              </a:rPr>
              <a:t>of</a:t>
            </a:r>
            <a:r>
              <a:rPr kern="0" spc="-10" dirty="0">
                <a:solidFill>
                  <a:sysClr val="windowText" lastClr="000000"/>
                </a:solidFill>
                <a:cs typeface="Calibri"/>
              </a:rPr>
              <a:t> </a:t>
            </a:r>
            <a:r>
              <a:rPr kern="0" dirty="0">
                <a:solidFill>
                  <a:sysClr val="windowText" lastClr="000000"/>
                </a:solidFill>
                <a:cs typeface="Calibri"/>
              </a:rPr>
              <a:t>large</a:t>
            </a:r>
            <a:r>
              <a:rPr kern="0" spc="-10" dirty="0">
                <a:solidFill>
                  <a:sysClr val="windowText" lastClr="000000"/>
                </a:solidFill>
                <a:cs typeface="Calibri"/>
              </a:rPr>
              <a:t> </a:t>
            </a:r>
            <a:r>
              <a:rPr kern="0" dirty="0">
                <a:solidFill>
                  <a:sysClr val="windowText" lastClr="000000"/>
                </a:solidFill>
                <a:cs typeface="Calibri"/>
              </a:rPr>
              <a:t>scale</a:t>
            </a:r>
            <a:r>
              <a:rPr kern="0" spc="-20" dirty="0">
                <a:solidFill>
                  <a:sysClr val="windowText" lastClr="000000"/>
                </a:solidFill>
                <a:cs typeface="Calibri"/>
              </a:rPr>
              <a:t> </a:t>
            </a:r>
            <a:r>
              <a:rPr kern="0" dirty="0">
                <a:solidFill>
                  <a:sysClr val="windowText" lastClr="000000"/>
                </a:solidFill>
                <a:cs typeface="Calibri"/>
              </a:rPr>
              <a:t>events</a:t>
            </a:r>
            <a:r>
              <a:rPr kern="0" spc="-10" dirty="0">
                <a:solidFill>
                  <a:sysClr val="windowText" lastClr="000000"/>
                </a:solidFill>
                <a:cs typeface="Calibri"/>
              </a:rPr>
              <a:t> </a:t>
            </a:r>
            <a:r>
              <a:rPr kern="0" dirty="0">
                <a:solidFill>
                  <a:sysClr val="windowText" lastClr="000000"/>
                </a:solidFill>
                <a:cs typeface="Calibri"/>
              </a:rPr>
              <a:t>are</a:t>
            </a:r>
            <a:r>
              <a:rPr kern="0" spc="-10" dirty="0">
                <a:solidFill>
                  <a:sysClr val="windowText" lastClr="000000"/>
                </a:solidFill>
                <a:cs typeface="Calibri"/>
              </a:rPr>
              <a:t> </a:t>
            </a:r>
            <a:r>
              <a:rPr kern="0" dirty="0">
                <a:solidFill>
                  <a:sysClr val="windowText" lastClr="000000"/>
                </a:solidFill>
                <a:cs typeface="Calibri"/>
              </a:rPr>
              <a:t>less</a:t>
            </a:r>
            <a:r>
              <a:rPr kern="0" spc="-25" dirty="0">
                <a:solidFill>
                  <a:sysClr val="windowText" lastClr="000000"/>
                </a:solidFill>
                <a:cs typeface="Calibri"/>
              </a:rPr>
              <a:t> </a:t>
            </a:r>
            <a:r>
              <a:rPr kern="0" dirty="0">
                <a:solidFill>
                  <a:sysClr val="windowText" lastClr="000000"/>
                </a:solidFill>
                <a:cs typeface="Calibri"/>
              </a:rPr>
              <a:t>than</a:t>
            </a:r>
            <a:r>
              <a:rPr kern="0" spc="-15" dirty="0">
                <a:solidFill>
                  <a:sysClr val="windowText" lastClr="000000"/>
                </a:solidFill>
                <a:cs typeface="Calibri"/>
              </a:rPr>
              <a:t> </a:t>
            </a:r>
            <a:r>
              <a:rPr kern="0" dirty="0">
                <a:solidFill>
                  <a:sysClr val="windowText" lastClr="000000"/>
                </a:solidFill>
                <a:cs typeface="Calibri"/>
              </a:rPr>
              <a:t>2001.</a:t>
            </a:r>
            <a:r>
              <a:rPr kern="0" spc="-30" dirty="0">
                <a:solidFill>
                  <a:sysClr val="windowText" lastClr="000000"/>
                </a:solidFill>
                <a:cs typeface="Calibri"/>
              </a:rPr>
              <a:t> </a:t>
            </a:r>
            <a:r>
              <a:rPr kern="0" spc="-10" dirty="0">
                <a:solidFill>
                  <a:sysClr val="windowText" lastClr="000000"/>
                </a:solidFill>
                <a:cs typeface="Calibri"/>
              </a:rPr>
              <a:t>Descriptive </a:t>
            </a:r>
            <a:r>
              <a:rPr kern="0" dirty="0">
                <a:solidFill>
                  <a:sysClr val="windowText" lastClr="000000"/>
                </a:solidFill>
                <a:cs typeface="Calibri"/>
              </a:rPr>
              <a:t>statistics</a:t>
            </a:r>
            <a:r>
              <a:rPr kern="0" spc="-10" dirty="0">
                <a:solidFill>
                  <a:sysClr val="windowText" lastClr="000000"/>
                </a:solidFill>
                <a:cs typeface="Calibri"/>
              </a:rPr>
              <a:t> </a:t>
            </a:r>
            <a:r>
              <a:rPr kern="0" dirty="0">
                <a:solidFill>
                  <a:sysClr val="windowText" lastClr="000000"/>
                </a:solidFill>
                <a:cs typeface="Calibri"/>
              </a:rPr>
              <a:t>are</a:t>
            </a:r>
            <a:r>
              <a:rPr kern="0" spc="-10" dirty="0">
                <a:solidFill>
                  <a:sysClr val="windowText" lastClr="000000"/>
                </a:solidFill>
                <a:cs typeface="Calibri"/>
              </a:rPr>
              <a:t> </a:t>
            </a:r>
            <a:r>
              <a:rPr kern="0" dirty="0">
                <a:solidFill>
                  <a:sysClr val="windowText" lastClr="000000"/>
                </a:solidFill>
                <a:cs typeface="Calibri"/>
              </a:rPr>
              <a:t>also</a:t>
            </a:r>
            <a:r>
              <a:rPr kern="0" spc="-5" dirty="0">
                <a:solidFill>
                  <a:sysClr val="windowText" lastClr="000000"/>
                </a:solidFill>
                <a:cs typeface="Calibri"/>
              </a:rPr>
              <a:t> </a:t>
            </a:r>
            <a:r>
              <a:rPr kern="0" dirty="0">
                <a:solidFill>
                  <a:sysClr val="windowText" lastClr="000000"/>
                </a:solidFill>
                <a:cs typeface="Calibri"/>
              </a:rPr>
              <a:t>lower</a:t>
            </a:r>
            <a:r>
              <a:rPr kern="0" spc="-10" dirty="0">
                <a:solidFill>
                  <a:sysClr val="windowText" lastClr="000000"/>
                </a:solidFill>
                <a:cs typeface="Calibri"/>
              </a:rPr>
              <a:t> </a:t>
            </a:r>
            <a:r>
              <a:rPr kern="0" dirty="0">
                <a:solidFill>
                  <a:sysClr val="windowText" lastClr="000000"/>
                </a:solidFill>
                <a:cs typeface="Calibri"/>
              </a:rPr>
              <a:t>in</a:t>
            </a:r>
            <a:r>
              <a:rPr kern="0" spc="-20" dirty="0">
                <a:solidFill>
                  <a:sysClr val="windowText" lastClr="000000"/>
                </a:solidFill>
                <a:cs typeface="Calibri"/>
              </a:rPr>
              <a:t> </a:t>
            </a:r>
            <a:r>
              <a:rPr kern="0" dirty="0">
                <a:solidFill>
                  <a:sysClr val="windowText" lastClr="000000"/>
                </a:solidFill>
                <a:cs typeface="Calibri"/>
              </a:rPr>
              <a:t>2002.</a:t>
            </a:r>
            <a:r>
              <a:rPr kern="0" spc="-25" dirty="0">
                <a:solidFill>
                  <a:sysClr val="windowText" lastClr="000000"/>
                </a:solidFill>
                <a:cs typeface="Calibri"/>
              </a:rPr>
              <a:t> </a:t>
            </a:r>
            <a:r>
              <a:rPr kern="0" spc="-10" dirty="0">
                <a:solidFill>
                  <a:sysClr val="windowText" lastClr="000000"/>
                </a:solidFill>
                <a:cs typeface="Calibri"/>
              </a:rPr>
              <a:t>Extremes </a:t>
            </a:r>
            <a:r>
              <a:rPr kern="0" dirty="0">
                <a:solidFill>
                  <a:sysClr val="windowText" lastClr="000000"/>
                </a:solidFill>
                <a:cs typeface="Calibri"/>
              </a:rPr>
              <a:t>have</a:t>
            </a:r>
            <a:r>
              <a:rPr kern="0" spc="-15" dirty="0">
                <a:solidFill>
                  <a:sysClr val="windowText" lastClr="000000"/>
                </a:solidFill>
                <a:cs typeface="Calibri"/>
              </a:rPr>
              <a:t> </a:t>
            </a:r>
            <a:r>
              <a:rPr kern="0" dirty="0">
                <a:solidFill>
                  <a:sysClr val="windowText" lastClr="000000"/>
                </a:solidFill>
                <a:cs typeface="Calibri"/>
              </a:rPr>
              <a:t>been</a:t>
            </a:r>
            <a:r>
              <a:rPr kern="0" spc="-10" dirty="0">
                <a:solidFill>
                  <a:sysClr val="windowText" lastClr="000000"/>
                </a:solidFill>
                <a:cs typeface="Calibri"/>
              </a:rPr>
              <a:t> </a:t>
            </a:r>
            <a:r>
              <a:rPr kern="0" dirty="0">
                <a:solidFill>
                  <a:sysClr val="windowText" lastClr="000000"/>
                </a:solidFill>
                <a:cs typeface="Calibri"/>
              </a:rPr>
              <a:t>recorded</a:t>
            </a:r>
            <a:r>
              <a:rPr kern="0" spc="-25" dirty="0">
                <a:solidFill>
                  <a:sysClr val="windowText" lastClr="000000"/>
                </a:solidFill>
                <a:cs typeface="Calibri"/>
              </a:rPr>
              <a:t> </a:t>
            </a:r>
            <a:r>
              <a:rPr kern="0" dirty="0">
                <a:solidFill>
                  <a:sysClr val="windowText" lastClr="000000"/>
                </a:solidFill>
                <a:cs typeface="Calibri"/>
              </a:rPr>
              <a:t>in</a:t>
            </a:r>
            <a:r>
              <a:rPr kern="0" spc="-10" dirty="0">
                <a:solidFill>
                  <a:sysClr val="windowText" lastClr="000000"/>
                </a:solidFill>
                <a:cs typeface="Calibri"/>
              </a:rPr>
              <a:t> </a:t>
            </a:r>
            <a:r>
              <a:rPr kern="0" dirty="0">
                <a:solidFill>
                  <a:sysClr val="windowText" lastClr="000000"/>
                </a:solidFill>
                <a:cs typeface="Calibri"/>
              </a:rPr>
              <a:t>winter</a:t>
            </a:r>
            <a:r>
              <a:rPr kern="0" spc="-15" dirty="0">
                <a:solidFill>
                  <a:sysClr val="windowText" lastClr="000000"/>
                </a:solidFill>
                <a:cs typeface="Calibri"/>
              </a:rPr>
              <a:t> </a:t>
            </a:r>
            <a:r>
              <a:rPr kern="0" dirty="0">
                <a:solidFill>
                  <a:sysClr val="windowText" lastClr="000000"/>
                </a:solidFill>
                <a:cs typeface="Calibri"/>
              </a:rPr>
              <a:t>and</a:t>
            </a:r>
            <a:r>
              <a:rPr kern="0" spc="-15" dirty="0">
                <a:solidFill>
                  <a:sysClr val="windowText" lastClr="000000"/>
                </a:solidFill>
                <a:cs typeface="Calibri"/>
              </a:rPr>
              <a:t> </a:t>
            </a:r>
            <a:r>
              <a:rPr kern="0" dirty="0">
                <a:solidFill>
                  <a:sysClr val="windowText" lastClr="000000"/>
                </a:solidFill>
                <a:cs typeface="Calibri"/>
              </a:rPr>
              <a:t>late</a:t>
            </a:r>
            <a:r>
              <a:rPr kern="0" spc="-20" dirty="0">
                <a:solidFill>
                  <a:sysClr val="windowText" lastClr="000000"/>
                </a:solidFill>
                <a:cs typeface="Calibri"/>
              </a:rPr>
              <a:t> </a:t>
            </a:r>
            <a:r>
              <a:rPr kern="0" dirty="0">
                <a:solidFill>
                  <a:sysClr val="windowText" lastClr="000000"/>
                </a:solidFill>
                <a:cs typeface="Calibri"/>
              </a:rPr>
              <a:t>summer</a:t>
            </a:r>
            <a:r>
              <a:rPr kern="0" spc="-15" dirty="0">
                <a:solidFill>
                  <a:sysClr val="windowText" lastClr="000000"/>
                </a:solidFill>
                <a:cs typeface="Calibri"/>
              </a:rPr>
              <a:t> </a:t>
            </a:r>
            <a:r>
              <a:rPr kern="0" dirty="0">
                <a:solidFill>
                  <a:sysClr val="windowText" lastClr="000000"/>
                </a:solidFill>
                <a:cs typeface="Calibri"/>
              </a:rPr>
              <a:t>at</a:t>
            </a:r>
            <a:r>
              <a:rPr kern="0" spc="-25" dirty="0">
                <a:solidFill>
                  <a:sysClr val="windowText" lastClr="000000"/>
                </a:solidFill>
                <a:cs typeface="Calibri"/>
              </a:rPr>
              <a:t> </a:t>
            </a:r>
            <a:r>
              <a:rPr kern="0" dirty="0">
                <a:solidFill>
                  <a:sysClr val="windowText" lastClr="000000"/>
                </a:solidFill>
                <a:cs typeface="Calibri"/>
              </a:rPr>
              <a:t>the</a:t>
            </a:r>
            <a:r>
              <a:rPr kern="0" spc="-20" dirty="0">
                <a:solidFill>
                  <a:sysClr val="windowText" lastClr="000000"/>
                </a:solidFill>
                <a:cs typeface="Calibri"/>
              </a:rPr>
              <a:t> </a:t>
            </a:r>
            <a:r>
              <a:rPr kern="0" dirty="0">
                <a:solidFill>
                  <a:sysClr val="windowText" lastClr="000000"/>
                </a:solidFill>
                <a:cs typeface="Calibri"/>
              </a:rPr>
              <a:t>study</a:t>
            </a:r>
            <a:r>
              <a:rPr kern="0" spc="-10" dirty="0">
                <a:solidFill>
                  <a:sysClr val="windowText" lastClr="000000"/>
                </a:solidFill>
                <a:cs typeface="Calibri"/>
              </a:rPr>
              <a:t> area.</a:t>
            </a:r>
            <a:endParaRPr kern="0" dirty="0">
              <a:solidFill>
                <a:sysClr val="windowText" lastClr="000000"/>
              </a:solidFill>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1326428132"/>
              </p:ext>
            </p:extLst>
          </p:nvPr>
        </p:nvGraphicFramePr>
        <p:xfrm>
          <a:off x="2550253" y="1082416"/>
          <a:ext cx="5749685" cy="1227958"/>
        </p:xfrm>
        <a:graphic>
          <a:graphicData uri="http://schemas.openxmlformats.org/drawingml/2006/table">
            <a:tbl>
              <a:tblPr firstRow="1" bandRow="1">
                <a:tableStyleId>{2D5ABB26-0587-4C30-8999-92F81FD0307C}</a:tableStyleId>
              </a:tblPr>
              <a:tblGrid>
                <a:gridCol w="1004025">
                  <a:extLst>
                    <a:ext uri="{9D8B030D-6E8A-4147-A177-3AD203B41FA5}">
                      <a16:colId xmlns:a16="http://schemas.microsoft.com/office/drawing/2014/main" val="20000"/>
                    </a:ext>
                  </a:extLst>
                </a:gridCol>
                <a:gridCol w="1581338">
                  <a:extLst>
                    <a:ext uri="{9D8B030D-6E8A-4147-A177-3AD203B41FA5}">
                      <a16:colId xmlns:a16="http://schemas.microsoft.com/office/drawing/2014/main" val="20001"/>
                    </a:ext>
                  </a:extLst>
                </a:gridCol>
                <a:gridCol w="1582984">
                  <a:extLst>
                    <a:ext uri="{9D8B030D-6E8A-4147-A177-3AD203B41FA5}">
                      <a16:colId xmlns:a16="http://schemas.microsoft.com/office/drawing/2014/main" val="20002"/>
                    </a:ext>
                  </a:extLst>
                </a:gridCol>
                <a:gridCol w="1581338">
                  <a:extLst>
                    <a:ext uri="{9D8B030D-6E8A-4147-A177-3AD203B41FA5}">
                      <a16:colId xmlns:a16="http://schemas.microsoft.com/office/drawing/2014/main" val="20003"/>
                    </a:ext>
                  </a:extLst>
                </a:gridCol>
              </a:tblGrid>
              <a:tr h="212688">
                <a:tc gridSpan="4">
                  <a:txBody>
                    <a:bodyPr/>
                    <a:lstStyle/>
                    <a:p>
                      <a:pPr marL="45720">
                        <a:lnSpc>
                          <a:spcPts val="1050"/>
                        </a:lnSpc>
                      </a:pPr>
                      <a:r>
                        <a:rPr sz="1800" b="1" spc="-20" dirty="0">
                          <a:solidFill>
                            <a:srgbClr val="C00000"/>
                          </a:solidFill>
                          <a:latin typeface="Calibri"/>
                          <a:cs typeface="Calibri"/>
                        </a:rPr>
                        <a:t>2002</a:t>
                      </a:r>
                      <a:endParaRPr sz="1800" b="1" dirty="0">
                        <a:solidFill>
                          <a:srgbClr val="C00000"/>
                        </a:solidFill>
                        <a:latin typeface="Calibri"/>
                        <a:cs typeface="Calibri"/>
                      </a:endParaRPr>
                    </a:p>
                  </a:txBody>
                  <a:tcPr marL="0" marR="0" marT="0" marB="0">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08655">
                <a:tc>
                  <a:txBody>
                    <a:bodyPr/>
                    <a:lstStyle/>
                    <a:p>
                      <a:pPr>
                        <a:lnSpc>
                          <a:spcPct val="100000"/>
                        </a:lnSpc>
                      </a:pPr>
                      <a:endParaRPr sz="16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5"/>
                        </a:spcBef>
                      </a:pPr>
                      <a:r>
                        <a:rPr sz="1600" b="1" spc="-25" dirty="0">
                          <a:latin typeface="Calibri"/>
                          <a:cs typeface="Calibri"/>
                        </a:rPr>
                        <a:t>min</a:t>
                      </a:r>
                      <a:endParaRPr sz="1600">
                        <a:latin typeface="Calibri"/>
                        <a:cs typeface="Calibri"/>
                      </a:endParaRPr>
                    </a:p>
                  </a:txBody>
                  <a:tcPr marL="0" marR="0" marT="1018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25"/>
                        </a:spcBef>
                      </a:pPr>
                      <a:r>
                        <a:rPr sz="1600" b="1" spc="-25" dirty="0">
                          <a:latin typeface="Calibri"/>
                          <a:cs typeface="Calibri"/>
                        </a:rPr>
                        <a:t>max</a:t>
                      </a:r>
                      <a:endParaRPr sz="1600">
                        <a:latin typeface="Calibri"/>
                        <a:cs typeface="Calibri"/>
                      </a:endParaRPr>
                    </a:p>
                  </a:txBody>
                  <a:tcPr marL="0" marR="0" marT="1018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5"/>
                        </a:spcBef>
                      </a:pPr>
                      <a:r>
                        <a:rPr sz="1600" b="1" spc="-20" dirty="0">
                          <a:latin typeface="Calibri"/>
                          <a:cs typeface="Calibri"/>
                        </a:rPr>
                        <a:t>mean</a:t>
                      </a:r>
                      <a:endParaRPr sz="1600" dirty="0">
                        <a:latin typeface="Calibri"/>
                        <a:cs typeface="Calibri"/>
                      </a:endParaRPr>
                    </a:p>
                  </a:txBody>
                  <a:tcPr marL="0" marR="0" marT="1018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208655">
                <a:tc>
                  <a:txBody>
                    <a:bodyPr/>
                    <a:lstStyle/>
                    <a:p>
                      <a:pPr marL="45720">
                        <a:lnSpc>
                          <a:spcPct val="100000"/>
                        </a:lnSpc>
                        <a:spcBef>
                          <a:spcPts val="125"/>
                        </a:spcBef>
                      </a:pPr>
                      <a:r>
                        <a:rPr sz="1600" b="1" spc="-25" dirty="0">
                          <a:latin typeface="Calibri"/>
                          <a:cs typeface="Calibri"/>
                        </a:rPr>
                        <a:t>d1</a:t>
                      </a:r>
                      <a:endParaRPr sz="1600" dirty="0">
                        <a:latin typeface="Calibri"/>
                        <a:cs typeface="Calibri"/>
                      </a:endParaRPr>
                    </a:p>
                  </a:txBody>
                  <a:tcPr marL="0" marR="0" marT="1018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5"/>
                        </a:spcBef>
                      </a:pPr>
                      <a:r>
                        <a:rPr sz="1600" spc="-10" dirty="0">
                          <a:latin typeface="Calibri"/>
                          <a:cs typeface="Calibri"/>
                        </a:rPr>
                        <a:t>-</a:t>
                      </a:r>
                      <a:r>
                        <a:rPr sz="1600" spc="-20" dirty="0">
                          <a:latin typeface="Calibri"/>
                          <a:cs typeface="Calibri"/>
                        </a:rPr>
                        <a:t>3,63</a:t>
                      </a:r>
                      <a:endParaRPr sz="1600" dirty="0">
                        <a:latin typeface="Calibri"/>
                        <a:cs typeface="Calibri"/>
                      </a:endParaRPr>
                    </a:p>
                  </a:txBody>
                  <a:tcPr marL="0" marR="0" marT="1018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25"/>
                        </a:spcBef>
                      </a:pPr>
                      <a:r>
                        <a:rPr sz="1600" spc="-20" dirty="0">
                          <a:latin typeface="Calibri"/>
                          <a:cs typeface="Calibri"/>
                        </a:rPr>
                        <a:t>3,63</a:t>
                      </a:r>
                      <a:endParaRPr sz="1600">
                        <a:latin typeface="Calibri"/>
                        <a:cs typeface="Calibri"/>
                      </a:endParaRPr>
                    </a:p>
                  </a:txBody>
                  <a:tcPr marL="0" marR="0" marT="1018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5"/>
                        </a:spcBef>
                      </a:pPr>
                      <a:r>
                        <a:rPr sz="1600" spc="-50" dirty="0">
                          <a:latin typeface="Calibri"/>
                          <a:cs typeface="Calibri"/>
                        </a:rPr>
                        <a:t>0</a:t>
                      </a:r>
                      <a:endParaRPr sz="1600">
                        <a:latin typeface="Calibri"/>
                        <a:cs typeface="Calibri"/>
                      </a:endParaRPr>
                    </a:p>
                  </a:txBody>
                  <a:tcPr marL="0" marR="0" marT="1018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221894">
                <a:tc>
                  <a:txBody>
                    <a:bodyPr/>
                    <a:lstStyle/>
                    <a:p>
                      <a:pPr marL="45720">
                        <a:lnSpc>
                          <a:spcPct val="100000"/>
                        </a:lnSpc>
                        <a:spcBef>
                          <a:spcPts val="120"/>
                        </a:spcBef>
                      </a:pPr>
                      <a:r>
                        <a:rPr sz="1600" b="1" spc="-25" dirty="0">
                          <a:latin typeface="Calibri"/>
                          <a:cs typeface="Calibri"/>
                        </a:rPr>
                        <a:t>d2</a:t>
                      </a:r>
                      <a:endParaRPr sz="160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0"/>
                        </a:spcBef>
                      </a:pPr>
                      <a:r>
                        <a:rPr sz="1600" spc="-10" dirty="0">
                          <a:latin typeface="Calibri"/>
                          <a:cs typeface="Calibri"/>
                        </a:rPr>
                        <a:t>-4,6125</a:t>
                      </a:r>
                      <a:endParaRPr sz="1600" dirty="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20"/>
                        </a:spcBef>
                      </a:pPr>
                      <a:r>
                        <a:rPr sz="1600" spc="-10" dirty="0">
                          <a:latin typeface="Calibri"/>
                          <a:cs typeface="Calibri"/>
                        </a:rPr>
                        <a:t>4,6125</a:t>
                      </a:r>
                      <a:endParaRPr sz="160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0"/>
                        </a:spcBef>
                      </a:pPr>
                      <a:r>
                        <a:rPr sz="1600" spc="-10" dirty="0">
                          <a:latin typeface="Calibri"/>
                          <a:cs typeface="Calibri"/>
                        </a:rPr>
                        <a:t>-0,00013</a:t>
                      </a:r>
                      <a:endParaRPr sz="1600" dirty="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210683">
                <a:tc>
                  <a:txBody>
                    <a:bodyPr/>
                    <a:lstStyle/>
                    <a:p>
                      <a:pPr marL="45720">
                        <a:lnSpc>
                          <a:spcPct val="100000"/>
                        </a:lnSpc>
                        <a:spcBef>
                          <a:spcPts val="120"/>
                        </a:spcBef>
                      </a:pPr>
                      <a:r>
                        <a:rPr sz="1600" b="1" spc="-25" dirty="0">
                          <a:latin typeface="Calibri"/>
                          <a:cs typeface="Calibri"/>
                        </a:rPr>
                        <a:t>d3</a:t>
                      </a:r>
                      <a:endParaRPr sz="160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0"/>
                        </a:spcBef>
                      </a:pPr>
                      <a:r>
                        <a:rPr sz="1600" spc="-10" dirty="0">
                          <a:latin typeface="Calibri"/>
                          <a:cs typeface="Calibri"/>
                        </a:rPr>
                        <a:t>-</a:t>
                      </a:r>
                      <a:r>
                        <a:rPr sz="1600" spc="-20" dirty="0">
                          <a:latin typeface="Calibri"/>
                          <a:cs typeface="Calibri"/>
                        </a:rPr>
                        <a:t>4,66</a:t>
                      </a:r>
                      <a:endParaRPr sz="1600" dirty="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20"/>
                        </a:spcBef>
                      </a:pPr>
                      <a:r>
                        <a:rPr sz="1600" spc="-20" dirty="0">
                          <a:latin typeface="Calibri"/>
                          <a:cs typeface="Calibri"/>
                        </a:rPr>
                        <a:t>4,66</a:t>
                      </a:r>
                      <a:endParaRPr sz="1600" dirty="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20"/>
                        </a:spcBef>
                      </a:pPr>
                      <a:r>
                        <a:rPr sz="1600" spc="-10" dirty="0">
                          <a:latin typeface="Calibri"/>
                          <a:cs typeface="Calibri"/>
                        </a:rPr>
                        <a:t>-0,00024</a:t>
                      </a:r>
                      <a:endParaRPr sz="1600" dirty="0">
                        <a:latin typeface="Calibri"/>
                        <a:cs typeface="Calibri"/>
                      </a:endParaRPr>
                    </a:p>
                  </a:txBody>
                  <a:tcPr marL="0" marR="0" marT="977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1451771" y="2519225"/>
            <a:ext cx="9380352" cy="621580"/>
          </a:xfrm>
          <a:prstGeom prst="rect">
            <a:avLst/>
          </a:prstGeom>
        </p:spPr>
        <p:txBody>
          <a:bodyPr vert="horz" wrap="square" lIns="0" tIns="12065" rIns="0" bIns="0" rtlCol="0">
            <a:spAutoFit/>
          </a:bodyPr>
          <a:lstStyle/>
          <a:p>
            <a:pPr marL="12700" marR="5080">
              <a:lnSpc>
                <a:spcPct val="110400"/>
              </a:lnSpc>
              <a:spcBef>
                <a:spcPts val="95"/>
              </a:spcBef>
            </a:pPr>
            <a:r>
              <a:rPr kern="0" dirty="0">
                <a:solidFill>
                  <a:sysClr val="windowText" lastClr="000000"/>
                </a:solidFill>
                <a:latin typeface="Times New Roman"/>
                <a:cs typeface="Times New Roman"/>
              </a:rPr>
              <a:t>In</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general,</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energy</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maximum</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speed</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is</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transferred</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from</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small</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scale</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fluctuations</a:t>
            </a:r>
            <a:r>
              <a:rPr kern="0" spc="-25" dirty="0">
                <a:solidFill>
                  <a:sysClr val="windowText" lastClr="000000"/>
                </a:solidFill>
                <a:latin typeface="Times New Roman"/>
                <a:cs typeface="Times New Roman"/>
              </a:rPr>
              <a:t> to </a:t>
            </a:r>
            <a:r>
              <a:rPr kern="0" dirty="0">
                <a:solidFill>
                  <a:sysClr val="windowText" lastClr="000000"/>
                </a:solidFill>
                <a:latin typeface="Times New Roman"/>
                <a:cs typeface="Times New Roman"/>
              </a:rPr>
              <a:t>meso</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2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large-</a:t>
            </a:r>
            <a:r>
              <a:rPr kern="0" dirty="0">
                <a:solidFill>
                  <a:sysClr val="windowText" lastClr="000000"/>
                </a:solidFill>
                <a:latin typeface="Times New Roman"/>
                <a:cs typeface="Times New Roman"/>
              </a:rPr>
              <a:t>scale</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fluctuations</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2002.</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For</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average</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speed</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its</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energy</a:t>
            </a:r>
            <a:r>
              <a:rPr kern="0" spc="-40" dirty="0">
                <a:solidFill>
                  <a:sysClr val="windowText" lastClr="000000"/>
                </a:solidFill>
                <a:latin typeface="Times New Roman"/>
                <a:cs typeface="Times New Roman"/>
              </a:rPr>
              <a:t> </a:t>
            </a:r>
            <a:r>
              <a:rPr kern="0" spc="-20" dirty="0">
                <a:solidFill>
                  <a:sysClr val="windowText" lastClr="000000"/>
                </a:solidFill>
                <a:latin typeface="Times New Roman"/>
                <a:cs typeface="Times New Roman"/>
              </a:rPr>
              <a:t>show </a:t>
            </a:r>
            <a:r>
              <a:rPr kern="0" dirty="0">
                <a:solidFill>
                  <a:sysClr val="windowText" lastClr="000000"/>
                </a:solidFill>
                <a:latin typeface="Times New Roman"/>
                <a:cs typeface="Times New Roman"/>
              </a:rPr>
              <a:t>inverse</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process.</a:t>
            </a:r>
            <a:endParaRPr kern="0" dirty="0">
              <a:solidFill>
                <a:sysClr val="windowText" lastClr="000000"/>
              </a:solidFill>
              <a:latin typeface="Times New Roman"/>
              <a:cs typeface="Times New Roman"/>
            </a:endParaRPr>
          </a:p>
        </p:txBody>
      </p:sp>
      <p:sp>
        <p:nvSpPr>
          <p:cNvPr id="5" name="object 5"/>
          <p:cNvSpPr txBox="1"/>
          <p:nvPr/>
        </p:nvSpPr>
        <p:spPr>
          <a:xfrm>
            <a:off x="1451771" y="3085781"/>
            <a:ext cx="8457560" cy="764953"/>
          </a:xfrm>
          <a:prstGeom prst="rect">
            <a:avLst/>
          </a:prstGeom>
        </p:spPr>
        <p:txBody>
          <a:bodyPr vert="horz" wrap="square" lIns="0" tIns="13335" rIns="0" bIns="0" rtlCol="0">
            <a:spAutoFit/>
          </a:bodyPr>
          <a:lstStyle/>
          <a:p>
            <a:pPr marL="12700">
              <a:spcBef>
                <a:spcPts val="105"/>
              </a:spcBef>
            </a:pPr>
            <a:r>
              <a:rPr sz="2000" b="1" kern="0" dirty="0">
                <a:solidFill>
                  <a:sysClr val="windowText" lastClr="000000"/>
                </a:solidFill>
                <a:latin typeface="Times New Roman"/>
                <a:cs typeface="Times New Roman"/>
              </a:rPr>
              <a:t>MODEL</a:t>
            </a:r>
            <a:r>
              <a:rPr sz="2000" b="1" kern="0" spc="-40"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Results,</a:t>
            </a:r>
            <a:r>
              <a:rPr sz="2000" b="1" kern="0" spc="-35" dirty="0">
                <a:solidFill>
                  <a:sysClr val="windowText" lastClr="000000"/>
                </a:solidFill>
                <a:latin typeface="Times New Roman"/>
                <a:cs typeface="Times New Roman"/>
              </a:rPr>
              <a:t> </a:t>
            </a:r>
            <a:r>
              <a:rPr sz="2000" b="1" kern="0" spc="-10" dirty="0">
                <a:solidFill>
                  <a:sysClr val="windowText" lastClr="000000"/>
                </a:solidFill>
                <a:latin typeface="Times New Roman"/>
                <a:cs typeface="Times New Roman"/>
              </a:rPr>
              <a:t>Simulation</a:t>
            </a:r>
            <a:endParaRPr sz="2000" kern="0" dirty="0">
              <a:solidFill>
                <a:sysClr val="windowText" lastClr="000000"/>
              </a:solidFill>
              <a:latin typeface="Times New Roman"/>
              <a:cs typeface="Times New Roman"/>
            </a:endParaRPr>
          </a:p>
          <a:p>
            <a:pPr marL="12700">
              <a:spcBef>
                <a:spcPts val="1290"/>
              </a:spcBef>
            </a:pPr>
            <a:r>
              <a:rPr kern="0" spc="-10" dirty="0">
                <a:solidFill>
                  <a:sysClr val="windowText" lastClr="000000"/>
                </a:solidFill>
                <a:latin typeface="Times New Roman"/>
                <a:cs typeface="Times New Roman"/>
              </a:rPr>
              <a:t>Train-</a:t>
            </a:r>
            <a:r>
              <a:rPr kern="0" dirty="0">
                <a:solidFill>
                  <a:sysClr val="windowText" lastClr="000000"/>
                </a:solidFill>
                <a:latin typeface="Times New Roman"/>
                <a:cs typeface="Times New Roman"/>
              </a:rPr>
              <a:t>Test</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Split:</a:t>
            </a:r>
            <a:r>
              <a:rPr kern="0" spc="-20" dirty="0">
                <a:solidFill>
                  <a:sysClr val="windowText" lastClr="000000"/>
                </a:solidFill>
                <a:latin typeface="Times New Roman"/>
                <a:cs typeface="Times New Roman"/>
              </a:rPr>
              <a:t> </a:t>
            </a:r>
            <a:r>
              <a:rPr kern="0" dirty="0">
                <a:solidFill>
                  <a:srgbClr val="FF0000"/>
                </a:solidFill>
                <a:latin typeface="Times New Roman"/>
                <a:cs typeface="Times New Roman"/>
              </a:rPr>
              <a:t>80%</a:t>
            </a:r>
            <a:r>
              <a:rPr kern="0" spc="-25" dirty="0">
                <a:solidFill>
                  <a:srgbClr val="FF0000"/>
                </a:solidFill>
                <a:latin typeface="Times New Roman"/>
                <a:cs typeface="Times New Roman"/>
              </a:rPr>
              <a:t> </a:t>
            </a:r>
            <a:r>
              <a:rPr kern="0" dirty="0">
                <a:solidFill>
                  <a:srgbClr val="FF0000"/>
                </a:solidFill>
                <a:latin typeface="Times New Roman"/>
                <a:cs typeface="Times New Roman"/>
              </a:rPr>
              <a:t>of</a:t>
            </a:r>
            <a:r>
              <a:rPr kern="0" spc="-20" dirty="0">
                <a:solidFill>
                  <a:srgbClr val="FF0000"/>
                </a:solidFill>
                <a:latin typeface="Times New Roman"/>
                <a:cs typeface="Times New Roman"/>
              </a:rPr>
              <a:t> </a:t>
            </a:r>
            <a:r>
              <a:rPr kern="0" dirty="0">
                <a:solidFill>
                  <a:srgbClr val="FF0000"/>
                </a:solidFill>
                <a:latin typeface="Times New Roman"/>
                <a:cs typeface="Times New Roman"/>
              </a:rPr>
              <a:t>data</a:t>
            </a:r>
            <a:r>
              <a:rPr kern="0" spc="-20" dirty="0">
                <a:solidFill>
                  <a:srgbClr val="FF0000"/>
                </a:solidFill>
                <a:latin typeface="Times New Roman"/>
                <a:cs typeface="Times New Roman"/>
              </a:rPr>
              <a:t> </a:t>
            </a:r>
            <a:r>
              <a:rPr kern="0" dirty="0">
                <a:solidFill>
                  <a:srgbClr val="FF0000"/>
                </a:solidFill>
                <a:latin typeface="Times New Roman"/>
                <a:cs typeface="Times New Roman"/>
              </a:rPr>
              <a:t>for</a:t>
            </a:r>
            <a:r>
              <a:rPr kern="0" spc="-20" dirty="0">
                <a:solidFill>
                  <a:srgbClr val="FF0000"/>
                </a:solidFill>
                <a:latin typeface="Times New Roman"/>
                <a:cs typeface="Times New Roman"/>
              </a:rPr>
              <a:t> </a:t>
            </a:r>
            <a:r>
              <a:rPr kern="0" dirty="0">
                <a:solidFill>
                  <a:srgbClr val="FF0000"/>
                </a:solidFill>
                <a:latin typeface="Times New Roman"/>
                <a:cs typeface="Times New Roman"/>
              </a:rPr>
              <a:t>training</a:t>
            </a:r>
            <a:r>
              <a:rPr kern="0" spc="-25" dirty="0">
                <a:solidFill>
                  <a:srgbClr val="FF0000"/>
                </a:solidFill>
                <a:latin typeface="Times New Roman"/>
                <a:cs typeface="Times New Roman"/>
              </a:rPr>
              <a:t> </a:t>
            </a:r>
            <a:r>
              <a:rPr kern="0" dirty="0">
                <a:solidFill>
                  <a:srgbClr val="FF0000"/>
                </a:solidFill>
                <a:latin typeface="Times New Roman"/>
                <a:cs typeface="Times New Roman"/>
              </a:rPr>
              <a:t>and</a:t>
            </a:r>
            <a:r>
              <a:rPr kern="0" spc="-15" dirty="0">
                <a:solidFill>
                  <a:srgbClr val="FF0000"/>
                </a:solidFill>
                <a:latin typeface="Times New Roman"/>
                <a:cs typeface="Times New Roman"/>
              </a:rPr>
              <a:t> </a:t>
            </a:r>
            <a:r>
              <a:rPr kern="0" dirty="0">
                <a:solidFill>
                  <a:srgbClr val="FF0000"/>
                </a:solidFill>
                <a:latin typeface="Times New Roman"/>
                <a:cs typeface="Times New Roman"/>
              </a:rPr>
              <a:t>20%</a:t>
            </a:r>
            <a:r>
              <a:rPr kern="0" spc="-10" dirty="0">
                <a:solidFill>
                  <a:srgbClr val="FF0000"/>
                </a:solidFill>
                <a:latin typeface="Times New Roman"/>
                <a:cs typeface="Times New Roman"/>
              </a:rPr>
              <a:t> </a:t>
            </a:r>
            <a:r>
              <a:rPr kern="0" dirty="0">
                <a:solidFill>
                  <a:srgbClr val="FF0000"/>
                </a:solidFill>
                <a:latin typeface="Times New Roman"/>
                <a:cs typeface="Times New Roman"/>
              </a:rPr>
              <a:t>of</a:t>
            </a:r>
            <a:r>
              <a:rPr kern="0" spc="-20" dirty="0">
                <a:solidFill>
                  <a:srgbClr val="FF0000"/>
                </a:solidFill>
                <a:latin typeface="Times New Roman"/>
                <a:cs typeface="Times New Roman"/>
              </a:rPr>
              <a:t> </a:t>
            </a:r>
            <a:r>
              <a:rPr kern="0" dirty="0">
                <a:solidFill>
                  <a:srgbClr val="FF0000"/>
                </a:solidFill>
                <a:latin typeface="Times New Roman"/>
                <a:cs typeface="Times New Roman"/>
              </a:rPr>
              <a:t>data</a:t>
            </a:r>
            <a:r>
              <a:rPr kern="0" spc="-20" dirty="0">
                <a:solidFill>
                  <a:srgbClr val="FF0000"/>
                </a:solidFill>
                <a:latin typeface="Times New Roman"/>
                <a:cs typeface="Times New Roman"/>
              </a:rPr>
              <a:t> </a:t>
            </a:r>
            <a:r>
              <a:rPr kern="0" dirty="0">
                <a:solidFill>
                  <a:srgbClr val="FF0000"/>
                </a:solidFill>
                <a:latin typeface="Times New Roman"/>
                <a:cs typeface="Times New Roman"/>
              </a:rPr>
              <a:t>was</a:t>
            </a:r>
            <a:r>
              <a:rPr kern="0" spc="-15" dirty="0">
                <a:solidFill>
                  <a:srgbClr val="FF0000"/>
                </a:solidFill>
                <a:latin typeface="Times New Roman"/>
                <a:cs typeface="Times New Roman"/>
              </a:rPr>
              <a:t> </a:t>
            </a:r>
            <a:r>
              <a:rPr kern="0" dirty="0">
                <a:solidFill>
                  <a:srgbClr val="FF0000"/>
                </a:solidFill>
                <a:latin typeface="Times New Roman"/>
                <a:cs typeface="Times New Roman"/>
              </a:rPr>
              <a:t>considered</a:t>
            </a:r>
            <a:r>
              <a:rPr kern="0" spc="-20" dirty="0">
                <a:solidFill>
                  <a:srgbClr val="FF0000"/>
                </a:solidFill>
                <a:latin typeface="Times New Roman"/>
                <a:cs typeface="Times New Roman"/>
              </a:rPr>
              <a:t> </a:t>
            </a:r>
            <a:r>
              <a:rPr kern="0" dirty="0">
                <a:solidFill>
                  <a:srgbClr val="FF0000"/>
                </a:solidFill>
                <a:latin typeface="Times New Roman"/>
                <a:cs typeface="Times New Roman"/>
              </a:rPr>
              <a:t>for</a:t>
            </a:r>
            <a:r>
              <a:rPr kern="0" spc="-20" dirty="0">
                <a:solidFill>
                  <a:srgbClr val="FF0000"/>
                </a:solidFill>
                <a:latin typeface="Times New Roman"/>
                <a:cs typeface="Times New Roman"/>
              </a:rPr>
              <a:t> </a:t>
            </a:r>
            <a:r>
              <a:rPr kern="0" spc="-10" dirty="0">
                <a:solidFill>
                  <a:srgbClr val="FF0000"/>
                </a:solidFill>
                <a:latin typeface="Times New Roman"/>
                <a:cs typeface="Times New Roman"/>
              </a:rPr>
              <a:t>testing.</a:t>
            </a:r>
            <a:endParaRPr kern="0" dirty="0">
              <a:solidFill>
                <a:srgbClr val="FF0000"/>
              </a:solidFill>
              <a:latin typeface="Times New Roman"/>
              <a:cs typeface="Times New Roman"/>
            </a:endParaRPr>
          </a:p>
        </p:txBody>
      </p:sp>
      <p:sp>
        <p:nvSpPr>
          <p:cNvPr id="6" name="object 6"/>
          <p:cNvSpPr txBox="1"/>
          <p:nvPr/>
        </p:nvSpPr>
        <p:spPr>
          <a:xfrm>
            <a:off x="1451771" y="6183144"/>
            <a:ext cx="6114440" cy="289823"/>
          </a:xfrm>
          <a:prstGeom prst="rect">
            <a:avLst/>
          </a:prstGeom>
        </p:spPr>
        <p:txBody>
          <a:bodyPr vert="horz" wrap="square" lIns="0" tIns="12700" rIns="0" bIns="0" rtlCol="0">
            <a:spAutoFit/>
          </a:bodyPr>
          <a:lstStyle/>
          <a:p>
            <a:pPr marL="12700">
              <a:spcBef>
                <a:spcPts val="100"/>
              </a:spcBef>
            </a:pPr>
            <a:r>
              <a:rPr kern="0" dirty="0">
                <a:solidFill>
                  <a:sysClr val="windowText" lastClr="000000"/>
                </a:solidFill>
                <a:latin typeface="Times New Roman"/>
                <a:cs typeface="Times New Roman"/>
              </a:rPr>
              <a:t>Fig.</a:t>
            </a:r>
            <a:r>
              <a:rPr kern="0" spc="-10" dirty="0">
                <a:solidFill>
                  <a:sysClr val="windowText" lastClr="000000"/>
                </a:solidFill>
                <a:latin typeface="Times New Roman"/>
                <a:cs typeface="Times New Roman"/>
              </a:rPr>
              <a:t> Train-</a:t>
            </a:r>
            <a:r>
              <a:rPr kern="0" dirty="0">
                <a:solidFill>
                  <a:sysClr val="windowText" lastClr="000000"/>
                </a:solidFill>
                <a:latin typeface="Times New Roman"/>
                <a:cs typeface="Times New Roman"/>
              </a:rPr>
              <a:t>test</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split,</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hourly</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2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speed</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15" dirty="0">
                <a:solidFill>
                  <a:sysClr val="windowText" lastClr="000000"/>
                </a:solidFill>
                <a:latin typeface="Times New Roman"/>
                <a:cs typeface="Times New Roman"/>
              </a:rPr>
              <a:t> </a:t>
            </a:r>
            <a:r>
              <a:rPr kern="0" dirty="0" err="1">
                <a:solidFill>
                  <a:sysClr val="windowText" lastClr="000000"/>
                </a:solidFill>
                <a:latin typeface="Times New Roman"/>
                <a:cs typeface="Times New Roman"/>
              </a:rPr>
              <a:t>Datça</a:t>
            </a:r>
            <a:r>
              <a:rPr kern="0" dirty="0">
                <a:solidFill>
                  <a:sysClr val="windowText" lastClr="000000"/>
                </a:solidFill>
                <a:latin typeface="Times New Roman"/>
                <a:cs typeface="Times New Roman"/>
              </a:rPr>
              <a:t>,</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(2001-</a:t>
            </a:r>
            <a:r>
              <a:rPr kern="0" spc="-10" dirty="0">
                <a:solidFill>
                  <a:sysClr val="windowText" lastClr="000000"/>
                </a:solidFill>
                <a:latin typeface="Times New Roman"/>
                <a:cs typeface="Times New Roman"/>
              </a:rPr>
              <a:t>2002)</a:t>
            </a:r>
            <a:endParaRPr kern="0" dirty="0">
              <a:solidFill>
                <a:sysClr val="windowText" lastClr="000000"/>
              </a:solidFill>
              <a:latin typeface="Times New Roman"/>
              <a:cs typeface="Times New Roman"/>
            </a:endParaRPr>
          </a:p>
        </p:txBody>
      </p:sp>
      <p:pic>
        <p:nvPicPr>
          <p:cNvPr id="7" name="object 7"/>
          <p:cNvPicPr/>
          <p:nvPr/>
        </p:nvPicPr>
        <p:blipFill>
          <a:blip r:embed="rId2" cstate="print"/>
          <a:stretch>
            <a:fillRect/>
          </a:stretch>
        </p:blipFill>
        <p:spPr>
          <a:xfrm>
            <a:off x="1451770" y="4014755"/>
            <a:ext cx="10083737" cy="2081245"/>
          </a:xfrm>
          <a:prstGeom prst="rect">
            <a:avLst/>
          </a:prstGeom>
        </p:spPr>
      </p:pic>
      <p:sp>
        <p:nvSpPr>
          <p:cNvPr id="8" name="Slayt Numarası Yer Tutucusu 7"/>
          <p:cNvSpPr>
            <a:spLocks noGrp="1"/>
          </p:cNvSpPr>
          <p:nvPr>
            <p:ph type="sldNum" sz="quarter" idx="7"/>
          </p:nvPr>
        </p:nvSpPr>
        <p:spPr/>
        <p:txBody>
          <a:bodyPr/>
          <a:lstStyle/>
          <a:p>
            <a:fld id="{B6F15528-21DE-4FAA-801E-634DDDAF4B2B}" type="slidenum">
              <a:rPr lang="tr-TR" smtClean="0">
                <a:solidFill>
                  <a:prstClr val="black">
                    <a:tint val="75000"/>
                  </a:prstClr>
                </a:solidFill>
              </a:rPr>
              <a:pPr/>
              <a:t>22</a:t>
            </a:fld>
            <a:endParaRPr lang="tr-TR">
              <a:solidFill>
                <a:prstClr val="black">
                  <a:tint val="75000"/>
                </a:prstClr>
              </a:solidFill>
            </a:endParaRPr>
          </a:p>
        </p:txBody>
      </p:sp>
    </p:spTree>
    <p:extLst>
      <p:ext uri="{BB962C8B-B14F-4D97-AF65-F5344CB8AC3E}">
        <p14:creationId xmlns:p14="http://schemas.microsoft.com/office/powerpoint/2010/main" val="884723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32181" y="545151"/>
            <a:ext cx="3120742" cy="259045"/>
          </a:xfrm>
          <a:prstGeom prst="rect">
            <a:avLst/>
          </a:prstGeom>
        </p:spPr>
        <p:txBody>
          <a:bodyPr vert="horz" wrap="square" lIns="0" tIns="12700" rIns="0" bIns="0" rtlCol="0">
            <a:spAutoFit/>
          </a:bodyPr>
          <a:lstStyle/>
          <a:p>
            <a:pPr marL="12700" algn="ctr">
              <a:spcBef>
                <a:spcPts val="100"/>
              </a:spcBef>
            </a:pPr>
            <a:r>
              <a:rPr sz="1600" kern="0" dirty="0">
                <a:solidFill>
                  <a:sysClr val="windowText" lastClr="000000"/>
                </a:solidFill>
                <a:latin typeface="Times New Roman"/>
                <a:cs typeface="Times New Roman"/>
              </a:rPr>
              <a:t>Table.</a:t>
            </a:r>
            <a:r>
              <a:rPr sz="1600" kern="0" spc="-30"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Input</a:t>
            </a:r>
            <a:r>
              <a:rPr sz="1600" kern="0" spc="-3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data</a:t>
            </a:r>
            <a:r>
              <a:rPr sz="1600" kern="0" spc="-30"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for</a:t>
            </a:r>
            <a:r>
              <a:rPr sz="1600" kern="0" spc="-40" dirty="0">
                <a:solidFill>
                  <a:sysClr val="windowText" lastClr="000000"/>
                </a:solidFill>
                <a:latin typeface="Times New Roman"/>
                <a:cs typeface="Times New Roman"/>
              </a:rPr>
              <a:t> </a:t>
            </a:r>
            <a:r>
              <a:rPr lang="tr-TR" sz="1600" kern="0" spc="-40" dirty="0" err="1">
                <a:solidFill>
                  <a:sysClr val="windowText" lastClr="000000"/>
                </a:solidFill>
                <a:latin typeface="Times New Roman"/>
                <a:cs typeface="Times New Roman"/>
              </a:rPr>
              <a:t>hybrid</a:t>
            </a:r>
            <a:r>
              <a:rPr lang="tr-TR" sz="1600" kern="0" spc="-40" dirty="0">
                <a:solidFill>
                  <a:sysClr val="windowText" lastClr="000000"/>
                </a:solidFill>
                <a:latin typeface="Times New Roman"/>
                <a:cs typeface="Times New Roman"/>
              </a:rPr>
              <a:t> </a:t>
            </a:r>
            <a:r>
              <a:rPr sz="1600" kern="0" spc="-10" dirty="0">
                <a:solidFill>
                  <a:sysClr val="windowText" lastClr="000000"/>
                </a:solidFill>
                <a:latin typeface="Times New Roman"/>
                <a:cs typeface="Times New Roman"/>
              </a:rPr>
              <a:t>modelling</a:t>
            </a:r>
            <a:endParaRPr sz="1600" kern="0" dirty="0">
              <a:solidFill>
                <a:sysClr val="windowText" lastClr="000000"/>
              </a:solidFill>
              <a:latin typeface="Times New Roman"/>
              <a:cs typeface="Times New Roman"/>
            </a:endParaRPr>
          </a:p>
        </p:txBody>
      </p:sp>
      <p:sp>
        <p:nvSpPr>
          <p:cNvPr id="3" name="object 3"/>
          <p:cNvSpPr txBox="1"/>
          <p:nvPr/>
        </p:nvSpPr>
        <p:spPr>
          <a:xfrm>
            <a:off x="281354" y="4808688"/>
            <a:ext cx="11570677" cy="1903213"/>
          </a:xfrm>
          <a:prstGeom prst="rect">
            <a:avLst/>
          </a:prstGeom>
        </p:spPr>
        <p:txBody>
          <a:bodyPr vert="horz" wrap="square" lIns="0" tIns="13335" rIns="0" bIns="0" rtlCol="0">
            <a:spAutoFit/>
          </a:bodyPr>
          <a:lstStyle/>
          <a:p>
            <a:pPr marL="12700">
              <a:spcBef>
                <a:spcPts val="105"/>
              </a:spcBef>
            </a:pPr>
            <a:r>
              <a:rPr sz="2000" kern="0" spc="-10" dirty="0">
                <a:solidFill>
                  <a:sysClr val="windowText" lastClr="000000"/>
                </a:solidFill>
                <a:latin typeface="Arial"/>
                <a:cs typeface="Arial"/>
              </a:rPr>
              <a:t>Optional:</a:t>
            </a:r>
            <a:endParaRPr sz="2000" kern="0" dirty="0">
              <a:solidFill>
                <a:sysClr val="windowText" lastClr="000000"/>
              </a:solidFill>
              <a:latin typeface="Arial"/>
              <a:cs typeface="Arial"/>
            </a:endParaRPr>
          </a:p>
          <a:p>
            <a:pPr marL="12700" marR="5080">
              <a:lnSpc>
                <a:spcPct val="110000"/>
              </a:lnSpc>
              <a:spcBef>
                <a:spcPts val="1150"/>
              </a:spcBef>
            </a:pPr>
            <a:r>
              <a:rPr sz="1600" kern="0" dirty="0">
                <a:solidFill>
                  <a:sysClr val="windowText" lastClr="000000"/>
                </a:solidFill>
                <a:latin typeface="Arial"/>
                <a:cs typeface="Arial"/>
              </a:rPr>
              <a:t>#</a:t>
            </a:r>
            <a:r>
              <a:rPr sz="1600" kern="0" spc="150" dirty="0">
                <a:solidFill>
                  <a:sysClr val="windowText" lastClr="000000"/>
                </a:solidFill>
                <a:latin typeface="Arial"/>
                <a:cs typeface="Arial"/>
              </a:rPr>
              <a:t> </a:t>
            </a:r>
            <a:r>
              <a:rPr sz="1600" kern="0" dirty="0">
                <a:solidFill>
                  <a:sysClr val="windowText" lastClr="000000"/>
                </a:solidFill>
                <a:latin typeface="Arial"/>
                <a:cs typeface="Arial"/>
              </a:rPr>
              <a:t>Additional</a:t>
            </a:r>
            <a:r>
              <a:rPr sz="1600" kern="0" spc="165" dirty="0">
                <a:solidFill>
                  <a:sysClr val="windowText" lastClr="000000"/>
                </a:solidFill>
                <a:latin typeface="Arial"/>
                <a:cs typeface="Arial"/>
              </a:rPr>
              <a:t> </a:t>
            </a:r>
            <a:r>
              <a:rPr sz="1600" kern="0" dirty="0">
                <a:solidFill>
                  <a:sysClr val="windowText" lastClr="000000"/>
                </a:solidFill>
                <a:latin typeface="Arial"/>
                <a:cs typeface="Arial"/>
              </a:rPr>
              <a:t>features</a:t>
            </a:r>
            <a:r>
              <a:rPr sz="1600" kern="0" spc="175" dirty="0">
                <a:solidFill>
                  <a:sysClr val="windowText" lastClr="000000"/>
                </a:solidFill>
                <a:latin typeface="Arial"/>
                <a:cs typeface="Arial"/>
              </a:rPr>
              <a:t> </a:t>
            </a:r>
            <a:r>
              <a:rPr sz="1600" kern="0" dirty="0">
                <a:solidFill>
                  <a:sysClr val="windowText" lastClr="000000"/>
                </a:solidFill>
                <a:latin typeface="Arial"/>
                <a:cs typeface="Arial"/>
              </a:rPr>
              <a:t>to</a:t>
            </a:r>
            <a:r>
              <a:rPr sz="1600" kern="0" spc="160" dirty="0">
                <a:solidFill>
                  <a:sysClr val="windowText" lastClr="000000"/>
                </a:solidFill>
                <a:latin typeface="Arial"/>
                <a:cs typeface="Arial"/>
              </a:rPr>
              <a:t> </a:t>
            </a:r>
            <a:r>
              <a:rPr sz="1600" kern="0" dirty="0">
                <a:solidFill>
                  <a:sysClr val="windowText" lastClr="000000"/>
                </a:solidFill>
                <a:latin typeface="Arial"/>
                <a:cs typeface="Arial"/>
              </a:rPr>
              <a:t>data</a:t>
            </a:r>
            <a:r>
              <a:rPr sz="1600" kern="0" spc="160" dirty="0">
                <a:solidFill>
                  <a:sysClr val="windowText" lastClr="000000"/>
                </a:solidFill>
                <a:latin typeface="Arial"/>
                <a:cs typeface="Arial"/>
              </a:rPr>
              <a:t> </a:t>
            </a:r>
            <a:r>
              <a:rPr sz="1600" kern="0" dirty="0">
                <a:solidFill>
                  <a:sysClr val="windowText" lastClr="000000"/>
                </a:solidFill>
                <a:latin typeface="Arial"/>
                <a:cs typeface="Arial"/>
              </a:rPr>
              <a:t>preparation</a:t>
            </a:r>
            <a:r>
              <a:rPr sz="1600" kern="0" spc="185" dirty="0">
                <a:solidFill>
                  <a:sysClr val="windowText" lastClr="000000"/>
                </a:solidFill>
                <a:latin typeface="Arial"/>
                <a:cs typeface="Arial"/>
              </a:rPr>
              <a:t> </a:t>
            </a:r>
            <a:r>
              <a:rPr sz="1600" kern="0" dirty="0">
                <a:solidFill>
                  <a:sysClr val="windowText" lastClr="000000"/>
                </a:solidFill>
                <a:latin typeface="Arial"/>
                <a:cs typeface="Arial"/>
              </a:rPr>
              <a:t>for</a:t>
            </a:r>
            <a:r>
              <a:rPr sz="1600" kern="0" spc="175" dirty="0">
                <a:solidFill>
                  <a:sysClr val="windowText" lastClr="000000"/>
                </a:solidFill>
                <a:latin typeface="Arial"/>
                <a:cs typeface="Arial"/>
              </a:rPr>
              <a:t> </a:t>
            </a:r>
            <a:r>
              <a:rPr sz="1600" kern="0" dirty="0">
                <a:solidFill>
                  <a:sysClr val="windowText" lastClr="000000"/>
                </a:solidFill>
                <a:latin typeface="Arial"/>
                <a:cs typeface="Arial"/>
              </a:rPr>
              <a:t>increasing</a:t>
            </a:r>
            <a:r>
              <a:rPr sz="1600" kern="0" spc="160" dirty="0">
                <a:solidFill>
                  <a:sysClr val="windowText" lastClr="000000"/>
                </a:solidFill>
                <a:latin typeface="Arial"/>
                <a:cs typeface="Arial"/>
              </a:rPr>
              <a:t> </a:t>
            </a:r>
            <a:r>
              <a:rPr sz="1600" kern="0" dirty="0">
                <a:solidFill>
                  <a:sysClr val="windowText" lastClr="000000"/>
                </a:solidFill>
                <a:latin typeface="Arial"/>
                <a:cs typeface="Arial"/>
              </a:rPr>
              <a:t>model</a:t>
            </a:r>
            <a:r>
              <a:rPr sz="1600" kern="0" spc="170" dirty="0">
                <a:solidFill>
                  <a:sysClr val="windowText" lastClr="000000"/>
                </a:solidFill>
                <a:latin typeface="Arial"/>
                <a:cs typeface="Arial"/>
              </a:rPr>
              <a:t> </a:t>
            </a:r>
            <a:r>
              <a:rPr sz="1600" kern="0" spc="-10" dirty="0">
                <a:solidFill>
                  <a:sysClr val="windowText" lastClr="000000"/>
                </a:solidFill>
                <a:latin typeface="Arial"/>
                <a:cs typeface="Arial"/>
              </a:rPr>
              <a:t>performance, </a:t>
            </a:r>
            <a:r>
              <a:rPr sz="1600" kern="0" dirty="0">
                <a:solidFill>
                  <a:sysClr val="windowText" lastClr="000000"/>
                </a:solidFill>
                <a:latin typeface="Arial"/>
                <a:cs typeface="Arial"/>
              </a:rPr>
              <a:t>(under</a:t>
            </a:r>
            <a:r>
              <a:rPr sz="1600" kern="0" spc="200" dirty="0">
                <a:solidFill>
                  <a:sysClr val="windowText" lastClr="000000"/>
                </a:solidFill>
                <a:latin typeface="Arial"/>
                <a:cs typeface="Arial"/>
              </a:rPr>
              <a:t> </a:t>
            </a:r>
            <a:r>
              <a:rPr sz="1600" kern="0" dirty="0">
                <a:solidFill>
                  <a:sysClr val="windowText" lastClr="000000"/>
                </a:solidFill>
                <a:latin typeface="Arial"/>
                <a:cs typeface="Arial"/>
              </a:rPr>
              <a:t>feature</a:t>
            </a:r>
            <a:r>
              <a:rPr sz="1600" kern="0" spc="204" dirty="0">
                <a:solidFill>
                  <a:sysClr val="windowText" lastClr="000000"/>
                </a:solidFill>
                <a:latin typeface="Arial"/>
                <a:cs typeface="Arial"/>
              </a:rPr>
              <a:t> </a:t>
            </a:r>
            <a:r>
              <a:rPr sz="1600" kern="0" dirty="0">
                <a:solidFill>
                  <a:sysClr val="windowText" lastClr="000000"/>
                </a:solidFill>
                <a:latin typeface="Arial"/>
                <a:cs typeface="Arial"/>
              </a:rPr>
              <a:t>engineering).</a:t>
            </a:r>
            <a:r>
              <a:rPr sz="1600" kern="0" spc="220" dirty="0">
                <a:solidFill>
                  <a:sysClr val="windowText" lastClr="000000"/>
                </a:solidFill>
                <a:latin typeface="Arial"/>
                <a:cs typeface="Arial"/>
              </a:rPr>
              <a:t> </a:t>
            </a:r>
            <a:r>
              <a:rPr sz="1600" kern="0" dirty="0">
                <a:solidFill>
                  <a:sysClr val="windowText" lastClr="000000"/>
                </a:solidFill>
                <a:latin typeface="Arial"/>
                <a:cs typeface="Arial"/>
              </a:rPr>
              <a:t>(Insure</a:t>
            </a:r>
            <a:r>
              <a:rPr sz="1600" kern="0" spc="204" dirty="0">
                <a:solidFill>
                  <a:sysClr val="windowText" lastClr="000000"/>
                </a:solidFill>
                <a:latin typeface="Arial"/>
                <a:cs typeface="Arial"/>
              </a:rPr>
              <a:t> </a:t>
            </a:r>
            <a:r>
              <a:rPr sz="1600" kern="0" dirty="0">
                <a:solidFill>
                  <a:sysClr val="windowText" lastClr="000000"/>
                </a:solidFill>
                <a:latin typeface="Arial"/>
                <a:cs typeface="Arial"/>
              </a:rPr>
              <a:t>the</a:t>
            </a:r>
            <a:r>
              <a:rPr sz="1600" kern="0" spc="204" dirty="0">
                <a:solidFill>
                  <a:sysClr val="windowText" lastClr="000000"/>
                </a:solidFill>
                <a:latin typeface="Arial"/>
                <a:cs typeface="Arial"/>
              </a:rPr>
              <a:t> </a:t>
            </a:r>
            <a:r>
              <a:rPr sz="1600" kern="0" dirty="0">
                <a:solidFill>
                  <a:sysClr val="windowText" lastClr="000000"/>
                </a:solidFill>
                <a:latin typeface="Arial"/>
                <a:cs typeface="Arial"/>
              </a:rPr>
              <a:t>model</a:t>
            </a:r>
            <a:r>
              <a:rPr sz="1600" kern="0" spc="195" dirty="0">
                <a:solidFill>
                  <a:sysClr val="windowText" lastClr="000000"/>
                </a:solidFill>
                <a:latin typeface="Arial"/>
                <a:cs typeface="Arial"/>
              </a:rPr>
              <a:t> </a:t>
            </a:r>
            <a:r>
              <a:rPr sz="1600" kern="0" dirty="0">
                <a:solidFill>
                  <a:sysClr val="windowText" lastClr="000000"/>
                </a:solidFill>
                <a:latin typeface="Arial"/>
                <a:cs typeface="Arial"/>
              </a:rPr>
              <a:t>recognise</a:t>
            </a:r>
            <a:r>
              <a:rPr sz="1600" kern="0" spc="204" dirty="0">
                <a:solidFill>
                  <a:sysClr val="windowText" lastClr="000000"/>
                </a:solidFill>
                <a:latin typeface="Arial"/>
                <a:cs typeface="Arial"/>
              </a:rPr>
              <a:t> </a:t>
            </a:r>
            <a:r>
              <a:rPr sz="1600" kern="0" dirty="0">
                <a:solidFill>
                  <a:sysClr val="windowText" lastClr="000000"/>
                </a:solidFill>
                <a:latin typeface="Arial"/>
                <a:cs typeface="Arial"/>
              </a:rPr>
              <a:t>continuity</a:t>
            </a:r>
            <a:r>
              <a:rPr sz="1600" kern="0" spc="195" dirty="0">
                <a:solidFill>
                  <a:sysClr val="windowText" lastClr="000000"/>
                </a:solidFill>
                <a:latin typeface="Arial"/>
                <a:cs typeface="Arial"/>
              </a:rPr>
              <a:t> </a:t>
            </a:r>
            <a:r>
              <a:rPr sz="1600" kern="0" dirty="0">
                <a:solidFill>
                  <a:sysClr val="windowText" lastClr="000000"/>
                </a:solidFill>
                <a:latin typeface="Arial"/>
                <a:cs typeface="Arial"/>
              </a:rPr>
              <a:t>between</a:t>
            </a:r>
            <a:r>
              <a:rPr sz="1600" kern="0" spc="204" dirty="0">
                <a:solidFill>
                  <a:sysClr val="windowText" lastClr="000000"/>
                </a:solidFill>
                <a:latin typeface="Arial"/>
                <a:cs typeface="Arial"/>
              </a:rPr>
              <a:t> </a:t>
            </a:r>
            <a:r>
              <a:rPr sz="1600" kern="0" spc="-25" dirty="0">
                <a:solidFill>
                  <a:sysClr val="windowText" lastClr="000000"/>
                </a:solidFill>
                <a:latin typeface="Arial"/>
                <a:cs typeface="Arial"/>
              </a:rPr>
              <a:t>the </a:t>
            </a:r>
            <a:r>
              <a:rPr sz="1600" kern="0" dirty="0">
                <a:solidFill>
                  <a:sysClr val="windowText" lastClr="000000"/>
                </a:solidFill>
                <a:latin typeface="Arial"/>
                <a:cs typeface="Arial"/>
              </a:rPr>
              <a:t>end</a:t>
            </a:r>
            <a:r>
              <a:rPr sz="1600" kern="0" spc="130" dirty="0">
                <a:solidFill>
                  <a:sysClr val="windowText" lastClr="000000"/>
                </a:solidFill>
                <a:latin typeface="Arial"/>
                <a:cs typeface="Arial"/>
              </a:rPr>
              <a:t> </a:t>
            </a:r>
            <a:r>
              <a:rPr sz="1600" kern="0" dirty="0">
                <a:solidFill>
                  <a:sysClr val="windowText" lastClr="000000"/>
                </a:solidFill>
                <a:latin typeface="Arial"/>
                <a:cs typeface="Arial"/>
              </a:rPr>
              <a:t>and</a:t>
            </a:r>
            <a:r>
              <a:rPr sz="1600" kern="0" spc="130" dirty="0">
                <a:solidFill>
                  <a:sysClr val="windowText" lastClr="000000"/>
                </a:solidFill>
                <a:latin typeface="Arial"/>
                <a:cs typeface="Arial"/>
              </a:rPr>
              <a:t> </a:t>
            </a:r>
            <a:r>
              <a:rPr sz="1600" kern="0" dirty="0">
                <a:solidFill>
                  <a:sysClr val="windowText" lastClr="000000"/>
                </a:solidFill>
                <a:latin typeface="Arial"/>
                <a:cs typeface="Arial"/>
              </a:rPr>
              <a:t>start</a:t>
            </a:r>
            <a:r>
              <a:rPr sz="1600" kern="0" spc="130" dirty="0">
                <a:solidFill>
                  <a:sysClr val="windowText" lastClr="000000"/>
                </a:solidFill>
                <a:latin typeface="Arial"/>
                <a:cs typeface="Arial"/>
              </a:rPr>
              <a:t> </a:t>
            </a:r>
            <a:r>
              <a:rPr sz="1600" kern="0" dirty="0">
                <a:solidFill>
                  <a:sysClr val="windowText" lastClr="000000"/>
                </a:solidFill>
                <a:latin typeface="Arial"/>
                <a:cs typeface="Arial"/>
              </a:rPr>
              <a:t>of</a:t>
            </a:r>
            <a:r>
              <a:rPr sz="1600" kern="0" spc="125" dirty="0">
                <a:solidFill>
                  <a:sysClr val="windowText" lastClr="000000"/>
                </a:solidFill>
                <a:latin typeface="Arial"/>
                <a:cs typeface="Arial"/>
              </a:rPr>
              <a:t> </a:t>
            </a:r>
            <a:r>
              <a:rPr sz="1600" kern="0" dirty="0">
                <a:solidFill>
                  <a:sysClr val="windowText" lastClr="000000"/>
                </a:solidFill>
                <a:latin typeface="Arial"/>
                <a:cs typeface="Arial"/>
              </a:rPr>
              <a:t>seasonal</a:t>
            </a:r>
            <a:r>
              <a:rPr sz="1600" kern="0" spc="130" dirty="0">
                <a:solidFill>
                  <a:sysClr val="windowText" lastClr="000000"/>
                </a:solidFill>
                <a:latin typeface="Arial"/>
                <a:cs typeface="Arial"/>
              </a:rPr>
              <a:t> </a:t>
            </a:r>
            <a:r>
              <a:rPr sz="1600" kern="0" spc="-10" dirty="0">
                <a:solidFill>
                  <a:sysClr val="windowText" lastClr="000000"/>
                </a:solidFill>
                <a:latin typeface="Arial"/>
                <a:cs typeface="Arial"/>
              </a:rPr>
              <a:t>cycles).</a:t>
            </a:r>
            <a:endParaRPr sz="1600" kern="0" dirty="0">
              <a:solidFill>
                <a:sysClr val="windowText" lastClr="000000"/>
              </a:solidFill>
              <a:latin typeface="Arial"/>
              <a:cs typeface="Arial"/>
            </a:endParaRPr>
          </a:p>
          <a:p>
            <a:pPr marL="12700" marR="1976755">
              <a:lnSpc>
                <a:spcPct val="179700"/>
              </a:lnSpc>
            </a:pPr>
            <a:r>
              <a:rPr sz="1600" kern="0" dirty="0">
                <a:solidFill>
                  <a:sysClr val="windowText" lastClr="000000"/>
                </a:solidFill>
                <a:latin typeface="Arial"/>
                <a:cs typeface="Arial"/>
              </a:rPr>
              <a:t>df['hour_sin']</a:t>
            </a:r>
            <a:r>
              <a:rPr sz="1600" kern="0" spc="13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0" dirty="0">
                <a:solidFill>
                  <a:sysClr val="windowText" lastClr="000000"/>
                </a:solidFill>
                <a:latin typeface="Arial"/>
                <a:cs typeface="Arial"/>
              </a:rPr>
              <a:t> </a:t>
            </a:r>
            <a:r>
              <a:rPr sz="1600" kern="0" dirty="0">
                <a:solidFill>
                  <a:sysClr val="windowText" lastClr="000000"/>
                </a:solidFill>
                <a:latin typeface="Arial"/>
                <a:cs typeface="Arial"/>
              </a:rPr>
              <a:t>np.sin(2</a:t>
            </a:r>
            <a:r>
              <a:rPr sz="1600" kern="0" spc="13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0" dirty="0">
                <a:solidFill>
                  <a:sysClr val="windowText" lastClr="000000"/>
                </a:solidFill>
                <a:latin typeface="Arial"/>
                <a:cs typeface="Arial"/>
              </a:rPr>
              <a:t> </a:t>
            </a:r>
            <a:r>
              <a:rPr sz="1600" kern="0" dirty="0">
                <a:solidFill>
                  <a:sysClr val="windowText" lastClr="000000"/>
                </a:solidFill>
                <a:latin typeface="Arial"/>
                <a:cs typeface="Arial"/>
              </a:rPr>
              <a:t>np.pi</a:t>
            </a:r>
            <a:r>
              <a:rPr sz="1600" kern="0" spc="12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50" dirty="0">
                <a:solidFill>
                  <a:sysClr val="windowText" lastClr="000000"/>
                </a:solidFill>
                <a:latin typeface="Arial"/>
                <a:cs typeface="Arial"/>
              </a:rPr>
              <a:t> </a:t>
            </a:r>
            <a:r>
              <a:rPr sz="1600" kern="0" dirty="0">
                <a:solidFill>
                  <a:sysClr val="windowText" lastClr="000000"/>
                </a:solidFill>
                <a:latin typeface="Arial"/>
                <a:cs typeface="Arial"/>
              </a:rPr>
              <a:t>df.index.hour</a:t>
            </a:r>
            <a:r>
              <a:rPr sz="1600" kern="0" spc="13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5" dirty="0">
                <a:solidFill>
                  <a:sysClr val="windowText" lastClr="000000"/>
                </a:solidFill>
                <a:latin typeface="Arial"/>
                <a:cs typeface="Arial"/>
              </a:rPr>
              <a:t> </a:t>
            </a:r>
            <a:r>
              <a:rPr sz="1600" kern="0" spc="-25" dirty="0">
                <a:solidFill>
                  <a:sysClr val="windowText" lastClr="000000"/>
                </a:solidFill>
                <a:latin typeface="Arial"/>
                <a:cs typeface="Arial"/>
              </a:rPr>
              <a:t>24) </a:t>
            </a:r>
            <a:r>
              <a:rPr sz="1600" kern="0" dirty="0">
                <a:solidFill>
                  <a:sysClr val="windowText" lastClr="000000"/>
                </a:solidFill>
                <a:latin typeface="Arial"/>
                <a:cs typeface="Arial"/>
              </a:rPr>
              <a:t>df['hour_cos']</a:t>
            </a:r>
            <a:r>
              <a:rPr sz="1600" kern="0" spc="12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50" dirty="0">
                <a:solidFill>
                  <a:sysClr val="windowText" lastClr="000000"/>
                </a:solidFill>
                <a:latin typeface="Arial"/>
                <a:cs typeface="Arial"/>
              </a:rPr>
              <a:t> </a:t>
            </a:r>
            <a:r>
              <a:rPr sz="1600" kern="0" dirty="0">
                <a:solidFill>
                  <a:sysClr val="windowText" lastClr="000000"/>
                </a:solidFill>
                <a:latin typeface="Arial"/>
                <a:cs typeface="Arial"/>
              </a:rPr>
              <a:t>np.cos(2</a:t>
            </a:r>
            <a:r>
              <a:rPr sz="1600" kern="0" spc="140"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35" dirty="0">
                <a:solidFill>
                  <a:sysClr val="windowText" lastClr="000000"/>
                </a:solidFill>
                <a:latin typeface="Arial"/>
                <a:cs typeface="Arial"/>
              </a:rPr>
              <a:t> </a:t>
            </a:r>
            <a:r>
              <a:rPr sz="1600" kern="0" dirty="0">
                <a:solidFill>
                  <a:sysClr val="windowText" lastClr="000000"/>
                </a:solidFill>
                <a:latin typeface="Arial"/>
                <a:cs typeface="Arial"/>
              </a:rPr>
              <a:t>np.pi</a:t>
            </a:r>
            <a:r>
              <a:rPr sz="1600" kern="0" spc="13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0" dirty="0">
                <a:solidFill>
                  <a:sysClr val="windowText" lastClr="000000"/>
                </a:solidFill>
                <a:latin typeface="Arial"/>
                <a:cs typeface="Arial"/>
              </a:rPr>
              <a:t> </a:t>
            </a:r>
            <a:r>
              <a:rPr sz="1600" kern="0" dirty="0">
                <a:solidFill>
                  <a:sysClr val="windowText" lastClr="000000"/>
                </a:solidFill>
                <a:latin typeface="Arial"/>
                <a:cs typeface="Arial"/>
              </a:rPr>
              <a:t>df.index.hour</a:t>
            </a:r>
            <a:r>
              <a:rPr sz="1600" kern="0" spc="160"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50" dirty="0">
                <a:solidFill>
                  <a:sysClr val="windowText" lastClr="000000"/>
                </a:solidFill>
                <a:latin typeface="Arial"/>
                <a:cs typeface="Arial"/>
              </a:rPr>
              <a:t> </a:t>
            </a:r>
            <a:r>
              <a:rPr sz="1600" kern="0" spc="-25" dirty="0">
                <a:solidFill>
                  <a:sysClr val="windowText" lastClr="000000"/>
                </a:solidFill>
                <a:latin typeface="Arial"/>
                <a:cs typeface="Arial"/>
              </a:rPr>
              <a:t>24) </a:t>
            </a:r>
            <a:r>
              <a:rPr sz="1600" kern="0" dirty="0">
                <a:solidFill>
                  <a:sysClr val="windowText" lastClr="000000"/>
                </a:solidFill>
                <a:latin typeface="Arial"/>
                <a:cs typeface="Arial"/>
              </a:rPr>
              <a:t>df['day_sin']</a:t>
            </a:r>
            <a:r>
              <a:rPr sz="1600" kern="0" spc="12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0" dirty="0">
                <a:solidFill>
                  <a:sysClr val="windowText" lastClr="000000"/>
                </a:solidFill>
                <a:latin typeface="Arial"/>
                <a:cs typeface="Arial"/>
              </a:rPr>
              <a:t> </a:t>
            </a:r>
            <a:r>
              <a:rPr sz="1600" kern="0" dirty="0">
                <a:solidFill>
                  <a:sysClr val="windowText" lastClr="000000"/>
                </a:solidFill>
                <a:latin typeface="Arial"/>
                <a:cs typeface="Arial"/>
              </a:rPr>
              <a:t>np.sin(2</a:t>
            </a:r>
            <a:r>
              <a:rPr sz="1600" kern="0" spc="130"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30" dirty="0">
                <a:solidFill>
                  <a:sysClr val="windowText" lastClr="000000"/>
                </a:solidFill>
                <a:latin typeface="Arial"/>
                <a:cs typeface="Arial"/>
              </a:rPr>
              <a:t> </a:t>
            </a:r>
            <a:r>
              <a:rPr sz="1600" kern="0" dirty="0">
                <a:solidFill>
                  <a:sysClr val="windowText" lastClr="000000"/>
                </a:solidFill>
                <a:latin typeface="Arial"/>
                <a:cs typeface="Arial"/>
              </a:rPr>
              <a:t>np.pi</a:t>
            </a:r>
            <a:r>
              <a:rPr sz="1600" kern="0" spc="120"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5" dirty="0">
                <a:solidFill>
                  <a:sysClr val="windowText" lastClr="000000"/>
                </a:solidFill>
                <a:latin typeface="Arial"/>
                <a:cs typeface="Arial"/>
              </a:rPr>
              <a:t> </a:t>
            </a:r>
            <a:r>
              <a:rPr sz="1600" kern="0" dirty="0">
                <a:solidFill>
                  <a:sysClr val="windowText" lastClr="000000"/>
                </a:solidFill>
                <a:latin typeface="Arial"/>
                <a:cs typeface="Arial"/>
              </a:rPr>
              <a:t>df.index.day</a:t>
            </a:r>
            <a:r>
              <a:rPr sz="1600" kern="0" spc="12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25" dirty="0">
                <a:solidFill>
                  <a:sysClr val="windowText" lastClr="000000"/>
                </a:solidFill>
                <a:latin typeface="Arial"/>
                <a:cs typeface="Arial"/>
              </a:rPr>
              <a:t> </a:t>
            </a:r>
            <a:r>
              <a:rPr sz="1600" kern="0" spc="-25" dirty="0">
                <a:solidFill>
                  <a:sysClr val="windowText" lastClr="000000"/>
                </a:solidFill>
                <a:latin typeface="Arial"/>
                <a:cs typeface="Arial"/>
              </a:rPr>
              <a:t>31) </a:t>
            </a:r>
            <a:r>
              <a:rPr sz="1600" kern="0" dirty="0">
                <a:solidFill>
                  <a:sysClr val="windowText" lastClr="000000"/>
                </a:solidFill>
                <a:latin typeface="Arial"/>
                <a:cs typeface="Arial"/>
              </a:rPr>
              <a:t>df['day_cos']</a:t>
            </a:r>
            <a:r>
              <a:rPr sz="1600" kern="0" spc="120"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5" dirty="0">
                <a:solidFill>
                  <a:sysClr val="windowText" lastClr="000000"/>
                </a:solidFill>
                <a:latin typeface="Arial"/>
                <a:cs typeface="Arial"/>
              </a:rPr>
              <a:t> </a:t>
            </a:r>
            <a:r>
              <a:rPr sz="1600" kern="0" dirty="0">
                <a:solidFill>
                  <a:sysClr val="windowText" lastClr="000000"/>
                </a:solidFill>
                <a:latin typeface="Arial"/>
                <a:cs typeface="Arial"/>
              </a:rPr>
              <a:t>np.cos(2</a:t>
            </a:r>
            <a:r>
              <a:rPr sz="1600" kern="0" spc="130"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30" dirty="0">
                <a:solidFill>
                  <a:sysClr val="windowText" lastClr="000000"/>
                </a:solidFill>
                <a:latin typeface="Arial"/>
                <a:cs typeface="Arial"/>
              </a:rPr>
              <a:t> </a:t>
            </a:r>
            <a:r>
              <a:rPr sz="1600" kern="0" dirty="0">
                <a:solidFill>
                  <a:sysClr val="windowText" lastClr="000000"/>
                </a:solidFill>
                <a:latin typeface="Arial"/>
                <a:cs typeface="Arial"/>
              </a:rPr>
              <a:t>np.pi</a:t>
            </a:r>
            <a:r>
              <a:rPr sz="1600" kern="0" spc="12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40" dirty="0">
                <a:solidFill>
                  <a:sysClr val="windowText" lastClr="000000"/>
                </a:solidFill>
                <a:latin typeface="Arial"/>
                <a:cs typeface="Arial"/>
              </a:rPr>
              <a:t> </a:t>
            </a:r>
            <a:r>
              <a:rPr sz="1600" kern="0" dirty="0">
                <a:solidFill>
                  <a:sysClr val="windowText" lastClr="000000"/>
                </a:solidFill>
                <a:latin typeface="Arial"/>
                <a:cs typeface="Arial"/>
              </a:rPr>
              <a:t>df.index.day</a:t>
            </a:r>
            <a:r>
              <a:rPr sz="1600" kern="0" spc="125" dirty="0">
                <a:solidFill>
                  <a:sysClr val="windowText" lastClr="000000"/>
                </a:solidFill>
                <a:latin typeface="Arial"/>
                <a:cs typeface="Arial"/>
              </a:rPr>
              <a:t> </a:t>
            </a:r>
            <a:r>
              <a:rPr sz="1600" kern="0" dirty="0">
                <a:solidFill>
                  <a:sysClr val="windowText" lastClr="000000"/>
                </a:solidFill>
                <a:latin typeface="Arial"/>
                <a:cs typeface="Arial"/>
              </a:rPr>
              <a:t>/</a:t>
            </a:r>
            <a:r>
              <a:rPr sz="1600" kern="0" spc="135" dirty="0">
                <a:solidFill>
                  <a:sysClr val="windowText" lastClr="000000"/>
                </a:solidFill>
                <a:latin typeface="Arial"/>
                <a:cs typeface="Arial"/>
              </a:rPr>
              <a:t> </a:t>
            </a:r>
            <a:r>
              <a:rPr sz="1600" kern="0" spc="-25" dirty="0">
                <a:solidFill>
                  <a:sysClr val="windowText" lastClr="000000"/>
                </a:solidFill>
                <a:latin typeface="Arial"/>
                <a:cs typeface="Arial"/>
              </a:rPr>
              <a:t>31)</a:t>
            </a:r>
            <a:endParaRPr sz="1600" kern="0" dirty="0">
              <a:solidFill>
                <a:sysClr val="windowText" lastClr="000000"/>
              </a:solidFill>
              <a:latin typeface="Arial"/>
              <a:cs typeface="Arial"/>
            </a:endParaRPr>
          </a:p>
        </p:txBody>
      </p:sp>
      <p:pic>
        <p:nvPicPr>
          <p:cNvPr id="4" name="object 4"/>
          <p:cNvPicPr/>
          <p:nvPr/>
        </p:nvPicPr>
        <p:blipFill>
          <a:blip r:embed="rId2" cstate="print"/>
          <a:stretch>
            <a:fillRect/>
          </a:stretch>
        </p:blipFill>
        <p:spPr>
          <a:xfrm>
            <a:off x="375138" y="862804"/>
            <a:ext cx="11265877" cy="3802981"/>
          </a:xfrm>
          <a:prstGeom prst="rect">
            <a:avLst/>
          </a:prstGeom>
        </p:spPr>
      </p:pic>
      <p:sp>
        <p:nvSpPr>
          <p:cNvPr id="5" name="Slayt Numarası Yer Tutucusu 4"/>
          <p:cNvSpPr>
            <a:spLocks noGrp="1"/>
          </p:cNvSpPr>
          <p:nvPr>
            <p:ph type="sldNum" sz="quarter" idx="7"/>
          </p:nvPr>
        </p:nvSpPr>
        <p:spPr/>
        <p:txBody>
          <a:bodyPr/>
          <a:lstStyle/>
          <a:p>
            <a:fld id="{B6F15528-21DE-4FAA-801E-634DDDAF4B2B}" type="slidenum">
              <a:rPr lang="tr-TR" smtClean="0">
                <a:solidFill>
                  <a:prstClr val="black">
                    <a:tint val="75000"/>
                  </a:prstClr>
                </a:solidFill>
              </a:rPr>
              <a:pPr/>
              <a:t>23</a:t>
            </a:fld>
            <a:endParaRPr lang="tr-TR">
              <a:solidFill>
                <a:prstClr val="black">
                  <a:tint val="75000"/>
                </a:prstClr>
              </a:solidFill>
            </a:endParaRPr>
          </a:p>
        </p:txBody>
      </p:sp>
    </p:spTree>
    <p:extLst>
      <p:ext uri="{BB962C8B-B14F-4D97-AF65-F5344CB8AC3E}">
        <p14:creationId xmlns:p14="http://schemas.microsoft.com/office/powerpoint/2010/main" val="2165652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30747" y="536815"/>
            <a:ext cx="8452437" cy="327462"/>
          </a:xfrm>
          <a:prstGeom prst="rect">
            <a:avLst/>
          </a:prstGeom>
        </p:spPr>
        <p:txBody>
          <a:bodyPr vert="horz" wrap="square" lIns="0" tIns="12700" rIns="0" bIns="0" rtlCol="0">
            <a:spAutoFit/>
          </a:bodyPr>
          <a:lstStyle/>
          <a:p>
            <a:pPr marL="12700" marR="5080">
              <a:lnSpc>
                <a:spcPct val="111000"/>
              </a:lnSpc>
              <a:spcBef>
                <a:spcPts val="100"/>
              </a:spcBef>
            </a:pPr>
            <a:r>
              <a:rPr sz="2000" kern="0" spc="55" dirty="0">
                <a:solidFill>
                  <a:sysClr val="windowText" lastClr="000000"/>
                </a:solidFill>
                <a:latin typeface="Arial"/>
                <a:cs typeface="Arial"/>
              </a:rPr>
              <a:t>LSTM</a:t>
            </a:r>
            <a:r>
              <a:rPr sz="2000" kern="0" spc="200" dirty="0">
                <a:solidFill>
                  <a:sysClr val="windowText" lastClr="000000"/>
                </a:solidFill>
                <a:latin typeface="Arial"/>
                <a:cs typeface="Arial"/>
              </a:rPr>
              <a:t> </a:t>
            </a:r>
            <a:r>
              <a:rPr sz="2000" kern="0" dirty="0">
                <a:solidFill>
                  <a:sysClr val="windowText" lastClr="000000"/>
                </a:solidFill>
                <a:latin typeface="Arial"/>
                <a:cs typeface="Arial"/>
              </a:rPr>
              <a:t>Modelling</a:t>
            </a:r>
            <a:r>
              <a:rPr sz="2000" kern="0" spc="204" dirty="0">
                <a:solidFill>
                  <a:sysClr val="windowText" lastClr="000000"/>
                </a:solidFill>
                <a:latin typeface="Arial"/>
                <a:cs typeface="Arial"/>
              </a:rPr>
              <a:t> </a:t>
            </a:r>
            <a:r>
              <a:rPr sz="2000" kern="0" dirty="0">
                <a:solidFill>
                  <a:sysClr val="windowText" lastClr="000000"/>
                </a:solidFill>
                <a:latin typeface="Arial"/>
                <a:cs typeface="Arial"/>
              </a:rPr>
              <a:t>for</a:t>
            </a:r>
            <a:r>
              <a:rPr sz="2000" kern="0" spc="185" dirty="0">
                <a:solidFill>
                  <a:sysClr val="windowText" lastClr="000000"/>
                </a:solidFill>
                <a:latin typeface="Arial"/>
                <a:cs typeface="Arial"/>
              </a:rPr>
              <a:t> </a:t>
            </a:r>
            <a:r>
              <a:rPr sz="2000" kern="0" dirty="0">
                <a:solidFill>
                  <a:sysClr val="windowText" lastClr="000000"/>
                </a:solidFill>
                <a:latin typeface="Arial"/>
                <a:cs typeface="Arial"/>
              </a:rPr>
              <a:t>Wind</a:t>
            </a:r>
            <a:r>
              <a:rPr sz="2000" kern="0" spc="210" dirty="0">
                <a:solidFill>
                  <a:sysClr val="windowText" lastClr="000000"/>
                </a:solidFill>
                <a:latin typeface="Arial"/>
                <a:cs typeface="Arial"/>
              </a:rPr>
              <a:t> </a:t>
            </a:r>
            <a:r>
              <a:rPr sz="2000" kern="0" dirty="0">
                <a:solidFill>
                  <a:sysClr val="windowText" lastClr="000000"/>
                </a:solidFill>
                <a:latin typeface="Arial"/>
                <a:cs typeface="Arial"/>
              </a:rPr>
              <a:t>Speed</a:t>
            </a:r>
            <a:r>
              <a:rPr sz="2000" kern="0" spc="210" dirty="0">
                <a:solidFill>
                  <a:sysClr val="windowText" lastClr="000000"/>
                </a:solidFill>
                <a:latin typeface="Arial"/>
                <a:cs typeface="Arial"/>
              </a:rPr>
              <a:t> </a:t>
            </a:r>
            <a:r>
              <a:rPr lang="tr-TR" sz="2000" kern="0" dirty="0">
                <a:solidFill>
                  <a:sysClr val="windowText" lastClr="000000"/>
                </a:solidFill>
                <a:latin typeface="Arial"/>
                <a:cs typeface="Arial"/>
              </a:rPr>
              <a:t>in</a:t>
            </a:r>
            <a:r>
              <a:rPr sz="2000" kern="0" spc="190" dirty="0">
                <a:solidFill>
                  <a:sysClr val="windowText" lastClr="000000"/>
                </a:solidFill>
                <a:latin typeface="Arial"/>
                <a:cs typeface="Arial"/>
              </a:rPr>
              <a:t> </a:t>
            </a:r>
            <a:r>
              <a:rPr sz="2000" kern="0" dirty="0">
                <a:solidFill>
                  <a:sysClr val="windowText" lastClr="000000"/>
                </a:solidFill>
                <a:latin typeface="Arial"/>
                <a:cs typeface="Arial"/>
              </a:rPr>
              <a:t>Mugla</a:t>
            </a:r>
            <a:r>
              <a:rPr sz="2000" kern="0" spc="190" dirty="0">
                <a:solidFill>
                  <a:sysClr val="windowText" lastClr="000000"/>
                </a:solidFill>
                <a:latin typeface="Arial"/>
                <a:cs typeface="Arial"/>
              </a:rPr>
              <a:t> </a:t>
            </a:r>
            <a:r>
              <a:rPr sz="2000" kern="0" spc="-25" dirty="0">
                <a:solidFill>
                  <a:sysClr val="windowText" lastClr="000000"/>
                </a:solidFill>
                <a:latin typeface="Arial"/>
                <a:cs typeface="Arial"/>
              </a:rPr>
              <a:t>in </a:t>
            </a:r>
            <a:r>
              <a:rPr sz="2000" kern="0" dirty="0">
                <a:solidFill>
                  <a:sysClr val="windowText" lastClr="000000"/>
                </a:solidFill>
                <a:latin typeface="Arial"/>
                <a:cs typeface="Arial"/>
              </a:rPr>
              <a:t>2001-</a:t>
            </a:r>
            <a:r>
              <a:rPr sz="2000" kern="0" spc="-20" dirty="0">
                <a:solidFill>
                  <a:sysClr val="windowText" lastClr="000000"/>
                </a:solidFill>
                <a:latin typeface="Arial"/>
                <a:cs typeface="Arial"/>
              </a:rPr>
              <a:t>2002</a:t>
            </a:r>
            <a:endParaRPr sz="2000" kern="0" dirty="0">
              <a:solidFill>
                <a:sysClr val="windowText" lastClr="000000"/>
              </a:solidFill>
              <a:latin typeface="Arial"/>
              <a:cs typeface="Arial"/>
            </a:endParaRPr>
          </a:p>
        </p:txBody>
      </p:sp>
      <p:sp>
        <p:nvSpPr>
          <p:cNvPr id="3" name="object 3"/>
          <p:cNvSpPr txBox="1"/>
          <p:nvPr/>
        </p:nvSpPr>
        <p:spPr>
          <a:xfrm>
            <a:off x="1430747" y="2733247"/>
            <a:ext cx="9887732" cy="3704476"/>
          </a:xfrm>
          <a:prstGeom prst="rect">
            <a:avLst/>
          </a:prstGeom>
        </p:spPr>
        <p:txBody>
          <a:bodyPr vert="horz" wrap="square" lIns="0" tIns="40005" rIns="0" bIns="0" rtlCol="0">
            <a:spAutoFit/>
          </a:bodyPr>
          <a:lstStyle/>
          <a:p>
            <a:pPr marL="12700">
              <a:spcBef>
                <a:spcPts val="315"/>
              </a:spcBef>
            </a:pPr>
            <a:r>
              <a:rPr sz="1600" kern="0" dirty="0">
                <a:solidFill>
                  <a:sysClr val="windowText" lastClr="000000"/>
                </a:solidFill>
                <a:cs typeface="Calibri"/>
              </a:rPr>
              <a:t>Fig.</a:t>
            </a:r>
            <a:r>
              <a:rPr sz="1600" kern="0" spc="-10" dirty="0">
                <a:solidFill>
                  <a:sysClr val="windowText" lastClr="000000"/>
                </a:solidFill>
                <a:cs typeface="Calibri"/>
              </a:rPr>
              <a:t> </a:t>
            </a:r>
            <a:r>
              <a:rPr sz="1600" kern="0" dirty="0">
                <a:solidFill>
                  <a:sysClr val="windowText" lastClr="000000"/>
                </a:solidFill>
                <a:cs typeface="Calibri"/>
              </a:rPr>
              <a:t>Frequency</a:t>
            </a:r>
            <a:r>
              <a:rPr sz="1600" kern="0" spc="-10" dirty="0">
                <a:solidFill>
                  <a:sysClr val="windowText" lastClr="000000"/>
                </a:solidFill>
                <a:cs typeface="Calibri"/>
              </a:rPr>
              <a:t> </a:t>
            </a:r>
            <a:r>
              <a:rPr sz="1600" kern="0" dirty="0">
                <a:solidFill>
                  <a:sysClr val="windowText" lastClr="000000"/>
                </a:solidFill>
                <a:cs typeface="Calibri"/>
              </a:rPr>
              <a:t>histogram</a:t>
            </a:r>
            <a:r>
              <a:rPr sz="1600" kern="0" spc="-5" dirty="0">
                <a:solidFill>
                  <a:sysClr val="windowText" lastClr="000000"/>
                </a:solidFill>
                <a:cs typeface="Calibri"/>
              </a:rPr>
              <a:t> </a:t>
            </a:r>
            <a:r>
              <a:rPr sz="1600" kern="0" dirty="0">
                <a:solidFill>
                  <a:sysClr val="windowText" lastClr="000000"/>
                </a:solidFill>
                <a:cs typeface="Calibri"/>
              </a:rPr>
              <a:t>and</a:t>
            </a:r>
            <a:r>
              <a:rPr sz="1600" kern="0" spc="-15" dirty="0">
                <a:solidFill>
                  <a:sysClr val="windowText" lastClr="000000"/>
                </a:solidFill>
                <a:cs typeface="Calibri"/>
              </a:rPr>
              <a:t> </a:t>
            </a:r>
            <a:r>
              <a:rPr sz="1600" kern="0" dirty="0">
                <a:solidFill>
                  <a:sysClr val="windowText" lastClr="000000"/>
                </a:solidFill>
                <a:cs typeface="Calibri"/>
              </a:rPr>
              <a:t>box</a:t>
            </a:r>
            <a:r>
              <a:rPr sz="1600" kern="0" spc="-10" dirty="0">
                <a:solidFill>
                  <a:sysClr val="windowText" lastClr="000000"/>
                </a:solidFill>
                <a:cs typeface="Calibri"/>
              </a:rPr>
              <a:t> </a:t>
            </a:r>
            <a:r>
              <a:rPr sz="1600" kern="0" dirty="0">
                <a:solidFill>
                  <a:sysClr val="windowText" lastClr="000000"/>
                </a:solidFill>
                <a:cs typeface="Calibri"/>
              </a:rPr>
              <a:t>plot</a:t>
            </a:r>
            <a:r>
              <a:rPr sz="1600" kern="0" spc="-20" dirty="0">
                <a:solidFill>
                  <a:sysClr val="windowText" lastClr="000000"/>
                </a:solidFill>
                <a:cs typeface="Calibri"/>
              </a:rPr>
              <a:t> </a:t>
            </a:r>
            <a:r>
              <a:rPr sz="1600" kern="0" dirty="0">
                <a:solidFill>
                  <a:sysClr val="windowText" lastClr="000000"/>
                </a:solidFill>
                <a:cs typeface="Calibri"/>
              </a:rPr>
              <a:t>of</a:t>
            </a:r>
            <a:r>
              <a:rPr sz="1600" kern="0" spc="-10" dirty="0">
                <a:solidFill>
                  <a:sysClr val="windowText" lastClr="000000"/>
                </a:solidFill>
                <a:cs typeface="Calibri"/>
              </a:rPr>
              <a:t> </a:t>
            </a:r>
            <a:r>
              <a:rPr sz="1600" kern="0" dirty="0">
                <a:solidFill>
                  <a:sysClr val="windowText" lastClr="000000"/>
                </a:solidFill>
                <a:cs typeface="Calibri"/>
              </a:rPr>
              <a:t>hourly</a:t>
            </a:r>
            <a:r>
              <a:rPr sz="1600" kern="0" spc="-20" dirty="0">
                <a:solidFill>
                  <a:sysClr val="windowText" lastClr="000000"/>
                </a:solidFill>
                <a:cs typeface="Calibri"/>
              </a:rPr>
              <a:t> </a:t>
            </a:r>
            <a:r>
              <a:rPr sz="1600" kern="0" dirty="0">
                <a:solidFill>
                  <a:sysClr val="windowText" lastClr="000000"/>
                </a:solidFill>
                <a:cs typeface="Calibri"/>
              </a:rPr>
              <a:t>wind</a:t>
            </a:r>
            <a:r>
              <a:rPr sz="1600" kern="0" spc="-15" dirty="0">
                <a:solidFill>
                  <a:sysClr val="windowText" lastClr="000000"/>
                </a:solidFill>
                <a:cs typeface="Calibri"/>
              </a:rPr>
              <a:t> </a:t>
            </a:r>
            <a:r>
              <a:rPr sz="1600" kern="0" dirty="0">
                <a:solidFill>
                  <a:sysClr val="windowText" lastClr="000000"/>
                </a:solidFill>
                <a:cs typeface="Calibri"/>
              </a:rPr>
              <a:t>speed</a:t>
            </a:r>
            <a:r>
              <a:rPr sz="1600" kern="0" spc="-15" dirty="0">
                <a:solidFill>
                  <a:sysClr val="windowText" lastClr="000000"/>
                </a:solidFill>
                <a:cs typeface="Calibri"/>
              </a:rPr>
              <a:t> </a:t>
            </a:r>
            <a:r>
              <a:rPr sz="1600" kern="0" dirty="0">
                <a:solidFill>
                  <a:sysClr val="windowText" lastClr="000000"/>
                </a:solidFill>
                <a:cs typeface="Calibri"/>
              </a:rPr>
              <a:t>for</a:t>
            </a:r>
            <a:r>
              <a:rPr sz="1600" kern="0" spc="-10" dirty="0">
                <a:solidFill>
                  <a:sysClr val="windowText" lastClr="000000"/>
                </a:solidFill>
                <a:cs typeface="Calibri"/>
              </a:rPr>
              <a:t> </a:t>
            </a:r>
            <a:r>
              <a:rPr sz="1600" kern="0" dirty="0">
                <a:solidFill>
                  <a:sysClr val="windowText" lastClr="000000"/>
                </a:solidFill>
                <a:cs typeface="Calibri"/>
              </a:rPr>
              <a:t>each</a:t>
            </a:r>
            <a:r>
              <a:rPr sz="1600" kern="0" spc="-10" dirty="0">
                <a:solidFill>
                  <a:sysClr val="windowText" lastClr="000000"/>
                </a:solidFill>
                <a:cs typeface="Calibri"/>
              </a:rPr>
              <a:t> </a:t>
            </a:r>
            <a:r>
              <a:rPr sz="1600" kern="0" dirty="0">
                <a:solidFill>
                  <a:sysClr val="windowText" lastClr="000000"/>
                </a:solidFill>
                <a:cs typeface="Calibri"/>
              </a:rPr>
              <a:t>season,</a:t>
            </a:r>
            <a:r>
              <a:rPr sz="1600" kern="0" spc="-10" dirty="0">
                <a:solidFill>
                  <a:sysClr val="windowText" lastClr="000000"/>
                </a:solidFill>
                <a:cs typeface="Calibri"/>
              </a:rPr>
              <a:t> </a:t>
            </a:r>
            <a:r>
              <a:rPr sz="1600" kern="0" dirty="0">
                <a:solidFill>
                  <a:sysClr val="windowText" lastClr="000000"/>
                </a:solidFill>
                <a:cs typeface="Calibri"/>
              </a:rPr>
              <a:t>in</a:t>
            </a:r>
            <a:r>
              <a:rPr sz="1600" kern="0" spc="-5" dirty="0">
                <a:solidFill>
                  <a:sysClr val="windowText" lastClr="000000"/>
                </a:solidFill>
                <a:cs typeface="Calibri"/>
              </a:rPr>
              <a:t> </a:t>
            </a:r>
            <a:r>
              <a:rPr sz="1600" kern="0" dirty="0">
                <a:solidFill>
                  <a:sysClr val="windowText" lastClr="000000"/>
                </a:solidFill>
                <a:cs typeface="Calibri"/>
              </a:rPr>
              <a:t>Datça,</a:t>
            </a:r>
            <a:r>
              <a:rPr sz="1600" kern="0" spc="-10" dirty="0">
                <a:solidFill>
                  <a:sysClr val="windowText" lastClr="000000"/>
                </a:solidFill>
                <a:cs typeface="Calibri"/>
              </a:rPr>
              <a:t> </a:t>
            </a:r>
            <a:r>
              <a:rPr sz="1600" kern="0" dirty="0">
                <a:solidFill>
                  <a:sysClr val="windowText" lastClr="000000"/>
                </a:solidFill>
                <a:cs typeface="Calibri"/>
              </a:rPr>
              <a:t>in</a:t>
            </a:r>
            <a:r>
              <a:rPr sz="1600" kern="0" spc="-25" dirty="0">
                <a:solidFill>
                  <a:sysClr val="windowText" lastClr="000000"/>
                </a:solidFill>
                <a:cs typeface="Calibri"/>
              </a:rPr>
              <a:t> </a:t>
            </a:r>
            <a:r>
              <a:rPr sz="1600" kern="0" dirty="0">
                <a:solidFill>
                  <a:sysClr val="windowText" lastClr="000000"/>
                </a:solidFill>
                <a:cs typeface="Calibri"/>
              </a:rPr>
              <a:t>2001</a:t>
            </a:r>
            <a:r>
              <a:rPr sz="1600" kern="0" spc="-20" dirty="0">
                <a:solidFill>
                  <a:sysClr val="windowText" lastClr="000000"/>
                </a:solidFill>
                <a:cs typeface="Calibri"/>
              </a:rPr>
              <a:t> </a:t>
            </a:r>
            <a:r>
              <a:rPr sz="1600" kern="0" spc="-25" dirty="0">
                <a:solidFill>
                  <a:sysClr val="windowText" lastClr="000000"/>
                </a:solidFill>
                <a:cs typeface="Calibri"/>
              </a:rPr>
              <a:t>and</a:t>
            </a:r>
            <a:r>
              <a:rPr lang="tr-TR" sz="1600" kern="0" spc="-25" dirty="0">
                <a:solidFill>
                  <a:sysClr val="windowText" lastClr="000000"/>
                </a:solidFill>
                <a:cs typeface="Calibri"/>
              </a:rPr>
              <a:t> </a:t>
            </a:r>
            <a:r>
              <a:rPr sz="1600" kern="0" spc="-10" dirty="0">
                <a:solidFill>
                  <a:sysClr val="windowText" lastClr="000000"/>
                </a:solidFill>
                <a:cs typeface="Calibri"/>
              </a:rPr>
              <a:t>2002.</a:t>
            </a:r>
            <a:endParaRPr sz="1600" kern="0" dirty="0">
              <a:solidFill>
                <a:sysClr val="windowText" lastClr="000000"/>
              </a:solidFill>
              <a:cs typeface="Calibri"/>
            </a:endParaRPr>
          </a:p>
          <a:p>
            <a:pPr marL="12700">
              <a:spcBef>
                <a:spcPts val="1180"/>
              </a:spcBef>
            </a:pPr>
            <a:r>
              <a:rPr sz="2200" kern="0" spc="-10" dirty="0">
                <a:solidFill>
                  <a:sysClr val="windowText" lastClr="000000"/>
                </a:solidFill>
                <a:cs typeface="Calibri"/>
              </a:rPr>
              <a:t>MODELLING</a:t>
            </a:r>
            <a:endParaRPr sz="2200" kern="0" dirty="0">
              <a:solidFill>
                <a:sysClr val="windowText" lastClr="000000"/>
              </a:solidFill>
              <a:cs typeface="Calibri"/>
            </a:endParaRPr>
          </a:p>
          <a:p>
            <a:pPr marL="12700" marR="45720">
              <a:lnSpc>
                <a:spcPct val="117300"/>
              </a:lnSpc>
              <a:spcBef>
                <a:spcPts val="1265"/>
              </a:spcBef>
            </a:pPr>
            <a:r>
              <a:rPr sz="1600" kern="0" dirty="0">
                <a:solidFill>
                  <a:sysClr val="windowText" lastClr="000000"/>
                </a:solidFill>
                <a:cs typeface="Calibri"/>
              </a:rPr>
              <a:t>We</a:t>
            </a:r>
            <a:r>
              <a:rPr sz="1600" kern="0" spc="-15" dirty="0">
                <a:solidFill>
                  <a:sysClr val="windowText" lastClr="000000"/>
                </a:solidFill>
                <a:cs typeface="Calibri"/>
              </a:rPr>
              <a:t> </a:t>
            </a:r>
            <a:r>
              <a:rPr sz="1600" kern="0" dirty="0">
                <a:solidFill>
                  <a:sysClr val="windowText" lastClr="000000"/>
                </a:solidFill>
                <a:cs typeface="Calibri"/>
              </a:rPr>
              <a:t>used</a:t>
            </a:r>
            <a:r>
              <a:rPr sz="1600" kern="0" spc="-30" dirty="0">
                <a:solidFill>
                  <a:sysClr val="windowText" lastClr="000000"/>
                </a:solidFill>
                <a:cs typeface="Calibri"/>
              </a:rPr>
              <a:t> </a:t>
            </a:r>
            <a:r>
              <a:rPr sz="1600" kern="0" dirty="0">
                <a:solidFill>
                  <a:sysClr val="windowText" lastClr="000000"/>
                </a:solidFill>
                <a:cs typeface="Calibri"/>
              </a:rPr>
              <a:t>the</a:t>
            </a:r>
            <a:r>
              <a:rPr sz="1600" kern="0" spc="-15" dirty="0">
                <a:solidFill>
                  <a:sysClr val="windowText" lastClr="000000"/>
                </a:solidFill>
                <a:cs typeface="Calibri"/>
              </a:rPr>
              <a:t> </a:t>
            </a:r>
            <a:r>
              <a:rPr sz="1600" kern="0" dirty="0">
                <a:solidFill>
                  <a:sysClr val="windowText" lastClr="000000"/>
                </a:solidFill>
                <a:cs typeface="Calibri"/>
              </a:rPr>
              <a:t>four</a:t>
            </a:r>
            <a:r>
              <a:rPr sz="1600" kern="0" spc="-25" dirty="0">
                <a:solidFill>
                  <a:sysClr val="windowText" lastClr="000000"/>
                </a:solidFill>
                <a:cs typeface="Calibri"/>
              </a:rPr>
              <a:t> </a:t>
            </a:r>
            <a:r>
              <a:rPr sz="1600" kern="0" dirty="0">
                <a:solidFill>
                  <a:sysClr val="windowText" lastClr="000000"/>
                </a:solidFill>
                <a:cs typeface="Calibri"/>
              </a:rPr>
              <a:t>machine</a:t>
            </a:r>
            <a:r>
              <a:rPr sz="1600" kern="0" spc="-35" dirty="0">
                <a:solidFill>
                  <a:sysClr val="windowText" lastClr="000000"/>
                </a:solidFill>
                <a:cs typeface="Calibri"/>
              </a:rPr>
              <a:t> </a:t>
            </a:r>
            <a:r>
              <a:rPr sz="1600" kern="0" dirty="0">
                <a:solidFill>
                  <a:sysClr val="windowText" lastClr="000000"/>
                </a:solidFill>
                <a:cs typeface="Calibri"/>
              </a:rPr>
              <a:t>learning</a:t>
            </a:r>
            <a:r>
              <a:rPr sz="1600" kern="0" spc="-20" dirty="0">
                <a:solidFill>
                  <a:sysClr val="windowText" lastClr="000000"/>
                </a:solidFill>
                <a:cs typeface="Calibri"/>
              </a:rPr>
              <a:t> </a:t>
            </a:r>
            <a:r>
              <a:rPr sz="1600" kern="0" dirty="0">
                <a:solidFill>
                  <a:sysClr val="windowText" lastClr="000000"/>
                </a:solidFill>
                <a:cs typeface="Calibri"/>
              </a:rPr>
              <a:t>models</a:t>
            </a:r>
            <a:r>
              <a:rPr sz="1600" kern="0" spc="-15" dirty="0">
                <a:solidFill>
                  <a:sysClr val="windowText" lastClr="000000"/>
                </a:solidFill>
                <a:cs typeface="Calibri"/>
              </a:rPr>
              <a:t> </a:t>
            </a:r>
            <a:r>
              <a:rPr sz="1600" kern="0" dirty="0">
                <a:solidFill>
                  <a:sysClr val="windowText" lastClr="000000"/>
                </a:solidFill>
                <a:cs typeface="Calibri"/>
              </a:rPr>
              <a:t>and</a:t>
            </a:r>
            <a:r>
              <a:rPr sz="1600" kern="0" spc="-30" dirty="0">
                <a:solidFill>
                  <a:sysClr val="windowText" lastClr="000000"/>
                </a:solidFill>
                <a:cs typeface="Calibri"/>
              </a:rPr>
              <a:t> </a:t>
            </a:r>
            <a:r>
              <a:rPr sz="1600" kern="0" dirty="0">
                <a:solidFill>
                  <a:sysClr val="windowText" lastClr="000000"/>
                </a:solidFill>
                <a:cs typeface="Calibri"/>
              </a:rPr>
              <a:t>we</a:t>
            </a:r>
            <a:r>
              <a:rPr sz="1600" kern="0" spc="-15" dirty="0">
                <a:solidFill>
                  <a:sysClr val="windowText" lastClr="000000"/>
                </a:solidFill>
                <a:cs typeface="Calibri"/>
              </a:rPr>
              <a:t> </a:t>
            </a:r>
            <a:r>
              <a:rPr sz="1600" kern="0" dirty="0">
                <a:solidFill>
                  <a:sysClr val="windowText" lastClr="000000"/>
                </a:solidFill>
                <a:cs typeface="Calibri"/>
              </a:rPr>
              <a:t>defined</a:t>
            </a:r>
            <a:r>
              <a:rPr sz="1600" kern="0" spc="-15" dirty="0">
                <a:solidFill>
                  <a:sysClr val="windowText" lastClr="000000"/>
                </a:solidFill>
                <a:cs typeface="Calibri"/>
              </a:rPr>
              <a:t> </a:t>
            </a:r>
            <a:r>
              <a:rPr sz="1600" kern="0" dirty="0">
                <a:solidFill>
                  <a:sysClr val="windowText" lastClr="000000"/>
                </a:solidFill>
                <a:cs typeface="Calibri"/>
              </a:rPr>
              <a:t>errors</a:t>
            </a:r>
            <a:r>
              <a:rPr sz="1600" kern="0" spc="-15" dirty="0">
                <a:solidFill>
                  <a:sysClr val="windowText" lastClr="000000"/>
                </a:solidFill>
                <a:cs typeface="Calibri"/>
              </a:rPr>
              <a:t> </a:t>
            </a:r>
            <a:r>
              <a:rPr sz="1600" kern="0" dirty="0">
                <a:solidFill>
                  <a:sysClr val="windowText" lastClr="000000"/>
                </a:solidFill>
                <a:cs typeface="Calibri"/>
              </a:rPr>
              <a:t>in</a:t>
            </a:r>
            <a:r>
              <a:rPr sz="1600" kern="0" spc="-15" dirty="0">
                <a:solidFill>
                  <a:sysClr val="windowText" lastClr="000000"/>
                </a:solidFill>
                <a:cs typeface="Calibri"/>
              </a:rPr>
              <a:t> </a:t>
            </a:r>
            <a:r>
              <a:rPr sz="1600" kern="0" dirty="0">
                <a:solidFill>
                  <a:sysClr val="windowText" lastClr="000000"/>
                </a:solidFill>
                <a:cs typeface="Calibri"/>
              </a:rPr>
              <a:t>the</a:t>
            </a:r>
            <a:r>
              <a:rPr sz="1600" kern="0" spc="-20" dirty="0">
                <a:solidFill>
                  <a:sysClr val="windowText" lastClr="000000"/>
                </a:solidFill>
                <a:cs typeface="Calibri"/>
              </a:rPr>
              <a:t> </a:t>
            </a:r>
            <a:r>
              <a:rPr sz="1600" kern="0" dirty="0">
                <a:solidFill>
                  <a:sysClr val="windowText" lastClr="000000"/>
                </a:solidFill>
                <a:cs typeface="Calibri"/>
              </a:rPr>
              <a:t>classical</a:t>
            </a:r>
            <a:r>
              <a:rPr sz="1600" kern="0" spc="-25" dirty="0">
                <a:solidFill>
                  <a:sysClr val="windowText" lastClr="000000"/>
                </a:solidFill>
                <a:cs typeface="Calibri"/>
              </a:rPr>
              <a:t> </a:t>
            </a:r>
            <a:r>
              <a:rPr sz="1600" kern="0" dirty="0">
                <a:solidFill>
                  <a:sysClr val="windowText" lastClr="000000"/>
                </a:solidFill>
                <a:cs typeface="Calibri"/>
              </a:rPr>
              <a:t>machine</a:t>
            </a:r>
            <a:r>
              <a:rPr sz="1600" kern="0" spc="-15" dirty="0">
                <a:solidFill>
                  <a:sysClr val="windowText" lastClr="000000"/>
                </a:solidFill>
                <a:cs typeface="Calibri"/>
              </a:rPr>
              <a:t> </a:t>
            </a:r>
            <a:r>
              <a:rPr sz="1600" kern="0" spc="-10" dirty="0">
                <a:solidFill>
                  <a:sysClr val="windowText" lastClr="000000"/>
                </a:solidFill>
                <a:cs typeface="Calibri"/>
              </a:rPr>
              <a:t>learning models.</a:t>
            </a:r>
            <a:endParaRPr sz="1600" kern="0" dirty="0">
              <a:solidFill>
                <a:sysClr val="windowText" lastClr="000000"/>
              </a:solidFill>
              <a:cs typeface="Calibri"/>
            </a:endParaRPr>
          </a:p>
          <a:p>
            <a:pPr marL="12700">
              <a:spcBef>
                <a:spcPts val="1210"/>
              </a:spcBef>
            </a:pPr>
            <a:r>
              <a:rPr sz="1600" b="1" kern="0" dirty="0">
                <a:solidFill>
                  <a:sysClr val="windowText" lastClr="000000"/>
                </a:solidFill>
                <a:cs typeface="Calibri"/>
              </a:rPr>
              <a:t>LSTM</a:t>
            </a:r>
            <a:r>
              <a:rPr sz="1600" b="1" kern="0" spc="-30" dirty="0">
                <a:solidFill>
                  <a:sysClr val="windowText" lastClr="000000"/>
                </a:solidFill>
                <a:cs typeface="Calibri"/>
              </a:rPr>
              <a:t> </a:t>
            </a:r>
            <a:r>
              <a:rPr sz="1600" b="1" kern="0" dirty="0">
                <a:solidFill>
                  <a:sysClr val="windowText" lastClr="000000"/>
                </a:solidFill>
                <a:cs typeface="Calibri"/>
              </a:rPr>
              <a:t>(Long</a:t>
            </a:r>
            <a:r>
              <a:rPr sz="1600" b="1" kern="0" spc="-40" dirty="0">
                <a:solidFill>
                  <a:sysClr val="windowText" lastClr="000000"/>
                </a:solidFill>
                <a:cs typeface="Calibri"/>
              </a:rPr>
              <a:t> </a:t>
            </a:r>
            <a:r>
              <a:rPr sz="1600" b="1" kern="0" spc="-10" dirty="0">
                <a:solidFill>
                  <a:sysClr val="windowText" lastClr="000000"/>
                </a:solidFill>
                <a:cs typeface="Calibri"/>
              </a:rPr>
              <a:t>Short-</a:t>
            </a:r>
            <a:r>
              <a:rPr sz="1600" b="1" kern="0" dirty="0">
                <a:solidFill>
                  <a:sysClr val="windowText" lastClr="000000"/>
                </a:solidFill>
                <a:cs typeface="Calibri"/>
              </a:rPr>
              <a:t>Term</a:t>
            </a:r>
            <a:r>
              <a:rPr sz="1600" b="1" kern="0" spc="-25" dirty="0">
                <a:solidFill>
                  <a:sysClr val="windowText" lastClr="000000"/>
                </a:solidFill>
                <a:cs typeface="Calibri"/>
              </a:rPr>
              <a:t> </a:t>
            </a:r>
            <a:r>
              <a:rPr sz="1600" b="1" kern="0" spc="-10" dirty="0">
                <a:solidFill>
                  <a:sysClr val="windowText" lastClr="000000"/>
                </a:solidFill>
                <a:cs typeface="Calibri"/>
              </a:rPr>
              <a:t>Memory)</a:t>
            </a:r>
            <a:endParaRPr sz="1600" kern="0" dirty="0">
              <a:solidFill>
                <a:sysClr val="windowText" lastClr="000000"/>
              </a:solidFill>
              <a:cs typeface="Calibri"/>
            </a:endParaRPr>
          </a:p>
          <a:p>
            <a:pPr marL="12700">
              <a:spcBef>
                <a:spcPts val="1320"/>
              </a:spcBef>
            </a:pPr>
            <a:r>
              <a:rPr sz="1600" kern="0" dirty="0">
                <a:solidFill>
                  <a:sysClr val="windowText" lastClr="000000"/>
                </a:solidFill>
                <a:cs typeface="Calibri"/>
              </a:rPr>
              <a:t>Seasonal</a:t>
            </a:r>
            <a:r>
              <a:rPr sz="1600" kern="0" spc="-35" dirty="0">
                <a:solidFill>
                  <a:sysClr val="windowText" lastClr="000000"/>
                </a:solidFill>
                <a:cs typeface="Calibri"/>
              </a:rPr>
              <a:t> </a:t>
            </a:r>
            <a:r>
              <a:rPr sz="1600" kern="0" dirty="0">
                <a:solidFill>
                  <a:sysClr val="windowText" lastClr="000000"/>
                </a:solidFill>
                <a:cs typeface="Calibri"/>
              </a:rPr>
              <a:t>LSTM</a:t>
            </a:r>
            <a:r>
              <a:rPr sz="1600" kern="0" spc="-40" dirty="0">
                <a:solidFill>
                  <a:sysClr val="windowText" lastClr="000000"/>
                </a:solidFill>
                <a:cs typeface="Calibri"/>
              </a:rPr>
              <a:t> </a:t>
            </a:r>
            <a:r>
              <a:rPr sz="1600" kern="0" dirty="0">
                <a:solidFill>
                  <a:sysClr val="windowText" lastClr="000000"/>
                </a:solidFill>
                <a:cs typeface="Calibri"/>
              </a:rPr>
              <a:t>Models</a:t>
            </a:r>
            <a:r>
              <a:rPr sz="1600" kern="0" spc="-40" dirty="0">
                <a:solidFill>
                  <a:sysClr val="windowText" lastClr="000000"/>
                </a:solidFill>
                <a:cs typeface="Calibri"/>
              </a:rPr>
              <a:t> </a:t>
            </a:r>
            <a:r>
              <a:rPr sz="1600" kern="0" dirty="0">
                <a:solidFill>
                  <a:sysClr val="windowText" lastClr="000000"/>
                </a:solidFill>
                <a:cs typeface="Calibri"/>
              </a:rPr>
              <a:t>for</a:t>
            </a:r>
            <a:r>
              <a:rPr sz="1600" kern="0" spc="-40" dirty="0">
                <a:solidFill>
                  <a:sysClr val="windowText" lastClr="000000"/>
                </a:solidFill>
                <a:cs typeface="Calibri"/>
              </a:rPr>
              <a:t> </a:t>
            </a:r>
            <a:r>
              <a:rPr sz="1600" kern="0" dirty="0">
                <a:solidFill>
                  <a:sysClr val="windowText" lastClr="000000"/>
                </a:solidFill>
                <a:cs typeface="Calibri"/>
              </a:rPr>
              <a:t>Wind</a:t>
            </a:r>
            <a:r>
              <a:rPr sz="1600" kern="0" spc="-40" dirty="0">
                <a:solidFill>
                  <a:sysClr val="windowText" lastClr="000000"/>
                </a:solidFill>
                <a:cs typeface="Calibri"/>
              </a:rPr>
              <a:t> </a:t>
            </a:r>
            <a:r>
              <a:rPr sz="1600" kern="0" dirty="0">
                <a:solidFill>
                  <a:sysClr val="windowText" lastClr="000000"/>
                </a:solidFill>
                <a:cs typeface="Calibri"/>
              </a:rPr>
              <a:t>Speed</a:t>
            </a:r>
            <a:r>
              <a:rPr sz="1600" kern="0" spc="-45" dirty="0">
                <a:solidFill>
                  <a:sysClr val="windowText" lastClr="000000"/>
                </a:solidFill>
                <a:cs typeface="Calibri"/>
              </a:rPr>
              <a:t> </a:t>
            </a:r>
            <a:r>
              <a:rPr sz="1600" kern="0" spc="-10" dirty="0">
                <a:solidFill>
                  <a:sysClr val="windowText" lastClr="000000"/>
                </a:solidFill>
                <a:cs typeface="Calibri"/>
              </a:rPr>
              <a:t>Forecasting</a:t>
            </a:r>
            <a:endParaRPr sz="1600" kern="0" dirty="0">
              <a:solidFill>
                <a:sysClr val="windowText" lastClr="000000"/>
              </a:solidFill>
              <a:cs typeface="Calibri"/>
            </a:endParaRPr>
          </a:p>
          <a:p>
            <a:pPr marL="12700">
              <a:spcBef>
                <a:spcPts val="1330"/>
              </a:spcBef>
            </a:pPr>
            <a:r>
              <a:rPr sz="1600" kern="0" dirty="0">
                <a:solidFill>
                  <a:sysClr val="windowText" lastClr="000000"/>
                </a:solidFill>
                <a:cs typeface="Calibri"/>
              </a:rPr>
              <a:t>Four</a:t>
            </a:r>
            <a:r>
              <a:rPr sz="1600" kern="0" spc="-55" dirty="0">
                <a:solidFill>
                  <a:sysClr val="windowText" lastClr="000000"/>
                </a:solidFill>
                <a:cs typeface="Calibri"/>
              </a:rPr>
              <a:t> </a:t>
            </a:r>
            <a:r>
              <a:rPr sz="1600" kern="0" dirty="0">
                <a:solidFill>
                  <a:sysClr val="windowText" lastClr="000000"/>
                </a:solidFill>
                <a:cs typeface="Calibri"/>
              </a:rPr>
              <a:t>Independent</a:t>
            </a:r>
            <a:r>
              <a:rPr sz="1600" kern="0" spc="-30" dirty="0">
                <a:solidFill>
                  <a:sysClr val="windowText" lastClr="000000"/>
                </a:solidFill>
                <a:cs typeface="Calibri"/>
              </a:rPr>
              <a:t> </a:t>
            </a:r>
            <a:r>
              <a:rPr sz="1600" kern="0" dirty="0">
                <a:solidFill>
                  <a:sysClr val="windowText" lastClr="000000"/>
                </a:solidFill>
                <a:cs typeface="Calibri"/>
              </a:rPr>
              <a:t>Models</a:t>
            </a:r>
            <a:r>
              <a:rPr sz="1600" kern="0" spc="-50" dirty="0">
                <a:solidFill>
                  <a:sysClr val="windowText" lastClr="000000"/>
                </a:solidFill>
                <a:cs typeface="Calibri"/>
              </a:rPr>
              <a:t> </a:t>
            </a:r>
            <a:r>
              <a:rPr sz="1600" kern="0" dirty="0">
                <a:solidFill>
                  <a:sysClr val="windowText" lastClr="000000"/>
                </a:solidFill>
                <a:cs typeface="Calibri"/>
              </a:rPr>
              <a:t>for</a:t>
            </a:r>
            <a:r>
              <a:rPr sz="1600" kern="0" spc="-35" dirty="0">
                <a:solidFill>
                  <a:sysClr val="windowText" lastClr="000000"/>
                </a:solidFill>
                <a:cs typeface="Calibri"/>
              </a:rPr>
              <a:t> </a:t>
            </a:r>
            <a:r>
              <a:rPr sz="1600" kern="0" dirty="0">
                <a:solidFill>
                  <a:sysClr val="windowText" lastClr="000000"/>
                </a:solidFill>
                <a:cs typeface="Calibri"/>
              </a:rPr>
              <a:t>Spring,</a:t>
            </a:r>
            <a:r>
              <a:rPr sz="1600" kern="0" spc="-35" dirty="0">
                <a:solidFill>
                  <a:sysClr val="windowText" lastClr="000000"/>
                </a:solidFill>
                <a:cs typeface="Calibri"/>
              </a:rPr>
              <a:t> </a:t>
            </a:r>
            <a:r>
              <a:rPr sz="1600" kern="0" dirty="0">
                <a:solidFill>
                  <a:sysClr val="windowText" lastClr="000000"/>
                </a:solidFill>
                <a:cs typeface="Calibri"/>
              </a:rPr>
              <a:t>Summer,</a:t>
            </a:r>
            <a:r>
              <a:rPr sz="1600" kern="0" spc="-45" dirty="0">
                <a:solidFill>
                  <a:sysClr val="windowText" lastClr="000000"/>
                </a:solidFill>
                <a:cs typeface="Calibri"/>
              </a:rPr>
              <a:t> </a:t>
            </a:r>
            <a:r>
              <a:rPr sz="1600" kern="0" dirty="0">
                <a:solidFill>
                  <a:sysClr val="windowText" lastClr="000000"/>
                </a:solidFill>
                <a:cs typeface="Calibri"/>
              </a:rPr>
              <a:t>Autumn,</a:t>
            </a:r>
            <a:r>
              <a:rPr sz="1600" kern="0" spc="-40" dirty="0">
                <a:solidFill>
                  <a:sysClr val="windowText" lastClr="000000"/>
                </a:solidFill>
                <a:cs typeface="Calibri"/>
              </a:rPr>
              <a:t> </a:t>
            </a:r>
            <a:r>
              <a:rPr sz="1600" kern="0" dirty="0">
                <a:solidFill>
                  <a:sysClr val="windowText" lastClr="000000"/>
                </a:solidFill>
                <a:cs typeface="Calibri"/>
              </a:rPr>
              <a:t>and</a:t>
            </a:r>
            <a:r>
              <a:rPr sz="1600" kern="0" spc="-45" dirty="0">
                <a:solidFill>
                  <a:sysClr val="windowText" lastClr="000000"/>
                </a:solidFill>
                <a:cs typeface="Calibri"/>
              </a:rPr>
              <a:t> </a:t>
            </a:r>
            <a:r>
              <a:rPr sz="1600" kern="0" spc="-10" dirty="0">
                <a:solidFill>
                  <a:sysClr val="windowText" lastClr="000000"/>
                </a:solidFill>
                <a:cs typeface="Calibri"/>
              </a:rPr>
              <a:t>Winter</a:t>
            </a:r>
            <a:endParaRPr sz="1600" kern="0" dirty="0">
              <a:solidFill>
                <a:sysClr val="windowText" lastClr="000000"/>
              </a:solidFill>
              <a:cs typeface="Calibri"/>
            </a:endParaRPr>
          </a:p>
          <a:p>
            <a:pPr marL="12700" marR="5080">
              <a:lnSpc>
                <a:spcPct val="117500"/>
              </a:lnSpc>
              <a:spcBef>
                <a:spcPts val="985"/>
              </a:spcBef>
            </a:pPr>
            <a:r>
              <a:rPr sz="1600" kern="0" dirty="0">
                <a:solidFill>
                  <a:sysClr val="windowText" lastClr="000000"/>
                </a:solidFill>
                <a:cs typeface="Calibri"/>
              </a:rPr>
              <a:t>We</a:t>
            </a:r>
            <a:r>
              <a:rPr sz="1600" kern="0" spc="-50" dirty="0">
                <a:solidFill>
                  <a:sysClr val="windowText" lastClr="000000"/>
                </a:solidFill>
                <a:cs typeface="Calibri"/>
              </a:rPr>
              <a:t> </a:t>
            </a:r>
            <a:r>
              <a:rPr sz="1600" kern="0" dirty="0">
                <a:solidFill>
                  <a:sysClr val="windowText" lastClr="000000"/>
                </a:solidFill>
                <a:cs typeface="Calibri"/>
              </a:rPr>
              <a:t>implemented</a:t>
            </a:r>
            <a:r>
              <a:rPr sz="1600" kern="0" spc="-35" dirty="0">
                <a:solidFill>
                  <a:sysClr val="windowText" lastClr="000000"/>
                </a:solidFill>
                <a:cs typeface="Calibri"/>
              </a:rPr>
              <a:t> </a:t>
            </a:r>
            <a:r>
              <a:rPr sz="1600" kern="0" dirty="0">
                <a:solidFill>
                  <a:sysClr val="windowText" lastClr="000000"/>
                </a:solidFill>
                <a:cs typeface="Calibri"/>
              </a:rPr>
              <a:t>separate</a:t>
            </a:r>
            <a:r>
              <a:rPr sz="1600" kern="0" spc="-40" dirty="0">
                <a:solidFill>
                  <a:sysClr val="windowText" lastClr="000000"/>
                </a:solidFill>
                <a:cs typeface="Calibri"/>
              </a:rPr>
              <a:t> </a:t>
            </a:r>
            <a:r>
              <a:rPr sz="1600" kern="0" dirty="0">
                <a:solidFill>
                  <a:sysClr val="windowText" lastClr="000000"/>
                </a:solidFill>
                <a:cs typeface="Calibri"/>
              </a:rPr>
              <a:t>LSTM</a:t>
            </a:r>
            <a:r>
              <a:rPr sz="1600" kern="0" spc="-30" dirty="0">
                <a:solidFill>
                  <a:sysClr val="windowText" lastClr="000000"/>
                </a:solidFill>
                <a:cs typeface="Calibri"/>
              </a:rPr>
              <a:t> </a:t>
            </a:r>
            <a:r>
              <a:rPr sz="1600" kern="0" dirty="0">
                <a:solidFill>
                  <a:sysClr val="windowText" lastClr="000000"/>
                </a:solidFill>
                <a:cs typeface="Calibri"/>
              </a:rPr>
              <a:t>models</a:t>
            </a:r>
            <a:r>
              <a:rPr sz="1600" kern="0" spc="-45" dirty="0">
                <a:solidFill>
                  <a:sysClr val="windowText" lastClr="000000"/>
                </a:solidFill>
                <a:cs typeface="Calibri"/>
              </a:rPr>
              <a:t> </a:t>
            </a:r>
            <a:r>
              <a:rPr sz="1600" kern="0" dirty="0">
                <a:solidFill>
                  <a:sysClr val="windowText" lastClr="000000"/>
                </a:solidFill>
                <a:cs typeface="Calibri"/>
              </a:rPr>
              <a:t>for</a:t>
            </a:r>
            <a:r>
              <a:rPr sz="1600" kern="0" spc="-45" dirty="0">
                <a:solidFill>
                  <a:sysClr val="windowText" lastClr="000000"/>
                </a:solidFill>
                <a:cs typeface="Calibri"/>
              </a:rPr>
              <a:t> </a:t>
            </a:r>
            <a:r>
              <a:rPr sz="1600" kern="0" dirty="0">
                <a:solidFill>
                  <a:sysClr val="windowText" lastClr="000000"/>
                </a:solidFill>
                <a:cs typeface="Calibri"/>
              </a:rPr>
              <a:t>each</a:t>
            </a:r>
            <a:r>
              <a:rPr sz="1600" kern="0" spc="-45" dirty="0">
                <a:solidFill>
                  <a:sysClr val="windowText" lastClr="000000"/>
                </a:solidFill>
                <a:cs typeface="Calibri"/>
              </a:rPr>
              <a:t> </a:t>
            </a:r>
            <a:r>
              <a:rPr sz="1600" kern="0" dirty="0">
                <a:solidFill>
                  <a:sysClr val="windowText" lastClr="000000"/>
                </a:solidFill>
                <a:cs typeface="Calibri"/>
              </a:rPr>
              <a:t>season</a:t>
            </a:r>
            <a:r>
              <a:rPr sz="1600" kern="0" spc="-45" dirty="0">
                <a:solidFill>
                  <a:sysClr val="windowText" lastClr="000000"/>
                </a:solidFill>
                <a:cs typeface="Calibri"/>
              </a:rPr>
              <a:t> </a:t>
            </a:r>
            <a:r>
              <a:rPr sz="1600" kern="0" dirty="0">
                <a:solidFill>
                  <a:sysClr val="windowText" lastClr="000000"/>
                </a:solidFill>
                <a:cs typeface="Calibri"/>
              </a:rPr>
              <a:t>to</a:t>
            </a:r>
            <a:r>
              <a:rPr sz="1600" kern="0" spc="-40" dirty="0">
                <a:solidFill>
                  <a:sysClr val="windowText" lastClr="000000"/>
                </a:solidFill>
                <a:cs typeface="Calibri"/>
              </a:rPr>
              <a:t> </a:t>
            </a:r>
            <a:r>
              <a:rPr sz="1600" kern="0" spc="-10" dirty="0">
                <a:solidFill>
                  <a:sysClr val="windowText" lastClr="000000"/>
                </a:solidFill>
                <a:cs typeface="Calibri"/>
              </a:rPr>
              <a:t>forecast </a:t>
            </a:r>
            <a:r>
              <a:rPr sz="1600" kern="0" dirty="0">
                <a:solidFill>
                  <a:sysClr val="windowText" lastClr="000000"/>
                </a:solidFill>
                <a:cs typeface="Calibri"/>
              </a:rPr>
              <a:t>wind</a:t>
            </a:r>
            <a:r>
              <a:rPr sz="1600" kern="0" spc="-40" dirty="0">
                <a:solidFill>
                  <a:sysClr val="windowText" lastClr="000000"/>
                </a:solidFill>
                <a:cs typeface="Calibri"/>
              </a:rPr>
              <a:t> </a:t>
            </a:r>
            <a:r>
              <a:rPr sz="1600" kern="0" spc="-10" dirty="0">
                <a:solidFill>
                  <a:sysClr val="windowText" lastClr="000000"/>
                </a:solidFill>
                <a:cs typeface="Calibri"/>
              </a:rPr>
              <a:t>speeds.</a:t>
            </a:r>
            <a:endParaRPr sz="1600" kern="0" dirty="0">
              <a:solidFill>
                <a:sysClr val="windowText" lastClr="000000"/>
              </a:solidFill>
              <a:cs typeface="Calibri"/>
            </a:endParaRPr>
          </a:p>
          <a:p>
            <a:pPr marL="12700">
              <a:spcBef>
                <a:spcPts val="1320"/>
              </a:spcBef>
            </a:pPr>
            <a:r>
              <a:rPr sz="1600" kern="0" dirty="0">
                <a:solidFill>
                  <a:sysClr val="windowText" lastClr="000000"/>
                </a:solidFill>
                <a:cs typeface="Calibri"/>
              </a:rPr>
              <a:t>Dataset:</a:t>
            </a:r>
            <a:r>
              <a:rPr sz="1600" kern="0" spc="-50" dirty="0">
                <a:solidFill>
                  <a:sysClr val="windowText" lastClr="000000"/>
                </a:solidFill>
                <a:cs typeface="Calibri"/>
              </a:rPr>
              <a:t> </a:t>
            </a:r>
            <a:r>
              <a:rPr sz="1600" kern="0" dirty="0">
                <a:solidFill>
                  <a:sysClr val="windowText" lastClr="000000"/>
                </a:solidFill>
                <a:cs typeface="Calibri"/>
              </a:rPr>
              <a:t>Hourly</a:t>
            </a:r>
            <a:r>
              <a:rPr sz="1600" kern="0" spc="-45" dirty="0">
                <a:solidFill>
                  <a:sysClr val="windowText" lastClr="000000"/>
                </a:solidFill>
                <a:cs typeface="Calibri"/>
              </a:rPr>
              <a:t> </a:t>
            </a:r>
            <a:r>
              <a:rPr sz="1600" kern="0" dirty="0">
                <a:solidFill>
                  <a:sysClr val="windowText" lastClr="000000"/>
                </a:solidFill>
                <a:cs typeface="Calibri"/>
              </a:rPr>
              <a:t>wind</a:t>
            </a:r>
            <a:r>
              <a:rPr sz="1600" kern="0" spc="-40" dirty="0">
                <a:solidFill>
                  <a:sysClr val="windowText" lastClr="000000"/>
                </a:solidFill>
                <a:cs typeface="Calibri"/>
              </a:rPr>
              <a:t> </a:t>
            </a:r>
            <a:r>
              <a:rPr sz="1600" kern="0" dirty="0">
                <a:solidFill>
                  <a:sysClr val="windowText" lastClr="000000"/>
                </a:solidFill>
                <a:cs typeface="Calibri"/>
              </a:rPr>
              <a:t>speeds</a:t>
            </a:r>
            <a:r>
              <a:rPr sz="1600" kern="0" spc="-35" dirty="0">
                <a:solidFill>
                  <a:sysClr val="windowText" lastClr="000000"/>
                </a:solidFill>
                <a:cs typeface="Calibri"/>
              </a:rPr>
              <a:t> </a:t>
            </a:r>
            <a:r>
              <a:rPr sz="1600" kern="0" dirty="0">
                <a:solidFill>
                  <a:sysClr val="windowText" lastClr="000000"/>
                </a:solidFill>
                <a:cs typeface="Calibri"/>
              </a:rPr>
              <a:t>from</a:t>
            </a:r>
            <a:r>
              <a:rPr sz="1600" kern="0" spc="-50" dirty="0">
                <a:solidFill>
                  <a:sysClr val="windowText" lastClr="000000"/>
                </a:solidFill>
                <a:cs typeface="Calibri"/>
              </a:rPr>
              <a:t> </a:t>
            </a:r>
            <a:r>
              <a:rPr sz="1600" kern="0" spc="-10" dirty="0">
                <a:solidFill>
                  <a:sysClr val="windowText" lastClr="000000"/>
                </a:solidFill>
                <a:cs typeface="Calibri"/>
              </a:rPr>
              <a:t>2001-</a:t>
            </a:r>
            <a:r>
              <a:rPr sz="1600" kern="0" spc="-20" dirty="0">
                <a:solidFill>
                  <a:sysClr val="windowText" lastClr="000000"/>
                </a:solidFill>
                <a:cs typeface="Calibri"/>
              </a:rPr>
              <a:t>2002</a:t>
            </a:r>
            <a:endParaRPr sz="1600" kern="0" dirty="0">
              <a:solidFill>
                <a:sysClr val="windowText" lastClr="000000"/>
              </a:solidFill>
              <a:cs typeface="Calibri"/>
            </a:endParaRPr>
          </a:p>
          <a:p>
            <a:pPr marL="12700">
              <a:spcBef>
                <a:spcPts val="1335"/>
              </a:spcBef>
            </a:pPr>
            <a:r>
              <a:rPr sz="1600" kern="0" dirty="0">
                <a:solidFill>
                  <a:sysClr val="windowText" lastClr="000000"/>
                </a:solidFill>
                <a:cs typeface="Calibri"/>
              </a:rPr>
              <a:t>Goal:</a:t>
            </a:r>
            <a:r>
              <a:rPr sz="1600" kern="0" spc="-40" dirty="0">
                <a:solidFill>
                  <a:sysClr val="windowText" lastClr="000000"/>
                </a:solidFill>
                <a:cs typeface="Calibri"/>
              </a:rPr>
              <a:t> </a:t>
            </a:r>
            <a:r>
              <a:rPr sz="1600" kern="0" dirty="0">
                <a:solidFill>
                  <a:sysClr val="windowText" lastClr="000000"/>
                </a:solidFill>
                <a:cs typeface="Calibri"/>
              </a:rPr>
              <a:t>Forecast</a:t>
            </a:r>
            <a:r>
              <a:rPr sz="1600" kern="0" spc="-30" dirty="0">
                <a:solidFill>
                  <a:sysClr val="windowText" lastClr="000000"/>
                </a:solidFill>
                <a:cs typeface="Calibri"/>
              </a:rPr>
              <a:t> </a:t>
            </a:r>
            <a:r>
              <a:rPr sz="1600" kern="0" dirty="0">
                <a:solidFill>
                  <a:sysClr val="windowText" lastClr="000000"/>
                </a:solidFill>
                <a:cs typeface="Calibri"/>
              </a:rPr>
              <a:t>the</a:t>
            </a:r>
            <a:r>
              <a:rPr sz="1600" kern="0" spc="-25" dirty="0">
                <a:solidFill>
                  <a:sysClr val="windowText" lastClr="000000"/>
                </a:solidFill>
                <a:cs typeface="Calibri"/>
              </a:rPr>
              <a:t> </a:t>
            </a:r>
            <a:r>
              <a:rPr sz="1600" kern="0" dirty="0">
                <a:solidFill>
                  <a:sysClr val="windowText" lastClr="000000"/>
                </a:solidFill>
                <a:cs typeface="Calibri"/>
              </a:rPr>
              <a:t>first</a:t>
            </a:r>
            <a:r>
              <a:rPr sz="1600" kern="0" spc="-30" dirty="0">
                <a:solidFill>
                  <a:sysClr val="windowText" lastClr="000000"/>
                </a:solidFill>
                <a:cs typeface="Calibri"/>
              </a:rPr>
              <a:t> </a:t>
            </a:r>
            <a:r>
              <a:rPr sz="1600" kern="0" dirty="0">
                <a:solidFill>
                  <a:sysClr val="windowText" lastClr="000000"/>
                </a:solidFill>
                <a:cs typeface="Calibri"/>
              </a:rPr>
              <a:t>16</a:t>
            </a:r>
            <a:r>
              <a:rPr sz="1600" kern="0" spc="-40" dirty="0">
                <a:solidFill>
                  <a:sysClr val="windowText" lastClr="000000"/>
                </a:solidFill>
                <a:cs typeface="Calibri"/>
              </a:rPr>
              <a:t> </a:t>
            </a:r>
            <a:r>
              <a:rPr sz="1600" kern="0" dirty="0">
                <a:solidFill>
                  <a:sysClr val="windowText" lastClr="000000"/>
                </a:solidFill>
                <a:cs typeface="Calibri"/>
              </a:rPr>
              <a:t>hours</a:t>
            </a:r>
            <a:r>
              <a:rPr sz="1600" kern="0" spc="-30" dirty="0">
                <a:solidFill>
                  <a:sysClr val="windowText" lastClr="000000"/>
                </a:solidFill>
                <a:cs typeface="Calibri"/>
              </a:rPr>
              <a:t> </a:t>
            </a:r>
            <a:r>
              <a:rPr sz="1600" kern="0" dirty="0">
                <a:solidFill>
                  <a:sysClr val="windowText" lastClr="000000"/>
                </a:solidFill>
                <a:cs typeface="Calibri"/>
              </a:rPr>
              <a:t>(short</a:t>
            </a:r>
            <a:r>
              <a:rPr sz="1600" kern="0" spc="-30" dirty="0">
                <a:solidFill>
                  <a:sysClr val="windowText" lastClr="000000"/>
                </a:solidFill>
                <a:cs typeface="Calibri"/>
              </a:rPr>
              <a:t> </a:t>
            </a:r>
            <a:r>
              <a:rPr sz="1600" kern="0" dirty="0">
                <a:solidFill>
                  <a:sysClr val="windowText" lastClr="000000"/>
                </a:solidFill>
                <a:cs typeface="Calibri"/>
              </a:rPr>
              <a:t>term)</a:t>
            </a:r>
            <a:r>
              <a:rPr sz="1600" kern="0" spc="-35" dirty="0">
                <a:solidFill>
                  <a:sysClr val="windowText" lastClr="000000"/>
                </a:solidFill>
                <a:cs typeface="Calibri"/>
              </a:rPr>
              <a:t> </a:t>
            </a:r>
            <a:r>
              <a:rPr sz="1600" kern="0" dirty="0">
                <a:solidFill>
                  <a:sysClr val="windowText" lastClr="000000"/>
                </a:solidFill>
                <a:cs typeface="Calibri"/>
              </a:rPr>
              <a:t>of</a:t>
            </a:r>
            <a:r>
              <a:rPr sz="1600" kern="0" spc="-30" dirty="0">
                <a:solidFill>
                  <a:sysClr val="windowText" lastClr="000000"/>
                </a:solidFill>
                <a:cs typeface="Calibri"/>
              </a:rPr>
              <a:t> </a:t>
            </a:r>
            <a:r>
              <a:rPr sz="1600" kern="0" dirty="0">
                <a:solidFill>
                  <a:sysClr val="windowText" lastClr="000000"/>
                </a:solidFill>
                <a:cs typeface="Calibri"/>
              </a:rPr>
              <a:t>each</a:t>
            </a:r>
            <a:r>
              <a:rPr sz="1600" kern="0" spc="-35" dirty="0">
                <a:solidFill>
                  <a:sysClr val="windowText" lastClr="000000"/>
                </a:solidFill>
                <a:cs typeface="Calibri"/>
              </a:rPr>
              <a:t> </a:t>
            </a:r>
            <a:r>
              <a:rPr sz="1600" kern="0" dirty="0">
                <a:solidFill>
                  <a:sysClr val="windowText" lastClr="000000"/>
                </a:solidFill>
                <a:cs typeface="Calibri"/>
              </a:rPr>
              <a:t>season</a:t>
            </a:r>
            <a:r>
              <a:rPr sz="1600" kern="0" spc="-35" dirty="0">
                <a:solidFill>
                  <a:sysClr val="windowText" lastClr="000000"/>
                </a:solidFill>
                <a:cs typeface="Calibri"/>
              </a:rPr>
              <a:t> </a:t>
            </a:r>
            <a:r>
              <a:rPr sz="1600" kern="0" dirty="0">
                <a:solidFill>
                  <a:sysClr val="windowText" lastClr="000000"/>
                </a:solidFill>
                <a:cs typeface="Calibri"/>
              </a:rPr>
              <a:t>in</a:t>
            </a:r>
            <a:r>
              <a:rPr sz="1600" kern="0" spc="-5" dirty="0">
                <a:solidFill>
                  <a:sysClr val="windowText" lastClr="000000"/>
                </a:solidFill>
                <a:cs typeface="Calibri"/>
              </a:rPr>
              <a:t> </a:t>
            </a:r>
            <a:r>
              <a:rPr sz="1600" kern="0" spc="-20" dirty="0">
                <a:solidFill>
                  <a:sysClr val="windowText" lastClr="000000"/>
                </a:solidFill>
                <a:cs typeface="Calibri"/>
              </a:rPr>
              <a:t>2003</a:t>
            </a:r>
            <a:endParaRPr sz="1600" kern="0" dirty="0">
              <a:solidFill>
                <a:sysClr val="windowText" lastClr="000000"/>
              </a:solidFill>
              <a:cs typeface="Calibri"/>
            </a:endParaRPr>
          </a:p>
        </p:txBody>
      </p:sp>
      <p:pic>
        <p:nvPicPr>
          <p:cNvPr id="4" name="object 4"/>
          <p:cNvPicPr/>
          <p:nvPr/>
        </p:nvPicPr>
        <p:blipFill>
          <a:blip r:embed="rId2" cstate="print"/>
          <a:stretch>
            <a:fillRect/>
          </a:stretch>
        </p:blipFill>
        <p:spPr>
          <a:xfrm>
            <a:off x="1451770" y="1297018"/>
            <a:ext cx="9866709" cy="668263"/>
          </a:xfrm>
          <a:prstGeom prst="rect">
            <a:avLst/>
          </a:prstGeom>
        </p:spPr>
      </p:pic>
      <p:pic>
        <p:nvPicPr>
          <p:cNvPr id="5" name="object 5"/>
          <p:cNvPicPr/>
          <p:nvPr/>
        </p:nvPicPr>
        <p:blipFill>
          <a:blip r:embed="rId3" cstate="print"/>
          <a:stretch>
            <a:fillRect/>
          </a:stretch>
        </p:blipFill>
        <p:spPr>
          <a:xfrm>
            <a:off x="1451770" y="2066360"/>
            <a:ext cx="9994981" cy="595798"/>
          </a:xfrm>
          <a:prstGeom prst="rect">
            <a:avLst/>
          </a:prstGeom>
        </p:spPr>
      </p:pic>
      <p:sp>
        <p:nvSpPr>
          <p:cNvPr id="6" name="Slayt Numarası Yer Tutucusu 5"/>
          <p:cNvSpPr>
            <a:spLocks noGrp="1"/>
          </p:cNvSpPr>
          <p:nvPr>
            <p:ph type="sldNum" sz="quarter" idx="7"/>
          </p:nvPr>
        </p:nvSpPr>
        <p:spPr/>
        <p:txBody>
          <a:bodyPr/>
          <a:lstStyle/>
          <a:p>
            <a:fld id="{B6F15528-21DE-4FAA-801E-634DDDAF4B2B}" type="slidenum">
              <a:rPr lang="tr-TR" smtClean="0">
                <a:solidFill>
                  <a:prstClr val="black">
                    <a:tint val="75000"/>
                  </a:prstClr>
                </a:solidFill>
              </a:rPr>
              <a:pPr/>
              <a:t>24</a:t>
            </a:fld>
            <a:endParaRPr lang="tr-TR">
              <a:solidFill>
                <a:prstClr val="black">
                  <a:tint val="75000"/>
                </a:prstClr>
              </a:solidFill>
            </a:endParaRPr>
          </a:p>
        </p:txBody>
      </p:sp>
    </p:spTree>
    <p:extLst>
      <p:ext uri="{BB962C8B-B14F-4D97-AF65-F5344CB8AC3E}">
        <p14:creationId xmlns:p14="http://schemas.microsoft.com/office/powerpoint/2010/main" val="257626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5389" y="2400554"/>
            <a:ext cx="4011291" cy="1090042"/>
          </a:xfrm>
          <a:prstGeom prst="rect">
            <a:avLst/>
          </a:prstGeom>
        </p:spPr>
        <p:txBody>
          <a:bodyPr vert="horz" wrap="square" lIns="0" tIns="12700" rIns="0" bIns="0" rtlCol="0">
            <a:spAutoFit/>
          </a:bodyPr>
          <a:lstStyle/>
          <a:p>
            <a:pPr marL="12700">
              <a:spcBef>
                <a:spcPts val="100"/>
              </a:spcBef>
            </a:pPr>
            <a:r>
              <a:rPr sz="1600" kern="0" dirty="0">
                <a:solidFill>
                  <a:sysClr val="windowText" lastClr="000000"/>
                </a:solidFill>
                <a:cs typeface="Calibri"/>
              </a:rPr>
              <a:t>Mean</a:t>
            </a:r>
            <a:r>
              <a:rPr sz="1600" kern="0" spc="-25" dirty="0">
                <a:solidFill>
                  <a:sysClr val="windowText" lastClr="000000"/>
                </a:solidFill>
                <a:cs typeface="Calibri"/>
              </a:rPr>
              <a:t> </a:t>
            </a:r>
            <a:r>
              <a:rPr sz="1600" kern="0" dirty="0">
                <a:solidFill>
                  <a:sysClr val="windowText" lastClr="000000"/>
                </a:solidFill>
                <a:cs typeface="Calibri"/>
              </a:rPr>
              <a:t>Wind</a:t>
            </a:r>
            <a:r>
              <a:rPr sz="1600" kern="0" spc="-25" dirty="0">
                <a:solidFill>
                  <a:sysClr val="windowText" lastClr="000000"/>
                </a:solidFill>
                <a:cs typeface="Calibri"/>
              </a:rPr>
              <a:t> </a:t>
            </a:r>
            <a:r>
              <a:rPr sz="1600" kern="0" dirty="0">
                <a:solidFill>
                  <a:sysClr val="windowText" lastClr="000000"/>
                </a:solidFill>
                <a:cs typeface="Calibri"/>
              </a:rPr>
              <a:t>Speed</a:t>
            </a:r>
            <a:r>
              <a:rPr sz="1600" kern="0" spc="-15" dirty="0">
                <a:solidFill>
                  <a:sysClr val="windowText" lastClr="000000"/>
                </a:solidFill>
                <a:cs typeface="Calibri"/>
              </a:rPr>
              <a:t> </a:t>
            </a:r>
            <a:r>
              <a:rPr sz="1600" kern="0" spc="-10" dirty="0">
                <a:solidFill>
                  <a:sysClr val="windowText" lastClr="000000"/>
                </a:solidFill>
                <a:cs typeface="Calibri"/>
              </a:rPr>
              <a:t>Values:</a:t>
            </a:r>
            <a:endParaRPr sz="1600" kern="0" dirty="0">
              <a:solidFill>
                <a:sysClr val="windowText" lastClr="000000"/>
              </a:solidFill>
              <a:cs typeface="Calibri"/>
            </a:endParaRPr>
          </a:p>
          <a:p>
            <a:pPr marL="12700">
              <a:spcBef>
                <a:spcPts val="10"/>
              </a:spcBef>
            </a:pPr>
            <a:r>
              <a:rPr sz="1600" kern="0" dirty="0">
                <a:solidFill>
                  <a:sysClr val="windowText" lastClr="000000"/>
                </a:solidFill>
                <a:cs typeface="Calibri"/>
              </a:rPr>
              <a:t>2002 Actual:</a:t>
            </a:r>
            <a:r>
              <a:rPr sz="1600" kern="0" spc="-10" dirty="0">
                <a:solidFill>
                  <a:sysClr val="windowText" lastClr="000000"/>
                </a:solidFill>
                <a:cs typeface="Calibri"/>
              </a:rPr>
              <a:t> </a:t>
            </a:r>
            <a:r>
              <a:rPr sz="1600" kern="0" dirty="0">
                <a:solidFill>
                  <a:sysClr val="windowText" lastClr="000000"/>
                </a:solidFill>
                <a:cs typeface="Calibri"/>
              </a:rPr>
              <a:t>5.38</a:t>
            </a:r>
            <a:r>
              <a:rPr sz="1600" kern="0" spc="-10"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5"/>
              </a:spcBef>
            </a:pPr>
            <a:r>
              <a:rPr sz="1600" kern="0" dirty="0">
                <a:solidFill>
                  <a:sysClr val="windowText" lastClr="000000"/>
                </a:solidFill>
                <a:cs typeface="Calibri"/>
              </a:rPr>
              <a:t>2002</a:t>
            </a:r>
            <a:r>
              <a:rPr sz="1600" kern="0" spc="15" dirty="0">
                <a:solidFill>
                  <a:sysClr val="windowText" lastClr="000000"/>
                </a:solidFill>
                <a:cs typeface="Calibri"/>
              </a:rPr>
              <a:t> </a:t>
            </a:r>
            <a:r>
              <a:rPr sz="1600" kern="0" spc="-10" dirty="0">
                <a:solidFill>
                  <a:sysClr val="windowText" lastClr="000000"/>
                </a:solidFill>
                <a:cs typeface="Calibri"/>
              </a:rPr>
              <a:t>Predicted:</a:t>
            </a:r>
            <a:r>
              <a:rPr sz="1600" kern="0" spc="20" dirty="0">
                <a:solidFill>
                  <a:sysClr val="windowText" lastClr="000000"/>
                </a:solidFill>
                <a:cs typeface="Calibri"/>
              </a:rPr>
              <a:t> </a:t>
            </a:r>
            <a:r>
              <a:rPr sz="1600" kern="0" dirty="0">
                <a:solidFill>
                  <a:sysClr val="windowText" lastClr="000000"/>
                </a:solidFill>
                <a:cs typeface="Calibri"/>
              </a:rPr>
              <a:t>5.56</a:t>
            </a:r>
            <a:r>
              <a:rPr sz="1600" kern="0" spc="5"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0"/>
              </a:spcBef>
            </a:pPr>
            <a:r>
              <a:rPr sz="1600" kern="0" dirty="0">
                <a:solidFill>
                  <a:sysClr val="windowText" lastClr="000000"/>
                </a:solidFill>
                <a:cs typeface="Calibri"/>
              </a:rPr>
              <a:t>2003</a:t>
            </a:r>
            <a:r>
              <a:rPr sz="1600" kern="0" spc="10" dirty="0">
                <a:solidFill>
                  <a:sysClr val="windowText" lastClr="000000"/>
                </a:solidFill>
                <a:cs typeface="Calibri"/>
              </a:rPr>
              <a:t> </a:t>
            </a:r>
            <a:r>
              <a:rPr sz="1600" kern="0" spc="-10" dirty="0">
                <a:solidFill>
                  <a:sysClr val="windowText" lastClr="000000"/>
                </a:solidFill>
                <a:cs typeface="Calibri"/>
              </a:rPr>
              <a:t>Forecast:</a:t>
            </a:r>
            <a:r>
              <a:rPr sz="1600" kern="0" spc="10" dirty="0">
                <a:solidFill>
                  <a:sysClr val="windowText" lastClr="000000"/>
                </a:solidFill>
                <a:cs typeface="Calibri"/>
              </a:rPr>
              <a:t> </a:t>
            </a:r>
            <a:r>
              <a:rPr sz="1600" kern="0" dirty="0">
                <a:solidFill>
                  <a:sysClr val="windowText" lastClr="000000"/>
                </a:solidFill>
                <a:cs typeface="Calibri"/>
              </a:rPr>
              <a:t>6.11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25"/>
              </a:spcBef>
            </a:pPr>
            <a:r>
              <a:rPr sz="600" kern="0" spc="-10" dirty="0">
                <a:solidFill>
                  <a:sysClr val="windowText" lastClr="000000"/>
                </a:solidFill>
                <a:cs typeface="Calibri"/>
              </a:rPr>
              <a:t>==================================================</a:t>
            </a:r>
            <a:endParaRPr sz="600" kern="0" dirty="0">
              <a:solidFill>
                <a:sysClr val="windowText" lastClr="000000"/>
              </a:solidFill>
              <a:cs typeface="Calibri"/>
            </a:endParaRPr>
          </a:p>
        </p:txBody>
      </p:sp>
      <p:sp>
        <p:nvSpPr>
          <p:cNvPr id="3" name="object 3"/>
          <p:cNvSpPr txBox="1"/>
          <p:nvPr/>
        </p:nvSpPr>
        <p:spPr>
          <a:xfrm>
            <a:off x="3338815" y="2719579"/>
            <a:ext cx="4278389" cy="182742"/>
          </a:xfrm>
          <a:prstGeom prst="rect">
            <a:avLst/>
          </a:prstGeom>
        </p:spPr>
        <p:txBody>
          <a:bodyPr vert="horz" wrap="square" lIns="0" tIns="13335" rIns="0" bIns="0" rtlCol="0">
            <a:spAutoFit/>
          </a:bodyPr>
          <a:lstStyle/>
          <a:p>
            <a:pPr marL="12700">
              <a:spcBef>
                <a:spcPts val="105"/>
              </a:spcBef>
            </a:pPr>
            <a:r>
              <a:rPr sz="1100" kern="0" dirty="0">
                <a:solidFill>
                  <a:sysClr val="windowText" lastClr="000000"/>
                </a:solidFill>
                <a:cs typeface="Calibri"/>
              </a:rPr>
              <a:t>Fig.</a:t>
            </a:r>
            <a:r>
              <a:rPr sz="1100" kern="0" spc="-10" dirty="0">
                <a:solidFill>
                  <a:sysClr val="windowText" lastClr="000000"/>
                </a:solidFill>
                <a:cs typeface="Calibri"/>
              </a:rPr>
              <a:t> LSTM-</a:t>
            </a:r>
            <a:r>
              <a:rPr sz="1100" kern="0" dirty="0">
                <a:solidFill>
                  <a:sysClr val="windowText" lastClr="000000"/>
                </a:solidFill>
                <a:cs typeface="Calibri"/>
              </a:rPr>
              <a:t>Wavelet</a:t>
            </a:r>
            <a:r>
              <a:rPr sz="1100" kern="0" spc="-10" dirty="0">
                <a:solidFill>
                  <a:sysClr val="windowText" lastClr="000000"/>
                </a:solidFill>
                <a:cs typeface="Calibri"/>
              </a:rPr>
              <a:t> </a:t>
            </a:r>
            <a:r>
              <a:rPr sz="1100" kern="0" dirty="0">
                <a:solidFill>
                  <a:sysClr val="windowText" lastClr="000000"/>
                </a:solidFill>
                <a:cs typeface="Calibri"/>
              </a:rPr>
              <a:t>in</a:t>
            </a:r>
            <a:r>
              <a:rPr sz="1100" kern="0" spc="-25" dirty="0">
                <a:solidFill>
                  <a:sysClr val="windowText" lastClr="000000"/>
                </a:solidFill>
                <a:cs typeface="Calibri"/>
              </a:rPr>
              <a:t> </a:t>
            </a:r>
            <a:r>
              <a:rPr sz="1100" kern="0" dirty="0">
                <a:solidFill>
                  <a:sysClr val="windowText" lastClr="000000"/>
                </a:solidFill>
                <a:cs typeface="Calibri"/>
              </a:rPr>
              <a:t>Spring,</a:t>
            </a:r>
            <a:r>
              <a:rPr sz="1100" kern="0" spc="-10" dirty="0">
                <a:solidFill>
                  <a:sysClr val="windowText" lastClr="000000"/>
                </a:solidFill>
                <a:cs typeface="Calibri"/>
              </a:rPr>
              <a:t> </a:t>
            </a:r>
            <a:r>
              <a:rPr sz="1100" kern="0" dirty="0">
                <a:solidFill>
                  <a:sysClr val="windowText" lastClr="000000"/>
                </a:solidFill>
                <a:cs typeface="Calibri"/>
              </a:rPr>
              <a:t>(2001</a:t>
            </a:r>
            <a:r>
              <a:rPr sz="1100" kern="0" spc="-5" dirty="0">
                <a:solidFill>
                  <a:sysClr val="windowText" lastClr="000000"/>
                </a:solidFill>
                <a:cs typeface="Calibri"/>
              </a:rPr>
              <a:t> </a:t>
            </a:r>
            <a:r>
              <a:rPr sz="1100" kern="0" dirty="0">
                <a:solidFill>
                  <a:sysClr val="windowText" lastClr="000000"/>
                </a:solidFill>
                <a:cs typeface="Calibri"/>
              </a:rPr>
              <a:t>and</a:t>
            </a:r>
            <a:r>
              <a:rPr sz="1100" kern="0" spc="-20" dirty="0">
                <a:solidFill>
                  <a:sysClr val="windowText" lastClr="000000"/>
                </a:solidFill>
                <a:cs typeface="Calibri"/>
              </a:rPr>
              <a:t> 2002)</a:t>
            </a:r>
            <a:endParaRPr sz="1100" kern="0" dirty="0">
              <a:solidFill>
                <a:sysClr val="windowText" lastClr="000000"/>
              </a:solidFill>
              <a:cs typeface="Calibri"/>
            </a:endParaRPr>
          </a:p>
        </p:txBody>
      </p:sp>
      <p:sp>
        <p:nvSpPr>
          <p:cNvPr id="4" name="object 4"/>
          <p:cNvSpPr txBox="1"/>
          <p:nvPr/>
        </p:nvSpPr>
        <p:spPr>
          <a:xfrm>
            <a:off x="1421732" y="5619163"/>
            <a:ext cx="2458606" cy="997709"/>
          </a:xfrm>
          <a:prstGeom prst="rect">
            <a:avLst/>
          </a:prstGeom>
        </p:spPr>
        <p:txBody>
          <a:bodyPr vert="horz" wrap="square" lIns="0" tIns="12700" rIns="0" bIns="0" rtlCol="0">
            <a:spAutoFit/>
          </a:bodyPr>
          <a:lstStyle/>
          <a:p>
            <a:pPr marL="12700">
              <a:spcBef>
                <a:spcPts val="100"/>
              </a:spcBef>
            </a:pPr>
            <a:r>
              <a:rPr sz="1600" kern="0" dirty="0">
                <a:solidFill>
                  <a:sysClr val="windowText" lastClr="000000"/>
                </a:solidFill>
                <a:cs typeface="Calibri"/>
              </a:rPr>
              <a:t>Mean</a:t>
            </a:r>
            <a:r>
              <a:rPr sz="1600" kern="0" spc="-25" dirty="0">
                <a:solidFill>
                  <a:sysClr val="windowText" lastClr="000000"/>
                </a:solidFill>
                <a:cs typeface="Calibri"/>
              </a:rPr>
              <a:t> </a:t>
            </a:r>
            <a:r>
              <a:rPr sz="1600" kern="0" dirty="0">
                <a:solidFill>
                  <a:sysClr val="windowText" lastClr="000000"/>
                </a:solidFill>
                <a:cs typeface="Calibri"/>
              </a:rPr>
              <a:t>Wind</a:t>
            </a:r>
            <a:r>
              <a:rPr sz="1600" kern="0" spc="-25" dirty="0">
                <a:solidFill>
                  <a:sysClr val="windowText" lastClr="000000"/>
                </a:solidFill>
                <a:cs typeface="Calibri"/>
              </a:rPr>
              <a:t> </a:t>
            </a:r>
            <a:r>
              <a:rPr sz="1600" kern="0" dirty="0">
                <a:solidFill>
                  <a:sysClr val="windowText" lastClr="000000"/>
                </a:solidFill>
                <a:cs typeface="Calibri"/>
              </a:rPr>
              <a:t>Speed</a:t>
            </a:r>
            <a:r>
              <a:rPr sz="1600" kern="0" spc="-15" dirty="0">
                <a:solidFill>
                  <a:sysClr val="windowText" lastClr="000000"/>
                </a:solidFill>
                <a:cs typeface="Calibri"/>
              </a:rPr>
              <a:t> </a:t>
            </a:r>
            <a:r>
              <a:rPr sz="1600" kern="0" spc="-10" dirty="0">
                <a:solidFill>
                  <a:sysClr val="windowText" lastClr="000000"/>
                </a:solidFill>
                <a:cs typeface="Calibri"/>
              </a:rPr>
              <a:t>Values:</a:t>
            </a:r>
            <a:endParaRPr sz="1600" kern="0" dirty="0">
              <a:solidFill>
                <a:sysClr val="windowText" lastClr="000000"/>
              </a:solidFill>
              <a:cs typeface="Calibri"/>
            </a:endParaRPr>
          </a:p>
          <a:p>
            <a:pPr marL="12700"/>
            <a:r>
              <a:rPr sz="1600" kern="0" dirty="0">
                <a:solidFill>
                  <a:sysClr val="windowText" lastClr="000000"/>
                </a:solidFill>
                <a:cs typeface="Calibri"/>
              </a:rPr>
              <a:t>2002 Actual:</a:t>
            </a:r>
            <a:r>
              <a:rPr sz="1600" kern="0" spc="-10" dirty="0">
                <a:solidFill>
                  <a:sysClr val="windowText" lastClr="000000"/>
                </a:solidFill>
                <a:cs typeface="Calibri"/>
              </a:rPr>
              <a:t> </a:t>
            </a:r>
            <a:r>
              <a:rPr sz="1600" kern="0" dirty="0">
                <a:solidFill>
                  <a:sysClr val="windowText" lastClr="000000"/>
                </a:solidFill>
                <a:cs typeface="Calibri"/>
              </a:rPr>
              <a:t>6.20</a:t>
            </a:r>
            <a:r>
              <a:rPr sz="1600" kern="0" spc="-10"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5"/>
              </a:spcBef>
            </a:pPr>
            <a:r>
              <a:rPr sz="1600" kern="0" dirty="0">
                <a:solidFill>
                  <a:sysClr val="windowText" lastClr="000000"/>
                </a:solidFill>
                <a:cs typeface="Calibri"/>
              </a:rPr>
              <a:t>2002</a:t>
            </a:r>
            <a:r>
              <a:rPr sz="1600" kern="0" spc="15" dirty="0">
                <a:solidFill>
                  <a:sysClr val="windowText" lastClr="000000"/>
                </a:solidFill>
                <a:cs typeface="Calibri"/>
              </a:rPr>
              <a:t> </a:t>
            </a:r>
            <a:r>
              <a:rPr sz="1600" kern="0" spc="-10" dirty="0">
                <a:solidFill>
                  <a:sysClr val="windowText" lastClr="000000"/>
                </a:solidFill>
                <a:cs typeface="Calibri"/>
              </a:rPr>
              <a:t>Predicted:</a:t>
            </a:r>
            <a:r>
              <a:rPr sz="1600" kern="0" spc="20" dirty="0">
                <a:solidFill>
                  <a:sysClr val="windowText" lastClr="000000"/>
                </a:solidFill>
                <a:cs typeface="Calibri"/>
              </a:rPr>
              <a:t> </a:t>
            </a:r>
            <a:r>
              <a:rPr sz="1600" kern="0" dirty="0">
                <a:solidFill>
                  <a:sysClr val="windowText" lastClr="000000"/>
                </a:solidFill>
                <a:cs typeface="Calibri"/>
              </a:rPr>
              <a:t>6.25</a:t>
            </a:r>
            <a:r>
              <a:rPr sz="1600" kern="0" spc="5"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0"/>
              </a:spcBef>
            </a:pPr>
            <a:r>
              <a:rPr sz="1600" kern="0" dirty="0">
                <a:solidFill>
                  <a:sysClr val="windowText" lastClr="000000"/>
                </a:solidFill>
                <a:cs typeface="Calibri"/>
              </a:rPr>
              <a:t>2003</a:t>
            </a:r>
            <a:r>
              <a:rPr sz="1600" kern="0" spc="10" dirty="0">
                <a:solidFill>
                  <a:sysClr val="windowText" lastClr="000000"/>
                </a:solidFill>
                <a:cs typeface="Calibri"/>
              </a:rPr>
              <a:t> </a:t>
            </a:r>
            <a:r>
              <a:rPr sz="1600" kern="0" spc="-10" dirty="0">
                <a:solidFill>
                  <a:sysClr val="windowText" lastClr="000000"/>
                </a:solidFill>
                <a:cs typeface="Calibri"/>
              </a:rPr>
              <a:t>Forecast:</a:t>
            </a:r>
            <a:r>
              <a:rPr sz="1600" kern="0" spc="10" dirty="0">
                <a:solidFill>
                  <a:sysClr val="windowText" lastClr="000000"/>
                </a:solidFill>
                <a:cs typeface="Calibri"/>
              </a:rPr>
              <a:t> </a:t>
            </a:r>
            <a:r>
              <a:rPr sz="1600" kern="0" dirty="0">
                <a:solidFill>
                  <a:sysClr val="windowText" lastClr="000000"/>
                </a:solidFill>
                <a:cs typeface="Calibri"/>
              </a:rPr>
              <a:t>4.53 </a:t>
            </a:r>
            <a:r>
              <a:rPr sz="1600" kern="0" spc="-25" dirty="0">
                <a:solidFill>
                  <a:sysClr val="windowText" lastClr="000000"/>
                </a:solidFill>
                <a:cs typeface="Calibri"/>
              </a:rPr>
              <a:t>m/</a:t>
            </a:r>
            <a:endParaRPr sz="1600" kern="0" dirty="0">
              <a:solidFill>
                <a:sysClr val="windowText" lastClr="000000"/>
              </a:solidFill>
              <a:cs typeface="Calibri"/>
            </a:endParaRPr>
          </a:p>
        </p:txBody>
      </p:sp>
      <p:sp>
        <p:nvSpPr>
          <p:cNvPr id="5" name="object 5"/>
          <p:cNvSpPr/>
          <p:nvPr/>
        </p:nvSpPr>
        <p:spPr>
          <a:xfrm>
            <a:off x="1421732" y="5778159"/>
            <a:ext cx="9355055" cy="17919"/>
          </a:xfrm>
          <a:custGeom>
            <a:avLst/>
            <a:gdLst/>
            <a:ahLst/>
            <a:cxnLst/>
            <a:rect l="l" t="t" r="r" b="b"/>
            <a:pathLst>
              <a:path w="5798184" h="27940">
                <a:moveTo>
                  <a:pt x="5798185" y="18288"/>
                </a:moveTo>
                <a:lnTo>
                  <a:pt x="0" y="18288"/>
                </a:lnTo>
                <a:lnTo>
                  <a:pt x="0" y="27419"/>
                </a:lnTo>
                <a:lnTo>
                  <a:pt x="5798185" y="27419"/>
                </a:lnTo>
                <a:lnTo>
                  <a:pt x="5798185" y="18288"/>
                </a:lnTo>
                <a:close/>
              </a:path>
              <a:path w="5798184" h="27940">
                <a:moveTo>
                  <a:pt x="5798185" y="0"/>
                </a:moveTo>
                <a:lnTo>
                  <a:pt x="0" y="0"/>
                </a:lnTo>
                <a:lnTo>
                  <a:pt x="0" y="9131"/>
                </a:lnTo>
                <a:lnTo>
                  <a:pt x="5798185" y="9131"/>
                </a:lnTo>
                <a:lnTo>
                  <a:pt x="5798185" y="0"/>
                </a:lnTo>
                <a:close/>
              </a:path>
            </a:pathLst>
          </a:custGeom>
          <a:solidFill>
            <a:srgbClr val="000000"/>
          </a:solidFill>
        </p:spPr>
        <p:txBody>
          <a:bodyPr wrap="square" lIns="0" tIns="0" rIns="0" bIns="0" rtlCol="0"/>
          <a:lstStyle/>
          <a:p>
            <a:endParaRPr kern="0">
              <a:solidFill>
                <a:sysClr val="windowText" lastClr="000000"/>
              </a:solidFill>
            </a:endParaRPr>
          </a:p>
        </p:txBody>
      </p:sp>
      <p:sp>
        <p:nvSpPr>
          <p:cNvPr id="6" name="object 6"/>
          <p:cNvSpPr txBox="1"/>
          <p:nvPr/>
        </p:nvSpPr>
        <p:spPr>
          <a:xfrm>
            <a:off x="5823963" y="6002959"/>
            <a:ext cx="4393218" cy="259045"/>
          </a:xfrm>
          <a:prstGeom prst="rect">
            <a:avLst/>
          </a:prstGeom>
        </p:spPr>
        <p:txBody>
          <a:bodyPr vert="horz" wrap="square" lIns="0" tIns="12700" rIns="0" bIns="0" rtlCol="0">
            <a:spAutoFit/>
          </a:bodyPr>
          <a:lstStyle/>
          <a:p>
            <a:pPr marL="12700">
              <a:spcBef>
                <a:spcPts val="100"/>
              </a:spcBef>
            </a:pPr>
            <a:r>
              <a:rPr sz="1600" kern="0" dirty="0">
                <a:solidFill>
                  <a:sysClr val="windowText" lastClr="000000"/>
                </a:solidFill>
                <a:cs typeface="Calibri"/>
              </a:rPr>
              <a:t>Fig.</a:t>
            </a:r>
            <a:r>
              <a:rPr sz="1600" kern="0" spc="-15" dirty="0">
                <a:solidFill>
                  <a:sysClr val="windowText" lastClr="000000"/>
                </a:solidFill>
                <a:cs typeface="Calibri"/>
              </a:rPr>
              <a:t> </a:t>
            </a:r>
            <a:r>
              <a:rPr sz="1600" kern="0" spc="-10" dirty="0">
                <a:solidFill>
                  <a:sysClr val="windowText" lastClr="000000"/>
                </a:solidFill>
                <a:cs typeface="Calibri"/>
              </a:rPr>
              <a:t>LSTM-</a:t>
            </a:r>
            <a:r>
              <a:rPr sz="1600" kern="0" dirty="0">
                <a:solidFill>
                  <a:sysClr val="windowText" lastClr="000000"/>
                </a:solidFill>
                <a:cs typeface="Calibri"/>
              </a:rPr>
              <a:t>Wavelet</a:t>
            </a:r>
            <a:r>
              <a:rPr sz="1600" kern="0" spc="-5" dirty="0">
                <a:solidFill>
                  <a:sysClr val="windowText" lastClr="000000"/>
                </a:solidFill>
                <a:cs typeface="Calibri"/>
              </a:rPr>
              <a:t> </a:t>
            </a:r>
            <a:r>
              <a:rPr sz="1600" kern="0" dirty="0">
                <a:solidFill>
                  <a:sysClr val="windowText" lastClr="000000"/>
                </a:solidFill>
                <a:cs typeface="Calibri"/>
              </a:rPr>
              <a:t>in</a:t>
            </a:r>
            <a:r>
              <a:rPr sz="1600" kern="0" spc="-30" dirty="0">
                <a:solidFill>
                  <a:sysClr val="windowText" lastClr="000000"/>
                </a:solidFill>
                <a:cs typeface="Calibri"/>
              </a:rPr>
              <a:t> </a:t>
            </a:r>
            <a:r>
              <a:rPr sz="1600" kern="0" dirty="0">
                <a:solidFill>
                  <a:sysClr val="windowText" lastClr="000000"/>
                </a:solidFill>
                <a:cs typeface="Calibri"/>
              </a:rPr>
              <a:t>Summer,</a:t>
            </a:r>
            <a:r>
              <a:rPr sz="1600" kern="0" spc="-20" dirty="0">
                <a:solidFill>
                  <a:sysClr val="windowText" lastClr="000000"/>
                </a:solidFill>
                <a:cs typeface="Calibri"/>
              </a:rPr>
              <a:t> </a:t>
            </a:r>
            <a:r>
              <a:rPr sz="1600" kern="0" dirty="0">
                <a:solidFill>
                  <a:sysClr val="windowText" lastClr="000000"/>
                </a:solidFill>
                <a:cs typeface="Calibri"/>
              </a:rPr>
              <a:t>(2001</a:t>
            </a:r>
            <a:r>
              <a:rPr sz="1600" kern="0" spc="-5" dirty="0">
                <a:solidFill>
                  <a:sysClr val="windowText" lastClr="000000"/>
                </a:solidFill>
                <a:cs typeface="Calibri"/>
              </a:rPr>
              <a:t> </a:t>
            </a:r>
            <a:r>
              <a:rPr sz="1600" kern="0" dirty="0">
                <a:solidFill>
                  <a:sysClr val="windowText" lastClr="000000"/>
                </a:solidFill>
                <a:cs typeface="Calibri"/>
              </a:rPr>
              <a:t>and</a:t>
            </a:r>
            <a:r>
              <a:rPr sz="1600" kern="0" spc="-30" dirty="0">
                <a:solidFill>
                  <a:sysClr val="windowText" lastClr="000000"/>
                </a:solidFill>
                <a:cs typeface="Calibri"/>
              </a:rPr>
              <a:t> </a:t>
            </a:r>
            <a:r>
              <a:rPr sz="1600" kern="0" spc="-20" dirty="0">
                <a:solidFill>
                  <a:sysClr val="windowText" lastClr="000000"/>
                </a:solidFill>
                <a:cs typeface="Calibri"/>
              </a:rPr>
              <a:t>2002)</a:t>
            </a:r>
            <a:endParaRPr sz="1600" kern="0" dirty="0">
              <a:solidFill>
                <a:sysClr val="windowText" lastClr="000000"/>
              </a:solidFill>
              <a:cs typeface="Calibri"/>
            </a:endParaRPr>
          </a:p>
        </p:txBody>
      </p:sp>
      <p:pic>
        <p:nvPicPr>
          <p:cNvPr id="7" name="object 7"/>
          <p:cNvPicPr/>
          <p:nvPr/>
        </p:nvPicPr>
        <p:blipFill>
          <a:blip r:embed="rId2" cstate="print"/>
          <a:stretch>
            <a:fillRect/>
          </a:stretch>
        </p:blipFill>
        <p:spPr>
          <a:xfrm>
            <a:off x="1503736" y="398425"/>
            <a:ext cx="9613791" cy="2002129"/>
          </a:xfrm>
          <a:prstGeom prst="rect">
            <a:avLst/>
          </a:prstGeom>
        </p:spPr>
      </p:pic>
      <p:pic>
        <p:nvPicPr>
          <p:cNvPr id="8" name="object 8"/>
          <p:cNvPicPr/>
          <p:nvPr/>
        </p:nvPicPr>
        <p:blipFill>
          <a:blip r:embed="rId3" cstate="print"/>
          <a:stretch>
            <a:fillRect/>
          </a:stretch>
        </p:blipFill>
        <p:spPr>
          <a:xfrm>
            <a:off x="1503561" y="3331955"/>
            <a:ext cx="9581157" cy="1995098"/>
          </a:xfrm>
          <a:prstGeom prst="rect">
            <a:avLst/>
          </a:prstGeom>
        </p:spPr>
      </p:pic>
      <p:sp>
        <p:nvSpPr>
          <p:cNvPr id="9" name="Slayt Numarası Yer Tutucusu 8"/>
          <p:cNvSpPr>
            <a:spLocks noGrp="1"/>
          </p:cNvSpPr>
          <p:nvPr>
            <p:ph type="sldNum" sz="quarter" idx="7"/>
          </p:nvPr>
        </p:nvSpPr>
        <p:spPr/>
        <p:txBody>
          <a:bodyPr/>
          <a:lstStyle/>
          <a:p>
            <a:fld id="{B6F15528-21DE-4FAA-801E-634DDDAF4B2B}" type="slidenum">
              <a:rPr lang="tr-TR" smtClean="0">
                <a:solidFill>
                  <a:prstClr val="black">
                    <a:tint val="75000"/>
                  </a:prstClr>
                </a:solidFill>
              </a:rPr>
              <a:pPr/>
              <a:t>25</a:t>
            </a:fld>
            <a:endParaRPr lang="tr-TR">
              <a:solidFill>
                <a:prstClr val="black">
                  <a:tint val="75000"/>
                </a:prstClr>
              </a:solidFill>
            </a:endParaRPr>
          </a:p>
        </p:txBody>
      </p:sp>
    </p:spTree>
    <p:extLst>
      <p:ext uri="{BB962C8B-B14F-4D97-AF65-F5344CB8AC3E}">
        <p14:creationId xmlns:p14="http://schemas.microsoft.com/office/powerpoint/2010/main" val="2257331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4283" y="2484706"/>
            <a:ext cx="2355808" cy="1005660"/>
          </a:xfrm>
          <a:prstGeom prst="rect">
            <a:avLst/>
          </a:prstGeom>
        </p:spPr>
        <p:txBody>
          <a:bodyPr vert="horz" wrap="square" lIns="0" tIns="10795" rIns="0" bIns="0" rtlCol="0">
            <a:spAutoFit/>
          </a:bodyPr>
          <a:lstStyle/>
          <a:p>
            <a:pPr marL="12700" marR="5080">
              <a:lnSpc>
                <a:spcPct val="101699"/>
              </a:lnSpc>
              <a:spcBef>
                <a:spcPts val="85"/>
              </a:spcBef>
            </a:pPr>
            <a:r>
              <a:rPr sz="1600" kern="0" dirty="0">
                <a:solidFill>
                  <a:sysClr val="windowText" lastClr="000000"/>
                </a:solidFill>
                <a:cs typeface="Calibri"/>
              </a:rPr>
              <a:t>Mean</a:t>
            </a:r>
            <a:r>
              <a:rPr sz="1600" kern="0" spc="-25" dirty="0">
                <a:solidFill>
                  <a:sysClr val="windowText" lastClr="000000"/>
                </a:solidFill>
                <a:cs typeface="Calibri"/>
              </a:rPr>
              <a:t> </a:t>
            </a:r>
            <a:r>
              <a:rPr sz="1600" kern="0" dirty="0">
                <a:solidFill>
                  <a:sysClr val="windowText" lastClr="000000"/>
                </a:solidFill>
                <a:cs typeface="Calibri"/>
              </a:rPr>
              <a:t>Wind</a:t>
            </a:r>
            <a:r>
              <a:rPr sz="1600" kern="0" spc="-25" dirty="0">
                <a:solidFill>
                  <a:sysClr val="windowText" lastClr="000000"/>
                </a:solidFill>
                <a:cs typeface="Calibri"/>
              </a:rPr>
              <a:t> </a:t>
            </a:r>
            <a:r>
              <a:rPr sz="1600" kern="0" dirty="0">
                <a:solidFill>
                  <a:sysClr val="windowText" lastClr="000000"/>
                </a:solidFill>
                <a:cs typeface="Calibri"/>
              </a:rPr>
              <a:t>Speed</a:t>
            </a:r>
            <a:r>
              <a:rPr sz="1600" kern="0" spc="-15" dirty="0">
                <a:solidFill>
                  <a:sysClr val="windowText" lastClr="000000"/>
                </a:solidFill>
                <a:cs typeface="Calibri"/>
              </a:rPr>
              <a:t> </a:t>
            </a:r>
            <a:r>
              <a:rPr sz="1600" kern="0" spc="-10" dirty="0">
                <a:solidFill>
                  <a:sysClr val="windowText" lastClr="000000"/>
                </a:solidFill>
                <a:cs typeface="Calibri"/>
              </a:rPr>
              <a:t>Values:</a:t>
            </a:r>
            <a:r>
              <a:rPr sz="1600" kern="0" spc="500" dirty="0">
                <a:solidFill>
                  <a:sysClr val="windowText" lastClr="000000"/>
                </a:solidFill>
                <a:cs typeface="Calibri"/>
              </a:rPr>
              <a:t> </a:t>
            </a:r>
            <a:r>
              <a:rPr sz="1600" kern="0" dirty="0">
                <a:solidFill>
                  <a:sysClr val="windowText" lastClr="000000"/>
                </a:solidFill>
                <a:cs typeface="Calibri"/>
              </a:rPr>
              <a:t>2002 Actual:</a:t>
            </a:r>
            <a:r>
              <a:rPr sz="1600" kern="0" spc="-10" dirty="0">
                <a:solidFill>
                  <a:sysClr val="windowText" lastClr="000000"/>
                </a:solidFill>
                <a:cs typeface="Calibri"/>
              </a:rPr>
              <a:t> </a:t>
            </a:r>
            <a:r>
              <a:rPr sz="1600" kern="0" dirty="0">
                <a:solidFill>
                  <a:sysClr val="windowText" lastClr="000000"/>
                </a:solidFill>
                <a:cs typeface="Calibri"/>
              </a:rPr>
              <a:t>4.42</a:t>
            </a:r>
            <a:r>
              <a:rPr sz="1600" kern="0" spc="-10"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5"/>
              </a:spcBef>
            </a:pPr>
            <a:r>
              <a:rPr sz="1600" kern="0" dirty="0">
                <a:solidFill>
                  <a:sysClr val="windowText" lastClr="000000"/>
                </a:solidFill>
                <a:cs typeface="Calibri"/>
              </a:rPr>
              <a:t>2002</a:t>
            </a:r>
            <a:r>
              <a:rPr sz="1600" kern="0" spc="15" dirty="0">
                <a:solidFill>
                  <a:sysClr val="windowText" lastClr="000000"/>
                </a:solidFill>
                <a:cs typeface="Calibri"/>
              </a:rPr>
              <a:t> </a:t>
            </a:r>
            <a:r>
              <a:rPr sz="1600" kern="0" spc="-10" dirty="0">
                <a:solidFill>
                  <a:sysClr val="windowText" lastClr="000000"/>
                </a:solidFill>
                <a:cs typeface="Calibri"/>
              </a:rPr>
              <a:t>Predicted:</a:t>
            </a:r>
            <a:r>
              <a:rPr sz="1600" kern="0" spc="20" dirty="0">
                <a:solidFill>
                  <a:sysClr val="windowText" lastClr="000000"/>
                </a:solidFill>
                <a:cs typeface="Calibri"/>
              </a:rPr>
              <a:t> </a:t>
            </a:r>
            <a:r>
              <a:rPr sz="1600" kern="0" dirty="0">
                <a:solidFill>
                  <a:sysClr val="windowText" lastClr="000000"/>
                </a:solidFill>
                <a:cs typeface="Calibri"/>
              </a:rPr>
              <a:t>4.31</a:t>
            </a:r>
            <a:r>
              <a:rPr sz="1600" kern="0" spc="5"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0"/>
              </a:spcBef>
            </a:pPr>
            <a:r>
              <a:rPr sz="1600" kern="0" dirty="0">
                <a:solidFill>
                  <a:sysClr val="windowText" lastClr="000000"/>
                </a:solidFill>
                <a:cs typeface="Calibri"/>
              </a:rPr>
              <a:t>2003</a:t>
            </a:r>
            <a:r>
              <a:rPr sz="1600" kern="0" spc="10" dirty="0">
                <a:solidFill>
                  <a:sysClr val="windowText" lastClr="000000"/>
                </a:solidFill>
                <a:cs typeface="Calibri"/>
              </a:rPr>
              <a:t> </a:t>
            </a:r>
            <a:r>
              <a:rPr sz="1600" kern="0" spc="-10" dirty="0">
                <a:solidFill>
                  <a:sysClr val="windowText" lastClr="000000"/>
                </a:solidFill>
                <a:cs typeface="Calibri"/>
              </a:rPr>
              <a:t>Forecast:</a:t>
            </a:r>
            <a:r>
              <a:rPr sz="1600" kern="0" spc="10" dirty="0">
                <a:solidFill>
                  <a:sysClr val="windowText" lastClr="000000"/>
                </a:solidFill>
                <a:cs typeface="Calibri"/>
              </a:rPr>
              <a:t> </a:t>
            </a:r>
            <a:r>
              <a:rPr sz="1600" kern="0" dirty="0">
                <a:solidFill>
                  <a:sysClr val="windowText" lastClr="000000"/>
                </a:solidFill>
                <a:cs typeface="Calibri"/>
              </a:rPr>
              <a:t>1.16 </a:t>
            </a:r>
            <a:r>
              <a:rPr sz="1600" kern="0" spc="-25" dirty="0">
                <a:solidFill>
                  <a:sysClr val="windowText" lastClr="000000"/>
                </a:solidFill>
                <a:cs typeface="Calibri"/>
              </a:rPr>
              <a:t>m/s</a:t>
            </a:r>
            <a:endParaRPr sz="1600" kern="0" dirty="0">
              <a:solidFill>
                <a:sysClr val="windowText" lastClr="000000"/>
              </a:solidFill>
              <a:cs typeface="Calibri"/>
            </a:endParaRPr>
          </a:p>
        </p:txBody>
      </p:sp>
      <p:sp>
        <p:nvSpPr>
          <p:cNvPr id="3" name="object 3"/>
          <p:cNvSpPr/>
          <p:nvPr/>
        </p:nvSpPr>
        <p:spPr>
          <a:xfrm>
            <a:off x="1421732" y="3058652"/>
            <a:ext cx="9355055" cy="17919"/>
          </a:xfrm>
          <a:custGeom>
            <a:avLst/>
            <a:gdLst/>
            <a:ahLst/>
            <a:cxnLst/>
            <a:rect l="l" t="t" r="r" b="b"/>
            <a:pathLst>
              <a:path w="5798184" h="27939">
                <a:moveTo>
                  <a:pt x="5798185" y="18300"/>
                </a:moveTo>
                <a:lnTo>
                  <a:pt x="0" y="18300"/>
                </a:lnTo>
                <a:lnTo>
                  <a:pt x="0" y="27432"/>
                </a:lnTo>
                <a:lnTo>
                  <a:pt x="5798185" y="27432"/>
                </a:lnTo>
                <a:lnTo>
                  <a:pt x="5798185" y="18300"/>
                </a:lnTo>
                <a:close/>
              </a:path>
              <a:path w="5798184" h="27939">
                <a:moveTo>
                  <a:pt x="5798185" y="0"/>
                </a:moveTo>
                <a:lnTo>
                  <a:pt x="0" y="0"/>
                </a:lnTo>
                <a:lnTo>
                  <a:pt x="0" y="9144"/>
                </a:lnTo>
                <a:lnTo>
                  <a:pt x="5798185" y="9144"/>
                </a:lnTo>
                <a:lnTo>
                  <a:pt x="5798185" y="0"/>
                </a:lnTo>
                <a:close/>
              </a:path>
            </a:pathLst>
          </a:custGeom>
          <a:solidFill>
            <a:srgbClr val="000000"/>
          </a:solidFill>
        </p:spPr>
        <p:txBody>
          <a:bodyPr wrap="square" lIns="0" tIns="0" rIns="0" bIns="0" rtlCol="0"/>
          <a:lstStyle/>
          <a:p>
            <a:endParaRPr kern="0">
              <a:solidFill>
                <a:sysClr val="windowText" lastClr="000000"/>
              </a:solidFill>
            </a:endParaRPr>
          </a:p>
        </p:txBody>
      </p:sp>
      <p:sp>
        <p:nvSpPr>
          <p:cNvPr id="4" name="object 4"/>
          <p:cNvSpPr txBox="1"/>
          <p:nvPr/>
        </p:nvSpPr>
        <p:spPr>
          <a:xfrm>
            <a:off x="2884406" y="3147412"/>
            <a:ext cx="4361458" cy="259686"/>
          </a:xfrm>
          <a:prstGeom prst="rect">
            <a:avLst/>
          </a:prstGeom>
        </p:spPr>
        <p:txBody>
          <a:bodyPr vert="horz" wrap="square" lIns="0" tIns="13335" rIns="0" bIns="0" rtlCol="0">
            <a:spAutoFit/>
          </a:bodyPr>
          <a:lstStyle/>
          <a:p>
            <a:pPr marL="12700">
              <a:spcBef>
                <a:spcPts val="105"/>
              </a:spcBef>
            </a:pPr>
            <a:r>
              <a:rPr sz="1600" kern="0" dirty="0">
                <a:solidFill>
                  <a:sysClr val="windowText" lastClr="000000"/>
                </a:solidFill>
                <a:cs typeface="Calibri"/>
              </a:rPr>
              <a:t>Fig.</a:t>
            </a:r>
            <a:r>
              <a:rPr sz="1600" kern="0" spc="-5" dirty="0">
                <a:solidFill>
                  <a:sysClr val="windowText" lastClr="000000"/>
                </a:solidFill>
                <a:cs typeface="Calibri"/>
              </a:rPr>
              <a:t> </a:t>
            </a:r>
            <a:r>
              <a:rPr sz="1600" kern="0" spc="-10" dirty="0">
                <a:solidFill>
                  <a:sysClr val="windowText" lastClr="000000"/>
                </a:solidFill>
                <a:cs typeface="Calibri"/>
              </a:rPr>
              <a:t>LSTM-</a:t>
            </a:r>
            <a:r>
              <a:rPr sz="1600" kern="0" dirty="0">
                <a:solidFill>
                  <a:sysClr val="windowText" lastClr="000000"/>
                </a:solidFill>
                <a:cs typeface="Calibri"/>
              </a:rPr>
              <a:t>Wavelet</a:t>
            </a:r>
            <a:r>
              <a:rPr sz="1600" kern="0" spc="-5" dirty="0">
                <a:solidFill>
                  <a:sysClr val="windowText" lastClr="000000"/>
                </a:solidFill>
                <a:cs typeface="Calibri"/>
              </a:rPr>
              <a:t> </a:t>
            </a:r>
            <a:r>
              <a:rPr sz="1600" kern="0" dirty="0">
                <a:solidFill>
                  <a:sysClr val="windowText" lastClr="000000"/>
                </a:solidFill>
                <a:cs typeface="Calibri"/>
              </a:rPr>
              <a:t>in</a:t>
            </a:r>
            <a:r>
              <a:rPr sz="1600" kern="0" spc="-25" dirty="0">
                <a:solidFill>
                  <a:sysClr val="windowText" lastClr="000000"/>
                </a:solidFill>
                <a:cs typeface="Calibri"/>
              </a:rPr>
              <a:t> </a:t>
            </a:r>
            <a:r>
              <a:rPr sz="1600" kern="0" dirty="0">
                <a:solidFill>
                  <a:sysClr val="windowText" lastClr="000000"/>
                </a:solidFill>
                <a:cs typeface="Calibri"/>
              </a:rPr>
              <a:t>Autumn,</a:t>
            </a:r>
            <a:r>
              <a:rPr sz="1600" kern="0" spc="-5" dirty="0">
                <a:solidFill>
                  <a:sysClr val="windowText" lastClr="000000"/>
                </a:solidFill>
                <a:cs typeface="Calibri"/>
              </a:rPr>
              <a:t> </a:t>
            </a:r>
            <a:r>
              <a:rPr sz="1600" kern="0" dirty="0">
                <a:solidFill>
                  <a:sysClr val="windowText" lastClr="000000"/>
                </a:solidFill>
                <a:cs typeface="Calibri"/>
              </a:rPr>
              <a:t>(2001</a:t>
            </a:r>
            <a:r>
              <a:rPr sz="1600" kern="0" spc="-15" dirty="0">
                <a:solidFill>
                  <a:sysClr val="windowText" lastClr="000000"/>
                </a:solidFill>
                <a:cs typeface="Calibri"/>
              </a:rPr>
              <a:t> </a:t>
            </a:r>
            <a:r>
              <a:rPr sz="1600" kern="0" dirty="0">
                <a:solidFill>
                  <a:sysClr val="windowText" lastClr="000000"/>
                </a:solidFill>
                <a:cs typeface="Calibri"/>
              </a:rPr>
              <a:t>and</a:t>
            </a:r>
            <a:r>
              <a:rPr sz="1600" kern="0" spc="-10" dirty="0">
                <a:solidFill>
                  <a:sysClr val="windowText" lastClr="000000"/>
                </a:solidFill>
                <a:cs typeface="Calibri"/>
              </a:rPr>
              <a:t> </a:t>
            </a:r>
            <a:r>
              <a:rPr sz="1600" kern="0" spc="-20" dirty="0">
                <a:solidFill>
                  <a:sysClr val="windowText" lastClr="000000"/>
                </a:solidFill>
                <a:cs typeface="Calibri"/>
              </a:rPr>
              <a:t>2002)</a:t>
            </a:r>
            <a:endParaRPr sz="1600" kern="0" dirty="0">
              <a:solidFill>
                <a:sysClr val="windowText" lastClr="000000"/>
              </a:solidFill>
              <a:cs typeface="Calibri"/>
            </a:endParaRPr>
          </a:p>
        </p:txBody>
      </p:sp>
      <p:sp>
        <p:nvSpPr>
          <p:cNvPr id="5" name="object 5"/>
          <p:cNvSpPr txBox="1"/>
          <p:nvPr/>
        </p:nvSpPr>
        <p:spPr>
          <a:xfrm>
            <a:off x="0" y="4684946"/>
            <a:ext cx="1559344" cy="2000419"/>
          </a:xfrm>
          <a:prstGeom prst="rect">
            <a:avLst/>
          </a:prstGeom>
        </p:spPr>
        <p:txBody>
          <a:bodyPr vert="horz" wrap="square" lIns="0" tIns="10795" rIns="0" bIns="0" rtlCol="0">
            <a:spAutoFit/>
          </a:bodyPr>
          <a:lstStyle/>
          <a:p>
            <a:pPr marL="12700" marR="260985">
              <a:lnSpc>
                <a:spcPct val="101699"/>
              </a:lnSpc>
              <a:spcBef>
                <a:spcPts val="85"/>
              </a:spcBef>
            </a:pPr>
            <a:r>
              <a:rPr sz="1600" kern="0" dirty="0">
                <a:solidFill>
                  <a:sysClr val="windowText" lastClr="000000"/>
                </a:solidFill>
                <a:cs typeface="Calibri"/>
              </a:rPr>
              <a:t>Wind</a:t>
            </a:r>
            <a:r>
              <a:rPr sz="1600" kern="0" spc="-30" dirty="0">
                <a:solidFill>
                  <a:sysClr val="windowText" lastClr="000000"/>
                </a:solidFill>
                <a:cs typeface="Calibri"/>
              </a:rPr>
              <a:t> </a:t>
            </a:r>
            <a:r>
              <a:rPr sz="1600" kern="0" dirty="0">
                <a:solidFill>
                  <a:sysClr val="windowText" lastClr="000000"/>
                </a:solidFill>
                <a:cs typeface="Calibri"/>
              </a:rPr>
              <a:t>Speed</a:t>
            </a:r>
            <a:r>
              <a:rPr sz="1600" kern="0" spc="-30" dirty="0">
                <a:solidFill>
                  <a:sysClr val="windowText" lastClr="000000"/>
                </a:solidFill>
                <a:cs typeface="Calibri"/>
              </a:rPr>
              <a:t> </a:t>
            </a:r>
            <a:r>
              <a:rPr sz="1600" kern="0" spc="-10" dirty="0">
                <a:solidFill>
                  <a:sysClr val="windowText" lastClr="000000"/>
                </a:solidFill>
                <a:cs typeface="Calibri"/>
              </a:rPr>
              <a:t>Statistics:</a:t>
            </a:r>
            <a:r>
              <a:rPr sz="1600" kern="0" spc="500" dirty="0">
                <a:solidFill>
                  <a:sysClr val="windowText" lastClr="000000"/>
                </a:solidFill>
                <a:cs typeface="Calibri"/>
              </a:rPr>
              <a:t> </a:t>
            </a:r>
            <a:r>
              <a:rPr sz="1600" kern="0" dirty="0">
                <a:solidFill>
                  <a:sysClr val="windowText" lastClr="000000"/>
                </a:solidFill>
                <a:cs typeface="Calibri"/>
              </a:rPr>
              <a:t>2001</a:t>
            </a:r>
            <a:r>
              <a:rPr sz="1600" kern="0" spc="-10" dirty="0">
                <a:solidFill>
                  <a:sysClr val="windowText" lastClr="000000"/>
                </a:solidFill>
                <a:cs typeface="Calibri"/>
              </a:rPr>
              <a:t> </a:t>
            </a:r>
            <a:r>
              <a:rPr sz="1600" kern="0" dirty="0">
                <a:solidFill>
                  <a:sysClr val="windowText" lastClr="000000"/>
                </a:solidFill>
                <a:cs typeface="Calibri"/>
              </a:rPr>
              <a:t>Mean:</a:t>
            </a:r>
            <a:r>
              <a:rPr sz="1600" kern="0" spc="-5" dirty="0">
                <a:solidFill>
                  <a:sysClr val="windowText" lastClr="000000"/>
                </a:solidFill>
                <a:cs typeface="Calibri"/>
              </a:rPr>
              <a:t> </a:t>
            </a:r>
            <a:r>
              <a:rPr sz="1600" kern="0" dirty="0">
                <a:solidFill>
                  <a:sysClr val="windowText" lastClr="000000"/>
                </a:solidFill>
                <a:cs typeface="Calibri"/>
              </a:rPr>
              <a:t>5.03</a:t>
            </a:r>
            <a:r>
              <a:rPr sz="1600" kern="0" spc="-15"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5"/>
              </a:spcBef>
            </a:pPr>
            <a:r>
              <a:rPr sz="1600" kern="0" dirty="0">
                <a:solidFill>
                  <a:sysClr val="windowText" lastClr="000000"/>
                </a:solidFill>
                <a:cs typeface="Calibri"/>
              </a:rPr>
              <a:t>2002</a:t>
            </a:r>
            <a:r>
              <a:rPr sz="1600" kern="0" spc="-10" dirty="0">
                <a:solidFill>
                  <a:sysClr val="windowText" lastClr="000000"/>
                </a:solidFill>
                <a:cs typeface="Calibri"/>
              </a:rPr>
              <a:t> </a:t>
            </a:r>
            <a:r>
              <a:rPr sz="1600" kern="0" dirty="0">
                <a:solidFill>
                  <a:sysClr val="windowText" lastClr="000000"/>
                </a:solidFill>
                <a:cs typeface="Calibri"/>
              </a:rPr>
              <a:t>Mean:</a:t>
            </a:r>
            <a:r>
              <a:rPr sz="1600" kern="0" spc="-5" dirty="0">
                <a:solidFill>
                  <a:sysClr val="windowText" lastClr="000000"/>
                </a:solidFill>
                <a:cs typeface="Calibri"/>
              </a:rPr>
              <a:t> </a:t>
            </a:r>
            <a:r>
              <a:rPr sz="1600" kern="0" dirty="0">
                <a:solidFill>
                  <a:sysClr val="windowText" lastClr="000000"/>
                </a:solidFill>
                <a:cs typeface="Calibri"/>
              </a:rPr>
              <a:t>5.09</a:t>
            </a:r>
            <a:r>
              <a:rPr sz="1600" kern="0" spc="-15"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a:p>
            <a:pPr marL="12700">
              <a:spcBef>
                <a:spcPts val="10"/>
              </a:spcBef>
            </a:pPr>
            <a:r>
              <a:rPr sz="1600" kern="0" dirty="0">
                <a:solidFill>
                  <a:sysClr val="windowText" lastClr="000000"/>
                </a:solidFill>
                <a:cs typeface="Calibri"/>
              </a:rPr>
              <a:t>2003 </a:t>
            </a:r>
            <a:r>
              <a:rPr sz="1600" kern="0" spc="-10" dirty="0">
                <a:solidFill>
                  <a:sysClr val="windowText" lastClr="000000"/>
                </a:solidFill>
                <a:cs typeface="Calibri"/>
              </a:rPr>
              <a:t>Forecast</a:t>
            </a:r>
            <a:r>
              <a:rPr sz="1600" kern="0" dirty="0">
                <a:solidFill>
                  <a:sysClr val="windowText" lastClr="000000"/>
                </a:solidFill>
                <a:cs typeface="Calibri"/>
              </a:rPr>
              <a:t> Mean: 7.10</a:t>
            </a:r>
            <a:r>
              <a:rPr sz="1600" kern="0" spc="5" dirty="0">
                <a:solidFill>
                  <a:sysClr val="windowText" lastClr="000000"/>
                </a:solidFill>
                <a:cs typeface="Calibri"/>
              </a:rPr>
              <a:t> </a:t>
            </a:r>
            <a:r>
              <a:rPr sz="1600" kern="0" spc="-25" dirty="0">
                <a:solidFill>
                  <a:sysClr val="windowText" lastClr="000000"/>
                </a:solidFill>
                <a:cs typeface="Calibri"/>
              </a:rPr>
              <a:t>m/s</a:t>
            </a:r>
            <a:endParaRPr sz="1600" kern="0" dirty="0">
              <a:solidFill>
                <a:sysClr val="windowText" lastClr="000000"/>
              </a:solidFill>
              <a:cs typeface="Calibri"/>
            </a:endParaRPr>
          </a:p>
        </p:txBody>
      </p:sp>
      <p:sp>
        <p:nvSpPr>
          <p:cNvPr id="6" name="object 6"/>
          <p:cNvSpPr/>
          <p:nvPr/>
        </p:nvSpPr>
        <p:spPr>
          <a:xfrm>
            <a:off x="1421732" y="5843635"/>
            <a:ext cx="9355055" cy="17919"/>
          </a:xfrm>
          <a:custGeom>
            <a:avLst/>
            <a:gdLst/>
            <a:ahLst/>
            <a:cxnLst/>
            <a:rect l="l" t="t" r="r" b="b"/>
            <a:pathLst>
              <a:path w="5798184" h="27940">
                <a:moveTo>
                  <a:pt x="5798185" y="18288"/>
                </a:moveTo>
                <a:lnTo>
                  <a:pt x="0" y="18288"/>
                </a:lnTo>
                <a:lnTo>
                  <a:pt x="0" y="27432"/>
                </a:lnTo>
                <a:lnTo>
                  <a:pt x="5798185" y="27432"/>
                </a:lnTo>
                <a:lnTo>
                  <a:pt x="5798185" y="18288"/>
                </a:lnTo>
                <a:close/>
              </a:path>
              <a:path w="5798184" h="27940">
                <a:moveTo>
                  <a:pt x="5798185" y="0"/>
                </a:moveTo>
                <a:lnTo>
                  <a:pt x="0" y="0"/>
                </a:lnTo>
                <a:lnTo>
                  <a:pt x="0" y="9144"/>
                </a:lnTo>
                <a:lnTo>
                  <a:pt x="5798185" y="9144"/>
                </a:lnTo>
                <a:lnTo>
                  <a:pt x="5798185" y="0"/>
                </a:lnTo>
                <a:close/>
              </a:path>
            </a:pathLst>
          </a:custGeom>
          <a:solidFill>
            <a:srgbClr val="000000"/>
          </a:solidFill>
        </p:spPr>
        <p:txBody>
          <a:bodyPr wrap="square" lIns="0" tIns="0" rIns="0" bIns="0" rtlCol="0"/>
          <a:lstStyle/>
          <a:p>
            <a:endParaRPr kern="0">
              <a:solidFill>
                <a:sysClr val="windowText" lastClr="000000"/>
              </a:solidFill>
            </a:endParaRPr>
          </a:p>
        </p:txBody>
      </p:sp>
      <p:sp>
        <p:nvSpPr>
          <p:cNvPr id="7" name="object 7"/>
          <p:cNvSpPr txBox="1"/>
          <p:nvPr/>
        </p:nvSpPr>
        <p:spPr>
          <a:xfrm>
            <a:off x="2292401" y="6253811"/>
            <a:ext cx="4255930" cy="259045"/>
          </a:xfrm>
          <a:prstGeom prst="rect">
            <a:avLst/>
          </a:prstGeom>
        </p:spPr>
        <p:txBody>
          <a:bodyPr vert="horz" wrap="square" lIns="0" tIns="12700" rIns="0" bIns="0" rtlCol="0">
            <a:spAutoFit/>
          </a:bodyPr>
          <a:lstStyle/>
          <a:p>
            <a:pPr marL="12700">
              <a:spcBef>
                <a:spcPts val="100"/>
              </a:spcBef>
            </a:pPr>
            <a:r>
              <a:rPr sz="1600" kern="0" dirty="0">
                <a:solidFill>
                  <a:sysClr val="windowText" lastClr="000000"/>
                </a:solidFill>
                <a:cs typeface="Calibri"/>
              </a:rPr>
              <a:t>Fig.</a:t>
            </a:r>
            <a:r>
              <a:rPr sz="1600" kern="0" spc="-10" dirty="0">
                <a:solidFill>
                  <a:sysClr val="windowText" lastClr="000000"/>
                </a:solidFill>
                <a:cs typeface="Calibri"/>
              </a:rPr>
              <a:t> LSTM-</a:t>
            </a:r>
            <a:r>
              <a:rPr sz="1600" kern="0" dirty="0">
                <a:solidFill>
                  <a:sysClr val="windowText" lastClr="000000"/>
                </a:solidFill>
                <a:cs typeface="Calibri"/>
              </a:rPr>
              <a:t>Wavelet</a:t>
            </a:r>
            <a:r>
              <a:rPr sz="1600" kern="0" spc="-10" dirty="0">
                <a:solidFill>
                  <a:sysClr val="windowText" lastClr="000000"/>
                </a:solidFill>
                <a:cs typeface="Calibri"/>
              </a:rPr>
              <a:t> </a:t>
            </a:r>
            <a:r>
              <a:rPr sz="1600" kern="0" dirty="0">
                <a:solidFill>
                  <a:sysClr val="windowText" lastClr="000000"/>
                </a:solidFill>
                <a:cs typeface="Calibri"/>
              </a:rPr>
              <a:t>in</a:t>
            </a:r>
            <a:r>
              <a:rPr sz="1600" kern="0" spc="-30" dirty="0">
                <a:solidFill>
                  <a:sysClr val="windowText" lastClr="000000"/>
                </a:solidFill>
                <a:cs typeface="Calibri"/>
              </a:rPr>
              <a:t> </a:t>
            </a:r>
            <a:r>
              <a:rPr sz="1600" kern="0" dirty="0">
                <a:solidFill>
                  <a:sysClr val="windowText" lastClr="000000"/>
                </a:solidFill>
                <a:cs typeface="Calibri"/>
              </a:rPr>
              <a:t>Winter,</a:t>
            </a:r>
            <a:r>
              <a:rPr sz="1600" kern="0" spc="-10" dirty="0">
                <a:solidFill>
                  <a:sysClr val="windowText" lastClr="000000"/>
                </a:solidFill>
                <a:cs typeface="Calibri"/>
              </a:rPr>
              <a:t> </a:t>
            </a:r>
            <a:r>
              <a:rPr sz="1600" kern="0" dirty="0">
                <a:solidFill>
                  <a:sysClr val="windowText" lastClr="000000"/>
                </a:solidFill>
                <a:cs typeface="Calibri"/>
              </a:rPr>
              <a:t>(2001</a:t>
            </a:r>
            <a:r>
              <a:rPr sz="1600" kern="0" spc="-15" dirty="0">
                <a:solidFill>
                  <a:sysClr val="windowText" lastClr="000000"/>
                </a:solidFill>
                <a:cs typeface="Calibri"/>
              </a:rPr>
              <a:t> </a:t>
            </a:r>
            <a:r>
              <a:rPr sz="1600" kern="0" dirty="0">
                <a:solidFill>
                  <a:sysClr val="windowText" lastClr="000000"/>
                </a:solidFill>
                <a:cs typeface="Calibri"/>
              </a:rPr>
              <a:t>and</a:t>
            </a:r>
            <a:r>
              <a:rPr sz="1600" kern="0" spc="-15" dirty="0">
                <a:solidFill>
                  <a:sysClr val="windowText" lastClr="000000"/>
                </a:solidFill>
                <a:cs typeface="Calibri"/>
              </a:rPr>
              <a:t> </a:t>
            </a:r>
            <a:r>
              <a:rPr sz="1600" kern="0" spc="-20" dirty="0">
                <a:solidFill>
                  <a:sysClr val="windowText" lastClr="000000"/>
                </a:solidFill>
                <a:cs typeface="Calibri"/>
              </a:rPr>
              <a:t>2002)</a:t>
            </a:r>
            <a:endParaRPr sz="1600" kern="0" dirty="0">
              <a:solidFill>
                <a:sysClr val="windowText" lastClr="000000"/>
              </a:solidFill>
              <a:cs typeface="Calibri"/>
            </a:endParaRPr>
          </a:p>
        </p:txBody>
      </p:sp>
      <p:pic>
        <p:nvPicPr>
          <p:cNvPr id="8" name="object 8"/>
          <p:cNvPicPr/>
          <p:nvPr/>
        </p:nvPicPr>
        <p:blipFill>
          <a:blip r:embed="rId2" cstate="print"/>
          <a:stretch>
            <a:fillRect/>
          </a:stretch>
        </p:blipFill>
        <p:spPr>
          <a:xfrm>
            <a:off x="1471713" y="166627"/>
            <a:ext cx="9778724" cy="2318079"/>
          </a:xfrm>
          <a:prstGeom prst="rect">
            <a:avLst/>
          </a:prstGeom>
        </p:spPr>
      </p:pic>
      <p:pic>
        <p:nvPicPr>
          <p:cNvPr id="9" name="object 9"/>
          <p:cNvPicPr/>
          <p:nvPr/>
        </p:nvPicPr>
        <p:blipFill>
          <a:blip r:embed="rId3" cstate="print"/>
          <a:stretch>
            <a:fillRect/>
          </a:stretch>
        </p:blipFill>
        <p:spPr>
          <a:xfrm>
            <a:off x="1504276" y="3454774"/>
            <a:ext cx="9713599" cy="2397819"/>
          </a:xfrm>
          <a:prstGeom prst="rect">
            <a:avLst/>
          </a:prstGeom>
        </p:spPr>
      </p:pic>
      <p:sp>
        <p:nvSpPr>
          <p:cNvPr id="10" name="Slayt Numarası Yer Tutucusu 9"/>
          <p:cNvSpPr>
            <a:spLocks noGrp="1"/>
          </p:cNvSpPr>
          <p:nvPr>
            <p:ph type="sldNum" sz="quarter" idx="7"/>
          </p:nvPr>
        </p:nvSpPr>
        <p:spPr/>
        <p:txBody>
          <a:bodyPr/>
          <a:lstStyle/>
          <a:p>
            <a:fld id="{B6F15528-21DE-4FAA-801E-634DDDAF4B2B}" type="slidenum">
              <a:rPr lang="tr-TR" smtClean="0">
                <a:solidFill>
                  <a:prstClr val="black">
                    <a:tint val="75000"/>
                  </a:prstClr>
                </a:solidFill>
              </a:rPr>
              <a:pPr/>
              <a:t>26</a:t>
            </a:fld>
            <a:endParaRPr lang="tr-TR">
              <a:solidFill>
                <a:prstClr val="black">
                  <a:tint val="75000"/>
                </a:prstClr>
              </a:solidFill>
            </a:endParaRPr>
          </a:p>
        </p:txBody>
      </p:sp>
    </p:spTree>
    <p:extLst>
      <p:ext uri="{BB962C8B-B14F-4D97-AF65-F5344CB8AC3E}">
        <p14:creationId xmlns:p14="http://schemas.microsoft.com/office/powerpoint/2010/main" val="306632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321103513"/>
              </p:ext>
            </p:extLst>
          </p:nvPr>
        </p:nvGraphicFramePr>
        <p:xfrm>
          <a:off x="1441831" y="206451"/>
          <a:ext cx="9343506" cy="1456062"/>
        </p:xfrm>
        <a:graphic>
          <a:graphicData uri="http://schemas.openxmlformats.org/drawingml/2006/table">
            <a:tbl>
              <a:tblPr firstRow="1" bandRow="1">
                <a:tableStyleId>{2D5ABB26-0587-4C30-8999-92F81FD0307C}</a:tableStyleId>
              </a:tblPr>
              <a:tblGrid>
                <a:gridCol w="2083634">
                  <a:extLst>
                    <a:ext uri="{9D8B030D-6E8A-4147-A177-3AD203B41FA5}">
                      <a16:colId xmlns:a16="http://schemas.microsoft.com/office/drawing/2014/main" val="20000"/>
                    </a:ext>
                  </a:extLst>
                </a:gridCol>
                <a:gridCol w="1831874">
                  <a:extLst>
                    <a:ext uri="{9D8B030D-6E8A-4147-A177-3AD203B41FA5}">
                      <a16:colId xmlns:a16="http://schemas.microsoft.com/office/drawing/2014/main" val="20001"/>
                    </a:ext>
                  </a:extLst>
                </a:gridCol>
                <a:gridCol w="1728393">
                  <a:extLst>
                    <a:ext uri="{9D8B030D-6E8A-4147-A177-3AD203B41FA5}">
                      <a16:colId xmlns:a16="http://schemas.microsoft.com/office/drawing/2014/main" val="20002"/>
                    </a:ext>
                  </a:extLst>
                </a:gridCol>
                <a:gridCol w="1707905">
                  <a:extLst>
                    <a:ext uri="{9D8B030D-6E8A-4147-A177-3AD203B41FA5}">
                      <a16:colId xmlns:a16="http://schemas.microsoft.com/office/drawing/2014/main" val="20003"/>
                    </a:ext>
                  </a:extLst>
                </a:gridCol>
                <a:gridCol w="983556">
                  <a:extLst>
                    <a:ext uri="{9D8B030D-6E8A-4147-A177-3AD203B41FA5}">
                      <a16:colId xmlns:a16="http://schemas.microsoft.com/office/drawing/2014/main" val="20004"/>
                    </a:ext>
                  </a:extLst>
                </a:gridCol>
                <a:gridCol w="1008144">
                  <a:extLst>
                    <a:ext uri="{9D8B030D-6E8A-4147-A177-3AD203B41FA5}">
                      <a16:colId xmlns:a16="http://schemas.microsoft.com/office/drawing/2014/main" val="20005"/>
                    </a:ext>
                  </a:extLst>
                </a:gridCol>
              </a:tblGrid>
              <a:tr h="335162">
                <a:tc>
                  <a:txBody>
                    <a:bodyPr/>
                    <a:lstStyle/>
                    <a:p>
                      <a:pPr marL="69850" marR="365125">
                        <a:lnSpc>
                          <a:spcPct val="101899"/>
                        </a:lnSpc>
                        <a:spcBef>
                          <a:spcPts val="45"/>
                        </a:spcBef>
                      </a:pPr>
                      <a:r>
                        <a:rPr sz="1600" b="1" spc="-10" dirty="0">
                          <a:solidFill>
                            <a:srgbClr val="585858"/>
                          </a:solidFill>
                          <a:latin typeface="Times New Roman" pitchFamily="18" charset="0"/>
                          <a:cs typeface="Times New Roman" pitchFamily="18" charset="0"/>
                        </a:rPr>
                        <a:t>LSTM- WAVELET</a:t>
                      </a:r>
                      <a:endParaRPr sz="1600">
                        <a:latin typeface="Times New Roman" pitchFamily="18" charset="0"/>
                        <a:cs typeface="Times New Roman" pitchFamily="18" charset="0"/>
                      </a:endParaRPr>
                    </a:p>
                  </a:txBody>
                  <a:tcPr marL="0" marR="0" marT="3666" marB="0">
                    <a:lnL w="6350">
                      <a:solidFill>
                        <a:srgbClr val="4AACC5"/>
                      </a:solidFill>
                      <a:prstDash val="solid"/>
                    </a:lnL>
                    <a:lnT w="9525">
                      <a:solidFill>
                        <a:srgbClr val="000000"/>
                      </a:solidFill>
                      <a:prstDash val="solid"/>
                    </a:lnT>
                    <a:solidFill>
                      <a:srgbClr val="4AACC5"/>
                    </a:solidFill>
                  </a:tcPr>
                </a:tc>
                <a:tc>
                  <a:txBody>
                    <a:bodyPr/>
                    <a:lstStyle/>
                    <a:p>
                      <a:pPr>
                        <a:lnSpc>
                          <a:spcPct val="100000"/>
                        </a:lnSpc>
                        <a:spcBef>
                          <a:spcPts val="195"/>
                        </a:spcBef>
                      </a:pPr>
                      <a:endParaRPr sz="1600">
                        <a:latin typeface="Times New Roman" pitchFamily="18" charset="0"/>
                        <a:cs typeface="Times New Roman" pitchFamily="18" charset="0"/>
                      </a:endParaRPr>
                    </a:p>
                    <a:p>
                      <a:pPr marL="372745">
                        <a:lnSpc>
                          <a:spcPct val="100000"/>
                        </a:lnSpc>
                      </a:pPr>
                      <a:r>
                        <a:rPr sz="1600" b="1" spc="-25" dirty="0">
                          <a:solidFill>
                            <a:srgbClr val="FFFFFF"/>
                          </a:solidFill>
                          <a:latin typeface="Times New Roman" pitchFamily="18" charset="0"/>
                          <a:cs typeface="Times New Roman" pitchFamily="18" charset="0"/>
                        </a:rPr>
                        <a:t>MAE</a:t>
                      </a:r>
                      <a:endParaRPr sz="1600">
                        <a:latin typeface="Times New Roman" pitchFamily="18" charset="0"/>
                        <a:cs typeface="Times New Roman" pitchFamily="18" charset="0"/>
                      </a:endParaRPr>
                    </a:p>
                  </a:txBody>
                  <a:tcPr marL="0" marR="0" marT="15882" marB="0">
                    <a:lnT w="9525">
                      <a:solidFill>
                        <a:srgbClr val="000000"/>
                      </a:solidFill>
                      <a:prstDash val="solid"/>
                    </a:lnT>
                    <a:solidFill>
                      <a:srgbClr val="4AACC5"/>
                    </a:solidFill>
                  </a:tcPr>
                </a:tc>
                <a:tc>
                  <a:txBody>
                    <a:bodyPr/>
                    <a:lstStyle/>
                    <a:p>
                      <a:pPr>
                        <a:lnSpc>
                          <a:spcPct val="100000"/>
                        </a:lnSpc>
                        <a:spcBef>
                          <a:spcPts val="195"/>
                        </a:spcBef>
                      </a:pPr>
                      <a:endParaRPr sz="1600">
                        <a:latin typeface="Times New Roman" pitchFamily="18" charset="0"/>
                        <a:cs typeface="Times New Roman" pitchFamily="18" charset="0"/>
                      </a:endParaRPr>
                    </a:p>
                    <a:p>
                      <a:pPr marR="286385" algn="r">
                        <a:lnSpc>
                          <a:spcPct val="100000"/>
                        </a:lnSpc>
                      </a:pPr>
                      <a:r>
                        <a:rPr sz="1600" b="1" spc="-20" dirty="0">
                          <a:solidFill>
                            <a:srgbClr val="FFFFFF"/>
                          </a:solidFill>
                          <a:latin typeface="Times New Roman" pitchFamily="18" charset="0"/>
                          <a:cs typeface="Times New Roman" pitchFamily="18" charset="0"/>
                        </a:rPr>
                        <a:t>RMSE</a:t>
                      </a:r>
                      <a:endParaRPr sz="1600">
                        <a:latin typeface="Times New Roman" pitchFamily="18" charset="0"/>
                        <a:cs typeface="Times New Roman" pitchFamily="18" charset="0"/>
                      </a:endParaRPr>
                    </a:p>
                  </a:txBody>
                  <a:tcPr marL="0" marR="0" marT="15882" marB="0">
                    <a:lnT w="9525">
                      <a:solidFill>
                        <a:srgbClr val="000000"/>
                      </a:solidFill>
                      <a:prstDash val="solid"/>
                    </a:lnT>
                    <a:solidFill>
                      <a:srgbClr val="4AACC5"/>
                    </a:solidFill>
                  </a:tcPr>
                </a:tc>
                <a:tc>
                  <a:txBody>
                    <a:bodyPr/>
                    <a:lstStyle/>
                    <a:p>
                      <a:pPr>
                        <a:lnSpc>
                          <a:spcPct val="100000"/>
                        </a:lnSpc>
                        <a:spcBef>
                          <a:spcPts val="195"/>
                        </a:spcBef>
                      </a:pPr>
                      <a:endParaRPr sz="1600">
                        <a:latin typeface="Times New Roman" pitchFamily="18" charset="0"/>
                        <a:cs typeface="Times New Roman" pitchFamily="18" charset="0"/>
                      </a:endParaRPr>
                    </a:p>
                    <a:p>
                      <a:pPr marL="293370">
                        <a:lnSpc>
                          <a:spcPct val="100000"/>
                        </a:lnSpc>
                      </a:pPr>
                      <a:r>
                        <a:rPr sz="1600" b="1" spc="-20" dirty="0">
                          <a:solidFill>
                            <a:srgbClr val="585858"/>
                          </a:solidFill>
                          <a:latin typeface="Times New Roman" pitchFamily="18" charset="0"/>
                          <a:cs typeface="Times New Roman" pitchFamily="18" charset="0"/>
                        </a:rPr>
                        <a:t>LSTM</a:t>
                      </a:r>
                      <a:endParaRPr sz="1600">
                        <a:latin typeface="Times New Roman" pitchFamily="18" charset="0"/>
                        <a:cs typeface="Times New Roman" pitchFamily="18" charset="0"/>
                      </a:endParaRPr>
                    </a:p>
                  </a:txBody>
                  <a:tcPr marL="0" marR="0" marT="15882" marB="0">
                    <a:lnT w="9525">
                      <a:solidFill>
                        <a:srgbClr val="000000"/>
                      </a:solidFill>
                      <a:prstDash val="solid"/>
                    </a:lnT>
                    <a:solidFill>
                      <a:srgbClr val="4AACC5"/>
                    </a:solidFill>
                  </a:tcPr>
                </a:tc>
                <a:tc>
                  <a:txBody>
                    <a:bodyPr/>
                    <a:lstStyle/>
                    <a:p>
                      <a:pPr>
                        <a:lnSpc>
                          <a:spcPct val="100000"/>
                        </a:lnSpc>
                        <a:spcBef>
                          <a:spcPts val="195"/>
                        </a:spcBef>
                      </a:pPr>
                      <a:endParaRPr sz="1600">
                        <a:latin typeface="Times New Roman" pitchFamily="18" charset="0"/>
                        <a:cs typeface="Times New Roman" pitchFamily="18" charset="0"/>
                      </a:endParaRPr>
                    </a:p>
                    <a:p>
                      <a:pPr marL="68580">
                        <a:lnSpc>
                          <a:spcPct val="100000"/>
                        </a:lnSpc>
                      </a:pPr>
                      <a:r>
                        <a:rPr sz="1600" b="1" spc="-25" dirty="0">
                          <a:solidFill>
                            <a:srgbClr val="FFFFFF"/>
                          </a:solidFill>
                          <a:latin typeface="Times New Roman" pitchFamily="18" charset="0"/>
                          <a:cs typeface="Times New Roman" pitchFamily="18" charset="0"/>
                        </a:rPr>
                        <a:t>MAE</a:t>
                      </a:r>
                      <a:endParaRPr sz="1600">
                        <a:latin typeface="Times New Roman" pitchFamily="18" charset="0"/>
                        <a:cs typeface="Times New Roman" pitchFamily="18" charset="0"/>
                      </a:endParaRPr>
                    </a:p>
                  </a:txBody>
                  <a:tcPr marL="0" marR="0" marT="15882" marB="0">
                    <a:lnT w="9525">
                      <a:solidFill>
                        <a:srgbClr val="000000"/>
                      </a:solidFill>
                      <a:prstDash val="solid"/>
                    </a:lnT>
                    <a:solidFill>
                      <a:srgbClr val="4AACC5"/>
                    </a:solidFill>
                  </a:tcPr>
                </a:tc>
                <a:tc>
                  <a:txBody>
                    <a:bodyPr/>
                    <a:lstStyle/>
                    <a:p>
                      <a:pPr>
                        <a:lnSpc>
                          <a:spcPct val="100000"/>
                        </a:lnSpc>
                        <a:spcBef>
                          <a:spcPts val="195"/>
                        </a:spcBef>
                      </a:pPr>
                      <a:endParaRPr sz="1600">
                        <a:latin typeface="Times New Roman" pitchFamily="18" charset="0"/>
                        <a:cs typeface="Times New Roman" pitchFamily="18" charset="0"/>
                      </a:endParaRPr>
                    </a:p>
                    <a:p>
                      <a:pPr marR="62230" algn="r">
                        <a:lnSpc>
                          <a:spcPct val="100000"/>
                        </a:lnSpc>
                      </a:pPr>
                      <a:r>
                        <a:rPr sz="1600" b="1" spc="-20" dirty="0">
                          <a:solidFill>
                            <a:srgbClr val="FFFFFF"/>
                          </a:solidFill>
                          <a:latin typeface="Times New Roman" pitchFamily="18" charset="0"/>
                          <a:cs typeface="Times New Roman" pitchFamily="18" charset="0"/>
                        </a:rPr>
                        <a:t>RMSE</a:t>
                      </a:r>
                      <a:endParaRPr sz="1600">
                        <a:latin typeface="Times New Roman" pitchFamily="18" charset="0"/>
                        <a:cs typeface="Times New Roman" pitchFamily="18" charset="0"/>
                      </a:endParaRPr>
                    </a:p>
                  </a:txBody>
                  <a:tcPr marL="0" marR="0" marT="15882" marB="0">
                    <a:lnR w="6350">
                      <a:solidFill>
                        <a:srgbClr val="4AACC5"/>
                      </a:solidFill>
                      <a:prstDash val="solid"/>
                    </a:lnR>
                    <a:lnT w="9525">
                      <a:solidFill>
                        <a:srgbClr val="000000"/>
                      </a:solidFill>
                      <a:prstDash val="solid"/>
                    </a:lnT>
                    <a:solidFill>
                      <a:srgbClr val="4AACC5"/>
                    </a:solidFill>
                  </a:tcPr>
                </a:tc>
                <a:extLst>
                  <a:ext uri="{0D108BD9-81ED-4DB2-BD59-A6C34878D82A}">
                    <a16:rowId xmlns:a16="http://schemas.microsoft.com/office/drawing/2014/main" val="10000"/>
                  </a:ext>
                </a:extLst>
              </a:tr>
              <a:tr h="228600">
                <a:tc>
                  <a:txBody>
                    <a:bodyPr/>
                    <a:lstStyle/>
                    <a:p>
                      <a:pPr marL="69850">
                        <a:lnSpc>
                          <a:spcPts val="1845"/>
                        </a:lnSpc>
                      </a:pPr>
                      <a:r>
                        <a:rPr sz="1600" spc="-10" dirty="0">
                          <a:latin typeface="Times New Roman" pitchFamily="18" charset="0"/>
                          <a:cs typeface="Times New Roman" pitchFamily="18" charset="0"/>
                        </a:rPr>
                        <a:t>Spring</a:t>
                      </a:r>
                      <a:endParaRPr sz="1600">
                        <a:latin typeface="Times New Roman" pitchFamily="18" charset="0"/>
                        <a:cs typeface="Times New Roman" pitchFamily="18" charset="0"/>
                      </a:endParaRPr>
                    </a:p>
                  </a:txBody>
                  <a:tcPr marL="0" marR="0" marT="0" marB="0">
                    <a:lnL w="6350">
                      <a:solidFill>
                        <a:srgbClr val="4AACC5"/>
                      </a:solidFill>
                      <a:prstDash val="solid"/>
                    </a:lnL>
                    <a:lnB w="6350">
                      <a:solidFill>
                        <a:srgbClr val="4AACC5"/>
                      </a:solidFill>
                      <a:prstDash val="solid"/>
                    </a:lnB>
                  </a:tcPr>
                </a:tc>
                <a:tc>
                  <a:txBody>
                    <a:bodyPr/>
                    <a:lstStyle/>
                    <a:p>
                      <a:pPr marR="282575" algn="r">
                        <a:lnSpc>
                          <a:spcPts val="1845"/>
                        </a:lnSpc>
                      </a:pPr>
                      <a:r>
                        <a:rPr sz="1600" spc="-20" dirty="0">
                          <a:latin typeface="Times New Roman" pitchFamily="18" charset="0"/>
                          <a:cs typeface="Times New Roman" pitchFamily="18" charset="0"/>
                        </a:rPr>
                        <a:t>0.93</a:t>
                      </a:r>
                      <a:endParaRPr sz="1600">
                        <a:latin typeface="Times New Roman" pitchFamily="18" charset="0"/>
                        <a:cs typeface="Times New Roman" pitchFamily="18" charset="0"/>
                      </a:endParaRPr>
                    </a:p>
                  </a:txBody>
                  <a:tcPr marL="0" marR="0" marT="0" marB="0">
                    <a:lnB w="6350">
                      <a:solidFill>
                        <a:srgbClr val="4AACC5"/>
                      </a:solidFill>
                      <a:prstDash val="solid"/>
                    </a:lnB>
                  </a:tcPr>
                </a:tc>
                <a:tc>
                  <a:txBody>
                    <a:bodyPr/>
                    <a:lstStyle/>
                    <a:p>
                      <a:pPr marR="285750" algn="r">
                        <a:lnSpc>
                          <a:spcPts val="1845"/>
                        </a:lnSpc>
                      </a:pPr>
                      <a:r>
                        <a:rPr sz="1600" spc="-20" dirty="0">
                          <a:latin typeface="Times New Roman" pitchFamily="18" charset="0"/>
                          <a:cs typeface="Times New Roman" pitchFamily="18" charset="0"/>
                        </a:rPr>
                        <a:t>1.21</a:t>
                      </a:r>
                      <a:endParaRPr sz="1600">
                        <a:latin typeface="Times New Roman" pitchFamily="18" charset="0"/>
                        <a:cs typeface="Times New Roman" pitchFamily="18" charset="0"/>
                      </a:endParaRPr>
                    </a:p>
                  </a:txBody>
                  <a:tcPr marL="0" marR="0" marT="0" marB="0">
                    <a:lnB w="6350">
                      <a:solidFill>
                        <a:srgbClr val="4AACC5"/>
                      </a:solidFill>
                      <a:prstDash val="solid"/>
                    </a:lnB>
                  </a:tcPr>
                </a:tc>
                <a:tc>
                  <a:txBody>
                    <a:bodyPr/>
                    <a:lstStyle/>
                    <a:p>
                      <a:pPr marL="293370">
                        <a:lnSpc>
                          <a:spcPts val="1845"/>
                        </a:lnSpc>
                      </a:pPr>
                      <a:r>
                        <a:rPr sz="1600" spc="-10" dirty="0">
                          <a:latin typeface="Times New Roman" pitchFamily="18" charset="0"/>
                          <a:cs typeface="Times New Roman" pitchFamily="18" charset="0"/>
                        </a:rPr>
                        <a:t>Spring</a:t>
                      </a:r>
                      <a:endParaRPr sz="1600">
                        <a:latin typeface="Times New Roman" pitchFamily="18" charset="0"/>
                        <a:cs typeface="Times New Roman" pitchFamily="18" charset="0"/>
                      </a:endParaRPr>
                    </a:p>
                  </a:txBody>
                  <a:tcPr marL="0" marR="0" marT="0" marB="0">
                    <a:lnB w="6350">
                      <a:solidFill>
                        <a:srgbClr val="4AACC5"/>
                      </a:solidFill>
                      <a:prstDash val="solid"/>
                    </a:lnB>
                  </a:tcPr>
                </a:tc>
                <a:tc>
                  <a:txBody>
                    <a:bodyPr/>
                    <a:lstStyle/>
                    <a:p>
                      <a:pPr marR="60960" algn="r">
                        <a:lnSpc>
                          <a:spcPts val="1845"/>
                        </a:lnSpc>
                      </a:pPr>
                      <a:r>
                        <a:rPr sz="1600" b="1" spc="-20" dirty="0">
                          <a:latin typeface="Times New Roman" pitchFamily="18" charset="0"/>
                          <a:cs typeface="Times New Roman" pitchFamily="18" charset="0"/>
                        </a:rPr>
                        <a:t>0.88</a:t>
                      </a:r>
                      <a:endParaRPr sz="1600">
                        <a:latin typeface="Times New Roman" pitchFamily="18" charset="0"/>
                        <a:cs typeface="Times New Roman" pitchFamily="18" charset="0"/>
                      </a:endParaRPr>
                    </a:p>
                  </a:txBody>
                  <a:tcPr marL="0" marR="0" marT="0" marB="0">
                    <a:lnB w="6350">
                      <a:solidFill>
                        <a:srgbClr val="4AACC5"/>
                      </a:solidFill>
                      <a:prstDash val="solid"/>
                    </a:lnB>
                  </a:tcPr>
                </a:tc>
                <a:tc>
                  <a:txBody>
                    <a:bodyPr/>
                    <a:lstStyle/>
                    <a:p>
                      <a:pPr marR="61594" algn="r">
                        <a:lnSpc>
                          <a:spcPts val="1845"/>
                        </a:lnSpc>
                      </a:pPr>
                      <a:r>
                        <a:rPr sz="1600" b="1" spc="-20" dirty="0">
                          <a:latin typeface="Times New Roman" pitchFamily="18" charset="0"/>
                          <a:cs typeface="Times New Roman" pitchFamily="18" charset="0"/>
                        </a:rPr>
                        <a:t>1.16</a:t>
                      </a:r>
                      <a:endParaRPr sz="1600">
                        <a:latin typeface="Times New Roman" pitchFamily="18" charset="0"/>
                        <a:cs typeface="Times New Roman" pitchFamily="18" charset="0"/>
                      </a:endParaRPr>
                    </a:p>
                  </a:txBody>
                  <a:tcPr marL="0" marR="0" marT="0" marB="0">
                    <a:lnR w="6350">
                      <a:solidFill>
                        <a:srgbClr val="4AACC5"/>
                      </a:solidFill>
                      <a:prstDash val="solid"/>
                    </a:lnR>
                    <a:lnB w="6350">
                      <a:solidFill>
                        <a:srgbClr val="4AACC5"/>
                      </a:solidFill>
                      <a:prstDash val="solid"/>
                    </a:lnB>
                  </a:tcPr>
                </a:tc>
                <a:extLst>
                  <a:ext uri="{0D108BD9-81ED-4DB2-BD59-A6C34878D82A}">
                    <a16:rowId xmlns:a16="http://schemas.microsoft.com/office/drawing/2014/main" val="10001"/>
                  </a:ext>
                </a:extLst>
              </a:tr>
              <a:tr h="241300">
                <a:tc>
                  <a:txBody>
                    <a:bodyPr/>
                    <a:lstStyle/>
                    <a:p>
                      <a:pPr marL="69850">
                        <a:lnSpc>
                          <a:spcPts val="1870"/>
                        </a:lnSpc>
                      </a:pPr>
                      <a:r>
                        <a:rPr sz="1600" spc="-10" dirty="0">
                          <a:latin typeface="Times New Roman" pitchFamily="18" charset="0"/>
                          <a:cs typeface="Times New Roman" pitchFamily="18" charset="0"/>
                        </a:rPr>
                        <a:t>Summer</a:t>
                      </a:r>
                      <a:endParaRPr sz="1600">
                        <a:latin typeface="Times New Roman" pitchFamily="18" charset="0"/>
                        <a:cs typeface="Times New Roman" pitchFamily="18" charset="0"/>
                      </a:endParaRPr>
                    </a:p>
                  </a:txBody>
                  <a:tcPr marL="0" marR="0" marT="0" marB="0">
                    <a:lnL w="6350">
                      <a:solidFill>
                        <a:srgbClr val="4AACC5"/>
                      </a:solidFill>
                      <a:prstDash val="solid"/>
                    </a:lnL>
                    <a:lnT w="6350">
                      <a:solidFill>
                        <a:srgbClr val="4AACC5"/>
                      </a:solidFill>
                      <a:prstDash val="solid"/>
                    </a:lnT>
                    <a:lnB w="6350">
                      <a:solidFill>
                        <a:srgbClr val="4AACC5"/>
                      </a:solidFill>
                      <a:prstDash val="solid"/>
                    </a:lnB>
                  </a:tcPr>
                </a:tc>
                <a:tc>
                  <a:txBody>
                    <a:bodyPr/>
                    <a:lstStyle/>
                    <a:p>
                      <a:pPr marR="282575" algn="r">
                        <a:lnSpc>
                          <a:spcPts val="1870"/>
                        </a:lnSpc>
                      </a:pPr>
                      <a:r>
                        <a:rPr sz="1600" b="1" spc="-20" dirty="0">
                          <a:latin typeface="Times New Roman" pitchFamily="18" charset="0"/>
                          <a:cs typeface="Times New Roman" pitchFamily="18" charset="0"/>
                        </a:rPr>
                        <a:t>0.80</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285750" algn="r">
                        <a:lnSpc>
                          <a:spcPts val="1870"/>
                        </a:lnSpc>
                      </a:pPr>
                      <a:r>
                        <a:rPr sz="1600" b="1" spc="-20" dirty="0">
                          <a:latin typeface="Times New Roman" pitchFamily="18" charset="0"/>
                          <a:cs typeface="Times New Roman" pitchFamily="18" charset="0"/>
                        </a:rPr>
                        <a:t>1.04</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L="293370">
                        <a:lnSpc>
                          <a:spcPts val="1870"/>
                        </a:lnSpc>
                      </a:pPr>
                      <a:r>
                        <a:rPr sz="1600" spc="-10" dirty="0">
                          <a:latin typeface="Times New Roman" pitchFamily="18" charset="0"/>
                          <a:cs typeface="Times New Roman" pitchFamily="18" charset="0"/>
                        </a:rPr>
                        <a:t>Summer</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60960" algn="r">
                        <a:lnSpc>
                          <a:spcPts val="1870"/>
                        </a:lnSpc>
                      </a:pPr>
                      <a:r>
                        <a:rPr sz="1600" spc="-20" dirty="0">
                          <a:latin typeface="Times New Roman" pitchFamily="18" charset="0"/>
                          <a:cs typeface="Times New Roman" pitchFamily="18" charset="0"/>
                        </a:rPr>
                        <a:t>0.81</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61594" algn="r">
                        <a:lnSpc>
                          <a:spcPts val="1870"/>
                        </a:lnSpc>
                      </a:pPr>
                      <a:r>
                        <a:rPr sz="1600" spc="-20" dirty="0">
                          <a:latin typeface="Times New Roman" pitchFamily="18" charset="0"/>
                          <a:cs typeface="Times New Roman" pitchFamily="18" charset="0"/>
                        </a:rPr>
                        <a:t>1.06</a:t>
                      </a:r>
                      <a:endParaRPr sz="1600">
                        <a:latin typeface="Times New Roman" pitchFamily="18" charset="0"/>
                        <a:cs typeface="Times New Roman" pitchFamily="18" charset="0"/>
                      </a:endParaRPr>
                    </a:p>
                  </a:txBody>
                  <a:tcPr marL="0" marR="0" marT="0" marB="0">
                    <a:lnR w="6350">
                      <a:solidFill>
                        <a:srgbClr val="4AACC5"/>
                      </a:solidFill>
                      <a:prstDash val="solid"/>
                    </a:lnR>
                    <a:lnT w="6350">
                      <a:solidFill>
                        <a:srgbClr val="4AACC5"/>
                      </a:solidFill>
                      <a:prstDash val="solid"/>
                    </a:lnT>
                    <a:lnB w="6350">
                      <a:solidFill>
                        <a:srgbClr val="4AACC5"/>
                      </a:solidFill>
                      <a:prstDash val="solid"/>
                    </a:lnB>
                  </a:tcPr>
                </a:tc>
                <a:extLst>
                  <a:ext uri="{0D108BD9-81ED-4DB2-BD59-A6C34878D82A}">
                    <a16:rowId xmlns:a16="http://schemas.microsoft.com/office/drawing/2014/main" val="10002"/>
                  </a:ext>
                </a:extLst>
              </a:tr>
              <a:tr h="241300">
                <a:tc>
                  <a:txBody>
                    <a:bodyPr/>
                    <a:lstStyle/>
                    <a:p>
                      <a:pPr marL="69850">
                        <a:lnSpc>
                          <a:spcPts val="1870"/>
                        </a:lnSpc>
                      </a:pPr>
                      <a:r>
                        <a:rPr sz="1600" spc="-10" dirty="0">
                          <a:latin typeface="Times New Roman" pitchFamily="18" charset="0"/>
                          <a:cs typeface="Times New Roman" pitchFamily="18" charset="0"/>
                        </a:rPr>
                        <a:t>Autumn</a:t>
                      </a:r>
                      <a:endParaRPr sz="1600">
                        <a:latin typeface="Times New Roman" pitchFamily="18" charset="0"/>
                        <a:cs typeface="Times New Roman" pitchFamily="18" charset="0"/>
                      </a:endParaRPr>
                    </a:p>
                  </a:txBody>
                  <a:tcPr marL="0" marR="0" marT="0" marB="0">
                    <a:lnL w="6350">
                      <a:solidFill>
                        <a:srgbClr val="4AACC5"/>
                      </a:solidFill>
                      <a:prstDash val="solid"/>
                    </a:lnL>
                    <a:lnT w="6350">
                      <a:solidFill>
                        <a:srgbClr val="4AACC5"/>
                      </a:solidFill>
                      <a:prstDash val="solid"/>
                    </a:lnT>
                    <a:lnB w="6350">
                      <a:solidFill>
                        <a:srgbClr val="4AACC5"/>
                      </a:solidFill>
                      <a:prstDash val="solid"/>
                    </a:lnB>
                  </a:tcPr>
                </a:tc>
                <a:tc>
                  <a:txBody>
                    <a:bodyPr/>
                    <a:lstStyle/>
                    <a:p>
                      <a:pPr marR="282575" algn="r">
                        <a:lnSpc>
                          <a:spcPts val="1870"/>
                        </a:lnSpc>
                      </a:pPr>
                      <a:r>
                        <a:rPr sz="1600" b="1" spc="-20" dirty="0">
                          <a:latin typeface="Times New Roman" pitchFamily="18" charset="0"/>
                          <a:cs typeface="Times New Roman" pitchFamily="18" charset="0"/>
                        </a:rPr>
                        <a:t>0.79</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285750" algn="r">
                        <a:lnSpc>
                          <a:spcPts val="1870"/>
                        </a:lnSpc>
                      </a:pPr>
                      <a:r>
                        <a:rPr sz="1600" b="1" spc="-20" dirty="0">
                          <a:latin typeface="Times New Roman" pitchFamily="18" charset="0"/>
                          <a:cs typeface="Times New Roman" pitchFamily="18" charset="0"/>
                        </a:rPr>
                        <a:t>1.08</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L="293370">
                        <a:lnSpc>
                          <a:spcPts val="1870"/>
                        </a:lnSpc>
                      </a:pPr>
                      <a:r>
                        <a:rPr sz="1600" spc="-10" dirty="0">
                          <a:latin typeface="Times New Roman" pitchFamily="18" charset="0"/>
                          <a:cs typeface="Times New Roman" pitchFamily="18" charset="0"/>
                        </a:rPr>
                        <a:t>Autumn</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60960" algn="r">
                        <a:lnSpc>
                          <a:spcPts val="1870"/>
                        </a:lnSpc>
                      </a:pPr>
                      <a:r>
                        <a:rPr sz="1600" spc="-20" dirty="0">
                          <a:latin typeface="Times New Roman" pitchFamily="18" charset="0"/>
                          <a:cs typeface="Times New Roman" pitchFamily="18" charset="0"/>
                        </a:rPr>
                        <a:t>0.83</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61594" algn="r">
                        <a:lnSpc>
                          <a:spcPts val="1870"/>
                        </a:lnSpc>
                      </a:pPr>
                      <a:r>
                        <a:rPr sz="1600" spc="-20" dirty="0">
                          <a:latin typeface="Times New Roman" pitchFamily="18" charset="0"/>
                          <a:cs typeface="Times New Roman" pitchFamily="18" charset="0"/>
                        </a:rPr>
                        <a:t>1.12</a:t>
                      </a:r>
                      <a:endParaRPr sz="1600">
                        <a:latin typeface="Times New Roman" pitchFamily="18" charset="0"/>
                        <a:cs typeface="Times New Roman" pitchFamily="18" charset="0"/>
                      </a:endParaRPr>
                    </a:p>
                  </a:txBody>
                  <a:tcPr marL="0" marR="0" marT="0" marB="0">
                    <a:lnR w="6350">
                      <a:solidFill>
                        <a:srgbClr val="4AACC5"/>
                      </a:solidFill>
                      <a:prstDash val="solid"/>
                    </a:lnR>
                    <a:lnT w="6350">
                      <a:solidFill>
                        <a:srgbClr val="4AACC5"/>
                      </a:solidFill>
                      <a:prstDash val="solid"/>
                    </a:lnT>
                    <a:lnB w="6350">
                      <a:solidFill>
                        <a:srgbClr val="4AACC5"/>
                      </a:solidFill>
                      <a:prstDash val="solid"/>
                    </a:lnB>
                  </a:tcPr>
                </a:tc>
                <a:extLst>
                  <a:ext uri="{0D108BD9-81ED-4DB2-BD59-A6C34878D82A}">
                    <a16:rowId xmlns:a16="http://schemas.microsoft.com/office/drawing/2014/main" val="10003"/>
                  </a:ext>
                </a:extLst>
              </a:tr>
              <a:tr h="241300">
                <a:tc>
                  <a:txBody>
                    <a:bodyPr/>
                    <a:lstStyle/>
                    <a:p>
                      <a:pPr marL="69850">
                        <a:lnSpc>
                          <a:spcPts val="1870"/>
                        </a:lnSpc>
                      </a:pPr>
                      <a:r>
                        <a:rPr sz="1600" spc="-10" dirty="0">
                          <a:latin typeface="Times New Roman" pitchFamily="18" charset="0"/>
                          <a:cs typeface="Times New Roman" pitchFamily="18" charset="0"/>
                        </a:rPr>
                        <a:t>Winter</a:t>
                      </a:r>
                      <a:endParaRPr sz="1600">
                        <a:latin typeface="Times New Roman" pitchFamily="18" charset="0"/>
                        <a:cs typeface="Times New Roman" pitchFamily="18" charset="0"/>
                      </a:endParaRPr>
                    </a:p>
                  </a:txBody>
                  <a:tcPr marL="0" marR="0" marT="0" marB="0">
                    <a:lnL w="6350">
                      <a:solidFill>
                        <a:srgbClr val="4AACC5"/>
                      </a:solidFill>
                      <a:prstDash val="solid"/>
                    </a:lnL>
                    <a:lnT w="6350">
                      <a:solidFill>
                        <a:srgbClr val="4AACC5"/>
                      </a:solidFill>
                      <a:prstDash val="solid"/>
                    </a:lnT>
                    <a:lnB w="6350">
                      <a:solidFill>
                        <a:srgbClr val="4AACC5"/>
                      </a:solidFill>
                      <a:prstDash val="solid"/>
                    </a:lnB>
                  </a:tcPr>
                </a:tc>
                <a:tc>
                  <a:txBody>
                    <a:bodyPr/>
                    <a:lstStyle/>
                    <a:p>
                      <a:pPr marR="282575" algn="r">
                        <a:lnSpc>
                          <a:spcPts val="1870"/>
                        </a:lnSpc>
                      </a:pPr>
                      <a:r>
                        <a:rPr sz="1600" b="1" spc="-20" dirty="0">
                          <a:latin typeface="Times New Roman" pitchFamily="18" charset="0"/>
                          <a:cs typeface="Times New Roman" pitchFamily="18" charset="0"/>
                        </a:rPr>
                        <a:t>1.05</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285750" algn="r">
                        <a:lnSpc>
                          <a:spcPts val="1870"/>
                        </a:lnSpc>
                      </a:pPr>
                      <a:r>
                        <a:rPr sz="1600" b="1" spc="-20" dirty="0">
                          <a:latin typeface="Times New Roman" pitchFamily="18" charset="0"/>
                          <a:cs typeface="Times New Roman" pitchFamily="18" charset="0"/>
                        </a:rPr>
                        <a:t>1.38</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L="293370">
                        <a:lnSpc>
                          <a:spcPts val="1870"/>
                        </a:lnSpc>
                      </a:pPr>
                      <a:r>
                        <a:rPr sz="1600" spc="-10" dirty="0">
                          <a:latin typeface="Times New Roman" pitchFamily="18" charset="0"/>
                          <a:cs typeface="Times New Roman" pitchFamily="18" charset="0"/>
                        </a:rPr>
                        <a:t>Winter</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60960" algn="r">
                        <a:lnSpc>
                          <a:spcPts val="1870"/>
                        </a:lnSpc>
                      </a:pPr>
                      <a:r>
                        <a:rPr sz="1600" spc="-20" dirty="0">
                          <a:latin typeface="Times New Roman" pitchFamily="18" charset="0"/>
                          <a:cs typeface="Times New Roman" pitchFamily="18" charset="0"/>
                        </a:rPr>
                        <a:t>1.32</a:t>
                      </a:r>
                      <a:endParaRPr sz="1600">
                        <a:latin typeface="Times New Roman" pitchFamily="18" charset="0"/>
                        <a:cs typeface="Times New Roman" pitchFamily="18" charset="0"/>
                      </a:endParaRPr>
                    </a:p>
                  </a:txBody>
                  <a:tcPr marL="0" marR="0" marT="0" marB="0">
                    <a:lnT w="6350">
                      <a:solidFill>
                        <a:srgbClr val="4AACC5"/>
                      </a:solidFill>
                      <a:prstDash val="solid"/>
                    </a:lnT>
                    <a:lnB w="6350">
                      <a:solidFill>
                        <a:srgbClr val="4AACC5"/>
                      </a:solidFill>
                      <a:prstDash val="solid"/>
                    </a:lnB>
                  </a:tcPr>
                </a:tc>
                <a:tc>
                  <a:txBody>
                    <a:bodyPr/>
                    <a:lstStyle/>
                    <a:p>
                      <a:pPr marR="61594" algn="r">
                        <a:lnSpc>
                          <a:spcPts val="1870"/>
                        </a:lnSpc>
                      </a:pPr>
                      <a:r>
                        <a:rPr sz="1600" spc="-20" dirty="0">
                          <a:latin typeface="Times New Roman" pitchFamily="18" charset="0"/>
                          <a:cs typeface="Times New Roman" pitchFamily="18" charset="0"/>
                        </a:rPr>
                        <a:t>1.72</a:t>
                      </a:r>
                      <a:endParaRPr sz="1600" dirty="0">
                        <a:latin typeface="Times New Roman" pitchFamily="18" charset="0"/>
                        <a:cs typeface="Times New Roman" pitchFamily="18" charset="0"/>
                      </a:endParaRPr>
                    </a:p>
                  </a:txBody>
                  <a:tcPr marL="0" marR="0" marT="0" marB="0">
                    <a:lnR w="6350">
                      <a:solidFill>
                        <a:srgbClr val="4AACC5"/>
                      </a:solidFill>
                      <a:prstDash val="solid"/>
                    </a:lnR>
                    <a:lnT w="6350">
                      <a:solidFill>
                        <a:srgbClr val="4AACC5"/>
                      </a:solidFill>
                      <a:prstDash val="solid"/>
                    </a:lnT>
                    <a:lnB w="6350">
                      <a:solidFill>
                        <a:srgbClr val="4AACC5"/>
                      </a:solidFill>
                      <a:prstDash val="solid"/>
                    </a:lnB>
                  </a:tcPr>
                </a:tc>
                <a:extLst>
                  <a:ext uri="{0D108BD9-81ED-4DB2-BD59-A6C34878D82A}">
                    <a16:rowId xmlns:a16="http://schemas.microsoft.com/office/drawing/2014/main" val="10004"/>
                  </a:ext>
                </a:extLst>
              </a:tr>
            </a:tbl>
          </a:graphicData>
        </a:graphic>
      </p:graphicFrame>
      <p:sp>
        <p:nvSpPr>
          <p:cNvPr id="3" name="object 3"/>
          <p:cNvSpPr txBox="1"/>
          <p:nvPr/>
        </p:nvSpPr>
        <p:spPr>
          <a:xfrm>
            <a:off x="128954" y="1770936"/>
            <a:ext cx="11969261" cy="4243598"/>
          </a:xfrm>
          <a:prstGeom prst="rect">
            <a:avLst/>
          </a:prstGeom>
        </p:spPr>
        <p:txBody>
          <a:bodyPr vert="horz" wrap="square" lIns="0" tIns="6985" rIns="0" bIns="0" rtlCol="0">
            <a:spAutoFit/>
          </a:bodyPr>
          <a:lstStyle/>
          <a:p>
            <a:pPr marL="12700" marR="5080" algn="just">
              <a:lnSpc>
                <a:spcPct val="101899"/>
              </a:lnSpc>
              <a:spcBef>
                <a:spcPts val="55"/>
              </a:spcBef>
            </a:pPr>
            <a:r>
              <a:rPr sz="2000" kern="0" dirty="0">
                <a:solidFill>
                  <a:sysClr val="windowText" lastClr="000000"/>
                </a:solidFill>
                <a:cs typeface="Calibri"/>
              </a:rPr>
              <a:t>In</a:t>
            </a:r>
            <a:r>
              <a:rPr sz="2000" kern="0" spc="25" dirty="0">
                <a:solidFill>
                  <a:sysClr val="windowText" lastClr="000000"/>
                </a:solidFill>
                <a:cs typeface="Calibri"/>
              </a:rPr>
              <a:t> </a:t>
            </a:r>
            <a:r>
              <a:rPr sz="2000" kern="0" dirty="0">
                <a:solidFill>
                  <a:sysClr val="windowText" lastClr="000000"/>
                </a:solidFill>
                <a:cs typeface="Calibri"/>
              </a:rPr>
              <a:t>spring,</a:t>
            </a:r>
            <a:r>
              <a:rPr sz="2000" kern="0" spc="20" dirty="0">
                <a:solidFill>
                  <a:sysClr val="windowText" lastClr="000000"/>
                </a:solidFill>
                <a:cs typeface="Calibri"/>
              </a:rPr>
              <a:t> </a:t>
            </a:r>
            <a:r>
              <a:rPr sz="2000" kern="0" dirty="0">
                <a:solidFill>
                  <a:sysClr val="windowText" lastClr="000000"/>
                </a:solidFill>
                <a:cs typeface="Calibri"/>
              </a:rPr>
              <a:t>LSTM</a:t>
            </a:r>
            <a:r>
              <a:rPr sz="2000" kern="0" spc="30" dirty="0">
                <a:solidFill>
                  <a:sysClr val="windowText" lastClr="000000"/>
                </a:solidFill>
                <a:cs typeface="Calibri"/>
              </a:rPr>
              <a:t> </a:t>
            </a:r>
            <a:r>
              <a:rPr sz="2000" kern="0" dirty="0">
                <a:solidFill>
                  <a:sysClr val="windowText" lastClr="000000"/>
                </a:solidFill>
                <a:cs typeface="Calibri"/>
              </a:rPr>
              <a:t>shows</a:t>
            </a:r>
            <a:r>
              <a:rPr sz="2000" kern="0" spc="20" dirty="0">
                <a:solidFill>
                  <a:sysClr val="windowText" lastClr="000000"/>
                </a:solidFill>
                <a:cs typeface="Calibri"/>
              </a:rPr>
              <a:t> </a:t>
            </a:r>
            <a:r>
              <a:rPr sz="2000" kern="0" dirty="0">
                <a:solidFill>
                  <a:sysClr val="windowText" lastClr="000000"/>
                </a:solidFill>
                <a:cs typeface="Calibri"/>
              </a:rPr>
              <a:t>slightly</a:t>
            </a:r>
            <a:r>
              <a:rPr sz="2000" kern="0" spc="25" dirty="0">
                <a:solidFill>
                  <a:sysClr val="windowText" lastClr="000000"/>
                </a:solidFill>
                <a:cs typeface="Calibri"/>
              </a:rPr>
              <a:t> </a:t>
            </a:r>
            <a:r>
              <a:rPr sz="2000" kern="0" dirty="0">
                <a:solidFill>
                  <a:sysClr val="windowText" lastClr="000000"/>
                </a:solidFill>
                <a:cs typeface="Calibri"/>
              </a:rPr>
              <a:t>better</a:t>
            </a:r>
            <a:r>
              <a:rPr sz="2000" kern="0" spc="20" dirty="0">
                <a:solidFill>
                  <a:sysClr val="windowText" lastClr="000000"/>
                </a:solidFill>
                <a:cs typeface="Calibri"/>
              </a:rPr>
              <a:t> </a:t>
            </a:r>
            <a:r>
              <a:rPr sz="2000" kern="0" dirty="0">
                <a:solidFill>
                  <a:sysClr val="windowText" lastClr="000000"/>
                </a:solidFill>
                <a:cs typeface="Calibri"/>
              </a:rPr>
              <a:t>performance</a:t>
            </a:r>
            <a:r>
              <a:rPr sz="2000" kern="0" spc="25" dirty="0">
                <a:solidFill>
                  <a:sysClr val="windowText" lastClr="000000"/>
                </a:solidFill>
                <a:cs typeface="Calibri"/>
              </a:rPr>
              <a:t> </a:t>
            </a:r>
            <a:r>
              <a:rPr sz="2000" kern="0" spc="-20" dirty="0">
                <a:solidFill>
                  <a:sysClr val="windowText" lastClr="000000"/>
                </a:solidFill>
                <a:cs typeface="Calibri"/>
              </a:rPr>
              <a:t>than </a:t>
            </a:r>
            <a:r>
              <a:rPr sz="2000" kern="0" spc="-10" dirty="0">
                <a:solidFill>
                  <a:sysClr val="windowText" lastClr="000000"/>
                </a:solidFill>
                <a:cs typeface="Calibri"/>
              </a:rPr>
              <a:t>LSTM-</a:t>
            </a:r>
            <a:r>
              <a:rPr sz="2000" kern="0" spc="-25" dirty="0">
                <a:solidFill>
                  <a:sysClr val="windowText" lastClr="000000"/>
                </a:solidFill>
                <a:cs typeface="Calibri"/>
              </a:rPr>
              <a:t>WAVELET</a:t>
            </a:r>
            <a:r>
              <a:rPr sz="2000" kern="0" spc="-55" dirty="0">
                <a:solidFill>
                  <a:sysClr val="windowText" lastClr="000000"/>
                </a:solidFill>
                <a:cs typeface="Calibri"/>
              </a:rPr>
              <a:t> </a:t>
            </a:r>
            <a:r>
              <a:rPr sz="2000" kern="0" dirty="0">
                <a:solidFill>
                  <a:sysClr val="windowText" lastClr="000000"/>
                </a:solidFill>
                <a:cs typeface="Calibri"/>
              </a:rPr>
              <a:t>after</a:t>
            </a:r>
            <a:r>
              <a:rPr sz="2000" kern="0" spc="-60" dirty="0">
                <a:solidFill>
                  <a:sysClr val="windowText" lastClr="000000"/>
                </a:solidFill>
                <a:cs typeface="Calibri"/>
              </a:rPr>
              <a:t> </a:t>
            </a:r>
            <a:r>
              <a:rPr sz="2000" kern="0" dirty="0">
                <a:solidFill>
                  <a:sysClr val="windowText" lastClr="000000"/>
                </a:solidFill>
                <a:cs typeface="Calibri"/>
              </a:rPr>
              <a:t>MAE</a:t>
            </a:r>
            <a:r>
              <a:rPr sz="2000" kern="0" spc="-60" dirty="0">
                <a:solidFill>
                  <a:sysClr val="windowText" lastClr="000000"/>
                </a:solidFill>
                <a:cs typeface="Calibri"/>
              </a:rPr>
              <a:t> </a:t>
            </a:r>
            <a:r>
              <a:rPr sz="2000" kern="0" spc="-10" dirty="0">
                <a:solidFill>
                  <a:sysClr val="windowText" lastClr="000000"/>
                </a:solidFill>
                <a:cs typeface="Calibri"/>
              </a:rPr>
              <a:t>(m/s)</a:t>
            </a:r>
            <a:r>
              <a:rPr sz="2000" kern="0" spc="-60" dirty="0">
                <a:solidFill>
                  <a:sysClr val="windowText" lastClr="000000"/>
                </a:solidFill>
                <a:cs typeface="Calibri"/>
              </a:rPr>
              <a:t> </a:t>
            </a:r>
            <a:r>
              <a:rPr sz="2000" kern="0" dirty="0">
                <a:solidFill>
                  <a:sysClr val="windowText" lastClr="000000"/>
                </a:solidFill>
                <a:cs typeface="Calibri"/>
              </a:rPr>
              <a:t>and</a:t>
            </a:r>
            <a:r>
              <a:rPr sz="2000" kern="0" spc="-60" dirty="0">
                <a:solidFill>
                  <a:sysClr val="windowText" lastClr="000000"/>
                </a:solidFill>
                <a:cs typeface="Calibri"/>
              </a:rPr>
              <a:t> </a:t>
            </a:r>
            <a:r>
              <a:rPr sz="2000" kern="0" dirty="0">
                <a:solidFill>
                  <a:sysClr val="windowText" lastClr="000000"/>
                </a:solidFill>
                <a:cs typeface="Calibri"/>
              </a:rPr>
              <a:t>RMSE</a:t>
            </a:r>
            <a:r>
              <a:rPr sz="2000" kern="0" spc="-60" dirty="0">
                <a:solidFill>
                  <a:sysClr val="windowText" lastClr="000000"/>
                </a:solidFill>
                <a:cs typeface="Calibri"/>
              </a:rPr>
              <a:t> </a:t>
            </a:r>
            <a:r>
              <a:rPr sz="2000" kern="0" spc="-10" dirty="0">
                <a:solidFill>
                  <a:sysClr val="windowText" lastClr="000000"/>
                </a:solidFill>
                <a:cs typeface="Calibri"/>
              </a:rPr>
              <a:t>(m/s).</a:t>
            </a:r>
            <a:r>
              <a:rPr sz="2000" kern="0" spc="-65" dirty="0">
                <a:solidFill>
                  <a:sysClr val="windowText" lastClr="000000"/>
                </a:solidFill>
                <a:cs typeface="Calibri"/>
              </a:rPr>
              <a:t> </a:t>
            </a:r>
            <a:r>
              <a:rPr sz="2000" kern="0" dirty="0">
                <a:solidFill>
                  <a:sysClr val="windowText" lastClr="000000"/>
                </a:solidFill>
                <a:cs typeface="Calibri"/>
              </a:rPr>
              <a:t>For</a:t>
            </a:r>
            <a:r>
              <a:rPr sz="2000" kern="0" spc="-65" dirty="0">
                <a:solidFill>
                  <a:sysClr val="windowText" lastClr="000000"/>
                </a:solidFill>
                <a:cs typeface="Calibri"/>
              </a:rPr>
              <a:t> </a:t>
            </a:r>
            <a:r>
              <a:rPr sz="2000" kern="0" spc="-25" dirty="0">
                <a:solidFill>
                  <a:sysClr val="windowText" lastClr="000000"/>
                </a:solidFill>
                <a:cs typeface="Calibri"/>
              </a:rPr>
              <a:t>all </a:t>
            </a:r>
            <a:r>
              <a:rPr sz="2000" kern="0" dirty="0">
                <a:solidFill>
                  <a:sysClr val="windowText" lastClr="000000"/>
                </a:solidFill>
                <a:cs typeface="Calibri"/>
              </a:rPr>
              <a:t>other</a:t>
            </a:r>
            <a:r>
              <a:rPr sz="2000" kern="0" spc="-75" dirty="0">
                <a:solidFill>
                  <a:sysClr val="windowText" lastClr="000000"/>
                </a:solidFill>
                <a:cs typeface="Calibri"/>
              </a:rPr>
              <a:t> </a:t>
            </a:r>
            <a:r>
              <a:rPr sz="2000" kern="0" spc="-10" dirty="0">
                <a:solidFill>
                  <a:sysClr val="windowText" lastClr="000000"/>
                </a:solidFill>
                <a:cs typeface="Calibri"/>
              </a:rPr>
              <a:t>seasons,</a:t>
            </a:r>
            <a:r>
              <a:rPr sz="2000" kern="0" spc="-80" dirty="0">
                <a:solidFill>
                  <a:sysClr val="windowText" lastClr="000000"/>
                </a:solidFill>
                <a:cs typeface="Calibri"/>
              </a:rPr>
              <a:t> </a:t>
            </a:r>
            <a:r>
              <a:rPr sz="2000" kern="0" spc="-10" dirty="0">
                <a:solidFill>
                  <a:sysClr val="windowText" lastClr="000000"/>
                </a:solidFill>
                <a:cs typeface="Calibri"/>
              </a:rPr>
              <a:t>hybrid</a:t>
            </a:r>
            <a:r>
              <a:rPr sz="2000" kern="0" spc="-75" dirty="0">
                <a:solidFill>
                  <a:sysClr val="windowText" lastClr="000000"/>
                </a:solidFill>
                <a:cs typeface="Calibri"/>
              </a:rPr>
              <a:t> </a:t>
            </a:r>
            <a:r>
              <a:rPr sz="2000" kern="0" dirty="0">
                <a:solidFill>
                  <a:sysClr val="windowText" lastClr="000000"/>
                </a:solidFill>
                <a:cs typeface="Calibri"/>
              </a:rPr>
              <a:t>model</a:t>
            </a:r>
            <a:r>
              <a:rPr sz="2000" kern="0" spc="-80" dirty="0">
                <a:solidFill>
                  <a:sysClr val="windowText" lastClr="000000"/>
                </a:solidFill>
                <a:cs typeface="Calibri"/>
              </a:rPr>
              <a:t> </a:t>
            </a:r>
            <a:r>
              <a:rPr sz="2000" kern="0" spc="-10" dirty="0">
                <a:solidFill>
                  <a:sysClr val="windowText" lastClr="000000"/>
                </a:solidFill>
                <a:cs typeface="Calibri"/>
              </a:rPr>
              <a:t>performs</a:t>
            </a:r>
            <a:r>
              <a:rPr sz="2000" kern="0" spc="-75" dirty="0">
                <a:solidFill>
                  <a:sysClr val="windowText" lastClr="000000"/>
                </a:solidFill>
                <a:cs typeface="Calibri"/>
              </a:rPr>
              <a:t> </a:t>
            </a:r>
            <a:r>
              <a:rPr sz="2000" kern="0" spc="-10" dirty="0">
                <a:solidFill>
                  <a:sysClr val="windowText" lastClr="000000"/>
                </a:solidFill>
                <a:cs typeface="Calibri"/>
              </a:rPr>
              <a:t>better</a:t>
            </a:r>
            <a:r>
              <a:rPr sz="2000" kern="0" spc="-80" dirty="0">
                <a:solidFill>
                  <a:sysClr val="windowText" lastClr="000000"/>
                </a:solidFill>
                <a:cs typeface="Calibri"/>
              </a:rPr>
              <a:t> </a:t>
            </a:r>
            <a:r>
              <a:rPr sz="2000" kern="0" dirty="0">
                <a:solidFill>
                  <a:sysClr val="windowText" lastClr="000000"/>
                </a:solidFill>
                <a:cs typeface="Calibri"/>
              </a:rPr>
              <a:t>than</a:t>
            </a:r>
            <a:r>
              <a:rPr sz="2000" kern="0" spc="-70" dirty="0">
                <a:solidFill>
                  <a:sysClr val="windowText" lastClr="000000"/>
                </a:solidFill>
                <a:cs typeface="Calibri"/>
              </a:rPr>
              <a:t> </a:t>
            </a:r>
            <a:r>
              <a:rPr sz="2000" kern="0" spc="-10" dirty="0">
                <a:solidFill>
                  <a:sysClr val="windowText" lastClr="000000"/>
                </a:solidFill>
                <a:cs typeface="Calibri"/>
              </a:rPr>
              <a:t>single </a:t>
            </a:r>
            <a:r>
              <a:rPr sz="2000" kern="0" dirty="0">
                <a:solidFill>
                  <a:sysClr val="windowText" lastClr="000000"/>
                </a:solidFill>
                <a:cs typeface="Calibri"/>
              </a:rPr>
              <a:t>LSTM</a:t>
            </a:r>
            <a:r>
              <a:rPr sz="2000" kern="0" spc="-40" dirty="0">
                <a:solidFill>
                  <a:sysClr val="windowText" lastClr="000000"/>
                </a:solidFill>
                <a:cs typeface="Calibri"/>
              </a:rPr>
              <a:t> </a:t>
            </a:r>
            <a:r>
              <a:rPr sz="2000" kern="0" dirty="0">
                <a:solidFill>
                  <a:sysClr val="windowText" lastClr="000000"/>
                </a:solidFill>
                <a:cs typeface="Calibri"/>
              </a:rPr>
              <a:t>for</a:t>
            </a:r>
            <a:r>
              <a:rPr sz="2000" kern="0" spc="-40" dirty="0">
                <a:solidFill>
                  <a:sysClr val="windowText" lastClr="000000"/>
                </a:solidFill>
                <a:cs typeface="Calibri"/>
              </a:rPr>
              <a:t> </a:t>
            </a:r>
            <a:r>
              <a:rPr sz="2000" kern="0" dirty="0">
                <a:solidFill>
                  <a:sysClr val="windowText" lastClr="000000"/>
                </a:solidFill>
                <a:cs typeface="Calibri"/>
              </a:rPr>
              <a:t>simulation</a:t>
            </a:r>
            <a:r>
              <a:rPr sz="2000" kern="0" spc="-35" dirty="0">
                <a:solidFill>
                  <a:sysClr val="windowText" lastClr="000000"/>
                </a:solidFill>
                <a:cs typeface="Calibri"/>
              </a:rPr>
              <a:t> </a:t>
            </a:r>
            <a:r>
              <a:rPr sz="2000" kern="0" dirty="0">
                <a:solidFill>
                  <a:sysClr val="windowText" lastClr="000000"/>
                </a:solidFill>
                <a:cs typeface="Calibri"/>
              </a:rPr>
              <a:t>of</a:t>
            </a:r>
            <a:r>
              <a:rPr sz="2000" kern="0" spc="-40" dirty="0">
                <a:solidFill>
                  <a:sysClr val="windowText" lastClr="000000"/>
                </a:solidFill>
                <a:cs typeface="Calibri"/>
              </a:rPr>
              <a:t> </a:t>
            </a:r>
            <a:r>
              <a:rPr sz="2000" kern="0" dirty="0">
                <a:solidFill>
                  <a:sysClr val="windowText" lastClr="000000"/>
                </a:solidFill>
                <a:cs typeface="Calibri"/>
              </a:rPr>
              <a:t>short</a:t>
            </a:r>
            <a:r>
              <a:rPr sz="2000" kern="0" spc="-50" dirty="0">
                <a:solidFill>
                  <a:sysClr val="windowText" lastClr="000000"/>
                </a:solidFill>
                <a:cs typeface="Calibri"/>
              </a:rPr>
              <a:t> </a:t>
            </a:r>
            <a:r>
              <a:rPr sz="2000" kern="0" dirty="0">
                <a:solidFill>
                  <a:sysClr val="windowText" lastClr="000000"/>
                </a:solidFill>
                <a:cs typeface="Calibri"/>
              </a:rPr>
              <a:t>term</a:t>
            </a:r>
            <a:r>
              <a:rPr sz="2000" kern="0" spc="-45" dirty="0">
                <a:solidFill>
                  <a:sysClr val="windowText" lastClr="000000"/>
                </a:solidFill>
                <a:cs typeface="Calibri"/>
              </a:rPr>
              <a:t> </a:t>
            </a:r>
            <a:r>
              <a:rPr sz="2000" kern="0" dirty="0">
                <a:solidFill>
                  <a:sysClr val="windowText" lastClr="000000"/>
                </a:solidFill>
                <a:cs typeface="Calibri"/>
              </a:rPr>
              <a:t>(16</a:t>
            </a:r>
            <a:r>
              <a:rPr sz="2000" kern="0" spc="-35" dirty="0">
                <a:solidFill>
                  <a:sysClr val="windowText" lastClr="000000"/>
                </a:solidFill>
                <a:cs typeface="Calibri"/>
              </a:rPr>
              <a:t> </a:t>
            </a:r>
            <a:r>
              <a:rPr sz="2000" kern="0" spc="-50" dirty="0">
                <a:solidFill>
                  <a:sysClr val="windowText" lastClr="000000"/>
                </a:solidFill>
                <a:cs typeface="Calibri"/>
              </a:rPr>
              <a:t>hr.</a:t>
            </a:r>
            <a:r>
              <a:rPr sz="2000" kern="0" spc="-40" dirty="0">
                <a:solidFill>
                  <a:sysClr val="windowText" lastClr="000000"/>
                </a:solidFill>
                <a:cs typeface="Calibri"/>
              </a:rPr>
              <a:t> </a:t>
            </a:r>
            <a:r>
              <a:rPr sz="2000" kern="0" dirty="0">
                <a:solidFill>
                  <a:sysClr val="windowText" lastClr="000000"/>
                </a:solidFill>
                <a:cs typeface="Calibri"/>
              </a:rPr>
              <a:t>wind</a:t>
            </a:r>
            <a:r>
              <a:rPr sz="2000" kern="0" spc="-40" dirty="0">
                <a:solidFill>
                  <a:sysClr val="windowText" lastClr="000000"/>
                </a:solidFill>
                <a:cs typeface="Calibri"/>
              </a:rPr>
              <a:t> </a:t>
            </a:r>
            <a:r>
              <a:rPr sz="2000" kern="0" spc="-10" dirty="0">
                <a:solidFill>
                  <a:sysClr val="windowText" lastClr="000000"/>
                </a:solidFill>
                <a:cs typeface="Calibri"/>
              </a:rPr>
              <a:t>speed).</a:t>
            </a:r>
            <a:endParaRPr sz="2000" kern="0" dirty="0">
              <a:solidFill>
                <a:sysClr val="windowText" lastClr="000000"/>
              </a:solidFill>
              <a:cs typeface="Calibri"/>
            </a:endParaRPr>
          </a:p>
          <a:p>
            <a:pPr marL="12700"/>
            <a:endParaRPr lang="tr-TR" sz="2400" b="1" kern="0" spc="-10" dirty="0">
              <a:solidFill>
                <a:srgbClr val="006FC0"/>
              </a:solidFill>
              <a:cs typeface="Calibri"/>
            </a:endParaRPr>
          </a:p>
          <a:p>
            <a:pPr marL="12700"/>
            <a:r>
              <a:rPr sz="2400" b="1" kern="0" spc="-10" dirty="0">
                <a:solidFill>
                  <a:srgbClr val="006FC0"/>
                </a:solidFill>
                <a:cs typeface="Calibri"/>
              </a:rPr>
              <a:t>CONCLUSION</a:t>
            </a:r>
            <a:endParaRPr lang="tr-TR" sz="2400" b="1" kern="0" spc="-10" dirty="0">
              <a:solidFill>
                <a:srgbClr val="006FC0"/>
              </a:solidFill>
              <a:cs typeface="Calibri"/>
            </a:endParaRPr>
          </a:p>
          <a:p>
            <a:pPr marL="12700"/>
            <a:endParaRPr sz="2400" kern="0" dirty="0">
              <a:solidFill>
                <a:sysClr val="windowText" lastClr="000000"/>
              </a:solidFill>
              <a:cs typeface="Calibri"/>
            </a:endParaRPr>
          </a:p>
          <a:p>
            <a:pPr marL="12700" marR="6985" algn="just">
              <a:lnSpc>
                <a:spcPct val="101800"/>
              </a:lnSpc>
              <a:spcBef>
                <a:spcPts val="20"/>
              </a:spcBef>
            </a:pPr>
            <a:r>
              <a:rPr sz="2000" kern="0" dirty="0">
                <a:solidFill>
                  <a:sysClr val="windowText" lastClr="000000"/>
                </a:solidFill>
                <a:cs typeface="Calibri"/>
              </a:rPr>
              <a:t>As</a:t>
            </a:r>
            <a:r>
              <a:rPr sz="2000" kern="0" spc="135" dirty="0">
                <a:solidFill>
                  <a:sysClr val="windowText" lastClr="000000"/>
                </a:solidFill>
                <a:cs typeface="Calibri"/>
              </a:rPr>
              <a:t>  </a:t>
            </a:r>
            <a:r>
              <a:rPr sz="2000" kern="0" dirty="0">
                <a:solidFill>
                  <a:sysClr val="windowText" lastClr="000000"/>
                </a:solidFill>
                <a:cs typeface="Calibri"/>
              </a:rPr>
              <a:t>a</a:t>
            </a:r>
            <a:r>
              <a:rPr sz="2000" kern="0" spc="130" dirty="0">
                <a:solidFill>
                  <a:sysClr val="windowText" lastClr="000000"/>
                </a:solidFill>
                <a:cs typeface="Calibri"/>
              </a:rPr>
              <a:t>  </a:t>
            </a:r>
            <a:r>
              <a:rPr sz="2000" kern="0" dirty="0">
                <a:solidFill>
                  <a:sysClr val="windowText" lastClr="000000"/>
                </a:solidFill>
                <a:cs typeface="Calibri"/>
              </a:rPr>
              <a:t>conclusion,</a:t>
            </a:r>
            <a:r>
              <a:rPr sz="2000" kern="0" spc="135" dirty="0">
                <a:solidFill>
                  <a:sysClr val="windowText" lastClr="000000"/>
                </a:solidFill>
                <a:cs typeface="Calibri"/>
              </a:rPr>
              <a:t>  </a:t>
            </a:r>
            <a:r>
              <a:rPr sz="2000" kern="0" dirty="0">
                <a:solidFill>
                  <a:sysClr val="windowText" lastClr="000000"/>
                </a:solidFill>
                <a:cs typeface="Calibri"/>
              </a:rPr>
              <a:t>the</a:t>
            </a:r>
            <a:r>
              <a:rPr sz="2000" kern="0" spc="130" dirty="0">
                <a:solidFill>
                  <a:sysClr val="windowText" lastClr="000000"/>
                </a:solidFill>
                <a:cs typeface="Calibri"/>
              </a:rPr>
              <a:t>  </a:t>
            </a:r>
            <a:r>
              <a:rPr sz="2000" kern="0" dirty="0">
                <a:solidFill>
                  <a:sysClr val="windowText" lastClr="000000"/>
                </a:solidFill>
                <a:cs typeface="Calibri"/>
              </a:rPr>
              <a:t>Hybrid</a:t>
            </a:r>
            <a:r>
              <a:rPr sz="2000" kern="0" spc="140" dirty="0">
                <a:solidFill>
                  <a:sysClr val="windowText" lastClr="000000"/>
                </a:solidFill>
                <a:cs typeface="Calibri"/>
              </a:rPr>
              <a:t>  </a:t>
            </a:r>
            <a:r>
              <a:rPr sz="2000" kern="0" dirty="0">
                <a:solidFill>
                  <a:sysClr val="windowText" lastClr="000000"/>
                </a:solidFill>
                <a:cs typeface="Calibri"/>
              </a:rPr>
              <a:t>model</a:t>
            </a:r>
            <a:r>
              <a:rPr sz="2000" kern="0" spc="125" dirty="0">
                <a:solidFill>
                  <a:sysClr val="windowText" lastClr="000000"/>
                </a:solidFill>
                <a:cs typeface="Calibri"/>
              </a:rPr>
              <a:t>  </a:t>
            </a:r>
            <a:r>
              <a:rPr sz="2000" kern="0" spc="-10" dirty="0">
                <a:solidFill>
                  <a:sysClr val="windowText" lastClr="000000"/>
                </a:solidFill>
                <a:cs typeface="Calibri"/>
              </a:rPr>
              <a:t>(LSTM-Wavelet) </a:t>
            </a:r>
            <a:r>
              <a:rPr sz="2000" kern="0" dirty="0">
                <a:solidFill>
                  <a:sysClr val="windowText" lastClr="000000"/>
                </a:solidFill>
                <a:cs typeface="Calibri"/>
              </a:rPr>
              <a:t>shows</a:t>
            </a:r>
            <a:r>
              <a:rPr sz="2000" kern="0" spc="195" dirty="0">
                <a:solidFill>
                  <a:sysClr val="windowText" lastClr="000000"/>
                </a:solidFill>
                <a:cs typeface="Calibri"/>
              </a:rPr>
              <a:t>  </a:t>
            </a:r>
            <a:r>
              <a:rPr sz="2000" kern="0" dirty="0">
                <a:solidFill>
                  <a:sysClr val="windowText" lastClr="000000"/>
                </a:solidFill>
                <a:cs typeface="Calibri"/>
              </a:rPr>
              <a:t>slightly</a:t>
            </a:r>
            <a:r>
              <a:rPr sz="2000" kern="0" spc="190" dirty="0">
                <a:solidFill>
                  <a:sysClr val="windowText" lastClr="000000"/>
                </a:solidFill>
                <a:cs typeface="Calibri"/>
              </a:rPr>
              <a:t>  </a:t>
            </a:r>
            <a:r>
              <a:rPr sz="2000" kern="0" dirty="0">
                <a:solidFill>
                  <a:sysClr val="windowText" lastClr="000000"/>
                </a:solidFill>
                <a:cs typeface="Calibri"/>
              </a:rPr>
              <a:t>higher</a:t>
            </a:r>
            <a:r>
              <a:rPr sz="2000" kern="0" spc="190" dirty="0">
                <a:solidFill>
                  <a:sysClr val="windowText" lastClr="000000"/>
                </a:solidFill>
                <a:cs typeface="Calibri"/>
              </a:rPr>
              <a:t>  </a:t>
            </a:r>
            <a:r>
              <a:rPr sz="2000" kern="0" dirty="0">
                <a:solidFill>
                  <a:sysClr val="windowText" lastClr="000000"/>
                </a:solidFill>
                <a:cs typeface="Calibri"/>
              </a:rPr>
              <a:t>reliability</a:t>
            </a:r>
            <a:r>
              <a:rPr sz="2000" kern="0" spc="195" dirty="0">
                <a:solidFill>
                  <a:sysClr val="windowText" lastClr="000000"/>
                </a:solidFill>
                <a:cs typeface="Calibri"/>
              </a:rPr>
              <a:t>  </a:t>
            </a:r>
            <a:r>
              <a:rPr sz="2000" kern="0" dirty="0">
                <a:solidFill>
                  <a:sysClr val="windowText" lastClr="000000"/>
                </a:solidFill>
                <a:cs typeface="Calibri"/>
              </a:rPr>
              <a:t>for</a:t>
            </a:r>
            <a:r>
              <a:rPr sz="2000" kern="0" spc="190" dirty="0">
                <a:solidFill>
                  <a:sysClr val="windowText" lastClr="000000"/>
                </a:solidFill>
                <a:cs typeface="Calibri"/>
              </a:rPr>
              <a:t>  </a:t>
            </a:r>
            <a:r>
              <a:rPr sz="2000" kern="0" dirty="0">
                <a:solidFill>
                  <a:sysClr val="windowText" lastClr="000000"/>
                </a:solidFill>
                <a:cs typeface="Calibri"/>
              </a:rPr>
              <a:t>prediction</a:t>
            </a:r>
            <a:r>
              <a:rPr sz="2000" kern="0" spc="195" dirty="0">
                <a:solidFill>
                  <a:sysClr val="windowText" lastClr="000000"/>
                </a:solidFill>
                <a:cs typeface="Calibri"/>
              </a:rPr>
              <a:t>  </a:t>
            </a:r>
            <a:r>
              <a:rPr sz="2000" kern="0" spc="-25" dirty="0">
                <a:solidFill>
                  <a:sysClr val="windowText" lastClr="000000"/>
                </a:solidFill>
                <a:cs typeface="Calibri"/>
              </a:rPr>
              <a:t>and </a:t>
            </a:r>
            <a:r>
              <a:rPr sz="2000" kern="0" dirty="0">
                <a:solidFill>
                  <a:sysClr val="windowText" lastClr="000000"/>
                </a:solidFill>
                <a:cs typeface="Calibri"/>
              </a:rPr>
              <a:t>estimation</a:t>
            </a:r>
            <a:r>
              <a:rPr sz="2000" kern="0" spc="30" dirty="0">
                <a:solidFill>
                  <a:sysClr val="windowText" lastClr="000000"/>
                </a:solidFill>
                <a:cs typeface="Calibri"/>
              </a:rPr>
              <a:t> </a:t>
            </a:r>
            <a:r>
              <a:rPr sz="2000" kern="0" dirty="0">
                <a:solidFill>
                  <a:sysClr val="windowText" lastClr="000000"/>
                </a:solidFill>
                <a:cs typeface="Calibri"/>
              </a:rPr>
              <a:t>of</a:t>
            </a:r>
            <a:r>
              <a:rPr sz="2000" kern="0" spc="50" dirty="0">
                <a:solidFill>
                  <a:sysClr val="windowText" lastClr="000000"/>
                </a:solidFill>
                <a:cs typeface="Calibri"/>
              </a:rPr>
              <a:t> </a:t>
            </a:r>
            <a:r>
              <a:rPr sz="2000" kern="0" spc="-20" dirty="0">
                <a:solidFill>
                  <a:sysClr val="windowText" lastClr="000000"/>
                </a:solidFill>
                <a:cs typeface="Calibri"/>
              </a:rPr>
              <a:t>short-</a:t>
            </a:r>
            <a:r>
              <a:rPr sz="2000" kern="0" dirty="0">
                <a:solidFill>
                  <a:sysClr val="windowText" lastClr="000000"/>
                </a:solidFill>
                <a:cs typeface="Calibri"/>
              </a:rPr>
              <a:t>term</a:t>
            </a:r>
            <a:r>
              <a:rPr sz="2000" kern="0" spc="25" dirty="0">
                <a:solidFill>
                  <a:sysClr val="windowText" lastClr="000000"/>
                </a:solidFill>
                <a:cs typeface="Calibri"/>
              </a:rPr>
              <a:t> </a:t>
            </a:r>
            <a:r>
              <a:rPr sz="2000" kern="0" dirty="0">
                <a:solidFill>
                  <a:sysClr val="windowText" lastClr="000000"/>
                </a:solidFill>
                <a:cs typeface="Calibri"/>
              </a:rPr>
              <a:t>hourly</a:t>
            </a:r>
            <a:r>
              <a:rPr sz="2000" kern="0" spc="45" dirty="0">
                <a:solidFill>
                  <a:sysClr val="windowText" lastClr="000000"/>
                </a:solidFill>
                <a:cs typeface="Calibri"/>
              </a:rPr>
              <a:t> </a:t>
            </a:r>
            <a:r>
              <a:rPr sz="2000" kern="0" dirty="0">
                <a:solidFill>
                  <a:sysClr val="windowText" lastClr="000000"/>
                </a:solidFill>
                <a:cs typeface="Calibri"/>
              </a:rPr>
              <a:t>wind</a:t>
            </a:r>
            <a:r>
              <a:rPr sz="2000" kern="0" spc="40" dirty="0">
                <a:solidFill>
                  <a:sysClr val="windowText" lastClr="000000"/>
                </a:solidFill>
                <a:cs typeface="Calibri"/>
              </a:rPr>
              <a:t> </a:t>
            </a:r>
            <a:r>
              <a:rPr sz="2000" kern="0" dirty="0">
                <a:solidFill>
                  <a:sysClr val="windowText" lastClr="000000"/>
                </a:solidFill>
                <a:cs typeface="Calibri"/>
              </a:rPr>
              <a:t>speed</a:t>
            </a:r>
            <a:r>
              <a:rPr sz="2000" kern="0" spc="25" dirty="0">
                <a:solidFill>
                  <a:sysClr val="windowText" lastClr="000000"/>
                </a:solidFill>
                <a:cs typeface="Calibri"/>
              </a:rPr>
              <a:t> </a:t>
            </a:r>
            <a:r>
              <a:rPr sz="2000" kern="0" dirty="0">
                <a:solidFill>
                  <a:sysClr val="windowText" lastClr="000000"/>
                </a:solidFill>
                <a:cs typeface="Calibri"/>
              </a:rPr>
              <a:t>data</a:t>
            </a:r>
            <a:r>
              <a:rPr sz="2000" kern="0" spc="35" dirty="0">
                <a:solidFill>
                  <a:sysClr val="windowText" lastClr="000000"/>
                </a:solidFill>
                <a:cs typeface="Calibri"/>
              </a:rPr>
              <a:t> </a:t>
            </a:r>
            <a:r>
              <a:rPr sz="2000" kern="0" dirty="0">
                <a:solidFill>
                  <a:sysClr val="windowText" lastClr="000000"/>
                </a:solidFill>
                <a:cs typeface="Calibri"/>
              </a:rPr>
              <a:t>at</a:t>
            </a:r>
            <a:r>
              <a:rPr sz="2000" kern="0" spc="40" dirty="0">
                <a:solidFill>
                  <a:sysClr val="windowText" lastClr="000000"/>
                </a:solidFill>
                <a:cs typeface="Calibri"/>
              </a:rPr>
              <a:t> </a:t>
            </a:r>
            <a:r>
              <a:rPr sz="2000" kern="0" spc="-25" dirty="0">
                <a:solidFill>
                  <a:sysClr val="windowText" lastClr="000000"/>
                </a:solidFill>
                <a:cs typeface="Calibri"/>
              </a:rPr>
              <a:t>the </a:t>
            </a:r>
            <a:r>
              <a:rPr sz="2000" kern="0" spc="-10" dirty="0">
                <a:solidFill>
                  <a:sysClr val="windowText" lastClr="000000"/>
                </a:solidFill>
                <a:cs typeface="Calibri"/>
              </a:rPr>
              <a:t>study</a:t>
            </a:r>
            <a:r>
              <a:rPr sz="2000" kern="0" spc="-85" dirty="0">
                <a:solidFill>
                  <a:sysClr val="windowText" lastClr="000000"/>
                </a:solidFill>
                <a:cs typeface="Calibri"/>
              </a:rPr>
              <a:t> </a:t>
            </a:r>
            <a:r>
              <a:rPr sz="2000" kern="0" spc="-20" dirty="0">
                <a:solidFill>
                  <a:sysClr val="windowText" lastClr="000000"/>
                </a:solidFill>
                <a:cs typeface="Calibri"/>
              </a:rPr>
              <a:t>area.</a:t>
            </a:r>
            <a:r>
              <a:rPr sz="2000" kern="0" spc="-90" dirty="0">
                <a:solidFill>
                  <a:sysClr val="windowText" lastClr="000000"/>
                </a:solidFill>
                <a:cs typeface="Calibri"/>
              </a:rPr>
              <a:t> </a:t>
            </a:r>
            <a:endParaRPr lang="tr-TR" sz="2000" kern="0" spc="-10" dirty="0">
              <a:solidFill>
                <a:sysClr val="windowText" lastClr="000000"/>
              </a:solidFill>
              <a:cs typeface="Calibri"/>
            </a:endParaRPr>
          </a:p>
          <a:p>
            <a:pPr marL="12700" marR="6985" algn="just">
              <a:lnSpc>
                <a:spcPct val="101800"/>
              </a:lnSpc>
              <a:spcBef>
                <a:spcPts val="20"/>
              </a:spcBef>
            </a:pPr>
            <a:endParaRPr lang="tr-TR" sz="2000" b="1" kern="0" spc="-10" dirty="0">
              <a:solidFill>
                <a:srgbClr val="006FC0"/>
              </a:solidFill>
              <a:cs typeface="Calibri"/>
            </a:endParaRPr>
          </a:p>
          <a:p>
            <a:pPr marL="12700" marR="6985" algn="just">
              <a:lnSpc>
                <a:spcPct val="101800"/>
              </a:lnSpc>
              <a:spcBef>
                <a:spcPts val="20"/>
              </a:spcBef>
            </a:pPr>
            <a:r>
              <a:rPr lang="tr-TR" sz="2000" b="1" kern="0" spc="-10" dirty="0">
                <a:solidFill>
                  <a:srgbClr val="006FC0"/>
                </a:solidFill>
                <a:cs typeface="Calibri"/>
              </a:rPr>
              <a:t>LIMITATION AND RECOMMENDATION</a:t>
            </a:r>
          </a:p>
          <a:p>
            <a:pPr marL="12700" marR="6985" algn="just">
              <a:lnSpc>
                <a:spcPct val="101800"/>
              </a:lnSpc>
              <a:spcBef>
                <a:spcPts val="20"/>
              </a:spcBef>
            </a:pPr>
            <a:endParaRPr lang="tr-TR" sz="2000" kern="0" dirty="0">
              <a:solidFill>
                <a:sysClr val="windowText" lastClr="000000"/>
              </a:solidFill>
              <a:cs typeface="Calibri"/>
            </a:endParaRPr>
          </a:p>
          <a:p>
            <a:pPr marL="12700" marR="6985" algn="just">
              <a:lnSpc>
                <a:spcPct val="101800"/>
              </a:lnSpc>
              <a:spcBef>
                <a:spcPts val="20"/>
              </a:spcBef>
            </a:pPr>
            <a:r>
              <a:rPr lang="en-US" sz="2000" kern="0" dirty="0">
                <a:solidFill>
                  <a:sysClr val="windowText" lastClr="000000"/>
                </a:solidFill>
                <a:cs typeface="Calibri"/>
              </a:rPr>
              <a:t>The</a:t>
            </a:r>
            <a:r>
              <a:rPr lang="en-US" sz="2000" kern="0" spc="-100" dirty="0">
                <a:solidFill>
                  <a:sysClr val="windowText" lastClr="000000"/>
                </a:solidFill>
                <a:cs typeface="Calibri"/>
              </a:rPr>
              <a:t> </a:t>
            </a:r>
            <a:r>
              <a:rPr lang="en-US" sz="2000" kern="0" spc="-10" dirty="0">
                <a:solidFill>
                  <a:sysClr val="windowText" lastClr="000000"/>
                </a:solidFill>
                <a:cs typeface="Calibri"/>
              </a:rPr>
              <a:t>future</a:t>
            </a:r>
            <a:r>
              <a:rPr lang="en-US" sz="2000" kern="0" spc="-90" dirty="0">
                <a:solidFill>
                  <a:sysClr val="windowText" lastClr="000000"/>
                </a:solidFill>
                <a:cs typeface="Calibri"/>
              </a:rPr>
              <a:t> </a:t>
            </a:r>
            <a:r>
              <a:rPr lang="en-US" sz="2000" kern="0" spc="-10" dirty="0">
                <a:solidFill>
                  <a:sysClr val="windowText" lastClr="000000"/>
                </a:solidFill>
                <a:cs typeface="Calibri"/>
              </a:rPr>
              <a:t>work</a:t>
            </a:r>
            <a:r>
              <a:rPr lang="en-US" sz="2000" kern="0" spc="-85" dirty="0">
                <a:solidFill>
                  <a:sysClr val="windowText" lastClr="000000"/>
                </a:solidFill>
                <a:cs typeface="Calibri"/>
              </a:rPr>
              <a:t> </a:t>
            </a:r>
            <a:r>
              <a:rPr lang="en-US" sz="2000" kern="0" spc="-10" dirty="0">
                <a:solidFill>
                  <a:sysClr val="windowText" lastClr="000000"/>
                </a:solidFill>
                <a:cs typeface="Calibri"/>
              </a:rPr>
              <a:t>will</a:t>
            </a:r>
            <a:r>
              <a:rPr lang="en-US" sz="2000" kern="0" spc="-100" dirty="0">
                <a:solidFill>
                  <a:sysClr val="windowText" lastClr="000000"/>
                </a:solidFill>
                <a:cs typeface="Calibri"/>
              </a:rPr>
              <a:t> </a:t>
            </a:r>
            <a:r>
              <a:rPr lang="en-US" sz="2000" kern="0" dirty="0">
                <a:solidFill>
                  <a:sysClr val="windowText" lastClr="000000"/>
                </a:solidFill>
                <a:cs typeface="Calibri"/>
              </a:rPr>
              <a:t>be</a:t>
            </a:r>
            <a:r>
              <a:rPr lang="en-US" sz="2000" kern="0" spc="-80" dirty="0">
                <a:solidFill>
                  <a:sysClr val="windowText" lastClr="000000"/>
                </a:solidFill>
                <a:cs typeface="Calibri"/>
              </a:rPr>
              <a:t> </a:t>
            </a:r>
            <a:r>
              <a:rPr lang="en-US" sz="2000" kern="0" spc="-10" dirty="0">
                <a:solidFill>
                  <a:sysClr val="windowText" lastClr="000000"/>
                </a:solidFill>
                <a:cs typeface="Calibri"/>
              </a:rPr>
              <a:t>deal</a:t>
            </a:r>
            <a:r>
              <a:rPr lang="en-US" sz="2000" kern="0" spc="-90" dirty="0">
                <a:solidFill>
                  <a:sysClr val="windowText" lastClr="000000"/>
                </a:solidFill>
                <a:cs typeface="Calibri"/>
              </a:rPr>
              <a:t> </a:t>
            </a:r>
            <a:r>
              <a:rPr lang="en-US" sz="2000" kern="0" spc="-10" dirty="0">
                <a:solidFill>
                  <a:sysClr val="windowText" lastClr="000000"/>
                </a:solidFill>
                <a:cs typeface="Calibri"/>
              </a:rPr>
              <a:t>with</a:t>
            </a:r>
            <a:r>
              <a:rPr lang="en-US" sz="2000" kern="0" spc="-95" dirty="0">
                <a:solidFill>
                  <a:sysClr val="windowText" lastClr="000000"/>
                </a:solidFill>
                <a:cs typeface="Calibri"/>
              </a:rPr>
              <a:t> </a:t>
            </a:r>
            <a:r>
              <a:rPr lang="en-US" sz="2000" kern="0" spc="-10" dirty="0">
                <a:solidFill>
                  <a:sysClr val="windowText" lastClr="000000"/>
                </a:solidFill>
                <a:cs typeface="Calibri"/>
              </a:rPr>
              <a:t>comparison </a:t>
            </a:r>
            <a:r>
              <a:rPr lang="en-US" sz="2000" kern="0" dirty="0">
                <a:solidFill>
                  <a:sysClr val="windowText" lastClr="000000"/>
                </a:solidFill>
                <a:cs typeface="Calibri"/>
              </a:rPr>
              <a:t>of</a:t>
            </a:r>
            <a:r>
              <a:rPr lang="en-US" sz="2000" kern="0" spc="-50" dirty="0">
                <a:solidFill>
                  <a:sysClr val="windowText" lastClr="000000"/>
                </a:solidFill>
                <a:cs typeface="Calibri"/>
              </a:rPr>
              <a:t> </a:t>
            </a:r>
            <a:r>
              <a:rPr lang="en-US" sz="2000" kern="0" spc="-10" dirty="0">
                <a:solidFill>
                  <a:sysClr val="windowText" lastClr="000000"/>
                </a:solidFill>
                <a:cs typeface="Calibri"/>
              </a:rPr>
              <a:t>different</a:t>
            </a:r>
            <a:r>
              <a:rPr lang="en-US" sz="2000" kern="0" spc="-50" dirty="0">
                <a:solidFill>
                  <a:sysClr val="windowText" lastClr="000000"/>
                </a:solidFill>
                <a:cs typeface="Calibri"/>
              </a:rPr>
              <a:t> </a:t>
            </a:r>
            <a:r>
              <a:rPr lang="en-US" sz="2000" kern="0" dirty="0">
                <a:solidFill>
                  <a:sysClr val="windowText" lastClr="000000"/>
                </a:solidFill>
                <a:cs typeface="Calibri"/>
              </a:rPr>
              <a:t>models</a:t>
            </a:r>
            <a:r>
              <a:rPr lang="en-US" sz="2000" kern="0" spc="-55" dirty="0">
                <a:solidFill>
                  <a:sysClr val="windowText" lastClr="000000"/>
                </a:solidFill>
                <a:cs typeface="Calibri"/>
              </a:rPr>
              <a:t> </a:t>
            </a:r>
            <a:r>
              <a:rPr lang="en-US" sz="2000" kern="0" dirty="0">
                <a:solidFill>
                  <a:sysClr val="windowText" lastClr="000000"/>
                </a:solidFill>
                <a:cs typeface="Calibri"/>
              </a:rPr>
              <a:t>with</a:t>
            </a:r>
            <a:r>
              <a:rPr lang="en-US" sz="2000" kern="0" spc="-45" dirty="0">
                <a:solidFill>
                  <a:sysClr val="windowText" lastClr="000000"/>
                </a:solidFill>
                <a:cs typeface="Calibri"/>
              </a:rPr>
              <a:t> </a:t>
            </a:r>
            <a:r>
              <a:rPr lang="en-US" sz="2000" kern="0" dirty="0">
                <a:solidFill>
                  <a:sysClr val="windowText" lastClr="000000"/>
                </a:solidFill>
                <a:cs typeface="Calibri"/>
              </a:rPr>
              <a:t>longer</a:t>
            </a:r>
            <a:r>
              <a:rPr lang="en-US" sz="2000" kern="0" spc="-45" dirty="0">
                <a:solidFill>
                  <a:sysClr val="windowText" lastClr="000000"/>
                </a:solidFill>
                <a:cs typeface="Calibri"/>
              </a:rPr>
              <a:t> </a:t>
            </a:r>
            <a:r>
              <a:rPr lang="en-US" sz="2000" kern="0" dirty="0">
                <a:solidFill>
                  <a:sysClr val="windowText" lastClr="000000"/>
                </a:solidFill>
                <a:cs typeface="Calibri"/>
              </a:rPr>
              <a:t>wind</a:t>
            </a:r>
            <a:r>
              <a:rPr lang="en-US" sz="2000" kern="0" spc="-50" dirty="0">
                <a:solidFill>
                  <a:sysClr val="windowText" lastClr="000000"/>
                </a:solidFill>
                <a:cs typeface="Calibri"/>
              </a:rPr>
              <a:t> </a:t>
            </a:r>
            <a:r>
              <a:rPr lang="en-US" sz="2000" kern="0" dirty="0">
                <a:solidFill>
                  <a:sysClr val="windowText" lastClr="000000"/>
                </a:solidFill>
                <a:cs typeface="Calibri"/>
              </a:rPr>
              <a:t>speed</a:t>
            </a:r>
            <a:r>
              <a:rPr lang="en-US" sz="2000" kern="0" spc="-50" dirty="0">
                <a:solidFill>
                  <a:sysClr val="windowText" lastClr="000000"/>
                </a:solidFill>
                <a:cs typeface="Calibri"/>
              </a:rPr>
              <a:t> </a:t>
            </a:r>
            <a:r>
              <a:rPr lang="en-US" sz="2000" kern="0" spc="-10" dirty="0">
                <a:solidFill>
                  <a:sysClr val="windowText" lastClr="000000"/>
                </a:solidFill>
                <a:cs typeface="Calibri"/>
              </a:rPr>
              <a:t>data.</a:t>
            </a:r>
            <a:r>
              <a:rPr lang="tr-TR" sz="2000" kern="0" spc="-10" dirty="0">
                <a:solidFill>
                  <a:sysClr val="windowText" lastClr="000000"/>
                </a:solidFill>
                <a:cs typeface="Calibri"/>
              </a:rPr>
              <a:t> </a:t>
            </a:r>
            <a:r>
              <a:rPr lang="tr-TR" sz="2000" kern="0" spc="-10" dirty="0" err="1">
                <a:solidFill>
                  <a:sysClr val="windowText" lastClr="000000"/>
                </a:solidFill>
                <a:cs typeface="Calibri"/>
              </a:rPr>
              <a:t>Longer</a:t>
            </a:r>
            <a:r>
              <a:rPr lang="tr-TR" sz="2000" kern="0" spc="-10" dirty="0">
                <a:solidFill>
                  <a:sysClr val="windowText" lastClr="000000"/>
                </a:solidFill>
                <a:cs typeface="Calibri"/>
              </a:rPr>
              <a:t> data </a:t>
            </a:r>
            <a:r>
              <a:rPr lang="tr-TR" sz="2000" kern="0" spc="-10" dirty="0" err="1">
                <a:solidFill>
                  <a:sysClr val="windowText" lastClr="000000"/>
                </a:solidFill>
                <a:cs typeface="Calibri"/>
              </a:rPr>
              <a:t>will</a:t>
            </a:r>
            <a:r>
              <a:rPr lang="tr-TR" sz="2000" kern="0" spc="-10" dirty="0">
                <a:solidFill>
                  <a:sysClr val="windowText" lastClr="000000"/>
                </a:solidFill>
                <a:cs typeface="Calibri"/>
              </a:rPr>
              <a:t> </a:t>
            </a:r>
            <a:r>
              <a:rPr lang="tr-TR" sz="2000" kern="0" spc="-10" dirty="0" err="1">
                <a:solidFill>
                  <a:sysClr val="windowText" lastClr="000000"/>
                </a:solidFill>
                <a:cs typeface="Calibri"/>
              </a:rPr>
              <a:t>increase</a:t>
            </a:r>
            <a:r>
              <a:rPr lang="tr-TR" sz="2000" kern="0" spc="-10" dirty="0">
                <a:solidFill>
                  <a:sysClr val="windowText" lastClr="000000"/>
                </a:solidFill>
                <a:cs typeface="Calibri"/>
              </a:rPr>
              <a:t> </a:t>
            </a:r>
            <a:r>
              <a:rPr lang="tr-TR" sz="2000" kern="0" spc="-10" dirty="0" err="1">
                <a:solidFill>
                  <a:sysClr val="windowText" lastClr="000000"/>
                </a:solidFill>
                <a:cs typeface="Calibri"/>
              </a:rPr>
              <a:t>precission</a:t>
            </a:r>
            <a:r>
              <a:rPr lang="tr-TR" sz="2000" kern="0" spc="-10" dirty="0">
                <a:solidFill>
                  <a:sysClr val="windowText" lastClr="000000"/>
                </a:solidFill>
                <a:cs typeface="Calibri"/>
              </a:rPr>
              <a:t> </a:t>
            </a:r>
            <a:r>
              <a:rPr lang="tr-TR" sz="2000" kern="0" spc="-10" dirty="0" err="1">
                <a:solidFill>
                  <a:sysClr val="windowText" lastClr="000000"/>
                </a:solidFill>
                <a:cs typeface="Calibri"/>
              </a:rPr>
              <a:t>and</a:t>
            </a:r>
            <a:r>
              <a:rPr lang="tr-TR" sz="2000" kern="0" spc="-10" dirty="0">
                <a:solidFill>
                  <a:sysClr val="windowText" lastClr="000000"/>
                </a:solidFill>
                <a:cs typeface="Calibri"/>
              </a:rPr>
              <a:t> </a:t>
            </a:r>
            <a:r>
              <a:rPr lang="tr-TR" sz="2000" kern="0" spc="-10" dirty="0" err="1">
                <a:solidFill>
                  <a:sysClr val="windowText" lastClr="000000"/>
                </a:solidFill>
                <a:cs typeface="Calibri"/>
              </a:rPr>
              <a:t>accuracy</a:t>
            </a:r>
            <a:r>
              <a:rPr lang="tr-TR" sz="2000" kern="0" spc="-10" dirty="0">
                <a:solidFill>
                  <a:sysClr val="windowText" lastClr="000000"/>
                </a:solidFill>
                <a:cs typeface="Calibri"/>
              </a:rPr>
              <a:t> of </a:t>
            </a:r>
            <a:r>
              <a:rPr lang="tr-TR" sz="2000" kern="0" spc="-10" dirty="0" err="1">
                <a:solidFill>
                  <a:sysClr val="windowText" lastClr="000000"/>
                </a:solidFill>
                <a:cs typeface="Calibri"/>
              </a:rPr>
              <a:t>models</a:t>
            </a:r>
            <a:r>
              <a:rPr lang="tr-TR" sz="2000" kern="0" spc="-10" dirty="0">
                <a:solidFill>
                  <a:sysClr val="windowText" lastClr="000000"/>
                </a:solidFill>
                <a:cs typeface="Calibri"/>
              </a:rPr>
              <a:t>. </a:t>
            </a:r>
          </a:p>
          <a:p>
            <a:pPr marL="12700" marR="6985" algn="just">
              <a:lnSpc>
                <a:spcPct val="101800"/>
              </a:lnSpc>
              <a:spcBef>
                <a:spcPts val="20"/>
              </a:spcBef>
            </a:pPr>
            <a:endParaRPr sz="2000" kern="0" dirty="0">
              <a:solidFill>
                <a:sysClr val="windowText" lastClr="000000"/>
              </a:solidFill>
              <a:cs typeface="Calibri"/>
            </a:endParaRPr>
          </a:p>
        </p:txBody>
      </p:sp>
      <p:sp>
        <p:nvSpPr>
          <p:cNvPr id="4" name="Slayt Numarası Yer Tutucusu 3"/>
          <p:cNvSpPr>
            <a:spLocks noGrp="1"/>
          </p:cNvSpPr>
          <p:nvPr>
            <p:ph type="sldNum" sz="quarter" idx="7"/>
          </p:nvPr>
        </p:nvSpPr>
        <p:spPr/>
        <p:txBody>
          <a:bodyPr/>
          <a:lstStyle/>
          <a:p>
            <a:fld id="{B6F15528-21DE-4FAA-801E-634DDDAF4B2B}" type="slidenum">
              <a:rPr lang="tr-TR" smtClean="0">
                <a:solidFill>
                  <a:prstClr val="black">
                    <a:tint val="75000"/>
                  </a:prstClr>
                </a:solidFill>
              </a:rPr>
              <a:pPr/>
              <a:t>27</a:t>
            </a:fld>
            <a:endParaRPr lang="tr-TR">
              <a:solidFill>
                <a:prstClr val="black">
                  <a:tint val="75000"/>
                </a:prstClr>
              </a:solidFill>
            </a:endParaRPr>
          </a:p>
        </p:txBody>
      </p:sp>
    </p:spTree>
    <p:extLst>
      <p:ext uri="{BB962C8B-B14F-4D97-AF65-F5344CB8AC3E}">
        <p14:creationId xmlns:p14="http://schemas.microsoft.com/office/powerpoint/2010/main" val="1900228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9AF0CC-AD4D-4D75-86B9-9CEE59967362}"/>
              </a:ext>
            </a:extLst>
          </p:cNvPr>
          <p:cNvSpPr>
            <a:spLocks noGrp="1"/>
          </p:cNvSpPr>
          <p:nvPr>
            <p:ph type="sldNum" sz="quarter" idx="7"/>
          </p:nvPr>
        </p:nvSpPr>
        <p:spPr/>
        <p:txBody>
          <a:bodyPr/>
          <a:lstStyle/>
          <a:p>
            <a:fld id="{B6F15528-21DE-4FAA-801E-634DDDAF4B2B}" type="slidenum">
              <a:rPr lang="tr-TR" smtClean="0">
                <a:solidFill>
                  <a:prstClr val="black">
                    <a:tint val="75000"/>
                  </a:prstClr>
                </a:solidFill>
              </a:rPr>
              <a:pPr/>
              <a:t>28</a:t>
            </a:fld>
            <a:endParaRPr lang="tr-TR">
              <a:solidFill>
                <a:prstClr val="black">
                  <a:tint val="75000"/>
                </a:prstClr>
              </a:solidFill>
            </a:endParaRPr>
          </a:p>
        </p:txBody>
      </p:sp>
      <p:pic>
        <p:nvPicPr>
          <p:cNvPr id="3" name="Resim 2">
            <a:extLst>
              <a:ext uri="{FF2B5EF4-FFF2-40B4-BE49-F238E27FC236}">
                <a16:creationId xmlns:a16="http://schemas.microsoft.com/office/drawing/2014/main" id="{9406B711-25D7-4E40-BE81-39AFEAEB77BD}"/>
              </a:ext>
            </a:extLst>
          </p:cNvPr>
          <p:cNvPicPr>
            <a:picLocks noChangeAspect="1"/>
          </p:cNvPicPr>
          <p:nvPr/>
        </p:nvPicPr>
        <p:blipFill>
          <a:blip r:embed="rId2"/>
          <a:stretch>
            <a:fillRect/>
          </a:stretch>
        </p:blipFill>
        <p:spPr>
          <a:xfrm>
            <a:off x="2897594" y="744723"/>
            <a:ext cx="4316342" cy="536494"/>
          </a:xfrm>
          <a:prstGeom prst="rect">
            <a:avLst/>
          </a:prstGeom>
        </p:spPr>
      </p:pic>
      <p:pic>
        <p:nvPicPr>
          <p:cNvPr id="4" name="Resim 3">
            <a:extLst>
              <a:ext uri="{FF2B5EF4-FFF2-40B4-BE49-F238E27FC236}">
                <a16:creationId xmlns:a16="http://schemas.microsoft.com/office/drawing/2014/main" id="{6745159F-7571-4556-8C87-5B5D8EAE5B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283" y="1491483"/>
            <a:ext cx="3268345" cy="3103245"/>
          </a:xfrm>
          <a:prstGeom prst="rect">
            <a:avLst/>
          </a:prstGeom>
          <a:noFill/>
          <a:ln>
            <a:noFill/>
          </a:ln>
        </p:spPr>
      </p:pic>
      <p:pic>
        <p:nvPicPr>
          <p:cNvPr id="5" name="Resim 4">
            <a:extLst>
              <a:ext uri="{FF2B5EF4-FFF2-40B4-BE49-F238E27FC236}">
                <a16:creationId xmlns:a16="http://schemas.microsoft.com/office/drawing/2014/main" id="{CA00FB52-E9F5-4A46-B5B6-8464D78AC257}"/>
              </a:ext>
            </a:extLst>
          </p:cNvPr>
          <p:cNvPicPr>
            <a:picLocks noChangeAspect="1"/>
          </p:cNvPicPr>
          <p:nvPr/>
        </p:nvPicPr>
        <p:blipFill>
          <a:blip r:embed="rId4"/>
          <a:stretch>
            <a:fillRect/>
          </a:stretch>
        </p:blipFill>
        <p:spPr>
          <a:xfrm>
            <a:off x="5178579" y="1628971"/>
            <a:ext cx="5748528" cy="2496312"/>
          </a:xfrm>
          <a:prstGeom prst="rect">
            <a:avLst/>
          </a:prstGeom>
        </p:spPr>
      </p:pic>
      <p:sp>
        <p:nvSpPr>
          <p:cNvPr id="6" name="Dikdörtgen 5">
            <a:extLst>
              <a:ext uri="{FF2B5EF4-FFF2-40B4-BE49-F238E27FC236}">
                <a16:creationId xmlns:a16="http://schemas.microsoft.com/office/drawing/2014/main" id="{173C9B83-8ED7-4D77-8B03-584C63919A88}"/>
              </a:ext>
            </a:extLst>
          </p:cNvPr>
          <p:cNvSpPr/>
          <p:nvPr/>
        </p:nvSpPr>
        <p:spPr>
          <a:xfrm>
            <a:off x="4092876" y="3980873"/>
            <a:ext cx="6096000" cy="2300886"/>
          </a:xfrm>
          <a:prstGeom prst="rect">
            <a:avLst/>
          </a:prstGeom>
        </p:spPr>
        <p:txBody>
          <a:bodyPr>
            <a:spAutoFit/>
          </a:bodyPr>
          <a:lstStyle/>
          <a:p>
            <a:pPr>
              <a:lnSpc>
                <a:spcPts val="27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dirty="0" err="1">
                <a:solidFill>
                  <a:srgbClr val="1F1F1F"/>
                </a:solidFill>
                <a:latin typeface="inherit"/>
                <a:ea typeface="Times New Roman" panose="02020603050405020304" pitchFamily="18" charset="0"/>
                <a:cs typeface="Courier New" panose="02070309020205020404" pitchFamily="49" charset="0"/>
              </a:rPr>
              <a:t>Türkiye’s</a:t>
            </a:r>
            <a:r>
              <a:rPr lang="tr-TR" dirty="0">
                <a:solidFill>
                  <a:srgbClr val="1F1F1F"/>
                </a:solidFill>
                <a:latin typeface="inherit"/>
                <a:ea typeface="Times New Roman" panose="02020603050405020304" pitchFamily="18" charset="0"/>
                <a:cs typeface="Courier New" panose="02070309020205020404" pitchFamily="49" charset="0"/>
              </a:rPr>
              <a:t> </a:t>
            </a:r>
            <a:r>
              <a:rPr lang="tr-TR" dirty="0" err="1">
                <a:solidFill>
                  <a:srgbClr val="1F1F1F"/>
                </a:solidFill>
                <a:latin typeface="inherit"/>
                <a:ea typeface="Times New Roman" panose="02020603050405020304" pitchFamily="18" charset="0"/>
                <a:cs typeface="Courier New" panose="02070309020205020404" pitchFamily="49" charset="0"/>
              </a:rPr>
              <a:t>target</a:t>
            </a:r>
            <a:r>
              <a:rPr lang="tr-TR" dirty="0">
                <a:solidFill>
                  <a:srgbClr val="1F1F1F"/>
                </a:solidFill>
                <a:latin typeface="inherit"/>
                <a:ea typeface="Times New Roman" panose="02020603050405020304" pitchFamily="18" charset="0"/>
                <a:cs typeface="Courier New" panose="02070309020205020404" pitchFamily="49" charset="0"/>
              </a:rPr>
              <a:t> of </a:t>
            </a:r>
            <a:r>
              <a:rPr lang="tr-TR" dirty="0" err="1">
                <a:solidFill>
                  <a:srgbClr val="1F1F1F"/>
                </a:solidFill>
                <a:latin typeface="inherit"/>
                <a:ea typeface="Times New Roman" panose="02020603050405020304" pitchFamily="18" charset="0"/>
                <a:cs typeface="Courier New" panose="02070309020205020404" pitchFamily="49" charset="0"/>
              </a:rPr>
              <a:t>investing</a:t>
            </a:r>
            <a:r>
              <a:rPr lang="tr-TR" dirty="0">
                <a:solidFill>
                  <a:srgbClr val="1F1F1F"/>
                </a:solidFill>
                <a:latin typeface="inherit"/>
                <a:ea typeface="Times New Roman" panose="02020603050405020304" pitchFamily="18" charset="0"/>
                <a:cs typeface="Courier New" panose="02070309020205020404" pitchFamily="49" charset="0"/>
              </a:rPr>
              <a:t> 3,500 </a:t>
            </a:r>
            <a:r>
              <a:rPr lang="tr-TR" dirty="0" err="1">
                <a:solidFill>
                  <a:srgbClr val="1F1F1F"/>
                </a:solidFill>
                <a:latin typeface="inherit"/>
                <a:ea typeface="Times New Roman" panose="02020603050405020304" pitchFamily="18" charset="0"/>
                <a:cs typeface="Courier New" panose="02070309020205020404" pitchFamily="49" charset="0"/>
              </a:rPr>
              <a:t>megawatts</a:t>
            </a:r>
            <a:r>
              <a:rPr lang="tr-TR" dirty="0">
                <a:solidFill>
                  <a:srgbClr val="1F1F1F"/>
                </a:solidFill>
                <a:latin typeface="inherit"/>
                <a:ea typeface="Times New Roman" panose="02020603050405020304" pitchFamily="18" charset="0"/>
                <a:cs typeface="Courier New" panose="02070309020205020404" pitchFamily="49" charset="0"/>
              </a:rPr>
              <a:t> of solar </a:t>
            </a:r>
            <a:r>
              <a:rPr lang="tr-TR" dirty="0" err="1">
                <a:solidFill>
                  <a:srgbClr val="1F1F1F"/>
                </a:solidFill>
                <a:latin typeface="inherit"/>
                <a:ea typeface="Times New Roman" panose="02020603050405020304" pitchFamily="18" charset="0"/>
                <a:cs typeface="Courier New" panose="02070309020205020404" pitchFamily="49" charset="0"/>
              </a:rPr>
              <a:t>energy</a:t>
            </a:r>
            <a:r>
              <a:rPr lang="tr-TR" dirty="0">
                <a:solidFill>
                  <a:srgbClr val="1F1F1F"/>
                </a:solidFill>
                <a:latin typeface="inherit"/>
                <a:ea typeface="Times New Roman" panose="02020603050405020304" pitchFamily="18" charset="0"/>
                <a:cs typeface="Courier New" panose="02070309020205020404" pitchFamily="49" charset="0"/>
              </a:rPr>
              <a:t> </a:t>
            </a:r>
            <a:r>
              <a:rPr lang="tr-TR" dirty="0" err="1">
                <a:solidFill>
                  <a:srgbClr val="1F1F1F"/>
                </a:solidFill>
                <a:latin typeface="inherit"/>
                <a:ea typeface="Times New Roman" panose="02020603050405020304" pitchFamily="18" charset="0"/>
                <a:cs typeface="Courier New" panose="02070309020205020404" pitchFamily="49" charset="0"/>
              </a:rPr>
              <a:t>and</a:t>
            </a:r>
            <a:r>
              <a:rPr lang="tr-TR" dirty="0">
                <a:solidFill>
                  <a:srgbClr val="1F1F1F"/>
                </a:solidFill>
                <a:latin typeface="inherit"/>
                <a:ea typeface="Times New Roman" panose="02020603050405020304" pitchFamily="18" charset="0"/>
                <a:cs typeface="Courier New" panose="02070309020205020404" pitchFamily="49" charset="0"/>
              </a:rPr>
              <a:t> 1,500 </a:t>
            </a:r>
            <a:r>
              <a:rPr lang="tr-TR" dirty="0" err="1">
                <a:solidFill>
                  <a:srgbClr val="1F1F1F"/>
                </a:solidFill>
                <a:latin typeface="inherit"/>
                <a:ea typeface="Times New Roman" panose="02020603050405020304" pitchFamily="18" charset="0"/>
                <a:cs typeface="Courier New" panose="02070309020205020404" pitchFamily="49" charset="0"/>
              </a:rPr>
              <a:t>megawatts</a:t>
            </a:r>
            <a:r>
              <a:rPr lang="tr-TR" dirty="0">
                <a:solidFill>
                  <a:srgbClr val="1F1F1F"/>
                </a:solidFill>
                <a:latin typeface="inherit"/>
                <a:ea typeface="Times New Roman" panose="02020603050405020304" pitchFamily="18" charset="0"/>
                <a:cs typeface="Courier New" panose="02070309020205020404" pitchFamily="49" charset="0"/>
              </a:rPr>
              <a:t> of </a:t>
            </a:r>
            <a:r>
              <a:rPr lang="tr-TR" dirty="0" err="1">
                <a:solidFill>
                  <a:srgbClr val="1F1F1F"/>
                </a:solidFill>
                <a:latin typeface="inherit"/>
                <a:ea typeface="Times New Roman" panose="02020603050405020304" pitchFamily="18" charset="0"/>
                <a:cs typeface="Courier New" panose="02070309020205020404" pitchFamily="49" charset="0"/>
              </a:rPr>
              <a:t>wind</a:t>
            </a:r>
            <a:r>
              <a:rPr lang="tr-TR" dirty="0">
                <a:solidFill>
                  <a:srgbClr val="1F1F1F"/>
                </a:solidFill>
                <a:latin typeface="inherit"/>
                <a:ea typeface="Times New Roman" panose="02020603050405020304" pitchFamily="18" charset="0"/>
                <a:cs typeface="Courier New" panose="02070309020205020404" pitchFamily="49" charset="0"/>
              </a:rPr>
              <a:t> </a:t>
            </a:r>
            <a:r>
              <a:rPr lang="tr-TR" dirty="0" err="1">
                <a:solidFill>
                  <a:srgbClr val="1F1F1F"/>
                </a:solidFill>
                <a:latin typeface="inherit"/>
                <a:ea typeface="Times New Roman" panose="02020603050405020304" pitchFamily="18" charset="0"/>
                <a:cs typeface="Courier New" panose="02070309020205020404" pitchFamily="49" charset="0"/>
              </a:rPr>
              <a:t>energy</a:t>
            </a:r>
            <a:r>
              <a:rPr lang="tr-TR" dirty="0">
                <a:solidFill>
                  <a:srgbClr val="1F1F1F"/>
                </a:solidFill>
                <a:latin typeface="inherit"/>
                <a:ea typeface="Times New Roman" panose="02020603050405020304" pitchFamily="18" charset="0"/>
                <a:cs typeface="Courier New" panose="02070309020205020404" pitchFamily="49" charset="0"/>
              </a:rPr>
              <a:t> </a:t>
            </a:r>
            <a:r>
              <a:rPr lang="tr-TR" dirty="0" err="1">
                <a:solidFill>
                  <a:srgbClr val="1F1F1F"/>
                </a:solidFill>
                <a:latin typeface="inherit"/>
                <a:ea typeface="Times New Roman" panose="02020603050405020304" pitchFamily="18" charset="0"/>
                <a:cs typeface="Courier New" panose="02070309020205020404" pitchFamily="49" charset="0"/>
              </a:rPr>
              <a:t>every</a:t>
            </a:r>
            <a:r>
              <a:rPr lang="tr-TR" dirty="0">
                <a:solidFill>
                  <a:srgbClr val="1F1F1F"/>
                </a:solidFill>
                <a:latin typeface="inherit"/>
                <a:ea typeface="Times New Roman" panose="02020603050405020304" pitchFamily="18" charset="0"/>
                <a:cs typeface="Courier New" panose="02070309020205020404" pitchFamily="49" charset="0"/>
              </a:rPr>
              <a:t> </a:t>
            </a:r>
            <a:r>
              <a:rPr lang="tr-TR" dirty="0" err="1">
                <a:solidFill>
                  <a:srgbClr val="1F1F1F"/>
                </a:solidFill>
                <a:latin typeface="inherit"/>
                <a:ea typeface="Times New Roman" panose="02020603050405020304" pitchFamily="18" charset="0"/>
                <a:cs typeface="Courier New" panose="02070309020205020404" pitchFamily="49" charset="0"/>
              </a:rPr>
              <a:t>year</a:t>
            </a:r>
            <a:r>
              <a:rPr lang="tr-TR" dirty="0">
                <a:solidFill>
                  <a:srgbClr val="1F1F1F"/>
                </a:solidFill>
                <a:latin typeface="inherit"/>
                <a:ea typeface="Times New Roman" panose="02020603050405020304" pitchFamily="18" charset="0"/>
                <a:cs typeface="Courier New" panose="02070309020205020404" pitchFamily="49" charset="0"/>
              </a:rPr>
              <a:t> </a:t>
            </a:r>
            <a:r>
              <a:rPr lang="tr-TR" dirty="0" err="1">
                <a:solidFill>
                  <a:srgbClr val="1F1F1F"/>
                </a:solidFill>
                <a:latin typeface="inherit"/>
                <a:ea typeface="Times New Roman" panose="02020603050405020304" pitchFamily="18" charset="0"/>
                <a:cs typeface="Courier New" panose="02070309020205020404" pitchFamily="49" charset="0"/>
              </a:rPr>
              <a:t>until</a:t>
            </a:r>
            <a:r>
              <a:rPr lang="tr-TR" dirty="0">
                <a:solidFill>
                  <a:srgbClr val="1F1F1F"/>
                </a:solidFill>
                <a:latin typeface="inherit"/>
                <a:ea typeface="Times New Roman" panose="02020603050405020304" pitchFamily="18" charset="0"/>
                <a:cs typeface="Courier New" panose="02070309020205020404" pitchFamily="49" charset="0"/>
              </a:rPr>
              <a:t> 2035. </a:t>
            </a:r>
            <a:endParaRPr lang="tr-T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Calibri" panose="020F0502020204030204" pitchFamily="34" charset="0"/>
                <a:ea typeface="Calibri" panose="020F0502020204030204" pitchFamily="34" charset="0"/>
                <a:cs typeface="Times New Roman" panose="02020603050405020304" pitchFamily="18" charset="0"/>
              </a:rPr>
              <a:t> </a:t>
            </a:r>
            <a:endParaRPr lang="tr-T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Offshore wind energy system for 2025, 5GW system has been planned.</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400" b="1" dirty="0" err="1">
                <a:latin typeface="Calibri" panose="020F0502020204030204" pitchFamily="34" charset="0"/>
                <a:ea typeface="Calibri" panose="020F0502020204030204" pitchFamily="34" charset="0"/>
                <a:cs typeface="Times New Roman" panose="02020603050405020304" pitchFamily="18" charset="0"/>
              </a:rPr>
              <a:t>SDGs</a:t>
            </a:r>
            <a:r>
              <a:rPr lang="tr-TR" sz="1400" b="1" dirty="0">
                <a:latin typeface="Calibri" panose="020F0502020204030204" pitchFamily="34" charset="0"/>
                <a:ea typeface="Calibri" panose="020F0502020204030204" pitchFamily="34" charset="0"/>
                <a:cs typeface="Times New Roman" panose="02020603050405020304" pitchFamily="18" charset="0"/>
              </a:rPr>
              <a:t>, No: 7 </a:t>
            </a:r>
            <a:r>
              <a:rPr lang="tr-TR" sz="1400" b="1" dirty="0" err="1">
                <a:latin typeface="Calibri" panose="020F0502020204030204" pitchFamily="34" charset="0"/>
                <a:ea typeface="Calibri" panose="020F0502020204030204" pitchFamily="34" charset="0"/>
                <a:cs typeface="Times New Roman" panose="02020603050405020304" pitchFamily="18" charset="0"/>
              </a:rPr>
              <a:t>Clean</a:t>
            </a:r>
            <a:r>
              <a:rPr lang="tr-TR" sz="1400" b="1" dirty="0">
                <a:latin typeface="Calibri" panose="020F0502020204030204" pitchFamily="34" charset="0"/>
                <a:ea typeface="Calibri" panose="020F0502020204030204" pitchFamily="34" charset="0"/>
                <a:cs typeface="Times New Roman" panose="02020603050405020304" pitchFamily="18" charset="0"/>
              </a:rPr>
              <a:t> </a:t>
            </a:r>
            <a:r>
              <a:rPr lang="tr-TR" sz="1400" b="1" dirty="0" err="1">
                <a:latin typeface="Calibri" panose="020F0502020204030204" pitchFamily="34" charset="0"/>
                <a:ea typeface="Calibri" panose="020F0502020204030204" pitchFamily="34" charset="0"/>
                <a:cs typeface="Times New Roman" panose="02020603050405020304" pitchFamily="18" charset="0"/>
              </a:rPr>
              <a:t>Enery</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2769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4462" y="533736"/>
            <a:ext cx="11746523" cy="6177397"/>
          </a:xfrm>
          <a:prstGeom prst="rect">
            <a:avLst/>
          </a:prstGeom>
        </p:spPr>
        <p:txBody>
          <a:bodyPr vert="horz" wrap="square" lIns="0" tIns="57785" rIns="0" bIns="0" rtlCol="0">
            <a:spAutoFit/>
          </a:bodyPr>
          <a:lstStyle/>
          <a:p>
            <a:pPr algn="ctr">
              <a:spcBef>
                <a:spcPts val="455"/>
              </a:spcBef>
            </a:pPr>
            <a:r>
              <a:rPr sz="2000" b="1" kern="0" spc="-10" dirty="0">
                <a:solidFill>
                  <a:srgbClr val="00B0F0"/>
                </a:solidFill>
                <a:latin typeface="Times New Roman"/>
                <a:cs typeface="Times New Roman"/>
              </a:rPr>
              <a:t>SUMMARY</a:t>
            </a:r>
            <a:endParaRPr sz="2000" b="1" kern="0" dirty="0">
              <a:solidFill>
                <a:srgbClr val="00B0F0"/>
              </a:solidFill>
              <a:latin typeface="Times New Roman"/>
              <a:cs typeface="Times New Roman"/>
            </a:endParaRPr>
          </a:p>
          <a:p>
            <a:pPr marL="12700" marR="7620" algn="just">
              <a:lnSpc>
                <a:spcPct val="95700"/>
              </a:lnSpc>
              <a:spcBef>
                <a:spcPts val="595"/>
              </a:spcBef>
            </a:pPr>
            <a:r>
              <a:rPr kern="0" dirty="0">
                <a:solidFill>
                  <a:sysClr val="windowText" lastClr="000000"/>
                </a:solidFill>
                <a:latin typeface="Times New Roman"/>
                <a:cs typeface="Times New Roman"/>
              </a:rPr>
              <a:t>The</a:t>
            </a:r>
            <a:r>
              <a:rPr kern="0" spc="5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utilization</a:t>
            </a:r>
            <a:r>
              <a:rPr kern="0" spc="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renewable</a:t>
            </a:r>
            <a:r>
              <a:rPr kern="0" spc="5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energy</a:t>
            </a:r>
            <a:r>
              <a:rPr kern="0" spc="6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resources</a:t>
            </a:r>
            <a:r>
              <a:rPr kern="0" spc="5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is</a:t>
            </a:r>
            <a:r>
              <a:rPr kern="0" spc="7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mainly</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related</a:t>
            </a:r>
            <a:r>
              <a:rPr kern="0" spc="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to</a:t>
            </a:r>
            <a:r>
              <a:rPr kern="0" spc="60"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the </a:t>
            </a:r>
            <a:r>
              <a:rPr kern="0" spc="-10" dirty="0">
                <a:solidFill>
                  <a:sysClr val="windowText" lastClr="000000"/>
                </a:solidFill>
                <a:latin typeface="Times New Roman"/>
                <a:cs typeface="Times New Roman"/>
              </a:rPr>
              <a:t>problem</a:t>
            </a:r>
            <a:r>
              <a:rPr kern="0" spc="-9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of</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the</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prediction</a:t>
            </a:r>
            <a:r>
              <a:rPr kern="0" spc="-6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precision</a:t>
            </a:r>
            <a:r>
              <a:rPr kern="0" spc="-70" dirty="0">
                <a:solidFill>
                  <a:sysClr val="windowText" lastClr="000000"/>
                </a:solidFill>
                <a:latin typeface="Times New Roman"/>
                <a:cs typeface="Times New Roman"/>
              </a:rPr>
              <a:t> </a:t>
            </a:r>
            <a:r>
              <a:rPr kern="0" spc="-20" dirty="0">
                <a:solidFill>
                  <a:sysClr val="windowText" lastClr="000000"/>
                </a:solidFill>
                <a:latin typeface="Times New Roman"/>
                <a:cs typeface="Times New Roman"/>
              </a:rPr>
              <a:t>of</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wind</a:t>
            </a:r>
            <a:r>
              <a:rPr kern="0" spc="-7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speed.</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Based</a:t>
            </a:r>
            <a:r>
              <a:rPr kern="0" spc="-7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on</a:t>
            </a:r>
            <a:r>
              <a:rPr kern="0" spc="-7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wind</a:t>
            </a:r>
            <a:r>
              <a:rPr kern="0" spc="-6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speed </a:t>
            </a:r>
            <a:r>
              <a:rPr kern="0" dirty="0">
                <a:solidFill>
                  <a:sysClr val="windowText" lastClr="000000"/>
                </a:solidFill>
                <a:latin typeface="Times New Roman"/>
                <a:cs typeface="Times New Roman"/>
              </a:rPr>
              <a:t>data,</a:t>
            </a:r>
            <a:r>
              <a:rPr kern="0" spc="7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8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definition</a:t>
            </a:r>
            <a:r>
              <a:rPr kern="0" spc="10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8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energy</a:t>
            </a:r>
            <a:r>
              <a:rPr kern="0" spc="8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potential</a:t>
            </a:r>
            <a:r>
              <a:rPr kern="0" spc="8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emphasizes</a:t>
            </a:r>
            <a:r>
              <a:rPr kern="0" spc="7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ensuring</a:t>
            </a:r>
            <a:r>
              <a:rPr kern="0" spc="8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the </a:t>
            </a:r>
            <a:r>
              <a:rPr kern="0" dirty="0">
                <a:solidFill>
                  <a:sysClr val="windowText" lastClr="000000"/>
                </a:solidFill>
                <a:latin typeface="Times New Roman"/>
                <a:cs typeface="Times New Roman"/>
              </a:rPr>
              <a:t>efficiency</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reliability</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energy</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systems.</a:t>
            </a:r>
            <a:r>
              <a:rPr kern="0" spc="-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objective</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30" dirty="0">
                <a:solidFill>
                  <a:sysClr val="windowText" lastClr="000000"/>
                </a:solidFill>
                <a:latin typeface="Times New Roman"/>
                <a:cs typeface="Times New Roman"/>
              </a:rPr>
              <a:t> </a:t>
            </a:r>
            <a:r>
              <a:rPr kern="0" spc="-20" dirty="0">
                <a:solidFill>
                  <a:sysClr val="windowText" lastClr="000000"/>
                </a:solidFill>
                <a:latin typeface="Times New Roman"/>
                <a:cs typeface="Times New Roman"/>
              </a:rPr>
              <a:t>this </a:t>
            </a:r>
            <a:r>
              <a:rPr kern="0" dirty="0">
                <a:solidFill>
                  <a:sysClr val="windowText" lastClr="000000"/>
                </a:solidFill>
                <a:latin typeface="Times New Roman"/>
                <a:cs typeface="Times New Roman"/>
              </a:rPr>
              <a:t>work</a:t>
            </a:r>
            <a:r>
              <a:rPr kern="0" spc="-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is</a:t>
            </a:r>
            <a:r>
              <a:rPr kern="0" spc="-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to</a:t>
            </a:r>
            <a:r>
              <a:rPr kern="0" spc="-5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present</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a:t>
            </a:r>
            <a:r>
              <a:rPr kern="0" spc="-6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comprehensive</a:t>
            </a:r>
            <a:r>
              <a:rPr kern="0" spc="-6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review</a:t>
            </a:r>
            <a:r>
              <a:rPr kern="0" spc="-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5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artificial</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intelligence</a:t>
            </a:r>
            <a:r>
              <a:rPr kern="0" spc="-60" dirty="0">
                <a:solidFill>
                  <a:sysClr val="windowText" lastClr="000000"/>
                </a:solidFill>
                <a:latin typeface="Times New Roman"/>
                <a:cs typeface="Times New Roman"/>
              </a:rPr>
              <a:t> </a:t>
            </a:r>
            <a:r>
              <a:rPr kern="0" spc="-20" dirty="0">
                <a:solidFill>
                  <a:sysClr val="windowText" lastClr="000000"/>
                </a:solidFill>
                <a:latin typeface="Times New Roman"/>
                <a:cs typeface="Times New Roman"/>
              </a:rPr>
              <a:t>(AI) </a:t>
            </a:r>
            <a:r>
              <a:rPr kern="0" dirty="0">
                <a:solidFill>
                  <a:sysClr val="windowText" lastClr="000000"/>
                </a:solidFill>
                <a:latin typeface="Times New Roman"/>
                <a:cs typeface="Times New Roman"/>
              </a:rPr>
              <a:t>techniques</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applied</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to</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forecast</a:t>
            </a:r>
            <a:r>
              <a:rPr kern="0" spc="-4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short-</a:t>
            </a:r>
            <a:r>
              <a:rPr kern="0" dirty="0">
                <a:solidFill>
                  <a:sysClr val="windowText" lastClr="000000"/>
                </a:solidFill>
                <a:latin typeface="Times New Roman"/>
                <a:cs typeface="Times New Roman"/>
              </a:rPr>
              <a:t>term</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3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speed.</a:t>
            </a:r>
            <a:endParaRPr kern="0" dirty="0">
              <a:solidFill>
                <a:sysClr val="windowText" lastClr="000000"/>
              </a:solidFill>
              <a:latin typeface="Times New Roman"/>
              <a:cs typeface="Times New Roman"/>
            </a:endParaRPr>
          </a:p>
          <a:p>
            <a:pPr marL="12700" marR="6350" algn="just">
              <a:lnSpc>
                <a:spcPct val="95800"/>
              </a:lnSpc>
              <a:spcBef>
                <a:spcPts val="610"/>
              </a:spcBef>
            </a:pPr>
            <a:r>
              <a:rPr kern="0" dirty="0">
                <a:solidFill>
                  <a:sysClr val="windowText" lastClr="000000"/>
                </a:solidFill>
                <a:latin typeface="Times New Roman"/>
                <a:cs typeface="Times New Roman"/>
              </a:rPr>
              <a:t>The</a:t>
            </a:r>
            <a:r>
              <a:rPr kern="0" spc="18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study</a:t>
            </a:r>
            <a:r>
              <a:rPr kern="0" spc="19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compares</a:t>
            </a:r>
            <a:r>
              <a:rPr kern="0" spc="19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systematically</a:t>
            </a:r>
            <a:r>
              <a:rPr kern="0" spc="19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six</a:t>
            </a:r>
            <a:r>
              <a:rPr kern="0" spc="19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different</a:t>
            </a:r>
            <a:r>
              <a:rPr kern="0" spc="19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AI</a:t>
            </a:r>
            <a:r>
              <a:rPr kern="0" spc="20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models,</a:t>
            </a:r>
            <a:r>
              <a:rPr kern="0" spc="18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ranging </a:t>
            </a:r>
            <a:r>
              <a:rPr kern="0" dirty="0">
                <a:solidFill>
                  <a:sysClr val="windowText" lastClr="000000"/>
                </a:solidFill>
                <a:latin typeface="Times New Roman"/>
                <a:cs typeface="Times New Roman"/>
              </a:rPr>
              <a:t>from</a:t>
            </a:r>
            <a:r>
              <a:rPr kern="0" spc="-6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machine</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learning</a:t>
            </a:r>
            <a:r>
              <a:rPr kern="0" spc="-4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models</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like</a:t>
            </a:r>
            <a:r>
              <a:rPr kern="0" spc="-5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high-</a:t>
            </a:r>
            <a:r>
              <a:rPr kern="0" dirty="0">
                <a:solidFill>
                  <a:sysClr val="windowText" lastClr="000000"/>
                </a:solidFill>
                <a:latin typeface="Times New Roman"/>
                <a:cs typeface="Times New Roman"/>
              </a:rPr>
              <a:t>capacity</a:t>
            </a:r>
            <a:r>
              <a:rPr kern="0" spc="-3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models</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that</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comprise </a:t>
            </a:r>
            <a:r>
              <a:rPr kern="0" dirty="0">
                <a:solidFill>
                  <a:sysClr val="windowText" lastClr="000000"/>
                </a:solidFill>
                <a:latin typeface="Times New Roman"/>
                <a:cs typeface="Times New Roman"/>
              </a:rPr>
              <a:t>Random</a:t>
            </a:r>
            <a:r>
              <a:rPr kern="0" spc="409"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Forests,</a:t>
            </a:r>
            <a:r>
              <a:rPr kern="0" spc="4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Support</a:t>
            </a:r>
            <a:r>
              <a:rPr kern="0" spc="42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Vector</a:t>
            </a:r>
            <a:r>
              <a:rPr kern="0" spc="4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Machine,</a:t>
            </a:r>
            <a:r>
              <a:rPr kern="0" spc="4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autoregressive</a:t>
            </a:r>
            <a:r>
              <a:rPr kern="0" spc="44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moving </a:t>
            </a:r>
            <a:r>
              <a:rPr kern="0" dirty="0">
                <a:solidFill>
                  <a:sysClr val="windowText" lastClr="000000"/>
                </a:solidFill>
                <a:latin typeface="Times New Roman"/>
                <a:cs typeface="Times New Roman"/>
              </a:rPr>
              <a:t>average</a:t>
            </a:r>
            <a:r>
              <a:rPr kern="0" spc="20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(ARMA),</a:t>
            </a:r>
            <a:r>
              <a:rPr kern="0" spc="20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Linear</a:t>
            </a:r>
            <a:r>
              <a:rPr kern="0" spc="20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2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Logistic</a:t>
            </a:r>
            <a:r>
              <a:rPr kern="0" spc="20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Regression</a:t>
            </a:r>
            <a:r>
              <a:rPr kern="0" spc="204"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to</a:t>
            </a:r>
            <a:r>
              <a:rPr kern="0" spc="2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more</a:t>
            </a:r>
            <a:r>
              <a:rPr kern="0" spc="21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complex </a:t>
            </a:r>
            <a:r>
              <a:rPr kern="0" dirty="0">
                <a:solidFill>
                  <a:sysClr val="windowText" lastClr="000000"/>
                </a:solidFill>
                <a:latin typeface="Times New Roman"/>
                <a:cs typeface="Times New Roman"/>
              </a:rPr>
              <a:t>models</a:t>
            </a:r>
            <a:r>
              <a:rPr kern="0" spc="-30" dirty="0">
                <a:solidFill>
                  <a:sysClr val="windowText" lastClr="000000"/>
                </a:solidFill>
                <a:latin typeface="Times New Roman"/>
                <a:cs typeface="Times New Roman"/>
              </a:rPr>
              <a:t> </a:t>
            </a:r>
            <a:r>
              <a:rPr kern="0" dirty="0">
                <a:solidFill>
                  <a:srgbClr val="FF0000"/>
                </a:solidFill>
                <a:latin typeface="Times New Roman"/>
                <a:cs typeface="Times New Roman"/>
              </a:rPr>
              <a:t>like</a:t>
            </a:r>
            <a:r>
              <a:rPr kern="0" spc="-45" dirty="0">
                <a:solidFill>
                  <a:srgbClr val="FF0000"/>
                </a:solidFill>
                <a:latin typeface="Times New Roman"/>
                <a:cs typeface="Times New Roman"/>
              </a:rPr>
              <a:t> </a:t>
            </a:r>
            <a:r>
              <a:rPr kern="0" dirty="0">
                <a:solidFill>
                  <a:srgbClr val="FF0000"/>
                </a:solidFill>
                <a:latin typeface="Times New Roman"/>
                <a:cs typeface="Times New Roman"/>
              </a:rPr>
              <a:t>Long</a:t>
            </a:r>
            <a:r>
              <a:rPr kern="0" spc="-30" dirty="0">
                <a:solidFill>
                  <a:srgbClr val="FF0000"/>
                </a:solidFill>
                <a:latin typeface="Times New Roman"/>
                <a:cs typeface="Times New Roman"/>
              </a:rPr>
              <a:t> </a:t>
            </a:r>
            <a:r>
              <a:rPr kern="0" spc="-10" dirty="0">
                <a:solidFill>
                  <a:srgbClr val="FF0000"/>
                </a:solidFill>
                <a:latin typeface="Times New Roman"/>
                <a:cs typeface="Times New Roman"/>
              </a:rPr>
              <a:t>Short-</a:t>
            </a:r>
            <a:r>
              <a:rPr kern="0" dirty="0">
                <a:solidFill>
                  <a:srgbClr val="FF0000"/>
                </a:solidFill>
                <a:latin typeface="Times New Roman"/>
                <a:cs typeface="Times New Roman"/>
              </a:rPr>
              <a:t>Term</a:t>
            </a:r>
            <a:r>
              <a:rPr kern="0" spc="-50" dirty="0">
                <a:solidFill>
                  <a:srgbClr val="FF0000"/>
                </a:solidFill>
                <a:latin typeface="Times New Roman"/>
                <a:cs typeface="Times New Roman"/>
              </a:rPr>
              <a:t> </a:t>
            </a:r>
            <a:r>
              <a:rPr kern="0" dirty="0">
                <a:solidFill>
                  <a:srgbClr val="FF0000"/>
                </a:solidFill>
                <a:latin typeface="Times New Roman"/>
                <a:cs typeface="Times New Roman"/>
              </a:rPr>
              <a:t>Memory</a:t>
            </a:r>
            <a:r>
              <a:rPr kern="0" spc="-45" dirty="0">
                <a:solidFill>
                  <a:srgbClr val="FF0000"/>
                </a:solidFill>
                <a:latin typeface="Times New Roman"/>
                <a:cs typeface="Times New Roman"/>
              </a:rPr>
              <a:t> </a:t>
            </a:r>
            <a:r>
              <a:rPr kern="0" dirty="0">
                <a:solidFill>
                  <a:srgbClr val="FF0000"/>
                </a:solidFill>
                <a:latin typeface="Times New Roman"/>
                <a:cs typeface="Times New Roman"/>
              </a:rPr>
              <a:t>(LSTM)</a:t>
            </a:r>
            <a:r>
              <a:rPr kern="0" spc="-45" dirty="0">
                <a:solidFill>
                  <a:srgbClr val="FF0000"/>
                </a:solidFill>
                <a:latin typeface="Times New Roman"/>
                <a:cs typeface="Times New Roman"/>
              </a:rPr>
              <a:t> </a:t>
            </a:r>
            <a:r>
              <a:rPr kern="0" spc="-10" dirty="0">
                <a:solidFill>
                  <a:srgbClr val="FF0000"/>
                </a:solidFill>
                <a:latin typeface="Times New Roman"/>
                <a:cs typeface="Times New Roman"/>
              </a:rPr>
              <a:t>networks</a:t>
            </a:r>
            <a:r>
              <a:rPr kern="0" spc="-10" dirty="0">
                <a:solidFill>
                  <a:sysClr val="windowText" lastClr="000000"/>
                </a:solidFill>
                <a:latin typeface="Times New Roman"/>
                <a:cs typeface="Times New Roman"/>
              </a:rPr>
              <a:t>.</a:t>
            </a:r>
            <a:endParaRPr kern="0" dirty="0">
              <a:solidFill>
                <a:sysClr val="windowText" lastClr="000000"/>
              </a:solidFill>
              <a:latin typeface="Times New Roman"/>
              <a:cs typeface="Times New Roman"/>
            </a:endParaRPr>
          </a:p>
          <a:p>
            <a:pPr marL="12700" marR="5080" algn="just">
              <a:lnSpc>
                <a:spcPct val="95900"/>
              </a:lnSpc>
              <a:spcBef>
                <a:spcPts val="595"/>
              </a:spcBef>
            </a:pPr>
            <a:r>
              <a:rPr kern="0" dirty="0">
                <a:solidFill>
                  <a:sysClr val="windowText" lastClr="000000"/>
                </a:solidFill>
                <a:latin typeface="Times New Roman"/>
                <a:cs typeface="Times New Roman"/>
              </a:rPr>
              <a:t>The</a:t>
            </a:r>
            <a:r>
              <a:rPr kern="0" spc="46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models</a:t>
            </a:r>
            <a:r>
              <a:rPr kern="0" spc="4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are</a:t>
            </a:r>
            <a:r>
              <a:rPr kern="0" spc="4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trained</a:t>
            </a:r>
            <a:r>
              <a:rPr kern="0" spc="4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4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validated</a:t>
            </a:r>
            <a:r>
              <a:rPr kern="0" spc="4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against</a:t>
            </a:r>
            <a:r>
              <a:rPr kern="0" spc="4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extensive</a:t>
            </a:r>
            <a:r>
              <a:rPr kern="0" spc="44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historical </a:t>
            </a:r>
            <a:r>
              <a:rPr kern="0" dirty="0">
                <a:solidFill>
                  <a:sysClr val="windowText" lastClr="000000"/>
                </a:solidFill>
                <a:latin typeface="Times New Roman"/>
                <a:cs typeface="Times New Roman"/>
              </a:rPr>
              <a:t>records of wind speeds.</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This paper covers</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some</a:t>
            </a:r>
            <a:r>
              <a:rPr kern="0" spc="-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analysis</a:t>
            </a:r>
            <a:r>
              <a:rPr kern="0" spc="-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related</a:t>
            </a:r>
            <a:r>
              <a:rPr kern="0" spc="-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to </a:t>
            </a:r>
            <a:r>
              <a:rPr kern="0" spc="-25" dirty="0">
                <a:solidFill>
                  <a:sysClr val="windowText" lastClr="000000"/>
                </a:solidFill>
                <a:latin typeface="Times New Roman"/>
                <a:cs typeface="Times New Roman"/>
              </a:rPr>
              <a:t>the </a:t>
            </a:r>
            <a:r>
              <a:rPr kern="0" dirty="0">
                <a:solidFill>
                  <a:sysClr val="windowText" lastClr="000000"/>
                </a:solidFill>
                <a:latin typeface="Times New Roman"/>
                <a:cs typeface="Times New Roman"/>
              </a:rPr>
              <a:t>hourly</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data</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collected</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at</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west</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4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Mediterranean</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Sea</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(Mugla</a:t>
            </a:r>
            <a:r>
              <a:rPr kern="0" spc="-45" dirty="0">
                <a:solidFill>
                  <a:sysClr val="windowText" lastClr="000000"/>
                </a:solidFill>
                <a:latin typeface="Times New Roman"/>
                <a:cs typeface="Times New Roman"/>
              </a:rPr>
              <a:t> </a:t>
            </a:r>
            <a:r>
              <a:rPr kern="0" spc="-20" dirty="0">
                <a:solidFill>
                  <a:sysClr val="windowText" lastClr="000000"/>
                </a:solidFill>
                <a:latin typeface="Times New Roman"/>
                <a:cs typeface="Times New Roman"/>
              </a:rPr>
              <a:t>City </a:t>
            </a:r>
            <a:r>
              <a:rPr kern="0" dirty="0">
                <a:solidFill>
                  <a:sysClr val="windowText" lastClr="000000"/>
                </a:solidFill>
                <a:latin typeface="Times New Roman"/>
                <a:cs typeface="Times New Roman"/>
              </a:rPr>
              <a:t>at</a:t>
            </a:r>
            <a:r>
              <a:rPr kern="0" spc="2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2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Latitude:</a:t>
            </a:r>
            <a:r>
              <a:rPr kern="0" spc="254"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556335</a:t>
            </a:r>
            <a:r>
              <a:rPr kern="0" spc="254"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2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Longitude:</a:t>
            </a:r>
            <a:r>
              <a:rPr kern="0" spc="2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4070184</a:t>
            </a:r>
            <a:r>
              <a:rPr kern="0" spc="2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[ED-50</a:t>
            </a:r>
            <a:r>
              <a:rPr kern="0" spc="26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formats]), </a:t>
            </a:r>
            <a:r>
              <a:rPr kern="0" dirty="0">
                <a:solidFill>
                  <a:sysClr val="windowText" lastClr="000000"/>
                </a:solidFill>
                <a:latin typeface="Times New Roman"/>
                <a:cs typeface="Times New Roman"/>
              </a:rPr>
              <a:t>between</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2001</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4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2002.</a:t>
            </a:r>
            <a:endParaRPr kern="0" dirty="0">
              <a:solidFill>
                <a:sysClr val="windowText" lastClr="000000"/>
              </a:solidFill>
              <a:latin typeface="Times New Roman"/>
              <a:cs typeface="Times New Roman"/>
            </a:endParaRPr>
          </a:p>
          <a:p>
            <a:pPr marL="12700" marR="7620" algn="just">
              <a:lnSpc>
                <a:spcPct val="95800"/>
              </a:lnSpc>
              <a:spcBef>
                <a:spcPts val="595"/>
              </a:spcBef>
            </a:pPr>
            <a:r>
              <a:rPr kern="0" spc="-10" dirty="0">
                <a:solidFill>
                  <a:sysClr val="windowText" lastClr="000000"/>
                </a:solidFill>
                <a:latin typeface="Times New Roman"/>
                <a:cs typeface="Times New Roman"/>
              </a:rPr>
              <a:t>The</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study</a:t>
            </a:r>
            <a:r>
              <a:rPr kern="0" spc="-8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highlights</a:t>
            </a:r>
            <a:r>
              <a:rPr kern="0" spc="-6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the</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greater</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significance</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of</a:t>
            </a:r>
            <a:r>
              <a:rPr kern="0" spc="-7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new</a:t>
            </a:r>
            <a:r>
              <a:rPr kern="0" spc="-7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predictive</a:t>
            </a:r>
            <a:r>
              <a:rPr kern="0" spc="-7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analytics </a:t>
            </a:r>
            <a:r>
              <a:rPr kern="0" dirty="0">
                <a:solidFill>
                  <a:sysClr val="windowText" lastClr="000000"/>
                </a:solidFill>
                <a:latin typeface="Times New Roman"/>
                <a:cs typeface="Times New Roman"/>
              </a:rPr>
              <a:t>as</a:t>
            </a:r>
            <a:r>
              <a:rPr kern="0" spc="-6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move</a:t>
            </a:r>
            <a:r>
              <a:rPr kern="0" spc="-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towards</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ending</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6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issues</a:t>
            </a:r>
            <a:r>
              <a:rPr kern="0" spc="-5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of</a:t>
            </a:r>
            <a:r>
              <a:rPr kern="0" spc="-5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incorporating</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renewable</a:t>
            </a:r>
            <a:r>
              <a:rPr kern="0" spc="-6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energy </a:t>
            </a:r>
            <a:r>
              <a:rPr kern="0" dirty="0">
                <a:solidFill>
                  <a:sysClr val="windowText" lastClr="000000"/>
                </a:solidFill>
                <a:latin typeface="Times New Roman"/>
                <a:cs typeface="Times New Roman"/>
              </a:rPr>
              <a:t>sources into</a:t>
            </a:r>
            <a:r>
              <a:rPr kern="0" spc="1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traditional power systems. The</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study</a:t>
            </a:r>
            <a:r>
              <a:rPr kern="0" spc="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also</a:t>
            </a:r>
            <a:r>
              <a:rPr kern="0" spc="1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provides</a:t>
            </a:r>
            <a:r>
              <a:rPr kern="0" spc="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useful </a:t>
            </a:r>
            <a:r>
              <a:rPr kern="0" dirty="0">
                <a:solidFill>
                  <a:sysClr val="windowText" lastClr="000000"/>
                </a:solidFill>
                <a:latin typeface="Times New Roman"/>
                <a:cs typeface="Times New Roman"/>
              </a:rPr>
              <a:t>insight</a:t>
            </a:r>
            <a:r>
              <a:rPr kern="0" spc="14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into</a:t>
            </a:r>
            <a:r>
              <a:rPr kern="0" spc="15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AI-</a:t>
            </a:r>
            <a:r>
              <a:rPr kern="0" dirty="0">
                <a:solidFill>
                  <a:sysClr val="windowText" lastClr="000000"/>
                </a:solidFill>
                <a:latin typeface="Times New Roman"/>
                <a:cs typeface="Times New Roman"/>
              </a:rPr>
              <a:t>based</a:t>
            </a:r>
            <a:r>
              <a:rPr kern="0" spc="1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forecasting</a:t>
            </a:r>
            <a:r>
              <a:rPr kern="0" spc="15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system</a:t>
            </a:r>
            <a:r>
              <a:rPr kern="0" spc="1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design</a:t>
            </a:r>
            <a:r>
              <a:rPr kern="0" spc="1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and</a:t>
            </a:r>
            <a:r>
              <a:rPr kern="0" spc="15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implementation, </a:t>
            </a:r>
            <a:r>
              <a:rPr kern="0" dirty="0">
                <a:solidFill>
                  <a:sysClr val="windowText" lastClr="000000"/>
                </a:solidFill>
                <a:latin typeface="Times New Roman"/>
                <a:cs typeface="Times New Roman"/>
              </a:rPr>
              <a:t>paving</a:t>
            </a:r>
            <a:r>
              <a:rPr kern="0" spc="-3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the</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way</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for</a:t>
            </a:r>
            <a:r>
              <a:rPr kern="0" spc="-4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breakthroughs</a:t>
            </a:r>
            <a:r>
              <a:rPr kern="0" spc="-3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in</a:t>
            </a:r>
            <a:r>
              <a:rPr kern="0" spc="-3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environmental</a:t>
            </a:r>
            <a:r>
              <a:rPr kern="0" spc="-2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applications.</a:t>
            </a:r>
            <a:endParaRPr kern="0" dirty="0">
              <a:solidFill>
                <a:sysClr val="windowText" lastClr="000000"/>
              </a:solidFill>
              <a:latin typeface="Times New Roman"/>
              <a:cs typeface="Times New Roman"/>
            </a:endParaRPr>
          </a:p>
          <a:p>
            <a:pPr>
              <a:spcBef>
                <a:spcPts val="1250"/>
              </a:spcBef>
            </a:pPr>
            <a:endParaRPr kern="0" dirty="0">
              <a:solidFill>
                <a:sysClr val="windowText" lastClr="000000"/>
              </a:solidFill>
              <a:latin typeface="Times New Roman"/>
              <a:cs typeface="Times New Roman"/>
            </a:endParaRPr>
          </a:p>
          <a:p>
            <a:pPr marL="12700" marR="8890" algn="just">
              <a:lnSpc>
                <a:spcPts val="1839"/>
              </a:lnSpc>
            </a:pPr>
            <a:r>
              <a:rPr b="1" kern="0" dirty="0">
                <a:solidFill>
                  <a:sysClr val="windowText" lastClr="000000"/>
                </a:solidFill>
                <a:latin typeface="Times New Roman"/>
                <a:cs typeface="Times New Roman"/>
              </a:rPr>
              <a:t>Keywords:</a:t>
            </a:r>
            <a:r>
              <a:rPr b="1" kern="0" spc="10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Wind</a:t>
            </a:r>
            <a:r>
              <a:rPr kern="0" spc="10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energy,</a:t>
            </a:r>
            <a:r>
              <a:rPr kern="0" spc="10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sustainability,</a:t>
            </a:r>
            <a:r>
              <a:rPr kern="0" spc="10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data</a:t>
            </a:r>
            <a:r>
              <a:rPr kern="0" spc="105"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driven</a:t>
            </a:r>
            <a:r>
              <a:rPr kern="0" spc="105"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predictions, </a:t>
            </a:r>
            <a:r>
              <a:rPr kern="0" dirty="0">
                <a:solidFill>
                  <a:sysClr val="windowText" lastClr="000000"/>
                </a:solidFill>
                <a:latin typeface="Times New Roman"/>
                <a:cs typeface="Times New Roman"/>
              </a:rPr>
              <a:t>machine</a:t>
            </a:r>
            <a:r>
              <a:rPr kern="0" spc="-50" dirty="0">
                <a:solidFill>
                  <a:sysClr val="windowText" lastClr="000000"/>
                </a:solidFill>
                <a:latin typeface="Times New Roman"/>
                <a:cs typeface="Times New Roman"/>
              </a:rPr>
              <a:t> </a:t>
            </a:r>
            <a:r>
              <a:rPr kern="0" dirty="0">
                <a:solidFill>
                  <a:sysClr val="windowText" lastClr="000000"/>
                </a:solidFill>
                <a:latin typeface="Times New Roman"/>
                <a:cs typeface="Times New Roman"/>
              </a:rPr>
              <a:t>learning,</a:t>
            </a:r>
            <a:r>
              <a:rPr kern="0" spc="-4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artificial</a:t>
            </a:r>
            <a:r>
              <a:rPr kern="0" spc="-50" dirty="0">
                <a:solidFill>
                  <a:sysClr val="windowText" lastClr="000000"/>
                </a:solidFill>
                <a:latin typeface="Times New Roman"/>
                <a:cs typeface="Times New Roman"/>
              </a:rPr>
              <a:t> </a:t>
            </a:r>
            <a:r>
              <a:rPr kern="0" spc="-10" dirty="0">
                <a:solidFill>
                  <a:sysClr val="windowText" lastClr="000000"/>
                </a:solidFill>
                <a:latin typeface="Times New Roman"/>
                <a:cs typeface="Times New Roman"/>
              </a:rPr>
              <a:t>intelligence</a:t>
            </a:r>
            <a:endParaRPr kern="0" dirty="0">
              <a:solidFill>
                <a:sysClr val="windowText" lastClr="000000"/>
              </a:solidFill>
              <a:latin typeface="Times New Roman"/>
              <a:cs typeface="Times New Roman"/>
            </a:endParaRPr>
          </a:p>
          <a:p>
            <a:endParaRPr sz="1100" kern="0" dirty="0">
              <a:solidFill>
                <a:sysClr val="windowText" lastClr="000000"/>
              </a:solidFill>
              <a:latin typeface="Times New Roman"/>
              <a:cs typeface="Times New Roman"/>
            </a:endParaRPr>
          </a:p>
          <a:p>
            <a:endParaRPr sz="1100" kern="0" dirty="0">
              <a:solidFill>
                <a:sysClr val="windowText" lastClr="000000"/>
              </a:solidFill>
              <a:latin typeface="Times New Roman"/>
              <a:cs typeface="Times New Roman"/>
            </a:endParaRPr>
          </a:p>
          <a:p>
            <a:pPr>
              <a:spcBef>
                <a:spcPts val="170"/>
              </a:spcBef>
            </a:pPr>
            <a:endParaRPr sz="1100" kern="0" dirty="0">
              <a:solidFill>
                <a:sysClr val="windowText" lastClr="000000"/>
              </a:solidFill>
              <a:latin typeface="Times New Roman"/>
              <a:cs typeface="Times New Roman"/>
            </a:endParaRPr>
          </a:p>
          <a:p>
            <a:pPr marL="12700"/>
            <a:r>
              <a:rPr sz="2200" b="1" kern="0" spc="-10" dirty="0">
                <a:solidFill>
                  <a:srgbClr val="00B0F0"/>
                </a:solidFill>
                <a:cs typeface="Calibri"/>
              </a:rPr>
              <a:t>APPENDIX</a:t>
            </a:r>
            <a:endParaRPr sz="2200" b="1" kern="0" dirty="0">
              <a:solidFill>
                <a:srgbClr val="00B0F0"/>
              </a:solidFill>
              <a:cs typeface="Calibri"/>
            </a:endParaRPr>
          </a:p>
          <a:p>
            <a:pPr marL="12700">
              <a:spcBef>
                <a:spcPts val="1455"/>
              </a:spcBef>
            </a:pPr>
            <a:r>
              <a:rPr sz="2200" kern="0" dirty="0">
                <a:solidFill>
                  <a:sysClr val="windowText" lastClr="000000"/>
                </a:solidFill>
                <a:cs typeface="Calibri"/>
              </a:rPr>
              <a:t>Pseudo</a:t>
            </a:r>
            <a:r>
              <a:rPr sz="2200" kern="0" spc="-75" dirty="0">
                <a:solidFill>
                  <a:sysClr val="windowText" lastClr="000000"/>
                </a:solidFill>
                <a:cs typeface="Calibri"/>
              </a:rPr>
              <a:t> </a:t>
            </a:r>
            <a:r>
              <a:rPr sz="2200" kern="0" dirty="0">
                <a:solidFill>
                  <a:sysClr val="windowText" lastClr="000000"/>
                </a:solidFill>
                <a:cs typeface="Calibri"/>
              </a:rPr>
              <a:t>codes:</a:t>
            </a:r>
            <a:r>
              <a:rPr sz="2200" kern="0" spc="-70" dirty="0">
                <a:solidFill>
                  <a:sysClr val="windowText" lastClr="000000"/>
                </a:solidFill>
                <a:cs typeface="Calibri"/>
              </a:rPr>
              <a:t> </a:t>
            </a:r>
            <a:r>
              <a:rPr sz="2200" u="sng" kern="0" spc="-10" dirty="0">
                <a:solidFill>
                  <a:srgbClr val="0000FF"/>
                </a:solidFill>
                <a:uFill>
                  <a:solidFill>
                    <a:srgbClr val="0000FF"/>
                  </a:solidFill>
                </a:uFill>
                <a:cs typeface="Calibri"/>
                <a:hlinkClick r:id="rId2"/>
              </a:rPr>
              <a:t>https://github.com/apodwikat/</a:t>
            </a:r>
            <a:endParaRPr sz="2200" kern="0" dirty="0">
              <a:solidFill>
                <a:sysClr val="windowText" lastClr="000000"/>
              </a:solidFill>
              <a:cs typeface="Calibri"/>
            </a:endParaRPr>
          </a:p>
        </p:txBody>
      </p:sp>
      <p:sp>
        <p:nvSpPr>
          <p:cNvPr id="3" name="Slayt Numarası Yer Tutucusu 2"/>
          <p:cNvSpPr>
            <a:spLocks noGrp="1"/>
          </p:cNvSpPr>
          <p:nvPr>
            <p:ph type="sldNum" sz="quarter" idx="7"/>
          </p:nvPr>
        </p:nvSpPr>
        <p:spPr/>
        <p:txBody>
          <a:bodyPr/>
          <a:lstStyle/>
          <a:p>
            <a:fld id="{B6F15528-21DE-4FAA-801E-634DDDAF4B2B}" type="slidenum">
              <a:rPr lang="tr-TR" smtClean="0">
                <a:solidFill>
                  <a:prstClr val="black">
                    <a:tint val="75000"/>
                  </a:prstClr>
                </a:solidFill>
              </a:rPr>
              <a:pPr/>
              <a:t>29</a:t>
            </a:fld>
            <a:endParaRPr lang="tr-TR">
              <a:solidFill>
                <a:prstClr val="black">
                  <a:tint val="75000"/>
                </a:prstClr>
              </a:solidFill>
            </a:endParaRPr>
          </a:p>
        </p:txBody>
      </p:sp>
    </p:spTree>
    <p:extLst>
      <p:ext uri="{BB962C8B-B14F-4D97-AF65-F5344CB8AC3E}">
        <p14:creationId xmlns:p14="http://schemas.microsoft.com/office/powerpoint/2010/main" val="180928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39727" y="178654"/>
            <a:ext cx="2336765" cy="861774"/>
          </a:xfrm>
        </p:spPr>
        <p:txBody>
          <a:bodyPr/>
          <a:lstStyle/>
          <a:p>
            <a:pPr algn="ctr"/>
            <a:r>
              <a:rPr lang="en-US" spc="-10" dirty="0">
                <a:solidFill>
                  <a:srgbClr val="00B0F0"/>
                </a:solidFill>
                <a:latin typeface="Times New Roman"/>
                <a:cs typeface="Times New Roman"/>
              </a:rPr>
              <a:t>SUMMARY</a:t>
            </a:r>
            <a:br>
              <a:rPr lang="en-US" dirty="0">
                <a:latin typeface="Times New Roman"/>
                <a:cs typeface="Times New Roman"/>
              </a:rPr>
            </a:br>
            <a:endParaRPr lang="en-GB" dirty="0"/>
          </a:p>
        </p:txBody>
      </p:sp>
      <p:sp>
        <p:nvSpPr>
          <p:cNvPr id="3" name="Metin Yer Tutucusu 2"/>
          <p:cNvSpPr>
            <a:spLocks noGrp="1"/>
          </p:cNvSpPr>
          <p:nvPr>
            <p:ph type="body" idx="1"/>
          </p:nvPr>
        </p:nvSpPr>
        <p:spPr>
          <a:xfrm>
            <a:off x="188239" y="801061"/>
            <a:ext cx="11728646" cy="5675913"/>
          </a:xfrm>
        </p:spPr>
        <p:txBody>
          <a:bodyPr/>
          <a:lstStyle/>
          <a:p>
            <a:pPr marL="12700" marR="7620" algn="just">
              <a:lnSpc>
                <a:spcPct val="95700"/>
              </a:lnSpc>
              <a:spcBef>
                <a:spcPts val="595"/>
              </a:spcBef>
            </a:pPr>
            <a:r>
              <a:rPr lang="en-US" b="0" dirty="0"/>
              <a:t>The</a:t>
            </a:r>
            <a:r>
              <a:rPr lang="en-US" b="0" spc="55" dirty="0"/>
              <a:t> </a:t>
            </a:r>
            <a:r>
              <a:rPr lang="en-US" b="0" dirty="0"/>
              <a:t>utilization</a:t>
            </a:r>
            <a:r>
              <a:rPr lang="en-US" b="0" spc="60" dirty="0"/>
              <a:t> </a:t>
            </a:r>
            <a:r>
              <a:rPr lang="en-US" b="0" dirty="0"/>
              <a:t>of</a:t>
            </a:r>
            <a:r>
              <a:rPr lang="en-US" b="0" spc="50" dirty="0"/>
              <a:t> </a:t>
            </a:r>
            <a:r>
              <a:rPr lang="en-US" b="0" dirty="0"/>
              <a:t>renewable</a:t>
            </a:r>
            <a:r>
              <a:rPr lang="en-US" b="0" spc="55" dirty="0"/>
              <a:t> </a:t>
            </a:r>
            <a:r>
              <a:rPr lang="en-US" b="0" dirty="0"/>
              <a:t>energy</a:t>
            </a:r>
            <a:r>
              <a:rPr lang="en-US" b="0" spc="65" dirty="0"/>
              <a:t> </a:t>
            </a:r>
            <a:r>
              <a:rPr lang="en-US" b="0" dirty="0"/>
              <a:t>resources</a:t>
            </a:r>
            <a:r>
              <a:rPr lang="en-US" b="0" spc="55" dirty="0"/>
              <a:t> </a:t>
            </a:r>
            <a:r>
              <a:rPr lang="en-US" b="0" dirty="0"/>
              <a:t>is</a:t>
            </a:r>
            <a:r>
              <a:rPr lang="en-US" b="0" spc="70" dirty="0"/>
              <a:t> </a:t>
            </a:r>
            <a:r>
              <a:rPr lang="en-US" b="0" dirty="0"/>
              <a:t>mainly</a:t>
            </a:r>
            <a:r>
              <a:rPr lang="en-US" b="0" spc="50" dirty="0"/>
              <a:t> </a:t>
            </a:r>
            <a:r>
              <a:rPr lang="en-US" b="0" dirty="0"/>
              <a:t>related</a:t>
            </a:r>
            <a:r>
              <a:rPr lang="en-US" b="0" spc="60" dirty="0"/>
              <a:t> </a:t>
            </a:r>
            <a:r>
              <a:rPr lang="en-US" b="0" dirty="0"/>
              <a:t>to</a:t>
            </a:r>
            <a:r>
              <a:rPr lang="en-US" b="0" spc="60" dirty="0"/>
              <a:t> </a:t>
            </a:r>
            <a:r>
              <a:rPr lang="en-US" b="0" spc="-25" dirty="0"/>
              <a:t>the </a:t>
            </a:r>
            <a:r>
              <a:rPr lang="en-US" b="0" spc="-10" dirty="0"/>
              <a:t>problem</a:t>
            </a:r>
            <a:r>
              <a:rPr lang="en-US" b="0" spc="-90" dirty="0"/>
              <a:t> </a:t>
            </a:r>
            <a:r>
              <a:rPr lang="en-US" b="0" spc="-10" dirty="0"/>
              <a:t>of</a:t>
            </a:r>
            <a:r>
              <a:rPr lang="en-US" b="0" spc="-75" dirty="0"/>
              <a:t> </a:t>
            </a:r>
            <a:r>
              <a:rPr lang="en-US" b="0" spc="-10" dirty="0"/>
              <a:t>the</a:t>
            </a:r>
            <a:r>
              <a:rPr lang="en-US" b="0" spc="-75" dirty="0"/>
              <a:t> </a:t>
            </a:r>
            <a:r>
              <a:rPr lang="en-US" spc="-10" dirty="0">
                <a:solidFill>
                  <a:srgbClr val="C00000"/>
                </a:solidFill>
              </a:rPr>
              <a:t>prediction</a:t>
            </a:r>
            <a:r>
              <a:rPr lang="en-US" spc="-65" dirty="0">
                <a:solidFill>
                  <a:srgbClr val="C00000"/>
                </a:solidFill>
              </a:rPr>
              <a:t> </a:t>
            </a:r>
            <a:r>
              <a:rPr lang="en-US" spc="-10" dirty="0">
                <a:solidFill>
                  <a:srgbClr val="C00000"/>
                </a:solidFill>
              </a:rPr>
              <a:t>precision</a:t>
            </a:r>
            <a:r>
              <a:rPr lang="en-US" spc="-70" dirty="0">
                <a:solidFill>
                  <a:srgbClr val="C00000"/>
                </a:solidFill>
              </a:rPr>
              <a:t> </a:t>
            </a:r>
            <a:r>
              <a:rPr lang="en-US" spc="-20" dirty="0">
                <a:solidFill>
                  <a:srgbClr val="C00000"/>
                </a:solidFill>
              </a:rPr>
              <a:t>of</a:t>
            </a:r>
            <a:r>
              <a:rPr lang="en-US" spc="-75" dirty="0">
                <a:solidFill>
                  <a:srgbClr val="C00000"/>
                </a:solidFill>
              </a:rPr>
              <a:t> </a:t>
            </a:r>
            <a:r>
              <a:rPr lang="en-US" spc="-10" dirty="0">
                <a:solidFill>
                  <a:srgbClr val="C00000"/>
                </a:solidFill>
              </a:rPr>
              <a:t>wind</a:t>
            </a:r>
            <a:r>
              <a:rPr lang="en-US" spc="-70" dirty="0">
                <a:solidFill>
                  <a:srgbClr val="C00000"/>
                </a:solidFill>
              </a:rPr>
              <a:t> </a:t>
            </a:r>
            <a:r>
              <a:rPr lang="en-US" b="0" spc="-10" dirty="0"/>
              <a:t>speed.</a:t>
            </a:r>
            <a:r>
              <a:rPr lang="en-US" b="0" spc="-75" dirty="0"/>
              <a:t> </a:t>
            </a:r>
            <a:r>
              <a:rPr lang="en-US" b="0" spc="-10" dirty="0"/>
              <a:t>Based</a:t>
            </a:r>
            <a:r>
              <a:rPr lang="en-US" b="0" spc="-70" dirty="0"/>
              <a:t> </a:t>
            </a:r>
            <a:r>
              <a:rPr lang="en-US" b="0" spc="-10" dirty="0"/>
              <a:t>on</a:t>
            </a:r>
            <a:r>
              <a:rPr lang="en-US" b="0" spc="-70" dirty="0"/>
              <a:t> </a:t>
            </a:r>
            <a:r>
              <a:rPr lang="en-US" b="0" spc="-10" dirty="0"/>
              <a:t>wind</a:t>
            </a:r>
            <a:r>
              <a:rPr lang="en-US" b="0" spc="-65" dirty="0"/>
              <a:t> </a:t>
            </a:r>
            <a:r>
              <a:rPr lang="en-US" b="0" spc="-10" dirty="0"/>
              <a:t>speed </a:t>
            </a:r>
            <a:r>
              <a:rPr lang="en-US" b="0" dirty="0"/>
              <a:t>data,</a:t>
            </a:r>
            <a:r>
              <a:rPr lang="en-US" b="0" spc="70" dirty="0"/>
              <a:t> </a:t>
            </a:r>
            <a:r>
              <a:rPr lang="en-US" b="0" dirty="0"/>
              <a:t>the</a:t>
            </a:r>
            <a:r>
              <a:rPr lang="en-US" b="0" spc="80" dirty="0"/>
              <a:t> </a:t>
            </a:r>
            <a:r>
              <a:rPr lang="en-US" b="0" dirty="0"/>
              <a:t>definition</a:t>
            </a:r>
            <a:r>
              <a:rPr lang="en-US" b="0" spc="100" dirty="0"/>
              <a:t> </a:t>
            </a:r>
            <a:r>
              <a:rPr lang="en-US" b="0" dirty="0"/>
              <a:t>of</a:t>
            </a:r>
            <a:r>
              <a:rPr lang="en-US" b="0" spc="80" dirty="0"/>
              <a:t> </a:t>
            </a:r>
            <a:r>
              <a:rPr lang="en-US" b="0" dirty="0"/>
              <a:t>wind</a:t>
            </a:r>
            <a:r>
              <a:rPr lang="en-US" b="0" spc="85" dirty="0"/>
              <a:t> </a:t>
            </a:r>
            <a:r>
              <a:rPr lang="en-US" b="0" dirty="0"/>
              <a:t>energy</a:t>
            </a:r>
            <a:r>
              <a:rPr lang="en-US" b="0" spc="80" dirty="0"/>
              <a:t> </a:t>
            </a:r>
            <a:r>
              <a:rPr lang="en-US" b="0" dirty="0"/>
              <a:t>potential</a:t>
            </a:r>
            <a:r>
              <a:rPr lang="en-US" b="0" spc="80" dirty="0"/>
              <a:t> </a:t>
            </a:r>
            <a:r>
              <a:rPr lang="en-US" b="0" dirty="0"/>
              <a:t>emphasizes</a:t>
            </a:r>
            <a:r>
              <a:rPr lang="en-US" b="0" spc="75" dirty="0"/>
              <a:t> </a:t>
            </a:r>
            <a:r>
              <a:rPr lang="en-US" b="0" dirty="0"/>
              <a:t>ensuring</a:t>
            </a:r>
            <a:r>
              <a:rPr lang="en-US" b="0" spc="85" dirty="0"/>
              <a:t> </a:t>
            </a:r>
            <a:r>
              <a:rPr lang="en-US" b="0" spc="-25" dirty="0"/>
              <a:t>the </a:t>
            </a:r>
            <a:r>
              <a:rPr lang="en-US" b="0" dirty="0"/>
              <a:t>efficiency</a:t>
            </a:r>
            <a:r>
              <a:rPr lang="en-US" b="0" spc="-40" dirty="0"/>
              <a:t> </a:t>
            </a:r>
            <a:r>
              <a:rPr lang="en-US" b="0" dirty="0"/>
              <a:t>and</a:t>
            </a:r>
            <a:r>
              <a:rPr lang="en-US" b="0" spc="-30" dirty="0"/>
              <a:t> </a:t>
            </a:r>
            <a:r>
              <a:rPr lang="en-US" b="0" dirty="0"/>
              <a:t>reliability</a:t>
            </a:r>
            <a:r>
              <a:rPr lang="en-US" b="0" spc="-40" dirty="0"/>
              <a:t> </a:t>
            </a:r>
            <a:r>
              <a:rPr lang="en-US" b="0" dirty="0"/>
              <a:t>of</a:t>
            </a:r>
            <a:r>
              <a:rPr lang="en-US" b="0" spc="-30" dirty="0"/>
              <a:t> </a:t>
            </a:r>
            <a:r>
              <a:rPr lang="en-US" b="0" dirty="0"/>
              <a:t>wind</a:t>
            </a:r>
            <a:r>
              <a:rPr lang="en-US" b="0" spc="-30" dirty="0"/>
              <a:t> </a:t>
            </a:r>
            <a:r>
              <a:rPr lang="en-US" b="0" dirty="0"/>
              <a:t>energy</a:t>
            </a:r>
            <a:r>
              <a:rPr lang="en-US" b="0" spc="-40" dirty="0"/>
              <a:t> </a:t>
            </a:r>
            <a:r>
              <a:rPr lang="en-US" b="0" dirty="0"/>
              <a:t>systems.</a:t>
            </a:r>
            <a:r>
              <a:rPr lang="en-US" b="0" spc="-25" dirty="0"/>
              <a:t> </a:t>
            </a:r>
            <a:r>
              <a:rPr lang="en-US" b="0" dirty="0"/>
              <a:t>The</a:t>
            </a:r>
            <a:r>
              <a:rPr lang="en-US" b="0" spc="-35" dirty="0"/>
              <a:t> </a:t>
            </a:r>
            <a:r>
              <a:rPr lang="en-US" b="0" dirty="0"/>
              <a:t>objective</a:t>
            </a:r>
            <a:r>
              <a:rPr lang="en-US" b="0" spc="-35" dirty="0"/>
              <a:t> </a:t>
            </a:r>
            <a:r>
              <a:rPr lang="en-US" b="0" dirty="0"/>
              <a:t>of</a:t>
            </a:r>
            <a:r>
              <a:rPr lang="en-US" b="0" spc="-30" dirty="0"/>
              <a:t> </a:t>
            </a:r>
            <a:r>
              <a:rPr lang="en-US" b="0" spc="-20" dirty="0"/>
              <a:t>this </a:t>
            </a:r>
            <a:r>
              <a:rPr lang="en-US" b="0" dirty="0"/>
              <a:t>work</a:t>
            </a:r>
            <a:r>
              <a:rPr lang="en-US" b="0" spc="-60" dirty="0"/>
              <a:t> </a:t>
            </a:r>
            <a:r>
              <a:rPr lang="en-US" b="0" dirty="0"/>
              <a:t>is</a:t>
            </a:r>
            <a:r>
              <a:rPr lang="en-US" b="0" spc="-60" dirty="0"/>
              <a:t> </a:t>
            </a:r>
            <a:r>
              <a:rPr lang="en-US" b="0" dirty="0"/>
              <a:t>to</a:t>
            </a:r>
            <a:r>
              <a:rPr lang="en-US" b="0" spc="-55" dirty="0"/>
              <a:t> </a:t>
            </a:r>
            <a:r>
              <a:rPr lang="en-US" b="0" spc="-10" dirty="0"/>
              <a:t>present</a:t>
            </a:r>
            <a:r>
              <a:rPr lang="en-US" b="0" spc="-50" dirty="0"/>
              <a:t> </a:t>
            </a:r>
            <a:r>
              <a:rPr lang="en-US" b="0" dirty="0"/>
              <a:t>a</a:t>
            </a:r>
            <a:r>
              <a:rPr lang="en-US" b="0" spc="-60" dirty="0"/>
              <a:t> </a:t>
            </a:r>
            <a:r>
              <a:rPr lang="en-US" b="0" spc="-10" dirty="0"/>
              <a:t>comprehensive</a:t>
            </a:r>
            <a:r>
              <a:rPr lang="en-US" b="0" spc="-60" dirty="0"/>
              <a:t> </a:t>
            </a:r>
            <a:r>
              <a:rPr lang="en-US" b="0" spc="-10" dirty="0"/>
              <a:t>review</a:t>
            </a:r>
            <a:r>
              <a:rPr lang="en-US" b="0" spc="-60" dirty="0"/>
              <a:t> </a:t>
            </a:r>
            <a:r>
              <a:rPr lang="en-US" b="0" dirty="0"/>
              <a:t>of</a:t>
            </a:r>
            <a:r>
              <a:rPr lang="en-US" b="0" spc="-55" dirty="0"/>
              <a:t> </a:t>
            </a:r>
            <a:r>
              <a:rPr lang="en-US" spc="-10" dirty="0">
                <a:solidFill>
                  <a:srgbClr val="C00000"/>
                </a:solidFill>
              </a:rPr>
              <a:t>artificial</a:t>
            </a:r>
            <a:r>
              <a:rPr lang="en-US" spc="-50" dirty="0">
                <a:solidFill>
                  <a:srgbClr val="C00000"/>
                </a:solidFill>
              </a:rPr>
              <a:t> </a:t>
            </a:r>
            <a:r>
              <a:rPr lang="en-US" spc="-10" dirty="0">
                <a:solidFill>
                  <a:srgbClr val="C00000"/>
                </a:solidFill>
              </a:rPr>
              <a:t>intelligence</a:t>
            </a:r>
            <a:r>
              <a:rPr lang="en-US" spc="-60" dirty="0">
                <a:solidFill>
                  <a:srgbClr val="C00000"/>
                </a:solidFill>
              </a:rPr>
              <a:t> </a:t>
            </a:r>
            <a:r>
              <a:rPr lang="en-US" spc="-20" dirty="0">
                <a:solidFill>
                  <a:srgbClr val="C00000"/>
                </a:solidFill>
              </a:rPr>
              <a:t>(AI) </a:t>
            </a:r>
            <a:r>
              <a:rPr lang="en-US" dirty="0">
                <a:solidFill>
                  <a:srgbClr val="C00000"/>
                </a:solidFill>
              </a:rPr>
              <a:t>techniques</a:t>
            </a:r>
            <a:r>
              <a:rPr lang="en-US" spc="-45" dirty="0">
                <a:solidFill>
                  <a:srgbClr val="C00000"/>
                </a:solidFill>
              </a:rPr>
              <a:t> </a:t>
            </a:r>
            <a:r>
              <a:rPr lang="en-US" dirty="0">
                <a:solidFill>
                  <a:srgbClr val="C00000"/>
                </a:solidFill>
              </a:rPr>
              <a:t>applied</a:t>
            </a:r>
            <a:r>
              <a:rPr lang="en-US" spc="-45" dirty="0">
                <a:solidFill>
                  <a:srgbClr val="C00000"/>
                </a:solidFill>
              </a:rPr>
              <a:t> </a:t>
            </a:r>
            <a:r>
              <a:rPr lang="en-US" dirty="0">
                <a:solidFill>
                  <a:srgbClr val="C00000"/>
                </a:solidFill>
              </a:rPr>
              <a:t>to</a:t>
            </a:r>
            <a:r>
              <a:rPr lang="en-US" spc="-40" dirty="0">
                <a:solidFill>
                  <a:srgbClr val="C00000"/>
                </a:solidFill>
              </a:rPr>
              <a:t> </a:t>
            </a:r>
            <a:r>
              <a:rPr lang="en-US" dirty="0">
                <a:solidFill>
                  <a:srgbClr val="C00000"/>
                </a:solidFill>
              </a:rPr>
              <a:t>forecast</a:t>
            </a:r>
            <a:r>
              <a:rPr lang="en-US" spc="-40" dirty="0">
                <a:solidFill>
                  <a:srgbClr val="C00000"/>
                </a:solidFill>
              </a:rPr>
              <a:t> </a:t>
            </a:r>
            <a:r>
              <a:rPr lang="en-US" spc="-10" dirty="0">
                <a:solidFill>
                  <a:srgbClr val="C00000"/>
                </a:solidFill>
              </a:rPr>
              <a:t>short-</a:t>
            </a:r>
            <a:r>
              <a:rPr lang="en-US" dirty="0">
                <a:solidFill>
                  <a:srgbClr val="C00000"/>
                </a:solidFill>
              </a:rPr>
              <a:t>term</a:t>
            </a:r>
            <a:r>
              <a:rPr lang="en-US" spc="-50" dirty="0">
                <a:solidFill>
                  <a:srgbClr val="C00000"/>
                </a:solidFill>
              </a:rPr>
              <a:t> </a:t>
            </a:r>
            <a:r>
              <a:rPr lang="en-US" dirty="0">
                <a:solidFill>
                  <a:srgbClr val="C00000"/>
                </a:solidFill>
              </a:rPr>
              <a:t>wind</a:t>
            </a:r>
            <a:r>
              <a:rPr lang="en-US" spc="-35" dirty="0">
                <a:solidFill>
                  <a:srgbClr val="C00000"/>
                </a:solidFill>
              </a:rPr>
              <a:t> </a:t>
            </a:r>
            <a:r>
              <a:rPr lang="en-US" spc="-10" dirty="0">
                <a:solidFill>
                  <a:srgbClr val="C00000"/>
                </a:solidFill>
              </a:rPr>
              <a:t>speed.</a:t>
            </a:r>
            <a:endParaRPr lang="en-US" dirty="0">
              <a:solidFill>
                <a:srgbClr val="C00000"/>
              </a:solidFill>
            </a:endParaRPr>
          </a:p>
          <a:p>
            <a:pPr marL="12700" marR="6350" algn="just">
              <a:lnSpc>
                <a:spcPct val="95800"/>
              </a:lnSpc>
              <a:spcBef>
                <a:spcPts val="610"/>
              </a:spcBef>
            </a:pPr>
            <a:r>
              <a:rPr lang="en-US" b="0" dirty="0"/>
              <a:t>The</a:t>
            </a:r>
            <a:r>
              <a:rPr lang="en-US" b="0" spc="185" dirty="0"/>
              <a:t> </a:t>
            </a:r>
            <a:r>
              <a:rPr lang="en-US" b="0" dirty="0"/>
              <a:t>study</a:t>
            </a:r>
            <a:r>
              <a:rPr lang="en-US" b="0" spc="190" dirty="0"/>
              <a:t> </a:t>
            </a:r>
            <a:r>
              <a:rPr lang="en-US" b="0" dirty="0"/>
              <a:t>compares</a:t>
            </a:r>
            <a:r>
              <a:rPr lang="en-US" b="0" spc="190" dirty="0"/>
              <a:t> </a:t>
            </a:r>
            <a:r>
              <a:rPr lang="en-US" b="0" dirty="0"/>
              <a:t>systematically</a:t>
            </a:r>
            <a:r>
              <a:rPr lang="en-US" b="0" spc="195" dirty="0"/>
              <a:t> </a:t>
            </a:r>
            <a:r>
              <a:rPr lang="en-US" b="0" dirty="0"/>
              <a:t>six</a:t>
            </a:r>
            <a:r>
              <a:rPr lang="en-US" b="0" spc="195" dirty="0"/>
              <a:t> </a:t>
            </a:r>
            <a:r>
              <a:rPr lang="en-US" b="0" dirty="0"/>
              <a:t>different</a:t>
            </a:r>
            <a:r>
              <a:rPr lang="en-US" b="0" spc="190" dirty="0"/>
              <a:t> </a:t>
            </a:r>
            <a:r>
              <a:rPr lang="en-US" b="0" dirty="0"/>
              <a:t>AI</a:t>
            </a:r>
            <a:r>
              <a:rPr lang="en-US" b="0" spc="200" dirty="0"/>
              <a:t> </a:t>
            </a:r>
            <a:r>
              <a:rPr lang="en-US" b="0" dirty="0"/>
              <a:t>models,</a:t>
            </a:r>
            <a:r>
              <a:rPr lang="en-US" b="0" spc="185" dirty="0"/>
              <a:t> </a:t>
            </a:r>
            <a:r>
              <a:rPr lang="en-US" b="0" spc="-10" dirty="0"/>
              <a:t>ranging </a:t>
            </a:r>
            <a:r>
              <a:rPr lang="en-US" b="0" dirty="0"/>
              <a:t>from</a:t>
            </a:r>
            <a:r>
              <a:rPr lang="en-US" b="0" spc="-60" dirty="0"/>
              <a:t> </a:t>
            </a:r>
            <a:r>
              <a:rPr lang="en-US" b="0" spc="-10" dirty="0"/>
              <a:t>machine</a:t>
            </a:r>
            <a:r>
              <a:rPr lang="en-US" b="0" spc="-50" dirty="0"/>
              <a:t> </a:t>
            </a:r>
            <a:r>
              <a:rPr lang="en-US" b="0" dirty="0"/>
              <a:t>learning</a:t>
            </a:r>
            <a:r>
              <a:rPr lang="en-US" b="0" spc="-40" dirty="0"/>
              <a:t> </a:t>
            </a:r>
            <a:r>
              <a:rPr lang="en-US" b="0" spc="-10" dirty="0"/>
              <a:t>models</a:t>
            </a:r>
            <a:r>
              <a:rPr lang="en-US" b="0" spc="-45" dirty="0"/>
              <a:t> </a:t>
            </a:r>
            <a:r>
              <a:rPr lang="en-US" b="0" dirty="0"/>
              <a:t>like</a:t>
            </a:r>
            <a:r>
              <a:rPr lang="en-US" b="0" spc="-55" dirty="0"/>
              <a:t> </a:t>
            </a:r>
            <a:r>
              <a:rPr lang="en-US" b="0" spc="-10" dirty="0"/>
              <a:t>high-</a:t>
            </a:r>
            <a:r>
              <a:rPr lang="en-US" b="0" dirty="0"/>
              <a:t>capacity</a:t>
            </a:r>
            <a:r>
              <a:rPr lang="en-US" b="0" spc="-30" dirty="0"/>
              <a:t> </a:t>
            </a:r>
            <a:r>
              <a:rPr lang="en-US" b="0" spc="-10" dirty="0"/>
              <a:t>models</a:t>
            </a:r>
            <a:r>
              <a:rPr lang="en-US" b="0" spc="-50" dirty="0"/>
              <a:t> </a:t>
            </a:r>
            <a:r>
              <a:rPr lang="en-US" b="0" dirty="0"/>
              <a:t>that</a:t>
            </a:r>
            <a:r>
              <a:rPr lang="en-US" b="0" spc="-50" dirty="0"/>
              <a:t> </a:t>
            </a:r>
            <a:r>
              <a:rPr lang="en-US" b="0" spc="-10" dirty="0"/>
              <a:t>comprise </a:t>
            </a:r>
            <a:r>
              <a:rPr lang="en-US" b="0" dirty="0"/>
              <a:t>Random</a:t>
            </a:r>
            <a:r>
              <a:rPr lang="en-US" b="0" spc="409" dirty="0"/>
              <a:t> </a:t>
            </a:r>
            <a:r>
              <a:rPr lang="en-US" b="0" dirty="0"/>
              <a:t>Forests,</a:t>
            </a:r>
            <a:r>
              <a:rPr lang="en-US" b="0" spc="450" dirty="0"/>
              <a:t> </a:t>
            </a:r>
            <a:r>
              <a:rPr lang="en-US" b="0" dirty="0"/>
              <a:t>Support</a:t>
            </a:r>
            <a:r>
              <a:rPr lang="en-US" b="0" spc="425" dirty="0"/>
              <a:t> </a:t>
            </a:r>
            <a:r>
              <a:rPr lang="en-US" b="0" dirty="0"/>
              <a:t>Vector</a:t>
            </a:r>
            <a:r>
              <a:rPr lang="en-US" b="0" spc="440" dirty="0"/>
              <a:t> </a:t>
            </a:r>
            <a:r>
              <a:rPr lang="en-US" b="0" dirty="0"/>
              <a:t>Machine,</a:t>
            </a:r>
            <a:r>
              <a:rPr lang="en-US" b="0" spc="440" dirty="0"/>
              <a:t> </a:t>
            </a:r>
            <a:r>
              <a:rPr lang="en-US" b="0" dirty="0"/>
              <a:t>autoregressive</a:t>
            </a:r>
            <a:r>
              <a:rPr lang="en-US" b="0" spc="440" dirty="0"/>
              <a:t> </a:t>
            </a:r>
            <a:r>
              <a:rPr lang="en-US" b="0" spc="-10" dirty="0"/>
              <a:t>moving </a:t>
            </a:r>
            <a:r>
              <a:rPr lang="en-US" b="0" dirty="0"/>
              <a:t>average</a:t>
            </a:r>
            <a:r>
              <a:rPr lang="en-US" b="0" spc="200" dirty="0"/>
              <a:t> </a:t>
            </a:r>
            <a:r>
              <a:rPr lang="en-US" b="0" dirty="0"/>
              <a:t>(ARMA),</a:t>
            </a:r>
            <a:r>
              <a:rPr lang="en-US" b="0" spc="200" dirty="0"/>
              <a:t> </a:t>
            </a:r>
            <a:r>
              <a:rPr lang="en-US" b="0" dirty="0"/>
              <a:t>Linear</a:t>
            </a:r>
            <a:r>
              <a:rPr lang="en-US" b="0" spc="200" dirty="0"/>
              <a:t> </a:t>
            </a:r>
            <a:r>
              <a:rPr lang="en-US" b="0" dirty="0"/>
              <a:t>and</a:t>
            </a:r>
            <a:r>
              <a:rPr lang="en-US" b="0" spc="215" dirty="0"/>
              <a:t> </a:t>
            </a:r>
            <a:r>
              <a:rPr lang="en-US" b="0" dirty="0"/>
              <a:t>Logistic</a:t>
            </a:r>
            <a:r>
              <a:rPr lang="en-US" b="0" spc="200" dirty="0"/>
              <a:t> </a:t>
            </a:r>
            <a:r>
              <a:rPr lang="en-US" b="0" dirty="0"/>
              <a:t>Regression</a:t>
            </a:r>
            <a:r>
              <a:rPr lang="en-US" b="0" spc="204" dirty="0"/>
              <a:t> </a:t>
            </a:r>
            <a:r>
              <a:rPr lang="en-US" b="0" dirty="0"/>
              <a:t>to</a:t>
            </a:r>
            <a:r>
              <a:rPr lang="en-US" b="0" spc="215" dirty="0"/>
              <a:t> </a:t>
            </a:r>
            <a:r>
              <a:rPr lang="en-US" b="0" dirty="0"/>
              <a:t>more</a:t>
            </a:r>
            <a:r>
              <a:rPr lang="en-US" b="0" spc="210" dirty="0"/>
              <a:t> </a:t>
            </a:r>
            <a:r>
              <a:rPr lang="en-US" b="0" spc="-10" dirty="0"/>
              <a:t>complex </a:t>
            </a:r>
            <a:r>
              <a:rPr lang="en-US" b="0" dirty="0"/>
              <a:t>models</a:t>
            </a:r>
            <a:r>
              <a:rPr lang="en-US" b="0" spc="-30" dirty="0"/>
              <a:t> </a:t>
            </a:r>
            <a:r>
              <a:rPr lang="en-US" b="0" dirty="0"/>
              <a:t>like</a:t>
            </a:r>
            <a:r>
              <a:rPr lang="en-US" b="0" spc="-45" dirty="0"/>
              <a:t> </a:t>
            </a:r>
            <a:r>
              <a:rPr lang="en-US" b="0" dirty="0"/>
              <a:t>Long</a:t>
            </a:r>
            <a:r>
              <a:rPr lang="en-US" b="0" spc="-30" dirty="0"/>
              <a:t> </a:t>
            </a:r>
            <a:r>
              <a:rPr lang="en-US" b="0" spc="-10" dirty="0"/>
              <a:t>Short-</a:t>
            </a:r>
            <a:r>
              <a:rPr lang="en-US" b="0" dirty="0"/>
              <a:t>Term</a:t>
            </a:r>
            <a:r>
              <a:rPr lang="en-US" b="0" spc="-50" dirty="0"/>
              <a:t> </a:t>
            </a:r>
            <a:r>
              <a:rPr lang="en-US" b="0" dirty="0"/>
              <a:t>Memory</a:t>
            </a:r>
            <a:r>
              <a:rPr lang="en-US" b="0" spc="-45" dirty="0"/>
              <a:t> </a:t>
            </a:r>
            <a:r>
              <a:rPr lang="en-US" b="0" dirty="0"/>
              <a:t>(LSTM)</a:t>
            </a:r>
            <a:r>
              <a:rPr lang="en-US" b="0" spc="-45" dirty="0"/>
              <a:t> </a:t>
            </a:r>
            <a:r>
              <a:rPr lang="en-US" b="0" spc="-10" dirty="0"/>
              <a:t>networks.</a:t>
            </a:r>
            <a:endParaRPr lang="en-US" b="0" dirty="0"/>
          </a:p>
          <a:p>
            <a:pPr marL="12700" marR="5080" algn="just">
              <a:lnSpc>
                <a:spcPct val="95900"/>
              </a:lnSpc>
              <a:spcBef>
                <a:spcPts val="595"/>
              </a:spcBef>
            </a:pPr>
            <a:r>
              <a:rPr lang="en-US" b="0" dirty="0"/>
              <a:t>The</a:t>
            </a:r>
            <a:r>
              <a:rPr lang="en-US" b="0" spc="465" dirty="0"/>
              <a:t> </a:t>
            </a:r>
            <a:r>
              <a:rPr lang="en-US" b="0" dirty="0"/>
              <a:t>models</a:t>
            </a:r>
            <a:r>
              <a:rPr lang="en-US" b="0" spc="450" dirty="0"/>
              <a:t> </a:t>
            </a:r>
            <a:r>
              <a:rPr lang="en-US" b="0" dirty="0"/>
              <a:t>are</a:t>
            </a:r>
            <a:r>
              <a:rPr lang="en-US" b="0" spc="450" dirty="0"/>
              <a:t> </a:t>
            </a:r>
            <a:r>
              <a:rPr lang="en-US" b="0" dirty="0"/>
              <a:t>trained</a:t>
            </a:r>
            <a:r>
              <a:rPr lang="en-US" b="0" spc="445" dirty="0"/>
              <a:t> </a:t>
            </a:r>
            <a:r>
              <a:rPr lang="en-US" b="0" dirty="0"/>
              <a:t>and</a:t>
            </a:r>
            <a:r>
              <a:rPr lang="en-US" b="0" spc="445" dirty="0"/>
              <a:t> </a:t>
            </a:r>
            <a:r>
              <a:rPr lang="en-US" b="0" dirty="0"/>
              <a:t>validated</a:t>
            </a:r>
            <a:r>
              <a:rPr lang="en-US" b="0" spc="450" dirty="0"/>
              <a:t> </a:t>
            </a:r>
            <a:r>
              <a:rPr lang="en-US" b="0" dirty="0"/>
              <a:t>against</a:t>
            </a:r>
            <a:r>
              <a:rPr lang="en-US" b="0" spc="445" dirty="0"/>
              <a:t> </a:t>
            </a:r>
            <a:r>
              <a:rPr lang="en-US" b="0" dirty="0"/>
              <a:t>extensive</a:t>
            </a:r>
            <a:r>
              <a:rPr lang="en-US" b="0" spc="445" dirty="0"/>
              <a:t> </a:t>
            </a:r>
            <a:r>
              <a:rPr lang="en-US" b="0" spc="-10" dirty="0"/>
              <a:t>historical </a:t>
            </a:r>
            <a:r>
              <a:rPr lang="en-US" b="0" dirty="0"/>
              <a:t>records of wind speeds.</a:t>
            </a:r>
            <a:r>
              <a:rPr lang="en-US" b="0" spc="-10" dirty="0"/>
              <a:t> </a:t>
            </a:r>
            <a:r>
              <a:rPr lang="en-US" b="0" dirty="0"/>
              <a:t>This paper covers</a:t>
            </a:r>
            <a:r>
              <a:rPr lang="en-US" b="0" spc="-10" dirty="0"/>
              <a:t> </a:t>
            </a:r>
            <a:r>
              <a:rPr lang="en-US" b="0" dirty="0"/>
              <a:t>some</a:t>
            </a:r>
            <a:r>
              <a:rPr lang="en-US" b="0" spc="-5" dirty="0"/>
              <a:t> </a:t>
            </a:r>
            <a:r>
              <a:rPr lang="en-US" b="0" dirty="0"/>
              <a:t>analysis</a:t>
            </a:r>
            <a:r>
              <a:rPr lang="en-US" b="0" spc="-5" dirty="0"/>
              <a:t> </a:t>
            </a:r>
            <a:r>
              <a:rPr lang="en-US" b="0" dirty="0"/>
              <a:t>related</a:t>
            </a:r>
            <a:r>
              <a:rPr lang="en-US" b="0" spc="-5" dirty="0"/>
              <a:t> </a:t>
            </a:r>
            <a:r>
              <a:rPr lang="en-US" b="0" dirty="0"/>
              <a:t>to </a:t>
            </a:r>
            <a:r>
              <a:rPr lang="en-US" b="0" spc="-25" dirty="0"/>
              <a:t>the </a:t>
            </a:r>
            <a:r>
              <a:rPr lang="en-US" b="0" dirty="0"/>
              <a:t>hourly</a:t>
            </a:r>
            <a:r>
              <a:rPr lang="en-US" b="0" spc="-50" dirty="0"/>
              <a:t> </a:t>
            </a:r>
            <a:r>
              <a:rPr lang="en-US" b="0" dirty="0"/>
              <a:t>data</a:t>
            </a:r>
            <a:r>
              <a:rPr lang="en-US" b="0" spc="-40" dirty="0"/>
              <a:t> </a:t>
            </a:r>
            <a:r>
              <a:rPr lang="en-US" b="0" dirty="0"/>
              <a:t>collected</a:t>
            </a:r>
            <a:r>
              <a:rPr lang="en-US" b="0" spc="-40" dirty="0"/>
              <a:t> </a:t>
            </a:r>
            <a:r>
              <a:rPr lang="en-US" b="0" dirty="0"/>
              <a:t>at</a:t>
            </a:r>
            <a:r>
              <a:rPr lang="en-US" b="0" spc="-45" dirty="0"/>
              <a:t> </a:t>
            </a:r>
            <a:r>
              <a:rPr lang="en-US" b="0" dirty="0"/>
              <a:t>the</a:t>
            </a:r>
            <a:r>
              <a:rPr lang="en-US" b="0" spc="-35" dirty="0"/>
              <a:t> </a:t>
            </a:r>
            <a:r>
              <a:rPr lang="en-US" b="0" dirty="0"/>
              <a:t>west</a:t>
            </a:r>
            <a:r>
              <a:rPr lang="en-US" b="0" spc="-30" dirty="0"/>
              <a:t> </a:t>
            </a:r>
            <a:r>
              <a:rPr lang="en-US" b="0" dirty="0"/>
              <a:t>of</a:t>
            </a:r>
            <a:r>
              <a:rPr lang="en-US" b="0" spc="-35" dirty="0"/>
              <a:t> </a:t>
            </a:r>
            <a:r>
              <a:rPr lang="en-US" b="0" dirty="0"/>
              <a:t>the</a:t>
            </a:r>
            <a:r>
              <a:rPr lang="en-US" b="0" spc="-45" dirty="0"/>
              <a:t> </a:t>
            </a:r>
            <a:r>
              <a:rPr lang="en-US" b="0" spc="-10" dirty="0"/>
              <a:t>Mediterranean</a:t>
            </a:r>
            <a:r>
              <a:rPr lang="en-US" b="0" spc="-45" dirty="0"/>
              <a:t> </a:t>
            </a:r>
            <a:r>
              <a:rPr lang="en-US" b="0" dirty="0"/>
              <a:t>Sea</a:t>
            </a:r>
            <a:r>
              <a:rPr lang="en-US" b="0" spc="-45" dirty="0"/>
              <a:t> </a:t>
            </a:r>
            <a:r>
              <a:rPr lang="en-US" b="0" dirty="0"/>
              <a:t>(</a:t>
            </a:r>
            <a:r>
              <a:rPr lang="en-US" b="0" dirty="0" err="1"/>
              <a:t>Mugla</a:t>
            </a:r>
            <a:r>
              <a:rPr lang="en-US" b="0" spc="-45" dirty="0"/>
              <a:t> </a:t>
            </a:r>
            <a:r>
              <a:rPr lang="en-US" b="0" spc="-20" dirty="0"/>
              <a:t>City </a:t>
            </a:r>
            <a:r>
              <a:rPr lang="en-US" b="0" dirty="0"/>
              <a:t>at</a:t>
            </a:r>
            <a:r>
              <a:rPr lang="en-US" b="0" spc="250" dirty="0"/>
              <a:t> </a:t>
            </a:r>
            <a:r>
              <a:rPr lang="en-US" b="0" dirty="0"/>
              <a:t>the</a:t>
            </a:r>
            <a:r>
              <a:rPr lang="en-US" b="0" spc="250" dirty="0"/>
              <a:t> </a:t>
            </a:r>
            <a:r>
              <a:rPr lang="en-US" b="0" dirty="0"/>
              <a:t>Latitude:</a:t>
            </a:r>
            <a:r>
              <a:rPr lang="en-US" b="0" spc="254" dirty="0"/>
              <a:t> </a:t>
            </a:r>
            <a:r>
              <a:rPr lang="en-US" b="0" dirty="0"/>
              <a:t>556335</a:t>
            </a:r>
            <a:r>
              <a:rPr lang="en-US" b="0" spc="254" dirty="0"/>
              <a:t> </a:t>
            </a:r>
            <a:r>
              <a:rPr lang="en-US" b="0" dirty="0"/>
              <a:t>and</a:t>
            </a:r>
            <a:r>
              <a:rPr lang="en-US" b="0" spc="260" dirty="0"/>
              <a:t> </a:t>
            </a:r>
            <a:r>
              <a:rPr lang="en-US" b="0" dirty="0"/>
              <a:t>Longitude:</a:t>
            </a:r>
            <a:r>
              <a:rPr lang="en-US" b="0" spc="250" dirty="0"/>
              <a:t> </a:t>
            </a:r>
            <a:r>
              <a:rPr lang="en-US" b="0" dirty="0"/>
              <a:t>4070184</a:t>
            </a:r>
            <a:r>
              <a:rPr lang="en-US" b="0" spc="245" dirty="0"/>
              <a:t> </a:t>
            </a:r>
            <a:r>
              <a:rPr lang="en-US" b="0" dirty="0"/>
              <a:t>[ED-50</a:t>
            </a:r>
            <a:r>
              <a:rPr lang="en-US" b="0" spc="260" dirty="0"/>
              <a:t> </a:t>
            </a:r>
            <a:r>
              <a:rPr lang="en-US" b="0" spc="-10" dirty="0"/>
              <a:t>formats]), </a:t>
            </a:r>
            <a:r>
              <a:rPr lang="en-US" b="0" dirty="0"/>
              <a:t>between</a:t>
            </a:r>
            <a:r>
              <a:rPr lang="en-US" b="0" spc="-45" dirty="0"/>
              <a:t> </a:t>
            </a:r>
            <a:r>
              <a:rPr lang="en-US" b="0" dirty="0"/>
              <a:t>2001</a:t>
            </a:r>
            <a:r>
              <a:rPr lang="en-US" b="0" spc="-35" dirty="0"/>
              <a:t> </a:t>
            </a:r>
            <a:r>
              <a:rPr lang="en-US" b="0" dirty="0"/>
              <a:t>and</a:t>
            </a:r>
            <a:r>
              <a:rPr lang="en-US" b="0" spc="-45" dirty="0"/>
              <a:t> </a:t>
            </a:r>
            <a:r>
              <a:rPr lang="en-US" b="0" spc="-10" dirty="0"/>
              <a:t>2002.</a:t>
            </a:r>
            <a:endParaRPr lang="en-US" b="0" dirty="0"/>
          </a:p>
          <a:p>
            <a:pPr marL="12700" marR="7620" algn="just">
              <a:lnSpc>
                <a:spcPct val="95800"/>
              </a:lnSpc>
              <a:spcBef>
                <a:spcPts val="595"/>
              </a:spcBef>
            </a:pPr>
            <a:r>
              <a:rPr lang="en-US" b="0" spc="-10" dirty="0"/>
              <a:t>The</a:t>
            </a:r>
            <a:r>
              <a:rPr lang="en-US" b="0" spc="-75" dirty="0"/>
              <a:t> </a:t>
            </a:r>
            <a:r>
              <a:rPr lang="en-US" b="0" spc="-10" dirty="0"/>
              <a:t>study</a:t>
            </a:r>
            <a:r>
              <a:rPr lang="en-US" b="0" spc="-85" dirty="0"/>
              <a:t> </a:t>
            </a:r>
            <a:r>
              <a:rPr lang="en-US" b="0" spc="-10" dirty="0"/>
              <a:t>highlights</a:t>
            </a:r>
            <a:r>
              <a:rPr lang="en-US" b="0" spc="-65" dirty="0"/>
              <a:t> </a:t>
            </a:r>
            <a:r>
              <a:rPr lang="en-US" b="0" spc="-10" dirty="0"/>
              <a:t>the</a:t>
            </a:r>
            <a:r>
              <a:rPr lang="en-US" b="0" spc="-75" dirty="0"/>
              <a:t> </a:t>
            </a:r>
            <a:r>
              <a:rPr lang="en-US" b="0" spc="-10" dirty="0"/>
              <a:t>greater</a:t>
            </a:r>
            <a:r>
              <a:rPr lang="en-US" b="0" spc="-75" dirty="0"/>
              <a:t> </a:t>
            </a:r>
            <a:r>
              <a:rPr lang="en-US" b="0" spc="-10" dirty="0"/>
              <a:t>significance</a:t>
            </a:r>
            <a:r>
              <a:rPr lang="en-US" b="0" spc="-75" dirty="0"/>
              <a:t> </a:t>
            </a:r>
            <a:r>
              <a:rPr lang="en-US" b="0" spc="-10" dirty="0"/>
              <a:t>of</a:t>
            </a:r>
            <a:r>
              <a:rPr lang="en-US" b="0" spc="-70" dirty="0"/>
              <a:t> </a:t>
            </a:r>
            <a:r>
              <a:rPr lang="en-US" b="0" spc="-10" dirty="0"/>
              <a:t>new</a:t>
            </a:r>
            <a:r>
              <a:rPr lang="en-US" b="0" spc="-70" dirty="0"/>
              <a:t> </a:t>
            </a:r>
            <a:r>
              <a:rPr lang="en-US" b="0" spc="-10" dirty="0"/>
              <a:t>predictive</a:t>
            </a:r>
            <a:r>
              <a:rPr lang="en-US" b="0" spc="-75" dirty="0"/>
              <a:t> </a:t>
            </a:r>
            <a:r>
              <a:rPr lang="en-US" b="0" spc="-10" dirty="0"/>
              <a:t>analytics </a:t>
            </a:r>
            <a:r>
              <a:rPr lang="en-US" b="0" dirty="0"/>
              <a:t>as</a:t>
            </a:r>
            <a:r>
              <a:rPr lang="en-US" b="0" spc="-60" dirty="0"/>
              <a:t> </a:t>
            </a:r>
            <a:r>
              <a:rPr lang="en-US" b="0" dirty="0"/>
              <a:t>a</a:t>
            </a:r>
            <a:r>
              <a:rPr lang="en-US" b="0" spc="-40" dirty="0"/>
              <a:t> </a:t>
            </a:r>
            <a:r>
              <a:rPr lang="en-US" b="0" dirty="0"/>
              <a:t>move</a:t>
            </a:r>
            <a:r>
              <a:rPr lang="en-US" b="0" spc="-45" dirty="0"/>
              <a:t> </a:t>
            </a:r>
            <a:r>
              <a:rPr lang="en-US" b="0" dirty="0"/>
              <a:t>towards</a:t>
            </a:r>
            <a:r>
              <a:rPr lang="en-US" b="0" spc="-35" dirty="0"/>
              <a:t> </a:t>
            </a:r>
            <a:r>
              <a:rPr lang="en-US" b="0" dirty="0"/>
              <a:t>ending</a:t>
            </a:r>
            <a:r>
              <a:rPr lang="en-US" b="0" spc="-50" dirty="0"/>
              <a:t> </a:t>
            </a:r>
            <a:r>
              <a:rPr lang="en-US" b="0" dirty="0"/>
              <a:t>the</a:t>
            </a:r>
            <a:r>
              <a:rPr lang="en-US" b="0" spc="-65" dirty="0"/>
              <a:t> </a:t>
            </a:r>
            <a:r>
              <a:rPr lang="en-US" b="0" dirty="0"/>
              <a:t>issues</a:t>
            </a:r>
            <a:r>
              <a:rPr lang="en-US" b="0" spc="-55" dirty="0"/>
              <a:t> </a:t>
            </a:r>
            <a:r>
              <a:rPr lang="en-US" b="0" dirty="0"/>
              <a:t>of</a:t>
            </a:r>
            <a:r>
              <a:rPr lang="en-US" b="0" spc="-55" dirty="0"/>
              <a:t> </a:t>
            </a:r>
            <a:r>
              <a:rPr lang="en-US" b="0" spc="-10" dirty="0"/>
              <a:t>incorporating</a:t>
            </a:r>
            <a:r>
              <a:rPr lang="en-US" b="0" spc="-50" dirty="0"/>
              <a:t> </a:t>
            </a:r>
            <a:r>
              <a:rPr lang="en-US" b="0" spc="-10" dirty="0"/>
              <a:t>renewable</a:t>
            </a:r>
            <a:r>
              <a:rPr lang="en-US" b="0" spc="-60" dirty="0"/>
              <a:t> </a:t>
            </a:r>
            <a:r>
              <a:rPr lang="en-US" b="0" spc="-10" dirty="0"/>
              <a:t>energy </a:t>
            </a:r>
            <a:r>
              <a:rPr lang="en-US" b="0" dirty="0"/>
              <a:t>sources into</a:t>
            </a:r>
            <a:r>
              <a:rPr lang="en-US" b="0" spc="10" dirty="0"/>
              <a:t> </a:t>
            </a:r>
            <a:r>
              <a:rPr lang="en-US" b="0" dirty="0"/>
              <a:t>traditional power systems. The</a:t>
            </a:r>
            <a:r>
              <a:rPr lang="en-US" b="0" spc="15" dirty="0"/>
              <a:t> </a:t>
            </a:r>
            <a:r>
              <a:rPr lang="en-US" b="0" dirty="0"/>
              <a:t>study</a:t>
            </a:r>
            <a:r>
              <a:rPr lang="en-US" b="0" spc="5" dirty="0"/>
              <a:t> </a:t>
            </a:r>
            <a:r>
              <a:rPr lang="en-US" b="0" dirty="0"/>
              <a:t>also</a:t>
            </a:r>
            <a:r>
              <a:rPr lang="en-US" b="0" spc="15" dirty="0"/>
              <a:t> </a:t>
            </a:r>
            <a:r>
              <a:rPr lang="en-US" b="0" dirty="0"/>
              <a:t>provides</a:t>
            </a:r>
            <a:r>
              <a:rPr lang="en-US" b="0" spc="5" dirty="0"/>
              <a:t> </a:t>
            </a:r>
            <a:r>
              <a:rPr lang="en-US" b="0" spc="-10" dirty="0"/>
              <a:t>useful </a:t>
            </a:r>
            <a:r>
              <a:rPr lang="en-US" b="0" dirty="0"/>
              <a:t>insight</a:t>
            </a:r>
            <a:r>
              <a:rPr lang="en-US" b="0" spc="145" dirty="0"/>
              <a:t> </a:t>
            </a:r>
            <a:r>
              <a:rPr lang="en-US" b="0" dirty="0"/>
              <a:t>into</a:t>
            </a:r>
            <a:r>
              <a:rPr lang="en-US" b="0" spc="155" dirty="0"/>
              <a:t> </a:t>
            </a:r>
            <a:r>
              <a:rPr lang="en-US" b="0" spc="-10" dirty="0"/>
              <a:t>AI-</a:t>
            </a:r>
            <a:r>
              <a:rPr lang="en-US" b="0" dirty="0"/>
              <a:t>based</a:t>
            </a:r>
            <a:r>
              <a:rPr lang="en-US" b="0" spc="150" dirty="0"/>
              <a:t> </a:t>
            </a:r>
            <a:r>
              <a:rPr lang="en-US" b="0" dirty="0"/>
              <a:t>forecasting</a:t>
            </a:r>
            <a:r>
              <a:rPr lang="en-US" b="0" spc="155" dirty="0"/>
              <a:t> </a:t>
            </a:r>
            <a:r>
              <a:rPr lang="en-US" b="0" dirty="0"/>
              <a:t>system</a:t>
            </a:r>
            <a:r>
              <a:rPr lang="en-US" b="0" spc="130" dirty="0"/>
              <a:t> </a:t>
            </a:r>
            <a:r>
              <a:rPr lang="en-US" b="0" dirty="0"/>
              <a:t>design</a:t>
            </a:r>
            <a:r>
              <a:rPr lang="en-US" b="0" spc="150" dirty="0"/>
              <a:t> </a:t>
            </a:r>
            <a:r>
              <a:rPr lang="en-US" b="0" dirty="0"/>
              <a:t>and</a:t>
            </a:r>
            <a:r>
              <a:rPr lang="en-US" b="0" spc="155" dirty="0"/>
              <a:t> </a:t>
            </a:r>
            <a:r>
              <a:rPr lang="en-US" b="0" spc="-10" dirty="0"/>
              <a:t>implementation, </a:t>
            </a:r>
            <a:r>
              <a:rPr lang="en-US" b="0" dirty="0"/>
              <a:t>paving</a:t>
            </a:r>
            <a:r>
              <a:rPr lang="en-US" b="0" spc="-30" dirty="0"/>
              <a:t> </a:t>
            </a:r>
            <a:r>
              <a:rPr lang="en-US" b="0" dirty="0"/>
              <a:t>the</a:t>
            </a:r>
            <a:r>
              <a:rPr lang="en-US" b="0" spc="-35" dirty="0"/>
              <a:t> </a:t>
            </a:r>
            <a:r>
              <a:rPr lang="en-US" b="0" dirty="0"/>
              <a:t>way</a:t>
            </a:r>
            <a:r>
              <a:rPr lang="en-US" b="0" spc="-40" dirty="0"/>
              <a:t> </a:t>
            </a:r>
            <a:r>
              <a:rPr lang="en-US" b="0" dirty="0"/>
              <a:t>for</a:t>
            </a:r>
            <a:r>
              <a:rPr lang="en-US" b="0" spc="-40" dirty="0"/>
              <a:t> </a:t>
            </a:r>
            <a:r>
              <a:rPr lang="en-US" b="0" dirty="0"/>
              <a:t>breakthroughs</a:t>
            </a:r>
            <a:r>
              <a:rPr lang="en-US" b="0" spc="-35" dirty="0"/>
              <a:t> </a:t>
            </a:r>
            <a:r>
              <a:rPr lang="en-US" b="0" dirty="0"/>
              <a:t>in</a:t>
            </a:r>
            <a:r>
              <a:rPr lang="en-US" b="0" spc="-30" dirty="0"/>
              <a:t> </a:t>
            </a:r>
            <a:r>
              <a:rPr lang="en-US" b="0" spc="-10" dirty="0"/>
              <a:t>environmental</a:t>
            </a:r>
            <a:r>
              <a:rPr lang="en-US" b="0" spc="-20" dirty="0"/>
              <a:t> </a:t>
            </a:r>
            <a:r>
              <a:rPr lang="en-US" b="0" spc="-10" dirty="0"/>
              <a:t>applications.</a:t>
            </a:r>
            <a:endParaRPr lang="en-US" b="0" dirty="0"/>
          </a:p>
          <a:p>
            <a:pPr>
              <a:lnSpc>
                <a:spcPct val="100000"/>
              </a:lnSpc>
              <a:spcBef>
                <a:spcPts val="1250"/>
              </a:spcBef>
            </a:pPr>
            <a:endParaRPr lang="en-US" dirty="0"/>
          </a:p>
          <a:p>
            <a:pPr marL="12700" marR="8890" algn="just">
              <a:lnSpc>
                <a:spcPts val="1839"/>
              </a:lnSpc>
            </a:pPr>
            <a:r>
              <a:rPr lang="en-US" dirty="0"/>
              <a:t>Keywords:</a:t>
            </a:r>
            <a:r>
              <a:rPr lang="en-US" spc="105" dirty="0"/>
              <a:t>  </a:t>
            </a:r>
            <a:r>
              <a:rPr lang="en-US" b="0" dirty="0"/>
              <a:t>Wind</a:t>
            </a:r>
            <a:r>
              <a:rPr lang="en-US" b="0" spc="105" dirty="0"/>
              <a:t>  </a:t>
            </a:r>
            <a:r>
              <a:rPr lang="en-US" b="0" dirty="0"/>
              <a:t>energy,</a:t>
            </a:r>
            <a:r>
              <a:rPr lang="en-US" b="0" spc="105" dirty="0"/>
              <a:t>  </a:t>
            </a:r>
            <a:r>
              <a:rPr lang="en-US" b="0" dirty="0"/>
              <a:t>sustainability,</a:t>
            </a:r>
            <a:r>
              <a:rPr lang="en-US" b="0" spc="105" dirty="0"/>
              <a:t>  </a:t>
            </a:r>
            <a:r>
              <a:rPr lang="en-US" b="0" dirty="0"/>
              <a:t>data</a:t>
            </a:r>
            <a:r>
              <a:rPr lang="en-US" b="0" spc="105" dirty="0"/>
              <a:t>  </a:t>
            </a:r>
            <a:r>
              <a:rPr lang="en-US" b="0" dirty="0"/>
              <a:t>driven</a:t>
            </a:r>
            <a:r>
              <a:rPr lang="en-US" b="0" spc="105" dirty="0"/>
              <a:t>  </a:t>
            </a:r>
            <a:r>
              <a:rPr lang="en-US" b="0" spc="-10" dirty="0"/>
              <a:t>predictions, </a:t>
            </a:r>
            <a:r>
              <a:rPr lang="en-US" b="0" dirty="0"/>
              <a:t>machine</a:t>
            </a:r>
            <a:r>
              <a:rPr lang="en-US" b="0" spc="-50" dirty="0"/>
              <a:t> </a:t>
            </a:r>
            <a:r>
              <a:rPr lang="en-US" b="0" dirty="0"/>
              <a:t>learning,</a:t>
            </a:r>
            <a:r>
              <a:rPr lang="en-US" b="0" spc="-40" dirty="0"/>
              <a:t> </a:t>
            </a:r>
            <a:r>
              <a:rPr lang="en-US" b="0" spc="-10" dirty="0"/>
              <a:t>artificial</a:t>
            </a:r>
            <a:r>
              <a:rPr lang="en-US" b="0" spc="-50" dirty="0"/>
              <a:t> </a:t>
            </a:r>
            <a:r>
              <a:rPr lang="en-US" b="0" spc="-10" dirty="0"/>
              <a:t>intelligence</a:t>
            </a:r>
            <a:r>
              <a:rPr lang="tr-TR" b="0" spc="-10" dirty="0"/>
              <a:t>.</a:t>
            </a:r>
            <a:endParaRPr lang="en-US" b="0" dirty="0"/>
          </a:p>
          <a:p>
            <a:endParaRPr lang="en-GB" dirty="0"/>
          </a:p>
        </p:txBody>
      </p:sp>
      <p:sp>
        <p:nvSpPr>
          <p:cNvPr id="4" name="Slayt Numarası Yer Tutucusu 3"/>
          <p:cNvSpPr>
            <a:spLocks noGrp="1"/>
          </p:cNvSpPr>
          <p:nvPr>
            <p:ph type="sldNum" sz="quarter" idx="7"/>
          </p:nvPr>
        </p:nvSpPr>
        <p:spPr/>
        <p:txBody>
          <a:bodyPr/>
          <a:lstStyle/>
          <a:p>
            <a:fld id="{B6F15528-21DE-4FAA-801E-634DDDAF4B2B}" type="slidenum">
              <a:rPr lang="tr-TR" smtClean="0">
                <a:solidFill>
                  <a:prstClr val="black">
                    <a:tint val="75000"/>
                  </a:prstClr>
                </a:solidFill>
              </a:rPr>
              <a:pPr/>
              <a:t>3</a:t>
            </a:fld>
            <a:endParaRPr lang="tr-TR">
              <a:solidFill>
                <a:prstClr val="black">
                  <a:tint val="75000"/>
                </a:prstClr>
              </a:solidFill>
            </a:endParaRPr>
          </a:p>
        </p:txBody>
      </p:sp>
    </p:spTree>
    <p:extLst>
      <p:ext uri="{BB962C8B-B14F-4D97-AF65-F5344CB8AC3E}">
        <p14:creationId xmlns:p14="http://schemas.microsoft.com/office/powerpoint/2010/main" val="359057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E77C73B1-9F37-470B-8C3F-C172F806C03E}"/>
              </a:ext>
            </a:extLst>
          </p:cNvPr>
          <p:cNvSpPr>
            <a:spLocks noGrp="1"/>
          </p:cNvSpPr>
          <p:nvPr>
            <p:ph type="sldNum" sz="quarter" idx="7"/>
          </p:nvPr>
        </p:nvSpPr>
        <p:spPr/>
        <p:txBody>
          <a:bodyPr/>
          <a:lstStyle/>
          <a:p>
            <a:fld id="{B6F15528-21DE-4FAA-801E-634DDDAF4B2B}" type="slidenum">
              <a:rPr lang="tr-TR" smtClean="0">
                <a:solidFill>
                  <a:prstClr val="black">
                    <a:tint val="75000"/>
                  </a:prstClr>
                </a:solidFill>
              </a:rPr>
              <a:pPr/>
              <a:t>30</a:t>
            </a:fld>
            <a:endParaRPr lang="tr-TR">
              <a:solidFill>
                <a:prstClr val="black">
                  <a:tint val="75000"/>
                </a:prstClr>
              </a:solidFill>
            </a:endParaRPr>
          </a:p>
        </p:txBody>
      </p:sp>
      <p:sp>
        <p:nvSpPr>
          <p:cNvPr id="3" name="Dikdörtgen 2">
            <a:extLst>
              <a:ext uri="{FF2B5EF4-FFF2-40B4-BE49-F238E27FC236}">
                <a16:creationId xmlns:a16="http://schemas.microsoft.com/office/drawing/2014/main" id="{E0E5A90E-8DDD-4D85-B3BA-075FF546CAFA}"/>
              </a:ext>
            </a:extLst>
          </p:cNvPr>
          <p:cNvSpPr/>
          <p:nvPr/>
        </p:nvSpPr>
        <p:spPr>
          <a:xfrm>
            <a:off x="1577130" y="1962477"/>
            <a:ext cx="7566870" cy="2368021"/>
          </a:xfrm>
          <a:prstGeom prst="rect">
            <a:avLst/>
          </a:prstGeom>
        </p:spPr>
        <p:txBody>
          <a:bodyPr wrap="square">
            <a:spAutoFit/>
          </a:bodyPr>
          <a:lstStyle/>
          <a:p>
            <a:pPr marL="12700">
              <a:spcBef>
                <a:spcPts val="30"/>
              </a:spcBef>
            </a:pPr>
            <a:r>
              <a:rPr lang="en-US" sz="2000" b="1" kern="0" spc="-10" dirty="0">
                <a:solidFill>
                  <a:srgbClr val="006FC0"/>
                </a:solidFill>
                <a:cs typeface="Calibri"/>
              </a:rPr>
              <a:t>Acknowledgments:</a:t>
            </a:r>
            <a:endParaRPr lang="en-US" sz="2000" kern="0" dirty="0">
              <a:solidFill>
                <a:sysClr val="windowText" lastClr="000000"/>
              </a:solidFill>
              <a:cs typeface="Calibri"/>
            </a:endParaRPr>
          </a:p>
          <a:p>
            <a:pPr marL="12700" marR="6350" algn="just">
              <a:lnSpc>
                <a:spcPct val="101699"/>
              </a:lnSpc>
              <a:spcBef>
                <a:spcPts val="25"/>
              </a:spcBef>
            </a:pPr>
            <a:r>
              <a:rPr lang="en-US" kern="0" dirty="0">
                <a:solidFill>
                  <a:sysClr val="windowText" lastClr="000000"/>
                </a:solidFill>
                <a:cs typeface="Calibri"/>
              </a:rPr>
              <a:t>This</a:t>
            </a:r>
            <a:r>
              <a:rPr lang="en-US" kern="0" spc="35" dirty="0">
                <a:solidFill>
                  <a:sysClr val="windowText" lastClr="000000"/>
                </a:solidFill>
                <a:cs typeface="Calibri"/>
              </a:rPr>
              <a:t> </a:t>
            </a:r>
            <a:r>
              <a:rPr lang="en-US" kern="0" dirty="0">
                <a:solidFill>
                  <a:sysClr val="windowText" lastClr="000000"/>
                </a:solidFill>
                <a:cs typeface="Calibri"/>
              </a:rPr>
              <a:t>study</a:t>
            </a:r>
            <a:r>
              <a:rPr lang="en-US" kern="0" spc="50" dirty="0">
                <a:solidFill>
                  <a:sysClr val="windowText" lastClr="000000"/>
                </a:solidFill>
                <a:cs typeface="Calibri"/>
              </a:rPr>
              <a:t> </a:t>
            </a:r>
            <a:r>
              <a:rPr lang="en-US" kern="0" dirty="0">
                <a:solidFill>
                  <a:sysClr val="windowText" lastClr="000000"/>
                </a:solidFill>
                <a:cs typeface="Calibri"/>
              </a:rPr>
              <a:t>is</a:t>
            </a:r>
            <a:r>
              <a:rPr lang="en-US" kern="0" spc="35" dirty="0">
                <a:solidFill>
                  <a:sysClr val="windowText" lastClr="000000"/>
                </a:solidFill>
                <a:cs typeface="Calibri"/>
              </a:rPr>
              <a:t> </a:t>
            </a:r>
            <a:r>
              <a:rPr lang="en-US" kern="0" dirty="0">
                <a:solidFill>
                  <a:sysClr val="windowText" lastClr="000000"/>
                </a:solidFill>
                <a:cs typeface="Calibri"/>
              </a:rPr>
              <a:t>supported</a:t>
            </a:r>
            <a:r>
              <a:rPr lang="en-US" kern="0" spc="50" dirty="0">
                <a:solidFill>
                  <a:sysClr val="windowText" lastClr="000000"/>
                </a:solidFill>
                <a:cs typeface="Calibri"/>
              </a:rPr>
              <a:t> </a:t>
            </a:r>
            <a:r>
              <a:rPr lang="en-US" kern="0" dirty="0">
                <a:solidFill>
                  <a:sysClr val="windowText" lastClr="000000"/>
                </a:solidFill>
                <a:cs typeface="Calibri"/>
              </a:rPr>
              <a:t>by</a:t>
            </a:r>
            <a:r>
              <a:rPr lang="en-US" kern="0" spc="65" dirty="0">
                <a:solidFill>
                  <a:sysClr val="windowText" lastClr="000000"/>
                </a:solidFill>
                <a:cs typeface="Calibri"/>
              </a:rPr>
              <a:t> </a:t>
            </a:r>
            <a:r>
              <a:rPr lang="en-US" kern="0" spc="-10" dirty="0">
                <a:solidFill>
                  <a:srgbClr val="C00000"/>
                </a:solidFill>
                <a:cs typeface="Calibri"/>
              </a:rPr>
              <a:t>NATO</a:t>
            </a:r>
            <a:r>
              <a:rPr lang="en-US" kern="0" spc="50" dirty="0">
                <a:solidFill>
                  <a:srgbClr val="C00000"/>
                </a:solidFill>
                <a:cs typeface="Calibri"/>
              </a:rPr>
              <a:t> </a:t>
            </a:r>
            <a:r>
              <a:rPr lang="en-US" kern="0" dirty="0">
                <a:solidFill>
                  <a:srgbClr val="C00000"/>
                </a:solidFill>
                <a:cs typeface="Calibri"/>
              </a:rPr>
              <a:t>SPS</a:t>
            </a:r>
            <a:r>
              <a:rPr lang="en-US" kern="0" spc="50" dirty="0">
                <a:solidFill>
                  <a:srgbClr val="C00000"/>
                </a:solidFill>
                <a:cs typeface="Calibri"/>
              </a:rPr>
              <a:t> </a:t>
            </a:r>
            <a:r>
              <a:rPr lang="en-US" kern="0" spc="-30" dirty="0">
                <a:solidFill>
                  <a:srgbClr val="C00000"/>
                </a:solidFill>
                <a:cs typeface="Calibri"/>
              </a:rPr>
              <a:t>Multi-</a:t>
            </a:r>
            <a:r>
              <a:rPr lang="en-US" kern="0" dirty="0">
                <a:solidFill>
                  <a:srgbClr val="C00000"/>
                </a:solidFill>
                <a:cs typeface="Calibri"/>
              </a:rPr>
              <a:t>Year</a:t>
            </a:r>
            <a:r>
              <a:rPr lang="en-US" kern="0" spc="45" dirty="0">
                <a:solidFill>
                  <a:srgbClr val="C00000"/>
                </a:solidFill>
                <a:cs typeface="Calibri"/>
              </a:rPr>
              <a:t> </a:t>
            </a:r>
            <a:r>
              <a:rPr lang="en-US" kern="0" spc="-10" dirty="0">
                <a:solidFill>
                  <a:srgbClr val="C00000"/>
                </a:solidFill>
                <a:cs typeface="Calibri"/>
              </a:rPr>
              <a:t>Project </a:t>
            </a:r>
            <a:r>
              <a:rPr lang="en-US" kern="0" dirty="0">
                <a:solidFill>
                  <a:sysClr val="windowText" lastClr="000000"/>
                </a:solidFill>
                <a:cs typeface="Calibri"/>
              </a:rPr>
              <a:t>number</a:t>
            </a:r>
            <a:r>
              <a:rPr lang="en-US" kern="0" spc="340" dirty="0">
                <a:solidFill>
                  <a:sysClr val="windowText" lastClr="000000"/>
                </a:solidFill>
                <a:cs typeface="Calibri"/>
              </a:rPr>
              <a:t> </a:t>
            </a:r>
            <a:r>
              <a:rPr lang="en-US" kern="0" dirty="0">
                <a:solidFill>
                  <a:sysClr val="windowText" lastClr="000000"/>
                </a:solidFill>
                <a:cs typeface="Calibri"/>
              </a:rPr>
              <a:t>G5970</a:t>
            </a:r>
            <a:r>
              <a:rPr lang="en-US" kern="0" spc="345" dirty="0">
                <a:solidFill>
                  <a:sysClr val="windowText" lastClr="000000"/>
                </a:solidFill>
                <a:cs typeface="Calibri"/>
              </a:rPr>
              <a:t> </a:t>
            </a:r>
            <a:r>
              <a:rPr lang="en-US" kern="0" dirty="0">
                <a:solidFill>
                  <a:sysClr val="windowText" lastClr="000000"/>
                </a:solidFill>
                <a:cs typeface="Calibri"/>
              </a:rPr>
              <a:t>named</a:t>
            </a:r>
            <a:r>
              <a:rPr lang="en-US" kern="0" spc="350" dirty="0">
                <a:solidFill>
                  <a:sysClr val="windowText" lastClr="000000"/>
                </a:solidFill>
                <a:cs typeface="Calibri"/>
              </a:rPr>
              <a:t> </a:t>
            </a:r>
            <a:r>
              <a:rPr lang="en-US" kern="0" dirty="0">
                <a:solidFill>
                  <a:sysClr val="windowText" lastClr="000000"/>
                </a:solidFill>
                <a:cs typeface="Calibri"/>
              </a:rPr>
              <a:t>Cube4EnvSec:</a:t>
            </a:r>
            <a:r>
              <a:rPr lang="en-US" kern="0" spc="350" dirty="0">
                <a:solidFill>
                  <a:sysClr val="windowText" lastClr="000000"/>
                </a:solidFill>
                <a:cs typeface="Calibri"/>
              </a:rPr>
              <a:t> </a:t>
            </a:r>
            <a:r>
              <a:rPr lang="en-US" kern="0" dirty="0">
                <a:solidFill>
                  <a:sysClr val="windowText" lastClr="000000"/>
                </a:solidFill>
                <a:cs typeface="Calibri"/>
              </a:rPr>
              <a:t>“Big</a:t>
            </a:r>
            <a:r>
              <a:rPr lang="en-US" kern="0" spc="350" dirty="0">
                <a:solidFill>
                  <a:sysClr val="windowText" lastClr="000000"/>
                </a:solidFill>
                <a:cs typeface="Calibri"/>
              </a:rPr>
              <a:t> </a:t>
            </a:r>
            <a:r>
              <a:rPr lang="en-US" kern="0" dirty="0">
                <a:solidFill>
                  <a:sysClr val="windowText" lastClr="000000"/>
                </a:solidFill>
                <a:cs typeface="Calibri"/>
              </a:rPr>
              <a:t>Earth</a:t>
            </a:r>
            <a:r>
              <a:rPr lang="en-US" kern="0" spc="345" dirty="0">
                <a:solidFill>
                  <a:sysClr val="windowText" lastClr="000000"/>
                </a:solidFill>
                <a:cs typeface="Calibri"/>
              </a:rPr>
              <a:t> </a:t>
            </a:r>
            <a:r>
              <a:rPr lang="en-US" kern="0" spc="-20" dirty="0">
                <a:solidFill>
                  <a:sysClr val="windowText" lastClr="000000"/>
                </a:solidFill>
                <a:cs typeface="Calibri"/>
              </a:rPr>
              <a:t>Data </a:t>
            </a:r>
            <a:r>
              <a:rPr lang="en-US" kern="0" dirty="0">
                <a:solidFill>
                  <a:sysClr val="windowText" lastClr="000000"/>
                </a:solidFill>
                <a:cs typeface="Calibri"/>
              </a:rPr>
              <a:t>Cube</a:t>
            </a:r>
            <a:r>
              <a:rPr lang="en-US" kern="0" spc="245" dirty="0">
                <a:solidFill>
                  <a:sysClr val="windowText" lastClr="000000"/>
                </a:solidFill>
                <a:cs typeface="Calibri"/>
              </a:rPr>
              <a:t>   </a:t>
            </a:r>
            <a:r>
              <a:rPr lang="en-US" kern="0" dirty="0">
                <a:solidFill>
                  <a:sysClr val="windowText" lastClr="000000"/>
                </a:solidFill>
                <a:cs typeface="Calibri"/>
              </a:rPr>
              <a:t>Analytics</a:t>
            </a:r>
            <a:r>
              <a:rPr lang="en-US" kern="0" spc="250" dirty="0">
                <a:solidFill>
                  <a:sysClr val="windowText" lastClr="000000"/>
                </a:solidFill>
                <a:cs typeface="Calibri"/>
              </a:rPr>
              <a:t>   </a:t>
            </a:r>
            <a:r>
              <a:rPr lang="en-US" kern="0" dirty="0">
                <a:solidFill>
                  <a:sysClr val="windowText" lastClr="000000"/>
                </a:solidFill>
                <a:cs typeface="Calibri"/>
              </a:rPr>
              <a:t>for</a:t>
            </a:r>
            <a:r>
              <a:rPr lang="en-US" kern="0" spc="250" dirty="0">
                <a:solidFill>
                  <a:sysClr val="windowText" lastClr="000000"/>
                </a:solidFill>
                <a:cs typeface="Calibri"/>
              </a:rPr>
              <a:t>   </a:t>
            </a:r>
            <a:r>
              <a:rPr lang="en-US" kern="0" dirty="0">
                <a:solidFill>
                  <a:sysClr val="windowText" lastClr="000000"/>
                </a:solidFill>
                <a:cs typeface="Calibri"/>
              </a:rPr>
              <a:t>Transnational</a:t>
            </a:r>
            <a:r>
              <a:rPr lang="en-US" kern="0" spc="245" dirty="0">
                <a:solidFill>
                  <a:sysClr val="windowText" lastClr="000000"/>
                </a:solidFill>
                <a:cs typeface="Calibri"/>
              </a:rPr>
              <a:t>   </a:t>
            </a:r>
            <a:r>
              <a:rPr lang="en-US" kern="0" dirty="0">
                <a:solidFill>
                  <a:sysClr val="windowText" lastClr="000000"/>
                </a:solidFill>
                <a:cs typeface="Calibri"/>
              </a:rPr>
              <a:t>Security</a:t>
            </a:r>
            <a:r>
              <a:rPr lang="en-US" kern="0" spc="250" dirty="0">
                <a:solidFill>
                  <a:sysClr val="windowText" lastClr="000000"/>
                </a:solidFill>
                <a:cs typeface="Calibri"/>
              </a:rPr>
              <a:t>   </a:t>
            </a:r>
            <a:r>
              <a:rPr lang="en-US" kern="0" spc="-25" dirty="0">
                <a:solidFill>
                  <a:sysClr val="windowText" lastClr="000000"/>
                </a:solidFill>
                <a:cs typeface="Calibri"/>
              </a:rPr>
              <a:t>and </a:t>
            </a:r>
            <a:r>
              <a:rPr lang="en-US" kern="0" dirty="0">
                <a:solidFill>
                  <a:sysClr val="windowText" lastClr="000000"/>
                </a:solidFill>
                <a:cs typeface="Calibri"/>
              </a:rPr>
              <a:t>Environment</a:t>
            </a:r>
            <a:r>
              <a:rPr lang="en-US" kern="0" spc="495" dirty="0">
                <a:solidFill>
                  <a:sysClr val="windowText" lastClr="000000"/>
                </a:solidFill>
                <a:cs typeface="Calibri"/>
              </a:rPr>
              <a:t> </a:t>
            </a:r>
            <a:r>
              <a:rPr lang="en-US" kern="0" dirty="0">
                <a:solidFill>
                  <a:sysClr val="windowText" lastClr="000000"/>
                </a:solidFill>
                <a:cs typeface="Calibri"/>
              </a:rPr>
              <a:t>Protection”.</a:t>
            </a:r>
            <a:r>
              <a:rPr lang="en-US" kern="0" spc="30" dirty="0">
                <a:solidFill>
                  <a:sysClr val="windowText" lastClr="000000"/>
                </a:solidFill>
                <a:cs typeface="Calibri"/>
              </a:rPr>
              <a:t>  </a:t>
            </a:r>
            <a:r>
              <a:rPr lang="en-US" kern="0" dirty="0">
                <a:solidFill>
                  <a:sysClr val="windowText" lastClr="000000"/>
                </a:solidFill>
                <a:cs typeface="Calibri"/>
              </a:rPr>
              <a:t>The</a:t>
            </a:r>
            <a:r>
              <a:rPr lang="en-US" kern="0" spc="30" dirty="0">
                <a:solidFill>
                  <a:sysClr val="windowText" lastClr="000000"/>
                </a:solidFill>
                <a:cs typeface="Calibri"/>
              </a:rPr>
              <a:t>  </a:t>
            </a:r>
            <a:r>
              <a:rPr lang="en-US" kern="0" dirty="0">
                <a:solidFill>
                  <a:sysClr val="windowText" lastClr="000000"/>
                </a:solidFill>
                <a:cs typeface="Calibri"/>
              </a:rPr>
              <a:t>authors</a:t>
            </a:r>
            <a:r>
              <a:rPr lang="en-US" kern="0" spc="30" dirty="0">
                <a:solidFill>
                  <a:sysClr val="windowText" lastClr="000000"/>
                </a:solidFill>
                <a:cs typeface="Calibri"/>
              </a:rPr>
              <a:t>  </a:t>
            </a:r>
            <a:r>
              <a:rPr lang="en-US" kern="0" dirty="0">
                <a:solidFill>
                  <a:sysClr val="windowText" lastClr="000000"/>
                </a:solidFill>
                <a:cs typeface="Calibri"/>
              </a:rPr>
              <a:t>also</a:t>
            </a:r>
            <a:r>
              <a:rPr lang="en-US" kern="0" spc="25" dirty="0">
                <a:solidFill>
                  <a:sysClr val="windowText" lastClr="000000"/>
                </a:solidFill>
                <a:cs typeface="Calibri"/>
              </a:rPr>
              <a:t>  </a:t>
            </a:r>
            <a:r>
              <a:rPr lang="en-US" kern="0" dirty="0">
                <a:solidFill>
                  <a:sysClr val="windowText" lastClr="000000"/>
                </a:solidFill>
                <a:cs typeface="Calibri"/>
              </a:rPr>
              <a:t>thank</a:t>
            </a:r>
            <a:r>
              <a:rPr lang="en-US" kern="0" spc="30" dirty="0">
                <a:solidFill>
                  <a:sysClr val="windowText" lastClr="000000"/>
                </a:solidFill>
                <a:cs typeface="Calibri"/>
              </a:rPr>
              <a:t>  </a:t>
            </a:r>
            <a:r>
              <a:rPr lang="en-US" kern="0" spc="-25" dirty="0">
                <a:solidFill>
                  <a:sysClr val="windowText" lastClr="000000"/>
                </a:solidFill>
                <a:cs typeface="Calibri"/>
              </a:rPr>
              <a:t>to Turkish</a:t>
            </a:r>
            <a:r>
              <a:rPr lang="en-US" kern="0" spc="-80" dirty="0">
                <a:solidFill>
                  <a:sysClr val="windowText" lastClr="000000"/>
                </a:solidFill>
                <a:cs typeface="Calibri"/>
              </a:rPr>
              <a:t> </a:t>
            </a:r>
            <a:r>
              <a:rPr lang="en-US" kern="0" spc="-20" dirty="0">
                <a:solidFill>
                  <a:sysClr val="windowText" lastClr="000000"/>
                </a:solidFill>
                <a:cs typeface="Calibri"/>
              </a:rPr>
              <a:t>State</a:t>
            </a:r>
            <a:r>
              <a:rPr lang="en-US" kern="0" spc="-80" dirty="0">
                <a:solidFill>
                  <a:sysClr val="windowText" lastClr="000000"/>
                </a:solidFill>
                <a:cs typeface="Calibri"/>
              </a:rPr>
              <a:t> </a:t>
            </a:r>
            <a:r>
              <a:rPr lang="en-US" kern="0" spc="-10" dirty="0">
                <a:solidFill>
                  <a:sysClr val="windowText" lastClr="000000"/>
                </a:solidFill>
                <a:cs typeface="Calibri"/>
              </a:rPr>
              <a:t>Meteorological</a:t>
            </a:r>
            <a:r>
              <a:rPr lang="en-US" kern="0" spc="-85" dirty="0">
                <a:solidFill>
                  <a:sysClr val="windowText" lastClr="000000"/>
                </a:solidFill>
                <a:cs typeface="Calibri"/>
              </a:rPr>
              <a:t> </a:t>
            </a:r>
            <a:r>
              <a:rPr lang="en-US" kern="0" dirty="0">
                <a:solidFill>
                  <a:sysClr val="windowText" lastClr="000000"/>
                </a:solidFill>
                <a:cs typeface="Calibri"/>
              </a:rPr>
              <a:t>Service</a:t>
            </a:r>
            <a:r>
              <a:rPr lang="en-US" kern="0" spc="-65" dirty="0">
                <a:solidFill>
                  <a:sysClr val="windowText" lastClr="000000"/>
                </a:solidFill>
                <a:cs typeface="Calibri"/>
              </a:rPr>
              <a:t> </a:t>
            </a:r>
            <a:r>
              <a:rPr lang="en-US" kern="0" dirty="0">
                <a:solidFill>
                  <a:sysClr val="windowText" lastClr="000000"/>
                </a:solidFill>
                <a:cs typeface="Calibri"/>
              </a:rPr>
              <a:t>for</a:t>
            </a:r>
            <a:r>
              <a:rPr lang="en-US" kern="0" spc="-85" dirty="0">
                <a:solidFill>
                  <a:sysClr val="windowText" lastClr="000000"/>
                </a:solidFill>
                <a:cs typeface="Calibri"/>
              </a:rPr>
              <a:t> </a:t>
            </a:r>
            <a:r>
              <a:rPr lang="en-US" kern="0" dirty="0">
                <a:solidFill>
                  <a:sysClr val="windowText" lastClr="000000"/>
                </a:solidFill>
                <a:cs typeface="Calibri"/>
              </a:rPr>
              <a:t>the</a:t>
            </a:r>
            <a:r>
              <a:rPr lang="en-US" kern="0" spc="-80" dirty="0">
                <a:solidFill>
                  <a:sysClr val="windowText" lastClr="000000"/>
                </a:solidFill>
                <a:cs typeface="Calibri"/>
              </a:rPr>
              <a:t> </a:t>
            </a:r>
            <a:r>
              <a:rPr lang="en-US" kern="0" dirty="0">
                <a:solidFill>
                  <a:sysClr val="windowText" lastClr="000000"/>
                </a:solidFill>
                <a:cs typeface="Calibri"/>
              </a:rPr>
              <a:t>data</a:t>
            </a:r>
            <a:r>
              <a:rPr lang="en-US" kern="0" spc="-80" dirty="0">
                <a:solidFill>
                  <a:sysClr val="windowText" lastClr="000000"/>
                </a:solidFill>
                <a:cs typeface="Calibri"/>
              </a:rPr>
              <a:t> </a:t>
            </a:r>
            <a:r>
              <a:rPr lang="en-US" kern="0" dirty="0">
                <a:solidFill>
                  <a:sysClr val="windowText" lastClr="000000"/>
                </a:solidFill>
                <a:cs typeface="Calibri"/>
              </a:rPr>
              <a:t>used</a:t>
            </a:r>
            <a:r>
              <a:rPr lang="en-US" kern="0" spc="-65" dirty="0">
                <a:solidFill>
                  <a:sysClr val="windowText" lastClr="000000"/>
                </a:solidFill>
                <a:cs typeface="Calibri"/>
              </a:rPr>
              <a:t> </a:t>
            </a:r>
            <a:r>
              <a:rPr lang="en-US" kern="0" spc="-25" dirty="0">
                <a:solidFill>
                  <a:sysClr val="windowText" lastClr="000000"/>
                </a:solidFill>
                <a:cs typeface="Calibri"/>
              </a:rPr>
              <a:t>in </a:t>
            </a:r>
            <a:r>
              <a:rPr lang="en-US" kern="0" dirty="0">
                <a:solidFill>
                  <a:sysClr val="windowText" lastClr="000000"/>
                </a:solidFill>
                <a:cs typeface="Calibri"/>
              </a:rPr>
              <a:t>the</a:t>
            </a:r>
            <a:r>
              <a:rPr lang="en-US" kern="0" spc="270" dirty="0">
                <a:solidFill>
                  <a:sysClr val="windowText" lastClr="000000"/>
                </a:solidFill>
                <a:cs typeface="Calibri"/>
              </a:rPr>
              <a:t> </a:t>
            </a:r>
            <a:r>
              <a:rPr lang="en-US" kern="0" dirty="0">
                <a:solidFill>
                  <a:sysClr val="windowText" lastClr="000000"/>
                </a:solidFill>
                <a:cs typeface="Calibri"/>
              </a:rPr>
              <a:t>study.</a:t>
            </a:r>
            <a:r>
              <a:rPr lang="en-US" kern="0" spc="265" dirty="0">
                <a:solidFill>
                  <a:sysClr val="windowText" lastClr="000000"/>
                </a:solidFill>
                <a:cs typeface="Calibri"/>
              </a:rPr>
              <a:t> </a:t>
            </a:r>
            <a:r>
              <a:rPr lang="en-US" kern="0" dirty="0">
                <a:solidFill>
                  <a:sysClr val="windowText" lastClr="000000"/>
                </a:solidFill>
                <a:cs typeface="Calibri"/>
              </a:rPr>
              <a:t>The</a:t>
            </a:r>
            <a:r>
              <a:rPr lang="en-US" kern="0" spc="254" dirty="0">
                <a:solidFill>
                  <a:sysClr val="windowText" lastClr="000000"/>
                </a:solidFill>
                <a:cs typeface="Calibri"/>
              </a:rPr>
              <a:t> </a:t>
            </a:r>
            <a:r>
              <a:rPr lang="en-US" kern="0" dirty="0">
                <a:solidFill>
                  <a:sysClr val="windowText" lastClr="000000"/>
                </a:solidFill>
                <a:cs typeface="Calibri"/>
              </a:rPr>
              <a:t>author(s)</a:t>
            </a:r>
            <a:r>
              <a:rPr lang="en-US" kern="0" spc="275" dirty="0">
                <a:solidFill>
                  <a:sysClr val="windowText" lastClr="000000"/>
                </a:solidFill>
                <a:cs typeface="Calibri"/>
              </a:rPr>
              <a:t> </a:t>
            </a:r>
            <a:r>
              <a:rPr lang="en-US" kern="0" dirty="0">
                <a:solidFill>
                  <a:sysClr val="windowText" lastClr="000000"/>
                </a:solidFill>
                <a:cs typeface="Calibri"/>
              </a:rPr>
              <a:t>would</a:t>
            </a:r>
            <a:r>
              <a:rPr lang="en-US" kern="0" spc="270" dirty="0">
                <a:solidFill>
                  <a:sysClr val="windowText" lastClr="000000"/>
                </a:solidFill>
                <a:cs typeface="Calibri"/>
              </a:rPr>
              <a:t> </a:t>
            </a:r>
            <a:r>
              <a:rPr lang="en-US" kern="0" dirty="0">
                <a:solidFill>
                  <a:sysClr val="windowText" lastClr="000000"/>
                </a:solidFill>
                <a:cs typeface="Calibri"/>
              </a:rPr>
              <a:t>like</a:t>
            </a:r>
            <a:r>
              <a:rPr lang="en-US" kern="0" spc="270" dirty="0">
                <a:solidFill>
                  <a:sysClr val="windowText" lastClr="000000"/>
                </a:solidFill>
                <a:cs typeface="Calibri"/>
              </a:rPr>
              <a:t> </a:t>
            </a:r>
            <a:r>
              <a:rPr lang="en-US" kern="0" dirty="0">
                <a:solidFill>
                  <a:sysClr val="windowText" lastClr="000000"/>
                </a:solidFill>
                <a:cs typeface="Calibri"/>
              </a:rPr>
              <a:t>to</a:t>
            </a:r>
            <a:r>
              <a:rPr lang="en-US" kern="0" spc="275" dirty="0">
                <a:solidFill>
                  <a:sysClr val="windowText" lastClr="000000"/>
                </a:solidFill>
                <a:cs typeface="Calibri"/>
              </a:rPr>
              <a:t> </a:t>
            </a:r>
            <a:r>
              <a:rPr lang="en-US" kern="0" dirty="0">
                <a:solidFill>
                  <a:sysClr val="windowText" lastClr="000000"/>
                </a:solidFill>
                <a:cs typeface="Calibri"/>
              </a:rPr>
              <a:t>thank</a:t>
            </a:r>
            <a:r>
              <a:rPr lang="en-US" kern="0" spc="275" dirty="0">
                <a:solidFill>
                  <a:sysClr val="windowText" lastClr="000000"/>
                </a:solidFill>
                <a:cs typeface="Calibri"/>
              </a:rPr>
              <a:t> </a:t>
            </a:r>
            <a:r>
              <a:rPr lang="en-US" kern="0" dirty="0">
                <a:solidFill>
                  <a:sysClr val="windowText" lastClr="000000"/>
                </a:solidFill>
                <a:cs typeface="Calibri"/>
              </a:rPr>
              <a:t>Prof.</a:t>
            </a:r>
            <a:r>
              <a:rPr lang="en-US" kern="0" spc="270" dirty="0">
                <a:solidFill>
                  <a:sysClr val="windowText" lastClr="000000"/>
                </a:solidFill>
                <a:cs typeface="Calibri"/>
              </a:rPr>
              <a:t> </a:t>
            </a:r>
            <a:r>
              <a:rPr lang="en-US" kern="0" spc="-25" dirty="0">
                <a:solidFill>
                  <a:sysClr val="windowText" lastClr="000000"/>
                </a:solidFill>
                <a:cs typeface="Calibri"/>
              </a:rPr>
              <a:t>Dr. </a:t>
            </a:r>
            <a:r>
              <a:rPr lang="en-US" kern="0" dirty="0">
                <a:solidFill>
                  <a:sysClr val="windowText" lastClr="000000"/>
                </a:solidFill>
                <a:cs typeface="Calibri"/>
              </a:rPr>
              <a:t>Peter</a:t>
            </a:r>
            <a:r>
              <a:rPr lang="en-US" kern="0" spc="25" dirty="0">
                <a:solidFill>
                  <a:sysClr val="windowText" lastClr="000000"/>
                </a:solidFill>
                <a:cs typeface="Calibri"/>
              </a:rPr>
              <a:t> </a:t>
            </a:r>
            <a:r>
              <a:rPr lang="en-US" kern="0" dirty="0">
                <a:solidFill>
                  <a:sysClr val="windowText" lastClr="000000"/>
                </a:solidFill>
                <a:cs typeface="Calibri"/>
              </a:rPr>
              <a:t>BAUMANN,</a:t>
            </a:r>
            <a:r>
              <a:rPr lang="en-US" kern="0" spc="30" dirty="0">
                <a:solidFill>
                  <a:sysClr val="windowText" lastClr="000000"/>
                </a:solidFill>
                <a:cs typeface="Calibri"/>
              </a:rPr>
              <a:t> </a:t>
            </a:r>
            <a:r>
              <a:rPr lang="en-US" kern="0" dirty="0">
                <a:solidFill>
                  <a:sysClr val="windowText" lastClr="000000"/>
                </a:solidFill>
                <a:cs typeface="Calibri"/>
              </a:rPr>
              <a:t>Construction</a:t>
            </a:r>
            <a:r>
              <a:rPr lang="en-US" kern="0" spc="40" dirty="0">
                <a:solidFill>
                  <a:sysClr val="windowText" lastClr="000000"/>
                </a:solidFill>
                <a:cs typeface="Calibri"/>
              </a:rPr>
              <a:t> </a:t>
            </a:r>
            <a:r>
              <a:rPr lang="en-US" kern="0" dirty="0">
                <a:solidFill>
                  <a:sysClr val="windowText" lastClr="000000"/>
                </a:solidFill>
                <a:cs typeface="Calibri"/>
              </a:rPr>
              <a:t>University</a:t>
            </a:r>
            <a:r>
              <a:rPr lang="en-US" kern="0" spc="30" dirty="0">
                <a:solidFill>
                  <a:sysClr val="windowText" lastClr="000000"/>
                </a:solidFill>
                <a:cs typeface="Calibri"/>
              </a:rPr>
              <a:t> </a:t>
            </a:r>
            <a:r>
              <a:rPr lang="en-US" kern="0" dirty="0">
                <a:solidFill>
                  <a:sysClr val="windowText" lastClr="000000"/>
                </a:solidFill>
                <a:cs typeface="Calibri"/>
              </a:rPr>
              <a:t>and</a:t>
            </a:r>
            <a:r>
              <a:rPr lang="en-US" kern="0" spc="40" dirty="0">
                <a:solidFill>
                  <a:sysClr val="windowText" lastClr="000000"/>
                </a:solidFill>
                <a:cs typeface="Calibri"/>
              </a:rPr>
              <a:t> </a:t>
            </a:r>
            <a:r>
              <a:rPr lang="en-US" kern="0" dirty="0">
                <a:solidFill>
                  <a:sysClr val="windowText" lastClr="000000"/>
                </a:solidFill>
                <a:cs typeface="Calibri"/>
              </a:rPr>
              <a:t>Dr.</a:t>
            </a:r>
            <a:r>
              <a:rPr lang="en-US" kern="0" spc="35" dirty="0">
                <a:solidFill>
                  <a:sysClr val="windowText" lastClr="000000"/>
                </a:solidFill>
                <a:cs typeface="Calibri"/>
              </a:rPr>
              <a:t> </a:t>
            </a:r>
            <a:r>
              <a:rPr lang="en-US" kern="0" spc="-20" dirty="0">
                <a:solidFill>
                  <a:sysClr val="windowText" lastClr="000000"/>
                </a:solidFill>
                <a:cs typeface="Calibri"/>
              </a:rPr>
              <a:t>Rene </a:t>
            </a:r>
            <a:r>
              <a:rPr lang="en-US" kern="0" dirty="0">
                <a:solidFill>
                  <a:sysClr val="windowText" lastClr="000000"/>
                </a:solidFill>
                <a:cs typeface="Calibri"/>
              </a:rPr>
              <a:t>HEISE,</a:t>
            </a:r>
            <a:r>
              <a:rPr lang="en-US" kern="0" spc="180" dirty="0">
                <a:solidFill>
                  <a:sysClr val="windowText" lastClr="000000"/>
                </a:solidFill>
                <a:cs typeface="Calibri"/>
              </a:rPr>
              <a:t> </a:t>
            </a:r>
            <a:r>
              <a:rPr lang="en-US" kern="0" dirty="0">
                <a:solidFill>
                  <a:sysClr val="windowText" lastClr="000000"/>
                </a:solidFill>
                <a:cs typeface="Calibri"/>
              </a:rPr>
              <a:t>NATO</a:t>
            </a:r>
            <a:r>
              <a:rPr lang="en-US" kern="0" spc="185" dirty="0">
                <a:solidFill>
                  <a:sysClr val="windowText" lastClr="000000"/>
                </a:solidFill>
                <a:cs typeface="Calibri"/>
              </a:rPr>
              <a:t> </a:t>
            </a:r>
            <a:r>
              <a:rPr lang="en-US" kern="0" dirty="0">
                <a:solidFill>
                  <a:sysClr val="windowText" lastClr="000000"/>
                </a:solidFill>
                <a:cs typeface="Calibri"/>
              </a:rPr>
              <a:t>HQ:</a:t>
            </a:r>
            <a:r>
              <a:rPr lang="en-US" kern="0" spc="200" dirty="0">
                <a:solidFill>
                  <a:sysClr val="windowText" lastClr="000000"/>
                </a:solidFill>
                <a:cs typeface="Calibri"/>
              </a:rPr>
              <a:t> </a:t>
            </a:r>
            <a:r>
              <a:rPr lang="en-US" kern="0" dirty="0">
                <a:solidFill>
                  <a:sysClr val="windowText" lastClr="000000"/>
                </a:solidFill>
                <a:cs typeface="Calibri"/>
              </a:rPr>
              <a:t>Innovation</a:t>
            </a:r>
            <a:r>
              <a:rPr lang="en-US" kern="0" spc="195" dirty="0">
                <a:solidFill>
                  <a:sysClr val="windowText" lastClr="000000"/>
                </a:solidFill>
                <a:cs typeface="Calibri"/>
              </a:rPr>
              <a:t> </a:t>
            </a:r>
            <a:r>
              <a:rPr lang="en-US" kern="0" dirty="0">
                <a:solidFill>
                  <a:sysClr val="windowText" lastClr="000000"/>
                </a:solidFill>
                <a:cs typeface="Calibri"/>
              </a:rPr>
              <a:t>Hybrid</a:t>
            </a:r>
            <a:r>
              <a:rPr lang="en-US" kern="0" spc="190" dirty="0">
                <a:solidFill>
                  <a:sysClr val="windowText" lastClr="000000"/>
                </a:solidFill>
                <a:cs typeface="Calibri"/>
              </a:rPr>
              <a:t> </a:t>
            </a:r>
            <a:r>
              <a:rPr lang="en-US" kern="0" dirty="0">
                <a:solidFill>
                  <a:sysClr val="windowText" lastClr="000000"/>
                </a:solidFill>
                <a:cs typeface="Calibri"/>
              </a:rPr>
              <a:t>Cyber</a:t>
            </a:r>
            <a:r>
              <a:rPr lang="en-US" kern="0" spc="200" dirty="0">
                <a:solidFill>
                  <a:sysClr val="windowText" lastClr="000000"/>
                </a:solidFill>
                <a:cs typeface="Calibri"/>
              </a:rPr>
              <a:t> </a:t>
            </a:r>
            <a:r>
              <a:rPr lang="en-US" kern="0" dirty="0">
                <a:solidFill>
                  <a:sysClr val="windowText" lastClr="000000"/>
                </a:solidFill>
                <a:cs typeface="Calibri"/>
              </a:rPr>
              <a:t>Division</a:t>
            </a:r>
            <a:r>
              <a:rPr lang="en-US" kern="0" spc="195" dirty="0">
                <a:solidFill>
                  <a:sysClr val="windowText" lastClr="000000"/>
                </a:solidFill>
                <a:cs typeface="Calibri"/>
              </a:rPr>
              <a:t> </a:t>
            </a:r>
            <a:r>
              <a:rPr lang="en-US" kern="0" spc="-25" dirty="0">
                <a:solidFill>
                  <a:sysClr val="windowText" lastClr="000000"/>
                </a:solidFill>
                <a:cs typeface="Calibri"/>
              </a:rPr>
              <a:t>for </a:t>
            </a:r>
            <a:r>
              <a:rPr lang="en-US" kern="0" dirty="0">
                <a:solidFill>
                  <a:sysClr val="windowText" lastClr="000000"/>
                </a:solidFill>
                <a:cs typeface="Calibri"/>
              </a:rPr>
              <a:t>their</a:t>
            </a:r>
            <a:r>
              <a:rPr lang="en-US" kern="0" spc="-40" dirty="0">
                <a:solidFill>
                  <a:sysClr val="windowText" lastClr="000000"/>
                </a:solidFill>
                <a:cs typeface="Calibri"/>
              </a:rPr>
              <a:t> </a:t>
            </a:r>
            <a:r>
              <a:rPr lang="en-US" kern="0" dirty="0">
                <a:solidFill>
                  <a:sysClr val="windowText" lastClr="000000"/>
                </a:solidFill>
                <a:cs typeface="Calibri"/>
              </a:rPr>
              <a:t>support</a:t>
            </a:r>
            <a:r>
              <a:rPr lang="en-US" kern="0" spc="-30" dirty="0">
                <a:solidFill>
                  <a:sysClr val="windowText" lastClr="000000"/>
                </a:solidFill>
                <a:cs typeface="Calibri"/>
              </a:rPr>
              <a:t> </a:t>
            </a:r>
            <a:r>
              <a:rPr lang="en-US" kern="0" dirty="0">
                <a:solidFill>
                  <a:sysClr val="windowText" lastClr="000000"/>
                </a:solidFill>
                <a:cs typeface="Calibri"/>
              </a:rPr>
              <a:t>in</a:t>
            </a:r>
            <a:r>
              <a:rPr lang="en-US" kern="0" spc="-20" dirty="0">
                <a:solidFill>
                  <a:sysClr val="windowText" lastClr="000000"/>
                </a:solidFill>
                <a:cs typeface="Calibri"/>
              </a:rPr>
              <a:t> </a:t>
            </a:r>
            <a:r>
              <a:rPr lang="en-US" kern="0" dirty="0">
                <a:solidFill>
                  <a:sysClr val="windowText" lastClr="000000"/>
                </a:solidFill>
                <a:cs typeface="Calibri"/>
              </a:rPr>
              <a:t>this</a:t>
            </a:r>
            <a:r>
              <a:rPr lang="en-US" kern="0" spc="-45" dirty="0">
                <a:solidFill>
                  <a:sysClr val="windowText" lastClr="000000"/>
                </a:solidFill>
                <a:cs typeface="Calibri"/>
              </a:rPr>
              <a:t> </a:t>
            </a:r>
            <a:r>
              <a:rPr lang="en-US" kern="0" spc="-10" dirty="0">
                <a:solidFill>
                  <a:sysClr val="windowText" lastClr="000000"/>
                </a:solidFill>
                <a:cs typeface="Calibri"/>
              </a:rPr>
              <a:t>paper.</a:t>
            </a:r>
            <a:endParaRPr lang="en-US" kern="0" dirty="0">
              <a:solidFill>
                <a:sysClr val="windowText" lastClr="000000"/>
              </a:solidFill>
              <a:cs typeface="Calibri"/>
            </a:endParaRPr>
          </a:p>
        </p:txBody>
      </p:sp>
    </p:spTree>
    <p:extLst>
      <p:ext uri="{BB962C8B-B14F-4D97-AF65-F5344CB8AC3E}">
        <p14:creationId xmlns:p14="http://schemas.microsoft.com/office/powerpoint/2010/main" val="1726710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7"/>
          </p:nvPr>
        </p:nvSpPr>
        <p:spPr/>
        <p:txBody>
          <a:bodyPr/>
          <a:lstStyle/>
          <a:p>
            <a:fld id="{B6F15528-21DE-4FAA-801E-634DDDAF4B2B}" type="slidenum">
              <a:rPr lang="tr-TR" smtClean="0">
                <a:solidFill>
                  <a:prstClr val="black">
                    <a:tint val="75000"/>
                  </a:prstClr>
                </a:solidFill>
              </a:rPr>
              <a:pPr/>
              <a:t>31</a:t>
            </a:fld>
            <a:endParaRPr lang="tr-TR">
              <a:solidFill>
                <a:prstClr val="black">
                  <a:tint val="75000"/>
                </a:prstClr>
              </a:solidFill>
            </a:endParaRPr>
          </a:p>
        </p:txBody>
      </p:sp>
      <p:sp>
        <p:nvSpPr>
          <p:cNvPr id="3" name="Dikdörtgen 2"/>
          <p:cNvSpPr/>
          <p:nvPr/>
        </p:nvSpPr>
        <p:spPr>
          <a:xfrm>
            <a:off x="691661" y="1039231"/>
            <a:ext cx="10902462" cy="4524315"/>
          </a:xfrm>
          <a:prstGeom prst="rect">
            <a:avLst/>
          </a:prstGeom>
        </p:spPr>
        <p:txBody>
          <a:bodyPr wrap="square">
            <a:spAutoFit/>
          </a:bodyPr>
          <a:lstStyle/>
          <a:p>
            <a:r>
              <a:rPr lang="en-GB" dirty="0"/>
              <a:t>M </a:t>
            </a:r>
            <a:r>
              <a:rPr lang="en-GB" dirty="0" err="1"/>
              <a:t>AlShafeey</a:t>
            </a:r>
            <a:r>
              <a:rPr lang="en-GB" dirty="0"/>
              <a:t>, C </a:t>
            </a:r>
            <a:r>
              <a:rPr lang="en-GB" dirty="0" err="1"/>
              <a:t>Csaki</a:t>
            </a:r>
            <a:r>
              <a:rPr lang="en-GB" dirty="0"/>
              <a:t>, “ Adaptive Machine Learning For Forecasting İn Wind Energy: A Dynamic, Multi-Algorithmic Approach For Short And Long-Term Predictions”, </a:t>
            </a:r>
            <a:r>
              <a:rPr lang="en-GB" dirty="0" err="1"/>
              <a:t>Heliyon</a:t>
            </a:r>
            <a:r>
              <a:rPr lang="en-GB" dirty="0"/>
              <a:t>,  Volume 10, Issue 15 e34807 August 15, 2024</a:t>
            </a:r>
            <a:endParaRPr lang="tr-TR" dirty="0"/>
          </a:p>
          <a:p>
            <a:endParaRPr lang="en-GB" dirty="0"/>
          </a:p>
          <a:p>
            <a:r>
              <a:rPr lang="en-GB" dirty="0"/>
              <a:t>J Kim, HJ Shin, K Lee, J Hong, “ Enhancement Of ANN-Based Wind Power Forecasting By Modification Of Surface Roughness Parameterization Over Complex Terrain”,  Journal Of Environmental Management,  Volume 362, June 2024,- Elsevier</a:t>
            </a:r>
            <a:endParaRPr lang="tr-TR" dirty="0"/>
          </a:p>
          <a:p>
            <a:endParaRPr lang="en-GB" dirty="0"/>
          </a:p>
          <a:p>
            <a:r>
              <a:rPr lang="en-GB" dirty="0"/>
              <a:t>Y Wang, “Deep Learning Techniques in Renewable Energy Forecasting: Solving Intermittency and Instability in Solar and Wind Energy”, 4th International Conference on Energy, 2024 - ieeexplore.ieee.org</a:t>
            </a:r>
            <a:endParaRPr lang="tr-TR" dirty="0"/>
          </a:p>
          <a:p>
            <a:endParaRPr lang="en-GB" dirty="0"/>
          </a:p>
          <a:p>
            <a:r>
              <a:rPr lang="en-GB" dirty="0"/>
              <a:t>E. Tan, Ş. S. </a:t>
            </a:r>
            <a:r>
              <a:rPr lang="en-GB" dirty="0" err="1"/>
              <a:t>Menteş</a:t>
            </a:r>
            <a:r>
              <a:rPr lang="en-GB" dirty="0"/>
              <a:t>, E. </a:t>
            </a:r>
            <a:r>
              <a:rPr lang="en-GB" dirty="0" err="1"/>
              <a:t>Unal</a:t>
            </a:r>
            <a:r>
              <a:rPr lang="en-GB" dirty="0"/>
              <a:t>, Y. </a:t>
            </a:r>
            <a:r>
              <a:rPr lang="en-GB" dirty="0" err="1"/>
              <a:t>Unal</a:t>
            </a:r>
            <a:r>
              <a:rPr lang="en-GB" dirty="0"/>
              <a:t>, B. </a:t>
            </a:r>
            <a:r>
              <a:rPr lang="en-GB" dirty="0" err="1"/>
              <a:t>Efe</a:t>
            </a:r>
            <a:r>
              <a:rPr lang="en-GB" dirty="0"/>
              <a:t>, B. </a:t>
            </a:r>
            <a:r>
              <a:rPr lang="en-GB" dirty="0" err="1"/>
              <a:t>Barutcu</a:t>
            </a:r>
            <a:r>
              <a:rPr lang="en-GB" dirty="0"/>
              <a:t>, B. </a:t>
            </a:r>
            <a:r>
              <a:rPr lang="en-GB" dirty="0" err="1"/>
              <a:t>Onol</a:t>
            </a:r>
            <a:r>
              <a:rPr lang="en-GB" dirty="0"/>
              <a:t>, H. S. </a:t>
            </a:r>
            <a:r>
              <a:rPr lang="en-GB" dirty="0" err="1"/>
              <a:t>Topcu</a:t>
            </a:r>
            <a:r>
              <a:rPr lang="en-GB" dirty="0"/>
              <a:t>, S., </a:t>
            </a:r>
            <a:r>
              <a:rPr lang="en-GB" dirty="0" err="1"/>
              <a:t>İncecik</a:t>
            </a:r>
            <a:r>
              <a:rPr lang="en-GB" dirty="0"/>
              <a:t>, “Short Term Wind Energy Resource Prediction Using WRF Model For A Location İn Western Part Of ,Turkey”, J. Of. Renewable and Sustainable Energy 13, 013303,  09 February, 2021, </a:t>
            </a:r>
          </a:p>
          <a:p>
            <a:endParaRPr lang="en-GB" dirty="0"/>
          </a:p>
          <a:p>
            <a:r>
              <a:rPr lang="en-GB" dirty="0"/>
              <a:t>U.G.B., </a:t>
            </a:r>
            <a:r>
              <a:rPr lang="en-GB" dirty="0" err="1"/>
              <a:t>Gorgun</a:t>
            </a:r>
            <a:r>
              <a:rPr lang="en-GB" dirty="0"/>
              <a:t> and Ş.S. </a:t>
            </a:r>
            <a:r>
              <a:rPr lang="en-GB" dirty="0" err="1"/>
              <a:t>Menteş</a:t>
            </a:r>
            <a:r>
              <a:rPr lang="en-GB" dirty="0"/>
              <a:t>, “</a:t>
            </a:r>
            <a:r>
              <a:rPr lang="en-GB" dirty="0" err="1"/>
              <a:t>Analyzing</a:t>
            </a:r>
            <a:r>
              <a:rPr lang="en-GB" dirty="0"/>
              <a:t> Wintertime </a:t>
            </a:r>
            <a:r>
              <a:rPr lang="en-GB" dirty="0" err="1"/>
              <a:t>ExtremeWinds</a:t>
            </a:r>
            <a:r>
              <a:rPr lang="en-GB" dirty="0"/>
              <a:t> over </a:t>
            </a:r>
            <a:r>
              <a:rPr lang="en-GB" dirty="0" err="1"/>
              <a:t>Turkiye</a:t>
            </a:r>
            <a:r>
              <a:rPr lang="en-GB" dirty="0"/>
              <a:t> and Their Relationships with Synoptic Patterns Using Cluster Analysis” , Atmosphere, Atmosphere 2024, 15(2), 196; PP. 1-26,</a:t>
            </a:r>
          </a:p>
        </p:txBody>
      </p:sp>
      <p:sp>
        <p:nvSpPr>
          <p:cNvPr id="5" name="Dikdörtgen 4"/>
          <p:cNvSpPr/>
          <p:nvPr/>
        </p:nvSpPr>
        <p:spPr>
          <a:xfrm>
            <a:off x="5308844" y="501134"/>
            <a:ext cx="1783052" cy="461665"/>
          </a:xfrm>
          <a:prstGeom prst="rect">
            <a:avLst/>
          </a:prstGeom>
        </p:spPr>
        <p:txBody>
          <a:bodyPr wrap="none">
            <a:spAutoFit/>
          </a:bodyPr>
          <a:lstStyle/>
          <a:p>
            <a:r>
              <a:rPr lang="tr-TR" sz="2400" b="1" dirty="0">
                <a:solidFill>
                  <a:srgbClr val="00B0F0"/>
                </a:solidFill>
              </a:rPr>
              <a:t>REFERENCES</a:t>
            </a:r>
            <a:endParaRPr lang="en-GB" sz="2400" b="1" dirty="0">
              <a:solidFill>
                <a:srgbClr val="00B0F0"/>
              </a:solidFill>
            </a:endParaRPr>
          </a:p>
        </p:txBody>
      </p:sp>
    </p:spTree>
    <p:extLst>
      <p:ext uri="{BB962C8B-B14F-4D97-AF65-F5344CB8AC3E}">
        <p14:creationId xmlns:p14="http://schemas.microsoft.com/office/powerpoint/2010/main" val="3114969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7"/>
          </p:nvPr>
        </p:nvSpPr>
        <p:spPr/>
        <p:txBody>
          <a:bodyPr/>
          <a:lstStyle/>
          <a:p>
            <a:fld id="{B6F15528-21DE-4FAA-801E-634DDDAF4B2B}" type="slidenum">
              <a:rPr lang="tr-TR" smtClean="0">
                <a:solidFill>
                  <a:prstClr val="black">
                    <a:tint val="75000"/>
                  </a:prstClr>
                </a:solidFill>
              </a:rPr>
              <a:pPr/>
              <a:t>32</a:t>
            </a:fld>
            <a:endParaRPr lang="tr-TR">
              <a:solidFill>
                <a:prstClr val="black">
                  <a:tint val="75000"/>
                </a:prstClr>
              </a:solidFill>
            </a:endParaRPr>
          </a:p>
        </p:txBody>
      </p:sp>
      <p:sp>
        <p:nvSpPr>
          <p:cNvPr id="3" name="Dikdörtgen 2"/>
          <p:cNvSpPr/>
          <p:nvPr/>
        </p:nvSpPr>
        <p:spPr>
          <a:xfrm>
            <a:off x="671119" y="660079"/>
            <a:ext cx="11149183" cy="7294305"/>
          </a:xfrm>
          <a:prstGeom prst="rect">
            <a:avLst/>
          </a:prstGeom>
        </p:spPr>
        <p:txBody>
          <a:bodyPr wrap="square">
            <a:spAutoFit/>
          </a:bodyPr>
          <a:lstStyle/>
          <a:p>
            <a:r>
              <a:rPr lang="en-GB" dirty="0"/>
              <a:t>E. Kaya, </a:t>
            </a:r>
            <a:r>
              <a:rPr lang="en-GB" dirty="0" err="1"/>
              <a:t>B.Barutçu</a:t>
            </a:r>
            <a:r>
              <a:rPr lang="en-GB" dirty="0"/>
              <a:t>, Ş. S. </a:t>
            </a:r>
            <a:r>
              <a:rPr lang="en-GB" dirty="0" err="1"/>
              <a:t>Menteş</a:t>
            </a:r>
            <a:r>
              <a:rPr lang="en-GB" dirty="0"/>
              <a:t>, “Improving Performance in Deterministic Prediction Methods of Wind Energy with Using Heuristic Methods”, International Energy Raw Materials and Energy Summit (INERMA),  Istanbul- </a:t>
            </a:r>
            <a:r>
              <a:rPr lang="en-GB" dirty="0" err="1"/>
              <a:t>Turkiye</a:t>
            </a:r>
            <a:r>
              <a:rPr lang="en-GB" dirty="0"/>
              <a:t>, 1-3 October, 2015,  </a:t>
            </a:r>
            <a:endParaRPr lang="tr-TR" dirty="0"/>
          </a:p>
          <a:p>
            <a:endParaRPr lang="en-GB" dirty="0"/>
          </a:p>
          <a:p>
            <a:r>
              <a:rPr lang="en-GB" dirty="0" err="1"/>
              <a:t>Abinet</a:t>
            </a:r>
            <a:r>
              <a:rPr lang="en-GB" dirty="0"/>
              <a:t> T., Zhang, J. H., </a:t>
            </a:r>
            <a:r>
              <a:rPr lang="en-GB" dirty="0" err="1"/>
              <a:t>Zheng</a:t>
            </a:r>
            <a:r>
              <a:rPr lang="en-GB" dirty="0"/>
              <a:t> D. H., and </a:t>
            </a:r>
            <a:r>
              <a:rPr lang="en-GB" dirty="0" err="1"/>
              <a:t>Dereje</a:t>
            </a:r>
            <a:r>
              <a:rPr lang="en-GB" dirty="0"/>
              <a:t>, S., “Short-term wind power forecasting using artificial neural networks for resource scheduling in </a:t>
            </a:r>
            <a:r>
              <a:rPr lang="en-GB" dirty="0" err="1"/>
              <a:t>microgrids</a:t>
            </a:r>
            <a:r>
              <a:rPr lang="en-GB" dirty="0"/>
              <a:t>,” International Journal of Science and Engineering Applications 5(3), 144–151 (2016).https://doi.org/10.7753/IJSEA0503.1005</a:t>
            </a:r>
            <a:endParaRPr lang="tr-TR" dirty="0"/>
          </a:p>
          <a:p>
            <a:endParaRPr lang="en-GB" dirty="0"/>
          </a:p>
          <a:p>
            <a:r>
              <a:rPr lang="en-GB" dirty="0" err="1"/>
              <a:t>Grassi</a:t>
            </a:r>
            <a:r>
              <a:rPr lang="en-GB" dirty="0"/>
              <a:t>, G. and </a:t>
            </a:r>
            <a:r>
              <a:rPr lang="en-GB" dirty="0" err="1"/>
              <a:t>Vecchio</a:t>
            </a:r>
            <a:r>
              <a:rPr lang="en-GB" dirty="0"/>
              <a:t>, P., “Energy prediction using a two-hidden layer neural network,” </a:t>
            </a:r>
            <a:r>
              <a:rPr lang="en-GB" dirty="0" err="1"/>
              <a:t>Commun</a:t>
            </a:r>
            <a:r>
              <a:rPr lang="en-GB" dirty="0"/>
              <a:t>. Nonlinear Sci. </a:t>
            </a:r>
            <a:r>
              <a:rPr lang="en-GB" dirty="0" err="1"/>
              <a:t>Numer</a:t>
            </a:r>
            <a:r>
              <a:rPr lang="en-GB" dirty="0"/>
              <a:t>. </a:t>
            </a:r>
            <a:r>
              <a:rPr lang="en-GB" dirty="0" err="1"/>
              <a:t>Simul</a:t>
            </a:r>
            <a:r>
              <a:rPr lang="en-GB" dirty="0"/>
              <a:t>. 15(9), 2262–2266 (2010).</a:t>
            </a:r>
            <a:endParaRPr lang="tr-TR" dirty="0"/>
          </a:p>
          <a:p>
            <a:endParaRPr lang="en-GB" dirty="0"/>
          </a:p>
          <a:p>
            <a:r>
              <a:rPr lang="en-GB" dirty="0" err="1"/>
              <a:t>Saleh</a:t>
            </a:r>
            <a:r>
              <a:rPr lang="en-GB" dirty="0"/>
              <a:t>, A. E., </a:t>
            </a:r>
            <a:r>
              <a:rPr lang="en-GB" dirty="0" err="1"/>
              <a:t>Moustafa</a:t>
            </a:r>
            <a:r>
              <a:rPr lang="en-GB" dirty="0"/>
              <a:t>, M. S., Abo-Al-</a:t>
            </a:r>
            <a:r>
              <a:rPr lang="en-GB" dirty="0" err="1"/>
              <a:t>Ez</a:t>
            </a:r>
            <a:r>
              <a:rPr lang="en-GB" dirty="0"/>
              <a:t>, K. M., and Abdullah, A. A., “A hybrid </a:t>
            </a:r>
            <a:r>
              <a:rPr lang="en-GB" dirty="0" err="1"/>
              <a:t>neuro</a:t>
            </a:r>
            <a:r>
              <a:rPr lang="en-GB" dirty="0"/>
              <a:t>-fuzzy power prediction system for wind energy generation,” Int. J. </a:t>
            </a:r>
            <a:r>
              <a:rPr lang="en-GB" dirty="0" err="1"/>
              <a:t>Electr</a:t>
            </a:r>
            <a:r>
              <a:rPr lang="en-GB" dirty="0"/>
              <a:t>. Power Energy Syst. 74, 384–395 (2016).https://doi.org/10.1016/j.ijepes.2015.07.039</a:t>
            </a:r>
            <a:r>
              <a:rPr lang="tr-TR" dirty="0"/>
              <a:t>.</a:t>
            </a:r>
          </a:p>
          <a:p>
            <a:endParaRPr lang="tr-TR" dirty="0"/>
          </a:p>
          <a:p>
            <a:r>
              <a:rPr lang="tr-TR" dirty="0"/>
              <a:t>https://iicec.sabanciuniv.edu/sites/iicec.sabanciuniv.edu/files/inline-files/IICEC_TEEO_25.pdf • Türkiye Enerji Verimliliği Görünümü Yönetici Özeti (Türkçe ve İngilizce) için: https://iicec.sabanciuniv.edu/sites/iicec.sabanciuniv.edu/files/inline-files/IICEC_TEEO_25_ES.pdf • Türkiye Enerji Verimliliği Görünümü </a:t>
            </a:r>
            <a:r>
              <a:rPr lang="tr-TR" dirty="0" err="1"/>
              <a:t>lasnman</a:t>
            </a:r>
            <a:r>
              <a:rPr lang="tr-TR" dirty="0"/>
              <a:t> sunumu için: https://iicec.sabanciuniv.edu/sites/iicec.sabanciuniv.edu/files/inlinefiles/IICEC%20_TEVG_2025_Lansman%20Sunumu.pdf</a:t>
            </a:r>
          </a:p>
          <a:p>
            <a:r>
              <a:rPr lang="tr-TR" dirty="0"/>
              <a:t>TÜREB: https://www.tureb.com.tr/</a:t>
            </a:r>
          </a:p>
          <a:p>
            <a:endParaRPr lang="tr-TR" dirty="0"/>
          </a:p>
          <a:p>
            <a:endParaRPr lang="tr-TR" dirty="0"/>
          </a:p>
          <a:p>
            <a:endParaRPr lang="tr-TR" dirty="0"/>
          </a:p>
          <a:p>
            <a:endParaRPr lang="en-GB" dirty="0"/>
          </a:p>
        </p:txBody>
      </p:sp>
      <p:sp>
        <p:nvSpPr>
          <p:cNvPr id="4" name="Dikdörtgen 3"/>
          <p:cNvSpPr/>
          <p:nvPr/>
        </p:nvSpPr>
        <p:spPr>
          <a:xfrm>
            <a:off x="4870686" y="212360"/>
            <a:ext cx="2047035" cy="523220"/>
          </a:xfrm>
          <a:prstGeom prst="rect">
            <a:avLst/>
          </a:prstGeom>
        </p:spPr>
        <p:txBody>
          <a:bodyPr wrap="none">
            <a:spAutoFit/>
          </a:bodyPr>
          <a:lstStyle/>
          <a:p>
            <a:r>
              <a:rPr lang="en-GB" sz="2800" b="1" dirty="0">
                <a:solidFill>
                  <a:srgbClr val="00B0F0"/>
                </a:solidFill>
              </a:rPr>
              <a:t>REFERENCES</a:t>
            </a:r>
          </a:p>
        </p:txBody>
      </p:sp>
    </p:spTree>
    <p:extLst>
      <p:ext uri="{BB962C8B-B14F-4D97-AF65-F5344CB8AC3E}">
        <p14:creationId xmlns:p14="http://schemas.microsoft.com/office/powerpoint/2010/main" val="67447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sim Yer Tutucusu 2"/>
          <p:cNvSpPr>
            <a:spLocks noGrp="1"/>
          </p:cNvSpPr>
          <p:nvPr/>
        </p:nvSpPr>
        <p:spPr>
          <a:xfrm>
            <a:off x="4882757" y="485457"/>
            <a:ext cx="6777355" cy="5887085"/>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bg1"/>
          </a:solidFill>
          <a:ln>
            <a:solidFill>
              <a:schemeClr val="accent1"/>
            </a:solidFill>
          </a:ln>
        </p:spPr>
        <p:txBody>
          <a:bodyPr vert="horz" wrap="square">
            <a:noAutofit/>
          </a:bodyPr>
          <a:lstStyle/>
          <a:p>
            <a:endParaRPr lang="tr-TR"/>
          </a:p>
        </p:txBody>
      </p:sp>
      <p:graphicFrame>
        <p:nvGraphicFramePr>
          <p:cNvPr id="8" name="Content Placeholder 2" descr="SmartArt Placeholder - Contact Li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2280825065"/>
              </p:ext>
            </p:extLst>
          </p:nvPr>
        </p:nvGraphicFramePr>
        <p:xfrm>
          <a:off x="613822" y="2030413"/>
          <a:ext cx="5835101"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etin kutusu 4"/>
          <p:cNvSpPr txBox="1"/>
          <p:nvPr/>
        </p:nvSpPr>
        <p:spPr>
          <a:xfrm>
            <a:off x="7867360" y="2559133"/>
            <a:ext cx="5906093" cy="861774"/>
          </a:xfrm>
          <a:prstGeom prst="rect">
            <a:avLst/>
          </a:prstGeom>
          <a:noFill/>
        </p:spPr>
        <p:txBody>
          <a:bodyPr wrap="square" rtlCol="0">
            <a:spAutoFit/>
          </a:bodyPr>
          <a:lstStyle/>
          <a:p>
            <a:r>
              <a:rPr lang="en-US" altLang="tr-TR" sz="3200" b="1" i="1" dirty="0">
                <a:solidFill>
                  <a:srgbClr val="0070C0"/>
                </a:solidFill>
                <a:latin typeface="inherit"/>
              </a:rPr>
              <a:t>Thank you</a:t>
            </a:r>
            <a:br>
              <a:rPr lang="tr-TR" altLang="tr-TR" dirty="0">
                <a:solidFill>
                  <a:srgbClr val="0070C0"/>
                </a:solidFill>
                <a:latin typeface="inherit"/>
              </a:rPr>
            </a:br>
            <a:endParaRPr lang="tr-TR" dirty="0">
              <a:solidFill>
                <a:srgbClr val="0070C0"/>
              </a:solidFill>
            </a:endParaRPr>
          </a:p>
        </p:txBody>
      </p:sp>
      <p:sp>
        <p:nvSpPr>
          <p:cNvPr id="2" name="Slayt Numarası Yer Tutucusu 1"/>
          <p:cNvSpPr>
            <a:spLocks noGrp="1"/>
          </p:cNvSpPr>
          <p:nvPr>
            <p:ph type="sldNum" sz="quarter" idx="12"/>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294211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9274" y="247814"/>
            <a:ext cx="4602224" cy="702756"/>
          </a:xfrm>
          <a:prstGeom prst="rect">
            <a:avLst/>
          </a:prstGeom>
        </p:spPr>
        <p:txBody>
          <a:bodyPr vert="horz" wrap="square" lIns="0" tIns="12700" rIns="0" bIns="0" rtlCol="0">
            <a:spAutoFit/>
          </a:bodyPr>
          <a:lstStyle/>
          <a:p>
            <a:pPr marL="12700">
              <a:spcBef>
                <a:spcPts val="100"/>
              </a:spcBef>
            </a:pPr>
            <a:r>
              <a:rPr lang="en-GB" sz="2400" b="1" kern="0" spc="-20" dirty="0">
                <a:solidFill>
                  <a:srgbClr val="0070C0"/>
                </a:solidFill>
              </a:rPr>
              <a:t>INTRODUCTION</a:t>
            </a:r>
          </a:p>
          <a:p>
            <a:pPr marL="12700">
              <a:spcBef>
                <a:spcPts val="100"/>
              </a:spcBef>
            </a:pPr>
            <a:r>
              <a:rPr sz="2000" b="1" kern="0" spc="-95" dirty="0">
                <a:solidFill>
                  <a:sysClr val="windowText" lastClr="000000"/>
                </a:solidFill>
                <a:latin typeface="Times New Roman"/>
                <a:cs typeface="Times New Roman"/>
              </a:rPr>
              <a:t>DATA</a:t>
            </a:r>
            <a:r>
              <a:rPr sz="2000" b="1" kern="0" spc="-100" dirty="0">
                <a:solidFill>
                  <a:sysClr val="windowText" lastClr="000000"/>
                </a:solidFill>
                <a:latin typeface="Times New Roman"/>
                <a:cs typeface="Times New Roman"/>
              </a:rPr>
              <a:t> </a:t>
            </a:r>
            <a:r>
              <a:rPr sz="2000" b="1" kern="0" dirty="0">
                <a:solidFill>
                  <a:sysClr val="windowText" lastClr="000000"/>
                </a:solidFill>
                <a:latin typeface="Times New Roman"/>
                <a:cs typeface="Times New Roman"/>
              </a:rPr>
              <a:t>and</a:t>
            </a:r>
            <a:r>
              <a:rPr sz="2000" b="1" kern="0" spc="5" dirty="0">
                <a:solidFill>
                  <a:sysClr val="windowText" lastClr="000000"/>
                </a:solidFill>
                <a:latin typeface="Times New Roman"/>
                <a:cs typeface="Times New Roman"/>
              </a:rPr>
              <a:t> </a:t>
            </a:r>
            <a:r>
              <a:rPr sz="2000" b="1" kern="0" spc="-20" dirty="0">
                <a:solidFill>
                  <a:sysClr val="windowText" lastClr="000000"/>
                </a:solidFill>
                <a:latin typeface="Times New Roman"/>
                <a:cs typeface="Times New Roman"/>
              </a:rPr>
              <a:t>STUDY</a:t>
            </a:r>
            <a:r>
              <a:rPr sz="2000" b="1" kern="0" spc="-175" dirty="0">
                <a:solidFill>
                  <a:sysClr val="windowText" lastClr="000000"/>
                </a:solidFill>
                <a:latin typeface="Times New Roman"/>
                <a:cs typeface="Times New Roman"/>
              </a:rPr>
              <a:t> </a:t>
            </a:r>
            <a:r>
              <a:rPr sz="2000" b="1" kern="0" spc="-20" dirty="0">
                <a:solidFill>
                  <a:sysClr val="windowText" lastClr="000000"/>
                </a:solidFill>
                <a:latin typeface="Times New Roman"/>
                <a:cs typeface="Times New Roman"/>
              </a:rPr>
              <a:t>AREA</a:t>
            </a:r>
            <a:endParaRPr sz="2000" kern="0" dirty="0">
              <a:solidFill>
                <a:sysClr val="windowText" lastClr="000000"/>
              </a:solidFill>
              <a:latin typeface="Times New Roman"/>
              <a:cs typeface="Times New Roman"/>
            </a:endParaRPr>
          </a:p>
        </p:txBody>
      </p:sp>
      <p:sp>
        <p:nvSpPr>
          <p:cNvPr id="3" name="object 3"/>
          <p:cNvSpPr txBox="1"/>
          <p:nvPr/>
        </p:nvSpPr>
        <p:spPr>
          <a:xfrm>
            <a:off x="1092645" y="991358"/>
            <a:ext cx="9846099" cy="2043893"/>
          </a:xfrm>
          <a:prstGeom prst="rect">
            <a:avLst/>
          </a:prstGeom>
        </p:spPr>
        <p:txBody>
          <a:bodyPr vert="horz" wrap="square" lIns="0" tIns="20320" rIns="0" bIns="0" rtlCol="0">
            <a:spAutoFit/>
          </a:bodyPr>
          <a:lstStyle/>
          <a:p>
            <a:pPr marL="50800" marR="43180" algn="just">
              <a:lnSpc>
                <a:spcPct val="95800"/>
              </a:lnSpc>
              <a:spcBef>
                <a:spcPts val="160"/>
              </a:spcBef>
            </a:pPr>
            <a:r>
              <a:rPr sz="1600" kern="0" dirty="0">
                <a:solidFill>
                  <a:srgbClr val="464646"/>
                </a:solidFill>
                <a:latin typeface="Arial"/>
                <a:cs typeface="Arial"/>
              </a:rPr>
              <a:t>Geographically,</a:t>
            </a:r>
            <a:r>
              <a:rPr sz="1600" kern="0" spc="10" dirty="0">
                <a:solidFill>
                  <a:srgbClr val="464646"/>
                </a:solidFill>
                <a:latin typeface="Arial"/>
                <a:cs typeface="Arial"/>
              </a:rPr>
              <a:t> </a:t>
            </a:r>
            <a:r>
              <a:rPr sz="1600" kern="0" dirty="0">
                <a:solidFill>
                  <a:srgbClr val="464646"/>
                </a:solidFill>
                <a:latin typeface="Arial"/>
                <a:cs typeface="Arial"/>
              </a:rPr>
              <a:t>Datça</a:t>
            </a:r>
            <a:r>
              <a:rPr sz="1600" kern="0" spc="-10" dirty="0">
                <a:solidFill>
                  <a:srgbClr val="464646"/>
                </a:solidFill>
                <a:latin typeface="Arial"/>
                <a:cs typeface="Arial"/>
              </a:rPr>
              <a:t> </a:t>
            </a:r>
            <a:r>
              <a:rPr sz="1600" kern="0" dirty="0">
                <a:solidFill>
                  <a:srgbClr val="464646"/>
                </a:solidFill>
                <a:latin typeface="Arial"/>
                <a:cs typeface="Arial"/>
              </a:rPr>
              <a:t>is</a:t>
            </a:r>
            <a:r>
              <a:rPr sz="1600" kern="0" spc="-10" dirty="0">
                <a:solidFill>
                  <a:srgbClr val="464646"/>
                </a:solidFill>
                <a:latin typeface="Arial"/>
                <a:cs typeface="Arial"/>
              </a:rPr>
              <a:t> </a:t>
            </a:r>
            <a:r>
              <a:rPr sz="1600" kern="0" dirty="0">
                <a:solidFill>
                  <a:srgbClr val="464646"/>
                </a:solidFill>
                <a:latin typeface="Arial"/>
                <a:cs typeface="Arial"/>
              </a:rPr>
              <a:t>included</a:t>
            </a:r>
            <a:r>
              <a:rPr sz="1600" kern="0" spc="5" dirty="0">
                <a:solidFill>
                  <a:srgbClr val="464646"/>
                </a:solidFill>
                <a:latin typeface="Arial"/>
                <a:cs typeface="Arial"/>
              </a:rPr>
              <a:t> </a:t>
            </a:r>
            <a:r>
              <a:rPr sz="1600" kern="0" dirty="0">
                <a:solidFill>
                  <a:srgbClr val="464646"/>
                </a:solidFill>
                <a:latin typeface="Arial"/>
                <a:cs typeface="Arial"/>
              </a:rPr>
              <a:t>in</a:t>
            </a:r>
            <a:r>
              <a:rPr sz="1600" kern="0" spc="-10" dirty="0">
                <a:solidFill>
                  <a:srgbClr val="464646"/>
                </a:solidFill>
                <a:latin typeface="Arial"/>
                <a:cs typeface="Arial"/>
              </a:rPr>
              <a:t> </a:t>
            </a:r>
            <a:r>
              <a:rPr sz="1600" kern="0" dirty="0">
                <a:solidFill>
                  <a:srgbClr val="464646"/>
                </a:solidFill>
                <a:latin typeface="Arial"/>
                <a:cs typeface="Arial"/>
              </a:rPr>
              <a:t>the Aegean</a:t>
            </a:r>
            <a:r>
              <a:rPr sz="1600" kern="0" spc="-20" dirty="0">
                <a:solidFill>
                  <a:srgbClr val="464646"/>
                </a:solidFill>
                <a:latin typeface="Arial"/>
                <a:cs typeface="Arial"/>
              </a:rPr>
              <a:t> </a:t>
            </a:r>
            <a:r>
              <a:rPr sz="1600" kern="0" dirty="0">
                <a:solidFill>
                  <a:srgbClr val="464646"/>
                </a:solidFill>
                <a:latin typeface="Arial"/>
                <a:cs typeface="Arial"/>
              </a:rPr>
              <a:t>Region and</a:t>
            </a:r>
            <a:r>
              <a:rPr sz="1600" kern="0" spc="-10" dirty="0">
                <a:solidFill>
                  <a:srgbClr val="464646"/>
                </a:solidFill>
                <a:latin typeface="Arial"/>
                <a:cs typeface="Arial"/>
              </a:rPr>
              <a:t> </a:t>
            </a:r>
            <a:r>
              <a:rPr sz="1600" kern="0" dirty="0">
                <a:solidFill>
                  <a:srgbClr val="464646"/>
                </a:solidFill>
                <a:latin typeface="Arial"/>
                <a:cs typeface="Arial"/>
              </a:rPr>
              <a:t>is</a:t>
            </a:r>
            <a:r>
              <a:rPr sz="1600" kern="0" spc="10" dirty="0">
                <a:solidFill>
                  <a:srgbClr val="464646"/>
                </a:solidFill>
                <a:latin typeface="Arial"/>
                <a:cs typeface="Arial"/>
              </a:rPr>
              <a:t> </a:t>
            </a:r>
            <a:r>
              <a:rPr sz="1600" kern="0" dirty="0">
                <a:solidFill>
                  <a:srgbClr val="464646"/>
                </a:solidFill>
                <a:latin typeface="Arial"/>
                <a:cs typeface="Arial"/>
              </a:rPr>
              <a:t>located between 27.40-</a:t>
            </a:r>
            <a:r>
              <a:rPr sz="1600" kern="0" spc="-10" dirty="0">
                <a:solidFill>
                  <a:srgbClr val="464646"/>
                </a:solidFill>
                <a:latin typeface="Arial"/>
                <a:cs typeface="Arial"/>
              </a:rPr>
              <a:t>28.00 </a:t>
            </a:r>
            <a:r>
              <a:rPr sz="1600" kern="0" dirty="0">
                <a:solidFill>
                  <a:srgbClr val="464646"/>
                </a:solidFill>
                <a:latin typeface="Arial"/>
                <a:cs typeface="Arial"/>
              </a:rPr>
              <a:t>degrees</a:t>
            </a:r>
            <a:r>
              <a:rPr sz="1600" kern="0" spc="-10" dirty="0">
                <a:solidFill>
                  <a:srgbClr val="464646"/>
                </a:solidFill>
                <a:latin typeface="Arial"/>
                <a:cs typeface="Arial"/>
              </a:rPr>
              <a:t> </a:t>
            </a:r>
            <a:r>
              <a:rPr sz="1600" kern="0" dirty="0">
                <a:solidFill>
                  <a:srgbClr val="464646"/>
                </a:solidFill>
                <a:latin typeface="Arial"/>
                <a:cs typeface="Arial"/>
              </a:rPr>
              <a:t>east meridians</a:t>
            </a:r>
            <a:r>
              <a:rPr sz="1600" kern="0" spc="-20" dirty="0">
                <a:solidFill>
                  <a:srgbClr val="464646"/>
                </a:solidFill>
                <a:latin typeface="Arial"/>
                <a:cs typeface="Arial"/>
              </a:rPr>
              <a:t> </a:t>
            </a:r>
            <a:r>
              <a:rPr sz="1600" kern="0" dirty="0">
                <a:solidFill>
                  <a:srgbClr val="464646"/>
                </a:solidFill>
                <a:latin typeface="Arial"/>
                <a:cs typeface="Arial"/>
              </a:rPr>
              <a:t>and</a:t>
            </a:r>
            <a:r>
              <a:rPr sz="1600" kern="0" spc="-5" dirty="0">
                <a:solidFill>
                  <a:srgbClr val="464646"/>
                </a:solidFill>
                <a:latin typeface="Arial"/>
                <a:cs typeface="Arial"/>
              </a:rPr>
              <a:t> </a:t>
            </a:r>
            <a:r>
              <a:rPr sz="1600" kern="0" dirty="0">
                <a:solidFill>
                  <a:srgbClr val="464646"/>
                </a:solidFill>
                <a:latin typeface="Arial"/>
                <a:cs typeface="Arial"/>
              </a:rPr>
              <a:t>36.60-36.75</a:t>
            </a:r>
            <a:r>
              <a:rPr sz="1600" kern="0" spc="-10" dirty="0">
                <a:solidFill>
                  <a:srgbClr val="464646"/>
                </a:solidFill>
                <a:latin typeface="Arial"/>
                <a:cs typeface="Arial"/>
              </a:rPr>
              <a:t> </a:t>
            </a:r>
            <a:r>
              <a:rPr sz="1600" kern="0" dirty="0">
                <a:solidFill>
                  <a:srgbClr val="464646"/>
                </a:solidFill>
                <a:latin typeface="Arial"/>
                <a:cs typeface="Arial"/>
              </a:rPr>
              <a:t>degrees</a:t>
            </a:r>
            <a:r>
              <a:rPr sz="1600" kern="0" spc="-10" dirty="0">
                <a:solidFill>
                  <a:srgbClr val="464646"/>
                </a:solidFill>
                <a:latin typeface="Arial"/>
                <a:cs typeface="Arial"/>
              </a:rPr>
              <a:t> </a:t>
            </a:r>
            <a:r>
              <a:rPr sz="1600" kern="0" dirty="0">
                <a:solidFill>
                  <a:srgbClr val="464646"/>
                </a:solidFill>
                <a:latin typeface="Arial"/>
                <a:cs typeface="Arial"/>
              </a:rPr>
              <a:t>north</a:t>
            </a:r>
            <a:r>
              <a:rPr sz="1600" kern="0" spc="-20" dirty="0">
                <a:solidFill>
                  <a:srgbClr val="464646"/>
                </a:solidFill>
                <a:latin typeface="Arial"/>
                <a:cs typeface="Arial"/>
              </a:rPr>
              <a:t> </a:t>
            </a:r>
            <a:r>
              <a:rPr sz="1600" kern="0" dirty="0">
                <a:solidFill>
                  <a:srgbClr val="464646"/>
                </a:solidFill>
                <a:latin typeface="Arial"/>
                <a:cs typeface="Arial"/>
              </a:rPr>
              <a:t>parallels. Its</a:t>
            </a:r>
            <a:r>
              <a:rPr sz="1600" kern="0" spc="-10" dirty="0">
                <a:solidFill>
                  <a:srgbClr val="464646"/>
                </a:solidFill>
                <a:latin typeface="Arial"/>
                <a:cs typeface="Arial"/>
              </a:rPr>
              <a:t> </a:t>
            </a:r>
            <a:r>
              <a:rPr sz="1600" kern="0" dirty="0">
                <a:solidFill>
                  <a:srgbClr val="464646"/>
                </a:solidFill>
                <a:latin typeface="Arial"/>
                <a:cs typeface="Arial"/>
              </a:rPr>
              <a:t>surface</a:t>
            </a:r>
            <a:r>
              <a:rPr sz="1600" kern="0" spc="-10" dirty="0">
                <a:solidFill>
                  <a:srgbClr val="464646"/>
                </a:solidFill>
                <a:latin typeface="Arial"/>
                <a:cs typeface="Arial"/>
              </a:rPr>
              <a:t> </a:t>
            </a:r>
            <a:r>
              <a:rPr sz="1600" kern="0" dirty="0">
                <a:solidFill>
                  <a:srgbClr val="464646"/>
                </a:solidFill>
                <a:latin typeface="Arial"/>
                <a:cs typeface="Arial"/>
              </a:rPr>
              <a:t>area</a:t>
            </a:r>
            <a:r>
              <a:rPr sz="1600" kern="0" spc="-5" dirty="0">
                <a:solidFill>
                  <a:srgbClr val="464646"/>
                </a:solidFill>
                <a:latin typeface="Arial"/>
                <a:cs typeface="Arial"/>
              </a:rPr>
              <a:t> </a:t>
            </a:r>
            <a:r>
              <a:rPr sz="1600" kern="0" dirty="0">
                <a:solidFill>
                  <a:srgbClr val="464646"/>
                </a:solidFill>
                <a:latin typeface="Arial"/>
                <a:cs typeface="Arial"/>
              </a:rPr>
              <a:t>is</a:t>
            </a:r>
            <a:r>
              <a:rPr sz="1600" kern="0" spc="-10" dirty="0">
                <a:solidFill>
                  <a:srgbClr val="464646"/>
                </a:solidFill>
                <a:latin typeface="Arial"/>
                <a:cs typeface="Arial"/>
              </a:rPr>
              <a:t> </a:t>
            </a:r>
            <a:r>
              <a:rPr sz="1600" kern="0" dirty="0">
                <a:solidFill>
                  <a:srgbClr val="464646"/>
                </a:solidFill>
                <a:latin typeface="Arial"/>
                <a:cs typeface="Arial"/>
              </a:rPr>
              <a:t>459</a:t>
            </a:r>
            <a:r>
              <a:rPr sz="1600" kern="0" spc="-20" dirty="0">
                <a:solidFill>
                  <a:srgbClr val="464646"/>
                </a:solidFill>
                <a:latin typeface="Arial"/>
                <a:cs typeface="Arial"/>
              </a:rPr>
              <a:t> km</a:t>
            </a:r>
            <a:r>
              <a:rPr sz="1600" kern="0" spc="-30" baseline="31746" dirty="0">
                <a:solidFill>
                  <a:srgbClr val="464646"/>
                </a:solidFill>
                <a:latin typeface="Arial"/>
                <a:cs typeface="Arial"/>
              </a:rPr>
              <a:t>2</a:t>
            </a:r>
            <a:r>
              <a:rPr sz="1600" kern="0" spc="-20" dirty="0">
                <a:solidFill>
                  <a:srgbClr val="464646"/>
                </a:solidFill>
                <a:latin typeface="Arial"/>
                <a:cs typeface="Arial"/>
              </a:rPr>
              <a:t>. </a:t>
            </a:r>
            <a:r>
              <a:rPr sz="1600" kern="0" dirty="0">
                <a:solidFill>
                  <a:srgbClr val="464646"/>
                </a:solidFill>
                <a:latin typeface="Arial"/>
                <a:cs typeface="Arial"/>
              </a:rPr>
              <a:t>Located</a:t>
            </a:r>
            <a:r>
              <a:rPr sz="1600" kern="0" spc="40" dirty="0">
                <a:solidFill>
                  <a:srgbClr val="464646"/>
                </a:solidFill>
                <a:latin typeface="Arial"/>
                <a:cs typeface="Arial"/>
              </a:rPr>
              <a:t> </a:t>
            </a:r>
            <a:r>
              <a:rPr sz="1600" kern="0" dirty="0">
                <a:solidFill>
                  <a:srgbClr val="464646"/>
                </a:solidFill>
                <a:latin typeface="Arial"/>
                <a:cs typeface="Arial"/>
              </a:rPr>
              <a:t>in</a:t>
            </a:r>
            <a:r>
              <a:rPr sz="1600" kern="0" spc="40" dirty="0">
                <a:solidFill>
                  <a:srgbClr val="464646"/>
                </a:solidFill>
                <a:latin typeface="Arial"/>
                <a:cs typeface="Arial"/>
              </a:rPr>
              <a:t> </a:t>
            </a:r>
            <a:r>
              <a:rPr sz="1600" kern="0" dirty="0">
                <a:solidFill>
                  <a:srgbClr val="464646"/>
                </a:solidFill>
                <a:latin typeface="Arial"/>
                <a:cs typeface="Arial"/>
              </a:rPr>
              <a:t>the</a:t>
            </a:r>
            <a:r>
              <a:rPr sz="1600" kern="0" spc="25" dirty="0">
                <a:solidFill>
                  <a:srgbClr val="464646"/>
                </a:solidFill>
                <a:latin typeface="Arial"/>
                <a:cs typeface="Arial"/>
              </a:rPr>
              <a:t> </a:t>
            </a:r>
            <a:r>
              <a:rPr sz="1600" kern="0" dirty="0">
                <a:solidFill>
                  <a:srgbClr val="464646"/>
                </a:solidFill>
                <a:latin typeface="Arial"/>
                <a:cs typeface="Arial"/>
              </a:rPr>
              <a:t>southwest</a:t>
            </a:r>
            <a:r>
              <a:rPr sz="1600" kern="0" spc="45" dirty="0">
                <a:solidFill>
                  <a:srgbClr val="464646"/>
                </a:solidFill>
                <a:latin typeface="Arial"/>
                <a:cs typeface="Arial"/>
              </a:rPr>
              <a:t> </a:t>
            </a:r>
            <a:r>
              <a:rPr sz="1600" kern="0" dirty="0">
                <a:solidFill>
                  <a:srgbClr val="464646"/>
                </a:solidFill>
                <a:latin typeface="Arial"/>
                <a:cs typeface="Arial"/>
              </a:rPr>
              <a:t>of</a:t>
            </a:r>
            <a:r>
              <a:rPr sz="1600" kern="0" spc="60" dirty="0">
                <a:solidFill>
                  <a:srgbClr val="464646"/>
                </a:solidFill>
                <a:latin typeface="Arial"/>
                <a:cs typeface="Arial"/>
              </a:rPr>
              <a:t> </a:t>
            </a:r>
            <a:r>
              <a:rPr sz="1600" kern="0" dirty="0">
                <a:solidFill>
                  <a:srgbClr val="464646"/>
                </a:solidFill>
                <a:latin typeface="Arial"/>
                <a:cs typeface="Arial"/>
              </a:rPr>
              <a:t>Muğla</a:t>
            </a:r>
            <a:r>
              <a:rPr sz="1600" kern="0" spc="55" dirty="0">
                <a:solidFill>
                  <a:srgbClr val="464646"/>
                </a:solidFill>
                <a:latin typeface="Arial"/>
                <a:cs typeface="Arial"/>
              </a:rPr>
              <a:t> </a:t>
            </a:r>
            <a:r>
              <a:rPr sz="1600" kern="0" dirty="0">
                <a:solidFill>
                  <a:srgbClr val="464646"/>
                </a:solidFill>
                <a:latin typeface="Arial"/>
                <a:cs typeface="Arial"/>
              </a:rPr>
              <a:t>Province,</a:t>
            </a:r>
            <a:r>
              <a:rPr sz="1600" kern="0" spc="40" dirty="0">
                <a:solidFill>
                  <a:srgbClr val="464646"/>
                </a:solidFill>
                <a:latin typeface="Arial"/>
                <a:cs typeface="Arial"/>
              </a:rPr>
              <a:t> </a:t>
            </a:r>
            <a:r>
              <a:rPr sz="1600" kern="0" dirty="0">
                <a:solidFill>
                  <a:srgbClr val="464646"/>
                </a:solidFill>
                <a:latin typeface="Arial"/>
                <a:cs typeface="Arial"/>
              </a:rPr>
              <a:t>there</a:t>
            </a:r>
            <a:r>
              <a:rPr sz="1600" kern="0" spc="40" dirty="0">
                <a:solidFill>
                  <a:srgbClr val="464646"/>
                </a:solidFill>
                <a:latin typeface="Arial"/>
                <a:cs typeface="Arial"/>
              </a:rPr>
              <a:t> </a:t>
            </a:r>
            <a:r>
              <a:rPr sz="1600" kern="0" dirty="0">
                <a:solidFill>
                  <a:srgbClr val="464646"/>
                </a:solidFill>
                <a:latin typeface="Arial"/>
                <a:cs typeface="Arial"/>
              </a:rPr>
              <a:t>is</a:t>
            </a:r>
            <a:r>
              <a:rPr sz="1600" kern="0" spc="45" dirty="0">
                <a:solidFill>
                  <a:srgbClr val="464646"/>
                </a:solidFill>
                <a:latin typeface="Arial"/>
                <a:cs typeface="Arial"/>
              </a:rPr>
              <a:t> </a:t>
            </a:r>
            <a:r>
              <a:rPr sz="1600" kern="0" dirty="0">
                <a:solidFill>
                  <a:srgbClr val="464646"/>
                </a:solidFill>
                <a:latin typeface="Arial"/>
                <a:cs typeface="Arial"/>
              </a:rPr>
              <a:t>the</a:t>
            </a:r>
            <a:r>
              <a:rPr sz="1600" kern="0" spc="25" dirty="0">
                <a:solidFill>
                  <a:srgbClr val="464646"/>
                </a:solidFill>
                <a:latin typeface="Arial"/>
                <a:cs typeface="Arial"/>
              </a:rPr>
              <a:t> </a:t>
            </a:r>
            <a:r>
              <a:rPr sz="1600" kern="0" dirty="0">
                <a:solidFill>
                  <a:srgbClr val="464646"/>
                </a:solidFill>
                <a:latin typeface="Arial"/>
                <a:cs typeface="Arial"/>
              </a:rPr>
              <a:t>Gulf</a:t>
            </a:r>
            <a:r>
              <a:rPr sz="1600" kern="0" spc="60" dirty="0">
                <a:solidFill>
                  <a:srgbClr val="464646"/>
                </a:solidFill>
                <a:latin typeface="Arial"/>
                <a:cs typeface="Arial"/>
              </a:rPr>
              <a:t> </a:t>
            </a:r>
            <a:r>
              <a:rPr sz="1600" kern="0" dirty="0">
                <a:solidFill>
                  <a:srgbClr val="464646"/>
                </a:solidFill>
                <a:latin typeface="Arial"/>
                <a:cs typeface="Arial"/>
              </a:rPr>
              <a:t>of</a:t>
            </a:r>
            <a:r>
              <a:rPr sz="1600" kern="0" spc="45" dirty="0">
                <a:solidFill>
                  <a:srgbClr val="464646"/>
                </a:solidFill>
                <a:latin typeface="Arial"/>
                <a:cs typeface="Arial"/>
              </a:rPr>
              <a:t> </a:t>
            </a:r>
            <a:r>
              <a:rPr sz="1600" kern="0" dirty="0">
                <a:solidFill>
                  <a:srgbClr val="464646"/>
                </a:solidFill>
                <a:latin typeface="Arial"/>
                <a:cs typeface="Arial"/>
              </a:rPr>
              <a:t>Gökova,</a:t>
            </a:r>
            <a:r>
              <a:rPr sz="1600" kern="0" spc="35" dirty="0">
                <a:solidFill>
                  <a:srgbClr val="464646"/>
                </a:solidFill>
                <a:latin typeface="Arial"/>
                <a:cs typeface="Arial"/>
              </a:rPr>
              <a:t> </a:t>
            </a:r>
            <a:r>
              <a:rPr sz="1600" kern="0" dirty="0">
                <a:solidFill>
                  <a:srgbClr val="464646"/>
                </a:solidFill>
                <a:latin typeface="Arial"/>
                <a:cs typeface="Arial"/>
              </a:rPr>
              <a:t>the</a:t>
            </a:r>
            <a:r>
              <a:rPr sz="1600" kern="0" spc="40" dirty="0">
                <a:solidFill>
                  <a:srgbClr val="464646"/>
                </a:solidFill>
                <a:latin typeface="Arial"/>
                <a:cs typeface="Arial"/>
              </a:rPr>
              <a:t> </a:t>
            </a:r>
            <a:r>
              <a:rPr sz="1600" kern="0" dirty="0">
                <a:solidFill>
                  <a:srgbClr val="464646"/>
                </a:solidFill>
                <a:latin typeface="Arial"/>
                <a:cs typeface="Arial"/>
              </a:rPr>
              <a:t>wide</a:t>
            </a:r>
            <a:r>
              <a:rPr sz="1600" kern="0" spc="40" dirty="0">
                <a:solidFill>
                  <a:srgbClr val="464646"/>
                </a:solidFill>
                <a:latin typeface="Arial"/>
                <a:cs typeface="Arial"/>
              </a:rPr>
              <a:t> </a:t>
            </a:r>
            <a:r>
              <a:rPr sz="1600" kern="0" spc="-10" dirty="0">
                <a:solidFill>
                  <a:srgbClr val="464646"/>
                </a:solidFill>
                <a:latin typeface="Arial"/>
                <a:cs typeface="Arial"/>
              </a:rPr>
              <a:t>Hisarönü </a:t>
            </a:r>
            <a:r>
              <a:rPr sz="1600" kern="0" dirty="0">
                <a:solidFill>
                  <a:srgbClr val="464646"/>
                </a:solidFill>
                <a:latin typeface="Arial"/>
                <a:cs typeface="Arial"/>
              </a:rPr>
              <a:t>Gulf,</a:t>
            </a:r>
            <a:r>
              <a:rPr sz="1600" kern="0" spc="140" dirty="0">
                <a:solidFill>
                  <a:srgbClr val="464646"/>
                </a:solidFill>
                <a:latin typeface="Arial"/>
                <a:cs typeface="Arial"/>
              </a:rPr>
              <a:t> </a:t>
            </a:r>
            <a:r>
              <a:rPr sz="1600" kern="0" dirty="0">
                <a:solidFill>
                  <a:srgbClr val="464646"/>
                </a:solidFill>
                <a:latin typeface="Arial"/>
                <a:cs typeface="Arial"/>
              </a:rPr>
              <a:t>the</a:t>
            </a:r>
            <a:r>
              <a:rPr sz="1600" kern="0" spc="145" dirty="0">
                <a:solidFill>
                  <a:srgbClr val="464646"/>
                </a:solidFill>
                <a:latin typeface="Arial"/>
                <a:cs typeface="Arial"/>
              </a:rPr>
              <a:t> </a:t>
            </a:r>
            <a:r>
              <a:rPr sz="1600" kern="0" dirty="0">
                <a:solidFill>
                  <a:srgbClr val="464646"/>
                </a:solidFill>
                <a:latin typeface="Arial"/>
                <a:cs typeface="Arial"/>
              </a:rPr>
              <a:t>Marmaris</a:t>
            </a:r>
            <a:r>
              <a:rPr sz="1600" kern="0" spc="140" dirty="0">
                <a:solidFill>
                  <a:srgbClr val="464646"/>
                </a:solidFill>
                <a:latin typeface="Arial"/>
                <a:cs typeface="Arial"/>
              </a:rPr>
              <a:t> </a:t>
            </a:r>
            <a:r>
              <a:rPr sz="1600" kern="0" dirty="0">
                <a:solidFill>
                  <a:srgbClr val="464646"/>
                </a:solidFill>
                <a:latin typeface="Arial"/>
                <a:cs typeface="Arial"/>
              </a:rPr>
              <a:t>continent,</a:t>
            </a:r>
            <a:r>
              <a:rPr sz="1600" kern="0" spc="145" dirty="0">
                <a:solidFill>
                  <a:srgbClr val="464646"/>
                </a:solidFill>
                <a:latin typeface="Arial"/>
                <a:cs typeface="Arial"/>
              </a:rPr>
              <a:t> </a:t>
            </a:r>
            <a:r>
              <a:rPr sz="1600" kern="0" dirty="0">
                <a:solidFill>
                  <a:srgbClr val="464646"/>
                </a:solidFill>
                <a:latin typeface="Arial"/>
                <a:cs typeface="Arial"/>
              </a:rPr>
              <a:t>the</a:t>
            </a:r>
            <a:r>
              <a:rPr sz="1600" kern="0" spc="145" dirty="0">
                <a:solidFill>
                  <a:srgbClr val="464646"/>
                </a:solidFill>
                <a:latin typeface="Arial"/>
                <a:cs typeface="Arial"/>
              </a:rPr>
              <a:t> </a:t>
            </a:r>
            <a:r>
              <a:rPr sz="1600" kern="0" dirty="0">
                <a:solidFill>
                  <a:srgbClr val="464646"/>
                </a:solidFill>
                <a:latin typeface="Arial"/>
                <a:cs typeface="Arial"/>
              </a:rPr>
              <a:t>Aegean</a:t>
            </a:r>
            <a:r>
              <a:rPr sz="1600" kern="0" spc="145" dirty="0">
                <a:solidFill>
                  <a:srgbClr val="464646"/>
                </a:solidFill>
                <a:latin typeface="Arial"/>
                <a:cs typeface="Arial"/>
              </a:rPr>
              <a:t> </a:t>
            </a:r>
            <a:r>
              <a:rPr sz="1600" kern="0" dirty="0">
                <a:solidFill>
                  <a:srgbClr val="464646"/>
                </a:solidFill>
                <a:latin typeface="Arial"/>
                <a:cs typeface="Arial"/>
              </a:rPr>
              <a:t>and</a:t>
            </a:r>
            <a:r>
              <a:rPr sz="1600" kern="0" spc="135" dirty="0">
                <a:solidFill>
                  <a:srgbClr val="464646"/>
                </a:solidFill>
                <a:latin typeface="Arial"/>
                <a:cs typeface="Arial"/>
              </a:rPr>
              <a:t> </a:t>
            </a:r>
            <a:r>
              <a:rPr sz="1600" kern="0" dirty="0">
                <a:solidFill>
                  <a:srgbClr val="464646"/>
                </a:solidFill>
                <a:latin typeface="Arial"/>
                <a:cs typeface="Arial"/>
              </a:rPr>
              <a:t>the</a:t>
            </a:r>
            <a:r>
              <a:rPr sz="1600" kern="0" spc="145" dirty="0">
                <a:solidFill>
                  <a:srgbClr val="464646"/>
                </a:solidFill>
                <a:latin typeface="Arial"/>
                <a:cs typeface="Arial"/>
              </a:rPr>
              <a:t> </a:t>
            </a:r>
            <a:r>
              <a:rPr sz="1600" kern="0" dirty="0">
                <a:solidFill>
                  <a:srgbClr val="464646"/>
                </a:solidFill>
                <a:latin typeface="Arial"/>
                <a:cs typeface="Arial"/>
              </a:rPr>
              <a:t>Mediterranean.</a:t>
            </a:r>
            <a:r>
              <a:rPr sz="1600" kern="0" spc="150" dirty="0">
                <a:solidFill>
                  <a:srgbClr val="464646"/>
                </a:solidFill>
                <a:latin typeface="Arial"/>
                <a:cs typeface="Arial"/>
              </a:rPr>
              <a:t> </a:t>
            </a:r>
            <a:r>
              <a:rPr sz="1600" kern="0" dirty="0">
                <a:solidFill>
                  <a:srgbClr val="464646"/>
                </a:solidFill>
                <a:latin typeface="Arial"/>
                <a:cs typeface="Arial"/>
              </a:rPr>
              <a:t>Datça</a:t>
            </a:r>
            <a:r>
              <a:rPr sz="1600" kern="0" spc="150" dirty="0">
                <a:solidFill>
                  <a:srgbClr val="464646"/>
                </a:solidFill>
                <a:latin typeface="Arial"/>
                <a:cs typeface="Arial"/>
              </a:rPr>
              <a:t> </a:t>
            </a:r>
            <a:r>
              <a:rPr sz="1600" kern="0" dirty="0">
                <a:solidFill>
                  <a:srgbClr val="464646"/>
                </a:solidFill>
                <a:latin typeface="Arial"/>
                <a:cs typeface="Arial"/>
              </a:rPr>
              <a:t>is</a:t>
            </a:r>
            <a:r>
              <a:rPr sz="1600" kern="0" spc="145" dirty="0">
                <a:solidFill>
                  <a:srgbClr val="464646"/>
                </a:solidFill>
                <a:latin typeface="Arial"/>
                <a:cs typeface="Arial"/>
              </a:rPr>
              <a:t> </a:t>
            </a:r>
            <a:r>
              <a:rPr sz="1600" kern="0" dirty="0">
                <a:solidFill>
                  <a:srgbClr val="464646"/>
                </a:solidFill>
                <a:latin typeface="Arial"/>
                <a:cs typeface="Arial"/>
              </a:rPr>
              <a:t>in</a:t>
            </a:r>
            <a:r>
              <a:rPr sz="1600" kern="0" spc="150" dirty="0">
                <a:solidFill>
                  <a:srgbClr val="464646"/>
                </a:solidFill>
                <a:latin typeface="Arial"/>
                <a:cs typeface="Arial"/>
              </a:rPr>
              <a:t> </a:t>
            </a:r>
            <a:r>
              <a:rPr sz="1600" kern="0" dirty="0">
                <a:solidFill>
                  <a:srgbClr val="464646"/>
                </a:solidFill>
                <a:latin typeface="Arial"/>
                <a:cs typeface="Arial"/>
              </a:rPr>
              <a:t>the</a:t>
            </a:r>
            <a:r>
              <a:rPr sz="1600" kern="0" spc="145" dirty="0">
                <a:solidFill>
                  <a:srgbClr val="464646"/>
                </a:solidFill>
                <a:latin typeface="Arial"/>
                <a:cs typeface="Arial"/>
              </a:rPr>
              <a:t> </a:t>
            </a:r>
            <a:r>
              <a:rPr sz="1600" kern="0" spc="-10" dirty="0">
                <a:solidFill>
                  <a:srgbClr val="464646"/>
                </a:solidFill>
                <a:latin typeface="Arial"/>
                <a:cs typeface="Arial"/>
              </a:rPr>
              <a:t>Aegean </a:t>
            </a:r>
            <a:r>
              <a:rPr sz="1600" kern="0" dirty="0">
                <a:solidFill>
                  <a:srgbClr val="464646"/>
                </a:solidFill>
                <a:latin typeface="Arial"/>
                <a:cs typeface="Arial"/>
              </a:rPr>
              <a:t>Region</a:t>
            </a:r>
            <a:r>
              <a:rPr sz="1600" kern="0" spc="-30" dirty="0">
                <a:solidFill>
                  <a:srgbClr val="464646"/>
                </a:solidFill>
                <a:latin typeface="Arial"/>
                <a:cs typeface="Arial"/>
              </a:rPr>
              <a:t> </a:t>
            </a:r>
            <a:r>
              <a:rPr sz="1600" kern="0" dirty="0">
                <a:solidFill>
                  <a:srgbClr val="464646"/>
                </a:solidFill>
                <a:latin typeface="Arial"/>
                <a:cs typeface="Arial"/>
              </a:rPr>
              <a:t>as</a:t>
            </a:r>
            <a:r>
              <a:rPr sz="1600" kern="0" spc="-40" dirty="0">
                <a:solidFill>
                  <a:srgbClr val="464646"/>
                </a:solidFill>
                <a:latin typeface="Arial"/>
                <a:cs typeface="Arial"/>
              </a:rPr>
              <a:t> </a:t>
            </a:r>
            <a:r>
              <a:rPr sz="1600" kern="0" dirty="0">
                <a:solidFill>
                  <a:srgbClr val="464646"/>
                </a:solidFill>
                <a:latin typeface="Arial"/>
                <a:cs typeface="Arial"/>
              </a:rPr>
              <a:t>a</a:t>
            </a:r>
            <a:r>
              <a:rPr sz="1600" kern="0" spc="-40" dirty="0">
                <a:solidFill>
                  <a:srgbClr val="464646"/>
                </a:solidFill>
                <a:latin typeface="Arial"/>
                <a:cs typeface="Arial"/>
              </a:rPr>
              <a:t> </a:t>
            </a:r>
            <a:r>
              <a:rPr sz="1600" kern="0" spc="-10" dirty="0">
                <a:solidFill>
                  <a:srgbClr val="464646"/>
                </a:solidFill>
                <a:latin typeface="Arial"/>
                <a:cs typeface="Arial"/>
              </a:rPr>
              <a:t>ministry.</a:t>
            </a:r>
            <a:r>
              <a:rPr sz="1600" kern="0" spc="-35" dirty="0">
                <a:solidFill>
                  <a:srgbClr val="464646"/>
                </a:solidFill>
                <a:latin typeface="Arial"/>
                <a:cs typeface="Arial"/>
              </a:rPr>
              <a:t> </a:t>
            </a:r>
            <a:r>
              <a:rPr sz="1600" kern="0" dirty="0">
                <a:solidFill>
                  <a:srgbClr val="464646"/>
                </a:solidFill>
                <a:latin typeface="Arial"/>
                <a:cs typeface="Arial"/>
              </a:rPr>
              <a:t>It</a:t>
            </a:r>
            <a:r>
              <a:rPr sz="1600" kern="0" spc="-35" dirty="0">
                <a:solidFill>
                  <a:srgbClr val="464646"/>
                </a:solidFill>
                <a:latin typeface="Arial"/>
                <a:cs typeface="Arial"/>
              </a:rPr>
              <a:t> </a:t>
            </a:r>
            <a:r>
              <a:rPr sz="1600" kern="0" dirty="0">
                <a:solidFill>
                  <a:srgbClr val="464646"/>
                </a:solidFill>
                <a:latin typeface="Arial"/>
                <a:cs typeface="Arial"/>
              </a:rPr>
              <a:t>has</a:t>
            </a:r>
            <a:r>
              <a:rPr sz="1600" kern="0" spc="-25" dirty="0">
                <a:solidFill>
                  <a:srgbClr val="464646"/>
                </a:solidFill>
                <a:latin typeface="Arial"/>
                <a:cs typeface="Arial"/>
              </a:rPr>
              <a:t> </a:t>
            </a:r>
            <a:r>
              <a:rPr sz="1600" kern="0" dirty="0">
                <a:solidFill>
                  <a:srgbClr val="464646"/>
                </a:solidFill>
                <a:latin typeface="Arial"/>
                <a:cs typeface="Arial"/>
              </a:rPr>
              <a:t>a</a:t>
            </a:r>
            <a:r>
              <a:rPr sz="1600" kern="0" spc="-40" dirty="0">
                <a:solidFill>
                  <a:srgbClr val="464646"/>
                </a:solidFill>
                <a:latin typeface="Arial"/>
                <a:cs typeface="Arial"/>
              </a:rPr>
              <a:t> </a:t>
            </a:r>
            <a:r>
              <a:rPr sz="1600" kern="0" spc="-10" dirty="0">
                <a:solidFill>
                  <a:srgbClr val="464646"/>
                </a:solidFill>
                <a:latin typeface="Arial"/>
                <a:cs typeface="Arial"/>
              </a:rPr>
              <a:t>mountainous</a:t>
            </a:r>
            <a:r>
              <a:rPr sz="1600" kern="0" spc="-40" dirty="0">
                <a:solidFill>
                  <a:srgbClr val="464646"/>
                </a:solidFill>
                <a:latin typeface="Arial"/>
                <a:cs typeface="Arial"/>
              </a:rPr>
              <a:t> </a:t>
            </a:r>
            <a:r>
              <a:rPr sz="1600" kern="0" dirty="0">
                <a:solidFill>
                  <a:srgbClr val="464646"/>
                </a:solidFill>
                <a:latin typeface="Arial"/>
                <a:cs typeface="Arial"/>
              </a:rPr>
              <a:t>and</a:t>
            </a:r>
            <a:r>
              <a:rPr sz="1600" kern="0" spc="-40" dirty="0">
                <a:solidFill>
                  <a:srgbClr val="464646"/>
                </a:solidFill>
                <a:latin typeface="Arial"/>
                <a:cs typeface="Arial"/>
              </a:rPr>
              <a:t> </a:t>
            </a:r>
            <a:r>
              <a:rPr sz="1600" kern="0" dirty="0">
                <a:solidFill>
                  <a:srgbClr val="464646"/>
                </a:solidFill>
                <a:latin typeface="Arial"/>
                <a:cs typeface="Arial"/>
              </a:rPr>
              <a:t>rugged</a:t>
            </a:r>
            <a:r>
              <a:rPr sz="1600" kern="0" spc="-45" dirty="0">
                <a:solidFill>
                  <a:srgbClr val="464646"/>
                </a:solidFill>
                <a:latin typeface="Arial"/>
                <a:cs typeface="Arial"/>
              </a:rPr>
              <a:t> </a:t>
            </a:r>
            <a:r>
              <a:rPr sz="1600" kern="0" spc="-10" dirty="0">
                <a:solidFill>
                  <a:srgbClr val="464646"/>
                </a:solidFill>
                <a:latin typeface="Arial"/>
                <a:cs typeface="Arial"/>
              </a:rPr>
              <a:t>terrain.</a:t>
            </a:r>
            <a:r>
              <a:rPr sz="1600" kern="0" spc="-50" dirty="0">
                <a:solidFill>
                  <a:srgbClr val="464646"/>
                </a:solidFill>
                <a:latin typeface="Arial"/>
                <a:cs typeface="Arial"/>
              </a:rPr>
              <a:t> </a:t>
            </a:r>
            <a:r>
              <a:rPr sz="1600" kern="0" dirty="0">
                <a:solidFill>
                  <a:srgbClr val="464646"/>
                </a:solidFill>
                <a:latin typeface="Arial"/>
                <a:cs typeface="Arial"/>
              </a:rPr>
              <a:t>The</a:t>
            </a:r>
            <a:r>
              <a:rPr sz="1600" kern="0" spc="-25" dirty="0">
                <a:solidFill>
                  <a:srgbClr val="464646"/>
                </a:solidFill>
                <a:latin typeface="Arial"/>
                <a:cs typeface="Arial"/>
              </a:rPr>
              <a:t> </a:t>
            </a:r>
            <a:r>
              <a:rPr sz="1600" kern="0" spc="-10" dirty="0">
                <a:solidFill>
                  <a:srgbClr val="464646"/>
                </a:solidFill>
                <a:latin typeface="Arial"/>
                <a:cs typeface="Arial"/>
              </a:rPr>
              <a:t>highest</a:t>
            </a:r>
            <a:r>
              <a:rPr sz="1600" kern="0" spc="-35" dirty="0">
                <a:solidFill>
                  <a:srgbClr val="464646"/>
                </a:solidFill>
                <a:latin typeface="Arial"/>
                <a:cs typeface="Arial"/>
              </a:rPr>
              <a:t> </a:t>
            </a:r>
            <a:r>
              <a:rPr sz="1600" kern="0" dirty="0">
                <a:solidFill>
                  <a:srgbClr val="464646"/>
                </a:solidFill>
                <a:latin typeface="Arial"/>
                <a:cs typeface="Arial"/>
              </a:rPr>
              <a:t>points</a:t>
            </a:r>
            <a:r>
              <a:rPr sz="1600" kern="0" spc="-25" dirty="0">
                <a:solidFill>
                  <a:srgbClr val="464646"/>
                </a:solidFill>
                <a:latin typeface="Arial"/>
                <a:cs typeface="Arial"/>
              </a:rPr>
              <a:t> </a:t>
            </a:r>
            <a:r>
              <a:rPr sz="1600" kern="0" dirty="0">
                <a:solidFill>
                  <a:srgbClr val="464646"/>
                </a:solidFill>
                <a:latin typeface="Arial"/>
                <a:cs typeface="Arial"/>
              </a:rPr>
              <a:t>of</a:t>
            </a:r>
            <a:r>
              <a:rPr sz="1600" kern="0" spc="-35" dirty="0">
                <a:solidFill>
                  <a:srgbClr val="464646"/>
                </a:solidFill>
                <a:latin typeface="Arial"/>
                <a:cs typeface="Arial"/>
              </a:rPr>
              <a:t> </a:t>
            </a:r>
            <a:r>
              <a:rPr sz="1600" kern="0" dirty="0">
                <a:solidFill>
                  <a:srgbClr val="464646"/>
                </a:solidFill>
                <a:latin typeface="Arial"/>
                <a:cs typeface="Arial"/>
              </a:rPr>
              <a:t>the</a:t>
            </a:r>
            <a:r>
              <a:rPr sz="1600" kern="0" spc="-30" dirty="0">
                <a:solidFill>
                  <a:srgbClr val="464646"/>
                </a:solidFill>
                <a:latin typeface="Arial"/>
                <a:cs typeface="Arial"/>
              </a:rPr>
              <a:t> </a:t>
            </a:r>
            <a:r>
              <a:rPr sz="1600" kern="0" spc="-10" dirty="0">
                <a:solidFill>
                  <a:srgbClr val="464646"/>
                </a:solidFill>
                <a:latin typeface="Arial"/>
                <a:cs typeface="Arial"/>
              </a:rPr>
              <a:t>Datça </a:t>
            </a:r>
            <a:r>
              <a:rPr sz="1600" kern="0" dirty="0">
                <a:solidFill>
                  <a:srgbClr val="464646"/>
                </a:solidFill>
                <a:latin typeface="Arial"/>
                <a:cs typeface="Arial"/>
              </a:rPr>
              <a:t>Peninsula</a:t>
            </a:r>
            <a:r>
              <a:rPr sz="1600" kern="0" spc="160" dirty="0">
                <a:solidFill>
                  <a:srgbClr val="464646"/>
                </a:solidFill>
                <a:latin typeface="Arial"/>
                <a:cs typeface="Arial"/>
              </a:rPr>
              <a:t> </a:t>
            </a:r>
            <a:r>
              <a:rPr sz="1600" kern="0" dirty="0">
                <a:solidFill>
                  <a:srgbClr val="464646"/>
                </a:solidFill>
                <a:latin typeface="Arial"/>
                <a:cs typeface="Arial"/>
              </a:rPr>
              <a:t>are</a:t>
            </a:r>
            <a:r>
              <a:rPr sz="1600" kern="0" spc="165" dirty="0">
                <a:solidFill>
                  <a:srgbClr val="464646"/>
                </a:solidFill>
                <a:latin typeface="Arial"/>
                <a:cs typeface="Arial"/>
              </a:rPr>
              <a:t> </a:t>
            </a:r>
            <a:r>
              <a:rPr sz="1600" kern="0" dirty="0">
                <a:solidFill>
                  <a:srgbClr val="464646"/>
                </a:solidFill>
                <a:latin typeface="Arial"/>
                <a:cs typeface="Arial"/>
              </a:rPr>
              <a:t>Bozdağ</a:t>
            </a:r>
            <a:r>
              <a:rPr sz="1600" kern="0" spc="150" dirty="0">
                <a:solidFill>
                  <a:srgbClr val="464646"/>
                </a:solidFill>
                <a:latin typeface="Arial"/>
                <a:cs typeface="Arial"/>
              </a:rPr>
              <a:t> </a:t>
            </a:r>
            <a:r>
              <a:rPr sz="1600" kern="0" dirty="0">
                <a:solidFill>
                  <a:srgbClr val="464646"/>
                </a:solidFill>
                <a:latin typeface="Arial"/>
                <a:cs typeface="Arial"/>
              </a:rPr>
              <a:t>(1174m</a:t>
            </a:r>
            <a:r>
              <a:rPr sz="1600" kern="0" spc="170" dirty="0">
                <a:solidFill>
                  <a:srgbClr val="464646"/>
                </a:solidFill>
                <a:latin typeface="Arial"/>
                <a:cs typeface="Arial"/>
              </a:rPr>
              <a:t> </a:t>
            </a:r>
            <a:r>
              <a:rPr sz="1600" kern="0" dirty="0">
                <a:solidFill>
                  <a:srgbClr val="464646"/>
                </a:solidFill>
                <a:latin typeface="Arial"/>
                <a:cs typeface="Arial"/>
              </a:rPr>
              <a:t>amsl),</a:t>
            </a:r>
            <a:r>
              <a:rPr sz="1600" kern="0" spc="155" dirty="0">
                <a:solidFill>
                  <a:srgbClr val="464646"/>
                </a:solidFill>
                <a:latin typeface="Arial"/>
                <a:cs typeface="Arial"/>
              </a:rPr>
              <a:t> </a:t>
            </a:r>
            <a:r>
              <a:rPr sz="1600" kern="0" dirty="0">
                <a:solidFill>
                  <a:srgbClr val="464646"/>
                </a:solidFill>
                <a:latin typeface="Arial"/>
                <a:cs typeface="Arial"/>
              </a:rPr>
              <a:t>Kalecik</a:t>
            </a:r>
            <a:r>
              <a:rPr sz="1600" kern="0" spc="155" dirty="0">
                <a:solidFill>
                  <a:srgbClr val="464646"/>
                </a:solidFill>
                <a:latin typeface="Arial"/>
                <a:cs typeface="Arial"/>
              </a:rPr>
              <a:t> </a:t>
            </a:r>
            <a:r>
              <a:rPr sz="1600" kern="0" dirty="0">
                <a:solidFill>
                  <a:srgbClr val="464646"/>
                </a:solidFill>
                <a:latin typeface="Arial"/>
                <a:cs typeface="Arial"/>
              </a:rPr>
              <a:t>Mountain</a:t>
            </a:r>
            <a:r>
              <a:rPr sz="1600" kern="0" spc="165" dirty="0">
                <a:solidFill>
                  <a:srgbClr val="464646"/>
                </a:solidFill>
                <a:latin typeface="Arial"/>
                <a:cs typeface="Arial"/>
              </a:rPr>
              <a:t> </a:t>
            </a:r>
            <a:r>
              <a:rPr sz="1600" kern="0" dirty="0">
                <a:solidFill>
                  <a:srgbClr val="464646"/>
                </a:solidFill>
                <a:latin typeface="Arial"/>
                <a:cs typeface="Arial"/>
              </a:rPr>
              <a:t>(881m),</a:t>
            </a:r>
            <a:r>
              <a:rPr sz="1600" kern="0" spc="160" dirty="0">
                <a:solidFill>
                  <a:srgbClr val="464646"/>
                </a:solidFill>
                <a:latin typeface="Arial"/>
                <a:cs typeface="Arial"/>
              </a:rPr>
              <a:t> </a:t>
            </a:r>
            <a:r>
              <a:rPr sz="1600" kern="0" dirty="0">
                <a:solidFill>
                  <a:srgbClr val="464646"/>
                </a:solidFill>
                <a:latin typeface="Arial"/>
                <a:cs typeface="Arial"/>
              </a:rPr>
              <a:t>Karadağ</a:t>
            </a:r>
            <a:r>
              <a:rPr sz="1600" kern="0" spc="160" dirty="0">
                <a:solidFill>
                  <a:srgbClr val="464646"/>
                </a:solidFill>
                <a:latin typeface="Arial"/>
                <a:cs typeface="Arial"/>
              </a:rPr>
              <a:t> </a:t>
            </a:r>
            <a:r>
              <a:rPr sz="1600" kern="0" dirty="0">
                <a:solidFill>
                  <a:srgbClr val="464646"/>
                </a:solidFill>
                <a:latin typeface="Arial"/>
                <a:cs typeface="Arial"/>
              </a:rPr>
              <a:t>(786m),</a:t>
            </a:r>
            <a:r>
              <a:rPr sz="1600" kern="0" spc="155" dirty="0">
                <a:solidFill>
                  <a:srgbClr val="464646"/>
                </a:solidFill>
                <a:latin typeface="Arial"/>
                <a:cs typeface="Arial"/>
              </a:rPr>
              <a:t> </a:t>
            </a:r>
            <a:r>
              <a:rPr sz="1600" kern="0" spc="-10" dirty="0">
                <a:solidFill>
                  <a:srgbClr val="464646"/>
                </a:solidFill>
                <a:latin typeface="Arial"/>
                <a:cs typeface="Arial"/>
              </a:rPr>
              <a:t>Emecik </a:t>
            </a:r>
            <a:r>
              <a:rPr sz="1600" kern="0" dirty="0">
                <a:solidFill>
                  <a:srgbClr val="464646"/>
                </a:solidFill>
                <a:latin typeface="Arial"/>
                <a:cs typeface="Arial"/>
              </a:rPr>
              <a:t>Mountain</a:t>
            </a:r>
            <a:r>
              <a:rPr sz="1600" kern="0" spc="-35" dirty="0">
                <a:solidFill>
                  <a:srgbClr val="464646"/>
                </a:solidFill>
                <a:latin typeface="Arial"/>
                <a:cs typeface="Arial"/>
              </a:rPr>
              <a:t> </a:t>
            </a:r>
            <a:r>
              <a:rPr sz="1600" kern="0" dirty="0">
                <a:solidFill>
                  <a:srgbClr val="464646"/>
                </a:solidFill>
                <a:latin typeface="Arial"/>
                <a:cs typeface="Arial"/>
              </a:rPr>
              <a:t>(704m),</a:t>
            </a:r>
            <a:r>
              <a:rPr sz="1600" kern="0" spc="-20" dirty="0">
                <a:solidFill>
                  <a:srgbClr val="464646"/>
                </a:solidFill>
                <a:latin typeface="Arial"/>
                <a:cs typeface="Arial"/>
              </a:rPr>
              <a:t> </a:t>
            </a:r>
            <a:r>
              <a:rPr sz="1600" kern="0" dirty="0">
                <a:solidFill>
                  <a:srgbClr val="464646"/>
                </a:solidFill>
                <a:latin typeface="Arial"/>
                <a:cs typeface="Arial"/>
              </a:rPr>
              <a:t>Yarım</a:t>
            </a:r>
            <a:r>
              <a:rPr sz="1600" kern="0" spc="-35" dirty="0">
                <a:solidFill>
                  <a:srgbClr val="464646"/>
                </a:solidFill>
                <a:latin typeface="Arial"/>
                <a:cs typeface="Arial"/>
              </a:rPr>
              <a:t> </a:t>
            </a:r>
            <a:r>
              <a:rPr sz="1600" kern="0" dirty="0">
                <a:solidFill>
                  <a:srgbClr val="464646"/>
                </a:solidFill>
                <a:latin typeface="Arial"/>
                <a:cs typeface="Arial"/>
              </a:rPr>
              <a:t>Mountain</a:t>
            </a:r>
            <a:r>
              <a:rPr sz="1600" kern="0" spc="-30" dirty="0">
                <a:solidFill>
                  <a:srgbClr val="464646"/>
                </a:solidFill>
                <a:latin typeface="Arial"/>
                <a:cs typeface="Arial"/>
              </a:rPr>
              <a:t> </a:t>
            </a:r>
            <a:r>
              <a:rPr sz="1600" kern="0" spc="-10" dirty="0">
                <a:solidFill>
                  <a:srgbClr val="464646"/>
                </a:solidFill>
                <a:latin typeface="Arial"/>
                <a:cs typeface="Arial"/>
              </a:rPr>
              <a:t>(615m).</a:t>
            </a:r>
            <a:endParaRPr sz="1600" kern="0" dirty="0">
              <a:solidFill>
                <a:sysClr val="windowText" lastClr="000000"/>
              </a:solidFill>
              <a:latin typeface="Arial"/>
              <a:cs typeface="Arial"/>
            </a:endParaRPr>
          </a:p>
          <a:p>
            <a:pPr>
              <a:spcBef>
                <a:spcPts val="150"/>
              </a:spcBef>
            </a:pPr>
            <a:endParaRPr sz="1600" kern="0" dirty="0">
              <a:solidFill>
                <a:sysClr val="windowText" lastClr="000000"/>
              </a:solidFill>
              <a:latin typeface="Arial"/>
              <a:cs typeface="Arial"/>
            </a:endParaRPr>
          </a:p>
          <a:p>
            <a:pPr marL="50800" marR="48260" algn="just">
              <a:lnSpc>
                <a:spcPts val="1270"/>
              </a:lnSpc>
            </a:pPr>
            <a:r>
              <a:rPr sz="1600" kern="0" dirty="0">
                <a:solidFill>
                  <a:sysClr val="windowText" lastClr="000000"/>
                </a:solidFill>
                <a:latin typeface="Times New Roman"/>
                <a:cs typeface="Times New Roman"/>
              </a:rPr>
              <a:t>Hourly</a:t>
            </a:r>
            <a:r>
              <a:rPr sz="1600" kern="0" spc="26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wind</a:t>
            </a:r>
            <a:r>
              <a:rPr sz="1600" kern="0" spc="27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speed</a:t>
            </a:r>
            <a:r>
              <a:rPr sz="1600" kern="0" spc="27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data</a:t>
            </a:r>
            <a:r>
              <a:rPr sz="1600" kern="0" spc="270"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observed</a:t>
            </a:r>
            <a:r>
              <a:rPr sz="1600" kern="0" spc="280"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2021</a:t>
            </a:r>
            <a:r>
              <a:rPr sz="1600" kern="0" spc="27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and</a:t>
            </a:r>
            <a:r>
              <a:rPr sz="1600" kern="0" spc="28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2022</a:t>
            </a:r>
            <a:r>
              <a:rPr sz="1600" kern="0" spc="26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are</a:t>
            </a:r>
            <a:r>
              <a:rPr sz="1600" kern="0" spc="26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taken</a:t>
            </a:r>
            <a:r>
              <a:rPr sz="1600" kern="0" spc="28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into</a:t>
            </a:r>
            <a:r>
              <a:rPr sz="1600" kern="0" spc="27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accounted</a:t>
            </a:r>
            <a:r>
              <a:rPr sz="1600" kern="0" spc="26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for</a:t>
            </a:r>
            <a:r>
              <a:rPr sz="1600" kern="0" spc="28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computer</a:t>
            </a:r>
            <a:r>
              <a:rPr sz="1600" kern="0" spc="280" dirty="0">
                <a:solidFill>
                  <a:sysClr val="windowText" lastClr="000000"/>
                </a:solidFill>
                <a:latin typeface="Times New Roman"/>
                <a:cs typeface="Times New Roman"/>
              </a:rPr>
              <a:t> </a:t>
            </a:r>
            <a:r>
              <a:rPr sz="1600" kern="0" spc="-10" dirty="0">
                <a:solidFill>
                  <a:sysClr val="windowText" lastClr="000000"/>
                </a:solidFill>
                <a:latin typeface="Times New Roman"/>
                <a:cs typeface="Times New Roman"/>
              </a:rPr>
              <a:t>based </a:t>
            </a:r>
            <a:r>
              <a:rPr sz="1600" kern="0" dirty="0">
                <a:solidFill>
                  <a:sysClr val="windowText" lastClr="000000"/>
                </a:solidFill>
                <a:latin typeface="Times New Roman"/>
                <a:cs typeface="Times New Roman"/>
              </a:rPr>
              <a:t>simulations</a:t>
            </a:r>
            <a:r>
              <a:rPr sz="1600" kern="0" spc="-1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of</a:t>
            </a:r>
            <a:r>
              <a:rPr sz="1600" kern="0" spc="-5" dirty="0">
                <a:solidFill>
                  <a:sysClr val="windowText" lastClr="000000"/>
                </a:solidFill>
                <a:latin typeface="Times New Roman"/>
                <a:cs typeface="Times New Roman"/>
              </a:rPr>
              <a:t> </a:t>
            </a:r>
            <a:r>
              <a:rPr sz="1600" kern="0" dirty="0">
                <a:solidFill>
                  <a:sysClr val="windowText" lastClr="000000"/>
                </a:solidFill>
                <a:latin typeface="Times New Roman"/>
                <a:cs typeface="Times New Roman"/>
              </a:rPr>
              <a:t>wind </a:t>
            </a:r>
            <a:r>
              <a:rPr sz="1600" kern="0" spc="-10" dirty="0">
                <a:solidFill>
                  <a:sysClr val="windowText" lastClr="000000"/>
                </a:solidFill>
                <a:latin typeface="Times New Roman"/>
                <a:cs typeface="Times New Roman"/>
              </a:rPr>
              <a:t>speed.</a:t>
            </a:r>
            <a:endParaRPr sz="1600" kern="0" dirty="0">
              <a:solidFill>
                <a:sysClr val="windowText" lastClr="000000"/>
              </a:solidFill>
              <a:latin typeface="Times New Roman"/>
              <a:cs typeface="Times New Roman"/>
            </a:endParaRPr>
          </a:p>
        </p:txBody>
      </p:sp>
      <p:sp>
        <p:nvSpPr>
          <p:cNvPr id="4" name="object 4"/>
          <p:cNvSpPr txBox="1"/>
          <p:nvPr/>
        </p:nvSpPr>
        <p:spPr>
          <a:xfrm>
            <a:off x="1430745" y="3498154"/>
            <a:ext cx="6017109" cy="182742"/>
          </a:xfrm>
          <a:prstGeom prst="rect">
            <a:avLst/>
          </a:prstGeom>
        </p:spPr>
        <p:txBody>
          <a:bodyPr vert="horz" wrap="square" lIns="0" tIns="13335" rIns="0" bIns="0" rtlCol="0">
            <a:spAutoFit/>
          </a:bodyPr>
          <a:lstStyle/>
          <a:p>
            <a:pPr marL="12700">
              <a:spcBef>
                <a:spcPts val="105"/>
              </a:spcBef>
            </a:pPr>
            <a:r>
              <a:rPr sz="1100" b="1" kern="0" dirty="0">
                <a:solidFill>
                  <a:sysClr val="windowText" lastClr="000000"/>
                </a:solidFill>
                <a:latin typeface="Times New Roman"/>
                <a:cs typeface="Times New Roman"/>
              </a:rPr>
              <a:t>Fig.</a:t>
            </a:r>
            <a:r>
              <a:rPr sz="1100" b="1" kern="0" spc="-20"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Study</a:t>
            </a:r>
            <a:r>
              <a:rPr sz="1100" b="1" kern="0" spc="-15"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Area</a:t>
            </a:r>
            <a:r>
              <a:rPr sz="1100" b="1" kern="0" spc="-10"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Data</a:t>
            </a:r>
            <a:r>
              <a:rPr sz="1100" b="1" kern="0" spc="-15" dirty="0">
                <a:solidFill>
                  <a:sysClr val="windowText" lastClr="000000"/>
                </a:solidFill>
                <a:latin typeface="Times New Roman"/>
                <a:cs typeface="Times New Roman"/>
              </a:rPr>
              <a:t> </a:t>
            </a:r>
            <a:r>
              <a:rPr sz="1100" b="1" kern="0" dirty="0">
                <a:solidFill>
                  <a:sysClr val="windowText" lastClr="000000"/>
                </a:solidFill>
                <a:latin typeface="Times New Roman"/>
                <a:cs typeface="Times New Roman"/>
              </a:rPr>
              <a:t>(Muğla),</a:t>
            </a:r>
            <a:r>
              <a:rPr sz="1100" b="1" kern="0" spc="-30" dirty="0">
                <a:solidFill>
                  <a:sysClr val="windowText" lastClr="000000"/>
                </a:solidFill>
                <a:latin typeface="Times New Roman"/>
                <a:cs typeface="Times New Roman"/>
              </a:rPr>
              <a:t> </a:t>
            </a:r>
            <a:r>
              <a:rPr sz="1100" b="1" kern="0" spc="-10" dirty="0">
                <a:solidFill>
                  <a:sysClr val="windowText" lastClr="000000"/>
                </a:solidFill>
                <a:latin typeface="Times New Roman"/>
                <a:cs typeface="Times New Roman"/>
              </a:rPr>
              <a:t>https://globalwindatlas.info/en/</a:t>
            </a:r>
            <a:endParaRPr sz="1100" kern="0" dirty="0">
              <a:solidFill>
                <a:sysClr val="windowText" lastClr="000000"/>
              </a:solidFill>
              <a:latin typeface="Times New Roman"/>
              <a:cs typeface="Times New Roman"/>
            </a:endParaRPr>
          </a:p>
        </p:txBody>
      </p:sp>
      <p:grpSp>
        <p:nvGrpSpPr>
          <p:cNvPr id="6" name="object 6"/>
          <p:cNvGrpSpPr/>
          <p:nvPr/>
        </p:nvGrpSpPr>
        <p:grpSpPr>
          <a:xfrm>
            <a:off x="1092645" y="3004761"/>
            <a:ext cx="10511442" cy="3396039"/>
            <a:chOff x="899794" y="3342639"/>
            <a:chExt cx="6377940" cy="2170430"/>
          </a:xfrm>
        </p:grpSpPr>
        <p:pic>
          <p:nvPicPr>
            <p:cNvPr id="7" name="object 7"/>
            <p:cNvPicPr/>
            <p:nvPr/>
          </p:nvPicPr>
          <p:blipFill>
            <a:blip r:embed="rId2" cstate="print"/>
            <a:stretch>
              <a:fillRect/>
            </a:stretch>
          </p:blipFill>
          <p:spPr>
            <a:xfrm>
              <a:off x="899794" y="3342639"/>
              <a:ext cx="2879725" cy="1273810"/>
            </a:xfrm>
            <a:prstGeom prst="rect">
              <a:avLst/>
            </a:prstGeom>
          </p:spPr>
        </p:pic>
        <p:pic>
          <p:nvPicPr>
            <p:cNvPr id="8" name="object 8"/>
            <p:cNvPicPr/>
            <p:nvPr/>
          </p:nvPicPr>
          <p:blipFill>
            <a:blip r:embed="rId3" cstate="print"/>
            <a:stretch>
              <a:fillRect/>
            </a:stretch>
          </p:blipFill>
          <p:spPr>
            <a:xfrm>
              <a:off x="4004944" y="3342639"/>
              <a:ext cx="3272662" cy="2170430"/>
            </a:xfrm>
            <a:prstGeom prst="rect">
              <a:avLst/>
            </a:prstGeom>
          </p:spPr>
        </p:pic>
        <p:sp>
          <p:nvSpPr>
            <p:cNvPr id="9" name="object 9"/>
            <p:cNvSpPr/>
            <p:nvPr/>
          </p:nvSpPr>
          <p:spPr>
            <a:xfrm>
              <a:off x="1775967" y="4216145"/>
              <a:ext cx="3134360" cy="532765"/>
            </a:xfrm>
            <a:custGeom>
              <a:avLst/>
              <a:gdLst/>
              <a:ahLst/>
              <a:cxnLst/>
              <a:rect l="l" t="t" r="r" b="b"/>
              <a:pathLst>
                <a:path w="3134360" h="532764">
                  <a:moveTo>
                    <a:pt x="3057846" y="499645"/>
                  </a:moveTo>
                  <a:lnTo>
                    <a:pt x="3052572" y="532511"/>
                  </a:lnTo>
                  <a:lnTo>
                    <a:pt x="3133852" y="506984"/>
                  </a:lnTo>
                  <a:lnTo>
                    <a:pt x="3126417" y="501650"/>
                  </a:lnTo>
                  <a:lnTo>
                    <a:pt x="3070352" y="501650"/>
                  </a:lnTo>
                  <a:lnTo>
                    <a:pt x="3057846" y="499645"/>
                  </a:lnTo>
                  <a:close/>
                </a:path>
                <a:path w="3134360" h="532764">
                  <a:moveTo>
                    <a:pt x="3059354" y="490244"/>
                  </a:moveTo>
                  <a:lnTo>
                    <a:pt x="3057846" y="499645"/>
                  </a:lnTo>
                  <a:lnTo>
                    <a:pt x="3070352" y="501650"/>
                  </a:lnTo>
                  <a:lnTo>
                    <a:pt x="3071876" y="492251"/>
                  </a:lnTo>
                  <a:lnTo>
                    <a:pt x="3059354" y="490244"/>
                  </a:lnTo>
                  <a:close/>
                </a:path>
                <a:path w="3134360" h="532764">
                  <a:moveTo>
                    <a:pt x="3064636" y="457326"/>
                  </a:moveTo>
                  <a:lnTo>
                    <a:pt x="3059354" y="490244"/>
                  </a:lnTo>
                  <a:lnTo>
                    <a:pt x="3071876" y="492251"/>
                  </a:lnTo>
                  <a:lnTo>
                    <a:pt x="3070352" y="501650"/>
                  </a:lnTo>
                  <a:lnTo>
                    <a:pt x="3126417" y="501650"/>
                  </a:lnTo>
                  <a:lnTo>
                    <a:pt x="3064636" y="457326"/>
                  </a:lnTo>
                  <a:close/>
                </a:path>
                <a:path w="3134360" h="532764">
                  <a:moveTo>
                    <a:pt x="1524" y="0"/>
                  </a:moveTo>
                  <a:lnTo>
                    <a:pt x="0" y="9398"/>
                  </a:lnTo>
                  <a:lnTo>
                    <a:pt x="3057846" y="499645"/>
                  </a:lnTo>
                  <a:lnTo>
                    <a:pt x="3059354" y="490244"/>
                  </a:lnTo>
                  <a:lnTo>
                    <a:pt x="1524" y="0"/>
                  </a:lnTo>
                  <a:close/>
                </a:path>
              </a:pathLst>
            </a:custGeom>
            <a:solidFill>
              <a:srgbClr val="497DBA"/>
            </a:solidFill>
          </p:spPr>
          <p:txBody>
            <a:bodyPr wrap="square" lIns="0" tIns="0" rIns="0" bIns="0" rtlCol="0"/>
            <a:lstStyle/>
            <a:p>
              <a:endParaRPr kern="0">
                <a:solidFill>
                  <a:sysClr val="windowText" lastClr="000000"/>
                </a:solidFill>
              </a:endParaRPr>
            </a:p>
          </p:txBody>
        </p:sp>
      </p:grpSp>
      <p:sp>
        <p:nvSpPr>
          <p:cNvPr id="5" name="Slayt Numarası Yer Tutucusu 4"/>
          <p:cNvSpPr>
            <a:spLocks noGrp="1"/>
          </p:cNvSpPr>
          <p:nvPr>
            <p:ph type="sldNum" sz="quarter" idx="7"/>
          </p:nvPr>
        </p:nvSpPr>
        <p:spPr/>
        <p:txBody>
          <a:bodyPr/>
          <a:lstStyle/>
          <a:p>
            <a:fld id="{B6F15528-21DE-4FAA-801E-634DDDAF4B2B}" type="slidenum">
              <a:rPr lang="tr-TR" smtClean="0">
                <a:solidFill>
                  <a:prstClr val="black">
                    <a:tint val="75000"/>
                  </a:prstClr>
                </a:solidFill>
              </a:rPr>
              <a:pPr/>
              <a:t>4</a:t>
            </a:fld>
            <a:endParaRPr lang="tr-TR">
              <a:solidFill>
                <a:prstClr val="black">
                  <a:tint val="75000"/>
                </a:prstClr>
              </a:solidFill>
            </a:endParaRPr>
          </a:p>
        </p:txBody>
      </p:sp>
    </p:spTree>
    <p:extLst>
      <p:ext uri="{BB962C8B-B14F-4D97-AF65-F5344CB8AC3E}">
        <p14:creationId xmlns:p14="http://schemas.microsoft.com/office/powerpoint/2010/main" val="284897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631477" y="2457067"/>
            <a:ext cx="3859569" cy="430887"/>
          </a:xfrm>
        </p:spPr>
        <p:txBody>
          <a:bodyPr/>
          <a:lstStyle/>
          <a:p>
            <a:r>
              <a:rPr lang="tr-TR" spc="-10" dirty="0">
                <a:solidFill>
                  <a:srgbClr val="00B0F0"/>
                </a:solidFill>
                <a:latin typeface="Times New Roman"/>
                <a:cs typeface="Times New Roman"/>
              </a:rPr>
              <a:t>METHODOLOGY</a:t>
            </a:r>
            <a:endParaRPr lang="en-GB" dirty="0">
              <a:solidFill>
                <a:srgbClr val="00B0F0"/>
              </a:solidFill>
            </a:endParaRPr>
          </a:p>
        </p:txBody>
      </p:sp>
      <p:sp>
        <p:nvSpPr>
          <p:cNvPr id="4" name="Slayt Numarası Yer Tutucusu 3"/>
          <p:cNvSpPr>
            <a:spLocks noGrp="1"/>
          </p:cNvSpPr>
          <p:nvPr>
            <p:ph type="sldNum" sz="quarter" idx="7"/>
          </p:nvPr>
        </p:nvSpPr>
        <p:spPr/>
        <p:txBody>
          <a:bodyPr/>
          <a:lstStyle/>
          <a:p>
            <a:fld id="{B6F15528-21DE-4FAA-801E-634DDDAF4B2B}" type="slidenum">
              <a:rPr lang="tr-TR" smtClean="0">
                <a:solidFill>
                  <a:prstClr val="black">
                    <a:tint val="75000"/>
                  </a:prstClr>
                </a:solidFill>
              </a:rPr>
              <a:pPr/>
              <a:t>5</a:t>
            </a:fld>
            <a:endParaRPr lang="tr-TR">
              <a:solidFill>
                <a:prstClr val="black">
                  <a:tint val="75000"/>
                </a:prstClr>
              </a:solidFill>
            </a:endParaRPr>
          </a:p>
        </p:txBody>
      </p:sp>
    </p:spTree>
    <p:extLst>
      <p:ext uri="{BB962C8B-B14F-4D97-AF65-F5344CB8AC3E}">
        <p14:creationId xmlns:p14="http://schemas.microsoft.com/office/powerpoint/2010/main" val="248250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39252" y="1409798"/>
            <a:ext cx="10943148" cy="4944110"/>
          </a:xfrm>
        </p:spPr>
        <p:txBody>
          <a:bodyPr>
            <a:normAutofit fontScale="70000" lnSpcReduction="20000"/>
          </a:bodyPr>
          <a:lstStyle/>
          <a:p>
            <a:pPr marL="0" indent="0" algn="just">
              <a:lnSpc>
                <a:spcPct val="107000"/>
              </a:lnSpc>
              <a:spcAft>
                <a:spcPts val="800"/>
              </a:spcAft>
              <a:buNone/>
            </a:pPr>
            <a:r>
              <a:rPr lang="en-GB" sz="2500" b="0" dirty="0">
                <a:latin typeface="Calibri"/>
                <a:ea typeface="Calibri"/>
                <a:cs typeface="Times New Roman"/>
              </a:rPr>
              <a:t>The Random Forest algorithm is a method consisting of </a:t>
            </a:r>
            <a:r>
              <a:rPr lang="en-GB" sz="2500" b="0" dirty="0">
                <a:solidFill>
                  <a:srgbClr val="FF0000"/>
                </a:solidFill>
                <a:latin typeface="Calibri"/>
                <a:ea typeface="Calibri"/>
                <a:cs typeface="Times New Roman"/>
              </a:rPr>
              <a:t>decision trees. </a:t>
            </a:r>
            <a:r>
              <a:rPr lang="en-GB" sz="2500" b="0" dirty="0">
                <a:latin typeface="Calibri"/>
                <a:ea typeface="Calibri"/>
                <a:cs typeface="Times New Roman"/>
              </a:rPr>
              <a:t>As the name suggests anyway, it creates a forest and does it somehow randomly. The "forest" algorithm builds is a collection of decision trees that are mostly trained by the "bagging" method. In this method, new trees are formed by continually drawing representatives from the sample data set to substitute them, and a community arises from these trees. Based on this, they are referred as ensemble methods. All of the resulting trees are used for modelling, and each one is asked for their opinion. </a:t>
            </a:r>
            <a:endParaRPr lang="tr-TR" sz="2500" b="0" dirty="0">
              <a:latin typeface="Calibri"/>
              <a:ea typeface="Calibri"/>
              <a:cs typeface="Times New Roman"/>
            </a:endParaRPr>
          </a:p>
          <a:p>
            <a:pPr marL="0" indent="0" algn="just">
              <a:lnSpc>
                <a:spcPct val="107000"/>
              </a:lnSpc>
              <a:spcAft>
                <a:spcPts val="800"/>
              </a:spcAft>
              <a:buNone/>
            </a:pPr>
            <a:r>
              <a:rPr lang="en-GB" sz="2500" b="0" dirty="0">
                <a:solidFill>
                  <a:srgbClr val="FF0000"/>
                </a:solidFill>
                <a:latin typeface="Calibri"/>
                <a:ea typeface="Calibri"/>
                <a:cs typeface="Times New Roman"/>
              </a:rPr>
              <a:t>The steps </a:t>
            </a:r>
            <a:r>
              <a:rPr lang="en-GB" sz="2500" b="0" dirty="0">
                <a:latin typeface="Calibri"/>
                <a:ea typeface="Calibri"/>
                <a:cs typeface="Times New Roman"/>
              </a:rPr>
              <a:t>of this algorithm are as follows: </a:t>
            </a:r>
            <a:endParaRPr lang="tr-TR" sz="2500" b="0" dirty="0">
              <a:latin typeface="Calibri"/>
              <a:ea typeface="Calibri"/>
              <a:cs typeface="Times New Roman"/>
            </a:endParaRPr>
          </a:p>
          <a:p>
            <a:pPr marL="0" indent="0" algn="just">
              <a:lnSpc>
                <a:spcPct val="107000"/>
              </a:lnSpc>
              <a:spcAft>
                <a:spcPts val="800"/>
              </a:spcAft>
              <a:buNone/>
            </a:pPr>
            <a:r>
              <a:rPr lang="en-GB" sz="2500" b="0" dirty="0">
                <a:latin typeface="Calibri"/>
                <a:ea typeface="Calibri"/>
                <a:cs typeface="Times New Roman"/>
              </a:rPr>
              <a:t>Step 1: In the first step, the number of decision trees (n) to be created according to the data properties is determined. </a:t>
            </a:r>
            <a:endParaRPr lang="tr-TR" sz="2500" b="0" dirty="0">
              <a:latin typeface="Calibri"/>
              <a:ea typeface="Calibri"/>
              <a:cs typeface="Times New Roman"/>
            </a:endParaRPr>
          </a:p>
          <a:p>
            <a:pPr marL="0" indent="0" algn="just">
              <a:lnSpc>
                <a:spcPct val="107000"/>
              </a:lnSpc>
              <a:spcAft>
                <a:spcPts val="800"/>
              </a:spcAft>
              <a:buNone/>
            </a:pPr>
            <a:r>
              <a:rPr lang="en-GB" sz="2500" b="0" dirty="0">
                <a:latin typeface="Calibri"/>
                <a:ea typeface="Calibri"/>
                <a:cs typeface="Times New Roman"/>
              </a:rPr>
              <a:t>Step 2: At each node in the created decision trees, m random variables are selected, and the best branch is determined by calculating with the </a:t>
            </a:r>
            <a:r>
              <a:rPr lang="en-GB" sz="2500" b="0" dirty="0" err="1">
                <a:latin typeface="Calibri"/>
                <a:ea typeface="Calibri"/>
                <a:cs typeface="Times New Roman"/>
              </a:rPr>
              <a:t>Gini</a:t>
            </a:r>
            <a:r>
              <a:rPr lang="en-GB" sz="2500" b="0" dirty="0">
                <a:latin typeface="Calibri"/>
                <a:ea typeface="Calibri"/>
                <a:cs typeface="Times New Roman"/>
              </a:rPr>
              <a:t> </a:t>
            </a:r>
            <a:r>
              <a:rPr lang="tr-TR" sz="2500" b="0" dirty="0">
                <a:latin typeface="Calibri"/>
                <a:ea typeface="Calibri"/>
                <a:cs typeface="Times New Roman"/>
              </a:rPr>
              <a:t> </a:t>
            </a:r>
            <a:r>
              <a:rPr lang="en-GB" sz="2500" b="0" dirty="0">
                <a:latin typeface="Calibri"/>
                <a:ea typeface="Calibri"/>
                <a:cs typeface="Times New Roman"/>
              </a:rPr>
              <a:t>index. </a:t>
            </a:r>
            <a:endParaRPr lang="tr-TR" sz="2500" b="0" dirty="0">
              <a:latin typeface="Calibri"/>
              <a:ea typeface="Calibri"/>
              <a:cs typeface="Times New Roman"/>
            </a:endParaRPr>
          </a:p>
          <a:p>
            <a:pPr marL="0" indent="0" algn="just">
              <a:lnSpc>
                <a:spcPct val="107000"/>
              </a:lnSpc>
              <a:spcAft>
                <a:spcPts val="800"/>
              </a:spcAft>
              <a:buNone/>
            </a:pPr>
            <a:r>
              <a:rPr lang="en-GB" sz="2500" b="0" dirty="0">
                <a:latin typeface="Calibri"/>
                <a:ea typeface="Calibri"/>
                <a:cs typeface="Times New Roman"/>
              </a:rPr>
              <a:t>Step 3: The best branch determined in the previous step is divided into two sub-branches. This process is continued until the </a:t>
            </a:r>
            <a:r>
              <a:rPr lang="en-GB" sz="2500" b="0" dirty="0" err="1">
                <a:latin typeface="Calibri"/>
                <a:ea typeface="Calibri"/>
                <a:cs typeface="Times New Roman"/>
              </a:rPr>
              <a:t>Gini</a:t>
            </a:r>
            <a:r>
              <a:rPr lang="en-GB" sz="2500" b="0" dirty="0">
                <a:latin typeface="Calibri"/>
                <a:ea typeface="Calibri"/>
                <a:cs typeface="Times New Roman"/>
              </a:rPr>
              <a:t> index becomes zero, in other words, until there is only one class left in each node. </a:t>
            </a:r>
            <a:endParaRPr lang="tr-TR" sz="2500" b="0" dirty="0">
              <a:latin typeface="Calibri"/>
              <a:ea typeface="Calibri"/>
              <a:cs typeface="Times New Roman"/>
            </a:endParaRPr>
          </a:p>
          <a:p>
            <a:pPr marL="0" indent="0" algn="just">
              <a:lnSpc>
                <a:spcPct val="107000"/>
              </a:lnSpc>
              <a:spcAft>
                <a:spcPts val="800"/>
              </a:spcAft>
              <a:buNone/>
            </a:pPr>
            <a:r>
              <a:rPr lang="en-GB" sz="2500" b="0" dirty="0">
                <a:latin typeface="Calibri"/>
                <a:ea typeface="Calibri"/>
                <a:cs typeface="Times New Roman"/>
              </a:rPr>
              <a:t>Step 4: In the last stage, if it is a classification problem, the class with the highest number of votes is chosen as the final decision, if it is a regression problem, the average of individual trees' output is returned as estimation among the predictions made by n decision trees.</a:t>
            </a:r>
            <a:endParaRPr lang="tr-TR" sz="2500" b="0" dirty="0">
              <a:latin typeface="Calibri"/>
              <a:ea typeface="Calibri"/>
              <a:cs typeface="Times New Roman"/>
            </a:endParaRPr>
          </a:p>
          <a:p>
            <a:pPr marL="0" indent="0" algn="just">
              <a:lnSpc>
                <a:spcPct val="107000"/>
              </a:lnSpc>
              <a:spcAft>
                <a:spcPts val="800"/>
              </a:spcAft>
              <a:buNone/>
            </a:pPr>
            <a:r>
              <a:rPr lang="en-GB" sz="2800" b="0" dirty="0">
                <a:latin typeface="Calibri"/>
                <a:ea typeface="Calibri"/>
                <a:cs typeface="Times New Roman"/>
              </a:rPr>
              <a:t> </a:t>
            </a:r>
            <a:endParaRPr lang="tr-TR" sz="1800" b="0" dirty="0">
              <a:latin typeface="Calibri"/>
              <a:ea typeface="Calibri"/>
              <a:cs typeface="Times New Roman"/>
            </a:endParaRPr>
          </a:p>
          <a:p>
            <a:endParaRPr lang="en-GB" dirty="0"/>
          </a:p>
        </p:txBody>
      </p:sp>
      <p:sp>
        <p:nvSpPr>
          <p:cNvPr id="3" name="Başlık 2"/>
          <p:cNvSpPr>
            <a:spLocks noGrp="1"/>
          </p:cNvSpPr>
          <p:nvPr>
            <p:ph type="title"/>
          </p:nvPr>
        </p:nvSpPr>
        <p:spPr>
          <a:xfrm>
            <a:off x="885437" y="652889"/>
            <a:ext cx="10452849" cy="430887"/>
          </a:xfrm>
        </p:spPr>
        <p:txBody>
          <a:bodyPr>
            <a:normAutofit fontScale="90000"/>
          </a:bodyPr>
          <a:lstStyle/>
          <a:p>
            <a:r>
              <a:rPr lang="en-GB" sz="5400" dirty="0">
                <a:solidFill>
                  <a:srgbClr val="0070C0"/>
                </a:solidFill>
                <a:ea typeface="Calibri"/>
                <a:cs typeface="Times New Roman"/>
              </a:rPr>
              <a:t>Random</a:t>
            </a:r>
            <a:r>
              <a:rPr lang="en-GB" sz="5400" b="1" dirty="0">
                <a:solidFill>
                  <a:srgbClr val="0070C0"/>
                </a:solidFill>
                <a:ea typeface="Calibri"/>
                <a:cs typeface="Times New Roman"/>
              </a:rPr>
              <a:t> Forest </a:t>
            </a:r>
            <a:br>
              <a:rPr lang="tr-TR" sz="4000" dirty="0">
                <a:ea typeface="Calibri"/>
                <a:cs typeface="Times New Roman"/>
              </a:rPr>
            </a:br>
            <a:endParaRPr lang="en-GB" dirty="0"/>
          </a:p>
        </p:txBody>
      </p:sp>
      <p:sp>
        <p:nvSpPr>
          <p:cNvPr id="4" name="Slayt Numarası Yer Tutucusu 3"/>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10087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56484" y="1726323"/>
            <a:ext cx="10452848" cy="3933150"/>
          </a:xfrm>
        </p:spPr>
        <p:txBody>
          <a:bodyPr>
            <a:normAutofit/>
          </a:bodyPr>
          <a:lstStyle/>
          <a:p>
            <a:pPr marL="0" indent="0" algn="just">
              <a:lnSpc>
                <a:spcPct val="107000"/>
              </a:lnSpc>
              <a:spcAft>
                <a:spcPts val="800"/>
              </a:spcAft>
              <a:buNone/>
            </a:pPr>
            <a:r>
              <a:rPr lang="en-GB" sz="2800" dirty="0">
                <a:latin typeface="Calibri"/>
                <a:ea typeface="Calibri"/>
                <a:cs typeface="Times New Roman"/>
              </a:rPr>
              <a:t> ARMA models are applied to </a:t>
            </a:r>
            <a:r>
              <a:rPr lang="en-GB" sz="2800" dirty="0">
                <a:solidFill>
                  <a:srgbClr val="FF0000"/>
                </a:solidFill>
                <a:latin typeface="Calibri"/>
                <a:ea typeface="Calibri"/>
                <a:cs typeface="Times New Roman"/>
              </a:rPr>
              <a:t>non-stationary series </a:t>
            </a:r>
            <a:r>
              <a:rPr lang="en-GB" sz="2800" dirty="0">
                <a:latin typeface="Calibri"/>
                <a:ea typeface="Calibri"/>
                <a:cs typeface="Times New Roman"/>
              </a:rPr>
              <a:t>but converted to stationary by difference-taking. Models used to non-stationary series but converted to stationary by difference-taking are called </a:t>
            </a:r>
            <a:r>
              <a:rPr lang="en-GB" sz="2800" dirty="0" err="1">
                <a:latin typeface="Calibri"/>
                <a:ea typeface="Calibri"/>
                <a:cs typeface="Times New Roman"/>
              </a:rPr>
              <a:t>nonstationary</a:t>
            </a:r>
            <a:r>
              <a:rPr lang="en-GB" sz="2800" dirty="0">
                <a:latin typeface="Calibri"/>
                <a:ea typeface="Calibri"/>
                <a:cs typeface="Times New Roman"/>
              </a:rPr>
              <a:t> linear </a:t>
            </a:r>
            <a:r>
              <a:rPr lang="en-GB" sz="2800" dirty="0">
                <a:solidFill>
                  <a:srgbClr val="FF0000"/>
                </a:solidFill>
                <a:latin typeface="Calibri"/>
                <a:ea typeface="Calibri"/>
                <a:cs typeface="Times New Roman"/>
              </a:rPr>
              <a:t>stochastic models</a:t>
            </a:r>
            <a:r>
              <a:rPr lang="en-GB" sz="2800" dirty="0">
                <a:latin typeface="Calibri"/>
                <a:ea typeface="Calibri"/>
                <a:cs typeface="Times New Roman"/>
              </a:rPr>
              <a:t>. These models are AR, applied to series with a d-degree difference. The general representation of the models is ARMA (p, d, q). Here, p and q are the degrees of the autoregressive (AR) model and the moving average (MA) model, respectively, and d is the degree of difference. ARIMA is denoted as: </a:t>
            </a:r>
            <a:endParaRPr lang="tr-TR" sz="1800" dirty="0">
              <a:latin typeface="Calibri"/>
              <a:ea typeface="Calibri"/>
              <a:cs typeface="Times New Roman"/>
            </a:endParaRPr>
          </a:p>
          <a:p>
            <a:endParaRPr lang="en-GB" dirty="0"/>
          </a:p>
        </p:txBody>
      </p:sp>
      <p:sp>
        <p:nvSpPr>
          <p:cNvPr id="3" name="Başlık 2"/>
          <p:cNvSpPr>
            <a:spLocks noGrp="1"/>
          </p:cNvSpPr>
          <p:nvPr>
            <p:ph type="title"/>
          </p:nvPr>
        </p:nvSpPr>
        <p:spPr/>
        <p:txBody>
          <a:bodyPr>
            <a:noAutofit/>
          </a:bodyPr>
          <a:lstStyle/>
          <a:p>
            <a:r>
              <a:rPr lang="en-GB" sz="3200" b="1" dirty="0">
                <a:solidFill>
                  <a:srgbClr val="00B0F0"/>
                </a:solidFill>
                <a:ea typeface="Calibri"/>
                <a:cs typeface="Times New Roman"/>
              </a:rPr>
              <a:t>Autoregressive Moving Average (ARMA) </a:t>
            </a:r>
            <a:br>
              <a:rPr lang="tr-TR" sz="3200" dirty="0">
                <a:solidFill>
                  <a:srgbClr val="00B0F0"/>
                </a:solidFill>
                <a:ea typeface="Calibri"/>
                <a:cs typeface="Times New Roman"/>
              </a:rPr>
            </a:br>
            <a:endParaRPr lang="en-GB" sz="3200" dirty="0">
              <a:solidFill>
                <a:srgbClr val="00B0F0"/>
              </a:solidFill>
            </a:endParaRP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2486978" y="5407804"/>
            <a:ext cx="7755550" cy="1084263"/>
          </a:xfrm>
          <a:prstGeom prst="rect">
            <a:avLst/>
          </a:prstGeom>
          <a:noFill/>
          <a:ln>
            <a:noFill/>
          </a:ln>
        </p:spPr>
      </p:pic>
      <p:sp>
        <p:nvSpPr>
          <p:cNvPr id="5" name="Slayt Numarası Yer Tutucusu 4"/>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74621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708564" y="697830"/>
            <a:ext cx="10587789" cy="7294305"/>
          </a:xfrm>
          <a:prstGeom prst="rect">
            <a:avLst/>
          </a:prstGeom>
          <a:noFill/>
        </p:spPr>
        <p:txBody>
          <a:bodyPr wrap="square" rtlCol="0">
            <a:spAutoFit/>
          </a:bodyPr>
          <a:lstStyle/>
          <a:p>
            <a:pPr lvl="0"/>
            <a:r>
              <a:rPr lang="tr-TR" sz="3600" dirty="0"/>
              <a:t>                 </a:t>
            </a:r>
            <a:r>
              <a:rPr lang="en-US" sz="3600" b="1" dirty="0">
                <a:solidFill>
                  <a:srgbClr val="00B0F0"/>
                </a:solidFill>
              </a:rPr>
              <a:t>Vector Machines (SVM)</a:t>
            </a:r>
            <a:endParaRPr lang="tr-TR" sz="3600" b="1" dirty="0">
              <a:solidFill>
                <a:srgbClr val="00B0F0"/>
              </a:solidFill>
            </a:endParaRPr>
          </a:p>
          <a:p>
            <a:r>
              <a:rPr lang="tr-TR" sz="3600" dirty="0">
                <a:latin typeface="Times New Roman" panose="02020603050405020304" pitchFamily="18" charset="0"/>
                <a:cs typeface="Times New Roman" panose="02020603050405020304" pitchFamily="18" charset="0"/>
              </a:rPr>
              <a:t> </a:t>
            </a:r>
            <a:endParaRPr lang="tr-TR" sz="1400" dirty="0">
              <a:latin typeface="Times New Roman" panose="02020603050405020304" pitchFamily="18" charset="0"/>
              <a:cs typeface="Times New Roman" panose="02020603050405020304" pitchFamily="18" charset="0"/>
            </a:endParaRPr>
          </a:p>
          <a:p>
            <a:pPr algn="just"/>
            <a:r>
              <a:rPr lang="en-US" dirty="0"/>
              <a:t>Support Vector Machines (SVM) is </a:t>
            </a:r>
            <a:r>
              <a:rPr lang="en-US" dirty="0">
                <a:solidFill>
                  <a:srgbClr val="FF0000"/>
                </a:solidFill>
              </a:rPr>
              <a:t>a supervised learning method</a:t>
            </a:r>
            <a:r>
              <a:rPr lang="en-US" dirty="0"/>
              <a:t>. It is used for classification and regression. Points outdoor the tube are support vectors due to the fact they are helping the shape or formation of the tube. These characteristic vectors had been named </a:t>
            </a:r>
            <a:r>
              <a:rPr lang="en-US" dirty="0">
                <a:solidFill>
                  <a:srgbClr val="FF0000"/>
                </a:solidFill>
              </a:rPr>
              <a:t>support vectors.  </a:t>
            </a:r>
            <a:r>
              <a:rPr lang="en-US" dirty="0"/>
              <a:t>Compared to other traditional learning methods, this method has much better performance and ability </a:t>
            </a:r>
            <a:r>
              <a:rPr lang="en-US" dirty="0">
                <a:solidFill>
                  <a:srgbClr val="FF0000"/>
                </a:solidFill>
              </a:rPr>
              <a:t>to solve nonlinear problems. </a:t>
            </a:r>
            <a:endParaRPr lang="tr-TR" dirty="0">
              <a:solidFill>
                <a:srgbClr val="FF0000"/>
              </a:solidFill>
            </a:endParaRPr>
          </a:p>
          <a:p>
            <a:pPr algn="just"/>
            <a:endParaRPr lang="tr-TR" dirty="0">
              <a:solidFill>
                <a:srgbClr val="FF0000"/>
              </a:solidFill>
            </a:endParaRPr>
          </a:p>
          <a:p>
            <a:pPr algn="just"/>
            <a:r>
              <a:rPr lang="en-US" dirty="0"/>
              <a:t>In classification problems, the aim are to and the appropriate classifier function that separates the two classes. The goal is to and the best linear classifier plane even for nonexistent data. In the case of SVMs, the maximum distance between two classes is called the margin. There are infinitely many lines to separate these two classes. But there is only one line that maximizes the margin. This line is called the best separating </a:t>
            </a:r>
            <a:r>
              <a:rPr lang="en-US" dirty="0" err="1"/>
              <a:t>hyperplane</a:t>
            </a:r>
            <a:r>
              <a:rPr lang="en-US" dirty="0"/>
              <a:t>. In SVM, the goal is to transform the classification </a:t>
            </a:r>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r>
              <a:rPr lang="tr-TR" dirty="0"/>
              <a:t> </a:t>
            </a:r>
          </a:p>
        </p:txBody>
      </p:sp>
      <p:cxnSp>
        <p:nvCxnSpPr>
          <p:cNvPr id="11" name="Düz Bağlayıcı 10"/>
          <p:cNvCxnSpPr/>
          <p:nvPr/>
        </p:nvCxnSpPr>
        <p:spPr>
          <a:xfrm>
            <a:off x="1852867" y="1387643"/>
            <a:ext cx="97134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ayt Numarası Yer Tutucusu 1"/>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9281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304805" y="697834"/>
            <a:ext cx="10587789" cy="4739759"/>
          </a:xfrm>
          <a:prstGeom prst="rect">
            <a:avLst/>
          </a:prstGeom>
          <a:noFill/>
        </p:spPr>
        <p:txBody>
          <a:bodyPr wrap="square" rtlCol="0">
            <a:spAutoFit/>
          </a:bodyPr>
          <a:lstStyle/>
          <a:p>
            <a:pPr lvl="0"/>
            <a:r>
              <a:rPr lang="tr-TR" sz="3600" dirty="0"/>
              <a:t>            </a:t>
            </a:r>
            <a:r>
              <a:rPr lang="en-US" sz="3600" dirty="0"/>
              <a:t>Vector Machines (SVM)</a:t>
            </a:r>
            <a:endParaRPr lang="tr-TR" sz="3600" dirty="0"/>
          </a:p>
          <a:p>
            <a:endParaRPr lang="tr-TR" sz="3600" dirty="0"/>
          </a:p>
          <a:p>
            <a:pPr algn="ctr"/>
            <a:endParaRPr lang="tr-TR" dirty="0"/>
          </a:p>
          <a:p>
            <a:r>
              <a:rPr lang="tr-TR" sz="1400" dirty="0">
                <a:latin typeface="Times New Roman" panose="02020603050405020304" pitchFamily="18" charset="0"/>
                <a:cs typeface="Times New Roman" panose="02020603050405020304" pitchFamily="18" charset="0"/>
              </a:rPr>
              <a:t>   </a:t>
            </a:r>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endParaRPr lang="tr-TR" dirty="0"/>
          </a:p>
          <a:p>
            <a:pPr algn="ctr"/>
            <a:r>
              <a:rPr lang="tr-TR" dirty="0"/>
              <a:t> </a:t>
            </a:r>
          </a:p>
        </p:txBody>
      </p:sp>
      <p:cxnSp>
        <p:nvCxnSpPr>
          <p:cNvPr id="11" name="Düz Bağlayıcı 10"/>
          <p:cNvCxnSpPr/>
          <p:nvPr/>
        </p:nvCxnSpPr>
        <p:spPr>
          <a:xfrm>
            <a:off x="1844842" y="1395663"/>
            <a:ext cx="9753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1576586" y="2435098"/>
            <a:ext cx="7256268" cy="1564422"/>
          </a:xfrm>
          <a:prstGeom prst="rect">
            <a:avLst/>
          </a:prstGeom>
          <a:noFill/>
          <a:ln>
            <a:noFill/>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298" y="4422902"/>
            <a:ext cx="7624937"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ayt Numarası Yer Tutucusu 1"/>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861316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566</TotalTime>
  <Words>3435</Words>
  <Application>Microsoft Office PowerPoint</Application>
  <PresentationFormat>Geniş ekran</PresentationFormat>
  <Paragraphs>325</Paragraphs>
  <Slides>33</Slides>
  <Notes>1</Notes>
  <HiddenSlides>0</HiddenSlides>
  <MMClips>0</MMClips>
  <ScaleCrop>false</ScaleCrop>
  <HeadingPairs>
    <vt:vector size="6" baseType="variant">
      <vt:variant>
        <vt:lpstr>Kullanılan Yazı Tipleri</vt:lpstr>
      </vt:variant>
      <vt:variant>
        <vt:i4>8</vt:i4>
      </vt:variant>
      <vt:variant>
        <vt:lpstr>Tema</vt:lpstr>
      </vt:variant>
      <vt:variant>
        <vt:i4>4</vt:i4>
      </vt:variant>
      <vt:variant>
        <vt:lpstr>Slayt Başlıkları</vt:lpstr>
      </vt:variant>
      <vt:variant>
        <vt:i4>33</vt:i4>
      </vt:variant>
    </vt:vector>
  </HeadingPairs>
  <TitlesOfParts>
    <vt:vector size="45" baseType="lpstr">
      <vt:lpstr>Aptos</vt:lpstr>
      <vt:lpstr>Arial</vt:lpstr>
      <vt:lpstr>Calibri</vt:lpstr>
      <vt:lpstr>Constantia</vt:lpstr>
      <vt:lpstr>Courier New</vt:lpstr>
      <vt:lpstr>inherit</vt:lpstr>
      <vt:lpstr>Times New Roman</vt:lpstr>
      <vt:lpstr>Wingdings 2</vt:lpstr>
      <vt:lpstr>Akış</vt:lpstr>
      <vt:lpstr>Office Theme</vt:lpstr>
      <vt:lpstr>1_Office Theme</vt:lpstr>
      <vt:lpstr>2_Office Theme</vt:lpstr>
      <vt:lpstr>Short-Term Wind Speed Prediction Based on Artificial Intelligence </vt:lpstr>
      <vt:lpstr>Presentation Plan</vt:lpstr>
      <vt:lpstr>SUMMARY </vt:lpstr>
      <vt:lpstr>PowerPoint Sunusu</vt:lpstr>
      <vt:lpstr>METHODOLOGY</vt:lpstr>
      <vt:lpstr>Random Forest  </vt:lpstr>
      <vt:lpstr>Autoregressive Moving Average (ARMA)  </vt:lpstr>
      <vt:lpstr>PowerPoint Sunusu</vt:lpstr>
      <vt:lpstr>PowerPoint Sunusu</vt:lpstr>
      <vt:lpstr>LSTM Architecture </vt:lpstr>
      <vt:lpstr>PowerPoint Sunusu</vt:lpstr>
      <vt:lpstr> Wavelet Transforms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for Improving Firm Digital Marketing Capabilities Based on Adoption Eco-system Readiness and Digital Transformation</dc:title>
  <dc:creator>Agus MASRIANTO</dc:creator>
  <cp:lastModifiedBy>Zafer ASLAN</cp:lastModifiedBy>
  <cp:revision>67</cp:revision>
  <dcterms:created xsi:type="dcterms:W3CDTF">2021-08-13T05:52:32Z</dcterms:created>
  <dcterms:modified xsi:type="dcterms:W3CDTF">2025-04-17T07:21:56Z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8bd081-79b8-48e6-8f06-f415923ccd08_Enabled">
    <vt:lpwstr>true</vt:lpwstr>
  </property>
  <property fmtid="{D5CDD505-2E9C-101B-9397-08002B2CF9AE}" pid="3" name="MSIP_Label_1b8bd081-79b8-48e6-8f06-f415923ccd08_SetDate">
    <vt:lpwstr>2023-06-04T16:18:43Z</vt:lpwstr>
  </property>
  <property fmtid="{D5CDD505-2E9C-101B-9397-08002B2CF9AE}" pid="4" name="MSIP_Label_1b8bd081-79b8-48e6-8f06-f415923ccd08_Method">
    <vt:lpwstr>Privileged</vt:lpwstr>
  </property>
  <property fmtid="{D5CDD505-2E9C-101B-9397-08002B2CF9AE}" pid="5" name="MSIP_Label_1b8bd081-79b8-48e6-8f06-f415923ccd08_Name">
    <vt:lpwstr>Public - Does not contain personal data</vt:lpwstr>
  </property>
  <property fmtid="{D5CDD505-2E9C-101B-9397-08002B2CF9AE}" pid="6" name="MSIP_Label_1b8bd081-79b8-48e6-8f06-f415923ccd08_SiteId">
    <vt:lpwstr>a09d47cb-5116-4c40-b3a5-64b668d7ed4d</vt:lpwstr>
  </property>
  <property fmtid="{D5CDD505-2E9C-101B-9397-08002B2CF9AE}" pid="7" name="MSIP_Label_1b8bd081-79b8-48e6-8f06-f415923ccd08_ActionId">
    <vt:lpwstr>049e973a-0f61-41cc-a834-4859761868c3</vt:lpwstr>
  </property>
  <property fmtid="{D5CDD505-2E9C-101B-9397-08002B2CF9AE}" pid="8" name="MSIP_Label_1b8bd081-79b8-48e6-8f06-f415923ccd08_ContentBits">
    <vt:lpwstr>0</vt:lpwstr>
  </property>
</Properties>
</file>