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320" y="-29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A5E92-1880-476A-9741-806DD23E44F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3BC8-0F35-4131-AD41-D9B60873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3BC8-0F35-4131-AD41-D9B6087341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21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1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4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0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8839" y="4348098"/>
            <a:ext cx="3159125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30" dirty="0">
                <a:latin typeface="Times New Roman"/>
                <a:cs typeface="Times New Roman"/>
              </a:rPr>
              <a:t>GROUP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95" dirty="0">
                <a:latin typeface="Times New Roman"/>
                <a:cs typeface="Times New Roman"/>
              </a:rPr>
              <a:t>M</a:t>
            </a:r>
            <a:r>
              <a:rPr sz="1400" b="1" spc="-75" dirty="0">
                <a:latin typeface="Times New Roman"/>
                <a:cs typeface="Times New Roman"/>
              </a:rPr>
              <a:t>E</a:t>
            </a:r>
            <a:r>
              <a:rPr sz="1400" b="1" spc="-295" dirty="0">
                <a:latin typeface="Times New Roman"/>
                <a:cs typeface="Times New Roman"/>
              </a:rPr>
              <a:t>M</a:t>
            </a:r>
            <a:r>
              <a:rPr sz="1400" b="1" spc="-40" dirty="0">
                <a:latin typeface="Times New Roman"/>
                <a:cs typeface="Times New Roman"/>
              </a:rPr>
              <a:t>B</a:t>
            </a:r>
            <a:r>
              <a:rPr sz="1400" b="1" spc="-70" dirty="0">
                <a:latin typeface="Times New Roman"/>
                <a:cs typeface="Times New Roman"/>
              </a:rPr>
              <a:t>ERS: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50" dirty="0">
                <a:latin typeface="Times New Roman"/>
                <a:cs typeface="Times New Roman"/>
              </a:rPr>
              <a:t>A</a:t>
            </a:r>
            <a:r>
              <a:rPr sz="1400" b="1" spc="-165" dirty="0">
                <a:latin typeface="Times New Roman"/>
                <a:cs typeface="Times New Roman"/>
              </a:rPr>
              <a:t>RC</a:t>
            </a:r>
            <a:r>
              <a:rPr sz="1400" b="1" spc="-220" dirty="0">
                <a:latin typeface="Times New Roman"/>
                <a:cs typeface="Times New Roman"/>
              </a:rPr>
              <a:t>H</a:t>
            </a:r>
            <a:r>
              <a:rPr sz="1400" b="1" spc="50" dirty="0">
                <a:latin typeface="Times New Roman"/>
                <a:cs typeface="Times New Roman"/>
              </a:rPr>
              <a:t>A</a:t>
            </a:r>
            <a:r>
              <a:rPr sz="1400" b="1" spc="-60" dirty="0">
                <a:latin typeface="Times New Roman"/>
                <a:cs typeface="Times New Roman"/>
              </a:rPr>
              <a:t>NA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10" dirty="0">
                <a:latin typeface="Times New Roman"/>
                <a:cs typeface="Times New Roman"/>
              </a:rPr>
              <a:t>P</a:t>
            </a:r>
            <a:r>
              <a:rPr sz="1400" b="1" spc="-150" dirty="0">
                <a:latin typeface="Times New Roman"/>
                <a:cs typeface="Times New Roman"/>
              </a:rPr>
              <a:t>O</a:t>
            </a:r>
            <a:r>
              <a:rPr sz="1400" b="1" spc="-45" dirty="0">
                <a:latin typeface="Times New Roman"/>
                <a:cs typeface="Times New Roman"/>
              </a:rPr>
              <a:t>G</a:t>
            </a:r>
            <a:r>
              <a:rPr sz="1400" b="1" spc="-35" dirty="0">
                <a:latin typeface="Times New Roman"/>
                <a:cs typeface="Times New Roman"/>
              </a:rPr>
              <a:t>A</a:t>
            </a:r>
            <a:r>
              <a:rPr sz="1400" b="1" spc="-155" dirty="0">
                <a:latin typeface="Times New Roman"/>
                <a:cs typeface="Times New Roman"/>
              </a:rPr>
              <a:t>K</a:t>
            </a:r>
            <a:r>
              <a:rPr sz="1400" b="1" spc="-160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1400" spc="-35" dirty="0">
                <a:latin typeface="Times New Roman"/>
                <a:cs typeface="Times New Roman"/>
              </a:rPr>
              <a:t>PRAVEEN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UGGE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1905" y="2148586"/>
            <a:ext cx="407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Times New Roman"/>
                <a:cs typeface="Times New Roman"/>
              </a:rPr>
              <a:t>FINAL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PROJECT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PRESENTATION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[Turing</a:t>
            </a:r>
            <a:r>
              <a:rPr spc="-50" dirty="0"/>
              <a:t> </a:t>
            </a:r>
            <a:r>
              <a:rPr spc="-5" dirty="0"/>
              <a:t>Machine]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504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ACTIVITY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DIAGRAM: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76817"/>
            <a:ext cx="5502033" cy="4832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47410" cy="738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>
                <a:latin typeface="Times New Roman"/>
                <a:cs typeface="Times New Roman"/>
              </a:rPr>
              <a:t>Program</a:t>
            </a:r>
            <a:r>
              <a:rPr lang="en-US" sz="1400" b="1" spc="-15">
                <a:latin typeface="Times New Roman"/>
                <a:cs typeface="Times New Roman"/>
              </a:rPr>
              <a:t> </a:t>
            </a:r>
            <a:r>
              <a:rPr lang="en-US" sz="1400" b="1" spc="-5">
                <a:latin typeface="Times New Roman"/>
                <a:cs typeface="Times New Roman"/>
              </a:rPr>
              <a:t>2:</a:t>
            </a:r>
            <a:r>
              <a:rPr lang="en-US" sz="1400" b="1" spc="-10">
                <a:latin typeface="Times New Roman"/>
                <a:cs typeface="Times New Roman"/>
              </a:rPr>
              <a:t> </a:t>
            </a:r>
            <a:r>
              <a:rPr lang="en-US" sz="1400" b="1">
                <a:latin typeface="Times New Roman"/>
                <a:cs typeface="Times New Roman"/>
              </a:rPr>
              <a:t>Binary</a:t>
            </a:r>
            <a:r>
              <a:rPr lang="en-US" sz="1400" b="1" spc="-25">
                <a:latin typeface="Times New Roman"/>
                <a:cs typeface="Times New Roman"/>
              </a:rPr>
              <a:t> </a:t>
            </a:r>
            <a:r>
              <a:rPr lang="en-US" sz="1400" b="1">
                <a:latin typeface="Times New Roman"/>
                <a:cs typeface="Times New Roman"/>
              </a:rPr>
              <a:t>OR</a:t>
            </a:r>
            <a:r>
              <a:rPr lang="en-US" sz="1400" b="1" spc="-20">
                <a:latin typeface="Times New Roman"/>
                <a:cs typeface="Times New Roman"/>
              </a:rPr>
              <a:t> </a:t>
            </a:r>
            <a:r>
              <a:rPr lang="en-US" sz="1400" b="1" spc="-5">
                <a:latin typeface="Times New Roman"/>
                <a:cs typeface="Times New Roman"/>
              </a:rPr>
              <a:t>Calculation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50">
              <a:latin typeface="Times New Roman"/>
              <a:cs typeface="Times New Roman"/>
            </a:endParaRPr>
          </a:p>
          <a:p>
            <a:pPr marL="12700" marR="123189">
              <a:lnSpc>
                <a:spcPct val="110000"/>
              </a:lnSpc>
            </a:pPr>
            <a:r>
              <a:rPr lang="en-US" sz="1100" spc="-5">
                <a:latin typeface="Times New Roman"/>
                <a:cs typeface="Times New Roman"/>
              </a:rPr>
              <a:t>Description:</a:t>
            </a:r>
            <a:r>
              <a:rPr lang="en-US" sz="1100" spc="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This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Turing Machine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computes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the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logical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disjunction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(OR)</a:t>
            </a:r>
            <a:r>
              <a:rPr lang="en-US" sz="1100">
                <a:latin typeface="Times New Roman"/>
                <a:cs typeface="Times New Roman"/>
              </a:rPr>
              <a:t> of </a:t>
            </a:r>
            <a:r>
              <a:rPr lang="en-US" sz="1100" spc="-5">
                <a:latin typeface="Times New Roman"/>
                <a:cs typeface="Times New Roman"/>
              </a:rPr>
              <a:t>two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binary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digits</a:t>
            </a:r>
            <a:r>
              <a:rPr lang="en-US" sz="1100">
                <a:latin typeface="Times New Roman"/>
                <a:cs typeface="Times New Roman"/>
              </a:rPr>
              <a:t> and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prints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the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result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on </a:t>
            </a:r>
            <a:r>
              <a:rPr lang="en-US" sz="1100" spc="-5">
                <a:latin typeface="Times New Roman"/>
                <a:cs typeface="Times New Roman"/>
              </a:rPr>
              <a:t>the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tape.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100" spc="-5">
                <a:latin typeface="Times New Roman"/>
                <a:cs typeface="Times New Roman"/>
              </a:rPr>
              <a:t>START.</a:t>
            </a:r>
            <a:endParaRPr lang="en-US" sz="1100">
              <a:latin typeface="Times New Roman"/>
              <a:cs typeface="Times New Roman"/>
            </a:endParaRPr>
          </a:p>
          <a:p>
            <a:pPr marL="152400" marR="3884929" indent="-140335">
              <a:lnSpc>
                <a:spcPct val="185500"/>
              </a:lnSpc>
              <a:spcBef>
                <a:spcPts val="10"/>
              </a:spcBef>
            </a:pP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StateX </a:t>
            </a:r>
            <a:r>
              <a:rPr lang="en-US" sz="1100">
                <a:latin typeface="Times New Roman"/>
                <a:cs typeface="Times New Roman"/>
              </a:rPr>
              <a:t>and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scanning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0,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Move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RIGHT</a:t>
            </a:r>
            <a:endParaRPr lang="en-US"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lang="en-US" sz="1100">
                <a:latin typeface="Times New Roman"/>
                <a:cs typeface="Times New Roman"/>
              </a:rPr>
              <a:t>Change</a:t>
            </a:r>
            <a:r>
              <a:rPr lang="en-US" sz="1100" spc="-3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StateA</a:t>
            </a:r>
            <a:endParaRPr lang="en-US" sz="1100">
              <a:latin typeface="Times New Roman"/>
              <a:cs typeface="Times New Roman"/>
            </a:endParaRPr>
          </a:p>
          <a:p>
            <a:pPr marL="152400" marR="3884929" indent="-140335">
              <a:lnSpc>
                <a:spcPct val="185500"/>
              </a:lnSpc>
              <a:spcBef>
                <a:spcPts val="15"/>
              </a:spcBef>
            </a:pP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StateX </a:t>
            </a:r>
            <a:r>
              <a:rPr lang="en-US" sz="1100">
                <a:latin typeface="Times New Roman"/>
                <a:cs typeface="Times New Roman"/>
              </a:rPr>
              <a:t>and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scanning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1,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Move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RIGHT</a:t>
            </a:r>
            <a:endParaRPr lang="en-US"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lang="en-US" sz="1100">
                <a:latin typeface="Times New Roman"/>
                <a:cs typeface="Times New Roman"/>
              </a:rPr>
              <a:t>Change</a:t>
            </a:r>
            <a:r>
              <a:rPr lang="en-US" sz="1100" spc="-3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StateB</a:t>
            </a:r>
            <a:endParaRPr lang="en-US" sz="1100">
              <a:latin typeface="Times New Roman"/>
              <a:cs typeface="Times New Roman"/>
            </a:endParaRPr>
          </a:p>
          <a:p>
            <a:pPr marL="152400" marR="3884929" indent="-140335">
              <a:lnSpc>
                <a:spcPts val="2460"/>
              </a:lnSpc>
              <a:spcBef>
                <a:spcPts val="260"/>
              </a:spcBef>
            </a:pP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StateA </a:t>
            </a:r>
            <a:r>
              <a:rPr lang="en-US" sz="1100">
                <a:latin typeface="Times New Roman"/>
                <a:cs typeface="Times New Roman"/>
              </a:rPr>
              <a:t>and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scanning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1,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Move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RIGHT</a:t>
            </a:r>
            <a:endParaRPr lang="en-US"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60"/>
              </a:spcBef>
            </a:pPr>
            <a:r>
              <a:rPr lang="en-US" sz="1100">
                <a:latin typeface="Times New Roman"/>
                <a:cs typeface="Times New Roman"/>
              </a:rPr>
              <a:t>Change</a:t>
            </a:r>
            <a:r>
              <a:rPr lang="en-US" sz="1100" spc="-3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StateC</a:t>
            </a:r>
            <a:endParaRPr lang="en-US" sz="1100">
              <a:latin typeface="Times New Roman"/>
              <a:cs typeface="Times New Roman"/>
            </a:endParaRPr>
          </a:p>
          <a:p>
            <a:pPr marL="152400" marR="3884929" indent="-140335">
              <a:lnSpc>
                <a:spcPct val="185600"/>
              </a:lnSpc>
              <a:spcBef>
                <a:spcPts val="10"/>
              </a:spcBef>
            </a:pP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StateA </a:t>
            </a:r>
            <a:r>
              <a:rPr lang="en-US" sz="1100">
                <a:latin typeface="Times New Roman"/>
                <a:cs typeface="Times New Roman"/>
              </a:rPr>
              <a:t>and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scanning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0,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Move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RIGHT</a:t>
            </a:r>
            <a:endParaRPr lang="en-US" sz="1100">
              <a:latin typeface="Times New Roman"/>
              <a:cs typeface="Times New Roman"/>
            </a:endParaRPr>
          </a:p>
          <a:p>
            <a:pPr marL="12700" marR="4509770" indent="139700">
              <a:lnSpc>
                <a:spcPct val="186400"/>
              </a:lnSpc>
            </a:pPr>
            <a:r>
              <a:rPr lang="en-US" sz="1100">
                <a:latin typeface="Times New Roman"/>
                <a:cs typeface="Times New Roman"/>
              </a:rPr>
              <a:t>Change</a:t>
            </a:r>
            <a:r>
              <a:rPr lang="en-US" sz="1100" spc="-3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</a:t>
            </a:r>
            <a:r>
              <a:rPr lang="en-US" sz="1100" spc="-3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2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StateD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StateB,</a:t>
            </a:r>
            <a:endParaRPr lang="en-US"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lang="en-US" sz="1100">
                <a:latin typeface="Times New Roman"/>
                <a:cs typeface="Times New Roman"/>
              </a:rPr>
              <a:t>Move</a:t>
            </a:r>
            <a:r>
              <a:rPr lang="en-US" sz="1100" spc="-5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RIGHT</a:t>
            </a:r>
            <a:endParaRPr lang="en-US"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lang="en-US" sz="1100">
                <a:latin typeface="Times New Roman"/>
                <a:cs typeface="Times New Roman"/>
              </a:rPr>
              <a:t>Change</a:t>
            </a:r>
            <a:r>
              <a:rPr lang="en-US" sz="1100" spc="-3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</a:t>
            </a:r>
            <a:r>
              <a:rPr lang="en-US" sz="1100" spc="-2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StateC</a:t>
            </a:r>
            <a:endParaRPr lang="en-US" sz="1100">
              <a:latin typeface="Times New Roman"/>
              <a:cs typeface="Times New Roman"/>
            </a:endParaRPr>
          </a:p>
          <a:p>
            <a:pPr marL="12700" marR="3397250">
              <a:lnSpc>
                <a:spcPts val="2460"/>
              </a:lnSpc>
              <a:spcBef>
                <a:spcPts val="260"/>
              </a:spcBef>
            </a:pPr>
            <a:r>
              <a:rPr lang="en-US" sz="1100" spc="-5">
                <a:latin typeface="Times New Roman"/>
                <a:cs typeface="Times New Roman"/>
              </a:rPr>
              <a:t>IF </a:t>
            </a:r>
            <a:r>
              <a:rPr lang="en-US" sz="1100">
                <a:latin typeface="Times New Roman"/>
                <a:cs typeface="Times New Roman"/>
              </a:rPr>
              <a:t>you are in </a:t>
            </a:r>
            <a:r>
              <a:rPr lang="en-US" sz="1100" spc="-5">
                <a:latin typeface="Times New Roman"/>
                <a:cs typeface="Times New Roman"/>
              </a:rPr>
              <a:t>StateC, PRINT </a:t>
            </a:r>
            <a:r>
              <a:rPr lang="en-US" sz="1100">
                <a:latin typeface="Times New Roman"/>
                <a:cs typeface="Times New Roman"/>
              </a:rPr>
              <a:t>1 </a:t>
            </a:r>
            <a:r>
              <a:rPr lang="en-US" sz="1100" spc="-5">
                <a:latin typeface="Times New Roman"/>
                <a:cs typeface="Times New Roman"/>
              </a:rPr>
              <a:t>THEN STOP.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IF </a:t>
            </a:r>
            <a:r>
              <a:rPr lang="en-US" sz="1100">
                <a:latin typeface="Times New Roman"/>
                <a:cs typeface="Times New Roman"/>
              </a:rPr>
              <a:t>you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are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in</a:t>
            </a:r>
            <a:r>
              <a:rPr lang="en-US" sz="1100" spc="-5">
                <a:latin typeface="Times New Roman"/>
                <a:cs typeface="Times New Roman"/>
              </a:rPr>
              <a:t> StateD, PRINT</a:t>
            </a:r>
            <a:r>
              <a:rPr lang="en-US" sz="1100">
                <a:latin typeface="Times New Roman"/>
                <a:cs typeface="Times New Roman"/>
              </a:rPr>
              <a:t> 0</a:t>
            </a:r>
            <a:r>
              <a:rPr lang="en-US" sz="1100" spc="-5">
                <a:latin typeface="Times New Roman"/>
                <a:cs typeface="Times New Roman"/>
              </a:rPr>
              <a:t> THEN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STOP.</a:t>
            </a:r>
            <a:endParaRPr lang="en-US"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0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</a:pPr>
            <a:r>
              <a:rPr lang="en-US" sz="1100" spc="-5">
                <a:latin typeface="Times New Roman"/>
                <a:cs typeface="Times New Roman"/>
              </a:rPr>
              <a:t>In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this</a:t>
            </a:r>
            <a:r>
              <a:rPr lang="en-US" sz="1100" spc="-5">
                <a:latin typeface="Times New Roman"/>
                <a:cs typeface="Times New Roman"/>
              </a:rPr>
              <a:t> program,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StateX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checks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the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first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input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symbol,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and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depending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on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whether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it's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0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or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1,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the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machine </a:t>
            </a:r>
            <a:r>
              <a:rPr lang="en-US" sz="110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transitions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either</a:t>
            </a:r>
            <a:r>
              <a:rPr lang="en-US" sz="1100" spc="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StateA </a:t>
            </a:r>
            <a:r>
              <a:rPr lang="en-US" sz="1100">
                <a:latin typeface="Times New Roman"/>
                <a:cs typeface="Times New Roman"/>
              </a:rPr>
              <a:t>or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StateB.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StateA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and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StateB</a:t>
            </a:r>
            <a:r>
              <a:rPr lang="en-US" sz="110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correspond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-5">
                <a:latin typeface="Times New Roman"/>
                <a:cs typeface="Times New Roman"/>
              </a:rPr>
              <a:t> the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second </a:t>
            </a:r>
            <a:r>
              <a:rPr lang="en-US" sz="1100" spc="-5">
                <a:latin typeface="Times New Roman"/>
                <a:cs typeface="Times New Roman"/>
              </a:rPr>
              <a:t>input</a:t>
            </a:r>
            <a:r>
              <a:rPr lang="en-US" sz="1100" spc="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symbol's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value.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If </a:t>
            </a:r>
            <a:r>
              <a:rPr lang="en-US" sz="1100" spc="-26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the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second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symbol</a:t>
            </a:r>
            <a:r>
              <a:rPr lang="en-US" sz="1100" spc="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is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1,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the</a:t>
            </a:r>
            <a:r>
              <a:rPr lang="en-US" sz="1100" spc="-5">
                <a:latin typeface="Times New Roman"/>
                <a:cs typeface="Times New Roman"/>
              </a:rPr>
              <a:t> machine moves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StateC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and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prints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1,</a:t>
            </a:r>
            <a:r>
              <a:rPr lang="en-US" sz="1100" spc="-5">
                <a:latin typeface="Times New Roman"/>
                <a:cs typeface="Times New Roman"/>
              </a:rPr>
              <a:t> indicating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successful OR.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If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the 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second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symbol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is</a:t>
            </a:r>
            <a:r>
              <a:rPr lang="en-US" sz="1100" spc="-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0, </a:t>
            </a:r>
            <a:r>
              <a:rPr lang="en-US" sz="1100" spc="-5">
                <a:latin typeface="Times New Roman"/>
                <a:cs typeface="Times New Roman"/>
              </a:rPr>
              <a:t>the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machine</a:t>
            </a:r>
            <a:r>
              <a:rPr lang="en-US" sz="1100" spc="-5">
                <a:latin typeface="Times New Roman"/>
                <a:cs typeface="Times New Roman"/>
              </a:rPr>
              <a:t> moves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to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StateD</a:t>
            </a:r>
            <a:r>
              <a:rPr lang="en-US" sz="1100">
                <a:latin typeface="Times New Roman"/>
                <a:cs typeface="Times New Roman"/>
              </a:rPr>
              <a:t> and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prints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0,</a:t>
            </a:r>
            <a:r>
              <a:rPr lang="en-US" sz="110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signifying</a:t>
            </a:r>
            <a:r>
              <a:rPr lang="en-US" sz="1100" spc="5">
                <a:latin typeface="Times New Roman"/>
                <a:cs typeface="Times New Roman"/>
              </a:rPr>
              <a:t> </a:t>
            </a:r>
            <a:r>
              <a:rPr lang="en-US" sz="1100">
                <a:latin typeface="Times New Roman"/>
                <a:cs typeface="Times New Roman"/>
              </a:rPr>
              <a:t>a</a:t>
            </a:r>
            <a:r>
              <a:rPr lang="en-US" sz="1100" spc="-10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failed</a:t>
            </a:r>
            <a:r>
              <a:rPr lang="en-US" sz="1100" spc="-15">
                <a:latin typeface="Times New Roman"/>
                <a:cs typeface="Times New Roman"/>
              </a:rPr>
              <a:t> </a:t>
            </a:r>
            <a:r>
              <a:rPr lang="en-US" sz="1100" spc="-5">
                <a:latin typeface="Times New Roman"/>
                <a:cs typeface="Times New Roman"/>
              </a:rPr>
              <a:t>OR.</a:t>
            </a:r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504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ACTIVITY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DIAGRAM: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728216"/>
            <a:ext cx="5766389" cy="42709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70880" cy="90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5.0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UML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Model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80"/>
              </a:spcBef>
            </a:pPr>
            <a:r>
              <a:rPr sz="1100" spc="-5" dirty="0">
                <a:latin typeface="Times New Roman"/>
                <a:cs typeface="Times New Roman"/>
              </a:rPr>
              <a:t>Let's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visualize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 using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Unified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Modeling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(UML)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diagrams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-5" dirty="0">
                <a:latin typeface="Times New Roman"/>
                <a:cs typeface="Times New Roman"/>
              </a:rPr>
              <a:t> represent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structure.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29357"/>
            <a:ext cx="5784215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5.1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Class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Class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representation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highlighting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we've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explored.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716802"/>
            <a:ext cx="5334254" cy="3418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5674995" cy="1407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5.2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State Diagram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depicts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 during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  <a:p>
            <a:pPr marL="12700" marR="111125">
              <a:lnSpc>
                <a:spcPct val="110000"/>
              </a:lnSpc>
              <a:spcBef>
                <a:spcPts val="100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representation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dynamic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progresses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different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follows.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879" y="2726271"/>
            <a:ext cx="4675046" cy="4670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47941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6.0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spc="-5" dirty="0">
                <a:latin typeface="Times New Roman"/>
                <a:cs typeface="Times New Roman"/>
              </a:rPr>
              <a:t>Now,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let's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delve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implementation details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the Turing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-5" dirty="0">
                <a:latin typeface="Times New Roman"/>
                <a:cs typeface="Times New Roman"/>
              </a:rPr>
              <a:t>architecture,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input/output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mechanisms,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46122"/>
            <a:ext cx="5509895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6.1 Turing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Machine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Architecture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architecture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consists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several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crucial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work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together</a:t>
            </a:r>
            <a:r>
              <a:rPr sz="1100" dirty="0">
                <a:latin typeface="Times New Roman"/>
                <a:cs typeface="Times New Roman"/>
              </a:rPr>
              <a:t> 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execute </a:t>
            </a:r>
            <a:r>
              <a:rPr sz="1100" spc="-5" dirty="0">
                <a:latin typeface="Times New Roman"/>
                <a:cs typeface="Times New Roman"/>
              </a:rPr>
              <a:t>computations.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8420"/>
            <a:ext cx="5946775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fundamental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memory.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 consists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cells 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hold </a:t>
            </a:r>
            <a:r>
              <a:rPr sz="1100" dirty="0">
                <a:latin typeface="Times New Roman"/>
                <a:cs typeface="Times New Roman"/>
              </a:rPr>
              <a:t> symbols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alphabet.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infinitely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access</a:t>
            </a:r>
            <a:r>
              <a:rPr sz="1100" dirty="0">
                <a:latin typeface="Times New Roman"/>
                <a:cs typeface="Times New Roman"/>
              </a:rPr>
              <a:t> an </a:t>
            </a:r>
            <a:r>
              <a:rPr sz="1100" spc="-5" dirty="0">
                <a:latin typeface="Times New Roman"/>
                <a:cs typeface="Times New Roman"/>
              </a:rPr>
              <a:t>unbounded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amount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563592"/>
            <a:ext cx="58807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 </a:t>
            </a:r>
            <a:r>
              <a:rPr sz="1100" dirty="0">
                <a:latin typeface="Times New Roman"/>
                <a:cs typeface="Times New Roman"/>
              </a:rPr>
              <a:t>head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responsible</a:t>
            </a:r>
            <a:r>
              <a:rPr sz="1100" dirty="0">
                <a:latin typeface="Times New Roman"/>
                <a:cs typeface="Times New Roman"/>
              </a:rPr>
              <a:t> for</a:t>
            </a:r>
            <a:r>
              <a:rPr sz="1100" spc="-5" dirty="0">
                <a:latin typeface="Times New Roman"/>
                <a:cs typeface="Times New Roman"/>
              </a:rPr>
              <a:t> reading symbols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 </a:t>
            </a:r>
            <a:r>
              <a:rPr sz="1100" dirty="0">
                <a:latin typeface="Times New Roman"/>
                <a:cs typeface="Times New Roman"/>
              </a:rPr>
              <a:t> symbols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onto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moving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 along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54447"/>
            <a:ext cx="5865495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lies</a:t>
            </a:r>
            <a:r>
              <a:rPr sz="1100" dirty="0">
                <a:latin typeface="Times New Roman"/>
                <a:cs typeface="Times New Roman"/>
              </a:rPr>
              <a:t> 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another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specifies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new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748653"/>
            <a:ext cx="593661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6.2 Input/Output Mechanisms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 </a:t>
            </a:r>
            <a:r>
              <a:rPr sz="1100" spc="-5" dirty="0">
                <a:latin typeface="Times New Roman"/>
                <a:cs typeface="Times New Roman"/>
              </a:rPr>
              <a:t>interacts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input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produces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output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 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well.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involves: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070951"/>
            <a:ext cx="595630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Input: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Initially,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dirty="0">
                <a:latin typeface="Times New Roman"/>
                <a:cs typeface="Times New Roman"/>
              </a:rPr>
              <a:t> data is loaded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onto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positioned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first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containing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input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executes,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5" dirty="0">
                <a:latin typeface="Times New Roman"/>
                <a:cs typeface="Times New Roman"/>
              </a:rPr>
              <a:t> reads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 from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tape,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simulating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process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analyzing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95185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Output: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output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typically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reflected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final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reaches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 written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tape.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-5" dirty="0">
                <a:latin typeface="Times New Roman"/>
                <a:cs typeface="Times New Roman"/>
              </a:rPr>
              <a:t> tape</a:t>
            </a:r>
            <a:r>
              <a:rPr sz="1100" dirty="0">
                <a:latin typeface="Times New Roman"/>
                <a:cs typeface="Times New Roman"/>
              </a:rPr>
              <a:t> 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represents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84933"/>
            <a:ext cx="5946140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6.3 Transition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Function Logic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500"/>
              </a:lnSpc>
              <a:spcBef>
                <a:spcPts val="8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essence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dirty="0">
                <a:latin typeface="Times New Roman"/>
                <a:cs typeface="Times New Roman"/>
              </a:rPr>
              <a:t> behavior.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 response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combination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5" dirty="0">
                <a:latin typeface="Times New Roman"/>
                <a:cs typeface="Times New Roman"/>
              </a:rPr>
              <a:t> reads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function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409314"/>
            <a:ext cx="5738495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currently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resides.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 from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position.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Write </a:t>
            </a:r>
            <a:r>
              <a:rPr sz="1100" spc="-5" dirty="0">
                <a:latin typeface="Times New Roman"/>
                <a:cs typeface="Times New Roman"/>
              </a:rPr>
              <a:t>Symbol: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Movement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should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after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symbol.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"left"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"right."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after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completing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specified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46242"/>
            <a:ext cx="5911215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encapsulates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govern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defining these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 </a:t>
            </a:r>
            <a:r>
              <a:rPr sz="1100" dirty="0">
                <a:latin typeface="Times New Roman"/>
                <a:cs typeface="Times New Roman"/>
              </a:rPr>
              <a:t>state,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progresses through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441414"/>
            <a:ext cx="586232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1100" spc="-5" dirty="0">
                <a:latin typeface="Times New Roman"/>
                <a:cs typeface="Times New Roman"/>
              </a:rPr>
              <a:t>Implementing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function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requires </a:t>
            </a:r>
            <a:r>
              <a:rPr sz="1100" dirty="0">
                <a:latin typeface="Times New Roman"/>
                <a:cs typeface="Times New Roman"/>
              </a:rPr>
              <a:t>careful </a:t>
            </a:r>
            <a:r>
              <a:rPr sz="1100" spc="-5" dirty="0">
                <a:latin typeface="Times New Roman"/>
                <a:cs typeface="Times New Roman"/>
              </a:rPr>
              <a:t>consideration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-5" dirty="0">
                <a:latin typeface="Times New Roman"/>
                <a:cs typeface="Times New Roman"/>
              </a:rPr>
              <a:t> computational</a:t>
            </a:r>
            <a:r>
              <a:rPr sz="1100" dirty="0">
                <a:latin typeface="Times New Roman"/>
                <a:cs typeface="Times New Roman"/>
              </a:rPr>
              <a:t> task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 involves creating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guide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actions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problem's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requirements.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elegance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power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lie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5" dirty="0">
                <a:latin typeface="Times New Roman"/>
                <a:cs typeface="Times New Roman"/>
              </a:rPr>
              <a:t> 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computations</a:t>
            </a:r>
            <a:r>
              <a:rPr sz="1100" dirty="0">
                <a:latin typeface="Times New Roman"/>
                <a:cs typeface="Times New Roman"/>
              </a:rPr>
              <a:t> 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manipulating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19847"/>
            <a:ext cx="584390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following sections,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dirty="0">
                <a:latin typeface="Times New Roman"/>
                <a:cs typeface="Times New Roman"/>
              </a:rPr>
              <a:t> its </a:t>
            </a:r>
            <a:r>
              <a:rPr sz="1100" spc="-5" dirty="0">
                <a:latin typeface="Times New Roman"/>
                <a:cs typeface="Times New Roman"/>
              </a:rPr>
              <a:t>applications</a:t>
            </a:r>
            <a:r>
              <a:rPr sz="1100" dirty="0">
                <a:latin typeface="Times New Roman"/>
                <a:cs typeface="Times New Roman"/>
              </a:rPr>
              <a:t> 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realm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science,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5" dirty="0">
                <a:latin typeface="Times New Roman"/>
                <a:cs typeface="Times New Roman"/>
              </a:rPr>
              <a:t> theoretical contributions,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avenues</a:t>
            </a:r>
            <a:r>
              <a:rPr sz="1100" spc="-5" dirty="0">
                <a:latin typeface="Times New Roman"/>
                <a:cs typeface="Times New Roman"/>
              </a:rPr>
              <a:t> 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future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discussions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 </a:t>
            </a:r>
            <a:r>
              <a:rPr sz="1100" dirty="0">
                <a:latin typeface="Times New Roman"/>
                <a:cs typeface="Times New Roman"/>
              </a:rPr>
              <a:t> enduring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field</a:t>
            </a:r>
            <a:r>
              <a:rPr sz="1100" dirty="0">
                <a:latin typeface="Times New Roman"/>
                <a:cs typeface="Times New Roman"/>
              </a:rPr>
              <a:t> of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45846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7.0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Turing Machine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Variations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While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 </a:t>
            </a:r>
            <a:r>
              <a:rPr sz="1100" spc="-5" dirty="0">
                <a:latin typeface="Times New Roman"/>
                <a:cs typeface="Times New Roman"/>
              </a:rPr>
              <a:t>model</a:t>
            </a:r>
            <a:r>
              <a:rPr sz="1100" dirty="0">
                <a:latin typeface="Times New Roman"/>
                <a:cs typeface="Times New Roman"/>
              </a:rPr>
              <a:t> is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foundational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concept, there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several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extensions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expand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capabilities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offer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deeper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insights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46122"/>
            <a:ext cx="574484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7.1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Deterministic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vs.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Non-deterministic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Turing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Machines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notable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distinction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deterministic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non-deterministic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85541"/>
            <a:ext cx="563499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0"/>
              </a:spcBef>
            </a:pP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spc="-5" dirty="0">
                <a:latin typeface="Times New Roman"/>
                <a:cs typeface="Times New Roman"/>
              </a:rPr>
              <a:t>Deterministic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 </a:t>
            </a:r>
            <a:r>
              <a:rPr sz="1100" spc="-5" dirty="0">
                <a:latin typeface="Times New Roman"/>
                <a:cs typeface="Times New Roman"/>
              </a:rPr>
              <a:t>Machine: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deterministic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transition rules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uniquely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combination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means</a:t>
            </a:r>
            <a:r>
              <a:rPr sz="1100" spc="-5" dirty="0">
                <a:latin typeface="Times New Roman"/>
                <a:cs typeface="Times New Roman"/>
              </a:rPr>
              <a:t> 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entirely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predictable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follows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single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379188"/>
            <a:ext cx="5817235" cy="94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Non-deterministic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non-deterministic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Machine,</a:t>
            </a:r>
            <a:r>
              <a:rPr sz="1100" spc="-5" dirty="0">
                <a:latin typeface="Times New Roman"/>
                <a:cs typeface="Times New Roman"/>
              </a:rPr>
              <a:t> there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 multiple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possible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rules </a:t>
            </a:r>
            <a:r>
              <a:rPr sz="1100" dirty="0">
                <a:latin typeface="Times New Roman"/>
                <a:cs typeface="Times New Roman"/>
              </a:rPr>
              <a:t>for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given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combination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current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symbol.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5" dirty="0">
                <a:latin typeface="Times New Roman"/>
                <a:cs typeface="Times New Roman"/>
              </a:rPr>
              <a:t> introduces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concept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branching,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where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multiple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paths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simultaneously.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Non-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deterministic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expressive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potentially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problems more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efficiently.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756529"/>
            <a:ext cx="5966460" cy="1463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7.2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Universal Turing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Machine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880"/>
              </a:spcBef>
            </a:pPr>
            <a:r>
              <a:rPr sz="1100" spc="-5" dirty="0">
                <a:latin typeface="Times New Roman"/>
                <a:cs typeface="Times New Roman"/>
              </a:rPr>
              <a:t>Another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Universal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(UTM).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UTM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simulate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given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appropriate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achieves this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encoding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transition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target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own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UTM's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versatility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simulating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illustrates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concept 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universality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single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capable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executing</a:t>
            </a:r>
            <a:r>
              <a:rPr sz="1100" dirty="0">
                <a:latin typeface="Times New Roman"/>
                <a:cs typeface="Times New Roman"/>
              </a:rPr>
              <a:t> a </a:t>
            </a:r>
            <a:r>
              <a:rPr sz="1100" spc="-5" dirty="0">
                <a:latin typeface="Times New Roman"/>
                <a:cs typeface="Times New Roman"/>
              </a:rPr>
              <a:t>wide</a:t>
            </a:r>
            <a:r>
              <a:rPr sz="1100" dirty="0">
                <a:latin typeface="Times New Roman"/>
                <a:cs typeface="Times New Roman"/>
              </a:rPr>
              <a:t> range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32039"/>
            <a:ext cx="586613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Universal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holds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profound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implications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study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computability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complexity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theory.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demonstrates</a:t>
            </a:r>
            <a:r>
              <a:rPr sz="1100" dirty="0">
                <a:latin typeface="Times New Roman"/>
                <a:cs typeface="Times New Roman"/>
              </a:rPr>
              <a:t> the idea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single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capture</a:t>
            </a:r>
            <a:r>
              <a:rPr sz="1100" dirty="0">
                <a:latin typeface="Times New Roman"/>
                <a:cs typeface="Times New Roman"/>
              </a:rPr>
              <a:t> the essence 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 </a:t>
            </a:r>
            <a:r>
              <a:rPr sz="1100" dirty="0">
                <a:latin typeface="Times New Roman"/>
                <a:cs typeface="Times New Roman"/>
              </a:rPr>
              <a:t>models,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emphasizing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universality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itself.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67690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8.0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Applications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Significance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 has </a:t>
            </a:r>
            <a:r>
              <a:rPr sz="1100" spc="-5" dirty="0">
                <a:latin typeface="Times New Roman"/>
                <a:cs typeface="Times New Roman"/>
              </a:rPr>
              <a:t>far-reaching applications</a:t>
            </a:r>
            <a:r>
              <a:rPr sz="1100" dirty="0">
                <a:latin typeface="Times New Roman"/>
                <a:cs typeface="Times New Roman"/>
              </a:rPr>
              <a:t> and profound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computer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science.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46122"/>
            <a:ext cx="595820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8.1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Theoretical Foundation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89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5" dirty="0">
                <a:latin typeface="Times New Roman"/>
                <a:cs typeface="Times New Roman"/>
              </a:rPr>
              <a:t> forms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foundation 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study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computability,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complexity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theory, 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analysis.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standardized model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cannot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algorithmically.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Turing-completeness,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refers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any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described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algorithmically,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widely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evaluate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programming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39311"/>
            <a:ext cx="5883910" cy="146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8.2 Limitations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and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Computability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890"/>
              </a:spcBef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concept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introduces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undecidability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existence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 problems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which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solution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exists.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famous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demonstrates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general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 that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 </a:t>
            </a:r>
            <a:r>
              <a:rPr sz="1100" dirty="0">
                <a:latin typeface="Times New Roman"/>
                <a:cs typeface="Times New Roman"/>
              </a:rPr>
              <a:t>whether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arbitrary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 will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eventually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</a:t>
            </a:r>
            <a:r>
              <a:rPr sz="1100" dirty="0">
                <a:latin typeface="Times New Roman"/>
                <a:cs typeface="Times New Roman"/>
              </a:rPr>
              <a:t> or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indefinitely.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profound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insight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highlights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inherent limitations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inspires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ongoing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research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boundaries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032373"/>
            <a:ext cx="5880735" cy="127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8.3 Contributions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to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Computer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Science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Machine's </a:t>
            </a:r>
            <a:r>
              <a:rPr sz="1100" spc="-5" dirty="0">
                <a:latin typeface="Times New Roman"/>
                <a:cs typeface="Times New Roman"/>
              </a:rPr>
              <a:t>impact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computer </a:t>
            </a:r>
            <a:r>
              <a:rPr sz="1100" dirty="0">
                <a:latin typeface="Times New Roman"/>
                <a:cs typeface="Times New Roman"/>
              </a:rPr>
              <a:t>science is </a:t>
            </a:r>
            <a:r>
              <a:rPr sz="1100" spc="-5" dirty="0">
                <a:latin typeface="Times New Roman"/>
                <a:cs typeface="Times New Roman"/>
              </a:rPr>
              <a:t>immeasurable. It laid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groundwork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modern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computers,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programming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languages,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concept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stored-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computer,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where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instructions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stored</a:t>
            </a:r>
            <a:r>
              <a:rPr sz="1100" dirty="0">
                <a:latin typeface="Times New Roman"/>
                <a:cs typeface="Times New Roman"/>
              </a:rPr>
              <a:t> 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memory,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influenced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Machine's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tape-based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memory.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723479"/>
            <a:ext cx="589661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Moreover,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influence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extends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artificial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intelligence, </a:t>
            </a:r>
            <a:r>
              <a:rPr sz="1100" dirty="0">
                <a:latin typeface="Times New Roman"/>
                <a:cs typeface="Times New Roman"/>
              </a:rPr>
              <a:t> cryptography,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linguistics,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more.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dirty="0">
                <a:latin typeface="Times New Roman"/>
                <a:cs typeface="Times New Roman"/>
              </a:rPr>
              <a:t> provided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framework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nature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inherent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5955030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9.0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Future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Enhancements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While 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foundational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potential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extensions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further </a:t>
            </a:r>
            <a:r>
              <a:rPr sz="1100" dirty="0">
                <a:latin typeface="Times New Roman"/>
                <a:cs typeface="Times New Roman"/>
              </a:rPr>
              <a:t>enrich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capabilities.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29357"/>
            <a:ext cx="5861050" cy="128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9.1 Multi-Tape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Turing Machines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400"/>
              </a:lnSpc>
              <a:spcBef>
                <a:spcPts val="890"/>
              </a:spcBef>
            </a:pP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Multi-Tape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 </a:t>
            </a:r>
            <a:r>
              <a:rPr sz="1100" spc="-5" dirty="0">
                <a:latin typeface="Times New Roman"/>
                <a:cs typeface="Times New Roman"/>
              </a:rPr>
              <a:t>Machines.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multiple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heads 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Multi-Tape 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problems more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efficiently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their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single-tape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counterparts.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broader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power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potentially </a:t>
            </a:r>
            <a:r>
              <a:rPr sz="1100" dirty="0">
                <a:latin typeface="Times New Roman"/>
                <a:cs typeface="Times New Roman"/>
              </a:rPr>
              <a:t>reduce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complexity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specific tasks.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38142"/>
            <a:ext cx="5965190" cy="1463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9.2 Turing Machine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Simulators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simulators</a:t>
            </a:r>
            <a:r>
              <a:rPr sz="1100" dirty="0">
                <a:latin typeface="Times New Roman"/>
                <a:cs typeface="Times New Roman"/>
              </a:rPr>
              <a:t> 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tools 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allow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researchers,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students,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enthusiasts</a:t>
            </a:r>
            <a:r>
              <a:rPr sz="1100" dirty="0">
                <a:latin typeface="Times New Roman"/>
                <a:cs typeface="Times New Roman"/>
              </a:rPr>
              <a:t> to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experiment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behavior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simulators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interactive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environments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observe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step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step.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Simulators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crucial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teaching computational</a:t>
            </a:r>
            <a:r>
              <a:rPr sz="1100" dirty="0">
                <a:latin typeface="Times New Roman"/>
                <a:cs typeface="Times New Roman"/>
              </a:rPr>
              <a:t> theory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helping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researchers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experiment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different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8070"/>
            <a:ext cx="580326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1.0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500"/>
              </a:lnSpc>
            </a:pPr>
            <a:r>
              <a:rPr sz="1100" spc="-5" dirty="0">
                <a:latin typeface="Times New Roman"/>
                <a:cs typeface="Times New Roman"/>
              </a:rPr>
              <a:t>Welcome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overview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foundational</a:t>
            </a:r>
            <a:r>
              <a:rPr sz="1100" dirty="0">
                <a:latin typeface="Times New Roman"/>
                <a:cs typeface="Times New Roman"/>
              </a:rPr>
              <a:t> concept 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field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science.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purpose,</a:t>
            </a:r>
            <a:r>
              <a:rPr sz="1100" spc="-5" dirty="0">
                <a:latin typeface="Times New Roman"/>
                <a:cs typeface="Times New Roman"/>
              </a:rPr>
              <a:t> operation,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significance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Turing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08833"/>
            <a:ext cx="5906770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1.1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Purpose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 serves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theoretical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construct designed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help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fundamental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principles</a:t>
            </a:r>
            <a:r>
              <a:rPr sz="1100" dirty="0">
                <a:latin typeface="Times New Roman"/>
                <a:cs typeface="Times New Roman"/>
              </a:rPr>
              <a:t> of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introduced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Alan</a:t>
            </a:r>
            <a:r>
              <a:rPr sz="1100" dirty="0">
                <a:latin typeface="Times New Roman"/>
                <a:cs typeface="Times New Roman"/>
              </a:rPr>
              <a:t> Turing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1930s as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thought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experiment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computed.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15536"/>
            <a:ext cx="5951855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core,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embodies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simple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yet </a:t>
            </a:r>
            <a:r>
              <a:rPr sz="1100" dirty="0">
                <a:latin typeface="Times New Roman"/>
                <a:cs typeface="Times New Roman"/>
              </a:rPr>
              <a:t>profound</a:t>
            </a:r>
            <a:r>
              <a:rPr sz="1100" spc="-5" dirty="0">
                <a:latin typeface="Times New Roman"/>
                <a:cs typeface="Times New Roman"/>
              </a:rPr>
              <a:t> idea: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carried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executed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insight </a:t>
            </a:r>
            <a:r>
              <a:rPr sz="1100" spc="-5" dirty="0">
                <a:latin typeface="Times New Roman"/>
                <a:cs typeface="Times New Roman"/>
              </a:rPr>
              <a:t>forms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theory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computability, which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concerned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-5" dirty="0">
                <a:latin typeface="Times New Roman"/>
                <a:cs typeface="Times New Roman"/>
              </a:rPr>
              <a:t>identifying what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algorithmically solvable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beyond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09997"/>
            <a:ext cx="5862955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1.2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The Turing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Machine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 is not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physical machine</a:t>
            </a:r>
            <a:r>
              <a:rPr sz="1100" dirty="0">
                <a:latin typeface="Times New Roman"/>
                <a:cs typeface="Times New Roman"/>
              </a:rPr>
              <a:t> but </a:t>
            </a:r>
            <a:r>
              <a:rPr sz="1100" spc="-5" dirty="0">
                <a:latin typeface="Times New Roman"/>
                <a:cs typeface="Times New Roman"/>
              </a:rPr>
              <a:t>rather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mathematical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abstraction.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consists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few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essential components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combined,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encapsulate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key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principles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819366"/>
            <a:ext cx="590296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Tape: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 infinitely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divided</a:t>
            </a:r>
            <a:r>
              <a:rPr sz="1100" dirty="0">
                <a:latin typeface="Times New Roman"/>
                <a:cs typeface="Times New Roman"/>
              </a:rPr>
              <a:t> into</a:t>
            </a:r>
            <a:r>
              <a:rPr sz="1100" spc="-5" dirty="0">
                <a:latin typeface="Times New Roman"/>
                <a:cs typeface="Times New Roman"/>
              </a:rPr>
              <a:t> discrete cells,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holding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finite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alphabet.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memory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27467"/>
            <a:ext cx="57308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Read/Write</a:t>
            </a:r>
            <a:r>
              <a:rPr sz="1100" b="1" dirty="0">
                <a:latin typeface="Times New Roman"/>
                <a:cs typeface="Times New Roman"/>
              </a:rPr>
              <a:t> Head: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mechanism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head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435238"/>
            <a:ext cx="553783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States: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finite 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states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given moment.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87502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10.0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Testing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Strategy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ensure the </a:t>
            </a:r>
            <a:r>
              <a:rPr sz="1100" spc="-5" dirty="0">
                <a:latin typeface="Times New Roman"/>
                <a:cs typeface="Times New Roman"/>
              </a:rPr>
              <a:t>reliability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correctness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 Machine </a:t>
            </a:r>
            <a:r>
              <a:rPr sz="1100" spc="-5" dirty="0">
                <a:latin typeface="Times New Roman"/>
                <a:cs typeface="Times New Roman"/>
              </a:rPr>
              <a:t>implementations,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thorough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strategy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essential.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46122"/>
            <a:ext cx="5929630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10.1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Unit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Testing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890"/>
              </a:spcBef>
            </a:pPr>
            <a:r>
              <a:rPr sz="1100" spc="-5" dirty="0">
                <a:latin typeface="Times New Roman"/>
                <a:cs typeface="Times New Roman"/>
              </a:rPr>
              <a:t>Unit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involves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verifying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individual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logic,</a:t>
            </a:r>
            <a:r>
              <a:rPr sz="1100" dirty="0">
                <a:latin typeface="Times New Roman"/>
                <a:cs typeface="Times New Roman"/>
              </a:rPr>
              <a:t> should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isolation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ensure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correctly.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770503"/>
            <a:ext cx="5855970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10.2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Functional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Testing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500"/>
              </a:lnSpc>
              <a:spcBef>
                <a:spcPts val="875"/>
              </a:spcBef>
            </a:pPr>
            <a:r>
              <a:rPr sz="1100" spc="-5" dirty="0">
                <a:latin typeface="Times New Roman"/>
                <a:cs typeface="Times New Roman"/>
              </a:rPr>
              <a:t>Functional testing aims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validate the overall behavior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Turing </a:t>
            </a:r>
            <a:r>
              <a:rPr sz="1100" spc="-5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5" dirty="0">
                <a:latin typeface="Times New Roman"/>
                <a:cs typeface="Times New Roman"/>
              </a:rPr>
              <a:t>executing various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cases. These tests cover scenarios where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 processes input data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produces expected output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93233"/>
            <a:ext cx="5534025" cy="109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10.3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Performance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Testing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spc="-5" dirty="0">
                <a:latin typeface="Times New Roman"/>
                <a:cs typeface="Times New Roman"/>
              </a:rPr>
              <a:t>Performance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assesses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efficiency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scalability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implementation.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involves analyzing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large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evaluating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resource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consumption.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801078"/>
            <a:ext cx="572897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05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By </a:t>
            </a:r>
            <a:r>
              <a:rPr sz="1100" dirty="0">
                <a:latin typeface="Times New Roman"/>
                <a:cs typeface="Times New Roman"/>
              </a:rPr>
              <a:t>adopting a </a:t>
            </a:r>
            <a:r>
              <a:rPr sz="1100" spc="-5" dirty="0">
                <a:latin typeface="Times New Roman"/>
                <a:cs typeface="Times New Roman"/>
              </a:rPr>
              <a:t>comprehensive </a:t>
            </a:r>
            <a:r>
              <a:rPr sz="1100" dirty="0">
                <a:latin typeface="Times New Roman"/>
                <a:cs typeface="Times New Roman"/>
              </a:rPr>
              <a:t>testing </a:t>
            </a:r>
            <a:r>
              <a:rPr sz="1100" spc="-5" dirty="0">
                <a:latin typeface="Times New Roman"/>
                <a:cs typeface="Times New Roman"/>
              </a:rPr>
              <a:t>strategy, developers and researchers can </a:t>
            </a:r>
            <a:r>
              <a:rPr sz="1100" dirty="0">
                <a:latin typeface="Times New Roman"/>
                <a:cs typeface="Times New Roman"/>
              </a:rPr>
              <a:t>ensure </a:t>
            </a:r>
            <a:r>
              <a:rPr sz="1100" spc="-5" dirty="0">
                <a:latin typeface="Times New Roman"/>
                <a:cs typeface="Times New Roman"/>
              </a:rPr>
              <a:t>that their </a:t>
            </a:r>
            <a:r>
              <a:rPr sz="1100" dirty="0">
                <a:latin typeface="Times New Roman"/>
                <a:cs typeface="Times New Roman"/>
              </a:rPr>
              <a:t>Turing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 </a:t>
            </a:r>
            <a:r>
              <a:rPr sz="1100" spc="-5" dirty="0">
                <a:latin typeface="Times New Roman"/>
                <a:cs typeface="Times New Roman"/>
              </a:rPr>
              <a:t>implementations accurately reflect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intended computational behavior and produce correct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results across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scenarios.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9437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11.0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Machine, </a:t>
            </a:r>
            <a:r>
              <a:rPr sz="1100" spc="-5" dirty="0">
                <a:latin typeface="Times New Roman"/>
                <a:cs typeface="Times New Roman"/>
              </a:rPr>
              <a:t>though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initially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conceived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construct,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dirty="0">
                <a:latin typeface="Times New Roman"/>
                <a:cs typeface="Times New Roman"/>
              </a:rPr>
              <a:t> 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indelible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mark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landscape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-5" dirty="0">
                <a:latin typeface="Times New Roman"/>
                <a:cs typeface="Times New Roman"/>
              </a:rPr>
              <a:t> computer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science.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foundational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study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31492"/>
            <a:ext cx="55683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</a:t>
            </a:r>
            <a:r>
              <a:rPr sz="1100" dirty="0">
                <a:latin typeface="Times New Roman"/>
                <a:cs typeface="Times New Roman"/>
              </a:rPr>
              <a:t> 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algorithmic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solvability,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5" dirty="0">
                <a:latin typeface="Times New Roman"/>
                <a:cs typeface="Times New Roman"/>
              </a:rPr>
              <a:t> continues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shape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way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perceive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boundaries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possibilities.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38069"/>
            <a:ext cx="5953125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deterministic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non-deterministic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models,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Universal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further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underscore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ability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model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diverse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processes.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underpinnings,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practical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potential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gain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profound </a:t>
            </a:r>
            <a:r>
              <a:rPr sz="1100" spc="-5" dirty="0">
                <a:latin typeface="Times New Roman"/>
                <a:cs typeface="Times New Roman"/>
              </a:rPr>
              <a:t>appreciation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Machine's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role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advancing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 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enduring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impact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evolution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technology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thought.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80489"/>
            <a:ext cx="5835015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Functional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900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Input and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Output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0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</a:t>
            </a:r>
            <a:r>
              <a:rPr sz="1100" dirty="0">
                <a:latin typeface="Times New Roman"/>
                <a:cs typeface="Times New Roman"/>
              </a:rPr>
              <a:t> of the </a:t>
            </a:r>
            <a:r>
              <a:rPr sz="1100" spc="-5" dirty="0">
                <a:latin typeface="Times New Roman"/>
                <a:cs typeface="Times New Roman"/>
              </a:rPr>
              <a:t>tape's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read/write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head's position.</a:t>
            </a:r>
            <a:endParaRPr sz="1100">
              <a:latin typeface="Times New Roman"/>
              <a:cs typeface="Times New Roman"/>
            </a:endParaRPr>
          </a:p>
          <a:p>
            <a:pPr marL="12700" marR="241300">
              <a:lnSpc>
                <a:spcPct val="110200"/>
              </a:lnSpc>
              <a:spcBef>
                <a:spcPts val="100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interface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after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 step.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generate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output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indicating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final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tape upon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halting.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75303"/>
            <a:ext cx="59213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Transition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Rules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101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enable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define </a:t>
            </a:r>
            <a:r>
              <a:rPr sz="1100" spc="-5" dirty="0">
                <a:latin typeface="Times New Roman"/>
                <a:cs typeface="Times New Roman"/>
              </a:rPr>
              <a:t>custom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00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consist</a:t>
            </a:r>
            <a:r>
              <a:rPr sz="1100" dirty="0">
                <a:latin typeface="Times New Roman"/>
                <a:cs typeface="Times New Roman"/>
              </a:rPr>
              <a:t> of the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 movement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validate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correctness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user-defined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36945"/>
            <a:ext cx="5897880" cy="122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Tape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Manipulation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 users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manipulate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86293"/>
            <a:ext cx="5780405" cy="1407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State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Transition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19812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defined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accordance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update the </a:t>
            </a:r>
            <a:r>
              <a:rPr sz="1100" spc="-5" dirty="0">
                <a:latin typeface="Times New Roman"/>
                <a:cs typeface="Times New Roman"/>
              </a:rPr>
              <a:t>tape's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03705"/>
            <a:ext cx="5393690" cy="103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Multiple States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5" dirty="0">
                <a:latin typeface="Times New Roman"/>
                <a:cs typeface="Times New Roman"/>
              </a:rPr>
              <a:t> Symbols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101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support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creation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multiple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halting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68269"/>
            <a:ext cx="5782310" cy="122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Error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Handling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detect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handle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errors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invalid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rules, attempts</a:t>
            </a:r>
            <a:r>
              <a:rPr sz="1100" dirty="0">
                <a:latin typeface="Times New Roman"/>
                <a:cs typeface="Times New Roman"/>
              </a:rPr>
              <a:t> to move the head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beyond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boundary,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undefined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 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clear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error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messages</a:t>
            </a:r>
            <a:r>
              <a:rPr sz="1100" dirty="0">
                <a:latin typeface="Times New Roman"/>
                <a:cs typeface="Times New Roman"/>
              </a:rPr>
              <a:t> and guidance 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corrective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actions.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46750" cy="176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Non-Functional 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910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Performance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execute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efficiently,</a:t>
            </a:r>
            <a:r>
              <a:rPr sz="1100" dirty="0">
                <a:latin typeface="Times New Roman"/>
                <a:cs typeface="Times New Roman"/>
              </a:rPr>
              <a:t> even 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large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complex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-.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response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time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tape and </a:t>
            </a:r>
            <a:r>
              <a:rPr sz="1100" spc="-5" dirty="0">
                <a:latin typeface="Times New Roman"/>
                <a:cs typeface="Times New Roman"/>
              </a:rPr>
              <a:t>transitioning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-5" dirty="0">
                <a:latin typeface="Times New Roman"/>
                <a:cs typeface="Times New Roman"/>
              </a:rPr>
              <a:t> minimal.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89275"/>
            <a:ext cx="5887720" cy="122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Usability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900"/>
              </a:lnSpc>
              <a:spcBef>
                <a:spcPts val="869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intuitive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user-friendly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interface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defining</a:t>
            </a:r>
            <a:r>
              <a:rPr sz="1100" dirty="0">
                <a:latin typeface="Times New Roman"/>
                <a:cs typeface="Times New Roman"/>
              </a:rPr>
              <a:t> transition </a:t>
            </a:r>
            <a:r>
              <a:rPr sz="1100" spc="-5" dirty="0">
                <a:latin typeface="Times New Roman"/>
                <a:cs typeface="Times New Roman"/>
              </a:rPr>
              <a:t>rules,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inputting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configurations,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tape's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changes.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spc="-5" dirty="0">
                <a:latin typeface="Times New Roman"/>
                <a:cs typeface="Times New Roman"/>
              </a:rPr>
              <a:t>Users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-5" dirty="0">
                <a:latin typeface="Times New Roman"/>
                <a:cs typeface="Times New Roman"/>
              </a:rPr>
              <a:t>provided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clear </a:t>
            </a:r>
            <a:r>
              <a:rPr sz="1100" spc="-5" dirty="0">
                <a:latin typeface="Times New Roman"/>
                <a:cs typeface="Times New Roman"/>
              </a:rPr>
              <a:t>instructions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tooltips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-5" dirty="0">
                <a:latin typeface="Times New Roman"/>
                <a:cs typeface="Times New Roman"/>
              </a:rPr>
              <a:t> facilitate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38242"/>
            <a:ext cx="5566410" cy="122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Portability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compatible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major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Windows,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macOS,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Linux.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run on</a:t>
            </a:r>
            <a:r>
              <a:rPr sz="1100" spc="-5" dirty="0">
                <a:latin typeface="Times New Roman"/>
                <a:cs typeface="Times New Roman"/>
              </a:rPr>
              <a:t> commonly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web</a:t>
            </a:r>
            <a:r>
              <a:rPr sz="1100" spc="-5" dirty="0">
                <a:latin typeface="Times New Roman"/>
                <a:cs typeface="Times New Roman"/>
              </a:rPr>
              <a:t> browsers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without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compatibility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88989"/>
            <a:ext cx="4427855" cy="103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1025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dirty="0">
                <a:latin typeface="Times New Roman"/>
                <a:cs typeface="Times New Roman"/>
              </a:rPr>
              <a:t> not</a:t>
            </a:r>
            <a:r>
              <a:rPr sz="1100" spc="-5" dirty="0">
                <a:latin typeface="Times New Roman"/>
                <a:cs typeface="Times New Roman"/>
              </a:rPr>
              <a:t> compromise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security.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User-defined</a:t>
            </a:r>
            <a:r>
              <a:rPr sz="1100" spc="-5" dirty="0">
                <a:latin typeface="Times New Roman"/>
                <a:cs typeface="Times New Roman"/>
              </a:rPr>
              <a:t> 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 stored </a:t>
            </a:r>
            <a:r>
              <a:rPr sz="1100" spc="-5" dirty="0">
                <a:latin typeface="Times New Roman"/>
                <a:cs typeface="Times New Roman"/>
              </a:rPr>
              <a:t>securely.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5877560" cy="122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Documentation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documentation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explains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features,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functionalities,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documentation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examples,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tutorials,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explanations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41777"/>
            <a:ext cx="5719445" cy="91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Extensibility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</a:pPr>
            <a:r>
              <a:rPr sz="1100" dirty="0">
                <a:latin typeface="Times New Roman"/>
                <a:cs typeface="Times New Roman"/>
              </a:rPr>
              <a:t>- 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modularity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allow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future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</a:t>
            </a:r>
            <a:r>
              <a:rPr sz="1100" spc="-5" dirty="0">
                <a:latin typeface="Times New Roman"/>
                <a:cs typeface="Times New Roman"/>
              </a:rPr>
              <a:t>additional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features,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visualization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options,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extensions.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80230"/>
            <a:ext cx="5654040" cy="122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--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Testing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894"/>
              </a:spcBef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undergo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thorough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including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performance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testing,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usability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95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buChar char="-"/>
              <a:tabLst>
                <a:tab pos="93980" algn="l"/>
              </a:tabLst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shall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developed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ensure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software's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reliability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accuracy.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83501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Rules: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 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dictate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 </a:t>
            </a:r>
            <a:r>
              <a:rPr sz="1100" dirty="0">
                <a:latin typeface="Times New Roman"/>
                <a:cs typeface="Times New Roman"/>
              </a:rPr>
              <a:t>should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another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Each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direction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(left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right),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70304"/>
            <a:ext cx="594042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simplicity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belies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By abstracting </a:t>
            </a:r>
            <a:r>
              <a:rPr sz="1100" dirty="0">
                <a:latin typeface="Times New Roman"/>
                <a:cs typeface="Times New Roman"/>
              </a:rPr>
              <a:t>away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complexities 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hardware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focusing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solely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mechanics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computation,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5" dirty="0">
                <a:latin typeface="Times New Roman"/>
                <a:cs typeface="Times New Roman"/>
              </a:rPr>
              <a:t> Machines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explore 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theoretical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cannot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computed.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profound</a:t>
            </a:r>
            <a:r>
              <a:rPr sz="1100" spc="-5" dirty="0">
                <a:latin typeface="Times New Roman"/>
                <a:cs typeface="Times New Roman"/>
              </a:rPr>
              <a:t> implications</a:t>
            </a:r>
            <a:r>
              <a:rPr sz="1100" dirty="0">
                <a:latin typeface="Times New Roman"/>
                <a:cs typeface="Times New Roman"/>
              </a:rPr>
              <a:t> for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fields </a:t>
            </a:r>
            <a:r>
              <a:rPr sz="1100" dirty="0">
                <a:latin typeface="Times New Roman"/>
                <a:cs typeface="Times New Roman"/>
              </a:rPr>
              <a:t>ranging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 theoretical computer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science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algorithm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philosophy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foundations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mathematics.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233140"/>
            <a:ext cx="583628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rest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document will delve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operation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Machine, 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5" dirty="0">
                <a:latin typeface="Times New Roman"/>
                <a:cs typeface="Times New Roman"/>
              </a:rPr>
              <a:t> cases,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representation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UML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implementation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details,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variations,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potential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enhancements,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testing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strategies.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exploration,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aim</a:t>
            </a:r>
            <a:r>
              <a:rPr sz="1100" dirty="0">
                <a:latin typeface="Times New Roman"/>
                <a:cs typeface="Times New Roman"/>
              </a:rPr>
              <a:t> to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you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clear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Machine's</a:t>
            </a:r>
            <a:r>
              <a:rPr sz="1100" spc="-5" dirty="0">
                <a:latin typeface="Times New Roman"/>
                <a:cs typeface="Times New Roman"/>
              </a:rPr>
              <a:t> role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shaping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field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computer </a:t>
            </a:r>
            <a:r>
              <a:rPr sz="1100" dirty="0">
                <a:latin typeface="Times New Roman"/>
                <a:cs typeface="Times New Roman"/>
              </a:rPr>
              <a:t> science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ongoing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influence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modern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technology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thought.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86105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2.0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Process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Times New Roman"/>
                <a:cs typeface="Times New Roman"/>
              </a:rPr>
              <a:t>Before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delve into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intricacies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Machine, let's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establish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process </a:t>
            </a:r>
            <a:r>
              <a:rPr sz="1100" spc="-5" dirty="0">
                <a:latin typeface="Times New Roman"/>
                <a:cs typeface="Times New Roman"/>
              </a:rPr>
              <a:t>model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guide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our</a:t>
            </a:r>
            <a:r>
              <a:rPr sz="1100" spc="-5" dirty="0">
                <a:latin typeface="Times New Roman"/>
                <a:cs typeface="Times New Roman"/>
              </a:rPr>
              <a:t> exploration: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31492"/>
            <a:ext cx="586740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1.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Initialization: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starts</a:t>
            </a:r>
            <a:r>
              <a:rPr sz="1100" dirty="0">
                <a:latin typeface="Times New Roman"/>
                <a:cs typeface="Times New Roman"/>
              </a:rPr>
              <a:t> 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specific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positioned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over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38069"/>
            <a:ext cx="5874385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4775">
              <a:lnSpc>
                <a:spcPct val="1105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beginning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computation,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initialized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state, </a:t>
            </a:r>
            <a:r>
              <a:rPr sz="1100" spc="-5" dirty="0">
                <a:latin typeface="Times New Roman"/>
                <a:cs typeface="Times New Roman"/>
              </a:rPr>
              <a:t>often referred</a:t>
            </a:r>
            <a:r>
              <a:rPr sz="1100" dirty="0">
                <a:latin typeface="Times New Roman"/>
                <a:cs typeface="Times New Roman"/>
              </a:rPr>
              <a:t> 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"start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state."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 </a:t>
            </a:r>
            <a:r>
              <a:rPr sz="1100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placed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particular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begin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reading </a:t>
            </a:r>
            <a:r>
              <a:rPr sz="1100" dirty="0">
                <a:latin typeface="Times New Roman"/>
                <a:cs typeface="Times New Roman"/>
              </a:rPr>
              <a:t> and</a:t>
            </a:r>
            <a:r>
              <a:rPr sz="1100" spc="-5" dirty="0">
                <a:latin typeface="Times New Roman"/>
                <a:cs typeface="Times New Roman"/>
              </a:rPr>
              <a:t> writing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33241"/>
            <a:ext cx="590169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2.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Reading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 </a:t>
            </a:r>
            <a:r>
              <a:rPr sz="1100" b="1" spc="-5" dirty="0">
                <a:latin typeface="Times New Roman"/>
                <a:cs typeface="Times New Roman"/>
              </a:rPr>
              <a:t>Writing: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 reads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new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 </a:t>
            </a:r>
            <a:r>
              <a:rPr sz="1100" spc="-5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39436"/>
            <a:ext cx="5846445" cy="58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4775">
              <a:lnSpc>
                <a:spcPct val="1105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operates,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reads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determines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appropriate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apply.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place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834862"/>
            <a:ext cx="573087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Moving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the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Tape: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moves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r>
              <a:rPr sz="1100" dirty="0">
                <a:latin typeface="Times New Roman"/>
                <a:cs typeface="Times New Roman"/>
              </a:rPr>
              <a:t> 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642582"/>
            <a:ext cx="590994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4775">
              <a:lnSpc>
                <a:spcPct val="1105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After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instructed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either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left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movement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access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different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portions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the tape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continue 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636611"/>
            <a:ext cx="584771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4.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Rules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follows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dictate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444382"/>
            <a:ext cx="555752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4775">
              <a:lnSpc>
                <a:spcPct val="1104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dirty="0">
                <a:latin typeface="Times New Roman"/>
                <a:cs typeface="Times New Roman"/>
              </a:rPr>
              <a:t> define </a:t>
            </a:r>
            <a:r>
              <a:rPr sz="1100" spc="-5" dirty="0">
                <a:latin typeface="Times New Roman"/>
                <a:cs typeface="Times New Roman"/>
              </a:rPr>
              <a:t>how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machine's</a:t>
            </a:r>
            <a:r>
              <a:rPr sz="1100" dirty="0">
                <a:latin typeface="Times New Roman"/>
                <a:cs typeface="Times New Roman"/>
              </a:rPr>
              <a:t> state and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should</a:t>
            </a:r>
            <a:r>
              <a:rPr sz="1100" spc="-5" dirty="0">
                <a:latin typeface="Times New Roman"/>
                <a:cs typeface="Times New Roman"/>
              </a:rPr>
              <a:t> change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 response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current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symbol.</a:t>
            </a:r>
            <a:r>
              <a:rPr sz="1100" spc="-5" dirty="0">
                <a:latin typeface="Times New Roman"/>
                <a:cs typeface="Times New Roman"/>
              </a:rPr>
              <a:t> Each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 corresponds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specific combination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 </a:t>
            </a:r>
            <a:r>
              <a:rPr sz="1100" spc="-5" dirty="0">
                <a:latin typeface="Times New Roman"/>
                <a:cs typeface="Times New Roman"/>
              </a:rPr>
              <a:t>state,</a:t>
            </a:r>
            <a:r>
              <a:rPr sz="1100" dirty="0">
                <a:latin typeface="Times New Roman"/>
                <a:cs typeface="Times New Roman"/>
              </a:rPr>
              <a:t> new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movement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9075"/>
            <a:ext cx="57423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5.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Halting: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halts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enters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indicating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completion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96794"/>
            <a:ext cx="58553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considered</a:t>
            </a:r>
            <a:r>
              <a:rPr sz="1100" spc="-5" dirty="0">
                <a:latin typeface="Times New Roman"/>
                <a:cs typeface="Times New Roman"/>
              </a:rPr>
              <a:t> complete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enters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designated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state.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finished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reached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point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further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unnecessary.</a:t>
            </a:r>
            <a:r>
              <a:rPr sz="1100" spc="-5" dirty="0">
                <a:latin typeface="Times New Roman"/>
                <a:cs typeface="Times New Roman"/>
              </a:rPr>
              <a:t> Once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enters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halting </a:t>
            </a:r>
            <a:r>
              <a:rPr sz="1100" spc="-5" dirty="0">
                <a:latin typeface="Times New Roman"/>
                <a:cs typeface="Times New Roman"/>
              </a:rPr>
              <a:t>state,</a:t>
            </a:r>
            <a:r>
              <a:rPr sz="1100" dirty="0">
                <a:latin typeface="Times New Roman"/>
                <a:cs typeface="Times New Roman"/>
              </a:rPr>
              <a:t> it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ceases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987776"/>
            <a:ext cx="5893435" cy="1136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By</a:t>
            </a:r>
            <a:r>
              <a:rPr sz="1100" dirty="0">
                <a:latin typeface="Times New Roman"/>
                <a:cs typeface="Times New Roman"/>
              </a:rPr>
              <a:t> breaking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down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dirty="0">
                <a:latin typeface="Times New Roman"/>
                <a:cs typeface="Times New Roman"/>
              </a:rPr>
              <a:t>key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steps,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structured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framework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model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basis</a:t>
            </a:r>
            <a:r>
              <a:rPr sz="1100" dirty="0">
                <a:latin typeface="Times New Roman"/>
                <a:cs typeface="Times New Roman"/>
              </a:rPr>
              <a:t> 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analyzing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UML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diagrams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visualize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behavior,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underpinnings,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broader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following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sections,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 </a:t>
            </a:r>
            <a:r>
              <a:rPr sz="1100" spc="-5" dirty="0">
                <a:latin typeface="Times New Roman"/>
                <a:cs typeface="Times New Roman"/>
              </a:rPr>
              <a:t>will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deeper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various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aspects </a:t>
            </a:r>
            <a:r>
              <a:rPr sz="1100" dirty="0">
                <a:latin typeface="Times New Roman"/>
                <a:cs typeface="Times New Roman"/>
              </a:rPr>
              <a:t>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Turing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gain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comprehensive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 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field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science.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466090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lvl="1" indent="-2686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251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Overview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Turing</a:t>
            </a:r>
            <a:r>
              <a:rPr sz="1400" b="1" spc="-5" dirty="0">
                <a:latin typeface="Times New Roman"/>
                <a:cs typeface="Times New Roman"/>
              </a:rPr>
              <a:t> Machine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300355" lvl="1" indent="-24765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300990" algn="l"/>
              </a:tabLst>
            </a:pPr>
            <a:r>
              <a:rPr sz="1300" b="1" spc="-5" dirty="0">
                <a:latin typeface="Times New Roman"/>
                <a:cs typeface="Times New Roman"/>
              </a:rPr>
              <a:t>Basic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Concepts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better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Turing Machine,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let's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deeper </a:t>
            </a:r>
            <a:r>
              <a:rPr sz="1100" spc="-5" dirty="0">
                <a:latin typeface="Times New Roman"/>
                <a:cs typeface="Times New Roman"/>
              </a:rPr>
              <a:t>into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concepts: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77439"/>
            <a:ext cx="595503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Alphabet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alphabet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refers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set of</a:t>
            </a:r>
            <a:r>
              <a:rPr sz="1100" spc="-5" dirty="0">
                <a:latin typeface="Times New Roman"/>
                <a:cs typeface="Times New Roman"/>
              </a:rPr>
              <a:t> symbols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 </a:t>
            </a:r>
            <a:r>
              <a:rPr sz="1100" dirty="0">
                <a:latin typeface="Times New Roman"/>
                <a:cs typeface="Times New Roman"/>
              </a:rPr>
              <a:t>onto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include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numbers, letters,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other characters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manipulate.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alphabet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provides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building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blocks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tape's </a:t>
            </a:r>
            <a:r>
              <a:rPr sz="1100" dirty="0">
                <a:latin typeface="Times New Roman"/>
                <a:cs typeface="Times New Roman"/>
              </a:rPr>
              <a:t>content.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8420"/>
            <a:ext cx="578485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States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operates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finite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states.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5" dirty="0">
                <a:latin typeface="Times New Roman"/>
                <a:cs typeface="Times New Roman"/>
              </a:rPr>
              <a:t> represents</a:t>
            </a:r>
            <a:r>
              <a:rPr sz="1100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specific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configuration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condition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during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another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563592"/>
            <a:ext cx="5743575" cy="94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Transition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Rules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</a:t>
            </a:r>
            <a:r>
              <a:rPr sz="1100" dirty="0">
                <a:latin typeface="Times New Roman"/>
                <a:cs typeface="Times New Roman"/>
              </a:rPr>
              <a:t>should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another,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depending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 it</a:t>
            </a:r>
            <a:r>
              <a:rPr sz="1100" spc="-5" dirty="0">
                <a:latin typeface="Times New Roman"/>
                <a:cs typeface="Times New Roman"/>
              </a:rPr>
              <a:t> reads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encompass three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state,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instructions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updating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(writing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symbol),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(left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right),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transitioning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new</a:t>
            </a:r>
            <a:r>
              <a:rPr sz="1100" spc="-5" dirty="0">
                <a:latin typeface="Times New Roman"/>
                <a:cs typeface="Times New Roman"/>
              </a:rPr>
              <a:t> state.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940933"/>
            <a:ext cx="564070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3.2 Components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of </a:t>
            </a:r>
            <a:r>
              <a:rPr sz="1300" b="1" dirty="0">
                <a:latin typeface="Times New Roman"/>
                <a:cs typeface="Times New Roman"/>
              </a:rPr>
              <a:t>the </a:t>
            </a:r>
            <a:r>
              <a:rPr sz="1300" b="1" spc="-5" dirty="0">
                <a:latin typeface="Times New Roman"/>
                <a:cs typeface="Times New Roman"/>
              </a:rPr>
              <a:t>Turing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Machine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dirty="0">
                <a:latin typeface="Times New Roman"/>
                <a:cs typeface="Times New Roman"/>
              </a:rPr>
              <a:t> Machine </a:t>
            </a:r>
            <a:r>
              <a:rPr sz="1100" spc="-5" dirty="0">
                <a:latin typeface="Times New Roman"/>
                <a:cs typeface="Times New Roman"/>
              </a:rPr>
              <a:t>comprises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several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essential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components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interact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carry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079589"/>
            <a:ext cx="570103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b="1" spc="-5" dirty="0">
                <a:latin typeface="Times New Roman"/>
                <a:cs typeface="Times New Roman"/>
              </a:rPr>
              <a:t>Tape</a:t>
            </a:r>
            <a:r>
              <a:rPr sz="1100" spc="-5" dirty="0">
                <a:latin typeface="Times New Roman"/>
                <a:cs typeface="Times New Roman"/>
              </a:rPr>
              <a:t>: </a:t>
            </a:r>
            <a:r>
              <a:rPr sz="1100" dirty="0">
                <a:latin typeface="Times New Roman"/>
                <a:cs typeface="Times New Roman"/>
              </a:rPr>
              <a:t>The tape is a </a:t>
            </a:r>
            <a:r>
              <a:rPr sz="1100" spc="-5" dirty="0">
                <a:latin typeface="Times New Roman"/>
                <a:cs typeface="Times New Roman"/>
              </a:rPr>
              <a:t>vital part </a:t>
            </a:r>
            <a:r>
              <a:rPr sz="1100" dirty="0">
                <a:latin typeface="Times New Roman"/>
                <a:cs typeface="Times New Roman"/>
              </a:rPr>
              <a:t>of the </a:t>
            </a:r>
            <a:r>
              <a:rPr sz="1100" spc="-5" dirty="0">
                <a:latin typeface="Times New Roman"/>
                <a:cs typeface="Times New Roman"/>
              </a:rPr>
              <a:t>Turing Machine's memory. It </a:t>
            </a:r>
            <a:r>
              <a:rPr sz="1100" dirty="0">
                <a:latin typeface="Times New Roman"/>
                <a:cs typeface="Times New Roman"/>
              </a:rPr>
              <a:t>consists of an </a:t>
            </a:r>
            <a:r>
              <a:rPr sz="1100" spc="-5" dirty="0">
                <a:latin typeface="Times New Roman"/>
                <a:cs typeface="Times New Roman"/>
              </a:rPr>
              <a:t>infinite sequence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 cells, each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which can hold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symbol from the </a:t>
            </a:r>
            <a:r>
              <a:rPr sz="1100" dirty="0">
                <a:latin typeface="Times New Roman"/>
                <a:cs typeface="Times New Roman"/>
              </a:rPr>
              <a:t>alphabet. The </a:t>
            </a:r>
            <a:r>
              <a:rPr sz="1100" spc="-5" dirty="0">
                <a:latin typeface="Times New Roman"/>
                <a:cs typeface="Times New Roman"/>
              </a:rPr>
              <a:t>tape provides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workspace where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writes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during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070951"/>
            <a:ext cx="5892800" cy="58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05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b="1" spc="-5" dirty="0">
                <a:latin typeface="Times New Roman"/>
                <a:cs typeface="Times New Roman"/>
              </a:rPr>
              <a:t>Read/Write </a:t>
            </a:r>
            <a:r>
              <a:rPr sz="1100" b="1" dirty="0">
                <a:latin typeface="Times New Roman"/>
                <a:cs typeface="Times New Roman"/>
              </a:rPr>
              <a:t>Head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-5" dirty="0">
                <a:latin typeface="Times New Roman"/>
                <a:cs typeface="Times New Roman"/>
              </a:rPr>
              <a:t>The read/write head </a:t>
            </a:r>
            <a:r>
              <a:rPr sz="1100" dirty="0">
                <a:latin typeface="Times New Roman"/>
                <a:cs typeface="Times New Roman"/>
              </a:rPr>
              <a:t>is a </a:t>
            </a:r>
            <a:r>
              <a:rPr sz="1100" spc="-5" dirty="0">
                <a:latin typeface="Times New Roman"/>
                <a:cs typeface="Times New Roman"/>
              </a:rPr>
              <a:t>pivotal component that interacts with the tape. It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move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left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right along </a:t>
            </a:r>
            <a:r>
              <a:rPr sz="1100" dirty="0">
                <a:latin typeface="Times New Roman"/>
                <a:cs typeface="Times New Roman"/>
              </a:rPr>
              <a:t>the tape </a:t>
            </a:r>
            <a:r>
              <a:rPr sz="1100" spc="-5" dirty="0">
                <a:latin typeface="Times New Roman"/>
                <a:cs typeface="Times New Roman"/>
              </a:rPr>
              <a:t>and reads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symbol </a:t>
            </a:r>
            <a:r>
              <a:rPr sz="1100" spc="-1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current </a:t>
            </a:r>
            <a:r>
              <a:rPr sz="1100" spc="-5" dirty="0">
                <a:latin typeface="Times New Roman"/>
                <a:cs typeface="Times New Roman"/>
              </a:rPr>
              <a:t>cell. Additionally, the head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write new </a:t>
            </a:r>
            <a:r>
              <a:rPr sz="1100" dirty="0">
                <a:latin typeface="Times New Roman"/>
                <a:cs typeface="Times New Roman"/>
              </a:rPr>
              <a:t> symbols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tape, </a:t>
            </a:r>
            <a:r>
              <a:rPr sz="1100" spc="-5" dirty="0">
                <a:latin typeface="Times New Roman"/>
                <a:cs typeface="Times New Roman"/>
              </a:rPr>
              <a:t>effectively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altering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content.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91439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- </a:t>
            </a:r>
            <a:r>
              <a:rPr sz="1100" b="1" dirty="0">
                <a:latin typeface="Times New Roman"/>
                <a:cs typeface="Times New Roman"/>
              </a:rPr>
              <a:t>Transition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Function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function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behavior.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maps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combinations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read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instructions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tape,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moving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head, and </a:t>
            </a:r>
            <a:r>
              <a:rPr sz="1100" spc="-5" dirty="0">
                <a:latin typeface="Times New Roman"/>
                <a:cs typeface="Times New Roman"/>
              </a:rPr>
              <a:t>transitioning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encapsulates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core logic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Machine's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84933"/>
            <a:ext cx="5016500" cy="72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3.3 Operation of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the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Turing Machine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</a:t>
            </a:r>
            <a:r>
              <a:rPr sz="1100" dirty="0">
                <a:latin typeface="Times New Roman"/>
                <a:cs typeface="Times New Roman"/>
              </a:rPr>
              <a:t>Machine </a:t>
            </a:r>
            <a:r>
              <a:rPr sz="1100" spc="-5" dirty="0">
                <a:latin typeface="Times New Roman"/>
                <a:cs typeface="Times New Roman"/>
              </a:rPr>
              <a:t>operates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sequence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steps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follow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021305"/>
            <a:ext cx="5878830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Initialization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starts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 </a:t>
            </a:r>
            <a:r>
              <a:rPr sz="1100" spc="-5" dirty="0">
                <a:latin typeface="Times New Roman"/>
                <a:cs typeface="Times New Roman"/>
              </a:rPr>
              <a:t>initial</a:t>
            </a:r>
            <a:r>
              <a:rPr sz="1100" dirty="0">
                <a:latin typeface="Times New Roman"/>
                <a:cs typeface="Times New Roman"/>
              </a:rPr>
              <a:t> state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positioned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specific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contains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input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832072"/>
            <a:ext cx="576326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Reading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 </a:t>
            </a:r>
            <a:r>
              <a:rPr sz="1100" b="1" spc="-5" dirty="0">
                <a:latin typeface="Times New Roman"/>
                <a:cs typeface="Times New Roman"/>
              </a:rPr>
              <a:t>Writing</a:t>
            </a:r>
            <a:r>
              <a:rPr sz="1100" spc="-5" dirty="0">
                <a:latin typeface="Times New Roman"/>
                <a:cs typeface="Times New Roman"/>
              </a:rPr>
              <a:t>: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Based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current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refers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transition rules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steps.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639792"/>
            <a:ext cx="590677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90"/>
              </a:spcBef>
            </a:pPr>
            <a:r>
              <a:rPr sz="1100" dirty="0">
                <a:latin typeface="Times New Roman"/>
                <a:cs typeface="Times New Roman"/>
              </a:rPr>
              <a:t>3.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Rule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Application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identifies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appropriate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5" dirty="0">
                <a:latin typeface="Times New Roman"/>
                <a:cs typeface="Times New Roman"/>
              </a:rPr>
              <a:t>matching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current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read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rule's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conditions.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match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 follows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instructions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633694"/>
            <a:ext cx="595503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4.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Updating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Tape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onto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cell, replacing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original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symbol.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step </a:t>
            </a:r>
            <a:r>
              <a:rPr sz="1100" spc="-5" dirty="0">
                <a:latin typeface="Times New Roman"/>
                <a:cs typeface="Times New Roman"/>
              </a:rPr>
              <a:t>reflects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441414"/>
            <a:ext cx="590740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5. </a:t>
            </a:r>
            <a:r>
              <a:rPr sz="1100" b="1" dirty="0">
                <a:latin typeface="Times New Roman"/>
                <a:cs typeface="Times New Roman"/>
              </a:rPr>
              <a:t>Moving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the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Tape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Head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read/write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head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moves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left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right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position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itself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247991"/>
            <a:ext cx="591375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6.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 </a:t>
            </a:r>
            <a:r>
              <a:rPr sz="1100" b="1" spc="-5" dirty="0">
                <a:latin typeface="Times New Roman"/>
                <a:cs typeface="Times New Roman"/>
              </a:rPr>
              <a:t>New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State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defined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rule.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 </a:t>
            </a:r>
            <a:r>
              <a:rPr sz="1100" spc="-5" dirty="0">
                <a:latin typeface="Times New Roman"/>
                <a:cs typeface="Times New Roman"/>
              </a:rPr>
              <a:t>change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prepares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next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step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058759"/>
            <a:ext cx="553085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7.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Repeat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Steps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2-6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repeats</a:t>
            </a:r>
            <a:r>
              <a:rPr sz="1100" dirty="0">
                <a:latin typeface="Times New Roman"/>
                <a:cs typeface="Times New Roman"/>
              </a:rPr>
              <a:t> 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cell,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consults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continues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update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tape, move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head,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656"/>
            <a:ext cx="592899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8.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Halting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machine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when</a:t>
            </a:r>
            <a:r>
              <a:rPr sz="1100" dirty="0">
                <a:latin typeface="Times New Roman"/>
                <a:cs typeface="Times New Roman"/>
              </a:rPr>
              <a:t> it reaches 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specific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indicates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5" dirty="0">
                <a:latin typeface="Times New Roman"/>
                <a:cs typeface="Times New Roman"/>
              </a:rPr>
              <a:t> computation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complete,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dirty="0">
                <a:latin typeface="Times New Roman"/>
                <a:cs typeface="Times New Roman"/>
              </a:rPr>
              <a:t> output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result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achieved.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2851"/>
            <a:ext cx="5882005" cy="76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Machine is</a:t>
            </a:r>
            <a:r>
              <a:rPr sz="1100" spc="-5" dirty="0">
                <a:latin typeface="Times New Roman"/>
                <a:cs typeface="Times New Roman"/>
              </a:rPr>
              <a:t> elegantly simple,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yet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power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lies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its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ability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manipulate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tape</a:t>
            </a:r>
            <a:r>
              <a:rPr sz="1100" spc="-5" dirty="0">
                <a:latin typeface="Times New Roman"/>
                <a:cs typeface="Times New Roman"/>
              </a:rPr>
              <a:t> based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rules.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carefully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designing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rules,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simulate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range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tasks,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underscores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significance</a:t>
            </a:r>
            <a:r>
              <a:rPr sz="1100" dirty="0">
                <a:latin typeface="Times New Roman"/>
                <a:cs typeface="Times New Roman"/>
              </a:rPr>
              <a:t> in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understanding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theoretical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limits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computation.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20446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4.0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Cases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5" dirty="0">
                <a:latin typeface="Times New Roman"/>
                <a:cs typeface="Times New Roman"/>
              </a:rPr>
              <a:t>Let's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explore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cases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illustrate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functionality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1717"/>
            <a:ext cx="5952490" cy="555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Program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1: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Binary Input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Negation: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43180">
              <a:lnSpc>
                <a:spcPct val="110900"/>
              </a:lnSpc>
              <a:spcBef>
                <a:spcPts val="5"/>
              </a:spcBef>
            </a:pPr>
            <a:r>
              <a:rPr sz="1100" spc="-5" dirty="0">
                <a:latin typeface="Times New Roman"/>
                <a:cs typeface="Times New Roman"/>
              </a:rPr>
              <a:t>Description: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Turing Machine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binary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input </a:t>
            </a:r>
            <a:r>
              <a:rPr sz="1100" dirty="0">
                <a:latin typeface="Times New Roman"/>
                <a:cs typeface="Times New Roman"/>
              </a:rPr>
              <a:t>consisting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either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1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negates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adjacent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square</a:t>
            </a:r>
            <a:r>
              <a:rPr sz="1100" dirty="0">
                <a:latin typeface="Times New Roman"/>
                <a:cs typeface="Times New Roman"/>
              </a:rPr>
              <a:t>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START.</a:t>
            </a:r>
            <a:endParaRPr sz="1100">
              <a:latin typeface="Times New Roman"/>
              <a:cs typeface="Times New Roman"/>
            </a:endParaRPr>
          </a:p>
          <a:p>
            <a:pPr marL="152400" marR="3890010" indent="-140335">
              <a:lnSpc>
                <a:spcPct val="185500"/>
              </a:lnSpc>
              <a:spcBef>
                <a:spcPts val="15"/>
              </a:spcBef>
            </a:pPr>
            <a:r>
              <a:rPr sz="1100" spc="-5" dirty="0">
                <a:latin typeface="Times New Roman"/>
                <a:cs typeface="Times New Roman"/>
              </a:rPr>
              <a:t>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StateA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Move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StateB</a:t>
            </a:r>
            <a:endParaRPr sz="1100">
              <a:latin typeface="Times New Roman"/>
              <a:cs typeface="Times New Roman"/>
            </a:endParaRPr>
          </a:p>
          <a:p>
            <a:pPr marL="152400" marR="3890010" indent="-140335">
              <a:lnSpc>
                <a:spcPct val="186400"/>
              </a:lnSpc>
            </a:pPr>
            <a:r>
              <a:rPr sz="1100" spc="-5" dirty="0">
                <a:latin typeface="Times New Roman"/>
                <a:cs typeface="Times New Roman"/>
              </a:rPr>
              <a:t>IF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StateA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scanning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WRITE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Move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StateB</a:t>
            </a:r>
            <a:endParaRPr sz="1100">
              <a:latin typeface="Times New Roman"/>
              <a:cs typeface="Times New Roman"/>
            </a:endParaRPr>
          </a:p>
          <a:p>
            <a:pPr marL="12700" marR="2867660">
              <a:lnSpc>
                <a:spcPts val="2460"/>
              </a:lnSpc>
              <a:spcBef>
                <a:spcPts val="260"/>
              </a:spcBef>
            </a:pPr>
            <a:r>
              <a:rPr sz="1100" spc="-5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you are in </a:t>
            </a:r>
            <a:r>
              <a:rPr sz="1100" spc="-5" dirty="0">
                <a:latin typeface="Times New Roman"/>
                <a:cs typeface="Times New Roman"/>
              </a:rPr>
              <a:t>StateB </a:t>
            </a:r>
            <a:r>
              <a:rPr sz="1100" dirty="0">
                <a:latin typeface="Times New Roman"/>
                <a:cs typeface="Times New Roman"/>
              </a:rPr>
              <a:t>and at </a:t>
            </a:r>
            <a:r>
              <a:rPr sz="1100" spc="-5" dirty="0">
                <a:latin typeface="Times New Roman"/>
                <a:cs typeface="Times New Roman"/>
              </a:rPr>
              <a:t>RIGHTEND, </a:t>
            </a:r>
            <a:r>
              <a:rPr sz="1100" dirty="0">
                <a:latin typeface="Times New Roman"/>
                <a:cs typeface="Times New Roman"/>
              </a:rPr>
              <a:t>THEN </a:t>
            </a:r>
            <a:r>
              <a:rPr sz="1100" spc="-5" dirty="0">
                <a:latin typeface="Times New Roman"/>
                <a:cs typeface="Times New Roman"/>
              </a:rPr>
              <a:t>STOP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IF </a:t>
            </a:r>
            <a:r>
              <a:rPr sz="1100" dirty="0">
                <a:latin typeface="Times New Roman"/>
                <a:cs typeface="Times New Roman"/>
              </a:rPr>
              <a:t>you 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StateB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RIGHTEND,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Times New Roman"/>
                <a:cs typeface="Times New Roman"/>
              </a:rPr>
              <a:t>Move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StateA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10600"/>
              </a:lnSpc>
              <a:spcBef>
                <a:spcPts val="985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program,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handles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transformation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while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StateB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determines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whether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should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continue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halt.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toggles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of 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symbol</a:t>
            </a:r>
            <a:r>
              <a:rPr sz="1100" dirty="0">
                <a:latin typeface="Times New Roman"/>
                <a:cs typeface="Times New Roman"/>
              </a:rPr>
              <a:t> and moves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right,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StateB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ensures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machine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halts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once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tape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reached.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4437</Words>
  <Application>Microsoft Office PowerPoint</Application>
  <PresentationFormat>Custom</PresentationFormat>
  <Paragraphs>267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[Turing Machine]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[Turing Machine]</dc:title>
  <dc:creator>Snehashis</dc:creator>
  <cp:lastModifiedBy>Vengalarao Banoth</cp:lastModifiedBy>
  <cp:revision>2</cp:revision>
  <dcterms:created xsi:type="dcterms:W3CDTF">2023-08-26T00:00:40Z</dcterms:created>
  <dcterms:modified xsi:type="dcterms:W3CDTF">2023-08-26T00:08:39Z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2023-08-26T00:00:00Z</vt:filetime>
  </property>
</Properties>
</file>